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5" r:id="rId12"/>
    <p:sldId id="26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2016-7-25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2016-7-25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2016-7-25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2016-7-25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2016-7-25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2016-7-25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2016-7-25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2016-7-25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2016-7-25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2016-7-25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2016-7-25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2016-7-25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常见弹性模型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非物理模型</a:t>
            </a:r>
            <a:endParaRPr lang="en-US" altLang="zh-CN" dirty="0" smtClean="0"/>
          </a:p>
          <a:p>
            <a:r>
              <a:rPr lang="zh-CN" altLang="en-US" dirty="0"/>
              <a:t>质量</a:t>
            </a:r>
            <a:r>
              <a:rPr lang="zh-CN" altLang="en-US" dirty="0" smtClean="0"/>
              <a:t>弹簧模型</a:t>
            </a:r>
            <a:r>
              <a:rPr lang="en-US" altLang="zh-CN" dirty="0" smtClean="0"/>
              <a:t>(mass spring model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、质量张量模型</a:t>
            </a:r>
            <a:r>
              <a:rPr lang="en-US" altLang="zh-CN" dirty="0" smtClean="0"/>
              <a:t>(mass tensor model)</a:t>
            </a:r>
            <a:endParaRPr lang="en-US" altLang="zh-CN" dirty="0" smtClean="0"/>
          </a:p>
          <a:p>
            <a:r>
              <a:rPr lang="zh-CN" altLang="en-US" dirty="0" smtClean="0"/>
              <a:t>有限元模型</a:t>
            </a:r>
            <a:r>
              <a:rPr lang="en-US" altLang="zh-CN" dirty="0" smtClean="0"/>
              <a:t>(FEM)</a:t>
            </a:r>
          </a:p>
          <a:p>
            <a:r>
              <a:rPr lang="zh-CN" altLang="en-US" dirty="0" smtClean="0"/>
              <a:t>样条方法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1. </a:t>
            </a:r>
            <a:r>
              <a:rPr lang="zh-CN" altLang="en-US" dirty="0" smtClean="0"/>
              <a:t>非均匀有理样条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nonuniform</a:t>
            </a:r>
            <a:r>
              <a:rPr lang="en-US" altLang="zh-CN" dirty="0" smtClean="0"/>
              <a:t> rational B-spline)</a:t>
            </a:r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动态体积样条</a:t>
            </a:r>
            <a:r>
              <a:rPr lang="en-US" altLang="zh-CN" dirty="0" smtClean="0"/>
              <a:t>(dynamic volume spline)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1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4038600" cy="201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76872"/>
            <a:ext cx="4038600" cy="201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23528" y="4509120"/>
            <a:ext cx="4032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Fig. </a:t>
            </a:r>
            <a:r>
              <a:rPr lang="en-US" altLang="zh-CN" dirty="0" smtClean="0"/>
              <a:t>3. </a:t>
            </a:r>
            <a:r>
              <a:rPr lang="en-US" altLang="zh-CN" dirty="0" err="1"/>
              <a:t>Presurgical</a:t>
            </a:r>
            <a:r>
              <a:rPr lang="en-US" altLang="zh-CN" dirty="0"/>
              <a:t> face </a:t>
            </a:r>
            <a:r>
              <a:rPr lang="en-US" altLang="zh-CN" dirty="0" smtClean="0"/>
              <a:t>CT </a:t>
            </a:r>
            <a:r>
              <a:rPr lang="en-US" altLang="zh-CN" dirty="0"/>
              <a:t>model (left), postsurgical face model (middle), and </a:t>
            </a:r>
            <a:r>
              <a:rPr lang="en-US" altLang="zh-CN" dirty="0" smtClean="0"/>
              <a:t>3D virtual simulation </a:t>
            </a:r>
            <a:r>
              <a:rPr lang="en-US" altLang="zh-CN" dirty="0"/>
              <a:t>result of </a:t>
            </a:r>
            <a:r>
              <a:rPr lang="en-US" altLang="zh-CN" dirty="0" smtClean="0"/>
              <a:t>CASS (right</a:t>
            </a:r>
            <a:r>
              <a:rPr lang="en-US" altLang="zh-CN" dirty="0"/>
              <a:t>) for 6 different patients.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72000" y="4509120"/>
            <a:ext cx="4320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Fig. </a:t>
            </a:r>
            <a:r>
              <a:rPr lang="en-US" altLang="zh-CN" dirty="0" smtClean="0"/>
              <a:t>4. </a:t>
            </a:r>
            <a:r>
              <a:rPr lang="en-US" altLang="zh-CN" dirty="0" err="1"/>
              <a:t>Presurgical</a:t>
            </a:r>
            <a:r>
              <a:rPr lang="en-US" altLang="zh-CN" dirty="0"/>
              <a:t> face CT</a:t>
            </a:r>
            <a:r>
              <a:rPr lang="en-US" altLang="zh-CN" dirty="0" smtClean="0"/>
              <a:t> </a:t>
            </a:r>
            <a:r>
              <a:rPr lang="en-US" altLang="zh-CN" dirty="0"/>
              <a:t>model (left), post-surgical face model (middle), and </a:t>
            </a:r>
            <a:r>
              <a:rPr lang="en-US" altLang="zh-CN" dirty="0" smtClean="0"/>
              <a:t>3D virtual simulation </a:t>
            </a:r>
            <a:r>
              <a:rPr lang="en-US" altLang="zh-CN" dirty="0"/>
              <a:t>result of </a:t>
            </a:r>
            <a:r>
              <a:rPr lang="en-US" altLang="zh-CN" dirty="0" smtClean="0"/>
              <a:t>dynamic volume spline (right</a:t>
            </a:r>
            <a:r>
              <a:rPr lang="en-US" altLang="zh-CN" dirty="0"/>
              <a:t>) for 6 different patients.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26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动态体积样条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与软件</a:t>
            </a:r>
            <a:r>
              <a:rPr lang="en-US" altLang="zh-CN" dirty="0" smtClean="0"/>
              <a:t>CASS </a:t>
            </a:r>
            <a:r>
              <a:rPr lang="zh-CN" altLang="en-US" dirty="0" smtClean="0"/>
              <a:t>对比，预测皮肤与术后皮肤的误差更小。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9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非均匀有理</a:t>
            </a:r>
            <a:r>
              <a:rPr lang="en-US" altLang="zh-CN" dirty="0" smtClean="0"/>
              <a:t>B</a:t>
            </a:r>
            <a:r>
              <a:rPr lang="zh-CN" altLang="en-US" dirty="0" smtClean="0"/>
              <a:t>样条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5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zh-CN" altLang="en-US" dirty="0" smtClean="0"/>
              <a:t>物理模型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仅考虑人体的几何特征，运用纯几何的技术来计算物体的外形和运动。虽然计算效率高，但是不考虑体积的变化。</a:t>
            </a:r>
            <a:endParaRPr lang="en-US" altLang="zh-CN" dirty="0" smtClean="0"/>
          </a:p>
          <a:p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计算机辅助设计、手术模拟的教育和培训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4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质量弹簧模型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原理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将形变体的物理特性离散到各个节点及节点间的弹簧上，然后在每个节点上建立运动方程。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Terzopoulous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等应用到脸部建模，模拟脸部表情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Erwin Keeve </a:t>
            </a:r>
            <a:r>
              <a:rPr lang="zh-CN" altLang="en-US" dirty="0" smtClean="0"/>
              <a:t>等考虑到骨组织，用于手术模拟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966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质量弹簧模型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结构简单，占用内存少</a:t>
            </a:r>
            <a:endParaRPr lang="en-US" altLang="zh-CN" dirty="0" smtClean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缺点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    1. </a:t>
            </a:r>
            <a:r>
              <a:rPr lang="zh-CN" altLang="en-US" dirty="0" smtClean="0">
                <a:solidFill>
                  <a:prstClr val="black"/>
                </a:solidFill>
              </a:rPr>
              <a:t>不易控制体积守恒，并且精度不如有限元模型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2. </a:t>
            </a:r>
            <a:r>
              <a:rPr lang="zh-CN" altLang="en-US" dirty="0" smtClean="0">
                <a:solidFill>
                  <a:prstClr val="black"/>
                </a:solidFill>
              </a:rPr>
              <a:t>依赖材料参数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19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有限元模型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平衡方程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总势能</a:t>
                </a:r>
                <a:r>
                  <a:rPr lang="en-US" altLang="zh-CN" dirty="0" smtClean="0"/>
                  <a:t>) = ʌ(</a:t>
                </a:r>
                <a:r>
                  <a:rPr lang="zh-CN" altLang="en-US" dirty="0" smtClean="0"/>
                  <a:t>应变</a:t>
                </a:r>
                <a:r>
                  <a:rPr lang="en-US" altLang="zh-CN" dirty="0" smtClean="0"/>
                  <a:t>) - W(</a:t>
                </a:r>
                <a:r>
                  <a:rPr lang="zh-CN" altLang="en-US" dirty="0" smtClean="0"/>
                  <a:t>外力做功</a:t>
                </a:r>
                <a:r>
                  <a:rPr lang="en-US" altLang="zh-CN" dirty="0" smtClean="0"/>
                  <a:t>)</a:t>
                </a:r>
              </a:p>
              <a:p>
                <a:pPr lvl="0"/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:r>
                  <a:rPr lang="zh-CN" altLang="en-US" dirty="0" smtClean="0">
                    <a:solidFill>
                      <a:prstClr val="black"/>
                    </a:solidFill>
                  </a:rPr>
                  <a:t>有限元离散 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(</a:t>
                </a:r>
                <a:r>
                  <a:rPr lang="zh-CN" altLang="en-US" dirty="0" smtClean="0">
                    <a:solidFill>
                      <a:prstClr val="black"/>
                    </a:solidFill>
                  </a:rPr>
                  <a:t>基于极小化势能原理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)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      </a:t>
                </a:r>
                <a:r>
                  <a:rPr lang="zh-CN" altLang="en-US" dirty="0" smtClean="0"/>
                  <a:t>选取单元、基函数、计算单元矩阵、组装        整体刚度矩阵</a:t>
                </a:r>
                <a:endParaRPr lang="en-US" altLang="zh-CN" dirty="0" smtClean="0"/>
              </a:p>
              <a:p>
                <a:pPr lvl="0"/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:r>
                  <a:rPr lang="zh-CN" altLang="en-US" dirty="0" smtClean="0">
                    <a:solidFill>
                      <a:prstClr val="black"/>
                    </a:solidFill>
                  </a:rPr>
                  <a:t>求解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solidFill>
                          <a:prstClr val="black"/>
                        </a:solidFill>
                        <a:latin typeface="Cambria Math"/>
                      </a:rPr>
                      <m:t>K</m:t>
                    </m:r>
                    <m:r>
                      <a:rPr lang="en-US" altLang="zh-CN" b="0" i="0" dirty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/>
                      </a:rPr>
                      <m:t>𝑈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</a:rPr>
                  <a:t> </a:t>
                </a:r>
                <a:r>
                  <a:rPr lang="zh-CN" altLang="en-US" dirty="0" smtClean="0">
                    <a:solidFill>
                      <a:prstClr val="black"/>
                    </a:solidFill>
                  </a:rPr>
                  <a:t>获得节点位移，计算应力和应变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29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有限元模型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考虑不可压缩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应力应变关系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𝜎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 ∙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∙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𝐺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∙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∙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K</m:t>
                    </m:r>
                    <m:r>
                      <a:rPr lang="en-US" altLang="zh-CN" b="0" i="1" dirty="0" smtClean="0">
                        <a:latin typeface="Cambria Math"/>
                      </a:rPr>
                      <m:t>= </m:t>
                    </m:r>
                    <m:box>
                      <m:box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1 −2</m:t>
                                </m:r>
                                <m:r>
                                  <a:rPr lang="zh-CN" altLang="en-US" b="0" i="1" dirty="0" smtClean="0">
                                    <a:latin typeface="Cambria Math"/>
                                  </a:rPr>
                                  <m:t>𝜗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/>
                              </a:rPr>
                              <m:t> </m:t>
                            </m:r>
                          </m:den>
                        </m:f>
                      </m:e>
                    </m:box>
                  </m:oMath>
                </a14:m>
                <a:r>
                  <a:rPr lang="zh-CN" altLang="en-US" dirty="0" smtClean="0"/>
                  <a:t> 体积模量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G</m:t>
                    </m:r>
                    <m:r>
                      <a:rPr lang="en-US" altLang="zh-CN" b="0" i="1" dirty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/>
                          </a:rPr>
                          <m:t>2(1+ </m:t>
                        </m:r>
                        <m:r>
                          <a:rPr lang="zh-CN" altLang="en-US" b="0" i="1" dirty="0" smtClean="0">
                            <a:latin typeface="Cambria Math"/>
                          </a:rPr>
                          <m:t>𝜗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剪切模量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/>
                          </a:rPr>
                          <m:t>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: </m:t>
                    </m:r>
                  </m:oMath>
                </a14:m>
                <a:r>
                  <a:rPr lang="zh-CN" altLang="en-US" dirty="0" smtClean="0"/>
                  <a:t> 剪切应变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 体积应变分量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2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有限元模型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有限元模型与生物力学非常相关，并且  计算精度较高</a:t>
            </a:r>
            <a:endParaRPr lang="en-US" altLang="zh-CN" dirty="0" smtClean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缺点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相对</a:t>
            </a:r>
            <a:r>
              <a:rPr lang="zh-CN" altLang="en-US" dirty="0"/>
              <a:t>计算量较大，占用内存多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05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动态体积样条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体积样条方程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脸部的软组织模拟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S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</a:rPr>
                          <m:t>u</m:t>
                        </m:r>
                        <m:r>
                          <a:rPr lang="en-US" altLang="zh-CN" b="0" i="0" dirty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</a:rPr>
                          <m:t>v</m:t>
                        </m:r>
                        <m:r>
                          <a:rPr lang="en-US" altLang="zh-CN" b="0" i="0" dirty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</a:rPr>
                          <m:t>w</m:t>
                        </m:r>
                        <m:r>
                          <a:rPr lang="en-US" altLang="zh-CN" b="0" i="0" dirty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</a:rPr>
                          <m:t>C</m:t>
                        </m:r>
                      </m:e>
                    </m:d>
                    <m:r>
                      <a:rPr lang="en-US" altLang="zh-CN" b="0" i="0" dirty="0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b="0" i="1" dirty="0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𝑃</m:t>
                                </m:r>
                              </m:sup>
                              <m:e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) ∙ 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) ∙ 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))</m:t>
                                </m:r>
                              </m:e>
                            </m:nary>
                            <m:r>
                              <a:rPr lang="en-US" altLang="zh-CN" b="0" i="1" dirty="0" smtClean="0">
                                <a:latin typeface="Cambria Math"/>
                              </a:rPr>
                              <m:t>  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控制点的个数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0"/>
                <a:r>
                  <a:rPr lang="zh-CN" altLang="en-US" dirty="0" smtClean="0">
                    <a:solidFill>
                      <a:prstClr val="black"/>
                    </a:solidFill>
                  </a:rPr>
                  <a:t>控制点 的运动方程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/>
                      </a:rPr>
                      <m:t>                          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M</m:t>
                    </m:r>
                    <m:acc>
                      <m:accPr>
                        <m:chr m:val="̈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𝐶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 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+</m:t>
                    </m:r>
                    <m:r>
                      <a:rPr lang="en-US" altLang="zh-CN" b="0" i="1" dirty="0" smtClean="0">
                        <a:latin typeface="Cambria Math"/>
                      </a:rPr>
                      <m:t>𝐷</m:t>
                    </m:r>
                    <m:acc>
                      <m:accPr>
                        <m:chr m:val="̇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+</m:t>
                    </m:r>
                    <m:r>
                      <a:rPr lang="en-US" altLang="zh-CN" b="0" i="1" dirty="0" smtClean="0">
                        <a:latin typeface="Cambria Math"/>
                      </a:rPr>
                      <m:t>𝐾𝐶</m:t>
                    </m:r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r>
                      <a:rPr lang="en-US" altLang="zh-CN" b="0" i="1" dirty="0" smtClean="0">
                        <a:latin typeface="Cambria Math"/>
                      </a:rPr>
                      <m:t>𝐹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M: </a:t>
                </a:r>
                <a:r>
                  <a:rPr lang="zh-CN" altLang="en-US" dirty="0" smtClean="0"/>
                  <a:t>局部质量矩阵 </a:t>
                </a:r>
                <a:r>
                  <a:rPr lang="en-US" altLang="zh-CN" dirty="0" smtClean="0"/>
                  <a:t>D: </a:t>
                </a:r>
                <a:r>
                  <a:rPr lang="zh-CN" altLang="en-US" dirty="0" smtClean="0"/>
                  <a:t>局部弹性关系 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：局部阻尼系数矩阵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3235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6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动态体积样条算例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43" y="1958246"/>
            <a:ext cx="3600400" cy="300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207" y="2031912"/>
            <a:ext cx="3619210" cy="28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491971" y="5013176"/>
            <a:ext cx="4652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Fig. 2. A piece of skin material segmented </a:t>
            </a:r>
            <a:r>
              <a:rPr lang="en-US" altLang="zh-CN" dirty="0" smtClean="0"/>
              <a:t>from</a:t>
            </a:r>
          </a:p>
          <a:p>
            <a:r>
              <a:rPr lang="en-US" altLang="zh-CN" dirty="0" smtClean="0"/>
              <a:t>the patient’s CT data and </a:t>
            </a:r>
            <a:r>
              <a:rPr lang="en-US" altLang="zh-CN" dirty="0"/>
              <a:t>the volume spline </a:t>
            </a:r>
            <a:r>
              <a:rPr lang="en-US" altLang="zh-CN" dirty="0" smtClean="0"/>
              <a:t>control points </a:t>
            </a:r>
            <a:r>
              <a:rPr lang="en-US" altLang="zh-CN" dirty="0"/>
              <a:t>as red dots when some force is applied on the </a:t>
            </a:r>
            <a:r>
              <a:rPr lang="en-US" altLang="zh-CN" dirty="0" smtClean="0"/>
              <a:t>skin surface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207" y="5013176"/>
            <a:ext cx="4366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Fig. 1. A piece of skin material segmented </a:t>
            </a:r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/>
              <a:t>the </a:t>
            </a:r>
            <a:r>
              <a:rPr lang="en-US" altLang="zh-CN" dirty="0" smtClean="0"/>
              <a:t>forehead of </a:t>
            </a:r>
            <a:r>
              <a:rPr lang="en-US" altLang="zh-CN" dirty="0"/>
              <a:t>the patient’s </a:t>
            </a:r>
            <a:r>
              <a:rPr lang="en-US" altLang="zh-CN" dirty="0" smtClean="0"/>
              <a:t>CT </a:t>
            </a:r>
            <a:r>
              <a:rPr lang="en-US" altLang="zh-CN" dirty="0"/>
              <a:t>data and the </a:t>
            </a:r>
            <a:r>
              <a:rPr lang="en-US" altLang="zh-CN" dirty="0" smtClean="0"/>
              <a:t>volume spline control </a:t>
            </a:r>
            <a:r>
              <a:rPr lang="en-US" altLang="zh-CN" dirty="0"/>
              <a:t>points as red dots.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0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602</Words>
  <Application>Microsoft Office PowerPoint</Application>
  <PresentationFormat>全屏显示(4:3)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常见弹性模型</vt:lpstr>
      <vt:lpstr>非物理模型</vt:lpstr>
      <vt:lpstr>质量弹簧模型 </vt:lpstr>
      <vt:lpstr>质量弹簧模型</vt:lpstr>
      <vt:lpstr>有限元模型 </vt:lpstr>
      <vt:lpstr>有限元模型 </vt:lpstr>
      <vt:lpstr>有限元模型</vt:lpstr>
      <vt:lpstr>动态体积样条</vt:lpstr>
      <vt:lpstr>动态体积样条算例</vt:lpstr>
      <vt:lpstr>PowerPoint 演示文稿</vt:lpstr>
      <vt:lpstr>动态体积样条</vt:lpstr>
      <vt:lpstr>非均匀有理B样条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常见弹性模型</dc:title>
  <dc:creator>吴乙荣</dc:creator>
  <cp:lastModifiedBy>吴乙荣</cp:lastModifiedBy>
  <cp:revision>17</cp:revision>
  <dcterms:created xsi:type="dcterms:W3CDTF">2016-07-21T09:08:09Z</dcterms:created>
  <dcterms:modified xsi:type="dcterms:W3CDTF">2016-07-25T06:05:03Z</dcterms:modified>
</cp:coreProperties>
</file>