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2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46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54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35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61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21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55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7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4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97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44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E460A-D6B6-407D-9971-1D9448E2CC39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42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最大团（最小覆盖）报告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周铭洵</a:t>
            </a:r>
            <a:r>
              <a:rPr lang="en-US" altLang="zh-CN" dirty="0" smtClean="0"/>
              <a:t>1600012706</a:t>
            </a:r>
          </a:p>
        </p:txBody>
      </p:sp>
    </p:spTree>
    <p:extLst>
      <p:ext uri="{BB962C8B-B14F-4D97-AF65-F5344CB8AC3E}">
        <p14:creationId xmlns:p14="http://schemas.microsoft.com/office/powerpoint/2010/main" val="8001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EWLS</a:t>
            </a:r>
            <a:r>
              <a:rPr lang="zh-CN" altLang="en-US" dirty="0" smtClean="0"/>
              <a:t>算法实现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开始时用贪心算法，每次选取剩下的图中度数最大的点加入候选集中，这样子能构成一个初始解</a:t>
            </a:r>
            <a:r>
              <a:rPr lang="en-US" altLang="zh-CN" dirty="0" smtClean="0"/>
              <a:t>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初始化</a:t>
            </a:r>
            <a:r>
              <a:rPr lang="en-US" altLang="zh-CN" dirty="0" err="1" smtClean="0"/>
              <a:t>dscore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</a:t>
            </a:r>
            <a:r>
              <a:rPr lang="zh-CN" altLang="en-US" dirty="0" smtClean="0"/>
              <a:t>集。</a:t>
            </a:r>
            <a:endParaRPr lang="en-US" altLang="zh-CN" dirty="0" smtClean="0"/>
          </a:p>
          <a:p>
            <a:r>
              <a:rPr lang="zh-CN" altLang="en-US" dirty="0" smtClean="0"/>
              <a:t>随机删去</a:t>
            </a:r>
            <a:r>
              <a:rPr lang="en-US" altLang="zh-CN" dirty="0" smtClean="0"/>
              <a:t>C</a:t>
            </a:r>
            <a:r>
              <a:rPr lang="zh-CN" altLang="en-US" dirty="0" smtClean="0"/>
              <a:t>集中的</a:t>
            </a:r>
            <a:r>
              <a:rPr lang="en-US" altLang="zh-CN" dirty="0" smtClean="0"/>
              <a:t>delta</a:t>
            </a:r>
            <a:r>
              <a:rPr lang="zh-CN" altLang="en-US" dirty="0" smtClean="0"/>
              <a:t>个点（使得搜索空间更大）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98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EWLS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搜索</a:t>
            </a:r>
            <a:r>
              <a:rPr lang="en-US" altLang="zh-CN" dirty="0" smtClean="0"/>
              <a:t>step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在每一个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中，我们使用</a:t>
            </a:r>
            <a:r>
              <a:rPr lang="en-US" altLang="zh-CN" dirty="0" err="1" smtClean="0"/>
              <a:t>ChooseExchangePairs</a:t>
            </a:r>
            <a:r>
              <a:rPr lang="zh-CN" altLang="en-US" dirty="0" smtClean="0"/>
              <a:t>函数找到一组交换点</a:t>
            </a:r>
            <a:r>
              <a:rPr lang="en-US" altLang="zh-CN" dirty="0" smtClean="0"/>
              <a:t>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，交换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并且维护候选集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，未覆盖集</a:t>
            </a:r>
            <a:r>
              <a:rPr lang="en-US" altLang="zh-CN" dirty="0" smtClean="0"/>
              <a:t>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这样找到了一个新的部分覆盖集</a:t>
            </a:r>
            <a:r>
              <a:rPr lang="en-US" altLang="zh-CN" dirty="0" smtClean="0"/>
              <a:t>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如果当前</a:t>
            </a:r>
            <a:r>
              <a:rPr lang="en-US" altLang="zh-CN" dirty="0" smtClean="0"/>
              <a:t>|C|+|L|&lt;</a:t>
            </a:r>
            <a:r>
              <a:rPr lang="en-US" altLang="zh-CN" dirty="0" err="1" smtClean="0"/>
              <a:t>CurrentAnswer</a:t>
            </a:r>
            <a:r>
              <a:rPr lang="zh-CN" altLang="en-US" dirty="0" smtClean="0"/>
              <a:t>，说明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的拓展集</a:t>
            </a:r>
            <a:r>
              <a:rPr lang="en-US" altLang="zh-CN" dirty="0" smtClean="0"/>
              <a:t>C*</a:t>
            </a:r>
            <a:r>
              <a:rPr lang="zh-CN" altLang="en-US" dirty="0"/>
              <a:t>是一</a:t>
            </a:r>
            <a:r>
              <a:rPr lang="zh-CN" altLang="en-US" dirty="0" smtClean="0"/>
              <a:t>个当前的最优解。我使用贪心算法构造出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*并更新答案。之后，我们删去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delta</a:t>
            </a:r>
            <a:r>
              <a:rPr lang="zh-CN" altLang="en-US" dirty="0" smtClean="0"/>
              <a:t>个点以拓宽搜索空间。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重复</a:t>
            </a:r>
            <a:r>
              <a:rPr lang="en-US" altLang="zh-CN" dirty="0" err="1" smtClean="0"/>
              <a:t>maxStep</a:t>
            </a:r>
            <a:r>
              <a:rPr lang="zh-CN" altLang="en-US" dirty="0" smtClean="0"/>
              <a:t>次这样的操作</a:t>
            </a:r>
            <a:endParaRPr lang="en-US" altLang="zh-CN" dirty="0" smtClean="0"/>
          </a:p>
          <a:p>
            <a:r>
              <a:rPr lang="zh-CN" altLang="en-US" dirty="0" smtClean="0"/>
              <a:t>可以发现答案会越来越优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354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EWLS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ChooseExchangePair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ChooseExchangePair</a:t>
            </a:r>
            <a:r>
              <a:rPr lang="zh-CN" altLang="en-US" dirty="0" smtClean="0"/>
              <a:t>函数对当前局面进行评估，并返回一个点对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，保证</a:t>
            </a:r>
            <a:r>
              <a:rPr lang="en-US" altLang="zh-CN" dirty="0" smtClean="0"/>
              <a:t>u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中并且</a:t>
            </a:r>
            <a:r>
              <a:rPr lang="en-US" altLang="zh-CN" dirty="0" smtClean="0"/>
              <a:t>v</a:t>
            </a:r>
            <a:r>
              <a:rPr lang="zh-CN" altLang="en-US" dirty="0" smtClean="0"/>
              <a:t>不在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中，以便搜索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中进行交换操作。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第一步选取当前</a:t>
            </a:r>
            <a:r>
              <a:rPr lang="en-US" altLang="zh-CN" dirty="0" smtClean="0"/>
              <a:t>L</a:t>
            </a:r>
            <a:r>
              <a:rPr lang="zh-CN" altLang="en-US" dirty="0" smtClean="0"/>
              <a:t>中</a:t>
            </a:r>
            <a:r>
              <a:rPr lang="en-US" altLang="zh-CN" dirty="0" smtClean="0"/>
              <a:t>age</a:t>
            </a:r>
            <a:r>
              <a:rPr lang="zh-CN" altLang="en-US" dirty="0" smtClean="0"/>
              <a:t>最老的边</a:t>
            </a:r>
            <a:r>
              <a:rPr lang="en-US" altLang="zh-CN" dirty="0" smtClean="0"/>
              <a:t>e(v1,v2)</a:t>
            </a:r>
            <a:r>
              <a:rPr lang="zh-CN" altLang="en-US" dirty="0" smtClean="0"/>
              <a:t>的一个顶点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，并且看是否能找到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score(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)&gt;0</a:t>
            </a:r>
            <a:r>
              <a:rPr lang="zh-CN" altLang="en-US" dirty="0" smtClean="0"/>
              <a:t>，则随机返回这样一个点对。</a:t>
            </a:r>
            <a:endParaRPr lang="en-US" altLang="zh-CN" dirty="0" smtClean="0"/>
          </a:p>
          <a:p>
            <a:r>
              <a:rPr lang="zh-CN" altLang="en-US" dirty="0" smtClean="0"/>
              <a:t>如果第一步中没有找到这样的点对，则</a:t>
            </a:r>
            <a:r>
              <a:rPr lang="en-US" altLang="zh-CN" dirty="0" smtClean="0"/>
              <a:t>age</a:t>
            </a:r>
            <a:r>
              <a:rPr lang="zh-CN" altLang="en-US" dirty="0" smtClean="0"/>
              <a:t>从小到大枚举</a:t>
            </a:r>
            <a:r>
              <a:rPr lang="en-US" altLang="zh-CN" dirty="0" smtClean="0"/>
              <a:t>L</a:t>
            </a:r>
            <a:r>
              <a:rPr lang="zh-CN" altLang="en-US" dirty="0" smtClean="0"/>
              <a:t>中之前没有被</a:t>
            </a:r>
            <a:r>
              <a:rPr lang="en-US" altLang="zh-CN" dirty="0" err="1" smtClean="0"/>
              <a:t>ChooseExchangePair</a:t>
            </a:r>
            <a:r>
              <a:rPr lang="zh-CN" altLang="en-US" dirty="0" smtClean="0"/>
              <a:t>函数扫描过的边，类似第一步，找该边的一个顶点和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u</a:t>
            </a:r>
            <a:r>
              <a:rPr lang="zh-CN" altLang="en-US" dirty="0" smtClean="0"/>
              <a:t>使得</a:t>
            </a:r>
            <a:r>
              <a:rPr lang="en-US" altLang="zh-CN" dirty="0" smtClean="0"/>
              <a:t>score(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)&gt;0</a:t>
            </a:r>
            <a:r>
              <a:rPr lang="zh-CN" altLang="en-US" dirty="0" smtClean="0"/>
              <a:t>。如果可以则随机返回一个点对。（可以维护</a:t>
            </a:r>
            <a:r>
              <a:rPr lang="zh-CN" altLang="en-US" dirty="0"/>
              <a:t>一</a:t>
            </a:r>
            <a:r>
              <a:rPr lang="zh-CN" altLang="en-US" dirty="0" smtClean="0"/>
              <a:t>个指针来存当前没有被枚举过的边在什么位置）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506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EWLS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ChooseExchangePair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在上述过程中，有可能一直找不到合适的点对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相当于在当前局面下陷入了一个局部最优解。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L</a:t>
            </a:r>
            <a:r>
              <a:rPr lang="zh-CN" altLang="en-US" dirty="0" smtClean="0"/>
              <a:t>中的边权全部加一，改变当前局面，使得局面评估变化。</a:t>
            </a:r>
            <a:endParaRPr lang="en-US" altLang="zh-CN" dirty="0" smtClean="0"/>
          </a:p>
          <a:p>
            <a:r>
              <a:rPr lang="zh-CN" altLang="en-US" dirty="0" smtClean="0"/>
              <a:t>随机找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中的一个点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，随机找</a:t>
            </a:r>
            <a:r>
              <a:rPr lang="en-US" altLang="zh-CN" dirty="0" smtClean="0"/>
              <a:t>L</a:t>
            </a:r>
            <a:r>
              <a:rPr lang="zh-CN" altLang="en-US" dirty="0" smtClean="0"/>
              <a:t>中的某个顶点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，并返回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68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294" y="404247"/>
            <a:ext cx="10515600" cy="1325563"/>
          </a:xfrm>
        </p:spPr>
        <p:txBody>
          <a:bodyPr/>
          <a:lstStyle/>
          <a:p>
            <a:r>
              <a:rPr lang="zh-CN" altLang="en-US" dirty="0"/>
              <a:t>伪代码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83" y="166977"/>
            <a:ext cx="4804535" cy="658803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780" y="571859"/>
            <a:ext cx="5654001" cy="449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2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EWLS</a:t>
            </a:r>
            <a:r>
              <a:rPr lang="zh-CN" altLang="en-US" dirty="0" smtClean="0"/>
              <a:t>具体实现细节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可以写两个函数</a:t>
            </a:r>
            <a:r>
              <a:rPr lang="en-US" altLang="zh-CN" dirty="0" smtClean="0"/>
              <a:t>remove(u)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add(v)</a:t>
            </a:r>
          </a:p>
          <a:p>
            <a:r>
              <a:rPr lang="en-US" altLang="zh-CN" dirty="0" smtClean="0"/>
              <a:t>Remove(u)</a:t>
            </a:r>
            <a:r>
              <a:rPr lang="zh-CN" altLang="en-US" dirty="0" smtClean="0"/>
              <a:t>实现了将</a:t>
            </a:r>
            <a:r>
              <a:rPr lang="en-US" altLang="zh-CN" dirty="0" smtClean="0"/>
              <a:t>u</a:t>
            </a:r>
            <a:r>
              <a:rPr lang="zh-CN" altLang="en-US" dirty="0" smtClean="0"/>
              <a:t>移出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的操作，同时维护</a:t>
            </a:r>
            <a:r>
              <a:rPr lang="en-US" altLang="zh-CN" dirty="0" smtClean="0"/>
              <a:t>C</a:t>
            </a:r>
            <a:r>
              <a:rPr lang="zh-CN" altLang="en-US" dirty="0" smtClean="0"/>
              <a:t>集，</a:t>
            </a:r>
            <a:r>
              <a:rPr lang="en-US" altLang="zh-CN" dirty="0" smtClean="0"/>
              <a:t>L</a:t>
            </a:r>
            <a:r>
              <a:rPr lang="zh-CN" altLang="en-US" dirty="0" smtClean="0"/>
              <a:t>集，维护边的状态和</a:t>
            </a:r>
            <a:r>
              <a:rPr lang="en-US" altLang="zh-CN" dirty="0" smtClean="0"/>
              <a:t>age</a:t>
            </a:r>
          </a:p>
          <a:p>
            <a:r>
              <a:rPr lang="en-US" altLang="zh-CN" dirty="0" smtClean="0"/>
              <a:t>Add(v)</a:t>
            </a:r>
            <a:r>
              <a:rPr lang="zh-CN" altLang="en-US" dirty="0" smtClean="0"/>
              <a:t>实现了将</a:t>
            </a:r>
            <a:r>
              <a:rPr lang="en-US" altLang="zh-CN" dirty="0" smtClean="0"/>
              <a:t>v</a:t>
            </a:r>
            <a:r>
              <a:rPr lang="zh-CN" altLang="en-US" dirty="0" smtClean="0"/>
              <a:t>移进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的操作，同上维护一些东西。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</a:t>
            </a:r>
            <a:r>
              <a:rPr lang="zh-CN" altLang="en-US" dirty="0" smtClean="0"/>
              <a:t>集的维护可以用双向链表维护，可以发现在加入</a:t>
            </a:r>
            <a:r>
              <a:rPr lang="en-US" altLang="zh-CN" dirty="0" smtClean="0"/>
              <a:t>L</a:t>
            </a:r>
            <a:r>
              <a:rPr lang="zh-CN" altLang="en-US" dirty="0" smtClean="0"/>
              <a:t>中的边的</a:t>
            </a:r>
            <a:r>
              <a:rPr lang="en-US" altLang="zh-CN" dirty="0" smtClean="0"/>
              <a:t>age</a:t>
            </a:r>
            <a:r>
              <a:rPr lang="zh-CN" altLang="en-US" dirty="0" smtClean="0"/>
              <a:t>必定是递增的。而删除的时候则可以使用懒惰删除的办法。</a:t>
            </a:r>
            <a:endParaRPr lang="en-US" altLang="zh-CN" dirty="0" smtClean="0"/>
          </a:p>
          <a:p>
            <a:r>
              <a:rPr lang="zh-CN" altLang="en-US" dirty="0" smtClean="0"/>
              <a:t>维护未被</a:t>
            </a:r>
            <a:r>
              <a:rPr lang="en-US" altLang="zh-CN" dirty="0" err="1" smtClean="0"/>
              <a:t>ChooseExchangePair</a:t>
            </a:r>
            <a:r>
              <a:rPr lang="zh-CN" altLang="en-US" dirty="0" smtClean="0"/>
              <a:t>函数扫描的集合同样可以使用一个双向链表。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38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在本机测试的结果（</a:t>
            </a:r>
            <a:r>
              <a:rPr lang="en-US" altLang="zh-CN" sz="4000" dirty="0" smtClean="0"/>
              <a:t>Windows,2.5GHZ,8G</a:t>
            </a:r>
            <a:r>
              <a:rPr lang="zh-CN" altLang="en-US" sz="4000" dirty="0" smtClean="0"/>
              <a:t>内存）</a:t>
            </a:r>
            <a:endParaRPr lang="zh-CN" altLang="en-US" sz="40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986499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478238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937404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19325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20395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已知最优解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我跑出来的解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用时</a:t>
                      </a:r>
                      <a:r>
                        <a:rPr lang="en-US" altLang="zh-CN" dirty="0" smtClean="0"/>
                        <a:t>(s)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6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frb50-23-1.mis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63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frb50-23-2.mis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22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frb50-23-3.mis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5.267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43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frb50-23-4.mis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8.748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3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frb50-23-5.mis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2.729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545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frb53-24-1.mis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100.696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1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frb53-24-2.mis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28.379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2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frb53-24-3.mis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62.554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4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frb53-24-4.mis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49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frb53-24-5.mis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80.546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97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19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在本机测试的结果（</a:t>
            </a:r>
            <a:r>
              <a:rPr lang="en-US" altLang="zh-CN" sz="4000" dirty="0" smtClean="0"/>
              <a:t>Windows,2.5GHZ,8G</a:t>
            </a:r>
            <a:r>
              <a:rPr lang="zh-CN" altLang="en-US" sz="4000" dirty="0" smtClean="0"/>
              <a:t>内存）</a:t>
            </a:r>
            <a:endParaRPr lang="zh-CN" altLang="en-US" sz="40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869939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478238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937404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19325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20395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已知最优解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我跑出来的解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用时</a:t>
                      </a:r>
                      <a:r>
                        <a:rPr lang="en-US" altLang="zh-CN" dirty="0" smtClean="0"/>
                        <a:t>(s)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6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frb56-25-1.mis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75.344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63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frb56-25-2.mis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7.783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22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frb56-25-3.mis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31.877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43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frb56-25-4.mis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13.430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3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frb56-25-5.mis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5.665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545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frb59-26-1.mis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45.404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1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frb59-26-2.mis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7.579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2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frb59-26-3.mis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16.583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4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frb59-26-4.mis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4.350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49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frb59-26-5.mis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13.973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97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13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在本机测试的结果（</a:t>
            </a:r>
            <a:r>
              <a:rPr lang="en-US" altLang="zh-CN" sz="4000" dirty="0" smtClean="0"/>
              <a:t>Windows,2.5GHZ,8G</a:t>
            </a:r>
            <a:r>
              <a:rPr lang="zh-CN" altLang="en-US" sz="4000" dirty="0" smtClean="0"/>
              <a:t>内存）</a:t>
            </a:r>
            <a:endParaRPr lang="zh-CN" altLang="en-US" sz="4000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622359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208577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789469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456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34377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已知最优解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我跑出来的解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用时</a:t>
                      </a:r>
                      <a:r>
                        <a:rPr lang="en-US" altLang="zh-CN" smtClean="0"/>
                        <a:t>(s)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571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frb100-40.mis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116.184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42793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71277" y="3180522"/>
            <a:ext cx="10448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P.S.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比上述测试数据小的样例均可以在很短时间里面跑出最优解。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而大数据中我尝试了让程序跑</a:t>
            </a:r>
            <a:r>
              <a:rPr lang="zh-CN" altLang="en-US" dirty="0"/>
              <a:t>很</a:t>
            </a:r>
            <a:r>
              <a:rPr lang="zh-CN" altLang="en-US" dirty="0" smtClean="0"/>
              <a:t>久，但是答案并没有更新。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测试的时候遇到了一个问题，就是在命令行选中了一些东西之后程序会被挂起，</a:t>
            </a:r>
            <a:r>
              <a:rPr lang="zh-CN" altLang="en-US" dirty="0"/>
              <a:t>因为</a:t>
            </a:r>
            <a:r>
              <a:rPr lang="zh-CN" altLang="en-US" dirty="0" smtClean="0"/>
              <a:t>这个很多次测试都挂掉了。。。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29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最大团，最大独立集，最小覆盖问题简介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定义图</a:t>
                </a:r>
                <a:r>
                  <a:rPr lang="en-US" altLang="zh-CN" dirty="0" smtClean="0"/>
                  <a:t>G=(V,E)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最大</a:t>
                </a:r>
                <a:r>
                  <a:rPr lang="zh-CN" altLang="en-US" dirty="0" smtClean="0"/>
                  <a:t>团：在图中找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的最大子集</a:t>
                </a:r>
                <a:r>
                  <a:rPr lang="en-US" altLang="zh-CN" dirty="0" smtClean="0"/>
                  <a:t>V’</a:t>
                </a:r>
                <a:r>
                  <a:rPr lang="zh-CN" altLang="en-US" dirty="0" smtClean="0"/>
                  <a:t>，使得</a:t>
                </a:r>
                <a:r>
                  <a:rPr lang="en-US" altLang="zh-CN" dirty="0" smtClean="0"/>
                  <a:t>V’</a:t>
                </a:r>
                <a:r>
                  <a:rPr lang="zh-CN" altLang="en-US" dirty="0" smtClean="0"/>
                  <a:t>中的点两两之间有边。</a:t>
                </a:r>
                <a:endParaRPr lang="en-US" altLang="zh-CN" dirty="0"/>
              </a:p>
              <a:p>
                <a:r>
                  <a:rPr lang="zh-CN" altLang="en-US" dirty="0" smtClean="0"/>
                  <a:t>最大独立集：在图中找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的最大子集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‘，使得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’中的点两两没边。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最小覆盖：在图中找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的最小子集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‘，使得</a:t>
                </a:r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中的每一条边，至少有一个顶点在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’中。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三个问题的等价性：</a:t>
                </a:r>
                <a:endParaRPr lang="en-US" altLang="zh-CN" dirty="0" smtClean="0"/>
              </a:p>
              <a:p>
                <a:r>
                  <a:rPr lang="zh-CN" altLang="en-US" dirty="0"/>
                  <a:t>最大</a:t>
                </a:r>
                <a:r>
                  <a:rPr lang="zh-CN" altLang="en-US" dirty="0" smtClean="0"/>
                  <a:t>团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dirty="0" smtClean="0"/>
                  <a:t>补图的最大独立集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最大独立集即最小覆盖集对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的补集。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4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问题研究历史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这三个问题都是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问题。不存在多项式复杂度算法。</a:t>
            </a:r>
            <a:endParaRPr lang="en-US" altLang="zh-CN" dirty="0" smtClean="0"/>
          </a:p>
          <a:p>
            <a:r>
              <a:rPr lang="zh-CN" altLang="en-US" dirty="0" smtClean="0"/>
              <a:t>这三个问题在现实中的多个领域被涉及，如网络调度，电路设计等等。</a:t>
            </a:r>
            <a:endParaRPr lang="en-US" altLang="zh-CN" dirty="0" smtClean="0"/>
          </a:p>
          <a:p>
            <a:r>
              <a:rPr lang="zh-CN" altLang="en-US" dirty="0" smtClean="0"/>
              <a:t>需要提出优秀的非多项式复杂度算法。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71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问题研究历史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解决这类问题目前有两类算法：精确算法和启发式搜索算法</a:t>
            </a:r>
            <a:endParaRPr lang="en-US" altLang="zh-CN" dirty="0" smtClean="0"/>
          </a:p>
          <a:p>
            <a:r>
              <a:rPr lang="zh-CN" altLang="en-US" dirty="0" smtClean="0"/>
              <a:t>精确算法一般在求解规模大的问题时耗时过于巨大。</a:t>
            </a:r>
            <a:endParaRPr lang="en-US" altLang="zh-CN" dirty="0" smtClean="0"/>
          </a:p>
          <a:p>
            <a:r>
              <a:rPr lang="zh-CN" altLang="en-US" dirty="0" smtClean="0"/>
              <a:t>启发式搜索能够在合理时间范围内给出优秀的解。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3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前人的研究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2007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COVER</a:t>
            </a:r>
            <a:r>
              <a:rPr lang="zh-CN" altLang="en-US" dirty="0" smtClean="0"/>
              <a:t>算法求解</a:t>
            </a:r>
            <a:r>
              <a:rPr lang="en-US" altLang="zh-CN" dirty="0" smtClean="0"/>
              <a:t>MVC</a:t>
            </a:r>
            <a:r>
              <a:rPr lang="zh-CN" altLang="en-US" dirty="0" smtClean="0"/>
              <a:t>（最小覆盖）</a:t>
            </a:r>
            <a:endParaRPr lang="en-US" altLang="zh-CN" dirty="0" smtClean="0"/>
          </a:p>
          <a:p>
            <a:r>
              <a:rPr lang="en-US" altLang="zh-CN" dirty="0" smtClean="0"/>
              <a:t>2006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PLS</a:t>
            </a:r>
            <a:r>
              <a:rPr lang="zh-CN" altLang="en-US" dirty="0" smtClean="0"/>
              <a:t>算法求解</a:t>
            </a:r>
            <a:r>
              <a:rPr lang="en-US" altLang="zh-CN" dirty="0" smtClean="0"/>
              <a:t>MVC</a:t>
            </a:r>
          </a:p>
          <a:p>
            <a:endParaRPr lang="en-US" altLang="zh-CN" dirty="0"/>
          </a:p>
          <a:p>
            <a:r>
              <a:rPr lang="zh-CN" altLang="en-US" dirty="0" smtClean="0"/>
              <a:t>都有不错的结果。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28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EWLS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蔡老师在论文中提出了</a:t>
            </a:r>
            <a:r>
              <a:rPr lang="en-US" altLang="zh-CN" dirty="0" smtClean="0"/>
              <a:t>EWLS</a:t>
            </a:r>
            <a:r>
              <a:rPr lang="zh-CN" altLang="en-US" dirty="0" smtClean="0"/>
              <a:t>算法。</a:t>
            </a:r>
            <a:endParaRPr lang="en-US" altLang="zh-CN" dirty="0" smtClean="0"/>
          </a:p>
          <a:p>
            <a:r>
              <a:rPr lang="zh-CN" altLang="en-US" dirty="0"/>
              <a:t>该</a:t>
            </a:r>
            <a:r>
              <a:rPr lang="zh-CN" altLang="en-US" dirty="0" smtClean="0"/>
              <a:t>算法基于部分顶点覆盖的思路，使用边加权的的技术，并且在局部搜索的框架下进行。</a:t>
            </a:r>
            <a:endParaRPr lang="en-US" altLang="zh-CN" dirty="0"/>
          </a:p>
          <a:p>
            <a:r>
              <a:rPr lang="zh-CN" altLang="en-US" dirty="0" smtClean="0"/>
              <a:t>该算法在实验中，对于</a:t>
            </a:r>
            <a:r>
              <a:rPr lang="en-US" altLang="zh-CN" dirty="0" smtClean="0"/>
              <a:t>DIMACS</a:t>
            </a:r>
            <a:r>
              <a:rPr lang="zh-CN" altLang="en-US" dirty="0" smtClean="0"/>
              <a:t>测试集中比大部分旧算法性能要好，在</a:t>
            </a:r>
            <a:r>
              <a:rPr lang="en-US" altLang="zh-CN" dirty="0" smtClean="0"/>
              <a:t>BHOSLIB</a:t>
            </a:r>
            <a:r>
              <a:rPr lang="zh-CN" altLang="en-US" dirty="0" smtClean="0"/>
              <a:t>测试集中同样表现良好。同时对于一个挑战实例得出了更小的顶点覆盖，刷新了之前的求解记录（该记录在</a:t>
            </a:r>
            <a:r>
              <a:rPr lang="en-US" altLang="zh-CN" dirty="0" smtClean="0"/>
              <a:t>15</a:t>
            </a:r>
            <a:r>
              <a:rPr lang="zh-CN" altLang="en-US" dirty="0" smtClean="0"/>
              <a:t>年被打破）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940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无向图</a:t>
            </a:r>
            <a:r>
              <a:rPr lang="en-US" altLang="zh-CN" dirty="0" smtClean="0"/>
              <a:t>G=(V,E)</a:t>
            </a:r>
            <a:endParaRPr lang="en-US" altLang="zh-CN" dirty="0"/>
          </a:p>
          <a:p>
            <a:r>
              <a:rPr lang="en-US" altLang="zh-CN" dirty="0" smtClean="0"/>
              <a:t>V</a:t>
            </a:r>
            <a:r>
              <a:rPr lang="zh-CN" altLang="en-US" dirty="0" smtClean="0"/>
              <a:t>的一个候选集</a:t>
            </a:r>
            <a:r>
              <a:rPr lang="en-US" altLang="zh-CN" dirty="0" smtClean="0"/>
              <a:t>C</a:t>
            </a:r>
            <a:endParaRPr lang="en-US" altLang="zh-CN" dirty="0"/>
          </a:p>
          <a:p>
            <a:r>
              <a:rPr lang="zh-CN" altLang="en-US" dirty="0" smtClean="0"/>
              <a:t>未被</a:t>
            </a:r>
            <a:r>
              <a:rPr lang="en-US" altLang="zh-CN" dirty="0" smtClean="0"/>
              <a:t>C</a:t>
            </a:r>
            <a:r>
              <a:rPr lang="zh-CN" altLang="en-US" dirty="0" smtClean="0"/>
              <a:t>覆盖的边集</a:t>
            </a:r>
            <a:r>
              <a:rPr lang="en-US" altLang="zh-CN" dirty="0" smtClean="0"/>
              <a:t>L</a:t>
            </a:r>
          </a:p>
          <a:p>
            <a:r>
              <a:rPr lang="zh-CN" altLang="en-US" dirty="0"/>
              <a:t>一</a:t>
            </a:r>
            <a:r>
              <a:rPr lang="zh-CN" altLang="en-US" dirty="0" smtClean="0"/>
              <a:t>个搜索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：找一个在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中的点</a:t>
            </a:r>
            <a:r>
              <a:rPr lang="en-US" altLang="zh-CN" dirty="0" smtClean="0"/>
              <a:t>u</a:t>
            </a:r>
            <a:r>
              <a:rPr lang="zh-CN" altLang="en-US" dirty="0" smtClean="0"/>
              <a:t>和不在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，交换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个点的状态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：表示这个点在不在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条边的状态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：这条边是否被</a:t>
            </a:r>
            <a:r>
              <a:rPr lang="en-US" altLang="zh-CN" dirty="0" smtClean="0"/>
              <a:t>C</a:t>
            </a:r>
            <a:r>
              <a:rPr lang="zh-CN" altLang="en-US" dirty="0" smtClean="0"/>
              <a:t>覆盖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条边的“年龄”</a:t>
            </a:r>
            <a:r>
              <a:rPr lang="en-US" altLang="zh-CN" dirty="0" smtClean="0"/>
              <a:t>age</a:t>
            </a:r>
            <a:r>
              <a:rPr lang="zh-CN" altLang="en-US" dirty="0" smtClean="0"/>
              <a:t>：这条边的状态自从上一次修改之后搜索步数增加了多少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7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每条</a:t>
            </a:r>
            <a:r>
              <a:rPr lang="zh-CN" altLang="en-US" dirty="0" smtClean="0"/>
              <a:t>边的边权</a:t>
            </a:r>
            <a:r>
              <a:rPr lang="en-US" altLang="zh-CN" dirty="0" smtClean="0"/>
              <a:t>w(e)</a:t>
            </a:r>
          </a:p>
          <a:p>
            <a:r>
              <a:rPr lang="zh-CN" altLang="en-US" dirty="0" smtClean="0"/>
              <a:t>候选解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：未被覆盖的边的边权和</a:t>
            </a:r>
            <a:endParaRPr lang="en-US" altLang="zh-CN" dirty="0" smtClean="0"/>
          </a:p>
          <a:p>
            <a:r>
              <a:rPr lang="zh-CN" altLang="en-US" dirty="0"/>
              <a:t>每个</a:t>
            </a:r>
            <a:r>
              <a:rPr lang="zh-CN" altLang="en-US" dirty="0" smtClean="0"/>
              <a:t>点的</a:t>
            </a:r>
            <a:r>
              <a:rPr lang="en-US" altLang="zh-CN" dirty="0" err="1" smtClean="0"/>
              <a:t>dscore</a:t>
            </a:r>
            <a:r>
              <a:rPr lang="en-US" altLang="zh-CN" dirty="0" smtClean="0"/>
              <a:t>(u)</a:t>
            </a:r>
            <a:r>
              <a:rPr lang="zh-CN" altLang="en-US" dirty="0" smtClean="0"/>
              <a:t>：如果</a:t>
            </a:r>
            <a:r>
              <a:rPr lang="en-US" altLang="zh-CN" dirty="0" smtClean="0"/>
              <a:t>u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中，</a:t>
            </a:r>
            <a:r>
              <a:rPr lang="en-US" altLang="zh-CN" dirty="0" err="1" smtClean="0"/>
              <a:t>dscore</a:t>
            </a:r>
            <a:r>
              <a:rPr lang="zh-CN" altLang="en-US" dirty="0" smtClean="0"/>
              <a:t>表示把</a:t>
            </a:r>
            <a:r>
              <a:rPr lang="en-US" altLang="zh-CN" dirty="0" smtClean="0"/>
              <a:t>u</a:t>
            </a:r>
            <a:r>
              <a:rPr lang="zh-CN" altLang="en-US" dirty="0" smtClean="0"/>
              <a:t>移出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后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的变化量，否则表示把</a:t>
            </a:r>
            <a:r>
              <a:rPr lang="en-US" altLang="zh-CN" dirty="0" smtClean="0"/>
              <a:t>u</a:t>
            </a:r>
            <a:r>
              <a:rPr lang="zh-CN" altLang="en-US" dirty="0" smtClean="0"/>
              <a:t>移入</a:t>
            </a:r>
            <a:r>
              <a:rPr lang="en-US" altLang="zh-CN" dirty="0" smtClean="0"/>
              <a:t>C</a:t>
            </a:r>
            <a:r>
              <a:rPr lang="zh-CN" altLang="en-US" dirty="0" smtClean="0"/>
              <a:t>后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的变化量。</a:t>
            </a:r>
            <a:endParaRPr lang="en-US" altLang="zh-CN" dirty="0" smtClean="0"/>
          </a:p>
          <a:p>
            <a:r>
              <a:rPr lang="en-US" altLang="zh-CN" dirty="0" smtClean="0"/>
              <a:t>score(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表示交换</a:t>
            </a:r>
            <a:r>
              <a:rPr lang="en-US" altLang="zh-CN" dirty="0" err="1" smtClean="0"/>
              <a:t>u,v</a:t>
            </a:r>
            <a:r>
              <a:rPr lang="zh-CN" altLang="en-US" dirty="0" smtClean="0"/>
              <a:t>后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的变化量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定理：设</a:t>
            </a:r>
            <a:r>
              <a:rPr lang="en-US" altLang="zh-CN" dirty="0" smtClean="0"/>
              <a:t>u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中而</a:t>
            </a:r>
            <a:r>
              <a:rPr lang="en-US" altLang="zh-CN" dirty="0" smtClean="0"/>
              <a:t>v</a:t>
            </a:r>
            <a:r>
              <a:rPr lang="zh-CN" altLang="en-US" dirty="0" smtClean="0"/>
              <a:t>不在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中。</a:t>
            </a:r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若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间有边，则</a:t>
            </a:r>
            <a:r>
              <a:rPr lang="en-US" altLang="zh-CN" dirty="0" smtClean="0"/>
              <a:t>score(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dscore</a:t>
            </a:r>
            <a:r>
              <a:rPr lang="en-US" altLang="zh-CN" dirty="0" smtClean="0"/>
              <a:t>(u)+</a:t>
            </a:r>
            <a:r>
              <a:rPr lang="en-US" altLang="zh-CN" dirty="0" err="1" smtClean="0"/>
              <a:t>dscore</a:t>
            </a:r>
            <a:r>
              <a:rPr lang="en-US" altLang="zh-CN" dirty="0" smtClean="0"/>
              <a:t>(v)+w(e(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若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间无边，则</a:t>
            </a:r>
            <a:r>
              <a:rPr lang="en-US" altLang="zh-CN" dirty="0" smtClean="0"/>
              <a:t>score(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dscore</a:t>
            </a:r>
            <a:r>
              <a:rPr lang="en-US" altLang="zh-CN" dirty="0" smtClean="0"/>
              <a:t>(u)+</a:t>
            </a:r>
            <a:r>
              <a:rPr lang="en-US" altLang="zh-CN" dirty="0" err="1" smtClean="0"/>
              <a:t>dscore</a:t>
            </a:r>
            <a:r>
              <a:rPr lang="en-US" altLang="zh-CN" dirty="0" smtClean="0"/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72615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“部分顶点覆盖”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一个候选集</a:t>
            </a:r>
            <a:r>
              <a:rPr lang="en-US" altLang="zh-CN" dirty="0" smtClean="0"/>
              <a:t>C</a:t>
            </a:r>
            <a:r>
              <a:rPr lang="zh-CN" altLang="en-US" dirty="0"/>
              <a:t>覆盖</a:t>
            </a:r>
            <a:r>
              <a:rPr lang="zh-CN" altLang="en-US" dirty="0" smtClean="0"/>
              <a:t>了当前的一些边，剩下的边构成集合</a:t>
            </a:r>
            <a:r>
              <a:rPr lang="en-US" altLang="zh-CN" dirty="0" smtClean="0"/>
              <a:t>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设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的大小为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</a:t>
            </a:r>
            <a:r>
              <a:rPr lang="zh-CN" altLang="en-US" dirty="0" smtClean="0"/>
              <a:t>的大小为</a:t>
            </a:r>
            <a:r>
              <a:rPr lang="en-US" altLang="zh-CN" dirty="0" smtClean="0"/>
              <a:t>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则当前候选集是一个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k,t</a:t>
            </a:r>
            <a:r>
              <a:rPr lang="en-US" altLang="zh-CN" dirty="0" smtClean="0"/>
              <a:t>)-</a:t>
            </a:r>
            <a:r>
              <a:rPr lang="zh-CN" altLang="en-US" dirty="0" smtClean="0"/>
              <a:t>部分顶点覆盖。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定理：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k,t</a:t>
            </a:r>
            <a:r>
              <a:rPr lang="en-US" altLang="zh-CN" dirty="0" smtClean="0"/>
              <a:t>)-</a:t>
            </a:r>
            <a:r>
              <a:rPr lang="zh-CN" altLang="en-US" dirty="0" smtClean="0"/>
              <a:t>部分顶点覆盖给出了一个最小覆盖集的大小上界</a:t>
            </a:r>
            <a:endParaRPr lang="en-US" altLang="zh-CN" dirty="0" smtClean="0"/>
          </a:p>
          <a:p>
            <a:r>
              <a:rPr lang="en-US" altLang="zh-CN" dirty="0" err="1" smtClean="0"/>
              <a:t>AnswerUpperbound</a:t>
            </a:r>
            <a:r>
              <a:rPr lang="en-US" altLang="zh-CN" dirty="0" smtClean="0"/>
              <a:t> = min(</a:t>
            </a:r>
            <a:r>
              <a:rPr lang="en-US" altLang="zh-CN" dirty="0" err="1" smtClean="0"/>
              <a:t>AnswerUpperbound</a:t>
            </a:r>
            <a:r>
              <a:rPr lang="en-US" altLang="zh-CN" dirty="0" smtClean="0"/>
              <a:t>, k + t)</a:t>
            </a:r>
          </a:p>
          <a:p>
            <a:r>
              <a:rPr lang="zh-CN" altLang="en-US" dirty="0" smtClean="0"/>
              <a:t>证明：要把当前部分覆盖集</a:t>
            </a:r>
            <a:r>
              <a:rPr lang="en-US" altLang="zh-CN" dirty="0" smtClean="0"/>
              <a:t>C</a:t>
            </a:r>
            <a:r>
              <a:rPr lang="zh-CN" altLang="en-US" dirty="0" smtClean="0"/>
              <a:t>拓展成一个完全覆盖集，最简单就是让</a:t>
            </a:r>
            <a:r>
              <a:rPr lang="en-US" altLang="zh-CN" dirty="0" smtClean="0"/>
              <a:t>L</a:t>
            </a:r>
            <a:r>
              <a:rPr lang="zh-CN" altLang="en-US" dirty="0" smtClean="0"/>
              <a:t>集中的每条边选取一个顶点加入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中。这样的完全覆盖集大小就是</a:t>
            </a:r>
            <a:r>
              <a:rPr lang="en-US" altLang="zh-CN" dirty="0" err="1" smtClean="0"/>
              <a:t>k+t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93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1407</Words>
  <Application>Microsoft Office PowerPoint</Application>
  <PresentationFormat>宽屏</PresentationFormat>
  <Paragraphs>186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Office 主题​​</vt:lpstr>
      <vt:lpstr>最大团（最小覆盖）报告</vt:lpstr>
      <vt:lpstr>最大团，最大独立集，最小覆盖问题简介</vt:lpstr>
      <vt:lpstr>问题研究历史</vt:lpstr>
      <vt:lpstr>问题研究历史</vt:lpstr>
      <vt:lpstr>前人的研究</vt:lpstr>
      <vt:lpstr>EWLS算法</vt:lpstr>
      <vt:lpstr>基本定义</vt:lpstr>
      <vt:lpstr>基本定义</vt:lpstr>
      <vt:lpstr>“部分顶点覆盖”</vt:lpstr>
      <vt:lpstr>EWLS算法实现—初始化</vt:lpstr>
      <vt:lpstr>EWLS实现—搜索step</vt:lpstr>
      <vt:lpstr>EWLS算法—ChooseExchangePair</vt:lpstr>
      <vt:lpstr>EWLS算法—ChooseExchangePair</vt:lpstr>
      <vt:lpstr>伪代码</vt:lpstr>
      <vt:lpstr>EWLS具体实现细节</vt:lpstr>
      <vt:lpstr>在本机测试的结果（Windows,2.5GHZ,8G内存）</vt:lpstr>
      <vt:lpstr>在本机测试的结果（Windows,2.5GHZ,8G内存）</vt:lpstr>
      <vt:lpstr>在本机测试的结果（Windows,2.5GHZ,8G内存）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最大团（最小覆盖）报告</dc:title>
  <dc:creator>Mingxun Zhou</dc:creator>
  <cp:lastModifiedBy>Mingxun Zhou</cp:lastModifiedBy>
  <cp:revision>33</cp:revision>
  <dcterms:created xsi:type="dcterms:W3CDTF">2017-05-30T07:49:49Z</dcterms:created>
  <dcterms:modified xsi:type="dcterms:W3CDTF">2017-05-30T09:33:47Z</dcterms:modified>
</cp:coreProperties>
</file>