
<file path=[Content_Types].xml><?xml version="1.0" encoding="utf-8"?>
<Types xmlns="http://schemas.openxmlformats.org/package/2006/content-types">
  <Default Extension="png" ContentType="image/png"/>
  <Default Extension="B3C8101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02" r:id="rId2"/>
    <p:sldId id="480" r:id="rId3"/>
    <p:sldId id="476" r:id="rId4"/>
    <p:sldId id="479" r:id="rId5"/>
    <p:sldId id="481" r:id="rId6"/>
    <p:sldId id="482" r:id="rId7"/>
    <p:sldId id="490" r:id="rId8"/>
    <p:sldId id="491"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4" autoAdjust="0"/>
    <p:restoredTop sz="95701" autoAdjust="0"/>
  </p:normalViewPr>
  <p:slideViewPr>
    <p:cSldViewPr snapToGrid="0" showGuides="1">
      <p:cViewPr varScale="1">
        <p:scale>
          <a:sx n="86" d="100"/>
          <a:sy n="86" d="100"/>
        </p:scale>
        <p:origin x="1440" y="20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https://www.sap.com/copyright</a:t>
            </a:r>
            <a:r>
              <a:rPr lang="en-US" sz="800" kern="1200">
                <a:solidFill>
                  <a:schemeClr val="tx1"/>
                </a:solidFill>
                <a:latin typeface="Arial"/>
                <a:ea typeface="Arial Unicode MS" panose="020B0604020202020204" pitchFamily="34" charset="-128"/>
                <a:cs typeface="+mn-cs"/>
              </a:rPr>
              <a:t> for additional trademark information and notices.</a:t>
            </a:r>
            <a:endParaRPr lang="en-US" sz="800" kern="1200" dirty="0">
              <a:solidFill>
                <a:schemeClr val="tx1"/>
              </a:solidFill>
              <a:latin typeface="Arial"/>
              <a:ea typeface="Arial Unicode MS" panose="020B0604020202020204" pitchFamily="34" charset="-128"/>
              <a:cs typeface="+mn-cs"/>
            </a:endParaRP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https://www.sap.com/corporate/de/legal/copyright.html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398" y="1663305"/>
            <a:ext cx="9146381" cy="184665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398" y="3602038"/>
            <a:ext cx="914638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418" y="6356350"/>
            <a:ext cx="2743914" cy="365125"/>
          </a:xfrm>
          <a:prstGeom prst="rect">
            <a:avLst/>
          </a:prstGeom>
        </p:spPr>
        <p:txBody>
          <a:bodyPr/>
          <a:lstStyle/>
          <a:p>
            <a:fld id="{E519B171-69B7-497B-AED8-CA0697CD8CEF}" type="datetimeFigureOut">
              <a:rPr lang="en-US" smtClean="0"/>
              <a:t>10/24/18</a:t>
            </a:fld>
            <a:endParaRPr lang="en-US"/>
          </a:p>
        </p:txBody>
      </p:sp>
      <p:sp>
        <p:nvSpPr>
          <p:cNvPr id="5" name="Footer Placeholder 4"/>
          <p:cNvSpPr>
            <a:spLocks noGrp="1"/>
          </p:cNvSpPr>
          <p:nvPr>
            <p:ph type="ftr" sz="quarter" idx="11"/>
          </p:nvPr>
        </p:nvSpPr>
        <p:spPr>
          <a:xfrm>
            <a:off x="4039652" y="6356350"/>
            <a:ext cx="411587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2843" y="6356350"/>
            <a:ext cx="2743914" cy="365125"/>
          </a:xfrm>
          <a:prstGeom prst="rect">
            <a:avLst/>
          </a:prstGeom>
        </p:spPr>
        <p:txBody>
          <a:bodyPr/>
          <a:lstStyle/>
          <a:p>
            <a:fld id="{DD76E801-7755-4792-8820-905F0A4968C1}" type="slidenum">
              <a:rPr lang="en-US" smtClean="0"/>
              <a:t>‹#›</a:t>
            </a:fld>
            <a:endParaRPr lang="en-US"/>
          </a:p>
        </p:txBody>
      </p:sp>
    </p:spTree>
    <p:extLst>
      <p:ext uri="{BB962C8B-B14F-4D97-AF65-F5344CB8AC3E}">
        <p14:creationId xmlns:p14="http://schemas.microsoft.com/office/powerpoint/2010/main" val="22253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 id="2147483778" r:id="rId2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B3C81010"/><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a:xfrm>
            <a:off x="286806" y="4530557"/>
            <a:ext cx="8595171" cy="430887"/>
          </a:xfrm>
        </p:spPr>
        <p:txBody>
          <a:bodyPr/>
          <a:lstStyle/>
          <a:p>
            <a:endParaRPr lang="en-US" dirty="0"/>
          </a:p>
          <a:p>
            <a:r>
              <a:rPr lang="en-US" dirty="0"/>
              <a:t>S/4HANA Architecture and Enablement, Palo Alto</a:t>
            </a:r>
          </a:p>
        </p:txBody>
      </p:sp>
      <p:sp>
        <p:nvSpPr>
          <p:cNvPr id="11" name="Title"/>
          <p:cNvSpPr>
            <a:spLocks noGrp="1"/>
          </p:cNvSpPr>
          <p:nvPr>
            <p:ph type="title"/>
          </p:nvPr>
        </p:nvSpPr>
        <p:spPr bwMode="gray">
          <a:xfrm>
            <a:off x="285177" y="2978681"/>
            <a:ext cx="8596800" cy="997196"/>
          </a:xfrm>
        </p:spPr>
        <p:txBody>
          <a:bodyPr/>
          <a:lstStyle/>
          <a:p>
            <a:pPr>
              <a:lnSpc>
                <a:spcPct val="150000"/>
              </a:lnSpc>
            </a:pPr>
            <a:r>
              <a:rPr lang="en-US" dirty="0">
                <a:solidFill>
                  <a:schemeClr val="accent1"/>
                </a:solidFill>
              </a:rPr>
              <a:t>S/4HANA Machine Learning Workshop</a:t>
            </a:r>
            <a:br>
              <a:rPr lang="en-US" dirty="0">
                <a:solidFill>
                  <a:schemeClr val="accent1"/>
                </a:solidFill>
              </a:rPr>
            </a:br>
            <a:r>
              <a:rPr lang="en-US" sz="1400" dirty="0">
                <a:solidFill>
                  <a:schemeClr val="accent1"/>
                </a:solidFill>
              </a:rPr>
              <a:t>Bangalore, Shanghai, </a:t>
            </a:r>
            <a:r>
              <a:rPr lang="en-US" sz="1400" dirty="0" err="1">
                <a:solidFill>
                  <a:schemeClr val="accent1"/>
                </a:solidFill>
              </a:rPr>
              <a:t>Walldorf</a:t>
            </a:r>
            <a:br>
              <a:rPr lang="en-US" sz="1400" dirty="0">
                <a:solidFill>
                  <a:schemeClr val="accent1"/>
                </a:solidFill>
              </a:rPr>
            </a:br>
            <a:r>
              <a:rPr lang="en-US" sz="1400" dirty="0">
                <a:solidFill>
                  <a:schemeClr val="accent1"/>
                </a:solidFill>
              </a:rPr>
              <a:t>Q3/2018</a:t>
            </a:r>
            <a:endParaRPr lang="de-DE" sz="1400" dirty="0">
              <a:solidFill>
                <a:schemeClr val="accent1"/>
              </a:solidFill>
            </a:endParaRPr>
          </a:p>
        </p:txBody>
      </p:sp>
      <p:pic>
        <p:nvPicPr>
          <p:cNvPr id="6" name="Picture_x0020_8" descr="id:image001.png@01D2E69A.E27387E0">
            <a:extLst>
              <a:ext uri="{FF2B5EF4-FFF2-40B4-BE49-F238E27FC236}">
                <a16:creationId xmlns:a16="http://schemas.microsoft.com/office/drawing/2014/main" id="{2657184B-F302-6F40-9E11-5A1D8B743024}"/>
              </a:ext>
            </a:extLst>
          </p:cNvPr>
          <p:cNvPicPr/>
          <p:nvPr/>
        </p:nvPicPr>
        <p:blipFill>
          <a:blip r:embed="rId2">
            <a:extLst>
              <a:ext uri="{28A0092B-C50C-407E-A947-70E740481C1C}">
                <a14:useLocalDpi xmlns:a14="http://schemas.microsoft.com/office/drawing/2010/main"/>
              </a:ext>
            </a:extLst>
          </a:blip>
          <a:srcRect/>
          <a:stretch>
            <a:fillRect/>
          </a:stretch>
        </p:blipFill>
        <p:spPr bwMode="auto">
          <a:xfrm>
            <a:off x="0" y="894"/>
            <a:ext cx="9168784" cy="2927502"/>
          </a:xfrm>
          <a:prstGeom prst="rect">
            <a:avLst/>
          </a:prstGeom>
          <a:noFill/>
          <a:ln>
            <a:noFill/>
          </a:ln>
        </p:spPr>
      </p:pic>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5063760" y="1579862"/>
            <a:ext cx="2278124" cy="589084"/>
          </a:xfrm>
          <a:prstGeom prst="roundRect">
            <a:avLst/>
          </a:prstGeom>
          <a:solidFill>
            <a:schemeClr val="bg1">
              <a:lumMod val="85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2151307" y="3607952"/>
            <a:ext cx="1247043"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7775457" y="2593907"/>
            <a:ext cx="2013438"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2735995" y="2593907"/>
            <a:ext cx="2013438"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9010780" y="3607952"/>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3947136" y="3607952"/>
            <a:ext cx="1247043"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7419370" y="3607952"/>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4494465" y="4572176"/>
            <a:ext cx="1142991"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3197598" y="4572176"/>
            <a:ext cx="1166388" cy="633466"/>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373815" y="4301080"/>
            <a:ext cx="1142991"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953285" y="4890861"/>
            <a:ext cx="1142991"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757740" y="5512954"/>
            <a:ext cx="1142991" cy="589084"/>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116276" y="4583900"/>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10465896" y="4583900"/>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7740286" y="4583900"/>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6399458" y="4583900"/>
            <a:ext cx="1247043" cy="589084"/>
          </a:xfrm>
          <a:prstGeom prst="round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340893" y="1705948"/>
            <a:ext cx="160653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Machine Learning</a:t>
            </a:r>
          </a:p>
        </p:txBody>
      </p:sp>
      <p:sp>
        <p:nvSpPr>
          <p:cNvPr id="29" name="TextBox 28"/>
          <p:cNvSpPr txBox="1"/>
          <p:nvPr/>
        </p:nvSpPr>
        <p:spPr>
          <a:xfrm>
            <a:off x="2845455" y="2733819"/>
            <a:ext cx="1826141" cy="307777"/>
          </a:xfrm>
          <a:prstGeom prst="rect">
            <a:avLst/>
          </a:prstGeom>
          <a:noFill/>
        </p:spPr>
        <p:txBody>
          <a:bodyPr wrap="none" rtlCol="0">
            <a:spAutoFit/>
          </a:bodyPr>
          <a:lstStyle/>
          <a:p>
            <a:r>
              <a:rPr lang="en-US" sz="1400">
                <a:latin typeface="Arial" panose="020B0604020202020204" pitchFamily="34" charset="0"/>
                <a:cs typeface="Arial" panose="020B0604020202020204" pitchFamily="34" charset="0"/>
              </a:rPr>
              <a:t>Supervised Learning</a:t>
            </a:r>
            <a:endParaRPr lang="en-US" sz="1400" dirty="0">
              <a:latin typeface="Arial" panose="020B0604020202020204" pitchFamily="34" charset="0"/>
              <a:cs typeface="Arial" panose="020B0604020202020204" pitchFamily="34" charset="0"/>
            </a:endParaRPr>
          </a:p>
        </p:txBody>
      </p:sp>
      <p:sp>
        <p:nvSpPr>
          <p:cNvPr id="30" name="TextBox 29"/>
          <p:cNvSpPr txBox="1"/>
          <p:nvPr/>
        </p:nvSpPr>
        <p:spPr>
          <a:xfrm>
            <a:off x="8150843" y="2647787"/>
            <a:ext cx="1279517"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Unsupervised</a:t>
            </a:r>
          </a:p>
          <a:p>
            <a:r>
              <a:rPr lang="en-US" sz="1400" dirty="0">
                <a:latin typeface="Arial" panose="020B0604020202020204" pitchFamily="34" charset="0"/>
                <a:cs typeface="Arial" panose="020B0604020202020204" pitchFamily="34" charset="0"/>
              </a:rPr>
              <a:t>Learning</a:t>
            </a:r>
          </a:p>
        </p:txBody>
      </p:sp>
      <p:cxnSp>
        <p:nvCxnSpPr>
          <p:cNvPr id="34" name="Straight Connector 33"/>
          <p:cNvCxnSpPr/>
          <p:nvPr/>
        </p:nvCxnSpPr>
        <p:spPr>
          <a:xfrm flipV="1">
            <a:off x="3736498" y="2348485"/>
            <a:ext cx="4943096" cy="233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2240" y="2173378"/>
            <a:ext cx="0" cy="1831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735996" y="3373424"/>
            <a:ext cx="1775690" cy="192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706078" y="3196278"/>
            <a:ext cx="0" cy="1831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06189" y="3748607"/>
            <a:ext cx="130124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Regression</a:t>
            </a:r>
          </a:p>
        </p:txBody>
      </p:sp>
      <p:sp>
        <p:nvSpPr>
          <p:cNvPr id="53" name="TextBox 52"/>
          <p:cNvSpPr txBox="1"/>
          <p:nvPr/>
        </p:nvSpPr>
        <p:spPr>
          <a:xfrm>
            <a:off x="2120317" y="3758479"/>
            <a:ext cx="148245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Classification</a:t>
            </a:r>
          </a:p>
        </p:txBody>
      </p:sp>
      <p:sp>
        <p:nvSpPr>
          <p:cNvPr id="54" name="TextBox 53"/>
          <p:cNvSpPr txBox="1"/>
          <p:nvPr/>
        </p:nvSpPr>
        <p:spPr>
          <a:xfrm>
            <a:off x="9001987" y="3635708"/>
            <a:ext cx="136133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Dimensionality </a:t>
            </a:r>
            <a:r>
              <a:rPr lang="en-US" sz="1400" dirty="0">
                <a:latin typeface="Arial" panose="020B0604020202020204" pitchFamily="34" charset="0"/>
                <a:cs typeface="Arial" panose="020B0604020202020204" pitchFamily="34" charset="0"/>
              </a:rPr>
              <a:t>Reduction</a:t>
            </a:r>
          </a:p>
        </p:txBody>
      </p:sp>
      <p:sp>
        <p:nvSpPr>
          <p:cNvPr id="55" name="TextBox 54"/>
          <p:cNvSpPr txBox="1"/>
          <p:nvPr/>
        </p:nvSpPr>
        <p:spPr>
          <a:xfrm>
            <a:off x="7612064" y="3618921"/>
            <a:ext cx="1301249"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Cluster Analysis</a:t>
            </a:r>
          </a:p>
        </p:txBody>
      </p:sp>
      <p:cxnSp>
        <p:nvCxnSpPr>
          <p:cNvPr id="56" name="Straight Connector 55"/>
          <p:cNvCxnSpPr/>
          <p:nvPr/>
        </p:nvCxnSpPr>
        <p:spPr>
          <a:xfrm flipV="1">
            <a:off x="8040328" y="3375896"/>
            <a:ext cx="1555881" cy="833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790601" y="3189958"/>
            <a:ext cx="0" cy="183145"/>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362238" y="4643944"/>
            <a:ext cx="984256"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Decision Trees</a:t>
            </a:r>
            <a:endParaRPr lang="en-US" sz="1400" dirty="0">
              <a:latin typeface="Arial" panose="020B0604020202020204" pitchFamily="34" charset="0"/>
              <a:cs typeface="Arial" panose="020B0604020202020204" pitchFamily="34" charset="0"/>
            </a:endParaRPr>
          </a:p>
        </p:txBody>
      </p:sp>
      <p:sp>
        <p:nvSpPr>
          <p:cNvPr id="64" name="TextBox 63"/>
          <p:cNvSpPr txBox="1"/>
          <p:nvPr/>
        </p:nvSpPr>
        <p:spPr>
          <a:xfrm>
            <a:off x="2213667" y="5085091"/>
            <a:ext cx="73152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KNN</a:t>
            </a:r>
          </a:p>
        </p:txBody>
      </p:sp>
      <p:sp>
        <p:nvSpPr>
          <p:cNvPr id="65" name="TextBox 64"/>
          <p:cNvSpPr txBox="1"/>
          <p:nvPr/>
        </p:nvSpPr>
        <p:spPr>
          <a:xfrm>
            <a:off x="674131" y="4426346"/>
            <a:ext cx="68097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SVM</a:t>
            </a:r>
          </a:p>
        </p:txBody>
      </p:sp>
      <p:sp>
        <p:nvSpPr>
          <p:cNvPr id="66" name="TextBox 65"/>
          <p:cNvSpPr txBox="1"/>
          <p:nvPr/>
        </p:nvSpPr>
        <p:spPr>
          <a:xfrm>
            <a:off x="4457770" y="4582389"/>
            <a:ext cx="116655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Linear Regression</a:t>
            </a:r>
          </a:p>
        </p:txBody>
      </p:sp>
      <p:cxnSp>
        <p:nvCxnSpPr>
          <p:cNvPr id="68" name="Straight Connector 67"/>
          <p:cNvCxnSpPr/>
          <p:nvPr/>
        </p:nvCxnSpPr>
        <p:spPr>
          <a:xfrm>
            <a:off x="3736122" y="2363882"/>
            <a:ext cx="0" cy="2168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689122" y="2336080"/>
            <a:ext cx="0" cy="2168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749186" y="3386241"/>
            <a:ext cx="0" cy="2168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11685" y="3375896"/>
            <a:ext cx="0" cy="2168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040327" y="3392708"/>
            <a:ext cx="0" cy="216878"/>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596208" y="3377449"/>
            <a:ext cx="0" cy="216878"/>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1529169" y="4220482"/>
            <a:ext cx="819967" cy="1875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21" idx="0"/>
          </p:cNvCxnSpPr>
          <p:nvPr/>
        </p:nvCxnSpPr>
        <p:spPr>
          <a:xfrm flipH="1">
            <a:off x="2524781" y="4210395"/>
            <a:ext cx="74569" cy="6804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43723" y="4210396"/>
            <a:ext cx="354627" cy="3617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6" idx="2"/>
          </p:cNvCxnSpPr>
          <p:nvPr/>
        </p:nvCxnSpPr>
        <p:spPr>
          <a:xfrm>
            <a:off x="4570658" y="4197036"/>
            <a:ext cx="357567" cy="3692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6" idx="2"/>
          </p:cNvCxnSpPr>
          <p:nvPr/>
        </p:nvCxnSpPr>
        <p:spPr>
          <a:xfrm flipH="1">
            <a:off x="3934007" y="4197036"/>
            <a:ext cx="636650" cy="3853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50801" y="5517263"/>
            <a:ext cx="1149931"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Logistic Regression</a:t>
            </a:r>
          </a:p>
        </p:txBody>
      </p:sp>
      <p:sp>
        <p:nvSpPr>
          <p:cNvPr id="99" name="TextBox 98"/>
          <p:cNvSpPr txBox="1"/>
          <p:nvPr/>
        </p:nvSpPr>
        <p:spPr>
          <a:xfrm>
            <a:off x="6397183" y="4589781"/>
            <a:ext cx="1744970"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Hierarchical Clustering</a:t>
            </a:r>
          </a:p>
        </p:txBody>
      </p:sp>
      <p:sp>
        <p:nvSpPr>
          <p:cNvPr id="100" name="TextBox 99"/>
          <p:cNvSpPr txBox="1"/>
          <p:nvPr/>
        </p:nvSpPr>
        <p:spPr>
          <a:xfrm>
            <a:off x="7843219" y="4721564"/>
            <a:ext cx="174497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K-Means</a:t>
            </a:r>
          </a:p>
        </p:txBody>
      </p:sp>
      <p:sp>
        <p:nvSpPr>
          <p:cNvPr id="101" name="TextBox 100"/>
          <p:cNvSpPr txBox="1"/>
          <p:nvPr/>
        </p:nvSpPr>
        <p:spPr>
          <a:xfrm>
            <a:off x="10745786" y="4712772"/>
            <a:ext cx="73152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t-SNE</a:t>
            </a:r>
          </a:p>
        </p:txBody>
      </p:sp>
      <p:sp>
        <p:nvSpPr>
          <p:cNvPr id="102" name="TextBox 101"/>
          <p:cNvSpPr txBox="1"/>
          <p:nvPr/>
        </p:nvSpPr>
        <p:spPr>
          <a:xfrm>
            <a:off x="9386860" y="4712772"/>
            <a:ext cx="731522" cy="369247"/>
          </a:xfrm>
          <a:prstGeom prst="rect">
            <a:avLst/>
          </a:prstGeom>
          <a:noFill/>
        </p:spPr>
        <p:txBody>
          <a:bodyPr wrap="square" rtlCol="0">
            <a:spAutoFit/>
          </a:bodyPr>
          <a:lstStyle/>
          <a:p>
            <a:r>
              <a:rPr lang="en-US" sz="1800" b="1" dirty="0">
                <a:solidFill>
                  <a:srgbClr val="FF0000"/>
                </a:solidFill>
                <a:latin typeface="Arial" panose="020B0604020202020204" pitchFamily="34" charset="0"/>
                <a:cs typeface="Arial" panose="020B0604020202020204" pitchFamily="34" charset="0"/>
              </a:rPr>
              <a:t>PCA</a:t>
            </a:r>
          </a:p>
        </p:txBody>
      </p:sp>
      <p:cxnSp>
        <p:nvCxnSpPr>
          <p:cNvPr id="3" name="Straight Connector 2"/>
          <p:cNvCxnSpPr/>
          <p:nvPr/>
        </p:nvCxnSpPr>
        <p:spPr>
          <a:xfrm>
            <a:off x="8135348" y="4222602"/>
            <a:ext cx="271108" cy="32971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99" idx="0"/>
          </p:cNvCxnSpPr>
          <p:nvPr/>
        </p:nvCxnSpPr>
        <p:spPr>
          <a:xfrm flipH="1">
            <a:off x="7269668" y="4213223"/>
            <a:ext cx="590802" cy="376558"/>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835676" y="4220482"/>
            <a:ext cx="910110" cy="354626"/>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4" idx="2"/>
          </p:cNvCxnSpPr>
          <p:nvPr/>
        </p:nvCxnSpPr>
        <p:spPr>
          <a:xfrm flipH="1">
            <a:off x="9319553" y="4158928"/>
            <a:ext cx="363100" cy="420577"/>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083675" y="4230046"/>
            <a:ext cx="1361798" cy="12829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20" idx="3"/>
          </p:cNvCxnSpPr>
          <p:nvPr/>
        </p:nvCxnSpPr>
        <p:spPr>
          <a:xfrm flipH="1">
            <a:off x="1516806" y="4230046"/>
            <a:ext cx="2666087" cy="3655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Title 1"/>
          <p:cNvSpPr txBox="1">
            <a:spLocks/>
          </p:cNvSpPr>
          <p:nvPr/>
        </p:nvSpPr>
        <p:spPr bwMode="gray">
          <a:xfrm>
            <a:off x="325336" y="324000"/>
            <a:ext cx="11542528" cy="645843"/>
          </a:xfrm>
          <a:prstGeom prst="rect">
            <a:avLst/>
          </a:prstGeom>
        </p:spPr>
        <p:txBody>
          <a:bodyPr vert="horz" lIns="0" tIns="0" rIns="0" bIns="0" rtlCol="0" anchor="b" anchorCtr="0">
            <a:noAutofit/>
          </a:bodyPr>
          <a:lstStyle>
            <a:lvl1pPr algn="ctr" defTabSz="1088776" rtl="0" eaLnBrk="1" latinLnBrk="0" hangingPunct="1">
              <a:spcBef>
                <a:spcPct val="0"/>
              </a:spcBef>
              <a:buNone/>
              <a:defRPr sz="6001" b="1" kern="1200">
                <a:solidFill>
                  <a:schemeClr val="accent2"/>
                </a:solidFill>
                <a:latin typeface="+mj-lt"/>
                <a:ea typeface="+mj-ea"/>
                <a:cs typeface="+mj-cs"/>
              </a:defRPr>
            </a:lvl1pPr>
          </a:lstStyle>
          <a:p>
            <a:pPr algn="l"/>
            <a:r>
              <a:rPr lang="en-US" sz="3199" dirty="0"/>
              <a:t>A </a:t>
            </a:r>
            <a:r>
              <a:rPr lang="en-US" sz="2799" dirty="0"/>
              <a:t>Classification</a:t>
            </a:r>
            <a:r>
              <a:rPr lang="en-US" sz="3199" dirty="0"/>
              <a:t> of Some ML Algorithms</a:t>
            </a:r>
          </a:p>
        </p:txBody>
      </p:sp>
    </p:spTree>
    <p:extLst>
      <p:ext uri="{BB962C8B-B14F-4D97-AF65-F5344CB8AC3E}">
        <p14:creationId xmlns:p14="http://schemas.microsoft.com/office/powerpoint/2010/main" val="97219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a:t>
            </a:r>
            <a:r>
              <a:rPr lang="mr-IN" dirty="0"/>
              <a:t>–</a:t>
            </a:r>
            <a:r>
              <a:rPr lang="en-US" dirty="0"/>
              <a:t> Principle Component Analysis (PCA)</a:t>
            </a:r>
          </a:p>
        </p:txBody>
      </p:sp>
      <p:sp>
        <p:nvSpPr>
          <p:cNvPr id="3" name="Text Placeholder 2"/>
          <p:cNvSpPr>
            <a:spLocks noGrp="1"/>
          </p:cNvSpPr>
          <p:nvPr>
            <p:ph type="body" sz="quarter" idx="10"/>
          </p:nvPr>
        </p:nvSpPr>
        <p:spPr/>
        <p:txBody>
          <a:bodyPr/>
          <a:lstStyle/>
          <a:p>
            <a:r>
              <a:rPr lang="en-US" sz="1400" dirty="0"/>
              <a:t>PCA is a technique for dimensionality reduction</a:t>
            </a:r>
          </a:p>
          <a:p>
            <a:r>
              <a:rPr lang="en-US" sz="1400" dirty="0"/>
              <a:t>Apply linear transformations to project data to a lower dimensional subspace without “losing too much information”</a:t>
            </a:r>
          </a:p>
          <a:p>
            <a:r>
              <a:rPr lang="en-US" sz="1400" dirty="0"/>
              <a:t>PCA returns the directions (principal components) that maximize the variance of the data</a:t>
            </a:r>
          </a:p>
          <a:p>
            <a:r>
              <a:rPr lang="en-US" sz="1400" dirty="0"/>
              <a:t>Approach:</a:t>
            </a:r>
          </a:p>
          <a:p>
            <a:pPr marL="285693" indent="-285693">
              <a:buFont typeface="Arial" charset="0"/>
              <a:buChar char="•"/>
            </a:pPr>
            <a:r>
              <a:rPr lang="en-US" sz="1400" dirty="0"/>
              <a:t>Standardize the data (all features should have a mean (</a:t>
            </a:r>
            <a:r>
              <a:rPr lang="mr-IN" sz="1400" dirty="0" err="1"/>
              <a:t>μ</a:t>
            </a:r>
            <a:r>
              <a:rPr lang="en-US" sz="1400" dirty="0"/>
              <a:t>) of zero and standard deviation (</a:t>
            </a:r>
            <a:r>
              <a:rPr lang="mr-IN" sz="1400" dirty="0" err="1"/>
              <a:t>σ</a:t>
            </a:r>
            <a:r>
              <a:rPr lang="en-US" sz="1400" dirty="0"/>
              <a:t>) of 1)</a:t>
            </a:r>
          </a:p>
          <a:p>
            <a:pPr marL="285693" indent="-285693">
              <a:buFont typeface="Arial" charset="0"/>
              <a:buChar char="•"/>
            </a:pPr>
            <a:r>
              <a:rPr lang="en-US" sz="1400" dirty="0"/>
              <a:t>Calculate eigenvectors and eigenvalues from covariance matrix, correlation matrix, or singular value decomposition (SVD)</a:t>
            </a:r>
          </a:p>
          <a:p>
            <a:pPr marL="285693" indent="-285693">
              <a:buFont typeface="Arial" charset="0"/>
              <a:buChar char="•"/>
            </a:pPr>
            <a:r>
              <a:rPr lang="en-US" sz="1400" dirty="0"/>
              <a:t>Sort the eigenvectors according to their eigenvalues in descending order</a:t>
            </a:r>
          </a:p>
          <a:p>
            <a:pPr marL="285693" indent="-285693">
              <a:buFont typeface="Arial" charset="0"/>
              <a:buChar char="•"/>
            </a:pPr>
            <a:r>
              <a:rPr lang="en-US" sz="1400" dirty="0"/>
              <a:t>Create a projection matrix W by selecting the the first k eigenvectors (k &lt;= d) </a:t>
            </a:r>
          </a:p>
          <a:p>
            <a:pPr marL="285693" indent="-285693">
              <a:buFont typeface="Arial" charset="0"/>
              <a:buChar char="•"/>
            </a:pPr>
            <a:r>
              <a:rPr lang="en-US" sz="1400" dirty="0"/>
              <a:t>Use W to transform the original dataset X to a k dimensional subspace</a:t>
            </a:r>
          </a:p>
          <a:p>
            <a:endParaRPr lang="en-US" sz="1400" dirty="0"/>
          </a:p>
          <a:p>
            <a:endParaRPr lang="en-US" dirty="0"/>
          </a:p>
          <a:p>
            <a:endParaRPr lang="en-US" dirty="0"/>
          </a:p>
        </p:txBody>
      </p:sp>
    </p:spTree>
    <p:extLst>
      <p:ext uri="{BB962C8B-B14F-4D97-AF65-F5344CB8AC3E}">
        <p14:creationId xmlns:p14="http://schemas.microsoft.com/office/powerpoint/2010/main" val="410324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a:t>
            </a:r>
            <a:r>
              <a:rPr lang="mr-IN" dirty="0"/>
              <a:t>–</a:t>
            </a:r>
            <a:r>
              <a:rPr lang="en-US" dirty="0"/>
              <a:t> Intuition</a:t>
            </a:r>
          </a:p>
        </p:txBody>
      </p:sp>
      <p:pic>
        <p:nvPicPr>
          <p:cNvPr id="4" name="Picture 3"/>
          <p:cNvPicPr>
            <a:picLocks noChangeAspect="1"/>
          </p:cNvPicPr>
          <p:nvPr/>
        </p:nvPicPr>
        <p:blipFill>
          <a:blip r:embed="rId2"/>
          <a:stretch>
            <a:fillRect/>
          </a:stretch>
        </p:blipFill>
        <p:spPr>
          <a:xfrm>
            <a:off x="8735885" y="1514262"/>
            <a:ext cx="3136174" cy="3059992"/>
          </a:xfrm>
          <a:prstGeom prst="rect">
            <a:avLst/>
          </a:prstGeom>
        </p:spPr>
      </p:pic>
      <p:sp>
        <p:nvSpPr>
          <p:cNvPr id="3" name="Text Placeholder 2"/>
          <p:cNvSpPr>
            <a:spLocks noGrp="1"/>
          </p:cNvSpPr>
          <p:nvPr>
            <p:ph type="body" sz="quarter" idx="10"/>
          </p:nvPr>
        </p:nvSpPr>
        <p:spPr>
          <a:xfrm>
            <a:off x="325336" y="1690687"/>
            <a:ext cx="8410549" cy="4391027"/>
          </a:xfrm>
        </p:spPr>
        <p:txBody>
          <a:bodyPr/>
          <a:lstStyle/>
          <a:p>
            <a:pPr marL="285693" indent="-285693">
              <a:buFont typeface="Arial" charset="0"/>
              <a:buChar char="•"/>
            </a:pPr>
            <a:r>
              <a:rPr lang="en-US" sz="1400" dirty="0"/>
              <a:t>Use an orthogonal transformation to convert a dataset of possibly correlated features into a set of linearly uncorrelated features, so-called principle components.</a:t>
            </a:r>
          </a:p>
          <a:p>
            <a:pPr marL="285693" indent="-285693">
              <a:buFont typeface="Arial" charset="0"/>
              <a:buChar char="•"/>
            </a:pPr>
            <a:r>
              <a:rPr lang="en-US" sz="1400" dirty="0"/>
              <a:t>Number of principle components: Less or equal to the number of features in the original dataset</a:t>
            </a:r>
          </a:p>
          <a:p>
            <a:pPr marL="285693" indent="-285693">
              <a:buFont typeface="Arial" charset="0"/>
              <a:buChar char="•"/>
            </a:pPr>
            <a:r>
              <a:rPr lang="en-US" sz="1400" dirty="0"/>
              <a:t>The transformation ensures that the first principle component has the largest variance</a:t>
            </a:r>
          </a:p>
          <a:p>
            <a:pPr marL="285693" indent="-285693">
              <a:buFont typeface="Arial" charset="0"/>
              <a:buChar char="•"/>
            </a:pPr>
            <a:r>
              <a:rPr lang="en-US" sz="1400" dirty="0"/>
              <a:t>Each succeeding component in turn has the highest variability under the condition that it is orthogonal to the preceding components</a:t>
            </a:r>
          </a:p>
          <a:p>
            <a:pPr marL="285693" indent="-285693">
              <a:buFont typeface="Arial" charset="0"/>
              <a:buChar char="•"/>
            </a:pPr>
            <a:r>
              <a:rPr lang="en-US" sz="1400" dirty="0"/>
              <a:t>The resulting vectors constitute an uncorrelated orthogonal basis set</a:t>
            </a:r>
          </a:p>
        </p:txBody>
      </p:sp>
    </p:spTree>
    <p:extLst>
      <p:ext uri="{BB962C8B-B14F-4D97-AF65-F5344CB8AC3E}">
        <p14:creationId xmlns:p14="http://schemas.microsoft.com/office/powerpoint/2010/main" val="151766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a:t>
            </a:r>
            <a:r>
              <a:rPr lang="mr-IN" dirty="0"/>
              <a:t>–</a:t>
            </a:r>
            <a:r>
              <a:rPr lang="en-US" dirty="0"/>
              <a:t> Intuition</a:t>
            </a:r>
          </a:p>
        </p:txBody>
      </p:sp>
      <p:pic>
        <p:nvPicPr>
          <p:cNvPr id="7" name="Picture 6"/>
          <p:cNvPicPr>
            <a:picLocks noChangeAspect="1"/>
          </p:cNvPicPr>
          <p:nvPr/>
        </p:nvPicPr>
        <p:blipFill>
          <a:blip r:embed="rId2"/>
          <a:stretch>
            <a:fillRect/>
          </a:stretch>
        </p:blipFill>
        <p:spPr>
          <a:xfrm>
            <a:off x="2358303" y="2235476"/>
            <a:ext cx="7173839" cy="3605965"/>
          </a:xfrm>
          <a:prstGeom prst="rect">
            <a:avLst/>
          </a:prstGeom>
        </p:spPr>
      </p:pic>
    </p:spTree>
    <p:extLst>
      <p:ext uri="{BB962C8B-B14F-4D97-AF65-F5344CB8AC3E}">
        <p14:creationId xmlns:p14="http://schemas.microsoft.com/office/powerpoint/2010/main" val="184443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a:t>
            </a:r>
            <a:r>
              <a:rPr lang="mr-IN" dirty="0"/>
              <a:t>–</a:t>
            </a:r>
            <a:r>
              <a:rPr lang="en-US" dirty="0"/>
              <a:t> Via Singular Value Decomposition</a:t>
            </a:r>
          </a:p>
        </p:txBody>
      </p:sp>
      <p:sp>
        <p:nvSpPr>
          <p:cNvPr id="3" name="TextBox 2"/>
          <p:cNvSpPr txBox="1"/>
          <p:nvPr/>
        </p:nvSpPr>
        <p:spPr>
          <a:xfrm>
            <a:off x="665137" y="1576378"/>
            <a:ext cx="8853617" cy="452431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X_centered</a:t>
            </a:r>
            <a:r>
              <a:rPr lang="en-US" sz="1800" kern="0" dirty="0">
                <a:ea typeface="Arial Unicode MS" pitchFamily="34" charset="-128"/>
                <a:cs typeface="Arial Unicode MS" pitchFamily="34" charset="-128"/>
              </a:rPr>
              <a:t> = X </a:t>
            </a:r>
            <a:r>
              <a:rPr lang="mr-IN" sz="1800" kern="0" dirty="0">
                <a:ea typeface="Arial Unicode MS" pitchFamily="34" charset="-128"/>
                <a:cs typeface="Arial Unicode MS" pitchFamily="34" charset="-128"/>
              </a:rPr>
              <a:t>–</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X.mean</a:t>
            </a:r>
            <a:r>
              <a:rPr lang="en-US" sz="1800" kern="0" dirty="0">
                <a:ea typeface="Arial Unicode MS" pitchFamily="34" charset="-128"/>
                <a:cs typeface="Arial Unicode MS" pitchFamily="34" charset="-128"/>
              </a:rPr>
              <a:t>(axis=0)</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 s, V = </a:t>
            </a:r>
            <a:r>
              <a:rPr lang="en-US" sz="1800" kern="0" dirty="0" err="1">
                <a:ea typeface="Arial Unicode MS" pitchFamily="34" charset="-128"/>
                <a:cs typeface="Arial Unicode MS" pitchFamily="34" charset="-128"/>
              </a:rPr>
              <a:t>np.linalg.svd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X_centered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The following are the principle components: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c1 = V.T[:, 0]</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c2 = V.T[:, 1]</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Project the data into a plane based on the first 2 components: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B = V.T[:, :2]</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Xin2D = </a:t>
            </a:r>
            <a:r>
              <a:rPr lang="en-US" sz="1800" kern="0" dirty="0" err="1">
                <a:ea typeface="Arial Unicode MS" pitchFamily="34" charset="-128"/>
                <a:cs typeface="Arial Unicode MS" pitchFamily="34" charset="-128"/>
              </a:rPr>
              <a:t>X_centered.dot</a:t>
            </a:r>
            <a:r>
              <a:rPr lang="en-US" sz="1800" kern="0" dirty="0">
                <a:ea typeface="Arial Unicode MS" pitchFamily="34" charset="-128"/>
                <a:cs typeface="Arial Unicode MS" pitchFamily="34" charset="-128"/>
              </a:rPr>
              <a:t>(B)</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13112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1FCA-EA2D-FD43-A608-5C7B4E002293}"/>
              </a:ext>
            </a:extLst>
          </p:cNvPr>
          <p:cNvSpPr>
            <a:spLocks noGrp="1"/>
          </p:cNvSpPr>
          <p:nvPr>
            <p:ph type="title"/>
          </p:nvPr>
        </p:nvSpPr>
        <p:spPr/>
        <p:txBody>
          <a:bodyPr/>
          <a:lstStyle/>
          <a:p>
            <a:r>
              <a:rPr lang="en-US" dirty="0"/>
              <a:t>Iris Dataset (Dim. Reduction for Visualization)</a:t>
            </a:r>
          </a:p>
        </p:txBody>
      </p:sp>
      <p:pic>
        <p:nvPicPr>
          <p:cNvPr id="4" name="Picture 3">
            <a:extLst>
              <a:ext uri="{FF2B5EF4-FFF2-40B4-BE49-F238E27FC236}">
                <a16:creationId xmlns:a16="http://schemas.microsoft.com/office/drawing/2014/main" id="{8F0A1788-C094-0544-8A59-12B1F094ED8F}"/>
              </a:ext>
            </a:extLst>
          </p:cNvPr>
          <p:cNvPicPr>
            <a:picLocks noChangeAspect="1"/>
          </p:cNvPicPr>
          <p:nvPr/>
        </p:nvPicPr>
        <p:blipFill>
          <a:blip r:embed="rId2"/>
          <a:stretch>
            <a:fillRect/>
          </a:stretch>
        </p:blipFill>
        <p:spPr>
          <a:xfrm>
            <a:off x="4468953" y="1717688"/>
            <a:ext cx="3918141" cy="3767443"/>
          </a:xfrm>
          <a:prstGeom prst="rect">
            <a:avLst/>
          </a:prstGeom>
        </p:spPr>
      </p:pic>
      <p:pic>
        <p:nvPicPr>
          <p:cNvPr id="5" name="Picture 4">
            <a:extLst>
              <a:ext uri="{FF2B5EF4-FFF2-40B4-BE49-F238E27FC236}">
                <a16:creationId xmlns:a16="http://schemas.microsoft.com/office/drawing/2014/main" id="{7C76F47E-AC63-1A45-84F1-5498662A1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37" y="1717688"/>
            <a:ext cx="3767443" cy="3767443"/>
          </a:xfrm>
          <a:prstGeom prst="rect">
            <a:avLst/>
          </a:prstGeom>
        </p:spPr>
      </p:pic>
      <p:pic>
        <p:nvPicPr>
          <p:cNvPr id="6" name="Picture 5">
            <a:extLst>
              <a:ext uri="{FF2B5EF4-FFF2-40B4-BE49-F238E27FC236}">
                <a16:creationId xmlns:a16="http://schemas.microsoft.com/office/drawing/2014/main" id="{ABA070B5-652D-1A40-A05D-52D444C732AE}"/>
              </a:ext>
            </a:extLst>
          </p:cNvPr>
          <p:cNvPicPr>
            <a:picLocks noChangeAspect="1"/>
          </p:cNvPicPr>
          <p:nvPr/>
        </p:nvPicPr>
        <p:blipFill>
          <a:blip r:embed="rId4"/>
          <a:stretch>
            <a:fillRect/>
          </a:stretch>
        </p:blipFill>
        <p:spPr>
          <a:xfrm>
            <a:off x="8763268" y="2660725"/>
            <a:ext cx="2864809" cy="1881367"/>
          </a:xfrm>
          <a:prstGeom prst="rect">
            <a:avLst/>
          </a:prstGeom>
        </p:spPr>
      </p:pic>
    </p:spTree>
    <p:extLst>
      <p:ext uri="{BB962C8B-B14F-4D97-AF65-F5344CB8AC3E}">
        <p14:creationId xmlns:p14="http://schemas.microsoft.com/office/powerpoint/2010/main" val="296322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8C74D0-A970-A745-8566-8D90B4C7DF05}"/>
              </a:ext>
            </a:extLst>
          </p:cNvPr>
          <p:cNvPicPr>
            <a:picLocks noChangeAspect="1"/>
          </p:cNvPicPr>
          <p:nvPr/>
        </p:nvPicPr>
        <p:blipFill>
          <a:blip r:embed="rId2"/>
          <a:stretch>
            <a:fillRect/>
          </a:stretch>
        </p:blipFill>
        <p:spPr>
          <a:xfrm>
            <a:off x="3350024" y="1839230"/>
            <a:ext cx="4804106" cy="3309495"/>
          </a:xfrm>
          <a:prstGeom prst="rect">
            <a:avLst/>
          </a:prstGeom>
        </p:spPr>
      </p:pic>
      <p:sp>
        <p:nvSpPr>
          <p:cNvPr id="3" name="Title 2">
            <a:extLst>
              <a:ext uri="{FF2B5EF4-FFF2-40B4-BE49-F238E27FC236}">
                <a16:creationId xmlns:a16="http://schemas.microsoft.com/office/drawing/2014/main" id="{1A865E50-5EBA-4B48-ABDC-52855ECFA526}"/>
              </a:ext>
            </a:extLst>
          </p:cNvPr>
          <p:cNvSpPr>
            <a:spLocks noGrp="1"/>
          </p:cNvSpPr>
          <p:nvPr>
            <p:ph type="title"/>
          </p:nvPr>
        </p:nvSpPr>
        <p:spPr/>
        <p:txBody>
          <a:bodyPr/>
          <a:lstStyle/>
          <a:p>
            <a:r>
              <a:rPr lang="en-US" dirty="0"/>
              <a:t>Image Compression</a:t>
            </a:r>
          </a:p>
        </p:txBody>
      </p:sp>
      <p:pic>
        <p:nvPicPr>
          <p:cNvPr id="5" name="Picture 4">
            <a:extLst>
              <a:ext uri="{FF2B5EF4-FFF2-40B4-BE49-F238E27FC236}">
                <a16:creationId xmlns:a16="http://schemas.microsoft.com/office/drawing/2014/main" id="{61650146-E18E-0C4C-9D6C-DDC96900DB7B}"/>
              </a:ext>
            </a:extLst>
          </p:cNvPr>
          <p:cNvPicPr>
            <a:picLocks noChangeAspect="1"/>
          </p:cNvPicPr>
          <p:nvPr/>
        </p:nvPicPr>
        <p:blipFill>
          <a:blip r:embed="rId3"/>
          <a:stretch>
            <a:fillRect/>
          </a:stretch>
        </p:blipFill>
        <p:spPr>
          <a:xfrm>
            <a:off x="504001" y="1884953"/>
            <a:ext cx="2740572" cy="3263772"/>
          </a:xfrm>
          <a:prstGeom prst="rect">
            <a:avLst/>
          </a:prstGeom>
        </p:spPr>
      </p:pic>
      <p:pic>
        <p:nvPicPr>
          <p:cNvPr id="6" name="Picture 5">
            <a:extLst>
              <a:ext uri="{FF2B5EF4-FFF2-40B4-BE49-F238E27FC236}">
                <a16:creationId xmlns:a16="http://schemas.microsoft.com/office/drawing/2014/main" id="{589D8F3D-BA20-9540-9AD1-D0C789FD4565}"/>
              </a:ext>
            </a:extLst>
          </p:cNvPr>
          <p:cNvPicPr>
            <a:picLocks noChangeAspect="1"/>
          </p:cNvPicPr>
          <p:nvPr/>
        </p:nvPicPr>
        <p:blipFill>
          <a:blip r:embed="rId4"/>
          <a:stretch>
            <a:fillRect/>
          </a:stretch>
        </p:blipFill>
        <p:spPr>
          <a:xfrm>
            <a:off x="8259581" y="2349627"/>
            <a:ext cx="3430896" cy="2334424"/>
          </a:xfrm>
          <a:prstGeom prst="rect">
            <a:avLst/>
          </a:prstGeom>
        </p:spPr>
      </p:pic>
    </p:spTree>
    <p:extLst>
      <p:ext uri="{BB962C8B-B14F-4D97-AF65-F5344CB8AC3E}">
        <p14:creationId xmlns:p14="http://schemas.microsoft.com/office/powerpoint/2010/main" val="1191179363"/>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5596359C-48D6-450B-95E3-6E9914EC2F14}" vid="{1FF22EB8-BA51-4249-8F49-A20FEA21BDE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371</Words>
  <Application>Microsoft Macintosh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Unicode MS</vt:lpstr>
      <vt:lpstr>Arial</vt:lpstr>
      <vt:lpstr>Courier New</vt:lpstr>
      <vt:lpstr>Symbol</vt:lpstr>
      <vt:lpstr>wingdings</vt:lpstr>
      <vt:lpstr>wingdings</vt:lpstr>
      <vt:lpstr>SAP 2018 16x9 white</vt:lpstr>
      <vt:lpstr>S/4HANA Machine Learning Workshop Bangalore, Shanghai, Walldorf Q3/2018</vt:lpstr>
      <vt:lpstr>PowerPoint Presentation</vt:lpstr>
      <vt:lpstr>Dimensionality Reduction – Principle Component Analysis (PCA)</vt:lpstr>
      <vt:lpstr>PCA – Intuition</vt:lpstr>
      <vt:lpstr>PCA – Intuition</vt:lpstr>
      <vt:lpstr>PCA – Via Singular Value Decomposition</vt:lpstr>
      <vt:lpstr>Iris Dataset (Dim. Reduction for Visualization)</vt:lpstr>
      <vt:lpstr>Image Compression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SAP</dc:creator>
  <cp:keywords>2018/16:9/white</cp:keywords>
  <dc:description/>
  <cp:lastModifiedBy>Doerpmund, Jens</cp:lastModifiedBy>
  <cp:revision>125</cp:revision>
  <dcterms:created xsi:type="dcterms:W3CDTF">2017-09-27T14:51:38Z</dcterms:created>
  <dcterms:modified xsi:type="dcterms:W3CDTF">2018-10-24T03:38:28Z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