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3" r:id="rId7"/>
    <p:sldId id="262" r:id="rId8"/>
    <p:sldId id="269" r:id="rId9"/>
    <p:sldId id="270" r:id="rId10"/>
    <p:sldId id="258" r:id="rId11"/>
    <p:sldId id="263" r:id="rId12"/>
    <p:sldId id="271" r:id="rId13"/>
    <p:sldId id="272" r:id="rId14"/>
    <p:sldId id="274" r:id="rId15"/>
    <p:sldId id="275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6C08-B52A-4809-B349-4B92B0EE5FD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0DB3F-9560-45C7-9B0C-434CF8B4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Satish Verma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2466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72" y="1450128"/>
            <a:ext cx="6273666" cy="5271295"/>
          </a:xfrm>
        </p:spPr>
      </p:pic>
    </p:spTree>
    <p:extLst>
      <p:ext uri="{BB962C8B-B14F-4D97-AF65-F5344CB8AC3E}">
        <p14:creationId xmlns:p14="http://schemas.microsoft.com/office/powerpoint/2010/main" val="220189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Setosa</a:t>
            </a:r>
            <a:r>
              <a:rPr lang="en-US" dirty="0" smtClean="0"/>
              <a:t>, </a:t>
            </a:r>
            <a:r>
              <a:rPr lang="en-US" dirty="0" err="1" smtClean="0"/>
              <a:t>Virginica</a:t>
            </a:r>
            <a:r>
              <a:rPr lang="en-US" dirty="0" smtClean="0"/>
              <a:t>, </a:t>
            </a:r>
            <a:r>
              <a:rPr lang="en-US" dirty="0" err="1" smtClean="0"/>
              <a:t>Versicolor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4397354"/>
            <a:ext cx="2152650" cy="21240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73" y="1336461"/>
            <a:ext cx="8538519" cy="29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4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[Petal Length, Sepal Length, Sepal Width, Petal Width]</a:t>
            </a:r>
          </a:p>
          <a:p>
            <a:endParaRPr lang="en-US" dirty="0"/>
          </a:p>
          <a:p>
            <a:r>
              <a:rPr lang="en-US" dirty="0" smtClean="0"/>
              <a:t>Question:  Which Flower is this ???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Setosa</a:t>
            </a:r>
            <a:r>
              <a:rPr lang="en-US" dirty="0" smtClean="0"/>
              <a:t> , </a:t>
            </a:r>
            <a:r>
              <a:rPr lang="en-US" dirty="0" err="1" smtClean="0"/>
              <a:t>Versicolor</a:t>
            </a:r>
            <a:r>
              <a:rPr lang="en-US" dirty="0" smtClean="0"/>
              <a:t> or </a:t>
            </a:r>
            <a:r>
              <a:rPr lang="en-US" dirty="0" err="1" smtClean="0"/>
              <a:t>Virginica</a:t>
            </a:r>
            <a:r>
              <a:rPr lang="en-US" dirty="0" smtClean="0"/>
              <a:t> 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How Can we do this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Take some example</a:t>
            </a:r>
          </a:p>
          <a:p>
            <a:pPr marL="0" indent="0">
              <a:buNone/>
            </a:pPr>
            <a:r>
              <a:rPr lang="en-US" dirty="0" smtClean="0"/>
              <a:t>    Key-Value pairs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[Petal Length, Sepal Length, Sepal Width, Petal Width] : </a:t>
            </a:r>
            <a:r>
              <a:rPr lang="en-US" sz="2400" dirty="0" err="1" smtClean="0">
                <a:solidFill>
                  <a:srgbClr val="00B050"/>
                </a:solidFill>
              </a:rPr>
              <a:t>FlowerType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take 50 example for each of the 3 flower types and learn the pattern.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Call this learnt pattern the Machine Learning Model.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Use the model to predict Flower type, given the Input Feature Vector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                                 [Petal Length, Sepal Length, Sepal Width, Petal Width]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5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36" y="1282700"/>
            <a:ext cx="7560352" cy="5676190"/>
          </a:xfrm>
        </p:spPr>
      </p:pic>
    </p:spTree>
    <p:extLst>
      <p:ext uri="{BB962C8B-B14F-4D97-AF65-F5344CB8AC3E}">
        <p14:creationId xmlns:p14="http://schemas.microsoft.com/office/powerpoint/2010/main" val="197830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Precision/Recall/F1-Score/Accuracy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2" y="2277084"/>
            <a:ext cx="5647103" cy="3223604"/>
          </a:xfrm>
        </p:spPr>
      </p:pic>
      <p:sp>
        <p:nvSpPr>
          <p:cNvPr id="6" name="TextBox 5"/>
          <p:cNvSpPr txBox="1"/>
          <p:nvPr/>
        </p:nvSpPr>
        <p:spPr>
          <a:xfrm>
            <a:off x="5414963" y="2171700"/>
            <a:ext cx="6315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Precision = 100/110 ,TP/(TP+FP)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Recall=100/105, TP/(TP+FN)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6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67744"/>
            <a:ext cx="7315200" cy="3467100"/>
          </a:xfrm>
        </p:spPr>
      </p:pic>
    </p:spTree>
    <p:extLst>
      <p:ext uri="{BB962C8B-B14F-4D97-AF65-F5344CB8AC3E}">
        <p14:creationId xmlns:p14="http://schemas.microsoft.com/office/powerpoint/2010/main" val="89023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1851208"/>
            <a:ext cx="10272106" cy="3389007"/>
          </a:xfrm>
        </p:spPr>
      </p:pic>
    </p:spTree>
    <p:extLst>
      <p:ext uri="{BB962C8B-B14F-4D97-AF65-F5344CB8AC3E}">
        <p14:creationId xmlns:p14="http://schemas.microsoft.com/office/powerpoint/2010/main" val="306584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CrossValidation</a:t>
            </a:r>
            <a:r>
              <a:rPr lang="en-US" dirty="0" smtClean="0"/>
              <a:t>: Generate More </a:t>
            </a:r>
            <a:r>
              <a:rPr lang="en-US" dirty="0" err="1" smtClean="0"/>
              <a:t>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7931"/>
            <a:ext cx="10515600" cy="3175710"/>
          </a:xfrm>
        </p:spPr>
      </p:pic>
    </p:spTree>
    <p:extLst>
      <p:ext uri="{BB962C8B-B14F-4D97-AF65-F5344CB8AC3E}">
        <p14:creationId xmlns:p14="http://schemas.microsoft.com/office/powerpoint/2010/main" val="7949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5887" y="2323069"/>
            <a:ext cx="1556951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7396" y="2236573"/>
            <a:ext cx="1556951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6032" y="1103870"/>
            <a:ext cx="2734963" cy="3707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Tasks:</a:t>
            </a:r>
          </a:p>
          <a:p>
            <a:pPr algn="ctr"/>
            <a:r>
              <a:rPr lang="en-US" dirty="0" smtClean="0"/>
              <a:t>Classification</a:t>
            </a:r>
          </a:p>
          <a:p>
            <a:pPr algn="ctr"/>
            <a:r>
              <a:rPr lang="en-US" dirty="0" smtClean="0"/>
              <a:t>Regression</a:t>
            </a:r>
          </a:p>
          <a:p>
            <a:pPr algn="ctr"/>
            <a:r>
              <a:rPr lang="en-US" dirty="0" smtClean="0"/>
              <a:t>Clustering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70205" y="3113902"/>
            <a:ext cx="232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24368" y="2850292"/>
            <a:ext cx="1581664" cy="2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68627" y="4909752"/>
            <a:ext cx="933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1982 book Megatrends, John </a:t>
            </a:r>
            <a:r>
              <a:rPr lang="en-US" sz="3200" u="sng" dirty="0" err="1">
                <a:solidFill>
                  <a:srgbClr val="FF0000"/>
                </a:solidFill>
              </a:rPr>
              <a:t>Naisbitt</a:t>
            </a:r>
            <a:r>
              <a:rPr lang="en-US" sz="3200" u="sng" dirty="0">
                <a:solidFill>
                  <a:srgbClr val="FF0000"/>
                </a:solidFill>
              </a:rPr>
              <a:t> wrote “We are drowning in information but starved for knowledge</a:t>
            </a:r>
            <a:r>
              <a:rPr lang="en-US" sz="3200" u="sng" dirty="0" smtClean="0">
                <a:solidFill>
                  <a:srgbClr val="FF0000"/>
                </a:solidFill>
              </a:rPr>
              <a:t>.”</a:t>
            </a:r>
            <a:endParaRPr lang="en-US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724" y="3210460"/>
            <a:ext cx="1556951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Data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7358" y="3210460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Preprocessing</a:t>
            </a:r>
          </a:p>
          <a:p>
            <a:pPr algn="ctr"/>
            <a:r>
              <a:rPr lang="en-US" dirty="0" smtClean="0"/>
              <a:t>Cleaning</a:t>
            </a:r>
          </a:p>
          <a:p>
            <a:pPr algn="ctr"/>
            <a:r>
              <a:rPr lang="en-US" dirty="0" smtClean="0"/>
              <a:t>Scaling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71553" y="3210459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0" y="3123961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192530" y="2333128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Model Training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50195" y="4001291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Model </a:t>
            </a:r>
            <a:r>
              <a:rPr lang="en-US" b="1" u="sng" dirty="0" err="1" smtClean="0">
                <a:solidFill>
                  <a:srgbClr val="C00000"/>
                </a:solidFill>
              </a:rPr>
              <a:t>Eval</a:t>
            </a:r>
            <a:endParaRPr lang="en-US" b="1" u="sng" dirty="0" smtClean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163432" y="2938609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Final Model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9149148" y="1659741"/>
            <a:ext cx="1" cy="67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73976" y="1675215"/>
            <a:ext cx="627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2873976" y="1690688"/>
            <a:ext cx="1" cy="151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028172" y="1690688"/>
            <a:ext cx="26772" cy="15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5228" y="1690688"/>
            <a:ext cx="0" cy="14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865167" y="178214"/>
            <a:ext cx="461665" cy="2501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82203" y="5582956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1353800" y="4520274"/>
            <a:ext cx="144294" cy="9563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1616675" y="4001293"/>
            <a:ext cx="300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8" idx="1"/>
          </p:cNvCxnSpPr>
          <p:nvPr/>
        </p:nvCxnSpPr>
        <p:spPr>
          <a:xfrm flipV="1">
            <a:off x="3830595" y="4001292"/>
            <a:ext cx="2409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1"/>
          </p:cNvCxnSpPr>
          <p:nvPr/>
        </p:nvCxnSpPr>
        <p:spPr>
          <a:xfrm flipV="1">
            <a:off x="5984790" y="3914794"/>
            <a:ext cx="111210" cy="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009237" y="3365770"/>
            <a:ext cx="183293" cy="3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9149149" y="3914793"/>
            <a:ext cx="57665" cy="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</p:cNvCxnSpPr>
          <p:nvPr/>
        </p:nvCxnSpPr>
        <p:spPr>
          <a:xfrm flipV="1">
            <a:off x="10163432" y="4520274"/>
            <a:ext cx="418771" cy="2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0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724" y="3210460"/>
            <a:ext cx="1556951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Data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7358" y="3210460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Preprocessing</a:t>
            </a:r>
          </a:p>
          <a:p>
            <a:pPr algn="ctr"/>
            <a:r>
              <a:rPr lang="en-US" dirty="0" smtClean="0"/>
              <a:t>Cleaning</a:t>
            </a:r>
          </a:p>
          <a:p>
            <a:pPr algn="ctr"/>
            <a:r>
              <a:rPr lang="en-US" dirty="0" smtClean="0"/>
              <a:t>Scaling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71553" y="3210459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0" y="3123961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192530" y="2333128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Model Training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50195" y="4001291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Model </a:t>
            </a:r>
            <a:r>
              <a:rPr lang="en-US" b="1" u="sng" dirty="0" err="1" smtClean="0">
                <a:solidFill>
                  <a:srgbClr val="C00000"/>
                </a:solidFill>
              </a:rPr>
              <a:t>Eval</a:t>
            </a:r>
            <a:endParaRPr lang="en-US" b="1" u="sng" dirty="0" smtClean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163432" y="2938609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Final Model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9149148" y="1659741"/>
            <a:ext cx="1" cy="67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73976" y="1675215"/>
            <a:ext cx="627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2873976" y="1690688"/>
            <a:ext cx="1" cy="151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028172" y="1690688"/>
            <a:ext cx="26772" cy="15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5228" y="1690688"/>
            <a:ext cx="0" cy="14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865167" y="178214"/>
            <a:ext cx="461665" cy="2501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17358" y="5914768"/>
            <a:ext cx="8355226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17358" y="5140411"/>
            <a:ext cx="0" cy="7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272584" y="5082746"/>
            <a:ext cx="0" cy="83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759676" y="6236043"/>
            <a:ext cx="6161902" cy="4448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step-by-step or use SCIKIT PIPELINE to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724" y="3210460"/>
            <a:ext cx="1556951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Data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7358" y="3210460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Preprocessing</a:t>
            </a:r>
          </a:p>
          <a:p>
            <a:pPr algn="ctr"/>
            <a:r>
              <a:rPr lang="en-US" dirty="0" smtClean="0"/>
              <a:t>Cleaning</a:t>
            </a:r>
          </a:p>
          <a:p>
            <a:pPr algn="ctr"/>
            <a:r>
              <a:rPr lang="en-US" dirty="0" smtClean="0"/>
              <a:t>Scaling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71553" y="3210459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0" y="3123961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192530" y="2333128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Model Training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50195" y="4001291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Model </a:t>
            </a:r>
            <a:r>
              <a:rPr lang="en-US" b="1" u="sng" dirty="0" err="1" smtClean="0">
                <a:solidFill>
                  <a:srgbClr val="C00000"/>
                </a:solidFill>
              </a:rPr>
              <a:t>Eval</a:t>
            </a:r>
            <a:endParaRPr lang="en-US" b="1" u="sng" dirty="0" smtClean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163432" y="2938609"/>
            <a:ext cx="1913237" cy="158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Final Model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9149148" y="1659741"/>
            <a:ext cx="1" cy="67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73976" y="1675215"/>
            <a:ext cx="627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2873976" y="1690688"/>
            <a:ext cx="1" cy="151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028172" y="1690688"/>
            <a:ext cx="26772" cy="151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5228" y="1690688"/>
            <a:ext cx="0" cy="14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865167" y="178214"/>
            <a:ext cx="461665" cy="2501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17358" y="5914768"/>
            <a:ext cx="8355226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17358" y="5140411"/>
            <a:ext cx="0" cy="7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272584" y="5082746"/>
            <a:ext cx="0" cy="83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759676" y="6236043"/>
            <a:ext cx="6161902" cy="4448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Code step-by-step or use SCIKIT PIPELINE to Automate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1392" y="128259"/>
            <a:ext cx="5252936" cy="19347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Fit(X,Y)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Build 100s of Models for different setting, dataset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GridSearch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CrossValidation</a:t>
            </a:r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100s of models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Compute Intensive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100s of Models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21413" y="1488332"/>
            <a:ext cx="2898842" cy="583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140" y="3278221"/>
            <a:ext cx="2276273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87055" y="3158247"/>
            <a:ext cx="2276273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625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1955260" y="2071991"/>
            <a:ext cx="3015574" cy="120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58383" y="2071991"/>
            <a:ext cx="3566808" cy="108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98068" y="5418306"/>
            <a:ext cx="3297677" cy="8171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Final Knowledge Model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3940" y="3998068"/>
            <a:ext cx="1371600" cy="61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420255" y="3878094"/>
            <a:ext cx="1955260" cy="6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998067" y="4628441"/>
            <a:ext cx="3297678" cy="408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BEST 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2"/>
            <a:endCxn id="11" idx="0"/>
          </p:cNvCxnSpPr>
          <p:nvPr/>
        </p:nvCxnSpPr>
        <p:spPr>
          <a:xfrm>
            <a:off x="5646906" y="5037003"/>
            <a:ext cx="1" cy="38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8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 Estimator Base Class</a:t>
            </a:r>
            <a:br>
              <a:rPr lang="en-US" dirty="0" smtClean="0"/>
            </a:br>
            <a:r>
              <a:rPr lang="en-US" sz="3100" dirty="0" smtClean="0"/>
              <a:t>http://www.datarobot.com/blog/classification-with-scikit-learn/ </a:t>
            </a:r>
            <a:endParaRPr lang="en-US" sz="31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37" y="2284804"/>
            <a:ext cx="7110855" cy="42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80" y="151116"/>
            <a:ext cx="10552889" cy="6270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Scikit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03514" y="972766"/>
            <a:ext cx="3297677" cy="96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5280" y="2253574"/>
            <a:ext cx="3297677" cy="96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Transformers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15846" y="2253574"/>
            <a:ext cx="3297677" cy="96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(Classifier, </a:t>
            </a:r>
            <a:r>
              <a:rPr lang="en-US" dirty="0" err="1" smtClean="0"/>
              <a:t>Regressor</a:t>
            </a:r>
            <a:r>
              <a:rPr lang="en-US" dirty="0" smtClean="0"/>
              <a:t>, Clustering)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74340" y="4192621"/>
            <a:ext cx="5068111" cy="19747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Methods: </a:t>
            </a:r>
          </a:p>
          <a:p>
            <a:pPr algn="ctr"/>
            <a:r>
              <a:rPr lang="en-US" dirty="0" smtClean="0"/>
              <a:t>fit(X,Y), predict(Y)</a:t>
            </a:r>
          </a:p>
          <a:p>
            <a:pPr algn="ctr"/>
            <a:r>
              <a:rPr lang="en-US" dirty="0" smtClean="0"/>
              <a:t>Class specific methods and parameters</a:t>
            </a:r>
          </a:p>
          <a:p>
            <a:pPr algn="ctr"/>
            <a:r>
              <a:rPr lang="en-US" dirty="0" err="1" smtClean="0"/>
              <a:t>DecisionTreeClassifier</a:t>
            </a:r>
            <a:r>
              <a:rPr lang="en-US" dirty="0" smtClean="0"/>
              <a:t>, </a:t>
            </a:r>
            <a:r>
              <a:rPr lang="en-US" dirty="0" err="1" smtClean="0"/>
              <a:t>DecisionTreeRegressor</a:t>
            </a:r>
            <a:r>
              <a:rPr lang="en-US" dirty="0" smtClean="0"/>
              <a:t>, </a:t>
            </a:r>
            <a:r>
              <a:rPr lang="en-US" dirty="0" err="1" smtClean="0"/>
              <a:t>MultinomialNB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6940" y="3826212"/>
            <a:ext cx="3297677" cy="234112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Methods:</a:t>
            </a:r>
          </a:p>
          <a:p>
            <a:pPr algn="ctr"/>
            <a:r>
              <a:rPr lang="en-US" dirty="0" smtClean="0"/>
              <a:t>fit , </a:t>
            </a:r>
            <a:r>
              <a:rPr lang="en-US" dirty="0" err="1" smtClean="0"/>
              <a:t>fit_transform</a:t>
            </a:r>
            <a:r>
              <a:rPr lang="en-US" dirty="0" smtClean="0"/>
              <a:t>, transform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Preprocessing (Scaling, Normalization)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PCA (Dimensional Reduction)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2234119" y="1935804"/>
            <a:ext cx="3218234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5452353" y="1935804"/>
            <a:ext cx="3205264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2234119" y="321661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8464685" y="3216612"/>
            <a:ext cx="192932" cy="9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2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5281" y="2253574"/>
            <a:ext cx="1418618" cy="1802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18298" y="2373549"/>
            <a:ext cx="2412459" cy="700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99890" y="2373548"/>
            <a:ext cx="2412459" cy="700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 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26748" y="2360577"/>
            <a:ext cx="2412459" cy="700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Transformer 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66434" y="4588213"/>
            <a:ext cx="2412459" cy="700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BUILDING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2003899" y="2723743"/>
            <a:ext cx="9143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5330757" y="2723744"/>
            <a:ext cx="269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8012349" y="272374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9072664" y="3060968"/>
            <a:ext cx="1060314" cy="152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49165" y="1789889"/>
            <a:ext cx="8959175" cy="403697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44374" y="593388"/>
            <a:ext cx="522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100s of possible set-up, transformation, model building options in 1 line of code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1755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370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Science Pipeline</vt:lpstr>
      <vt:lpstr>Machine Learning</vt:lpstr>
      <vt:lpstr>ML PIPELINE</vt:lpstr>
      <vt:lpstr>ML PIPELINE</vt:lpstr>
      <vt:lpstr>ML PIPELINE</vt:lpstr>
      <vt:lpstr>Build 100s of Models</vt:lpstr>
      <vt:lpstr>Scikit Estimator Base Class http://www.datarobot.com/blog/classification-with-scikit-learn/ </vt:lpstr>
      <vt:lpstr>Scikit</vt:lpstr>
      <vt:lpstr>Scikit Pipeline</vt:lpstr>
      <vt:lpstr>IRIS Data</vt:lpstr>
      <vt:lpstr>Setosa, Virginica, Versicolor </vt:lpstr>
      <vt:lpstr>Goal: Classification</vt:lpstr>
      <vt:lpstr>Solution</vt:lpstr>
      <vt:lpstr>ML Model Evaluation</vt:lpstr>
      <vt:lpstr>Precision/Recall/F1-Score/Accuracy</vt:lpstr>
      <vt:lpstr>Dimensionality Reduction 1</vt:lpstr>
      <vt:lpstr>Dimensionality Reduction 2</vt:lpstr>
      <vt:lpstr>CrossValidation: Generate More DataSets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Pipeline</dc:title>
  <dc:creator>Verma, Satish Kumar</dc:creator>
  <cp:lastModifiedBy>Verma, Satish Kumar</cp:lastModifiedBy>
  <cp:revision>27</cp:revision>
  <dcterms:created xsi:type="dcterms:W3CDTF">2016-01-12T06:11:12Z</dcterms:created>
  <dcterms:modified xsi:type="dcterms:W3CDTF">2016-01-13T02:37:36Z</dcterms:modified>
</cp:coreProperties>
</file>