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>
        <p:scale>
          <a:sx n="70" d="100"/>
          <a:sy n="70" d="100"/>
        </p:scale>
        <p:origin x="-130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1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9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hang_and_Roberts_algorithm" TargetMode="External"/><Relationship Id="rId2" Type="http://schemas.openxmlformats.org/officeDocument/2006/relationships/hyperlink" Target="http://en.wikipedia.org/wiki/Leader_ele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295400"/>
            <a:ext cx="6172200" cy="18943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Leader Election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495800"/>
            <a:ext cx="6172200" cy="1371600"/>
          </a:xfrm>
        </p:spPr>
        <p:txBody>
          <a:bodyPr/>
          <a:lstStyle/>
          <a:p>
            <a:r>
              <a:rPr lang="en-US" dirty="0" smtClean="0"/>
              <a:t>Advanced Operating Systems (CSC 8320)</a:t>
            </a:r>
          </a:p>
          <a:p>
            <a:r>
              <a:rPr lang="en-US" dirty="0" smtClean="0"/>
              <a:t>Fall 2011</a:t>
            </a:r>
          </a:p>
          <a:p>
            <a:r>
              <a:rPr lang="en-US" dirty="0" err="1" smtClean="0"/>
              <a:t>Shagun</a:t>
            </a:r>
            <a:r>
              <a:rPr lang="en-US" dirty="0" smtClean="0"/>
              <a:t> </a:t>
            </a:r>
            <a:r>
              <a:rPr lang="en-US" dirty="0" err="1" smtClean="0"/>
              <a:t>Kariwala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9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Bully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Introduced by Garcia-Molina.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extrema</a:t>
            </a:r>
            <a:r>
              <a:rPr lang="en-US" dirty="0" smtClean="0"/>
              <a:t>-finding algorithm.</a:t>
            </a:r>
          </a:p>
          <a:p>
            <a:r>
              <a:rPr lang="en-US" dirty="0" smtClean="0"/>
              <a:t> Process with the highest priority is elected as a leader, hence named Bully algorithm.</a:t>
            </a:r>
          </a:p>
          <a:p>
            <a:r>
              <a:rPr lang="en-US" dirty="0" smtClean="0"/>
              <a:t>Algorithm:</a:t>
            </a:r>
          </a:p>
          <a:p>
            <a:pPr lvl="1"/>
            <a:r>
              <a:rPr lang="en-US" dirty="0" smtClean="0"/>
              <a:t>Process P starts a leader election if it suspects the failure of existing leader.</a:t>
            </a:r>
          </a:p>
          <a:p>
            <a:pPr lvl="1"/>
            <a:r>
              <a:rPr lang="en-US" dirty="0" smtClean="0"/>
              <a:t>P sends inquiry message to nodes (processes) with higher priority.</a:t>
            </a:r>
          </a:p>
          <a:p>
            <a:pPr lvl="1"/>
            <a:r>
              <a:rPr lang="en-US" dirty="0" smtClean="0"/>
              <a:t>If any response then, P gives up the election and waits for higher priority node to elect itself leader.</a:t>
            </a:r>
          </a:p>
          <a:p>
            <a:pPr lvl="1"/>
            <a:r>
              <a:rPr lang="en-US" dirty="0" smtClean="0"/>
              <a:t>If no response then P becomes a leader.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5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Bully </a:t>
            </a:r>
            <a:r>
              <a:rPr lang="en-US" dirty="0" smtClean="0"/>
              <a:t>algorithm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20523" t="35347" r="17531" b="47281"/>
          <a:stretch>
            <a:fillRect/>
          </a:stretch>
        </p:blipFill>
        <p:spPr>
          <a:xfrm>
            <a:off x="457200" y="1524000"/>
            <a:ext cx="7467600" cy="2963103"/>
          </a:xfrm>
          <a:noFill/>
          <a:ln/>
        </p:spPr>
      </p:pic>
      <p:sp>
        <p:nvSpPr>
          <p:cNvPr id="5" name="Rectangle 4"/>
          <p:cNvSpPr/>
          <p:nvPr/>
        </p:nvSpPr>
        <p:spPr>
          <a:xfrm>
            <a:off x="228600" y="4724399"/>
            <a:ext cx="6205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 algn="just">
              <a:buFont typeface="+mj-lt"/>
              <a:buAutoNum type="alphaLcPeriod"/>
            </a:pPr>
            <a:r>
              <a:rPr lang="en-US" dirty="0" smtClean="0"/>
              <a:t>Process </a:t>
            </a:r>
            <a:r>
              <a:rPr lang="en-US" dirty="0" smtClean="0"/>
              <a:t>4 </a:t>
            </a:r>
            <a:r>
              <a:rPr lang="en-US" dirty="0" smtClean="0"/>
              <a:t>detected leader failure and initiated an election</a:t>
            </a:r>
            <a:r>
              <a:rPr lang="en-US" dirty="0" smtClean="0"/>
              <a:t>.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1257300" lvl="2" indent="-342900" algn="just">
              <a:buFont typeface="+mj-lt"/>
              <a:buAutoNum type="alphaLcPeriod"/>
            </a:pPr>
            <a:r>
              <a:rPr lang="en-US" dirty="0" smtClean="0"/>
              <a:t>Processes </a:t>
            </a:r>
            <a:r>
              <a:rPr lang="en-US" dirty="0" smtClean="0"/>
              <a:t>5 and 6 respond telling 4 to stop.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1257300" lvl="2" indent="-342900" algn="just">
              <a:buFont typeface="+mj-lt"/>
              <a:buAutoNum type="alphaLcPeriod"/>
            </a:pPr>
            <a:r>
              <a:rPr lang="en-US" dirty="0" smtClean="0"/>
              <a:t>Now </a:t>
            </a:r>
            <a:r>
              <a:rPr lang="en-US" dirty="0" smtClean="0"/>
              <a:t>5 and 6 each hold an </a:t>
            </a:r>
            <a:r>
              <a:rPr lang="en-US" dirty="0" smtClean="0"/>
              <a:t>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3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Bully algorithm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29930" t="53323" r="28648" b="29758"/>
          <a:stretch>
            <a:fillRect/>
          </a:stretch>
        </p:blipFill>
        <p:spPr bwMode="auto">
          <a:xfrm>
            <a:off x="838200" y="1524000"/>
            <a:ext cx="689188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62000" y="46482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/>
            <a:r>
              <a:rPr lang="en-US" dirty="0" smtClean="0"/>
              <a:t>d. Process </a:t>
            </a:r>
            <a:r>
              <a:rPr lang="en-US" dirty="0"/>
              <a:t>6 responds to the call from 5 and </a:t>
            </a:r>
            <a:r>
              <a:rPr lang="en-US" dirty="0" smtClean="0"/>
              <a:t>tells </a:t>
            </a:r>
            <a:r>
              <a:rPr lang="en-US" dirty="0"/>
              <a:t>it to stop.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2" algn="just"/>
            <a:r>
              <a:rPr lang="en-US" dirty="0" smtClean="0"/>
              <a:t>e. Process </a:t>
            </a:r>
            <a:r>
              <a:rPr lang="en-US" dirty="0"/>
              <a:t>6 wins and tells everyone.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4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Ring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Simplest and easy to construct.</a:t>
            </a:r>
          </a:p>
          <a:p>
            <a:r>
              <a:rPr lang="en-US" dirty="0" smtClean="0"/>
              <a:t>Unique property: message initiated by node will return to the node.</a:t>
            </a:r>
          </a:p>
          <a:p>
            <a:r>
              <a:rPr lang="en-US" dirty="0" smtClean="0"/>
              <a:t>Eliminates the need of acknowledgement.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sz="2000" b="1" dirty="0" smtClean="0"/>
              <a:t>Ring Algorithm: </a:t>
            </a:r>
          </a:p>
          <a:p>
            <a:r>
              <a:rPr lang="en-US" sz="2000" dirty="0" smtClean="0"/>
              <a:t>On detection of leader failure, process starts election by circulating a message with priorities appended to the message by each node along the ring.</a:t>
            </a:r>
          </a:p>
          <a:p>
            <a:r>
              <a:rPr lang="en-US" sz="2000" dirty="0" smtClean="0"/>
              <a:t>Message comes back to initiator, it chooses the highest priority and broadcast the new leader identity to all nodes.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01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Algorithm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1628633"/>
            <a:ext cx="3249279" cy="2943367"/>
          </a:xfrm>
          <a:noFill/>
        </p:spPr>
      </p:pic>
      <p:sp>
        <p:nvSpPr>
          <p:cNvPr id="5" name="Rectangle 4"/>
          <p:cNvSpPr/>
          <p:nvPr/>
        </p:nvSpPr>
        <p:spPr>
          <a:xfrm>
            <a:off x="130791" y="4747991"/>
            <a:ext cx="4267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/>
            <a:r>
              <a:rPr lang="en-US" sz="1600" dirty="0" smtClean="0"/>
              <a:t>(a) Process  4 sends the election message to it successor with its ID.</a:t>
            </a: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2" algn="just"/>
            <a:r>
              <a:rPr lang="en-US" sz="1600" dirty="0" smtClean="0"/>
              <a:t>(b) Each process adds its own ID and then forwards the message to the next process.</a:t>
            </a: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2"/>
            <a:endParaRPr lang="en-US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defRPr/>
            </a:pP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18463" y="1728551"/>
            <a:ext cx="3810000" cy="2691049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055660" y="4644780"/>
            <a:ext cx="45720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/>
            <a:r>
              <a:rPr lang="en-US" sz="1600" dirty="0" smtClean="0"/>
              <a:t>(c) Message is sent back to the initiator which is 4.</a:t>
            </a: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2" algn="just"/>
            <a:r>
              <a:rPr lang="en-US" sz="1600" dirty="0" smtClean="0"/>
              <a:t>(b) Initiator announces the winner by sending another message around the ring.</a:t>
            </a: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2"/>
            <a:endParaRPr lang="en-US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 and Robert </a:t>
            </a:r>
            <a:r>
              <a:rPr lang="en-US" dirty="0" smtClean="0"/>
              <a:t>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Chang and Robert developed improved ring election algorithm.</a:t>
            </a:r>
          </a:p>
          <a:p>
            <a:r>
              <a:rPr lang="en-US" dirty="0" smtClean="0"/>
              <a:t>Improvements: </a:t>
            </a:r>
          </a:p>
          <a:p>
            <a:pPr lvl="1"/>
            <a:r>
              <a:rPr lang="en-US" dirty="0" smtClean="0"/>
              <a:t>Does not collect all ids into a single massage. To find the maximal id, each node forwards the larger of its id and the received value to the next node.</a:t>
            </a:r>
          </a:p>
          <a:p>
            <a:pPr lvl="1"/>
            <a:r>
              <a:rPr lang="en-US" dirty="0" smtClean="0"/>
              <a:t>Already involved node doesn’t forward the message unless the message value is higher than the node’s id.</a:t>
            </a:r>
          </a:p>
          <a:p>
            <a:r>
              <a:rPr lang="en-US" dirty="0" smtClean="0"/>
              <a:t>Best and worst cases are O(N) and O(N</a:t>
            </a:r>
            <a:r>
              <a:rPr lang="en-US" baseline="30000" dirty="0" smtClean="0"/>
              <a:t>2</a:t>
            </a:r>
            <a:r>
              <a:rPr lang="en-US" dirty="0" smtClean="0"/>
              <a:t>).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88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Construction and management of a logical ring is easier if underlying network supports broadcast facility.</a:t>
            </a:r>
          </a:p>
          <a:p>
            <a:r>
              <a:rPr lang="en-US" dirty="0" smtClean="0"/>
              <a:t>In irregular network topology, broadcast is simulated by multiple point-to-point unicasts.</a:t>
            </a:r>
          </a:p>
          <a:p>
            <a:r>
              <a:rPr lang="en-US" dirty="0" smtClean="0"/>
              <a:t>Logical topology in an irregular network.</a:t>
            </a:r>
          </a:p>
          <a:p>
            <a:r>
              <a:rPr lang="en-US" dirty="0" smtClean="0"/>
              <a:t>Tree is used as a topological structure.</a:t>
            </a:r>
          </a:p>
          <a:p>
            <a:r>
              <a:rPr lang="en-US" dirty="0" smtClean="0"/>
              <a:t>Minimum spanning tree is used for leader election in tree topology.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5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Gallager</a:t>
            </a:r>
            <a:r>
              <a:rPr lang="en-US" dirty="0" smtClean="0"/>
              <a:t>, </a:t>
            </a:r>
            <a:r>
              <a:rPr lang="en-US" dirty="0" err="1" smtClean="0"/>
              <a:t>Humbelt</a:t>
            </a:r>
            <a:r>
              <a:rPr lang="en-US" dirty="0" smtClean="0"/>
              <a:t> and </a:t>
            </a:r>
            <a:r>
              <a:rPr lang="en-US" dirty="0" err="1" smtClean="0"/>
              <a:t>Spira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Gallager</a:t>
            </a:r>
            <a:r>
              <a:rPr lang="en-US" dirty="0" smtClean="0"/>
              <a:t>, </a:t>
            </a:r>
            <a:r>
              <a:rPr lang="en-US" dirty="0" err="1" smtClean="0"/>
              <a:t>Humbelt</a:t>
            </a:r>
            <a:r>
              <a:rPr lang="en-US" dirty="0" smtClean="0"/>
              <a:t> and </a:t>
            </a:r>
            <a:r>
              <a:rPr lang="en-US" dirty="0" err="1" smtClean="0"/>
              <a:t>Spira</a:t>
            </a:r>
            <a:r>
              <a:rPr lang="en-US" dirty="0" smtClean="0"/>
              <a:t> developed an algorithm for distributed minimum spanning tree</a:t>
            </a:r>
          </a:p>
          <a:p>
            <a:r>
              <a:rPr lang="en-US" dirty="0" smtClean="0"/>
              <a:t>Based on searching and combining.</a:t>
            </a:r>
          </a:p>
          <a:p>
            <a:r>
              <a:rPr lang="en-US" dirty="0" smtClean="0"/>
              <a:t>The fragments are merge level by level in a bottom-up fashion until a final fragment, MST results.</a:t>
            </a:r>
          </a:p>
          <a:p>
            <a:r>
              <a:rPr lang="en-US" dirty="0" smtClean="0"/>
              <a:t>Leader is the last node that merges and yields to the final MST.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9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An algorithm for selecting the cluster leader in </a:t>
            </a:r>
            <a:r>
              <a:rPr lang="en-US" sz="2000" dirty="0" smtClean="0"/>
              <a:t>a partially </a:t>
            </a:r>
            <a:r>
              <a:rPr lang="en-US" sz="2000" dirty="0"/>
              <a:t>connected sensor </a:t>
            </a:r>
            <a:r>
              <a:rPr lang="en-US" sz="2000" dirty="0" smtClean="0"/>
              <a:t>network.</a:t>
            </a:r>
          </a:p>
          <a:p>
            <a:pPr marL="0" indent="0" algn="r">
              <a:buNone/>
            </a:pPr>
            <a:r>
              <a:rPr lang="en-US" sz="1600" dirty="0" smtClean="0"/>
              <a:t>Laura </a:t>
            </a:r>
            <a:r>
              <a:rPr lang="en-US" sz="1600" dirty="0" err="1" smtClean="0"/>
              <a:t>Vanzago</a:t>
            </a:r>
            <a:r>
              <a:rPr lang="en-US" sz="1600" dirty="0"/>
              <a:t>, Luciano </a:t>
            </a:r>
            <a:r>
              <a:rPr lang="en-US" sz="1600" dirty="0" err="1" smtClean="0"/>
              <a:t>Lavagno</a:t>
            </a:r>
            <a:r>
              <a:rPr lang="en-US" sz="1600" dirty="0" smtClean="0"/>
              <a:t>(2008)</a:t>
            </a:r>
          </a:p>
          <a:p>
            <a:pPr marL="231775" indent="-163513">
              <a:tabLst>
                <a:tab pos="231775" algn="l"/>
              </a:tabLst>
            </a:pPr>
            <a:r>
              <a:rPr lang="en-US" sz="2000" dirty="0" smtClean="0"/>
              <a:t>Conventional </a:t>
            </a:r>
            <a:r>
              <a:rPr lang="en-US" sz="2000" dirty="0"/>
              <a:t>algorithms in distributed systems present particular methods to resolve any leader crash. A new method based on electing a leader and assistant was introduced. If the leader crashes, the assistant takes care of the leader's responsibilities.</a:t>
            </a:r>
          </a:p>
          <a:p>
            <a:pPr algn="just">
              <a:buNone/>
            </a:pPr>
            <a:r>
              <a:rPr lang="en-US" sz="1600" dirty="0"/>
              <a:t>                                                                                        </a:t>
            </a:r>
            <a:r>
              <a:rPr lang="en-US" sz="1600" dirty="0" err="1" smtClean="0"/>
              <a:t>Zargarnataj</a:t>
            </a:r>
            <a:r>
              <a:rPr lang="en-US" sz="1600" dirty="0"/>
              <a:t>, </a:t>
            </a:r>
            <a:r>
              <a:rPr lang="en-US" sz="1600" dirty="0" smtClean="0"/>
              <a:t>2007                        </a:t>
            </a:r>
            <a:endParaRPr lang="en-US" sz="1800" dirty="0"/>
          </a:p>
          <a:p>
            <a:r>
              <a:rPr lang="en-US" sz="2000" dirty="0" smtClean="0"/>
              <a:t>Power-based leader selection in ad-hoc </a:t>
            </a:r>
            <a:r>
              <a:rPr lang="en-US" sz="2000" dirty="0"/>
              <a:t>wireless networks. Using </a:t>
            </a:r>
            <a:r>
              <a:rPr lang="en-US" sz="2000" dirty="0" smtClean="0"/>
              <a:t>a </a:t>
            </a:r>
            <a:r>
              <a:rPr lang="en-US" sz="2000" dirty="0"/>
              <a:t>link </a:t>
            </a:r>
            <a:r>
              <a:rPr lang="en-US" sz="2000" dirty="0" smtClean="0"/>
              <a:t>loss matrix</a:t>
            </a:r>
            <a:r>
              <a:rPr lang="en-US" sz="2000" dirty="0"/>
              <a:t>, an </a:t>
            </a:r>
            <a:r>
              <a:rPr lang="en-US" sz="2000" dirty="0" smtClean="0"/>
              <a:t>approach is </a:t>
            </a:r>
            <a:r>
              <a:rPr lang="en-US" sz="2000" dirty="0"/>
              <a:t>proposed </a:t>
            </a:r>
            <a:r>
              <a:rPr lang="en-US" sz="2000" dirty="0" smtClean="0"/>
              <a:t>for  selection of a </a:t>
            </a:r>
            <a:r>
              <a:rPr lang="en-US" sz="2000" dirty="0"/>
              <a:t>network leader </a:t>
            </a:r>
            <a:r>
              <a:rPr lang="en-US" sz="2000" dirty="0" smtClean="0"/>
              <a:t>that </a:t>
            </a:r>
            <a:r>
              <a:rPr lang="en-US" sz="2000" dirty="0"/>
              <a:t>takes into </a:t>
            </a:r>
            <a:r>
              <a:rPr lang="en-US" sz="2000" dirty="0" smtClean="0"/>
              <a:t>consideration </a:t>
            </a:r>
            <a:r>
              <a:rPr lang="en-US" sz="2000" dirty="0"/>
              <a:t>link losses and transmitter </a:t>
            </a:r>
            <a:r>
              <a:rPr lang="en-US" sz="2000" dirty="0" smtClean="0"/>
              <a:t>powers</a:t>
            </a:r>
            <a:r>
              <a:rPr lang="en-US" sz="2000" dirty="0"/>
              <a:t>.</a:t>
            </a:r>
            <a:endParaRPr lang="en-US" sz="2000" dirty="0" smtClean="0"/>
          </a:p>
          <a:p>
            <a:pPr marL="0" indent="0" algn="r">
              <a:buNone/>
            </a:pPr>
            <a:r>
              <a:rPr lang="en-US" sz="1600" dirty="0" err="1"/>
              <a:t>Mehul</a:t>
            </a:r>
            <a:r>
              <a:rPr lang="en-US" sz="1600" dirty="0"/>
              <a:t>  J .  Shah and  Paul  G .  </a:t>
            </a:r>
            <a:r>
              <a:rPr lang="en-US" sz="1600" dirty="0" err="1" smtClean="0"/>
              <a:t>Flikkema</a:t>
            </a:r>
            <a:r>
              <a:rPr lang="en-US" sz="1600" dirty="0" smtClean="0"/>
              <a:t> (1999)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633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Average Execution </a:t>
            </a:r>
            <a:r>
              <a:rPr lang="en-US" sz="2000" dirty="0"/>
              <a:t>Time Analysis of </a:t>
            </a:r>
            <a:r>
              <a:rPr lang="en-US" sz="2000" dirty="0" smtClean="0"/>
              <a:t>a Self-stabilizing </a:t>
            </a:r>
            <a:r>
              <a:rPr lang="en-US" sz="2000" dirty="0"/>
              <a:t>Leader Election </a:t>
            </a:r>
            <a:r>
              <a:rPr lang="en-US" sz="2000" dirty="0" smtClean="0"/>
              <a:t>Algorithm.  This paper shows that average execution time for leader election algorithm based on tree graph is O(N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).</a:t>
            </a:r>
          </a:p>
          <a:p>
            <a:pPr marL="0" indent="0" algn="r">
              <a:buNone/>
            </a:pPr>
            <a:r>
              <a:rPr lang="en-US" sz="1600" dirty="0"/>
              <a:t>Juan Paulo, </a:t>
            </a:r>
            <a:r>
              <a:rPr lang="en-US" sz="1600" dirty="0" err="1"/>
              <a:t>Jos´e</a:t>
            </a:r>
            <a:r>
              <a:rPr lang="en-US" sz="1600" dirty="0"/>
              <a:t> </a:t>
            </a:r>
            <a:r>
              <a:rPr lang="en-US" sz="1600" dirty="0" smtClean="0"/>
              <a:t>Alberto (2007)</a:t>
            </a:r>
          </a:p>
          <a:p>
            <a:endParaRPr lang="en-US" sz="1600" dirty="0"/>
          </a:p>
          <a:p>
            <a:r>
              <a:rPr lang="en-US" sz="2000" dirty="0" smtClean="0"/>
              <a:t>SEFA (Secure </a:t>
            </a:r>
            <a:r>
              <a:rPr lang="en-US" sz="2000" dirty="0" err="1" smtClean="0"/>
              <a:t>Extrema</a:t>
            </a:r>
            <a:r>
              <a:rPr lang="en-US" sz="2000" dirty="0" smtClean="0"/>
              <a:t> Finding Algorithm) </a:t>
            </a:r>
            <a:r>
              <a:rPr lang="en-US" sz="2000" dirty="0"/>
              <a:t>is a round-based hierarchy-building approach which is considered a secure problem. This algorithm designed for Ad-Hoc networks handles frequent topology changes and dynamic nature of mobile networks too</a:t>
            </a:r>
            <a:r>
              <a:rPr lang="en-US" sz="2000" dirty="0" smtClean="0"/>
              <a:t>.</a:t>
            </a:r>
          </a:p>
          <a:p>
            <a:pPr marL="0" indent="0" algn="r">
              <a:buNone/>
            </a:pPr>
            <a:r>
              <a:rPr lang="en-US" sz="1600" dirty="0" err="1"/>
              <a:t>Vasudevan</a:t>
            </a:r>
            <a:r>
              <a:rPr lang="en-US" sz="1600" dirty="0"/>
              <a:t>, Kurose, </a:t>
            </a:r>
            <a:r>
              <a:rPr lang="en-US" sz="1600" dirty="0" err="1" smtClean="0"/>
              <a:t>Towsley</a:t>
            </a:r>
            <a:r>
              <a:rPr lang="en-US" sz="1600" dirty="0" smtClean="0"/>
              <a:t> (2003)</a:t>
            </a:r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736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Design Topologies and algorithms</a:t>
            </a:r>
          </a:p>
          <a:p>
            <a:r>
              <a:rPr lang="en-US" dirty="0" smtClean="0"/>
              <a:t>Recent Studies</a:t>
            </a:r>
          </a:p>
          <a:p>
            <a:r>
              <a:rPr lang="en-US" dirty="0" smtClean="0"/>
              <a:t>Future work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68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Improvement in time complexity by reducing no. of election messages. </a:t>
            </a:r>
          </a:p>
          <a:p>
            <a:r>
              <a:rPr lang="en-US" dirty="0" smtClean="0"/>
              <a:t>Leader election algorithm for mobile ad hoc networks.</a:t>
            </a:r>
          </a:p>
          <a:p>
            <a:r>
              <a:rPr lang="en-US" dirty="0" smtClean="0"/>
              <a:t>Fast detection of failure of centralized controller.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900" dirty="0"/>
              <a:t>Distributed Operating Systems &amp; </a:t>
            </a:r>
            <a:r>
              <a:rPr lang="en-US" sz="1900" dirty="0" smtClean="0"/>
              <a:t>Algorithms,   </a:t>
            </a:r>
            <a:r>
              <a:rPr lang="en-US" sz="1900" dirty="0"/>
              <a:t>Randy </a:t>
            </a:r>
            <a:r>
              <a:rPr lang="en-US" sz="1900" dirty="0" smtClean="0"/>
              <a:t>Chow and Theodore Johnson, 1997</a:t>
            </a:r>
            <a:endParaRPr lang="en-US" sz="1900" dirty="0" smtClean="0">
              <a:hlinkClick r:id="rId2"/>
            </a:endParaRPr>
          </a:p>
          <a:p>
            <a:r>
              <a:rPr lang="en-US" sz="1900" dirty="0" smtClean="0">
                <a:hlinkClick r:id="rId2"/>
              </a:rPr>
              <a:t>http</a:t>
            </a:r>
            <a:r>
              <a:rPr lang="en-US" sz="1900" dirty="0">
                <a:hlinkClick r:id="rId2"/>
              </a:rPr>
              <a:t>://</a:t>
            </a:r>
            <a:r>
              <a:rPr lang="en-US" sz="1900" dirty="0" smtClean="0">
                <a:hlinkClick r:id="rId2"/>
              </a:rPr>
              <a:t>en.wikipedia.org/wiki/Leader_election</a:t>
            </a:r>
            <a:endParaRPr lang="en-US" sz="1900" dirty="0" smtClean="0"/>
          </a:p>
          <a:p>
            <a:r>
              <a:rPr lang="en-US" sz="1900" dirty="0">
                <a:hlinkClick r:id="rId3"/>
              </a:rPr>
              <a:t>http://</a:t>
            </a:r>
            <a:r>
              <a:rPr lang="en-US" sz="1900" dirty="0" smtClean="0">
                <a:hlinkClick r:id="rId3"/>
              </a:rPr>
              <a:t>en.wikipedia.org/wiki/Chang_and_Roberts_algorithm</a:t>
            </a:r>
            <a:endParaRPr lang="en-US" sz="1900" dirty="0" smtClean="0"/>
          </a:p>
          <a:p>
            <a:r>
              <a:rPr lang="en-US" sz="1900" dirty="0"/>
              <a:t>An algorithm for selecting the cluster leader in </a:t>
            </a:r>
            <a:r>
              <a:rPr lang="en-US" sz="1900" dirty="0" smtClean="0"/>
              <a:t>a partially </a:t>
            </a:r>
            <a:r>
              <a:rPr lang="en-US" sz="1900" dirty="0"/>
              <a:t>connected sensor network, Laura </a:t>
            </a:r>
            <a:r>
              <a:rPr lang="en-US" sz="1900" dirty="0" err="1" smtClean="0"/>
              <a:t>Vanzago</a:t>
            </a:r>
            <a:r>
              <a:rPr lang="en-US" sz="1900" dirty="0" smtClean="0"/>
              <a:t> (2008)</a:t>
            </a:r>
          </a:p>
          <a:p>
            <a:r>
              <a:rPr lang="en-US" sz="1900" dirty="0" smtClean="0"/>
              <a:t>Power-based leader selection in ad-hoc wireless networks, </a:t>
            </a:r>
            <a:r>
              <a:rPr lang="en-US" sz="1900" dirty="0" err="1" smtClean="0"/>
              <a:t>Mehul</a:t>
            </a:r>
            <a:r>
              <a:rPr lang="en-US" sz="1900" dirty="0" smtClean="0"/>
              <a:t> Shah and Paul </a:t>
            </a:r>
            <a:r>
              <a:rPr lang="en-US" sz="1900" dirty="0" err="1" smtClean="0"/>
              <a:t>fikkema</a:t>
            </a:r>
            <a:r>
              <a:rPr lang="en-US" sz="1900" dirty="0"/>
              <a:t> </a:t>
            </a:r>
            <a:r>
              <a:rPr lang="en-US" sz="1900" dirty="0" smtClean="0"/>
              <a:t>(1999)</a:t>
            </a:r>
          </a:p>
          <a:p>
            <a:r>
              <a:rPr lang="en-US" sz="1900" dirty="0"/>
              <a:t>Average Execution Time Analysis of </a:t>
            </a:r>
            <a:r>
              <a:rPr lang="en-US" sz="1900" dirty="0" smtClean="0"/>
              <a:t>a Self-stabilizing </a:t>
            </a:r>
            <a:r>
              <a:rPr lang="en-US" sz="1900" dirty="0"/>
              <a:t>Leader Election Algorithm, Juan </a:t>
            </a:r>
            <a:r>
              <a:rPr lang="en-US" sz="1900" dirty="0" smtClean="0"/>
              <a:t>and </a:t>
            </a:r>
            <a:r>
              <a:rPr lang="en-US" sz="1900" dirty="0" err="1"/>
              <a:t>Jos´e</a:t>
            </a:r>
            <a:r>
              <a:rPr lang="en-US" sz="1900" dirty="0"/>
              <a:t> Alberto </a:t>
            </a:r>
            <a:r>
              <a:rPr lang="en-US" sz="1900" dirty="0" smtClean="0"/>
              <a:t>(2007)</a:t>
            </a:r>
          </a:p>
          <a:p>
            <a:r>
              <a:rPr lang="en-US" sz="1800" dirty="0"/>
              <a:t>New Election Algorithm based on Assistant in Distributed </a:t>
            </a:r>
            <a:r>
              <a:rPr lang="en-US" sz="1800" dirty="0" smtClean="0"/>
              <a:t>Systems, </a:t>
            </a:r>
            <a:r>
              <a:rPr lang="en-US" sz="1800" dirty="0" err="1"/>
              <a:t>Zargarnataj</a:t>
            </a:r>
            <a:r>
              <a:rPr lang="en-US" sz="1800" dirty="0"/>
              <a:t>, </a:t>
            </a:r>
            <a:r>
              <a:rPr lang="en-US" sz="1800" dirty="0" smtClean="0"/>
              <a:t>M</a:t>
            </a:r>
            <a:r>
              <a:rPr lang="en-US" sz="1800" dirty="0"/>
              <a:t> </a:t>
            </a:r>
            <a:r>
              <a:rPr lang="en-US" sz="1800" dirty="0" smtClean="0"/>
              <a:t>(2007)</a:t>
            </a:r>
          </a:p>
          <a:p>
            <a:r>
              <a:rPr lang="en-US" sz="1800" dirty="0"/>
              <a:t>Election Algorithms for Wireless Ad Hoc Networks. In: DARPA Information Survivability Conference and </a:t>
            </a:r>
            <a:r>
              <a:rPr lang="en-US" sz="1800" dirty="0" smtClean="0"/>
              <a:t>Exposition, </a:t>
            </a:r>
            <a:r>
              <a:rPr lang="en-US" sz="1800" dirty="0" err="1"/>
              <a:t>Vasudevan</a:t>
            </a:r>
            <a:r>
              <a:rPr lang="en-US" sz="1800" dirty="0"/>
              <a:t>, Kurose, </a:t>
            </a:r>
            <a:r>
              <a:rPr lang="en-US" sz="1800" dirty="0" err="1"/>
              <a:t>Towsley</a:t>
            </a:r>
            <a:r>
              <a:rPr lang="en-US" sz="1800" dirty="0"/>
              <a:t> (2003)</a:t>
            </a:r>
          </a:p>
          <a:p>
            <a:pPr marL="0" indent="0">
              <a:buNone/>
            </a:pPr>
            <a:endParaRPr lang="en-US" sz="1800" dirty="0" smtClean="0"/>
          </a:p>
          <a:p>
            <a:endParaRPr lang="en-US" sz="1900" dirty="0" smtClean="0"/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2680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What is Leader Election? 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In </a:t>
            </a:r>
            <a:r>
              <a:rPr lang="en-US" dirty="0"/>
              <a:t>distributed computing, leader election is the process of designating a single process as the organizer, coordinator, initiator or sequencer of some task distributed among several computers (nodes</a:t>
            </a:r>
            <a:r>
              <a:rPr lang="en-US" dirty="0" smtClean="0"/>
              <a:t>).   ---- </a:t>
            </a:r>
            <a:r>
              <a:rPr lang="en-US" dirty="0"/>
              <a:t>(Chow et al, 1997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algn="just"/>
            <a:r>
              <a:rPr lang="en-US" dirty="0"/>
              <a:t>Leader election is the process of determining a process as the manager of some task distributed among several processes (computers</a:t>
            </a:r>
            <a:r>
              <a:rPr lang="en-US" dirty="0" smtClean="0"/>
              <a:t>). ----                                                                                        </a:t>
            </a:r>
            <a:r>
              <a:rPr lang="en-US" dirty="0"/>
              <a:t>(Garcia, Molina 1982)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41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3648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Why Leader Election?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Centralized controller simplifies process synchronization.</a:t>
            </a:r>
          </a:p>
          <a:p>
            <a:r>
              <a:rPr lang="en-US" dirty="0" smtClean="0"/>
              <a:t>However, it is a single point of failure and can limit service.</a:t>
            </a:r>
          </a:p>
          <a:p>
            <a:r>
              <a:rPr lang="en-US" dirty="0" smtClean="0"/>
              <a:t>Solution is to choose a new controller(leader), upon failure of the existing controller.</a:t>
            </a:r>
          </a:p>
          <a:p>
            <a:r>
              <a:rPr lang="en-US" dirty="0" smtClean="0"/>
              <a:t>Many algorithms for leader election.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When Leader Election?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During system initiation or when an existing leader fails.</a:t>
            </a:r>
          </a:p>
          <a:p>
            <a:r>
              <a:rPr lang="en-US" dirty="0" smtClean="0"/>
              <a:t>A process that gets no response from the leader for a predefined time-out interval suspects a failure and initiates leader election.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6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3648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Two election criteria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u="sng" dirty="0" err="1" smtClean="0"/>
              <a:t>Extrema</a:t>
            </a:r>
            <a:r>
              <a:rPr lang="en-US" u="sng" dirty="0"/>
              <a:t> </a:t>
            </a:r>
            <a:r>
              <a:rPr lang="en-US" u="sng" dirty="0" smtClean="0"/>
              <a:t>finding:</a:t>
            </a:r>
            <a:r>
              <a:rPr lang="en-US" dirty="0" smtClean="0"/>
              <a:t> It is based on global priority. Every process is characterized by fixed evaluation value.</a:t>
            </a:r>
          </a:p>
          <a:p>
            <a:r>
              <a:rPr lang="en-US" u="sng" dirty="0" smtClean="0"/>
              <a:t>Preference-based: </a:t>
            </a:r>
            <a:r>
              <a:rPr lang="en-US" dirty="0" smtClean="0"/>
              <a:t>Processes in the group can vote for a leader based on a personal preference (e.g. locality, reliability estimation, </a:t>
            </a:r>
            <a:r>
              <a:rPr lang="en-US" dirty="0" err="1" smtClean="0"/>
              <a:t>etc</a:t>
            </a:r>
            <a:r>
              <a:rPr lang="en-US" dirty="0" smtClean="0"/>
              <a:t>).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56777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436" y="914400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Leader Election VS Mutual Exclusion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335733" y="1813968"/>
            <a:ext cx="3515436" cy="639762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Leader Election</a:t>
            </a:r>
            <a:endParaRPr 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7436" y="2479675"/>
            <a:ext cx="4040188" cy="3006725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smtClean="0"/>
              <a:t>Process may yield to others and execute normally as long as leader is selected.</a:t>
            </a:r>
          </a:p>
          <a:p>
            <a:pPr algn="just"/>
            <a:r>
              <a:rPr lang="en-US" sz="2000" dirty="0" smtClean="0"/>
              <a:t>Concerned with fast and successful termination of election process.</a:t>
            </a:r>
          </a:p>
          <a:p>
            <a:pPr algn="just"/>
            <a:r>
              <a:rPr lang="en-US" sz="2000" dirty="0" smtClean="0"/>
              <a:t>Result of leader election must be known to other processes.</a:t>
            </a:r>
          </a:p>
          <a:p>
            <a:endParaRPr lang="en-US" dirty="0" smtClean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631376" y="1813968"/>
            <a:ext cx="4041775" cy="63976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1" dirty="0" smtClean="0"/>
              <a:t>Mutual Exclusion</a:t>
            </a:r>
            <a:endParaRPr lang="en-US" sz="2200" b="1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631376" y="2453730"/>
            <a:ext cx="4041775" cy="2930525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smtClean="0"/>
              <a:t>Process competes until it succeeds.</a:t>
            </a:r>
          </a:p>
          <a:p>
            <a:pPr algn="just"/>
            <a:endParaRPr lang="en-US" sz="1100" dirty="0" smtClean="0"/>
          </a:p>
          <a:p>
            <a:pPr algn="just"/>
            <a:r>
              <a:rPr lang="en-US" sz="2000" dirty="0" smtClean="0"/>
              <a:t>Must ensure that no process is starved.</a:t>
            </a:r>
          </a:p>
          <a:p>
            <a:pPr algn="just"/>
            <a:endParaRPr lang="en-US" sz="1400" dirty="0" smtClean="0"/>
          </a:p>
          <a:p>
            <a:pPr algn="just"/>
            <a:r>
              <a:rPr lang="en-US" sz="2000" dirty="0" smtClean="0"/>
              <a:t>Does not care which process is running in critical section.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6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Complete Topology</a:t>
            </a:r>
          </a:p>
          <a:p>
            <a:r>
              <a:rPr lang="en-US" dirty="0" smtClean="0"/>
              <a:t>Logical Ring Topology</a:t>
            </a:r>
          </a:p>
          <a:p>
            <a:r>
              <a:rPr lang="en-US" dirty="0" smtClean="0"/>
              <a:t>Tree Topology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process can reach any other process in the same group in one message hop.</a:t>
            </a:r>
          </a:p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All process ids are unique and know to every process.</a:t>
            </a:r>
          </a:p>
          <a:p>
            <a:pPr lvl="1"/>
            <a:r>
              <a:rPr lang="en-US" sz="2400" dirty="0"/>
              <a:t>Communication network is reliable and only the communicating processes may fail.</a:t>
            </a:r>
          </a:p>
          <a:p>
            <a:pPr lvl="1"/>
            <a:r>
              <a:rPr lang="en-US" sz="2400" dirty="0"/>
              <a:t>Process takes a known finite amount of time to handle a </a:t>
            </a:r>
            <a:r>
              <a:rPr lang="en-US" sz="2400" dirty="0" smtClean="0"/>
              <a:t>message. </a:t>
            </a:r>
          </a:p>
          <a:p>
            <a:r>
              <a:rPr lang="en-US" dirty="0" smtClean="0"/>
              <a:t>Bully algorithm is based on complete topology network.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1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703</TotalTime>
  <Words>1203</Words>
  <Application>Microsoft Office PowerPoint</Application>
  <PresentationFormat>On-screen Show (4:3)</PresentationFormat>
  <Paragraphs>128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Oriel</vt:lpstr>
      <vt:lpstr>Leader Election</vt:lpstr>
      <vt:lpstr>Outline</vt:lpstr>
      <vt:lpstr>Introduction</vt:lpstr>
      <vt:lpstr>PowerPoint Presentation</vt:lpstr>
      <vt:lpstr>PowerPoint Presentation</vt:lpstr>
      <vt:lpstr>PowerPoint Presentation</vt:lpstr>
      <vt:lpstr>PowerPoint Presentation</vt:lpstr>
      <vt:lpstr>Design Topologies</vt:lpstr>
      <vt:lpstr>Complete Topology</vt:lpstr>
      <vt:lpstr>Bully algorithm</vt:lpstr>
      <vt:lpstr>Bully algorithm (cont…)</vt:lpstr>
      <vt:lpstr>Bully algorithm (cont…)</vt:lpstr>
      <vt:lpstr>Logical Ring Topology</vt:lpstr>
      <vt:lpstr>Ring Algorithm</vt:lpstr>
      <vt:lpstr>Chang and Robert Ring Algorithm</vt:lpstr>
      <vt:lpstr>Tree Topology</vt:lpstr>
      <vt:lpstr>Gallager, Humbelt and Spira Algo. </vt:lpstr>
      <vt:lpstr>Recent Studies</vt:lpstr>
      <vt:lpstr>Recent Studies</vt:lpstr>
      <vt:lpstr>Future Work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 Election</dc:title>
  <dc:creator>Shagun</dc:creator>
  <cp:lastModifiedBy>Shagun</cp:lastModifiedBy>
  <cp:revision>45</cp:revision>
  <dcterms:created xsi:type="dcterms:W3CDTF">2006-08-16T00:00:00Z</dcterms:created>
  <dcterms:modified xsi:type="dcterms:W3CDTF">2011-09-28T03:39:55Z</dcterms:modified>
</cp:coreProperties>
</file>