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22" Type="http://schemas.openxmlformats.org/officeDocument/2006/relationships/font" Target="fonts/MavenPro-bold.fntdata"/><Relationship Id="rId10" Type="http://schemas.openxmlformats.org/officeDocument/2006/relationships/slide" Target="slides/slide6.xml"/><Relationship Id="rId21" Type="http://schemas.openxmlformats.org/officeDocument/2006/relationships/font" Target="fonts/MavenPro-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sz="1200">
                <a:highlight>
                  <a:srgbClr val="FFFFFF"/>
                </a:highlight>
              </a:rPr>
              <a:t>Another technical difficulty would be that we have too much data and how to effectively visually represent it. We found that making one plot that contain all the information is ineffective because there’s simply too much information and would make it impossible to understand. Therefore, we used multiple scatter plots to plot the relationship between different parameters.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sz="1200">
                <a:highlight>
                  <a:srgbClr val="FFFFFF"/>
                </a:highlight>
              </a:rPr>
              <a:t>And the technical difficulty we spent the most time on was how to use a certain library. For instance, Panda and Basemap is very new to us and it took us quite a while to get the hang of how to use its functions. One way that we overcame this difficulty is to transfer data all into datascience Table since all of us took Data 8 and know how to operate in that environment.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050">
                <a:highlight>
                  <a:srgbClr val="FFFFFF"/>
                </a:highlight>
              </a:rPr>
              <a:t>The FAFSA dataset can give us insight in how many students are receiving how much grants from State and Federal level. Also, the Education dataset provided by the United State Department of Agriculture -- Department of Economic Research would give us specific knowledge about how many people are attaining which level of education at which county. Combining both the FAFSA and the Education dataset, we can gain insight in whether having financial aid has any correlation with the highest education level attained in a specific location or the highest degree one can get. </a:t>
            </a:r>
          </a:p>
          <a:p>
            <a:pPr lvl="0">
              <a:spcBef>
                <a:spcPts val="0"/>
              </a:spcBef>
              <a:buNone/>
            </a:pPr>
            <a:r>
              <a:t/>
            </a:r>
            <a:endParaRPr sz="1050">
              <a:highlight>
                <a:srgbClr val="FFFFFF"/>
              </a:highlight>
            </a:endParaRPr>
          </a:p>
          <a:p>
            <a:pPr lvl="0">
              <a:spcBef>
                <a:spcPts val="0"/>
              </a:spcBef>
              <a:buNone/>
            </a:pPr>
            <a:r>
              <a:rPr lang="en" sz="1050">
                <a:highlight>
                  <a:srgbClr val="FFFFFF"/>
                </a:highlight>
              </a:rPr>
              <a:t>   	On the other hand, we also want to compare the Education dataset with the Poverty Dataset provided by the US Department of Economic Research. We want to see whether financial aid actually help poorer county/state to in the average education level. Since the Poverty dataset is mostly by percent, we believe it might be helpful to also take a look at the Population dataset, which, if combined with the Poverty dataset, can give us the amount of people at each county/state who are in poverty. And using that number, compared with the Education and Financial Aid dataset, we can clearly see whether Financial Aid is actually effective.</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report focused on external causes of poverty affecting young children and their schooling. Also, how </a:t>
            </a:r>
            <a:r>
              <a:rPr lang="en"/>
              <a:t>government</a:t>
            </a:r>
            <a:r>
              <a:rPr lang="en"/>
              <a:t> solutions could assist with poverty levels and funding public schools. We solely focused on college level students or those graduating from high school and how financial aid is distributed based on the poverty level. This gave us a base to look further into funding for high education.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sz="1200">
                <a:highlight>
                  <a:srgbClr val="FFFFFF"/>
                </a:highlight>
              </a:rPr>
              <a:t>The first is how to read in data correctly. Every dataset has its own way of organizing its values and thus caused problems when reading in. For example, each dataset has its own way of enumerating and indentation of title, and that made us to debug quite a while.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rIns="91425" wrap="square" tIns="91425"/>
          <a:lstStyle>
            <a:lvl1pPr lvl="0" algn="ctr">
              <a:spcBef>
                <a:spcPts val="0"/>
              </a:spcBef>
              <a:buClr>
                <a:schemeClr val="lt1"/>
              </a:buClr>
              <a:buSzPts val="8000"/>
              <a:buNone/>
              <a:defRPr sz="8000">
                <a:solidFill>
                  <a:schemeClr val="lt1"/>
                </a:solidFill>
              </a:defRPr>
            </a:lvl1pPr>
            <a:lvl2pPr lvl="1" algn="ctr">
              <a:spcBef>
                <a:spcPts val="0"/>
              </a:spcBef>
              <a:buClr>
                <a:schemeClr val="lt1"/>
              </a:buClr>
              <a:buSzPts val="8000"/>
              <a:buNone/>
              <a:defRPr sz="8000">
                <a:solidFill>
                  <a:schemeClr val="lt1"/>
                </a:solidFill>
              </a:defRPr>
            </a:lvl2pPr>
            <a:lvl3pPr lvl="2" algn="ctr">
              <a:spcBef>
                <a:spcPts val="0"/>
              </a:spcBef>
              <a:buClr>
                <a:schemeClr val="lt1"/>
              </a:buClr>
              <a:buSzPts val="8000"/>
              <a:buNone/>
              <a:defRPr sz="8000">
                <a:solidFill>
                  <a:schemeClr val="lt1"/>
                </a:solidFill>
              </a:defRPr>
            </a:lvl3pPr>
            <a:lvl4pPr lvl="3" algn="ctr">
              <a:spcBef>
                <a:spcPts val="0"/>
              </a:spcBef>
              <a:buClr>
                <a:schemeClr val="lt1"/>
              </a:buClr>
              <a:buSzPts val="8000"/>
              <a:buNone/>
              <a:defRPr sz="8000">
                <a:solidFill>
                  <a:schemeClr val="lt1"/>
                </a:solidFill>
              </a:defRPr>
            </a:lvl4pPr>
            <a:lvl5pPr lvl="4" algn="ctr">
              <a:spcBef>
                <a:spcPts val="0"/>
              </a:spcBef>
              <a:buClr>
                <a:schemeClr val="lt1"/>
              </a:buClr>
              <a:buSzPts val="8000"/>
              <a:buNone/>
              <a:defRPr sz="8000">
                <a:solidFill>
                  <a:schemeClr val="lt1"/>
                </a:solidFill>
              </a:defRPr>
            </a:lvl5pPr>
            <a:lvl6pPr lvl="5" algn="ctr">
              <a:spcBef>
                <a:spcPts val="0"/>
              </a:spcBef>
              <a:buClr>
                <a:schemeClr val="lt1"/>
              </a:buClr>
              <a:buSzPts val="8000"/>
              <a:buNone/>
              <a:defRPr sz="8000">
                <a:solidFill>
                  <a:schemeClr val="lt1"/>
                </a:solidFill>
              </a:defRPr>
            </a:lvl6pPr>
            <a:lvl7pPr lvl="6" algn="ctr">
              <a:spcBef>
                <a:spcPts val="0"/>
              </a:spcBef>
              <a:buClr>
                <a:schemeClr val="lt1"/>
              </a:buClr>
              <a:buSzPts val="8000"/>
              <a:buNone/>
              <a:defRPr sz="8000">
                <a:solidFill>
                  <a:schemeClr val="lt1"/>
                </a:solidFill>
              </a:defRPr>
            </a:lvl7pPr>
            <a:lvl8pPr lvl="7" algn="ctr">
              <a:spcBef>
                <a:spcPts val="0"/>
              </a:spcBef>
              <a:buClr>
                <a:schemeClr val="lt1"/>
              </a:buClr>
              <a:buSzPts val="8000"/>
              <a:buNone/>
              <a:defRPr sz="8000">
                <a:solidFill>
                  <a:schemeClr val="lt1"/>
                </a:solidFill>
              </a:defRPr>
            </a:lvl8pPr>
            <a:lvl9pPr lvl="8" algn="ctr">
              <a:spcBef>
                <a:spcPts val="0"/>
              </a:spcBef>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rIns="91425" wrap="square" tIns="91425"/>
          <a:lstStyle>
            <a:lvl1pPr lvl="0" algn="ctr">
              <a:spcBef>
                <a:spcPts val="0"/>
              </a:spcBef>
              <a:buClr>
                <a:schemeClr val="lt1"/>
              </a:buClr>
              <a:buSzPts val="1300"/>
              <a:buChar char="●"/>
              <a:defRPr>
                <a:solidFill>
                  <a:schemeClr val="lt1"/>
                </a:solidFill>
              </a:defRPr>
            </a:lvl1pPr>
            <a:lvl2pPr lvl="1" algn="ctr">
              <a:spcBef>
                <a:spcPts val="0"/>
              </a:spcBef>
              <a:buClr>
                <a:schemeClr val="lt1"/>
              </a:buClr>
              <a:buSzPts val="1100"/>
              <a:buChar char="○"/>
              <a:defRPr>
                <a:solidFill>
                  <a:schemeClr val="lt1"/>
                </a:solidFill>
              </a:defRPr>
            </a:lvl2pPr>
            <a:lvl3pPr lvl="2" algn="ctr">
              <a:spcBef>
                <a:spcPts val="0"/>
              </a:spcBef>
              <a:buClr>
                <a:schemeClr val="lt1"/>
              </a:buClr>
              <a:buSzPts val="1100"/>
              <a:buChar char="■"/>
              <a:defRPr>
                <a:solidFill>
                  <a:schemeClr val="lt1"/>
                </a:solidFill>
              </a:defRPr>
            </a:lvl3pPr>
            <a:lvl4pPr lvl="3" algn="ctr">
              <a:spcBef>
                <a:spcPts val="0"/>
              </a:spcBef>
              <a:buClr>
                <a:schemeClr val="lt1"/>
              </a:buClr>
              <a:buSzPts val="1100"/>
              <a:buChar char="●"/>
              <a:defRPr>
                <a:solidFill>
                  <a:schemeClr val="lt1"/>
                </a:solidFill>
              </a:defRPr>
            </a:lvl4pPr>
            <a:lvl5pPr lvl="4" algn="ctr">
              <a:spcBef>
                <a:spcPts val="0"/>
              </a:spcBef>
              <a:buClr>
                <a:schemeClr val="lt1"/>
              </a:buClr>
              <a:buSzPts val="1100"/>
              <a:buChar char="○"/>
              <a:defRPr>
                <a:solidFill>
                  <a:schemeClr val="lt1"/>
                </a:solidFill>
              </a:defRPr>
            </a:lvl5pPr>
            <a:lvl6pPr lvl="5" algn="ctr">
              <a:spcBef>
                <a:spcPts val="0"/>
              </a:spcBef>
              <a:buClr>
                <a:schemeClr val="lt1"/>
              </a:buClr>
              <a:buSzPts val="1100"/>
              <a:buChar char="■"/>
              <a:defRPr>
                <a:solidFill>
                  <a:schemeClr val="lt1"/>
                </a:solidFill>
              </a:defRPr>
            </a:lvl6pPr>
            <a:lvl7pPr lvl="6" algn="ctr">
              <a:spcBef>
                <a:spcPts val="0"/>
              </a:spcBef>
              <a:buClr>
                <a:schemeClr val="lt1"/>
              </a:buClr>
              <a:buSzPts val="1100"/>
              <a:buChar char="●"/>
              <a:defRPr>
                <a:solidFill>
                  <a:schemeClr val="lt1"/>
                </a:solidFill>
              </a:defRPr>
            </a:lvl7pPr>
            <a:lvl8pPr lvl="7" algn="ctr">
              <a:spcBef>
                <a:spcPts val="0"/>
              </a:spcBef>
              <a:buClr>
                <a:schemeClr val="lt1"/>
              </a:buClr>
              <a:buSzPts val="1100"/>
              <a:buChar char="○"/>
              <a:defRPr>
                <a:solidFill>
                  <a:schemeClr val="lt1"/>
                </a:solidFill>
              </a:defRPr>
            </a:lvl8pPr>
            <a:lvl9pPr lvl="8" algn="ctr">
              <a:spcBef>
                <a:spcPts val="0"/>
              </a:spcBef>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rIns="91425" wrap="square" tIns="91425">
                <a:noAutofit/>
              </a:bodyPr>
              <a:lstStyle/>
              <a:p>
                <a:pPr lvl="0">
                  <a:spcBef>
                    <a:spcPts val="0"/>
                  </a:spcBef>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rIns="91425" wrap="square" tIns="91425"/>
          <a:lstStyle>
            <a:lvl1pPr lvl="0">
              <a:spcBef>
                <a:spcPts val="0"/>
              </a:spcBef>
              <a:buClr>
                <a:schemeClr val="lt1"/>
              </a:buClr>
              <a:buSzPts val="3600"/>
              <a:buNone/>
              <a:defRPr sz="3600">
                <a:solidFill>
                  <a:schemeClr val="lt1"/>
                </a:solidFill>
              </a:defRPr>
            </a:lvl1pPr>
            <a:lvl2pPr lvl="1">
              <a:spcBef>
                <a:spcPts val="0"/>
              </a:spcBef>
              <a:buClr>
                <a:schemeClr val="lt1"/>
              </a:buClr>
              <a:buSzPts val="3600"/>
              <a:buNone/>
              <a:defRPr sz="3600">
                <a:solidFill>
                  <a:schemeClr val="lt1"/>
                </a:solidFill>
              </a:defRPr>
            </a:lvl2pPr>
            <a:lvl3pPr lvl="2">
              <a:spcBef>
                <a:spcPts val="0"/>
              </a:spcBef>
              <a:buClr>
                <a:schemeClr val="lt1"/>
              </a:buClr>
              <a:buSzPts val="3600"/>
              <a:buNone/>
              <a:defRPr sz="3600">
                <a:solidFill>
                  <a:schemeClr val="lt1"/>
                </a:solidFill>
              </a:defRPr>
            </a:lvl3pPr>
            <a:lvl4pPr lvl="3">
              <a:spcBef>
                <a:spcPts val="0"/>
              </a:spcBef>
              <a:buClr>
                <a:schemeClr val="lt1"/>
              </a:buClr>
              <a:buSzPts val="3600"/>
              <a:buNone/>
              <a:defRPr sz="3600">
                <a:solidFill>
                  <a:schemeClr val="lt1"/>
                </a:solidFill>
              </a:defRPr>
            </a:lvl4pPr>
            <a:lvl5pPr lvl="4">
              <a:spcBef>
                <a:spcPts val="0"/>
              </a:spcBef>
              <a:buClr>
                <a:schemeClr val="lt1"/>
              </a:buClr>
              <a:buSzPts val="3600"/>
              <a:buNone/>
              <a:defRPr sz="3600">
                <a:solidFill>
                  <a:schemeClr val="lt1"/>
                </a:solidFill>
              </a:defRPr>
            </a:lvl5pPr>
            <a:lvl6pPr lvl="5">
              <a:spcBef>
                <a:spcPts val="0"/>
              </a:spcBef>
              <a:buClr>
                <a:schemeClr val="lt1"/>
              </a:buClr>
              <a:buSzPts val="3600"/>
              <a:buNone/>
              <a:defRPr sz="3600">
                <a:solidFill>
                  <a:schemeClr val="lt1"/>
                </a:solidFill>
              </a:defRPr>
            </a:lvl6pPr>
            <a:lvl7pPr lvl="6">
              <a:spcBef>
                <a:spcPts val="0"/>
              </a:spcBef>
              <a:buClr>
                <a:schemeClr val="lt1"/>
              </a:buClr>
              <a:buSzPts val="3600"/>
              <a:buNone/>
              <a:defRPr sz="3600">
                <a:solidFill>
                  <a:schemeClr val="lt1"/>
                </a:solidFill>
              </a:defRPr>
            </a:lvl7pPr>
            <a:lvl8pPr lvl="7">
              <a:spcBef>
                <a:spcPts val="0"/>
              </a:spcBef>
              <a:buClr>
                <a:schemeClr val="lt1"/>
              </a:buClr>
              <a:buSzPts val="3600"/>
              <a:buNone/>
              <a:defRPr sz="3600">
                <a:solidFill>
                  <a:schemeClr val="lt1"/>
                </a:solidFill>
              </a:defRPr>
            </a:lvl8pPr>
            <a:lvl9pPr lvl="8">
              <a:spcBef>
                <a:spcPts val="0"/>
              </a:spcBef>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med" w="med" type="none"/>
            <a:tailEnd len="med" w="med" type="none"/>
          </a:ln>
        </p:spPr>
        <p:txBody>
          <a:bodyPr anchorCtr="0" anchor="t" bIns="91425" lIns="91425" rIns="91425" wrap="square" tIns="91425"/>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rIns="91425" wrap="square" tIns="91425"/>
          <a:lstStyle>
            <a:lvl1pPr lvl="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300"/>
              <a:buFont typeface="Nunito"/>
              <a:buChar char="●"/>
              <a:defRPr sz="1300">
                <a:solidFill>
                  <a:schemeClr val="dk2"/>
                </a:solidFill>
                <a:latin typeface="Nunito"/>
                <a:ea typeface="Nunito"/>
                <a:cs typeface="Nunito"/>
                <a:sym typeface="Nunito"/>
              </a:defRPr>
            </a:lvl1pPr>
            <a:lvl2pPr lvl="1">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2pPr>
            <a:lvl3pPr lvl="2">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3pPr>
            <a:lvl4pPr lvl="3">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4pPr>
            <a:lvl5pPr lvl="4">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5pPr>
            <a:lvl6pPr lvl="5">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6pPr>
            <a:lvl7pPr lvl="6">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7pPr>
            <a:lvl8pPr lvl="7">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8pPr>
            <a:lvl9pPr lvl="8">
              <a:lnSpc>
                <a:spcPct val="115000"/>
              </a:lnSpc>
              <a:spcBef>
                <a:spcPts val="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900">
                <a:solidFill>
                  <a:schemeClr val="dk2"/>
                </a:solidFill>
                <a:latin typeface="Nunito"/>
                <a:ea typeface="Nunito"/>
                <a:cs typeface="Nunito"/>
                <a:sym typeface="Nuni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tudentaid.ed.gov/sa/data-center" TargetMode="External"/><Relationship Id="rId4" Type="http://schemas.openxmlformats.org/officeDocument/2006/relationships/hyperlink" Target="https://data.ers.usda.gov/reports.aspx?ID=17826" TargetMode="External"/><Relationship Id="rId5" Type="http://schemas.openxmlformats.org/officeDocument/2006/relationships/hyperlink" Target="https://data.ers.usda.gov/reports.aspx?ID=17829" TargetMode="External"/><Relationship Id="rId6" Type="http://schemas.openxmlformats.org/officeDocument/2006/relationships/hyperlink" Target="https://factfinder.census.gov/faces/nav/jsf/pages/community_facts.xhtml" TargetMode="External"/><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147300" y="506950"/>
            <a:ext cx="7266000" cy="2676600"/>
          </a:xfrm>
          <a:prstGeom prst="rect">
            <a:avLst/>
          </a:prstGeom>
          <a:ln>
            <a:noFill/>
          </a:ln>
        </p:spPr>
        <p:txBody>
          <a:bodyPr anchorCtr="0" anchor="ctr" bIns="91425" lIns="91425" rIns="91425" wrap="square" tIns="91425">
            <a:noAutofit/>
          </a:bodyPr>
          <a:lstStyle/>
          <a:p>
            <a:pPr indent="0" lvl="0" marL="0" rtl="0">
              <a:lnSpc>
                <a:spcPct val="115000"/>
              </a:lnSpc>
              <a:spcBef>
                <a:spcPts val="0"/>
              </a:spcBef>
              <a:buNone/>
            </a:pPr>
            <a:r>
              <a:rPr b="0" lang="en">
                <a:solidFill>
                  <a:srgbClr val="FFFFFF"/>
                </a:solidFill>
                <a:latin typeface="Arial"/>
                <a:ea typeface="Arial"/>
                <a:cs typeface="Arial"/>
                <a:sym typeface="Arial"/>
              </a:rPr>
              <a:t>Relationship between Amount of Financial Aid Received and Socioeconomic Background</a:t>
            </a:r>
          </a:p>
          <a:p>
            <a:pPr lvl="0" rtl="0">
              <a:spcBef>
                <a:spcPts val="0"/>
              </a:spcBef>
              <a:buNone/>
            </a:pPr>
            <a:r>
              <a:t/>
            </a:r>
            <a:endParaRPr/>
          </a:p>
        </p:txBody>
      </p:sp>
      <p:sp>
        <p:nvSpPr>
          <p:cNvPr id="278" name="Shape 278"/>
          <p:cNvSpPr txBox="1"/>
          <p:nvPr>
            <p:ph idx="1" type="subTitle"/>
          </p:nvPr>
        </p:nvSpPr>
        <p:spPr>
          <a:xfrm>
            <a:off x="824000" y="3596300"/>
            <a:ext cx="4255500" cy="695400"/>
          </a:xfrm>
          <a:prstGeom prst="rect">
            <a:avLst/>
          </a:prstGeom>
        </p:spPr>
        <p:txBody>
          <a:bodyPr anchorCtr="0" anchor="t" bIns="91425" lIns="91425" rIns="91425" wrap="square" tIns="91425">
            <a:noAutofit/>
          </a:bodyPr>
          <a:lstStyle/>
          <a:p>
            <a:pPr lvl="0">
              <a:spcBef>
                <a:spcPts val="0"/>
              </a:spcBef>
              <a:buNone/>
            </a:pPr>
            <a:r>
              <a:rPr lang="en"/>
              <a:t>By Michael Wu, Sara Wu, Angie Mejia, Prenav Bhasin</a:t>
            </a:r>
          </a:p>
        </p:txBody>
      </p:sp>
      <p:cxnSp>
        <p:nvCxnSpPr>
          <p:cNvPr id="279" name="Shape 279"/>
          <p:cNvCxnSpPr/>
          <p:nvPr/>
        </p:nvCxnSpPr>
        <p:spPr>
          <a:xfrm>
            <a:off x="263925" y="2571750"/>
            <a:ext cx="6615600" cy="0"/>
          </a:xfrm>
          <a:prstGeom prst="straightConnector1">
            <a:avLst/>
          </a:prstGeom>
          <a:noFill/>
          <a:ln cap="flat" cmpd="sng" w="28575">
            <a:solidFill>
              <a:srgbClr val="FFFFFF"/>
            </a:solidFill>
            <a:prstDash val="solid"/>
            <a:round/>
            <a:headEnd len="lg" w="lg" type="none"/>
            <a:tailEnd len="lg" w="lg"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Problems and Learnings</a:t>
            </a:r>
          </a:p>
          <a:p>
            <a:pPr lvl="0" rtl="0">
              <a:spcBef>
                <a:spcPts val="0"/>
              </a:spcBef>
              <a:buNone/>
            </a:pPr>
            <a:r>
              <a:t/>
            </a:r>
            <a:endParaRPr/>
          </a:p>
        </p:txBody>
      </p:sp>
      <p:sp>
        <p:nvSpPr>
          <p:cNvPr id="346" name="Shape 346"/>
          <p:cNvSpPr txBox="1"/>
          <p:nvPr>
            <p:ph idx="1" type="body"/>
          </p:nvPr>
        </p:nvSpPr>
        <p:spPr>
          <a:xfrm>
            <a:off x="1303800" y="1231725"/>
            <a:ext cx="7030500" cy="3300000"/>
          </a:xfrm>
          <a:prstGeom prst="rect">
            <a:avLst/>
          </a:prstGeom>
        </p:spPr>
        <p:txBody>
          <a:bodyPr anchorCtr="0" anchor="t" bIns="91425" lIns="91425" rIns="91425" wrap="square" tIns="91425">
            <a:noAutofit/>
          </a:bodyPr>
          <a:lstStyle/>
          <a:p>
            <a:pPr lvl="0" rtl="0">
              <a:spcBef>
                <a:spcPts val="0"/>
              </a:spcBef>
              <a:spcAft>
                <a:spcPts val="0"/>
              </a:spcAft>
              <a:buNone/>
            </a:pPr>
            <a:r>
              <a:rPr b="1" lang="en" sz="1800">
                <a:solidFill>
                  <a:srgbClr val="000000"/>
                </a:solidFill>
                <a:highlight>
                  <a:srgbClr val="FFFFFF"/>
                </a:highlight>
                <a:latin typeface="Arial"/>
                <a:ea typeface="Arial"/>
                <a:cs typeface="Arial"/>
                <a:sym typeface="Arial"/>
              </a:rPr>
              <a:t>Visualizing Various Kinds of Data </a:t>
            </a:r>
          </a:p>
          <a:p>
            <a:pPr indent="-317500" lvl="0" marL="457200" rtl="0">
              <a:spcBef>
                <a:spcPts val="0"/>
              </a:spcBef>
              <a:spcAft>
                <a:spcPts val="0"/>
              </a:spcAft>
              <a:buClr>
                <a:srgbClr val="000000"/>
              </a:buClr>
              <a:buSzPts val="1400"/>
              <a:buFont typeface="Arial"/>
              <a:buChar char="-"/>
            </a:pPr>
            <a:r>
              <a:rPr b="1" lang="en" sz="1400">
                <a:solidFill>
                  <a:srgbClr val="000000"/>
                </a:solidFill>
                <a:highlight>
                  <a:srgbClr val="FFFFFF"/>
                </a:highlight>
                <a:latin typeface="Arial"/>
                <a:ea typeface="Arial"/>
                <a:cs typeface="Arial"/>
                <a:sym typeface="Arial"/>
              </a:rPr>
              <a:t>Problem:</a:t>
            </a:r>
          </a:p>
          <a:p>
            <a:pPr lvl="0" rtl="0">
              <a:spcBef>
                <a:spcPts val="0"/>
              </a:spcBef>
              <a:spcAft>
                <a:spcPts val="0"/>
              </a:spcAft>
              <a:buNone/>
            </a:pPr>
            <a:r>
              <a:rPr lang="en" sz="1400">
                <a:solidFill>
                  <a:srgbClr val="000000"/>
                </a:solidFill>
                <a:highlight>
                  <a:srgbClr val="FFFFFF"/>
                </a:highlight>
                <a:latin typeface="Arial"/>
                <a:ea typeface="Arial"/>
                <a:cs typeface="Arial"/>
                <a:sym typeface="Arial"/>
              </a:rPr>
              <a:t>Different datasets pose novel and interesting questions. It becomes important to know how to visualize this data effectively.</a:t>
            </a:r>
          </a:p>
          <a:p>
            <a:pPr indent="-317500" lvl="0" marL="457200" rtl="0">
              <a:spcBef>
                <a:spcPts val="0"/>
              </a:spcBef>
              <a:spcAft>
                <a:spcPts val="0"/>
              </a:spcAft>
              <a:buClr>
                <a:srgbClr val="000000"/>
              </a:buClr>
              <a:buSzPts val="1400"/>
              <a:buFont typeface="Arial"/>
              <a:buChar char="-"/>
            </a:pPr>
            <a:r>
              <a:rPr b="1" lang="en" sz="1400">
                <a:solidFill>
                  <a:srgbClr val="000000"/>
                </a:solidFill>
                <a:highlight>
                  <a:srgbClr val="FFFFFF"/>
                </a:highlight>
                <a:latin typeface="Arial"/>
                <a:ea typeface="Arial"/>
                <a:cs typeface="Arial"/>
                <a:sym typeface="Arial"/>
              </a:rPr>
              <a:t>Learning:</a:t>
            </a:r>
          </a:p>
          <a:p>
            <a:pPr indent="0" lvl="0" marL="0" rtl="0">
              <a:spcBef>
                <a:spcPts val="0"/>
              </a:spcBef>
              <a:spcAft>
                <a:spcPts val="0"/>
              </a:spcAft>
              <a:buNone/>
            </a:pPr>
            <a:r>
              <a:rPr lang="en" sz="1400">
                <a:solidFill>
                  <a:srgbClr val="000000"/>
                </a:solidFill>
                <a:highlight>
                  <a:srgbClr val="FFFFFF"/>
                </a:highlight>
                <a:latin typeface="Arial"/>
                <a:ea typeface="Arial"/>
                <a:cs typeface="Arial"/>
                <a:sym typeface="Arial"/>
              </a:rPr>
              <a:t>We learnt various techniques of visualizing data with a variety of tools. By using various scatter plots we were able to effectively infer from the data.</a:t>
            </a:r>
          </a:p>
          <a:p>
            <a:pPr lvl="0" rtl="0">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lvl="0" rtl="0">
              <a:spcBef>
                <a:spcPts val="0"/>
              </a:spcBef>
              <a:spcAft>
                <a:spcPts val="0"/>
              </a:spcAft>
              <a:buNone/>
            </a:pPr>
            <a:r>
              <a:t/>
            </a:r>
            <a:endParaRPr sz="1400">
              <a:solidFill>
                <a:srgbClr val="000000"/>
              </a:solidFill>
              <a:highlight>
                <a:srgbClr val="FFFFFF"/>
              </a:highlight>
              <a:latin typeface="Arial"/>
              <a:ea typeface="Arial"/>
              <a:cs typeface="Arial"/>
              <a:sym typeface="Arial"/>
            </a:endParaRPr>
          </a:p>
        </p:txBody>
      </p:sp>
      <p:pic>
        <p:nvPicPr>
          <p:cNvPr id="347" name="Shape 347"/>
          <p:cNvPicPr preferRelativeResize="0"/>
          <p:nvPr/>
        </p:nvPicPr>
        <p:blipFill>
          <a:blip r:embed="rId3">
            <a:alphaModFix/>
          </a:blip>
          <a:stretch>
            <a:fillRect/>
          </a:stretch>
        </p:blipFill>
        <p:spPr>
          <a:xfrm>
            <a:off x="659674" y="3402676"/>
            <a:ext cx="2927550" cy="1740825"/>
          </a:xfrm>
          <a:prstGeom prst="rect">
            <a:avLst/>
          </a:prstGeom>
          <a:noFill/>
          <a:ln>
            <a:noFill/>
          </a:ln>
        </p:spPr>
      </p:pic>
      <p:pic>
        <p:nvPicPr>
          <p:cNvPr id="348" name="Shape 348"/>
          <p:cNvPicPr preferRelativeResize="0"/>
          <p:nvPr/>
        </p:nvPicPr>
        <p:blipFill>
          <a:blip r:embed="rId4">
            <a:alphaModFix/>
          </a:blip>
          <a:stretch>
            <a:fillRect/>
          </a:stretch>
        </p:blipFill>
        <p:spPr>
          <a:xfrm>
            <a:off x="3696500" y="3211473"/>
            <a:ext cx="5055532" cy="1740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rtl="0">
              <a:spcBef>
                <a:spcPts val="0"/>
              </a:spcBef>
              <a:buNone/>
            </a:pPr>
            <a:r>
              <a:rPr lang="en"/>
              <a:t>Problems and Learnings</a:t>
            </a:r>
          </a:p>
          <a:p>
            <a:pPr lvl="0" rtl="0">
              <a:spcBef>
                <a:spcPts val="0"/>
              </a:spcBef>
              <a:buNone/>
            </a:pPr>
            <a:r>
              <a:t/>
            </a:r>
            <a:endParaRPr/>
          </a:p>
        </p:txBody>
      </p:sp>
      <p:sp>
        <p:nvSpPr>
          <p:cNvPr id="354" name="Shape 354"/>
          <p:cNvSpPr txBox="1"/>
          <p:nvPr>
            <p:ph idx="1" type="body"/>
          </p:nvPr>
        </p:nvSpPr>
        <p:spPr>
          <a:xfrm>
            <a:off x="1303800" y="1231725"/>
            <a:ext cx="7030500" cy="3300000"/>
          </a:xfrm>
          <a:prstGeom prst="rect">
            <a:avLst/>
          </a:prstGeom>
          <a:ln>
            <a:noFill/>
          </a:ln>
        </p:spPr>
        <p:txBody>
          <a:bodyPr anchorCtr="0" anchor="t" bIns="91425" lIns="91425" rIns="91425" wrap="square" tIns="91425">
            <a:noAutofit/>
          </a:bodyPr>
          <a:lstStyle/>
          <a:p>
            <a:pPr lvl="0" rtl="0">
              <a:spcBef>
                <a:spcPts val="0"/>
              </a:spcBef>
              <a:spcAft>
                <a:spcPts val="0"/>
              </a:spcAft>
              <a:buNone/>
            </a:pPr>
            <a:r>
              <a:rPr b="1" lang="en" sz="1800">
                <a:solidFill>
                  <a:srgbClr val="000000"/>
                </a:solidFill>
                <a:highlight>
                  <a:srgbClr val="FFFFFF"/>
                </a:highlight>
                <a:latin typeface="Arial"/>
                <a:ea typeface="Arial"/>
                <a:cs typeface="Arial"/>
                <a:sym typeface="Arial"/>
              </a:rPr>
              <a:t>Learning and Using New Libraries </a:t>
            </a:r>
          </a:p>
          <a:p>
            <a:pPr indent="-317500" lvl="0" marL="457200" rtl="0">
              <a:spcBef>
                <a:spcPts val="0"/>
              </a:spcBef>
              <a:spcAft>
                <a:spcPts val="0"/>
              </a:spcAft>
              <a:buClr>
                <a:srgbClr val="000000"/>
              </a:buClr>
              <a:buSzPts val="1400"/>
              <a:buFont typeface="Arial"/>
              <a:buChar char="-"/>
            </a:pPr>
            <a:r>
              <a:rPr b="1" lang="en" sz="1400">
                <a:solidFill>
                  <a:srgbClr val="000000"/>
                </a:solidFill>
                <a:highlight>
                  <a:srgbClr val="FFFFFF"/>
                </a:highlight>
                <a:latin typeface="Arial"/>
                <a:ea typeface="Arial"/>
                <a:cs typeface="Arial"/>
                <a:sym typeface="Arial"/>
              </a:rPr>
              <a:t>Problem:</a:t>
            </a:r>
          </a:p>
          <a:p>
            <a:pPr lvl="0" rtl="0">
              <a:spcBef>
                <a:spcPts val="0"/>
              </a:spcBef>
              <a:spcAft>
                <a:spcPts val="0"/>
              </a:spcAft>
              <a:buNone/>
            </a:pPr>
            <a:r>
              <a:rPr lang="en" sz="1400">
                <a:solidFill>
                  <a:srgbClr val="000000"/>
                </a:solidFill>
                <a:highlight>
                  <a:srgbClr val="FFFFFF"/>
                </a:highlight>
                <a:latin typeface="Arial"/>
                <a:ea typeface="Arial"/>
                <a:cs typeface="Arial"/>
                <a:sym typeface="Arial"/>
              </a:rPr>
              <a:t>The technical difficulty we were faced with was issue of learning new libraries to represent our data better.</a:t>
            </a:r>
          </a:p>
          <a:p>
            <a:pPr indent="-317500" lvl="0" marL="457200" rtl="0">
              <a:spcBef>
                <a:spcPts val="0"/>
              </a:spcBef>
              <a:spcAft>
                <a:spcPts val="0"/>
              </a:spcAft>
              <a:buClr>
                <a:srgbClr val="000000"/>
              </a:buClr>
              <a:buSzPts val="1400"/>
              <a:buFont typeface="Arial"/>
              <a:buChar char="-"/>
            </a:pPr>
            <a:r>
              <a:rPr b="1" lang="en" sz="1400">
                <a:solidFill>
                  <a:srgbClr val="000000"/>
                </a:solidFill>
                <a:highlight>
                  <a:srgbClr val="FFFFFF"/>
                </a:highlight>
                <a:latin typeface="Arial"/>
                <a:ea typeface="Arial"/>
                <a:cs typeface="Arial"/>
                <a:sym typeface="Arial"/>
              </a:rPr>
              <a:t>Learning:</a:t>
            </a:r>
          </a:p>
          <a:p>
            <a:pPr indent="0" lvl="0" marL="0" rtl="0">
              <a:spcBef>
                <a:spcPts val="0"/>
              </a:spcBef>
              <a:spcAft>
                <a:spcPts val="0"/>
              </a:spcAft>
              <a:buNone/>
            </a:pPr>
            <a:r>
              <a:rPr lang="en" sz="1400">
                <a:solidFill>
                  <a:srgbClr val="000000"/>
                </a:solidFill>
                <a:highlight>
                  <a:srgbClr val="FFFFFF"/>
                </a:highlight>
                <a:latin typeface="Arial"/>
                <a:ea typeface="Arial"/>
                <a:cs typeface="Arial"/>
                <a:sym typeface="Arial"/>
              </a:rPr>
              <a:t>We learnt new libraries like Pandas and Basemap to carry out more complex data manipulations.</a:t>
            </a:r>
          </a:p>
          <a:p>
            <a:pPr lvl="0" rtl="0">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lvl="0" rtl="0">
              <a:spcBef>
                <a:spcPts val="0"/>
              </a:spcBef>
              <a:spcAft>
                <a:spcPts val="0"/>
              </a:spcAft>
              <a:buNone/>
            </a:pPr>
            <a:r>
              <a:t/>
            </a:r>
            <a:endParaRPr sz="1400">
              <a:solidFill>
                <a:srgbClr val="000000"/>
              </a:solidFill>
              <a:highlight>
                <a:srgbClr val="FFFFFF"/>
              </a:highlight>
              <a:latin typeface="Arial"/>
              <a:ea typeface="Arial"/>
              <a:cs typeface="Arial"/>
              <a:sym typeface="Arial"/>
            </a:endParaRPr>
          </a:p>
        </p:txBody>
      </p:sp>
      <p:pic>
        <p:nvPicPr>
          <p:cNvPr id="355" name="Shape 355"/>
          <p:cNvPicPr preferRelativeResize="0"/>
          <p:nvPr/>
        </p:nvPicPr>
        <p:blipFill>
          <a:blip r:embed="rId3">
            <a:alphaModFix/>
          </a:blip>
          <a:stretch>
            <a:fillRect/>
          </a:stretch>
        </p:blipFill>
        <p:spPr>
          <a:xfrm>
            <a:off x="0" y="3467100"/>
            <a:ext cx="9144001" cy="167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nvSpPr>
        <p:spPr>
          <a:xfrm>
            <a:off x="1003050" y="1796175"/>
            <a:ext cx="7137900" cy="2355900"/>
          </a:xfrm>
          <a:prstGeom prst="rect">
            <a:avLst/>
          </a:prstGeom>
          <a:noFill/>
          <a:ln>
            <a:noFill/>
          </a:ln>
        </p:spPr>
        <p:txBody>
          <a:bodyPr anchorCtr="0" anchor="t" bIns="91425" lIns="91425" rIns="91425" wrap="square" tIns="91425">
            <a:noAutofit/>
          </a:bodyPr>
          <a:lstStyle/>
          <a:p>
            <a:pPr lvl="0">
              <a:spcBef>
                <a:spcPts val="0"/>
              </a:spcBef>
              <a:buNone/>
            </a:pPr>
            <a:r>
              <a:rPr lang="en" sz="6000">
                <a:solidFill>
                  <a:srgbClr val="FFFFFF"/>
                </a:solidFill>
              </a:rPr>
              <a:t>Conclusion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5354650" y="233200"/>
            <a:ext cx="3286500" cy="999300"/>
          </a:xfrm>
          <a:prstGeom prst="rect">
            <a:avLst/>
          </a:prstGeom>
        </p:spPr>
        <p:txBody>
          <a:bodyPr anchorCtr="0" anchor="t" bIns="91425" lIns="91425" rIns="91425" wrap="square" tIns="91425">
            <a:noAutofit/>
          </a:bodyPr>
          <a:lstStyle/>
          <a:p>
            <a:pPr lvl="0">
              <a:spcBef>
                <a:spcPts val="0"/>
              </a:spcBef>
              <a:buNone/>
            </a:pPr>
            <a:r>
              <a:rPr lang="en"/>
              <a:t>Motivation</a:t>
            </a:r>
          </a:p>
          <a:p>
            <a:pPr lvl="0">
              <a:spcBef>
                <a:spcPts val="0"/>
              </a:spcBef>
              <a:buNone/>
            </a:pPr>
            <a:r>
              <a:t/>
            </a:r>
            <a:endParaRPr/>
          </a:p>
        </p:txBody>
      </p:sp>
      <p:sp>
        <p:nvSpPr>
          <p:cNvPr id="285" name="Shape 285"/>
          <p:cNvSpPr txBox="1"/>
          <p:nvPr>
            <p:ph idx="1" type="body"/>
          </p:nvPr>
        </p:nvSpPr>
        <p:spPr>
          <a:xfrm>
            <a:off x="3942025" y="910800"/>
            <a:ext cx="5130600" cy="4232700"/>
          </a:xfrm>
          <a:prstGeom prst="rect">
            <a:avLst/>
          </a:prstGeom>
        </p:spPr>
        <p:txBody>
          <a:bodyPr anchorCtr="0" anchor="t" bIns="91425" lIns="91425" rIns="91425" wrap="square" tIns="91425">
            <a:noAutofit/>
          </a:bodyPr>
          <a:lstStyle/>
          <a:p>
            <a:pPr lvl="0" rtl="0" algn="just">
              <a:lnSpc>
                <a:spcPct val="100000"/>
              </a:lnSpc>
              <a:spcBef>
                <a:spcPts val="0"/>
              </a:spcBef>
              <a:spcAft>
                <a:spcPts val="0"/>
              </a:spcAft>
              <a:buNone/>
            </a:pPr>
            <a:r>
              <a:rPr lang="en" sz="2700">
                <a:solidFill>
                  <a:srgbClr val="000000"/>
                </a:solidFill>
                <a:latin typeface="Arial"/>
                <a:ea typeface="Arial"/>
                <a:cs typeface="Arial"/>
                <a:sym typeface="Arial"/>
              </a:rPr>
              <a:t> Socioeconomic status encompasses not just income, but also educational attainment, and subjective perceptions of social status and social class by differ in quality of life attributes as well as the opportunities and privileges afforded to people within the society. </a:t>
            </a:r>
          </a:p>
          <a:p>
            <a:pPr lvl="0">
              <a:spcBef>
                <a:spcPts val="0"/>
              </a:spcBef>
              <a:buNone/>
            </a:pPr>
            <a:r>
              <a:t/>
            </a:r>
            <a:endParaRPr/>
          </a:p>
        </p:txBody>
      </p:sp>
      <p:pic>
        <p:nvPicPr>
          <p:cNvPr descr="photo4big.jpg" id="286" name="Shape 286"/>
          <p:cNvPicPr preferRelativeResize="0"/>
          <p:nvPr/>
        </p:nvPicPr>
        <p:blipFill>
          <a:blip r:embed="rId3">
            <a:alphaModFix/>
          </a:blip>
          <a:stretch>
            <a:fillRect/>
          </a:stretch>
        </p:blipFill>
        <p:spPr>
          <a:xfrm>
            <a:off x="405025" y="294575"/>
            <a:ext cx="2781776" cy="1853350"/>
          </a:xfrm>
          <a:prstGeom prst="rect">
            <a:avLst/>
          </a:prstGeom>
          <a:noFill/>
          <a:ln>
            <a:noFill/>
          </a:ln>
        </p:spPr>
      </p:pic>
      <p:pic>
        <p:nvPicPr>
          <p:cNvPr descr="dropout.gif" id="287" name="Shape 287"/>
          <p:cNvPicPr preferRelativeResize="0"/>
          <p:nvPr/>
        </p:nvPicPr>
        <p:blipFill>
          <a:blip r:embed="rId4">
            <a:alphaModFix/>
          </a:blip>
          <a:stretch>
            <a:fillRect/>
          </a:stretch>
        </p:blipFill>
        <p:spPr>
          <a:xfrm>
            <a:off x="232025" y="2565250"/>
            <a:ext cx="3710000" cy="163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Data Sets</a:t>
            </a:r>
          </a:p>
          <a:p>
            <a:pPr lvl="0">
              <a:spcBef>
                <a:spcPts val="0"/>
              </a:spcBef>
              <a:buNone/>
            </a:pPr>
            <a:r>
              <a:t/>
            </a:r>
            <a:endParaRPr/>
          </a:p>
        </p:txBody>
      </p:sp>
      <p:sp>
        <p:nvSpPr>
          <p:cNvPr id="293" name="Shape 293"/>
          <p:cNvSpPr txBox="1"/>
          <p:nvPr>
            <p:ph idx="1" type="body"/>
          </p:nvPr>
        </p:nvSpPr>
        <p:spPr>
          <a:xfrm>
            <a:off x="1303800" y="1218200"/>
            <a:ext cx="7030500" cy="3313500"/>
          </a:xfrm>
          <a:prstGeom prst="rect">
            <a:avLst/>
          </a:prstGeom>
        </p:spPr>
        <p:txBody>
          <a:bodyPr anchorCtr="0" anchor="t" bIns="91425" lIns="91425" rIns="91425" wrap="square" tIns="91425">
            <a:noAutofit/>
          </a:bodyPr>
          <a:lstStyle/>
          <a:p>
            <a:pPr indent="-317500" lvl="0" marL="457200" rtl="0" algn="just">
              <a:lnSpc>
                <a:spcPct val="100000"/>
              </a:lnSpc>
              <a:spcBef>
                <a:spcPts val="0"/>
              </a:spcBef>
              <a:spcAft>
                <a:spcPts val="0"/>
              </a:spcAft>
              <a:buClr>
                <a:srgbClr val="000000"/>
              </a:buClr>
              <a:buSzPts val="1400"/>
              <a:buFont typeface="Arial"/>
              <a:buAutoNum type="alphaLcParenR"/>
            </a:pPr>
            <a:r>
              <a:rPr lang="en" sz="1400">
                <a:solidFill>
                  <a:srgbClr val="000000"/>
                </a:solidFill>
                <a:latin typeface="Arial"/>
                <a:ea typeface="Arial"/>
                <a:cs typeface="Arial"/>
                <a:sym typeface="Arial"/>
              </a:rPr>
              <a:t>FAFSA Dataset </a:t>
            </a:r>
          </a:p>
          <a:p>
            <a:pPr indent="-317500" lvl="1" marL="914400" rtl="0" algn="just">
              <a:lnSpc>
                <a:spcPct val="100000"/>
              </a:lnSpc>
              <a:spcBef>
                <a:spcPts val="0"/>
              </a:spcBef>
              <a:spcAft>
                <a:spcPts val="0"/>
              </a:spcAft>
              <a:buClr>
                <a:srgbClr val="000000"/>
              </a:buClr>
              <a:buSzPts val="1400"/>
              <a:buFont typeface="Arial"/>
              <a:buAutoNum type="romanLcParenR"/>
            </a:pPr>
            <a:r>
              <a:rPr lang="en" sz="1400">
                <a:solidFill>
                  <a:srgbClr val="000000"/>
                </a:solidFill>
                <a:latin typeface="Arial"/>
                <a:ea typeface="Arial"/>
                <a:cs typeface="Arial"/>
                <a:sym typeface="Arial"/>
              </a:rPr>
              <a:t>Usage: To find out for a particular location / ethnic group / socio-economic group, how many applied for student loan/grant. </a:t>
            </a:r>
          </a:p>
          <a:p>
            <a:pPr indent="-317500" lvl="1" marL="914400" rtl="0" algn="just">
              <a:lnSpc>
                <a:spcPct val="100000"/>
              </a:lnSpc>
              <a:spcBef>
                <a:spcPts val="0"/>
              </a:spcBef>
              <a:spcAft>
                <a:spcPts val="0"/>
              </a:spcAft>
              <a:buClr>
                <a:srgbClr val="000000"/>
              </a:buClr>
              <a:buSzPts val="1400"/>
              <a:buFont typeface="Arial"/>
              <a:buAutoNum type="romanLcParenR"/>
            </a:pPr>
            <a:r>
              <a:rPr lang="en" sz="1400" u="sng">
                <a:solidFill>
                  <a:srgbClr val="1155CC"/>
                </a:solidFill>
                <a:latin typeface="Arial"/>
                <a:ea typeface="Arial"/>
                <a:cs typeface="Arial"/>
                <a:sym typeface="Arial"/>
                <a:hlinkClick r:id="rId3"/>
              </a:rPr>
              <a:t>https://studentaid.ed.gov/sa/data-center</a:t>
            </a:r>
          </a:p>
          <a:p>
            <a:pPr indent="-317500" lvl="0" marL="457200" rtl="0" algn="just">
              <a:lnSpc>
                <a:spcPct val="100000"/>
              </a:lnSpc>
              <a:spcBef>
                <a:spcPts val="0"/>
              </a:spcBef>
              <a:spcAft>
                <a:spcPts val="0"/>
              </a:spcAft>
              <a:buClr>
                <a:srgbClr val="000000"/>
              </a:buClr>
              <a:buSzPts val="1400"/>
              <a:buFont typeface="Arial"/>
              <a:buAutoNum type="alphaLcParenR"/>
            </a:pPr>
            <a:r>
              <a:rPr lang="en" sz="1400">
                <a:solidFill>
                  <a:srgbClr val="000000"/>
                </a:solidFill>
                <a:latin typeface="Arial"/>
                <a:ea typeface="Arial"/>
                <a:cs typeface="Arial"/>
                <a:sym typeface="Arial"/>
              </a:rPr>
              <a:t>United State Department of Agriculture -- Department of Economic Research</a:t>
            </a:r>
          </a:p>
          <a:p>
            <a:pPr indent="-317500" lvl="1" marL="914400" rtl="0" algn="just">
              <a:lnSpc>
                <a:spcPct val="100000"/>
              </a:lnSpc>
              <a:spcBef>
                <a:spcPts val="0"/>
              </a:spcBef>
              <a:spcAft>
                <a:spcPts val="0"/>
              </a:spcAft>
              <a:buClr>
                <a:srgbClr val="000000"/>
              </a:buClr>
              <a:buSzPts val="1400"/>
              <a:buFont typeface="Arial"/>
              <a:buAutoNum type="romanLcParenR"/>
            </a:pPr>
            <a:r>
              <a:rPr lang="en" sz="1400">
                <a:solidFill>
                  <a:srgbClr val="000000"/>
                </a:solidFill>
                <a:latin typeface="Arial"/>
                <a:ea typeface="Arial"/>
                <a:cs typeface="Arial"/>
                <a:sym typeface="Arial"/>
              </a:rPr>
              <a:t>Usage: Dataset for Poverty by County</a:t>
            </a:r>
          </a:p>
          <a:p>
            <a:pPr indent="-317500" lvl="1" marL="914400" rtl="0" algn="just">
              <a:lnSpc>
                <a:spcPct val="100000"/>
              </a:lnSpc>
              <a:spcBef>
                <a:spcPts val="0"/>
              </a:spcBef>
              <a:spcAft>
                <a:spcPts val="0"/>
              </a:spcAft>
              <a:buClr>
                <a:srgbClr val="000000"/>
              </a:buClr>
              <a:buSzPts val="1400"/>
              <a:buFont typeface="Arial"/>
              <a:buAutoNum type="romanLcParenR"/>
            </a:pPr>
            <a:r>
              <a:rPr lang="en" sz="1400" u="sng">
                <a:solidFill>
                  <a:srgbClr val="1155CC"/>
                </a:solidFill>
                <a:latin typeface="Arial"/>
                <a:ea typeface="Arial"/>
                <a:cs typeface="Arial"/>
                <a:sym typeface="Arial"/>
                <a:hlinkClick r:id="rId4"/>
              </a:rPr>
              <a:t>https://data.ers.usda.gov/reports.aspx?ID=17826</a:t>
            </a:r>
          </a:p>
          <a:p>
            <a:pPr indent="-317500" lvl="0" marL="457200" rtl="0" algn="just">
              <a:lnSpc>
                <a:spcPct val="100000"/>
              </a:lnSpc>
              <a:spcBef>
                <a:spcPts val="0"/>
              </a:spcBef>
              <a:spcAft>
                <a:spcPts val="0"/>
              </a:spcAft>
              <a:buClr>
                <a:srgbClr val="000000"/>
              </a:buClr>
              <a:buSzPts val="1400"/>
              <a:buFont typeface="Arial"/>
              <a:buAutoNum type="alphaLcParenR"/>
            </a:pPr>
            <a:r>
              <a:rPr lang="en" sz="1400">
                <a:solidFill>
                  <a:srgbClr val="000000"/>
                </a:solidFill>
                <a:latin typeface="Arial"/>
                <a:ea typeface="Arial"/>
                <a:cs typeface="Arial"/>
                <a:sym typeface="Arial"/>
              </a:rPr>
              <a:t>United State Department of Agriculture -- Department of Economic Research</a:t>
            </a:r>
          </a:p>
          <a:p>
            <a:pPr indent="-317500" lvl="1" marL="914400" rtl="0" algn="just">
              <a:lnSpc>
                <a:spcPct val="100000"/>
              </a:lnSpc>
              <a:spcBef>
                <a:spcPts val="0"/>
              </a:spcBef>
              <a:spcAft>
                <a:spcPts val="0"/>
              </a:spcAft>
              <a:buClr>
                <a:srgbClr val="000000"/>
              </a:buClr>
              <a:buSzPts val="1400"/>
              <a:buFont typeface="Arial"/>
              <a:buAutoNum type="romanLcParenR"/>
            </a:pPr>
            <a:r>
              <a:rPr lang="en" sz="1400">
                <a:solidFill>
                  <a:srgbClr val="000000"/>
                </a:solidFill>
                <a:latin typeface="Arial"/>
                <a:ea typeface="Arial"/>
                <a:cs typeface="Arial"/>
                <a:sym typeface="Arial"/>
              </a:rPr>
              <a:t>Usage: Dataset for Education by County</a:t>
            </a:r>
          </a:p>
          <a:p>
            <a:pPr indent="-317500" lvl="1" marL="914400" rtl="0" algn="just">
              <a:lnSpc>
                <a:spcPct val="100000"/>
              </a:lnSpc>
              <a:spcBef>
                <a:spcPts val="0"/>
              </a:spcBef>
              <a:spcAft>
                <a:spcPts val="0"/>
              </a:spcAft>
              <a:buClr>
                <a:srgbClr val="000000"/>
              </a:buClr>
              <a:buSzPts val="1400"/>
              <a:buFont typeface="Arial"/>
              <a:buAutoNum type="romanLcParenR"/>
            </a:pPr>
            <a:r>
              <a:rPr lang="en" sz="1400" u="sng">
                <a:solidFill>
                  <a:srgbClr val="1155CC"/>
                </a:solidFill>
                <a:latin typeface="Arial"/>
                <a:ea typeface="Arial"/>
                <a:cs typeface="Arial"/>
                <a:sym typeface="Arial"/>
                <a:hlinkClick r:id="rId5"/>
              </a:rPr>
              <a:t>https://data.ers.usda.gov/reports.aspx?ID=17829</a:t>
            </a:r>
          </a:p>
          <a:p>
            <a:pPr indent="-317500" lvl="0" marL="457200" rtl="0" algn="just">
              <a:lnSpc>
                <a:spcPct val="100000"/>
              </a:lnSpc>
              <a:spcBef>
                <a:spcPts val="0"/>
              </a:spcBef>
              <a:spcAft>
                <a:spcPts val="0"/>
              </a:spcAft>
              <a:buClr>
                <a:srgbClr val="000000"/>
              </a:buClr>
              <a:buSzPts val="1400"/>
              <a:buFont typeface="Arial"/>
              <a:buAutoNum type="alphaLcParenR"/>
            </a:pPr>
            <a:r>
              <a:rPr lang="en" sz="1400">
                <a:solidFill>
                  <a:srgbClr val="000000"/>
                </a:solidFill>
                <a:latin typeface="Arial"/>
                <a:ea typeface="Arial"/>
                <a:cs typeface="Arial"/>
                <a:sym typeface="Arial"/>
              </a:rPr>
              <a:t>United States Fact Finder</a:t>
            </a:r>
          </a:p>
          <a:p>
            <a:pPr indent="-317500" lvl="1" marL="914400" rtl="0" algn="just">
              <a:lnSpc>
                <a:spcPct val="100000"/>
              </a:lnSpc>
              <a:spcBef>
                <a:spcPts val="0"/>
              </a:spcBef>
              <a:spcAft>
                <a:spcPts val="0"/>
              </a:spcAft>
              <a:buClr>
                <a:srgbClr val="000000"/>
              </a:buClr>
              <a:buSzPts val="1400"/>
              <a:buFont typeface="Arial"/>
              <a:buAutoNum type="romanLcParenR"/>
            </a:pPr>
            <a:r>
              <a:rPr lang="en" sz="1400">
                <a:solidFill>
                  <a:srgbClr val="000000"/>
                </a:solidFill>
                <a:latin typeface="Arial"/>
                <a:ea typeface="Arial"/>
                <a:cs typeface="Arial"/>
                <a:sym typeface="Arial"/>
              </a:rPr>
              <a:t>Usage: Downloaded datasets for Population and Unemployment</a:t>
            </a:r>
          </a:p>
          <a:p>
            <a:pPr indent="-317500" lvl="1" marL="914400" rtl="0" algn="just">
              <a:lnSpc>
                <a:spcPct val="100000"/>
              </a:lnSpc>
              <a:spcBef>
                <a:spcPts val="0"/>
              </a:spcBef>
              <a:spcAft>
                <a:spcPts val="0"/>
              </a:spcAft>
              <a:buClr>
                <a:srgbClr val="000000"/>
              </a:buClr>
              <a:buSzPts val="1400"/>
              <a:buFont typeface="Arial"/>
              <a:buAutoNum type="romanLcParenR"/>
            </a:pPr>
            <a:r>
              <a:rPr lang="en" sz="1400" u="sng">
                <a:solidFill>
                  <a:srgbClr val="1155CC"/>
                </a:solidFill>
                <a:latin typeface="Arial"/>
                <a:ea typeface="Arial"/>
                <a:cs typeface="Arial"/>
                <a:sym typeface="Arial"/>
                <a:hlinkClick r:id="rId6"/>
              </a:rPr>
              <a:t>https://factfinder.census.gov/faces/nav/jsf/pages/community_facts.xhtml</a:t>
            </a:r>
          </a:p>
          <a:p>
            <a:pPr lvl="0">
              <a:spcBef>
                <a:spcPts val="0"/>
              </a:spcBef>
              <a:buNone/>
            </a:pPr>
            <a:r>
              <a:t/>
            </a:r>
            <a:endParaRPr sz="1400"/>
          </a:p>
        </p:txBody>
      </p:sp>
      <p:pic>
        <p:nvPicPr>
          <p:cNvPr descr="FAFSA_Logo_Transparent_800x292.png" id="294" name="Shape 294"/>
          <p:cNvPicPr preferRelativeResize="0"/>
          <p:nvPr/>
        </p:nvPicPr>
        <p:blipFill>
          <a:blip r:embed="rId7">
            <a:alphaModFix/>
          </a:blip>
          <a:stretch>
            <a:fillRect/>
          </a:stretch>
        </p:blipFill>
        <p:spPr>
          <a:xfrm>
            <a:off x="3857274" y="132974"/>
            <a:ext cx="3581026" cy="130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Data Cleaning Process</a:t>
            </a:r>
          </a:p>
        </p:txBody>
      </p:sp>
      <p:sp>
        <p:nvSpPr>
          <p:cNvPr id="300" name="Shape 300"/>
          <p:cNvSpPr txBox="1"/>
          <p:nvPr>
            <p:ph idx="1" type="body"/>
          </p:nvPr>
        </p:nvSpPr>
        <p:spPr>
          <a:xfrm>
            <a:off x="1303800" y="1353550"/>
            <a:ext cx="7030500" cy="31782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Font typeface="Times New Roman"/>
              <a:buChar char="-"/>
            </a:pPr>
            <a:r>
              <a:rPr lang="en" sz="1800">
                <a:latin typeface="Times New Roman"/>
                <a:ea typeface="Times New Roman"/>
                <a:cs typeface="Times New Roman"/>
                <a:sym typeface="Times New Roman"/>
              </a:rPr>
              <a:t>Read in Data</a:t>
            </a:r>
          </a:p>
          <a:p>
            <a:pPr indent="-342900" lvl="1" marL="914400" rtl="0">
              <a:spcBef>
                <a:spcPts val="0"/>
              </a:spcBef>
              <a:spcAft>
                <a:spcPts val="0"/>
              </a:spcAft>
              <a:buSzPts val="1800"/>
              <a:buFont typeface="Times New Roman"/>
              <a:buAutoNum type="alphaLcPeriod"/>
            </a:pPr>
            <a:r>
              <a:rPr lang="en" sz="1800">
                <a:solidFill>
                  <a:srgbClr val="000000"/>
                </a:solidFill>
                <a:highlight>
                  <a:srgbClr val="FFFFFF"/>
                </a:highlight>
                <a:latin typeface="Times New Roman"/>
                <a:ea typeface="Times New Roman"/>
                <a:cs typeface="Times New Roman"/>
                <a:sym typeface="Times New Roman"/>
              </a:rPr>
              <a:t>Panda has a really useful function of panda.read_excel where I can just input the file directory and it will read the corresponding excel for me automatically. </a:t>
            </a:r>
          </a:p>
          <a:p>
            <a:pPr indent="-342900" lvl="1" marL="914400" rtl="0">
              <a:spcBef>
                <a:spcPts val="0"/>
              </a:spcBef>
              <a:buSzPts val="1800"/>
              <a:buFont typeface="Times New Roman"/>
              <a:buAutoNum type="alphaLcPeriod"/>
            </a:pPr>
            <a:r>
              <a:rPr lang="en" sz="1800">
                <a:solidFill>
                  <a:srgbClr val="000000"/>
                </a:solidFill>
                <a:highlight>
                  <a:srgbClr val="FFFFFF"/>
                </a:highlight>
                <a:latin typeface="Times New Roman"/>
                <a:ea typeface="Times New Roman"/>
                <a:cs typeface="Times New Roman"/>
                <a:sym typeface="Times New Roman"/>
              </a:rPr>
              <a:t>However, as I read it in, I found that each excel has different styles, eg, some has a header that makes that actual data start at row 4 instead of 1. Therefore, I had to manually go into each dataset, find out where does the actual data begin, and pass in an argument called 'header' into panda.read_excel to let panda read from that row and after.</a:t>
            </a:r>
          </a:p>
        </p:txBody>
      </p:sp>
      <p:pic>
        <p:nvPicPr>
          <p:cNvPr id="301" name="Shape 301"/>
          <p:cNvPicPr preferRelativeResize="0"/>
          <p:nvPr/>
        </p:nvPicPr>
        <p:blipFill>
          <a:blip r:embed="rId3">
            <a:alphaModFix/>
          </a:blip>
          <a:stretch>
            <a:fillRect/>
          </a:stretch>
        </p:blipFill>
        <p:spPr>
          <a:xfrm>
            <a:off x="5778350" y="0"/>
            <a:ext cx="3365650" cy="1746075"/>
          </a:xfrm>
          <a:prstGeom prst="rect">
            <a:avLst/>
          </a:prstGeom>
          <a:noFill/>
          <a:ln>
            <a:noFill/>
          </a:ln>
        </p:spPr>
      </p:pic>
      <p:pic>
        <p:nvPicPr>
          <p:cNvPr id="302" name="Shape 302"/>
          <p:cNvPicPr preferRelativeResize="0"/>
          <p:nvPr/>
        </p:nvPicPr>
        <p:blipFill>
          <a:blip r:embed="rId4">
            <a:alphaModFix/>
          </a:blip>
          <a:stretch>
            <a:fillRect/>
          </a:stretch>
        </p:blipFill>
        <p:spPr>
          <a:xfrm>
            <a:off x="3031950" y="1746075"/>
            <a:ext cx="6112051" cy="1939100"/>
          </a:xfrm>
          <a:prstGeom prst="rect">
            <a:avLst/>
          </a:prstGeom>
          <a:noFill/>
          <a:ln>
            <a:noFill/>
          </a:ln>
        </p:spPr>
      </p:pic>
      <p:pic>
        <p:nvPicPr>
          <p:cNvPr id="303" name="Shape 303"/>
          <p:cNvPicPr preferRelativeResize="0"/>
          <p:nvPr/>
        </p:nvPicPr>
        <p:blipFill>
          <a:blip r:embed="rId5">
            <a:alphaModFix/>
          </a:blip>
          <a:stretch>
            <a:fillRect/>
          </a:stretch>
        </p:blipFill>
        <p:spPr>
          <a:xfrm>
            <a:off x="0" y="-62650"/>
            <a:ext cx="6673026" cy="2152150"/>
          </a:xfrm>
          <a:prstGeom prst="rect">
            <a:avLst/>
          </a:prstGeom>
          <a:noFill/>
          <a:ln>
            <a:noFill/>
          </a:ln>
        </p:spPr>
      </p:pic>
      <p:pic>
        <p:nvPicPr>
          <p:cNvPr id="304" name="Shape 304"/>
          <p:cNvPicPr preferRelativeResize="0"/>
          <p:nvPr/>
        </p:nvPicPr>
        <p:blipFill>
          <a:blip r:embed="rId6">
            <a:alphaModFix/>
          </a:blip>
          <a:stretch>
            <a:fillRect/>
          </a:stretch>
        </p:blipFill>
        <p:spPr>
          <a:xfrm>
            <a:off x="81225" y="3408375"/>
            <a:ext cx="5075800" cy="1746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02"/>
                                        </p:tgtEl>
                                      </p:cBhvr>
                                    </p:animEffect>
                                    <p:set>
                                      <p:cBhvr>
                                        <p:cTn dur="1" fill="hold">
                                          <p:stCondLst>
                                            <p:cond delay="1000"/>
                                          </p:stCondLst>
                                        </p:cTn>
                                        <p:tgtEl>
                                          <p:spTgt spid="3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3"/>
                                        </p:tgtEl>
                                      </p:cBhvr>
                                    </p:animEffect>
                                    <p:set>
                                      <p:cBhvr>
                                        <p:cTn dur="1" fill="hold">
                                          <p:stCondLst>
                                            <p:cond delay="1000"/>
                                          </p:stCondLst>
                                        </p:cTn>
                                        <p:tgtEl>
                                          <p:spTgt spid="3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4"/>
                                        </p:tgtEl>
                                      </p:cBhvr>
                                    </p:animEffect>
                                    <p:set>
                                      <p:cBhvr>
                                        <p:cTn dur="1" fill="hold">
                                          <p:stCondLst>
                                            <p:cond delay="1000"/>
                                          </p:stCondLst>
                                        </p:cTn>
                                        <p:tgtEl>
                                          <p:spTgt spid="3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rtl="0">
              <a:spcBef>
                <a:spcPts val="0"/>
              </a:spcBef>
              <a:buNone/>
            </a:pPr>
            <a:r>
              <a:rPr lang="en"/>
              <a:t>Data Cleaning Process con...</a:t>
            </a:r>
          </a:p>
        </p:txBody>
      </p:sp>
      <p:sp>
        <p:nvSpPr>
          <p:cNvPr id="310" name="Shape 310"/>
          <p:cNvSpPr txBox="1"/>
          <p:nvPr>
            <p:ph idx="1" type="body"/>
          </p:nvPr>
        </p:nvSpPr>
        <p:spPr>
          <a:xfrm>
            <a:off x="1303800" y="1353550"/>
            <a:ext cx="7030500" cy="31782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Filtering</a:t>
            </a:r>
          </a:p>
          <a:p>
            <a:pPr indent="-342900" lvl="1" marL="914400" rtl="0">
              <a:spcBef>
                <a:spcPts val="0"/>
              </a:spcBef>
              <a:spcAft>
                <a:spcPts val="0"/>
              </a:spcAft>
              <a:buClr>
                <a:srgbClr val="000000"/>
              </a:buClr>
              <a:buSzPts val="1800"/>
              <a:buFont typeface="Arial"/>
              <a:buAutoNum type="alphaLcPeriod"/>
            </a:pPr>
            <a:r>
              <a:rPr lang="en" sz="1800">
                <a:solidFill>
                  <a:srgbClr val="000000"/>
                </a:solidFill>
                <a:highlight>
                  <a:srgbClr val="FFFFFF"/>
                </a:highlight>
                <a:latin typeface="Arial"/>
                <a:ea typeface="Arial"/>
                <a:cs typeface="Arial"/>
                <a:sym typeface="Arial"/>
              </a:rPr>
              <a:t>The second step would be to filter out datas that we don't want. </a:t>
            </a:r>
          </a:p>
          <a:p>
            <a:pPr indent="-342900" lvl="1" marL="914400" rtl="0">
              <a:spcBef>
                <a:spcPts val="0"/>
              </a:spcBef>
              <a:buClr>
                <a:srgbClr val="000000"/>
              </a:buClr>
              <a:buSzPts val="1800"/>
              <a:buFont typeface="Arial"/>
              <a:buAutoNum type="alphaLcPeriod"/>
            </a:pPr>
            <a:r>
              <a:rPr lang="en" sz="1800">
                <a:solidFill>
                  <a:srgbClr val="000000"/>
                </a:solidFill>
                <a:highlight>
                  <a:srgbClr val="FFFFFF"/>
                </a:highlight>
                <a:latin typeface="Arial"/>
                <a:ea typeface="Arial"/>
                <a:cs typeface="Arial"/>
                <a:sym typeface="Arial"/>
              </a:rPr>
              <a:t>The datasets are detailed to a county level. It is too detailed for the purpose of this visualization. And therefore we decided to take only the state stats, which we can do by taking only that values that are in the state dictionary that we created earlier</a:t>
            </a:r>
          </a:p>
        </p:txBody>
      </p:sp>
      <p:pic>
        <p:nvPicPr>
          <p:cNvPr id="311" name="Shape 311"/>
          <p:cNvPicPr preferRelativeResize="0"/>
          <p:nvPr/>
        </p:nvPicPr>
        <p:blipFill>
          <a:blip r:embed="rId3">
            <a:alphaModFix/>
          </a:blip>
          <a:stretch>
            <a:fillRect/>
          </a:stretch>
        </p:blipFill>
        <p:spPr>
          <a:xfrm>
            <a:off x="0" y="2965800"/>
            <a:ext cx="9144000" cy="1485900"/>
          </a:xfrm>
          <a:prstGeom prst="rect">
            <a:avLst/>
          </a:prstGeom>
          <a:noFill/>
          <a:ln>
            <a:noFill/>
          </a:ln>
        </p:spPr>
      </p:pic>
      <p:pic>
        <p:nvPicPr>
          <p:cNvPr id="312" name="Shape 312"/>
          <p:cNvPicPr preferRelativeResize="0"/>
          <p:nvPr/>
        </p:nvPicPr>
        <p:blipFill>
          <a:blip r:embed="rId4">
            <a:alphaModFix/>
          </a:blip>
          <a:stretch>
            <a:fillRect/>
          </a:stretch>
        </p:blipFill>
        <p:spPr>
          <a:xfrm>
            <a:off x="0" y="1258797"/>
            <a:ext cx="9143999" cy="1383957"/>
          </a:xfrm>
          <a:prstGeom prst="rect">
            <a:avLst/>
          </a:prstGeom>
          <a:noFill/>
          <a:ln>
            <a:noFill/>
          </a:ln>
        </p:spPr>
      </p:pic>
      <p:pic>
        <p:nvPicPr>
          <p:cNvPr id="313" name="Shape 313"/>
          <p:cNvPicPr preferRelativeResize="0"/>
          <p:nvPr/>
        </p:nvPicPr>
        <p:blipFill>
          <a:blip r:embed="rId5">
            <a:alphaModFix/>
          </a:blip>
          <a:stretch>
            <a:fillRect/>
          </a:stretch>
        </p:blipFill>
        <p:spPr>
          <a:xfrm>
            <a:off x="6476375" y="0"/>
            <a:ext cx="2667635" cy="138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12"/>
                                        </p:tgtEl>
                                      </p:cBhvr>
                                    </p:animEffect>
                                    <p:set>
                                      <p:cBhvr>
                                        <p:cTn dur="1" fill="hold">
                                          <p:stCondLst>
                                            <p:cond delay="1000"/>
                                          </p:stCondLst>
                                        </p:cTn>
                                        <p:tgtEl>
                                          <p:spTgt spid="3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1"/>
                                        </p:tgtEl>
                                      </p:cBhvr>
                                    </p:animEffect>
                                    <p:set>
                                      <p:cBhvr>
                                        <p:cTn dur="1" fill="hold">
                                          <p:stCondLst>
                                            <p:cond delay="1000"/>
                                          </p:stCondLst>
                                        </p:cTn>
                                        <p:tgtEl>
                                          <p:spTgt spid="3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rtl="0">
              <a:spcBef>
                <a:spcPts val="0"/>
              </a:spcBef>
              <a:buNone/>
            </a:pPr>
            <a:r>
              <a:rPr lang="en"/>
              <a:t>Data Cleaning Process con...</a:t>
            </a:r>
          </a:p>
        </p:txBody>
      </p:sp>
      <p:sp>
        <p:nvSpPr>
          <p:cNvPr id="319" name="Shape 319"/>
          <p:cNvSpPr txBox="1"/>
          <p:nvPr>
            <p:ph idx="1" type="body"/>
          </p:nvPr>
        </p:nvSpPr>
        <p:spPr>
          <a:xfrm>
            <a:off x="1303800" y="1353550"/>
            <a:ext cx="7030500" cy="31782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Organizing</a:t>
            </a:r>
          </a:p>
          <a:p>
            <a:pPr indent="-342900" lvl="1" marL="914400" rtl="0">
              <a:spcBef>
                <a:spcPts val="0"/>
              </a:spcBef>
              <a:spcAft>
                <a:spcPts val="0"/>
              </a:spcAft>
              <a:buClr>
                <a:srgbClr val="000000"/>
              </a:buClr>
              <a:buSzPts val="1800"/>
              <a:buFont typeface="Arial"/>
              <a:buAutoNum type="alphaLcPeriod"/>
            </a:pPr>
            <a:r>
              <a:rPr lang="en" sz="1800">
                <a:solidFill>
                  <a:srgbClr val="000000"/>
                </a:solidFill>
                <a:highlight>
                  <a:srgbClr val="FFFFFF"/>
                </a:highlight>
                <a:latin typeface="Arial"/>
                <a:ea typeface="Arial"/>
                <a:cs typeface="Arial"/>
                <a:sym typeface="Arial"/>
              </a:rPr>
              <a:t>Panda is a relatively new library and therefore, we decided to that datascience library would probably be a better library to use since we all took data 8. </a:t>
            </a:r>
          </a:p>
          <a:p>
            <a:pPr indent="-342900" lvl="1" marL="914400" rtl="0">
              <a:spcBef>
                <a:spcPts val="0"/>
              </a:spcBef>
              <a:spcAft>
                <a:spcPts val="0"/>
              </a:spcAft>
              <a:buClr>
                <a:srgbClr val="000000"/>
              </a:buClr>
              <a:buSzPts val="1800"/>
              <a:buFont typeface="Arial"/>
              <a:buAutoNum type="alphaLcPeriod"/>
            </a:pPr>
            <a:r>
              <a:rPr lang="en" sz="1800">
                <a:solidFill>
                  <a:srgbClr val="000000"/>
                </a:solidFill>
                <a:highlight>
                  <a:srgbClr val="FFFFFF"/>
                </a:highlight>
                <a:latin typeface="Arial"/>
                <a:ea typeface="Arial"/>
                <a:cs typeface="Arial"/>
                <a:sym typeface="Arial"/>
              </a:rPr>
              <a:t>We can do this by calling the Table.from_df method onto any dataframe object.</a:t>
            </a:r>
          </a:p>
          <a:p>
            <a:pPr indent="-342900" lvl="1" marL="914400" rtl="0">
              <a:spcBef>
                <a:spcPts val="0"/>
              </a:spcBef>
              <a:buClr>
                <a:srgbClr val="000000"/>
              </a:buClr>
              <a:buSzPts val="1800"/>
              <a:buFont typeface="Arial"/>
              <a:buAutoNum type="alphaLcPeriod"/>
            </a:pPr>
            <a:r>
              <a:rPr lang="en" sz="1800">
                <a:solidFill>
                  <a:srgbClr val="000000"/>
                </a:solidFill>
                <a:highlight>
                  <a:srgbClr val="FFFFFF"/>
                </a:highlight>
                <a:latin typeface="Arial"/>
                <a:ea typeface="Arial"/>
                <a:cs typeface="Arial"/>
                <a:sym typeface="Arial"/>
              </a:rPr>
              <a:t>So we converted all pd dataframe to datascience tables</a:t>
            </a:r>
          </a:p>
        </p:txBody>
      </p:sp>
      <p:pic>
        <p:nvPicPr>
          <p:cNvPr id="320" name="Shape 320"/>
          <p:cNvPicPr preferRelativeResize="0"/>
          <p:nvPr/>
        </p:nvPicPr>
        <p:blipFill>
          <a:blip r:embed="rId3">
            <a:alphaModFix/>
          </a:blip>
          <a:stretch>
            <a:fillRect/>
          </a:stretch>
        </p:blipFill>
        <p:spPr>
          <a:xfrm>
            <a:off x="0" y="2075463"/>
            <a:ext cx="2301025" cy="3068025"/>
          </a:xfrm>
          <a:prstGeom prst="rect">
            <a:avLst/>
          </a:prstGeom>
          <a:noFill/>
          <a:ln>
            <a:noFill/>
          </a:ln>
        </p:spPr>
      </p:pic>
      <p:pic>
        <p:nvPicPr>
          <p:cNvPr id="321" name="Shape 321"/>
          <p:cNvPicPr preferRelativeResize="0"/>
          <p:nvPr/>
        </p:nvPicPr>
        <p:blipFill>
          <a:blip r:embed="rId4">
            <a:alphaModFix/>
          </a:blip>
          <a:stretch>
            <a:fillRect/>
          </a:stretch>
        </p:blipFill>
        <p:spPr>
          <a:xfrm>
            <a:off x="7000863" y="26663"/>
            <a:ext cx="2143125" cy="214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Description of the system + Demo</a:t>
            </a:r>
          </a:p>
        </p:txBody>
      </p:sp>
      <p:pic>
        <p:nvPicPr>
          <p:cNvPr id="327" name="Shape 327"/>
          <p:cNvPicPr preferRelativeResize="0"/>
          <p:nvPr/>
        </p:nvPicPr>
        <p:blipFill>
          <a:blip r:embed="rId3">
            <a:alphaModFix/>
          </a:blip>
          <a:stretch>
            <a:fillRect/>
          </a:stretch>
        </p:blipFill>
        <p:spPr>
          <a:xfrm>
            <a:off x="395550" y="1648632"/>
            <a:ext cx="8151575" cy="26962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Related Work</a:t>
            </a:r>
          </a:p>
        </p:txBody>
      </p:sp>
      <p:sp>
        <p:nvSpPr>
          <p:cNvPr id="333" name="Shape 333"/>
          <p:cNvSpPr txBox="1"/>
          <p:nvPr/>
        </p:nvSpPr>
        <p:spPr>
          <a:xfrm>
            <a:off x="816425" y="1387950"/>
            <a:ext cx="6333300" cy="804600"/>
          </a:xfrm>
          <a:prstGeom prst="rect">
            <a:avLst/>
          </a:prstGeom>
          <a:noFill/>
          <a:ln>
            <a:noFill/>
          </a:ln>
        </p:spPr>
        <p:txBody>
          <a:bodyPr anchorCtr="0" anchor="t" bIns="91425" lIns="91425" rIns="91425" wrap="square" tIns="91425">
            <a:noAutofit/>
          </a:bodyPr>
          <a:lstStyle/>
          <a:p>
            <a:pPr lvl="0">
              <a:spcBef>
                <a:spcPts val="0"/>
              </a:spcBef>
              <a:buNone/>
            </a:pPr>
            <a:r>
              <a:rPr lang="en" sz="1000"/>
              <a:t>Educational Testing Service, Poverty and Education:</a:t>
            </a:r>
          </a:p>
          <a:p>
            <a:pPr indent="-292100" lvl="0" marL="457200" rtl="0">
              <a:lnSpc>
                <a:spcPct val="115000"/>
              </a:lnSpc>
              <a:spcBef>
                <a:spcPts val="0"/>
              </a:spcBef>
              <a:spcAft>
                <a:spcPts val="1600"/>
              </a:spcAft>
              <a:buSzPts val="1000"/>
              <a:buChar char="●"/>
            </a:pPr>
            <a:r>
              <a:rPr lang="en" sz="1000"/>
              <a:t>Minority students disproportionately attend schools that are segregated by race and income. For example, 38 and 43 percent of Black and Hispanic students, respectively, attend schools that have a student body that is composed of 90 to 100 percent minority students. </a:t>
            </a:r>
          </a:p>
          <a:p>
            <a:pPr indent="-292100" lvl="0" marL="457200" rtl="0">
              <a:lnSpc>
                <a:spcPct val="115000"/>
              </a:lnSpc>
              <a:spcBef>
                <a:spcPts val="0"/>
              </a:spcBef>
              <a:spcAft>
                <a:spcPts val="1600"/>
              </a:spcAft>
              <a:buSzPts val="1000"/>
              <a:buChar char="●"/>
            </a:pPr>
            <a:r>
              <a:rPr lang="en" sz="1000"/>
              <a:t>In states with the highest gaps, household incomes of private school students are about double the household incomes of students in the public schools. In Louisiana, for example, the average household income for public school students is $56,428, compared to $113,773 for private school students. </a:t>
            </a:r>
          </a:p>
          <a:p>
            <a:pPr lvl="0" rtl="0">
              <a:lnSpc>
                <a:spcPct val="115000"/>
              </a:lnSpc>
              <a:spcBef>
                <a:spcPts val="0"/>
              </a:spcBef>
              <a:spcAft>
                <a:spcPts val="1600"/>
              </a:spcAft>
              <a:buNone/>
            </a:pPr>
            <a:r>
              <a:rPr lang="en" sz="1000"/>
              <a:t>National College Access Network, An Examination of the Relationship between School District FAFSA Completion Rates and District Poverty Levels:</a:t>
            </a:r>
          </a:p>
          <a:p>
            <a:pPr indent="-292100" lvl="0" marL="457200" rtl="0">
              <a:lnSpc>
                <a:spcPct val="115000"/>
              </a:lnSpc>
              <a:spcBef>
                <a:spcPts val="0"/>
              </a:spcBef>
              <a:spcAft>
                <a:spcPts val="1600"/>
              </a:spcAft>
              <a:buSzPts val="1000"/>
              <a:buChar char="●"/>
            </a:pPr>
            <a:r>
              <a:rPr lang="en" sz="1000"/>
              <a:t>Focused on FAFSA Completion rates, the poorer the school district the less likely they are to fill it out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1303800" y="598575"/>
            <a:ext cx="7030500" cy="999300"/>
          </a:xfrm>
          <a:prstGeom prst="rect">
            <a:avLst/>
          </a:prstGeom>
        </p:spPr>
        <p:txBody>
          <a:bodyPr anchorCtr="0" anchor="t" bIns="91425" lIns="91425" rIns="91425" wrap="square" tIns="91425">
            <a:noAutofit/>
          </a:bodyPr>
          <a:lstStyle/>
          <a:p>
            <a:pPr lvl="0">
              <a:spcBef>
                <a:spcPts val="0"/>
              </a:spcBef>
              <a:buNone/>
            </a:pPr>
            <a:r>
              <a:rPr lang="en"/>
              <a:t>Problems and Learnings</a:t>
            </a:r>
          </a:p>
        </p:txBody>
      </p:sp>
      <p:sp>
        <p:nvSpPr>
          <p:cNvPr id="339" name="Shape 339"/>
          <p:cNvSpPr txBox="1"/>
          <p:nvPr>
            <p:ph idx="1" type="body"/>
          </p:nvPr>
        </p:nvSpPr>
        <p:spPr>
          <a:xfrm>
            <a:off x="1303800" y="1231725"/>
            <a:ext cx="7030500" cy="3300000"/>
          </a:xfrm>
          <a:prstGeom prst="rect">
            <a:avLst/>
          </a:prstGeom>
        </p:spPr>
        <p:txBody>
          <a:bodyPr anchorCtr="0" anchor="t" bIns="91425" lIns="91425" rIns="91425" wrap="square" tIns="91425">
            <a:noAutofit/>
          </a:bodyPr>
          <a:lstStyle/>
          <a:p>
            <a:pPr lvl="0" rtl="0">
              <a:spcBef>
                <a:spcPts val="0"/>
              </a:spcBef>
              <a:spcAft>
                <a:spcPts val="0"/>
              </a:spcAft>
              <a:buNone/>
            </a:pPr>
            <a:r>
              <a:rPr b="1" lang="en" sz="1800">
                <a:solidFill>
                  <a:srgbClr val="000000"/>
                </a:solidFill>
                <a:highlight>
                  <a:srgbClr val="FFFFFF"/>
                </a:highlight>
                <a:latin typeface="Arial"/>
                <a:ea typeface="Arial"/>
                <a:cs typeface="Arial"/>
                <a:sym typeface="Arial"/>
              </a:rPr>
              <a:t>Inputting Data</a:t>
            </a:r>
          </a:p>
          <a:p>
            <a:pPr indent="-317500" lvl="0" marL="457200" rtl="0">
              <a:spcBef>
                <a:spcPts val="0"/>
              </a:spcBef>
              <a:spcAft>
                <a:spcPts val="0"/>
              </a:spcAft>
              <a:buClr>
                <a:srgbClr val="000000"/>
              </a:buClr>
              <a:buSzPts val="1400"/>
              <a:buFont typeface="Arial"/>
              <a:buChar char="-"/>
            </a:pPr>
            <a:r>
              <a:rPr b="1" lang="en" sz="1400">
                <a:solidFill>
                  <a:srgbClr val="000000"/>
                </a:solidFill>
                <a:highlight>
                  <a:srgbClr val="FFFFFF"/>
                </a:highlight>
                <a:latin typeface="Arial"/>
                <a:ea typeface="Arial"/>
                <a:cs typeface="Arial"/>
                <a:sym typeface="Arial"/>
              </a:rPr>
              <a:t>Problem:</a:t>
            </a:r>
          </a:p>
          <a:p>
            <a:pPr lvl="0" rtl="0">
              <a:spcBef>
                <a:spcPts val="0"/>
              </a:spcBef>
              <a:spcAft>
                <a:spcPts val="0"/>
              </a:spcAft>
              <a:buNone/>
            </a:pPr>
            <a:r>
              <a:rPr lang="en" sz="1400">
                <a:solidFill>
                  <a:srgbClr val="000000"/>
                </a:solidFill>
                <a:highlight>
                  <a:srgbClr val="FFFFFF"/>
                </a:highlight>
                <a:latin typeface="Arial"/>
                <a:ea typeface="Arial"/>
                <a:cs typeface="Arial"/>
                <a:sym typeface="Arial"/>
              </a:rPr>
              <a:t>Every dataset has its own way of enumerating and indentation of title. Processing and cleaning datasets took a lot of debugging effort to read in various dataset effectively.</a:t>
            </a:r>
          </a:p>
          <a:p>
            <a:pPr indent="-317500" lvl="0" marL="457200" rtl="0">
              <a:spcBef>
                <a:spcPts val="0"/>
              </a:spcBef>
              <a:spcAft>
                <a:spcPts val="0"/>
              </a:spcAft>
              <a:buClr>
                <a:srgbClr val="000000"/>
              </a:buClr>
              <a:buSzPts val="1400"/>
              <a:buFont typeface="Arial"/>
              <a:buChar char="-"/>
            </a:pPr>
            <a:r>
              <a:rPr b="1" lang="en" sz="1400">
                <a:solidFill>
                  <a:srgbClr val="000000"/>
                </a:solidFill>
                <a:highlight>
                  <a:srgbClr val="FFFFFF"/>
                </a:highlight>
                <a:latin typeface="Arial"/>
                <a:ea typeface="Arial"/>
                <a:cs typeface="Arial"/>
                <a:sym typeface="Arial"/>
              </a:rPr>
              <a:t>Learning:</a:t>
            </a:r>
          </a:p>
          <a:p>
            <a:pPr indent="0" lvl="0" marL="0" rtl="0">
              <a:spcBef>
                <a:spcPts val="0"/>
              </a:spcBef>
              <a:spcAft>
                <a:spcPts val="0"/>
              </a:spcAft>
              <a:buNone/>
            </a:pPr>
            <a:r>
              <a:rPr lang="en" sz="1400">
                <a:solidFill>
                  <a:srgbClr val="000000"/>
                </a:solidFill>
                <a:highlight>
                  <a:srgbClr val="FFFFFF"/>
                </a:highlight>
                <a:latin typeface="Arial"/>
                <a:ea typeface="Arial"/>
                <a:cs typeface="Arial"/>
                <a:sym typeface="Arial"/>
              </a:rPr>
              <a:t>We learnt various techniques of cleaning data and processing, which include removal of </a:t>
            </a:r>
            <a:r>
              <a:rPr lang="en" sz="1400">
                <a:solidFill>
                  <a:srgbClr val="000000"/>
                </a:solidFill>
                <a:highlight>
                  <a:srgbClr val="FFFFFF"/>
                </a:highlight>
                <a:latin typeface="Arial"/>
                <a:ea typeface="Arial"/>
                <a:cs typeface="Arial"/>
                <a:sym typeface="Arial"/>
              </a:rPr>
              <a:t>irrelevant columns and interconversion between</a:t>
            </a:r>
            <a:r>
              <a:rPr lang="en" sz="1400">
                <a:solidFill>
                  <a:srgbClr val="000000"/>
                </a:solidFill>
                <a:highlight>
                  <a:srgbClr val="FFFFFF"/>
                </a:highlight>
                <a:latin typeface="Arial"/>
                <a:ea typeface="Arial"/>
                <a:cs typeface="Arial"/>
                <a:sym typeface="Arial"/>
              </a:rPr>
              <a:t> Pandas dataframes in datascience tables.</a:t>
            </a:r>
          </a:p>
          <a:p>
            <a:pPr lvl="0" rtl="0">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lvl="0" rtl="0">
              <a:spcBef>
                <a:spcPts val="0"/>
              </a:spcBef>
              <a:spcAft>
                <a:spcPts val="0"/>
              </a:spcAft>
              <a:buNone/>
            </a:pPr>
            <a:r>
              <a:t/>
            </a:r>
            <a:endParaRPr sz="1400">
              <a:solidFill>
                <a:srgbClr val="000000"/>
              </a:solidFill>
              <a:highlight>
                <a:srgbClr val="FFFFFF"/>
              </a:highlight>
              <a:latin typeface="Arial"/>
              <a:ea typeface="Arial"/>
              <a:cs typeface="Arial"/>
              <a:sym typeface="Arial"/>
            </a:endParaRPr>
          </a:p>
        </p:txBody>
      </p:sp>
      <p:pic>
        <p:nvPicPr>
          <p:cNvPr id="340" name="Shape 340"/>
          <p:cNvPicPr preferRelativeResize="0"/>
          <p:nvPr/>
        </p:nvPicPr>
        <p:blipFill>
          <a:blip r:embed="rId3">
            <a:alphaModFix/>
          </a:blip>
          <a:stretch>
            <a:fillRect/>
          </a:stretch>
        </p:blipFill>
        <p:spPr>
          <a:xfrm>
            <a:off x="3165775" y="3290125"/>
            <a:ext cx="2812450" cy="175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