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l="-2000" t="-2000" r="-18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30145" y="2154555"/>
            <a:ext cx="7478395" cy="2311400"/>
          </a:xfrm>
        </p:spPr>
        <p:txBody>
          <a:bodyPr>
            <a:normAutofit/>
          </a:bodyPr>
          <a:p>
            <a:r>
              <a:rPr lang="zh-CN" altLang="en-US">
                <a:solidFill>
                  <a:schemeClr val="tx1"/>
                </a:solidFill>
                <a:effectLst>
                  <a:outerShdw blurRad="38100" dist="19050" dir="2700000" algn="tl" rotWithShape="0">
                    <a:schemeClr val="dk1">
                      <a:alpha val="40000"/>
                    </a:schemeClr>
                  </a:outerShdw>
                </a:effectLst>
              </a:rPr>
              <a:t>运维工程师培训</a:t>
            </a:r>
            <a:br>
              <a:rPr lang="zh-CN" altLang="en-US">
                <a:solidFill>
                  <a:schemeClr val="tx1"/>
                </a:solidFill>
                <a:effectLst>
                  <a:outerShdw blurRad="38100" dist="19050" dir="2700000" algn="tl" rotWithShape="0">
                    <a:schemeClr val="dk1">
                      <a:alpha val="40000"/>
                    </a:schemeClr>
                  </a:outerShdw>
                </a:effectLst>
              </a:rPr>
            </a:br>
            <a:r>
              <a:rPr lang="zh-CN" altLang="en-US" sz="2000" b="0">
                <a:solidFill>
                  <a:schemeClr val="tx1"/>
                </a:solidFill>
                <a:effectLst>
                  <a:outerShdw blurRad="38100" dist="19050" dir="2700000" algn="tl" rotWithShape="0">
                    <a:schemeClr val="dk1">
                      <a:alpha val="40000"/>
                    </a:schemeClr>
                  </a:outerShdw>
                </a:effectLst>
              </a:rPr>
              <a:t>广州爱孕记信息科技有限公司</a:t>
            </a:r>
            <a:br>
              <a:rPr lang="zh-CN" altLang="en-US">
                <a:solidFill>
                  <a:schemeClr val="tx1"/>
                </a:solidFill>
                <a:effectLst>
                  <a:outerShdw blurRad="38100" dist="19050" dir="2700000" algn="tl" rotWithShape="0">
                    <a:schemeClr val="dk1">
                      <a:alpha val="40000"/>
                    </a:schemeClr>
                  </a:outerShdw>
                </a:effectLst>
              </a:rPr>
            </a:br>
            <a:endParaRPr lang="zh-CN" altLang="en-US">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RAID</a:t>
            </a:r>
            <a:r>
              <a:rPr lang="zh-CN" altLang="en-US"/>
              <a:t>介绍</a:t>
            </a:r>
            <a:endParaRPr lang="zh-CN" altLang="en-US"/>
          </a:p>
        </p:txBody>
      </p:sp>
      <p:sp>
        <p:nvSpPr>
          <p:cNvPr id="3" name="内容占位符 2"/>
          <p:cNvSpPr>
            <a:spLocks noGrp="1"/>
          </p:cNvSpPr>
          <p:nvPr>
            <p:ph idx="1"/>
          </p:nvPr>
        </p:nvSpPr>
        <p:spPr>
          <a:xfrm>
            <a:off x="608330" y="1490345"/>
            <a:ext cx="10968990" cy="3848735"/>
          </a:xfrm>
        </p:spPr>
        <p:txBody>
          <a:bodyPr>
            <a:noAutofit/>
          </a:bodyPr>
          <a:p>
            <a:r>
              <a:rPr lang="zh-CN" altLang="en-US" sz="2400">
                <a:ln w="22225">
                  <a:solidFill>
                    <a:schemeClr val="accent2"/>
                  </a:solidFill>
                  <a:prstDash val="solid"/>
                </a:ln>
                <a:solidFill>
                  <a:schemeClr val="accent2">
                    <a:lumMod val="40000"/>
                    <a:lumOff val="60000"/>
                  </a:schemeClr>
                </a:solidFill>
                <a:effectLst/>
              </a:rPr>
              <a:t>磁盘阵列</a:t>
            </a:r>
            <a:r>
              <a:rPr lang="zh-CN" altLang="en-US" sz="2400"/>
              <a:t>（</a:t>
            </a:r>
            <a:r>
              <a:rPr lang="en-US" altLang="zh-CN" sz="2400"/>
              <a:t>redundant arrays of inexpensive disks,RAID</a:t>
            </a:r>
            <a:r>
              <a:rPr lang="zh-CN" altLang="en-US" sz="2400"/>
              <a:t>）</a:t>
            </a:r>
            <a:r>
              <a:rPr lang="en-US" altLang="zh-CN" sz="2400"/>
              <a:t>,</a:t>
            </a:r>
            <a:r>
              <a:rPr lang="zh-CN" altLang="en-US" sz="2400"/>
              <a:t>有</a:t>
            </a:r>
            <a:r>
              <a:rPr lang="en-US" altLang="zh-CN" sz="2400"/>
              <a:t>“</a:t>
            </a:r>
            <a:r>
              <a:rPr lang="zh-CN" altLang="en-US" sz="2400"/>
              <a:t>价格便宜且多余的磁盘阵列</a:t>
            </a:r>
            <a:r>
              <a:rPr lang="en-US" altLang="zh-CN" sz="2400"/>
              <a:t>”</a:t>
            </a:r>
            <a:r>
              <a:rPr lang="zh-CN" altLang="en-US" sz="2400"/>
              <a:t>之意。原理是利用数组方式来作磁盘组，配合数据分散排列的设计，提升数据的安全性。磁盘阵列是由很多便宜、容量较小、稳定性较高、速度较慢磁盘，组合成一个大型的磁盘组，利用个别磁盘提供数据所产生加成交过提升整个磁盘系统效能。同时利用这项技术，讲数据切割成许多区段，分别存放在各个硬盘上。</a:t>
            </a:r>
            <a:endParaRPr lang="zh-CN" altLang="en-US" sz="2400"/>
          </a:p>
          <a:p>
            <a:r>
              <a:rPr lang="zh-CN" altLang="en-US" sz="2400"/>
              <a:t>磁盘阵列还能利用同位检查（</a:t>
            </a:r>
            <a:r>
              <a:rPr lang="en-US" altLang="zh-CN" sz="2400"/>
              <a:t>Parity Check</a:t>
            </a:r>
            <a:r>
              <a:rPr lang="zh-CN" altLang="en-US" sz="2400"/>
              <a:t>）的观念，在数组中任意一颗硬盘故障时，仍可读出数据，在数据重构时，将数据经计算后重新置入新硬盘中。</a:t>
            </a:r>
            <a:endParaRPr lang="zh-CN" altLang="en-US" sz="2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RAID</a:t>
            </a:r>
            <a:r>
              <a:rPr lang="zh-CN" altLang="en-US"/>
              <a:t>实现</a:t>
            </a:r>
            <a:endParaRPr lang="zh-CN" altLang="en-US"/>
          </a:p>
        </p:txBody>
      </p:sp>
      <p:sp>
        <p:nvSpPr>
          <p:cNvPr id="3" name="内容占位符 2"/>
          <p:cNvSpPr>
            <a:spLocks noGrp="1"/>
          </p:cNvSpPr>
          <p:nvPr>
            <p:ph idx="1"/>
          </p:nvPr>
        </p:nvSpPr>
        <p:spPr/>
        <p:txBody>
          <a:bodyPr/>
          <a:p>
            <a:pPr marL="0" indent="0">
              <a:buNone/>
            </a:pPr>
            <a:r>
              <a:rPr lang="zh-CN" altLang="en-US" sz="2400">
                <a:latin typeface="宋体" panose="02010600030101010101" pitchFamily="2" charset="-122"/>
                <a:ea typeface="宋体" panose="02010600030101010101" pitchFamily="2" charset="-122"/>
                <a:cs typeface="宋体" panose="02010600030101010101" pitchFamily="2" charset="-122"/>
              </a:rPr>
              <a:t>磁盘阵列有两种方式可以实现，那就是</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软件阵列</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与</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硬件阵列</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en-US" altLang="zh-CN" sz="2400">
              <a:latin typeface="宋体" panose="02010600030101010101" pitchFamily="2" charset="-122"/>
              <a:ea typeface="宋体" panose="02010600030101010101" pitchFamily="2" charset="-122"/>
              <a:cs typeface="宋体" panose="02010600030101010101" pitchFamily="2" charset="-122"/>
            </a:endParaRPr>
          </a:p>
          <a:p>
            <a:r>
              <a:rPr lang="en-US" altLang="zh-CN"/>
              <a:t>  </a:t>
            </a:r>
            <a:r>
              <a:rPr lang="zh-CN" altLang="en-US" sz="2400" b="1"/>
              <a:t>软件阵列</a:t>
            </a:r>
            <a:r>
              <a:rPr lang="zh-CN" altLang="en-US"/>
              <a:t>是指通过网络操作系统自身提供的磁盘管理功能将连接的普通</a:t>
            </a:r>
            <a:r>
              <a:rPr lang="en-US" altLang="zh-CN"/>
              <a:t>SCSI</a:t>
            </a:r>
            <a:r>
              <a:rPr lang="zh-CN" altLang="en-US"/>
              <a:t>卡上的多块硬盘配置成逻辑盘，组成阵列。软件阵列可以提供数据冗余功能，但是磁盘子系统的性能会有所降低，有的降低幅度还比较大，达</a:t>
            </a:r>
            <a:r>
              <a:rPr lang="en-US" altLang="zh-CN"/>
              <a:t>30%</a:t>
            </a:r>
            <a:r>
              <a:rPr lang="zh-CN" altLang="en-US"/>
              <a:t>左右。</a:t>
            </a:r>
            <a:endParaRPr lang="zh-CN" altLang="en-US"/>
          </a:p>
          <a:p>
            <a:r>
              <a:rPr lang="en-US" altLang="zh-CN" sz="2400" b="1"/>
              <a:t> </a:t>
            </a:r>
            <a:r>
              <a:rPr lang="zh-CN" altLang="en-US" sz="2400" b="1"/>
              <a:t>硬件阵列</a:t>
            </a:r>
            <a:r>
              <a:rPr lang="zh-CN" altLang="en-US" sz="1800"/>
              <a:t>是使用专门的磁盘阵列卡来实现的。硬件阵列能够提供在线扩容、动态修改阵列级别、自动数据恢复、驱动器漫游、超高速缓冲等功能。它能提供性能、数据保护、可靠性、可用性和可管理性的解决方案。阵列卡专用的处理单元来进行操作，它的性能要远远高于常规非阵列硬盘，并且更安全更稳定。</a:t>
            </a:r>
            <a:endParaRPr lang="zh-CN" altLang="en-US" sz="18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RAID</a:t>
            </a:r>
            <a:r>
              <a:rPr lang="zh-CN" altLang="en-US"/>
              <a:t>配置</a:t>
            </a:r>
            <a:endParaRPr lang="zh-CN" altLang="en-US"/>
          </a:p>
        </p:txBody>
      </p:sp>
      <p:sp>
        <p:nvSpPr>
          <p:cNvPr id="3" name="内容占位符 2"/>
          <p:cNvSpPr>
            <a:spLocks noGrp="1"/>
          </p:cNvSpPr>
          <p:nvPr>
            <p:ph idx="1"/>
          </p:nvPr>
        </p:nvSpPr>
        <p:spPr/>
        <p:txBody>
          <a:bodyPr/>
          <a:p>
            <a:r>
              <a:rPr lang="zh-CN" altLang="en-US"/>
              <a:t>不同厂商不同型号的服务器配置都有差别，下面会介绍常见主流服务器的</a:t>
            </a:r>
            <a:r>
              <a:rPr lang="en-US" altLang="zh-CN"/>
              <a:t>RAID</a:t>
            </a:r>
            <a:r>
              <a:rPr lang="zh-CN" altLang="en-US"/>
              <a:t>配置方法。</a:t>
            </a:r>
            <a:endParaRPr lang="zh-CN" altLang="en-US"/>
          </a:p>
          <a:p>
            <a:endParaRPr lang="zh-CN" altLang="en-US"/>
          </a:p>
          <a:p>
            <a:pPr marL="342900" indent="-342900">
              <a:buAutoNum type="arabicPeriod"/>
            </a:pPr>
            <a:r>
              <a:rPr lang="en-US" altLang="zh-CN" sz="2800"/>
              <a:t>HP</a:t>
            </a:r>
            <a:r>
              <a:rPr lang="zh-CN" altLang="en-US" sz="2800"/>
              <a:t>常用的</a:t>
            </a:r>
            <a:r>
              <a:rPr lang="en-US" altLang="zh-CN" sz="2800"/>
              <a:t>RAID</a:t>
            </a:r>
            <a:r>
              <a:rPr lang="zh-CN" altLang="en-US" sz="2800"/>
              <a:t>控制器为</a:t>
            </a:r>
            <a:r>
              <a:rPr lang="en-US" altLang="zh-CN" sz="2800">
                <a:solidFill>
                  <a:schemeClr val="accent1"/>
                </a:solidFill>
                <a:effectLst>
                  <a:outerShdw blurRad="38100" dist="25400" dir="5400000" algn="ctr" rotWithShape="0">
                    <a:srgbClr val="6E747A">
                      <a:alpha val="43000"/>
                    </a:srgbClr>
                  </a:outerShdw>
                </a:effectLst>
              </a:rPr>
              <a:t>Smart Array</a:t>
            </a:r>
            <a:endParaRPr lang="en-US" altLang="zh-CN" sz="2800"/>
          </a:p>
          <a:p>
            <a:pPr marL="342900" indent="-342900">
              <a:buAutoNum type="arabicPeriod"/>
            </a:pPr>
            <a:r>
              <a:rPr lang="en-US" altLang="zh-CN" sz="2800"/>
              <a:t>DELL</a:t>
            </a:r>
            <a:r>
              <a:rPr lang="zh-CN" altLang="en-US" sz="2800"/>
              <a:t>常用的</a:t>
            </a:r>
            <a:r>
              <a:rPr lang="en-US" altLang="zh-CN" sz="2800"/>
              <a:t>RAID</a:t>
            </a:r>
            <a:r>
              <a:rPr lang="zh-CN" altLang="en-US" sz="2800"/>
              <a:t>控制器为</a:t>
            </a:r>
            <a:r>
              <a:rPr lang="en-US" altLang="zh-CN" sz="2800">
                <a:solidFill>
                  <a:schemeClr val="accent1"/>
                </a:solidFill>
                <a:effectLst>
                  <a:outerShdw blurRad="38100" dist="25400" dir="5400000" algn="ctr" rotWithShape="0">
                    <a:srgbClr val="6E747A">
                      <a:alpha val="43000"/>
                    </a:srgbClr>
                  </a:outerShdw>
                </a:effectLst>
              </a:rPr>
              <a:t>PERC 6/i</a:t>
            </a:r>
            <a:endParaRPr lang="en-US" altLang="zh-CN" sz="2800"/>
          </a:p>
          <a:p>
            <a:pPr marL="342900" indent="-342900">
              <a:buAutoNum type="arabicPeriod"/>
            </a:pPr>
            <a:r>
              <a:rPr lang="en-US" altLang="zh-CN" sz="2800"/>
              <a:t>IBM</a:t>
            </a:r>
            <a:r>
              <a:rPr lang="zh-CN" altLang="en-US" sz="2800"/>
              <a:t>常用的</a:t>
            </a:r>
            <a:r>
              <a:rPr lang="en-US" altLang="zh-CN" sz="2800"/>
              <a:t>RAID</a:t>
            </a:r>
            <a:r>
              <a:rPr lang="zh-CN" altLang="en-US" sz="2800"/>
              <a:t>控制器为</a:t>
            </a:r>
            <a:r>
              <a:rPr lang="en-US" altLang="zh-CN" sz="2800">
                <a:solidFill>
                  <a:schemeClr val="accent1"/>
                </a:solidFill>
                <a:effectLst>
                  <a:outerShdw blurRad="38100" dist="25400" dir="5400000" algn="ctr" rotWithShape="0">
                    <a:srgbClr val="6E747A">
                      <a:alpha val="43000"/>
                    </a:srgbClr>
                  </a:outerShdw>
                </a:effectLst>
              </a:rPr>
              <a:t>8K</a:t>
            </a:r>
            <a:endParaRPr lang="zh-CN" altLang="en-US" sz="2800"/>
          </a:p>
          <a:p>
            <a:pPr marL="342900" indent="-342900">
              <a:buAutoNum type="arabicPeriod"/>
            </a:pPr>
            <a:endParaRPr lang="zh-CN" altLang="en-US"/>
          </a:p>
          <a:p>
            <a:pPr marL="0" indent="0">
              <a:buNone/>
            </a:pPr>
            <a:r>
              <a:rPr lang="zh-CN" altLang="en-US"/>
              <a:t>注：具体各主流服务器的</a:t>
            </a:r>
            <a:r>
              <a:rPr lang="en-US" altLang="zh-CN"/>
              <a:t>RAID</a:t>
            </a:r>
            <a:r>
              <a:rPr lang="zh-CN" altLang="en-US"/>
              <a:t>配置方法请参考各设备厂商资料</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常见服务器故障判断和处理</a:t>
            </a:r>
            <a:endParaRPr lang="zh-CN" altLang="en-US"/>
          </a:p>
        </p:txBody>
      </p:sp>
      <p:sp>
        <p:nvSpPr>
          <p:cNvPr id="3" name="内容占位符 2"/>
          <p:cNvSpPr>
            <a:spLocks noGrp="1"/>
          </p:cNvSpPr>
          <p:nvPr>
            <p:ph idx="1"/>
          </p:nvPr>
        </p:nvSpPr>
        <p:spPr/>
        <p:txBody>
          <a:bodyPr/>
          <a:p>
            <a:pPr marL="0" indent="0" algn="l">
              <a:lnSpc>
                <a:spcPct val="250000"/>
              </a:lnSpc>
              <a:buNone/>
            </a:pPr>
            <a:r>
              <a:rPr lang="en-US" altLang="zh-CN" sz="3200">
                <a:solidFill>
                  <a:schemeClr val="tx1"/>
                </a:solidFill>
                <a:effectLst>
                  <a:outerShdw blurRad="38100" dist="19050" dir="2700000" algn="tl" rotWithShape="0">
                    <a:schemeClr val="dk1">
                      <a:alpha val="40000"/>
                    </a:schemeClr>
                  </a:outerShdw>
                </a:effectLst>
              </a:rPr>
              <a:t>  </a:t>
            </a:r>
            <a:r>
              <a:rPr lang="en-US" altLang="zh-CN" sz="3200">
                <a:solidFill>
                  <a:schemeClr val="tx1"/>
                </a:solidFill>
                <a:effectLst/>
              </a:rPr>
              <a:t>  </a:t>
            </a:r>
            <a:r>
              <a:rPr lang="zh-CN" altLang="en-US" sz="2800">
                <a:solidFill>
                  <a:schemeClr val="tx1"/>
                </a:solidFill>
                <a:effectLst/>
              </a:rPr>
              <a:t>由于服务器上有很多的面板指示灯或者液晶屏，大部分的故障我们可以通过面板指示灯准确的定位到某个具体的硬件上，从而进行处理。不同厂商的面板指示灯是有很大的区别的，可参考服务器厂商资料</a:t>
            </a:r>
            <a:endParaRPr lang="zh-CN" altLang="en-US" sz="2800">
              <a:solidFill>
                <a:schemeClr val="tx1"/>
              </a:solidFill>
              <a:effectLst/>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Windows</a:t>
            </a:r>
            <a:r>
              <a:rPr lang="zh-CN" altLang="en-US"/>
              <a:t>系统</a:t>
            </a:r>
            <a:endParaRPr lang="zh-CN" altLang="en-US"/>
          </a:p>
        </p:txBody>
      </p:sp>
      <p:sp>
        <p:nvSpPr>
          <p:cNvPr id="3" name="内容占位符 2"/>
          <p:cNvSpPr>
            <a:spLocks noGrp="1"/>
          </p:cNvSpPr>
          <p:nvPr>
            <p:ph idx="1"/>
          </p:nvPr>
        </p:nvSpPr>
        <p:spPr/>
        <p:txBody>
          <a:bodyPr/>
          <a:p>
            <a:pPr marL="0" indent="0" algn="just">
              <a:lnSpc>
                <a:spcPct val="250000"/>
              </a:lnSpc>
              <a:buNone/>
            </a:pPr>
            <a:r>
              <a:rPr lang="en-US" altLang="zh-CN" sz="2800"/>
              <a:t>   </a:t>
            </a:r>
            <a:r>
              <a:rPr lang="zh-CN" altLang="en-US" sz="2800"/>
              <a:t>目前常用的</a:t>
            </a:r>
            <a:r>
              <a:rPr lang="en-US" altLang="zh-CN" sz="2800"/>
              <a:t>Windows</a:t>
            </a:r>
            <a:r>
              <a:rPr lang="zh-CN" altLang="en-US" sz="2800"/>
              <a:t>系统主要包括了</a:t>
            </a:r>
            <a:r>
              <a:rPr lang="en-US" altLang="zh-CN" sz="2800"/>
              <a:t>Windows 2008</a:t>
            </a:r>
            <a:r>
              <a:rPr lang="zh-CN" altLang="en-US" sz="2800"/>
              <a:t>和</a:t>
            </a:r>
            <a:r>
              <a:rPr lang="en-US" altLang="zh-CN" sz="2800"/>
              <a:t>Windows 2012,</a:t>
            </a:r>
            <a:r>
              <a:rPr lang="zh-CN" altLang="en-US" sz="2800"/>
              <a:t>本章内容主要介绍</a:t>
            </a:r>
            <a:r>
              <a:rPr lang="zh-CN" altLang="en-US" sz="2800">
                <a:solidFill>
                  <a:schemeClr val="accent1"/>
                </a:solidFill>
                <a:effectLst>
                  <a:outerShdw blurRad="38100" dist="25400" dir="5400000" algn="ctr" rotWithShape="0">
                    <a:srgbClr val="6E747A">
                      <a:alpha val="43000"/>
                    </a:srgbClr>
                  </a:outerShdw>
                </a:effectLst>
              </a:rPr>
              <a:t>系统的安装</a:t>
            </a:r>
            <a:r>
              <a:rPr lang="zh-CN" altLang="en-US" sz="2800"/>
              <a:t>、</a:t>
            </a:r>
            <a:r>
              <a:rPr lang="zh-CN" altLang="en-US" sz="2800">
                <a:solidFill>
                  <a:schemeClr val="accent1"/>
                </a:solidFill>
                <a:effectLst>
                  <a:outerShdw blurRad="38100" dist="25400" dir="5400000" algn="ctr" rotWithShape="0">
                    <a:srgbClr val="6E747A">
                      <a:alpha val="43000"/>
                    </a:srgbClr>
                  </a:outerShdw>
                </a:effectLst>
              </a:rPr>
              <a:t>系统的的基本配置</a:t>
            </a:r>
            <a:r>
              <a:rPr lang="zh-CN" altLang="en-US" sz="2800"/>
              <a:t>和</a:t>
            </a:r>
            <a:r>
              <a:rPr lang="zh-CN" altLang="en-US" sz="2800">
                <a:solidFill>
                  <a:schemeClr val="accent1"/>
                </a:solidFill>
                <a:effectLst>
                  <a:outerShdw blurRad="38100" dist="25400" dir="5400000" algn="ctr" rotWithShape="0">
                    <a:srgbClr val="6E747A">
                      <a:alpha val="43000"/>
                    </a:srgbClr>
                  </a:outerShdw>
                </a:effectLst>
              </a:rPr>
              <a:t>常用命令</a:t>
            </a:r>
            <a:r>
              <a:rPr lang="en-US" altLang="zh-CN" sz="2800"/>
              <a:t>。</a:t>
            </a:r>
            <a:endParaRPr lang="en-US" altLang="zh-CN" sz="280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Windows</a:t>
            </a:r>
            <a:r>
              <a:rPr lang="zh-CN" altLang="en-US"/>
              <a:t>系统安装</a:t>
            </a:r>
            <a:endParaRPr lang="zh-CN" altLang="en-US"/>
          </a:p>
        </p:txBody>
      </p:sp>
      <p:sp>
        <p:nvSpPr>
          <p:cNvPr id="3" name="内容占位符 2"/>
          <p:cNvSpPr>
            <a:spLocks noGrp="1"/>
          </p:cNvSpPr>
          <p:nvPr>
            <p:ph idx="1"/>
          </p:nvPr>
        </p:nvSpPr>
        <p:spPr/>
        <p:txBody>
          <a:bodyPr/>
          <a:p>
            <a:pPr algn="l">
              <a:lnSpc>
                <a:spcPct val="250000"/>
              </a:lnSpc>
            </a:pPr>
            <a:r>
              <a:rPr lang="zh-CN" altLang="en-US"/>
              <a:t>服务器的安装和普通的</a:t>
            </a:r>
            <a:r>
              <a:rPr lang="en-US" altLang="zh-CN"/>
              <a:t>PC</a:t>
            </a:r>
            <a:r>
              <a:rPr lang="zh-CN" altLang="en-US"/>
              <a:t>的安装稍有差异，由于服务器上有些特殊驱动是没有包含在系统安装光盘中的，有时候需要夹在驱动，一般情况下我们通过厂商自带的系统安装引导盘来进行安装。</a:t>
            </a:r>
            <a:r>
              <a:rPr lang="en-US" altLang="zh-CN"/>
              <a:t>HP</a:t>
            </a:r>
            <a:r>
              <a:rPr lang="zh-CN" altLang="en-US"/>
              <a:t>的安装引导盘为</a:t>
            </a:r>
            <a:r>
              <a:rPr lang="en-US" altLang="zh-CN"/>
              <a:t>SmartStart</a:t>
            </a:r>
            <a:r>
              <a:rPr lang="zh-CN" altLang="en-US"/>
              <a:t>，</a:t>
            </a:r>
            <a:r>
              <a:rPr lang="en-US" altLang="zh-CN"/>
              <a:t>Dell</a:t>
            </a:r>
            <a:r>
              <a:rPr lang="zh-CN" altLang="en-US"/>
              <a:t>的安装引导盘为</a:t>
            </a:r>
            <a:r>
              <a:rPr lang="en-US" altLang="zh-CN"/>
              <a:t>Systems management tools and documentation</a:t>
            </a:r>
            <a:r>
              <a:rPr lang="zh-CN" altLang="en-US"/>
              <a:t>，</a:t>
            </a:r>
            <a:r>
              <a:rPr lang="en-US" altLang="zh-CN"/>
              <a:t>IBM</a:t>
            </a:r>
            <a:r>
              <a:rPr lang="zh-CN" altLang="en-US"/>
              <a:t>的安装引导盘为</a:t>
            </a:r>
            <a:r>
              <a:rPr lang="en-US" altLang="zh-CN"/>
              <a:t>Server Guide</a:t>
            </a:r>
            <a:r>
              <a:rPr lang="zh-CN" altLang="en-US"/>
              <a:t>。使用安装引导盘的优点在于简化了用户的操作，系统安装完成后所有驱动和应用均安装完成，缺点在于安装时间过长，需要重新进行分区（不适用于服务器中存在大量数据的情况）。具体安装方法请参考设备厂商资料</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Windows</a:t>
            </a:r>
            <a:r>
              <a:rPr lang="zh-CN" altLang="en-US"/>
              <a:t>系统基本配置</a:t>
            </a:r>
            <a:endParaRPr lang="zh-CN" altLang="en-US"/>
          </a:p>
        </p:txBody>
      </p:sp>
      <p:sp>
        <p:nvSpPr>
          <p:cNvPr id="3" name="内容占位符 2"/>
          <p:cNvSpPr>
            <a:spLocks noGrp="1"/>
          </p:cNvSpPr>
          <p:nvPr>
            <p:ph idx="1"/>
          </p:nvPr>
        </p:nvSpPr>
        <p:spPr/>
        <p:txBody>
          <a:bodyPr/>
          <a:p>
            <a:pPr>
              <a:lnSpc>
                <a:spcPct val="250000"/>
              </a:lnSpc>
            </a:pPr>
            <a:r>
              <a:rPr lang="zh-CN" altLang="en-US"/>
              <a:t>当操作系统以及相关驱动和应用安装完成后，我们第一时间要将服务器的补丁全部打上，确保最新的补丁状态。我们需要对系统进行基本的配置后，方可交付客户，具体需要配置如下：</a:t>
            </a:r>
            <a:endParaRPr lang="zh-CN" altLang="en-US"/>
          </a:p>
          <a:p>
            <a:pPr marL="342900" indent="-342900">
              <a:lnSpc>
                <a:spcPct val="250000"/>
              </a:lnSpc>
              <a:buFont typeface="+mj-ea"/>
              <a:buAutoNum type="circleNumDbPlain"/>
            </a:pPr>
            <a:r>
              <a:rPr lang="zh-CN" altLang="en-US"/>
              <a:t>用户设置：账户策略中包括了密码策略和账户锁定策略的安全设置，可通过组策略进行设置。</a:t>
            </a:r>
            <a:endParaRPr lang="zh-CN" altLang="en-US"/>
          </a:p>
          <a:p>
            <a:pPr marL="342900" indent="-342900">
              <a:lnSpc>
                <a:spcPct val="250000"/>
              </a:lnSpc>
              <a:buFont typeface="+mj-ea"/>
              <a:buAutoNum type="circleNumDbPlain"/>
            </a:pPr>
            <a:r>
              <a:rPr lang="zh-CN" altLang="en-US"/>
              <a:t>网络设置：</a:t>
            </a:r>
            <a:r>
              <a:rPr lang="en-US" altLang="zh-CN"/>
              <a:t>IP</a:t>
            </a:r>
            <a:r>
              <a:rPr lang="zh-CN" altLang="en-US"/>
              <a:t>地址、子网掩码、网关、</a:t>
            </a:r>
            <a:r>
              <a:rPr lang="en-US" altLang="zh-CN"/>
              <a:t>DNS</a:t>
            </a:r>
            <a:r>
              <a:rPr lang="zh-CN" altLang="en-US"/>
              <a:t>。</a:t>
            </a:r>
            <a:endParaRPr lang="zh-CN" altLang="en-US"/>
          </a:p>
          <a:p>
            <a:pPr marL="342900" indent="-342900">
              <a:lnSpc>
                <a:spcPct val="250000"/>
              </a:lnSpc>
              <a:buFont typeface="+mj-ea"/>
              <a:buAutoNum type="circleNumDbPlain"/>
            </a:pPr>
            <a:r>
              <a:rPr lang="zh-CN" altLang="en-US"/>
              <a:t>安全设置：关闭无用的端口、服务和账户。</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43910"/>
            <a:ext cx="10969200" cy="705600"/>
          </a:xfrm>
        </p:spPr>
        <p:txBody>
          <a:bodyPr/>
          <a:p>
            <a:pPr algn="ctr"/>
            <a:r>
              <a:rPr lang="en-US" altLang="zh-CN"/>
              <a:t>Windows</a:t>
            </a:r>
            <a:r>
              <a:rPr lang="zh-CN" altLang="en-US"/>
              <a:t>常见命令</a:t>
            </a:r>
            <a:endParaRPr lang="zh-CN" altLang="en-US"/>
          </a:p>
        </p:txBody>
      </p:sp>
      <p:sp>
        <p:nvSpPr>
          <p:cNvPr id="3" name="内容占位符 2"/>
          <p:cNvSpPr>
            <a:spLocks noGrp="1"/>
          </p:cNvSpPr>
          <p:nvPr>
            <p:ph idx="1"/>
          </p:nvPr>
        </p:nvSpPr>
        <p:spPr>
          <a:xfrm>
            <a:off x="611505" y="949325"/>
            <a:ext cx="10968990" cy="5396230"/>
          </a:xfrm>
        </p:spPr>
        <p:txBody>
          <a:bodyPr>
            <a:noAutofit/>
          </a:bodyPr>
          <a:p>
            <a:pPr marL="342900" indent="-342900">
              <a:lnSpc>
                <a:spcPct val="100000"/>
              </a:lnSpc>
              <a:buAutoNum type="arabicPeriod"/>
            </a:pPr>
            <a:r>
              <a:rPr lang="en-US" altLang="zh-CN" sz="1400"/>
              <a:t>regedit</a:t>
            </a:r>
            <a:r>
              <a:rPr lang="zh-CN" altLang="en-US" sz="1400"/>
              <a:t>：打开注册表编辑器</a:t>
            </a:r>
            <a:endParaRPr lang="zh-CN" altLang="en-US" sz="1400"/>
          </a:p>
          <a:p>
            <a:pPr marL="342900" indent="-342900">
              <a:lnSpc>
                <a:spcPct val="100000"/>
              </a:lnSpc>
              <a:buAutoNum type="arabicPeriod"/>
            </a:pPr>
            <a:r>
              <a:rPr lang="en-US" altLang="zh-CN" sz="1400"/>
              <a:t>ping</a:t>
            </a:r>
            <a:r>
              <a:rPr lang="zh-CN" altLang="en-US" sz="1400"/>
              <a:t>：测试网络连通性</a:t>
            </a:r>
            <a:endParaRPr lang="zh-CN" altLang="en-US" sz="1400"/>
          </a:p>
          <a:p>
            <a:pPr marL="342900" indent="-342900">
              <a:lnSpc>
                <a:spcPct val="100000"/>
              </a:lnSpc>
              <a:buAutoNum type="arabicPeriod"/>
            </a:pPr>
            <a:r>
              <a:rPr lang="en-US" altLang="zh-CN" sz="1400"/>
              <a:t>Ipconfig</a:t>
            </a:r>
            <a:r>
              <a:rPr lang="zh-CN" altLang="en-US" sz="1400"/>
              <a:t>：查看当前服务器</a:t>
            </a:r>
            <a:r>
              <a:rPr lang="en-US" altLang="zh-CN" sz="1400"/>
              <a:t>IP</a:t>
            </a:r>
            <a:r>
              <a:rPr lang="zh-CN" altLang="en-US" sz="1400"/>
              <a:t>配置情况</a:t>
            </a:r>
            <a:endParaRPr lang="zh-CN" altLang="en-US" sz="1400"/>
          </a:p>
          <a:p>
            <a:pPr marL="342900" indent="-342900">
              <a:lnSpc>
                <a:spcPct val="100000"/>
              </a:lnSpc>
              <a:buAutoNum type="arabicPeriod"/>
            </a:pPr>
            <a:r>
              <a:rPr lang="en-US" altLang="zh-CN" sz="1400"/>
              <a:t>Tracert</a:t>
            </a:r>
            <a:r>
              <a:rPr lang="zh-CN" altLang="en-US" sz="1400"/>
              <a:t>：路由跟踪，也可使用</a:t>
            </a:r>
            <a:r>
              <a:rPr lang="en-US" altLang="zh-CN" sz="1400"/>
              <a:t>Pathping</a:t>
            </a:r>
            <a:endParaRPr lang="en-US" altLang="zh-CN" sz="1400"/>
          </a:p>
          <a:p>
            <a:pPr marL="342900" indent="-342900">
              <a:lnSpc>
                <a:spcPct val="100000"/>
              </a:lnSpc>
              <a:buAutoNum type="arabicPeriod"/>
            </a:pPr>
            <a:r>
              <a:rPr lang="en-US" altLang="zh-CN" sz="1400"/>
              <a:t>Telnet</a:t>
            </a:r>
            <a:r>
              <a:rPr lang="zh-CN" altLang="en-US" sz="1400"/>
              <a:t>：连接到远程服务器</a:t>
            </a:r>
            <a:endParaRPr lang="zh-CN" altLang="en-US" sz="1400"/>
          </a:p>
          <a:p>
            <a:pPr marL="342900" indent="-342900">
              <a:lnSpc>
                <a:spcPct val="100000"/>
              </a:lnSpc>
              <a:buAutoNum type="arabicPeriod"/>
            </a:pPr>
            <a:r>
              <a:rPr lang="en-US" altLang="zh-CN" sz="1400"/>
              <a:t>Netstat</a:t>
            </a:r>
            <a:r>
              <a:rPr lang="zh-CN" altLang="en-US" sz="1400"/>
              <a:t>：显示协议统计和当前</a:t>
            </a:r>
            <a:r>
              <a:rPr lang="en-US" altLang="zh-CN" sz="1400"/>
              <a:t>TCP/IP</a:t>
            </a:r>
            <a:r>
              <a:rPr lang="zh-CN" altLang="en-US" sz="1400"/>
              <a:t>网络连接</a:t>
            </a:r>
            <a:endParaRPr lang="zh-CN" altLang="en-US" sz="1400"/>
          </a:p>
          <a:p>
            <a:pPr marL="342900" indent="-342900">
              <a:lnSpc>
                <a:spcPct val="100000"/>
              </a:lnSpc>
              <a:buAutoNum type="arabicPeriod"/>
            </a:pPr>
            <a:r>
              <a:rPr lang="en-US" altLang="zh-CN" sz="1400"/>
              <a:t>Nslookup</a:t>
            </a:r>
            <a:r>
              <a:rPr lang="zh-CN" altLang="en-US" sz="1400"/>
              <a:t>：查看域名解析</a:t>
            </a:r>
            <a:endParaRPr lang="zh-CN" altLang="en-US" sz="1400"/>
          </a:p>
          <a:p>
            <a:pPr marL="342900" indent="-342900">
              <a:lnSpc>
                <a:spcPct val="100000"/>
              </a:lnSpc>
              <a:buAutoNum type="arabicPeriod"/>
            </a:pPr>
            <a:r>
              <a:rPr lang="en-US" altLang="zh-CN" sz="1400"/>
              <a:t>Arp</a:t>
            </a:r>
            <a:r>
              <a:rPr lang="zh-CN" altLang="en-US" sz="1400"/>
              <a:t>：显示和修改</a:t>
            </a:r>
            <a:r>
              <a:rPr lang="en-US" altLang="zh-CN" sz="1400"/>
              <a:t>ARP</a:t>
            </a:r>
            <a:r>
              <a:rPr lang="zh-CN" altLang="en-US" sz="1400"/>
              <a:t>使用的</a:t>
            </a:r>
            <a:r>
              <a:rPr lang="en-US" altLang="zh-CN" sz="1400"/>
              <a:t>“IP</a:t>
            </a:r>
            <a:r>
              <a:rPr lang="zh-CN" altLang="en-US" sz="1400"/>
              <a:t>到物理</a:t>
            </a:r>
            <a:r>
              <a:rPr lang="en-US" altLang="zh-CN" sz="1400"/>
              <a:t>”</a:t>
            </a:r>
            <a:r>
              <a:rPr lang="zh-CN" altLang="en-US" sz="1400"/>
              <a:t>地址转换表</a:t>
            </a:r>
            <a:endParaRPr lang="zh-CN" altLang="en-US" sz="1400"/>
          </a:p>
          <a:p>
            <a:pPr marL="342900" indent="-342900">
              <a:lnSpc>
                <a:spcPct val="100000"/>
              </a:lnSpc>
              <a:buAutoNum type="arabicPeriod"/>
            </a:pPr>
            <a:r>
              <a:rPr lang="en-US" altLang="zh-CN" sz="1400"/>
              <a:t>Net session</a:t>
            </a:r>
            <a:r>
              <a:rPr lang="zh-CN" altLang="en-US" sz="1400"/>
              <a:t>：查看链接</a:t>
            </a:r>
            <a:endParaRPr lang="zh-CN" altLang="en-US" sz="1400"/>
          </a:p>
          <a:p>
            <a:pPr marL="342900" indent="-342900">
              <a:lnSpc>
                <a:spcPct val="100000"/>
              </a:lnSpc>
              <a:buAutoNum type="arabicPeriod"/>
            </a:pPr>
            <a:r>
              <a:rPr lang="en-US" altLang="zh-CN" sz="1400"/>
              <a:t>Net view</a:t>
            </a:r>
            <a:r>
              <a:rPr lang="zh-CN" altLang="en-US" sz="1400"/>
              <a:t>：显示当前网络计算机列表</a:t>
            </a:r>
            <a:endParaRPr lang="zh-CN" altLang="en-US" sz="1400"/>
          </a:p>
          <a:p>
            <a:pPr marL="342900" indent="-342900">
              <a:lnSpc>
                <a:spcPct val="100000"/>
              </a:lnSpc>
              <a:buAutoNum type="arabicPeriod"/>
            </a:pPr>
            <a:r>
              <a:rPr lang="en-US" altLang="zh-CN" sz="1400"/>
              <a:t>Runas</a:t>
            </a:r>
            <a:r>
              <a:rPr lang="zh-CN" altLang="en-US" sz="1400"/>
              <a:t>：允许用户用其他权限运行指定的工具和程序，而不是用户当前登录提供的权限</a:t>
            </a:r>
            <a:endParaRPr lang="zh-CN" altLang="en-US" sz="1400"/>
          </a:p>
          <a:p>
            <a:pPr marL="342900" indent="-342900">
              <a:lnSpc>
                <a:spcPct val="100000"/>
              </a:lnSpc>
              <a:buAutoNum type="arabicPeriod"/>
            </a:pPr>
            <a:r>
              <a:rPr lang="en-US" altLang="zh-CN" sz="1400"/>
              <a:t>Route</a:t>
            </a:r>
            <a:r>
              <a:rPr lang="zh-CN" altLang="en-US" sz="1400"/>
              <a:t>：在本地</a:t>
            </a:r>
            <a:r>
              <a:rPr lang="en-US" altLang="zh-CN" sz="1400"/>
              <a:t>IP</a:t>
            </a:r>
            <a:r>
              <a:rPr lang="zh-CN" altLang="en-US" sz="1400"/>
              <a:t>路由表中显示和修改条目</a:t>
            </a:r>
            <a:endParaRPr lang="zh-CN" altLang="en-US" sz="1400"/>
          </a:p>
          <a:p>
            <a:pPr marL="342900" indent="-342900">
              <a:lnSpc>
                <a:spcPct val="100000"/>
              </a:lnSpc>
              <a:buAutoNum type="arabicPeriod"/>
            </a:pPr>
            <a:r>
              <a:rPr lang="en-US" altLang="zh-CN" sz="1400"/>
              <a:t>Chkdsk</a:t>
            </a:r>
            <a:r>
              <a:rPr lang="zh-CN" altLang="en-US" sz="1400"/>
              <a:t>：磁盘检测工具</a:t>
            </a:r>
            <a:endParaRPr lang="zh-CN" altLang="en-US" sz="1400"/>
          </a:p>
          <a:p>
            <a:pPr marL="342900" indent="-342900">
              <a:lnSpc>
                <a:spcPct val="100000"/>
              </a:lnSpc>
              <a:buAutoNum type="arabicPeriod"/>
            </a:pPr>
            <a:r>
              <a:rPr lang="en-US" altLang="zh-CN" sz="1400"/>
              <a:t>Gpedit.msc</a:t>
            </a:r>
            <a:r>
              <a:rPr lang="zh-CN" altLang="en-US" sz="1400"/>
              <a:t>：打开组策略编辑器</a:t>
            </a:r>
            <a:endParaRPr lang="zh-CN" altLang="en-US" sz="1400"/>
          </a:p>
          <a:p>
            <a:pPr marL="342900" indent="-342900">
              <a:lnSpc>
                <a:spcPct val="100000"/>
              </a:lnSpc>
              <a:buAutoNum type="arabicPeriod"/>
            </a:pPr>
            <a:r>
              <a:rPr lang="en-US" altLang="zh-CN" sz="1400"/>
              <a:t>Mstsc</a:t>
            </a:r>
            <a:r>
              <a:rPr lang="zh-CN" altLang="en-US" sz="1400"/>
              <a:t>：打开远程桌面连接客户端</a:t>
            </a:r>
            <a:endParaRPr lang="zh-CN" altLang="en-US" sz="1400"/>
          </a:p>
          <a:p>
            <a:pPr marL="342900" indent="-342900">
              <a:lnSpc>
                <a:spcPct val="100000"/>
              </a:lnSpc>
              <a:buAutoNum type="arabicPeriod"/>
            </a:pPr>
            <a:r>
              <a:rPr lang="en-US" altLang="zh-CN" sz="1400"/>
              <a:t>Taskmgr</a:t>
            </a:r>
            <a:r>
              <a:rPr lang="zh-CN" altLang="en-US" sz="1400"/>
              <a:t>：打开任务管理器</a:t>
            </a:r>
            <a:endParaRPr lang="zh-CN" altLang="en-US" sz="14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pPr algn="ctr"/>
            <a:r>
              <a:rPr lang="en-US" altLang="zh-CN"/>
              <a:t>Linux</a:t>
            </a:r>
            <a:r>
              <a:rPr lang="zh-CN" altLang="en-US"/>
              <a:t>系统</a:t>
            </a:r>
            <a:endParaRPr lang="zh-CN" altLang="en-US"/>
          </a:p>
        </p:txBody>
      </p:sp>
      <p:sp>
        <p:nvSpPr>
          <p:cNvPr id="3" name="内容占位符 2"/>
          <p:cNvSpPr>
            <a:spLocks noGrp="1"/>
          </p:cNvSpPr>
          <p:nvPr>
            <p:ph idx="1"/>
          </p:nvPr>
        </p:nvSpPr>
        <p:spPr/>
        <p:txBody>
          <a:bodyPr>
            <a:noAutofit/>
          </a:bodyPr>
          <a:p>
            <a:pPr>
              <a:lnSpc>
                <a:spcPct val="300000"/>
              </a:lnSpc>
            </a:pPr>
            <a:r>
              <a:rPr lang="en-US" altLang="zh-CN" sz="2400"/>
              <a:t>Linux</a:t>
            </a:r>
            <a:r>
              <a:rPr lang="zh-CN" altLang="en-US" sz="2400"/>
              <a:t>是一种自由和开放源码的类</a:t>
            </a:r>
            <a:r>
              <a:rPr lang="en-US" altLang="zh-CN" sz="2400"/>
              <a:t>Unix</a:t>
            </a:r>
            <a:r>
              <a:rPr lang="zh-CN" altLang="en-US" sz="2400"/>
              <a:t>操作系统。</a:t>
            </a:r>
            <a:r>
              <a:rPr lang="en-US" altLang="zh-CN" sz="2400"/>
              <a:t>IDC</a:t>
            </a:r>
            <a:r>
              <a:rPr lang="zh-CN" altLang="en-US" sz="2400"/>
              <a:t>机房中的主流操作系统都是</a:t>
            </a:r>
            <a:r>
              <a:rPr lang="en-US" altLang="zh-CN" sz="2400"/>
              <a:t>Linux,</a:t>
            </a:r>
            <a:r>
              <a:rPr lang="zh-CN" altLang="en-US" sz="2400"/>
              <a:t>常用的</a:t>
            </a:r>
            <a:r>
              <a:rPr lang="en-US" altLang="zh-CN" sz="2400"/>
              <a:t>Linux</a:t>
            </a:r>
            <a:r>
              <a:rPr lang="zh-CN" altLang="en-US" sz="2400"/>
              <a:t>系统主要有</a:t>
            </a:r>
            <a:r>
              <a:rPr lang="en-US" altLang="zh-CN" sz="2400"/>
              <a:t>Redhat</a:t>
            </a:r>
            <a:r>
              <a:rPr lang="zh-CN" altLang="en-US" sz="2400"/>
              <a:t>、</a:t>
            </a:r>
            <a:r>
              <a:rPr lang="en-US" altLang="zh-CN" sz="2400"/>
              <a:t>SUSE</a:t>
            </a:r>
            <a:r>
              <a:rPr lang="zh-CN" altLang="en-US" sz="2400"/>
              <a:t>、</a:t>
            </a:r>
            <a:r>
              <a:rPr lang="en-US" altLang="zh-CN" sz="2400"/>
              <a:t>Fedora</a:t>
            </a:r>
            <a:r>
              <a:rPr lang="zh-CN" altLang="en-US" sz="2400"/>
              <a:t>、</a:t>
            </a:r>
            <a:r>
              <a:rPr lang="en-US" altLang="zh-CN" sz="2400"/>
              <a:t>Debian</a:t>
            </a:r>
            <a:r>
              <a:rPr lang="zh-CN" altLang="en-US" sz="2400"/>
              <a:t>。本章内容主要介绍了系统的安装、系统的基本配置和常用命令。</a:t>
            </a:r>
            <a:endParaRPr lang="zh-CN" altLang="en-US" sz="24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Linux</a:t>
            </a:r>
            <a:r>
              <a:rPr lang="zh-CN" altLang="en-US"/>
              <a:t>系统安装</a:t>
            </a:r>
            <a:endParaRPr lang="zh-CN" altLang="en-US"/>
          </a:p>
        </p:txBody>
      </p:sp>
      <p:sp>
        <p:nvSpPr>
          <p:cNvPr id="3" name="内容占位符 2"/>
          <p:cNvSpPr>
            <a:spLocks noGrp="1"/>
          </p:cNvSpPr>
          <p:nvPr>
            <p:ph idx="1"/>
          </p:nvPr>
        </p:nvSpPr>
        <p:spPr/>
        <p:txBody>
          <a:bodyPr>
            <a:normAutofit fontScale="80000"/>
          </a:bodyPr>
          <a:p>
            <a:pPr marL="0" indent="0">
              <a:lnSpc>
                <a:spcPct val="300000"/>
              </a:lnSpc>
              <a:buNone/>
            </a:pPr>
            <a:r>
              <a:rPr lang="en-US" altLang="zh-CN"/>
              <a:t>  </a:t>
            </a:r>
            <a:r>
              <a:rPr lang="en-US" altLang="zh-CN" sz="3100"/>
              <a:t>   Linux</a:t>
            </a:r>
            <a:r>
              <a:rPr lang="zh-CN" altLang="en-US" sz="3100"/>
              <a:t>的发行版本较多，各个版本的</a:t>
            </a:r>
            <a:r>
              <a:rPr lang="en-US" altLang="zh-CN" sz="3100"/>
              <a:t>Linux</a:t>
            </a:r>
            <a:r>
              <a:rPr lang="zh-CN" altLang="en-US" sz="3100"/>
              <a:t>安装都有差异，和</a:t>
            </a:r>
            <a:r>
              <a:rPr lang="en-US" altLang="zh-CN" sz="3100"/>
              <a:t>Windows</a:t>
            </a:r>
            <a:r>
              <a:rPr lang="zh-CN" altLang="en-US" sz="3100"/>
              <a:t>系统安装一样，一方面我们可以通过厂商自带的安装引导盘进行安装，另一方面我们也可以通过远程网络部署的方式来进行安装</a:t>
            </a:r>
            <a:endParaRPr lang="zh-CN" altLang="en-US" sz="31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pPr algn="ctr"/>
            <a:r>
              <a:rPr lang="zh-CN" altLang="en-US" sz="4400">
                <a:solidFill>
                  <a:schemeClr val="tx1"/>
                </a:solidFill>
                <a:effectLst>
                  <a:outerShdw blurRad="38100" dist="19050" dir="2700000" algn="tl" rotWithShape="0">
                    <a:schemeClr val="dk1">
                      <a:alpha val="40000"/>
                    </a:schemeClr>
                  </a:outerShdw>
                </a:effectLst>
              </a:rPr>
              <a:t>目的</a:t>
            </a:r>
            <a:endParaRPr lang="zh-CN" altLang="en-US" sz="440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608330" y="2118995"/>
            <a:ext cx="11387455" cy="3629660"/>
          </a:xfrm>
        </p:spPr>
        <p:txBody>
          <a:bodyPr/>
          <a:p>
            <a:pPr>
              <a:buFont typeface="Wingdings" panose="05000000000000000000" charset="0"/>
              <a:buChar char="l"/>
            </a:pPr>
            <a:r>
              <a:rPr lang="en-US" altLang="zh-CN" sz="2400" b="1">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为新入职的运维工程师提供培训，快速的掌握运维部署所需要的知识</a:t>
            </a:r>
            <a:endParaRPr lang="zh-CN" altLang="en-US" sz="2400" b="1">
              <a:solidFill>
                <a:schemeClr val="tx1"/>
              </a:solidFill>
              <a:effectLst>
                <a:outerShdw blurRad="38100" dist="19050" dir="2700000" algn="tl" rotWithShape="0">
                  <a:schemeClr val="dk1">
                    <a:alpha val="40000"/>
                  </a:schemeClr>
                </a:outerShdw>
              </a:effectLst>
            </a:endParaRPr>
          </a:p>
          <a:p>
            <a:pPr marL="0" indent="0">
              <a:buNone/>
            </a:pPr>
            <a:endParaRPr lang="zh-CN" altLang="en-US" sz="2400" b="1">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l"/>
            </a:pPr>
            <a:r>
              <a:rPr lang="en-US" altLang="zh-CN" sz="2400" b="1">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了解、熟悉运维过程的管理要求规范</a:t>
            </a:r>
            <a:endParaRPr lang="zh-CN" altLang="en-US" sz="2400" b="1">
              <a:solidFill>
                <a:schemeClr val="tx1"/>
              </a:solidFill>
              <a:effectLst>
                <a:outerShdw blurRad="38100" dist="19050" dir="2700000" algn="tl" rotWithShape="0">
                  <a:schemeClr val="dk1">
                    <a:alpha val="40000"/>
                  </a:schemeClr>
                </a:outerShdw>
              </a:effectLst>
            </a:endParaRPr>
          </a:p>
          <a:p>
            <a:pPr marL="0" indent="0">
              <a:buNone/>
            </a:pPr>
            <a:endParaRPr lang="zh-CN" altLang="en-US" sz="2400" b="1">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l"/>
            </a:pPr>
            <a:r>
              <a:rPr lang="en-US" altLang="zh-CN" sz="2400" b="1">
                <a:solidFill>
                  <a:schemeClr val="tx1"/>
                </a:solidFill>
                <a:effectLst>
                  <a:outerShdw blurRad="38100" dist="19050" dir="2700000" algn="tl" rotWithShape="0">
                    <a:schemeClr val="dk1">
                      <a:alpha val="40000"/>
                    </a:schemeClr>
                  </a:outerShdw>
                </a:effectLst>
              </a:rPr>
              <a:t>   </a:t>
            </a:r>
            <a:r>
              <a:rPr lang="zh-CN" altLang="en-US" sz="2400" b="1">
                <a:solidFill>
                  <a:schemeClr val="tx1"/>
                </a:solidFill>
                <a:effectLst>
                  <a:outerShdw blurRad="38100" dist="19050" dir="2700000" algn="tl" rotWithShape="0">
                    <a:schemeClr val="dk1">
                      <a:alpha val="40000"/>
                    </a:schemeClr>
                  </a:outerShdw>
                </a:effectLst>
              </a:rPr>
              <a:t>加强运维操作管理规范，降低</a:t>
            </a:r>
            <a:r>
              <a:rPr lang="en-US" altLang="zh-CN" sz="2400" b="1">
                <a:solidFill>
                  <a:schemeClr val="tx1"/>
                </a:solidFill>
                <a:effectLst>
                  <a:outerShdw blurRad="38100" dist="19050" dir="2700000" algn="tl" rotWithShape="0">
                    <a:schemeClr val="dk1">
                      <a:alpha val="40000"/>
                    </a:schemeClr>
                  </a:outerShdw>
                </a:effectLst>
              </a:rPr>
              <a:t>IDC</a:t>
            </a:r>
            <a:r>
              <a:rPr lang="zh-CN" altLang="en-US" sz="2400" b="1">
                <a:solidFill>
                  <a:schemeClr val="tx1"/>
                </a:solidFill>
                <a:effectLst>
                  <a:outerShdw blurRad="38100" dist="19050" dir="2700000" algn="tl" rotWithShape="0">
                    <a:schemeClr val="dk1">
                      <a:alpha val="40000"/>
                    </a:schemeClr>
                  </a:outerShdw>
                </a:effectLst>
              </a:rPr>
              <a:t>的运维风险，保障</a:t>
            </a:r>
            <a:r>
              <a:rPr lang="en-US" altLang="zh-CN" sz="2400" b="1">
                <a:solidFill>
                  <a:schemeClr val="tx1"/>
                </a:solidFill>
                <a:effectLst>
                  <a:outerShdw blurRad="38100" dist="19050" dir="2700000" algn="tl" rotWithShape="0">
                    <a:schemeClr val="dk1">
                      <a:alpha val="40000"/>
                    </a:schemeClr>
                  </a:outerShdw>
                </a:effectLst>
              </a:rPr>
              <a:t>IDC</a:t>
            </a:r>
            <a:r>
              <a:rPr lang="zh-CN" altLang="en-US" sz="2400" b="1">
                <a:solidFill>
                  <a:schemeClr val="tx1"/>
                </a:solidFill>
                <a:effectLst>
                  <a:outerShdw blurRad="38100" dist="19050" dir="2700000" algn="tl" rotWithShape="0">
                    <a:schemeClr val="dk1">
                      <a:alpha val="40000"/>
                    </a:schemeClr>
                  </a:outerShdw>
                </a:effectLst>
              </a:rPr>
              <a:t>及设备的运维安全</a:t>
            </a:r>
            <a:endParaRPr lang="zh-CN" altLang="en-US" sz="24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Linux</a:t>
            </a:r>
            <a:r>
              <a:rPr lang="zh-CN" altLang="en-US"/>
              <a:t>系统基本配置</a:t>
            </a:r>
            <a:endParaRPr lang="zh-CN" altLang="en-US"/>
          </a:p>
        </p:txBody>
      </p:sp>
      <p:sp>
        <p:nvSpPr>
          <p:cNvPr id="3" name="内容占位符 2"/>
          <p:cNvSpPr>
            <a:spLocks noGrp="1"/>
          </p:cNvSpPr>
          <p:nvPr>
            <p:ph idx="1"/>
          </p:nvPr>
        </p:nvSpPr>
        <p:spPr/>
        <p:txBody>
          <a:bodyPr/>
          <a:p>
            <a:r>
              <a:rPr lang="zh-CN" altLang="en-US" sz="3600"/>
              <a:t>系统安装完成后，我们也需要对系统进行一些基本的配置，方可交付客户使用，具体配置如下：</a:t>
            </a:r>
            <a:endParaRPr lang="zh-CN" altLang="en-US" sz="3600"/>
          </a:p>
          <a:p>
            <a:pPr marL="342900" indent="-342900">
              <a:buFont typeface="+mj-ea"/>
              <a:buAutoNum type="circleNumDbPlain"/>
            </a:pPr>
            <a:r>
              <a:rPr lang="zh-CN" altLang="en-US" sz="3600"/>
              <a:t>网络配置：</a:t>
            </a:r>
            <a:r>
              <a:rPr lang="en-US" altLang="zh-CN" sz="3600"/>
              <a:t>IP</a:t>
            </a:r>
            <a:r>
              <a:rPr lang="zh-CN" altLang="en-US" sz="3600"/>
              <a:t>地址、网关、子网掩码、</a:t>
            </a:r>
            <a:r>
              <a:rPr lang="en-US" altLang="zh-CN" sz="3600"/>
              <a:t>DNS</a:t>
            </a:r>
            <a:endParaRPr lang="en-US" altLang="zh-CN" sz="3600"/>
          </a:p>
          <a:p>
            <a:pPr marL="342900" indent="-342900">
              <a:buFont typeface="+mj-ea"/>
              <a:buAutoNum type="circleNumDbPlain"/>
            </a:pPr>
            <a:r>
              <a:rPr lang="zh-CN" altLang="en-US" sz="3600"/>
              <a:t>安全设置：通过相关设置保障系统的安全性</a:t>
            </a:r>
            <a:endParaRPr lang="zh-CN" altLang="en-US"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Linux</a:t>
            </a:r>
            <a:r>
              <a:rPr lang="zh-CN" altLang="en-US"/>
              <a:t>网络配置</a:t>
            </a:r>
            <a:endParaRPr lang="zh-CN" altLang="en-US"/>
          </a:p>
        </p:txBody>
      </p:sp>
      <p:sp>
        <p:nvSpPr>
          <p:cNvPr id="3" name="内容占位符 2"/>
          <p:cNvSpPr>
            <a:spLocks noGrp="1"/>
          </p:cNvSpPr>
          <p:nvPr>
            <p:ph idx="1"/>
          </p:nvPr>
        </p:nvSpPr>
        <p:spPr/>
        <p:txBody>
          <a:bodyPr/>
          <a:p>
            <a:r>
              <a:rPr lang="en-US" altLang="zh-CN"/>
              <a:t>Linux</a:t>
            </a:r>
            <a:r>
              <a:rPr lang="zh-CN" altLang="en-US"/>
              <a:t>的网络配置和</a:t>
            </a:r>
            <a:r>
              <a:rPr lang="en-US" altLang="zh-CN"/>
              <a:t>Windows</a:t>
            </a:r>
            <a:r>
              <a:rPr lang="zh-CN" altLang="en-US"/>
              <a:t>是有不同的，虽然</a:t>
            </a:r>
            <a:r>
              <a:rPr lang="en-US" altLang="zh-CN"/>
              <a:t>Linux</a:t>
            </a:r>
            <a:r>
              <a:rPr lang="zh-CN" altLang="en-US"/>
              <a:t>也有图形化界面，但是一般情况下我们还是以命令行的方式为主，</a:t>
            </a:r>
            <a:r>
              <a:rPr lang="en-US" altLang="zh-CN"/>
              <a:t>Linux</a:t>
            </a:r>
            <a:r>
              <a:rPr lang="zh-CN" altLang="en-US"/>
              <a:t>的网络配置可以通过两种方式实现：</a:t>
            </a:r>
            <a:endParaRPr lang="zh-CN" altLang="en-US"/>
          </a:p>
          <a:p>
            <a:pPr marL="342900" indent="-342900">
              <a:buFont typeface="+mj-ea"/>
              <a:buAutoNum type="circleNumDbPlain"/>
            </a:pPr>
            <a:r>
              <a:rPr lang="en-US" altLang="zh-CN"/>
              <a:t>ifconfig ethx *.*.*.* netmask *.*.*.*</a:t>
            </a:r>
            <a:r>
              <a:rPr lang="zh-CN" altLang="en-US"/>
              <a:t>，临时更改</a:t>
            </a:r>
            <a:endParaRPr lang="zh-CN" altLang="en-US"/>
          </a:p>
          <a:p>
            <a:pPr marL="342900" indent="-342900">
              <a:buFont typeface="+mj-ea"/>
              <a:buAutoNum type="circleNumDbPlain"/>
            </a:pPr>
            <a:r>
              <a:rPr lang="zh-CN" altLang="en-US"/>
              <a:t>编辑</a:t>
            </a:r>
            <a:r>
              <a:rPr lang="en-US" altLang="zh-CN"/>
              <a:t>/etc/sysconfig/network-script/ifcfg-ehtX</a:t>
            </a:r>
            <a:r>
              <a:rPr lang="zh-CN" altLang="en-US"/>
              <a:t>，编辑完成后，需要运行</a:t>
            </a:r>
            <a:r>
              <a:rPr lang="en-US" altLang="zh-CN"/>
              <a:t>service network restart</a:t>
            </a:r>
            <a:endParaRPr lang="en-US" altLang="zh-CN"/>
          </a:p>
          <a:p>
            <a:pPr marL="342900" indent="-342900">
              <a:buFont typeface="+mj-ea"/>
              <a:buAutoNum type="circleNumDbPlain"/>
            </a:pPr>
            <a:r>
              <a:rPr lang="zh-CN" altLang="en-US"/>
              <a:t>网络配置完成后，为了确保客户能够远程登录到服务器，我们需要开启服务器上的</a:t>
            </a:r>
            <a:r>
              <a:rPr lang="en-US" altLang="zh-CN"/>
              <a:t>SSH</a:t>
            </a:r>
            <a:r>
              <a:rPr lang="zh-CN" altLang="en-US"/>
              <a:t>服务，同事需要设置禁止</a:t>
            </a:r>
            <a:r>
              <a:rPr lang="en-US" altLang="zh-CN"/>
              <a:t>Root</a:t>
            </a:r>
            <a:r>
              <a:rPr lang="zh-CN" altLang="en-US"/>
              <a:t>用户使用</a:t>
            </a:r>
            <a:r>
              <a:rPr lang="en-US" altLang="zh-CN"/>
              <a:t>ssh</a:t>
            </a:r>
            <a:r>
              <a:rPr lang="zh-CN" altLang="en-US"/>
              <a:t>登录。</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Linux</a:t>
            </a:r>
            <a:r>
              <a:rPr lang="zh-CN" altLang="en-US"/>
              <a:t>安全配置</a:t>
            </a:r>
            <a:endParaRPr lang="zh-CN" altLang="en-US"/>
          </a:p>
        </p:txBody>
      </p:sp>
      <p:sp>
        <p:nvSpPr>
          <p:cNvPr id="3" name="内容占位符 2"/>
          <p:cNvSpPr>
            <a:spLocks noGrp="1"/>
          </p:cNvSpPr>
          <p:nvPr>
            <p:ph idx="1"/>
          </p:nvPr>
        </p:nvSpPr>
        <p:spPr/>
        <p:txBody>
          <a:bodyPr/>
          <a:p>
            <a:pPr marL="0" indent="0">
              <a:buNone/>
            </a:pPr>
            <a:r>
              <a:rPr lang="zh-CN" altLang="en-US" sz="2400"/>
              <a:t>保障系统的安全，需要进行相关的设置，主要如下：</a:t>
            </a:r>
            <a:endParaRPr lang="zh-CN" altLang="en-US" sz="2400"/>
          </a:p>
          <a:p>
            <a:pPr marL="342900" indent="-342900">
              <a:buFont typeface="+mj-ea"/>
              <a:buAutoNum type="circleNumDbPlain"/>
            </a:pPr>
            <a:r>
              <a:rPr lang="zh-CN" altLang="en-US" sz="2400"/>
              <a:t>用户管理</a:t>
            </a:r>
            <a:endParaRPr lang="zh-CN" altLang="en-US" sz="2400"/>
          </a:p>
          <a:p>
            <a:pPr marL="342900" indent="-342900">
              <a:buFont typeface="+mj-ea"/>
              <a:buAutoNum type="circleNumDbPlain"/>
            </a:pPr>
            <a:r>
              <a:rPr lang="zh-CN" altLang="en-US" sz="2400"/>
              <a:t>服务管理</a:t>
            </a:r>
            <a:endParaRPr lang="zh-CN" altLang="en-US" sz="2400"/>
          </a:p>
          <a:p>
            <a:pPr marL="342900" indent="-342900">
              <a:buFont typeface="+mj-ea"/>
              <a:buAutoNum type="circleNumDbPlain"/>
            </a:pPr>
            <a:r>
              <a:rPr lang="zh-CN" altLang="en-US" sz="2400"/>
              <a:t>系统文件权限</a:t>
            </a:r>
            <a:endParaRPr lang="zh-CN" altLang="en-US" sz="2400"/>
          </a:p>
          <a:p>
            <a:pPr marL="342900" indent="-342900">
              <a:buFont typeface="+mj-ea"/>
              <a:buAutoNum type="circleNumDbPlain"/>
            </a:pPr>
            <a:r>
              <a:rPr lang="zh-CN" altLang="en-US" sz="2400"/>
              <a:t>系统优化</a:t>
            </a:r>
            <a:endParaRPr lang="zh-CN" altLang="en-US" sz="2400"/>
          </a:p>
          <a:p>
            <a:pPr marL="342900" indent="-342900">
              <a:buFont typeface="+mj-ea"/>
              <a:buAutoNum type="circleNumDbPlain"/>
            </a:pPr>
            <a:r>
              <a:rPr lang="zh-CN" altLang="en-US" sz="2400"/>
              <a:t>日志管理</a:t>
            </a:r>
            <a:endParaRPr lang="zh-CN" altLang="en-US" sz="2400"/>
          </a:p>
          <a:p>
            <a:pPr marL="342900" indent="-342900">
              <a:buFont typeface="+mj-ea"/>
              <a:buAutoNum type="circleNumDbPlain"/>
            </a:pPr>
            <a:r>
              <a:rPr lang="zh-CN" altLang="en-US" sz="2400"/>
              <a:t>防火墙</a:t>
            </a:r>
            <a:endParaRPr lang="zh-CN" altLang="en-US" sz="24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289630"/>
            <a:ext cx="10969200" cy="705600"/>
          </a:xfrm>
        </p:spPr>
        <p:txBody>
          <a:bodyPr/>
          <a:p>
            <a:pPr algn="ctr"/>
            <a:r>
              <a:rPr lang="en-US" altLang="zh-CN"/>
              <a:t>Linux</a:t>
            </a:r>
            <a:r>
              <a:rPr lang="zh-CN" altLang="en-US"/>
              <a:t>常见命令</a:t>
            </a:r>
            <a:endParaRPr lang="zh-CN" altLang="en-US"/>
          </a:p>
        </p:txBody>
      </p:sp>
      <p:sp>
        <p:nvSpPr>
          <p:cNvPr id="3" name="内容占位符 2"/>
          <p:cNvSpPr>
            <a:spLocks noGrp="1"/>
          </p:cNvSpPr>
          <p:nvPr>
            <p:ph idx="1"/>
          </p:nvPr>
        </p:nvSpPr>
        <p:spPr>
          <a:xfrm>
            <a:off x="611505" y="1253490"/>
            <a:ext cx="10906125" cy="5387975"/>
          </a:xfrm>
        </p:spPr>
        <p:txBody>
          <a:bodyPr>
            <a:noAutofit/>
          </a:bodyPr>
          <a:p>
            <a:pPr marL="0" indent="0">
              <a:buNone/>
            </a:pPr>
            <a:r>
              <a:rPr lang="en-US" altLang="zh-CN" sz="1600"/>
              <a:t>Linux</a:t>
            </a:r>
            <a:r>
              <a:rPr lang="zh-CN" altLang="en-US" sz="1600"/>
              <a:t>的日常运维基本都是通过命令来完成的，常用的</a:t>
            </a:r>
            <a:r>
              <a:rPr lang="en-US" altLang="zh-CN" sz="1600"/>
              <a:t>Linux</a:t>
            </a:r>
            <a:r>
              <a:rPr lang="zh-CN" altLang="en-US" sz="1600"/>
              <a:t>命令如下：</a:t>
            </a:r>
            <a:endParaRPr lang="zh-CN" altLang="en-US" sz="1600"/>
          </a:p>
          <a:p>
            <a:pPr marL="342900" indent="-342900">
              <a:buFont typeface="+mj-lt"/>
              <a:buAutoNum type="arabicPeriod"/>
            </a:pPr>
            <a:r>
              <a:rPr lang="en-US" altLang="zh-CN" sz="1200"/>
              <a:t>ping</a:t>
            </a:r>
            <a:r>
              <a:rPr lang="zh-CN" altLang="en-US" sz="1200"/>
              <a:t>：测试网络连通性</a:t>
            </a:r>
            <a:endParaRPr lang="zh-CN" altLang="en-US" sz="1200"/>
          </a:p>
          <a:p>
            <a:pPr marL="342900" indent="-342900">
              <a:buFont typeface="+mj-lt"/>
              <a:buAutoNum type="arabicPeriod"/>
            </a:pPr>
            <a:r>
              <a:rPr lang="en-US" altLang="zh-CN" sz="1200"/>
              <a:t>ifconfig</a:t>
            </a:r>
            <a:r>
              <a:rPr lang="zh-CN" altLang="en-US" sz="1200"/>
              <a:t>：查看和设置网络参数</a:t>
            </a:r>
            <a:endParaRPr lang="zh-CN" altLang="en-US" sz="1200"/>
          </a:p>
          <a:p>
            <a:pPr marL="342900" indent="-342900">
              <a:buFont typeface="+mj-lt"/>
              <a:buAutoNum type="arabicPeriod"/>
            </a:pPr>
            <a:r>
              <a:rPr lang="en-US" altLang="zh-CN" sz="1200"/>
              <a:t>ifup ifdown</a:t>
            </a:r>
            <a:r>
              <a:rPr lang="zh-CN" altLang="en-US" sz="1200"/>
              <a:t>：激活或关闭某个网络适配卡</a:t>
            </a:r>
            <a:endParaRPr lang="zh-CN" altLang="en-US" sz="1200"/>
          </a:p>
          <a:p>
            <a:pPr marL="342900" indent="-342900">
              <a:buFont typeface="+mj-lt"/>
              <a:buAutoNum type="arabicPeriod"/>
            </a:pPr>
            <a:r>
              <a:rPr lang="en-US" altLang="zh-CN" sz="1200"/>
              <a:t>Netstat</a:t>
            </a:r>
            <a:r>
              <a:rPr lang="zh-CN" altLang="en-US" sz="1200"/>
              <a:t>：查看服务器监听端口和链接状态</a:t>
            </a:r>
            <a:endParaRPr lang="zh-CN" altLang="en-US" sz="1200"/>
          </a:p>
          <a:p>
            <a:pPr marL="342900" indent="-342900">
              <a:buFont typeface="+mj-lt"/>
              <a:buAutoNum type="arabicPeriod"/>
            </a:pPr>
            <a:r>
              <a:rPr lang="en-US" altLang="zh-CN" sz="1200"/>
              <a:t>Route</a:t>
            </a:r>
            <a:r>
              <a:rPr lang="zh-CN" altLang="en-US" sz="1200"/>
              <a:t>：查看路由信息</a:t>
            </a:r>
            <a:endParaRPr lang="zh-CN" altLang="en-US" sz="1200"/>
          </a:p>
          <a:p>
            <a:pPr marL="342900" indent="-342900">
              <a:buFont typeface="+mj-lt"/>
              <a:buAutoNum type="arabicPeriod"/>
            </a:pPr>
            <a:r>
              <a:rPr lang="en-US" altLang="zh-CN" sz="1200"/>
              <a:t>Traceroute</a:t>
            </a:r>
            <a:r>
              <a:rPr lang="zh-CN" altLang="en-US" sz="1200"/>
              <a:t>：追踪路由</a:t>
            </a:r>
            <a:endParaRPr lang="zh-CN" altLang="en-US" sz="1200"/>
          </a:p>
          <a:p>
            <a:pPr marL="342900" indent="-342900">
              <a:buFont typeface="+mj-lt"/>
              <a:buAutoNum type="arabicPeriod"/>
            </a:pPr>
            <a:r>
              <a:rPr lang="en-US" altLang="zh-CN" sz="1200"/>
              <a:t>Passwd</a:t>
            </a:r>
            <a:r>
              <a:rPr lang="zh-CN" altLang="en-US" sz="1200"/>
              <a:t>：修改用户密码</a:t>
            </a:r>
            <a:endParaRPr lang="zh-CN" altLang="en-US" sz="1200"/>
          </a:p>
          <a:p>
            <a:pPr marL="342900" indent="-342900">
              <a:buFont typeface="+mj-lt"/>
              <a:buAutoNum type="arabicPeriod"/>
            </a:pPr>
            <a:r>
              <a:rPr lang="en-US" altLang="zh-CN" sz="1200"/>
              <a:t>Hwinfo</a:t>
            </a:r>
            <a:r>
              <a:rPr lang="zh-CN" altLang="en-US" sz="1200"/>
              <a:t>：查看相关硬件信息</a:t>
            </a:r>
            <a:endParaRPr lang="zh-CN" altLang="en-US" sz="1200"/>
          </a:p>
          <a:p>
            <a:pPr marL="342900" indent="-342900">
              <a:buFont typeface="+mj-lt"/>
              <a:buAutoNum type="arabicPeriod"/>
            </a:pPr>
            <a:r>
              <a:rPr lang="en-US" altLang="zh-CN" sz="1200"/>
              <a:t>Dmesg</a:t>
            </a:r>
            <a:r>
              <a:rPr lang="zh-CN" altLang="en-US" sz="1200"/>
              <a:t>：查看系统内核级别的日志信息</a:t>
            </a:r>
            <a:endParaRPr lang="zh-CN" altLang="en-US" sz="1200"/>
          </a:p>
          <a:p>
            <a:pPr marL="342900" indent="-342900">
              <a:buFont typeface="+mj-lt"/>
              <a:buAutoNum type="arabicPeriod"/>
            </a:pPr>
            <a:r>
              <a:rPr lang="en-US" altLang="zh-CN" sz="1200"/>
              <a:t>Chkconfig</a:t>
            </a:r>
            <a:r>
              <a:rPr lang="zh-CN" altLang="en-US" sz="1200"/>
              <a:t>：开启和关闭服务相关</a:t>
            </a:r>
            <a:endParaRPr lang="zh-CN" altLang="en-US" sz="1200"/>
          </a:p>
          <a:p>
            <a:pPr marL="342900" indent="-342900">
              <a:buFont typeface="+mj-lt"/>
              <a:buAutoNum type="arabicPeriod"/>
            </a:pPr>
            <a:r>
              <a:rPr lang="en-US" altLang="zh-CN" sz="1200"/>
              <a:t>Fdisk</a:t>
            </a:r>
            <a:r>
              <a:rPr lang="zh-CN" altLang="en-US" sz="1200"/>
              <a:t>：磁盘分区</a:t>
            </a:r>
            <a:endParaRPr lang="zh-CN" altLang="en-US" sz="1200"/>
          </a:p>
          <a:p>
            <a:pPr marL="342900" indent="-342900">
              <a:buFont typeface="+mj-lt"/>
              <a:buAutoNum type="arabicPeriod"/>
            </a:pPr>
            <a:r>
              <a:rPr lang="en-US" altLang="zh-CN" sz="1200"/>
              <a:t>Mkfs.ext4</a:t>
            </a:r>
            <a:r>
              <a:rPr lang="zh-CN" altLang="en-US" sz="1200"/>
              <a:t>：创建文件系统</a:t>
            </a:r>
            <a:endParaRPr lang="zh-CN" altLang="en-US" sz="1200"/>
          </a:p>
          <a:p>
            <a:pPr marL="342900" indent="-342900">
              <a:buFont typeface="+mj-lt"/>
              <a:buAutoNum type="arabicPeriod"/>
            </a:pPr>
            <a:r>
              <a:rPr lang="en-US" altLang="zh-CN" sz="1200"/>
              <a:t>Fsck.ext4</a:t>
            </a:r>
            <a:r>
              <a:rPr lang="zh-CN" altLang="en-US" sz="1200"/>
              <a:t>：修复文件系统</a:t>
            </a:r>
            <a:endParaRPr lang="zh-CN" altLang="en-US" sz="12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网络</a:t>
            </a:r>
            <a:endParaRPr lang="zh-CN" altLang="en-US"/>
          </a:p>
        </p:txBody>
      </p:sp>
      <p:sp>
        <p:nvSpPr>
          <p:cNvPr id="3" name="内容占位符 2"/>
          <p:cNvSpPr>
            <a:spLocks noGrp="1"/>
          </p:cNvSpPr>
          <p:nvPr>
            <p:ph idx="1"/>
          </p:nvPr>
        </p:nvSpPr>
        <p:spPr/>
        <p:txBody>
          <a:bodyPr/>
          <a:p>
            <a:pPr>
              <a:lnSpc>
                <a:spcPct val="300000"/>
              </a:lnSpc>
            </a:pPr>
            <a:r>
              <a:rPr lang="zh-CN" altLang="en-US" sz="2800"/>
              <a:t>网络作为</a:t>
            </a:r>
            <a:r>
              <a:rPr lang="en-US" altLang="zh-CN" sz="2800"/>
              <a:t>IDC</a:t>
            </a:r>
            <a:r>
              <a:rPr lang="zh-CN" altLang="en-US" sz="2800"/>
              <a:t>的一个基础是非常重要的，衡量一个</a:t>
            </a:r>
            <a:r>
              <a:rPr lang="en-US" altLang="zh-CN" sz="2800"/>
              <a:t>IDC</a:t>
            </a:r>
            <a:r>
              <a:rPr lang="zh-CN" altLang="en-US" sz="2800"/>
              <a:t>机房的好坏，网络是非常重要的一点，一个好的</a:t>
            </a:r>
            <a:r>
              <a:rPr lang="en-US" altLang="zh-CN" sz="2800"/>
              <a:t>IDC</a:t>
            </a:r>
            <a:r>
              <a:rPr lang="zh-CN" altLang="en-US" sz="2800"/>
              <a:t>机房能够提供给客户非常稳定的网络资源，小并且稳定的延迟，高的业务持续性。</a:t>
            </a:r>
            <a:endParaRPr lang="zh-CN" altLang="en-US" sz="28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网络基础知识</a:t>
            </a:r>
            <a:endParaRPr lang="zh-CN" altLang="en-US"/>
          </a:p>
        </p:txBody>
      </p:sp>
      <p:sp>
        <p:nvSpPr>
          <p:cNvPr id="3" name="内容占位符 2"/>
          <p:cNvSpPr>
            <a:spLocks noGrp="1"/>
          </p:cNvSpPr>
          <p:nvPr>
            <p:ph idx="1"/>
          </p:nvPr>
        </p:nvSpPr>
        <p:spPr/>
        <p:txBody>
          <a:bodyPr>
            <a:normAutofit lnSpcReduction="20000"/>
          </a:bodyPr>
          <a:p>
            <a:r>
              <a:rPr lang="en-US" altLang="zh-CN"/>
              <a:t>OSI</a:t>
            </a:r>
            <a:r>
              <a:rPr lang="zh-CN" altLang="en-US"/>
              <a:t>七层模型</a:t>
            </a:r>
            <a:endParaRPr lang="zh-CN" altLang="en-US"/>
          </a:p>
          <a:p>
            <a:r>
              <a:rPr lang="en-US" altLang="zh-CN"/>
              <a:t>OSI</a:t>
            </a:r>
            <a:r>
              <a:rPr lang="zh-CN" altLang="en-US"/>
              <a:t>是</a:t>
            </a:r>
            <a:r>
              <a:rPr lang="en-US" altLang="zh-CN"/>
              <a:t>Open System Interconnect</a:t>
            </a:r>
            <a:r>
              <a:rPr lang="zh-CN" altLang="en-US"/>
              <a:t>的缩写，意为开放式系统互联。国际标准组织（国际标准化组织）制定了</a:t>
            </a:r>
            <a:r>
              <a:rPr lang="en-US" altLang="zh-CN"/>
              <a:t>OSI</a:t>
            </a:r>
            <a:r>
              <a:rPr lang="zh-CN" altLang="en-US"/>
              <a:t>模型。</a:t>
            </a:r>
            <a:endParaRPr lang="zh-CN" altLang="en-US"/>
          </a:p>
          <a:p>
            <a:r>
              <a:rPr lang="zh-CN" altLang="en-US"/>
              <a:t>这个模型把网络通信的工作分为</a:t>
            </a:r>
            <a:r>
              <a:rPr lang="en-US" altLang="zh-CN"/>
              <a:t>7</a:t>
            </a:r>
            <a:r>
              <a:rPr lang="zh-CN" altLang="en-US"/>
              <a:t>层</a:t>
            </a:r>
            <a:endParaRPr lang="zh-CN" altLang="en-US"/>
          </a:p>
          <a:p>
            <a:pPr marL="342900" indent="-342900">
              <a:buFont typeface="+mj-ea"/>
              <a:buAutoNum type="circleNumDbPlain"/>
            </a:pPr>
            <a:r>
              <a:rPr lang="zh-CN" altLang="en-US"/>
              <a:t>物理层</a:t>
            </a:r>
            <a:endParaRPr lang="zh-CN" altLang="en-US"/>
          </a:p>
          <a:p>
            <a:pPr marL="342900" indent="-342900">
              <a:buFont typeface="+mj-ea"/>
              <a:buAutoNum type="circleNumDbPlain"/>
            </a:pPr>
            <a:r>
              <a:rPr lang="zh-CN" altLang="en-US"/>
              <a:t>数据链路层</a:t>
            </a:r>
            <a:endParaRPr lang="zh-CN" altLang="en-US"/>
          </a:p>
          <a:p>
            <a:pPr marL="342900" indent="-342900">
              <a:buFont typeface="+mj-ea"/>
              <a:buAutoNum type="circleNumDbPlain"/>
            </a:pPr>
            <a:r>
              <a:rPr lang="zh-CN" altLang="en-US"/>
              <a:t>网络层</a:t>
            </a:r>
            <a:endParaRPr lang="zh-CN" altLang="en-US"/>
          </a:p>
          <a:p>
            <a:pPr marL="342900" indent="-342900">
              <a:buFont typeface="+mj-ea"/>
              <a:buAutoNum type="circleNumDbPlain"/>
            </a:pPr>
            <a:r>
              <a:rPr lang="zh-CN" altLang="en-US"/>
              <a:t>传输层</a:t>
            </a:r>
            <a:endParaRPr lang="zh-CN" altLang="en-US"/>
          </a:p>
          <a:p>
            <a:pPr marL="342900" indent="-342900">
              <a:buFont typeface="+mj-ea"/>
              <a:buAutoNum type="circleNumDbPlain"/>
            </a:pPr>
            <a:r>
              <a:rPr lang="zh-CN" altLang="en-US"/>
              <a:t>会话层</a:t>
            </a:r>
            <a:endParaRPr lang="zh-CN" altLang="en-US"/>
          </a:p>
          <a:p>
            <a:pPr marL="342900" indent="-342900">
              <a:buFont typeface="+mj-ea"/>
              <a:buAutoNum type="circleNumDbPlain"/>
            </a:pPr>
            <a:r>
              <a:rPr lang="zh-CN" altLang="en-US"/>
              <a:t>表示层</a:t>
            </a:r>
            <a:endParaRPr lang="zh-CN" altLang="en-US"/>
          </a:p>
          <a:p>
            <a:pPr marL="342900" indent="-342900">
              <a:buFont typeface="+mj-ea"/>
              <a:buAutoNum type="circleNumDbPlain"/>
            </a:pPr>
            <a:r>
              <a:rPr lang="zh-CN" altLang="en-US"/>
              <a:t>应用层</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网络基础知识</a:t>
            </a:r>
            <a:endParaRPr lang="zh-CN" altLang="en-US"/>
          </a:p>
        </p:txBody>
      </p:sp>
      <p:sp>
        <p:nvSpPr>
          <p:cNvPr id="3" name="内容占位符 2"/>
          <p:cNvSpPr>
            <a:spLocks noGrp="1"/>
          </p:cNvSpPr>
          <p:nvPr>
            <p:ph idx="1"/>
          </p:nvPr>
        </p:nvSpPr>
        <p:spPr/>
        <p:txBody>
          <a:bodyPr/>
          <a:p>
            <a:r>
              <a:rPr lang="en-US" altLang="zh-CN" sz="2400" b="1"/>
              <a:t>IP</a:t>
            </a:r>
            <a:r>
              <a:rPr lang="zh-CN" altLang="en-US" sz="2400" b="1"/>
              <a:t>地址</a:t>
            </a:r>
            <a:endParaRPr lang="zh-CN" altLang="en-US" sz="2400" b="1"/>
          </a:p>
          <a:p>
            <a:pPr marL="0" indent="0">
              <a:lnSpc>
                <a:spcPct val="250000"/>
              </a:lnSpc>
              <a:buNone/>
            </a:pPr>
            <a:r>
              <a:rPr lang="en-US" altLang="zh-CN"/>
              <a:t>   </a:t>
            </a:r>
            <a:r>
              <a:rPr lang="zh-CN" altLang="en-US"/>
              <a:t>所谓</a:t>
            </a:r>
            <a:r>
              <a:rPr lang="en-US" altLang="zh-CN"/>
              <a:t>IP</a:t>
            </a:r>
            <a:r>
              <a:rPr lang="zh-CN" altLang="en-US"/>
              <a:t>地址就是给每个连接在</a:t>
            </a:r>
            <a:r>
              <a:rPr lang="en-US" altLang="zh-CN"/>
              <a:t>Internet</a:t>
            </a:r>
            <a:r>
              <a:rPr lang="zh-CN" altLang="en-US"/>
              <a:t>上的主机分配的一个</a:t>
            </a:r>
            <a:r>
              <a:rPr lang="en-US" altLang="zh-CN"/>
              <a:t>32bit</a:t>
            </a:r>
            <a:r>
              <a:rPr lang="zh-CN" altLang="en-US"/>
              <a:t>地址。按照</a:t>
            </a:r>
            <a:r>
              <a:rPr lang="en-US" altLang="zh-CN"/>
              <a:t>TCP/IP</a:t>
            </a:r>
            <a:r>
              <a:rPr lang="zh-CN" altLang="en-US"/>
              <a:t>协议规定，</a:t>
            </a:r>
            <a:r>
              <a:rPr lang="en-US" altLang="zh-CN"/>
              <a:t>IP</a:t>
            </a:r>
            <a:r>
              <a:rPr lang="zh-CN" altLang="en-US"/>
              <a:t>地址用二进制来表示，每个</a:t>
            </a:r>
            <a:r>
              <a:rPr lang="en-US" altLang="zh-CN"/>
              <a:t>IP</a:t>
            </a:r>
            <a:r>
              <a:rPr lang="zh-CN" altLang="en-US"/>
              <a:t>地址长</a:t>
            </a:r>
            <a:r>
              <a:rPr lang="en-US" altLang="zh-CN"/>
              <a:t>32bit</a:t>
            </a:r>
            <a:r>
              <a:rPr lang="zh-CN" altLang="en-US"/>
              <a:t>，比特换算成字节，就是</a:t>
            </a:r>
            <a:r>
              <a:rPr lang="en-US" altLang="zh-CN"/>
              <a:t>4</a:t>
            </a:r>
            <a:r>
              <a:rPr lang="zh-CN" altLang="en-US"/>
              <a:t>个字节。二进制的数据比较难记忆，我们在实际使用中都用</a:t>
            </a:r>
            <a:r>
              <a:rPr lang="en-US" altLang="zh-CN"/>
              <a:t>10</a:t>
            </a:r>
            <a:r>
              <a:rPr lang="zh-CN" altLang="en-US"/>
              <a:t>进制来表示。</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网络基础知识</a:t>
            </a:r>
            <a:endParaRPr lang="zh-CN" altLang="en-US"/>
          </a:p>
        </p:txBody>
      </p:sp>
      <p:sp>
        <p:nvSpPr>
          <p:cNvPr id="3" name="内容占位符 2"/>
          <p:cNvSpPr>
            <a:spLocks noGrp="1"/>
          </p:cNvSpPr>
          <p:nvPr>
            <p:ph idx="1"/>
          </p:nvPr>
        </p:nvSpPr>
        <p:spPr/>
        <p:txBody>
          <a:bodyPr/>
          <a:p>
            <a:r>
              <a:rPr lang="en-US" altLang="zh-CN"/>
              <a:t>IP</a:t>
            </a:r>
            <a:r>
              <a:rPr lang="zh-CN" altLang="en-US"/>
              <a:t>地址分类</a:t>
            </a:r>
            <a:endParaRPr lang="zh-CN" altLang="en-US"/>
          </a:p>
          <a:p>
            <a:r>
              <a:rPr lang="en-US" altLang="zh-CN"/>
              <a:t>ip</a:t>
            </a:r>
            <a:r>
              <a:rPr lang="zh-CN" altLang="en-US"/>
              <a:t>地址由两部分组成，网络地址和主机地址，我们将</a:t>
            </a:r>
            <a:r>
              <a:rPr lang="en-US" altLang="zh-CN"/>
              <a:t>ip</a:t>
            </a:r>
            <a:r>
              <a:rPr lang="zh-CN" altLang="en-US"/>
              <a:t>地址分为</a:t>
            </a:r>
            <a:r>
              <a:rPr lang="en-US" altLang="zh-CN"/>
              <a:t>5</a:t>
            </a:r>
            <a:r>
              <a:rPr lang="zh-CN" altLang="en-US"/>
              <a:t>类：</a:t>
            </a:r>
            <a:endParaRPr lang="zh-CN" altLang="en-US"/>
          </a:p>
          <a:p>
            <a:r>
              <a:rPr lang="en-US" altLang="zh-CN"/>
              <a:t>A</a:t>
            </a:r>
            <a:r>
              <a:rPr lang="zh-CN" altLang="en-US"/>
              <a:t>类：</a:t>
            </a:r>
            <a:r>
              <a:rPr lang="en-US" altLang="zh-CN"/>
              <a:t>A</a:t>
            </a:r>
            <a:r>
              <a:rPr lang="zh-CN" altLang="en-US"/>
              <a:t>类地址中，第一段为网络地址，后面三段为主机地址，地址范围是：</a:t>
            </a:r>
            <a:r>
              <a:rPr lang="en-US" altLang="zh-CN"/>
              <a:t>1.0.0.0~126.255.255.255</a:t>
            </a:r>
            <a:endParaRPr lang="en-US" altLang="zh-CN"/>
          </a:p>
          <a:p>
            <a:r>
              <a:rPr lang="en-US" altLang="zh-CN"/>
              <a:t>B</a:t>
            </a:r>
            <a:r>
              <a:rPr lang="zh-CN" altLang="en-US"/>
              <a:t>类：</a:t>
            </a:r>
            <a:r>
              <a:rPr lang="en-US" altLang="zh-CN"/>
              <a:t>B</a:t>
            </a:r>
            <a:r>
              <a:rPr lang="zh-CN" altLang="en-US"/>
              <a:t>类地址中，前面两段位网络地址，后面两段为主机地址，地址范围是：</a:t>
            </a:r>
            <a:r>
              <a:rPr lang="en-US" altLang="zh-CN"/>
              <a:t>128.0.0.0~191.255.255.255</a:t>
            </a:r>
            <a:endParaRPr lang="en-US" altLang="zh-CN"/>
          </a:p>
          <a:p>
            <a:r>
              <a:rPr lang="en-US" altLang="zh-CN"/>
              <a:t>C</a:t>
            </a:r>
            <a:r>
              <a:rPr lang="zh-CN" altLang="en-US"/>
              <a:t>类：</a:t>
            </a:r>
            <a:r>
              <a:rPr lang="en-US" altLang="zh-CN"/>
              <a:t>C</a:t>
            </a:r>
            <a:r>
              <a:rPr lang="zh-CN" altLang="en-US"/>
              <a:t>类地址中，前面三段为网路地址，后面一段为主机地址，地址范围是：</a:t>
            </a:r>
            <a:r>
              <a:rPr lang="en-US" altLang="zh-CN"/>
              <a:t>192.0.0.0~223.255.255.255</a:t>
            </a:r>
            <a:endParaRPr lang="en-US" altLang="zh-CN"/>
          </a:p>
          <a:p>
            <a:r>
              <a:rPr lang="en-US" altLang="zh-CN"/>
              <a:t>D</a:t>
            </a:r>
            <a:r>
              <a:rPr lang="zh-CN" altLang="en-US"/>
              <a:t>类：</a:t>
            </a:r>
            <a:r>
              <a:rPr lang="en-US" altLang="zh-CN"/>
              <a:t>D</a:t>
            </a:r>
            <a:r>
              <a:rPr lang="zh-CN" altLang="en-US"/>
              <a:t>类地址范围是：</a:t>
            </a:r>
            <a:r>
              <a:rPr lang="en-US" altLang="zh-CN"/>
              <a:t>224.0.0.0-254.255.255.255</a:t>
            </a:r>
            <a:r>
              <a:rPr lang="zh-CN" altLang="en-US"/>
              <a:t>，这类地址保留。</a:t>
            </a:r>
            <a:endParaRPr lang="zh-CN" altLang="en-US"/>
          </a:p>
          <a:p>
            <a:r>
              <a:rPr lang="en-US" altLang="zh-CN"/>
              <a:t>0.0.0.0</a:t>
            </a:r>
            <a:r>
              <a:rPr lang="zh-CN" altLang="en-US"/>
              <a:t>这个地址表示所有网络，</a:t>
            </a:r>
            <a:r>
              <a:rPr lang="en-US" altLang="zh-CN"/>
              <a:t>127.0.0.0</a:t>
            </a:r>
            <a:r>
              <a:rPr lang="zh-CN" altLang="en-US"/>
              <a:t>为保留地址，主要用作测试回路</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网络基础知识</a:t>
            </a:r>
            <a:endParaRPr lang="zh-CN" altLang="en-US"/>
          </a:p>
        </p:txBody>
      </p:sp>
      <p:sp>
        <p:nvSpPr>
          <p:cNvPr id="3" name="内容占位符 2"/>
          <p:cNvSpPr>
            <a:spLocks noGrp="1"/>
          </p:cNvSpPr>
          <p:nvPr>
            <p:ph idx="1"/>
          </p:nvPr>
        </p:nvSpPr>
        <p:spPr/>
        <p:txBody>
          <a:bodyPr/>
          <a:p>
            <a:r>
              <a:rPr lang="zh-CN" altLang="en-US"/>
              <a:t>公有地址和私有地址</a:t>
            </a:r>
            <a:endParaRPr lang="zh-CN" altLang="en-US"/>
          </a:p>
          <a:p>
            <a:r>
              <a:rPr lang="zh-CN" altLang="en-US"/>
              <a:t>按照常规划分，网络分为</a:t>
            </a:r>
            <a:r>
              <a:rPr lang="en-US" altLang="zh-CN"/>
              <a:t>WAN</a:t>
            </a:r>
            <a:r>
              <a:rPr lang="zh-CN" altLang="en-US"/>
              <a:t>和</a:t>
            </a:r>
            <a:r>
              <a:rPr lang="en-US" altLang="zh-CN"/>
              <a:t>LAN</a:t>
            </a:r>
            <a:r>
              <a:rPr lang="zh-CN" altLang="en-US"/>
              <a:t>，我们也将</a:t>
            </a:r>
            <a:r>
              <a:rPr lang="en-US" altLang="zh-CN"/>
              <a:t>IP</a:t>
            </a:r>
            <a:r>
              <a:rPr lang="zh-CN" altLang="en-US"/>
              <a:t>地址分为公有地址和私有地址，其中公有地址用在互联网中，可以在整个互联网中被识别，而且是唯一性的，私有地址主要用作在局域网中，这类地址是无法再公网中使用的。</a:t>
            </a:r>
            <a:endParaRPr lang="zh-CN" altLang="en-US"/>
          </a:p>
          <a:p>
            <a:r>
              <a:rPr lang="zh-CN" altLang="en-US"/>
              <a:t>私有地址分三类</a:t>
            </a:r>
            <a:endParaRPr lang="zh-CN" altLang="en-US"/>
          </a:p>
          <a:p>
            <a:pPr marL="342900" indent="-342900">
              <a:buFont typeface="+mj-ea"/>
              <a:buAutoNum type="circleNumDbPlain"/>
            </a:pPr>
            <a:r>
              <a:rPr lang="en-US" altLang="zh-CN"/>
              <a:t>10.0.0.0-10.255.255.255</a:t>
            </a:r>
            <a:endParaRPr lang="en-US" altLang="zh-CN"/>
          </a:p>
          <a:p>
            <a:pPr marL="342900" indent="-342900">
              <a:buFont typeface="+mj-ea"/>
              <a:buAutoNum type="circleNumDbPlain"/>
            </a:pPr>
            <a:r>
              <a:rPr lang="en-US" altLang="zh-CN"/>
              <a:t>172.16.0.0.0-172.31.255.255</a:t>
            </a:r>
            <a:endParaRPr lang="en-US" altLang="zh-CN"/>
          </a:p>
          <a:p>
            <a:pPr marL="342900" indent="-342900">
              <a:buFont typeface="+mj-ea"/>
              <a:buAutoNum type="circleNumDbPlain"/>
            </a:pPr>
            <a:r>
              <a:rPr lang="en-US" altLang="zh-CN"/>
              <a:t>192.168.0.0-192.168.255.255</a:t>
            </a:r>
            <a:endParaRPr lang="en-US" altLang="zh-CN"/>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网络基础知识</a:t>
            </a:r>
            <a:endParaRPr lang="zh-CN" altLang="en-US"/>
          </a:p>
        </p:txBody>
      </p:sp>
      <p:sp>
        <p:nvSpPr>
          <p:cNvPr id="3" name="内容占位符 2"/>
          <p:cNvSpPr>
            <a:spLocks noGrp="1"/>
          </p:cNvSpPr>
          <p:nvPr>
            <p:ph idx="1"/>
          </p:nvPr>
        </p:nvSpPr>
        <p:spPr/>
        <p:txBody>
          <a:bodyPr/>
          <a:p>
            <a:pPr>
              <a:lnSpc>
                <a:spcPct val="300000"/>
              </a:lnSpc>
            </a:pPr>
            <a:r>
              <a:rPr lang="zh-CN" altLang="en-US" sz="2400">
                <a:solidFill>
                  <a:schemeClr val="tx1"/>
                </a:solidFill>
                <a:effectLst>
                  <a:outerShdw blurRad="38100" dist="19050" dir="2700000" algn="tl" rotWithShape="0">
                    <a:schemeClr val="dk1">
                      <a:alpha val="40000"/>
                    </a:schemeClr>
                  </a:outerShdw>
                </a:effectLst>
              </a:rPr>
              <a:t>子网划分和子网合并</a:t>
            </a:r>
            <a:endParaRPr lang="zh-CN" altLang="en-US" sz="2400">
              <a:solidFill>
                <a:schemeClr val="tx1"/>
              </a:solidFill>
              <a:effectLst>
                <a:outerShdw blurRad="38100" dist="19050" dir="2700000" algn="tl" rotWithShape="0">
                  <a:schemeClr val="dk1">
                    <a:alpha val="40000"/>
                  </a:schemeClr>
                </a:outerShdw>
              </a:effectLst>
            </a:endParaRPr>
          </a:p>
          <a:p>
            <a:pPr>
              <a:lnSpc>
                <a:spcPct val="300000"/>
              </a:lnSpc>
            </a:pPr>
            <a:r>
              <a:rPr lang="zh-CN" altLang="en-US">
                <a:solidFill>
                  <a:schemeClr val="tx1"/>
                </a:solidFill>
                <a:effectLst>
                  <a:outerShdw blurRad="38100" dist="19050" dir="2700000" algn="tl" rotWithShape="0">
                    <a:schemeClr val="dk1">
                      <a:alpha val="40000"/>
                    </a:schemeClr>
                  </a:outerShdw>
                </a:effectLst>
              </a:rPr>
              <a:t>正常情况下一个</a:t>
            </a:r>
            <a:r>
              <a:rPr lang="en-US" altLang="zh-CN">
                <a:solidFill>
                  <a:schemeClr val="tx1"/>
                </a:solidFill>
                <a:effectLst>
                  <a:outerShdw blurRad="38100" dist="19050" dir="2700000" algn="tl" rotWithShape="0">
                    <a:schemeClr val="dk1">
                      <a:alpha val="40000"/>
                    </a:schemeClr>
                  </a:outerShdw>
                </a:effectLst>
              </a:rPr>
              <a:t>C</a:t>
            </a:r>
            <a:r>
              <a:rPr lang="zh-CN" altLang="en-US">
                <a:solidFill>
                  <a:schemeClr val="tx1"/>
                </a:solidFill>
                <a:effectLst>
                  <a:outerShdw blurRad="38100" dist="19050" dir="2700000" algn="tl" rotWithShape="0">
                    <a:schemeClr val="dk1">
                      <a:alpha val="40000"/>
                    </a:schemeClr>
                  </a:outerShdw>
                </a:effectLst>
              </a:rPr>
              <a:t>类地址最多可容纳的主机数量为</a:t>
            </a:r>
            <a:r>
              <a:rPr lang="en-US" altLang="zh-CN">
                <a:solidFill>
                  <a:schemeClr val="tx1"/>
                </a:solidFill>
                <a:effectLst>
                  <a:outerShdw blurRad="38100" dist="19050" dir="2700000" algn="tl" rotWithShape="0">
                    <a:schemeClr val="dk1">
                      <a:alpha val="40000"/>
                    </a:schemeClr>
                  </a:outerShdw>
                </a:effectLst>
              </a:rPr>
              <a:t>254</a:t>
            </a:r>
            <a:r>
              <a:rPr lang="zh-CN" altLang="en-US">
                <a:solidFill>
                  <a:schemeClr val="tx1"/>
                </a:solidFill>
                <a:effectLst>
                  <a:outerShdw blurRad="38100" dist="19050" dir="2700000" algn="tl" rotWithShape="0">
                    <a:schemeClr val="dk1">
                      <a:alpha val="40000"/>
                    </a:schemeClr>
                  </a:outerShdw>
                </a:effectLst>
              </a:rPr>
              <a:t>台，在实际工作中，由于各种需求，我们可能需要减少或者增加一个网络内的主机数量，这时候我们就需要使用子网划分或者是子网合并。顾名思义，子网划分就是将一个大的网络划分成多个小的网络，可以减少广播流量；子网合并就是将几个网络进行合并，保障一个网络中可以容纳更多的主机。</a:t>
            </a:r>
            <a:endParaRPr lang="zh-CN" altLang="en-US">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pPr algn="ctr"/>
            <a:r>
              <a:rPr lang="zh-CN" altLang="en-US" sz="4400"/>
              <a:t>大纲</a:t>
            </a:r>
            <a:endParaRPr lang="zh-CN" altLang="en-US" sz="4400"/>
          </a:p>
        </p:txBody>
      </p:sp>
      <p:sp>
        <p:nvSpPr>
          <p:cNvPr id="3" name="内容占位符 2"/>
          <p:cNvSpPr>
            <a:spLocks noGrp="1"/>
          </p:cNvSpPr>
          <p:nvPr>
            <p:ph idx="1"/>
          </p:nvPr>
        </p:nvSpPr>
        <p:spPr/>
        <p:txBody>
          <a:bodyPr>
            <a:normAutofit fontScale="25000"/>
          </a:bodyPr>
          <a:p>
            <a:r>
              <a:rPr lang="en-US" altLang="zh-CN" sz="11200"/>
              <a:t>  IDC</a:t>
            </a:r>
            <a:r>
              <a:rPr lang="zh-CN" altLang="en-US" sz="11200"/>
              <a:t>基础知识</a:t>
            </a:r>
            <a:endParaRPr lang="zh-CN" altLang="en-US" sz="11200"/>
          </a:p>
          <a:p>
            <a:r>
              <a:rPr lang="en-US" altLang="zh-CN" sz="11200"/>
              <a:t>  </a:t>
            </a:r>
            <a:r>
              <a:rPr lang="zh-CN" altLang="en-US" sz="11200"/>
              <a:t>计算机基础知识</a:t>
            </a:r>
            <a:endParaRPr lang="zh-CN" altLang="en-US" sz="11200"/>
          </a:p>
          <a:p>
            <a:r>
              <a:rPr lang="en-US" altLang="zh-CN" sz="11200"/>
              <a:t>  </a:t>
            </a:r>
            <a:r>
              <a:rPr lang="zh-CN" altLang="en-US" sz="11200"/>
              <a:t>服务器硬件知识</a:t>
            </a:r>
            <a:endParaRPr lang="zh-CN" altLang="en-US" sz="11200"/>
          </a:p>
          <a:p>
            <a:r>
              <a:rPr lang="en-US" altLang="zh-CN" sz="11200"/>
              <a:t>  Windows</a:t>
            </a:r>
            <a:r>
              <a:rPr lang="zh-CN" altLang="en-US" sz="11200"/>
              <a:t>系统</a:t>
            </a:r>
            <a:endParaRPr lang="zh-CN" altLang="en-US" sz="11200"/>
          </a:p>
          <a:p>
            <a:r>
              <a:rPr lang="en-US" altLang="zh-CN" sz="11200"/>
              <a:t>  Linux</a:t>
            </a:r>
            <a:r>
              <a:rPr lang="zh-CN" altLang="en-US" sz="11200"/>
              <a:t>系统</a:t>
            </a:r>
            <a:endParaRPr lang="zh-CN" altLang="en-US" sz="11200"/>
          </a:p>
          <a:p>
            <a:r>
              <a:rPr lang="en-US" altLang="zh-CN" sz="11200"/>
              <a:t>  </a:t>
            </a:r>
            <a:r>
              <a:rPr lang="zh-CN" altLang="en-US" sz="11200"/>
              <a:t>网络</a:t>
            </a:r>
            <a:endParaRPr lang="zh-CN" altLang="en-US" sz="11200"/>
          </a:p>
          <a:p>
            <a:r>
              <a:rPr lang="en-US" altLang="zh-CN" sz="11200"/>
              <a:t>  </a:t>
            </a:r>
            <a:r>
              <a:rPr lang="zh-CN" altLang="en-US" sz="11200"/>
              <a:t>运维规范和流程</a:t>
            </a:r>
            <a:endParaRPr lang="zh-CN" altLang="en-US" sz="11200"/>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交换机</a:t>
            </a:r>
            <a:endParaRPr lang="zh-CN" altLang="en-US"/>
          </a:p>
        </p:txBody>
      </p:sp>
      <p:sp>
        <p:nvSpPr>
          <p:cNvPr id="3" name="内容占位符 2"/>
          <p:cNvSpPr>
            <a:spLocks noGrp="1"/>
          </p:cNvSpPr>
          <p:nvPr>
            <p:ph idx="1"/>
          </p:nvPr>
        </p:nvSpPr>
        <p:spPr/>
        <p:txBody>
          <a:bodyPr/>
          <a:p>
            <a:pPr>
              <a:lnSpc>
                <a:spcPct val="300000"/>
              </a:lnSpc>
            </a:pPr>
            <a:r>
              <a:rPr lang="zh-CN" altLang="en-US"/>
              <a:t>交换是按照通信两端传输信息的需要，用人工或设备自动完成的方法，把要传输的信息送到符合要求的相应路由上的技术的统称。交换机根据工作位置的不同，可以分为广域网交换机和局域网交换机。广域的交换机就是一种在通信系统中完成信息交换功能的设备，它应用在数据链路层。交换机有多个端口，每个端口都具有桥接功能，可以连接一个局域网或一台高性能服务器或工作站。实际上，交换机有时被称为多端口网桥。</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路由器</a:t>
            </a:r>
            <a:endParaRPr lang="zh-CN" altLang="en-US"/>
          </a:p>
        </p:txBody>
      </p:sp>
      <p:sp>
        <p:nvSpPr>
          <p:cNvPr id="3" name="内容占位符 2"/>
          <p:cNvSpPr>
            <a:spLocks noGrp="1"/>
          </p:cNvSpPr>
          <p:nvPr>
            <p:ph idx="1"/>
          </p:nvPr>
        </p:nvSpPr>
        <p:spPr/>
        <p:txBody>
          <a:bodyPr/>
          <a:p>
            <a:pPr>
              <a:lnSpc>
                <a:spcPct val="250000"/>
              </a:lnSpc>
            </a:pPr>
            <a:r>
              <a:rPr lang="zh-CN" altLang="en-US"/>
              <a:t>路由器又可以称之为网关设备。路由器就是在OSI/RM中完成的网络层中继以及第三层中继任务，对不同的网络之间的数据包进行存储、分组转发处理，其主要就是在不同的逻辑分开网络。而数据在一个子网中传输到另一个子网中，可以通过路由器的路由功能进行处理。在网络通信中，路由器具有判断网络地址以及选择IP路径的作用，可以在多个网络环境中，构建灵活的链接系统，通过不同的数据分组以及介质访问方式对各个子网进行链接。路由器在操作中仅接受源站或者其他相关路由器传递的信息，是一种基于网络层的互联设备</a:t>
            </a:r>
            <a:endParaRPr lang="zh-CN"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静态路由和动态路由</a:t>
            </a:r>
            <a:endParaRPr lang="zh-CN" altLang="en-US"/>
          </a:p>
        </p:txBody>
      </p:sp>
      <p:sp>
        <p:nvSpPr>
          <p:cNvPr id="3" name="内容占位符 2"/>
          <p:cNvSpPr>
            <a:spLocks noGrp="1"/>
          </p:cNvSpPr>
          <p:nvPr>
            <p:ph idx="1"/>
          </p:nvPr>
        </p:nvSpPr>
        <p:spPr/>
        <p:txBody>
          <a:bodyPr>
            <a:normAutofit/>
          </a:bodyPr>
          <a:p>
            <a:pPr>
              <a:lnSpc>
                <a:spcPct val="200000"/>
              </a:lnSpc>
            </a:pPr>
            <a:r>
              <a:rPr lang="zh-CN" altLang="en-US" sz="2400" b="1"/>
              <a:t>静态路由</a:t>
            </a:r>
            <a:endParaRPr lang="zh-CN" altLang="en-US" sz="2400" b="1"/>
          </a:p>
          <a:p>
            <a:pPr>
              <a:lnSpc>
                <a:spcPct val="200000"/>
              </a:lnSpc>
            </a:pPr>
            <a:r>
              <a:rPr lang="zh-CN" altLang="en-US"/>
              <a:t>所使用的路径选择是预先在离线情况下计算好，并在网络启动时被下载到路由器中的。它无法响应故障，静态路由对于路由选择已经很清楚的场合非常有用</a:t>
            </a:r>
            <a:endParaRPr lang="zh-CN" altLang="en-US"/>
          </a:p>
          <a:p>
            <a:pPr>
              <a:lnSpc>
                <a:spcPct val="200000"/>
              </a:lnSpc>
            </a:pPr>
            <a:r>
              <a:rPr lang="zh-CN" altLang="en-US" sz="2400" b="1"/>
              <a:t>动态路由</a:t>
            </a:r>
            <a:endParaRPr lang="zh-CN" altLang="en-US" sz="2400" b="1"/>
          </a:p>
          <a:p>
            <a:pPr>
              <a:lnSpc>
                <a:spcPct val="200000"/>
              </a:lnSpc>
            </a:pPr>
            <a:r>
              <a:rPr lang="zh-CN" altLang="en-US"/>
              <a:t>会改变它们的路由决策以便反映出拓扑结构的变化，通常也会反映出流量的变化情况。动态路由算法在多个方面有所不同：获取信息的来源不同，改变路径的时间不同以及用于路由优化的度量不同</a:t>
            </a:r>
            <a:endParaRPr lang="zh-CN"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运维管理制度和流程</a:t>
            </a:r>
            <a:endParaRPr lang="zh-CN" altLang="en-US"/>
          </a:p>
        </p:txBody>
      </p:sp>
      <p:sp>
        <p:nvSpPr>
          <p:cNvPr id="3" name="内容占位符 2"/>
          <p:cNvSpPr>
            <a:spLocks noGrp="1"/>
          </p:cNvSpPr>
          <p:nvPr>
            <p:ph idx="1"/>
          </p:nvPr>
        </p:nvSpPr>
        <p:spPr/>
        <p:txBody>
          <a:bodyPr/>
          <a:p>
            <a:pPr marL="0" indent="0">
              <a:lnSpc>
                <a:spcPct val="250000"/>
              </a:lnSpc>
              <a:buNone/>
            </a:pPr>
            <a:r>
              <a:rPr lang="en-US" altLang="zh-CN" sz="3200"/>
              <a:t>    </a:t>
            </a:r>
            <a:r>
              <a:rPr lang="zh-CN" altLang="en-US" sz="3200"/>
              <a:t>前面主要是介绍了运维常用的相关技术，要想维护和管理好整体架构，不单单需要技术，还需要有规范化的管理制度和路程来支撑</a:t>
            </a:r>
            <a:endParaRPr lang="zh-CN" altLang="en-US" sz="320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谢谢</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IDC</a:t>
            </a:r>
            <a:r>
              <a:rPr lang="zh-CN" altLang="en-US"/>
              <a:t>基础知识</a:t>
            </a:r>
            <a:endParaRPr lang="zh-CN" altLang="en-US"/>
          </a:p>
        </p:txBody>
      </p:sp>
      <p:sp>
        <p:nvSpPr>
          <p:cNvPr id="3" name="内容占位符 2"/>
          <p:cNvSpPr>
            <a:spLocks noGrp="1"/>
          </p:cNvSpPr>
          <p:nvPr>
            <p:ph idx="1"/>
          </p:nvPr>
        </p:nvSpPr>
        <p:spPr/>
        <p:txBody>
          <a:bodyPr>
            <a:normAutofit lnSpcReduction="20000"/>
          </a:bodyPr>
          <a:p>
            <a:r>
              <a:rPr lang="en-US" altLang="zh-CN"/>
              <a:t>ISP</a:t>
            </a:r>
            <a:endParaRPr lang="en-US" altLang="zh-CN"/>
          </a:p>
          <a:p>
            <a:pPr marL="0" indent="0">
              <a:buNone/>
            </a:pPr>
            <a:r>
              <a:rPr lang="en-US" altLang="zh-CN"/>
              <a:t>   ISP</a:t>
            </a:r>
            <a:r>
              <a:rPr lang="zh-CN" altLang="en-US"/>
              <a:t>（</a:t>
            </a:r>
            <a:r>
              <a:rPr lang="en-US" altLang="zh-CN"/>
              <a:t>Internet Service Provider</a:t>
            </a:r>
            <a:r>
              <a:rPr lang="zh-CN" altLang="en-US"/>
              <a:t>）是互联网服务提供商，向广大用户综合提供互联网接入业务、信息业务和增值业务的电信运营商。电信、移动、联通是国内最主要的</a:t>
            </a:r>
            <a:r>
              <a:rPr lang="en-US" altLang="zh-CN"/>
              <a:t>ISP</a:t>
            </a:r>
            <a:endParaRPr lang="en-US" altLang="zh-CN"/>
          </a:p>
          <a:p>
            <a:pPr marL="228600" lvl="0" indent="-228600">
              <a:buFont typeface="Arial" panose="020B0604020202020204" pitchFamily="34" charset="0"/>
              <a:buChar char="●"/>
            </a:pPr>
            <a:r>
              <a:rPr lang="en-US" altLang="zh-CN">
                <a:solidFill>
                  <a:schemeClr val="tx1">
                    <a:lumMod val="65000"/>
                    <a:lumOff val="35000"/>
                  </a:schemeClr>
                </a:solidFill>
              </a:rPr>
              <a:t>ICP</a:t>
            </a:r>
            <a:endParaRPr lang="en-US" altLang="zh-CN">
              <a:solidFill>
                <a:schemeClr val="tx1">
                  <a:lumMod val="65000"/>
                  <a:lumOff val="35000"/>
                </a:schemeClr>
              </a:solidFill>
            </a:endParaRPr>
          </a:p>
          <a:p>
            <a:pPr marL="0" lvl="0" indent="0">
              <a:buFont typeface="Arial" panose="020B0604020202020204" pitchFamily="34" charset="0"/>
              <a:buNone/>
            </a:pPr>
            <a:r>
              <a:rPr lang="en-US" altLang="zh-CN">
                <a:solidFill>
                  <a:schemeClr val="tx1">
                    <a:lumMod val="65000"/>
                    <a:lumOff val="35000"/>
                  </a:schemeClr>
                </a:solidFill>
              </a:rPr>
              <a:t>   ICP</a:t>
            </a:r>
            <a:r>
              <a:rPr lang="zh-CN" altLang="en-US">
                <a:solidFill>
                  <a:schemeClr val="tx1">
                    <a:lumMod val="65000"/>
                    <a:lumOff val="35000"/>
                  </a:schemeClr>
                </a:solidFill>
              </a:rPr>
              <a:t>（</a:t>
            </a:r>
            <a:r>
              <a:rPr lang="en-US" altLang="zh-CN">
                <a:sym typeface="+mn-ea"/>
              </a:rPr>
              <a:t>Internet Service Provider</a:t>
            </a:r>
            <a:r>
              <a:rPr lang="zh-CN" altLang="en-US">
                <a:solidFill>
                  <a:schemeClr val="tx1">
                    <a:lumMod val="65000"/>
                    <a:lumOff val="35000"/>
                  </a:schemeClr>
                </a:solidFill>
              </a:rPr>
              <a:t>）是互联网内容提供商，向广大用户综合提供互联网信息业务和增值业务的电信运营商</a:t>
            </a:r>
            <a:endParaRPr lang="zh-CN" altLang="en-US">
              <a:solidFill>
                <a:schemeClr val="tx1">
                  <a:lumMod val="65000"/>
                  <a:lumOff val="35000"/>
                </a:schemeClr>
              </a:solidFill>
            </a:endParaRPr>
          </a:p>
          <a:p>
            <a:r>
              <a:rPr lang="en-US" altLang="zh-CN">
                <a:solidFill>
                  <a:schemeClr val="tx1">
                    <a:lumMod val="65000"/>
                    <a:lumOff val="35000"/>
                  </a:schemeClr>
                </a:solidFill>
              </a:rPr>
              <a:t>IDC</a:t>
            </a:r>
            <a:endParaRPr lang="en-US" altLang="zh-CN">
              <a:solidFill>
                <a:schemeClr val="tx1">
                  <a:lumMod val="65000"/>
                  <a:lumOff val="35000"/>
                </a:schemeClr>
              </a:solidFill>
            </a:endParaRPr>
          </a:p>
          <a:p>
            <a:pPr marL="0" indent="0">
              <a:buNone/>
            </a:pPr>
            <a:r>
              <a:rPr lang="en-US" altLang="zh-CN"/>
              <a:t>   IDC</a:t>
            </a:r>
            <a:r>
              <a:rPr lang="zh-CN" altLang="en-US"/>
              <a:t>（</a:t>
            </a:r>
            <a:r>
              <a:rPr lang="en-US" altLang="zh-CN">
                <a:sym typeface="+mn-ea"/>
              </a:rPr>
              <a:t>Internet Data Center</a:t>
            </a:r>
            <a:r>
              <a:rPr lang="zh-CN" altLang="en-US"/>
              <a:t>）是基于</a:t>
            </a:r>
            <a:r>
              <a:rPr lang="en-US" altLang="zh-CN"/>
              <a:t>Internet</a:t>
            </a:r>
            <a:r>
              <a:rPr lang="zh-CN" altLang="en-US"/>
              <a:t>网络，为集中式收集、存储、处理和发送数据的设备提供运行维护的设施基地并提供相关的服务。</a:t>
            </a:r>
            <a:r>
              <a:rPr lang="en-US" altLang="zh-CN"/>
              <a:t>IDC</a:t>
            </a:r>
            <a:r>
              <a:rPr lang="zh-CN" altLang="en-US"/>
              <a:t>提供的主要业务包括主机托管（机位、机架、</a:t>
            </a:r>
            <a:r>
              <a:rPr lang="en-US" altLang="zh-CN"/>
              <a:t>VIP</a:t>
            </a:r>
            <a:r>
              <a:rPr lang="zh-CN" altLang="en-US"/>
              <a:t>机房出租）、资源出租（如虚拟主机业务、数据存储服务）、系统维护（系统配置、数据备份、故障排除服务）、管理服务（如带宽管理、流量分析、负载均衡、入侵检测、系统漏铜诊断），以及其他支撑、运行服务等。</a:t>
            </a:r>
            <a:endParaRPr lang="en-US" altLang="zh-CN"/>
          </a:p>
          <a:p>
            <a:endParaRPr lang="en-US" altLang="zh-CN"/>
          </a:p>
          <a:p>
            <a:endParaRPr lang="en-US" altLang="zh-CN"/>
          </a:p>
          <a:p>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t>IDC</a:t>
            </a:r>
            <a:r>
              <a:rPr lang="zh-CN" altLang="en-US"/>
              <a:t>基础知识</a:t>
            </a:r>
            <a:endParaRPr lang="zh-CN" altLang="en-US"/>
          </a:p>
        </p:txBody>
      </p:sp>
      <p:sp>
        <p:nvSpPr>
          <p:cNvPr id="3" name="内容占位符 2"/>
          <p:cNvSpPr>
            <a:spLocks noGrp="1"/>
          </p:cNvSpPr>
          <p:nvPr>
            <p:ph idx="1"/>
          </p:nvPr>
        </p:nvSpPr>
        <p:spPr>
          <a:xfrm>
            <a:off x="608400" y="1481510"/>
            <a:ext cx="10969200" cy="4759200"/>
          </a:xfrm>
        </p:spPr>
        <p:txBody>
          <a:bodyPr>
            <a:normAutofit fontScale="90000" lnSpcReduction="10000"/>
          </a:bodyPr>
          <a:p>
            <a:r>
              <a:rPr lang="en-US" altLang="zh-CN"/>
              <a:t> </a:t>
            </a:r>
            <a:r>
              <a:rPr lang="zh-CN" altLang="en-US"/>
              <a:t>什么是服务器带宽？</a:t>
            </a:r>
            <a:endParaRPr lang="zh-CN" altLang="en-US"/>
          </a:p>
          <a:p>
            <a:pPr marL="0" indent="0">
              <a:buNone/>
            </a:pPr>
            <a:r>
              <a:rPr lang="en-US" altLang="zh-CN"/>
              <a:t>    </a:t>
            </a:r>
            <a:r>
              <a:rPr lang="zh-CN" altLang="en-US"/>
              <a:t>带宽又叫频宽，是指单位时间内能够在网络线路上传输的数据量，常用的单位是</a:t>
            </a:r>
            <a:r>
              <a:rPr lang="en-US" altLang="zh-CN"/>
              <a:t>BPS</a:t>
            </a:r>
            <a:r>
              <a:rPr lang="zh-CN" altLang="en-US"/>
              <a:t>（</a:t>
            </a:r>
            <a:r>
              <a:rPr lang="en-US" altLang="zh-CN"/>
              <a:t>bit per second</a:t>
            </a:r>
            <a:r>
              <a:rPr lang="zh-CN" altLang="en-US"/>
              <a:t>）。</a:t>
            </a:r>
            <a:endParaRPr lang="zh-CN" altLang="en-US"/>
          </a:p>
          <a:p>
            <a:pPr marL="228600" lvl="0" indent="-228600">
              <a:buFont typeface="Arial" panose="020B0604020202020204" pitchFamily="34" charset="0"/>
              <a:buChar char="●"/>
            </a:pPr>
            <a:r>
              <a:rPr lang="en-US" altLang="zh-CN">
                <a:solidFill>
                  <a:schemeClr val="tx1">
                    <a:lumMod val="65000"/>
                    <a:lumOff val="35000"/>
                  </a:schemeClr>
                </a:solidFill>
              </a:rPr>
              <a:t> </a:t>
            </a:r>
            <a:r>
              <a:rPr lang="zh-CN" altLang="en-US">
                <a:solidFill>
                  <a:schemeClr val="tx1">
                    <a:lumMod val="65000"/>
                    <a:lumOff val="35000"/>
                  </a:schemeClr>
                </a:solidFill>
              </a:rPr>
              <a:t>什么是独享，什么是共享？</a:t>
            </a:r>
            <a:endParaRPr lang="zh-CN" altLang="en-US">
              <a:solidFill>
                <a:schemeClr val="tx1">
                  <a:lumMod val="65000"/>
                  <a:lumOff val="35000"/>
                </a:schemeClr>
              </a:solidFill>
            </a:endParaRPr>
          </a:p>
          <a:p>
            <a:pPr marL="0" lvl="0" indent="0">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独享带宽就好比该线路是你服务器的专用高速公路，线路上传输的只有你自己的服务器的数据，当然传输的量有一定的限制，是根据用户要求来配备；而共享带宽，就是指有多台服务器在共享这条线路，线路上除了你，还有其他用户服务器的数据传输。</a:t>
            </a:r>
            <a:endParaRPr lang="zh-CN" altLang="en-US">
              <a:solidFill>
                <a:schemeClr val="tx1">
                  <a:lumMod val="65000"/>
                  <a:lumOff val="35000"/>
                </a:schemeClr>
              </a:solidFill>
            </a:endParaRPr>
          </a:p>
          <a:p>
            <a:pPr marL="228600" lvl="0" indent="-228600">
              <a:buFont typeface="Arial" panose="020B0604020202020204" pitchFamily="34" charset="0"/>
              <a:buChar char="●"/>
            </a:pPr>
            <a:r>
              <a:rPr lang="zh-CN" altLang="en-US">
                <a:solidFill>
                  <a:schemeClr val="tx1">
                    <a:lumMod val="65000"/>
                    <a:lumOff val="35000"/>
                  </a:schemeClr>
                </a:solidFill>
              </a:rPr>
              <a:t>独享和共享的优缺点</a:t>
            </a:r>
            <a:endParaRPr lang="zh-CN" altLang="en-US">
              <a:solidFill>
                <a:schemeClr val="tx1">
                  <a:lumMod val="65000"/>
                  <a:lumOff val="35000"/>
                </a:schemeClr>
              </a:solidFill>
            </a:endParaRPr>
          </a:p>
          <a:p>
            <a:pPr marL="0" lvl="0" indent="0">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独享带宽的优点：可自由使用带宽量，能保证速度和网络质量</a:t>
            </a:r>
            <a:endParaRPr lang="zh-CN" altLang="en-US">
              <a:solidFill>
                <a:schemeClr val="tx1">
                  <a:lumMod val="65000"/>
                  <a:lumOff val="35000"/>
                </a:schemeClr>
              </a:solidFill>
            </a:endParaRPr>
          </a:p>
          <a:p>
            <a:pPr marL="0" lvl="0" indent="0">
              <a:buFont typeface="Arial" panose="020B0604020202020204" pitchFamily="34" charset="0"/>
              <a:buNone/>
            </a:pPr>
            <a:r>
              <a:rPr lang="zh-CN" altLang="en-US">
                <a:solidFill>
                  <a:schemeClr val="tx1">
                    <a:lumMod val="65000"/>
                    <a:lumOff val="35000"/>
                  </a:schemeClr>
                </a:solidFill>
              </a:rPr>
              <a:t> </a:t>
            </a:r>
            <a:r>
              <a:rPr lang="en-US" altLang="zh-CN">
                <a:solidFill>
                  <a:schemeClr val="tx1">
                    <a:lumMod val="65000"/>
                    <a:lumOff val="35000"/>
                  </a:schemeClr>
                </a:solidFill>
              </a:rPr>
              <a:t>  </a:t>
            </a:r>
            <a:r>
              <a:rPr lang="zh-CN" altLang="en-US">
                <a:solidFill>
                  <a:schemeClr val="tx1">
                    <a:lumMod val="65000"/>
                    <a:lumOff val="35000"/>
                  </a:schemeClr>
                </a:solidFill>
              </a:rPr>
              <a:t>缺点：费用昂贵</a:t>
            </a:r>
            <a:endParaRPr lang="zh-CN" altLang="en-US">
              <a:solidFill>
                <a:schemeClr val="tx1">
                  <a:lumMod val="65000"/>
                  <a:lumOff val="35000"/>
                </a:schemeClr>
              </a:solidFill>
            </a:endParaRPr>
          </a:p>
          <a:p>
            <a:pPr marL="0" lvl="0" indent="0">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共享带宽的优点：价格比独享低廉，并且可实现同线路上的高速资源共享</a:t>
            </a:r>
            <a:endParaRPr lang="zh-CN" altLang="en-US">
              <a:solidFill>
                <a:schemeClr val="tx1">
                  <a:lumMod val="65000"/>
                  <a:lumOff val="35000"/>
                </a:schemeClr>
              </a:solidFill>
            </a:endParaRPr>
          </a:p>
          <a:p>
            <a:pPr marL="0" lvl="0" indent="0">
              <a:buFont typeface="Arial" panose="020B0604020202020204" pitchFamily="34" charset="0"/>
              <a:buNone/>
            </a:pPr>
            <a:r>
              <a:rPr lang="en-US" altLang="zh-CN">
                <a:solidFill>
                  <a:schemeClr val="tx1">
                    <a:lumMod val="65000"/>
                    <a:lumOff val="35000"/>
                  </a:schemeClr>
                </a:solidFill>
              </a:rPr>
              <a:t>   </a:t>
            </a:r>
            <a:r>
              <a:rPr lang="zh-CN" altLang="en-US">
                <a:solidFill>
                  <a:schemeClr val="tx1">
                    <a:lumMod val="65000"/>
                    <a:lumOff val="35000"/>
                  </a:schemeClr>
                </a:solidFill>
              </a:rPr>
              <a:t>缺点：速度相对低且不稳定，传输速率随着网络传输状态而有所变化</a:t>
            </a:r>
            <a:endParaRPr lang="zh-CN" altLang="en-US">
              <a:solidFill>
                <a:schemeClr val="tx1">
                  <a:lumMod val="65000"/>
                  <a:lumOff val="35000"/>
                </a:schemeClr>
              </a:solidFill>
            </a:endParaRPr>
          </a:p>
          <a:p>
            <a:pPr marL="0" indent="0">
              <a:buNone/>
            </a:pPr>
            <a:endParaRPr lang="zh-CN" altLang="en-US"/>
          </a:p>
          <a:p>
            <a:pPr marL="0" indent="0">
              <a:buNone/>
            </a:pP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计算机基础知识</a:t>
            </a:r>
            <a:endParaRPr lang="zh-CN" altLang="en-US"/>
          </a:p>
        </p:txBody>
      </p:sp>
      <p:sp>
        <p:nvSpPr>
          <p:cNvPr id="3" name="内容占位符 2"/>
          <p:cNvSpPr>
            <a:spLocks noGrp="1"/>
          </p:cNvSpPr>
          <p:nvPr>
            <p:ph idx="1"/>
          </p:nvPr>
        </p:nvSpPr>
        <p:spPr/>
        <p:txBody>
          <a:bodyPr/>
          <a:p>
            <a:r>
              <a:rPr lang="zh-CN" altLang="en-US"/>
              <a:t>计算机单位的认识</a:t>
            </a:r>
            <a:endParaRPr lang="zh-CN" altLang="en-US"/>
          </a:p>
          <a:p>
            <a:pPr marL="0" indent="0">
              <a:buNone/>
            </a:pPr>
            <a:r>
              <a:rPr lang="en-US" altLang="zh-CN"/>
              <a:t>     8bit</a:t>
            </a:r>
            <a:r>
              <a:rPr lang="zh-CN" altLang="en-US"/>
              <a:t>（比特）</a:t>
            </a:r>
            <a:r>
              <a:rPr lang="en-US" altLang="zh-CN"/>
              <a:t>=1Byte</a:t>
            </a:r>
            <a:r>
              <a:rPr lang="zh-CN" altLang="en-US"/>
              <a:t>（字节）</a:t>
            </a:r>
            <a:endParaRPr lang="zh-CN" altLang="en-US"/>
          </a:p>
          <a:p>
            <a:pPr marL="0" indent="0">
              <a:buNone/>
            </a:pPr>
            <a:r>
              <a:rPr lang="en-US" altLang="zh-CN"/>
              <a:t>    1024</a:t>
            </a:r>
            <a:r>
              <a:rPr lang="en-US" altLang="zh-CN">
                <a:sym typeface="+mn-ea"/>
              </a:rPr>
              <a:t>Byte</a:t>
            </a:r>
            <a:r>
              <a:rPr lang="en-US" altLang="zh-CN" b="1"/>
              <a:t>=</a:t>
            </a:r>
            <a:r>
              <a:rPr lang="en-US" altLang="zh-CN"/>
              <a:t>1KB 1024KB=1MB 1024MB=1GB</a:t>
            </a:r>
            <a:endParaRPr lang="en-US" altLang="zh-CN"/>
          </a:p>
          <a:p>
            <a:pPr marL="228600" lvl="0" indent="-228600">
              <a:buFont typeface="Arial" panose="020B0604020202020204" pitchFamily="34" charset="0"/>
              <a:buChar char="●"/>
            </a:pPr>
            <a:r>
              <a:rPr lang="en-US" altLang="zh-CN">
                <a:solidFill>
                  <a:schemeClr val="tx1">
                    <a:lumMod val="65000"/>
                    <a:lumOff val="35000"/>
                  </a:schemeClr>
                </a:solidFill>
              </a:rPr>
              <a:t>  IP</a:t>
            </a:r>
            <a:r>
              <a:rPr lang="zh-CN" altLang="en-US">
                <a:solidFill>
                  <a:schemeClr val="tx1">
                    <a:lumMod val="65000"/>
                    <a:lumOff val="35000"/>
                  </a:schemeClr>
                </a:solidFill>
              </a:rPr>
              <a:t>地址：所谓</a:t>
            </a:r>
            <a:r>
              <a:rPr lang="en-US" altLang="zh-CN">
                <a:solidFill>
                  <a:schemeClr val="tx1">
                    <a:lumMod val="65000"/>
                    <a:lumOff val="35000"/>
                  </a:schemeClr>
                </a:solidFill>
              </a:rPr>
              <a:t>IP</a:t>
            </a:r>
            <a:r>
              <a:rPr lang="zh-CN" altLang="en-US">
                <a:solidFill>
                  <a:schemeClr val="tx1">
                    <a:lumMod val="65000"/>
                    <a:lumOff val="35000"/>
                  </a:schemeClr>
                </a:solidFill>
              </a:rPr>
              <a:t>地址就是每个连接在</a:t>
            </a:r>
            <a:r>
              <a:rPr lang="en-US" altLang="zh-CN">
                <a:solidFill>
                  <a:schemeClr val="tx1">
                    <a:lumMod val="65000"/>
                    <a:lumOff val="35000"/>
                  </a:schemeClr>
                </a:solidFill>
              </a:rPr>
              <a:t>Internet</a:t>
            </a:r>
            <a:r>
              <a:rPr lang="zh-CN" altLang="en-US">
                <a:solidFill>
                  <a:schemeClr val="tx1">
                    <a:lumMod val="65000"/>
                    <a:lumOff val="35000"/>
                  </a:schemeClr>
                </a:solidFill>
              </a:rPr>
              <a:t>上的设备分配的一个</a:t>
            </a:r>
            <a:r>
              <a:rPr lang="en-US" altLang="zh-CN">
                <a:solidFill>
                  <a:schemeClr val="tx1">
                    <a:lumMod val="65000"/>
                    <a:lumOff val="35000"/>
                  </a:schemeClr>
                </a:solidFill>
              </a:rPr>
              <a:t>32Bit</a:t>
            </a:r>
            <a:r>
              <a:rPr lang="zh-CN" altLang="en-US">
                <a:solidFill>
                  <a:schemeClr val="tx1">
                    <a:lumMod val="65000"/>
                    <a:lumOff val="35000"/>
                  </a:schemeClr>
                </a:solidFill>
              </a:rPr>
              <a:t>的地址。</a:t>
            </a:r>
            <a:endParaRPr lang="zh-CN" altLang="en-US">
              <a:solidFill>
                <a:schemeClr val="tx1">
                  <a:lumMod val="65000"/>
                  <a:lumOff val="35000"/>
                </a:schemeClr>
              </a:solidFill>
            </a:endParaRPr>
          </a:p>
          <a:p>
            <a:pPr marL="0" lvl="0" indent="0">
              <a:buFont typeface="Arial" panose="020B0604020202020204" pitchFamily="34" charset="0"/>
              <a:buNone/>
            </a:pPr>
            <a:r>
              <a:rPr lang="zh-CN" altLang="en-US">
                <a:solidFill>
                  <a:schemeClr val="tx1">
                    <a:lumMod val="65000"/>
                    <a:lumOff val="35000"/>
                  </a:schemeClr>
                </a:solidFill>
              </a:rPr>
              <a:t>如：</a:t>
            </a:r>
            <a:r>
              <a:rPr lang="en-US" altLang="zh-CN">
                <a:solidFill>
                  <a:schemeClr val="tx1">
                    <a:lumMod val="65000"/>
                    <a:lumOff val="35000"/>
                  </a:schemeClr>
                </a:solidFill>
              </a:rPr>
              <a:t>192.168.1.1</a:t>
            </a:r>
            <a:endParaRPr lang="zh-CN" altLang="en-US">
              <a:solidFill>
                <a:schemeClr val="tx1">
                  <a:lumMod val="65000"/>
                  <a:lumOff val="35000"/>
                </a:schemeClr>
              </a:solidFill>
            </a:endParaRPr>
          </a:p>
          <a:p>
            <a:pPr marL="228600" lvl="0" indent="-228600">
              <a:buFont typeface="Arial" panose="020B0604020202020204" pitchFamily="34" charset="0"/>
              <a:buChar char="●"/>
            </a:pPr>
            <a:r>
              <a:rPr lang="zh-CN" altLang="en-US">
                <a:solidFill>
                  <a:schemeClr val="tx1">
                    <a:lumMod val="65000"/>
                    <a:lumOff val="35000"/>
                  </a:schemeClr>
                </a:solidFill>
              </a:rPr>
              <a:t>子网掩码：将某个</a:t>
            </a:r>
            <a:r>
              <a:rPr lang="en-US" altLang="zh-CN">
                <a:solidFill>
                  <a:schemeClr val="tx1">
                    <a:lumMod val="65000"/>
                    <a:lumOff val="35000"/>
                  </a:schemeClr>
                </a:solidFill>
              </a:rPr>
              <a:t>IP</a:t>
            </a:r>
            <a:r>
              <a:rPr lang="zh-CN" altLang="en-US">
                <a:solidFill>
                  <a:schemeClr val="tx1">
                    <a:lumMod val="65000"/>
                    <a:lumOff val="35000"/>
                  </a:schemeClr>
                </a:solidFill>
              </a:rPr>
              <a:t>地址划分网络地址和主机地址两个部分，如：</a:t>
            </a:r>
            <a:r>
              <a:rPr lang="en-US" altLang="zh-CN">
                <a:solidFill>
                  <a:schemeClr val="tx1">
                    <a:lumMod val="65000"/>
                    <a:lumOff val="35000"/>
                  </a:schemeClr>
                </a:solidFill>
              </a:rPr>
              <a:t>255.255.255.0</a:t>
            </a:r>
            <a:endParaRPr lang="en-US" altLang="zh-CN">
              <a:solidFill>
                <a:schemeClr val="tx1">
                  <a:lumMod val="65000"/>
                  <a:lumOff val="35000"/>
                </a:schemeClr>
              </a:solidFill>
            </a:endParaRPr>
          </a:p>
          <a:p>
            <a:pPr marL="228600" lvl="0" indent="-228600">
              <a:buFont typeface="Arial" panose="020B0604020202020204" pitchFamily="34" charset="0"/>
              <a:buChar char="●"/>
            </a:pPr>
            <a:r>
              <a:rPr lang="zh-CN" altLang="en-US">
                <a:solidFill>
                  <a:schemeClr val="tx1">
                    <a:lumMod val="65000"/>
                    <a:lumOff val="35000"/>
                  </a:schemeClr>
                </a:solidFill>
              </a:rPr>
              <a:t>网关地址：网关地址就是一个网络连接到另外一个网络的关口</a:t>
            </a:r>
            <a:endParaRPr lang="zh-CN" altLang="en-US">
              <a:solidFill>
                <a:schemeClr val="tx1">
                  <a:lumMod val="65000"/>
                  <a:lumOff val="35000"/>
                </a:schemeClr>
              </a:solidFill>
            </a:endParaRPr>
          </a:p>
          <a:p>
            <a:pPr marL="228600" lvl="0" indent="-228600">
              <a:buFont typeface="Arial" panose="020B0604020202020204" pitchFamily="34" charset="0"/>
              <a:buChar char="●"/>
            </a:pPr>
            <a:r>
              <a:rPr lang="en-US" altLang="zh-CN">
                <a:solidFill>
                  <a:schemeClr val="tx1">
                    <a:lumMod val="65000"/>
                    <a:lumOff val="35000"/>
                  </a:schemeClr>
                </a:solidFill>
              </a:rPr>
              <a:t>DNS</a:t>
            </a:r>
            <a:r>
              <a:rPr lang="zh-CN" altLang="en-US">
                <a:solidFill>
                  <a:schemeClr val="tx1">
                    <a:lumMod val="65000"/>
                    <a:lumOff val="35000"/>
                  </a:schemeClr>
                </a:solidFill>
              </a:rPr>
              <a:t>：域名解析服务器，域名和</a:t>
            </a:r>
            <a:r>
              <a:rPr lang="en-US" altLang="zh-CN">
                <a:solidFill>
                  <a:schemeClr val="tx1">
                    <a:lumMod val="65000"/>
                    <a:lumOff val="35000"/>
                  </a:schemeClr>
                </a:solidFill>
              </a:rPr>
              <a:t>IP</a:t>
            </a:r>
            <a:r>
              <a:rPr lang="zh-CN" altLang="en-US">
                <a:solidFill>
                  <a:schemeClr val="tx1">
                    <a:lumMod val="65000"/>
                    <a:lumOff val="35000"/>
                  </a:schemeClr>
                </a:solidFill>
              </a:rPr>
              <a:t>地址之间的映射关系。</a:t>
            </a:r>
            <a:endParaRPr lang="en-US" altLang="zh-CN">
              <a:solidFill>
                <a:schemeClr val="tx1">
                  <a:lumMod val="65000"/>
                  <a:lumOff val="35000"/>
                </a:schemeClr>
              </a:solidFill>
            </a:endParaRPr>
          </a:p>
          <a:p>
            <a:pPr marL="0" indent="0">
              <a:buNone/>
            </a:pPr>
            <a:r>
              <a:rPr lang="en-US" altLang="zh-CN" b="1"/>
              <a:t>  </a:t>
            </a:r>
            <a:endParaRPr lang="en-US" altLang="zh-CN" b="1"/>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计算机基础知识</a:t>
            </a:r>
            <a:endParaRPr lang="zh-CN" altLang="en-US"/>
          </a:p>
        </p:txBody>
      </p:sp>
      <p:sp>
        <p:nvSpPr>
          <p:cNvPr id="3" name="内容占位符 2"/>
          <p:cNvSpPr>
            <a:spLocks noGrp="1"/>
          </p:cNvSpPr>
          <p:nvPr>
            <p:ph idx="1"/>
          </p:nvPr>
        </p:nvSpPr>
        <p:spPr/>
        <p:txBody>
          <a:bodyPr>
            <a:noAutofit/>
          </a:bodyPr>
          <a:p>
            <a:r>
              <a:rPr lang="en-US" altLang="zh-CN" sz="2400"/>
              <a:t>FTP</a:t>
            </a:r>
            <a:r>
              <a:rPr lang="zh-CN" altLang="en-US" sz="2400"/>
              <a:t>：用以网络上两台计算机之间的传输数据</a:t>
            </a:r>
            <a:endParaRPr lang="zh-CN" altLang="en-US" sz="2400"/>
          </a:p>
          <a:p>
            <a:endParaRPr lang="zh-CN" altLang="en-US" sz="2400"/>
          </a:p>
          <a:p>
            <a:r>
              <a:rPr lang="en-US" altLang="zh-CN" sz="2400"/>
              <a:t>HTTP</a:t>
            </a:r>
            <a:r>
              <a:rPr lang="zh-CN" altLang="en-US" sz="2400"/>
              <a:t>：超文本传输协议（</a:t>
            </a:r>
            <a:r>
              <a:rPr lang="en-US" altLang="zh-CN" sz="2400"/>
              <a:t>HTTP</a:t>
            </a:r>
            <a:r>
              <a:rPr lang="zh-CN" altLang="en-US" sz="2400"/>
              <a:t>）是一种通信协议，它允许将超文本标记语言（</a:t>
            </a:r>
            <a:r>
              <a:rPr lang="en-US" altLang="zh-CN" sz="2400"/>
              <a:t>HTML</a:t>
            </a:r>
            <a:r>
              <a:rPr lang="zh-CN" altLang="en-US" sz="2400"/>
              <a:t>）文档从</a:t>
            </a:r>
            <a:r>
              <a:rPr lang="en-US" altLang="zh-CN" sz="2400"/>
              <a:t>Web</a:t>
            </a:r>
            <a:r>
              <a:rPr lang="zh-CN" altLang="en-US" sz="2400"/>
              <a:t>服务器传送到</a:t>
            </a:r>
            <a:r>
              <a:rPr lang="en-US" altLang="zh-CN" sz="2400"/>
              <a:t>Web</a:t>
            </a:r>
            <a:r>
              <a:rPr lang="zh-CN" altLang="en-US" sz="2400"/>
              <a:t>浏览器。</a:t>
            </a:r>
            <a:endParaRPr lang="zh-CN" altLang="en-US" sz="2400"/>
          </a:p>
          <a:p>
            <a:endParaRPr lang="zh-CN" altLang="en-US" sz="2400"/>
          </a:p>
          <a:p>
            <a:r>
              <a:rPr lang="en-US" altLang="zh-CN" sz="2400"/>
              <a:t>SSH</a:t>
            </a:r>
            <a:r>
              <a:rPr lang="zh-CN" altLang="en-US" sz="2400"/>
              <a:t>：</a:t>
            </a:r>
            <a:r>
              <a:rPr lang="en-US" altLang="zh-CN" sz="2400"/>
              <a:t>SSH</a:t>
            </a:r>
            <a:r>
              <a:rPr lang="zh-CN" altLang="en-US" sz="2400"/>
              <a:t>为建立在应用层和传输层基础上的安全协议。</a:t>
            </a:r>
            <a:endParaRPr lang="zh-CN" altLang="en-US" sz="2400"/>
          </a:p>
          <a:p>
            <a:endParaRPr lang="zh-CN" altLang="en-US" sz="24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服务器介绍</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400">
                <a:latin typeface="宋体" panose="02010600030101010101" pitchFamily="2" charset="-122"/>
                <a:ea typeface="宋体" panose="02010600030101010101" pitchFamily="2" charset="-122"/>
              </a:rPr>
              <a:t>按照体系架构来区分，服务器主要分为两类：</a:t>
            </a:r>
            <a:endParaRPr lang="zh-CN" altLang="en-US" sz="2400">
              <a:latin typeface="宋体" panose="02010600030101010101" pitchFamily="2" charset="-122"/>
              <a:ea typeface="宋体" panose="02010600030101010101" pitchFamily="2" charset="-122"/>
            </a:endParaRPr>
          </a:p>
          <a:p>
            <a:pPr marL="0" lvl="0" indent="0">
              <a:buNone/>
            </a:pP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 </a:t>
            </a:r>
            <a:r>
              <a:rPr lang="en-US" altLang="zh-CN" b="1">
                <a:solidFill>
                  <a:schemeClr val="tx1">
                    <a:lumMod val="65000"/>
                    <a:lumOff val="35000"/>
                  </a:schemeClr>
                </a:solidFill>
                <a:latin typeface="微软雅黑" panose="020B0503020204020204" pitchFamily="34" charset="-122"/>
                <a:cs typeface="微软雅黑" panose="020B0503020204020204" pitchFamily="34" charset="-122"/>
              </a:rPr>
              <a:t>  </a:t>
            </a:r>
            <a:r>
              <a:rPr lang="zh-CN" altLang="en-US" b="1">
                <a:solidFill>
                  <a:schemeClr val="tx1">
                    <a:lumMod val="65000"/>
                    <a:lumOff val="35000"/>
                  </a:schemeClr>
                </a:solidFill>
                <a:latin typeface="微软雅黑" panose="020B0503020204020204" pitchFamily="34" charset="-122"/>
                <a:cs typeface="微软雅黑" panose="020B0503020204020204" pitchFamily="34" charset="-122"/>
              </a:rPr>
              <a:t>非</a:t>
            </a:r>
            <a:r>
              <a:rPr lang="en-US" altLang="zh-CN" b="1">
                <a:solidFill>
                  <a:schemeClr val="tx1">
                    <a:lumMod val="65000"/>
                    <a:lumOff val="35000"/>
                  </a:schemeClr>
                </a:solidFill>
                <a:latin typeface="微软雅黑" panose="020B0503020204020204" pitchFamily="34" charset="-122"/>
                <a:cs typeface="微软雅黑" panose="020B0503020204020204" pitchFamily="34" charset="-122"/>
              </a:rPr>
              <a:t>x86</a:t>
            </a:r>
            <a:r>
              <a:rPr lang="zh-CN" altLang="en-US" b="1">
                <a:solidFill>
                  <a:schemeClr val="tx1">
                    <a:lumMod val="65000"/>
                    <a:lumOff val="35000"/>
                  </a:schemeClr>
                </a:solidFill>
                <a:latin typeface="微软雅黑" panose="020B0503020204020204" pitchFamily="34" charset="-122"/>
                <a:cs typeface="微软雅黑" panose="020B0503020204020204" pitchFamily="34" charset="-122"/>
              </a:rPr>
              <a:t>服务器：</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包括大型机、小型机和</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UNIX</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服务器，他们是使用</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RISC</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（精简指令集）或</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EPIC</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（并行指令代码）处理器，并且主要采用</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UNIX</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和其他专用操作系统的服务器，</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EPIC</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处理器主要是</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Intel</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研发的安腾处理器等。这种服务器价格昂贵，体系封闭，但是稳定性好，性能强，主要用在金融、电信等大型企业的核心系统中。</a:t>
            </a:r>
            <a:endParaRPr lang="zh-CN" altLang="en-US">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endParaRPr lang="zh-CN" altLang="en-US">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   </a:t>
            </a:r>
            <a:r>
              <a:rPr lang="en-US" altLang="zh-CN" b="1">
                <a:solidFill>
                  <a:schemeClr val="tx1">
                    <a:lumMod val="65000"/>
                    <a:lumOff val="35000"/>
                  </a:schemeClr>
                </a:solidFill>
                <a:latin typeface="微软雅黑" panose="020B0503020204020204" pitchFamily="34" charset="-122"/>
                <a:cs typeface="微软雅黑" panose="020B0503020204020204" pitchFamily="34" charset="-122"/>
              </a:rPr>
              <a:t>x86</a:t>
            </a:r>
            <a:r>
              <a:rPr lang="zh-CN" altLang="en-US" b="1">
                <a:solidFill>
                  <a:schemeClr val="tx1">
                    <a:lumMod val="65000"/>
                    <a:lumOff val="35000"/>
                  </a:schemeClr>
                </a:solidFill>
                <a:latin typeface="微软雅黑" panose="020B0503020204020204" pitchFamily="34" charset="-122"/>
                <a:cs typeface="微软雅黑" panose="020B0503020204020204" pitchFamily="34" charset="-122"/>
              </a:rPr>
              <a:t>服务器：</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 </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又称</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CISC</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（复杂指令集）架构服务器，即通常所讲的</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PC</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服务器，它是基于</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PC</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机体系结构，使用</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Intel</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或其他兼容</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x86</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指令集的处理器芯片和</a:t>
            </a:r>
            <a:r>
              <a:rPr lang="en-US" altLang="zh-CN">
                <a:solidFill>
                  <a:schemeClr val="tx1">
                    <a:lumMod val="65000"/>
                    <a:lumOff val="35000"/>
                  </a:schemeClr>
                </a:solidFill>
                <a:latin typeface="微软雅黑" panose="020B0503020204020204" pitchFamily="34" charset="-122"/>
                <a:cs typeface="微软雅黑" panose="020B0503020204020204" pitchFamily="34" charset="-122"/>
              </a:rPr>
              <a:t>Windows</a:t>
            </a: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操作系统的服务器。价格便宜、兼容性好、稳定性差、不安全，主要用在中小企业和非关键业务中。</a:t>
            </a:r>
            <a:endParaRPr lang="zh-CN" altLang="en-US">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endParaRPr lang="zh-CN" altLang="en-US">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r>
              <a:rPr lang="zh-CN" altLang="en-US">
                <a:solidFill>
                  <a:schemeClr val="tx1">
                    <a:lumMod val="65000"/>
                    <a:lumOff val="35000"/>
                  </a:schemeClr>
                </a:solidFill>
                <a:latin typeface="微软雅黑" panose="020B0503020204020204" pitchFamily="34" charset="-122"/>
                <a:cs typeface="微软雅黑" panose="020B0503020204020204" pitchFamily="34" charset="-122"/>
              </a:rPr>
              <a:t> </a:t>
            </a:r>
            <a:endParaRPr lang="zh-CN" altLang="en-US">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endParaRPr lang="zh-CN" altLang="en-US" sz="2400">
              <a:solidFill>
                <a:schemeClr val="tx1">
                  <a:lumMod val="65000"/>
                  <a:lumOff val="35000"/>
                </a:schemeClr>
              </a:solidFill>
              <a:latin typeface="宋体" panose="02010600030101010101" pitchFamily="2" charset="-122"/>
              <a:ea typeface="宋体" panose="02010600030101010101" pitchFamily="2" charset="-122"/>
            </a:endParaRPr>
          </a:p>
          <a:p>
            <a:pPr marL="0" lvl="0" indent="0">
              <a:buNone/>
            </a:pPr>
            <a:endParaRPr lang="zh-CN" altLang="en-US" sz="2400">
              <a:solidFill>
                <a:schemeClr val="tx1">
                  <a:lumMod val="65000"/>
                  <a:lumOff val="35000"/>
                </a:schemeClr>
              </a:solidFill>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ctr"/>
            <a:r>
              <a:rPr lang="zh-CN" altLang="en-US"/>
              <a:t>服务器介绍</a:t>
            </a:r>
            <a:br>
              <a:rPr lang="zh-CN" altLang="en-US"/>
            </a:br>
            <a:endParaRPr lang="zh-CN" altLang="en-US"/>
          </a:p>
        </p:txBody>
      </p:sp>
      <p:sp>
        <p:nvSpPr>
          <p:cNvPr id="3" name="内容占位符 2"/>
          <p:cNvSpPr>
            <a:spLocks noGrp="1"/>
          </p:cNvSpPr>
          <p:nvPr>
            <p:ph idx="1"/>
          </p:nvPr>
        </p:nvSpPr>
        <p:spPr>
          <a:xfrm>
            <a:off x="671830" y="1049655"/>
            <a:ext cx="11022965" cy="5305425"/>
          </a:xfrm>
        </p:spPr>
        <p:txBody>
          <a:bodyPr>
            <a:normAutofit fontScale="25000"/>
          </a:bodyPr>
          <a:p>
            <a:pPr marL="0" indent="0">
              <a:buFont typeface="Wingdings" panose="05000000000000000000" charset="0"/>
              <a:buNone/>
            </a:pPr>
            <a:r>
              <a:rPr lang="zh-CN" altLang="en-US" sz="6400">
                <a:solidFill>
                  <a:schemeClr val="tx1">
                    <a:lumMod val="65000"/>
                    <a:lumOff val="35000"/>
                  </a:schemeClr>
                </a:solidFill>
              </a:rPr>
              <a:t>按服务器结构来区分，服务器主要分为三类：</a:t>
            </a:r>
            <a:endParaRPr lang="zh-CN" altLang="en-US" sz="6400">
              <a:solidFill>
                <a:schemeClr val="tx1">
                  <a:lumMod val="65000"/>
                  <a:lumOff val="35000"/>
                </a:schemeClr>
              </a:solidFill>
            </a:endParaRPr>
          </a:p>
          <a:p>
            <a:r>
              <a:rPr lang="en-US" altLang="zh-CN" sz="6400">
                <a:solidFill>
                  <a:schemeClr val="accent1"/>
                </a:solidFill>
                <a:effectLst>
                  <a:outerShdw blurRad="38100" dist="25400" dir="5400000" algn="ctr" rotWithShape="0">
                    <a:srgbClr val="6E747A">
                      <a:alpha val="43000"/>
                    </a:srgbClr>
                  </a:outerShdw>
                </a:effectLst>
              </a:rPr>
              <a:t> </a:t>
            </a:r>
            <a:r>
              <a:rPr lang="zh-CN" altLang="en-US" sz="6400" b="1">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微软雅黑" panose="020B0503020204020204" pitchFamily="34" charset="-122"/>
              </a:rPr>
              <a:t>机架式服务器</a:t>
            </a:r>
            <a:endParaRPr lang="zh-CN" altLang="en-US" sz="6400">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微软雅黑" panose="020B0503020204020204" pitchFamily="34" charset="-122"/>
            </a:endParaRPr>
          </a:p>
          <a:p>
            <a:pPr marL="0" indent="0">
              <a:buNone/>
            </a:pPr>
            <a:r>
              <a:rPr lang="en-US" altLang="zh-CN" sz="6400">
                <a:latin typeface="微软雅黑" panose="020B0503020204020204" pitchFamily="34" charset="-122"/>
                <a:cs typeface="微软雅黑" panose="020B0503020204020204" pitchFamily="34" charset="-122"/>
              </a:rPr>
              <a:t>    </a:t>
            </a:r>
            <a:r>
              <a:rPr lang="zh-CN" altLang="en-US" sz="6400">
                <a:latin typeface="微软雅黑" panose="020B0503020204020204" pitchFamily="34" charset="-122"/>
                <a:cs typeface="微软雅黑" panose="020B0503020204020204" pitchFamily="34" charset="-122"/>
              </a:rPr>
              <a:t>机架式服务器的外形看起来不像，而像交换机，有</a:t>
            </a:r>
            <a:r>
              <a:rPr lang="en-US" altLang="zh-CN" sz="6400">
                <a:latin typeface="微软雅黑" panose="020B0503020204020204" pitchFamily="34" charset="-122"/>
                <a:cs typeface="微软雅黑" panose="020B0503020204020204" pitchFamily="34" charset="-122"/>
              </a:rPr>
              <a:t>1U</a:t>
            </a:r>
            <a:r>
              <a:rPr lang="zh-CN" altLang="en-US" sz="6400">
                <a:latin typeface="微软雅黑" panose="020B0503020204020204" pitchFamily="34" charset="-122"/>
                <a:cs typeface="微软雅黑" panose="020B0503020204020204" pitchFamily="34" charset="-122"/>
              </a:rPr>
              <a:t>（</a:t>
            </a:r>
            <a:r>
              <a:rPr lang="en-US" altLang="zh-CN" sz="6400">
                <a:latin typeface="微软雅黑" panose="020B0503020204020204" pitchFamily="34" charset="-122"/>
                <a:cs typeface="微软雅黑" panose="020B0503020204020204" pitchFamily="34" charset="-122"/>
              </a:rPr>
              <a:t>1U=1.75</a:t>
            </a:r>
            <a:r>
              <a:rPr lang="zh-CN" altLang="en-US" sz="6400">
                <a:latin typeface="微软雅黑" panose="020B0503020204020204" pitchFamily="34" charset="-122"/>
                <a:cs typeface="微软雅黑" panose="020B0503020204020204" pitchFamily="34" charset="-122"/>
              </a:rPr>
              <a:t>英寸</a:t>
            </a:r>
            <a:r>
              <a:rPr lang="en-US" altLang="zh-CN" sz="6400">
                <a:latin typeface="微软雅黑" panose="020B0503020204020204" pitchFamily="34" charset="-122"/>
                <a:cs typeface="微软雅黑" panose="020B0503020204020204" pitchFamily="34" charset="-122"/>
              </a:rPr>
              <a:t>=4.45CM</a:t>
            </a:r>
            <a:r>
              <a:rPr lang="zh-CN" altLang="en-US" sz="6400">
                <a:latin typeface="微软雅黑" panose="020B0503020204020204" pitchFamily="34" charset="-122"/>
                <a:cs typeface="微软雅黑" panose="020B0503020204020204" pitchFamily="34" charset="-122"/>
              </a:rPr>
              <a:t>）、</a:t>
            </a:r>
            <a:r>
              <a:rPr lang="en-US" altLang="zh-CN" sz="6400">
                <a:latin typeface="微软雅黑" panose="020B0503020204020204" pitchFamily="34" charset="-122"/>
                <a:cs typeface="微软雅黑" panose="020B0503020204020204" pitchFamily="34" charset="-122"/>
              </a:rPr>
              <a:t>2U</a:t>
            </a:r>
            <a:r>
              <a:rPr lang="zh-CN" altLang="en-US" sz="6400">
                <a:latin typeface="微软雅黑" panose="020B0503020204020204" pitchFamily="34" charset="-122"/>
                <a:cs typeface="微软雅黑" panose="020B0503020204020204" pitchFamily="34" charset="-122"/>
              </a:rPr>
              <a:t>、</a:t>
            </a:r>
            <a:r>
              <a:rPr lang="en-US" altLang="zh-CN" sz="6400">
                <a:latin typeface="微软雅黑" panose="020B0503020204020204" pitchFamily="34" charset="-122"/>
                <a:cs typeface="微软雅黑" panose="020B0503020204020204" pitchFamily="34" charset="-122"/>
              </a:rPr>
              <a:t>4U</a:t>
            </a:r>
            <a:r>
              <a:rPr lang="zh-CN" altLang="en-US" sz="6400">
                <a:latin typeface="微软雅黑" panose="020B0503020204020204" pitchFamily="34" charset="-122"/>
                <a:cs typeface="微软雅黑" panose="020B0503020204020204" pitchFamily="34" charset="-122"/>
              </a:rPr>
              <a:t>等规格。机架式服务器安装在标准的</a:t>
            </a:r>
            <a:r>
              <a:rPr lang="en-US" altLang="zh-CN" sz="6400">
                <a:latin typeface="微软雅黑" panose="020B0503020204020204" pitchFamily="34" charset="-122"/>
                <a:cs typeface="微软雅黑" panose="020B0503020204020204" pitchFamily="34" charset="-122"/>
              </a:rPr>
              <a:t>19</a:t>
            </a:r>
            <a:r>
              <a:rPr lang="zh-CN" altLang="en-US" sz="6400">
                <a:latin typeface="微软雅黑" panose="020B0503020204020204" pitchFamily="34" charset="-122"/>
                <a:cs typeface="微软雅黑" panose="020B0503020204020204" pitchFamily="34" charset="-122"/>
              </a:rPr>
              <a:t>英寸机柜里面。这种结构的多为功能型服务器。</a:t>
            </a:r>
            <a:endParaRPr lang="zh-CN" altLang="en-US" sz="6400">
              <a:latin typeface="微软雅黑" panose="020B0503020204020204" pitchFamily="34" charset="-122"/>
              <a:cs typeface="微软雅黑" panose="020B0503020204020204" pitchFamily="34" charset="-122"/>
            </a:endParaRPr>
          </a:p>
          <a:p>
            <a:pPr lvl="0"/>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 </a:t>
            </a:r>
            <a:r>
              <a:rPr lang="zh-CN" altLang="en-US" sz="6400" b="1">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微软雅黑" panose="020B0503020204020204" pitchFamily="34" charset="-122"/>
              </a:rPr>
              <a:t>刀片式服务器</a:t>
            </a:r>
            <a:endParaRPr lang="zh-CN" altLang="en-US" sz="6400" b="1">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   </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刀片式服务器是指在标准高度的机架式机箱内可插装多个卡式的服务器单元，实现高可用和高密度。每一块</a:t>
            </a: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刀片</a:t>
            </a: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实际上就是一块系统主板。它们可以通过</a:t>
            </a: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板载</a:t>
            </a: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硬盘启动自己的操作系统，如</a:t>
            </a: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Windows,Linux</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等，类似于一个个独立的服务器，在这种模式下，每一块母版运行自己的系统，服务于指定的不同用户群，相互之间没有关联。不过管理员可以使用系统软件将这些母版集合成一个服务器集群</a:t>
            </a:r>
            <a:endParaRPr lang="zh-CN" altLang="en-US" sz="6400">
              <a:solidFill>
                <a:schemeClr val="tx1">
                  <a:lumMod val="65000"/>
                  <a:lumOff val="35000"/>
                </a:schemeClr>
              </a:solidFill>
              <a:latin typeface="微软雅黑" panose="020B0503020204020204" pitchFamily="34" charset="-122"/>
              <a:cs typeface="微软雅黑" panose="020B0503020204020204" pitchFamily="34" charset="-122"/>
            </a:endParaRPr>
          </a:p>
          <a:p>
            <a:pPr lvl="0">
              <a:buFont typeface="Wingdings" panose="05000000000000000000" charset="0"/>
              <a:buChar char="l"/>
            </a:pP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 </a:t>
            </a:r>
            <a:r>
              <a:rPr lang="zh-CN" altLang="en-US" sz="6400" b="1">
                <a:solidFill>
                  <a:schemeClr val="accent1"/>
                </a:solidFill>
                <a:effectLst>
                  <a:outerShdw blurRad="38100" dist="25400" dir="5400000" algn="ctr" rotWithShape="0">
                    <a:srgbClr val="6E747A">
                      <a:alpha val="43000"/>
                    </a:srgbClr>
                  </a:outerShdw>
                </a:effectLst>
                <a:latin typeface="微软雅黑" panose="020B0503020204020204" pitchFamily="34" charset="-122"/>
                <a:cs typeface="微软雅黑" panose="020B0503020204020204" pitchFamily="34" charset="-122"/>
              </a:rPr>
              <a:t>塔式服务器</a:t>
            </a:r>
            <a:endParaRPr lang="zh-CN" altLang="en-US" sz="6400" b="1">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Font typeface="Wingdings" panose="05000000000000000000" charset="0"/>
              <a:buNone/>
            </a:pP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  </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 塔式服务器从外观上看上去就像一台体积比较大的</a:t>
            </a:r>
            <a:r>
              <a:rPr lang="en-US" altLang="zh-CN" sz="6400">
                <a:solidFill>
                  <a:schemeClr val="tx1">
                    <a:lumMod val="65000"/>
                    <a:lumOff val="35000"/>
                  </a:schemeClr>
                </a:solidFill>
                <a:latin typeface="微软雅黑" panose="020B0503020204020204" pitchFamily="34" charset="-122"/>
                <a:cs typeface="微软雅黑" panose="020B0503020204020204" pitchFamily="34" charset="-122"/>
              </a:rPr>
              <a:t>PC</a:t>
            </a:r>
            <a:r>
              <a:rPr lang="zh-CN" altLang="en-US" sz="6400">
                <a:solidFill>
                  <a:schemeClr val="tx1">
                    <a:lumMod val="65000"/>
                    <a:lumOff val="35000"/>
                  </a:schemeClr>
                </a:solidFill>
                <a:latin typeface="微软雅黑" panose="020B0503020204020204" pitchFamily="34" charset="-122"/>
                <a:cs typeface="微软雅黑" panose="020B0503020204020204" pitchFamily="34" charset="-122"/>
              </a:rPr>
              <a:t>，机箱做工一般比较扎实，非常沉重。塔式服务器由于机箱很大，可以提供良好的散热性能和扩展性能，并且配置可以很高，可以配置多路处理器，多根内存和多块硬盘，当然也可以配置多个冗余电源和散热风扇。但是塔式服务器需要占用很大的空间，不利于服务器的托管，所以在需要密服务器集型部署，实现多机协作的领域，塔式服务器并不占优势。</a:t>
            </a:r>
            <a:endParaRPr lang="zh-CN" altLang="en-US" sz="6400">
              <a:solidFill>
                <a:schemeClr val="tx1">
                  <a:lumMod val="65000"/>
                  <a:lumOff val="35000"/>
                </a:schemeClr>
              </a:solidFill>
              <a:latin typeface="微软雅黑" panose="020B0503020204020204" pitchFamily="34" charset="-122"/>
              <a:cs typeface="微软雅黑" panose="020B0503020204020204" pitchFamily="34" charset="-122"/>
            </a:endParaRPr>
          </a:p>
          <a:p>
            <a:pPr marL="0" lvl="0" indent="0">
              <a:buNone/>
            </a:pPr>
            <a:endParaRPr lang="zh-CN" altLang="en-US" sz="2400">
              <a:solidFill>
                <a:schemeClr val="tx1">
                  <a:lumMod val="65000"/>
                  <a:lumOff val="35000"/>
                </a:schemeClr>
              </a:solidFill>
            </a:endParaRPr>
          </a:p>
          <a:p>
            <a:pPr marL="0" lvl="0" indent="0">
              <a:buNone/>
            </a:pPr>
            <a:endParaRPr lang="zh-CN" altLang="en-US" sz="2400">
              <a:solidFill>
                <a:schemeClr val="tx1">
                  <a:lumMod val="65000"/>
                  <a:lumOff val="35000"/>
                </a:schemeClr>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6338</Words>
  <Application>WPS 演示</Application>
  <PresentationFormat>宽屏</PresentationFormat>
  <Paragraphs>271</Paragraphs>
  <Slides>34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宋体</vt:lpstr>
      <vt:lpstr>Wingdings</vt:lpstr>
      <vt:lpstr>微软雅黑</vt:lpstr>
      <vt:lpstr>Wingdings</vt:lpstr>
      <vt:lpstr>Arial Unicode MS</vt:lpstr>
      <vt:lpstr>Calibri</vt:lpstr>
      <vt:lpstr>Office 主题​​</vt:lpstr>
      <vt:lpstr>运维工程师培训 广州爱孕记信息科技有限公司 </vt:lpstr>
      <vt:lpstr>目的</vt:lpstr>
      <vt:lpstr>大纲</vt:lpstr>
      <vt:lpstr>IDC基础知识</vt:lpstr>
      <vt:lpstr>IDC基础知识</vt:lpstr>
      <vt:lpstr>计算机基础知识</vt:lpstr>
      <vt:lpstr>计算机基础知识</vt:lpstr>
      <vt:lpstr>服务器介绍</vt:lpstr>
      <vt:lpstr>服务器介绍 </vt:lpstr>
      <vt:lpstr>RAID介绍</vt:lpstr>
      <vt:lpstr>RAID实现</vt:lpstr>
      <vt:lpstr>RAID配置</vt:lpstr>
      <vt:lpstr>常见服务器故障判断和处理</vt:lpstr>
      <vt:lpstr>Windows系统</vt:lpstr>
      <vt:lpstr>Windows系统安装</vt:lpstr>
      <vt:lpstr>Windows系统基本配置</vt:lpstr>
      <vt:lpstr>Windows常见命令</vt:lpstr>
      <vt:lpstr>Linux系统</vt:lpstr>
      <vt:lpstr>Linux系统安装</vt:lpstr>
      <vt:lpstr>Linux系统基本配置</vt:lpstr>
      <vt:lpstr>Linux网络配置</vt:lpstr>
      <vt:lpstr>Linux安全配置</vt:lpstr>
      <vt:lpstr>Linux常见命令</vt:lpstr>
      <vt:lpstr>网络</vt:lpstr>
      <vt:lpstr>网络基础知识</vt:lpstr>
      <vt:lpstr>网络基础知识</vt:lpstr>
      <vt:lpstr>网络基础知识</vt:lpstr>
      <vt:lpstr>网络基础知识</vt:lpstr>
      <vt:lpstr>网络基础知识</vt:lpstr>
      <vt:lpstr>交换机</vt:lpstr>
      <vt:lpstr>路由器</vt:lpstr>
      <vt:lpstr>静态路由和动态路由</vt:lpstr>
      <vt:lpstr>运维管理制度和流程</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Cat’s eye</cp:lastModifiedBy>
  <cp:revision>171</cp:revision>
  <dcterms:created xsi:type="dcterms:W3CDTF">2019-06-19T02:08:00Z</dcterms:created>
  <dcterms:modified xsi:type="dcterms:W3CDTF">2021-05-11T09:38:07Z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D92F612A89B64CE58DEC22EB34D6E974</vt:lpwstr>
  </property>
</Properties>
</file>