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59" r:id="rId6"/>
    <p:sldId id="285" r:id="rId7"/>
    <p:sldId id="286" r:id="rId8"/>
    <p:sldId id="276" r:id="rId9"/>
    <p:sldId id="287" r:id="rId10"/>
    <p:sldId id="28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82" r:id="rId29"/>
    <p:sldId id="281" r:id="rId30"/>
    <p:sldId id="279" r:id="rId31"/>
    <p:sldId id="284" r:id="rId32"/>
    <p:sldId id="280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468" autoAdjust="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62CF1-AE81-442B-8B10-401AD899A97C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E1DDF-1432-4553-941A-412FDDC4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0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1DDF-1432-4553-941A-412FDDC4B1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3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1DDF-1432-4553-941A-412FDDC4B1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1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名称不区分大小写</a:t>
            </a:r>
            <a:endParaRPr lang="en-US" altLang="zh-CN" dirty="0"/>
          </a:p>
          <a:p>
            <a:r>
              <a:rPr lang="zh-CN" altLang="en-US" dirty="0"/>
              <a:t>头域没顺序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1DDF-1432-4553-941A-412FDDC4B1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RESTFUL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用来获取资源，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用来新建资源，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用来更新资源，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用来删除资源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1DDF-1432-4553-941A-412FDDC4B1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9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1DDF-1432-4553-941A-412FDDC4B1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1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1DDF-1432-4553-941A-412FDDC4B1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1DDF-1432-4553-941A-412FDDC4B1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8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1DDF-1432-4553-941A-412FDDC4B11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9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6AC1D-35D5-4581-BBAE-1ACDE2289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E4678-09ED-4743-A700-DDC771E4E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A39E-A143-4685-80C8-954A6D4D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响应消息例子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4C5E7-EF7A-487F-A264-081ADD58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HTTP/1.1 200 OK\r\n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Server: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Date: Mon, 09 Nov 2020 03:16:45 GMT 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Content-Type: application/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pkix-crl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Content-Length: 1794\r\n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Connection: keep-alive\r\n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Last-Modified: Mon, 09 Nov 2020 03:00:04 GMT\r\n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ETag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"702-5b3a3c2473243"\r\n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Accept-Ranges: bytes\r\n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\r\n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具体的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CRL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DER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1794</a:t>
            </a:r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字节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67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63715-41FD-4A46-B751-FDBEBB9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的消息结构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11658-9948-4D6D-A047-6070CE1B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/>
              <a:t>一条</a:t>
            </a:r>
            <a:r>
              <a:rPr lang="en-US" altLang="zh-CN" sz="2400" dirty="0"/>
              <a:t>HTTP</a:t>
            </a:r>
            <a:r>
              <a:rPr lang="zh-CN" altLang="en-US" sz="2400" dirty="0"/>
              <a:t>的消息包括消息头和可选的消息体</a:t>
            </a:r>
            <a:endParaRPr lang="en-US" altLang="zh-CN" sz="2400" dirty="0"/>
          </a:p>
          <a:p>
            <a:r>
              <a:rPr lang="en-US" altLang="zh-CN" sz="2400" dirty="0"/>
              <a:t>HTTP 1.1</a:t>
            </a:r>
            <a:r>
              <a:rPr lang="zh-CN" altLang="en-US" sz="2400" dirty="0"/>
              <a:t>中消息头和消息体用回车换行分隔</a:t>
            </a:r>
            <a:endParaRPr lang="en-US" altLang="zh-CN" sz="2400" dirty="0"/>
          </a:p>
          <a:p>
            <a:r>
              <a:rPr lang="en-US" altLang="zh-CN" sz="2400" dirty="0"/>
              <a:t>HTTP 1.1</a:t>
            </a:r>
            <a:r>
              <a:rPr lang="zh-CN" altLang="en-US" sz="2400" dirty="0"/>
              <a:t>中消息头通常为</a:t>
            </a:r>
            <a:r>
              <a:rPr lang="en-US" altLang="zh-CN" sz="2400" dirty="0"/>
              <a:t>ASCII</a:t>
            </a:r>
            <a:r>
              <a:rPr lang="zh-CN" altLang="en-US" sz="2400" dirty="0"/>
              <a:t>码的字符串</a:t>
            </a:r>
            <a:endParaRPr lang="en-US" altLang="zh-CN" sz="2400" dirty="0"/>
          </a:p>
          <a:p>
            <a:r>
              <a:rPr lang="en-US" altLang="zh-CN" sz="2400" dirty="0"/>
              <a:t>HTTP 1.1</a:t>
            </a:r>
            <a:r>
              <a:rPr lang="zh-CN" altLang="en-US" sz="2400" dirty="0"/>
              <a:t>中消息体为二进制数据</a:t>
            </a:r>
            <a:endParaRPr lang="en-US" altLang="zh-CN" sz="2400" dirty="0"/>
          </a:p>
          <a:p>
            <a:r>
              <a:rPr lang="en-US" altLang="zh-CN" sz="2400" dirty="0"/>
              <a:t>HTTP 1.1</a:t>
            </a:r>
            <a:r>
              <a:rPr lang="zh-CN" altLang="en-US" sz="2400" dirty="0"/>
              <a:t>中消息头是以回车换行分隔的</a:t>
            </a:r>
            <a:endParaRPr lang="en-US" altLang="zh-CN" sz="2400" dirty="0"/>
          </a:p>
          <a:p>
            <a:r>
              <a:rPr lang="en-US" altLang="zh-CN" sz="2400" dirty="0"/>
              <a:t>HTTP 1.1</a:t>
            </a:r>
            <a:r>
              <a:rPr lang="zh-CN" altLang="en-US" sz="2400" dirty="0"/>
              <a:t>中请求头的第一行是开始行，响应头的第一行是状态行</a:t>
            </a:r>
            <a:endParaRPr lang="en-US" altLang="zh-CN" sz="2400" dirty="0"/>
          </a:p>
          <a:p>
            <a:r>
              <a:rPr lang="en-US" altLang="zh-CN" sz="2400" dirty="0"/>
              <a:t>HTTP 1.1</a:t>
            </a:r>
            <a:r>
              <a:rPr lang="zh-CN" altLang="en-US" sz="2400" dirty="0"/>
              <a:t>中消息头第二行开始是头域，每个头域是冒号分隔的名值对</a:t>
            </a:r>
            <a:endParaRPr lang="en-US" altLang="zh-CN" sz="2400" dirty="0"/>
          </a:p>
          <a:p>
            <a:r>
              <a:rPr lang="zh-CN" altLang="en-US" sz="2400" dirty="0"/>
              <a:t>头域可以是单值的也可以是多值的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A1A8E-22C8-4E90-8A40-0D880C58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42834-8DC2-4CB9-8486-9B99D36B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开始行由三部分组成：请求的方法、请求的目标和</a:t>
            </a:r>
            <a:r>
              <a:rPr lang="en-US" altLang="zh-CN" sz="2400" dirty="0"/>
              <a:t>HTTP</a:t>
            </a:r>
            <a:r>
              <a:rPr lang="zh-CN" altLang="en-US" sz="2400" dirty="0"/>
              <a:t>的版本</a:t>
            </a:r>
            <a:endParaRPr lang="en-US" altLang="zh-CN" sz="2400" dirty="0"/>
          </a:p>
          <a:p>
            <a:r>
              <a:rPr lang="zh-CN" altLang="en-US" sz="2400" dirty="0"/>
              <a:t>请求的方法有：</a:t>
            </a:r>
            <a:r>
              <a:rPr lang="en-US" altLang="zh-CN" sz="2400" dirty="0"/>
              <a:t>GET</a:t>
            </a:r>
            <a:r>
              <a:rPr lang="zh-CN" altLang="en-US" sz="2400" dirty="0"/>
              <a:t>、</a:t>
            </a:r>
            <a:r>
              <a:rPr lang="en-US" altLang="zh-CN" sz="2400" dirty="0"/>
              <a:t>POST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r>
              <a:rPr lang="zh-CN" altLang="en-US" sz="2400" dirty="0"/>
              <a:t>请求的目标通常是</a:t>
            </a:r>
            <a:r>
              <a:rPr lang="en-US" altLang="zh-CN" sz="2400" dirty="0"/>
              <a:t>URL</a:t>
            </a:r>
            <a:r>
              <a:rPr lang="zh-CN" altLang="en-US" sz="2400" dirty="0"/>
              <a:t>中路径部分</a:t>
            </a:r>
            <a:endParaRPr lang="en-US" altLang="zh-CN" sz="2400" dirty="0"/>
          </a:p>
          <a:p>
            <a:r>
              <a:rPr lang="en-US" altLang="zh-CN" sz="2400" dirty="0"/>
              <a:t>HTTP1.1</a:t>
            </a:r>
            <a:r>
              <a:rPr lang="zh-CN" altLang="en-US" sz="2400" dirty="0"/>
              <a:t>的版本为：</a:t>
            </a:r>
            <a:r>
              <a:rPr lang="en-US" altLang="zh-CN" sz="2400" dirty="0"/>
              <a:t> HTTP/1.1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76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9896F-F811-4532-BCEC-DD763FCA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31ADF-2A6D-44D2-83A8-D0C9D7EC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获取资源。可以缓存，可以仅获取部分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一样但不返回响应体，仅返回头部。可以缓存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：要求资源根据自己的语义处理请求。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：创建或代替资源。不可缓存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：删除资源。不可缓存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CONNECT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：建立隧道，通常用于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HTTPS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代理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OPTIONS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：获取资源相关的通讯选项是否可用。不可缓存。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0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0DABD-4F80-4F25-AC96-A64F5B9F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FCCEC-357F-40FE-BBF6-92A34B02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状态行由三部分组成：</a:t>
            </a:r>
            <a:r>
              <a:rPr lang="en-US" altLang="zh-CN" sz="2400" dirty="0"/>
              <a:t>HTTP</a:t>
            </a:r>
            <a:r>
              <a:rPr lang="zh-CN" altLang="en-US" sz="2400" dirty="0"/>
              <a:t>版本、状态码和状态说明</a:t>
            </a:r>
            <a:endParaRPr lang="en-US" altLang="zh-CN" sz="2400" dirty="0"/>
          </a:p>
          <a:p>
            <a:r>
              <a:rPr lang="en-US" altLang="zh-CN" sz="2400" dirty="0"/>
              <a:t>HTTP1.1</a:t>
            </a:r>
            <a:r>
              <a:rPr lang="zh-CN" altLang="en-US" sz="2400" dirty="0"/>
              <a:t>的版本为：</a:t>
            </a:r>
            <a:r>
              <a:rPr lang="en-US" altLang="zh-CN" sz="2400" dirty="0"/>
              <a:t> HTTP/1.1</a:t>
            </a:r>
            <a:endParaRPr lang="zh-CN" altLang="en-US" sz="2400" dirty="0"/>
          </a:p>
          <a:p>
            <a:r>
              <a:rPr lang="zh-CN" altLang="en-US" sz="2400" dirty="0"/>
              <a:t>状态码表示响应是否成功，出错的原因等</a:t>
            </a:r>
            <a:endParaRPr lang="en-US" altLang="zh-CN" sz="2400" dirty="0"/>
          </a:p>
          <a:p>
            <a:r>
              <a:rPr lang="zh-CN" altLang="en-US" sz="2400" dirty="0"/>
              <a:t>状态码是</a:t>
            </a:r>
            <a:r>
              <a:rPr lang="en-US" altLang="zh-CN" sz="2400" dirty="0"/>
              <a:t>10</a:t>
            </a:r>
            <a:r>
              <a:rPr lang="zh-CN" altLang="en-US" sz="2400" dirty="0"/>
              <a:t>进制的三位数字</a:t>
            </a:r>
            <a:endParaRPr lang="en-US" altLang="zh-CN" sz="2400" dirty="0"/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1XX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表示信息。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2XX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表示成功。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3XX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表示重定向。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4XX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表示客户端错误。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5XX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表示服务器错误</a:t>
            </a:r>
            <a:endParaRPr lang="en-US" altLang="zh-CN" sz="2400" dirty="0"/>
          </a:p>
          <a:p>
            <a:r>
              <a:rPr lang="zh-CN" altLang="en-US" sz="2400" dirty="0"/>
              <a:t>状态说明通常是状态码的英文描述。这部分在</a:t>
            </a:r>
            <a:r>
              <a:rPr lang="en-US" altLang="zh-CN" sz="2400" dirty="0"/>
              <a:t>HTTP 2.0</a:t>
            </a:r>
            <a:r>
              <a:rPr lang="zh-CN" altLang="en-US" sz="2400" dirty="0"/>
              <a:t>中不存在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06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F10A3-7292-4A9A-836D-E856946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常见的状态码（一）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D58D0-F83F-486A-9D82-3F2152E4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101 (Switching Protocols)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表示服务器将切换协议，具体的协议使用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Upgrade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头来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 (OK)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表示成功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206 (Partial Content)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客户端端请求资源的部分数据，服务器满足了要求。通常用于断点续传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301 (Moved Permanently)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资源已经永久地改到另外一个地址了。通常服务器会通过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Location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头给出新的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302 (Found)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表示资源临时地位于另外一个地址。通常服务器会通过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Location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头给出新的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304 (Not Modified)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条件请求时，资源没有修改，因而不返回资源，也就是没有消息体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9D905-46C1-428B-86FB-F3AF1B2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常见的状态码（二）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B2731-CEC4-4F29-A946-70FEED8C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400 (Bad Request)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由于客户端的错误导致服务器不能处理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403 (Forbidden)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客户端没权限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404 (Not Found)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没有找到对应的资源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411 (Length Required)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客户端没有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Content-Length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426 (Upgrade Required)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服务器要求使用另外的协议。具体的支持的协议使用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Upgrade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头来表示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500 (Internal Server Error)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服务器出错了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503 (Service Unavailable)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服务器临时不可用。服务器可以用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Retry-After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头给出下次重试时间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0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B018-831C-4491-97DC-75DD80BB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常见的头域（一）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7B726-6A3D-4AA5-BFAA-40B28B90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kern="0" dirty="0">
                <a:ea typeface="宋体" panose="02010600030101010101" pitchFamily="2" charset="-122"/>
              </a:rPr>
              <a:t>User-Agent</a:t>
            </a:r>
            <a:r>
              <a:rPr lang="zh-CN" altLang="zh-CN" sz="2400" kern="0" dirty="0">
                <a:ea typeface="宋体" panose="02010600030101010101" pitchFamily="2" charset="-122"/>
              </a:rPr>
              <a:t>：标识客户端使用的软件。服务器可以根据不同的客户端返回不同的页面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ea typeface="宋体" panose="02010600030101010101" pitchFamily="2" charset="-122"/>
              </a:rPr>
              <a:t>Server</a:t>
            </a:r>
            <a:r>
              <a:rPr lang="zh-CN" altLang="zh-CN" sz="2400" kern="0" dirty="0">
                <a:ea typeface="宋体" panose="02010600030101010101" pitchFamily="2" charset="-122"/>
              </a:rPr>
              <a:t>：标识服务器使用的软件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ea typeface="宋体" panose="02010600030101010101" pitchFamily="2" charset="-122"/>
              </a:rPr>
              <a:t>Host</a:t>
            </a:r>
            <a:r>
              <a:rPr lang="zh-CN" altLang="zh-CN" sz="2400" kern="0" dirty="0">
                <a:ea typeface="宋体" panose="02010600030101010101" pitchFamily="2" charset="-122"/>
              </a:rPr>
              <a:t>：要访问的域名（</a:t>
            </a:r>
            <a:r>
              <a:rPr lang="en-US" altLang="zh-CN" sz="2400" kern="0" dirty="0">
                <a:ea typeface="宋体" panose="02010600030101010101" pitchFamily="2" charset="-122"/>
              </a:rPr>
              <a:t>IP</a:t>
            </a:r>
            <a:r>
              <a:rPr lang="zh-CN" altLang="zh-CN" sz="2400" kern="0" dirty="0">
                <a:ea typeface="宋体" panose="02010600030101010101" pitchFamily="2" charset="-122"/>
              </a:rPr>
              <a:t>）和可选端口号。主要是解决同一</a:t>
            </a:r>
            <a:r>
              <a:rPr lang="en-US" altLang="zh-CN" sz="2400" kern="0" dirty="0">
                <a:ea typeface="宋体" panose="02010600030101010101" pitchFamily="2" charset="-122"/>
              </a:rPr>
              <a:t>IP</a:t>
            </a:r>
            <a:r>
              <a:rPr lang="zh-CN" altLang="zh-CN" sz="2400" kern="0" dirty="0">
                <a:ea typeface="宋体" panose="02010600030101010101" pitchFamily="2" charset="-122"/>
              </a:rPr>
              <a:t>多个域名的虚拟主机问题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ea typeface="宋体" panose="02010600030101010101" pitchFamily="2" charset="-122"/>
              </a:rPr>
              <a:t>Content-Type</a:t>
            </a:r>
            <a:r>
              <a:rPr lang="zh-CN" altLang="zh-CN" sz="2400" kern="0" dirty="0">
                <a:ea typeface="宋体" panose="02010600030101010101" pitchFamily="2" charset="-122"/>
              </a:rPr>
              <a:t>：消息体的类型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ea typeface="宋体" panose="02010600030101010101" pitchFamily="2" charset="-122"/>
              </a:rPr>
              <a:t>Content-Length</a:t>
            </a:r>
            <a:r>
              <a:rPr lang="zh-CN" altLang="zh-CN" sz="2400" kern="0" dirty="0">
                <a:ea typeface="宋体" panose="02010600030101010101" pitchFamily="2" charset="-122"/>
              </a:rPr>
              <a:t>：消息体的长度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ea typeface="宋体" panose="02010600030101010101" pitchFamily="2" charset="-122"/>
              </a:rPr>
              <a:t>Transfer-Encoding</a:t>
            </a:r>
            <a:r>
              <a:rPr lang="zh-CN" altLang="zh-CN" sz="2400" kern="0" dirty="0">
                <a:ea typeface="宋体" panose="02010600030101010101" pitchFamily="2" charset="-122"/>
              </a:rPr>
              <a:t>：传输编码，通常为压缩和</a:t>
            </a:r>
            <a:r>
              <a:rPr lang="en-US" altLang="zh-CN" sz="2400" kern="0" dirty="0">
                <a:ea typeface="宋体" panose="02010600030101010101" pitchFamily="2" charset="-122"/>
              </a:rPr>
              <a:t>chunked</a:t>
            </a:r>
            <a:r>
              <a:rPr lang="zh-CN" altLang="zh-CN" sz="2400" kern="0" dirty="0">
                <a:ea typeface="宋体" panose="02010600030101010101" pitchFamily="2" charset="-122"/>
              </a:rPr>
              <a:t>。</a:t>
            </a:r>
            <a:r>
              <a:rPr lang="en-US" altLang="zh-CN" sz="2400" kern="0" dirty="0">
                <a:ea typeface="宋体" panose="02010600030101010101" pitchFamily="2" charset="-122"/>
              </a:rPr>
              <a:t>chunked</a:t>
            </a:r>
            <a:r>
              <a:rPr lang="zh-CN" altLang="zh-CN" sz="2400" kern="0" dirty="0">
                <a:ea typeface="宋体" panose="02010600030101010101" pitchFamily="2" charset="-122"/>
              </a:rPr>
              <a:t>主要用于消息体长度不能预先确定的情况。传输编码可以有多个，</a:t>
            </a:r>
            <a:r>
              <a:rPr lang="en-US" altLang="zh-CN" sz="2400" kern="0" dirty="0">
                <a:ea typeface="宋体" panose="02010600030101010101" pitchFamily="2" charset="-122"/>
              </a:rPr>
              <a:t>chunked</a:t>
            </a:r>
            <a:r>
              <a:rPr lang="zh-CN" altLang="zh-CN" sz="2400" kern="0" dirty="0">
                <a:ea typeface="宋体" panose="02010600030101010101" pitchFamily="2" charset="-122"/>
              </a:rPr>
              <a:t>必须是最后一个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endParaRPr lang="en-US" altLang="zh-CN" sz="24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6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BBD1-B4B9-490F-9791-E3DBDA37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常见的头域（二）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C9D6D-DA9F-4236-AE49-DA7304AC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kern="0" dirty="0">
                <a:ea typeface="宋体" panose="02010600030101010101" pitchFamily="2" charset="-122"/>
              </a:rPr>
              <a:t>Upgrade</a:t>
            </a:r>
            <a:r>
              <a:rPr lang="zh-CN" altLang="zh-CN" sz="2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：用于在同一连接中使用不同的协议也就是切换协议</a:t>
            </a:r>
            <a:endParaRPr lang="en-US" altLang="zh-CN" sz="2400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kern="0" dirty="0">
                <a:ea typeface="宋体" panose="02010600030101010101" pitchFamily="2" charset="-122"/>
              </a:rPr>
              <a:t>Location</a:t>
            </a:r>
            <a:r>
              <a:rPr lang="zh-CN" altLang="zh-CN" sz="2400" kern="0" dirty="0">
                <a:ea typeface="宋体" panose="02010600030101010101" pitchFamily="2" charset="-122"/>
              </a:rPr>
              <a:t>：重定向中指定新的</a:t>
            </a:r>
            <a:r>
              <a:rPr lang="en-US" altLang="zh-CN" sz="2400" kern="0" dirty="0">
                <a:ea typeface="宋体" panose="02010600030101010101" pitchFamily="2" charset="-122"/>
              </a:rPr>
              <a:t>URL</a:t>
            </a:r>
          </a:p>
          <a:p>
            <a:r>
              <a:rPr lang="en-US" altLang="zh-CN" sz="2400" kern="0" dirty="0">
                <a:ea typeface="宋体" panose="02010600030101010101" pitchFamily="2" charset="-122"/>
              </a:rPr>
              <a:t>Last-Modified</a:t>
            </a:r>
            <a:r>
              <a:rPr lang="zh-CN" altLang="zh-CN" sz="2400" kern="0" dirty="0">
                <a:ea typeface="宋体" panose="02010600030101010101" pitchFamily="2" charset="-122"/>
              </a:rPr>
              <a:t>：资源的最后修改时间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r>
              <a:rPr lang="en-US" altLang="zh-CN" sz="2400" kern="0" dirty="0" err="1">
                <a:ea typeface="宋体" panose="02010600030101010101" pitchFamily="2" charset="-122"/>
              </a:rPr>
              <a:t>ETag</a:t>
            </a:r>
            <a:r>
              <a:rPr lang="zh-CN" altLang="zh-CN" sz="2400" kern="0" dirty="0">
                <a:ea typeface="宋体" panose="02010600030101010101" pitchFamily="2" charset="-122"/>
              </a:rPr>
              <a:t>：实体的标签。如果是弱标记则以</a:t>
            </a:r>
            <a:r>
              <a:rPr lang="en-US" altLang="zh-CN" sz="2400" kern="0" dirty="0">
                <a:ea typeface="宋体" panose="02010600030101010101" pitchFamily="2" charset="-122"/>
              </a:rPr>
              <a:t>W/</a:t>
            </a:r>
            <a:r>
              <a:rPr lang="zh-CN" altLang="zh-CN" sz="2400" kern="0" dirty="0">
                <a:ea typeface="宋体" panose="02010600030101010101" pitchFamily="2" charset="-122"/>
              </a:rPr>
              <a:t>开头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ea typeface="宋体" panose="02010600030101010101" pitchFamily="2" charset="-122"/>
              </a:rPr>
              <a:t>Date</a:t>
            </a:r>
            <a:r>
              <a:rPr lang="zh-CN" altLang="zh-CN" sz="2400" kern="0" dirty="0">
                <a:ea typeface="宋体" panose="02010600030101010101" pitchFamily="2" charset="-122"/>
              </a:rPr>
              <a:t>：消息产生的时间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r>
              <a:rPr lang="en-US" altLang="zh-CN" sz="2400" kern="0" dirty="0" err="1">
                <a:ea typeface="宋体" panose="02010600030101010101" pitchFamily="2" charset="-122"/>
              </a:rPr>
              <a:t>Referer</a:t>
            </a:r>
            <a:r>
              <a:rPr lang="zh-CN" altLang="zh-CN" sz="2400" kern="0" dirty="0">
                <a:ea typeface="宋体" panose="02010600030101010101" pitchFamily="2" charset="-122"/>
              </a:rPr>
              <a:t>：请求时从哪里获取目标的</a:t>
            </a:r>
            <a:r>
              <a:rPr lang="en-US" altLang="zh-CN" sz="2400" kern="0" dirty="0">
                <a:ea typeface="宋体" panose="02010600030101010101" pitchFamily="2" charset="-122"/>
              </a:rPr>
              <a:t>URL</a:t>
            </a:r>
            <a:r>
              <a:rPr lang="zh-CN" altLang="zh-CN" sz="2400" kern="0" dirty="0">
                <a:ea typeface="宋体" panose="02010600030101010101" pitchFamily="2" charset="-122"/>
              </a:rPr>
              <a:t>，也就是你是从哪里来的。浏览器会自动填充该头。严格验证这个头可以缓解</a:t>
            </a:r>
            <a:r>
              <a:rPr lang="en-US" altLang="zh-CN" sz="2400" kern="0" dirty="0">
                <a:ea typeface="宋体" panose="02010600030101010101" pitchFamily="2" charset="-122"/>
              </a:rPr>
              <a:t>CRSF</a:t>
            </a:r>
            <a:r>
              <a:rPr lang="zh-CN" altLang="zh-CN" sz="2400" kern="0" dirty="0">
                <a:ea typeface="宋体" panose="02010600030101010101" pitchFamily="2" charset="-122"/>
              </a:rPr>
              <a:t>之类的攻击</a:t>
            </a:r>
            <a:endParaRPr lang="zh-CN" altLang="en-US" sz="24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5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B7D0B-40CC-44AB-A309-354FF27F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消息体长度的确定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FC8B9-15AA-4B39-8FF8-99DCB04D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些方法和状态码是没有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响应体的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比如：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和（成功的）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CONNECT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方法，或者状态码为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1xx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204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304</a:t>
            </a:r>
          </a:p>
          <a:p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chunked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的传输编码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Content-Length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如果以上都不是，请求没有请求体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等待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服务器关连接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5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747D2-857C-4E87-836D-FD936001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A9F1E-1B36-44C1-9270-980EC20F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HTTP</a:t>
            </a:r>
            <a:r>
              <a:rPr lang="zh-CN" altLang="en-US" sz="3200" dirty="0">
                <a:solidFill>
                  <a:srgbClr val="FF0000"/>
                </a:solidFill>
              </a:rPr>
              <a:t>简介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HTTP 1.1</a:t>
            </a:r>
          </a:p>
          <a:p>
            <a:r>
              <a:rPr lang="en-US" altLang="zh-CN" sz="3200" dirty="0"/>
              <a:t>HTTP 2.0</a:t>
            </a:r>
          </a:p>
          <a:p>
            <a:r>
              <a:rPr lang="en-US" altLang="zh-CN" sz="3200" dirty="0"/>
              <a:t>HTTPS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48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03586-D72A-4A3A-9407-9CC2003A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45167-5635-4326-8228-7BD98518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代理通常是一个唯一的访问外网的服务器，</a:t>
            </a:r>
            <a:r>
              <a:rPr lang="zh-CN" altLang="zh-CN" sz="2400" dirty="0"/>
              <a:t>易于实现安全策略的控制</a:t>
            </a:r>
            <a:endParaRPr lang="en-US" altLang="zh-CN" sz="2400" dirty="0"/>
          </a:p>
          <a:p>
            <a:r>
              <a:rPr lang="en-US" altLang="zh-CN" sz="2400" dirty="0"/>
              <a:t>HTTP</a:t>
            </a:r>
            <a:r>
              <a:rPr lang="zh-CN" altLang="en-US" sz="2400" dirty="0"/>
              <a:t>代理可以提供缓存</a:t>
            </a:r>
            <a:endParaRPr lang="en-US" altLang="zh-CN" sz="2400" dirty="0"/>
          </a:p>
          <a:p>
            <a:r>
              <a:rPr lang="en-US" altLang="zh-CN" sz="2400" dirty="0"/>
              <a:t>HTTP</a:t>
            </a:r>
            <a:r>
              <a:rPr lang="zh-CN" altLang="en-US" sz="2400" dirty="0"/>
              <a:t>代理开始行的请求的目标通常是</a:t>
            </a:r>
            <a:r>
              <a:rPr lang="en-US" altLang="zh-CN" sz="2400" dirty="0"/>
              <a:t>HTTP</a:t>
            </a:r>
            <a:r>
              <a:rPr lang="zh-CN" altLang="en-US" sz="2400" dirty="0"/>
              <a:t>的整个</a:t>
            </a:r>
            <a:r>
              <a:rPr lang="en-US" altLang="zh-CN" sz="2400" dirty="0"/>
              <a:t>URL</a:t>
            </a:r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代理是使用</a:t>
            </a:r>
            <a:r>
              <a:rPr lang="en-US" altLang="zh-CN" sz="2400" dirty="0"/>
              <a:t>CONNECT</a:t>
            </a:r>
            <a:r>
              <a:rPr lang="zh-CN" altLang="en-US" sz="2400" dirty="0"/>
              <a:t>方法建立一条隧道</a:t>
            </a:r>
          </a:p>
        </p:txBody>
      </p:sp>
    </p:spTree>
    <p:extLst>
      <p:ext uri="{BB962C8B-B14F-4D97-AF65-F5344CB8AC3E}">
        <p14:creationId xmlns:p14="http://schemas.microsoft.com/office/powerpoint/2010/main" val="268165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951C5-6680-4B4E-AA8A-7D1114BB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6F78D-1BC7-40F2-9470-E32A527A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只有条件满足才执行相应的操作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最后修改时间和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ETag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进行条件请求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最后修改时间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相关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的头：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If-Modified-Since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If-Unmodified-Since</a:t>
            </a:r>
          </a:p>
          <a:p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ETag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相关的头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If-Match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If-None-Match</a:t>
            </a: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If-Modified-Since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If-None-Match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同时存在，则忽略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If-Modified-Since</a:t>
            </a: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If-Unmodified-Since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If-Match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同时存在，则忽略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If-Unmodified-Since</a:t>
            </a:r>
          </a:p>
          <a:p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1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FEFAD-C0CE-4E35-8C54-9724DF95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840BD-A056-4CD2-A8E8-19493C66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缓存主要由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Cache-Control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头来控制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请求使用</a:t>
            </a:r>
            <a:r>
              <a:rPr lang="en-US" altLang="zh-CN" sz="2400" dirty="0"/>
              <a:t>no-cache</a:t>
            </a:r>
            <a:r>
              <a:rPr lang="zh-CN" altLang="zh-CN" sz="2400" dirty="0"/>
              <a:t>、</a:t>
            </a:r>
            <a:r>
              <a:rPr lang="en-US" altLang="zh-CN" sz="2400" dirty="0"/>
              <a:t>no-store</a:t>
            </a:r>
            <a:r>
              <a:rPr lang="zh-CN" altLang="en-US" sz="2400" dirty="0"/>
              <a:t>表示不缓存，</a:t>
            </a:r>
            <a:r>
              <a:rPr lang="en-US" altLang="zh-CN" sz="2400" dirty="0"/>
              <a:t> max-age</a:t>
            </a:r>
            <a:r>
              <a:rPr lang="zh-CN" altLang="zh-CN" sz="2400" dirty="0"/>
              <a:t>、</a:t>
            </a:r>
            <a:r>
              <a:rPr lang="en-US" altLang="zh-CN" sz="2400" dirty="0"/>
              <a:t>max-stale</a:t>
            </a:r>
            <a:r>
              <a:rPr lang="zh-CN" altLang="zh-CN" sz="2400" dirty="0"/>
              <a:t>和</a:t>
            </a:r>
            <a:r>
              <a:rPr lang="en-US" altLang="zh-CN" sz="2400" dirty="0"/>
              <a:t>min-fresh</a:t>
            </a:r>
            <a:r>
              <a:rPr lang="zh-CN" altLang="zh-CN" sz="2400" dirty="0"/>
              <a:t>用来控制可以接受的缓存时间</a:t>
            </a:r>
            <a:endParaRPr lang="en-US" altLang="zh-CN" sz="2400" dirty="0"/>
          </a:p>
          <a:p>
            <a:r>
              <a:rPr lang="zh-CN" altLang="en-US" sz="2400" dirty="0"/>
              <a:t>响应使用</a:t>
            </a:r>
            <a:r>
              <a:rPr lang="en-US" altLang="zh-CN" sz="2400" dirty="0"/>
              <a:t>no-cache</a:t>
            </a:r>
            <a:r>
              <a:rPr lang="zh-CN" altLang="zh-CN" sz="2400" dirty="0"/>
              <a:t>、</a:t>
            </a:r>
            <a:r>
              <a:rPr lang="en-US" altLang="zh-CN" sz="2400" dirty="0"/>
              <a:t>no-store</a:t>
            </a:r>
            <a:r>
              <a:rPr lang="zh-CN" altLang="en-US" sz="2400" dirty="0"/>
              <a:t>表示不缓存，</a:t>
            </a:r>
            <a:r>
              <a:rPr lang="en-US" altLang="zh-CN" sz="2400" dirty="0"/>
              <a:t>s-</a:t>
            </a:r>
            <a:r>
              <a:rPr lang="en-US" altLang="zh-CN" sz="2400" dirty="0" err="1"/>
              <a:t>maxage</a:t>
            </a:r>
            <a:r>
              <a:rPr lang="zh-CN" altLang="zh-CN" sz="2400" dirty="0"/>
              <a:t>、</a:t>
            </a:r>
            <a:r>
              <a:rPr lang="en-US" altLang="zh-CN" sz="2400" dirty="0"/>
              <a:t>max-age</a:t>
            </a:r>
            <a:r>
              <a:rPr lang="zh-CN" altLang="zh-CN" sz="2400" dirty="0"/>
              <a:t>指示</a:t>
            </a:r>
            <a:r>
              <a:rPr lang="zh-CN" altLang="en-US" sz="2400" dirty="0"/>
              <a:t>资源</a:t>
            </a:r>
            <a:r>
              <a:rPr lang="zh-CN" altLang="zh-CN" sz="2400" dirty="0"/>
              <a:t>过期的时间</a:t>
            </a:r>
            <a:endParaRPr lang="en-US" altLang="zh-CN" sz="2400" dirty="0"/>
          </a:p>
          <a:p>
            <a:r>
              <a:rPr lang="zh-CN" altLang="en-US" sz="2400" dirty="0"/>
              <a:t>响应也可以使用</a:t>
            </a:r>
            <a:r>
              <a:rPr lang="en-US" altLang="zh-CN" sz="2400" dirty="0"/>
              <a:t>Expires</a:t>
            </a:r>
            <a:r>
              <a:rPr lang="zh-CN" altLang="zh-CN" sz="2400" dirty="0"/>
              <a:t>头</a:t>
            </a:r>
            <a:r>
              <a:rPr lang="zh-CN" altLang="en-US" sz="2400" dirty="0"/>
              <a:t>表示资源过期的时间</a:t>
            </a:r>
            <a:endParaRPr lang="en-US" altLang="zh-CN" sz="2400" dirty="0"/>
          </a:p>
          <a:p>
            <a:r>
              <a:rPr lang="zh-CN" altLang="en-US" sz="2400" dirty="0"/>
              <a:t>为了兼容</a:t>
            </a:r>
            <a:r>
              <a:rPr lang="en-US" altLang="zh-CN" sz="2400" dirty="0"/>
              <a:t>HTTP 1.0</a:t>
            </a:r>
            <a:r>
              <a:rPr lang="zh-CN" altLang="en-US" sz="2400" dirty="0"/>
              <a:t>，请求可以使用</a:t>
            </a:r>
            <a:r>
              <a:rPr lang="en-US" altLang="zh-CN" sz="2400" dirty="0"/>
              <a:t>Pragma: no-cache</a:t>
            </a:r>
            <a:r>
              <a:rPr lang="zh-CN" altLang="en-US" sz="2400" dirty="0"/>
              <a:t>表示不缓存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544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742F0-6F5E-484F-86D3-76404D9F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断点续传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2CC80-6E37-4FC2-B3AD-CF4F9A52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服务器使用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Accept-Ranges: bytes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，表示其支持断点续传，使用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Content-Length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来表示资源的长度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头域指定需要获取资源的部分，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If-Range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来指定最后修改时间和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ETag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来进行条件请求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服务器返回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206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表示满足了部分获取资源的请求，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Content-Range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头指定资源的范围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2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97BB0-518B-4334-8673-C13A88A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普通表单上传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9FD4E-3108-4D2E-AEDE-4C611B2F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表单上传可以使用</a:t>
            </a:r>
            <a:r>
              <a:rPr lang="en-US" altLang="zh-CN" sz="2400" dirty="0"/>
              <a:t>GET</a:t>
            </a:r>
            <a:r>
              <a:rPr lang="zh-CN" altLang="en-US" sz="2400" dirty="0"/>
              <a:t>方法也可以使用</a:t>
            </a:r>
            <a:r>
              <a:rPr lang="en-US" altLang="zh-CN" sz="2400" dirty="0"/>
              <a:t>POST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r>
              <a:rPr lang="en-US" altLang="zh-CN" sz="2400" dirty="0"/>
              <a:t>GET</a:t>
            </a:r>
            <a:r>
              <a:rPr lang="zh-CN" altLang="en-US" sz="2400" dirty="0"/>
              <a:t>方法是把表单数据作为查询部分附加到</a:t>
            </a:r>
            <a:r>
              <a:rPr lang="en-US" altLang="zh-CN" sz="2400" dirty="0"/>
              <a:t>URL</a:t>
            </a:r>
            <a:r>
              <a:rPr lang="zh-CN" altLang="en-US" sz="2400" dirty="0"/>
              <a:t>之后</a:t>
            </a:r>
            <a:endParaRPr lang="en-US" altLang="zh-CN" sz="2400" dirty="0"/>
          </a:p>
          <a:p>
            <a:r>
              <a:rPr lang="en-US" altLang="zh-CN" sz="2400" dirty="0"/>
              <a:t>POST</a:t>
            </a:r>
            <a:r>
              <a:rPr lang="zh-CN" altLang="en-US" sz="2400" dirty="0"/>
              <a:t>方法的表单数据是作为消息体</a:t>
            </a:r>
            <a:endParaRPr lang="en-US" altLang="zh-CN" sz="2400" dirty="0"/>
          </a:p>
          <a:p>
            <a:r>
              <a:rPr lang="en-US" altLang="zh-CN" sz="2400" dirty="0"/>
              <a:t>POST</a:t>
            </a:r>
            <a:r>
              <a:rPr lang="zh-CN" altLang="en-US" sz="2400" dirty="0"/>
              <a:t>方法使用</a:t>
            </a:r>
            <a:r>
              <a:rPr lang="en-US" altLang="zh-CN" sz="2400" dirty="0"/>
              <a:t>Content-Type</a:t>
            </a:r>
            <a:r>
              <a:rPr lang="zh-CN" altLang="en-US" sz="2400" dirty="0"/>
              <a:t>和</a:t>
            </a:r>
            <a:r>
              <a:rPr lang="en-US" altLang="zh-CN" sz="2400" dirty="0"/>
              <a:t>Content-Length</a:t>
            </a:r>
            <a:r>
              <a:rPr lang="zh-CN" altLang="en-US" sz="2400" dirty="0"/>
              <a:t>头。</a:t>
            </a:r>
            <a:r>
              <a:rPr lang="en-US" altLang="zh-CN" sz="2400" dirty="0"/>
              <a:t> Content-Type</a:t>
            </a:r>
            <a:r>
              <a:rPr lang="zh-CN" altLang="en-US" sz="2400" dirty="0"/>
              <a:t>为</a:t>
            </a:r>
            <a:r>
              <a:rPr lang="en-US" altLang="zh-CN" sz="2400" dirty="0"/>
              <a:t>application/x-www-form-</a:t>
            </a:r>
            <a:r>
              <a:rPr lang="en-US" altLang="zh-CN" sz="2400" dirty="0" err="1"/>
              <a:t>urlencoded</a:t>
            </a:r>
            <a:endParaRPr lang="en-US" altLang="zh-CN" sz="2400" dirty="0"/>
          </a:p>
          <a:p>
            <a:r>
              <a:rPr lang="zh-CN" altLang="en-US" sz="2400" dirty="0"/>
              <a:t>表单数据按名值对进行编码，名称和值使用</a:t>
            </a:r>
            <a:r>
              <a:rPr lang="en-US" altLang="zh-CN" sz="2400" dirty="0"/>
              <a:t>=</a:t>
            </a:r>
            <a:r>
              <a:rPr lang="zh-CN" altLang="en-US" sz="2400" dirty="0"/>
              <a:t>分隔，名值对之间使用</a:t>
            </a:r>
            <a:r>
              <a:rPr lang="en-US" altLang="zh-CN" sz="2400" dirty="0"/>
              <a:t>&amp;</a:t>
            </a:r>
            <a:r>
              <a:rPr lang="zh-CN" altLang="en-US" sz="2400" dirty="0"/>
              <a:t>分隔。空格转换为</a:t>
            </a:r>
            <a:r>
              <a:rPr lang="en-US" altLang="zh-CN" sz="2400" dirty="0"/>
              <a:t>+</a:t>
            </a:r>
            <a:r>
              <a:rPr lang="zh-CN" altLang="en-US" sz="2400" dirty="0"/>
              <a:t>，特殊字符使用</a:t>
            </a:r>
            <a:r>
              <a:rPr lang="en-US" altLang="zh-CN" sz="2400" dirty="0"/>
              <a:t>%HH</a:t>
            </a:r>
            <a:r>
              <a:rPr lang="zh-CN" altLang="en-US" sz="2400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3744548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8CA69-4D5C-4723-B01F-094F873E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2EAA1-5BE0-4A41-B67A-93D28D9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文件上传使用</a:t>
            </a:r>
            <a:r>
              <a:rPr lang="en-US" altLang="zh-CN" sz="2400" dirty="0"/>
              <a:t>POST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r>
              <a:rPr lang="zh-CN" altLang="en-US" sz="2400" dirty="0"/>
              <a:t>文件上传使用多部分的</a:t>
            </a:r>
            <a:r>
              <a:rPr lang="en-US" altLang="zh-CN" sz="2400" dirty="0"/>
              <a:t>MIME</a:t>
            </a:r>
            <a:r>
              <a:rPr lang="zh-CN" altLang="en-US" sz="2400" dirty="0"/>
              <a:t>进行编码</a:t>
            </a:r>
            <a:endParaRPr lang="en-US" altLang="zh-CN" sz="2400" dirty="0"/>
          </a:p>
          <a:p>
            <a:r>
              <a:rPr lang="en-US" altLang="zh-CN" sz="2400" dirty="0"/>
              <a:t>Content-Type</a:t>
            </a:r>
            <a:r>
              <a:rPr lang="zh-CN" altLang="zh-CN" sz="2400" dirty="0"/>
              <a:t>为</a:t>
            </a:r>
            <a:r>
              <a:rPr lang="en-US" altLang="zh-CN" sz="2400" dirty="0"/>
              <a:t>multipart/form-data; boundary="XX“</a:t>
            </a:r>
          </a:p>
          <a:p>
            <a:r>
              <a:rPr lang="zh-CN" altLang="en-US" sz="2400" dirty="0"/>
              <a:t>每个表单项是一个</a:t>
            </a:r>
            <a:r>
              <a:rPr lang="en-US" altLang="zh-CN" sz="2400" dirty="0"/>
              <a:t>MIME</a:t>
            </a:r>
            <a:r>
              <a:rPr lang="zh-CN" altLang="en-US" sz="2400" dirty="0"/>
              <a:t>，名称在</a:t>
            </a:r>
            <a:r>
              <a:rPr lang="en-US" altLang="zh-CN" sz="2400" dirty="0"/>
              <a:t>Content-Disposition</a:t>
            </a:r>
            <a:r>
              <a:rPr lang="zh-CN" altLang="en-US" sz="2400" dirty="0"/>
              <a:t>头中的</a:t>
            </a:r>
            <a:r>
              <a:rPr lang="en-US" altLang="zh-CN" sz="2400" dirty="0"/>
              <a:t>name</a:t>
            </a:r>
            <a:r>
              <a:rPr lang="zh-CN" altLang="en-US" sz="2400" dirty="0"/>
              <a:t>表示，值为</a:t>
            </a:r>
            <a:r>
              <a:rPr lang="en-US" altLang="zh-CN" sz="2400" dirty="0"/>
              <a:t>MIME</a:t>
            </a:r>
            <a:r>
              <a:rPr lang="zh-CN" altLang="en-US" sz="2400" dirty="0"/>
              <a:t>体</a:t>
            </a:r>
            <a:endParaRPr lang="en-US" altLang="zh-CN" sz="2400" dirty="0"/>
          </a:p>
          <a:p>
            <a:r>
              <a:rPr lang="zh-CN" altLang="en-US" sz="2400" dirty="0"/>
              <a:t>每个文件是一个</a:t>
            </a:r>
            <a:r>
              <a:rPr lang="en-US" altLang="zh-CN" sz="2400" dirty="0"/>
              <a:t>MIME</a:t>
            </a:r>
            <a:r>
              <a:rPr lang="zh-CN" altLang="en-US" sz="2400" dirty="0"/>
              <a:t>，名称和文件名分别在</a:t>
            </a:r>
            <a:r>
              <a:rPr lang="en-US" altLang="zh-CN" sz="2400" dirty="0"/>
              <a:t>Content-Disposition</a:t>
            </a:r>
            <a:r>
              <a:rPr lang="zh-CN" altLang="en-US" sz="2400" dirty="0"/>
              <a:t>头中的</a:t>
            </a:r>
            <a:r>
              <a:rPr lang="en-US" altLang="zh-CN" sz="2400" dirty="0"/>
              <a:t>name</a:t>
            </a:r>
            <a:r>
              <a:rPr lang="zh-CN" altLang="en-US" sz="2400" dirty="0"/>
              <a:t>和</a:t>
            </a:r>
            <a:r>
              <a:rPr lang="en-US" altLang="zh-CN" sz="2400" dirty="0"/>
              <a:t>filename</a:t>
            </a:r>
            <a:r>
              <a:rPr lang="zh-CN" altLang="en-US" sz="2400" dirty="0"/>
              <a:t>表示，文件内容是</a:t>
            </a:r>
            <a:r>
              <a:rPr lang="en-US" altLang="zh-CN" sz="2400" dirty="0"/>
              <a:t>MIME</a:t>
            </a:r>
            <a:r>
              <a:rPr lang="zh-CN" altLang="en-US" sz="2400" dirty="0"/>
              <a:t>体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95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747D2-857C-4E87-836D-FD936001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A9F1E-1B36-44C1-9270-980EC20F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HTTP</a:t>
            </a:r>
            <a:r>
              <a:rPr lang="zh-CN" altLang="en-US" sz="3200" dirty="0">
                <a:solidFill>
                  <a:schemeClr val="tx1"/>
                </a:solidFill>
              </a:rPr>
              <a:t>简介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HTTP 1.1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HTTP 2.0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HTTPS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38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D36D1-4DAF-4DA2-BAEF-6AF34F1B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1.1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E9C5D-5E87-465F-93A4-28433F10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网页包含多种资源，浏览器通常需要开多个连接访问。连接是有开销的</a:t>
            </a:r>
            <a:endParaRPr lang="en-US" altLang="zh-CN" sz="2400" dirty="0"/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HTTP1.1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的头部是文本编码比较大，而且多个连接中的头部还会重复，增加了延迟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55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432E8-FEA0-447C-A77C-228886EA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759FA-16D6-46AE-A8D1-E4B40B85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HTTP 2.0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分帧、多路复用、头部压缩实现了在一个连接提高网页访问速度</a:t>
            </a:r>
            <a:endParaRPr lang="en-US" altLang="zh-CN" sz="2400" dirty="0"/>
          </a:p>
          <a:p>
            <a:r>
              <a:rPr lang="en-US" altLang="zh-CN" sz="2400" dirty="0"/>
              <a:t>HTTP 2.0</a:t>
            </a:r>
            <a:r>
              <a:rPr lang="zh-CN" altLang="en-US" sz="2400" dirty="0"/>
              <a:t>和</a:t>
            </a:r>
            <a:r>
              <a:rPr lang="en-US" altLang="zh-CN" sz="2400" dirty="0"/>
              <a:t>HTTP 1.1</a:t>
            </a:r>
            <a:r>
              <a:rPr lang="zh-CN" altLang="en-US" sz="2400" dirty="0"/>
              <a:t>的语义基本是相同的，仅仅是编码不同</a:t>
            </a:r>
            <a:endParaRPr lang="en-US" altLang="zh-CN" sz="2400" dirty="0"/>
          </a:p>
          <a:p>
            <a:r>
              <a:rPr lang="en-US" altLang="zh-CN" sz="2400" dirty="0"/>
              <a:t>HTTP 1.1</a:t>
            </a:r>
            <a:r>
              <a:rPr lang="zh-CN" altLang="en-US" sz="2400" dirty="0"/>
              <a:t>的开始行除响应状态说明外，其他都转换为对应的头域</a:t>
            </a:r>
            <a:endParaRPr lang="en-US" altLang="zh-CN" sz="2400" dirty="0"/>
          </a:p>
          <a:p>
            <a:r>
              <a:rPr lang="zh-CN" altLang="en-US" sz="2400" dirty="0"/>
              <a:t>主流浏览器，仅支持</a:t>
            </a:r>
            <a:r>
              <a:rPr lang="en-US" altLang="zh-CN" sz="2400" dirty="0"/>
              <a:t>HTTPS 2.0</a:t>
            </a:r>
          </a:p>
          <a:p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不是所有的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1.X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都应该升级到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2.0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，一些简单的一次性的请求响应协议使用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2.0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并没有什么优势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279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1CDEB-15F9-4487-B19A-B257D68E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2.0</a:t>
            </a:r>
            <a:r>
              <a:rPr lang="zh-CN" altLang="en-US" dirty="0"/>
              <a:t>的协商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3F52-F27B-4176-80B3-14D33040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通过</a:t>
            </a:r>
            <a:r>
              <a:rPr lang="en-US" altLang="zh-CN" sz="2400" dirty="0"/>
              <a:t>TLS</a:t>
            </a:r>
            <a:r>
              <a:rPr lang="zh-CN" altLang="en-US" sz="2400" dirty="0"/>
              <a:t>的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ALPN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扩展协商支持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2.0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。客户端无需发送特殊的开始帧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如果不知道服务端支持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2.0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，客户端使用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Upgrade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头要求升级使用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2.0</a:t>
            </a: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如果知道服务端支持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2.0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直接发送特定的开始帧。服务器会返回一个特定的开始帧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14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F1A5-9168-482D-B308-7184DD81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A7FFC-2A02-4C5D-8400-21A156DB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协议是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无状态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的应用层的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协议应用非常广泛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协议当前主要的版本有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2.0</a:t>
            </a: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协议的安全性低，很多时候需要结合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TLS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来使用。或者由上层协议自己保证安全性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很多协议建立在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之上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18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76762-45DB-47C3-90EF-2A40504C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5BAD3-A9A4-431E-8914-F5285322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2.0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的传输单元为帧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HEADERS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帧用来编码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消息头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帧用来编码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消息体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SETTINGS 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帧用来设置相关的参数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WINDOW_UPDATE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帧用来进行流量控制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PING 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帧用于看看对方是否存活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PRIORITY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帧用于设定优先级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8968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747D2-857C-4E87-836D-FD936001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A9F1E-1B36-44C1-9270-980EC20F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HTTP</a:t>
            </a:r>
            <a:r>
              <a:rPr lang="zh-CN" altLang="en-US" sz="3200" dirty="0">
                <a:solidFill>
                  <a:schemeClr val="tx1"/>
                </a:solidFill>
              </a:rPr>
              <a:t>简介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HTTP 1.1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HTTP 2.0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HTTPS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08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44022-38CA-4FB6-B216-0B7F4749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592C6-961F-4E25-BFF3-C9597502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HTTPS</a:t>
            </a:r>
            <a:r>
              <a:rPr lang="zh-CN" altLang="en-US" sz="2400" dirty="0"/>
              <a:t>是在</a:t>
            </a:r>
            <a:r>
              <a:rPr lang="en-US" altLang="zh-CN" sz="2400" dirty="0"/>
              <a:t>TLS</a:t>
            </a:r>
            <a:r>
              <a:rPr lang="zh-CN" altLang="en-US" sz="2400" dirty="0"/>
              <a:t>之上的</a:t>
            </a:r>
            <a:r>
              <a:rPr lang="en-US" altLang="zh-CN" sz="2400" dirty="0"/>
              <a:t>HTTP</a:t>
            </a:r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为</a:t>
            </a:r>
            <a:r>
              <a:rPr lang="en-US" altLang="zh-CN" sz="2400" dirty="0"/>
              <a:t>HTTP</a:t>
            </a:r>
            <a:r>
              <a:rPr lang="zh-CN" altLang="en-US" sz="2400" dirty="0"/>
              <a:t>提供了保密性，完整性和身份认证</a:t>
            </a:r>
            <a:endParaRPr lang="en-US" altLang="zh-CN" sz="2400" dirty="0"/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的默认端口是</a:t>
            </a:r>
            <a:r>
              <a:rPr lang="en-US" altLang="zh-CN" sz="2400" dirty="0"/>
              <a:t>443</a:t>
            </a:r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使用</a:t>
            </a:r>
            <a:r>
              <a:rPr lang="en-US" altLang="zh-CN" sz="2400" dirty="0"/>
              <a:t>SNI</a:t>
            </a:r>
            <a:r>
              <a:rPr lang="zh-CN" altLang="en-US" sz="2400" dirty="0"/>
              <a:t>扩展，提供明文的域名</a:t>
            </a:r>
            <a:endParaRPr lang="en-US" altLang="zh-CN" sz="2400" dirty="0"/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使用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ALPN</a:t>
            </a:r>
            <a:r>
              <a:rPr lang="zh-CN" altLang="en-US" sz="2400" dirty="0"/>
              <a:t>扩展，表示是否支持</a:t>
            </a:r>
            <a:r>
              <a:rPr lang="en-US" altLang="zh-CN" sz="2400" dirty="0"/>
              <a:t>HTTP 1.1</a:t>
            </a:r>
            <a:r>
              <a:rPr lang="zh-CN" altLang="en-US" sz="2400" dirty="0"/>
              <a:t>和</a:t>
            </a:r>
            <a:r>
              <a:rPr lang="en-US" altLang="zh-CN" sz="2400" dirty="0"/>
              <a:t>HTTP 2.0</a:t>
            </a:r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代理使用了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CONNECT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建立隧道</a:t>
            </a:r>
            <a:endParaRPr lang="en-US" altLang="zh-CN" sz="2400" dirty="0"/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 </a:t>
            </a:r>
            <a:r>
              <a:rPr lang="en-US" altLang="zh-CN" sz="2400" dirty="0"/>
              <a:t>2.0</a:t>
            </a:r>
            <a:r>
              <a:rPr lang="zh-CN" altLang="en-US" sz="2400" dirty="0"/>
              <a:t>禁止了很多</a:t>
            </a:r>
            <a:r>
              <a:rPr lang="en-US" altLang="zh-CN" sz="2400" dirty="0"/>
              <a:t>TLS</a:t>
            </a:r>
            <a:r>
              <a:rPr lang="zh-CN" altLang="en-US" sz="2400" dirty="0"/>
              <a:t>不够安全的特性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712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2FD55-FE28-4763-A5C0-93F93567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C11CC-6FC0-42B7-9579-29710870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TLS</a:t>
            </a:r>
            <a:r>
              <a:rPr lang="zh-CN" altLang="en-US" sz="2400" dirty="0"/>
              <a:t>握手相关参数不能协商一致</a:t>
            </a:r>
            <a:endParaRPr lang="en-US" altLang="zh-CN" sz="2400" dirty="0"/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服务器的证书配置问题</a:t>
            </a:r>
            <a:endParaRPr lang="en-US" altLang="zh-CN" sz="2400" dirty="0"/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客户端的信任配置问题</a:t>
            </a:r>
            <a:endParaRPr lang="en-US" altLang="zh-CN" sz="2400" dirty="0"/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的性能低</a:t>
            </a:r>
            <a:endParaRPr lang="en-US" altLang="zh-CN" sz="2400" dirty="0"/>
          </a:p>
          <a:p>
            <a:r>
              <a:rPr lang="zh-CN" altLang="en-US" sz="2400" dirty="0"/>
              <a:t>被动抓包分析几乎没用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85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2189D-7020-4017-A080-68444D3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协议在网络上的层次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499DE-A1E6-4871-A4F9-DAAD2226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65B97C-3DF3-4195-AAFD-865F6B773849}"/>
              </a:ext>
            </a:extLst>
          </p:cNvPr>
          <p:cNvSpPr/>
          <p:nvPr/>
        </p:nvSpPr>
        <p:spPr>
          <a:xfrm>
            <a:off x="4655003" y="2385472"/>
            <a:ext cx="2881993" cy="32738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38194-5332-442E-B10E-2DCBCFCF9680}"/>
              </a:ext>
            </a:extLst>
          </p:cNvPr>
          <p:cNvSpPr txBox="1"/>
          <p:nvPr/>
        </p:nvSpPr>
        <p:spPr>
          <a:xfrm>
            <a:off x="5517830" y="511149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520042-AA33-4D8A-90A3-FCDA04472EBD}"/>
              </a:ext>
            </a:extLst>
          </p:cNvPr>
          <p:cNvSpPr txBox="1"/>
          <p:nvPr/>
        </p:nvSpPr>
        <p:spPr>
          <a:xfrm>
            <a:off x="5458464" y="437805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TLS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CFAF61-7E63-48C3-8FA8-1BF267A1DC94}"/>
              </a:ext>
            </a:extLst>
          </p:cNvPr>
          <p:cNvSpPr txBox="1"/>
          <p:nvPr/>
        </p:nvSpPr>
        <p:spPr>
          <a:xfrm>
            <a:off x="5448129" y="351256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B0BC9F-8875-4F19-84A2-4B183F660149}"/>
              </a:ext>
            </a:extLst>
          </p:cNvPr>
          <p:cNvCxnSpPr>
            <a:cxnSpLocks/>
          </p:cNvCxnSpPr>
          <p:nvPr/>
        </p:nvCxnSpPr>
        <p:spPr>
          <a:xfrm>
            <a:off x="4663331" y="3276597"/>
            <a:ext cx="286838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9E4AAA4-F715-4EB2-B5FE-7E68C85339E9}"/>
              </a:ext>
            </a:extLst>
          </p:cNvPr>
          <p:cNvCxnSpPr>
            <a:cxnSpLocks/>
          </p:cNvCxnSpPr>
          <p:nvPr/>
        </p:nvCxnSpPr>
        <p:spPr>
          <a:xfrm>
            <a:off x="4664487" y="4148663"/>
            <a:ext cx="286838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36E62DB-EC96-4443-A5A6-698C18D73862}"/>
              </a:ext>
            </a:extLst>
          </p:cNvPr>
          <p:cNvCxnSpPr>
            <a:cxnSpLocks/>
          </p:cNvCxnSpPr>
          <p:nvPr/>
        </p:nvCxnSpPr>
        <p:spPr>
          <a:xfrm>
            <a:off x="4667564" y="4929713"/>
            <a:ext cx="286838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11D1BF8-B668-4ACC-9BAA-8A0745A90076}"/>
              </a:ext>
            </a:extLst>
          </p:cNvPr>
          <p:cNvSpPr txBox="1"/>
          <p:nvPr/>
        </p:nvSpPr>
        <p:spPr>
          <a:xfrm>
            <a:off x="5342021" y="2531950"/>
            <a:ext cx="149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HTTP</a:t>
            </a:r>
            <a:r>
              <a:rPr lang="zh-CN" altLang="en-US" dirty="0"/>
              <a:t>的应用协议</a:t>
            </a:r>
          </a:p>
        </p:txBody>
      </p:sp>
    </p:spTree>
    <p:extLst>
      <p:ext uri="{BB962C8B-B14F-4D97-AF65-F5344CB8AC3E}">
        <p14:creationId xmlns:p14="http://schemas.microsoft.com/office/powerpoint/2010/main" val="126560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7E070-1B06-4868-B95E-CB2CA3F9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85FC-7912-465D-90C9-E58D90F8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http-URI = "http:" "//" authority path-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abempty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[ "?" query ] [ "#" fragment ]</a:t>
            </a: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Scheme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部分，是不区分大小写的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。如果是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https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authority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部分包括：主机名和可选的端口号，它们使用冒号来分隔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。不区分大小写。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主机名可以是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IPV6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地址和域名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默认端口号为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https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的则为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443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24ADC-F7C0-46B5-8C57-6EC7B52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2D992-178A-49BA-BD9E-2F3BFEAB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path-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abempty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为空或者是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开头的并以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分隔的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。区分大小写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通常是用于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方法的表单的提交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。区分大小写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通常用于定位获取到的资源的某个部分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。区分大小写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部分是客户端处理的，不会发送给服务器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93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89D6B-7D5B-4A14-A338-4CAA49AA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URL</a:t>
            </a:r>
            <a:r>
              <a:rPr lang="zh-CN" altLang="en-US" dirty="0"/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F4AAD-9DC1-499D-ADAA-E1C65E63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http://www.cnca.net</a:t>
            </a: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http://dl.cnca.net/Drivers/%E7%BD%91%E8%AF%81%E9%80%9A%E5%AE%89%E5%85%A8%E5%AE%A2%E6%88%B7%E7%AB%AF.zip</a:t>
            </a: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http://ocsp.digicert.com/ME8wTTBLMEkwRzAHBgUrDgMCGgQUEteLQCw1Ygb6gn+O2JIkEbSs9QQEFKXON+rrsHUOlGeItEX62SQQh5YfAhAEf6HjGSjuQDuguDo5VnP8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https://www.baidu.com/s?wd=%E4%BD%A0%E5%A5%BD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https://www.w3.org/TR/html4/interact/forms.html#h-17.3</a:t>
            </a:r>
          </a:p>
          <a:p>
            <a:endParaRPr lang="en-US" altLang="zh-CN" sz="2400" dirty="0">
              <a:solidFill>
                <a:schemeClr val="tx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85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747D2-857C-4E87-836D-FD936001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A9F1E-1B36-44C1-9270-980EC20F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HTTP</a:t>
            </a:r>
            <a:r>
              <a:rPr lang="zh-CN" altLang="en-US" sz="3200" dirty="0">
                <a:solidFill>
                  <a:schemeClr val="tx1"/>
                </a:solidFill>
              </a:rPr>
              <a:t>简介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rgbClr val="FF0000"/>
                </a:solidFill>
              </a:rPr>
              <a:t>HTTP 1.1</a:t>
            </a:r>
          </a:p>
          <a:p>
            <a:r>
              <a:rPr lang="en-US" altLang="zh-CN" sz="3200" dirty="0"/>
              <a:t>HTTP 2.0</a:t>
            </a:r>
          </a:p>
          <a:p>
            <a:r>
              <a:rPr lang="en-US" altLang="zh-CN" sz="3200" dirty="0"/>
              <a:t>HTTPS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891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9D23C-A5FF-4F3C-84C6-4534D2D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请求消息例子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1626A-FFF6-47D0-BB56-FC94852E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 /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crl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ServerCA.crl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HTTP/1.1\r\n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User-Agent: 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Wget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/1.19.4 (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-gnu)\r\n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Accept: */*\r\n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Accept-Encoding: identity\r\n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Host: classaca1.cnca.net\r\n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Connection: Keep-Alive\r\n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\r\n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58633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</TotalTime>
  <Words>2127</Words>
  <Application>Microsoft Office PowerPoint</Application>
  <PresentationFormat>宽屏</PresentationFormat>
  <Paragraphs>221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Arial</vt:lpstr>
      <vt:lpstr>Calibri</vt:lpstr>
      <vt:lpstr>Century Gothic</vt:lpstr>
      <vt:lpstr>Wingdings 3</vt:lpstr>
      <vt:lpstr>丝状</vt:lpstr>
      <vt:lpstr>HTTP协议介绍</vt:lpstr>
      <vt:lpstr>目录</vt:lpstr>
      <vt:lpstr>HTTP简介</vt:lpstr>
      <vt:lpstr>HTTP协议在网络上的层次</vt:lpstr>
      <vt:lpstr>HTTP的URL（一）</vt:lpstr>
      <vt:lpstr>HTTP的URL（二）</vt:lpstr>
      <vt:lpstr>HTTP URL的例子</vt:lpstr>
      <vt:lpstr>目录</vt:lpstr>
      <vt:lpstr>请求消息例子</vt:lpstr>
      <vt:lpstr>响应消息例子</vt:lpstr>
      <vt:lpstr>HTTP的消息结构</vt:lpstr>
      <vt:lpstr>开始行</vt:lpstr>
      <vt:lpstr>HTTP的方法</vt:lpstr>
      <vt:lpstr>状态行</vt:lpstr>
      <vt:lpstr>常见的状态码（一）</vt:lpstr>
      <vt:lpstr>常见的状态码（二）</vt:lpstr>
      <vt:lpstr>常见的头域（一）</vt:lpstr>
      <vt:lpstr>常见的头域（二）</vt:lpstr>
      <vt:lpstr>消息体长度的确定</vt:lpstr>
      <vt:lpstr>代理</vt:lpstr>
      <vt:lpstr>条件请求</vt:lpstr>
      <vt:lpstr>缓存</vt:lpstr>
      <vt:lpstr>断点续传</vt:lpstr>
      <vt:lpstr>普通表单上传</vt:lpstr>
      <vt:lpstr>文件上传</vt:lpstr>
      <vt:lpstr>目录</vt:lpstr>
      <vt:lpstr>HTTP 1.1的问题</vt:lpstr>
      <vt:lpstr>HTTP 2.0</vt:lpstr>
      <vt:lpstr>HTTP 2.0的协商</vt:lpstr>
      <vt:lpstr>帧</vt:lpstr>
      <vt:lpstr>目录</vt:lpstr>
      <vt:lpstr>HTTPS</vt:lpstr>
      <vt:lpstr>HTTPS的问题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HTTP协议介绍</dc:title>
  <dc:creator>NETCA-ZHAOMIN</dc:creator>
  <cp:lastModifiedBy>NETCA-ZHAOMIN</cp:lastModifiedBy>
  <cp:revision>30</cp:revision>
  <dcterms:created xsi:type="dcterms:W3CDTF">2020-10-29T02:49:33Z</dcterms:created>
  <dcterms:modified xsi:type="dcterms:W3CDTF">2020-12-09T03:27:35Z</dcterms:modified>
</cp:coreProperties>
</file>