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74" r:id="rId2"/>
    <p:sldId id="275" r:id="rId3"/>
    <p:sldId id="284" r:id="rId4"/>
    <p:sldId id="283" r:id="rId5"/>
    <p:sldId id="277" r:id="rId6"/>
    <p:sldId id="278" r:id="rId7"/>
    <p:sldId id="279" r:id="rId8"/>
    <p:sldId id="280" r:id="rId9"/>
    <p:sldId id="281" r:id="rId10"/>
    <p:sldId id="282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7" autoAdjust="0"/>
    <p:restoredTop sz="88399" autoAdjust="0"/>
  </p:normalViewPr>
  <p:slideViewPr>
    <p:cSldViewPr snapToGrid="0" snapToObjects="1">
      <p:cViewPr varScale="1">
        <p:scale>
          <a:sx n="95" d="100"/>
          <a:sy n="95" d="100"/>
        </p:scale>
        <p:origin x="-1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03B27-3844-5945-8EFB-03A2D544BC47}" type="datetimeFigureOut">
              <a:rPr lang="en-US" smtClean="0"/>
              <a:pPr/>
              <a:t>15/3/9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BD796-6C16-C342-9BA5-FA83D63E3E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52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BD796-6C16-C342-9BA5-FA83D63E3E4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CEA-F1CB-7949-9E98-BA64940EA984}" type="datetimeFigureOut">
              <a:rPr lang="en-US" smtClean="0"/>
              <a:pPr/>
              <a:t>15/3/9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D83-69DE-D243-96D8-CD24BBA8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1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CEA-F1CB-7949-9E98-BA64940EA984}" type="datetimeFigureOut">
              <a:rPr lang="en-US" smtClean="0"/>
              <a:pPr/>
              <a:t>15/3/9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D83-69DE-D243-96D8-CD24BBA8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3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CEA-F1CB-7949-9E98-BA64940EA984}" type="datetimeFigureOut">
              <a:rPr lang="en-US" smtClean="0"/>
              <a:pPr/>
              <a:t>15/3/9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D83-69DE-D243-96D8-CD24BBA8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2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CEA-F1CB-7949-9E98-BA64940EA984}" type="datetimeFigureOut">
              <a:rPr lang="en-US" smtClean="0"/>
              <a:pPr/>
              <a:t>15/3/9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D83-69DE-D243-96D8-CD24BBA8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2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CEA-F1CB-7949-9E98-BA64940EA984}" type="datetimeFigureOut">
              <a:rPr lang="en-US" smtClean="0"/>
              <a:pPr/>
              <a:t>15/3/9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D83-69DE-D243-96D8-CD24BBA8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2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CEA-F1CB-7949-9E98-BA64940EA984}" type="datetimeFigureOut">
              <a:rPr lang="en-US" smtClean="0"/>
              <a:pPr/>
              <a:t>15/3/9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D83-69DE-D243-96D8-CD24BBA8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5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CEA-F1CB-7949-9E98-BA64940EA984}" type="datetimeFigureOut">
              <a:rPr lang="en-US" smtClean="0"/>
              <a:pPr/>
              <a:t>15/3/9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D83-69DE-D243-96D8-CD24BBA8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8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CEA-F1CB-7949-9E98-BA64940EA984}" type="datetimeFigureOut">
              <a:rPr lang="en-US" smtClean="0"/>
              <a:pPr/>
              <a:t>15/3/9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D83-69DE-D243-96D8-CD24BBA8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7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CEA-F1CB-7949-9E98-BA64940EA984}" type="datetimeFigureOut">
              <a:rPr lang="en-US" smtClean="0"/>
              <a:pPr/>
              <a:t>15/3/9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D83-69DE-D243-96D8-CD24BBA8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CEA-F1CB-7949-9E98-BA64940EA984}" type="datetimeFigureOut">
              <a:rPr lang="en-US" smtClean="0"/>
              <a:pPr/>
              <a:t>15/3/9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D83-69DE-D243-96D8-CD24BBA8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60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CEA-F1CB-7949-9E98-BA64940EA984}" type="datetimeFigureOut">
              <a:rPr lang="en-US" smtClean="0"/>
              <a:pPr/>
              <a:t>15/3/9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D83-69DE-D243-96D8-CD24BBA8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2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9DCEA-F1CB-7949-9E98-BA64940EA984}" type="datetimeFigureOut">
              <a:rPr lang="en-US" smtClean="0"/>
              <a:pPr/>
              <a:t>15/3/9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6ED83-69DE-D243-96D8-CD24BBA8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5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1_score" TargetMode="External"/><Relationship Id="rId4" Type="http://schemas.openxmlformats.org/officeDocument/2006/relationships/hyperlink" Target="http://en.wikipedia.org/wiki/Information_retrieval" TargetMode="External"/><Relationship Id="rId5" Type="http://schemas.openxmlformats.org/officeDocument/2006/relationships/hyperlink" Target="http://en.wikipedia.org/wiki/Tf*i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229.stanford.edu/notes/cs229-notes1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7843" y="2130425"/>
            <a:ext cx="8534264" cy="1470025"/>
          </a:xfrm>
        </p:spPr>
        <p:txBody>
          <a:bodyPr/>
          <a:lstStyle/>
          <a:p>
            <a:r>
              <a:rPr lang="en-US" altLang="zh-CN" dirty="0"/>
              <a:t>Logistic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Machine Learning Course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Spring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2015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Tsinghua University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2727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References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zh-CN" sz="2800" dirty="0">
                <a:hlinkClick r:id="rId2"/>
              </a:rPr>
              <a:t>http://cs229.stanford.edu/notes/cs229-notes1.pdf</a:t>
            </a:r>
            <a:r>
              <a:rPr lang="en-IN" altLang="zh-CN" sz="2800" dirty="0"/>
              <a:t>	</a:t>
            </a:r>
          </a:p>
          <a:p>
            <a:r>
              <a:rPr lang="en-IN" altLang="zh-CN" sz="2800" dirty="0">
                <a:hlinkClick r:id="rId3"/>
              </a:rPr>
              <a:t>http://en.wikipedia.org/wiki/F1_score</a:t>
            </a:r>
            <a:endParaRPr lang="en-IN" altLang="zh-CN" sz="2800" dirty="0"/>
          </a:p>
          <a:p>
            <a:r>
              <a:rPr lang="en-IN" altLang="zh-CN" sz="2800" dirty="0">
                <a:hlinkClick r:id="rId4"/>
              </a:rPr>
              <a:t>http://en.wikipedia.org/wiki/Information_retrieval</a:t>
            </a:r>
            <a:endParaRPr lang="en-IN" altLang="zh-CN" sz="2800" dirty="0"/>
          </a:p>
          <a:p>
            <a:r>
              <a:rPr lang="en-IN" altLang="zh-CN" sz="2800" dirty="0">
                <a:hlinkClick r:id="rId5"/>
              </a:rPr>
              <a:t>http://en.wikipedia.org/wiki/Tf*idf</a:t>
            </a:r>
            <a:endParaRPr lang="en-IN" altLang="zh-CN" sz="28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6114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703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Thank You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928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Goal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 logistic regression to classify the given set of documents as one of two classes "+1 or -1”.</a:t>
            </a:r>
          </a:p>
          <a:p>
            <a:endParaRPr kumimoji="1" lang="zh-CN" altLang="en-US" dirty="0"/>
          </a:p>
        </p:txBody>
      </p:sp>
      <p:grpSp>
        <p:nvGrpSpPr>
          <p:cNvPr id="4" name="Group 24"/>
          <p:cNvGrpSpPr/>
          <p:nvPr/>
        </p:nvGrpSpPr>
        <p:grpSpPr>
          <a:xfrm>
            <a:off x="795306" y="3054266"/>
            <a:ext cx="3683389" cy="3627454"/>
            <a:chOff x="1249269" y="2850636"/>
            <a:chExt cx="3683389" cy="3627454"/>
          </a:xfrm>
        </p:grpSpPr>
        <p:grpSp>
          <p:nvGrpSpPr>
            <p:cNvPr id="5" name="Group 23"/>
            <p:cNvGrpSpPr/>
            <p:nvPr/>
          </p:nvGrpSpPr>
          <p:grpSpPr>
            <a:xfrm>
              <a:off x="1249269" y="3465715"/>
              <a:ext cx="3683389" cy="3012375"/>
              <a:chOff x="1249269" y="3465715"/>
              <a:chExt cx="3683389" cy="3012375"/>
            </a:xfrm>
          </p:grpSpPr>
          <p:sp>
            <p:nvSpPr>
              <p:cNvPr id="8" name="Line 12"/>
              <p:cNvSpPr>
                <a:spLocks noChangeShapeType="1"/>
              </p:cNvSpPr>
              <p:nvPr/>
            </p:nvSpPr>
            <p:spPr bwMode="auto">
              <a:xfrm flipV="1">
                <a:off x="1249269" y="3465715"/>
                <a:ext cx="0" cy="3012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" name="Line 13"/>
              <p:cNvSpPr>
                <a:spLocks noChangeShapeType="1"/>
              </p:cNvSpPr>
              <p:nvPr/>
            </p:nvSpPr>
            <p:spPr bwMode="auto">
              <a:xfrm flipV="1">
                <a:off x="1249269" y="6478090"/>
                <a:ext cx="327558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" name="Oval 14"/>
              <p:cNvSpPr>
                <a:spLocks noChangeArrowheads="1"/>
              </p:cNvSpPr>
              <p:nvPr/>
            </p:nvSpPr>
            <p:spPr bwMode="auto">
              <a:xfrm>
                <a:off x="3460288" y="4039501"/>
                <a:ext cx="163779" cy="14344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5"/>
              <p:cNvSpPr>
                <a:spLocks noChangeArrowheads="1"/>
              </p:cNvSpPr>
              <p:nvPr/>
            </p:nvSpPr>
            <p:spPr bwMode="auto">
              <a:xfrm>
                <a:off x="3705956" y="4613286"/>
                <a:ext cx="163779" cy="14344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Oval 16"/>
              <p:cNvSpPr>
                <a:spLocks noChangeArrowheads="1"/>
              </p:cNvSpPr>
              <p:nvPr/>
            </p:nvSpPr>
            <p:spPr bwMode="auto">
              <a:xfrm>
                <a:off x="4606742" y="4828456"/>
                <a:ext cx="163779" cy="14344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Oval 17"/>
              <p:cNvSpPr>
                <a:spLocks noChangeArrowheads="1"/>
              </p:cNvSpPr>
              <p:nvPr/>
            </p:nvSpPr>
            <p:spPr bwMode="auto">
              <a:xfrm>
                <a:off x="2968950" y="4182947"/>
                <a:ext cx="163779" cy="14344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Oval 18"/>
              <p:cNvSpPr>
                <a:spLocks noChangeArrowheads="1"/>
              </p:cNvSpPr>
              <p:nvPr/>
            </p:nvSpPr>
            <p:spPr bwMode="auto">
              <a:xfrm>
                <a:off x="4033515" y="5115349"/>
                <a:ext cx="163779" cy="14344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Rectangle 19"/>
              <p:cNvSpPr>
                <a:spLocks noChangeArrowheads="1"/>
              </p:cNvSpPr>
              <p:nvPr/>
            </p:nvSpPr>
            <p:spPr bwMode="auto">
              <a:xfrm>
                <a:off x="1576827" y="5043626"/>
                <a:ext cx="163779" cy="14344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Rectangle 20"/>
              <p:cNvSpPr>
                <a:spLocks noChangeArrowheads="1"/>
              </p:cNvSpPr>
              <p:nvPr/>
            </p:nvSpPr>
            <p:spPr bwMode="auto">
              <a:xfrm>
                <a:off x="2887061" y="5473965"/>
                <a:ext cx="163779" cy="14344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Rectangle 21"/>
              <p:cNvSpPr>
                <a:spLocks noChangeArrowheads="1"/>
              </p:cNvSpPr>
              <p:nvPr/>
            </p:nvSpPr>
            <p:spPr bwMode="auto">
              <a:xfrm>
                <a:off x="2723281" y="5904304"/>
                <a:ext cx="163779" cy="14344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Rectangle 22"/>
              <p:cNvSpPr>
                <a:spLocks noChangeArrowheads="1"/>
              </p:cNvSpPr>
              <p:nvPr/>
            </p:nvSpPr>
            <p:spPr bwMode="auto">
              <a:xfrm>
                <a:off x="2068165" y="5473965"/>
                <a:ext cx="163779" cy="14344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Rectangle 23"/>
              <p:cNvSpPr>
                <a:spLocks noChangeArrowheads="1"/>
              </p:cNvSpPr>
              <p:nvPr/>
            </p:nvSpPr>
            <p:spPr bwMode="auto">
              <a:xfrm>
                <a:off x="1740606" y="5832581"/>
                <a:ext cx="163779" cy="14344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Rectangle 24"/>
              <p:cNvSpPr>
                <a:spLocks noChangeArrowheads="1"/>
              </p:cNvSpPr>
              <p:nvPr/>
            </p:nvSpPr>
            <p:spPr bwMode="auto">
              <a:xfrm>
                <a:off x="1986275" y="4685010"/>
                <a:ext cx="163779" cy="14344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Text Box 25"/>
              <p:cNvSpPr txBox="1">
                <a:spLocks noChangeArrowheads="1"/>
              </p:cNvSpPr>
              <p:nvPr/>
            </p:nvSpPr>
            <p:spPr bwMode="auto">
              <a:xfrm>
                <a:off x="1576827" y="6022349"/>
                <a:ext cx="98103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9pPr>
              </a:lstStyle>
              <a:p>
                <a:pPr eaLnBrk="1" hangingPunct="1"/>
                <a:r>
                  <a:rPr lang="en-US" altLang="zh-CN" sz="2000" dirty="0">
                    <a:latin typeface="Tahoma" charset="0"/>
                  </a:rPr>
                  <a:t>Class </a:t>
                </a:r>
                <a:r>
                  <a:rPr lang="en-US" altLang="zh-CN" sz="2000" dirty="0" smtClean="0">
                    <a:latin typeface="Tahoma" charset="0"/>
                  </a:rPr>
                  <a:t>1</a:t>
                </a:r>
                <a:endParaRPr lang="en-US" altLang="zh-CN" sz="2000" dirty="0">
                  <a:latin typeface="Tahoma" charset="0"/>
                </a:endParaRPr>
              </a:p>
            </p:txBody>
          </p:sp>
          <p:sp>
            <p:nvSpPr>
              <p:cNvPr id="22" name="Text Box 26"/>
              <p:cNvSpPr txBox="1">
                <a:spLocks noChangeArrowheads="1"/>
              </p:cNvSpPr>
              <p:nvPr/>
            </p:nvSpPr>
            <p:spPr bwMode="auto">
              <a:xfrm>
                <a:off x="3951625" y="3896054"/>
                <a:ext cx="98103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9pPr>
              </a:lstStyle>
              <a:p>
                <a:pPr eaLnBrk="1" hangingPunct="1"/>
                <a:r>
                  <a:rPr lang="en-US" altLang="zh-CN" sz="2000" dirty="0" smtClean="0">
                    <a:latin typeface="Tahoma" charset="0"/>
                  </a:rPr>
                  <a:t>Class</a:t>
                </a:r>
                <a:r>
                  <a:rPr lang="zh-CN" altLang="en-US" sz="2000" dirty="0" smtClean="0">
                    <a:latin typeface="Tahoma" charset="0"/>
                  </a:rPr>
                  <a:t> </a:t>
                </a:r>
                <a:r>
                  <a:rPr lang="en-US" altLang="zh-CN" sz="2000" dirty="0" smtClean="0">
                    <a:latin typeface="Tahoma" charset="0"/>
                  </a:rPr>
                  <a:t>0</a:t>
                </a:r>
                <a:endParaRPr lang="en-US" altLang="zh-CN" sz="2000" dirty="0">
                  <a:latin typeface="Tahoma" charset="0"/>
                </a:endParaRPr>
              </a:p>
            </p:txBody>
          </p:sp>
        </p:grpSp>
        <p:sp>
          <p:nvSpPr>
            <p:cNvPr id="6" name="Line 27"/>
            <p:cNvSpPr>
              <a:spLocks noChangeShapeType="1"/>
            </p:cNvSpPr>
            <p:nvPr/>
          </p:nvSpPr>
          <p:spPr bwMode="auto">
            <a:xfrm>
              <a:off x="1833030" y="3624305"/>
              <a:ext cx="2416240" cy="27090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TextBox 21"/>
            <p:cNvSpPr txBox="1"/>
            <p:nvPr/>
          </p:nvSpPr>
          <p:spPr>
            <a:xfrm>
              <a:off x="2009628" y="2850636"/>
              <a:ext cx="694141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Y</a:t>
              </a:r>
              <a:r>
                <a:rPr lang="en-US" sz="3200" b="1" baseline="-25000" dirty="0" smtClean="0"/>
                <a:t>i</a:t>
              </a:r>
              <a:endParaRPr lang="en-US" sz="3200" b="1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152779" y="3174374"/>
            <a:ext cx="44711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X</a:t>
            </a:r>
            <a:r>
              <a:rPr lang="en-US" sz="3200" b="1" baseline="-25000" dirty="0" smtClean="0"/>
              <a:t>i </a:t>
            </a:r>
            <a:r>
              <a:rPr lang="en-US" sz="3200" b="1" dirty="0" smtClean="0"/>
              <a:t>: </a:t>
            </a:r>
            <a:r>
              <a:rPr lang="en-US" sz="3200" b="1" dirty="0"/>
              <a:t>N</a:t>
            </a:r>
            <a:r>
              <a:rPr lang="en-US" sz="3200" b="1" dirty="0" smtClean="0"/>
              <a:t> dimension vector</a:t>
            </a:r>
            <a:endParaRPr lang="en-US" sz="3200" b="1" dirty="0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110912"/>
              </p:ext>
            </p:extLst>
          </p:nvPr>
        </p:nvGraphicFramePr>
        <p:xfrm>
          <a:off x="5008092" y="4810571"/>
          <a:ext cx="3533917" cy="1413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" name="Equation" r:id="rId3" imgW="1016000" imgH="406400" progId="Equation.DSMT4">
                  <p:embed/>
                </p:oleObj>
              </mc:Choice>
              <mc:Fallback>
                <p:oleObj name="Equation" r:id="rId3" imgW="1016000" imgH="40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08092" y="4810571"/>
                        <a:ext cx="3533917" cy="14135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2157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 Description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Documents from two news groups</a:t>
            </a:r>
          </a:p>
          <a:p>
            <a:pPr lvl="1"/>
            <a:r>
              <a:rPr kumimoji="1" lang="en-US" altLang="zh-CN" dirty="0" smtClean="0"/>
              <a:t>Hockey</a:t>
            </a:r>
          </a:p>
          <a:p>
            <a:pPr lvl="1"/>
            <a:r>
              <a:rPr kumimoji="1" lang="en-US" altLang="zh-CN" dirty="0" smtClean="0"/>
              <a:t>Baseball</a:t>
            </a:r>
          </a:p>
          <a:p>
            <a:r>
              <a:rPr kumimoji="1" lang="en-US" altLang="zh-CN" dirty="0" smtClean="0"/>
              <a:t>Document Structure</a:t>
            </a:r>
          </a:p>
          <a:p>
            <a:pPr lvl="1"/>
            <a:r>
              <a:rPr kumimoji="1" lang="en-US" altLang="zh-CN" dirty="0" smtClean="0"/>
              <a:t>From (email address)</a:t>
            </a:r>
          </a:p>
          <a:p>
            <a:pPr lvl="1"/>
            <a:r>
              <a:rPr kumimoji="1" lang="en-US" altLang="zh-CN" dirty="0" smtClean="0"/>
              <a:t>Subject</a:t>
            </a:r>
          </a:p>
          <a:p>
            <a:pPr lvl="1"/>
            <a:r>
              <a:rPr kumimoji="1" lang="en-US" altLang="zh-CN" dirty="0" smtClean="0"/>
              <a:t>Body</a:t>
            </a:r>
          </a:p>
          <a:p>
            <a:r>
              <a:rPr kumimoji="1" lang="en-US" altLang="zh-CN" dirty="0" smtClean="0"/>
              <a:t>Partitioned into 5 subsets (s1-s5)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646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Feature extraction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Goal: extract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feature vector for 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texts</a:t>
            </a:r>
          </a:p>
          <a:p>
            <a:pPr lvl="1"/>
            <a:r>
              <a:rPr kumimoji="1" lang="en-US" altLang="zh-CN" dirty="0" smtClean="0"/>
              <a:t>Bag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words</a:t>
            </a:r>
          </a:p>
          <a:p>
            <a:pPr lvl="1"/>
            <a:r>
              <a:rPr kumimoji="1" lang="en-US" altLang="zh-CN" dirty="0" err="1" smtClean="0"/>
              <a:t>Tf-idf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weighting</a:t>
            </a:r>
          </a:p>
          <a:p>
            <a:pPr lvl="1"/>
            <a:r>
              <a:rPr kumimoji="1" lang="en-US" altLang="zh-CN" dirty="0" smtClean="0"/>
              <a:t>Anything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think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</a:p>
          <a:p>
            <a:r>
              <a:rPr kumimoji="1" lang="en-US" altLang="zh-CN" dirty="0" smtClean="0"/>
              <a:t>Generate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feature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subset.</a:t>
            </a:r>
          </a:p>
          <a:p>
            <a:pPr lvl="1"/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line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represents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document</a:t>
            </a:r>
          </a:p>
          <a:p>
            <a:pPr lvl="1"/>
            <a:r>
              <a:rPr kumimoji="1" lang="en-US" altLang="zh-CN" dirty="0" smtClean="0"/>
              <a:t>Format: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&lt;label&gt;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&lt;f1&gt;:&lt;v1&gt;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&lt;f2&gt;:&lt;v2&gt;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…</a:t>
            </a:r>
          </a:p>
          <a:p>
            <a:r>
              <a:rPr kumimoji="1" lang="en-US" altLang="zh-CN" i="1" dirty="0" smtClean="0"/>
              <a:t>From </a:t>
            </a:r>
            <a:r>
              <a:rPr kumimoji="1" lang="en-US" altLang="zh-CN" dirty="0" smtClean="0"/>
              <a:t>attribute is not allowed to be used as features.</a:t>
            </a:r>
          </a:p>
          <a:p>
            <a:pPr marL="457200" lvl="1" indent="0">
              <a:buNone/>
            </a:pPr>
            <a:endParaRPr kumimoji="1" lang="en-US" altLang="zh-CN" dirty="0" smtClean="0"/>
          </a:p>
          <a:p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86277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Task Flow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Input: feature files s</a:t>
            </a:r>
            <a:r>
              <a:rPr lang="en-US" altLang="zh-CN" baseline="-25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 to s</a:t>
            </a:r>
            <a:r>
              <a:rPr lang="en-US" altLang="zh-CN" baseline="-25000" dirty="0">
                <a:solidFill>
                  <a:srgbClr val="000000"/>
                </a:solidFill>
              </a:rPr>
              <a:t>5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Set </a:t>
            </a:r>
            <a:r>
              <a:rPr lang="en-US" altLang="zh-CN" dirty="0" err="1"/>
              <a:t>i</a:t>
            </a:r>
            <a:r>
              <a:rPr lang="en-US" altLang="zh-CN" dirty="0"/>
              <a:t>=1, take 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i</a:t>
            </a:r>
            <a:r>
              <a:rPr lang="en-US" altLang="zh-CN" dirty="0"/>
              <a:t> as test set and others as training </a:t>
            </a:r>
            <a:r>
              <a:rPr lang="en-US" altLang="zh-CN" dirty="0" smtClean="0"/>
              <a:t>set.</a:t>
            </a:r>
            <a:endParaRPr lang="en-US" altLang="zh-CN" dirty="0"/>
          </a:p>
          <a:p>
            <a:pPr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On </a:t>
            </a:r>
            <a:r>
              <a:rPr lang="en-US" altLang="zh-CN" dirty="0"/>
              <a:t>the training set, learn the parameters </a:t>
            </a:r>
            <a:r>
              <a:rPr lang="en-US" altLang="zh-CN" b="1" dirty="0" err="1"/>
              <a:t>θ</a:t>
            </a:r>
            <a:r>
              <a:rPr lang="en-US" altLang="zh-CN" dirty="0"/>
              <a:t> of the logistic regression function and </a:t>
            </a:r>
            <a:r>
              <a:rPr lang="en-US" altLang="zh-CN" dirty="0" smtClean="0"/>
              <a:t>save the </a:t>
            </a:r>
            <a:r>
              <a:rPr lang="en-US" altLang="zh-CN" dirty="0"/>
              <a:t>learnt </a:t>
            </a:r>
            <a:r>
              <a:rPr lang="en-US" altLang="zh-CN" dirty="0" smtClean="0"/>
              <a:t>parameters (</a:t>
            </a:r>
            <a:r>
              <a:rPr lang="en-US" altLang="zh-CN" dirty="0"/>
              <a:t>see more details in the following 2 pages).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On </a:t>
            </a:r>
            <a:r>
              <a:rPr lang="en-US" altLang="zh-CN" dirty="0"/>
              <a:t>the test set, using the parameters </a:t>
            </a:r>
            <a:r>
              <a:rPr lang="en-US" altLang="zh-CN" b="1" dirty="0" err="1"/>
              <a:t>θ</a:t>
            </a:r>
            <a:r>
              <a:rPr lang="en-US" altLang="zh-CN" dirty="0"/>
              <a:t> learnt from Step 2 to classify </a:t>
            </a:r>
            <a:r>
              <a:rPr lang="en-US" altLang="zh-CN" dirty="0" smtClean="0"/>
              <a:t>each document </a:t>
            </a:r>
            <a:r>
              <a:rPr lang="en-US" altLang="zh-CN" dirty="0"/>
              <a:t>as hockey or baseball (see more details in the following 2 pages).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Calculate </a:t>
            </a:r>
            <a:r>
              <a:rPr lang="en-US" altLang="zh-CN" dirty="0"/>
              <a:t>Precision, Recall and F1 score.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i</a:t>
            </a:r>
            <a:r>
              <a:rPr lang="en-US" altLang="zh-CN" dirty="0"/>
              <a:t>++ , Repeat Step 1, 2, 3, and 4 </a:t>
            </a:r>
            <a:r>
              <a:rPr lang="en-US" altLang="zh-CN" dirty="0" err="1"/>
              <a:t>util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&gt; </a:t>
            </a:r>
            <a:r>
              <a:rPr lang="en-US" altLang="zh-CN" dirty="0" smtClean="0"/>
              <a:t>5.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52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Training Process</a:t>
            </a:r>
            <a:endParaRPr kumimoji="1" lang="zh-CN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4400" y="1896433"/>
            <a:ext cx="7772400" cy="36126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Stochastic gradient descent: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While( not converged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){</a:t>
            </a:r>
          </a:p>
          <a:p>
            <a:pPr marL="400050" lvl="1" indent="0">
              <a:buNone/>
            </a:pPr>
            <a:r>
              <a:rPr lang="en-US" sz="2400" dirty="0" smtClean="0"/>
              <a:t>for (</a:t>
            </a:r>
            <a:r>
              <a:rPr lang="en-US" sz="2400" dirty="0" err="1" smtClean="0"/>
              <a:t>i</a:t>
            </a:r>
            <a:r>
              <a:rPr lang="en-US" sz="2400" dirty="0" smtClean="0"/>
              <a:t> = 0;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N; </a:t>
            </a:r>
            <a:r>
              <a:rPr lang="en-US" sz="2400" dirty="0" err="1" smtClean="0"/>
              <a:t>i</a:t>
            </a:r>
            <a:r>
              <a:rPr lang="en-US" sz="2400" dirty="0" smtClean="0"/>
              <a:t> ++) {</a:t>
            </a:r>
          </a:p>
          <a:p>
            <a:pPr marL="400050" lvl="1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	</a:t>
            </a:r>
            <a:r>
              <a:rPr lang="en-US" sz="2400" dirty="0" smtClean="0"/>
              <a:t>for (d = 0; d &lt; D; </a:t>
            </a:r>
            <a:r>
              <a:rPr lang="en-US" sz="2400" dirty="0"/>
              <a:t>d</a:t>
            </a:r>
            <a:r>
              <a:rPr lang="en-US" sz="2400" dirty="0" smtClean="0"/>
              <a:t> ++) {</a:t>
            </a:r>
          </a:p>
          <a:p>
            <a:pPr marL="40005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w[</a:t>
            </a:r>
            <a:r>
              <a:rPr lang="en-US" sz="2400" dirty="0"/>
              <a:t>d</a:t>
            </a:r>
            <a:r>
              <a:rPr lang="en-US" sz="2400" dirty="0" smtClean="0"/>
              <a:t>] += alpha * (y[</a:t>
            </a:r>
            <a:r>
              <a:rPr lang="en-US" sz="2400" dirty="0" err="1" smtClean="0"/>
              <a:t>i</a:t>
            </a:r>
            <a:r>
              <a:rPr lang="en-US" sz="2400" dirty="0" smtClean="0"/>
              <a:t>]-h(x[</a:t>
            </a:r>
            <a:r>
              <a:rPr lang="en-US" sz="2400" dirty="0" err="1" smtClean="0"/>
              <a:t>i</a:t>
            </a:r>
            <a:r>
              <a:rPr lang="en-US" sz="2400" dirty="0" smtClean="0"/>
              <a:t>])) * x[</a:t>
            </a:r>
            <a:r>
              <a:rPr lang="en-US" sz="2400" dirty="0" err="1" smtClean="0"/>
              <a:t>i</a:t>
            </a:r>
            <a:r>
              <a:rPr lang="en-US" sz="2400" dirty="0" smtClean="0"/>
              <a:t>][</a:t>
            </a:r>
            <a:r>
              <a:rPr lang="en-US" sz="2400" dirty="0"/>
              <a:t>d</a:t>
            </a:r>
            <a:r>
              <a:rPr lang="en-US" sz="2400" dirty="0" smtClean="0"/>
              <a:t>];</a:t>
            </a:r>
          </a:p>
          <a:p>
            <a:pPr marL="400050" lvl="1" indent="0">
              <a:buNone/>
            </a:pPr>
            <a:r>
              <a:rPr lang="en-US" sz="2400" dirty="0" smtClean="0"/>
              <a:t>	}</a:t>
            </a:r>
          </a:p>
          <a:p>
            <a:pPr marL="0" indent="0">
              <a:buNone/>
            </a:pPr>
            <a:r>
              <a:rPr lang="en-US" sz="2800" dirty="0"/>
              <a:t>}</a:t>
            </a:r>
            <a:endParaRPr lang="en-US" sz="2800" dirty="0" smtClean="0"/>
          </a:p>
        </p:txBody>
      </p:sp>
      <p:cxnSp>
        <p:nvCxnSpPr>
          <p:cNvPr id="5" name="Straight Arrow Connector 14"/>
          <p:cNvCxnSpPr/>
          <p:nvPr/>
        </p:nvCxnSpPr>
        <p:spPr>
          <a:xfrm flipH="1">
            <a:off x="4337988" y="4518349"/>
            <a:ext cx="378503" cy="2976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>
            <a:off x="4495271" y="4518349"/>
            <a:ext cx="6900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942315"/>
              </p:ext>
            </p:extLst>
          </p:nvPr>
        </p:nvGraphicFramePr>
        <p:xfrm>
          <a:off x="2269302" y="4618662"/>
          <a:ext cx="2225969" cy="89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Equation" r:id="rId3" imgW="1016000" imgH="406400" progId="Equation.DSMT4">
                  <p:embed/>
                </p:oleObj>
              </mc:Choice>
              <mc:Fallback>
                <p:oleObj name="Equation" r:id="rId3" imgW="1016000" imgH="40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9302" y="4618662"/>
                        <a:ext cx="2225969" cy="890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9"/>
          <p:cNvSpPr txBox="1"/>
          <p:nvPr/>
        </p:nvSpPr>
        <p:spPr>
          <a:xfrm>
            <a:off x="4109390" y="2374825"/>
            <a:ext cx="2583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Run k-times(say 1000)</a:t>
            </a:r>
            <a:endParaRPr lang="en-IN" sz="2000" dirty="0">
              <a:solidFill>
                <a:srgbClr val="008000"/>
              </a:solidFill>
            </a:endParaRPr>
          </a:p>
        </p:txBody>
      </p:sp>
      <p:cxnSp>
        <p:nvCxnSpPr>
          <p:cNvPr id="12" name="Straight Arrow Connector 14"/>
          <p:cNvCxnSpPr/>
          <p:nvPr/>
        </p:nvCxnSpPr>
        <p:spPr>
          <a:xfrm flipV="1">
            <a:off x="3648297" y="2637226"/>
            <a:ext cx="461093" cy="642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2018632" y="3279330"/>
            <a:ext cx="22201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9"/>
          <p:cNvSpPr txBox="1"/>
          <p:nvPr/>
        </p:nvSpPr>
        <p:spPr>
          <a:xfrm>
            <a:off x="4716491" y="4718085"/>
            <a:ext cx="42976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 smtClean="0">
                <a:solidFill>
                  <a:srgbClr val="008000"/>
                </a:solidFill>
              </a:rPr>
              <a:t>N-&gt; number of instances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D-&gt; number of features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y[</a:t>
            </a:r>
            <a:r>
              <a:rPr lang="en-US" dirty="0" err="1" smtClean="0">
                <a:solidFill>
                  <a:srgbClr val="008000"/>
                </a:solidFill>
              </a:rPr>
              <a:t>i</a:t>
            </a:r>
            <a:r>
              <a:rPr lang="en-US" dirty="0" smtClean="0">
                <a:solidFill>
                  <a:srgbClr val="008000"/>
                </a:solidFill>
              </a:rPr>
              <a:t>]-&gt; label of the </a:t>
            </a:r>
            <a:r>
              <a:rPr lang="en-US" dirty="0" err="1" smtClean="0">
                <a:solidFill>
                  <a:srgbClr val="008000"/>
                </a:solidFill>
              </a:rPr>
              <a:t>i-th</a:t>
            </a:r>
            <a:r>
              <a:rPr lang="en-US" dirty="0" smtClean="0">
                <a:solidFill>
                  <a:srgbClr val="008000"/>
                </a:solidFill>
              </a:rPr>
              <a:t> instance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x[</a:t>
            </a:r>
            <a:r>
              <a:rPr lang="en-US" dirty="0" err="1" smtClean="0">
                <a:solidFill>
                  <a:srgbClr val="008000"/>
                </a:solidFill>
              </a:rPr>
              <a:t>i</a:t>
            </a:r>
            <a:r>
              <a:rPr lang="en-US" dirty="0" smtClean="0">
                <a:solidFill>
                  <a:srgbClr val="008000"/>
                </a:solidFill>
              </a:rPr>
              <a:t>]-&gt; feature vector of the in-</a:t>
            </a:r>
            <a:r>
              <a:rPr lang="en-US" dirty="0" err="1" smtClean="0">
                <a:solidFill>
                  <a:srgbClr val="008000"/>
                </a:solidFill>
              </a:rPr>
              <a:t>th</a:t>
            </a:r>
            <a:r>
              <a:rPr lang="en-US" dirty="0" smtClean="0">
                <a:solidFill>
                  <a:srgbClr val="008000"/>
                </a:solidFill>
              </a:rPr>
              <a:t> instance.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alpha -&gt; learning rate , value &lt;=1</a:t>
            </a:r>
          </a:p>
          <a:p>
            <a:r>
              <a:rPr lang="en-US" dirty="0">
                <a:solidFill>
                  <a:srgbClr val="008000"/>
                </a:solidFill>
              </a:rPr>
              <a:t>w</a:t>
            </a:r>
            <a:r>
              <a:rPr lang="en-US" dirty="0" smtClean="0">
                <a:solidFill>
                  <a:srgbClr val="008000"/>
                </a:solidFill>
              </a:rPr>
              <a:t> :  </a:t>
            </a:r>
          </a:p>
          <a:p>
            <a:endParaRPr lang="en-IN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98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Test Process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for (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smtClean="0"/>
              <a:t>N; </a:t>
            </a:r>
            <a:r>
              <a:rPr lang="en-US" altLang="zh-CN" dirty="0" err="1"/>
              <a:t>i</a:t>
            </a:r>
            <a:r>
              <a:rPr lang="en-US" altLang="zh-CN" dirty="0"/>
              <a:t> ++) 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y[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</a:t>
            </a:r>
            <a:r>
              <a:rPr lang="en-US" altLang="zh-CN" dirty="0"/>
              <a:t>h(x[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if (y[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</a:t>
            </a:r>
            <a:r>
              <a:rPr lang="en-US" altLang="zh-CN" dirty="0"/>
              <a:t>&lt;= </a:t>
            </a:r>
            <a:r>
              <a:rPr lang="en-US" altLang="zh-CN" dirty="0" smtClean="0"/>
              <a:t>0.5)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</a:t>
            </a:r>
            <a:r>
              <a:rPr lang="en-US" altLang="zh-CN" dirty="0" smtClean="0"/>
              <a:t>predicted </a:t>
            </a:r>
            <a:r>
              <a:rPr lang="en-US" altLang="zh-CN" dirty="0"/>
              <a:t>-&gt; class </a:t>
            </a:r>
            <a:r>
              <a:rPr lang="en-US" altLang="zh-CN" dirty="0" smtClean="0"/>
              <a:t>0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smtClean="0"/>
              <a:t>else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</a:t>
            </a:r>
            <a:r>
              <a:rPr lang="en-US" altLang="zh-CN" dirty="0" smtClean="0"/>
              <a:t>predicted </a:t>
            </a:r>
            <a:r>
              <a:rPr lang="en-US" altLang="zh-CN" dirty="0"/>
              <a:t>-&gt; class </a:t>
            </a:r>
            <a:r>
              <a:rPr lang="zh-CN" altLang="zh-CN" dirty="0"/>
              <a:t>1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5129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Evaluation</a:t>
            </a:r>
            <a:endParaRPr kumimoji="1"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860" y="1203821"/>
            <a:ext cx="4775200" cy="23114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166" y="3925642"/>
            <a:ext cx="2654300" cy="7239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166" y="5123701"/>
            <a:ext cx="2654300" cy="76855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457200" y="3515221"/>
            <a:ext cx="84070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Precision</a:t>
            </a:r>
            <a:r>
              <a:rPr lang="en-US" dirty="0"/>
              <a:t> is the probability that a (randomly selected) retrieved document is relevant.</a:t>
            </a:r>
          </a:p>
        </p:txBody>
      </p:sp>
      <p:sp>
        <p:nvSpPr>
          <p:cNvPr id="8" name="Rectangle 7"/>
          <p:cNvSpPr/>
          <p:nvPr/>
        </p:nvSpPr>
        <p:spPr>
          <a:xfrm>
            <a:off x="437714" y="4704041"/>
            <a:ext cx="8426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Recall</a:t>
            </a:r>
            <a:r>
              <a:rPr lang="en-US" dirty="0"/>
              <a:t> is the probability that a (randomly selected) relevant document is retrieved in a search.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6740" y="6146800"/>
            <a:ext cx="3111500" cy="7112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1824370" y="6331466"/>
            <a:ext cx="976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F1 Score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9881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Submission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Work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on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your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own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Submit </a:t>
            </a:r>
            <a:r>
              <a:rPr lang="en-US" altLang="zh-CN" dirty="0"/>
              <a:t>your homework before </a:t>
            </a:r>
            <a:r>
              <a:rPr lang="en-US" altLang="zh-CN" dirty="0" smtClean="0"/>
              <a:t>March 23</a:t>
            </a:r>
            <a:r>
              <a:rPr lang="en-US" altLang="zh-CN" baseline="30000" dirty="0" smtClean="0"/>
              <a:t>th</a:t>
            </a:r>
            <a:r>
              <a:rPr lang="en-US" altLang="zh-CN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Average F1</a:t>
            </a:r>
            <a:r>
              <a:rPr lang="en-US" altLang="zh-CN" dirty="0" smtClean="0"/>
              <a:t>-score &gt; </a:t>
            </a:r>
            <a:r>
              <a:rPr lang="en-US" altLang="zh-CN" dirty="0"/>
              <a:t>0.8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Submit as </a:t>
            </a:r>
            <a:r>
              <a:rPr lang="en-US" altLang="zh-CN" dirty="0" smtClean="0">
                <a:solidFill>
                  <a:srgbClr val="FF0000"/>
                </a:solidFill>
              </a:rPr>
              <a:t>.zip </a:t>
            </a:r>
            <a:r>
              <a:rPr lang="en-US" altLang="zh-CN" dirty="0">
                <a:solidFill>
                  <a:srgbClr val="FF0000"/>
                </a:solidFill>
              </a:rPr>
              <a:t>file, </a:t>
            </a:r>
            <a:r>
              <a:rPr lang="en-US" altLang="zh-CN" dirty="0"/>
              <a:t>including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/>
              <a:t>   1 ) Source Code with necessary comments, including</a:t>
            </a: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Data preprocessing</a:t>
            </a: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Perceptron training, testing and evaluation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/>
              <a:t>   2) </a:t>
            </a:r>
            <a:r>
              <a:rPr lang="en-US" altLang="zh-CN" dirty="0" err="1"/>
              <a:t>ReadMe.txt</a:t>
            </a:r>
            <a:r>
              <a:rPr lang="en-US" altLang="zh-CN" dirty="0"/>
              <a:t> explaining </a:t>
            </a: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How to extract features for the dataset</a:t>
            </a: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How to run your code, from data preprocessing to training/testing/evaluation, step by step.</a:t>
            </a: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What’s the final average precision, recall and F1 Score</a:t>
            </a:r>
            <a:r>
              <a:rPr lang="en-US" altLang="zh-CN" dirty="0" smtClean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469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2089</TotalTime>
  <Words>498</Words>
  <Application>Microsoft Macintosh PowerPoint</Application>
  <PresentationFormat>全屏显示(4:3)</PresentationFormat>
  <Paragraphs>88</Paragraphs>
  <Slides>11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Theme</vt:lpstr>
      <vt:lpstr>Equation</vt:lpstr>
      <vt:lpstr>Logistic Regression Implementation</vt:lpstr>
      <vt:lpstr>Goal</vt:lpstr>
      <vt:lpstr>Data Description</vt:lpstr>
      <vt:lpstr>Feature extraction</vt:lpstr>
      <vt:lpstr>Task Flow</vt:lpstr>
      <vt:lpstr>Training Process</vt:lpstr>
      <vt:lpstr>Test Process</vt:lpstr>
      <vt:lpstr>Evaluation</vt:lpstr>
      <vt:lpstr>Submission</vt:lpstr>
      <vt:lpstr>References</vt:lpstr>
      <vt:lpstr>Thank You</vt:lpstr>
    </vt:vector>
  </TitlesOfParts>
  <Company>tsinghua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 m</dc:creator>
  <cp:lastModifiedBy>wang</cp:lastModifiedBy>
  <cp:revision>265</cp:revision>
  <dcterms:created xsi:type="dcterms:W3CDTF">2012-08-29T03:39:08Z</dcterms:created>
  <dcterms:modified xsi:type="dcterms:W3CDTF">2015-03-09T01:14:53Z</dcterms:modified>
</cp:coreProperties>
</file>