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180"/>
          <p:cNvGrpSpPr/>
          <p:nvPr/>
        </p:nvGrpSpPr>
        <p:grpSpPr>
          <a:xfrm>
            <a:off x="-515200" y="-14495"/>
            <a:ext cx="9006000" cy="6691410"/>
            <a:chOff x="69000" y="157590"/>
            <a:chExt cx="9006000" cy="6691410"/>
          </a:xfrm>
        </p:grpSpPr>
        <p:sp>
          <p:nvSpPr>
            <p:cNvPr id="122" name="Ellipse"/>
            <p:cNvSpPr/>
            <p:nvPr/>
          </p:nvSpPr>
          <p:spPr>
            <a:xfrm>
              <a:off x="4898800" y="1125060"/>
              <a:ext cx="752400" cy="501600"/>
            </a:xfrm>
            <a:custGeom>
              <a:avLst/>
              <a:gdLst>
                <a:gd name="connsiteX0" fmla="*/ 0 w 752400"/>
                <a:gd name="connsiteY0" fmla="*/ 250800 h 501600"/>
                <a:gd name="connsiteX1" fmla="*/ 380000 w 752400"/>
                <a:gd name="connsiteY1" fmla="*/ 0 h 501600"/>
                <a:gd name="connsiteX2" fmla="*/ 752400 w 752400"/>
                <a:gd name="connsiteY2" fmla="*/ 250800 h 501600"/>
                <a:gd name="connsiteX3" fmla="*/ 380000 w 752400"/>
                <a:gd name="connsiteY3" fmla="*/ 501600 h 5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00" h="501600">
                  <a:moveTo>
                    <a:pt x="0" y="250800"/>
                  </a:moveTo>
                  <a:cubicBezTo>
                    <a:pt x="0" y="112287"/>
                    <a:pt x="168430" y="0"/>
                    <a:pt x="376200" y="0"/>
                  </a:cubicBezTo>
                  <a:cubicBezTo>
                    <a:pt x="583970" y="0"/>
                    <a:pt x="752400" y="112287"/>
                    <a:pt x="752400" y="250800"/>
                  </a:cubicBezTo>
                  <a:cubicBezTo>
                    <a:pt x="752400" y="389313"/>
                    <a:pt x="583970" y="501600"/>
                    <a:pt x="376200" y="501600"/>
                  </a:cubicBezTo>
                  <a:cubicBezTo>
                    <a:pt x="168430" y="501600"/>
                    <a:pt x="0" y="389313"/>
                    <a:pt x="0" y="25080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E49CB1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924961"/>
                  </a:solidFill>
                  <a:latin typeface="宋体" panose="02010600030101010101" pitchFamily="2" charset="-122"/>
                </a:rPr>
                <a:t>Route</a:t>
              </a:r>
              <a:r>
                <a:rPr sz="685">
                  <a:solidFill>
                    <a:srgbClr val="111111"/>
                  </a:solidFill>
                  <a:latin typeface="Source Sans Pro,sans-serif"/>
                </a:rPr>
                <a:t>&lt;T&gt;</a:t>
              </a:r>
              <a:endParaRPr sz="685">
                <a:solidFill>
                  <a:srgbClr val="111111"/>
                </a:solidFill>
                <a:latin typeface="Source Sans Pro,sans-serif"/>
              </a:endParaRPr>
            </a:p>
          </p:txBody>
        </p:sp>
        <p:sp>
          <p:nvSpPr>
            <p:cNvPr id="123" name="ConnectLine"/>
            <p:cNvSpPr/>
            <p:nvPr/>
          </p:nvSpPr>
          <p:spPr>
            <a:xfrm>
              <a:off x="5278800" y="1626660"/>
              <a:ext cx="1056400" cy="357200"/>
            </a:xfrm>
            <a:custGeom>
              <a:avLst/>
              <a:gdLst/>
              <a:ahLst/>
              <a:cxnLst/>
              <a:pathLst>
                <a:path w="1056400" h="357200" fill="none">
                  <a:moveTo>
                    <a:pt x="0" y="0"/>
                  </a:moveTo>
                  <a:lnTo>
                    <a:pt x="0" y="114000"/>
                  </a:lnTo>
                  <a:lnTo>
                    <a:pt x="1056400" y="114000"/>
                  </a:lnTo>
                  <a:lnTo>
                    <a:pt x="1056400" y="3572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26" name="Rectangle"/>
            <p:cNvSpPr/>
            <p:nvPr/>
          </p:nvSpPr>
          <p:spPr>
            <a:xfrm>
              <a:off x="7843800" y="3115128"/>
              <a:ext cx="1223600" cy="395200"/>
            </a:xfrm>
            <a:custGeom>
              <a:avLst/>
              <a:gdLst>
                <a:gd name="connsiteX0" fmla="*/ 0 w 1223600"/>
                <a:gd name="connsiteY0" fmla="*/ 197600 h 395200"/>
                <a:gd name="connsiteX1" fmla="*/ 615600 w 1223600"/>
                <a:gd name="connsiteY1" fmla="*/ 0 h 395200"/>
                <a:gd name="connsiteX2" fmla="*/ 1223600 w 1223600"/>
                <a:gd name="connsiteY2" fmla="*/ 197600 h 395200"/>
                <a:gd name="connsiteX3" fmla="*/ 615600 w 1223600"/>
                <a:gd name="connsiteY3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600" h="395200">
                  <a:moveTo>
                    <a:pt x="0" y="0"/>
                  </a:moveTo>
                  <a:lnTo>
                    <a:pt x="1223600" y="0"/>
                  </a:lnTo>
                  <a:lnTo>
                    <a:pt x="12236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宋体" panose="02010600030101010101" pitchFamily="2" charset="-122"/>
                </a:rPr>
                <a:t>带有入口、出口、动画接口的路由父类</a:t>
              </a:r>
              <a:endParaRPr sz="760">
                <a:solidFill>
                  <a:srgbClr val="1F639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8" name="Rectangle"/>
            <p:cNvSpPr/>
            <p:nvPr/>
          </p:nvSpPr>
          <p:spPr>
            <a:xfrm>
              <a:off x="5544800" y="1983860"/>
              <a:ext cx="1580800" cy="501600"/>
            </a:xfrm>
            <a:custGeom>
              <a:avLst/>
              <a:gdLst>
                <a:gd name="connsiteX0" fmla="*/ 0 w 1580800"/>
                <a:gd name="connsiteY0" fmla="*/ 254912 h 501600"/>
                <a:gd name="connsiteX1" fmla="*/ 790400 w 1580800"/>
                <a:gd name="connsiteY1" fmla="*/ 0 h 501600"/>
                <a:gd name="connsiteX2" fmla="*/ 1580800 w 1580800"/>
                <a:gd name="connsiteY2" fmla="*/ 254912 h 501600"/>
                <a:gd name="connsiteX3" fmla="*/ 790400 w 1580800"/>
                <a:gd name="connsiteY3" fmla="*/ 501600 h 5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0800" h="501600">
                  <a:moveTo>
                    <a:pt x="0" y="0"/>
                  </a:moveTo>
                  <a:lnTo>
                    <a:pt x="1580800" y="0"/>
                  </a:lnTo>
                  <a:lnTo>
                    <a:pt x="1580800" y="501600"/>
                  </a:lnTo>
                  <a:lnTo>
                    <a:pt x="0" y="5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OverlayRoute&lt;T&gt;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9" name="Rectangle"/>
            <p:cNvSpPr/>
            <p:nvPr/>
          </p:nvSpPr>
          <p:spPr>
            <a:xfrm>
              <a:off x="3287600" y="1983860"/>
              <a:ext cx="1398400" cy="539600"/>
            </a:xfrm>
            <a:custGeom>
              <a:avLst/>
              <a:gdLst>
                <a:gd name="connsiteX0" fmla="*/ 0 w 1398400"/>
                <a:gd name="connsiteY0" fmla="*/ 273600 h 539600"/>
                <a:gd name="connsiteX1" fmla="*/ 699200 w 1398400"/>
                <a:gd name="connsiteY1" fmla="*/ 0 h 539600"/>
                <a:gd name="connsiteX2" fmla="*/ 1398400 w 1398400"/>
                <a:gd name="connsiteY2" fmla="*/ 273600 h 539600"/>
                <a:gd name="connsiteX3" fmla="*/ 699200 w 1398400"/>
                <a:gd name="connsiteY3" fmla="*/ 539600 h 53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400" h="539600">
                  <a:moveTo>
                    <a:pt x="0" y="0"/>
                  </a:moveTo>
                  <a:lnTo>
                    <a:pt x="1398400" y="0"/>
                  </a:lnTo>
                  <a:lnTo>
                    <a:pt x="1398400" y="539600"/>
                  </a:lnTo>
                  <a:lnTo>
                    <a:pt x="0" y="53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LocalHistoryRoute&lt;T&gt;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2" name="ConnectLine"/>
            <p:cNvSpPr/>
            <p:nvPr/>
          </p:nvSpPr>
          <p:spPr>
            <a:xfrm>
              <a:off x="5278800" y="1626660"/>
              <a:ext cx="1292000" cy="357200"/>
            </a:xfrm>
            <a:custGeom>
              <a:avLst/>
              <a:gdLst/>
              <a:ahLst/>
              <a:cxnLst/>
              <a:pathLst>
                <a:path w="1292000" h="357200" fill="none">
                  <a:moveTo>
                    <a:pt x="0" y="0"/>
                  </a:moveTo>
                  <a:lnTo>
                    <a:pt x="0" y="114000"/>
                  </a:lnTo>
                  <a:lnTo>
                    <a:pt x="-1292000" y="114000"/>
                  </a:lnTo>
                  <a:lnTo>
                    <a:pt x="-1292000" y="3572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34" name="ConnectLine"/>
            <p:cNvSpPr/>
            <p:nvPr/>
          </p:nvSpPr>
          <p:spPr>
            <a:xfrm>
              <a:off x="7125599" y="2238775"/>
              <a:ext cx="718202" cy="4111"/>
            </a:xfrm>
            <a:custGeom>
              <a:avLst/>
              <a:gdLst/>
              <a:ahLst/>
              <a:cxnLst/>
              <a:pathLst>
                <a:path w="718202" h="4111" fill="none">
                  <a:moveTo>
                    <a:pt x="0" y="0"/>
                  </a:moveTo>
                  <a:lnTo>
                    <a:pt x="475002" y="0"/>
                  </a:lnTo>
                  <a:lnTo>
                    <a:pt x="718202" y="-4111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35" name="Rectangle"/>
            <p:cNvSpPr/>
            <p:nvPr/>
          </p:nvSpPr>
          <p:spPr>
            <a:xfrm>
              <a:off x="1756200" y="1949660"/>
              <a:ext cx="1117200" cy="608000"/>
            </a:xfrm>
            <a:custGeom>
              <a:avLst/>
              <a:gdLst>
                <a:gd name="connsiteX0" fmla="*/ 0 w 1117200"/>
                <a:gd name="connsiteY0" fmla="*/ 304000 h 608000"/>
                <a:gd name="connsiteX1" fmla="*/ 562400 w 1117200"/>
                <a:gd name="connsiteY1" fmla="*/ 0 h 608000"/>
                <a:gd name="connsiteX2" fmla="*/ 1117200 w 1117200"/>
                <a:gd name="connsiteY2" fmla="*/ 304000 h 608000"/>
                <a:gd name="connsiteX3" fmla="*/ 562400 w 1117200"/>
                <a:gd name="connsiteY3" fmla="*/ 608000 h 6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608000">
                  <a:moveTo>
                    <a:pt x="0" y="0"/>
                  </a:moveTo>
                  <a:lnTo>
                    <a:pt x="1117200" y="0"/>
                  </a:lnTo>
                  <a:lnTo>
                    <a:pt x="1117200" y="608000"/>
                  </a:lnTo>
                  <a:lnTo>
                    <a:pt x="0" y="60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当当前路由被弹出时,处理自己内部的历史记录路由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6" name="ConnectLine"/>
            <p:cNvSpPr/>
            <p:nvPr/>
          </p:nvSpPr>
          <p:spPr>
            <a:xfrm>
              <a:off x="3287600" y="2257460"/>
              <a:ext cx="414200" cy="3800"/>
            </a:xfrm>
            <a:custGeom>
              <a:avLst/>
              <a:gdLst/>
              <a:ahLst/>
              <a:cxnLst/>
              <a:pathLst>
                <a:path w="414200" h="3800" fill="none">
                  <a:moveTo>
                    <a:pt x="0" y="0"/>
                  </a:moveTo>
                  <a:lnTo>
                    <a:pt x="-171000" y="0"/>
                  </a:lnTo>
                  <a:lnTo>
                    <a:pt x="-414200" y="-38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37" name="ConnectLine"/>
            <p:cNvSpPr/>
            <p:nvPr/>
          </p:nvSpPr>
          <p:spPr>
            <a:xfrm>
              <a:off x="3986800" y="2523460"/>
              <a:ext cx="1117200" cy="1436400"/>
            </a:xfrm>
            <a:custGeom>
              <a:avLst/>
              <a:gdLst/>
              <a:ahLst/>
              <a:cxnLst/>
              <a:pathLst>
                <a:path w="1117200" h="1436400" fill="none">
                  <a:moveTo>
                    <a:pt x="0" y="0"/>
                  </a:moveTo>
                  <a:lnTo>
                    <a:pt x="0" y="1193200"/>
                  </a:lnTo>
                  <a:lnTo>
                    <a:pt x="1117200" y="1193200"/>
                  </a:lnTo>
                  <a:lnTo>
                    <a:pt x="1117200" y="14364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39" name="Rectangle"/>
            <p:cNvSpPr/>
            <p:nvPr/>
          </p:nvSpPr>
          <p:spPr>
            <a:xfrm>
              <a:off x="5636000" y="3115128"/>
              <a:ext cx="1398400" cy="395200"/>
            </a:xfrm>
            <a:custGeom>
              <a:avLst/>
              <a:gdLst>
                <a:gd name="connsiteX0" fmla="*/ 0 w 1398400"/>
                <a:gd name="connsiteY0" fmla="*/ 197600 h 395200"/>
                <a:gd name="connsiteX1" fmla="*/ 702900 w 1398400"/>
                <a:gd name="connsiteY1" fmla="*/ 0 h 395200"/>
                <a:gd name="connsiteX2" fmla="*/ 1398400 w 1398400"/>
                <a:gd name="connsiteY2" fmla="*/ 197600 h 395200"/>
                <a:gd name="connsiteX3" fmla="*/ 702900 w 1398400"/>
                <a:gd name="connsiteY3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400" h="395200">
                  <a:moveTo>
                    <a:pt x="0" y="0"/>
                  </a:moveTo>
                  <a:lnTo>
                    <a:pt x="1398400" y="0"/>
                  </a:lnTo>
                  <a:lnTo>
                    <a:pt x="13984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宋体" panose="02010600030101010101" pitchFamily="2" charset="-122"/>
                </a:rPr>
                <a:t>TransitionRoute&lt;T&gt; </a:t>
              </a:r>
              <a:endParaRPr sz="760">
                <a:solidFill>
                  <a:srgbClr val="1F639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0" name="ConnectLine"/>
            <p:cNvSpPr/>
            <p:nvPr/>
          </p:nvSpPr>
          <p:spPr>
            <a:xfrm>
              <a:off x="6335197" y="2485466"/>
              <a:ext cx="3700" cy="629663"/>
            </a:xfrm>
            <a:custGeom>
              <a:avLst/>
              <a:gdLst/>
              <a:ahLst/>
              <a:cxnLst/>
              <a:pathLst>
                <a:path w="3700" h="629663" fill="none">
                  <a:moveTo>
                    <a:pt x="0" y="0"/>
                  </a:moveTo>
                  <a:lnTo>
                    <a:pt x="0" y="386463"/>
                  </a:lnTo>
                  <a:lnTo>
                    <a:pt x="3700" y="6296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41" name="Rectangle"/>
            <p:cNvSpPr/>
            <p:nvPr/>
          </p:nvSpPr>
          <p:spPr>
            <a:xfrm>
              <a:off x="4078000" y="3959860"/>
              <a:ext cx="2044400" cy="433200"/>
            </a:xfrm>
            <a:custGeom>
              <a:avLst/>
              <a:gdLst>
                <a:gd name="connsiteX0" fmla="*/ 0 w 2044400"/>
                <a:gd name="connsiteY0" fmla="*/ 220400 h 433200"/>
                <a:gd name="connsiteX1" fmla="*/ 1026000 w 2044400"/>
                <a:gd name="connsiteY1" fmla="*/ 0 h 433200"/>
                <a:gd name="connsiteX2" fmla="*/ 2044400 w 2044400"/>
                <a:gd name="connsiteY2" fmla="*/ 220400 h 433200"/>
                <a:gd name="connsiteX3" fmla="*/ 1026000 w 2044400"/>
                <a:gd name="connsiteY3" fmla="*/ 433200 h 43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400" h="433200">
                  <a:moveTo>
                    <a:pt x="0" y="0"/>
                  </a:moveTo>
                  <a:lnTo>
                    <a:pt x="2044400" y="0"/>
                  </a:lnTo>
                  <a:lnTo>
                    <a:pt x="2044400" y="433200"/>
                  </a:lnTo>
                  <a:lnTo>
                    <a:pt x="0" y="43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ModalRoute&lt;T&gt;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" name="ConnectLine"/>
            <p:cNvSpPr/>
            <p:nvPr/>
          </p:nvSpPr>
          <p:spPr>
            <a:xfrm>
              <a:off x="6338897" y="3510329"/>
              <a:ext cx="1234901" cy="449537"/>
            </a:xfrm>
            <a:custGeom>
              <a:avLst/>
              <a:gdLst/>
              <a:ahLst/>
              <a:cxnLst/>
              <a:pathLst>
                <a:path w="1234901" h="449537" fill="none">
                  <a:moveTo>
                    <a:pt x="0" y="0"/>
                  </a:moveTo>
                  <a:lnTo>
                    <a:pt x="0" y="206337"/>
                  </a:lnTo>
                  <a:lnTo>
                    <a:pt x="-1234901" y="206337"/>
                  </a:lnTo>
                  <a:lnTo>
                    <a:pt x="-1234901" y="449537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44" name="Rectangle"/>
            <p:cNvSpPr/>
            <p:nvPr/>
          </p:nvSpPr>
          <p:spPr>
            <a:xfrm>
              <a:off x="4971000" y="705162"/>
              <a:ext cx="608000" cy="270937"/>
            </a:xfrm>
            <a:custGeom>
              <a:avLst/>
              <a:gdLst>
                <a:gd name="connsiteX0" fmla="*/ 0 w 608000"/>
                <a:gd name="connsiteY0" fmla="*/ 142599 h 270937"/>
                <a:gd name="connsiteX1" fmla="*/ 304000 w 608000"/>
                <a:gd name="connsiteY1" fmla="*/ 0 h 270937"/>
                <a:gd name="connsiteX2" fmla="*/ 608000 w 608000"/>
                <a:gd name="connsiteY2" fmla="*/ 142599 h 270937"/>
                <a:gd name="connsiteX3" fmla="*/ 304000 w 608000"/>
                <a:gd name="connsiteY3" fmla="*/ 270937 h 27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000" h="270937">
                  <a:moveTo>
                    <a:pt x="0" y="0"/>
                  </a:moveTo>
                  <a:lnTo>
                    <a:pt x="608000" y="0"/>
                  </a:lnTo>
                  <a:lnTo>
                    <a:pt x="608000" y="270937"/>
                  </a:lnTo>
                  <a:lnTo>
                    <a:pt x="0" y="270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宋体" panose="02010600030101010101" pitchFamily="2" charset="-122"/>
                </a:rPr>
                <a:t>路由</a:t>
              </a:r>
              <a:endParaRPr sz="760">
                <a:solidFill>
                  <a:srgbClr val="1F639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5" name="ConnectLine"/>
            <p:cNvSpPr/>
            <p:nvPr/>
          </p:nvSpPr>
          <p:spPr>
            <a:xfrm>
              <a:off x="5275000" y="976098"/>
              <a:ext cx="3800" cy="148963"/>
            </a:xfrm>
            <a:custGeom>
              <a:avLst/>
              <a:gdLst/>
              <a:ahLst/>
              <a:cxnLst/>
              <a:pathLst>
                <a:path w="3800" h="148963" fill="none">
                  <a:moveTo>
                    <a:pt x="0" y="0"/>
                  </a:moveTo>
                  <a:lnTo>
                    <a:pt x="3800" y="1489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46" name="Rectangle"/>
            <p:cNvSpPr/>
            <p:nvPr/>
          </p:nvSpPr>
          <p:spPr>
            <a:xfrm>
              <a:off x="7843800" y="2037060"/>
              <a:ext cx="1223600" cy="395200"/>
            </a:xfrm>
            <a:custGeom>
              <a:avLst/>
              <a:gdLst>
                <a:gd name="connsiteX0" fmla="*/ 0 w 1223600"/>
                <a:gd name="connsiteY0" fmla="*/ 197600 h 395200"/>
                <a:gd name="connsiteX1" fmla="*/ 615600 w 1223600"/>
                <a:gd name="connsiteY1" fmla="*/ 0 h 395200"/>
                <a:gd name="connsiteX2" fmla="*/ 1223600 w 1223600"/>
                <a:gd name="connsiteY2" fmla="*/ 197600 h 395200"/>
                <a:gd name="connsiteX3" fmla="*/ 615600 w 1223600"/>
                <a:gd name="connsiteY3" fmla="*/ 395200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600" h="395200">
                  <a:moveTo>
                    <a:pt x="0" y="0"/>
                  </a:moveTo>
                  <a:lnTo>
                    <a:pt x="1223600" y="0"/>
                  </a:lnTo>
                  <a:lnTo>
                    <a:pt x="1223600" y="395200"/>
                  </a:lnTo>
                  <a:lnTo>
                    <a:pt x="0" y="39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宋体" panose="02010600030101010101" pitchFamily="2" charset="-122"/>
                </a:rPr>
                <a:t>集合内添加和删除路由</a:t>
              </a:r>
              <a:endParaRPr sz="760">
                <a:solidFill>
                  <a:srgbClr val="1F639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60624" y="3977723"/>
              <a:ext cx="1117200" cy="397474"/>
            </a:xfrm>
            <a:custGeom>
              <a:avLst/>
              <a:gdLst>
                <a:gd name="connsiteX0" fmla="*/ 0 w 1117200"/>
                <a:gd name="connsiteY0" fmla="*/ 198737 h 397474"/>
                <a:gd name="connsiteX1" fmla="*/ 562399 w 1117200"/>
                <a:gd name="connsiteY1" fmla="*/ 0 h 397474"/>
                <a:gd name="connsiteX2" fmla="*/ 1117200 w 1117200"/>
                <a:gd name="connsiteY2" fmla="*/ 198737 h 397474"/>
                <a:gd name="connsiteX3" fmla="*/ 562399 w 11172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397474">
                  <a:moveTo>
                    <a:pt x="0" y="0"/>
                  </a:moveTo>
                  <a:lnTo>
                    <a:pt x="1117200" y="0"/>
                  </a:lnTo>
                  <a:lnTo>
                    <a:pt x="11172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结合出入、动画和路由集合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1" name="Rectangle"/>
            <p:cNvSpPr/>
            <p:nvPr/>
          </p:nvSpPr>
          <p:spPr>
            <a:xfrm>
              <a:off x="3428200" y="4619923"/>
              <a:ext cx="1117200" cy="397474"/>
            </a:xfrm>
            <a:custGeom>
              <a:avLst/>
              <a:gdLst>
                <a:gd name="connsiteX0" fmla="*/ 0 w 1117200"/>
                <a:gd name="connsiteY0" fmla="*/ 198737 h 397474"/>
                <a:gd name="connsiteX1" fmla="*/ 562399 w 1117200"/>
                <a:gd name="connsiteY1" fmla="*/ 0 h 397474"/>
                <a:gd name="connsiteX2" fmla="*/ 1117200 w 1117200"/>
                <a:gd name="connsiteY2" fmla="*/ 198737 h 397474"/>
                <a:gd name="connsiteX3" fmla="*/ 562399 w 11172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397474">
                  <a:moveTo>
                    <a:pt x="0" y="0"/>
                  </a:moveTo>
                  <a:lnTo>
                    <a:pt x="1117200" y="0"/>
                  </a:lnTo>
                  <a:lnTo>
                    <a:pt x="11172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PageRoute&lt;T&gt;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" name="Rectangle"/>
            <p:cNvSpPr/>
            <p:nvPr/>
          </p:nvSpPr>
          <p:spPr>
            <a:xfrm>
              <a:off x="5417424" y="4619923"/>
              <a:ext cx="1117200" cy="397474"/>
            </a:xfrm>
            <a:custGeom>
              <a:avLst/>
              <a:gdLst>
                <a:gd name="connsiteX0" fmla="*/ 0 w 1117200"/>
                <a:gd name="connsiteY0" fmla="*/ 198737 h 397474"/>
                <a:gd name="connsiteX1" fmla="*/ 562399 w 1117200"/>
                <a:gd name="connsiteY1" fmla="*/ 0 h 397474"/>
                <a:gd name="connsiteX2" fmla="*/ 1117200 w 1117200"/>
                <a:gd name="connsiteY2" fmla="*/ 198737 h 397474"/>
                <a:gd name="connsiteX3" fmla="*/ 562399 w 11172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397474">
                  <a:moveTo>
                    <a:pt x="0" y="0"/>
                  </a:moveTo>
                  <a:lnTo>
                    <a:pt x="1117200" y="0"/>
                  </a:lnTo>
                  <a:lnTo>
                    <a:pt x="11172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A6A7E"/>
                  </a:solidFill>
                  <a:latin typeface="宋体" panose="02010600030101010101" pitchFamily="2" charset="-122"/>
                </a:rPr>
                <a:t>PopupRoute&lt;T&gt;</a:t>
              </a:r>
              <a:endParaRPr sz="760">
                <a:solidFill>
                  <a:srgbClr val="1A6A7E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4" name="ConnectLine"/>
            <p:cNvSpPr/>
            <p:nvPr/>
          </p:nvSpPr>
          <p:spPr>
            <a:xfrm>
              <a:off x="5104000" y="4393066"/>
              <a:ext cx="1113400" cy="226863"/>
            </a:xfrm>
            <a:custGeom>
              <a:avLst/>
              <a:gdLst/>
              <a:ahLst/>
              <a:cxnLst/>
              <a:pathLst>
                <a:path w="1113400" h="226863" fill="none">
                  <a:moveTo>
                    <a:pt x="0" y="0"/>
                  </a:moveTo>
                  <a:lnTo>
                    <a:pt x="0" y="105263"/>
                  </a:lnTo>
                  <a:lnTo>
                    <a:pt x="-1113400" y="105263"/>
                  </a:lnTo>
                  <a:lnTo>
                    <a:pt x="-1113400" y="2268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55" name="ConnectLine"/>
            <p:cNvSpPr/>
            <p:nvPr/>
          </p:nvSpPr>
          <p:spPr>
            <a:xfrm>
              <a:off x="5104000" y="4393066"/>
              <a:ext cx="875824" cy="226863"/>
            </a:xfrm>
            <a:custGeom>
              <a:avLst/>
              <a:gdLst/>
              <a:ahLst/>
              <a:cxnLst/>
              <a:pathLst>
                <a:path w="875824" h="226863" fill="none">
                  <a:moveTo>
                    <a:pt x="0" y="0"/>
                  </a:moveTo>
                  <a:lnTo>
                    <a:pt x="0" y="105263"/>
                  </a:lnTo>
                  <a:lnTo>
                    <a:pt x="875824" y="105263"/>
                  </a:lnTo>
                  <a:lnTo>
                    <a:pt x="875824" y="2268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56" name="ConnectLine"/>
            <p:cNvSpPr/>
            <p:nvPr/>
          </p:nvSpPr>
          <p:spPr>
            <a:xfrm>
              <a:off x="4077999" y="4180260"/>
              <a:ext cx="1100176" cy="3800"/>
            </a:xfrm>
            <a:custGeom>
              <a:avLst/>
              <a:gdLst/>
              <a:ahLst/>
              <a:cxnLst/>
              <a:pathLst>
                <a:path w="1100176" h="3800" fill="none">
                  <a:moveTo>
                    <a:pt x="0" y="0"/>
                  </a:moveTo>
                  <a:lnTo>
                    <a:pt x="-856976" y="0"/>
                  </a:lnTo>
                  <a:lnTo>
                    <a:pt x="-1100176" y="-38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57" name="Rectangle"/>
            <p:cNvSpPr/>
            <p:nvPr/>
          </p:nvSpPr>
          <p:spPr>
            <a:xfrm>
              <a:off x="1860624" y="4640060"/>
              <a:ext cx="1185600" cy="357200"/>
            </a:xfrm>
            <a:custGeom>
              <a:avLst/>
              <a:gdLst>
                <a:gd name="connsiteX0" fmla="*/ 0 w 1185600"/>
                <a:gd name="connsiteY0" fmla="*/ 182102 h 357200"/>
                <a:gd name="connsiteX1" fmla="*/ 592800 w 1185600"/>
                <a:gd name="connsiteY1" fmla="*/ 0 h 357200"/>
                <a:gd name="connsiteX2" fmla="*/ 1185600 w 1185600"/>
                <a:gd name="connsiteY2" fmla="*/ 182102 h 357200"/>
                <a:gd name="connsiteX3" fmla="*/ 592800 w 1185600"/>
                <a:gd name="connsiteY3" fmla="*/ 357200 h 3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00" h="357200">
                  <a:moveTo>
                    <a:pt x="0" y="0"/>
                  </a:moveTo>
                  <a:lnTo>
                    <a:pt x="1185600" y="0"/>
                  </a:lnTo>
                  <a:lnTo>
                    <a:pt x="1185600" y="357200"/>
                  </a:lnTo>
                  <a:lnTo>
                    <a:pt x="0" y="3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替代整个屏幕的静态路由，用于页面跳转的路由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8" name="ConnectLine"/>
            <p:cNvSpPr/>
            <p:nvPr/>
          </p:nvSpPr>
          <p:spPr>
            <a:xfrm>
              <a:off x="3428199" y="4818665"/>
              <a:ext cx="381974" cy="3502"/>
            </a:xfrm>
            <a:custGeom>
              <a:avLst/>
              <a:gdLst/>
              <a:ahLst/>
              <a:cxnLst/>
              <a:pathLst>
                <a:path w="381974" h="3502" fill="none">
                  <a:moveTo>
                    <a:pt x="0" y="0"/>
                  </a:moveTo>
                  <a:lnTo>
                    <a:pt x="-138774" y="0"/>
                  </a:lnTo>
                  <a:lnTo>
                    <a:pt x="-381974" y="3502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59" name="Rectangle"/>
            <p:cNvSpPr/>
            <p:nvPr/>
          </p:nvSpPr>
          <p:spPr>
            <a:xfrm>
              <a:off x="6762624" y="4640060"/>
              <a:ext cx="1185600" cy="357200"/>
            </a:xfrm>
            <a:custGeom>
              <a:avLst/>
              <a:gdLst>
                <a:gd name="connsiteX0" fmla="*/ 0 w 1185600"/>
                <a:gd name="connsiteY0" fmla="*/ 182102 h 357200"/>
                <a:gd name="connsiteX1" fmla="*/ 592800 w 1185600"/>
                <a:gd name="connsiteY1" fmla="*/ 0 h 357200"/>
                <a:gd name="connsiteX2" fmla="*/ 1185600 w 1185600"/>
                <a:gd name="connsiteY2" fmla="*/ 182102 h 357200"/>
                <a:gd name="connsiteX3" fmla="*/ 592800 w 1185600"/>
                <a:gd name="connsiteY3" fmla="*/ 357200 h 3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00" h="357200">
                  <a:moveTo>
                    <a:pt x="0" y="0"/>
                  </a:moveTo>
                  <a:lnTo>
                    <a:pt x="1185600" y="0"/>
                  </a:lnTo>
                  <a:lnTo>
                    <a:pt x="1185600" y="357200"/>
                  </a:lnTo>
                  <a:lnTo>
                    <a:pt x="0" y="3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弹出框路由，在当前页面上覆盖一个小部件的路由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0" name="ConnectLine"/>
            <p:cNvSpPr/>
            <p:nvPr/>
          </p:nvSpPr>
          <p:spPr>
            <a:xfrm>
              <a:off x="6534624" y="4818665"/>
              <a:ext cx="228000" cy="3502"/>
            </a:xfrm>
            <a:custGeom>
              <a:avLst/>
              <a:gdLst/>
              <a:ahLst/>
              <a:cxnLst/>
              <a:pathLst>
                <a:path w="228000" h="3502" fill="none">
                  <a:moveTo>
                    <a:pt x="0" y="0"/>
                  </a:moveTo>
                  <a:lnTo>
                    <a:pt x="106400" y="0"/>
                  </a:lnTo>
                  <a:lnTo>
                    <a:pt x="228000" y="3502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61" name="Rectangle"/>
            <p:cNvSpPr/>
            <p:nvPr/>
          </p:nvSpPr>
          <p:spPr>
            <a:xfrm>
              <a:off x="6815824" y="3945800"/>
              <a:ext cx="1869600" cy="463600"/>
            </a:xfrm>
            <a:custGeom>
              <a:avLst/>
              <a:gdLst>
                <a:gd name="connsiteX0" fmla="*/ 0 w 1869600"/>
                <a:gd name="connsiteY0" fmla="*/ 235600 h 463600"/>
                <a:gd name="connsiteX1" fmla="*/ 934800 w 1869600"/>
                <a:gd name="connsiteY1" fmla="*/ 0 h 463600"/>
                <a:gd name="connsiteX2" fmla="*/ 1869600 w 1869600"/>
                <a:gd name="connsiteY2" fmla="*/ 235600 h 463600"/>
                <a:gd name="connsiteX3" fmla="*/ 934800 w 1869600"/>
                <a:gd name="connsiteY3" fmla="*/ 463600 h 4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600" h="463600">
                  <a:moveTo>
                    <a:pt x="0" y="0"/>
                  </a:moveTo>
                  <a:lnTo>
                    <a:pt x="1869600" y="0"/>
                  </a:lnTo>
                  <a:lnTo>
                    <a:pt x="1869600" y="463600"/>
                  </a:lnTo>
                  <a:lnTo>
                    <a:pt x="0" y="46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shoudialog（）、popuomenu、等弹出框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2" name="Rectangle"/>
            <p:cNvSpPr/>
            <p:nvPr/>
          </p:nvSpPr>
          <p:spPr>
            <a:xfrm>
              <a:off x="1860624" y="5555863"/>
              <a:ext cx="1238800" cy="397474"/>
            </a:xfrm>
            <a:custGeom>
              <a:avLst/>
              <a:gdLst>
                <a:gd name="connsiteX0" fmla="*/ 0 w 1238800"/>
                <a:gd name="connsiteY0" fmla="*/ 198737 h 397474"/>
                <a:gd name="connsiteX1" fmla="*/ 623613 w 1238800"/>
                <a:gd name="connsiteY1" fmla="*/ 0 h 397474"/>
                <a:gd name="connsiteX2" fmla="*/ 1238800 w 1238800"/>
                <a:gd name="connsiteY2" fmla="*/ 198737 h 397474"/>
                <a:gd name="connsiteX3" fmla="*/ 623613 w 12388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800" h="397474">
                  <a:moveTo>
                    <a:pt x="0" y="0"/>
                  </a:moveTo>
                  <a:lnTo>
                    <a:pt x="1238800" y="0"/>
                  </a:lnTo>
                  <a:lnTo>
                    <a:pt x="12388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685" u="sng">
                  <a:solidFill>
                    <a:srgbClr val="1155CC"/>
                  </a:solidFill>
                  <a:latin typeface="Roboto,sans-serif"/>
                </a:rPr>
                <a:t>CupertinoPageRoute</a:t>
              </a:r>
              <a:endParaRPr sz="685" u="sng">
                <a:solidFill>
                  <a:srgbClr val="1155CC"/>
                </a:solidFill>
                <a:latin typeface="Roboto,sans-serif"/>
              </a:endParaRPr>
            </a:p>
          </p:txBody>
        </p:sp>
        <p:sp>
          <p:nvSpPr>
            <p:cNvPr id="163" name="Rectangle"/>
            <p:cNvSpPr/>
            <p:nvPr/>
          </p:nvSpPr>
          <p:spPr>
            <a:xfrm>
              <a:off x="3437624" y="5555863"/>
              <a:ext cx="1117200" cy="397474"/>
            </a:xfrm>
            <a:custGeom>
              <a:avLst/>
              <a:gdLst>
                <a:gd name="connsiteX0" fmla="*/ 0 w 1117200"/>
                <a:gd name="connsiteY0" fmla="*/ 198737 h 397474"/>
                <a:gd name="connsiteX1" fmla="*/ 562399 w 1117200"/>
                <a:gd name="connsiteY1" fmla="*/ 0 h 397474"/>
                <a:gd name="connsiteX2" fmla="*/ 1117200 w 1117200"/>
                <a:gd name="connsiteY2" fmla="*/ 198737 h 397474"/>
                <a:gd name="connsiteX3" fmla="*/ 562399 w 11172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397474">
                  <a:moveTo>
                    <a:pt x="0" y="0"/>
                  </a:moveTo>
                  <a:lnTo>
                    <a:pt x="1117200" y="0"/>
                  </a:lnTo>
                  <a:lnTo>
                    <a:pt x="11172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685" u="sng">
                  <a:solidFill>
                    <a:srgbClr val="1155CC"/>
                  </a:solidFill>
                  <a:latin typeface="Roboto,sans-serif"/>
                </a:rPr>
                <a:t>MaterialPageRoute</a:t>
              </a:r>
              <a:endParaRPr sz="685" u="sng">
                <a:solidFill>
                  <a:srgbClr val="1155CC"/>
                </a:solidFill>
                <a:latin typeface="Roboto,sans-serif"/>
              </a:endParaRPr>
            </a:p>
          </p:txBody>
        </p:sp>
        <p:sp>
          <p:nvSpPr>
            <p:cNvPr id="164" name="Rectangle"/>
            <p:cNvSpPr/>
            <p:nvPr/>
          </p:nvSpPr>
          <p:spPr>
            <a:xfrm>
              <a:off x="4893024" y="5555863"/>
              <a:ext cx="1117200" cy="397474"/>
            </a:xfrm>
            <a:custGeom>
              <a:avLst/>
              <a:gdLst>
                <a:gd name="connsiteX0" fmla="*/ 0 w 1117200"/>
                <a:gd name="connsiteY0" fmla="*/ 198737 h 397474"/>
                <a:gd name="connsiteX1" fmla="*/ 562399 w 1117200"/>
                <a:gd name="connsiteY1" fmla="*/ 0 h 397474"/>
                <a:gd name="connsiteX2" fmla="*/ 1117200 w 1117200"/>
                <a:gd name="connsiteY2" fmla="*/ 198737 h 397474"/>
                <a:gd name="connsiteX3" fmla="*/ 562399 w 1117200"/>
                <a:gd name="connsiteY3" fmla="*/ 397474 h 39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200" h="397474">
                  <a:moveTo>
                    <a:pt x="0" y="0"/>
                  </a:moveTo>
                  <a:lnTo>
                    <a:pt x="1117200" y="0"/>
                  </a:lnTo>
                  <a:lnTo>
                    <a:pt x="1117200" y="397474"/>
                  </a:lnTo>
                  <a:lnTo>
                    <a:pt x="0" y="39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0F4"/>
            </a:solidFill>
            <a:ln w="7600" cap="flat">
              <a:solidFill>
                <a:srgbClr val="81BACE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685" u="sng">
                  <a:solidFill>
                    <a:srgbClr val="1155CC"/>
                  </a:solidFill>
                  <a:latin typeface="Roboto,sans-serif"/>
                </a:rPr>
                <a:t>PageRouteBuilder</a:t>
              </a:r>
              <a:endParaRPr sz="685" u="sng">
                <a:solidFill>
                  <a:srgbClr val="1155CC"/>
                </a:solidFill>
                <a:latin typeface="Roboto,sans-serif"/>
              </a:endParaRPr>
            </a:p>
          </p:txBody>
        </p:sp>
        <p:sp>
          <p:nvSpPr>
            <p:cNvPr id="165" name="ConnectLine"/>
            <p:cNvSpPr/>
            <p:nvPr/>
          </p:nvSpPr>
          <p:spPr>
            <a:xfrm>
              <a:off x="3990598" y="5017398"/>
              <a:ext cx="1506358" cy="538463"/>
            </a:xfrm>
            <a:custGeom>
              <a:avLst/>
              <a:gdLst/>
              <a:ahLst/>
              <a:cxnLst/>
              <a:pathLst>
                <a:path w="1506358" h="538463" fill="none">
                  <a:moveTo>
                    <a:pt x="0" y="0"/>
                  </a:moveTo>
                  <a:lnTo>
                    <a:pt x="0" y="295263"/>
                  </a:lnTo>
                  <a:lnTo>
                    <a:pt x="-1506358" y="295263"/>
                  </a:lnTo>
                  <a:lnTo>
                    <a:pt x="-1506358" y="5384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66" name="ConnectLine"/>
            <p:cNvSpPr/>
            <p:nvPr/>
          </p:nvSpPr>
          <p:spPr>
            <a:xfrm>
              <a:off x="3990600" y="5017398"/>
              <a:ext cx="9425" cy="538463"/>
            </a:xfrm>
            <a:custGeom>
              <a:avLst/>
              <a:gdLst/>
              <a:ahLst/>
              <a:cxnLst/>
              <a:pathLst>
                <a:path w="9425" h="538463" fill="none">
                  <a:moveTo>
                    <a:pt x="0" y="0"/>
                  </a:moveTo>
                  <a:lnTo>
                    <a:pt x="0" y="295263"/>
                  </a:lnTo>
                  <a:lnTo>
                    <a:pt x="9425" y="295263"/>
                  </a:lnTo>
                  <a:lnTo>
                    <a:pt x="9425" y="5384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67" name="ConnectLine"/>
            <p:cNvSpPr/>
            <p:nvPr/>
          </p:nvSpPr>
          <p:spPr>
            <a:xfrm>
              <a:off x="3990600" y="5017398"/>
              <a:ext cx="1464824" cy="538463"/>
            </a:xfrm>
            <a:custGeom>
              <a:avLst/>
              <a:gdLst/>
              <a:ahLst/>
              <a:cxnLst/>
              <a:pathLst>
                <a:path w="1464824" h="538463" fill="none">
                  <a:moveTo>
                    <a:pt x="0" y="0"/>
                  </a:moveTo>
                  <a:lnTo>
                    <a:pt x="0" y="295263"/>
                  </a:lnTo>
                  <a:lnTo>
                    <a:pt x="1464824" y="295263"/>
                  </a:lnTo>
                  <a:lnTo>
                    <a:pt x="1464824" y="5384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68" name="Rectangle"/>
            <p:cNvSpPr/>
            <p:nvPr/>
          </p:nvSpPr>
          <p:spPr>
            <a:xfrm>
              <a:off x="1860315" y="6491670"/>
              <a:ext cx="1185600" cy="357200"/>
            </a:xfrm>
            <a:custGeom>
              <a:avLst/>
              <a:gdLst>
                <a:gd name="connsiteX0" fmla="*/ 0 w 1185600"/>
                <a:gd name="connsiteY0" fmla="*/ 182102 h 357200"/>
                <a:gd name="connsiteX1" fmla="*/ 592800 w 1185600"/>
                <a:gd name="connsiteY1" fmla="*/ 0 h 357200"/>
                <a:gd name="connsiteX2" fmla="*/ 1185600 w 1185600"/>
                <a:gd name="connsiteY2" fmla="*/ 182102 h 357200"/>
                <a:gd name="connsiteX3" fmla="*/ 592800 w 1185600"/>
                <a:gd name="connsiteY3" fmla="*/ 357200 h 3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00" h="357200">
                  <a:moveTo>
                    <a:pt x="0" y="0"/>
                  </a:moveTo>
                  <a:lnTo>
                    <a:pt x="1185600" y="0"/>
                  </a:lnTo>
                  <a:lnTo>
                    <a:pt x="1185600" y="357200"/>
                  </a:lnTo>
                  <a:lnTo>
                    <a:pt x="0" y="3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ios左右滑动进入退出风格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9" name="ConnectLine"/>
            <p:cNvSpPr/>
            <p:nvPr/>
          </p:nvSpPr>
          <p:spPr>
            <a:xfrm rot="16200000">
              <a:off x="2180664" y="5652362"/>
              <a:ext cx="598425" cy="3502"/>
            </a:xfrm>
            <a:custGeom>
              <a:avLst/>
              <a:gdLst/>
              <a:ahLst/>
              <a:cxnLst/>
              <a:pathLst>
                <a:path w="598425" h="3502" fill="none">
                  <a:moveTo>
                    <a:pt x="0" y="0"/>
                  </a:moveTo>
                  <a:lnTo>
                    <a:pt x="-355225" y="0"/>
                  </a:lnTo>
                  <a:lnTo>
                    <a:pt x="-598425" y="3502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70" name="Rectangle"/>
            <p:cNvSpPr/>
            <p:nvPr/>
          </p:nvSpPr>
          <p:spPr>
            <a:xfrm>
              <a:off x="3403424" y="6491800"/>
              <a:ext cx="1185600" cy="357200"/>
            </a:xfrm>
            <a:custGeom>
              <a:avLst/>
              <a:gdLst>
                <a:gd name="connsiteX0" fmla="*/ 0 w 1185600"/>
                <a:gd name="connsiteY0" fmla="*/ 182102 h 357200"/>
                <a:gd name="connsiteX1" fmla="*/ 592800 w 1185600"/>
                <a:gd name="connsiteY1" fmla="*/ 0 h 357200"/>
                <a:gd name="connsiteX2" fmla="*/ 1185600 w 1185600"/>
                <a:gd name="connsiteY2" fmla="*/ 182102 h 357200"/>
                <a:gd name="connsiteX3" fmla="*/ 592800 w 1185600"/>
                <a:gd name="connsiteY3" fmla="*/ 357200 h 3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00" h="357200">
                  <a:moveTo>
                    <a:pt x="0" y="0"/>
                  </a:moveTo>
                  <a:lnTo>
                    <a:pt x="1185600" y="0"/>
                  </a:lnTo>
                  <a:lnTo>
                    <a:pt x="1185600" y="357200"/>
                  </a:lnTo>
                  <a:lnTo>
                    <a:pt x="0" y="3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Material design上下滑入划出进入退出风格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3" name="ConnectLine"/>
            <p:cNvSpPr/>
            <p:nvPr/>
          </p:nvSpPr>
          <p:spPr>
            <a:xfrm>
              <a:off x="4000024" y="5953338"/>
              <a:ext cx="3799" cy="538463"/>
            </a:xfrm>
            <a:custGeom>
              <a:avLst/>
              <a:gdLst/>
              <a:ahLst/>
              <a:cxnLst/>
              <a:pathLst>
                <a:path w="3799" h="538463" fill="none">
                  <a:moveTo>
                    <a:pt x="0" y="0"/>
                  </a:moveTo>
                  <a:lnTo>
                    <a:pt x="0" y="295263"/>
                  </a:lnTo>
                  <a:lnTo>
                    <a:pt x="-3799" y="5384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74" name="Rectangle"/>
            <p:cNvSpPr/>
            <p:nvPr/>
          </p:nvSpPr>
          <p:spPr>
            <a:xfrm>
              <a:off x="5417424" y="6491800"/>
              <a:ext cx="1185600" cy="357200"/>
            </a:xfrm>
            <a:custGeom>
              <a:avLst/>
              <a:gdLst>
                <a:gd name="connsiteX0" fmla="*/ 0 w 1185600"/>
                <a:gd name="connsiteY0" fmla="*/ 182102 h 357200"/>
                <a:gd name="connsiteX1" fmla="*/ 592800 w 1185600"/>
                <a:gd name="connsiteY1" fmla="*/ 0 h 357200"/>
                <a:gd name="connsiteX2" fmla="*/ 1185600 w 1185600"/>
                <a:gd name="connsiteY2" fmla="*/ 182102 h 357200"/>
                <a:gd name="connsiteX3" fmla="*/ 592800 w 1185600"/>
                <a:gd name="connsiteY3" fmla="*/ 357200 h 3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00" h="357200">
                  <a:moveTo>
                    <a:pt x="0" y="0"/>
                  </a:moveTo>
                  <a:lnTo>
                    <a:pt x="1185600" y="0"/>
                  </a:lnTo>
                  <a:lnTo>
                    <a:pt x="1185600" y="357200"/>
                  </a:lnTo>
                  <a:lnTo>
                    <a:pt x="0" y="3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宋体" panose="02010600030101010101" pitchFamily="2" charset="-122"/>
                </a:rPr>
                <a:t>自定义页面进入退出风格</a:t>
              </a:r>
              <a:endParaRPr sz="76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6" name="ConnectLine"/>
            <p:cNvSpPr/>
            <p:nvPr/>
          </p:nvSpPr>
          <p:spPr>
            <a:xfrm>
              <a:off x="5455423" y="5953338"/>
              <a:ext cx="554802" cy="538463"/>
            </a:xfrm>
            <a:custGeom>
              <a:avLst/>
              <a:gdLst/>
              <a:ahLst/>
              <a:cxnLst/>
              <a:pathLst>
                <a:path w="554802" h="538463" fill="none">
                  <a:moveTo>
                    <a:pt x="0" y="0"/>
                  </a:moveTo>
                  <a:lnTo>
                    <a:pt x="0" y="295263"/>
                  </a:lnTo>
                  <a:lnTo>
                    <a:pt x="554802" y="295263"/>
                  </a:lnTo>
                  <a:lnTo>
                    <a:pt x="554802" y="538463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81" name="Text 181"/>
            <p:cNvSpPr txBox="1"/>
            <p:nvPr/>
          </p:nvSpPr>
          <p:spPr>
            <a:xfrm>
              <a:off x="3479490" y="157590"/>
              <a:ext cx="3283200" cy="547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215" b="1">
                  <a:solidFill>
                    <a:srgbClr val="000000"/>
                  </a:solidFill>
                  <a:latin typeface="宋体" panose="02010600030101010101" pitchFamily="2" charset="-122"/>
                </a:rPr>
                <a:t>Futter路由进化路径导图</a:t>
              </a:r>
              <a:endParaRPr sz="1215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8" name="ConnectLine"/>
            <p:cNvSpPr/>
            <p:nvPr/>
          </p:nvSpPr>
          <p:spPr>
            <a:xfrm>
              <a:off x="7750624" y="4409400"/>
              <a:ext cx="395200" cy="230660"/>
            </a:xfrm>
            <a:custGeom>
              <a:avLst/>
              <a:gdLst/>
              <a:ahLst/>
              <a:cxnLst/>
              <a:pathLst>
                <a:path w="395200" h="230660" fill="none">
                  <a:moveTo>
                    <a:pt x="0" y="0"/>
                  </a:moveTo>
                  <a:lnTo>
                    <a:pt x="0" y="109060"/>
                  </a:lnTo>
                  <a:lnTo>
                    <a:pt x="-395200" y="109060"/>
                  </a:lnTo>
                  <a:lnTo>
                    <a:pt x="-395200" y="23066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  <a:tailEnd type="stealth" w="med" len="med"/>
            </a:ln>
          </p:spPr>
        </p:sp>
        <p:sp>
          <p:nvSpPr>
            <p:cNvPr id="183" name="Text 183"/>
            <p:cNvSpPr txBox="1"/>
            <p:nvPr/>
          </p:nvSpPr>
          <p:spPr>
            <a:xfrm>
              <a:off x="69000" y="2743480"/>
              <a:ext cx="9006000" cy="137104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 sz="2430">
                <a:solidFill>
                  <a:srgbClr val="1BBC9B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0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Source Sans Pro,sans-serif</vt:lpstr>
      <vt:lpstr>Roboto,sans-serif</vt:lpstr>
      <vt:lpstr>Calibri</vt:lpstr>
      <vt:lpstr>Segoe Print</vt:lpstr>
      <vt:lpstr>微软雅黑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浩东</cp:lastModifiedBy>
  <cp:revision>2</cp:revision>
  <dcterms:created xsi:type="dcterms:W3CDTF">2018-02-01T14:12:00Z</dcterms:created>
  <dcterms:modified xsi:type="dcterms:W3CDTF">2018-02-01T06:15:59Z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