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</p:sldMasterIdLst>
  <p:notesMasterIdLst>
    <p:notesMasterId r:id="rId26"/>
  </p:notesMasterIdLst>
  <p:handoutMasterIdLst>
    <p:handoutMasterId r:id="rId27"/>
  </p:handoutMasterIdLst>
  <p:sldIdLst>
    <p:sldId id="545" r:id="rId2"/>
    <p:sldId id="714" r:id="rId3"/>
    <p:sldId id="691" r:id="rId4"/>
    <p:sldId id="692" r:id="rId5"/>
    <p:sldId id="695" r:id="rId6"/>
    <p:sldId id="693" r:id="rId7"/>
    <p:sldId id="699" r:id="rId8"/>
    <p:sldId id="696" r:id="rId9"/>
    <p:sldId id="700" r:id="rId10"/>
    <p:sldId id="701" r:id="rId11"/>
    <p:sldId id="702" r:id="rId12"/>
    <p:sldId id="697" r:id="rId13"/>
    <p:sldId id="698" r:id="rId14"/>
    <p:sldId id="703" r:id="rId15"/>
    <p:sldId id="704" r:id="rId16"/>
    <p:sldId id="705" r:id="rId17"/>
    <p:sldId id="715" r:id="rId18"/>
    <p:sldId id="706" r:id="rId19"/>
    <p:sldId id="707" r:id="rId20"/>
    <p:sldId id="709" r:id="rId21"/>
    <p:sldId id="711" r:id="rId22"/>
    <p:sldId id="708" r:id="rId23"/>
    <p:sldId id="713" r:id="rId24"/>
    <p:sldId id="546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05B08"/>
    <a:srgbClr val="BB6117"/>
    <a:srgbClr val="C96009"/>
    <a:srgbClr val="D36409"/>
    <a:srgbClr val="669900"/>
    <a:srgbClr val="009900"/>
    <a:srgbClr val="336600"/>
    <a:srgbClr val="3399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7809" autoAdjust="0"/>
  </p:normalViewPr>
  <p:slideViewPr>
    <p:cSldViewPr>
      <p:cViewPr varScale="1">
        <p:scale>
          <a:sx n="85" d="100"/>
          <a:sy n="85" d="100"/>
        </p:scale>
        <p:origin x="1207" y="69"/>
      </p:cViewPr>
      <p:guideLst>
        <p:guide orient="horz" pos="2160"/>
        <p:guide pos="278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04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AAF72-1B3E-4054-A218-4FF48C280495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421A8-97C7-4455-8367-DBCAA2337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29" tIns="49515" rIns="99029" bIns="4951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29" tIns="49515" rIns="99029" bIns="49515" rtlCol="0"/>
          <a:lstStyle>
            <a:lvl1pPr algn="r">
              <a:defRPr sz="1300"/>
            </a:lvl1pPr>
          </a:lstStyle>
          <a:p>
            <a:fld id="{23686D87-D745-47AE-B7E7-DD8513B363D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29" tIns="49515" rIns="99029" bIns="495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29" tIns="49515" rIns="99029" bIns="495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29" tIns="49515" rIns="99029" bIns="4951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29" tIns="49515" rIns="99029" bIns="49515" rtlCol="0" anchor="b"/>
          <a:lstStyle>
            <a:lvl1pPr algn="r">
              <a:defRPr sz="1300"/>
            </a:lvl1pPr>
          </a:lstStyle>
          <a:p>
            <a:fld id="{888D8C6A-5774-4DE2-8FE5-0E6E8828DF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4DCCA60-2566-477D-AE51-72CDDDD48A04}" type="datetime1">
              <a:rPr lang="en-US" altLang="zh-CN" smtClean="0"/>
              <a:t>12/24/2024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5575C0-F24B-4216-90A7-4F0D4DE47D0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76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b="0" dirty="0"/>
              <a:t>1001 1000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0" dirty="0"/>
              <a:t>24.361046832173287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8C6A-5774-4DE2-8FE5-0E6E8828DF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4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66866-EB7A-74BE-8E67-E713C040F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FFA329-C59F-8EC9-A141-34B4823BA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B97F5A-3482-A5C2-E9B9-6C67A9FC0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b="0" dirty="0"/>
              <a:t>12 12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0" dirty="0"/>
              <a:t>23.787425094235026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5C033-D601-6E54-C3E5-80BCCA738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8C6A-5774-4DE2-8FE5-0E6E8828DF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3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b="0" dirty="0"/>
              <a:t>1001 1000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0" dirty="0"/>
              <a:t>42.562121577562124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8C6A-5774-4DE2-8FE5-0E6E8828DF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b="0" dirty="0"/>
              <a:t>500 500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0" dirty="0"/>
              <a:t>26.358810970151808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8C6A-5774-4DE2-8FE5-0E6E8828DF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8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8C6A-5774-4DE2-8FE5-0E6E8828DF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219200"/>
            <a:ext cx="7772400" cy="205740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Start Page </a:t>
            </a:r>
            <a:r>
              <a:rPr lang="zh-CN" altLang="en-US" dirty="0"/>
              <a:t>首页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213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219200"/>
            <a:ext cx="7772400" cy="205740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Section Title </a:t>
            </a:r>
            <a:r>
              <a:rPr lang="zh-CN" altLang="en-US" dirty="0"/>
              <a:t>小节标题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213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356350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B68945F7-B86B-43EA-83C9-9D8FF46CA45E}" type="datetime1">
              <a:rPr lang="zh-CN" altLang="en-US" smtClean="0"/>
              <a:t>2024/12/24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5934" y="6356350"/>
            <a:ext cx="4792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Advanced Machine Learning, NJUST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902E8F4C-94B2-445D-96C7-E1691D6C256B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772400" cy="20574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C00000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End Page </a:t>
            </a:r>
            <a:r>
              <a:rPr lang="zh-CN" altLang="en-US" dirty="0"/>
              <a:t>尾页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5934" y="6356350"/>
            <a:ext cx="4792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Advanced Machine Learning, NJUST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1" y="990600"/>
            <a:ext cx="8991600" cy="52221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黑体" panose="02010609060101010101" pitchFamily="49" charset="-122"/>
              </a:defRPr>
            </a:lvl1pPr>
            <a:lvl2pPr>
              <a:defRPr sz="2000">
                <a:latin typeface="+mn-lt"/>
                <a:ea typeface="黑体" panose="02010609060101010101" pitchFamily="49" charset="-122"/>
              </a:defRPr>
            </a:lvl2pPr>
            <a:lvl3pPr>
              <a:defRPr sz="1800">
                <a:latin typeface="+mn-lt"/>
                <a:ea typeface="黑体" panose="02010609060101010101" pitchFamily="49" charset="-122"/>
              </a:defRPr>
            </a:lvl3pPr>
            <a:lvl4pPr>
              <a:defRPr sz="1600">
                <a:latin typeface="+mn-lt"/>
                <a:ea typeface="黑体" panose="02010609060101010101" pitchFamily="49" charset="-122"/>
              </a:defRPr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356350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30EFD722-5D64-4C0D-94AB-A2D0567246F1}" type="datetime1">
              <a:rPr lang="zh-CN" altLang="en-US" smtClean="0"/>
              <a:t>2024/12/24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5934" y="6356350"/>
            <a:ext cx="4792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Advanced Machine Learning, NJUST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902E8F4C-94B2-445D-96C7-E1691D6C256B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6200" y="76200"/>
            <a:ext cx="8991600" cy="83820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Content Tight </a:t>
            </a:r>
            <a:r>
              <a:rPr lang="zh-CN" altLang="en-US" dirty="0"/>
              <a:t>正文紧凑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6200" y="76200"/>
            <a:ext cx="8991600" cy="83820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Lists Tight </a:t>
            </a:r>
            <a:r>
              <a:rPr lang="zh-CN" altLang="en-US" dirty="0"/>
              <a:t>列表紧凑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1" y="990601"/>
            <a:ext cx="4495799" cy="4571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黑体" panose="02010609060101010101" pitchFamily="49" charset="-122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76200" y="2057401"/>
            <a:ext cx="4495799" cy="4571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黑体" panose="02010609060101010101" pitchFamily="49" charset="-122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76200" y="3124201"/>
            <a:ext cx="4495799" cy="4571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黑体" panose="02010609060101010101" pitchFamily="49" charset="-122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76200" y="4191001"/>
            <a:ext cx="4495799" cy="4571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黑体" panose="02010609060101010101" pitchFamily="49" charset="-122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20"/>
          </p:nvPr>
        </p:nvSpPr>
        <p:spPr>
          <a:xfrm>
            <a:off x="76200" y="5257801"/>
            <a:ext cx="4495799" cy="4571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黑体" panose="02010609060101010101" pitchFamily="49" charset="-122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356350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7E3C8ED5-436A-4D5A-AF6C-26D306D05E7D}" type="datetime1">
              <a:rPr lang="zh-CN" altLang="en-US" smtClean="0"/>
              <a:t>2024/12/24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5934" y="6356350"/>
            <a:ext cx="4792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Advanced Machine Learning, NJUST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902E8F4C-94B2-445D-96C7-E1691D6C256B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White Template Tight </a:t>
            </a:r>
            <a:r>
              <a:rPr lang="zh-CN" altLang="en-US" dirty="0"/>
              <a:t>白板紧凑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356350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D4BEC348-750E-41C4-823C-91647C7CB8CA}" type="datetime1">
              <a:rPr lang="zh-CN" altLang="en-US" smtClean="0"/>
              <a:t>2024/12/24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5934" y="6356350"/>
            <a:ext cx="4792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Advanced Machine Learning, NJUST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902E8F4C-94B2-445D-96C7-E1691D6C256B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C00000"/>
          </a:solidFill>
          <a:latin typeface="+mn-lt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Times New Roman" panose="0202060305040502030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Times New Roman" panose="0202060305040502030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Times New Roman" panose="0202060305040502030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1600" kern="1200">
          <a:solidFill>
            <a:schemeClr val="tx1"/>
          </a:solidFill>
          <a:latin typeface="+mn-lt"/>
          <a:ea typeface="黑体" panose="02010609060101010101" pitchFamily="49" charset="-122"/>
          <a:cs typeface="Times New Roman" panose="0202060305040502030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Times New Roman" panose="0202060305040502030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5582" y="1676399"/>
            <a:ext cx="8513618" cy="198120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/>
              <a:t>L-BFGS Optimization for </a:t>
            </a:r>
            <a:r>
              <a:rPr lang="en-US" altLang="zh-CN" sz="4000" dirty="0" err="1"/>
              <a:t>Softmax</a:t>
            </a:r>
            <a:r>
              <a:rPr lang="en-US" altLang="zh-CN" sz="4000" dirty="0"/>
              <a:t> Regression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4343400"/>
            <a:ext cx="7620000" cy="16778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徐麟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124106010749</a:t>
            </a:r>
          </a:p>
          <a:p>
            <a:pPr>
              <a:spcBef>
                <a:spcPts val="0"/>
              </a:spcBef>
            </a:pPr>
            <a:r>
              <a:rPr lang="en-US" altLang="zh-CN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2024.11.1</a:t>
            </a: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9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B3B0D-387B-C952-DF8D-E02ED0793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67D6248-8668-AB9A-B7EF-FD57ED6C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BFGS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9F76555E-C21B-2E97-E184-C698C5C94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" y="916932"/>
                <a:ext cx="8991600" cy="5104356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然而，这种迭代方法并没有避免求逆运算。一般的，在实际</a:t>
                </a:r>
                <a:r>
                  <a:rPr lang="en-US" altLang="zh-CN" dirty="0"/>
                  <a:t>BFGS</a:t>
                </a:r>
                <a:r>
                  <a:rPr lang="zh-CN" altLang="en-US" dirty="0"/>
                  <a:t>算法中会利用</a:t>
                </a:r>
                <a:r>
                  <a:rPr lang="en-US" altLang="zh-CN" dirty="0"/>
                  <a:t>Sherman-</a:t>
                </a:r>
                <a:r>
                  <a:rPr lang="en-US" altLang="zh-CN" dirty="0" err="1"/>
                  <a:t>Morrism</a:t>
                </a:r>
                <a:r>
                  <a:rPr lang="zh-CN" altLang="en-US" dirty="0"/>
                  <a:t>公式直接计算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b="0" dirty="0"/>
                  <a:t>并进行迭代。</a:t>
                </a:r>
                <a:endParaRPr lang="en-US" altLang="zh-CN" sz="2000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sz="2000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000" b="0" i="1" dirty="0"/>
                  <a:t>Sherman-</a:t>
                </a:r>
                <a:r>
                  <a:rPr lang="en-US" altLang="zh-CN" sz="2000" b="0" i="1" dirty="0" err="1"/>
                  <a:t>Morrism</a:t>
                </a:r>
                <a:r>
                  <a:rPr lang="en-US" altLang="zh-CN" sz="2000" b="0" i="1" dirty="0"/>
                  <a:t> </a:t>
                </a:r>
                <a:r>
                  <a:rPr lang="zh-CN" altLang="en-US" dirty="0"/>
                  <a:t>公式：</a:t>
                </a:r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2000" b="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b="0" dirty="0"/>
                  <a:t>为非奇异方阵，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b="0" dirty="0"/>
                  <a:t>，若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000" b="0" dirty="0"/>
                  <a:t>，则有</a:t>
                </a:r>
                <a:endParaRPr lang="en-US" altLang="zh-CN" sz="2000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den>
                      </m:f>
                    </m:oMath>
                  </m:oMathPara>
                </a14:m>
                <a:endParaRPr lang="en-US" altLang="zh-CN" sz="2000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利用该公式，迭代公式可改写为：</a:t>
                </a:r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9F76555E-C21B-2E97-E184-C698C5C94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916932"/>
                <a:ext cx="8991600" cy="5104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54EBF26-551B-8D4D-DC00-E1FFD0C48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10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9FFDE5E2-4E40-6E97-C1D4-C744629F2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8A19C-AA40-5633-F898-DF61534604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8E6AC-FA3E-3FFA-9221-3BEBE5433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AE4FBCC-6936-EB81-DDEF-24A69135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BFGS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D154BF77-52BA-6653-7254-BA17F0B77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" y="916932"/>
                <a:ext cx="8991600" cy="5104356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2400" b="0" dirty="0"/>
                  <a:t>算法</a:t>
                </a:r>
                <a:endParaRPr lang="en-US" altLang="zh-CN" sz="24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b="0" dirty="0"/>
                  <a:t>1.</a:t>
                </a:r>
                <a:r>
                  <a:rPr lang="zh-CN" altLang="en-US" sz="2000" b="0" dirty="0"/>
                  <a:t>给定初值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和精度阈值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2000" b="0" dirty="0"/>
                  <a:t>，并令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b="0" dirty="0"/>
                  <a:t>2.</a:t>
                </a:r>
                <a:r>
                  <a:rPr lang="zh-CN" altLang="en-US" sz="2000" b="0" dirty="0"/>
                  <a:t>确定搜索方向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3.</a:t>
                </a:r>
                <a:r>
                  <a:rPr lang="zh-CN" altLang="en-US" sz="2000" dirty="0"/>
                  <a:t>通过精确或非精确线搜索得到步长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b="0" dirty="0"/>
                  <a:t>4.</a:t>
                </a:r>
                <a:r>
                  <a:rPr lang="zh-CN" altLang="en-US" sz="2000" b="0" dirty="0"/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2000" b="0" dirty="0"/>
                  <a:t>，则算法结束</a:t>
                </a:r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5.</a:t>
                </a:r>
                <a:r>
                  <a:rPr lang="zh-CN" altLang="en-US" sz="200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857250" lvl="2" indent="0" algn="just">
                  <a:lnSpc>
                    <a:spcPct val="150000"/>
                  </a:lnSpc>
                  <a:buNone/>
                </a:pPr>
                <a:r>
                  <a:rPr lang="en-US" altLang="zh-CN" sz="2000" b="0" dirty="0"/>
                  <a:t>6.</a:t>
                </a:r>
                <a:r>
                  <a:rPr lang="zh-CN" altLang="en-US" sz="2000" b="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7.</a:t>
                </a:r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b="0" dirty="0"/>
                  <a:t>，转到第</a:t>
                </a:r>
                <a:r>
                  <a:rPr lang="en-US" altLang="zh-CN" sz="2000" b="0" dirty="0"/>
                  <a:t>2</a:t>
                </a:r>
                <a:r>
                  <a:rPr lang="zh-CN" altLang="en-US" sz="2000" b="0" dirty="0"/>
                  <a:t>步</a:t>
                </a:r>
                <a:endParaRPr lang="en-US" altLang="zh-CN" sz="2000" b="0" dirty="0"/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D154BF77-52BA-6653-7254-BA17F0B77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916932"/>
                <a:ext cx="8991600" cy="5104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4D84808-73BD-65F4-41F1-DFC3F581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11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BE25629-A2B8-1F6F-8A23-5F8460B9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654E06-CD99-46A9-9B16-DB3A37146C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1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F454F-04C3-C25A-0898-55FE8060E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B2A5B16-4C06-63AC-8061-8C7AF00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Quasi-Newton Method</a:t>
            </a:r>
            <a:endParaRPr lang="zh-CN" altLang="en-US" dirty="0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8448AF22-40DC-8923-E4BA-1C765E30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990600"/>
            <a:ext cx="8991600" cy="522216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拟</a:t>
            </a:r>
            <a:r>
              <a:rPr lang="zh-CN" altLang="en-US" sz="2400" b="0" dirty="0"/>
              <a:t>牛顿法有以下优点：</a:t>
            </a:r>
            <a:endParaRPr lang="en-US" altLang="zh-CN" sz="2400" b="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b="0" dirty="0"/>
              <a:t>不需要计算</a:t>
            </a:r>
            <a:r>
              <a:rPr lang="en-US" altLang="zh-CN" sz="2200" b="0" dirty="0"/>
              <a:t>Hessian</a:t>
            </a:r>
            <a:r>
              <a:rPr lang="zh-CN" altLang="en-US" sz="2200" b="0" dirty="0"/>
              <a:t>及其逆</a:t>
            </a:r>
            <a:endParaRPr lang="en-US" altLang="zh-CN" sz="2200" b="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通过迭代维护对称正定性</a:t>
            </a:r>
            <a:endParaRPr lang="en-US" altLang="zh-CN" sz="2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拟牛顿法仍有以下缺点：</a:t>
            </a:r>
            <a:endParaRPr lang="en-US" altLang="zh-CN" sz="24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b="0" dirty="0"/>
              <a:t>内存消耗大</a:t>
            </a:r>
            <a:endParaRPr lang="en-US" altLang="zh-CN" sz="2200" b="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实现复杂</a:t>
            </a:r>
            <a:endParaRPr lang="en-US" altLang="zh-CN" sz="2200" b="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b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18A8AA1-0FE5-83CC-FF23-87261E9F3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12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E6B906A-C3E5-D377-83E7-BF2445724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67379A-DEF0-22B6-FA30-14A205722D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F0871-9A70-0321-A8D2-A76B3198F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A3B3612-B831-EFA9-C237-2C8368F3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L-BFGS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C15DF260-E93A-3CED-1015-03E1E9F1C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" y="916933"/>
                <a:ext cx="8991600" cy="5248371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en-US" altLang="zh-CN" sz="2400" dirty="0"/>
                  <a:t>	</a:t>
                </a:r>
                <a:r>
                  <a:rPr lang="zh-CN" altLang="en-US" sz="2400" dirty="0"/>
                  <a:t>思想：利用向量序列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0" dirty="0"/>
                  <a:t>的计算来代替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的计算</a:t>
                </a:r>
                <a:endParaRPr lang="en-US" altLang="zh-CN" sz="2400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400" dirty="0"/>
                  <a:t>，则迭代公式可写为：</a:t>
                </a:r>
                <a:endParaRPr lang="en-US" altLang="zh-CN" sz="24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其中：</a:t>
                </a:r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……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b="0" dirty="0"/>
                  <a:t>	</a:t>
                </a:r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C15DF260-E93A-3CED-1015-03E1E9F1C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916933"/>
                <a:ext cx="8991600" cy="5248371"/>
              </a:xfrm>
              <a:blipFill>
                <a:blip r:embed="rId2"/>
                <a:stretch>
                  <a:fillRect t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C87EC4C-24EA-D19B-4757-DB8DACE8E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13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2F33E82-0030-E0D3-D228-89EE49E51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973EA3-AAAB-FABE-6B51-4C792FC9D9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1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6014C-DB0C-FC1D-72FB-952E16C40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BD76130-D732-B780-E8BC-4264A0A8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L-BFGS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6FBAF247-35A7-6DB2-C54A-73637CC9C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" y="916933"/>
                <a:ext cx="8991600" cy="5248371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2400" dirty="0"/>
                  <a:t>一般地，我们有</a:t>
                </a:r>
                <a:endParaRPr lang="en-US" altLang="zh-CN" sz="24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+⋯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6FBAF247-35A7-6DB2-C54A-73637CC9C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916933"/>
                <a:ext cx="8991600" cy="52483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C91C4D0-42C4-2496-73EE-DDAA8FEE9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14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022090C-C6E0-6317-1496-2CAE9C8C8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EB3D36-9DEB-029C-99BD-7FC1FC17C0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7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392CE-BF12-120C-2249-D410E8AD4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54C0EAA-5690-0A8F-E344-303139F3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L-BFGS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14D638EA-ECC1-7A08-72F2-41E6FF8CD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" y="916933"/>
                <a:ext cx="8991600" cy="5248371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2400" b="0" dirty="0"/>
                  <a:t>为了减小内存，只连续存储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b="0" dirty="0"/>
                  <a:t>组向量序列：</a:t>
                </a:r>
                <a:endParaRPr lang="en-US" altLang="zh-CN" sz="24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          +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          +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          +⋯</m:t>
                      </m:r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          +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          +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          +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1800" b="0" dirty="0"/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14D638EA-ECC1-7A08-72F2-41E6FF8CD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916933"/>
                <a:ext cx="8991600" cy="52483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C7511DF-F0D6-0A81-4491-F277D5DE4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15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C01A1EB-F5FF-440C-ACC8-DA9E3F17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76DA2E-CB63-06CD-0520-7D202A60DF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04702-1157-C454-85D7-4AE7B548F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E36EF59-4D0E-520A-1E83-0634392B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L-BFGS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6FC28212-E8C1-1FB5-BE00-1E3CC4229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" y="916933"/>
                <a:ext cx="8991600" cy="5248371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2400" b="0" dirty="0"/>
                  <a:t>更一般的情况，令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i="1" dirty="0">
                    <a:latin typeface="Cambria Math" panose="02040503050406030204" pitchFamily="18" charset="0"/>
                  </a:rPr>
                  <a:t>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          +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          +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          +⋯</m:t>
                      </m:r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          +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          +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          +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6FC28212-E8C1-1FB5-BE00-1E3CC4229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916933"/>
                <a:ext cx="8991600" cy="52483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88112B4-B18C-B8C5-F10A-F68800DE2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16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E6FF706-E307-3424-64F0-2D0A857E8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6CF355-9FC6-44C4-C8CA-1CCFA48E53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73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07B39-1E33-B559-241F-89101C81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6B263ED-953E-369D-CC43-22C27115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L-BFGS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C679105E-E9CC-21AD-2A64-C499F07D5B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21711"/>
                <a:ext cx="5004047" cy="4533971"/>
              </a:xfrm>
            </p:spPr>
            <p:txBody>
              <a:bodyPr>
                <a:noAutofit/>
              </a:bodyPr>
              <a:lstStyle/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endParaRPr lang="en-US" altLang="zh-CN" b="0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US" altLang="zh-CN" b="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⋯+⋯(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sub>
                    </m:sSub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C679105E-E9CC-21AD-2A64-C499F07D5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21711"/>
                <a:ext cx="5004047" cy="4533971"/>
              </a:xfrm>
              <a:blipFill>
                <a:blip r:embed="rId2"/>
                <a:stretch>
                  <a:fillRect r="-5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53E3D7A-796D-8D15-016A-6FD447DE8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17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94E31DE2-2DDE-0131-FC62-655D6185A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F47BB1-F12B-7AEC-A9ED-A982F6503B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1">
                <a:extLst>
                  <a:ext uri="{FF2B5EF4-FFF2-40B4-BE49-F238E27FC236}">
                    <a16:creationId xmlns:a16="http://schemas.microsoft.com/office/drawing/2014/main" id="{1CA1B0AD-70A0-DEC6-FFCB-6F6703D3F9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8024" y="2203427"/>
                <a:ext cx="4176464" cy="143194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150000"/>
                  </a:lnSpc>
                  <a:buFont typeface="Arial" panose="0208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Font typeface="Arial" panose="02080604020202020204" pitchFamily="34" charset="0"/>
                  <a:buNone/>
                </a:pPr>
                <a:r>
                  <a:rPr lang="en-US" altLang="zh-CN" b="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1">
                <a:extLst>
                  <a:ext uri="{FF2B5EF4-FFF2-40B4-BE49-F238E27FC236}">
                    <a16:creationId xmlns:a16="http://schemas.microsoft.com/office/drawing/2014/main" id="{1CA1B0AD-70A0-DEC6-FFCB-6F6703D3F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203427"/>
                <a:ext cx="4176464" cy="1431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E34201-2A0B-FA00-D68D-A9F9C2DA5046}"/>
                  </a:ext>
                </a:extLst>
              </p:cNvPr>
              <p:cNvSpPr txBox="1"/>
              <p:nvPr/>
            </p:nvSpPr>
            <p:spPr>
              <a:xfrm>
                <a:off x="683568" y="959379"/>
                <a:ext cx="52969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0" dirty="0"/>
                  <a:t>我们需要求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，而不是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E34201-2A0B-FA00-D68D-A9F9C2DA5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59379"/>
                <a:ext cx="5296920" cy="461665"/>
              </a:xfrm>
              <a:prstGeom prst="rect">
                <a:avLst/>
              </a:prstGeom>
              <a:blipFill>
                <a:blip r:embed="rId4"/>
                <a:stretch>
                  <a:fillRect l="-1726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76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0BDC2-A370-9614-1E9E-39C7D9A46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348EF1E-7A67-364F-50F7-EE2F5E1E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L-BFGS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4E211572-1B38-30C8-D667-8C540EECA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04215"/>
                <a:ext cx="9144000" cy="579268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的快速算法</a:t>
                </a:r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4E211572-1B38-30C8-D667-8C540EECA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04215"/>
                <a:ext cx="9144000" cy="579268"/>
              </a:xfr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4D758DB-F69E-8E68-8CB4-63337DE5F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18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E356B1B7-5A8A-3302-E381-F89CF5B65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6CBAA8-AE92-33BB-B70A-B85E500A88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21D7FD-257A-A30F-F114-19C1364DB603}"/>
                  </a:ext>
                </a:extLst>
              </p:cNvPr>
              <p:cNvSpPr txBox="1"/>
              <p:nvPr/>
            </p:nvSpPr>
            <p:spPr>
              <a:xfrm>
                <a:off x="-4" y="2411378"/>
                <a:ext cx="9144003" cy="1256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kern="12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sz="24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𝑭𝒐𝒓</m:t>
                        </m:r>
                        <m:r>
                          <a:rPr lang="en-US" altLang="zh-CN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−1,</m:t>
                        </m:r>
                        <m:r>
                          <a:rPr lang="en-US" altLang="zh-CN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−2,⋯,1,0 </m:t>
                        </m:r>
                        <m:r>
                          <a:rPr lang="en-US" altLang="zh-CN" sz="24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𝑫𝑶</m:t>
                        </m:r>
                      </m:num>
                      <m:den>
                        <m:eqArr>
                          <m:eqArrPr>
                            <m:ctrlP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</m:t>
                            </m:r>
                          </m:e>
                        </m:eqArr>
                      </m:den>
                    </m:f>
                  </m:oMath>
                </a14:m>
                <a:endParaRPr lang="en-US" altLang="zh-CN" sz="2400" b="0" kern="120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21D7FD-257A-A30F-F114-19C1364DB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411378"/>
                <a:ext cx="9144003" cy="1256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1">
                <a:extLst>
                  <a:ext uri="{FF2B5EF4-FFF2-40B4-BE49-F238E27FC236}">
                    <a16:creationId xmlns:a16="http://schemas.microsoft.com/office/drawing/2014/main" id="{A263E884-6D20-FE91-AA76-75FB34B937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497078"/>
                <a:ext cx="9144000" cy="43204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150000"/>
                  </a:lnSpc>
                  <a:buFont typeface="Arial" panose="02080604020202020204" pitchFamily="34" charset="0"/>
                  <a:buNone/>
                </a:pPr>
                <a:r>
                  <a:rPr lang="zh-CN" altLang="en-US" sz="1800" dirty="0"/>
                  <a:t>最后得到的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1800" dirty="0"/>
                  <a:t>即为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/>
                  <a:t>的值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10" name="内容占位符 1">
                <a:extLst>
                  <a:ext uri="{FF2B5EF4-FFF2-40B4-BE49-F238E27FC236}">
                    <a16:creationId xmlns:a16="http://schemas.microsoft.com/office/drawing/2014/main" id="{A263E884-6D20-FE91-AA76-75FB34B93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97078"/>
                <a:ext cx="9144000" cy="432048"/>
              </a:xfrm>
              <a:prstGeom prst="rect">
                <a:avLst/>
              </a:prstGeom>
              <a:blipFill>
                <a:blip r:embed="rId4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347754F-D489-9FBF-FDA3-A68C049A07AF}"/>
                  </a:ext>
                </a:extLst>
              </p:cNvPr>
              <p:cNvSpPr txBox="1"/>
              <p:nvPr/>
            </p:nvSpPr>
            <p:spPr>
              <a:xfrm>
                <a:off x="0" y="4003340"/>
                <a:ext cx="9144000" cy="1580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kern="12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sz="24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altLang="zh-CN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CN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                         </m:t>
                            </m:r>
                          </m:e>
                          <m:e>
                            <m:r>
                              <a:rPr lang="en-US" altLang="zh-CN" sz="24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𝑭𝒐𝒓</m:t>
                            </m:r>
                            <m:r>
                              <a:rPr lang="en-US" altLang="zh-CN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=0,1,⋯,</m:t>
                            </m:r>
                            <m:r>
                              <a:rPr lang="en-US" altLang="zh-CN" sz="2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2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−2,</m:t>
                            </m:r>
                            <m:r>
                              <a:rPr lang="en-US" altLang="zh-CN" sz="2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2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−1 </m:t>
                            </m:r>
                            <m:r>
                              <a:rPr lang="en-US" altLang="zh-CN" sz="24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𝑫𝑶</m:t>
                            </m:r>
                          </m:e>
                        </m:eqArr>
                      </m:num>
                      <m:den>
                        <m:eqArr>
                          <m:eqArrPr>
                            <m:ctrlP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1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  </m:t>
                            </m:r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4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eqArr>
                      </m:den>
                    </m:f>
                  </m:oMath>
                </a14:m>
                <a:endParaRPr lang="en-US" altLang="zh-CN" sz="2400" b="0" kern="120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347754F-D489-9FBF-FDA3-A68C049A0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03340"/>
                <a:ext cx="9144000" cy="15808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0DEAACDA-9A50-80BB-14B4-9635F825A8A6}"/>
              </a:ext>
            </a:extLst>
          </p:cNvPr>
          <p:cNvSpPr txBox="1"/>
          <p:nvPr/>
        </p:nvSpPr>
        <p:spPr>
          <a:xfrm>
            <a:off x="-1" y="1981669"/>
            <a:ext cx="9144001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step2</a:t>
            </a:r>
            <a:r>
              <a:rPr lang="en-US" altLang="zh-CN" b="0" dirty="0"/>
              <a:t>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后向循环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内容占位符 1">
            <a:extLst>
              <a:ext uri="{FF2B5EF4-FFF2-40B4-BE49-F238E27FC236}">
                <a16:creationId xmlns:a16="http://schemas.microsoft.com/office/drawing/2014/main" id="{B4C8C5D5-F3CD-69BF-9594-850B9E4C0F8C}"/>
              </a:ext>
            </a:extLst>
          </p:cNvPr>
          <p:cNvSpPr txBox="1">
            <a:spLocks/>
          </p:cNvSpPr>
          <p:nvPr/>
        </p:nvSpPr>
        <p:spPr>
          <a:xfrm>
            <a:off x="1" y="3537379"/>
            <a:ext cx="9143998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Times New Roman" panose="0202060305040502030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Times New Roman" panose="0202060305040502030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Times New Roman" panose="0202060305040502030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Times New Roman" panose="0202060305040502030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1800" dirty="0">
                <a:ea typeface="+mn-ea"/>
                <a:cs typeface="+mn-cs"/>
              </a:rPr>
              <a:t>step3. </a:t>
            </a:r>
            <a:r>
              <a:rPr lang="zh-CN" altLang="en-US" sz="1800" dirty="0"/>
              <a:t>前向循环</a:t>
            </a:r>
            <a:endParaRPr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1">
                <a:extLst>
                  <a:ext uri="{FF2B5EF4-FFF2-40B4-BE49-F238E27FC236}">
                    <a16:creationId xmlns:a16="http://schemas.microsoft.com/office/drawing/2014/main" id="{5E5F9F58-065D-2F3A-4629-051B7235E0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906" y="877656"/>
                <a:ext cx="9150906" cy="134823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step1. </a:t>
                </a:r>
                <a:r>
                  <a:rPr lang="zh-CN" altLang="en-US" sz="1800" dirty="0"/>
                  <a:t>初始化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0,            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内容占位符 1">
                <a:extLst>
                  <a:ext uri="{FF2B5EF4-FFF2-40B4-BE49-F238E27FC236}">
                    <a16:creationId xmlns:a16="http://schemas.microsoft.com/office/drawing/2014/main" id="{5E5F9F58-065D-2F3A-4629-051B7235E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06" y="877656"/>
                <a:ext cx="9150906" cy="1348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59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A7B2A-A2BE-C2E0-FAAF-A23FCDC6E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5AECBFB-EC6A-0D40-40EF-BBEAB686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BF3C489F-5802-2582-D71E-94BFE52B1F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32656"/>
                <a:ext cx="9144000" cy="1512168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b="0" dirty="0"/>
                  <a:t>假设：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5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BF3C489F-5802-2582-D71E-94BFE52B1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32656"/>
                <a:ext cx="9144000" cy="15121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96023E8-D11E-142D-DF48-FFE5B1653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19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955552C-2D7A-BAE2-53FF-F5691C8E3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9814B9-312E-D797-6EEF-CFF4688A2A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1">
                <a:extLst>
                  <a:ext uri="{FF2B5EF4-FFF2-40B4-BE49-F238E27FC236}">
                    <a16:creationId xmlns:a16="http://schemas.microsoft.com/office/drawing/2014/main" id="{228ED8D6-4F05-361B-89E5-B04BD8DDA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331171"/>
                <a:ext cx="9144000" cy="68850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150000"/>
                  </a:lnSpc>
                  <a:buFont typeface="Arial" panose="02080604020202020204" pitchFamily="34" charset="0"/>
                  <a:buNone/>
                </a:pPr>
                <a:r>
                  <a:rPr lang="zh-CN" altLang="en-US" dirty="0"/>
                  <a:t>损失函数：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1">
                <a:extLst>
                  <a:ext uri="{FF2B5EF4-FFF2-40B4-BE49-F238E27FC236}">
                    <a16:creationId xmlns:a16="http://schemas.microsoft.com/office/drawing/2014/main" id="{228ED8D6-4F05-361B-89E5-B04BD8DD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31171"/>
                <a:ext cx="9144000" cy="688504"/>
              </a:xfrm>
              <a:prstGeom prst="rect">
                <a:avLst/>
              </a:prstGeom>
              <a:blipFill>
                <a:blip r:embed="rId3"/>
                <a:stretch>
                  <a:fillRect t="-38938" b="-97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1">
                <a:extLst>
                  <a:ext uri="{FF2B5EF4-FFF2-40B4-BE49-F238E27FC236}">
                    <a16:creationId xmlns:a16="http://schemas.microsoft.com/office/drawing/2014/main" id="{6448421B-C3A6-4EA6-AA74-F09EA8AB2B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892" y="3717032"/>
                <a:ext cx="9144000" cy="100811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黑体" panose="02010609060101010101" pitchFamily="49" charset="-122"/>
                    <a:cs typeface="Times New Roman" panose="0202060305040502030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150000"/>
                  </a:lnSpc>
                  <a:buFont typeface="Arial" panose="02080604020202020204" pitchFamily="34" charset="0"/>
                  <a:buNone/>
                </a:pPr>
                <a:r>
                  <a:rPr lang="zh-CN" altLang="en-US" dirty="0"/>
                  <a:t>损失函数梯度：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1">
                <a:extLst>
                  <a:ext uri="{FF2B5EF4-FFF2-40B4-BE49-F238E27FC236}">
                    <a16:creationId xmlns:a16="http://schemas.microsoft.com/office/drawing/2014/main" id="{6448421B-C3A6-4EA6-AA74-F09EA8AB2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92" y="3717032"/>
                <a:ext cx="9144000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6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C43CF-D860-CCE6-898E-645557E0C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B8DE18C-1362-1498-A53D-88A2EF40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031EA3B3-00AA-00BE-0A85-2ABBE0871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990600"/>
            <a:ext cx="8991600" cy="522216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1. Newton Method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2. Quasi-Newton Method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	2.1 DFP Method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	2.2 BFGS Method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3. L-BFGS Method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4.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Regression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5. Result Analysis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b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95310B1-A7C2-2A96-3990-969F7DF4D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2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C752A6BE-1722-5013-1E3C-CD397668A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E24E6B-B636-44C0-481E-DCF8D47DC2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26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F6CCA-850E-D401-8E9F-1026522B2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708B845-9321-400F-F1DA-F154E0B4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</a:t>
            </a:r>
            <a:r>
              <a:rPr lang="en-US" altLang="zh-CN" dirty="0" err="1"/>
              <a:t>Softmax</a:t>
            </a:r>
            <a:r>
              <a:rPr lang="en-US" altLang="zh-CN" dirty="0"/>
              <a:t> Regression Result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CC02056-CA69-11DF-37DB-6F2399C49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20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D76E24B-3F70-2F52-D4FA-354C36939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D4DAB1-3874-FB1B-832D-05002F6E27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809BA9-C6AD-1C1D-CDB2-D6163C34B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99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68B5D-A5FF-0D6A-412A-36FC19DF0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C69D4FE-1655-3808-229F-A6445E6E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</a:t>
            </a:r>
            <a:r>
              <a:rPr lang="en-US" altLang="zh-CN" dirty="0" err="1"/>
              <a:t>Softmax</a:t>
            </a:r>
            <a:r>
              <a:rPr lang="en-US" altLang="zh-CN" dirty="0"/>
              <a:t> Regression Result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05F01A8-B970-7C02-1077-6335475C7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21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355A27-BEE7-E0D5-F337-E3A0D9D1E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81F61B-4AEF-8A3A-44C4-2A8F8D773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A53E89A-D234-1838-2014-918B1FD64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38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1DB9C-E87D-F591-EBBC-417347D0B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F4A69DD-7E9C-7DEB-5545-4E938625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</a:t>
            </a:r>
            <a:r>
              <a:rPr lang="en-US" altLang="zh-CN" dirty="0" err="1"/>
              <a:t>Softmax</a:t>
            </a:r>
            <a:r>
              <a:rPr lang="en-US" altLang="zh-CN" dirty="0"/>
              <a:t> Regression Result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EE96D29-FDB7-C215-F209-8AAFD5E71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22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4850F10-3393-ADEC-AD40-737B39006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D6D875-BB9A-D62C-9C1B-81FEE1333D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A72B563-5AD6-7E24-6970-1689EF3EA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6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AD5E3-4AB6-875C-7AFC-C9ADF1DC8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C3983FE-2240-5647-7153-2F677928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</a:t>
            </a:r>
            <a:r>
              <a:rPr lang="en-US" altLang="zh-CN" dirty="0" err="1"/>
              <a:t>Softmax</a:t>
            </a:r>
            <a:r>
              <a:rPr lang="en-US" altLang="zh-CN" dirty="0"/>
              <a:t> Regression Result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DBD4E49-AE1B-22DC-064B-A898B55A7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23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EBD75AC8-DAF6-FBE9-F1F3-DCC3D763A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BAFF6A-259C-662D-46CE-403EF2747D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054F9A-957C-5178-675B-2E763E87D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68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980728"/>
            <a:ext cx="6675120" cy="2673096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293ACB-4EC7-4E3E-A434-C538D81D3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Advanced Machine Learning, NJUST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67DF65-E4B2-44DE-8CF8-D546AC2785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3C1BE337-38C2-47A7-BBBA-F8DD8FA47D90}" type="datetime1">
              <a:rPr lang="zh-CN" altLang="en-US" smtClean="0"/>
              <a:t>2024/12/24</a:t>
            </a:fld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7C34BE-CF1C-441F-A97B-8F0A4AA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902E8F4C-94B2-445D-96C7-E1691D6C256B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78432A0E-F1AD-3FB2-C374-DD1565616F86}"/>
              </a:ext>
            </a:extLst>
          </p:cNvPr>
          <p:cNvSpPr txBox="1">
            <a:spLocks/>
          </p:cNvSpPr>
          <p:nvPr/>
        </p:nvSpPr>
        <p:spPr>
          <a:xfrm>
            <a:off x="0" y="3244552"/>
            <a:ext cx="9144000" cy="688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Times New Roman" panose="0202060305040502030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Times New Roman" panose="0202060305040502030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Times New Roman" panose="0202060305040502030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Times New Roman" panose="0202060305040502030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altLang="en-US" sz="2800" dirty="0"/>
              <a:t>感谢各位老师的观看和聆听</a:t>
            </a:r>
            <a:endParaRPr lang="en-US" altLang="zh-CN" dirty="0"/>
          </a:p>
        </p:txBody>
      </p:sp>
      <p:sp>
        <p:nvSpPr>
          <p:cNvPr id="16" name="内容占位符 1">
            <a:extLst>
              <a:ext uri="{FF2B5EF4-FFF2-40B4-BE49-F238E27FC236}">
                <a16:creationId xmlns:a16="http://schemas.microsoft.com/office/drawing/2014/main" id="{51B646B7-FEDE-4FD6-062F-B508526A73CF}"/>
              </a:ext>
            </a:extLst>
          </p:cNvPr>
          <p:cNvSpPr txBox="1">
            <a:spLocks/>
          </p:cNvSpPr>
          <p:nvPr/>
        </p:nvSpPr>
        <p:spPr>
          <a:xfrm>
            <a:off x="4689" y="3933056"/>
            <a:ext cx="9144000" cy="688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Times New Roman" panose="0202060305040502030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Times New Roman" panose="0202060305040502030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Times New Roman" panose="0202060305040502030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Times New Roman" panose="0202060305040502030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altLang="en-US" dirty="0"/>
              <a:t>                                                                                                    演讲人：徐麟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144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1534A-098B-1D3B-4A10-4405AA7A4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DCFBDF3-27DE-152B-27DD-011C9F67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Newton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4F487695-E34D-D58D-2784-6034FAE0B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1" y="990600"/>
                <a:ext cx="8991600" cy="5222161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对函数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进行二阶泰勒展开，那么：</a:t>
                </a:r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9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为了找到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dirty="0"/>
                  <a:t>的极小值，需要对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dirty="0"/>
                  <a:t>进行求导，即：</a:t>
                </a:r>
                <a:endParaRPr lang="en-US" altLang="zh-CN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当函数达到极小值时，其梯度为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，所以：</a:t>
                </a:r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b="0" dirty="0"/>
                  <a:t>，则牛顿法可以表示为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4F487695-E34D-D58D-2784-6034FAE0B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990600"/>
                <a:ext cx="8991600" cy="52221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E77DE6A-873D-0F76-9E17-D1840725C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3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DB6DA28-95A5-36BB-AB88-EBBB85ED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97DA67-D560-4AA4-1C29-438115FA6D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2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1A424-428E-2D1A-5E91-8237D740E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366E95C-D60C-29F0-61D0-7132DA1A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Newton Method</a:t>
            </a:r>
            <a:endParaRPr lang="zh-CN" altLang="en-US" dirty="0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BE02ED0D-6596-41DC-0054-14365C64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990600"/>
            <a:ext cx="8991600" cy="522216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b="0" dirty="0"/>
              <a:t>牛顿法有以下优点：</a:t>
            </a:r>
            <a:endParaRPr lang="en-US" altLang="zh-CN" sz="2400" b="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利用了函数的二阶导数信息</a:t>
            </a:r>
            <a:endParaRPr lang="en-US" altLang="zh-CN" sz="20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/>
              <a:t>具有二次收敛性</a:t>
            </a:r>
            <a:endParaRPr lang="en-US" altLang="zh-CN" sz="20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少量迭代即可达到更高的精度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b="0" dirty="0"/>
              <a:t>然而，牛顿法也存在一定的问题：</a:t>
            </a:r>
            <a:endParaRPr lang="en-US" altLang="zh-CN" sz="2400" b="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0" dirty="0"/>
              <a:t>Hessian</a:t>
            </a:r>
            <a:r>
              <a:rPr lang="zh-CN" altLang="en-US" sz="2000" b="0" dirty="0"/>
              <a:t>矩阵的逆计算困难甚至不可解</a:t>
            </a:r>
            <a:endParaRPr lang="en-US" altLang="zh-CN" sz="2000" b="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矩阵计算需要消耗大量内存</a:t>
            </a:r>
            <a:endParaRPr lang="en-US" altLang="zh-CN" sz="20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0" dirty="0"/>
              <a:t>Hessian</a:t>
            </a:r>
            <a:r>
              <a:rPr lang="zh-CN" altLang="en-US" sz="2000" b="0" dirty="0"/>
              <a:t>阵不一定正定，收敛性无法保证</a:t>
            </a:r>
            <a:endParaRPr lang="en-US" altLang="zh-CN" sz="20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b="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b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F8D63A5-518D-5F6E-79EB-A0D841F8E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4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C1A016D5-7F0E-2AB0-2848-943B6ED65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0C7509-442F-B1FD-C13E-B8B61620E3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3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B2D05-C51D-F292-3DBD-2827E7432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F972654-91BE-9484-45E2-BB10C1D1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Quasi-Newton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FAD076FF-BEF8-988E-EECA-D37166A38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1" y="990600"/>
                <a:ext cx="8991600" cy="5222161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思想：通过迭代的方式去逼近二阶信息</a:t>
                </a:r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由二阶泰勒展开对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求导可得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时，</a:t>
                </a:r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，可得</a:t>
                </a:r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b="0" dirty="0"/>
                  <a:t>（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）迭代逼近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b="0" dirty="0"/>
                  <a:t>-&gt; DFP Method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）迭代逼近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/>
                  <a:t> -&gt; BFGS Method</a:t>
                </a:r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FAD076FF-BEF8-988E-EECA-D37166A38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990600"/>
                <a:ext cx="8991600" cy="52221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116C17D-7C51-474D-A1F1-D9CD34A6E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5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98D75EEE-6830-C413-D6A7-236768FA2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A1C781-D3DB-B31F-242E-92F47EC226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B3C37-8734-843D-9F13-9552519B8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60AE44D-DAAD-F80C-B587-B7EF216A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DFP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A438F8B0-CD2A-90FA-6F96-F4C99D310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" y="916933"/>
                <a:ext cx="8991600" cy="2654424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思想：通过迭代近似求解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假设：</a:t>
                </a:r>
                <a:r>
                  <a:rPr lang="zh-CN" altLang="en-US" b="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b="0" dirty="0"/>
                  <a:t>是对称正定阵，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br>
                  <a:rPr lang="en-US" altLang="zh-CN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A438F8B0-CD2A-90FA-6F96-F4C99D310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916933"/>
                <a:ext cx="8991600" cy="26544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F05339D-7B7A-B69E-EE45-1AB87A5FE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6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0BCE8E9-1EEF-F35D-EB7C-1A5D75D0F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29DB2F-A241-23E6-2003-ECC4D0CDF7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B61D98-22F4-EF7D-1D36-B786993211BF}"/>
                  </a:ext>
                </a:extLst>
              </p:cNvPr>
              <p:cNvSpPr txBox="1"/>
              <p:nvPr/>
            </p:nvSpPr>
            <p:spPr>
              <a:xfrm>
                <a:off x="76199" y="2996952"/>
                <a:ext cx="8991600" cy="2173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       </a:t>
                </a:r>
                <a:r>
                  <a:rPr lang="zh-CN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𝝂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sz="2000" b="0" dirty="0"/>
                  <a:t>，</a:t>
                </a:r>
                <a:r>
                  <a:rPr lang="zh-CN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得：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B61D98-22F4-EF7D-1D36-B78699321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" y="2996952"/>
                <a:ext cx="8991600" cy="2173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58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9832F-9FB2-323F-2188-65AF3B771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270C605-60AC-0A7C-82E4-E878F066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DFP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E8B7E82D-6818-3EF9-14B3-E0D78E274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" y="916932"/>
                <a:ext cx="8991600" cy="5104356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2400" b="0" dirty="0"/>
                  <a:t>算法</a:t>
                </a:r>
                <a:endParaRPr lang="en-US" altLang="zh-CN" sz="24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b="0" dirty="0"/>
                  <a:t>1.</a:t>
                </a:r>
                <a:r>
                  <a:rPr lang="zh-CN" altLang="en-US" sz="2000" b="0" dirty="0"/>
                  <a:t>给定初值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和精度阈值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2000" b="0" dirty="0"/>
                  <a:t>，并令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b="0" dirty="0"/>
                  <a:t>2.</a:t>
                </a:r>
                <a:r>
                  <a:rPr lang="zh-CN" altLang="en-US" sz="2000" b="0" dirty="0"/>
                  <a:t>确定搜索方向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3.</a:t>
                </a:r>
                <a:r>
                  <a:rPr lang="zh-CN" altLang="en-US" sz="2000" dirty="0"/>
                  <a:t>通过精确或非精确线搜索得到步长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b="0" dirty="0"/>
                  <a:t>4.</a:t>
                </a:r>
                <a:r>
                  <a:rPr lang="zh-CN" altLang="en-US" sz="2000" b="0" dirty="0"/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2000" b="0" dirty="0"/>
                  <a:t>，则算法结束</a:t>
                </a:r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5.</a:t>
                </a:r>
                <a:r>
                  <a:rPr lang="zh-CN" altLang="en-US" sz="200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b="0" dirty="0"/>
                  <a:t>6.</a:t>
                </a:r>
                <a:r>
                  <a:rPr lang="zh-CN" altLang="en-US" sz="2000" b="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7.</a:t>
                </a:r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b="0" dirty="0"/>
                  <a:t>，转到第</a:t>
                </a:r>
                <a:r>
                  <a:rPr lang="en-US" altLang="zh-CN" sz="2000" b="0" dirty="0"/>
                  <a:t>2</a:t>
                </a:r>
                <a:r>
                  <a:rPr lang="zh-CN" altLang="en-US" sz="2000" b="0" dirty="0"/>
                  <a:t>步</a:t>
                </a:r>
                <a:endParaRPr lang="en-US" altLang="zh-CN" sz="2000" b="0" dirty="0"/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E8B7E82D-6818-3EF9-14B3-E0D78E274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916932"/>
                <a:ext cx="8991600" cy="5104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A7664E9-1C6D-1DD6-3E67-57E5B3B43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7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FC53D795-F898-C9E5-A3D1-D9A35E7B2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65512A-E85E-07E7-FB22-25375E37DB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22E61-F9D9-0AB6-C626-C24BE2217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E39085E-B926-36A9-88A8-F8C72450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BFGS Method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CBE310D2-FBBE-AEE4-CFD5-B10B42F13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" y="916933"/>
                <a:ext cx="8991600" cy="2654424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思想：通过迭代近似求解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假设：</a:t>
                </a:r>
                <a:r>
                  <a:rPr lang="zh-CN" altLang="en-US" b="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b="0" dirty="0"/>
                  <a:t>是对称正定阵，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br>
                  <a:rPr lang="en-US" altLang="zh-CN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CBE310D2-FBBE-AEE4-CFD5-B10B42F13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916933"/>
                <a:ext cx="8991600" cy="26544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6C7CE4A-CE8E-10ED-70D3-C3E152577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8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ACFDFA7-D8DA-2246-95A8-0578364B1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E97D2F-3535-6097-C8A9-CEF5F1C5BD2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510339-2901-A046-9A07-B8366AFACE3B}"/>
                  </a:ext>
                </a:extLst>
              </p:cNvPr>
              <p:cNvSpPr txBox="1"/>
              <p:nvPr/>
            </p:nvSpPr>
            <p:spPr>
              <a:xfrm>
                <a:off x="76199" y="2996952"/>
                <a:ext cx="8991600" cy="2173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       </a:t>
                </a:r>
                <a:r>
                  <a:rPr lang="zh-CN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𝝂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sz="2000" b="0" dirty="0"/>
                  <a:t>，</a:t>
                </a:r>
                <a:r>
                  <a:rPr lang="zh-CN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得：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510339-2901-A046-9A07-B8366AFA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" y="2996952"/>
                <a:ext cx="8991600" cy="2173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17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62023-7414-8780-BDB1-632F7A5AD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DC22CE5-8013-7C0D-1081-EE43D3E1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BFGS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349650FD-A97B-0444-83CE-DC69E156C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" y="916932"/>
                <a:ext cx="8991600" cy="5104356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2400" b="0" dirty="0"/>
                  <a:t>算法</a:t>
                </a:r>
                <a:endParaRPr lang="en-US" altLang="zh-CN" sz="24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b="0" dirty="0"/>
                  <a:t>1.</a:t>
                </a:r>
                <a:r>
                  <a:rPr lang="zh-CN" altLang="en-US" sz="2000" b="0" dirty="0"/>
                  <a:t>给定初值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和精度阈值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2000" b="0" dirty="0"/>
                  <a:t>，并令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b="0" dirty="0"/>
                  <a:t>2.</a:t>
                </a:r>
                <a:r>
                  <a:rPr lang="zh-CN" altLang="en-US" sz="2000" b="0" dirty="0"/>
                  <a:t>确定搜索方向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3.</a:t>
                </a:r>
                <a:r>
                  <a:rPr lang="zh-CN" altLang="en-US" sz="2000" dirty="0"/>
                  <a:t>通过精确或非精确线搜索得到步长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b="0" dirty="0"/>
                  <a:t>4.</a:t>
                </a:r>
                <a:r>
                  <a:rPr lang="zh-CN" altLang="en-US" sz="2000" b="0" dirty="0"/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2000" b="0" dirty="0"/>
                  <a:t>，则算法结束</a:t>
                </a:r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5.</a:t>
                </a:r>
                <a:r>
                  <a:rPr lang="zh-CN" altLang="en-US" sz="200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b="0" dirty="0"/>
                  <a:t>6.</a:t>
                </a:r>
                <a:r>
                  <a:rPr lang="zh-CN" altLang="en-US" sz="2000" b="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dirty="0"/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7.</a:t>
                </a:r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b="0" dirty="0"/>
                  <a:t>，转到第</a:t>
                </a:r>
                <a:r>
                  <a:rPr lang="en-US" altLang="zh-CN" sz="2000" b="0" dirty="0"/>
                  <a:t>2</a:t>
                </a:r>
                <a:r>
                  <a:rPr lang="zh-CN" altLang="en-US" sz="2000" b="0" dirty="0"/>
                  <a:t>步</a:t>
                </a:r>
                <a:endParaRPr lang="en-US" altLang="zh-CN" sz="2000" b="0" dirty="0"/>
              </a:p>
            </p:txBody>
          </p:sp>
        </mc:Choice>
        <mc:Fallback xmlns="">
          <p:sp>
            <p:nvSpPr>
              <p:cNvPr id="7" name="内容占位符 1">
                <a:extLst>
                  <a:ext uri="{FF2B5EF4-FFF2-40B4-BE49-F238E27FC236}">
                    <a16:creationId xmlns:a16="http://schemas.microsoft.com/office/drawing/2014/main" id="{349650FD-A97B-0444-83CE-DC69E156C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916932"/>
                <a:ext cx="8991600" cy="5104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73EB263-CAF3-72D9-6D89-E49575647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fld id="{902E8F4C-94B2-445D-96C7-E1691D6C256B}" type="slidenum">
              <a:rPr lang="en-US" altLang="zh-CN" smtClean="0"/>
              <a:pPr>
                <a:buFont typeface="Wingdings" pitchFamily="2" charset="2"/>
                <a:buNone/>
              </a:pPr>
              <a:t>9</a:t>
            </a:fld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D8E053D-A2AA-2996-D4A8-28DA49803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Machine Learning, NJUST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FD4122-8138-7398-11A2-8A10B1C0A2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BCA7C44D-CEAF-4F93-A483-3BF4282524BF}" type="datetime1">
              <a:rPr lang="zh-CN" altLang="en-US" smtClean="0"/>
              <a:t>2024/12/24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7161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ight 白板紧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NUSTM模板</Template>
  <TotalTime>13338</TotalTime>
  <Words>1514</Words>
  <Application>Microsoft Office PowerPoint</Application>
  <PresentationFormat>全屏显示(4:3)</PresentationFormat>
  <Paragraphs>224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黑体</vt:lpstr>
      <vt:lpstr>Arial</vt:lpstr>
      <vt:lpstr>Calibri</vt:lpstr>
      <vt:lpstr>Cambria Math</vt:lpstr>
      <vt:lpstr>Wingdings</vt:lpstr>
      <vt:lpstr>White Tight 白板紧凑</vt:lpstr>
      <vt:lpstr>L-BFGS Optimization for Softmax Regression</vt:lpstr>
      <vt:lpstr>Content</vt:lpstr>
      <vt:lpstr>Newton Method</vt:lpstr>
      <vt:lpstr>Newton Method</vt:lpstr>
      <vt:lpstr>Quasi-Newton Method</vt:lpstr>
      <vt:lpstr>DFP Method</vt:lpstr>
      <vt:lpstr>DFP Method</vt:lpstr>
      <vt:lpstr>BFGS Method</vt:lpstr>
      <vt:lpstr>BFGS Method</vt:lpstr>
      <vt:lpstr>BFGS Method</vt:lpstr>
      <vt:lpstr>BFGS Method</vt:lpstr>
      <vt:lpstr>Quasi-Newton Method</vt:lpstr>
      <vt:lpstr>L-BFGS Method</vt:lpstr>
      <vt:lpstr>L-BFGS Method</vt:lpstr>
      <vt:lpstr>L-BFGS Method</vt:lpstr>
      <vt:lpstr>L-BFGS Method</vt:lpstr>
      <vt:lpstr>L-BFGS Method</vt:lpstr>
      <vt:lpstr>L-BFGS Method</vt:lpstr>
      <vt:lpstr>Softmax Regression</vt:lpstr>
      <vt:lpstr>Binary Softmax Regression Result</vt:lpstr>
      <vt:lpstr>Binary Softmax Regression Result</vt:lpstr>
      <vt:lpstr>Multiple Softmax Regression Result</vt:lpstr>
      <vt:lpstr>Multiple Softmax Regression Result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NUSTM Templates White 白板</dc:title>
  <dc:creator>Xia Rui</dc:creator>
  <cp:lastModifiedBy>wuxin</cp:lastModifiedBy>
  <cp:revision>288</cp:revision>
  <cp:lastPrinted>2021-11-16T11:04:55Z</cp:lastPrinted>
  <dcterms:created xsi:type="dcterms:W3CDTF">2021-11-16T11:04:55Z</dcterms:created>
  <dcterms:modified xsi:type="dcterms:W3CDTF">2024-12-24T07:37:08Z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