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6" r:id="rId6"/>
    <p:sldId id="262" r:id="rId7"/>
    <p:sldId id="264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4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7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FEFE-0260-482A-A8D1-C7E93A691124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B6E3C-33C1-46FA-BB2B-AE8ED1CFD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Scheduling and Launch Overhead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Hadoop uses heartbeat to communicate scheduling decisions.</a:t>
            </a:r>
          </a:p>
          <a:p>
            <a:r>
              <a:rPr lang="en-US" altLang="zh-CN" dirty="0" smtClean="0"/>
              <a:t>Hadoop task launch delay 5 - 10 seconds.</a:t>
            </a:r>
          </a:p>
          <a:p>
            <a:r>
              <a:rPr lang="en-US" altLang="zh-CN" dirty="0" smtClean="0"/>
              <a:t>Spark uses an event-driven architecture and can launch tasks in 5ms.</a:t>
            </a:r>
          </a:p>
          <a:p>
            <a:pPr lvl="1"/>
            <a:r>
              <a:rPr lang="en-US" altLang="zh-CN" dirty="0" smtClean="0"/>
              <a:t>better parallelism</a:t>
            </a:r>
          </a:p>
          <a:p>
            <a:pPr lvl="1"/>
            <a:r>
              <a:rPr lang="en-US" altLang="zh-CN" dirty="0" smtClean="0"/>
              <a:t>easier straggler mitigation</a:t>
            </a:r>
          </a:p>
          <a:p>
            <a:pPr lvl="1"/>
            <a:r>
              <a:rPr lang="en-US" altLang="zh-CN" dirty="0" smtClean="0"/>
              <a:t>elasticity</a:t>
            </a:r>
          </a:p>
          <a:p>
            <a:pPr lvl="1"/>
            <a:r>
              <a:rPr lang="en-US" altLang="zh-CN" dirty="0" smtClean="0"/>
              <a:t>multi-tenancy resource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82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Scheduling and Launch Overhead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224881"/>
            <a:ext cx="8343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Spark vs Hadoop</a:t>
            </a:r>
          </a:p>
          <a:p>
            <a:pPr marL="0" indent="0">
              <a:buNone/>
            </a:pPr>
            <a:r>
              <a:rPr lang="en-US" altLang="zh-CN" dirty="0" smtClean="0"/>
              <a:t>Map Shuffle Reduce </a:t>
            </a:r>
          </a:p>
          <a:p>
            <a:pPr marL="0" indent="0">
              <a:buNone/>
            </a:pPr>
            <a:r>
              <a:rPr lang="en-US" altLang="zh-CN" dirty="0" smtClean="0"/>
              <a:t>DAG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Hash-based Shuffle vs Sort-based Shuffle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Partition Pruning based on Range Statistics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Shark vs Hive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 Partial DAG Execution (coming soon)</a:t>
            </a:r>
          </a:p>
          <a:p>
            <a:pPr marL="0" indent="0">
              <a:buNone/>
            </a:pPr>
            <a:r>
              <a:rPr lang="en-US" altLang="zh-CN" dirty="0" smtClean="0"/>
              <a:t> Columnar Memory Store</a:t>
            </a:r>
          </a:p>
          <a:p>
            <a:pPr marL="0" indent="0">
              <a:buNone/>
            </a:pPr>
            <a:r>
              <a:rPr lang="en-US" altLang="zh-CN" dirty="0" smtClean="0"/>
              <a:t> Machine Learning Integration</a:t>
            </a:r>
          </a:p>
          <a:p>
            <a:pPr marL="0" indent="0">
              <a:buNone/>
            </a:pPr>
            <a:r>
              <a:rPr lang="en-US" altLang="zh-CN" dirty="0" smtClean="0"/>
              <a:t> Hash-based Shuffle vs Sort-based Shuffle</a:t>
            </a:r>
          </a:p>
          <a:p>
            <a:pPr marL="0" indent="0">
              <a:buNone/>
            </a:pPr>
            <a:r>
              <a:rPr lang="en-US" altLang="zh-CN" dirty="0" smtClean="0"/>
              <a:t> Data Co-partitioning (coming soon)</a:t>
            </a:r>
          </a:p>
          <a:p>
            <a:pPr marL="0" indent="0">
              <a:buNone/>
            </a:pPr>
            <a:r>
              <a:rPr lang="en-US" altLang="zh-CN" dirty="0" smtClean="0"/>
              <a:t> Partition Pruning based on Range Statistics</a:t>
            </a:r>
          </a:p>
          <a:p>
            <a:pPr marL="0" indent="0">
              <a:buNone/>
            </a:pPr>
            <a:r>
              <a:rPr lang="en-US" altLang="zh-CN" dirty="0" smtClean="0"/>
              <a:t> Distributed Data Loading</a:t>
            </a:r>
          </a:p>
          <a:p>
            <a:pPr marL="0" indent="0">
              <a:buNone/>
            </a:pPr>
            <a:r>
              <a:rPr lang="en-US" altLang="zh-CN" dirty="0" smtClean="0"/>
              <a:t> Distributed sorting</a:t>
            </a:r>
          </a:p>
          <a:p>
            <a:pPr marL="0" indent="0">
              <a:buNone/>
            </a:pPr>
            <a:r>
              <a:rPr lang="en-US" altLang="zh-CN" dirty="0" smtClean="0"/>
              <a:t> Better push-down of limits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批处理和实时处理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大数据的应用类型主要分为：批处理（</a:t>
            </a:r>
            <a:r>
              <a:rPr lang="en-US" altLang="zh-CN" dirty="0" smtClean="0"/>
              <a:t>Batch Processing</a:t>
            </a:r>
            <a:r>
              <a:rPr lang="zh-CN" altLang="en-US" dirty="0" smtClean="0"/>
              <a:t>）和流处理（</a:t>
            </a:r>
            <a:r>
              <a:rPr lang="en-US" altLang="zh-CN" dirty="0" smtClean="0"/>
              <a:t>Stream Processing</a:t>
            </a:r>
            <a:r>
              <a:rPr lang="zh-CN" altLang="en-US" dirty="0" smtClean="0"/>
              <a:t>）两方面。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批处理是先存储后处理（</a:t>
            </a:r>
            <a:r>
              <a:rPr lang="en-US" altLang="zh-CN" dirty="0" smtClean="0"/>
              <a:t>Store-Then-Process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流处理是直接处理（</a:t>
            </a:r>
            <a:r>
              <a:rPr lang="en-US" altLang="zh-CN" dirty="0" smtClean="0"/>
              <a:t>Straight-Through- Processing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dirty="0" smtClean="0"/>
              <a:t>为提高商业智能的反映时间，目前广泛所采取的大数据处理框架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MR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Dryad</a:t>
            </a:r>
            <a:r>
              <a:rPr lang="zh-CN" altLang="en-US" dirty="0" smtClean="0"/>
              <a:t>所面向的主要是大规模数据分析，以批处理计算 为主，其实时性需求得不到满足。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en-US" dirty="0" smtClean="0"/>
              <a:t>常用的应用有在线推荐、网页点击分析、传感网络、交通分析以及金融中的高频交易，对实时分析处理（</a:t>
            </a:r>
            <a:r>
              <a:rPr lang="en-US" altLang="zh-CN" dirty="0" smtClean="0"/>
              <a:t>Real Time Analytic Processing, RTAP</a:t>
            </a:r>
            <a:r>
              <a:rPr lang="zh-CN" altLang="en-US" dirty="0" smtClean="0"/>
              <a:t>）的需求越来显著。代表处理框架：</a:t>
            </a:r>
            <a:r>
              <a:rPr lang="en-US" altLang="zh-CN" dirty="0" smtClean="0"/>
              <a:t>Twitter Storm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 Spark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数据仓库</a:t>
            </a:r>
            <a:endParaRPr lang="en-US" altLang="zh-CN" dirty="0" smtClean="0"/>
          </a:p>
          <a:p>
            <a:r>
              <a:rPr lang="en-US" altLang="zh-CN" dirty="0" smtClean="0"/>
              <a:t>Shark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Spark</a:t>
            </a:r>
          </a:p>
          <a:p>
            <a:pPr lvl="1"/>
            <a:r>
              <a:rPr lang="zh-CN" altLang="en-US" dirty="0" smtClean="0"/>
              <a:t>目标 和 动机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解决方案</a:t>
            </a:r>
            <a:r>
              <a:rPr lang="en-US" altLang="zh-CN" dirty="0" smtClean="0"/>
              <a:t>:RDD</a:t>
            </a:r>
            <a:r>
              <a:rPr lang="zh-CN" altLang="en-US" dirty="0" smtClean="0"/>
              <a:t>（核心抽象）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Shark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定义：数据仓库是</a:t>
            </a:r>
            <a:r>
              <a:rPr lang="zh-CN" altLang="en-US" dirty="0" smtClean="0">
                <a:solidFill>
                  <a:srgbClr val="FF0000"/>
                </a:solidFill>
              </a:rPr>
              <a:t>支持管理决策过程的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面向主题的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集成的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随时间而变的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持久的</a:t>
            </a:r>
            <a:r>
              <a:rPr lang="zh-CN" altLang="en-US" dirty="0" smtClean="0"/>
              <a:t>数据集合。</a:t>
            </a:r>
            <a:endParaRPr lang="en-US" altLang="zh-CN" dirty="0" smtClean="0"/>
          </a:p>
          <a:p>
            <a:r>
              <a:rPr lang="zh-CN" altLang="en-US" dirty="0" smtClean="0"/>
              <a:t>用途：将组织透过资讯系统之联机交易处理</a:t>
            </a:r>
            <a:r>
              <a:rPr lang="en-US" altLang="zh-CN" dirty="0" smtClean="0"/>
              <a:t>(OLTP)</a:t>
            </a:r>
            <a:r>
              <a:rPr lang="zh-CN" altLang="en-US" dirty="0" smtClean="0"/>
              <a:t>经年累月所累积的大量资料，透过数据仓库理论所特有的资料储存架构，作一有系统的分析整理，以利各种分析方法如线上分析处理</a:t>
            </a:r>
            <a:r>
              <a:rPr lang="en-US" altLang="zh-CN" dirty="0" smtClean="0"/>
              <a:t>(OLAP)</a:t>
            </a:r>
            <a:r>
              <a:rPr lang="zh-CN" altLang="en-US" dirty="0" smtClean="0"/>
              <a:t>、数据挖掘</a:t>
            </a:r>
            <a:r>
              <a:rPr lang="en-US" altLang="zh-CN" dirty="0" smtClean="0"/>
              <a:t>(Data Mining)</a:t>
            </a:r>
            <a:r>
              <a:rPr lang="zh-CN" altLang="en-US" dirty="0" smtClean="0"/>
              <a:t>之进行，并进而支持如决策支持系统</a:t>
            </a:r>
            <a:r>
              <a:rPr lang="en-US" altLang="zh-CN" dirty="0" smtClean="0"/>
              <a:t>(DSS)</a:t>
            </a:r>
            <a:r>
              <a:rPr lang="zh-CN" altLang="en-US" dirty="0" smtClean="0"/>
              <a:t>、主管资讯系统</a:t>
            </a:r>
            <a:r>
              <a:rPr lang="en-US" altLang="zh-CN" dirty="0" smtClean="0"/>
              <a:t>(EIS)</a:t>
            </a:r>
            <a:r>
              <a:rPr lang="zh-CN" altLang="en-US" dirty="0" smtClean="0"/>
              <a:t>之创建，帮助决策者能快速有效的自大量资料中，分析出有价值的资讯，以利决策拟定及快速回应外在环境变动，帮助建构商业智能</a:t>
            </a:r>
            <a:r>
              <a:rPr lang="en-US" altLang="zh-CN" dirty="0" smtClean="0"/>
              <a:t>(BI)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Extend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model to better support two common classes of analytics apps: </a:t>
            </a:r>
          </a:p>
          <a:p>
            <a:pPr lvl="1"/>
            <a:r>
              <a:rPr lang="en-US" altLang="zh-CN" dirty="0" smtClean="0"/>
              <a:t>Iterative algorithms (machine learning, graphs) </a:t>
            </a:r>
          </a:p>
          <a:p>
            <a:pPr lvl="1"/>
            <a:r>
              <a:rPr lang="en-US" altLang="zh-CN" dirty="0" smtClean="0"/>
              <a:t>Interactive data mining</a:t>
            </a:r>
          </a:p>
          <a:p>
            <a:r>
              <a:rPr lang="en-US" altLang="zh-CN" dirty="0" smtClean="0"/>
              <a:t>Enhance programmability: </a:t>
            </a:r>
          </a:p>
          <a:p>
            <a:pPr lvl="1"/>
            <a:r>
              <a:rPr lang="en-US" altLang="zh-CN" dirty="0" smtClean="0"/>
              <a:t>Integrate into Scala programming language </a:t>
            </a:r>
          </a:p>
          <a:p>
            <a:pPr lvl="1"/>
            <a:r>
              <a:rPr lang="en-US" altLang="zh-CN" dirty="0" smtClean="0"/>
              <a:t>Allow interactive use from Scala</a:t>
            </a:r>
          </a:p>
        </p:txBody>
      </p:sp>
    </p:spTree>
    <p:extLst>
      <p:ext uri="{BB962C8B-B14F-4D97-AF65-F5344CB8AC3E}">
        <p14:creationId xmlns:p14="http://schemas.microsoft.com/office/powerpoint/2010/main" val="28726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diverse workloads, operators, job sizes</a:t>
            </a:r>
          </a:p>
          <a:p>
            <a:r>
              <a:rPr lang="en-US" altLang="zh-CN" dirty="0" smtClean="0"/>
              <a:t>Low latency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sub-second</a:t>
            </a:r>
          </a:p>
          <a:p>
            <a:r>
              <a:rPr lang="en-US" altLang="zh-CN" dirty="0" smtClean="0"/>
              <a:t>Fault tolerance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faults shouldn’t be special case</a:t>
            </a:r>
          </a:p>
          <a:p>
            <a:r>
              <a:rPr lang="en-US" altLang="zh-CN" dirty="0" smtClean="0"/>
              <a:t>Simplicity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often comes from generality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5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</a:p>
          <a:p>
            <a:r>
              <a:rPr lang="zh-CN" altLang="en-US" dirty="0" smtClean="0"/>
              <a:t>调度过程</a:t>
            </a:r>
            <a:endParaRPr lang="en-US" altLang="zh-CN" dirty="0" smtClean="0"/>
          </a:p>
          <a:p>
            <a:r>
              <a:rPr lang="zh-CN" altLang="en-US" dirty="0" smtClean="0"/>
              <a:t>依赖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Corbel"/>
                <a:cs typeface="Corbel"/>
              </a:rPr>
              <a:t>“Narrow” </a:t>
            </a:r>
            <a:r>
              <a:rPr lang="en-US" altLang="zh-CN" dirty="0" err="1" smtClean="0">
                <a:latin typeface="Corbel"/>
                <a:cs typeface="Corbel"/>
              </a:rPr>
              <a:t>deps</a:t>
            </a:r>
            <a:r>
              <a:rPr lang="zh-CN" altLang="en-US" dirty="0" smtClean="0">
                <a:latin typeface="Corbel"/>
                <a:cs typeface="Corbel"/>
              </a:rPr>
              <a:t>、</a:t>
            </a:r>
            <a:r>
              <a:rPr lang="en-US" altLang="zh-CN" dirty="0" smtClean="0">
                <a:latin typeface="Corbel"/>
                <a:cs typeface="Corbel"/>
              </a:rPr>
              <a:t>“Wide” (shuffle) </a:t>
            </a:r>
            <a:r>
              <a:rPr lang="en-US" altLang="zh-CN" dirty="0" err="1" smtClean="0">
                <a:latin typeface="Corbel"/>
                <a:cs typeface="Corbel"/>
              </a:rPr>
              <a:t>deps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9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为什么基于</a:t>
            </a:r>
            <a:r>
              <a:rPr lang="en-US" altLang="zh-CN" dirty="0" smtClean="0"/>
              <a:t>MR</a:t>
            </a:r>
            <a:r>
              <a:rPr lang="zh-CN" altLang="en-US" dirty="0" smtClean="0"/>
              <a:t>的系统很慢？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Disk-based intermediate outputs.</a:t>
            </a:r>
          </a:p>
          <a:p>
            <a:r>
              <a:rPr lang="zh-CN" altLang="en-US" dirty="0" smtClean="0"/>
              <a:t>基于磁盘的中间结果输出</a:t>
            </a:r>
            <a:endParaRPr lang="en-US" altLang="zh-CN" dirty="0" smtClean="0"/>
          </a:p>
          <a:p>
            <a:r>
              <a:rPr lang="en-US" altLang="zh-CN" dirty="0" smtClean="0"/>
              <a:t>Inferior data format and layout (no control of data co-partitioning).</a:t>
            </a:r>
          </a:p>
          <a:p>
            <a:r>
              <a:rPr lang="zh-CN" altLang="en-US" dirty="0" smtClean="0"/>
              <a:t>数据格式和布局（没有“数据协作分区”控制）</a:t>
            </a:r>
            <a:endParaRPr lang="en-US" altLang="zh-CN" dirty="0" smtClean="0"/>
          </a:p>
          <a:p>
            <a:r>
              <a:rPr lang="en-US" altLang="zh-CN" dirty="0" smtClean="0"/>
              <a:t>Execution strategies (lack of optimization based on data statistics).</a:t>
            </a:r>
          </a:p>
          <a:p>
            <a:r>
              <a:rPr lang="zh-CN" altLang="en-US" dirty="0" smtClean="0"/>
              <a:t>执行策略（缺乏基于数据统计的优化）</a:t>
            </a:r>
            <a:endParaRPr lang="en-US" altLang="zh-CN" dirty="0" smtClean="0"/>
          </a:p>
          <a:p>
            <a:r>
              <a:rPr lang="en-US" altLang="zh-CN" dirty="0" smtClean="0"/>
              <a:t>Task scheduling and launch overhead!</a:t>
            </a:r>
          </a:p>
          <a:p>
            <a:r>
              <a:rPr lang="zh-CN" altLang="en-US" dirty="0" smtClean="0"/>
              <a:t>任务调度和启动开销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30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582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Corbel</vt:lpstr>
      <vt:lpstr>Office 主题</vt:lpstr>
      <vt:lpstr>PowerPoint 演示文稿</vt:lpstr>
      <vt:lpstr>PowerPoint 演示文稿</vt:lpstr>
      <vt:lpstr>批处理和实时处理</vt:lpstr>
      <vt:lpstr>Shark和Spark</vt:lpstr>
      <vt:lpstr>数据仓库</vt:lpstr>
      <vt:lpstr>Spark目标</vt:lpstr>
      <vt:lpstr>Spark特点</vt:lpstr>
      <vt:lpstr>PowerPoint 演示文稿</vt:lpstr>
      <vt:lpstr>为什么基于MR的系统很慢？</vt:lpstr>
      <vt:lpstr>Task Scheduling and Launch Overhead</vt:lpstr>
      <vt:lpstr>Task Scheduling and Launch Overhead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</cp:revision>
  <dcterms:created xsi:type="dcterms:W3CDTF">2014-05-22T02:30:16Z</dcterms:created>
  <dcterms:modified xsi:type="dcterms:W3CDTF">2014-05-22T07:07:08Z</dcterms:modified>
</cp:coreProperties>
</file>