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6" r:id="rId7"/>
    <p:sldId id="271" r:id="rId8"/>
    <p:sldId id="270" r:id="rId9"/>
    <p:sldId id="269" r:id="rId10"/>
    <p:sldId id="281" r:id="rId11"/>
    <p:sldId id="273" r:id="rId12"/>
    <p:sldId id="274" r:id="rId13"/>
    <p:sldId id="275" r:id="rId14"/>
    <p:sldId id="282" r:id="rId15"/>
    <p:sldId id="283" r:id="rId16"/>
    <p:sldId id="284" r:id="rId17"/>
    <p:sldId id="287" r:id="rId18"/>
    <p:sldId id="286" r:id="rId19"/>
    <p:sldId id="289" r:id="rId20"/>
    <p:sldId id="288" r:id="rId21"/>
    <p:sldId id="322" r:id="rId22"/>
    <p:sldId id="290" r:id="rId23"/>
    <p:sldId id="291" r:id="rId24"/>
    <p:sldId id="292" r:id="rId25"/>
    <p:sldId id="294" r:id="rId26"/>
    <p:sldId id="295" r:id="rId27"/>
    <p:sldId id="299" r:id="rId28"/>
    <p:sldId id="296" r:id="rId29"/>
    <p:sldId id="301" r:id="rId30"/>
    <p:sldId id="300" r:id="rId31"/>
    <p:sldId id="312" r:id="rId32"/>
    <p:sldId id="303" r:id="rId33"/>
    <p:sldId id="305" r:id="rId34"/>
    <p:sldId id="306" r:id="rId35"/>
    <p:sldId id="307" r:id="rId36"/>
    <p:sldId id="308" r:id="rId37"/>
    <p:sldId id="310" r:id="rId38"/>
    <p:sldId id="309" r:id="rId39"/>
    <p:sldId id="311" r:id="rId40"/>
    <p:sldId id="314" r:id="rId41"/>
    <p:sldId id="315" r:id="rId42"/>
    <p:sldId id="316" r:id="rId43"/>
    <p:sldId id="318" r:id="rId44"/>
    <p:sldId id="317" r:id="rId45"/>
    <p:sldId id="320" r:id="rId46"/>
    <p:sldId id="31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83302" autoAdjust="0"/>
  </p:normalViewPr>
  <p:slideViewPr>
    <p:cSldViewPr>
      <p:cViewPr>
        <p:scale>
          <a:sx n="66" d="100"/>
          <a:sy n="66" d="100"/>
        </p:scale>
        <p:origin x="-1284" y="102"/>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t>2014/6/22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17</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Cluster Computing with Working Sets.pdf》</a:t>
            </a:r>
            <a:r>
              <a:rPr lang="zh-CN" altLang="en-US" dirty="0" smtClean="0"/>
              <a:t>里面提到了</a:t>
            </a:r>
            <a:r>
              <a:rPr lang="en-US" altLang="zh-CN" dirty="0" smtClean="0"/>
              <a:t>lineage</a:t>
            </a:r>
            <a:r>
              <a:rPr lang="zh-CN" altLang="en-US" dirty="0" smtClean="0"/>
              <a:t>是细粒度的。</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21</a:t>
            </a:fld>
            <a:endParaRPr lang="zh-CN" altLang="en-US"/>
          </a:p>
        </p:txBody>
      </p:sp>
    </p:spTree>
    <p:extLst>
      <p:ext uri="{BB962C8B-B14F-4D97-AF65-F5344CB8AC3E}">
        <p14:creationId xmlns:p14="http://schemas.microsoft.com/office/powerpoint/2010/main" val="29209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32</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数据不一定就在本地，会涉及到数据的网络传输，则数据需要进行序列化，接收到的数据还需要进行反序列化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33</a:t>
            </a:fld>
            <a:endParaRPr lang="zh-CN" altLang="en-US"/>
          </a:p>
        </p:txBody>
      </p:sp>
    </p:spTree>
    <p:extLst>
      <p:ext uri="{BB962C8B-B14F-4D97-AF65-F5344CB8AC3E}">
        <p14:creationId xmlns:p14="http://schemas.microsoft.com/office/powerpoint/2010/main" val="24922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35</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36</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40</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t>43</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2014/6/22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主持人：詹天晟</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		</a:t>
            </a:r>
            <a:r>
              <a:rPr lang="en-US" altLang="zh-CN" dirty="0" smtClean="0"/>
              <a:t>1. 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a:t>
            </a:r>
            <a:r>
              <a:rPr lang="en-US" altLang="zh-CN" dirty="0"/>
              <a:t>		1. 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2. 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spTree>
    <p:extLst>
      <p:ext uri="{BB962C8B-B14F-4D97-AF65-F5344CB8AC3E}">
        <p14:creationId xmlns:p14="http://schemas.microsoft.com/office/powerpoint/2010/main" val="13725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3. 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pPr algn="l"/>
            <a:r>
              <a:rPr lang="zh-CN" altLang="en-US" dirty="0"/>
              <a:t>二、</a:t>
            </a:r>
            <a:r>
              <a:rPr lang="en-US" altLang="zh-CN" dirty="0"/>
              <a:t>Spark </a:t>
            </a:r>
            <a:r>
              <a:rPr lang="en-US" altLang="zh-CN" sz="5400" dirty="0"/>
              <a:t>		</a:t>
            </a:r>
            <a:r>
              <a:rPr lang="en-US" altLang="zh-CN" sz="5400" dirty="0" smtClean="0"/>
              <a:t>4.DAG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pPr algn="l"/>
            <a:r>
              <a:rPr lang="zh-CN" altLang="en-US" sz="4900" dirty="0"/>
              <a:t>二、</a:t>
            </a:r>
            <a:r>
              <a:rPr lang="en-US" altLang="zh-CN" sz="4900" dirty="0"/>
              <a:t>Spark </a:t>
            </a:r>
            <a:r>
              <a:rPr lang="en-US" altLang="zh-CN" sz="6000" dirty="0"/>
              <a:t>		</a:t>
            </a:r>
            <a:r>
              <a:rPr lang="en-US" altLang="zh-CN" sz="6000" dirty="0" smtClean="0"/>
              <a:t>5. </a:t>
            </a:r>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6. 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a:t>
            </a:r>
            <a:r>
              <a:rPr lang="zh-CN" altLang="en-US" b="1" dirty="0" smtClean="0"/>
              <a:t>不可变</a:t>
            </a:r>
            <a:r>
              <a:rPr lang="zh-CN" altLang="en-US" dirty="0" smtClean="0"/>
              <a:t>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a:t>
            </a:r>
            <a:r>
              <a:rPr lang="en-US" altLang="zh-CN" dirty="0" smtClean="0"/>
              <a:t>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a:t>
            </a:r>
            <a:r>
              <a:rPr lang="zh-CN" altLang="en-US" dirty="0" smtClean="0"/>
              <a:t>、系统实现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a:p>
            <a:pPr marL="571500" indent="-571500">
              <a:buNone/>
            </a:pPr>
            <a:r>
              <a:rPr lang="zh-CN" altLang="en-US" dirty="0" smtClean="0"/>
              <a:t>九、回顾</a:t>
            </a:r>
            <a:endParaRPr lang="zh-CN" altLang="en-US" dirty="0"/>
          </a:p>
        </p:txBody>
      </p:sp>
    </p:spTree>
    <p:extLst>
      <p:ext uri="{BB962C8B-B14F-4D97-AF65-F5344CB8AC3E}">
        <p14:creationId xmlns:p14="http://schemas.microsoft.com/office/powerpoint/2010/main" val="387057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a:t>
            </a:r>
            <a:r>
              <a:rPr lang="en-US" altLang="zh-CN" dirty="0" smtClean="0"/>
              <a:t>		7. </a:t>
            </a:r>
            <a:r>
              <a:rPr lang="zh-CN" altLang="en-US" dirty="0" smtClean="0"/>
              <a:t>其他</a:t>
            </a:r>
            <a:r>
              <a:rPr lang="zh-CN" altLang="en-US" dirty="0" smtClean="0"/>
              <a:t>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a:t>
            </a:r>
            <a:r>
              <a:rPr lang="zh-CN" altLang="en-US" dirty="0" smtClean="0"/>
              <a:t>框架（核心计算模型还是</a:t>
            </a:r>
            <a:r>
              <a:rPr lang="en-US" altLang="zh-CN" dirty="0" err="1" smtClean="0"/>
              <a:t>MapReduce</a:t>
            </a:r>
            <a:r>
              <a:rPr lang="zh-CN" altLang="en-US" dirty="0" smtClean="0"/>
              <a:t>）。</a:t>
            </a:r>
            <a:r>
              <a:rPr lang="en-US" altLang="zh-CN" dirty="0" smtClean="0"/>
              <a:t>RDD</a:t>
            </a:r>
            <a:r>
              <a:rPr lang="zh-CN" altLang="en-US" dirty="0" smtClean="0"/>
              <a:t>提供的很多操作是对</a:t>
            </a:r>
            <a:r>
              <a:rPr lang="en-US" altLang="zh-CN" dirty="0" smtClean="0"/>
              <a:t>map</a:t>
            </a:r>
            <a:r>
              <a:rPr lang="zh-CN" altLang="en-US" dirty="0" smtClean="0"/>
              <a:t>、</a:t>
            </a:r>
            <a:r>
              <a:rPr lang="en-US" altLang="zh-CN" dirty="0" smtClean="0"/>
              <a:t>reduce</a:t>
            </a:r>
            <a:r>
              <a:rPr lang="zh-CN" altLang="en-US" dirty="0" smtClean="0"/>
              <a:t>的</a:t>
            </a:r>
            <a:r>
              <a:rPr lang="zh-CN" altLang="en-US" dirty="0" smtClean="0"/>
              <a:t>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r>
              <a:rPr lang="zh-CN" altLang="en-US" dirty="0" smtClean="0"/>
              <a:t>。</a:t>
            </a:r>
            <a:endParaRPr lang="en-US" altLang="zh-CN" dirty="0" smtClean="0"/>
          </a:p>
          <a:p>
            <a:pPr marL="0" indent="0">
              <a:buNone/>
            </a:pPr>
            <a:r>
              <a:rPr lang="zh-CN" altLang="en-US" dirty="0" smtClean="0"/>
              <a:t>更多细节，读代码</a:t>
            </a:r>
            <a:r>
              <a:rPr lang="en-US" altLang="zh-CN" dirty="0" smtClean="0"/>
              <a:t>~</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的粒度问题</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67722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2 3"/>
          <p:cNvSpPr/>
          <p:nvPr/>
        </p:nvSpPr>
        <p:spPr>
          <a:xfrm>
            <a:off x="4644008" y="3068960"/>
            <a:ext cx="4968552" cy="767928"/>
          </a:xfrm>
          <a:prstGeom prst="borderCallout2">
            <a:avLst>
              <a:gd name="adj1" fmla="val 20640"/>
              <a:gd name="adj2" fmla="val 139"/>
              <a:gd name="adj3" fmla="val 18750"/>
              <a:gd name="adj4" fmla="val -16667"/>
              <a:gd name="adj5" fmla="val 57688"/>
              <a:gd name="adj6" fmla="val -28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Cluster Computing with Working </a:t>
            </a:r>
            <a:r>
              <a:rPr lang="en-US" altLang="zh-CN" dirty="0" smtClean="0"/>
              <a:t>Sets.》</a:t>
            </a:r>
            <a:endParaRPr lang="zh-CN" altLang="en-US" dirty="0"/>
          </a:p>
        </p:txBody>
      </p:sp>
    </p:spTree>
    <p:extLst>
      <p:ext uri="{BB962C8B-B14F-4D97-AF65-F5344CB8AC3E}">
        <p14:creationId xmlns:p14="http://schemas.microsoft.com/office/powerpoint/2010/main" val="2160697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a:t>
            </a:r>
            <a:r>
              <a:rPr lang="en-US" altLang="zh-CN" sz="3600" dirty="0" smtClean="0"/>
              <a:t>Shark</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		</a:t>
            </a:r>
            <a:r>
              <a:rPr lang="en-US" altLang="zh-CN" dirty="0" smtClean="0"/>
              <a:t>1. Hive </a:t>
            </a:r>
            <a:r>
              <a:rPr lang="en-US" altLang="zh-CN" dirty="0" smtClean="0"/>
              <a:t>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1. Hive </a:t>
            </a:r>
            <a:r>
              <a:rPr lang="en-US" altLang="zh-CN" dirty="0" smtClean="0"/>
              <a:t>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2. </a:t>
            </a:r>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a:t>Shark </a:t>
            </a:r>
            <a:r>
              <a:rPr lang="en-US" altLang="zh-CN" dirty="0" smtClean="0"/>
              <a:t>		3. SQL</a:t>
            </a:r>
            <a:r>
              <a:rPr lang="zh-CN" altLang="en-US" dirty="0" smtClean="0"/>
              <a:t>执行过程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三、引擎扩展</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基于</a:t>
            </a:r>
            <a:r>
              <a:rPr lang="en-US" altLang="zh-CN" dirty="0" smtClean="0"/>
              <a:t>RDD</a:t>
            </a:r>
            <a:r>
              <a:rPr lang="en-US" altLang="zh-CN" dirty="0" smtClean="0"/>
              <a:t>(</a:t>
            </a:r>
            <a:r>
              <a:rPr lang="zh-CN" altLang="en-US" b="1" dirty="0" smtClean="0"/>
              <a:t>粗粒度</a:t>
            </a:r>
            <a:r>
              <a:rPr lang="zh-CN" altLang="en-US" dirty="0" smtClean="0"/>
              <a:t>数据操作</a:t>
            </a:r>
            <a:r>
              <a:rPr lang="en-US" altLang="zh-CN" dirty="0" smtClean="0"/>
              <a:t>)</a:t>
            </a:r>
            <a:r>
              <a:rPr lang="zh-CN" altLang="en-US" dirty="0" smtClean="0"/>
              <a:t>，同时结合传统的数据库技术，</a:t>
            </a:r>
            <a:r>
              <a:rPr lang="en-US" altLang="zh-CN" dirty="0" smtClean="0"/>
              <a:t>Shark</a:t>
            </a:r>
            <a:r>
              <a:rPr lang="zh-CN" altLang="en-US" dirty="0" smtClean="0"/>
              <a:t>在如下几个方面扩展</a:t>
            </a:r>
            <a:r>
              <a:rPr lang="en-US" altLang="zh-CN" dirty="0" smtClean="0"/>
              <a:t>RDD</a:t>
            </a:r>
            <a:r>
              <a:rPr lang="zh-CN" altLang="en-US" dirty="0" smtClean="0"/>
              <a:t>执行引擎：</a:t>
            </a:r>
            <a:endParaRPr lang="en-US" altLang="zh-CN" dirty="0" smtClean="0"/>
          </a:p>
          <a:p>
            <a:pPr marL="514350" indent="-514350">
              <a:buFont typeface="+mj-lt"/>
              <a:buAutoNum type="arabicPeriod"/>
            </a:pPr>
            <a:r>
              <a:rPr lang="en-US" altLang="zh-CN" dirty="0" smtClean="0"/>
              <a:t>SQL</a:t>
            </a:r>
            <a:r>
              <a:rPr lang="zh-CN" altLang="en-US" dirty="0"/>
              <a:t>查询优化，</a:t>
            </a:r>
            <a:r>
              <a:rPr lang="zh-CN" altLang="en-US" dirty="0" smtClean="0"/>
              <a:t>局部的</a:t>
            </a:r>
            <a:r>
              <a:rPr lang="en-US" altLang="zh-CN" dirty="0" smtClean="0"/>
              <a:t>DAG</a:t>
            </a:r>
            <a:r>
              <a:rPr lang="zh-CN" altLang="en-US" dirty="0" smtClean="0"/>
              <a:t>扩展（</a:t>
            </a:r>
            <a:r>
              <a:rPr lang="en-US" altLang="zh-CN" dirty="0" smtClean="0"/>
              <a:t>partial </a:t>
            </a:r>
            <a:r>
              <a:rPr lang="en-US" altLang="zh-CN" dirty="0"/>
              <a:t>DAG execution</a:t>
            </a:r>
            <a:r>
              <a:rPr lang="zh-CN" altLang="en-US" dirty="0"/>
              <a:t>，简称</a:t>
            </a:r>
            <a:r>
              <a:rPr lang="en-US" altLang="zh-CN" b="1" dirty="0" smtClean="0"/>
              <a:t>PDE</a:t>
            </a:r>
            <a:r>
              <a:rPr lang="zh-CN" altLang="en-US" dirty="0" smtClean="0"/>
              <a:t>）</a:t>
            </a:r>
            <a:endParaRPr lang="en-US" altLang="zh-CN" dirty="0" smtClean="0"/>
          </a:p>
          <a:p>
            <a:pPr marL="514350" indent="-514350">
              <a:buFont typeface="+mj-lt"/>
              <a:buAutoNum type="arabicPeriod"/>
            </a:pPr>
            <a:r>
              <a:rPr lang="zh-CN" altLang="en-US" dirty="0" smtClean="0"/>
              <a:t>内存存储和内存压缩</a:t>
            </a:r>
            <a:endParaRPr lang="en-US" altLang="zh-CN" dirty="0" smtClean="0"/>
          </a:p>
          <a:p>
            <a:pPr marL="514350" indent="-514350">
              <a:buFont typeface="+mj-lt"/>
              <a:buAutoNum type="arabicPeriod"/>
            </a:pPr>
            <a:r>
              <a:rPr lang="zh-CN" altLang="en-US" dirty="0" smtClean="0"/>
              <a:t>分布式数据加载</a:t>
            </a:r>
            <a:endParaRPr lang="en-US" altLang="zh-CN" dirty="0" smtClean="0"/>
          </a:p>
          <a:p>
            <a:pPr marL="514350" indent="-514350">
              <a:buFont typeface="+mj-lt"/>
              <a:buAutoNum type="arabicPeriod"/>
            </a:pPr>
            <a:r>
              <a:rPr lang="zh-CN" altLang="en-US" dirty="0" smtClean="0"/>
              <a:t>协同分区</a:t>
            </a:r>
            <a:endParaRPr lang="en-US" altLang="zh-CN" dirty="0" smtClean="0"/>
          </a:p>
          <a:p>
            <a:pPr marL="514350" indent="-514350">
              <a:buFont typeface="+mj-lt"/>
              <a:buAutoNum type="arabicPeriod"/>
            </a:pPr>
            <a:r>
              <a:rPr lang="zh-CN" altLang="en-US" dirty="0" smtClean="0"/>
              <a:t>分区统计和</a:t>
            </a:r>
            <a:r>
              <a:rPr lang="en-US" altLang="zh-CN" dirty="0" smtClean="0"/>
              <a:t>Map</a:t>
            </a:r>
            <a:r>
              <a:rPr lang="zh-CN" altLang="en-US" dirty="0" smtClean="0"/>
              <a:t>裁剪</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a:t>
            </a:r>
            <a:r>
              <a:rPr lang="en-US" altLang="zh-CN" dirty="0" smtClean="0"/>
              <a:t>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复杂分析功能</a:t>
            </a:r>
            <a:r>
              <a:rPr lang="zh-CN" altLang="en-US" dirty="0" smtClean="0"/>
              <a:t>（如机器学习、数据挖掘、图计算等），使得系统难以在编译的时候确定优化策略，特别是新数据没有经过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是低效的。（如</a:t>
            </a:r>
            <a:r>
              <a:rPr lang="zh-CN" altLang="en-US" dirty="0" smtClean="0"/>
              <a:t>数据的格式</a:t>
            </a:r>
            <a:r>
              <a:rPr lang="zh-CN" altLang="en-US" dirty="0" smtClean="0"/>
              <a:t>、粒度</a:t>
            </a:r>
            <a:r>
              <a:rPr lang="zh-CN" altLang="en-US" dirty="0" smtClean="0"/>
              <a:t>等，</a:t>
            </a:r>
            <a:r>
              <a:rPr lang="en-US" altLang="zh-CN" dirty="0" smtClean="0"/>
              <a:t>RDD</a:t>
            </a:r>
            <a:r>
              <a:rPr lang="zh-CN" altLang="en-US" dirty="0" smtClean="0"/>
              <a:t>是粗粒度的</a:t>
            </a:r>
            <a:r>
              <a:rPr lang="zh-CN" altLang="en-US" dirty="0" smtClean="0"/>
              <a:t>）</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一、背景</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三、引擎</a:t>
            </a:r>
            <a:r>
              <a:rPr lang="zh-CN" altLang="en-US" sz="3600" dirty="0" smtClean="0"/>
              <a:t>扩展</a:t>
            </a:r>
            <a:r>
              <a:rPr lang="en-US" altLang="zh-CN" dirty="0" smtClean="0"/>
              <a:t>		1. </a:t>
            </a:r>
            <a:r>
              <a:rPr lang="en-US" altLang="zh-CN" dirty="0" smtClean="0"/>
              <a:t>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1. </a:t>
            </a:r>
            <a:r>
              <a:rPr lang="en-US" altLang="zh-CN" dirty="0" smtClean="0"/>
              <a:t>PDE </a:t>
            </a:r>
            <a:r>
              <a:rPr lang="en-US" altLang="zh-CN" dirty="0"/>
              <a:t>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sz="3600" dirty="0" smtClean="0"/>
              <a:t>	</a:t>
            </a:r>
            <a:r>
              <a:rPr lang="en-US" altLang="zh-CN" dirty="0" smtClean="0"/>
              <a:t>1. </a:t>
            </a:r>
            <a:r>
              <a:rPr lang="en-US" altLang="zh-CN" dirty="0" smtClean="0"/>
              <a:t>PDE </a:t>
            </a:r>
            <a:r>
              <a:rPr lang="zh-CN" altLang="en-US" dirty="0" smtClean="0"/>
              <a:t>斜处理</a:t>
            </a:r>
            <a:r>
              <a:rPr lang="zh-CN" altLang="en-US" dirty="0" smtClean="0"/>
              <a:t>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小分区合并后得到的大分区，其大小可能不一。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将磁盘数据缓存到内存，并保持数据原始格式，涉及反序列操作，而研究表明反序列化在普通机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三、引擎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三、引擎</a:t>
            </a:r>
            <a:r>
              <a:rPr lang="zh-CN" altLang="en-US" sz="3600" dirty="0" smtClean="0"/>
              <a:t>扩展</a:t>
            </a:r>
            <a:r>
              <a:rPr lang="en-US" altLang="zh-CN" dirty="0" smtClean="0"/>
              <a:t>		3.</a:t>
            </a:r>
            <a:r>
              <a:rPr lang="zh-CN" altLang="en-US" dirty="0" smtClean="0"/>
              <a:t>分布式</a:t>
            </a:r>
            <a:r>
              <a:rPr lang="zh-CN" altLang="en-US" dirty="0" smtClean="0"/>
              <a:t>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，大致过程：</a:t>
            </a:r>
            <a:r>
              <a:rPr lang="en-US" altLang="zh-CN" dirty="0" smtClean="0"/>
              <a:t/>
            </a:r>
            <a:br>
              <a:rPr lang="en-US" altLang="zh-CN" dirty="0" smtClean="0"/>
            </a:br>
            <a:r>
              <a:rPr lang="zh-CN" altLang="en-US" dirty="0" smtClean="0"/>
              <a:t>一个表被划分到多个小的分区，每个分区对应一个加载任务，加载任务按照“数据视图”从数据行中提取独立字段，然后将分区数据整理为列存储形式，最后存储到内存。</a:t>
            </a:r>
            <a:endParaRPr lang="en-US" altLang="zh-CN" dirty="0" smtClean="0"/>
          </a:p>
          <a:p>
            <a:r>
              <a:rPr lang="zh-CN" altLang="en-US" dirty="0" smtClean="0"/>
              <a:t>每个数据加载任务跟踪“元数据（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4. </a:t>
            </a:r>
            <a:r>
              <a:rPr lang="zh-CN" altLang="en-US" dirty="0" smtClean="0"/>
              <a:t>数据</a:t>
            </a:r>
            <a:r>
              <a:rPr lang="zh-CN" altLang="en-US" dirty="0" smtClean="0"/>
              <a:t>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key</a:t>
            </a:r>
            <a:r>
              <a:rPr lang="zh-CN" altLang="en-US" sz="2400" dirty="0" smtClean="0"/>
              <a:t>协同分区。</a:t>
            </a:r>
            <a:r>
              <a:rPr lang="en-US" altLang="zh-CN" sz="2400" dirty="0" smtClean="0"/>
              <a:t/>
            </a:r>
            <a:br>
              <a:rPr lang="en-US" altLang="zh-CN" sz="2400" dirty="0" smtClean="0"/>
            </a:br>
            <a:r>
              <a:rPr lang="zh-CN" altLang="en-US" sz="2400" dirty="0" smtClean="0"/>
              <a:t>协同分区时，</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三、引擎</a:t>
            </a:r>
            <a:r>
              <a:rPr lang="zh-CN" altLang="en-US" sz="3600" dirty="0" smtClean="0"/>
              <a:t>扩展</a:t>
            </a:r>
            <a:r>
              <a:rPr lang="en-US" altLang="zh-CN" dirty="0" smtClean="0"/>
              <a:t>	5. </a:t>
            </a:r>
            <a:r>
              <a:rPr lang="zh-CN" altLang="en-US" dirty="0" smtClean="0"/>
              <a:t>分区</a:t>
            </a:r>
            <a:r>
              <a:rPr lang="zh-CN" altLang="en-US" dirty="0" smtClean="0"/>
              <a:t>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Map</a:t>
            </a:r>
            <a:r>
              <a:rPr lang="zh-CN" altLang="en-US" dirty="0" smtClean="0"/>
              <a:t>裁剪：基于数据分区的</a:t>
            </a:r>
            <a:r>
              <a:rPr lang="zh-CN" altLang="en-US" b="1" dirty="0" smtClean="0"/>
              <a:t>自然列簇</a:t>
            </a:r>
            <a:r>
              <a:rPr lang="zh-CN" altLang="en-US" dirty="0" smtClean="0"/>
              <a:t>（</a:t>
            </a:r>
            <a:r>
              <a:rPr lang="en-US" altLang="zh-CN" dirty="0" smtClean="0"/>
              <a:t>natural clustering columns</a:t>
            </a:r>
            <a:r>
              <a:rPr lang="zh-CN" altLang="en-US" dirty="0" smtClean="0"/>
              <a:t>）对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分区统计：每个节点的内存存储在数据加载过程收集统计数据，如每一列的范围、记录数等。这些数据会发送到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对所有的分区统计信息和查询语句的谓词进行评估，不满足谓词的分区将被裁剪掉，也即不会有任务扫描这些分区数据。</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四、机器学习</a:t>
            </a:r>
            <a:r>
              <a:rPr lang="zh-CN" altLang="en-US" sz="3600" dirty="0" smtClean="0"/>
              <a:t>支持</a:t>
            </a:r>
            <a:endParaRPr lang="zh-CN" altLang="en-US" sz="3600"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语言集成：类似于</a:t>
            </a:r>
            <a:r>
              <a:rPr lang="en-US" altLang="zh-CN" dirty="0" smtClean="0"/>
              <a:t>Scala</a:t>
            </a:r>
            <a:r>
              <a:rPr lang="zh-CN" altLang="en-US" dirty="0" smtClean="0"/>
              <a:t>编程，如右图</a:t>
            </a:r>
            <a:endParaRPr lang="en-US" altLang="zh-CN" dirty="0" smtClean="0"/>
          </a:p>
          <a:p>
            <a:pPr marL="514350" indent="-457200">
              <a:buFont typeface="+mj-ea"/>
              <a:buAutoNum type="circleNumDbPlain"/>
            </a:pPr>
            <a:r>
              <a:rPr lang="zh-CN" altLang="en-US" dirty="0" smtClean="0"/>
              <a:t>执行引擎集成：</a:t>
            </a:r>
            <a:r>
              <a:rPr lang="en-US" altLang="zh-CN" dirty="0" smtClean="0"/>
              <a:t>RDD</a:t>
            </a:r>
            <a:endParaRPr lang="zh-CN" altLang="en-US" dirty="0" smtClean="0"/>
          </a:p>
          <a:p>
            <a:endParaRPr lang="zh-CN" altLang="en-US" dirty="0"/>
          </a:p>
        </p:txBody>
      </p:sp>
      <p:pic>
        <p:nvPicPr>
          <p:cNvPr id="5" name="Picture 2"/>
          <p:cNvPicPr>
            <a:picLocks noGrp="1" noChangeAspect="1" noChangeArrowheads="1"/>
          </p:cNvPicPr>
          <p:nvPr>
            <p:ph sz="half" idx="2"/>
          </p:nvPr>
        </p:nvPicPr>
        <p:blipFill>
          <a:blip r:embed="rId2"/>
          <a:srcRect/>
          <a:stretch>
            <a:fillRect/>
          </a:stretch>
        </p:blipFill>
        <p:spPr bwMode="auto">
          <a:xfrm>
            <a:off x="4214810" y="1643050"/>
            <a:ext cx="4467228" cy="3929090"/>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五、实现</a:t>
            </a:r>
            <a:endParaRPr lang="zh-CN" altLang="en-US" sz="36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一、</a:t>
            </a:r>
            <a:r>
              <a:rPr lang="zh-CN" altLang="en-US" sz="3600" dirty="0" smtClean="0"/>
              <a:t>背景</a:t>
            </a:r>
            <a:r>
              <a:rPr lang="en-US" altLang="zh-CN" dirty="0" smtClean="0"/>
              <a:t>	1. </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六、实验</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a:t>
            </a:r>
            <a:endParaRPr lang="en-US" altLang="zh-CN" dirty="0" smtClean="0"/>
          </a:p>
          <a:p>
            <a:r>
              <a:rPr lang="zh-CN" altLang="en-US" dirty="0" smtClean="0"/>
              <a:t>任务启动时间延迟</a:t>
            </a:r>
            <a:r>
              <a:rPr lang="en-US" altLang="zh-CN" dirty="0" smtClean="0"/>
              <a:t>5~10</a:t>
            </a:r>
            <a:r>
              <a:rPr lang="zh-CN" altLang="en-US" dirty="0" smtClean="0"/>
              <a:t>秒</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r>
              <a:rPr lang="zh-CN" altLang="en-US" dirty="0" smtClean="0"/>
              <a:t>。</a:t>
            </a:r>
            <a:endParaRPr lang="en-US" altLang="zh-CN" dirty="0"/>
          </a:p>
        </p:txBody>
      </p:sp>
    </p:spTree>
    <p:extLst>
      <p:ext uri="{BB962C8B-B14F-4D97-AF65-F5344CB8AC3E}">
        <p14:creationId xmlns:p14="http://schemas.microsoft.com/office/powerpoint/2010/main" val="2659186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七、讨论</a:t>
            </a:r>
            <a:endParaRPr lang="zh-CN" alt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七、讨论</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916832"/>
            <a:ext cx="9010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318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一、</a:t>
            </a:r>
            <a:r>
              <a:rPr lang="zh-CN" altLang="en-US" sz="3600" dirty="0" smtClean="0"/>
              <a:t>背景 </a:t>
            </a:r>
            <a:r>
              <a:rPr lang="en-US" altLang="zh-CN" dirty="0" smtClean="0"/>
              <a:t>		2. 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a:xfrm>
            <a:off x="457200" y="1600201"/>
            <a:ext cx="8229600" cy="2620888"/>
          </a:xfrm>
        </p:spPr>
        <p:txBody>
          <a:bodyPr>
            <a:normAutofit fontScale="62500" lnSpcReduction="20000"/>
          </a:bodyPr>
          <a:lstStyle/>
          <a:p>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r>
              <a:rPr lang="zh-CN" altLang="en-US" dirty="0" smtClean="0"/>
              <a:t>优点：在运行时</a:t>
            </a:r>
            <a:r>
              <a:rPr lang="en-US" altLang="zh-CN" dirty="0" smtClean="0"/>
              <a:t>(run-time) </a:t>
            </a:r>
          </a:p>
          <a:p>
            <a:pPr lvl="1"/>
            <a:r>
              <a:rPr lang="zh-CN" altLang="en-US" dirty="0" smtClean="0"/>
              <a:t>决定在哪里运行任务</a:t>
            </a:r>
            <a:endParaRPr lang="en-US" altLang="zh-CN" dirty="0" smtClean="0"/>
          </a:p>
          <a:p>
            <a:pPr lvl="1"/>
            <a:r>
              <a:rPr lang="zh-CN" altLang="en-US" dirty="0" smtClean="0"/>
              <a:t>自动地从错误中恢复</a:t>
            </a:r>
            <a:endParaRPr lang="en-US" altLang="zh-CN" dirty="0" smtClean="0"/>
          </a:p>
          <a:p>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a:t>，是一种</a:t>
            </a:r>
            <a:r>
              <a:rPr lang="zh-CN" altLang="en-US" b="1" dirty="0"/>
              <a:t>多范式</a:t>
            </a:r>
            <a:r>
              <a:rPr lang="zh-CN" altLang="en-US" dirty="0"/>
              <a:t>的编程语言，一种类似</a:t>
            </a:r>
            <a:r>
              <a:rPr lang="en-US" altLang="zh-CN" dirty="0"/>
              <a:t>java</a:t>
            </a:r>
            <a:r>
              <a:rPr lang="zh-CN" altLang="en-US" dirty="0"/>
              <a:t>的</a:t>
            </a:r>
            <a:r>
              <a:rPr lang="zh-CN" altLang="en-US" dirty="0" smtClean="0"/>
              <a:t>编程，</a:t>
            </a:r>
            <a:r>
              <a:rPr lang="zh-CN" altLang="en-US" dirty="0"/>
              <a:t>设计初衷是要集成</a:t>
            </a:r>
            <a:r>
              <a:rPr lang="zh-CN" altLang="en-US" b="1" dirty="0"/>
              <a:t>面向对象编程</a:t>
            </a:r>
            <a:r>
              <a:rPr lang="zh-CN" altLang="en-US" dirty="0"/>
              <a:t>和</a:t>
            </a:r>
            <a:r>
              <a:rPr lang="zh-CN" altLang="en-US" b="1" dirty="0">
                <a:solidFill>
                  <a:srgbClr val="FF0000"/>
                </a:solidFill>
              </a:rPr>
              <a:t>函数式</a:t>
            </a:r>
            <a:r>
              <a:rPr lang="zh-CN" altLang="en-US" b="1" dirty="0"/>
              <a:t>编程</a:t>
            </a:r>
            <a:r>
              <a:rPr lang="zh-CN" altLang="en-US" dirty="0"/>
              <a:t>的各种特性</a:t>
            </a:r>
            <a:r>
              <a:rPr lang="zh-CN" altLang="en-US" dirty="0" smtClean="0"/>
              <a:t>。</a:t>
            </a:r>
            <a:r>
              <a:rPr lang="en-US" altLang="zh-CN" dirty="0"/>
              <a:t>Scala</a:t>
            </a:r>
            <a:r>
              <a:rPr lang="zh-CN" altLang="en-US" dirty="0"/>
              <a:t>是在</a:t>
            </a:r>
            <a:r>
              <a:rPr lang="en-US" altLang="zh-CN" dirty="0"/>
              <a:t>JVM</a:t>
            </a:r>
            <a:r>
              <a:rPr lang="zh-CN" altLang="en-US" dirty="0"/>
              <a:t>上</a:t>
            </a:r>
            <a:r>
              <a:rPr lang="zh-CN" altLang="en-US" dirty="0" smtClean="0"/>
              <a:t>运行。</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3653</Words>
  <Application>Microsoft Office PowerPoint</Application>
  <PresentationFormat>全屏显示(4:3)</PresentationFormat>
  <Paragraphs>390</Paragraphs>
  <Slides>46</Slides>
  <Notes>8</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Shark: SQL and Rich Analytics at Scale </vt:lpstr>
      <vt:lpstr>PowerPoint 演示文稿</vt:lpstr>
      <vt:lpstr>一、背景</vt:lpstr>
      <vt:lpstr>一、背景 1. MapReduce</vt:lpstr>
      <vt:lpstr>一、背景   2. MPP</vt:lpstr>
      <vt:lpstr>二、Spark</vt:lpstr>
      <vt:lpstr>二、Spark</vt:lpstr>
      <vt:lpstr>二、Spark</vt:lpstr>
      <vt:lpstr>二、Spark</vt:lpstr>
      <vt:lpstr>二、Spark</vt:lpstr>
      <vt:lpstr>二、Spark  1. RDD</vt:lpstr>
      <vt:lpstr>二、Spark  1. RDD</vt:lpstr>
      <vt:lpstr>举例</vt:lpstr>
      <vt:lpstr>Spark组件</vt:lpstr>
      <vt:lpstr>二、Spark   2. RDD 图</vt:lpstr>
      <vt:lpstr>二、Spark   3. RDD 依赖类型</vt:lpstr>
      <vt:lpstr>二、Spark   4.DAG 调度器</vt:lpstr>
      <vt:lpstr>二、Spark   5. Job调度过程</vt:lpstr>
      <vt:lpstr>二、Spark   6. RDD容错</vt:lpstr>
      <vt:lpstr>二、Spark  7. 其他概念</vt:lpstr>
      <vt:lpstr>RDD的粒度问题</vt:lpstr>
      <vt:lpstr>三、Shark</vt:lpstr>
      <vt:lpstr>三、Shark  1. Hive VS Shark</vt:lpstr>
      <vt:lpstr>三、Shark  1. Hive VS Shark</vt:lpstr>
      <vt:lpstr>三、Shark  2. 容错</vt:lpstr>
      <vt:lpstr>三、Shark   3. SQL执行过程</vt:lpstr>
      <vt:lpstr>PowerPoint 演示文稿</vt:lpstr>
      <vt:lpstr>三、引擎扩展</vt:lpstr>
      <vt:lpstr>三、引擎扩展  1.PDE</vt:lpstr>
      <vt:lpstr>三、引擎扩展  1. PDE</vt:lpstr>
      <vt:lpstr>三、引擎扩展  1. PDE Join优化</vt:lpstr>
      <vt:lpstr>三、引擎扩展 1. PDE 斜处理和并行度</vt:lpstr>
      <vt:lpstr>三、引擎扩展  2. 列内存存储</vt:lpstr>
      <vt:lpstr>三、引擎扩展  2. 列内存存储</vt:lpstr>
      <vt:lpstr>三、引擎扩展  3.分布式数据加载</vt:lpstr>
      <vt:lpstr>三、引擎扩展  4. 数据协作分区</vt:lpstr>
      <vt:lpstr>三、引擎扩展 5. 分区统计和Map裁剪</vt:lpstr>
      <vt:lpstr>四、机器学习支持</vt:lpstr>
      <vt:lpstr>五、实现</vt:lpstr>
      <vt:lpstr>六、实验</vt:lpstr>
      <vt:lpstr>六、实验</vt:lpstr>
      <vt:lpstr>七、讨论</vt:lpstr>
      <vt:lpstr>七、讨论</vt:lpstr>
      <vt:lpstr>七、讨论</vt:lpstr>
      <vt:lpstr>七、讨论</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SH</cp:lastModifiedBy>
  <cp:revision>338</cp:revision>
  <dcterms:created xsi:type="dcterms:W3CDTF">2014-06-19T11:37:45Z</dcterms:created>
  <dcterms:modified xsi:type="dcterms:W3CDTF">2014-06-22T12:59:13Z</dcterms:modified>
</cp:coreProperties>
</file>