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8" r:id="rId2"/>
    <p:sldId id="256" r:id="rId3"/>
    <p:sldId id="258" r:id="rId4"/>
    <p:sldId id="259" r:id="rId5"/>
    <p:sldId id="260" r:id="rId6"/>
    <p:sldId id="261" r:id="rId7"/>
    <p:sldId id="266" r:id="rId8"/>
    <p:sldId id="271" r:id="rId9"/>
    <p:sldId id="270" r:id="rId10"/>
    <p:sldId id="269" r:id="rId11"/>
    <p:sldId id="281" r:id="rId12"/>
    <p:sldId id="273" r:id="rId13"/>
    <p:sldId id="274" r:id="rId14"/>
    <p:sldId id="275" r:id="rId15"/>
    <p:sldId id="282" r:id="rId16"/>
    <p:sldId id="283" r:id="rId17"/>
    <p:sldId id="284" r:id="rId18"/>
    <p:sldId id="287" r:id="rId19"/>
    <p:sldId id="286" r:id="rId20"/>
    <p:sldId id="289" r:id="rId21"/>
    <p:sldId id="288" r:id="rId22"/>
    <p:sldId id="290" r:id="rId23"/>
    <p:sldId id="291" r:id="rId24"/>
    <p:sldId id="292" r:id="rId25"/>
    <p:sldId id="294" r:id="rId26"/>
    <p:sldId id="295" r:id="rId27"/>
    <p:sldId id="296" r:id="rId28"/>
    <p:sldId id="29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18" autoAdjust="0"/>
  </p:normalViewPr>
  <p:slideViewPr>
    <p:cSldViewPr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3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FF8B6-CFDF-429E-BED6-5A0F7B8ECD8C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2EC4-EC77-4BBC-8089-CEB80D7C2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342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4766" y="3660344"/>
            <a:ext cx="8147248" cy="175679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zh-CN" dirty="0"/>
              <a:t>Spark</a:t>
            </a:r>
            <a:r>
              <a:rPr lang="zh-CN" altLang="en-US" dirty="0" smtClean="0"/>
              <a:t>是</a:t>
            </a:r>
            <a:r>
              <a:rPr lang="zh-CN" altLang="en-US" dirty="0"/>
              <a:t>加州伯克利大学</a:t>
            </a:r>
            <a:r>
              <a:rPr lang="en-US" altLang="zh-CN" dirty="0"/>
              <a:t>AMP</a:t>
            </a:r>
            <a:r>
              <a:rPr lang="zh-CN" altLang="en-US" dirty="0" smtClean="0"/>
              <a:t>实验室开发的类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的通用的并行计算框架，</a:t>
            </a:r>
            <a:r>
              <a:rPr lang="en-US" altLang="zh-CN" dirty="0"/>
              <a:t>Spark</a:t>
            </a:r>
            <a:r>
              <a:rPr lang="zh-CN" altLang="en-US" dirty="0"/>
              <a:t>基于</a:t>
            </a:r>
            <a:r>
              <a:rPr lang="en-US" altLang="zh-CN" dirty="0" err="1"/>
              <a:t>MapReduce</a:t>
            </a:r>
            <a:r>
              <a:rPr lang="zh-CN" altLang="en-US" dirty="0"/>
              <a:t>算法实现的分布式计算，拥有</a:t>
            </a:r>
            <a:r>
              <a:rPr lang="en-US" altLang="zh-CN" dirty="0"/>
              <a:t>Hadoop </a:t>
            </a:r>
            <a:r>
              <a:rPr lang="en-US" altLang="zh-CN" dirty="0" err="1"/>
              <a:t>MapReduce</a:t>
            </a:r>
            <a:r>
              <a:rPr lang="zh-CN" altLang="en-US" dirty="0"/>
              <a:t>所具有的优点；但不同于</a:t>
            </a:r>
            <a:r>
              <a:rPr lang="en-US" altLang="zh-CN" dirty="0" err="1"/>
              <a:t>MapReduce</a:t>
            </a:r>
            <a:r>
              <a:rPr lang="zh-CN" altLang="en-US" dirty="0"/>
              <a:t>的是</a:t>
            </a:r>
            <a:r>
              <a:rPr lang="en-US" altLang="zh-CN" dirty="0"/>
              <a:t>Job</a:t>
            </a:r>
            <a:r>
              <a:rPr lang="zh-CN" altLang="en-US" dirty="0">
                <a:solidFill>
                  <a:srgbClr val="FF0000"/>
                </a:solidFill>
              </a:rPr>
              <a:t>中间输出和结果可以保存在内存中</a:t>
            </a:r>
            <a:r>
              <a:rPr lang="zh-CN" altLang="en-US" dirty="0"/>
              <a:t>，从而不再需要读写</a:t>
            </a:r>
            <a:r>
              <a:rPr lang="en-US" altLang="zh-CN" dirty="0"/>
              <a:t>HDFS</a:t>
            </a:r>
            <a:r>
              <a:rPr lang="zh-CN" altLang="en-US" dirty="0"/>
              <a:t>，因此</a:t>
            </a:r>
            <a:r>
              <a:rPr lang="en-US" altLang="zh-CN" dirty="0"/>
              <a:t>Spark</a:t>
            </a:r>
            <a:r>
              <a:rPr lang="zh-CN" altLang="en-US" dirty="0"/>
              <a:t>能更好地适用于数据挖掘与机器学习等需要迭代的</a:t>
            </a:r>
            <a:r>
              <a:rPr lang="en-US" altLang="zh-CN" dirty="0" err="1"/>
              <a:t>MapReduce</a:t>
            </a:r>
            <a:r>
              <a:rPr lang="zh-CN" altLang="en-US" dirty="0"/>
              <a:t>的算法。</a:t>
            </a:r>
          </a:p>
          <a:p>
            <a:pPr algn="just"/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544" y="1238289"/>
            <a:ext cx="6696744" cy="2336800"/>
          </a:xfrm>
          <a:prstGeom prst="rect">
            <a:avLst/>
          </a:prstGeom>
        </p:spPr>
      </p:pic>
      <p:pic>
        <p:nvPicPr>
          <p:cNvPr id="1026" name="Picture 2" descr="http://jpkc.hnu.cn/wjylyjkjs/Course/Content/N12/res/content/capture/c4.1.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78219"/>
            <a:ext cx="32861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dirty="0" smtClean="0"/>
              <a:t>快</a:t>
            </a:r>
            <a:r>
              <a:rPr lang="zh-CN" altLang="en-US" dirty="0" smtClean="0"/>
              <a:t>：基于内存，比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倍，基于磁盘，比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dirty="0"/>
              <a:t>易</a:t>
            </a:r>
            <a:r>
              <a:rPr lang="zh-CN" altLang="en-US" b="1" dirty="0" smtClean="0"/>
              <a:t>用</a:t>
            </a:r>
            <a:r>
              <a:rPr lang="zh-CN" altLang="en-US" dirty="0" smtClean="0"/>
              <a:t>：支持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Scala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三种语言。提供多达</a:t>
            </a:r>
            <a:r>
              <a:rPr lang="en-US" altLang="zh-CN" dirty="0" smtClean="0"/>
              <a:t>80</a:t>
            </a:r>
            <a:r>
              <a:rPr lang="zh-CN" altLang="en-US" dirty="0" smtClean="0"/>
              <a:t>种高级操作函数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dirty="0" smtClean="0"/>
              <a:t>通用</a:t>
            </a:r>
            <a:r>
              <a:rPr lang="zh-CN" altLang="en-US" dirty="0" smtClean="0"/>
              <a:t>：整合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Shark </a:t>
            </a:r>
            <a:r>
              <a:rPr lang="zh-CN" altLang="en-US" dirty="0" smtClean="0"/>
              <a:t>）、流处理（</a:t>
            </a:r>
            <a:r>
              <a:rPr lang="en-US" altLang="zh-CN" dirty="0" smtClean="0"/>
              <a:t>Spark </a:t>
            </a:r>
            <a:r>
              <a:rPr lang="en-US" altLang="zh-CN" dirty="0"/>
              <a:t>Streaming </a:t>
            </a:r>
            <a:r>
              <a:rPr lang="zh-CN" altLang="en-US" dirty="0" smtClean="0"/>
              <a:t>）、复杂分析（</a:t>
            </a:r>
            <a:r>
              <a:rPr lang="en-US" altLang="zh-CN" dirty="0" err="1"/>
              <a:t>Mllib</a:t>
            </a:r>
            <a:r>
              <a:rPr lang="zh-CN" altLang="en-US" dirty="0" smtClean="0"/>
              <a:t>）等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dirty="0" smtClean="0"/>
              <a:t>与</a:t>
            </a:r>
            <a:r>
              <a:rPr lang="en-US" altLang="zh-CN" b="1" dirty="0" smtClean="0"/>
              <a:t>Hadoop</a:t>
            </a:r>
            <a:r>
              <a:rPr lang="zh-CN" altLang="en-US" b="1" dirty="0"/>
              <a:t>集成</a:t>
            </a:r>
            <a:r>
              <a:rPr lang="zh-CN" altLang="en-US" dirty="0" smtClean="0"/>
              <a:t>：可运行于已有的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集群，可共用现有的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Mesos</a:t>
            </a:r>
            <a:r>
              <a:rPr lang="zh-CN" altLang="en-US" dirty="0"/>
              <a:t>等资源统一</a:t>
            </a:r>
            <a:r>
              <a:rPr lang="zh-CN" altLang="en-US" dirty="0" smtClean="0"/>
              <a:t>管理系统，能读取任何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r>
              <a:rPr lang="zh-CN" altLang="en-US" dirty="0" smtClean="0"/>
              <a:t>不足：</a:t>
            </a:r>
            <a:endParaRPr lang="en-US" altLang="zh-CN" dirty="0" smtClean="0"/>
          </a:p>
          <a:p>
            <a:pPr lvl="1"/>
            <a:r>
              <a:rPr lang="zh-CN" altLang="en-US" dirty="0"/>
              <a:t>不能很好地支持细粒度、异步的数据处理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应用或增量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爬虫等存储系统。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0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grpSp>
        <p:nvGrpSpPr>
          <p:cNvPr id="4" name="内容占位符 3"/>
          <p:cNvGrpSpPr>
            <a:grpSpLocks noGrp="1"/>
          </p:cNvGrpSpPr>
          <p:nvPr/>
        </p:nvGrpSpPr>
        <p:grpSpPr>
          <a:xfrm>
            <a:off x="457200" y="1600200"/>
            <a:ext cx="8229600" cy="4525963"/>
            <a:chOff x="2541321" y="2172495"/>
            <a:chExt cx="6489868" cy="3657597"/>
          </a:xfrm>
        </p:grpSpPr>
        <p:grpSp>
          <p:nvGrpSpPr>
            <p:cNvPr id="5" name="组合 13"/>
            <p:cNvGrpSpPr/>
            <p:nvPr/>
          </p:nvGrpSpPr>
          <p:grpSpPr>
            <a:xfrm>
              <a:off x="2541321" y="2172494"/>
              <a:ext cx="6489868" cy="3657596"/>
              <a:chOff x="2220682" y="1993122"/>
              <a:chExt cx="7024261" cy="40989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20682" y="5047011"/>
                <a:ext cx="7024261" cy="1045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HDFS, 	</a:t>
                </a:r>
                <a:r>
                  <a:rPr lang="en-US" altLang="zh-CN" sz="2000" b="1" dirty="0" err="1" smtClean="0"/>
                  <a:t>HBase</a:t>
                </a:r>
                <a:r>
                  <a:rPr lang="en-US" altLang="zh-CN" sz="2000" b="1" dirty="0" smtClean="0"/>
                  <a:t>, 	Cassandra, 	</a:t>
                </a:r>
                <a:r>
                  <a:rPr lang="en-US" altLang="zh-CN" sz="2000" b="1" dirty="0" err="1" smtClean="0"/>
                  <a:t>etc</a:t>
                </a:r>
                <a:endParaRPr lang="zh-CN" altLang="en-US" sz="2000" b="1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20683" y="2944390"/>
                <a:ext cx="7024260" cy="1045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Apache Spark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220682" y="1995055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Shark SQL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3753" y="1995055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/>
                  <a:t>Mllib</a:t>
                </a:r>
                <a:endParaRPr lang="en-US" altLang="zh-CN" sz="2000" b="1" dirty="0" smtClean="0"/>
              </a:p>
              <a:p>
                <a:pPr algn="ctr"/>
                <a:r>
                  <a:rPr lang="en-US" altLang="zh-CN" sz="2000" b="1" dirty="0" smtClean="0"/>
                  <a:t>(machine leaning)</a:t>
                </a:r>
                <a:endParaRPr lang="en-US" altLang="zh-CN" sz="2000" b="1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826824" y="1993122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/>
                  <a:t>GraphX</a:t>
                </a:r>
                <a:endParaRPr lang="en-US" altLang="zh-CN" sz="2000" b="1" dirty="0" smtClean="0"/>
              </a:p>
              <a:p>
                <a:pPr algn="ctr"/>
                <a:r>
                  <a:rPr lang="en-US" altLang="zh-CN" sz="2000" b="1" dirty="0" smtClean="0"/>
                  <a:t>(graph)</a:t>
                </a:r>
                <a:endParaRPr lang="en-US" altLang="zh-CN" sz="200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629895" y="1993122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/>
                  <a:t>Spark Steaming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20682" y="4101612"/>
                <a:ext cx="1195345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smtClean="0"/>
                  <a:t>Local mode</a:t>
                </a:r>
                <a:endParaRPr lang="en-US" altLang="zh-CN" sz="2000" b="1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203520" y="4101612"/>
                <a:ext cx="1206183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Amazon EC2</a:t>
                </a:r>
                <a:endParaRPr lang="en-US" altLang="zh-CN" sz="2000" b="1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546655" y="4099679"/>
                <a:ext cx="124478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Hadoop </a:t>
                </a:r>
              </a:p>
              <a:p>
                <a:pPr algn="ctr"/>
                <a:r>
                  <a:rPr lang="en-US" altLang="zh-CN" sz="2000" b="1" dirty="0" smtClean="0"/>
                  <a:t>YARN</a:t>
                </a:r>
                <a:endParaRPr lang="en-US" altLang="zh-CN" sz="2000" b="1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28394" y="4099679"/>
                <a:ext cx="1316549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/>
                  <a:t>Apache </a:t>
                </a:r>
                <a:r>
                  <a:rPr lang="en-US" altLang="zh-CN" sz="2000" b="1" dirty="0" err="1"/>
                  <a:t>Mesos</a:t>
                </a:r>
                <a:endParaRPr lang="en-US" altLang="zh-CN" sz="2000" b="1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793881" y="4055177"/>
              <a:ext cx="1355195" cy="741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standalone 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5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2.RDD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RDD(</a:t>
            </a:r>
            <a:r>
              <a:rPr lang="zh-CN" altLang="en-US" dirty="0"/>
              <a:t>有弹性的分布式</a:t>
            </a:r>
            <a:r>
              <a:rPr lang="zh-CN" altLang="en-US" dirty="0" smtClean="0"/>
              <a:t>数据集，</a:t>
            </a:r>
            <a:r>
              <a:rPr lang="en-US" altLang="zh-CN" dirty="0"/>
              <a:t> Resilient Distributed </a:t>
            </a:r>
            <a:r>
              <a:rPr lang="en-US" altLang="zh-CN" dirty="0" smtClean="0"/>
              <a:t>Dataset)</a:t>
            </a:r>
            <a:r>
              <a:rPr lang="zh-CN" altLang="en-US" dirty="0" smtClean="0"/>
              <a:t> 是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的核心抽象，是一个只读的、分区的数据集。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允许应用程序将数据集保存在</a:t>
            </a:r>
            <a:r>
              <a:rPr lang="zh-CN" altLang="en-US" b="1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/>
              <a:t>，以便高效地重复使用。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保留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的优点：容错、数据本地化、可扩展性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支持广泛应用</a:t>
            </a:r>
            <a:endParaRPr lang="en-US" altLang="zh-CN" dirty="0" smtClean="0"/>
          </a:p>
          <a:p>
            <a:r>
              <a:rPr lang="zh-CN" altLang="en-US" dirty="0" smtClean="0"/>
              <a:t>两种创建方式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存储介质上的数据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其他</a:t>
            </a:r>
            <a:r>
              <a:rPr lang="en-US" altLang="zh-CN" dirty="0"/>
              <a:t>RDD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两种操作：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transformation</a:t>
            </a:r>
          </a:p>
          <a:p>
            <a:pPr lvl="1"/>
            <a:r>
              <a:rPr lang="en-US" altLang="zh-CN" dirty="0"/>
              <a:t>action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 descr="http://jpkc.hnu.cn/wjylyjkjs/Course/Content/N12/res/content/capture/c4.1.1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" y="2420888"/>
            <a:ext cx="4344482" cy="22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9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02481"/>
              </p:ext>
            </p:extLst>
          </p:nvPr>
        </p:nvGraphicFramePr>
        <p:xfrm>
          <a:off x="357158" y="1600200"/>
          <a:ext cx="8472518" cy="4627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5950"/>
                <a:gridCol w="2571768"/>
                <a:gridCol w="4114800"/>
              </a:tblGrid>
              <a:tr h="370840">
                <a:tc row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/>
                        <a:t>Transformations</a:t>
                      </a:r>
                      <a:endParaRPr lang="zh-CN" sz="1800" b="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0" dirty="0"/>
                        <a:t>map( f : T)U) :</a:t>
                      </a:r>
                      <a:endParaRPr lang="zh-CN" sz="1800" b="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/>
                        <a:t>RDD[T])RDD[U]</a:t>
                      </a:r>
                      <a:endParaRPr lang="zh-CN" sz="1800" b="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/>
                        <a:t>filter( f : T)</a:t>
                      </a:r>
                      <a:r>
                        <a:rPr lang="en-US" sz="1800" dirty="0" err="1"/>
                        <a:t>Bool</a:t>
                      </a:r>
                      <a:r>
                        <a:rPr lang="en-US" sz="1800" dirty="0"/>
                        <a:t>) :</a:t>
                      </a:r>
                      <a:endParaRPr lang="zh-CN" sz="180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RDD[T])RDD[T]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flatMap</a:t>
                      </a:r>
                      <a:r>
                        <a:rPr lang="en-US" sz="1800" dirty="0"/>
                        <a:t>( f : T)</a:t>
                      </a:r>
                      <a:r>
                        <a:rPr lang="en-US" sz="1800" dirty="0" err="1"/>
                        <a:t>Seq</a:t>
                      </a:r>
                      <a:r>
                        <a:rPr lang="en-US" sz="1800" dirty="0"/>
                        <a:t>[U]) :</a:t>
                      </a:r>
                      <a:endParaRPr lang="zh-CN" sz="180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RDD[T])RDD[U]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groupByKey</a:t>
                      </a:r>
                      <a:r>
                        <a:rPr lang="en-US" sz="1800" dirty="0"/>
                        <a:t>() :</a:t>
                      </a:r>
                      <a:endParaRPr lang="zh-CN" sz="180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RDD[(K, V)])RDD[(K, Seq[V])]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reduceByKey( f : (V;V))V)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RDD[(K, V)])RDD[(K, V)]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/>
                        <a:t>union() :</a:t>
                      </a:r>
                      <a:endParaRPr lang="zh-CN" sz="180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(RDD[T];RDD[T]))RDD[T]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join()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(RDD[(K, V)];RDD[(K, W)]))RDD[(K, (V, W))]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partitionBy(p: Partitioner[K])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RDD[(K, V)])RDD[(K, V)]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sort(c : Comparator[K])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RDD[(K, V)])RDD[(K, V)]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Actions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count()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RDD[T])Long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reduce( f : (T;T))T)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/>
                        <a:t>RDD[T])T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/>
                        <a:t>collect() :</a:t>
                      </a:r>
                      <a:endParaRPr lang="zh-CN" sz="180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/>
                        <a:t>RDD[T])</a:t>
                      </a:r>
                      <a:r>
                        <a:rPr lang="en-US" sz="1800" dirty="0" err="1"/>
                        <a:t>Seq</a:t>
                      </a:r>
                      <a:r>
                        <a:rPr lang="en-US" sz="1800" dirty="0"/>
                        <a:t>[T]</a:t>
                      </a:r>
                      <a:endParaRPr lang="zh-CN" sz="1800" dirty="0">
                        <a:latin typeface="Times New Roman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Lucida Console"/>
                <a:cs typeface="Lucida Console"/>
              </a:rPr>
              <a:t>val</a:t>
            </a:r>
            <a:r>
              <a:rPr lang="en-US" altLang="zh-CN" sz="2000" dirty="0">
                <a:latin typeface="Lucida Console"/>
                <a:cs typeface="Lucida Console"/>
              </a:rPr>
              <a:t> </a:t>
            </a:r>
            <a:r>
              <a:rPr lang="en-US" altLang="zh-CN" sz="2000" dirty="0" err="1">
                <a:latin typeface="Lucida Console"/>
                <a:cs typeface="Lucida Console"/>
              </a:rPr>
              <a:t>sc</a:t>
            </a:r>
            <a:r>
              <a:rPr lang="en-US" altLang="zh-CN" sz="2000" dirty="0">
                <a:latin typeface="Lucida Console"/>
                <a:cs typeface="Lucida Console"/>
              </a:rPr>
              <a:t> = new </a:t>
            </a:r>
            <a:r>
              <a:rPr lang="en-US" altLang="zh-CN" sz="2000" dirty="0" err="1">
                <a:latin typeface="Lucida Console"/>
                <a:cs typeface="Lucida Console"/>
              </a:rPr>
              <a:t>SparkContext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>
                <a:latin typeface="Lucida Console"/>
                <a:cs typeface="Lucida Console"/>
              </a:rPr>
              <a:t>  </a:t>
            </a:r>
            <a:r>
              <a:rPr lang="en-US" altLang="zh-CN" sz="2000" dirty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altLang="zh-CN" sz="2000" dirty="0">
                <a:latin typeface="Lucida Console"/>
                <a:cs typeface="Lucida Console"/>
              </a:rPr>
              <a:t>, </a:t>
            </a:r>
            <a:r>
              <a:rPr lang="en-US" altLang="zh-CN" sz="2000" dirty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altLang="zh-CN" sz="2000" dirty="0" err="1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altLang="zh-CN" sz="2000" dirty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altLang="zh-CN" sz="2000" dirty="0">
                <a:latin typeface="Lucida Console"/>
                <a:cs typeface="Lucida Console"/>
              </a:rPr>
              <a:t>, home, jars)</a:t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>
                <a:latin typeface="Lucida Console"/>
                <a:cs typeface="Lucida Console"/>
              </a:rPr>
              <a:t/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 err="1">
                <a:latin typeface="Lucida Console"/>
                <a:cs typeface="Lucida Console"/>
              </a:rPr>
              <a:t>val</a:t>
            </a:r>
            <a:r>
              <a:rPr lang="en-US" altLang="zh-CN" sz="2000" dirty="0">
                <a:latin typeface="Lucida Console"/>
                <a:cs typeface="Lucida Console"/>
              </a:rPr>
              <a:t> file = </a:t>
            </a:r>
            <a:r>
              <a:rPr lang="en-US" altLang="zh-CN" sz="2000" dirty="0" err="1">
                <a:latin typeface="Lucida Console"/>
                <a:cs typeface="Lucida Console"/>
              </a:rPr>
              <a:t>sc.</a:t>
            </a:r>
            <a:r>
              <a:rPr lang="en-US" altLang="zh-CN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r>
              <a:rPr lang="en-US" altLang="zh-CN" sz="2000" dirty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altLang="zh-CN" sz="2000" dirty="0" err="1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altLang="zh-CN" sz="2000" dirty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altLang="zh-CN" sz="2000" dirty="0">
                <a:latin typeface="Lucida Console"/>
                <a:cs typeface="Lucida Console"/>
              </a:rPr>
              <a:t>)</a:t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>
                <a:latin typeface="Lucida Console"/>
                <a:cs typeface="Lucida Console"/>
              </a:rPr>
              <a:t/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 err="1">
                <a:latin typeface="Lucida Console"/>
                <a:cs typeface="Lucida Console"/>
              </a:rPr>
              <a:t>val</a:t>
            </a:r>
            <a:r>
              <a:rPr lang="en-US" altLang="zh-CN" sz="2000" dirty="0">
                <a:latin typeface="Lucida Console"/>
                <a:cs typeface="Lucida Console"/>
              </a:rPr>
              <a:t> errors = </a:t>
            </a:r>
            <a:r>
              <a:rPr lang="en-US" altLang="zh-CN" sz="2000" dirty="0" err="1">
                <a:latin typeface="Lucida Console"/>
                <a:cs typeface="Lucida Console"/>
              </a:rPr>
              <a:t>file.</a:t>
            </a:r>
            <a:r>
              <a:rPr lang="en-US" altLang="zh-CN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r>
              <a:rPr lang="en-US" altLang="zh-CN" sz="20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altLang="zh-CN" sz="2000" dirty="0">
                <a:latin typeface="Lucida Console"/>
                <a:cs typeface="Lucida Console"/>
              </a:rPr>
              <a:t>)</a:t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>
                <a:latin typeface="Lucida Console"/>
                <a:cs typeface="Lucida Console"/>
              </a:rPr>
              <a:t/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 err="1">
                <a:latin typeface="Lucida Console"/>
                <a:cs typeface="Lucida Console"/>
              </a:rPr>
              <a:t>errors.</a:t>
            </a:r>
            <a:r>
              <a:rPr lang="en-US" altLang="zh-CN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altLang="zh-CN" sz="2000" dirty="0">
                <a:latin typeface="Lucida Console"/>
                <a:cs typeface="Lucida Console"/>
              </a:rPr>
              <a:t>()</a:t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>
                <a:latin typeface="Lucida Console"/>
                <a:cs typeface="Lucida Console"/>
              </a:rPr>
              <a:t/>
            </a:r>
            <a:br>
              <a:rPr lang="en-US" altLang="zh-CN" sz="2000" dirty="0">
                <a:latin typeface="Lucida Console"/>
                <a:cs typeface="Lucida Console"/>
              </a:rPr>
            </a:br>
            <a:r>
              <a:rPr lang="en-US" altLang="zh-CN" sz="2000" dirty="0" err="1">
                <a:latin typeface="Lucida Console"/>
                <a:cs typeface="Lucida Console"/>
              </a:rPr>
              <a:t>errors.</a:t>
            </a:r>
            <a:r>
              <a:rPr lang="en-US" altLang="zh-CN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altLang="zh-CN" sz="20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4" name="Group 22"/>
          <p:cNvGrpSpPr/>
          <p:nvPr/>
        </p:nvGrpSpPr>
        <p:grpSpPr>
          <a:xfrm>
            <a:off x="2843808" y="4221088"/>
            <a:ext cx="2365829" cy="493486"/>
            <a:chOff x="5917953" y="4001616"/>
            <a:chExt cx="2365829" cy="493486"/>
          </a:xfrm>
        </p:grpSpPr>
        <p:sp>
          <p:nvSpPr>
            <p:cNvPr id="5" name="Rounded Rectangle 23"/>
            <p:cNvSpPr/>
            <p:nvPr/>
          </p:nvSpPr>
          <p:spPr>
            <a:xfrm>
              <a:off x="6618267" y="4001616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24"/>
            <p:cNvCxnSpPr>
              <a:stCxn id="5" idx="1"/>
            </p:cNvCxnSpPr>
            <p:nvPr/>
          </p:nvCxnSpPr>
          <p:spPr>
            <a:xfrm flipH="1">
              <a:off x="5917953" y="4248359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0"/>
          <p:cNvGrpSpPr/>
          <p:nvPr/>
        </p:nvGrpSpPr>
        <p:grpSpPr>
          <a:xfrm>
            <a:off x="6084168" y="1417638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9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429" y="3789040"/>
            <a:ext cx="3210178" cy="211112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3567" y="5373216"/>
            <a:ext cx="452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操作是惰性的（</a:t>
            </a:r>
            <a:r>
              <a:rPr lang="en-US" altLang="zh-CN" dirty="0" smtClean="0">
                <a:solidFill>
                  <a:srgbClr val="FF0000"/>
                </a:solidFill>
              </a:rPr>
              <a:t>lazy</a:t>
            </a:r>
            <a:r>
              <a:rPr lang="zh-CN" altLang="en-US" dirty="0" smtClean="0"/>
              <a:t>），其只是定义新的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，只到遇到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操作时，程序才发起计算。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79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组件</a:t>
            </a:r>
          </a:p>
        </p:txBody>
      </p:sp>
      <p:sp>
        <p:nvSpPr>
          <p:cNvPr id="3" name="Rectangle 40"/>
          <p:cNvSpPr/>
          <p:nvPr/>
        </p:nvSpPr>
        <p:spPr>
          <a:xfrm>
            <a:off x="5258411" y="3122642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4754" y="3288703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094" y="2667861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5393" y="1772816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6451" y="213446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9193" y="2763416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2993" y="3050071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" name="Straight Arrow Connector 10"/>
          <p:cNvCxnSpPr/>
          <p:nvPr/>
        </p:nvCxnSpPr>
        <p:spPr>
          <a:xfrm>
            <a:off x="4992318" y="3956004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/>
          <p:nvPr/>
        </p:nvCxnSpPr>
        <p:spPr>
          <a:xfrm flipH="1">
            <a:off x="4992319" y="4114451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/>
        </p:nvCxnSpPr>
        <p:spPr>
          <a:xfrm flipV="1">
            <a:off x="2093088" y="2763418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/>
        </p:nvCxnSpPr>
        <p:spPr>
          <a:xfrm>
            <a:off x="2093088" y="3617186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4"/>
          <p:cNvSpPr/>
          <p:nvPr/>
        </p:nvSpPr>
        <p:spPr>
          <a:xfrm>
            <a:off x="6282238" y="5539876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15" name="Straight Arrow Connector 25"/>
          <p:cNvCxnSpPr/>
          <p:nvPr/>
        </p:nvCxnSpPr>
        <p:spPr>
          <a:xfrm>
            <a:off x="7567393" y="514617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/>
          <p:cNvCxnSpPr/>
          <p:nvPr/>
        </p:nvCxnSpPr>
        <p:spPr>
          <a:xfrm flipV="1">
            <a:off x="7414993" y="514617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1"/>
          <p:cNvSpPr/>
          <p:nvPr/>
        </p:nvSpPr>
        <p:spPr>
          <a:xfrm>
            <a:off x="6806602" y="4131386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18" name="Rectangle 32"/>
          <p:cNvSpPr/>
          <p:nvPr/>
        </p:nvSpPr>
        <p:spPr>
          <a:xfrm>
            <a:off x="6806602" y="3225451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19" name="Rectangle 33"/>
          <p:cNvSpPr/>
          <p:nvPr/>
        </p:nvSpPr>
        <p:spPr>
          <a:xfrm>
            <a:off x="3071593" y="2937215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RDD graph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Rectangle 34"/>
          <p:cNvSpPr/>
          <p:nvPr/>
        </p:nvSpPr>
        <p:spPr>
          <a:xfrm>
            <a:off x="3067658" y="3531062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Scheduler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Rectangle 35"/>
          <p:cNvSpPr/>
          <p:nvPr/>
        </p:nvSpPr>
        <p:spPr>
          <a:xfrm>
            <a:off x="3071593" y="4124909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22" name="Rectangle 36"/>
          <p:cNvSpPr/>
          <p:nvPr/>
        </p:nvSpPr>
        <p:spPr>
          <a:xfrm>
            <a:off x="3090639" y="4718756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Shuffle tracker</a:t>
            </a:r>
            <a:endParaRPr lang="en-US" sz="2000" dirty="0"/>
          </a:p>
        </p:txBody>
      </p:sp>
      <p:sp>
        <p:nvSpPr>
          <p:cNvPr id="23" name="TextBox 41"/>
          <p:cNvSpPr txBox="1"/>
          <p:nvPr/>
        </p:nvSpPr>
        <p:spPr>
          <a:xfrm>
            <a:off x="5218000" y="3073765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79225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 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Rounded Rectangle 3"/>
          <p:cNvSpPr/>
          <p:nvPr/>
        </p:nvSpPr>
        <p:spPr>
          <a:xfrm>
            <a:off x="1619672" y="2557341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4" name="Rounded Rectangle 4"/>
          <p:cNvSpPr/>
          <p:nvPr/>
        </p:nvSpPr>
        <p:spPr>
          <a:xfrm>
            <a:off x="1619672" y="3962808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sp>
        <p:nvSpPr>
          <p:cNvPr id="5" name="TextBox 7"/>
          <p:cNvSpPr txBox="1"/>
          <p:nvPr/>
        </p:nvSpPr>
        <p:spPr>
          <a:xfrm>
            <a:off x="887974" y="2478723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10016" y="3890238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7" name="Group 51"/>
          <p:cNvGrpSpPr/>
          <p:nvPr/>
        </p:nvGrpSpPr>
        <p:grpSpPr>
          <a:xfrm>
            <a:off x="5487728" y="1628800"/>
            <a:ext cx="3011714" cy="3108103"/>
            <a:chOff x="5334000" y="2129135"/>
            <a:chExt cx="3011714" cy="3108103"/>
          </a:xfrm>
        </p:grpSpPr>
        <p:sp>
          <p:nvSpPr>
            <p:cNvPr id="9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" name="Straight Arrow Connector 14"/>
            <p:cNvCxnSpPr>
              <a:stCxn id="10" idx="2"/>
              <a:endCxn id="15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0" name="Straight Arrow Connector 27"/>
            <p:cNvCxnSpPr>
              <a:stCxn id="11" idx="2"/>
              <a:endCxn id="16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1" name="Straight Arrow Connector 30"/>
            <p:cNvCxnSpPr>
              <a:stCxn id="12" idx="2"/>
              <a:endCxn id="17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2" name="Straight Arrow Connector 33"/>
            <p:cNvCxnSpPr>
              <a:stCxn id="13" idx="2"/>
              <a:endCxn id="18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23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8" name="TextBox 38"/>
          <p:cNvSpPr txBox="1"/>
          <p:nvPr/>
        </p:nvSpPr>
        <p:spPr>
          <a:xfrm>
            <a:off x="610928" y="1628800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3956" y="5416301"/>
            <a:ext cx="328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的数据流关系构建成一个</a:t>
            </a:r>
            <a:r>
              <a:rPr lang="zh-CN" altLang="en-US" b="1" dirty="0" smtClean="0">
                <a:solidFill>
                  <a:srgbClr val="FF0000"/>
                </a:solidFill>
              </a:rPr>
              <a:t>有向无循环图（</a:t>
            </a:r>
            <a:r>
              <a:rPr lang="en-US" altLang="zh-CN" b="1" dirty="0" smtClean="0">
                <a:solidFill>
                  <a:srgbClr val="FF0000"/>
                </a:solidFill>
              </a:rPr>
              <a:t>DAG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directed acyclic graph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，也叫做</a:t>
            </a:r>
            <a:r>
              <a:rPr lang="en-US" altLang="zh-CN" b="1" dirty="0" smtClean="0">
                <a:solidFill>
                  <a:srgbClr val="FF0000"/>
                </a:solidFill>
              </a:rPr>
              <a:t>lineage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gragh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 </a:t>
            </a:r>
            <a:r>
              <a:rPr lang="zh-CN" altLang="en-US" dirty="0" smtClean="0"/>
              <a:t>依赖类型</a:t>
            </a:r>
            <a:endParaRPr lang="zh-CN" altLang="en-US" dirty="0"/>
          </a:p>
        </p:txBody>
      </p:sp>
      <p:sp>
        <p:nvSpPr>
          <p:cNvPr id="3" name="Rounded Rectangle 3"/>
          <p:cNvSpPr/>
          <p:nvPr/>
        </p:nvSpPr>
        <p:spPr>
          <a:xfrm>
            <a:off x="2979115" y="3195673"/>
            <a:ext cx="591825" cy="111967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ounded Rectangle 4"/>
          <p:cNvSpPr/>
          <p:nvPr/>
        </p:nvSpPr>
        <p:spPr>
          <a:xfrm>
            <a:off x="6257282" y="2780928"/>
            <a:ext cx="591825" cy="112824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5"/>
          <p:cNvSpPr/>
          <p:nvPr/>
        </p:nvSpPr>
        <p:spPr>
          <a:xfrm>
            <a:off x="7571316" y="2952164"/>
            <a:ext cx="591825" cy="78094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6"/>
          <p:cNvSpPr/>
          <p:nvPr/>
        </p:nvSpPr>
        <p:spPr>
          <a:xfrm>
            <a:off x="606503" y="4569221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7"/>
          <p:cNvSpPr/>
          <p:nvPr/>
        </p:nvSpPr>
        <p:spPr>
          <a:xfrm>
            <a:off x="700133" y="464799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8"/>
          <p:cNvSpPr/>
          <p:nvPr/>
        </p:nvSpPr>
        <p:spPr>
          <a:xfrm>
            <a:off x="700133" y="500202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9"/>
          <p:cNvSpPr/>
          <p:nvPr/>
        </p:nvSpPr>
        <p:spPr>
          <a:xfrm>
            <a:off x="606503" y="5446342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ounded Rectangle 10"/>
          <p:cNvSpPr/>
          <p:nvPr/>
        </p:nvSpPr>
        <p:spPr>
          <a:xfrm>
            <a:off x="700133" y="5525117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ounded Rectangle 11"/>
          <p:cNvSpPr/>
          <p:nvPr/>
        </p:nvSpPr>
        <p:spPr>
          <a:xfrm>
            <a:off x="700133" y="587914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ounded Rectangle 12"/>
          <p:cNvSpPr/>
          <p:nvPr/>
        </p:nvSpPr>
        <p:spPr>
          <a:xfrm>
            <a:off x="1740299" y="4665582"/>
            <a:ext cx="591825" cy="1488656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ounded Rectangle 13"/>
          <p:cNvSpPr/>
          <p:nvPr/>
        </p:nvSpPr>
        <p:spPr>
          <a:xfrm>
            <a:off x="1833929" y="474435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ounded Rectangle 14"/>
          <p:cNvSpPr/>
          <p:nvPr/>
        </p:nvSpPr>
        <p:spPr>
          <a:xfrm>
            <a:off x="1833929" y="509838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ounded Rectangle 15"/>
          <p:cNvSpPr/>
          <p:nvPr/>
        </p:nvSpPr>
        <p:spPr>
          <a:xfrm>
            <a:off x="1833929" y="544866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ounded Rectangle 16"/>
          <p:cNvSpPr/>
          <p:nvPr/>
        </p:nvSpPr>
        <p:spPr>
          <a:xfrm>
            <a:off x="1833929" y="580269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Arrow Connector 17"/>
          <p:cNvCxnSpPr>
            <a:stCxn id="7" idx="3"/>
            <a:endCxn id="13" idx="1"/>
          </p:cNvCxnSpPr>
          <p:nvPr/>
        </p:nvCxnSpPr>
        <p:spPr>
          <a:xfrm>
            <a:off x="1107012" y="4776903"/>
            <a:ext cx="726917" cy="963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/>
          <p:cNvCxnSpPr>
            <a:stCxn id="8" idx="3"/>
            <a:endCxn id="14" idx="1"/>
          </p:cNvCxnSpPr>
          <p:nvPr/>
        </p:nvCxnSpPr>
        <p:spPr>
          <a:xfrm>
            <a:off x="1107012" y="5130928"/>
            <a:ext cx="726917" cy="963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"/>
          <p:cNvCxnSpPr>
            <a:stCxn id="10" idx="3"/>
            <a:endCxn id="15" idx="1"/>
          </p:cNvCxnSpPr>
          <p:nvPr/>
        </p:nvCxnSpPr>
        <p:spPr>
          <a:xfrm flipV="1">
            <a:off x="1107012" y="5577573"/>
            <a:ext cx="726917" cy="76451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>
            <a:stCxn id="11" idx="3"/>
            <a:endCxn id="16" idx="1"/>
          </p:cNvCxnSpPr>
          <p:nvPr/>
        </p:nvCxnSpPr>
        <p:spPr>
          <a:xfrm flipV="1">
            <a:off x="1107012" y="5931598"/>
            <a:ext cx="726917" cy="76451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1"/>
          <p:cNvSpPr/>
          <p:nvPr/>
        </p:nvSpPr>
        <p:spPr>
          <a:xfrm>
            <a:off x="6200216" y="4365104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ounded Rectangle 22"/>
          <p:cNvSpPr/>
          <p:nvPr/>
        </p:nvSpPr>
        <p:spPr>
          <a:xfrm>
            <a:off x="6293846" y="444387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ounded Rectangle 23"/>
          <p:cNvSpPr/>
          <p:nvPr/>
        </p:nvSpPr>
        <p:spPr>
          <a:xfrm>
            <a:off x="6293846" y="479790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ounded Rectangle 24"/>
          <p:cNvSpPr/>
          <p:nvPr/>
        </p:nvSpPr>
        <p:spPr>
          <a:xfrm>
            <a:off x="6200216" y="5242226"/>
            <a:ext cx="591825" cy="7824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ounded Rectangle 25"/>
          <p:cNvSpPr/>
          <p:nvPr/>
        </p:nvSpPr>
        <p:spPr>
          <a:xfrm>
            <a:off x="6293846" y="532100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ounded Rectangle 26"/>
          <p:cNvSpPr/>
          <p:nvPr/>
        </p:nvSpPr>
        <p:spPr>
          <a:xfrm>
            <a:off x="6293846" y="567502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ounded Rectangle 27"/>
          <p:cNvSpPr/>
          <p:nvPr/>
        </p:nvSpPr>
        <p:spPr>
          <a:xfrm>
            <a:off x="7513712" y="4657554"/>
            <a:ext cx="591825" cy="112824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ounded Rectangle 28"/>
          <p:cNvSpPr/>
          <p:nvPr/>
        </p:nvSpPr>
        <p:spPr>
          <a:xfrm>
            <a:off x="7607342" y="473632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ounded Rectangle 29"/>
          <p:cNvSpPr/>
          <p:nvPr/>
        </p:nvSpPr>
        <p:spPr>
          <a:xfrm>
            <a:off x="7607342" y="5090353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ounded Rectangle 30"/>
          <p:cNvSpPr/>
          <p:nvPr/>
        </p:nvSpPr>
        <p:spPr>
          <a:xfrm>
            <a:off x="7607342" y="544063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1" name="Straight Arrow Connector 31"/>
          <p:cNvCxnSpPr>
            <a:stCxn id="22" idx="3"/>
            <a:endCxn id="28" idx="1"/>
          </p:cNvCxnSpPr>
          <p:nvPr/>
        </p:nvCxnSpPr>
        <p:spPr>
          <a:xfrm>
            <a:off x="6700725" y="4572787"/>
            <a:ext cx="906617" cy="292449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2"/>
          <p:cNvCxnSpPr>
            <a:stCxn id="23" idx="3"/>
            <a:endCxn id="29" idx="1"/>
          </p:cNvCxnSpPr>
          <p:nvPr/>
        </p:nvCxnSpPr>
        <p:spPr>
          <a:xfrm>
            <a:off x="6700725" y="4926812"/>
            <a:ext cx="906617" cy="292449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3"/>
          <p:cNvCxnSpPr>
            <a:stCxn id="25" idx="3"/>
            <a:endCxn id="30" idx="1"/>
          </p:cNvCxnSpPr>
          <p:nvPr/>
        </p:nvCxnSpPr>
        <p:spPr>
          <a:xfrm>
            <a:off x="6700725" y="5449908"/>
            <a:ext cx="906617" cy="11963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4"/>
          <p:cNvCxnSpPr>
            <a:stCxn id="22" idx="3"/>
            <a:endCxn id="29" idx="1"/>
          </p:cNvCxnSpPr>
          <p:nvPr/>
        </p:nvCxnSpPr>
        <p:spPr>
          <a:xfrm>
            <a:off x="6700725" y="4572787"/>
            <a:ext cx="906617" cy="646474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5"/>
          <p:cNvCxnSpPr>
            <a:stCxn id="22" idx="3"/>
            <a:endCxn id="30" idx="1"/>
          </p:cNvCxnSpPr>
          <p:nvPr/>
        </p:nvCxnSpPr>
        <p:spPr>
          <a:xfrm>
            <a:off x="6700725" y="4572787"/>
            <a:ext cx="906617" cy="99675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6"/>
          <p:cNvCxnSpPr>
            <a:stCxn id="23" idx="3"/>
            <a:endCxn id="30" idx="1"/>
          </p:cNvCxnSpPr>
          <p:nvPr/>
        </p:nvCxnSpPr>
        <p:spPr>
          <a:xfrm>
            <a:off x="6700725" y="4926812"/>
            <a:ext cx="906617" cy="642733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7"/>
          <p:cNvCxnSpPr>
            <a:stCxn id="25" idx="3"/>
            <a:endCxn id="28" idx="1"/>
          </p:cNvCxnSpPr>
          <p:nvPr/>
        </p:nvCxnSpPr>
        <p:spPr>
          <a:xfrm flipV="1">
            <a:off x="6700725" y="4865236"/>
            <a:ext cx="906617" cy="58467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8"/>
          <p:cNvCxnSpPr>
            <a:stCxn id="26" idx="3"/>
            <a:endCxn id="30" idx="1"/>
          </p:cNvCxnSpPr>
          <p:nvPr/>
        </p:nvCxnSpPr>
        <p:spPr>
          <a:xfrm flipV="1">
            <a:off x="6700725" y="5569545"/>
            <a:ext cx="906617" cy="23438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9"/>
          <p:cNvCxnSpPr>
            <a:stCxn id="23" idx="3"/>
            <a:endCxn id="28" idx="1"/>
          </p:cNvCxnSpPr>
          <p:nvPr/>
        </p:nvCxnSpPr>
        <p:spPr>
          <a:xfrm flipV="1">
            <a:off x="6700725" y="4865236"/>
            <a:ext cx="906617" cy="61576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0"/>
          <p:cNvCxnSpPr>
            <a:stCxn id="26" idx="3"/>
            <a:endCxn id="28" idx="1"/>
          </p:cNvCxnSpPr>
          <p:nvPr/>
        </p:nvCxnSpPr>
        <p:spPr>
          <a:xfrm flipV="1">
            <a:off x="6700725" y="4865236"/>
            <a:ext cx="906617" cy="93869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>
            <a:stCxn id="26" idx="3"/>
            <a:endCxn id="29" idx="1"/>
          </p:cNvCxnSpPr>
          <p:nvPr/>
        </p:nvCxnSpPr>
        <p:spPr>
          <a:xfrm flipV="1">
            <a:off x="6700725" y="5219261"/>
            <a:ext cx="906617" cy="58467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/>
          <p:cNvCxnSpPr>
            <a:stCxn id="25" idx="3"/>
            <a:endCxn id="29" idx="1"/>
          </p:cNvCxnSpPr>
          <p:nvPr/>
        </p:nvCxnSpPr>
        <p:spPr>
          <a:xfrm flipV="1">
            <a:off x="6700725" y="5219261"/>
            <a:ext cx="906617" cy="23064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3"/>
          <p:cNvSpPr txBox="1"/>
          <p:nvPr/>
        </p:nvSpPr>
        <p:spPr>
          <a:xfrm>
            <a:off x="582543" y="6204820"/>
            <a:ext cx="1749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200" dirty="0" smtClean="0">
                <a:latin typeface="Corbel"/>
                <a:cs typeface="Corbel"/>
              </a:rPr>
              <a:t>union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6221343" y="3860126"/>
            <a:ext cx="2006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200" dirty="0" err="1" smtClean="0">
                <a:latin typeface="Corbel"/>
                <a:cs typeface="Corbel"/>
              </a:rPr>
              <a:t>groupByKey</a:t>
            </a:r>
            <a:endParaRPr lang="en-US" sz="2200" dirty="0" smtClean="0">
              <a:latin typeface="Corbel"/>
              <a:cs typeface="Corbel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5819537" y="6021288"/>
            <a:ext cx="284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200" b="1" dirty="0" smtClean="0">
                <a:latin typeface="Corbel"/>
                <a:cs typeface="Corbel"/>
              </a:rPr>
              <a:t>join</a:t>
            </a:r>
            <a:r>
              <a:rPr lang="en-US" sz="2200" dirty="0" smtClean="0">
                <a:latin typeface="Corbel"/>
                <a:cs typeface="Corbel"/>
              </a:rPr>
              <a:t> with inputs not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solidFill>
                  <a:srgbClr val="FF0000"/>
                </a:solidFill>
                <a:latin typeface="Corbel"/>
                <a:cs typeface="Corbel"/>
              </a:rPr>
              <a:t>co-partitioned</a:t>
            </a:r>
            <a:endParaRPr lang="en-US" sz="22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46" name="Rounded Rectangle 46"/>
          <p:cNvSpPr/>
          <p:nvPr/>
        </p:nvSpPr>
        <p:spPr>
          <a:xfrm>
            <a:off x="6350914" y="2862117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7"/>
          <p:cNvSpPr/>
          <p:nvPr/>
        </p:nvSpPr>
        <p:spPr>
          <a:xfrm>
            <a:off x="6350914" y="321614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8"/>
          <p:cNvSpPr/>
          <p:nvPr/>
        </p:nvSpPr>
        <p:spPr>
          <a:xfrm>
            <a:off x="6350914" y="355568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9"/>
          <p:cNvSpPr/>
          <p:nvPr/>
        </p:nvSpPr>
        <p:spPr>
          <a:xfrm>
            <a:off x="7671865" y="3038620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ounded Rectangle 50"/>
          <p:cNvSpPr/>
          <p:nvPr/>
        </p:nvSpPr>
        <p:spPr>
          <a:xfrm>
            <a:off x="7671865" y="3392645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1" name="Straight Arrow Connector 51"/>
          <p:cNvCxnSpPr>
            <a:stCxn id="46" idx="3"/>
            <a:endCxn id="49" idx="1"/>
          </p:cNvCxnSpPr>
          <p:nvPr/>
        </p:nvCxnSpPr>
        <p:spPr>
          <a:xfrm>
            <a:off x="6757793" y="2991024"/>
            <a:ext cx="914072" cy="176503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2"/>
          <p:cNvCxnSpPr>
            <a:stCxn id="47" idx="3"/>
            <a:endCxn id="50" idx="1"/>
          </p:cNvCxnSpPr>
          <p:nvPr/>
        </p:nvCxnSpPr>
        <p:spPr>
          <a:xfrm>
            <a:off x="6757793" y="3345049"/>
            <a:ext cx="914072" cy="176503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3"/>
          <p:cNvCxnSpPr>
            <a:stCxn id="46" idx="3"/>
            <a:endCxn id="50" idx="1"/>
          </p:cNvCxnSpPr>
          <p:nvPr/>
        </p:nvCxnSpPr>
        <p:spPr>
          <a:xfrm>
            <a:off x="6757793" y="2991024"/>
            <a:ext cx="914072" cy="53052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4"/>
          <p:cNvCxnSpPr>
            <a:stCxn id="48" idx="3"/>
            <a:endCxn id="49" idx="1"/>
          </p:cNvCxnSpPr>
          <p:nvPr/>
        </p:nvCxnSpPr>
        <p:spPr>
          <a:xfrm flipV="1">
            <a:off x="6757793" y="3167527"/>
            <a:ext cx="914072" cy="51706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5"/>
          <p:cNvCxnSpPr>
            <a:stCxn id="47" idx="3"/>
            <a:endCxn id="49" idx="1"/>
          </p:cNvCxnSpPr>
          <p:nvPr/>
        </p:nvCxnSpPr>
        <p:spPr>
          <a:xfrm flipV="1">
            <a:off x="6757793" y="3167527"/>
            <a:ext cx="914072" cy="177522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6"/>
          <p:cNvCxnSpPr>
            <a:stCxn id="48" idx="3"/>
            <a:endCxn id="50" idx="1"/>
          </p:cNvCxnSpPr>
          <p:nvPr/>
        </p:nvCxnSpPr>
        <p:spPr>
          <a:xfrm flipV="1">
            <a:off x="6757793" y="3521552"/>
            <a:ext cx="914072" cy="163037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7"/>
          <p:cNvSpPr/>
          <p:nvPr/>
        </p:nvSpPr>
        <p:spPr>
          <a:xfrm>
            <a:off x="3075624" y="3606920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ounded Rectangle 58"/>
          <p:cNvSpPr/>
          <p:nvPr/>
        </p:nvSpPr>
        <p:spPr>
          <a:xfrm>
            <a:off x="3075624" y="3960945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ounded Rectangle 59"/>
          <p:cNvSpPr/>
          <p:nvPr/>
        </p:nvSpPr>
        <p:spPr>
          <a:xfrm>
            <a:off x="2981994" y="4427054"/>
            <a:ext cx="591825" cy="1114771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ounded Rectangle 60"/>
          <p:cNvSpPr/>
          <p:nvPr/>
        </p:nvSpPr>
        <p:spPr>
          <a:xfrm>
            <a:off x="3075624" y="450582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ounded Rectangle 61"/>
          <p:cNvSpPr/>
          <p:nvPr/>
        </p:nvSpPr>
        <p:spPr>
          <a:xfrm>
            <a:off x="3075624" y="485985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ounded Rectangle 62"/>
          <p:cNvSpPr/>
          <p:nvPr/>
        </p:nvSpPr>
        <p:spPr>
          <a:xfrm>
            <a:off x="4115790" y="3820595"/>
            <a:ext cx="591825" cy="1144559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ounded Rectangle 63"/>
          <p:cNvSpPr/>
          <p:nvPr/>
        </p:nvSpPr>
        <p:spPr>
          <a:xfrm>
            <a:off x="4209420" y="389936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ounded Rectangle 64"/>
          <p:cNvSpPr/>
          <p:nvPr/>
        </p:nvSpPr>
        <p:spPr>
          <a:xfrm>
            <a:off x="4209420" y="425339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5" name="Straight Arrow Connector 65"/>
          <p:cNvCxnSpPr>
            <a:stCxn id="57" idx="3"/>
            <a:endCxn id="64" idx="1"/>
          </p:cNvCxnSpPr>
          <p:nvPr/>
        </p:nvCxnSpPr>
        <p:spPr>
          <a:xfrm>
            <a:off x="3482503" y="3735828"/>
            <a:ext cx="726917" cy="646474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6"/>
          <p:cNvCxnSpPr>
            <a:stCxn id="58" idx="3"/>
            <a:endCxn id="85" idx="1"/>
          </p:cNvCxnSpPr>
          <p:nvPr/>
        </p:nvCxnSpPr>
        <p:spPr>
          <a:xfrm>
            <a:off x="3482503" y="4089853"/>
            <a:ext cx="726917" cy="650184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7"/>
          <p:cNvCxnSpPr>
            <a:stCxn id="60" idx="3"/>
            <a:endCxn id="63" idx="1"/>
          </p:cNvCxnSpPr>
          <p:nvPr/>
        </p:nvCxnSpPr>
        <p:spPr>
          <a:xfrm flipV="1">
            <a:off x="3482503" y="4028277"/>
            <a:ext cx="726917" cy="6064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8"/>
          <p:cNvCxnSpPr>
            <a:stCxn id="61" idx="3"/>
            <a:endCxn id="64" idx="1"/>
          </p:cNvCxnSpPr>
          <p:nvPr/>
        </p:nvCxnSpPr>
        <p:spPr>
          <a:xfrm flipV="1">
            <a:off x="3482503" y="4382301"/>
            <a:ext cx="726917" cy="606460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9"/>
          <p:cNvSpPr txBox="1"/>
          <p:nvPr/>
        </p:nvSpPr>
        <p:spPr>
          <a:xfrm>
            <a:off x="2981994" y="5569424"/>
            <a:ext cx="2022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200" b="1" dirty="0" smtClean="0">
                <a:latin typeface="Corbel"/>
                <a:cs typeface="Corbel"/>
              </a:rPr>
              <a:t>join</a:t>
            </a:r>
            <a:r>
              <a:rPr lang="en-US" sz="2200" dirty="0" smtClean="0">
                <a:latin typeface="Corbel"/>
                <a:cs typeface="Corbel"/>
              </a:rPr>
              <a:t> with inputs </a:t>
            </a:r>
            <a:r>
              <a:rPr lang="en-US" sz="2200" dirty="0" smtClean="0">
                <a:solidFill>
                  <a:srgbClr val="FF0000"/>
                </a:solidFill>
                <a:latin typeface="Corbel"/>
                <a:cs typeface="Corbel"/>
              </a:rPr>
              <a:t>co-partitioned</a:t>
            </a:r>
            <a:endParaRPr lang="en-US" sz="22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0" name="Rounded Rectangle 70"/>
          <p:cNvSpPr/>
          <p:nvPr/>
        </p:nvSpPr>
        <p:spPr>
          <a:xfrm>
            <a:off x="606503" y="2858847"/>
            <a:ext cx="591825" cy="111967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ounded Rectangle 71"/>
          <p:cNvSpPr/>
          <p:nvPr/>
        </p:nvSpPr>
        <p:spPr>
          <a:xfrm>
            <a:off x="700133" y="2937622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ounded Rectangle 72"/>
          <p:cNvSpPr/>
          <p:nvPr/>
        </p:nvSpPr>
        <p:spPr>
          <a:xfrm>
            <a:off x="700133" y="3291647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ounded Rectangle 73"/>
          <p:cNvSpPr/>
          <p:nvPr/>
        </p:nvSpPr>
        <p:spPr>
          <a:xfrm>
            <a:off x="700133" y="3628234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Rounded Rectangle 74"/>
          <p:cNvSpPr/>
          <p:nvPr/>
        </p:nvSpPr>
        <p:spPr>
          <a:xfrm>
            <a:off x="1740299" y="2857128"/>
            <a:ext cx="591825" cy="1119672"/>
          </a:xfrm>
          <a:prstGeom prst="roundRect">
            <a:avLst/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ounded Rectangle 75"/>
          <p:cNvSpPr/>
          <p:nvPr/>
        </p:nvSpPr>
        <p:spPr>
          <a:xfrm>
            <a:off x="1833929" y="2935903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ounded Rectangle 76"/>
          <p:cNvSpPr/>
          <p:nvPr/>
        </p:nvSpPr>
        <p:spPr>
          <a:xfrm>
            <a:off x="1833929" y="328992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ounded Rectangle 77"/>
          <p:cNvSpPr/>
          <p:nvPr/>
        </p:nvSpPr>
        <p:spPr>
          <a:xfrm>
            <a:off x="1833929" y="3626516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8" name="Straight Arrow Connector 78"/>
          <p:cNvCxnSpPr>
            <a:stCxn id="71" idx="3"/>
            <a:endCxn id="75" idx="1"/>
          </p:cNvCxnSpPr>
          <p:nvPr/>
        </p:nvCxnSpPr>
        <p:spPr>
          <a:xfrm flipV="1">
            <a:off x="1107012" y="3064811"/>
            <a:ext cx="726917" cy="171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9"/>
          <p:cNvCxnSpPr>
            <a:stCxn id="72" idx="3"/>
            <a:endCxn id="76" idx="1"/>
          </p:cNvCxnSpPr>
          <p:nvPr/>
        </p:nvCxnSpPr>
        <p:spPr>
          <a:xfrm flipV="1">
            <a:off x="1107012" y="3418836"/>
            <a:ext cx="726917" cy="171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80"/>
          <p:cNvCxnSpPr>
            <a:stCxn id="73" idx="3"/>
            <a:endCxn id="77" idx="1"/>
          </p:cNvCxnSpPr>
          <p:nvPr/>
        </p:nvCxnSpPr>
        <p:spPr>
          <a:xfrm flipV="1">
            <a:off x="1107012" y="3755423"/>
            <a:ext cx="726917" cy="171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1"/>
          <p:cNvSpPr txBox="1"/>
          <p:nvPr/>
        </p:nvSpPr>
        <p:spPr>
          <a:xfrm>
            <a:off x="582543" y="3981236"/>
            <a:ext cx="1725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200" dirty="0" smtClean="0">
                <a:latin typeface="Corbel"/>
                <a:cs typeface="Corbel"/>
              </a:rPr>
              <a:t>map, filter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82" name="Straight Arrow Connector 82"/>
          <p:cNvCxnSpPr/>
          <p:nvPr/>
        </p:nvCxnSpPr>
        <p:spPr>
          <a:xfrm flipV="1">
            <a:off x="5230743" y="2950964"/>
            <a:ext cx="0" cy="3716164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round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3"/>
          <p:cNvSpPr/>
          <p:nvPr/>
        </p:nvSpPr>
        <p:spPr>
          <a:xfrm>
            <a:off x="3075624" y="3270941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ounded Rectangle 84"/>
          <p:cNvSpPr/>
          <p:nvPr/>
        </p:nvSpPr>
        <p:spPr>
          <a:xfrm>
            <a:off x="3075624" y="5194538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ounded Rectangle 85"/>
          <p:cNvSpPr/>
          <p:nvPr/>
        </p:nvSpPr>
        <p:spPr>
          <a:xfrm>
            <a:off x="4209420" y="4611129"/>
            <a:ext cx="406879" cy="25781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6" name="Straight Arrow Connector 86"/>
          <p:cNvCxnSpPr>
            <a:stCxn id="83" idx="3"/>
            <a:endCxn id="63" idx="1"/>
          </p:cNvCxnSpPr>
          <p:nvPr/>
        </p:nvCxnSpPr>
        <p:spPr>
          <a:xfrm>
            <a:off x="3482503" y="3399848"/>
            <a:ext cx="726917" cy="62842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7"/>
          <p:cNvCxnSpPr>
            <a:stCxn id="84" idx="3"/>
            <a:endCxn id="85" idx="1"/>
          </p:cNvCxnSpPr>
          <p:nvPr/>
        </p:nvCxnSpPr>
        <p:spPr>
          <a:xfrm flipV="1">
            <a:off x="3482503" y="4740037"/>
            <a:ext cx="726917" cy="583408"/>
          </a:xfrm>
          <a:prstGeom prst="straightConnector1">
            <a:avLst/>
          </a:prstGeom>
          <a:ln w="19050" cmpd="sng">
            <a:solidFill>
              <a:srgbClr val="000000"/>
            </a:solidFill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7200" y="1663616"/>
            <a:ext cx="38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窄依赖（</a:t>
            </a:r>
            <a:r>
              <a:rPr lang="en-US" altLang="zh-CN" dirty="0"/>
              <a:t> Narrow Dependencies 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父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的每个分区最多只能被子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的一个分区使用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5076056" y="1552750"/>
            <a:ext cx="375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宽依赖（</a:t>
            </a:r>
            <a:r>
              <a:rPr lang="en-US" altLang="zh-CN" dirty="0"/>
              <a:t> </a:t>
            </a:r>
            <a:r>
              <a:rPr lang="en-US" altLang="zh-CN" dirty="0" smtClean="0"/>
              <a:t>Wide Dependencies 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父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的每个分区可被子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的多个分区使用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altLang="zh-CN" sz="5400" dirty="0"/>
              <a:t>DAG </a:t>
            </a:r>
            <a:r>
              <a:rPr lang="zh-CN" altLang="en-US" sz="5400" dirty="0"/>
              <a:t>调度器</a:t>
            </a:r>
            <a:endParaRPr lang="en-US" sz="50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3646178" cy="4304764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zh-CN" altLang="en-US" sz="2000" dirty="0" smtClean="0">
                <a:latin typeface="+mn-ea"/>
                <a:cs typeface="ＭＳ Ｐゴシック" charset="-128"/>
              </a:rPr>
              <a:t>右图</a:t>
            </a:r>
            <a:r>
              <a:rPr lang="en-US" altLang="zh-CN" sz="2000" dirty="0" smtClean="0">
                <a:latin typeface="+mn-ea"/>
                <a:cs typeface="ＭＳ Ｐゴシック" charset="-128"/>
              </a:rPr>
              <a:t>RDD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为例，优化</a:t>
            </a:r>
            <a:r>
              <a:rPr lang="en-US" altLang="zh-CN" sz="2000" dirty="0" smtClean="0">
                <a:latin typeface="+mn-ea"/>
                <a:cs typeface="ＭＳ Ｐゴシック" charset="-128"/>
              </a:rPr>
              <a:t>DAG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调度器</a:t>
            </a:r>
            <a:endParaRPr lang="en-US" altLang="zh-CN" sz="2000" dirty="0" smtClean="0">
              <a:latin typeface="+mn-ea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n-ea"/>
                <a:cs typeface="ＭＳ Ｐゴシック" charset="-128"/>
              </a:rPr>
              <a:t>1. 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窄依赖</a:t>
            </a:r>
            <a:r>
              <a:rPr lang="zh-CN" altLang="en-US" sz="2000" b="1" dirty="0" smtClean="0">
                <a:latin typeface="+mn-ea"/>
                <a:cs typeface="ＭＳ Ｐゴシック" charset="-128"/>
              </a:rPr>
              <a:t>管道化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，归为一个阶段（</a:t>
            </a:r>
            <a:r>
              <a:rPr lang="en-US" altLang="zh-CN" sz="2000" b="1" dirty="0" smtClean="0">
                <a:latin typeface="+mn-ea"/>
                <a:cs typeface="ＭＳ Ｐゴシック" charset="-128"/>
              </a:rPr>
              <a:t>stage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）</a:t>
            </a:r>
            <a:endParaRPr lang="en-US" sz="2000" dirty="0" smtClean="0">
              <a:latin typeface="+mn-ea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n-ea"/>
                <a:cs typeface="ＭＳ Ｐゴシック" charset="-128"/>
              </a:rPr>
              <a:t>2. 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基于分区选择</a:t>
            </a:r>
            <a:r>
              <a:rPr lang="en-US" altLang="zh-CN" sz="2000" dirty="0" smtClean="0">
                <a:latin typeface="+mn-ea"/>
                <a:cs typeface="ＭＳ Ｐゴシック" charset="-128"/>
              </a:rPr>
              <a:t>join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算法</a:t>
            </a:r>
            <a:endParaRPr lang="en-US" sz="2000" dirty="0" smtClean="0">
              <a:latin typeface="+mn-ea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+mn-ea"/>
                <a:cs typeface="ＭＳ Ｐゴシック" charset="-128"/>
              </a:rPr>
              <a:t>3. 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重用之前的</a:t>
            </a:r>
            <a:r>
              <a:rPr lang="zh-CN" altLang="en-US" sz="2000" dirty="0">
                <a:latin typeface="+mn-ea"/>
                <a:cs typeface="ＭＳ Ｐゴシック" charset="-128"/>
              </a:rPr>
              <a:t>缓存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数据</a:t>
            </a:r>
            <a:endParaRPr lang="en-US" altLang="zh-CN" sz="2000" dirty="0" smtClean="0">
              <a:latin typeface="+mn-ea"/>
              <a:cs typeface="ＭＳ Ｐゴシック" charset="-128"/>
            </a:endParaRPr>
          </a:p>
          <a:p>
            <a:pPr marL="0" indent="0">
              <a:buFontTx/>
              <a:buNone/>
            </a:pPr>
            <a:endParaRPr lang="en-US" sz="2000" dirty="0">
              <a:latin typeface="+mn-ea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+mn-ea"/>
                <a:cs typeface="ＭＳ Ｐゴシック" charset="-128"/>
              </a:rPr>
              <a:t>注意：对于宽依赖，在两个阶段（</a:t>
            </a:r>
            <a:r>
              <a:rPr lang="en-US" altLang="zh-CN" sz="2000" b="1" dirty="0" smtClean="0">
                <a:latin typeface="+mn-ea"/>
                <a:cs typeface="ＭＳ Ｐゴシック" charset="-128"/>
              </a:rPr>
              <a:t>stage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）的边界需要进行</a:t>
            </a:r>
            <a:r>
              <a:rPr lang="en-US" altLang="zh-CN" sz="2000" dirty="0" smtClean="0">
                <a:latin typeface="+mn-ea"/>
                <a:cs typeface="ＭＳ Ｐゴシック" charset="-128"/>
              </a:rPr>
              <a:t>shuffle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操作。在很多时候不一定需要</a:t>
            </a:r>
            <a:r>
              <a:rPr lang="en-US" altLang="zh-CN" sz="2000" dirty="0" smtClean="0">
                <a:latin typeface="+mn-ea"/>
                <a:cs typeface="ＭＳ Ｐゴシック" charset="-128"/>
              </a:rPr>
              <a:t>shuffle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操作。而</a:t>
            </a:r>
            <a:r>
              <a:rPr lang="en-US" altLang="zh-CN" sz="2000" dirty="0" smtClean="0">
                <a:latin typeface="+mn-ea"/>
                <a:cs typeface="ＭＳ Ｐゴシック" charset="-128"/>
              </a:rPr>
              <a:t>shuffle</a:t>
            </a:r>
            <a:r>
              <a:rPr lang="zh-CN" altLang="en-US" sz="2000" dirty="0" smtClean="0">
                <a:latin typeface="+mn-ea"/>
                <a:cs typeface="ＭＳ Ｐゴシック" charset="-128"/>
              </a:rPr>
              <a:t>操作涉及到数据网络传输、中间结果排序等问题，会影响到整体性能。</a:t>
            </a:r>
            <a:endParaRPr lang="en-US" sz="2000" dirty="0" smtClean="0">
              <a:latin typeface="+mn-ea"/>
              <a:cs typeface="ＭＳ Ｐゴシック" charset="-128"/>
            </a:endParaRPr>
          </a:p>
          <a:p>
            <a:pPr marL="0" indent="0">
              <a:buFontTx/>
              <a:buNone/>
            </a:pPr>
            <a:endParaRPr lang="en-US" sz="2000" dirty="0" smtClean="0">
              <a:latin typeface="+mn-ea"/>
              <a:cs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2630" y="2051448"/>
            <a:ext cx="5151858" cy="3839398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36923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28393" y="3127053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99800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99548" y="2157765"/>
              <a:ext cx="40596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82917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34378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70131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698710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39557" y="3760980"/>
              <a:ext cx="3747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974968" y="6068644"/>
            <a:ext cx="321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previously computed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599910" y="6146303"/>
            <a:ext cx="370591" cy="256220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80" name="Rounded Rectangle 79"/>
          <p:cNvSpPr/>
          <p:nvPr/>
        </p:nvSpPr>
        <p:spPr>
          <a:xfrm rot="16368833">
            <a:off x="5406319" y="2652800"/>
            <a:ext cx="353734" cy="291827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rot="16368833">
            <a:off x="5403198" y="3033183"/>
            <a:ext cx="353734" cy="291827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rot="15898879">
            <a:off x="5965166" y="4093073"/>
            <a:ext cx="353734" cy="1745337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rot="15898879">
            <a:off x="5976771" y="4474219"/>
            <a:ext cx="353734" cy="1745337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52491" y="3538329"/>
            <a:ext cx="487313" cy="307777"/>
          </a:xfrm>
          <a:prstGeom prst="rect">
            <a:avLst/>
          </a:prstGeom>
          <a:solidFill>
            <a:srgbClr val="FFFFFF">
              <a:alpha val="38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0690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  <p:bldP spid="83" grpId="0" animBg="1"/>
      <p:bldP spid="8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sz="5500" dirty="0" smtClean="0"/>
              <a:t>Job</a:t>
            </a:r>
            <a:r>
              <a:rPr lang="zh-CN" altLang="en-US" sz="5500" dirty="0" smtClean="0"/>
              <a:t>调度过程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</a:t>
            </a:r>
            <a:r>
              <a:rPr lang="zh-CN" altLang="en-US" sz="2200" dirty="0" smtClean="0">
                <a:latin typeface="Corbel"/>
                <a:cs typeface="Corbel"/>
              </a:rPr>
              <a:t>对象</a:t>
            </a:r>
            <a:endParaRPr lang="en-US" sz="2200" dirty="0" smtClean="0">
              <a:latin typeface="Corbel"/>
              <a:cs typeface="Corbe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Corbel"/>
                <a:cs typeface="Corbel"/>
              </a:rPr>
              <a:t>创建操作</a:t>
            </a:r>
            <a:r>
              <a:rPr lang="en-US" sz="1900" dirty="0" smtClean="0">
                <a:latin typeface="Corbel"/>
                <a:cs typeface="Corbel"/>
              </a:rPr>
              <a:t>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498472" cy="4267200"/>
            <a:chOff x="1976887" y="1981200"/>
            <a:chExt cx="2498472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6422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DAG </a:t>
              </a:r>
              <a:r>
                <a:rPr lang="zh-CN" altLang="en-US" sz="2200" dirty="0" smtClean="0">
                  <a:latin typeface="Corbel"/>
                  <a:cs typeface="Corbel"/>
                </a:rPr>
                <a:t>调度器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598057" cy="4267200"/>
            <a:chOff x="4331305" y="1981200"/>
            <a:chExt cx="2598057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6131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Task </a:t>
              </a:r>
              <a:r>
                <a:rPr lang="zh-CN" altLang="en-US" sz="2200" dirty="0" smtClean="0">
                  <a:latin typeface="Corbel"/>
                  <a:cs typeface="Corbel"/>
                </a:rPr>
                <a:t>调度器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90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 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28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RDDs</a:t>
            </a:r>
            <a:r>
              <a:rPr lang="zh-CN" altLang="en-US" dirty="0" smtClean="0"/>
              <a:t>维持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信息，用于重构丢失的分区。任何任务、节点的失败都可以通过</a:t>
            </a:r>
            <a:r>
              <a:rPr lang="en-US" altLang="zh-CN" dirty="0" smtClean="0"/>
              <a:t>lineage graph</a:t>
            </a:r>
            <a:r>
              <a:rPr lang="zh-CN" altLang="en-US" dirty="0" smtClean="0"/>
              <a:t>追溯到具体的丢失分区，然后在其他节点并行地计算这些分区。</a:t>
            </a:r>
            <a:endParaRPr lang="en-US" altLang="zh-CN" dirty="0" smtClean="0"/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也提供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功能，需用户主动设置。当</a:t>
            </a:r>
            <a:r>
              <a:rPr lang="en-US" altLang="zh-CN" dirty="0" smtClean="0"/>
              <a:t>lineage chain</a:t>
            </a:r>
            <a:r>
              <a:rPr lang="zh-CN" altLang="en-US" dirty="0" smtClean="0"/>
              <a:t>变得很大很长的时候，在某些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上设置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是值得的。</a:t>
            </a:r>
            <a:endParaRPr lang="en-US" altLang="zh-CN" dirty="0" smtClean="0"/>
          </a:p>
          <a:p>
            <a:r>
              <a:rPr lang="zh-CN" altLang="en-US" dirty="0" smtClean="0"/>
              <a:t>缓解慢节点</a:t>
            </a:r>
            <a:r>
              <a:rPr lang="en-US" altLang="zh-CN" dirty="0" smtClean="0"/>
              <a:t>(</a:t>
            </a:r>
            <a:r>
              <a:rPr lang="en-US" altLang="zh-CN" dirty="0"/>
              <a:t>straggler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是不可变的性质（不会引起</a:t>
            </a:r>
            <a:r>
              <a:rPr lang="zh-CN" altLang="en-US" b="1" dirty="0" smtClean="0">
                <a:solidFill>
                  <a:srgbClr val="FF0000"/>
                </a:solidFill>
              </a:rPr>
              <a:t>数据一致性问题</a:t>
            </a:r>
            <a:r>
              <a:rPr lang="zh-CN" altLang="en-US" dirty="0" smtClean="0"/>
              <a:t>），系统在其他节点重新运行慢任务的备份，和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类似。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7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分区、事件驱动、持久化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是类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的并行处理框架。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提供的很多操作是对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的封装、重组、优化和丰富；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RDD</a:t>
            </a:r>
            <a:r>
              <a:rPr lang="zh-CN" altLang="en-US" dirty="0" smtClean="0"/>
              <a:t>数据元素除了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类型，还有其他类型。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4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5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VS 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b="1" dirty="0" smtClean="0"/>
              <a:t>Hive on 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的一个</a:t>
            </a:r>
            <a:r>
              <a:rPr lang="zh-CN" altLang="en-US" b="1" dirty="0" smtClean="0"/>
              <a:t>数据仓库</a:t>
            </a:r>
            <a:r>
              <a:rPr lang="zh-CN" altLang="en-US" dirty="0" smtClean="0"/>
              <a:t>工具，最初由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可以通过类</a:t>
            </a:r>
            <a:r>
              <a:rPr lang="en-US" altLang="zh-CN" dirty="0"/>
              <a:t>SQL</a:t>
            </a:r>
            <a:r>
              <a:rPr lang="zh-CN" altLang="en-US" dirty="0"/>
              <a:t>语句快速实现简单的</a:t>
            </a:r>
            <a:r>
              <a:rPr lang="en-US" altLang="zh-CN" dirty="0" err="1"/>
              <a:t>MapReduce</a:t>
            </a:r>
            <a:r>
              <a:rPr lang="zh-CN" altLang="en-US" dirty="0"/>
              <a:t>统计，不必开发专门的</a:t>
            </a:r>
            <a:r>
              <a:rPr lang="en-US" altLang="zh-CN" dirty="0" err="1"/>
              <a:t>MapReduce</a:t>
            </a:r>
            <a:r>
              <a:rPr lang="zh-CN" altLang="en-US" dirty="0"/>
              <a:t>应用，十分适合数据仓库的统计分析。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将结构化的数据文件映射为一张数据库表，并提供简单的</a:t>
            </a:r>
            <a:r>
              <a:rPr lang="en-US" altLang="zh-CN" dirty="0" err="1"/>
              <a:t>sql</a:t>
            </a:r>
            <a:r>
              <a:rPr lang="zh-CN" altLang="en-US" dirty="0"/>
              <a:t>查询功能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可将</a:t>
            </a:r>
            <a:r>
              <a:rPr lang="en-US" altLang="zh-CN" dirty="0" err="1" smtClean="0"/>
              <a:t>HiveQL</a:t>
            </a:r>
            <a:r>
              <a:rPr lang="zh-CN" altLang="en-US" dirty="0" smtClean="0"/>
              <a:t>查询便以为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灵活性和可扩展性：支持</a:t>
            </a:r>
            <a:r>
              <a:rPr lang="en-US" altLang="zh-CN" dirty="0" smtClean="0"/>
              <a:t>UDF()</a:t>
            </a:r>
            <a:r>
              <a:rPr lang="zh-CN" altLang="en-US" dirty="0"/>
              <a:t>、</a:t>
            </a:r>
            <a:r>
              <a:rPr lang="zh-CN" altLang="en-US" dirty="0" smtClean="0"/>
              <a:t> 脚本、自定义的序列化、存储格式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b="1" dirty="0" smtClean="0"/>
              <a:t>Shark on Spark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的数据仓库</a:t>
            </a:r>
            <a:r>
              <a:rPr lang="zh-CN" altLang="en-US" dirty="0"/>
              <a:t>工具，由加州伯克利大学</a:t>
            </a:r>
            <a:r>
              <a:rPr lang="en-US" altLang="zh-CN" dirty="0"/>
              <a:t>AMP</a:t>
            </a:r>
            <a:r>
              <a:rPr lang="zh-CN" altLang="en-US" dirty="0" smtClean="0"/>
              <a:t>实验室开发。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同时</a:t>
            </a:r>
            <a:r>
              <a:rPr lang="zh-CN" altLang="en-US" dirty="0"/>
              <a:t>支持</a:t>
            </a:r>
            <a:r>
              <a:rPr lang="en-US" altLang="zh-CN" dirty="0"/>
              <a:t>SQL</a:t>
            </a:r>
            <a:r>
              <a:rPr lang="zh-CN" altLang="en-US" dirty="0"/>
              <a:t>查询处理和机器学习功能的数据分析系统。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兼容</a:t>
            </a:r>
            <a:r>
              <a:rPr lang="en-US" altLang="zh-CN" b="1" dirty="0"/>
              <a:t>Apache Hive</a:t>
            </a:r>
            <a:r>
              <a:rPr lang="zh-CN" altLang="en-US" dirty="0"/>
              <a:t>，</a:t>
            </a:r>
            <a:r>
              <a:rPr lang="en-US" altLang="zh-CN" dirty="0"/>
              <a:t>Hive</a:t>
            </a:r>
            <a:r>
              <a:rPr lang="zh-CN" altLang="en-US" dirty="0"/>
              <a:t>语句可以无修改就能更快速的在</a:t>
            </a:r>
            <a:r>
              <a:rPr lang="en-US" altLang="zh-CN" dirty="0"/>
              <a:t>Shark</a:t>
            </a:r>
            <a:r>
              <a:rPr lang="zh-CN" altLang="en-US" dirty="0"/>
              <a:t>上运行。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Shark</a:t>
            </a:r>
            <a:r>
              <a:rPr lang="zh-CN" altLang="en-US" dirty="0"/>
              <a:t>可以在任何支持</a:t>
            </a:r>
            <a:r>
              <a:rPr lang="en-US" altLang="zh-CN" dirty="0"/>
              <a:t>Hadoop</a:t>
            </a:r>
            <a:r>
              <a:rPr lang="zh-CN" altLang="en-US" dirty="0"/>
              <a:t>存储</a:t>
            </a:r>
            <a:r>
              <a:rPr lang="en-US" altLang="zh-CN" dirty="0"/>
              <a:t>API</a:t>
            </a:r>
            <a:r>
              <a:rPr lang="zh-CN" altLang="en-US" dirty="0"/>
              <a:t>的系统上查询数据，如</a:t>
            </a:r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支持广泛的数据格式，如</a:t>
            </a:r>
            <a:r>
              <a:rPr lang="en-US" altLang="zh-CN" dirty="0"/>
              <a:t>text</a:t>
            </a:r>
            <a:r>
              <a:rPr lang="zh-CN" altLang="en-US" dirty="0"/>
              <a:t>、二进制文件、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</a:t>
            </a:r>
            <a:r>
              <a:rPr lang="zh-CN" altLang="en-US" dirty="0"/>
              <a:t>可以选择性地</a:t>
            </a:r>
            <a:r>
              <a:rPr lang="zh-CN" altLang="en-US" dirty="0" smtClean="0"/>
              <a:t>加载高价值数据</a:t>
            </a:r>
            <a:r>
              <a:rPr lang="zh-CN" altLang="en-US" dirty="0"/>
              <a:t>到</a:t>
            </a:r>
            <a:r>
              <a:rPr lang="zh-CN" altLang="en-US" b="1" dirty="0"/>
              <a:t>内存</a:t>
            </a:r>
            <a:r>
              <a:rPr lang="zh-CN" altLang="en-US" dirty="0" smtClean="0"/>
              <a:t>，以便快速</a:t>
            </a:r>
            <a:r>
              <a:rPr lang="zh-CN" altLang="en-US" dirty="0"/>
              <a:t>分析。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6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VS 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4562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7" y="2564904"/>
            <a:ext cx="44577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1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错误恢复可</a:t>
            </a:r>
            <a:r>
              <a:rPr lang="zh-CN" altLang="en-US" dirty="0" smtClean="0"/>
              <a:t>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zh-CN" altLang="en-US" b="1" i="1" dirty="0" smtClean="0"/>
              <a:t>不可变性质</a:t>
            </a:r>
            <a:r>
              <a:rPr lang="zh-CN" altLang="en-US" dirty="0" smtClean="0"/>
              <a:t>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6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等。（</a:t>
            </a:r>
            <a:r>
              <a:rPr lang="zh-CN" altLang="en-US" dirty="0" smtClean="0">
                <a:solidFill>
                  <a:srgbClr val="FF0000"/>
                </a:solidFill>
              </a:rPr>
              <a:t>附上数据库系统优化的图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</a:t>
            </a:r>
            <a:r>
              <a:rPr lang="zh-CN" altLang="en-US" dirty="0" smtClean="0"/>
              <a:t>计划。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graph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/>
              <a:t>，然后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标准的</a:t>
            </a:r>
            <a:r>
              <a:rPr lang="en-US" altLang="zh-CN" dirty="0" err="1" smtClean="0"/>
              <a:t>MapReduce</a:t>
            </a:r>
            <a:r>
              <a:rPr lang="zh-CN" altLang="en-US" b="1" dirty="0" smtClean="0"/>
              <a:t>任务调度</a:t>
            </a:r>
            <a:r>
              <a:rPr lang="zh-CN" altLang="en-US" dirty="0" smtClean="0"/>
              <a:t>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有效地在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有难度。原因：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b="1" dirty="0" smtClean="0"/>
              <a:t>UDF</a:t>
            </a:r>
            <a:r>
              <a:rPr lang="zh-CN" altLang="en-US" b="1" dirty="0" smtClean="0"/>
              <a:t>很流行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上执行</a:t>
            </a:r>
            <a:r>
              <a:rPr lang="zh-CN" altLang="en-US" b="1" dirty="0" smtClean="0"/>
              <a:t>复杂</a:t>
            </a:r>
            <a:r>
              <a:rPr lang="zh-CN" altLang="en-US" b="1" dirty="0" smtClean="0"/>
              <a:t>分析</a:t>
            </a:r>
            <a:r>
              <a:rPr lang="zh-CN" altLang="en-US" b="1" dirty="0" smtClean="0"/>
              <a:t>功能</a:t>
            </a:r>
            <a:r>
              <a:rPr lang="zh-CN" altLang="en-US" dirty="0" smtClean="0"/>
              <a:t>（如机器学习、数据挖掘、图计算等），使得</a:t>
            </a:r>
            <a:r>
              <a:rPr lang="zh-CN" altLang="en-US" dirty="0" smtClean="0"/>
              <a:t>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7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None/>
            </a:pPr>
            <a:r>
              <a:rPr lang="zh-CN" altLang="en-US" dirty="0" smtClean="0"/>
              <a:t>一、背景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2. MPP</a:t>
            </a:r>
            <a:endParaRPr lang="en-US" altLang="zh-CN" sz="2900" dirty="0" smtClean="0"/>
          </a:p>
          <a:p>
            <a:pPr marL="571500" indent="-57150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Spark</a:t>
            </a:r>
          </a:p>
          <a:p>
            <a:pPr marL="971550" lvl="1" indent="-571500">
              <a:buNone/>
            </a:pPr>
            <a:r>
              <a:rPr lang="en-US" altLang="zh-CN" dirty="0" smtClean="0"/>
              <a:t>1. RDD(Resilient </a:t>
            </a:r>
            <a:r>
              <a:rPr lang="en-US" altLang="zh-CN" dirty="0"/>
              <a:t>Distributed Dataset</a:t>
            </a:r>
            <a:r>
              <a:rPr lang="en-US" altLang="zh-CN" dirty="0" smtClean="0"/>
              <a:t>)</a:t>
            </a:r>
          </a:p>
          <a:p>
            <a:pPr marL="971550" lvl="1" indent="-571500">
              <a:buNone/>
            </a:pPr>
            <a:r>
              <a:rPr lang="en-US" altLang="zh-CN" dirty="0" smtClean="0"/>
              <a:t>2. </a:t>
            </a:r>
            <a:r>
              <a:rPr lang="en-US" altLang="zh-CN" dirty="0"/>
              <a:t>RDD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(DAG)</a:t>
            </a:r>
          </a:p>
          <a:p>
            <a:pPr marL="971550" lvl="1" indent="-571500">
              <a:buNone/>
            </a:pPr>
            <a:r>
              <a:rPr lang="en-US" altLang="zh-CN" dirty="0" smtClean="0"/>
              <a:t>3. RDD </a:t>
            </a:r>
            <a:r>
              <a:rPr lang="zh-CN" altLang="en-US" dirty="0" smtClean="0"/>
              <a:t>依赖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4. DAG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5. Job </a:t>
            </a:r>
            <a:r>
              <a:rPr lang="zh-CN" altLang="en-US" dirty="0" smtClean="0"/>
              <a:t>调度过程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6. RDD </a:t>
            </a:r>
            <a:r>
              <a:rPr lang="zh-CN" altLang="en-US" dirty="0" smtClean="0"/>
              <a:t>容错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其他概念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Shark</a:t>
            </a:r>
          </a:p>
          <a:p>
            <a:pPr marL="971550" lvl="1" indent="-51435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en-US" altLang="zh-CN" dirty="0" smtClean="0"/>
              <a:t>Hive </a:t>
            </a:r>
            <a:r>
              <a:rPr lang="en-US" altLang="zh-CN" dirty="0" smtClean="0"/>
              <a:t>VS Shark</a:t>
            </a:r>
          </a:p>
          <a:p>
            <a:pPr marL="971550" lvl="1" indent="-514350">
              <a:buNone/>
            </a:pPr>
            <a:r>
              <a:rPr lang="en-US" altLang="zh-CN" dirty="0" smtClean="0"/>
              <a:t>2. Spark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Resilient Distributed Datasets(RDDs)</a:t>
            </a:r>
          </a:p>
          <a:p>
            <a:pPr marL="971550" lvl="1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、容错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None/>
            </a:pPr>
            <a:r>
              <a:rPr lang="zh-CN" altLang="en-US" dirty="0" smtClean="0"/>
              <a:t>三、引擎扩展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、局部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(Partial DAG Execution (PDE))</a:t>
            </a:r>
          </a:p>
          <a:p>
            <a:pPr marL="1371600" lvl="2" indent="-45720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1371600" lvl="2" indent="-45720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Skew-handling </a:t>
            </a:r>
            <a:r>
              <a:rPr lang="zh-CN" altLang="en-US" dirty="0" smtClean="0"/>
              <a:t>和并行度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、内存列存储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、分布式数据加载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、数据协同分区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四、机器学习支持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、语言集成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、执行引擎集成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五、实现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六、实验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现代数据分析领域面临的困境：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故障和掉队者（</a:t>
            </a:r>
            <a:r>
              <a:rPr lang="en-US" altLang="zh-CN" dirty="0"/>
              <a:t>straggler</a:t>
            </a:r>
            <a:r>
              <a:rPr lang="zh-CN" altLang="en-US" dirty="0" smtClean="0"/>
              <a:t>）使并行的数据库设计复杂化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复杂的分析功能，如机器学习、图计算等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延迟要求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迭代式计算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2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dirty="0" smtClean="0"/>
              <a:t>背景：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数据分析现状</a:t>
            </a:r>
            <a:r>
              <a:rPr lang="en-US" altLang="zh-CN" dirty="0" smtClean="0"/>
              <a:t>——</a:t>
            </a:r>
            <a:r>
              <a:rPr lang="en-US" altLang="zh-CN" dirty="0" err="1"/>
              <a:t>MapReduce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成员：</a:t>
            </a:r>
            <a:r>
              <a:rPr lang="en-US" altLang="zh-CN" dirty="0" smtClean="0"/>
              <a:t>Apache </a:t>
            </a:r>
            <a:r>
              <a:rPr lang="en-US" altLang="zh-CN" dirty="0"/>
              <a:t>Hive, </a:t>
            </a:r>
            <a:r>
              <a:rPr lang="en-US" altLang="zh-CN" dirty="0" smtClean="0"/>
              <a:t>Google </a:t>
            </a:r>
            <a:r>
              <a:rPr lang="en-US" altLang="zh-CN" dirty="0" err="1"/>
              <a:t>Tenzing</a:t>
            </a:r>
            <a:r>
              <a:rPr lang="en-US" altLang="zh-CN" dirty="0"/>
              <a:t>, Turn Cheetah</a:t>
            </a:r>
            <a:r>
              <a:rPr lang="en-US" altLang="zh-CN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优点：有效地细粒度容错能力、资源共享、可扩展性、丰富的机器学习算法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不足：高延迟、作业的交互式能力不</a:t>
            </a:r>
            <a:r>
              <a:rPr lang="zh-CN" altLang="en-US" dirty="0"/>
              <a:t>足</a:t>
            </a:r>
          </a:p>
        </p:txBody>
      </p:sp>
    </p:spTree>
    <p:extLst>
      <p:ext uri="{BB962C8B-B14F-4D97-AF65-F5344CB8AC3E}">
        <p14:creationId xmlns:p14="http://schemas.microsoft.com/office/powerpoint/2010/main" val="41675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一、</a:t>
            </a:r>
            <a:r>
              <a:rPr lang="zh-CN" altLang="en-US" dirty="0" smtClean="0"/>
              <a:t>背景</a:t>
            </a:r>
            <a:r>
              <a:rPr lang="zh-CN" altLang="en-US" dirty="0"/>
              <a:t>：</a:t>
            </a:r>
            <a:r>
              <a:rPr lang="en-US" altLang="zh-CN" dirty="0" smtClean="0"/>
              <a:t>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数据分析</a:t>
            </a:r>
            <a:r>
              <a:rPr lang="zh-CN" altLang="en-US" dirty="0" smtClean="0"/>
              <a:t>现状</a:t>
            </a:r>
            <a:r>
              <a:rPr lang="en-US" altLang="zh-CN" dirty="0"/>
              <a:t>——MPP(massively parallel processing)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成员：</a:t>
            </a:r>
            <a:r>
              <a:rPr lang="en-US" altLang="zh-CN" dirty="0"/>
              <a:t> </a:t>
            </a:r>
            <a:r>
              <a:rPr lang="en-US" altLang="zh-CN" dirty="0" err="1"/>
              <a:t>Vertica</a:t>
            </a:r>
            <a:r>
              <a:rPr lang="en-US" altLang="zh-CN" dirty="0"/>
              <a:t>, </a:t>
            </a:r>
            <a:r>
              <a:rPr lang="en-US" altLang="zh-CN" b="1" dirty="0"/>
              <a:t>SAP HANA</a:t>
            </a:r>
            <a:r>
              <a:rPr lang="en-US" altLang="zh-CN" dirty="0"/>
              <a:t>, Teradata, Google </a:t>
            </a:r>
            <a:r>
              <a:rPr lang="en-US" altLang="zh-CN" dirty="0" err="1"/>
              <a:t>Dremel</a:t>
            </a:r>
            <a:r>
              <a:rPr lang="en-US" altLang="zh-CN" dirty="0"/>
              <a:t>, Google </a:t>
            </a:r>
            <a:r>
              <a:rPr lang="en-US" altLang="zh-CN" dirty="0" err="1" smtClean="0"/>
              <a:t>PowerDrill</a:t>
            </a:r>
            <a:r>
              <a:rPr lang="en-US" altLang="zh-CN" dirty="0"/>
              <a:t>, </a:t>
            </a:r>
            <a:r>
              <a:rPr lang="en-US" altLang="zh-CN" dirty="0" err="1"/>
              <a:t>Cloudera</a:t>
            </a:r>
            <a:r>
              <a:rPr lang="en-US" altLang="zh-CN" dirty="0"/>
              <a:t> Impala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zh-CN" altLang="en-US" dirty="0" smtClean="0"/>
              <a:t>优点：速度快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不足：通常没有容错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或代价很高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；当集群规模较大时，运行长查询具有挑战性；缺乏丰富的分析功能，如机器学习和图计算。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2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2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目前绝大多数的集群编程模型基于“磁盘→磁盘”</a:t>
            </a:r>
            <a:r>
              <a:rPr lang="zh-CN" altLang="en-US" dirty="0" smtClean="0">
                <a:solidFill>
                  <a:srgbClr val="FF0000"/>
                </a:solidFill>
              </a:rPr>
              <a:t>非循环数据流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优点：在运行时</a:t>
            </a:r>
            <a:r>
              <a:rPr lang="en-US" altLang="zh-CN" dirty="0" smtClean="0"/>
              <a:t>(run-time) </a:t>
            </a:r>
          </a:p>
          <a:p>
            <a:pPr lvl="1"/>
            <a:r>
              <a:rPr lang="zh-CN" altLang="en-US" dirty="0" smtClean="0"/>
              <a:t>决定在哪里运行任务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自动地从错误中恢复</a:t>
            </a:r>
            <a:endParaRPr lang="en-US" altLang="zh-CN" dirty="0" smtClean="0"/>
          </a:p>
          <a:p>
            <a:r>
              <a:rPr lang="zh-CN" altLang="en-US" dirty="0" smtClean="0"/>
              <a:t>不足：需要重复使用数据集的应用，非循环的数据流带来大量的</a:t>
            </a:r>
            <a:r>
              <a:rPr lang="zh-CN" altLang="en-US" b="1" dirty="0" smtClean="0">
                <a:solidFill>
                  <a:srgbClr val="FF0000"/>
                </a:solidFill>
              </a:rPr>
              <a:t>磁盘</a:t>
            </a:r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/>
              <a:t>，效率低：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交互式数据挖掘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1089"/>
            <a:ext cx="8162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Spark</a:t>
            </a:r>
            <a:r>
              <a:rPr lang="zh-CN" altLang="en-US" dirty="0"/>
              <a:t>是加州伯克利大学</a:t>
            </a:r>
            <a:r>
              <a:rPr lang="en-US" altLang="zh-CN" dirty="0"/>
              <a:t>AMP</a:t>
            </a:r>
            <a:r>
              <a:rPr lang="zh-CN" altLang="en-US" dirty="0"/>
              <a:t>实验室开发的类</a:t>
            </a:r>
            <a:r>
              <a:rPr lang="en-US" altLang="zh-CN" dirty="0" err="1"/>
              <a:t>MapReduce</a:t>
            </a:r>
            <a:r>
              <a:rPr lang="zh-CN" altLang="en-US" dirty="0"/>
              <a:t>的通用的并行计算</a:t>
            </a:r>
            <a:r>
              <a:rPr lang="zh-CN" altLang="en-US" dirty="0" smtClean="0"/>
              <a:t>框架，其目标：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扩展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模型，以便更好的支持两类分析应用：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迭代算法（机器学习、图计算）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交互式的数据挖掘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提升可编程性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整合</a:t>
            </a:r>
            <a:r>
              <a:rPr lang="en-US" altLang="zh-CN" dirty="0" smtClean="0">
                <a:solidFill>
                  <a:srgbClr val="FF0000"/>
                </a:solidFill>
              </a:rPr>
              <a:t>Scala</a:t>
            </a:r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允许交互式地使用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的解释器</a:t>
            </a:r>
            <a:endParaRPr lang="en-US" altLang="zh-CN" dirty="0" smtClean="0"/>
          </a:p>
          <a:p>
            <a:r>
              <a:rPr lang="zh-CN" altLang="en-US" dirty="0" smtClean="0"/>
              <a:t>补充：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2029</Words>
  <Application>Microsoft Office PowerPoint</Application>
  <PresentationFormat>全屏显示(4:3)</PresentationFormat>
  <Paragraphs>258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Andale Mono</vt:lpstr>
      <vt:lpstr>ＭＳ Ｐゴシック</vt:lpstr>
      <vt:lpstr>PMingLiU</vt:lpstr>
      <vt:lpstr>宋体</vt:lpstr>
      <vt:lpstr>Arial</vt:lpstr>
      <vt:lpstr>Calibri</vt:lpstr>
      <vt:lpstr>Corbel</vt:lpstr>
      <vt:lpstr>Lucida Console</vt:lpstr>
      <vt:lpstr>Times New Roman</vt:lpstr>
      <vt:lpstr>Wingdings</vt:lpstr>
      <vt:lpstr>Office 主题</vt:lpstr>
      <vt:lpstr>Spark</vt:lpstr>
      <vt:lpstr>PowerPoint 演示文稿</vt:lpstr>
      <vt:lpstr>PowerPoint 演示文稿</vt:lpstr>
      <vt:lpstr>一、背景</vt:lpstr>
      <vt:lpstr>一、背景：MapReduce</vt:lpstr>
      <vt:lpstr>一、背景：MPP</vt:lpstr>
      <vt:lpstr>二、Spark</vt:lpstr>
      <vt:lpstr>1.Spark</vt:lpstr>
      <vt:lpstr>1.Spark</vt:lpstr>
      <vt:lpstr>1.Spark</vt:lpstr>
      <vt:lpstr>Spark系统</vt:lpstr>
      <vt:lpstr>2.RDD</vt:lpstr>
      <vt:lpstr>RDD</vt:lpstr>
      <vt:lpstr>举例</vt:lpstr>
      <vt:lpstr>Spark组件</vt:lpstr>
      <vt:lpstr>RDD 图</vt:lpstr>
      <vt:lpstr>RDD 依赖类型</vt:lpstr>
      <vt:lpstr>DAG 调度器</vt:lpstr>
      <vt:lpstr>Job调度过程</vt:lpstr>
      <vt:lpstr>RDD容错</vt:lpstr>
      <vt:lpstr>其他概念</vt:lpstr>
      <vt:lpstr>Shark</vt:lpstr>
      <vt:lpstr>Hive VS Shark</vt:lpstr>
      <vt:lpstr>Hive VS Shark</vt:lpstr>
      <vt:lpstr>容错</vt:lpstr>
      <vt:lpstr>在RDD上执行SQL</vt:lpstr>
      <vt:lpstr>引擎扩展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Administrator</cp:lastModifiedBy>
  <cp:revision>134</cp:revision>
  <dcterms:created xsi:type="dcterms:W3CDTF">2014-06-19T11:37:45Z</dcterms:created>
  <dcterms:modified xsi:type="dcterms:W3CDTF">2014-06-20T08:26:53Z</dcterms:modified>
</cp:coreProperties>
</file>