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计算能使查询低延迟，内存的吞吐量比磁盘的吞吐量</a:t>
            </a:r>
            <a:r>
              <a:rPr lang="zh-CN" altLang="en-US" dirty="0"/>
              <a:t>高几</a:t>
            </a:r>
            <a:r>
              <a:rPr lang="zh-CN" altLang="en-US" dirty="0" smtClean="0"/>
              <a:t>个数量级。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将数据分区以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对象集合的形式存储，以此避免反序列化，查询处理器能直接使用这些对象。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但这引起两个问题：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巨大的</a:t>
            </a:r>
            <a:r>
              <a:rPr lang="zh-CN" altLang="en-US" b="1" dirty="0" smtClean="0"/>
              <a:t>存储空间开销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原因：通常，</a:t>
            </a:r>
            <a:r>
              <a:rPr lang="en-US" altLang="zh-CN" dirty="0" smtClean="0"/>
              <a:t>JVM</a:t>
            </a:r>
            <a:r>
              <a:rPr lang="zh-CN" altLang="en-US" dirty="0"/>
              <a:t>实现</a:t>
            </a:r>
            <a:r>
              <a:rPr lang="zh-CN" altLang="en-US" dirty="0" smtClean="0"/>
              <a:t>过程会对每个对象增加</a:t>
            </a:r>
            <a:r>
              <a:rPr lang="en-US" altLang="zh-CN" dirty="0" smtClean="0"/>
              <a:t>12~16 bytes </a:t>
            </a:r>
            <a:r>
              <a:rPr lang="zh-CN" altLang="en-US" dirty="0" smtClean="0"/>
              <a:t>的开销。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举例：将</a:t>
            </a:r>
            <a:r>
              <a:rPr lang="en-US" altLang="zh-CN" dirty="0" smtClean="0"/>
              <a:t>270MB</a:t>
            </a:r>
            <a:r>
              <a:rPr lang="zh-CN" altLang="en-US" dirty="0" smtClean="0"/>
              <a:t>的</a:t>
            </a:r>
            <a:r>
              <a:rPr lang="en-US" altLang="zh-CN" dirty="0"/>
              <a:t>TPC-H 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对象形式存储，需要</a:t>
            </a:r>
            <a:r>
              <a:rPr lang="en-US" altLang="zh-CN" dirty="0" smtClean="0"/>
              <a:t>971MB</a:t>
            </a:r>
            <a:r>
              <a:rPr lang="zh-CN" altLang="en-US" dirty="0" smtClean="0"/>
              <a:t>的内存大小，而序列化这些数据仅花费</a:t>
            </a:r>
            <a:r>
              <a:rPr lang="en-US" altLang="zh-CN" dirty="0" smtClean="0"/>
              <a:t>289MB</a:t>
            </a:r>
            <a:r>
              <a:rPr lang="zh-CN" altLang="en-US" dirty="0" smtClean="0"/>
              <a:t>内存，仅三分之一大小。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JVM</a:t>
            </a:r>
            <a:r>
              <a:rPr lang="zh-CN" altLang="en-US" dirty="0" smtClean="0"/>
              <a:t>的垃圾回收带来的</a:t>
            </a:r>
            <a:r>
              <a:rPr lang="zh-CN" altLang="en-US" b="1" dirty="0" smtClean="0"/>
              <a:t>时间开销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原因：内存有限，垃圾回收占用大量时间。</a:t>
            </a:r>
            <a:r>
              <a:rPr lang="en-US" altLang="zh-CN" dirty="0"/>
              <a:t> JVM</a:t>
            </a:r>
            <a:r>
              <a:rPr lang="zh-CN" altLang="en-US" b="1" dirty="0"/>
              <a:t>垃圾回收时间</a:t>
            </a:r>
            <a:r>
              <a:rPr lang="zh-CN" altLang="en-US" dirty="0"/>
              <a:t>和</a:t>
            </a:r>
            <a:r>
              <a:rPr lang="zh-CN" altLang="en-US" b="1" dirty="0"/>
              <a:t>对象个数</a:t>
            </a:r>
            <a:r>
              <a:rPr lang="zh-CN" altLang="en-US" dirty="0"/>
              <a:t>成</a:t>
            </a:r>
            <a:r>
              <a:rPr lang="zh-CN" altLang="en-US" b="1" dirty="0" smtClean="0"/>
              <a:t>线性关系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举例：一个记录</a:t>
            </a:r>
            <a:r>
              <a:rPr lang="en-US" altLang="zh-CN" dirty="0" smtClean="0"/>
              <a:t>200B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大小的堆能容纳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6</a:t>
            </a:r>
            <a:r>
              <a:rPr lang="zh-CN" altLang="en-US" dirty="0" smtClean="0"/>
              <a:t>千万个对象。完成</a:t>
            </a:r>
            <a:r>
              <a:rPr lang="zh-CN" altLang="en-US" dirty="0"/>
              <a:t>一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”可能</a:t>
            </a:r>
            <a:r>
              <a:rPr lang="zh-CN" altLang="en-US" dirty="0"/>
              <a:t>需要数分钟</a:t>
            </a:r>
            <a:r>
              <a:rPr lang="zh-CN" altLang="en-US" dirty="0" smtClean="0"/>
              <a:t>时间，这么多对象会触发很多次“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”。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原始数据按类型分为不同的列，将这些列存储为原始数组。对于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支持的复杂数据类型，如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等，先序列化，然后串接为一个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数组。每列仅创建一个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对象，自然的拥有如下优势：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）垃圾回收（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）时间快（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对象少）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）数据紧凑，占用空间少（相同类型的数据都聚集在一起）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高效压缩（压缩算法如：</a:t>
            </a:r>
            <a:r>
              <a:rPr lang="en-US" altLang="zh-CN" dirty="0"/>
              <a:t>dictionary encoding, run-length encoding, bit packing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行存储和列存储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行程长度压缩算法 </a:t>
            </a:r>
            <a:r>
              <a:rPr lang="en-US" altLang="zh-CN" i="1" dirty="0"/>
              <a:t>Run-Length</a:t>
            </a:r>
            <a:r>
              <a:rPr lang="en-US" altLang="zh-CN" dirty="0"/>
              <a:t> </a:t>
            </a:r>
            <a:r>
              <a:rPr lang="en-US" altLang="zh-CN" i="1" dirty="0"/>
              <a:t>Encoding</a:t>
            </a:r>
            <a:r>
              <a:rPr lang="en-US" altLang="zh-CN" dirty="0"/>
              <a:t>(RLE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571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H\Desktop\48c95a19gd01a24ab4d0b&amp;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25" y="3056758"/>
            <a:ext cx="247619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引擎扩展：分布式数据加载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依赖于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完成分布式的数据加载，大致过程：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一个表被划分到多个小的分区，每个分区都有一个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任务负责，加载任务按照“数据视图”从数据行中提取独立字段，然后将分区数据整理为列存储形式，最后存储到内存。</a:t>
            </a:r>
            <a:endParaRPr lang="en-US" altLang="zh-CN" dirty="0" smtClean="0"/>
          </a:p>
          <a:p>
            <a:r>
              <a:rPr lang="zh-CN" altLang="en-US" dirty="0" smtClean="0"/>
              <a:t>说明：每个数据加载任务跟踪“元数据（</a:t>
            </a:r>
            <a:r>
              <a:rPr lang="en-US" altLang="zh-CN" dirty="0"/>
              <a:t>metadata</a:t>
            </a:r>
            <a:r>
              <a:rPr lang="zh-CN" altLang="en-US" dirty="0" smtClean="0"/>
              <a:t>）”，决定分区内的数据是否应该压缩，每个任务可以选择适合自己数据的最好压缩方式（局部最优达到全局最优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允许数据加载阶段达到最大并行度（前面提到的并行度只涉及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不会包含分区的压缩视图和元数据信息，这些信息只是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计算过程的副产品，假如该信息丢失，可以利用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容错机制快速重新计算。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1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zh-CN" altLang="en-US" dirty="0" smtClean="0"/>
              <a:t>：数据协作分区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MPP</a:t>
            </a:r>
            <a:r>
              <a:rPr lang="zh-CN" altLang="en-US" sz="2400" dirty="0" smtClean="0"/>
              <a:t>协同分区方式：数据加载过程，基于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join key</a:t>
            </a:r>
            <a:r>
              <a:rPr lang="zh-CN" altLang="en-US" sz="2400" dirty="0" smtClean="0"/>
              <a:t>进行协同分区两个表。</a:t>
            </a:r>
            <a:endParaRPr lang="en-US" altLang="zh-CN" sz="2400" dirty="0" smtClean="0"/>
          </a:p>
          <a:p>
            <a:r>
              <a:rPr lang="en-US" altLang="zh-CN" sz="2400" dirty="0" smtClean="0"/>
              <a:t>Shark</a:t>
            </a:r>
            <a:r>
              <a:rPr lang="zh-CN" altLang="en-US" sz="2400" dirty="0" smtClean="0"/>
              <a:t>协同分区方式：基于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key</a:t>
            </a:r>
            <a:r>
              <a:rPr lang="zh-CN" altLang="en-US" sz="2400" dirty="0" smtClean="0"/>
              <a:t>协同分区两个表。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当协同分区两个表时，</a:t>
            </a:r>
            <a:r>
              <a:rPr lang="en-US" altLang="zh-CN" sz="2400" dirty="0" smtClean="0"/>
              <a:t>Shark</a:t>
            </a:r>
            <a:r>
              <a:rPr lang="zh-CN" altLang="en-US" sz="2400" dirty="0" smtClean="0"/>
              <a:t>的优化器构建</a:t>
            </a:r>
            <a:r>
              <a:rPr lang="en-US" altLang="zh-CN" sz="2400" dirty="0" smtClean="0"/>
              <a:t>DAG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）避免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过程；（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任务执行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这里添加两个表的字段描述，以及普通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sql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000504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"=true)</a:t>
            </a:r>
          </a:p>
          <a:p>
            <a:r>
              <a:rPr lang="en-US" altLang="zh-CN" sz="2400" dirty="0" smtClean="0"/>
              <a:t>      AS SELECT * FROM </a:t>
            </a:r>
            <a:r>
              <a:rPr lang="en-US" altLang="zh-CN" sz="2400" dirty="0" err="1" smtClean="0"/>
              <a:t>lineitem</a:t>
            </a:r>
            <a:r>
              <a:rPr lang="en-US" altLang="zh-CN" sz="2400" dirty="0" smtClean="0"/>
              <a:t> DISTRIBUTE BY L_ORDERKEY;</a:t>
            </a:r>
          </a:p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o_mem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</a:t>
            </a:r>
          </a:p>
          <a:p>
            <a:r>
              <a:rPr lang="en-US" altLang="zh-CN" sz="2400" dirty="0" smtClean="0"/>
              <a:t>      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"=true, "</a:t>
            </a:r>
            <a:r>
              <a:rPr lang="en-US" altLang="zh-CN" sz="2400" dirty="0" err="1" smtClean="0"/>
              <a:t>copartition</a:t>
            </a:r>
            <a:r>
              <a:rPr lang="en-US" altLang="zh-CN" sz="2400" dirty="0" smtClean="0"/>
              <a:t>"="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      AS SELECT * FROM order </a:t>
            </a:r>
            <a:r>
              <a:rPr lang="en-US" altLang="zh-CN" sz="2400" b="1" dirty="0" smtClean="0"/>
              <a:t>DISTRIBUTE BY </a:t>
            </a:r>
            <a:r>
              <a:rPr lang="en-US" altLang="zh-CN" sz="2400" dirty="0" smtClean="0"/>
              <a:t>O_ORDERKEY;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35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裁剪：基于数据分区的</a:t>
            </a:r>
            <a:r>
              <a:rPr lang="zh-CN" altLang="en-US" b="1" dirty="0" smtClean="0"/>
              <a:t>自然列簇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natural clustering columns</a:t>
            </a:r>
            <a:r>
              <a:rPr lang="zh-CN" altLang="en-US" dirty="0" smtClean="0"/>
              <a:t>）对</a:t>
            </a:r>
            <a:r>
              <a:rPr lang="zh-CN" altLang="en-US" b="1" dirty="0" smtClean="0"/>
              <a:t>数据分区</a:t>
            </a:r>
            <a:r>
              <a:rPr lang="zh-CN" altLang="en-US" dirty="0" smtClean="0"/>
              <a:t>进行裁剪的过程。即不在查询范围内的数据，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避免扫描这些数据块。</a:t>
            </a:r>
            <a:endParaRPr lang="en-US" altLang="zh-CN" dirty="0" smtClean="0"/>
          </a:p>
          <a:p>
            <a:r>
              <a:rPr lang="zh-CN" altLang="en-US" dirty="0" smtClean="0"/>
              <a:t>分区统计：每个节点上的内存存储在数据加载过程收集统计数据，包括每一列的范围、记录数等。如前面提到的，这些数据会发送到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，在查询期间用来裁剪分区。</a:t>
            </a:r>
            <a:endParaRPr lang="en-US" altLang="zh-CN" dirty="0" smtClean="0"/>
          </a:p>
          <a:p>
            <a:r>
              <a:rPr lang="zh-CN" altLang="en-US" dirty="0" smtClean="0"/>
              <a:t>查询过程：当有一个查询执行，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对所有的分区统计信息和查询语句的谓词进行评估，不满足谓词的分区将被裁剪掉，也即不会有任务会扫描这些分区数据。（</a:t>
            </a:r>
            <a:r>
              <a:rPr lang="zh-CN" altLang="en-US" dirty="0" smtClean="0">
                <a:solidFill>
                  <a:srgbClr val="FF0000"/>
                </a:solidFill>
              </a:rPr>
              <a:t>这里可以画一个流程图或结合分区图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机器学习在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内是</a:t>
            </a:r>
            <a:r>
              <a:rPr lang="zh-CN" altLang="en-US" b="1" dirty="0" smtClean="0"/>
              <a:t>一等公民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语言集成：如右图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执行引擎集成：得益于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46722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实现过程，进行的其他优化：</a:t>
            </a:r>
            <a:endParaRPr lang="en-US" altLang="zh-CN" dirty="0" smtClean="0"/>
          </a:p>
          <a:p>
            <a:r>
              <a:rPr lang="zh-CN" altLang="en-US" dirty="0" smtClean="0"/>
              <a:t>基于内存的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都会把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结果输出到磁盘，额外的系统调用和文件系统日志会带来大量的开销。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结果到内存，也可以选择存入磁盘。</a:t>
            </a:r>
            <a:endParaRPr lang="en-US" altLang="zh-CN" dirty="0" smtClean="0"/>
          </a:p>
          <a:p>
            <a:r>
              <a:rPr lang="zh-CN" altLang="en-US" dirty="0" smtClean="0"/>
              <a:t>临时对象的创建：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临时对象会带来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设计为最小化地创建临对象。</a:t>
            </a:r>
            <a:endParaRPr lang="en-US" altLang="zh-CN" dirty="0" smtClean="0"/>
          </a:p>
          <a:p>
            <a:r>
              <a:rPr lang="zh-CN" altLang="en-US" dirty="0" smtClean="0"/>
              <a:t>表现评估的字节码编译：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Shark</a:t>
            </a:r>
            <a:r>
              <a:rPr lang="zh-CN" altLang="en-US" dirty="0" smtClean="0"/>
              <a:t>发送的表现评估信息（</a:t>
            </a:r>
            <a:r>
              <a:rPr lang="en-US" altLang="zh-CN" dirty="0" smtClean="0"/>
              <a:t>Expression Evaluators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解析器生成，作者发现，当访问的数据不在内存时，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将耗费在解释这些评估。作者正在写一个编译器，将这些表现评估转化为</a:t>
            </a:r>
            <a:r>
              <a:rPr lang="en-US" altLang="zh-CN" dirty="0" smtClean="0"/>
              <a:t>JVM</a:t>
            </a:r>
            <a:r>
              <a:rPr lang="zh-CN" altLang="en-US" smtClean="0"/>
              <a:t>的字节码，以提高执行引擎的吞吐量。</a:t>
            </a:r>
            <a:endParaRPr lang="en-US" altLang="zh-CN" dirty="0" smtClean="0"/>
          </a:p>
          <a:p>
            <a:r>
              <a:rPr lang="zh-CN" altLang="en-US" dirty="0" smtClean="0"/>
              <a:t>专门的数据结构：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尚未开发出来。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CREATE TABLE </a:t>
            </a:r>
            <a:r>
              <a:rPr lang="en-US" altLang="zh-CN" sz="3200" dirty="0" err="1"/>
              <a:t>latest_logs</a:t>
            </a:r>
            <a:endParaRPr lang="en-US" altLang="zh-CN" sz="3200" dirty="0"/>
          </a:p>
          <a:p>
            <a:r>
              <a:rPr lang="en-US" altLang="zh-CN" sz="3200" dirty="0" smtClean="0"/>
              <a:t>      TBLPROPERTIES 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shark.cache</a:t>
            </a:r>
            <a:r>
              <a:rPr lang="en-US" altLang="zh-CN" sz="3200" dirty="0"/>
              <a:t>"=true</a:t>
            </a:r>
            <a:r>
              <a:rPr lang="en-US" altLang="zh-CN" sz="3200" dirty="0" smtClean="0"/>
              <a:t>)  AS     SELECT </a:t>
            </a:r>
            <a:r>
              <a:rPr lang="en-US" altLang="zh-CN" sz="3200" dirty="0"/>
              <a:t>* FROM logs WHERE date &gt; </a:t>
            </a:r>
            <a:r>
              <a:rPr lang="en-US" altLang="zh-CN" sz="3200" dirty="0" smtClean="0"/>
              <a:t>now</a:t>
            </a:r>
            <a:r>
              <a:rPr lang="en-US" altLang="zh-CN" sz="3200" dirty="0"/>
              <a:t>()-3600;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7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等。（</a:t>
            </a:r>
            <a:r>
              <a:rPr lang="zh-CN" altLang="en-US" dirty="0" smtClean="0">
                <a:solidFill>
                  <a:srgbClr val="FF0000"/>
                </a:solidFill>
              </a:rPr>
              <a:t>附上数据库系统优化的图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结合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worker</a:t>
            </a:r>
            <a:r>
              <a:rPr lang="zh-CN" altLang="en-US" dirty="0" smtClean="0">
                <a:solidFill>
                  <a:srgbClr val="FF0000"/>
                </a:solidFill>
              </a:rPr>
              <a:t>的图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 </a:t>
            </a:r>
            <a:r>
              <a:rPr lang="zh-CN" altLang="en-US" dirty="0" smtClean="0"/>
              <a:t>（这里提到的并行度针对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1602</Words>
  <Application>Microsoft Office PowerPoint</Application>
  <PresentationFormat>全屏显示(4:3)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Arial</vt:lpstr>
      <vt:lpstr>Calibri</vt:lpstr>
      <vt:lpstr>Office 主题</vt:lpstr>
      <vt:lpstr>PowerPoint 演示文稿</vt:lpstr>
      <vt:lpstr>Shark概述</vt:lpstr>
      <vt:lpstr>例子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  <vt:lpstr>引擎扩展：列内存存储</vt:lpstr>
      <vt:lpstr>引擎扩展：列内存存储</vt:lpstr>
      <vt:lpstr>引擎扩展：列内存存储</vt:lpstr>
      <vt:lpstr>引擎扩展：分布式数据加载</vt:lpstr>
      <vt:lpstr>引擎扩展：数据协作分区</vt:lpstr>
      <vt:lpstr>引擎扩展：分区统计和Map裁剪</vt:lpstr>
      <vt:lpstr>机器学习支持</vt:lpstr>
      <vt:lpstr>实现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Administrator</cp:lastModifiedBy>
  <cp:revision>133</cp:revision>
  <dcterms:created xsi:type="dcterms:W3CDTF">2014-06-16T11:47:41Z</dcterms:created>
  <dcterms:modified xsi:type="dcterms:W3CDTF">2014-06-20T08:27:01Z</dcterms:modified>
</cp:coreProperties>
</file>