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60" r:id="rId5"/>
    <p:sldId id="259" r:id="rId6"/>
    <p:sldId id="261" r:id="rId7"/>
    <p:sldId id="262" r:id="rId8"/>
    <p:sldId id="264" r:id="rId9"/>
    <p:sldId id="266" r:id="rId10"/>
    <p:sldId id="267" r:id="rId11"/>
    <p:sldId id="269" r:id="rId12"/>
    <p:sldId id="271" r:id="rId13"/>
    <p:sldId id="270" r:id="rId14"/>
    <p:sldId id="268"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38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2014/6/20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2014/6/20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2014/6/20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2014/6/20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系统概述：</a:t>
            </a:r>
            <a:r>
              <a:rPr lang="en-US" altLang="zh-CN" dirty="0" smtClean="0"/>
              <a:t>RDD</a:t>
            </a:r>
            <a:endParaRPr lang="zh-CN" altLang="en-US" dirty="0"/>
          </a:p>
        </p:txBody>
      </p:sp>
      <p:sp>
        <p:nvSpPr>
          <p:cNvPr id="3" name="内容占位符 2"/>
          <p:cNvSpPr>
            <a:spLocks noGrp="1"/>
          </p:cNvSpPr>
          <p:nvPr>
            <p:ph idx="1"/>
          </p:nvPr>
        </p:nvSpPr>
        <p:spPr/>
        <p:txBody>
          <a:bodyPr/>
          <a:lstStyle/>
          <a:p>
            <a:r>
              <a:rPr lang="zh-CN" altLang="en-US" dirty="0" smtClean="0"/>
              <a:t>窄依赖</a:t>
            </a:r>
            <a:endParaRPr lang="en-US" altLang="zh-CN" dirty="0" smtClean="0"/>
          </a:p>
          <a:p>
            <a:endParaRPr lang="en-US" altLang="zh-CN" dirty="0" smtClean="0"/>
          </a:p>
          <a:p>
            <a:endParaRPr lang="en-US" altLang="zh-CN" dirty="0" smtClean="0"/>
          </a:p>
          <a:p>
            <a:r>
              <a:rPr lang="zh-CN" altLang="en-US" dirty="0" smtClean="0"/>
              <a:t>宽依赖</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系统概述：</a:t>
            </a:r>
            <a:r>
              <a:rPr lang="en-US" altLang="zh-CN" dirty="0" smtClean="0"/>
              <a:t>RDD</a:t>
            </a:r>
            <a:endParaRPr lang="zh-CN" altLang="en-US" dirty="0"/>
          </a:p>
        </p:txBody>
      </p:sp>
      <p:sp>
        <p:nvSpPr>
          <p:cNvPr id="3" name="内容占位符 2"/>
          <p:cNvSpPr>
            <a:spLocks noGrp="1"/>
          </p:cNvSpPr>
          <p:nvPr>
            <p:ph idx="1"/>
          </p:nvPr>
        </p:nvSpPr>
        <p:spPr/>
        <p:txBody>
          <a:bodyPr/>
          <a:lstStyle/>
          <a:p>
            <a:r>
              <a:rPr lang="zh-CN" altLang="en-US" dirty="0" smtClean="0"/>
              <a:t>其他概念：</a:t>
            </a:r>
            <a:endParaRPr lang="en-US" altLang="zh-CN" dirty="0" smtClean="0"/>
          </a:p>
          <a:p>
            <a:r>
              <a:rPr lang="zh-CN" altLang="en-US" dirty="0" smtClean="0"/>
              <a:t>分区</a:t>
            </a:r>
            <a:endParaRPr lang="en-US" altLang="zh-CN" dirty="0" smtClean="0"/>
          </a:p>
          <a:p>
            <a:r>
              <a:rPr lang="zh-CN" altLang="en-US" dirty="0" smtClean="0"/>
              <a:t>数据持久化</a:t>
            </a:r>
            <a:endParaRPr lang="en-US" altLang="zh-CN" dirty="0" smtClean="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系统概述：</a:t>
            </a:r>
            <a:r>
              <a:rPr lang="en-US" altLang="zh-CN" dirty="0" smtClean="0"/>
              <a:t>RDD</a:t>
            </a:r>
            <a:r>
              <a:rPr lang="zh-CN" altLang="en-US" dirty="0" smtClean="0"/>
              <a:t>举例</a:t>
            </a:r>
            <a:endParaRPr lang="zh-CN" altLang="en-US" dirty="0"/>
          </a:p>
        </p:txBody>
      </p:sp>
      <p:sp>
        <p:nvSpPr>
          <p:cNvPr id="4" name="内容占位符 3"/>
          <p:cNvSpPr>
            <a:spLocks noGrp="1"/>
          </p:cNvSpPr>
          <p:nvPr>
            <p:ph sz="half" idx="2"/>
          </p:nvPr>
        </p:nvSpPr>
        <p:spPr/>
        <p:txBody>
          <a:bodyPr>
            <a:normAutofit/>
          </a:bodyPr>
          <a:lstStyle/>
          <a:p>
            <a:endParaRPr lang="zh-CN" altLang="en-US" dirty="0"/>
          </a:p>
        </p:txBody>
      </p:sp>
      <p:pic>
        <p:nvPicPr>
          <p:cNvPr id="4098" name="Picture 2"/>
          <p:cNvPicPr>
            <a:picLocks noGrp="1" noChangeAspect="1" noChangeArrowheads="1"/>
          </p:cNvPicPr>
          <p:nvPr>
            <p:ph sz="half" idx="1"/>
          </p:nvPr>
        </p:nvPicPr>
        <p:blipFill>
          <a:blip r:embed="rId2"/>
          <a:srcRect/>
          <a:stretch>
            <a:fillRect/>
          </a:stretch>
        </p:blipFill>
        <p:spPr bwMode="auto">
          <a:xfrm>
            <a:off x="457200" y="3159416"/>
            <a:ext cx="4038600" cy="140753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系统概述：</a:t>
            </a:r>
            <a:r>
              <a:rPr lang="en-US" altLang="zh-CN" dirty="0" smtClean="0"/>
              <a:t>RDD</a:t>
            </a:r>
            <a:r>
              <a:rPr lang="zh-CN" altLang="en-US" dirty="0" smtClean="0"/>
              <a:t>举例</a:t>
            </a:r>
            <a:endParaRPr lang="zh-CN" altLang="en-US" dirty="0"/>
          </a:p>
        </p:txBody>
      </p:sp>
      <p:pic>
        <p:nvPicPr>
          <p:cNvPr id="3074" name="Picture 2"/>
          <p:cNvPicPr>
            <a:picLocks noGrp="1" noChangeAspect="1" noChangeArrowheads="1"/>
          </p:cNvPicPr>
          <p:nvPr>
            <p:ph sz="half" idx="1"/>
          </p:nvPr>
        </p:nvPicPr>
        <p:blipFill>
          <a:blip r:embed="rId2"/>
          <a:srcRect/>
          <a:stretch>
            <a:fillRect/>
          </a:stretch>
        </p:blipFill>
        <p:spPr bwMode="auto">
          <a:xfrm>
            <a:off x="457200" y="2640973"/>
            <a:ext cx="4038600" cy="2444416"/>
          </a:xfrm>
          <a:prstGeom prst="rect">
            <a:avLst/>
          </a:prstGeom>
          <a:noFill/>
          <a:ln w="9525">
            <a:noFill/>
            <a:miter lim="800000"/>
            <a:headEnd/>
            <a:tailEnd/>
          </a:ln>
          <a:effectLst/>
        </p:spPr>
      </p:pic>
      <p:pic>
        <p:nvPicPr>
          <p:cNvPr id="3075" name="Picture 3"/>
          <p:cNvPicPr>
            <a:picLocks noGrp="1" noChangeAspect="1" noChangeArrowheads="1"/>
          </p:cNvPicPr>
          <p:nvPr>
            <p:ph sz="half" idx="2"/>
          </p:nvPr>
        </p:nvPicPr>
        <p:blipFill>
          <a:blip r:embed="rId3"/>
          <a:srcRect/>
          <a:stretch>
            <a:fillRect/>
          </a:stretch>
        </p:blipFill>
        <p:spPr bwMode="auto">
          <a:xfrm>
            <a:off x="4648200" y="2397487"/>
            <a:ext cx="4038600" cy="2931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系统概述：容错</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half" idx="1"/>
          </p:nvPr>
        </p:nvSpPr>
        <p:spPr/>
        <p:txBody>
          <a:bodyPr>
            <a:normAutofit fontScale="85000" lnSpcReduction="20000"/>
          </a:bodyPr>
          <a:lstStyle/>
          <a:p>
            <a:pPr marL="571500" indent="-571500">
              <a:buNone/>
            </a:pPr>
            <a:r>
              <a:rPr lang="zh-CN" altLang="en-US" dirty="0" smtClean="0"/>
              <a:t>一、介绍</a:t>
            </a:r>
            <a:endParaRPr lang="en-US" altLang="zh-CN" dirty="0" smtClean="0"/>
          </a:p>
          <a:p>
            <a:pPr marL="571500" indent="-571500">
              <a:buNone/>
            </a:pPr>
            <a:r>
              <a:rPr lang="en-US" altLang="zh-CN" sz="3300" dirty="0" smtClean="0"/>
              <a:t>	</a:t>
            </a:r>
            <a:r>
              <a:rPr lang="en-US" altLang="zh-CN" sz="2400" dirty="0" smtClean="0"/>
              <a:t>Hadoop</a:t>
            </a:r>
            <a:r>
              <a:rPr lang="zh-CN" altLang="en-US" sz="2400" dirty="0" smtClean="0"/>
              <a:t>系统</a:t>
            </a:r>
            <a:endParaRPr lang="en-US" altLang="zh-CN" sz="2400" dirty="0" smtClean="0"/>
          </a:p>
          <a:p>
            <a:pPr marL="571500" indent="-571500">
              <a:buNone/>
            </a:pPr>
            <a:r>
              <a:rPr lang="zh-CN" altLang="en-US" dirty="0" smtClean="0"/>
              <a:t>二、</a:t>
            </a:r>
            <a:r>
              <a:rPr lang="en-US" altLang="zh-CN" dirty="0" smtClean="0"/>
              <a:t>Spark</a:t>
            </a:r>
          </a:p>
          <a:p>
            <a:pPr marL="971550" lvl="1" indent="-514350">
              <a:buNone/>
            </a:pPr>
            <a:r>
              <a:rPr lang="en-US" altLang="zh-CN" dirty="0" smtClean="0"/>
              <a:t>1</a:t>
            </a:r>
            <a:r>
              <a:rPr lang="zh-CN" altLang="en-US" dirty="0" smtClean="0"/>
              <a:t>、</a:t>
            </a:r>
            <a:r>
              <a:rPr lang="en-US" altLang="zh-CN" dirty="0" smtClean="0"/>
              <a:t>RDD</a:t>
            </a:r>
            <a:r>
              <a:rPr lang="en-US" altLang="zh-CN" dirty="0" smtClean="0"/>
              <a:t>(</a:t>
            </a:r>
            <a:r>
              <a:rPr lang="en-US" altLang="zh-CN" dirty="0" smtClean="0"/>
              <a:t>Resilient Distributed </a:t>
            </a:r>
            <a:r>
              <a:rPr lang="en-US" altLang="zh-CN" smtClean="0"/>
              <a:t>Dataset)</a:t>
            </a:r>
            <a:endParaRPr lang="en-US" altLang="zh-CN" dirty="0" smtClean="0"/>
          </a:p>
          <a:p>
            <a:pPr marL="971550" lvl="1" indent="-514350">
              <a:buNone/>
            </a:pPr>
            <a:r>
              <a:rPr lang="en-US" altLang="zh-CN" dirty="0" smtClean="0"/>
              <a:t>2</a:t>
            </a:r>
            <a:r>
              <a:rPr lang="zh-CN" altLang="en-US" dirty="0" smtClean="0"/>
              <a:t>、容错</a:t>
            </a:r>
            <a:endParaRPr lang="en-US" altLang="zh-CN" dirty="0" smtClean="0"/>
          </a:p>
          <a:p>
            <a:pPr marL="971550" lvl="1" indent="-514350">
              <a:buNone/>
            </a:pPr>
            <a:r>
              <a:rPr lang="en-US" altLang="zh-CN" dirty="0" smtClean="0"/>
              <a:t>3</a:t>
            </a:r>
            <a:r>
              <a:rPr lang="zh-CN" altLang="en-US" dirty="0" smtClean="0"/>
              <a:t>、在</a:t>
            </a:r>
            <a:r>
              <a:rPr lang="en-US" altLang="zh-CN" dirty="0" smtClean="0"/>
              <a:t>RDDs</a:t>
            </a:r>
            <a:r>
              <a:rPr lang="zh-CN" altLang="en-US" dirty="0" smtClean="0"/>
              <a:t>上执行</a:t>
            </a:r>
            <a:r>
              <a:rPr lang="en-US" altLang="zh-CN" dirty="0" smtClean="0"/>
              <a:t>SQL</a:t>
            </a:r>
          </a:p>
          <a:p>
            <a:pPr marL="571500" indent="-514350">
              <a:buNone/>
            </a:pPr>
            <a:r>
              <a:rPr lang="zh-CN" altLang="en-US" dirty="0" smtClean="0"/>
              <a:t>三、</a:t>
            </a:r>
            <a:r>
              <a:rPr lang="en-US" altLang="zh-CN" dirty="0" smtClean="0"/>
              <a:t>Shark</a:t>
            </a:r>
            <a:endParaRPr lang="zh-CN" altLang="en-US" dirty="0"/>
          </a:p>
        </p:txBody>
      </p:sp>
      <p:sp>
        <p:nvSpPr>
          <p:cNvPr id="4" name="内容占位符 3"/>
          <p:cNvSpPr>
            <a:spLocks noGrp="1"/>
          </p:cNvSpPr>
          <p:nvPr>
            <p:ph sz="half" idx="2"/>
          </p:nvPr>
        </p:nvSpPr>
        <p:spPr/>
        <p:txBody>
          <a:bodyPr>
            <a:normAutofit fontScale="85000" lnSpcReduction="20000"/>
          </a:bodyPr>
          <a:lstStyle/>
          <a:p>
            <a:pPr marL="571500" indent="-571500">
              <a:buNone/>
            </a:pPr>
            <a:r>
              <a:rPr lang="zh-CN" altLang="en-US" dirty="0" smtClean="0"/>
              <a:t>三、引擎扩展</a:t>
            </a:r>
            <a:endParaRPr lang="en-US" altLang="zh-CN" dirty="0" smtClean="0"/>
          </a:p>
          <a:p>
            <a:pPr marL="971550" lvl="1" indent="-514350">
              <a:buNone/>
            </a:pPr>
            <a:r>
              <a:rPr lang="en-US" altLang="zh-CN" dirty="0" smtClean="0"/>
              <a:t>1</a:t>
            </a:r>
            <a:r>
              <a:rPr lang="zh-CN" altLang="en-US" dirty="0" smtClean="0"/>
              <a:t>、局部</a:t>
            </a:r>
            <a:r>
              <a:rPr lang="en-US" altLang="zh-CN" dirty="0" smtClean="0"/>
              <a:t>DAG</a:t>
            </a:r>
            <a:r>
              <a:rPr lang="zh-CN" altLang="en-US" dirty="0" smtClean="0"/>
              <a:t>执行</a:t>
            </a:r>
            <a:r>
              <a:rPr lang="en-US" altLang="zh-CN" dirty="0" smtClean="0"/>
              <a:t>(Partial DAG Execution (PDE))</a:t>
            </a:r>
          </a:p>
          <a:p>
            <a:pPr marL="1371600" lvl="2" indent="-457200">
              <a:buNone/>
            </a:pPr>
            <a:r>
              <a:rPr lang="en-US" altLang="zh-CN" dirty="0" smtClean="0"/>
              <a:t>1</a:t>
            </a:r>
            <a:r>
              <a:rPr lang="zh-CN" altLang="en-US" dirty="0" smtClean="0"/>
              <a:t>）、</a:t>
            </a:r>
            <a:r>
              <a:rPr lang="en-US" altLang="zh-CN" dirty="0" smtClean="0"/>
              <a:t>Join</a:t>
            </a:r>
            <a:r>
              <a:rPr lang="zh-CN" altLang="en-US" dirty="0" smtClean="0"/>
              <a:t>优化</a:t>
            </a:r>
            <a:endParaRPr lang="en-US" altLang="zh-CN" dirty="0" smtClean="0"/>
          </a:p>
          <a:p>
            <a:pPr marL="1371600" lvl="2" indent="-457200">
              <a:buNone/>
            </a:pPr>
            <a:r>
              <a:rPr lang="en-US" altLang="zh-CN" dirty="0" smtClean="0"/>
              <a:t>2</a:t>
            </a:r>
            <a:r>
              <a:rPr lang="zh-CN" altLang="en-US" dirty="0" smtClean="0"/>
              <a:t>）、</a:t>
            </a:r>
            <a:r>
              <a:rPr lang="en-US" altLang="zh-CN" dirty="0" smtClean="0"/>
              <a:t>Skew-handling </a:t>
            </a:r>
            <a:r>
              <a:rPr lang="zh-CN" altLang="en-US" dirty="0" smtClean="0"/>
              <a:t>和并行度</a:t>
            </a:r>
            <a:endParaRPr lang="en-US" altLang="zh-CN" dirty="0" smtClean="0"/>
          </a:p>
          <a:p>
            <a:pPr marL="971550" lvl="1" indent="-514350">
              <a:buNone/>
            </a:pPr>
            <a:r>
              <a:rPr lang="en-US" altLang="zh-CN" dirty="0" smtClean="0"/>
              <a:t>2</a:t>
            </a:r>
            <a:r>
              <a:rPr lang="zh-CN" altLang="en-US" dirty="0" smtClean="0"/>
              <a:t>、内存列存储</a:t>
            </a:r>
            <a:endParaRPr lang="en-US" altLang="zh-CN" dirty="0" smtClean="0"/>
          </a:p>
          <a:p>
            <a:pPr marL="971550" lvl="1" indent="-514350">
              <a:buNone/>
            </a:pPr>
            <a:r>
              <a:rPr lang="en-US" altLang="zh-CN" dirty="0" smtClean="0"/>
              <a:t>3</a:t>
            </a:r>
            <a:r>
              <a:rPr lang="zh-CN" altLang="en-US" dirty="0" smtClean="0"/>
              <a:t>、分布式数据加载</a:t>
            </a:r>
            <a:endParaRPr lang="en-US" altLang="zh-CN" dirty="0" smtClean="0"/>
          </a:p>
          <a:p>
            <a:pPr marL="971550" lvl="1" indent="-514350">
              <a:buNone/>
            </a:pPr>
            <a:r>
              <a:rPr lang="en-US" altLang="zh-CN" dirty="0" smtClean="0"/>
              <a:t>4</a:t>
            </a:r>
            <a:r>
              <a:rPr lang="zh-CN" altLang="en-US" dirty="0" smtClean="0"/>
              <a:t>、数据协同分区</a:t>
            </a:r>
            <a:endParaRPr lang="en-US" altLang="zh-CN" dirty="0" smtClean="0"/>
          </a:p>
          <a:p>
            <a:pPr marL="971550" lvl="1" indent="-514350">
              <a:buNone/>
            </a:pPr>
            <a:r>
              <a:rPr lang="en-US" altLang="zh-CN" dirty="0" smtClean="0"/>
              <a:t>5</a:t>
            </a:r>
            <a:r>
              <a:rPr lang="zh-CN" altLang="en-US" dirty="0" smtClean="0"/>
              <a:t>、分区统计和</a:t>
            </a:r>
            <a:r>
              <a:rPr lang="en-US" altLang="zh-CN" dirty="0" smtClean="0"/>
              <a:t>Map</a:t>
            </a:r>
            <a:r>
              <a:rPr lang="zh-CN" altLang="en-US" dirty="0" smtClean="0"/>
              <a:t>裁剪</a:t>
            </a:r>
            <a:endParaRPr lang="en-US" altLang="zh-CN" dirty="0" smtClean="0"/>
          </a:p>
          <a:p>
            <a:pPr marL="571500" indent="-571500">
              <a:buNone/>
            </a:pPr>
            <a:r>
              <a:rPr lang="zh-CN" altLang="en-US" dirty="0" smtClean="0"/>
              <a:t>四、机器学习支持</a:t>
            </a:r>
            <a:endParaRPr lang="en-US" altLang="zh-CN" dirty="0" smtClean="0"/>
          </a:p>
          <a:p>
            <a:pPr lvl="1">
              <a:buNone/>
            </a:pPr>
            <a:r>
              <a:rPr lang="en-US" altLang="zh-CN" dirty="0" smtClean="0"/>
              <a:t>1</a:t>
            </a:r>
            <a:r>
              <a:rPr lang="zh-CN" altLang="en-US" dirty="0" smtClean="0"/>
              <a:t>、语言集成</a:t>
            </a:r>
            <a:endParaRPr lang="en-US" altLang="zh-CN" dirty="0" smtClean="0"/>
          </a:p>
          <a:p>
            <a:pPr lvl="1">
              <a:buNone/>
            </a:pPr>
            <a:r>
              <a:rPr lang="en-US" altLang="zh-CN" dirty="0" smtClean="0"/>
              <a:t>2</a:t>
            </a:r>
            <a:r>
              <a:rPr lang="zh-CN" altLang="en-US" dirty="0" smtClean="0"/>
              <a:t>、执行引擎集成</a:t>
            </a:r>
            <a:endParaRPr lang="en-US" altLang="zh-CN" dirty="0" smtClean="0"/>
          </a:p>
          <a:p>
            <a:pPr marL="571500" indent="-571500">
              <a:buNone/>
            </a:pPr>
            <a:r>
              <a:rPr lang="zh-CN" altLang="en-US" dirty="0" smtClean="0"/>
              <a:t>五、实现</a:t>
            </a:r>
            <a:endParaRPr lang="en-US" altLang="zh-CN" dirty="0" smtClean="0"/>
          </a:p>
          <a:p>
            <a:pPr marL="571500" indent="-571500">
              <a:buNone/>
            </a:pPr>
            <a:r>
              <a:rPr lang="zh-CN" altLang="en-US" dirty="0" smtClean="0"/>
              <a:t>六、实验</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系统概述：</a:t>
            </a:r>
            <a:r>
              <a:rPr lang="en-US" altLang="zh-CN" dirty="0" smtClean="0"/>
              <a:t>Shark</a:t>
            </a:r>
            <a:endParaRPr lang="zh-CN" alt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132407" y="1600200"/>
            <a:ext cx="6879186"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系统概述</a:t>
            </a:r>
            <a:endParaRPr lang="zh-CN" altLang="en-US" dirty="0"/>
          </a:p>
        </p:txBody>
      </p:sp>
      <p:grpSp>
        <p:nvGrpSpPr>
          <p:cNvPr id="4" name="内容占位符 3"/>
          <p:cNvGrpSpPr>
            <a:grpSpLocks noGrp="1"/>
          </p:cNvGrpSpPr>
          <p:nvPr/>
        </p:nvGrpSpPr>
        <p:grpSpPr>
          <a:xfrm>
            <a:off x="457200" y="1600200"/>
            <a:ext cx="8229600" cy="4525963"/>
            <a:chOff x="2541321" y="2172495"/>
            <a:chExt cx="6489868" cy="3657597"/>
          </a:xfrm>
        </p:grpSpPr>
        <p:grpSp>
          <p:nvGrpSpPr>
            <p:cNvPr id="5" name="组合 13"/>
            <p:cNvGrpSpPr/>
            <p:nvPr/>
          </p:nvGrpSpPr>
          <p:grpSpPr>
            <a:xfrm>
              <a:off x="2541321" y="2172494"/>
              <a:ext cx="6489868" cy="3657596"/>
              <a:chOff x="2220682" y="1993122"/>
              <a:chExt cx="7024261" cy="4098918"/>
            </a:xfrm>
          </p:grpSpPr>
          <p:sp>
            <p:nvSpPr>
              <p:cNvPr id="7" name="矩形 6"/>
              <p:cNvSpPr/>
              <p:nvPr/>
            </p:nvSpPr>
            <p:spPr>
              <a:xfrm>
                <a:off x="2220682" y="5047011"/>
                <a:ext cx="7024261" cy="1045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HDFS, 	</a:t>
                </a:r>
                <a:r>
                  <a:rPr lang="en-US" altLang="zh-CN" sz="2000" b="1" dirty="0" err="1" smtClean="0"/>
                  <a:t>HBase</a:t>
                </a:r>
                <a:r>
                  <a:rPr lang="en-US" altLang="zh-CN" sz="2000" b="1" dirty="0" smtClean="0"/>
                  <a:t>, 	Cassandra, 	</a:t>
                </a:r>
                <a:r>
                  <a:rPr lang="en-US" altLang="zh-CN" sz="2000" b="1" dirty="0" err="1" smtClean="0"/>
                  <a:t>etc</a:t>
                </a:r>
                <a:endParaRPr lang="zh-CN" altLang="en-US" sz="2000" b="1" dirty="0"/>
              </a:p>
            </p:txBody>
          </p:sp>
          <p:sp>
            <p:nvSpPr>
              <p:cNvPr id="8" name="矩形 7"/>
              <p:cNvSpPr/>
              <p:nvPr/>
            </p:nvSpPr>
            <p:spPr>
              <a:xfrm>
                <a:off x="2220683" y="2944390"/>
                <a:ext cx="7024260" cy="1045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rgbClr val="FF0000"/>
                    </a:solidFill>
                  </a:rPr>
                  <a:t>Apache Spark</a:t>
                </a:r>
                <a:endParaRPr lang="zh-CN" altLang="en-US" sz="2000" b="1" dirty="0">
                  <a:solidFill>
                    <a:srgbClr val="FF0000"/>
                  </a:solidFill>
                </a:endParaRPr>
              </a:p>
            </p:txBody>
          </p:sp>
          <p:sp>
            <p:nvSpPr>
              <p:cNvPr id="9" name="矩形 8"/>
              <p:cNvSpPr/>
              <p:nvPr/>
            </p:nvSpPr>
            <p:spPr>
              <a:xfrm>
                <a:off x="2220682" y="1995055"/>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rgbClr val="FF0000"/>
                    </a:solidFill>
                  </a:rPr>
                  <a:t>Shark SQL</a:t>
                </a:r>
                <a:endParaRPr lang="zh-CN" altLang="en-US" sz="2000" b="1" dirty="0">
                  <a:solidFill>
                    <a:srgbClr val="FF0000"/>
                  </a:solidFill>
                </a:endParaRPr>
              </a:p>
            </p:txBody>
          </p:sp>
          <p:sp>
            <p:nvSpPr>
              <p:cNvPr id="10" name="矩形 9"/>
              <p:cNvSpPr/>
              <p:nvPr/>
            </p:nvSpPr>
            <p:spPr>
              <a:xfrm>
                <a:off x="4023753" y="1995055"/>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smtClean="0"/>
                  <a:t>Mllib</a:t>
                </a:r>
                <a:endParaRPr lang="en-US" altLang="zh-CN" sz="2000" b="1" dirty="0" smtClean="0"/>
              </a:p>
              <a:p>
                <a:pPr algn="ctr"/>
                <a:r>
                  <a:rPr lang="en-US" altLang="zh-CN" sz="2000" b="1" dirty="0" smtClean="0"/>
                  <a:t>(machine leaning)</a:t>
                </a:r>
                <a:endParaRPr lang="en-US" altLang="zh-CN" sz="2000" b="1" dirty="0"/>
              </a:p>
            </p:txBody>
          </p:sp>
          <p:sp>
            <p:nvSpPr>
              <p:cNvPr id="11" name="矩形 10"/>
              <p:cNvSpPr/>
              <p:nvPr/>
            </p:nvSpPr>
            <p:spPr>
              <a:xfrm>
                <a:off x="5826824" y="1993122"/>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smtClean="0"/>
                  <a:t>GraphX</a:t>
                </a:r>
                <a:endParaRPr lang="en-US" altLang="zh-CN" sz="2000" b="1" dirty="0" smtClean="0"/>
              </a:p>
              <a:p>
                <a:pPr algn="ctr"/>
                <a:r>
                  <a:rPr lang="en-US" altLang="zh-CN" sz="2000" b="1" dirty="0" smtClean="0"/>
                  <a:t>(graph)</a:t>
                </a:r>
                <a:endParaRPr lang="en-US" altLang="zh-CN" sz="2000" b="1" dirty="0"/>
              </a:p>
            </p:txBody>
          </p:sp>
          <p:sp>
            <p:nvSpPr>
              <p:cNvPr id="12" name="矩形 11"/>
              <p:cNvSpPr/>
              <p:nvPr/>
            </p:nvSpPr>
            <p:spPr>
              <a:xfrm>
                <a:off x="7629895" y="1993122"/>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000" b="1" dirty="0"/>
                  <a:t>Spark Steaming</a:t>
                </a:r>
              </a:p>
            </p:txBody>
          </p:sp>
          <p:sp>
            <p:nvSpPr>
              <p:cNvPr id="13" name="矩形 12"/>
              <p:cNvSpPr/>
              <p:nvPr/>
            </p:nvSpPr>
            <p:spPr>
              <a:xfrm>
                <a:off x="2220682" y="4101612"/>
                <a:ext cx="1195345"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smtClean="0"/>
                  <a:t>Local mode</a:t>
                </a:r>
                <a:endParaRPr lang="en-US" altLang="zh-CN" sz="2000" b="1"/>
              </a:p>
            </p:txBody>
          </p:sp>
          <p:sp>
            <p:nvSpPr>
              <p:cNvPr id="14" name="矩形 13"/>
              <p:cNvSpPr/>
              <p:nvPr/>
            </p:nvSpPr>
            <p:spPr>
              <a:xfrm>
                <a:off x="5203520" y="4101612"/>
                <a:ext cx="1206183"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Amazon EC2</a:t>
                </a:r>
                <a:endParaRPr lang="en-US" altLang="zh-CN" sz="2000" b="1" dirty="0"/>
              </a:p>
            </p:txBody>
          </p:sp>
          <p:sp>
            <p:nvSpPr>
              <p:cNvPr id="15" name="矩形 14"/>
              <p:cNvSpPr/>
              <p:nvPr/>
            </p:nvSpPr>
            <p:spPr>
              <a:xfrm>
                <a:off x="6546655" y="4099679"/>
                <a:ext cx="124478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Hadoop </a:t>
                </a:r>
              </a:p>
              <a:p>
                <a:pPr algn="ctr"/>
                <a:r>
                  <a:rPr lang="en-US" altLang="zh-CN" sz="2000" b="1" dirty="0" smtClean="0"/>
                  <a:t>YARN</a:t>
                </a:r>
                <a:endParaRPr lang="en-US" altLang="zh-CN" sz="2000" b="1" dirty="0"/>
              </a:p>
            </p:txBody>
          </p:sp>
          <p:sp>
            <p:nvSpPr>
              <p:cNvPr id="16" name="矩形 15"/>
              <p:cNvSpPr/>
              <p:nvPr/>
            </p:nvSpPr>
            <p:spPr>
              <a:xfrm>
                <a:off x="7928394" y="4099679"/>
                <a:ext cx="1316549"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000" b="1" dirty="0"/>
                  <a:t>Apache </a:t>
                </a:r>
                <a:r>
                  <a:rPr lang="en-US" altLang="zh-CN" sz="2000" b="1" dirty="0" err="1"/>
                  <a:t>Mesos</a:t>
                </a:r>
                <a:endParaRPr lang="en-US" altLang="zh-CN" sz="2000" b="1" dirty="0"/>
              </a:p>
            </p:txBody>
          </p:sp>
        </p:grpSp>
        <p:sp>
          <p:nvSpPr>
            <p:cNvPr id="6" name="矩形 5"/>
            <p:cNvSpPr/>
            <p:nvPr/>
          </p:nvSpPr>
          <p:spPr>
            <a:xfrm>
              <a:off x="3793881" y="4055177"/>
              <a:ext cx="1355195" cy="741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standalone </a:t>
              </a:r>
              <a:endParaRPr lang="en-US" altLang="zh-CN" sz="2000" b="1" dirty="0"/>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系统概述：</a:t>
            </a:r>
            <a:r>
              <a:rPr lang="en-US" altLang="zh-CN" dirty="0" smtClean="0"/>
              <a:t>Spark</a:t>
            </a:r>
            <a:endParaRPr lang="zh-CN" altLang="en-US" dirty="0"/>
          </a:p>
        </p:txBody>
      </p:sp>
      <p:sp>
        <p:nvSpPr>
          <p:cNvPr id="3" name="内容占位符 2"/>
          <p:cNvSpPr>
            <a:spLocks noGrp="1"/>
          </p:cNvSpPr>
          <p:nvPr>
            <p:ph idx="1"/>
          </p:nvPr>
        </p:nvSpPr>
        <p:spPr/>
        <p:txBody>
          <a:bodyPr/>
          <a:lstStyle/>
          <a:p>
            <a:r>
              <a:rPr lang="en-US" altLang="zh-CN" dirty="0" smtClean="0"/>
              <a:t>Spark</a:t>
            </a:r>
            <a:r>
              <a:rPr lang="zh-CN" altLang="en-US" dirty="0" smtClean="0"/>
              <a:t>是</a:t>
            </a:r>
            <a:r>
              <a:rPr lang="en-US" altLang="zh-CN" dirty="0" smtClean="0"/>
              <a:t>UC Berkeley AMP lab</a:t>
            </a:r>
            <a:r>
              <a:rPr lang="zh-CN" altLang="en-US" dirty="0" smtClean="0"/>
              <a:t>所开源的类</a:t>
            </a:r>
            <a:r>
              <a:rPr lang="en-US" altLang="zh-CN" dirty="0" err="1" smtClean="0"/>
              <a:t>Hadoop</a:t>
            </a:r>
            <a:r>
              <a:rPr lang="en-US" altLang="zh-CN" dirty="0" smtClean="0"/>
              <a:t> </a:t>
            </a:r>
            <a:r>
              <a:rPr lang="en-US" altLang="zh-CN" dirty="0" err="1" smtClean="0"/>
              <a:t>MapReduce</a:t>
            </a:r>
            <a:r>
              <a:rPr lang="zh-CN" altLang="en-US" dirty="0" smtClean="0"/>
              <a:t>的通用的并行计算框架，</a:t>
            </a:r>
            <a:r>
              <a:rPr lang="en-US" altLang="zh-CN" dirty="0" smtClean="0"/>
              <a:t>Spark</a:t>
            </a:r>
            <a:r>
              <a:rPr lang="zh-CN" altLang="en-US" dirty="0" smtClean="0"/>
              <a:t>基于</a:t>
            </a:r>
            <a:r>
              <a:rPr lang="en-US" altLang="zh-CN" dirty="0" err="1" smtClean="0"/>
              <a:t>MapReduce</a:t>
            </a:r>
            <a:r>
              <a:rPr lang="zh-CN" altLang="en-US" dirty="0" smtClean="0"/>
              <a:t>算法实现的分布式计算，拥有</a:t>
            </a:r>
            <a:r>
              <a:rPr lang="en-US" altLang="zh-CN" dirty="0" err="1" smtClean="0"/>
              <a:t>Hadoop</a:t>
            </a:r>
            <a:r>
              <a:rPr lang="en-US" altLang="zh-CN" dirty="0" smtClean="0"/>
              <a:t> </a:t>
            </a:r>
            <a:r>
              <a:rPr lang="en-US" altLang="zh-CN" dirty="0" err="1" smtClean="0"/>
              <a:t>MapReduce</a:t>
            </a:r>
            <a:r>
              <a:rPr lang="zh-CN" altLang="en-US" dirty="0" smtClean="0"/>
              <a:t>所具有的优点；但不同于</a:t>
            </a:r>
            <a:r>
              <a:rPr lang="en-US" altLang="zh-CN" dirty="0" err="1" smtClean="0"/>
              <a:t>MapReduce</a:t>
            </a:r>
            <a:r>
              <a:rPr lang="zh-CN" altLang="en-US" dirty="0" smtClean="0"/>
              <a:t>的是</a:t>
            </a:r>
            <a:r>
              <a:rPr lang="en-US" altLang="zh-CN" dirty="0" smtClean="0"/>
              <a:t>Job</a:t>
            </a:r>
            <a:r>
              <a:rPr lang="zh-CN" altLang="en-US" dirty="0" smtClean="0">
                <a:solidFill>
                  <a:srgbClr val="FF0000"/>
                </a:solidFill>
              </a:rPr>
              <a:t>中间输出和结果可以保存在内存中</a:t>
            </a:r>
            <a:r>
              <a:rPr lang="zh-CN" altLang="en-US" dirty="0" smtClean="0"/>
              <a:t>，从而不再需要读写</a:t>
            </a:r>
            <a:r>
              <a:rPr lang="en-US" altLang="zh-CN" dirty="0" smtClean="0"/>
              <a:t>HDFS</a:t>
            </a:r>
            <a:r>
              <a:rPr lang="zh-CN" altLang="en-US" dirty="0" smtClean="0"/>
              <a:t>，因此</a:t>
            </a:r>
            <a:r>
              <a:rPr lang="en-US" altLang="zh-CN" dirty="0" smtClean="0"/>
              <a:t>Spark</a:t>
            </a:r>
            <a:r>
              <a:rPr lang="zh-CN" altLang="en-US" dirty="0" smtClean="0"/>
              <a:t>能更好地适用于数据挖掘与机器学习等需要迭代的</a:t>
            </a:r>
            <a:r>
              <a:rPr lang="en-US" altLang="zh-CN" dirty="0" err="1" smtClean="0"/>
              <a:t>MapReduce</a:t>
            </a:r>
            <a:r>
              <a:rPr lang="zh-CN" altLang="en-US" dirty="0" smtClean="0"/>
              <a:t>的算法。</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系统概述：</a:t>
            </a:r>
            <a:r>
              <a:rPr lang="en-US" altLang="zh-CN" dirty="0" smtClean="0"/>
              <a:t>Spark</a:t>
            </a:r>
            <a:endParaRPr lang="zh-CN" altLang="en-US" dirty="0"/>
          </a:p>
        </p:txBody>
      </p:sp>
      <p:sp>
        <p:nvSpPr>
          <p:cNvPr id="3" name="内容占位符 2"/>
          <p:cNvSpPr>
            <a:spLocks noGrp="1"/>
          </p:cNvSpPr>
          <p:nvPr>
            <p:ph sz="half" idx="1"/>
          </p:nvPr>
        </p:nvSpPr>
        <p:spPr/>
        <p:txBody>
          <a:bodyPr/>
          <a:lstStyle/>
          <a:p>
            <a:endParaRPr lang="zh-CN" altLang="en-US" dirty="0"/>
          </a:p>
        </p:txBody>
      </p:sp>
      <p:pic>
        <p:nvPicPr>
          <p:cNvPr id="1026" name="Picture 2"/>
          <p:cNvPicPr>
            <a:picLocks noGrp="1" noChangeAspect="1" noChangeArrowheads="1"/>
          </p:cNvPicPr>
          <p:nvPr>
            <p:ph sz="half" idx="2"/>
          </p:nvPr>
        </p:nvPicPr>
        <p:blipFill>
          <a:blip r:embed="rId2"/>
          <a:srcRect/>
          <a:stretch>
            <a:fillRect/>
          </a:stretch>
        </p:blipFill>
        <p:spPr bwMode="auto">
          <a:xfrm>
            <a:off x="4867275" y="2710656"/>
            <a:ext cx="3600450" cy="2305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系统概述：</a:t>
            </a:r>
            <a:r>
              <a:rPr lang="en-US" altLang="zh-CN" dirty="0" smtClean="0"/>
              <a:t>RDD</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Spark</a:t>
            </a:r>
            <a:r>
              <a:rPr lang="zh-CN" altLang="en-US" dirty="0" smtClean="0"/>
              <a:t>最核心的概念是</a:t>
            </a:r>
            <a:r>
              <a:rPr lang="en-US" altLang="zh-CN" dirty="0" smtClean="0"/>
              <a:t>RDD</a:t>
            </a:r>
            <a:r>
              <a:rPr lang="zh-CN" altLang="en-US" dirty="0" smtClean="0"/>
              <a:t>，近年来，有关集群运算的编程框架和模型例如</a:t>
            </a:r>
            <a:r>
              <a:rPr lang="en-US" altLang="zh-CN" dirty="0" err="1" smtClean="0"/>
              <a:t>MapReduce</a:t>
            </a:r>
            <a:r>
              <a:rPr lang="en-US" altLang="zh-CN" dirty="0" smtClean="0"/>
              <a:t>, Dryad</a:t>
            </a:r>
            <a:r>
              <a:rPr lang="zh-CN" altLang="en-US" dirty="0" smtClean="0"/>
              <a:t>等正在被大量运用于处理不断增长的数据量，这些系统具有</a:t>
            </a:r>
            <a:r>
              <a:rPr lang="zh-CN" altLang="en-US" b="1" dirty="0" smtClean="0">
                <a:solidFill>
                  <a:srgbClr val="FF0000"/>
                </a:solidFill>
              </a:rPr>
              <a:t>容错、平衡负载</a:t>
            </a:r>
            <a:r>
              <a:rPr lang="zh-CN" altLang="en-US" dirty="0" smtClean="0"/>
              <a:t>等优点，使得大部分用户都可以使用这些系统进行大数据的处理。但是几乎所 有的现代集群计算系统都是基于</a:t>
            </a:r>
            <a:r>
              <a:rPr lang="zh-CN" altLang="en-US" b="1" dirty="0" smtClean="0">
                <a:solidFill>
                  <a:srgbClr val="FF0000"/>
                </a:solidFill>
              </a:rPr>
              <a:t>非循环式的数据流模型</a:t>
            </a:r>
            <a:r>
              <a:rPr lang="zh-CN" altLang="en-US" dirty="0" smtClean="0"/>
              <a:t>，意味着每一次的计算过程都必然包含着从存储中读取数据然后计算完成之后写入结果的过程，这样的模型使 得那些需要</a:t>
            </a:r>
            <a:r>
              <a:rPr lang="zh-CN" altLang="en-US" b="1" dirty="0" smtClean="0">
                <a:solidFill>
                  <a:srgbClr val="FF0000"/>
                </a:solidFill>
              </a:rPr>
              <a:t>重复使用一个特定的数据集的迭代算法</a:t>
            </a:r>
            <a:r>
              <a:rPr lang="zh-CN" altLang="en-US" dirty="0" smtClean="0"/>
              <a:t>无法很高效的运行，</a:t>
            </a:r>
            <a:r>
              <a:rPr lang="en-US" altLang="zh-CN" dirty="0" smtClean="0"/>
              <a:t>RDD</a:t>
            </a:r>
            <a:r>
              <a:rPr lang="zh-CN" altLang="en-US" dirty="0" smtClean="0"/>
              <a:t>和</a:t>
            </a:r>
            <a:r>
              <a:rPr lang="en-US" altLang="zh-CN" dirty="0" smtClean="0"/>
              <a:t>Spark</a:t>
            </a:r>
            <a:r>
              <a:rPr lang="zh-CN" altLang="en-US" dirty="0" smtClean="0"/>
              <a:t>正是为了解决这一类问题而诞生的。</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系统概述：</a:t>
            </a:r>
            <a:r>
              <a:rPr lang="en-US" altLang="zh-CN" dirty="0" smtClean="0"/>
              <a:t>RDD</a:t>
            </a:r>
            <a:endParaRPr lang="zh-CN" altLang="en-US" dirty="0"/>
          </a:p>
        </p:txBody>
      </p:sp>
      <p:sp>
        <p:nvSpPr>
          <p:cNvPr id="3" name="内容占位符 2"/>
          <p:cNvSpPr>
            <a:spLocks noGrp="1"/>
          </p:cNvSpPr>
          <p:nvPr>
            <p:ph idx="1"/>
          </p:nvPr>
        </p:nvSpPr>
        <p:spPr/>
        <p:txBody>
          <a:bodyPr/>
          <a:lstStyle/>
          <a:p>
            <a:r>
              <a:rPr lang="en-US" altLang="zh-CN" dirty="0" smtClean="0"/>
              <a:t>RDD</a:t>
            </a:r>
            <a:r>
              <a:rPr lang="zh-CN" altLang="en-US" dirty="0" smtClean="0"/>
              <a:t>是一个只读的、分区的数据集。</a:t>
            </a:r>
            <a:r>
              <a:rPr lang="en-US" altLang="zh-CN" dirty="0" smtClean="0"/>
              <a:t>RDD</a:t>
            </a:r>
            <a:r>
              <a:rPr lang="zh-CN" altLang="en-US" dirty="0" smtClean="0"/>
              <a:t>的创建有两个方式</a:t>
            </a:r>
            <a:r>
              <a:rPr lang="en-US" altLang="zh-CN" dirty="0" smtClean="0"/>
              <a:t>: (1)</a:t>
            </a:r>
            <a:r>
              <a:rPr lang="zh-CN" altLang="en-US" dirty="0" smtClean="0"/>
              <a:t>通过存储介质上的数据；</a:t>
            </a:r>
            <a:r>
              <a:rPr lang="en-US" altLang="zh-CN" dirty="0" smtClean="0"/>
              <a:t>(2)</a:t>
            </a:r>
            <a:r>
              <a:rPr lang="zh-CN" altLang="en-US" dirty="0" smtClean="0"/>
              <a:t>通过其他</a:t>
            </a:r>
            <a:r>
              <a:rPr lang="en-US" altLang="zh-CN" dirty="0" smtClean="0"/>
              <a:t>RDD</a:t>
            </a:r>
            <a:r>
              <a:rPr lang="zh-CN" altLang="en-US" dirty="0" smtClean="0"/>
              <a:t>。</a:t>
            </a:r>
            <a:endParaRPr lang="en-US" altLang="zh-CN" dirty="0" smtClean="0"/>
          </a:p>
          <a:p>
            <a:r>
              <a:rPr lang="en-US" altLang="zh-CN" dirty="0" smtClean="0"/>
              <a:t>RDD</a:t>
            </a:r>
            <a:r>
              <a:rPr lang="zh-CN" altLang="en-US" dirty="0" smtClean="0"/>
              <a:t>提供的两种操作</a:t>
            </a:r>
            <a:r>
              <a:rPr lang="en-US" altLang="zh-CN" dirty="0" smtClean="0">
                <a:sym typeface="Wingdings" pitchFamily="2" charset="2"/>
              </a:rPr>
              <a:t>: (1)</a:t>
            </a:r>
            <a:r>
              <a:rPr lang="en-US" altLang="zh-CN" dirty="0" smtClean="0"/>
              <a:t>Transformation;(2)action</a:t>
            </a: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系统概述：</a:t>
            </a:r>
            <a:r>
              <a:rPr lang="en-US" altLang="zh-CN" dirty="0" smtClean="0"/>
              <a:t>RDD</a:t>
            </a:r>
            <a:endParaRPr lang="zh-CN" altLang="en-US" dirty="0"/>
          </a:p>
        </p:txBody>
      </p:sp>
      <p:graphicFrame>
        <p:nvGraphicFramePr>
          <p:cNvPr id="4" name="内容占位符 3"/>
          <p:cNvGraphicFramePr>
            <a:graphicFrameLocks noGrp="1"/>
          </p:cNvGraphicFramePr>
          <p:nvPr>
            <p:ph idx="1"/>
          </p:nvPr>
        </p:nvGraphicFramePr>
        <p:xfrm>
          <a:off x="357158" y="1600200"/>
          <a:ext cx="8472518" cy="4627880"/>
        </p:xfrm>
        <a:graphic>
          <a:graphicData uri="http://schemas.openxmlformats.org/drawingml/2006/table">
            <a:tbl>
              <a:tblPr firstRow="1" bandRow="1">
                <a:tableStyleId>{616DA210-FB5B-4158-B5E0-FEB733F419BA}</a:tableStyleId>
              </a:tblPr>
              <a:tblGrid>
                <a:gridCol w="1785950"/>
                <a:gridCol w="2571768"/>
                <a:gridCol w="4114800"/>
              </a:tblGrid>
              <a:tr h="370840">
                <a:tc rowSpan="9">
                  <a:txBody>
                    <a:bodyPr/>
                    <a:lstStyle/>
                    <a:p>
                      <a:pPr algn="just">
                        <a:spcAft>
                          <a:spcPts val="0"/>
                        </a:spcAft>
                      </a:pPr>
                      <a:r>
                        <a:rPr lang="en-US" sz="1800" dirty="0"/>
                        <a:t>Transformations</a:t>
                      </a:r>
                      <a:endParaRPr lang="zh-CN" sz="1800" dirty="0">
                        <a:latin typeface="Times New Roman"/>
                        <a:ea typeface="PMingLiU"/>
                      </a:endParaRPr>
                    </a:p>
                  </a:txBody>
                  <a:tcPr marL="68580" marR="68580" marT="0" marB="0"/>
                </a:tc>
                <a:tc>
                  <a:txBody>
                    <a:bodyPr/>
                    <a:lstStyle/>
                    <a:p>
                      <a:pPr algn="r">
                        <a:spcAft>
                          <a:spcPts val="0"/>
                        </a:spcAft>
                      </a:pPr>
                      <a:r>
                        <a:rPr lang="en-US" sz="1800" dirty="0"/>
                        <a:t>map( f : T)U) :</a:t>
                      </a:r>
                      <a:endParaRPr lang="zh-CN" sz="1800" dirty="0">
                        <a:latin typeface="Times New Roman"/>
                        <a:ea typeface="PMingLiU"/>
                      </a:endParaRPr>
                    </a:p>
                  </a:txBody>
                  <a:tcPr marL="68580" marR="68580" marT="0" marB="0"/>
                </a:tc>
                <a:tc>
                  <a:txBody>
                    <a:bodyPr/>
                    <a:lstStyle/>
                    <a:p>
                      <a:pPr algn="just">
                        <a:spcAft>
                          <a:spcPts val="0"/>
                        </a:spcAft>
                      </a:pPr>
                      <a:r>
                        <a:rPr lang="en-US" sz="1800"/>
                        <a:t>RDD[T])RDD[U]</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dirty="0"/>
                        <a:t>filter( f : T)</a:t>
                      </a:r>
                      <a:r>
                        <a:rPr lang="en-US" sz="1800" dirty="0" err="1"/>
                        <a:t>Bool</a:t>
                      </a:r>
                      <a:r>
                        <a:rPr lang="en-US" sz="1800" dirty="0"/>
                        <a:t>) :</a:t>
                      </a:r>
                      <a:endParaRPr lang="zh-CN" sz="1800" dirty="0">
                        <a:latin typeface="Times New Roman"/>
                        <a:ea typeface="PMingLiU"/>
                      </a:endParaRPr>
                    </a:p>
                  </a:txBody>
                  <a:tcPr marL="68580" marR="68580" marT="0" marB="0"/>
                </a:tc>
                <a:tc>
                  <a:txBody>
                    <a:bodyPr/>
                    <a:lstStyle/>
                    <a:p>
                      <a:pPr>
                        <a:spcAft>
                          <a:spcPts val="0"/>
                        </a:spcAft>
                      </a:pPr>
                      <a:r>
                        <a:rPr lang="en-US" sz="1800"/>
                        <a:t>RDD[T])RDD[T]</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flatMap( f : T)Seq[U]) :</a:t>
                      </a:r>
                      <a:endParaRPr lang="zh-CN" sz="1800">
                        <a:latin typeface="Times New Roman"/>
                        <a:ea typeface="PMingLiU"/>
                      </a:endParaRPr>
                    </a:p>
                  </a:txBody>
                  <a:tcPr marL="68580" marR="68580" marT="0" marB="0"/>
                </a:tc>
                <a:tc>
                  <a:txBody>
                    <a:bodyPr/>
                    <a:lstStyle/>
                    <a:p>
                      <a:pPr>
                        <a:spcAft>
                          <a:spcPts val="0"/>
                        </a:spcAft>
                      </a:pPr>
                      <a:r>
                        <a:rPr lang="en-US" sz="1800"/>
                        <a:t>RDD[T])RDD[U]</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dirty="0" err="1"/>
                        <a:t>groupByKey</a:t>
                      </a:r>
                      <a:r>
                        <a:rPr lang="en-US" sz="1800" dirty="0"/>
                        <a:t>() :</a:t>
                      </a:r>
                      <a:endParaRPr lang="zh-CN" sz="1800" dirty="0">
                        <a:latin typeface="Times New Roman"/>
                        <a:ea typeface="PMingLiU"/>
                      </a:endParaRPr>
                    </a:p>
                  </a:txBody>
                  <a:tcPr marL="68580" marR="68580" marT="0" marB="0"/>
                </a:tc>
                <a:tc>
                  <a:txBody>
                    <a:bodyPr/>
                    <a:lstStyle/>
                    <a:p>
                      <a:pPr algn="just">
                        <a:spcAft>
                          <a:spcPts val="0"/>
                        </a:spcAft>
                      </a:pPr>
                      <a:r>
                        <a:rPr lang="en-US" sz="1800"/>
                        <a:t>RDD[(K, V)])RDD[(K, Seq[V])]</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reduceByKey( f : (V;V))V) :</a:t>
                      </a:r>
                      <a:endParaRPr lang="zh-CN" sz="1800">
                        <a:latin typeface="Times New Roman"/>
                        <a:ea typeface="PMingLiU"/>
                      </a:endParaRPr>
                    </a:p>
                  </a:txBody>
                  <a:tcPr marL="68580" marR="68580" marT="0" marB="0"/>
                </a:tc>
                <a:tc>
                  <a:txBody>
                    <a:bodyPr/>
                    <a:lstStyle/>
                    <a:p>
                      <a:pPr algn="just">
                        <a:spcAft>
                          <a:spcPts val="0"/>
                        </a:spcAft>
                      </a:pPr>
                      <a:r>
                        <a:rPr lang="en-US" sz="1800"/>
                        <a:t>RDD[(K, V)])RDD[(K, V)]</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dirty="0"/>
                        <a:t>union() :</a:t>
                      </a:r>
                      <a:endParaRPr lang="zh-CN" sz="1800" dirty="0">
                        <a:latin typeface="Times New Roman"/>
                        <a:ea typeface="PMingLiU"/>
                      </a:endParaRPr>
                    </a:p>
                  </a:txBody>
                  <a:tcPr marL="68580" marR="68580" marT="0" marB="0"/>
                </a:tc>
                <a:tc>
                  <a:txBody>
                    <a:bodyPr/>
                    <a:lstStyle/>
                    <a:p>
                      <a:pPr algn="just">
                        <a:spcAft>
                          <a:spcPts val="0"/>
                        </a:spcAft>
                      </a:pPr>
                      <a:r>
                        <a:rPr lang="en-US" sz="1800"/>
                        <a:t>(RDD[T];RDD[T]))RDD[T]</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join() :</a:t>
                      </a:r>
                      <a:endParaRPr lang="zh-CN" sz="1800">
                        <a:latin typeface="Times New Roman"/>
                        <a:ea typeface="PMingLiU"/>
                      </a:endParaRPr>
                    </a:p>
                  </a:txBody>
                  <a:tcPr marL="68580" marR="68580" marT="0" marB="0"/>
                </a:tc>
                <a:tc>
                  <a:txBody>
                    <a:bodyPr/>
                    <a:lstStyle/>
                    <a:p>
                      <a:pPr algn="just">
                        <a:spcAft>
                          <a:spcPts val="0"/>
                        </a:spcAft>
                      </a:pPr>
                      <a:r>
                        <a:rPr lang="en-US" sz="1800"/>
                        <a:t>(RDD[(K, V)];RDD[(K, W)]))RDD[(K, (V, W))]</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partitionBy(p: Partitioner[K]) :</a:t>
                      </a:r>
                      <a:endParaRPr lang="zh-CN" sz="1800">
                        <a:latin typeface="Times New Roman"/>
                        <a:ea typeface="PMingLiU"/>
                      </a:endParaRPr>
                    </a:p>
                  </a:txBody>
                  <a:tcPr marL="68580" marR="68580" marT="0" marB="0"/>
                </a:tc>
                <a:tc>
                  <a:txBody>
                    <a:bodyPr/>
                    <a:lstStyle/>
                    <a:p>
                      <a:pPr algn="just">
                        <a:spcAft>
                          <a:spcPts val="0"/>
                        </a:spcAft>
                      </a:pPr>
                      <a:r>
                        <a:rPr lang="en-US" sz="1800"/>
                        <a:t>RDD[(K, V)])RDD[(K, V)]</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sort(c : Comparator[K]) :</a:t>
                      </a:r>
                      <a:endParaRPr lang="zh-CN" sz="1800">
                        <a:latin typeface="Times New Roman"/>
                        <a:ea typeface="PMingLiU"/>
                      </a:endParaRPr>
                    </a:p>
                  </a:txBody>
                  <a:tcPr marL="68580" marR="68580" marT="0" marB="0"/>
                </a:tc>
                <a:tc>
                  <a:txBody>
                    <a:bodyPr/>
                    <a:lstStyle/>
                    <a:p>
                      <a:pPr algn="just">
                        <a:spcAft>
                          <a:spcPts val="0"/>
                        </a:spcAft>
                      </a:pPr>
                      <a:r>
                        <a:rPr lang="en-US" sz="1800"/>
                        <a:t>RDD[(K, V)])RDD[(K, V)]</a:t>
                      </a:r>
                      <a:endParaRPr lang="zh-CN" sz="1800">
                        <a:latin typeface="Times New Roman"/>
                        <a:ea typeface="PMingLiU"/>
                      </a:endParaRPr>
                    </a:p>
                  </a:txBody>
                  <a:tcPr marL="68580" marR="68580" marT="0" marB="0"/>
                </a:tc>
              </a:tr>
              <a:tr h="370840">
                <a:tc rowSpan="3">
                  <a:txBody>
                    <a:bodyPr/>
                    <a:lstStyle/>
                    <a:p>
                      <a:pPr algn="just">
                        <a:spcAft>
                          <a:spcPts val="0"/>
                        </a:spcAft>
                      </a:pPr>
                      <a:r>
                        <a:rPr lang="en-US" sz="1800"/>
                        <a:t>Actions</a:t>
                      </a:r>
                      <a:endParaRPr lang="zh-CN" sz="1800">
                        <a:latin typeface="Times New Roman"/>
                        <a:ea typeface="PMingLiU"/>
                      </a:endParaRPr>
                    </a:p>
                  </a:txBody>
                  <a:tcPr marL="68580" marR="68580" marT="0" marB="0"/>
                </a:tc>
                <a:tc>
                  <a:txBody>
                    <a:bodyPr/>
                    <a:lstStyle/>
                    <a:p>
                      <a:pPr algn="r">
                        <a:spcAft>
                          <a:spcPts val="0"/>
                        </a:spcAft>
                      </a:pPr>
                      <a:r>
                        <a:rPr lang="en-US" sz="1800"/>
                        <a:t>count() :</a:t>
                      </a:r>
                      <a:endParaRPr lang="zh-CN" sz="1800">
                        <a:latin typeface="Times New Roman"/>
                        <a:ea typeface="PMingLiU"/>
                      </a:endParaRPr>
                    </a:p>
                  </a:txBody>
                  <a:tcPr marL="68580" marR="68580" marT="0" marB="0"/>
                </a:tc>
                <a:tc>
                  <a:txBody>
                    <a:bodyPr/>
                    <a:lstStyle/>
                    <a:p>
                      <a:pPr>
                        <a:spcAft>
                          <a:spcPts val="0"/>
                        </a:spcAft>
                      </a:pPr>
                      <a:r>
                        <a:rPr lang="en-US" sz="1800"/>
                        <a:t>RDD[T])Long</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reduce( f : (T;T))T) :</a:t>
                      </a:r>
                      <a:endParaRPr lang="zh-CN" sz="1800">
                        <a:latin typeface="Times New Roman"/>
                        <a:ea typeface="PMingLiU"/>
                      </a:endParaRPr>
                    </a:p>
                  </a:txBody>
                  <a:tcPr marL="68580" marR="68580" marT="0" marB="0"/>
                </a:tc>
                <a:tc>
                  <a:txBody>
                    <a:bodyPr/>
                    <a:lstStyle/>
                    <a:p>
                      <a:pPr algn="just">
                        <a:spcAft>
                          <a:spcPts val="0"/>
                        </a:spcAft>
                      </a:pPr>
                      <a:r>
                        <a:rPr lang="en-US" sz="1800"/>
                        <a:t>RDD[T])T</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collect() :</a:t>
                      </a:r>
                      <a:endParaRPr lang="zh-CN" sz="1800">
                        <a:latin typeface="Times New Roman"/>
                        <a:ea typeface="PMingLiU"/>
                      </a:endParaRPr>
                    </a:p>
                  </a:txBody>
                  <a:tcPr marL="68580" marR="68580" marT="0" marB="0"/>
                </a:tc>
                <a:tc>
                  <a:txBody>
                    <a:bodyPr/>
                    <a:lstStyle/>
                    <a:p>
                      <a:pPr algn="just">
                        <a:spcAft>
                          <a:spcPts val="0"/>
                        </a:spcAft>
                      </a:pPr>
                      <a:r>
                        <a:rPr lang="en-US" sz="1800" dirty="0"/>
                        <a:t>RDD[T])</a:t>
                      </a:r>
                      <a:r>
                        <a:rPr lang="en-US" sz="1800" dirty="0" err="1"/>
                        <a:t>Seq</a:t>
                      </a:r>
                      <a:r>
                        <a:rPr lang="en-US" sz="1800" dirty="0"/>
                        <a:t>[T]</a:t>
                      </a:r>
                      <a:endParaRPr lang="zh-CN" sz="1800" dirty="0">
                        <a:latin typeface="Times New Roman"/>
                        <a:ea typeface="PMingLiU"/>
                      </a:endParaRPr>
                    </a:p>
                  </a:txBody>
                  <a:tcPr marL="68580" marR="68580" marT="0" marB="0"/>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894</TotalTime>
  <Words>572</Words>
  <Application>Microsoft Office PowerPoint</Application>
  <PresentationFormat>全屏显示(4:3)</PresentationFormat>
  <Paragraphs>83</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PMingLiU</vt:lpstr>
      <vt:lpstr>宋体</vt:lpstr>
      <vt:lpstr>Arial</vt:lpstr>
      <vt:lpstr>Calibri</vt:lpstr>
      <vt:lpstr>Times New Roman</vt:lpstr>
      <vt:lpstr>Wingdings</vt:lpstr>
      <vt:lpstr>Office 主题</vt:lpstr>
      <vt:lpstr>PowerPoint 演示文稿</vt:lpstr>
      <vt:lpstr>PowerPoint 演示文稿</vt:lpstr>
      <vt:lpstr>系统概述：Shark</vt:lpstr>
      <vt:lpstr>系统概述</vt:lpstr>
      <vt:lpstr>系统概述：Spark</vt:lpstr>
      <vt:lpstr>系统概述：Spark</vt:lpstr>
      <vt:lpstr>系统概述：RDD</vt:lpstr>
      <vt:lpstr>系统概述：RDD</vt:lpstr>
      <vt:lpstr>系统概述：RDD</vt:lpstr>
      <vt:lpstr>系统概述：RDD</vt:lpstr>
      <vt:lpstr>系统概述：RDD</vt:lpstr>
      <vt:lpstr>系统概述：RDD举例</vt:lpstr>
      <vt:lpstr>系统概述：RDD举例</vt:lpstr>
      <vt:lpstr>系统概述：容错</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hp</dc:creator>
  <cp:lastModifiedBy>Administrator</cp:lastModifiedBy>
  <cp:revision>83</cp:revision>
  <dcterms:created xsi:type="dcterms:W3CDTF">2014-06-13T03:10:34Z</dcterms:created>
  <dcterms:modified xsi:type="dcterms:W3CDTF">2014-06-20T04:51:45Z</dcterms:modified>
</cp:coreProperties>
</file>