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92" r:id="rId2"/>
    <p:sldId id="565" r:id="rId3"/>
    <p:sldId id="566" r:id="rId4"/>
    <p:sldId id="567" r:id="rId5"/>
    <p:sldId id="568" r:id="rId6"/>
    <p:sldId id="570" r:id="rId7"/>
    <p:sldId id="569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578" r:id="rId16"/>
    <p:sldId id="579" r:id="rId17"/>
    <p:sldId id="582" r:id="rId18"/>
    <p:sldId id="581" r:id="rId19"/>
    <p:sldId id="583" r:id="rId20"/>
    <p:sldId id="580" r:id="rId21"/>
    <p:sldId id="586" r:id="rId22"/>
    <p:sldId id="587" r:id="rId23"/>
    <p:sldId id="584" r:id="rId24"/>
    <p:sldId id="585" r:id="rId25"/>
    <p:sldId id="588" r:id="rId26"/>
    <p:sldId id="589" r:id="rId27"/>
    <p:sldId id="590" r:id="rId28"/>
    <p:sldId id="591" r:id="rId29"/>
    <p:sldId id="592" r:id="rId30"/>
    <p:sldId id="596" r:id="rId31"/>
    <p:sldId id="562" r:id="rId32"/>
    <p:sldId id="564" r:id="rId33"/>
    <p:sldId id="593" r:id="rId34"/>
    <p:sldId id="595" r:id="rId35"/>
    <p:sldId id="597" r:id="rId36"/>
    <p:sldId id="548" r:id="rId37"/>
    <p:sldId id="599" r:id="rId38"/>
    <p:sldId id="600" r:id="rId3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  <a:srgbClr val="BD9933"/>
    <a:srgbClr val="DAE4F2"/>
    <a:srgbClr val="8000FF"/>
    <a:srgbClr val="FF0080"/>
    <a:srgbClr val="FFCC66"/>
    <a:srgbClr val="4F81BA"/>
    <a:srgbClr val="D0AD36"/>
    <a:srgbClr val="FFFF33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8" autoAdjust="0"/>
    <p:restoredTop sz="98630" autoAdjust="0"/>
  </p:normalViewPr>
  <p:slideViewPr>
    <p:cSldViewPr snapToObjects="1">
      <p:cViewPr varScale="1">
        <p:scale>
          <a:sx n="97" d="100"/>
          <a:sy n="97" d="100"/>
        </p:scale>
        <p:origin x="-1200" y="-104"/>
      </p:cViewPr>
      <p:guideLst>
        <p:guide orient="horz" pos="2160"/>
        <p:guide pos="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48" d="100"/>
        <a:sy n="348" d="100"/>
      </p:scale>
      <p:origin x="0" y="41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12/18/12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4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1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www.spark-project.org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spark-project.atlassian.net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ark Logo #1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27682"/>
            <a:ext cx="2971800" cy="1887318"/>
          </a:xfrm>
          <a:prstGeom prst="rect">
            <a:avLst/>
          </a:prstGeom>
        </p:spPr>
      </p:pic>
      <p:sp>
        <p:nvSpPr>
          <p:cNvPr id="16388" name="Rectangle 30"/>
          <p:cNvSpPr>
            <a:spLocks noChangeArrowheads="1"/>
          </p:cNvSpPr>
          <p:nvPr/>
        </p:nvSpPr>
        <p:spPr bwMode="auto">
          <a:xfrm>
            <a:off x="536864" y="4178905"/>
            <a:ext cx="8498279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400" dirty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Matei </a:t>
            </a:r>
            <a:r>
              <a:rPr lang="en-US" sz="3400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Zaharia</a:t>
            </a:r>
          </a:p>
          <a:p>
            <a:endParaRPr lang="en-US" sz="2000" dirty="0" smtClean="0">
              <a:solidFill>
                <a:srgbClr val="40404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sz="3000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UC Berkeley</a:t>
            </a:r>
          </a:p>
          <a:p>
            <a:endParaRPr lang="en-US" sz="2000" dirty="0">
              <a:solidFill>
                <a:srgbClr val="40404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sz="3000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  <a:hlinkClick r:id="rId4"/>
              </a:rPr>
              <a:t>www.spark-project.org</a:t>
            </a:r>
            <a:r>
              <a:rPr lang="en-US" sz="3000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</a:p>
        </p:txBody>
      </p:sp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772400" cy="2057400"/>
          </a:xfrm>
        </p:spPr>
        <p:txBody>
          <a:bodyPr/>
          <a:lstStyle/>
          <a:p>
            <a:r>
              <a:rPr lang="en-US" sz="6000" dirty="0" smtClean="0">
                <a:ea typeface="ＭＳ Ｐゴシック" charset="-128"/>
                <a:cs typeface="ＭＳ Ｐゴシック" charset="-128"/>
              </a:rPr>
              <a:t>Introduction to Spark Internals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5300761" y="5402578"/>
            <a:ext cx="3006249" cy="1008603"/>
            <a:chOff x="5105400" y="5181601"/>
            <a:chExt cx="3848288" cy="1291110"/>
          </a:xfrm>
        </p:grpSpPr>
        <p:pic>
          <p:nvPicPr>
            <p:cNvPr id="8" name="Picture 7" descr="amplab_hires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5181601"/>
              <a:ext cx="3848288" cy="129111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24939" y="6132997"/>
              <a:ext cx="1274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2A736"/>
                  </a:solidFill>
                  <a:latin typeface="Corbel"/>
                  <a:cs typeface="Corbel"/>
                </a:rPr>
                <a:t>UC BERKELEY</a:t>
              </a:r>
              <a:endParaRPr lang="en-US" sz="1300" dirty="0">
                <a:solidFill>
                  <a:srgbClr val="F2A736"/>
                </a:solidFill>
                <a:latin typeface="Corbel"/>
                <a:cs typeface="Corbel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36038" cy="4221162"/>
          </a:xfrm>
        </p:spPr>
        <p:txBody>
          <a:bodyPr/>
          <a:lstStyle/>
          <a:p>
            <a:r>
              <a:rPr lang="en-US" dirty="0" smtClean="0"/>
              <a:t>First run: data not in cache, so use </a:t>
            </a:r>
            <a:r>
              <a:rPr lang="en-US" dirty="0" err="1" smtClean="0"/>
              <a:t>HadoopRDD’s</a:t>
            </a:r>
            <a:r>
              <a:rPr lang="en-US" dirty="0" smtClean="0"/>
              <a:t> locality </a:t>
            </a:r>
            <a:r>
              <a:rPr lang="en-US" dirty="0" err="1" smtClean="0"/>
              <a:t>prefs</a:t>
            </a:r>
            <a:r>
              <a:rPr lang="en-US" dirty="0" smtClean="0"/>
              <a:t> (from HDFS)</a:t>
            </a:r>
          </a:p>
          <a:p>
            <a:r>
              <a:rPr lang="en-US" dirty="0" smtClean="0"/>
              <a:t>Second run: </a:t>
            </a:r>
            <a:r>
              <a:rPr lang="en-US" dirty="0" err="1" smtClean="0"/>
              <a:t>FilteredRDD</a:t>
            </a:r>
            <a:r>
              <a:rPr lang="en-US" dirty="0" smtClean="0"/>
              <a:t> is in cache, so use its locations</a:t>
            </a:r>
          </a:p>
          <a:p>
            <a:r>
              <a:rPr lang="en-US" dirty="0" smtClean="0"/>
              <a:t>If something falls out of cache, go back to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9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More Detail:</a:t>
            </a:r>
            <a:br>
              <a:rPr lang="en-US" dirty="0" smtClean="0"/>
            </a:br>
            <a:r>
              <a:rPr lang="en-US" dirty="0" smtClean="0"/>
              <a:t>Life of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7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5500" dirty="0" smtClean="0"/>
              <a:t>Scheduling Process</a:t>
            </a:r>
            <a:endParaRPr lang="en-US" sz="55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576941" y="2842379"/>
            <a:ext cx="1356029" cy="1112762"/>
            <a:chOff x="515410" y="2667000"/>
            <a:chExt cx="1433286" cy="1231295"/>
          </a:xfrm>
        </p:grpSpPr>
        <p:sp>
          <p:nvSpPr>
            <p:cNvPr id="9" name="Rounded Rectangle 8"/>
            <p:cNvSpPr/>
            <p:nvPr/>
          </p:nvSpPr>
          <p:spPr>
            <a:xfrm>
              <a:off x="932695" y="31362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53610" y="2667000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5410" y="2673048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32695" y="35934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>
            <a:stCxn id="11" idx="2"/>
            <a:endCxn id="9" idx="0"/>
          </p:cNvCxnSpPr>
          <p:nvPr/>
        </p:nvCxnSpPr>
        <p:spPr>
          <a:xfrm>
            <a:off x="858446" y="3123303"/>
            <a:ext cx="387926" cy="143193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9" idx="0"/>
          </p:cNvCxnSpPr>
          <p:nvPr/>
        </p:nvCxnSpPr>
        <p:spPr>
          <a:xfrm flipH="1">
            <a:off x="1246372" y="3117837"/>
            <a:ext cx="405093" cy="148659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  <a:endCxn id="9" idx="2"/>
          </p:cNvCxnSpPr>
          <p:nvPr/>
        </p:nvCxnSpPr>
        <p:spPr>
          <a:xfrm flipV="1">
            <a:off x="1246372" y="3541954"/>
            <a:ext cx="0" cy="137729"/>
          </a:xfrm>
          <a:prstGeom prst="line">
            <a:avLst/>
          </a:prstGeom>
          <a:ln w="19050" cmpd="sng">
            <a:solidFill>
              <a:schemeClr val="tx1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7494" y="4350657"/>
            <a:ext cx="192323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 smtClean="0">
                <a:latin typeface="Lucida Console"/>
                <a:cs typeface="Lucida Console"/>
              </a:rPr>
              <a:t>rdd1.</a:t>
            </a:r>
            <a:r>
              <a:rPr lang="en-US" sz="1450" dirty="0" smtClean="0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450" dirty="0" smtClean="0">
                <a:latin typeface="Lucida Console"/>
                <a:cs typeface="Lucida Console"/>
              </a:rPr>
              <a:t>(rdd2)</a:t>
            </a:r>
            <a:br>
              <a:rPr lang="en-US" sz="1450" dirty="0" smtClean="0">
                <a:latin typeface="Lucida Console"/>
                <a:cs typeface="Lucida Console"/>
              </a:rPr>
            </a:br>
            <a:r>
              <a:rPr lang="en-US" sz="1450" dirty="0" smtClean="0">
                <a:latin typeface="Lucida Console"/>
                <a:cs typeface="Lucida Console"/>
              </a:rPr>
              <a:t>    .</a:t>
            </a:r>
            <a:r>
              <a:rPr lang="en-US" sz="145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groupBy</a:t>
            </a:r>
            <a:r>
              <a:rPr lang="en-US" sz="1450" dirty="0" smtClean="0">
                <a:latin typeface="Lucida Console"/>
                <a:cs typeface="Lucida Console"/>
              </a:rPr>
              <a:t>(…)</a:t>
            </a:r>
          </a:p>
          <a:p>
            <a:r>
              <a:rPr lang="en-US" sz="1450" dirty="0">
                <a:latin typeface="Lucida Console"/>
                <a:cs typeface="Lucida Console"/>
              </a:rPr>
              <a:t> </a:t>
            </a:r>
            <a:r>
              <a:rPr lang="en-US" sz="1450" dirty="0" smtClean="0">
                <a:latin typeface="Lucida Console"/>
                <a:cs typeface="Lucida Console"/>
              </a:rPr>
              <a:t>   .</a:t>
            </a:r>
            <a:r>
              <a:rPr lang="en-US" sz="145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50" dirty="0" smtClean="0">
                <a:latin typeface="Lucida Console"/>
                <a:cs typeface="Lucida Console"/>
              </a:rPr>
              <a:t>(…)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67935" y="3962400"/>
            <a:ext cx="280609" cy="31205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0401" y="1976735"/>
            <a:ext cx="1676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RDD Objects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7851" y="5309810"/>
            <a:ext cx="22849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Corbel"/>
                <a:cs typeface="Corbel"/>
              </a:rPr>
              <a:t>build </a:t>
            </a:r>
            <a:r>
              <a:rPr lang="en-US" sz="1900" dirty="0" smtClean="0">
                <a:latin typeface="Corbel"/>
                <a:cs typeface="Corbel"/>
              </a:rPr>
              <a:t>operator DAG</a:t>
            </a:r>
            <a:endParaRPr lang="en-US" sz="1900" i="1" dirty="0" smtClean="0">
              <a:latin typeface="Corbel"/>
              <a:cs typeface="Corbel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614226" y="5957400"/>
            <a:ext cx="1631703" cy="72329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 smtClean="0"/>
              <a:t>agnostic to operators!</a:t>
            </a:r>
            <a:endParaRPr lang="en-US" sz="2000" dirty="0"/>
          </a:p>
        </p:txBody>
      </p:sp>
      <p:sp>
        <p:nvSpPr>
          <p:cNvPr id="110" name="Rounded Rectangle 109"/>
          <p:cNvSpPr/>
          <p:nvPr/>
        </p:nvSpPr>
        <p:spPr>
          <a:xfrm>
            <a:off x="5080174" y="5940466"/>
            <a:ext cx="1631703" cy="72329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sz="2000" dirty="0" smtClean="0"/>
              <a:t>doesn’t know about stages</a:t>
            </a:r>
            <a:endParaRPr lang="en-US" sz="20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976887" y="1981200"/>
            <a:ext cx="2603578" cy="4267200"/>
            <a:chOff x="1976887" y="1981200"/>
            <a:chExt cx="2603578" cy="4267200"/>
          </a:xfrm>
        </p:grpSpPr>
        <p:sp>
          <p:nvSpPr>
            <p:cNvPr id="39" name="TextBox 38"/>
            <p:cNvSpPr txBox="1"/>
            <p:nvPr/>
          </p:nvSpPr>
          <p:spPr>
            <a:xfrm>
              <a:off x="2613260" y="1981200"/>
              <a:ext cx="19672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DAGScheduler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699655" y="3497960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759309" y="3553314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759309" y="3802083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392162" y="3055362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451817" y="3110717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451817" y="335948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451817" y="3596002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922485" y="3059526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982139" y="311487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982139" y="336364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982139" y="3600166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62" name="Straight Arrow Connector 61"/>
            <p:cNvCxnSpPr>
              <a:stCxn id="56" idx="3"/>
              <a:endCxn id="60" idx="1"/>
            </p:cNvCxnSpPr>
            <p:nvPr/>
          </p:nvCxnSpPr>
          <p:spPr>
            <a:xfrm>
              <a:off x="3711050" y="3450067"/>
              <a:ext cx="271089" cy="416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3" name="Straight Arrow Connector 62"/>
            <p:cNvCxnSpPr>
              <a:stCxn id="55" idx="3"/>
              <a:endCxn id="59" idx="1"/>
            </p:cNvCxnSpPr>
            <p:nvPr/>
          </p:nvCxnSpPr>
          <p:spPr>
            <a:xfrm>
              <a:off x="3711050" y="3201298"/>
              <a:ext cx="271089" cy="416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4" name="Straight Arrow Connector 63"/>
            <p:cNvCxnSpPr>
              <a:stCxn id="57" idx="3"/>
              <a:endCxn id="61" idx="1"/>
            </p:cNvCxnSpPr>
            <p:nvPr/>
          </p:nvCxnSpPr>
          <p:spPr>
            <a:xfrm>
              <a:off x="3711050" y="3686583"/>
              <a:ext cx="271089" cy="4164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5" name="Straight Arrow Connector 64"/>
            <p:cNvCxnSpPr>
              <a:stCxn id="74" idx="3"/>
              <a:endCxn id="56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6" name="Straight Arrow Connector 65"/>
            <p:cNvCxnSpPr>
              <a:stCxn id="53" idx="3"/>
              <a:endCxn id="57" idx="1"/>
            </p:cNvCxnSpPr>
            <p:nvPr/>
          </p:nvCxnSpPr>
          <p:spPr>
            <a:xfrm flipV="1">
              <a:off x="3018542" y="3686583"/>
              <a:ext cx="433275" cy="20608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7" name="Straight Arrow Connector 66"/>
            <p:cNvCxnSpPr>
              <a:stCxn id="53" idx="3"/>
              <a:endCxn id="56" idx="1"/>
            </p:cNvCxnSpPr>
            <p:nvPr/>
          </p:nvCxnSpPr>
          <p:spPr>
            <a:xfrm flipV="1">
              <a:off x="3018542" y="3450067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8" name="Straight Arrow Connector 67"/>
            <p:cNvCxnSpPr>
              <a:stCxn id="52" idx="3"/>
              <a:endCxn id="55" idx="1"/>
            </p:cNvCxnSpPr>
            <p:nvPr/>
          </p:nvCxnSpPr>
          <p:spPr>
            <a:xfrm flipV="1">
              <a:off x="3018542" y="3201298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9" name="Straight Arrow Connector 68"/>
            <p:cNvCxnSpPr>
              <a:stCxn id="52" idx="3"/>
              <a:endCxn id="56" idx="1"/>
            </p:cNvCxnSpPr>
            <p:nvPr/>
          </p:nvCxnSpPr>
          <p:spPr>
            <a:xfrm flipV="1">
              <a:off x="3018542" y="3450067"/>
              <a:ext cx="433275" cy="19382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0" name="Straight Arrow Connector 69"/>
            <p:cNvCxnSpPr>
              <a:stCxn id="53" idx="3"/>
              <a:endCxn id="55" idx="1"/>
            </p:cNvCxnSpPr>
            <p:nvPr/>
          </p:nvCxnSpPr>
          <p:spPr>
            <a:xfrm flipV="1">
              <a:off x="3018542" y="3201298"/>
              <a:ext cx="433275" cy="6913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1" name="Straight Arrow Connector 70"/>
            <p:cNvCxnSpPr>
              <a:stCxn id="52" idx="3"/>
              <a:endCxn id="57" idx="1"/>
            </p:cNvCxnSpPr>
            <p:nvPr/>
          </p:nvCxnSpPr>
          <p:spPr>
            <a:xfrm>
              <a:off x="3018542" y="3643895"/>
              <a:ext cx="433275" cy="426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72" name="Rounded Rectangle 71"/>
            <p:cNvSpPr/>
            <p:nvPr/>
          </p:nvSpPr>
          <p:spPr>
            <a:xfrm>
              <a:off x="2699655" y="2876361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759309" y="293171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759309" y="3180485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75" name="Straight Arrow Connector 74"/>
            <p:cNvCxnSpPr>
              <a:stCxn id="73" idx="3"/>
              <a:endCxn id="55" idx="1"/>
            </p:cNvCxnSpPr>
            <p:nvPr/>
          </p:nvCxnSpPr>
          <p:spPr>
            <a:xfrm>
              <a:off x="3018542" y="3022297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6" name="Straight Arrow Connector 75"/>
            <p:cNvCxnSpPr>
              <a:stCxn id="73" idx="3"/>
              <a:endCxn id="57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74" idx="3"/>
              <a:endCxn id="57" idx="1"/>
            </p:cNvCxnSpPr>
            <p:nvPr/>
          </p:nvCxnSpPr>
          <p:spPr>
            <a:xfrm>
              <a:off x="3018542" y="3271066"/>
              <a:ext cx="433275" cy="41551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8" name="Straight Arrow Connector 77"/>
            <p:cNvCxnSpPr>
              <a:stCxn id="74" idx="3"/>
              <a:endCxn id="55" idx="1"/>
            </p:cNvCxnSpPr>
            <p:nvPr/>
          </p:nvCxnSpPr>
          <p:spPr>
            <a:xfrm flipV="1">
              <a:off x="3018542" y="3201298"/>
              <a:ext cx="433275" cy="6976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74" idx="3"/>
              <a:endCxn id="56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80" name="Straight Arrow Connector 79"/>
            <p:cNvCxnSpPr>
              <a:stCxn id="73" idx="3"/>
              <a:endCxn id="57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81" name="Straight Arrow Connector 80"/>
            <p:cNvCxnSpPr>
              <a:stCxn id="73" idx="3"/>
              <a:endCxn id="56" idx="1"/>
            </p:cNvCxnSpPr>
            <p:nvPr/>
          </p:nvCxnSpPr>
          <p:spPr>
            <a:xfrm>
              <a:off x="3018542" y="3022297"/>
              <a:ext cx="433275" cy="42777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2562980" y="4321314"/>
              <a:ext cx="191237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split graph into </a:t>
              </a:r>
              <a:r>
                <a:rPr lang="en-US" sz="1900" i="1" dirty="0" smtClean="0">
                  <a:latin typeface="Corbel"/>
                  <a:cs typeface="Corbel"/>
                </a:rPr>
                <a:t>stages</a:t>
              </a:r>
              <a:r>
                <a:rPr lang="en-US" sz="1900" dirty="0" smtClean="0">
                  <a:latin typeface="Corbel"/>
                  <a:cs typeface="Corbel"/>
                </a:rPr>
                <a:t> of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62980" y="5103296"/>
              <a:ext cx="176275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submit each stage as ready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2053770" y="372964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976887" y="3276173"/>
              <a:ext cx="587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DAG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331305" y="1981200"/>
            <a:ext cx="2639180" cy="4267200"/>
            <a:chOff x="4331305" y="1981200"/>
            <a:chExt cx="2639180" cy="4267200"/>
          </a:xfrm>
        </p:grpSpPr>
        <p:sp>
          <p:nvSpPr>
            <p:cNvPr id="40" name="TextBox 39"/>
            <p:cNvSpPr txBox="1"/>
            <p:nvPr/>
          </p:nvSpPr>
          <p:spPr>
            <a:xfrm>
              <a:off x="5028928" y="1981200"/>
              <a:ext cx="1941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TaskScheduler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69658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532085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331305" y="3276173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rbel"/>
                  <a:cs typeface="Corbel"/>
                </a:rPr>
                <a:t>TaskSet</a:t>
              </a:r>
              <a:endParaRPr lang="en-US" sz="1600" dirty="0" smtClean="0">
                <a:latin typeface="Corbel"/>
                <a:cs typeface="Corbe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63885" y="4321314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launch tasks via cluster manager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63885" y="5103296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retry failed or straggling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39228" y="2818687"/>
              <a:ext cx="1040191" cy="12356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5173135" y="3652048"/>
              <a:ext cx="1548189" cy="725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5173136" y="3810495"/>
              <a:ext cx="1548188" cy="12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443537" y="2781904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Corbel"/>
                  <a:cs typeface="Corbel"/>
                </a:rPr>
                <a:t>Cluster</a:t>
              </a:r>
              <a:br>
                <a:rPr lang="en-US" sz="1800" dirty="0" smtClean="0">
                  <a:latin typeface="Corbel"/>
                  <a:cs typeface="Corbel"/>
                </a:rPr>
              </a:br>
              <a:r>
                <a:rPr lang="en-US" sz="1800" dirty="0" smtClean="0">
                  <a:latin typeface="Corbel"/>
                  <a:cs typeface="Corbel"/>
                </a:rPr>
                <a:t>manager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805990" y="1981200"/>
            <a:ext cx="2338010" cy="4267200"/>
            <a:chOff x="6805990" y="1981200"/>
            <a:chExt cx="2338010" cy="4267200"/>
          </a:xfrm>
        </p:grpSpPr>
        <p:sp>
          <p:nvSpPr>
            <p:cNvPr id="41" name="TextBox 40"/>
            <p:cNvSpPr txBox="1"/>
            <p:nvPr/>
          </p:nvSpPr>
          <p:spPr>
            <a:xfrm>
              <a:off x="7566724" y="1981200"/>
              <a:ext cx="10438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Worker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78523" y="4321314"/>
              <a:ext cx="19654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execute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78523" y="5103653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store and serve blocks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543800" y="2935514"/>
              <a:ext cx="1152676" cy="1103086"/>
              <a:chOff x="7543800" y="2854105"/>
              <a:chExt cx="1226720" cy="1260695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7543800" y="2854105"/>
                <a:ext cx="1226720" cy="12606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644132" y="3410486"/>
                <a:ext cx="1035409" cy="613229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Block manager</a:t>
                </a:r>
                <a:endParaRPr lang="en-US" sz="1600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644132" y="2949138"/>
                <a:ext cx="1035410" cy="372487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Threads</a:t>
                </a:r>
                <a:endParaRPr lang="en-US" sz="1600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7050315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6882190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805990" y="3272970"/>
              <a:ext cx="5668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Task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343400" y="5896086"/>
            <a:ext cx="680595" cy="632210"/>
            <a:chOff x="4343400" y="5968424"/>
            <a:chExt cx="680595" cy="632210"/>
          </a:xfrm>
        </p:grpSpPr>
        <p:cxnSp>
          <p:nvCxnSpPr>
            <p:cNvPr id="123" name="Straight Arrow Connector 122"/>
            <p:cNvCxnSpPr/>
            <p:nvPr/>
          </p:nvCxnSpPr>
          <p:spPr>
            <a:xfrm flipH="1">
              <a:off x="4401918" y="6597137"/>
              <a:ext cx="431800" cy="34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343400" y="5968424"/>
              <a:ext cx="6805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stage</a:t>
              </a:r>
              <a:br>
                <a:rPr lang="en-US" sz="1600" dirty="0" smtClean="0">
                  <a:latin typeface="Corbel"/>
                  <a:cs typeface="Corbel"/>
                </a:rPr>
              </a:br>
              <a:r>
                <a:rPr lang="en-US" sz="1600" dirty="0" smtClean="0">
                  <a:latin typeface="Corbel"/>
                  <a:cs typeface="Corbel"/>
                </a:rPr>
                <a:t>failed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01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wanted to support wide array of operators and let users compose them arbitrarily</a:t>
            </a:r>
          </a:p>
          <a:p>
            <a:r>
              <a:rPr lang="en-US" dirty="0" smtClean="0"/>
              <a:t>Don’t want to modify scheduler for each one</a:t>
            </a:r>
          </a:p>
          <a:p>
            <a:r>
              <a:rPr lang="en-US" i="1" dirty="0" smtClean="0"/>
              <a:t>How to capture dependencies generically?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3611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RDD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2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i="1" dirty="0" smtClean="0"/>
              <a:t>partitions </a:t>
            </a:r>
            <a:r>
              <a:rPr lang="en-US" dirty="0" smtClean="0"/>
              <a:t>(“splits”)</a:t>
            </a:r>
            <a:endParaRPr lang="en-US" dirty="0"/>
          </a:p>
          <a:p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i="1" dirty="0" smtClean="0"/>
              <a:t>dependencies</a:t>
            </a:r>
            <a:r>
              <a:rPr lang="en-US" dirty="0" smtClean="0"/>
              <a:t> on parent RDDs</a:t>
            </a:r>
            <a:endParaRPr lang="en-US" dirty="0"/>
          </a:p>
          <a:p>
            <a:r>
              <a:rPr lang="en-US" dirty="0"/>
              <a:t>Function to </a:t>
            </a:r>
            <a:r>
              <a:rPr lang="en-US" i="1" dirty="0"/>
              <a:t>compute</a:t>
            </a:r>
            <a:r>
              <a:rPr lang="en-US" dirty="0"/>
              <a:t> a partition given </a:t>
            </a:r>
            <a:r>
              <a:rPr lang="en-US" dirty="0" smtClean="0"/>
              <a:t>parents</a:t>
            </a:r>
          </a:p>
          <a:p>
            <a:r>
              <a:rPr lang="en-US" dirty="0" smtClean="0"/>
              <a:t>Optional</a:t>
            </a:r>
            <a:r>
              <a:rPr lang="en-US" i="1" dirty="0" smtClean="0"/>
              <a:t> preferred locations</a:t>
            </a:r>
            <a:endParaRPr lang="en-US" dirty="0"/>
          </a:p>
          <a:p>
            <a:r>
              <a:rPr lang="en-US" dirty="0"/>
              <a:t>Optional </a:t>
            </a:r>
            <a:r>
              <a:rPr lang="en-US" i="1" dirty="0" smtClean="0"/>
              <a:t>partitioning info </a:t>
            </a:r>
            <a:r>
              <a:rPr lang="en-US" dirty="0" smtClean="0"/>
              <a:t>(</a:t>
            </a:r>
            <a:r>
              <a:rPr lang="en-US" dirty="0" err="1" smtClean="0"/>
              <a:t>Partitioner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39304" y="5809974"/>
            <a:ext cx="7520601" cy="74322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Captures all current Spark operations!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293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HadoopRDD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partitions</a:t>
            </a:r>
            <a:r>
              <a:rPr lang="en-US" dirty="0" smtClean="0"/>
              <a:t> = one per HDFS block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dependencies</a:t>
            </a:r>
            <a:r>
              <a:rPr lang="en-US" dirty="0" smtClean="0"/>
              <a:t> = none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compute</a:t>
            </a:r>
            <a:r>
              <a:rPr lang="en-US" i="1" dirty="0" smtClean="0"/>
              <a:t>(partition)</a:t>
            </a:r>
            <a:r>
              <a:rPr lang="en-US" dirty="0" smtClean="0"/>
              <a:t> = read corresponding block</a:t>
            </a:r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 smtClean="0"/>
              <a:t>(part)</a:t>
            </a:r>
            <a:r>
              <a:rPr lang="en-US" dirty="0" smtClean="0"/>
              <a:t> = HDFS block location</a:t>
            </a:r>
          </a:p>
          <a:p>
            <a:r>
              <a:rPr lang="en-US" dirty="0" err="1" smtClean="0">
                <a:solidFill>
                  <a:srgbClr val="3366FF"/>
                </a:solidFill>
              </a:rPr>
              <a:t>partitioner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=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5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FilteredRDD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partitions</a:t>
            </a:r>
            <a:r>
              <a:rPr lang="en-US" dirty="0"/>
              <a:t> = </a:t>
            </a:r>
            <a:r>
              <a:rPr lang="en-US" dirty="0" smtClean="0"/>
              <a:t>same as parent RDD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dependencies</a:t>
            </a:r>
            <a:r>
              <a:rPr lang="en-US" dirty="0"/>
              <a:t> = </a:t>
            </a:r>
            <a:r>
              <a:rPr lang="en-US" dirty="0" smtClean="0"/>
              <a:t>“one-to-one” on parent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compute</a:t>
            </a:r>
            <a:r>
              <a:rPr lang="en-US" i="1" dirty="0"/>
              <a:t>(partition)</a:t>
            </a:r>
            <a:r>
              <a:rPr lang="en-US" dirty="0"/>
              <a:t> = </a:t>
            </a:r>
            <a:r>
              <a:rPr lang="en-US" dirty="0" smtClean="0"/>
              <a:t>compute parent and filter it</a:t>
            </a:r>
            <a:endParaRPr lang="en-US" dirty="0"/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/>
              <a:t>(part) </a:t>
            </a:r>
            <a:r>
              <a:rPr lang="en-US" dirty="0"/>
              <a:t>= </a:t>
            </a:r>
            <a:r>
              <a:rPr lang="en-US" dirty="0" smtClean="0"/>
              <a:t>none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(ask parent)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rgbClr val="3366FF"/>
                </a:solidFill>
              </a:rPr>
              <a:t>partitioner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=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JoinedRDD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partitions</a:t>
            </a:r>
            <a:r>
              <a:rPr lang="en-US" dirty="0"/>
              <a:t> = </a:t>
            </a:r>
            <a:r>
              <a:rPr lang="en-US" dirty="0" smtClean="0"/>
              <a:t>one per reduce task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dependencies</a:t>
            </a:r>
            <a:r>
              <a:rPr lang="en-US" dirty="0"/>
              <a:t> = </a:t>
            </a:r>
            <a:r>
              <a:rPr lang="en-US" dirty="0" smtClean="0"/>
              <a:t>“shuffle” on each parent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compute</a:t>
            </a:r>
            <a:r>
              <a:rPr lang="en-US" i="1" dirty="0"/>
              <a:t>(partition)</a:t>
            </a:r>
            <a:r>
              <a:rPr lang="en-US" dirty="0"/>
              <a:t> = </a:t>
            </a:r>
            <a:r>
              <a:rPr lang="en-US" dirty="0" smtClean="0"/>
              <a:t>read and join shuffled data</a:t>
            </a:r>
            <a:endParaRPr lang="en-US" dirty="0"/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/>
              <a:t>(part) </a:t>
            </a:r>
            <a:r>
              <a:rPr lang="en-US" dirty="0"/>
              <a:t>= </a:t>
            </a:r>
            <a:r>
              <a:rPr lang="en-US" dirty="0" smtClean="0"/>
              <a:t>none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rgbClr val="3366FF"/>
                </a:solidFill>
              </a:rPr>
              <a:t>partitioner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 smtClean="0"/>
              <a:t>HashPartitioner</a:t>
            </a:r>
            <a:r>
              <a:rPr lang="en-US" dirty="0" smtClean="0"/>
              <a:t>(</a:t>
            </a:r>
            <a:r>
              <a:rPr lang="en-US" dirty="0" err="1" smtClean="0"/>
              <a:t>numTasks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62601" y="6029739"/>
            <a:ext cx="3428999" cy="718932"/>
            <a:chOff x="6152659" y="1786816"/>
            <a:chExt cx="2080570" cy="517327"/>
          </a:xfrm>
        </p:grpSpPr>
        <p:sp>
          <p:nvSpPr>
            <p:cNvPr id="5" name="Rounded Rectangle 4"/>
            <p:cNvSpPr/>
            <p:nvPr/>
          </p:nvSpPr>
          <p:spPr>
            <a:xfrm>
              <a:off x="6567714" y="1786816"/>
              <a:ext cx="1665515" cy="517327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>
                  <a:cs typeface="Corbel"/>
                </a:rPr>
                <a:t>Spark will now know this data is hashed!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6152659" y="1810658"/>
              <a:ext cx="415055" cy="2348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982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Dependency Types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53772" y="2929345"/>
            <a:ext cx="591825" cy="1119672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31939" y="2514600"/>
            <a:ext cx="591825" cy="1128242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45973" y="2685836"/>
            <a:ext cx="591825" cy="780942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1160" y="4302893"/>
            <a:ext cx="591825" cy="782471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74790" y="4381668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4790" y="4735693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1160" y="5180014"/>
            <a:ext cx="591825" cy="782471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4790" y="5258789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74790" y="5612814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14956" y="4399254"/>
            <a:ext cx="591825" cy="1488656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08586" y="4478028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708586" y="4832053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708586" y="5182338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708586" y="5536363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3"/>
            <a:endCxn id="14" idx="1"/>
          </p:cNvCxnSpPr>
          <p:nvPr/>
        </p:nvCxnSpPr>
        <p:spPr>
          <a:xfrm>
            <a:off x="981669" y="4510575"/>
            <a:ext cx="726917" cy="96360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5" idx="1"/>
          </p:cNvCxnSpPr>
          <p:nvPr/>
        </p:nvCxnSpPr>
        <p:spPr>
          <a:xfrm>
            <a:off x="981669" y="4864600"/>
            <a:ext cx="726917" cy="96360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6" idx="1"/>
          </p:cNvCxnSpPr>
          <p:nvPr/>
        </p:nvCxnSpPr>
        <p:spPr>
          <a:xfrm flipV="1">
            <a:off x="981669" y="5311245"/>
            <a:ext cx="726917" cy="76451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7" idx="1"/>
          </p:cNvCxnSpPr>
          <p:nvPr/>
        </p:nvCxnSpPr>
        <p:spPr>
          <a:xfrm flipV="1">
            <a:off x="981669" y="5665270"/>
            <a:ext cx="726917" cy="76451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074873" y="4276567"/>
            <a:ext cx="591825" cy="782471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168503" y="4355342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168503" y="4709367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074873" y="5153689"/>
            <a:ext cx="591825" cy="782471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168503" y="5232464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168503" y="5586489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388369" y="4569017"/>
            <a:ext cx="591825" cy="1128242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481999" y="4647791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481999" y="5001816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481999" y="5352101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3"/>
            <a:endCxn id="29" idx="1"/>
          </p:cNvCxnSpPr>
          <p:nvPr/>
        </p:nvCxnSpPr>
        <p:spPr>
          <a:xfrm>
            <a:off x="6575382" y="4484250"/>
            <a:ext cx="906617" cy="292449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3"/>
            <a:endCxn id="30" idx="1"/>
          </p:cNvCxnSpPr>
          <p:nvPr/>
        </p:nvCxnSpPr>
        <p:spPr>
          <a:xfrm>
            <a:off x="6575382" y="4838275"/>
            <a:ext cx="906617" cy="292449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31" idx="1"/>
          </p:cNvCxnSpPr>
          <p:nvPr/>
        </p:nvCxnSpPr>
        <p:spPr>
          <a:xfrm>
            <a:off x="6575382" y="5361371"/>
            <a:ext cx="906617" cy="119637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30" idx="1"/>
          </p:cNvCxnSpPr>
          <p:nvPr/>
        </p:nvCxnSpPr>
        <p:spPr>
          <a:xfrm>
            <a:off x="6575382" y="4484250"/>
            <a:ext cx="906617" cy="646474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3"/>
            <a:endCxn id="31" idx="1"/>
          </p:cNvCxnSpPr>
          <p:nvPr/>
        </p:nvCxnSpPr>
        <p:spPr>
          <a:xfrm>
            <a:off x="6575382" y="4484250"/>
            <a:ext cx="906617" cy="996758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31" idx="1"/>
          </p:cNvCxnSpPr>
          <p:nvPr/>
        </p:nvCxnSpPr>
        <p:spPr>
          <a:xfrm>
            <a:off x="6575382" y="4838275"/>
            <a:ext cx="906617" cy="642733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29" idx="1"/>
          </p:cNvCxnSpPr>
          <p:nvPr/>
        </p:nvCxnSpPr>
        <p:spPr>
          <a:xfrm flipV="1">
            <a:off x="6575382" y="4776699"/>
            <a:ext cx="906617" cy="584672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3"/>
            <a:endCxn id="31" idx="1"/>
          </p:cNvCxnSpPr>
          <p:nvPr/>
        </p:nvCxnSpPr>
        <p:spPr>
          <a:xfrm flipV="1">
            <a:off x="6575382" y="5481008"/>
            <a:ext cx="906617" cy="234388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3"/>
            <a:endCxn id="29" idx="1"/>
          </p:cNvCxnSpPr>
          <p:nvPr/>
        </p:nvCxnSpPr>
        <p:spPr>
          <a:xfrm flipV="1">
            <a:off x="6575382" y="4776699"/>
            <a:ext cx="906617" cy="61576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  <a:endCxn id="29" idx="1"/>
          </p:cNvCxnSpPr>
          <p:nvPr/>
        </p:nvCxnSpPr>
        <p:spPr>
          <a:xfrm flipV="1">
            <a:off x="6575382" y="4776699"/>
            <a:ext cx="906617" cy="938697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3"/>
            <a:endCxn id="30" idx="1"/>
          </p:cNvCxnSpPr>
          <p:nvPr/>
        </p:nvCxnSpPr>
        <p:spPr>
          <a:xfrm flipV="1">
            <a:off x="6575382" y="5130724"/>
            <a:ext cx="906617" cy="584672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  <a:endCxn id="30" idx="1"/>
          </p:cNvCxnSpPr>
          <p:nvPr/>
        </p:nvCxnSpPr>
        <p:spPr>
          <a:xfrm flipV="1">
            <a:off x="6575382" y="5130724"/>
            <a:ext cx="906617" cy="230647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7200" y="5938492"/>
            <a:ext cx="1749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union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96000" y="3593798"/>
            <a:ext cx="2006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rbel"/>
                <a:cs typeface="Corbel"/>
              </a:rPr>
              <a:t>groupByKey</a:t>
            </a:r>
            <a:endParaRPr lang="en-US" sz="2200" dirty="0" smtClean="0">
              <a:latin typeface="Corbel"/>
              <a:cs typeface="Corbe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94194" y="5936159"/>
            <a:ext cx="2840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join with inputs not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dirty="0" smtClean="0">
                <a:latin typeface="Corbel"/>
                <a:cs typeface="Corbel"/>
              </a:rPr>
              <a:t>co-partitioned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225571" y="2595789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225571" y="2949814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225571" y="3289354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546522" y="2772292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546522" y="3126317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47" idx="3"/>
            <a:endCxn id="50" idx="1"/>
          </p:cNvCxnSpPr>
          <p:nvPr/>
        </p:nvCxnSpPr>
        <p:spPr>
          <a:xfrm>
            <a:off x="6632450" y="2724696"/>
            <a:ext cx="914072" cy="176503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3"/>
            <a:endCxn id="51" idx="1"/>
          </p:cNvCxnSpPr>
          <p:nvPr/>
        </p:nvCxnSpPr>
        <p:spPr>
          <a:xfrm>
            <a:off x="6632450" y="3078721"/>
            <a:ext cx="914072" cy="176503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3"/>
            <a:endCxn id="51" idx="1"/>
          </p:cNvCxnSpPr>
          <p:nvPr/>
        </p:nvCxnSpPr>
        <p:spPr>
          <a:xfrm>
            <a:off x="6632450" y="2724696"/>
            <a:ext cx="914072" cy="530528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3"/>
            <a:endCxn id="50" idx="1"/>
          </p:cNvCxnSpPr>
          <p:nvPr/>
        </p:nvCxnSpPr>
        <p:spPr>
          <a:xfrm flipV="1">
            <a:off x="6632450" y="2901199"/>
            <a:ext cx="914072" cy="517062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  <a:endCxn id="50" idx="1"/>
          </p:cNvCxnSpPr>
          <p:nvPr/>
        </p:nvCxnSpPr>
        <p:spPr>
          <a:xfrm flipV="1">
            <a:off x="6632450" y="2901199"/>
            <a:ext cx="914072" cy="177522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3"/>
            <a:endCxn id="51" idx="1"/>
          </p:cNvCxnSpPr>
          <p:nvPr/>
        </p:nvCxnSpPr>
        <p:spPr>
          <a:xfrm flipV="1">
            <a:off x="6632450" y="3255224"/>
            <a:ext cx="914072" cy="163037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950281" y="3340592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950281" y="3694617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856651" y="4160726"/>
            <a:ext cx="591825" cy="1114771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950281" y="4239501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2950281" y="4593526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3990447" y="3554267"/>
            <a:ext cx="591825" cy="1144559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4084077" y="3633041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4084077" y="3987066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58" idx="3"/>
            <a:endCxn id="65" idx="1"/>
          </p:cNvCxnSpPr>
          <p:nvPr/>
        </p:nvCxnSpPr>
        <p:spPr>
          <a:xfrm>
            <a:off x="3357160" y="3469500"/>
            <a:ext cx="726917" cy="646474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9" idx="3"/>
            <a:endCxn id="86" idx="1"/>
          </p:cNvCxnSpPr>
          <p:nvPr/>
        </p:nvCxnSpPr>
        <p:spPr>
          <a:xfrm>
            <a:off x="3357160" y="3823525"/>
            <a:ext cx="726917" cy="650184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3"/>
            <a:endCxn id="64" idx="1"/>
          </p:cNvCxnSpPr>
          <p:nvPr/>
        </p:nvCxnSpPr>
        <p:spPr>
          <a:xfrm flipV="1">
            <a:off x="3357160" y="3761949"/>
            <a:ext cx="726917" cy="606460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2" idx="3"/>
            <a:endCxn id="65" idx="1"/>
          </p:cNvCxnSpPr>
          <p:nvPr/>
        </p:nvCxnSpPr>
        <p:spPr>
          <a:xfrm flipV="1">
            <a:off x="3357160" y="4115973"/>
            <a:ext cx="726917" cy="606460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856651" y="5303096"/>
            <a:ext cx="1725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join with inputs co-partitioned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81160" y="2592519"/>
            <a:ext cx="591825" cy="1119672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574790" y="2671294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574790" y="3025319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574790" y="3361906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614956" y="2590800"/>
            <a:ext cx="591825" cy="1119672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1708586" y="2669575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1708586" y="3023600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708586" y="3360188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2" idx="3"/>
            <a:endCxn id="76" idx="1"/>
          </p:cNvCxnSpPr>
          <p:nvPr/>
        </p:nvCxnSpPr>
        <p:spPr>
          <a:xfrm flipV="1">
            <a:off x="981669" y="2798483"/>
            <a:ext cx="726917" cy="1718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3"/>
            <a:endCxn id="77" idx="1"/>
          </p:cNvCxnSpPr>
          <p:nvPr/>
        </p:nvCxnSpPr>
        <p:spPr>
          <a:xfrm flipV="1">
            <a:off x="981669" y="3152508"/>
            <a:ext cx="726917" cy="1718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3"/>
            <a:endCxn id="78" idx="1"/>
          </p:cNvCxnSpPr>
          <p:nvPr/>
        </p:nvCxnSpPr>
        <p:spPr>
          <a:xfrm flipV="1">
            <a:off x="981669" y="3489095"/>
            <a:ext cx="726917" cy="1718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57200" y="3714908"/>
            <a:ext cx="17256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map, filter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5105400" y="2684636"/>
            <a:ext cx="0" cy="3716164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round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2950281" y="3004613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2950281" y="4928210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084077" y="4344801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84" idx="3"/>
            <a:endCxn id="64" idx="1"/>
          </p:cNvCxnSpPr>
          <p:nvPr/>
        </p:nvCxnSpPr>
        <p:spPr>
          <a:xfrm>
            <a:off x="3357160" y="3133520"/>
            <a:ext cx="726917" cy="628428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86" idx="1"/>
          </p:cNvCxnSpPr>
          <p:nvPr/>
        </p:nvCxnSpPr>
        <p:spPr>
          <a:xfrm flipV="1">
            <a:off x="3357160" y="4473709"/>
            <a:ext cx="726917" cy="583408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8914" y="1792456"/>
            <a:ext cx="22931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bel"/>
                <a:cs typeface="Corbel"/>
              </a:rPr>
              <a:t>“Narrow” </a:t>
            </a:r>
            <a:r>
              <a:rPr lang="en-US" sz="2600" dirty="0" err="1" smtClean="0">
                <a:latin typeface="Corbel"/>
                <a:cs typeface="Corbel"/>
              </a:rPr>
              <a:t>deps</a:t>
            </a:r>
            <a:r>
              <a:rPr lang="en-US" sz="2600" dirty="0" smtClean="0">
                <a:latin typeface="Corbel"/>
                <a:cs typeface="Corbel"/>
              </a:rPr>
              <a:t>:</a:t>
            </a:r>
            <a:endParaRPr lang="en-US" sz="2600" dirty="0" smtClean="0">
              <a:latin typeface="Corbel"/>
              <a:cs typeface="Corbe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50996" y="1792456"/>
            <a:ext cx="32481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bel"/>
                <a:cs typeface="Corbel"/>
              </a:rPr>
              <a:t>“Wide” (shuffle) </a:t>
            </a:r>
            <a:r>
              <a:rPr lang="en-US" sz="2600" dirty="0" err="1" smtClean="0">
                <a:latin typeface="Corbel"/>
                <a:cs typeface="Corbel"/>
              </a:rPr>
              <a:t>deps</a:t>
            </a:r>
            <a:r>
              <a:rPr lang="en-US" sz="2600" dirty="0" smtClean="0">
                <a:latin typeface="Corbel"/>
                <a:cs typeface="Corbel"/>
              </a:rPr>
              <a:t>:</a:t>
            </a:r>
            <a:endParaRPr lang="en-US" sz="2600" dirty="0" smtClean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8163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Interface: receives a “target” RDD, a function to run on each partition, and a listener for results </a:t>
            </a:r>
          </a:p>
          <a:p>
            <a:r>
              <a:rPr lang="en-US" dirty="0" smtClean="0"/>
              <a:t>Roles:</a:t>
            </a:r>
          </a:p>
          <a:p>
            <a:pPr lvl="1"/>
            <a:r>
              <a:rPr lang="en-US" dirty="0" smtClean="0"/>
              <a:t>Build stages of Task objects (code + preferred loc.)</a:t>
            </a:r>
          </a:p>
          <a:p>
            <a:pPr lvl="1"/>
            <a:r>
              <a:rPr lang="en-US" dirty="0" smtClean="0"/>
              <a:t>Submit them to </a:t>
            </a:r>
            <a:r>
              <a:rPr lang="en-US" dirty="0" err="1" smtClean="0"/>
              <a:t>TaskScheduler</a:t>
            </a:r>
            <a:r>
              <a:rPr lang="en-US" dirty="0" smtClean="0"/>
              <a:t> as ready</a:t>
            </a:r>
          </a:p>
          <a:p>
            <a:pPr lvl="1"/>
            <a:r>
              <a:rPr lang="en-US" dirty="0" smtClean="0"/>
              <a:t>Resubmit failed stages if outputs are 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30464" y="1974127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Life of a job</a:t>
            </a:r>
          </a:p>
          <a:p>
            <a:r>
              <a:rPr lang="en-US" dirty="0" smtClean="0"/>
              <a:t>Extending Spark</a:t>
            </a:r>
            <a:endParaRPr lang="en-US" dirty="0" smtClean="0"/>
          </a:p>
          <a:p>
            <a:r>
              <a:rPr lang="en-US" dirty="0" smtClean="0"/>
              <a:t>How to contribute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5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 sz="5000" dirty="0" smtClean="0">
                <a:ea typeface="ＭＳ Ｐゴシック" charset="-128"/>
                <a:cs typeface="ＭＳ Ｐゴシック" charset="-128"/>
              </a:rPr>
              <a:t>Scheduler Optimizations</a:t>
            </a:r>
            <a:endParaRPr lang="en-US" sz="5000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3646178" cy="430476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Pipelines narrow ops. within a stage</a:t>
            </a:r>
            <a:endParaRPr lang="en-US" sz="2700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Picks</a:t>
            </a:r>
            <a:r>
              <a:rPr lang="en-US" sz="2700" dirty="0" smtClean="0">
                <a:ea typeface="ＭＳ Ｐゴシック" charset="-128"/>
                <a:cs typeface="ＭＳ Ｐゴシック" charset="-128"/>
              </a:rPr>
              <a:t> join algorithms based on partitioning (minimize shuffles)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Reuses previously cached data</a:t>
            </a:r>
            <a:endParaRPr lang="en-US" sz="2700" dirty="0" smtClean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47778" y="2051448"/>
            <a:ext cx="5151858" cy="3839398"/>
            <a:chOff x="3259082" y="2018851"/>
            <a:chExt cx="5656318" cy="3924749"/>
          </a:xfrm>
        </p:grpSpPr>
        <p:sp>
          <p:nvSpPr>
            <p:cNvPr id="171" name="Rounded Rectangle 170"/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2" name="Straight Arrow Connector 201"/>
            <p:cNvCxnSpPr>
              <a:stCxn id="176" idx="3"/>
              <a:endCxn id="182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175" idx="3"/>
              <a:endCxn id="181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178" idx="3"/>
              <a:endCxn id="183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179" idx="3"/>
              <a:endCxn id="184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8" name="Rounded Rectangle 227"/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31" name="Straight Arrow Connector 230"/>
            <p:cNvCxnSpPr>
              <a:stCxn id="229" idx="3"/>
              <a:endCxn id="175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32" name="Straight Arrow Connector 231"/>
            <p:cNvCxnSpPr>
              <a:stCxn id="230" idx="3"/>
              <a:endCxn id="176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7804438" y="5436923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528393" y="3127053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599800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099548" y="2157765"/>
              <a:ext cx="40596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982917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34378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670131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698710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39557" y="3760980"/>
              <a:ext cx="3747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974968" y="6068644"/>
            <a:ext cx="321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= previously computed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partition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cs typeface="Corbel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599910" y="6146303"/>
            <a:ext cx="370591" cy="256220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  <p:sp>
        <p:nvSpPr>
          <p:cNvPr id="80" name="Rounded Rectangle 79"/>
          <p:cNvSpPr/>
          <p:nvPr/>
        </p:nvSpPr>
        <p:spPr>
          <a:xfrm rot="16368833">
            <a:off x="5406319" y="2652800"/>
            <a:ext cx="353734" cy="291827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 rot="16368833">
            <a:off x="5403198" y="3033183"/>
            <a:ext cx="353734" cy="291827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 rot="15898879">
            <a:off x="5965166" y="4093073"/>
            <a:ext cx="353734" cy="1745337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 rot="15898879">
            <a:off x="5976771" y="4474219"/>
            <a:ext cx="353734" cy="1745337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52491" y="3538329"/>
            <a:ext cx="487313" cy="307777"/>
          </a:xfrm>
          <a:prstGeom prst="rect">
            <a:avLst/>
          </a:prstGeom>
          <a:solidFill>
            <a:srgbClr val="FFFFFF">
              <a:alpha val="38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Task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3131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2" grpId="0" animBg="1"/>
      <p:bldP spid="83" grpId="0" animBg="1"/>
      <p:bldP spid="84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Task Details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6238"/>
            <a:ext cx="8432800" cy="4221162"/>
          </a:xfrm>
        </p:spPr>
        <p:txBody>
          <a:bodyPr/>
          <a:lstStyle/>
          <a:p>
            <a:r>
              <a:rPr lang="en-US" dirty="0" smtClean="0"/>
              <a:t>Stage boundaries are only at input RDDs or “shuffle” operations</a:t>
            </a:r>
          </a:p>
          <a:p>
            <a:r>
              <a:rPr lang="en-US" dirty="0" smtClean="0"/>
              <a:t>So, each task looks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(Note: we write shuffle outputs to RAM/disk to allow retries)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3582472" y="4210376"/>
            <a:ext cx="2093452" cy="82077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Task</a:t>
            </a:r>
          </a:p>
          <a:p>
            <a:pPr algn="ctr"/>
            <a:r>
              <a:rPr lang="en-US" sz="2200" dirty="0" smtClean="0"/>
              <a:t>f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smtClean="0"/>
              <a:t> f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…</a:t>
            </a:r>
            <a:endParaRPr lang="en-US" sz="2200" baseline="-25000" dirty="0" smtClean="0"/>
          </a:p>
        </p:txBody>
      </p:sp>
      <p:cxnSp>
        <p:nvCxnSpPr>
          <p:cNvPr id="8" name="Straight Arrow Connector 7"/>
          <p:cNvCxnSpPr>
            <a:stCxn id="7" idx="3"/>
            <a:endCxn id="13" idx="1"/>
          </p:cNvCxnSpPr>
          <p:nvPr/>
        </p:nvCxnSpPr>
        <p:spPr>
          <a:xfrm flipV="1">
            <a:off x="5675924" y="4595096"/>
            <a:ext cx="801433" cy="256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77357" y="4210375"/>
            <a:ext cx="1980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map output file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i="1" dirty="0" smtClean="0">
                <a:latin typeface="Corbel"/>
                <a:cs typeface="Corbel"/>
              </a:rPr>
              <a:t>or</a:t>
            </a:r>
            <a:r>
              <a:rPr lang="en-US" sz="2200" dirty="0" smtClean="0">
                <a:latin typeface="Corbel"/>
                <a:cs typeface="Corbel"/>
              </a:rPr>
              <a:t> master</a:t>
            </a:r>
            <a:endParaRPr lang="en-US" sz="2200" dirty="0" smtClean="0">
              <a:latin typeface="Corbel"/>
              <a:cs typeface="Corbel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63271" y="4210375"/>
            <a:ext cx="1219200" cy="1884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58782" y="4799882"/>
            <a:ext cx="1223689" cy="181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8430" y="3657600"/>
            <a:ext cx="1138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Corbel"/>
                <a:cs typeface="Corbel"/>
              </a:rPr>
              <a:t>external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dirty="0" smtClean="0">
                <a:latin typeface="Corbel"/>
                <a:cs typeface="Corbel"/>
              </a:rPr>
              <a:t>storage</a:t>
            </a:r>
            <a:endParaRPr lang="en-US" sz="2200" dirty="0" smtClean="0">
              <a:latin typeface="Corbel"/>
              <a:cs typeface="Corbe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2369" y="4724400"/>
            <a:ext cx="1364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Corbel"/>
                <a:cs typeface="Corbel"/>
              </a:rPr>
              <a:t>fetch map</a:t>
            </a:r>
          </a:p>
          <a:p>
            <a:pPr algn="r"/>
            <a:r>
              <a:rPr lang="en-US" sz="2200" dirty="0" smtClean="0">
                <a:latin typeface="Corbel"/>
                <a:cs typeface="Corbel"/>
              </a:rPr>
              <a:t>outputs</a:t>
            </a:r>
            <a:endParaRPr lang="en-US" sz="2200" dirty="0" smtClean="0">
              <a:latin typeface="Corbel"/>
              <a:cs typeface="Corbe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3974" y="4357655"/>
            <a:ext cx="997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Corbel"/>
                <a:cs typeface="Corbel"/>
              </a:rPr>
              <a:t>and/or</a:t>
            </a:r>
            <a:endParaRPr lang="en-US" sz="2200" i="1" dirty="0" smtClean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6008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Task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4221162"/>
          </a:xfrm>
        </p:spPr>
        <p:txBody>
          <a:bodyPr/>
          <a:lstStyle/>
          <a:p>
            <a:r>
              <a:rPr lang="en-US" dirty="0" smtClean="0"/>
              <a:t>Each Task object is self-contained</a:t>
            </a:r>
          </a:p>
          <a:p>
            <a:pPr lvl="1"/>
            <a:r>
              <a:rPr lang="en-US" dirty="0" smtClean="0"/>
              <a:t>Contains all transformation code up to input boundary (e.g. </a:t>
            </a:r>
            <a:r>
              <a:rPr lang="en-US" dirty="0" err="1" smtClean="0"/>
              <a:t>HadoopRDD</a:t>
            </a:r>
            <a:r>
              <a:rPr lang="en-US" dirty="0" smtClean="0"/>
              <a:t> =&gt; filter =&gt; map)</a:t>
            </a:r>
          </a:p>
          <a:p>
            <a:r>
              <a:rPr lang="en-US" dirty="0" smtClean="0"/>
              <a:t>Allows Tasks on cached data to even if they fall out of cache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4743174"/>
            <a:ext cx="7520601" cy="74322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Design goal: any Task can run on any node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867400"/>
            <a:ext cx="8534400" cy="68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Only way a Task can fail is lost map output 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7520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Event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8713" y="2772748"/>
            <a:ext cx="3754010" cy="6853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DAGScheduler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708713" y="4421554"/>
            <a:ext cx="3754010" cy="6853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TaskScheduler</a:t>
            </a:r>
            <a:endParaRPr lang="en-US" sz="2400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383073" y="2389218"/>
            <a:ext cx="1325640" cy="72619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09735" y="3458079"/>
            <a:ext cx="0" cy="9634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431706" y="3458079"/>
            <a:ext cx="1" cy="9634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530" y="1733513"/>
            <a:ext cx="3558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err="1" smtClean="0">
                <a:solidFill>
                  <a:srgbClr val="3366FF"/>
                </a:solidFill>
                <a:latin typeface="Corbel"/>
                <a:cs typeface="Corbel"/>
              </a:rPr>
              <a:t>runJob</a:t>
            </a:r>
            <a:r>
              <a:rPr lang="en-US" sz="2200" i="1" dirty="0" smtClean="0">
                <a:latin typeface="Corbel"/>
                <a:cs typeface="Corbel"/>
              </a:rPr>
              <a:t>(</a:t>
            </a:r>
            <a:r>
              <a:rPr lang="en-US" sz="2200" i="1" dirty="0" err="1" smtClean="0">
                <a:latin typeface="Corbel"/>
                <a:cs typeface="Corbel"/>
              </a:rPr>
              <a:t>targetRDD</a:t>
            </a:r>
            <a:r>
              <a:rPr lang="en-US" sz="2200" i="1" dirty="0" smtClean="0">
                <a:latin typeface="Corbel"/>
                <a:cs typeface="Corbel"/>
              </a:rPr>
              <a:t>, partitions, </a:t>
            </a:r>
            <a:r>
              <a:rPr lang="en-US" sz="2200" i="1" dirty="0" err="1" smtClean="0">
                <a:latin typeface="Corbel"/>
                <a:cs typeface="Corbel"/>
              </a:rPr>
              <a:t>func</a:t>
            </a:r>
            <a:r>
              <a:rPr lang="en-US" sz="2200" i="1" dirty="0" smtClean="0">
                <a:latin typeface="Corbel"/>
                <a:cs typeface="Corbel"/>
              </a:rPr>
              <a:t>, listener)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3695151"/>
            <a:ext cx="29547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3366FF"/>
                </a:solidFill>
                <a:latin typeface="Corbel"/>
                <a:cs typeface="Corbel"/>
              </a:rPr>
              <a:t>submitTasks</a:t>
            </a:r>
            <a:r>
              <a:rPr lang="en-US" sz="2200" i="1" dirty="0" smtClean="0">
                <a:latin typeface="Corbel"/>
                <a:cs typeface="Corbel"/>
              </a:rPr>
              <a:t>(</a:t>
            </a:r>
            <a:r>
              <a:rPr lang="en-US" sz="2200" i="1" dirty="0" err="1" smtClean="0">
                <a:latin typeface="Corbel"/>
                <a:cs typeface="Corbel"/>
              </a:rPr>
              <a:t>taskSet</a:t>
            </a:r>
            <a:r>
              <a:rPr lang="en-US" sz="2200" i="1" dirty="0" smtClean="0">
                <a:latin typeface="Corbel"/>
                <a:cs typeface="Corbel"/>
              </a:rPr>
              <a:t>)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6400" y="3538329"/>
            <a:ext cx="2362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task finish &amp; stage </a:t>
            </a:r>
            <a:r>
              <a:rPr lang="en-US" sz="2200" dirty="0" smtClean="0">
                <a:latin typeface="Corbel"/>
                <a:cs typeface="Corbel"/>
              </a:rPr>
              <a:t>failure events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21" name="Straight Arrow Connector 20"/>
          <p:cNvCxnSpPr>
            <a:stCxn id="6" idx="2"/>
            <a:endCxn id="24" idx="0"/>
          </p:cNvCxnSpPr>
          <p:nvPr/>
        </p:nvCxnSpPr>
        <p:spPr>
          <a:xfrm flipH="1">
            <a:off x="4585385" y="5106885"/>
            <a:ext cx="333" cy="98911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10649" y="6096000"/>
            <a:ext cx="2749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Cluster or local runner</a:t>
            </a:r>
            <a:endParaRPr lang="en-US" sz="2200" dirty="0" smtClean="0">
              <a:latin typeface="Corbel"/>
              <a:cs typeface="Corbel"/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5695731" y="1307225"/>
            <a:ext cx="2914869" cy="1424453"/>
          </a:xfrm>
          <a:prstGeom prst="cloudCallout">
            <a:avLst>
              <a:gd name="adj1" fmla="val -40079"/>
              <a:gd name="adj2" fmla="val 58761"/>
            </a:avLst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 smtClean="0"/>
              <a:t>graph of stages</a:t>
            </a:r>
          </a:p>
          <a:p>
            <a:pPr algn="ctr"/>
            <a:r>
              <a:rPr lang="en-US" sz="2100" dirty="0" smtClean="0"/>
              <a:t>RDD partitioning</a:t>
            </a:r>
          </a:p>
          <a:p>
            <a:pPr algn="ctr"/>
            <a:r>
              <a:rPr lang="en-US" sz="2100" dirty="0" smtClean="0"/>
              <a:t>pipelining</a:t>
            </a:r>
            <a:endParaRPr lang="en-US" sz="2100" dirty="0" smtClean="0"/>
          </a:p>
        </p:txBody>
      </p:sp>
      <p:sp>
        <p:nvSpPr>
          <p:cNvPr id="30" name="Cloud Callout 29"/>
          <p:cNvSpPr/>
          <p:nvPr/>
        </p:nvSpPr>
        <p:spPr>
          <a:xfrm>
            <a:off x="6082594" y="4776200"/>
            <a:ext cx="2832806" cy="1828799"/>
          </a:xfrm>
          <a:prstGeom prst="cloudCallout">
            <a:avLst>
              <a:gd name="adj1" fmla="val -52513"/>
              <a:gd name="adj2" fmla="val -42697"/>
            </a:avLst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 smtClean="0">
                <a:latin typeface="Corbel"/>
                <a:cs typeface="Corbel"/>
              </a:rPr>
              <a:t>task placement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retries on failure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speculation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inter-job policy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19400" y="5238444"/>
            <a:ext cx="17225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Task objects</a:t>
            </a:r>
            <a:endParaRPr lang="en-US" sz="22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0479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Interface:</a:t>
            </a:r>
          </a:p>
          <a:p>
            <a:pPr lvl="1"/>
            <a:r>
              <a:rPr lang="en-US" dirty="0" smtClean="0"/>
              <a:t>Given a </a:t>
            </a:r>
            <a:r>
              <a:rPr lang="en-US" dirty="0" err="1" smtClean="0"/>
              <a:t>TaskSet</a:t>
            </a:r>
            <a:r>
              <a:rPr lang="en-US" dirty="0" smtClean="0"/>
              <a:t> (set of Tasks), run it and report results</a:t>
            </a:r>
          </a:p>
          <a:p>
            <a:pPr lvl="1"/>
            <a:r>
              <a:rPr lang="en-US" dirty="0" smtClean="0"/>
              <a:t>Report “fetch failed” errors when shuffle output lost</a:t>
            </a:r>
          </a:p>
          <a:p>
            <a:r>
              <a:rPr lang="en-US" dirty="0" smtClean="0"/>
              <a:t>Two main implementations:</a:t>
            </a:r>
          </a:p>
          <a:p>
            <a:pPr lvl="1"/>
            <a:r>
              <a:rPr lang="en-US" dirty="0" err="1"/>
              <a:t>LocalScheduler</a:t>
            </a:r>
            <a:r>
              <a:rPr lang="en-US" dirty="0"/>
              <a:t> (runs locally)</a:t>
            </a:r>
          </a:p>
          <a:p>
            <a:pPr lvl="1"/>
            <a:r>
              <a:rPr lang="en-US" dirty="0" err="1" smtClean="0"/>
              <a:t>ClusterScheduler</a:t>
            </a:r>
            <a:r>
              <a:rPr lang="en-US" dirty="0" smtClean="0"/>
              <a:t> (connects to a cluster manager using a pluggable “</a:t>
            </a:r>
            <a:r>
              <a:rPr lang="en-US" dirty="0" err="1" smtClean="0"/>
              <a:t>SchedulerBackend</a:t>
            </a:r>
            <a:r>
              <a:rPr lang="en-US" dirty="0" smtClean="0"/>
              <a:t>” API)</a:t>
            </a:r>
          </a:p>
        </p:txBody>
      </p:sp>
    </p:spTree>
    <p:extLst>
      <p:ext uri="{BB962C8B-B14F-4D97-AF65-F5344CB8AC3E}">
        <p14:creationId xmlns:p14="http://schemas.microsoft.com/office/powerpoint/2010/main" val="390605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TaskScheduler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run multiple concurrent </a:t>
            </a:r>
            <a:r>
              <a:rPr lang="en-US" dirty="0" err="1" smtClean="0"/>
              <a:t>TaskSets</a:t>
            </a:r>
            <a:r>
              <a:rPr lang="en-US" dirty="0" smtClean="0"/>
              <a:t>, but currently does so in FIFO order</a:t>
            </a:r>
          </a:p>
          <a:p>
            <a:pPr lvl="1"/>
            <a:r>
              <a:rPr lang="en-US" dirty="0" smtClean="0"/>
              <a:t>Would be really easy to plug in other policies!</a:t>
            </a:r>
          </a:p>
          <a:p>
            <a:pPr lvl="1"/>
            <a:r>
              <a:rPr lang="en-US" dirty="0" smtClean="0"/>
              <a:t>If someone wants to suggest a plugin API, please do</a:t>
            </a:r>
          </a:p>
          <a:p>
            <a:r>
              <a:rPr lang="en-US" dirty="0" smtClean="0"/>
              <a:t>Maintains one </a:t>
            </a:r>
            <a:r>
              <a:rPr lang="en-US" dirty="0" err="1" smtClean="0"/>
              <a:t>TaskSetManager</a:t>
            </a:r>
            <a:r>
              <a:rPr lang="en-US" dirty="0" smtClean="0"/>
              <a:t> per </a:t>
            </a:r>
            <a:r>
              <a:rPr lang="en-US" dirty="0" err="1" smtClean="0"/>
              <a:t>TaskSet</a:t>
            </a:r>
            <a:r>
              <a:rPr lang="en-US" dirty="0" smtClean="0"/>
              <a:t> that tracks its locality and failure info</a:t>
            </a:r>
          </a:p>
          <a:p>
            <a:r>
              <a:rPr lang="en-US" dirty="0" smtClean="0"/>
              <a:t>Polls these for tasks in order (FIFO)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7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by the Executor class</a:t>
            </a:r>
          </a:p>
          <a:p>
            <a:r>
              <a:rPr lang="en-US" dirty="0" smtClean="0"/>
              <a:t>Receives self-contained Task objects and calls run() on them in a thread pool</a:t>
            </a:r>
          </a:p>
          <a:p>
            <a:r>
              <a:rPr lang="en-US" dirty="0" smtClean="0"/>
              <a:t>Reports results or exceptions to master</a:t>
            </a:r>
          </a:p>
          <a:p>
            <a:pPr lvl="1"/>
            <a:r>
              <a:rPr lang="en-US" dirty="0" smtClean="0"/>
              <a:t>Special case: </a:t>
            </a:r>
            <a:r>
              <a:rPr lang="en-US" dirty="0" err="1" smtClean="0"/>
              <a:t>FetchFailedException</a:t>
            </a:r>
            <a:r>
              <a:rPr lang="en-US" dirty="0" smtClean="0"/>
              <a:t> for shuffle</a:t>
            </a:r>
          </a:p>
          <a:p>
            <a:r>
              <a:rPr lang="en-US" dirty="0" smtClean="0"/>
              <a:t>Pluggable </a:t>
            </a:r>
            <a:r>
              <a:rPr lang="en-US" dirty="0" err="1" smtClean="0"/>
              <a:t>ExecutorBackend</a:t>
            </a:r>
            <a:r>
              <a:rPr lang="en-US" dirty="0" smtClean="0"/>
              <a:t> for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BlockManager</a:t>
            </a:r>
            <a:endParaRPr lang="en-US" b="1" dirty="0" smtClean="0"/>
          </a:p>
          <a:p>
            <a:pPr lvl="1"/>
            <a:r>
              <a:rPr lang="en-US" dirty="0" smtClean="0"/>
              <a:t>“Write-once” key-value store on each worker</a:t>
            </a:r>
          </a:p>
          <a:p>
            <a:pPr lvl="1"/>
            <a:r>
              <a:rPr lang="en-US" dirty="0"/>
              <a:t>Serves shuffle data as well as cached RDDs</a:t>
            </a:r>
          </a:p>
          <a:p>
            <a:pPr lvl="1"/>
            <a:r>
              <a:rPr lang="en-US" dirty="0" smtClean="0"/>
              <a:t>Tracks a </a:t>
            </a:r>
            <a:r>
              <a:rPr lang="en-US" dirty="0" err="1" smtClean="0"/>
              <a:t>StorageLevel</a:t>
            </a:r>
            <a:r>
              <a:rPr lang="en-US" dirty="0" smtClean="0"/>
              <a:t> for each block (e.g. disk, RAM)</a:t>
            </a:r>
          </a:p>
          <a:p>
            <a:pPr lvl="1"/>
            <a:r>
              <a:rPr lang="en-US" dirty="0" smtClean="0"/>
              <a:t>Can drop data to disk if running low on RAM</a:t>
            </a:r>
          </a:p>
          <a:p>
            <a:pPr lvl="1"/>
            <a:r>
              <a:rPr lang="en-US" dirty="0" smtClean="0"/>
              <a:t>Can replicate data across nodes</a:t>
            </a:r>
          </a:p>
        </p:txBody>
      </p:sp>
    </p:spTree>
    <p:extLst>
      <p:ext uri="{BB962C8B-B14F-4D97-AF65-F5344CB8AC3E}">
        <p14:creationId xmlns:p14="http://schemas.microsoft.com/office/powerpoint/2010/main" val="398133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CommunicationManager</a:t>
            </a:r>
            <a:endParaRPr lang="en-US" b="1" dirty="0" smtClean="0"/>
          </a:p>
          <a:p>
            <a:pPr lvl="1"/>
            <a:r>
              <a:rPr lang="en-US" dirty="0" smtClean="0"/>
              <a:t>Asynchronous IO based networking library</a:t>
            </a:r>
          </a:p>
          <a:p>
            <a:pPr lvl="1"/>
            <a:r>
              <a:rPr lang="en-US" dirty="0" smtClean="0"/>
              <a:t>Allows fetching blocks from </a:t>
            </a:r>
            <a:r>
              <a:rPr lang="en-US" dirty="0" err="1" smtClean="0"/>
              <a:t>BlockManagers</a:t>
            </a:r>
            <a:endParaRPr lang="en-US" dirty="0" smtClean="0"/>
          </a:p>
          <a:p>
            <a:pPr lvl="1"/>
            <a:r>
              <a:rPr lang="en-US" dirty="0" smtClean="0"/>
              <a:t>Allows prioritization / chunking across connections (would be nice to make this pluggable!)</a:t>
            </a:r>
          </a:p>
          <a:p>
            <a:pPr lvl="1"/>
            <a:r>
              <a:rPr lang="en-US" dirty="0" smtClean="0"/>
              <a:t>Fetch logic tries to optimize for block sizes</a:t>
            </a:r>
          </a:p>
        </p:txBody>
      </p:sp>
    </p:spTree>
    <p:extLst>
      <p:ext uri="{BB962C8B-B14F-4D97-AF65-F5344CB8AC3E}">
        <p14:creationId xmlns:p14="http://schemas.microsoft.com/office/powerpoint/2010/main" val="93311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MapOutputTracker</a:t>
            </a:r>
            <a:endParaRPr lang="en-US" b="1" dirty="0" smtClean="0"/>
          </a:p>
          <a:p>
            <a:pPr lvl="1"/>
            <a:r>
              <a:rPr lang="en-US" dirty="0" smtClean="0"/>
              <a:t>Tracks where each “map” task in a shuffle ran</a:t>
            </a:r>
          </a:p>
          <a:p>
            <a:pPr lvl="1"/>
            <a:r>
              <a:rPr lang="en-US" dirty="0" smtClean="0"/>
              <a:t>Tells reduce tasks the map locations</a:t>
            </a:r>
          </a:p>
          <a:p>
            <a:pPr lvl="1"/>
            <a:r>
              <a:rPr lang="en-US" dirty="0" smtClean="0"/>
              <a:t>Each worker caches the locations to avoid </a:t>
            </a:r>
            <a:r>
              <a:rPr lang="en-US" dirty="0" err="1" smtClean="0"/>
              <a:t>refetching</a:t>
            </a:r>
            <a:endParaRPr lang="en-US" dirty="0" smtClean="0"/>
          </a:p>
          <a:p>
            <a:pPr lvl="1"/>
            <a:r>
              <a:rPr lang="en-US" dirty="0" smtClean="0"/>
              <a:t>A “generation ID” passed with each Task allows invalidating the cache when map outputs are lost</a:t>
            </a:r>
          </a:p>
        </p:txBody>
      </p:sp>
    </p:spTree>
    <p:extLst>
      <p:ext uri="{BB962C8B-B14F-4D97-AF65-F5344CB8AC3E}">
        <p14:creationId xmlns:p14="http://schemas.microsoft.com/office/powerpoint/2010/main" val="81299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Generality</a:t>
            </a:r>
          </a:p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1951038"/>
            <a:ext cx="69342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rbel"/>
                <a:cs typeface="Corbel"/>
              </a:rPr>
              <a:t>:</a:t>
            </a:r>
            <a:r>
              <a:rPr lang="en-US" sz="3200" dirty="0" smtClean="0">
                <a:solidFill>
                  <a:srgbClr val="3366FF"/>
                </a:solidFill>
                <a:latin typeface="Corbel"/>
                <a:cs typeface="Corbel"/>
              </a:rPr>
              <a:t> diverse workloads, operators, job sizes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6780" y="2691286"/>
            <a:ext cx="63246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rbel"/>
                <a:cs typeface="Corbel"/>
                <a:sym typeface="Wingdings"/>
              </a:rPr>
              <a:t>:</a:t>
            </a:r>
            <a:r>
              <a:rPr lang="en-US" sz="3200" dirty="0" smtClean="0">
                <a:solidFill>
                  <a:srgbClr val="3366FF"/>
                </a:solidFill>
                <a:latin typeface="Corbel"/>
                <a:cs typeface="Corbel"/>
                <a:sym typeface="Wingdings"/>
              </a:rPr>
              <a:t> </a:t>
            </a:r>
            <a:r>
              <a:rPr lang="en-US" sz="3200" dirty="0" smtClean="0">
                <a:solidFill>
                  <a:srgbClr val="3366FF"/>
                </a:solidFill>
                <a:latin typeface="Corbel"/>
                <a:cs typeface="Corbel"/>
              </a:rPr>
              <a:t>sub-second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3895" y="3429634"/>
            <a:ext cx="63246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rbel"/>
                <a:cs typeface="Corbel"/>
                <a:sym typeface="Wingdings"/>
              </a:rPr>
              <a:t>:</a:t>
            </a:r>
            <a:r>
              <a:rPr lang="en-US" sz="3200" dirty="0" smtClean="0">
                <a:solidFill>
                  <a:srgbClr val="3366FF"/>
                </a:solidFill>
                <a:latin typeface="Corbel"/>
                <a:cs typeface="Corbel"/>
                <a:sym typeface="Wingdings"/>
              </a:rPr>
              <a:t> </a:t>
            </a:r>
            <a:r>
              <a:rPr lang="en-US" sz="3200" dirty="0" smtClean="0">
                <a:solidFill>
                  <a:srgbClr val="3366FF"/>
                </a:solidFill>
                <a:latin typeface="Corbel"/>
                <a:cs typeface="Corbel"/>
              </a:rPr>
              <a:t>faults shouldn’t be special 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4178905"/>
            <a:ext cx="63246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rbel"/>
                <a:cs typeface="Corbel"/>
                <a:sym typeface="Wingdings"/>
              </a:rPr>
              <a:t>:</a:t>
            </a:r>
            <a:r>
              <a:rPr lang="en-US" sz="3200" dirty="0" smtClean="0">
                <a:solidFill>
                  <a:srgbClr val="3366FF"/>
                </a:solidFill>
                <a:latin typeface="Corbel"/>
                <a:cs typeface="Corbel"/>
                <a:sym typeface="Wingdings"/>
              </a:rPr>
              <a:t> </a:t>
            </a:r>
            <a:r>
              <a:rPr lang="en-US" sz="3200" dirty="0" smtClean="0">
                <a:solidFill>
                  <a:srgbClr val="3366FF"/>
                </a:solidFill>
                <a:latin typeface="Corbel"/>
                <a:cs typeface="Corbel"/>
              </a:rPr>
              <a:t>often comes from generality</a:t>
            </a:r>
          </a:p>
        </p:txBody>
      </p:sp>
    </p:spTree>
    <p:extLst>
      <p:ext uri="{BB962C8B-B14F-4D97-AF65-F5344CB8AC3E}">
        <p14:creationId xmlns:p14="http://schemas.microsoft.com/office/powerpoint/2010/main" val="17456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30464" y="4183927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Life of a job</a:t>
            </a:r>
          </a:p>
          <a:p>
            <a:r>
              <a:rPr lang="en-US" dirty="0" smtClean="0"/>
              <a:t>Extending Spark</a:t>
            </a:r>
            <a:endParaRPr lang="en-US" dirty="0" smtClean="0"/>
          </a:p>
          <a:p>
            <a:r>
              <a:rPr lang="en-US" dirty="0" smtClean="0"/>
              <a:t>How to contribute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5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provides several places to customize functionality:</a:t>
            </a:r>
          </a:p>
          <a:p>
            <a:r>
              <a:rPr lang="en-US" b="1" dirty="0" smtClean="0"/>
              <a:t>Extending RDD:</a:t>
            </a:r>
            <a:r>
              <a:rPr lang="en-US" dirty="0" smtClean="0"/>
              <a:t> add new input sources or </a:t>
            </a:r>
            <a:r>
              <a:rPr lang="en-US" dirty="0" smtClean="0"/>
              <a:t>transformations</a:t>
            </a:r>
          </a:p>
          <a:p>
            <a:r>
              <a:rPr lang="en-US" b="1" dirty="0" err="1" smtClean="0"/>
              <a:t>SchedulerBackend</a:t>
            </a:r>
            <a:r>
              <a:rPr lang="en-US" b="1" dirty="0" smtClean="0"/>
              <a:t>:</a:t>
            </a:r>
            <a:r>
              <a:rPr lang="en-US" dirty="0" smtClean="0"/>
              <a:t> add new cluster managers</a:t>
            </a:r>
            <a:endParaRPr lang="en-US" dirty="0" smtClean="0"/>
          </a:p>
          <a:p>
            <a:r>
              <a:rPr lang="en-US" b="1" dirty="0" err="1" smtClean="0"/>
              <a:t>spark.serializer</a:t>
            </a:r>
            <a:r>
              <a:rPr lang="en-US" b="1" dirty="0" smtClean="0"/>
              <a:t>:</a:t>
            </a:r>
            <a:r>
              <a:rPr lang="en-US" dirty="0" smtClean="0"/>
              <a:t> customize object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 smtClean="0"/>
              <a:t>What People Have Done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RDD transformations (</a:t>
            </a:r>
            <a:r>
              <a:rPr lang="en-US" sz="2300" dirty="0" smtClean="0">
                <a:latin typeface="Lucida Console"/>
                <a:cs typeface="Lucida Console"/>
              </a:rPr>
              <a:t>sample, glom, </a:t>
            </a:r>
            <a:r>
              <a:rPr lang="en-US" sz="2300" dirty="0" err="1" smtClean="0">
                <a:latin typeface="Lucida Console"/>
                <a:cs typeface="Lucida Console"/>
              </a:rPr>
              <a:t>mapPartitions</a:t>
            </a:r>
            <a:r>
              <a:rPr lang="en-US" sz="2300" dirty="0" smtClean="0"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latin typeface="Lucida Console"/>
                <a:cs typeface="Lucida Console"/>
              </a:rPr>
              <a:t>leftOuterJoin</a:t>
            </a:r>
            <a:r>
              <a:rPr lang="en-US" sz="2300" dirty="0" smtClean="0"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latin typeface="Lucida Console"/>
                <a:cs typeface="Lucida Console"/>
              </a:rPr>
              <a:t>rightOuterJoin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input sources (</a:t>
            </a:r>
            <a:r>
              <a:rPr lang="en-US" dirty="0" err="1" smtClean="0"/>
              <a:t>DynamoDB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 serialization for memory and bandwidth </a:t>
            </a:r>
            <a:r>
              <a:rPr lang="en-US" dirty="0" smtClean="0"/>
              <a:t>efficiency</a:t>
            </a:r>
          </a:p>
          <a:p>
            <a:r>
              <a:rPr lang="en-US" dirty="0" smtClean="0"/>
              <a:t>New language bindings (Java, 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4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Possible Future Extensions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Pluggable inter-job scheduler</a:t>
            </a:r>
          </a:p>
          <a:p>
            <a:r>
              <a:rPr lang="en-US" dirty="0" smtClean="0"/>
              <a:t>Pluggable cache eviction policy (ideally with priority flags on </a:t>
            </a:r>
            <a:r>
              <a:rPr lang="en-US" dirty="0" err="1" smtClean="0"/>
              <a:t>StorageLevel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Pluggable instrumentation / event listeners</a:t>
            </a:r>
          </a:p>
          <a:p>
            <a:endParaRPr lang="en-US" dirty="0" smtClean="0"/>
          </a:p>
          <a:p>
            <a:r>
              <a:rPr lang="en-US" i="1" dirty="0"/>
              <a:t>Let us know if you want to contribute these!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3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writing your own input RDD from the local </a:t>
            </a:r>
            <a:r>
              <a:rPr lang="en-US" dirty="0" err="1" smtClean="0"/>
              <a:t>filesystem</a:t>
            </a:r>
            <a:r>
              <a:rPr lang="en-US" dirty="0" smtClean="0"/>
              <a:t> (say one partition per file)</a:t>
            </a:r>
          </a:p>
          <a:p>
            <a:r>
              <a:rPr lang="en-US" dirty="0" smtClean="0"/>
              <a:t>Try writing your own transformation RDD (pick a </a:t>
            </a:r>
            <a:r>
              <a:rPr lang="en-US" dirty="0" err="1" smtClean="0"/>
              <a:t>Scala</a:t>
            </a:r>
            <a:r>
              <a:rPr lang="en-US" dirty="0" smtClean="0"/>
              <a:t> collection method not in Spark)</a:t>
            </a:r>
          </a:p>
          <a:p>
            <a:r>
              <a:rPr lang="en-US" dirty="0" smtClean="0"/>
              <a:t>Try writing your own action (e.g. product())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4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30464" y="4934884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Life of a job</a:t>
            </a:r>
          </a:p>
          <a:p>
            <a:r>
              <a:rPr lang="en-US" dirty="0" smtClean="0"/>
              <a:t>Extending Spark</a:t>
            </a:r>
            <a:endParaRPr lang="en-US" dirty="0" smtClean="0"/>
          </a:p>
          <a:p>
            <a:r>
              <a:rPr lang="en-US" dirty="0" smtClean="0"/>
              <a:t>How to contribute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1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 tracking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spark</a:t>
            </a:r>
            <a:r>
              <a:rPr lang="en-US" dirty="0">
                <a:hlinkClick r:id="rId2"/>
              </a:rPr>
              <a:t>-</a:t>
            </a:r>
            <a:r>
              <a:rPr lang="en-US" dirty="0" smtClean="0">
                <a:hlinkClick r:id="rId2"/>
              </a:rPr>
              <a:t>project.atlassian.net</a:t>
            </a:r>
            <a:endParaRPr lang="en-US" dirty="0" smtClean="0"/>
          </a:p>
          <a:p>
            <a:r>
              <a:rPr lang="en-US" dirty="0" smtClean="0"/>
              <a:t>Development discussion: spark-developers</a:t>
            </a:r>
          </a:p>
          <a:p>
            <a:r>
              <a:rPr lang="en-US" dirty="0" smtClean="0"/>
              <a:t>Main work: “master” branch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Submit patches through </a:t>
            </a:r>
            <a:r>
              <a:rPr lang="en-US" dirty="0" err="1" smtClean="0"/>
              <a:t>GitHub</a:t>
            </a:r>
            <a:r>
              <a:rPr lang="en-US" dirty="0" smtClean="0"/>
              <a:t> pull requests</a:t>
            </a:r>
          </a:p>
          <a:p>
            <a:r>
              <a:rPr lang="en-US" dirty="0" smtClean="0"/>
              <a:t>Be sure to follow code style and add tests!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7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SBT and Maven currently both work (but switching to only Maven)</a:t>
            </a:r>
          </a:p>
          <a:p>
            <a:r>
              <a:rPr lang="en-US" dirty="0" smtClean="0"/>
              <a:t>IDEA is the most common IDEA; Eclipse may be made to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7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 tuned for future developer </a:t>
            </a:r>
            <a:r>
              <a:rPr lang="en-US" dirty="0" err="1" smtClean="0"/>
              <a:t>meetups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3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Codebase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Spark: 20,000 LOC</a:t>
            </a:r>
          </a:p>
          <a:p>
            <a:r>
              <a:rPr lang="en-US" dirty="0" smtClean="0"/>
              <a:t>Hadoop 1.0: 90,000 LOC</a:t>
            </a:r>
          </a:p>
          <a:p>
            <a:r>
              <a:rPr lang="en-US" dirty="0" smtClean="0"/>
              <a:t>Hadoop 2.0: 220,000 LOC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002" y="5867400"/>
            <a:ext cx="4979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F7F7F"/>
                </a:solidFill>
                <a:latin typeface="Corbel"/>
                <a:cs typeface="Corbel"/>
              </a:rPr>
              <a:t>(non-test, non-example sources)</a:t>
            </a:r>
          </a:p>
        </p:txBody>
      </p:sp>
    </p:spTree>
    <p:extLst>
      <p:ext uri="{BB962C8B-B14F-4D97-AF65-F5344CB8AC3E}">
        <p14:creationId xmlns:p14="http://schemas.microsoft.com/office/powerpoint/2010/main" val="50868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Codebase Details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9326" y="5098474"/>
            <a:ext cx="2146103" cy="840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I/O:</a:t>
            </a:r>
            <a:br>
              <a:rPr lang="en-US" dirty="0" smtClean="0"/>
            </a:br>
            <a:r>
              <a:rPr lang="en-US" dirty="0" smtClean="0"/>
              <a:t>400 LOC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0056" y="5098474"/>
            <a:ext cx="2200202" cy="840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Mesos backend: 700 LOC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54953" y="5098474"/>
            <a:ext cx="2786194" cy="840509"/>
          </a:xfrm>
          <a:prstGeom prst="rect">
            <a:avLst/>
          </a:prstGeom>
          <a:solidFill>
            <a:srgbClr val="F2DCDB"/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Standalone </a:t>
            </a:r>
            <a:r>
              <a:rPr lang="en-US" dirty="0"/>
              <a:t>backend: </a:t>
            </a:r>
            <a:r>
              <a:rPr lang="en-US" dirty="0" smtClean="0"/>
              <a:t>1700 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43616" y="2209800"/>
            <a:ext cx="1595581" cy="27408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Interpreter: 3300 LOC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0106" y="2209800"/>
            <a:ext cx="5641109" cy="2738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rtlCol="0" anchor="t"/>
          <a:lstStyle/>
          <a:p>
            <a:pPr algn="ctr"/>
            <a:r>
              <a:rPr lang="en-US" dirty="0" smtClean="0"/>
              <a:t>Spark core: 16,000 LOC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7410" y="2862629"/>
            <a:ext cx="2571914" cy="563686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Operators: 2000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1027410" y="3552919"/>
            <a:ext cx="2571914" cy="563686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Block manager: 2700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3747175" y="2862629"/>
            <a:ext cx="2574397" cy="563686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Scheduler: 2500</a:t>
            </a:r>
            <a:endParaRPr lang="en-US" sz="2200" dirty="0"/>
          </a:p>
        </p:txBody>
      </p:sp>
      <p:sp>
        <p:nvSpPr>
          <p:cNvPr id="14" name="Rectangle 13"/>
          <p:cNvSpPr/>
          <p:nvPr/>
        </p:nvSpPr>
        <p:spPr>
          <a:xfrm>
            <a:off x="3747175" y="3556482"/>
            <a:ext cx="2574397" cy="563686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Networking: 1200</a:t>
            </a:r>
            <a:endParaRPr lang="en-US" sz="2200" dirty="0"/>
          </a:p>
        </p:txBody>
      </p:sp>
      <p:sp>
        <p:nvSpPr>
          <p:cNvPr id="23" name="Rectangle 22"/>
          <p:cNvSpPr/>
          <p:nvPr/>
        </p:nvSpPr>
        <p:spPr>
          <a:xfrm>
            <a:off x="1027410" y="4243209"/>
            <a:ext cx="2571914" cy="563686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Accumulators: 200</a:t>
            </a:r>
            <a:endParaRPr lang="en-US" sz="2200" dirty="0"/>
          </a:p>
        </p:txBody>
      </p:sp>
      <p:sp>
        <p:nvSpPr>
          <p:cNvPr id="24" name="Rectangle 23"/>
          <p:cNvSpPr/>
          <p:nvPr/>
        </p:nvSpPr>
        <p:spPr>
          <a:xfrm>
            <a:off x="3747176" y="4250334"/>
            <a:ext cx="2574396" cy="563686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Broadcast: 3500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3822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30464" y="2711937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Life of a job</a:t>
            </a:r>
          </a:p>
          <a:p>
            <a:r>
              <a:rPr lang="en-US" dirty="0" smtClean="0"/>
              <a:t>Extending Spark</a:t>
            </a:r>
            <a:endParaRPr lang="en-US" dirty="0" smtClean="0"/>
          </a:p>
          <a:p>
            <a:r>
              <a:rPr lang="en-US" dirty="0" smtClean="0"/>
              <a:t>How to contribute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4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451323" y="3350381"/>
            <a:ext cx="1040191" cy="1325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666" y="3516442"/>
            <a:ext cx="1743197" cy="156391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40" rIns="0" rtlCol="0" anchor="t"/>
          <a:lstStyle/>
          <a:p>
            <a:endParaRPr lang="en-US" sz="1000" dirty="0" smtClean="0">
              <a:latin typeface="Andale Mono"/>
              <a:cs typeface="Andale Mono"/>
            </a:endParaRPr>
          </a:p>
          <a:p>
            <a:r>
              <a:rPr lang="en-US" sz="1000" dirty="0" err="1" smtClean="0">
                <a:latin typeface="Andale Mono"/>
                <a:cs typeface="Andale Mono"/>
              </a:rPr>
              <a:t>sc</a:t>
            </a:r>
            <a:r>
              <a:rPr lang="en-US" sz="600" dirty="0" smtClean="0">
                <a:latin typeface="Andale Mono"/>
                <a:cs typeface="Andale Mono"/>
              </a:rPr>
              <a:t> </a:t>
            </a:r>
            <a:r>
              <a:rPr lang="en-US" sz="1000" dirty="0" smtClean="0">
                <a:latin typeface="Andale Mono"/>
                <a:cs typeface="Andale Mono"/>
              </a:rPr>
              <a:t>=</a:t>
            </a:r>
            <a:r>
              <a:rPr lang="en-US" sz="600" dirty="0" smtClean="0">
                <a:latin typeface="Andale Mono"/>
                <a:cs typeface="Andale Mono"/>
              </a:rPr>
              <a:t> </a:t>
            </a:r>
            <a:r>
              <a:rPr lang="en-US" sz="1000" dirty="0" smtClean="0">
                <a:latin typeface="Andale Mono"/>
                <a:cs typeface="Andale Mono"/>
              </a:rPr>
              <a:t>new </a:t>
            </a:r>
            <a:r>
              <a:rPr lang="en-US" sz="1000" b="1" dirty="0" err="1" smtClean="0">
                <a:latin typeface="Andale Mono"/>
                <a:cs typeface="Andale Mono"/>
              </a:rPr>
              <a:t>SparkContext</a:t>
            </a:r>
            <a:endParaRPr lang="en-US" sz="1000" b="1" dirty="0" smtClean="0">
              <a:latin typeface="Andale Mono"/>
              <a:cs typeface="Andale Mono"/>
            </a:endParaRPr>
          </a:p>
          <a:p>
            <a:endParaRPr lang="en-US" sz="1000" dirty="0">
              <a:latin typeface="Andale Mono"/>
              <a:cs typeface="Andale Mono"/>
            </a:endParaRPr>
          </a:p>
          <a:p>
            <a:r>
              <a:rPr lang="en-US" sz="1000" dirty="0" smtClean="0">
                <a:latin typeface="Andale Mono"/>
                <a:cs typeface="Andale Mono"/>
              </a:rPr>
              <a:t>f = </a:t>
            </a:r>
            <a:r>
              <a:rPr lang="en-US" sz="1000" dirty="0" err="1" smtClean="0">
                <a:latin typeface="Andale Mono"/>
                <a:cs typeface="Andale Mono"/>
              </a:rPr>
              <a:t>sc.</a:t>
            </a:r>
            <a:r>
              <a:rPr lang="en-US" sz="10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textFile</a:t>
            </a:r>
            <a:r>
              <a:rPr lang="en-US" sz="1000" dirty="0" smtClean="0">
                <a:latin typeface="Andale Mono"/>
                <a:cs typeface="Andale Mono"/>
              </a:rPr>
              <a:t>(</a:t>
            </a:r>
            <a:r>
              <a:rPr lang="en-US" sz="1000" dirty="0" smtClean="0">
                <a:solidFill>
                  <a:srgbClr val="008040"/>
                </a:solidFill>
                <a:latin typeface="Andale Mono"/>
                <a:cs typeface="Andale Mono"/>
              </a:rPr>
              <a:t>“…”</a:t>
            </a:r>
            <a:r>
              <a:rPr lang="en-US" sz="1000" dirty="0" smtClean="0">
                <a:latin typeface="Andale Mono"/>
                <a:cs typeface="Andale Mono"/>
              </a:rPr>
              <a:t>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/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err="1" smtClean="0">
                <a:latin typeface="Andale Mono"/>
                <a:cs typeface="Andale Mono"/>
              </a:rPr>
              <a:t>f.</a:t>
            </a:r>
            <a:r>
              <a:rPr lang="en-US" sz="10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filter</a:t>
            </a:r>
            <a:r>
              <a:rPr lang="en-US" sz="1000" dirty="0" smtClean="0">
                <a:latin typeface="Andale Mono"/>
                <a:cs typeface="Andale Mono"/>
              </a:rPr>
              <a:t>(…)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> .</a:t>
            </a:r>
            <a:r>
              <a:rPr lang="en-US" sz="1000" dirty="0" smtClean="0">
                <a:solidFill>
                  <a:srgbClr val="3366FF"/>
                </a:solidFill>
                <a:latin typeface="Andale Mono"/>
                <a:cs typeface="Andale Mono"/>
              </a:rPr>
              <a:t>count</a:t>
            </a:r>
            <a:r>
              <a:rPr lang="en-US" sz="1000" dirty="0" smtClean="0">
                <a:latin typeface="Andale Mono"/>
                <a:cs typeface="Andale Mono"/>
              </a:rPr>
              <a:t>()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/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>...</a:t>
            </a:r>
            <a:endParaRPr lang="en-US" sz="1000" dirty="0"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006" y="2895600"/>
            <a:ext cx="19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Your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8305" y="2000555"/>
            <a:ext cx="1869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rbel"/>
                <a:cs typeface="Corbel"/>
              </a:rPr>
              <a:t>Spark client</a:t>
            </a:r>
            <a:br>
              <a:rPr lang="en-US" dirty="0" smtClean="0">
                <a:latin typeface="Corbel"/>
                <a:cs typeface="Corbel"/>
              </a:rPr>
            </a:br>
            <a:r>
              <a:rPr lang="en-US" dirty="0" smtClean="0">
                <a:latin typeface="Corbel"/>
                <a:cs typeface="Corbel"/>
              </a:rPr>
              <a:t>(app master)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9363" y="236220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Spark worker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2105" y="2991155"/>
            <a:ext cx="1981200" cy="2560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45905" y="3277810"/>
            <a:ext cx="1727199" cy="1995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85230" y="4183743"/>
            <a:ext cx="1548189" cy="7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85231" y="4342190"/>
            <a:ext cx="1548188" cy="1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286000" y="2991157"/>
            <a:ext cx="826105" cy="796618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86000" y="3844925"/>
            <a:ext cx="826105" cy="1706792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75150" y="5767615"/>
            <a:ext cx="2404276" cy="5727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HDFS, </a:t>
            </a:r>
            <a:r>
              <a:rPr lang="en-US" dirty="0" err="1" smtClean="0"/>
              <a:t>HBase</a:t>
            </a:r>
            <a:r>
              <a:rPr lang="en-US" dirty="0" smtClean="0"/>
              <a:t>, …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60305" y="537391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07905" y="537391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99514" y="4359125"/>
            <a:ext cx="1439333" cy="751114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Block manager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999514" y="3453190"/>
            <a:ext cx="1439333" cy="751114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Task threads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3264505" y="3164954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RDD graph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3260570" y="3758801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Scheduler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3264505" y="4352648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Block tracker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3283551" y="4946495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Shuffle tracker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410912" y="3301504"/>
            <a:ext cx="1133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orbel"/>
                <a:cs typeface="Corbel"/>
              </a:rPr>
              <a:t>Cluster</a:t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75891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sc</a:t>
            </a:r>
            <a:r>
              <a:rPr lang="en-US" sz="2000" dirty="0" smtClean="0">
                <a:latin typeface="Lucida Console"/>
                <a:cs typeface="Lucida Console"/>
              </a:rPr>
              <a:t> = new </a:t>
            </a:r>
            <a:r>
              <a:rPr lang="en-US" sz="2000" dirty="0" err="1" smtClean="0">
                <a:latin typeface="Lucida Console"/>
                <a:cs typeface="Lucida Console"/>
              </a:rPr>
              <a:t>SparkContext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“spark://...”</a:t>
            </a:r>
            <a:r>
              <a:rPr lang="en-US" sz="2000" dirty="0" smtClean="0">
                <a:latin typeface="Lucida Console"/>
                <a:cs typeface="Lucida Console"/>
              </a:rPr>
              <a:t>, 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20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MyJob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</a:t>
            </a:r>
            <a:r>
              <a:rPr lang="en-US" sz="2000" dirty="0" smtClean="0">
                <a:latin typeface="Lucida Console"/>
                <a:cs typeface="Lucida Console"/>
              </a:rPr>
              <a:t>,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home, jars)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file = </a:t>
            </a:r>
            <a:r>
              <a:rPr lang="en-US" sz="2000" dirty="0" err="1" smtClean="0">
                <a:latin typeface="Lucida Console"/>
                <a:cs typeface="Lucida Console"/>
              </a:rPr>
              <a:t>sc.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textFile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20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hdfs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://...”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errors = </a:t>
            </a:r>
            <a:r>
              <a:rPr lang="en-US" sz="2000" dirty="0" err="1" smtClean="0">
                <a:latin typeface="Lucida Console"/>
                <a:cs typeface="Lucida Console"/>
              </a:rPr>
              <a:t>file.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  <a:r>
              <a:rPr lang="en-US" sz="2000" dirty="0">
                <a:latin typeface="Lucida Console"/>
                <a:cs typeface="Lucida Console"/>
              </a:rPr>
              <a:t/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errors.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2000" dirty="0" smtClean="0">
                <a:latin typeface="Lucida Console"/>
                <a:cs typeface="Lucida Console"/>
              </a:rPr>
              <a:t>()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errors.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0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52031" y="1765905"/>
            <a:ext cx="2819399" cy="1572381"/>
            <a:chOff x="6312506" y="1765905"/>
            <a:chExt cx="2819399" cy="1572381"/>
          </a:xfrm>
        </p:grpSpPr>
        <p:sp>
          <p:nvSpPr>
            <p:cNvPr id="8" name="Rounded Rectangle 7"/>
            <p:cNvSpPr/>
            <p:nvPr/>
          </p:nvSpPr>
          <p:spPr>
            <a:xfrm>
              <a:off x="6555619" y="1765905"/>
              <a:ext cx="2576286" cy="901095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>
                  <a:cs typeface="Corbel"/>
                </a:rPr>
                <a:t>Resilient </a:t>
              </a:r>
              <a:r>
                <a:rPr lang="en-US" sz="2200" dirty="0" smtClean="0">
                  <a:cs typeface="Corbel"/>
                </a:rPr>
                <a:t>distributed</a:t>
              </a:r>
              <a:endParaRPr lang="en-US" sz="2200" dirty="0">
                <a:cs typeface="Corbel"/>
              </a:endParaRPr>
            </a:p>
            <a:p>
              <a:pPr algn="ctr"/>
              <a:r>
                <a:rPr lang="en-US" sz="2200" dirty="0" smtClean="0">
                  <a:cs typeface="Corbel"/>
                </a:rPr>
                <a:t>datasets </a:t>
              </a:r>
              <a:r>
                <a:rPr lang="en-US" sz="2200" dirty="0">
                  <a:cs typeface="Corbel"/>
                </a:rPr>
                <a:t>(RDDs</a:t>
              </a:r>
              <a:r>
                <a:rPr lang="en-US" sz="2200" dirty="0" smtClean="0">
                  <a:cs typeface="Corbel"/>
                </a:rPr>
                <a:t>)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 flipH="1">
              <a:off x="6312506" y="2667000"/>
              <a:ext cx="1531256" cy="3810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20856" y="2667000"/>
              <a:ext cx="622906" cy="67128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923420" y="4660295"/>
            <a:ext cx="2365829" cy="493486"/>
            <a:chOff x="5867400" y="1810657"/>
            <a:chExt cx="2365829" cy="493486"/>
          </a:xfrm>
        </p:grpSpPr>
        <p:sp>
          <p:nvSpPr>
            <p:cNvPr id="24" name="Rounded Rectangle 23"/>
            <p:cNvSpPr/>
            <p:nvPr/>
          </p:nvSpPr>
          <p:spPr>
            <a:xfrm>
              <a:off x="6567714" y="1810657"/>
              <a:ext cx="1665515" cy="493486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>
                  <a:cs typeface="Corbel"/>
                </a:rPr>
                <a:t>Action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5867400" y="2057400"/>
              <a:ext cx="700314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11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Graph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65944" y="3057676"/>
            <a:ext cx="2648856" cy="79018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 smtClean="0"/>
              <a:t>HadoopRDD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path = </a:t>
            </a:r>
            <a:r>
              <a:rPr lang="en-US" sz="2000" dirty="0" err="1" smtClean="0"/>
              <a:t>hdfs</a:t>
            </a:r>
            <a:r>
              <a:rPr lang="en-US" sz="2000" dirty="0" smtClean="0"/>
              <a:t>://...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1465944" y="4463143"/>
            <a:ext cx="2648856" cy="111276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 smtClean="0"/>
              <a:t>FilteredRDD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func</a:t>
            </a:r>
            <a:r>
              <a:rPr lang="en-US" sz="2000" dirty="0" smtClean="0"/>
              <a:t> = _.contains(…)</a:t>
            </a:r>
            <a:br>
              <a:rPr lang="en-US" sz="2000" dirty="0" smtClean="0"/>
            </a:br>
            <a:r>
              <a:rPr lang="en-US" sz="2000" dirty="0" err="1" smtClean="0"/>
              <a:t>shouldCache</a:t>
            </a:r>
            <a:r>
              <a:rPr lang="en-US" sz="2000" dirty="0" smtClean="0"/>
              <a:t> = true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790372" y="3847861"/>
            <a:ext cx="0" cy="6152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4246" y="2979058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file: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288" y="4390573"/>
            <a:ext cx="103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errors: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334000" y="2129135"/>
            <a:ext cx="3011714" cy="3108103"/>
            <a:chOff x="5334000" y="2129135"/>
            <a:chExt cx="3011714" cy="3108103"/>
          </a:xfrm>
        </p:grpSpPr>
        <p:sp>
          <p:nvSpPr>
            <p:cNvPr id="10" name="Rounded Rectangle 9"/>
            <p:cNvSpPr/>
            <p:nvPr/>
          </p:nvSpPr>
          <p:spPr>
            <a:xfrm>
              <a:off x="5384661" y="3133132"/>
              <a:ext cx="2953825" cy="620021"/>
            </a:xfrm>
            <a:prstGeom prst="roundRect">
              <a:avLst/>
            </a:prstGeom>
            <a:solidFill>
              <a:sysClr val="window" lastClr="FFFFFF"/>
            </a:solidFill>
            <a:ln w="222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79434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75109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70784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666460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391889" y="4617217"/>
              <a:ext cx="2953825" cy="620021"/>
            </a:xfrm>
            <a:prstGeom prst="roundRect">
              <a:avLst/>
            </a:prstGeom>
            <a:solidFill>
              <a:sysClr val="window" lastClr="FFFFFF"/>
            </a:solidFill>
            <a:ln w="222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6661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282337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978012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673687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5" name="Straight Arrow Connector 14"/>
            <p:cNvCxnSpPr>
              <a:stCxn id="11" idx="2"/>
              <a:endCxn id="21" idx="0"/>
            </p:cNvCxnSpPr>
            <p:nvPr/>
          </p:nvCxnSpPr>
          <p:spPr>
            <a:xfrm>
              <a:off x="5822299" y="3657183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8" name="Straight Arrow Connector 27"/>
            <p:cNvCxnSpPr>
              <a:stCxn id="17" idx="2"/>
              <a:endCxn id="22" idx="0"/>
            </p:cNvCxnSpPr>
            <p:nvPr/>
          </p:nvCxnSpPr>
          <p:spPr>
            <a:xfrm>
              <a:off x="6517974" y="3657183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31" name="Straight Arrow Connector 30"/>
            <p:cNvCxnSpPr>
              <a:stCxn id="18" idx="2"/>
              <a:endCxn id="23" idx="0"/>
            </p:cNvCxnSpPr>
            <p:nvPr/>
          </p:nvCxnSpPr>
          <p:spPr>
            <a:xfrm>
              <a:off x="7213649" y="3657183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34" name="Straight Arrow Connector 33"/>
            <p:cNvCxnSpPr>
              <a:stCxn id="19" idx="2"/>
              <a:endCxn id="24" idx="0"/>
            </p:cNvCxnSpPr>
            <p:nvPr/>
          </p:nvCxnSpPr>
          <p:spPr>
            <a:xfrm>
              <a:off x="7909325" y="3657183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5334000" y="2129135"/>
              <a:ext cx="2717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/>
                  <a:cs typeface="Corbel"/>
                </a:rPr>
                <a:t>Partition-level view: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7200" y="2129135"/>
            <a:ext cx="259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Dataset-level view: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515428" y="3069770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220580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14847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611522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419652" y="5334000"/>
            <a:ext cx="828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Task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96000" y="5329535"/>
            <a:ext cx="844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Task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27278" y="5334000"/>
            <a:ext cx="38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831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9" grpId="0"/>
      <p:bldP spid="50" grpId="0"/>
      <p:bldP spid="53" grpId="1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/>
            <a:cs typeface="Corb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61124</TotalTime>
  <Words>1353</Words>
  <Application>Microsoft Macintosh PowerPoint</Application>
  <PresentationFormat>On-screen Show (4:3)</PresentationFormat>
  <Paragraphs>293</Paragraphs>
  <Slides>38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Introduction to Spark Internals</vt:lpstr>
      <vt:lpstr>Outline</vt:lpstr>
      <vt:lpstr>Project Goals</vt:lpstr>
      <vt:lpstr>Codebase Size</vt:lpstr>
      <vt:lpstr>Codebase Details</vt:lpstr>
      <vt:lpstr>Outline</vt:lpstr>
      <vt:lpstr>Components</vt:lpstr>
      <vt:lpstr>Example Job</vt:lpstr>
      <vt:lpstr>RDD Graph</vt:lpstr>
      <vt:lpstr>Data Locality</vt:lpstr>
      <vt:lpstr>In More Detail: Life of a Job</vt:lpstr>
      <vt:lpstr>Scheduling Process</vt:lpstr>
      <vt:lpstr>RDD Abstraction</vt:lpstr>
      <vt:lpstr>RDD Interface</vt:lpstr>
      <vt:lpstr>Example: HadoopRDD</vt:lpstr>
      <vt:lpstr>Example: FilteredRDD</vt:lpstr>
      <vt:lpstr>Example: JoinedRDD</vt:lpstr>
      <vt:lpstr>Dependency Types</vt:lpstr>
      <vt:lpstr>DAG Scheduler</vt:lpstr>
      <vt:lpstr>Scheduler Optimizations</vt:lpstr>
      <vt:lpstr>Task Details</vt:lpstr>
      <vt:lpstr>Task Details</vt:lpstr>
      <vt:lpstr>Event Flow</vt:lpstr>
      <vt:lpstr>TaskScheduler</vt:lpstr>
      <vt:lpstr>TaskScheduler Details</vt:lpstr>
      <vt:lpstr>Worker</vt:lpstr>
      <vt:lpstr>Other Components</vt:lpstr>
      <vt:lpstr>Other Components</vt:lpstr>
      <vt:lpstr>Other Components</vt:lpstr>
      <vt:lpstr>Outline</vt:lpstr>
      <vt:lpstr>Extension Points</vt:lpstr>
      <vt:lpstr>What People Have Done</vt:lpstr>
      <vt:lpstr>Possible Future Extensions</vt:lpstr>
      <vt:lpstr>As an Exercise</vt:lpstr>
      <vt:lpstr>Outline</vt:lpstr>
      <vt:lpstr>Development Process</vt:lpstr>
      <vt:lpstr>Build Tools</vt:lpstr>
      <vt:lpstr>Thanks!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Matei Zaharia</cp:lastModifiedBy>
  <cp:revision>3139</cp:revision>
  <dcterms:created xsi:type="dcterms:W3CDTF">2010-06-28T20:28:41Z</dcterms:created>
  <dcterms:modified xsi:type="dcterms:W3CDTF">2012-12-19T08:08:33Z</dcterms:modified>
</cp:coreProperties>
</file>