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8" r:id="rId3"/>
    <p:sldId id="323" r:id="rId4"/>
    <p:sldId id="259" r:id="rId5"/>
    <p:sldId id="260" r:id="rId6"/>
    <p:sldId id="261" r:id="rId7"/>
    <p:sldId id="324" r:id="rId8"/>
    <p:sldId id="266" r:id="rId9"/>
    <p:sldId id="271" r:id="rId10"/>
    <p:sldId id="270" r:id="rId11"/>
    <p:sldId id="269" r:id="rId12"/>
    <p:sldId id="281" r:id="rId13"/>
    <p:sldId id="273" r:id="rId14"/>
    <p:sldId id="274" r:id="rId15"/>
    <p:sldId id="275" r:id="rId16"/>
    <p:sldId id="282" r:id="rId17"/>
    <p:sldId id="283" r:id="rId18"/>
    <p:sldId id="284" r:id="rId19"/>
    <p:sldId id="287" r:id="rId20"/>
    <p:sldId id="286" r:id="rId21"/>
    <p:sldId id="289" r:id="rId22"/>
    <p:sldId id="288" r:id="rId23"/>
    <p:sldId id="322" r:id="rId24"/>
    <p:sldId id="325" r:id="rId25"/>
    <p:sldId id="290" r:id="rId26"/>
    <p:sldId id="291" r:id="rId27"/>
    <p:sldId id="292" r:id="rId28"/>
    <p:sldId id="294" r:id="rId29"/>
    <p:sldId id="295" r:id="rId30"/>
    <p:sldId id="299" r:id="rId31"/>
    <p:sldId id="327" r:id="rId32"/>
    <p:sldId id="296" r:id="rId33"/>
    <p:sldId id="301" r:id="rId34"/>
    <p:sldId id="300" r:id="rId35"/>
    <p:sldId id="312" r:id="rId36"/>
    <p:sldId id="303" r:id="rId37"/>
    <p:sldId id="305" r:id="rId38"/>
    <p:sldId id="306" r:id="rId39"/>
    <p:sldId id="307" r:id="rId40"/>
    <p:sldId id="308" r:id="rId41"/>
    <p:sldId id="310" r:id="rId42"/>
    <p:sldId id="326" r:id="rId43"/>
    <p:sldId id="309" r:id="rId44"/>
    <p:sldId id="328" r:id="rId45"/>
    <p:sldId id="311" r:id="rId46"/>
    <p:sldId id="329" r:id="rId47"/>
    <p:sldId id="314" r:id="rId48"/>
    <p:sldId id="315" r:id="rId49"/>
    <p:sldId id="330" r:id="rId50"/>
    <p:sldId id="316" r:id="rId51"/>
    <p:sldId id="318" r:id="rId52"/>
    <p:sldId id="317" r:id="rId53"/>
    <p:sldId id="320" r:id="rId54"/>
    <p:sldId id="319"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2" autoAdjust="0"/>
    <p:restoredTop sz="83302" autoAdjust="0"/>
  </p:normalViewPr>
  <p:slideViewPr>
    <p:cSldViewPr>
      <p:cViewPr varScale="1">
        <p:scale>
          <a:sx n="88" d="100"/>
          <a:sy n="88" d="100"/>
        </p:scale>
        <p:origin x="-654" y="-108"/>
      </p:cViewPr>
      <p:guideLst>
        <p:guide orient="horz" pos="2160"/>
        <p:guide pos="2880"/>
      </p:guideLst>
    </p:cSldViewPr>
  </p:slideViewPr>
  <p:outlineViewPr>
    <p:cViewPr>
      <p:scale>
        <a:sx n="33" d="100"/>
        <a:sy n="33" d="100"/>
      </p:scale>
      <p:origin x="12" y="231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FF8B6-CFDF-429E-BED6-5A0F7B8ECD8C}" type="datetimeFigureOut">
              <a:rPr lang="zh-CN" altLang="en-US" smtClean="0"/>
              <a:pPr/>
              <a:t>2014/6/24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C2EC4-EC77-4BBC-8089-CEB80D7C2761}" type="slidenum">
              <a:rPr lang="zh-CN" altLang="en-US" smtClean="0"/>
              <a:pPr/>
              <a:t>‹#›</a:t>
            </a:fld>
            <a:endParaRPr lang="zh-CN" altLang="en-US"/>
          </a:p>
        </p:txBody>
      </p:sp>
    </p:spTree>
    <p:extLst>
      <p:ext uri="{BB962C8B-B14F-4D97-AF65-F5344CB8AC3E}">
        <p14:creationId xmlns:p14="http://schemas.microsoft.com/office/powerpoint/2010/main" val="25406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msdn.microsoft.com/en-us/library/ms190474.aspx" TargetMode="External"/><Relationship Id="rId13" Type="http://schemas.openxmlformats.org/officeDocument/2006/relationships/hyperlink" Target="http://msdn.microsoft.com/en-us/library/bb510624.aspx" TargetMode="External"/><Relationship Id="rId3" Type="http://schemas.openxmlformats.org/officeDocument/2006/relationships/hyperlink" Target="http://msdn.microsoft.com/en-us/library/ms177677.aspx" TargetMode="External"/><Relationship Id="rId7" Type="http://schemas.openxmlformats.org/officeDocument/2006/relationships/hyperlink" Target="http://msdn.microsoft.com/en-us/library/ms175997.aspx" TargetMode="External"/><Relationship Id="rId12" Type="http://schemas.openxmlformats.org/officeDocument/2006/relationships/hyperlink" Target="http://msdn.microsoft.com/en-us/library/ms186290.aspx" TargetMode="External"/><Relationship Id="rId2" Type="http://schemas.openxmlformats.org/officeDocument/2006/relationships/slide" Target="../slides/slide53.xml"/><Relationship Id="rId1" Type="http://schemas.openxmlformats.org/officeDocument/2006/relationships/notesMaster" Target="../notesMasters/notesMaster1.xml"/><Relationship Id="rId6" Type="http://schemas.openxmlformats.org/officeDocument/2006/relationships/hyperlink" Target="http://msdn.microsoft.com/en-us/library/ms187810.aspx" TargetMode="External"/><Relationship Id="rId11" Type="http://schemas.openxmlformats.org/officeDocument/2006/relationships/hyperlink" Target="http://msdn.microsoft.com/en-us/library/ms178544.aspx" TargetMode="External"/><Relationship Id="rId5" Type="http://schemas.openxmlformats.org/officeDocument/2006/relationships/hyperlink" Target="http://msdn.microsoft.com/en-us/library/ms188920.aspx" TargetMode="External"/><Relationship Id="rId15" Type="http://schemas.openxmlformats.org/officeDocument/2006/relationships/hyperlink" Target="http://msdn.microsoft.com/en-us/library/ms187751.aspx" TargetMode="External"/><Relationship Id="rId10" Type="http://schemas.openxmlformats.org/officeDocument/2006/relationships/hyperlink" Target="http://msdn.microsoft.com/en-us/library/ms176080.aspx" TargetMode="External"/><Relationship Id="rId4" Type="http://schemas.openxmlformats.org/officeDocument/2006/relationships/hyperlink" Target="http://msdn.microsoft.com/en-us/library/ms179916.aspx" TargetMode="External"/><Relationship Id="rId9" Type="http://schemas.openxmlformats.org/officeDocument/2006/relationships/hyperlink" Target="http://msdn.microsoft.com/en-us/library/ms190317.aspx" TargetMode="External"/><Relationship Id="rId14" Type="http://schemas.openxmlformats.org/officeDocument/2006/relationships/hyperlink" Target="http://msdn.microsoft.com/en-us/library/ms188735.asp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datastax.com/documentation/cql/3.0/share/glossary/gloss_primary_key.html"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aike.baidu.com/view/1147116.htm"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r>
              <a:rPr lang="en-US" dirty="0" smtClean="0">
                <a:ea typeface="ＭＳ Ｐゴシック" charset="-128"/>
                <a:cs typeface="ＭＳ Ｐゴシック" charset="-128"/>
              </a:rPr>
              <a:t>NOT a modified version</a:t>
            </a:r>
            <a:r>
              <a:rPr lang="en-US" baseline="0" dirty="0" smtClean="0">
                <a:ea typeface="ＭＳ Ｐゴシック" charset="-128"/>
                <a:cs typeface="ＭＳ Ｐゴシック" charset="-128"/>
              </a:rPr>
              <a:t> </a:t>
            </a:r>
            <a:r>
              <a:rPr lang="en-US" dirty="0" smtClean="0">
                <a:ea typeface="ＭＳ Ｐゴシック" charset="-128"/>
                <a:cs typeface="ＭＳ Ｐゴシック" charset="-128"/>
              </a:rPr>
              <a:t>of Hadoop</a:t>
            </a:r>
          </a:p>
        </p:txBody>
      </p:sp>
      <p:sp>
        <p:nvSpPr>
          <p:cNvPr id="40964" name="Slide Number Placeholder 3"/>
          <p:cNvSpPr>
            <a:spLocks noGrp="1"/>
          </p:cNvSpPr>
          <p:nvPr>
            <p:ph type="sldNum" sz="quarter" idx="5"/>
          </p:nvPr>
        </p:nvSpPr>
        <p:spPr bwMode="auto">
          <a:noFill/>
          <a:ln>
            <a:miter lim="800000"/>
            <a:headEnd/>
            <a:tailEnd/>
          </a:ln>
        </p:spPr>
        <p:txBody>
          <a:bodyPr/>
          <a:lstStyle/>
          <a:p>
            <a:fld id="{818931A2-CD2E-0F4D-8CC5-BC0B3844A363}" type="slidenum">
              <a:rPr lang="en-US" smtClean="0"/>
              <a:pPr/>
              <a:t>19</a:t>
            </a:fld>
            <a:endParaRPr lang="en-US" smtClean="0"/>
          </a:p>
        </p:txBody>
      </p:sp>
    </p:spTree>
    <p:extLst>
      <p:ext uri="{BB962C8B-B14F-4D97-AF65-F5344CB8AC3E}">
        <p14:creationId xmlns:p14="http://schemas.microsoft.com/office/powerpoint/2010/main" val="963420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aggregate functions</a:t>
            </a:r>
            <a:r>
              <a:rPr lang="zh-CN" altLang="en-US" dirty="0" smtClean="0"/>
              <a:t>：如</a:t>
            </a:r>
            <a:r>
              <a:rPr lang="en-US" altLang="zh-CN" dirty="0" smtClean="0">
                <a:hlinkClick r:id="rId3"/>
              </a:rPr>
              <a:t>AVG</a:t>
            </a:r>
            <a:r>
              <a:rPr lang="en-US" altLang="zh-CN" dirty="0" smtClean="0"/>
              <a:t> </a:t>
            </a:r>
          </a:p>
          <a:p>
            <a:r>
              <a:rPr lang="en-US" altLang="zh-CN" dirty="0" smtClean="0">
                <a:hlinkClick r:id="rId4"/>
              </a:rPr>
              <a:t>MIN</a:t>
            </a:r>
            <a:r>
              <a:rPr lang="en-US" altLang="zh-CN" dirty="0" smtClean="0"/>
              <a:t> </a:t>
            </a:r>
          </a:p>
          <a:p>
            <a:r>
              <a:rPr lang="en-US" altLang="zh-CN" dirty="0" smtClean="0">
                <a:hlinkClick r:id="rId5"/>
              </a:rPr>
              <a:t>CHECKSUM_AGG</a:t>
            </a:r>
            <a:r>
              <a:rPr lang="en-US" altLang="zh-CN" dirty="0" smtClean="0"/>
              <a:t> </a:t>
            </a:r>
          </a:p>
          <a:p>
            <a:r>
              <a:rPr lang="en-US" altLang="zh-CN" dirty="0" smtClean="0">
                <a:hlinkClick r:id="rId6"/>
              </a:rPr>
              <a:t>SUM</a:t>
            </a:r>
            <a:r>
              <a:rPr lang="en-US" altLang="zh-CN" dirty="0" smtClean="0"/>
              <a:t> </a:t>
            </a:r>
          </a:p>
          <a:p>
            <a:r>
              <a:rPr lang="en-US" altLang="zh-CN" dirty="0" smtClean="0">
                <a:hlinkClick r:id="rId7"/>
              </a:rPr>
              <a:t>COUNT</a:t>
            </a:r>
            <a:r>
              <a:rPr lang="en-US" altLang="zh-CN" dirty="0" smtClean="0"/>
              <a:t> </a:t>
            </a:r>
          </a:p>
          <a:p>
            <a:r>
              <a:rPr lang="en-US" altLang="zh-CN" dirty="0" smtClean="0">
                <a:hlinkClick r:id="rId8"/>
              </a:rPr>
              <a:t>STDEV</a:t>
            </a:r>
            <a:r>
              <a:rPr lang="en-US" altLang="zh-CN" dirty="0" smtClean="0"/>
              <a:t> </a:t>
            </a:r>
          </a:p>
          <a:p>
            <a:r>
              <a:rPr lang="en-US" altLang="zh-CN" dirty="0" smtClean="0">
                <a:hlinkClick r:id="rId9"/>
              </a:rPr>
              <a:t>COUNT_BIG</a:t>
            </a:r>
            <a:r>
              <a:rPr lang="en-US" altLang="zh-CN" dirty="0" smtClean="0"/>
              <a:t> </a:t>
            </a:r>
          </a:p>
          <a:p>
            <a:r>
              <a:rPr lang="en-US" altLang="zh-CN" dirty="0" smtClean="0">
                <a:hlinkClick r:id="rId10"/>
              </a:rPr>
              <a:t>STDEVP</a:t>
            </a:r>
            <a:r>
              <a:rPr lang="en-US" altLang="zh-CN" dirty="0" smtClean="0"/>
              <a:t> </a:t>
            </a:r>
          </a:p>
          <a:p>
            <a:r>
              <a:rPr lang="en-US" altLang="zh-CN" dirty="0" smtClean="0">
                <a:hlinkClick r:id="rId11"/>
              </a:rPr>
              <a:t>GROUPING</a:t>
            </a:r>
            <a:r>
              <a:rPr lang="en-US" altLang="zh-CN" dirty="0" smtClean="0"/>
              <a:t> </a:t>
            </a:r>
          </a:p>
          <a:p>
            <a:r>
              <a:rPr lang="en-US" altLang="zh-CN" dirty="0" smtClean="0">
                <a:hlinkClick r:id="rId12"/>
              </a:rPr>
              <a:t>VAR</a:t>
            </a:r>
            <a:r>
              <a:rPr lang="en-US" altLang="zh-CN" dirty="0" smtClean="0"/>
              <a:t> </a:t>
            </a:r>
          </a:p>
          <a:p>
            <a:r>
              <a:rPr lang="en-US" altLang="zh-CN" dirty="0" smtClean="0">
                <a:hlinkClick r:id="rId13"/>
              </a:rPr>
              <a:t>GROUPING_ID</a:t>
            </a:r>
            <a:r>
              <a:rPr lang="en-US" altLang="zh-CN" dirty="0" smtClean="0"/>
              <a:t> </a:t>
            </a:r>
          </a:p>
          <a:p>
            <a:r>
              <a:rPr lang="en-US" altLang="zh-CN" dirty="0" smtClean="0">
                <a:hlinkClick r:id="rId14"/>
              </a:rPr>
              <a:t>VARP</a:t>
            </a:r>
            <a:r>
              <a:rPr lang="en-US" altLang="zh-CN" dirty="0" smtClean="0"/>
              <a:t> </a:t>
            </a:r>
          </a:p>
          <a:p>
            <a:r>
              <a:rPr lang="en-US" altLang="zh-CN" dirty="0" smtClean="0">
                <a:hlinkClick r:id="rId15"/>
              </a:rPr>
              <a:t>MAX</a:t>
            </a:r>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53</a:t>
            </a:fld>
            <a:endParaRPr lang="zh-CN" altLang="en-US"/>
          </a:p>
        </p:txBody>
      </p:sp>
    </p:spTree>
    <p:extLst>
      <p:ext uri="{BB962C8B-B14F-4D97-AF65-F5344CB8AC3E}">
        <p14:creationId xmlns:p14="http://schemas.microsoft.com/office/powerpoint/2010/main" val="2086362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《Spark Cluster Computing with Working Sets.pdf》</a:t>
            </a:r>
            <a:r>
              <a:rPr lang="zh-CN" altLang="en-US" dirty="0" smtClean="0"/>
              <a:t>里面提到了</a:t>
            </a:r>
            <a:r>
              <a:rPr lang="en-US" altLang="zh-CN" dirty="0" smtClean="0"/>
              <a:t>lineage</a:t>
            </a:r>
            <a:r>
              <a:rPr lang="zh-CN" altLang="en-US" dirty="0" smtClean="0"/>
              <a:t>是细粒度的。</a:t>
            </a:r>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23</a:t>
            </a:fld>
            <a:endParaRPr lang="zh-CN" altLang="en-US"/>
          </a:p>
        </p:txBody>
      </p:sp>
    </p:spTree>
    <p:extLst>
      <p:ext uri="{BB962C8B-B14F-4D97-AF65-F5344CB8AC3E}">
        <p14:creationId xmlns:p14="http://schemas.microsoft.com/office/powerpoint/2010/main" val="2920916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装箱问题：设有许多具有同样结构和负荷的箱子 </a:t>
            </a:r>
            <a:r>
              <a:rPr lang="en-US" altLang="zh-CN" dirty="0" smtClean="0"/>
              <a:t>B1</a:t>
            </a:r>
            <a:r>
              <a:rPr lang="zh-CN" altLang="en-US" dirty="0" smtClean="0"/>
              <a:t>，</a:t>
            </a:r>
            <a:r>
              <a:rPr lang="en-US" altLang="zh-CN" dirty="0" smtClean="0"/>
              <a:t>B2</a:t>
            </a:r>
            <a:r>
              <a:rPr lang="zh-CN" altLang="en-US" dirty="0" smtClean="0"/>
              <a:t>，</a:t>
            </a:r>
            <a:r>
              <a:rPr lang="en-US" altLang="zh-CN" dirty="0" smtClean="0"/>
              <a:t>… </a:t>
            </a:r>
            <a:r>
              <a:rPr lang="zh-CN" altLang="en-US" dirty="0" smtClean="0"/>
              <a:t>，其数量足够供所达到目的之用。每个箱子的负荷（可为长度、重量等等</a:t>
            </a:r>
            <a:r>
              <a:rPr lang="en-US" altLang="zh-CN" dirty="0" smtClean="0"/>
              <a:t>.</a:t>
            </a:r>
            <a:r>
              <a:rPr lang="zh-CN" altLang="en-US" dirty="0" smtClean="0"/>
              <a:t>）为 </a:t>
            </a:r>
            <a:r>
              <a:rPr lang="en-US" altLang="zh-CN" dirty="0" smtClean="0"/>
              <a:t>C </a:t>
            </a:r>
            <a:r>
              <a:rPr lang="zh-CN" altLang="en-US" dirty="0" smtClean="0"/>
              <a:t>，今有 </a:t>
            </a:r>
            <a:r>
              <a:rPr lang="en-US" altLang="zh-CN" dirty="0" smtClean="0"/>
              <a:t>n </a:t>
            </a:r>
            <a:r>
              <a:rPr lang="zh-CN" altLang="en-US" dirty="0" smtClean="0"/>
              <a:t>个负荷为 </a:t>
            </a:r>
            <a:r>
              <a:rPr lang="en-US" altLang="zh-CN" dirty="0" err="1" smtClean="0"/>
              <a:t>wj</a:t>
            </a:r>
            <a:r>
              <a:rPr lang="zh-CN" altLang="en-US" dirty="0" smtClean="0"/>
              <a:t>，</a:t>
            </a:r>
            <a:r>
              <a:rPr lang="en-US" altLang="zh-CN" dirty="0" smtClean="0"/>
              <a:t>0 &lt; </a:t>
            </a:r>
            <a:r>
              <a:rPr lang="en-US" altLang="zh-CN" dirty="0" err="1" smtClean="0"/>
              <a:t>wj</a:t>
            </a:r>
            <a:r>
              <a:rPr lang="en-US" altLang="zh-CN" dirty="0" smtClean="0"/>
              <a:t> &lt; C </a:t>
            </a:r>
            <a:r>
              <a:rPr lang="zh-CN" altLang="en-US" dirty="0" smtClean="0"/>
              <a:t>， </a:t>
            </a:r>
            <a:r>
              <a:rPr lang="en-US" altLang="zh-CN" dirty="0" smtClean="0"/>
              <a:t>j = 1</a:t>
            </a:r>
            <a:r>
              <a:rPr lang="zh-CN" altLang="en-US" dirty="0" smtClean="0"/>
              <a:t>，</a:t>
            </a:r>
            <a:r>
              <a:rPr lang="en-US" altLang="zh-CN" dirty="0" smtClean="0"/>
              <a:t>2</a:t>
            </a:r>
            <a:r>
              <a:rPr lang="zh-CN" altLang="en-US" dirty="0" smtClean="0"/>
              <a:t>，</a:t>
            </a:r>
            <a:r>
              <a:rPr lang="en-US" altLang="zh-CN" dirty="0" smtClean="0"/>
              <a:t>…</a:t>
            </a:r>
            <a:r>
              <a:rPr lang="zh-CN" altLang="en-US" dirty="0" smtClean="0"/>
              <a:t>，</a:t>
            </a:r>
            <a:r>
              <a:rPr lang="en-US" altLang="zh-CN" dirty="0" smtClean="0"/>
              <a:t>n </a:t>
            </a:r>
            <a:r>
              <a:rPr lang="zh-CN" altLang="en-US" dirty="0" smtClean="0"/>
              <a:t>的物品 </a:t>
            </a:r>
            <a:r>
              <a:rPr lang="en-US" altLang="zh-CN" dirty="0" smtClean="0"/>
              <a:t>J1</a:t>
            </a:r>
            <a:r>
              <a:rPr lang="zh-CN" altLang="en-US" dirty="0" smtClean="0"/>
              <a:t>，</a:t>
            </a:r>
            <a:r>
              <a:rPr lang="en-US" altLang="zh-CN" dirty="0" smtClean="0"/>
              <a:t>J2</a:t>
            </a:r>
            <a:r>
              <a:rPr lang="zh-CN" altLang="en-US" dirty="0" smtClean="0"/>
              <a:t>，</a:t>
            </a:r>
            <a:r>
              <a:rPr lang="en-US" altLang="zh-CN" dirty="0" smtClean="0"/>
              <a:t>…</a:t>
            </a:r>
            <a:r>
              <a:rPr lang="zh-CN" altLang="en-US" dirty="0" smtClean="0"/>
              <a:t>，</a:t>
            </a:r>
            <a:r>
              <a:rPr lang="en-US" altLang="zh-CN" dirty="0" err="1" smtClean="0"/>
              <a:t>Jn</a:t>
            </a:r>
            <a:r>
              <a:rPr lang="en-US" altLang="zh-CN" dirty="0" smtClean="0"/>
              <a:t> </a:t>
            </a:r>
            <a:r>
              <a:rPr lang="zh-CN" altLang="en-US" dirty="0" smtClean="0"/>
              <a:t>需要装入箱内。装箱问题就是指寻找一种方法，使得能以最小数量的箱子数将</a:t>
            </a:r>
            <a:r>
              <a:rPr lang="en-US" altLang="zh-CN" dirty="0" smtClean="0"/>
              <a:t>J1</a:t>
            </a:r>
            <a:r>
              <a:rPr lang="zh-CN" altLang="en-US" dirty="0" smtClean="0"/>
              <a:t>，</a:t>
            </a:r>
            <a:r>
              <a:rPr lang="en-US" altLang="zh-CN" dirty="0" smtClean="0"/>
              <a:t>J2</a:t>
            </a:r>
            <a:r>
              <a:rPr lang="zh-CN" altLang="en-US" dirty="0" smtClean="0"/>
              <a:t>，</a:t>
            </a:r>
            <a:r>
              <a:rPr lang="en-US" altLang="zh-CN" dirty="0" smtClean="0"/>
              <a:t>…</a:t>
            </a:r>
            <a:r>
              <a:rPr lang="zh-CN" altLang="en-US" dirty="0" smtClean="0"/>
              <a:t>，</a:t>
            </a:r>
            <a:r>
              <a:rPr lang="en-US" altLang="zh-CN" dirty="0" err="1" smtClean="0"/>
              <a:t>Jn</a:t>
            </a:r>
            <a:r>
              <a:rPr lang="en-US" altLang="zh-CN" dirty="0" smtClean="0"/>
              <a:t> </a:t>
            </a:r>
            <a:r>
              <a:rPr lang="zh-CN" altLang="en-US" dirty="0" smtClean="0"/>
              <a:t>全部装入箱内。</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36</a:t>
            </a:fld>
            <a:endParaRPr lang="zh-CN" altLang="en-US"/>
          </a:p>
        </p:txBody>
      </p:sp>
    </p:spTree>
    <p:extLst>
      <p:ext uri="{BB962C8B-B14F-4D97-AF65-F5344CB8AC3E}">
        <p14:creationId xmlns:p14="http://schemas.microsoft.com/office/powerpoint/2010/main" val="164749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数据不一定就在本地，会涉及到数据的网络传输，则数据需要进行序列化，接收到的数据还需要进行反序列化 </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37</a:t>
            </a:fld>
            <a:endParaRPr lang="zh-CN" altLang="en-US"/>
          </a:p>
        </p:txBody>
      </p:sp>
    </p:spTree>
    <p:extLst>
      <p:ext uri="{BB962C8B-B14F-4D97-AF65-F5344CB8AC3E}">
        <p14:creationId xmlns:p14="http://schemas.microsoft.com/office/powerpoint/2010/main" val="2492241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FF0000"/>
                </a:solidFill>
              </a:rPr>
              <a:t>了解一下</a:t>
            </a:r>
            <a:r>
              <a:rPr lang="en-US" altLang="zh-CN" dirty="0" smtClean="0">
                <a:solidFill>
                  <a:srgbClr val="FF0000"/>
                </a:solidFill>
              </a:rPr>
              <a:t>hive </a:t>
            </a:r>
            <a:r>
              <a:rPr lang="zh-CN" altLang="en-US" dirty="0" smtClean="0">
                <a:solidFill>
                  <a:srgbClr val="FF0000"/>
                </a:solidFill>
              </a:rPr>
              <a:t>的混合存储：</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39</a:t>
            </a:fld>
            <a:endParaRPr lang="zh-CN" altLang="en-US"/>
          </a:p>
        </p:txBody>
      </p:sp>
    </p:spTree>
    <p:extLst>
      <p:ext uri="{BB962C8B-B14F-4D97-AF65-F5344CB8AC3E}">
        <p14:creationId xmlns:p14="http://schemas.microsoft.com/office/powerpoint/2010/main" val="706637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rPr>
              <a:t>这里添加两个表的字段描述，以及普通</a:t>
            </a:r>
            <a:r>
              <a:rPr lang="en-US" altLang="zh-CN" sz="1200" dirty="0" err="1" smtClean="0">
                <a:solidFill>
                  <a:srgbClr val="FF0000"/>
                </a:solidFill>
              </a:rPr>
              <a:t>sql</a:t>
            </a:r>
            <a:r>
              <a:rPr lang="en-US" altLang="zh-CN" sz="1200" dirty="0" smtClean="0">
                <a:solidFill>
                  <a:srgbClr val="FF0000"/>
                </a:solidFill>
              </a:rPr>
              <a:t> </a:t>
            </a:r>
            <a:r>
              <a:rPr lang="zh-CN" altLang="en-US" sz="1200" dirty="0" smtClean="0">
                <a:solidFill>
                  <a:srgbClr val="FF0000"/>
                </a:solidFill>
              </a:rPr>
              <a:t>的</a:t>
            </a:r>
            <a:r>
              <a:rPr lang="en-US" altLang="zh-CN" sz="1200" dirty="0" smtClean="0">
                <a:solidFill>
                  <a:srgbClr val="FF0000"/>
                </a:solidFill>
              </a:rPr>
              <a:t>join</a:t>
            </a:r>
            <a:r>
              <a:rPr lang="zh-CN" altLang="en-US" sz="1200" dirty="0" smtClean="0">
                <a:solidFill>
                  <a:srgbClr val="FF0000"/>
                </a:solidFill>
              </a:rPr>
              <a:t>语句。</a:t>
            </a:r>
            <a:endParaRPr lang="en-US" altLang="zh-CN" sz="120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TBLPROPERTIES </a:t>
            </a:r>
            <a:r>
              <a:rPr lang="zh-CN" altLang="en-US" b="1" dirty="0" smtClean="0"/>
              <a:t>设置表的属性</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40</a:t>
            </a:fld>
            <a:endParaRPr lang="zh-CN" altLang="en-US"/>
          </a:p>
        </p:txBody>
      </p:sp>
    </p:spTree>
    <p:extLst>
      <p:ext uri="{BB962C8B-B14F-4D97-AF65-F5344CB8AC3E}">
        <p14:creationId xmlns:p14="http://schemas.microsoft.com/office/powerpoint/2010/main" val="2030732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clustering column</a:t>
            </a:r>
          </a:p>
          <a:p>
            <a:r>
              <a:rPr lang="en-US" altLang="zh-CN" dirty="0" smtClean="0"/>
              <a:t>In the table definition, a clustering column is a column that is part of the compound primary key definition, but not the first column, which is position reserved for the </a:t>
            </a:r>
            <a:r>
              <a:rPr lang="en-US" altLang="zh-CN" dirty="0" smtClean="0">
                <a:hlinkClick r:id="rId3"/>
              </a:rPr>
              <a:t>partition key</a:t>
            </a:r>
            <a:r>
              <a:rPr lang="en-US" altLang="zh-CN" dirty="0" smtClean="0"/>
              <a:t>. Columns are clustered in multiple rows within a single partition. The clustering order is determined by the position of columns in the compound primary key definition.</a:t>
            </a:r>
          </a:p>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41</a:t>
            </a:fld>
            <a:endParaRPr lang="zh-CN" altLang="en-US"/>
          </a:p>
        </p:txBody>
      </p:sp>
    </p:spTree>
    <p:extLst>
      <p:ext uri="{BB962C8B-B14F-4D97-AF65-F5344CB8AC3E}">
        <p14:creationId xmlns:p14="http://schemas.microsoft.com/office/powerpoint/2010/main" val="4283910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47</a:t>
            </a:fld>
            <a:endParaRPr lang="zh-CN" altLang="en-US"/>
          </a:p>
        </p:txBody>
      </p:sp>
    </p:spTree>
    <p:extLst>
      <p:ext uri="{BB962C8B-B14F-4D97-AF65-F5344CB8AC3E}">
        <p14:creationId xmlns:p14="http://schemas.microsoft.com/office/powerpoint/2010/main" val="3587952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传统的</a:t>
            </a:r>
            <a:r>
              <a:rPr lang="en-US" altLang="zh-CN" dirty="0" err="1" smtClean="0"/>
              <a:t>MapReduce</a:t>
            </a:r>
            <a:r>
              <a:rPr lang="zh-CN" altLang="en-US" dirty="0" smtClean="0"/>
              <a:t>系统，如</a:t>
            </a:r>
            <a:r>
              <a:rPr lang="en-US" altLang="zh-CN" dirty="0" smtClean="0"/>
              <a:t>Hadoop</a:t>
            </a:r>
            <a:r>
              <a:rPr lang="zh-CN" altLang="en-US" dirty="0" smtClean="0"/>
              <a:t>，被设计为多小时的批处理系统。</a:t>
            </a:r>
            <a:r>
              <a:rPr lang="en-US" altLang="zh-CN" dirty="0" smtClean="0"/>
              <a:t>Hadoop</a:t>
            </a:r>
            <a:r>
              <a:rPr lang="zh-CN" altLang="en-US" dirty="0" smtClean="0"/>
              <a:t>使用“心跳机制”分配任务，</a:t>
            </a:r>
            <a:r>
              <a:rPr lang="en-US" altLang="zh-CN" dirty="0" smtClean="0"/>
              <a:t>worker</a:t>
            </a:r>
            <a:r>
              <a:rPr lang="zh-CN" altLang="en-US" dirty="0" smtClean="0"/>
              <a:t>每</a:t>
            </a:r>
            <a:r>
              <a:rPr lang="en-US" altLang="zh-CN" dirty="0" smtClean="0">
                <a:solidFill>
                  <a:srgbClr val="FF0000"/>
                </a:solidFill>
              </a:rPr>
              <a:t>3</a:t>
            </a:r>
            <a:r>
              <a:rPr lang="zh-CN" altLang="en-US" dirty="0" smtClean="0"/>
              <a:t>秒向</a:t>
            </a:r>
            <a:r>
              <a:rPr lang="en-US" altLang="zh-CN" dirty="0" smtClean="0"/>
              <a:t>master</a:t>
            </a:r>
            <a:r>
              <a:rPr lang="zh-CN" altLang="en-US" dirty="0" smtClean="0"/>
              <a:t>发送一次心跳，而任务启动时间延迟了</a:t>
            </a:r>
            <a:r>
              <a:rPr lang="en-US" altLang="zh-CN" dirty="0" smtClean="0"/>
              <a:t>5~10</a:t>
            </a:r>
            <a:r>
              <a:rPr lang="zh-CN" altLang="en-US" dirty="0" smtClean="0"/>
              <a:t>秒。对于即席查询不适用。</a:t>
            </a:r>
            <a:endParaRPr lang="en-US" altLang="zh-CN" dirty="0" smtClean="0"/>
          </a:p>
          <a:p>
            <a:endParaRPr lang="en-US" altLang="zh-CN" dirty="0" smtClean="0"/>
          </a:p>
          <a:p>
            <a:r>
              <a:rPr lang="zh-CN" altLang="en-US" dirty="0" smtClean="0"/>
              <a:t>多租户技术（英语：</a:t>
            </a:r>
            <a:r>
              <a:rPr lang="en-US" altLang="zh-CN" dirty="0" smtClean="0"/>
              <a:t>multi-tenancy technology</a:t>
            </a:r>
            <a:r>
              <a:rPr lang="zh-CN" altLang="en-US" dirty="0" smtClean="0"/>
              <a:t>）或称多重租赁技术，是一种</a:t>
            </a:r>
            <a:r>
              <a:rPr lang="zh-CN" altLang="en-US" dirty="0" smtClean="0">
                <a:hlinkClick r:id="rId3"/>
              </a:rPr>
              <a:t>软件架构</a:t>
            </a:r>
            <a:r>
              <a:rPr lang="zh-CN" altLang="en-US" dirty="0" smtClean="0"/>
              <a:t>技术，它是在探讨与实现如何于多用户的环境下共用相同的系统或程序组件，并且仍可确保各用户间数据的隔离性。</a:t>
            </a:r>
            <a:endParaRPr lang="zh-CN" altLang="en-US" dirty="0"/>
          </a:p>
        </p:txBody>
      </p:sp>
      <p:sp>
        <p:nvSpPr>
          <p:cNvPr id="4" name="灯片编号占位符 3"/>
          <p:cNvSpPr>
            <a:spLocks noGrp="1"/>
          </p:cNvSpPr>
          <p:nvPr>
            <p:ph type="sldNum" sz="quarter" idx="10"/>
          </p:nvPr>
        </p:nvSpPr>
        <p:spPr/>
        <p:txBody>
          <a:bodyPr/>
          <a:lstStyle/>
          <a:p>
            <a:fld id="{213C2EC4-EC77-4BBC-8089-CEB80D7C2761}" type="slidenum">
              <a:rPr lang="zh-CN" altLang="en-US" smtClean="0"/>
              <a:pPr/>
              <a:t>51</a:t>
            </a:fld>
            <a:endParaRPr lang="zh-CN" altLang="en-US"/>
          </a:p>
        </p:txBody>
      </p:sp>
    </p:spTree>
    <p:extLst>
      <p:ext uri="{BB962C8B-B14F-4D97-AF65-F5344CB8AC3E}">
        <p14:creationId xmlns:p14="http://schemas.microsoft.com/office/powerpoint/2010/main" val="4270467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2014/6/24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2014/6/24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2014/6/24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2014/6/24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1340768"/>
            <a:ext cx="8892480" cy="2259683"/>
          </a:xfrm>
        </p:spPr>
        <p:txBody>
          <a:bodyPr>
            <a:normAutofit/>
          </a:bodyPr>
          <a:lstStyle/>
          <a:p>
            <a:pPr algn="just"/>
            <a:r>
              <a:rPr lang="en-US" altLang="zh-CN" sz="4000" b="1" dirty="0"/>
              <a:t>Shark: SQL and Rich </a:t>
            </a:r>
            <a:r>
              <a:rPr lang="en-US" altLang="zh-CN" sz="4000" b="1" dirty="0" smtClean="0"/>
              <a:t>Analytics </a:t>
            </a:r>
            <a:r>
              <a:rPr lang="en-US" altLang="zh-CN" sz="4000" b="1" dirty="0"/>
              <a:t>at </a:t>
            </a:r>
            <a:r>
              <a:rPr lang="en-US" altLang="zh-CN" sz="4000" b="1" dirty="0" smtClean="0"/>
              <a:t>Scale</a:t>
            </a:r>
            <a:br>
              <a:rPr lang="en-US" altLang="zh-CN" sz="4000" b="1" dirty="0" smtClean="0"/>
            </a:br>
            <a:endParaRPr lang="zh-CN" altLang="en-US" sz="4000" dirty="0"/>
          </a:p>
        </p:txBody>
      </p:sp>
      <p:sp>
        <p:nvSpPr>
          <p:cNvPr id="3" name="副标题 2"/>
          <p:cNvSpPr>
            <a:spLocks noGrp="1"/>
          </p:cNvSpPr>
          <p:nvPr>
            <p:ph type="subTitle" idx="1"/>
          </p:nvPr>
        </p:nvSpPr>
        <p:spPr>
          <a:xfrm>
            <a:off x="3995936" y="3886200"/>
            <a:ext cx="3776464" cy="1752600"/>
          </a:xfrm>
        </p:spPr>
        <p:txBody>
          <a:bodyPr/>
          <a:lstStyle/>
          <a:p>
            <a:pPr algn="l"/>
            <a:r>
              <a:rPr lang="zh-CN" altLang="en-US" dirty="0" smtClean="0"/>
              <a:t>主讲人：沈昌干</a:t>
            </a:r>
            <a:endParaRPr lang="en-US" altLang="zh-CN" dirty="0" smtClean="0"/>
          </a:p>
          <a:p>
            <a:pPr algn="l"/>
            <a:r>
              <a:rPr lang="zh-CN" altLang="en-US" dirty="0" smtClean="0"/>
              <a:t>主持人：田霖</a:t>
            </a:r>
            <a:endParaRPr lang="zh-CN" altLang="en-US" dirty="0"/>
          </a:p>
        </p:txBody>
      </p:sp>
    </p:spTree>
    <p:extLst>
      <p:ext uri="{BB962C8B-B14F-4D97-AF65-F5344CB8AC3E}">
        <p14:creationId xmlns:p14="http://schemas.microsoft.com/office/powerpoint/2010/main" val="187735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二、</a:t>
            </a:r>
            <a:r>
              <a:rPr lang="en-US" altLang="zh-CN" sz="3600" dirty="0"/>
              <a:t>Spark</a:t>
            </a:r>
            <a:endParaRPr lang="zh-CN" altLang="en-US" sz="3600" dirty="0"/>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a:t>Spark</a:t>
            </a:r>
            <a:r>
              <a:rPr lang="zh-CN" altLang="en-US" dirty="0"/>
              <a:t>是加州伯克利大学</a:t>
            </a:r>
            <a:r>
              <a:rPr lang="en-US" altLang="zh-CN" dirty="0"/>
              <a:t>AMP</a:t>
            </a:r>
            <a:r>
              <a:rPr lang="zh-CN" altLang="en-US" dirty="0"/>
              <a:t>实验室开发的类</a:t>
            </a:r>
            <a:r>
              <a:rPr lang="en-US" altLang="zh-CN" dirty="0" err="1"/>
              <a:t>MapReduce</a:t>
            </a:r>
            <a:r>
              <a:rPr lang="zh-CN" altLang="en-US" dirty="0"/>
              <a:t>的通用的并行计算</a:t>
            </a:r>
            <a:r>
              <a:rPr lang="zh-CN" altLang="en-US" dirty="0" smtClean="0"/>
              <a:t>框架，于</a:t>
            </a:r>
            <a:r>
              <a:rPr lang="en-US" altLang="zh-CN" dirty="0" smtClean="0"/>
              <a:t>2014</a:t>
            </a:r>
            <a:r>
              <a:rPr lang="zh-CN" altLang="en-US" dirty="0" smtClean="0"/>
              <a:t>年</a:t>
            </a:r>
            <a:r>
              <a:rPr lang="en-US" altLang="zh-CN" dirty="0" smtClean="0"/>
              <a:t>2</a:t>
            </a:r>
            <a:r>
              <a:rPr lang="zh-CN" altLang="en-US" dirty="0" smtClean="0"/>
              <a:t>月正式成为</a:t>
            </a:r>
            <a:r>
              <a:rPr lang="en-US" altLang="zh-CN" dirty="0" smtClean="0"/>
              <a:t>Apache</a:t>
            </a:r>
            <a:r>
              <a:rPr lang="zh-CN" altLang="en-US" dirty="0" smtClean="0"/>
              <a:t>的顶级项目被认为是下一代大数据分析框架，其目标：</a:t>
            </a:r>
            <a:endParaRPr lang="en-US" altLang="zh-CN" dirty="0" smtClean="0"/>
          </a:p>
          <a:p>
            <a:pPr marL="514350" indent="-514350">
              <a:buFont typeface="+mj-lt"/>
              <a:buAutoNum type="arabicPeriod"/>
            </a:pPr>
            <a:r>
              <a:rPr lang="zh-CN" altLang="en-US" dirty="0" smtClean="0"/>
              <a:t>扩展</a:t>
            </a:r>
            <a:r>
              <a:rPr lang="en-US" altLang="zh-CN" dirty="0" err="1" smtClean="0"/>
              <a:t>MapReduce</a:t>
            </a:r>
            <a:r>
              <a:rPr lang="zh-CN" altLang="en-US" dirty="0" smtClean="0"/>
              <a:t>模型，以便更好的支持两类分析应用：</a:t>
            </a:r>
            <a:endParaRPr lang="en-US" altLang="zh-CN" dirty="0" smtClean="0"/>
          </a:p>
          <a:p>
            <a:pPr lvl="1"/>
            <a:r>
              <a:rPr lang="zh-CN" altLang="en-US" dirty="0" smtClean="0"/>
              <a:t>迭代算法（机器学习、图计算）</a:t>
            </a:r>
            <a:endParaRPr lang="en-US" altLang="zh-CN" dirty="0" smtClean="0"/>
          </a:p>
          <a:p>
            <a:pPr lvl="1"/>
            <a:r>
              <a:rPr lang="zh-CN" altLang="en-US" dirty="0" smtClean="0"/>
              <a:t>交互式的数据挖掘</a:t>
            </a:r>
            <a:endParaRPr lang="en-US" altLang="zh-CN" dirty="0" smtClean="0"/>
          </a:p>
          <a:p>
            <a:pPr marL="514350" indent="-514350">
              <a:buFont typeface="+mj-lt"/>
              <a:buAutoNum type="arabicPeriod"/>
            </a:pPr>
            <a:r>
              <a:rPr lang="zh-CN" altLang="en-US" dirty="0" smtClean="0"/>
              <a:t>提升可编程性</a:t>
            </a:r>
            <a:endParaRPr lang="en-US" altLang="zh-CN" dirty="0" smtClean="0"/>
          </a:p>
          <a:p>
            <a:pPr lvl="1"/>
            <a:r>
              <a:rPr lang="zh-CN" altLang="en-US" dirty="0" smtClean="0"/>
              <a:t>整合</a:t>
            </a:r>
            <a:r>
              <a:rPr lang="en-US" altLang="zh-CN" dirty="0" smtClean="0">
                <a:solidFill>
                  <a:srgbClr val="FF0000"/>
                </a:solidFill>
              </a:rPr>
              <a:t>Scala</a:t>
            </a:r>
            <a:r>
              <a:rPr lang="zh-CN" altLang="en-US" dirty="0" smtClean="0"/>
              <a:t>编程语言</a:t>
            </a:r>
            <a:endParaRPr lang="en-US" altLang="zh-CN" dirty="0" smtClean="0"/>
          </a:p>
          <a:p>
            <a:pPr lvl="1"/>
            <a:r>
              <a:rPr lang="zh-CN" altLang="en-US" dirty="0" smtClean="0"/>
              <a:t>允许交互式地使用</a:t>
            </a:r>
            <a:r>
              <a:rPr lang="en-US" altLang="zh-CN" dirty="0" smtClean="0"/>
              <a:t>Scala</a:t>
            </a:r>
            <a:r>
              <a:rPr lang="zh-CN" altLang="en-US" dirty="0" smtClean="0"/>
              <a:t>的解释器</a:t>
            </a:r>
            <a:endParaRPr lang="en-US" altLang="zh-CN" dirty="0" smtClean="0"/>
          </a:p>
          <a:p>
            <a:pPr marL="0" indent="0">
              <a:buNone/>
            </a:pPr>
            <a:r>
              <a:rPr lang="zh-CN" altLang="en-US" dirty="0" smtClean="0"/>
              <a:t>补充：</a:t>
            </a:r>
            <a:r>
              <a:rPr lang="en-US" altLang="zh-CN" dirty="0" smtClean="0"/>
              <a:t>Scala</a:t>
            </a:r>
            <a:r>
              <a:rPr lang="zh-CN" altLang="en-US" dirty="0"/>
              <a:t>，是一种</a:t>
            </a:r>
            <a:r>
              <a:rPr lang="zh-CN" altLang="en-US" b="1" dirty="0"/>
              <a:t>多范式</a:t>
            </a:r>
            <a:r>
              <a:rPr lang="zh-CN" altLang="en-US" dirty="0"/>
              <a:t>的编程语言，一种类似</a:t>
            </a:r>
            <a:r>
              <a:rPr lang="en-US" altLang="zh-CN" dirty="0"/>
              <a:t>java</a:t>
            </a:r>
            <a:r>
              <a:rPr lang="zh-CN" altLang="en-US" dirty="0"/>
              <a:t>的</a:t>
            </a:r>
            <a:r>
              <a:rPr lang="zh-CN" altLang="en-US" dirty="0" smtClean="0"/>
              <a:t>编程，</a:t>
            </a:r>
            <a:r>
              <a:rPr lang="zh-CN" altLang="en-US" dirty="0"/>
              <a:t>设计初衷是要集成</a:t>
            </a:r>
            <a:r>
              <a:rPr lang="zh-CN" altLang="en-US" b="1" dirty="0"/>
              <a:t>面向对象编程</a:t>
            </a:r>
            <a:r>
              <a:rPr lang="zh-CN" altLang="en-US" dirty="0"/>
              <a:t>和</a:t>
            </a:r>
            <a:r>
              <a:rPr lang="zh-CN" altLang="en-US" b="1" dirty="0">
                <a:solidFill>
                  <a:srgbClr val="FF0000"/>
                </a:solidFill>
              </a:rPr>
              <a:t>函数式</a:t>
            </a:r>
            <a:r>
              <a:rPr lang="zh-CN" altLang="en-US" b="1" dirty="0"/>
              <a:t>编程</a:t>
            </a:r>
            <a:r>
              <a:rPr lang="zh-CN" altLang="en-US" dirty="0"/>
              <a:t>的各种特性</a:t>
            </a:r>
            <a:r>
              <a:rPr lang="zh-CN" altLang="en-US" dirty="0" smtClean="0"/>
              <a:t>。</a:t>
            </a:r>
            <a:r>
              <a:rPr lang="en-US" altLang="zh-CN" dirty="0"/>
              <a:t>Scala</a:t>
            </a:r>
            <a:r>
              <a:rPr lang="zh-CN" altLang="en-US" dirty="0"/>
              <a:t>是在</a:t>
            </a:r>
            <a:r>
              <a:rPr lang="en-US" altLang="zh-CN" dirty="0"/>
              <a:t>JVM</a:t>
            </a:r>
            <a:r>
              <a:rPr lang="zh-CN" altLang="en-US" dirty="0"/>
              <a:t>上</a:t>
            </a:r>
            <a:r>
              <a:rPr lang="zh-CN" altLang="en-US" dirty="0" smtClean="0"/>
              <a:t>运行。</a:t>
            </a:r>
            <a:endParaRPr lang="en-US" altLang="zh-CN" dirty="0" smtClean="0"/>
          </a:p>
          <a:p>
            <a:endParaRPr lang="zh-CN" altLang="en-US" dirty="0"/>
          </a:p>
        </p:txBody>
      </p:sp>
    </p:spTree>
    <p:extLst>
      <p:ext uri="{BB962C8B-B14F-4D97-AF65-F5344CB8AC3E}">
        <p14:creationId xmlns:p14="http://schemas.microsoft.com/office/powerpoint/2010/main" val="12721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二、</a:t>
            </a:r>
            <a:r>
              <a:rPr lang="en-US" altLang="zh-CN" sz="3600" dirty="0"/>
              <a:t>Spark</a:t>
            </a:r>
            <a:endParaRPr lang="zh-CN" altLang="en-US" sz="3600" dirty="0"/>
          </a:p>
        </p:txBody>
      </p:sp>
      <p:sp>
        <p:nvSpPr>
          <p:cNvPr id="3" name="内容占位符 2"/>
          <p:cNvSpPr>
            <a:spLocks noGrp="1"/>
          </p:cNvSpPr>
          <p:nvPr>
            <p:ph idx="1"/>
          </p:nvPr>
        </p:nvSpPr>
        <p:spPr/>
        <p:txBody>
          <a:bodyPr>
            <a:normAutofit fontScale="85000" lnSpcReduction="20000"/>
          </a:bodyPr>
          <a:lstStyle/>
          <a:p>
            <a:r>
              <a:rPr lang="zh-CN" altLang="en-US" dirty="0" smtClean="0"/>
              <a:t>优点：</a:t>
            </a:r>
            <a:endParaRPr lang="en-US" altLang="zh-CN" dirty="0" smtClean="0"/>
          </a:p>
          <a:p>
            <a:pPr marL="971550" lvl="1" indent="-514350">
              <a:buFont typeface="+mj-ea"/>
              <a:buAutoNum type="circleNumDbPlain"/>
            </a:pPr>
            <a:r>
              <a:rPr lang="zh-CN" altLang="en-US" b="1" dirty="0" smtClean="0"/>
              <a:t>快</a:t>
            </a:r>
            <a:r>
              <a:rPr lang="zh-CN" altLang="en-US" dirty="0" smtClean="0"/>
              <a:t>：基于内存，比</a:t>
            </a:r>
            <a:r>
              <a:rPr lang="en-US" altLang="zh-CN" dirty="0" smtClean="0"/>
              <a:t>Hadoop</a:t>
            </a:r>
            <a:r>
              <a:rPr lang="zh-CN" altLang="en-US" dirty="0" smtClean="0"/>
              <a:t>快</a:t>
            </a:r>
            <a:r>
              <a:rPr lang="en-US" altLang="zh-CN" dirty="0" smtClean="0"/>
              <a:t>100</a:t>
            </a:r>
            <a:r>
              <a:rPr lang="zh-CN" altLang="en-US" dirty="0" smtClean="0"/>
              <a:t>倍，基于磁盘，比</a:t>
            </a:r>
            <a:r>
              <a:rPr lang="en-US" altLang="zh-CN" dirty="0" smtClean="0"/>
              <a:t>Hadoop</a:t>
            </a:r>
            <a:r>
              <a:rPr lang="zh-CN" altLang="en-US" dirty="0" smtClean="0"/>
              <a:t>快</a:t>
            </a:r>
            <a:r>
              <a:rPr lang="en-US" altLang="zh-CN" dirty="0" smtClean="0"/>
              <a:t>10</a:t>
            </a:r>
            <a:r>
              <a:rPr lang="zh-CN" altLang="en-US" dirty="0" smtClean="0"/>
              <a:t>倍</a:t>
            </a:r>
            <a:endParaRPr lang="en-US" altLang="zh-CN" dirty="0"/>
          </a:p>
          <a:p>
            <a:pPr marL="971550" lvl="1" indent="-514350">
              <a:buFont typeface="+mj-ea"/>
              <a:buAutoNum type="circleNumDbPlain"/>
            </a:pPr>
            <a:r>
              <a:rPr lang="zh-CN" altLang="en-US" b="1" dirty="0"/>
              <a:t>易</a:t>
            </a:r>
            <a:r>
              <a:rPr lang="zh-CN" altLang="en-US" b="1" dirty="0" smtClean="0"/>
              <a:t>用</a:t>
            </a:r>
            <a:r>
              <a:rPr lang="zh-CN" altLang="en-US" dirty="0" smtClean="0"/>
              <a:t>：支持</a:t>
            </a:r>
            <a:r>
              <a:rPr lang="en-US" altLang="zh-CN" dirty="0" smtClean="0"/>
              <a:t>Java</a:t>
            </a:r>
            <a:r>
              <a:rPr lang="zh-CN" altLang="en-US" dirty="0" smtClean="0"/>
              <a:t>、</a:t>
            </a:r>
            <a:r>
              <a:rPr lang="en-US" altLang="zh-CN" dirty="0" smtClean="0">
                <a:solidFill>
                  <a:srgbClr val="FF0000"/>
                </a:solidFill>
              </a:rPr>
              <a:t>Scala</a:t>
            </a:r>
            <a:r>
              <a:rPr lang="zh-CN" altLang="en-US" dirty="0" smtClean="0"/>
              <a:t>或</a:t>
            </a:r>
            <a:r>
              <a:rPr lang="en-US" altLang="zh-CN" dirty="0" smtClean="0"/>
              <a:t>Python</a:t>
            </a:r>
            <a:r>
              <a:rPr lang="zh-CN" altLang="en-US" dirty="0" smtClean="0"/>
              <a:t>三种语言。提供多达</a:t>
            </a:r>
            <a:r>
              <a:rPr lang="en-US" altLang="zh-CN" dirty="0" smtClean="0"/>
              <a:t>80</a:t>
            </a:r>
            <a:r>
              <a:rPr lang="zh-CN" altLang="en-US" dirty="0" smtClean="0"/>
              <a:t>种高级操作函数</a:t>
            </a:r>
            <a:endParaRPr lang="en-US" altLang="zh-CN" dirty="0"/>
          </a:p>
          <a:p>
            <a:pPr marL="971550" lvl="1" indent="-514350">
              <a:buFont typeface="+mj-ea"/>
              <a:buAutoNum type="circleNumDbPlain"/>
            </a:pPr>
            <a:r>
              <a:rPr lang="zh-CN" altLang="en-US" b="1" dirty="0" smtClean="0"/>
              <a:t>通用</a:t>
            </a:r>
            <a:r>
              <a:rPr lang="zh-CN" altLang="en-US" dirty="0" smtClean="0"/>
              <a:t>：整合</a:t>
            </a:r>
            <a:r>
              <a:rPr lang="en-US" altLang="zh-CN" dirty="0" smtClean="0"/>
              <a:t>SQL</a:t>
            </a:r>
            <a:r>
              <a:rPr lang="zh-CN" altLang="en-US" dirty="0" smtClean="0"/>
              <a:t>（</a:t>
            </a:r>
            <a:r>
              <a:rPr lang="en-US" altLang="zh-CN" dirty="0" smtClean="0"/>
              <a:t>Shark </a:t>
            </a:r>
            <a:r>
              <a:rPr lang="zh-CN" altLang="en-US" dirty="0" smtClean="0"/>
              <a:t>）、流处理（</a:t>
            </a:r>
            <a:r>
              <a:rPr lang="en-US" altLang="zh-CN" dirty="0" smtClean="0"/>
              <a:t>Spark </a:t>
            </a:r>
            <a:r>
              <a:rPr lang="en-US" altLang="zh-CN" dirty="0"/>
              <a:t>Streaming </a:t>
            </a:r>
            <a:r>
              <a:rPr lang="zh-CN" altLang="en-US" dirty="0" smtClean="0"/>
              <a:t>）、复杂分析（</a:t>
            </a:r>
            <a:r>
              <a:rPr lang="en-US" altLang="zh-CN" dirty="0" err="1"/>
              <a:t>Mllib</a:t>
            </a:r>
            <a:r>
              <a:rPr lang="zh-CN" altLang="en-US" dirty="0" smtClean="0"/>
              <a:t>）等</a:t>
            </a:r>
            <a:endParaRPr lang="en-US" altLang="zh-CN" dirty="0" smtClean="0"/>
          </a:p>
          <a:p>
            <a:pPr marL="971550" lvl="1" indent="-514350">
              <a:buFont typeface="+mj-ea"/>
              <a:buAutoNum type="circleNumDbPlain"/>
            </a:pPr>
            <a:r>
              <a:rPr lang="zh-CN" altLang="en-US" b="1" dirty="0" smtClean="0"/>
              <a:t>与</a:t>
            </a:r>
            <a:r>
              <a:rPr lang="en-US" altLang="zh-CN" b="1" dirty="0" smtClean="0"/>
              <a:t>Hadoop</a:t>
            </a:r>
            <a:r>
              <a:rPr lang="zh-CN" altLang="en-US" b="1" dirty="0"/>
              <a:t>集成</a:t>
            </a:r>
            <a:r>
              <a:rPr lang="zh-CN" altLang="en-US" dirty="0" smtClean="0"/>
              <a:t>：可运行于已有的</a:t>
            </a:r>
            <a:r>
              <a:rPr lang="en-US" altLang="zh-CN" dirty="0" smtClean="0"/>
              <a:t>Hadoop</a:t>
            </a:r>
            <a:r>
              <a:rPr lang="zh-CN" altLang="en-US" dirty="0" smtClean="0"/>
              <a:t>集群，可共用现有的</a:t>
            </a:r>
            <a:r>
              <a:rPr lang="en-US" altLang="zh-CN" dirty="0" smtClean="0"/>
              <a:t>YARN</a:t>
            </a:r>
            <a:r>
              <a:rPr lang="zh-CN" altLang="en-US" dirty="0" smtClean="0"/>
              <a:t>、</a:t>
            </a:r>
            <a:r>
              <a:rPr lang="en-US" altLang="zh-CN" dirty="0" err="1" smtClean="0"/>
              <a:t>Mesos</a:t>
            </a:r>
            <a:r>
              <a:rPr lang="zh-CN" altLang="en-US" dirty="0"/>
              <a:t>等资源统一</a:t>
            </a:r>
            <a:r>
              <a:rPr lang="zh-CN" altLang="en-US" dirty="0" smtClean="0"/>
              <a:t>管理系统，能读取任何</a:t>
            </a:r>
            <a:r>
              <a:rPr lang="en-US" altLang="zh-CN" dirty="0" smtClean="0"/>
              <a:t>Hadoop</a:t>
            </a:r>
            <a:r>
              <a:rPr lang="zh-CN" altLang="en-US" dirty="0" smtClean="0"/>
              <a:t>数据源</a:t>
            </a:r>
            <a:endParaRPr lang="en-US" altLang="zh-CN" dirty="0" smtClean="0"/>
          </a:p>
          <a:p>
            <a:r>
              <a:rPr lang="zh-CN" altLang="en-US" dirty="0" smtClean="0"/>
              <a:t>不足：</a:t>
            </a:r>
            <a:endParaRPr lang="en-US" altLang="zh-CN" dirty="0" smtClean="0"/>
          </a:p>
          <a:p>
            <a:pPr marL="457200" lvl="1" indent="0">
              <a:buNone/>
            </a:pPr>
            <a:r>
              <a:rPr lang="en-US" altLang="zh-CN" dirty="0" smtClean="0"/>
              <a:t>RDD</a:t>
            </a:r>
            <a:r>
              <a:rPr lang="zh-CN" altLang="en-US" dirty="0" smtClean="0"/>
              <a:t>是</a:t>
            </a:r>
            <a:r>
              <a:rPr lang="zh-CN" altLang="en-US" b="1" dirty="0" smtClean="0"/>
              <a:t>粗粒度</a:t>
            </a:r>
            <a:r>
              <a:rPr lang="zh-CN" altLang="en-US" dirty="0" smtClean="0"/>
              <a:t>的，不能</a:t>
            </a:r>
            <a:r>
              <a:rPr lang="zh-CN" altLang="en-US" dirty="0"/>
              <a:t>很好地支持细粒度、异步的数据处理</a:t>
            </a:r>
            <a:r>
              <a:rPr lang="zh-CN" altLang="en-US" dirty="0" smtClean="0"/>
              <a:t>，比如</a:t>
            </a:r>
            <a:r>
              <a:rPr lang="en-US" altLang="zh-CN" dirty="0" smtClean="0"/>
              <a:t>web</a:t>
            </a:r>
            <a:r>
              <a:rPr lang="zh-CN" altLang="en-US" dirty="0" smtClean="0"/>
              <a:t>应用或增量</a:t>
            </a:r>
            <a:r>
              <a:rPr lang="en-US" altLang="zh-CN" dirty="0" smtClean="0"/>
              <a:t>web</a:t>
            </a:r>
            <a:r>
              <a:rPr lang="zh-CN" altLang="en-US" dirty="0" smtClean="0"/>
              <a:t>爬虫等存储系统。</a:t>
            </a:r>
            <a:endParaRPr lang="zh-CN" altLang="en-US" dirty="0"/>
          </a:p>
        </p:txBody>
      </p:sp>
    </p:spTree>
    <p:extLst>
      <p:ext uri="{BB962C8B-B14F-4D97-AF65-F5344CB8AC3E}">
        <p14:creationId xmlns:p14="http://schemas.microsoft.com/office/powerpoint/2010/main" val="157105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二、</a:t>
            </a:r>
            <a:r>
              <a:rPr lang="en-US" altLang="zh-CN" sz="3600" dirty="0"/>
              <a:t>Spark</a:t>
            </a:r>
            <a:endParaRPr lang="zh-CN" altLang="en-US" sz="3600" dirty="0"/>
          </a:p>
        </p:txBody>
      </p:sp>
      <p:grpSp>
        <p:nvGrpSpPr>
          <p:cNvPr id="4" name="内容占位符 3"/>
          <p:cNvGrpSpPr>
            <a:grpSpLocks noGrp="1"/>
          </p:cNvGrpSpPr>
          <p:nvPr/>
        </p:nvGrpSpPr>
        <p:grpSpPr>
          <a:xfrm>
            <a:off x="457200" y="1600200"/>
            <a:ext cx="8229600" cy="4525963"/>
            <a:chOff x="2541321" y="2172495"/>
            <a:chExt cx="6489868" cy="3657597"/>
          </a:xfrm>
        </p:grpSpPr>
        <p:grpSp>
          <p:nvGrpSpPr>
            <p:cNvPr id="5" name="组合 13"/>
            <p:cNvGrpSpPr/>
            <p:nvPr/>
          </p:nvGrpSpPr>
          <p:grpSpPr>
            <a:xfrm>
              <a:off x="2541321" y="2172494"/>
              <a:ext cx="6489868" cy="3657596"/>
              <a:chOff x="2220682" y="1993122"/>
              <a:chExt cx="7024261" cy="4098918"/>
            </a:xfrm>
          </p:grpSpPr>
          <p:sp>
            <p:nvSpPr>
              <p:cNvPr id="7" name="矩形 6"/>
              <p:cNvSpPr/>
              <p:nvPr/>
            </p:nvSpPr>
            <p:spPr>
              <a:xfrm>
                <a:off x="2220682" y="5047011"/>
                <a:ext cx="7024261"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HDFS, 	</a:t>
                </a:r>
                <a:r>
                  <a:rPr lang="en-US" altLang="zh-CN" sz="2000" b="1" dirty="0" err="1" smtClean="0"/>
                  <a:t>HBase</a:t>
                </a:r>
                <a:r>
                  <a:rPr lang="en-US" altLang="zh-CN" sz="2000" b="1" dirty="0" smtClean="0"/>
                  <a:t>, 	Cassandra, 	</a:t>
                </a:r>
                <a:r>
                  <a:rPr lang="en-US" altLang="zh-CN" sz="2000" b="1" dirty="0" err="1" smtClean="0"/>
                  <a:t>etc</a:t>
                </a:r>
                <a:endParaRPr lang="zh-CN" altLang="en-US" sz="2000" b="1" dirty="0"/>
              </a:p>
            </p:txBody>
          </p:sp>
          <p:sp>
            <p:nvSpPr>
              <p:cNvPr id="8" name="矩形 7"/>
              <p:cNvSpPr/>
              <p:nvPr/>
            </p:nvSpPr>
            <p:spPr>
              <a:xfrm>
                <a:off x="2220683" y="2944390"/>
                <a:ext cx="7024260"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Apache Spark</a:t>
                </a:r>
                <a:endParaRPr lang="zh-CN" altLang="en-US" sz="2000" b="1" dirty="0">
                  <a:solidFill>
                    <a:srgbClr val="FF0000"/>
                  </a:solidFill>
                </a:endParaRPr>
              </a:p>
            </p:txBody>
          </p:sp>
          <p:sp>
            <p:nvSpPr>
              <p:cNvPr id="9" name="矩形 8"/>
              <p:cNvSpPr/>
              <p:nvPr/>
            </p:nvSpPr>
            <p:spPr>
              <a:xfrm>
                <a:off x="2220682" y="1995055"/>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rgbClr val="FF0000"/>
                    </a:solidFill>
                  </a:rPr>
                  <a:t>Shark SQL</a:t>
                </a:r>
                <a:endParaRPr lang="zh-CN" altLang="en-US" sz="2000" b="1" dirty="0">
                  <a:solidFill>
                    <a:srgbClr val="FF0000"/>
                  </a:solidFill>
                </a:endParaRPr>
              </a:p>
            </p:txBody>
          </p:sp>
          <p:sp>
            <p:nvSpPr>
              <p:cNvPr id="10" name="矩形 9"/>
              <p:cNvSpPr/>
              <p:nvPr/>
            </p:nvSpPr>
            <p:spPr>
              <a:xfrm>
                <a:off x="4023753" y="1995055"/>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t>Mllib</a:t>
                </a:r>
                <a:endParaRPr lang="en-US" altLang="zh-CN" sz="2000" b="1" dirty="0" smtClean="0"/>
              </a:p>
              <a:p>
                <a:pPr algn="ctr"/>
                <a:r>
                  <a:rPr lang="en-US" altLang="zh-CN" sz="2000" b="1" dirty="0" smtClean="0"/>
                  <a:t>(machine leaning)</a:t>
                </a:r>
                <a:endParaRPr lang="en-US" altLang="zh-CN" sz="2000" b="1" dirty="0"/>
              </a:p>
            </p:txBody>
          </p:sp>
          <p:sp>
            <p:nvSpPr>
              <p:cNvPr id="11" name="矩形 10"/>
              <p:cNvSpPr/>
              <p:nvPr/>
            </p:nvSpPr>
            <p:spPr>
              <a:xfrm>
                <a:off x="5826824" y="1993122"/>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t>GraphX</a:t>
                </a:r>
                <a:endParaRPr lang="en-US" altLang="zh-CN" sz="2000" b="1" dirty="0" smtClean="0"/>
              </a:p>
              <a:p>
                <a:pPr algn="ctr"/>
                <a:r>
                  <a:rPr lang="en-US" altLang="zh-CN" sz="2000" b="1" dirty="0" smtClean="0"/>
                  <a:t>(graph)</a:t>
                </a:r>
                <a:endParaRPr lang="en-US" altLang="zh-CN" sz="2000" b="1" dirty="0"/>
              </a:p>
            </p:txBody>
          </p:sp>
          <p:sp>
            <p:nvSpPr>
              <p:cNvPr id="12" name="矩形 11"/>
              <p:cNvSpPr/>
              <p:nvPr/>
            </p:nvSpPr>
            <p:spPr>
              <a:xfrm>
                <a:off x="7629895" y="1993122"/>
                <a:ext cx="161504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dirty="0"/>
                  <a:t>Spark Steaming</a:t>
                </a:r>
              </a:p>
            </p:txBody>
          </p:sp>
          <p:sp>
            <p:nvSpPr>
              <p:cNvPr id="13" name="矩形 12"/>
              <p:cNvSpPr/>
              <p:nvPr/>
            </p:nvSpPr>
            <p:spPr>
              <a:xfrm>
                <a:off x="2220682" y="4101612"/>
                <a:ext cx="1195345"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t>Local mode</a:t>
                </a:r>
                <a:endParaRPr lang="en-US" altLang="zh-CN" sz="2000" b="1"/>
              </a:p>
            </p:txBody>
          </p:sp>
          <p:sp>
            <p:nvSpPr>
              <p:cNvPr id="14" name="矩形 13"/>
              <p:cNvSpPr/>
              <p:nvPr/>
            </p:nvSpPr>
            <p:spPr>
              <a:xfrm>
                <a:off x="5203520" y="4101612"/>
                <a:ext cx="1206183"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Amazon EC2</a:t>
                </a:r>
                <a:endParaRPr lang="en-US" altLang="zh-CN" sz="2000" b="1" dirty="0"/>
              </a:p>
            </p:txBody>
          </p:sp>
          <p:sp>
            <p:nvSpPr>
              <p:cNvPr id="15" name="矩形 14"/>
              <p:cNvSpPr/>
              <p:nvPr/>
            </p:nvSpPr>
            <p:spPr>
              <a:xfrm>
                <a:off x="6546655" y="4099679"/>
                <a:ext cx="1244788"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Hadoop </a:t>
                </a:r>
              </a:p>
              <a:p>
                <a:pPr algn="ctr"/>
                <a:r>
                  <a:rPr lang="en-US" altLang="zh-CN" sz="2000" b="1" dirty="0" smtClean="0"/>
                  <a:t>YARN</a:t>
                </a:r>
                <a:endParaRPr lang="en-US" altLang="zh-CN" sz="2000" b="1" dirty="0"/>
              </a:p>
            </p:txBody>
          </p:sp>
          <p:sp>
            <p:nvSpPr>
              <p:cNvPr id="16" name="矩形 15"/>
              <p:cNvSpPr/>
              <p:nvPr/>
            </p:nvSpPr>
            <p:spPr>
              <a:xfrm>
                <a:off x="7928394" y="4099679"/>
                <a:ext cx="1316549" cy="831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dirty="0"/>
                  <a:t>Apache </a:t>
                </a:r>
                <a:r>
                  <a:rPr lang="en-US" altLang="zh-CN" sz="2000" b="1" dirty="0" err="1"/>
                  <a:t>Mesos</a:t>
                </a:r>
                <a:endParaRPr lang="en-US" altLang="zh-CN" sz="2000" b="1" dirty="0"/>
              </a:p>
            </p:txBody>
          </p:sp>
        </p:grpSp>
        <p:sp>
          <p:nvSpPr>
            <p:cNvPr id="6" name="矩形 5"/>
            <p:cNvSpPr/>
            <p:nvPr/>
          </p:nvSpPr>
          <p:spPr>
            <a:xfrm>
              <a:off x="3793881" y="4055177"/>
              <a:ext cx="1355195" cy="741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standalone </a:t>
              </a:r>
              <a:endParaRPr lang="en-US" altLang="zh-CN" sz="2000" b="1" dirty="0"/>
            </a:p>
          </p:txBody>
        </p:sp>
      </p:grpSp>
    </p:spTree>
    <p:extLst>
      <p:ext uri="{BB962C8B-B14F-4D97-AF65-F5344CB8AC3E}">
        <p14:creationId xmlns:p14="http://schemas.microsoft.com/office/powerpoint/2010/main" val="3955516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smtClean="0"/>
              <a:t>Spark		</a:t>
            </a:r>
            <a:r>
              <a:rPr lang="en-US" altLang="zh-CN" dirty="0" smtClean="0"/>
              <a:t>1. RDD</a:t>
            </a:r>
            <a:endParaRPr lang="zh-CN" altLang="en-US" dirty="0"/>
          </a:p>
        </p:txBody>
      </p:sp>
      <p:sp>
        <p:nvSpPr>
          <p:cNvPr id="6" name="内容占位符 5"/>
          <p:cNvSpPr>
            <a:spLocks noGrp="1"/>
          </p:cNvSpPr>
          <p:nvPr>
            <p:ph sz="half" idx="2"/>
          </p:nvPr>
        </p:nvSpPr>
        <p:spPr/>
        <p:txBody>
          <a:bodyPr>
            <a:normAutofit fontScale="70000" lnSpcReduction="20000"/>
          </a:bodyPr>
          <a:lstStyle/>
          <a:p>
            <a:r>
              <a:rPr lang="en-US" altLang="zh-CN" dirty="0" smtClean="0"/>
              <a:t>RDD(</a:t>
            </a:r>
            <a:r>
              <a:rPr lang="zh-CN" altLang="en-US" dirty="0"/>
              <a:t>有弹性的分布式</a:t>
            </a:r>
            <a:r>
              <a:rPr lang="zh-CN" altLang="en-US" dirty="0" smtClean="0"/>
              <a:t>数据集，</a:t>
            </a:r>
            <a:r>
              <a:rPr lang="en-US" altLang="zh-CN" dirty="0"/>
              <a:t> Resilient Distributed </a:t>
            </a:r>
            <a:r>
              <a:rPr lang="en-US" altLang="zh-CN" dirty="0" smtClean="0"/>
              <a:t>Dataset)</a:t>
            </a:r>
            <a:r>
              <a:rPr lang="zh-CN" altLang="en-US" dirty="0" smtClean="0"/>
              <a:t> 是</a:t>
            </a:r>
            <a:r>
              <a:rPr lang="en-US" altLang="zh-CN" dirty="0" smtClean="0"/>
              <a:t>Spark</a:t>
            </a:r>
            <a:r>
              <a:rPr lang="zh-CN" altLang="en-US" dirty="0" smtClean="0"/>
              <a:t>的核心抽象，是一个只读的、分区的数据集。</a:t>
            </a:r>
            <a:endParaRPr lang="en-US" altLang="zh-CN" dirty="0" smtClean="0"/>
          </a:p>
          <a:p>
            <a:r>
              <a:rPr lang="zh-CN" altLang="en-US" dirty="0" smtClean="0"/>
              <a:t>特点：</a:t>
            </a:r>
            <a:endParaRPr lang="en-US" altLang="zh-CN" dirty="0" smtClean="0"/>
          </a:p>
          <a:p>
            <a:pPr lvl="1"/>
            <a:r>
              <a:rPr lang="zh-CN" altLang="en-US" dirty="0" smtClean="0"/>
              <a:t>允许应用程序将数据集保存在</a:t>
            </a:r>
            <a:r>
              <a:rPr lang="zh-CN" altLang="en-US" b="1" dirty="0" smtClean="0">
                <a:solidFill>
                  <a:srgbClr val="FF0000"/>
                </a:solidFill>
              </a:rPr>
              <a:t>内存</a:t>
            </a:r>
            <a:r>
              <a:rPr lang="zh-CN" altLang="en-US" dirty="0" smtClean="0"/>
              <a:t>，以便高效地重复使用。</a:t>
            </a:r>
            <a:endParaRPr lang="en-US" altLang="zh-CN" dirty="0" smtClean="0"/>
          </a:p>
          <a:p>
            <a:pPr lvl="1"/>
            <a:r>
              <a:rPr lang="zh-CN" altLang="en-US" dirty="0" smtClean="0"/>
              <a:t>保留</a:t>
            </a:r>
            <a:r>
              <a:rPr lang="en-US" altLang="zh-CN" dirty="0" err="1" smtClean="0"/>
              <a:t>MapReduce</a:t>
            </a:r>
            <a:r>
              <a:rPr lang="zh-CN" altLang="en-US" dirty="0" smtClean="0"/>
              <a:t>的优点：容错、数据本地化、可扩展性</a:t>
            </a:r>
            <a:endParaRPr lang="en-US" altLang="zh-CN" dirty="0" smtClean="0"/>
          </a:p>
          <a:p>
            <a:pPr lvl="1"/>
            <a:r>
              <a:rPr lang="zh-CN" altLang="en-US" dirty="0" smtClean="0"/>
              <a:t>支持广泛应用</a:t>
            </a:r>
            <a:endParaRPr lang="en-US" altLang="zh-CN" dirty="0" smtClean="0"/>
          </a:p>
          <a:p>
            <a:r>
              <a:rPr lang="zh-CN" altLang="en-US" dirty="0" smtClean="0"/>
              <a:t>两种创建方式</a:t>
            </a:r>
            <a:r>
              <a:rPr lang="en-US" altLang="zh-CN" dirty="0"/>
              <a:t>: </a:t>
            </a:r>
            <a:endParaRPr lang="en-US" altLang="zh-CN" dirty="0" smtClean="0"/>
          </a:p>
          <a:p>
            <a:pPr lvl="1"/>
            <a:r>
              <a:rPr lang="zh-CN" altLang="en-US" dirty="0" smtClean="0"/>
              <a:t>通过</a:t>
            </a:r>
            <a:r>
              <a:rPr lang="zh-CN" altLang="en-US" dirty="0"/>
              <a:t>存储介质上的数据</a:t>
            </a:r>
            <a:r>
              <a:rPr lang="zh-CN" altLang="en-US" dirty="0" smtClean="0"/>
              <a:t>；</a:t>
            </a:r>
            <a:endParaRPr lang="en-US" altLang="zh-CN" dirty="0" smtClean="0"/>
          </a:p>
          <a:p>
            <a:pPr lvl="1"/>
            <a:r>
              <a:rPr lang="zh-CN" altLang="en-US" dirty="0" smtClean="0"/>
              <a:t>通过</a:t>
            </a:r>
            <a:r>
              <a:rPr lang="zh-CN" altLang="en-US" dirty="0"/>
              <a:t>其他</a:t>
            </a:r>
            <a:r>
              <a:rPr lang="en-US" altLang="zh-CN" dirty="0"/>
              <a:t>RDD</a:t>
            </a:r>
            <a:r>
              <a:rPr lang="zh-CN" altLang="en-US" dirty="0"/>
              <a:t>。</a:t>
            </a:r>
            <a:endParaRPr lang="en-US" altLang="zh-CN" dirty="0"/>
          </a:p>
          <a:p>
            <a:r>
              <a:rPr lang="zh-CN" altLang="en-US" dirty="0" smtClean="0"/>
              <a:t>两种操作：</a:t>
            </a:r>
            <a:endParaRPr lang="en-US" altLang="zh-CN" dirty="0" smtClean="0"/>
          </a:p>
          <a:p>
            <a:pPr lvl="1"/>
            <a:r>
              <a:rPr lang="en-US" altLang="zh-CN" dirty="0" smtClean="0"/>
              <a:t>transformation</a:t>
            </a:r>
          </a:p>
          <a:p>
            <a:pPr lvl="1"/>
            <a:r>
              <a:rPr lang="en-US" altLang="zh-CN" dirty="0"/>
              <a:t>action</a:t>
            </a:r>
            <a:endParaRPr lang="en-US" altLang="zh-CN" dirty="0" smtClean="0"/>
          </a:p>
          <a:p>
            <a:endParaRPr lang="zh-CN" altLang="en-US" dirty="0"/>
          </a:p>
        </p:txBody>
      </p:sp>
      <p:pic>
        <p:nvPicPr>
          <p:cNvPr id="7" name="Picture 2" descr="http://jpkc.hnu.cn/wjylyjkjs/Course/Content/N12/res/content/capture/c4.1.1.gif"/>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75726" y="2420888"/>
            <a:ext cx="4344482" cy="220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79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9" end="9"/>
                                            </p:txEl>
                                          </p:spTgt>
                                        </p:tgtEl>
                                        <p:attrNameLst>
                                          <p:attrName>style.visibility</p:attrName>
                                        </p:attrNameLst>
                                      </p:cBhvr>
                                      <p:to>
                                        <p:strVal val="visible"/>
                                      </p:to>
                                    </p:set>
                                    <p:animEffect transition="in" filter="fade">
                                      <p:cBhvr>
                                        <p:cTn id="45" dur="500"/>
                                        <p:tgtEl>
                                          <p:spTgt spid="6">
                                            <p:txEl>
                                              <p:pRg st="9" end="9"/>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xEl>
                                              <p:pRg st="10" end="10"/>
                                            </p:txEl>
                                          </p:spTgt>
                                        </p:tgtEl>
                                        <p:attrNameLst>
                                          <p:attrName>style.visibility</p:attrName>
                                        </p:attrNameLst>
                                      </p:cBhvr>
                                      <p:to>
                                        <p:strVal val="visible"/>
                                      </p:to>
                                    </p:set>
                                    <p:animEffect transition="in" filter="fade">
                                      <p:cBhvr>
                                        <p:cTn id="48"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a:t>
            </a:r>
            <a:r>
              <a:rPr lang="en-US" altLang="zh-CN" dirty="0"/>
              <a:t>		1. RDD</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821514070"/>
              </p:ext>
            </p:extLst>
          </p:nvPr>
        </p:nvGraphicFramePr>
        <p:xfrm>
          <a:off x="357158" y="1600200"/>
          <a:ext cx="8472518" cy="4627880"/>
        </p:xfrm>
        <a:graphic>
          <a:graphicData uri="http://schemas.openxmlformats.org/drawingml/2006/table">
            <a:tbl>
              <a:tblPr firstRow="1" bandRow="1">
                <a:tableStyleId>{616DA210-FB5B-4158-B5E0-FEB733F419BA}</a:tableStyleId>
              </a:tblPr>
              <a:tblGrid>
                <a:gridCol w="1785950"/>
                <a:gridCol w="2571768"/>
                <a:gridCol w="4114800"/>
              </a:tblGrid>
              <a:tr h="370840">
                <a:tc rowSpan="9">
                  <a:txBody>
                    <a:bodyPr/>
                    <a:lstStyle/>
                    <a:p>
                      <a:pPr algn="just">
                        <a:spcAft>
                          <a:spcPts val="0"/>
                        </a:spcAft>
                      </a:pPr>
                      <a:r>
                        <a:rPr lang="en-US" sz="1800" b="0" dirty="0"/>
                        <a:t>Transformations</a:t>
                      </a:r>
                      <a:endParaRPr lang="zh-CN" sz="1800" b="0" dirty="0">
                        <a:latin typeface="Times New Roman"/>
                        <a:ea typeface="PMingLiU"/>
                      </a:endParaRPr>
                    </a:p>
                  </a:txBody>
                  <a:tcPr marL="68580" marR="68580" marT="0" marB="0"/>
                </a:tc>
                <a:tc>
                  <a:txBody>
                    <a:bodyPr/>
                    <a:lstStyle/>
                    <a:p>
                      <a:pPr algn="r">
                        <a:spcAft>
                          <a:spcPts val="0"/>
                        </a:spcAft>
                      </a:pPr>
                      <a:r>
                        <a:rPr lang="en-US" sz="1800" b="0" dirty="0"/>
                        <a:t>map( f : T)U) :</a:t>
                      </a:r>
                      <a:endParaRPr lang="zh-CN" sz="1800" b="0" dirty="0">
                        <a:latin typeface="Times New Roman"/>
                        <a:ea typeface="PMingLiU"/>
                      </a:endParaRPr>
                    </a:p>
                  </a:txBody>
                  <a:tcPr marL="68580" marR="68580" marT="0" marB="0"/>
                </a:tc>
                <a:tc>
                  <a:txBody>
                    <a:bodyPr/>
                    <a:lstStyle/>
                    <a:p>
                      <a:pPr algn="just">
                        <a:spcAft>
                          <a:spcPts val="0"/>
                        </a:spcAft>
                      </a:pPr>
                      <a:r>
                        <a:rPr lang="en-US" sz="1800" b="0" dirty="0"/>
                        <a:t>RDD[T])RDD[U]</a:t>
                      </a:r>
                      <a:endParaRPr lang="zh-CN" sz="1800" b="0" dirty="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a:t>filter( f : T)</a:t>
                      </a:r>
                      <a:r>
                        <a:rPr lang="en-US" sz="1800" dirty="0" err="1"/>
                        <a:t>Bool</a:t>
                      </a:r>
                      <a:r>
                        <a:rPr lang="en-US" sz="1800" dirty="0"/>
                        <a:t>) :</a:t>
                      </a:r>
                      <a:endParaRPr lang="zh-CN" sz="1800" dirty="0">
                        <a:latin typeface="Times New Roman"/>
                        <a:ea typeface="PMingLiU"/>
                      </a:endParaRPr>
                    </a:p>
                  </a:txBody>
                  <a:tcPr marL="68580" marR="68580" marT="0" marB="0"/>
                </a:tc>
                <a:tc>
                  <a:txBody>
                    <a:bodyPr/>
                    <a:lstStyle/>
                    <a:p>
                      <a:pPr>
                        <a:spcAft>
                          <a:spcPts val="0"/>
                        </a:spcAft>
                      </a:pPr>
                      <a:r>
                        <a:rPr lang="en-US" sz="1800"/>
                        <a:t>RDD[T])RDD[T]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b="1" dirty="0" err="1"/>
                        <a:t>flatMap</a:t>
                      </a:r>
                      <a:r>
                        <a:rPr lang="en-US" sz="1800" dirty="0"/>
                        <a:t>( f : T)</a:t>
                      </a:r>
                      <a:r>
                        <a:rPr lang="en-US" sz="1800" dirty="0" err="1"/>
                        <a:t>Seq</a:t>
                      </a:r>
                      <a:r>
                        <a:rPr lang="en-US" sz="1800" dirty="0"/>
                        <a:t>[U]) :</a:t>
                      </a:r>
                      <a:endParaRPr lang="zh-CN" sz="1800" dirty="0">
                        <a:latin typeface="Times New Roman"/>
                        <a:ea typeface="PMingLiU"/>
                      </a:endParaRPr>
                    </a:p>
                  </a:txBody>
                  <a:tcPr marL="68580" marR="68580" marT="0" marB="0"/>
                </a:tc>
                <a:tc>
                  <a:txBody>
                    <a:bodyPr/>
                    <a:lstStyle/>
                    <a:p>
                      <a:pPr>
                        <a:spcAft>
                          <a:spcPts val="0"/>
                        </a:spcAft>
                      </a:pPr>
                      <a:r>
                        <a:rPr lang="en-US" sz="1800"/>
                        <a:t>RDD[T])RDD[U]</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err="1"/>
                        <a:t>groupByKey</a:t>
                      </a:r>
                      <a:r>
                        <a:rPr lang="en-US" sz="1800" dirty="0"/>
                        <a:t>() :</a:t>
                      </a:r>
                      <a:endParaRPr lang="zh-CN" sz="1800" dirty="0">
                        <a:latin typeface="Times New Roman"/>
                        <a:ea typeface="PMingLiU"/>
                      </a:endParaRPr>
                    </a:p>
                  </a:txBody>
                  <a:tcPr marL="68580" marR="68580" marT="0" marB="0"/>
                </a:tc>
                <a:tc>
                  <a:txBody>
                    <a:bodyPr/>
                    <a:lstStyle/>
                    <a:p>
                      <a:pPr algn="just">
                        <a:spcAft>
                          <a:spcPts val="0"/>
                        </a:spcAft>
                      </a:pPr>
                      <a:r>
                        <a:rPr lang="en-US" sz="1800"/>
                        <a:t>RDD[(K, V)])RDD[(K, Seq[V])]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b="1" dirty="0" err="1"/>
                        <a:t>reduceByKey</a:t>
                      </a:r>
                      <a:r>
                        <a:rPr lang="en-US" sz="1800" dirty="0"/>
                        <a:t>( f : (V;V))V) :</a:t>
                      </a:r>
                      <a:endParaRPr lang="zh-CN" sz="1800" dirty="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dirty="0"/>
                        <a:t>union() :</a:t>
                      </a:r>
                      <a:endParaRPr lang="zh-CN" sz="1800" dirty="0">
                        <a:latin typeface="Times New Roman"/>
                        <a:ea typeface="PMingLiU"/>
                      </a:endParaRPr>
                    </a:p>
                  </a:txBody>
                  <a:tcPr marL="68580" marR="68580" marT="0" marB="0"/>
                </a:tc>
                <a:tc>
                  <a:txBody>
                    <a:bodyPr/>
                    <a:lstStyle/>
                    <a:p>
                      <a:pPr algn="just">
                        <a:spcAft>
                          <a:spcPts val="0"/>
                        </a:spcAft>
                      </a:pPr>
                      <a:r>
                        <a:rPr lang="en-US" sz="1800"/>
                        <a:t>(RDD[T];RDD[T]))RDD[T]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join() :</a:t>
                      </a:r>
                      <a:endParaRPr lang="zh-CN" sz="1800">
                        <a:latin typeface="Times New Roman"/>
                        <a:ea typeface="PMingLiU"/>
                      </a:endParaRPr>
                    </a:p>
                  </a:txBody>
                  <a:tcPr marL="68580" marR="68580" marT="0" marB="0"/>
                </a:tc>
                <a:tc>
                  <a:txBody>
                    <a:bodyPr/>
                    <a:lstStyle/>
                    <a:p>
                      <a:pPr algn="just">
                        <a:spcAft>
                          <a:spcPts val="0"/>
                        </a:spcAft>
                      </a:pPr>
                      <a:r>
                        <a:rPr lang="en-US" sz="1800"/>
                        <a:t>(RDD[(K, V)];RDD[(K, W)]))RDD[(K, (V, W))]</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partitionBy(p: Partitioner[K])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sort(c : Comparator[K]) :</a:t>
                      </a:r>
                      <a:endParaRPr lang="zh-CN" sz="1800">
                        <a:latin typeface="Times New Roman"/>
                        <a:ea typeface="PMingLiU"/>
                      </a:endParaRPr>
                    </a:p>
                  </a:txBody>
                  <a:tcPr marL="68580" marR="68580" marT="0" marB="0"/>
                </a:tc>
                <a:tc>
                  <a:txBody>
                    <a:bodyPr/>
                    <a:lstStyle/>
                    <a:p>
                      <a:pPr algn="just">
                        <a:spcAft>
                          <a:spcPts val="0"/>
                        </a:spcAft>
                      </a:pPr>
                      <a:r>
                        <a:rPr lang="en-US" sz="1800"/>
                        <a:t>RDD[(K, V)])RDD[(K, V)]</a:t>
                      </a:r>
                      <a:endParaRPr lang="zh-CN" sz="1800">
                        <a:latin typeface="Times New Roman"/>
                        <a:ea typeface="PMingLiU"/>
                      </a:endParaRPr>
                    </a:p>
                  </a:txBody>
                  <a:tcPr marL="68580" marR="68580" marT="0" marB="0"/>
                </a:tc>
              </a:tr>
              <a:tr h="370840">
                <a:tc rowSpan="3">
                  <a:txBody>
                    <a:bodyPr/>
                    <a:lstStyle/>
                    <a:p>
                      <a:pPr algn="just">
                        <a:spcAft>
                          <a:spcPts val="0"/>
                        </a:spcAft>
                      </a:pPr>
                      <a:r>
                        <a:rPr lang="en-US" sz="1800"/>
                        <a:t>Actions</a:t>
                      </a:r>
                      <a:endParaRPr lang="zh-CN" sz="1800">
                        <a:latin typeface="Times New Roman"/>
                        <a:ea typeface="PMingLiU"/>
                      </a:endParaRPr>
                    </a:p>
                  </a:txBody>
                  <a:tcPr marL="68580" marR="68580" marT="0" marB="0"/>
                </a:tc>
                <a:tc>
                  <a:txBody>
                    <a:bodyPr/>
                    <a:lstStyle/>
                    <a:p>
                      <a:pPr algn="r">
                        <a:spcAft>
                          <a:spcPts val="0"/>
                        </a:spcAft>
                      </a:pPr>
                      <a:r>
                        <a:rPr lang="en-US" sz="1800"/>
                        <a:t>count() :</a:t>
                      </a:r>
                      <a:endParaRPr lang="zh-CN" sz="1800">
                        <a:latin typeface="Times New Roman"/>
                        <a:ea typeface="PMingLiU"/>
                      </a:endParaRPr>
                    </a:p>
                  </a:txBody>
                  <a:tcPr marL="68580" marR="68580" marT="0" marB="0"/>
                </a:tc>
                <a:tc>
                  <a:txBody>
                    <a:bodyPr/>
                    <a:lstStyle/>
                    <a:p>
                      <a:pPr>
                        <a:spcAft>
                          <a:spcPts val="0"/>
                        </a:spcAft>
                      </a:pPr>
                      <a:r>
                        <a:rPr lang="en-US" sz="1800"/>
                        <a:t>RDD[T])Long</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reduce( f : (T;T))T) :</a:t>
                      </a:r>
                      <a:endParaRPr lang="zh-CN" sz="1800">
                        <a:latin typeface="Times New Roman"/>
                        <a:ea typeface="PMingLiU"/>
                      </a:endParaRPr>
                    </a:p>
                  </a:txBody>
                  <a:tcPr marL="68580" marR="68580" marT="0" marB="0"/>
                </a:tc>
                <a:tc>
                  <a:txBody>
                    <a:bodyPr/>
                    <a:lstStyle/>
                    <a:p>
                      <a:pPr algn="just">
                        <a:spcAft>
                          <a:spcPts val="0"/>
                        </a:spcAft>
                      </a:pPr>
                      <a:r>
                        <a:rPr lang="en-US" sz="1800"/>
                        <a:t>RDD[T])T</a:t>
                      </a:r>
                      <a:endParaRPr lang="zh-CN" sz="1800">
                        <a:latin typeface="Times New Roman"/>
                        <a:ea typeface="PMingLiU"/>
                      </a:endParaRPr>
                    </a:p>
                  </a:txBody>
                  <a:tcPr marL="68580" marR="68580" marT="0" marB="0"/>
                </a:tc>
              </a:tr>
              <a:tr h="370840">
                <a:tc vMerge="1">
                  <a:txBody>
                    <a:bodyPr/>
                    <a:lstStyle/>
                    <a:p>
                      <a:endParaRPr lang="zh-CN" altLang="en-US"/>
                    </a:p>
                  </a:txBody>
                  <a:tcPr/>
                </a:tc>
                <a:tc>
                  <a:txBody>
                    <a:bodyPr/>
                    <a:lstStyle/>
                    <a:p>
                      <a:pPr algn="r">
                        <a:spcAft>
                          <a:spcPts val="0"/>
                        </a:spcAft>
                      </a:pPr>
                      <a:r>
                        <a:rPr lang="en-US" sz="1800"/>
                        <a:t>collect() :</a:t>
                      </a:r>
                      <a:endParaRPr lang="zh-CN" sz="1800">
                        <a:latin typeface="Times New Roman"/>
                        <a:ea typeface="PMingLiU"/>
                      </a:endParaRPr>
                    </a:p>
                  </a:txBody>
                  <a:tcPr marL="68580" marR="68580" marT="0" marB="0"/>
                </a:tc>
                <a:tc>
                  <a:txBody>
                    <a:bodyPr/>
                    <a:lstStyle/>
                    <a:p>
                      <a:pPr algn="just">
                        <a:spcAft>
                          <a:spcPts val="0"/>
                        </a:spcAft>
                      </a:pPr>
                      <a:r>
                        <a:rPr lang="en-US" sz="1800" dirty="0"/>
                        <a:t>RDD[T])</a:t>
                      </a:r>
                      <a:r>
                        <a:rPr lang="en-US" sz="1800" dirty="0" err="1"/>
                        <a:t>Seq</a:t>
                      </a:r>
                      <a:r>
                        <a:rPr lang="en-US" sz="1800" dirty="0"/>
                        <a:t>[T]</a:t>
                      </a:r>
                      <a:endParaRPr lang="zh-CN" sz="1800" dirty="0">
                        <a:latin typeface="Times New Roman"/>
                        <a:ea typeface="PMingLiU"/>
                      </a:endParaRPr>
                    </a:p>
                  </a:txBody>
                  <a:tcPr marL="68580" marR="68580" marT="0" marB="0"/>
                </a:tc>
              </a:tr>
            </a:tbl>
          </a:graphicData>
        </a:graphic>
      </p:graphicFrame>
    </p:spTree>
    <p:extLst>
      <p:ext uri="{BB962C8B-B14F-4D97-AF65-F5344CB8AC3E}">
        <p14:creationId xmlns:p14="http://schemas.microsoft.com/office/powerpoint/2010/main" val="30172119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000" dirty="0" err="1">
                <a:latin typeface="Lucida Console"/>
                <a:cs typeface="Lucida Console"/>
              </a:rPr>
              <a:t>val</a:t>
            </a:r>
            <a:r>
              <a:rPr lang="en-US" altLang="zh-CN" sz="2000" dirty="0">
                <a:latin typeface="Lucida Console"/>
                <a:cs typeface="Lucida Console"/>
              </a:rPr>
              <a:t> </a:t>
            </a:r>
            <a:r>
              <a:rPr lang="en-US" altLang="zh-CN" sz="2000" dirty="0" err="1">
                <a:latin typeface="Lucida Console"/>
                <a:cs typeface="Lucida Console"/>
              </a:rPr>
              <a:t>sc</a:t>
            </a:r>
            <a:r>
              <a:rPr lang="en-US" altLang="zh-CN" sz="2000" dirty="0">
                <a:latin typeface="Lucida Console"/>
                <a:cs typeface="Lucida Console"/>
              </a:rPr>
              <a:t> = new </a:t>
            </a:r>
            <a:r>
              <a:rPr lang="en-US" altLang="zh-CN" sz="2000" dirty="0" err="1">
                <a:latin typeface="Lucida Console"/>
                <a:cs typeface="Lucida Console"/>
              </a:rPr>
              <a:t>SparkContext</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t>
            </a:r>
            <a:r>
              <a:rPr lang="en-US" altLang="zh-CN" sz="2000" dirty="0">
                <a:solidFill>
                  <a:srgbClr val="008040"/>
                </a:solidFill>
                <a:latin typeface="Lucida Console"/>
                <a:cs typeface="Lucida Console"/>
              </a:rPr>
              <a:t>“spark://...”</a:t>
            </a:r>
            <a:r>
              <a:rPr lang="en-US" altLang="zh-CN" sz="2000" dirty="0">
                <a:latin typeface="Lucida Console"/>
                <a:cs typeface="Lucida Console"/>
              </a:rPr>
              <a:t>, </a:t>
            </a:r>
            <a:r>
              <a:rPr lang="en-US" altLang="zh-CN" sz="2000" dirty="0">
                <a:solidFill>
                  <a:srgbClr val="008040"/>
                </a:solidFill>
                <a:latin typeface="Lucida Console"/>
                <a:cs typeface="Lucida Console"/>
              </a:rPr>
              <a:t>“</a:t>
            </a:r>
            <a:r>
              <a:rPr lang="en-US" altLang="zh-CN" sz="2000" dirty="0" err="1">
                <a:solidFill>
                  <a:srgbClr val="008040"/>
                </a:solidFill>
                <a:latin typeface="Lucida Console"/>
                <a:cs typeface="Lucida Console"/>
              </a:rPr>
              <a:t>MyJob</a:t>
            </a:r>
            <a:r>
              <a:rPr lang="en-US" altLang="zh-CN" sz="2000" dirty="0">
                <a:solidFill>
                  <a:srgbClr val="008040"/>
                </a:solidFill>
                <a:latin typeface="Lucida Console"/>
                <a:cs typeface="Lucida Console"/>
              </a:rPr>
              <a:t>”</a:t>
            </a:r>
            <a:r>
              <a:rPr lang="en-US" altLang="zh-CN" sz="2000" dirty="0">
                <a:latin typeface="Lucida Console"/>
                <a:cs typeface="Lucida Console"/>
              </a:rPr>
              <a:t>, home, jars)</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val</a:t>
            </a:r>
            <a:r>
              <a:rPr lang="en-US" altLang="zh-CN" sz="2000" dirty="0">
                <a:latin typeface="Lucida Console"/>
                <a:cs typeface="Lucida Console"/>
              </a:rPr>
              <a:t> file = </a:t>
            </a:r>
            <a:r>
              <a:rPr lang="en-US" altLang="zh-CN" sz="2000" dirty="0" err="1">
                <a:latin typeface="Lucida Console"/>
                <a:cs typeface="Lucida Console"/>
              </a:rPr>
              <a:t>sc.</a:t>
            </a:r>
            <a:r>
              <a:rPr lang="en-US" altLang="zh-CN" sz="2000" dirty="0" err="1">
                <a:solidFill>
                  <a:srgbClr val="3366FF"/>
                </a:solidFill>
                <a:latin typeface="Lucida Console"/>
                <a:cs typeface="Lucida Console"/>
              </a:rPr>
              <a:t>textFile</a:t>
            </a:r>
            <a:r>
              <a:rPr lang="en-US" altLang="zh-CN" sz="2000" dirty="0">
                <a:latin typeface="Lucida Console"/>
                <a:cs typeface="Lucida Console"/>
              </a:rPr>
              <a:t>(</a:t>
            </a:r>
            <a:r>
              <a:rPr lang="en-US" altLang="zh-CN" sz="2000" dirty="0">
                <a:solidFill>
                  <a:srgbClr val="008040"/>
                </a:solidFill>
                <a:latin typeface="Lucida Console"/>
                <a:cs typeface="Lucida Console"/>
              </a:rPr>
              <a:t>“</a:t>
            </a:r>
            <a:r>
              <a:rPr lang="en-US" altLang="zh-CN" sz="2000" dirty="0" err="1">
                <a:solidFill>
                  <a:srgbClr val="008040"/>
                </a:solidFill>
                <a:latin typeface="Lucida Console"/>
                <a:cs typeface="Lucida Console"/>
              </a:rPr>
              <a:t>hdfs</a:t>
            </a:r>
            <a:r>
              <a:rPr lang="en-US" altLang="zh-CN" sz="2000" dirty="0">
                <a:solidFill>
                  <a:srgbClr val="008040"/>
                </a:solidFill>
                <a:latin typeface="Lucida Console"/>
                <a:cs typeface="Lucida Console"/>
              </a:rPr>
              <a:t>://...”</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val</a:t>
            </a:r>
            <a:r>
              <a:rPr lang="en-US" altLang="zh-CN" sz="2000" dirty="0">
                <a:latin typeface="Lucida Console"/>
                <a:cs typeface="Lucida Console"/>
              </a:rPr>
              <a:t> errors = </a:t>
            </a:r>
            <a:r>
              <a:rPr lang="en-US" altLang="zh-CN" sz="2000" dirty="0" err="1">
                <a:latin typeface="Lucida Console"/>
                <a:cs typeface="Lucida Console"/>
              </a:rPr>
              <a:t>file.</a:t>
            </a:r>
            <a:r>
              <a:rPr lang="en-US" altLang="zh-CN" sz="2000" dirty="0" err="1">
                <a:solidFill>
                  <a:srgbClr val="3366FF"/>
                </a:solidFill>
                <a:latin typeface="Lucida Console"/>
                <a:cs typeface="Lucida Console"/>
              </a:rPr>
              <a:t>filter</a:t>
            </a:r>
            <a:r>
              <a:rPr lang="en-US" altLang="zh-CN" sz="2000" dirty="0">
                <a:latin typeface="Lucida Console"/>
                <a:cs typeface="Lucida Console"/>
              </a:rPr>
              <a:t>(</a:t>
            </a:r>
            <a:r>
              <a:rPr lang="en-US" altLang="zh-CN" sz="2000" dirty="0">
                <a:solidFill>
                  <a:srgbClr val="FF0080"/>
                </a:solidFill>
                <a:latin typeface="Lucida Console"/>
                <a:cs typeface="Lucida Console"/>
              </a:rPr>
              <a:t>_.contains(“ERROR”)</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errors.</a:t>
            </a:r>
            <a:r>
              <a:rPr lang="en-US" altLang="zh-CN" sz="2000" dirty="0" err="1">
                <a:solidFill>
                  <a:srgbClr val="3366FF"/>
                </a:solidFill>
                <a:latin typeface="Lucida Console"/>
                <a:cs typeface="Lucida Console"/>
              </a:rPr>
              <a:t>cache</a:t>
            </a:r>
            <a:r>
              <a:rPr lang="en-US" altLang="zh-CN" sz="2000" dirty="0">
                <a:latin typeface="Lucida Console"/>
                <a:cs typeface="Lucida Console"/>
              </a:rPr>
              <a:t>()</a:t>
            </a:r>
            <a:br>
              <a:rPr lang="en-US" altLang="zh-CN" sz="2000" dirty="0">
                <a:latin typeface="Lucida Console"/>
                <a:cs typeface="Lucida Console"/>
              </a:rPr>
            </a:br>
            <a:r>
              <a:rPr lang="en-US" altLang="zh-CN" sz="2000" dirty="0">
                <a:latin typeface="Lucida Console"/>
                <a:cs typeface="Lucida Console"/>
              </a:rPr>
              <a:t/>
            </a:r>
            <a:br>
              <a:rPr lang="en-US" altLang="zh-CN" sz="2000" dirty="0">
                <a:latin typeface="Lucida Console"/>
                <a:cs typeface="Lucida Console"/>
              </a:rPr>
            </a:br>
            <a:r>
              <a:rPr lang="en-US" altLang="zh-CN" sz="2000" dirty="0" err="1">
                <a:latin typeface="Lucida Console"/>
                <a:cs typeface="Lucida Console"/>
              </a:rPr>
              <a:t>errors.</a:t>
            </a:r>
            <a:r>
              <a:rPr lang="en-US" altLang="zh-CN" sz="2000" dirty="0" err="1">
                <a:solidFill>
                  <a:srgbClr val="3366FF"/>
                </a:solidFill>
                <a:latin typeface="Lucida Console"/>
                <a:cs typeface="Lucida Console"/>
              </a:rPr>
              <a:t>count</a:t>
            </a:r>
            <a:r>
              <a:rPr lang="en-US" altLang="zh-CN" sz="2000" dirty="0">
                <a:latin typeface="Lucida Console"/>
                <a:cs typeface="Lucida Console"/>
              </a:rPr>
              <a:t>()</a:t>
            </a:r>
          </a:p>
          <a:p>
            <a:pPr marL="0" indent="0">
              <a:buNone/>
            </a:pPr>
            <a:endParaRPr lang="zh-CN" altLang="en-US" sz="2000" dirty="0"/>
          </a:p>
        </p:txBody>
      </p:sp>
      <p:grpSp>
        <p:nvGrpSpPr>
          <p:cNvPr id="4" name="Group 22"/>
          <p:cNvGrpSpPr/>
          <p:nvPr/>
        </p:nvGrpSpPr>
        <p:grpSpPr>
          <a:xfrm>
            <a:off x="2843808" y="4221088"/>
            <a:ext cx="2365829" cy="493486"/>
            <a:chOff x="5917953" y="4001616"/>
            <a:chExt cx="2365829" cy="493486"/>
          </a:xfrm>
        </p:grpSpPr>
        <p:sp>
          <p:nvSpPr>
            <p:cNvPr id="5" name="Rounded Rectangle 23"/>
            <p:cNvSpPr/>
            <p:nvPr/>
          </p:nvSpPr>
          <p:spPr>
            <a:xfrm>
              <a:off x="6618267" y="4001616"/>
              <a:ext cx="1665515" cy="493486"/>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rIns="0"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2200" dirty="0" smtClean="0">
                  <a:cs typeface="Corbel"/>
                </a:rPr>
                <a:t>Action</a:t>
              </a:r>
              <a:endParaRPr lang="en-US" sz="2200" dirty="0">
                <a:cs typeface="Corbel"/>
              </a:endParaRPr>
            </a:p>
          </p:txBody>
        </p:sp>
        <p:cxnSp>
          <p:nvCxnSpPr>
            <p:cNvPr id="6" name="Straight Arrow Connector 24"/>
            <p:cNvCxnSpPr>
              <a:stCxn id="5" idx="1"/>
            </p:cNvCxnSpPr>
            <p:nvPr/>
          </p:nvCxnSpPr>
          <p:spPr>
            <a:xfrm flipH="1">
              <a:off x="5917953" y="4248359"/>
              <a:ext cx="700314" cy="0"/>
            </a:xfrm>
            <a:prstGeom prst="straightConnector1">
              <a:avLst/>
            </a:prstGeom>
            <a:ln>
              <a:solidFill>
                <a:schemeClr val="accent6">
                  <a:lumMod val="7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7" name="Group 20"/>
          <p:cNvGrpSpPr/>
          <p:nvPr/>
        </p:nvGrpSpPr>
        <p:grpSpPr>
          <a:xfrm>
            <a:off x="6084168" y="1417638"/>
            <a:ext cx="2819399" cy="1572381"/>
            <a:chOff x="6312506" y="1765905"/>
            <a:chExt cx="2819399" cy="1572381"/>
          </a:xfrm>
        </p:grpSpPr>
        <p:sp>
          <p:nvSpPr>
            <p:cNvPr id="8" name="Rounded Rectangle 7"/>
            <p:cNvSpPr/>
            <p:nvPr/>
          </p:nvSpPr>
          <p:spPr>
            <a:xfrm>
              <a:off x="6555619" y="1765905"/>
              <a:ext cx="2576286" cy="901095"/>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rIns="0"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2200" dirty="0">
                  <a:cs typeface="Corbel"/>
                </a:rPr>
                <a:t>Resilient </a:t>
              </a:r>
              <a:r>
                <a:rPr lang="en-US" sz="2200" dirty="0" smtClean="0">
                  <a:cs typeface="Corbel"/>
                </a:rPr>
                <a:t>distributed</a:t>
              </a:r>
              <a:endParaRPr lang="en-US" sz="2200" dirty="0">
                <a:cs typeface="Corbel"/>
              </a:endParaRPr>
            </a:p>
            <a:p>
              <a:pPr algn="ctr"/>
              <a:r>
                <a:rPr lang="en-US" sz="2200" dirty="0" smtClean="0">
                  <a:cs typeface="Corbel"/>
                </a:rPr>
                <a:t>datasets </a:t>
              </a:r>
              <a:r>
                <a:rPr lang="en-US" sz="2200" dirty="0">
                  <a:cs typeface="Corbel"/>
                </a:rPr>
                <a:t>(RDDs</a:t>
              </a:r>
              <a:r>
                <a:rPr lang="en-US" sz="2200" dirty="0" smtClean="0">
                  <a:cs typeface="Corbel"/>
                </a:rPr>
                <a:t>)</a:t>
              </a:r>
              <a:endParaRPr lang="en-US" sz="2200" dirty="0">
                <a:cs typeface="Corbel"/>
              </a:endParaRPr>
            </a:p>
          </p:txBody>
        </p:sp>
        <p:cxnSp>
          <p:nvCxnSpPr>
            <p:cNvPr id="9" name="Straight Arrow Connector 9"/>
            <p:cNvCxnSpPr>
              <a:stCxn id="8" idx="2"/>
            </p:cNvCxnSpPr>
            <p:nvPr/>
          </p:nvCxnSpPr>
          <p:spPr>
            <a:xfrm flipH="1">
              <a:off x="6312506" y="2667000"/>
              <a:ext cx="1531256" cy="381000"/>
            </a:xfrm>
            <a:prstGeom prst="straightConnector1">
              <a:avLst/>
            </a:prstGeom>
            <a:ln>
              <a:solidFill>
                <a:schemeClr val="accent6">
                  <a:lumMod val="7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12"/>
            <p:cNvCxnSpPr>
              <a:stCxn id="8" idx="2"/>
            </p:cNvCxnSpPr>
            <p:nvPr/>
          </p:nvCxnSpPr>
          <p:spPr>
            <a:xfrm flipH="1">
              <a:off x="7220856" y="2667000"/>
              <a:ext cx="622906" cy="671286"/>
            </a:xfrm>
            <a:prstGeom prst="straightConnector1">
              <a:avLst/>
            </a:prstGeom>
            <a:ln>
              <a:solidFill>
                <a:schemeClr val="accent6">
                  <a:lumMod val="75000"/>
                </a:schemeClr>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pic>
        <p:nvPicPr>
          <p:cNvPr id="11" name="图片 10"/>
          <p:cNvPicPr>
            <a:picLocks noChangeAspect="1"/>
          </p:cNvPicPr>
          <p:nvPr/>
        </p:nvPicPr>
        <p:blipFill>
          <a:blip r:embed="rId2"/>
          <a:stretch>
            <a:fillRect/>
          </a:stretch>
        </p:blipFill>
        <p:spPr>
          <a:xfrm>
            <a:off x="5387429" y="3789040"/>
            <a:ext cx="3210178" cy="2111127"/>
          </a:xfrm>
          <a:prstGeom prst="rect">
            <a:avLst/>
          </a:prstGeom>
        </p:spPr>
      </p:pic>
      <p:sp>
        <p:nvSpPr>
          <p:cNvPr id="12" name="文本框 11"/>
          <p:cNvSpPr txBox="1"/>
          <p:nvPr/>
        </p:nvSpPr>
        <p:spPr>
          <a:xfrm>
            <a:off x="683567" y="5373216"/>
            <a:ext cx="4526069" cy="923330"/>
          </a:xfrm>
          <a:prstGeom prst="rect">
            <a:avLst/>
          </a:prstGeom>
          <a:noFill/>
        </p:spPr>
        <p:txBody>
          <a:bodyPr wrap="square" rtlCol="0">
            <a:spAutoFit/>
          </a:bodyPr>
          <a:lstStyle/>
          <a:p>
            <a:r>
              <a:rPr lang="zh-CN" altLang="en-US" dirty="0" smtClean="0"/>
              <a:t>注意：</a:t>
            </a:r>
            <a:r>
              <a:rPr lang="en-US" altLang="zh-CN" dirty="0" smtClean="0"/>
              <a:t>transformation</a:t>
            </a:r>
            <a:r>
              <a:rPr lang="zh-CN" altLang="en-US" dirty="0" smtClean="0"/>
              <a:t>操作是惰性的（</a:t>
            </a:r>
            <a:r>
              <a:rPr lang="en-US" altLang="zh-CN" dirty="0" smtClean="0">
                <a:solidFill>
                  <a:srgbClr val="FF0000"/>
                </a:solidFill>
              </a:rPr>
              <a:t>lazy</a:t>
            </a:r>
            <a:r>
              <a:rPr lang="zh-CN" altLang="en-US" dirty="0" smtClean="0"/>
              <a:t>），其只是定义新的</a:t>
            </a:r>
            <a:r>
              <a:rPr lang="en-US" altLang="zh-CN" dirty="0" smtClean="0"/>
              <a:t>RDD</a:t>
            </a:r>
            <a:r>
              <a:rPr lang="zh-CN" altLang="en-US" dirty="0" smtClean="0"/>
              <a:t>，只到遇到</a:t>
            </a:r>
            <a:r>
              <a:rPr lang="en-US" altLang="zh-CN" dirty="0" smtClean="0"/>
              <a:t>action</a:t>
            </a:r>
            <a:r>
              <a:rPr lang="zh-CN" altLang="en-US" dirty="0" smtClean="0"/>
              <a:t>操作时，程序才发起计算。</a:t>
            </a:r>
            <a:endParaRPr lang="zh-CN" altLang="en-US" dirty="0"/>
          </a:p>
        </p:txBody>
      </p:sp>
    </p:spTree>
    <p:extLst>
      <p:ext uri="{BB962C8B-B14F-4D97-AF65-F5344CB8AC3E}">
        <p14:creationId xmlns:p14="http://schemas.microsoft.com/office/powerpoint/2010/main" val="1310794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a:t>
            </a:r>
            <a:r>
              <a:rPr lang="zh-CN" altLang="en-US" dirty="0"/>
              <a:t>组件</a:t>
            </a:r>
          </a:p>
        </p:txBody>
      </p:sp>
      <p:sp>
        <p:nvSpPr>
          <p:cNvPr id="3" name="Rectangle 40"/>
          <p:cNvSpPr/>
          <p:nvPr/>
        </p:nvSpPr>
        <p:spPr>
          <a:xfrm>
            <a:off x="5258411" y="3122642"/>
            <a:ext cx="1040191" cy="1325639"/>
          </a:xfrm>
          <a:prstGeom prst="rect">
            <a:avLst/>
          </a:prstGeom>
          <a:solidFill>
            <a:schemeClr val="accent2">
              <a:lumMod val="20000"/>
              <a:lumOff val="80000"/>
            </a:schemeClr>
          </a:solidFill>
          <a:ln>
            <a:noFill/>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4" name="Rectangle 3"/>
          <p:cNvSpPr/>
          <p:nvPr/>
        </p:nvSpPr>
        <p:spPr>
          <a:xfrm>
            <a:off x="404754" y="3288703"/>
            <a:ext cx="1743197" cy="1563915"/>
          </a:xfrm>
          <a:prstGeom prst="rect">
            <a:avLst/>
          </a:prstGeom>
          <a:solidFill>
            <a:schemeClr val="bg1"/>
          </a:solidFill>
          <a:ln w="9525"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91440" rIns="0" rtlCol="0" anchor="t"/>
          <a:lstStyle>
            <a:defPPr>
              <a:defRPr lang="en-US"/>
            </a:defPPr>
            <a:lvl1pPr algn="l" defTabSz="457200" rtl="0" fontAlgn="base">
              <a:spcBef>
                <a:spcPct val="0"/>
              </a:spcBef>
              <a:spcAft>
                <a:spcPct val="0"/>
              </a:spcAft>
              <a:defRPr sz="2400" kern="1200">
                <a:solidFill>
                  <a:schemeClr val="tx1"/>
                </a:solidFill>
                <a:latin typeface="+mn-lt"/>
                <a:ea typeface="+mn-ea"/>
                <a:cs typeface="+mn-cs"/>
              </a:defRPr>
            </a:lvl1pPr>
            <a:lvl2pPr marL="457200" algn="l" defTabSz="457200" rtl="0" fontAlgn="base">
              <a:spcBef>
                <a:spcPct val="0"/>
              </a:spcBef>
              <a:spcAft>
                <a:spcPct val="0"/>
              </a:spcAft>
              <a:defRPr sz="2400" kern="1200">
                <a:solidFill>
                  <a:schemeClr val="tx1"/>
                </a:solidFill>
                <a:latin typeface="+mn-lt"/>
                <a:ea typeface="+mn-ea"/>
                <a:cs typeface="+mn-cs"/>
              </a:defRPr>
            </a:lvl2pPr>
            <a:lvl3pPr marL="914400" algn="l" defTabSz="457200" rtl="0" fontAlgn="base">
              <a:spcBef>
                <a:spcPct val="0"/>
              </a:spcBef>
              <a:spcAft>
                <a:spcPct val="0"/>
              </a:spcAft>
              <a:defRPr sz="2400" kern="1200">
                <a:solidFill>
                  <a:schemeClr val="tx1"/>
                </a:solidFill>
                <a:latin typeface="+mn-lt"/>
                <a:ea typeface="+mn-ea"/>
                <a:cs typeface="+mn-cs"/>
              </a:defRPr>
            </a:lvl3pPr>
            <a:lvl4pPr marL="1371600" algn="l" defTabSz="457200" rtl="0" fontAlgn="base">
              <a:spcBef>
                <a:spcPct val="0"/>
              </a:spcBef>
              <a:spcAft>
                <a:spcPct val="0"/>
              </a:spcAft>
              <a:defRPr sz="2400" kern="1200">
                <a:solidFill>
                  <a:schemeClr val="tx1"/>
                </a:solidFill>
                <a:latin typeface="+mn-lt"/>
                <a:ea typeface="+mn-ea"/>
                <a:cs typeface="+mn-cs"/>
              </a:defRPr>
            </a:lvl4pPr>
            <a:lvl5pPr marL="1828800" algn="l" defTabSz="457200" rtl="0" fontAlgn="base">
              <a:spcBef>
                <a:spcPct val="0"/>
              </a:spcBef>
              <a:spcAft>
                <a:spcPct val="0"/>
              </a:spcAft>
              <a:defRPr sz="2400" kern="1200">
                <a:solidFill>
                  <a:schemeClr val="tx1"/>
                </a:solidFill>
                <a:latin typeface="+mn-lt"/>
                <a:ea typeface="+mn-ea"/>
                <a:cs typeface="+mn-cs"/>
              </a:defRPr>
            </a:lvl5pPr>
            <a:lvl6pPr marL="2286000" algn="l" defTabSz="457200" rtl="0" eaLnBrk="1" latinLnBrk="0" hangingPunct="1">
              <a:defRPr sz="2400" kern="1200">
                <a:solidFill>
                  <a:schemeClr val="tx1"/>
                </a:solidFill>
                <a:latin typeface="+mn-lt"/>
                <a:ea typeface="+mn-ea"/>
                <a:cs typeface="+mn-cs"/>
              </a:defRPr>
            </a:lvl6pPr>
            <a:lvl7pPr marL="2743200" algn="l" defTabSz="457200" rtl="0" eaLnBrk="1" latinLnBrk="0" hangingPunct="1">
              <a:defRPr sz="2400" kern="1200">
                <a:solidFill>
                  <a:schemeClr val="tx1"/>
                </a:solidFill>
                <a:latin typeface="+mn-lt"/>
                <a:ea typeface="+mn-ea"/>
                <a:cs typeface="+mn-cs"/>
              </a:defRPr>
            </a:lvl7pPr>
            <a:lvl8pPr marL="3200400" algn="l" defTabSz="457200" rtl="0" eaLnBrk="1" latinLnBrk="0" hangingPunct="1">
              <a:defRPr sz="2400" kern="1200">
                <a:solidFill>
                  <a:schemeClr val="tx1"/>
                </a:solidFill>
                <a:latin typeface="+mn-lt"/>
                <a:ea typeface="+mn-ea"/>
                <a:cs typeface="+mn-cs"/>
              </a:defRPr>
            </a:lvl8pPr>
            <a:lvl9pPr marL="3657600" algn="l" defTabSz="457200" rtl="0" eaLnBrk="1" latinLnBrk="0" hangingPunct="1">
              <a:defRPr sz="2400" kern="1200">
                <a:solidFill>
                  <a:schemeClr val="tx1"/>
                </a:solidFill>
                <a:latin typeface="+mn-lt"/>
                <a:ea typeface="+mn-ea"/>
                <a:cs typeface="+mn-cs"/>
              </a:defRPr>
            </a:lvl9pPr>
          </a:lstStyle>
          <a:p>
            <a:endParaRPr lang="en-US" sz="1000" dirty="0" smtClean="0">
              <a:latin typeface="Andale Mono"/>
              <a:cs typeface="Andale Mono"/>
            </a:endParaRPr>
          </a:p>
          <a:p>
            <a:r>
              <a:rPr lang="en-US" sz="1000" dirty="0" err="1" smtClean="0">
                <a:latin typeface="Andale Mono"/>
                <a:cs typeface="Andale Mono"/>
              </a:rPr>
              <a:t>sc</a:t>
            </a:r>
            <a:r>
              <a:rPr lang="en-US" sz="600" dirty="0" smtClean="0">
                <a:latin typeface="Andale Mono"/>
                <a:cs typeface="Andale Mono"/>
              </a:rPr>
              <a:t> </a:t>
            </a:r>
            <a:r>
              <a:rPr lang="en-US" sz="1000" dirty="0" smtClean="0">
                <a:latin typeface="Andale Mono"/>
                <a:cs typeface="Andale Mono"/>
              </a:rPr>
              <a:t>=</a:t>
            </a:r>
            <a:r>
              <a:rPr lang="en-US" sz="600" dirty="0" smtClean="0">
                <a:latin typeface="Andale Mono"/>
                <a:cs typeface="Andale Mono"/>
              </a:rPr>
              <a:t> </a:t>
            </a:r>
            <a:r>
              <a:rPr lang="en-US" sz="1000" dirty="0" smtClean="0">
                <a:latin typeface="Andale Mono"/>
                <a:cs typeface="Andale Mono"/>
              </a:rPr>
              <a:t>new </a:t>
            </a:r>
            <a:r>
              <a:rPr lang="en-US" sz="1000" b="1" dirty="0" err="1" smtClean="0">
                <a:latin typeface="Andale Mono"/>
                <a:cs typeface="Andale Mono"/>
              </a:rPr>
              <a:t>SparkContext</a:t>
            </a:r>
            <a:endParaRPr lang="en-US" sz="1000" b="1" dirty="0" smtClean="0">
              <a:latin typeface="Andale Mono"/>
              <a:cs typeface="Andale Mono"/>
            </a:endParaRPr>
          </a:p>
          <a:p>
            <a:endParaRPr lang="en-US" sz="1000" dirty="0">
              <a:latin typeface="Andale Mono"/>
              <a:cs typeface="Andale Mono"/>
            </a:endParaRPr>
          </a:p>
          <a:p>
            <a:r>
              <a:rPr lang="en-US" sz="1000" dirty="0" smtClean="0">
                <a:latin typeface="Andale Mono"/>
                <a:cs typeface="Andale Mono"/>
              </a:rPr>
              <a:t>f = </a:t>
            </a:r>
            <a:r>
              <a:rPr lang="en-US" sz="1000" dirty="0" err="1" smtClean="0">
                <a:latin typeface="Andale Mono"/>
                <a:cs typeface="Andale Mono"/>
              </a:rPr>
              <a:t>sc.</a:t>
            </a:r>
            <a:r>
              <a:rPr lang="en-US" sz="1000" dirty="0" err="1" smtClean="0">
                <a:solidFill>
                  <a:srgbClr val="3366FF"/>
                </a:solidFill>
                <a:latin typeface="Andale Mono"/>
                <a:cs typeface="Andale Mono"/>
              </a:rPr>
              <a:t>textFile</a:t>
            </a:r>
            <a:r>
              <a:rPr lang="en-US" sz="1000" dirty="0" smtClean="0">
                <a:latin typeface="Andale Mono"/>
                <a:cs typeface="Andale Mono"/>
              </a:rPr>
              <a:t>(</a:t>
            </a:r>
            <a:r>
              <a:rPr lang="en-US" sz="1000" dirty="0" smtClean="0">
                <a:solidFill>
                  <a:srgbClr val="008040"/>
                </a:solidFill>
                <a:latin typeface="Andale Mono"/>
                <a:cs typeface="Andale Mono"/>
              </a:rPr>
              <a:t>“…”</a:t>
            </a:r>
            <a:r>
              <a:rPr lang="en-US" sz="1000" dirty="0" smtClean="0">
                <a:latin typeface="Andale Mono"/>
                <a:cs typeface="Andale Mono"/>
              </a:rPr>
              <a:t>)</a:t>
            </a:r>
            <a:br>
              <a:rPr lang="en-US" sz="1000" dirty="0" smtClean="0">
                <a:latin typeface="Andale Mono"/>
                <a:cs typeface="Andale Mono"/>
              </a:rPr>
            </a:br>
            <a:r>
              <a:rPr lang="en-US" sz="1000" dirty="0" smtClean="0">
                <a:latin typeface="Andale Mono"/>
                <a:cs typeface="Andale Mono"/>
              </a:rPr>
              <a:t/>
            </a:r>
            <a:br>
              <a:rPr lang="en-US" sz="1000" dirty="0" smtClean="0">
                <a:latin typeface="Andale Mono"/>
                <a:cs typeface="Andale Mono"/>
              </a:rPr>
            </a:br>
            <a:r>
              <a:rPr lang="en-US" sz="1000" dirty="0" err="1" smtClean="0">
                <a:latin typeface="Andale Mono"/>
                <a:cs typeface="Andale Mono"/>
              </a:rPr>
              <a:t>f.</a:t>
            </a:r>
            <a:r>
              <a:rPr lang="en-US" sz="1000" dirty="0" err="1" smtClean="0">
                <a:solidFill>
                  <a:srgbClr val="3366FF"/>
                </a:solidFill>
                <a:latin typeface="Andale Mono"/>
                <a:cs typeface="Andale Mono"/>
              </a:rPr>
              <a:t>filter</a:t>
            </a:r>
            <a:r>
              <a:rPr lang="en-US" sz="1000" dirty="0" smtClean="0">
                <a:latin typeface="Andale Mono"/>
                <a:cs typeface="Andale Mono"/>
              </a:rPr>
              <a:t>(…)</a:t>
            </a:r>
            <a:br>
              <a:rPr lang="en-US" sz="1000" dirty="0" smtClean="0">
                <a:latin typeface="Andale Mono"/>
                <a:cs typeface="Andale Mono"/>
              </a:rPr>
            </a:br>
            <a:r>
              <a:rPr lang="en-US" sz="1000" dirty="0" smtClean="0">
                <a:latin typeface="Andale Mono"/>
                <a:cs typeface="Andale Mono"/>
              </a:rPr>
              <a:t> .</a:t>
            </a:r>
            <a:r>
              <a:rPr lang="en-US" sz="1000" dirty="0" smtClean="0">
                <a:solidFill>
                  <a:srgbClr val="3366FF"/>
                </a:solidFill>
                <a:latin typeface="Andale Mono"/>
                <a:cs typeface="Andale Mono"/>
              </a:rPr>
              <a:t>count</a:t>
            </a:r>
            <a:r>
              <a:rPr lang="en-US" sz="1000" dirty="0" smtClean="0">
                <a:latin typeface="Andale Mono"/>
                <a:cs typeface="Andale Mono"/>
              </a:rPr>
              <a:t>()</a:t>
            </a:r>
            <a:br>
              <a:rPr lang="en-US" sz="1000" dirty="0" smtClean="0">
                <a:latin typeface="Andale Mono"/>
                <a:cs typeface="Andale Mono"/>
              </a:rPr>
            </a:br>
            <a:r>
              <a:rPr lang="en-US" sz="1000" dirty="0" smtClean="0">
                <a:latin typeface="Andale Mono"/>
                <a:cs typeface="Andale Mono"/>
              </a:rPr>
              <a:t/>
            </a:r>
            <a:br>
              <a:rPr lang="en-US" sz="1000" dirty="0" smtClean="0">
                <a:latin typeface="Andale Mono"/>
                <a:cs typeface="Andale Mono"/>
              </a:rPr>
            </a:br>
            <a:r>
              <a:rPr lang="en-US" sz="1000" dirty="0" smtClean="0">
                <a:latin typeface="Andale Mono"/>
                <a:cs typeface="Andale Mono"/>
              </a:rPr>
              <a:t>...</a:t>
            </a:r>
            <a:endParaRPr lang="en-US" sz="1000" dirty="0">
              <a:latin typeface="Andale Mono"/>
              <a:cs typeface="Andale Mono"/>
            </a:endParaRPr>
          </a:p>
        </p:txBody>
      </p:sp>
      <p:sp>
        <p:nvSpPr>
          <p:cNvPr id="5" name="TextBox 4"/>
          <p:cNvSpPr txBox="1"/>
          <p:nvPr/>
        </p:nvSpPr>
        <p:spPr>
          <a:xfrm>
            <a:off x="311094" y="2667861"/>
            <a:ext cx="1934394"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Your program</a:t>
            </a:r>
          </a:p>
        </p:txBody>
      </p:sp>
      <p:sp>
        <p:nvSpPr>
          <p:cNvPr id="6" name="TextBox 5"/>
          <p:cNvSpPr txBox="1"/>
          <p:nvPr/>
        </p:nvSpPr>
        <p:spPr>
          <a:xfrm>
            <a:off x="2995393" y="1772816"/>
            <a:ext cx="1869021" cy="830997"/>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dirty="0" smtClean="0">
                <a:latin typeface="Corbel"/>
                <a:cs typeface="Corbel"/>
              </a:rPr>
              <a:t>Spark client</a:t>
            </a:r>
            <a:br>
              <a:rPr lang="en-US" dirty="0" smtClean="0">
                <a:latin typeface="Corbel"/>
                <a:cs typeface="Corbel"/>
              </a:rPr>
            </a:br>
            <a:r>
              <a:rPr lang="en-US" dirty="0" smtClean="0">
                <a:latin typeface="Corbel"/>
                <a:cs typeface="Corbel"/>
              </a:rPr>
              <a:t>(app master)</a:t>
            </a:r>
          </a:p>
        </p:txBody>
      </p:sp>
      <p:sp>
        <p:nvSpPr>
          <p:cNvPr id="7" name="TextBox 6"/>
          <p:cNvSpPr txBox="1"/>
          <p:nvPr/>
        </p:nvSpPr>
        <p:spPr>
          <a:xfrm>
            <a:off x="6616451" y="2134461"/>
            <a:ext cx="1877437"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Spark worker</a:t>
            </a:r>
          </a:p>
        </p:txBody>
      </p:sp>
      <p:sp>
        <p:nvSpPr>
          <p:cNvPr id="8" name="Rectangle 7"/>
          <p:cNvSpPr/>
          <p:nvPr/>
        </p:nvSpPr>
        <p:spPr>
          <a:xfrm>
            <a:off x="2919193" y="2763416"/>
            <a:ext cx="1981200" cy="2560562"/>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9" name="Rectangle 8"/>
          <p:cNvSpPr/>
          <p:nvPr/>
        </p:nvSpPr>
        <p:spPr>
          <a:xfrm>
            <a:off x="6652993" y="3050071"/>
            <a:ext cx="1727199" cy="1995714"/>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cxnSp>
        <p:nvCxnSpPr>
          <p:cNvPr id="10" name="Straight Arrow Connector 10"/>
          <p:cNvCxnSpPr/>
          <p:nvPr/>
        </p:nvCxnSpPr>
        <p:spPr>
          <a:xfrm>
            <a:off x="4992318" y="3956004"/>
            <a:ext cx="1548189" cy="725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3"/>
          <p:cNvCxnSpPr/>
          <p:nvPr/>
        </p:nvCxnSpPr>
        <p:spPr>
          <a:xfrm flipH="1">
            <a:off x="4992319" y="4114451"/>
            <a:ext cx="1548188" cy="121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Connector 15"/>
          <p:cNvCxnSpPr/>
          <p:nvPr/>
        </p:nvCxnSpPr>
        <p:spPr>
          <a:xfrm flipV="1">
            <a:off x="2093088" y="2763418"/>
            <a:ext cx="826105" cy="796618"/>
          </a:xfrm>
          <a:prstGeom prst="line">
            <a:avLst/>
          </a:prstGeom>
          <a:ln w="12700" cmpd="sng">
            <a:solidFill>
              <a:schemeClr val="tx1"/>
            </a:solidFill>
            <a:prstDash val="dot"/>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3" name="Straight Connector 17"/>
          <p:cNvCxnSpPr/>
          <p:nvPr/>
        </p:nvCxnSpPr>
        <p:spPr>
          <a:xfrm>
            <a:off x="2093088" y="3617186"/>
            <a:ext cx="826105" cy="1706792"/>
          </a:xfrm>
          <a:prstGeom prst="line">
            <a:avLst/>
          </a:prstGeom>
          <a:ln w="12700" cmpd="sng">
            <a:solidFill>
              <a:schemeClr val="tx1"/>
            </a:solidFill>
            <a:prstDash val="dot"/>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4" name="Rectangle 24"/>
          <p:cNvSpPr/>
          <p:nvPr/>
        </p:nvSpPr>
        <p:spPr>
          <a:xfrm>
            <a:off x="6282238" y="5539876"/>
            <a:ext cx="2404276" cy="572710"/>
          </a:xfrm>
          <a:prstGeom prst="rect">
            <a:avLst/>
          </a:prstGeom>
          <a:solidFill>
            <a:schemeClr val="accent3">
              <a:lumMod val="20000"/>
              <a:lumOff val="80000"/>
            </a:schemeClr>
          </a:solidFill>
          <a:ln>
            <a:noFill/>
            <a:headEnd type="none" w="med" len="med"/>
            <a:tailEnd type="none"/>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dirty="0" smtClean="0"/>
              <a:t>HDFS, </a:t>
            </a:r>
            <a:r>
              <a:rPr lang="en-US" dirty="0" err="1" smtClean="0"/>
              <a:t>HBase</a:t>
            </a:r>
            <a:r>
              <a:rPr lang="en-US" dirty="0" smtClean="0"/>
              <a:t>, …</a:t>
            </a:r>
            <a:endParaRPr lang="en-US" dirty="0"/>
          </a:p>
        </p:txBody>
      </p:sp>
      <p:cxnSp>
        <p:nvCxnSpPr>
          <p:cNvPr id="15" name="Straight Arrow Connector 25"/>
          <p:cNvCxnSpPr/>
          <p:nvPr/>
        </p:nvCxnSpPr>
        <p:spPr>
          <a:xfrm>
            <a:off x="7567393" y="5146176"/>
            <a:ext cx="0" cy="3048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27"/>
          <p:cNvCxnSpPr/>
          <p:nvPr/>
        </p:nvCxnSpPr>
        <p:spPr>
          <a:xfrm flipV="1">
            <a:off x="7414993" y="5146176"/>
            <a:ext cx="0" cy="3048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7" name="Rectangle 31"/>
          <p:cNvSpPr/>
          <p:nvPr/>
        </p:nvSpPr>
        <p:spPr>
          <a:xfrm>
            <a:off x="6806602" y="4131386"/>
            <a:ext cx="1439333" cy="751114"/>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Block manager</a:t>
            </a:r>
            <a:endParaRPr lang="en-US" sz="2000" dirty="0"/>
          </a:p>
        </p:txBody>
      </p:sp>
      <p:sp>
        <p:nvSpPr>
          <p:cNvPr id="18" name="Rectangle 32"/>
          <p:cNvSpPr/>
          <p:nvPr/>
        </p:nvSpPr>
        <p:spPr>
          <a:xfrm>
            <a:off x="6806602" y="3225451"/>
            <a:ext cx="1439333" cy="751114"/>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Task threads</a:t>
            </a:r>
            <a:endParaRPr lang="en-US" sz="2000" dirty="0"/>
          </a:p>
        </p:txBody>
      </p:sp>
      <p:sp>
        <p:nvSpPr>
          <p:cNvPr id="19" name="Rectangle 33"/>
          <p:cNvSpPr/>
          <p:nvPr/>
        </p:nvSpPr>
        <p:spPr>
          <a:xfrm>
            <a:off x="3071593" y="2937215"/>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solidFill>
                  <a:srgbClr val="FF0000"/>
                </a:solidFill>
              </a:rPr>
              <a:t>RDD graph</a:t>
            </a:r>
            <a:endParaRPr lang="en-US" sz="2000" dirty="0">
              <a:solidFill>
                <a:srgbClr val="FF0000"/>
              </a:solidFill>
            </a:endParaRPr>
          </a:p>
        </p:txBody>
      </p:sp>
      <p:sp>
        <p:nvSpPr>
          <p:cNvPr id="20" name="Rectangle 34"/>
          <p:cNvSpPr/>
          <p:nvPr/>
        </p:nvSpPr>
        <p:spPr>
          <a:xfrm>
            <a:off x="3067658" y="3531062"/>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solidFill>
                  <a:srgbClr val="FF0000"/>
                </a:solidFill>
              </a:rPr>
              <a:t>Scheduler</a:t>
            </a:r>
            <a:endParaRPr lang="en-US" sz="2000" dirty="0">
              <a:solidFill>
                <a:srgbClr val="FF0000"/>
              </a:solidFill>
            </a:endParaRPr>
          </a:p>
        </p:txBody>
      </p:sp>
      <p:sp>
        <p:nvSpPr>
          <p:cNvPr id="21" name="Rectangle 35"/>
          <p:cNvSpPr/>
          <p:nvPr/>
        </p:nvSpPr>
        <p:spPr>
          <a:xfrm>
            <a:off x="3071593" y="4124909"/>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Block tracker</a:t>
            </a:r>
            <a:endParaRPr lang="en-US" sz="2000" dirty="0"/>
          </a:p>
        </p:txBody>
      </p:sp>
      <p:sp>
        <p:nvSpPr>
          <p:cNvPr id="22" name="Rectangle 36"/>
          <p:cNvSpPr/>
          <p:nvPr/>
        </p:nvSpPr>
        <p:spPr>
          <a:xfrm>
            <a:off x="3090639" y="4718756"/>
            <a:ext cx="1678819" cy="446775"/>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sz="2000" dirty="0" smtClean="0"/>
              <a:t>Shuffle tracker</a:t>
            </a:r>
            <a:endParaRPr lang="en-US" sz="2000" dirty="0"/>
          </a:p>
        </p:txBody>
      </p:sp>
      <p:sp>
        <p:nvSpPr>
          <p:cNvPr id="23" name="TextBox 41"/>
          <p:cNvSpPr txBox="1"/>
          <p:nvPr/>
        </p:nvSpPr>
        <p:spPr>
          <a:xfrm>
            <a:off x="5218000" y="3073765"/>
            <a:ext cx="1133318" cy="707886"/>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000" dirty="0" smtClean="0">
                <a:latin typeface="Corbel"/>
                <a:cs typeface="Corbel"/>
              </a:rPr>
              <a:t>Cluster</a:t>
            </a:r>
            <a:br>
              <a:rPr lang="en-US" sz="2000" dirty="0" smtClean="0">
                <a:latin typeface="Corbel"/>
                <a:cs typeface="Corbel"/>
              </a:rPr>
            </a:br>
            <a:r>
              <a:rPr lang="en-US" sz="2000" dirty="0" smtClean="0">
                <a:latin typeface="Corbel"/>
                <a:cs typeface="Corbel"/>
              </a:rPr>
              <a:t>manager</a:t>
            </a:r>
          </a:p>
        </p:txBody>
      </p:sp>
    </p:spTree>
    <p:extLst>
      <p:ext uri="{BB962C8B-B14F-4D97-AF65-F5344CB8AC3E}">
        <p14:creationId xmlns:p14="http://schemas.microsoft.com/office/powerpoint/2010/main" val="179225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1000"/>
                                        <p:tgtEl>
                                          <p:spTgt spid="14"/>
                                        </p:tgtEl>
                                      </p:cBhvr>
                                    </p:animEffect>
                                    <p:anim calcmode="lin" valueType="num">
                                      <p:cBhvr>
                                        <p:cTn id="70" dur="1000" fill="hold"/>
                                        <p:tgtEl>
                                          <p:spTgt spid="14"/>
                                        </p:tgtEl>
                                        <p:attrNameLst>
                                          <p:attrName>ppt_x</p:attrName>
                                        </p:attrNameLst>
                                      </p:cBhvr>
                                      <p:tavLst>
                                        <p:tav tm="0">
                                          <p:val>
                                            <p:strVal val="#ppt_x"/>
                                          </p:val>
                                        </p:tav>
                                        <p:tav tm="100000">
                                          <p:val>
                                            <p:strVal val="#ppt_x"/>
                                          </p:val>
                                        </p:tav>
                                      </p:tavLst>
                                    </p:anim>
                                    <p:anim calcmode="lin" valueType="num">
                                      <p:cBhvr>
                                        <p:cTn id="71" dur="1000" fill="hold"/>
                                        <p:tgtEl>
                                          <p:spTgt spid="14"/>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1000"/>
                                        <p:tgtEl>
                                          <p:spTgt spid="15"/>
                                        </p:tgtEl>
                                      </p:cBhvr>
                                    </p:animEffect>
                                    <p:anim calcmode="lin" valueType="num">
                                      <p:cBhvr>
                                        <p:cTn id="75" dur="1000" fill="hold"/>
                                        <p:tgtEl>
                                          <p:spTgt spid="15"/>
                                        </p:tgtEl>
                                        <p:attrNameLst>
                                          <p:attrName>ppt_x</p:attrName>
                                        </p:attrNameLst>
                                      </p:cBhvr>
                                      <p:tavLst>
                                        <p:tav tm="0">
                                          <p:val>
                                            <p:strVal val="#ppt_x"/>
                                          </p:val>
                                        </p:tav>
                                        <p:tav tm="100000">
                                          <p:val>
                                            <p:strVal val="#ppt_x"/>
                                          </p:val>
                                        </p:tav>
                                      </p:tavLst>
                                    </p:anim>
                                    <p:anim calcmode="lin" valueType="num">
                                      <p:cBhvr>
                                        <p:cTn id="76" dur="1000" fill="hold"/>
                                        <p:tgtEl>
                                          <p:spTgt spid="15"/>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1000"/>
                                        <p:tgtEl>
                                          <p:spTgt spid="16"/>
                                        </p:tgtEl>
                                      </p:cBhvr>
                                    </p:animEffect>
                                    <p:anim calcmode="lin" valueType="num">
                                      <p:cBhvr>
                                        <p:cTn id="80" dur="1000" fill="hold"/>
                                        <p:tgtEl>
                                          <p:spTgt spid="16"/>
                                        </p:tgtEl>
                                        <p:attrNameLst>
                                          <p:attrName>ppt_x</p:attrName>
                                        </p:attrNameLst>
                                      </p:cBhvr>
                                      <p:tavLst>
                                        <p:tav tm="0">
                                          <p:val>
                                            <p:strVal val="#ppt_x"/>
                                          </p:val>
                                        </p:tav>
                                        <p:tav tm="100000">
                                          <p:val>
                                            <p:strVal val="#ppt_x"/>
                                          </p:val>
                                        </p:tav>
                                      </p:tavLst>
                                    </p:anim>
                                    <p:anim calcmode="lin" valueType="num">
                                      <p:cBhvr>
                                        <p:cTn id="8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P spid="8" grpId="0" animBg="1"/>
      <p:bldP spid="9" grpId="0" animBg="1"/>
      <p:bldP spid="14" grpId="0" animBg="1"/>
      <p:bldP spid="17" grpId="0" animBg="1"/>
      <p:bldP spid="18" grpId="0" animBg="1"/>
      <p:bldP spid="19" grpId="0" animBg="1"/>
      <p:bldP spid="20" grpId="0" animBg="1"/>
      <p:bldP spid="21" grpId="0" animBg="1"/>
      <p:bldP spid="22" grpId="0" animBg="1"/>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 </a:t>
            </a:r>
            <a:r>
              <a:rPr lang="en-US" altLang="zh-CN" dirty="0"/>
              <a:t>		</a:t>
            </a:r>
            <a:r>
              <a:rPr lang="en-US" altLang="zh-CN" dirty="0" smtClean="0"/>
              <a:t>2. RDD </a:t>
            </a:r>
            <a:r>
              <a:rPr lang="zh-CN" altLang="en-US" dirty="0" smtClean="0"/>
              <a:t>图</a:t>
            </a:r>
            <a:endParaRPr lang="zh-CN" altLang="en-US" dirty="0"/>
          </a:p>
        </p:txBody>
      </p:sp>
      <p:sp>
        <p:nvSpPr>
          <p:cNvPr id="3" name="Rounded Rectangle 3"/>
          <p:cNvSpPr/>
          <p:nvPr/>
        </p:nvSpPr>
        <p:spPr>
          <a:xfrm>
            <a:off x="1619672" y="2557341"/>
            <a:ext cx="2648856" cy="790185"/>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dirty="0" err="1" smtClean="0"/>
              <a:t>HadoopRDD</a:t>
            </a:r>
            <a:r>
              <a:rPr lang="en-US" dirty="0" smtClean="0"/>
              <a:t/>
            </a:r>
            <a:br>
              <a:rPr lang="en-US" dirty="0" smtClean="0"/>
            </a:br>
            <a:r>
              <a:rPr lang="en-US" sz="2000" dirty="0" smtClean="0"/>
              <a:t>path = </a:t>
            </a:r>
            <a:r>
              <a:rPr lang="en-US" sz="2000" dirty="0" err="1" smtClean="0"/>
              <a:t>hdfs</a:t>
            </a:r>
            <a:r>
              <a:rPr lang="en-US" sz="2000" dirty="0" smtClean="0"/>
              <a:t>://...</a:t>
            </a:r>
            <a:endParaRPr lang="en-US" sz="2000" dirty="0"/>
          </a:p>
        </p:txBody>
      </p:sp>
      <p:sp>
        <p:nvSpPr>
          <p:cNvPr id="4" name="Rounded Rectangle 4"/>
          <p:cNvSpPr/>
          <p:nvPr/>
        </p:nvSpPr>
        <p:spPr>
          <a:xfrm>
            <a:off x="1619672" y="3962808"/>
            <a:ext cx="2648856" cy="1112761"/>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b"/>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r>
              <a:rPr lang="en-US" dirty="0" err="1" smtClean="0"/>
              <a:t>FilteredRDD</a:t>
            </a:r>
            <a:r>
              <a:rPr lang="en-US" dirty="0" smtClean="0"/>
              <a:t/>
            </a:r>
            <a:br>
              <a:rPr lang="en-US" dirty="0" smtClean="0"/>
            </a:br>
            <a:r>
              <a:rPr lang="en-US" sz="2000" dirty="0" err="1" smtClean="0"/>
              <a:t>func</a:t>
            </a:r>
            <a:r>
              <a:rPr lang="en-US" sz="2000" dirty="0" smtClean="0"/>
              <a:t> = _.contains(…)</a:t>
            </a:r>
            <a:br>
              <a:rPr lang="en-US" sz="2000" dirty="0" smtClean="0"/>
            </a:br>
            <a:r>
              <a:rPr lang="en-US" sz="2000" dirty="0" err="1" smtClean="0"/>
              <a:t>shouldCache</a:t>
            </a:r>
            <a:r>
              <a:rPr lang="en-US" sz="2000" dirty="0" smtClean="0"/>
              <a:t> = true</a:t>
            </a:r>
            <a:endParaRPr lang="en-US" sz="2000" dirty="0"/>
          </a:p>
        </p:txBody>
      </p:sp>
      <p:sp>
        <p:nvSpPr>
          <p:cNvPr id="5" name="TextBox 7"/>
          <p:cNvSpPr txBox="1"/>
          <p:nvPr/>
        </p:nvSpPr>
        <p:spPr>
          <a:xfrm>
            <a:off x="887974" y="2478723"/>
            <a:ext cx="655498"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file:</a:t>
            </a:r>
          </a:p>
        </p:txBody>
      </p:sp>
      <p:sp>
        <p:nvSpPr>
          <p:cNvPr id="6" name="TextBox 8"/>
          <p:cNvSpPr txBox="1"/>
          <p:nvPr/>
        </p:nvSpPr>
        <p:spPr>
          <a:xfrm>
            <a:off x="510016" y="3890238"/>
            <a:ext cx="1033456"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errors:</a:t>
            </a:r>
          </a:p>
        </p:txBody>
      </p:sp>
      <p:sp>
        <p:nvSpPr>
          <p:cNvPr id="8" name="TextBox 38"/>
          <p:cNvSpPr txBox="1"/>
          <p:nvPr/>
        </p:nvSpPr>
        <p:spPr>
          <a:xfrm>
            <a:off x="610928" y="1628800"/>
            <a:ext cx="2598638"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Dataset-level view:</a:t>
            </a:r>
          </a:p>
        </p:txBody>
      </p:sp>
      <p:sp>
        <p:nvSpPr>
          <p:cNvPr id="24" name="文本框 23"/>
          <p:cNvSpPr txBox="1"/>
          <p:nvPr/>
        </p:nvSpPr>
        <p:spPr>
          <a:xfrm>
            <a:off x="5463956" y="5416301"/>
            <a:ext cx="3284507" cy="1200329"/>
          </a:xfrm>
          <a:prstGeom prst="rect">
            <a:avLst/>
          </a:prstGeom>
          <a:noFill/>
        </p:spPr>
        <p:txBody>
          <a:bodyPr wrap="square" rtlCol="0">
            <a:spAutoFit/>
          </a:bodyPr>
          <a:lstStyle/>
          <a:p>
            <a:r>
              <a:rPr lang="en-US" altLang="zh-CN" dirty="0" smtClean="0"/>
              <a:t>RDD</a:t>
            </a:r>
            <a:r>
              <a:rPr lang="zh-CN" altLang="en-US" dirty="0" smtClean="0"/>
              <a:t>的数据流关系构建成一个</a:t>
            </a:r>
            <a:r>
              <a:rPr lang="zh-CN" altLang="en-US" b="1" dirty="0" smtClean="0">
                <a:solidFill>
                  <a:srgbClr val="FF0000"/>
                </a:solidFill>
              </a:rPr>
              <a:t>有向无循环图（</a:t>
            </a:r>
            <a:r>
              <a:rPr lang="en-US" altLang="zh-CN" b="1" dirty="0" smtClean="0">
                <a:solidFill>
                  <a:srgbClr val="FF0000"/>
                </a:solidFill>
              </a:rPr>
              <a:t>DAG</a:t>
            </a:r>
            <a:r>
              <a:rPr lang="zh-CN" altLang="en-US" b="1" dirty="0" smtClean="0">
                <a:solidFill>
                  <a:srgbClr val="FF0000"/>
                </a:solidFill>
              </a:rPr>
              <a:t>，</a:t>
            </a:r>
            <a:r>
              <a:rPr lang="en-US" altLang="zh-CN" b="1" dirty="0">
                <a:solidFill>
                  <a:srgbClr val="FF0000"/>
                </a:solidFill>
              </a:rPr>
              <a:t>directed acyclic graph</a:t>
            </a:r>
            <a:r>
              <a:rPr lang="zh-CN" altLang="en-US" b="1" dirty="0" smtClean="0">
                <a:solidFill>
                  <a:srgbClr val="FF0000"/>
                </a:solidFill>
              </a:rPr>
              <a:t>）</a:t>
            </a:r>
            <a:r>
              <a:rPr lang="zh-CN" altLang="en-US" dirty="0" smtClean="0"/>
              <a:t>，也叫做</a:t>
            </a:r>
            <a:r>
              <a:rPr lang="en-US" altLang="zh-CN" b="1" dirty="0" smtClean="0">
                <a:solidFill>
                  <a:srgbClr val="FF0000"/>
                </a:solidFill>
              </a:rPr>
              <a:t>lineage </a:t>
            </a:r>
            <a:r>
              <a:rPr lang="en-US" altLang="zh-CN" b="1" dirty="0" err="1" smtClean="0">
                <a:solidFill>
                  <a:srgbClr val="FF0000"/>
                </a:solidFill>
              </a:rPr>
              <a:t>gragh</a:t>
            </a:r>
            <a:endParaRPr lang="zh-CN" altLang="en-US" b="1" dirty="0">
              <a:solidFill>
                <a:srgbClr val="FF0000"/>
              </a:solidFill>
            </a:endParaRPr>
          </a:p>
        </p:txBody>
      </p:sp>
      <p:grpSp>
        <p:nvGrpSpPr>
          <p:cNvPr id="27" name="组合 26"/>
          <p:cNvGrpSpPr/>
          <p:nvPr/>
        </p:nvGrpSpPr>
        <p:grpSpPr>
          <a:xfrm>
            <a:off x="5487728" y="1628800"/>
            <a:ext cx="3011714" cy="3631435"/>
            <a:chOff x="5487728" y="1628800"/>
            <a:chExt cx="3011714" cy="3631435"/>
          </a:xfrm>
        </p:grpSpPr>
        <p:grpSp>
          <p:nvGrpSpPr>
            <p:cNvPr id="7" name="Group 51"/>
            <p:cNvGrpSpPr/>
            <p:nvPr/>
          </p:nvGrpSpPr>
          <p:grpSpPr>
            <a:xfrm>
              <a:off x="5487728" y="1628800"/>
              <a:ext cx="3011714" cy="3108103"/>
              <a:chOff x="5334000" y="2129135"/>
              <a:chExt cx="3011714" cy="3108103"/>
            </a:xfrm>
          </p:grpSpPr>
          <p:sp>
            <p:nvSpPr>
              <p:cNvPr id="9" name="Rounded Rectangle 9"/>
              <p:cNvSpPr/>
              <p:nvPr/>
            </p:nvSpPr>
            <p:spPr>
              <a:xfrm>
                <a:off x="5384661" y="3133132"/>
                <a:ext cx="2953825" cy="620021"/>
              </a:xfrm>
              <a:prstGeom prst="roundRect">
                <a:avLst/>
              </a:prstGeom>
              <a:solidFill>
                <a:sysClr val="window" lastClr="FFFFFF"/>
              </a:solidFill>
              <a:ln w="22225" cap="flat" cmpd="sng" algn="ctr">
                <a:solidFill>
                  <a:srgbClr val="4F81BD"/>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0" name="Rounded Rectangle 10"/>
              <p:cNvSpPr/>
              <p:nvPr/>
            </p:nvSpPr>
            <p:spPr>
              <a:xfrm>
                <a:off x="5579434"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1" name="Rounded Rectangle 16"/>
              <p:cNvSpPr/>
              <p:nvPr/>
            </p:nvSpPr>
            <p:spPr>
              <a:xfrm>
                <a:off x="6275109"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2" name="Rounded Rectangle 17"/>
              <p:cNvSpPr/>
              <p:nvPr/>
            </p:nvSpPr>
            <p:spPr>
              <a:xfrm>
                <a:off x="6970784"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3" name="Rounded Rectangle 18"/>
              <p:cNvSpPr/>
              <p:nvPr/>
            </p:nvSpPr>
            <p:spPr>
              <a:xfrm>
                <a:off x="7666460" y="3244547"/>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4" name="Rounded Rectangle 19"/>
              <p:cNvSpPr/>
              <p:nvPr/>
            </p:nvSpPr>
            <p:spPr>
              <a:xfrm>
                <a:off x="5391889" y="4617217"/>
                <a:ext cx="2953825" cy="620021"/>
              </a:xfrm>
              <a:prstGeom prst="roundRect">
                <a:avLst/>
              </a:prstGeom>
              <a:solidFill>
                <a:sysClr val="window" lastClr="FFFFFF"/>
              </a:solidFill>
              <a:ln w="22225" cap="flat" cmpd="sng" algn="ctr">
                <a:solidFill>
                  <a:srgbClr val="4F81BD"/>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5" name="Rounded Rectangle 20"/>
              <p:cNvSpPr/>
              <p:nvPr/>
            </p:nvSpPr>
            <p:spPr>
              <a:xfrm>
                <a:off x="5586661"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6" name="Rounded Rectangle 21"/>
              <p:cNvSpPr/>
              <p:nvPr/>
            </p:nvSpPr>
            <p:spPr>
              <a:xfrm>
                <a:off x="6282337"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 name="Rounded Rectangle 22"/>
              <p:cNvSpPr/>
              <p:nvPr/>
            </p:nvSpPr>
            <p:spPr>
              <a:xfrm>
                <a:off x="6978012"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 name="Rounded Rectangle 23"/>
              <p:cNvSpPr/>
              <p:nvPr/>
            </p:nvSpPr>
            <p:spPr>
              <a:xfrm>
                <a:off x="7673687" y="4728632"/>
                <a:ext cx="485730" cy="41263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9" name="Straight Arrow Connector 14"/>
              <p:cNvCxnSpPr>
                <a:stCxn id="10" idx="2"/>
                <a:endCxn id="15" idx="0"/>
              </p:cNvCxnSpPr>
              <p:nvPr/>
            </p:nvCxnSpPr>
            <p:spPr>
              <a:xfrm>
                <a:off x="5822299" y="3657183"/>
                <a:ext cx="7227"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0" name="Straight Arrow Connector 27"/>
              <p:cNvCxnSpPr>
                <a:stCxn id="11" idx="2"/>
                <a:endCxn id="16" idx="0"/>
              </p:cNvCxnSpPr>
              <p:nvPr/>
            </p:nvCxnSpPr>
            <p:spPr>
              <a:xfrm>
                <a:off x="6517974" y="3657183"/>
                <a:ext cx="7228"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1" name="Straight Arrow Connector 30"/>
              <p:cNvCxnSpPr>
                <a:stCxn id="12" idx="2"/>
                <a:endCxn id="17" idx="0"/>
              </p:cNvCxnSpPr>
              <p:nvPr/>
            </p:nvCxnSpPr>
            <p:spPr>
              <a:xfrm>
                <a:off x="7213649" y="3657183"/>
                <a:ext cx="7228" cy="1071449"/>
              </a:xfrm>
              <a:prstGeom prst="straightConnector1">
                <a:avLst/>
              </a:prstGeom>
              <a:noFill/>
              <a:ln w="19050" cap="flat" cmpd="sng" algn="ctr">
                <a:solidFill>
                  <a:srgbClr val="000000"/>
                </a:solidFill>
                <a:prstDash val="solid"/>
                <a:round/>
                <a:headEnd type="none"/>
                <a:tailEnd type="triangle" w="med" len="lg"/>
              </a:ln>
              <a:effectLst/>
            </p:spPr>
          </p:cxnSp>
          <p:cxnSp>
            <p:nvCxnSpPr>
              <p:cNvPr id="22" name="Straight Arrow Connector 33"/>
              <p:cNvCxnSpPr>
                <a:stCxn id="13" idx="2"/>
                <a:endCxn id="18" idx="0"/>
              </p:cNvCxnSpPr>
              <p:nvPr/>
            </p:nvCxnSpPr>
            <p:spPr>
              <a:xfrm>
                <a:off x="7909325" y="3657183"/>
                <a:ext cx="7227" cy="1071449"/>
              </a:xfrm>
              <a:prstGeom prst="straightConnector1">
                <a:avLst/>
              </a:prstGeom>
              <a:noFill/>
              <a:ln w="19050" cap="flat" cmpd="sng" algn="ctr">
                <a:solidFill>
                  <a:srgbClr val="000000"/>
                </a:solidFill>
                <a:prstDash val="solid"/>
                <a:round/>
                <a:headEnd type="none"/>
                <a:tailEnd type="triangle" w="med" len="lg"/>
              </a:ln>
              <a:effectLst/>
            </p:spPr>
          </p:cxnSp>
          <p:sp>
            <p:nvSpPr>
              <p:cNvPr id="23" name="TextBox 36"/>
              <p:cNvSpPr txBox="1"/>
              <p:nvPr/>
            </p:nvSpPr>
            <p:spPr>
              <a:xfrm>
                <a:off x="5334000" y="2129135"/>
                <a:ext cx="2717661" cy="461665"/>
              </a:xfrm>
              <a:prstGeom prst="rect">
                <a:avLst/>
              </a:prstGeom>
              <a:noFill/>
            </p:spPr>
            <p:txBody>
              <a:bodyPr wrap="non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r>
                  <a:rPr lang="en-US" dirty="0" smtClean="0">
                    <a:latin typeface="Corbel"/>
                    <a:cs typeface="Corbel"/>
                  </a:rPr>
                  <a:t>Partition-level view:</a:t>
                </a:r>
              </a:p>
            </p:txBody>
          </p:sp>
        </p:grpSp>
        <p:sp>
          <p:nvSpPr>
            <p:cNvPr id="25" name="TextBox 24"/>
            <p:cNvSpPr txBox="1"/>
            <p:nvPr/>
          </p:nvSpPr>
          <p:spPr>
            <a:xfrm>
              <a:off x="6218891" y="2202156"/>
              <a:ext cx="1391351" cy="369332"/>
            </a:xfrm>
            <a:prstGeom prst="rect">
              <a:avLst/>
            </a:prstGeom>
            <a:noFill/>
          </p:spPr>
          <p:txBody>
            <a:bodyPr wrap="square" rtlCol="0">
              <a:spAutoFit/>
            </a:bodyPr>
            <a:lstStyle/>
            <a:p>
              <a:r>
                <a:rPr lang="zh-CN" altLang="en-US" dirty="0" smtClean="0"/>
                <a:t>父</a:t>
              </a:r>
              <a:r>
                <a:rPr lang="en-US" altLang="zh-CN" dirty="0" smtClean="0"/>
                <a:t>RDD</a:t>
              </a:r>
              <a:endParaRPr lang="zh-CN" altLang="en-US" dirty="0"/>
            </a:p>
          </p:txBody>
        </p:sp>
        <p:sp>
          <p:nvSpPr>
            <p:cNvPr id="26" name="TextBox 25"/>
            <p:cNvSpPr txBox="1"/>
            <p:nvPr/>
          </p:nvSpPr>
          <p:spPr>
            <a:xfrm>
              <a:off x="6150882" y="4890903"/>
              <a:ext cx="1391351" cy="369332"/>
            </a:xfrm>
            <a:prstGeom prst="rect">
              <a:avLst/>
            </a:prstGeom>
            <a:noFill/>
          </p:spPr>
          <p:txBody>
            <a:bodyPr wrap="square" rtlCol="0">
              <a:spAutoFit/>
            </a:bodyPr>
            <a:lstStyle/>
            <a:p>
              <a:r>
                <a:rPr lang="zh-CN" altLang="en-US" dirty="0" smtClean="0"/>
                <a:t>子</a:t>
              </a:r>
              <a:r>
                <a:rPr lang="en-US" altLang="zh-CN" dirty="0" smtClean="0"/>
                <a:t>RDD</a:t>
              </a:r>
              <a:endParaRPr lang="zh-CN" altLang="en-US" dirty="0"/>
            </a:p>
          </p:txBody>
        </p:sp>
      </p:grpSp>
    </p:spTree>
    <p:extLst>
      <p:ext uri="{BB962C8B-B14F-4D97-AF65-F5344CB8AC3E}">
        <p14:creationId xmlns:p14="http://schemas.microsoft.com/office/powerpoint/2010/main" val="13725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8"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 </a:t>
            </a:r>
            <a:r>
              <a:rPr lang="en-US" altLang="zh-CN" dirty="0"/>
              <a:t>		</a:t>
            </a:r>
            <a:r>
              <a:rPr lang="en-US" altLang="zh-CN" dirty="0" smtClean="0"/>
              <a:t>3. RDD </a:t>
            </a:r>
            <a:r>
              <a:rPr lang="zh-CN" altLang="en-US" dirty="0" smtClean="0"/>
              <a:t>依赖类型</a:t>
            </a:r>
            <a:endParaRPr lang="zh-CN" altLang="en-US" dirty="0"/>
          </a:p>
        </p:txBody>
      </p:sp>
      <p:sp>
        <p:nvSpPr>
          <p:cNvPr id="3" name="Rounded Rectangle 3"/>
          <p:cNvSpPr/>
          <p:nvPr/>
        </p:nvSpPr>
        <p:spPr>
          <a:xfrm>
            <a:off x="2979115" y="3195673"/>
            <a:ext cx="591825" cy="111967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4" name="Rounded Rectangle 4"/>
          <p:cNvSpPr/>
          <p:nvPr/>
        </p:nvSpPr>
        <p:spPr>
          <a:xfrm>
            <a:off x="6257282" y="2780928"/>
            <a:ext cx="591825" cy="112824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5" name="Rounded Rectangle 5"/>
          <p:cNvSpPr/>
          <p:nvPr/>
        </p:nvSpPr>
        <p:spPr>
          <a:xfrm>
            <a:off x="7571316" y="2952164"/>
            <a:ext cx="591825" cy="78094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6" name="Rounded Rectangle 6"/>
          <p:cNvSpPr/>
          <p:nvPr/>
        </p:nvSpPr>
        <p:spPr>
          <a:xfrm>
            <a:off x="606503" y="4569221"/>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7" name="Rounded Rectangle 7"/>
          <p:cNvSpPr/>
          <p:nvPr/>
        </p:nvSpPr>
        <p:spPr>
          <a:xfrm>
            <a:off x="700133" y="464799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8" name="Rounded Rectangle 8"/>
          <p:cNvSpPr/>
          <p:nvPr/>
        </p:nvSpPr>
        <p:spPr>
          <a:xfrm>
            <a:off x="700133" y="500202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9" name="Rounded Rectangle 9"/>
          <p:cNvSpPr/>
          <p:nvPr/>
        </p:nvSpPr>
        <p:spPr>
          <a:xfrm>
            <a:off x="606503" y="5446342"/>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10" name="Rounded Rectangle 10"/>
          <p:cNvSpPr/>
          <p:nvPr/>
        </p:nvSpPr>
        <p:spPr>
          <a:xfrm>
            <a:off x="700133" y="5525117"/>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1" name="Rounded Rectangle 11"/>
          <p:cNvSpPr/>
          <p:nvPr/>
        </p:nvSpPr>
        <p:spPr>
          <a:xfrm>
            <a:off x="700133" y="587914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2" name="Rounded Rectangle 12"/>
          <p:cNvSpPr/>
          <p:nvPr/>
        </p:nvSpPr>
        <p:spPr>
          <a:xfrm>
            <a:off x="1740299" y="4665582"/>
            <a:ext cx="591825" cy="1488656"/>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13" name="Rounded Rectangle 13"/>
          <p:cNvSpPr/>
          <p:nvPr/>
        </p:nvSpPr>
        <p:spPr>
          <a:xfrm>
            <a:off x="1833929" y="474435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4" name="Rounded Rectangle 14"/>
          <p:cNvSpPr/>
          <p:nvPr/>
        </p:nvSpPr>
        <p:spPr>
          <a:xfrm>
            <a:off x="1833929" y="509838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5" name="Rounded Rectangle 15"/>
          <p:cNvSpPr/>
          <p:nvPr/>
        </p:nvSpPr>
        <p:spPr>
          <a:xfrm>
            <a:off x="1833929" y="544866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16" name="Rounded Rectangle 16"/>
          <p:cNvSpPr/>
          <p:nvPr/>
        </p:nvSpPr>
        <p:spPr>
          <a:xfrm>
            <a:off x="1833929" y="580269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17" name="Straight Arrow Connector 17"/>
          <p:cNvCxnSpPr>
            <a:stCxn id="7" idx="3"/>
            <a:endCxn id="13" idx="1"/>
          </p:cNvCxnSpPr>
          <p:nvPr/>
        </p:nvCxnSpPr>
        <p:spPr>
          <a:xfrm>
            <a:off x="1107012" y="4776903"/>
            <a:ext cx="726917" cy="963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8"/>
          <p:cNvCxnSpPr>
            <a:stCxn id="8" idx="3"/>
            <a:endCxn id="14" idx="1"/>
          </p:cNvCxnSpPr>
          <p:nvPr/>
        </p:nvCxnSpPr>
        <p:spPr>
          <a:xfrm>
            <a:off x="1107012" y="5130928"/>
            <a:ext cx="726917" cy="963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9"/>
          <p:cNvCxnSpPr>
            <a:stCxn id="10" idx="3"/>
            <a:endCxn id="15" idx="1"/>
          </p:cNvCxnSpPr>
          <p:nvPr/>
        </p:nvCxnSpPr>
        <p:spPr>
          <a:xfrm flipV="1">
            <a:off x="1107012" y="5577573"/>
            <a:ext cx="726917" cy="76451"/>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20"/>
          <p:cNvCxnSpPr>
            <a:stCxn id="11" idx="3"/>
            <a:endCxn id="16" idx="1"/>
          </p:cNvCxnSpPr>
          <p:nvPr/>
        </p:nvCxnSpPr>
        <p:spPr>
          <a:xfrm flipV="1">
            <a:off x="1107012" y="5931598"/>
            <a:ext cx="726917" cy="76451"/>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Rounded Rectangle 21"/>
          <p:cNvSpPr/>
          <p:nvPr/>
        </p:nvSpPr>
        <p:spPr>
          <a:xfrm>
            <a:off x="6200216" y="4365104"/>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22" name="Rounded Rectangle 22"/>
          <p:cNvSpPr/>
          <p:nvPr/>
        </p:nvSpPr>
        <p:spPr>
          <a:xfrm>
            <a:off x="6293846" y="444387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3" name="Rounded Rectangle 23"/>
          <p:cNvSpPr/>
          <p:nvPr/>
        </p:nvSpPr>
        <p:spPr>
          <a:xfrm>
            <a:off x="6293846" y="479790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4" name="Rounded Rectangle 24"/>
          <p:cNvSpPr/>
          <p:nvPr/>
        </p:nvSpPr>
        <p:spPr>
          <a:xfrm>
            <a:off x="6200216" y="5242226"/>
            <a:ext cx="591825" cy="7824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25" name="Rounded Rectangle 25"/>
          <p:cNvSpPr/>
          <p:nvPr/>
        </p:nvSpPr>
        <p:spPr>
          <a:xfrm>
            <a:off x="6293846" y="532100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6" name="Rounded Rectangle 26"/>
          <p:cNvSpPr/>
          <p:nvPr/>
        </p:nvSpPr>
        <p:spPr>
          <a:xfrm>
            <a:off x="6293846" y="567502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7" name="Rounded Rectangle 27"/>
          <p:cNvSpPr/>
          <p:nvPr/>
        </p:nvSpPr>
        <p:spPr>
          <a:xfrm>
            <a:off x="7513712" y="4657554"/>
            <a:ext cx="591825" cy="112824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28" name="Rounded Rectangle 28"/>
          <p:cNvSpPr/>
          <p:nvPr/>
        </p:nvSpPr>
        <p:spPr>
          <a:xfrm>
            <a:off x="7607342" y="473632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29" name="Rounded Rectangle 29"/>
          <p:cNvSpPr/>
          <p:nvPr/>
        </p:nvSpPr>
        <p:spPr>
          <a:xfrm>
            <a:off x="7607342" y="5090353"/>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30" name="Rounded Rectangle 30"/>
          <p:cNvSpPr/>
          <p:nvPr/>
        </p:nvSpPr>
        <p:spPr>
          <a:xfrm>
            <a:off x="7607342" y="544063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31" name="Straight Arrow Connector 31"/>
          <p:cNvCxnSpPr>
            <a:stCxn id="22" idx="3"/>
            <a:endCxn id="28" idx="1"/>
          </p:cNvCxnSpPr>
          <p:nvPr/>
        </p:nvCxnSpPr>
        <p:spPr>
          <a:xfrm>
            <a:off x="6700725" y="4572787"/>
            <a:ext cx="906617" cy="292449"/>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2"/>
          <p:cNvCxnSpPr>
            <a:stCxn id="23" idx="3"/>
            <a:endCxn id="29" idx="1"/>
          </p:cNvCxnSpPr>
          <p:nvPr/>
        </p:nvCxnSpPr>
        <p:spPr>
          <a:xfrm>
            <a:off x="6700725" y="4926812"/>
            <a:ext cx="906617" cy="292449"/>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3"/>
          <p:cNvCxnSpPr>
            <a:stCxn id="25" idx="3"/>
            <a:endCxn id="30" idx="1"/>
          </p:cNvCxnSpPr>
          <p:nvPr/>
        </p:nvCxnSpPr>
        <p:spPr>
          <a:xfrm>
            <a:off x="6700725" y="5449908"/>
            <a:ext cx="906617" cy="11963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4"/>
          <p:cNvCxnSpPr>
            <a:stCxn id="22" idx="3"/>
            <a:endCxn id="29" idx="1"/>
          </p:cNvCxnSpPr>
          <p:nvPr/>
        </p:nvCxnSpPr>
        <p:spPr>
          <a:xfrm>
            <a:off x="6700725" y="4572787"/>
            <a:ext cx="906617" cy="646474"/>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5"/>
          <p:cNvCxnSpPr>
            <a:stCxn id="22" idx="3"/>
            <a:endCxn id="30" idx="1"/>
          </p:cNvCxnSpPr>
          <p:nvPr/>
        </p:nvCxnSpPr>
        <p:spPr>
          <a:xfrm>
            <a:off x="6700725" y="4572787"/>
            <a:ext cx="906617" cy="99675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6"/>
          <p:cNvCxnSpPr>
            <a:stCxn id="23" idx="3"/>
            <a:endCxn id="30" idx="1"/>
          </p:cNvCxnSpPr>
          <p:nvPr/>
        </p:nvCxnSpPr>
        <p:spPr>
          <a:xfrm>
            <a:off x="6700725" y="4926812"/>
            <a:ext cx="906617" cy="642733"/>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7"/>
          <p:cNvCxnSpPr>
            <a:stCxn id="25" idx="3"/>
            <a:endCxn id="28" idx="1"/>
          </p:cNvCxnSpPr>
          <p:nvPr/>
        </p:nvCxnSpPr>
        <p:spPr>
          <a:xfrm flipV="1">
            <a:off x="6700725" y="4865236"/>
            <a:ext cx="906617" cy="58467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8"/>
          <p:cNvCxnSpPr>
            <a:stCxn id="26" idx="3"/>
            <a:endCxn id="30" idx="1"/>
          </p:cNvCxnSpPr>
          <p:nvPr/>
        </p:nvCxnSpPr>
        <p:spPr>
          <a:xfrm flipV="1">
            <a:off x="6700725" y="5569545"/>
            <a:ext cx="906617" cy="23438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9"/>
          <p:cNvCxnSpPr>
            <a:stCxn id="23" idx="3"/>
            <a:endCxn id="28" idx="1"/>
          </p:cNvCxnSpPr>
          <p:nvPr/>
        </p:nvCxnSpPr>
        <p:spPr>
          <a:xfrm flipV="1">
            <a:off x="6700725" y="4865236"/>
            <a:ext cx="906617" cy="61576"/>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40"/>
          <p:cNvCxnSpPr>
            <a:stCxn id="26" idx="3"/>
            <a:endCxn id="28" idx="1"/>
          </p:cNvCxnSpPr>
          <p:nvPr/>
        </p:nvCxnSpPr>
        <p:spPr>
          <a:xfrm flipV="1">
            <a:off x="6700725" y="4865236"/>
            <a:ext cx="906617" cy="93869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1"/>
          <p:cNvCxnSpPr>
            <a:stCxn id="26" idx="3"/>
            <a:endCxn id="29" idx="1"/>
          </p:cNvCxnSpPr>
          <p:nvPr/>
        </p:nvCxnSpPr>
        <p:spPr>
          <a:xfrm flipV="1">
            <a:off x="6700725" y="5219261"/>
            <a:ext cx="906617" cy="58467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2"/>
          <p:cNvCxnSpPr>
            <a:stCxn id="25" idx="3"/>
            <a:endCxn id="29" idx="1"/>
          </p:cNvCxnSpPr>
          <p:nvPr/>
        </p:nvCxnSpPr>
        <p:spPr>
          <a:xfrm flipV="1">
            <a:off x="6700725" y="5219261"/>
            <a:ext cx="906617" cy="23064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3" name="TextBox 43"/>
          <p:cNvSpPr txBox="1"/>
          <p:nvPr/>
        </p:nvSpPr>
        <p:spPr>
          <a:xfrm>
            <a:off x="582543" y="6204820"/>
            <a:ext cx="1749581" cy="430887"/>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dirty="0" smtClean="0">
                <a:latin typeface="Corbel"/>
                <a:cs typeface="Corbel"/>
              </a:rPr>
              <a:t>union</a:t>
            </a:r>
            <a:endParaRPr lang="en-US" sz="2200" dirty="0">
              <a:latin typeface="Corbel"/>
              <a:cs typeface="Corbel"/>
            </a:endParaRPr>
          </a:p>
        </p:txBody>
      </p:sp>
      <p:sp>
        <p:nvSpPr>
          <p:cNvPr id="44" name="TextBox 44"/>
          <p:cNvSpPr txBox="1"/>
          <p:nvPr/>
        </p:nvSpPr>
        <p:spPr>
          <a:xfrm>
            <a:off x="6221343" y="3860126"/>
            <a:ext cx="2006223" cy="430887"/>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dirty="0" err="1" smtClean="0">
                <a:latin typeface="Corbel"/>
                <a:cs typeface="Corbel"/>
              </a:rPr>
              <a:t>groupByKey</a:t>
            </a:r>
            <a:endParaRPr lang="en-US" sz="2200" dirty="0" smtClean="0">
              <a:latin typeface="Corbel"/>
              <a:cs typeface="Corbel"/>
            </a:endParaRPr>
          </a:p>
        </p:txBody>
      </p:sp>
      <p:sp>
        <p:nvSpPr>
          <p:cNvPr id="45" name="TextBox 45"/>
          <p:cNvSpPr txBox="1"/>
          <p:nvPr/>
        </p:nvSpPr>
        <p:spPr>
          <a:xfrm>
            <a:off x="5819537" y="6021288"/>
            <a:ext cx="2840206" cy="769441"/>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b="1" dirty="0" smtClean="0">
                <a:latin typeface="Corbel"/>
                <a:cs typeface="Corbel"/>
              </a:rPr>
              <a:t>join</a:t>
            </a:r>
            <a:r>
              <a:rPr lang="en-US" sz="2200" dirty="0" smtClean="0">
                <a:latin typeface="Corbel"/>
                <a:cs typeface="Corbel"/>
              </a:rPr>
              <a:t> with inputs not</a:t>
            </a:r>
            <a:br>
              <a:rPr lang="en-US" sz="2200" dirty="0" smtClean="0">
                <a:latin typeface="Corbel"/>
                <a:cs typeface="Corbel"/>
              </a:rPr>
            </a:br>
            <a:r>
              <a:rPr lang="en-US" sz="2200" dirty="0" smtClean="0">
                <a:solidFill>
                  <a:srgbClr val="FF0000"/>
                </a:solidFill>
                <a:latin typeface="Corbel"/>
                <a:cs typeface="Corbel"/>
              </a:rPr>
              <a:t>co-partitioned</a:t>
            </a:r>
            <a:endParaRPr lang="en-US" sz="2200" dirty="0">
              <a:solidFill>
                <a:srgbClr val="FF0000"/>
              </a:solidFill>
              <a:latin typeface="Corbel"/>
              <a:cs typeface="Corbel"/>
            </a:endParaRPr>
          </a:p>
        </p:txBody>
      </p:sp>
      <p:sp>
        <p:nvSpPr>
          <p:cNvPr id="46" name="Rounded Rectangle 46"/>
          <p:cNvSpPr/>
          <p:nvPr/>
        </p:nvSpPr>
        <p:spPr>
          <a:xfrm>
            <a:off x="6350914" y="2862117"/>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47" name="Rounded Rectangle 47"/>
          <p:cNvSpPr/>
          <p:nvPr/>
        </p:nvSpPr>
        <p:spPr>
          <a:xfrm>
            <a:off x="6350914" y="321614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48" name="Rounded Rectangle 48"/>
          <p:cNvSpPr/>
          <p:nvPr/>
        </p:nvSpPr>
        <p:spPr>
          <a:xfrm>
            <a:off x="6350914" y="355568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49" name="Rounded Rectangle 49"/>
          <p:cNvSpPr/>
          <p:nvPr/>
        </p:nvSpPr>
        <p:spPr>
          <a:xfrm>
            <a:off x="7671865" y="3038620"/>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50" name="Rounded Rectangle 50"/>
          <p:cNvSpPr/>
          <p:nvPr/>
        </p:nvSpPr>
        <p:spPr>
          <a:xfrm>
            <a:off x="7671865" y="3392645"/>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51" name="Straight Arrow Connector 51"/>
          <p:cNvCxnSpPr>
            <a:stCxn id="46" idx="3"/>
            <a:endCxn id="49" idx="1"/>
          </p:cNvCxnSpPr>
          <p:nvPr/>
        </p:nvCxnSpPr>
        <p:spPr>
          <a:xfrm>
            <a:off x="6757793" y="2991024"/>
            <a:ext cx="914072" cy="176503"/>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2"/>
          <p:cNvCxnSpPr>
            <a:stCxn id="47" idx="3"/>
            <a:endCxn id="50" idx="1"/>
          </p:cNvCxnSpPr>
          <p:nvPr/>
        </p:nvCxnSpPr>
        <p:spPr>
          <a:xfrm>
            <a:off x="6757793" y="3345049"/>
            <a:ext cx="914072" cy="176503"/>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3"/>
          <p:cNvCxnSpPr>
            <a:stCxn id="46" idx="3"/>
            <a:endCxn id="50" idx="1"/>
          </p:cNvCxnSpPr>
          <p:nvPr/>
        </p:nvCxnSpPr>
        <p:spPr>
          <a:xfrm>
            <a:off x="6757793" y="2991024"/>
            <a:ext cx="914072" cy="53052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4"/>
          <p:cNvCxnSpPr>
            <a:stCxn id="48" idx="3"/>
            <a:endCxn id="49" idx="1"/>
          </p:cNvCxnSpPr>
          <p:nvPr/>
        </p:nvCxnSpPr>
        <p:spPr>
          <a:xfrm flipV="1">
            <a:off x="6757793" y="3167527"/>
            <a:ext cx="914072" cy="51706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5"/>
          <p:cNvCxnSpPr>
            <a:stCxn id="47" idx="3"/>
            <a:endCxn id="49" idx="1"/>
          </p:cNvCxnSpPr>
          <p:nvPr/>
        </p:nvCxnSpPr>
        <p:spPr>
          <a:xfrm flipV="1">
            <a:off x="6757793" y="3167527"/>
            <a:ext cx="914072" cy="177522"/>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6"/>
          <p:cNvCxnSpPr>
            <a:stCxn id="48" idx="3"/>
            <a:endCxn id="50" idx="1"/>
          </p:cNvCxnSpPr>
          <p:nvPr/>
        </p:nvCxnSpPr>
        <p:spPr>
          <a:xfrm flipV="1">
            <a:off x="6757793" y="3521552"/>
            <a:ext cx="914072" cy="163037"/>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7" name="Rounded Rectangle 57"/>
          <p:cNvSpPr/>
          <p:nvPr/>
        </p:nvSpPr>
        <p:spPr>
          <a:xfrm>
            <a:off x="3075624" y="3606920"/>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58" name="Rounded Rectangle 58"/>
          <p:cNvSpPr/>
          <p:nvPr/>
        </p:nvSpPr>
        <p:spPr>
          <a:xfrm>
            <a:off x="3075624" y="3960945"/>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59" name="Rounded Rectangle 59"/>
          <p:cNvSpPr/>
          <p:nvPr/>
        </p:nvSpPr>
        <p:spPr>
          <a:xfrm>
            <a:off x="2981994" y="4427054"/>
            <a:ext cx="591825" cy="1114771"/>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60" name="Rounded Rectangle 60"/>
          <p:cNvSpPr/>
          <p:nvPr/>
        </p:nvSpPr>
        <p:spPr>
          <a:xfrm>
            <a:off x="3075624" y="450582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61" name="Rounded Rectangle 61"/>
          <p:cNvSpPr/>
          <p:nvPr/>
        </p:nvSpPr>
        <p:spPr>
          <a:xfrm>
            <a:off x="3075624" y="485985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62" name="Rounded Rectangle 62"/>
          <p:cNvSpPr/>
          <p:nvPr/>
        </p:nvSpPr>
        <p:spPr>
          <a:xfrm>
            <a:off x="4115790" y="3820595"/>
            <a:ext cx="591825" cy="1144559"/>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63" name="Rounded Rectangle 63"/>
          <p:cNvSpPr/>
          <p:nvPr/>
        </p:nvSpPr>
        <p:spPr>
          <a:xfrm>
            <a:off x="4209420" y="389936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64" name="Rounded Rectangle 64"/>
          <p:cNvSpPr/>
          <p:nvPr/>
        </p:nvSpPr>
        <p:spPr>
          <a:xfrm>
            <a:off x="4209420" y="425339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65" name="Straight Arrow Connector 65"/>
          <p:cNvCxnSpPr>
            <a:stCxn id="57" idx="3"/>
            <a:endCxn id="64" idx="1"/>
          </p:cNvCxnSpPr>
          <p:nvPr/>
        </p:nvCxnSpPr>
        <p:spPr>
          <a:xfrm>
            <a:off x="3482503" y="3735828"/>
            <a:ext cx="726917" cy="646474"/>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6"/>
          <p:cNvCxnSpPr>
            <a:stCxn id="58" idx="3"/>
            <a:endCxn id="85" idx="1"/>
          </p:cNvCxnSpPr>
          <p:nvPr/>
        </p:nvCxnSpPr>
        <p:spPr>
          <a:xfrm>
            <a:off x="3482503" y="4089853"/>
            <a:ext cx="726917" cy="650184"/>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7"/>
          <p:cNvCxnSpPr>
            <a:stCxn id="60" idx="3"/>
            <a:endCxn id="63" idx="1"/>
          </p:cNvCxnSpPr>
          <p:nvPr/>
        </p:nvCxnSpPr>
        <p:spPr>
          <a:xfrm flipV="1">
            <a:off x="3482503" y="4028277"/>
            <a:ext cx="726917" cy="6064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8"/>
          <p:cNvCxnSpPr>
            <a:stCxn id="61" idx="3"/>
            <a:endCxn id="64" idx="1"/>
          </p:cNvCxnSpPr>
          <p:nvPr/>
        </p:nvCxnSpPr>
        <p:spPr>
          <a:xfrm flipV="1">
            <a:off x="3482503" y="4382301"/>
            <a:ext cx="726917" cy="606460"/>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9" name="TextBox 69"/>
          <p:cNvSpPr txBox="1"/>
          <p:nvPr/>
        </p:nvSpPr>
        <p:spPr>
          <a:xfrm>
            <a:off x="2981994" y="5569424"/>
            <a:ext cx="2022242" cy="769441"/>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b="1" dirty="0" smtClean="0">
                <a:latin typeface="Corbel"/>
                <a:cs typeface="Corbel"/>
              </a:rPr>
              <a:t>join</a:t>
            </a:r>
            <a:r>
              <a:rPr lang="en-US" sz="2200" dirty="0" smtClean="0">
                <a:latin typeface="Corbel"/>
                <a:cs typeface="Corbel"/>
              </a:rPr>
              <a:t> with inputs </a:t>
            </a:r>
            <a:r>
              <a:rPr lang="en-US" sz="2200" dirty="0" smtClean="0">
                <a:solidFill>
                  <a:srgbClr val="FF0000"/>
                </a:solidFill>
                <a:latin typeface="Corbel"/>
                <a:cs typeface="Corbel"/>
              </a:rPr>
              <a:t>co-partitioned</a:t>
            </a:r>
            <a:endParaRPr lang="en-US" sz="2200" dirty="0">
              <a:solidFill>
                <a:srgbClr val="FF0000"/>
              </a:solidFill>
              <a:latin typeface="Corbel"/>
              <a:cs typeface="Corbel"/>
            </a:endParaRPr>
          </a:p>
        </p:txBody>
      </p:sp>
      <p:sp>
        <p:nvSpPr>
          <p:cNvPr id="70" name="Rounded Rectangle 70"/>
          <p:cNvSpPr/>
          <p:nvPr/>
        </p:nvSpPr>
        <p:spPr>
          <a:xfrm>
            <a:off x="606503" y="2858847"/>
            <a:ext cx="591825" cy="111967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71" name="Rounded Rectangle 71"/>
          <p:cNvSpPr/>
          <p:nvPr/>
        </p:nvSpPr>
        <p:spPr>
          <a:xfrm>
            <a:off x="700133" y="2937622"/>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2" name="Rounded Rectangle 72"/>
          <p:cNvSpPr/>
          <p:nvPr/>
        </p:nvSpPr>
        <p:spPr>
          <a:xfrm>
            <a:off x="700133" y="3291647"/>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3" name="Rounded Rectangle 73"/>
          <p:cNvSpPr/>
          <p:nvPr/>
        </p:nvSpPr>
        <p:spPr>
          <a:xfrm>
            <a:off x="700133" y="3628234"/>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4" name="Rounded Rectangle 74"/>
          <p:cNvSpPr/>
          <p:nvPr/>
        </p:nvSpPr>
        <p:spPr>
          <a:xfrm>
            <a:off x="1740299" y="2857128"/>
            <a:ext cx="591825" cy="1119672"/>
          </a:xfrm>
          <a:prstGeom prst="roundRect">
            <a:avLst/>
          </a:prstGeom>
          <a:ln w="19050" cmpd="sng"/>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75" name="Rounded Rectangle 75"/>
          <p:cNvSpPr/>
          <p:nvPr/>
        </p:nvSpPr>
        <p:spPr>
          <a:xfrm>
            <a:off x="1833929" y="2935903"/>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6" name="Rounded Rectangle 76"/>
          <p:cNvSpPr/>
          <p:nvPr/>
        </p:nvSpPr>
        <p:spPr>
          <a:xfrm>
            <a:off x="1833929" y="328992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77" name="Rounded Rectangle 77"/>
          <p:cNvSpPr/>
          <p:nvPr/>
        </p:nvSpPr>
        <p:spPr>
          <a:xfrm>
            <a:off x="1833929" y="3626516"/>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78" name="Straight Arrow Connector 78"/>
          <p:cNvCxnSpPr>
            <a:stCxn id="71" idx="3"/>
            <a:endCxn id="75" idx="1"/>
          </p:cNvCxnSpPr>
          <p:nvPr/>
        </p:nvCxnSpPr>
        <p:spPr>
          <a:xfrm flipV="1">
            <a:off x="1107012" y="3064811"/>
            <a:ext cx="726917" cy="171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9"/>
          <p:cNvCxnSpPr>
            <a:stCxn id="72" idx="3"/>
            <a:endCxn id="76" idx="1"/>
          </p:cNvCxnSpPr>
          <p:nvPr/>
        </p:nvCxnSpPr>
        <p:spPr>
          <a:xfrm flipV="1">
            <a:off x="1107012" y="3418836"/>
            <a:ext cx="726917" cy="171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80"/>
          <p:cNvCxnSpPr>
            <a:stCxn id="73" idx="3"/>
            <a:endCxn id="77" idx="1"/>
          </p:cNvCxnSpPr>
          <p:nvPr/>
        </p:nvCxnSpPr>
        <p:spPr>
          <a:xfrm flipV="1">
            <a:off x="1107012" y="3755423"/>
            <a:ext cx="726917" cy="171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1" name="TextBox 81"/>
          <p:cNvSpPr txBox="1"/>
          <p:nvPr/>
        </p:nvSpPr>
        <p:spPr>
          <a:xfrm>
            <a:off x="582543" y="3981236"/>
            <a:ext cx="1725621" cy="430887"/>
          </a:xfrm>
          <a:prstGeom prst="rect">
            <a:avLst/>
          </a:prstGeom>
          <a:noFill/>
        </p:spPr>
        <p:txBody>
          <a:bodyPr wrap="square" rtlCol="0">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a:lstStyle>
          <a:p>
            <a:pPr algn="ctr"/>
            <a:r>
              <a:rPr lang="en-US" sz="2200" dirty="0" smtClean="0">
                <a:latin typeface="Corbel"/>
                <a:cs typeface="Corbel"/>
              </a:rPr>
              <a:t>map, filter</a:t>
            </a:r>
            <a:endParaRPr lang="en-US" sz="2200" dirty="0">
              <a:latin typeface="Corbel"/>
              <a:cs typeface="Corbel"/>
            </a:endParaRPr>
          </a:p>
        </p:txBody>
      </p:sp>
      <p:cxnSp>
        <p:nvCxnSpPr>
          <p:cNvPr id="82" name="Straight Arrow Connector 82"/>
          <p:cNvCxnSpPr/>
          <p:nvPr/>
        </p:nvCxnSpPr>
        <p:spPr>
          <a:xfrm flipV="1">
            <a:off x="5230743" y="2950964"/>
            <a:ext cx="0" cy="3716164"/>
          </a:xfrm>
          <a:prstGeom prst="straightConnector1">
            <a:avLst/>
          </a:prstGeom>
          <a:ln w="28575" cmpd="sng">
            <a:solidFill>
              <a:schemeClr val="bg1">
                <a:lumMod val="75000"/>
              </a:schemeClr>
            </a:solidFill>
            <a:roun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83" name="Rounded Rectangle 83"/>
          <p:cNvSpPr/>
          <p:nvPr/>
        </p:nvSpPr>
        <p:spPr>
          <a:xfrm>
            <a:off x="3075624" y="3270941"/>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84" name="Rounded Rectangle 84"/>
          <p:cNvSpPr/>
          <p:nvPr/>
        </p:nvSpPr>
        <p:spPr>
          <a:xfrm>
            <a:off x="3075624" y="5194538"/>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sp>
        <p:nvSpPr>
          <p:cNvPr id="85" name="Rounded Rectangle 85"/>
          <p:cNvSpPr/>
          <p:nvPr/>
        </p:nvSpPr>
        <p:spPr>
          <a:xfrm>
            <a:off x="4209420" y="4611129"/>
            <a:ext cx="406879" cy="257814"/>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en-US"/>
          </a:p>
        </p:txBody>
      </p:sp>
      <p:cxnSp>
        <p:nvCxnSpPr>
          <p:cNvPr id="86" name="Straight Arrow Connector 86"/>
          <p:cNvCxnSpPr>
            <a:stCxn id="83" idx="3"/>
            <a:endCxn id="63" idx="1"/>
          </p:cNvCxnSpPr>
          <p:nvPr/>
        </p:nvCxnSpPr>
        <p:spPr>
          <a:xfrm>
            <a:off x="3482503" y="3399848"/>
            <a:ext cx="726917" cy="62842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7"/>
          <p:cNvCxnSpPr>
            <a:stCxn id="84" idx="3"/>
            <a:endCxn id="85" idx="1"/>
          </p:cNvCxnSpPr>
          <p:nvPr/>
        </p:nvCxnSpPr>
        <p:spPr>
          <a:xfrm flipV="1">
            <a:off x="3482503" y="4740037"/>
            <a:ext cx="726917" cy="583408"/>
          </a:xfrm>
          <a:prstGeom prst="straightConnector1">
            <a:avLst/>
          </a:prstGeom>
          <a:ln w="19050" cmpd="sng">
            <a:solidFill>
              <a:srgbClr val="000000"/>
            </a:solidFill>
            <a:round/>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0" name="文本框 89"/>
          <p:cNvSpPr txBox="1"/>
          <p:nvPr/>
        </p:nvSpPr>
        <p:spPr>
          <a:xfrm>
            <a:off x="457200" y="1663616"/>
            <a:ext cx="3898776" cy="923330"/>
          </a:xfrm>
          <a:prstGeom prst="rect">
            <a:avLst/>
          </a:prstGeom>
          <a:noFill/>
        </p:spPr>
        <p:txBody>
          <a:bodyPr wrap="square" rtlCol="0">
            <a:spAutoFit/>
          </a:bodyPr>
          <a:lstStyle/>
          <a:p>
            <a:r>
              <a:rPr lang="zh-CN" altLang="en-US" dirty="0" smtClean="0"/>
              <a:t>窄依赖（</a:t>
            </a:r>
            <a:r>
              <a:rPr lang="en-US" altLang="zh-CN" dirty="0"/>
              <a:t> Narrow Dependencies </a:t>
            </a:r>
            <a:r>
              <a:rPr lang="zh-CN" altLang="en-US" dirty="0" smtClean="0"/>
              <a:t>）：</a:t>
            </a:r>
            <a:endParaRPr lang="en-US" altLang="zh-CN" dirty="0" smtClean="0"/>
          </a:p>
          <a:p>
            <a:r>
              <a:rPr lang="zh-CN" altLang="en-US" dirty="0" smtClean="0"/>
              <a:t>父</a:t>
            </a:r>
            <a:r>
              <a:rPr lang="en-US" altLang="zh-CN" dirty="0" smtClean="0"/>
              <a:t>RDD</a:t>
            </a:r>
            <a:r>
              <a:rPr lang="zh-CN" altLang="en-US" dirty="0" smtClean="0"/>
              <a:t>的每个分区最多只能被子</a:t>
            </a:r>
            <a:r>
              <a:rPr lang="en-US" altLang="zh-CN" dirty="0" smtClean="0"/>
              <a:t>RDD</a:t>
            </a:r>
            <a:r>
              <a:rPr lang="zh-CN" altLang="en-US" dirty="0" smtClean="0"/>
              <a:t>的一个分区使用</a:t>
            </a:r>
            <a:endParaRPr lang="zh-CN" altLang="en-US" dirty="0"/>
          </a:p>
        </p:txBody>
      </p:sp>
      <p:sp>
        <p:nvSpPr>
          <p:cNvPr id="91" name="文本框 90"/>
          <p:cNvSpPr txBox="1"/>
          <p:nvPr/>
        </p:nvSpPr>
        <p:spPr>
          <a:xfrm>
            <a:off x="5076056" y="1552750"/>
            <a:ext cx="3752019" cy="923330"/>
          </a:xfrm>
          <a:prstGeom prst="rect">
            <a:avLst/>
          </a:prstGeom>
          <a:noFill/>
        </p:spPr>
        <p:txBody>
          <a:bodyPr wrap="square" rtlCol="0">
            <a:spAutoFit/>
          </a:bodyPr>
          <a:lstStyle/>
          <a:p>
            <a:r>
              <a:rPr lang="zh-CN" altLang="en-US" dirty="0" smtClean="0"/>
              <a:t>宽依赖（</a:t>
            </a:r>
            <a:r>
              <a:rPr lang="en-US" altLang="zh-CN" dirty="0"/>
              <a:t> </a:t>
            </a:r>
            <a:r>
              <a:rPr lang="en-US" altLang="zh-CN" dirty="0" smtClean="0"/>
              <a:t>Wide Dependencies </a:t>
            </a:r>
            <a:r>
              <a:rPr lang="zh-CN" altLang="en-US" dirty="0" smtClean="0"/>
              <a:t>）：</a:t>
            </a:r>
            <a:endParaRPr lang="en-US" altLang="zh-CN" dirty="0" smtClean="0"/>
          </a:p>
          <a:p>
            <a:r>
              <a:rPr lang="zh-CN" altLang="en-US" dirty="0" smtClean="0"/>
              <a:t>父</a:t>
            </a:r>
            <a:r>
              <a:rPr lang="en-US" altLang="zh-CN" dirty="0" smtClean="0"/>
              <a:t>RDD</a:t>
            </a:r>
            <a:r>
              <a:rPr lang="zh-CN" altLang="en-US" dirty="0" smtClean="0"/>
              <a:t>的每个分区可被子</a:t>
            </a:r>
            <a:r>
              <a:rPr lang="en-US" altLang="zh-CN" dirty="0" smtClean="0"/>
              <a:t>RDD</a:t>
            </a:r>
            <a:r>
              <a:rPr lang="zh-CN" altLang="en-US" dirty="0" smtClean="0"/>
              <a:t>的多个分区使用</a:t>
            </a:r>
            <a:endParaRPr lang="zh-CN" altLang="en-US" dirty="0"/>
          </a:p>
        </p:txBody>
      </p:sp>
    </p:spTree>
    <p:extLst>
      <p:ext uri="{BB962C8B-B14F-4D97-AF65-F5344CB8AC3E}">
        <p14:creationId xmlns:p14="http://schemas.microsoft.com/office/powerpoint/2010/main" val="103191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anim calcmode="lin" valueType="num">
                                      <p:cBhvr>
                                        <p:cTn id="8" dur="1000" fill="hold"/>
                                        <p:tgtEl>
                                          <p:spTgt spid="90"/>
                                        </p:tgtEl>
                                        <p:attrNameLst>
                                          <p:attrName>ppt_x</p:attrName>
                                        </p:attrNameLst>
                                      </p:cBhvr>
                                      <p:tavLst>
                                        <p:tav tm="0">
                                          <p:val>
                                            <p:strVal val="#ppt_x"/>
                                          </p:val>
                                        </p:tav>
                                        <p:tav tm="100000">
                                          <p:val>
                                            <p:strVal val="#ppt_x"/>
                                          </p:val>
                                        </p:tav>
                                      </p:tavLst>
                                    </p:anim>
                                    <p:anim calcmode="lin" valueType="num">
                                      <p:cBhvr>
                                        <p:cTn id="9"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000"/>
                                        <p:tgtEl>
                                          <p:spTgt spid="15"/>
                                        </p:tgtEl>
                                      </p:cBhvr>
                                    </p:animEffect>
                                    <p:anim calcmode="lin" valueType="num">
                                      <p:cBhvr>
                                        <p:cTn id="65" dur="1000" fill="hold"/>
                                        <p:tgtEl>
                                          <p:spTgt spid="15"/>
                                        </p:tgtEl>
                                        <p:attrNameLst>
                                          <p:attrName>ppt_x</p:attrName>
                                        </p:attrNameLst>
                                      </p:cBhvr>
                                      <p:tavLst>
                                        <p:tav tm="0">
                                          <p:val>
                                            <p:strVal val="#ppt_x"/>
                                          </p:val>
                                        </p:tav>
                                        <p:tav tm="100000">
                                          <p:val>
                                            <p:strVal val="#ppt_x"/>
                                          </p:val>
                                        </p:tav>
                                      </p:tavLst>
                                    </p:anim>
                                    <p:anim calcmode="lin" valueType="num">
                                      <p:cBhvr>
                                        <p:cTn id="66" dur="1000" fill="hold"/>
                                        <p:tgtEl>
                                          <p:spTgt spid="15"/>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1000"/>
                                        <p:tgtEl>
                                          <p:spTgt spid="16"/>
                                        </p:tgtEl>
                                      </p:cBhvr>
                                    </p:animEffect>
                                    <p:anim calcmode="lin" valueType="num">
                                      <p:cBhvr>
                                        <p:cTn id="70" dur="1000" fill="hold"/>
                                        <p:tgtEl>
                                          <p:spTgt spid="16"/>
                                        </p:tgtEl>
                                        <p:attrNameLst>
                                          <p:attrName>ppt_x</p:attrName>
                                        </p:attrNameLst>
                                      </p:cBhvr>
                                      <p:tavLst>
                                        <p:tav tm="0">
                                          <p:val>
                                            <p:strVal val="#ppt_x"/>
                                          </p:val>
                                        </p:tav>
                                        <p:tav tm="100000">
                                          <p:val>
                                            <p:strVal val="#ppt_x"/>
                                          </p:val>
                                        </p:tav>
                                      </p:tavLst>
                                    </p:anim>
                                    <p:anim calcmode="lin" valueType="num">
                                      <p:cBhvr>
                                        <p:cTn id="71" dur="1000" fill="hold"/>
                                        <p:tgtEl>
                                          <p:spTgt spid="16"/>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ppt_x</p:attrName>
                                        </p:attrNameLst>
                                      </p:cBhvr>
                                      <p:tavLst>
                                        <p:tav tm="0">
                                          <p:val>
                                            <p:strVal val="#ppt_x"/>
                                          </p:val>
                                        </p:tav>
                                        <p:tav tm="100000">
                                          <p:val>
                                            <p:strVal val="#ppt_x"/>
                                          </p:val>
                                        </p:tav>
                                      </p:tavLst>
                                    </p:anim>
                                    <p:anim calcmode="lin" valueType="num">
                                      <p:cBhvr>
                                        <p:cTn id="76" dur="1000" fill="hold"/>
                                        <p:tgtEl>
                                          <p:spTgt spid="17"/>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1000" fill="hold"/>
                                        <p:tgtEl>
                                          <p:spTgt spid="2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1000"/>
                                        <p:tgtEl>
                                          <p:spTgt spid="43"/>
                                        </p:tgtEl>
                                      </p:cBhvr>
                                    </p:animEffect>
                                    <p:anim calcmode="lin" valueType="num">
                                      <p:cBhvr>
                                        <p:cTn id="95" dur="1000" fill="hold"/>
                                        <p:tgtEl>
                                          <p:spTgt spid="43"/>
                                        </p:tgtEl>
                                        <p:attrNameLst>
                                          <p:attrName>ppt_x</p:attrName>
                                        </p:attrNameLst>
                                      </p:cBhvr>
                                      <p:tavLst>
                                        <p:tav tm="0">
                                          <p:val>
                                            <p:strVal val="#ppt_x"/>
                                          </p:val>
                                        </p:tav>
                                        <p:tav tm="100000">
                                          <p:val>
                                            <p:strVal val="#ppt_x"/>
                                          </p:val>
                                        </p:tav>
                                      </p:tavLst>
                                    </p:anim>
                                    <p:anim calcmode="lin" valueType="num">
                                      <p:cBhvr>
                                        <p:cTn id="96" dur="1000" fill="hold"/>
                                        <p:tgtEl>
                                          <p:spTgt spid="43"/>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fade">
                                      <p:cBhvr>
                                        <p:cTn id="99" dur="1000"/>
                                        <p:tgtEl>
                                          <p:spTgt spid="57"/>
                                        </p:tgtEl>
                                      </p:cBhvr>
                                    </p:animEffect>
                                    <p:anim calcmode="lin" valueType="num">
                                      <p:cBhvr>
                                        <p:cTn id="100" dur="1000" fill="hold"/>
                                        <p:tgtEl>
                                          <p:spTgt spid="57"/>
                                        </p:tgtEl>
                                        <p:attrNameLst>
                                          <p:attrName>ppt_x</p:attrName>
                                        </p:attrNameLst>
                                      </p:cBhvr>
                                      <p:tavLst>
                                        <p:tav tm="0">
                                          <p:val>
                                            <p:strVal val="#ppt_x"/>
                                          </p:val>
                                        </p:tav>
                                        <p:tav tm="100000">
                                          <p:val>
                                            <p:strVal val="#ppt_x"/>
                                          </p:val>
                                        </p:tav>
                                      </p:tavLst>
                                    </p:anim>
                                    <p:anim calcmode="lin" valueType="num">
                                      <p:cBhvr>
                                        <p:cTn id="101" dur="1000" fill="hold"/>
                                        <p:tgtEl>
                                          <p:spTgt spid="57"/>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58"/>
                                        </p:tgtEl>
                                        <p:attrNameLst>
                                          <p:attrName>style.visibility</p:attrName>
                                        </p:attrNameLst>
                                      </p:cBhvr>
                                      <p:to>
                                        <p:strVal val="visible"/>
                                      </p:to>
                                    </p:set>
                                    <p:animEffect transition="in" filter="fade">
                                      <p:cBhvr>
                                        <p:cTn id="104" dur="1000"/>
                                        <p:tgtEl>
                                          <p:spTgt spid="58"/>
                                        </p:tgtEl>
                                      </p:cBhvr>
                                    </p:animEffect>
                                    <p:anim calcmode="lin" valueType="num">
                                      <p:cBhvr>
                                        <p:cTn id="105" dur="1000" fill="hold"/>
                                        <p:tgtEl>
                                          <p:spTgt spid="58"/>
                                        </p:tgtEl>
                                        <p:attrNameLst>
                                          <p:attrName>ppt_x</p:attrName>
                                        </p:attrNameLst>
                                      </p:cBhvr>
                                      <p:tavLst>
                                        <p:tav tm="0">
                                          <p:val>
                                            <p:strVal val="#ppt_x"/>
                                          </p:val>
                                        </p:tav>
                                        <p:tav tm="100000">
                                          <p:val>
                                            <p:strVal val="#ppt_x"/>
                                          </p:val>
                                        </p:tav>
                                      </p:tavLst>
                                    </p:anim>
                                    <p:anim calcmode="lin" valueType="num">
                                      <p:cBhvr>
                                        <p:cTn id="106" dur="1000" fill="hold"/>
                                        <p:tgtEl>
                                          <p:spTgt spid="58"/>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animEffect transition="in" filter="fade">
                                      <p:cBhvr>
                                        <p:cTn id="109" dur="1000"/>
                                        <p:tgtEl>
                                          <p:spTgt spid="59"/>
                                        </p:tgtEl>
                                      </p:cBhvr>
                                    </p:animEffect>
                                    <p:anim calcmode="lin" valueType="num">
                                      <p:cBhvr>
                                        <p:cTn id="110" dur="1000" fill="hold"/>
                                        <p:tgtEl>
                                          <p:spTgt spid="59"/>
                                        </p:tgtEl>
                                        <p:attrNameLst>
                                          <p:attrName>ppt_x</p:attrName>
                                        </p:attrNameLst>
                                      </p:cBhvr>
                                      <p:tavLst>
                                        <p:tav tm="0">
                                          <p:val>
                                            <p:strVal val="#ppt_x"/>
                                          </p:val>
                                        </p:tav>
                                        <p:tav tm="100000">
                                          <p:val>
                                            <p:strVal val="#ppt_x"/>
                                          </p:val>
                                        </p:tav>
                                      </p:tavLst>
                                    </p:anim>
                                    <p:anim calcmode="lin" valueType="num">
                                      <p:cBhvr>
                                        <p:cTn id="111" dur="1000" fill="hold"/>
                                        <p:tgtEl>
                                          <p:spTgt spid="59"/>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60"/>
                                        </p:tgtEl>
                                        <p:attrNameLst>
                                          <p:attrName>style.visibility</p:attrName>
                                        </p:attrNameLst>
                                      </p:cBhvr>
                                      <p:to>
                                        <p:strVal val="visible"/>
                                      </p:to>
                                    </p:set>
                                    <p:animEffect transition="in" filter="fade">
                                      <p:cBhvr>
                                        <p:cTn id="114" dur="1000"/>
                                        <p:tgtEl>
                                          <p:spTgt spid="60"/>
                                        </p:tgtEl>
                                      </p:cBhvr>
                                    </p:animEffect>
                                    <p:anim calcmode="lin" valueType="num">
                                      <p:cBhvr>
                                        <p:cTn id="115" dur="1000" fill="hold"/>
                                        <p:tgtEl>
                                          <p:spTgt spid="60"/>
                                        </p:tgtEl>
                                        <p:attrNameLst>
                                          <p:attrName>ppt_x</p:attrName>
                                        </p:attrNameLst>
                                      </p:cBhvr>
                                      <p:tavLst>
                                        <p:tav tm="0">
                                          <p:val>
                                            <p:strVal val="#ppt_x"/>
                                          </p:val>
                                        </p:tav>
                                        <p:tav tm="100000">
                                          <p:val>
                                            <p:strVal val="#ppt_x"/>
                                          </p:val>
                                        </p:tav>
                                      </p:tavLst>
                                    </p:anim>
                                    <p:anim calcmode="lin" valueType="num">
                                      <p:cBhvr>
                                        <p:cTn id="116" dur="1000" fill="hold"/>
                                        <p:tgtEl>
                                          <p:spTgt spid="60"/>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61"/>
                                        </p:tgtEl>
                                        <p:attrNameLst>
                                          <p:attrName>style.visibility</p:attrName>
                                        </p:attrNameLst>
                                      </p:cBhvr>
                                      <p:to>
                                        <p:strVal val="visible"/>
                                      </p:to>
                                    </p:set>
                                    <p:animEffect transition="in" filter="fade">
                                      <p:cBhvr>
                                        <p:cTn id="119" dur="1000"/>
                                        <p:tgtEl>
                                          <p:spTgt spid="61"/>
                                        </p:tgtEl>
                                      </p:cBhvr>
                                    </p:animEffect>
                                    <p:anim calcmode="lin" valueType="num">
                                      <p:cBhvr>
                                        <p:cTn id="120" dur="1000" fill="hold"/>
                                        <p:tgtEl>
                                          <p:spTgt spid="61"/>
                                        </p:tgtEl>
                                        <p:attrNameLst>
                                          <p:attrName>ppt_x</p:attrName>
                                        </p:attrNameLst>
                                      </p:cBhvr>
                                      <p:tavLst>
                                        <p:tav tm="0">
                                          <p:val>
                                            <p:strVal val="#ppt_x"/>
                                          </p:val>
                                        </p:tav>
                                        <p:tav tm="100000">
                                          <p:val>
                                            <p:strVal val="#ppt_x"/>
                                          </p:val>
                                        </p:tav>
                                      </p:tavLst>
                                    </p:anim>
                                    <p:anim calcmode="lin" valueType="num">
                                      <p:cBhvr>
                                        <p:cTn id="121" dur="1000" fill="hold"/>
                                        <p:tgtEl>
                                          <p:spTgt spid="61"/>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62"/>
                                        </p:tgtEl>
                                        <p:attrNameLst>
                                          <p:attrName>style.visibility</p:attrName>
                                        </p:attrNameLst>
                                      </p:cBhvr>
                                      <p:to>
                                        <p:strVal val="visible"/>
                                      </p:to>
                                    </p:set>
                                    <p:animEffect transition="in" filter="fade">
                                      <p:cBhvr>
                                        <p:cTn id="124" dur="1000"/>
                                        <p:tgtEl>
                                          <p:spTgt spid="62"/>
                                        </p:tgtEl>
                                      </p:cBhvr>
                                    </p:animEffect>
                                    <p:anim calcmode="lin" valueType="num">
                                      <p:cBhvr>
                                        <p:cTn id="125" dur="1000" fill="hold"/>
                                        <p:tgtEl>
                                          <p:spTgt spid="62"/>
                                        </p:tgtEl>
                                        <p:attrNameLst>
                                          <p:attrName>ppt_x</p:attrName>
                                        </p:attrNameLst>
                                      </p:cBhvr>
                                      <p:tavLst>
                                        <p:tav tm="0">
                                          <p:val>
                                            <p:strVal val="#ppt_x"/>
                                          </p:val>
                                        </p:tav>
                                        <p:tav tm="100000">
                                          <p:val>
                                            <p:strVal val="#ppt_x"/>
                                          </p:val>
                                        </p:tav>
                                      </p:tavLst>
                                    </p:anim>
                                    <p:anim calcmode="lin" valueType="num">
                                      <p:cBhvr>
                                        <p:cTn id="126" dur="1000" fill="hold"/>
                                        <p:tgtEl>
                                          <p:spTgt spid="62"/>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63"/>
                                        </p:tgtEl>
                                        <p:attrNameLst>
                                          <p:attrName>style.visibility</p:attrName>
                                        </p:attrNameLst>
                                      </p:cBhvr>
                                      <p:to>
                                        <p:strVal val="visible"/>
                                      </p:to>
                                    </p:set>
                                    <p:animEffect transition="in" filter="fade">
                                      <p:cBhvr>
                                        <p:cTn id="129" dur="1000"/>
                                        <p:tgtEl>
                                          <p:spTgt spid="63"/>
                                        </p:tgtEl>
                                      </p:cBhvr>
                                    </p:animEffect>
                                    <p:anim calcmode="lin" valueType="num">
                                      <p:cBhvr>
                                        <p:cTn id="130" dur="1000" fill="hold"/>
                                        <p:tgtEl>
                                          <p:spTgt spid="63"/>
                                        </p:tgtEl>
                                        <p:attrNameLst>
                                          <p:attrName>ppt_x</p:attrName>
                                        </p:attrNameLst>
                                      </p:cBhvr>
                                      <p:tavLst>
                                        <p:tav tm="0">
                                          <p:val>
                                            <p:strVal val="#ppt_x"/>
                                          </p:val>
                                        </p:tav>
                                        <p:tav tm="100000">
                                          <p:val>
                                            <p:strVal val="#ppt_x"/>
                                          </p:val>
                                        </p:tav>
                                      </p:tavLst>
                                    </p:anim>
                                    <p:anim calcmode="lin" valueType="num">
                                      <p:cBhvr>
                                        <p:cTn id="131" dur="1000" fill="hold"/>
                                        <p:tgtEl>
                                          <p:spTgt spid="63"/>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64"/>
                                        </p:tgtEl>
                                        <p:attrNameLst>
                                          <p:attrName>style.visibility</p:attrName>
                                        </p:attrNameLst>
                                      </p:cBhvr>
                                      <p:to>
                                        <p:strVal val="visible"/>
                                      </p:to>
                                    </p:set>
                                    <p:animEffect transition="in" filter="fade">
                                      <p:cBhvr>
                                        <p:cTn id="134" dur="1000"/>
                                        <p:tgtEl>
                                          <p:spTgt spid="64"/>
                                        </p:tgtEl>
                                      </p:cBhvr>
                                    </p:animEffect>
                                    <p:anim calcmode="lin" valueType="num">
                                      <p:cBhvr>
                                        <p:cTn id="135" dur="1000" fill="hold"/>
                                        <p:tgtEl>
                                          <p:spTgt spid="64"/>
                                        </p:tgtEl>
                                        <p:attrNameLst>
                                          <p:attrName>ppt_x</p:attrName>
                                        </p:attrNameLst>
                                      </p:cBhvr>
                                      <p:tavLst>
                                        <p:tav tm="0">
                                          <p:val>
                                            <p:strVal val="#ppt_x"/>
                                          </p:val>
                                        </p:tav>
                                        <p:tav tm="100000">
                                          <p:val>
                                            <p:strVal val="#ppt_x"/>
                                          </p:val>
                                        </p:tav>
                                      </p:tavLst>
                                    </p:anim>
                                    <p:anim calcmode="lin" valueType="num">
                                      <p:cBhvr>
                                        <p:cTn id="136" dur="1000" fill="hold"/>
                                        <p:tgtEl>
                                          <p:spTgt spid="64"/>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65"/>
                                        </p:tgtEl>
                                        <p:attrNameLst>
                                          <p:attrName>style.visibility</p:attrName>
                                        </p:attrNameLst>
                                      </p:cBhvr>
                                      <p:to>
                                        <p:strVal val="visible"/>
                                      </p:to>
                                    </p:set>
                                    <p:animEffect transition="in" filter="fade">
                                      <p:cBhvr>
                                        <p:cTn id="139" dur="1000"/>
                                        <p:tgtEl>
                                          <p:spTgt spid="65"/>
                                        </p:tgtEl>
                                      </p:cBhvr>
                                    </p:animEffect>
                                    <p:anim calcmode="lin" valueType="num">
                                      <p:cBhvr>
                                        <p:cTn id="140" dur="1000" fill="hold"/>
                                        <p:tgtEl>
                                          <p:spTgt spid="65"/>
                                        </p:tgtEl>
                                        <p:attrNameLst>
                                          <p:attrName>ppt_x</p:attrName>
                                        </p:attrNameLst>
                                      </p:cBhvr>
                                      <p:tavLst>
                                        <p:tav tm="0">
                                          <p:val>
                                            <p:strVal val="#ppt_x"/>
                                          </p:val>
                                        </p:tav>
                                        <p:tav tm="100000">
                                          <p:val>
                                            <p:strVal val="#ppt_x"/>
                                          </p:val>
                                        </p:tav>
                                      </p:tavLst>
                                    </p:anim>
                                    <p:anim calcmode="lin" valueType="num">
                                      <p:cBhvr>
                                        <p:cTn id="141" dur="1000" fill="hold"/>
                                        <p:tgtEl>
                                          <p:spTgt spid="65"/>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66"/>
                                        </p:tgtEl>
                                        <p:attrNameLst>
                                          <p:attrName>style.visibility</p:attrName>
                                        </p:attrNameLst>
                                      </p:cBhvr>
                                      <p:to>
                                        <p:strVal val="visible"/>
                                      </p:to>
                                    </p:set>
                                    <p:animEffect transition="in" filter="fade">
                                      <p:cBhvr>
                                        <p:cTn id="144" dur="1000"/>
                                        <p:tgtEl>
                                          <p:spTgt spid="66"/>
                                        </p:tgtEl>
                                      </p:cBhvr>
                                    </p:animEffect>
                                    <p:anim calcmode="lin" valueType="num">
                                      <p:cBhvr>
                                        <p:cTn id="145" dur="1000" fill="hold"/>
                                        <p:tgtEl>
                                          <p:spTgt spid="66"/>
                                        </p:tgtEl>
                                        <p:attrNameLst>
                                          <p:attrName>ppt_x</p:attrName>
                                        </p:attrNameLst>
                                      </p:cBhvr>
                                      <p:tavLst>
                                        <p:tav tm="0">
                                          <p:val>
                                            <p:strVal val="#ppt_x"/>
                                          </p:val>
                                        </p:tav>
                                        <p:tav tm="100000">
                                          <p:val>
                                            <p:strVal val="#ppt_x"/>
                                          </p:val>
                                        </p:tav>
                                      </p:tavLst>
                                    </p:anim>
                                    <p:anim calcmode="lin" valueType="num">
                                      <p:cBhvr>
                                        <p:cTn id="146" dur="1000" fill="hold"/>
                                        <p:tgtEl>
                                          <p:spTgt spid="66"/>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67"/>
                                        </p:tgtEl>
                                        <p:attrNameLst>
                                          <p:attrName>style.visibility</p:attrName>
                                        </p:attrNameLst>
                                      </p:cBhvr>
                                      <p:to>
                                        <p:strVal val="visible"/>
                                      </p:to>
                                    </p:set>
                                    <p:animEffect transition="in" filter="fade">
                                      <p:cBhvr>
                                        <p:cTn id="149" dur="1000"/>
                                        <p:tgtEl>
                                          <p:spTgt spid="67"/>
                                        </p:tgtEl>
                                      </p:cBhvr>
                                    </p:animEffect>
                                    <p:anim calcmode="lin" valueType="num">
                                      <p:cBhvr>
                                        <p:cTn id="150" dur="1000" fill="hold"/>
                                        <p:tgtEl>
                                          <p:spTgt spid="67"/>
                                        </p:tgtEl>
                                        <p:attrNameLst>
                                          <p:attrName>ppt_x</p:attrName>
                                        </p:attrNameLst>
                                      </p:cBhvr>
                                      <p:tavLst>
                                        <p:tav tm="0">
                                          <p:val>
                                            <p:strVal val="#ppt_x"/>
                                          </p:val>
                                        </p:tav>
                                        <p:tav tm="100000">
                                          <p:val>
                                            <p:strVal val="#ppt_x"/>
                                          </p:val>
                                        </p:tav>
                                      </p:tavLst>
                                    </p:anim>
                                    <p:anim calcmode="lin" valueType="num">
                                      <p:cBhvr>
                                        <p:cTn id="151" dur="1000" fill="hold"/>
                                        <p:tgtEl>
                                          <p:spTgt spid="67"/>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fade">
                                      <p:cBhvr>
                                        <p:cTn id="154" dur="1000"/>
                                        <p:tgtEl>
                                          <p:spTgt spid="68"/>
                                        </p:tgtEl>
                                      </p:cBhvr>
                                    </p:animEffect>
                                    <p:anim calcmode="lin" valueType="num">
                                      <p:cBhvr>
                                        <p:cTn id="155" dur="1000" fill="hold"/>
                                        <p:tgtEl>
                                          <p:spTgt spid="68"/>
                                        </p:tgtEl>
                                        <p:attrNameLst>
                                          <p:attrName>ppt_x</p:attrName>
                                        </p:attrNameLst>
                                      </p:cBhvr>
                                      <p:tavLst>
                                        <p:tav tm="0">
                                          <p:val>
                                            <p:strVal val="#ppt_x"/>
                                          </p:val>
                                        </p:tav>
                                        <p:tav tm="100000">
                                          <p:val>
                                            <p:strVal val="#ppt_x"/>
                                          </p:val>
                                        </p:tav>
                                      </p:tavLst>
                                    </p:anim>
                                    <p:anim calcmode="lin" valueType="num">
                                      <p:cBhvr>
                                        <p:cTn id="156" dur="1000" fill="hold"/>
                                        <p:tgtEl>
                                          <p:spTgt spid="68"/>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69"/>
                                        </p:tgtEl>
                                        <p:attrNameLst>
                                          <p:attrName>style.visibility</p:attrName>
                                        </p:attrNameLst>
                                      </p:cBhvr>
                                      <p:to>
                                        <p:strVal val="visible"/>
                                      </p:to>
                                    </p:set>
                                    <p:animEffect transition="in" filter="fade">
                                      <p:cBhvr>
                                        <p:cTn id="159" dur="1000"/>
                                        <p:tgtEl>
                                          <p:spTgt spid="69"/>
                                        </p:tgtEl>
                                      </p:cBhvr>
                                    </p:animEffect>
                                    <p:anim calcmode="lin" valueType="num">
                                      <p:cBhvr>
                                        <p:cTn id="160" dur="1000" fill="hold"/>
                                        <p:tgtEl>
                                          <p:spTgt spid="69"/>
                                        </p:tgtEl>
                                        <p:attrNameLst>
                                          <p:attrName>ppt_x</p:attrName>
                                        </p:attrNameLst>
                                      </p:cBhvr>
                                      <p:tavLst>
                                        <p:tav tm="0">
                                          <p:val>
                                            <p:strVal val="#ppt_x"/>
                                          </p:val>
                                        </p:tav>
                                        <p:tav tm="100000">
                                          <p:val>
                                            <p:strVal val="#ppt_x"/>
                                          </p:val>
                                        </p:tav>
                                      </p:tavLst>
                                    </p:anim>
                                    <p:anim calcmode="lin" valueType="num">
                                      <p:cBhvr>
                                        <p:cTn id="161" dur="1000" fill="hold"/>
                                        <p:tgtEl>
                                          <p:spTgt spid="69"/>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70"/>
                                        </p:tgtEl>
                                        <p:attrNameLst>
                                          <p:attrName>style.visibility</p:attrName>
                                        </p:attrNameLst>
                                      </p:cBhvr>
                                      <p:to>
                                        <p:strVal val="visible"/>
                                      </p:to>
                                    </p:set>
                                    <p:animEffect transition="in" filter="fade">
                                      <p:cBhvr>
                                        <p:cTn id="164" dur="1000"/>
                                        <p:tgtEl>
                                          <p:spTgt spid="70"/>
                                        </p:tgtEl>
                                      </p:cBhvr>
                                    </p:animEffect>
                                    <p:anim calcmode="lin" valueType="num">
                                      <p:cBhvr>
                                        <p:cTn id="165" dur="1000" fill="hold"/>
                                        <p:tgtEl>
                                          <p:spTgt spid="70"/>
                                        </p:tgtEl>
                                        <p:attrNameLst>
                                          <p:attrName>ppt_x</p:attrName>
                                        </p:attrNameLst>
                                      </p:cBhvr>
                                      <p:tavLst>
                                        <p:tav tm="0">
                                          <p:val>
                                            <p:strVal val="#ppt_x"/>
                                          </p:val>
                                        </p:tav>
                                        <p:tav tm="100000">
                                          <p:val>
                                            <p:strVal val="#ppt_x"/>
                                          </p:val>
                                        </p:tav>
                                      </p:tavLst>
                                    </p:anim>
                                    <p:anim calcmode="lin" valueType="num">
                                      <p:cBhvr>
                                        <p:cTn id="166" dur="1000" fill="hold"/>
                                        <p:tgtEl>
                                          <p:spTgt spid="70"/>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71"/>
                                        </p:tgtEl>
                                        <p:attrNameLst>
                                          <p:attrName>style.visibility</p:attrName>
                                        </p:attrNameLst>
                                      </p:cBhvr>
                                      <p:to>
                                        <p:strVal val="visible"/>
                                      </p:to>
                                    </p:set>
                                    <p:animEffect transition="in" filter="fade">
                                      <p:cBhvr>
                                        <p:cTn id="169" dur="1000"/>
                                        <p:tgtEl>
                                          <p:spTgt spid="71"/>
                                        </p:tgtEl>
                                      </p:cBhvr>
                                    </p:animEffect>
                                    <p:anim calcmode="lin" valueType="num">
                                      <p:cBhvr>
                                        <p:cTn id="170" dur="1000" fill="hold"/>
                                        <p:tgtEl>
                                          <p:spTgt spid="71"/>
                                        </p:tgtEl>
                                        <p:attrNameLst>
                                          <p:attrName>ppt_x</p:attrName>
                                        </p:attrNameLst>
                                      </p:cBhvr>
                                      <p:tavLst>
                                        <p:tav tm="0">
                                          <p:val>
                                            <p:strVal val="#ppt_x"/>
                                          </p:val>
                                        </p:tav>
                                        <p:tav tm="100000">
                                          <p:val>
                                            <p:strVal val="#ppt_x"/>
                                          </p:val>
                                        </p:tav>
                                      </p:tavLst>
                                    </p:anim>
                                    <p:anim calcmode="lin" valueType="num">
                                      <p:cBhvr>
                                        <p:cTn id="171" dur="1000" fill="hold"/>
                                        <p:tgtEl>
                                          <p:spTgt spid="71"/>
                                        </p:tgtEl>
                                        <p:attrNameLst>
                                          <p:attrName>ppt_y</p:attrName>
                                        </p:attrNameLst>
                                      </p:cBhvr>
                                      <p:tavLst>
                                        <p:tav tm="0">
                                          <p:val>
                                            <p:strVal val="#ppt_y+.1"/>
                                          </p:val>
                                        </p:tav>
                                        <p:tav tm="100000">
                                          <p:val>
                                            <p:strVal val="#ppt_y"/>
                                          </p:val>
                                        </p:tav>
                                      </p:tavLst>
                                    </p:anim>
                                  </p:childTnLst>
                                </p:cTn>
                              </p:par>
                              <p:par>
                                <p:cTn id="172" presetID="42" presetClass="entr" presetSubtype="0" fill="hold" grpId="0" nodeType="withEffect">
                                  <p:stCondLst>
                                    <p:cond delay="0"/>
                                  </p:stCondLst>
                                  <p:childTnLst>
                                    <p:set>
                                      <p:cBhvr>
                                        <p:cTn id="173" dur="1" fill="hold">
                                          <p:stCondLst>
                                            <p:cond delay="0"/>
                                          </p:stCondLst>
                                        </p:cTn>
                                        <p:tgtEl>
                                          <p:spTgt spid="72"/>
                                        </p:tgtEl>
                                        <p:attrNameLst>
                                          <p:attrName>style.visibility</p:attrName>
                                        </p:attrNameLst>
                                      </p:cBhvr>
                                      <p:to>
                                        <p:strVal val="visible"/>
                                      </p:to>
                                    </p:set>
                                    <p:animEffect transition="in" filter="fade">
                                      <p:cBhvr>
                                        <p:cTn id="174" dur="1000"/>
                                        <p:tgtEl>
                                          <p:spTgt spid="72"/>
                                        </p:tgtEl>
                                      </p:cBhvr>
                                    </p:animEffect>
                                    <p:anim calcmode="lin" valueType="num">
                                      <p:cBhvr>
                                        <p:cTn id="175" dur="1000" fill="hold"/>
                                        <p:tgtEl>
                                          <p:spTgt spid="72"/>
                                        </p:tgtEl>
                                        <p:attrNameLst>
                                          <p:attrName>ppt_x</p:attrName>
                                        </p:attrNameLst>
                                      </p:cBhvr>
                                      <p:tavLst>
                                        <p:tav tm="0">
                                          <p:val>
                                            <p:strVal val="#ppt_x"/>
                                          </p:val>
                                        </p:tav>
                                        <p:tav tm="100000">
                                          <p:val>
                                            <p:strVal val="#ppt_x"/>
                                          </p:val>
                                        </p:tav>
                                      </p:tavLst>
                                    </p:anim>
                                    <p:anim calcmode="lin" valueType="num">
                                      <p:cBhvr>
                                        <p:cTn id="176" dur="1000" fill="hold"/>
                                        <p:tgtEl>
                                          <p:spTgt spid="72"/>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73"/>
                                        </p:tgtEl>
                                        <p:attrNameLst>
                                          <p:attrName>style.visibility</p:attrName>
                                        </p:attrNameLst>
                                      </p:cBhvr>
                                      <p:to>
                                        <p:strVal val="visible"/>
                                      </p:to>
                                    </p:set>
                                    <p:animEffect transition="in" filter="fade">
                                      <p:cBhvr>
                                        <p:cTn id="179" dur="1000"/>
                                        <p:tgtEl>
                                          <p:spTgt spid="73"/>
                                        </p:tgtEl>
                                      </p:cBhvr>
                                    </p:animEffect>
                                    <p:anim calcmode="lin" valueType="num">
                                      <p:cBhvr>
                                        <p:cTn id="180" dur="1000" fill="hold"/>
                                        <p:tgtEl>
                                          <p:spTgt spid="73"/>
                                        </p:tgtEl>
                                        <p:attrNameLst>
                                          <p:attrName>ppt_x</p:attrName>
                                        </p:attrNameLst>
                                      </p:cBhvr>
                                      <p:tavLst>
                                        <p:tav tm="0">
                                          <p:val>
                                            <p:strVal val="#ppt_x"/>
                                          </p:val>
                                        </p:tav>
                                        <p:tav tm="100000">
                                          <p:val>
                                            <p:strVal val="#ppt_x"/>
                                          </p:val>
                                        </p:tav>
                                      </p:tavLst>
                                    </p:anim>
                                    <p:anim calcmode="lin" valueType="num">
                                      <p:cBhvr>
                                        <p:cTn id="181" dur="1000" fill="hold"/>
                                        <p:tgtEl>
                                          <p:spTgt spid="73"/>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74"/>
                                        </p:tgtEl>
                                        <p:attrNameLst>
                                          <p:attrName>style.visibility</p:attrName>
                                        </p:attrNameLst>
                                      </p:cBhvr>
                                      <p:to>
                                        <p:strVal val="visible"/>
                                      </p:to>
                                    </p:set>
                                    <p:animEffect transition="in" filter="fade">
                                      <p:cBhvr>
                                        <p:cTn id="184" dur="1000"/>
                                        <p:tgtEl>
                                          <p:spTgt spid="74"/>
                                        </p:tgtEl>
                                      </p:cBhvr>
                                    </p:animEffect>
                                    <p:anim calcmode="lin" valueType="num">
                                      <p:cBhvr>
                                        <p:cTn id="185" dur="1000" fill="hold"/>
                                        <p:tgtEl>
                                          <p:spTgt spid="74"/>
                                        </p:tgtEl>
                                        <p:attrNameLst>
                                          <p:attrName>ppt_x</p:attrName>
                                        </p:attrNameLst>
                                      </p:cBhvr>
                                      <p:tavLst>
                                        <p:tav tm="0">
                                          <p:val>
                                            <p:strVal val="#ppt_x"/>
                                          </p:val>
                                        </p:tav>
                                        <p:tav tm="100000">
                                          <p:val>
                                            <p:strVal val="#ppt_x"/>
                                          </p:val>
                                        </p:tav>
                                      </p:tavLst>
                                    </p:anim>
                                    <p:anim calcmode="lin" valueType="num">
                                      <p:cBhvr>
                                        <p:cTn id="186" dur="1000" fill="hold"/>
                                        <p:tgtEl>
                                          <p:spTgt spid="74"/>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75"/>
                                        </p:tgtEl>
                                        <p:attrNameLst>
                                          <p:attrName>style.visibility</p:attrName>
                                        </p:attrNameLst>
                                      </p:cBhvr>
                                      <p:to>
                                        <p:strVal val="visible"/>
                                      </p:to>
                                    </p:set>
                                    <p:animEffect transition="in" filter="fade">
                                      <p:cBhvr>
                                        <p:cTn id="189" dur="1000"/>
                                        <p:tgtEl>
                                          <p:spTgt spid="75"/>
                                        </p:tgtEl>
                                      </p:cBhvr>
                                    </p:animEffect>
                                    <p:anim calcmode="lin" valueType="num">
                                      <p:cBhvr>
                                        <p:cTn id="190" dur="1000" fill="hold"/>
                                        <p:tgtEl>
                                          <p:spTgt spid="75"/>
                                        </p:tgtEl>
                                        <p:attrNameLst>
                                          <p:attrName>ppt_x</p:attrName>
                                        </p:attrNameLst>
                                      </p:cBhvr>
                                      <p:tavLst>
                                        <p:tav tm="0">
                                          <p:val>
                                            <p:strVal val="#ppt_x"/>
                                          </p:val>
                                        </p:tav>
                                        <p:tav tm="100000">
                                          <p:val>
                                            <p:strVal val="#ppt_x"/>
                                          </p:val>
                                        </p:tav>
                                      </p:tavLst>
                                    </p:anim>
                                    <p:anim calcmode="lin" valueType="num">
                                      <p:cBhvr>
                                        <p:cTn id="191" dur="1000" fill="hold"/>
                                        <p:tgtEl>
                                          <p:spTgt spid="75"/>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76"/>
                                        </p:tgtEl>
                                        <p:attrNameLst>
                                          <p:attrName>style.visibility</p:attrName>
                                        </p:attrNameLst>
                                      </p:cBhvr>
                                      <p:to>
                                        <p:strVal val="visible"/>
                                      </p:to>
                                    </p:set>
                                    <p:animEffect transition="in" filter="fade">
                                      <p:cBhvr>
                                        <p:cTn id="194" dur="1000"/>
                                        <p:tgtEl>
                                          <p:spTgt spid="76"/>
                                        </p:tgtEl>
                                      </p:cBhvr>
                                    </p:animEffect>
                                    <p:anim calcmode="lin" valueType="num">
                                      <p:cBhvr>
                                        <p:cTn id="195" dur="1000" fill="hold"/>
                                        <p:tgtEl>
                                          <p:spTgt spid="76"/>
                                        </p:tgtEl>
                                        <p:attrNameLst>
                                          <p:attrName>ppt_x</p:attrName>
                                        </p:attrNameLst>
                                      </p:cBhvr>
                                      <p:tavLst>
                                        <p:tav tm="0">
                                          <p:val>
                                            <p:strVal val="#ppt_x"/>
                                          </p:val>
                                        </p:tav>
                                        <p:tav tm="100000">
                                          <p:val>
                                            <p:strVal val="#ppt_x"/>
                                          </p:val>
                                        </p:tav>
                                      </p:tavLst>
                                    </p:anim>
                                    <p:anim calcmode="lin" valueType="num">
                                      <p:cBhvr>
                                        <p:cTn id="196" dur="1000" fill="hold"/>
                                        <p:tgtEl>
                                          <p:spTgt spid="76"/>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77"/>
                                        </p:tgtEl>
                                        <p:attrNameLst>
                                          <p:attrName>style.visibility</p:attrName>
                                        </p:attrNameLst>
                                      </p:cBhvr>
                                      <p:to>
                                        <p:strVal val="visible"/>
                                      </p:to>
                                    </p:set>
                                    <p:animEffect transition="in" filter="fade">
                                      <p:cBhvr>
                                        <p:cTn id="199" dur="1000"/>
                                        <p:tgtEl>
                                          <p:spTgt spid="77"/>
                                        </p:tgtEl>
                                      </p:cBhvr>
                                    </p:animEffect>
                                    <p:anim calcmode="lin" valueType="num">
                                      <p:cBhvr>
                                        <p:cTn id="200" dur="1000" fill="hold"/>
                                        <p:tgtEl>
                                          <p:spTgt spid="77"/>
                                        </p:tgtEl>
                                        <p:attrNameLst>
                                          <p:attrName>ppt_x</p:attrName>
                                        </p:attrNameLst>
                                      </p:cBhvr>
                                      <p:tavLst>
                                        <p:tav tm="0">
                                          <p:val>
                                            <p:strVal val="#ppt_x"/>
                                          </p:val>
                                        </p:tav>
                                        <p:tav tm="100000">
                                          <p:val>
                                            <p:strVal val="#ppt_x"/>
                                          </p:val>
                                        </p:tav>
                                      </p:tavLst>
                                    </p:anim>
                                    <p:anim calcmode="lin" valueType="num">
                                      <p:cBhvr>
                                        <p:cTn id="201" dur="1000" fill="hold"/>
                                        <p:tgtEl>
                                          <p:spTgt spid="77"/>
                                        </p:tgtEl>
                                        <p:attrNameLst>
                                          <p:attrName>ppt_y</p:attrName>
                                        </p:attrNameLst>
                                      </p:cBhvr>
                                      <p:tavLst>
                                        <p:tav tm="0">
                                          <p:val>
                                            <p:strVal val="#ppt_y+.1"/>
                                          </p:val>
                                        </p:tav>
                                        <p:tav tm="100000">
                                          <p:val>
                                            <p:strVal val="#ppt_y"/>
                                          </p:val>
                                        </p:tav>
                                      </p:tavLst>
                                    </p:anim>
                                  </p:childTnLst>
                                </p:cTn>
                              </p:par>
                              <p:par>
                                <p:cTn id="202" presetID="42" presetClass="entr" presetSubtype="0" fill="hold" nodeType="withEffect">
                                  <p:stCondLst>
                                    <p:cond delay="0"/>
                                  </p:stCondLst>
                                  <p:childTnLst>
                                    <p:set>
                                      <p:cBhvr>
                                        <p:cTn id="203" dur="1" fill="hold">
                                          <p:stCondLst>
                                            <p:cond delay="0"/>
                                          </p:stCondLst>
                                        </p:cTn>
                                        <p:tgtEl>
                                          <p:spTgt spid="78"/>
                                        </p:tgtEl>
                                        <p:attrNameLst>
                                          <p:attrName>style.visibility</p:attrName>
                                        </p:attrNameLst>
                                      </p:cBhvr>
                                      <p:to>
                                        <p:strVal val="visible"/>
                                      </p:to>
                                    </p:set>
                                    <p:animEffect transition="in" filter="fade">
                                      <p:cBhvr>
                                        <p:cTn id="204" dur="1000"/>
                                        <p:tgtEl>
                                          <p:spTgt spid="78"/>
                                        </p:tgtEl>
                                      </p:cBhvr>
                                    </p:animEffect>
                                    <p:anim calcmode="lin" valueType="num">
                                      <p:cBhvr>
                                        <p:cTn id="205" dur="1000" fill="hold"/>
                                        <p:tgtEl>
                                          <p:spTgt spid="78"/>
                                        </p:tgtEl>
                                        <p:attrNameLst>
                                          <p:attrName>ppt_x</p:attrName>
                                        </p:attrNameLst>
                                      </p:cBhvr>
                                      <p:tavLst>
                                        <p:tav tm="0">
                                          <p:val>
                                            <p:strVal val="#ppt_x"/>
                                          </p:val>
                                        </p:tav>
                                        <p:tav tm="100000">
                                          <p:val>
                                            <p:strVal val="#ppt_x"/>
                                          </p:val>
                                        </p:tav>
                                      </p:tavLst>
                                    </p:anim>
                                    <p:anim calcmode="lin" valueType="num">
                                      <p:cBhvr>
                                        <p:cTn id="206" dur="1000" fill="hold"/>
                                        <p:tgtEl>
                                          <p:spTgt spid="78"/>
                                        </p:tgtEl>
                                        <p:attrNameLst>
                                          <p:attrName>ppt_y</p:attrName>
                                        </p:attrNameLst>
                                      </p:cBhvr>
                                      <p:tavLst>
                                        <p:tav tm="0">
                                          <p:val>
                                            <p:strVal val="#ppt_y+.1"/>
                                          </p:val>
                                        </p:tav>
                                        <p:tav tm="100000">
                                          <p:val>
                                            <p:strVal val="#ppt_y"/>
                                          </p:val>
                                        </p:tav>
                                      </p:tavLst>
                                    </p:anim>
                                  </p:childTnLst>
                                </p:cTn>
                              </p:par>
                              <p:par>
                                <p:cTn id="207" presetID="42" presetClass="entr" presetSubtype="0" fill="hold" nodeType="withEffect">
                                  <p:stCondLst>
                                    <p:cond delay="0"/>
                                  </p:stCondLst>
                                  <p:childTnLst>
                                    <p:set>
                                      <p:cBhvr>
                                        <p:cTn id="208" dur="1" fill="hold">
                                          <p:stCondLst>
                                            <p:cond delay="0"/>
                                          </p:stCondLst>
                                        </p:cTn>
                                        <p:tgtEl>
                                          <p:spTgt spid="79"/>
                                        </p:tgtEl>
                                        <p:attrNameLst>
                                          <p:attrName>style.visibility</p:attrName>
                                        </p:attrNameLst>
                                      </p:cBhvr>
                                      <p:to>
                                        <p:strVal val="visible"/>
                                      </p:to>
                                    </p:set>
                                    <p:animEffect transition="in" filter="fade">
                                      <p:cBhvr>
                                        <p:cTn id="209" dur="1000"/>
                                        <p:tgtEl>
                                          <p:spTgt spid="79"/>
                                        </p:tgtEl>
                                      </p:cBhvr>
                                    </p:animEffect>
                                    <p:anim calcmode="lin" valueType="num">
                                      <p:cBhvr>
                                        <p:cTn id="210" dur="1000" fill="hold"/>
                                        <p:tgtEl>
                                          <p:spTgt spid="79"/>
                                        </p:tgtEl>
                                        <p:attrNameLst>
                                          <p:attrName>ppt_x</p:attrName>
                                        </p:attrNameLst>
                                      </p:cBhvr>
                                      <p:tavLst>
                                        <p:tav tm="0">
                                          <p:val>
                                            <p:strVal val="#ppt_x"/>
                                          </p:val>
                                        </p:tav>
                                        <p:tav tm="100000">
                                          <p:val>
                                            <p:strVal val="#ppt_x"/>
                                          </p:val>
                                        </p:tav>
                                      </p:tavLst>
                                    </p:anim>
                                    <p:anim calcmode="lin" valueType="num">
                                      <p:cBhvr>
                                        <p:cTn id="211" dur="1000" fill="hold"/>
                                        <p:tgtEl>
                                          <p:spTgt spid="79"/>
                                        </p:tgtEl>
                                        <p:attrNameLst>
                                          <p:attrName>ppt_y</p:attrName>
                                        </p:attrNameLst>
                                      </p:cBhvr>
                                      <p:tavLst>
                                        <p:tav tm="0">
                                          <p:val>
                                            <p:strVal val="#ppt_y+.1"/>
                                          </p:val>
                                        </p:tav>
                                        <p:tav tm="100000">
                                          <p:val>
                                            <p:strVal val="#ppt_y"/>
                                          </p:val>
                                        </p:tav>
                                      </p:tavLst>
                                    </p:anim>
                                  </p:childTnLst>
                                </p:cTn>
                              </p:par>
                              <p:par>
                                <p:cTn id="212" presetID="42" presetClass="entr" presetSubtype="0" fill="hold" nodeType="withEffect">
                                  <p:stCondLst>
                                    <p:cond delay="0"/>
                                  </p:stCondLst>
                                  <p:childTnLst>
                                    <p:set>
                                      <p:cBhvr>
                                        <p:cTn id="213" dur="1" fill="hold">
                                          <p:stCondLst>
                                            <p:cond delay="0"/>
                                          </p:stCondLst>
                                        </p:cTn>
                                        <p:tgtEl>
                                          <p:spTgt spid="80"/>
                                        </p:tgtEl>
                                        <p:attrNameLst>
                                          <p:attrName>style.visibility</p:attrName>
                                        </p:attrNameLst>
                                      </p:cBhvr>
                                      <p:to>
                                        <p:strVal val="visible"/>
                                      </p:to>
                                    </p:set>
                                    <p:animEffect transition="in" filter="fade">
                                      <p:cBhvr>
                                        <p:cTn id="214" dur="1000"/>
                                        <p:tgtEl>
                                          <p:spTgt spid="80"/>
                                        </p:tgtEl>
                                      </p:cBhvr>
                                    </p:animEffect>
                                    <p:anim calcmode="lin" valueType="num">
                                      <p:cBhvr>
                                        <p:cTn id="215" dur="1000" fill="hold"/>
                                        <p:tgtEl>
                                          <p:spTgt spid="80"/>
                                        </p:tgtEl>
                                        <p:attrNameLst>
                                          <p:attrName>ppt_x</p:attrName>
                                        </p:attrNameLst>
                                      </p:cBhvr>
                                      <p:tavLst>
                                        <p:tav tm="0">
                                          <p:val>
                                            <p:strVal val="#ppt_x"/>
                                          </p:val>
                                        </p:tav>
                                        <p:tav tm="100000">
                                          <p:val>
                                            <p:strVal val="#ppt_x"/>
                                          </p:val>
                                        </p:tav>
                                      </p:tavLst>
                                    </p:anim>
                                    <p:anim calcmode="lin" valueType="num">
                                      <p:cBhvr>
                                        <p:cTn id="216" dur="1000" fill="hold"/>
                                        <p:tgtEl>
                                          <p:spTgt spid="80"/>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81"/>
                                        </p:tgtEl>
                                        <p:attrNameLst>
                                          <p:attrName>style.visibility</p:attrName>
                                        </p:attrNameLst>
                                      </p:cBhvr>
                                      <p:to>
                                        <p:strVal val="visible"/>
                                      </p:to>
                                    </p:set>
                                    <p:animEffect transition="in" filter="fade">
                                      <p:cBhvr>
                                        <p:cTn id="219" dur="1000"/>
                                        <p:tgtEl>
                                          <p:spTgt spid="81"/>
                                        </p:tgtEl>
                                      </p:cBhvr>
                                    </p:animEffect>
                                    <p:anim calcmode="lin" valueType="num">
                                      <p:cBhvr>
                                        <p:cTn id="220" dur="1000" fill="hold"/>
                                        <p:tgtEl>
                                          <p:spTgt spid="81"/>
                                        </p:tgtEl>
                                        <p:attrNameLst>
                                          <p:attrName>ppt_x</p:attrName>
                                        </p:attrNameLst>
                                      </p:cBhvr>
                                      <p:tavLst>
                                        <p:tav tm="0">
                                          <p:val>
                                            <p:strVal val="#ppt_x"/>
                                          </p:val>
                                        </p:tav>
                                        <p:tav tm="100000">
                                          <p:val>
                                            <p:strVal val="#ppt_x"/>
                                          </p:val>
                                        </p:tav>
                                      </p:tavLst>
                                    </p:anim>
                                    <p:anim calcmode="lin" valueType="num">
                                      <p:cBhvr>
                                        <p:cTn id="221" dur="1000" fill="hold"/>
                                        <p:tgtEl>
                                          <p:spTgt spid="81"/>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0"/>
                                  </p:stCondLst>
                                  <p:childTnLst>
                                    <p:set>
                                      <p:cBhvr>
                                        <p:cTn id="223" dur="1" fill="hold">
                                          <p:stCondLst>
                                            <p:cond delay="0"/>
                                          </p:stCondLst>
                                        </p:cTn>
                                        <p:tgtEl>
                                          <p:spTgt spid="83"/>
                                        </p:tgtEl>
                                        <p:attrNameLst>
                                          <p:attrName>style.visibility</p:attrName>
                                        </p:attrNameLst>
                                      </p:cBhvr>
                                      <p:to>
                                        <p:strVal val="visible"/>
                                      </p:to>
                                    </p:set>
                                    <p:animEffect transition="in" filter="fade">
                                      <p:cBhvr>
                                        <p:cTn id="224" dur="1000"/>
                                        <p:tgtEl>
                                          <p:spTgt spid="83"/>
                                        </p:tgtEl>
                                      </p:cBhvr>
                                    </p:animEffect>
                                    <p:anim calcmode="lin" valueType="num">
                                      <p:cBhvr>
                                        <p:cTn id="225" dur="1000" fill="hold"/>
                                        <p:tgtEl>
                                          <p:spTgt spid="83"/>
                                        </p:tgtEl>
                                        <p:attrNameLst>
                                          <p:attrName>ppt_x</p:attrName>
                                        </p:attrNameLst>
                                      </p:cBhvr>
                                      <p:tavLst>
                                        <p:tav tm="0">
                                          <p:val>
                                            <p:strVal val="#ppt_x"/>
                                          </p:val>
                                        </p:tav>
                                        <p:tav tm="100000">
                                          <p:val>
                                            <p:strVal val="#ppt_x"/>
                                          </p:val>
                                        </p:tav>
                                      </p:tavLst>
                                    </p:anim>
                                    <p:anim calcmode="lin" valueType="num">
                                      <p:cBhvr>
                                        <p:cTn id="226" dur="1000" fill="hold"/>
                                        <p:tgtEl>
                                          <p:spTgt spid="83"/>
                                        </p:tgtEl>
                                        <p:attrNameLst>
                                          <p:attrName>ppt_y</p:attrName>
                                        </p:attrNameLst>
                                      </p:cBhvr>
                                      <p:tavLst>
                                        <p:tav tm="0">
                                          <p:val>
                                            <p:strVal val="#ppt_y+.1"/>
                                          </p:val>
                                        </p:tav>
                                        <p:tav tm="100000">
                                          <p:val>
                                            <p:strVal val="#ppt_y"/>
                                          </p:val>
                                        </p:tav>
                                      </p:tavLst>
                                    </p:anim>
                                  </p:childTnLst>
                                </p:cTn>
                              </p:par>
                              <p:par>
                                <p:cTn id="227" presetID="42" presetClass="entr" presetSubtype="0" fill="hold" grpId="0" nodeType="withEffect">
                                  <p:stCondLst>
                                    <p:cond delay="0"/>
                                  </p:stCondLst>
                                  <p:childTnLst>
                                    <p:set>
                                      <p:cBhvr>
                                        <p:cTn id="228" dur="1" fill="hold">
                                          <p:stCondLst>
                                            <p:cond delay="0"/>
                                          </p:stCondLst>
                                        </p:cTn>
                                        <p:tgtEl>
                                          <p:spTgt spid="84"/>
                                        </p:tgtEl>
                                        <p:attrNameLst>
                                          <p:attrName>style.visibility</p:attrName>
                                        </p:attrNameLst>
                                      </p:cBhvr>
                                      <p:to>
                                        <p:strVal val="visible"/>
                                      </p:to>
                                    </p:set>
                                    <p:animEffect transition="in" filter="fade">
                                      <p:cBhvr>
                                        <p:cTn id="229" dur="1000"/>
                                        <p:tgtEl>
                                          <p:spTgt spid="84"/>
                                        </p:tgtEl>
                                      </p:cBhvr>
                                    </p:animEffect>
                                    <p:anim calcmode="lin" valueType="num">
                                      <p:cBhvr>
                                        <p:cTn id="230" dur="1000" fill="hold"/>
                                        <p:tgtEl>
                                          <p:spTgt spid="84"/>
                                        </p:tgtEl>
                                        <p:attrNameLst>
                                          <p:attrName>ppt_x</p:attrName>
                                        </p:attrNameLst>
                                      </p:cBhvr>
                                      <p:tavLst>
                                        <p:tav tm="0">
                                          <p:val>
                                            <p:strVal val="#ppt_x"/>
                                          </p:val>
                                        </p:tav>
                                        <p:tav tm="100000">
                                          <p:val>
                                            <p:strVal val="#ppt_x"/>
                                          </p:val>
                                        </p:tav>
                                      </p:tavLst>
                                    </p:anim>
                                    <p:anim calcmode="lin" valueType="num">
                                      <p:cBhvr>
                                        <p:cTn id="231" dur="1000" fill="hold"/>
                                        <p:tgtEl>
                                          <p:spTgt spid="84"/>
                                        </p:tgtEl>
                                        <p:attrNameLst>
                                          <p:attrName>ppt_y</p:attrName>
                                        </p:attrNameLst>
                                      </p:cBhvr>
                                      <p:tavLst>
                                        <p:tav tm="0">
                                          <p:val>
                                            <p:strVal val="#ppt_y+.1"/>
                                          </p:val>
                                        </p:tav>
                                        <p:tav tm="100000">
                                          <p:val>
                                            <p:strVal val="#ppt_y"/>
                                          </p:val>
                                        </p:tav>
                                      </p:tavLst>
                                    </p:anim>
                                  </p:childTnLst>
                                </p:cTn>
                              </p:par>
                              <p:par>
                                <p:cTn id="232" presetID="42" presetClass="entr" presetSubtype="0" fill="hold" grpId="0" nodeType="withEffect">
                                  <p:stCondLst>
                                    <p:cond delay="0"/>
                                  </p:stCondLst>
                                  <p:childTnLst>
                                    <p:set>
                                      <p:cBhvr>
                                        <p:cTn id="233" dur="1" fill="hold">
                                          <p:stCondLst>
                                            <p:cond delay="0"/>
                                          </p:stCondLst>
                                        </p:cTn>
                                        <p:tgtEl>
                                          <p:spTgt spid="85"/>
                                        </p:tgtEl>
                                        <p:attrNameLst>
                                          <p:attrName>style.visibility</p:attrName>
                                        </p:attrNameLst>
                                      </p:cBhvr>
                                      <p:to>
                                        <p:strVal val="visible"/>
                                      </p:to>
                                    </p:set>
                                    <p:animEffect transition="in" filter="fade">
                                      <p:cBhvr>
                                        <p:cTn id="234" dur="1000"/>
                                        <p:tgtEl>
                                          <p:spTgt spid="85"/>
                                        </p:tgtEl>
                                      </p:cBhvr>
                                    </p:animEffect>
                                    <p:anim calcmode="lin" valueType="num">
                                      <p:cBhvr>
                                        <p:cTn id="235" dur="1000" fill="hold"/>
                                        <p:tgtEl>
                                          <p:spTgt spid="85"/>
                                        </p:tgtEl>
                                        <p:attrNameLst>
                                          <p:attrName>ppt_x</p:attrName>
                                        </p:attrNameLst>
                                      </p:cBhvr>
                                      <p:tavLst>
                                        <p:tav tm="0">
                                          <p:val>
                                            <p:strVal val="#ppt_x"/>
                                          </p:val>
                                        </p:tav>
                                        <p:tav tm="100000">
                                          <p:val>
                                            <p:strVal val="#ppt_x"/>
                                          </p:val>
                                        </p:tav>
                                      </p:tavLst>
                                    </p:anim>
                                    <p:anim calcmode="lin" valueType="num">
                                      <p:cBhvr>
                                        <p:cTn id="236" dur="1000" fill="hold"/>
                                        <p:tgtEl>
                                          <p:spTgt spid="85"/>
                                        </p:tgtEl>
                                        <p:attrNameLst>
                                          <p:attrName>ppt_y</p:attrName>
                                        </p:attrNameLst>
                                      </p:cBhvr>
                                      <p:tavLst>
                                        <p:tav tm="0">
                                          <p:val>
                                            <p:strVal val="#ppt_y+.1"/>
                                          </p:val>
                                        </p:tav>
                                        <p:tav tm="100000">
                                          <p:val>
                                            <p:strVal val="#ppt_y"/>
                                          </p:val>
                                        </p:tav>
                                      </p:tavLst>
                                    </p:anim>
                                  </p:childTnLst>
                                </p:cTn>
                              </p:par>
                              <p:par>
                                <p:cTn id="237" presetID="42" presetClass="entr" presetSubtype="0" fill="hold" nodeType="withEffect">
                                  <p:stCondLst>
                                    <p:cond delay="0"/>
                                  </p:stCondLst>
                                  <p:childTnLst>
                                    <p:set>
                                      <p:cBhvr>
                                        <p:cTn id="238" dur="1" fill="hold">
                                          <p:stCondLst>
                                            <p:cond delay="0"/>
                                          </p:stCondLst>
                                        </p:cTn>
                                        <p:tgtEl>
                                          <p:spTgt spid="86"/>
                                        </p:tgtEl>
                                        <p:attrNameLst>
                                          <p:attrName>style.visibility</p:attrName>
                                        </p:attrNameLst>
                                      </p:cBhvr>
                                      <p:to>
                                        <p:strVal val="visible"/>
                                      </p:to>
                                    </p:set>
                                    <p:animEffect transition="in" filter="fade">
                                      <p:cBhvr>
                                        <p:cTn id="239" dur="1000"/>
                                        <p:tgtEl>
                                          <p:spTgt spid="86"/>
                                        </p:tgtEl>
                                      </p:cBhvr>
                                    </p:animEffect>
                                    <p:anim calcmode="lin" valueType="num">
                                      <p:cBhvr>
                                        <p:cTn id="240" dur="1000" fill="hold"/>
                                        <p:tgtEl>
                                          <p:spTgt spid="86"/>
                                        </p:tgtEl>
                                        <p:attrNameLst>
                                          <p:attrName>ppt_x</p:attrName>
                                        </p:attrNameLst>
                                      </p:cBhvr>
                                      <p:tavLst>
                                        <p:tav tm="0">
                                          <p:val>
                                            <p:strVal val="#ppt_x"/>
                                          </p:val>
                                        </p:tav>
                                        <p:tav tm="100000">
                                          <p:val>
                                            <p:strVal val="#ppt_x"/>
                                          </p:val>
                                        </p:tav>
                                      </p:tavLst>
                                    </p:anim>
                                    <p:anim calcmode="lin" valueType="num">
                                      <p:cBhvr>
                                        <p:cTn id="241" dur="1000" fill="hold"/>
                                        <p:tgtEl>
                                          <p:spTgt spid="86"/>
                                        </p:tgtEl>
                                        <p:attrNameLst>
                                          <p:attrName>ppt_y</p:attrName>
                                        </p:attrNameLst>
                                      </p:cBhvr>
                                      <p:tavLst>
                                        <p:tav tm="0">
                                          <p:val>
                                            <p:strVal val="#ppt_y+.1"/>
                                          </p:val>
                                        </p:tav>
                                        <p:tav tm="100000">
                                          <p:val>
                                            <p:strVal val="#ppt_y"/>
                                          </p:val>
                                        </p:tav>
                                      </p:tavLst>
                                    </p:anim>
                                  </p:childTnLst>
                                </p:cTn>
                              </p:par>
                              <p:par>
                                <p:cTn id="242" presetID="42" presetClass="entr" presetSubtype="0" fill="hold" nodeType="withEffect">
                                  <p:stCondLst>
                                    <p:cond delay="0"/>
                                  </p:stCondLst>
                                  <p:childTnLst>
                                    <p:set>
                                      <p:cBhvr>
                                        <p:cTn id="243" dur="1" fill="hold">
                                          <p:stCondLst>
                                            <p:cond delay="0"/>
                                          </p:stCondLst>
                                        </p:cTn>
                                        <p:tgtEl>
                                          <p:spTgt spid="87"/>
                                        </p:tgtEl>
                                        <p:attrNameLst>
                                          <p:attrName>style.visibility</p:attrName>
                                        </p:attrNameLst>
                                      </p:cBhvr>
                                      <p:to>
                                        <p:strVal val="visible"/>
                                      </p:to>
                                    </p:set>
                                    <p:animEffect transition="in" filter="fade">
                                      <p:cBhvr>
                                        <p:cTn id="244" dur="1000"/>
                                        <p:tgtEl>
                                          <p:spTgt spid="87"/>
                                        </p:tgtEl>
                                      </p:cBhvr>
                                    </p:animEffect>
                                    <p:anim calcmode="lin" valueType="num">
                                      <p:cBhvr>
                                        <p:cTn id="245" dur="1000" fill="hold"/>
                                        <p:tgtEl>
                                          <p:spTgt spid="87"/>
                                        </p:tgtEl>
                                        <p:attrNameLst>
                                          <p:attrName>ppt_x</p:attrName>
                                        </p:attrNameLst>
                                      </p:cBhvr>
                                      <p:tavLst>
                                        <p:tav tm="0">
                                          <p:val>
                                            <p:strVal val="#ppt_x"/>
                                          </p:val>
                                        </p:tav>
                                        <p:tav tm="100000">
                                          <p:val>
                                            <p:strVal val="#ppt_x"/>
                                          </p:val>
                                        </p:tav>
                                      </p:tavLst>
                                    </p:anim>
                                    <p:anim calcmode="lin" valueType="num">
                                      <p:cBhvr>
                                        <p:cTn id="246"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42" presetClass="entr" presetSubtype="0" fill="hold" grpId="0" nodeType="clickEffect">
                                  <p:stCondLst>
                                    <p:cond delay="0"/>
                                  </p:stCondLst>
                                  <p:childTnLst>
                                    <p:set>
                                      <p:cBhvr>
                                        <p:cTn id="250" dur="1" fill="hold">
                                          <p:stCondLst>
                                            <p:cond delay="0"/>
                                          </p:stCondLst>
                                        </p:cTn>
                                        <p:tgtEl>
                                          <p:spTgt spid="91"/>
                                        </p:tgtEl>
                                        <p:attrNameLst>
                                          <p:attrName>style.visibility</p:attrName>
                                        </p:attrNameLst>
                                      </p:cBhvr>
                                      <p:to>
                                        <p:strVal val="visible"/>
                                      </p:to>
                                    </p:set>
                                    <p:animEffect transition="in" filter="fade">
                                      <p:cBhvr>
                                        <p:cTn id="251" dur="1000"/>
                                        <p:tgtEl>
                                          <p:spTgt spid="91"/>
                                        </p:tgtEl>
                                      </p:cBhvr>
                                    </p:animEffect>
                                    <p:anim calcmode="lin" valueType="num">
                                      <p:cBhvr>
                                        <p:cTn id="252" dur="1000" fill="hold"/>
                                        <p:tgtEl>
                                          <p:spTgt spid="91"/>
                                        </p:tgtEl>
                                        <p:attrNameLst>
                                          <p:attrName>ppt_x</p:attrName>
                                        </p:attrNameLst>
                                      </p:cBhvr>
                                      <p:tavLst>
                                        <p:tav tm="0">
                                          <p:val>
                                            <p:strVal val="#ppt_x"/>
                                          </p:val>
                                        </p:tav>
                                        <p:tav tm="100000">
                                          <p:val>
                                            <p:strVal val="#ppt_x"/>
                                          </p:val>
                                        </p:tav>
                                      </p:tavLst>
                                    </p:anim>
                                    <p:anim calcmode="lin" valueType="num">
                                      <p:cBhvr>
                                        <p:cTn id="253"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42" presetClass="entr" presetSubtype="0" fill="hold" grpId="0" nodeType="clickEffect">
                                  <p:stCondLst>
                                    <p:cond delay="0"/>
                                  </p:stCondLst>
                                  <p:childTnLst>
                                    <p:set>
                                      <p:cBhvr>
                                        <p:cTn id="257" dur="1" fill="hold">
                                          <p:stCondLst>
                                            <p:cond delay="0"/>
                                          </p:stCondLst>
                                        </p:cTn>
                                        <p:tgtEl>
                                          <p:spTgt spid="4"/>
                                        </p:tgtEl>
                                        <p:attrNameLst>
                                          <p:attrName>style.visibility</p:attrName>
                                        </p:attrNameLst>
                                      </p:cBhvr>
                                      <p:to>
                                        <p:strVal val="visible"/>
                                      </p:to>
                                    </p:set>
                                    <p:animEffect transition="in" filter="fade">
                                      <p:cBhvr>
                                        <p:cTn id="258" dur="1000"/>
                                        <p:tgtEl>
                                          <p:spTgt spid="4"/>
                                        </p:tgtEl>
                                      </p:cBhvr>
                                    </p:animEffect>
                                    <p:anim calcmode="lin" valueType="num">
                                      <p:cBhvr>
                                        <p:cTn id="259" dur="1000" fill="hold"/>
                                        <p:tgtEl>
                                          <p:spTgt spid="4"/>
                                        </p:tgtEl>
                                        <p:attrNameLst>
                                          <p:attrName>ppt_x</p:attrName>
                                        </p:attrNameLst>
                                      </p:cBhvr>
                                      <p:tavLst>
                                        <p:tav tm="0">
                                          <p:val>
                                            <p:strVal val="#ppt_x"/>
                                          </p:val>
                                        </p:tav>
                                        <p:tav tm="100000">
                                          <p:val>
                                            <p:strVal val="#ppt_x"/>
                                          </p:val>
                                        </p:tav>
                                      </p:tavLst>
                                    </p:anim>
                                    <p:anim calcmode="lin" valueType="num">
                                      <p:cBhvr>
                                        <p:cTn id="260" dur="1000" fill="hold"/>
                                        <p:tgtEl>
                                          <p:spTgt spid="4"/>
                                        </p:tgtEl>
                                        <p:attrNameLst>
                                          <p:attrName>ppt_y</p:attrName>
                                        </p:attrNameLst>
                                      </p:cBhvr>
                                      <p:tavLst>
                                        <p:tav tm="0">
                                          <p:val>
                                            <p:strVal val="#ppt_y+.1"/>
                                          </p:val>
                                        </p:tav>
                                        <p:tav tm="100000">
                                          <p:val>
                                            <p:strVal val="#ppt_y"/>
                                          </p:val>
                                        </p:tav>
                                      </p:tavLst>
                                    </p:anim>
                                  </p:childTnLst>
                                </p:cTn>
                              </p:par>
                              <p:par>
                                <p:cTn id="261" presetID="42" presetClass="entr" presetSubtype="0" fill="hold" grpId="0" nodeType="withEffect">
                                  <p:stCondLst>
                                    <p:cond delay="0"/>
                                  </p:stCondLst>
                                  <p:childTnLst>
                                    <p:set>
                                      <p:cBhvr>
                                        <p:cTn id="262" dur="1" fill="hold">
                                          <p:stCondLst>
                                            <p:cond delay="0"/>
                                          </p:stCondLst>
                                        </p:cTn>
                                        <p:tgtEl>
                                          <p:spTgt spid="5"/>
                                        </p:tgtEl>
                                        <p:attrNameLst>
                                          <p:attrName>style.visibility</p:attrName>
                                        </p:attrNameLst>
                                      </p:cBhvr>
                                      <p:to>
                                        <p:strVal val="visible"/>
                                      </p:to>
                                    </p:set>
                                    <p:animEffect transition="in" filter="fade">
                                      <p:cBhvr>
                                        <p:cTn id="263" dur="1000"/>
                                        <p:tgtEl>
                                          <p:spTgt spid="5"/>
                                        </p:tgtEl>
                                      </p:cBhvr>
                                    </p:animEffect>
                                    <p:anim calcmode="lin" valueType="num">
                                      <p:cBhvr>
                                        <p:cTn id="264" dur="1000" fill="hold"/>
                                        <p:tgtEl>
                                          <p:spTgt spid="5"/>
                                        </p:tgtEl>
                                        <p:attrNameLst>
                                          <p:attrName>ppt_x</p:attrName>
                                        </p:attrNameLst>
                                      </p:cBhvr>
                                      <p:tavLst>
                                        <p:tav tm="0">
                                          <p:val>
                                            <p:strVal val="#ppt_x"/>
                                          </p:val>
                                        </p:tav>
                                        <p:tav tm="100000">
                                          <p:val>
                                            <p:strVal val="#ppt_x"/>
                                          </p:val>
                                        </p:tav>
                                      </p:tavLst>
                                    </p:anim>
                                    <p:anim calcmode="lin" valueType="num">
                                      <p:cBhvr>
                                        <p:cTn id="265" dur="1000" fill="hold"/>
                                        <p:tgtEl>
                                          <p:spTgt spid="5"/>
                                        </p:tgtEl>
                                        <p:attrNameLst>
                                          <p:attrName>ppt_y</p:attrName>
                                        </p:attrNameLst>
                                      </p:cBhvr>
                                      <p:tavLst>
                                        <p:tav tm="0">
                                          <p:val>
                                            <p:strVal val="#ppt_y+.1"/>
                                          </p:val>
                                        </p:tav>
                                        <p:tav tm="100000">
                                          <p:val>
                                            <p:strVal val="#ppt_y"/>
                                          </p:val>
                                        </p:tav>
                                      </p:tavLst>
                                    </p:anim>
                                  </p:childTnLst>
                                </p:cTn>
                              </p:par>
                              <p:par>
                                <p:cTn id="266" presetID="42" presetClass="entr" presetSubtype="0" fill="hold" grpId="0" nodeType="withEffect">
                                  <p:stCondLst>
                                    <p:cond delay="0"/>
                                  </p:stCondLst>
                                  <p:childTnLst>
                                    <p:set>
                                      <p:cBhvr>
                                        <p:cTn id="267" dur="1" fill="hold">
                                          <p:stCondLst>
                                            <p:cond delay="0"/>
                                          </p:stCondLst>
                                        </p:cTn>
                                        <p:tgtEl>
                                          <p:spTgt spid="21"/>
                                        </p:tgtEl>
                                        <p:attrNameLst>
                                          <p:attrName>style.visibility</p:attrName>
                                        </p:attrNameLst>
                                      </p:cBhvr>
                                      <p:to>
                                        <p:strVal val="visible"/>
                                      </p:to>
                                    </p:set>
                                    <p:animEffect transition="in" filter="fade">
                                      <p:cBhvr>
                                        <p:cTn id="268" dur="1000"/>
                                        <p:tgtEl>
                                          <p:spTgt spid="21"/>
                                        </p:tgtEl>
                                      </p:cBhvr>
                                    </p:animEffect>
                                    <p:anim calcmode="lin" valueType="num">
                                      <p:cBhvr>
                                        <p:cTn id="269" dur="1000" fill="hold"/>
                                        <p:tgtEl>
                                          <p:spTgt spid="21"/>
                                        </p:tgtEl>
                                        <p:attrNameLst>
                                          <p:attrName>ppt_x</p:attrName>
                                        </p:attrNameLst>
                                      </p:cBhvr>
                                      <p:tavLst>
                                        <p:tav tm="0">
                                          <p:val>
                                            <p:strVal val="#ppt_x"/>
                                          </p:val>
                                        </p:tav>
                                        <p:tav tm="100000">
                                          <p:val>
                                            <p:strVal val="#ppt_x"/>
                                          </p:val>
                                        </p:tav>
                                      </p:tavLst>
                                    </p:anim>
                                    <p:anim calcmode="lin" valueType="num">
                                      <p:cBhvr>
                                        <p:cTn id="270" dur="1000" fill="hold"/>
                                        <p:tgtEl>
                                          <p:spTgt spid="21"/>
                                        </p:tgtEl>
                                        <p:attrNameLst>
                                          <p:attrName>ppt_y</p:attrName>
                                        </p:attrNameLst>
                                      </p:cBhvr>
                                      <p:tavLst>
                                        <p:tav tm="0">
                                          <p:val>
                                            <p:strVal val="#ppt_y+.1"/>
                                          </p:val>
                                        </p:tav>
                                        <p:tav tm="100000">
                                          <p:val>
                                            <p:strVal val="#ppt_y"/>
                                          </p:val>
                                        </p:tav>
                                      </p:tavLst>
                                    </p:anim>
                                  </p:childTnLst>
                                </p:cTn>
                              </p:par>
                              <p:par>
                                <p:cTn id="271" presetID="42" presetClass="entr" presetSubtype="0" fill="hold" grpId="0" nodeType="withEffect">
                                  <p:stCondLst>
                                    <p:cond delay="0"/>
                                  </p:stCondLst>
                                  <p:childTnLst>
                                    <p:set>
                                      <p:cBhvr>
                                        <p:cTn id="272" dur="1" fill="hold">
                                          <p:stCondLst>
                                            <p:cond delay="0"/>
                                          </p:stCondLst>
                                        </p:cTn>
                                        <p:tgtEl>
                                          <p:spTgt spid="22"/>
                                        </p:tgtEl>
                                        <p:attrNameLst>
                                          <p:attrName>style.visibility</p:attrName>
                                        </p:attrNameLst>
                                      </p:cBhvr>
                                      <p:to>
                                        <p:strVal val="visible"/>
                                      </p:to>
                                    </p:set>
                                    <p:animEffect transition="in" filter="fade">
                                      <p:cBhvr>
                                        <p:cTn id="273" dur="1000"/>
                                        <p:tgtEl>
                                          <p:spTgt spid="22"/>
                                        </p:tgtEl>
                                      </p:cBhvr>
                                    </p:animEffect>
                                    <p:anim calcmode="lin" valueType="num">
                                      <p:cBhvr>
                                        <p:cTn id="274" dur="1000" fill="hold"/>
                                        <p:tgtEl>
                                          <p:spTgt spid="22"/>
                                        </p:tgtEl>
                                        <p:attrNameLst>
                                          <p:attrName>ppt_x</p:attrName>
                                        </p:attrNameLst>
                                      </p:cBhvr>
                                      <p:tavLst>
                                        <p:tav tm="0">
                                          <p:val>
                                            <p:strVal val="#ppt_x"/>
                                          </p:val>
                                        </p:tav>
                                        <p:tav tm="100000">
                                          <p:val>
                                            <p:strVal val="#ppt_x"/>
                                          </p:val>
                                        </p:tav>
                                      </p:tavLst>
                                    </p:anim>
                                    <p:anim calcmode="lin" valueType="num">
                                      <p:cBhvr>
                                        <p:cTn id="275" dur="1000" fill="hold"/>
                                        <p:tgtEl>
                                          <p:spTgt spid="22"/>
                                        </p:tgtEl>
                                        <p:attrNameLst>
                                          <p:attrName>ppt_y</p:attrName>
                                        </p:attrNameLst>
                                      </p:cBhvr>
                                      <p:tavLst>
                                        <p:tav tm="0">
                                          <p:val>
                                            <p:strVal val="#ppt_y+.1"/>
                                          </p:val>
                                        </p:tav>
                                        <p:tav tm="100000">
                                          <p:val>
                                            <p:strVal val="#ppt_y"/>
                                          </p:val>
                                        </p:tav>
                                      </p:tavLst>
                                    </p:anim>
                                  </p:childTnLst>
                                </p:cTn>
                              </p:par>
                              <p:par>
                                <p:cTn id="276" presetID="42" presetClass="entr" presetSubtype="0" fill="hold" grpId="0" nodeType="withEffect">
                                  <p:stCondLst>
                                    <p:cond delay="0"/>
                                  </p:stCondLst>
                                  <p:childTnLst>
                                    <p:set>
                                      <p:cBhvr>
                                        <p:cTn id="277" dur="1" fill="hold">
                                          <p:stCondLst>
                                            <p:cond delay="0"/>
                                          </p:stCondLst>
                                        </p:cTn>
                                        <p:tgtEl>
                                          <p:spTgt spid="23"/>
                                        </p:tgtEl>
                                        <p:attrNameLst>
                                          <p:attrName>style.visibility</p:attrName>
                                        </p:attrNameLst>
                                      </p:cBhvr>
                                      <p:to>
                                        <p:strVal val="visible"/>
                                      </p:to>
                                    </p:set>
                                    <p:animEffect transition="in" filter="fade">
                                      <p:cBhvr>
                                        <p:cTn id="278" dur="1000"/>
                                        <p:tgtEl>
                                          <p:spTgt spid="23"/>
                                        </p:tgtEl>
                                      </p:cBhvr>
                                    </p:animEffect>
                                    <p:anim calcmode="lin" valueType="num">
                                      <p:cBhvr>
                                        <p:cTn id="279" dur="1000" fill="hold"/>
                                        <p:tgtEl>
                                          <p:spTgt spid="23"/>
                                        </p:tgtEl>
                                        <p:attrNameLst>
                                          <p:attrName>ppt_x</p:attrName>
                                        </p:attrNameLst>
                                      </p:cBhvr>
                                      <p:tavLst>
                                        <p:tav tm="0">
                                          <p:val>
                                            <p:strVal val="#ppt_x"/>
                                          </p:val>
                                        </p:tav>
                                        <p:tav tm="100000">
                                          <p:val>
                                            <p:strVal val="#ppt_x"/>
                                          </p:val>
                                        </p:tav>
                                      </p:tavLst>
                                    </p:anim>
                                    <p:anim calcmode="lin" valueType="num">
                                      <p:cBhvr>
                                        <p:cTn id="280" dur="1000" fill="hold"/>
                                        <p:tgtEl>
                                          <p:spTgt spid="23"/>
                                        </p:tgtEl>
                                        <p:attrNameLst>
                                          <p:attrName>ppt_y</p:attrName>
                                        </p:attrNameLst>
                                      </p:cBhvr>
                                      <p:tavLst>
                                        <p:tav tm="0">
                                          <p:val>
                                            <p:strVal val="#ppt_y+.1"/>
                                          </p:val>
                                        </p:tav>
                                        <p:tav tm="100000">
                                          <p:val>
                                            <p:strVal val="#ppt_y"/>
                                          </p:val>
                                        </p:tav>
                                      </p:tavLst>
                                    </p:anim>
                                  </p:childTnLst>
                                </p:cTn>
                              </p:par>
                              <p:par>
                                <p:cTn id="281" presetID="42" presetClass="entr" presetSubtype="0" fill="hold" grpId="0" nodeType="withEffect">
                                  <p:stCondLst>
                                    <p:cond delay="0"/>
                                  </p:stCondLst>
                                  <p:childTnLst>
                                    <p:set>
                                      <p:cBhvr>
                                        <p:cTn id="282" dur="1" fill="hold">
                                          <p:stCondLst>
                                            <p:cond delay="0"/>
                                          </p:stCondLst>
                                        </p:cTn>
                                        <p:tgtEl>
                                          <p:spTgt spid="24"/>
                                        </p:tgtEl>
                                        <p:attrNameLst>
                                          <p:attrName>style.visibility</p:attrName>
                                        </p:attrNameLst>
                                      </p:cBhvr>
                                      <p:to>
                                        <p:strVal val="visible"/>
                                      </p:to>
                                    </p:set>
                                    <p:animEffect transition="in" filter="fade">
                                      <p:cBhvr>
                                        <p:cTn id="283" dur="1000"/>
                                        <p:tgtEl>
                                          <p:spTgt spid="24"/>
                                        </p:tgtEl>
                                      </p:cBhvr>
                                    </p:animEffect>
                                    <p:anim calcmode="lin" valueType="num">
                                      <p:cBhvr>
                                        <p:cTn id="284" dur="1000" fill="hold"/>
                                        <p:tgtEl>
                                          <p:spTgt spid="24"/>
                                        </p:tgtEl>
                                        <p:attrNameLst>
                                          <p:attrName>ppt_x</p:attrName>
                                        </p:attrNameLst>
                                      </p:cBhvr>
                                      <p:tavLst>
                                        <p:tav tm="0">
                                          <p:val>
                                            <p:strVal val="#ppt_x"/>
                                          </p:val>
                                        </p:tav>
                                        <p:tav tm="100000">
                                          <p:val>
                                            <p:strVal val="#ppt_x"/>
                                          </p:val>
                                        </p:tav>
                                      </p:tavLst>
                                    </p:anim>
                                    <p:anim calcmode="lin" valueType="num">
                                      <p:cBhvr>
                                        <p:cTn id="285" dur="1000" fill="hold"/>
                                        <p:tgtEl>
                                          <p:spTgt spid="24"/>
                                        </p:tgtEl>
                                        <p:attrNameLst>
                                          <p:attrName>ppt_y</p:attrName>
                                        </p:attrNameLst>
                                      </p:cBhvr>
                                      <p:tavLst>
                                        <p:tav tm="0">
                                          <p:val>
                                            <p:strVal val="#ppt_y+.1"/>
                                          </p:val>
                                        </p:tav>
                                        <p:tav tm="100000">
                                          <p:val>
                                            <p:strVal val="#ppt_y"/>
                                          </p:val>
                                        </p:tav>
                                      </p:tavLst>
                                    </p:anim>
                                  </p:childTnLst>
                                </p:cTn>
                              </p:par>
                              <p:par>
                                <p:cTn id="286" presetID="42" presetClass="entr" presetSubtype="0" fill="hold" grpId="0" nodeType="withEffect">
                                  <p:stCondLst>
                                    <p:cond delay="0"/>
                                  </p:stCondLst>
                                  <p:childTnLst>
                                    <p:set>
                                      <p:cBhvr>
                                        <p:cTn id="287" dur="1" fill="hold">
                                          <p:stCondLst>
                                            <p:cond delay="0"/>
                                          </p:stCondLst>
                                        </p:cTn>
                                        <p:tgtEl>
                                          <p:spTgt spid="25"/>
                                        </p:tgtEl>
                                        <p:attrNameLst>
                                          <p:attrName>style.visibility</p:attrName>
                                        </p:attrNameLst>
                                      </p:cBhvr>
                                      <p:to>
                                        <p:strVal val="visible"/>
                                      </p:to>
                                    </p:set>
                                    <p:animEffect transition="in" filter="fade">
                                      <p:cBhvr>
                                        <p:cTn id="288" dur="1000"/>
                                        <p:tgtEl>
                                          <p:spTgt spid="25"/>
                                        </p:tgtEl>
                                      </p:cBhvr>
                                    </p:animEffect>
                                    <p:anim calcmode="lin" valueType="num">
                                      <p:cBhvr>
                                        <p:cTn id="289" dur="1000" fill="hold"/>
                                        <p:tgtEl>
                                          <p:spTgt spid="25"/>
                                        </p:tgtEl>
                                        <p:attrNameLst>
                                          <p:attrName>ppt_x</p:attrName>
                                        </p:attrNameLst>
                                      </p:cBhvr>
                                      <p:tavLst>
                                        <p:tav tm="0">
                                          <p:val>
                                            <p:strVal val="#ppt_x"/>
                                          </p:val>
                                        </p:tav>
                                        <p:tav tm="100000">
                                          <p:val>
                                            <p:strVal val="#ppt_x"/>
                                          </p:val>
                                        </p:tav>
                                      </p:tavLst>
                                    </p:anim>
                                    <p:anim calcmode="lin" valueType="num">
                                      <p:cBhvr>
                                        <p:cTn id="290" dur="1000" fill="hold"/>
                                        <p:tgtEl>
                                          <p:spTgt spid="25"/>
                                        </p:tgtEl>
                                        <p:attrNameLst>
                                          <p:attrName>ppt_y</p:attrName>
                                        </p:attrNameLst>
                                      </p:cBhvr>
                                      <p:tavLst>
                                        <p:tav tm="0">
                                          <p:val>
                                            <p:strVal val="#ppt_y+.1"/>
                                          </p:val>
                                        </p:tav>
                                        <p:tav tm="100000">
                                          <p:val>
                                            <p:strVal val="#ppt_y"/>
                                          </p:val>
                                        </p:tav>
                                      </p:tavLst>
                                    </p:anim>
                                  </p:childTnLst>
                                </p:cTn>
                              </p:par>
                              <p:par>
                                <p:cTn id="291" presetID="42" presetClass="entr" presetSubtype="0" fill="hold" grpId="0" nodeType="withEffect">
                                  <p:stCondLst>
                                    <p:cond delay="0"/>
                                  </p:stCondLst>
                                  <p:childTnLst>
                                    <p:set>
                                      <p:cBhvr>
                                        <p:cTn id="292" dur="1" fill="hold">
                                          <p:stCondLst>
                                            <p:cond delay="0"/>
                                          </p:stCondLst>
                                        </p:cTn>
                                        <p:tgtEl>
                                          <p:spTgt spid="26"/>
                                        </p:tgtEl>
                                        <p:attrNameLst>
                                          <p:attrName>style.visibility</p:attrName>
                                        </p:attrNameLst>
                                      </p:cBhvr>
                                      <p:to>
                                        <p:strVal val="visible"/>
                                      </p:to>
                                    </p:set>
                                    <p:animEffect transition="in" filter="fade">
                                      <p:cBhvr>
                                        <p:cTn id="293" dur="1000"/>
                                        <p:tgtEl>
                                          <p:spTgt spid="26"/>
                                        </p:tgtEl>
                                      </p:cBhvr>
                                    </p:animEffect>
                                    <p:anim calcmode="lin" valueType="num">
                                      <p:cBhvr>
                                        <p:cTn id="294" dur="1000" fill="hold"/>
                                        <p:tgtEl>
                                          <p:spTgt spid="26"/>
                                        </p:tgtEl>
                                        <p:attrNameLst>
                                          <p:attrName>ppt_x</p:attrName>
                                        </p:attrNameLst>
                                      </p:cBhvr>
                                      <p:tavLst>
                                        <p:tav tm="0">
                                          <p:val>
                                            <p:strVal val="#ppt_x"/>
                                          </p:val>
                                        </p:tav>
                                        <p:tav tm="100000">
                                          <p:val>
                                            <p:strVal val="#ppt_x"/>
                                          </p:val>
                                        </p:tav>
                                      </p:tavLst>
                                    </p:anim>
                                    <p:anim calcmode="lin" valueType="num">
                                      <p:cBhvr>
                                        <p:cTn id="295" dur="1000" fill="hold"/>
                                        <p:tgtEl>
                                          <p:spTgt spid="26"/>
                                        </p:tgtEl>
                                        <p:attrNameLst>
                                          <p:attrName>ppt_y</p:attrName>
                                        </p:attrNameLst>
                                      </p:cBhvr>
                                      <p:tavLst>
                                        <p:tav tm="0">
                                          <p:val>
                                            <p:strVal val="#ppt_y+.1"/>
                                          </p:val>
                                        </p:tav>
                                        <p:tav tm="100000">
                                          <p:val>
                                            <p:strVal val="#ppt_y"/>
                                          </p:val>
                                        </p:tav>
                                      </p:tavLst>
                                    </p:anim>
                                  </p:childTnLst>
                                </p:cTn>
                              </p:par>
                              <p:par>
                                <p:cTn id="296" presetID="42" presetClass="entr" presetSubtype="0" fill="hold" grpId="0" nodeType="withEffect">
                                  <p:stCondLst>
                                    <p:cond delay="0"/>
                                  </p:stCondLst>
                                  <p:childTnLst>
                                    <p:set>
                                      <p:cBhvr>
                                        <p:cTn id="297" dur="1" fill="hold">
                                          <p:stCondLst>
                                            <p:cond delay="0"/>
                                          </p:stCondLst>
                                        </p:cTn>
                                        <p:tgtEl>
                                          <p:spTgt spid="27"/>
                                        </p:tgtEl>
                                        <p:attrNameLst>
                                          <p:attrName>style.visibility</p:attrName>
                                        </p:attrNameLst>
                                      </p:cBhvr>
                                      <p:to>
                                        <p:strVal val="visible"/>
                                      </p:to>
                                    </p:set>
                                    <p:animEffect transition="in" filter="fade">
                                      <p:cBhvr>
                                        <p:cTn id="298" dur="1000"/>
                                        <p:tgtEl>
                                          <p:spTgt spid="27"/>
                                        </p:tgtEl>
                                      </p:cBhvr>
                                    </p:animEffect>
                                    <p:anim calcmode="lin" valueType="num">
                                      <p:cBhvr>
                                        <p:cTn id="299" dur="1000" fill="hold"/>
                                        <p:tgtEl>
                                          <p:spTgt spid="27"/>
                                        </p:tgtEl>
                                        <p:attrNameLst>
                                          <p:attrName>ppt_x</p:attrName>
                                        </p:attrNameLst>
                                      </p:cBhvr>
                                      <p:tavLst>
                                        <p:tav tm="0">
                                          <p:val>
                                            <p:strVal val="#ppt_x"/>
                                          </p:val>
                                        </p:tav>
                                        <p:tav tm="100000">
                                          <p:val>
                                            <p:strVal val="#ppt_x"/>
                                          </p:val>
                                        </p:tav>
                                      </p:tavLst>
                                    </p:anim>
                                    <p:anim calcmode="lin" valueType="num">
                                      <p:cBhvr>
                                        <p:cTn id="300" dur="1000" fill="hold"/>
                                        <p:tgtEl>
                                          <p:spTgt spid="27"/>
                                        </p:tgtEl>
                                        <p:attrNameLst>
                                          <p:attrName>ppt_y</p:attrName>
                                        </p:attrNameLst>
                                      </p:cBhvr>
                                      <p:tavLst>
                                        <p:tav tm="0">
                                          <p:val>
                                            <p:strVal val="#ppt_y+.1"/>
                                          </p:val>
                                        </p:tav>
                                        <p:tav tm="100000">
                                          <p:val>
                                            <p:strVal val="#ppt_y"/>
                                          </p:val>
                                        </p:tav>
                                      </p:tavLst>
                                    </p:anim>
                                  </p:childTnLst>
                                </p:cTn>
                              </p:par>
                              <p:par>
                                <p:cTn id="301" presetID="42" presetClass="entr" presetSubtype="0" fill="hold" grpId="0" nodeType="withEffect">
                                  <p:stCondLst>
                                    <p:cond delay="0"/>
                                  </p:stCondLst>
                                  <p:childTnLst>
                                    <p:set>
                                      <p:cBhvr>
                                        <p:cTn id="302" dur="1" fill="hold">
                                          <p:stCondLst>
                                            <p:cond delay="0"/>
                                          </p:stCondLst>
                                        </p:cTn>
                                        <p:tgtEl>
                                          <p:spTgt spid="28"/>
                                        </p:tgtEl>
                                        <p:attrNameLst>
                                          <p:attrName>style.visibility</p:attrName>
                                        </p:attrNameLst>
                                      </p:cBhvr>
                                      <p:to>
                                        <p:strVal val="visible"/>
                                      </p:to>
                                    </p:set>
                                    <p:animEffect transition="in" filter="fade">
                                      <p:cBhvr>
                                        <p:cTn id="303" dur="1000"/>
                                        <p:tgtEl>
                                          <p:spTgt spid="28"/>
                                        </p:tgtEl>
                                      </p:cBhvr>
                                    </p:animEffect>
                                    <p:anim calcmode="lin" valueType="num">
                                      <p:cBhvr>
                                        <p:cTn id="304" dur="1000" fill="hold"/>
                                        <p:tgtEl>
                                          <p:spTgt spid="28"/>
                                        </p:tgtEl>
                                        <p:attrNameLst>
                                          <p:attrName>ppt_x</p:attrName>
                                        </p:attrNameLst>
                                      </p:cBhvr>
                                      <p:tavLst>
                                        <p:tav tm="0">
                                          <p:val>
                                            <p:strVal val="#ppt_x"/>
                                          </p:val>
                                        </p:tav>
                                        <p:tav tm="100000">
                                          <p:val>
                                            <p:strVal val="#ppt_x"/>
                                          </p:val>
                                        </p:tav>
                                      </p:tavLst>
                                    </p:anim>
                                    <p:anim calcmode="lin" valueType="num">
                                      <p:cBhvr>
                                        <p:cTn id="305" dur="1000" fill="hold"/>
                                        <p:tgtEl>
                                          <p:spTgt spid="28"/>
                                        </p:tgtEl>
                                        <p:attrNameLst>
                                          <p:attrName>ppt_y</p:attrName>
                                        </p:attrNameLst>
                                      </p:cBhvr>
                                      <p:tavLst>
                                        <p:tav tm="0">
                                          <p:val>
                                            <p:strVal val="#ppt_y+.1"/>
                                          </p:val>
                                        </p:tav>
                                        <p:tav tm="100000">
                                          <p:val>
                                            <p:strVal val="#ppt_y"/>
                                          </p:val>
                                        </p:tav>
                                      </p:tavLst>
                                    </p:anim>
                                  </p:childTnLst>
                                </p:cTn>
                              </p:par>
                              <p:par>
                                <p:cTn id="306" presetID="42" presetClass="entr" presetSubtype="0" fill="hold" grpId="0" nodeType="withEffect">
                                  <p:stCondLst>
                                    <p:cond delay="0"/>
                                  </p:stCondLst>
                                  <p:childTnLst>
                                    <p:set>
                                      <p:cBhvr>
                                        <p:cTn id="307" dur="1" fill="hold">
                                          <p:stCondLst>
                                            <p:cond delay="0"/>
                                          </p:stCondLst>
                                        </p:cTn>
                                        <p:tgtEl>
                                          <p:spTgt spid="29"/>
                                        </p:tgtEl>
                                        <p:attrNameLst>
                                          <p:attrName>style.visibility</p:attrName>
                                        </p:attrNameLst>
                                      </p:cBhvr>
                                      <p:to>
                                        <p:strVal val="visible"/>
                                      </p:to>
                                    </p:set>
                                    <p:animEffect transition="in" filter="fade">
                                      <p:cBhvr>
                                        <p:cTn id="308" dur="1000"/>
                                        <p:tgtEl>
                                          <p:spTgt spid="29"/>
                                        </p:tgtEl>
                                      </p:cBhvr>
                                    </p:animEffect>
                                    <p:anim calcmode="lin" valueType="num">
                                      <p:cBhvr>
                                        <p:cTn id="309" dur="1000" fill="hold"/>
                                        <p:tgtEl>
                                          <p:spTgt spid="29"/>
                                        </p:tgtEl>
                                        <p:attrNameLst>
                                          <p:attrName>ppt_x</p:attrName>
                                        </p:attrNameLst>
                                      </p:cBhvr>
                                      <p:tavLst>
                                        <p:tav tm="0">
                                          <p:val>
                                            <p:strVal val="#ppt_x"/>
                                          </p:val>
                                        </p:tav>
                                        <p:tav tm="100000">
                                          <p:val>
                                            <p:strVal val="#ppt_x"/>
                                          </p:val>
                                        </p:tav>
                                      </p:tavLst>
                                    </p:anim>
                                    <p:anim calcmode="lin" valueType="num">
                                      <p:cBhvr>
                                        <p:cTn id="310" dur="1000" fill="hold"/>
                                        <p:tgtEl>
                                          <p:spTgt spid="29"/>
                                        </p:tgtEl>
                                        <p:attrNameLst>
                                          <p:attrName>ppt_y</p:attrName>
                                        </p:attrNameLst>
                                      </p:cBhvr>
                                      <p:tavLst>
                                        <p:tav tm="0">
                                          <p:val>
                                            <p:strVal val="#ppt_y+.1"/>
                                          </p:val>
                                        </p:tav>
                                        <p:tav tm="100000">
                                          <p:val>
                                            <p:strVal val="#ppt_y"/>
                                          </p:val>
                                        </p:tav>
                                      </p:tavLst>
                                    </p:anim>
                                  </p:childTnLst>
                                </p:cTn>
                              </p:par>
                              <p:par>
                                <p:cTn id="311" presetID="42" presetClass="entr" presetSubtype="0" fill="hold" grpId="0" nodeType="withEffect">
                                  <p:stCondLst>
                                    <p:cond delay="0"/>
                                  </p:stCondLst>
                                  <p:childTnLst>
                                    <p:set>
                                      <p:cBhvr>
                                        <p:cTn id="312" dur="1" fill="hold">
                                          <p:stCondLst>
                                            <p:cond delay="0"/>
                                          </p:stCondLst>
                                        </p:cTn>
                                        <p:tgtEl>
                                          <p:spTgt spid="30"/>
                                        </p:tgtEl>
                                        <p:attrNameLst>
                                          <p:attrName>style.visibility</p:attrName>
                                        </p:attrNameLst>
                                      </p:cBhvr>
                                      <p:to>
                                        <p:strVal val="visible"/>
                                      </p:to>
                                    </p:set>
                                    <p:animEffect transition="in" filter="fade">
                                      <p:cBhvr>
                                        <p:cTn id="313" dur="1000"/>
                                        <p:tgtEl>
                                          <p:spTgt spid="30"/>
                                        </p:tgtEl>
                                      </p:cBhvr>
                                    </p:animEffect>
                                    <p:anim calcmode="lin" valueType="num">
                                      <p:cBhvr>
                                        <p:cTn id="314" dur="1000" fill="hold"/>
                                        <p:tgtEl>
                                          <p:spTgt spid="30"/>
                                        </p:tgtEl>
                                        <p:attrNameLst>
                                          <p:attrName>ppt_x</p:attrName>
                                        </p:attrNameLst>
                                      </p:cBhvr>
                                      <p:tavLst>
                                        <p:tav tm="0">
                                          <p:val>
                                            <p:strVal val="#ppt_x"/>
                                          </p:val>
                                        </p:tav>
                                        <p:tav tm="100000">
                                          <p:val>
                                            <p:strVal val="#ppt_x"/>
                                          </p:val>
                                        </p:tav>
                                      </p:tavLst>
                                    </p:anim>
                                    <p:anim calcmode="lin" valueType="num">
                                      <p:cBhvr>
                                        <p:cTn id="315" dur="1000" fill="hold"/>
                                        <p:tgtEl>
                                          <p:spTgt spid="30"/>
                                        </p:tgtEl>
                                        <p:attrNameLst>
                                          <p:attrName>ppt_y</p:attrName>
                                        </p:attrNameLst>
                                      </p:cBhvr>
                                      <p:tavLst>
                                        <p:tav tm="0">
                                          <p:val>
                                            <p:strVal val="#ppt_y+.1"/>
                                          </p:val>
                                        </p:tav>
                                        <p:tav tm="100000">
                                          <p:val>
                                            <p:strVal val="#ppt_y"/>
                                          </p:val>
                                        </p:tav>
                                      </p:tavLst>
                                    </p:anim>
                                  </p:childTnLst>
                                </p:cTn>
                              </p:par>
                              <p:par>
                                <p:cTn id="316" presetID="42" presetClass="entr" presetSubtype="0" fill="hold" nodeType="withEffect">
                                  <p:stCondLst>
                                    <p:cond delay="0"/>
                                  </p:stCondLst>
                                  <p:childTnLst>
                                    <p:set>
                                      <p:cBhvr>
                                        <p:cTn id="317" dur="1" fill="hold">
                                          <p:stCondLst>
                                            <p:cond delay="0"/>
                                          </p:stCondLst>
                                        </p:cTn>
                                        <p:tgtEl>
                                          <p:spTgt spid="31"/>
                                        </p:tgtEl>
                                        <p:attrNameLst>
                                          <p:attrName>style.visibility</p:attrName>
                                        </p:attrNameLst>
                                      </p:cBhvr>
                                      <p:to>
                                        <p:strVal val="visible"/>
                                      </p:to>
                                    </p:set>
                                    <p:animEffect transition="in" filter="fade">
                                      <p:cBhvr>
                                        <p:cTn id="318" dur="1000"/>
                                        <p:tgtEl>
                                          <p:spTgt spid="31"/>
                                        </p:tgtEl>
                                      </p:cBhvr>
                                    </p:animEffect>
                                    <p:anim calcmode="lin" valueType="num">
                                      <p:cBhvr>
                                        <p:cTn id="319" dur="1000" fill="hold"/>
                                        <p:tgtEl>
                                          <p:spTgt spid="31"/>
                                        </p:tgtEl>
                                        <p:attrNameLst>
                                          <p:attrName>ppt_x</p:attrName>
                                        </p:attrNameLst>
                                      </p:cBhvr>
                                      <p:tavLst>
                                        <p:tav tm="0">
                                          <p:val>
                                            <p:strVal val="#ppt_x"/>
                                          </p:val>
                                        </p:tav>
                                        <p:tav tm="100000">
                                          <p:val>
                                            <p:strVal val="#ppt_x"/>
                                          </p:val>
                                        </p:tav>
                                      </p:tavLst>
                                    </p:anim>
                                    <p:anim calcmode="lin" valueType="num">
                                      <p:cBhvr>
                                        <p:cTn id="320" dur="1000" fill="hold"/>
                                        <p:tgtEl>
                                          <p:spTgt spid="31"/>
                                        </p:tgtEl>
                                        <p:attrNameLst>
                                          <p:attrName>ppt_y</p:attrName>
                                        </p:attrNameLst>
                                      </p:cBhvr>
                                      <p:tavLst>
                                        <p:tav tm="0">
                                          <p:val>
                                            <p:strVal val="#ppt_y+.1"/>
                                          </p:val>
                                        </p:tav>
                                        <p:tav tm="100000">
                                          <p:val>
                                            <p:strVal val="#ppt_y"/>
                                          </p:val>
                                        </p:tav>
                                      </p:tavLst>
                                    </p:anim>
                                  </p:childTnLst>
                                </p:cTn>
                              </p:par>
                              <p:par>
                                <p:cTn id="321" presetID="42" presetClass="entr" presetSubtype="0" fill="hold" nodeType="withEffect">
                                  <p:stCondLst>
                                    <p:cond delay="0"/>
                                  </p:stCondLst>
                                  <p:childTnLst>
                                    <p:set>
                                      <p:cBhvr>
                                        <p:cTn id="322" dur="1" fill="hold">
                                          <p:stCondLst>
                                            <p:cond delay="0"/>
                                          </p:stCondLst>
                                        </p:cTn>
                                        <p:tgtEl>
                                          <p:spTgt spid="32"/>
                                        </p:tgtEl>
                                        <p:attrNameLst>
                                          <p:attrName>style.visibility</p:attrName>
                                        </p:attrNameLst>
                                      </p:cBhvr>
                                      <p:to>
                                        <p:strVal val="visible"/>
                                      </p:to>
                                    </p:set>
                                    <p:animEffect transition="in" filter="fade">
                                      <p:cBhvr>
                                        <p:cTn id="323" dur="1000"/>
                                        <p:tgtEl>
                                          <p:spTgt spid="32"/>
                                        </p:tgtEl>
                                      </p:cBhvr>
                                    </p:animEffect>
                                    <p:anim calcmode="lin" valueType="num">
                                      <p:cBhvr>
                                        <p:cTn id="324" dur="1000" fill="hold"/>
                                        <p:tgtEl>
                                          <p:spTgt spid="32"/>
                                        </p:tgtEl>
                                        <p:attrNameLst>
                                          <p:attrName>ppt_x</p:attrName>
                                        </p:attrNameLst>
                                      </p:cBhvr>
                                      <p:tavLst>
                                        <p:tav tm="0">
                                          <p:val>
                                            <p:strVal val="#ppt_x"/>
                                          </p:val>
                                        </p:tav>
                                        <p:tav tm="100000">
                                          <p:val>
                                            <p:strVal val="#ppt_x"/>
                                          </p:val>
                                        </p:tav>
                                      </p:tavLst>
                                    </p:anim>
                                    <p:anim calcmode="lin" valueType="num">
                                      <p:cBhvr>
                                        <p:cTn id="325" dur="1000" fill="hold"/>
                                        <p:tgtEl>
                                          <p:spTgt spid="32"/>
                                        </p:tgtEl>
                                        <p:attrNameLst>
                                          <p:attrName>ppt_y</p:attrName>
                                        </p:attrNameLst>
                                      </p:cBhvr>
                                      <p:tavLst>
                                        <p:tav tm="0">
                                          <p:val>
                                            <p:strVal val="#ppt_y+.1"/>
                                          </p:val>
                                        </p:tav>
                                        <p:tav tm="100000">
                                          <p:val>
                                            <p:strVal val="#ppt_y"/>
                                          </p:val>
                                        </p:tav>
                                      </p:tavLst>
                                    </p:anim>
                                  </p:childTnLst>
                                </p:cTn>
                              </p:par>
                              <p:par>
                                <p:cTn id="326" presetID="42" presetClass="entr" presetSubtype="0" fill="hold" nodeType="withEffect">
                                  <p:stCondLst>
                                    <p:cond delay="0"/>
                                  </p:stCondLst>
                                  <p:childTnLst>
                                    <p:set>
                                      <p:cBhvr>
                                        <p:cTn id="327" dur="1" fill="hold">
                                          <p:stCondLst>
                                            <p:cond delay="0"/>
                                          </p:stCondLst>
                                        </p:cTn>
                                        <p:tgtEl>
                                          <p:spTgt spid="33"/>
                                        </p:tgtEl>
                                        <p:attrNameLst>
                                          <p:attrName>style.visibility</p:attrName>
                                        </p:attrNameLst>
                                      </p:cBhvr>
                                      <p:to>
                                        <p:strVal val="visible"/>
                                      </p:to>
                                    </p:set>
                                    <p:animEffect transition="in" filter="fade">
                                      <p:cBhvr>
                                        <p:cTn id="328" dur="1000"/>
                                        <p:tgtEl>
                                          <p:spTgt spid="33"/>
                                        </p:tgtEl>
                                      </p:cBhvr>
                                    </p:animEffect>
                                    <p:anim calcmode="lin" valueType="num">
                                      <p:cBhvr>
                                        <p:cTn id="329" dur="1000" fill="hold"/>
                                        <p:tgtEl>
                                          <p:spTgt spid="33"/>
                                        </p:tgtEl>
                                        <p:attrNameLst>
                                          <p:attrName>ppt_x</p:attrName>
                                        </p:attrNameLst>
                                      </p:cBhvr>
                                      <p:tavLst>
                                        <p:tav tm="0">
                                          <p:val>
                                            <p:strVal val="#ppt_x"/>
                                          </p:val>
                                        </p:tav>
                                        <p:tav tm="100000">
                                          <p:val>
                                            <p:strVal val="#ppt_x"/>
                                          </p:val>
                                        </p:tav>
                                      </p:tavLst>
                                    </p:anim>
                                    <p:anim calcmode="lin" valueType="num">
                                      <p:cBhvr>
                                        <p:cTn id="330" dur="1000" fill="hold"/>
                                        <p:tgtEl>
                                          <p:spTgt spid="33"/>
                                        </p:tgtEl>
                                        <p:attrNameLst>
                                          <p:attrName>ppt_y</p:attrName>
                                        </p:attrNameLst>
                                      </p:cBhvr>
                                      <p:tavLst>
                                        <p:tav tm="0">
                                          <p:val>
                                            <p:strVal val="#ppt_y+.1"/>
                                          </p:val>
                                        </p:tav>
                                        <p:tav tm="100000">
                                          <p:val>
                                            <p:strVal val="#ppt_y"/>
                                          </p:val>
                                        </p:tav>
                                      </p:tavLst>
                                    </p:anim>
                                  </p:childTnLst>
                                </p:cTn>
                              </p:par>
                              <p:par>
                                <p:cTn id="331" presetID="42" presetClass="entr" presetSubtype="0" fill="hold" nodeType="withEffect">
                                  <p:stCondLst>
                                    <p:cond delay="0"/>
                                  </p:stCondLst>
                                  <p:childTnLst>
                                    <p:set>
                                      <p:cBhvr>
                                        <p:cTn id="332" dur="1" fill="hold">
                                          <p:stCondLst>
                                            <p:cond delay="0"/>
                                          </p:stCondLst>
                                        </p:cTn>
                                        <p:tgtEl>
                                          <p:spTgt spid="34"/>
                                        </p:tgtEl>
                                        <p:attrNameLst>
                                          <p:attrName>style.visibility</p:attrName>
                                        </p:attrNameLst>
                                      </p:cBhvr>
                                      <p:to>
                                        <p:strVal val="visible"/>
                                      </p:to>
                                    </p:set>
                                    <p:animEffect transition="in" filter="fade">
                                      <p:cBhvr>
                                        <p:cTn id="333" dur="1000"/>
                                        <p:tgtEl>
                                          <p:spTgt spid="34"/>
                                        </p:tgtEl>
                                      </p:cBhvr>
                                    </p:animEffect>
                                    <p:anim calcmode="lin" valueType="num">
                                      <p:cBhvr>
                                        <p:cTn id="334" dur="1000" fill="hold"/>
                                        <p:tgtEl>
                                          <p:spTgt spid="34"/>
                                        </p:tgtEl>
                                        <p:attrNameLst>
                                          <p:attrName>ppt_x</p:attrName>
                                        </p:attrNameLst>
                                      </p:cBhvr>
                                      <p:tavLst>
                                        <p:tav tm="0">
                                          <p:val>
                                            <p:strVal val="#ppt_x"/>
                                          </p:val>
                                        </p:tav>
                                        <p:tav tm="100000">
                                          <p:val>
                                            <p:strVal val="#ppt_x"/>
                                          </p:val>
                                        </p:tav>
                                      </p:tavLst>
                                    </p:anim>
                                    <p:anim calcmode="lin" valueType="num">
                                      <p:cBhvr>
                                        <p:cTn id="335" dur="1000" fill="hold"/>
                                        <p:tgtEl>
                                          <p:spTgt spid="34"/>
                                        </p:tgtEl>
                                        <p:attrNameLst>
                                          <p:attrName>ppt_y</p:attrName>
                                        </p:attrNameLst>
                                      </p:cBhvr>
                                      <p:tavLst>
                                        <p:tav tm="0">
                                          <p:val>
                                            <p:strVal val="#ppt_y+.1"/>
                                          </p:val>
                                        </p:tav>
                                        <p:tav tm="100000">
                                          <p:val>
                                            <p:strVal val="#ppt_y"/>
                                          </p:val>
                                        </p:tav>
                                      </p:tavLst>
                                    </p:anim>
                                  </p:childTnLst>
                                </p:cTn>
                              </p:par>
                              <p:par>
                                <p:cTn id="336" presetID="42" presetClass="entr" presetSubtype="0" fill="hold" nodeType="withEffect">
                                  <p:stCondLst>
                                    <p:cond delay="0"/>
                                  </p:stCondLst>
                                  <p:childTnLst>
                                    <p:set>
                                      <p:cBhvr>
                                        <p:cTn id="337" dur="1" fill="hold">
                                          <p:stCondLst>
                                            <p:cond delay="0"/>
                                          </p:stCondLst>
                                        </p:cTn>
                                        <p:tgtEl>
                                          <p:spTgt spid="35"/>
                                        </p:tgtEl>
                                        <p:attrNameLst>
                                          <p:attrName>style.visibility</p:attrName>
                                        </p:attrNameLst>
                                      </p:cBhvr>
                                      <p:to>
                                        <p:strVal val="visible"/>
                                      </p:to>
                                    </p:set>
                                    <p:animEffect transition="in" filter="fade">
                                      <p:cBhvr>
                                        <p:cTn id="338" dur="1000"/>
                                        <p:tgtEl>
                                          <p:spTgt spid="35"/>
                                        </p:tgtEl>
                                      </p:cBhvr>
                                    </p:animEffect>
                                    <p:anim calcmode="lin" valueType="num">
                                      <p:cBhvr>
                                        <p:cTn id="339" dur="1000" fill="hold"/>
                                        <p:tgtEl>
                                          <p:spTgt spid="35"/>
                                        </p:tgtEl>
                                        <p:attrNameLst>
                                          <p:attrName>ppt_x</p:attrName>
                                        </p:attrNameLst>
                                      </p:cBhvr>
                                      <p:tavLst>
                                        <p:tav tm="0">
                                          <p:val>
                                            <p:strVal val="#ppt_x"/>
                                          </p:val>
                                        </p:tav>
                                        <p:tav tm="100000">
                                          <p:val>
                                            <p:strVal val="#ppt_x"/>
                                          </p:val>
                                        </p:tav>
                                      </p:tavLst>
                                    </p:anim>
                                    <p:anim calcmode="lin" valueType="num">
                                      <p:cBhvr>
                                        <p:cTn id="340" dur="1000" fill="hold"/>
                                        <p:tgtEl>
                                          <p:spTgt spid="35"/>
                                        </p:tgtEl>
                                        <p:attrNameLst>
                                          <p:attrName>ppt_y</p:attrName>
                                        </p:attrNameLst>
                                      </p:cBhvr>
                                      <p:tavLst>
                                        <p:tav tm="0">
                                          <p:val>
                                            <p:strVal val="#ppt_y+.1"/>
                                          </p:val>
                                        </p:tav>
                                        <p:tav tm="100000">
                                          <p:val>
                                            <p:strVal val="#ppt_y"/>
                                          </p:val>
                                        </p:tav>
                                      </p:tavLst>
                                    </p:anim>
                                  </p:childTnLst>
                                </p:cTn>
                              </p:par>
                              <p:par>
                                <p:cTn id="341" presetID="42" presetClass="entr" presetSubtype="0" fill="hold" nodeType="withEffect">
                                  <p:stCondLst>
                                    <p:cond delay="0"/>
                                  </p:stCondLst>
                                  <p:childTnLst>
                                    <p:set>
                                      <p:cBhvr>
                                        <p:cTn id="342" dur="1" fill="hold">
                                          <p:stCondLst>
                                            <p:cond delay="0"/>
                                          </p:stCondLst>
                                        </p:cTn>
                                        <p:tgtEl>
                                          <p:spTgt spid="36"/>
                                        </p:tgtEl>
                                        <p:attrNameLst>
                                          <p:attrName>style.visibility</p:attrName>
                                        </p:attrNameLst>
                                      </p:cBhvr>
                                      <p:to>
                                        <p:strVal val="visible"/>
                                      </p:to>
                                    </p:set>
                                    <p:animEffect transition="in" filter="fade">
                                      <p:cBhvr>
                                        <p:cTn id="343" dur="1000"/>
                                        <p:tgtEl>
                                          <p:spTgt spid="36"/>
                                        </p:tgtEl>
                                      </p:cBhvr>
                                    </p:animEffect>
                                    <p:anim calcmode="lin" valueType="num">
                                      <p:cBhvr>
                                        <p:cTn id="344" dur="1000" fill="hold"/>
                                        <p:tgtEl>
                                          <p:spTgt spid="36"/>
                                        </p:tgtEl>
                                        <p:attrNameLst>
                                          <p:attrName>ppt_x</p:attrName>
                                        </p:attrNameLst>
                                      </p:cBhvr>
                                      <p:tavLst>
                                        <p:tav tm="0">
                                          <p:val>
                                            <p:strVal val="#ppt_x"/>
                                          </p:val>
                                        </p:tav>
                                        <p:tav tm="100000">
                                          <p:val>
                                            <p:strVal val="#ppt_x"/>
                                          </p:val>
                                        </p:tav>
                                      </p:tavLst>
                                    </p:anim>
                                    <p:anim calcmode="lin" valueType="num">
                                      <p:cBhvr>
                                        <p:cTn id="345" dur="1000" fill="hold"/>
                                        <p:tgtEl>
                                          <p:spTgt spid="36"/>
                                        </p:tgtEl>
                                        <p:attrNameLst>
                                          <p:attrName>ppt_y</p:attrName>
                                        </p:attrNameLst>
                                      </p:cBhvr>
                                      <p:tavLst>
                                        <p:tav tm="0">
                                          <p:val>
                                            <p:strVal val="#ppt_y+.1"/>
                                          </p:val>
                                        </p:tav>
                                        <p:tav tm="100000">
                                          <p:val>
                                            <p:strVal val="#ppt_y"/>
                                          </p:val>
                                        </p:tav>
                                      </p:tavLst>
                                    </p:anim>
                                  </p:childTnLst>
                                </p:cTn>
                              </p:par>
                              <p:par>
                                <p:cTn id="346" presetID="42" presetClass="entr" presetSubtype="0" fill="hold" nodeType="withEffect">
                                  <p:stCondLst>
                                    <p:cond delay="0"/>
                                  </p:stCondLst>
                                  <p:childTnLst>
                                    <p:set>
                                      <p:cBhvr>
                                        <p:cTn id="347" dur="1" fill="hold">
                                          <p:stCondLst>
                                            <p:cond delay="0"/>
                                          </p:stCondLst>
                                        </p:cTn>
                                        <p:tgtEl>
                                          <p:spTgt spid="37"/>
                                        </p:tgtEl>
                                        <p:attrNameLst>
                                          <p:attrName>style.visibility</p:attrName>
                                        </p:attrNameLst>
                                      </p:cBhvr>
                                      <p:to>
                                        <p:strVal val="visible"/>
                                      </p:to>
                                    </p:set>
                                    <p:animEffect transition="in" filter="fade">
                                      <p:cBhvr>
                                        <p:cTn id="348" dur="1000"/>
                                        <p:tgtEl>
                                          <p:spTgt spid="37"/>
                                        </p:tgtEl>
                                      </p:cBhvr>
                                    </p:animEffect>
                                    <p:anim calcmode="lin" valueType="num">
                                      <p:cBhvr>
                                        <p:cTn id="349" dur="1000" fill="hold"/>
                                        <p:tgtEl>
                                          <p:spTgt spid="37"/>
                                        </p:tgtEl>
                                        <p:attrNameLst>
                                          <p:attrName>ppt_x</p:attrName>
                                        </p:attrNameLst>
                                      </p:cBhvr>
                                      <p:tavLst>
                                        <p:tav tm="0">
                                          <p:val>
                                            <p:strVal val="#ppt_x"/>
                                          </p:val>
                                        </p:tav>
                                        <p:tav tm="100000">
                                          <p:val>
                                            <p:strVal val="#ppt_x"/>
                                          </p:val>
                                        </p:tav>
                                      </p:tavLst>
                                    </p:anim>
                                    <p:anim calcmode="lin" valueType="num">
                                      <p:cBhvr>
                                        <p:cTn id="350" dur="1000" fill="hold"/>
                                        <p:tgtEl>
                                          <p:spTgt spid="37"/>
                                        </p:tgtEl>
                                        <p:attrNameLst>
                                          <p:attrName>ppt_y</p:attrName>
                                        </p:attrNameLst>
                                      </p:cBhvr>
                                      <p:tavLst>
                                        <p:tav tm="0">
                                          <p:val>
                                            <p:strVal val="#ppt_y+.1"/>
                                          </p:val>
                                        </p:tav>
                                        <p:tav tm="100000">
                                          <p:val>
                                            <p:strVal val="#ppt_y"/>
                                          </p:val>
                                        </p:tav>
                                      </p:tavLst>
                                    </p:anim>
                                  </p:childTnLst>
                                </p:cTn>
                              </p:par>
                              <p:par>
                                <p:cTn id="351" presetID="42" presetClass="entr" presetSubtype="0" fill="hold" nodeType="withEffect">
                                  <p:stCondLst>
                                    <p:cond delay="0"/>
                                  </p:stCondLst>
                                  <p:childTnLst>
                                    <p:set>
                                      <p:cBhvr>
                                        <p:cTn id="352" dur="1" fill="hold">
                                          <p:stCondLst>
                                            <p:cond delay="0"/>
                                          </p:stCondLst>
                                        </p:cTn>
                                        <p:tgtEl>
                                          <p:spTgt spid="38"/>
                                        </p:tgtEl>
                                        <p:attrNameLst>
                                          <p:attrName>style.visibility</p:attrName>
                                        </p:attrNameLst>
                                      </p:cBhvr>
                                      <p:to>
                                        <p:strVal val="visible"/>
                                      </p:to>
                                    </p:set>
                                    <p:animEffect transition="in" filter="fade">
                                      <p:cBhvr>
                                        <p:cTn id="353" dur="1000"/>
                                        <p:tgtEl>
                                          <p:spTgt spid="38"/>
                                        </p:tgtEl>
                                      </p:cBhvr>
                                    </p:animEffect>
                                    <p:anim calcmode="lin" valueType="num">
                                      <p:cBhvr>
                                        <p:cTn id="354" dur="1000" fill="hold"/>
                                        <p:tgtEl>
                                          <p:spTgt spid="38"/>
                                        </p:tgtEl>
                                        <p:attrNameLst>
                                          <p:attrName>ppt_x</p:attrName>
                                        </p:attrNameLst>
                                      </p:cBhvr>
                                      <p:tavLst>
                                        <p:tav tm="0">
                                          <p:val>
                                            <p:strVal val="#ppt_x"/>
                                          </p:val>
                                        </p:tav>
                                        <p:tav tm="100000">
                                          <p:val>
                                            <p:strVal val="#ppt_x"/>
                                          </p:val>
                                        </p:tav>
                                      </p:tavLst>
                                    </p:anim>
                                    <p:anim calcmode="lin" valueType="num">
                                      <p:cBhvr>
                                        <p:cTn id="355" dur="1000" fill="hold"/>
                                        <p:tgtEl>
                                          <p:spTgt spid="38"/>
                                        </p:tgtEl>
                                        <p:attrNameLst>
                                          <p:attrName>ppt_y</p:attrName>
                                        </p:attrNameLst>
                                      </p:cBhvr>
                                      <p:tavLst>
                                        <p:tav tm="0">
                                          <p:val>
                                            <p:strVal val="#ppt_y+.1"/>
                                          </p:val>
                                        </p:tav>
                                        <p:tav tm="100000">
                                          <p:val>
                                            <p:strVal val="#ppt_y"/>
                                          </p:val>
                                        </p:tav>
                                      </p:tavLst>
                                    </p:anim>
                                  </p:childTnLst>
                                </p:cTn>
                              </p:par>
                              <p:par>
                                <p:cTn id="356" presetID="42" presetClass="entr" presetSubtype="0" fill="hold" nodeType="withEffect">
                                  <p:stCondLst>
                                    <p:cond delay="0"/>
                                  </p:stCondLst>
                                  <p:childTnLst>
                                    <p:set>
                                      <p:cBhvr>
                                        <p:cTn id="357" dur="1" fill="hold">
                                          <p:stCondLst>
                                            <p:cond delay="0"/>
                                          </p:stCondLst>
                                        </p:cTn>
                                        <p:tgtEl>
                                          <p:spTgt spid="39"/>
                                        </p:tgtEl>
                                        <p:attrNameLst>
                                          <p:attrName>style.visibility</p:attrName>
                                        </p:attrNameLst>
                                      </p:cBhvr>
                                      <p:to>
                                        <p:strVal val="visible"/>
                                      </p:to>
                                    </p:set>
                                    <p:animEffect transition="in" filter="fade">
                                      <p:cBhvr>
                                        <p:cTn id="358" dur="1000"/>
                                        <p:tgtEl>
                                          <p:spTgt spid="39"/>
                                        </p:tgtEl>
                                      </p:cBhvr>
                                    </p:animEffect>
                                    <p:anim calcmode="lin" valueType="num">
                                      <p:cBhvr>
                                        <p:cTn id="359" dur="1000" fill="hold"/>
                                        <p:tgtEl>
                                          <p:spTgt spid="39"/>
                                        </p:tgtEl>
                                        <p:attrNameLst>
                                          <p:attrName>ppt_x</p:attrName>
                                        </p:attrNameLst>
                                      </p:cBhvr>
                                      <p:tavLst>
                                        <p:tav tm="0">
                                          <p:val>
                                            <p:strVal val="#ppt_x"/>
                                          </p:val>
                                        </p:tav>
                                        <p:tav tm="100000">
                                          <p:val>
                                            <p:strVal val="#ppt_x"/>
                                          </p:val>
                                        </p:tav>
                                      </p:tavLst>
                                    </p:anim>
                                    <p:anim calcmode="lin" valueType="num">
                                      <p:cBhvr>
                                        <p:cTn id="360" dur="1000" fill="hold"/>
                                        <p:tgtEl>
                                          <p:spTgt spid="39"/>
                                        </p:tgtEl>
                                        <p:attrNameLst>
                                          <p:attrName>ppt_y</p:attrName>
                                        </p:attrNameLst>
                                      </p:cBhvr>
                                      <p:tavLst>
                                        <p:tav tm="0">
                                          <p:val>
                                            <p:strVal val="#ppt_y+.1"/>
                                          </p:val>
                                        </p:tav>
                                        <p:tav tm="100000">
                                          <p:val>
                                            <p:strVal val="#ppt_y"/>
                                          </p:val>
                                        </p:tav>
                                      </p:tavLst>
                                    </p:anim>
                                  </p:childTnLst>
                                </p:cTn>
                              </p:par>
                              <p:par>
                                <p:cTn id="361" presetID="42" presetClass="entr" presetSubtype="0" fill="hold" nodeType="withEffect">
                                  <p:stCondLst>
                                    <p:cond delay="0"/>
                                  </p:stCondLst>
                                  <p:childTnLst>
                                    <p:set>
                                      <p:cBhvr>
                                        <p:cTn id="362" dur="1" fill="hold">
                                          <p:stCondLst>
                                            <p:cond delay="0"/>
                                          </p:stCondLst>
                                        </p:cTn>
                                        <p:tgtEl>
                                          <p:spTgt spid="40"/>
                                        </p:tgtEl>
                                        <p:attrNameLst>
                                          <p:attrName>style.visibility</p:attrName>
                                        </p:attrNameLst>
                                      </p:cBhvr>
                                      <p:to>
                                        <p:strVal val="visible"/>
                                      </p:to>
                                    </p:set>
                                    <p:animEffect transition="in" filter="fade">
                                      <p:cBhvr>
                                        <p:cTn id="363" dur="1000"/>
                                        <p:tgtEl>
                                          <p:spTgt spid="40"/>
                                        </p:tgtEl>
                                      </p:cBhvr>
                                    </p:animEffect>
                                    <p:anim calcmode="lin" valueType="num">
                                      <p:cBhvr>
                                        <p:cTn id="364" dur="1000" fill="hold"/>
                                        <p:tgtEl>
                                          <p:spTgt spid="40"/>
                                        </p:tgtEl>
                                        <p:attrNameLst>
                                          <p:attrName>ppt_x</p:attrName>
                                        </p:attrNameLst>
                                      </p:cBhvr>
                                      <p:tavLst>
                                        <p:tav tm="0">
                                          <p:val>
                                            <p:strVal val="#ppt_x"/>
                                          </p:val>
                                        </p:tav>
                                        <p:tav tm="100000">
                                          <p:val>
                                            <p:strVal val="#ppt_x"/>
                                          </p:val>
                                        </p:tav>
                                      </p:tavLst>
                                    </p:anim>
                                    <p:anim calcmode="lin" valueType="num">
                                      <p:cBhvr>
                                        <p:cTn id="365" dur="1000" fill="hold"/>
                                        <p:tgtEl>
                                          <p:spTgt spid="40"/>
                                        </p:tgtEl>
                                        <p:attrNameLst>
                                          <p:attrName>ppt_y</p:attrName>
                                        </p:attrNameLst>
                                      </p:cBhvr>
                                      <p:tavLst>
                                        <p:tav tm="0">
                                          <p:val>
                                            <p:strVal val="#ppt_y+.1"/>
                                          </p:val>
                                        </p:tav>
                                        <p:tav tm="100000">
                                          <p:val>
                                            <p:strVal val="#ppt_y"/>
                                          </p:val>
                                        </p:tav>
                                      </p:tavLst>
                                    </p:anim>
                                  </p:childTnLst>
                                </p:cTn>
                              </p:par>
                              <p:par>
                                <p:cTn id="366" presetID="42" presetClass="entr" presetSubtype="0" fill="hold" nodeType="withEffect">
                                  <p:stCondLst>
                                    <p:cond delay="0"/>
                                  </p:stCondLst>
                                  <p:childTnLst>
                                    <p:set>
                                      <p:cBhvr>
                                        <p:cTn id="367" dur="1" fill="hold">
                                          <p:stCondLst>
                                            <p:cond delay="0"/>
                                          </p:stCondLst>
                                        </p:cTn>
                                        <p:tgtEl>
                                          <p:spTgt spid="41"/>
                                        </p:tgtEl>
                                        <p:attrNameLst>
                                          <p:attrName>style.visibility</p:attrName>
                                        </p:attrNameLst>
                                      </p:cBhvr>
                                      <p:to>
                                        <p:strVal val="visible"/>
                                      </p:to>
                                    </p:set>
                                    <p:animEffect transition="in" filter="fade">
                                      <p:cBhvr>
                                        <p:cTn id="368" dur="1000"/>
                                        <p:tgtEl>
                                          <p:spTgt spid="41"/>
                                        </p:tgtEl>
                                      </p:cBhvr>
                                    </p:animEffect>
                                    <p:anim calcmode="lin" valueType="num">
                                      <p:cBhvr>
                                        <p:cTn id="369" dur="1000" fill="hold"/>
                                        <p:tgtEl>
                                          <p:spTgt spid="41"/>
                                        </p:tgtEl>
                                        <p:attrNameLst>
                                          <p:attrName>ppt_x</p:attrName>
                                        </p:attrNameLst>
                                      </p:cBhvr>
                                      <p:tavLst>
                                        <p:tav tm="0">
                                          <p:val>
                                            <p:strVal val="#ppt_x"/>
                                          </p:val>
                                        </p:tav>
                                        <p:tav tm="100000">
                                          <p:val>
                                            <p:strVal val="#ppt_x"/>
                                          </p:val>
                                        </p:tav>
                                      </p:tavLst>
                                    </p:anim>
                                    <p:anim calcmode="lin" valueType="num">
                                      <p:cBhvr>
                                        <p:cTn id="370" dur="1000" fill="hold"/>
                                        <p:tgtEl>
                                          <p:spTgt spid="41"/>
                                        </p:tgtEl>
                                        <p:attrNameLst>
                                          <p:attrName>ppt_y</p:attrName>
                                        </p:attrNameLst>
                                      </p:cBhvr>
                                      <p:tavLst>
                                        <p:tav tm="0">
                                          <p:val>
                                            <p:strVal val="#ppt_y+.1"/>
                                          </p:val>
                                        </p:tav>
                                        <p:tav tm="100000">
                                          <p:val>
                                            <p:strVal val="#ppt_y"/>
                                          </p:val>
                                        </p:tav>
                                      </p:tavLst>
                                    </p:anim>
                                  </p:childTnLst>
                                </p:cTn>
                              </p:par>
                              <p:par>
                                <p:cTn id="371" presetID="42" presetClass="entr" presetSubtype="0" fill="hold" nodeType="withEffect">
                                  <p:stCondLst>
                                    <p:cond delay="0"/>
                                  </p:stCondLst>
                                  <p:childTnLst>
                                    <p:set>
                                      <p:cBhvr>
                                        <p:cTn id="372" dur="1" fill="hold">
                                          <p:stCondLst>
                                            <p:cond delay="0"/>
                                          </p:stCondLst>
                                        </p:cTn>
                                        <p:tgtEl>
                                          <p:spTgt spid="42"/>
                                        </p:tgtEl>
                                        <p:attrNameLst>
                                          <p:attrName>style.visibility</p:attrName>
                                        </p:attrNameLst>
                                      </p:cBhvr>
                                      <p:to>
                                        <p:strVal val="visible"/>
                                      </p:to>
                                    </p:set>
                                    <p:animEffect transition="in" filter="fade">
                                      <p:cBhvr>
                                        <p:cTn id="373" dur="1000"/>
                                        <p:tgtEl>
                                          <p:spTgt spid="42"/>
                                        </p:tgtEl>
                                      </p:cBhvr>
                                    </p:animEffect>
                                    <p:anim calcmode="lin" valueType="num">
                                      <p:cBhvr>
                                        <p:cTn id="374" dur="1000" fill="hold"/>
                                        <p:tgtEl>
                                          <p:spTgt spid="42"/>
                                        </p:tgtEl>
                                        <p:attrNameLst>
                                          <p:attrName>ppt_x</p:attrName>
                                        </p:attrNameLst>
                                      </p:cBhvr>
                                      <p:tavLst>
                                        <p:tav tm="0">
                                          <p:val>
                                            <p:strVal val="#ppt_x"/>
                                          </p:val>
                                        </p:tav>
                                        <p:tav tm="100000">
                                          <p:val>
                                            <p:strVal val="#ppt_x"/>
                                          </p:val>
                                        </p:tav>
                                      </p:tavLst>
                                    </p:anim>
                                    <p:anim calcmode="lin" valueType="num">
                                      <p:cBhvr>
                                        <p:cTn id="375" dur="1000" fill="hold"/>
                                        <p:tgtEl>
                                          <p:spTgt spid="42"/>
                                        </p:tgtEl>
                                        <p:attrNameLst>
                                          <p:attrName>ppt_y</p:attrName>
                                        </p:attrNameLst>
                                      </p:cBhvr>
                                      <p:tavLst>
                                        <p:tav tm="0">
                                          <p:val>
                                            <p:strVal val="#ppt_y+.1"/>
                                          </p:val>
                                        </p:tav>
                                        <p:tav tm="100000">
                                          <p:val>
                                            <p:strVal val="#ppt_y"/>
                                          </p:val>
                                        </p:tav>
                                      </p:tavLst>
                                    </p:anim>
                                  </p:childTnLst>
                                </p:cTn>
                              </p:par>
                              <p:par>
                                <p:cTn id="376" presetID="42" presetClass="entr" presetSubtype="0" fill="hold" grpId="0" nodeType="withEffect">
                                  <p:stCondLst>
                                    <p:cond delay="0"/>
                                  </p:stCondLst>
                                  <p:childTnLst>
                                    <p:set>
                                      <p:cBhvr>
                                        <p:cTn id="377" dur="1" fill="hold">
                                          <p:stCondLst>
                                            <p:cond delay="0"/>
                                          </p:stCondLst>
                                        </p:cTn>
                                        <p:tgtEl>
                                          <p:spTgt spid="44"/>
                                        </p:tgtEl>
                                        <p:attrNameLst>
                                          <p:attrName>style.visibility</p:attrName>
                                        </p:attrNameLst>
                                      </p:cBhvr>
                                      <p:to>
                                        <p:strVal val="visible"/>
                                      </p:to>
                                    </p:set>
                                    <p:animEffect transition="in" filter="fade">
                                      <p:cBhvr>
                                        <p:cTn id="378" dur="1000"/>
                                        <p:tgtEl>
                                          <p:spTgt spid="44"/>
                                        </p:tgtEl>
                                      </p:cBhvr>
                                    </p:animEffect>
                                    <p:anim calcmode="lin" valueType="num">
                                      <p:cBhvr>
                                        <p:cTn id="379" dur="1000" fill="hold"/>
                                        <p:tgtEl>
                                          <p:spTgt spid="44"/>
                                        </p:tgtEl>
                                        <p:attrNameLst>
                                          <p:attrName>ppt_x</p:attrName>
                                        </p:attrNameLst>
                                      </p:cBhvr>
                                      <p:tavLst>
                                        <p:tav tm="0">
                                          <p:val>
                                            <p:strVal val="#ppt_x"/>
                                          </p:val>
                                        </p:tav>
                                        <p:tav tm="100000">
                                          <p:val>
                                            <p:strVal val="#ppt_x"/>
                                          </p:val>
                                        </p:tav>
                                      </p:tavLst>
                                    </p:anim>
                                    <p:anim calcmode="lin" valueType="num">
                                      <p:cBhvr>
                                        <p:cTn id="380" dur="1000" fill="hold"/>
                                        <p:tgtEl>
                                          <p:spTgt spid="44"/>
                                        </p:tgtEl>
                                        <p:attrNameLst>
                                          <p:attrName>ppt_y</p:attrName>
                                        </p:attrNameLst>
                                      </p:cBhvr>
                                      <p:tavLst>
                                        <p:tav tm="0">
                                          <p:val>
                                            <p:strVal val="#ppt_y+.1"/>
                                          </p:val>
                                        </p:tav>
                                        <p:tav tm="100000">
                                          <p:val>
                                            <p:strVal val="#ppt_y"/>
                                          </p:val>
                                        </p:tav>
                                      </p:tavLst>
                                    </p:anim>
                                  </p:childTnLst>
                                </p:cTn>
                              </p:par>
                              <p:par>
                                <p:cTn id="381" presetID="42" presetClass="entr" presetSubtype="0" fill="hold" grpId="0" nodeType="withEffect">
                                  <p:stCondLst>
                                    <p:cond delay="0"/>
                                  </p:stCondLst>
                                  <p:childTnLst>
                                    <p:set>
                                      <p:cBhvr>
                                        <p:cTn id="382" dur="1" fill="hold">
                                          <p:stCondLst>
                                            <p:cond delay="0"/>
                                          </p:stCondLst>
                                        </p:cTn>
                                        <p:tgtEl>
                                          <p:spTgt spid="45"/>
                                        </p:tgtEl>
                                        <p:attrNameLst>
                                          <p:attrName>style.visibility</p:attrName>
                                        </p:attrNameLst>
                                      </p:cBhvr>
                                      <p:to>
                                        <p:strVal val="visible"/>
                                      </p:to>
                                    </p:set>
                                    <p:animEffect transition="in" filter="fade">
                                      <p:cBhvr>
                                        <p:cTn id="383" dur="1000"/>
                                        <p:tgtEl>
                                          <p:spTgt spid="45"/>
                                        </p:tgtEl>
                                      </p:cBhvr>
                                    </p:animEffect>
                                    <p:anim calcmode="lin" valueType="num">
                                      <p:cBhvr>
                                        <p:cTn id="384" dur="1000" fill="hold"/>
                                        <p:tgtEl>
                                          <p:spTgt spid="45"/>
                                        </p:tgtEl>
                                        <p:attrNameLst>
                                          <p:attrName>ppt_x</p:attrName>
                                        </p:attrNameLst>
                                      </p:cBhvr>
                                      <p:tavLst>
                                        <p:tav tm="0">
                                          <p:val>
                                            <p:strVal val="#ppt_x"/>
                                          </p:val>
                                        </p:tav>
                                        <p:tav tm="100000">
                                          <p:val>
                                            <p:strVal val="#ppt_x"/>
                                          </p:val>
                                        </p:tav>
                                      </p:tavLst>
                                    </p:anim>
                                    <p:anim calcmode="lin" valueType="num">
                                      <p:cBhvr>
                                        <p:cTn id="385" dur="1000" fill="hold"/>
                                        <p:tgtEl>
                                          <p:spTgt spid="45"/>
                                        </p:tgtEl>
                                        <p:attrNameLst>
                                          <p:attrName>ppt_y</p:attrName>
                                        </p:attrNameLst>
                                      </p:cBhvr>
                                      <p:tavLst>
                                        <p:tav tm="0">
                                          <p:val>
                                            <p:strVal val="#ppt_y+.1"/>
                                          </p:val>
                                        </p:tav>
                                        <p:tav tm="100000">
                                          <p:val>
                                            <p:strVal val="#ppt_y"/>
                                          </p:val>
                                        </p:tav>
                                      </p:tavLst>
                                    </p:anim>
                                  </p:childTnLst>
                                </p:cTn>
                              </p:par>
                              <p:par>
                                <p:cTn id="386" presetID="42" presetClass="entr" presetSubtype="0" fill="hold" grpId="0" nodeType="withEffect">
                                  <p:stCondLst>
                                    <p:cond delay="0"/>
                                  </p:stCondLst>
                                  <p:childTnLst>
                                    <p:set>
                                      <p:cBhvr>
                                        <p:cTn id="387" dur="1" fill="hold">
                                          <p:stCondLst>
                                            <p:cond delay="0"/>
                                          </p:stCondLst>
                                        </p:cTn>
                                        <p:tgtEl>
                                          <p:spTgt spid="46"/>
                                        </p:tgtEl>
                                        <p:attrNameLst>
                                          <p:attrName>style.visibility</p:attrName>
                                        </p:attrNameLst>
                                      </p:cBhvr>
                                      <p:to>
                                        <p:strVal val="visible"/>
                                      </p:to>
                                    </p:set>
                                    <p:animEffect transition="in" filter="fade">
                                      <p:cBhvr>
                                        <p:cTn id="388" dur="1000"/>
                                        <p:tgtEl>
                                          <p:spTgt spid="46"/>
                                        </p:tgtEl>
                                      </p:cBhvr>
                                    </p:animEffect>
                                    <p:anim calcmode="lin" valueType="num">
                                      <p:cBhvr>
                                        <p:cTn id="389" dur="1000" fill="hold"/>
                                        <p:tgtEl>
                                          <p:spTgt spid="46"/>
                                        </p:tgtEl>
                                        <p:attrNameLst>
                                          <p:attrName>ppt_x</p:attrName>
                                        </p:attrNameLst>
                                      </p:cBhvr>
                                      <p:tavLst>
                                        <p:tav tm="0">
                                          <p:val>
                                            <p:strVal val="#ppt_x"/>
                                          </p:val>
                                        </p:tav>
                                        <p:tav tm="100000">
                                          <p:val>
                                            <p:strVal val="#ppt_x"/>
                                          </p:val>
                                        </p:tav>
                                      </p:tavLst>
                                    </p:anim>
                                    <p:anim calcmode="lin" valueType="num">
                                      <p:cBhvr>
                                        <p:cTn id="390" dur="1000" fill="hold"/>
                                        <p:tgtEl>
                                          <p:spTgt spid="46"/>
                                        </p:tgtEl>
                                        <p:attrNameLst>
                                          <p:attrName>ppt_y</p:attrName>
                                        </p:attrNameLst>
                                      </p:cBhvr>
                                      <p:tavLst>
                                        <p:tav tm="0">
                                          <p:val>
                                            <p:strVal val="#ppt_y+.1"/>
                                          </p:val>
                                        </p:tav>
                                        <p:tav tm="100000">
                                          <p:val>
                                            <p:strVal val="#ppt_y"/>
                                          </p:val>
                                        </p:tav>
                                      </p:tavLst>
                                    </p:anim>
                                  </p:childTnLst>
                                </p:cTn>
                              </p:par>
                              <p:par>
                                <p:cTn id="391" presetID="42" presetClass="entr" presetSubtype="0" fill="hold" grpId="0" nodeType="withEffect">
                                  <p:stCondLst>
                                    <p:cond delay="0"/>
                                  </p:stCondLst>
                                  <p:childTnLst>
                                    <p:set>
                                      <p:cBhvr>
                                        <p:cTn id="392" dur="1" fill="hold">
                                          <p:stCondLst>
                                            <p:cond delay="0"/>
                                          </p:stCondLst>
                                        </p:cTn>
                                        <p:tgtEl>
                                          <p:spTgt spid="47"/>
                                        </p:tgtEl>
                                        <p:attrNameLst>
                                          <p:attrName>style.visibility</p:attrName>
                                        </p:attrNameLst>
                                      </p:cBhvr>
                                      <p:to>
                                        <p:strVal val="visible"/>
                                      </p:to>
                                    </p:set>
                                    <p:animEffect transition="in" filter="fade">
                                      <p:cBhvr>
                                        <p:cTn id="393" dur="1000"/>
                                        <p:tgtEl>
                                          <p:spTgt spid="47"/>
                                        </p:tgtEl>
                                      </p:cBhvr>
                                    </p:animEffect>
                                    <p:anim calcmode="lin" valueType="num">
                                      <p:cBhvr>
                                        <p:cTn id="394" dur="1000" fill="hold"/>
                                        <p:tgtEl>
                                          <p:spTgt spid="47"/>
                                        </p:tgtEl>
                                        <p:attrNameLst>
                                          <p:attrName>ppt_x</p:attrName>
                                        </p:attrNameLst>
                                      </p:cBhvr>
                                      <p:tavLst>
                                        <p:tav tm="0">
                                          <p:val>
                                            <p:strVal val="#ppt_x"/>
                                          </p:val>
                                        </p:tav>
                                        <p:tav tm="100000">
                                          <p:val>
                                            <p:strVal val="#ppt_x"/>
                                          </p:val>
                                        </p:tav>
                                      </p:tavLst>
                                    </p:anim>
                                    <p:anim calcmode="lin" valueType="num">
                                      <p:cBhvr>
                                        <p:cTn id="395" dur="1000" fill="hold"/>
                                        <p:tgtEl>
                                          <p:spTgt spid="47"/>
                                        </p:tgtEl>
                                        <p:attrNameLst>
                                          <p:attrName>ppt_y</p:attrName>
                                        </p:attrNameLst>
                                      </p:cBhvr>
                                      <p:tavLst>
                                        <p:tav tm="0">
                                          <p:val>
                                            <p:strVal val="#ppt_y+.1"/>
                                          </p:val>
                                        </p:tav>
                                        <p:tav tm="100000">
                                          <p:val>
                                            <p:strVal val="#ppt_y"/>
                                          </p:val>
                                        </p:tav>
                                      </p:tavLst>
                                    </p:anim>
                                  </p:childTnLst>
                                </p:cTn>
                              </p:par>
                              <p:par>
                                <p:cTn id="396" presetID="42" presetClass="entr" presetSubtype="0" fill="hold" grpId="0" nodeType="withEffect">
                                  <p:stCondLst>
                                    <p:cond delay="0"/>
                                  </p:stCondLst>
                                  <p:childTnLst>
                                    <p:set>
                                      <p:cBhvr>
                                        <p:cTn id="397" dur="1" fill="hold">
                                          <p:stCondLst>
                                            <p:cond delay="0"/>
                                          </p:stCondLst>
                                        </p:cTn>
                                        <p:tgtEl>
                                          <p:spTgt spid="48"/>
                                        </p:tgtEl>
                                        <p:attrNameLst>
                                          <p:attrName>style.visibility</p:attrName>
                                        </p:attrNameLst>
                                      </p:cBhvr>
                                      <p:to>
                                        <p:strVal val="visible"/>
                                      </p:to>
                                    </p:set>
                                    <p:animEffect transition="in" filter="fade">
                                      <p:cBhvr>
                                        <p:cTn id="398" dur="1000"/>
                                        <p:tgtEl>
                                          <p:spTgt spid="48"/>
                                        </p:tgtEl>
                                      </p:cBhvr>
                                    </p:animEffect>
                                    <p:anim calcmode="lin" valueType="num">
                                      <p:cBhvr>
                                        <p:cTn id="399" dur="1000" fill="hold"/>
                                        <p:tgtEl>
                                          <p:spTgt spid="48"/>
                                        </p:tgtEl>
                                        <p:attrNameLst>
                                          <p:attrName>ppt_x</p:attrName>
                                        </p:attrNameLst>
                                      </p:cBhvr>
                                      <p:tavLst>
                                        <p:tav tm="0">
                                          <p:val>
                                            <p:strVal val="#ppt_x"/>
                                          </p:val>
                                        </p:tav>
                                        <p:tav tm="100000">
                                          <p:val>
                                            <p:strVal val="#ppt_x"/>
                                          </p:val>
                                        </p:tav>
                                      </p:tavLst>
                                    </p:anim>
                                    <p:anim calcmode="lin" valueType="num">
                                      <p:cBhvr>
                                        <p:cTn id="400" dur="1000" fill="hold"/>
                                        <p:tgtEl>
                                          <p:spTgt spid="48"/>
                                        </p:tgtEl>
                                        <p:attrNameLst>
                                          <p:attrName>ppt_y</p:attrName>
                                        </p:attrNameLst>
                                      </p:cBhvr>
                                      <p:tavLst>
                                        <p:tav tm="0">
                                          <p:val>
                                            <p:strVal val="#ppt_y+.1"/>
                                          </p:val>
                                        </p:tav>
                                        <p:tav tm="100000">
                                          <p:val>
                                            <p:strVal val="#ppt_y"/>
                                          </p:val>
                                        </p:tav>
                                      </p:tavLst>
                                    </p:anim>
                                  </p:childTnLst>
                                </p:cTn>
                              </p:par>
                              <p:par>
                                <p:cTn id="401" presetID="42" presetClass="entr" presetSubtype="0" fill="hold" grpId="0" nodeType="withEffect">
                                  <p:stCondLst>
                                    <p:cond delay="0"/>
                                  </p:stCondLst>
                                  <p:childTnLst>
                                    <p:set>
                                      <p:cBhvr>
                                        <p:cTn id="402" dur="1" fill="hold">
                                          <p:stCondLst>
                                            <p:cond delay="0"/>
                                          </p:stCondLst>
                                        </p:cTn>
                                        <p:tgtEl>
                                          <p:spTgt spid="49"/>
                                        </p:tgtEl>
                                        <p:attrNameLst>
                                          <p:attrName>style.visibility</p:attrName>
                                        </p:attrNameLst>
                                      </p:cBhvr>
                                      <p:to>
                                        <p:strVal val="visible"/>
                                      </p:to>
                                    </p:set>
                                    <p:animEffect transition="in" filter="fade">
                                      <p:cBhvr>
                                        <p:cTn id="403" dur="1000"/>
                                        <p:tgtEl>
                                          <p:spTgt spid="49"/>
                                        </p:tgtEl>
                                      </p:cBhvr>
                                    </p:animEffect>
                                    <p:anim calcmode="lin" valueType="num">
                                      <p:cBhvr>
                                        <p:cTn id="404" dur="1000" fill="hold"/>
                                        <p:tgtEl>
                                          <p:spTgt spid="49"/>
                                        </p:tgtEl>
                                        <p:attrNameLst>
                                          <p:attrName>ppt_x</p:attrName>
                                        </p:attrNameLst>
                                      </p:cBhvr>
                                      <p:tavLst>
                                        <p:tav tm="0">
                                          <p:val>
                                            <p:strVal val="#ppt_x"/>
                                          </p:val>
                                        </p:tav>
                                        <p:tav tm="100000">
                                          <p:val>
                                            <p:strVal val="#ppt_x"/>
                                          </p:val>
                                        </p:tav>
                                      </p:tavLst>
                                    </p:anim>
                                    <p:anim calcmode="lin" valueType="num">
                                      <p:cBhvr>
                                        <p:cTn id="405" dur="1000" fill="hold"/>
                                        <p:tgtEl>
                                          <p:spTgt spid="49"/>
                                        </p:tgtEl>
                                        <p:attrNameLst>
                                          <p:attrName>ppt_y</p:attrName>
                                        </p:attrNameLst>
                                      </p:cBhvr>
                                      <p:tavLst>
                                        <p:tav tm="0">
                                          <p:val>
                                            <p:strVal val="#ppt_y+.1"/>
                                          </p:val>
                                        </p:tav>
                                        <p:tav tm="100000">
                                          <p:val>
                                            <p:strVal val="#ppt_y"/>
                                          </p:val>
                                        </p:tav>
                                      </p:tavLst>
                                    </p:anim>
                                  </p:childTnLst>
                                </p:cTn>
                              </p:par>
                              <p:par>
                                <p:cTn id="406" presetID="42" presetClass="entr" presetSubtype="0" fill="hold" grpId="0" nodeType="withEffect">
                                  <p:stCondLst>
                                    <p:cond delay="0"/>
                                  </p:stCondLst>
                                  <p:childTnLst>
                                    <p:set>
                                      <p:cBhvr>
                                        <p:cTn id="407" dur="1" fill="hold">
                                          <p:stCondLst>
                                            <p:cond delay="0"/>
                                          </p:stCondLst>
                                        </p:cTn>
                                        <p:tgtEl>
                                          <p:spTgt spid="50"/>
                                        </p:tgtEl>
                                        <p:attrNameLst>
                                          <p:attrName>style.visibility</p:attrName>
                                        </p:attrNameLst>
                                      </p:cBhvr>
                                      <p:to>
                                        <p:strVal val="visible"/>
                                      </p:to>
                                    </p:set>
                                    <p:animEffect transition="in" filter="fade">
                                      <p:cBhvr>
                                        <p:cTn id="408" dur="1000"/>
                                        <p:tgtEl>
                                          <p:spTgt spid="50"/>
                                        </p:tgtEl>
                                      </p:cBhvr>
                                    </p:animEffect>
                                    <p:anim calcmode="lin" valueType="num">
                                      <p:cBhvr>
                                        <p:cTn id="409" dur="1000" fill="hold"/>
                                        <p:tgtEl>
                                          <p:spTgt spid="50"/>
                                        </p:tgtEl>
                                        <p:attrNameLst>
                                          <p:attrName>ppt_x</p:attrName>
                                        </p:attrNameLst>
                                      </p:cBhvr>
                                      <p:tavLst>
                                        <p:tav tm="0">
                                          <p:val>
                                            <p:strVal val="#ppt_x"/>
                                          </p:val>
                                        </p:tav>
                                        <p:tav tm="100000">
                                          <p:val>
                                            <p:strVal val="#ppt_x"/>
                                          </p:val>
                                        </p:tav>
                                      </p:tavLst>
                                    </p:anim>
                                    <p:anim calcmode="lin" valueType="num">
                                      <p:cBhvr>
                                        <p:cTn id="410" dur="1000" fill="hold"/>
                                        <p:tgtEl>
                                          <p:spTgt spid="50"/>
                                        </p:tgtEl>
                                        <p:attrNameLst>
                                          <p:attrName>ppt_y</p:attrName>
                                        </p:attrNameLst>
                                      </p:cBhvr>
                                      <p:tavLst>
                                        <p:tav tm="0">
                                          <p:val>
                                            <p:strVal val="#ppt_y+.1"/>
                                          </p:val>
                                        </p:tav>
                                        <p:tav tm="100000">
                                          <p:val>
                                            <p:strVal val="#ppt_y"/>
                                          </p:val>
                                        </p:tav>
                                      </p:tavLst>
                                    </p:anim>
                                  </p:childTnLst>
                                </p:cTn>
                              </p:par>
                              <p:par>
                                <p:cTn id="411" presetID="42" presetClass="entr" presetSubtype="0" fill="hold" nodeType="withEffect">
                                  <p:stCondLst>
                                    <p:cond delay="0"/>
                                  </p:stCondLst>
                                  <p:childTnLst>
                                    <p:set>
                                      <p:cBhvr>
                                        <p:cTn id="412" dur="1" fill="hold">
                                          <p:stCondLst>
                                            <p:cond delay="0"/>
                                          </p:stCondLst>
                                        </p:cTn>
                                        <p:tgtEl>
                                          <p:spTgt spid="51"/>
                                        </p:tgtEl>
                                        <p:attrNameLst>
                                          <p:attrName>style.visibility</p:attrName>
                                        </p:attrNameLst>
                                      </p:cBhvr>
                                      <p:to>
                                        <p:strVal val="visible"/>
                                      </p:to>
                                    </p:set>
                                    <p:animEffect transition="in" filter="fade">
                                      <p:cBhvr>
                                        <p:cTn id="413" dur="1000"/>
                                        <p:tgtEl>
                                          <p:spTgt spid="51"/>
                                        </p:tgtEl>
                                      </p:cBhvr>
                                    </p:animEffect>
                                    <p:anim calcmode="lin" valueType="num">
                                      <p:cBhvr>
                                        <p:cTn id="414" dur="1000" fill="hold"/>
                                        <p:tgtEl>
                                          <p:spTgt spid="51"/>
                                        </p:tgtEl>
                                        <p:attrNameLst>
                                          <p:attrName>ppt_x</p:attrName>
                                        </p:attrNameLst>
                                      </p:cBhvr>
                                      <p:tavLst>
                                        <p:tav tm="0">
                                          <p:val>
                                            <p:strVal val="#ppt_x"/>
                                          </p:val>
                                        </p:tav>
                                        <p:tav tm="100000">
                                          <p:val>
                                            <p:strVal val="#ppt_x"/>
                                          </p:val>
                                        </p:tav>
                                      </p:tavLst>
                                    </p:anim>
                                    <p:anim calcmode="lin" valueType="num">
                                      <p:cBhvr>
                                        <p:cTn id="415" dur="1000" fill="hold"/>
                                        <p:tgtEl>
                                          <p:spTgt spid="51"/>
                                        </p:tgtEl>
                                        <p:attrNameLst>
                                          <p:attrName>ppt_y</p:attrName>
                                        </p:attrNameLst>
                                      </p:cBhvr>
                                      <p:tavLst>
                                        <p:tav tm="0">
                                          <p:val>
                                            <p:strVal val="#ppt_y+.1"/>
                                          </p:val>
                                        </p:tav>
                                        <p:tav tm="100000">
                                          <p:val>
                                            <p:strVal val="#ppt_y"/>
                                          </p:val>
                                        </p:tav>
                                      </p:tavLst>
                                    </p:anim>
                                  </p:childTnLst>
                                </p:cTn>
                              </p:par>
                              <p:par>
                                <p:cTn id="416" presetID="42" presetClass="entr" presetSubtype="0" fill="hold" nodeType="withEffect">
                                  <p:stCondLst>
                                    <p:cond delay="0"/>
                                  </p:stCondLst>
                                  <p:childTnLst>
                                    <p:set>
                                      <p:cBhvr>
                                        <p:cTn id="417" dur="1" fill="hold">
                                          <p:stCondLst>
                                            <p:cond delay="0"/>
                                          </p:stCondLst>
                                        </p:cTn>
                                        <p:tgtEl>
                                          <p:spTgt spid="52"/>
                                        </p:tgtEl>
                                        <p:attrNameLst>
                                          <p:attrName>style.visibility</p:attrName>
                                        </p:attrNameLst>
                                      </p:cBhvr>
                                      <p:to>
                                        <p:strVal val="visible"/>
                                      </p:to>
                                    </p:set>
                                    <p:animEffect transition="in" filter="fade">
                                      <p:cBhvr>
                                        <p:cTn id="418" dur="1000"/>
                                        <p:tgtEl>
                                          <p:spTgt spid="52"/>
                                        </p:tgtEl>
                                      </p:cBhvr>
                                    </p:animEffect>
                                    <p:anim calcmode="lin" valueType="num">
                                      <p:cBhvr>
                                        <p:cTn id="419" dur="1000" fill="hold"/>
                                        <p:tgtEl>
                                          <p:spTgt spid="52"/>
                                        </p:tgtEl>
                                        <p:attrNameLst>
                                          <p:attrName>ppt_x</p:attrName>
                                        </p:attrNameLst>
                                      </p:cBhvr>
                                      <p:tavLst>
                                        <p:tav tm="0">
                                          <p:val>
                                            <p:strVal val="#ppt_x"/>
                                          </p:val>
                                        </p:tav>
                                        <p:tav tm="100000">
                                          <p:val>
                                            <p:strVal val="#ppt_x"/>
                                          </p:val>
                                        </p:tav>
                                      </p:tavLst>
                                    </p:anim>
                                    <p:anim calcmode="lin" valueType="num">
                                      <p:cBhvr>
                                        <p:cTn id="420" dur="1000" fill="hold"/>
                                        <p:tgtEl>
                                          <p:spTgt spid="52"/>
                                        </p:tgtEl>
                                        <p:attrNameLst>
                                          <p:attrName>ppt_y</p:attrName>
                                        </p:attrNameLst>
                                      </p:cBhvr>
                                      <p:tavLst>
                                        <p:tav tm="0">
                                          <p:val>
                                            <p:strVal val="#ppt_y+.1"/>
                                          </p:val>
                                        </p:tav>
                                        <p:tav tm="100000">
                                          <p:val>
                                            <p:strVal val="#ppt_y"/>
                                          </p:val>
                                        </p:tav>
                                      </p:tavLst>
                                    </p:anim>
                                  </p:childTnLst>
                                </p:cTn>
                              </p:par>
                              <p:par>
                                <p:cTn id="421" presetID="42" presetClass="entr" presetSubtype="0" fill="hold" nodeType="withEffect">
                                  <p:stCondLst>
                                    <p:cond delay="0"/>
                                  </p:stCondLst>
                                  <p:childTnLst>
                                    <p:set>
                                      <p:cBhvr>
                                        <p:cTn id="422" dur="1" fill="hold">
                                          <p:stCondLst>
                                            <p:cond delay="0"/>
                                          </p:stCondLst>
                                        </p:cTn>
                                        <p:tgtEl>
                                          <p:spTgt spid="53"/>
                                        </p:tgtEl>
                                        <p:attrNameLst>
                                          <p:attrName>style.visibility</p:attrName>
                                        </p:attrNameLst>
                                      </p:cBhvr>
                                      <p:to>
                                        <p:strVal val="visible"/>
                                      </p:to>
                                    </p:set>
                                    <p:animEffect transition="in" filter="fade">
                                      <p:cBhvr>
                                        <p:cTn id="423" dur="1000"/>
                                        <p:tgtEl>
                                          <p:spTgt spid="53"/>
                                        </p:tgtEl>
                                      </p:cBhvr>
                                    </p:animEffect>
                                    <p:anim calcmode="lin" valueType="num">
                                      <p:cBhvr>
                                        <p:cTn id="424" dur="1000" fill="hold"/>
                                        <p:tgtEl>
                                          <p:spTgt spid="53"/>
                                        </p:tgtEl>
                                        <p:attrNameLst>
                                          <p:attrName>ppt_x</p:attrName>
                                        </p:attrNameLst>
                                      </p:cBhvr>
                                      <p:tavLst>
                                        <p:tav tm="0">
                                          <p:val>
                                            <p:strVal val="#ppt_x"/>
                                          </p:val>
                                        </p:tav>
                                        <p:tav tm="100000">
                                          <p:val>
                                            <p:strVal val="#ppt_x"/>
                                          </p:val>
                                        </p:tav>
                                      </p:tavLst>
                                    </p:anim>
                                    <p:anim calcmode="lin" valueType="num">
                                      <p:cBhvr>
                                        <p:cTn id="425" dur="1000" fill="hold"/>
                                        <p:tgtEl>
                                          <p:spTgt spid="53"/>
                                        </p:tgtEl>
                                        <p:attrNameLst>
                                          <p:attrName>ppt_y</p:attrName>
                                        </p:attrNameLst>
                                      </p:cBhvr>
                                      <p:tavLst>
                                        <p:tav tm="0">
                                          <p:val>
                                            <p:strVal val="#ppt_y+.1"/>
                                          </p:val>
                                        </p:tav>
                                        <p:tav tm="100000">
                                          <p:val>
                                            <p:strVal val="#ppt_y"/>
                                          </p:val>
                                        </p:tav>
                                      </p:tavLst>
                                    </p:anim>
                                  </p:childTnLst>
                                </p:cTn>
                              </p:par>
                              <p:par>
                                <p:cTn id="426" presetID="42" presetClass="entr" presetSubtype="0" fill="hold" nodeType="withEffect">
                                  <p:stCondLst>
                                    <p:cond delay="0"/>
                                  </p:stCondLst>
                                  <p:childTnLst>
                                    <p:set>
                                      <p:cBhvr>
                                        <p:cTn id="427" dur="1" fill="hold">
                                          <p:stCondLst>
                                            <p:cond delay="0"/>
                                          </p:stCondLst>
                                        </p:cTn>
                                        <p:tgtEl>
                                          <p:spTgt spid="54"/>
                                        </p:tgtEl>
                                        <p:attrNameLst>
                                          <p:attrName>style.visibility</p:attrName>
                                        </p:attrNameLst>
                                      </p:cBhvr>
                                      <p:to>
                                        <p:strVal val="visible"/>
                                      </p:to>
                                    </p:set>
                                    <p:animEffect transition="in" filter="fade">
                                      <p:cBhvr>
                                        <p:cTn id="428" dur="1000"/>
                                        <p:tgtEl>
                                          <p:spTgt spid="54"/>
                                        </p:tgtEl>
                                      </p:cBhvr>
                                    </p:animEffect>
                                    <p:anim calcmode="lin" valueType="num">
                                      <p:cBhvr>
                                        <p:cTn id="429" dur="1000" fill="hold"/>
                                        <p:tgtEl>
                                          <p:spTgt spid="54"/>
                                        </p:tgtEl>
                                        <p:attrNameLst>
                                          <p:attrName>ppt_x</p:attrName>
                                        </p:attrNameLst>
                                      </p:cBhvr>
                                      <p:tavLst>
                                        <p:tav tm="0">
                                          <p:val>
                                            <p:strVal val="#ppt_x"/>
                                          </p:val>
                                        </p:tav>
                                        <p:tav tm="100000">
                                          <p:val>
                                            <p:strVal val="#ppt_x"/>
                                          </p:val>
                                        </p:tav>
                                      </p:tavLst>
                                    </p:anim>
                                    <p:anim calcmode="lin" valueType="num">
                                      <p:cBhvr>
                                        <p:cTn id="430" dur="1000" fill="hold"/>
                                        <p:tgtEl>
                                          <p:spTgt spid="54"/>
                                        </p:tgtEl>
                                        <p:attrNameLst>
                                          <p:attrName>ppt_y</p:attrName>
                                        </p:attrNameLst>
                                      </p:cBhvr>
                                      <p:tavLst>
                                        <p:tav tm="0">
                                          <p:val>
                                            <p:strVal val="#ppt_y+.1"/>
                                          </p:val>
                                        </p:tav>
                                        <p:tav tm="100000">
                                          <p:val>
                                            <p:strVal val="#ppt_y"/>
                                          </p:val>
                                        </p:tav>
                                      </p:tavLst>
                                    </p:anim>
                                  </p:childTnLst>
                                </p:cTn>
                              </p:par>
                              <p:par>
                                <p:cTn id="431" presetID="42" presetClass="entr" presetSubtype="0" fill="hold" nodeType="withEffect">
                                  <p:stCondLst>
                                    <p:cond delay="0"/>
                                  </p:stCondLst>
                                  <p:childTnLst>
                                    <p:set>
                                      <p:cBhvr>
                                        <p:cTn id="432" dur="1" fill="hold">
                                          <p:stCondLst>
                                            <p:cond delay="0"/>
                                          </p:stCondLst>
                                        </p:cTn>
                                        <p:tgtEl>
                                          <p:spTgt spid="55"/>
                                        </p:tgtEl>
                                        <p:attrNameLst>
                                          <p:attrName>style.visibility</p:attrName>
                                        </p:attrNameLst>
                                      </p:cBhvr>
                                      <p:to>
                                        <p:strVal val="visible"/>
                                      </p:to>
                                    </p:set>
                                    <p:animEffect transition="in" filter="fade">
                                      <p:cBhvr>
                                        <p:cTn id="433" dur="1000"/>
                                        <p:tgtEl>
                                          <p:spTgt spid="55"/>
                                        </p:tgtEl>
                                      </p:cBhvr>
                                    </p:animEffect>
                                    <p:anim calcmode="lin" valueType="num">
                                      <p:cBhvr>
                                        <p:cTn id="434" dur="1000" fill="hold"/>
                                        <p:tgtEl>
                                          <p:spTgt spid="55"/>
                                        </p:tgtEl>
                                        <p:attrNameLst>
                                          <p:attrName>ppt_x</p:attrName>
                                        </p:attrNameLst>
                                      </p:cBhvr>
                                      <p:tavLst>
                                        <p:tav tm="0">
                                          <p:val>
                                            <p:strVal val="#ppt_x"/>
                                          </p:val>
                                        </p:tav>
                                        <p:tav tm="100000">
                                          <p:val>
                                            <p:strVal val="#ppt_x"/>
                                          </p:val>
                                        </p:tav>
                                      </p:tavLst>
                                    </p:anim>
                                    <p:anim calcmode="lin" valueType="num">
                                      <p:cBhvr>
                                        <p:cTn id="435" dur="1000" fill="hold"/>
                                        <p:tgtEl>
                                          <p:spTgt spid="55"/>
                                        </p:tgtEl>
                                        <p:attrNameLst>
                                          <p:attrName>ppt_y</p:attrName>
                                        </p:attrNameLst>
                                      </p:cBhvr>
                                      <p:tavLst>
                                        <p:tav tm="0">
                                          <p:val>
                                            <p:strVal val="#ppt_y+.1"/>
                                          </p:val>
                                        </p:tav>
                                        <p:tav tm="100000">
                                          <p:val>
                                            <p:strVal val="#ppt_y"/>
                                          </p:val>
                                        </p:tav>
                                      </p:tavLst>
                                    </p:anim>
                                  </p:childTnLst>
                                </p:cTn>
                              </p:par>
                              <p:par>
                                <p:cTn id="436" presetID="42" presetClass="entr" presetSubtype="0" fill="hold" nodeType="withEffect">
                                  <p:stCondLst>
                                    <p:cond delay="0"/>
                                  </p:stCondLst>
                                  <p:childTnLst>
                                    <p:set>
                                      <p:cBhvr>
                                        <p:cTn id="437" dur="1" fill="hold">
                                          <p:stCondLst>
                                            <p:cond delay="0"/>
                                          </p:stCondLst>
                                        </p:cTn>
                                        <p:tgtEl>
                                          <p:spTgt spid="56"/>
                                        </p:tgtEl>
                                        <p:attrNameLst>
                                          <p:attrName>style.visibility</p:attrName>
                                        </p:attrNameLst>
                                      </p:cBhvr>
                                      <p:to>
                                        <p:strVal val="visible"/>
                                      </p:to>
                                    </p:set>
                                    <p:animEffect transition="in" filter="fade">
                                      <p:cBhvr>
                                        <p:cTn id="438" dur="1000"/>
                                        <p:tgtEl>
                                          <p:spTgt spid="56"/>
                                        </p:tgtEl>
                                      </p:cBhvr>
                                    </p:animEffect>
                                    <p:anim calcmode="lin" valueType="num">
                                      <p:cBhvr>
                                        <p:cTn id="439" dur="1000" fill="hold"/>
                                        <p:tgtEl>
                                          <p:spTgt spid="56"/>
                                        </p:tgtEl>
                                        <p:attrNameLst>
                                          <p:attrName>ppt_x</p:attrName>
                                        </p:attrNameLst>
                                      </p:cBhvr>
                                      <p:tavLst>
                                        <p:tav tm="0">
                                          <p:val>
                                            <p:strVal val="#ppt_x"/>
                                          </p:val>
                                        </p:tav>
                                        <p:tav tm="100000">
                                          <p:val>
                                            <p:strVal val="#ppt_x"/>
                                          </p:val>
                                        </p:tav>
                                      </p:tavLst>
                                    </p:anim>
                                    <p:anim calcmode="lin" valueType="num">
                                      <p:cBhvr>
                                        <p:cTn id="440"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43" grpId="0"/>
      <p:bldP spid="44" grpId="0"/>
      <p:bldP spid="45" grpId="0"/>
      <p:bldP spid="46" grpId="0" animBg="1"/>
      <p:bldP spid="47" grpId="0" animBg="1"/>
      <p:bldP spid="48" grpId="0" animBg="1"/>
      <p:bldP spid="49" grpId="0" animBg="1"/>
      <p:bldP spid="50" grpId="0" animBg="1"/>
      <p:bldP spid="57" grpId="0" animBg="1"/>
      <p:bldP spid="58" grpId="0" animBg="1"/>
      <p:bldP spid="59" grpId="0" animBg="1"/>
      <p:bldP spid="60" grpId="0" animBg="1"/>
      <p:bldP spid="61" grpId="0" animBg="1"/>
      <p:bldP spid="62" grpId="0" animBg="1"/>
      <p:bldP spid="63" grpId="0" animBg="1"/>
      <p:bldP spid="64" grpId="0" animBg="1"/>
      <p:bldP spid="69" grpId="0"/>
      <p:bldP spid="70" grpId="0" animBg="1"/>
      <p:bldP spid="71" grpId="0" animBg="1"/>
      <p:bldP spid="72" grpId="0" animBg="1"/>
      <p:bldP spid="73" grpId="0" animBg="1"/>
      <p:bldP spid="74" grpId="0" animBg="1"/>
      <p:bldP spid="75" grpId="0" animBg="1"/>
      <p:bldP spid="76" grpId="0" animBg="1"/>
      <p:bldP spid="77" grpId="0" animBg="1"/>
      <p:bldP spid="81" grpId="0"/>
      <p:bldP spid="83" grpId="0" animBg="1"/>
      <p:bldP spid="84" grpId="0" animBg="1"/>
      <p:bldP spid="85" grpId="0" animBg="1"/>
      <p:bldP spid="90" grpId="0"/>
      <p:bldP spid="9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1"/>
          <p:cNvSpPr>
            <a:spLocks noGrp="1"/>
          </p:cNvSpPr>
          <p:nvPr>
            <p:ph type="title"/>
          </p:nvPr>
        </p:nvSpPr>
        <p:spPr>
          <a:xfrm>
            <a:off x="381000" y="609600"/>
            <a:ext cx="8229600" cy="1143000"/>
          </a:xfrm>
        </p:spPr>
        <p:txBody>
          <a:bodyPr/>
          <a:lstStyle/>
          <a:p>
            <a:pPr algn="l"/>
            <a:r>
              <a:rPr lang="zh-CN" altLang="en-US" dirty="0"/>
              <a:t>二、</a:t>
            </a:r>
            <a:r>
              <a:rPr lang="en-US" altLang="zh-CN" dirty="0"/>
              <a:t>Spark </a:t>
            </a:r>
            <a:r>
              <a:rPr lang="en-US" altLang="zh-CN" sz="5400" dirty="0"/>
              <a:t>		</a:t>
            </a:r>
            <a:r>
              <a:rPr lang="en-US" altLang="zh-CN" sz="5400" dirty="0" smtClean="0"/>
              <a:t>4.DAG </a:t>
            </a:r>
            <a:r>
              <a:rPr lang="zh-CN" altLang="en-US" sz="5400" dirty="0"/>
              <a:t>调度器</a:t>
            </a:r>
            <a:endParaRPr lang="en-US" sz="5000" dirty="0" smtClean="0">
              <a:ea typeface="ＭＳ Ｐゴシック" charset="-128"/>
              <a:cs typeface="ＭＳ Ｐゴシック" charset="-128"/>
            </a:endParaRPr>
          </a:p>
        </p:txBody>
      </p:sp>
      <p:sp>
        <p:nvSpPr>
          <p:cNvPr id="14" name="Content Placeholder 2"/>
          <p:cNvSpPr>
            <a:spLocks noGrp="1"/>
          </p:cNvSpPr>
          <p:nvPr>
            <p:ph sz="half" idx="1"/>
          </p:nvPr>
        </p:nvSpPr>
        <p:spPr>
          <a:xfrm>
            <a:off x="304800" y="1981200"/>
            <a:ext cx="3646178" cy="4304764"/>
          </a:xfrm>
        </p:spPr>
        <p:txBody>
          <a:bodyPr>
            <a:normAutofit fontScale="85000" lnSpcReduction="20000"/>
          </a:bodyPr>
          <a:lstStyle/>
          <a:p>
            <a:pPr marL="0" indent="0">
              <a:buFontTx/>
              <a:buNone/>
            </a:pPr>
            <a:r>
              <a:rPr lang="zh-CN" altLang="en-US" sz="2000" dirty="0" smtClean="0">
                <a:latin typeface="+mn-ea"/>
                <a:cs typeface="ＭＳ Ｐゴシック" charset="-128"/>
              </a:rPr>
              <a:t>右图</a:t>
            </a:r>
            <a:r>
              <a:rPr lang="en-US" altLang="zh-CN" sz="2000" dirty="0" smtClean="0">
                <a:latin typeface="+mn-ea"/>
                <a:cs typeface="ＭＳ Ｐゴシック" charset="-128"/>
              </a:rPr>
              <a:t>RDD</a:t>
            </a:r>
            <a:r>
              <a:rPr lang="zh-CN" altLang="en-US" sz="2000" dirty="0" smtClean="0">
                <a:latin typeface="+mn-ea"/>
                <a:cs typeface="ＭＳ Ｐゴシック" charset="-128"/>
              </a:rPr>
              <a:t>为例，优化</a:t>
            </a:r>
            <a:r>
              <a:rPr lang="en-US" altLang="zh-CN" sz="2000" dirty="0" smtClean="0">
                <a:latin typeface="+mn-ea"/>
                <a:cs typeface="ＭＳ Ｐゴシック" charset="-128"/>
              </a:rPr>
              <a:t>DAG</a:t>
            </a:r>
            <a:r>
              <a:rPr lang="zh-CN" altLang="en-US" sz="2000" dirty="0" smtClean="0">
                <a:latin typeface="+mn-ea"/>
                <a:cs typeface="ＭＳ Ｐゴシック" charset="-128"/>
              </a:rPr>
              <a:t>调度器</a:t>
            </a:r>
            <a:endParaRPr lang="en-US" altLang="zh-CN" sz="2000" dirty="0" smtClean="0">
              <a:latin typeface="+mn-ea"/>
              <a:cs typeface="ＭＳ Ｐゴシック" charset="-128"/>
            </a:endParaRPr>
          </a:p>
          <a:p>
            <a:pPr marL="0" indent="0">
              <a:buFontTx/>
              <a:buNone/>
            </a:pPr>
            <a:r>
              <a:rPr lang="en-US" altLang="zh-CN" sz="2000" dirty="0" smtClean="0">
                <a:latin typeface="+mn-ea"/>
                <a:cs typeface="ＭＳ Ｐゴシック" charset="-128"/>
              </a:rPr>
              <a:t>1. </a:t>
            </a:r>
            <a:r>
              <a:rPr lang="zh-CN" altLang="en-US" sz="2000" dirty="0" smtClean="0">
                <a:latin typeface="+mn-ea"/>
                <a:cs typeface="ＭＳ Ｐゴシック" charset="-128"/>
              </a:rPr>
              <a:t>窄依赖</a:t>
            </a:r>
            <a:r>
              <a:rPr lang="zh-CN" altLang="en-US" sz="2000" b="1" dirty="0" smtClean="0">
                <a:latin typeface="+mn-ea"/>
                <a:cs typeface="ＭＳ Ｐゴシック" charset="-128"/>
              </a:rPr>
              <a:t>管道化</a:t>
            </a:r>
            <a:r>
              <a:rPr lang="zh-CN" altLang="en-US" sz="2000" dirty="0" smtClean="0">
                <a:latin typeface="+mn-ea"/>
                <a:cs typeface="ＭＳ Ｐゴシック" charset="-128"/>
              </a:rPr>
              <a:t>，归为一个阶段（</a:t>
            </a:r>
            <a:r>
              <a:rPr lang="en-US" altLang="zh-CN" sz="2000" b="1" dirty="0" smtClean="0">
                <a:latin typeface="+mn-ea"/>
                <a:cs typeface="ＭＳ Ｐゴシック" charset="-128"/>
              </a:rPr>
              <a:t>stage</a:t>
            </a:r>
            <a:r>
              <a:rPr lang="zh-CN" altLang="en-US" sz="2000" dirty="0" smtClean="0">
                <a:latin typeface="+mn-ea"/>
                <a:cs typeface="ＭＳ Ｐゴシック" charset="-128"/>
              </a:rPr>
              <a:t>）</a:t>
            </a:r>
            <a:endParaRPr lang="en-US" sz="2000" dirty="0" smtClean="0">
              <a:latin typeface="+mn-ea"/>
              <a:cs typeface="ＭＳ Ｐゴシック" charset="-128"/>
            </a:endParaRPr>
          </a:p>
          <a:p>
            <a:pPr marL="0" indent="0">
              <a:buFontTx/>
              <a:buNone/>
            </a:pPr>
            <a:r>
              <a:rPr lang="en-US" altLang="zh-CN" sz="2000" dirty="0" smtClean="0">
                <a:latin typeface="+mn-ea"/>
                <a:cs typeface="ＭＳ Ｐゴシック" charset="-128"/>
              </a:rPr>
              <a:t>2. </a:t>
            </a:r>
            <a:r>
              <a:rPr lang="zh-CN" altLang="en-US" sz="2000" dirty="0" smtClean="0">
                <a:latin typeface="+mn-ea"/>
                <a:cs typeface="ＭＳ Ｐゴシック" charset="-128"/>
              </a:rPr>
              <a:t>基于分区选择</a:t>
            </a:r>
            <a:r>
              <a:rPr lang="en-US" altLang="zh-CN" sz="2000" dirty="0" smtClean="0">
                <a:latin typeface="+mn-ea"/>
                <a:cs typeface="ＭＳ Ｐゴシック" charset="-128"/>
              </a:rPr>
              <a:t>join</a:t>
            </a:r>
            <a:r>
              <a:rPr lang="zh-CN" altLang="en-US" sz="2000" dirty="0" smtClean="0">
                <a:latin typeface="+mn-ea"/>
                <a:cs typeface="ＭＳ Ｐゴシック" charset="-128"/>
              </a:rPr>
              <a:t>算法</a:t>
            </a:r>
            <a:endParaRPr lang="en-US" sz="2000" dirty="0" smtClean="0">
              <a:latin typeface="+mn-ea"/>
              <a:cs typeface="ＭＳ Ｐゴシック" charset="-128"/>
            </a:endParaRPr>
          </a:p>
          <a:p>
            <a:pPr marL="0" indent="0">
              <a:buFontTx/>
              <a:buNone/>
            </a:pPr>
            <a:r>
              <a:rPr lang="en-US" altLang="zh-CN" sz="2000" dirty="0" smtClean="0">
                <a:latin typeface="+mn-ea"/>
                <a:cs typeface="ＭＳ Ｐゴシック" charset="-128"/>
              </a:rPr>
              <a:t>3. </a:t>
            </a:r>
            <a:r>
              <a:rPr lang="zh-CN" altLang="en-US" sz="2000" dirty="0" smtClean="0">
                <a:latin typeface="+mn-ea"/>
                <a:cs typeface="ＭＳ Ｐゴシック" charset="-128"/>
              </a:rPr>
              <a:t>重用之前的</a:t>
            </a:r>
            <a:r>
              <a:rPr lang="zh-CN" altLang="en-US" sz="2000" dirty="0">
                <a:latin typeface="+mn-ea"/>
                <a:cs typeface="ＭＳ Ｐゴシック" charset="-128"/>
              </a:rPr>
              <a:t>缓存</a:t>
            </a:r>
            <a:r>
              <a:rPr lang="zh-CN" altLang="en-US" sz="2000" dirty="0" smtClean="0">
                <a:latin typeface="+mn-ea"/>
                <a:cs typeface="ＭＳ Ｐゴシック" charset="-128"/>
              </a:rPr>
              <a:t>数据</a:t>
            </a:r>
            <a:endParaRPr lang="en-US" altLang="zh-CN" sz="2000" dirty="0" smtClean="0">
              <a:latin typeface="+mn-ea"/>
              <a:cs typeface="ＭＳ Ｐゴシック" charset="-128"/>
            </a:endParaRPr>
          </a:p>
          <a:p>
            <a:pPr marL="0" indent="0">
              <a:buFontTx/>
              <a:buNone/>
            </a:pPr>
            <a:endParaRPr lang="en-US" sz="2000" dirty="0">
              <a:latin typeface="+mn-ea"/>
              <a:cs typeface="ＭＳ Ｐゴシック" charset="-128"/>
            </a:endParaRPr>
          </a:p>
          <a:p>
            <a:pPr marL="0" indent="0">
              <a:buFontTx/>
              <a:buNone/>
            </a:pPr>
            <a:r>
              <a:rPr lang="zh-CN" altLang="en-US" sz="2000" dirty="0" smtClean="0">
                <a:latin typeface="+mn-ea"/>
                <a:cs typeface="ＭＳ Ｐゴシック" charset="-128"/>
              </a:rPr>
              <a:t>注意：</a:t>
            </a:r>
            <a:endParaRPr lang="en-US" altLang="zh-CN" sz="2000" dirty="0" smtClean="0">
              <a:latin typeface="+mn-ea"/>
              <a:cs typeface="ＭＳ Ｐゴシック" charset="-128"/>
            </a:endParaRPr>
          </a:p>
          <a:p>
            <a:pPr marL="457200" indent="-457200">
              <a:buFont typeface="+mj-lt"/>
              <a:buAutoNum type="arabicPeriod"/>
            </a:pPr>
            <a:r>
              <a:rPr lang="zh-CN" altLang="en-US" sz="2000" dirty="0" smtClean="0">
                <a:latin typeface="+mn-ea"/>
                <a:cs typeface="ＭＳ Ｐゴシック" charset="-128"/>
              </a:rPr>
              <a:t>对于宽依赖，在两个阶段（</a:t>
            </a:r>
            <a:r>
              <a:rPr lang="en-US" altLang="zh-CN" sz="2000" b="1" dirty="0" smtClean="0">
                <a:latin typeface="+mn-ea"/>
                <a:cs typeface="ＭＳ Ｐゴシック" charset="-128"/>
              </a:rPr>
              <a:t>stage</a:t>
            </a:r>
            <a:r>
              <a:rPr lang="zh-CN" altLang="en-US" sz="2000" dirty="0" smtClean="0">
                <a:latin typeface="+mn-ea"/>
                <a:cs typeface="ＭＳ Ｐゴシック" charset="-128"/>
              </a:rPr>
              <a:t>）的边界需要进行</a:t>
            </a:r>
            <a:r>
              <a:rPr lang="en-US" altLang="zh-CN" sz="2000" dirty="0" smtClean="0">
                <a:latin typeface="+mn-ea"/>
                <a:cs typeface="ＭＳ Ｐゴシック" charset="-128"/>
              </a:rPr>
              <a:t>shuffle</a:t>
            </a:r>
            <a:r>
              <a:rPr lang="zh-CN" altLang="en-US" sz="2000" dirty="0" smtClean="0">
                <a:latin typeface="+mn-ea"/>
                <a:cs typeface="ＭＳ Ｐゴシック" charset="-128"/>
              </a:rPr>
              <a:t>操作。在很多时候不一定需要</a:t>
            </a:r>
            <a:r>
              <a:rPr lang="en-US" altLang="zh-CN" sz="2000" dirty="0" smtClean="0">
                <a:latin typeface="+mn-ea"/>
                <a:cs typeface="ＭＳ Ｐゴシック" charset="-128"/>
              </a:rPr>
              <a:t>shuffle</a:t>
            </a:r>
            <a:r>
              <a:rPr lang="zh-CN" altLang="en-US" sz="2000" dirty="0" smtClean="0">
                <a:latin typeface="+mn-ea"/>
                <a:cs typeface="ＭＳ Ｐゴシック" charset="-128"/>
              </a:rPr>
              <a:t>操作。而</a:t>
            </a:r>
            <a:r>
              <a:rPr lang="en-US" altLang="zh-CN" sz="2000" dirty="0" smtClean="0">
                <a:latin typeface="+mn-ea"/>
                <a:cs typeface="ＭＳ Ｐゴシック" charset="-128"/>
              </a:rPr>
              <a:t>shuffle</a:t>
            </a:r>
            <a:r>
              <a:rPr lang="zh-CN" altLang="en-US" sz="2000" dirty="0" smtClean="0">
                <a:latin typeface="+mn-ea"/>
                <a:cs typeface="ＭＳ Ｐゴシック" charset="-128"/>
              </a:rPr>
              <a:t>操作涉及到数据网络传输、中间结果排序等问题，会影响到整体性能。</a:t>
            </a:r>
            <a:endParaRPr lang="en-US" altLang="zh-CN" sz="2000" dirty="0" smtClean="0">
              <a:latin typeface="+mn-ea"/>
              <a:cs typeface="ＭＳ Ｐゴシック" charset="-128"/>
            </a:endParaRPr>
          </a:p>
          <a:p>
            <a:pPr marL="457200" indent="-457200">
              <a:buFont typeface="+mj-lt"/>
              <a:buAutoNum type="arabicPeriod"/>
            </a:pPr>
            <a:r>
              <a:rPr lang="zh-CN" altLang="en-US" sz="2000" dirty="0" smtClean="0"/>
              <a:t>默认</a:t>
            </a:r>
            <a:r>
              <a:rPr lang="zh-CN" altLang="en-US" sz="2000" dirty="0"/>
              <a:t>情况下，</a:t>
            </a:r>
            <a:r>
              <a:rPr lang="en-US" altLang="zh-CN" sz="2000" dirty="0"/>
              <a:t>Spark</a:t>
            </a:r>
            <a:r>
              <a:rPr lang="zh-CN" altLang="en-US" sz="2000" dirty="0"/>
              <a:t>在</a:t>
            </a:r>
            <a:r>
              <a:rPr lang="en-US" altLang="zh-CN" sz="2000" dirty="0"/>
              <a:t>shuffle</a:t>
            </a:r>
            <a:r>
              <a:rPr lang="zh-CN" altLang="en-US" sz="2000" dirty="0"/>
              <a:t>前物化每个</a:t>
            </a:r>
            <a:r>
              <a:rPr lang="en-US" altLang="zh-CN" sz="2000" dirty="0"/>
              <a:t>map</a:t>
            </a:r>
            <a:r>
              <a:rPr lang="zh-CN" altLang="en-US" sz="2000" dirty="0"/>
              <a:t>任务的输出到内存，当有必要时（如内存吃紧）会存入磁盘。</a:t>
            </a:r>
            <a:endParaRPr lang="en-US" altLang="zh-CN" sz="2000" dirty="0"/>
          </a:p>
          <a:p>
            <a:pPr marL="0" indent="0">
              <a:buFontTx/>
              <a:buNone/>
            </a:pPr>
            <a:endParaRPr lang="en-US" sz="2000" dirty="0" smtClean="0">
              <a:latin typeface="+mn-ea"/>
              <a:cs typeface="ＭＳ Ｐゴシック" charset="-128"/>
            </a:endParaRPr>
          </a:p>
          <a:p>
            <a:pPr marL="0" indent="0">
              <a:buFontTx/>
              <a:buNone/>
            </a:pPr>
            <a:endParaRPr lang="en-US" sz="2000" dirty="0" smtClean="0">
              <a:latin typeface="+mn-ea"/>
              <a:cs typeface="ＭＳ Ｐゴシック" charset="-128"/>
            </a:endParaRPr>
          </a:p>
        </p:txBody>
      </p:sp>
      <p:grpSp>
        <p:nvGrpSpPr>
          <p:cNvPr id="3" name="Group 2"/>
          <p:cNvGrpSpPr/>
          <p:nvPr/>
        </p:nvGrpSpPr>
        <p:grpSpPr>
          <a:xfrm>
            <a:off x="3812630" y="2051448"/>
            <a:ext cx="5151858" cy="3839398"/>
            <a:chOff x="3259082" y="2018851"/>
            <a:chExt cx="5656318" cy="3924749"/>
          </a:xfrm>
        </p:grpSpPr>
        <p:sp>
          <p:nvSpPr>
            <p:cNvPr id="171" name="Rounded Rectangle 170"/>
            <p:cNvSpPr/>
            <p:nvPr/>
          </p:nvSpPr>
          <p:spPr>
            <a:xfrm>
              <a:off x="3259082" y="2018851"/>
              <a:ext cx="5656318" cy="3924749"/>
            </a:xfrm>
            <a:prstGeom prst="roundRect">
              <a:avLst>
                <a:gd name="adj" fmla="val 11363"/>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2" name="Rounded Rectangle 171"/>
            <p:cNvSpPr/>
            <p:nvPr/>
          </p:nvSpPr>
          <p:spPr>
            <a:xfrm>
              <a:off x="3423812" y="2166746"/>
              <a:ext cx="1828800" cy="1381095"/>
            </a:xfrm>
            <a:prstGeom prst="roundRect">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3" name="Rounded Rectangle 172"/>
            <p:cNvSpPr/>
            <p:nvPr/>
          </p:nvSpPr>
          <p:spPr>
            <a:xfrm>
              <a:off x="3423812" y="3726445"/>
              <a:ext cx="3901060" cy="2074855"/>
            </a:xfrm>
            <a:prstGeom prst="roundRect">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4" name="Rounded Rectangle 173"/>
            <p:cNvSpPr/>
            <p:nvPr/>
          </p:nvSpPr>
          <p:spPr>
            <a:xfrm>
              <a:off x="5039626" y="3878162"/>
              <a:ext cx="591825" cy="803593"/>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5" name="Rounded Rectangle 174"/>
            <p:cNvSpPr/>
            <p:nvPr/>
          </p:nvSpPr>
          <p:spPr>
            <a:xfrm>
              <a:off x="5133256" y="395906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6" name="Rounded Rectangle 175"/>
            <p:cNvSpPr/>
            <p:nvPr/>
          </p:nvSpPr>
          <p:spPr>
            <a:xfrm>
              <a:off x="5133256" y="432264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7" name="Rounded Rectangle 176"/>
            <p:cNvSpPr/>
            <p:nvPr/>
          </p:nvSpPr>
          <p:spPr>
            <a:xfrm>
              <a:off x="5045232" y="4839070"/>
              <a:ext cx="586220" cy="803593"/>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8" name="Rounded Rectangle 177"/>
            <p:cNvSpPr/>
            <p:nvPr/>
          </p:nvSpPr>
          <p:spPr>
            <a:xfrm>
              <a:off x="5138861" y="491997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9" name="Rounded Rectangle 178"/>
            <p:cNvSpPr/>
            <p:nvPr/>
          </p:nvSpPr>
          <p:spPr>
            <a:xfrm>
              <a:off x="5138861" y="5283553"/>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0" name="Rounded Rectangle 179"/>
            <p:cNvSpPr/>
            <p:nvPr/>
          </p:nvSpPr>
          <p:spPr>
            <a:xfrm>
              <a:off x="6387251" y="3963700"/>
              <a:ext cx="591825" cy="1528842"/>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81" name="Rounded Rectangle 180"/>
            <p:cNvSpPr/>
            <p:nvPr/>
          </p:nvSpPr>
          <p:spPr>
            <a:xfrm>
              <a:off x="6480881" y="4044600"/>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2" name="Rounded Rectangle 181"/>
            <p:cNvSpPr/>
            <p:nvPr/>
          </p:nvSpPr>
          <p:spPr>
            <a:xfrm>
              <a:off x="6480881" y="440818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3" name="Rounded Rectangle 182"/>
            <p:cNvSpPr/>
            <p:nvPr/>
          </p:nvSpPr>
          <p:spPr>
            <a:xfrm>
              <a:off x="6480881" y="476792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4" name="Rounded Rectangle 183"/>
            <p:cNvSpPr/>
            <p:nvPr/>
          </p:nvSpPr>
          <p:spPr>
            <a:xfrm>
              <a:off x="6480881" y="513150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5" name="Rounded Rectangle 184"/>
            <p:cNvSpPr/>
            <p:nvPr/>
          </p:nvSpPr>
          <p:spPr>
            <a:xfrm>
              <a:off x="4479781" y="2272884"/>
              <a:ext cx="591825" cy="114989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86" name="Rounded Rectangle 185"/>
            <p:cNvSpPr/>
            <p:nvPr/>
          </p:nvSpPr>
          <p:spPr>
            <a:xfrm>
              <a:off x="4573411" y="235378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7" name="Rounded Rectangle 186"/>
            <p:cNvSpPr/>
            <p:nvPr/>
          </p:nvSpPr>
          <p:spPr>
            <a:xfrm>
              <a:off x="4573411" y="2717367"/>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8" name="Rounded Rectangle 187"/>
            <p:cNvSpPr/>
            <p:nvPr/>
          </p:nvSpPr>
          <p:spPr>
            <a:xfrm>
              <a:off x="4573411" y="3063041"/>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9" name="Rounded Rectangle 188"/>
            <p:cNvSpPr/>
            <p:nvPr/>
          </p:nvSpPr>
          <p:spPr>
            <a:xfrm>
              <a:off x="6387251" y="2278969"/>
              <a:ext cx="591825" cy="114989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90" name="Rounded Rectangle 189"/>
            <p:cNvSpPr/>
            <p:nvPr/>
          </p:nvSpPr>
          <p:spPr>
            <a:xfrm>
              <a:off x="6480881" y="2359870"/>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1" name="Rounded Rectangle 190"/>
            <p:cNvSpPr/>
            <p:nvPr/>
          </p:nvSpPr>
          <p:spPr>
            <a:xfrm>
              <a:off x="6480881" y="2723452"/>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2" name="Rounded Rectangle 191"/>
            <p:cNvSpPr/>
            <p:nvPr/>
          </p:nvSpPr>
          <p:spPr>
            <a:xfrm>
              <a:off x="6480881" y="3069126"/>
              <a:ext cx="406879" cy="264773"/>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3" name="Rounded Rectangle 192"/>
            <p:cNvSpPr/>
            <p:nvPr/>
          </p:nvSpPr>
          <p:spPr>
            <a:xfrm>
              <a:off x="8156030" y="3225190"/>
              <a:ext cx="591825" cy="114989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94" name="Rounded Rectangle 193"/>
            <p:cNvSpPr/>
            <p:nvPr/>
          </p:nvSpPr>
          <p:spPr>
            <a:xfrm>
              <a:off x="8249660" y="3306092"/>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5" name="Rounded Rectangle 194"/>
            <p:cNvSpPr/>
            <p:nvPr/>
          </p:nvSpPr>
          <p:spPr>
            <a:xfrm>
              <a:off x="8249660" y="366967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6" name="Rounded Rectangle 195"/>
            <p:cNvSpPr/>
            <p:nvPr/>
          </p:nvSpPr>
          <p:spPr>
            <a:xfrm>
              <a:off x="8249660" y="4015348"/>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97" name="Straight Arrow Connector 196"/>
            <p:cNvCxnSpPr>
              <a:stCxn id="190" idx="3"/>
              <a:endCxn id="194" idx="1"/>
            </p:cNvCxnSpPr>
            <p:nvPr/>
          </p:nvCxnSpPr>
          <p:spPr>
            <a:xfrm>
              <a:off x="6887760" y="2492257"/>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198" name="Straight Arrow Connector 197"/>
            <p:cNvCxnSpPr>
              <a:stCxn id="191" idx="3"/>
              <a:endCxn id="195" idx="1"/>
            </p:cNvCxnSpPr>
            <p:nvPr/>
          </p:nvCxnSpPr>
          <p:spPr>
            <a:xfrm>
              <a:off x="6887760" y="2855839"/>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199" name="Straight Arrow Connector 198"/>
            <p:cNvCxnSpPr>
              <a:stCxn id="192" idx="3"/>
              <a:endCxn id="196" idx="1"/>
            </p:cNvCxnSpPr>
            <p:nvPr/>
          </p:nvCxnSpPr>
          <p:spPr>
            <a:xfrm>
              <a:off x="6887760" y="3201513"/>
              <a:ext cx="1361900" cy="946222"/>
            </a:xfrm>
            <a:prstGeom prst="straightConnector1">
              <a:avLst/>
            </a:prstGeom>
            <a:noFill/>
            <a:ln w="19050" cap="flat" cmpd="sng" algn="ctr">
              <a:solidFill>
                <a:srgbClr val="000000"/>
              </a:solidFill>
              <a:prstDash val="solid"/>
              <a:round/>
              <a:headEnd type="none"/>
              <a:tailEnd type="triangle"/>
            </a:ln>
            <a:effectLst/>
          </p:spPr>
        </p:cxnSp>
        <p:cxnSp>
          <p:nvCxnSpPr>
            <p:cNvPr id="200" name="Straight Arrow Connector 199"/>
            <p:cNvCxnSpPr>
              <a:stCxn id="187" idx="3"/>
              <a:endCxn id="191" idx="1"/>
            </p:cNvCxnSpPr>
            <p:nvPr/>
          </p:nvCxnSpPr>
          <p:spPr>
            <a:xfrm>
              <a:off x="4980290" y="2849754"/>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1" name="Straight Arrow Connector 200"/>
            <p:cNvCxnSpPr>
              <a:stCxn id="186" idx="3"/>
              <a:endCxn id="190" idx="1"/>
            </p:cNvCxnSpPr>
            <p:nvPr/>
          </p:nvCxnSpPr>
          <p:spPr>
            <a:xfrm>
              <a:off x="4980290" y="2486172"/>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2" name="Straight Arrow Connector 201"/>
            <p:cNvCxnSpPr>
              <a:stCxn id="176" idx="3"/>
              <a:endCxn id="182" idx="1"/>
            </p:cNvCxnSpPr>
            <p:nvPr/>
          </p:nvCxnSpPr>
          <p:spPr>
            <a:xfrm>
              <a:off x="5540135" y="4455032"/>
              <a:ext cx="940746" cy="85537"/>
            </a:xfrm>
            <a:prstGeom prst="straightConnector1">
              <a:avLst/>
            </a:prstGeom>
            <a:noFill/>
            <a:ln w="19050" cap="flat" cmpd="sng" algn="ctr">
              <a:solidFill>
                <a:srgbClr val="000000"/>
              </a:solidFill>
              <a:prstDash val="solid"/>
              <a:round/>
              <a:headEnd type="none"/>
              <a:tailEnd type="triangle"/>
            </a:ln>
            <a:effectLst/>
          </p:spPr>
        </p:cxnSp>
        <p:cxnSp>
          <p:nvCxnSpPr>
            <p:cNvPr id="203" name="Straight Arrow Connector 202"/>
            <p:cNvCxnSpPr>
              <a:stCxn id="181" idx="3"/>
              <a:endCxn id="194" idx="1"/>
            </p:cNvCxnSpPr>
            <p:nvPr/>
          </p:nvCxnSpPr>
          <p:spPr>
            <a:xfrm flipV="1">
              <a:off x="6887760" y="3438479"/>
              <a:ext cx="1361900" cy="738508"/>
            </a:xfrm>
            <a:prstGeom prst="straightConnector1">
              <a:avLst/>
            </a:prstGeom>
            <a:noFill/>
            <a:ln w="19050" cap="flat" cmpd="sng" algn="ctr">
              <a:solidFill>
                <a:srgbClr val="000000"/>
              </a:solidFill>
              <a:prstDash val="solid"/>
              <a:round/>
              <a:headEnd type="none"/>
              <a:tailEnd type="triangle"/>
            </a:ln>
            <a:effectLst/>
          </p:spPr>
        </p:cxnSp>
        <p:cxnSp>
          <p:nvCxnSpPr>
            <p:cNvPr id="204" name="Straight Arrow Connector 203"/>
            <p:cNvCxnSpPr>
              <a:stCxn id="188" idx="3"/>
              <a:endCxn id="192" idx="1"/>
            </p:cNvCxnSpPr>
            <p:nvPr/>
          </p:nvCxnSpPr>
          <p:spPr>
            <a:xfrm>
              <a:off x="4980290" y="3195428"/>
              <a:ext cx="1500591" cy="6085"/>
            </a:xfrm>
            <a:prstGeom prst="straightConnector1">
              <a:avLst/>
            </a:prstGeom>
            <a:noFill/>
            <a:ln w="19050" cap="flat" cmpd="sng" algn="ctr">
              <a:solidFill>
                <a:srgbClr val="000000"/>
              </a:solidFill>
              <a:prstDash val="solid"/>
              <a:round/>
              <a:headEnd type="none"/>
              <a:tailEnd type="triangle"/>
            </a:ln>
            <a:effectLst/>
          </p:spPr>
        </p:cxnSp>
        <p:cxnSp>
          <p:nvCxnSpPr>
            <p:cNvPr id="205" name="Straight Arrow Connector 204"/>
            <p:cNvCxnSpPr>
              <a:stCxn id="183" idx="3"/>
              <a:endCxn id="194" idx="1"/>
            </p:cNvCxnSpPr>
            <p:nvPr/>
          </p:nvCxnSpPr>
          <p:spPr>
            <a:xfrm flipV="1">
              <a:off x="6887760" y="3438479"/>
              <a:ext cx="1361900" cy="1461830"/>
            </a:xfrm>
            <a:prstGeom prst="straightConnector1">
              <a:avLst/>
            </a:prstGeom>
            <a:noFill/>
            <a:ln w="19050" cap="flat" cmpd="sng" algn="ctr">
              <a:solidFill>
                <a:srgbClr val="000000"/>
              </a:solidFill>
              <a:prstDash val="solid"/>
              <a:round/>
              <a:headEnd type="none"/>
              <a:tailEnd type="triangle"/>
            </a:ln>
            <a:effectLst/>
          </p:spPr>
        </p:cxnSp>
        <p:cxnSp>
          <p:nvCxnSpPr>
            <p:cNvPr id="206" name="Straight Arrow Connector 205"/>
            <p:cNvCxnSpPr>
              <a:stCxn id="175" idx="3"/>
              <a:endCxn id="181" idx="1"/>
            </p:cNvCxnSpPr>
            <p:nvPr/>
          </p:nvCxnSpPr>
          <p:spPr>
            <a:xfrm>
              <a:off x="5540135" y="4091451"/>
              <a:ext cx="940746" cy="85537"/>
            </a:xfrm>
            <a:prstGeom prst="straightConnector1">
              <a:avLst/>
            </a:prstGeom>
            <a:noFill/>
            <a:ln w="19050" cap="flat" cmpd="sng" algn="ctr">
              <a:solidFill>
                <a:srgbClr val="000000"/>
              </a:solidFill>
              <a:prstDash val="solid"/>
              <a:round/>
              <a:headEnd type="none"/>
              <a:tailEnd type="triangle"/>
            </a:ln>
            <a:effectLst/>
          </p:spPr>
        </p:cxnSp>
        <p:cxnSp>
          <p:nvCxnSpPr>
            <p:cNvPr id="207" name="Straight Arrow Connector 206"/>
            <p:cNvCxnSpPr>
              <a:stCxn id="178" idx="3"/>
              <a:endCxn id="183" idx="1"/>
            </p:cNvCxnSpPr>
            <p:nvPr/>
          </p:nvCxnSpPr>
          <p:spPr>
            <a:xfrm flipV="1">
              <a:off x="5545740" y="4900309"/>
              <a:ext cx="935141" cy="152049"/>
            </a:xfrm>
            <a:prstGeom prst="straightConnector1">
              <a:avLst/>
            </a:prstGeom>
            <a:noFill/>
            <a:ln w="19050" cap="flat" cmpd="sng" algn="ctr">
              <a:solidFill>
                <a:srgbClr val="000000"/>
              </a:solidFill>
              <a:prstDash val="solid"/>
              <a:round/>
              <a:headEnd type="none"/>
              <a:tailEnd type="triangle"/>
            </a:ln>
            <a:effectLst/>
          </p:spPr>
        </p:cxnSp>
        <p:cxnSp>
          <p:nvCxnSpPr>
            <p:cNvPr id="208" name="Straight Arrow Connector 207"/>
            <p:cNvCxnSpPr>
              <a:stCxn id="179" idx="3"/>
              <a:endCxn id="184" idx="1"/>
            </p:cNvCxnSpPr>
            <p:nvPr/>
          </p:nvCxnSpPr>
          <p:spPr>
            <a:xfrm flipV="1">
              <a:off x="5545740" y="5263891"/>
              <a:ext cx="935141" cy="152049"/>
            </a:xfrm>
            <a:prstGeom prst="straightConnector1">
              <a:avLst/>
            </a:prstGeom>
            <a:noFill/>
            <a:ln w="19050" cap="flat" cmpd="sng" algn="ctr">
              <a:solidFill>
                <a:srgbClr val="000000"/>
              </a:solidFill>
              <a:prstDash val="solid"/>
              <a:round/>
              <a:headEnd type="none"/>
              <a:tailEnd type="triangle"/>
            </a:ln>
            <a:effectLst/>
          </p:spPr>
        </p:cxnSp>
        <p:cxnSp>
          <p:nvCxnSpPr>
            <p:cNvPr id="209" name="Straight Arrow Connector 208"/>
            <p:cNvCxnSpPr>
              <a:stCxn id="181" idx="3"/>
              <a:endCxn id="195" idx="1"/>
            </p:cNvCxnSpPr>
            <p:nvPr/>
          </p:nvCxnSpPr>
          <p:spPr>
            <a:xfrm flipV="1">
              <a:off x="6887760" y="3802061"/>
              <a:ext cx="1361900" cy="374926"/>
            </a:xfrm>
            <a:prstGeom prst="straightConnector1">
              <a:avLst/>
            </a:prstGeom>
            <a:noFill/>
            <a:ln w="19050" cap="flat" cmpd="sng" algn="ctr">
              <a:solidFill>
                <a:srgbClr val="000000"/>
              </a:solidFill>
              <a:prstDash val="solid"/>
              <a:round/>
              <a:headEnd type="none"/>
              <a:tailEnd type="triangle"/>
            </a:ln>
            <a:effectLst/>
          </p:spPr>
        </p:cxnSp>
        <p:cxnSp>
          <p:nvCxnSpPr>
            <p:cNvPr id="210" name="Straight Arrow Connector 209"/>
            <p:cNvCxnSpPr>
              <a:stCxn id="182" idx="3"/>
              <a:endCxn id="195" idx="1"/>
            </p:cNvCxnSpPr>
            <p:nvPr/>
          </p:nvCxnSpPr>
          <p:spPr>
            <a:xfrm flipV="1">
              <a:off x="6887760" y="3802061"/>
              <a:ext cx="1361900" cy="738508"/>
            </a:xfrm>
            <a:prstGeom prst="straightConnector1">
              <a:avLst/>
            </a:prstGeom>
            <a:noFill/>
            <a:ln w="19050" cap="flat" cmpd="sng" algn="ctr">
              <a:solidFill>
                <a:srgbClr val="000000"/>
              </a:solidFill>
              <a:prstDash val="solid"/>
              <a:round/>
              <a:headEnd type="none"/>
              <a:tailEnd type="triangle"/>
            </a:ln>
            <a:effectLst/>
          </p:spPr>
        </p:cxnSp>
        <p:cxnSp>
          <p:nvCxnSpPr>
            <p:cNvPr id="211" name="Straight Arrow Connector 210"/>
            <p:cNvCxnSpPr>
              <a:stCxn id="183" idx="3"/>
              <a:endCxn id="195" idx="1"/>
            </p:cNvCxnSpPr>
            <p:nvPr/>
          </p:nvCxnSpPr>
          <p:spPr>
            <a:xfrm flipV="1">
              <a:off x="6887760" y="3802061"/>
              <a:ext cx="1361900" cy="1098249"/>
            </a:xfrm>
            <a:prstGeom prst="straightConnector1">
              <a:avLst/>
            </a:prstGeom>
            <a:noFill/>
            <a:ln w="19050" cap="flat" cmpd="sng" algn="ctr">
              <a:solidFill>
                <a:srgbClr val="000000"/>
              </a:solidFill>
              <a:prstDash val="solid"/>
              <a:round/>
              <a:headEnd type="none"/>
              <a:tailEnd type="triangle"/>
            </a:ln>
            <a:effectLst/>
          </p:spPr>
        </p:cxnSp>
        <p:cxnSp>
          <p:nvCxnSpPr>
            <p:cNvPr id="212" name="Straight Arrow Connector 211"/>
            <p:cNvCxnSpPr>
              <a:stCxn id="184" idx="3"/>
              <a:endCxn id="195" idx="1"/>
            </p:cNvCxnSpPr>
            <p:nvPr/>
          </p:nvCxnSpPr>
          <p:spPr>
            <a:xfrm flipV="1">
              <a:off x="6887760" y="3802061"/>
              <a:ext cx="1361900" cy="1461830"/>
            </a:xfrm>
            <a:prstGeom prst="straightConnector1">
              <a:avLst/>
            </a:prstGeom>
            <a:noFill/>
            <a:ln w="19050" cap="flat" cmpd="sng" algn="ctr">
              <a:solidFill>
                <a:srgbClr val="000000"/>
              </a:solidFill>
              <a:prstDash val="solid"/>
              <a:round/>
              <a:headEnd type="none"/>
              <a:tailEnd type="triangle"/>
            </a:ln>
            <a:effectLst/>
          </p:spPr>
        </p:cxnSp>
        <p:cxnSp>
          <p:nvCxnSpPr>
            <p:cNvPr id="213" name="Straight Arrow Connector 212"/>
            <p:cNvCxnSpPr>
              <a:stCxn id="182" idx="3"/>
              <a:endCxn id="194" idx="1"/>
            </p:cNvCxnSpPr>
            <p:nvPr/>
          </p:nvCxnSpPr>
          <p:spPr>
            <a:xfrm flipV="1">
              <a:off x="6887760" y="3438479"/>
              <a:ext cx="1361900" cy="1102090"/>
            </a:xfrm>
            <a:prstGeom prst="straightConnector1">
              <a:avLst/>
            </a:prstGeom>
            <a:noFill/>
            <a:ln w="19050" cap="flat" cmpd="sng" algn="ctr">
              <a:solidFill>
                <a:srgbClr val="000000"/>
              </a:solidFill>
              <a:prstDash val="solid"/>
              <a:round/>
              <a:headEnd type="none"/>
              <a:tailEnd type="triangle"/>
            </a:ln>
            <a:effectLst/>
          </p:spPr>
        </p:cxnSp>
        <p:cxnSp>
          <p:nvCxnSpPr>
            <p:cNvPr id="214" name="Straight Arrow Connector 213"/>
            <p:cNvCxnSpPr>
              <a:stCxn id="187" idx="3"/>
              <a:endCxn id="192" idx="1"/>
            </p:cNvCxnSpPr>
            <p:nvPr/>
          </p:nvCxnSpPr>
          <p:spPr>
            <a:xfrm>
              <a:off x="4980290" y="2849754"/>
              <a:ext cx="1500591" cy="351759"/>
            </a:xfrm>
            <a:prstGeom prst="straightConnector1">
              <a:avLst/>
            </a:prstGeom>
            <a:noFill/>
            <a:ln w="19050" cap="flat" cmpd="sng" algn="ctr">
              <a:solidFill>
                <a:srgbClr val="000000"/>
              </a:solidFill>
              <a:prstDash val="solid"/>
              <a:round/>
              <a:headEnd type="none"/>
              <a:tailEnd type="triangle"/>
            </a:ln>
            <a:effectLst/>
          </p:spPr>
        </p:cxnSp>
        <p:cxnSp>
          <p:nvCxnSpPr>
            <p:cNvPr id="215" name="Straight Arrow Connector 214"/>
            <p:cNvCxnSpPr>
              <a:stCxn id="187" idx="3"/>
              <a:endCxn id="190" idx="1"/>
            </p:cNvCxnSpPr>
            <p:nvPr/>
          </p:nvCxnSpPr>
          <p:spPr>
            <a:xfrm flipV="1">
              <a:off x="4980290" y="2492257"/>
              <a:ext cx="1500591" cy="357497"/>
            </a:xfrm>
            <a:prstGeom prst="straightConnector1">
              <a:avLst/>
            </a:prstGeom>
            <a:noFill/>
            <a:ln w="19050" cap="flat" cmpd="sng" algn="ctr">
              <a:solidFill>
                <a:srgbClr val="000000"/>
              </a:solidFill>
              <a:prstDash val="solid"/>
              <a:round/>
              <a:headEnd type="none"/>
              <a:tailEnd type="triangle"/>
            </a:ln>
            <a:effectLst/>
          </p:spPr>
        </p:cxnSp>
        <p:cxnSp>
          <p:nvCxnSpPr>
            <p:cNvPr id="216" name="Straight Arrow Connector 215"/>
            <p:cNvCxnSpPr>
              <a:stCxn id="188" idx="3"/>
              <a:endCxn id="191" idx="1"/>
            </p:cNvCxnSpPr>
            <p:nvPr/>
          </p:nvCxnSpPr>
          <p:spPr>
            <a:xfrm flipV="1">
              <a:off x="4980290" y="2855839"/>
              <a:ext cx="1500591" cy="339589"/>
            </a:xfrm>
            <a:prstGeom prst="straightConnector1">
              <a:avLst/>
            </a:prstGeom>
            <a:noFill/>
            <a:ln w="19050" cap="flat" cmpd="sng" algn="ctr">
              <a:solidFill>
                <a:srgbClr val="000000"/>
              </a:solidFill>
              <a:prstDash val="solid"/>
              <a:round/>
              <a:headEnd type="none"/>
              <a:tailEnd type="triangle"/>
            </a:ln>
            <a:effectLst/>
          </p:spPr>
        </p:cxnSp>
        <p:cxnSp>
          <p:nvCxnSpPr>
            <p:cNvPr id="217" name="Straight Arrow Connector 216"/>
            <p:cNvCxnSpPr>
              <a:stCxn id="186" idx="3"/>
              <a:endCxn id="192" idx="1"/>
            </p:cNvCxnSpPr>
            <p:nvPr/>
          </p:nvCxnSpPr>
          <p:spPr>
            <a:xfrm>
              <a:off x="4980290" y="2486172"/>
              <a:ext cx="1500591" cy="715341"/>
            </a:xfrm>
            <a:prstGeom prst="straightConnector1">
              <a:avLst/>
            </a:prstGeom>
            <a:noFill/>
            <a:ln w="19050" cap="flat" cmpd="sng" algn="ctr">
              <a:solidFill>
                <a:srgbClr val="000000"/>
              </a:solidFill>
              <a:prstDash val="solid"/>
              <a:round/>
              <a:headEnd type="none"/>
              <a:tailEnd type="triangle"/>
            </a:ln>
            <a:effectLst/>
          </p:spPr>
        </p:cxnSp>
        <p:cxnSp>
          <p:nvCxnSpPr>
            <p:cNvPr id="218" name="Straight Arrow Connector 217"/>
            <p:cNvCxnSpPr>
              <a:stCxn id="184" idx="3"/>
              <a:endCxn id="194" idx="1"/>
            </p:cNvCxnSpPr>
            <p:nvPr/>
          </p:nvCxnSpPr>
          <p:spPr>
            <a:xfrm flipV="1">
              <a:off x="6887760" y="3438479"/>
              <a:ext cx="1361900" cy="1825412"/>
            </a:xfrm>
            <a:prstGeom prst="straightConnector1">
              <a:avLst/>
            </a:prstGeom>
            <a:noFill/>
            <a:ln w="19050" cap="flat" cmpd="sng" algn="ctr">
              <a:solidFill>
                <a:srgbClr val="000000"/>
              </a:solidFill>
              <a:prstDash val="solid"/>
              <a:round/>
              <a:headEnd type="none"/>
              <a:tailEnd type="triangle"/>
            </a:ln>
            <a:effectLst/>
          </p:spPr>
        </p:cxnSp>
        <p:cxnSp>
          <p:nvCxnSpPr>
            <p:cNvPr id="219" name="Straight Arrow Connector 218"/>
            <p:cNvCxnSpPr>
              <a:stCxn id="181" idx="3"/>
              <a:endCxn id="196" idx="1"/>
            </p:cNvCxnSpPr>
            <p:nvPr/>
          </p:nvCxnSpPr>
          <p:spPr>
            <a:xfrm flipV="1">
              <a:off x="6887760" y="4147735"/>
              <a:ext cx="1361900" cy="29253"/>
            </a:xfrm>
            <a:prstGeom prst="straightConnector1">
              <a:avLst/>
            </a:prstGeom>
            <a:noFill/>
            <a:ln w="19050" cap="flat" cmpd="sng" algn="ctr">
              <a:solidFill>
                <a:srgbClr val="000000"/>
              </a:solidFill>
              <a:prstDash val="solid"/>
              <a:round/>
              <a:headEnd type="none"/>
              <a:tailEnd type="triangle"/>
            </a:ln>
            <a:effectLst/>
          </p:spPr>
        </p:cxnSp>
        <p:cxnSp>
          <p:nvCxnSpPr>
            <p:cNvPr id="220" name="Straight Arrow Connector 219"/>
            <p:cNvCxnSpPr>
              <a:stCxn id="182" idx="3"/>
              <a:endCxn id="196" idx="1"/>
            </p:cNvCxnSpPr>
            <p:nvPr/>
          </p:nvCxnSpPr>
          <p:spPr>
            <a:xfrm flipV="1">
              <a:off x="6887760" y="4147735"/>
              <a:ext cx="1361900" cy="392834"/>
            </a:xfrm>
            <a:prstGeom prst="straightConnector1">
              <a:avLst/>
            </a:prstGeom>
            <a:noFill/>
            <a:ln w="19050" cap="flat" cmpd="sng" algn="ctr">
              <a:solidFill>
                <a:srgbClr val="000000"/>
              </a:solidFill>
              <a:prstDash val="solid"/>
              <a:round/>
              <a:headEnd type="none"/>
              <a:tailEnd type="triangle"/>
            </a:ln>
            <a:effectLst/>
          </p:spPr>
        </p:cxnSp>
        <p:cxnSp>
          <p:nvCxnSpPr>
            <p:cNvPr id="221" name="Straight Arrow Connector 220"/>
            <p:cNvCxnSpPr>
              <a:stCxn id="183" idx="3"/>
              <a:endCxn id="196" idx="1"/>
            </p:cNvCxnSpPr>
            <p:nvPr/>
          </p:nvCxnSpPr>
          <p:spPr>
            <a:xfrm flipV="1">
              <a:off x="6887760" y="4147735"/>
              <a:ext cx="1361900" cy="752575"/>
            </a:xfrm>
            <a:prstGeom prst="straightConnector1">
              <a:avLst/>
            </a:prstGeom>
            <a:noFill/>
            <a:ln w="19050" cap="flat" cmpd="sng" algn="ctr">
              <a:solidFill>
                <a:srgbClr val="000000"/>
              </a:solidFill>
              <a:prstDash val="solid"/>
              <a:round/>
              <a:headEnd type="none"/>
              <a:tailEnd type="triangle"/>
            </a:ln>
            <a:effectLst/>
          </p:spPr>
        </p:cxnSp>
        <p:cxnSp>
          <p:nvCxnSpPr>
            <p:cNvPr id="222" name="Straight Arrow Connector 221"/>
            <p:cNvCxnSpPr>
              <a:stCxn id="184" idx="3"/>
              <a:endCxn id="196" idx="1"/>
            </p:cNvCxnSpPr>
            <p:nvPr/>
          </p:nvCxnSpPr>
          <p:spPr>
            <a:xfrm flipV="1">
              <a:off x="6887760" y="4147735"/>
              <a:ext cx="1361900" cy="1116157"/>
            </a:xfrm>
            <a:prstGeom prst="straightConnector1">
              <a:avLst/>
            </a:prstGeom>
            <a:noFill/>
            <a:ln w="19050" cap="flat" cmpd="sng" algn="ctr">
              <a:solidFill>
                <a:srgbClr val="000000"/>
              </a:solidFill>
              <a:prstDash val="solid"/>
              <a:round/>
              <a:headEnd type="none"/>
              <a:tailEnd type="triangle"/>
            </a:ln>
            <a:effectLst/>
          </p:spPr>
        </p:cxnSp>
        <p:sp>
          <p:nvSpPr>
            <p:cNvPr id="223" name="TextBox 222"/>
            <p:cNvSpPr txBox="1"/>
            <p:nvPr/>
          </p:nvSpPr>
          <p:spPr>
            <a:xfrm>
              <a:off x="7472829" y="4745405"/>
              <a:ext cx="570764"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join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24" name="TextBox 223"/>
            <p:cNvSpPr txBox="1"/>
            <p:nvPr/>
          </p:nvSpPr>
          <p:spPr>
            <a:xfrm>
              <a:off x="5664808" y="5398364"/>
              <a:ext cx="749489"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union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25" name="TextBox 224"/>
            <p:cNvSpPr txBox="1"/>
            <p:nvPr/>
          </p:nvSpPr>
          <p:spPr>
            <a:xfrm>
              <a:off x="5273881" y="3209701"/>
              <a:ext cx="1032003"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Text" lastClr="000000"/>
                  </a:solidFill>
                  <a:effectLst/>
                  <a:uLnTx/>
                  <a:uFillTx/>
                  <a:latin typeface="Corbel"/>
                  <a:cs typeface="Corbel"/>
                </a:rPr>
                <a:t>groupBy</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cxnSp>
          <p:nvCxnSpPr>
            <p:cNvPr id="226" name="Straight Arrow Connector 225"/>
            <p:cNvCxnSpPr>
              <a:stCxn id="188" idx="3"/>
              <a:endCxn id="190" idx="1"/>
            </p:cNvCxnSpPr>
            <p:nvPr/>
          </p:nvCxnSpPr>
          <p:spPr>
            <a:xfrm flipV="1">
              <a:off x="4980290" y="2492257"/>
              <a:ext cx="1500591" cy="703171"/>
            </a:xfrm>
            <a:prstGeom prst="straightConnector1">
              <a:avLst/>
            </a:prstGeom>
            <a:noFill/>
            <a:ln w="19050" cap="flat" cmpd="sng" algn="ctr">
              <a:solidFill>
                <a:srgbClr val="000000"/>
              </a:solidFill>
              <a:prstDash val="solid"/>
              <a:round/>
              <a:headEnd type="none"/>
              <a:tailEnd type="triangle"/>
            </a:ln>
            <a:effectLst/>
          </p:spPr>
        </p:cxnSp>
        <p:cxnSp>
          <p:nvCxnSpPr>
            <p:cNvPr id="227" name="Straight Arrow Connector 226"/>
            <p:cNvCxnSpPr>
              <a:stCxn id="186" idx="3"/>
              <a:endCxn id="191" idx="1"/>
            </p:cNvCxnSpPr>
            <p:nvPr/>
          </p:nvCxnSpPr>
          <p:spPr>
            <a:xfrm>
              <a:off x="4980290" y="2486172"/>
              <a:ext cx="1500591" cy="369667"/>
            </a:xfrm>
            <a:prstGeom prst="straightConnector1">
              <a:avLst/>
            </a:prstGeom>
            <a:noFill/>
            <a:ln w="19050" cap="flat" cmpd="sng" algn="ctr">
              <a:solidFill>
                <a:srgbClr val="000000"/>
              </a:solidFill>
              <a:prstDash val="solid"/>
              <a:round/>
              <a:headEnd type="none"/>
              <a:tailEnd type="triangle"/>
            </a:ln>
            <a:effectLst/>
          </p:spPr>
        </p:cxnSp>
        <p:sp>
          <p:nvSpPr>
            <p:cNvPr id="228" name="Rounded Rectangle 227"/>
            <p:cNvSpPr/>
            <p:nvPr/>
          </p:nvSpPr>
          <p:spPr>
            <a:xfrm>
              <a:off x="3810358" y="3878162"/>
              <a:ext cx="591825" cy="803593"/>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229" name="Rounded Rectangle 228"/>
            <p:cNvSpPr/>
            <p:nvPr/>
          </p:nvSpPr>
          <p:spPr>
            <a:xfrm>
              <a:off x="3903988" y="3959064"/>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30" name="Rounded Rectangle 229"/>
            <p:cNvSpPr/>
            <p:nvPr/>
          </p:nvSpPr>
          <p:spPr>
            <a:xfrm>
              <a:off x="3903988" y="4322645"/>
              <a:ext cx="406879" cy="26477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231" name="Straight Arrow Connector 230"/>
            <p:cNvCxnSpPr>
              <a:stCxn id="229" idx="3"/>
              <a:endCxn id="175" idx="1"/>
            </p:cNvCxnSpPr>
            <p:nvPr/>
          </p:nvCxnSpPr>
          <p:spPr>
            <a:xfrm>
              <a:off x="4310867" y="4091451"/>
              <a:ext cx="822389" cy="0"/>
            </a:xfrm>
            <a:prstGeom prst="straightConnector1">
              <a:avLst/>
            </a:prstGeom>
            <a:noFill/>
            <a:ln w="19050" cap="flat" cmpd="sng" algn="ctr">
              <a:solidFill>
                <a:srgbClr val="000000"/>
              </a:solidFill>
              <a:prstDash val="solid"/>
              <a:round/>
              <a:headEnd type="none"/>
              <a:tailEnd type="triangle"/>
            </a:ln>
            <a:effectLst/>
          </p:spPr>
        </p:cxnSp>
        <p:cxnSp>
          <p:nvCxnSpPr>
            <p:cNvPr id="232" name="Straight Arrow Connector 231"/>
            <p:cNvCxnSpPr>
              <a:stCxn id="230" idx="3"/>
              <a:endCxn id="176" idx="1"/>
            </p:cNvCxnSpPr>
            <p:nvPr/>
          </p:nvCxnSpPr>
          <p:spPr>
            <a:xfrm>
              <a:off x="4310867" y="4455032"/>
              <a:ext cx="822389" cy="0"/>
            </a:xfrm>
            <a:prstGeom prst="straightConnector1">
              <a:avLst/>
            </a:prstGeom>
            <a:noFill/>
            <a:ln w="19050" cap="flat" cmpd="sng" algn="ctr">
              <a:solidFill>
                <a:srgbClr val="000000"/>
              </a:solidFill>
              <a:prstDash val="solid"/>
              <a:round/>
              <a:headEnd type="none"/>
              <a:tailEnd type="triangle"/>
            </a:ln>
            <a:effectLst/>
          </p:spPr>
        </p:cxnSp>
        <p:sp>
          <p:nvSpPr>
            <p:cNvPr id="233" name="TextBox 232"/>
            <p:cNvSpPr txBox="1"/>
            <p:nvPr/>
          </p:nvSpPr>
          <p:spPr>
            <a:xfrm>
              <a:off x="4403449" y="4431457"/>
              <a:ext cx="632844"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map</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34" name="TextBox 233"/>
            <p:cNvSpPr txBox="1"/>
            <p:nvPr/>
          </p:nvSpPr>
          <p:spPr>
            <a:xfrm>
              <a:off x="7804438" y="5436923"/>
              <a:ext cx="924573"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3</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5" name="TextBox 234"/>
            <p:cNvSpPr txBox="1"/>
            <p:nvPr/>
          </p:nvSpPr>
          <p:spPr>
            <a:xfrm>
              <a:off x="3528393" y="3127053"/>
              <a:ext cx="923407" cy="36874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1</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6" name="TextBox 235"/>
            <p:cNvSpPr txBox="1"/>
            <p:nvPr/>
          </p:nvSpPr>
          <p:spPr>
            <a:xfrm>
              <a:off x="3599800" y="5373619"/>
              <a:ext cx="938337"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2</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7" name="TextBox 236"/>
            <p:cNvSpPr txBox="1"/>
            <p:nvPr/>
          </p:nvSpPr>
          <p:spPr>
            <a:xfrm>
              <a:off x="4099548" y="2157765"/>
              <a:ext cx="405969"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A:</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38" name="TextBox 237"/>
            <p:cNvSpPr txBox="1"/>
            <p:nvPr/>
          </p:nvSpPr>
          <p:spPr>
            <a:xfrm>
              <a:off x="5982917" y="2106542"/>
              <a:ext cx="395939"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B:</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39" name="TextBox 238"/>
            <p:cNvSpPr txBox="1"/>
            <p:nvPr/>
          </p:nvSpPr>
          <p:spPr>
            <a:xfrm>
              <a:off x="3434378" y="3802881"/>
              <a:ext cx="395006"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C:</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0" name="TextBox 239"/>
            <p:cNvSpPr txBox="1"/>
            <p:nvPr/>
          </p:nvSpPr>
          <p:spPr>
            <a:xfrm>
              <a:off x="4670131" y="3769620"/>
              <a:ext cx="414486" cy="36874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D:</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1" name="TextBox 240"/>
            <p:cNvSpPr txBox="1"/>
            <p:nvPr/>
          </p:nvSpPr>
          <p:spPr>
            <a:xfrm>
              <a:off x="4698710" y="4721660"/>
              <a:ext cx="385908" cy="368742"/>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E:</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2" name="TextBox 241"/>
            <p:cNvSpPr txBox="1"/>
            <p:nvPr/>
          </p:nvSpPr>
          <p:spPr>
            <a:xfrm>
              <a:off x="6039557" y="3760980"/>
              <a:ext cx="374708"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F:</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3" name="TextBox 242"/>
            <p:cNvSpPr txBox="1"/>
            <p:nvPr/>
          </p:nvSpPr>
          <p:spPr>
            <a:xfrm>
              <a:off x="7816768" y="2864847"/>
              <a:ext cx="413786" cy="36874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G:</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grpSp>
      <p:sp>
        <p:nvSpPr>
          <p:cNvPr id="79" name="TextBox 78"/>
          <p:cNvSpPr txBox="1"/>
          <p:nvPr/>
        </p:nvSpPr>
        <p:spPr>
          <a:xfrm>
            <a:off x="4974968" y="6068644"/>
            <a:ext cx="321783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 previously computed </a:t>
            </a:r>
            <a:r>
              <a:rPr kumimoji="0" lang="en-US" sz="1800" b="0" i="0" u="none" strike="noStrike" kern="0" cap="none" spc="0" normalizeH="0" noProof="0" dirty="0" smtClean="0">
                <a:ln>
                  <a:noFill/>
                </a:ln>
                <a:solidFill>
                  <a:sysClr val="windowText" lastClr="000000"/>
                </a:solidFill>
                <a:effectLst/>
                <a:uLnTx/>
                <a:uFillTx/>
                <a:latin typeface="Corbel"/>
                <a:cs typeface="Corbel"/>
              </a:rPr>
              <a:t>partition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81" name="Rounded Rectangle 80"/>
          <p:cNvSpPr/>
          <p:nvPr/>
        </p:nvSpPr>
        <p:spPr>
          <a:xfrm>
            <a:off x="4599910" y="6146303"/>
            <a:ext cx="370591" cy="256220"/>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0" name="Rounded Rectangle 79"/>
          <p:cNvSpPr/>
          <p:nvPr/>
        </p:nvSpPr>
        <p:spPr>
          <a:xfrm rot="16368833">
            <a:off x="5406319" y="2652800"/>
            <a:ext cx="353734" cy="2918274"/>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2" name="Rounded Rectangle 81"/>
          <p:cNvSpPr/>
          <p:nvPr/>
        </p:nvSpPr>
        <p:spPr>
          <a:xfrm rot="16368833">
            <a:off x="5403198" y="3033183"/>
            <a:ext cx="353734" cy="2918274"/>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3" name="Rounded Rectangle 82"/>
          <p:cNvSpPr/>
          <p:nvPr/>
        </p:nvSpPr>
        <p:spPr>
          <a:xfrm rot="15898879">
            <a:off x="5965166" y="4093073"/>
            <a:ext cx="353734" cy="1745337"/>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4" name="Rounded Rectangle 83"/>
          <p:cNvSpPr/>
          <p:nvPr/>
        </p:nvSpPr>
        <p:spPr>
          <a:xfrm rot="15898879">
            <a:off x="5976771" y="4474219"/>
            <a:ext cx="353734" cy="1745337"/>
          </a:xfrm>
          <a:prstGeom prst="roundRect">
            <a:avLst/>
          </a:prstGeom>
          <a:solidFill>
            <a:srgbClr val="C0504D">
              <a:alpha val="19000"/>
            </a:srgbClr>
          </a:solidFill>
          <a:ln w="19050" cmpd="sng">
            <a:solidFill>
              <a:schemeClr val="accent2">
                <a:lumMod val="75000"/>
              </a:schemeClr>
            </a:solidFill>
            <a:prstDash val="solid"/>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TextBox 1"/>
          <p:cNvSpPr txBox="1"/>
          <p:nvPr/>
        </p:nvSpPr>
        <p:spPr>
          <a:xfrm>
            <a:off x="3952491" y="3538329"/>
            <a:ext cx="487313" cy="307777"/>
          </a:xfrm>
          <a:prstGeom prst="rect">
            <a:avLst/>
          </a:prstGeom>
          <a:solidFill>
            <a:srgbClr val="FFFFFF">
              <a:alpha val="38000"/>
            </a:srgbClr>
          </a:solidFill>
        </p:spPr>
        <p:txBody>
          <a:bodyPr wrap="none" lIns="0" tIns="0" rIns="0" bIns="0" rtlCol="0">
            <a:spAutoFit/>
          </a:bodyPr>
          <a:lstStyle/>
          <a:p>
            <a:r>
              <a:rPr lang="en-US" sz="2000" dirty="0" smtClean="0">
                <a:solidFill>
                  <a:schemeClr val="accent2">
                    <a:lumMod val="75000"/>
                  </a:schemeClr>
                </a:solidFill>
                <a:latin typeface="Corbel"/>
                <a:cs typeface="Corbel"/>
              </a:rPr>
              <a:t>Task</a:t>
            </a:r>
          </a:p>
        </p:txBody>
      </p:sp>
    </p:spTree>
    <p:extLst>
      <p:ext uri="{BB962C8B-B14F-4D97-AF65-F5344CB8AC3E}">
        <p14:creationId xmlns:p14="http://schemas.microsoft.com/office/powerpoint/2010/main" val="106900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2" grpId="0" animBg="1"/>
      <p:bldP spid="83" grpId="0" animBg="1"/>
      <p:bldP spid="84" grpId="0" animBg="1"/>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p:txBody>
          <a:bodyPr>
            <a:normAutofit fontScale="70000" lnSpcReduction="20000"/>
          </a:bodyPr>
          <a:lstStyle/>
          <a:p>
            <a:pPr marL="571500" indent="-571500">
              <a:buNone/>
            </a:pPr>
            <a:r>
              <a:rPr lang="zh-CN" altLang="en-US" dirty="0" smtClean="0"/>
              <a:t>一、背景</a:t>
            </a:r>
            <a:endParaRPr lang="en-US" altLang="zh-CN" dirty="0" smtClean="0"/>
          </a:p>
          <a:p>
            <a:pPr marL="971550" lvl="1" indent="-571500">
              <a:buNone/>
            </a:pPr>
            <a:r>
              <a:rPr lang="en-US" altLang="zh-CN" dirty="0" smtClean="0"/>
              <a:t>1. </a:t>
            </a:r>
            <a:r>
              <a:rPr lang="en-US" altLang="zh-CN" dirty="0" err="1" smtClean="0"/>
              <a:t>MapReduce</a:t>
            </a:r>
            <a:endParaRPr lang="en-US" altLang="zh-CN" dirty="0" smtClean="0"/>
          </a:p>
          <a:p>
            <a:pPr marL="971550" lvl="1" indent="-571500">
              <a:buNone/>
            </a:pPr>
            <a:r>
              <a:rPr lang="en-US" altLang="zh-CN" dirty="0" smtClean="0"/>
              <a:t>2. MPP</a:t>
            </a:r>
            <a:endParaRPr lang="en-US" altLang="zh-CN" sz="2900" dirty="0" smtClean="0"/>
          </a:p>
          <a:p>
            <a:pPr marL="571500" indent="-571500">
              <a:buNone/>
            </a:pPr>
            <a:r>
              <a:rPr lang="zh-CN" altLang="en-US" dirty="0" smtClean="0"/>
              <a:t>二、</a:t>
            </a:r>
            <a:r>
              <a:rPr lang="en-US" altLang="zh-CN" dirty="0" smtClean="0"/>
              <a:t>Spark</a:t>
            </a:r>
          </a:p>
          <a:p>
            <a:pPr marL="971550" lvl="1" indent="-571500">
              <a:buNone/>
            </a:pPr>
            <a:r>
              <a:rPr lang="en-US" altLang="zh-CN" dirty="0" smtClean="0"/>
              <a:t>1. RDD(Resilient </a:t>
            </a:r>
            <a:r>
              <a:rPr lang="en-US" altLang="zh-CN" dirty="0"/>
              <a:t>Distributed Dataset</a:t>
            </a:r>
            <a:r>
              <a:rPr lang="en-US" altLang="zh-CN" dirty="0" smtClean="0"/>
              <a:t>)</a:t>
            </a:r>
          </a:p>
          <a:p>
            <a:pPr marL="971550" lvl="1" indent="-571500">
              <a:buNone/>
            </a:pPr>
            <a:r>
              <a:rPr lang="en-US" altLang="zh-CN" dirty="0" smtClean="0"/>
              <a:t>2. </a:t>
            </a:r>
            <a:r>
              <a:rPr lang="en-US" altLang="zh-CN" dirty="0"/>
              <a:t>RDD </a:t>
            </a:r>
            <a:r>
              <a:rPr lang="zh-CN" altLang="en-US" dirty="0" smtClean="0"/>
              <a:t>图</a:t>
            </a:r>
            <a:r>
              <a:rPr lang="en-US" altLang="zh-CN" dirty="0" smtClean="0"/>
              <a:t>(DAG)</a:t>
            </a:r>
          </a:p>
          <a:p>
            <a:pPr marL="971550" lvl="1" indent="-571500">
              <a:buNone/>
            </a:pPr>
            <a:r>
              <a:rPr lang="en-US" altLang="zh-CN" dirty="0" smtClean="0"/>
              <a:t>3. RDD </a:t>
            </a:r>
            <a:r>
              <a:rPr lang="zh-CN" altLang="en-US" dirty="0" smtClean="0"/>
              <a:t>依赖类型</a:t>
            </a:r>
            <a:endParaRPr lang="en-US" altLang="zh-CN" dirty="0" smtClean="0"/>
          </a:p>
          <a:p>
            <a:pPr marL="971550" lvl="1" indent="-571500">
              <a:buNone/>
            </a:pPr>
            <a:r>
              <a:rPr lang="en-US" altLang="zh-CN" dirty="0" smtClean="0"/>
              <a:t>4. DAG </a:t>
            </a:r>
            <a:r>
              <a:rPr lang="zh-CN" altLang="en-US" dirty="0" smtClean="0"/>
              <a:t>调度器</a:t>
            </a:r>
            <a:endParaRPr lang="en-US" altLang="zh-CN" dirty="0" smtClean="0"/>
          </a:p>
          <a:p>
            <a:pPr marL="971550" lvl="1" indent="-571500">
              <a:buNone/>
            </a:pPr>
            <a:r>
              <a:rPr lang="en-US" altLang="zh-CN" dirty="0" smtClean="0"/>
              <a:t>5. Job </a:t>
            </a:r>
            <a:r>
              <a:rPr lang="zh-CN" altLang="en-US" dirty="0" smtClean="0"/>
              <a:t>调度过程</a:t>
            </a:r>
            <a:endParaRPr lang="en-US" altLang="zh-CN" dirty="0" smtClean="0"/>
          </a:p>
          <a:p>
            <a:pPr marL="971550" lvl="1" indent="-571500">
              <a:buNone/>
            </a:pPr>
            <a:r>
              <a:rPr lang="en-US" altLang="zh-CN" dirty="0" smtClean="0"/>
              <a:t>6. RDD </a:t>
            </a:r>
            <a:r>
              <a:rPr lang="zh-CN" altLang="en-US" dirty="0" smtClean="0"/>
              <a:t>容错</a:t>
            </a:r>
            <a:endParaRPr lang="en-US" altLang="zh-CN" dirty="0" smtClean="0"/>
          </a:p>
          <a:p>
            <a:pPr marL="971550" lvl="1" indent="-571500">
              <a:buNone/>
            </a:pPr>
            <a:r>
              <a:rPr lang="en-US" altLang="zh-CN" dirty="0" smtClean="0"/>
              <a:t>7. </a:t>
            </a:r>
            <a:r>
              <a:rPr lang="zh-CN" altLang="en-US" dirty="0" smtClean="0"/>
              <a:t>其他概念</a:t>
            </a:r>
            <a:endParaRPr lang="en-US" altLang="zh-CN" dirty="0" smtClean="0"/>
          </a:p>
          <a:p>
            <a:pPr marL="571500" indent="-571500">
              <a:buNone/>
            </a:pPr>
            <a:r>
              <a:rPr lang="zh-CN" altLang="en-US" dirty="0" smtClean="0"/>
              <a:t>三、</a:t>
            </a:r>
            <a:r>
              <a:rPr lang="en-US" altLang="zh-CN" dirty="0" smtClean="0"/>
              <a:t>Shark</a:t>
            </a:r>
          </a:p>
          <a:p>
            <a:pPr marL="971550" lvl="1" indent="-514350">
              <a:buNone/>
            </a:pPr>
            <a:r>
              <a:rPr lang="en-US" altLang="zh-CN" dirty="0" smtClean="0"/>
              <a:t>1. Hive VS Shark</a:t>
            </a:r>
          </a:p>
          <a:p>
            <a:pPr marL="971550" lvl="1" indent="-514350">
              <a:buNone/>
            </a:pPr>
            <a:r>
              <a:rPr lang="en-US" altLang="zh-CN" dirty="0" smtClean="0"/>
              <a:t>2. </a:t>
            </a:r>
            <a:r>
              <a:rPr lang="zh-CN" altLang="en-US" dirty="0" smtClean="0"/>
              <a:t>容错</a:t>
            </a:r>
            <a:endParaRPr lang="en-US" altLang="zh-CN" dirty="0" smtClean="0"/>
          </a:p>
          <a:p>
            <a:pPr marL="971550" lvl="1" indent="-514350">
              <a:buNone/>
            </a:pPr>
            <a:r>
              <a:rPr lang="en-US" altLang="zh-CN" dirty="0" smtClean="0"/>
              <a:t>3. SQL</a:t>
            </a:r>
            <a:r>
              <a:rPr lang="zh-CN" altLang="en-US" dirty="0" smtClean="0"/>
              <a:t>执行过程</a:t>
            </a:r>
            <a:endParaRPr lang="zh-CN" altLang="en-US" dirty="0"/>
          </a:p>
        </p:txBody>
      </p:sp>
      <p:sp>
        <p:nvSpPr>
          <p:cNvPr id="4" name="内容占位符 3"/>
          <p:cNvSpPr>
            <a:spLocks noGrp="1"/>
          </p:cNvSpPr>
          <p:nvPr>
            <p:ph sz="half" idx="2"/>
          </p:nvPr>
        </p:nvSpPr>
        <p:spPr/>
        <p:txBody>
          <a:bodyPr>
            <a:normAutofit fontScale="70000" lnSpcReduction="20000"/>
          </a:bodyPr>
          <a:lstStyle/>
          <a:p>
            <a:pPr marL="571500" indent="-571500">
              <a:buNone/>
            </a:pPr>
            <a:r>
              <a:rPr lang="zh-CN" altLang="en-US" dirty="0" smtClean="0"/>
              <a:t>四、引擎扩展</a:t>
            </a:r>
            <a:endParaRPr lang="en-US" altLang="zh-CN" dirty="0" smtClean="0"/>
          </a:p>
          <a:p>
            <a:pPr marL="971550" lvl="1" indent="-514350">
              <a:buNone/>
            </a:pPr>
            <a:r>
              <a:rPr lang="en-US" altLang="zh-CN" dirty="0" smtClean="0"/>
              <a:t>1. PDE</a:t>
            </a:r>
          </a:p>
          <a:p>
            <a:pPr marL="1371600" lvl="2" indent="-457200">
              <a:buNone/>
            </a:pPr>
            <a:r>
              <a:rPr lang="en-US" altLang="zh-CN" dirty="0" smtClean="0"/>
              <a:t>1). Join</a:t>
            </a:r>
            <a:r>
              <a:rPr lang="zh-CN" altLang="en-US" dirty="0" smtClean="0"/>
              <a:t>优化</a:t>
            </a:r>
            <a:endParaRPr lang="en-US" altLang="zh-CN" dirty="0" smtClean="0"/>
          </a:p>
          <a:p>
            <a:pPr marL="1371600" lvl="2" indent="-457200">
              <a:buNone/>
            </a:pPr>
            <a:r>
              <a:rPr lang="en-US" altLang="zh-CN" dirty="0" smtClean="0"/>
              <a:t>2). </a:t>
            </a:r>
            <a:r>
              <a:rPr lang="zh-CN" altLang="en-US" dirty="0" smtClean="0"/>
              <a:t>斜</a:t>
            </a:r>
            <a:r>
              <a:rPr lang="zh-CN" altLang="en-US" dirty="0"/>
              <a:t>处理</a:t>
            </a:r>
            <a:r>
              <a:rPr lang="zh-CN" altLang="en-US" dirty="0" smtClean="0"/>
              <a:t>和并行度</a:t>
            </a:r>
            <a:endParaRPr lang="en-US" altLang="zh-CN" dirty="0" smtClean="0"/>
          </a:p>
          <a:p>
            <a:pPr marL="971550" lvl="1" indent="-514350">
              <a:buNone/>
            </a:pPr>
            <a:r>
              <a:rPr lang="en-US" altLang="zh-CN" dirty="0" smtClean="0"/>
              <a:t>2. </a:t>
            </a:r>
            <a:r>
              <a:rPr lang="zh-CN" altLang="en-US" dirty="0" smtClean="0"/>
              <a:t>内存列存储</a:t>
            </a:r>
            <a:endParaRPr lang="en-US" altLang="zh-CN" dirty="0" smtClean="0"/>
          </a:p>
          <a:p>
            <a:pPr marL="971550" lvl="1" indent="-514350">
              <a:buNone/>
            </a:pPr>
            <a:r>
              <a:rPr lang="en-US" altLang="zh-CN" dirty="0" smtClean="0"/>
              <a:t>3. </a:t>
            </a:r>
            <a:r>
              <a:rPr lang="zh-CN" altLang="en-US" dirty="0" smtClean="0"/>
              <a:t>分布式数据加载</a:t>
            </a:r>
            <a:endParaRPr lang="en-US" altLang="zh-CN" dirty="0" smtClean="0"/>
          </a:p>
          <a:p>
            <a:pPr marL="971550" lvl="1" indent="-514350">
              <a:buNone/>
            </a:pPr>
            <a:r>
              <a:rPr lang="en-US" altLang="zh-CN" dirty="0" smtClean="0"/>
              <a:t>4. </a:t>
            </a:r>
            <a:r>
              <a:rPr lang="zh-CN" altLang="en-US" dirty="0" smtClean="0"/>
              <a:t>数据协同分区</a:t>
            </a:r>
            <a:endParaRPr lang="en-US" altLang="zh-CN" dirty="0" smtClean="0"/>
          </a:p>
          <a:p>
            <a:pPr marL="971550" lvl="1" indent="-514350">
              <a:buNone/>
            </a:pPr>
            <a:r>
              <a:rPr lang="en-US" altLang="zh-CN" dirty="0" smtClean="0"/>
              <a:t>5. </a:t>
            </a:r>
            <a:r>
              <a:rPr lang="zh-CN" altLang="en-US" dirty="0" smtClean="0"/>
              <a:t>分区统计和</a:t>
            </a:r>
            <a:r>
              <a:rPr lang="en-US" altLang="zh-CN" dirty="0" smtClean="0"/>
              <a:t>Map</a:t>
            </a:r>
            <a:r>
              <a:rPr lang="zh-CN" altLang="en-US" dirty="0" smtClean="0"/>
              <a:t>裁剪</a:t>
            </a:r>
            <a:endParaRPr lang="en-US" altLang="zh-CN" dirty="0" smtClean="0"/>
          </a:p>
          <a:p>
            <a:pPr marL="571500" indent="-571500">
              <a:buNone/>
            </a:pPr>
            <a:r>
              <a:rPr lang="zh-CN" altLang="en-US" dirty="0" smtClean="0"/>
              <a:t>五、机器学习支持</a:t>
            </a:r>
            <a:endParaRPr lang="en-US" altLang="zh-CN" dirty="0" smtClean="0"/>
          </a:p>
          <a:p>
            <a:pPr marL="571500" indent="-571500">
              <a:buNone/>
            </a:pPr>
            <a:r>
              <a:rPr lang="zh-CN" altLang="en-US" dirty="0" smtClean="0"/>
              <a:t>六、系统实现</a:t>
            </a:r>
            <a:endParaRPr lang="en-US" altLang="zh-CN" dirty="0" smtClean="0"/>
          </a:p>
          <a:p>
            <a:pPr marL="571500" indent="-571500">
              <a:buNone/>
            </a:pPr>
            <a:r>
              <a:rPr lang="zh-CN" altLang="en-US" dirty="0" smtClean="0"/>
              <a:t>七、实验</a:t>
            </a:r>
            <a:endParaRPr lang="en-US" altLang="zh-CN" dirty="0" smtClean="0"/>
          </a:p>
          <a:p>
            <a:pPr marL="571500" indent="-571500">
              <a:buNone/>
            </a:pPr>
            <a:r>
              <a:rPr lang="zh-CN" altLang="en-US" dirty="0" smtClean="0"/>
              <a:t>八、讨论</a:t>
            </a:r>
            <a:endParaRPr lang="en-US" altLang="zh-CN" dirty="0" smtClean="0"/>
          </a:p>
        </p:txBody>
      </p:sp>
    </p:spTree>
    <p:extLst>
      <p:ext uri="{BB962C8B-B14F-4D97-AF65-F5344CB8AC3E}">
        <p14:creationId xmlns:p14="http://schemas.microsoft.com/office/powerpoint/2010/main" val="3870573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8229600" cy="1143000"/>
          </a:xfrm>
        </p:spPr>
        <p:txBody>
          <a:bodyPr>
            <a:normAutofit fontScale="90000"/>
          </a:bodyPr>
          <a:lstStyle/>
          <a:p>
            <a:pPr algn="l"/>
            <a:r>
              <a:rPr lang="zh-CN" altLang="en-US" sz="4900" dirty="0"/>
              <a:t>二、</a:t>
            </a:r>
            <a:r>
              <a:rPr lang="en-US" altLang="zh-CN" sz="4900" dirty="0"/>
              <a:t>Spark </a:t>
            </a:r>
            <a:r>
              <a:rPr lang="en-US" altLang="zh-CN" sz="6000" dirty="0"/>
              <a:t>		</a:t>
            </a:r>
            <a:r>
              <a:rPr lang="en-US" altLang="zh-CN" sz="6000" dirty="0" smtClean="0"/>
              <a:t>5. </a:t>
            </a:r>
            <a:r>
              <a:rPr lang="en-US" altLang="zh-CN" sz="5500" dirty="0" smtClean="0"/>
              <a:t>Job</a:t>
            </a:r>
            <a:r>
              <a:rPr lang="zh-CN" altLang="en-US" sz="5500" dirty="0" smtClean="0"/>
              <a:t>调度过程</a:t>
            </a:r>
            <a:endParaRPr lang="en-US" sz="5500" dirty="0"/>
          </a:p>
        </p:txBody>
      </p:sp>
      <p:grpSp>
        <p:nvGrpSpPr>
          <p:cNvPr id="91" name="Group 90"/>
          <p:cNvGrpSpPr/>
          <p:nvPr/>
        </p:nvGrpSpPr>
        <p:grpSpPr>
          <a:xfrm>
            <a:off x="576941" y="2842379"/>
            <a:ext cx="1356029" cy="1112762"/>
            <a:chOff x="515410" y="2667000"/>
            <a:chExt cx="1433286" cy="1231295"/>
          </a:xfrm>
        </p:grpSpPr>
        <p:sp>
          <p:nvSpPr>
            <p:cNvPr id="9" name="Rounded Rectangle 8"/>
            <p:cNvSpPr/>
            <p:nvPr/>
          </p:nvSpPr>
          <p:spPr>
            <a:xfrm>
              <a:off x="932695" y="3136295"/>
              <a:ext cx="580572"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Rounded Rectangle 9"/>
            <p:cNvSpPr/>
            <p:nvPr/>
          </p:nvSpPr>
          <p:spPr>
            <a:xfrm>
              <a:off x="1353610" y="2667000"/>
              <a:ext cx="595086"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Rounded Rectangle 10"/>
            <p:cNvSpPr/>
            <p:nvPr/>
          </p:nvSpPr>
          <p:spPr>
            <a:xfrm>
              <a:off x="515410" y="2673048"/>
              <a:ext cx="595086"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Rounded Rectangle 11"/>
            <p:cNvSpPr/>
            <p:nvPr/>
          </p:nvSpPr>
          <p:spPr>
            <a:xfrm>
              <a:off x="932695" y="3593495"/>
              <a:ext cx="580572" cy="304800"/>
            </a:xfrm>
            <a:prstGeom prst="roundRect">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cxnSp>
        <p:nvCxnSpPr>
          <p:cNvPr id="14" name="Straight Connector 13"/>
          <p:cNvCxnSpPr>
            <a:stCxn id="11" idx="2"/>
            <a:endCxn id="9" idx="0"/>
          </p:cNvCxnSpPr>
          <p:nvPr/>
        </p:nvCxnSpPr>
        <p:spPr>
          <a:xfrm>
            <a:off x="858446" y="3123303"/>
            <a:ext cx="387926" cy="143193"/>
          </a:xfrm>
          <a:prstGeom prst="line">
            <a:avLst/>
          </a:prstGeom>
          <a:ln w="190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0" idx="2"/>
            <a:endCxn id="9" idx="0"/>
          </p:cNvCxnSpPr>
          <p:nvPr/>
        </p:nvCxnSpPr>
        <p:spPr>
          <a:xfrm flipH="1">
            <a:off x="1246372" y="3117837"/>
            <a:ext cx="405093" cy="148659"/>
          </a:xfrm>
          <a:prstGeom prst="line">
            <a:avLst/>
          </a:prstGeom>
          <a:ln w="190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2" idx="0"/>
            <a:endCxn id="9" idx="2"/>
          </p:cNvCxnSpPr>
          <p:nvPr/>
        </p:nvCxnSpPr>
        <p:spPr>
          <a:xfrm flipV="1">
            <a:off x="1246372" y="3541954"/>
            <a:ext cx="0" cy="137729"/>
          </a:xfrm>
          <a:prstGeom prst="line">
            <a:avLst/>
          </a:prstGeom>
          <a:ln w="19050" cmpd="sng">
            <a:solidFill>
              <a:schemeClr val="tx1"/>
            </a:solidFill>
            <a:headEnd type="triangle" w="med" len="med"/>
            <a:tailEnd type="none"/>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77494" y="4350657"/>
            <a:ext cx="1923235" cy="784830"/>
          </a:xfrm>
          <a:prstGeom prst="rect">
            <a:avLst/>
          </a:prstGeom>
          <a:noFill/>
        </p:spPr>
        <p:txBody>
          <a:bodyPr wrap="none" rtlCol="0">
            <a:spAutoFit/>
          </a:bodyPr>
          <a:lstStyle/>
          <a:p>
            <a:r>
              <a:rPr lang="en-US" sz="1450" dirty="0" smtClean="0">
                <a:latin typeface="Lucida Console"/>
                <a:cs typeface="Lucida Console"/>
              </a:rPr>
              <a:t>rdd1.</a:t>
            </a:r>
            <a:r>
              <a:rPr lang="en-US" sz="1450" dirty="0" smtClean="0">
                <a:solidFill>
                  <a:srgbClr val="3366FF"/>
                </a:solidFill>
                <a:latin typeface="Lucida Console"/>
                <a:cs typeface="Lucida Console"/>
              </a:rPr>
              <a:t>join</a:t>
            </a:r>
            <a:r>
              <a:rPr lang="en-US" sz="1450" dirty="0" smtClean="0">
                <a:latin typeface="Lucida Console"/>
                <a:cs typeface="Lucida Console"/>
              </a:rPr>
              <a:t>(rdd2)</a:t>
            </a:r>
            <a:br>
              <a:rPr lang="en-US" sz="1450" dirty="0" smtClean="0">
                <a:latin typeface="Lucida Console"/>
                <a:cs typeface="Lucida Console"/>
              </a:rPr>
            </a:br>
            <a:r>
              <a:rPr lang="en-US" sz="1450" dirty="0" smtClean="0">
                <a:latin typeface="Lucida Console"/>
                <a:cs typeface="Lucida Console"/>
              </a:rPr>
              <a:t>    .</a:t>
            </a:r>
            <a:r>
              <a:rPr lang="en-US" sz="1450" dirty="0" err="1" smtClean="0">
                <a:solidFill>
                  <a:srgbClr val="3366FF"/>
                </a:solidFill>
                <a:latin typeface="Lucida Console"/>
                <a:cs typeface="Lucida Console"/>
              </a:rPr>
              <a:t>groupBy</a:t>
            </a:r>
            <a:r>
              <a:rPr lang="en-US" sz="1450" dirty="0" smtClean="0">
                <a:latin typeface="Lucida Console"/>
                <a:cs typeface="Lucida Console"/>
              </a:rPr>
              <a:t>(…)</a:t>
            </a:r>
          </a:p>
          <a:p>
            <a:r>
              <a:rPr lang="en-US" sz="1450" dirty="0">
                <a:latin typeface="Lucida Console"/>
                <a:cs typeface="Lucida Console"/>
              </a:rPr>
              <a:t> </a:t>
            </a:r>
            <a:r>
              <a:rPr lang="en-US" sz="1450" dirty="0" smtClean="0">
                <a:latin typeface="Lucida Console"/>
                <a:cs typeface="Lucida Console"/>
              </a:rPr>
              <a:t>   .</a:t>
            </a:r>
            <a:r>
              <a:rPr lang="en-US" sz="1450" dirty="0" smtClean="0">
                <a:solidFill>
                  <a:srgbClr val="3366FF"/>
                </a:solidFill>
                <a:latin typeface="Lucida Console"/>
                <a:cs typeface="Lucida Console"/>
              </a:rPr>
              <a:t>filter</a:t>
            </a:r>
            <a:r>
              <a:rPr lang="en-US" sz="1450" dirty="0" smtClean="0">
                <a:latin typeface="Lucida Console"/>
                <a:cs typeface="Lucida Console"/>
              </a:rPr>
              <a:t>(…)</a:t>
            </a:r>
          </a:p>
        </p:txBody>
      </p:sp>
      <p:cxnSp>
        <p:nvCxnSpPr>
          <p:cNvPr id="34" name="Straight Arrow Connector 33"/>
          <p:cNvCxnSpPr/>
          <p:nvPr/>
        </p:nvCxnSpPr>
        <p:spPr>
          <a:xfrm flipV="1">
            <a:off x="467935" y="3962400"/>
            <a:ext cx="280609" cy="312057"/>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80401" y="1976735"/>
            <a:ext cx="1350050" cy="430887"/>
          </a:xfrm>
          <a:prstGeom prst="rect">
            <a:avLst/>
          </a:prstGeom>
          <a:noFill/>
        </p:spPr>
        <p:txBody>
          <a:bodyPr wrap="none" rtlCol="0">
            <a:spAutoFit/>
          </a:bodyPr>
          <a:lstStyle/>
          <a:p>
            <a:r>
              <a:rPr lang="en-US" sz="2200" dirty="0" smtClean="0">
                <a:latin typeface="Corbel"/>
                <a:cs typeface="Corbel"/>
              </a:rPr>
              <a:t>RDD </a:t>
            </a:r>
            <a:r>
              <a:rPr lang="zh-CN" altLang="en-US" sz="2200" dirty="0" smtClean="0">
                <a:latin typeface="Corbel"/>
                <a:cs typeface="Corbel"/>
              </a:rPr>
              <a:t>对象</a:t>
            </a:r>
            <a:endParaRPr lang="en-US" sz="2200" dirty="0" smtClean="0">
              <a:latin typeface="Corbel"/>
              <a:cs typeface="Corbel"/>
            </a:endParaRPr>
          </a:p>
        </p:txBody>
      </p:sp>
      <p:sp>
        <p:nvSpPr>
          <p:cNvPr id="93" name="TextBox 92"/>
          <p:cNvSpPr txBox="1"/>
          <p:nvPr/>
        </p:nvSpPr>
        <p:spPr>
          <a:xfrm>
            <a:off x="97851" y="5309810"/>
            <a:ext cx="2284913" cy="384721"/>
          </a:xfrm>
          <a:prstGeom prst="rect">
            <a:avLst/>
          </a:prstGeom>
          <a:noFill/>
        </p:spPr>
        <p:txBody>
          <a:bodyPr wrap="square" rtlCol="0">
            <a:spAutoFit/>
          </a:bodyPr>
          <a:lstStyle/>
          <a:p>
            <a:r>
              <a:rPr lang="zh-CN" altLang="en-US" sz="1900" dirty="0" smtClean="0">
                <a:latin typeface="Corbel"/>
                <a:cs typeface="Corbel"/>
              </a:rPr>
              <a:t>创建操作</a:t>
            </a:r>
            <a:r>
              <a:rPr lang="en-US" sz="1900" dirty="0" smtClean="0">
                <a:latin typeface="Corbel"/>
                <a:cs typeface="Corbel"/>
              </a:rPr>
              <a:t>DAG</a:t>
            </a:r>
            <a:endParaRPr lang="en-US" sz="1900" i="1" dirty="0" smtClean="0">
              <a:latin typeface="Corbel"/>
              <a:cs typeface="Corbel"/>
            </a:endParaRPr>
          </a:p>
        </p:txBody>
      </p:sp>
      <p:sp>
        <p:nvSpPr>
          <p:cNvPr id="109" name="Rounded Rectangle 108"/>
          <p:cNvSpPr/>
          <p:nvPr/>
        </p:nvSpPr>
        <p:spPr>
          <a:xfrm>
            <a:off x="2614226" y="5957400"/>
            <a:ext cx="1631703" cy="723296"/>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b"/>
          <a:lstStyle/>
          <a:p>
            <a:pPr algn="ctr"/>
            <a:r>
              <a:rPr lang="en-US" sz="2000" dirty="0" smtClean="0"/>
              <a:t>agnostic to operators!</a:t>
            </a:r>
            <a:endParaRPr lang="en-US" sz="2000" dirty="0"/>
          </a:p>
        </p:txBody>
      </p:sp>
      <p:sp>
        <p:nvSpPr>
          <p:cNvPr id="110" name="Rounded Rectangle 109"/>
          <p:cNvSpPr/>
          <p:nvPr/>
        </p:nvSpPr>
        <p:spPr>
          <a:xfrm>
            <a:off x="5080174" y="5940466"/>
            <a:ext cx="1631703" cy="723296"/>
          </a:xfrm>
          <a:prstGeom prst="roundRect">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rIns="0" rtlCol="0" anchor="b"/>
          <a:lstStyle/>
          <a:p>
            <a:pPr algn="ctr"/>
            <a:r>
              <a:rPr lang="en-US" sz="2000" dirty="0" smtClean="0"/>
              <a:t>doesn’t know about stages</a:t>
            </a:r>
            <a:endParaRPr lang="en-US" sz="2000" dirty="0"/>
          </a:p>
        </p:txBody>
      </p:sp>
      <p:grpSp>
        <p:nvGrpSpPr>
          <p:cNvPr id="119" name="Group 118"/>
          <p:cNvGrpSpPr/>
          <p:nvPr/>
        </p:nvGrpSpPr>
        <p:grpSpPr>
          <a:xfrm>
            <a:off x="1976887" y="1981200"/>
            <a:ext cx="2498472" cy="4267200"/>
            <a:chOff x="1976887" y="1981200"/>
            <a:chExt cx="2498472" cy="4267200"/>
          </a:xfrm>
        </p:grpSpPr>
        <p:sp>
          <p:nvSpPr>
            <p:cNvPr id="39" name="TextBox 38"/>
            <p:cNvSpPr txBox="1"/>
            <p:nvPr/>
          </p:nvSpPr>
          <p:spPr>
            <a:xfrm>
              <a:off x="2613260" y="1981200"/>
              <a:ext cx="1642244" cy="430887"/>
            </a:xfrm>
            <a:prstGeom prst="rect">
              <a:avLst/>
            </a:prstGeom>
            <a:noFill/>
          </p:spPr>
          <p:txBody>
            <a:bodyPr wrap="none" rtlCol="0">
              <a:spAutoFit/>
            </a:bodyPr>
            <a:lstStyle/>
            <a:p>
              <a:r>
                <a:rPr lang="en-US" sz="2200" dirty="0" smtClean="0">
                  <a:latin typeface="Corbel"/>
                  <a:cs typeface="Corbel"/>
                </a:rPr>
                <a:t>DAG </a:t>
              </a:r>
              <a:r>
                <a:rPr lang="zh-CN" altLang="en-US" sz="2200" dirty="0" smtClean="0">
                  <a:latin typeface="Corbel"/>
                  <a:cs typeface="Corbel"/>
                </a:rPr>
                <a:t>调度器</a:t>
              </a:r>
              <a:endParaRPr lang="en-US" sz="2200" dirty="0" smtClean="0">
                <a:latin typeface="Corbel"/>
                <a:cs typeface="Corbel"/>
              </a:endParaRPr>
            </a:p>
          </p:txBody>
        </p:sp>
        <p:sp>
          <p:nvSpPr>
            <p:cNvPr id="51" name="Rounded Rectangle 50"/>
            <p:cNvSpPr/>
            <p:nvPr/>
          </p:nvSpPr>
          <p:spPr>
            <a:xfrm>
              <a:off x="2699655" y="3497960"/>
              <a:ext cx="377066" cy="540640"/>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2" name="Rounded Rectangle 51"/>
            <p:cNvSpPr/>
            <p:nvPr/>
          </p:nvSpPr>
          <p:spPr>
            <a:xfrm>
              <a:off x="2759309" y="3553314"/>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3" name="Rounded Rectangle 52"/>
            <p:cNvSpPr/>
            <p:nvPr/>
          </p:nvSpPr>
          <p:spPr>
            <a:xfrm>
              <a:off x="2759309" y="3802083"/>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4" name="Rounded Rectangle 53"/>
            <p:cNvSpPr/>
            <p:nvPr/>
          </p:nvSpPr>
          <p:spPr>
            <a:xfrm>
              <a:off x="3392162" y="3055362"/>
              <a:ext cx="377066" cy="786781"/>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5" name="Rounded Rectangle 54"/>
            <p:cNvSpPr/>
            <p:nvPr/>
          </p:nvSpPr>
          <p:spPr>
            <a:xfrm>
              <a:off x="3451817" y="3110717"/>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6" name="Rounded Rectangle 55"/>
            <p:cNvSpPr/>
            <p:nvPr/>
          </p:nvSpPr>
          <p:spPr>
            <a:xfrm>
              <a:off x="3451817" y="3359486"/>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7" name="Rounded Rectangle 56"/>
            <p:cNvSpPr/>
            <p:nvPr/>
          </p:nvSpPr>
          <p:spPr>
            <a:xfrm>
              <a:off x="3451817" y="3596002"/>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8" name="Rounded Rectangle 57"/>
            <p:cNvSpPr/>
            <p:nvPr/>
          </p:nvSpPr>
          <p:spPr>
            <a:xfrm>
              <a:off x="3922485" y="3059526"/>
              <a:ext cx="377066" cy="786781"/>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9" name="Rounded Rectangle 58"/>
            <p:cNvSpPr/>
            <p:nvPr/>
          </p:nvSpPr>
          <p:spPr>
            <a:xfrm>
              <a:off x="3982139" y="3114879"/>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60" name="Rounded Rectangle 59"/>
            <p:cNvSpPr/>
            <p:nvPr/>
          </p:nvSpPr>
          <p:spPr>
            <a:xfrm>
              <a:off x="3982139" y="3363649"/>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61" name="Rounded Rectangle 60"/>
            <p:cNvSpPr/>
            <p:nvPr/>
          </p:nvSpPr>
          <p:spPr>
            <a:xfrm>
              <a:off x="3982139" y="3600166"/>
              <a:ext cx="259233" cy="181162"/>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62" name="Straight Arrow Connector 61"/>
            <p:cNvCxnSpPr>
              <a:stCxn id="56" idx="3"/>
              <a:endCxn id="60" idx="1"/>
            </p:cNvCxnSpPr>
            <p:nvPr/>
          </p:nvCxnSpPr>
          <p:spPr>
            <a:xfrm>
              <a:off x="3711050" y="3450067"/>
              <a:ext cx="271089" cy="4163"/>
            </a:xfrm>
            <a:prstGeom prst="straightConnector1">
              <a:avLst/>
            </a:prstGeom>
            <a:noFill/>
            <a:ln w="12700" cap="flat" cmpd="sng" algn="ctr">
              <a:solidFill>
                <a:srgbClr val="000000"/>
              </a:solidFill>
              <a:prstDash val="solid"/>
              <a:round/>
              <a:headEnd type="none"/>
              <a:tailEnd type="triangle"/>
            </a:ln>
            <a:effectLst/>
          </p:spPr>
        </p:cxnSp>
        <p:cxnSp>
          <p:nvCxnSpPr>
            <p:cNvPr id="63" name="Straight Arrow Connector 62"/>
            <p:cNvCxnSpPr>
              <a:stCxn id="55" idx="3"/>
              <a:endCxn id="59" idx="1"/>
            </p:cNvCxnSpPr>
            <p:nvPr/>
          </p:nvCxnSpPr>
          <p:spPr>
            <a:xfrm>
              <a:off x="3711050" y="3201298"/>
              <a:ext cx="271089" cy="4162"/>
            </a:xfrm>
            <a:prstGeom prst="straightConnector1">
              <a:avLst/>
            </a:prstGeom>
            <a:noFill/>
            <a:ln w="12700" cap="flat" cmpd="sng" algn="ctr">
              <a:solidFill>
                <a:srgbClr val="000000"/>
              </a:solidFill>
              <a:prstDash val="solid"/>
              <a:round/>
              <a:headEnd type="none"/>
              <a:tailEnd type="triangle"/>
            </a:ln>
            <a:effectLst/>
          </p:spPr>
        </p:cxnSp>
        <p:cxnSp>
          <p:nvCxnSpPr>
            <p:cNvPr id="64" name="Straight Arrow Connector 63"/>
            <p:cNvCxnSpPr>
              <a:stCxn id="57" idx="3"/>
              <a:endCxn id="61" idx="1"/>
            </p:cNvCxnSpPr>
            <p:nvPr/>
          </p:nvCxnSpPr>
          <p:spPr>
            <a:xfrm>
              <a:off x="3711050" y="3686583"/>
              <a:ext cx="271089" cy="4164"/>
            </a:xfrm>
            <a:prstGeom prst="straightConnector1">
              <a:avLst/>
            </a:prstGeom>
            <a:noFill/>
            <a:ln w="12700" cap="flat" cmpd="sng" algn="ctr">
              <a:solidFill>
                <a:srgbClr val="000000"/>
              </a:solidFill>
              <a:prstDash val="solid"/>
              <a:round/>
              <a:headEnd type="none"/>
              <a:tailEnd type="triangle"/>
            </a:ln>
            <a:effectLst/>
          </p:spPr>
        </p:cxnSp>
        <p:cxnSp>
          <p:nvCxnSpPr>
            <p:cNvPr id="65" name="Straight Arrow Connector 64"/>
            <p:cNvCxnSpPr>
              <a:stCxn id="74" idx="3"/>
              <a:endCxn id="56" idx="1"/>
            </p:cNvCxnSpPr>
            <p:nvPr/>
          </p:nvCxnSpPr>
          <p:spPr>
            <a:xfrm>
              <a:off x="3018542" y="3271066"/>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66" name="Straight Arrow Connector 65"/>
            <p:cNvCxnSpPr>
              <a:stCxn id="53" idx="3"/>
              <a:endCxn id="57" idx="1"/>
            </p:cNvCxnSpPr>
            <p:nvPr/>
          </p:nvCxnSpPr>
          <p:spPr>
            <a:xfrm flipV="1">
              <a:off x="3018542" y="3686583"/>
              <a:ext cx="433275" cy="206081"/>
            </a:xfrm>
            <a:prstGeom prst="straightConnector1">
              <a:avLst/>
            </a:prstGeom>
            <a:noFill/>
            <a:ln w="12700" cap="flat" cmpd="sng" algn="ctr">
              <a:solidFill>
                <a:srgbClr val="000000"/>
              </a:solidFill>
              <a:prstDash val="solid"/>
              <a:round/>
              <a:headEnd type="none"/>
              <a:tailEnd type="triangle"/>
            </a:ln>
            <a:effectLst/>
          </p:spPr>
        </p:cxnSp>
        <p:cxnSp>
          <p:nvCxnSpPr>
            <p:cNvPr id="67" name="Straight Arrow Connector 66"/>
            <p:cNvCxnSpPr>
              <a:stCxn id="53" idx="3"/>
              <a:endCxn id="56" idx="1"/>
            </p:cNvCxnSpPr>
            <p:nvPr/>
          </p:nvCxnSpPr>
          <p:spPr>
            <a:xfrm flipV="1">
              <a:off x="3018542" y="3450067"/>
              <a:ext cx="433275" cy="442597"/>
            </a:xfrm>
            <a:prstGeom prst="straightConnector1">
              <a:avLst/>
            </a:prstGeom>
            <a:noFill/>
            <a:ln w="12700" cap="flat" cmpd="sng" algn="ctr">
              <a:solidFill>
                <a:srgbClr val="000000"/>
              </a:solidFill>
              <a:prstDash val="solid"/>
              <a:round/>
              <a:headEnd type="none"/>
              <a:tailEnd type="triangle"/>
            </a:ln>
            <a:effectLst/>
          </p:spPr>
        </p:cxnSp>
        <p:cxnSp>
          <p:nvCxnSpPr>
            <p:cNvPr id="68" name="Straight Arrow Connector 67"/>
            <p:cNvCxnSpPr>
              <a:stCxn id="52" idx="3"/>
              <a:endCxn id="55" idx="1"/>
            </p:cNvCxnSpPr>
            <p:nvPr/>
          </p:nvCxnSpPr>
          <p:spPr>
            <a:xfrm flipV="1">
              <a:off x="3018542" y="3201298"/>
              <a:ext cx="433275" cy="442597"/>
            </a:xfrm>
            <a:prstGeom prst="straightConnector1">
              <a:avLst/>
            </a:prstGeom>
            <a:noFill/>
            <a:ln w="12700" cap="flat" cmpd="sng" algn="ctr">
              <a:solidFill>
                <a:srgbClr val="000000"/>
              </a:solidFill>
              <a:prstDash val="solid"/>
              <a:round/>
              <a:headEnd type="none"/>
              <a:tailEnd type="triangle"/>
            </a:ln>
            <a:effectLst/>
          </p:spPr>
        </p:cxnSp>
        <p:cxnSp>
          <p:nvCxnSpPr>
            <p:cNvPr id="69" name="Straight Arrow Connector 68"/>
            <p:cNvCxnSpPr>
              <a:stCxn id="52" idx="3"/>
              <a:endCxn id="56" idx="1"/>
            </p:cNvCxnSpPr>
            <p:nvPr/>
          </p:nvCxnSpPr>
          <p:spPr>
            <a:xfrm flipV="1">
              <a:off x="3018542" y="3450067"/>
              <a:ext cx="433275" cy="193828"/>
            </a:xfrm>
            <a:prstGeom prst="straightConnector1">
              <a:avLst/>
            </a:prstGeom>
            <a:noFill/>
            <a:ln w="12700" cap="flat" cmpd="sng" algn="ctr">
              <a:solidFill>
                <a:srgbClr val="000000"/>
              </a:solidFill>
              <a:prstDash val="solid"/>
              <a:round/>
              <a:headEnd type="none"/>
              <a:tailEnd type="triangle"/>
            </a:ln>
            <a:effectLst/>
          </p:spPr>
        </p:cxnSp>
        <p:cxnSp>
          <p:nvCxnSpPr>
            <p:cNvPr id="70" name="Straight Arrow Connector 69"/>
            <p:cNvCxnSpPr>
              <a:stCxn id="53" idx="3"/>
              <a:endCxn id="55" idx="1"/>
            </p:cNvCxnSpPr>
            <p:nvPr/>
          </p:nvCxnSpPr>
          <p:spPr>
            <a:xfrm flipV="1">
              <a:off x="3018542" y="3201298"/>
              <a:ext cx="433275" cy="691366"/>
            </a:xfrm>
            <a:prstGeom prst="straightConnector1">
              <a:avLst/>
            </a:prstGeom>
            <a:noFill/>
            <a:ln w="12700" cap="flat" cmpd="sng" algn="ctr">
              <a:solidFill>
                <a:srgbClr val="000000"/>
              </a:solidFill>
              <a:prstDash val="solid"/>
              <a:round/>
              <a:headEnd type="none"/>
              <a:tailEnd type="triangle"/>
            </a:ln>
            <a:effectLst/>
          </p:spPr>
        </p:cxnSp>
        <p:cxnSp>
          <p:nvCxnSpPr>
            <p:cNvPr id="71" name="Straight Arrow Connector 70"/>
            <p:cNvCxnSpPr>
              <a:stCxn id="52" idx="3"/>
              <a:endCxn id="57" idx="1"/>
            </p:cNvCxnSpPr>
            <p:nvPr/>
          </p:nvCxnSpPr>
          <p:spPr>
            <a:xfrm>
              <a:off x="3018542" y="3643895"/>
              <a:ext cx="433275" cy="42688"/>
            </a:xfrm>
            <a:prstGeom prst="straightConnector1">
              <a:avLst/>
            </a:prstGeom>
            <a:noFill/>
            <a:ln w="12700" cap="flat" cmpd="sng" algn="ctr">
              <a:solidFill>
                <a:srgbClr val="000000"/>
              </a:solidFill>
              <a:prstDash val="solid"/>
              <a:round/>
              <a:headEnd type="none"/>
              <a:tailEnd type="triangle"/>
            </a:ln>
            <a:effectLst/>
          </p:spPr>
        </p:cxnSp>
        <p:sp>
          <p:nvSpPr>
            <p:cNvPr id="72" name="Rounded Rectangle 71"/>
            <p:cNvSpPr/>
            <p:nvPr/>
          </p:nvSpPr>
          <p:spPr>
            <a:xfrm>
              <a:off x="2699655" y="2876361"/>
              <a:ext cx="377066" cy="540640"/>
            </a:xfrm>
            <a:prstGeom prst="roundRect">
              <a:avLst/>
            </a:prstGeom>
            <a:solidFill>
              <a:sysClr val="window" lastClr="FFFFFF"/>
            </a:solidFill>
            <a:ln w="127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73" name="Rounded Rectangle 72"/>
            <p:cNvSpPr/>
            <p:nvPr/>
          </p:nvSpPr>
          <p:spPr>
            <a:xfrm>
              <a:off x="2759309" y="2931716"/>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74" name="Rounded Rectangle 73"/>
            <p:cNvSpPr/>
            <p:nvPr/>
          </p:nvSpPr>
          <p:spPr>
            <a:xfrm>
              <a:off x="2759309" y="3180485"/>
              <a:ext cx="259233" cy="18116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75" name="Straight Arrow Connector 74"/>
            <p:cNvCxnSpPr>
              <a:stCxn id="73" idx="3"/>
              <a:endCxn id="55" idx="1"/>
            </p:cNvCxnSpPr>
            <p:nvPr/>
          </p:nvCxnSpPr>
          <p:spPr>
            <a:xfrm>
              <a:off x="3018542" y="3022297"/>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76" name="Straight Arrow Connector 75"/>
            <p:cNvCxnSpPr>
              <a:stCxn id="73" idx="3"/>
              <a:endCxn id="57" idx="1"/>
            </p:cNvCxnSpPr>
            <p:nvPr/>
          </p:nvCxnSpPr>
          <p:spPr>
            <a:xfrm>
              <a:off x="3018542" y="3022297"/>
              <a:ext cx="433275" cy="664286"/>
            </a:xfrm>
            <a:prstGeom prst="straightConnector1">
              <a:avLst/>
            </a:prstGeom>
            <a:noFill/>
            <a:ln w="12700" cap="flat" cmpd="sng" algn="ctr">
              <a:solidFill>
                <a:srgbClr val="000000"/>
              </a:solidFill>
              <a:prstDash val="solid"/>
              <a:round/>
              <a:headEnd type="none"/>
              <a:tailEnd type="triangle"/>
            </a:ln>
            <a:effectLst/>
          </p:spPr>
        </p:cxnSp>
        <p:cxnSp>
          <p:nvCxnSpPr>
            <p:cNvPr id="77" name="Straight Arrow Connector 76"/>
            <p:cNvCxnSpPr>
              <a:stCxn id="74" idx="3"/>
              <a:endCxn id="57" idx="1"/>
            </p:cNvCxnSpPr>
            <p:nvPr/>
          </p:nvCxnSpPr>
          <p:spPr>
            <a:xfrm>
              <a:off x="3018542" y="3271066"/>
              <a:ext cx="433275" cy="415517"/>
            </a:xfrm>
            <a:prstGeom prst="straightConnector1">
              <a:avLst/>
            </a:prstGeom>
            <a:noFill/>
            <a:ln w="12700" cap="flat" cmpd="sng" algn="ctr">
              <a:solidFill>
                <a:srgbClr val="000000"/>
              </a:solidFill>
              <a:prstDash val="solid"/>
              <a:round/>
              <a:headEnd type="none"/>
              <a:tailEnd type="triangle"/>
            </a:ln>
            <a:effectLst/>
          </p:spPr>
        </p:cxnSp>
        <p:cxnSp>
          <p:nvCxnSpPr>
            <p:cNvPr id="78" name="Straight Arrow Connector 77"/>
            <p:cNvCxnSpPr>
              <a:stCxn id="74" idx="3"/>
              <a:endCxn id="55" idx="1"/>
            </p:cNvCxnSpPr>
            <p:nvPr/>
          </p:nvCxnSpPr>
          <p:spPr>
            <a:xfrm flipV="1">
              <a:off x="3018542" y="3201298"/>
              <a:ext cx="433275" cy="69768"/>
            </a:xfrm>
            <a:prstGeom prst="straightConnector1">
              <a:avLst/>
            </a:prstGeom>
            <a:noFill/>
            <a:ln w="12700" cap="flat" cmpd="sng" algn="ctr">
              <a:solidFill>
                <a:srgbClr val="000000"/>
              </a:solidFill>
              <a:prstDash val="solid"/>
              <a:round/>
              <a:headEnd type="none"/>
              <a:tailEnd type="triangle"/>
            </a:ln>
            <a:effectLst/>
          </p:spPr>
        </p:cxnSp>
        <p:cxnSp>
          <p:nvCxnSpPr>
            <p:cNvPr id="79" name="Straight Arrow Connector 78"/>
            <p:cNvCxnSpPr>
              <a:stCxn id="74" idx="3"/>
              <a:endCxn id="56" idx="1"/>
            </p:cNvCxnSpPr>
            <p:nvPr/>
          </p:nvCxnSpPr>
          <p:spPr>
            <a:xfrm>
              <a:off x="3018542" y="3271066"/>
              <a:ext cx="433275" cy="179001"/>
            </a:xfrm>
            <a:prstGeom prst="straightConnector1">
              <a:avLst/>
            </a:prstGeom>
            <a:noFill/>
            <a:ln w="12700" cap="flat" cmpd="sng" algn="ctr">
              <a:solidFill>
                <a:srgbClr val="000000"/>
              </a:solidFill>
              <a:prstDash val="solid"/>
              <a:round/>
              <a:headEnd type="none"/>
              <a:tailEnd type="triangle"/>
            </a:ln>
            <a:effectLst/>
          </p:spPr>
        </p:cxnSp>
        <p:cxnSp>
          <p:nvCxnSpPr>
            <p:cNvPr id="80" name="Straight Arrow Connector 79"/>
            <p:cNvCxnSpPr>
              <a:stCxn id="73" idx="3"/>
              <a:endCxn id="57" idx="1"/>
            </p:cNvCxnSpPr>
            <p:nvPr/>
          </p:nvCxnSpPr>
          <p:spPr>
            <a:xfrm>
              <a:off x="3018542" y="3022297"/>
              <a:ext cx="433275" cy="664286"/>
            </a:xfrm>
            <a:prstGeom prst="straightConnector1">
              <a:avLst/>
            </a:prstGeom>
            <a:noFill/>
            <a:ln w="12700" cap="flat" cmpd="sng" algn="ctr">
              <a:solidFill>
                <a:srgbClr val="000000"/>
              </a:solidFill>
              <a:prstDash val="solid"/>
              <a:round/>
              <a:headEnd type="none"/>
              <a:tailEnd type="triangle"/>
            </a:ln>
            <a:effectLst/>
          </p:spPr>
        </p:cxnSp>
        <p:cxnSp>
          <p:nvCxnSpPr>
            <p:cNvPr id="81" name="Straight Arrow Connector 80"/>
            <p:cNvCxnSpPr>
              <a:stCxn id="73" idx="3"/>
              <a:endCxn id="56" idx="1"/>
            </p:cNvCxnSpPr>
            <p:nvPr/>
          </p:nvCxnSpPr>
          <p:spPr>
            <a:xfrm>
              <a:off x="3018542" y="3022297"/>
              <a:ext cx="433275" cy="427770"/>
            </a:xfrm>
            <a:prstGeom prst="straightConnector1">
              <a:avLst/>
            </a:prstGeom>
            <a:noFill/>
            <a:ln w="12700" cap="flat" cmpd="sng" algn="ctr">
              <a:solidFill>
                <a:srgbClr val="000000"/>
              </a:solidFill>
              <a:prstDash val="solid"/>
              <a:round/>
              <a:headEnd type="none"/>
              <a:tailEnd type="triangle"/>
            </a:ln>
            <a:effectLst/>
          </p:spPr>
        </p:cxnSp>
        <p:sp>
          <p:nvSpPr>
            <p:cNvPr id="85" name="TextBox 84"/>
            <p:cNvSpPr txBox="1"/>
            <p:nvPr/>
          </p:nvSpPr>
          <p:spPr>
            <a:xfrm>
              <a:off x="2562980" y="4321314"/>
              <a:ext cx="1912379" cy="677108"/>
            </a:xfrm>
            <a:prstGeom prst="rect">
              <a:avLst/>
            </a:prstGeom>
            <a:noFill/>
          </p:spPr>
          <p:txBody>
            <a:bodyPr wrap="square" rtlCol="0">
              <a:spAutoFit/>
            </a:bodyPr>
            <a:lstStyle/>
            <a:p>
              <a:r>
                <a:rPr lang="en-US" sz="1900" dirty="0" smtClean="0">
                  <a:latin typeface="Corbel"/>
                  <a:cs typeface="Corbel"/>
                </a:rPr>
                <a:t>split graph into </a:t>
              </a:r>
              <a:r>
                <a:rPr lang="en-US" sz="1900" i="1" dirty="0" smtClean="0">
                  <a:latin typeface="Corbel"/>
                  <a:cs typeface="Corbel"/>
                </a:rPr>
                <a:t>stages</a:t>
              </a:r>
              <a:r>
                <a:rPr lang="en-US" sz="1900" dirty="0" smtClean="0">
                  <a:latin typeface="Corbel"/>
                  <a:cs typeface="Corbel"/>
                </a:rPr>
                <a:t> of tasks</a:t>
              </a:r>
              <a:endParaRPr lang="en-US" sz="1900" i="1" dirty="0" smtClean="0">
                <a:latin typeface="Corbel"/>
                <a:cs typeface="Corbel"/>
              </a:endParaRPr>
            </a:p>
          </p:txBody>
        </p:sp>
        <p:sp>
          <p:nvSpPr>
            <p:cNvPr id="92" name="TextBox 91"/>
            <p:cNvSpPr txBox="1"/>
            <p:nvPr/>
          </p:nvSpPr>
          <p:spPr>
            <a:xfrm>
              <a:off x="2562980" y="5103296"/>
              <a:ext cx="1762752" cy="677108"/>
            </a:xfrm>
            <a:prstGeom prst="rect">
              <a:avLst/>
            </a:prstGeom>
            <a:noFill/>
          </p:spPr>
          <p:txBody>
            <a:bodyPr wrap="square" rtlCol="0">
              <a:spAutoFit/>
            </a:bodyPr>
            <a:lstStyle/>
            <a:p>
              <a:r>
                <a:rPr lang="en-US" sz="1900" dirty="0" smtClean="0">
                  <a:latin typeface="Corbel"/>
                  <a:cs typeface="Corbel"/>
                </a:rPr>
                <a:t>submit each stage as ready</a:t>
              </a:r>
            </a:p>
          </p:txBody>
        </p:sp>
        <p:cxnSp>
          <p:nvCxnSpPr>
            <p:cNvPr id="6" name="Straight Connector 5"/>
            <p:cNvCxnSpPr/>
            <p:nvPr/>
          </p:nvCxnSpPr>
          <p:spPr>
            <a:xfrm>
              <a:off x="2286000"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2053770" y="372964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1976887" y="3276173"/>
              <a:ext cx="587721" cy="338554"/>
            </a:xfrm>
            <a:prstGeom prst="rect">
              <a:avLst/>
            </a:prstGeom>
            <a:noFill/>
          </p:spPr>
          <p:txBody>
            <a:bodyPr wrap="none" rtlCol="0">
              <a:spAutoFit/>
            </a:bodyPr>
            <a:lstStyle/>
            <a:p>
              <a:r>
                <a:rPr lang="en-US" sz="1600" dirty="0" smtClean="0">
                  <a:latin typeface="Corbel"/>
                  <a:cs typeface="Corbel"/>
                </a:rPr>
                <a:t>DAG</a:t>
              </a:r>
            </a:p>
          </p:txBody>
        </p:sp>
      </p:grpSp>
      <p:grpSp>
        <p:nvGrpSpPr>
          <p:cNvPr id="122" name="Group 121"/>
          <p:cNvGrpSpPr/>
          <p:nvPr/>
        </p:nvGrpSpPr>
        <p:grpSpPr>
          <a:xfrm>
            <a:off x="4331305" y="1981200"/>
            <a:ext cx="2598057" cy="4267200"/>
            <a:chOff x="4331305" y="1981200"/>
            <a:chExt cx="2598057" cy="4267200"/>
          </a:xfrm>
        </p:grpSpPr>
        <p:sp>
          <p:nvSpPr>
            <p:cNvPr id="40" name="TextBox 39"/>
            <p:cNvSpPr txBox="1"/>
            <p:nvPr/>
          </p:nvSpPr>
          <p:spPr>
            <a:xfrm>
              <a:off x="5028928" y="1981200"/>
              <a:ext cx="1613134" cy="430887"/>
            </a:xfrm>
            <a:prstGeom prst="rect">
              <a:avLst/>
            </a:prstGeom>
            <a:noFill/>
          </p:spPr>
          <p:txBody>
            <a:bodyPr wrap="none" rtlCol="0">
              <a:spAutoFit/>
            </a:bodyPr>
            <a:lstStyle/>
            <a:p>
              <a:r>
                <a:rPr lang="en-US" sz="2200" dirty="0" smtClean="0">
                  <a:latin typeface="Corbel"/>
                  <a:cs typeface="Corbel"/>
                </a:rPr>
                <a:t>Task </a:t>
              </a:r>
              <a:r>
                <a:rPr lang="zh-CN" altLang="en-US" sz="2200" dirty="0" smtClean="0">
                  <a:latin typeface="Corbel"/>
                  <a:cs typeface="Corbel"/>
                </a:rPr>
                <a:t>调度器</a:t>
              </a:r>
              <a:endParaRPr lang="en-US" sz="2200" dirty="0" smtClean="0">
                <a:latin typeface="Corbel"/>
                <a:cs typeface="Corbel"/>
              </a:endParaRPr>
            </a:p>
          </p:txBody>
        </p:sp>
        <p:cxnSp>
          <p:nvCxnSpPr>
            <p:cNvPr id="7" name="Straight Connector 6"/>
            <p:cNvCxnSpPr/>
            <p:nvPr/>
          </p:nvCxnSpPr>
          <p:spPr>
            <a:xfrm>
              <a:off x="4696580"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flipV="1">
              <a:off x="4532085" y="373380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4331305" y="3276173"/>
              <a:ext cx="890821" cy="338554"/>
            </a:xfrm>
            <a:prstGeom prst="rect">
              <a:avLst/>
            </a:prstGeom>
            <a:noFill/>
          </p:spPr>
          <p:txBody>
            <a:bodyPr wrap="none" rtlCol="0">
              <a:spAutoFit/>
            </a:bodyPr>
            <a:lstStyle/>
            <a:p>
              <a:r>
                <a:rPr lang="en-US" sz="1600" dirty="0" smtClean="0">
                  <a:latin typeface="Corbel"/>
                  <a:cs typeface="Corbel"/>
                </a:rPr>
                <a:t>Task Set</a:t>
              </a:r>
            </a:p>
          </p:txBody>
        </p:sp>
        <p:sp>
          <p:nvSpPr>
            <p:cNvPr id="96" name="TextBox 95"/>
            <p:cNvSpPr txBox="1"/>
            <p:nvPr/>
          </p:nvSpPr>
          <p:spPr>
            <a:xfrm>
              <a:off x="4963885" y="4321314"/>
              <a:ext cx="1965477" cy="677108"/>
            </a:xfrm>
            <a:prstGeom prst="rect">
              <a:avLst/>
            </a:prstGeom>
            <a:noFill/>
          </p:spPr>
          <p:txBody>
            <a:bodyPr wrap="square" rtlCol="0">
              <a:spAutoFit/>
            </a:bodyPr>
            <a:lstStyle/>
            <a:p>
              <a:r>
                <a:rPr lang="en-US" sz="1900" dirty="0" smtClean="0">
                  <a:latin typeface="Corbel"/>
                  <a:cs typeface="Corbel"/>
                </a:rPr>
                <a:t>launch tasks via cluster manager</a:t>
              </a:r>
              <a:endParaRPr lang="en-US" sz="1900" i="1" dirty="0" smtClean="0">
                <a:latin typeface="Corbel"/>
                <a:cs typeface="Corbel"/>
              </a:endParaRPr>
            </a:p>
          </p:txBody>
        </p:sp>
        <p:sp>
          <p:nvSpPr>
            <p:cNvPr id="97" name="TextBox 96"/>
            <p:cNvSpPr txBox="1"/>
            <p:nvPr/>
          </p:nvSpPr>
          <p:spPr>
            <a:xfrm>
              <a:off x="4963885" y="5103296"/>
              <a:ext cx="1965477" cy="677108"/>
            </a:xfrm>
            <a:prstGeom prst="rect">
              <a:avLst/>
            </a:prstGeom>
            <a:noFill/>
          </p:spPr>
          <p:txBody>
            <a:bodyPr wrap="square" rtlCol="0">
              <a:spAutoFit/>
            </a:bodyPr>
            <a:lstStyle/>
            <a:p>
              <a:r>
                <a:rPr lang="en-US" sz="1900" dirty="0" smtClean="0">
                  <a:latin typeface="Corbel"/>
                  <a:cs typeface="Corbel"/>
                </a:rPr>
                <a:t>retry failed or straggling tasks</a:t>
              </a:r>
              <a:endParaRPr lang="en-US" sz="1900" i="1" dirty="0" smtClean="0">
                <a:latin typeface="Corbel"/>
                <a:cs typeface="Corbel"/>
              </a:endParaRPr>
            </a:p>
          </p:txBody>
        </p:sp>
        <p:sp>
          <p:nvSpPr>
            <p:cNvPr id="100" name="Rectangle 99"/>
            <p:cNvSpPr/>
            <p:nvPr/>
          </p:nvSpPr>
          <p:spPr>
            <a:xfrm>
              <a:off x="5439228" y="2818687"/>
              <a:ext cx="1040191" cy="1235638"/>
            </a:xfrm>
            <a:prstGeom prst="rect">
              <a:avLst/>
            </a:prstGeom>
            <a:solidFill>
              <a:schemeClr val="accent2">
                <a:lumMod val="20000"/>
                <a:lumOff val="80000"/>
              </a:schemeClr>
            </a:solidFill>
            <a:ln>
              <a:noFill/>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01" name="Straight Arrow Connector 100"/>
            <p:cNvCxnSpPr/>
            <p:nvPr/>
          </p:nvCxnSpPr>
          <p:spPr>
            <a:xfrm>
              <a:off x="5173135" y="3652048"/>
              <a:ext cx="1548189" cy="725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H="1">
              <a:off x="5173136" y="3810495"/>
              <a:ext cx="1548188" cy="121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5443537" y="2781904"/>
              <a:ext cx="1043876" cy="646331"/>
            </a:xfrm>
            <a:prstGeom prst="rect">
              <a:avLst/>
            </a:prstGeom>
            <a:noFill/>
          </p:spPr>
          <p:txBody>
            <a:bodyPr wrap="none" rtlCol="0">
              <a:spAutoFit/>
            </a:bodyPr>
            <a:lstStyle/>
            <a:p>
              <a:pPr algn="ctr"/>
              <a:r>
                <a:rPr lang="en-US" sz="1800" dirty="0" smtClean="0">
                  <a:latin typeface="Corbel"/>
                  <a:cs typeface="Corbel"/>
                </a:rPr>
                <a:t>Cluster</a:t>
              </a:r>
              <a:br>
                <a:rPr lang="en-US" sz="1800" dirty="0" smtClean="0">
                  <a:latin typeface="Corbel"/>
                  <a:cs typeface="Corbel"/>
                </a:rPr>
              </a:br>
              <a:r>
                <a:rPr lang="en-US" sz="1800" dirty="0" smtClean="0">
                  <a:latin typeface="Corbel"/>
                  <a:cs typeface="Corbel"/>
                </a:rPr>
                <a:t>manager</a:t>
              </a:r>
            </a:p>
          </p:txBody>
        </p:sp>
      </p:grpSp>
      <p:grpSp>
        <p:nvGrpSpPr>
          <p:cNvPr id="121" name="Group 120"/>
          <p:cNvGrpSpPr/>
          <p:nvPr/>
        </p:nvGrpSpPr>
        <p:grpSpPr>
          <a:xfrm>
            <a:off x="6805990" y="1981200"/>
            <a:ext cx="2338010" cy="4267200"/>
            <a:chOff x="6805990" y="1981200"/>
            <a:chExt cx="2338010" cy="4267200"/>
          </a:xfrm>
        </p:grpSpPr>
        <p:sp>
          <p:nvSpPr>
            <p:cNvPr id="41" name="TextBox 40"/>
            <p:cNvSpPr txBox="1"/>
            <p:nvPr/>
          </p:nvSpPr>
          <p:spPr>
            <a:xfrm>
              <a:off x="7566724" y="1981200"/>
              <a:ext cx="1043876" cy="430887"/>
            </a:xfrm>
            <a:prstGeom prst="rect">
              <a:avLst/>
            </a:prstGeom>
            <a:noFill/>
          </p:spPr>
          <p:txBody>
            <a:bodyPr wrap="none" rtlCol="0">
              <a:spAutoFit/>
            </a:bodyPr>
            <a:lstStyle/>
            <a:p>
              <a:r>
                <a:rPr lang="en-US" sz="2200" dirty="0" smtClean="0">
                  <a:latin typeface="Corbel"/>
                  <a:cs typeface="Corbel"/>
                </a:rPr>
                <a:t>Worker</a:t>
              </a:r>
            </a:p>
          </p:txBody>
        </p:sp>
        <p:sp>
          <p:nvSpPr>
            <p:cNvPr id="98" name="TextBox 97"/>
            <p:cNvSpPr txBox="1"/>
            <p:nvPr/>
          </p:nvSpPr>
          <p:spPr>
            <a:xfrm>
              <a:off x="7178523" y="4321314"/>
              <a:ext cx="1965477" cy="384721"/>
            </a:xfrm>
            <a:prstGeom prst="rect">
              <a:avLst/>
            </a:prstGeom>
            <a:noFill/>
          </p:spPr>
          <p:txBody>
            <a:bodyPr wrap="square" rtlCol="0">
              <a:spAutoFit/>
            </a:bodyPr>
            <a:lstStyle/>
            <a:p>
              <a:r>
                <a:rPr lang="en-US" sz="1900" dirty="0" smtClean="0">
                  <a:latin typeface="Corbel"/>
                  <a:cs typeface="Corbel"/>
                </a:rPr>
                <a:t>execute tasks</a:t>
              </a:r>
              <a:endParaRPr lang="en-US" sz="1900" i="1" dirty="0" smtClean="0">
                <a:latin typeface="Corbel"/>
                <a:cs typeface="Corbel"/>
              </a:endParaRPr>
            </a:p>
          </p:txBody>
        </p:sp>
        <p:sp>
          <p:nvSpPr>
            <p:cNvPr id="99" name="TextBox 98"/>
            <p:cNvSpPr txBox="1"/>
            <p:nvPr/>
          </p:nvSpPr>
          <p:spPr>
            <a:xfrm>
              <a:off x="7178523" y="5103653"/>
              <a:ext cx="1965477" cy="677108"/>
            </a:xfrm>
            <a:prstGeom prst="rect">
              <a:avLst/>
            </a:prstGeom>
            <a:noFill/>
          </p:spPr>
          <p:txBody>
            <a:bodyPr wrap="square" rtlCol="0">
              <a:spAutoFit/>
            </a:bodyPr>
            <a:lstStyle/>
            <a:p>
              <a:r>
                <a:rPr lang="en-US" sz="1900" dirty="0" smtClean="0">
                  <a:latin typeface="Corbel"/>
                  <a:cs typeface="Corbel"/>
                </a:rPr>
                <a:t>store and serve blocks</a:t>
              </a:r>
              <a:endParaRPr lang="en-US" sz="1900" i="1" dirty="0" smtClean="0">
                <a:latin typeface="Corbel"/>
                <a:cs typeface="Corbel"/>
              </a:endParaRPr>
            </a:p>
          </p:txBody>
        </p:sp>
        <p:grpSp>
          <p:nvGrpSpPr>
            <p:cNvPr id="108" name="Group 107"/>
            <p:cNvGrpSpPr/>
            <p:nvPr/>
          </p:nvGrpSpPr>
          <p:grpSpPr>
            <a:xfrm>
              <a:off x="7543800" y="2935514"/>
              <a:ext cx="1152676" cy="1103086"/>
              <a:chOff x="7543800" y="2854105"/>
              <a:chExt cx="1226720" cy="1260695"/>
            </a:xfrm>
          </p:grpSpPr>
          <p:sp>
            <p:nvSpPr>
              <p:cNvPr id="105" name="Rectangle 104"/>
              <p:cNvSpPr/>
              <p:nvPr/>
            </p:nvSpPr>
            <p:spPr>
              <a:xfrm>
                <a:off x="7543800" y="2854105"/>
                <a:ext cx="1226720" cy="1260695"/>
              </a:xfrm>
              <a:prstGeom prst="rect">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6" name="Rectangle 105"/>
              <p:cNvSpPr/>
              <p:nvPr/>
            </p:nvSpPr>
            <p:spPr>
              <a:xfrm>
                <a:off x="7644132" y="3410486"/>
                <a:ext cx="1035409" cy="613229"/>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600" dirty="0" smtClean="0"/>
                  <a:t>Block manager</a:t>
                </a:r>
                <a:endParaRPr lang="en-US" sz="1600" dirty="0"/>
              </a:p>
            </p:txBody>
          </p:sp>
          <p:sp>
            <p:nvSpPr>
              <p:cNvPr id="107" name="Rectangle 106"/>
              <p:cNvSpPr/>
              <p:nvPr/>
            </p:nvSpPr>
            <p:spPr>
              <a:xfrm>
                <a:off x="7644132" y="2949138"/>
                <a:ext cx="1035410" cy="372487"/>
              </a:xfrm>
              <a:prstGeom prst="rect">
                <a:avLst/>
              </a:prstGeom>
              <a:ln w="12700" cmpd="sng">
                <a:headEnd type="none" w="med" len="med"/>
                <a:tailEnd type="none"/>
              </a:ln>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1600" dirty="0" smtClean="0"/>
                  <a:t>Threads</a:t>
                </a:r>
                <a:endParaRPr lang="en-US" sz="1600" dirty="0"/>
              </a:p>
            </p:txBody>
          </p:sp>
        </p:grpSp>
        <p:cxnSp>
          <p:nvCxnSpPr>
            <p:cNvPr id="8" name="Straight Connector 7"/>
            <p:cNvCxnSpPr/>
            <p:nvPr/>
          </p:nvCxnSpPr>
          <p:spPr>
            <a:xfrm>
              <a:off x="7050315" y="2588381"/>
              <a:ext cx="0" cy="3660019"/>
            </a:xfrm>
            <a:prstGeom prst="line">
              <a:avLst/>
            </a:prstGeom>
            <a:ln>
              <a:solidFill>
                <a:schemeClr val="bg1">
                  <a:lumMod val="75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flipV="1">
              <a:off x="6882190" y="3733800"/>
              <a:ext cx="457200" cy="4160"/>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6805990" y="3272970"/>
              <a:ext cx="566882" cy="338554"/>
            </a:xfrm>
            <a:prstGeom prst="rect">
              <a:avLst/>
            </a:prstGeom>
            <a:noFill/>
          </p:spPr>
          <p:txBody>
            <a:bodyPr wrap="none" rtlCol="0">
              <a:spAutoFit/>
            </a:bodyPr>
            <a:lstStyle/>
            <a:p>
              <a:r>
                <a:rPr lang="en-US" sz="1600" dirty="0" smtClean="0">
                  <a:latin typeface="Corbel"/>
                  <a:cs typeface="Corbel"/>
                </a:rPr>
                <a:t>Task</a:t>
              </a:r>
            </a:p>
          </p:txBody>
        </p:sp>
      </p:grpSp>
      <p:grpSp>
        <p:nvGrpSpPr>
          <p:cNvPr id="128" name="Group 127"/>
          <p:cNvGrpSpPr/>
          <p:nvPr/>
        </p:nvGrpSpPr>
        <p:grpSpPr>
          <a:xfrm>
            <a:off x="4343400" y="5896086"/>
            <a:ext cx="680595" cy="632210"/>
            <a:chOff x="4343400" y="5968424"/>
            <a:chExt cx="680595" cy="632210"/>
          </a:xfrm>
        </p:grpSpPr>
        <p:cxnSp>
          <p:nvCxnSpPr>
            <p:cNvPr id="123" name="Straight Arrow Connector 122"/>
            <p:cNvCxnSpPr/>
            <p:nvPr/>
          </p:nvCxnSpPr>
          <p:spPr>
            <a:xfrm flipH="1">
              <a:off x="4401918" y="6597137"/>
              <a:ext cx="431800" cy="3497"/>
            </a:xfrm>
            <a:prstGeom prst="straightConnector1">
              <a:avLst/>
            </a:prstGeom>
            <a:ln w="5715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24" name="TextBox 123"/>
            <p:cNvSpPr txBox="1"/>
            <p:nvPr/>
          </p:nvSpPr>
          <p:spPr>
            <a:xfrm>
              <a:off x="4343400" y="5968424"/>
              <a:ext cx="680595" cy="584776"/>
            </a:xfrm>
            <a:prstGeom prst="rect">
              <a:avLst/>
            </a:prstGeom>
            <a:noFill/>
          </p:spPr>
          <p:txBody>
            <a:bodyPr wrap="none" rtlCol="0">
              <a:spAutoFit/>
            </a:bodyPr>
            <a:lstStyle/>
            <a:p>
              <a:r>
                <a:rPr lang="en-US" sz="1600" dirty="0" smtClean="0">
                  <a:latin typeface="Corbel"/>
                  <a:cs typeface="Corbel"/>
                </a:rPr>
                <a:t>stage</a:t>
              </a:r>
              <a:br>
                <a:rPr lang="en-US" sz="1600" dirty="0" smtClean="0">
                  <a:latin typeface="Corbel"/>
                  <a:cs typeface="Corbel"/>
                </a:rPr>
              </a:br>
              <a:r>
                <a:rPr lang="en-US" sz="1600" dirty="0" smtClean="0">
                  <a:latin typeface="Corbel"/>
                  <a:cs typeface="Corbel"/>
                </a:rPr>
                <a:t>failed</a:t>
              </a:r>
            </a:p>
          </p:txBody>
        </p:sp>
      </p:grpSp>
    </p:spTree>
    <p:extLst>
      <p:ext uri="{BB962C8B-B14F-4D97-AF65-F5344CB8AC3E}">
        <p14:creationId xmlns:p14="http://schemas.microsoft.com/office/powerpoint/2010/main" val="46228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a:t>Spark </a:t>
            </a:r>
            <a:r>
              <a:rPr lang="en-US" altLang="zh-CN" dirty="0"/>
              <a:t>		</a:t>
            </a:r>
            <a:r>
              <a:rPr lang="en-US" altLang="zh-CN" dirty="0" smtClean="0"/>
              <a:t>6. RDD</a:t>
            </a:r>
            <a:r>
              <a:rPr lang="zh-CN" altLang="en-US" dirty="0" smtClean="0"/>
              <a:t>容错</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RDDs</a:t>
            </a:r>
            <a:r>
              <a:rPr lang="zh-CN" altLang="en-US" dirty="0" smtClean="0"/>
              <a:t>维持</a:t>
            </a:r>
            <a:r>
              <a:rPr lang="en-US" altLang="zh-CN" dirty="0" smtClean="0"/>
              <a:t>lineage</a:t>
            </a:r>
            <a:r>
              <a:rPr lang="zh-CN" altLang="en-US" dirty="0" smtClean="0"/>
              <a:t>信息，用于重构丢失的分区。任何任务、节点的失败都可以通过</a:t>
            </a:r>
            <a:r>
              <a:rPr lang="en-US" altLang="zh-CN" dirty="0" smtClean="0"/>
              <a:t>lineage graph</a:t>
            </a:r>
            <a:r>
              <a:rPr lang="zh-CN" altLang="en-US" dirty="0" smtClean="0"/>
              <a:t>追溯到具体的丢失分区，然后在其他节点并行地计算这些分区。</a:t>
            </a:r>
            <a:endParaRPr lang="en-US" altLang="zh-CN" dirty="0" smtClean="0"/>
          </a:p>
          <a:p>
            <a:r>
              <a:rPr lang="zh-CN" altLang="en-US" dirty="0" smtClean="0"/>
              <a:t>同时</a:t>
            </a:r>
            <a:r>
              <a:rPr lang="en-US" altLang="zh-CN" dirty="0" smtClean="0"/>
              <a:t>Spark</a:t>
            </a:r>
            <a:r>
              <a:rPr lang="zh-CN" altLang="en-US" dirty="0" smtClean="0"/>
              <a:t>的</a:t>
            </a:r>
            <a:r>
              <a:rPr lang="en-US" altLang="zh-CN" dirty="0" smtClean="0"/>
              <a:t>API</a:t>
            </a:r>
            <a:r>
              <a:rPr lang="zh-CN" altLang="en-US" dirty="0" smtClean="0"/>
              <a:t>也提供</a:t>
            </a:r>
            <a:r>
              <a:rPr lang="en-US" altLang="zh-CN" dirty="0" smtClean="0"/>
              <a:t>checkpoint</a:t>
            </a:r>
            <a:r>
              <a:rPr lang="zh-CN" altLang="en-US" dirty="0" smtClean="0"/>
              <a:t>功能，需用户主动设置。当</a:t>
            </a:r>
            <a:r>
              <a:rPr lang="en-US" altLang="zh-CN" dirty="0" smtClean="0"/>
              <a:t>lineage chain</a:t>
            </a:r>
            <a:r>
              <a:rPr lang="zh-CN" altLang="en-US" dirty="0" smtClean="0"/>
              <a:t>变得很大很长的时候，在某些</a:t>
            </a:r>
            <a:r>
              <a:rPr lang="en-US" altLang="zh-CN" dirty="0" smtClean="0"/>
              <a:t>RDD</a:t>
            </a:r>
            <a:r>
              <a:rPr lang="zh-CN" altLang="en-US" dirty="0" smtClean="0"/>
              <a:t>上设置</a:t>
            </a:r>
            <a:r>
              <a:rPr lang="en-US" altLang="zh-CN" dirty="0" smtClean="0"/>
              <a:t>checkpoint</a:t>
            </a:r>
            <a:r>
              <a:rPr lang="zh-CN" altLang="en-US" dirty="0" smtClean="0"/>
              <a:t>是值得的。</a:t>
            </a:r>
            <a:endParaRPr lang="en-US" altLang="zh-CN" dirty="0" smtClean="0"/>
          </a:p>
          <a:p>
            <a:r>
              <a:rPr lang="zh-CN" altLang="en-US" dirty="0" smtClean="0"/>
              <a:t>缓解慢节点</a:t>
            </a:r>
            <a:r>
              <a:rPr lang="en-US" altLang="zh-CN" dirty="0" smtClean="0"/>
              <a:t>(</a:t>
            </a:r>
            <a:r>
              <a:rPr lang="en-US" altLang="zh-CN" dirty="0"/>
              <a:t>straggler</a:t>
            </a:r>
            <a:r>
              <a:rPr lang="en-US" altLang="zh-CN" dirty="0" smtClean="0"/>
              <a:t>)</a:t>
            </a:r>
            <a:r>
              <a:rPr lang="zh-CN" altLang="en-US" dirty="0" smtClean="0"/>
              <a:t>：</a:t>
            </a:r>
            <a:r>
              <a:rPr lang="en-US" altLang="zh-CN" dirty="0" smtClean="0"/>
              <a:t>RDD</a:t>
            </a:r>
            <a:r>
              <a:rPr lang="zh-CN" altLang="en-US" dirty="0" smtClean="0"/>
              <a:t>是</a:t>
            </a:r>
            <a:r>
              <a:rPr lang="zh-CN" altLang="en-US" b="1" dirty="0" smtClean="0"/>
              <a:t>不可变</a:t>
            </a:r>
            <a:r>
              <a:rPr lang="zh-CN" altLang="en-US" dirty="0" smtClean="0"/>
              <a:t>的性质（不会引起</a:t>
            </a:r>
            <a:r>
              <a:rPr lang="zh-CN" altLang="en-US" b="1" dirty="0" smtClean="0">
                <a:solidFill>
                  <a:srgbClr val="FF0000"/>
                </a:solidFill>
              </a:rPr>
              <a:t>数据一致性问题</a:t>
            </a:r>
            <a:r>
              <a:rPr lang="zh-CN" altLang="en-US" dirty="0" smtClean="0"/>
              <a:t>），系统在其他节点重新运行慢任务的备份，和</a:t>
            </a:r>
            <a:r>
              <a:rPr lang="en-US" altLang="zh-CN" dirty="0" err="1" smtClean="0"/>
              <a:t>MapReduce</a:t>
            </a:r>
            <a:r>
              <a:rPr lang="zh-CN" altLang="en-US" dirty="0" smtClean="0"/>
              <a:t>类似。</a:t>
            </a:r>
            <a:endParaRPr lang="zh-CN" altLang="en-US" dirty="0"/>
          </a:p>
        </p:txBody>
      </p:sp>
    </p:spTree>
    <p:extLst>
      <p:ext uri="{BB962C8B-B14F-4D97-AF65-F5344CB8AC3E}">
        <p14:creationId xmlns:p14="http://schemas.microsoft.com/office/powerpoint/2010/main" val="261978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二、</a:t>
            </a:r>
            <a:r>
              <a:rPr lang="en-US" altLang="zh-CN" sz="3600" dirty="0" smtClean="0"/>
              <a:t>Spark</a:t>
            </a:r>
            <a:r>
              <a:rPr lang="en-US" altLang="zh-CN" dirty="0" smtClean="0"/>
              <a:t>		7. </a:t>
            </a:r>
            <a:r>
              <a:rPr lang="zh-CN" altLang="en-US" dirty="0" smtClean="0"/>
              <a:t>其他概念</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分区、事件驱动、持久化</a:t>
            </a:r>
            <a:r>
              <a:rPr lang="en-US" altLang="zh-CN" dirty="0" smtClean="0"/>
              <a:t>…</a:t>
            </a:r>
          </a:p>
          <a:p>
            <a:pPr marL="0" indent="0">
              <a:buNone/>
            </a:pPr>
            <a:endParaRPr lang="en-US" altLang="zh-CN" dirty="0" smtClean="0"/>
          </a:p>
          <a:p>
            <a:pPr marL="0" indent="0">
              <a:buNone/>
            </a:pPr>
            <a:r>
              <a:rPr lang="zh-CN" altLang="en-US" dirty="0" smtClean="0"/>
              <a:t>注意：</a:t>
            </a:r>
            <a:r>
              <a:rPr lang="en-US" altLang="zh-CN" dirty="0" smtClean="0"/>
              <a:t>Spark</a:t>
            </a:r>
            <a:r>
              <a:rPr lang="zh-CN" altLang="en-US" dirty="0" smtClean="0"/>
              <a:t>是类</a:t>
            </a:r>
            <a:r>
              <a:rPr lang="en-US" altLang="zh-CN" dirty="0" err="1" smtClean="0"/>
              <a:t>MapReduce</a:t>
            </a:r>
            <a:r>
              <a:rPr lang="zh-CN" altLang="en-US" dirty="0" smtClean="0"/>
              <a:t>的并行处理框架（核心计算模型还是</a:t>
            </a:r>
            <a:r>
              <a:rPr lang="en-US" altLang="zh-CN" dirty="0" err="1" smtClean="0"/>
              <a:t>MapReduce</a:t>
            </a:r>
            <a:r>
              <a:rPr lang="zh-CN" altLang="en-US" dirty="0" smtClean="0"/>
              <a:t>）。</a:t>
            </a:r>
            <a:r>
              <a:rPr lang="en-US" altLang="zh-CN" dirty="0" smtClean="0"/>
              <a:t>RDD</a:t>
            </a:r>
            <a:r>
              <a:rPr lang="zh-CN" altLang="en-US" dirty="0" smtClean="0"/>
              <a:t>提供的很多操作是对</a:t>
            </a:r>
            <a:r>
              <a:rPr lang="en-US" altLang="zh-CN" dirty="0" smtClean="0"/>
              <a:t>map</a:t>
            </a:r>
            <a:r>
              <a:rPr lang="zh-CN" altLang="en-US" dirty="0" smtClean="0"/>
              <a:t>、</a:t>
            </a:r>
            <a:r>
              <a:rPr lang="en-US" altLang="zh-CN" dirty="0" smtClean="0"/>
              <a:t>reduce</a:t>
            </a:r>
            <a:r>
              <a:rPr lang="zh-CN" altLang="en-US" dirty="0" smtClean="0"/>
              <a:t>的封装、重组、优化和丰富；</a:t>
            </a:r>
            <a:endParaRPr lang="en-US" altLang="zh-CN" dirty="0" smtClean="0"/>
          </a:p>
          <a:p>
            <a:pPr marL="0" indent="0">
              <a:buNone/>
            </a:pPr>
            <a:r>
              <a:rPr lang="en-US" altLang="zh-CN" dirty="0" smtClean="0"/>
              <a:t>RDD</a:t>
            </a:r>
            <a:r>
              <a:rPr lang="zh-CN" altLang="en-US" dirty="0" smtClean="0"/>
              <a:t>数据元素除了</a:t>
            </a:r>
            <a:r>
              <a:rPr lang="en-US" altLang="zh-CN" dirty="0" smtClean="0"/>
              <a:t>key-value</a:t>
            </a:r>
            <a:r>
              <a:rPr lang="zh-CN" altLang="en-US" dirty="0" smtClean="0"/>
              <a:t>类型，还有其他类型。</a:t>
            </a:r>
            <a:endParaRPr lang="en-US" altLang="zh-CN" dirty="0" smtClean="0"/>
          </a:p>
          <a:p>
            <a:pPr marL="0" indent="0">
              <a:buNone/>
            </a:pPr>
            <a:r>
              <a:rPr lang="zh-CN" altLang="en-US" dirty="0" smtClean="0"/>
              <a:t>更多细节，读代码</a:t>
            </a:r>
            <a:r>
              <a:rPr lang="en-US" altLang="zh-CN" dirty="0" smtClean="0"/>
              <a:t>~</a:t>
            </a:r>
            <a:endParaRPr lang="zh-CN" altLang="en-US" dirty="0"/>
          </a:p>
        </p:txBody>
      </p:sp>
    </p:spTree>
    <p:extLst>
      <p:ext uri="{BB962C8B-B14F-4D97-AF65-F5344CB8AC3E}">
        <p14:creationId xmlns:p14="http://schemas.microsoft.com/office/powerpoint/2010/main" val="1529454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RDD</a:t>
            </a:r>
            <a:r>
              <a:rPr lang="zh-CN" altLang="en-US" dirty="0" smtClean="0"/>
              <a:t>的粒度问题</a:t>
            </a:r>
            <a:endParaRPr lang="zh-CN"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412776"/>
            <a:ext cx="6772275"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线形标注 2 3"/>
          <p:cNvSpPr/>
          <p:nvPr/>
        </p:nvSpPr>
        <p:spPr>
          <a:xfrm>
            <a:off x="4499992" y="3068960"/>
            <a:ext cx="4968552" cy="767928"/>
          </a:xfrm>
          <a:prstGeom prst="borderCallout2">
            <a:avLst>
              <a:gd name="adj1" fmla="val 20640"/>
              <a:gd name="adj2" fmla="val 139"/>
              <a:gd name="adj3" fmla="val 18750"/>
              <a:gd name="adj4" fmla="val -16667"/>
              <a:gd name="adj5" fmla="val 35906"/>
              <a:gd name="adj6" fmla="val -253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《Spark Cluster Computing with Working </a:t>
            </a:r>
            <a:r>
              <a:rPr lang="en-US" altLang="zh-CN" dirty="0" smtClean="0"/>
              <a:t>Sets.》</a:t>
            </a:r>
            <a:endParaRPr lang="zh-CN" altLang="en-US" dirty="0"/>
          </a:p>
        </p:txBody>
      </p:sp>
    </p:spTree>
    <p:extLst>
      <p:ext uri="{BB962C8B-B14F-4D97-AF65-F5344CB8AC3E}">
        <p14:creationId xmlns:p14="http://schemas.microsoft.com/office/powerpoint/2010/main" val="216069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p:txBody>
          <a:bodyPr>
            <a:normAutofit fontScale="70000" lnSpcReduction="20000"/>
          </a:bodyPr>
          <a:lstStyle/>
          <a:p>
            <a:pPr marL="571500" indent="-571500">
              <a:buNone/>
            </a:pPr>
            <a:r>
              <a:rPr lang="zh-CN" altLang="en-US" dirty="0" smtClean="0"/>
              <a:t>一、背景</a:t>
            </a:r>
            <a:endParaRPr lang="en-US" altLang="zh-CN" dirty="0" smtClean="0"/>
          </a:p>
          <a:p>
            <a:pPr marL="971550" lvl="1" indent="-571500">
              <a:buNone/>
            </a:pPr>
            <a:r>
              <a:rPr lang="en-US" altLang="zh-CN" dirty="0" smtClean="0"/>
              <a:t>1. </a:t>
            </a:r>
            <a:r>
              <a:rPr lang="en-US" altLang="zh-CN" dirty="0" err="1" smtClean="0"/>
              <a:t>MapReduce</a:t>
            </a:r>
            <a:endParaRPr lang="en-US" altLang="zh-CN" dirty="0" smtClean="0"/>
          </a:p>
          <a:p>
            <a:pPr marL="971550" lvl="1" indent="-571500">
              <a:buNone/>
            </a:pPr>
            <a:r>
              <a:rPr lang="en-US" altLang="zh-CN" dirty="0" smtClean="0"/>
              <a:t>2. MPP</a:t>
            </a:r>
            <a:endParaRPr lang="en-US" altLang="zh-CN" sz="2900" dirty="0" smtClean="0"/>
          </a:p>
          <a:p>
            <a:pPr marL="571500" indent="-571500">
              <a:buNone/>
            </a:pPr>
            <a:r>
              <a:rPr lang="zh-CN" altLang="en-US" dirty="0" smtClean="0"/>
              <a:t>二、</a:t>
            </a:r>
            <a:r>
              <a:rPr lang="en-US" altLang="zh-CN" dirty="0" smtClean="0"/>
              <a:t>Spark</a:t>
            </a:r>
          </a:p>
          <a:p>
            <a:pPr marL="971550" lvl="1" indent="-571500">
              <a:buNone/>
            </a:pPr>
            <a:r>
              <a:rPr lang="en-US" altLang="zh-CN" dirty="0" smtClean="0"/>
              <a:t>1. RDD(Resilient </a:t>
            </a:r>
            <a:r>
              <a:rPr lang="en-US" altLang="zh-CN" dirty="0"/>
              <a:t>Distributed Dataset</a:t>
            </a:r>
            <a:r>
              <a:rPr lang="en-US" altLang="zh-CN" dirty="0" smtClean="0"/>
              <a:t>)</a:t>
            </a:r>
          </a:p>
          <a:p>
            <a:pPr marL="971550" lvl="1" indent="-571500">
              <a:buNone/>
            </a:pPr>
            <a:r>
              <a:rPr lang="en-US" altLang="zh-CN" dirty="0" smtClean="0"/>
              <a:t>2. </a:t>
            </a:r>
            <a:r>
              <a:rPr lang="en-US" altLang="zh-CN" dirty="0"/>
              <a:t>RDD </a:t>
            </a:r>
            <a:r>
              <a:rPr lang="zh-CN" altLang="en-US" dirty="0" smtClean="0"/>
              <a:t>图</a:t>
            </a:r>
            <a:r>
              <a:rPr lang="en-US" altLang="zh-CN" dirty="0" smtClean="0"/>
              <a:t>(DAG)</a:t>
            </a:r>
          </a:p>
          <a:p>
            <a:pPr marL="971550" lvl="1" indent="-571500">
              <a:buNone/>
            </a:pPr>
            <a:r>
              <a:rPr lang="en-US" altLang="zh-CN" dirty="0" smtClean="0"/>
              <a:t>3. RDD </a:t>
            </a:r>
            <a:r>
              <a:rPr lang="zh-CN" altLang="en-US" dirty="0" smtClean="0"/>
              <a:t>依赖类型</a:t>
            </a:r>
            <a:endParaRPr lang="en-US" altLang="zh-CN" dirty="0" smtClean="0"/>
          </a:p>
          <a:p>
            <a:pPr marL="971550" lvl="1" indent="-571500">
              <a:buNone/>
            </a:pPr>
            <a:r>
              <a:rPr lang="en-US" altLang="zh-CN" dirty="0" smtClean="0"/>
              <a:t>4. DAG </a:t>
            </a:r>
            <a:r>
              <a:rPr lang="zh-CN" altLang="en-US" dirty="0" smtClean="0"/>
              <a:t>调度器</a:t>
            </a:r>
            <a:endParaRPr lang="en-US" altLang="zh-CN" dirty="0" smtClean="0"/>
          </a:p>
          <a:p>
            <a:pPr marL="971550" lvl="1" indent="-571500">
              <a:buNone/>
            </a:pPr>
            <a:r>
              <a:rPr lang="en-US" altLang="zh-CN" dirty="0" smtClean="0"/>
              <a:t>5. Job </a:t>
            </a:r>
            <a:r>
              <a:rPr lang="zh-CN" altLang="en-US" dirty="0" smtClean="0"/>
              <a:t>调度过程</a:t>
            </a:r>
            <a:endParaRPr lang="en-US" altLang="zh-CN" dirty="0" smtClean="0"/>
          </a:p>
          <a:p>
            <a:pPr marL="971550" lvl="1" indent="-571500">
              <a:buNone/>
            </a:pPr>
            <a:r>
              <a:rPr lang="en-US" altLang="zh-CN" dirty="0" smtClean="0"/>
              <a:t>6. RDD </a:t>
            </a:r>
            <a:r>
              <a:rPr lang="zh-CN" altLang="en-US" dirty="0" smtClean="0"/>
              <a:t>容错</a:t>
            </a:r>
            <a:endParaRPr lang="en-US" altLang="zh-CN" dirty="0" smtClean="0"/>
          </a:p>
          <a:p>
            <a:pPr marL="971550" lvl="1" indent="-571500">
              <a:buNone/>
            </a:pPr>
            <a:r>
              <a:rPr lang="en-US" altLang="zh-CN" dirty="0" smtClean="0"/>
              <a:t>7. </a:t>
            </a:r>
            <a:r>
              <a:rPr lang="zh-CN" altLang="en-US" dirty="0" smtClean="0"/>
              <a:t>其他概念</a:t>
            </a:r>
            <a:endParaRPr lang="en-US" altLang="zh-CN" dirty="0" smtClean="0"/>
          </a:p>
          <a:p>
            <a:pPr marL="571500" indent="-571500">
              <a:buNone/>
            </a:pPr>
            <a:r>
              <a:rPr lang="zh-CN" altLang="en-US" dirty="0" smtClean="0">
                <a:solidFill>
                  <a:srgbClr val="FF0000"/>
                </a:solidFill>
              </a:rPr>
              <a:t>三、</a:t>
            </a:r>
            <a:r>
              <a:rPr lang="en-US" altLang="zh-CN" dirty="0" smtClean="0">
                <a:solidFill>
                  <a:srgbClr val="FF0000"/>
                </a:solidFill>
              </a:rPr>
              <a:t>Shark</a:t>
            </a:r>
          </a:p>
          <a:p>
            <a:pPr marL="971550" lvl="1" indent="-514350">
              <a:buNone/>
            </a:pPr>
            <a:r>
              <a:rPr lang="en-US" altLang="zh-CN" dirty="0" smtClean="0">
                <a:solidFill>
                  <a:srgbClr val="FF0000"/>
                </a:solidFill>
              </a:rPr>
              <a:t>1. Hive VS Shark</a:t>
            </a:r>
          </a:p>
          <a:p>
            <a:pPr marL="971550" lvl="1" indent="-514350">
              <a:buNone/>
            </a:pPr>
            <a:r>
              <a:rPr lang="en-US" altLang="zh-CN" dirty="0" smtClean="0">
                <a:solidFill>
                  <a:srgbClr val="FF0000"/>
                </a:solidFill>
              </a:rPr>
              <a:t>2. </a:t>
            </a:r>
            <a:r>
              <a:rPr lang="zh-CN" altLang="en-US" dirty="0" smtClean="0">
                <a:solidFill>
                  <a:srgbClr val="FF0000"/>
                </a:solidFill>
              </a:rPr>
              <a:t>容错</a:t>
            </a:r>
            <a:endParaRPr lang="en-US" altLang="zh-CN" dirty="0" smtClean="0">
              <a:solidFill>
                <a:srgbClr val="FF0000"/>
              </a:solidFill>
            </a:endParaRPr>
          </a:p>
          <a:p>
            <a:pPr marL="971550" lvl="1" indent="-514350">
              <a:buNone/>
            </a:pPr>
            <a:r>
              <a:rPr lang="en-US" altLang="zh-CN" dirty="0" smtClean="0">
                <a:solidFill>
                  <a:srgbClr val="FF0000"/>
                </a:solidFill>
              </a:rPr>
              <a:t>3. SQL</a:t>
            </a:r>
            <a:r>
              <a:rPr lang="zh-CN" altLang="en-US" dirty="0" smtClean="0">
                <a:solidFill>
                  <a:srgbClr val="FF0000"/>
                </a:solidFill>
              </a:rPr>
              <a:t>执行过程</a:t>
            </a:r>
            <a:endParaRPr lang="zh-CN" altLang="en-US" dirty="0">
              <a:solidFill>
                <a:srgbClr val="FF0000"/>
              </a:solidFill>
            </a:endParaRPr>
          </a:p>
        </p:txBody>
      </p:sp>
      <p:sp>
        <p:nvSpPr>
          <p:cNvPr id="4" name="内容占位符 3"/>
          <p:cNvSpPr>
            <a:spLocks noGrp="1"/>
          </p:cNvSpPr>
          <p:nvPr>
            <p:ph sz="half" idx="2"/>
          </p:nvPr>
        </p:nvSpPr>
        <p:spPr/>
        <p:txBody>
          <a:bodyPr>
            <a:normAutofit fontScale="70000" lnSpcReduction="20000"/>
          </a:bodyPr>
          <a:lstStyle/>
          <a:p>
            <a:pPr marL="571500" indent="-571500">
              <a:buNone/>
            </a:pPr>
            <a:r>
              <a:rPr lang="zh-CN" altLang="en-US" dirty="0" smtClean="0"/>
              <a:t>四、引擎扩展</a:t>
            </a:r>
            <a:endParaRPr lang="en-US" altLang="zh-CN" dirty="0" smtClean="0"/>
          </a:p>
          <a:p>
            <a:pPr marL="971550" lvl="1" indent="-514350">
              <a:buNone/>
            </a:pPr>
            <a:r>
              <a:rPr lang="en-US" altLang="zh-CN" dirty="0" smtClean="0"/>
              <a:t>1. PDE</a:t>
            </a:r>
          </a:p>
          <a:p>
            <a:pPr marL="1371600" lvl="2" indent="-457200">
              <a:buNone/>
            </a:pPr>
            <a:r>
              <a:rPr lang="en-US" altLang="zh-CN" dirty="0" smtClean="0"/>
              <a:t>1). Join</a:t>
            </a:r>
            <a:r>
              <a:rPr lang="zh-CN" altLang="en-US" dirty="0" smtClean="0"/>
              <a:t>优化</a:t>
            </a:r>
            <a:endParaRPr lang="en-US" altLang="zh-CN" dirty="0" smtClean="0"/>
          </a:p>
          <a:p>
            <a:pPr marL="1371600" lvl="2" indent="-457200">
              <a:buNone/>
            </a:pPr>
            <a:r>
              <a:rPr lang="en-US" altLang="zh-CN" dirty="0" smtClean="0"/>
              <a:t>2). </a:t>
            </a:r>
            <a:r>
              <a:rPr lang="zh-CN" altLang="en-US" dirty="0" smtClean="0"/>
              <a:t>斜</a:t>
            </a:r>
            <a:r>
              <a:rPr lang="zh-CN" altLang="en-US" dirty="0"/>
              <a:t>处理</a:t>
            </a:r>
            <a:r>
              <a:rPr lang="zh-CN" altLang="en-US" dirty="0" smtClean="0"/>
              <a:t>和并行度</a:t>
            </a:r>
            <a:endParaRPr lang="en-US" altLang="zh-CN" dirty="0" smtClean="0"/>
          </a:p>
          <a:p>
            <a:pPr marL="971550" lvl="1" indent="-514350">
              <a:buNone/>
            </a:pPr>
            <a:r>
              <a:rPr lang="en-US" altLang="zh-CN" dirty="0" smtClean="0"/>
              <a:t>2. </a:t>
            </a:r>
            <a:r>
              <a:rPr lang="zh-CN" altLang="en-US" dirty="0" smtClean="0"/>
              <a:t>内存列存储</a:t>
            </a:r>
            <a:endParaRPr lang="en-US" altLang="zh-CN" dirty="0" smtClean="0"/>
          </a:p>
          <a:p>
            <a:pPr marL="971550" lvl="1" indent="-514350">
              <a:buNone/>
            </a:pPr>
            <a:r>
              <a:rPr lang="en-US" altLang="zh-CN" dirty="0" smtClean="0"/>
              <a:t>3. </a:t>
            </a:r>
            <a:r>
              <a:rPr lang="zh-CN" altLang="en-US" dirty="0" smtClean="0"/>
              <a:t>分布式数据加载</a:t>
            </a:r>
            <a:endParaRPr lang="en-US" altLang="zh-CN" dirty="0" smtClean="0"/>
          </a:p>
          <a:p>
            <a:pPr marL="971550" lvl="1" indent="-514350">
              <a:buNone/>
            </a:pPr>
            <a:r>
              <a:rPr lang="en-US" altLang="zh-CN" dirty="0" smtClean="0"/>
              <a:t>4. </a:t>
            </a:r>
            <a:r>
              <a:rPr lang="zh-CN" altLang="en-US" dirty="0" smtClean="0"/>
              <a:t>数据协同分区</a:t>
            </a:r>
            <a:endParaRPr lang="en-US" altLang="zh-CN" dirty="0" smtClean="0"/>
          </a:p>
          <a:p>
            <a:pPr marL="971550" lvl="1" indent="-514350">
              <a:buNone/>
            </a:pPr>
            <a:r>
              <a:rPr lang="en-US" altLang="zh-CN" dirty="0" smtClean="0"/>
              <a:t>5. </a:t>
            </a:r>
            <a:r>
              <a:rPr lang="zh-CN" altLang="en-US" dirty="0" smtClean="0"/>
              <a:t>分区统计和</a:t>
            </a:r>
            <a:r>
              <a:rPr lang="en-US" altLang="zh-CN" dirty="0" smtClean="0"/>
              <a:t>Map</a:t>
            </a:r>
            <a:r>
              <a:rPr lang="zh-CN" altLang="en-US" dirty="0" smtClean="0"/>
              <a:t>裁剪</a:t>
            </a:r>
            <a:endParaRPr lang="en-US" altLang="zh-CN" dirty="0" smtClean="0"/>
          </a:p>
          <a:p>
            <a:pPr marL="571500" indent="-571500">
              <a:buNone/>
            </a:pPr>
            <a:r>
              <a:rPr lang="zh-CN" altLang="en-US" dirty="0" smtClean="0"/>
              <a:t>五、机器学习支持</a:t>
            </a:r>
            <a:endParaRPr lang="en-US" altLang="zh-CN" dirty="0" smtClean="0"/>
          </a:p>
          <a:p>
            <a:pPr marL="571500" indent="-571500">
              <a:buNone/>
            </a:pPr>
            <a:r>
              <a:rPr lang="zh-CN" altLang="en-US" dirty="0" smtClean="0"/>
              <a:t>六、系统实现</a:t>
            </a:r>
            <a:endParaRPr lang="en-US" altLang="zh-CN" dirty="0" smtClean="0"/>
          </a:p>
          <a:p>
            <a:pPr marL="571500" indent="-571500">
              <a:buNone/>
            </a:pPr>
            <a:r>
              <a:rPr lang="zh-CN" altLang="en-US" dirty="0" smtClean="0"/>
              <a:t>七、实验</a:t>
            </a:r>
            <a:endParaRPr lang="en-US" altLang="zh-CN" dirty="0" smtClean="0"/>
          </a:p>
          <a:p>
            <a:pPr marL="571500" indent="-571500">
              <a:buNone/>
            </a:pPr>
            <a:r>
              <a:rPr lang="zh-CN" altLang="en-US" dirty="0" smtClean="0"/>
              <a:t>八、讨论</a:t>
            </a:r>
            <a:endParaRPr lang="en-US" altLang="zh-CN" dirty="0" smtClean="0"/>
          </a:p>
        </p:txBody>
      </p:sp>
    </p:spTree>
    <p:extLst>
      <p:ext uri="{BB962C8B-B14F-4D97-AF65-F5344CB8AC3E}">
        <p14:creationId xmlns:p14="http://schemas.microsoft.com/office/powerpoint/2010/main" val="1370641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三、</a:t>
            </a:r>
            <a:r>
              <a:rPr lang="en-US" altLang="zh-CN" sz="3600" dirty="0" smtClean="0"/>
              <a:t>Shark</a:t>
            </a:r>
            <a:endParaRPr lang="zh-CN" altLang="en-US" sz="3600" dirty="0"/>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395536" y="2276872"/>
            <a:ext cx="8136904" cy="1569660"/>
          </a:xfrm>
          <a:prstGeom prst="rect">
            <a:avLst/>
          </a:prstGeom>
          <a:noFill/>
        </p:spPr>
        <p:txBody>
          <a:bodyPr wrap="square" rtlCol="0">
            <a:spAutoFit/>
          </a:bodyPr>
          <a:lstStyle/>
          <a:p>
            <a:r>
              <a:rPr lang="en-US" altLang="zh-CN" sz="3200" dirty="0"/>
              <a:t>CREATE TABLE </a:t>
            </a:r>
            <a:r>
              <a:rPr lang="en-US" altLang="zh-CN" sz="3200" dirty="0" err="1"/>
              <a:t>latest_logs</a:t>
            </a:r>
            <a:endParaRPr lang="en-US" altLang="zh-CN" sz="3200" dirty="0"/>
          </a:p>
          <a:p>
            <a:r>
              <a:rPr lang="en-US" altLang="zh-CN" sz="3200" dirty="0" smtClean="0"/>
              <a:t>      TBLPROPERTIES </a:t>
            </a:r>
            <a:r>
              <a:rPr lang="en-US" altLang="zh-CN" sz="3200" dirty="0"/>
              <a:t>("</a:t>
            </a:r>
            <a:r>
              <a:rPr lang="en-US" altLang="zh-CN" sz="3200" dirty="0" err="1"/>
              <a:t>shark.cache</a:t>
            </a:r>
            <a:r>
              <a:rPr lang="en-US" altLang="zh-CN" sz="3200" dirty="0"/>
              <a:t>"=true</a:t>
            </a:r>
            <a:r>
              <a:rPr lang="en-US" altLang="zh-CN" sz="3200" dirty="0" smtClean="0"/>
              <a:t>)  AS     SELECT </a:t>
            </a:r>
            <a:r>
              <a:rPr lang="en-US" altLang="zh-CN" sz="3200" dirty="0"/>
              <a:t>* FROM logs WHERE date &gt; </a:t>
            </a:r>
            <a:r>
              <a:rPr lang="en-US" altLang="zh-CN" sz="3200" dirty="0" smtClean="0"/>
              <a:t>now</a:t>
            </a:r>
            <a:r>
              <a:rPr lang="en-US" altLang="zh-CN" sz="3200" dirty="0"/>
              <a:t>()-3600;</a:t>
            </a:r>
            <a:endParaRPr lang="zh-CN" altLang="en-US" sz="3200" dirty="0"/>
          </a:p>
        </p:txBody>
      </p:sp>
    </p:spTree>
    <p:extLst>
      <p:ext uri="{BB962C8B-B14F-4D97-AF65-F5344CB8AC3E}">
        <p14:creationId xmlns:p14="http://schemas.microsoft.com/office/powerpoint/2010/main" val="27348535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smtClean="0"/>
              <a:t>Shark		</a:t>
            </a:r>
            <a:r>
              <a:rPr lang="en-US" altLang="zh-CN" dirty="0" smtClean="0"/>
              <a:t>1. Hive VS Shark</a:t>
            </a:r>
            <a:endParaRPr lang="zh-CN" altLang="en-US" dirty="0"/>
          </a:p>
        </p:txBody>
      </p:sp>
      <p:sp>
        <p:nvSpPr>
          <p:cNvPr id="3" name="内容占位符 2"/>
          <p:cNvSpPr>
            <a:spLocks noGrp="1"/>
          </p:cNvSpPr>
          <p:nvPr>
            <p:ph sz="half" idx="1"/>
          </p:nvPr>
        </p:nvSpPr>
        <p:spPr>
          <a:ln>
            <a:solidFill>
              <a:srgbClr val="00B0F0"/>
            </a:solidFill>
          </a:ln>
        </p:spPr>
        <p:txBody>
          <a:bodyPr>
            <a:normAutofit fontScale="70000" lnSpcReduction="20000"/>
          </a:bodyPr>
          <a:lstStyle/>
          <a:p>
            <a:pPr marL="0" indent="0" algn="ctr">
              <a:buNone/>
            </a:pPr>
            <a:r>
              <a:rPr lang="en-US" altLang="zh-CN" b="1" dirty="0" smtClean="0"/>
              <a:t>Hive on Hadoop</a:t>
            </a:r>
          </a:p>
          <a:p>
            <a:pPr>
              <a:buFont typeface="Wingdings" panose="05000000000000000000" pitchFamily="2" charset="2"/>
              <a:buChar char="Ø"/>
            </a:pPr>
            <a:r>
              <a:rPr lang="zh-CN" altLang="en-US" dirty="0" smtClean="0"/>
              <a:t>基于</a:t>
            </a:r>
            <a:r>
              <a:rPr lang="en-US" altLang="zh-CN" dirty="0" smtClean="0"/>
              <a:t>Hadoop</a:t>
            </a:r>
            <a:r>
              <a:rPr lang="zh-CN" altLang="en-US" dirty="0" smtClean="0"/>
              <a:t>的一个</a:t>
            </a:r>
            <a:r>
              <a:rPr lang="zh-CN" altLang="en-US" b="1" dirty="0" smtClean="0"/>
              <a:t>数据仓库</a:t>
            </a:r>
            <a:r>
              <a:rPr lang="zh-CN" altLang="en-US" dirty="0" smtClean="0"/>
              <a:t>工具，最初由</a:t>
            </a:r>
            <a:r>
              <a:rPr lang="en-US" altLang="zh-CN" dirty="0" smtClean="0"/>
              <a:t>Facebook</a:t>
            </a:r>
            <a:r>
              <a:rPr lang="zh-CN" altLang="en-US" dirty="0" smtClean="0"/>
              <a:t>开发</a:t>
            </a:r>
            <a:endParaRPr lang="en-US" altLang="zh-CN" dirty="0" smtClean="0"/>
          </a:p>
          <a:p>
            <a:pPr>
              <a:buFont typeface="Wingdings" panose="05000000000000000000" pitchFamily="2" charset="2"/>
              <a:buChar char="Ø"/>
            </a:pPr>
            <a:r>
              <a:rPr lang="zh-CN" altLang="en-US" dirty="0"/>
              <a:t>可以通过类</a:t>
            </a:r>
            <a:r>
              <a:rPr lang="en-US" altLang="zh-CN" dirty="0"/>
              <a:t>SQL</a:t>
            </a:r>
            <a:r>
              <a:rPr lang="zh-CN" altLang="en-US" dirty="0"/>
              <a:t>语句快速实现简单的</a:t>
            </a:r>
            <a:r>
              <a:rPr lang="en-US" altLang="zh-CN" dirty="0" err="1"/>
              <a:t>MapReduce</a:t>
            </a:r>
            <a:r>
              <a:rPr lang="zh-CN" altLang="en-US" dirty="0"/>
              <a:t>统计，不必开发专门的</a:t>
            </a:r>
            <a:r>
              <a:rPr lang="en-US" altLang="zh-CN" dirty="0" err="1"/>
              <a:t>MapReduce</a:t>
            </a:r>
            <a:r>
              <a:rPr lang="zh-CN" altLang="en-US" dirty="0"/>
              <a:t>应用，十分适合数据仓库的统计分析。</a:t>
            </a:r>
          </a:p>
          <a:p>
            <a:pPr>
              <a:buFont typeface="Wingdings" panose="05000000000000000000" pitchFamily="2" charset="2"/>
              <a:buChar char="Ø"/>
            </a:pPr>
            <a:r>
              <a:rPr lang="zh-CN" altLang="en-US" dirty="0" smtClean="0"/>
              <a:t>可以</a:t>
            </a:r>
            <a:r>
              <a:rPr lang="zh-CN" altLang="en-US" dirty="0"/>
              <a:t>将结构化的数据文件映射为一张数据库表，并提供简单的</a:t>
            </a:r>
            <a:r>
              <a:rPr lang="en-US" altLang="zh-CN" dirty="0" err="1"/>
              <a:t>sql</a:t>
            </a:r>
            <a:r>
              <a:rPr lang="zh-CN" altLang="en-US" dirty="0"/>
              <a:t>查询功能</a:t>
            </a:r>
            <a:endParaRPr lang="en-US" altLang="zh-CN" dirty="0" smtClean="0"/>
          </a:p>
          <a:p>
            <a:pPr>
              <a:buFont typeface="Wingdings" panose="05000000000000000000" pitchFamily="2" charset="2"/>
              <a:buChar char="Ø"/>
            </a:pPr>
            <a:r>
              <a:rPr lang="zh-CN" altLang="en-US" dirty="0" smtClean="0"/>
              <a:t>可将</a:t>
            </a:r>
            <a:r>
              <a:rPr lang="en-US" altLang="zh-CN" dirty="0" err="1" smtClean="0"/>
              <a:t>HiveQL</a:t>
            </a:r>
            <a:r>
              <a:rPr lang="zh-CN" altLang="en-US" dirty="0" smtClean="0"/>
              <a:t>查询便以为</a:t>
            </a:r>
            <a:r>
              <a:rPr lang="en-US" altLang="zh-CN" dirty="0" err="1" smtClean="0"/>
              <a:t>MapReduce</a:t>
            </a:r>
            <a:r>
              <a:rPr lang="zh-CN" altLang="en-US" dirty="0" smtClean="0"/>
              <a:t>作业</a:t>
            </a:r>
            <a:endParaRPr lang="en-US" altLang="zh-CN" dirty="0" smtClean="0"/>
          </a:p>
          <a:p>
            <a:pPr>
              <a:buFont typeface="Wingdings" panose="05000000000000000000" pitchFamily="2" charset="2"/>
              <a:buChar char="Ø"/>
            </a:pPr>
            <a:r>
              <a:rPr lang="zh-CN" altLang="en-US" dirty="0" smtClean="0"/>
              <a:t>灵活性和可扩展性：支持</a:t>
            </a:r>
            <a:r>
              <a:rPr lang="en-US" altLang="zh-CN" dirty="0" smtClean="0"/>
              <a:t>UDF()</a:t>
            </a:r>
            <a:r>
              <a:rPr lang="zh-CN" altLang="en-US" dirty="0"/>
              <a:t>、</a:t>
            </a:r>
            <a:r>
              <a:rPr lang="zh-CN" altLang="en-US" dirty="0" smtClean="0"/>
              <a:t> 脚本、自定义的序列化、存储格式</a:t>
            </a:r>
            <a:endParaRPr lang="en-US" altLang="zh-CN" dirty="0" smtClean="0"/>
          </a:p>
        </p:txBody>
      </p:sp>
      <p:sp>
        <p:nvSpPr>
          <p:cNvPr id="4" name="内容占位符 3"/>
          <p:cNvSpPr>
            <a:spLocks noGrp="1"/>
          </p:cNvSpPr>
          <p:nvPr>
            <p:ph sz="half" idx="2"/>
          </p:nvPr>
        </p:nvSpPr>
        <p:spPr>
          <a:ln>
            <a:solidFill>
              <a:srgbClr val="00B0F0"/>
            </a:solidFill>
          </a:ln>
        </p:spPr>
        <p:txBody>
          <a:bodyPr>
            <a:normAutofit fontScale="70000" lnSpcReduction="20000"/>
          </a:bodyPr>
          <a:lstStyle/>
          <a:p>
            <a:pPr marL="0" indent="0" algn="ctr">
              <a:buNone/>
            </a:pPr>
            <a:r>
              <a:rPr lang="en-US" altLang="zh-CN" b="1" dirty="0" smtClean="0"/>
              <a:t>Shark on Spark</a:t>
            </a:r>
          </a:p>
          <a:p>
            <a:pPr>
              <a:buFont typeface="Wingdings" panose="05000000000000000000" pitchFamily="2" charset="2"/>
              <a:buChar char="Ø"/>
            </a:pPr>
            <a:r>
              <a:rPr lang="zh-CN" altLang="en-US" dirty="0" smtClean="0"/>
              <a:t>基于</a:t>
            </a:r>
            <a:r>
              <a:rPr lang="en-US" altLang="zh-CN" dirty="0" smtClean="0"/>
              <a:t>Spark</a:t>
            </a:r>
            <a:r>
              <a:rPr lang="zh-CN" altLang="en-US" dirty="0" smtClean="0"/>
              <a:t>的数据仓库</a:t>
            </a:r>
            <a:r>
              <a:rPr lang="zh-CN" altLang="en-US" dirty="0"/>
              <a:t>工具，由加州伯克利大学</a:t>
            </a:r>
            <a:r>
              <a:rPr lang="en-US" altLang="zh-CN" dirty="0"/>
              <a:t>AMP</a:t>
            </a:r>
            <a:r>
              <a:rPr lang="zh-CN" altLang="en-US" dirty="0" smtClean="0"/>
              <a:t>实验室开发。</a:t>
            </a:r>
            <a:endParaRPr lang="en-US" altLang="zh-CN" dirty="0" smtClean="0"/>
          </a:p>
          <a:p>
            <a:pPr>
              <a:buFont typeface="Wingdings" panose="05000000000000000000" pitchFamily="2" charset="2"/>
              <a:buChar char="Ø"/>
            </a:pPr>
            <a:r>
              <a:rPr lang="zh-CN" altLang="en-US" dirty="0" smtClean="0"/>
              <a:t>同时</a:t>
            </a:r>
            <a:r>
              <a:rPr lang="zh-CN" altLang="en-US" dirty="0"/>
              <a:t>支持</a:t>
            </a:r>
            <a:r>
              <a:rPr lang="en-US" altLang="zh-CN" dirty="0"/>
              <a:t>SQL</a:t>
            </a:r>
            <a:r>
              <a:rPr lang="zh-CN" altLang="en-US" dirty="0"/>
              <a:t>查询处理和机器学习功能的数据分析系统。</a:t>
            </a:r>
            <a:endParaRPr lang="en-US" altLang="zh-CN" dirty="0"/>
          </a:p>
          <a:p>
            <a:pPr>
              <a:buFont typeface="Wingdings" panose="05000000000000000000" pitchFamily="2" charset="2"/>
              <a:buChar char="Ø"/>
            </a:pPr>
            <a:r>
              <a:rPr lang="zh-CN" altLang="en-US" b="1" dirty="0"/>
              <a:t>兼容</a:t>
            </a:r>
            <a:r>
              <a:rPr lang="en-US" altLang="zh-CN" b="1" dirty="0"/>
              <a:t>Apache Hive</a:t>
            </a:r>
            <a:r>
              <a:rPr lang="zh-CN" altLang="en-US" dirty="0"/>
              <a:t>，</a:t>
            </a:r>
            <a:r>
              <a:rPr lang="en-US" altLang="zh-CN" dirty="0"/>
              <a:t>Hive</a:t>
            </a:r>
            <a:r>
              <a:rPr lang="zh-CN" altLang="en-US" dirty="0"/>
              <a:t>语句可以无修改就能更快速的在</a:t>
            </a:r>
            <a:r>
              <a:rPr lang="en-US" altLang="zh-CN" dirty="0"/>
              <a:t>Shark</a:t>
            </a:r>
            <a:r>
              <a:rPr lang="zh-CN" altLang="en-US" dirty="0"/>
              <a:t>上运行。</a:t>
            </a:r>
            <a:endParaRPr lang="en-US" altLang="zh-CN" dirty="0"/>
          </a:p>
          <a:p>
            <a:pPr>
              <a:buFont typeface="Wingdings" panose="05000000000000000000" pitchFamily="2" charset="2"/>
              <a:buChar char="Ø"/>
            </a:pPr>
            <a:r>
              <a:rPr lang="en-US" altLang="zh-CN" dirty="0" smtClean="0"/>
              <a:t>Shark</a:t>
            </a:r>
            <a:r>
              <a:rPr lang="zh-CN" altLang="en-US" dirty="0"/>
              <a:t>可以在任何支持</a:t>
            </a:r>
            <a:r>
              <a:rPr lang="en-US" altLang="zh-CN" dirty="0"/>
              <a:t>Hadoop</a:t>
            </a:r>
            <a:r>
              <a:rPr lang="zh-CN" altLang="en-US" dirty="0"/>
              <a:t>存储</a:t>
            </a:r>
            <a:r>
              <a:rPr lang="en-US" altLang="zh-CN" dirty="0"/>
              <a:t>API</a:t>
            </a:r>
            <a:r>
              <a:rPr lang="zh-CN" altLang="en-US" dirty="0"/>
              <a:t>的系统上查询数据，如</a:t>
            </a:r>
            <a:r>
              <a:rPr lang="en-US" altLang="zh-CN" dirty="0"/>
              <a:t>HDFS</a:t>
            </a:r>
            <a:r>
              <a:rPr lang="zh-CN" altLang="en-US" dirty="0"/>
              <a:t>、</a:t>
            </a:r>
            <a:r>
              <a:rPr lang="en-US" altLang="zh-CN" dirty="0"/>
              <a:t>Amazon S3</a:t>
            </a:r>
            <a:r>
              <a:rPr lang="zh-CN" altLang="en-US" dirty="0"/>
              <a:t>等。</a:t>
            </a:r>
            <a:endParaRPr lang="en-US" altLang="zh-CN" dirty="0"/>
          </a:p>
          <a:p>
            <a:pPr>
              <a:buFont typeface="Wingdings" panose="05000000000000000000" pitchFamily="2" charset="2"/>
              <a:buChar char="Ø"/>
            </a:pPr>
            <a:r>
              <a:rPr lang="zh-CN" altLang="en-US" dirty="0"/>
              <a:t>支持广泛的数据格式，如</a:t>
            </a:r>
            <a:r>
              <a:rPr lang="en-US" altLang="zh-CN" dirty="0"/>
              <a:t>text</a:t>
            </a:r>
            <a:r>
              <a:rPr lang="zh-CN" altLang="en-US" dirty="0"/>
              <a:t>、二进制文件、</a:t>
            </a:r>
            <a:r>
              <a:rPr lang="en-US" altLang="zh-CN" dirty="0"/>
              <a:t>JSON</a:t>
            </a:r>
            <a:r>
              <a:rPr lang="zh-CN" altLang="en-US" dirty="0"/>
              <a:t>和</a:t>
            </a:r>
            <a:r>
              <a:rPr lang="en-US" altLang="zh-CN" dirty="0"/>
              <a:t>XML</a:t>
            </a:r>
            <a:r>
              <a:rPr lang="zh-CN" altLang="en-US" dirty="0"/>
              <a:t>。</a:t>
            </a:r>
            <a:endParaRPr lang="en-US" altLang="zh-CN" dirty="0"/>
          </a:p>
          <a:p>
            <a:pPr>
              <a:buFont typeface="Wingdings" panose="05000000000000000000" pitchFamily="2" charset="2"/>
              <a:buChar char="Ø"/>
            </a:pPr>
            <a:r>
              <a:rPr lang="zh-CN" altLang="en-US" dirty="0" smtClean="0"/>
              <a:t>用户</a:t>
            </a:r>
            <a:r>
              <a:rPr lang="zh-CN" altLang="en-US" dirty="0"/>
              <a:t>可以选择性地</a:t>
            </a:r>
            <a:r>
              <a:rPr lang="zh-CN" altLang="en-US" dirty="0" smtClean="0"/>
              <a:t>加载高价值数据</a:t>
            </a:r>
            <a:r>
              <a:rPr lang="zh-CN" altLang="en-US" dirty="0"/>
              <a:t>到</a:t>
            </a:r>
            <a:r>
              <a:rPr lang="zh-CN" altLang="en-US" b="1" dirty="0"/>
              <a:t>内存</a:t>
            </a:r>
            <a:r>
              <a:rPr lang="zh-CN" altLang="en-US" dirty="0" smtClean="0"/>
              <a:t>，以便快速</a:t>
            </a:r>
            <a:r>
              <a:rPr lang="zh-CN" altLang="en-US" dirty="0"/>
              <a:t>分析。</a:t>
            </a:r>
            <a:endParaRPr lang="en-US" altLang="zh-CN" dirty="0"/>
          </a:p>
          <a:p>
            <a:pPr marL="0" indent="0">
              <a:buNone/>
            </a:pPr>
            <a:endParaRPr lang="zh-CN" altLang="en-US" dirty="0"/>
          </a:p>
        </p:txBody>
      </p:sp>
    </p:spTree>
    <p:extLst>
      <p:ext uri="{BB962C8B-B14F-4D97-AF65-F5344CB8AC3E}">
        <p14:creationId xmlns:p14="http://schemas.microsoft.com/office/powerpoint/2010/main" val="322566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bg/>
                                          </p:spTgt>
                                        </p:tgtEl>
                                        <p:attrNameLst>
                                          <p:attrName>style.visibility</p:attrName>
                                        </p:attrNameLst>
                                      </p:cBhvr>
                                      <p:to>
                                        <p:strVal val="visible"/>
                                      </p:to>
                                    </p:set>
                                    <p:animEffect transition="in" filter="fade">
                                      <p:cBhvr>
                                        <p:cTn id="56" dur="1000"/>
                                        <p:tgtEl>
                                          <p:spTgt spid="4">
                                            <p:bg/>
                                          </p:spTgt>
                                        </p:tgtEl>
                                      </p:cBhvr>
                                    </p:animEffect>
                                    <p:anim calcmode="lin" valueType="num">
                                      <p:cBhvr>
                                        <p:cTn id="57" dur="1000" fill="hold"/>
                                        <p:tgtEl>
                                          <p:spTgt spid="4">
                                            <p:bg/>
                                          </p:spTgt>
                                        </p:tgtEl>
                                        <p:attrNameLst>
                                          <p:attrName>ppt_x</p:attrName>
                                        </p:attrNameLst>
                                      </p:cBhvr>
                                      <p:tavLst>
                                        <p:tav tm="0">
                                          <p:val>
                                            <p:strVal val="#ppt_x"/>
                                          </p:val>
                                        </p:tav>
                                        <p:tav tm="100000">
                                          <p:val>
                                            <p:strVal val="#ppt_x"/>
                                          </p:val>
                                        </p:tav>
                                      </p:tavLst>
                                    </p:anim>
                                    <p:anim calcmode="lin" valueType="num">
                                      <p:cBhvr>
                                        <p:cTn id="58"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0" end="0"/>
                                            </p:txEl>
                                          </p:spTgt>
                                        </p:tgtEl>
                                        <p:attrNameLst>
                                          <p:attrName>style.visibility</p:attrName>
                                        </p:attrNameLst>
                                      </p:cBhvr>
                                      <p:to>
                                        <p:strVal val="visible"/>
                                      </p:to>
                                    </p:set>
                                    <p:animEffect transition="in" filter="fade">
                                      <p:cBhvr>
                                        <p:cTn id="63" dur="1000"/>
                                        <p:tgtEl>
                                          <p:spTgt spid="4">
                                            <p:txEl>
                                              <p:pRg st="0" end="0"/>
                                            </p:txEl>
                                          </p:spTgt>
                                        </p:tgtEl>
                                      </p:cBhvr>
                                    </p:animEffect>
                                    <p:anim calcmode="lin" valueType="num">
                                      <p:cBhvr>
                                        <p:cTn id="6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xEl>
                                              <p:pRg st="1" end="1"/>
                                            </p:txEl>
                                          </p:spTgt>
                                        </p:tgtEl>
                                        <p:attrNameLst>
                                          <p:attrName>style.visibility</p:attrName>
                                        </p:attrNameLst>
                                      </p:cBhvr>
                                      <p:to>
                                        <p:strVal val="visible"/>
                                      </p:to>
                                    </p:set>
                                    <p:animEffect transition="in" filter="fade">
                                      <p:cBhvr>
                                        <p:cTn id="70" dur="1000"/>
                                        <p:tgtEl>
                                          <p:spTgt spid="4">
                                            <p:txEl>
                                              <p:pRg st="1" end="1"/>
                                            </p:txEl>
                                          </p:spTgt>
                                        </p:tgtEl>
                                      </p:cBhvr>
                                    </p:animEffect>
                                    <p:anim calcmode="lin" valueType="num">
                                      <p:cBhvr>
                                        <p:cTn id="7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
                                            <p:txEl>
                                              <p:pRg st="2" end="2"/>
                                            </p:txEl>
                                          </p:spTgt>
                                        </p:tgtEl>
                                        <p:attrNameLst>
                                          <p:attrName>style.visibility</p:attrName>
                                        </p:attrNameLst>
                                      </p:cBhvr>
                                      <p:to>
                                        <p:strVal val="visible"/>
                                      </p:to>
                                    </p:set>
                                    <p:animEffect transition="in" filter="fade">
                                      <p:cBhvr>
                                        <p:cTn id="77" dur="1000"/>
                                        <p:tgtEl>
                                          <p:spTgt spid="4">
                                            <p:txEl>
                                              <p:pRg st="2" end="2"/>
                                            </p:txEl>
                                          </p:spTgt>
                                        </p:tgtEl>
                                      </p:cBhvr>
                                    </p:animEffect>
                                    <p:anim calcmode="lin" valueType="num">
                                      <p:cBhvr>
                                        <p:cTn id="7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7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4">
                                            <p:txEl>
                                              <p:pRg st="3" end="3"/>
                                            </p:txEl>
                                          </p:spTgt>
                                        </p:tgtEl>
                                        <p:attrNameLst>
                                          <p:attrName>style.visibility</p:attrName>
                                        </p:attrNameLst>
                                      </p:cBhvr>
                                      <p:to>
                                        <p:strVal val="visible"/>
                                      </p:to>
                                    </p:set>
                                    <p:animEffect transition="in" filter="fade">
                                      <p:cBhvr>
                                        <p:cTn id="84" dur="1000"/>
                                        <p:tgtEl>
                                          <p:spTgt spid="4">
                                            <p:txEl>
                                              <p:pRg st="3" end="3"/>
                                            </p:txEl>
                                          </p:spTgt>
                                        </p:tgtEl>
                                      </p:cBhvr>
                                    </p:animEffect>
                                    <p:anim calcmode="lin" valueType="num">
                                      <p:cBhvr>
                                        <p:cTn id="8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8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4">
                                            <p:txEl>
                                              <p:pRg st="4" end="4"/>
                                            </p:txEl>
                                          </p:spTgt>
                                        </p:tgtEl>
                                        <p:attrNameLst>
                                          <p:attrName>style.visibility</p:attrName>
                                        </p:attrNameLst>
                                      </p:cBhvr>
                                      <p:to>
                                        <p:strVal val="visible"/>
                                      </p:to>
                                    </p:set>
                                    <p:animEffect transition="in" filter="fade">
                                      <p:cBhvr>
                                        <p:cTn id="91" dur="1000"/>
                                        <p:tgtEl>
                                          <p:spTgt spid="4">
                                            <p:txEl>
                                              <p:pRg st="4" end="4"/>
                                            </p:txEl>
                                          </p:spTgt>
                                        </p:tgtEl>
                                      </p:cBhvr>
                                    </p:animEffect>
                                    <p:anim calcmode="lin" valueType="num">
                                      <p:cBhvr>
                                        <p:cTn id="9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4">
                                            <p:txEl>
                                              <p:pRg st="5" end="5"/>
                                            </p:txEl>
                                          </p:spTgt>
                                        </p:tgtEl>
                                        <p:attrNameLst>
                                          <p:attrName>style.visibility</p:attrName>
                                        </p:attrNameLst>
                                      </p:cBhvr>
                                      <p:to>
                                        <p:strVal val="visible"/>
                                      </p:to>
                                    </p:set>
                                    <p:animEffect transition="in" filter="fade">
                                      <p:cBhvr>
                                        <p:cTn id="98" dur="1000"/>
                                        <p:tgtEl>
                                          <p:spTgt spid="4">
                                            <p:txEl>
                                              <p:pRg st="5" end="5"/>
                                            </p:txEl>
                                          </p:spTgt>
                                        </p:tgtEl>
                                      </p:cBhvr>
                                    </p:animEffect>
                                    <p:anim calcmode="lin" valueType="num">
                                      <p:cBhvr>
                                        <p:cTn id="9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0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4">
                                            <p:txEl>
                                              <p:pRg st="6" end="6"/>
                                            </p:txEl>
                                          </p:spTgt>
                                        </p:tgtEl>
                                        <p:attrNameLst>
                                          <p:attrName>style.visibility</p:attrName>
                                        </p:attrNameLst>
                                      </p:cBhvr>
                                      <p:to>
                                        <p:strVal val="visible"/>
                                      </p:to>
                                    </p:set>
                                    <p:animEffect transition="in" filter="fade">
                                      <p:cBhvr>
                                        <p:cTn id="105" dur="1000"/>
                                        <p:tgtEl>
                                          <p:spTgt spid="4">
                                            <p:txEl>
                                              <p:pRg st="6" end="6"/>
                                            </p:txEl>
                                          </p:spTgt>
                                        </p:tgtEl>
                                      </p:cBhvr>
                                    </p:animEffect>
                                    <p:anim calcmode="lin" valueType="num">
                                      <p:cBhvr>
                                        <p:cTn id="10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0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smtClean="0"/>
              <a:t>Shark</a:t>
            </a:r>
            <a:r>
              <a:rPr lang="en-US" altLang="zh-CN" dirty="0" smtClean="0"/>
              <a:t>		1. Hive VS Shark</a:t>
            </a:r>
            <a:endParaRPr lang="zh-CN" altLang="en-US" dirty="0"/>
          </a:p>
        </p:txBody>
      </p:sp>
      <p:sp>
        <p:nvSpPr>
          <p:cNvPr id="3" name="内容占位符 2"/>
          <p:cNvSpPr>
            <a:spLocks noGrp="1"/>
          </p:cNvSpPr>
          <p:nvPr>
            <p:ph sz="half" idx="1"/>
          </p:nvPr>
        </p:nvSpPr>
        <p:spPr/>
        <p:txBody>
          <a:bodyPr/>
          <a:lstStyle/>
          <a:p>
            <a:endParaRPr lang="zh-CN" altLang="en-US" dirty="0"/>
          </a:p>
        </p:txBody>
      </p:sp>
      <p:sp>
        <p:nvSpPr>
          <p:cNvPr id="4" name="内容占位符 3"/>
          <p:cNvSpPr>
            <a:spLocks noGrp="1"/>
          </p:cNvSpPr>
          <p:nvPr>
            <p:ph sz="half" idx="2"/>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12776"/>
            <a:ext cx="456247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8147" y="2564904"/>
            <a:ext cx="445770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12577" y="5310857"/>
            <a:ext cx="2952328" cy="646331"/>
          </a:xfrm>
          <a:prstGeom prst="rect">
            <a:avLst/>
          </a:prstGeom>
          <a:noFill/>
        </p:spPr>
        <p:txBody>
          <a:bodyPr wrap="square" rtlCol="0">
            <a:spAutoFit/>
          </a:bodyPr>
          <a:lstStyle/>
          <a:p>
            <a:r>
              <a:rPr lang="en-US" altLang="zh-CN" dirty="0" smtClean="0"/>
              <a:t>Spark</a:t>
            </a:r>
            <a:r>
              <a:rPr lang="zh-CN" altLang="en-US" dirty="0" smtClean="0"/>
              <a:t>比</a:t>
            </a:r>
            <a:r>
              <a:rPr lang="en-US" altLang="zh-CN" dirty="0" smtClean="0"/>
              <a:t>Hive</a:t>
            </a:r>
            <a:r>
              <a:rPr lang="zh-CN" altLang="en-US" dirty="0" smtClean="0"/>
              <a:t>的主要优势：缓存中间查询结果到内存</a:t>
            </a:r>
            <a:endParaRPr lang="zh-CN" altLang="en-US" dirty="0"/>
          </a:p>
        </p:txBody>
      </p:sp>
    </p:spTree>
    <p:extLst>
      <p:ext uri="{BB962C8B-B14F-4D97-AF65-F5344CB8AC3E}">
        <p14:creationId xmlns:p14="http://schemas.microsoft.com/office/powerpoint/2010/main" val="256019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smtClean="0"/>
              <a:t>Shark</a:t>
            </a:r>
            <a:r>
              <a:rPr lang="en-US" altLang="zh-CN" dirty="0" smtClean="0"/>
              <a:t>		2. </a:t>
            </a:r>
            <a:r>
              <a:rPr lang="zh-CN" altLang="en-US" dirty="0" smtClean="0"/>
              <a:t>容错</a:t>
            </a:r>
            <a:endParaRPr lang="zh-CN" altLang="en-US" dirty="0"/>
          </a:p>
        </p:txBody>
      </p:sp>
      <p:sp>
        <p:nvSpPr>
          <p:cNvPr id="3" name="内容占位符 2"/>
          <p:cNvSpPr>
            <a:spLocks noGrp="1"/>
          </p:cNvSpPr>
          <p:nvPr>
            <p:ph idx="1"/>
          </p:nvPr>
        </p:nvSpPr>
        <p:spPr/>
        <p:txBody>
          <a:bodyPr>
            <a:normAutofit fontScale="85000" lnSpcReduction="10000"/>
          </a:bodyPr>
          <a:lstStyle/>
          <a:p>
            <a:pPr marL="514350" indent="-514350">
              <a:buFont typeface="+mj-lt"/>
              <a:buAutoNum type="arabicPeriod"/>
            </a:pPr>
            <a:r>
              <a:rPr lang="en-US" altLang="zh-CN" dirty="0" smtClean="0"/>
              <a:t>Shark</a:t>
            </a:r>
            <a:r>
              <a:rPr lang="zh-CN" altLang="en-US" dirty="0" smtClean="0"/>
              <a:t>容忍</a:t>
            </a:r>
            <a:r>
              <a:rPr lang="en-US" altLang="zh-CN" dirty="0" smtClean="0"/>
              <a:t>worker</a:t>
            </a:r>
            <a:r>
              <a:rPr lang="zh-CN" altLang="en-US" dirty="0" smtClean="0"/>
              <a:t>节点的任何数据集的丢失：通过重新执行丢失的任务，根据</a:t>
            </a:r>
            <a:r>
              <a:rPr lang="en-US" altLang="zh-CN" dirty="0" smtClean="0"/>
              <a:t>lineage</a:t>
            </a:r>
            <a:r>
              <a:rPr lang="zh-CN" altLang="en-US" dirty="0" smtClean="0"/>
              <a:t>重新计算任何丢失的</a:t>
            </a:r>
            <a:r>
              <a:rPr lang="en-US" altLang="zh-CN" dirty="0" smtClean="0"/>
              <a:t>RDD</a:t>
            </a:r>
            <a:r>
              <a:rPr lang="zh-CN" altLang="en-US" dirty="0" smtClean="0"/>
              <a:t>分区。</a:t>
            </a:r>
            <a:endParaRPr lang="en-US" altLang="zh-CN" dirty="0" smtClean="0"/>
          </a:p>
          <a:p>
            <a:pPr marL="514350" indent="-514350">
              <a:buFont typeface="+mj-lt"/>
              <a:buAutoNum type="arabicPeriod"/>
            </a:pPr>
            <a:r>
              <a:rPr lang="zh-CN" altLang="en-US" dirty="0" smtClean="0"/>
              <a:t>错误恢复可在集群中并行地展开：假如一个失败节点包含</a:t>
            </a:r>
            <a:r>
              <a:rPr lang="en-US" altLang="zh-CN" dirty="0" smtClean="0"/>
              <a:t>100</a:t>
            </a:r>
            <a:r>
              <a:rPr lang="zh-CN" altLang="en-US" dirty="0" smtClean="0"/>
              <a:t>个</a:t>
            </a:r>
            <a:r>
              <a:rPr lang="en-US" altLang="zh-CN" dirty="0" smtClean="0"/>
              <a:t>RDD</a:t>
            </a:r>
            <a:r>
              <a:rPr lang="zh-CN" altLang="en-US" dirty="0" smtClean="0"/>
              <a:t>分区，</a:t>
            </a:r>
            <a:r>
              <a:rPr lang="en-US" altLang="zh-CN" dirty="0" smtClean="0"/>
              <a:t>Shark</a:t>
            </a:r>
            <a:r>
              <a:rPr lang="zh-CN" altLang="en-US" dirty="0" smtClean="0"/>
              <a:t>能并行地在</a:t>
            </a:r>
            <a:r>
              <a:rPr lang="en-US" altLang="zh-CN" dirty="0" smtClean="0"/>
              <a:t>100</a:t>
            </a:r>
            <a:r>
              <a:rPr lang="zh-CN" altLang="en-US" dirty="0" smtClean="0"/>
              <a:t>个不同节点重建这些</a:t>
            </a:r>
            <a:r>
              <a:rPr lang="en-US" altLang="zh-CN" dirty="0" smtClean="0"/>
              <a:t>RDD</a:t>
            </a:r>
            <a:r>
              <a:rPr lang="zh-CN" altLang="en-US" dirty="0" smtClean="0"/>
              <a:t>分区。</a:t>
            </a:r>
            <a:endParaRPr lang="en-US" altLang="zh-CN" dirty="0" smtClean="0"/>
          </a:p>
          <a:p>
            <a:pPr marL="514350" indent="-514350">
              <a:buFont typeface="+mj-lt"/>
              <a:buAutoNum type="arabicPeriod"/>
            </a:pPr>
            <a:r>
              <a:rPr lang="en-US" altLang="zh-CN" dirty="0" smtClean="0"/>
              <a:t>RDD</a:t>
            </a:r>
            <a:r>
              <a:rPr lang="zh-CN" altLang="en-US" dirty="0" smtClean="0"/>
              <a:t>的</a:t>
            </a:r>
            <a:r>
              <a:rPr lang="zh-CN" altLang="en-US" b="1" i="1" dirty="0" smtClean="0"/>
              <a:t>不可变性质</a:t>
            </a:r>
            <a:r>
              <a:rPr lang="zh-CN" altLang="en-US" dirty="0" smtClean="0"/>
              <a:t>能缓和“掉队者（</a:t>
            </a:r>
            <a:r>
              <a:rPr lang="en-US" altLang="zh-CN" dirty="0" smtClean="0"/>
              <a:t>straggler</a:t>
            </a:r>
            <a:r>
              <a:rPr lang="zh-CN" altLang="en-US" dirty="0" smtClean="0"/>
              <a:t>）”带来的低效率：如果一个任务很慢，系统能启动该任务在另一个节点的备份，这点类似</a:t>
            </a:r>
            <a:r>
              <a:rPr lang="en-US" altLang="zh-CN" dirty="0" err="1" smtClean="0"/>
              <a:t>MapReduce</a:t>
            </a:r>
            <a:endParaRPr lang="en-US" altLang="zh-CN" dirty="0" smtClean="0"/>
          </a:p>
          <a:p>
            <a:pPr marL="514350" indent="-514350">
              <a:buFont typeface="+mj-lt"/>
              <a:buAutoNum type="arabicPeriod"/>
            </a:pPr>
            <a:r>
              <a:rPr lang="zh-CN" altLang="en-US" dirty="0" smtClean="0"/>
              <a:t>对结合了</a:t>
            </a:r>
            <a:r>
              <a:rPr lang="en-US" altLang="zh-CN" dirty="0" smtClean="0"/>
              <a:t>SQL</a:t>
            </a:r>
            <a:r>
              <a:rPr lang="zh-CN" altLang="en-US" dirty="0" smtClean="0"/>
              <a:t>和机器学习</a:t>
            </a:r>
            <a:r>
              <a:rPr lang="en-US" altLang="zh-CN" dirty="0" smtClean="0">
                <a:solidFill>
                  <a:srgbClr val="FF0000"/>
                </a:solidFill>
              </a:rPr>
              <a:t>UDF(</a:t>
            </a:r>
            <a:r>
              <a:rPr lang="en-US" altLang="zh-CN" dirty="0"/>
              <a:t>user-defined function</a:t>
            </a:r>
            <a:r>
              <a:rPr lang="en-US" altLang="zh-CN" dirty="0" smtClean="0">
                <a:solidFill>
                  <a:srgbClr val="FF0000"/>
                </a:solidFill>
              </a:rPr>
              <a:t>)</a:t>
            </a:r>
            <a:r>
              <a:rPr lang="zh-CN" altLang="en-US" dirty="0" smtClean="0"/>
              <a:t>的这类查询，“恢复”同样起作用。</a:t>
            </a:r>
            <a:endParaRPr lang="zh-CN" altLang="en-US" dirty="0"/>
          </a:p>
        </p:txBody>
      </p:sp>
    </p:spTree>
    <p:extLst>
      <p:ext uri="{BB962C8B-B14F-4D97-AF65-F5344CB8AC3E}">
        <p14:creationId xmlns:p14="http://schemas.microsoft.com/office/powerpoint/2010/main" val="53906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三、</a:t>
            </a:r>
            <a:r>
              <a:rPr lang="en-US" altLang="zh-CN" sz="3600" dirty="0"/>
              <a:t>Shark </a:t>
            </a:r>
            <a:r>
              <a:rPr lang="en-US" altLang="zh-CN" dirty="0" smtClean="0"/>
              <a:t>		3. SQL</a:t>
            </a:r>
            <a:r>
              <a:rPr lang="zh-CN" altLang="en-US" dirty="0" smtClean="0"/>
              <a:t>执行过程</a:t>
            </a:r>
            <a:endParaRPr lang="zh-CN" altLang="en-US" dirty="0"/>
          </a:p>
        </p:txBody>
      </p:sp>
      <p:sp>
        <p:nvSpPr>
          <p:cNvPr id="3" name="内容占位符 2"/>
          <p:cNvSpPr>
            <a:spLocks noGrp="1"/>
          </p:cNvSpPr>
          <p:nvPr>
            <p:ph idx="1"/>
          </p:nvPr>
        </p:nvSpPr>
        <p:spPr/>
        <p:txBody>
          <a:bodyPr>
            <a:normAutofit fontScale="70000" lnSpcReduction="20000"/>
          </a:bodyPr>
          <a:lstStyle/>
          <a:p>
            <a:pPr marL="514350" indent="-514350">
              <a:buFont typeface="+mj-lt"/>
              <a:buAutoNum type="arabicPeriod"/>
            </a:pPr>
            <a:r>
              <a:rPr lang="en-US" altLang="zh-CN" dirty="0" smtClean="0"/>
              <a:t>Shark</a:t>
            </a:r>
            <a:r>
              <a:rPr lang="zh-CN" altLang="en-US" dirty="0" smtClean="0"/>
              <a:t>在</a:t>
            </a:r>
            <a:r>
              <a:rPr lang="en-US" altLang="zh-CN" dirty="0" smtClean="0"/>
              <a:t>Spark</a:t>
            </a:r>
            <a:r>
              <a:rPr lang="zh-CN" altLang="en-US" dirty="0" smtClean="0"/>
              <a:t>之上运行</a:t>
            </a:r>
            <a:r>
              <a:rPr lang="en-US" altLang="zh-CN" dirty="0" smtClean="0"/>
              <a:t>SQL</a:t>
            </a:r>
            <a:r>
              <a:rPr lang="zh-CN" altLang="en-US" dirty="0" smtClean="0"/>
              <a:t>查询，查询的</a:t>
            </a:r>
            <a:r>
              <a:rPr lang="zh-CN" altLang="en-US" b="1" dirty="0" smtClean="0"/>
              <a:t>三个过程</a:t>
            </a:r>
            <a:r>
              <a:rPr lang="zh-CN" altLang="en-US" dirty="0" smtClean="0"/>
              <a:t>和传统的关系型数据库管理系统类似：查询分析、逻辑计划生成、物理计划生成。</a:t>
            </a:r>
            <a:endParaRPr lang="en-US" altLang="zh-CN" dirty="0" smtClean="0"/>
          </a:p>
          <a:p>
            <a:pPr marL="514350" indent="-514350">
              <a:buFont typeface="+mj-lt"/>
              <a:buAutoNum type="arabicPeriod"/>
            </a:pPr>
            <a:r>
              <a:rPr lang="zh-CN" altLang="en-US" dirty="0" smtClean="0"/>
              <a:t>查询分析阶段：</a:t>
            </a:r>
            <a:r>
              <a:rPr lang="en-US" altLang="zh-CN" dirty="0" smtClean="0"/>
              <a:t>Shark</a:t>
            </a:r>
            <a:r>
              <a:rPr lang="zh-CN" altLang="en-US" dirty="0" smtClean="0"/>
              <a:t>使用</a:t>
            </a:r>
            <a:r>
              <a:rPr lang="en-US" altLang="zh-CN" dirty="0" smtClean="0"/>
              <a:t>Hive</a:t>
            </a:r>
            <a:r>
              <a:rPr lang="zh-CN" altLang="en-US" dirty="0" smtClean="0"/>
              <a:t>的查询编译器，解析查询，生成抽象的语法树。</a:t>
            </a:r>
            <a:endParaRPr lang="en-US" altLang="zh-CN" dirty="0" smtClean="0"/>
          </a:p>
          <a:p>
            <a:pPr marL="514350" indent="-514350">
              <a:buFont typeface="+mj-lt"/>
              <a:buAutoNum type="arabicPeriod"/>
            </a:pPr>
            <a:r>
              <a:rPr lang="zh-CN" altLang="en-US" dirty="0"/>
              <a:t>逻辑</a:t>
            </a:r>
            <a:r>
              <a:rPr lang="zh-CN" altLang="en-US" dirty="0" smtClean="0"/>
              <a:t>计划阶段：和</a:t>
            </a:r>
            <a:r>
              <a:rPr lang="en-US" altLang="zh-CN" dirty="0" smtClean="0"/>
              <a:t>Hive</a:t>
            </a:r>
            <a:r>
              <a:rPr lang="zh-CN" altLang="en-US" dirty="0" smtClean="0"/>
              <a:t>一样，语法树转为逻辑计划，并进行优化，如</a:t>
            </a:r>
            <a:r>
              <a:rPr lang="zh-CN" altLang="en-US" b="1" dirty="0" smtClean="0"/>
              <a:t>谓词下推</a:t>
            </a:r>
            <a:r>
              <a:rPr lang="zh-CN" altLang="en-US" dirty="0" smtClean="0"/>
              <a:t>等。</a:t>
            </a:r>
            <a:endParaRPr lang="en-US" altLang="zh-CN" dirty="0" smtClean="0"/>
          </a:p>
          <a:p>
            <a:pPr marL="514350" indent="-514350">
              <a:buFont typeface="+mj-lt"/>
              <a:buAutoNum type="arabicPeriod"/>
            </a:pPr>
            <a:r>
              <a:rPr lang="zh-CN" altLang="en-US" dirty="0" smtClean="0"/>
              <a:t>物理计划阶段：</a:t>
            </a:r>
            <a:r>
              <a:rPr lang="en-US" altLang="zh-CN" dirty="0" smtClean="0"/>
              <a:t>Hive</a:t>
            </a:r>
            <a:r>
              <a:rPr lang="zh-CN" altLang="en-US" dirty="0" smtClean="0"/>
              <a:t>把操作转为包含多个</a:t>
            </a:r>
            <a:r>
              <a:rPr lang="en-US" altLang="zh-CN" dirty="0" err="1" smtClean="0"/>
              <a:t>MapReduce</a:t>
            </a:r>
            <a:r>
              <a:rPr lang="zh-CN" altLang="en-US" dirty="0" smtClean="0"/>
              <a:t>阶段的物理计划；而</a:t>
            </a:r>
            <a:r>
              <a:rPr lang="en-US" altLang="zh-CN" dirty="0" smtClean="0"/>
              <a:t>Shark</a:t>
            </a:r>
            <a:r>
              <a:rPr lang="zh-CN" altLang="en-US" dirty="0" smtClean="0"/>
              <a:t>的优化器（</a:t>
            </a:r>
            <a:r>
              <a:rPr lang="en-US" altLang="zh-CN" dirty="0" smtClean="0"/>
              <a:t>1</a:t>
            </a:r>
            <a:r>
              <a:rPr lang="zh-CN" altLang="en-US" dirty="0" smtClean="0"/>
              <a:t>）先执行附加的基于规则的优化策略，如将“</a:t>
            </a:r>
            <a:r>
              <a:rPr lang="en-US" altLang="zh-CN" b="1" dirty="0" smtClean="0"/>
              <a:t>LIMIT</a:t>
            </a:r>
            <a:r>
              <a:rPr lang="zh-CN" altLang="en-US" dirty="0" smtClean="0"/>
              <a:t>”下推到独立的分区；（</a:t>
            </a:r>
            <a:r>
              <a:rPr lang="en-US" altLang="zh-CN" dirty="0" smtClean="0"/>
              <a:t>2</a:t>
            </a:r>
            <a:r>
              <a:rPr lang="zh-CN" altLang="en-US" dirty="0" smtClean="0"/>
              <a:t>）再创建由</a:t>
            </a:r>
            <a:r>
              <a:rPr lang="en-US" altLang="zh-CN" dirty="0" smtClean="0"/>
              <a:t>RDD</a:t>
            </a:r>
            <a:r>
              <a:rPr lang="zh-CN" altLang="en-US" dirty="0" smtClean="0"/>
              <a:t>上的“</a:t>
            </a:r>
            <a:r>
              <a:rPr lang="en-US" altLang="zh-CN" dirty="0" smtClean="0"/>
              <a:t>transformations</a:t>
            </a:r>
            <a:r>
              <a:rPr lang="zh-CN" altLang="en-US" dirty="0" smtClean="0"/>
              <a:t>”组成的物理计划。</a:t>
            </a:r>
            <a:endParaRPr lang="en-US" altLang="zh-CN" dirty="0" smtClean="0"/>
          </a:p>
          <a:p>
            <a:pPr marL="514350" indent="-514350">
              <a:buFont typeface="+mj-lt"/>
              <a:buAutoNum type="arabicPeriod"/>
            </a:pPr>
            <a:r>
              <a:rPr lang="zh-CN" altLang="en-US" dirty="0" smtClean="0"/>
              <a:t>至此，一个查询操作在底层表现为</a:t>
            </a:r>
            <a:r>
              <a:rPr lang="en-US" altLang="zh-CN" b="1" dirty="0" smtClean="0"/>
              <a:t>RDD</a:t>
            </a:r>
            <a:r>
              <a:rPr lang="zh-CN" altLang="en-US" b="1" dirty="0" smtClean="0"/>
              <a:t> </a:t>
            </a:r>
            <a:r>
              <a:rPr lang="en-US" altLang="zh-CN" b="1" dirty="0" smtClean="0"/>
              <a:t>graph</a:t>
            </a:r>
            <a:r>
              <a:rPr lang="zh-CN" altLang="en-US" b="1" dirty="0" smtClean="0"/>
              <a:t>（</a:t>
            </a:r>
            <a:r>
              <a:rPr lang="en-US" altLang="zh-CN" b="1" dirty="0" smtClean="0"/>
              <a:t>DAG</a:t>
            </a:r>
            <a:r>
              <a:rPr lang="zh-CN" altLang="en-US" b="1" dirty="0" smtClean="0"/>
              <a:t>）</a:t>
            </a:r>
            <a:r>
              <a:rPr lang="zh-CN" altLang="en-US" dirty="0"/>
              <a:t>，然后</a:t>
            </a:r>
            <a:r>
              <a:rPr lang="en-US" altLang="zh-CN" dirty="0" smtClean="0"/>
              <a:t>Spark</a:t>
            </a:r>
            <a:r>
              <a:rPr lang="zh-CN" altLang="en-US" dirty="0" smtClean="0"/>
              <a:t>的</a:t>
            </a:r>
            <a:r>
              <a:rPr lang="en-US" altLang="zh-CN" dirty="0" smtClean="0"/>
              <a:t>master</a:t>
            </a:r>
            <a:r>
              <a:rPr lang="zh-CN" altLang="en-US" dirty="0" smtClean="0"/>
              <a:t>使用标准的</a:t>
            </a:r>
            <a:r>
              <a:rPr lang="en-US" altLang="zh-CN" dirty="0" err="1" smtClean="0"/>
              <a:t>MapReduce</a:t>
            </a:r>
            <a:r>
              <a:rPr lang="zh-CN" altLang="en-US" b="1" dirty="0" smtClean="0"/>
              <a:t>任务调度</a:t>
            </a:r>
            <a:r>
              <a:rPr lang="zh-CN" altLang="en-US" dirty="0" smtClean="0"/>
              <a:t>技术执行该图。</a:t>
            </a:r>
            <a:endParaRPr lang="zh-CN" altLang="en-US" dirty="0"/>
          </a:p>
        </p:txBody>
      </p:sp>
    </p:spTree>
    <p:extLst>
      <p:ext uri="{BB962C8B-B14F-4D97-AF65-F5344CB8AC3E}">
        <p14:creationId xmlns:p14="http://schemas.microsoft.com/office/powerpoint/2010/main" val="40962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p:txBody>
          <a:bodyPr>
            <a:normAutofit fontScale="70000" lnSpcReduction="20000"/>
          </a:bodyPr>
          <a:lstStyle/>
          <a:p>
            <a:pPr marL="571500" indent="-571500">
              <a:buNone/>
            </a:pPr>
            <a:r>
              <a:rPr lang="zh-CN" altLang="en-US" dirty="0" smtClean="0">
                <a:solidFill>
                  <a:srgbClr val="FF0000"/>
                </a:solidFill>
              </a:rPr>
              <a:t>一、背景</a:t>
            </a:r>
            <a:endParaRPr lang="en-US" altLang="zh-CN" dirty="0" smtClean="0">
              <a:solidFill>
                <a:srgbClr val="FF0000"/>
              </a:solidFill>
            </a:endParaRPr>
          </a:p>
          <a:p>
            <a:pPr marL="971550" lvl="1" indent="-571500">
              <a:buNone/>
            </a:pPr>
            <a:r>
              <a:rPr lang="en-US" altLang="zh-CN" dirty="0" smtClean="0">
                <a:solidFill>
                  <a:srgbClr val="FF0000"/>
                </a:solidFill>
              </a:rPr>
              <a:t>1. </a:t>
            </a:r>
            <a:r>
              <a:rPr lang="en-US" altLang="zh-CN" dirty="0" err="1" smtClean="0">
                <a:solidFill>
                  <a:srgbClr val="FF0000"/>
                </a:solidFill>
              </a:rPr>
              <a:t>MapReduce</a:t>
            </a:r>
            <a:endParaRPr lang="en-US" altLang="zh-CN" dirty="0" smtClean="0">
              <a:solidFill>
                <a:srgbClr val="FF0000"/>
              </a:solidFill>
            </a:endParaRPr>
          </a:p>
          <a:p>
            <a:pPr marL="971550" lvl="1" indent="-571500">
              <a:buNone/>
            </a:pPr>
            <a:r>
              <a:rPr lang="en-US" altLang="zh-CN" dirty="0" smtClean="0">
                <a:solidFill>
                  <a:srgbClr val="FF0000"/>
                </a:solidFill>
              </a:rPr>
              <a:t>2. MPP</a:t>
            </a:r>
            <a:endParaRPr lang="en-US" altLang="zh-CN" sz="2900" dirty="0" smtClean="0">
              <a:solidFill>
                <a:srgbClr val="FF0000"/>
              </a:solidFill>
            </a:endParaRPr>
          </a:p>
          <a:p>
            <a:pPr marL="571500" indent="-571500">
              <a:buNone/>
            </a:pPr>
            <a:r>
              <a:rPr lang="zh-CN" altLang="en-US" dirty="0" smtClean="0"/>
              <a:t>二、</a:t>
            </a:r>
            <a:r>
              <a:rPr lang="en-US" altLang="zh-CN" dirty="0" smtClean="0"/>
              <a:t>Spark</a:t>
            </a:r>
          </a:p>
          <a:p>
            <a:pPr marL="971550" lvl="1" indent="-571500">
              <a:buNone/>
            </a:pPr>
            <a:r>
              <a:rPr lang="en-US" altLang="zh-CN" dirty="0" smtClean="0"/>
              <a:t>1. RDD(Resilient </a:t>
            </a:r>
            <a:r>
              <a:rPr lang="en-US" altLang="zh-CN" dirty="0"/>
              <a:t>Distributed Dataset</a:t>
            </a:r>
            <a:r>
              <a:rPr lang="en-US" altLang="zh-CN" dirty="0" smtClean="0"/>
              <a:t>)</a:t>
            </a:r>
          </a:p>
          <a:p>
            <a:pPr marL="971550" lvl="1" indent="-571500">
              <a:buNone/>
            </a:pPr>
            <a:r>
              <a:rPr lang="en-US" altLang="zh-CN" dirty="0" smtClean="0"/>
              <a:t>2. </a:t>
            </a:r>
            <a:r>
              <a:rPr lang="en-US" altLang="zh-CN" dirty="0"/>
              <a:t>RDD </a:t>
            </a:r>
            <a:r>
              <a:rPr lang="zh-CN" altLang="en-US" dirty="0" smtClean="0"/>
              <a:t>图</a:t>
            </a:r>
            <a:r>
              <a:rPr lang="en-US" altLang="zh-CN" dirty="0" smtClean="0"/>
              <a:t>(DAG)</a:t>
            </a:r>
          </a:p>
          <a:p>
            <a:pPr marL="971550" lvl="1" indent="-571500">
              <a:buNone/>
            </a:pPr>
            <a:r>
              <a:rPr lang="en-US" altLang="zh-CN" dirty="0" smtClean="0"/>
              <a:t>3. RDD </a:t>
            </a:r>
            <a:r>
              <a:rPr lang="zh-CN" altLang="en-US" dirty="0" smtClean="0"/>
              <a:t>依赖类型</a:t>
            </a:r>
            <a:endParaRPr lang="en-US" altLang="zh-CN" dirty="0" smtClean="0"/>
          </a:p>
          <a:p>
            <a:pPr marL="971550" lvl="1" indent="-571500">
              <a:buNone/>
            </a:pPr>
            <a:r>
              <a:rPr lang="en-US" altLang="zh-CN" dirty="0" smtClean="0"/>
              <a:t>4. DAG </a:t>
            </a:r>
            <a:r>
              <a:rPr lang="zh-CN" altLang="en-US" dirty="0" smtClean="0"/>
              <a:t>调度器</a:t>
            </a:r>
            <a:endParaRPr lang="en-US" altLang="zh-CN" dirty="0" smtClean="0"/>
          </a:p>
          <a:p>
            <a:pPr marL="971550" lvl="1" indent="-571500">
              <a:buNone/>
            </a:pPr>
            <a:r>
              <a:rPr lang="en-US" altLang="zh-CN" dirty="0" smtClean="0"/>
              <a:t>5. Job </a:t>
            </a:r>
            <a:r>
              <a:rPr lang="zh-CN" altLang="en-US" dirty="0" smtClean="0"/>
              <a:t>调度过程</a:t>
            </a:r>
            <a:endParaRPr lang="en-US" altLang="zh-CN" dirty="0" smtClean="0"/>
          </a:p>
          <a:p>
            <a:pPr marL="971550" lvl="1" indent="-571500">
              <a:buNone/>
            </a:pPr>
            <a:r>
              <a:rPr lang="en-US" altLang="zh-CN" dirty="0" smtClean="0"/>
              <a:t>6. RDD </a:t>
            </a:r>
            <a:r>
              <a:rPr lang="zh-CN" altLang="en-US" dirty="0" smtClean="0"/>
              <a:t>容错</a:t>
            </a:r>
            <a:endParaRPr lang="en-US" altLang="zh-CN" dirty="0" smtClean="0"/>
          </a:p>
          <a:p>
            <a:pPr marL="971550" lvl="1" indent="-571500">
              <a:buNone/>
            </a:pPr>
            <a:r>
              <a:rPr lang="en-US" altLang="zh-CN" dirty="0" smtClean="0"/>
              <a:t>7. </a:t>
            </a:r>
            <a:r>
              <a:rPr lang="zh-CN" altLang="en-US" dirty="0" smtClean="0"/>
              <a:t>其他概念</a:t>
            </a:r>
            <a:endParaRPr lang="en-US" altLang="zh-CN" dirty="0" smtClean="0"/>
          </a:p>
          <a:p>
            <a:pPr marL="571500" indent="-571500">
              <a:buNone/>
            </a:pPr>
            <a:r>
              <a:rPr lang="zh-CN" altLang="en-US" dirty="0" smtClean="0"/>
              <a:t>三、</a:t>
            </a:r>
            <a:r>
              <a:rPr lang="en-US" altLang="zh-CN" dirty="0" smtClean="0"/>
              <a:t>Shark</a:t>
            </a:r>
          </a:p>
          <a:p>
            <a:pPr marL="971550" lvl="1" indent="-514350">
              <a:buNone/>
            </a:pPr>
            <a:r>
              <a:rPr lang="en-US" altLang="zh-CN" dirty="0" smtClean="0"/>
              <a:t>1. Hive VS Shark</a:t>
            </a:r>
          </a:p>
          <a:p>
            <a:pPr marL="971550" lvl="1" indent="-514350">
              <a:buNone/>
            </a:pPr>
            <a:r>
              <a:rPr lang="en-US" altLang="zh-CN" dirty="0" smtClean="0"/>
              <a:t>2. </a:t>
            </a:r>
            <a:r>
              <a:rPr lang="zh-CN" altLang="en-US" dirty="0" smtClean="0"/>
              <a:t>容错</a:t>
            </a:r>
            <a:endParaRPr lang="en-US" altLang="zh-CN" dirty="0" smtClean="0"/>
          </a:p>
          <a:p>
            <a:pPr marL="971550" lvl="1" indent="-514350">
              <a:buNone/>
            </a:pPr>
            <a:r>
              <a:rPr lang="en-US" altLang="zh-CN" dirty="0" smtClean="0"/>
              <a:t>3. SQL</a:t>
            </a:r>
            <a:r>
              <a:rPr lang="zh-CN" altLang="en-US" dirty="0" smtClean="0"/>
              <a:t>执行过程</a:t>
            </a:r>
            <a:endParaRPr lang="zh-CN" altLang="en-US" dirty="0"/>
          </a:p>
        </p:txBody>
      </p:sp>
      <p:sp>
        <p:nvSpPr>
          <p:cNvPr id="4" name="内容占位符 3"/>
          <p:cNvSpPr>
            <a:spLocks noGrp="1"/>
          </p:cNvSpPr>
          <p:nvPr>
            <p:ph sz="half" idx="2"/>
          </p:nvPr>
        </p:nvSpPr>
        <p:spPr/>
        <p:txBody>
          <a:bodyPr>
            <a:normAutofit fontScale="70000" lnSpcReduction="20000"/>
          </a:bodyPr>
          <a:lstStyle/>
          <a:p>
            <a:pPr marL="571500" indent="-571500">
              <a:buNone/>
            </a:pPr>
            <a:r>
              <a:rPr lang="zh-CN" altLang="en-US" dirty="0" smtClean="0"/>
              <a:t>四、引擎扩展</a:t>
            </a:r>
            <a:endParaRPr lang="en-US" altLang="zh-CN" dirty="0" smtClean="0"/>
          </a:p>
          <a:p>
            <a:pPr marL="971550" lvl="1" indent="-514350">
              <a:buNone/>
            </a:pPr>
            <a:r>
              <a:rPr lang="en-US" altLang="zh-CN" dirty="0" smtClean="0"/>
              <a:t>1. PDE</a:t>
            </a:r>
          </a:p>
          <a:p>
            <a:pPr marL="1371600" lvl="2" indent="-457200">
              <a:buNone/>
            </a:pPr>
            <a:r>
              <a:rPr lang="en-US" altLang="zh-CN" dirty="0" smtClean="0"/>
              <a:t>1). Join</a:t>
            </a:r>
            <a:r>
              <a:rPr lang="zh-CN" altLang="en-US" dirty="0" smtClean="0"/>
              <a:t>优化</a:t>
            </a:r>
            <a:endParaRPr lang="en-US" altLang="zh-CN" dirty="0" smtClean="0"/>
          </a:p>
          <a:p>
            <a:pPr marL="1371600" lvl="2" indent="-457200">
              <a:buNone/>
            </a:pPr>
            <a:r>
              <a:rPr lang="en-US" altLang="zh-CN" dirty="0" smtClean="0"/>
              <a:t>2). </a:t>
            </a:r>
            <a:r>
              <a:rPr lang="zh-CN" altLang="en-US" dirty="0" smtClean="0"/>
              <a:t>斜</a:t>
            </a:r>
            <a:r>
              <a:rPr lang="zh-CN" altLang="en-US" dirty="0"/>
              <a:t>处理</a:t>
            </a:r>
            <a:r>
              <a:rPr lang="zh-CN" altLang="en-US" dirty="0" smtClean="0"/>
              <a:t>和并行度</a:t>
            </a:r>
            <a:endParaRPr lang="en-US" altLang="zh-CN" dirty="0" smtClean="0"/>
          </a:p>
          <a:p>
            <a:pPr marL="971550" lvl="1" indent="-514350">
              <a:buNone/>
            </a:pPr>
            <a:r>
              <a:rPr lang="en-US" altLang="zh-CN" dirty="0" smtClean="0"/>
              <a:t>2. </a:t>
            </a:r>
            <a:r>
              <a:rPr lang="zh-CN" altLang="en-US" dirty="0" smtClean="0"/>
              <a:t>内存列存储</a:t>
            </a:r>
            <a:endParaRPr lang="en-US" altLang="zh-CN" dirty="0" smtClean="0"/>
          </a:p>
          <a:p>
            <a:pPr marL="971550" lvl="1" indent="-514350">
              <a:buNone/>
            </a:pPr>
            <a:r>
              <a:rPr lang="en-US" altLang="zh-CN" dirty="0" smtClean="0"/>
              <a:t>3. </a:t>
            </a:r>
            <a:r>
              <a:rPr lang="zh-CN" altLang="en-US" dirty="0" smtClean="0"/>
              <a:t>分布式数据加载</a:t>
            </a:r>
            <a:endParaRPr lang="en-US" altLang="zh-CN" dirty="0" smtClean="0"/>
          </a:p>
          <a:p>
            <a:pPr marL="971550" lvl="1" indent="-514350">
              <a:buNone/>
            </a:pPr>
            <a:r>
              <a:rPr lang="en-US" altLang="zh-CN" dirty="0" smtClean="0"/>
              <a:t>4. </a:t>
            </a:r>
            <a:r>
              <a:rPr lang="zh-CN" altLang="en-US" dirty="0" smtClean="0"/>
              <a:t>数据协同分区</a:t>
            </a:r>
            <a:endParaRPr lang="en-US" altLang="zh-CN" dirty="0" smtClean="0"/>
          </a:p>
          <a:p>
            <a:pPr marL="971550" lvl="1" indent="-514350">
              <a:buNone/>
            </a:pPr>
            <a:r>
              <a:rPr lang="en-US" altLang="zh-CN" dirty="0" smtClean="0"/>
              <a:t>5. </a:t>
            </a:r>
            <a:r>
              <a:rPr lang="zh-CN" altLang="en-US" dirty="0" smtClean="0"/>
              <a:t>分区统计和</a:t>
            </a:r>
            <a:r>
              <a:rPr lang="en-US" altLang="zh-CN" dirty="0" smtClean="0"/>
              <a:t>Map</a:t>
            </a:r>
            <a:r>
              <a:rPr lang="zh-CN" altLang="en-US" dirty="0" smtClean="0"/>
              <a:t>裁剪</a:t>
            </a:r>
            <a:endParaRPr lang="en-US" altLang="zh-CN" dirty="0" smtClean="0"/>
          </a:p>
          <a:p>
            <a:pPr marL="571500" indent="-571500">
              <a:buNone/>
            </a:pPr>
            <a:r>
              <a:rPr lang="zh-CN" altLang="en-US" dirty="0" smtClean="0"/>
              <a:t>五、机器学习支持</a:t>
            </a:r>
            <a:endParaRPr lang="en-US" altLang="zh-CN" dirty="0" smtClean="0"/>
          </a:p>
          <a:p>
            <a:pPr marL="571500" indent="-571500">
              <a:buNone/>
            </a:pPr>
            <a:r>
              <a:rPr lang="zh-CN" altLang="en-US" dirty="0" smtClean="0"/>
              <a:t>六、系统实现</a:t>
            </a:r>
            <a:endParaRPr lang="en-US" altLang="zh-CN" dirty="0" smtClean="0"/>
          </a:p>
          <a:p>
            <a:pPr marL="571500" indent="-571500">
              <a:buNone/>
            </a:pPr>
            <a:r>
              <a:rPr lang="zh-CN" altLang="en-US" dirty="0" smtClean="0"/>
              <a:t>七、实验</a:t>
            </a:r>
            <a:endParaRPr lang="en-US" altLang="zh-CN" dirty="0" smtClean="0"/>
          </a:p>
          <a:p>
            <a:pPr marL="571500" indent="-571500">
              <a:buNone/>
            </a:pPr>
            <a:r>
              <a:rPr lang="zh-CN" altLang="en-US" dirty="0" smtClean="0"/>
              <a:t>八、讨论</a:t>
            </a:r>
            <a:endParaRPr lang="en-US" altLang="zh-CN" dirty="0" smtClean="0"/>
          </a:p>
        </p:txBody>
      </p:sp>
    </p:spTree>
    <p:extLst>
      <p:ext uri="{BB962C8B-B14F-4D97-AF65-F5344CB8AC3E}">
        <p14:creationId xmlns:p14="http://schemas.microsoft.com/office/powerpoint/2010/main" val="1370641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8928" y="1133994"/>
            <a:ext cx="7322153" cy="5339285"/>
            <a:chOff x="1097947" y="719802"/>
            <a:chExt cx="7322153" cy="5862954"/>
          </a:xfrm>
        </p:grpSpPr>
        <p:sp>
          <p:nvSpPr>
            <p:cNvPr id="3" name="Text Box 5"/>
            <p:cNvSpPr txBox="1">
              <a:spLocks noChangeArrowheads="1"/>
            </p:cNvSpPr>
            <p:nvPr/>
          </p:nvSpPr>
          <p:spPr bwMode="auto">
            <a:xfrm>
              <a:off x="1866900" y="719802"/>
              <a:ext cx="19812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π</a:t>
              </a:r>
              <a:r>
                <a:rPr lang="en-US" altLang="zh-CN" sz="2000" b="1" dirty="0"/>
                <a:t> </a:t>
              </a:r>
              <a:r>
                <a:rPr lang="en-US" altLang="zh-CN" sz="1400" b="1" dirty="0"/>
                <a:t>T, N</a:t>
              </a:r>
              <a:r>
                <a:rPr lang="en-US" altLang="zh-CN" sz="2000" b="1" dirty="0"/>
                <a:t> </a:t>
              </a:r>
              <a:endParaRPr lang="zh-CN" altLang="en-US" sz="2000" b="1" dirty="0"/>
            </a:p>
          </p:txBody>
        </p:sp>
        <p:sp>
          <p:nvSpPr>
            <p:cNvPr id="4" name="Text Box 6"/>
            <p:cNvSpPr txBox="1">
              <a:spLocks noChangeArrowheads="1"/>
            </p:cNvSpPr>
            <p:nvPr/>
          </p:nvSpPr>
          <p:spPr bwMode="auto">
            <a:xfrm>
              <a:off x="1828800" y="1355724"/>
              <a:ext cx="33528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err="1"/>
                <a:t>σ</a:t>
              </a:r>
              <a:r>
                <a:rPr lang="en-US" altLang="zh-CN" sz="1200" b="1" dirty="0" err="1"/>
                <a:t>D</a:t>
              </a:r>
              <a:r>
                <a:rPr lang="en-US" altLang="zh-CN" sz="1200" b="1" dirty="0"/>
                <a:t>&lt;20010101</a:t>
              </a:r>
              <a:endParaRPr lang="zh-CN" altLang="en-US" sz="1200" b="1" dirty="0"/>
            </a:p>
          </p:txBody>
        </p:sp>
        <p:sp>
          <p:nvSpPr>
            <p:cNvPr id="5" name="Text Box 8"/>
            <p:cNvSpPr txBox="1">
              <a:spLocks noChangeArrowheads="1"/>
            </p:cNvSpPr>
            <p:nvPr/>
          </p:nvSpPr>
          <p:spPr bwMode="auto">
            <a:xfrm>
              <a:off x="1478947" y="2390584"/>
              <a:ext cx="54102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π</a:t>
              </a:r>
              <a:r>
                <a:rPr lang="en-US" altLang="zh-CN" sz="1800" b="1" dirty="0"/>
                <a:t> </a:t>
              </a:r>
              <a:r>
                <a:rPr lang="en-US" altLang="zh-CN" sz="1400" b="1" dirty="0"/>
                <a:t>T, A, P, BN, N, C, LN, D</a:t>
              </a:r>
              <a:r>
                <a:rPr lang="en-US" altLang="zh-CN" sz="1800" b="1" dirty="0"/>
                <a:t> </a:t>
              </a:r>
              <a:endParaRPr lang="zh-CN" altLang="en-US" sz="1800" b="1" dirty="0"/>
            </a:p>
          </p:txBody>
        </p:sp>
        <p:sp>
          <p:nvSpPr>
            <p:cNvPr id="6" name="Text Box 9"/>
            <p:cNvSpPr txBox="1">
              <a:spLocks noChangeArrowheads="1"/>
            </p:cNvSpPr>
            <p:nvPr/>
          </p:nvSpPr>
          <p:spPr bwMode="auto">
            <a:xfrm>
              <a:off x="1943100" y="3184525"/>
              <a:ext cx="6477000" cy="64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latin typeface="宋体" pitchFamily="2" charset="-122"/>
                </a:rPr>
                <a:t>σ</a:t>
              </a:r>
              <a:r>
                <a:rPr lang="en-US" altLang="zh-CN" sz="1400" b="1" dirty="0"/>
                <a:t>B.BN=L.BN AND S.LN=L.LN</a:t>
              </a:r>
              <a:r>
                <a:rPr lang="en-US" altLang="zh-CN" sz="1800" b="1" dirty="0"/>
                <a:t> </a:t>
              </a:r>
              <a:endParaRPr lang="zh-CN" altLang="en-US" sz="1800" b="1" dirty="0"/>
            </a:p>
          </p:txBody>
        </p:sp>
        <p:sp>
          <p:nvSpPr>
            <p:cNvPr id="7" name="Text Box 10"/>
            <p:cNvSpPr txBox="1">
              <a:spLocks noChangeArrowheads="1"/>
            </p:cNvSpPr>
            <p:nvPr/>
          </p:nvSpPr>
          <p:spPr bwMode="auto">
            <a:xfrm>
              <a:off x="2225824" y="4365104"/>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200" b="1" dirty="0">
                  <a:latin typeface="宋体" pitchFamily="2" charset="-122"/>
                </a:rPr>
                <a:t>╳</a:t>
              </a:r>
              <a:r>
                <a:rPr lang="zh-CN" altLang="en-US" sz="2000" b="1" dirty="0"/>
                <a:t> </a:t>
              </a:r>
            </a:p>
          </p:txBody>
        </p:sp>
        <p:sp>
          <p:nvSpPr>
            <p:cNvPr id="8" name="Text Box 11"/>
            <p:cNvSpPr txBox="1">
              <a:spLocks noChangeArrowheads="1"/>
            </p:cNvSpPr>
            <p:nvPr/>
          </p:nvSpPr>
          <p:spPr bwMode="auto">
            <a:xfrm>
              <a:off x="2924944" y="5185302"/>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400" b="1" dirty="0">
                  <a:latin typeface="宋体" pitchFamily="2" charset="-122"/>
                </a:rPr>
                <a:t>╳</a:t>
              </a:r>
              <a:r>
                <a:rPr lang="zh-CN" altLang="en-US" sz="2000" b="1" dirty="0"/>
                <a:t> </a:t>
              </a:r>
            </a:p>
          </p:txBody>
        </p:sp>
        <p:sp>
          <p:nvSpPr>
            <p:cNvPr id="9" name="Text Box 12"/>
            <p:cNvSpPr txBox="1">
              <a:spLocks noChangeArrowheads="1"/>
            </p:cNvSpPr>
            <p:nvPr/>
          </p:nvSpPr>
          <p:spPr bwMode="auto">
            <a:xfrm>
              <a:off x="3305944" y="6143404"/>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dirty="0"/>
                <a:t>L</a:t>
              </a:r>
              <a:r>
                <a:rPr lang="en-US" altLang="zh-CN" sz="2000" b="1" dirty="0"/>
                <a:t> </a:t>
              </a:r>
            </a:p>
          </p:txBody>
        </p:sp>
        <p:sp>
          <p:nvSpPr>
            <p:cNvPr id="10" name="Text Box 13"/>
            <p:cNvSpPr txBox="1">
              <a:spLocks noChangeArrowheads="1"/>
            </p:cNvSpPr>
            <p:nvPr/>
          </p:nvSpPr>
          <p:spPr bwMode="auto">
            <a:xfrm>
              <a:off x="2476500" y="5996136"/>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dirty="0">
                  <a:latin typeface="宋体" pitchFamily="2" charset="-122"/>
                </a:rPr>
                <a:t>S</a:t>
              </a:r>
              <a:r>
                <a:rPr lang="en-US" altLang="zh-CN" sz="2000" b="1" dirty="0"/>
                <a:t> </a:t>
              </a:r>
            </a:p>
          </p:txBody>
        </p:sp>
        <p:sp>
          <p:nvSpPr>
            <p:cNvPr id="11" name="Text Box 14"/>
            <p:cNvSpPr txBox="1">
              <a:spLocks noChangeArrowheads="1"/>
            </p:cNvSpPr>
            <p:nvPr/>
          </p:nvSpPr>
          <p:spPr bwMode="auto">
            <a:xfrm>
              <a:off x="1097947" y="5432732"/>
              <a:ext cx="762000" cy="43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a:latin typeface="宋体" pitchFamily="2" charset="-122"/>
                </a:rPr>
                <a:t> B</a:t>
              </a:r>
              <a:r>
                <a:rPr lang="en-US" altLang="zh-CN" sz="2000" b="1"/>
                <a:t> </a:t>
              </a:r>
            </a:p>
          </p:txBody>
        </p:sp>
        <p:sp>
          <p:nvSpPr>
            <p:cNvPr id="12" name="Line 15"/>
            <p:cNvSpPr>
              <a:spLocks noChangeShapeType="1"/>
            </p:cNvSpPr>
            <p:nvPr/>
          </p:nvSpPr>
          <p:spPr bwMode="auto">
            <a:xfrm>
              <a:off x="2400300" y="1354111"/>
              <a:ext cx="0" cy="342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3" name="Line 16"/>
            <p:cNvSpPr>
              <a:spLocks noChangeShapeType="1"/>
            </p:cNvSpPr>
            <p:nvPr/>
          </p:nvSpPr>
          <p:spPr bwMode="auto">
            <a:xfrm>
              <a:off x="2400300" y="2065446"/>
              <a:ext cx="0" cy="58567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4" name="Line 17"/>
            <p:cNvSpPr>
              <a:spLocks noChangeShapeType="1"/>
            </p:cNvSpPr>
            <p:nvPr/>
          </p:nvSpPr>
          <p:spPr bwMode="auto">
            <a:xfrm>
              <a:off x="2400300" y="3146424"/>
              <a:ext cx="0" cy="2667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5" name="Line 18"/>
            <p:cNvSpPr>
              <a:spLocks noChangeShapeType="1"/>
            </p:cNvSpPr>
            <p:nvPr/>
          </p:nvSpPr>
          <p:spPr bwMode="auto">
            <a:xfrm flipH="1">
              <a:off x="2400300" y="3870325"/>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6" name="Line 19"/>
            <p:cNvSpPr>
              <a:spLocks noChangeShapeType="1"/>
            </p:cNvSpPr>
            <p:nvPr/>
          </p:nvSpPr>
          <p:spPr bwMode="auto">
            <a:xfrm flipH="1">
              <a:off x="1478947" y="4744699"/>
              <a:ext cx="76200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7" name="Line 20"/>
            <p:cNvSpPr>
              <a:spLocks noChangeShapeType="1"/>
            </p:cNvSpPr>
            <p:nvPr/>
          </p:nvSpPr>
          <p:spPr bwMode="auto">
            <a:xfrm>
              <a:off x="2549061" y="4744699"/>
              <a:ext cx="5334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8" name="Line 21"/>
            <p:cNvSpPr>
              <a:spLocks noChangeShapeType="1"/>
            </p:cNvSpPr>
            <p:nvPr/>
          </p:nvSpPr>
          <p:spPr bwMode="auto">
            <a:xfrm flipH="1">
              <a:off x="2705100" y="5686204"/>
              <a:ext cx="3048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9" name="Line 22"/>
            <p:cNvSpPr>
              <a:spLocks noChangeShapeType="1"/>
            </p:cNvSpPr>
            <p:nvPr/>
          </p:nvSpPr>
          <p:spPr bwMode="auto">
            <a:xfrm>
              <a:off x="3265140" y="5564981"/>
              <a:ext cx="3048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grpSp>
      <p:sp>
        <p:nvSpPr>
          <p:cNvPr id="93" name="TextBox 92"/>
          <p:cNvSpPr txBox="1"/>
          <p:nvPr/>
        </p:nvSpPr>
        <p:spPr>
          <a:xfrm>
            <a:off x="561359" y="6288613"/>
            <a:ext cx="2776636" cy="369332"/>
          </a:xfrm>
          <a:prstGeom prst="rect">
            <a:avLst/>
          </a:prstGeom>
          <a:noFill/>
        </p:spPr>
        <p:txBody>
          <a:bodyPr wrap="square" rtlCol="0">
            <a:spAutoFit/>
          </a:bodyPr>
          <a:lstStyle/>
          <a:p>
            <a:r>
              <a:rPr lang="zh-CN" altLang="en-US" dirty="0" smtClean="0"/>
              <a:t>初始语法树</a:t>
            </a:r>
            <a:endParaRPr lang="zh-CN" altLang="en-US" dirty="0"/>
          </a:p>
        </p:txBody>
      </p:sp>
      <p:sp>
        <p:nvSpPr>
          <p:cNvPr id="94" name="TextBox 93"/>
          <p:cNvSpPr txBox="1"/>
          <p:nvPr/>
        </p:nvSpPr>
        <p:spPr>
          <a:xfrm>
            <a:off x="5240036" y="6339165"/>
            <a:ext cx="3753177" cy="369332"/>
          </a:xfrm>
          <a:prstGeom prst="rect">
            <a:avLst/>
          </a:prstGeom>
          <a:noFill/>
        </p:spPr>
        <p:txBody>
          <a:bodyPr wrap="square" rtlCol="0">
            <a:spAutoFit/>
          </a:bodyPr>
          <a:lstStyle/>
          <a:p>
            <a:r>
              <a:rPr lang="zh-CN" altLang="en-US" dirty="0" smtClean="0"/>
              <a:t>优化后的语法树</a:t>
            </a:r>
            <a:endParaRPr lang="zh-CN" altLang="en-US" dirty="0"/>
          </a:p>
        </p:txBody>
      </p:sp>
      <p:grpSp>
        <p:nvGrpSpPr>
          <p:cNvPr id="95" name="组合 94"/>
          <p:cNvGrpSpPr/>
          <p:nvPr/>
        </p:nvGrpSpPr>
        <p:grpSpPr>
          <a:xfrm>
            <a:off x="4754425" y="858471"/>
            <a:ext cx="5562600" cy="5566649"/>
            <a:chOff x="3184376" y="777375"/>
            <a:chExt cx="5562600" cy="5566649"/>
          </a:xfrm>
        </p:grpSpPr>
        <p:sp>
          <p:nvSpPr>
            <p:cNvPr id="96" name="Text Box 4"/>
            <p:cNvSpPr txBox="1">
              <a:spLocks noChangeArrowheads="1"/>
            </p:cNvSpPr>
            <p:nvPr/>
          </p:nvSpPr>
          <p:spPr bwMode="auto">
            <a:xfrm>
              <a:off x="3592603" y="777375"/>
              <a:ext cx="1981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π</a:t>
              </a:r>
              <a:r>
                <a:rPr lang="en-US" altLang="zh-CN" sz="2000" b="1" dirty="0"/>
                <a:t> </a:t>
              </a:r>
              <a:r>
                <a:rPr lang="en-US" altLang="zh-CN" sz="1400" b="1" dirty="0"/>
                <a:t>T, N</a:t>
              </a:r>
              <a:r>
                <a:rPr lang="en-US" altLang="zh-CN" sz="2000" b="1" dirty="0"/>
                <a:t> </a:t>
              </a:r>
              <a:endParaRPr lang="zh-CN" altLang="en-US" sz="2000" b="1" dirty="0"/>
            </a:p>
          </p:txBody>
        </p:sp>
        <p:sp>
          <p:nvSpPr>
            <p:cNvPr id="97" name="Text Box 5"/>
            <p:cNvSpPr txBox="1">
              <a:spLocks noChangeArrowheads="1"/>
            </p:cNvSpPr>
            <p:nvPr/>
          </p:nvSpPr>
          <p:spPr bwMode="auto">
            <a:xfrm>
              <a:off x="3737746" y="1533812"/>
              <a:ext cx="3352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a:t>σ</a:t>
              </a:r>
              <a:r>
                <a:rPr lang="en-US" altLang="zh-CN" sz="1400" b="1" dirty="0"/>
                <a:t>B.BN=L.BN</a:t>
              </a:r>
              <a:r>
                <a:rPr lang="en-US" altLang="zh-CN" sz="1800" b="1" dirty="0"/>
                <a:t> </a:t>
              </a:r>
              <a:endParaRPr lang="zh-CN" altLang="en-US" sz="1800" b="1" dirty="0"/>
            </a:p>
          </p:txBody>
        </p:sp>
        <p:sp>
          <p:nvSpPr>
            <p:cNvPr id="98" name="Text Box 7"/>
            <p:cNvSpPr txBox="1">
              <a:spLocks noChangeArrowheads="1"/>
            </p:cNvSpPr>
            <p:nvPr/>
          </p:nvSpPr>
          <p:spPr bwMode="auto">
            <a:xfrm>
              <a:off x="3946376" y="3241735"/>
              <a:ext cx="3200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err="1">
                  <a:latin typeface="宋体" pitchFamily="2" charset="-122"/>
                </a:rPr>
                <a:t>σ</a:t>
              </a:r>
              <a:r>
                <a:rPr lang="en-US" altLang="zh-CN" sz="1400" b="1" dirty="0" err="1"/>
                <a:t>S.LN</a:t>
              </a:r>
              <a:r>
                <a:rPr lang="en-US" altLang="zh-CN" sz="1400" b="1" dirty="0"/>
                <a:t>=L.LN</a:t>
              </a:r>
              <a:r>
                <a:rPr lang="en-US" altLang="zh-CN" sz="1800" b="1" dirty="0"/>
                <a:t> </a:t>
              </a:r>
              <a:endParaRPr lang="zh-CN" altLang="en-US" sz="1800" b="1" dirty="0"/>
            </a:p>
          </p:txBody>
        </p:sp>
        <p:sp>
          <p:nvSpPr>
            <p:cNvPr id="99" name="Text Box 8"/>
            <p:cNvSpPr txBox="1">
              <a:spLocks noChangeArrowheads="1"/>
            </p:cNvSpPr>
            <p:nvPr/>
          </p:nvSpPr>
          <p:spPr bwMode="auto">
            <a:xfrm>
              <a:off x="4020616" y="2536825"/>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200" b="1" dirty="0">
                  <a:latin typeface="宋体" pitchFamily="2" charset="-122"/>
                </a:rPr>
                <a:t>╳</a:t>
              </a:r>
              <a:r>
                <a:rPr lang="zh-CN" altLang="en-US" sz="2000" b="1" dirty="0"/>
                <a:t> </a:t>
              </a:r>
            </a:p>
          </p:txBody>
        </p:sp>
        <p:sp>
          <p:nvSpPr>
            <p:cNvPr id="100" name="Text Box 9"/>
            <p:cNvSpPr txBox="1">
              <a:spLocks noChangeArrowheads="1"/>
            </p:cNvSpPr>
            <p:nvPr/>
          </p:nvSpPr>
          <p:spPr bwMode="auto">
            <a:xfrm>
              <a:off x="5079032" y="4221088"/>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1400" b="1" dirty="0">
                  <a:latin typeface="宋体" pitchFamily="2" charset="-122"/>
                </a:rPr>
                <a:t>╳</a:t>
              </a:r>
              <a:r>
                <a:rPr lang="zh-CN" altLang="en-US" sz="2000" b="1" dirty="0"/>
                <a:t> </a:t>
              </a:r>
            </a:p>
          </p:txBody>
        </p:sp>
        <p:sp>
          <p:nvSpPr>
            <p:cNvPr id="101" name="Text Box 10"/>
            <p:cNvSpPr txBox="1">
              <a:spLocks noChangeArrowheads="1"/>
            </p:cNvSpPr>
            <p:nvPr/>
          </p:nvSpPr>
          <p:spPr bwMode="auto">
            <a:xfrm>
              <a:off x="6075223" y="5943914"/>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dirty="0"/>
                <a:t>L</a:t>
              </a:r>
              <a:r>
                <a:rPr lang="en-US" altLang="zh-CN" sz="2000" b="1" dirty="0"/>
                <a:t> </a:t>
              </a:r>
            </a:p>
          </p:txBody>
        </p:sp>
        <p:sp>
          <p:nvSpPr>
            <p:cNvPr id="102" name="Text Box 11"/>
            <p:cNvSpPr txBox="1">
              <a:spLocks noChangeArrowheads="1"/>
            </p:cNvSpPr>
            <p:nvPr/>
          </p:nvSpPr>
          <p:spPr bwMode="auto">
            <a:xfrm>
              <a:off x="4509931" y="5188587"/>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dirty="0">
                  <a:latin typeface="宋体" pitchFamily="2" charset="-122"/>
                </a:rPr>
                <a:t>S</a:t>
              </a:r>
              <a:r>
                <a:rPr lang="en-US" altLang="zh-CN" sz="2000" b="1" dirty="0"/>
                <a:t> </a:t>
              </a:r>
            </a:p>
          </p:txBody>
        </p:sp>
        <p:sp>
          <p:nvSpPr>
            <p:cNvPr id="103" name="Text Box 12"/>
            <p:cNvSpPr txBox="1">
              <a:spLocks noChangeArrowheads="1"/>
            </p:cNvSpPr>
            <p:nvPr/>
          </p:nvSpPr>
          <p:spPr bwMode="auto">
            <a:xfrm>
              <a:off x="3184376" y="3437055"/>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en-US" altLang="zh-CN" sz="2000" b="1">
                  <a:latin typeface="宋体" pitchFamily="2" charset="-122"/>
                </a:rPr>
                <a:t> B</a:t>
              </a:r>
              <a:r>
                <a:rPr lang="en-US" altLang="zh-CN" sz="2000" b="1"/>
                <a:t> </a:t>
              </a:r>
            </a:p>
          </p:txBody>
        </p:sp>
        <p:sp>
          <p:nvSpPr>
            <p:cNvPr id="104" name="Line 13"/>
            <p:cNvSpPr>
              <a:spLocks noChangeShapeType="1"/>
            </p:cNvSpPr>
            <p:nvPr/>
          </p:nvSpPr>
          <p:spPr bwMode="auto">
            <a:xfrm>
              <a:off x="4311061" y="1362362"/>
              <a:ext cx="0" cy="342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5" name="Line 14"/>
            <p:cNvSpPr>
              <a:spLocks noChangeShapeType="1"/>
            </p:cNvSpPr>
            <p:nvPr/>
          </p:nvSpPr>
          <p:spPr bwMode="auto">
            <a:xfrm>
              <a:off x="4325416" y="2193925"/>
              <a:ext cx="0" cy="3429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6" name="Line 16"/>
            <p:cNvSpPr>
              <a:spLocks noChangeShapeType="1"/>
            </p:cNvSpPr>
            <p:nvPr/>
          </p:nvSpPr>
          <p:spPr bwMode="auto">
            <a:xfrm flipH="1">
              <a:off x="5316016" y="3830014"/>
              <a:ext cx="0" cy="39107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7" name="Line 17"/>
            <p:cNvSpPr>
              <a:spLocks noChangeShapeType="1"/>
            </p:cNvSpPr>
            <p:nvPr/>
          </p:nvSpPr>
          <p:spPr bwMode="auto">
            <a:xfrm flipH="1">
              <a:off x="3592603" y="2936935"/>
              <a:ext cx="381000" cy="42005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8" name="Line 18"/>
            <p:cNvSpPr>
              <a:spLocks noChangeShapeType="1"/>
            </p:cNvSpPr>
            <p:nvPr/>
          </p:nvSpPr>
          <p:spPr bwMode="auto">
            <a:xfrm>
              <a:off x="4515916" y="2936935"/>
              <a:ext cx="327348" cy="2667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09" name="Line 19"/>
            <p:cNvSpPr>
              <a:spLocks noChangeShapeType="1"/>
            </p:cNvSpPr>
            <p:nvPr/>
          </p:nvSpPr>
          <p:spPr bwMode="auto">
            <a:xfrm flipH="1">
              <a:off x="4911080" y="4640560"/>
              <a:ext cx="30480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10" name="Line 20"/>
            <p:cNvSpPr>
              <a:spLocks noChangeShapeType="1"/>
            </p:cNvSpPr>
            <p:nvPr/>
          </p:nvSpPr>
          <p:spPr bwMode="auto">
            <a:xfrm>
              <a:off x="5495350" y="4584498"/>
              <a:ext cx="6096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11" name="Line 21"/>
            <p:cNvSpPr>
              <a:spLocks noChangeShapeType="1"/>
            </p:cNvSpPr>
            <p:nvPr/>
          </p:nvSpPr>
          <p:spPr bwMode="auto">
            <a:xfrm flipH="1">
              <a:off x="6314256" y="5562914"/>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endParaRPr lang="zh-CN" altLang="en-US" sz="2000"/>
            </a:p>
          </p:txBody>
        </p:sp>
        <p:sp>
          <p:nvSpPr>
            <p:cNvPr id="112" name="Text Box 22"/>
            <p:cNvSpPr txBox="1">
              <a:spLocks noChangeArrowheads="1"/>
            </p:cNvSpPr>
            <p:nvPr/>
          </p:nvSpPr>
          <p:spPr bwMode="auto">
            <a:xfrm>
              <a:off x="5546576" y="4978139"/>
              <a:ext cx="3200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6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kern="1200">
                  <a:solidFill>
                    <a:schemeClr val="tx1"/>
                  </a:solidFill>
                  <a:latin typeface="Times New Roman" pitchFamily="18" charset="0"/>
                  <a:ea typeface="宋体" pitchFamily="2" charset="-122"/>
                  <a:cs typeface="+mn-cs"/>
                </a:defRPr>
              </a:lvl9pPr>
            </a:lstStyle>
            <a:p>
              <a:pPr>
                <a:spcBef>
                  <a:spcPct val="50000"/>
                </a:spcBef>
              </a:pPr>
              <a:r>
                <a:rPr lang="zh-CN" altLang="en-US" sz="3200" b="1" dirty="0"/>
                <a:t> </a:t>
              </a:r>
              <a:r>
                <a:rPr lang="en-US" altLang="zh-CN" sz="3200" b="1" dirty="0" err="1">
                  <a:latin typeface="宋体" pitchFamily="2" charset="-122"/>
                </a:rPr>
                <a:t>σ</a:t>
              </a:r>
              <a:r>
                <a:rPr lang="en-US" altLang="zh-CN" sz="1400" b="1" dirty="0" err="1"/>
                <a:t>D</a:t>
              </a:r>
              <a:r>
                <a:rPr lang="en-US" altLang="zh-CN" sz="1400" b="1" dirty="0"/>
                <a:t>&lt;20010101</a:t>
              </a:r>
              <a:r>
                <a:rPr lang="en-US" altLang="zh-CN" sz="1800" b="1" dirty="0"/>
                <a:t> </a:t>
              </a:r>
              <a:endParaRPr lang="zh-CN" altLang="en-US" sz="1800" b="1" dirty="0"/>
            </a:p>
          </p:txBody>
        </p:sp>
      </p:grpSp>
      <p:sp>
        <p:nvSpPr>
          <p:cNvPr id="113" name="矩形 112"/>
          <p:cNvSpPr/>
          <p:nvPr/>
        </p:nvSpPr>
        <p:spPr>
          <a:xfrm>
            <a:off x="405503" y="148898"/>
            <a:ext cx="5716630" cy="837152"/>
          </a:xfrm>
          <a:prstGeom prst="rect">
            <a:avLst/>
          </a:prstGeom>
        </p:spPr>
        <p:txBody>
          <a:bodyPr wrap="none">
            <a:spAutoFit/>
          </a:bodyPr>
          <a:lstStyle/>
          <a:p>
            <a:pPr algn="just">
              <a:lnSpc>
                <a:spcPct val="110000"/>
              </a:lnSpc>
            </a:pPr>
            <a:r>
              <a:rPr lang="en-US" altLang="zh-CN" sz="4400" b="1" dirty="0">
                <a:latin typeface="幼圆" pitchFamily="49" charset="-122"/>
                <a:ea typeface="幼圆" pitchFamily="49" charset="-122"/>
              </a:rPr>
              <a:t>π</a:t>
            </a:r>
            <a:r>
              <a:rPr lang="en-US" altLang="zh-CN" sz="1400" b="1" dirty="0">
                <a:latin typeface="幼圆" pitchFamily="49" charset="-122"/>
                <a:ea typeface="幼圆" pitchFamily="49" charset="-122"/>
              </a:rPr>
              <a:t>T, </a:t>
            </a:r>
            <a:r>
              <a:rPr lang="en-US" altLang="zh-CN" sz="1400" b="1" dirty="0" err="1" smtClean="0">
                <a:latin typeface="幼圆" pitchFamily="49" charset="-122"/>
                <a:ea typeface="幼圆" pitchFamily="49" charset="-122"/>
              </a:rPr>
              <a:t>N</a:t>
            </a:r>
            <a:r>
              <a:rPr lang="en-US" altLang="zh-CN" sz="3200" b="1" dirty="0" err="1" smtClean="0">
                <a:latin typeface="幼圆" pitchFamily="49" charset="-122"/>
                <a:ea typeface="幼圆" pitchFamily="49" charset="-122"/>
              </a:rPr>
              <a:t>（</a:t>
            </a:r>
            <a:r>
              <a:rPr lang="en-US" altLang="zh-CN" sz="4400" b="1" dirty="0" err="1" smtClean="0">
                <a:latin typeface="幼圆" pitchFamily="49" charset="-122"/>
                <a:ea typeface="幼圆" pitchFamily="49" charset="-122"/>
              </a:rPr>
              <a:t>σ</a:t>
            </a:r>
            <a:r>
              <a:rPr lang="en-US" altLang="zh-CN" sz="1400" b="1" dirty="0" err="1" smtClean="0">
                <a:latin typeface="幼圆" pitchFamily="49" charset="-122"/>
                <a:ea typeface="幼圆" pitchFamily="49" charset="-122"/>
              </a:rPr>
              <a:t>D</a:t>
            </a:r>
            <a:r>
              <a:rPr lang="en-US" altLang="zh-CN" sz="1400" b="1" dirty="0" smtClean="0">
                <a:latin typeface="幼圆" pitchFamily="49" charset="-122"/>
                <a:ea typeface="幼圆" pitchFamily="49" charset="-122"/>
              </a:rPr>
              <a:t>&lt;20010101</a:t>
            </a:r>
            <a:r>
              <a:rPr lang="en-US" altLang="zh-CN" sz="3200" b="1" dirty="0" smtClean="0">
                <a:latin typeface="幼圆" pitchFamily="49" charset="-122"/>
                <a:ea typeface="幼圆" pitchFamily="49" charset="-122"/>
              </a:rPr>
              <a:t>（B×S×L）</a:t>
            </a:r>
            <a:r>
              <a:rPr lang="en-US" altLang="zh-CN" sz="3600" b="1" dirty="0" smtClean="0">
                <a:latin typeface="幼圆" pitchFamily="49" charset="-122"/>
                <a:ea typeface="幼圆" pitchFamily="49" charset="-122"/>
              </a:rPr>
              <a:t>）</a:t>
            </a:r>
            <a:endParaRPr lang="en-US" altLang="zh-CN" sz="3600" b="1" dirty="0">
              <a:latin typeface="幼圆" pitchFamily="49" charset="-122"/>
              <a:ea typeface="幼圆" pitchFamily="49" charset="-122"/>
            </a:endParaRPr>
          </a:p>
        </p:txBody>
      </p:sp>
    </p:spTree>
    <p:extLst>
      <p:ext uri="{BB962C8B-B14F-4D97-AF65-F5344CB8AC3E}">
        <p14:creationId xmlns:p14="http://schemas.microsoft.com/office/powerpoint/2010/main" val="23641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500"/>
                                        <p:tgtEl>
                                          <p:spTgt spid="93"/>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fade">
                                      <p:cBhvr>
                                        <p:cTn id="20" dur="500"/>
                                        <p:tgtEl>
                                          <p:spTgt spid="94"/>
                                        </p:tgtEl>
                                      </p:cBhvr>
                                    </p:animEffect>
                                  </p:childTnLst>
                                </p:cTn>
                              </p:par>
                              <p:par>
                                <p:cTn id="21" presetID="10" presetClass="entr" presetSubtype="0" fill="hold" nodeType="with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fade">
                                      <p:cBhvr>
                                        <p:cTn id="2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1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p:txBody>
          <a:bodyPr>
            <a:normAutofit fontScale="70000" lnSpcReduction="20000"/>
          </a:bodyPr>
          <a:lstStyle/>
          <a:p>
            <a:pPr marL="571500" indent="-571500">
              <a:buNone/>
            </a:pPr>
            <a:r>
              <a:rPr lang="zh-CN" altLang="en-US" dirty="0" smtClean="0"/>
              <a:t>一、背景</a:t>
            </a:r>
            <a:endParaRPr lang="en-US" altLang="zh-CN" dirty="0" smtClean="0"/>
          </a:p>
          <a:p>
            <a:pPr marL="971550" lvl="1" indent="-571500">
              <a:buNone/>
            </a:pPr>
            <a:r>
              <a:rPr lang="en-US" altLang="zh-CN" dirty="0" smtClean="0"/>
              <a:t>1. </a:t>
            </a:r>
            <a:r>
              <a:rPr lang="en-US" altLang="zh-CN" dirty="0" err="1" smtClean="0"/>
              <a:t>MapReduce</a:t>
            </a:r>
            <a:endParaRPr lang="en-US" altLang="zh-CN" dirty="0" smtClean="0"/>
          </a:p>
          <a:p>
            <a:pPr marL="971550" lvl="1" indent="-571500">
              <a:buNone/>
            </a:pPr>
            <a:r>
              <a:rPr lang="en-US" altLang="zh-CN" dirty="0" smtClean="0"/>
              <a:t>2. MPP</a:t>
            </a:r>
            <a:endParaRPr lang="en-US" altLang="zh-CN" sz="2900" dirty="0" smtClean="0"/>
          </a:p>
          <a:p>
            <a:pPr marL="571500" indent="-571500">
              <a:buNone/>
            </a:pPr>
            <a:r>
              <a:rPr lang="zh-CN" altLang="en-US" dirty="0" smtClean="0"/>
              <a:t>二、</a:t>
            </a:r>
            <a:r>
              <a:rPr lang="en-US" altLang="zh-CN" dirty="0" smtClean="0"/>
              <a:t>Spark</a:t>
            </a:r>
          </a:p>
          <a:p>
            <a:pPr marL="971550" lvl="1" indent="-571500">
              <a:buNone/>
            </a:pPr>
            <a:r>
              <a:rPr lang="en-US" altLang="zh-CN" dirty="0" smtClean="0"/>
              <a:t>1. RDD(Resilient </a:t>
            </a:r>
            <a:r>
              <a:rPr lang="en-US" altLang="zh-CN" dirty="0"/>
              <a:t>Distributed Dataset</a:t>
            </a:r>
            <a:r>
              <a:rPr lang="en-US" altLang="zh-CN" dirty="0" smtClean="0"/>
              <a:t>)</a:t>
            </a:r>
          </a:p>
          <a:p>
            <a:pPr marL="971550" lvl="1" indent="-571500">
              <a:buNone/>
            </a:pPr>
            <a:r>
              <a:rPr lang="en-US" altLang="zh-CN" dirty="0" smtClean="0"/>
              <a:t>2. </a:t>
            </a:r>
            <a:r>
              <a:rPr lang="en-US" altLang="zh-CN" dirty="0"/>
              <a:t>RDD </a:t>
            </a:r>
            <a:r>
              <a:rPr lang="zh-CN" altLang="en-US" dirty="0" smtClean="0"/>
              <a:t>图</a:t>
            </a:r>
            <a:r>
              <a:rPr lang="en-US" altLang="zh-CN" dirty="0" smtClean="0"/>
              <a:t>(DAG)</a:t>
            </a:r>
          </a:p>
          <a:p>
            <a:pPr marL="971550" lvl="1" indent="-571500">
              <a:buNone/>
            </a:pPr>
            <a:r>
              <a:rPr lang="en-US" altLang="zh-CN" dirty="0" smtClean="0"/>
              <a:t>3. RDD </a:t>
            </a:r>
            <a:r>
              <a:rPr lang="zh-CN" altLang="en-US" dirty="0" smtClean="0"/>
              <a:t>依赖类型</a:t>
            </a:r>
            <a:endParaRPr lang="en-US" altLang="zh-CN" dirty="0" smtClean="0"/>
          </a:p>
          <a:p>
            <a:pPr marL="971550" lvl="1" indent="-571500">
              <a:buNone/>
            </a:pPr>
            <a:r>
              <a:rPr lang="en-US" altLang="zh-CN" dirty="0" smtClean="0"/>
              <a:t>4. DAG </a:t>
            </a:r>
            <a:r>
              <a:rPr lang="zh-CN" altLang="en-US" dirty="0" smtClean="0"/>
              <a:t>调度器</a:t>
            </a:r>
            <a:endParaRPr lang="en-US" altLang="zh-CN" dirty="0" smtClean="0"/>
          </a:p>
          <a:p>
            <a:pPr marL="971550" lvl="1" indent="-571500">
              <a:buNone/>
            </a:pPr>
            <a:r>
              <a:rPr lang="en-US" altLang="zh-CN" dirty="0" smtClean="0"/>
              <a:t>5. Job </a:t>
            </a:r>
            <a:r>
              <a:rPr lang="zh-CN" altLang="en-US" dirty="0" smtClean="0"/>
              <a:t>调度过程</a:t>
            </a:r>
            <a:endParaRPr lang="en-US" altLang="zh-CN" dirty="0" smtClean="0"/>
          </a:p>
          <a:p>
            <a:pPr marL="971550" lvl="1" indent="-571500">
              <a:buNone/>
            </a:pPr>
            <a:r>
              <a:rPr lang="en-US" altLang="zh-CN" dirty="0" smtClean="0"/>
              <a:t>6. RDD </a:t>
            </a:r>
            <a:r>
              <a:rPr lang="zh-CN" altLang="en-US" dirty="0" smtClean="0"/>
              <a:t>容错</a:t>
            </a:r>
            <a:endParaRPr lang="en-US" altLang="zh-CN" dirty="0" smtClean="0"/>
          </a:p>
          <a:p>
            <a:pPr marL="971550" lvl="1" indent="-571500">
              <a:buNone/>
            </a:pPr>
            <a:r>
              <a:rPr lang="en-US" altLang="zh-CN" dirty="0" smtClean="0"/>
              <a:t>7. </a:t>
            </a:r>
            <a:r>
              <a:rPr lang="zh-CN" altLang="en-US" dirty="0" smtClean="0"/>
              <a:t>其他概念</a:t>
            </a:r>
            <a:endParaRPr lang="en-US" altLang="zh-CN" dirty="0" smtClean="0"/>
          </a:p>
          <a:p>
            <a:pPr marL="571500" indent="-571500">
              <a:buNone/>
            </a:pPr>
            <a:r>
              <a:rPr lang="zh-CN" altLang="en-US" dirty="0" smtClean="0"/>
              <a:t>三、</a:t>
            </a:r>
            <a:r>
              <a:rPr lang="en-US" altLang="zh-CN" dirty="0" smtClean="0"/>
              <a:t>Shark</a:t>
            </a:r>
          </a:p>
          <a:p>
            <a:pPr marL="971550" lvl="1" indent="-514350">
              <a:buNone/>
            </a:pPr>
            <a:r>
              <a:rPr lang="en-US" altLang="zh-CN" dirty="0" smtClean="0"/>
              <a:t>1. Hive VS Shark</a:t>
            </a:r>
          </a:p>
          <a:p>
            <a:pPr marL="971550" lvl="1" indent="-514350">
              <a:buNone/>
            </a:pPr>
            <a:r>
              <a:rPr lang="en-US" altLang="zh-CN" dirty="0" smtClean="0"/>
              <a:t>2. </a:t>
            </a:r>
            <a:r>
              <a:rPr lang="zh-CN" altLang="en-US" dirty="0" smtClean="0"/>
              <a:t>容错</a:t>
            </a:r>
            <a:endParaRPr lang="en-US" altLang="zh-CN" dirty="0" smtClean="0"/>
          </a:p>
          <a:p>
            <a:pPr marL="971550" lvl="1" indent="-514350">
              <a:buNone/>
            </a:pPr>
            <a:r>
              <a:rPr lang="en-US" altLang="zh-CN" dirty="0" smtClean="0"/>
              <a:t>3. SQL</a:t>
            </a:r>
            <a:r>
              <a:rPr lang="zh-CN" altLang="en-US" dirty="0" smtClean="0"/>
              <a:t>执行过程</a:t>
            </a:r>
            <a:endParaRPr lang="zh-CN" altLang="en-US" dirty="0"/>
          </a:p>
        </p:txBody>
      </p:sp>
      <p:sp>
        <p:nvSpPr>
          <p:cNvPr id="4" name="内容占位符 3"/>
          <p:cNvSpPr>
            <a:spLocks noGrp="1"/>
          </p:cNvSpPr>
          <p:nvPr>
            <p:ph sz="half" idx="2"/>
          </p:nvPr>
        </p:nvSpPr>
        <p:spPr/>
        <p:txBody>
          <a:bodyPr>
            <a:normAutofit fontScale="70000" lnSpcReduction="20000"/>
          </a:bodyPr>
          <a:lstStyle/>
          <a:p>
            <a:pPr marL="571500" indent="-571500">
              <a:buNone/>
            </a:pPr>
            <a:r>
              <a:rPr lang="zh-CN" altLang="en-US" dirty="0" smtClean="0">
                <a:solidFill>
                  <a:srgbClr val="FF0000"/>
                </a:solidFill>
              </a:rPr>
              <a:t>四、引擎扩展</a:t>
            </a:r>
            <a:endParaRPr lang="en-US" altLang="zh-CN" dirty="0" smtClean="0">
              <a:solidFill>
                <a:srgbClr val="FF0000"/>
              </a:solidFill>
            </a:endParaRPr>
          </a:p>
          <a:p>
            <a:pPr marL="971550" lvl="1" indent="-514350">
              <a:buNone/>
            </a:pPr>
            <a:r>
              <a:rPr lang="en-US" altLang="zh-CN" dirty="0" smtClean="0">
                <a:solidFill>
                  <a:srgbClr val="FF0000"/>
                </a:solidFill>
              </a:rPr>
              <a:t>1. PDE</a:t>
            </a:r>
          </a:p>
          <a:p>
            <a:pPr marL="1371600" lvl="2" indent="-457200">
              <a:buNone/>
            </a:pPr>
            <a:r>
              <a:rPr lang="en-US" altLang="zh-CN" dirty="0" smtClean="0">
                <a:solidFill>
                  <a:srgbClr val="FF0000"/>
                </a:solidFill>
              </a:rPr>
              <a:t>1). Join</a:t>
            </a:r>
            <a:r>
              <a:rPr lang="zh-CN" altLang="en-US" dirty="0" smtClean="0">
                <a:solidFill>
                  <a:srgbClr val="FF0000"/>
                </a:solidFill>
              </a:rPr>
              <a:t>优化</a:t>
            </a:r>
            <a:endParaRPr lang="en-US" altLang="zh-CN" dirty="0" smtClean="0">
              <a:solidFill>
                <a:srgbClr val="FF0000"/>
              </a:solidFill>
            </a:endParaRPr>
          </a:p>
          <a:p>
            <a:pPr marL="1371600" lvl="2" indent="-457200">
              <a:buNone/>
            </a:pPr>
            <a:r>
              <a:rPr lang="en-US" altLang="zh-CN" dirty="0" smtClean="0">
                <a:solidFill>
                  <a:srgbClr val="FF0000"/>
                </a:solidFill>
              </a:rPr>
              <a:t>2). </a:t>
            </a:r>
            <a:r>
              <a:rPr lang="zh-CN" altLang="en-US" dirty="0" smtClean="0">
                <a:solidFill>
                  <a:srgbClr val="FF0000"/>
                </a:solidFill>
              </a:rPr>
              <a:t>斜</a:t>
            </a:r>
            <a:r>
              <a:rPr lang="zh-CN" altLang="en-US" dirty="0">
                <a:solidFill>
                  <a:srgbClr val="FF0000"/>
                </a:solidFill>
              </a:rPr>
              <a:t>处理</a:t>
            </a:r>
            <a:r>
              <a:rPr lang="zh-CN" altLang="en-US" dirty="0" smtClean="0">
                <a:solidFill>
                  <a:srgbClr val="FF0000"/>
                </a:solidFill>
              </a:rPr>
              <a:t>和并行度</a:t>
            </a:r>
            <a:endParaRPr lang="en-US" altLang="zh-CN" dirty="0" smtClean="0">
              <a:solidFill>
                <a:srgbClr val="FF0000"/>
              </a:solidFill>
            </a:endParaRPr>
          </a:p>
          <a:p>
            <a:pPr marL="971550" lvl="1" indent="-514350">
              <a:buNone/>
            </a:pPr>
            <a:r>
              <a:rPr lang="en-US" altLang="zh-CN" dirty="0" smtClean="0">
                <a:solidFill>
                  <a:srgbClr val="FF0000"/>
                </a:solidFill>
              </a:rPr>
              <a:t>2. </a:t>
            </a:r>
            <a:r>
              <a:rPr lang="zh-CN" altLang="en-US" dirty="0" smtClean="0">
                <a:solidFill>
                  <a:srgbClr val="FF0000"/>
                </a:solidFill>
              </a:rPr>
              <a:t>内存列存储</a:t>
            </a:r>
            <a:endParaRPr lang="en-US" altLang="zh-CN" dirty="0" smtClean="0">
              <a:solidFill>
                <a:srgbClr val="FF0000"/>
              </a:solidFill>
            </a:endParaRPr>
          </a:p>
          <a:p>
            <a:pPr marL="971550" lvl="1" indent="-514350">
              <a:buNone/>
            </a:pPr>
            <a:r>
              <a:rPr lang="en-US" altLang="zh-CN" dirty="0" smtClean="0">
                <a:solidFill>
                  <a:srgbClr val="FF0000"/>
                </a:solidFill>
              </a:rPr>
              <a:t>3. </a:t>
            </a:r>
            <a:r>
              <a:rPr lang="zh-CN" altLang="en-US" dirty="0" smtClean="0">
                <a:solidFill>
                  <a:srgbClr val="FF0000"/>
                </a:solidFill>
              </a:rPr>
              <a:t>分布式数据加载</a:t>
            </a:r>
            <a:endParaRPr lang="en-US" altLang="zh-CN" dirty="0" smtClean="0">
              <a:solidFill>
                <a:srgbClr val="FF0000"/>
              </a:solidFill>
            </a:endParaRPr>
          </a:p>
          <a:p>
            <a:pPr marL="971550" lvl="1" indent="-514350">
              <a:buNone/>
            </a:pPr>
            <a:r>
              <a:rPr lang="en-US" altLang="zh-CN" dirty="0" smtClean="0">
                <a:solidFill>
                  <a:srgbClr val="FF0000"/>
                </a:solidFill>
              </a:rPr>
              <a:t>4. </a:t>
            </a:r>
            <a:r>
              <a:rPr lang="zh-CN" altLang="en-US" dirty="0" smtClean="0">
                <a:solidFill>
                  <a:srgbClr val="FF0000"/>
                </a:solidFill>
              </a:rPr>
              <a:t>数据协同分区</a:t>
            </a:r>
            <a:endParaRPr lang="en-US" altLang="zh-CN" dirty="0" smtClean="0">
              <a:solidFill>
                <a:srgbClr val="FF0000"/>
              </a:solidFill>
            </a:endParaRPr>
          </a:p>
          <a:p>
            <a:pPr marL="971550" lvl="1" indent="-514350">
              <a:buNone/>
            </a:pPr>
            <a:r>
              <a:rPr lang="en-US" altLang="zh-CN" dirty="0" smtClean="0">
                <a:solidFill>
                  <a:srgbClr val="FF0000"/>
                </a:solidFill>
              </a:rPr>
              <a:t>5. </a:t>
            </a:r>
            <a:r>
              <a:rPr lang="zh-CN" altLang="en-US" dirty="0" smtClean="0">
                <a:solidFill>
                  <a:srgbClr val="FF0000"/>
                </a:solidFill>
              </a:rPr>
              <a:t>分区统计和</a:t>
            </a:r>
            <a:r>
              <a:rPr lang="en-US" altLang="zh-CN" dirty="0" smtClean="0">
                <a:solidFill>
                  <a:srgbClr val="FF0000"/>
                </a:solidFill>
              </a:rPr>
              <a:t>Map</a:t>
            </a:r>
            <a:r>
              <a:rPr lang="zh-CN" altLang="en-US" dirty="0" smtClean="0">
                <a:solidFill>
                  <a:srgbClr val="FF0000"/>
                </a:solidFill>
              </a:rPr>
              <a:t>裁剪</a:t>
            </a:r>
            <a:endParaRPr lang="en-US" altLang="zh-CN" dirty="0" smtClean="0">
              <a:solidFill>
                <a:srgbClr val="FF0000"/>
              </a:solidFill>
            </a:endParaRPr>
          </a:p>
          <a:p>
            <a:pPr marL="571500" indent="-571500">
              <a:buNone/>
            </a:pPr>
            <a:r>
              <a:rPr lang="zh-CN" altLang="en-US" dirty="0" smtClean="0"/>
              <a:t>五、机器学习支持</a:t>
            </a:r>
            <a:endParaRPr lang="en-US" altLang="zh-CN" dirty="0" smtClean="0"/>
          </a:p>
          <a:p>
            <a:pPr marL="571500" indent="-571500">
              <a:buNone/>
            </a:pPr>
            <a:r>
              <a:rPr lang="zh-CN" altLang="en-US" dirty="0" smtClean="0"/>
              <a:t>六、系统实现</a:t>
            </a:r>
            <a:endParaRPr lang="en-US" altLang="zh-CN" dirty="0" smtClean="0"/>
          </a:p>
          <a:p>
            <a:pPr marL="571500" indent="-571500">
              <a:buNone/>
            </a:pPr>
            <a:r>
              <a:rPr lang="zh-CN" altLang="en-US" dirty="0" smtClean="0"/>
              <a:t>七、实验</a:t>
            </a:r>
            <a:endParaRPr lang="en-US" altLang="zh-CN" dirty="0" smtClean="0"/>
          </a:p>
          <a:p>
            <a:pPr marL="571500" indent="-571500">
              <a:buNone/>
            </a:pPr>
            <a:r>
              <a:rPr lang="zh-CN" altLang="en-US" dirty="0" smtClean="0"/>
              <a:t>八、讨论</a:t>
            </a:r>
            <a:endParaRPr lang="en-US" altLang="zh-CN" dirty="0" smtClean="0"/>
          </a:p>
        </p:txBody>
      </p:sp>
    </p:spTree>
    <p:extLst>
      <p:ext uri="{BB962C8B-B14F-4D97-AF65-F5344CB8AC3E}">
        <p14:creationId xmlns:p14="http://schemas.microsoft.com/office/powerpoint/2010/main" val="1370641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四、引擎扩展</a:t>
            </a:r>
            <a:endParaRPr lang="zh-CN" altLang="en-US" sz="3600"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smtClean="0"/>
              <a:t>基于</a:t>
            </a:r>
            <a:r>
              <a:rPr lang="en-US" altLang="zh-CN" dirty="0" smtClean="0"/>
              <a:t>RDD(</a:t>
            </a:r>
            <a:r>
              <a:rPr lang="zh-CN" altLang="en-US" b="1" dirty="0" smtClean="0"/>
              <a:t>粗粒度</a:t>
            </a:r>
            <a:r>
              <a:rPr lang="zh-CN" altLang="en-US" dirty="0" smtClean="0"/>
              <a:t>数据操作</a:t>
            </a:r>
            <a:r>
              <a:rPr lang="en-US" altLang="zh-CN" dirty="0" smtClean="0"/>
              <a:t>)</a:t>
            </a:r>
            <a:r>
              <a:rPr lang="zh-CN" altLang="en-US" dirty="0" smtClean="0"/>
              <a:t>，同时结合传统的数据库技术，</a:t>
            </a:r>
            <a:r>
              <a:rPr lang="en-US" altLang="zh-CN" dirty="0" smtClean="0"/>
              <a:t>Shark</a:t>
            </a:r>
            <a:r>
              <a:rPr lang="zh-CN" altLang="en-US" dirty="0" smtClean="0"/>
              <a:t>在如下几个方面扩展</a:t>
            </a:r>
            <a:r>
              <a:rPr lang="en-US" altLang="zh-CN" dirty="0" smtClean="0"/>
              <a:t>RDD</a:t>
            </a:r>
            <a:r>
              <a:rPr lang="zh-CN" altLang="en-US" dirty="0" smtClean="0"/>
              <a:t>执行引擎：</a:t>
            </a:r>
            <a:endParaRPr lang="en-US" altLang="zh-CN" dirty="0" smtClean="0"/>
          </a:p>
          <a:p>
            <a:pPr marL="514350" indent="-514350">
              <a:buFont typeface="+mj-lt"/>
              <a:buAutoNum type="arabicPeriod"/>
            </a:pPr>
            <a:r>
              <a:rPr lang="en-US" altLang="zh-CN" dirty="0" smtClean="0"/>
              <a:t>SQL</a:t>
            </a:r>
            <a:r>
              <a:rPr lang="zh-CN" altLang="en-US" dirty="0"/>
              <a:t>查询优化，</a:t>
            </a:r>
            <a:r>
              <a:rPr lang="zh-CN" altLang="en-US" dirty="0" smtClean="0"/>
              <a:t>局部的</a:t>
            </a:r>
            <a:r>
              <a:rPr lang="en-US" altLang="zh-CN" dirty="0" smtClean="0"/>
              <a:t>DAG</a:t>
            </a:r>
            <a:r>
              <a:rPr lang="zh-CN" altLang="en-US" dirty="0" smtClean="0"/>
              <a:t>扩展（</a:t>
            </a:r>
            <a:r>
              <a:rPr lang="en-US" altLang="zh-CN" dirty="0" smtClean="0"/>
              <a:t>partial </a:t>
            </a:r>
            <a:r>
              <a:rPr lang="en-US" altLang="zh-CN" dirty="0"/>
              <a:t>DAG execution</a:t>
            </a:r>
            <a:r>
              <a:rPr lang="zh-CN" altLang="en-US" dirty="0"/>
              <a:t>，简称</a:t>
            </a:r>
            <a:r>
              <a:rPr lang="en-US" altLang="zh-CN" b="1" dirty="0" smtClean="0"/>
              <a:t>PDE</a:t>
            </a:r>
            <a:r>
              <a:rPr lang="zh-CN" altLang="en-US" dirty="0" smtClean="0"/>
              <a:t>）</a:t>
            </a:r>
            <a:endParaRPr lang="en-US" altLang="zh-CN" dirty="0" smtClean="0"/>
          </a:p>
          <a:p>
            <a:pPr marL="514350" indent="-514350">
              <a:buFont typeface="+mj-lt"/>
              <a:buAutoNum type="arabicPeriod"/>
            </a:pPr>
            <a:r>
              <a:rPr lang="zh-CN" altLang="en-US" dirty="0" smtClean="0"/>
              <a:t>内存存储和内存压缩</a:t>
            </a:r>
            <a:endParaRPr lang="en-US" altLang="zh-CN" dirty="0" smtClean="0"/>
          </a:p>
          <a:p>
            <a:pPr marL="514350" indent="-514350">
              <a:buFont typeface="+mj-lt"/>
              <a:buAutoNum type="arabicPeriod"/>
            </a:pPr>
            <a:r>
              <a:rPr lang="zh-CN" altLang="en-US" dirty="0" smtClean="0"/>
              <a:t>分布式数据加载</a:t>
            </a:r>
            <a:endParaRPr lang="en-US" altLang="zh-CN" dirty="0" smtClean="0"/>
          </a:p>
          <a:p>
            <a:pPr marL="514350" indent="-514350">
              <a:buFont typeface="+mj-lt"/>
              <a:buAutoNum type="arabicPeriod"/>
            </a:pPr>
            <a:r>
              <a:rPr lang="zh-CN" altLang="en-US" dirty="0" smtClean="0"/>
              <a:t>协同分区</a:t>
            </a:r>
            <a:endParaRPr lang="en-US" altLang="zh-CN" dirty="0" smtClean="0"/>
          </a:p>
          <a:p>
            <a:pPr marL="514350" indent="-514350">
              <a:buFont typeface="+mj-lt"/>
              <a:buAutoNum type="arabicPeriod"/>
            </a:pPr>
            <a:r>
              <a:rPr lang="zh-CN" altLang="en-US" dirty="0" smtClean="0"/>
              <a:t>分区统计和</a:t>
            </a:r>
            <a:r>
              <a:rPr lang="en-US" altLang="zh-CN" dirty="0" smtClean="0"/>
              <a:t>Map</a:t>
            </a:r>
            <a:r>
              <a:rPr lang="zh-CN" altLang="en-US" dirty="0" smtClean="0"/>
              <a:t>裁剪</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77178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四、引擎</a:t>
            </a:r>
            <a:r>
              <a:rPr lang="zh-CN" altLang="en-US" sz="3600" dirty="0" smtClean="0"/>
              <a:t>扩展</a:t>
            </a:r>
            <a:r>
              <a:rPr lang="en-US" altLang="zh-CN" dirty="0" smtClean="0"/>
              <a:t>		1.PDE</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在</a:t>
            </a:r>
            <a:r>
              <a:rPr lang="en-US" altLang="zh-CN" dirty="0" smtClean="0"/>
              <a:t>RDD</a:t>
            </a:r>
            <a:r>
              <a:rPr lang="zh-CN" altLang="en-US" dirty="0" smtClean="0"/>
              <a:t>上执行</a:t>
            </a:r>
            <a:r>
              <a:rPr lang="en-US" altLang="zh-CN" dirty="0" smtClean="0"/>
              <a:t>SQL</a:t>
            </a:r>
            <a:r>
              <a:rPr lang="zh-CN" altLang="en-US" dirty="0" smtClean="0"/>
              <a:t>有难度。原因：</a:t>
            </a:r>
            <a:endParaRPr lang="en-US" altLang="zh-CN" dirty="0" smtClean="0"/>
          </a:p>
          <a:p>
            <a:pPr marL="514350" indent="-514350">
              <a:buFont typeface="+mj-lt"/>
              <a:buAutoNum type="arabicPeriod"/>
            </a:pPr>
            <a:r>
              <a:rPr lang="zh-CN" altLang="en-US" dirty="0" smtClean="0"/>
              <a:t>（</a:t>
            </a:r>
            <a:r>
              <a:rPr lang="en-US" altLang="zh-CN" dirty="0" smtClean="0"/>
              <a:t>1</a:t>
            </a:r>
            <a:r>
              <a:rPr lang="zh-CN" altLang="en-US" dirty="0" smtClean="0"/>
              <a:t>）</a:t>
            </a:r>
            <a:r>
              <a:rPr lang="en-US" altLang="zh-CN" b="1" dirty="0" smtClean="0"/>
              <a:t>UDF</a:t>
            </a:r>
            <a:r>
              <a:rPr lang="zh-CN" altLang="en-US" dirty="0" smtClean="0"/>
              <a:t>、</a:t>
            </a:r>
            <a:r>
              <a:rPr lang="zh-CN" altLang="en-US" b="1" dirty="0" smtClean="0"/>
              <a:t>复杂分析功能</a:t>
            </a:r>
            <a:r>
              <a:rPr lang="zh-CN" altLang="en-US" dirty="0" smtClean="0"/>
              <a:t>（如机器学习、数据挖掘、图计算等），使得系统难以在编译的时候确定优化策略，特别是新数据没有经过</a:t>
            </a:r>
            <a:r>
              <a:rPr lang="en-US" altLang="zh-CN" dirty="0" smtClean="0"/>
              <a:t>ETL</a:t>
            </a:r>
            <a:r>
              <a:rPr lang="zh-CN" altLang="en-US" dirty="0" smtClean="0"/>
              <a:t>的情况（也即</a:t>
            </a:r>
            <a:r>
              <a:rPr lang="zh-CN" altLang="en-US" b="1" dirty="0" smtClean="0"/>
              <a:t>缺少对这部分数据的统计信息</a:t>
            </a:r>
            <a:r>
              <a:rPr lang="zh-CN" altLang="en-US" dirty="0" smtClean="0"/>
              <a:t>）？</a:t>
            </a:r>
            <a:endParaRPr lang="en-US" altLang="zh-CN" dirty="0" smtClean="0"/>
          </a:p>
          <a:p>
            <a:pPr marL="514350" indent="-514350">
              <a:buFont typeface="+mj-lt"/>
              <a:buAutoNum type="arabicPeriod"/>
            </a:pPr>
            <a:r>
              <a:rPr lang="zh-CN" altLang="en-US" dirty="0" smtClean="0"/>
              <a:t>（</a:t>
            </a:r>
            <a:r>
              <a:rPr lang="en-US" altLang="zh-CN" dirty="0" smtClean="0"/>
              <a:t>2</a:t>
            </a:r>
            <a:r>
              <a:rPr lang="zh-CN" altLang="en-US" dirty="0" smtClean="0"/>
              <a:t>）直接在</a:t>
            </a:r>
            <a:r>
              <a:rPr lang="en-US" altLang="zh-CN" dirty="0" smtClean="0"/>
              <a:t>Spark</a:t>
            </a:r>
            <a:r>
              <a:rPr lang="zh-CN" altLang="en-US" dirty="0" smtClean="0"/>
              <a:t>的</a:t>
            </a:r>
            <a:r>
              <a:rPr lang="en-US" altLang="zh-CN" dirty="0" smtClean="0"/>
              <a:t>RDD</a:t>
            </a:r>
            <a:r>
              <a:rPr lang="zh-CN" altLang="en-US" dirty="0" smtClean="0"/>
              <a:t>上执行</a:t>
            </a:r>
            <a:r>
              <a:rPr lang="en-US" altLang="zh-CN" dirty="0" smtClean="0"/>
              <a:t>SQL</a:t>
            </a:r>
            <a:r>
              <a:rPr lang="zh-CN" altLang="en-US" dirty="0" smtClean="0"/>
              <a:t>是低效的。（如数据的格式、粒度等，</a:t>
            </a:r>
            <a:r>
              <a:rPr lang="en-US" altLang="zh-CN" dirty="0" smtClean="0"/>
              <a:t>RDD</a:t>
            </a:r>
            <a:r>
              <a:rPr lang="zh-CN" altLang="en-US" dirty="0" smtClean="0"/>
              <a:t>是粗粒度的）</a:t>
            </a:r>
            <a:endParaRPr lang="en-US" altLang="zh-CN" dirty="0" smtClean="0"/>
          </a:p>
          <a:p>
            <a:r>
              <a:rPr lang="zh-CN" altLang="en-US" dirty="0" smtClean="0"/>
              <a:t>提出的优化机制：在 </a:t>
            </a:r>
            <a:r>
              <a:rPr lang="zh-CN" altLang="en-US" b="1" dirty="0" smtClean="0"/>
              <a:t>运行时</a:t>
            </a:r>
            <a:r>
              <a:rPr lang="zh-CN" altLang="en-US" dirty="0" smtClean="0"/>
              <a:t> 进行“动态的、统计驱动”</a:t>
            </a:r>
            <a:r>
              <a:rPr lang="zh-CN" altLang="en-US" dirty="0"/>
              <a:t>的再</a:t>
            </a:r>
            <a:r>
              <a:rPr lang="zh-CN" altLang="en-US" dirty="0" smtClean="0"/>
              <a:t>优化。</a:t>
            </a:r>
            <a:endParaRPr lang="zh-CN" altLang="en-US" dirty="0"/>
          </a:p>
        </p:txBody>
      </p:sp>
    </p:spTree>
    <p:extLst>
      <p:ext uri="{BB962C8B-B14F-4D97-AF65-F5344CB8AC3E}">
        <p14:creationId xmlns:p14="http://schemas.microsoft.com/office/powerpoint/2010/main" val="291635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smtClean="0"/>
              <a:t>四、</a:t>
            </a:r>
            <a:r>
              <a:rPr lang="zh-CN" altLang="en-US" sz="3600" dirty="0"/>
              <a:t>引擎</a:t>
            </a:r>
            <a:r>
              <a:rPr lang="zh-CN" altLang="en-US" sz="3600" dirty="0" smtClean="0"/>
              <a:t>扩展</a:t>
            </a:r>
            <a:r>
              <a:rPr lang="en-US" altLang="zh-CN" dirty="0" smtClean="0"/>
              <a:t>		1. PDE</a:t>
            </a:r>
            <a:endParaRPr lang="zh-CN" altLang="en-US" dirty="0"/>
          </a:p>
        </p:txBody>
      </p:sp>
      <p:sp>
        <p:nvSpPr>
          <p:cNvPr id="3" name="内容占位符 2"/>
          <p:cNvSpPr>
            <a:spLocks noGrp="1"/>
          </p:cNvSpPr>
          <p:nvPr>
            <p:ph idx="1"/>
          </p:nvPr>
        </p:nvSpPr>
        <p:spPr>
          <a:xfrm>
            <a:off x="457200" y="1600201"/>
            <a:ext cx="7081711" cy="3412975"/>
          </a:xfrm>
        </p:spPr>
        <p:txBody>
          <a:bodyPr>
            <a:normAutofit lnSpcReduction="10000"/>
          </a:bodyPr>
          <a:lstStyle/>
          <a:p>
            <a:pPr marL="0" indent="0">
              <a:buNone/>
            </a:pPr>
            <a:r>
              <a:rPr lang="zh-CN" altLang="en-US" sz="1800" dirty="0" smtClean="0"/>
              <a:t>扩展</a:t>
            </a:r>
            <a:r>
              <a:rPr lang="en-US" altLang="zh-CN" sz="1800" dirty="0" smtClean="0"/>
              <a:t>Spark</a:t>
            </a:r>
            <a:r>
              <a:rPr lang="zh-CN" altLang="en-US" sz="1800" dirty="0" smtClean="0"/>
              <a:t>，实现</a:t>
            </a:r>
            <a:r>
              <a:rPr lang="zh-CN" altLang="en-US" sz="1800" b="1" dirty="0" smtClean="0"/>
              <a:t>局部</a:t>
            </a:r>
            <a:r>
              <a:rPr lang="en-US" altLang="zh-CN" sz="1800" b="1" dirty="0" smtClean="0"/>
              <a:t>DAG</a:t>
            </a:r>
            <a:r>
              <a:rPr lang="zh-CN" altLang="en-US" sz="1800" b="1" dirty="0" smtClean="0"/>
              <a:t>执行</a:t>
            </a:r>
            <a:r>
              <a:rPr lang="zh-CN" altLang="en-US" sz="1800" dirty="0" smtClean="0"/>
              <a:t>（</a:t>
            </a:r>
            <a:r>
              <a:rPr lang="en-US" altLang="zh-CN" sz="1800" dirty="0" smtClean="0"/>
              <a:t> </a:t>
            </a:r>
            <a:r>
              <a:rPr lang="en-US" altLang="zh-CN" sz="1800" b="1" dirty="0"/>
              <a:t>partial DAG </a:t>
            </a:r>
            <a:r>
              <a:rPr lang="en-US" altLang="zh-CN" sz="1800" b="1" dirty="0" smtClean="0"/>
              <a:t>execution</a:t>
            </a:r>
            <a:r>
              <a:rPr lang="zh-CN" altLang="en-US" sz="1800" dirty="0" smtClean="0"/>
              <a:t>，简称</a:t>
            </a:r>
            <a:r>
              <a:rPr lang="en-US" altLang="zh-CN" sz="1800" b="1" dirty="0" smtClean="0"/>
              <a:t>PDE</a:t>
            </a:r>
            <a:r>
              <a:rPr lang="zh-CN" altLang="en-US" sz="1800" dirty="0" smtClean="0"/>
              <a:t>），该技术基于 </a:t>
            </a:r>
            <a:r>
              <a:rPr lang="zh-CN" altLang="en-US" sz="1800" b="1" dirty="0" smtClean="0"/>
              <a:t>运行时</a:t>
            </a:r>
            <a:r>
              <a:rPr lang="zh-CN" altLang="en-US" sz="1800" dirty="0" smtClean="0"/>
              <a:t> 收集数据的统计信息，</a:t>
            </a:r>
            <a:r>
              <a:rPr lang="zh-CN" altLang="en-US" sz="1800" b="1" dirty="0" smtClean="0"/>
              <a:t>动态</a:t>
            </a:r>
            <a:r>
              <a:rPr lang="zh-CN" altLang="en-US" sz="1800" dirty="0" smtClean="0"/>
              <a:t>改变</a:t>
            </a:r>
            <a:r>
              <a:rPr lang="zh-CN" altLang="en-US" sz="1800" b="1" dirty="0" smtClean="0"/>
              <a:t>查询计划</a:t>
            </a:r>
            <a:r>
              <a:rPr lang="zh-CN" altLang="en-US" sz="1800" dirty="0" smtClean="0"/>
              <a:t>。</a:t>
            </a:r>
            <a:endParaRPr lang="en-US" altLang="zh-CN" sz="1800" dirty="0" smtClean="0"/>
          </a:p>
          <a:p>
            <a:pPr marL="0" indent="0">
              <a:buNone/>
            </a:pPr>
            <a:r>
              <a:rPr lang="zh-CN" altLang="en-US" sz="1800" b="1" dirty="0" smtClean="0"/>
              <a:t>思路</a:t>
            </a:r>
            <a:r>
              <a:rPr lang="zh-CN" altLang="en-US" sz="1800" dirty="0" smtClean="0"/>
              <a:t>：</a:t>
            </a:r>
            <a:r>
              <a:rPr lang="en-US" altLang="zh-CN" sz="1800" dirty="0" smtClean="0"/>
              <a:t>PDE</a:t>
            </a:r>
            <a:r>
              <a:rPr lang="zh-CN" altLang="en-US" sz="1800" dirty="0" smtClean="0"/>
              <a:t>应用到“块的</a:t>
            </a:r>
            <a:r>
              <a:rPr lang="en-US" altLang="zh-CN" sz="1800" dirty="0" smtClean="0"/>
              <a:t>shuffle</a:t>
            </a:r>
            <a:r>
              <a:rPr lang="zh-CN" altLang="en-US" sz="1800" dirty="0" smtClean="0"/>
              <a:t>操作边界”，该边界（也即</a:t>
            </a:r>
            <a:r>
              <a:rPr lang="en-US" altLang="zh-CN" sz="1800" dirty="0" smtClean="0"/>
              <a:t>RDD</a:t>
            </a:r>
            <a:r>
              <a:rPr lang="zh-CN" altLang="en-US" sz="1800" dirty="0" smtClean="0"/>
              <a:t>从“窄依赖”到“宽依赖”的边界）涉及到数据的交换和重新分区，在</a:t>
            </a:r>
            <a:r>
              <a:rPr lang="en-US" altLang="zh-CN" sz="1800" dirty="0" smtClean="0"/>
              <a:t>Shark</a:t>
            </a:r>
            <a:r>
              <a:rPr lang="zh-CN" altLang="en-US" sz="1800" dirty="0" smtClean="0"/>
              <a:t>里是最耗费时间的。</a:t>
            </a:r>
            <a:endParaRPr lang="en-US" altLang="zh-CN" sz="1800" dirty="0" smtClean="0"/>
          </a:p>
          <a:p>
            <a:pPr marL="0" indent="0">
              <a:buNone/>
            </a:pPr>
            <a:r>
              <a:rPr lang="en-US" altLang="zh-CN" sz="1800" b="1" dirty="0" smtClean="0"/>
              <a:t>PDE</a:t>
            </a:r>
            <a:r>
              <a:rPr lang="zh-CN" altLang="en-US" sz="1800" b="1" dirty="0" smtClean="0"/>
              <a:t>技术原理</a:t>
            </a:r>
            <a:r>
              <a:rPr lang="zh-CN" altLang="en-US" sz="1800" dirty="0" smtClean="0"/>
              <a:t>，两个方面：</a:t>
            </a:r>
            <a:endParaRPr lang="en-US" altLang="zh-CN" sz="1800" dirty="0" smtClean="0"/>
          </a:p>
          <a:p>
            <a:pPr marL="971550" lvl="1" indent="-514350">
              <a:buFont typeface="+mj-ea"/>
              <a:buAutoNum type="circleNumDbPlain"/>
            </a:pPr>
            <a:r>
              <a:rPr lang="en-US" altLang="zh-CN" sz="1800" dirty="0" smtClean="0"/>
              <a:t> </a:t>
            </a:r>
            <a:r>
              <a:rPr lang="zh-CN" altLang="en-US" sz="1800" dirty="0" smtClean="0"/>
              <a:t>在物化</a:t>
            </a:r>
            <a:r>
              <a:rPr lang="en-US" altLang="zh-CN" sz="1800" dirty="0" smtClean="0"/>
              <a:t>map</a:t>
            </a:r>
            <a:r>
              <a:rPr lang="zh-CN" altLang="en-US" sz="1800" dirty="0" smtClean="0"/>
              <a:t>输出时，</a:t>
            </a:r>
            <a:r>
              <a:rPr lang="en-US" altLang="zh-CN" sz="1800" dirty="0" smtClean="0"/>
              <a:t>PDE</a:t>
            </a:r>
            <a:r>
              <a:rPr lang="zh-CN" altLang="en-US" sz="1800" dirty="0" smtClean="0"/>
              <a:t>可在全局范围内针对每个分区，收集可自定义的统计信息，如分区大小、记录数、热数据等。</a:t>
            </a:r>
            <a:endParaRPr lang="en-US" altLang="zh-CN" sz="1800" dirty="0" smtClean="0"/>
          </a:p>
          <a:p>
            <a:pPr marL="971550" lvl="1" indent="-514350">
              <a:buFont typeface="+mj-ea"/>
              <a:buAutoNum type="circleNumDbPlain"/>
            </a:pPr>
            <a:r>
              <a:rPr lang="zh-CN" altLang="en-US" sz="1800" dirty="0" smtClean="0"/>
              <a:t>基于这些统计信息，</a:t>
            </a:r>
            <a:r>
              <a:rPr lang="en-US" altLang="zh-CN" sz="1800" dirty="0" smtClean="0"/>
              <a:t>PDE</a:t>
            </a:r>
            <a:r>
              <a:rPr lang="zh-CN" altLang="en-US" sz="1800" dirty="0" smtClean="0"/>
              <a:t>允许</a:t>
            </a:r>
            <a:r>
              <a:rPr lang="en-US" altLang="zh-CN" sz="1800" dirty="0" smtClean="0"/>
              <a:t>DAG</a:t>
            </a:r>
            <a:r>
              <a:rPr lang="zh-CN" altLang="en-US" sz="1800" dirty="0" smtClean="0"/>
              <a:t>进行调整</a:t>
            </a:r>
            <a:r>
              <a:rPr lang="en-US" altLang="zh-CN" sz="1800" dirty="0" smtClean="0"/>
              <a:t>: (1)</a:t>
            </a:r>
            <a:r>
              <a:rPr lang="zh-CN" altLang="en-US" sz="1800" dirty="0" smtClean="0"/>
              <a:t>选择不同的操作；</a:t>
            </a:r>
            <a:r>
              <a:rPr lang="en-US" altLang="zh-CN" sz="1800" dirty="0" smtClean="0"/>
              <a:t>(2)</a:t>
            </a:r>
            <a:r>
              <a:rPr lang="zh-CN" altLang="en-US" sz="1800" dirty="0" smtClean="0"/>
              <a:t>改变参数，如并行度</a:t>
            </a:r>
            <a:endParaRPr lang="en-US" altLang="zh-CN" sz="1800" dirty="0" smtClean="0"/>
          </a:p>
          <a:p>
            <a:pPr marL="0" indent="0">
              <a:buNone/>
            </a:pPr>
            <a:r>
              <a:rPr lang="zh-CN" altLang="en-US" sz="1800" dirty="0" smtClean="0"/>
              <a:t>统计</a:t>
            </a:r>
            <a:r>
              <a:rPr lang="zh-CN" altLang="en-US" sz="1800" dirty="0"/>
              <a:t>信息由每个</a:t>
            </a:r>
            <a:r>
              <a:rPr lang="en-US" altLang="zh-CN" sz="1800" dirty="0"/>
              <a:t>worker</a:t>
            </a:r>
            <a:r>
              <a:rPr lang="zh-CN" altLang="en-US" sz="1800" dirty="0"/>
              <a:t>发送给</a:t>
            </a:r>
            <a:r>
              <a:rPr lang="en-US" altLang="zh-CN" sz="1800" dirty="0"/>
              <a:t>master</a:t>
            </a:r>
            <a:r>
              <a:rPr lang="zh-CN" altLang="en-US" sz="1800" dirty="0"/>
              <a:t>，然后</a:t>
            </a:r>
            <a:r>
              <a:rPr lang="zh-CN" altLang="en-US" sz="1800" dirty="0" smtClean="0"/>
              <a:t>汇总给</a:t>
            </a:r>
            <a:r>
              <a:rPr lang="zh-CN" altLang="en-US" sz="1800" dirty="0"/>
              <a:t>优化器</a:t>
            </a:r>
            <a:r>
              <a:rPr lang="zh-CN" altLang="en-US" sz="1800" dirty="0" smtClean="0"/>
              <a:t>。统计信息采用</a:t>
            </a:r>
            <a:r>
              <a:rPr lang="zh-CN" altLang="en-US" sz="1800" b="1" dirty="0"/>
              <a:t>有损压缩</a:t>
            </a:r>
            <a:r>
              <a:rPr lang="zh-CN" altLang="en-US" sz="1800" dirty="0"/>
              <a:t>（节省空间）</a:t>
            </a:r>
            <a:r>
              <a:rPr lang="zh-CN" altLang="en-US" sz="1800" dirty="0" smtClean="0"/>
              <a:t>。</a:t>
            </a:r>
            <a:endParaRPr lang="en-US" altLang="zh-CN" sz="1800" dirty="0" smtClean="0"/>
          </a:p>
          <a:p>
            <a:endParaRPr lang="zh-CN" altLang="en-US" dirty="0"/>
          </a:p>
        </p:txBody>
      </p:sp>
      <p:pic>
        <p:nvPicPr>
          <p:cNvPr id="4" name="图片 3"/>
          <p:cNvPicPr>
            <a:picLocks noChangeAspect="1"/>
          </p:cNvPicPr>
          <p:nvPr/>
        </p:nvPicPr>
        <p:blipFill>
          <a:blip r:embed="rId2"/>
          <a:stretch>
            <a:fillRect/>
          </a:stretch>
        </p:blipFill>
        <p:spPr>
          <a:xfrm>
            <a:off x="5933822" y="4746873"/>
            <a:ext cx="3210178" cy="2111127"/>
          </a:xfrm>
          <a:prstGeom prst="rect">
            <a:avLst/>
          </a:prstGeom>
        </p:spPr>
      </p:pic>
    </p:spTree>
    <p:extLst>
      <p:ext uri="{BB962C8B-B14F-4D97-AF65-F5344CB8AC3E}">
        <p14:creationId xmlns:p14="http://schemas.microsoft.com/office/powerpoint/2010/main" val="305662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3600" dirty="0"/>
              <a:t>四、引擎</a:t>
            </a:r>
            <a:r>
              <a:rPr lang="zh-CN" altLang="en-US" sz="3600" dirty="0" smtClean="0"/>
              <a:t>扩展</a:t>
            </a:r>
            <a:r>
              <a:rPr lang="en-US" altLang="zh-CN" dirty="0" smtClean="0"/>
              <a:t>		1. PDE </a:t>
            </a:r>
            <a:r>
              <a:rPr lang="en-US" altLang="zh-CN" dirty="0"/>
              <a:t>Join</a:t>
            </a:r>
            <a:r>
              <a:rPr lang="zh-CN" altLang="en-US" dirty="0"/>
              <a:t>优化</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7124700"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3886" y="1506030"/>
            <a:ext cx="8893781" cy="369332"/>
          </a:xfrm>
          <a:prstGeom prst="rect">
            <a:avLst/>
          </a:prstGeom>
          <a:noFill/>
        </p:spPr>
        <p:txBody>
          <a:bodyPr wrap="none" rtlCol="0">
            <a:spAutoFit/>
          </a:bodyPr>
          <a:lstStyle/>
          <a:p>
            <a:r>
              <a:rPr lang="en-US" altLang="zh-CN" dirty="0"/>
              <a:t>map </a:t>
            </a:r>
            <a:r>
              <a:rPr lang="en-US" altLang="zh-CN" dirty="0" smtClean="0"/>
              <a:t>join:</a:t>
            </a:r>
            <a:r>
              <a:rPr lang="zh-CN" altLang="en-US" dirty="0" smtClean="0"/>
              <a:t>使用</a:t>
            </a:r>
            <a:r>
              <a:rPr lang="en-US" altLang="zh-CN" dirty="0"/>
              <a:t>PDE</a:t>
            </a:r>
            <a:r>
              <a:rPr lang="zh-CN" altLang="en-US" dirty="0"/>
              <a:t>技术，在系统运行时基于输入数据的大小，决定是否采用</a:t>
            </a:r>
            <a:r>
              <a:rPr lang="en-US" altLang="zh-CN" dirty="0"/>
              <a:t>map join</a:t>
            </a:r>
            <a:r>
              <a:rPr lang="zh-CN" altLang="en-US" dirty="0" smtClean="0"/>
              <a:t>。</a:t>
            </a:r>
            <a:endParaRPr lang="en-US" altLang="zh-CN" dirty="0"/>
          </a:p>
        </p:txBody>
      </p:sp>
    </p:spTree>
    <p:extLst>
      <p:ext uri="{BB962C8B-B14F-4D97-AF65-F5344CB8AC3E}">
        <p14:creationId xmlns:p14="http://schemas.microsoft.com/office/powerpoint/2010/main" val="18215198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600" dirty="0"/>
              <a:t>四、引擎</a:t>
            </a:r>
            <a:r>
              <a:rPr lang="zh-CN" altLang="en-US" sz="3600" dirty="0" smtClean="0"/>
              <a:t>扩展</a:t>
            </a:r>
            <a:r>
              <a:rPr lang="en-US" altLang="zh-CN" sz="3600" dirty="0" smtClean="0"/>
              <a:t>	</a:t>
            </a:r>
            <a:r>
              <a:rPr lang="en-US" altLang="zh-CN" dirty="0" smtClean="0"/>
              <a:t>1. PDE </a:t>
            </a:r>
            <a:r>
              <a:rPr lang="zh-CN" altLang="en-US" dirty="0" smtClean="0"/>
              <a:t>斜处理和并行度</a:t>
            </a:r>
            <a:endParaRPr lang="zh-CN" altLang="en-US" dirty="0"/>
          </a:p>
        </p:txBody>
      </p:sp>
      <p:sp>
        <p:nvSpPr>
          <p:cNvPr id="3" name="内容占位符 2"/>
          <p:cNvSpPr>
            <a:spLocks noGrp="1"/>
          </p:cNvSpPr>
          <p:nvPr>
            <p:ph idx="1"/>
          </p:nvPr>
        </p:nvSpPr>
        <p:spPr/>
        <p:txBody>
          <a:bodyPr>
            <a:normAutofit fontScale="55000" lnSpcReduction="20000"/>
          </a:bodyPr>
          <a:lstStyle/>
          <a:p>
            <a:pPr marL="0" indent="0">
              <a:buNone/>
            </a:pPr>
            <a:r>
              <a:rPr lang="en-US" altLang="zh-CN" b="1" dirty="0" smtClean="0"/>
              <a:t>1. </a:t>
            </a:r>
            <a:r>
              <a:rPr lang="zh-CN" altLang="en-US" b="1" dirty="0" smtClean="0"/>
              <a:t>并行度</a:t>
            </a:r>
            <a:endParaRPr lang="en-US" altLang="zh-CN" b="1" dirty="0" smtClean="0"/>
          </a:p>
          <a:p>
            <a:pPr marL="0" indent="0">
              <a:buNone/>
            </a:pPr>
            <a:r>
              <a:rPr lang="en-US" altLang="zh-CN" b="1" dirty="0" smtClean="0"/>
              <a:t>Reducer</a:t>
            </a:r>
            <a:r>
              <a:rPr lang="zh-CN" altLang="en-US" b="1" dirty="0" smtClean="0"/>
              <a:t>任务</a:t>
            </a:r>
            <a:r>
              <a:rPr lang="zh-CN" altLang="en-US" b="1" i="1" dirty="0" smtClean="0"/>
              <a:t>并行度</a:t>
            </a:r>
            <a:r>
              <a:rPr lang="zh-CN" altLang="en-US" dirty="0" smtClean="0"/>
              <a:t>对性能的影响</a:t>
            </a:r>
            <a:r>
              <a:rPr lang="en-US" altLang="zh-CN" dirty="0" smtClean="0"/>
              <a:t>: </a:t>
            </a:r>
          </a:p>
          <a:p>
            <a:pPr marL="0" indent="0">
              <a:buNone/>
            </a:pPr>
            <a:r>
              <a:rPr lang="en-US" altLang="zh-CN" dirty="0" smtClean="0"/>
              <a:t>(1)Reducer</a:t>
            </a:r>
            <a:r>
              <a:rPr lang="zh-CN" altLang="en-US" dirty="0" smtClean="0"/>
              <a:t>个数太少，那么</a:t>
            </a:r>
            <a:r>
              <a:rPr lang="en-US" altLang="zh-CN" dirty="0" smtClean="0"/>
              <a:t>reducer</a:t>
            </a:r>
            <a:r>
              <a:rPr lang="zh-CN" altLang="en-US" dirty="0" smtClean="0"/>
              <a:t>的网络工作负载过高，并且消耗大量的内存；</a:t>
            </a:r>
            <a:endParaRPr lang="en-US" altLang="zh-CN" dirty="0" smtClean="0"/>
          </a:p>
          <a:p>
            <a:pPr marL="0" indent="0">
              <a:buNone/>
            </a:pPr>
            <a:r>
              <a:rPr lang="en-US" altLang="zh-CN" dirty="0" smtClean="0"/>
              <a:t>(2)Reducer</a:t>
            </a:r>
            <a:r>
              <a:rPr lang="zh-CN" altLang="en-US" dirty="0" smtClean="0"/>
              <a:t>个数太多，则会延长作业（</a:t>
            </a:r>
            <a:r>
              <a:rPr lang="en-US" altLang="zh-CN" dirty="0" smtClean="0"/>
              <a:t>job</a:t>
            </a:r>
            <a:r>
              <a:rPr lang="zh-CN" altLang="en-US" dirty="0" smtClean="0"/>
              <a:t>）完成时间，因为任务调度开销大。</a:t>
            </a:r>
            <a:endParaRPr lang="en-US" altLang="zh-CN" dirty="0" smtClean="0"/>
          </a:p>
          <a:p>
            <a:pPr marL="0" indent="0">
              <a:buNone/>
            </a:pPr>
            <a:r>
              <a:rPr lang="zh-CN" altLang="en-US" b="1" dirty="0" smtClean="0"/>
              <a:t>并行度处理</a:t>
            </a:r>
            <a:r>
              <a:rPr lang="zh-CN" altLang="en-US" dirty="0" smtClean="0"/>
              <a:t>：根据单个分区的大小，在</a:t>
            </a:r>
            <a:r>
              <a:rPr lang="zh-CN" altLang="en-US" b="1" dirty="0" smtClean="0"/>
              <a:t>运行时（</a:t>
            </a:r>
            <a:r>
              <a:rPr lang="en-US" altLang="zh-CN" b="1" dirty="0" smtClean="0"/>
              <a:t>run-time</a:t>
            </a:r>
            <a:r>
              <a:rPr lang="zh-CN" altLang="en-US" b="1" dirty="0" smtClean="0"/>
              <a:t>）</a:t>
            </a:r>
            <a:r>
              <a:rPr lang="zh-CN" altLang="en-US" dirty="0" smtClean="0"/>
              <a:t>决定</a:t>
            </a:r>
            <a:r>
              <a:rPr lang="en-US" altLang="zh-CN" dirty="0" smtClean="0"/>
              <a:t>reducer</a:t>
            </a:r>
            <a:r>
              <a:rPr lang="zh-CN" altLang="en-US" dirty="0" smtClean="0"/>
              <a:t>的个数，通过合并很多小的、细粒度的分区，得到少量的粗粒度的分区。</a:t>
            </a:r>
            <a:endParaRPr lang="en-US" altLang="zh-CN" dirty="0" smtClean="0">
              <a:solidFill>
                <a:srgbClr val="FF0000"/>
              </a:solidFill>
            </a:endParaRPr>
          </a:p>
          <a:p>
            <a:pPr marL="0" indent="0">
              <a:buNone/>
            </a:pPr>
            <a:endParaRPr lang="en-US" altLang="zh-CN" dirty="0" smtClean="0"/>
          </a:p>
          <a:p>
            <a:pPr marL="0" indent="0">
              <a:buNone/>
            </a:pPr>
            <a:r>
              <a:rPr lang="en-US" altLang="zh-CN" b="1" dirty="0" smtClean="0"/>
              <a:t>2. </a:t>
            </a:r>
            <a:r>
              <a:rPr lang="zh-CN" altLang="en-US" b="1" dirty="0" smtClean="0"/>
              <a:t>斜问题</a:t>
            </a:r>
            <a:endParaRPr lang="en-US" altLang="zh-CN" b="1" dirty="0" smtClean="0"/>
          </a:p>
          <a:p>
            <a:pPr marL="0" indent="0">
              <a:buNone/>
            </a:pPr>
            <a:r>
              <a:rPr lang="zh-CN" altLang="en-US" b="1" dirty="0" smtClean="0"/>
              <a:t>斜</a:t>
            </a:r>
            <a:r>
              <a:rPr lang="en-US" altLang="zh-CN" b="1" dirty="0" smtClean="0"/>
              <a:t>(skew)</a:t>
            </a:r>
            <a:r>
              <a:rPr lang="zh-CN" altLang="en-US" b="1" dirty="0" smtClean="0"/>
              <a:t>问题</a:t>
            </a:r>
            <a:r>
              <a:rPr lang="zh-CN" altLang="en-US" dirty="0"/>
              <a:t>：</a:t>
            </a:r>
            <a:r>
              <a:rPr lang="zh-CN" altLang="en-US" dirty="0" smtClean="0"/>
              <a:t>小分区合并后得到的大分区</a:t>
            </a:r>
            <a:r>
              <a:rPr lang="zh-CN" altLang="en-US" dirty="0" smtClean="0"/>
              <a:t>，其大小</a:t>
            </a:r>
            <a:r>
              <a:rPr lang="zh-CN" altLang="en-US" dirty="0" smtClean="0"/>
              <a:t>可能不一。</a:t>
            </a:r>
            <a:endParaRPr lang="en-US" altLang="zh-CN" dirty="0" smtClean="0"/>
          </a:p>
          <a:p>
            <a:pPr marL="0" indent="0">
              <a:buNone/>
            </a:pPr>
            <a:r>
              <a:rPr lang="zh-CN" altLang="en-US" b="1" dirty="0" smtClean="0"/>
              <a:t>斜问题处理</a:t>
            </a:r>
            <a:r>
              <a:rPr lang="zh-CN" altLang="en-US" dirty="0" smtClean="0"/>
              <a:t>：使用“贪婪的</a:t>
            </a:r>
            <a:r>
              <a:rPr lang="zh-CN" altLang="en-US" b="1" dirty="0" smtClean="0"/>
              <a:t>装箱</a:t>
            </a:r>
            <a:r>
              <a:rPr lang="zh-CN" altLang="en-US" dirty="0" smtClean="0"/>
              <a:t>启发式”算法，试图使合并后的分区大小均等化。</a:t>
            </a:r>
            <a:endParaRPr lang="en-US" altLang="zh-CN" dirty="0" smtClean="0"/>
          </a:p>
          <a:p>
            <a:pPr marL="0" indent="0">
              <a:buNone/>
            </a:pPr>
            <a:endParaRPr lang="en-US" altLang="zh-CN" dirty="0" smtClean="0"/>
          </a:p>
          <a:p>
            <a:pPr marL="0" indent="0">
              <a:buNone/>
            </a:pPr>
            <a:r>
              <a:rPr lang="zh-CN" altLang="en-US" dirty="0" smtClean="0"/>
              <a:t>本文提到一个有意思的现象：在</a:t>
            </a:r>
            <a:r>
              <a:rPr lang="en-US" altLang="zh-CN" dirty="0" smtClean="0"/>
              <a:t>Shark</a:t>
            </a:r>
            <a:r>
              <a:rPr lang="zh-CN" altLang="en-US" dirty="0" smtClean="0"/>
              <a:t>上运行大量的</a:t>
            </a:r>
            <a:r>
              <a:rPr lang="en-US" altLang="zh-CN" dirty="0" smtClean="0"/>
              <a:t>reducer</a:t>
            </a:r>
            <a:r>
              <a:rPr lang="zh-CN" altLang="en-US" dirty="0" smtClean="0"/>
              <a:t>任务，却有相似的性能提升，作者们把这归功于</a:t>
            </a:r>
            <a:r>
              <a:rPr lang="en-US" altLang="zh-CN" dirty="0" smtClean="0"/>
              <a:t>Spark</a:t>
            </a:r>
            <a:r>
              <a:rPr lang="zh-CN" altLang="en-US" dirty="0" smtClean="0"/>
              <a:t>的调度和任务启动开销很低</a:t>
            </a:r>
            <a:r>
              <a:rPr lang="zh-CN" altLang="en-US" dirty="0" smtClean="0"/>
              <a:t>。</a:t>
            </a:r>
            <a:endParaRPr lang="zh-CN" altLang="en-US" dirty="0"/>
          </a:p>
        </p:txBody>
      </p:sp>
    </p:spTree>
    <p:extLst>
      <p:ext uri="{BB962C8B-B14F-4D97-AF65-F5344CB8AC3E}">
        <p14:creationId xmlns:p14="http://schemas.microsoft.com/office/powerpoint/2010/main" val="125971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四、引擎</a:t>
            </a:r>
            <a:r>
              <a:rPr lang="zh-CN" altLang="en-US" sz="3600" dirty="0" smtClean="0"/>
              <a:t>扩展</a:t>
            </a:r>
            <a:r>
              <a:rPr lang="en-US" altLang="zh-CN" dirty="0" smtClean="0"/>
              <a:t>		2. </a:t>
            </a:r>
            <a:r>
              <a:rPr lang="zh-CN" altLang="en-US" dirty="0" smtClean="0"/>
              <a:t>列</a:t>
            </a:r>
            <a:r>
              <a:rPr lang="zh-CN" altLang="en-US" dirty="0"/>
              <a:t>内存存储</a:t>
            </a:r>
          </a:p>
        </p:txBody>
      </p:sp>
      <p:sp>
        <p:nvSpPr>
          <p:cNvPr id="3" name="内容占位符 2"/>
          <p:cNvSpPr>
            <a:spLocks noGrp="1"/>
          </p:cNvSpPr>
          <p:nvPr>
            <p:ph sz="half" idx="1"/>
          </p:nvPr>
        </p:nvSpPr>
        <p:spPr>
          <a:xfrm>
            <a:off x="457200" y="2420888"/>
            <a:ext cx="4038600" cy="3705275"/>
          </a:xfrm>
        </p:spPr>
        <p:txBody>
          <a:bodyPr>
            <a:normAutofit fontScale="70000" lnSpcReduction="20000"/>
          </a:bodyPr>
          <a:lstStyle/>
          <a:p>
            <a:r>
              <a:rPr lang="en-US" altLang="zh-CN" dirty="0"/>
              <a:t>Spark</a:t>
            </a:r>
            <a:r>
              <a:rPr lang="zh-CN" altLang="en-US" dirty="0"/>
              <a:t>默认内存存储策略是，以</a:t>
            </a:r>
            <a:r>
              <a:rPr lang="en-US" altLang="zh-CN" dirty="0"/>
              <a:t>JVM</a:t>
            </a:r>
            <a:r>
              <a:rPr lang="zh-CN" altLang="en-US" dirty="0"/>
              <a:t>对象集方式存储数据分区</a:t>
            </a:r>
            <a:r>
              <a:rPr lang="zh-CN" altLang="en-US" dirty="0" smtClean="0"/>
              <a:t>。但副作用有：</a:t>
            </a:r>
            <a:endParaRPr lang="en-US" altLang="zh-CN" dirty="0" smtClean="0"/>
          </a:p>
          <a:p>
            <a:r>
              <a:rPr lang="zh-CN" altLang="en-US" dirty="0" smtClean="0"/>
              <a:t>（</a:t>
            </a:r>
            <a:r>
              <a:rPr lang="en-US" altLang="zh-CN" dirty="0"/>
              <a:t>1</a:t>
            </a:r>
            <a:r>
              <a:rPr lang="zh-CN" altLang="en-US" dirty="0"/>
              <a:t>）大量的</a:t>
            </a:r>
            <a:r>
              <a:rPr lang="zh-CN" altLang="en-US" b="1" dirty="0"/>
              <a:t>存储空间</a:t>
            </a:r>
            <a:r>
              <a:rPr lang="zh-CN" altLang="en-US" b="1" dirty="0" smtClean="0"/>
              <a:t>开销</a:t>
            </a:r>
            <a:r>
              <a:rPr lang="zh-CN" altLang="en-US" dirty="0" smtClean="0"/>
              <a:t>。通常，一个</a:t>
            </a:r>
            <a:r>
              <a:rPr lang="en-US" altLang="zh-CN" dirty="0" smtClean="0"/>
              <a:t>JVM</a:t>
            </a:r>
            <a:r>
              <a:rPr lang="zh-CN" altLang="en-US" dirty="0" smtClean="0"/>
              <a:t>对象需要额外</a:t>
            </a:r>
            <a:r>
              <a:rPr lang="en-US" altLang="zh-CN" dirty="0" smtClean="0"/>
              <a:t>12~16bytes</a:t>
            </a:r>
            <a:r>
              <a:rPr lang="zh-CN" altLang="en-US" dirty="0" smtClean="0"/>
              <a:t>空间，如</a:t>
            </a:r>
            <a:r>
              <a:rPr lang="en-US" altLang="zh-CN" dirty="0" smtClean="0"/>
              <a:t>270 </a:t>
            </a:r>
            <a:r>
              <a:rPr lang="en-US" altLang="zh-CN" dirty="0"/>
              <a:t>MB </a:t>
            </a:r>
            <a:r>
              <a:rPr lang="zh-CN" altLang="en-US" dirty="0" smtClean="0"/>
              <a:t>的</a:t>
            </a:r>
            <a:r>
              <a:rPr lang="en-US" altLang="zh-CN" dirty="0" smtClean="0"/>
              <a:t>TPC-H </a:t>
            </a:r>
            <a:r>
              <a:rPr lang="en-US" altLang="zh-CN" dirty="0" err="1"/>
              <a:t>lineitem</a:t>
            </a:r>
            <a:r>
              <a:rPr lang="en-US" altLang="zh-CN" dirty="0"/>
              <a:t> </a:t>
            </a:r>
            <a:r>
              <a:rPr lang="en-US" altLang="zh-CN" dirty="0" smtClean="0"/>
              <a:t>table</a:t>
            </a:r>
            <a:r>
              <a:rPr lang="zh-CN" altLang="en-US" dirty="0" smtClean="0"/>
              <a:t>存储为</a:t>
            </a:r>
            <a:r>
              <a:rPr lang="en-US" altLang="zh-CN" dirty="0" smtClean="0"/>
              <a:t>JVM</a:t>
            </a:r>
            <a:r>
              <a:rPr lang="zh-CN" altLang="en-US" dirty="0" smtClean="0"/>
              <a:t>对象，需要</a:t>
            </a:r>
            <a:r>
              <a:rPr lang="en-US" altLang="zh-CN" dirty="0" smtClean="0"/>
              <a:t>971MB</a:t>
            </a:r>
            <a:r>
              <a:rPr lang="zh-CN" altLang="en-US" dirty="0" smtClean="0"/>
              <a:t>内存，而序列化仅需</a:t>
            </a:r>
            <a:r>
              <a:rPr lang="en-US" altLang="zh-CN" dirty="0" smtClean="0"/>
              <a:t>289MB</a:t>
            </a:r>
            <a:r>
              <a:rPr lang="zh-CN" altLang="en-US" dirty="0"/>
              <a:t>；</a:t>
            </a:r>
            <a:endParaRPr lang="en-US" altLang="zh-CN" dirty="0" smtClean="0"/>
          </a:p>
          <a:p>
            <a:r>
              <a:rPr lang="zh-CN" altLang="en-US" dirty="0" smtClean="0"/>
              <a:t>（</a:t>
            </a:r>
            <a:r>
              <a:rPr lang="en-US" altLang="zh-CN" dirty="0" smtClean="0"/>
              <a:t>2</a:t>
            </a:r>
            <a:r>
              <a:rPr lang="zh-CN" altLang="en-US" dirty="0" smtClean="0"/>
              <a:t>）</a:t>
            </a:r>
            <a:r>
              <a:rPr lang="zh-CN" altLang="en-US" b="1" dirty="0" smtClean="0"/>
              <a:t>垃圾回收</a:t>
            </a:r>
            <a:r>
              <a:rPr lang="zh-CN" altLang="en-US" dirty="0" smtClean="0"/>
              <a:t>。如，一个记录</a:t>
            </a:r>
            <a:r>
              <a:rPr lang="en-US" altLang="zh-CN" dirty="0" smtClean="0"/>
              <a:t>200B</a:t>
            </a:r>
            <a:r>
              <a:rPr lang="zh-CN" altLang="en-US" dirty="0" smtClean="0"/>
              <a:t>，一个</a:t>
            </a:r>
            <a:r>
              <a:rPr lang="en-US" altLang="zh-CN" dirty="0" smtClean="0"/>
              <a:t>32GB</a:t>
            </a:r>
            <a:r>
              <a:rPr lang="zh-CN" altLang="en-US" dirty="0" smtClean="0"/>
              <a:t>的堆可包含</a:t>
            </a:r>
            <a:r>
              <a:rPr lang="en-US" altLang="zh-CN" dirty="0" smtClean="0"/>
              <a:t>1</a:t>
            </a:r>
            <a:r>
              <a:rPr lang="zh-CN" altLang="en-US" dirty="0" smtClean="0"/>
              <a:t>亿</a:t>
            </a:r>
            <a:r>
              <a:rPr lang="en-US" altLang="zh-CN" dirty="0" smtClean="0"/>
              <a:t>6</a:t>
            </a:r>
            <a:r>
              <a:rPr lang="zh-CN" altLang="en-US" dirty="0" smtClean="0"/>
              <a:t>千万个对象，一次</a:t>
            </a:r>
            <a:r>
              <a:rPr lang="en-US" altLang="zh-CN" dirty="0" smtClean="0"/>
              <a:t>full GC</a:t>
            </a:r>
            <a:r>
              <a:rPr lang="zh-CN" altLang="en-US" dirty="0" smtClean="0"/>
              <a:t>需要数分钟时间。</a:t>
            </a:r>
            <a:endParaRPr lang="zh-CN" altLang="en-US" dirty="0"/>
          </a:p>
          <a:p>
            <a:endParaRPr lang="zh-CN" altLang="en-US" dirty="0"/>
          </a:p>
        </p:txBody>
      </p:sp>
      <p:sp>
        <p:nvSpPr>
          <p:cNvPr id="4" name="内容占位符 3"/>
          <p:cNvSpPr>
            <a:spLocks noGrp="1"/>
          </p:cNvSpPr>
          <p:nvPr>
            <p:ph sz="half" idx="2"/>
          </p:nvPr>
        </p:nvSpPr>
        <p:spPr>
          <a:xfrm>
            <a:off x="4648200" y="2420888"/>
            <a:ext cx="4038600" cy="3705275"/>
          </a:xfrm>
        </p:spPr>
        <p:txBody>
          <a:bodyPr>
            <a:normAutofit fontScale="70000" lnSpcReduction="20000"/>
          </a:bodyPr>
          <a:lstStyle/>
          <a:p>
            <a:r>
              <a:rPr lang="en-US" altLang="zh-CN" dirty="0" smtClean="0"/>
              <a:t>Shark</a:t>
            </a:r>
            <a:r>
              <a:rPr lang="zh-CN" altLang="en-US" dirty="0" smtClean="0"/>
              <a:t>的内存存储策略是，数据按原始数据类型归为不同的列，每一列存储为对应的原始数组，如</a:t>
            </a:r>
            <a:r>
              <a:rPr lang="en-US" altLang="zh-CN" dirty="0" err="1" smtClean="0"/>
              <a:t>int</a:t>
            </a:r>
            <a:r>
              <a:rPr lang="zh-CN" altLang="en-US" dirty="0" smtClean="0"/>
              <a:t>→</a:t>
            </a:r>
            <a:r>
              <a:rPr lang="en-US" altLang="zh-CN" dirty="0" err="1" smtClean="0"/>
              <a:t>int</a:t>
            </a:r>
            <a:r>
              <a:rPr lang="en-US" altLang="zh-CN" dirty="0" smtClean="0"/>
              <a:t>[]</a:t>
            </a:r>
            <a:r>
              <a:rPr lang="zh-CN" altLang="en-US" dirty="0" smtClean="0"/>
              <a:t>。</a:t>
            </a:r>
            <a:r>
              <a:rPr lang="en-US" altLang="zh-CN" dirty="0" smtClean="0"/>
              <a:t>Hive</a:t>
            </a:r>
            <a:r>
              <a:rPr lang="zh-CN" altLang="en-US" dirty="0" smtClean="0"/>
              <a:t>支持的复杂数据类型，如</a:t>
            </a:r>
            <a:r>
              <a:rPr lang="en-US" altLang="zh-CN" dirty="0" smtClean="0"/>
              <a:t>map</a:t>
            </a:r>
            <a:r>
              <a:rPr lang="zh-CN" altLang="en-US" dirty="0" smtClean="0"/>
              <a:t>、</a:t>
            </a:r>
            <a:r>
              <a:rPr lang="en-US" altLang="zh-CN" dirty="0" smtClean="0"/>
              <a:t>array</a:t>
            </a:r>
            <a:r>
              <a:rPr lang="zh-CN" altLang="en-US" dirty="0" smtClean="0"/>
              <a:t>，先序列化，然后串接为</a:t>
            </a:r>
            <a:r>
              <a:rPr lang="en-US" altLang="zh-CN" dirty="0" smtClean="0"/>
              <a:t>byte</a:t>
            </a:r>
            <a:r>
              <a:rPr lang="zh-CN" altLang="en-US" dirty="0" smtClean="0"/>
              <a:t>数组。</a:t>
            </a:r>
            <a:endParaRPr lang="en-US" altLang="zh-CN" dirty="0" smtClean="0"/>
          </a:p>
          <a:p>
            <a:r>
              <a:rPr lang="zh-CN" altLang="en-US" dirty="0" smtClean="0"/>
              <a:t>好处有：</a:t>
            </a:r>
            <a:endParaRPr lang="en-US" altLang="zh-CN" dirty="0" smtClean="0"/>
          </a:p>
          <a:p>
            <a:r>
              <a:rPr lang="zh-CN" altLang="en-US" dirty="0" smtClean="0"/>
              <a:t>每列只有一个</a:t>
            </a:r>
            <a:r>
              <a:rPr lang="en-US" altLang="zh-CN" dirty="0" smtClean="0"/>
              <a:t>JVM</a:t>
            </a:r>
            <a:r>
              <a:rPr lang="zh-CN" altLang="en-US" dirty="0" smtClean="0"/>
              <a:t>对象，占用内存空间少，垃圾回收快</a:t>
            </a:r>
            <a:endParaRPr lang="en-US" altLang="zh-CN" dirty="0" smtClean="0"/>
          </a:p>
          <a:p>
            <a:r>
              <a:rPr lang="zh-CN" altLang="en-US" dirty="0" smtClean="0"/>
              <a:t>数据紧凑，占用空间少，高效压缩（如</a:t>
            </a:r>
            <a:r>
              <a:rPr lang="zh-CN" altLang="en-US" dirty="0"/>
              <a:t>：</a:t>
            </a:r>
            <a:r>
              <a:rPr lang="en-US" altLang="zh-CN" dirty="0"/>
              <a:t>dictionary encoding, run-length encoding, bit packing</a:t>
            </a:r>
            <a:r>
              <a:rPr lang="zh-CN" altLang="en-US" dirty="0"/>
              <a:t>）</a:t>
            </a:r>
            <a:r>
              <a:rPr lang="en-US" altLang="zh-CN" dirty="0"/>
              <a:t/>
            </a:r>
            <a:br>
              <a:rPr lang="en-US" altLang="zh-CN" dirty="0"/>
            </a:br>
            <a:endParaRPr lang="zh-CN" altLang="en-US" dirty="0"/>
          </a:p>
        </p:txBody>
      </p:sp>
      <p:sp>
        <p:nvSpPr>
          <p:cNvPr id="5" name="TextBox 4"/>
          <p:cNvSpPr txBox="1"/>
          <p:nvPr/>
        </p:nvSpPr>
        <p:spPr>
          <a:xfrm>
            <a:off x="467543" y="1484784"/>
            <a:ext cx="8280919" cy="923330"/>
          </a:xfrm>
          <a:prstGeom prst="rect">
            <a:avLst/>
          </a:prstGeom>
          <a:noFill/>
        </p:spPr>
        <p:txBody>
          <a:bodyPr wrap="square" rtlCol="0">
            <a:spAutoFit/>
          </a:bodyPr>
          <a:lstStyle/>
          <a:p>
            <a:r>
              <a:rPr lang="zh-CN" altLang="en-US" dirty="0"/>
              <a:t>将磁盘数据缓存到内存，并保持数据原始格式，涉及</a:t>
            </a:r>
            <a:r>
              <a:rPr lang="zh-CN" altLang="en-US" b="1" dirty="0"/>
              <a:t>反序列</a:t>
            </a:r>
            <a:r>
              <a:rPr lang="zh-CN" altLang="en-US" dirty="0"/>
              <a:t>操作，而研究表明反序列化在普通机</a:t>
            </a:r>
            <a:r>
              <a:rPr lang="en-US" altLang="zh-CN" dirty="0"/>
              <a:t>CPU</a:t>
            </a:r>
            <a:r>
              <a:rPr lang="zh-CN" altLang="en-US" dirty="0"/>
              <a:t>的反序列率为每秒每核心</a:t>
            </a:r>
            <a:r>
              <a:rPr lang="en-US" altLang="zh-CN" dirty="0"/>
              <a:t>200M</a:t>
            </a:r>
            <a:r>
              <a:rPr lang="zh-CN" altLang="en-US" dirty="0"/>
              <a:t>，故反序列化成为性能瓶颈。</a:t>
            </a:r>
            <a:endParaRPr lang="en-US" altLang="zh-CN" dirty="0"/>
          </a:p>
          <a:p>
            <a:endParaRPr lang="zh-CN" altLang="en-US" dirty="0"/>
          </a:p>
        </p:txBody>
      </p:sp>
    </p:spTree>
    <p:extLst>
      <p:ext uri="{BB962C8B-B14F-4D97-AF65-F5344CB8AC3E}">
        <p14:creationId xmlns:p14="http://schemas.microsoft.com/office/powerpoint/2010/main" val="417885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wipe(down)">
                                      <p:cBhvr>
                                        <p:cTn id="29" dur="500"/>
                                        <p:tgtEl>
                                          <p:spTgt spid="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
                                            <p:txEl>
                                              <p:pRg st="1" end="1"/>
                                            </p:txEl>
                                          </p:spTgt>
                                        </p:tgtEl>
                                        <p:attrNameLst>
                                          <p:attrName>style.visibility</p:attrName>
                                        </p:attrNameLst>
                                      </p:cBhvr>
                                      <p:to>
                                        <p:strVal val="visible"/>
                                      </p:to>
                                    </p:set>
                                    <p:animEffect transition="in" filter="wipe(down)">
                                      <p:cBhvr>
                                        <p:cTn id="34" dur="500"/>
                                        <p:tgtEl>
                                          <p:spTgt spid="4">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wipe(down)">
                                      <p:cBhvr>
                                        <p:cTn id="39" dur="500"/>
                                        <p:tgtEl>
                                          <p:spTgt spid="4">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4">
                                            <p:txEl>
                                              <p:pRg st="3" end="3"/>
                                            </p:txEl>
                                          </p:spTgt>
                                        </p:tgtEl>
                                        <p:attrNameLst>
                                          <p:attrName>style.visibility</p:attrName>
                                        </p:attrNameLst>
                                      </p:cBhvr>
                                      <p:to>
                                        <p:strVal val="visible"/>
                                      </p:to>
                                    </p:set>
                                    <p:animEffect transition="in" filter="wipe(down)">
                                      <p:cBhvr>
                                        <p:cTn id="44"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四、引擎</a:t>
            </a:r>
            <a:r>
              <a:rPr lang="zh-CN" altLang="en-US" sz="3600" dirty="0" smtClean="0"/>
              <a:t>扩展</a:t>
            </a:r>
            <a:r>
              <a:rPr lang="en-US" altLang="zh-CN" dirty="0" smtClean="0"/>
              <a:t>		2. </a:t>
            </a:r>
            <a:r>
              <a:rPr lang="zh-CN" altLang="en-US" dirty="0" smtClean="0"/>
              <a:t>列</a:t>
            </a:r>
            <a:r>
              <a:rPr lang="zh-CN" altLang="en-US" dirty="0"/>
              <a:t>内存存储</a:t>
            </a:r>
          </a:p>
        </p:txBody>
      </p:sp>
      <p:sp>
        <p:nvSpPr>
          <p:cNvPr id="3" name="内容占位符 2"/>
          <p:cNvSpPr>
            <a:spLocks noGrp="1"/>
          </p:cNvSpPr>
          <p:nvPr>
            <p:ph sz="half" idx="1"/>
          </p:nvPr>
        </p:nvSpPr>
        <p:spPr/>
        <p:txBody>
          <a:bodyPr/>
          <a:lstStyle/>
          <a:p>
            <a:r>
              <a:rPr lang="zh-CN" altLang="en-US" dirty="0" smtClean="0"/>
              <a:t>行存储和列存储</a:t>
            </a:r>
            <a:endParaRPr lang="zh-CN" altLang="en-US" dirty="0"/>
          </a:p>
        </p:txBody>
      </p:sp>
      <p:sp>
        <p:nvSpPr>
          <p:cNvPr id="4" name="内容占位符 3"/>
          <p:cNvSpPr>
            <a:spLocks noGrp="1"/>
          </p:cNvSpPr>
          <p:nvPr>
            <p:ph sz="half" idx="2"/>
          </p:nvPr>
        </p:nvSpPr>
        <p:spPr/>
        <p:txBody>
          <a:bodyPr/>
          <a:lstStyle/>
          <a:p>
            <a:r>
              <a:rPr lang="zh-CN" altLang="en-US" dirty="0"/>
              <a:t>行程长度压缩算法 </a:t>
            </a:r>
            <a:r>
              <a:rPr lang="en-US" altLang="zh-CN" i="1" dirty="0"/>
              <a:t>Run-Length</a:t>
            </a:r>
            <a:r>
              <a:rPr lang="en-US" altLang="zh-CN" dirty="0"/>
              <a:t> </a:t>
            </a:r>
            <a:r>
              <a:rPr lang="en-US" altLang="zh-CN" i="1" dirty="0"/>
              <a:t>Encoding</a:t>
            </a:r>
            <a:r>
              <a:rPr lang="en-US" altLang="zh-CN" dirty="0"/>
              <a:t>(RLE</a:t>
            </a:r>
            <a:r>
              <a:rPr lang="en-US" altLang="zh-CN" dirty="0" smtClean="0"/>
              <a:t>)</a:t>
            </a:r>
          </a:p>
          <a:p>
            <a:endParaRPr lang="zh-CN"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708920"/>
            <a:ext cx="35718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C:\Users\SH\Desktop\48c95a19gd01a24ab4d0b&amp;69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2025" y="3056758"/>
            <a:ext cx="2476191" cy="2809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79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5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fade">
                                      <p:cBhvr>
                                        <p:cTn id="18"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600" dirty="0"/>
              <a:t>四、引擎</a:t>
            </a:r>
            <a:r>
              <a:rPr lang="zh-CN" altLang="en-US" sz="3600" dirty="0" smtClean="0"/>
              <a:t>扩展</a:t>
            </a:r>
            <a:r>
              <a:rPr lang="en-US" altLang="zh-CN" dirty="0" smtClean="0"/>
              <a:t>		3.</a:t>
            </a:r>
            <a:r>
              <a:rPr lang="zh-CN" altLang="en-US" dirty="0" smtClean="0"/>
              <a:t>分布式数据加载</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Shark</a:t>
            </a:r>
            <a:r>
              <a:rPr lang="zh-CN" altLang="en-US" dirty="0" smtClean="0"/>
              <a:t>的分布式数据加载依赖于</a:t>
            </a:r>
            <a:r>
              <a:rPr lang="en-US" altLang="zh-CN" dirty="0" smtClean="0"/>
              <a:t>Spark</a:t>
            </a:r>
            <a:r>
              <a:rPr lang="zh-CN" altLang="en-US" dirty="0" smtClean="0"/>
              <a:t>，大致过程：</a:t>
            </a:r>
            <a:r>
              <a:rPr lang="en-US" altLang="zh-CN" dirty="0" smtClean="0"/>
              <a:t/>
            </a:r>
            <a:br>
              <a:rPr lang="en-US" altLang="zh-CN" dirty="0" smtClean="0"/>
            </a:br>
            <a:r>
              <a:rPr lang="zh-CN" altLang="en-US" dirty="0" smtClean="0"/>
              <a:t>一个表被划分到多个小的分区，每个分区对应一个加载任务，加载任务按照“数据视图”从数据行中提取独立字段，然后将分区数据整理为列存储形式，最后存储到内存。</a:t>
            </a:r>
            <a:endParaRPr lang="en-US" altLang="zh-CN" dirty="0" smtClean="0"/>
          </a:p>
          <a:p>
            <a:r>
              <a:rPr lang="zh-CN" altLang="en-US" dirty="0" smtClean="0"/>
              <a:t>每个数据加载任务跟踪“元数据（</a:t>
            </a:r>
            <a:r>
              <a:rPr lang="en-US" altLang="zh-CN" dirty="0"/>
              <a:t>metadata</a:t>
            </a:r>
            <a:r>
              <a:rPr lang="zh-CN" altLang="en-US" dirty="0" smtClean="0"/>
              <a:t>）”，决定分区内的数据是否应该压缩，每个任务可以选择适合自己数据的最好压缩方式（局部最优达到全局最优</a:t>
            </a:r>
            <a:r>
              <a:rPr lang="en-US" altLang="zh-CN" dirty="0" smtClean="0"/>
              <a:t>~~</a:t>
            </a:r>
            <a:r>
              <a:rPr lang="zh-CN" altLang="en-US" dirty="0" smtClean="0"/>
              <a:t>）。</a:t>
            </a:r>
            <a:r>
              <a:rPr lang="en-US" altLang="zh-CN" dirty="0" smtClean="0"/>
              <a:t/>
            </a:r>
            <a:br>
              <a:rPr lang="en-US" altLang="zh-CN" dirty="0" smtClean="0"/>
            </a:br>
            <a:r>
              <a:rPr lang="zh-CN" altLang="en-US" dirty="0" smtClean="0"/>
              <a:t>允许数据加载阶段达到最大并行度（前面提到的并行度只涉及</a:t>
            </a:r>
            <a:r>
              <a:rPr lang="en-US" altLang="zh-CN" dirty="0" smtClean="0"/>
              <a:t>reducer</a:t>
            </a:r>
            <a:r>
              <a:rPr lang="zh-CN" altLang="en-US" dirty="0" smtClean="0"/>
              <a:t>）。</a:t>
            </a:r>
            <a:endParaRPr lang="en-US" altLang="zh-CN" dirty="0" smtClean="0"/>
          </a:p>
          <a:p>
            <a:r>
              <a:rPr lang="zh-CN" altLang="en-US" dirty="0" smtClean="0"/>
              <a:t>注意：</a:t>
            </a:r>
            <a:r>
              <a:rPr lang="en-US" altLang="zh-CN" dirty="0" smtClean="0"/>
              <a:t>RDD</a:t>
            </a:r>
            <a:r>
              <a:rPr lang="zh-CN" altLang="en-US" dirty="0" smtClean="0"/>
              <a:t>的</a:t>
            </a:r>
            <a:r>
              <a:rPr lang="en-US" altLang="zh-CN" dirty="0" smtClean="0"/>
              <a:t>lineage</a:t>
            </a:r>
            <a:r>
              <a:rPr lang="zh-CN" altLang="en-US" dirty="0" smtClean="0"/>
              <a:t>不会包含分区的压缩视图和元数据信息，这些信息只是</a:t>
            </a:r>
            <a:r>
              <a:rPr lang="en-US" altLang="zh-CN" dirty="0" smtClean="0"/>
              <a:t>RDD</a:t>
            </a:r>
            <a:r>
              <a:rPr lang="zh-CN" altLang="en-US" dirty="0" smtClean="0"/>
              <a:t>计算过程的副产品，假如该信息丢失，可以利用</a:t>
            </a:r>
            <a:r>
              <a:rPr lang="en-US" altLang="zh-CN" dirty="0" smtClean="0"/>
              <a:t>RDD</a:t>
            </a:r>
            <a:r>
              <a:rPr lang="zh-CN" altLang="en-US" dirty="0" smtClean="0"/>
              <a:t>容错机制快速重新计算。</a:t>
            </a:r>
            <a:endParaRPr lang="zh-CN" altLang="en-US" dirty="0"/>
          </a:p>
        </p:txBody>
      </p:sp>
    </p:spTree>
    <p:extLst>
      <p:ext uri="{BB962C8B-B14F-4D97-AF65-F5344CB8AC3E}">
        <p14:creationId xmlns:p14="http://schemas.microsoft.com/office/powerpoint/2010/main" val="184660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一、背景</a:t>
            </a:r>
            <a:endParaRPr lang="zh-CN" altLang="en-US" sz="3600" dirty="0"/>
          </a:p>
        </p:txBody>
      </p:sp>
      <p:sp>
        <p:nvSpPr>
          <p:cNvPr id="3" name="内容占位符 2"/>
          <p:cNvSpPr>
            <a:spLocks noGrp="1"/>
          </p:cNvSpPr>
          <p:nvPr>
            <p:ph idx="1"/>
          </p:nvPr>
        </p:nvSpPr>
        <p:spPr/>
        <p:txBody>
          <a:bodyPr/>
          <a:lstStyle/>
          <a:p>
            <a:pPr marL="0" indent="0">
              <a:buNone/>
            </a:pPr>
            <a:r>
              <a:rPr lang="zh-CN" altLang="en-US" dirty="0" smtClean="0"/>
              <a:t>现代数据分析领域面临的困境：</a:t>
            </a:r>
            <a:endParaRPr lang="en-US" altLang="zh-CN" dirty="0" smtClean="0"/>
          </a:p>
          <a:p>
            <a:pPr marL="514350" indent="-514350">
              <a:buFont typeface="+mj-lt"/>
              <a:buAutoNum type="arabicPeriod"/>
            </a:pPr>
            <a:r>
              <a:rPr lang="zh-CN" altLang="en-US" dirty="0" smtClean="0"/>
              <a:t>数据量大</a:t>
            </a:r>
            <a:endParaRPr lang="en-US" altLang="zh-CN" dirty="0" smtClean="0"/>
          </a:p>
          <a:p>
            <a:pPr marL="514350" indent="-514350">
              <a:buFont typeface="+mj-lt"/>
              <a:buAutoNum type="arabicPeriod"/>
            </a:pPr>
            <a:r>
              <a:rPr lang="zh-CN" altLang="en-US" dirty="0" smtClean="0"/>
              <a:t>故障和掉队者（</a:t>
            </a:r>
            <a:r>
              <a:rPr lang="en-US" altLang="zh-CN" dirty="0"/>
              <a:t>straggler</a:t>
            </a:r>
            <a:r>
              <a:rPr lang="zh-CN" altLang="en-US" dirty="0" smtClean="0"/>
              <a:t>）使并行的数据库设计复杂化</a:t>
            </a:r>
            <a:endParaRPr lang="en-US" altLang="zh-CN" dirty="0" smtClean="0"/>
          </a:p>
          <a:p>
            <a:pPr marL="514350" indent="-514350">
              <a:buFont typeface="+mj-lt"/>
              <a:buAutoNum type="arabicPeriod"/>
            </a:pPr>
            <a:r>
              <a:rPr lang="zh-CN" altLang="en-US" dirty="0" smtClean="0"/>
              <a:t>复杂的分析功能，如机器学习、图计算等</a:t>
            </a:r>
            <a:endParaRPr lang="en-US" altLang="zh-CN" dirty="0" smtClean="0"/>
          </a:p>
          <a:p>
            <a:pPr marL="514350" indent="-514350">
              <a:buFont typeface="+mj-lt"/>
              <a:buAutoNum type="arabicPeriod"/>
            </a:pPr>
            <a:r>
              <a:rPr lang="zh-CN" altLang="en-US" dirty="0"/>
              <a:t>低</a:t>
            </a:r>
            <a:r>
              <a:rPr lang="zh-CN" altLang="en-US" dirty="0" smtClean="0"/>
              <a:t>延迟要求</a:t>
            </a:r>
            <a:endParaRPr lang="en-US" altLang="zh-CN" dirty="0" smtClean="0"/>
          </a:p>
          <a:p>
            <a:pPr marL="514350" indent="-514350">
              <a:buFont typeface="+mj-lt"/>
              <a:buAutoNum type="arabicPeriod"/>
            </a:pPr>
            <a:r>
              <a:rPr lang="zh-CN" altLang="en-US" dirty="0" smtClean="0"/>
              <a:t>迭代式计算</a:t>
            </a:r>
            <a:endParaRPr lang="zh-CN" altLang="en-US" dirty="0"/>
          </a:p>
        </p:txBody>
      </p:sp>
    </p:spTree>
    <p:extLst>
      <p:ext uri="{BB962C8B-B14F-4D97-AF65-F5344CB8AC3E}">
        <p14:creationId xmlns:p14="http://schemas.microsoft.com/office/powerpoint/2010/main" val="19102824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3600" dirty="0"/>
              <a:t>四、引擎</a:t>
            </a:r>
            <a:r>
              <a:rPr lang="zh-CN" altLang="en-US" sz="3600" dirty="0" smtClean="0"/>
              <a:t>扩展</a:t>
            </a:r>
            <a:r>
              <a:rPr lang="en-US" altLang="zh-CN" dirty="0" smtClean="0"/>
              <a:t>		4. </a:t>
            </a:r>
            <a:r>
              <a:rPr lang="zh-CN" altLang="en-US" dirty="0" smtClean="0"/>
              <a:t>数据协作分区</a:t>
            </a:r>
            <a:endParaRPr lang="zh-CN" altLang="en-US" dirty="0"/>
          </a:p>
        </p:txBody>
      </p:sp>
      <p:sp>
        <p:nvSpPr>
          <p:cNvPr id="3" name="内容占位符 2"/>
          <p:cNvSpPr>
            <a:spLocks noGrp="1"/>
          </p:cNvSpPr>
          <p:nvPr>
            <p:ph idx="1"/>
          </p:nvPr>
        </p:nvSpPr>
        <p:spPr/>
        <p:txBody>
          <a:bodyPr/>
          <a:lstStyle/>
          <a:p>
            <a:r>
              <a:rPr lang="en-US" altLang="zh-CN" sz="2400" dirty="0" smtClean="0"/>
              <a:t>MPP</a:t>
            </a:r>
            <a:r>
              <a:rPr lang="zh-CN" altLang="en-US" sz="2400" dirty="0" smtClean="0"/>
              <a:t>协同分区方式：数据加载过程，</a:t>
            </a:r>
            <a:r>
              <a:rPr lang="zh-CN" altLang="en-US" sz="2400" dirty="0"/>
              <a:t>基于两个</a:t>
            </a:r>
            <a:r>
              <a:rPr lang="zh-CN" altLang="en-US" sz="2400" dirty="0" smtClean="0"/>
              <a:t>表的</a:t>
            </a:r>
            <a:r>
              <a:rPr lang="en-US" altLang="zh-CN" sz="2400" b="1" dirty="0" smtClean="0"/>
              <a:t>join key</a:t>
            </a:r>
            <a:r>
              <a:rPr lang="zh-CN" altLang="en-US" sz="2400" dirty="0" smtClean="0"/>
              <a:t>协同分区。</a:t>
            </a:r>
            <a:endParaRPr lang="en-US" altLang="zh-CN" sz="2400" dirty="0" smtClean="0"/>
          </a:p>
          <a:p>
            <a:r>
              <a:rPr lang="en-US" altLang="zh-CN" sz="2400" dirty="0" smtClean="0"/>
              <a:t>Shark</a:t>
            </a:r>
            <a:r>
              <a:rPr lang="zh-CN" altLang="en-US" sz="2400" dirty="0" smtClean="0"/>
              <a:t>协同分区方式：</a:t>
            </a:r>
            <a:r>
              <a:rPr lang="zh-CN" altLang="en-US" sz="2400" dirty="0"/>
              <a:t>基于两个</a:t>
            </a:r>
            <a:r>
              <a:rPr lang="zh-CN" altLang="en-US" sz="2400" dirty="0" smtClean="0"/>
              <a:t>表的</a:t>
            </a:r>
            <a:r>
              <a:rPr lang="en-US" altLang="zh-CN" sz="2400" b="1" dirty="0" smtClean="0"/>
              <a:t>common key</a:t>
            </a:r>
            <a:r>
              <a:rPr lang="zh-CN" altLang="en-US" sz="2400" dirty="0" smtClean="0"/>
              <a:t>协同分区。</a:t>
            </a:r>
            <a:r>
              <a:rPr lang="en-US" altLang="zh-CN" sz="2400" dirty="0" smtClean="0"/>
              <a:t/>
            </a:r>
            <a:br>
              <a:rPr lang="en-US" altLang="zh-CN" sz="2400" dirty="0" smtClean="0"/>
            </a:br>
            <a:r>
              <a:rPr lang="zh-CN" altLang="en-US" sz="2400" dirty="0" smtClean="0"/>
              <a:t>协同分区时，</a:t>
            </a:r>
            <a:r>
              <a:rPr lang="en-US" altLang="zh-CN" sz="2400" dirty="0" smtClean="0"/>
              <a:t>Shark</a:t>
            </a:r>
            <a:r>
              <a:rPr lang="zh-CN" altLang="en-US" sz="2400" dirty="0" smtClean="0"/>
              <a:t>的优化器构建</a:t>
            </a:r>
            <a:r>
              <a:rPr lang="en-US" altLang="zh-CN" sz="2400" dirty="0" smtClean="0"/>
              <a:t>DAG</a:t>
            </a:r>
            <a:r>
              <a:rPr lang="zh-CN" altLang="en-US" sz="2400" dirty="0" smtClean="0"/>
              <a:t>，（</a:t>
            </a:r>
            <a:r>
              <a:rPr lang="en-US" altLang="zh-CN" sz="2400" dirty="0" smtClean="0"/>
              <a:t>1</a:t>
            </a:r>
            <a:r>
              <a:rPr lang="zh-CN" altLang="en-US" sz="2400" dirty="0" smtClean="0"/>
              <a:t>）避免</a:t>
            </a:r>
            <a:r>
              <a:rPr lang="en-US" altLang="zh-CN" sz="2400" dirty="0" smtClean="0"/>
              <a:t>shuffle</a:t>
            </a:r>
            <a:r>
              <a:rPr lang="zh-CN" altLang="en-US" sz="2400" dirty="0" smtClean="0"/>
              <a:t>过程；（</a:t>
            </a:r>
            <a:r>
              <a:rPr lang="en-US" altLang="zh-CN" sz="2400" dirty="0" smtClean="0"/>
              <a:t>2</a:t>
            </a:r>
            <a:r>
              <a:rPr lang="zh-CN" altLang="en-US" sz="2400" dirty="0" smtClean="0"/>
              <a:t>）</a:t>
            </a:r>
            <a:r>
              <a:rPr lang="en-US" altLang="zh-CN" sz="2400" dirty="0" smtClean="0"/>
              <a:t>map</a:t>
            </a:r>
            <a:r>
              <a:rPr lang="zh-CN" altLang="en-US" sz="2400" dirty="0" smtClean="0"/>
              <a:t>任务执行</a:t>
            </a:r>
            <a:r>
              <a:rPr lang="en-US" altLang="zh-CN" sz="2400" dirty="0" smtClean="0"/>
              <a:t>join</a:t>
            </a:r>
            <a:r>
              <a:rPr lang="zh-CN" altLang="en-US" sz="2400" dirty="0" smtClean="0"/>
              <a:t>操作。</a:t>
            </a:r>
            <a:endParaRPr lang="en-US" altLang="zh-CN" sz="2400" dirty="0" smtClean="0"/>
          </a:p>
          <a:p>
            <a:endParaRPr lang="zh-CN" altLang="en-US" dirty="0"/>
          </a:p>
        </p:txBody>
      </p:sp>
      <p:sp>
        <p:nvSpPr>
          <p:cNvPr id="5" name="TextBox 4"/>
          <p:cNvSpPr txBox="1"/>
          <p:nvPr/>
        </p:nvSpPr>
        <p:spPr>
          <a:xfrm>
            <a:off x="285720" y="4000504"/>
            <a:ext cx="8501122" cy="1938992"/>
          </a:xfrm>
          <a:prstGeom prst="rect">
            <a:avLst/>
          </a:prstGeom>
          <a:noFill/>
        </p:spPr>
        <p:txBody>
          <a:bodyPr wrap="square" rtlCol="0">
            <a:spAutoFit/>
          </a:bodyPr>
          <a:lstStyle/>
          <a:p>
            <a:r>
              <a:rPr lang="en-US" altLang="zh-CN" sz="2400" dirty="0" smtClean="0"/>
              <a:t>CREATE TABLE </a:t>
            </a:r>
            <a:r>
              <a:rPr lang="en-US" altLang="zh-CN" sz="2400" dirty="0" err="1" smtClean="0"/>
              <a:t>l_mem</a:t>
            </a:r>
            <a:r>
              <a:rPr lang="en-US" altLang="zh-CN" sz="2400" dirty="0" smtClean="0"/>
              <a:t> </a:t>
            </a:r>
            <a:r>
              <a:rPr lang="en-US" altLang="zh-CN" sz="2400" b="1" dirty="0" smtClean="0"/>
              <a:t>TBLPROPERTIES</a:t>
            </a:r>
            <a:r>
              <a:rPr lang="en-US" altLang="zh-CN" sz="2400" dirty="0" smtClean="0"/>
              <a:t> ("</a:t>
            </a:r>
            <a:r>
              <a:rPr lang="en-US" altLang="zh-CN" sz="2400" dirty="0" err="1" smtClean="0"/>
              <a:t>shark.cache</a:t>
            </a:r>
            <a:r>
              <a:rPr lang="en-US" altLang="zh-CN" sz="2400" dirty="0" smtClean="0"/>
              <a:t>"=true)</a:t>
            </a:r>
          </a:p>
          <a:p>
            <a:r>
              <a:rPr lang="en-US" altLang="zh-CN" sz="2400" dirty="0" smtClean="0"/>
              <a:t>      AS SELECT * FROM </a:t>
            </a:r>
            <a:r>
              <a:rPr lang="en-US" altLang="zh-CN" sz="2400" dirty="0" err="1" smtClean="0"/>
              <a:t>lineitem</a:t>
            </a:r>
            <a:r>
              <a:rPr lang="en-US" altLang="zh-CN" sz="2400" dirty="0" smtClean="0"/>
              <a:t> DISTRIBUTE BY L_ORDERKEY;</a:t>
            </a:r>
          </a:p>
          <a:p>
            <a:r>
              <a:rPr lang="en-US" altLang="zh-CN" sz="2400" dirty="0" smtClean="0"/>
              <a:t>CREATE TABLE </a:t>
            </a:r>
            <a:r>
              <a:rPr lang="en-US" altLang="zh-CN" sz="2400" dirty="0" err="1" smtClean="0"/>
              <a:t>o_mem</a:t>
            </a:r>
            <a:r>
              <a:rPr lang="en-US" altLang="zh-CN" sz="2400" dirty="0" smtClean="0"/>
              <a:t> </a:t>
            </a:r>
            <a:r>
              <a:rPr lang="en-US" altLang="zh-CN" sz="2400" b="1" dirty="0" smtClean="0"/>
              <a:t>TBLPROPERTIES</a:t>
            </a:r>
            <a:r>
              <a:rPr lang="en-US" altLang="zh-CN" sz="2400" dirty="0" smtClean="0"/>
              <a:t> (</a:t>
            </a:r>
          </a:p>
          <a:p>
            <a:r>
              <a:rPr lang="en-US" altLang="zh-CN" sz="2400" dirty="0" smtClean="0"/>
              <a:t>      "</a:t>
            </a:r>
            <a:r>
              <a:rPr lang="en-US" altLang="zh-CN" sz="2400" dirty="0" err="1" smtClean="0"/>
              <a:t>shark.cache</a:t>
            </a:r>
            <a:r>
              <a:rPr lang="en-US" altLang="zh-CN" sz="2400" dirty="0" smtClean="0"/>
              <a:t>"=true, "</a:t>
            </a:r>
            <a:r>
              <a:rPr lang="en-US" altLang="zh-CN" sz="2400" dirty="0" err="1" smtClean="0"/>
              <a:t>copartition</a:t>
            </a:r>
            <a:r>
              <a:rPr lang="en-US" altLang="zh-CN" sz="2400" dirty="0" smtClean="0"/>
              <a:t>"="</a:t>
            </a:r>
            <a:r>
              <a:rPr lang="en-US" altLang="zh-CN" sz="2400" dirty="0" err="1" smtClean="0"/>
              <a:t>l_mem</a:t>
            </a:r>
            <a:r>
              <a:rPr lang="en-US" altLang="zh-CN" sz="2400" dirty="0" smtClean="0"/>
              <a:t>")</a:t>
            </a:r>
          </a:p>
          <a:p>
            <a:r>
              <a:rPr lang="en-US" altLang="zh-CN" sz="2400" dirty="0" smtClean="0"/>
              <a:t>      AS SELECT * FROM order </a:t>
            </a:r>
            <a:r>
              <a:rPr lang="en-US" altLang="zh-CN" sz="2400" b="1" dirty="0" smtClean="0"/>
              <a:t>DISTRIBUTE BY </a:t>
            </a:r>
            <a:r>
              <a:rPr lang="en-US" altLang="zh-CN" sz="2400" dirty="0" smtClean="0"/>
              <a:t>O_ORDERKEY;</a:t>
            </a:r>
            <a:endParaRPr lang="zh-CN" altLang="en-US" sz="2400" dirty="0"/>
          </a:p>
        </p:txBody>
      </p:sp>
    </p:spTree>
    <p:extLst>
      <p:ext uri="{BB962C8B-B14F-4D97-AF65-F5344CB8AC3E}">
        <p14:creationId xmlns:p14="http://schemas.microsoft.com/office/powerpoint/2010/main" val="16564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3600" dirty="0"/>
              <a:t>四、引擎</a:t>
            </a:r>
            <a:r>
              <a:rPr lang="zh-CN" altLang="en-US" sz="3600" dirty="0" smtClean="0"/>
              <a:t>扩展</a:t>
            </a:r>
            <a:r>
              <a:rPr lang="en-US" altLang="zh-CN" dirty="0" smtClean="0"/>
              <a:t>	5. </a:t>
            </a:r>
            <a:r>
              <a:rPr lang="zh-CN" altLang="en-US" dirty="0" smtClean="0"/>
              <a:t>分区统计和</a:t>
            </a:r>
            <a:r>
              <a:rPr lang="en-US" altLang="zh-CN" dirty="0" smtClean="0"/>
              <a:t>Map</a:t>
            </a:r>
            <a:r>
              <a:rPr lang="zh-CN" altLang="en-US" dirty="0" smtClean="0"/>
              <a:t>裁剪</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Map</a:t>
            </a:r>
            <a:r>
              <a:rPr lang="zh-CN" altLang="en-US" dirty="0" smtClean="0"/>
              <a:t>裁剪：对</a:t>
            </a:r>
            <a:r>
              <a:rPr lang="zh-CN" altLang="en-US" b="1" dirty="0" smtClean="0"/>
              <a:t>数据分区</a:t>
            </a:r>
            <a:r>
              <a:rPr lang="zh-CN" altLang="en-US" dirty="0" smtClean="0"/>
              <a:t>进行裁剪的过程。即不在查询范围内的数据，</a:t>
            </a:r>
            <a:r>
              <a:rPr lang="en-US" altLang="zh-CN" dirty="0" smtClean="0"/>
              <a:t>Shark</a:t>
            </a:r>
            <a:r>
              <a:rPr lang="zh-CN" altLang="en-US" dirty="0" smtClean="0"/>
              <a:t>避免扫描这些数据块。</a:t>
            </a:r>
            <a:endParaRPr lang="en-US" altLang="zh-CN" dirty="0" smtClean="0"/>
          </a:p>
          <a:p>
            <a:r>
              <a:rPr lang="zh-CN" altLang="en-US" dirty="0" smtClean="0"/>
              <a:t>分区统计：每个节点的内存存储在数据加载过程收集统计数据，如每一列的范围、记录数等。这些数据会发送到</a:t>
            </a:r>
            <a:r>
              <a:rPr lang="en-US" altLang="zh-CN" dirty="0" smtClean="0"/>
              <a:t>master</a:t>
            </a:r>
            <a:r>
              <a:rPr lang="zh-CN" altLang="en-US" dirty="0" smtClean="0"/>
              <a:t>，在查询期间用来裁剪分区。</a:t>
            </a:r>
            <a:endParaRPr lang="en-US" altLang="zh-CN" dirty="0" smtClean="0"/>
          </a:p>
          <a:p>
            <a:r>
              <a:rPr lang="zh-CN" altLang="en-US" dirty="0" smtClean="0"/>
              <a:t>查询过程：当有一个查询执行，</a:t>
            </a:r>
            <a:r>
              <a:rPr lang="en-US" altLang="zh-CN" dirty="0" smtClean="0"/>
              <a:t>Shark</a:t>
            </a:r>
            <a:r>
              <a:rPr lang="zh-CN" altLang="en-US" dirty="0" smtClean="0"/>
              <a:t>对所有的分区统计信息和查询语句的谓词进行评估，不满足谓词的分区将被裁剪掉，也即不会有任务扫描这些分区数据。</a:t>
            </a:r>
            <a:endParaRPr lang="zh-CN" altLang="en-US" dirty="0"/>
          </a:p>
        </p:txBody>
      </p:sp>
    </p:spTree>
    <p:extLst>
      <p:ext uri="{BB962C8B-B14F-4D97-AF65-F5344CB8AC3E}">
        <p14:creationId xmlns:p14="http://schemas.microsoft.com/office/powerpoint/2010/main" val="286862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p:txBody>
          <a:bodyPr>
            <a:normAutofit fontScale="70000" lnSpcReduction="20000"/>
          </a:bodyPr>
          <a:lstStyle/>
          <a:p>
            <a:pPr marL="571500" indent="-571500">
              <a:buNone/>
            </a:pPr>
            <a:r>
              <a:rPr lang="zh-CN" altLang="en-US" dirty="0" smtClean="0"/>
              <a:t>一、背景</a:t>
            </a:r>
            <a:endParaRPr lang="en-US" altLang="zh-CN" dirty="0" smtClean="0"/>
          </a:p>
          <a:p>
            <a:pPr marL="971550" lvl="1" indent="-571500">
              <a:buNone/>
            </a:pPr>
            <a:r>
              <a:rPr lang="en-US" altLang="zh-CN" dirty="0" smtClean="0"/>
              <a:t>1. </a:t>
            </a:r>
            <a:r>
              <a:rPr lang="en-US" altLang="zh-CN" dirty="0" err="1" smtClean="0"/>
              <a:t>MapReduce</a:t>
            </a:r>
            <a:endParaRPr lang="en-US" altLang="zh-CN" dirty="0" smtClean="0"/>
          </a:p>
          <a:p>
            <a:pPr marL="971550" lvl="1" indent="-571500">
              <a:buNone/>
            </a:pPr>
            <a:r>
              <a:rPr lang="en-US" altLang="zh-CN" dirty="0" smtClean="0"/>
              <a:t>2. MPP</a:t>
            </a:r>
            <a:endParaRPr lang="en-US" altLang="zh-CN" sz="2900" dirty="0" smtClean="0"/>
          </a:p>
          <a:p>
            <a:pPr marL="571500" indent="-571500">
              <a:buNone/>
            </a:pPr>
            <a:r>
              <a:rPr lang="zh-CN" altLang="en-US" dirty="0" smtClean="0"/>
              <a:t>二、</a:t>
            </a:r>
            <a:r>
              <a:rPr lang="en-US" altLang="zh-CN" dirty="0" smtClean="0"/>
              <a:t>Spark</a:t>
            </a:r>
          </a:p>
          <a:p>
            <a:pPr marL="971550" lvl="1" indent="-571500">
              <a:buNone/>
            </a:pPr>
            <a:r>
              <a:rPr lang="en-US" altLang="zh-CN" dirty="0" smtClean="0"/>
              <a:t>1. RDD(Resilient </a:t>
            </a:r>
            <a:r>
              <a:rPr lang="en-US" altLang="zh-CN" dirty="0"/>
              <a:t>Distributed Dataset</a:t>
            </a:r>
            <a:r>
              <a:rPr lang="en-US" altLang="zh-CN" dirty="0" smtClean="0"/>
              <a:t>)</a:t>
            </a:r>
          </a:p>
          <a:p>
            <a:pPr marL="971550" lvl="1" indent="-571500">
              <a:buNone/>
            </a:pPr>
            <a:r>
              <a:rPr lang="en-US" altLang="zh-CN" dirty="0" smtClean="0"/>
              <a:t>2. </a:t>
            </a:r>
            <a:r>
              <a:rPr lang="en-US" altLang="zh-CN" dirty="0"/>
              <a:t>RDD </a:t>
            </a:r>
            <a:r>
              <a:rPr lang="zh-CN" altLang="en-US" dirty="0" smtClean="0"/>
              <a:t>图</a:t>
            </a:r>
            <a:r>
              <a:rPr lang="en-US" altLang="zh-CN" dirty="0" smtClean="0"/>
              <a:t>(DAG)</a:t>
            </a:r>
          </a:p>
          <a:p>
            <a:pPr marL="971550" lvl="1" indent="-571500">
              <a:buNone/>
            </a:pPr>
            <a:r>
              <a:rPr lang="en-US" altLang="zh-CN" dirty="0" smtClean="0"/>
              <a:t>3. RDD </a:t>
            </a:r>
            <a:r>
              <a:rPr lang="zh-CN" altLang="en-US" dirty="0" smtClean="0"/>
              <a:t>依赖类型</a:t>
            </a:r>
            <a:endParaRPr lang="en-US" altLang="zh-CN" dirty="0" smtClean="0"/>
          </a:p>
          <a:p>
            <a:pPr marL="971550" lvl="1" indent="-571500">
              <a:buNone/>
            </a:pPr>
            <a:r>
              <a:rPr lang="en-US" altLang="zh-CN" dirty="0" smtClean="0"/>
              <a:t>4. DAG </a:t>
            </a:r>
            <a:r>
              <a:rPr lang="zh-CN" altLang="en-US" dirty="0" smtClean="0"/>
              <a:t>调度器</a:t>
            </a:r>
            <a:endParaRPr lang="en-US" altLang="zh-CN" dirty="0" smtClean="0"/>
          </a:p>
          <a:p>
            <a:pPr marL="971550" lvl="1" indent="-571500">
              <a:buNone/>
            </a:pPr>
            <a:r>
              <a:rPr lang="en-US" altLang="zh-CN" dirty="0" smtClean="0"/>
              <a:t>5. Job </a:t>
            </a:r>
            <a:r>
              <a:rPr lang="zh-CN" altLang="en-US" dirty="0" smtClean="0"/>
              <a:t>调度过程</a:t>
            </a:r>
            <a:endParaRPr lang="en-US" altLang="zh-CN" dirty="0" smtClean="0"/>
          </a:p>
          <a:p>
            <a:pPr marL="971550" lvl="1" indent="-571500">
              <a:buNone/>
            </a:pPr>
            <a:r>
              <a:rPr lang="en-US" altLang="zh-CN" dirty="0" smtClean="0"/>
              <a:t>6. RDD </a:t>
            </a:r>
            <a:r>
              <a:rPr lang="zh-CN" altLang="en-US" dirty="0" smtClean="0"/>
              <a:t>容错</a:t>
            </a:r>
            <a:endParaRPr lang="en-US" altLang="zh-CN" dirty="0" smtClean="0"/>
          </a:p>
          <a:p>
            <a:pPr marL="971550" lvl="1" indent="-571500">
              <a:buNone/>
            </a:pPr>
            <a:r>
              <a:rPr lang="en-US" altLang="zh-CN" dirty="0" smtClean="0"/>
              <a:t>7. </a:t>
            </a:r>
            <a:r>
              <a:rPr lang="zh-CN" altLang="en-US" dirty="0" smtClean="0"/>
              <a:t>其他概念</a:t>
            </a:r>
            <a:endParaRPr lang="en-US" altLang="zh-CN" dirty="0" smtClean="0"/>
          </a:p>
          <a:p>
            <a:pPr marL="571500" indent="-571500">
              <a:buNone/>
            </a:pPr>
            <a:r>
              <a:rPr lang="zh-CN" altLang="en-US" dirty="0" smtClean="0"/>
              <a:t>三、</a:t>
            </a:r>
            <a:r>
              <a:rPr lang="en-US" altLang="zh-CN" dirty="0" smtClean="0"/>
              <a:t>Shark</a:t>
            </a:r>
          </a:p>
          <a:p>
            <a:pPr marL="971550" lvl="1" indent="-514350">
              <a:buNone/>
            </a:pPr>
            <a:r>
              <a:rPr lang="en-US" altLang="zh-CN" dirty="0" smtClean="0"/>
              <a:t>1. Hive VS Shark</a:t>
            </a:r>
          </a:p>
          <a:p>
            <a:pPr marL="971550" lvl="1" indent="-514350">
              <a:buNone/>
            </a:pPr>
            <a:r>
              <a:rPr lang="en-US" altLang="zh-CN" dirty="0" smtClean="0"/>
              <a:t>2. </a:t>
            </a:r>
            <a:r>
              <a:rPr lang="zh-CN" altLang="en-US" dirty="0" smtClean="0"/>
              <a:t>容错</a:t>
            </a:r>
            <a:endParaRPr lang="en-US" altLang="zh-CN" dirty="0" smtClean="0"/>
          </a:p>
          <a:p>
            <a:pPr marL="971550" lvl="1" indent="-514350">
              <a:buNone/>
            </a:pPr>
            <a:r>
              <a:rPr lang="en-US" altLang="zh-CN" dirty="0" smtClean="0"/>
              <a:t>3. SQL</a:t>
            </a:r>
            <a:r>
              <a:rPr lang="zh-CN" altLang="en-US" dirty="0" smtClean="0"/>
              <a:t>执行过程</a:t>
            </a:r>
            <a:endParaRPr lang="zh-CN" altLang="en-US" dirty="0"/>
          </a:p>
        </p:txBody>
      </p:sp>
      <p:sp>
        <p:nvSpPr>
          <p:cNvPr id="4" name="内容占位符 3"/>
          <p:cNvSpPr>
            <a:spLocks noGrp="1"/>
          </p:cNvSpPr>
          <p:nvPr>
            <p:ph sz="half" idx="2"/>
          </p:nvPr>
        </p:nvSpPr>
        <p:spPr/>
        <p:txBody>
          <a:bodyPr>
            <a:normAutofit fontScale="70000" lnSpcReduction="20000"/>
          </a:bodyPr>
          <a:lstStyle/>
          <a:p>
            <a:pPr marL="571500" indent="-571500">
              <a:buNone/>
            </a:pPr>
            <a:r>
              <a:rPr lang="zh-CN" altLang="en-US" dirty="0" smtClean="0"/>
              <a:t>四、引擎扩展</a:t>
            </a:r>
            <a:endParaRPr lang="en-US" altLang="zh-CN" dirty="0" smtClean="0"/>
          </a:p>
          <a:p>
            <a:pPr marL="971550" lvl="1" indent="-514350">
              <a:buNone/>
            </a:pPr>
            <a:r>
              <a:rPr lang="en-US" altLang="zh-CN" dirty="0" smtClean="0"/>
              <a:t>1. PDE</a:t>
            </a:r>
          </a:p>
          <a:p>
            <a:pPr marL="1371600" lvl="2" indent="-457200">
              <a:buNone/>
            </a:pPr>
            <a:r>
              <a:rPr lang="en-US" altLang="zh-CN" dirty="0" smtClean="0"/>
              <a:t>1). Join</a:t>
            </a:r>
            <a:r>
              <a:rPr lang="zh-CN" altLang="en-US" dirty="0" smtClean="0"/>
              <a:t>优化</a:t>
            </a:r>
            <a:endParaRPr lang="en-US" altLang="zh-CN" dirty="0" smtClean="0"/>
          </a:p>
          <a:p>
            <a:pPr marL="1371600" lvl="2" indent="-457200">
              <a:buNone/>
            </a:pPr>
            <a:r>
              <a:rPr lang="en-US" altLang="zh-CN" dirty="0" smtClean="0"/>
              <a:t>2). </a:t>
            </a:r>
            <a:r>
              <a:rPr lang="zh-CN" altLang="en-US" dirty="0" smtClean="0"/>
              <a:t>斜</a:t>
            </a:r>
            <a:r>
              <a:rPr lang="zh-CN" altLang="en-US" dirty="0"/>
              <a:t>处理</a:t>
            </a:r>
            <a:r>
              <a:rPr lang="zh-CN" altLang="en-US" dirty="0" smtClean="0"/>
              <a:t>和并行度</a:t>
            </a:r>
            <a:endParaRPr lang="en-US" altLang="zh-CN" dirty="0" smtClean="0"/>
          </a:p>
          <a:p>
            <a:pPr marL="971550" lvl="1" indent="-514350">
              <a:buNone/>
            </a:pPr>
            <a:r>
              <a:rPr lang="en-US" altLang="zh-CN" dirty="0" smtClean="0"/>
              <a:t>2. </a:t>
            </a:r>
            <a:r>
              <a:rPr lang="zh-CN" altLang="en-US" dirty="0" smtClean="0"/>
              <a:t>内存列存储</a:t>
            </a:r>
            <a:endParaRPr lang="en-US" altLang="zh-CN" dirty="0" smtClean="0"/>
          </a:p>
          <a:p>
            <a:pPr marL="971550" lvl="1" indent="-514350">
              <a:buNone/>
            </a:pPr>
            <a:r>
              <a:rPr lang="en-US" altLang="zh-CN" dirty="0" smtClean="0"/>
              <a:t>3. </a:t>
            </a:r>
            <a:r>
              <a:rPr lang="zh-CN" altLang="en-US" dirty="0" smtClean="0"/>
              <a:t>分布式数据加载</a:t>
            </a:r>
            <a:endParaRPr lang="en-US" altLang="zh-CN" dirty="0" smtClean="0"/>
          </a:p>
          <a:p>
            <a:pPr marL="971550" lvl="1" indent="-514350">
              <a:buNone/>
            </a:pPr>
            <a:r>
              <a:rPr lang="en-US" altLang="zh-CN" dirty="0" smtClean="0"/>
              <a:t>4. </a:t>
            </a:r>
            <a:r>
              <a:rPr lang="zh-CN" altLang="en-US" dirty="0" smtClean="0"/>
              <a:t>数据协同分区</a:t>
            </a:r>
            <a:endParaRPr lang="en-US" altLang="zh-CN" dirty="0" smtClean="0"/>
          </a:p>
          <a:p>
            <a:pPr marL="971550" lvl="1" indent="-514350">
              <a:buNone/>
            </a:pPr>
            <a:r>
              <a:rPr lang="en-US" altLang="zh-CN" dirty="0" smtClean="0"/>
              <a:t>5. </a:t>
            </a:r>
            <a:r>
              <a:rPr lang="zh-CN" altLang="en-US" dirty="0" smtClean="0"/>
              <a:t>分区统计和</a:t>
            </a:r>
            <a:r>
              <a:rPr lang="en-US" altLang="zh-CN" dirty="0" smtClean="0"/>
              <a:t>Map</a:t>
            </a:r>
            <a:r>
              <a:rPr lang="zh-CN" altLang="en-US" dirty="0" smtClean="0"/>
              <a:t>裁剪</a:t>
            </a:r>
            <a:endParaRPr lang="en-US" altLang="zh-CN" dirty="0" smtClean="0"/>
          </a:p>
          <a:p>
            <a:pPr marL="571500" indent="-571500">
              <a:buNone/>
            </a:pPr>
            <a:r>
              <a:rPr lang="zh-CN" altLang="en-US" dirty="0" smtClean="0">
                <a:solidFill>
                  <a:srgbClr val="FF0000"/>
                </a:solidFill>
              </a:rPr>
              <a:t>五、机器学习支持</a:t>
            </a:r>
            <a:endParaRPr lang="en-US" altLang="zh-CN" dirty="0" smtClean="0">
              <a:solidFill>
                <a:srgbClr val="FF0000"/>
              </a:solidFill>
            </a:endParaRPr>
          </a:p>
          <a:p>
            <a:pPr marL="571500" indent="-571500">
              <a:buNone/>
            </a:pPr>
            <a:r>
              <a:rPr lang="zh-CN" altLang="en-US" dirty="0" smtClean="0"/>
              <a:t>六、系统实现</a:t>
            </a:r>
            <a:endParaRPr lang="en-US" altLang="zh-CN" dirty="0" smtClean="0"/>
          </a:p>
          <a:p>
            <a:pPr marL="571500" indent="-571500">
              <a:buNone/>
            </a:pPr>
            <a:r>
              <a:rPr lang="zh-CN" altLang="en-US" dirty="0" smtClean="0"/>
              <a:t>七、实验</a:t>
            </a:r>
            <a:endParaRPr lang="en-US" altLang="zh-CN" dirty="0" smtClean="0"/>
          </a:p>
          <a:p>
            <a:pPr marL="571500" indent="-571500">
              <a:buNone/>
            </a:pPr>
            <a:r>
              <a:rPr lang="zh-CN" altLang="en-US" dirty="0" smtClean="0"/>
              <a:t>八、讨论</a:t>
            </a:r>
            <a:endParaRPr lang="en-US" altLang="zh-CN" dirty="0" smtClean="0"/>
          </a:p>
        </p:txBody>
      </p:sp>
    </p:spTree>
    <p:extLst>
      <p:ext uri="{BB962C8B-B14F-4D97-AF65-F5344CB8AC3E}">
        <p14:creationId xmlns:p14="http://schemas.microsoft.com/office/powerpoint/2010/main" val="13706415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五、机器学习支持</a:t>
            </a:r>
            <a:endParaRPr lang="zh-CN" altLang="en-US" sz="3600" dirty="0"/>
          </a:p>
        </p:txBody>
      </p:sp>
      <p:sp>
        <p:nvSpPr>
          <p:cNvPr id="3" name="内容占位符 2"/>
          <p:cNvSpPr>
            <a:spLocks noGrp="1"/>
          </p:cNvSpPr>
          <p:nvPr>
            <p:ph sz="half" idx="1"/>
          </p:nvPr>
        </p:nvSpPr>
        <p:spPr>
          <a:xfrm>
            <a:off x="457200" y="1600200"/>
            <a:ext cx="3686172" cy="4525963"/>
          </a:xfrm>
        </p:spPr>
        <p:txBody>
          <a:bodyPr/>
          <a:lstStyle/>
          <a:p>
            <a:pPr marL="0" indent="0">
              <a:buNone/>
            </a:pPr>
            <a:r>
              <a:rPr lang="zh-CN" altLang="en-US" dirty="0" smtClean="0"/>
              <a:t>机器学习在</a:t>
            </a:r>
            <a:r>
              <a:rPr lang="en-US" altLang="zh-CN" dirty="0" smtClean="0"/>
              <a:t>Shark</a:t>
            </a:r>
            <a:r>
              <a:rPr lang="zh-CN" altLang="en-US" dirty="0" smtClean="0"/>
              <a:t>内是</a:t>
            </a:r>
            <a:r>
              <a:rPr lang="zh-CN" altLang="en-US" b="1" dirty="0" smtClean="0"/>
              <a:t>一等公民</a:t>
            </a:r>
            <a:r>
              <a:rPr lang="zh-CN" altLang="en-US" dirty="0" smtClean="0"/>
              <a:t>！</a:t>
            </a:r>
            <a:endParaRPr lang="en-US" altLang="zh-CN" dirty="0" smtClean="0"/>
          </a:p>
          <a:p>
            <a:pPr marL="514350" indent="-457200">
              <a:buFont typeface="+mj-ea"/>
              <a:buAutoNum type="circleNumDbPlain"/>
            </a:pPr>
            <a:r>
              <a:rPr lang="zh-CN" altLang="en-US" dirty="0" smtClean="0"/>
              <a:t>语言集成：类似于</a:t>
            </a:r>
            <a:r>
              <a:rPr lang="en-US" altLang="zh-CN" dirty="0" smtClean="0"/>
              <a:t>Scala</a:t>
            </a:r>
            <a:r>
              <a:rPr lang="zh-CN" altLang="en-US" dirty="0" smtClean="0"/>
              <a:t>编程，如右图</a:t>
            </a:r>
            <a:endParaRPr lang="en-US" altLang="zh-CN" dirty="0" smtClean="0"/>
          </a:p>
          <a:p>
            <a:pPr marL="514350" indent="-457200">
              <a:buFont typeface="+mj-ea"/>
              <a:buAutoNum type="circleNumDbPlain"/>
            </a:pPr>
            <a:r>
              <a:rPr lang="zh-CN" altLang="en-US" dirty="0" smtClean="0"/>
              <a:t>执行引擎集成：</a:t>
            </a:r>
            <a:r>
              <a:rPr lang="en-US" altLang="zh-CN" dirty="0" smtClean="0"/>
              <a:t>RDD</a:t>
            </a:r>
            <a:endParaRPr lang="zh-CN" altLang="en-US" dirty="0" smtClean="0"/>
          </a:p>
          <a:p>
            <a:endParaRPr lang="zh-CN" altLang="en-US" dirty="0"/>
          </a:p>
        </p:txBody>
      </p:sp>
      <p:pic>
        <p:nvPicPr>
          <p:cNvPr id="1027" name="Picture 3"/>
          <p:cNvPicPr>
            <a:picLocks noGrp="1" noChangeAspect="1" noChangeArrowheads="1"/>
          </p:cNvPicPr>
          <p:nvPr>
            <p:ph sz="half" idx="2"/>
          </p:nvPr>
        </p:nvPicPr>
        <p:blipFill>
          <a:blip r:embed="rId2"/>
          <a:srcRect/>
          <a:stretch>
            <a:fillRect/>
          </a:stretch>
        </p:blipFill>
        <p:spPr bwMode="auto">
          <a:xfrm>
            <a:off x="4786314" y="1857364"/>
            <a:ext cx="4038600" cy="3382541"/>
          </a:xfrm>
          <a:prstGeom prst="rect">
            <a:avLst/>
          </a:prstGeom>
          <a:noFill/>
          <a:ln w="9525">
            <a:noFill/>
            <a:miter lim="800000"/>
            <a:headEnd/>
            <a:tailEnd/>
          </a:ln>
          <a:effectLst/>
        </p:spPr>
      </p:pic>
    </p:spTree>
    <p:extLst>
      <p:ext uri="{BB962C8B-B14F-4D97-AF65-F5344CB8AC3E}">
        <p14:creationId xmlns:p14="http://schemas.microsoft.com/office/powerpoint/2010/main" val="312786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p:txBody>
          <a:bodyPr>
            <a:normAutofit fontScale="70000" lnSpcReduction="20000"/>
          </a:bodyPr>
          <a:lstStyle/>
          <a:p>
            <a:pPr marL="571500" indent="-571500">
              <a:buNone/>
            </a:pPr>
            <a:r>
              <a:rPr lang="zh-CN" altLang="en-US" dirty="0" smtClean="0"/>
              <a:t>一、背景</a:t>
            </a:r>
            <a:endParaRPr lang="en-US" altLang="zh-CN" dirty="0" smtClean="0"/>
          </a:p>
          <a:p>
            <a:pPr marL="971550" lvl="1" indent="-571500">
              <a:buNone/>
            </a:pPr>
            <a:r>
              <a:rPr lang="en-US" altLang="zh-CN" dirty="0" smtClean="0"/>
              <a:t>1. </a:t>
            </a:r>
            <a:r>
              <a:rPr lang="en-US" altLang="zh-CN" dirty="0" err="1" smtClean="0"/>
              <a:t>MapReduce</a:t>
            </a:r>
            <a:endParaRPr lang="en-US" altLang="zh-CN" dirty="0" smtClean="0"/>
          </a:p>
          <a:p>
            <a:pPr marL="971550" lvl="1" indent="-571500">
              <a:buNone/>
            </a:pPr>
            <a:r>
              <a:rPr lang="en-US" altLang="zh-CN" dirty="0" smtClean="0"/>
              <a:t>2. MPP</a:t>
            </a:r>
            <a:endParaRPr lang="en-US" altLang="zh-CN" sz="2900" dirty="0" smtClean="0"/>
          </a:p>
          <a:p>
            <a:pPr marL="571500" indent="-571500">
              <a:buNone/>
            </a:pPr>
            <a:r>
              <a:rPr lang="zh-CN" altLang="en-US" dirty="0" smtClean="0"/>
              <a:t>二、</a:t>
            </a:r>
            <a:r>
              <a:rPr lang="en-US" altLang="zh-CN" dirty="0" smtClean="0"/>
              <a:t>Spark</a:t>
            </a:r>
          </a:p>
          <a:p>
            <a:pPr marL="971550" lvl="1" indent="-571500">
              <a:buNone/>
            </a:pPr>
            <a:r>
              <a:rPr lang="en-US" altLang="zh-CN" dirty="0" smtClean="0"/>
              <a:t>1. RDD(Resilient </a:t>
            </a:r>
            <a:r>
              <a:rPr lang="en-US" altLang="zh-CN" dirty="0"/>
              <a:t>Distributed Dataset</a:t>
            </a:r>
            <a:r>
              <a:rPr lang="en-US" altLang="zh-CN" dirty="0" smtClean="0"/>
              <a:t>)</a:t>
            </a:r>
          </a:p>
          <a:p>
            <a:pPr marL="971550" lvl="1" indent="-571500">
              <a:buNone/>
            </a:pPr>
            <a:r>
              <a:rPr lang="en-US" altLang="zh-CN" dirty="0" smtClean="0"/>
              <a:t>2. </a:t>
            </a:r>
            <a:r>
              <a:rPr lang="en-US" altLang="zh-CN" dirty="0"/>
              <a:t>RDD </a:t>
            </a:r>
            <a:r>
              <a:rPr lang="zh-CN" altLang="en-US" dirty="0" smtClean="0"/>
              <a:t>图</a:t>
            </a:r>
            <a:r>
              <a:rPr lang="en-US" altLang="zh-CN" dirty="0" smtClean="0"/>
              <a:t>(DAG)</a:t>
            </a:r>
          </a:p>
          <a:p>
            <a:pPr marL="971550" lvl="1" indent="-571500">
              <a:buNone/>
            </a:pPr>
            <a:r>
              <a:rPr lang="en-US" altLang="zh-CN" dirty="0" smtClean="0"/>
              <a:t>3. RDD </a:t>
            </a:r>
            <a:r>
              <a:rPr lang="zh-CN" altLang="en-US" dirty="0" smtClean="0"/>
              <a:t>依赖类型</a:t>
            </a:r>
            <a:endParaRPr lang="en-US" altLang="zh-CN" dirty="0" smtClean="0"/>
          </a:p>
          <a:p>
            <a:pPr marL="971550" lvl="1" indent="-571500">
              <a:buNone/>
            </a:pPr>
            <a:r>
              <a:rPr lang="en-US" altLang="zh-CN" dirty="0" smtClean="0"/>
              <a:t>4. DAG </a:t>
            </a:r>
            <a:r>
              <a:rPr lang="zh-CN" altLang="en-US" dirty="0" smtClean="0"/>
              <a:t>调度器</a:t>
            </a:r>
            <a:endParaRPr lang="en-US" altLang="zh-CN" dirty="0" smtClean="0"/>
          </a:p>
          <a:p>
            <a:pPr marL="971550" lvl="1" indent="-571500">
              <a:buNone/>
            </a:pPr>
            <a:r>
              <a:rPr lang="en-US" altLang="zh-CN" dirty="0" smtClean="0"/>
              <a:t>5. Job </a:t>
            </a:r>
            <a:r>
              <a:rPr lang="zh-CN" altLang="en-US" dirty="0" smtClean="0"/>
              <a:t>调度过程</a:t>
            </a:r>
            <a:endParaRPr lang="en-US" altLang="zh-CN" dirty="0" smtClean="0"/>
          </a:p>
          <a:p>
            <a:pPr marL="971550" lvl="1" indent="-571500">
              <a:buNone/>
            </a:pPr>
            <a:r>
              <a:rPr lang="en-US" altLang="zh-CN" dirty="0" smtClean="0"/>
              <a:t>6. RDD </a:t>
            </a:r>
            <a:r>
              <a:rPr lang="zh-CN" altLang="en-US" dirty="0" smtClean="0"/>
              <a:t>容错</a:t>
            </a:r>
            <a:endParaRPr lang="en-US" altLang="zh-CN" dirty="0" smtClean="0"/>
          </a:p>
          <a:p>
            <a:pPr marL="971550" lvl="1" indent="-571500">
              <a:buNone/>
            </a:pPr>
            <a:r>
              <a:rPr lang="en-US" altLang="zh-CN" dirty="0" smtClean="0"/>
              <a:t>7. </a:t>
            </a:r>
            <a:r>
              <a:rPr lang="zh-CN" altLang="en-US" dirty="0" smtClean="0"/>
              <a:t>其他概念</a:t>
            </a:r>
            <a:endParaRPr lang="en-US" altLang="zh-CN" dirty="0" smtClean="0"/>
          </a:p>
          <a:p>
            <a:pPr marL="571500" indent="-571500">
              <a:buNone/>
            </a:pPr>
            <a:r>
              <a:rPr lang="zh-CN" altLang="en-US" dirty="0" smtClean="0"/>
              <a:t>三、</a:t>
            </a:r>
            <a:r>
              <a:rPr lang="en-US" altLang="zh-CN" dirty="0" smtClean="0"/>
              <a:t>Shark</a:t>
            </a:r>
          </a:p>
          <a:p>
            <a:pPr marL="971550" lvl="1" indent="-514350">
              <a:buNone/>
            </a:pPr>
            <a:r>
              <a:rPr lang="en-US" altLang="zh-CN" dirty="0" smtClean="0"/>
              <a:t>1. Hive VS Shark</a:t>
            </a:r>
          </a:p>
          <a:p>
            <a:pPr marL="971550" lvl="1" indent="-514350">
              <a:buNone/>
            </a:pPr>
            <a:r>
              <a:rPr lang="en-US" altLang="zh-CN" dirty="0" smtClean="0"/>
              <a:t>2. </a:t>
            </a:r>
            <a:r>
              <a:rPr lang="zh-CN" altLang="en-US" dirty="0" smtClean="0"/>
              <a:t>容错</a:t>
            </a:r>
            <a:endParaRPr lang="en-US" altLang="zh-CN" dirty="0" smtClean="0"/>
          </a:p>
          <a:p>
            <a:pPr marL="971550" lvl="1" indent="-514350">
              <a:buNone/>
            </a:pPr>
            <a:r>
              <a:rPr lang="en-US" altLang="zh-CN" dirty="0" smtClean="0"/>
              <a:t>3. SQL</a:t>
            </a:r>
            <a:r>
              <a:rPr lang="zh-CN" altLang="en-US" dirty="0" smtClean="0"/>
              <a:t>执行过程</a:t>
            </a:r>
            <a:endParaRPr lang="zh-CN" altLang="en-US" dirty="0"/>
          </a:p>
        </p:txBody>
      </p:sp>
      <p:sp>
        <p:nvSpPr>
          <p:cNvPr id="4" name="内容占位符 3"/>
          <p:cNvSpPr>
            <a:spLocks noGrp="1"/>
          </p:cNvSpPr>
          <p:nvPr>
            <p:ph sz="half" idx="2"/>
          </p:nvPr>
        </p:nvSpPr>
        <p:spPr/>
        <p:txBody>
          <a:bodyPr>
            <a:normAutofit fontScale="70000" lnSpcReduction="20000"/>
          </a:bodyPr>
          <a:lstStyle/>
          <a:p>
            <a:pPr marL="571500" indent="-571500">
              <a:buNone/>
            </a:pPr>
            <a:r>
              <a:rPr lang="zh-CN" altLang="en-US" dirty="0" smtClean="0"/>
              <a:t>四、引擎扩展</a:t>
            </a:r>
            <a:endParaRPr lang="en-US" altLang="zh-CN" dirty="0" smtClean="0"/>
          </a:p>
          <a:p>
            <a:pPr marL="971550" lvl="1" indent="-514350">
              <a:buNone/>
            </a:pPr>
            <a:r>
              <a:rPr lang="en-US" altLang="zh-CN" dirty="0" smtClean="0"/>
              <a:t>1. PDE</a:t>
            </a:r>
          </a:p>
          <a:p>
            <a:pPr marL="1371600" lvl="2" indent="-457200">
              <a:buNone/>
            </a:pPr>
            <a:r>
              <a:rPr lang="en-US" altLang="zh-CN" dirty="0" smtClean="0"/>
              <a:t>1). Join</a:t>
            </a:r>
            <a:r>
              <a:rPr lang="zh-CN" altLang="en-US" dirty="0" smtClean="0"/>
              <a:t>优化</a:t>
            </a:r>
            <a:endParaRPr lang="en-US" altLang="zh-CN" dirty="0" smtClean="0"/>
          </a:p>
          <a:p>
            <a:pPr marL="1371600" lvl="2" indent="-457200">
              <a:buNone/>
            </a:pPr>
            <a:r>
              <a:rPr lang="en-US" altLang="zh-CN" dirty="0" smtClean="0"/>
              <a:t>2). </a:t>
            </a:r>
            <a:r>
              <a:rPr lang="zh-CN" altLang="en-US" dirty="0" smtClean="0"/>
              <a:t>斜</a:t>
            </a:r>
            <a:r>
              <a:rPr lang="zh-CN" altLang="en-US" dirty="0"/>
              <a:t>处理</a:t>
            </a:r>
            <a:r>
              <a:rPr lang="zh-CN" altLang="en-US" dirty="0" smtClean="0"/>
              <a:t>和并行度</a:t>
            </a:r>
            <a:endParaRPr lang="en-US" altLang="zh-CN" dirty="0" smtClean="0"/>
          </a:p>
          <a:p>
            <a:pPr marL="971550" lvl="1" indent="-514350">
              <a:buNone/>
            </a:pPr>
            <a:r>
              <a:rPr lang="en-US" altLang="zh-CN" dirty="0" smtClean="0"/>
              <a:t>2. </a:t>
            </a:r>
            <a:r>
              <a:rPr lang="zh-CN" altLang="en-US" dirty="0" smtClean="0"/>
              <a:t>内存列存储</a:t>
            </a:r>
            <a:endParaRPr lang="en-US" altLang="zh-CN" dirty="0" smtClean="0"/>
          </a:p>
          <a:p>
            <a:pPr marL="971550" lvl="1" indent="-514350">
              <a:buNone/>
            </a:pPr>
            <a:r>
              <a:rPr lang="en-US" altLang="zh-CN" dirty="0" smtClean="0"/>
              <a:t>3. </a:t>
            </a:r>
            <a:r>
              <a:rPr lang="zh-CN" altLang="en-US" dirty="0" smtClean="0"/>
              <a:t>分布式数据加载</a:t>
            </a:r>
            <a:endParaRPr lang="en-US" altLang="zh-CN" dirty="0" smtClean="0"/>
          </a:p>
          <a:p>
            <a:pPr marL="971550" lvl="1" indent="-514350">
              <a:buNone/>
            </a:pPr>
            <a:r>
              <a:rPr lang="en-US" altLang="zh-CN" dirty="0" smtClean="0"/>
              <a:t>4. </a:t>
            </a:r>
            <a:r>
              <a:rPr lang="zh-CN" altLang="en-US" dirty="0" smtClean="0"/>
              <a:t>数据协同分区</a:t>
            </a:r>
            <a:endParaRPr lang="en-US" altLang="zh-CN" dirty="0" smtClean="0"/>
          </a:p>
          <a:p>
            <a:pPr marL="971550" lvl="1" indent="-514350">
              <a:buNone/>
            </a:pPr>
            <a:r>
              <a:rPr lang="en-US" altLang="zh-CN" dirty="0" smtClean="0"/>
              <a:t>5. </a:t>
            </a:r>
            <a:r>
              <a:rPr lang="zh-CN" altLang="en-US" dirty="0" smtClean="0"/>
              <a:t>分区统计和</a:t>
            </a:r>
            <a:r>
              <a:rPr lang="en-US" altLang="zh-CN" dirty="0" smtClean="0"/>
              <a:t>Map</a:t>
            </a:r>
            <a:r>
              <a:rPr lang="zh-CN" altLang="en-US" dirty="0" smtClean="0"/>
              <a:t>裁剪</a:t>
            </a:r>
            <a:endParaRPr lang="en-US" altLang="zh-CN" dirty="0" smtClean="0"/>
          </a:p>
          <a:p>
            <a:pPr marL="571500" indent="-571500">
              <a:buNone/>
            </a:pPr>
            <a:r>
              <a:rPr lang="zh-CN" altLang="en-US" dirty="0" smtClean="0"/>
              <a:t>五、机器学习支持</a:t>
            </a:r>
            <a:endParaRPr lang="en-US" altLang="zh-CN" dirty="0" smtClean="0"/>
          </a:p>
          <a:p>
            <a:pPr marL="571500" indent="-571500">
              <a:buNone/>
            </a:pPr>
            <a:r>
              <a:rPr lang="zh-CN" altLang="en-US" dirty="0" smtClean="0">
                <a:solidFill>
                  <a:srgbClr val="FF0000"/>
                </a:solidFill>
              </a:rPr>
              <a:t>六、系统实现</a:t>
            </a:r>
            <a:endParaRPr lang="en-US" altLang="zh-CN" dirty="0" smtClean="0">
              <a:solidFill>
                <a:srgbClr val="FF0000"/>
              </a:solidFill>
            </a:endParaRPr>
          </a:p>
          <a:p>
            <a:pPr marL="571500" indent="-571500">
              <a:buNone/>
            </a:pPr>
            <a:r>
              <a:rPr lang="zh-CN" altLang="en-US" dirty="0" smtClean="0"/>
              <a:t>七、实验</a:t>
            </a:r>
            <a:endParaRPr lang="en-US" altLang="zh-CN" dirty="0" smtClean="0"/>
          </a:p>
          <a:p>
            <a:pPr marL="571500" indent="-571500">
              <a:buNone/>
            </a:pPr>
            <a:r>
              <a:rPr lang="zh-CN" altLang="en-US" dirty="0" smtClean="0"/>
              <a:t>八、讨论</a:t>
            </a:r>
            <a:endParaRPr lang="en-US" altLang="zh-CN" dirty="0" smtClean="0"/>
          </a:p>
        </p:txBody>
      </p:sp>
    </p:spTree>
    <p:extLst>
      <p:ext uri="{BB962C8B-B14F-4D97-AF65-F5344CB8AC3E}">
        <p14:creationId xmlns:p14="http://schemas.microsoft.com/office/powerpoint/2010/main" val="898224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六、实现</a:t>
            </a:r>
            <a:endParaRPr lang="zh-CN" altLang="en-US" sz="3600"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smtClean="0"/>
              <a:t>Shark</a:t>
            </a:r>
            <a:r>
              <a:rPr lang="zh-CN" altLang="en-US" dirty="0" smtClean="0"/>
              <a:t>实现过程，进行的其他优化：</a:t>
            </a:r>
            <a:endParaRPr lang="en-US" altLang="zh-CN" dirty="0" smtClean="0"/>
          </a:p>
          <a:p>
            <a:pPr marL="514350" indent="-514350">
              <a:buFont typeface="+mj-lt"/>
              <a:buAutoNum type="arabicPeriod"/>
            </a:pPr>
            <a:r>
              <a:rPr lang="zh-CN" altLang="en-US" dirty="0" smtClean="0"/>
              <a:t>基于内存的</a:t>
            </a:r>
            <a:r>
              <a:rPr lang="en-US" altLang="zh-CN" dirty="0" smtClean="0"/>
              <a:t>shuffle</a:t>
            </a:r>
            <a:r>
              <a:rPr lang="zh-CN" altLang="en-US" dirty="0" smtClean="0"/>
              <a:t>：</a:t>
            </a:r>
            <a:endParaRPr lang="en-US" altLang="zh-CN" dirty="0" smtClean="0"/>
          </a:p>
          <a:p>
            <a:pPr marL="457200" lvl="1" indent="0">
              <a:buNone/>
            </a:pPr>
            <a:r>
              <a:rPr lang="en-US" altLang="zh-CN" dirty="0" smtClean="0"/>
              <a:t>Shark</a:t>
            </a:r>
            <a:r>
              <a:rPr lang="zh-CN" altLang="en-US" dirty="0" smtClean="0"/>
              <a:t>修改了</a:t>
            </a:r>
            <a:r>
              <a:rPr lang="en-US" altLang="zh-CN" dirty="0" smtClean="0"/>
              <a:t>shuffle</a:t>
            </a:r>
            <a:r>
              <a:rPr lang="zh-CN" altLang="en-US" dirty="0" smtClean="0"/>
              <a:t>过程，物化</a:t>
            </a:r>
            <a:r>
              <a:rPr lang="en-US" altLang="zh-CN" dirty="0" smtClean="0"/>
              <a:t>map</a:t>
            </a:r>
            <a:r>
              <a:rPr lang="zh-CN" altLang="en-US" dirty="0" smtClean="0"/>
              <a:t>结果到内存，也可以选择存入磁盘。</a:t>
            </a:r>
            <a:endParaRPr lang="en-US" altLang="zh-CN" dirty="0" smtClean="0"/>
          </a:p>
          <a:p>
            <a:pPr marL="514350" indent="-514350">
              <a:buFont typeface="+mj-lt"/>
              <a:buAutoNum type="arabicPeriod"/>
            </a:pPr>
            <a:r>
              <a:rPr lang="zh-CN" altLang="en-US" dirty="0" smtClean="0"/>
              <a:t>临时对象的创建：</a:t>
            </a:r>
            <a:endParaRPr lang="en-US" altLang="zh-CN" dirty="0" smtClean="0"/>
          </a:p>
          <a:p>
            <a:pPr marL="457200" lvl="1" indent="0">
              <a:buNone/>
            </a:pPr>
            <a:r>
              <a:rPr lang="zh-CN" altLang="en-US" dirty="0" smtClean="0"/>
              <a:t>临时对象会带来</a:t>
            </a:r>
            <a:r>
              <a:rPr lang="en-US" altLang="zh-CN" dirty="0" smtClean="0"/>
              <a:t>JVM</a:t>
            </a:r>
            <a:r>
              <a:rPr lang="zh-CN" altLang="en-US" dirty="0" smtClean="0"/>
              <a:t>垃圾回收，</a:t>
            </a:r>
            <a:r>
              <a:rPr lang="en-US" altLang="zh-CN" dirty="0" smtClean="0"/>
              <a:t>Shark</a:t>
            </a:r>
            <a:r>
              <a:rPr lang="zh-CN" altLang="en-US" dirty="0" smtClean="0"/>
              <a:t>操作和</a:t>
            </a:r>
            <a:r>
              <a:rPr lang="en-US" altLang="zh-CN" dirty="0" smtClean="0"/>
              <a:t>RDD</a:t>
            </a:r>
            <a:r>
              <a:rPr lang="zh-CN" altLang="en-US" dirty="0" smtClean="0"/>
              <a:t>的</a:t>
            </a:r>
            <a:r>
              <a:rPr lang="en-US" altLang="zh-CN" dirty="0" smtClean="0"/>
              <a:t>transformation</a:t>
            </a:r>
            <a:r>
              <a:rPr lang="zh-CN" altLang="en-US" dirty="0" smtClean="0"/>
              <a:t>设计为最小化地创建临对象。</a:t>
            </a:r>
            <a:endParaRPr lang="en-US" altLang="zh-CN" dirty="0" smtClean="0"/>
          </a:p>
          <a:p>
            <a:pPr marL="514350" indent="-514350">
              <a:buFont typeface="+mj-lt"/>
              <a:buAutoNum type="arabicPeriod"/>
            </a:pPr>
            <a:r>
              <a:rPr lang="zh-CN" altLang="en-US" dirty="0" smtClean="0"/>
              <a:t>表现评估的字节码编译：</a:t>
            </a:r>
            <a:endParaRPr lang="en-US" altLang="zh-CN" dirty="0" smtClean="0"/>
          </a:p>
          <a:p>
            <a:pPr marL="457200" lvl="1" indent="0">
              <a:buNone/>
            </a:pPr>
            <a:r>
              <a:rPr lang="en-US" altLang="zh-CN" dirty="0" smtClean="0"/>
              <a:t>Shark</a:t>
            </a:r>
            <a:r>
              <a:rPr lang="zh-CN" altLang="en-US" dirty="0" smtClean="0"/>
              <a:t>发送的表现评估信息（</a:t>
            </a:r>
            <a:r>
              <a:rPr lang="en-US" altLang="zh-CN" dirty="0" smtClean="0"/>
              <a:t>Expression Evaluators</a:t>
            </a:r>
            <a:r>
              <a:rPr lang="zh-CN" altLang="en-US" dirty="0" smtClean="0"/>
              <a:t>）由</a:t>
            </a:r>
            <a:r>
              <a:rPr lang="en-US" altLang="zh-CN" dirty="0" smtClean="0"/>
              <a:t>Hive</a:t>
            </a:r>
            <a:r>
              <a:rPr lang="zh-CN" altLang="en-US" dirty="0" smtClean="0"/>
              <a:t>解析器生成，作者发现，当访问的数据不在内存时，</a:t>
            </a:r>
            <a:r>
              <a:rPr lang="en-US" altLang="zh-CN" dirty="0" smtClean="0"/>
              <a:t>CPU</a:t>
            </a:r>
            <a:r>
              <a:rPr lang="zh-CN" altLang="en-US" dirty="0" smtClean="0"/>
              <a:t>将耗费在解释这些评估。作者正在写一个编译器，将这些表现评估转化为</a:t>
            </a:r>
            <a:r>
              <a:rPr lang="en-US" altLang="zh-CN" dirty="0" smtClean="0"/>
              <a:t>JVM</a:t>
            </a:r>
            <a:r>
              <a:rPr lang="zh-CN" altLang="en-US" dirty="0" smtClean="0"/>
              <a:t>的字节码，以提高执行引擎的吞吐量。</a:t>
            </a:r>
            <a:endParaRPr lang="en-US" altLang="zh-CN" dirty="0" smtClean="0"/>
          </a:p>
          <a:p>
            <a:pPr marL="514350" indent="-514350">
              <a:buFont typeface="+mj-lt"/>
              <a:buAutoNum type="arabicPeriod"/>
            </a:pPr>
            <a:r>
              <a:rPr lang="zh-CN" altLang="en-US" dirty="0" smtClean="0"/>
              <a:t>专门的数据结构：</a:t>
            </a:r>
            <a:endParaRPr lang="en-US" altLang="zh-CN" dirty="0" smtClean="0"/>
          </a:p>
          <a:p>
            <a:pPr marL="457200" lvl="1" indent="0">
              <a:buNone/>
            </a:pPr>
            <a:r>
              <a:rPr lang="zh-CN" altLang="en-US" dirty="0" smtClean="0"/>
              <a:t>尚未开发出来。</a:t>
            </a:r>
            <a:endParaRPr lang="en-US" altLang="zh-CN" dirty="0" smtClean="0"/>
          </a:p>
          <a:p>
            <a:endParaRPr lang="zh-CN" altLang="en-US" dirty="0"/>
          </a:p>
        </p:txBody>
      </p:sp>
    </p:spTree>
    <p:extLst>
      <p:ext uri="{BB962C8B-B14F-4D97-AF65-F5344CB8AC3E}">
        <p14:creationId xmlns:p14="http://schemas.microsoft.com/office/powerpoint/2010/main" val="49747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p:txBody>
          <a:bodyPr>
            <a:normAutofit fontScale="70000" lnSpcReduction="20000"/>
          </a:bodyPr>
          <a:lstStyle/>
          <a:p>
            <a:pPr marL="571500" indent="-571500">
              <a:buNone/>
            </a:pPr>
            <a:r>
              <a:rPr lang="zh-CN" altLang="en-US" dirty="0" smtClean="0"/>
              <a:t>一、背景</a:t>
            </a:r>
            <a:endParaRPr lang="en-US" altLang="zh-CN" dirty="0" smtClean="0"/>
          </a:p>
          <a:p>
            <a:pPr marL="971550" lvl="1" indent="-571500">
              <a:buNone/>
            </a:pPr>
            <a:r>
              <a:rPr lang="en-US" altLang="zh-CN" dirty="0" smtClean="0"/>
              <a:t>1. </a:t>
            </a:r>
            <a:r>
              <a:rPr lang="en-US" altLang="zh-CN" dirty="0" err="1" smtClean="0"/>
              <a:t>MapReduce</a:t>
            </a:r>
            <a:endParaRPr lang="en-US" altLang="zh-CN" dirty="0" smtClean="0"/>
          </a:p>
          <a:p>
            <a:pPr marL="971550" lvl="1" indent="-571500">
              <a:buNone/>
            </a:pPr>
            <a:r>
              <a:rPr lang="en-US" altLang="zh-CN" dirty="0" smtClean="0"/>
              <a:t>2. MPP</a:t>
            </a:r>
            <a:endParaRPr lang="en-US" altLang="zh-CN" sz="2900" dirty="0" smtClean="0"/>
          </a:p>
          <a:p>
            <a:pPr marL="571500" indent="-571500">
              <a:buNone/>
            </a:pPr>
            <a:r>
              <a:rPr lang="zh-CN" altLang="en-US" dirty="0" smtClean="0"/>
              <a:t>二、</a:t>
            </a:r>
            <a:r>
              <a:rPr lang="en-US" altLang="zh-CN" dirty="0" smtClean="0"/>
              <a:t>Spark</a:t>
            </a:r>
          </a:p>
          <a:p>
            <a:pPr marL="971550" lvl="1" indent="-571500">
              <a:buNone/>
            </a:pPr>
            <a:r>
              <a:rPr lang="en-US" altLang="zh-CN" dirty="0" smtClean="0"/>
              <a:t>1. RDD(Resilient </a:t>
            </a:r>
            <a:r>
              <a:rPr lang="en-US" altLang="zh-CN" dirty="0"/>
              <a:t>Distributed Dataset</a:t>
            </a:r>
            <a:r>
              <a:rPr lang="en-US" altLang="zh-CN" dirty="0" smtClean="0"/>
              <a:t>)</a:t>
            </a:r>
          </a:p>
          <a:p>
            <a:pPr marL="971550" lvl="1" indent="-571500">
              <a:buNone/>
            </a:pPr>
            <a:r>
              <a:rPr lang="en-US" altLang="zh-CN" dirty="0" smtClean="0"/>
              <a:t>2. </a:t>
            </a:r>
            <a:r>
              <a:rPr lang="en-US" altLang="zh-CN" dirty="0"/>
              <a:t>RDD </a:t>
            </a:r>
            <a:r>
              <a:rPr lang="zh-CN" altLang="en-US" dirty="0" smtClean="0"/>
              <a:t>图</a:t>
            </a:r>
            <a:r>
              <a:rPr lang="en-US" altLang="zh-CN" dirty="0" smtClean="0"/>
              <a:t>(DAG)</a:t>
            </a:r>
          </a:p>
          <a:p>
            <a:pPr marL="971550" lvl="1" indent="-571500">
              <a:buNone/>
            </a:pPr>
            <a:r>
              <a:rPr lang="en-US" altLang="zh-CN" dirty="0" smtClean="0"/>
              <a:t>3. RDD </a:t>
            </a:r>
            <a:r>
              <a:rPr lang="zh-CN" altLang="en-US" dirty="0" smtClean="0"/>
              <a:t>依赖类型</a:t>
            </a:r>
            <a:endParaRPr lang="en-US" altLang="zh-CN" dirty="0" smtClean="0"/>
          </a:p>
          <a:p>
            <a:pPr marL="971550" lvl="1" indent="-571500">
              <a:buNone/>
            </a:pPr>
            <a:r>
              <a:rPr lang="en-US" altLang="zh-CN" dirty="0" smtClean="0"/>
              <a:t>4. DAG </a:t>
            </a:r>
            <a:r>
              <a:rPr lang="zh-CN" altLang="en-US" dirty="0" smtClean="0"/>
              <a:t>调度器</a:t>
            </a:r>
            <a:endParaRPr lang="en-US" altLang="zh-CN" dirty="0" smtClean="0"/>
          </a:p>
          <a:p>
            <a:pPr marL="971550" lvl="1" indent="-571500">
              <a:buNone/>
            </a:pPr>
            <a:r>
              <a:rPr lang="en-US" altLang="zh-CN" dirty="0" smtClean="0"/>
              <a:t>5. Job </a:t>
            </a:r>
            <a:r>
              <a:rPr lang="zh-CN" altLang="en-US" dirty="0" smtClean="0"/>
              <a:t>调度过程</a:t>
            </a:r>
            <a:endParaRPr lang="en-US" altLang="zh-CN" dirty="0" smtClean="0"/>
          </a:p>
          <a:p>
            <a:pPr marL="971550" lvl="1" indent="-571500">
              <a:buNone/>
            </a:pPr>
            <a:r>
              <a:rPr lang="en-US" altLang="zh-CN" dirty="0" smtClean="0"/>
              <a:t>6. RDD </a:t>
            </a:r>
            <a:r>
              <a:rPr lang="zh-CN" altLang="en-US" dirty="0" smtClean="0"/>
              <a:t>容错</a:t>
            </a:r>
            <a:endParaRPr lang="en-US" altLang="zh-CN" dirty="0" smtClean="0"/>
          </a:p>
          <a:p>
            <a:pPr marL="971550" lvl="1" indent="-571500">
              <a:buNone/>
            </a:pPr>
            <a:r>
              <a:rPr lang="en-US" altLang="zh-CN" dirty="0" smtClean="0"/>
              <a:t>7. </a:t>
            </a:r>
            <a:r>
              <a:rPr lang="zh-CN" altLang="en-US" dirty="0" smtClean="0"/>
              <a:t>其他概念</a:t>
            </a:r>
            <a:endParaRPr lang="en-US" altLang="zh-CN" dirty="0" smtClean="0"/>
          </a:p>
          <a:p>
            <a:pPr marL="571500" indent="-571500">
              <a:buNone/>
            </a:pPr>
            <a:r>
              <a:rPr lang="zh-CN" altLang="en-US" dirty="0" smtClean="0"/>
              <a:t>三、</a:t>
            </a:r>
            <a:r>
              <a:rPr lang="en-US" altLang="zh-CN" dirty="0" smtClean="0"/>
              <a:t>Shark</a:t>
            </a:r>
          </a:p>
          <a:p>
            <a:pPr marL="971550" lvl="1" indent="-514350">
              <a:buNone/>
            </a:pPr>
            <a:r>
              <a:rPr lang="en-US" altLang="zh-CN" dirty="0" smtClean="0"/>
              <a:t>1. Hive VS Shark</a:t>
            </a:r>
          </a:p>
          <a:p>
            <a:pPr marL="971550" lvl="1" indent="-514350">
              <a:buNone/>
            </a:pPr>
            <a:r>
              <a:rPr lang="en-US" altLang="zh-CN" dirty="0" smtClean="0"/>
              <a:t>2. </a:t>
            </a:r>
            <a:r>
              <a:rPr lang="zh-CN" altLang="en-US" dirty="0" smtClean="0"/>
              <a:t>容错</a:t>
            </a:r>
            <a:endParaRPr lang="en-US" altLang="zh-CN" dirty="0" smtClean="0"/>
          </a:p>
          <a:p>
            <a:pPr marL="971550" lvl="1" indent="-514350">
              <a:buNone/>
            </a:pPr>
            <a:r>
              <a:rPr lang="en-US" altLang="zh-CN" dirty="0" smtClean="0"/>
              <a:t>3. SQL</a:t>
            </a:r>
            <a:r>
              <a:rPr lang="zh-CN" altLang="en-US" dirty="0" smtClean="0"/>
              <a:t>执行过程</a:t>
            </a:r>
            <a:endParaRPr lang="zh-CN" altLang="en-US" dirty="0"/>
          </a:p>
        </p:txBody>
      </p:sp>
      <p:sp>
        <p:nvSpPr>
          <p:cNvPr id="4" name="内容占位符 3"/>
          <p:cNvSpPr>
            <a:spLocks noGrp="1"/>
          </p:cNvSpPr>
          <p:nvPr>
            <p:ph sz="half" idx="2"/>
          </p:nvPr>
        </p:nvSpPr>
        <p:spPr/>
        <p:txBody>
          <a:bodyPr>
            <a:normAutofit fontScale="70000" lnSpcReduction="20000"/>
          </a:bodyPr>
          <a:lstStyle/>
          <a:p>
            <a:pPr marL="571500" indent="-571500">
              <a:buNone/>
            </a:pPr>
            <a:r>
              <a:rPr lang="zh-CN" altLang="en-US" dirty="0" smtClean="0"/>
              <a:t>四、引擎扩展</a:t>
            </a:r>
            <a:endParaRPr lang="en-US" altLang="zh-CN" dirty="0" smtClean="0"/>
          </a:p>
          <a:p>
            <a:pPr marL="971550" lvl="1" indent="-514350">
              <a:buNone/>
            </a:pPr>
            <a:r>
              <a:rPr lang="en-US" altLang="zh-CN" dirty="0" smtClean="0"/>
              <a:t>1. PDE</a:t>
            </a:r>
          </a:p>
          <a:p>
            <a:pPr marL="1371600" lvl="2" indent="-457200">
              <a:buNone/>
            </a:pPr>
            <a:r>
              <a:rPr lang="en-US" altLang="zh-CN" dirty="0" smtClean="0"/>
              <a:t>1). Join</a:t>
            </a:r>
            <a:r>
              <a:rPr lang="zh-CN" altLang="en-US" dirty="0" smtClean="0"/>
              <a:t>优化</a:t>
            </a:r>
            <a:endParaRPr lang="en-US" altLang="zh-CN" dirty="0" smtClean="0"/>
          </a:p>
          <a:p>
            <a:pPr marL="1371600" lvl="2" indent="-457200">
              <a:buNone/>
            </a:pPr>
            <a:r>
              <a:rPr lang="en-US" altLang="zh-CN" dirty="0" smtClean="0"/>
              <a:t>2). </a:t>
            </a:r>
            <a:r>
              <a:rPr lang="zh-CN" altLang="en-US" dirty="0" smtClean="0"/>
              <a:t>斜</a:t>
            </a:r>
            <a:r>
              <a:rPr lang="zh-CN" altLang="en-US" dirty="0"/>
              <a:t>处理</a:t>
            </a:r>
            <a:r>
              <a:rPr lang="zh-CN" altLang="en-US" dirty="0" smtClean="0"/>
              <a:t>和并行度</a:t>
            </a:r>
            <a:endParaRPr lang="en-US" altLang="zh-CN" dirty="0" smtClean="0"/>
          </a:p>
          <a:p>
            <a:pPr marL="971550" lvl="1" indent="-514350">
              <a:buNone/>
            </a:pPr>
            <a:r>
              <a:rPr lang="en-US" altLang="zh-CN" dirty="0" smtClean="0"/>
              <a:t>2. </a:t>
            </a:r>
            <a:r>
              <a:rPr lang="zh-CN" altLang="en-US" dirty="0" smtClean="0"/>
              <a:t>内存列存储</a:t>
            </a:r>
            <a:endParaRPr lang="en-US" altLang="zh-CN" dirty="0" smtClean="0"/>
          </a:p>
          <a:p>
            <a:pPr marL="971550" lvl="1" indent="-514350">
              <a:buNone/>
            </a:pPr>
            <a:r>
              <a:rPr lang="en-US" altLang="zh-CN" dirty="0" smtClean="0"/>
              <a:t>3. </a:t>
            </a:r>
            <a:r>
              <a:rPr lang="zh-CN" altLang="en-US" dirty="0" smtClean="0"/>
              <a:t>分布式数据加载</a:t>
            </a:r>
            <a:endParaRPr lang="en-US" altLang="zh-CN" dirty="0" smtClean="0"/>
          </a:p>
          <a:p>
            <a:pPr marL="971550" lvl="1" indent="-514350">
              <a:buNone/>
            </a:pPr>
            <a:r>
              <a:rPr lang="en-US" altLang="zh-CN" dirty="0" smtClean="0"/>
              <a:t>4. </a:t>
            </a:r>
            <a:r>
              <a:rPr lang="zh-CN" altLang="en-US" dirty="0" smtClean="0"/>
              <a:t>数据协同分区</a:t>
            </a:r>
            <a:endParaRPr lang="en-US" altLang="zh-CN" dirty="0" smtClean="0"/>
          </a:p>
          <a:p>
            <a:pPr marL="971550" lvl="1" indent="-514350">
              <a:buNone/>
            </a:pPr>
            <a:r>
              <a:rPr lang="en-US" altLang="zh-CN" dirty="0" smtClean="0"/>
              <a:t>5. </a:t>
            </a:r>
            <a:r>
              <a:rPr lang="zh-CN" altLang="en-US" dirty="0" smtClean="0"/>
              <a:t>分区统计和</a:t>
            </a:r>
            <a:r>
              <a:rPr lang="en-US" altLang="zh-CN" dirty="0" smtClean="0"/>
              <a:t>Map</a:t>
            </a:r>
            <a:r>
              <a:rPr lang="zh-CN" altLang="en-US" dirty="0" smtClean="0"/>
              <a:t>裁剪</a:t>
            </a:r>
            <a:endParaRPr lang="en-US" altLang="zh-CN" dirty="0" smtClean="0"/>
          </a:p>
          <a:p>
            <a:pPr marL="571500" indent="-571500">
              <a:buNone/>
            </a:pPr>
            <a:r>
              <a:rPr lang="zh-CN" altLang="en-US" dirty="0" smtClean="0"/>
              <a:t>五、机器学习支持</a:t>
            </a:r>
            <a:endParaRPr lang="en-US" altLang="zh-CN" dirty="0" smtClean="0"/>
          </a:p>
          <a:p>
            <a:pPr marL="571500" indent="-571500">
              <a:buNone/>
            </a:pPr>
            <a:r>
              <a:rPr lang="zh-CN" altLang="en-US" dirty="0" smtClean="0"/>
              <a:t>六、系统实现</a:t>
            </a:r>
            <a:endParaRPr lang="en-US" altLang="zh-CN" dirty="0" smtClean="0"/>
          </a:p>
          <a:p>
            <a:pPr marL="571500" indent="-571500">
              <a:buNone/>
            </a:pPr>
            <a:r>
              <a:rPr lang="zh-CN" altLang="en-US" dirty="0" smtClean="0">
                <a:solidFill>
                  <a:srgbClr val="FF0000"/>
                </a:solidFill>
              </a:rPr>
              <a:t>七、实验</a:t>
            </a:r>
            <a:endParaRPr lang="en-US" altLang="zh-CN" dirty="0" smtClean="0">
              <a:solidFill>
                <a:srgbClr val="FF0000"/>
              </a:solidFill>
            </a:endParaRPr>
          </a:p>
          <a:p>
            <a:pPr marL="571500" indent="-571500">
              <a:buNone/>
            </a:pPr>
            <a:r>
              <a:rPr lang="zh-CN" altLang="en-US" dirty="0" smtClean="0"/>
              <a:t>八、讨论</a:t>
            </a:r>
            <a:endParaRPr lang="en-US" altLang="zh-CN" dirty="0" smtClean="0"/>
          </a:p>
        </p:txBody>
      </p:sp>
    </p:spTree>
    <p:extLst>
      <p:ext uri="{BB962C8B-B14F-4D97-AF65-F5344CB8AC3E}">
        <p14:creationId xmlns:p14="http://schemas.microsoft.com/office/powerpoint/2010/main" val="89822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七、实验</a:t>
            </a:r>
            <a:endParaRPr lang="zh-CN" altLang="en-US" sz="36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47837"/>
            <a:ext cx="4524375"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247" y="2590799"/>
            <a:ext cx="466725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89215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七、实验</a:t>
            </a:r>
            <a:endParaRPr lang="zh-CN" altLang="en-US" sz="3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04864"/>
            <a:ext cx="3924300"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075" y="2227565"/>
            <a:ext cx="473392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23254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p:txBody>
          <a:bodyPr>
            <a:normAutofit fontScale="70000" lnSpcReduction="20000"/>
          </a:bodyPr>
          <a:lstStyle/>
          <a:p>
            <a:pPr marL="571500" indent="-571500">
              <a:buNone/>
            </a:pPr>
            <a:r>
              <a:rPr lang="zh-CN" altLang="en-US" dirty="0" smtClean="0"/>
              <a:t>一、背景</a:t>
            </a:r>
            <a:endParaRPr lang="en-US" altLang="zh-CN" dirty="0" smtClean="0"/>
          </a:p>
          <a:p>
            <a:pPr marL="971550" lvl="1" indent="-571500">
              <a:buNone/>
            </a:pPr>
            <a:r>
              <a:rPr lang="en-US" altLang="zh-CN" dirty="0" smtClean="0"/>
              <a:t>1. </a:t>
            </a:r>
            <a:r>
              <a:rPr lang="en-US" altLang="zh-CN" dirty="0" err="1" smtClean="0"/>
              <a:t>MapReduce</a:t>
            </a:r>
            <a:endParaRPr lang="en-US" altLang="zh-CN" dirty="0" smtClean="0"/>
          </a:p>
          <a:p>
            <a:pPr marL="971550" lvl="1" indent="-571500">
              <a:buNone/>
            </a:pPr>
            <a:r>
              <a:rPr lang="en-US" altLang="zh-CN" dirty="0" smtClean="0"/>
              <a:t>2. MPP</a:t>
            </a:r>
            <a:endParaRPr lang="en-US" altLang="zh-CN" sz="2900" dirty="0" smtClean="0"/>
          </a:p>
          <a:p>
            <a:pPr marL="571500" indent="-571500">
              <a:buNone/>
            </a:pPr>
            <a:r>
              <a:rPr lang="zh-CN" altLang="en-US" dirty="0" smtClean="0"/>
              <a:t>二、</a:t>
            </a:r>
            <a:r>
              <a:rPr lang="en-US" altLang="zh-CN" dirty="0" smtClean="0"/>
              <a:t>Spark</a:t>
            </a:r>
          </a:p>
          <a:p>
            <a:pPr marL="971550" lvl="1" indent="-571500">
              <a:buNone/>
            </a:pPr>
            <a:r>
              <a:rPr lang="en-US" altLang="zh-CN" dirty="0" smtClean="0"/>
              <a:t>1. RDD(Resilient </a:t>
            </a:r>
            <a:r>
              <a:rPr lang="en-US" altLang="zh-CN" dirty="0"/>
              <a:t>Distributed Dataset</a:t>
            </a:r>
            <a:r>
              <a:rPr lang="en-US" altLang="zh-CN" dirty="0" smtClean="0"/>
              <a:t>)</a:t>
            </a:r>
          </a:p>
          <a:p>
            <a:pPr marL="971550" lvl="1" indent="-571500">
              <a:buNone/>
            </a:pPr>
            <a:r>
              <a:rPr lang="en-US" altLang="zh-CN" dirty="0" smtClean="0"/>
              <a:t>2. </a:t>
            </a:r>
            <a:r>
              <a:rPr lang="en-US" altLang="zh-CN" dirty="0"/>
              <a:t>RDD </a:t>
            </a:r>
            <a:r>
              <a:rPr lang="zh-CN" altLang="en-US" dirty="0" smtClean="0"/>
              <a:t>图</a:t>
            </a:r>
            <a:r>
              <a:rPr lang="en-US" altLang="zh-CN" dirty="0" smtClean="0"/>
              <a:t>(DAG)</a:t>
            </a:r>
          </a:p>
          <a:p>
            <a:pPr marL="971550" lvl="1" indent="-571500">
              <a:buNone/>
            </a:pPr>
            <a:r>
              <a:rPr lang="en-US" altLang="zh-CN" dirty="0" smtClean="0"/>
              <a:t>3. RDD </a:t>
            </a:r>
            <a:r>
              <a:rPr lang="zh-CN" altLang="en-US" dirty="0" smtClean="0"/>
              <a:t>依赖类型</a:t>
            </a:r>
            <a:endParaRPr lang="en-US" altLang="zh-CN" dirty="0" smtClean="0"/>
          </a:p>
          <a:p>
            <a:pPr marL="971550" lvl="1" indent="-571500">
              <a:buNone/>
            </a:pPr>
            <a:r>
              <a:rPr lang="en-US" altLang="zh-CN" dirty="0" smtClean="0"/>
              <a:t>4. DAG </a:t>
            </a:r>
            <a:r>
              <a:rPr lang="zh-CN" altLang="en-US" dirty="0" smtClean="0"/>
              <a:t>调度器</a:t>
            </a:r>
            <a:endParaRPr lang="en-US" altLang="zh-CN" dirty="0" smtClean="0"/>
          </a:p>
          <a:p>
            <a:pPr marL="971550" lvl="1" indent="-571500">
              <a:buNone/>
            </a:pPr>
            <a:r>
              <a:rPr lang="en-US" altLang="zh-CN" dirty="0" smtClean="0"/>
              <a:t>5. Job </a:t>
            </a:r>
            <a:r>
              <a:rPr lang="zh-CN" altLang="en-US" dirty="0" smtClean="0"/>
              <a:t>调度过程</a:t>
            </a:r>
            <a:endParaRPr lang="en-US" altLang="zh-CN" dirty="0" smtClean="0"/>
          </a:p>
          <a:p>
            <a:pPr marL="971550" lvl="1" indent="-571500">
              <a:buNone/>
            </a:pPr>
            <a:r>
              <a:rPr lang="en-US" altLang="zh-CN" dirty="0" smtClean="0"/>
              <a:t>6. RDD </a:t>
            </a:r>
            <a:r>
              <a:rPr lang="zh-CN" altLang="en-US" dirty="0" smtClean="0"/>
              <a:t>容错</a:t>
            </a:r>
            <a:endParaRPr lang="en-US" altLang="zh-CN" dirty="0" smtClean="0"/>
          </a:p>
          <a:p>
            <a:pPr marL="971550" lvl="1" indent="-571500">
              <a:buNone/>
            </a:pPr>
            <a:r>
              <a:rPr lang="en-US" altLang="zh-CN" dirty="0" smtClean="0"/>
              <a:t>7. </a:t>
            </a:r>
            <a:r>
              <a:rPr lang="zh-CN" altLang="en-US" dirty="0" smtClean="0"/>
              <a:t>其他概念</a:t>
            </a:r>
            <a:endParaRPr lang="en-US" altLang="zh-CN" dirty="0" smtClean="0"/>
          </a:p>
          <a:p>
            <a:pPr marL="571500" indent="-571500">
              <a:buNone/>
            </a:pPr>
            <a:r>
              <a:rPr lang="zh-CN" altLang="en-US" dirty="0" smtClean="0"/>
              <a:t>三、</a:t>
            </a:r>
            <a:r>
              <a:rPr lang="en-US" altLang="zh-CN" dirty="0" smtClean="0"/>
              <a:t>Shark</a:t>
            </a:r>
          </a:p>
          <a:p>
            <a:pPr marL="971550" lvl="1" indent="-514350">
              <a:buNone/>
            </a:pPr>
            <a:r>
              <a:rPr lang="en-US" altLang="zh-CN" dirty="0" smtClean="0"/>
              <a:t>1. Hive VS Shark</a:t>
            </a:r>
          </a:p>
          <a:p>
            <a:pPr marL="971550" lvl="1" indent="-514350">
              <a:buNone/>
            </a:pPr>
            <a:r>
              <a:rPr lang="en-US" altLang="zh-CN" dirty="0" smtClean="0"/>
              <a:t>2. </a:t>
            </a:r>
            <a:r>
              <a:rPr lang="zh-CN" altLang="en-US" dirty="0" smtClean="0"/>
              <a:t>容错</a:t>
            </a:r>
            <a:endParaRPr lang="en-US" altLang="zh-CN" dirty="0" smtClean="0"/>
          </a:p>
          <a:p>
            <a:pPr marL="971550" lvl="1" indent="-514350">
              <a:buNone/>
            </a:pPr>
            <a:r>
              <a:rPr lang="en-US" altLang="zh-CN" dirty="0" smtClean="0"/>
              <a:t>3. SQL</a:t>
            </a:r>
            <a:r>
              <a:rPr lang="zh-CN" altLang="en-US" dirty="0" smtClean="0"/>
              <a:t>执行过程</a:t>
            </a:r>
            <a:endParaRPr lang="zh-CN" altLang="en-US" dirty="0"/>
          </a:p>
        </p:txBody>
      </p:sp>
      <p:sp>
        <p:nvSpPr>
          <p:cNvPr id="4" name="内容占位符 3"/>
          <p:cNvSpPr>
            <a:spLocks noGrp="1"/>
          </p:cNvSpPr>
          <p:nvPr>
            <p:ph sz="half" idx="2"/>
          </p:nvPr>
        </p:nvSpPr>
        <p:spPr/>
        <p:txBody>
          <a:bodyPr>
            <a:normAutofit fontScale="70000" lnSpcReduction="20000"/>
          </a:bodyPr>
          <a:lstStyle/>
          <a:p>
            <a:pPr marL="571500" indent="-571500">
              <a:buNone/>
            </a:pPr>
            <a:r>
              <a:rPr lang="zh-CN" altLang="en-US" dirty="0" smtClean="0"/>
              <a:t>四、引擎扩展</a:t>
            </a:r>
            <a:endParaRPr lang="en-US" altLang="zh-CN" dirty="0" smtClean="0"/>
          </a:p>
          <a:p>
            <a:pPr marL="971550" lvl="1" indent="-514350">
              <a:buNone/>
            </a:pPr>
            <a:r>
              <a:rPr lang="en-US" altLang="zh-CN" dirty="0" smtClean="0"/>
              <a:t>1. PDE</a:t>
            </a:r>
          </a:p>
          <a:p>
            <a:pPr marL="1371600" lvl="2" indent="-457200">
              <a:buNone/>
            </a:pPr>
            <a:r>
              <a:rPr lang="en-US" altLang="zh-CN" dirty="0" smtClean="0"/>
              <a:t>1). Join</a:t>
            </a:r>
            <a:r>
              <a:rPr lang="zh-CN" altLang="en-US" dirty="0" smtClean="0"/>
              <a:t>优化</a:t>
            </a:r>
            <a:endParaRPr lang="en-US" altLang="zh-CN" dirty="0" smtClean="0"/>
          </a:p>
          <a:p>
            <a:pPr marL="1371600" lvl="2" indent="-457200">
              <a:buNone/>
            </a:pPr>
            <a:r>
              <a:rPr lang="en-US" altLang="zh-CN" dirty="0" smtClean="0"/>
              <a:t>2). </a:t>
            </a:r>
            <a:r>
              <a:rPr lang="zh-CN" altLang="en-US" dirty="0" smtClean="0"/>
              <a:t>斜</a:t>
            </a:r>
            <a:r>
              <a:rPr lang="zh-CN" altLang="en-US" dirty="0"/>
              <a:t>处理</a:t>
            </a:r>
            <a:r>
              <a:rPr lang="zh-CN" altLang="en-US" dirty="0" smtClean="0"/>
              <a:t>和并行度</a:t>
            </a:r>
            <a:endParaRPr lang="en-US" altLang="zh-CN" dirty="0" smtClean="0"/>
          </a:p>
          <a:p>
            <a:pPr marL="971550" lvl="1" indent="-514350">
              <a:buNone/>
            </a:pPr>
            <a:r>
              <a:rPr lang="en-US" altLang="zh-CN" dirty="0" smtClean="0"/>
              <a:t>2. </a:t>
            </a:r>
            <a:r>
              <a:rPr lang="zh-CN" altLang="en-US" dirty="0" smtClean="0"/>
              <a:t>内存列存储</a:t>
            </a:r>
            <a:endParaRPr lang="en-US" altLang="zh-CN" dirty="0" smtClean="0"/>
          </a:p>
          <a:p>
            <a:pPr marL="971550" lvl="1" indent="-514350">
              <a:buNone/>
            </a:pPr>
            <a:r>
              <a:rPr lang="en-US" altLang="zh-CN" dirty="0" smtClean="0"/>
              <a:t>3. </a:t>
            </a:r>
            <a:r>
              <a:rPr lang="zh-CN" altLang="en-US" dirty="0" smtClean="0"/>
              <a:t>分布式数据加载</a:t>
            </a:r>
            <a:endParaRPr lang="en-US" altLang="zh-CN" dirty="0" smtClean="0"/>
          </a:p>
          <a:p>
            <a:pPr marL="971550" lvl="1" indent="-514350">
              <a:buNone/>
            </a:pPr>
            <a:r>
              <a:rPr lang="en-US" altLang="zh-CN" dirty="0" smtClean="0"/>
              <a:t>4. </a:t>
            </a:r>
            <a:r>
              <a:rPr lang="zh-CN" altLang="en-US" dirty="0" smtClean="0"/>
              <a:t>数据协同分区</a:t>
            </a:r>
            <a:endParaRPr lang="en-US" altLang="zh-CN" dirty="0" smtClean="0"/>
          </a:p>
          <a:p>
            <a:pPr marL="971550" lvl="1" indent="-514350">
              <a:buNone/>
            </a:pPr>
            <a:r>
              <a:rPr lang="en-US" altLang="zh-CN" dirty="0" smtClean="0"/>
              <a:t>5. </a:t>
            </a:r>
            <a:r>
              <a:rPr lang="zh-CN" altLang="en-US" dirty="0" smtClean="0"/>
              <a:t>分区统计和</a:t>
            </a:r>
            <a:r>
              <a:rPr lang="en-US" altLang="zh-CN" dirty="0" smtClean="0"/>
              <a:t>Map</a:t>
            </a:r>
            <a:r>
              <a:rPr lang="zh-CN" altLang="en-US" dirty="0" smtClean="0"/>
              <a:t>裁剪</a:t>
            </a:r>
            <a:endParaRPr lang="en-US" altLang="zh-CN" dirty="0" smtClean="0"/>
          </a:p>
          <a:p>
            <a:pPr marL="571500" indent="-571500">
              <a:buNone/>
            </a:pPr>
            <a:r>
              <a:rPr lang="zh-CN" altLang="en-US" dirty="0" smtClean="0"/>
              <a:t>五、机器学习支持</a:t>
            </a:r>
            <a:endParaRPr lang="en-US" altLang="zh-CN" dirty="0" smtClean="0"/>
          </a:p>
          <a:p>
            <a:pPr marL="571500" indent="-571500">
              <a:buNone/>
            </a:pPr>
            <a:r>
              <a:rPr lang="zh-CN" altLang="en-US" dirty="0" smtClean="0"/>
              <a:t>六、系统实现</a:t>
            </a:r>
            <a:endParaRPr lang="en-US" altLang="zh-CN" dirty="0" smtClean="0"/>
          </a:p>
          <a:p>
            <a:pPr marL="571500" indent="-571500">
              <a:buNone/>
            </a:pPr>
            <a:r>
              <a:rPr lang="zh-CN" altLang="en-US" dirty="0" smtClean="0"/>
              <a:t>七、实验</a:t>
            </a:r>
            <a:endParaRPr lang="en-US" altLang="zh-CN" dirty="0" smtClean="0"/>
          </a:p>
          <a:p>
            <a:pPr marL="571500" indent="-571500">
              <a:buNone/>
            </a:pPr>
            <a:r>
              <a:rPr lang="zh-CN" altLang="en-US" dirty="0" smtClean="0">
                <a:solidFill>
                  <a:srgbClr val="FF0000"/>
                </a:solidFill>
              </a:rPr>
              <a:t>八、讨论</a:t>
            </a:r>
            <a:endParaRPr lang="en-US" altLang="zh-CN" dirty="0" smtClean="0">
              <a:solidFill>
                <a:srgbClr val="FF0000"/>
              </a:solidFill>
            </a:endParaRPr>
          </a:p>
        </p:txBody>
      </p:sp>
    </p:spTree>
    <p:extLst>
      <p:ext uri="{BB962C8B-B14F-4D97-AF65-F5344CB8AC3E}">
        <p14:creationId xmlns:p14="http://schemas.microsoft.com/office/powerpoint/2010/main" val="89822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一、</a:t>
            </a:r>
            <a:r>
              <a:rPr lang="zh-CN" altLang="en-US" sz="3600" dirty="0" smtClean="0"/>
              <a:t>背景</a:t>
            </a:r>
            <a:r>
              <a:rPr lang="en-US" altLang="zh-CN" dirty="0" smtClean="0"/>
              <a:t>	1. </a:t>
            </a:r>
            <a:r>
              <a:rPr lang="en-US" altLang="zh-CN" dirty="0" err="1" smtClean="0"/>
              <a:t>MapReduce</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数据分析现状</a:t>
            </a:r>
            <a:r>
              <a:rPr lang="en-US" altLang="zh-CN" dirty="0" smtClean="0"/>
              <a:t>——</a:t>
            </a:r>
            <a:r>
              <a:rPr lang="en-US" altLang="zh-CN" dirty="0" err="1"/>
              <a:t>MapReduce</a:t>
            </a:r>
            <a:endParaRPr lang="en-US" altLang="zh-CN" dirty="0" smtClean="0"/>
          </a:p>
          <a:p>
            <a:pPr marL="514350" indent="-514350">
              <a:buFont typeface="+mj-lt"/>
              <a:buAutoNum type="arabicPeriod"/>
            </a:pPr>
            <a:r>
              <a:rPr lang="zh-CN" altLang="en-US" dirty="0" smtClean="0"/>
              <a:t>成员：</a:t>
            </a:r>
            <a:r>
              <a:rPr lang="en-US" altLang="zh-CN" dirty="0" smtClean="0"/>
              <a:t>Apache </a:t>
            </a:r>
            <a:r>
              <a:rPr lang="en-US" altLang="zh-CN" dirty="0"/>
              <a:t>Hive, </a:t>
            </a:r>
            <a:r>
              <a:rPr lang="en-US" altLang="zh-CN" dirty="0" smtClean="0"/>
              <a:t>Google </a:t>
            </a:r>
            <a:r>
              <a:rPr lang="en-US" altLang="zh-CN" dirty="0" err="1"/>
              <a:t>Tenzing</a:t>
            </a:r>
            <a:r>
              <a:rPr lang="en-US" altLang="zh-CN" dirty="0"/>
              <a:t>, Turn Cheetah</a:t>
            </a:r>
            <a:r>
              <a:rPr lang="en-US" altLang="zh-CN" dirty="0" smtClean="0"/>
              <a:t>...</a:t>
            </a:r>
          </a:p>
          <a:p>
            <a:pPr marL="514350" indent="-514350">
              <a:buFont typeface="+mj-lt"/>
              <a:buAutoNum type="arabicPeriod"/>
            </a:pPr>
            <a:r>
              <a:rPr lang="zh-CN" altLang="en-US" dirty="0" smtClean="0"/>
              <a:t>优点：有效地</a:t>
            </a:r>
            <a:r>
              <a:rPr lang="zh-CN" altLang="en-US" b="1" dirty="0" smtClean="0"/>
              <a:t>细粒度</a:t>
            </a:r>
            <a:r>
              <a:rPr lang="zh-CN" altLang="en-US" dirty="0" smtClean="0"/>
              <a:t>容错能力、资源共享、可扩展性、丰富的机器学习算法</a:t>
            </a:r>
            <a:endParaRPr lang="en-US" altLang="zh-CN" dirty="0" smtClean="0"/>
          </a:p>
          <a:p>
            <a:pPr marL="514350" indent="-514350">
              <a:buFont typeface="+mj-lt"/>
              <a:buAutoNum type="arabicPeriod"/>
            </a:pPr>
            <a:r>
              <a:rPr lang="zh-CN" altLang="en-US" dirty="0" smtClean="0"/>
              <a:t>不足：高延迟、作业的交互式能力不</a:t>
            </a:r>
            <a:r>
              <a:rPr lang="zh-CN" altLang="en-US" dirty="0"/>
              <a:t>足</a:t>
            </a:r>
          </a:p>
        </p:txBody>
      </p:sp>
    </p:spTree>
    <p:extLst>
      <p:ext uri="{BB962C8B-B14F-4D97-AF65-F5344CB8AC3E}">
        <p14:creationId xmlns:p14="http://schemas.microsoft.com/office/powerpoint/2010/main" val="41675600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八、讨论</a:t>
            </a:r>
            <a:endParaRPr lang="zh-CN" altLang="en-US" sz="3600" dirty="0"/>
          </a:p>
        </p:txBody>
      </p:sp>
      <p:sp>
        <p:nvSpPr>
          <p:cNvPr id="4" name="内容占位符 3"/>
          <p:cNvSpPr>
            <a:spLocks noGrp="1"/>
          </p:cNvSpPr>
          <p:nvPr>
            <p:ph idx="1"/>
          </p:nvPr>
        </p:nvSpPr>
        <p:spPr/>
        <p:txBody>
          <a:bodyPr/>
          <a:lstStyle/>
          <a:p>
            <a:pPr marL="0" indent="0">
              <a:buNone/>
            </a:pPr>
            <a:r>
              <a:rPr lang="zh-CN" altLang="en-US" dirty="0" smtClean="0"/>
              <a:t>为什么早先基于</a:t>
            </a:r>
            <a:r>
              <a:rPr lang="en-US" altLang="zh-CN" dirty="0" err="1"/>
              <a:t>MapReduce</a:t>
            </a:r>
            <a:r>
              <a:rPr lang="zh-CN" altLang="en-US" dirty="0" smtClean="0"/>
              <a:t>的系统很慢？</a:t>
            </a:r>
            <a:endParaRPr lang="en-US" altLang="zh-CN" dirty="0" smtClean="0"/>
          </a:p>
          <a:p>
            <a:pPr marL="514350" indent="-514350">
              <a:buFont typeface="+mj-lt"/>
              <a:buAutoNum type="arabicPeriod"/>
            </a:pPr>
            <a:r>
              <a:rPr lang="zh-CN" altLang="en-US" dirty="0" smtClean="0"/>
              <a:t>基于磁盘的中间结果输出</a:t>
            </a:r>
            <a:endParaRPr lang="en-US" altLang="zh-CN" dirty="0" smtClean="0"/>
          </a:p>
          <a:p>
            <a:pPr marL="514350" indent="-514350">
              <a:buFont typeface="+mj-lt"/>
              <a:buAutoNum type="arabicPeriod"/>
            </a:pPr>
            <a:r>
              <a:rPr lang="zh-CN" altLang="en-US" dirty="0" smtClean="0"/>
              <a:t>较差的数据格式和组织方式（缺少数据协同分区）</a:t>
            </a:r>
            <a:endParaRPr lang="en-US" altLang="zh-CN" dirty="0" smtClean="0"/>
          </a:p>
          <a:p>
            <a:pPr marL="514350" indent="-514350">
              <a:buFont typeface="+mj-lt"/>
              <a:buAutoNum type="arabicPeriod"/>
            </a:pPr>
            <a:r>
              <a:rPr lang="zh-CN" altLang="en-US" dirty="0"/>
              <a:t>执行</a:t>
            </a:r>
            <a:r>
              <a:rPr lang="zh-CN" altLang="en-US" dirty="0" smtClean="0"/>
              <a:t>策略（缺乏基于数据统计的优化）</a:t>
            </a:r>
            <a:endParaRPr lang="en-US" altLang="zh-CN" dirty="0" smtClean="0"/>
          </a:p>
          <a:p>
            <a:pPr marL="514350" indent="-514350">
              <a:buFont typeface="+mj-lt"/>
              <a:buAutoNum type="arabicPeriod"/>
            </a:pPr>
            <a:r>
              <a:rPr lang="zh-CN" altLang="en-US" b="1" dirty="0" smtClean="0"/>
              <a:t>任务调度和启动开销</a:t>
            </a:r>
            <a:endParaRPr lang="zh-CN" altLang="en-US" b="1" dirty="0"/>
          </a:p>
        </p:txBody>
      </p:sp>
    </p:spTree>
    <p:extLst>
      <p:ext uri="{BB962C8B-B14F-4D97-AF65-F5344CB8AC3E}">
        <p14:creationId xmlns:p14="http://schemas.microsoft.com/office/powerpoint/2010/main" val="102562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八、讨论</a:t>
            </a:r>
            <a:endParaRPr lang="zh-CN" altLang="en-US" sz="3600" dirty="0"/>
          </a:p>
        </p:txBody>
      </p:sp>
      <p:sp>
        <p:nvSpPr>
          <p:cNvPr id="3" name="内容占位符 2"/>
          <p:cNvSpPr>
            <a:spLocks noGrp="1"/>
          </p:cNvSpPr>
          <p:nvPr>
            <p:ph idx="1"/>
          </p:nvPr>
        </p:nvSpPr>
        <p:spPr/>
        <p:txBody>
          <a:bodyPr>
            <a:normAutofit/>
          </a:bodyPr>
          <a:lstStyle/>
          <a:p>
            <a:r>
              <a:rPr lang="en-US" altLang="zh-CN" dirty="0" smtClean="0"/>
              <a:t>Hadoop</a:t>
            </a:r>
            <a:r>
              <a:rPr lang="zh-CN" altLang="en-US" dirty="0" smtClean="0"/>
              <a:t>使用“心跳”机制实现任务分配。任务启动时间延迟</a:t>
            </a:r>
            <a:r>
              <a:rPr lang="en-US" altLang="zh-CN" dirty="0" smtClean="0"/>
              <a:t>5~10</a:t>
            </a:r>
            <a:r>
              <a:rPr lang="zh-CN" altLang="en-US" dirty="0" smtClean="0"/>
              <a:t>秒（第一代</a:t>
            </a:r>
            <a:r>
              <a:rPr lang="en-US" altLang="zh-CN" dirty="0" smtClean="0"/>
              <a:t>Hadoop</a:t>
            </a:r>
            <a:r>
              <a:rPr lang="zh-CN" altLang="en-US" dirty="0" smtClean="0"/>
              <a:t>）</a:t>
            </a:r>
            <a:endParaRPr lang="en-US" altLang="zh-CN" dirty="0" smtClean="0"/>
          </a:p>
          <a:p>
            <a:r>
              <a:rPr lang="en-US" altLang="zh-CN" dirty="0" smtClean="0"/>
              <a:t>Spark</a:t>
            </a:r>
            <a:r>
              <a:rPr lang="zh-CN" altLang="en-US" dirty="0" smtClean="0"/>
              <a:t>使用</a:t>
            </a:r>
            <a:r>
              <a:rPr lang="zh-CN" altLang="en-US" b="1" dirty="0" smtClean="0"/>
              <a:t>事件驱动</a:t>
            </a:r>
            <a:r>
              <a:rPr lang="zh-CN" altLang="en-US" dirty="0" smtClean="0"/>
              <a:t>的架构，能在</a:t>
            </a:r>
            <a:r>
              <a:rPr lang="zh-CN" altLang="en-US" dirty="0"/>
              <a:t>快</a:t>
            </a:r>
            <a:r>
              <a:rPr lang="zh-CN" altLang="en-US" dirty="0" smtClean="0"/>
              <a:t>达</a:t>
            </a:r>
            <a:r>
              <a:rPr lang="en-US" altLang="zh-CN" dirty="0" smtClean="0"/>
              <a:t>5ms</a:t>
            </a:r>
            <a:r>
              <a:rPr lang="zh-CN" altLang="en-US" dirty="0" smtClean="0"/>
              <a:t>内启动一个任务。</a:t>
            </a:r>
            <a:endParaRPr lang="en-US" altLang="zh-CN" dirty="0"/>
          </a:p>
        </p:txBody>
      </p:sp>
    </p:spTree>
    <p:extLst>
      <p:ext uri="{BB962C8B-B14F-4D97-AF65-F5344CB8AC3E}">
        <p14:creationId xmlns:p14="http://schemas.microsoft.com/office/powerpoint/2010/main" val="265918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八、讨论</a:t>
            </a:r>
            <a:endParaRPr lang="zh-CN" altLang="en-US" sz="36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24744"/>
            <a:ext cx="6446341" cy="52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45031" y="6444044"/>
            <a:ext cx="4591065" cy="369332"/>
          </a:xfrm>
          <a:prstGeom prst="rect">
            <a:avLst/>
          </a:prstGeom>
          <a:noFill/>
        </p:spPr>
        <p:txBody>
          <a:bodyPr wrap="none" rtlCol="0">
            <a:spAutoFit/>
          </a:bodyPr>
          <a:lstStyle/>
          <a:p>
            <a:r>
              <a:rPr lang="en-US" altLang="zh-CN" i="1" dirty="0"/>
              <a:t>Figure 6-1. How Hadoop runs a </a:t>
            </a:r>
            <a:r>
              <a:rPr lang="en-US" altLang="zh-CN" i="1" dirty="0" err="1"/>
              <a:t>MapReduce</a:t>
            </a:r>
            <a:r>
              <a:rPr lang="en-US" altLang="zh-CN" i="1" dirty="0"/>
              <a:t> job</a:t>
            </a:r>
            <a:endParaRPr lang="zh-CN" altLang="en-US" dirty="0"/>
          </a:p>
        </p:txBody>
      </p:sp>
    </p:spTree>
    <p:extLst>
      <p:ext uri="{BB962C8B-B14F-4D97-AF65-F5344CB8AC3E}">
        <p14:creationId xmlns:p14="http://schemas.microsoft.com/office/powerpoint/2010/main" val="1320388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八、</a:t>
            </a:r>
            <a:r>
              <a:rPr lang="zh-CN" altLang="en-US" sz="3600" dirty="0"/>
              <a:t>讨论</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1916832"/>
            <a:ext cx="90106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框 2"/>
          <p:cNvSpPr txBox="1"/>
          <p:nvPr/>
        </p:nvSpPr>
        <p:spPr>
          <a:xfrm>
            <a:off x="855130" y="5589240"/>
            <a:ext cx="7848872" cy="646331"/>
          </a:xfrm>
          <a:prstGeom prst="rect">
            <a:avLst/>
          </a:prstGeom>
          <a:noFill/>
        </p:spPr>
        <p:txBody>
          <a:bodyPr wrap="square" rtlCol="0">
            <a:spAutoFit/>
          </a:bodyPr>
          <a:lstStyle/>
          <a:p>
            <a:r>
              <a:rPr lang="en-US" altLang="zh-CN" dirty="0" smtClean="0"/>
              <a:t>100</a:t>
            </a:r>
            <a:r>
              <a:rPr lang="zh-CN" altLang="en-US" dirty="0" smtClean="0"/>
              <a:t>个节点组成的集群，运行一个简单的聚集查询，作业的执行时间随着任务数量的变化而变化。</a:t>
            </a:r>
            <a:endParaRPr lang="zh-CN" altLang="en-US" dirty="0"/>
          </a:p>
        </p:txBody>
      </p:sp>
    </p:spTree>
    <p:extLst>
      <p:ext uri="{BB962C8B-B14F-4D97-AF65-F5344CB8AC3E}">
        <p14:creationId xmlns:p14="http://schemas.microsoft.com/office/powerpoint/2010/main" val="42293181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 </a:t>
            </a:r>
            <a:r>
              <a:rPr lang="zh-CN" altLang="en-US" dirty="0" smtClean="0"/>
              <a:t>谢谢！</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658726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一、</a:t>
            </a:r>
            <a:r>
              <a:rPr lang="zh-CN" altLang="en-US" sz="3600" dirty="0" smtClean="0"/>
              <a:t>背景 </a:t>
            </a:r>
            <a:r>
              <a:rPr lang="en-US" altLang="zh-CN" dirty="0" smtClean="0"/>
              <a:t>		2. MPP</a:t>
            </a:r>
            <a:endParaRPr lang="zh-CN" altLang="en-US" dirty="0"/>
          </a:p>
        </p:txBody>
      </p:sp>
      <p:sp>
        <p:nvSpPr>
          <p:cNvPr id="3" name="内容占位符 2"/>
          <p:cNvSpPr>
            <a:spLocks noGrp="1"/>
          </p:cNvSpPr>
          <p:nvPr>
            <p:ph idx="1"/>
          </p:nvPr>
        </p:nvSpPr>
        <p:spPr/>
        <p:txBody>
          <a:bodyPr/>
          <a:lstStyle/>
          <a:p>
            <a:pPr marL="0" indent="0">
              <a:buNone/>
            </a:pPr>
            <a:r>
              <a:rPr lang="zh-CN" altLang="en-US" dirty="0"/>
              <a:t>数据分析</a:t>
            </a:r>
            <a:r>
              <a:rPr lang="zh-CN" altLang="en-US" dirty="0" smtClean="0"/>
              <a:t>现状</a:t>
            </a:r>
            <a:r>
              <a:rPr lang="en-US" altLang="zh-CN" dirty="0"/>
              <a:t>——MPP(massively parallel processing)</a:t>
            </a:r>
            <a:r>
              <a:rPr lang="zh-CN" altLang="en-US" dirty="0" smtClean="0"/>
              <a:t>数据库</a:t>
            </a:r>
            <a:r>
              <a:rPr lang="en-US" altLang="zh-CN" dirty="0" smtClean="0"/>
              <a:t>:</a:t>
            </a:r>
          </a:p>
          <a:p>
            <a:pPr marL="0" indent="0">
              <a:buNone/>
            </a:pPr>
            <a:r>
              <a:rPr lang="zh-CN" altLang="en-US" dirty="0" smtClean="0"/>
              <a:t>成员：</a:t>
            </a:r>
            <a:r>
              <a:rPr lang="en-US" altLang="zh-CN" dirty="0"/>
              <a:t> </a:t>
            </a:r>
            <a:r>
              <a:rPr lang="en-US" altLang="zh-CN" dirty="0" err="1"/>
              <a:t>Vertica</a:t>
            </a:r>
            <a:r>
              <a:rPr lang="en-US" altLang="zh-CN" dirty="0"/>
              <a:t>, </a:t>
            </a:r>
            <a:r>
              <a:rPr lang="en-US" altLang="zh-CN" b="1" dirty="0"/>
              <a:t>SAP HANA</a:t>
            </a:r>
            <a:r>
              <a:rPr lang="en-US" altLang="zh-CN" dirty="0"/>
              <a:t>, Teradata, Google </a:t>
            </a:r>
            <a:r>
              <a:rPr lang="en-US" altLang="zh-CN" dirty="0" err="1"/>
              <a:t>Dremel</a:t>
            </a:r>
            <a:r>
              <a:rPr lang="en-US" altLang="zh-CN" dirty="0"/>
              <a:t>, Google </a:t>
            </a:r>
            <a:r>
              <a:rPr lang="en-US" altLang="zh-CN" dirty="0" err="1" smtClean="0"/>
              <a:t>PowerDrill</a:t>
            </a:r>
            <a:r>
              <a:rPr lang="en-US" altLang="zh-CN" dirty="0"/>
              <a:t>, </a:t>
            </a:r>
            <a:r>
              <a:rPr lang="en-US" altLang="zh-CN" dirty="0" err="1"/>
              <a:t>Cloudera</a:t>
            </a:r>
            <a:r>
              <a:rPr lang="en-US" altLang="zh-CN" dirty="0"/>
              <a:t> Impala</a:t>
            </a:r>
            <a:r>
              <a:rPr lang="en-US" altLang="zh-CN" dirty="0" smtClean="0"/>
              <a:t>...</a:t>
            </a:r>
          </a:p>
          <a:p>
            <a:pPr marL="0" indent="0">
              <a:buNone/>
            </a:pPr>
            <a:r>
              <a:rPr lang="zh-CN" altLang="en-US" dirty="0" smtClean="0"/>
              <a:t>优点：速度快</a:t>
            </a:r>
            <a:endParaRPr lang="en-US" altLang="zh-CN" dirty="0" smtClean="0"/>
          </a:p>
          <a:p>
            <a:pPr marL="0" indent="0">
              <a:buNone/>
            </a:pPr>
            <a:r>
              <a:rPr lang="zh-CN" altLang="en-US" dirty="0" smtClean="0"/>
              <a:t>不足：通常没有容错</a:t>
            </a:r>
            <a:r>
              <a:rPr lang="en-US" altLang="zh-CN" dirty="0" smtClean="0"/>
              <a:t>(</a:t>
            </a:r>
            <a:r>
              <a:rPr lang="zh-CN" altLang="en-US" dirty="0" smtClean="0"/>
              <a:t>或代价很高</a:t>
            </a:r>
            <a:r>
              <a:rPr lang="en-US" altLang="zh-CN" dirty="0" smtClean="0"/>
              <a:t>)</a:t>
            </a:r>
            <a:r>
              <a:rPr lang="zh-CN" altLang="en-US" dirty="0" smtClean="0"/>
              <a:t>；当集群规模较大时，运行长查询具有挑战性；缺乏丰富的分析功能，如机器学习和图计算。</a:t>
            </a:r>
            <a:endParaRPr lang="zh-CN" altLang="en-US" dirty="0"/>
          </a:p>
        </p:txBody>
      </p:sp>
    </p:spTree>
    <p:extLst>
      <p:ext uri="{BB962C8B-B14F-4D97-AF65-F5344CB8AC3E}">
        <p14:creationId xmlns:p14="http://schemas.microsoft.com/office/powerpoint/2010/main" val="2576282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half" idx="1"/>
          </p:nvPr>
        </p:nvSpPr>
        <p:spPr/>
        <p:txBody>
          <a:bodyPr>
            <a:normAutofit fontScale="70000" lnSpcReduction="20000"/>
          </a:bodyPr>
          <a:lstStyle/>
          <a:p>
            <a:pPr marL="571500" indent="-571500">
              <a:buNone/>
            </a:pPr>
            <a:r>
              <a:rPr lang="zh-CN" altLang="en-US" dirty="0" smtClean="0"/>
              <a:t>一、背景</a:t>
            </a:r>
            <a:endParaRPr lang="en-US" altLang="zh-CN" dirty="0" smtClean="0"/>
          </a:p>
          <a:p>
            <a:pPr marL="971550" lvl="1" indent="-571500">
              <a:buNone/>
            </a:pPr>
            <a:r>
              <a:rPr lang="en-US" altLang="zh-CN" dirty="0" smtClean="0"/>
              <a:t>1. </a:t>
            </a:r>
            <a:r>
              <a:rPr lang="en-US" altLang="zh-CN" dirty="0" err="1" smtClean="0"/>
              <a:t>MapReduce</a:t>
            </a:r>
            <a:endParaRPr lang="en-US" altLang="zh-CN" dirty="0" smtClean="0"/>
          </a:p>
          <a:p>
            <a:pPr marL="971550" lvl="1" indent="-571500">
              <a:buNone/>
            </a:pPr>
            <a:r>
              <a:rPr lang="en-US" altLang="zh-CN" dirty="0" smtClean="0"/>
              <a:t>2. MPP</a:t>
            </a:r>
            <a:endParaRPr lang="en-US" altLang="zh-CN" sz="2900" dirty="0" smtClean="0"/>
          </a:p>
          <a:p>
            <a:pPr marL="571500" indent="-571500">
              <a:buNone/>
            </a:pPr>
            <a:r>
              <a:rPr lang="zh-CN" altLang="en-US" dirty="0" smtClean="0">
                <a:solidFill>
                  <a:srgbClr val="FF0000"/>
                </a:solidFill>
              </a:rPr>
              <a:t>二、</a:t>
            </a:r>
            <a:r>
              <a:rPr lang="en-US" altLang="zh-CN" dirty="0" smtClean="0">
                <a:solidFill>
                  <a:srgbClr val="FF0000"/>
                </a:solidFill>
              </a:rPr>
              <a:t>Spark</a:t>
            </a:r>
          </a:p>
          <a:p>
            <a:pPr marL="971550" lvl="1" indent="-571500">
              <a:buNone/>
            </a:pPr>
            <a:r>
              <a:rPr lang="en-US" altLang="zh-CN" dirty="0" smtClean="0">
                <a:solidFill>
                  <a:srgbClr val="FF0000"/>
                </a:solidFill>
              </a:rPr>
              <a:t>1. RDD(Resilient </a:t>
            </a:r>
            <a:r>
              <a:rPr lang="en-US" altLang="zh-CN" dirty="0">
                <a:solidFill>
                  <a:srgbClr val="FF0000"/>
                </a:solidFill>
              </a:rPr>
              <a:t>Distributed Dataset</a:t>
            </a:r>
            <a:r>
              <a:rPr lang="en-US" altLang="zh-CN" dirty="0" smtClean="0">
                <a:solidFill>
                  <a:srgbClr val="FF0000"/>
                </a:solidFill>
              </a:rPr>
              <a:t>)</a:t>
            </a:r>
          </a:p>
          <a:p>
            <a:pPr marL="971550" lvl="1" indent="-571500">
              <a:buNone/>
            </a:pPr>
            <a:r>
              <a:rPr lang="en-US" altLang="zh-CN" dirty="0" smtClean="0">
                <a:solidFill>
                  <a:srgbClr val="FF0000"/>
                </a:solidFill>
              </a:rPr>
              <a:t>2. </a:t>
            </a:r>
            <a:r>
              <a:rPr lang="en-US" altLang="zh-CN" dirty="0">
                <a:solidFill>
                  <a:srgbClr val="FF0000"/>
                </a:solidFill>
              </a:rPr>
              <a:t>RDD </a:t>
            </a:r>
            <a:r>
              <a:rPr lang="zh-CN" altLang="en-US" dirty="0" smtClean="0">
                <a:solidFill>
                  <a:srgbClr val="FF0000"/>
                </a:solidFill>
              </a:rPr>
              <a:t>图</a:t>
            </a:r>
            <a:r>
              <a:rPr lang="en-US" altLang="zh-CN" dirty="0" smtClean="0">
                <a:solidFill>
                  <a:srgbClr val="FF0000"/>
                </a:solidFill>
              </a:rPr>
              <a:t>(DAG)</a:t>
            </a:r>
          </a:p>
          <a:p>
            <a:pPr marL="971550" lvl="1" indent="-571500">
              <a:buNone/>
            </a:pPr>
            <a:r>
              <a:rPr lang="en-US" altLang="zh-CN" dirty="0" smtClean="0">
                <a:solidFill>
                  <a:srgbClr val="FF0000"/>
                </a:solidFill>
              </a:rPr>
              <a:t>3. RDD </a:t>
            </a:r>
            <a:r>
              <a:rPr lang="zh-CN" altLang="en-US" dirty="0" smtClean="0">
                <a:solidFill>
                  <a:srgbClr val="FF0000"/>
                </a:solidFill>
              </a:rPr>
              <a:t>依赖类型</a:t>
            </a:r>
            <a:endParaRPr lang="en-US" altLang="zh-CN" dirty="0" smtClean="0">
              <a:solidFill>
                <a:srgbClr val="FF0000"/>
              </a:solidFill>
            </a:endParaRPr>
          </a:p>
          <a:p>
            <a:pPr marL="971550" lvl="1" indent="-571500">
              <a:buNone/>
            </a:pPr>
            <a:r>
              <a:rPr lang="en-US" altLang="zh-CN" dirty="0" smtClean="0">
                <a:solidFill>
                  <a:srgbClr val="FF0000"/>
                </a:solidFill>
              </a:rPr>
              <a:t>4. DAG </a:t>
            </a:r>
            <a:r>
              <a:rPr lang="zh-CN" altLang="en-US" dirty="0" smtClean="0">
                <a:solidFill>
                  <a:srgbClr val="FF0000"/>
                </a:solidFill>
              </a:rPr>
              <a:t>调度器</a:t>
            </a:r>
            <a:endParaRPr lang="en-US" altLang="zh-CN" dirty="0" smtClean="0">
              <a:solidFill>
                <a:srgbClr val="FF0000"/>
              </a:solidFill>
            </a:endParaRPr>
          </a:p>
          <a:p>
            <a:pPr marL="971550" lvl="1" indent="-571500">
              <a:buNone/>
            </a:pPr>
            <a:r>
              <a:rPr lang="en-US" altLang="zh-CN" dirty="0" smtClean="0">
                <a:solidFill>
                  <a:srgbClr val="FF0000"/>
                </a:solidFill>
              </a:rPr>
              <a:t>5. Job </a:t>
            </a:r>
            <a:r>
              <a:rPr lang="zh-CN" altLang="en-US" dirty="0" smtClean="0">
                <a:solidFill>
                  <a:srgbClr val="FF0000"/>
                </a:solidFill>
              </a:rPr>
              <a:t>调度过程</a:t>
            </a:r>
            <a:endParaRPr lang="en-US" altLang="zh-CN" dirty="0" smtClean="0">
              <a:solidFill>
                <a:srgbClr val="FF0000"/>
              </a:solidFill>
            </a:endParaRPr>
          </a:p>
          <a:p>
            <a:pPr marL="971550" lvl="1" indent="-571500">
              <a:buNone/>
            </a:pPr>
            <a:r>
              <a:rPr lang="en-US" altLang="zh-CN" dirty="0" smtClean="0">
                <a:solidFill>
                  <a:srgbClr val="FF0000"/>
                </a:solidFill>
              </a:rPr>
              <a:t>6. RDD </a:t>
            </a:r>
            <a:r>
              <a:rPr lang="zh-CN" altLang="en-US" dirty="0" smtClean="0">
                <a:solidFill>
                  <a:srgbClr val="FF0000"/>
                </a:solidFill>
              </a:rPr>
              <a:t>容错</a:t>
            </a:r>
            <a:endParaRPr lang="en-US" altLang="zh-CN" dirty="0" smtClean="0">
              <a:solidFill>
                <a:srgbClr val="FF0000"/>
              </a:solidFill>
            </a:endParaRPr>
          </a:p>
          <a:p>
            <a:pPr marL="971550" lvl="1" indent="-571500">
              <a:buNone/>
            </a:pPr>
            <a:r>
              <a:rPr lang="en-US" altLang="zh-CN" dirty="0" smtClean="0">
                <a:solidFill>
                  <a:srgbClr val="FF0000"/>
                </a:solidFill>
              </a:rPr>
              <a:t>7. </a:t>
            </a:r>
            <a:r>
              <a:rPr lang="zh-CN" altLang="en-US" dirty="0" smtClean="0">
                <a:solidFill>
                  <a:srgbClr val="FF0000"/>
                </a:solidFill>
              </a:rPr>
              <a:t>其他概念</a:t>
            </a:r>
            <a:endParaRPr lang="en-US" altLang="zh-CN" dirty="0" smtClean="0">
              <a:solidFill>
                <a:srgbClr val="FF0000"/>
              </a:solidFill>
            </a:endParaRPr>
          </a:p>
          <a:p>
            <a:pPr marL="571500" indent="-571500">
              <a:buNone/>
            </a:pPr>
            <a:r>
              <a:rPr lang="zh-CN" altLang="en-US" dirty="0" smtClean="0"/>
              <a:t>三、</a:t>
            </a:r>
            <a:r>
              <a:rPr lang="en-US" altLang="zh-CN" dirty="0" smtClean="0"/>
              <a:t>Shark</a:t>
            </a:r>
          </a:p>
          <a:p>
            <a:pPr marL="971550" lvl="1" indent="-514350">
              <a:buNone/>
            </a:pPr>
            <a:r>
              <a:rPr lang="en-US" altLang="zh-CN" dirty="0" smtClean="0"/>
              <a:t>1. Hive VS Shark</a:t>
            </a:r>
          </a:p>
          <a:p>
            <a:pPr marL="971550" lvl="1" indent="-514350">
              <a:buNone/>
            </a:pPr>
            <a:r>
              <a:rPr lang="en-US" altLang="zh-CN" dirty="0" smtClean="0"/>
              <a:t>2. </a:t>
            </a:r>
            <a:r>
              <a:rPr lang="zh-CN" altLang="en-US" dirty="0" smtClean="0"/>
              <a:t>容错</a:t>
            </a:r>
            <a:endParaRPr lang="en-US" altLang="zh-CN" dirty="0" smtClean="0"/>
          </a:p>
          <a:p>
            <a:pPr marL="971550" lvl="1" indent="-514350">
              <a:buNone/>
            </a:pPr>
            <a:r>
              <a:rPr lang="en-US" altLang="zh-CN" dirty="0" smtClean="0"/>
              <a:t>3. SQL</a:t>
            </a:r>
            <a:r>
              <a:rPr lang="zh-CN" altLang="en-US" dirty="0" smtClean="0"/>
              <a:t>执行过程</a:t>
            </a:r>
            <a:endParaRPr lang="zh-CN" altLang="en-US" dirty="0"/>
          </a:p>
        </p:txBody>
      </p:sp>
      <p:sp>
        <p:nvSpPr>
          <p:cNvPr id="4" name="内容占位符 3"/>
          <p:cNvSpPr>
            <a:spLocks noGrp="1"/>
          </p:cNvSpPr>
          <p:nvPr>
            <p:ph sz="half" idx="2"/>
          </p:nvPr>
        </p:nvSpPr>
        <p:spPr/>
        <p:txBody>
          <a:bodyPr>
            <a:normAutofit fontScale="70000" lnSpcReduction="20000"/>
          </a:bodyPr>
          <a:lstStyle/>
          <a:p>
            <a:pPr marL="571500" indent="-571500">
              <a:buNone/>
            </a:pPr>
            <a:r>
              <a:rPr lang="zh-CN" altLang="en-US" dirty="0" smtClean="0"/>
              <a:t>四、引擎扩展</a:t>
            </a:r>
            <a:endParaRPr lang="en-US" altLang="zh-CN" dirty="0" smtClean="0"/>
          </a:p>
          <a:p>
            <a:pPr marL="971550" lvl="1" indent="-514350">
              <a:buNone/>
            </a:pPr>
            <a:r>
              <a:rPr lang="en-US" altLang="zh-CN" dirty="0" smtClean="0"/>
              <a:t>1. PDE</a:t>
            </a:r>
          </a:p>
          <a:p>
            <a:pPr marL="1371600" lvl="2" indent="-457200">
              <a:buNone/>
            </a:pPr>
            <a:r>
              <a:rPr lang="en-US" altLang="zh-CN" dirty="0" smtClean="0"/>
              <a:t>1). Join</a:t>
            </a:r>
            <a:r>
              <a:rPr lang="zh-CN" altLang="en-US" dirty="0" smtClean="0"/>
              <a:t>优化</a:t>
            </a:r>
            <a:endParaRPr lang="en-US" altLang="zh-CN" dirty="0" smtClean="0"/>
          </a:p>
          <a:p>
            <a:pPr marL="1371600" lvl="2" indent="-457200">
              <a:buNone/>
            </a:pPr>
            <a:r>
              <a:rPr lang="en-US" altLang="zh-CN" dirty="0" smtClean="0"/>
              <a:t>2). </a:t>
            </a:r>
            <a:r>
              <a:rPr lang="zh-CN" altLang="en-US" dirty="0" smtClean="0"/>
              <a:t>斜</a:t>
            </a:r>
            <a:r>
              <a:rPr lang="zh-CN" altLang="en-US" dirty="0"/>
              <a:t>处理</a:t>
            </a:r>
            <a:r>
              <a:rPr lang="zh-CN" altLang="en-US" dirty="0" smtClean="0"/>
              <a:t>和并行度</a:t>
            </a:r>
            <a:endParaRPr lang="en-US" altLang="zh-CN" dirty="0" smtClean="0"/>
          </a:p>
          <a:p>
            <a:pPr marL="971550" lvl="1" indent="-514350">
              <a:buNone/>
            </a:pPr>
            <a:r>
              <a:rPr lang="en-US" altLang="zh-CN" dirty="0" smtClean="0"/>
              <a:t>2. </a:t>
            </a:r>
            <a:r>
              <a:rPr lang="zh-CN" altLang="en-US" dirty="0" smtClean="0"/>
              <a:t>内存列存储</a:t>
            </a:r>
            <a:endParaRPr lang="en-US" altLang="zh-CN" dirty="0" smtClean="0"/>
          </a:p>
          <a:p>
            <a:pPr marL="971550" lvl="1" indent="-514350">
              <a:buNone/>
            </a:pPr>
            <a:r>
              <a:rPr lang="en-US" altLang="zh-CN" dirty="0" smtClean="0"/>
              <a:t>3. </a:t>
            </a:r>
            <a:r>
              <a:rPr lang="zh-CN" altLang="en-US" dirty="0" smtClean="0"/>
              <a:t>分布式数据加载</a:t>
            </a:r>
            <a:endParaRPr lang="en-US" altLang="zh-CN" dirty="0" smtClean="0"/>
          </a:p>
          <a:p>
            <a:pPr marL="971550" lvl="1" indent="-514350">
              <a:buNone/>
            </a:pPr>
            <a:r>
              <a:rPr lang="en-US" altLang="zh-CN" dirty="0" smtClean="0"/>
              <a:t>4. </a:t>
            </a:r>
            <a:r>
              <a:rPr lang="zh-CN" altLang="en-US" dirty="0" smtClean="0"/>
              <a:t>数据协同分区</a:t>
            </a:r>
            <a:endParaRPr lang="en-US" altLang="zh-CN" dirty="0" smtClean="0"/>
          </a:p>
          <a:p>
            <a:pPr marL="971550" lvl="1" indent="-514350">
              <a:buNone/>
            </a:pPr>
            <a:r>
              <a:rPr lang="en-US" altLang="zh-CN" dirty="0" smtClean="0"/>
              <a:t>5. </a:t>
            </a:r>
            <a:r>
              <a:rPr lang="zh-CN" altLang="en-US" dirty="0" smtClean="0"/>
              <a:t>分区统计和</a:t>
            </a:r>
            <a:r>
              <a:rPr lang="en-US" altLang="zh-CN" dirty="0" smtClean="0"/>
              <a:t>Map</a:t>
            </a:r>
            <a:r>
              <a:rPr lang="zh-CN" altLang="en-US" dirty="0" smtClean="0"/>
              <a:t>裁剪</a:t>
            </a:r>
            <a:endParaRPr lang="en-US" altLang="zh-CN" dirty="0" smtClean="0"/>
          </a:p>
          <a:p>
            <a:pPr marL="571500" indent="-571500">
              <a:buNone/>
            </a:pPr>
            <a:r>
              <a:rPr lang="zh-CN" altLang="en-US" dirty="0" smtClean="0"/>
              <a:t>五、机器学习支持</a:t>
            </a:r>
            <a:endParaRPr lang="en-US" altLang="zh-CN" dirty="0" smtClean="0"/>
          </a:p>
          <a:p>
            <a:pPr marL="571500" indent="-571500">
              <a:buNone/>
            </a:pPr>
            <a:r>
              <a:rPr lang="zh-CN" altLang="en-US" dirty="0" smtClean="0"/>
              <a:t>六、系统实现</a:t>
            </a:r>
            <a:endParaRPr lang="en-US" altLang="zh-CN" dirty="0" smtClean="0"/>
          </a:p>
          <a:p>
            <a:pPr marL="571500" indent="-571500">
              <a:buNone/>
            </a:pPr>
            <a:r>
              <a:rPr lang="zh-CN" altLang="en-US" dirty="0" smtClean="0"/>
              <a:t>七、实验</a:t>
            </a:r>
            <a:endParaRPr lang="en-US" altLang="zh-CN" dirty="0" smtClean="0"/>
          </a:p>
          <a:p>
            <a:pPr marL="571500" indent="-571500">
              <a:buNone/>
            </a:pPr>
            <a:r>
              <a:rPr lang="zh-CN" altLang="en-US" dirty="0" smtClean="0"/>
              <a:t>八、讨论</a:t>
            </a:r>
            <a:endParaRPr lang="en-US" altLang="zh-CN" dirty="0" smtClean="0"/>
          </a:p>
        </p:txBody>
      </p:sp>
    </p:spTree>
    <p:extLst>
      <p:ext uri="{BB962C8B-B14F-4D97-AF65-F5344CB8AC3E}">
        <p14:creationId xmlns:p14="http://schemas.microsoft.com/office/powerpoint/2010/main" val="137064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二、</a:t>
            </a:r>
            <a:r>
              <a:rPr lang="en-US" altLang="zh-CN" sz="3600" dirty="0" smtClean="0"/>
              <a:t>Spark</a:t>
            </a:r>
            <a:endParaRPr lang="zh-CN" altLang="en-US" sz="3600" dirty="0"/>
          </a:p>
        </p:txBody>
      </p:sp>
      <p:sp>
        <p:nvSpPr>
          <p:cNvPr id="3" name="内容占位符 2"/>
          <p:cNvSpPr>
            <a:spLocks noGrp="1"/>
          </p:cNvSpPr>
          <p:nvPr>
            <p:ph idx="1"/>
          </p:nvPr>
        </p:nvSpPr>
        <p:spPr/>
        <p:txBody>
          <a:bodyPr/>
          <a:lstStyle/>
          <a:p>
            <a:pPr marL="0" indent="0">
              <a:buNone/>
            </a:pPr>
            <a:r>
              <a:rPr lang="en-US" altLang="zh-CN" dirty="0" smtClean="0"/>
              <a:t>Spark</a:t>
            </a:r>
            <a:r>
              <a:rPr lang="zh-CN" altLang="en-US" dirty="0" smtClean="0"/>
              <a:t>，类似于</a:t>
            </a:r>
            <a:r>
              <a:rPr lang="en-US" altLang="zh-CN" dirty="0" smtClean="0"/>
              <a:t>Hadoop</a:t>
            </a:r>
          </a:p>
          <a:p>
            <a:pPr marL="0" indent="0">
              <a:buNone/>
            </a:pPr>
            <a:r>
              <a:rPr lang="en-US" altLang="zh-CN" dirty="0" smtClean="0"/>
              <a:t>Shark</a:t>
            </a:r>
            <a:r>
              <a:rPr lang="zh-CN" altLang="en-US" dirty="0" smtClean="0"/>
              <a:t>，类似于</a:t>
            </a:r>
            <a:r>
              <a:rPr lang="en-US" altLang="zh-CN" dirty="0" smtClean="0"/>
              <a:t>Hive</a:t>
            </a:r>
            <a:endParaRPr lang="en-US" altLang="zh-C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56991"/>
            <a:ext cx="4539312" cy="3004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356991"/>
            <a:ext cx="4248472" cy="2813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80231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5"/>
                                        </p:tgtEl>
                                        <p:attrNameLst>
                                          <p:attrName>style.visibility</p:attrName>
                                        </p:attrNameLst>
                                      </p:cBhvr>
                                      <p:to>
                                        <p:strVal val="visible"/>
                                      </p:to>
                                    </p:set>
                                    <p:animEffect transition="in" filter="fade">
                                      <p:cBhvr>
                                        <p:cTn id="14" dur="1000"/>
                                        <p:tgtEl>
                                          <p:spTgt spid="3075"/>
                                        </p:tgtEl>
                                      </p:cBhvr>
                                    </p:animEffect>
                                    <p:anim calcmode="lin" valueType="num">
                                      <p:cBhvr>
                                        <p:cTn id="15" dur="1000" fill="hold"/>
                                        <p:tgtEl>
                                          <p:spTgt spid="3075"/>
                                        </p:tgtEl>
                                        <p:attrNameLst>
                                          <p:attrName>ppt_x</p:attrName>
                                        </p:attrNameLst>
                                      </p:cBhvr>
                                      <p:tavLst>
                                        <p:tav tm="0">
                                          <p:val>
                                            <p:strVal val="#ppt_x"/>
                                          </p:val>
                                        </p:tav>
                                        <p:tav tm="100000">
                                          <p:val>
                                            <p:strVal val="#ppt_x"/>
                                          </p:val>
                                        </p:tav>
                                      </p:tavLst>
                                    </p:anim>
                                    <p:anim calcmode="lin" valueType="num">
                                      <p:cBhvr>
                                        <p:cTn id="16"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二、</a:t>
            </a:r>
            <a:r>
              <a:rPr lang="en-US" altLang="zh-CN" sz="3600" dirty="0" smtClean="0"/>
              <a:t>Spark</a:t>
            </a:r>
            <a:endParaRPr lang="zh-CN" altLang="en-US" sz="3600" dirty="0"/>
          </a:p>
        </p:txBody>
      </p:sp>
      <p:sp>
        <p:nvSpPr>
          <p:cNvPr id="3" name="内容占位符 2"/>
          <p:cNvSpPr>
            <a:spLocks noGrp="1"/>
          </p:cNvSpPr>
          <p:nvPr>
            <p:ph idx="1"/>
          </p:nvPr>
        </p:nvSpPr>
        <p:spPr>
          <a:xfrm>
            <a:off x="457200" y="1600201"/>
            <a:ext cx="8229600" cy="2620888"/>
          </a:xfrm>
        </p:spPr>
        <p:txBody>
          <a:bodyPr>
            <a:normAutofit fontScale="70000" lnSpcReduction="20000"/>
          </a:bodyPr>
          <a:lstStyle/>
          <a:p>
            <a:pPr marL="0" indent="0">
              <a:buNone/>
            </a:pPr>
            <a:r>
              <a:rPr lang="zh-CN" altLang="en-US" dirty="0" smtClean="0"/>
              <a:t>目前绝大多数的集群编程模型基于“磁盘→磁盘”</a:t>
            </a:r>
            <a:r>
              <a:rPr lang="zh-CN" altLang="en-US" dirty="0" smtClean="0">
                <a:solidFill>
                  <a:srgbClr val="FF0000"/>
                </a:solidFill>
              </a:rPr>
              <a:t>非循环数据流</a:t>
            </a:r>
            <a:endParaRPr lang="en-US" altLang="zh-CN" dirty="0" smtClean="0">
              <a:solidFill>
                <a:srgbClr val="FF0000"/>
              </a:solidFill>
            </a:endParaRPr>
          </a:p>
          <a:p>
            <a:pPr marL="0" indent="0">
              <a:buNone/>
            </a:pPr>
            <a:r>
              <a:rPr lang="zh-CN" altLang="en-US" dirty="0" smtClean="0"/>
              <a:t>优点：在运行时</a:t>
            </a:r>
            <a:r>
              <a:rPr lang="en-US" altLang="zh-CN" dirty="0" smtClean="0"/>
              <a:t>(run-time) </a:t>
            </a:r>
          </a:p>
          <a:p>
            <a:pPr marL="457200" lvl="1" indent="0">
              <a:buNone/>
            </a:pPr>
            <a:r>
              <a:rPr lang="zh-CN" altLang="en-US" dirty="0" smtClean="0"/>
              <a:t>决定在哪里运行任务</a:t>
            </a:r>
            <a:endParaRPr lang="en-US" altLang="zh-CN" dirty="0" smtClean="0"/>
          </a:p>
          <a:p>
            <a:pPr marL="457200" lvl="1" indent="0">
              <a:buNone/>
            </a:pPr>
            <a:r>
              <a:rPr lang="zh-CN" altLang="en-US" dirty="0" smtClean="0"/>
              <a:t>自动地从错误中恢复</a:t>
            </a:r>
            <a:endParaRPr lang="en-US" altLang="zh-CN" dirty="0" smtClean="0"/>
          </a:p>
          <a:p>
            <a:pPr marL="0" indent="0">
              <a:buNone/>
            </a:pPr>
            <a:r>
              <a:rPr lang="zh-CN" altLang="en-US" dirty="0" smtClean="0"/>
              <a:t>不足：需要重复使用数据集的应用，非循环的数据流带来大量的</a:t>
            </a:r>
            <a:r>
              <a:rPr lang="zh-CN" altLang="en-US" b="1" dirty="0" smtClean="0">
                <a:solidFill>
                  <a:srgbClr val="FF0000"/>
                </a:solidFill>
              </a:rPr>
              <a:t>磁盘</a:t>
            </a:r>
            <a:r>
              <a:rPr lang="en-US" altLang="zh-CN" b="1" dirty="0" smtClean="0">
                <a:solidFill>
                  <a:srgbClr val="FF0000"/>
                </a:solidFill>
              </a:rPr>
              <a:t>I/O</a:t>
            </a:r>
            <a:r>
              <a:rPr lang="zh-CN" altLang="en-US" dirty="0" smtClean="0"/>
              <a:t>，效率低：</a:t>
            </a:r>
            <a:endParaRPr lang="en-US" altLang="zh-CN" dirty="0" smtClean="0"/>
          </a:p>
          <a:p>
            <a:pPr lvl="1"/>
            <a:r>
              <a:rPr lang="zh-CN" altLang="en-US" dirty="0" smtClean="0"/>
              <a:t>迭代式算法</a:t>
            </a:r>
            <a:endParaRPr lang="en-US" altLang="zh-CN" dirty="0" smtClean="0"/>
          </a:p>
          <a:p>
            <a:pPr lvl="1"/>
            <a:r>
              <a:rPr lang="zh-CN" altLang="en-US" dirty="0" smtClean="0"/>
              <a:t>交互式数据挖掘</a:t>
            </a:r>
            <a:endParaRPr lang="en-US" altLang="zh-CN" dirty="0" smtClean="0"/>
          </a:p>
        </p:txBody>
      </p:sp>
      <p:pic>
        <p:nvPicPr>
          <p:cNvPr id="6" name="图片 5"/>
          <p:cNvPicPr>
            <a:picLocks noChangeAspect="1"/>
          </p:cNvPicPr>
          <p:nvPr/>
        </p:nvPicPr>
        <p:blipFill>
          <a:blip r:embed="rId2"/>
          <a:stretch>
            <a:fillRect/>
          </a:stretch>
        </p:blipFill>
        <p:spPr>
          <a:xfrm>
            <a:off x="457200" y="4221089"/>
            <a:ext cx="8162925" cy="2933700"/>
          </a:xfrm>
          <a:prstGeom prst="rect">
            <a:avLst/>
          </a:prstGeom>
        </p:spPr>
      </p:pic>
    </p:spTree>
    <p:extLst>
      <p:ext uri="{BB962C8B-B14F-4D97-AF65-F5344CB8AC3E}">
        <p14:creationId xmlns:p14="http://schemas.microsoft.com/office/powerpoint/2010/main" val="46707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1436</TotalTime>
  <Words>4694</Words>
  <Application>Microsoft Office PowerPoint</Application>
  <PresentationFormat>全屏显示(4:3)</PresentationFormat>
  <Paragraphs>624</Paragraphs>
  <Slides>54</Slides>
  <Notes>10</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Office 主题</vt:lpstr>
      <vt:lpstr>Shark: SQL and Rich Analytics at Scale </vt:lpstr>
      <vt:lpstr>PowerPoint 演示文稿</vt:lpstr>
      <vt:lpstr>PowerPoint 演示文稿</vt:lpstr>
      <vt:lpstr>一、背景</vt:lpstr>
      <vt:lpstr>一、背景 1. MapReduce</vt:lpstr>
      <vt:lpstr>一、背景   2. MPP</vt:lpstr>
      <vt:lpstr>PowerPoint 演示文稿</vt:lpstr>
      <vt:lpstr>二、Spark</vt:lpstr>
      <vt:lpstr>二、Spark</vt:lpstr>
      <vt:lpstr>二、Spark</vt:lpstr>
      <vt:lpstr>二、Spark</vt:lpstr>
      <vt:lpstr>二、Spark</vt:lpstr>
      <vt:lpstr>二、Spark  1. RDD</vt:lpstr>
      <vt:lpstr>二、Spark  1. RDD</vt:lpstr>
      <vt:lpstr>举例</vt:lpstr>
      <vt:lpstr>Spark组件</vt:lpstr>
      <vt:lpstr>二、Spark   2. RDD 图</vt:lpstr>
      <vt:lpstr>二、Spark   3. RDD 依赖类型</vt:lpstr>
      <vt:lpstr>二、Spark   4.DAG 调度器</vt:lpstr>
      <vt:lpstr>二、Spark   5. Job调度过程</vt:lpstr>
      <vt:lpstr>二、Spark   6. RDD容错</vt:lpstr>
      <vt:lpstr>二、Spark  7. 其他概念</vt:lpstr>
      <vt:lpstr>RDD的粒度问题</vt:lpstr>
      <vt:lpstr>PowerPoint 演示文稿</vt:lpstr>
      <vt:lpstr>三、Shark</vt:lpstr>
      <vt:lpstr>三、Shark  1. Hive VS Shark</vt:lpstr>
      <vt:lpstr>三、Shark  1. Hive VS Shark</vt:lpstr>
      <vt:lpstr>三、Shark  2. 容错</vt:lpstr>
      <vt:lpstr>三、Shark   3. SQL执行过程</vt:lpstr>
      <vt:lpstr>PowerPoint 演示文稿</vt:lpstr>
      <vt:lpstr>PowerPoint 演示文稿</vt:lpstr>
      <vt:lpstr>四、引擎扩展</vt:lpstr>
      <vt:lpstr>四、引擎扩展  1.PDE</vt:lpstr>
      <vt:lpstr>四、引擎扩展  1. PDE</vt:lpstr>
      <vt:lpstr>四、引擎扩展  1. PDE Join优化</vt:lpstr>
      <vt:lpstr>四、引擎扩展 1. PDE 斜处理和并行度</vt:lpstr>
      <vt:lpstr>四、引擎扩展  2. 列内存存储</vt:lpstr>
      <vt:lpstr>四、引擎扩展  2. 列内存存储</vt:lpstr>
      <vt:lpstr>四、引擎扩展  3.分布式数据加载</vt:lpstr>
      <vt:lpstr>四、引擎扩展  4. 数据协作分区</vt:lpstr>
      <vt:lpstr>四、引擎扩展 5. 分区统计和Map裁剪</vt:lpstr>
      <vt:lpstr>PowerPoint 演示文稿</vt:lpstr>
      <vt:lpstr>五、机器学习支持</vt:lpstr>
      <vt:lpstr>PowerPoint 演示文稿</vt:lpstr>
      <vt:lpstr>六、实现</vt:lpstr>
      <vt:lpstr>PowerPoint 演示文稿</vt:lpstr>
      <vt:lpstr>七、实验</vt:lpstr>
      <vt:lpstr>七、实验</vt:lpstr>
      <vt:lpstr>PowerPoint 演示文稿</vt:lpstr>
      <vt:lpstr>八、讨论</vt:lpstr>
      <vt:lpstr>八、讨论</vt:lpstr>
      <vt:lpstr>八、讨论</vt:lpstr>
      <vt:lpstr>八、讨论</vt:lpstr>
      <vt:lpstr> 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dc:creator>
  <cp:lastModifiedBy>lenovo_cl</cp:lastModifiedBy>
  <cp:revision>376</cp:revision>
  <dcterms:created xsi:type="dcterms:W3CDTF">2014-06-19T11:37:45Z</dcterms:created>
  <dcterms:modified xsi:type="dcterms:W3CDTF">2014-06-24T04:44:43Z</dcterms:modified>
</cp:coreProperties>
</file>