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4" r:id="rId10"/>
    <p:sldId id="265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18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31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VS 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4562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7" y="2564904"/>
            <a:ext cx="44577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544" y="4077072"/>
            <a:ext cx="8147248" cy="175679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altLang="zh-CN" dirty="0"/>
              <a:t>Spark</a:t>
            </a:r>
            <a:r>
              <a:rPr lang="zh-CN" altLang="en-US" dirty="0" smtClean="0"/>
              <a:t>是</a:t>
            </a:r>
            <a:r>
              <a:rPr lang="zh-CN" altLang="en-US" dirty="0"/>
              <a:t>加州伯克利大学</a:t>
            </a:r>
            <a:r>
              <a:rPr lang="en-US" altLang="zh-CN" dirty="0"/>
              <a:t>AMP</a:t>
            </a:r>
            <a:r>
              <a:rPr lang="zh-CN" altLang="en-US" dirty="0" smtClean="0"/>
              <a:t>实验室开发的类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的通用的并行计算框架，</a:t>
            </a:r>
            <a:r>
              <a:rPr lang="en-US" altLang="zh-CN" dirty="0"/>
              <a:t>Spark</a:t>
            </a:r>
            <a:r>
              <a:rPr lang="zh-CN" altLang="en-US" dirty="0"/>
              <a:t>基于</a:t>
            </a:r>
            <a:r>
              <a:rPr lang="en-US" altLang="zh-CN" dirty="0" err="1"/>
              <a:t>MapReduce</a:t>
            </a:r>
            <a:r>
              <a:rPr lang="zh-CN" altLang="en-US" dirty="0"/>
              <a:t>算法实现的分布式计算，拥有</a:t>
            </a:r>
            <a:r>
              <a:rPr lang="en-US" altLang="zh-CN" dirty="0"/>
              <a:t>Hadoop </a:t>
            </a:r>
            <a:r>
              <a:rPr lang="en-US" altLang="zh-CN" dirty="0" err="1"/>
              <a:t>MapReduce</a:t>
            </a:r>
            <a:r>
              <a:rPr lang="zh-CN" altLang="en-US" dirty="0"/>
              <a:t>所具有的优点；但不同于</a:t>
            </a:r>
            <a:r>
              <a:rPr lang="en-US" altLang="zh-CN" dirty="0" err="1"/>
              <a:t>MapReduce</a:t>
            </a:r>
            <a:r>
              <a:rPr lang="zh-CN" altLang="en-US" dirty="0"/>
              <a:t>的是</a:t>
            </a:r>
            <a:r>
              <a:rPr lang="en-US" altLang="zh-CN" dirty="0"/>
              <a:t>Job</a:t>
            </a:r>
            <a:r>
              <a:rPr lang="zh-CN" altLang="en-US" dirty="0">
                <a:solidFill>
                  <a:srgbClr val="FF0000"/>
                </a:solidFill>
              </a:rPr>
              <a:t>中间输出和结果可以保存在内存中</a:t>
            </a:r>
            <a:r>
              <a:rPr lang="zh-CN" altLang="en-US" dirty="0"/>
              <a:t>，从而不再需要读写</a:t>
            </a:r>
            <a:r>
              <a:rPr lang="en-US" altLang="zh-CN" dirty="0"/>
              <a:t>HDFS</a:t>
            </a:r>
            <a:r>
              <a:rPr lang="zh-CN" altLang="en-US" dirty="0"/>
              <a:t>，因此</a:t>
            </a:r>
            <a:r>
              <a:rPr lang="en-US" altLang="zh-CN" dirty="0"/>
              <a:t>Spark</a:t>
            </a:r>
            <a:r>
              <a:rPr lang="zh-CN" altLang="en-US" dirty="0"/>
              <a:t>能更好地适用于数据挖掘与机器学习等需要迭代的</a:t>
            </a:r>
            <a:r>
              <a:rPr lang="en-US" altLang="zh-CN" dirty="0" err="1"/>
              <a:t>MapReduce</a:t>
            </a:r>
            <a:r>
              <a:rPr lang="zh-CN" altLang="en-US" dirty="0"/>
              <a:t>的算法。</a:t>
            </a:r>
          </a:p>
          <a:p>
            <a:pPr algn="just"/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7624" y="1484784"/>
            <a:ext cx="6696744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目标：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快</a:t>
            </a:r>
            <a:r>
              <a:rPr lang="zh-CN" altLang="en-US" dirty="0" smtClean="0"/>
              <a:t>：基于内存，比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倍，基于磁盘，比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快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</a:t>
            </a:r>
            <a:endParaRPr lang="en-US" altLang="zh-CN" dirty="0"/>
          </a:p>
          <a:p>
            <a:r>
              <a:rPr lang="zh-CN" altLang="en-US" b="1" dirty="0"/>
              <a:t>易</a:t>
            </a:r>
            <a:r>
              <a:rPr lang="zh-CN" altLang="en-US" b="1" dirty="0" smtClean="0"/>
              <a:t>用</a:t>
            </a:r>
            <a:r>
              <a:rPr lang="zh-CN" altLang="en-US" dirty="0" smtClean="0"/>
              <a:t>：支持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Scala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三种语言。提供多达</a:t>
            </a:r>
            <a:r>
              <a:rPr lang="en-US" altLang="zh-CN" dirty="0" smtClean="0"/>
              <a:t>80</a:t>
            </a:r>
            <a:r>
              <a:rPr lang="zh-CN" altLang="en-US" dirty="0" smtClean="0"/>
              <a:t>种高级操作函数</a:t>
            </a:r>
            <a:endParaRPr lang="en-US" altLang="zh-CN" dirty="0"/>
          </a:p>
          <a:p>
            <a:r>
              <a:rPr lang="zh-CN" altLang="en-US" b="1" dirty="0" smtClean="0"/>
              <a:t>通用</a:t>
            </a:r>
            <a:r>
              <a:rPr lang="zh-CN" altLang="en-US" dirty="0" smtClean="0"/>
              <a:t>：整合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Shark </a:t>
            </a:r>
            <a:r>
              <a:rPr lang="zh-CN" altLang="en-US" dirty="0" smtClean="0"/>
              <a:t>）、流处理（</a:t>
            </a:r>
            <a:r>
              <a:rPr lang="en-US" altLang="zh-CN" dirty="0" smtClean="0"/>
              <a:t>Spark </a:t>
            </a:r>
            <a:r>
              <a:rPr lang="en-US" altLang="zh-CN" dirty="0"/>
              <a:t>Streaming </a:t>
            </a:r>
            <a:r>
              <a:rPr lang="zh-CN" altLang="en-US" dirty="0" smtClean="0"/>
              <a:t>）、复杂分析（</a:t>
            </a:r>
            <a:r>
              <a:rPr lang="en-US" altLang="zh-CN" dirty="0" err="1"/>
              <a:t>Mllib</a:t>
            </a:r>
            <a:r>
              <a:rPr lang="zh-CN" altLang="en-US" dirty="0" smtClean="0"/>
              <a:t>）等</a:t>
            </a:r>
            <a:endParaRPr lang="en-US" altLang="zh-CN" dirty="0" smtClean="0"/>
          </a:p>
          <a:p>
            <a:r>
              <a:rPr lang="zh-CN" altLang="en-US" b="1" dirty="0" smtClean="0"/>
              <a:t>与</a:t>
            </a:r>
            <a:r>
              <a:rPr lang="en-US" altLang="zh-CN" b="1" dirty="0" smtClean="0"/>
              <a:t>Hadoop</a:t>
            </a:r>
            <a:r>
              <a:rPr lang="zh-CN" altLang="en-US" b="1" dirty="0"/>
              <a:t>集成</a:t>
            </a:r>
            <a:r>
              <a:rPr lang="zh-CN" altLang="en-US" dirty="0" smtClean="0"/>
              <a:t>：可运行于已有的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集群，可共用现有的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Mesos</a:t>
            </a:r>
            <a:r>
              <a:rPr lang="zh-CN" altLang="en-US" dirty="0"/>
              <a:t>等资源统一</a:t>
            </a:r>
            <a:r>
              <a:rPr lang="zh-CN" altLang="en-US" dirty="0" smtClean="0"/>
              <a:t>管理系统，能读取任何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数据源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05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一</a:t>
            </a:r>
            <a:r>
              <a:rPr lang="zh-CN" altLang="en-US" dirty="0" smtClean="0"/>
              <a:t>、背景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971550" lvl="1" indent="-5715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MPP</a:t>
            </a:r>
            <a:endParaRPr lang="en-US" altLang="zh-CN" sz="2900" dirty="0" smtClean="0"/>
          </a:p>
          <a:p>
            <a:pPr marL="571500" indent="-571500">
              <a:buNone/>
            </a:pPr>
            <a:r>
              <a:rPr lang="zh-CN" altLang="en-US" dirty="0" smtClean="0"/>
              <a:t>二、</a:t>
            </a:r>
            <a:r>
              <a:rPr lang="zh-CN" altLang="en-US" dirty="0" smtClean="0"/>
              <a:t>系统概述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 VS Shark</a:t>
            </a:r>
          </a:p>
          <a:p>
            <a:pPr marL="971550" lvl="1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Resilient Distributed Datasets(RDDs)</a:t>
            </a:r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三、引擎扩展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、局部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(Partial DAG Execution (PDE))</a:t>
            </a:r>
          </a:p>
          <a:p>
            <a:pPr marL="1371600" lvl="2" indent="-45720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1371600" lvl="2" indent="-4572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Skew-handling </a:t>
            </a:r>
            <a:r>
              <a:rPr lang="zh-CN" altLang="en-US" dirty="0" smtClean="0"/>
              <a:t>和并行度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、内存列存储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、分布式数据加载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、数据协同分区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四、机器学习支持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、语言集成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、执行引擎集成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五、实现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六、实验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现代数据分析领域面临的困境：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故障和掉队者（</a:t>
            </a:r>
            <a:r>
              <a:rPr lang="en-US" altLang="zh-CN" dirty="0"/>
              <a:t>straggler</a:t>
            </a:r>
            <a:r>
              <a:rPr lang="zh-CN" altLang="en-US" dirty="0" smtClean="0"/>
              <a:t>）使并行的数据库设计复杂化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复杂的分析功能，如机器学习、图计算等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延迟要求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迭代式计算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2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背景：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数据分析现状</a:t>
            </a:r>
            <a:r>
              <a:rPr lang="en-US" altLang="zh-CN" dirty="0" smtClean="0"/>
              <a:t>——</a:t>
            </a:r>
            <a:r>
              <a:rPr lang="en-US" altLang="zh-CN" dirty="0" err="1"/>
              <a:t>MapReduce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成员：</a:t>
            </a:r>
            <a:r>
              <a:rPr lang="en-US" altLang="zh-CN" dirty="0" smtClean="0"/>
              <a:t>Apache </a:t>
            </a:r>
            <a:r>
              <a:rPr lang="en-US" altLang="zh-CN" dirty="0"/>
              <a:t>Hive, </a:t>
            </a:r>
            <a:r>
              <a:rPr lang="en-US" altLang="zh-CN" dirty="0" smtClean="0"/>
              <a:t>Google </a:t>
            </a:r>
            <a:r>
              <a:rPr lang="en-US" altLang="zh-CN" dirty="0" err="1"/>
              <a:t>Tenzing</a:t>
            </a:r>
            <a:r>
              <a:rPr lang="en-US" altLang="zh-CN" dirty="0"/>
              <a:t>, Turn Cheetah</a:t>
            </a:r>
            <a:r>
              <a:rPr lang="en-US" altLang="zh-CN" dirty="0" smtClean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优点：有效地细粒度容错能力、资源共享、可扩展性、丰富的机器学习算法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不足：高延迟、作业的交互式能力不</a:t>
            </a:r>
            <a:r>
              <a:rPr lang="zh-CN" altLang="en-US" dirty="0"/>
              <a:t>足</a:t>
            </a:r>
          </a:p>
        </p:txBody>
      </p:sp>
    </p:spTree>
    <p:extLst>
      <p:ext uri="{BB962C8B-B14F-4D97-AF65-F5344CB8AC3E}">
        <p14:creationId xmlns:p14="http://schemas.microsoft.com/office/powerpoint/2010/main" val="416756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背景</a:t>
            </a:r>
            <a:r>
              <a:rPr lang="zh-CN" altLang="en-US" dirty="0"/>
              <a:t>：</a:t>
            </a:r>
            <a:r>
              <a:rPr lang="en-US" altLang="zh-CN" dirty="0" smtClean="0"/>
              <a:t>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数据分析</a:t>
            </a:r>
            <a:r>
              <a:rPr lang="zh-CN" altLang="en-US" dirty="0" smtClean="0"/>
              <a:t>现状</a:t>
            </a:r>
            <a:r>
              <a:rPr lang="en-US" altLang="zh-CN" dirty="0"/>
              <a:t>——MPP(massively parallel processing)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成员：</a:t>
            </a:r>
            <a:r>
              <a:rPr lang="en-US" altLang="zh-CN" dirty="0"/>
              <a:t> </a:t>
            </a:r>
            <a:r>
              <a:rPr lang="en-US" altLang="zh-CN" dirty="0" err="1"/>
              <a:t>Vertica</a:t>
            </a:r>
            <a:r>
              <a:rPr lang="en-US" altLang="zh-CN" dirty="0"/>
              <a:t>, </a:t>
            </a:r>
            <a:r>
              <a:rPr lang="en-US" altLang="zh-CN" b="1" dirty="0"/>
              <a:t>SAP HANA</a:t>
            </a:r>
            <a:r>
              <a:rPr lang="en-US" altLang="zh-CN" dirty="0"/>
              <a:t>, Teradata, Google </a:t>
            </a:r>
            <a:r>
              <a:rPr lang="en-US" altLang="zh-CN" dirty="0" err="1"/>
              <a:t>Dremel</a:t>
            </a:r>
            <a:r>
              <a:rPr lang="en-US" altLang="zh-CN" dirty="0"/>
              <a:t>, Google </a:t>
            </a:r>
            <a:r>
              <a:rPr lang="en-US" altLang="zh-CN" dirty="0" err="1" smtClean="0"/>
              <a:t>PowerDrill</a:t>
            </a:r>
            <a:r>
              <a:rPr lang="en-US" altLang="zh-CN" dirty="0"/>
              <a:t>, </a:t>
            </a:r>
            <a:r>
              <a:rPr lang="en-US" altLang="zh-CN" dirty="0" err="1"/>
              <a:t>Cloudera</a:t>
            </a:r>
            <a:r>
              <a:rPr lang="en-US" altLang="zh-CN" dirty="0"/>
              <a:t> Impala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zh-CN" altLang="en-US" dirty="0" smtClean="0"/>
              <a:t>优点：速度快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不足：通常没有容错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或代价很高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；当集群规模较大时，运行长查询具有挑战性；缺乏丰富的分析功能，如机器学习和图计算。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2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背景：</a:t>
            </a:r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Apache Hive</a:t>
            </a:r>
            <a:r>
              <a:rPr lang="zh-CN" altLang="en-US" dirty="0" smtClean="0"/>
              <a:t> 是基于</a:t>
            </a:r>
            <a:r>
              <a:rPr lang="en-US" altLang="zh-CN" dirty="0"/>
              <a:t>Hadoop</a:t>
            </a:r>
            <a:r>
              <a:rPr lang="zh-CN" altLang="en-US" dirty="0"/>
              <a:t>的一个</a:t>
            </a:r>
            <a:r>
              <a:rPr lang="zh-CN" altLang="en-US" b="1" dirty="0"/>
              <a:t>数据仓库</a:t>
            </a:r>
            <a:r>
              <a:rPr lang="zh-CN" altLang="en-US" dirty="0"/>
              <a:t>工具，可以将结构化的数据文件映射为一张数据库表，并提供简单的</a:t>
            </a:r>
            <a:r>
              <a:rPr lang="en-US" altLang="zh-CN" dirty="0" err="1"/>
              <a:t>sql</a:t>
            </a:r>
            <a:r>
              <a:rPr lang="zh-CN" altLang="en-US" dirty="0"/>
              <a:t>查询功能，可以将</a:t>
            </a:r>
            <a:r>
              <a:rPr lang="en-US" altLang="zh-CN" dirty="0" err="1"/>
              <a:t>sql</a:t>
            </a:r>
            <a:r>
              <a:rPr lang="zh-CN" altLang="en-US" dirty="0"/>
              <a:t>语句转换为</a:t>
            </a:r>
            <a:r>
              <a:rPr lang="en-US" altLang="zh-CN" dirty="0" err="1"/>
              <a:t>MapReduce</a:t>
            </a:r>
            <a:r>
              <a:rPr lang="zh-CN" altLang="en-US" dirty="0"/>
              <a:t>任务进行运行。 其优点是学习成本低，可以通过类</a:t>
            </a:r>
            <a:r>
              <a:rPr lang="en-US" altLang="zh-CN" dirty="0"/>
              <a:t>SQL</a:t>
            </a:r>
            <a:r>
              <a:rPr lang="zh-CN" altLang="en-US" dirty="0"/>
              <a:t>语句快速实现简单的</a:t>
            </a:r>
            <a:r>
              <a:rPr lang="en-US" altLang="zh-CN" dirty="0" err="1"/>
              <a:t>MapReduce</a:t>
            </a:r>
            <a:r>
              <a:rPr lang="zh-CN" altLang="en-US" dirty="0"/>
              <a:t>统计，不必开发专门的</a:t>
            </a:r>
            <a:r>
              <a:rPr lang="en-US" altLang="zh-CN" dirty="0" err="1"/>
              <a:t>MapReduce</a:t>
            </a:r>
            <a:r>
              <a:rPr lang="zh-CN" altLang="en-US" dirty="0"/>
              <a:t>应用，十分适合数据仓库的统计分析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7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2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grpSp>
        <p:nvGrpSpPr>
          <p:cNvPr id="4" name="内容占位符 3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2541321" y="2172495"/>
            <a:chExt cx="6489868" cy="3657597"/>
          </a:xfrm>
        </p:grpSpPr>
        <p:grpSp>
          <p:nvGrpSpPr>
            <p:cNvPr id="5" name="组合 13"/>
            <p:cNvGrpSpPr/>
            <p:nvPr/>
          </p:nvGrpSpPr>
          <p:grpSpPr>
            <a:xfrm>
              <a:off x="2541321" y="2172494"/>
              <a:ext cx="6489868" cy="3657596"/>
              <a:chOff x="2220682" y="1993122"/>
              <a:chExt cx="7024261" cy="40989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20682" y="5047011"/>
                <a:ext cx="7024261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HDFS, 	</a:t>
                </a:r>
                <a:r>
                  <a:rPr lang="en-US" altLang="zh-CN" sz="2000" b="1" dirty="0" err="1" smtClean="0"/>
                  <a:t>HBase</a:t>
                </a:r>
                <a:r>
                  <a:rPr lang="en-US" altLang="zh-CN" sz="2000" b="1" dirty="0" smtClean="0"/>
                  <a:t>, 	Cassandra, 	</a:t>
                </a:r>
                <a:r>
                  <a:rPr lang="en-US" altLang="zh-CN" sz="2000" b="1" dirty="0" err="1" smtClean="0"/>
                  <a:t>etc</a:t>
                </a:r>
                <a:endParaRPr lang="zh-CN" altLang="en-US" sz="2000" b="1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20683" y="2944390"/>
                <a:ext cx="7024260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Apache Spark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20682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Shark SQL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3753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/>
                  <a:t>Mllib</a:t>
                </a:r>
                <a:endParaRPr lang="en-US" altLang="zh-CN" sz="2000" b="1" dirty="0" smtClean="0"/>
              </a:p>
              <a:p>
                <a:pPr algn="ctr"/>
                <a:r>
                  <a:rPr lang="en-US" altLang="zh-CN" sz="2000" b="1" dirty="0" smtClean="0"/>
                  <a:t>(machine leaning)</a:t>
                </a:r>
                <a:endParaRPr lang="en-US" altLang="zh-CN" sz="2000" b="1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826824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/>
                  <a:t>GraphX</a:t>
                </a:r>
                <a:endParaRPr lang="en-US" altLang="zh-CN" sz="2000" b="1" dirty="0" smtClean="0"/>
              </a:p>
              <a:p>
                <a:pPr algn="ctr"/>
                <a:r>
                  <a:rPr lang="en-US" altLang="zh-CN" sz="2000" b="1" dirty="0" smtClean="0"/>
                  <a:t>(graph)</a:t>
                </a:r>
                <a:endParaRPr lang="en-US" altLang="zh-CN" sz="20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629895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/>
                  <a:t>Spark Steaming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20682" y="4101612"/>
                <a:ext cx="1195345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smtClean="0"/>
                  <a:t>Local mode</a:t>
                </a:r>
                <a:endParaRPr lang="en-US" altLang="zh-CN" sz="2000" b="1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203520" y="4101612"/>
                <a:ext cx="1206183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Amazon EC2</a:t>
                </a:r>
                <a:endParaRPr lang="en-US" altLang="zh-CN" sz="2000" b="1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546655" y="4099679"/>
                <a:ext cx="124478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/>
                  <a:t>Hadoop </a:t>
                </a:r>
              </a:p>
              <a:p>
                <a:pPr algn="ctr"/>
                <a:r>
                  <a:rPr lang="en-US" altLang="zh-CN" sz="2000" b="1" dirty="0" smtClean="0"/>
                  <a:t>YARN</a:t>
                </a:r>
                <a:endParaRPr lang="en-US" altLang="zh-CN" sz="2000" b="1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28394" y="4099679"/>
                <a:ext cx="1316549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/>
                  <a:t>Apache </a:t>
                </a:r>
                <a:r>
                  <a:rPr lang="en-US" altLang="zh-CN" sz="2000" b="1" dirty="0" err="1"/>
                  <a:t>Mesos</a:t>
                </a:r>
                <a:endParaRPr lang="en-US" altLang="zh-CN" sz="2000" b="1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793881" y="4055177"/>
              <a:ext cx="1355195" cy="741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standalone 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0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Hive VS 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b="1" dirty="0" smtClean="0"/>
              <a:t>Hive on 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的一个</a:t>
            </a:r>
            <a:r>
              <a:rPr lang="zh-CN" altLang="en-US" b="1" dirty="0" smtClean="0"/>
              <a:t>数据仓库</a:t>
            </a:r>
            <a:r>
              <a:rPr lang="zh-CN" altLang="en-US" dirty="0" smtClean="0"/>
              <a:t>工具，最初由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可以通过类</a:t>
            </a:r>
            <a:r>
              <a:rPr lang="en-US" altLang="zh-CN" dirty="0"/>
              <a:t>SQL</a:t>
            </a:r>
            <a:r>
              <a:rPr lang="zh-CN" altLang="en-US" dirty="0"/>
              <a:t>语句快速实现简单的</a:t>
            </a:r>
            <a:r>
              <a:rPr lang="en-US" altLang="zh-CN" dirty="0" err="1"/>
              <a:t>MapReduce</a:t>
            </a:r>
            <a:r>
              <a:rPr lang="zh-CN" altLang="en-US" dirty="0"/>
              <a:t>统计，不必开发专门的</a:t>
            </a:r>
            <a:r>
              <a:rPr lang="en-US" altLang="zh-CN" dirty="0" err="1"/>
              <a:t>MapReduce</a:t>
            </a:r>
            <a:r>
              <a:rPr lang="zh-CN" altLang="en-US" dirty="0"/>
              <a:t>应用，十分适合数据仓库的统计分析。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将结构化的数据文件映射为一张数据库表，并提供简单的</a:t>
            </a:r>
            <a:r>
              <a:rPr lang="en-US" altLang="zh-CN" dirty="0" err="1"/>
              <a:t>sql</a:t>
            </a:r>
            <a:r>
              <a:rPr lang="zh-CN" altLang="en-US" dirty="0"/>
              <a:t>查询功能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可将</a:t>
            </a:r>
            <a:r>
              <a:rPr lang="en-US" altLang="zh-CN" dirty="0" err="1" smtClean="0"/>
              <a:t>HiveQL</a:t>
            </a:r>
            <a:r>
              <a:rPr lang="zh-CN" altLang="en-US" dirty="0" smtClean="0"/>
              <a:t>查询便以为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灵活性和可扩展性：支持</a:t>
            </a:r>
            <a:r>
              <a:rPr lang="en-US" altLang="zh-CN" dirty="0" smtClean="0"/>
              <a:t>UDF()</a:t>
            </a:r>
            <a:r>
              <a:rPr lang="zh-CN" altLang="en-US" dirty="0"/>
              <a:t>、</a:t>
            </a:r>
            <a:r>
              <a:rPr lang="zh-CN" altLang="en-US" dirty="0" smtClean="0"/>
              <a:t> 脚本、自定义的序列化、存储格式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b="1" dirty="0" smtClean="0"/>
              <a:t>Shark on 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的数据仓库</a:t>
            </a:r>
            <a:r>
              <a:rPr lang="zh-CN" altLang="en-US" dirty="0"/>
              <a:t>工具，由加州伯克利大学</a:t>
            </a:r>
            <a:r>
              <a:rPr lang="en-US" altLang="zh-CN" dirty="0"/>
              <a:t>AMP</a:t>
            </a:r>
            <a:r>
              <a:rPr lang="zh-CN" altLang="en-US" dirty="0" smtClean="0"/>
              <a:t>实验室开发。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同时</a:t>
            </a:r>
            <a:r>
              <a:rPr lang="zh-CN" altLang="en-US" dirty="0"/>
              <a:t>支持</a:t>
            </a:r>
            <a:r>
              <a:rPr lang="en-US" altLang="zh-CN" dirty="0"/>
              <a:t>SQL</a:t>
            </a:r>
            <a:r>
              <a:rPr lang="zh-CN" altLang="en-US" dirty="0"/>
              <a:t>查询处理和机器学习功能的数据分析系统。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兼容</a:t>
            </a:r>
            <a:r>
              <a:rPr lang="en-US" altLang="zh-CN" b="1" dirty="0"/>
              <a:t>Apache Hive</a:t>
            </a:r>
            <a:r>
              <a:rPr lang="zh-CN" altLang="en-US" dirty="0"/>
              <a:t>，</a:t>
            </a:r>
            <a:r>
              <a:rPr lang="en-US" altLang="zh-CN" dirty="0"/>
              <a:t>Hive</a:t>
            </a:r>
            <a:r>
              <a:rPr lang="zh-CN" altLang="en-US" dirty="0"/>
              <a:t>语句可以无修改就能更快速的在</a:t>
            </a:r>
            <a:r>
              <a:rPr lang="en-US" altLang="zh-CN" dirty="0"/>
              <a:t>Shark</a:t>
            </a:r>
            <a:r>
              <a:rPr lang="zh-CN" altLang="en-US" dirty="0"/>
              <a:t>上运行。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Shark</a:t>
            </a:r>
            <a:r>
              <a:rPr lang="zh-CN" altLang="en-US" dirty="0"/>
              <a:t>可以在任何支持</a:t>
            </a:r>
            <a:r>
              <a:rPr lang="en-US" altLang="zh-CN" dirty="0"/>
              <a:t>Hadoop</a:t>
            </a:r>
            <a:r>
              <a:rPr lang="zh-CN" altLang="en-US" dirty="0"/>
              <a:t>存储</a:t>
            </a:r>
            <a:r>
              <a:rPr lang="en-US" altLang="zh-CN" dirty="0"/>
              <a:t>API</a:t>
            </a:r>
            <a:r>
              <a:rPr lang="zh-CN" altLang="en-US" dirty="0"/>
              <a:t>的系统上查询数据，如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支持广泛的数据格式，如</a:t>
            </a:r>
            <a:r>
              <a:rPr lang="en-US" altLang="zh-CN" dirty="0"/>
              <a:t>text</a:t>
            </a:r>
            <a:r>
              <a:rPr lang="zh-CN" altLang="en-US" dirty="0"/>
              <a:t>、二进制文件、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用户</a:t>
            </a:r>
            <a:r>
              <a:rPr lang="zh-CN" altLang="en-US" dirty="0"/>
              <a:t>可以选择性地</a:t>
            </a:r>
            <a:r>
              <a:rPr lang="zh-CN" altLang="en-US" dirty="0" smtClean="0"/>
              <a:t>加载高价值数据</a:t>
            </a:r>
            <a:r>
              <a:rPr lang="zh-CN" altLang="en-US" dirty="0"/>
              <a:t>到</a:t>
            </a:r>
            <a:r>
              <a:rPr lang="zh-CN" altLang="en-US" b="1" dirty="0"/>
              <a:t>内存</a:t>
            </a:r>
            <a:r>
              <a:rPr lang="zh-CN" altLang="en-US" dirty="0" smtClean="0"/>
              <a:t>，以便快速</a:t>
            </a:r>
            <a:r>
              <a:rPr lang="zh-CN" altLang="en-US" dirty="0"/>
              <a:t>分析。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747</Words>
  <Application>Microsoft Office PowerPoint</Application>
  <PresentationFormat>全屏显示(4:3)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一、背景</vt:lpstr>
      <vt:lpstr>一、背景：MapReduce</vt:lpstr>
      <vt:lpstr>一、背景：MPP</vt:lpstr>
      <vt:lpstr>一、背景：Hive</vt:lpstr>
      <vt:lpstr>二、系统概述</vt:lpstr>
      <vt:lpstr>系统概述</vt:lpstr>
      <vt:lpstr>Hive VS Shark</vt:lpstr>
      <vt:lpstr>Hive VS Shark</vt:lpstr>
      <vt:lpstr>Spark</vt:lpstr>
      <vt:lpstr>Spark</vt:lpstr>
      <vt:lpstr>Spark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</dc:creator>
  <cp:lastModifiedBy>SH</cp:lastModifiedBy>
  <cp:revision>45</cp:revision>
  <dcterms:created xsi:type="dcterms:W3CDTF">2014-06-19T11:37:45Z</dcterms:created>
  <dcterms:modified xsi:type="dcterms:W3CDTF">2014-06-19T14:39:11Z</dcterms:modified>
</cp:coreProperties>
</file>