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68" r:id="rId2"/>
    <p:sldId id="256" r:id="rId3"/>
    <p:sldId id="258" r:id="rId4"/>
    <p:sldId id="259" r:id="rId5"/>
    <p:sldId id="260" r:id="rId6"/>
    <p:sldId id="261" r:id="rId7"/>
    <p:sldId id="266" r:id="rId8"/>
    <p:sldId id="271" r:id="rId9"/>
    <p:sldId id="270" r:id="rId10"/>
    <p:sldId id="269" r:id="rId11"/>
    <p:sldId id="281" r:id="rId12"/>
    <p:sldId id="273" r:id="rId13"/>
    <p:sldId id="274" r:id="rId14"/>
    <p:sldId id="275" r:id="rId15"/>
    <p:sldId id="282" r:id="rId16"/>
    <p:sldId id="283" r:id="rId17"/>
    <p:sldId id="284" r:id="rId18"/>
    <p:sldId id="287" r:id="rId19"/>
    <p:sldId id="286" r:id="rId20"/>
    <p:sldId id="289" r:id="rId21"/>
    <p:sldId id="288" r:id="rId22"/>
    <p:sldId id="290" r:id="rId23"/>
    <p:sldId id="291" r:id="rId24"/>
    <p:sldId id="292" r:id="rId25"/>
    <p:sldId id="294" r:id="rId26"/>
    <p:sldId id="295" r:id="rId27"/>
    <p:sldId id="299" r:id="rId28"/>
    <p:sldId id="296" r:id="rId29"/>
    <p:sldId id="301" r:id="rId30"/>
    <p:sldId id="300" r:id="rId31"/>
    <p:sldId id="312" r:id="rId32"/>
    <p:sldId id="303" r:id="rId33"/>
    <p:sldId id="305" r:id="rId34"/>
    <p:sldId id="306" r:id="rId35"/>
    <p:sldId id="307" r:id="rId36"/>
    <p:sldId id="308" r:id="rId37"/>
    <p:sldId id="310" r:id="rId38"/>
    <p:sldId id="309" r:id="rId39"/>
    <p:sldId id="311" r:id="rId40"/>
    <p:sldId id="314" r:id="rId41"/>
    <p:sldId id="315" r:id="rId42"/>
    <p:sldId id="316" r:id="rId43"/>
    <p:sldId id="318" r:id="rId44"/>
    <p:sldId id="317" r:id="rId45"/>
    <p:sldId id="319" r:id="rId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2" autoAdjust="0"/>
    <p:restoredTop sz="74672" autoAdjust="0"/>
  </p:normalViewPr>
  <p:slideViewPr>
    <p:cSldViewPr>
      <p:cViewPr>
        <p:scale>
          <a:sx n="66" d="100"/>
          <a:sy n="66" d="100"/>
        </p:scale>
        <p:origin x="-1284" y="72"/>
      </p:cViewPr>
      <p:guideLst>
        <p:guide orient="horz" pos="2160"/>
        <p:guide pos="2880"/>
      </p:guideLst>
    </p:cSldViewPr>
  </p:slideViewPr>
  <p:outlineViewPr>
    <p:cViewPr>
      <p:scale>
        <a:sx n="33" d="100"/>
        <a:sy n="33" d="100"/>
      </p:scale>
      <p:origin x="12" y="231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7FF8B6-CFDF-429E-BED6-5A0F7B8ECD8C}" type="datetimeFigureOut">
              <a:rPr lang="zh-CN" altLang="en-US" smtClean="0"/>
              <a:t>2014/6/21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C2EC4-EC77-4BBC-8089-CEB80D7C2761}" type="slidenum">
              <a:rPr lang="zh-CN" altLang="en-US" smtClean="0"/>
              <a:t>‹#›</a:t>
            </a:fld>
            <a:endParaRPr lang="zh-CN" altLang="en-US"/>
          </a:p>
        </p:txBody>
      </p:sp>
    </p:spTree>
    <p:extLst>
      <p:ext uri="{BB962C8B-B14F-4D97-AF65-F5344CB8AC3E}">
        <p14:creationId xmlns:p14="http://schemas.microsoft.com/office/powerpoint/2010/main" val="254067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baike.baidu.com/view/1147116.htm"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a:lstStyle/>
          <a:p>
            <a:r>
              <a:rPr lang="en-US" dirty="0" smtClean="0">
                <a:ea typeface="ＭＳ Ｐゴシック" charset="-128"/>
                <a:cs typeface="ＭＳ Ｐゴシック" charset="-128"/>
              </a:rPr>
              <a:t>NOT a modified version</a:t>
            </a:r>
            <a:r>
              <a:rPr lang="en-US" baseline="0" dirty="0" smtClean="0">
                <a:ea typeface="ＭＳ Ｐゴシック" charset="-128"/>
                <a:cs typeface="ＭＳ Ｐゴシック" charset="-128"/>
              </a:rPr>
              <a:t> </a:t>
            </a:r>
            <a:r>
              <a:rPr lang="en-US" dirty="0" smtClean="0">
                <a:ea typeface="ＭＳ Ｐゴシック" charset="-128"/>
                <a:cs typeface="ＭＳ Ｐゴシック" charset="-128"/>
              </a:rPr>
              <a:t>of Hadoop</a:t>
            </a:r>
          </a:p>
        </p:txBody>
      </p:sp>
      <p:sp>
        <p:nvSpPr>
          <p:cNvPr id="40964" name="Slide Number Placeholder 3"/>
          <p:cNvSpPr>
            <a:spLocks noGrp="1"/>
          </p:cNvSpPr>
          <p:nvPr>
            <p:ph type="sldNum" sz="quarter" idx="5"/>
          </p:nvPr>
        </p:nvSpPr>
        <p:spPr bwMode="auto">
          <a:noFill/>
          <a:ln>
            <a:miter lim="800000"/>
            <a:headEnd/>
            <a:tailEnd/>
          </a:ln>
        </p:spPr>
        <p:txBody>
          <a:bodyPr/>
          <a:lstStyle/>
          <a:p>
            <a:fld id="{818931A2-CD2E-0F4D-8CC5-BC0B3844A363}" type="slidenum">
              <a:rPr lang="en-US" smtClean="0"/>
              <a:pPr/>
              <a:t>18</a:t>
            </a:fld>
            <a:endParaRPr lang="en-US" smtClean="0"/>
          </a:p>
        </p:txBody>
      </p:sp>
    </p:spTree>
    <p:extLst>
      <p:ext uri="{BB962C8B-B14F-4D97-AF65-F5344CB8AC3E}">
        <p14:creationId xmlns:p14="http://schemas.microsoft.com/office/powerpoint/2010/main" val="963420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装箱问题：设有许多具有同样结构和负荷的箱子 </a:t>
            </a:r>
            <a:r>
              <a:rPr lang="en-US" altLang="zh-CN" dirty="0" smtClean="0"/>
              <a:t>B1</a:t>
            </a:r>
            <a:r>
              <a:rPr lang="zh-CN" altLang="en-US" dirty="0" smtClean="0"/>
              <a:t>，</a:t>
            </a:r>
            <a:r>
              <a:rPr lang="en-US" altLang="zh-CN" dirty="0" smtClean="0"/>
              <a:t>B2</a:t>
            </a:r>
            <a:r>
              <a:rPr lang="zh-CN" altLang="en-US" dirty="0" smtClean="0"/>
              <a:t>，</a:t>
            </a:r>
            <a:r>
              <a:rPr lang="en-US" altLang="zh-CN" dirty="0" smtClean="0"/>
              <a:t>… </a:t>
            </a:r>
            <a:r>
              <a:rPr lang="zh-CN" altLang="en-US" dirty="0" smtClean="0"/>
              <a:t>，其数量足够供所达到目的之用。每个箱子的负荷（可为长度、重量等等</a:t>
            </a:r>
            <a:r>
              <a:rPr lang="en-US" altLang="zh-CN" dirty="0" smtClean="0"/>
              <a:t>.</a:t>
            </a:r>
            <a:r>
              <a:rPr lang="zh-CN" altLang="en-US" dirty="0" smtClean="0"/>
              <a:t>）为 </a:t>
            </a:r>
            <a:r>
              <a:rPr lang="en-US" altLang="zh-CN" dirty="0" smtClean="0"/>
              <a:t>C </a:t>
            </a:r>
            <a:r>
              <a:rPr lang="zh-CN" altLang="en-US" dirty="0" smtClean="0"/>
              <a:t>，今有 </a:t>
            </a:r>
            <a:r>
              <a:rPr lang="en-US" altLang="zh-CN" dirty="0" smtClean="0"/>
              <a:t>n </a:t>
            </a:r>
            <a:r>
              <a:rPr lang="zh-CN" altLang="en-US" dirty="0" smtClean="0"/>
              <a:t>个负荷为 </a:t>
            </a:r>
            <a:r>
              <a:rPr lang="en-US" altLang="zh-CN" dirty="0" err="1" smtClean="0"/>
              <a:t>wj</a:t>
            </a:r>
            <a:r>
              <a:rPr lang="zh-CN" altLang="en-US" dirty="0" smtClean="0"/>
              <a:t>，</a:t>
            </a:r>
            <a:r>
              <a:rPr lang="en-US" altLang="zh-CN" dirty="0" smtClean="0"/>
              <a:t>0 &lt; </a:t>
            </a:r>
            <a:r>
              <a:rPr lang="en-US" altLang="zh-CN" dirty="0" err="1" smtClean="0"/>
              <a:t>wj</a:t>
            </a:r>
            <a:r>
              <a:rPr lang="en-US" altLang="zh-CN" dirty="0" smtClean="0"/>
              <a:t> &lt; C </a:t>
            </a:r>
            <a:r>
              <a:rPr lang="zh-CN" altLang="en-US" dirty="0" smtClean="0"/>
              <a:t>， </a:t>
            </a:r>
            <a:r>
              <a:rPr lang="en-US" altLang="zh-CN" dirty="0" smtClean="0"/>
              <a:t>j = 1</a:t>
            </a:r>
            <a:r>
              <a:rPr lang="zh-CN" altLang="en-US" dirty="0" smtClean="0"/>
              <a:t>，</a:t>
            </a:r>
            <a:r>
              <a:rPr lang="en-US" altLang="zh-CN" dirty="0" smtClean="0"/>
              <a:t>2</a:t>
            </a:r>
            <a:r>
              <a:rPr lang="zh-CN" altLang="en-US" dirty="0" smtClean="0"/>
              <a:t>，</a:t>
            </a:r>
            <a:r>
              <a:rPr lang="en-US" altLang="zh-CN" dirty="0" smtClean="0"/>
              <a:t>…</a:t>
            </a:r>
            <a:r>
              <a:rPr lang="zh-CN" altLang="en-US" dirty="0" smtClean="0"/>
              <a:t>，</a:t>
            </a:r>
            <a:r>
              <a:rPr lang="en-US" altLang="zh-CN" dirty="0" smtClean="0"/>
              <a:t>n </a:t>
            </a:r>
            <a:r>
              <a:rPr lang="zh-CN" altLang="en-US" dirty="0" smtClean="0"/>
              <a:t>的物品 </a:t>
            </a:r>
            <a:r>
              <a:rPr lang="en-US" altLang="zh-CN" dirty="0" smtClean="0"/>
              <a:t>J1</a:t>
            </a:r>
            <a:r>
              <a:rPr lang="zh-CN" altLang="en-US" dirty="0" smtClean="0"/>
              <a:t>，</a:t>
            </a:r>
            <a:r>
              <a:rPr lang="en-US" altLang="zh-CN" dirty="0" smtClean="0"/>
              <a:t>J2</a:t>
            </a:r>
            <a:r>
              <a:rPr lang="zh-CN" altLang="en-US" dirty="0" smtClean="0"/>
              <a:t>，</a:t>
            </a:r>
            <a:r>
              <a:rPr lang="en-US" altLang="zh-CN" dirty="0" smtClean="0"/>
              <a:t>…</a:t>
            </a:r>
            <a:r>
              <a:rPr lang="zh-CN" altLang="en-US" dirty="0" smtClean="0"/>
              <a:t>，</a:t>
            </a:r>
            <a:r>
              <a:rPr lang="en-US" altLang="zh-CN" dirty="0" err="1" smtClean="0"/>
              <a:t>Jn</a:t>
            </a:r>
            <a:r>
              <a:rPr lang="en-US" altLang="zh-CN" dirty="0" smtClean="0"/>
              <a:t> </a:t>
            </a:r>
            <a:r>
              <a:rPr lang="zh-CN" altLang="en-US" dirty="0" smtClean="0"/>
              <a:t>需要装入箱内。装箱问题就是指寻找一种方法，使得能以最小数量的箱子数将</a:t>
            </a:r>
            <a:r>
              <a:rPr lang="en-US" altLang="zh-CN" dirty="0" smtClean="0"/>
              <a:t>J1</a:t>
            </a:r>
            <a:r>
              <a:rPr lang="zh-CN" altLang="en-US" dirty="0" smtClean="0"/>
              <a:t>，</a:t>
            </a:r>
            <a:r>
              <a:rPr lang="en-US" altLang="zh-CN" dirty="0" smtClean="0"/>
              <a:t>J2</a:t>
            </a:r>
            <a:r>
              <a:rPr lang="zh-CN" altLang="en-US" dirty="0" smtClean="0"/>
              <a:t>，</a:t>
            </a:r>
            <a:r>
              <a:rPr lang="en-US" altLang="zh-CN" dirty="0" smtClean="0"/>
              <a:t>…</a:t>
            </a:r>
            <a:r>
              <a:rPr lang="zh-CN" altLang="en-US" dirty="0" smtClean="0"/>
              <a:t>，</a:t>
            </a:r>
            <a:r>
              <a:rPr lang="en-US" altLang="zh-CN" dirty="0" err="1" smtClean="0"/>
              <a:t>Jn</a:t>
            </a:r>
            <a:r>
              <a:rPr lang="en-US" altLang="zh-CN" dirty="0" smtClean="0"/>
              <a:t> </a:t>
            </a:r>
            <a:r>
              <a:rPr lang="zh-CN" altLang="en-US" dirty="0" smtClean="0"/>
              <a:t>全部装入箱内。</a:t>
            </a:r>
          </a:p>
          <a:p>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t>32</a:t>
            </a:fld>
            <a:endParaRPr lang="zh-CN" altLang="en-US"/>
          </a:p>
        </p:txBody>
      </p:sp>
    </p:spTree>
    <p:extLst>
      <p:ext uri="{BB962C8B-B14F-4D97-AF65-F5344CB8AC3E}">
        <p14:creationId xmlns:p14="http://schemas.microsoft.com/office/powerpoint/2010/main" val="1647492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FF0000"/>
                </a:solidFill>
              </a:rPr>
              <a:t>了解一下</a:t>
            </a:r>
            <a:r>
              <a:rPr lang="en-US" altLang="zh-CN" dirty="0" smtClean="0">
                <a:solidFill>
                  <a:srgbClr val="FF0000"/>
                </a:solidFill>
              </a:rPr>
              <a:t>hive </a:t>
            </a:r>
            <a:r>
              <a:rPr lang="zh-CN" altLang="en-US" dirty="0" smtClean="0">
                <a:solidFill>
                  <a:srgbClr val="FF0000"/>
                </a:solidFill>
              </a:rPr>
              <a:t>的混合存储：</a:t>
            </a:r>
          </a:p>
          <a:p>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t>35</a:t>
            </a:fld>
            <a:endParaRPr lang="zh-CN" altLang="en-US"/>
          </a:p>
        </p:txBody>
      </p:sp>
    </p:spTree>
    <p:extLst>
      <p:ext uri="{BB962C8B-B14F-4D97-AF65-F5344CB8AC3E}">
        <p14:creationId xmlns:p14="http://schemas.microsoft.com/office/powerpoint/2010/main" val="706637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FF0000"/>
                </a:solidFill>
              </a:rPr>
              <a:t>这里添加两个表的字段描述，以及普通</a:t>
            </a:r>
            <a:r>
              <a:rPr lang="en-US" altLang="zh-CN" sz="1200" dirty="0" err="1" smtClean="0">
                <a:solidFill>
                  <a:srgbClr val="FF0000"/>
                </a:solidFill>
              </a:rPr>
              <a:t>sql</a:t>
            </a:r>
            <a:r>
              <a:rPr lang="en-US" altLang="zh-CN" sz="1200" dirty="0" smtClean="0">
                <a:solidFill>
                  <a:srgbClr val="FF0000"/>
                </a:solidFill>
              </a:rPr>
              <a:t> </a:t>
            </a:r>
            <a:r>
              <a:rPr lang="zh-CN" altLang="en-US" sz="1200" dirty="0" smtClean="0">
                <a:solidFill>
                  <a:srgbClr val="FF0000"/>
                </a:solidFill>
              </a:rPr>
              <a:t>的</a:t>
            </a:r>
            <a:r>
              <a:rPr lang="en-US" altLang="zh-CN" sz="1200" dirty="0" smtClean="0">
                <a:solidFill>
                  <a:srgbClr val="FF0000"/>
                </a:solidFill>
              </a:rPr>
              <a:t>join</a:t>
            </a:r>
            <a:r>
              <a:rPr lang="zh-CN" altLang="en-US" sz="1200" dirty="0" smtClean="0">
                <a:solidFill>
                  <a:srgbClr val="FF0000"/>
                </a:solidFill>
              </a:rPr>
              <a:t>语句。</a:t>
            </a:r>
            <a:endParaRPr lang="en-US" altLang="zh-CN" sz="1200"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TBLPROPERTIES </a:t>
            </a:r>
            <a:r>
              <a:rPr lang="zh-CN" altLang="en-US" b="1" dirty="0" smtClean="0"/>
              <a:t>设置表的属性</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t>36</a:t>
            </a:fld>
            <a:endParaRPr lang="zh-CN" altLang="en-US"/>
          </a:p>
        </p:txBody>
      </p:sp>
    </p:spTree>
    <p:extLst>
      <p:ext uri="{BB962C8B-B14F-4D97-AF65-F5344CB8AC3E}">
        <p14:creationId xmlns:p14="http://schemas.microsoft.com/office/powerpoint/2010/main" val="2030732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t>40</a:t>
            </a:fld>
            <a:endParaRPr lang="zh-CN" altLang="en-US"/>
          </a:p>
        </p:txBody>
      </p:sp>
    </p:spTree>
    <p:extLst>
      <p:ext uri="{BB962C8B-B14F-4D97-AF65-F5344CB8AC3E}">
        <p14:creationId xmlns:p14="http://schemas.microsoft.com/office/powerpoint/2010/main" val="3587952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传统的</a:t>
            </a:r>
            <a:r>
              <a:rPr lang="en-US" altLang="zh-CN" dirty="0" err="1" smtClean="0"/>
              <a:t>MapReduce</a:t>
            </a:r>
            <a:r>
              <a:rPr lang="zh-CN" altLang="en-US" dirty="0" smtClean="0"/>
              <a:t>系统，如</a:t>
            </a:r>
            <a:r>
              <a:rPr lang="en-US" altLang="zh-CN" dirty="0" smtClean="0"/>
              <a:t>Hadoop</a:t>
            </a:r>
            <a:r>
              <a:rPr lang="zh-CN" altLang="en-US" dirty="0" smtClean="0"/>
              <a:t>，被设计为多小时的批处理系统。</a:t>
            </a:r>
            <a:r>
              <a:rPr lang="en-US" altLang="zh-CN" dirty="0" smtClean="0"/>
              <a:t>Hadoop</a:t>
            </a:r>
            <a:r>
              <a:rPr lang="zh-CN" altLang="en-US" dirty="0" smtClean="0"/>
              <a:t>使用“心跳机制”分配任务，</a:t>
            </a:r>
            <a:r>
              <a:rPr lang="en-US" altLang="zh-CN" dirty="0" smtClean="0"/>
              <a:t>worker</a:t>
            </a:r>
            <a:r>
              <a:rPr lang="zh-CN" altLang="en-US" dirty="0" smtClean="0"/>
              <a:t>每</a:t>
            </a:r>
            <a:r>
              <a:rPr lang="en-US" altLang="zh-CN" dirty="0" smtClean="0">
                <a:solidFill>
                  <a:srgbClr val="FF0000"/>
                </a:solidFill>
              </a:rPr>
              <a:t>3</a:t>
            </a:r>
            <a:r>
              <a:rPr lang="zh-CN" altLang="en-US" dirty="0" smtClean="0"/>
              <a:t>秒向</a:t>
            </a:r>
            <a:r>
              <a:rPr lang="en-US" altLang="zh-CN" dirty="0" smtClean="0"/>
              <a:t>master</a:t>
            </a:r>
            <a:r>
              <a:rPr lang="zh-CN" altLang="en-US" dirty="0" smtClean="0"/>
              <a:t>发送一次心跳，而任务启动时间延迟了</a:t>
            </a:r>
            <a:r>
              <a:rPr lang="en-US" altLang="zh-CN" dirty="0" smtClean="0"/>
              <a:t>5~10</a:t>
            </a:r>
            <a:r>
              <a:rPr lang="zh-CN" altLang="en-US" dirty="0" smtClean="0"/>
              <a:t>秒。对于即席查询不适用。</a:t>
            </a:r>
            <a:endParaRPr lang="en-US" altLang="zh-CN" dirty="0" smtClean="0"/>
          </a:p>
          <a:p>
            <a:endParaRPr lang="en-US" altLang="zh-CN" dirty="0" smtClean="0"/>
          </a:p>
          <a:p>
            <a:r>
              <a:rPr lang="zh-CN" altLang="en-US" dirty="0" smtClean="0"/>
              <a:t>多租户技术（英语：</a:t>
            </a:r>
            <a:r>
              <a:rPr lang="en-US" altLang="zh-CN" dirty="0" smtClean="0"/>
              <a:t>multi-tenancy technology</a:t>
            </a:r>
            <a:r>
              <a:rPr lang="zh-CN" altLang="en-US" dirty="0" smtClean="0"/>
              <a:t>）或称多重租赁技术，是一种</a:t>
            </a:r>
            <a:r>
              <a:rPr lang="zh-CN" altLang="en-US" dirty="0" smtClean="0">
                <a:hlinkClick r:id="rId3"/>
              </a:rPr>
              <a:t>软件架构</a:t>
            </a:r>
            <a:r>
              <a:rPr lang="zh-CN" altLang="en-US" dirty="0" smtClean="0"/>
              <a:t>技术，它是在探讨与实现如何于多用户的环境下共用相同的系统或程序组件，并且仍可确保各用户间数据的隔离性。</a:t>
            </a:r>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t>43</a:t>
            </a:fld>
            <a:endParaRPr lang="zh-CN" altLang="en-US"/>
          </a:p>
        </p:txBody>
      </p:sp>
    </p:spTree>
    <p:extLst>
      <p:ext uri="{BB962C8B-B14F-4D97-AF65-F5344CB8AC3E}">
        <p14:creationId xmlns:p14="http://schemas.microsoft.com/office/powerpoint/2010/main" val="4270467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2014/6/21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2014/6/21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2014/6/21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2014/6/21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2014/6/21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2014/6/21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Spark</a:t>
            </a:r>
            <a:endParaRPr lang="zh-CN" altLang="en-US" dirty="0"/>
          </a:p>
        </p:txBody>
      </p:sp>
      <p:sp>
        <p:nvSpPr>
          <p:cNvPr id="3" name="内容占位符 2"/>
          <p:cNvSpPr>
            <a:spLocks noGrp="1"/>
          </p:cNvSpPr>
          <p:nvPr>
            <p:ph sz="half" idx="1"/>
          </p:nvPr>
        </p:nvSpPr>
        <p:spPr>
          <a:xfrm>
            <a:off x="454766" y="3660344"/>
            <a:ext cx="8147248" cy="1756791"/>
          </a:xfrm>
        </p:spPr>
        <p:txBody>
          <a:bodyPr>
            <a:normAutofit fontScale="77500" lnSpcReduction="20000"/>
          </a:bodyPr>
          <a:lstStyle/>
          <a:p>
            <a:pPr marL="0" indent="0" algn="just">
              <a:buNone/>
            </a:pPr>
            <a:r>
              <a:rPr lang="en-US" altLang="zh-CN" dirty="0"/>
              <a:t>Spark</a:t>
            </a:r>
            <a:r>
              <a:rPr lang="zh-CN" altLang="en-US" dirty="0" smtClean="0"/>
              <a:t>是</a:t>
            </a:r>
            <a:r>
              <a:rPr lang="zh-CN" altLang="en-US" dirty="0"/>
              <a:t>加州伯克利大学</a:t>
            </a:r>
            <a:r>
              <a:rPr lang="en-US" altLang="zh-CN" dirty="0"/>
              <a:t>AMP</a:t>
            </a:r>
            <a:r>
              <a:rPr lang="zh-CN" altLang="en-US" dirty="0" smtClean="0"/>
              <a:t>实验室开发的类</a:t>
            </a:r>
            <a:r>
              <a:rPr lang="en-US" altLang="zh-CN" dirty="0" err="1" smtClean="0"/>
              <a:t>MapReduce</a:t>
            </a:r>
            <a:r>
              <a:rPr lang="zh-CN" altLang="en-US" dirty="0"/>
              <a:t>的通用的并行计算框架，</a:t>
            </a:r>
            <a:r>
              <a:rPr lang="en-US" altLang="zh-CN" dirty="0"/>
              <a:t>Spark</a:t>
            </a:r>
            <a:r>
              <a:rPr lang="zh-CN" altLang="en-US" dirty="0"/>
              <a:t>基于</a:t>
            </a:r>
            <a:r>
              <a:rPr lang="en-US" altLang="zh-CN" dirty="0" err="1"/>
              <a:t>MapReduce</a:t>
            </a:r>
            <a:r>
              <a:rPr lang="zh-CN" altLang="en-US" dirty="0"/>
              <a:t>算法实现的分布式计算，拥有</a:t>
            </a:r>
            <a:r>
              <a:rPr lang="en-US" altLang="zh-CN" dirty="0"/>
              <a:t>Hadoop </a:t>
            </a:r>
            <a:r>
              <a:rPr lang="en-US" altLang="zh-CN" dirty="0" err="1"/>
              <a:t>MapReduce</a:t>
            </a:r>
            <a:r>
              <a:rPr lang="zh-CN" altLang="en-US" dirty="0"/>
              <a:t>所具有的优点；但不同于</a:t>
            </a:r>
            <a:r>
              <a:rPr lang="en-US" altLang="zh-CN" dirty="0" err="1"/>
              <a:t>MapReduce</a:t>
            </a:r>
            <a:r>
              <a:rPr lang="zh-CN" altLang="en-US" dirty="0"/>
              <a:t>的是</a:t>
            </a:r>
            <a:r>
              <a:rPr lang="en-US" altLang="zh-CN" dirty="0"/>
              <a:t>Job</a:t>
            </a:r>
            <a:r>
              <a:rPr lang="zh-CN" altLang="en-US" dirty="0">
                <a:solidFill>
                  <a:srgbClr val="FF0000"/>
                </a:solidFill>
              </a:rPr>
              <a:t>中间输出和结果可以保存在内存中</a:t>
            </a:r>
            <a:r>
              <a:rPr lang="zh-CN" altLang="en-US" dirty="0"/>
              <a:t>，从而不再需要读写</a:t>
            </a:r>
            <a:r>
              <a:rPr lang="en-US" altLang="zh-CN" dirty="0"/>
              <a:t>HDFS</a:t>
            </a:r>
            <a:r>
              <a:rPr lang="zh-CN" altLang="en-US" dirty="0"/>
              <a:t>，因此</a:t>
            </a:r>
            <a:r>
              <a:rPr lang="en-US" altLang="zh-CN" dirty="0"/>
              <a:t>Spark</a:t>
            </a:r>
            <a:r>
              <a:rPr lang="zh-CN" altLang="en-US" dirty="0"/>
              <a:t>能更好地适用于数据挖掘与机器学习等需要迭代的</a:t>
            </a:r>
            <a:r>
              <a:rPr lang="en-US" altLang="zh-CN" dirty="0" err="1"/>
              <a:t>MapReduce</a:t>
            </a:r>
            <a:r>
              <a:rPr lang="zh-CN" altLang="en-US" dirty="0"/>
              <a:t>的算法。</a:t>
            </a:r>
          </a:p>
          <a:p>
            <a:pPr algn="just"/>
            <a:endParaRPr lang="zh-CN" altLang="en-US" dirty="0"/>
          </a:p>
        </p:txBody>
      </p:sp>
      <p:pic>
        <p:nvPicPr>
          <p:cNvPr id="7" name="内容占位符 6"/>
          <p:cNvPicPr>
            <a:picLocks noGrp="1" noChangeAspect="1"/>
          </p:cNvPicPr>
          <p:nvPr>
            <p:ph sz="half" idx="2"/>
          </p:nvPr>
        </p:nvPicPr>
        <p:blipFill>
          <a:blip r:embed="rId2"/>
          <a:stretch>
            <a:fillRect/>
          </a:stretch>
        </p:blipFill>
        <p:spPr>
          <a:xfrm>
            <a:off x="467544" y="1238289"/>
            <a:ext cx="6696744" cy="2336800"/>
          </a:xfrm>
          <a:prstGeom prst="rect">
            <a:avLst/>
          </a:prstGeom>
        </p:spPr>
      </p:pic>
      <p:pic>
        <p:nvPicPr>
          <p:cNvPr id="1026" name="Picture 2" descr="http://jpkc.hnu.cn/wjylyjkjs/Course/Content/N12/res/content/capture/c4.1.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5078219"/>
            <a:ext cx="3286125"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9272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1.Spark</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优点：</a:t>
            </a:r>
            <a:endParaRPr lang="en-US" altLang="zh-CN" dirty="0" smtClean="0"/>
          </a:p>
          <a:p>
            <a:pPr marL="971550" lvl="1" indent="-514350">
              <a:buFont typeface="+mj-ea"/>
              <a:buAutoNum type="circleNumDbPlain"/>
            </a:pPr>
            <a:r>
              <a:rPr lang="zh-CN" altLang="en-US" b="1" dirty="0" smtClean="0"/>
              <a:t>快</a:t>
            </a:r>
            <a:r>
              <a:rPr lang="zh-CN" altLang="en-US" dirty="0" smtClean="0"/>
              <a:t>：基于内存，比</a:t>
            </a:r>
            <a:r>
              <a:rPr lang="en-US" altLang="zh-CN" dirty="0" smtClean="0"/>
              <a:t>Hadoop</a:t>
            </a:r>
            <a:r>
              <a:rPr lang="zh-CN" altLang="en-US" dirty="0" smtClean="0"/>
              <a:t>快</a:t>
            </a:r>
            <a:r>
              <a:rPr lang="en-US" altLang="zh-CN" dirty="0" smtClean="0"/>
              <a:t>100</a:t>
            </a:r>
            <a:r>
              <a:rPr lang="zh-CN" altLang="en-US" dirty="0" smtClean="0"/>
              <a:t>倍，基于磁盘，比</a:t>
            </a:r>
            <a:r>
              <a:rPr lang="en-US" altLang="zh-CN" dirty="0" smtClean="0"/>
              <a:t>Hadoop</a:t>
            </a:r>
            <a:r>
              <a:rPr lang="zh-CN" altLang="en-US" dirty="0" smtClean="0"/>
              <a:t>快</a:t>
            </a:r>
            <a:r>
              <a:rPr lang="en-US" altLang="zh-CN" dirty="0" smtClean="0"/>
              <a:t>10</a:t>
            </a:r>
            <a:r>
              <a:rPr lang="zh-CN" altLang="en-US" dirty="0" smtClean="0"/>
              <a:t>倍</a:t>
            </a:r>
            <a:endParaRPr lang="en-US" altLang="zh-CN" dirty="0"/>
          </a:p>
          <a:p>
            <a:pPr marL="971550" lvl="1" indent="-514350">
              <a:buFont typeface="+mj-ea"/>
              <a:buAutoNum type="circleNumDbPlain"/>
            </a:pPr>
            <a:r>
              <a:rPr lang="zh-CN" altLang="en-US" b="1" dirty="0"/>
              <a:t>易</a:t>
            </a:r>
            <a:r>
              <a:rPr lang="zh-CN" altLang="en-US" b="1" dirty="0" smtClean="0"/>
              <a:t>用</a:t>
            </a:r>
            <a:r>
              <a:rPr lang="zh-CN" altLang="en-US" dirty="0" smtClean="0"/>
              <a:t>：支持</a:t>
            </a:r>
            <a:r>
              <a:rPr lang="en-US" altLang="zh-CN" dirty="0" smtClean="0"/>
              <a:t>Java</a:t>
            </a:r>
            <a:r>
              <a:rPr lang="zh-CN" altLang="en-US" dirty="0" smtClean="0"/>
              <a:t>、</a:t>
            </a:r>
            <a:r>
              <a:rPr lang="en-US" altLang="zh-CN" dirty="0" smtClean="0">
                <a:solidFill>
                  <a:srgbClr val="FF0000"/>
                </a:solidFill>
              </a:rPr>
              <a:t>Scala</a:t>
            </a:r>
            <a:r>
              <a:rPr lang="zh-CN" altLang="en-US" dirty="0" smtClean="0"/>
              <a:t>或</a:t>
            </a:r>
            <a:r>
              <a:rPr lang="en-US" altLang="zh-CN" dirty="0" smtClean="0"/>
              <a:t>Python</a:t>
            </a:r>
            <a:r>
              <a:rPr lang="zh-CN" altLang="en-US" dirty="0" smtClean="0"/>
              <a:t>三种语言。提供多达</a:t>
            </a:r>
            <a:r>
              <a:rPr lang="en-US" altLang="zh-CN" dirty="0" smtClean="0"/>
              <a:t>80</a:t>
            </a:r>
            <a:r>
              <a:rPr lang="zh-CN" altLang="en-US" dirty="0" smtClean="0"/>
              <a:t>种高级操作函数</a:t>
            </a:r>
            <a:endParaRPr lang="en-US" altLang="zh-CN" dirty="0"/>
          </a:p>
          <a:p>
            <a:pPr marL="971550" lvl="1" indent="-514350">
              <a:buFont typeface="+mj-ea"/>
              <a:buAutoNum type="circleNumDbPlain"/>
            </a:pPr>
            <a:r>
              <a:rPr lang="zh-CN" altLang="en-US" b="1" dirty="0" smtClean="0"/>
              <a:t>通用</a:t>
            </a:r>
            <a:r>
              <a:rPr lang="zh-CN" altLang="en-US" dirty="0" smtClean="0"/>
              <a:t>：整合</a:t>
            </a:r>
            <a:r>
              <a:rPr lang="en-US" altLang="zh-CN" dirty="0" smtClean="0"/>
              <a:t>SQL</a:t>
            </a:r>
            <a:r>
              <a:rPr lang="zh-CN" altLang="en-US" dirty="0" smtClean="0"/>
              <a:t>（</a:t>
            </a:r>
            <a:r>
              <a:rPr lang="en-US" altLang="zh-CN" dirty="0" smtClean="0"/>
              <a:t>Shark </a:t>
            </a:r>
            <a:r>
              <a:rPr lang="zh-CN" altLang="en-US" dirty="0" smtClean="0"/>
              <a:t>）、流处理（</a:t>
            </a:r>
            <a:r>
              <a:rPr lang="en-US" altLang="zh-CN" dirty="0" smtClean="0"/>
              <a:t>Spark </a:t>
            </a:r>
            <a:r>
              <a:rPr lang="en-US" altLang="zh-CN" dirty="0"/>
              <a:t>Streaming </a:t>
            </a:r>
            <a:r>
              <a:rPr lang="zh-CN" altLang="en-US" dirty="0" smtClean="0"/>
              <a:t>）、复杂分析（</a:t>
            </a:r>
            <a:r>
              <a:rPr lang="en-US" altLang="zh-CN" dirty="0" err="1"/>
              <a:t>Mllib</a:t>
            </a:r>
            <a:r>
              <a:rPr lang="zh-CN" altLang="en-US" dirty="0" smtClean="0"/>
              <a:t>）等</a:t>
            </a:r>
            <a:endParaRPr lang="en-US" altLang="zh-CN" dirty="0" smtClean="0"/>
          </a:p>
          <a:p>
            <a:pPr marL="971550" lvl="1" indent="-514350">
              <a:buFont typeface="+mj-ea"/>
              <a:buAutoNum type="circleNumDbPlain"/>
            </a:pPr>
            <a:r>
              <a:rPr lang="zh-CN" altLang="en-US" b="1" dirty="0" smtClean="0"/>
              <a:t>与</a:t>
            </a:r>
            <a:r>
              <a:rPr lang="en-US" altLang="zh-CN" b="1" dirty="0" smtClean="0"/>
              <a:t>Hadoop</a:t>
            </a:r>
            <a:r>
              <a:rPr lang="zh-CN" altLang="en-US" b="1" dirty="0"/>
              <a:t>集成</a:t>
            </a:r>
            <a:r>
              <a:rPr lang="zh-CN" altLang="en-US" dirty="0" smtClean="0"/>
              <a:t>：可运行于已有的</a:t>
            </a:r>
            <a:r>
              <a:rPr lang="en-US" altLang="zh-CN" dirty="0" smtClean="0"/>
              <a:t>Hadoop</a:t>
            </a:r>
            <a:r>
              <a:rPr lang="zh-CN" altLang="en-US" dirty="0" smtClean="0"/>
              <a:t>集群，可共用现有的</a:t>
            </a:r>
            <a:r>
              <a:rPr lang="en-US" altLang="zh-CN" dirty="0" smtClean="0"/>
              <a:t>YARN</a:t>
            </a:r>
            <a:r>
              <a:rPr lang="zh-CN" altLang="en-US" dirty="0" smtClean="0"/>
              <a:t>、</a:t>
            </a:r>
            <a:r>
              <a:rPr lang="en-US" altLang="zh-CN" dirty="0" err="1" smtClean="0"/>
              <a:t>Mesos</a:t>
            </a:r>
            <a:r>
              <a:rPr lang="zh-CN" altLang="en-US" dirty="0"/>
              <a:t>等资源统一</a:t>
            </a:r>
            <a:r>
              <a:rPr lang="zh-CN" altLang="en-US" dirty="0" smtClean="0"/>
              <a:t>管理系统，能读取任何</a:t>
            </a:r>
            <a:r>
              <a:rPr lang="en-US" altLang="zh-CN" dirty="0" smtClean="0"/>
              <a:t>Hadoop</a:t>
            </a:r>
            <a:r>
              <a:rPr lang="zh-CN" altLang="en-US" dirty="0" smtClean="0"/>
              <a:t>数据源</a:t>
            </a:r>
            <a:endParaRPr lang="en-US" altLang="zh-CN" dirty="0" smtClean="0"/>
          </a:p>
          <a:p>
            <a:r>
              <a:rPr lang="zh-CN" altLang="en-US" dirty="0" smtClean="0"/>
              <a:t>不足：</a:t>
            </a:r>
            <a:endParaRPr lang="en-US" altLang="zh-CN" dirty="0" smtClean="0"/>
          </a:p>
          <a:p>
            <a:pPr marL="457200" lvl="1" indent="0">
              <a:buNone/>
            </a:pPr>
            <a:r>
              <a:rPr lang="en-US" altLang="zh-CN" dirty="0" smtClean="0"/>
              <a:t>RDD</a:t>
            </a:r>
            <a:r>
              <a:rPr lang="zh-CN" altLang="en-US" dirty="0" smtClean="0"/>
              <a:t>是</a:t>
            </a:r>
            <a:r>
              <a:rPr lang="zh-CN" altLang="en-US" b="1" dirty="0" smtClean="0"/>
              <a:t>粗粒度</a:t>
            </a:r>
            <a:r>
              <a:rPr lang="zh-CN" altLang="en-US" dirty="0" smtClean="0"/>
              <a:t>的，</a:t>
            </a:r>
            <a:r>
              <a:rPr lang="zh-CN" altLang="en-US" dirty="0" smtClean="0"/>
              <a:t>不能</a:t>
            </a:r>
            <a:r>
              <a:rPr lang="zh-CN" altLang="en-US" dirty="0"/>
              <a:t>很好地支持细粒度、异步的数据处理</a:t>
            </a:r>
            <a:r>
              <a:rPr lang="zh-CN" altLang="en-US" dirty="0" smtClean="0"/>
              <a:t>，比如</a:t>
            </a:r>
            <a:r>
              <a:rPr lang="en-US" altLang="zh-CN" dirty="0" smtClean="0"/>
              <a:t>web</a:t>
            </a:r>
            <a:r>
              <a:rPr lang="zh-CN" altLang="en-US" dirty="0" smtClean="0"/>
              <a:t>应用或增量</a:t>
            </a:r>
            <a:r>
              <a:rPr lang="en-US" altLang="zh-CN" dirty="0" smtClean="0"/>
              <a:t>web</a:t>
            </a:r>
            <a:r>
              <a:rPr lang="zh-CN" altLang="en-US" dirty="0" smtClean="0"/>
              <a:t>爬虫等存储系统。</a:t>
            </a:r>
            <a:endParaRPr lang="zh-CN" altLang="en-US" dirty="0"/>
          </a:p>
        </p:txBody>
      </p:sp>
    </p:spTree>
    <p:extLst>
      <p:ext uri="{BB962C8B-B14F-4D97-AF65-F5344CB8AC3E}">
        <p14:creationId xmlns:p14="http://schemas.microsoft.com/office/powerpoint/2010/main" val="1571052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Spark</a:t>
            </a:r>
            <a:r>
              <a:rPr lang="zh-CN" altLang="en-US" dirty="0" smtClean="0"/>
              <a:t>系统</a:t>
            </a:r>
            <a:endParaRPr lang="zh-CN" altLang="en-US" dirty="0"/>
          </a:p>
        </p:txBody>
      </p:sp>
      <p:grpSp>
        <p:nvGrpSpPr>
          <p:cNvPr id="4" name="内容占位符 3"/>
          <p:cNvGrpSpPr>
            <a:grpSpLocks noGrp="1"/>
          </p:cNvGrpSpPr>
          <p:nvPr/>
        </p:nvGrpSpPr>
        <p:grpSpPr>
          <a:xfrm>
            <a:off x="457200" y="1600200"/>
            <a:ext cx="8229600" cy="4525963"/>
            <a:chOff x="2541321" y="2172495"/>
            <a:chExt cx="6489868" cy="3657597"/>
          </a:xfrm>
        </p:grpSpPr>
        <p:grpSp>
          <p:nvGrpSpPr>
            <p:cNvPr id="5" name="组合 13"/>
            <p:cNvGrpSpPr/>
            <p:nvPr/>
          </p:nvGrpSpPr>
          <p:grpSpPr>
            <a:xfrm>
              <a:off x="2541321" y="2172494"/>
              <a:ext cx="6489868" cy="3657596"/>
              <a:chOff x="2220682" y="1993122"/>
              <a:chExt cx="7024261" cy="4098918"/>
            </a:xfrm>
          </p:grpSpPr>
          <p:sp>
            <p:nvSpPr>
              <p:cNvPr id="7" name="矩形 6"/>
              <p:cNvSpPr/>
              <p:nvPr/>
            </p:nvSpPr>
            <p:spPr>
              <a:xfrm>
                <a:off x="2220682" y="5047011"/>
                <a:ext cx="7024261" cy="1045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HDFS, 	</a:t>
                </a:r>
                <a:r>
                  <a:rPr lang="en-US" altLang="zh-CN" sz="2000" b="1" dirty="0" err="1" smtClean="0"/>
                  <a:t>HBase</a:t>
                </a:r>
                <a:r>
                  <a:rPr lang="en-US" altLang="zh-CN" sz="2000" b="1" dirty="0" smtClean="0"/>
                  <a:t>, 	Cassandra, 	</a:t>
                </a:r>
                <a:r>
                  <a:rPr lang="en-US" altLang="zh-CN" sz="2000" b="1" dirty="0" err="1" smtClean="0"/>
                  <a:t>etc</a:t>
                </a:r>
                <a:endParaRPr lang="zh-CN" altLang="en-US" sz="2000" b="1" dirty="0"/>
              </a:p>
            </p:txBody>
          </p:sp>
          <p:sp>
            <p:nvSpPr>
              <p:cNvPr id="8" name="矩形 7"/>
              <p:cNvSpPr/>
              <p:nvPr/>
            </p:nvSpPr>
            <p:spPr>
              <a:xfrm>
                <a:off x="2220683" y="2944390"/>
                <a:ext cx="7024260" cy="1045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rgbClr val="FF0000"/>
                    </a:solidFill>
                  </a:rPr>
                  <a:t>Apache Spark</a:t>
                </a:r>
                <a:endParaRPr lang="zh-CN" altLang="en-US" sz="2000" b="1" dirty="0">
                  <a:solidFill>
                    <a:srgbClr val="FF0000"/>
                  </a:solidFill>
                </a:endParaRPr>
              </a:p>
            </p:txBody>
          </p:sp>
          <p:sp>
            <p:nvSpPr>
              <p:cNvPr id="9" name="矩形 8"/>
              <p:cNvSpPr/>
              <p:nvPr/>
            </p:nvSpPr>
            <p:spPr>
              <a:xfrm>
                <a:off x="2220682" y="1995055"/>
                <a:ext cx="161504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rgbClr val="FF0000"/>
                    </a:solidFill>
                  </a:rPr>
                  <a:t>Shark SQL</a:t>
                </a:r>
                <a:endParaRPr lang="zh-CN" altLang="en-US" sz="2000" b="1" dirty="0">
                  <a:solidFill>
                    <a:srgbClr val="FF0000"/>
                  </a:solidFill>
                </a:endParaRPr>
              </a:p>
            </p:txBody>
          </p:sp>
          <p:sp>
            <p:nvSpPr>
              <p:cNvPr id="10" name="矩形 9"/>
              <p:cNvSpPr/>
              <p:nvPr/>
            </p:nvSpPr>
            <p:spPr>
              <a:xfrm>
                <a:off x="4023753" y="1995055"/>
                <a:ext cx="161504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smtClean="0"/>
                  <a:t>Mllib</a:t>
                </a:r>
                <a:endParaRPr lang="en-US" altLang="zh-CN" sz="2000" b="1" dirty="0" smtClean="0"/>
              </a:p>
              <a:p>
                <a:pPr algn="ctr"/>
                <a:r>
                  <a:rPr lang="en-US" altLang="zh-CN" sz="2000" b="1" dirty="0" smtClean="0"/>
                  <a:t>(machine leaning)</a:t>
                </a:r>
                <a:endParaRPr lang="en-US" altLang="zh-CN" sz="2000" b="1" dirty="0"/>
              </a:p>
            </p:txBody>
          </p:sp>
          <p:sp>
            <p:nvSpPr>
              <p:cNvPr id="11" name="矩形 10"/>
              <p:cNvSpPr/>
              <p:nvPr/>
            </p:nvSpPr>
            <p:spPr>
              <a:xfrm>
                <a:off x="5826824" y="1993122"/>
                <a:ext cx="161504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smtClean="0"/>
                  <a:t>GraphX</a:t>
                </a:r>
                <a:endParaRPr lang="en-US" altLang="zh-CN" sz="2000" b="1" dirty="0" smtClean="0"/>
              </a:p>
              <a:p>
                <a:pPr algn="ctr"/>
                <a:r>
                  <a:rPr lang="en-US" altLang="zh-CN" sz="2000" b="1" dirty="0" smtClean="0"/>
                  <a:t>(graph)</a:t>
                </a:r>
                <a:endParaRPr lang="en-US" altLang="zh-CN" sz="2000" b="1" dirty="0"/>
              </a:p>
            </p:txBody>
          </p:sp>
          <p:sp>
            <p:nvSpPr>
              <p:cNvPr id="12" name="矩形 11"/>
              <p:cNvSpPr/>
              <p:nvPr/>
            </p:nvSpPr>
            <p:spPr>
              <a:xfrm>
                <a:off x="7629895" y="1993122"/>
                <a:ext cx="161504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000" b="1" dirty="0"/>
                  <a:t>Spark Steaming</a:t>
                </a:r>
              </a:p>
            </p:txBody>
          </p:sp>
          <p:sp>
            <p:nvSpPr>
              <p:cNvPr id="13" name="矩形 12"/>
              <p:cNvSpPr/>
              <p:nvPr/>
            </p:nvSpPr>
            <p:spPr>
              <a:xfrm>
                <a:off x="2220682" y="4101612"/>
                <a:ext cx="1195345"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smtClean="0"/>
                  <a:t>Local mode</a:t>
                </a:r>
                <a:endParaRPr lang="en-US" altLang="zh-CN" sz="2000" b="1"/>
              </a:p>
            </p:txBody>
          </p:sp>
          <p:sp>
            <p:nvSpPr>
              <p:cNvPr id="14" name="矩形 13"/>
              <p:cNvSpPr/>
              <p:nvPr/>
            </p:nvSpPr>
            <p:spPr>
              <a:xfrm>
                <a:off x="5203520" y="4101612"/>
                <a:ext cx="1206183"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Amazon EC2</a:t>
                </a:r>
                <a:endParaRPr lang="en-US" altLang="zh-CN" sz="2000" b="1" dirty="0"/>
              </a:p>
            </p:txBody>
          </p:sp>
          <p:sp>
            <p:nvSpPr>
              <p:cNvPr id="15" name="矩形 14"/>
              <p:cNvSpPr/>
              <p:nvPr/>
            </p:nvSpPr>
            <p:spPr>
              <a:xfrm>
                <a:off x="6546655" y="4099679"/>
                <a:ext cx="124478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Hadoop </a:t>
                </a:r>
              </a:p>
              <a:p>
                <a:pPr algn="ctr"/>
                <a:r>
                  <a:rPr lang="en-US" altLang="zh-CN" sz="2000" b="1" dirty="0" smtClean="0"/>
                  <a:t>YARN</a:t>
                </a:r>
                <a:endParaRPr lang="en-US" altLang="zh-CN" sz="2000" b="1" dirty="0"/>
              </a:p>
            </p:txBody>
          </p:sp>
          <p:sp>
            <p:nvSpPr>
              <p:cNvPr id="16" name="矩形 15"/>
              <p:cNvSpPr/>
              <p:nvPr/>
            </p:nvSpPr>
            <p:spPr>
              <a:xfrm>
                <a:off x="7928394" y="4099679"/>
                <a:ext cx="1316549"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000" b="1" dirty="0"/>
                  <a:t>Apache </a:t>
                </a:r>
                <a:r>
                  <a:rPr lang="en-US" altLang="zh-CN" sz="2000" b="1" dirty="0" err="1"/>
                  <a:t>Mesos</a:t>
                </a:r>
                <a:endParaRPr lang="en-US" altLang="zh-CN" sz="2000" b="1" dirty="0"/>
              </a:p>
            </p:txBody>
          </p:sp>
        </p:grpSp>
        <p:sp>
          <p:nvSpPr>
            <p:cNvPr id="6" name="矩形 5"/>
            <p:cNvSpPr/>
            <p:nvPr/>
          </p:nvSpPr>
          <p:spPr>
            <a:xfrm>
              <a:off x="3793881" y="4055177"/>
              <a:ext cx="1355195" cy="741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standalone </a:t>
              </a:r>
              <a:endParaRPr lang="en-US" altLang="zh-CN" sz="2000" b="1" dirty="0"/>
            </a:p>
          </p:txBody>
        </p:sp>
      </p:grpSp>
    </p:spTree>
    <p:extLst>
      <p:ext uri="{BB962C8B-B14F-4D97-AF65-F5344CB8AC3E}">
        <p14:creationId xmlns:p14="http://schemas.microsoft.com/office/powerpoint/2010/main" val="39555163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2.RDD</a:t>
            </a:r>
            <a:endParaRPr lang="zh-CN" altLang="en-US" dirty="0"/>
          </a:p>
        </p:txBody>
      </p:sp>
      <p:sp>
        <p:nvSpPr>
          <p:cNvPr id="6" name="内容占位符 5"/>
          <p:cNvSpPr>
            <a:spLocks noGrp="1"/>
          </p:cNvSpPr>
          <p:nvPr>
            <p:ph sz="half" idx="2"/>
          </p:nvPr>
        </p:nvSpPr>
        <p:spPr/>
        <p:txBody>
          <a:bodyPr>
            <a:normAutofit fontScale="70000" lnSpcReduction="20000"/>
          </a:bodyPr>
          <a:lstStyle/>
          <a:p>
            <a:r>
              <a:rPr lang="en-US" altLang="zh-CN" dirty="0" smtClean="0"/>
              <a:t>RDD(</a:t>
            </a:r>
            <a:r>
              <a:rPr lang="zh-CN" altLang="en-US" dirty="0"/>
              <a:t>有弹性的分布式</a:t>
            </a:r>
            <a:r>
              <a:rPr lang="zh-CN" altLang="en-US" dirty="0" smtClean="0"/>
              <a:t>数据集，</a:t>
            </a:r>
            <a:r>
              <a:rPr lang="en-US" altLang="zh-CN" dirty="0"/>
              <a:t> Resilient Distributed </a:t>
            </a:r>
            <a:r>
              <a:rPr lang="en-US" altLang="zh-CN" dirty="0" smtClean="0"/>
              <a:t>Dataset)</a:t>
            </a:r>
            <a:r>
              <a:rPr lang="zh-CN" altLang="en-US" dirty="0" smtClean="0"/>
              <a:t> 是</a:t>
            </a:r>
            <a:r>
              <a:rPr lang="en-US" altLang="zh-CN" dirty="0" smtClean="0"/>
              <a:t>Spark</a:t>
            </a:r>
            <a:r>
              <a:rPr lang="zh-CN" altLang="en-US" dirty="0" smtClean="0"/>
              <a:t>的核心抽象，是一个只读的、分区的数据集。</a:t>
            </a:r>
            <a:endParaRPr lang="en-US" altLang="zh-CN" dirty="0" smtClean="0"/>
          </a:p>
          <a:p>
            <a:r>
              <a:rPr lang="zh-CN" altLang="en-US" dirty="0" smtClean="0"/>
              <a:t>特点：</a:t>
            </a:r>
            <a:endParaRPr lang="en-US" altLang="zh-CN" dirty="0" smtClean="0"/>
          </a:p>
          <a:p>
            <a:pPr lvl="1"/>
            <a:r>
              <a:rPr lang="zh-CN" altLang="en-US" dirty="0" smtClean="0"/>
              <a:t>允许应用程序将数据集保存在</a:t>
            </a:r>
            <a:r>
              <a:rPr lang="zh-CN" altLang="en-US" b="1" dirty="0" smtClean="0">
                <a:solidFill>
                  <a:srgbClr val="FF0000"/>
                </a:solidFill>
              </a:rPr>
              <a:t>内存</a:t>
            </a:r>
            <a:r>
              <a:rPr lang="zh-CN" altLang="en-US" dirty="0" smtClean="0"/>
              <a:t>，以便高效地重复使用。</a:t>
            </a:r>
            <a:endParaRPr lang="en-US" altLang="zh-CN" dirty="0" smtClean="0"/>
          </a:p>
          <a:p>
            <a:pPr lvl="1"/>
            <a:r>
              <a:rPr lang="zh-CN" altLang="en-US" dirty="0" smtClean="0"/>
              <a:t>保留</a:t>
            </a:r>
            <a:r>
              <a:rPr lang="en-US" altLang="zh-CN" dirty="0" err="1" smtClean="0"/>
              <a:t>MapReduce</a:t>
            </a:r>
            <a:r>
              <a:rPr lang="zh-CN" altLang="en-US" dirty="0" smtClean="0"/>
              <a:t>的优点：容错、数据本地化、可扩展性</a:t>
            </a:r>
            <a:endParaRPr lang="en-US" altLang="zh-CN" dirty="0" smtClean="0"/>
          </a:p>
          <a:p>
            <a:pPr lvl="1"/>
            <a:r>
              <a:rPr lang="zh-CN" altLang="en-US" dirty="0" smtClean="0"/>
              <a:t>支持广泛应用</a:t>
            </a:r>
            <a:endParaRPr lang="en-US" altLang="zh-CN" dirty="0" smtClean="0"/>
          </a:p>
          <a:p>
            <a:r>
              <a:rPr lang="zh-CN" altLang="en-US" dirty="0" smtClean="0"/>
              <a:t>两种创建方式</a:t>
            </a:r>
            <a:r>
              <a:rPr lang="en-US" altLang="zh-CN" dirty="0"/>
              <a:t>: </a:t>
            </a:r>
            <a:endParaRPr lang="en-US" altLang="zh-CN" dirty="0" smtClean="0"/>
          </a:p>
          <a:p>
            <a:pPr lvl="1"/>
            <a:r>
              <a:rPr lang="zh-CN" altLang="en-US" dirty="0" smtClean="0"/>
              <a:t>通过</a:t>
            </a:r>
            <a:r>
              <a:rPr lang="zh-CN" altLang="en-US" dirty="0"/>
              <a:t>存储介质上的数据</a:t>
            </a:r>
            <a:r>
              <a:rPr lang="zh-CN" altLang="en-US" dirty="0" smtClean="0"/>
              <a:t>；</a:t>
            </a:r>
            <a:endParaRPr lang="en-US" altLang="zh-CN" dirty="0" smtClean="0"/>
          </a:p>
          <a:p>
            <a:pPr lvl="1"/>
            <a:r>
              <a:rPr lang="zh-CN" altLang="en-US" dirty="0" smtClean="0"/>
              <a:t>通过</a:t>
            </a:r>
            <a:r>
              <a:rPr lang="zh-CN" altLang="en-US" dirty="0"/>
              <a:t>其他</a:t>
            </a:r>
            <a:r>
              <a:rPr lang="en-US" altLang="zh-CN" dirty="0"/>
              <a:t>RDD</a:t>
            </a:r>
            <a:r>
              <a:rPr lang="zh-CN" altLang="en-US" dirty="0"/>
              <a:t>。</a:t>
            </a:r>
            <a:endParaRPr lang="en-US" altLang="zh-CN" dirty="0"/>
          </a:p>
          <a:p>
            <a:r>
              <a:rPr lang="zh-CN" altLang="en-US" dirty="0" smtClean="0"/>
              <a:t>两种操作：</a:t>
            </a:r>
            <a:endParaRPr lang="en-US" altLang="zh-CN" dirty="0" smtClean="0"/>
          </a:p>
          <a:p>
            <a:pPr lvl="1"/>
            <a:r>
              <a:rPr lang="en-US" altLang="zh-CN" dirty="0" smtClean="0"/>
              <a:t>transformation</a:t>
            </a:r>
          </a:p>
          <a:p>
            <a:pPr lvl="1"/>
            <a:r>
              <a:rPr lang="en-US" altLang="zh-CN" dirty="0"/>
              <a:t>action</a:t>
            </a:r>
            <a:endParaRPr lang="en-US" altLang="zh-CN" dirty="0" smtClean="0"/>
          </a:p>
          <a:p>
            <a:endParaRPr lang="zh-CN" altLang="en-US" dirty="0"/>
          </a:p>
        </p:txBody>
      </p:sp>
      <p:pic>
        <p:nvPicPr>
          <p:cNvPr id="7" name="Picture 2" descr="http://jpkc.hnu.cn/wjylyjkjs/Course/Content/N12/res/content/capture/c4.1.1.gif"/>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75726" y="2420888"/>
            <a:ext cx="4344482" cy="2203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797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RDD</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821514070"/>
              </p:ext>
            </p:extLst>
          </p:nvPr>
        </p:nvGraphicFramePr>
        <p:xfrm>
          <a:off x="357158" y="1600200"/>
          <a:ext cx="8472518" cy="4627880"/>
        </p:xfrm>
        <a:graphic>
          <a:graphicData uri="http://schemas.openxmlformats.org/drawingml/2006/table">
            <a:tbl>
              <a:tblPr firstRow="1" bandRow="1">
                <a:tableStyleId>{616DA210-FB5B-4158-B5E0-FEB733F419BA}</a:tableStyleId>
              </a:tblPr>
              <a:tblGrid>
                <a:gridCol w="1785950"/>
                <a:gridCol w="2571768"/>
                <a:gridCol w="4114800"/>
              </a:tblGrid>
              <a:tr h="370840">
                <a:tc rowSpan="9">
                  <a:txBody>
                    <a:bodyPr/>
                    <a:lstStyle/>
                    <a:p>
                      <a:pPr algn="just">
                        <a:spcAft>
                          <a:spcPts val="0"/>
                        </a:spcAft>
                      </a:pPr>
                      <a:r>
                        <a:rPr lang="en-US" sz="1800" b="0" dirty="0"/>
                        <a:t>Transformations</a:t>
                      </a:r>
                      <a:endParaRPr lang="zh-CN" sz="1800" b="0" dirty="0">
                        <a:latin typeface="Times New Roman"/>
                        <a:ea typeface="PMingLiU"/>
                      </a:endParaRPr>
                    </a:p>
                  </a:txBody>
                  <a:tcPr marL="68580" marR="68580" marT="0" marB="0"/>
                </a:tc>
                <a:tc>
                  <a:txBody>
                    <a:bodyPr/>
                    <a:lstStyle/>
                    <a:p>
                      <a:pPr algn="r">
                        <a:spcAft>
                          <a:spcPts val="0"/>
                        </a:spcAft>
                      </a:pPr>
                      <a:r>
                        <a:rPr lang="en-US" sz="1800" b="0" dirty="0"/>
                        <a:t>map( f : T)U) :</a:t>
                      </a:r>
                      <a:endParaRPr lang="zh-CN" sz="1800" b="0" dirty="0">
                        <a:latin typeface="Times New Roman"/>
                        <a:ea typeface="PMingLiU"/>
                      </a:endParaRPr>
                    </a:p>
                  </a:txBody>
                  <a:tcPr marL="68580" marR="68580" marT="0" marB="0"/>
                </a:tc>
                <a:tc>
                  <a:txBody>
                    <a:bodyPr/>
                    <a:lstStyle/>
                    <a:p>
                      <a:pPr algn="just">
                        <a:spcAft>
                          <a:spcPts val="0"/>
                        </a:spcAft>
                      </a:pPr>
                      <a:r>
                        <a:rPr lang="en-US" sz="1800" b="0" dirty="0"/>
                        <a:t>RDD[T])RDD[U]</a:t>
                      </a:r>
                      <a:endParaRPr lang="zh-CN" sz="1800" b="0" dirty="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dirty="0"/>
                        <a:t>filter( f : T)</a:t>
                      </a:r>
                      <a:r>
                        <a:rPr lang="en-US" sz="1800" dirty="0" err="1"/>
                        <a:t>Bool</a:t>
                      </a:r>
                      <a:r>
                        <a:rPr lang="en-US" sz="1800" dirty="0"/>
                        <a:t>) :</a:t>
                      </a:r>
                      <a:endParaRPr lang="zh-CN" sz="1800" dirty="0">
                        <a:latin typeface="Times New Roman"/>
                        <a:ea typeface="PMingLiU"/>
                      </a:endParaRPr>
                    </a:p>
                  </a:txBody>
                  <a:tcPr marL="68580" marR="68580" marT="0" marB="0"/>
                </a:tc>
                <a:tc>
                  <a:txBody>
                    <a:bodyPr/>
                    <a:lstStyle/>
                    <a:p>
                      <a:pPr>
                        <a:spcAft>
                          <a:spcPts val="0"/>
                        </a:spcAft>
                      </a:pPr>
                      <a:r>
                        <a:rPr lang="en-US" sz="1800"/>
                        <a:t>RDD[T])RDD[T]</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b="1" dirty="0" err="1"/>
                        <a:t>flatMap</a:t>
                      </a:r>
                      <a:r>
                        <a:rPr lang="en-US" sz="1800" dirty="0"/>
                        <a:t>( f : T)</a:t>
                      </a:r>
                      <a:r>
                        <a:rPr lang="en-US" sz="1800" dirty="0" err="1"/>
                        <a:t>Seq</a:t>
                      </a:r>
                      <a:r>
                        <a:rPr lang="en-US" sz="1800" dirty="0"/>
                        <a:t>[U]) :</a:t>
                      </a:r>
                      <a:endParaRPr lang="zh-CN" sz="1800" dirty="0">
                        <a:latin typeface="Times New Roman"/>
                        <a:ea typeface="PMingLiU"/>
                      </a:endParaRPr>
                    </a:p>
                  </a:txBody>
                  <a:tcPr marL="68580" marR="68580" marT="0" marB="0"/>
                </a:tc>
                <a:tc>
                  <a:txBody>
                    <a:bodyPr/>
                    <a:lstStyle/>
                    <a:p>
                      <a:pPr>
                        <a:spcAft>
                          <a:spcPts val="0"/>
                        </a:spcAft>
                      </a:pPr>
                      <a:r>
                        <a:rPr lang="en-US" sz="1800"/>
                        <a:t>RDD[T])RDD[U]</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dirty="0" err="1"/>
                        <a:t>groupByKey</a:t>
                      </a:r>
                      <a:r>
                        <a:rPr lang="en-US" sz="1800" dirty="0"/>
                        <a:t>() :</a:t>
                      </a:r>
                      <a:endParaRPr lang="zh-CN" sz="1800" dirty="0">
                        <a:latin typeface="Times New Roman"/>
                        <a:ea typeface="PMingLiU"/>
                      </a:endParaRPr>
                    </a:p>
                  </a:txBody>
                  <a:tcPr marL="68580" marR="68580" marT="0" marB="0"/>
                </a:tc>
                <a:tc>
                  <a:txBody>
                    <a:bodyPr/>
                    <a:lstStyle/>
                    <a:p>
                      <a:pPr algn="just">
                        <a:spcAft>
                          <a:spcPts val="0"/>
                        </a:spcAft>
                      </a:pPr>
                      <a:r>
                        <a:rPr lang="en-US" sz="1800"/>
                        <a:t>RDD[(K, V)])RDD[(K, Seq[V])]</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b="1" dirty="0" err="1"/>
                        <a:t>reduceByKey</a:t>
                      </a:r>
                      <a:r>
                        <a:rPr lang="en-US" sz="1800" dirty="0"/>
                        <a:t>( f : (V;V))V) :</a:t>
                      </a:r>
                      <a:endParaRPr lang="zh-CN" sz="1800" dirty="0">
                        <a:latin typeface="Times New Roman"/>
                        <a:ea typeface="PMingLiU"/>
                      </a:endParaRPr>
                    </a:p>
                  </a:txBody>
                  <a:tcPr marL="68580" marR="68580" marT="0" marB="0"/>
                </a:tc>
                <a:tc>
                  <a:txBody>
                    <a:bodyPr/>
                    <a:lstStyle/>
                    <a:p>
                      <a:pPr algn="just">
                        <a:spcAft>
                          <a:spcPts val="0"/>
                        </a:spcAft>
                      </a:pPr>
                      <a:r>
                        <a:rPr lang="en-US" sz="1800"/>
                        <a:t>RDD[(K, V)])RDD[(K, V)]</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dirty="0"/>
                        <a:t>union() :</a:t>
                      </a:r>
                      <a:endParaRPr lang="zh-CN" sz="1800" dirty="0">
                        <a:latin typeface="Times New Roman"/>
                        <a:ea typeface="PMingLiU"/>
                      </a:endParaRPr>
                    </a:p>
                  </a:txBody>
                  <a:tcPr marL="68580" marR="68580" marT="0" marB="0"/>
                </a:tc>
                <a:tc>
                  <a:txBody>
                    <a:bodyPr/>
                    <a:lstStyle/>
                    <a:p>
                      <a:pPr algn="just">
                        <a:spcAft>
                          <a:spcPts val="0"/>
                        </a:spcAft>
                      </a:pPr>
                      <a:r>
                        <a:rPr lang="en-US" sz="1800"/>
                        <a:t>(RDD[T];RDD[T]))RDD[T]</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join() :</a:t>
                      </a:r>
                      <a:endParaRPr lang="zh-CN" sz="1800">
                        <a:latin typeface="Times New Roman"/>
                        <a:ea typeface="PMingLiU"/>
                      </a:endParaRPr>
                    </a:p>
                  </a:txBody>
                  <a:tcPr marL="68580" marR="68580" marT="0" marB="0"/>
                </a:tc>
                <a:tc>
                  <a:txBody>
                    <a:bodyPr/>
                    <a:lstStyle/>
                    <a:p>
                      <a:pPr algn="just">
                        <a:spcAft>
                          <a:spcPts val="0"/>
                        </a:spcAft>
                      </a:pPr>
                      <a:r>
                        <a:rPr lang="en-US" sz="1800"/>
                        <a:t>(RDD[(K, V)];RDD[(K, W)]))RDD[(K, (V, W))]</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partitionBy(p: Partitioner[K]) :</a:t>
                      </a:r>
                      <a:endParaRPr lang="zh-CN" sz="1800">
                        <a:latin typeface="Times New Roman"/>
                        <a:ea typeface="PMingLiU"/>
                      </a:endParaRPr>
                    </a:p>
                  </a:txBody>
                  <a:tcPr marL="68580" marR="68580" marT="0" marB="0"/>
                </a:tc>
                <a:tc>
                  <a:txBody>
                    <a:bodyPr/>
                    <a:lstStyle/>
                    <a:p>
                      <a:pPr algn="just">
                        <a:spcAft>
                          <a:spcPts val="0"/>
                        </a:spcAft>
                      </a:pPr>
                      <a:r>
                        <a:rPr lang="en-US" sz="1800"/>
                        <a:t>RDD[(K, V)])RDD[(K, V)]</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sort(c : Comparator[K]) :</a:t>
                      </a:r>
                      <a:endParaRPr lang="zh-CN" sz="1800">
                        <a:latin typeface="Times New Roman"/>
                        <a:ea typeface="PMingLiU"/>
                      </a:endParaRPr>
                    </a:p>
                  </a:txBody>
                  <a:tcPr marL="68580" marR="68580" marT="0" marB="0"/>
                </a:tc>
                <a:tc>
                  <a:txBody>
                    <a:bodyPr/>
                    <a:lstStyle/>
                    <a:p>
                      <a:pPr algn="just">
                        <a:spcAft>
                          <a:spcPts val="0"/>
                        </a:spcAft>
                      </a:pPr>
                      <a:r>
                        <a:rPr lang="en-US" sz="1800"/>
                        <a:t>RDD[(K, V)])RDD[(K, V)]</a:t>
                      </a:r>
                      <a:endParaRPr lang="zh-CN" sz="1800">
                        <a:latin typeface="Times New Roman"/>
                        <a:ea typeface="PMingLiU"/>
                      </a:endParaRPr>
                    </a:p>
                  </a:txBody>
                  <a:tcPr marL="68580" marR="68580" marT="0" marB="0"/>
                </a:tc>
              </a:tr>
              <a:tr h="370840">
                <a:tc rowSpan="3">
                  <a:txBody>
                    <a:bodyPr/>
                    <a:lstStyle/>
                    <a:p>
                      <a:pPr algn="just">
                        <a:spcAft>
                          <a:spcPts val="0"/>
                        </a:spcAft>
                      </a:pPr>
                      <a:r>
                        <a:rPr lang="en-US" sz="1800"/>
                        <a:t>Actions</a:t>
                      </a:r>
                      <a:endParaRPr lang="zh-CN" sz="1800">
                        <a:latin typeface="Times New Roman"/>
                        <a:ea typeface="PMingLiU"/>
                      </a:endParaRPr>
                    </a:p>
                  </a:txBody>
                  <a:tcPr marL="68580" marR="68580" marT="0" marB="0"/>
                </a:tc>
                <a:tc>
                  <a:txBody>
                    <a:bodyPr/>
                    <a:lstStyle/>
                    <a:p>
                      <a:pPr algn="r">
                        <a:spcAft>
                          <a:spcPts val="0"/>
                        </a:spcAft>
                      </a:pPr>
                      <a:r>
                        <a:rPr lang="en-US" sz="1800"/>
                        <a:t>count() :</a:t>
                      </a:r>
                      <a:endParaRPr lang="zh-CN" sz="1800">
                        <a:latin typeface="Times New Roman"/>
                        <a:ea typeface="PMingLiU"/>
                      </a:endParaRPr>
                    </a:p>
                  </a:txBody>
                  <a:tcPr marL="68580" marR="68580" marT="0" marB="0"/>
                </a:tc>
                <a:tc>
                  <a:txBody>
                    <a:bodyPr/>
                    <a:lstStyle/>
                    <a:p>
                      <a:pPr>
                        <a:spcAft>
                          <a:spcPts val="0"/>
                        </a:spcAft>
                      </a:pPr>
                      <a:r>
                        <a:rPr lang="en-US" sz="1800"/>
                        <a:t>RDD[T])Long</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reduce( f : (T;T))T) :</a:t>
                      </a:r>
                      <a:endParaRPr lang="zh-CN" sz="1800">
                        <a:latin typeface="Times New Roman"/>
                        <a:ea typeface="PMingLiU"/>
                      </a:endParaRPr>
                    </a:p>
                  </a:txBody>
                  <a:tcPr marL="68580" marR="68580" marT="0" marB="0"/>
                </a:tc>
                <a:tc>
                  <a:txBody>
                    <a:bodyPr/>
                    <a:lstStyle/>
                    <a:p>
                      <a:pPr algn="just">
                        <a:spcAft>
                          <a:spcPts val="0"/>
                        </a:spcAft>
                      </a:pPr>
                      <a:r>
                        <a:rPr lang="en-US" sz="1800"/>
                        <a:t>RDD[T])T</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collect() :</a:t>
                      </a:r>
                      <a:endParaRPr lang="zh-CN" sz="1800">
                        <a:latin typeface="Times New Roman"/>
                        <a:ea typeface="PMingLiU"/>
                      </a:endParaRPr>
                    </a:p>
                  </a:txBody>
                  <a:tcPr marL="68580" marR="68580" marT="0" marB="0"/>
                </a:tc>
                <a:tc>
                  <a:txBody>
                    <a:bodyPr/>
                    <a:lstStyle/>
                    <a:p>
                      <a:pPr algn="just">
                        <a:spcAft>
                          <a:spcPts val="0"/>
                        </a:spcAft>
                      </a:pPr>
                      <a:r>
                        <a:rPr lang="en-US" sz="1800" dirty="0"/>
                        <a:t>RDD[T])</a:t>
                      </a:r>
                      <a:r>
                        <a:rPr lang="en-US" sz="1800" dirty="0" err="1"/>
                        <a:t>Seq</a:t>
                      </a:r>
                      <a:r>
                        <a:rPr lang="en-US" sz="1800" dirty="0"/>
                        <a:t>[T]</a:t>
                      </a:r>
                      <a:endParaRPr lang="zh-CN" sz="1800" dirty="0">
                        <a:latin typeface="Times New Roman"/>
                        <a:ea typeface="PMingLiU"/>
                      </a:endParaRPr>
                    </a:p>
                  </a:txBody>
                  <a:tcPr marL="68580" marR="68580" marT="0" marB="0"/>
                </a:tc>
              </a:tr>
            </a:tbl>
          </a:graphicData>
        </a:graphic>
      </p:graphicFrame>
    </p:spTree>
    <p:extLst>
      <p:ext uri="{BB962C8B-B14F-4D97-AF65-F5344CB8AC3E}">
        <p14:creationId xmlns:p14="http://schemas.microsoft.com/office/powerpoint/2010/main" val="3017211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举例</a:t>
            </a:r>
          </a:p>
        </p:txBody>
      </p:sp>
      <p:sp>
        <p:nvSpPr>
          <p:cNvPr id="3" name="内容占位符 2"/>
          <p:cNvSpPr>
            <a:spLocks noGrp="1"/>
          </p:cNvSpPr>
          <p:nvPr>
            <p:ph idx="1"/>
          </p:nvPr>
        </p:nvSpPr>
        <p:spPr/>
        <p:txBody>
          <a:bodyPr>
            <a:normAutofit/>
          </a:bodyPr>
          <a:lstStyle/>
          <a:p>
            <a:pPr marL="0" indent="0">
              <a:buNone/>
            </a:pPr>
            <a:r>
              <a:rPr lang="en-US" altLang="zh-CN" sz="2000" dirty="0" err="1">
                <a:latin typeface="Lucida Console"/>
                <a:cs typeface="Lucida Console"/>
              </a:rPr>
              <a:t>val</a:t>
            </a:r>
            <a:r>
              <a:rPr lang="en-US" altLang="zh-CN" sz="2000" dirty="0">
                <a:latin typeface="Lucida Console"/>
                <a:cs typeface="Lucida Console"/>
              </a:rPr>
              <a:t> </a:t>
            </a:r>
            <a:r>
              <a:rPr lang="en-US" altLang="zh-CN" sz="2000" dirty="0" err="1">
                <a:latin typeface="Lucida Console"/>
                <a:cs typeface="Lucida Console"/>
              </a:rPr>
              <a:t>sc</a:t>
            </a:r>
            <a:r>
              <a:rPr lang="en-US" altLang="zh-CN" sz="2000" dirty="0">
                <a:latin typeface="Lucida Console"/>
                <a:cs typeface="Lucida Console"/>
              </a:rPr>
              <a:t> = new </a:t>
            </a:r>
            <a:r>
              <a:rPr lang="en-US" altLang="zh-CN" sz="2000" dirty="0" err="1">
                <a:latin typeface="Lucida Console"/>
                <a:cs typeface="Lucida Console"/>
              </a:rPr>
              <a:t>SparkContext</a:t>
            </a:r>
            <a:r>
              <a:rPr lang="en-US" altLang="zh-CN" sz="2000" dirty="0">
                <a:latin typeface="Lucida Console"/>
                <a:cs typeface="Lucida Console"/>
              </a:rPr>
              <a:t>(</a:t>
            </a:r>
            <a:br>
              <a:rPr lang="en-US" altLang="zh-CN" sz="2000" dirty="0">
                <a:latin typeface="Lucida Console"/>
                <a:cs typeface="Lucida Console"/>
              </a:rPr>
            </a:br>
            <a:r>
              <a:rPr lang="en-US" altLang="zh-CN" sz="2000" dirty="0">
                <a:latin typeface="Lucida Console"/>
                <a:cs typeface="Lucida Console"/>
              </a:rPr>
              <a:t>  </a:t>
            </a:r>
            <a:r>
              <a:rPr lang="en-US" altLang="zh-CN" sz="2000" dirty="0">
                <a:solidFill>
                  <a:srgbClr val="008040"/>
                </a:solidFill>
                <a:latin typeface="Lucida Console"/>
                <a:cs typeface="Lucida Console"/>
              </a:rPr>
              <a:t>“spark://...”</a:t>
            </a:r>
            <a:r>
              <a:rPr lang="en-US" altLang="zh-CN" sz="2000" dirty="0">
                <a:latin typeface="Lucida Console"/>
                <a:cs typeface="Lucida Console"/>
              </a:rPr>
              <a:t>, </a:t>
            </a:r>
            <a:r>
              <a:rPr lang="en-US" altLang="zh-CN" sz="2000" dirty="0">
                <a:solidFill>
                  <a:srgbClr val="008040"/>
                </a:solidFill>
                <a:latin typeface="Lucida Console"/>
                <a:cs typeface="Lucida Console"/>
              </a:rPr>
              <a:t>“</a:t>
            </a:r>
            <a:r>
              <a:rPr lang="en-US" altLang="zh-CN" sz="2000" dirty="0" err="1">
                <a:solidFill>
                  <a:srgbClr val="008040"/>
                </a:solidFill>
                <a:latin typeface="Lucida Console"/>
                <a:cs typeface="Lucida Console"/>
              </a:rPr>
              <a:t>MyJob</a:t>
            </a:r>
            <a:r>
              <a:rPr lang="en-US" altLang="zh-CN" sz="2000" dirty="0">
                <a:solidFill>
                  <a:srgbClr val="008040"/>
                </a:solidFill>
                <a:latin typeface="Lucida Console"/>
                <a:cs typeface="Lucida Console"/>
              </a:rPr>
              <a:t>”</a:t>
            </a:r>
            <a:r>
              <a:rPr lang="en-US" altLang="zh-CN" sz="2000" dirty="0">
                <a:latin typeface="Lucida Console"/>
                <a:cs typeface="Lucida Console"/>
              </a:rPr>
              <a:t>, home, jars)</a:t>
            </a:r>
            <a:br>
              <a:rPr lang="en-US" altLang="zh-CN" sz="2000" dirty="0">
                <a:latin typeface="Lucida Console"/>
                <a:cs typeface="Lucida Console"/>
              </a:rPr>
            </a:br>
            <a:r>
              <a:rPr lang="en-US" altLang="zh-CN" sz="2000" dirty="0">
                <a:latin typeface="Lucida Console"/>
                <a:cs typeface="Lucida Console"/>
              </a:rPr>
              <a:t/>
            </a:r>
            <a:br>
              <a:rPr lang="en-US" altLang="zh-CN" sz="2000" dirty="0">
                <a:latin typeface="Lucida Console"/>
                <a:cs typeface="Lucida Console"/>
              </a:rPr>
            </a:br>
            <a:r>
              <a:rPr lang="en-US" altLang="zh-CN" sz="2000" dirty="0" err="1">
                <a:latin typeface="Lucida Console"/>
                <a:cs typeface="Lucida Console"/>
              </a:rPr>
              <a:t>val</a:t>
            </a:r>
            <a:r>
              <a:rPr lang="en-US" altLang="zh-CN" sz="2000" dirty="0">
                <a:latin typeface="Lucida Console"/>
                <a:cs typeface="Lucida Console"/>
              </a:rPr>
              <a:t> file = </a:t>
            </a:r>
            <a:r>
              <a:rPr lang="en-US" altLang="zh-CN" sz="2000" dirty="0" err="1">
                <a:latin typeface="Lucida Console"/>
                <a:cs typeface="Lucida Console"/>
              </a:rPr>
              <a:t>sc.</a:t>
            </a:r>
            <a:r>
              <a:rPr lang="en-US" altLang="zh-CN" sz="2000" dirty="0" err="1">
                <a:solidFill>
                  <a:srgbClr val="3366FF"/>
                </a:solidFill>
                <a:latin typeface="Lucida Console"/>
                <a:cs typeface="Lucida Console"/>
              </a:rPr>
              <a:t>textFile</a:t>
            </a:r>
            <a:r>
              <a:rPr lang="en-US" altLang="zh-CN" sz="2000" dirty="0">
                <a:latin typeface="Lucida Console"/>
                <a:cs typeface="Lucida Console"/>
              </a:rPr>
              <a:t>(</a:t>
            </a:r>
            <a:r>
              <a:rPr lang="en-US" altLang="zh-CN" sz="2000" dirty="0">
                <a:solidFill>
                  <a:srgbClr val="008040"/>
                </a:solidFill>
                <a:latin typeface="Lucida Console"/>
                <a:cs typeface="Lucida Console"/>
              </a:rPr>
              <a:t>“</a:t>
            </a:r>
            <a:r>
              <a:rPr lang="en-US" altLang="zh-CN" sz="2000" dirty="0" err="1">
                <a:solidFill>
                  <a:srgbClr val="008040"/>
                </a:solidFill>
                <a:latin typeface="Lucida Console"/>
                <a:cs typeface="Lucida Console"/>
              </a:rPr>
              <a:t>hdfs</a:t>
            </a:r>
            <a:r>
              <a:rPr lang="en-US" altLang="zh-CN" sz="2000" dirty="0">
                <a:solidFill>
                  <a:srgbClr val="008040"/>
                </a:solidFill>
                <a:latin typeface="Lucida Console"/>
                <a:cs typeface="Lucida Console"/>
              </a:rPr>
              <a:t>://...”</a:t>
            </a:r>
            <a:r>
              <a:rPr lang="en-US" altLang="zh-CN" sz="2000" dirty="0">
                <a:latin typeface="Lucida Console"/>
                <a:cs typeface="Lucida Console"/>
              </a:rPr>
              <a:t>)</a:t>
            </a:r>
            <a:br>
              <a:rPr lang="en-US" altLang="zh-CN" sz="2000" dirty="0">
                <a:latin typeface="Lucida Console"/>
                <a:cs typeface="Lucida Console"/>
              </a:rPr>
            </a:br>
            <a:r>
              <a:rPr lang="en-US" altLang="zh-CN" sz="2000" dirty="0">
                <a:latin typeface="Lucida Console"/>
                <a:cs typeface="Lucida Console"/>
              </a:rPr>
              <a:t/>
            </a:r>
            <a:br>
              <a:rPr lang="en-US" altLang="zh-CN" sz="2000" dirty="0">
                <a:latin typeface="Lucida Console"/>
                <a:cs typeface="Lucida Console"/>
              </a:rPr>
            </a:br>
            <a:r>
              <a:rPr lang="en-US" altLang="zh-CN" sz="2000" dirty="0" err="1">
                <a:latin typeface="Lucida Console"/>
                <a:cs typeface="Lucida Console"/>
              </a:rPr>
              <a:t>val</a:t>
            </a:r>
            <a:r>
              <a:rPr lang="en-US" altLang="zh-CN" sz="2000" dirty="0">
                <a:latin typeface="Lucida Console"/>
                <a:cs typeface="Lucida Console"/>
              </a:rPr>
              <a:t> errors = </a:t>
            </a:r>
            <a:r>
              <a:rPr lang="en-US" altLang="zh-CN" sz="2000" dirty="0" err="1">
                <a:latin typeface="Lucida Console"/>
                <a:cs typeface="Lucida Console"/>
              </a:rPr>
              <a:t>file.</a:t>
            </a:r>
            <a:r>
              <a:rPr lang="en-US" altLang="zh-CN" sz="2000" dirty="0" err="1">
                <a:solidFill>
                  <a:srgbClr val="3366FF"/>
                </a:solidFill>
                <a:latin typeface="Lucida Console"/>
                <a:cs typeface="Lucida Console"/>
              </a:rPr>
              <a:t>filter</a:t>
            </a:r>
            <a:r>
              <a:rPr lang="en-US" altLang="zh-CN" sz="2000" dirty="0">
                <a:latin typeface="Lucida Console"/>
                <a:cs typeface="Lucida Console"/>
              </a:rPr>
              <a:t>(</a:t>
            </a:r>
            <a:r>
              <a:rPr lang="en-US" altLang="zh-CN" sz="2000" dirty="0">
                <a:solidFill>
                  <a:srgbClr val="FF0080"/>
                </a:solidFill>
                <a:latin typeface="Lucida Console"/>
                <a:cs typeface="Lucida Console"/>
              </a:rPr>
              <a:t>_.contains(“ERROR”)</a:t>
            </a:r>
            <a:r>
              <a:rPr lang="en-US" altLang="zh-CN" sz="2000" dirty="0">
                <a:latin typeface="Lucida Console"/>
                <a:cs typeface="Lucida Console"/>
              </a:rPr>
              <a:t>)</a:t>
            </a:r>
            <a:br>
              <a:rPr lang="en-US" altLang="zh-CN" sz="2000" dirty="0">
                <a:latin typeface="Lucida Console"/>
                <a:cs typeface="Lucida Console"/>
              </a:rPr>
            </a:br>
            <a:r>
              <a:rPr lang="en-US" altLang="zh-CN" sz="2000" dirty="0">
                <a:latin typeface="Lucida Console"/>
                <a:cs typeface="Lucida Console"/>
              </a:rPr>
              <a:t/>
            </a:r>
            <a:br>
              <a:rPr lang="en-US" altLang="zh-CN" sz="2000" dirty="0">
                <a:latin typeface="Lucida Console"/>
                <a:cs typeface="Lucida Console"/>
              </a:rPr>
            </a:br>
            <a:r>
              <a:rPr lang="en-US" altLang="zh-CN" sz="2000" dirty="0" err="1">
                <a:latin typeface="Lucida Console"/>
                <a:cs typeface="Lucida Console"/>
              </a:rPr>
              <a:t>errors.</a:t>
            </a:r>
            <a:r>
              <a:rPr lang="en-US" altLang="zh-CN" sz="2000" dirty="0" err="1">
                <a:solidFill>
                  <a:srgbClr val="3366FF"/>
                </a:solidFill>
                <a:latin typeface="Lucida Console"/>
                <a:cs typeface="Lucida Console"/>
              </a:rPr>
              <a:t>cache</a:t>
            </a:r>
            <a:r>
              <a:rPr lang="en-US" altLang="zh-CN" sz="2000" dirty="0">
                <a:latin typeface="Lucida Console"/>
                <a:cs typeface="Lucida Console"/>
              </a:rPr>
              <a:t>()</a:t>
            </a:r>
            <a:br>
              <a:rPr lang="en-US" altLang="zh-CN" sz="2000" dirty="0">
                <a:latin typeface="Lucida Console"/>
                <a:cs typeface="Lucida Console"/>
              </a:rPr>
            </a:br>
            <a:r>
              <a:rPr lang="en-US" altLang="zh-CN" sz="2000" dirty="0">
                <a:latin typeface="Lucida Console"/>
                <a:cs typeface="Lucida Console"/>
              </a:rPr>
              <a:t/>
            </a:r>
            <a:br>
              <a:rPr lang="en-US" altLang="zh-CN" sz="2000" dirty="0">
                <a:latin typeface="Lucida Console"/>
                <a:cs typeface="Lucida Console"/>
              </a:rPr>
            </a:br>
            <a:r>
              <a:rPr lang="en-US" altLang="zh-CN" sz="2000" dirty="0" err="1">
                <a:latin typeface="Lucida Console"/>
                <a:cs typeface="Lucida Console"/>
              </a:rPr>
              <a:t>errors.</a:t>
            </a:r>
            <a:r>
              <a:rPr lang="en-US" altLang="zh-CN" sz="2000" dirty="0" err="1">
                <a:solidFill>
                  <a:srgbClr val="3366FF"/>
                </a:solidFill>
                <a:latin typeface="Lucida Console"/>
                <a:cs typeface="Lucida Console"/>
              </a:rPr>
              <a:t>count</a:t>
            </a:r>
            <a:r>
              <a:rPr lang="en-US" altLang="zh-CN" sz="2000" dirty="0">
                <a:latin typeface="Lucida Console"/>
                <a:cs typeface="Lucida Console"/>
              </a:rPr>
              <a:t>()</a:t>
            </a:r>
          </a:p>
          <a:p>
            <a:pPr marL="0" indent="0">
              <a:buNone/>
            </a:pPr>
            <a:endParaRPr lang="zh-CN" altLang="en-US" sz="2000" dirty="0"/>
          </a:p>
        </p:txBody>
      </p:sp>
      <p:grpSp>
        <p:nvGrpSpPr>
          <p:cNvPr id="4" name="Group 22"/>
          <p:cNvGrpSpPr/>
          <p:nvPr/>
        </p:nvGrpSpPr>
        <p:grpSpPr>
          <a:xfrm>
            <a:off x="2843808" y="4221088"/>
            <a:ext cx="2365829" cy="493486"/>
            <a:chOff x="5917953" y="4001616"/>
            <a:chExt cx="2365829" cy="493486"/>
          </a:xfrm>
        </p:grpSpPr>
        <p:sp>
          <p:nvSpPr>
            <p:cNvPr id="5" name="Rounded Rectangle 23"/>
            <p:cNvSpPr/>
            <p:nvPr/>
          </p:nvSpPr>
          <p:spPr>
            <a:xfrm>
              <a:off x="6618267" y="4001616"/>
              <a:ext cx="1665515" cy="493486"/>
            </a:xfrm>
            <a:prstGeom prst="roundRect">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0" rIns="0"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en-US" sz="2200" dirty="0" smtClean="0">
                  <a:cs typeface="Corbel"/>
                </a:rPr>
                <a:t>Action</a:t>
              </a:r>
              <a:endParaRPr lang="en-US" sz="2200" dirty="0">
                <a:cs typeface="Corbel"/>
              </a:endParaRPr>
            </a:p>
          </p:txBody>
        </p:sp>
        <p:cxnSp>
          <p:nvCxnSpPr>
            <p:cNvPr id="6" name="Straight Arrow Connector 24"/>
            <p:cNvCxnSpPr>
              <a:stCxn id="5" idx="1"/>
            </p:cNvCxnSpPr>
            <p:nvPr/>
          </p:nvCxnSpPr>
          <p:spPr>
            <a:xfrm flipH="1">
              <a:off x="5917953" y="4248359"/>
              <a:ext cx="700314" cy="0"/>
            </a:xfrm>
            <a:prstGeom prst="straightConnector1">
              <a:avLst/>
            </a:prstGeom>
            <a:ln>
              <a:solidFill>
                <a:schemeClr val="accent6">
                  <a:lumMod val="75000"/>
                </a:schemeClr>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nvGrpSpPr>
          <p:cNvPr id="7" name="Group 20"/>
          <p:cNvGrpSpPr/>
          <p:nvPr/>
        </p:nvGrpSpPr>
        <p:grpSpPr>
          <a:xfrm>
            <a:off x="6084168" y="1417638"/>
            <a:ext cx="2819399" cy="1572381"/>
            <a:chOff x="6312506" y="1765905"/>
            <a:chExt cx="2819399" cy="1572381"/>
          </a:xfrm>
        </p:grpSpPr>
        <p:sp>
          <p:nvSpPr>
            <p:cNvPr id="8" name="Rounded Rectangle 7"/>
            <p:cNvSpPr/>
            <p:nvPr/>
          </p:nvSpPr>
          <p:spPr>
            <a:xfrm>
              <a:off x="6555619" y="1765905"/>
              <a:ext cx="2576286" cy="901095"/>
            </a:xfrm>
            <a:prstGeom prst="roundRect">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0" rIns="0"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en-US" sz="2200" dirty="0">
                  <a:cs typeface="Corbel"/>
                </a:rPr>
                <a:t>Resilient </a:t>
              </a:r>
              <a:r>
                <a:rPr lang="en-US" sz="2200" dirty="0" smtClean="0">
                  <a:cs typeface="Corbel"/>
                </a:rPr>
                <a:t>distributed</a:t>
              </a:r>
              <a:endParaRPr lang="en-US" sz="2200" dirty="0">
                <a:cs typeface="Corbel"/>
              </a:endParaRPr>
            </a:p>
            <a:p>
              <a:pPr algn="ctr"/>
              <a:r>
                <a:rPr lang="en-US" sz="2200" dirty="0" smtClean="0">
                  <a:cs typeface="Corbel"/>
                </a:rPr>
                <a:t>datasets </a:t>
              </a:r>
              <a:r>
                <a:rPr lang="en-US" sz="2200" dirty="0">
                  <a:cs typeface="Corbel"/>
                </a:rPr>
                <a:t>(RDDs</a:t>
              </a:r>
              <a:r>
                <a:rPr lang="en-US" sz="2200" dirty="0" smtClean="0">
                  <a:cs typeface="Corbel"/>
                </a:rPr>
                <a:t>)</a:t>
              </a:r>
              <a:endParaRPr lang="en-US" sz="2200" dirty="0">
                <a:cs typeface="Corbel"/>
              </a:endParaRPr>
            </a:p>
          </p:txBody>
        </p:sp>
        <p:cxnSp>
          <p:nvCxnSpPr>
            <p:cNvPr id="9" name="Straight Arrow Connector 9"/>
            <p:cNvCxnSpPr>
              <a:stCxn id="8" idx="2"/>
            </p:cNvCxnSpPr>
            <p:nvPr/>
          </p:nvCxnSpPr>
          <p:spPr>
            <a:xfrm flipH="1">
              <a:off x="6312506" y="2667000"/>
              <a:ext cx="1531256" cy="381000"/>
            </a:xfrm>
            <a:prstGeom prst="straightConnector1">
              <a:avLst/>
            </a:prstGeom>
            <a:ln>
              <a:solidFill>
                <a:schemeClr val="accent6">
                  <a:lumMod val="75000"/>
                </a:schemeClr>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12"/>
            <p:cNvCxnSpPr>
              <a:stCxn id="8" idx="2"/>
            </p:cNvCxnSpPr>
            <p:nvPr/>
          </p:nvCxnSpPr>
          <p:spPr>
            <a:xfrm flipH="1">
              <a:off x="7220856" y="2667000"/>
              <a:ext cx="622906" cy="671286"/>
            </a:xfrm>
            <a:prstGeom prst="straightConnector1">
              <a:avLst/>
            </a:prstGeom>
            <a:ln>
              <a:solidFill>
                <a:schemeClr val="accent6">
                  <a:lumMod val="75000"/>
                </a:schemeClr>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pic>
        <p:nvPicPr>
          <p:cNvPr id="11" name="图片 10"/>
          <p:cNvPicPr>
            <a:picLocks noChangeAspect="1"/>
          </p:cNvPicPr>
          <p:nvPr/>
        </p:nvPicPr>
        <p:blipFill>
          <a:blip r:embed="rId2"/>
          <a:stretch>
            <a:fillRect/>
          </a:stretch>
        </p:blipFill>
        <p:spPr>
          <a:xfrm>
            <a:off x="5387429" y="3789040"/>
            <a:ext cx="3210178" cy="2111127"/>
          </a:xfrm>
          <a:prstGeom prst="rect">
            <a:avLst/>
          </a:prstGeom>
        </p:spPr>
      </p:pic>
      <p:sp>
        <p:nvSpPr>
          <p:cNvPr id="12" name="文本框 11"/>
          <p:cNvSpPr txBox="1"/>
          <p:nvPr/>
        </p:nvSpPr>
        <p:spPr>
          <a:xfrm>
            <a:off x="683567" y="5373216"/>
            <a:ext cx="4526069" cy="923330"/>
          </a:xfrm>
          <a:prstGeom prst="rect">
            <a:avLst/>
          </a:prstGeom>
          <a:noFill/>
        </p:spPr>
        <p:txBody>
          <a:bodyPr wrap="square" rtlCol="0">
            <a:spAutoFit/>
          </a:bodyPr>
          <a:lstStyle/>
          <a:p>
            <a:r>
              <a:rPr lang="zh-CN" altLang="en-US" dirty="0" smtClean="0"/>
              <a:t>注意：</a:t>
            </a:r>
            <a:r>
              <a:rPr lang="en-US" altLang="zh-CN" dirty="0" smtClean="0"/>
              <a:t>transformation</a:t>
            </a:r>
            <a:r>
              <a:rPr lang="zh-CN" altLang="en-US" dirty="0" smtClean="0"/>
              <a:t>操作是惰性的（</a:t>
            </a:r>
            <a:r>
              <a:rPr lang="en-US" altLang="zh-CN" dirty="0" smtClean="0">
                <a:solidFill>
                  <a:srgbClr val="FF0000"/>
                </a:solidFill>
              </a:rPr>
              <a:t>lazy</a:t>
            </a:r>
            <a:r>
              <a:rPr lang="zh-CN" altLang="en-US" dirty="0" smtClean="0"/>
              <a:t>），其只是定义新的</a:t>
            </a:r>
            <a:r>
              <a:rPr lang="en-US" altLang="zh-CN" dirty="0" smtClean="0"/>
              <a:t>RDD</a:t>
            </a:r>
            <a:r>
              <a:rPr lang="zh-CN" altLang="en-US" dirty="0" smtClean="0"/>
              <a:t>，只到遇到</a:t>
            </a:r>
            <a:r>
              <a:rPr lang="en-US" altLang="zh-CN" dirty="0" smtClean="0"/>
              <a:t>action</a:t>
            </a:r>
            <a:r>
              <a:rPr lang="zh-CN" altLang="en-US" dirty="0" smtClean="0"/>
              <a:t>操作时，程序才发起计算。</a:t>
            </a:r>
            <a:endParaRPr lang="zh-CN" altLang="en-US" dirty="0"/>
          </a:p>
        </p:txBody>
      </p:sp>
    </p:spTree>
    <p:extLst>
      <p:ext uri="{BB962C8B-B14F-4D97-AF65-F5344CB8AC3E}">
        <p14:creationId xmlns:p14="http://schemas.microsoft.com/office/powerpoint/2010/main" val="13107942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Spark</a:t>
            </a:r>
            <a:r>
              <a:rPr lang="zh-CN" altLang="en-US" dirty="0"/>
              <a:t>组件</a:t>
            </a:r>
          </a:p>
        </p:txBody>
      </p:sp>
      <p:sp>
        <p:nvSpPr>
          <p:cNvPr id="3" name="Rectangle 40"/>
          <p:cNvSpPr/>
          <p:nvPr/>
        </p:nvSpPr>
        <p:spPr>
          <a:xfrm>
            <a:off x="5258411" y="3122642"/>
            <a:ext cx="1040191" cy="1325639"/>
          </a:xfrm>
          <a:prstGeom prst="rect">
            <a:avLst/>
          </a:prstGeom>
          <a:solidFill>
            <a:schemeClr val="accent2">
              <a:lumMod val="20000"/>
              <a:lumOff val="80000"/>
            </a:schemeClr>
          </a:solidFill>
          <a:ln>
            <a:noFill/>
            <a:headEnd type="none" w="med" len="med"/>
            <a:tailEnd type="none"/>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4" name="Rectangle 3"/>
          <p:cNvSpPr/>
          <p:nvPr/>
        </p:nvSpPr>
        <p:spPr>
          <a:xfrm>
            <a:off x="404754" y="3288703"/>
            <a:ext cx="1743197" cy="1563915"/>
          </a:xfrm>
          <a:prstGeom prst="rect">
            <a:avLst/>
          </a:prstGeom>
          <a:solidFill>
            <a:schemeClr val="bg1"/>
          </a:solidFill>
          <a:ln w="9525"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91440" rIns="0" rtlCol="0" anchor="t"/>
          <a:lstStyle>
            <a:defPPr>
              <a:defRPr lang="en-US"/>
            </a:defPPr>
            <a:lvl1pPr algn="l" defTabSz="457200" rtl="0" fontAlgn="base">
              <a:spcBef>
                <a:spcPct val="0"/>
              </a:spcBef>
              <a:spcAft>
                <a:spcPct val="0"/>
              </a:spcAft>
              <a:defRPr sz="2400" kern="1200">
                <a:solidFill>
                  <a:schemeClr val="tx1"/>
                </a:solidFill>
                <a:latin typeface="+mn-lt"/>
                <a:ea typeface="+mn-ea"/>
                <a:cs typeface="+mn-cs"/>
              </a:defRPr>
            </a:lvl1pPr>
            <a:lvl2pPr marL="457200" algn="l" defTabSz="457200" rtl="0" fontAlgn="base">
              <a:spcBef>
                <a:spcPct val="0"/>
              </a:spcBef>
              <a:spcAft>
                <a:spcPct val="0"/>
              </a:spcAft>
              <a:defRPr sz="2400" kern="1200">
                <a:solidFill>
                  <a:schemeClr val="tx1"/>
                </a:solidFill>
                <a:latin typeface="+mn-lt"/>
                <a:ea typeface="+mn-ea"/>
                <a:cs typeface="+mn-cs"/>
              </a:defRPr>
            </a:lvl2pPr>
            <a:lvl3pPr marL="914400" algn="l" defTabSz="457200" rtl="0" fontAlgn="base">
              <a:spcBef>
                <a:spcPct val="0"/>
              </a:spcBef>
              <a:spcAft>
                <a:spcPct val="0"/>
              </a:spcAft>
              <a:defRPr sz="2400" kern="1200">
                <a:solidFill>
                  <a:schemeClr val="tx1"/>
                </a:solidFill>
                <a:latin typeface="+mn-lt"/>
                <a:ea typeface="+mn-ea"/>
                <a:cs typeface="+mn-cs"/>
              </a:defRPr>
            </a:lvl3pPr>
            <a:lvl4pPr marL="1371600" algn="l" defTabSz="457200" rtl="0" fontAlgn="base">
              <a:spcBef>
                <a:spcPct val="0"/>
              </a:spcBef>
              <a:spcAft>
                <a:spcPct val="0"/>
              </a:spcAft>
              <a:defRPr sz="2400" kern="1200">
                <a:solidFill>
                  <a:schemeClr val="tx1"/>
                </a:solidFill>
                <a:latin typeface="+mn-lt"/>
                <a:ea typeface="+mn-ea"/>
                <a:cs typeface="+mn-cs"/>
              </a:defRPr>
            </a:lvl4pPr>
            <a:lvl5pPr marL="1828800" algn="l" defTabSz="457200" rtl="0" fontAlgn="base">
              <a:spcBef>
                <a:spcPct val="0"/>
              </a:spcBef>
              <a:spcAft>
                <a:spcPct val="0"/>
              </a:spcAft>
              <a:defRPr sz="2400" kern="1200">
                <a:solidFill>
                  <a:schemeClr val="tx1"/>
                </a:solidFill>
                <a:latin typeface="+mn-lt"/>
                <a:ea typeface="+mn-ea"/>
                <a:cs typeface="+mn-cs"/>
              </a:defRPr>
            </a:lvl5pPr>
            <a:lvl6pPr marL="2286000" algn="l" defTabSz="457200" rtl="0" eaLnBrk="1" latinLnBrk="0" hangingPunct="1">
              <a:defRPr sz="2400" kern="1200">
                <a:solidFill>
                  <a:schemeClr val="tx1"/>
                </a:solidFill>
                <a:latin typeface="+mn-lt"/>
                <a:ea typeface="+mn-ea"/>
                <a:cs typeface="+mn-cs"/>
              </a:defRPr>
            </a:lvl6pPr>
            <a:lvl7pPr marL="2743200" algn="l" defTabSz="457200" rtl="0" eaLnBrk="1" latinLnBrk="0" hangingPunct="1">
              <a:defRPr sz="2400" kern="1200">
                <a:solidFill>
                  <a:schemeClr val="tx1"/>
                </a:solidFill>
                <a:latin typeface="+mn-lt"/>
                <a:ea typeface="+mn-ea"/>
                <a:cs typeface="+mn-cs"/>
              </a:defRPr>
            </a:lvl7pPr>
            <a:lvl8pPr marL="3200400" algn="l" defTabSz="457200" rtl="0" eaLnBrk="1" latinLnBrk="0" hangingPunct="1">
              <a:defRPr sz="2400" kern="1200">
                <a:solidFill>
                  <a:schemeClr val="tx1"/>
                </a:solidFill>
                <a:latin typeface="+mn-lt"/>
                <a:ea typeface="+mn-ea"/>
                <a:cs typeface="+mn-cs"/>
              </a:defRPr>
            </a:lvl8pPr>
            <a:lvl9pPr marL="3657600" algn="l" defTabSz="457200" rtl="0" eaLnBrk="1" latinLnBrk="0" hangingPunct="1">
              <a:defRPr sz="2400" kern="1200">
                <a:solidFill>
                  <a:schemeClr val="tx1"/>
                </a:solidFill>
                <a:latin typeface="+mn-lt"/>
                <a:ea typeface="+mn-ea"/>
                <a:cs typeface="+mn-cs"/>
              </a:defRPr>
            </a:lvl9pPr>
          </a:lstStyle>
          <a:p>
            <a:endParaRPr lang="en-US" sz="1000" dirty="0" smtClean="0">
              <a:latin typeface="Andale Mono"/>
              <a:cs typeface="Andale Mono"/>
            </a:endParaRPr>
          </a:p>
          <a:p>
            <a:r>
              <a:rPr lang="en-US" sz="1000" dirty="0" err="1" smtClean="0">
                <a:latin typeface="Andale Mono"/>
                <a:cs typeface="Andale Mono"/>
              </a:rPr>
              <a:t>sc</a:t>
            </a:r>
            <a:r>
              <a:rPr lang="en-US" sz="600" dirty="0" smtClean="0">
                <a:latin typeface="Andale Mono"/>
                <a:cs typeface="Andale Mono"/>
              </a:rPr>
              <a:t> </a:t>
            </a:r>
            <a:r>
              <a:rPr lang="en-US" sz="1000" dirty="0" smtClean="0">
                <a:latin typeface="Andale Mono"/>
                <a:cs typeface="Andale Mono"/>
              </a:rPr>
              <a:t>=</a:t>
            </a:r>
            <a:r>
              <a:rPr lang="en-US" sz="600" dirty="0" smtClean="0">
                <a:latin typeface="Andale Mono"/>
                <a:cs typeface="Andale Mono"/>
              </a:rPr>
              <a:t> </a:t>
            </a:r>
            <a:r>
              <a:rPr lang="en-US" sz="1000" dirty="0" smtClean="0">
                <a:latin typeface="Andale Mono"/>
                <a:cs typeface="Andale Mono"/>
              </a:rPr>
              <a:t>new </a:t>
            </a:r>
            <a:r>
              <a:rPr lang="en-US" sz="1000" b="1" dirty="0" err="1" smtClean="0">
                <a:latin typeface="Andale Mono"/>
                <a:cs typeface="Andale Mono"/>
              </a:rPr>
              <a:t>SparkContext</a:t>
            </a:r>
            <a:endParaRPr lang="en-US" sz="1000" b="1" dirty="0" smtClean="0">
              <a:latin typeface="Andale Mono"/>
              <a:cs typeface="Andale Mono"/>
            </a:endParaRPr>
          </a:p>
          <a:p>
            <a:endParaRPr lang="en-US" sz="1000" dirty="0">
              <a:latin typeface="Andale Mono"/>
              <a:cs typeface="Andale Mono"/>
            </a:endParaRPr>
          </a:p>
          <a:p>
            <a:r>
              <a:rPr lang="en-US" sz="1000" dirty="0" smtClean="0">
                <a:latin typeface="Andale Mono"/>
                <a:cs typeface="Andale Mono"/>
              </a:rPr>
              <a:t>f = </a:t>
            </a:r>
            <a:r>
              <a:rPr lang="en-US" sz="1000" dirty="0" err="1" smtClean="0">
                <a:latin typeface="Andale Mono"/>
                <a:cs typeface="Andale Mono"/>
              </a:rPr>
              <a:t>sc.</a:t>
            </a:r>
            <a:r>
              <a:rPr lang="en-US" sz="1000" dirty="0" err="1" smtClean="0">
                <a:solidFill>
                  <a:srgbClr val="3366FF"/>
                </a:solidFill>
                <a:latin typeface="Andale Mono"/>
                <a:cs typeface="Andale Mono"/>
              </a:rPr>
              <a:t>textFile</a:t>
            </a:r>
            <a:r>
              <a:rPr lang="en-US" sz="1000" dirty="0" smtClean="0">
                <a:latin typeface="Andale Mono"/>
                <a:cs typeface="Andale Mono"/>
              </a:rPr>
              <a:t>(</a:t>
            </a:r>
            <a:r>
              <a:rPr lang="en-US" sz="1000" dirty="0" smtClean="0">
                <a:solidFill>
                  <a:srgbClr val="008040"/>
                </a:solidFill>
                <a:latin typeface="Andale Mono"/>
                <a:cs typeface="Andale Mono"/>
              </a:rPr>
              <a:t>“…”</a:t>
            </a:r>
            <a:r>
              <a:rPr lang="en-US" sz="1000" dirty="0" smtClean="0">
                <a:latin typeface="Andale Mono"/>
                <a:cs typeface="Andale Mono"/>
              </a:rPr>
              <a:t>)</a:t>
            </a:r>
            <a:br>
              <a:rPr lang="en-US" sz="1000" dirty="0" smtClean="0">
                <a:latin typeface="Andale Mono"/>
                <a:cs typeface="Andale Mono"/>
              </a:rPr>
            </a:br>
            <a:r>
              <a:rPr lang="en-US" sz="1000" dirty="0" smtClean="0">
                <a:latin typeface="Andale Mono"/>
                <a:cs typeface="Andale Mono"/>
              </a:rPr>
              <a:t/>
            </a:r>
            <a:br>
              <a:rPr lang="en-US" sz="1000" dirty="0" smtClean="0">
                <a:latin typeface="Andale Mono"/>
                <a:cs typeface="Andale Mono"/>
              </a:rPr>
            </a:br>
            <a:r>
              <a:rPr lang="en-US" sz="1000" dirty="0" err="1" smtClean="0">
                <a:latin typeface="Andale Mono"/>
                <a:cs typeface="Andale Mono"/>
              </a:rPr>
              <a:t>f.</a:t>
            </a:r>
            <a:r>
              <a:rPr lang="en-US" sz="1000" dirty="0" err="1" smtClean="0">
                <a:solidFill>
                  <a:srgbClr val="3366FF"/>
                </a:solidFill>
                <a:latin typeface="Andale Mono"/>
                <a:cs typeface="Andale Mono"/>
              </a:rPr>
              <a:t>filter</a:t>
            </a:r>
            <a:r>
              <a:rPr lang="en-US" sz="1000" dirty="0" smtClean="0">
                <a:latin typeface="Andale Mono"/>
                <a:cs typeface="Andale Mono"/>
              </a:rPr>
              <a:t>(…)</a:t>
            </a:r>
            <a:br>
              <a:rPr lang="en-US" sz="1000" dirty="0" smtClean="0">
                <a:latin typeface="Andale Mono"/>
                <a:cs typeface="Andale Mono"/>
              </a:rPr>
            </a:br>
            <a:r>
              <a:rPr lang="en-US" sz="1000" dirty="0" smtClean="0">
                <a:latin typeface="Andale Mono"/>
                <a:cs typeface="Andale Mono"/>
              </a:rPr>
              <a:t> .</a:t>
            </a:r>
            <a:r>
              <a:rPr lang="en-US" sz="1000" dirty="0" smtClean="0">
                <a:solidFill>
                  <a:srgbClr val="3366FF"/>
                </a:solidFill>
                <a:latin typeface="Andale Mono"/>
                <a:cs typeface="Andale Mono"/>
              </a:rPr>
              <a:t>count</a:t>
            </a:r>
            <a:r>
              <a:rPr lang="en-US" sz="1000" dirty="0" smtClean="0">
                <a:latin typeface="Andale Mono"/>
                <a:cs typeface="Andale Mono"/>
              </a:rPr>
              <a:t>()</a:t>
            </a:r>
            <a:br>
              <a:rPr lang="en-US" sz="1000" dirty="0" smtClean="0">
                <a:latin typeface="Andale Mono"/>
                <a:cs typeface="Andale Mono"/>
              </a:rPr>
            </a:br>
            <a:r>
              <a:rPr lang="en-US" sz="1000" dirty="0" smtClean="0">
                <a:latin typeface="Andale Mono"/>
                <a:cs typeface="Andale Mono"/>
              </a:rPr>
              <a:t/>
            </a:r>
            <a:br>
              <a:rPr lang="en-US" sz="1000" dirty="0" smtClean="0">
                <a:latin typeface="Andale Mono"/>
                <a:cs typeface="Andale Mono"/>
              </a:rPr>
            </a:br>
            <a:r>
              <a:rPr lang="en-US" sz="1000" dirty="0" smtClean="0">
                <a:latin typeface="Andale Mono"/>
                <a:cs typeface="Andale Mono"/>
              </a:rPr>
              <a:t>...</a:t>
            </a:r>
            <a:endParaRPr lang="en-US" sz="1000" dirty="0">
              <a:latin typeface="Andale Mono"/>
              <a:cs typeface="Andale Mono"/>
            </a:endParaRPr>
          </a:p>
        </p:txBody>
      </p:sp>
      <p:sp>
        <p:nvSpPr>
          <p:cNvPr id="5" name="TextBox 4"/>
          <p:cNvSpPr txBox="1"/>
          <p:nvPr/>
        </p:nvSpPr>
        <p:spPr>
          <a:xfrm>
            <a:off x="311094" y="2667861"/>
            <a:ext cx="1934394" cy="461665"/>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dirty="0" smtClean="0">
                <a:latin typeface="Corbel"/>
                <a:cs typeface="Corbel"/>
              </a:rPr>
              <a:t>Your program</a:t>
            </a:r>
          </a:p>
        </p:txBody>
      </p:sp>
      <p:sp>
        <p:nvSpPr>
          <p:cNvPr id="6" name="TextBox 5"/>
          <p:cNvSpPr txBox="1"/>
          <p:nvPr/>
        </p:nvSpPr>
        <p:spPr>
          <a:xfrm>
            <a:off x="2995393" y="1772816"/>
            <a:ext cx="1869021" cy="830997"/>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dirty="0" smtClean="0">
                <a:latin typeface="Corbel"/>
                <a:cs typeface="Corbel"/>
              </a:rPr>
              <a:t>Spark client</a:t>
            </a:r>
            <a:br>
              <a:rPr lang="en-US" dirty="0" smtClean="0">
                <a:latin typeface="Corbel"/>
                <a:cs typeface="Corbel"/>
              </a:rPr>
            </a:br>
            <a:r>
              <a:rPr lang="en-US" dirty="0" smtClean="0">
                <a:latin typeface="Corbel"/>
                <a:cs typeface="Corbel"/>
              </a:rPr>
              <a:t>(app master)</a:t>
            </a:r>
          </a:p>
        </p:txBody>
      </p:sp>
      <p:sp>
        <p:nvSpPr>
          <p:cNvPr id="7" name="TextBox 6"/>
          <p:cNvSpPr txBox="1"/>
          <p:nvPr/>
        </p:nvSpPr>
        <p:spPr>
          <a:xfrm>
            <a:off x="6616451" y="2134461"/>
            <a:ext cx="1877437" cy="461665"/>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dirty="0" smtClean="0">
                <a:latin typeface="Corbel"/>
                <a:cs typeface="Corbel"/>
              </a:rPr>
              <a:t>Spark worker</a:t>
            </a:r>
          </a:p>
        </p:txBody>
      </p:sp>
      <p:sp>
        <p:nvSpPr>
          <p:cNvPr id="8" name="Rectangle 7"/>
          <p:cNvSpPr/>
          <p:nvPr/>
        </p:nvSpPr>
        <p:spPr>
          <a:xfrm>
            <a:off x="2919193" y="2763416"/>
            <a:ext cx="1981200" cy="2560562"/>
          </a:xfrm>
          <a:prstGeom prst="rect">
            <a:avLst/>
          </a:prstGeom>
          <a:solidFill>
            <a:schemeClr val="accent1">
              <a:lumMod val="20000"/>
              <a:lumOff val="80000"/>
            </a:schemeClr>
          </a:solidFill>
          <a:ln>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9" name="Rectangle 8"/>
          <p:cNvSpPr/>
          <p:nvPr/>
        </p:nvSpPr>
        <p:spPr>
          <a:xfrm>
            <a:off x="6652993" y="3050071"/>
            <a:ext cx="1727199" cy="1995714"/>
          </a:xfrm>
          <a:prstGeom prst="rect">
            <a:avLst/>
          </a:prstGeom>
          <a:solidFill>
            <a:schemeClr val="accent1">
              <a:lumMod val="20000"/>
              <a:lumOff val="80000"/>
            </a:schemeClr>
          </a:solidFill>
          <a:ln>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cxnSp>
        <p:nvCxnSpPr>
          <p:cNvPr id="10" name="Straight Arrow Connector 10"/>
          <p:cNvCxnSpPr/>
          <p:nvPr/>
        </p:nvCxnSpPr>
        <p:spPr>
          <a:xfrm>
            <a:off x="4992318" y="3956004"/>
            <a:ext cx="1548189" cy="7257"/>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3"/>
          <p:cNvCxnSpPr/>
          <p:nvPr/>
        </p:nvCxnSpPr>
        <p:spPr>
          <a:xfrm flipH="1">
            <a:off x="4992319" y="4114451"/>
            <a:ext cx="1548188" cy="121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Connector 15"/>
          <p:cNvCxnSpPr/>
          <p:nvPr/>
        </p:nvCxnSpPr>
        <p:spPr>
          <a:xfrm flipV="1">
            <a:off x="2093088" y="2763418"/>
            <a:ext cx="826105" cy="796618"/>
          </a:xfrm>
          <a:prstGeom prst="line">
            <a:avLst/>
          </a:prstGeom>
          <a:ln w="12700" cmpd="sng">
            <a:solidFill>
              <a:schemeClr val="tx1"/>
            </a:solidFill>
            <a:prstDash val="dot"/>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13" name="Straight Connector 17"/>
          <p:cNvCxnSpPr/>
          <p:nvPr/>
        </p:nvCxnSpPr>
        <p:spPr>
          <a:xfrm>
            <a:off x="2093088" y="3617186"/>
            <a:ext cx="826105" cy="1706792"/>
          </a:xfrm>
          <a:prstGeom prst="line">
            <a:avLst/>
          </a:prstGeom>
          <a:ln w="12700" cmpd="sng">
            <a:solidFill>
              <a:schemeClr val="tx1"/>
            </a:solidFill>
            <a:prstDash val="dot"/>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14" name="Rectangle 24"/>
          <p:cNvSpPr/>
          <p:nvPr/>
        </p:nvSpPr>
        <p:spPr>
          <a:xfrm>
            <a:off x="6282238" y="5539876"/>
            <a:ext cx="2404276" cy="572710"/>
          </a:xfrm>
          <a:prstGeom prst="rect">
            <a:avLst/>
          </a:prstGeom>
          <a:solidFill>
            <a:schemeClr val="accent3">
              <a:lumMod val="20000"/>
              <a:lumOff val="80000"/>
            </a:schemeClr>
          </a:solidFill>
          <a:ln>
            <a:noFill/>
            <a:headEnd type="none" w="med" len="med"/>
            <a:tailEnd type="none"/>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dirty="0" smtClean="0"/>
              <a:t>HDFS, </a:t>
            </a:r>
            <a:r>
              <a:rPr lang="en-US" dirty="0" err="1" smtClean="0"/>
              <a:t>HBase</a:t>
            </a:r>
            <a:r>
              <a:rPr lang="en-US" dirty="0" smtClean="0"/>
              <a:t>, …</a:t>
            </a:r>
            <a:endParaRPr lang="en-US" dirty="0"/>
          </a:p>
        </p:txBody>
      </p:sp>
      <p:cxnSp>
        <p:nvCxnSpPr>
          <p:cNvPr id="15" name="Straight Arrow Connector 25"/>
          <p:cNvCxnSpPr/>
          <p:nvPr/>
        </p:nvCxnSpPr>
        <p:spPr>
          <a:xfrm>
            <a:off x="7567393" y="5146176"/>
            <a:ext cx="0" cy="30480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27"/>
          <p:cNvCxnSpPr/>
          <p:nvPr/>
        </p:nvCxnSpPr>
        <p:spPr>
          <a:xfrm flipV="1">
            <a:off x="7414993" y="5146176"/>
            <a:ext cx="0" cy="30480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17" name="Rectangle 31"/>
          <p:cNvSpPr/>
          <p:nvPr/>
        </p:nvSpPr>
        <p:spPr>
          <a:xfrm>
            <a:off x="6806602" y="4131386"/>
            <a:ext cx="1439333" cy="751114"/>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sz="2000" dirty="0" smtClean="0"/>
              <a:t>Block manager</a:t>
            </a:r>
            <a:endParaRPr lang="en-US" sz="2000" dirty="0"/>
          </a:p>
        </p:txBody>
      </p:sp>
      <p:sp>
        <p:nvSpPr>
          <p:cNvPr id="18" name="Rectangle 32"/>
          <p:cNvSpPr/>
          <p:nvPr/>
        </p:nvSpPr>
        <p:spPr>
          <a:xfrm>
            <a:off x="6806602" y="3225451"/>
            <a:ext cx="1439333" cy="751114"/>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sz="2000" dirty="0" smtClean="0"/>
              <a:t>Task threads</a:t>
            </a:r>
            <a:endParaRPr lang="en-US" sz="2000" dirty="0"/>
          </a:p>
        </p:txBody>
      </p:sp>
      <p:sp>
        <p:nvSpPr>
          <p:cNvPr id="19" name="Rectangle 33"/>
          <p:cNvSpPr/>
          <p:nvPr/>
        </p:nvSpPr>
        <p:spPr>
          <a:xfrm>
            <a:off x="3071593" y="2937215"/>
            <a:ext cx="1678819" cy="446775"/>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sz="2000" dirty="0" smtClean="0">
                <a:solidFill>
                  <a:srgbClr val="FF0000"/>
                </a:solidFill>
              </a:rPr>
              <a:t>RDD graph</a:t>
            </a:r>
            <a:endParaRPr lang="en-US" sz="2000" dirty="0">
              <a:solidFill>
                <a:srgbClr val="FF0000"/>
              </a:solidFill>
            </a:endParaRPr>
          </a:p>
        </p:txBody>
      </p:sp>
      <p:sp>
        <p:nvSpPr>
          <p:cNvPr id="20" name="Rectangle 34"/>
          <p:cNvSpPr/>
          <p:nvPr/>
        </p:nvSpPr>
        <p:spPr>
          <a:xfrm>
            <a:off x="3067658" y="3531062"/>
            <a:ext cx="1678819" cy="446775"/>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sz="2000" dirty="0" smtClean="0">
                <a:solidFill>
                  <a:srgbClr val="FF0000"/>
                </a:solidFill>
              </a:rPr>
              <a:t>Scheduler</a:t>
            </a:r>
            <a:endParaRPr lang="en-US" sz="2000" dirty="0">
              <a:solidFill>
                <a:srgbClr val="FF0000"/>
              </a:solidFill>
            </a:endParaRPr>
          </a:p>
        </p:txBody>
      </p:sp>
      <p:sp>
        <p:nvSpPr>
          <p:cNvPr id="21" name="Rectangle 35"/>
          <p:cNvSpPr/>
          <p:nvPr/>
        </p:nvSpPr>
        <p:spPr>
          <a:xfrm>
            <a:off x="3071593" y="4124909"/>
            <a:ext cx="1678819" cy="446775"/>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lIns="0" rIns="0"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sz="2000" dirty="0" smtClean="0"/>
              <a:t>Block tracker</a:t>
            </a:r>
            <a:endParaRPr lang="en-US" sz="2000" dirty="0"/>
          </a:p>
        </p:txBody>
      </p:sp>
      <p:sp>
        <p:nvSpPr>
          <p:cNvPr id="22" name="Rectangle 36"/>
          <p:cNvSpPr/>
          <p:nvPr/>
        </p:nvSpPr>
        <p:spPr>
          <a:xfrm>
            <a:off x="3090639" y="4718756"/>
            <a:ext cx="1678819" cy="446775"/>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lIns="0" rIns="0"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sz="2000" dirty="0" smtClean="0"/>
              <a:t>Shuffle tracker</a:t>
            </a:r>
            <a:endParaRPr lang="en-US" sz="2000" dirty="0"/>
          </a:p>
        </p:txBody>
      </p:sp>
      <p:sp>
        <p:nvSpPr>
          <p:cNvPr id="23" name="TextBox 41"/>
          <p:cNvSpPr txBox="1"/>
          <p:nvPr/>
        </p:nvSpPr>
        <p:spPr>
          <a:xfrm>
            <a:off x="5218000" y="3073765"/>
            <a:ext cx="1133318" cy="707886"/>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sz="2000" dirty="0" smtClean="0">
                <a:latin typeface="Corbel"/>
                <a:cs typeface="Corbel"/>
              </a:rPr>
              <a:t>Cluster</a:t>
            </a:r>
            <a:br>
              <a:rPr lang="en-US" sz="2000" dirty="0" smtClean="0">
                <a:latin typeface="Corbel"/>
                <a:cs typeface="Corbel"/>
              </a:rPr>
            </a:br>
            <a:r>
              <a:rPr lang="en-US" sz="2000" dirty="0" smtClean="0">
                <a:latin typeface="Corbel"/>
                <a:cs typeface="Corbel"/>
              </a:rPr>
              <a:t>manager</a:t>
            </a:r>
          </a:p>
        </p:txBody>
      </p:sp>
    </p:spTree>
    <p:extLst>
      <p:ext uri="{BB962C8B-B14F-4D97-AF65-F5344CB8AC3E}">
        <p14:creationId xmlns:p14="http://schemas.microsoft.com/office/powerpoint/2010/main" val="1792251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RDD </a:t>
            </a:r>
            <a:r>
              <a:rPr lang="zh-CN" altLang="en-US" dirty="0" smtClean="0"/>
              <a:t>图</a:t>
            </a:r>
            <a:endParaRPr lang="zh-CN" altLang="en-US" dirty="0"/>
          </a:p>
        </p:txBody>
      </p:sp>
      <p:sp>
        <p:nvSpPr>
          <p:cNvPr id="3" name="Rounded Rectangle 3"/>
          <p:cNvSpPr/>
          <p:nvPr/>
        </p:nvSpPr>
        <p:spPr>
          <a:xfrm>
            <a:off x="1619672" y="2557341"/>
            <a:ext cx="2648856" cy="790185"/>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b"/>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dirty="0" err="1" smtClean="0"/>
              <a:t>HadoopRDD</a:t>
            </a:r>
            <a:r>
              <a:rPr lang="en-US" dirty="0" smtClean="0"/>
              <a:t/>
            </a:r>
            <a:br>
              <a:rPr lang="en-US" dirty="0" smtClean="0"/>
            </a:br>
            <a:r>
              <a:rPr lang="en-US" sz="2000" dirty="0" smtClean="0"/>
              <a:t>path = </a:t>
            </a:r>
            <a:r>
              <a:rPr lang="en-US" sz="2000" dirty="0" err="1" smtClean="0"/>
              <a:t>hdfs</a:t>
            </a:r>
            <a:r>
              <a:rPr lang="en-US" sz="2000" dirty="0" smtClean="0"/>
              <a:t>://...</a:t>
            </a:r>
            <a:endParaRPr lang="en-US" sz="2000" dirty="0"/>
          </a:p>
        </p:txBody>
      </p:sp>
      <p:sp>
        <p:nvSpPr>
          <p:cNvPr id="4" name="Rounded Rectangle 4"/>
          <p:cNvSpPr/>
          <p:nvPr/>
        </p:nvSpPr>
        <p:spPr>
          <a:xfrm>
            <a:off x="1619672" y="3962808"/>
            <a:ext cx="2648856" cy="1112761"/>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b"/>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dirty="0" err="1" smtClean="0"/>
              <a:t>FilteredRDD</a:t>
            </a:r>
            <a:r>
              <a:rPr lang="en-US" dirty="0" smtClean="0"/>
              <a:t/>
            </a:r>
            <a:br>
              <a:rPr lang="en-US" dirty="0" smtClean="0"/>
            </a:br>
            <a:r>
              <a:rPr lang="en-US" sz="2000" dirty="0" err="1" smtClean="0"/>
              <a:t>func</a:t>
            </a:r>
            <a:r>
              <a:rPr lang="en-US" sz="2000" dirty="0" smtClean="0"/>
              <a:t> = _.contains(…)</a:t>
            </a:r>
            <a:br>
              <a:rPr lang="en-US" sz="2000" dirty="0" smtClean="0"/>
            </a:br>
            <a:r>
              <a:rPr lang="en-US" sz="2000" dirty="0" err="1" smtClean="0"/>
              <a:t>shouldCache</a:t>
            </a:r>
            <a:r>
              <a:rPr lang="en-US" sz="2000" dirty="0" smtClean="0"/>
              <a:t> = true</a:t>
            </a:r>
            <a:endParaRPr lang="en-US" sz="2000" dirty="0"/>
          </a:p>
        </p:txBody>
      </p:sp>
      <p:sp>
        <p:nvSpPr>
          <p:cNvPr id="5" name="TextBox 7"/>
          <p:cNvSpPr txBox="1"/>
          <p:nvPr/>
        </p:nvSpPr>
        <p:spPr>
          <a:xfrm>
            <a:off x="887974" y="2478723"/>
            <a:ext cx="655498" cy="461665"/>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dirty="0" smtClean="0">
                <a:latin typeface="Corbel"/>
                <a:cs typeface="Corbel"/>
              </a:rPr>
              <a:t>file:</a:t>
            </a:r>
          </a:p>
        </p:txBody>
      </p:sp>
      <p:sp>
        <p:nvSpPr>
          <p:cNvPr id="6" name="TextBox 8"/>
          <p:cNvSpPr txBox="1"/>
          <p:nvPr/>
        </p:nvSpPr>
        <p:spPr>
          <a:xfrm>
            <a:off x="510016" y="3890238"/>
            <a:ext cx="1033456" cy="461665"/>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dirty="0" smtClean="0">
                <a:latin typeface="Corbel"/>
                <a:cs typeface="Corbel"/>
              </a:rPr>
              <a:t>errors:</a:t>
            </a:r>
          </a:p>
        </p:txBody>
      </p:sp>
      <p:grpSp>
        <p:nvGrpSpPr>
          <p:cNvPr id="7" name="Group 51"/>
          <p:cNvGrpSpPr/>
          <p:nvPr/>
        </p:nvGrpSpPr>
        <p:grpSpPr>
          <a:xfrm>
            <a:off x="5487728" y="1628800"/>
            <a:ext cx="3011714" cy="3108103"/>
            <a:chOff x="5334000" y="2129135"/>
            <a:chExt cx="3011714" cy="3108103"/>
          </a:xfrm>
        </p:grpSpPr>
        <p:sp>
          <p:nvSpPr>
            <p:cNvPr id="9" name="Rounded Rectangle 9"/>
            <p:cNvSpPr/>
            <p:nvPr/>
          </p:nvSpPr>
          <p:spPr>
            <a:xfrm>
              <a:off x="5384661" y="3133132"/>
              <a:ext cx="2953825" cy="620021"/>
            </a:xfrm>
            <a:prstGeom prst="roundRect">
              <a:avLst/>
            </a:prstGeom>
            <a:solidFill>
              <a:sysClr val="window" lastClr="FFFFFF"/>
            </a:solidFill>
            <a:ln w="22225" cap="flat" cmpd="sng" algn="ctr">
              <a:solidFill>
                <a:srgbClr val="4F81BD"/>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0" name="Rounded Rectangle 10"/>
            <p:cNvSpPr/>
            <p:nvPr/>
          </p:nvSpPr>
          <p:spPr>
            <a:xfrm>
              <a:off x="5579434" y="3244547"/>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1" name="Rounded Rectangle 16"/>
            <p:cNvSpPr/>
            <p:nvPr/>
          </p:nvSpPr>
          <p:spPr>
            <a:xfrm>
              <a:off x="6275109" y="3244547"/>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2" name="Rounded Rectangle 17"/>
            <p:cNvSpPr/>
            <p:nvPr/>
          </p:nvSpPr>
          <p:spPr>
            <a:xfrm>
              <a:off x="6970784" y="3244547"/>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3" name="Rounded Rectangle 18"/>
            <p:cNvSpPr/>
            <p:nvPr/>
          </p:nvSpPr>
          <p:spPr>
            <a:xfrm>
              <a:off x="7666460" y="3244547"/>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4" name="Rounded Rectangle 19"/>
            <p:cNvSpPr/>
            <p:nvPr/>
          </p:nvSpPr>
          <p:spPr>
            <a:xfrm>
              <a:off x="5391889" y="4617217"/>
              <a:ext cx="2953825" cy="620021"/>
            </a:xfrm>
            <a:prstGeom prst="roundRect">
              <a:avLst/>
            </a:prstGeom>
            <a:solidFill>
              <a:sysClr val="window" lastClr="FFFFFF"/>
            </a:solidFill>
            <a:ln w="22225" cap="flat" cmpd="sng" algn="ctr">
              <a:solidFill>
                <a:srgbClr val="4F81BD"/>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5" name="Rounded Rectangle 20"/>
            <p:cNvSpPr/>
            <p:nvPr/>
          </p:nvSpPr>
          <p:spPr>
            <a:xfrm>
              <a:off x="5586661" y="4728632"/>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6" name="Rounded Rectangle 21"/>
            <p:cNvSpPr/>
            <p:nvPr/>
          </p:nvSpPr>
          <p:spPr>
            <a:xfrm>
              <a:off x="6282337" y="4728632"/>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7" name="Rounded Rectangle 22"/>
            <p:cNvSpPr/>
            <p:nvPr/>
          </p:nvSpPr>
          <p:spPr>
            <a:xfrm>
              <a:off x="6978012" y="4728632"/>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 name="Rounded Rectangle 23"/>
            <p:cNvSpPr/>
            <p:nvPr/>
          </p:nvSpPr>
          <p:spPr>
            <a:xfrm>
              <a:off x="7673687" y="4728632"/>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19" name="Straight Arrow Connector 14"/>
            <p:cNvCxnSpPr>
              <a:stCxn id="10" idx="2"/>
              <a:endCxn id="15" idx="0"/>
            </p:cNvCxnSpPr>
            <p:nvPr/>
          </p:nvCxnSpPr>
          <p:spPr>
            <a:xfrm>
              <a:off x="5822299" y="3657183"/>
              <a:ext cx="7227" cy="1071449"/>
            </a:xfrm>
            <a:prstGeom prst="straightConnector1">
              <a:avLst/>
            </a:prstGeom>
            <a:noFill/>
            <a:ln w="19050" cap="flat" cmpd="sng" algn="ctr">
              <a:solidFill>
                <a:srgbClr val="000000"/>
              </a:solidFill>
              <a:prstDash val="solid"/>
              <a:round/>
              <a:headEnd type="none"/>
              <a:tailEnd type="triangle" w="med" len="lg"/>
            </a:ln>
            <a:effectLst/>
          </p:spPr>
        </p:cxnSp>
        <p:cxnSp>
          <p:nvCxnSpPr>
            <p:cNvPr id="20" name="Straight Arrow Connector 27"/>
            <p:cNvCxnSpPr>
              <a:stCxn id="11" idx="2"/>
              <a:endCxn id="16" idx="0"/>
            </p:cNvCxnSpPr>
            <p:nvPr/>
          </p:nvCxnSpPr>
          <p:spPr>
            <a:xfrm>
              <a:off x="6517974" y="3657183"/>
              <a:ext cx="7228" cy="1071449"/>
            </a:xfrm>
            <a:prstGeom prst="straightConnector1">
              <a:avLst/>
            </a:prstGeom>
            <a:noFill/>
            <a:ln w="19050" cap="flat" cmpd="sng" algn="ctr">
              <a:solidFill>
                <a:srgbClr val="000000"/>
              </a:solidFill>
              <a:prstDash val="solid"/>
              <a:round/>
              <a:headEnd type="none"/>
              <a:tailEnd type="triangle" w="med" len="lg"/>
            </a:ln>
            <a:effectLst/>
          </p:spPr>
        </p:cxnSp>
        <p:cxnSp>
          <p:nvCxnSpPr>
            <p:cNvPr id="21" name="Straight Arrow Connector 30"/>
            <p:cNvCxnSpPr>
              <a:stCxn id="12" idx="2"/>
              <a:endCxn id="17" idx="0"/>
            </p:cNvCxnSpPr>
            <p:nvPr/>
          </p:nvCxnSpPr>
          <p:spPr>
            <a:xfrm>
              <a:off x="7213649" y="3657183"/>
              <a:ext cx="7228" cy="1071449"/>
            </a:xfrm>
            <a:prstGeom prst="straightConnector1">
              <a:avLst/>
            </a:prstGeom>
            <a:noFill/>
            <a:ln w="19050" cap="flat" cmpd="sng" algn="ctr">
              <a:solidFill>
                <a:srgbClr val="000000"/>
              </a:solidFill>
              <a:prstDash val="solid"/>
              <a:round/>
              <a:headEnd type="none"/>
              <a:tailEnd type="triangle" w="med" len="lg"/>
            </a:ln>
            <a:effectLst/>
          </p:spPr>
        </p:cxnSp>
        <p:cxnSp>
          <p:nvCxnSpPr>
            <p:cNvPr id="22" name="Straight Arrow Connector 33"/>
            <p:cNvCxnSpPr>
              <a:stCxn id="13" idx="2"/>
              <a:endCxn id="18" idx="0"/>
            </p:cNvCxnSpPr>
            <p:nvPr/>
          </p:nvCxnSpPr>
          <p:spPr>
            <a:xfrm>
              <a:off x="7909325" y="3657183"/>
              <a:ext cx="7227" cy="1071449"/>
            </a:xfrm>
            <a:prstGeom prst="straightConnector1">
              <a:avLst/>
            </a:prstGeom>
            <a:noFill/>
            <a:ln w="19050" cap="flat" cmpd="sng" algn="ctr">
              <a:solidFill>
                <a:srgbClr val="000000"/>
              </a:solidFill>
              <a:prstDash val="solid"/>
              <a:round/>
              <a:headEnd type="none"/>
              <a:tailEnd type="triangle" w="med" len="lg"/>
            </a:ln>
            <a:effectLst/>
          </p:spPr>
        </p:cxnSp>
        <p:sp>
          <p:nvSpPr>
            <p:cNvPr id="23" name="TextBox 36"/>
            <p:cNvSpPr txBox="1"/>
            <p:nvPr/>
          </p:nvSpPr>
          <p:spPr>
            <a:xfrm>
              <a:off x="5334000" y="2129135"/>
              <a:ext cx="2717661" cy="461665"/>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dirty="0" smtClean="0">
                  <a:latin typeface="Corbel"/>
                  <a:cs typeface="Corbel"/>
                </a:rPr>
                <a:t>Partition-level view:</a:t>
              </a:r>
            </a:p>
          </p:txBody>
        </p:sp>
      </p:grpSp>
      <p:sp>
        <p:nvSpPr>
          <p:cNvPr id="8" name="TextBox 38"/>
          <p:cNvSpPr txBox="1"/>
          <p:nvPr/>
        </p:nvSpPr>
        <p:spPr>
          <a:xfrm>
            <a:off x="610928" y="1628800"/>
            <a:ext cx="2598638" cy="461665"/>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dirty="0" smtClean="0">
                <a:latin typeface="Corbel"/>
                <a:cs typeface="Corbel"/>
              </a:rPr>
              <a:t>Dataset-level view:</a:t>
            </a:r>
          </a:p>
        </p:txBody>
      </p:sp>
      <p:sp>
        <p:nvSpPr>
          <p:cNvPr id="24" name="文本框 23"/>
          <p:cNvSpPr txBox="1"/>
          <p:nvPr/>
        </p:nvSpPr>
        <p:spPr>
          <a:xfrm>
            <a:off x="5463956" y="5416301"/>
            <a:ext cx="3284507" cy="1200329"/>
          </a:xfrm>
          <a:prstGeom prst="rect">
            <a:avLst/>
          </a:prstGeom>
          <a:noFill/>
        </p:spPr>
        <p:txBody>
          <a:bodyPr wrap="square" rtlCol="0">
            <a:spAutoFit/>
          </a:bodyPr>
          <a:lstStyle/>
          <a:p>
            <a:r>
              <a:rPr lang="en-US" altLang="zh-CN" dirty="0" smtClean="0"/>
              <a:t>RDD</a:t>
            </a:r>
            <a:r>
              <a:rPr lang="zh-CN" altLang="en-US" dirty="0" smtClean="0"/>
              <a:t>的数据流关系构建成一个</a:t>
            </a:r>
            <a:r>
              <a:rPr lang="zh-CN" altLang="en-US" b="1" dirty="0" smtClean="0">
                <a:solidFill>
                  <a:srgbClr val="FF0000"/>
                </a:solidFill>
              </a:rPr>
              <a:t>有向无循环图（</a:t>
            </a:r>
            <a:r>
              <a:rPr lang="en-US" altLang="zh-CN" b="1" dirty="0" smtClean="0">
                <a:solidFill>
                  <a:srgbClr val="FF0000"/>
                </a:solidFill>
              </a:rPr>
              <a:t>DAG</a:t>
            </a:r>
            <a:r>
              <a:rPr lang="zh-CN" altLang="en-US" b="1" dirty="0" smtClean="0">
                <a:solidFill>
                  <a:srgbClr val="FF0000"/>
                </a:solidFill>
              </a:rPr>
              <a:t>，</a:t>
            </a:r>
            <a:r>
              <a:rPr lang="en-US" altLang="zh-CN" b="1" dirty="0">
                <a:solidFill>
                  <a:srgbClr val="FF0000"/>
                </a:solidFill>
              </a:rPr>
              <a:t>directed acyclic graph</a:t>
            </a:r>
            <a:r>
              <a:rPr lang="zh-CN" altLang="en-US" b="1" dirty="0" smtClean="0">
                <a:solidFill>
                  <a:srgbClr val="FF0000"/>
                </a:solidFill>
              </a:rPr>
              <a:t>）</a:t>
            </a:r>
            <a:r>
              <a:rPr lang="zh-CN" altLang="en-US" dirty="0" smtClean="0"/>
              <a:t>，也叫做</a:t>
            </a:r>
            <a:r>
              <a:rPr lang="en-US" altLang="zh-CN" b="1" dirty="0" smtClean="0">
                <a:solidFill>
                  <a:srgbClr val="FF0000"/>
                </a:solidFill>
              </a:rPr>
              <a:t>lineage </a:t>
            </a:r>
            <a:r>
              <a:rPr lang="en-US" altLang="zh-CN" b="1" dirty="0" err="1" smtClean="0">
                <a:solidFill>
                  <a:srgbClr val="FF0000"/>
                </a:solidFill>
              </a:rPr>
              <a:t>gragh</a:t>
            </a:r>
            <a:endParaRPr lang="zh-CN" altLang="en-US" b="1" dirty="0">
              <a:solidFill>
                <a:srgbClr val="FF0000"/>
              </a:solidFill>
            </a:endParaRPr>
          </a:p>
        </p:txBody>
      </p:sp>
    </p:spTree>
    <p:extLst>
      <p:ext uri="{BB962C8B-B14F-4D97-AF65-F5344CB8AC3E}">
        <p14:creationId xmlns:p14="http://schemas.microsoft.com/office/powerpoint/2010/main" val="1372521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RDD </a:t>
            </a:r>
            <a:r>
              <a:rPr lang="zh-CN" altLang="en-US" dirty="0" smtClean="0"/>
              <a:t>依赖类型</a:t>
            </a:r>
            <a:endParaRPr lang="zh-CN" altLang="en-US" dirty="0"/>
          </a:p>
        </p:txBody>
      </p:sp>
      <p:sp>
        <p:nvSpPr>
          <p:cNvPr id="3" name="Rounded Rectangle 3"/>
          <p:cNvSpPr/>
          <p:nvPr/>
        </p:nvSpPr>
        <p:spPr>
          <a:xfrm>
            <a:off x="2979115" y="3195673"/>
            <a:ext cx="591825" cy="1119672"/>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4" name="Rounded Rectangle 4"/>
          <p:cNvSpPr/>
          <p:nvPr/>
        </p:nvSpPr>
        <p:spPr>
          <a:xfrm>
            <a:off x="6257282" y="2780928"/>
            <a:ext cx="591825" cy="1128242"/>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5" name="Rounded Rectangle 5"/>
          <p:cNvSpPr/>
          <p:nvPr/>
        </p:nvSpPr>
        <p:spPr>
          <a:xfrm>
            <a:off x="7571316" y="2952164"/>
            <a:ext cx="591825" cy="780942"/>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6" name="Rounded Rectangle 6"/>
          <p:cNvSpPr/>
          <p:nvPr/>
        </p:nvSpPr>
        <p:spPr>
          <a:xfrm>
            <a:off x="606503" y="4569221"/>
            <a:ext cx="591825" cy="782471"/>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7" name="Rounded Rectangle 7"/>
          <p:cNvSpPr/>
          <p:nvPr/>
        </p:nvSpPr>
        <p:spPr>
          <a:xfrm>
            <a:off x="700133" y="4647996"/>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8" name="Rounded Rectangle 8"/>
          <p:cNvSpPr/>
          <p:nvPr/>
        </p:nvSpPr>
        <p:spPr>
          <a:xfrm>
            <a:off x="700133" y="5002021"/>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9" name="Rounded Rectangle 9"/>
          <p:cNvSpPr/>
          <p:nvPr/>
        </p:nvSpPr>
        <p:spPr>
          <a:xfrm>
            <a:off x="606503" y="5446342"/>
            <a:ext cx="591825" cy="782471"/>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10" name="Rounded Rectangle 10"/>
          <p:cNvSpPr/>
          <p:nvPr/>
        </p:nvSpPr>
        <p:spPr>
          <a:xfrm>
            <a:off x="700133" y="5525117"/>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11" name="Rounded Rectangle 11"/>
          <p:cNvSpPr/>
          <p:nvPr/>
        </p:nvSpPr>
        <p:spPr>
          <a:xfrm>
            <a:off x="700133" y="5879142"/>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12" name="Rounded Rectangle 12"/>
          <p:cNvSpPr/>
          <p:nvPr/>
        </p:nvSpPr>
        <p:spPr>
          <a:xfrm>
            <a:off x="1740299" y="4665582"/>
            <a:ext cx="591825" cy="1488656"/>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13" name="Rounded Rectangle 13"/>
          <p:cNvSpPr/>
          <p:nvPr/>
        </p:nvSpPr>
        <p:spPr>
          <a:xfrm>
            <a:off x="1833929" y="4744356"/>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14" name="Rounded Rectangle 14"/>
          <p:cNvSpPr/>
          <p:nvPr/>
        </p:nvSpPr>
        <p:spPr>
          <a:xfrm>
            <a:off x="1833929" y="5098381"/>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15" name="Rounded Rectangle 15"/>
          <p:cNvSpPr/>
          <p:nvPr/>
        </p:nvSpPr>
        <p:spPr>
          <a:xfrm>
            <a:off x="1833929" y="5448666"/>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16" name="Rounded Rectangle 16"/>
          <p:cNvSpPr/>
          <p:nvPr/>
        </p:nvSpPr>
        <p:spPr>
          <a:xfrm>
            <a:off x="1833929" y="5802691"/>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cxnSp>
        <p:nvCxnSpPr>
          <p:cNvPr id="17" name="Straight Arrow Connector 17"/>
          <p:cNvCxnSpPr>
            <a:stCxn id="7" idx="3"/>
            <a:endCxn id="13" idx="1"/>
          </p:cNvCxnSpPr>
          <p:nvPr/>
        </p:nvCxnSpPr>
        <p:spPr>
          <a:xfrm>
            <a:off x="1107012" y="4776903"/>
            <a:ext cx="726917" cy="96360"/>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8"/>
          <p:cNvCxnSpPr>
            <a:stCxn id="8" idx="3"/>
            <a:endCxn id="14" idx="1"/>
          </p:cNvCxnSpPr>
          <p:nvPr/>
        </p:nvCxnSpPr>
        <p:spPr>
          <a:xfrm>
            <a:off x="1107012" y="5130928"/>
            <a:ext cx="726917" cy="96360"/>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9"/>
          <p:cNvCxnSpPr>
            <a:stCxn id="10" idx="3"/>
            <a:endCxn id="15" idx="1"/>
          </p:cNvCxnSpPr>
          <p:nvPr/>
        </p:nvCxnSpPr>
        <p:spPr>
          <a:xfrm flipV="1">
            <a:off x="1107012" y="5577573"/>
            <a:ext cx="726917" cy="76451"/>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20"/>
          <p:cNvCxnSpPr>
            <a:stCxn id="11" idx="3"/>
            <a:endCxn id="16" idx="1"/>
          </p:cNvCxnSpPr>
          <p:nvPr/>
        </p:nvCxnSpPr>
        <p:spPr>
          <a:xfrm flipV="1">
            <a:off x="1107012" y="5931598"/>
            <a:ext cx="726917" cy="76451"/>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1" name="Rounded Rectangle 21"/>
          <p:cNvSpPr/>
          <p:nvPr/>
        </p:nvSpPr>
        <p:spPr>
          <a:xfrm>
            <a:off x="6200216" y="4365104"/>
            <a:ext cx="591825" cy="782471"/>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22" name="Rounded Rectangle 22"/>
          <p:cNvSpPr/>
          <p:nvPr/>
        </p:nvSpPr>
        <p:spPr>
          <a:xfrm>
            <a:off x="6293846" y="4443879"/>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23" name="Rounded Rectangle 23"/>
          <p:cNvSpPr/>
          <p:nvPr/>
        </p:nvSpPr>
        <p:spPr>
          <a:xfrm>
            <a:off x="6293846" y="4797904"/>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24" name="Rounded Rectangle 24"/>
          <p:cNvSpPr/>
          <p:nvPr/>
        </p:nvSpPr>
        <p:spPr>
          <a:xfrm>
            <a:off x="6200216" y="5242226"/>
            <a:ext cx="591825" cy="782471"/>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25" name="Rounded Rectangle 25"/>
          <p:cNvSpPr/>
          <p:nvPr/>
        </p:nvSpPr>
        <p:spPr>
          <a:xfrm>
            <a:off x="6293846" y="5321001"/>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26" name="Rounded Rectangle 26"/>
          <p:cNvSpPr/>
          <p:nvPr/>
        </p:nvSpPr>
        <p:spPr>
          <a:xfrm>
            <a:off x="6293846" y="5675026"/>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27" name="Rounded Rectangle 27"/>
          <p:cNvSpPr/>
          <p:nvPr/>
        </p:nvSpPr>
        <p:spPr>
          <a:xfrm>
            <a:off x="7513712" y="4657554"/>
            <a:ext cx="591825" cy="1128242"/>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28" name="Rounded Rectangle 28"/>
          <p:cNvSpPr/>
          <p:nvPr/>
        </p:nvSpPr>
        <p:spPr>
          <a:xfrm>
            <a:off x="7607342" y="4736328"/>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29" name="Rounded Rectangle 29"/>
          <p:cNvSpPr/>
          <p:nvPr/>
        </p:nvSpPr>
        <p:spPr>
          <a:xfrm>
            <a:off x="7607342" y="5090353"/>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30" name="Rounded Rectangle 30"/>
          <p:cNvSpPr/>
          <p:nvPr/>
        </p:nvSpPr>
        <p:spPr>
          <a:xfrm>
            <a:off x="7607342" y="5440638"/>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cxnSp>
        <p:nvCxnSpPr>
          <p:cNvPr id="31" name="Straight Arrow Connector 31"/>
          <p:cNvCxnSpPr>
            <a:stCxn id="22" idx="3"/>
            <a:endCxn id="28" idx="1"/>
          </p:cNvCxnSpPr>
          <p:nvPr/>
        </p:nvCxnSpPr>
        <p:spPr>
          <a:xfrm>
            <a:off x="6700725" y="4572787"/>
            <a:ext cx="906617" cy="292449"/>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2"/>
          <p:cNvCxnSpPr>
            <a:stCxn id="23" idx="3"/>
            <a:endCxn id="29" idx="1"/>
          </p:cNvCxnSpPr>
          <p:nvPr/>
        </p:nvCxnSpPr>
        <p:spPr>
          <a:xfrm>
            <a:off x="6700725" y="4926812"/>
            <a:ext cx="906617" cy="292449"/>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3"/>
          <p:cNvCxnSpPr>
            <a:stCxn id="25" idx="3"/>
            <a:endCxn id="30" idx="1"/>
          </p:cNvCxnSpPr>
          <p:nvPr/>
        </p:nvCxnSpPr>
        <p:spPr>
          <a:xfrm>
            <a:off x="6700725" y="5449908"/>
            <a:ext cx="906617" cy="119637"/>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4"/>
          <p:cNvCxnSpPr>
            <a:stCxn id="22" idx="3"/>
            <a:endCxn id="29" idx="1"/>
          </p:cNvCxnSpPr>
          <p:nvPr/>
        </p:nvCxnSpPr>
        <p:spPr>
          <a:xfrm>
            <a:off x="6700725" y="4572787"/>
            <a:ext cx="906617" cy="646474"/>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5"/>
          <p:cNvCxnSpPr>
            <a:stCxn id="22" idx="3"/>
            <a:endCxn id="30" idx="1"/>
          </p:cNvCxnSpPr>
          <p:nvPr/>
        </p:nvCxnSpPr>
        <p:spPr>
          <a:xfrm>
            <a:off x="6700725" y="4572787"/>
            <a:ext cx="906617" cy="99675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6"/>
          <p:cNvCxnSpPr>
            <a:stCxn id="23" idx="3"/>
            <a:endCxn id="30" idx="1"/>
          </p:cNvCxnSpPr>
          <p:nvPr/>
        </p:nvCxnSpPr>
        <p:spPr>
          <a:xfrm>
            <a:off x="6700725" y="4926812"/>
            <a:ext cx="906617" cy="642733"/>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7"/>
          <p:cNvCxnSpPr>
            <a:stCxn id="25" idx="3"/>
            <a:endCxn id="28" idx="1"/>
          </p:cNvCxnSpPr>
          <p:nvPr/>
        </p:nvCxnSpPr>
        <p:spPr>
          <a:xfrm flipV="1">
            <a:off x="6700725" y="4865236"/>
            <a:ext cx="906617" cy="584672"/>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8"/>
          <p:cNvCxnSpPr>
            <a:stCxn id="26" idx="3"/>
            <a:endCxn id="30" idx="1"/>
          </p:cNvCxnSpPr>
          <p:nvPr/>
        </p:nvCxnSpPr>
        <p:spPr>
          <a:xfrm flipV="1">
            <a:off x="6700725" y="5569545"/>
            <a:ext cx="906617" cy="23438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9"/>
          <p:cNvCxnSpPr>
            <a:stCxn id="23" idx="3"/>
            <a:endCxn id="28" idx="1"/>
          </p:cNvCxnSpPr>
          <p:nvPr/>
        </p:nvCxnSpPr>
        <p:spPr>
          <a:xfrm flipV="1">
            <a:off x="6700725" y="4865236"/>
            <a:ext cx="906617" cy="61576"/>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40"/>
          <p:cNvCxnSpPr>
            <a:stCxn id="26" idx="3"/>
            <a:endCxn id="28" idx="1"/>
          </p:cNvCxnSpPr>
          <p:nvPr/>
        </p:nvCxnSpPr>
        <p:spPr>
          <a:xfrm flipV="1">
            <a:off x="6700725" y="4865236"/>
            <a:ext cx="906617" cy="938697"/>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1"/>
          <p:cNvCxnSpPr>
            <a:stCxn id="26" idx="3"/>
            <a:endCxn id="29" idx="1"/>
          </p:cNvCxnSpPr>
          <p:nvPr/>
        </p:nvCxnSpPr>
        <p:spPr>
          <a:xfrm flipV="1">
            <a:off x="6700725" y="5219261"/>
            <a:ext cx="906617" cy="584672"/>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2"/>
          <p:cNvCxnSpPr>
            <a:stCxn id="25" idx="3"/>
            <a:endCxn id="29" idx="1"/>
          </p:cNvCxnSpPr>
          <p:nvPr/>
        </p:nvCxnSpPr>
        <p:spPr>
          <a:xfrm flipV="1">
            <a:off x="6700725" y="5219261"/>
            <a:ext cx="906617" cy="230647"/>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43" name="TextBox 43"/>
          <p:cNvSpPr txBox="1"/>
          <p:nvPr/>
        </p:nvSpPr>
        <p:spPr>
          <a:xfrm>
            <a:off x="582543" y="6204820"/>
            <a:ext cx="1749581" cy="430887"/>
          </a:xfrm>
          <a:prstGeom prst="rect">
            <a:avLst/>
          </a:prstGeom>
          <a:noFill/>
        </p:spPr>
        <p:txBody>
          <a:bodyPr wrap="squar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sz="2200" dirty="0" smtClean="0">
                <a:latin typeface="Corbel"/>
                <a:cs typeface="Corbel"/>
              </a:rPr>
              <a:t>union</a:t>
            </a:r>
            <a:endParaRPr lang="en-US" sz="2200" dirty="0">
              <a:latin typeface="Corbel"/>
              <a:cs typeface="Corbel"/>
            </a:endParaRPr>
          </a:p>
        </p:txBody>
      </p:sp>
      <p:sp>
        <p:nvSpPr>
          <p:cNvPr id="44" name="TextBox 44"/>
          <p:cNvSpPr txBox="1"/>
          <p:nvPr/>
        </p:nvSpPr>
        <p:spPr>
          <a:xfrm>
            <a:off x="6221343" y="3860126"/>
            <a:ext cx="2006223" cy="430887"/>
          </a:xfrm>
          <a:prstGeom prst="rect">
            <a:avLst/>
          </a:prstGeom>
          <a:noFill/>
        </p:spPr>
        <p:txBody>
          <a:bodyPr wrap="squar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sz="2200" dirty="0" err="1" smtClean="0">
                <a:latin typeface="Corbel"/>
                <a:cs typeface="Corbel"/>
              </a:rPr>
              <a:t>groupByKey</a:t>
            </a:r>
            <a:endParaRPr lang="en-US" sz="2200" dirty="0" smtClean="0">
              <a:latin typeface="Corbel"/>
              <a:cs typeface="Corbel"/>
            </a:endParaRPr>
          </a:p>
        </p:txBody>
      </p:sp>
      <p:sp>
        <p:nvSpPr>
          <p:cNvPr id="45" name="TextBox 45"/>
          <p:cNvSpPr txBox="1"/>
          <p:nvPr/>
        </p:nvSpPr>
        <p:spPr>
          <a:xfrm>
            <a:off x="5819537" y="6021288"/>
            <a:ext cx="2840206" cy="769441"/>
          </a:xfrm>
          <a:prstGeom prst="rect">
            <a:avLst/>
          </a:prstGeom>
          <a:noFill/>
        </p:spPr>
        <p:txBody>
          <a:bodyPr wrap="squar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sz="2200" b="1" dirty="0" smtClean="0">
                <a:latin typeface="Corbel"/>
                <a:cs typeface="Corbel"/>
              </a:rPr>
              <a:t>join</a:t>
            </a:r>
            <a:r>
              <a:rPr lang="en-US" sz="2200" dirty="0" smtClean="0">
                <a:latin typeface="Corbel"/>
                <a:cs typeface="Corbel"/>
              </a:rPr>
              <a:t> with inputs not</a:t>
            </a:r>
            <a:br>
              <a:rPr lang="en-US" sz="2200" dirty="0" smtClean="0">
                <a:latin typeface="Corbel"/>
                <a:cs typeface="Corbel"/>
              </a:rPr>
            </a:br>
            <a:r>
              <a:rPr lang="en-US" sz="2200" dirty="0" smtClean="0">
                <a:solidFill>
                  <a:srgbClr val="FF0000"/>
                </a:solidFill>
                <a:latin typeface="Corbel"/>
                <a:cs typeface="Corbel"/>
              </a:rPr>
              <a:t>co-partitioned</a:t>
            </a:r>
            <a:endParaRPr lang="en-US" sz="2200" dirty="0">
              <a:solidFill>
                <a:srgbClr val="FF0000"/>
              </a:solidFill>
              <a:latin typeface="Corbel"/>
              <a:cs typeface="Corbel"/>
            </a:endParaRPr>
          </a:p>
        </p:txBody>
      </p:sp>
      <p:sp>
        <p:nvSpPr>
          <p:cNvPr id="46" name="Rounded Rectangle 46"/>
          <p:cNvSpPr/>
          <p:nvPr/>
        </p:nvSpPr>
        <p:spPr>
          <a:xfrm>
            <a:off x="6350914" y="2862117"/>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47" name="Rounded Rectangle 47"/>
          <p:cNvSpPr/>
          <p:nvPr/>
        </p:nvSpPr>
        <p:spPr>
          <a:xfrm>
            <a:off x="6350914" y="3216142"/>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48" name="Rounded Rectangle 48"/>
          <p:cNvSpPr/>
          <p:nvPr/>
        </p:nvSpPr>
        <p:spPr>
          <a:xfrm>
            <a:off x="6350914" y="3555682"/>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49" name="Rounded Rectangle 49"/>
          <p:cNvSpPr/>
          <p:nvPr/>
        </p:nvSpPr>
        <p:spPr>
          <a:xfrm>
            <a:off x="7671865" y="3038620"/>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50" name="Rounded Rectangle 50"/>
          <p:cNvSpPr/>
          <p:nvPr/>
        </p:nvSpPr>
        <p:spPr>
          <a:xfrm>
            <a:off x="7671865" y="3392645"/>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cxnSp>
        <p:nvCxnSpPr>
          <p:cNvPr id="51" name="Straight Arrow Connector 51"/>
          <p:cNvCxnSpPr>
            <a:stCxn id="46" idx="3"/>
            <a:endCxn id="49" idx="1"/>
          </p:cNvCxnSpPr>
          <p:nvPr/>
        </p:nvCxnSpPr>
        <p:spPr>
          <a:xfrm>
            <a:off x="6757793" y="2991024"/>
            <a:ext cx="914072" cy="176503"/>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2"/>
          <p:cNvCxnSpPr>
            <a:stCxn id="47" idx="3"/>
            <a:endCxn id="50" idx="1"/>
          </p:cNvCxnSpPr>
          <p:nvPr/>
        </p:nvCxnSpPr>
        <p:spPr>
          <a:xfrm>
            <a:off x="6757793" y="3345049"/>
            <a:ext cx="914072" cy="176503"/>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3"/>
          <p:cNvCxnSpPr>
            <a:stCxn id="46" idx="3"/>
            <a:endCxn id="50" idx="1"/>
          </p:cNvCxnSpPr>
          <p:nvPr/>
        </p:nvCxnSpPr>
        <p:spPr>
          <a:xfrm>
            <a:off x="6757793" y="2991024"/>
            <a:ext cx="914072" cy="53052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4"/>
          <p:cNvCxnSpPr>
            <a:stCxn id="48" idx="3"/>
            <a:endCxn id="49" idx="1"/>
          </p:cNvCxnSpPr>
          <p:nvPr/>
        </p:nvCxnSpPr>
        <p:spPr>
          <a:xfrm flipV="1">
            <a:off x="6757793" y="3167527"/>
            <a:ext cx="914072" cy="517062"/>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5"/>
          <p:cNvCxnSpPr>
            <a:stCxn id="47" idx="3"/>
            <a:endCxn id="49" idx="1"/>
          </p:cNvCxnSpPr>
          <p:nvPr/>
        </p:nvCxnSpPr>
        <p:spPr>
          <a:xfrm flipV="1">
            <a:off x="6757793" y="3167527"/>
            <a:ext cx="914072" cy="177522"/>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6"/>
          <p:cNvCxnSpPr>
            <a:stCxn id="48" idx="3"/>
            <a:endCxn id="50" idx="1"/>
          </p:cNvCxnSpPr>
          <p:nvPr/>
        </p:nvCxnSpPr>
        <p:spPr>
          <a:xfrm flipV="1">
            <a:off x="6757793" y="3521552"/>
            <a:ext cx="914072" cy="163037"/>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7" name="Rounded Rectangle 57"/>
          <p:cNvSpPr/>
          <p:nvPr/>
        </p:nvSpPr>
        <p:spPr>
          <a:xfrm>
            <a:off x="3075624" y="3606920"/>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58" name="Rounded Rectangle 58"/>
          <p:cNvSpPr/>
          <p:nvPr/>
        </p:nvSpPr>
        <p:spPr>
          <a:xfrm>
            <a:off x="3075624" y="3960945"/>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59" name="Rounded Rectangle 59"/>
          <p:cNvSpPr/>
          <p:nvPr/>
        </p:nvSpPr>
        <p:spPr>
          <a:xfrm>
            <a:off x="2981994" y="4427054"/>
            <a:ext cx="591825" cy="1114771"/>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60" name="Rounded Rectangle 60"/>
          <p:cNvSpPr/>
          <p:nvPr/>
        </p:nvSpPr>
        <p:spPr>
          <a:xfrm>
            <a:off x="3075624" y="4505829"/>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61" name="Rounded Rectangle 61"/>
          <p:cNvSpPr/>
          <p:nvPr/>
        </p:nvSpPr>
        <p:spPr>
          <a:xfrm>
            <a:off x="3075624" y="4859854"/>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62" name="Rounded Rectangle 62"/>
          <p:cNvSpPr/>
          <p:nvPr/>
        </p:nvSpPr>
        <p:spPr>
          <a:xfrm>
            <a:off x="4115790" y="3820595"/>
            <a:ext cx="591825" cy="1144559"/>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63" name="Rounded Rectangle 63"/>
          <p:cNvSpPr/>
          <p:nvPr/>
        </p:nvSpPr>
        <p:spPr>
          <a:xfrm>
            <a:off x="4209420" y="3899369"/>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64" name="Rounded Rectangle 64"/>
          <p:cNvSpPr/>
          <p:nvPr/>
        </p:nvSpPr>
        <p:spPr>
          <a:xfrm>
            <a:off x="4209420" y="4253394"/>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cxnSp>
        <p:nvCxnSpPr>
          <p:cNvPr id="65" name="Straight Arrow Connector 65"/>
          <p:cNvCxnSpPr>
            <a:stCxn id="57" idx="3"/>
            <a:endCxn id="64" idx="1"/>
          </p:cNvCxnSpPr>
          <p:nvPr/>
        </p:nvCxnSpPr>
        <p:spPr>
          <a:xfrm>
            <a:off x="3482503" y="3735828"/>
            <a:ext cx="726917" cy="646474"/>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6"/>
          <p:cNvCxnSpPr>
            <a:stCxn id="58" idx="3"/>
            <a:endCxn id="85" idx="1"/>
          </p:cNvCxnSpPr>
          <p:nvPr/>
        </p:nvCxnSpPr>
        <p:spPr>
          <a:xfrm>
            <a:off x="3482503" y="4089853"/>
            <a:ext cx="726917" cy="650184"/>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7" name="Straight Arrow Connector 67"/>
          <p:cNvCxnSpPr>
            <a:stCxn id="60" idx="3"/>
            <a:endCxn id="63" idx="1"/>
          </p:cNvCxnSpPr>
          <p:nvPr/>
        </p:nvCxnSpPr>
        <p:spPr>
          <a:xfrm flipV="1">
            <a:off x="3482503" y="4028277"/>
            <a:ext cx="726917" cy="606460"/>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8"/>
          <p:cNvCxnSpPr>
            <a:stCxn id="61" idx="3"/>
            <a:endCxn id="64" idx="1"/>
          </p:cNvCxnSpPr>
          <p:nvPr/>
        </p:nvCxnSpPr>
        <p:spPr>
          <a:xfrm flipV="1">
            <a:off x="3482503" y="4382301"/>
            <a:ext cx="726917" cy="606460"/>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69" name="TextBox 69"/>
          <p:cNvSpPr txBox="1"/>
          <p:nvPr/>
        </p:nvSpPr>
        <p:spPr>
          <a:xfrm>
            <a:off x="2981994" y="5569424"/>
            <a:ext cx="2022242" cy="769441"/>
          </a:xfrm>
          <a:prstGeom prst="rect">
            <a:avLst/>
          </a:prstGeom>
          <a:noFill/>
        </p:spPr>
        <p:txBody>
          <a:bodyPr wrap="squar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sz="2200" b="1" dirty="0" smtClean="0">
                <a:latin typeface="Corbel"/>
                <a:cs typeface="Corbel"/>
              </a:rPr>
              <a:t>join</a:t>
            </a:r>
            <a:r>
              <a:rPr lang="en-US" sz="2200" dirty="0" smtClean="0">
                <a:latin typeface="Corbel"/>
                <a:cs typeface="Corbel"/>
              </a:rPr>
              <a:t> with inputs </a:t>
            </a:r>
            <a:r>
              <a:rPr lang="en-US" sz="2200" dirty="0" smtClean="0">
                <a:solidFill>
                  <a:srgbClr val="FF0000"/>
                </a:solidFill>
                <a:latin typeface="Corbel"/>
                <a:cs typeface="Corbel"/>
              </a:rPr>
              <a:t>co-partitioned</a:t>
            </a:r>
            <a:endParaRPr lang="en-US" sz="2200" dirty="0">
              <a:solidFill>
                <a:srgbClr val="FF0000"/>
              </a:solidFill>
              <a:latin typeface="Corbel"/>
              <a:cs typeface="Corbel"/>
            </a:endParaRPr>
          </a:p>
        </p:txBody>
      </p:sp>
      <p:sp>
        <p:nvSpPr>
          <p:cNvPr id="70" name="Rounded Rectangle 70"/>
          <p:cNvSpPr/>
          <p:nvPr/>
        </p:nvSpPr>
        <p:spPr>
          <a:xfrm>
            <a:off x="606503" y="2858847"/>
            <a:ext cx="591825" cy="1119672"/>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71" name="Rounded Rectangle 71"/>
          <p:cNvSpPr/>
          <p:nvPr/>
        </p:nvSpPr>
        <p:spPr>
          <a:xfrm>
            <a:off x="700133" y="2937622"/>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72" name="Rounded Rectangle 72"/>
          <p:cNvSpPr/>
          <p:nvPr/>
        </p:nvSpPr>
        <p:spPr>
          <a:xfrm>
            <a:off x="700133" y="3291647"/>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73" name="Rounded Rectangle 73"/>
          <p:cNvSpPr/>
          <p:nvPr/>
        </p:nvSpPr>
        <p:spPr>
          <a:xfrm>
            <a:off x="700133" y="3628234"/>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74" name="Rounded Rectangle 74"/>
          <p:cNvSpPr/>
          <p:nvPr/>
        </p:nvSpPr>
        <p:spPr>
          <a:xfrm>
            <a:off x="1740299" y="2857128"/>
            <a:ext cx="591825" cy="1119672"/>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75" name="Rounded Rectangle 75"/>
          <p:cNvSpPr/>
          <p:nvPr/>
        </p:nvSpPr>
        <p:spPr>
          <a:xfrm>
            <a:off x="1833929" y="2935903"/>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76" name="Rounded Rectangle 76"/>
          <p:cNvSpPr/>
          <p:nvPr/>
        </p:nvSpPr>
        <p:spPr>
          <a:xfrm>
            <a:off x="1833929" y="3289928"/>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77" name="Rounded Rectangle 77"/>
          <p:cNvSpPr/>
          <p:nvPr/>
        </p:nvSpPr>
        <p:spPr>
          <a:xfrm>
            <a:off x="1833929" y="3626516"/>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cxnSp>
        <p:nvCxnSpPr>
          <p:cNvPr id="78" name="Straight Arrow Connector 78"/>
          <p:cNvCxnSpPr>
            <a:stCxn id="71" idx="3"/>
            <a:endCxn id="75" idx="1"/>
          </p:cNvCxnSpPr>
          <p:nvPr/>
        </p:nvCxnSpPr>
        <p:spPr>
          <a:xfrm flipV="1">
            <a:off x="1107012" y="3064811"/>
            <a:ext cx="726917" cy="171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9" name="Straight Arrow Connector 79"/>
          <p:cNvCxnSpPr>
            <a:stCxn id="72" idx="3"/>
            <a:endCxn id="76" idx="1"/>
          </p:cNvCxnSpPr>
          <p:nvPr/>
        </p:nvCxnSpPr>
        <p:spPr>
          <a:xfrm flipV="1">
            <a:off x="1107012" y="3418836"/>
            <a:ext cx="726917" cy="171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80"/>
          <p:cNvCxnSpPr>
            <a:stCxn id="73" idx="3"/>
            <a:endCxn id="77" idx="1"/>
          </p:cNvCxnSpPr>
          <p:nvPr/>
        </p:nvCxnSpPr>
        <p:spPr>
          <a:xfrm flipV="1">
            <a:off x="1107012" y="3755423"/>
            <a:ext cx="726917" cy="171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1" name="TextBox 81"/>
          <p:cNvSpPr txBox="1"/>
          <p:nvPr/>
        </p:nvSpPr>
        <p:spPr>
          <a:xfrm>
            <a:off x="582543" y="3981236"/>
            <a:ext cx="1725621" cy="430887"/>
          </a:xfrm>
          <a:prstGeom prst="rect">
            <a:avLst/>
          </a:prstGeom>
          <a:noFill/>
        </p:spPr>
        <p:txBody>
          <a:bodyPr wrap="squar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sz="2200" dirty="0" smtClean="0">
                <a:latin typeface="Corbel"/>
                <a:cs typeface="Corbel"/>
              </a:rPr>
              <a:t>map, filter</a:t>
            </a:r>
            <a:endParaRPr lang="en-US" sz="2200" dirty="0">
              <a:latin typeface="Corbel"/>
              <a:cs typeface="Corbel"/>
            </a:endParaRPr>
          </a:p>
        </p:txBody>
      </p:sp>
      <p:cxnSp>
        <p:nvCxnSpPr>
          <p:cNvPr id="82" name="Straight Arrow Connector 82"/>
          <p:cNvCxnSpPr/>
          <p:nvPr/>
        </p:nvCxnSpPr>
        <p:spPr>
          <a:xfrm flipV="1">
            <a:off x="5230743" y="2950964"/>
            <a:ext cx="0" cy="3716164"/>
          </a:xfrm>
          <a:prstGeom prst="straightConnector1">
            <a:avLst/>
          </a:prstGeom>
          <a:ln w="28575" cmpd="sng">
            <a:solidFill>
              <a:schemeClr val="bg1">
                <a:lumMod val="75000"/>
              </a:schemeClr>
            </a:solidFill>
            <a:roun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83" name="Rounded Rectangle 83"/>
          <p:cNvSpPr/>
          <p:nvPr/>
        </p:nvSpPr>
        <p:spPr>
          <a:xfrm>
            <a:off x="3075624" y="3270941"/>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84" name="Rounded Rectangle 84"/>
          <p:cNvSpPr/>
          <p:nvPr/>
        </p:nvSpPr>
        <p:spPr>
          <a:xfrm>
            <a:off x="3075624" y="5194538"/>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85" name="Rounded Rectangle 85"/>
          <p:cNvSpPr/>
          <p:nvPr/>
        </p:nvSpPr>
        <p:spPr>
          <a:xfrm>
            <a:off x="4209420" y="4611129"/>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cxnSp>
        <p:nvCxnSpPr>
          <p:cNvPr id="86" name="Straight Arrow Connector 86"/>
          <p:cNvCxnSpPr>
            <a:stCxn id="83" idx="3"/>
            <a:endCxn id="63" idx="1"/>
          </p:cNvCxnSpPr>
          <p:nvPr/>
        </p:nvCxnSpPr>
        <p:spPr>
          <a:xfrm>
            <a:off x="3482503" y="3399848"/>
            <a:ext cx="726917" cy="62842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7"/>
          <p:cNvCxnSpPr>
            <a:stCxn id="84" idx="3"/>
            <a:endCxn id="85" idx="1"/>
          </p:cNvCxnSpPr>
          <p:nvPr/>
        </p:nvCxnSpPr>
        <p:spPr>
          <a:xfrm flipV="1">
            <a:off x="3482503" y="4740037"/>
            <a:ext cx="726917" cy="58340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90" name="文本框 89"/>
          <p:cNvSpPr txBox="1"/>
          <p:nvPr/>
        </p:nvSpPr>
        <p:spPr>
          <a:xfrm>
            <a:off x="457200" y="1663616"/>
            <a:ext cx="3898776" cy="923330"/>
          </a:xfrm>
          <a:prstGeom prst="rect">
            <a:avLst/>
          </a:prstGeom>
          <a:noFill/>
        </p:spPr>
        <p:txBody>
          <a:bodyPr wrap="square" rtlCol="0">
            <a:spAutoFit/>
          </a:bodyPr>
          <a:lstStyle/>
          <a:p>
            <a:r>
              <a:rPr lang="zh-CN" altLang="en-US" dirty="0" smtClean="0"/>
              <a:t>窄依赖（</a:t>
            </a:r>
            <a:r>
              <a:rPr lang="en-US" altLang="zh-CN" dirty="0"/>
              <a:t> Narrow Dependencies </a:t>
            </a:r>
            <a:r>
              <a:rPr lang="zh-CN" altLang="en-US" dirty="0" smtClean="0"/>
              <a:t>）：</a:t>
            </a:r>
            <a:endParaRPr lang="en-US" altLang="zh-CN" dirty="0" smtClean="0"/>
          </a:p>
          <a:p>
            <a:r>
              <a:rPr lang="zh-CN" altLang="en-US" dirty="0" smtClean="0"/>
              <a:t>父</a:t>
            </a:r>
            <a:r>
              <a:rPr lang="en-US" altLang="zh-CN" dirty="0" smtClean="0"/>
              <a:t>RDD</a:t>
            </a:r>
            <a:r>
              <a:rPr lang="zh-CN" altLang="en-US" dirty="0" smtClean="0"/>
              <a:t>的每个分区最多只能被子</a:t>
            </a:r>
            <a:r>
              <a:rPr lang="en-US" altLang="zh-CN" dirty="0" smtClean="0"/>
              <a:t>RDD</a:t>
            </a:r>
            <a:r>
              <a:rPr lang="zh-CN" altLang="en-US" dirty="0" smtClean="0"/>
              <a:t>的一个分区使用</a:t>
            </a:r>
            <a:endParaRPr lang="zh-CN" altLang="en-US" dirty="0"/>
          </a:p>
        </p:txBody>
      </p:sp>
      <p:sp>
        <p:nvSpPr>
          <p:cNvPr id="91" name="文本框 90"/>
          <p:cNvSpPr txBox="1"/>
          <p:nvPr/>
        </p:nvSpPr>
        <p:spPr>
          <a:xfrm>
            <a:off x="5076056" y="1552750"/>
            <a:ext cx="3752019" cy="923330"/>
          </a:xfrm>
          <a:prstGeom prst="rect">
            <a:avLst/>
          </a:prstGeom>
          <a:noFill/>
        </p:spPr>
        <p:txBody>
          <a:bodyPr wrap="square" rtlCol="0">
            <a:spAutoFit/>
          </a:bodyPr>
          <a:lstStyle/>
          <a:p>
            <a:r>
              <a:rPr lang="zh-CN" altLang="en-US" dirty="0" smtClean="0"/>
              <a:t>宽依赖（</a:t>
            </a:r>
            <a:r>
              <a:rPr lang="en-US" altLang="zh-CN" dirty="0"/>
              <a:t> </a:t>
            </a:r>
            <a:r>
              <a:rPr lang="en-US" altLang="zh-CN" dirty="0" smtClean="0"/>
              <a:t>Wide Dependencies </a:t>
            </a:r>
            <a:r>
              <a:rPr lang="zh-CN" altLang="en-US" dirty="0" smtClean="0"/>
              <a:t>）：</a:t>
            </a:r>
            <a:endParaRPr lang="en-US" altLang="zh-CN" dirty="0" smtClean="0"/>
          </a:p>
          <a:p>
            <a:r>
              <a:rPr lang="zh-CN" altLang="en-US" dirty="0" smtClean="0"/>
              <a:t>父</a:t>
            </a:r>
            <a:r>
              <a:rPr lang="en-US" altLang="zh-CN" dirty="0" smtClean="0"/>
              <a:t>RDD</a:t>
            </a:r>
            <a:r>
              <a:rPr lang="zh-CN" altLang="en-US" dirty="0" smtClean="0"/>
              <a:t>的每个分区可被子</a:t>
            </a:r>
            <a:r>
              <a:rPr lang="en-US" altLang="zh-CN" dirty="0" smtClean="0"/>
              <a:t>RDD</a:t>
            </a:r>
            <a:r>
              <a:rPr lang="zh-CN" altLang="en-US" dirty="0" smtClean="0"/>
              <a:t>的多个分区使用</a:t>
            </a:r>
            <a:endParaRPr lang="zh-CN" altLang="en-US" dirty="0"/>
          </a:p>
        </p:txBody>
      </p:sp>
    </p:spTree>
    <p:extLst>
      <p:ext uri="{BB962C8B-B14F-4D97-AF65-F5344CB8AC3E}">
        <p14:creationId xmlns:p14="http://schemas.microsoft.com/office/powerpoint/2010/main" val="10319169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itle 1"/>
          <p:cNvSpPr>
            <a:spLocks noGrp="1"/>
          </p:cNvSpPr>
          <p:nvPr>
            <p:ph type="title"/>
          </p:nvPr>
        </p:nvSpPr>
        <p:spPr>
          <a:xfrm>
            <a:off x="381000" y="609600"/>
            <a:ext cx="8229600" cy="1143000"/>
          </a:xfrm>
        </p:spPr>
        <p:txBody>
          <a:bodyPr/>
          <a:lstStyle/>
          <a:p>
            <a:r>
              <a:rPr lang="en-US" altLang="zh-CN" sz="5400" dirty="0"/>
              <a:t>DAG </a:t>
            </a:r>
            <a:r>
              <a:rPr lang="zh-CN" altLang="en-US" sz="5400" dirty="0"/>
              <a:t>调度器</a:t>
            </a:r>
            <a:endParaRPr lang="en-US" sz="5000" dirty="0" smtClean="0">
              <a:ea typeface="ＭＳ Ｐゴシック" charset="-128"/>
              <a:cs typeface="ＭＳ Ｐゴシック" charset="-128"/>
            </a:endParaRPr>
          </a:p>
        </p:txBody>
      </p:sp>
      <p:sp>
        <p:nvSpPr>
          <p:cNvPr id="14" name="Content Placeholder 2"/>
          <p:cNvSpPr>
            <a:spLocks noGrp="1"/>
          </p:cNvSpPr>
          <p:nvPr>
            <p:ph sz="half" idx="1"/>
          </p:nvPr>
        </p:nvSpPr>
        <p:spPr>
          <a:xfrm>
            <a:off x="304800" y="1981200"/>
            <a:ext cx="3646178" cy="4304764"/>
          </a:xfrm>
        </p:spPr>
        <p:txBody>
          <a:bodyPr>
            <a:normAutofit fontScale="85000" lnSpcReduction="20000"/>
          </a:bodyPr>
          <a:lstStyle/>
          <a:p>
            <a:pPr marL="0" indent="0">
              <a:buFontTx/>
              <a:buNone/>
            </a:pPr>
            <a:r>
              <a:rPr lang="zh-CN" altLang="en-US" sz="2000" dirty="0" smtClean="0">
                <a:latin typeface="+mn-ea"/>
                <a:cs typeface="ＭＳ Ｐゴシック" charset="-128"/>
              </a:rPr>
              <a:t>右图</a:t>
            </a:r>
            <a:r>
              <a:rPr lang="en-US" altLang="zh-CN" sz="2000" dirty="0" smtClean="0">
                <a:latin typeface="+mn-ea"/>
                <a:cs typeface="ＭＳ Ｐゴシック" charset="-128"/>
              </a:rPr>
              <a:t>RDD</a:t>
            </a:r>
            <a:r>
              <a:rPr lang="zh-CN" altLang="en-US" sz="2000" dirty="0" smtClean="0">
                <a:latin typeface="+mn-ea"/>
                <a:cs typeface="ＭＳ Ｐゴシック" charset="-128"/>
              </a:rPr>
              <a:t>为例，优化</a:t>
            </a:r>
            <a:r>
              <a:rPr lang="en-US" altLang="zh-CN" sz="2000" dirty="0" smtClean="0">
                <a:latin typeface="+mn-ea"/>
                <a:cs typeface="ＭＳ Ｐゴシック" charset="-128"/>
              </a:rPr>
              <a:t>DAG</a:t>
            </a:r>
            <a:r>
              <a:rPr lang="zh-CN" altLang="en-US" sz="2000" dirty="0" smtClean="0">
                <a:latin typeface="+mn-ea"/>
                <a:cs typeface="ＭＳ Ｐゴシック" charset="-128"/>
              </a:rPr>
              <a:t>调度器</a:t>
            </a:r>
            <a:endParaRPr lang="en-US" altLang="zh-CN" sz="2000" dirty="0" smtClean="0">
              <a:latin typeface="+mn-ea"/>
              <a:cs typeface="ＭＳ Ｐゴシック" charset="-128"/>
            </a:endParaRPr>
          </a:p>
          <a:p>
            <a:pPr marL="0" indent="0">
              <a:buFontTx/>
              <a:buNone/>
            </a:pPr>
            <a:r>
              <a:rPr lang="en-US" altLang="zh-CN" sz="2000" dirty="0" smtClean="0">
                <a:latin typeface="+mn-ea"/>
                <a:cs typeface="ＭＳ Ｐゴシック" charset="-128"/>
              </a:rPr>
              <a:t>1. </a:t>
            </a:r>
            <a:r>
              <a:rPr lang="zh-CN" altLang="en-US" sz="2000" dirty="0" smtClean="0">
                <a:latin typeface="+mn-ea"/>
                <a:cs typeface="ＭＳ Ｐゴシック" charset="-128"/>
              </a:rPr>
              <a:t>窄依赖</a:t>
            </a:r>
            <a:r>
              <a:rPr lang="zh-CN" altLang="en-US" sz="2000" b="1" dirty="0" smtClean="0">
                <a:latin typeface="+mn-ea"/>
                <a:cs typeface="ＭＳ Ｐゴシック" charset="-128"/>
              </a:rPr>
              <a:t>管道化</a:t>
            </a:r>
            <a:r>
              <a:rPr lang="zh-CN" altLang="en-US" sz="2000" dirty="0" smtClean="0">
                <a:latin typeface="+mn-ea"/>
                <a:cs typeface="ＭＳ Ｐゴシック" charset="-128"/>
              </a:rPr>
              <a:t>，归为一个阶段（</a:t>
            </a:r>
            <a:r>
              <a:rPr lang="en-US" altLang="zh-CN" sz="2000" b="1" dirty="0" smtClean="0">
                <a:latin typeface="+mn-ea"/>
                <a:cs typeface="ＭＳ Ｐゴシック" charset="-128"/>
              </a:rPr>
              <a:t>stage</a:t>
            </a:r>
            <a:r>
              <a:rPr lang="zh-CN" altLang="en-US" sz="2000" dirty="0" smtClean="0">
                <a:latin typeface="+mn-ea"/>
                <a:cs typeface="ＭＳ Ｐゴシック" charset="-128"/>
              </a:rPr>
              <a:t>）</a:t>
            </a:r>
            <a:endParaRPr lang="en-US" sz="2000" dirty="0" smtClean="0">
              <a:latin typeface="+mn-ea"/>
              <a:cs typeface="ＭＳ Ｐゴシック" charset="-128"/>
            </a:endParaRPr>
          </a:p>
          <a:p>
            <a:pPr marL="0" indent="0">
              <a:buFontTx/>
              <a:buNone/>
            </a:pPr>
            <a:r>
              <a:rPr lang="en-US" altLang="zh-CN" sz="2000" dirty="0" smtClean="0">
                <a:latin typeface="+mn-ea"/>
                <a:cs typeface="ＭＳ Ｐゴシック" charset="-128"/>
              </a:rPr>
              <a:t>2. </a:t>
            </a:r>
            <a:r>
              <a:rPr lang="zh-CN" altLang="en-US" sz="2000" dirty="0" smtClean="0">
                <a:latin typeface="+mn-ea"/>
                <a:cs typeface="ＭＳ Ｐゴシック" charset="-128"/>
              </a:rPr>
              <a:t>基于分区选择</a:t>
            </a:r>
            <a:r>
              <a:rPr lang="en-US" altLang="zh-CN" sz="2000" dirty="0" smtClean="0">
                <a:latin typeface="+mn-ea"/>
                <a:cs typeface="ＭＳ Ｐゴシック" charset="-128"/>
              </a:rPr>
              <a:t>join</a:t>
            </a:r>
            <a:r>
              <a:rPr lang="zh-CN" altLang="en-US" sz="2000" dirty="0" smtClean="0">
                <a:latin typeface="+mn-ea"/>
                <a:cs typeface="ＭＳ Ｐゴシック" charset="-128"/>
              </a:rPr>
              <a:t>算法</a:t>
            </a:r>
            <a:endParaRPr lang="en-US" sz="2000" dirty="0" smtClean="0">
              <a:latin typeface="+mn-ea"/>
              <a:cs typeface="ＭＳ Ｐゴシック" charset="-128"/>
            </a:endParaRPr>
          </a:p>
          <a:p>
            <a:pPr marL="0" indent="0">
              <a:buFontTx/>
              <a:buNone/>
            </a:pPr>
            <a:r>
              <a:rPr lang="en-US" altLang="zh-CN" sz="2000" dirty="0" smtClean="0">
                <a:latin typeface="+mn-ea"/>
                <a:cs typeface="ＭＳ Ｐゴシック" charset="-128"/>
              </a:rPr>
              <a:t>3. </a:t>
            </a:r>
            <a:r>
              <a:rPr lang="zh-CN" altLang="en-US" sz="2000" dirty="0" smtClean="0">
                <a:latin typeface="+mn-ea"/>
                <a:cs typeface="ＭＳ Ｐゴシック" charset="-128"/>
              </a:rPr>
              <a:t>重用之前的</a:t>
            </a:r>
            <a:r>
              <a:rPr lang="zh-CN" altLang="en-US" sz="2000" dirty="0">
                <a:latin typeface="+mn-ea"/>
                <a:cs typeface="ＭＳ Ｐゴシック" charset="-128"/>
              </a:rPr>
              <a:t>缓存</a:t>
            </a:r>
            <a:r>
              <a:rPr lang="zh-CN" altLang="en-US" sz="2000" dirty="0" smtClean="0">
                <a:latin typeface="+mn-ea"/>
                <a:cs typeface="ＭＳ Ｐゴシック" charset="-128"/>
              </a:rPr>
              <a:t>数据</a:t>
            </a:r>
            <a:endParaRPr lang="en-US" altLang="zh-CN" sz="2000" dirty="0" smtClean="0">
              <a:latin typeface="+mn-ea"/>
              <a:cs typeface="ＭＳ Ｐゴシック" charset="-128"/>
            </a:endParaRPr>
          </a:p>
          <a:p>
            <a:pPr marL="0" indent="0">
              <a:buFontTx/>
              <a:buNone/>
            </a:pPr>
            <a:endParaRPr lang="en-US" sz="2000" dirty="0">
              <a:latin typeface="+mn-ea"/>
              <a:cs typeface="ＭＳ Ｐゴシック" charset="-128"/>
            </a:endParaRPr>
          </a:p>
          <a:p>
            <a:pPr marL="0" indent="0">
              <a:buFontTx/>
              <a:buNone/>
            </a:pPr>
            <a:r>
              <a:rPr lang="zh-CN" altLang="en-US" sz="2000" dirty="0" smtClean="0">
                <a:latin typeface="+mn-ea"/>
                <a:cs typeface="ＭＳ Ｐゴシック" charset="-128"/>
              </a:rPr>
              <a:t>注意：</a:t>
            </a:r>
            <a:endParaRPr lang="en-US" altLang="zh-CN" sz="2000" dirty="0" smtClean="0">
              <a:latin typeface="+mn-ea"/>
              <a:cs typeface="ＭＳ Ｐゴシック" charset="-128"/>
            </a:endParaRPr>
          </a:p>
          <a:p>
            <a:pPr marL="457200" indent="-457200">
              <a:buFont typeface="+mj-lt"/>
              <a:buAutoNum type="arabicPeriod"/>
            </a:pPr>
            <a:r>
              <a:rPr lang="zh-CN" altLang="en-US" sz="2000" dirty="0" smtClean="0">
                <a:latin typeface="+mn-ea"/>
                <a:cs typeface="ＭＳ Ｐゴシック" charset="-128"/>
              </a:rPr>
              <a:t>对于宽依赖，在两个阶段（</a:t>
            </a:r>
            <a:r>
              <a:rPr lang="en-US" altLang="zh-CN" sz="2000" b="1" dirty="0" smtClean="0">
                <a:latin typeface="+mn-ea"/>
                <a:cs typeface="ＭＳ Ｐゴシック" charset="-128"/>
              </a:rPr>
              <a:t>stage</a:t>
            </a:r>
            <a:r>
              <a:rPr lang="zh-CN" altLang="en-US" sz="2000" dirty="0" smtClean="0">
                <a:latin typeface="+mn-ea"/>
                <a:cs typeface="ＭＳ Ｐゴシック" charset="-128"/>
              </a:rPr>
              <a:t>）的边界需要进行</a:t>
            </a:r>
            <a:r>
              <a:rPr lang="en-US" altLang="zh-CN" sz="2000" dirty="0" smtClean="0">
                <a:latin typeface="+mn-ea"/>
                <a:cs typeface="ＭＳ Ｐゴシック" charset="-128"/>
              </a:rPr>
              <a:t>shuffle</a:t>
            </a:r>
            <a:r>
              <a:rPr lang="zh-CN" altLang="en-US" sz="2000" dirty="0" smtClean="0">
                <a:latin typeface="+mn-ea"/>
                <a:cs typeface="ＭＳ Ｐゴシック" charset="-128"/>
              </a:rPr>
              <a:t>操作。在很多时候不一定需要</a:t>
            </a:r>
            <a:r>
              <a:rPr lang="en-US" altLang="zh-CN" sz="2000" dirty="0" smtClean="0">
                <a:latin typeface="+mn-ea"/>
                <a:cs typeface="ＭＳ Ｐゴシック" charset="-128"/>
              </a:rPr>
              <a:t>shuffle</a:t>
            </a:r>
            <a:r>
              <a:rPr lang="zh-CN" altLang="en-US" sz="2000" dirty="0" smtClean="0">
                <a:latin typeface="+mn-ea"/>
                <a:cs typeface="ＭＳ Ｐゴシック" charset="-128"/>
              </a:rPr>
              <a:t>操作。而</a:t>
            </a:r>
            <a:r>
              <a:rPr lang="en-US" altLang="zh-CN" sz="2000" dirty="0" smtClean="0">
                <a:latin typeface="+mn-ea"/>
                <a:cs typeface="ＭＳ Ｐゴシック" charset="-128"/>
              </a:rPr>
              <a:t>shuffle</a:t>
            </a:r>
            <a:r>
              <a:rPr lang="zh-CN" altLang="en-US" sz="2000" dirty="0" smtClean="0">
                <a:latin typeface="+mn-ea"/>
                <a:cs typeface="ＭＳ Ｐゴシック" charset="-128"/>
              </a:rPr>
              <a:t>操作涉及到数据网络传输、中间结果排序等问题，会影响到整体性能。</a:t>
            </a:r>
            <a:endParaRPr lang="en-US" altLang="zh-CN" sz="2000" dirty="0" smtClean="0">
              <a:latin typeface="+mn-ea"/>
              <a:cs typeface="ＭＳ Ｐゴシック" charset="-128"/>
            </a:endParaRPr>
          </a:p>
          <a:p>
            <a:pPr marL="457200" indent="-457200">
              <a:buFont typeface="+mj-lt"/>
              <a:buAutoNum type="arabicPeriod"/>
            </a:pPr>
            <a:r>
              <a:rPr lang="zh-CN" altLang="en-US" sz="2000" dirty="0" smtClean="0"/>
              <a:t>默认</a:t>
            </a:r>
            <a:r>
              <a:rPr lang="zh-CN" altLang="en-US" sz="2000" dirty="0"/>
              <a:t>情况下，</a:t>
            </a:r>
            <a:r>
              <a:rPr lang="en-US" altLang="zh-CN" sz="2000" dirty="0"/>
              <a:t>Spark</a:t>
            </a:r>
            <a:r>
              <a:rPr lang="zh-CN" altLang="en-US" sz="2000" dirty="0"/>
              <a:t>在</a:t>
            </a:r>
            <a:r>
              <a:rPr lang="en-US" altLang="zh-CN" sz="2000" dirty="0"/>
              <a:t>shuffle</a:t>
            </a:r>
            <a:r>
              <a:rPr lang="zh-CN" altLang="en-US" sz="2000" dirty="0"/>
              <a:t>前物化每个</a:t>
            </a:r>
            <a:r>
              <a:rPr lang="en-US" altLang="zh-CN" sz="2000" dirty="0"/>
              <a:t>map</a:t>
            </a:r>
            <a:r>
              <a:rPr lang="zh-CN" altLang="en-US" sz="2000" dirty="0"/>
              <a:t>任务的输出到内存，当有必要时（如内存吃紧）会存入磁盘。</a:t>
            </a:r>
            <a:endParaRPr lang="en-US" altLang="zh-CN" sz="2000" dirty="0"/>
          </a:p>
          <a:p>
            <a:pPr marL="0" indent="0">
              <a:buFontTx/>
              <a:buNone/>
            </a:pPr>
            <a:endParaRPr lang="en-US" sz="2000" dirty="0" smtClean="0">
              <a:latin typeface="+mn-ea"/>
              <a:cs typeface="ＭＳ Ｐゴシック" charset="-128"/>
            </a:endParaRPr>
          </a:p>
          <a:p>
            <a:pPr marL="0" indent="0">
              <a:buFontTx/>
              <a:buNone/>
            </a:pPr>
            <a:endParaRPr lang="en-US" sz="2000" dirty="0" smtClean="0">
              <a:latin typeface="+mn-ea"/>
              <a:cs typeface="ＭＳ Ｐゴシック" charset="-128"/>
            </a:endParaRPr>
          </a:p>
        </p:txBody>
      </p:sp>
      <p:grpSp>
        <p:nvGrpSpPr>
          <p:cNvPr id="3" name="Group 2"/>
          <p:cNvGrpSpPr/>
          <p:nvPr/>
        </p:nvGrpSpPr>
        <p:grpSpPr>
          <a:xfrm>
            <a:off x="3812630" y="2051448"/>
            <a:ext cx="5151858" cy="3839398"/>
            <a:chOff x="3259082" y="2018851"/>
            <a:chExt cx="5656318" cy="3924749"/>
          </a:xfrm>
        </p:grpSpPr>
        <p:sp>
          <p:nvSpPr>
            <p:cNvPr id="171" name="Rounded Rectangle 170"/>
            <p:cNvSpPr/>
            <p:nvPr/>
          </p:nvSpPr>
          <p:spPr>
            <a:xfrm>
              <a:off x="3259082" y="2018851"/>
              <a:ext cx="5656318" cy="3924749"/>
            </a:xfrm>
            <a:prstGeom prst="roundRect">
              <a:avLst>
                <a:gd name="adj" fmla="val 11363"/>
              </a:avLst>
            </a:prstGeom>
            <a:noFill/>
            <a:ln w="25400" cap="flat" cmpd="sng" algn="ctr">
              <a:solidFill>
                <a:sysClr val="windowText" lastClr="000000">
                  <a:lumMod val="50000"/>
                  <a:lumOff val="50000"/>
                </a:sys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72" name="Rounded Rectangle 171"/>
            <p:cNvSpPr/>
            <p:nvPr/>
          </p:nvSpPr>
          <p:spPr>
            <a:xfrm>
              <a:off x="3423812" y="2166746"/>
              <a:ext cx="1828800" cy="1381095"/>
            </a:xfrm>
            <a:prstGeom prst="roundRect">
              <a:avLst/>
            </a:prstGeom>
            <a:noFill/>
            <a:ln w="25400" cap="flat" cmpd="sng" algn="ctr">
              <a:solidFill>
                <a:sysClr val="windowText" lastClr="000000">
                  <a:lumMod val="50000"/>
                  <a:lumOff val="50000"/>
                </a:sys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73" name="Rounded Rectangle 172"/>
            <p:cNvSpPr/>
            <p:nvPr/>
          </p:nvSpPr>
          <p:spPr>
            <a:xfrm>
              <a:off x="3423812" y="3726445"/>
              <a:ext cx="3901060" cy="2074855"/>
            </a:xfrm>
            <a:prstGeom prst="roundRect">
              <a:avLst/>
            </a:prstGeom>
            <a:noFill/>
            <a:ln w="25400" cap="flat" cmpd="sng" algn="ctr">
              <a:solidFill>
                <a:sysClr val="windowText" lastClr="000000">
                  <a:lumMod val="50000"/>
                  <a:lumOff val="50000"/>
                </a:sys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74" name="Rounded Rectangle 173"/>
            <p:cNvSpPr/>
            <p:nvPr/>
          </p:nvSpPr>
          <p:spPr>
            <a:xfrm>
              <a:off x="5039626" y="3878162"/>
              <a:ext cx="591825" cy="803593"/>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75" name="Rounded Rectangle 174"/>
            <p:cNvSpPr/>
            <p:nvPr/>
          </p:nvSpPr>
          <p:spPr>
            <a:xfrm>
              <a:off x="5133256" y="3959064"/>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76" name="Rounded Rectangle 175"/>
            <p:cNvSpPr/>
            <p:nvPr/>
          </p:nvSpPr>
          <p:spPr>
            <a:xfrm>
              <a:off x="5133256" y="4322645"/>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77" name="Rounded Rectangle 176"/>
            <p:cNvSpPr/>
            <p:nvPr/>
          </p:nvSpPr>
          <p:spPr>
            <a:xfrm>
              <a:off x="5045232" y="4839070"/>
              <a:ext cx="586220" cy="803593"/>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78" name="Rounded Rectangle 177"/>
            <p:cNvSpPr/>
            <p:nvPr/>
          </p:nvSpPr>
          <p:spPr>
            <a:xfrm>
              <a:off x="5138861" y="4919972"/>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79" name="Rounded Rectangle 178"/>
            <p:cNvSpPr/>
            <p:nvPr/>
          </p:nvSpPr>
          <p:spPr>
            <a:xfrm>
              <a:off x="5138861" y="5283553"/>
              <a:ext cx="406879" cy="264773"/>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0" name="Rounded Rectangle 179"/>
            <p:cNvSpPr/>
            <p:nvPr/>
          </p:nvSpPr>
          <p:spPr>
            <a:xfrm>
              <a:off x="6387251" y="3963700"/>
              <a:ext cx="591825" cy="1528842"/>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81" name="Rounded Rectangle 180"/>
            <p:cNvSpPr/>
            <p:nvPr/>
          </p:nvSpPr>
          <p:spPr>
            <a:xfrm>
              <a:off x="6480881" y="4044600"/>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2" name="Rounded Rectangle 181"/>
            <p:cNvSpPr/>
            <p:nvPr/>
          </p:nvSpPr>
          <p:spPr>
            <a:xfrm>
              <a:off x="6480881" y="4408182"/>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3" name="Rounded Rectangle 182"/>
            <p:cNvSpPr/>
            <p:nvPr/>
          </p:nvSpPr>
          <p:spPr>
            <a:xfrm>
              <a:off x="6480881" y="4767922"/>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4" name="Rounded Rectangle 183"/>
            <p:cNvSpPr/>
            <p:nvPr/>
          </p:nvSpPr>
          <p:spPr>
            <a:xfrm>
              <a:off x="6480881" y="5131504"/>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5" name="Rounded Rectangle 184"/>
            <p:cNvSpPr/>
            <p:nvPr/>
          </p:nvSpPr>
          <p:spPr>
            <a:xfrm>
              <a:off x="4479781" y="2272884"/>
              <a:ext cx="591825" cy="114989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86" name="Rounded Rectangle 185"/>
            <p:cNvSpPr/>
            <p:nvPr/>
          </p:nvSpPr>
          <p:spPr>
            <a:xfrm>
              <a:off x="4573411" y="2353785"/>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7" name="Rounded Rectangle 186"/>
            <p:cNvSpPr/>
            <p:nvPr/>
          </p:nvSpPr>
          <p:spPr>
            <a:xfrm>
              <a:off x="4573411" y="2717367"/>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8" name="Rounded Rectangle 187"/>
            <p:cNvSpPr/>
            <p:nvPr/>
          </p:nvSpPr>
          <p:spPr>
            <a:xfrm>
              <a:off x="4573411" y="3063041"/>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9" name="Rounded Rectangle 188"/>
            <p:cNvSpPr/>
            <p:nvPr/>
          </p:nvSpPr>
          <p:spPr>
            <a:xfrm>
              <a:off x="6387251" y="2278969"/>
              <a:ext cx="591825" cy="114989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90" name="Rounded Rectangle 189"/>
            <p:cNvSpPr/>
            <p:nvPr/>
          </p:nvSpPr>
          <p:spPr>
            <a:xfrm>
              <a:off x="6480881" y="2359870"/>
              <a:ext cx="406879" cy="264773"/>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1" name="Rounded Rectangle 190"/>
            <p:cNvSpPr/>
            <p:nvPr/>
          </p:nvSpPr>
          <p:spPr>
            <a:xfrm>
              <a:off x="6480881" y="2723452"/>
              <a:ext cx="406879" cy="264773"/>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2" name="Rounded Rectangle 191"/>
            <p:cNvSpPr/>
            <p:nvPr/>
          </p:nvSpPr>
          <p:spPr>
            <a:xfrm>
              <a:off x="6480881" y="3069126"/>
              <a:ext cx="406879" cy="264773"/>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3" name="Rounded Rectangle 192"/>
            <p:cNvSpPr/>
            <p:nvPr/>
          </p:nvSpPr>
          <p:spPr>
            <a:xfrm>
              <a:off x="8156030" y="3225190"/>
              <a:ext cx="591825" cy="114989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94" name="Rounded Rectangle 193"/>
            <p:cNvSpPr/>
            <p:nvPr/>
          </p:nvSpPr>
          <p:spPr>
            <a:xfrm>
              <a:off x="8249660" y="3306092"/>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5" name="Rounded Rectangle 194"/>
            <p:cNvSpPr/>
            <p:nvPr/>
          </p:nvSpPr>
          <p:spPr>
            <a:xfrm>
              <a:off x="8249660" y="3669674"/>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6" name="Rounded Rectangle 195"/>
            <p:cNvSpPr/>
            <p:nvPr/>
          </p:nvSpPr>
          <p:spPr>
            <a:xfrm>
              <a:off x="8249660" y="4015348"/>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197" name="Straight Arrow Connector 196"/>
            <p:cNvCxnSpPr>
              <a:stCxn id="190" idx="3"/>
              <a:endCxn id="194" idx="1"/>
            </p:cNvCxnSpPr>
            <p:nvPr/>
          </p:nvCxnSpPr>
          <p:spPr>
            <a:xfrm>
              <a:off x="6887760" y="2492257"/>
              <a:ext cx="1361900" cy="946222"/>
            </a:xfrm>
            <a:prstGeom prst="straightConnector1">
              <a:avLst/>
            </a:prstGeom>
            <a:noFill/>
            <a:ln w="19050" cap="flat" cmpd="sng" algn="ctr">
              <a:solidFill>
                <a:srgbClr val="000000"/>
              </a:solidFill>
              <a:prstDash val="solid"/>
              <a:round/>
              <a:headEnd type="none"/>
              <a:tailEnd type="triangle"/>
            </a:ln>
            <a:effectLst/>
          </p:spPr>
        </p:cxnSp>
        <p:cxnSp>
          <p:nvCxnSpPr>
            <p:cNvPr id="198" name="Straight Arrow Connector 197"/>
            <p:cNvCxnSpPr>
              <a:stCxn id="191" idx="3"/>
              <a:endCxn id="195" idx="1"/>
            </p:cNvCxnSpPr>
            <p:nvPr/>
          </p:nvCxnSpPr>
          <p:spPr>
            <a:xfrm>
              <a:off x="6887760" y="2855839"/>
              <a:ext cx="1361900" cy="946222"/>
            </a:xfrm>
            <a:prstGeom prst="straightConnector1">
              <a:avLst/>
            </a:prstGeom>
            <a:noFill/>
            <a:ln w="19050" cap="flat" cmpd="sng" algn="ctr">
              <a:solidFill>
                <a:srgbClr val="000000"/>
              </a:solidFill>
              <a:prstDash val="solid"/>
              <a:round/>
              <a:headEnd type="none"/>
              <a:tailEnd type="triangle"/>
            </a:ln>
            <a:effectLst/>
          </p:spPr>
        </p:cxnSp>
        <p:cxnSp>
          <p:nvCxnSpPr>
            <p:cNvPr id="199" name="Straight Arrow Connector 198"/>
            <p:cNvCxnSpPr>
              <a:stCxn id="192" idx="3"/>
              <a:endCxn id="196" idx="1"/>
            </p:cNvCxnSpPr>
            <p:nvPr/>
          </p:nvCxnSpPr>
          <p:spPr>
            <a:xfrm>
              <a:off x="6887760" y="3201513"/>
              <a:ext cx="1361900" cy="946222"/>
            </a:xfrm>
            <a:prstGeom prst="straightConnector1">
              <a:avLst/>
            </a:prstGeom>
            <a:noFill/>
            <a:ln w="19050" cap="flat" cmpd="sng" algn="ctr">
              <a:solidFill>
                <a:srgbClr val="000000"/>
              </a:solidFill>
              <a:prstDash val="solid"/>
              <a:round/>
              <a:headEnd type="none"/>
              <a:tailEnd type="triangle"/>
            </a:ln>
            <a:effectLst/>
          </p:spPr>
        </p:cxnSp>
        <p:cxnSp>
          <p:nvCxnSpPr>
            <p:cNvPr id="200" name="Straight Arrow Connector 199"/>
            <p:cNvCxnSpPr>
              <a:stCxn id="187" idx="3"/>
              <a:endCxn id="191" idx="1"/>
            </p:cNvCxnSpPr>
            <p:nvPr/>
          </p:nvCxnSpPr>
          <p:spPr>
            <a:xfrm>
              <a:off x="4980290" y="2849754"/>
              <a:ext cx="1500591" cy="6085"/>
            </a:xfrm>
            <a:prstGeom prst="straightConnector1">
              <a:avLst/>
            </a:prstGeom>
            <a:noFill/>
            <a:ln w="19050" cap="flat" cmpd="sng" algn="ctr">
              <a:solidFill>
                <a:srgbClr val="000000"/>
              </a:solidFill>
              <a:prstDash val="solid"/>
              <a:round/>
              <a:headEnd type="none"/>
              <a:tailEnd type="triangle"/>
            </a:ln>
            <a:effectLst/>
          </p:spPr>
        </p:cxnSp>
        <p:cxnSp>
          <p:nvCxnSpPr>
            <p:cNvPr id="201" name="Straight Arrow Connector 200"/>
            <p:cNvCxnSpPr>
              <a:stCxn id="186" idx="3"/>
              <a:endCxn id="190" idx="1"/>
            </p:cNvCxnSpPr>
            <p:nvPr/>
          </p:nvCxnSpPr>
          <p:spPr>
            <a:xfrm>
              <a:off x="4980290" y="2486172"/>
              <a:ext cx="1500591" cy="6085"/>
            </a:xfrm>
            <a:prstGeom prst="straightConnector1">
              <a:avLst/>
            </a:prstGeom>
            <a:noFill/>
            <a:ln w="19050" cap="flat" cmpd="sng" algn="ctr">
              <a:solidFill>
                <a:srgbClr val="000000"/>
              </a:solidFill>
              <a:prstDash val="solid"/>
              <a:round/>
              <a:headEnd type="none"/>
              <a:tailEnd type="triangle"/>
            </a:ln>
            <a:effectLst/>
          </p:spPr>
        </p:cxnSp>
        <p:cxnSp>
          <p:nvCxnSpPr>
            <p:cNvPr id="202" name="Straight Arrow Connector 201"/>
            <p:cNvCxnSpPr>
              <a:stCxn id="176" idx="3"/>
              <a:endCxn id="182" idx="1"/>
            </p:cNvCxnSpPr>
            <p:nvPr/>
          </p:nvCxnSpPr>
          <p:spPr>
            <a:xfrm>
              <a:off x="5540135" y="4455032"/>
              <a:ext cx="940746" cy="85537"/>
            </a:xfrm>
            <a:prstGeom prst="straightConnector1">
              <a:avLst/>
            </a:prstGeom>
            <a:noFill/>
            <a:ln w="19050" cap="flat" cmpd="sng" algn="ctr">
              <a:solidFill>
                <a:srgbClr val="000000"/>
              </a:solidFill>
              <a:prstDash val="solid"/>
              <a:round/>
              <a:headEnd type="none"/>
              <a:tailEnd type="triangle"/>
            </a:ln>
            <a:effectLst/>
          </p:spPr>
        </p:cxnSp>
        <p:cxnSp>
          <p:nvCxnSpPr>
            <p:cNvPr id="203" name="Straight Arrow Connector 202"/>
            <p:cNvCxnSpPr>
              <a:stCxn id="181" idx="3"/>
              <a:endCxn id="194" idx="1"/>
            </p:cNvCxnSpPr>
            <p:nvPr/>
          </p:nvCxnSpPr>
          <p:spPr>
            <a:xfrm flipV="1">
              <a:off x="6887760" y="3438479"/>
              <a:ext cx="1361900" cy="738508"/>
            </a:xfrm>
            <a:prstGeom prst="straightConnector1">
              <a:avLst/>
            </a:prstGeom>
            <a:noFill/>
            <a:ln w="19050" cap="flat" cmpd="sng" algn="ctr">
              <a:solidFill>
                <a:srgbClr val="000000"/>
              </a:solidFill>
              <a:prstDash val="solid"/>
              <a:round/>
              <a:headEnd type="none"/>
              <a:tailEnd type="triangle"/>
            </a:ln>
            <a:effectLst/>
          </p:spPr>
        </p:cxnSp>
        <p:cxnSp>
          <p:nvCxnSpPr>
            <p:cNvPr id="204" name="Straight Arrow Connector 203"/>
            <p:cNvCxnSpPr>
              <a:stCxn id="188" idx="3"/>
              <a:endCxn id="192" idx="1"/>
            </p:cNvCxnSpPr>
            <p:nvPr/>
          </p:nvCxnSpPr>
          <p:spPr>
            <a:xfrm>
              <a:off x="4980290" y="3195428"/>
              <a:ext cx="1500591" cy="6085"/>
            </a:xfrm>
            <a:prstGeom prst="straightConnector1">
              <a:avLst/>
            </a:prstGeom>
            <a:noFill/>
            <a:ln w="19050" cap="flat" cmpd="sng" algn="ctr">
              <a:solidFill>
                <a:srgbClr val="000000"/>
              </a:solidFill>
              <a:prstDash val="solid"/>
              <a:round/>
              <a:headEnd type="none"/>
              <a:tailEnd type="triangle"/>
            </a:ln>
            <a:effectLst/>
          </p:spPr>
        </p:cxnSp>
        <p:cxnSp>
          <p:nvCxnSpPr>
            <p:cNvPr id="205" name="Straight Arrow Connector 204"/>
            <p:cNvCxnSpPr>
              <a:stCxn id="183" idx="3"/>
              <a:endCxn id="194" idx="1"/>
            </p:cNvCxnSpPr>
            <p:nvPr/>
          </p:nvCxnSpPr>
          <p:spPr>
            <a:xfrm flipV="1">
              <a:off x="6887760" y="3438479"/>
              <a:ext cx="1361900" cy="1461830"/>
            </a:xfrm>
            <a:prstGeom prst="straightConnector1">
              <a:avLst/>
            </a:prstGeom>
            <a:noFill/>
            <a:ln w="19050" cap="flat" cmpd="sng" algn="ctr">
              <a:solidFill>
                <a:srgbClr val="000000"/>
              </a:solidFill>
              <a:prstDash val="solid"/>
              <a:round/>
              <a:headEnd type="none"/>
              <a:tailEnd type="triangle"/>
            </a:ln>
            <a:effectLst/>
          </p:spPr>
        </p:cxnSp>
        <p:cxnSp>
          <p:nvCxnSpPr>
            <p:cNvPr id="206" name="Straight Arrow Connector 205"/>
            <p:cNvCxnSpPr>
              <a:stCxn id="175" idx="3"/>
              <a:endCxn id="181" idx="1"/>
            </p:cNvCxnSpPr>
            <p:nvPr/>
          </p:nvCxnSpPr>
          <p:spPr>
            <a:xfrm>
              <a:off x="5540135" y="4091451"/>
              <a:ext cx="940746" cy="85537"/>
            </a:xfrm>
            <a:prstGeom prst="straightConnector1">
              <a:avLst/>
            </a:prstGeom>
            <a:noFill/>
            <a:ln w="19050" cap="flat" cmpd="sng" algn="ctr">
              <a:solidFill>
                <a:srgbClr val="000000"/>
              </a:solidFill>
              <a:prstDash val="solid"/>
              <a:round/>
              <a:headEnd type="none"/>
              <a:tailEnd type="triangle"/>
            </a:ln>
            <a:effectLst/>
          </p:spPr>
        </p:cxnSp>
        <p:cxnSp>
          <p:nvCxnSpPr>
            <p:cNvPr id="207" name="Straight Arrow Connector 206"/>
            <p:cNvCxnSpPr>
              <a:stCxn id="178" idx="3"/>
              <a:endCxn id="183" idx="1"/>
            </p:cNvCxnSpPr>
            <p:nvPr/>
          </p:nvCxnSpPr>
          <p:spPr>
            <a:xfrm flipV="1">
              <a:off x="5545740" y="4900309"/>
              <a:ext cx="935141" cy="152049"/>
            </a:xfrm>
            <a:prstGeom prst="straightConnector1">
              <a:avLst/>
            </a:prstGeom>
            <a:noFill/>
            <a:ln w="19050" cap="flat" cmpd="sng" algn="ctr">
              <a:solidFill>
                <a:srgbClr val="000000"/>
              </a:solidFill>
              <a:prstDash val="solid"/>
              <a:round/>
              <a:headEnd type="none"/>
              <a:tailEnd type="triangle"/>
            </a:ln>
            <a:effectLst/>
          </p:spPr>
        </p:cxnSp>
        <p:cxnSp>
          <p:nvCxnSpPr>
            <p:cNvPr id="208" name="Straight Arrow Connector 207"/>
            <p:cNvCxnSpPr>
              <a:stCxn id="179" idx="3"/>
              <a:endCxn id="184" idx="1"/>
            </p:cNvCxnSpPr>
            <p:nvPr/>
          </p:nvCxnSpPr>
          <p:spPr>
            <a:xfrm flipV="1">
              <a:off x="5545740" y="5263891"/>
              <a:ext cx="935141" cy="152049"/>
            </a:xfrm>
            <a:prstGeom prst="straightConnector1">
              <a:avLst/>
            </a:prstGeom>
            <a:noFill/>
            <a:ln w="19050" cap="flat" cmpd="sng" algn="ctr">
              <a:solidFill>
                <a:srgbClr val="000000"/>
              </a:solidFill>
              <a:prstDash val="solid"/>
              <a:round/>
              <a:headEnd type="none"/>
              <a:tailEnd type="triangle"/>
            </a:ln>
            <a:effectLst/>
          </p:spPr>
        </p:cxnSp>
        <p:cxnSp>
          <p:nvCxnSpPr>
            <p:cNvPr id="209" name="Straight Arrow Connector 208"/>
            <p:cNvCxnSpPr>
              <a:stCxn id="181" idx="3"/>
              <a:endCxn id="195" idx="1"/>
            </p:cNvCxnSpPr>
            <p:nvPr/>
          </p:nvCxnSpPr>
          <p:spPr>
            <a:xfrm flipV="1">
              <a:off x="6887760" y="3802061"/>
              <a:ext cx="1361900" cy="374926"/>
            </a:xfrm>
            <a:prstGeom prst="straightConnector1">
              <a:avLst/>
            </a:prstGeom>
            <a:noFill/>
            <a:ln w="19050" cap="flat" cmpd="sng" algn="ctr">
              <a:solidFill>
                <a:srgbClr val="000000"/>
              </a:solidFill>
              <a:prstDash val="solid"/>
              <a:round/>
              <a:headEnd type="none"/>
              <a:tailEnd type="triangle"/>
            </a:ln>
            <a:effectLst/>
          </p:spPr>
        </p:cxnSp>
        <p:cxnSp>
          <p:nvCxnSpPr>
            <p:cNvPr id="210" name="Straight Arrow Connector 209"/>
            <p:cNvCxnSpPr>
              <a:stCxn id="182" idx="3"/>
              <a:endCxn id="195" idx="1"/>
            </p:cNvCxnSpPr>
            <p:nvPr/>
          </p:nvCxnSpPr>
          <p:spPr>
            <a:xfrm flipV="1">
              <a:off x="6887760" y="3802061"/>
              <a:ext cx="1361900" cy="738508"/>
            </a:xfrm>
            <a:prstGeom prst="straightConnector1">
              <a:avLst/>
            </a:prstGeom>
            <a:noFill/>
            <a:ln w="19050" cap="flat" cmpd="sng" algn="ctr">
              <a:solidFill>
                <a:srgbClr val="000000"/>
              </a:solidFill>
              <a:prstDash val="solid"/>
              <a:round/>
              <a:headEnd type="none"/>
              <a:tailEnd type="triangle"/>
            </a:ln>
            <a:effectLst/>
          </p:spPr>
        </p:cxnSp>
        <p:cxnSp>
          <p:nvCxnSpPr>
            <p:cNvPr id="211" name="Straight Arrow Connector 210"/>
            <p:cNvCxnSpPr>
              <a:stCxn id="183" idx="3"/>
              <a:endCxn id="195" idx="1"/>
            </p:cNvCxnSpPr>
            <p:nvPr/>
          </p:nvCxnSpPr>
          <p:spPr>
            <a:xfrm flipV="1">
              <a:off x="6887760" y="3802061"/>
              <a:ext cx="1361900" cy="1098249"/>
            </a:xfrm>
            <a:prstGeom prst="straightConnector1">
              <a:avLst/>
            </a:prstGeom>
            <a:noFill/>
            <a:ln w="19050" cap="flat" cmpd="sng" algn="ctr">
              <a:solidFill>
                <a:srgbClr val="000000"/>
              </a:solidFill>
              <a:prstDash val="solid"/>
              <a:round/>
              <a:headEnd type="none"/>
              <a:tailEnd type="triangle"/>
            </a:ln>
            <a:effectLst/>
          </p:spPr>
        </p:cxnSp>
        <p:cxnSp>
          <p:nvCxnSpPr>
            <p:cNvPr id="212" name="Straight Arrow Connector 211"/>
            <p:cNvCxnSpPr>
              <a:stCxn id="184" idx="3"/>
              <a:endCxn id="195" idx="1"/>
            </p:cNvCxnSpPr>
            <p:nvPr/>
          </p:nvCxnSpPr>
          <p:spPr>
            <a:xfrm flipV="1">
              <a:off x="6887760" y="3802061"/>
              <a:ext cx="1361900" cy="1461830"/>
            </a:xfrm>
            <a:prstGeom prst="straightConnector1">
              <a:avLst/>
            </a:prstGeom>
            <a:noFill/>
            <a:ln w="19050" cap="flat" cmpd="sng" algn="ctr">
              <a:solidFill>
                <a:srgbClr val="000000"/>
              </a:solidFill>
              <a:prstDash val="solid"/>
              <a:round/>
              <a:headEnd type="none"/>
              <a:tailEnd type="triangle"/>
            </a:ln>
            <a:effectLst/>
          </p:spPr>
        </p:cxnSp>
        <p:cxnSp>
          <p:nvCxnSpPr>
            <p:cNvPr id="213" name="Straight Arrow Connector 212"/>
            <p:cNvCxnSpPr>
              <a:stCxn id="182" idx="3"/>
              <a:endCxn id="194" idx="1"/>
            </p:cNvCxnSpPr>
            <p:nvPr/>
          </p:nvCxnSpPr>
          <p:spPr>
            <a:xfrm flipV="1">
              <a:off x="6887760" y="3438479"/>
              <a:ext cx="1361900" cy="1102090"/>
            </a:xfrm>
            <a:prstGeom prst="straightConnector1">
              <a:avLst/>
            </a:prstGeom>
            <a:noFill/>
            <a:ln w="19050" cap="flat" cmpd="sng" algn="ctr">
              <a:solidFill>
                <a:srgbClr val="000000"/>
              </a:solidFill>
              <a:prstDash val="solid"/>
              <a:round/>
              <a:headEnd type="none"/>
              <a:tailEnd type="triangle"/>
            </a:ln>
            <a:effectLst/>
          </p:spPr>
        </p:cxnSp>
        <p:cxnSp>
          <p:nvCxnSpPr>
            <p:cNvPr id="214" name="Straight Arrow Connector 213"/>
            <p:cNvCxnSpPr>
              <a:stCxn id="187" idx="3"/>
              <a:endCxn id="192" idx="1"/>
            </p:cNvCxnSpPr>
            <p:nvPr/>
          </p:nvCxnSpPr>
          <p:spPr>
            <a:xfrm>
              <a:off x="4980290" y="2849754"/>
              <a:ext cx="1500591" cy="351759"/>
            </a:xfrm>
            <a:prstGeom prst="straightConnector1">
              <a:avLst/>
            </a:prstGeom>
            <a:noFill/>
            <a:ln w="19050" cap="flat" cmpd="sng" algn="ctr">
              <a:solidFill>
                <a:srgbClr val="000000"/>
              </a:solidFill>
              <a:prstDash val="solid"/>
              <a:round/>
              <a:headEnd type="none"/>
              <a:tailEnd type="triangle"/>
            </a:ln>
            <a:effectLst/>
          </p:spPr>
        </p:cxnSp>
        <p:cxnSp>
          <p:nvCxnSpPr>
            <p:cNvPr id="215" name="Straight Arrow Connector 214"/>
            <p:cNvCxnSpPr>
              <a:stCxn id="187" idx="3"/>
              <a:endCxn id="190" idx="1"/>
            </p:cNvCxnSpPr>
            <p:nvPr/>
          </p:nvCxnSpPr>
          <p:spPr>
            <a:xfrm flipV="1">
              <a:off x="4980290" y="2492257"/>
              <a:ext cx="1500591" cy="357497"/>
            </a:xfrm>
            <a:prstGeom prst="straightConnector1">
              <a:avLst/>
            </a:prstGeom>
            <a:noFill/>
            <a:ln w="19050" cap="flat" cmpd="sng" algn="ctr">
              <a:solidFill>
                <a:srgbClr val="000000"/>
              </a:solidFill>
              <a:prstDash val="solid"/>
              <a:round/>
              <a:headEnd type="none"/>
              <a:tailEnd type="triangle"/>
            </a:ln>
            <a:effectLst/>
          </p:spPr>
        </p:cxnSp>
        <p:cxnSp>
          <p:nvCxnSpPr>
            <p:cNvPr id="216" name="Straight Arrow Connector 215"/>
            <p:cNvCxnSpPr>
              <a:stCxn id="188" idx="3"/>
              <a:endCxn id="191" idx="1"/>
            </p:cNvCxnSpPr>
            <p:nvPr/>
          </p:nvCxnSpPr>
          <p:spPr>
            <a:xfrm flipV="1">
              <a:off x="4980290" y="2855839"/>
              <a:ext cx="1500591" cy="339589"/>
            </a:xfrm>
            <a:prstGeom prst="straightConnector1">
              <a:avLst/>
            </a:prstGeom>
            <a:noFill/>
            <a:ln w="19050" cap="flat" cmpd="sng" algn="ctr">
              <a:solidFill>
                <a:srgbClr val="000000"/>
              </a:solidFill>
              <a:prstDash val="solid"/>
              <a:round/>
              <a:headEnd type="none"/>
              <a:tailEnd type="triangle"/>
            </a:ln>
            <a:effectLst/>
          </p:spPr>
        </p:cxnSp>
        <p:cxnSp>
          <p:nvCxnSpPr>
            <p:cNvPr id="217" name="Straight Arrow Connector 216"/>
            <p:cNvCxnSpPr>
              <a:stCxn id="186" idx="3"/>
              <a:endCxn id="192" idx="1"/>
            </p:cNvCxnSpPr>
            <p:nvPr/>
          </p:nvCxnSpPr>
          <p:spPr>
            <a:xfrm>
              <a:off x="4980290" y="2486172"/>
              <a:ext cx="1500591" cy="715341"/>
            </a:xfrm>
            <a:prstGeom prst="straightConnector1">
              <a:avLst/>
            </a:prstGeom>
            <a:noFill/>
            <a:ln w="19050" cap="flat" cmpd="sng" algn="ctr">
              <a:solidFill>
                <a:srgbClr val="000000"/>
              </a:solidFill>
              <a:prstDash val="solid"/>
              <a:round/>
              <a:headEnd type="none"/>
              <a:tailEnd type="triangle"/>
            </a:ln>
            <a:effectLst/>
          </p:spPr>
        </p:cxnSp>
        <p:cxnSp>
          <p:nvCxnSpPr>
            <p:cNvPr id="218" name="Straight Arrow Connector 217"/>
            <p:cNvCxnSpPr>
              <a:stCxn id="184" idx="3"/>
              <a:endCxn id="194" idx="1"/>
            </p:cNvCxnSpPr>
            <p:nvPr/>
          </p:nvCxnSpPr>
          <p:spPr>
            <a:xfrm flipV="1">
              <a:off x="6887760" y="3438479"/>
              <a:ext cx="1361900" cy="1825412"/>
            </a:xfrm>
            <a:prstGeom prst="straightConnector1">
              <a:avLst/>
            </a:prstGeom>
            <a:noFill/>
            <a:ln w="19050" cap="flat" cmpd="sng" algn="ctr">
              <a:solidFill>
                <a:srgbClr val="000000"/>
              </a:solidFill>
              <a:prstDash val="solid"/>
              <a:round/>
              <a:headEnd type="none"/>
              <a:tailEnd type="triangle"/>
            </a:ln>
            <a:effectLst/>
          </p:spPr>
        </p:cxnSp>
        <p:cxnSp>
          <p:nvCxnSpPr>
            <p:cNvPr id="219" name="Straight Arrow Connector 218"/>
            <p:cNvCxnSpPr>
              <a:stCxn id="181" idx="3"/>
              <a:endCxn id="196" idx="1"/>
            </p:cNvCxnSpPr>
            <p:nvPr/>
          </p:nvCxnSpPr>
          <p:spPr>
            <a:xfrm flipV="1">
              <a:off x="6887760" y="4147735"/>
              <a:ext cx="1361900" cy="29253"/>
            </a:xfrm>
            <a:prstGeom prst="straightConnector1">
              <a:avLst/>
            </a:prstGeom>
            <a:noFill/>
            <a:ln w="19050" cap="flat" cmpd="sng" algn="ctr">
              <a:solidFill>
                <a:srgbClr val="000000"/>
              </a:solidFill>
              <a:prstDash val="solid"/>
              <a:round/>
              <a:headEnd type="none"/>
              <a:tailEnd type="triangle"/>
            </a:ln>
            <a:effectLst/>
          </p:spPr>
        </p:cxnSp>
        <p:cxnSp>
          <p:nvCxnSpPr>
            <p:cNvPr id="220" name="Straight Arrow Connector 219"/>
            <p:cNvCxnSpPr>
              <a:stCxn id="182" idx="3"/>
              <a:endCxn id="196" idx="1"/>
            </p:cNvCxnSpPr>
            <p:nvPr/>
          </p:nvCxnSpPr>
          <p:spPr>
            <a:xfrm flipV="1">
              <a:off x="6887760" y="4147735"/>
              <a:ext cx="1361900" cy="392834"/>
            </a:xfrm>
            <a:prstGeom prst="straightConnector1">
              <a:avLst/>
            </a:prstGeom>
            <a:noFill/>
            <a:ln w="19050" cap="flat" cmpd="sng" algn="ctr">
              <a:solidFill>
                <a:srgbClr val="000000"/>
              </a:solidFill>
              <a:prstDash val="solid"/>
              <a:round/>
              <a:headEnd type="none"/>
              <a:tailEnd type="triangle"/>
            </a:ln>
            <a:effectLst/>
          </p:spPr>
        </p:cxnSp>
        <p:cxnSp>
          <p:nvCxnSpPr>
            <p:cNvPr id="221" name="Straight Arrow Connector 220"/>
            <p:cNvCxnSpPr>
              <a:stCxn id="183" idx="3"/>
              <a:endCxn id="196" idx="1"/>
            </p:cNvCxnSpPr>
            <p:nvPr/>
          </p:nvCxnSpPr>
          <p:spPr>
            <a:xfrm flipV="1">
              <a:off x="6887760" y="4147735"/>
              <a:ext cx="1361900" cy="752575"/>
            </a:xfrm>
            <a:prstGeom prst="straightConnector1">
              <a:avLst/>
            </a:prstGeom>
            <a:noFill/>
            <a:ln w="19050" cap="flat" cmpd="sng" algn="ctr">
              <a:solidFill>
                <a:srgbClr val="000000"/>
              </a:solidFill>
              <a:prstDash val="solid"/>
              <a:round/>
              <a:headEnd type="none"/>
              <a:tailEnd type="triangle"/>
            </a:ln>
            <a:effectLst/>
          </p:spPr>
        </p:cxnSp>
        <p:cxnSp>
          <p:nvCxnSpPr>
            <p:cNvPr id="222" name="Straight Arrow Connector 221"/>
            <p:cNvCxnSpPr>
              <a:stCxn id="184" idx="3"/>
              <a:endCxn id="196" idx="1"/>
            </p:cNvCxnSpPr>
            <p:nvPr/>
          </p:nvCxnSpPr>
          <p:spPr>
            <a:xfrm flipV="1">
              <a:off x="6887760" y="4147735"/>
              <a:ext cx="1361900" cy="1116157"/>
            </a:xfrm>
            <a:prstGeom prst="straightConnector1">
              <a:avLst/>
            </a:prstGeom>
            <a:noFill/>
            <a:ln w="19050" cap="flat" cmpd="sng" algn="ctr">
              <a:solidFill>
                <a:srgbClr val="000000"/>
              </a:solidFill>
              <a:prstDash val="solid"/>
              <a:round/>
              <a:headEnd type="none"/>
              <a:tailEnd type="triangle"/>
            </a:ln>
            <a:effectLst/>
          </p:spPr>
        </p:cxnSp>
        <p:sp>
          <p:nvSpPr>
            <p:cNvPr id="223" name="TextBox 222"/>
            <p:cNvSpPr txBox="1"/>
            <p:nvPr/>
          </p:nvSpPr>
          <p:spPr>
            <a:xfrm>
              <a:off x="7472829" y="4745405"/>
              <a:ext cx="570764"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rbel"/>
                  <a:cs typeface="Corbel"/>
                </a:rPr>
                <a:t>join</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sp>
          <p:nvSpPr>
            <p:cNvPr id="224" name="TextBox 223"/>
            <p:cNvSpPr txBox="1"/>
            <p:nvPr/>
          </p:nvSpPr>
          <p:spPr>
            <a:xfrm>
              <a:off x="5664808" y="5398364"/>
              <a:ext cx="749489"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rbel"/>
                  <a:cs typeface="Corbel"/>
                </a:rPr>
                <a:t>union</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sp>
          <p:nvSpPr>
            <p:cNvPr id="225" name="TextBox 224"/>
            <p:cNvSpPr txBox="1"/>
            <p:nvPr/>
          </p:nvSpPr>
          <p:spPr>
            <a:xfrm>
              <a:off x="5273881" y="3209701"/>
              <a:ext cx="1032003"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Text" lastClr="000000"/>
                  </a:solidFill>
                  <a:effectLst/>
                  <a:uLnTx/>
                  <a:uFillTx/>
                  <a:latin typeface="Corbel"/>
                  <a:cs typeface="Corbel"/>
                </a:rPr>
                <a:t>groupBy</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cxnSp>
          <p:nvCxnSpPr>
            <p:cNvPr id="226" name="Straight Arrow Connector 225"/>
            <p:cNvCxnSpPr>
              <a:stCxn id="188" idx="3"/>
              <a:endCxn id="190" idx="1"/>
            </p:cNvCxnSpPr>
            <p:nvPr/>
          </p:nvCxnSpPr>
          <p:spPr>
            <a:xfrm flipV="1">
              <a:off x="4980290" y="2492257"/>
              <a:ext cx="1500591" cy="703171"/>
            </a:xfrm>
            <a:prstGeom prst="straightConnector1">
              <a:avLst/>
            </a:prstGeom>
            <a:noFill/>
            <a:ln w="19050" cap="flat" cmpd="sng" algn="ctr">
              <a:solidFill>
                <a:srgbClr val="000000"/>
              </a:solidFill>
              <a:prstDash val="solid"/>
              <a:round/>
              <a:headEnd type="none"/>
              <a:tailEnd type="triangle"/>
            </a:ln>
            <a:effectLst/>
          </p:spPr>
        </p:cxnSp>
        <p:cxnSp>
          <p:nvCxnSpPr>
            <p:cNvPr id="227" name="Straight Arrow Connector 226"/>
            <p:cNvCxnSpPr>
              <a:stCxn id="186" idx="3"/>
              <a:endCxn id="191" idx="1"/>
            </p:cNvCxnSpPr>
            <p:nvPr/>
          </p:nvCxnSpPr>
          <p:spPr>
            <a:xfrm>
              <a:off x="4980290" y="2486172"/>
              <a:ext cx="1500591" cy="369667"/>
            </a:xfrm>
            <a:prstGeom prst="straightConnector1">
              <a:avLst/>
            </a:prstGeom>
            <a:noFill/>
            <a:ln w="19050" cap="flat" cmpd="sng" algn="ctr">
              <a:solidFill>
                <a:srgbClr val="000000"/>
              </a:solidFill>
              <a:prstDash val="solid"/>
              <a:round/>
              <a:headEnd type="none"/>
              <a:tailEnd type="triangle"/>
            </a:ln>
            <a:effectLst/>
          </p:spPr>
        </p:cxnSp>
        <p:sp>
          <p:nvSpPr>
            <p:cNvPr id="228" name="Rounded Rectangle 227"/>
            <p:cNvSpPr/>
            <p:nvPr/>
          </p:nvSpPr>
          <p:spPr>
            <a:xfrm>
              <a:off x="3810358" y="3878162"/>
              <a:ext cx="591825" cy="803593"/>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229" name="Rounded Rectangle 228"/>
            <p:cNvSpPr/>
            <p:nvPr/>
          </p:nvSpPr>
          <p:spPr>
            <a:xfrm>
              <a:off x="3903988" y="3959064"/>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230" name="Rounded Rectangle 229"/>
            <p:cNvSpPr/>
            <p:nvPr/>
          </p:nvSpPr>
          <p:spPr>
            <a:xfrm>
              <a:off x="3903988" y="4322645"/>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231" name="Straight Arrow Connector 230"/>
            <p:cNvCxnSpPr>
              <a:stCxn id="229" idx="3"/>
              <a:endCxn id="175" idx="1"/>
            </p:cNvCxnSpPr>
            <p:nvPr/>
          </p:nvCxnSpPr>
          <p:spPr>
            <a:xfrm>
              <a:off x="4310867" y="4091451"/>
              <a:ext cx="822389" cy="0"/>
            </a:xfrm>
            <a:prstGeom prst="straightConnector1">
              <a:avLst/>
            </a:prstGeom>
            <a:noFill/>
            <a:ln w="19050" cap="flat" cmpd="sng" algn="ctr">
              <a:solidFill>
                <a:srgbClr val="000000"/>
              </a:solidFill>
              <a:prstDash val="solid"/>
              <a:round/>
              <a:headEnd type="none"/>
              <a:tailEnd type="triangle"/>
            </a:ln>
            <a:effectLst/>
          </p:spPr>
        </p:cxnSp>
        <p:cxnSp>
          <p:nvCxnSpPr>
            <p:cNvPr id="232" name="Straight Arrow Connector 231"/>
            <p:cNvCxnSpPr>
              <a:stCxn id="230" idx="3"/>
              <a:endCxn id="176" idx="1"/>
            </p:cNvCxnSpPr>
            <p:nvPr/>
          </p:nvCxnSpPr>
          <p:spPr>
            <a:xfrm>
              <a:off x="4310867" y="4455032"/>
              <a:ext cx="822389" cy="0"/>
            </a:xfrm>
            <a:prstGeom prst="straightConnector1">
              <a:avLst/>
            </a:prstGeom>
            <a:noFill/>
            <a:ln w="19050" cap="flat" cmpd="sng" algn="ctr">
              <a:solidFill>
                <a:srgbClr val="000000"/>
              </a:solidFill>
              <a:prstDash val="solid"/>
              <a:round/>
              <a:headEnd type="none"/>
              <a:tailEnd type="triangle"/>
            </a:ln>
            <a:effectLst/>
          </p:spPr>
        </p:cxnSp>
        <p:sp>
          <p:nvSpPr>
            <p:cNvPr id="233" name="TextBox 232"/>
            <p:cNvSpPr txBox="1"/>
            <p:nvPr/>
          </p:nvSpPr>
          <p:spPr>
            <a:xfrm>
              <a:off x="4403449" y="4431457"/>
              <a:ext cx="632844"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rbel"/>
                  <a:cs typeface="Corbel"/>
                </a:rPr>
                <a:t>map</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sp>
          <p:nvSpPr>
            <p:cNvPr id="234" name="TextBox 233"/>
            <p:cNvSpPr txBox="1"/>
            <p:nvPr/>
          </p:nvSpPr>
          <p:spPr>
            <a:xfrm>
              <a:off x="7804438" y="5436923"/>
              <a:ext cx="924573"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lumMod val="50000"/>
                      <a:lumOff val="50000"/>
                    </a:sysClr>
                  </a:solidFill>
                  <a:effectLst/>
                  <a:uLnTx/>
                  <a:uFillTx/>
                  <a:latin typeface="Corbel"/>
                  <a:cs typeface="Corbel"/>
                </a:rPr>
                <a:t>Stage 3</a:t>
              </a:r>
              <a:endParaRPr kumimoji="0" lang="en-US" sz="1800" b="0" i="0" u="none" strike="noStrike" kern="0" cap="none" spc="0" normalizeH="0" baseline="0" noProof="0" dirty="0">
                <a:ln>
                  <a:noFill/>
                </a:ln>
                <a:solidFill>
                  <a:sysClr val="windowText" lastClr="000000">
                    <a:lumMod val="50000"/>
                    <a:lumOff val="50000"/>
                  </a:sysClr>
                </a:solidFill>
                <a:effectLst/>
                <a:uLnTx/>
                <a:uFillTx/>
                <a:latin typeface="Corbel"/>
                <a:cs typeface="Corbel"/>
              </a:endParaRPr>
            </a:p>
          </p:txBody>
        </p:sp>
        <p:sp>
          <p:nvSpPr>
            <p:cNvPr id="235" name="TextBox 234"/>
            <p:cNvSpPr txBox="1"/>
            <p:nvPr/>
          </p:nvSpPr>
          <p:spPr>
            <a:xfrm>
              <a:off x="3528393" y="3127053"/>
              <a:ext cx="923407" cy="36874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lumMod val="50000"/>
                      <a:lumOff val="50000"/>
                    </a:sysClr>
                  </a:solidFill>
                  <a:effectLst/>
                  <a:uLnTx/>
                  <a:uFillTx/>
                  <a:latin typeface="Corbel"/>
                  <a:cs typeface="Corbel"/>
                </a:rPr>
                <a:t>Stage 1</a:t>
              </a:r>
              <a:endParaRPr kumimoji="0" lang="en-US" sz="1800" b="0" i="0" u="none" strike="noStrike" kern="0" cap="none" spc="0" normalizeH="0" baseline="0" noProof="0" dirty="0">
                <a:ln>
                  <a:noFill/>
                </a:ln>
                <a:solidFill>
                  <a:sysClr val="windowText" lastClr="000000">
                    <a:lumMod val="50000"/>
                    <a:lumOff val="50000"/>
                  </a:sysClr>
                </a:solidFill>
                <a:effectLst/>
                <a:uLnTx/>
                <a:uFillTx/>
                <a:latin typeface="Corbel"/>
                <a:cs typeface="Corbel"/>
              </a:endParaRPr>
            </a:p>
          </p:txBody>
        </p:sp>
        <p:sp>
          <p:nvSpPr>
            <p:cNvPr id="236" name="TextBox 235"/>
            <p:cNvSpPr txBox="1"/>
            <p:nvPr/>
          </p:nvSpPr>
          <p:spPr>
            <a:xfrm>
              <a:off x="3599800" y="5373619"/>
              <a:ext cx="938337"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lumMod val="50000"/>
                      <a:lumOff val="50000"/>
                    </a:sysClr>
                  </a:solidFill>
                  <a:effectLst/>
                  <a:uLnTx/>
                  <a:uFillTx/>
                  <a:latin typeface="Corbel"/>
                  <a:cs typeface="Corbel"/>
                </a:rPr>
                <a:t>Stage 2</a:t>
              </a:r>
              <a:endParaRPr kumimoji="0" lang="en-US" sz="1800" b="0" i="0" u="none" strike="noStrike" kern="0" cap="none" spc="0" normalizeH="0" baseline="0" noProof="0" dirty="0">
                <a:ln>
                  <a:noFill/>
                </a:ln>
                <a:solidFill>
                  <a:sysClr val="windowText" lastClr="000000">
                    <a:lumMod val="50000"/>
                    <a:lumOff val="50000"/>
                  </a:sysClr>
                </a:solidFill>
                <a:effectLst/>
                <a:uLnTx/>
                <a:uFillTx/>
                <a:latin typeface="Corbel"/>
                <a:cs typeface="Corbel"/>
              </a:endParaRPr>
            </a:p>
          </p:txBody>
        </p:sp>
        <p:sp>
          <p:nvSpPr>
            <p:cNvPr id="237" name="TextBox 236"/>
            <p:cNvSpPr txBox="1"/>
            <p:nvPr/>
          </p:nvSpPr>
          <p:spPr>
            <a:xfrm>
              <a:off x="4099548" y="2157765"/>
              <a:ext cx="405969"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A:</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38" name="TextBox 237"/>
            <p:cNvSpPr txBox="1"/>
            <p:nvPr/>
          </p:nvSpPr>
          <p:spPr>
            <a:xfrm>
              <a:off x="5982917" y="2106542"/>
              <a:ext cx="395939"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B:</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39" name="TextBox 238"/>
            <p:cNvSpPr txBox="1"/>
            <p:nvPr/>
          </p:nvSpPr>
          <p:spPr>
            <a:xfrm>
              <a:off x="3434378" y="3802881"/>
              <a:ext cx="395006"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C:</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40" name="TextBox 239"/>
            <p:cNvSpPr txBox="1"/>
            <p:nvPr/>
          </p:nvSpPr>
          <p:spPr>
            <a:xfrm>
              <a:off x="4670131" y="3769620"/>
              <a:ext cx="414486" cy="368742"/>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D:</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41" name="TextBox 240"/>
            <p:cNvSpPr txBox="1"/>
            <p:nvPr/>
          </p:nvSpPr>
          <p:spPr>
            <a:xfrm>
              <a:off x="4698710" y="4721660"/>
              <a:ext cx="385908" cy="368742"/>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E:</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42" name="TextBox 241"/>
            <p:cNvSpPr txBox="1"/>
            <p:nvPr/>
          </p:nvSpPr>
          <p:spPr>
            <a:xfrm>
              <a:off x="6039557" y="3760980"/>
              <a:ext cx="374708"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F:</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43" name="TextBox 242"/>
            <p:cNvSpPr txBox="1"/>
            <p:nvPr/>
          </p:nvSpPr>
          <p:spPr>
            <a:xfrm>
              <a:off x="7816768" y="2864847"/>
              <a:ext cx="413786"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G:</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grpSp>
      <p:sp>
        <p:nvSpPr>
          <p:cNvPr id="79" name="TextBox 78"/>
          <p:cNvSpPr txBox="1"/>
          <p:nvPr/>
        </p:nvSpPr>
        <p:spPr>
          <a:xfrm>
            <a:off x="4974968" y="6068644"/>
            <a:ext cx="321783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rbel"/>
                <a:cs typeface="Corbel"/>
              </a:rPr>
              <a:t>= previously computed </a:t>
            </a:r>
            <a:r>
              <a:rPr kumimoji="0" lang="en-US" sz="1800" b="0" i="0" u="none" strike="noStrike" kern="0" cap="none" spc="0" normalizeH="0" noProof="0" dirty="0" smtClean="0">
                <a:ln>
                  <a:noFill/>
                </a:ln>
                <a:solidFill>
                  <a:sysClr val="windowText" lastClr="000000"/>
                </a:solidFill>
                <a:effectLst/>
                <a:uLnTx/>
                <a:uFillTx/>
                <a:latin typeface="Corbel"/>
                <a:cs typeface="Corbel"/>
              </a:rPr>
              <a:t>partition</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sp>
        <p:nvSpPr>
          <p:cNvPr id="81" name="Rounded Rectangle 80"/>
          <p:cNvSpPr/>
          <p:nvPr/>
        </p:nvSpPr>
        <p:spPr>
          <a:xfrm>
            <a:off x="4599910" y="6146303"/>
            <a:ext cx="370591" cy="256220"/>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80" name="Rounded Rectangle 79"/>
          <p:cNvSpPr/>
          <p:nvPr/>
        </p:nvSpPr>
        <p:spPr>
          <a:xfrm rot="16368833">
            <a:off x="5406319" y="2652800"/>
            <a:ext cx="353734" cy="2918274"/>
          </a:xfrm>
          <a:prstGeom prst="roundRect">
            <a:avLst/>
          </a:prstGeom>
          <a:solidFill>
            <a:srgbClr val="C0504D">
              <a:alpha val="19000"/>
            </a:srgbClr>
          </a:solidFill>
          <a:ln w="19050" cmpd="sng">
            <a:solidFill>
              <a:schemeClr val="accent2">
                <a:lumMod val="75000"/>
              </a:schemeClr>
            </a:solidFill>
            <a:prstDash val="solid"/>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2" name="Rounded Rectangle 81"/>
          <p:cNvSpPr/>
          <p:nvPr/>
        </p:nvSpPr>
        <p:spPr>
          <a:xfrm rot="16368833">
            <a:off x="5403198" y="3033183"/>
            <a:ext cx="353734" cy="2918274"/>
          </a:xfrm>
          <a:prstGeom prst="roundRect">
            <a:avLst/>
          </a:prstGeom>
          <a:solidFill>
            <a:srgbClr val="C0504D">
              <a:alpha val="19000"/>
            </a:srgbClr>
          </a:solidFill>
          <a:ln w="19050" cmpd="sng">
            <a:solidFill>
              <a:schemeClr val="accent2">
                <a:lumMod val="75000"/>
              </a:schemeClr>
            </a:solidFill>
            <a:prstDash val="solid"/>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3" name="Rounded Rectangle 82"/>
          <p:cNvSpPr/>
          <p:nvPr/>
        </p:nvSpPr>
        <p:spPr>
          <a:xfrm rot="15898879">
            <a:off x="5965166" y="4093073"/>
            <a:ext cx="353734" cy="1745337"/>
          </a:xfrm>
          <a:prstGeom prst="roundRect">
            <a:avLst/>
          </a:prstGeom>
          <a:solidFill>
            <a:srgbClr val="C0504D">
              <a:alpha val="19000"/>
            </a:srgbClr>
          </a:solidFill>
          <a:ln w="19050" cmpd="sng">
            <a:solidFill>
              <a:schemeClr val="accent2">
                <a:lumMod val="75000"/>
              </a:schemeClr>
            </a:solidFill>
            <a:prstDash val="solid"/>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4" name="Rounded Rectangle 83"/>
          <p:cNvSpPr/>
          <p:nvPr/>
        </p:nvSpPr>
        <p:spPr>
          <a:xfrm rot="15898879">
            <a:off x="5976771" y="4474219"/>
            <a:ext cx="353734" cy="1745337"/>
          </a:xfrm>
          <a:prstGeom prst="roundRect">
            <a:avLst/>
          </a:prstGeom>
          <a:solidFill>
            <a:srgbClr val="C0504D">
              <a:alpha val="19000"/>
            </a:srgbClr>
          </a:solidFill>
          <a:ln w="19050" cmpd="sng">
            <a:solidFill>
              <a:schemeClr val="accent2">
                <a:lumMod val="75000"/>
              </a:schemeClr>
            </a:solidFill>
            <a:prstDash val="solid"/>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 name="TextBox 1"/>
          <p:cNvSpPr txBox="1"/>
          <p:nvPr/>
        </p:nvSpPr>
        <p:spPr>
          <a:xfrm>
            <a:off x="3952491" y="3538329"/>
            <a:ext cx="487313" cy="307777"/>
          </a:xfrm>
          <a:prstGeom prst="rect">
            <a:avLst/>
          </a:prstGeom>
          <a:solidFill>
            <a:srgbClr val="FFFFFF">
              <a:alpha val="38000"/>
            </a:srgbClr>
          </a:solidFill>
        </p:spPr>
        <p:txBody>
          <a:bodyPr wrap="none" lIns="0" tIns="0" rIns="0" bIns="0" rtlCol="0">
            <a:spAutoFit/>
          </a:bodyPr>
          <a:lstStyle/>
          <a:p>
            <a:r>
              <a:rPr lang="en-US" sz="2000" dirty="0" smtClean="0">
                <a:solidFill>
                  <a:schemeClr val="accent2">
                    <a:lumMod val="75000"/>
                  </a:schemeClr>
                </a:solidFill>
                <a:latin typeface="Corbel"/>
                <a:cs typeface="Corbel"/>
              </a:rPr>
              <a:t>Task</a:t>
            </a:r>
          </a:p>
        </p:txBody>
      </p:sp>
    </p:spTree>
    <p:extLst>
      <p:ext uri="{BB962C8B-B14F-4D97-AF65-F5344CB8AC3E}">
        <p14:creationId xmlns:p14="http://schemas.microsoft.com/office/powerpoint/2010/main" val="106900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2" grpId="0" animBg="1"/>
      <p:bldP spid="83" grpId="0" animBg="1"/>
      <p:bldP spid="84" grpId="0" animBg="1"/>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57200"/>
            <a:ext cx="8229600" cy="1143000"/>
          </a:xfrm>
        </p:spPr>
        <p:txBody>
          <a:bodyPr/>
          <a:lstStyle/>
          <a:p>
            <a:r>
              <a:rPr lang="en-US" altLang="zh-CN" sz="5500" dirty="0" smtClean="0"/>
              <a:t>Job</a:t>
            </a:r>
            <a:r>
              <a:rPr lang="zh-CN" altLang="en-US" sz="5500" dirty="0" smtClean="0"/>
              <a:t>调度过程</a:t>
            </a:r>
            <a:endParaRPr lang="en-US" sz="5500" dirty="0"/>
          </a:p>
        </p:txBody>
      </p:sp>
      <p:grpSp>
        <p:nvGrpSpPr>
          <p:cNvPr id="91" name="Group 90"/>
          <p:cNvGrpSpPr/>
          <p:nvPr/>
        </p:nvGrpSpPr>
        <p:grpSpPr>
          <a:xfrm>
            <a:off x="576941" y="2842379"/>
            <a:ext cx="1356029" cy="1112762"/>
            <a:chOff x="515410" y="2667000"/>
            <a:chExt cx="1433286" cy="1231295"/>
          </a:xfrm>
        </p:grpSpPr>
        <p:sp>
          <p:nvSpPr>
            <p:cNvPr id="9" name="Rounded Rectangle 8"/>
            <p:cNvSpPr/>
            <p:nvPr/>
          </p:nvSpPr>
          <p:spPr>
            <a:xfrm>
              <a:off x="932695" y="3136295"/>
              <a:ext cx="580572" cy="30480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Rounded Rectangle 9"/>
            <p:cNvSpPr/>
            <p:nvPr/>
          </p:nvSpPr>
          <p:spPr>
            <a:xfrm>
              <a:off x="1353610" y="2667000"/>
              <a:ext cx="595086" cy="30480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Rounded Rectangle 10"/>
            <p:cNvSpPr/>
            <p:nvPr/>
          </p:nvSpPr>
          <p:spPr>
            <a:xfrm>
              <a:off x="515410" y="2673048"/>
              <a:ext cx="595086" cy="30480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Rounded Rectangle 11"/>
            <p:cNvSpPr/>
            <p:nvPr/>
          </p:nvSpPr>
          <p:spPr>
            <a:xfrm>
              <a:off x="932695" y="3593495"/>
              <a:ext cx="580572" cy="30480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cxnSp>
        <p:nvCxnSpPr>
          <p:cNvPr id="14" name="Straight Connector 13"/>
          <p:cNvCxnSpPr>
            <a:stCxn id="11" idx="2"/>
            <a:endCxn id="9" idx="0"/>
          </p:cNvCxnSpPr>
          <p:nvPr/>
        </p:nvCxnSpPr>
        <p:spPr>
          <a:xfrm>
            <a:off x="858446" y="3123303"/>
            <a:ext cx="387926" cy="143193"/>
          </a:xfrm>
          <a:prstGeom prst="line">
            <a:avLst/>
          </a:prstGeom>
          <a:ln w="190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10" idx="2"/>
            <a:endCxn id="9" idx="0"/>
          </p:cNvCxnSpPr>
          <p:nvPr/>
        </p:nvCxnSpPr>
        <p:spPr>
          <a:xfrm flipH="1">
            <a:off x="1246372" y="3117837"/>
            <a:ext cx="405093" cy="148659"/>
          </a:xfrm>
          <a:prstGeom prst="line">
            <a:avLst/>
          </a:prstGeom>
          <a:ln w="190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2" idx="0"/>
            <a:endCxn id="9" idx="2"/>
          </p:cNvCxnSpPr>
          <p:nvPr/>
        </p:nvCxnSpPr>
        <p:spPr>
          <a:xfrm flipV="1">
            <a:off x="1246372" y="3541954"/>
            <a:ext cx="0" cy="137729"/>
          </a:xfrm>
          <a:prstGeom prst="line">
            <a:avLst/>
          </a:prstGeom>
          <a:ln w="19050" cmpd="sng">
            <a:solidFill>
              <a:schemeClr val="tx1"/>
            </a:solidFill>
            <a:headEnd type="triangle" w="med" len="med"/>
            <a:tailEnd type="none"/>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177494" y="4350657"/>
            <a:ext cx="1923235" cy="784830"/>
          </a:xfrm>
          <a:prstGeom prst="rect">
            <a:avLst/>
          </a:prstGeom>
          <a:noFill/>
        </p:spPr>
        <p:txBody>
          <a:bodyPr wrap="none" rtlCol="0">
            <a:spAutoFit/>
          </a:bodyPr>
          <a:lstStyle/>
          <a:p>
            <a:r>
              <a:rPr lang="en-US" sz="1450" dirty="0" smtClean="0">
                <a:latin typeface="Lucida Console"/>
                <a:cs typeface="Lucida Console"/>
              </a:rPr>
              <a:t>rdd1.</a:t>
            </a:r>
            <a:r>
              <a:rPr lang="en-US" sz="1450" dirty="0" smtClean="0">
                <a:solidFill>
                  <a:srgbClr val="3366FF"/>
                </a:solidFill>
                <a:latin typeface="Lucida Console"/>
                <a:cs typeface="Lucida Console"/>
              </a:rPr>
              <a:t>join</a:t>
            </a:r>
            <a:r>
              <a:rPr lang="en-US" sz="1450" dirty="0" smtClean="0">
                <a:latin typeface="Lucida Console"/>
                <a:cs typeface="Lucida Console"/>
              </a:rPr>
              <a:t>(rdd2)</a:t>
            </a:r>
            <a:br>
              <a:rPr lang="en-US" sz="1450" dirty="0" smtClean="0">
                <a:latin typeface="Lucida Console"/>
                <a:cs typeface="Lucida Console"/>
              </a:rPr>
            </a:br>
            <a:r>
              <a:rPr lang="en-US" sz="1450" dirty="0" smtClean="0">
                <a:latin typeface="Lucida Console"/>
                <a:cs typeface="Lucida Console"/>
              </a:rPr>
              <a:t>    .</a:t>
            </a:r>
            <a:r>
              <a:rPr lang="en-US" sz="1450" dirty="0" err="1" smtClean="0">
                <a:solidFill>
                  <a:srgbClr val="3366FF"/>
                </a:solidFill>
                <a:latin typeface="Lucida Console"/>
                <a:cs typeface="Lucida Console"/>
              </a:rPr>
              <a:t>groupBy</a:t>
            </a:r>
            <a:r>
              <a:rPr lang="en-US" sz="1450" dirty="0" smtClean="0">
                <a:latin typeface="Lucida Console"/>
                <a:cs typeface="Lucida Console"/>
              </a:rPr>
              <a:t>(…)</a:t>
            </a:r>
          </a:p>
          <a:p>
            <a:r>
              <a:rPr lang="en-US" sz="1450" dirty="0">
                <a:latin typeface="Lucida Console"/>
                <a:cs typeface="Lucida Console"/>
              </a:rPr>
              <a:t> </a:t>
            </a:r>
            <a:r>
              <a:rPr lang="en-US" sz="1450" dirty="0" smtClean="0">
                <a:latin typeface="Lucida Console"/>
                <a:cs typeface="Lucida Console"/>
              </a:rPr>
              <a:t>   .</a:t>
            </a:r>
            <a:r>
              <a:rPr lang="en-US" sz="1450" dirty="0" smtClean="0">
                <a:solidFill>
                  <a:srgbClr val="3366FF"/>
                </a:solidFill>
                <a:latin typeface="Lucida Console"/>
                <a:cs typeface="Lucida Console"/>
              </a:rPr>
              <a:t>filter</a:t>
            </a:r>
            <a:r>
              <a:rPr lang="en-US" sz="1450" dirty="0" smtClean="0">
                <a:latin typeface="Lucida Console"/>
                <a:cs typeface="Lucida Console"/>
              </a:rPr>
              <a:t>(…)</a:t>
            </a:r>
          </a:p>
        </p:txBody>
      </p:sp>
      <p:cxnSp>
        <p:nvCxnSpPr>
          <p:cNvPr id="34" name="Straight Arrow Connector 33"/>
          <p:cNvCxnSpPr/>
          <p:nvPr/>
        </p:nvCxnSpPr>
        <p:spPr>
          <a:xfrm flipV="1">
            <a:off x="467935" y="3962400"/>
            <a:ext cx="280609" cy="312057"/>
          </a:xfrm>
          <a:prstGeom prst="straightConnector1">
            <a:avLst/>
          </a:prstGeom>
          <a:ln w="571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380401" y="1976735"/>
            <a:ext cx="1350050" cy="430887"/>
          </a:xfrm>
          <a:prstGeom prst="rect">
            <a:avLst/>
          </a:prstGeom>
          <a:noFill/>
        </p:spPr>
        <p:txBody>
          <a:bodyPr wrap="none" rtlCol="0">
            <a:spAutoFit/>
          </a:bodyPr>
          <a:lstStyle/>
          <a:p>
            <a:r>
              <a:rPr lang="en-US" sz="2200" dirty="0" smtClean="0">
                <a:latin typeface="Corbel"/>
                <a:cs typeface="Corbel"/>
              </a:rPr>
              <a:t>RDD </a:t>
            </a:r>
            <a:r>
              <a:rPr lang="zh-CN" altLang="en-US" sz="2200" dirty="0" smtClean="0">
                <a:latin typeface="Corbel"/>
                <a:cs typeface="Corbel"/>
              </a:rPr>
              <a:t>对象</a:t>
            </a:r>
            <a:endParaRPr lang="en-US" sz="2200" dirty="0" smtClean="0">
              <a:latin typeface="Corbel"/>
              <a:cs typeface="Corbel"/>
            </a:endParaRPr>
          </a:p>
        </p:txBody>
      </p:sp>
      <p:sp>
        <p:nvSpPr>
          <p:cNvPr id="93" name="TextBox 92"/>
          <p:cNvSpPr txBox="1"/>
          <p:nvPr/>
        </p:nvSpPr>
        <p:spPr>
          <a:xfrm>
            <a:off x="97851" y="5309810"/>
            <a:ext cx="2284913" cy="384721"/>
          </a:xfrm>
          <a:prstGeom prst="rect">
            <a:avLst/>
          </a:prstGeom>
          <a:noFill/>
        </p:spPr>
        <p:txBody>
          <a:bodyPr wrap="square" rtlCol="0">
            <a:spAutoFit/>
          </a:bodyPr>
          <a:lstStyle/>
          <a:p>
            <a:r>
              <a:rPr lang="zh-CN" altLang="en-US" sz="1900" dirty="0" smtClean="0">
                <a:latin typeface="Corbel"/>
                <a:cs typeface="Corbel"/>
              </a:rPr>
              <a:t>创建操作</a:t>
            </a:r>
            <a:r>
              <a:rPr lang="en-US" sz="1900" dirty="0" smtClean="0">
                <a:latin typeface="Corbel"/>
                <a:cs typeface="Corbel"/>
              </a:rPr>
              <a:t>DAG</a:t>
            </a:r>
            <a:endParaRPr lang="en-US" sz="1900" i="1" dirty="0" smtClean="0">
              <a:latin typeface="Corbel"/>
              <a:cs typeface="Corbel"/>
            </a:endParaRPr>
          </a:p>
        </p:txBody>
      </p:sp>
      <p:sp>
        <p:nvSpPr>
          <p:cNvPr id="109" name="Rounded Rectangle 108"/>
          <p:cNvSpPr/>
          <p:nvPr/>
        </p:nvSpPr>
        <p:spPr>
          <a:xfrm>
            <a:off x="2614226" y="5957400"/>
            <a:ext cx="1631703" cy="723296"/>
          </a:xfrm>
          <a:prstGeom prst="roundRect">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b"/>
          <a:lstStyle/>
          <a:p>
            <a:pPr algn="ctr"/>
            <a:r>
              <a:rPr lang="en-US" sz="2000" dirty="0" smtClean="0"/>
              <a:t>agnostic to operators!</a:t>
            </a:r>
            <a:endParaRPr lang="en-US" sz="2000" dirty="0"/>
          </a:p>
        </p:txBody>
      </p:sp>
      <p:sp>
        <p:nvSpPr>
          <p:cNvPr id="110" name="Rounded Rectangle 109"/>
          <p:cNvSpPr/>
          <p:nvPr/>
        </p:nvSpPr>
        <p:spPr>
          <a:xfrm>
            <a:off x="5080174" y="5940466"/>
            <a:ext cx="1631703" cy="723296"/>
          </a:xfrm>
          <a:prstGeom prst="roundRect">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0" rIns="0" rtlCol="0" anchor="b"/>
          <a:lstStyle/>
          <a:p>
            <a:pPr algn="ctr"/>
            <a:r>
              <a:rPr lang="en-US" sz="2000" dirty="0" smtClean="0"/>
              <a:t>doesn’t know about stages</a:t>
            </a:r>
            <a:endParaRPr lang="en-US" sz="2000" dirty="0"/>
          </a:p>
        </p:txBody>
      </p:sp>
      <p:grpSp>
        <p:nvGrpSpPr>
          <p:cNvPr id="119" name="Group 118"/>
          <p:cNvGrpSpPr/>
          <p:nvPr/>
        </p:nvGrpSpPr>
        <p:grpSpPr>
          <a:xfrm>
            <a:off x="1976887" y="1981200"/>
            <a:ext cx="2498472" cy="4267200"/>
            <a:chOff x="1976887" y="1981200"/>
            <a:chExt cx="2498472" cy="4267200"/>
          </a:xfrm>
        </p:grpSpPr>
        <p:sp>
          <p:nvSpPr>
            <p:cNvPr id="39" name="TextBox 38"/>
            <p:cNvSpPr txBox="1"/>
            <p:nvPr/>
          </p:nvSpPr>
          <p:spPr>
            <a:xfrm>
              <a:off x="2613260" y="1981200"/>
              <a:ext cx="1642244" cy="430887"/>
            </a:xfrm>
            <a:prstGeom prst="rect">
              <a:avLst/>
            </a:prstGeom>
            <a:noFill/>
          </p:spPr>
          <p:txBody>
            <a:bodyPr wrap="none" rtlCol="0">
              <a:spAutoFit/>
            </a:bodyPr>
            <a:lstStyle/>
            <a:p>
              <a:r>
                <a:rPr lang="en-US" sz="2200" dirty="0" smtClean="0">
                  <a:latin typeface="Corbel"/>
                  <a:cs typeface="Corbel"/>
                </a:rPr>
                <a:t>DAG </a:t>
              </a:r>
              <a:r>
                <a:rPr lang="zh-CN" altLang="en-US" sz="2200" dirty="0" smtClean="0">
                  <a:latin typeface="Corbel"/>
                  <a:cs typeface="Corbel"/>
                </a:rPr>
                <a:t>调度器</a:t>
              </a:r>
              <a:endParaRPr lang="en-US" sz="2200" dirty="0" smtClean="0">
                <a:latin typeface="Corbel"/>
                <a:cs typeface="Corbel"/>
              </a:endParaRPr>
            </a:p>
          </p:txBody>
        </p:sp>
        <p:sp>
          <p:nvSpPr>
            <p:cNvPr id="51" name="Rounded Rectangle 50"/>
            <p:cNvSpPr/>
            <p:nvPr/>
          </p:nvSpPr>
          <p:spPr>
            <a:xfrm>
              <a:off x="2699655" y="3497960"/>
              <a:ext cx="377066" cy="540640"/>
            </a:xfrm>
            <a:prstGeom prst="roundRect">
              <a:avLst/>
            </a:prstGeom>
            <a:solidFill>
              <a:sysClr val="window" lastClr="FFFFFF"/>
            </a:solidFill>
            <a:ln w="127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52" name="Rounded Rectangle 51"/>
            <p:cNvSpPr/>
            <p:nvPr/>
          </p:nvSpPr>
          <p:spPr>
            <a:xfrm>
              <a:off x="2759309" y="3553314"/>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3" name="Rounded Rectangle 52"/>
            <p:cNvSpPr/>
            <p:nvPr/>
          </p:nvSpPr>
          <p:spPr>
            <a:xfrm>
              <a:off x="2759309" y="3802083"/>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4" name="Rounded Rectangle 53"/>
            <p:cNvSpPr/>
            <p:nvPr/>
          </p:nvSpPr>
          <p:spPr>
            <a:xfrm>
              <a:off x="3392162" y="3055362"/>
              <a:ext cx="377066" cy="786781"/>
            </a:xfrm>
            <a:prstGeom prst="roundRect">
              <a:avLst/>
            </a:prstGeom>
            <a:solidFill>
              <a:sysClr val="window" lastClr="FFFFFF"/>
            </a:solidFill>
            <a:ln w="127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55" name="Rounded Rectangle 54"/>
            <p:cNvSpPr/>
            <p:nvPr/>
          </p:nvSpPr>
          <p:spPr>
            <a:xfrm>
              <a:off x="3451817" y="3110717"/>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6" name="Rounded Rectangle 55"/>
            <p:cNvSpPr/>
            <p:nvPr/>
          </p:nvSpPr>
          <p:spPr>
            <a:xfrm>
              <a:off x="3451817" y="3359486"/>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7" name="Rounded Rectangle 56"/>
            <p:cNvSpPr/>
            <p:nvPr/>
          </p:nvSpPr>
          <p:spPr>
            <a:xfrm>
              <a:off x="3451817" y="3596002"/>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8" name="Rounded Rectangle 57"/>
            <p:cNvSpPr/>
            <p:nvPr/>
          </p:nvSpPr>
          <p:spPr>
            <a:xfrm>
              <a:off x="3922485" y="3059526"/>
              <a:ext cx="377066" cy="786781"/>
            </a:xfrm>
            <a:prstGeom prst="roundRect">
              <a:avLst/>
            </a:prstGeom>
            <a:solidFill>
              <a:sysClr val="window" lastClr="FFFFFF"/>
            </a:solidFill>
            <a:ln w="127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59" name="Rounded Rectangle 58"/>
            <p:cNvSpPr/>
            <p:nvPr/>
          </p:nvSpPr>
          <p:spPr>
            <a:xfrm>
              <a:off x="3982139" y="3114879"/>
              <a:ext cx="259233" cy="181162"/>
            </a:xfrm>
            <a:prstGeom prst="roundRect">
              <a:avLst/>
            </a:prstGeom>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60" name="Rounded Rectangle 59"/>
            <p:cNvSpPr/>
            <p:nvPr/>
          </p:nvSpPr>
          <p:spPr>
            <a:xfrm>
              <a:off x="3982139" y="3363649"/>
              <a:ext cx="259233" cy="181162"/>
            </a:xfrm>
            <a:prstGeom prst="roundRect">
              <a:avLst/>
            </a:prstGeom>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61" name="Rounded Rectangle 60"/>
            <p:cNvSpPr/>
            <p:nvPr/>
          </p:nvSpPr>
          <p:spPr>
            <a:xfrm>
              <a:off x="3982139" y="3600166"/>
              <a:ext cx="259233" cy="181162"/>
            </a:xfrm>
            <a:prstGeom prst="roundRect">
              <a:avLst/>
            </a:prstGeom>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62" name="Straight Arrow Connector 61"/>
            <p:cNvCxnSpPr>
              <a:stCxn id="56" idx="3"/>
              <a:endCxn id="60" idx="1"/>
            </p:cNvCxnSpPr>
            <p:nvPr/>
          </p:nvCxnSpPr>
          <p:spPr>
            <a:xfrm>
              <a:off x="3711050" y="3450067"/>
              <a:ext cx="271089" cy="4163"/>
            </a:xfrm>
            <a:prstGeom prst="straightConnector1">
              <a:avLst/>
            </a:prstGeom>
            <a:noFill/>
            <a:ln w="12700" cap="flat" cmpd="sng" algn="ctr">
              <a:solidFill>
                <a:srgbClr val="000000"/>
              </a:solidFill>
              <a:prstDash val="solid"/>
              <a:round/>
              <a:headEnd type="none"/>
              <a:tailEnd type="triangle"/>
            </a:ln>
            <a:effectLst/>
          </p:spPr>
        </p:cxnSp>
        <p:cxnSp>
          <p:nvCxnSpPr>
            <p:cNvPr id="63" name="Straight Arrow Connector 62"/>
            <p:cNvCxnSpPr>
              <a:stCxn id="55" idx="3"/>
              <a:endCxn id="59" idx="1"/>
            </p:cNvCxnSpPr>
            <p:nvPr/>
          </p:nvCxnSpPr>
          <p:spPr>
            <a:xfrm>
              <a:off x="3711050" y="3201298"/>
              <a:ext cx="271089" cy="4162"/>
            </a:xfrm>
            <a:prstGeom prst="straightConnector1">
              <a:avLst/>
            </a:prstGeom>
            <a:noFill/>
            <a:ln w="12700" cap="flat" cmpd="sng" algn="ctr">
              <a:solidFill>
                <a:srgbClr val="000000"/>
              </a:solidFill>
              <a:prstDash val="solid"/>
              <a:round/>
              <a:headEnd type="none"/>
              <a:tailEnd type="triangle"/>
            </a:ln>
            <a:effectLst/>
          </p:spPr>
        </p:cxnSp>
        <p:cxnSp>
          <p:nvCxnSpPr>
            <p:cNvPr id="64" name="Straight Arrow Connector 63"/>
            <p:cNvCxnSpPr>
              <a:stCxn id="57" idx="3"/>
              <a:endCxn id="61" idx="1"/>
            </p:cNvCxnSpPr>
            <p:nvPr/>
          </p:nvCxnSpPr>
          <p:spPr>
            <a:xfrm>
              <a:off x="3711050" y="3686583"/>
              <a:ext cx="271089" cy="4164"/>
            </a:xfrm>
            <a:prstGeom prst="straightConnector1">
              <a:avLst/>
            </a:prstGeom>
            <a:noFill/>
            <a:ln w="12700" cap="flat" cmpd="sng" algn="ctr">
              <a:solidFill>
                <a:srgbClr val="000000"/>
              </a:solidFill>
              <a:prstDash val="solid"/>
              <a:round/>
              <a:headEnd type="none"/>
              <a:tailEnd type="triangle"/>
            </a:ln>
            <a:effectLst/>
          </p:spPr>
        </p:cxnSp>
        <p:cxnSp>
          <p:nvCxnSpPr>
            <p:cNvPr id="65" name="Straight Arrow Connector 64"/>
            <p:cNvCxnSpPr>
              <a:stCxn id="74" idx="3"/>
              <a:endCxn id="56" idx="1"/>
            </p:cNvCxnSpPr>
            <p:nvPr/>
          </p:nvCxnSpPr>
          <p:spPr>
            <a:xfrm>
              <a:off x="3018542" y="3271066"/>
              <a:ext cx="433275" cy="179001"/>
            </a:xfrm>
            <a:prstGeom prst="straightConnector1">
              <a:avLst/>
            </a:prstGeom>
            <a:noFill/>
            <a:ln w="12700" cap="flat" cmpd="sng" algn="ctr">
              <a:solidFill>
                <a:srgbClr val="000000"/>
              </a:solidFill>
              <a:prstDash val="solid"/>
              <a:round/>
              <a:headEnd type="none"/>
              <a:tailEnd type="triangle"/>
            </a:ln>
            <a:effectLst/>
          </p:spPr>
        </p:cxnSp>
        <p:cxnSp>
          <p:nvCxnSpPr>
            <p:cNvPr id="66" name="Straight Arrow Connector 65"/>
            <p:cNvCxnSpPr>
              <a:stCxn id="53" idx="3"/>
              <a:endCxn id="57" idx="1"/>
            </p:cNvCxnSpPr>
            <p:nvPr/>
          </p:nvCxnSpPr>
          <p:spPr>
            <a:xfrm flipV="1">
              <a:off x="3018542" y="3686583"/>
              <a:ext cx="433275" cy="206081"/>
            </a:xfrm>
            <a:prstGeom prst="straightConnector1">
              <a:avLst/>
            </a:prstGeom>
            <a:noFill/>
            <a:ln w="12700" cap="flat" cmpd="sng" algn="ctr">
              <a:solidFill>
                <a:srgbClr val="000000"/>
              </a:solidFill>
              <a:prstDash val="solid"/>
              <a:round/>
              <a:headEnd type="none"/>
              <a:tailEnd type="triangle"/>
            </a:ln>
            <a:effectLst/>
          </p:spPr>
        </p:cxnSp>
        <p:cxnSp>
          <p:nvCxnSpPr>
            <p:cNvPr id="67" name="Straight Arrow Connector 66"/>
            <p:cNvCxnSpPr>
              <a:stCxn id="53" idx="3"/>
              <a:endCxn id="56" idx="1"/>
            </p:cNvCxnSpPr>
            <p:nvPr/>
          </p:nvCxnSpPr>
          <p:spPr>
            <a:xfrm flipV="1">
              <a:off x="3018542" y="3450067"/>
              <a:ext cx="433275" cy="442597"/>
            </a:xfrm>
            <a:prstGeom prst="straightConnector1">
              <a:avLst/>
            </a:prstGeom>
            <a:noFill/>
            <a:ln w="12700" cap="flat" cmpd="sng" algn="ctr">
              <a:solidFill>
                <a:srgbClr val="000000"/>
              </a:solidFill>
              <a:prstDash val="solid"/>
              <a:round/>
              <a:headEnd type="none"/>
              <a:tailEnd type="triangle"/>
            </a:ln>
            <a:effectLst/>
          </p:spPr>
        </p:cxnSp>
        <p:cxnSp>
          <p:nvCxnSpPr>
            <p:cNvPr id="68" name="Straight Arrow Connector 67"/>
            <p:cNvCxnSpPr>
              <a:stCxn id="52" idx="3"/>
              <a:endCxn id="55" idx="1"/>
            </p:cNvCxnSpPr>
            <p:nvPr/>
          </p:nvCxnSpPr>
          <p:spPr>
            <a:xfrm flipV="1">
              <a:off x="3018542" y="3201298"/>
              <a:ext cx="433275" cy="442597"/>
            </a:xfrm>
            <a:prstGeom prst="straightConnector1">
              <a:avLst/>
            </a:prstGeom>
            <a:noFill/>
            <a:ln w="12700" cap="flat" cmpd="sng" algn="ctr">
              <a:solidFill>
                <a:srgbClr val="000000"/>
              </a:solidFill>
              <a:prstDash val="solid"/>
              <a:round/>
              <a:headEnd type="none"/>
              <a:tailEnd type="triangle"/>
            </a:ln>
            <a:effectLst/>
          </p:spPr>
        </p:cxnSp>
        <p:cxnSp>
          <p:nvCxnSpPr>
            <p:cNvPr id="69" name="Straight Arrow Connector 68"/>
            <p:cNvCxnSpPr>
              <a:stCxn id="52" idx="3"/>
              <a:endCxn id="56" idx="1"/>
            </p:cNvCxnSpPr>
            <p:nvPr/>
          </p:nvCxnSpPr>
          <p:spPr>
            <a:xfrm flipV="1">
              <a:off x="3018542" y="3450067"/>
              <a:ext cx="433275" cy="193828"/>
            </a:xfrm>
            <a:prstGeom prst="straightConnector1">
              <a:avLst/>
            </a:prstGeom>
            <a:noFill/>
            <a:ln w="12700" cap="flat" cmpd="sng" algn="ctr">
              <a:solidFill>
                <a:srgbClr val="000000"/>
              </a:solidFill>
              <a:prstDash val="solid"/>
              <a:round/>
              <a:headEnd type="none"/>
              <a:tailEnd type="triangle"/>
            </a:ln>
            <a:effectLst/>
          </p:spPr>
        </p:cxnSp>
        <p:cxnSp>
          <p:nvCxnSpPr>
            <p:cNvPr id="70" name="Straight Arrow Connector 69"/>
            <p:cNvCxnSpPr>
              <a:stCxn id="53" idx="3"/>
              <a:endCxn id="55" idx="1"/>
            </p:cNvCxnSpPr>
            <p:nvPr/>
          </p:nvCxnSpPr>
          <p:spPr>
            <a:xfrm flipV="1">
              <a:off x="3018542" y="3201298"/>
              <a:ext cx="433275" cy="691366"/>
            </a:xfrm>
            <a:prstGeom prst="straightConnector1">
              <a:avLst/>
            </a:prstGeom>
            <a:noFill/>
            <a:ln w="12700" cap="flat" cmpd="sng" algn="ctr">
              <a:solidFill>
                <a:srgbClr val="000000"/>
              </a:solidFill>
              <a:prstDash val="solid"/>
              <a:round/>
              <a:headEnd type="none"/>
              <a:tailEnd type="triangle"/>
            </a:ln>
            <a:effectLst/>
          </p:spPr>
        </p:cxnSp>
        <p:cxnSp>
          <p:nvCxnSpPr>
            <p:cNvPr id="71" name="Straight Arrow Connector 70"/>
            <p:cNvCxnSpPr>
              <a:stCxn id="52" idx="3"/>
              <a:endCxn id="57" idx="1"/>
            </p:cNvCxnSpPr>
            <p:nvPr/>
          </p:nvCxnSpPr>
          <p:spPr>
            <a:xfrm>
              <a:off x="3018542" y="3643895"/>
              <a:ext cx="433275" cy="42688"/>
            </a:xfrm>
            <a:prstGeom prst="straightConnector1">
              <a:avLst/>
            </a:prstGeom>
            <a:noFill/>
            <a:ln w="12700" cap="flat" cmpd="sng" algn="ctr">
              <a:solidFill>
                <a:srgbClr val="000000"/>
              </a:solidFill>
              <a:prstDash val="solid"/>
              <a:round/>
              <a:headEnd type="none"/>
              <a:tailEnd type="triangle"/>
            </a:ln>
            <a:effectLst/>
          </p:spPr>
        </p:cxnSp>
        <p:sp>
          <p:nvSpPr>
            <p:cNvPr id="72" name="Rounded Rectangle 71"/>
            <p:cNvSpPr/>
            <p:nvPr/>
          </p:nvSpPr>
          <p:spPr>
            <a:xfrm>
              <a:off x="2699655" y="2876361"/>
              <a:ext cx="377066" cy="540640"/>
            </a:xfrm>
            <a:prstGeom prst="roundRect">
              <a:avLst/>
            </a:prstGeom>
            <a:solidFill>
              <a:sysClr val="window" lastClr="FFFFFF"/>
            </a:solidFill>
            <a:ln w="127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73" name="Rounded Rectangle 72"/>
            <p:cNvSpPr/>
            <p:nvPr/>
          </p:nvSpPr>
          <p:spPr>
            <a:xfrm>
              <a:off x="2759309" y="2931716"/>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74" name="Rounded Rectangle 73"/>
            <p:cNvSpPr/>
            <p:nvPr/>
          </p:nvSpPr>
          <p:spPr>
            <a:xfrm>
              <a:off x="2759309" y="3180485"/>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75" name="Straight Arrow Connector 74"/>
            <p:cNvCxnSpPr>
              <a:stCxn id="73" idx="3"/>
              <a:endCxn id="55" idx="1"/>
            </p:cNvCxnSpPr>
            <p:nvPr/>
          </p:nvCxnSpPr>
          <p:spPr>
            <a:xfrm>
              <a:off x="3018542" y="3022297"/>
              <a:ext cx="433275" cy="179001"/>
            </a:xfrm>
            <a:prstGeom prst="straightConnector1">
              <a:avLst/>
            </a:prstGeom>
            <a:noFill/>
            <a:ln w="12700" cap="flat" cmpd="sng" algn="ctr">
              <a:solidFill>
                <a:srgbClr val="000000"/>
              </a:solidFill>
              <a:prstDash val="solid"/>
              <a:round/>
              <a:headEnd type="none"/>
              <a:tailEnd type="triangle"/>
            </a:ln>
            <a:effectLst/>
          </p:spPr>
        </p:cxnSp>
        <p:cxnSp>
          <p:nvCxnSpPr>
            <p:cNvPr id="76" name="Straight Arrow Connector 75"/>
            <p:cNvCxnSpPr>
              <a:stCxn id="73" idx="3"/>
              <a:endCxn id="57" idx="1"/>
            </p:cNvCxnSpPr>
            <p:nvPr/>
          </p:nvCxnSpPr>
          <p:spPr>
            <a:xfrm>
              <a:off x="3018542" y="3022297"/>
              <a:ext cx="433275" cy="664286"/>
            </a:xfrm>
            <a:prstGeom prst="straightConnector1">
              <a:avLst/>
            </a:prstGeom>
            <a:noFill/>
            <a:ln w="12700" cap="flat" cmpd="sng" algn="ctr">
              <a:solidFill>
                <a:srgbClr val="000000"/>
              </a:solidFill>
              <a:prstDash val="solid"/>
              <a:round/>
              <a:headEnd type="none"/>
              <a:tailEnd type="triangle"/>
            </a:ln>
            <a:effectLst/>
          </p:spPr>
        </p:cxnSp>
        <p:cxnSp>
          <p:nvCxnSpPr>
            <p:cNvPr id="77" name="Straight Arrow Connector 76"/>
            <p:cNvCxnSpPr>
              <a:stCxn id="74" idx="3"/>
              <a:endCxn id="57" idx="1"/>
            </p:cNvCxnSpPr>
            <p:nvPr/>
          </p:nvCxnSpPr>
          <p:spPr>
            <a:xfrm>
              <a:off x="3018542" y="3271066"/>
              <a:ext cx="433275" cy="415517"/>
            </a:xfrm>
            <a:prstGeom prst="straightConnector1">
              <a:avLst/>
            </a:prstGeom>
            <a:noFill/>
            <a:ln w="12700" cap="flat" cmpd="sng" algn="ctr">
              <a:solidFill>
                <a:srgbClr val="000000"/>
              </a:solidFill>
              <a:prstDash val="solid"/>
              <a:round/>
              <a:headEnd type="none"/>
              <a:tailEnd type="triangle"/>
            </a:ln>
            <a:effectLst/>
          </p:spPr>
        </p:cxnSp>
        <p:cxnSp>
          <p:nvCxnSpPr>
            <p:cNvPr id="78" name="Straight Arrow Connector 77"/>
            <p:cNvCxnSpPr>
              <a:stCxn id="74" idx="3"/>
              <a:endCxn id="55" idx="1"/>
            </p:cNvCxnSpPr>
            <p:nvPr/>
          </p:nvCxnSpPr>
          <p:spPr>
            <a:xfrm flipV="1">
              <a:off x="3018542" y="3201298"/>
              <a:ext cx="433275" cy="69768"/>
            </a:xfrm>
            <a:prstGeom prst="straightConnector1">
              <a:avLst/>
            </a:prstGeom>
            <a:noFill/>
            <a:ln w="12700" cap="flat" cmpd="sng" algn="ctr">
              <a:solidFill>
                <a:srgbClr val="000000"/>
              </a:solidFill>
              <a:prstDash val="solid"/>
              <a:round/>
              <a:headEnd type="none"/>
              <a:tailEnd type="triangle"/>
            </a:ln>
            <a:effectLst/>
          </p:spPr>
        </p:cxnSp>
        <p:cxnSp>
          <p:nvCxnSpPr>
            <p:cNvPr id="79" name="Straight Arrow Connector 78"/>
            <p:cNvCxnSpPr>
              <a:stCxn id="74" idx="3"/>
              <a:endCxn id="56" idx="1"/>
            </p:cNvCxnSpPr>
            <p:nvPr/>
          </p:nvCxnSpPr>
          <p:spPr>
            <a:xfrm>
              <a:off x="3018542" y="3271066"/>
              <a:ext cx="433275" cy="179001"/>
            </a:xfrm>
            <a:prstGeom prst="straightConnector1">
              <a:avLst/>
            </a:prstGeom>
            <a:noFill/>
            <a:ln w="12700" cap="flat" cmpd="sng" algn="ctr">
              <a:solidFill>
                <a:srgbClr val="000000"/>
              </a:solidFill>
              <a:prstDash val="solid"/>
              <a:round/>
              <a:headEnd type="none"/>
              <a:tailEnd type="triangle"/>
            </a:ln>
            <a:effectLst/>
          </p:spPr>
        </p:cxnSp>
        <p:cxnSp>
          <p:nvCxnSpPr>
            <p:cNvPr id="80" name="Straight Arrow Connector 79"/>
            <p:cNvCxnSpPr>
              <a:stCxn id="73" idx="3"/>
              <a:endCxn id="57" idx="1"/>
            </p:cNvCxnSpPr>
            <p:nvPr/>
          </p:nvCxnSpPr>
          <p:spPr>
            <a:xfrm>
              <a:off x="3018542" y="3022297"/>
              <a:ext cx="433275" cy="664286"/>
            </a:xfrm>
            <a:prstGeom prst="straightConnector1">
              <a:avLst/>
            </a:prstGeom>
            <a:noFill/>
            <a:ln w="12700" cap="flat" cmpd="sng" algn="ctr">
              <a:solidFill>
                <a:srgbClr val="000000"/>
              </a:solidFill>
              <a:prstDash val="solid"/>
              <a:round/>
              <a:headEnd type="none"/>
              <a:tailEnd type="triangle"/>
            </a:ln>
            <a:effectLst/>
          </p:spPr>
        </p:cxnSp>
        <p:cxnSp>
          <p:nvCxnSpPr>
            <p:cNvPr id="81" name="Straight Arrow Connector 80"/>
            <p:cNvCxnSpPr>
              <a:stCxn id="73" idx="3"/>
              <a:endCxn id="56" idx="1"/>
            </p:cNvCxnSpPr>
            <p:nvPr/>
          </p:nvCxnSpPr>
          <p:spPr>
            <a:xfrm>
              <a:off x="3018542" y="3022297"/>
              <a:ext cx="433275" cy="427770"/>
            </a:xfrm>
            <a:prstGeom prst="straightConnector1">
              <a:avLst/>
            </a:prstGeom>
            <a:noFill/>
            <a:ln w="12700" cap="flat" cmpd="sng" algn="ctr">
              <a:solidFill>
                <a:srgbClr val="000000"/>
              </a:solidFill>
              <a:prstDash val="solid"/>
              <a:round/>
              <a:headEnd type="none"/>
              <a:tailEnd type="triangle"/>
            </a:ln>
            <a:effectLst/>
          </p:spPr>
        </p:cxnSp>
        <p:sp>
          <p:nvSpPr>
            <p:cNvPr id="85" name="TextBox 84"/>
            <p:cNvSpPr txBox="1"/>
            <p:nvPr/>
          </p:nvSpPr>
          <p:spPr>
            <a:xfrm>
              <a:off x="2562980" y="4321314"/>
              <a:ext cx="1912379" cy="677108"/>
            </a:xfrm>
            <a:prstGeom prst="rect">
              <a:avLst/>
            </a:prstGeom>
            <a:noFill/>
          </p:spPr>
          <p:txBody>
            <a:bodyPr wrap="square" rtlCol="0">
              <a:spAutoFit/>
            </a:bodyPr>
            <a:lstStyle/>
            <a:p>
              <a:r>
                <a:rPr lang="en-US" sz="1900" dirty="0" smtClean="0">
                  <a:latin typeface="Corbel"/>
                  <a:cs typeface="Corbel"/>
                </a:rPr>
                <a:t>split graph into </a:t>
              </a:r>
              <a:r>
                <a:rPr lang="en-US" sz="1900" i="1" dirty="0" smtClean="0">
                  <a:latin typeface="Corbel"/>
                  <a:cs typeface="Corbel"/>
                </a:rPr>
                <a:t>stages</a:t>
              </a:r>
              <a:r>
                <a:rPr lang="en-US" sz="1900" dirty="0" smtClean="0">
                  <a:latin typeface="Corbel"/>
                  <a:cs typeface="Corbel"/>
                </a:rPr>
                <a:t> of tasks</a:t>
              </a:r>
              <a:endParaRPr lang="en-US" sz="1900" i="1" dirty="0" smtClean="0">
                <a:latin typeface="Corbel"/>
                <a:cs typeface="Corbel"/>
              </a:endParaRPr>
            </a:p>
          </p:txBody>
        </p:sp>
        <p:sp>
          <p:nvSpPr>
            <p:cNvPr id="92" name="TextBox 91"/>
            <p:cNvSpPr txBox="1"/>
            <p:nvPr/>
          </p:nvSpPr>
          <p:spPr>
            <a:xfrm>
              <a:off x="2562980" y="5103296"/>
              <a:ext cx="1762752" cy="677108"/>
            </a:xfrm>
            <a:prstGeom prst="rect">
              <a:avLst/>
            </a:prstGeom>
            <a:noFill/>
          </p:spPr>
          <p:txBody>
            <a:bodyPr wrap="square" rtlCol="0">
              <a:spAutoFit/>
            </a:bodyPr>
            <a:lstStyle/>
            <a:p>
              <a:r>
                <a:rPr lang="en-US" sz="1900" dirty="0" smtClean="0">
                  <a:latin typeface="Corbel"/>
                  <a:cs typeface="Corbel"/>
                </a:rPr>
                <a:t>submit each stage as ready</a:t>
              </a:r>
            </a:p>
          </p:txBody>
        </p:sp>
        <p:cxnSp>
          <p:nvCxnSpPr>
            <p:cNvPr id="6" name="Straight Connector 5"/>
            <p:cNvCxnSpPr/>
            <p:nvPr/>
          </p:nvCxnSpPr>
          <p:spPr>
            <a:xfrm>
              <a:off x="2286000" y="2588381"/>
              <a:ext cx="0" cy="3660019"/>
            </a:xfrm>
            <a:prstGeom prst="line">
              <a:avLst/>
            </a:prstGeom>
            <a:ln>
              <a:solidFill>
                <a:schemeClr val="bg1">
                  <a:lumMod val="75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flipV="1">
              <a:off x="2053770" y="3729640"/>
              <a:ext cx="457200" cy="4160"/>
            </a:xfrm>
            <a:prstGeom prst="straightConnector1">
              <a:avLst/>
            </a:prstGeom>
            <a:ln w="571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12" name="TextBox 111"/>
            <p:cNvSpPr txBox="1"/>
            <p:nvPr/>
          </p:nvSpPr>
          <p:spPr>
            <a:xfrm>
              <a:off x="1976887" y="3276173"/>
              <a:ext cx="587721" cy="338554"/>
            </a:xfrm>
            <a:prstGeom prst="rect">
              <a:avLst/>
            </a:prstGeom>
            <a:noFill/>
          </p:spPr>
          <p:txBody>
            <a:bodyPr wrap="none" rtlCol="0">
              <a:spAutoFit/>
            </a:bodyPr>
            <a:lstStyle/>
            <a:p>
              <a:r>
                <a:rPr lang="en-US" sz="1600" dirty="0" smtClean="0">
                  <a:latin typeface="Corbel"/>
                  <a:cs typeface="Corbel"/>
                </a:rPr>
                <a:t>DAG</a:t>
              </a:r>
            </a:p>
          </p:txBody>
        </p:sp>
      </p:grpSp>
      <p:grpSp>
        <p:nvGrpSpPr>
          <p:cNvPr id="122" name="Group 121"/>
          <p:cNvGrpSpPr/>
          <p:nvPr/>
        </p:nvGrpSpPr>
        <p:grpSpPr>
          <a:xfrm>
            <a:off x="4331305" y="1981200"/>
            <a:ext cx="2598057" cy="4267200"/>
            <a:chOff x="4331305" y="1981200"/>
            <a:chExt cx="2598057" cy="4267200"/>
          </a:xfrm>
        </p:grpSpPr>
        <p:sp>
          <p:nvSpPr>
            <p:cNvPr id="40" name="TextBox 39"/>
            <p:cNvSpPr txBox="1"/>
            <p:nvPr/>
          </p:nvSpPr>
          <p:spPr>
            <a:xfrm>
              <a:off x="5028928" y="1981200"/>
              <a:ext cx="1613134" cy="430887"/>
            </a:xfrm>
            <a:prstGeom prst="rect">
              <a:avLst/>
            </a:prstGeom>
            <a:noFill/>
          </p:spPr>
          <p:txBody>
            <a:bodyPr wrap="none" rtlCol="0">
              <a:spAutoFit/>
            </a:bodyPr>
            <a:lstStyle/>
            <a:p>
              <a:r>
                <a:rPr lang="en-US" sz="2200" dirty="0" smtClean="0">
                  <a:latin typeface="Corbel"/>
                  <a:cs typeface="Corbel"/>
                </a:rPr>
                <a:t>Task </a:t>
              </a:r>
              <a:r>
                <a:rPr lang="zh-CN" altLang="en-US" sz="2200" dirty="0" smtClean="0">
                  <a:latin typeface="Corbel"/>
                  <a:cs typeface="Corbel"/>
                </a:rPr>
                <a:t>调度器</a:t>
              </a:r>
              <a:endParaRPr lang="en-US" sz="2200" dirty="0" smtClean="0">
                <a:latin typeface="Corbel"/>
                <a:cs typeface="Corbel"/>
              </a:endParaRPr>
            </a:p>
          </p:txBody>
        </p:sp>
        <p:cxnSp>
          <p:nvCxnSpPr>
            <p:cNvPr id="7" name="Straight Connector 6"/>
            <p:cNvCxnSpPr/>
            <p:nvPr/>
          </p:nvCxnSpPr>
          <p:spPr>
            <a:xfrm>
              <a:off x="4696580" y="2588381"/>
              <a:ext cx="0" cy="3660019"/>
            </a:xfrm>
            <a:prstGeom prst="line">
              <a:avLst/>
            </a:prstGeom>
            <a:ln>
              <a:solidFill>
                <a:schemeClr val="bg1">
                  <a:lumMod val="75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86" name="Straight Arrow Connector 85"/>
            <p:cNvCxnSpPr/>
            <p:nvPr/>
          </p:nvCxnSpPr>
          <p:spPr>
            <a:xfrm flipV="1">
              <a:off x="4532085" y="3733800"/>
              <a:ext cx="457200" cy="4160"/>
            </a:xfrm>
            <a:prstGeom prst="straightConnector1">
              <a:avLst/>
            </a:prstGeom>
            <a:ln w="571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13" name="TextBox 112"/>
            <p:cNvSpPr txBox="1"/>
            <p:nvPr/>
          </p:nvSpPr>
          <p:spPr>
            <a:xfrm>
              <a:off x="4331305" y="3276173"/>
              <a:ext cx="890821" cy="338554"/>
            </a:xfrm>
            <a:prstGeom prst="rect">
              <a:avLst/>
            </a:prstGeom>
            <a:noFill/>
          </p:spPr>
          <p:txBody>
            <a:bodyPr wrap="none" rtlCol="0">
              <a:spAutoFit/>
            </a:bodyPr>
            <a:lstStyle/>
            <a:p>
              <a:r>
                <a:rPr lang="en-US" sz="1600" dirty="0" smtClean="0">
                  <a:latin typeface="Corbel"/>
                  <a:cs typeface="Corbel"/>
                </a:rPr>
                <a:t>Task Set</a:t>
              </a:r>
            </a:p>
          </p:txBody>
        </p:sp>
        <p:sp>
          <p:nvSpPr>
            <p:cNvPr id="96" name="TextBox 95"/>
            <p:cNvSpPr txBox="1"/>
            <p:nvPr/>
          </p:nvSpPr>
          <p:spPr>
            <a:xfrm>
              <a:off x="4963885" y="4321314"/>
              <a:ext cx="1965477" cy="677108"/>
            </a:xfrm>
            <a:prstGeom prst="rect">
              <a:avLst/>
            </a:prstGeom>
            <a:noFill/>
          </p:spPr>
          <p:txBody>
            <a:bodyPr wrap="square" rtlCol="0">
              <a:spAutoFit/>
            </a:bodyPr>
            <a:lstStyle/>
            <a:p>
              <a:r>
                <a:rPr lang="en-US" sz="1900" dirty="0" smtClean="0">
                  <a:latin typeface="Corbel"/>
                  <a:cs typeface="Corbel"/>
                </a:rPr>
                <a:t>launch tasks via cluster manager</a:t>
              </a:r>
              <a:endParaRPr lang="en-US" sz="1900" i="1" dirty="0" smtClean="0">
                <a:latin typeface="Corbel"/>
                <a:cs typeface="Corbel"/>
              </a:endParaRPr>
            </a:p>
          </p:txBody>
        </p:sp>
        <p:sp>
          <p:nvSpPr>
            <p:cNvPr id="97" name="TextBox 96"/>
            <p:cNvSpPr txBox="1"/>
            <p:nvPr/>
          </p:nvSpPr>
          <p:spPr>
            <a:xfrm>
              <a:off x="4963885" y="5103296"/>
              <a:ext cx="1965477" cy="677108"/>
            </a:xfrm>
            <a:prstGeom prst="rect">
              <a:avLst/>
            </a:prstGeom>
            <a:noFill/>
          </p:spPr>
          <p:txBody>
            <a:bodyPr wrap="square" rtlCol="0">
              <a:spAutoFit/>
            </a:bodyPr>
            <a:lstStyle/>
            <a:p>
              <a:r>
                <a:rPr lang="en-US" sz="1900" dirty="0" smtClean="0">
                  <a:latin typeface="Corbel"/>
                  <a:cs typeface="Corbel"/>
                </a:rPr>
                <a:t>retry failed or straggling tasks</a:t>
              </a:r>
              <a:endParaRPr lang="en-US" sz="1900" i="1" dirty="0" smtClean="0">
                <a:latin typeface="Corbel"/>
                <a:cs typeface="Corbel"/>
              </a:endParaRPr>
            </a:p>
          </p:txBody>
        </p:sp>
        <p:sp>
          <p:nvSpPr>
            <p:cNvPr id="100" name="Rectangle 99"/>
            <p:cNvSpPr/>
            <p:nvPr/>
          </p:nvSpPr>
          <p:spPr>
            <a:xfrm>
              <a:off x="5439228" y="2818687"/>
              <a:ext cx="1040191" cy="1235638"/>
            </a:xfrm>
            <a:prstGeom prst="rect">
              <a:avLst/>
            </a:prstGeom>
            <a:solidFill>
              <a:schemeClr val="accent2">
                <a:lumMod val="20000"/>
                <a:lumOff val="80000"/>
              </a:schemeClr>
            </a:solidFill>
            <a:ln>
              <a:noFill/>
              <a:headEnd type="none" w="med" len="med"/>
              <a:tailEnd type="none"/>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01" name="Straight Arrow Connector 100"/>
            <p:cNvCxnSpPr/>
            <p:nvPr/>
          </p:nvCxnSpPr>
          <p:spPr>
            <a:xfrm>
              <a:off x="5173135" y="3652048"/>
              <a:ext cx="1548189" cy="7257"/>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H="1">
              <a:off x="5173136" y="3810495"/>
              <a:ext cx="1548188" cy="121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103" name="TextBox 102"/>
            <p:cNvSpPr txBox="1"/>
            <p:nvPr/>
          </p:nvSpPr>
          <p:spPr>
            <a:xfrm>
              <a:off x="5443537" y="2781904"/>
              <a:ext cx="1043876" cy="646331"/>
            </a:xfrm>
            <a:prstGeom prst="rect">
              <a:avLst/>
            </a:prstGeom>
            <a:noFill/>
          </p:spPr>
          <p:txBody>
            <a:bodyPr wrap="none" rtlCol="0">
              <a:spAutoFit/>
            </a:bodyPr>
            <a:lstStyle/>
            <a:p>
              <a:pPr algn="ctr"/>
              <a:r>
                <a:rPr lang="en-US" sz="1800" dirty="0" smtClean="0">
                  <a:latin typeface="Corbel"/>
                  <a:cs typeface="Corbel"/>
                </a:rPr>
                <a:t>Cluster</a:t>
              </a:r>
              <a:br>
                <a:rPr lang="en-US" sz="1800" dirty="0" smtClean="0">
                  <a:latin typeface="Corbel"/>
                  <a:cs typeface="Corbel"/>
                </a:rPr>
              </a:br>
              <a:r>
                <a:rPr lang="en-US" sz="1800" dirty="0" smtClean="0">
                  <a:latin typeface="Corbel"/>
                  <a:cs typeface="Corbel"/>
                </a:rPr>
                <a:t>manager</a:t>
              </a:r>
            </a:p>
          </p:txBody>
        </p:sp>
      </p:grpSp>
      <p:grpSp>
        <p:nvGrpSpPr>
          <p:cNvPr id="121" name="Group 120"/>
          <p:cNvGrpSpPr/>
          <p:nvPr/>
        </p:nvGrpSpPr>
        <p:grpSpPr>
          <a:xfrm>
            <a:off x="6805990" y="1981200"/>
            <a:ext cx="2338010" cy="4267200"/>
            <a:chOff x="6805990" y="1981200"/>
            <a:chExt cx="2338010" cy="4267200"/>
          </a:xfrm>
        </p:grpSpPr>
        <p:sp>
          <p:nvSpPr>
            <p:cNvPr id="41" name="TextBox 40"/>
            <p:cNvSpPr txBox="1"/>
            <p:nvPr/>
          </p:nvSpPr>
          <p:spPr>
            <a:xfrm>
              <a:off x="7566724" y="1981200"/>
              <a:ext cx="1043876" cy="430887"/>
            </a:xfrm>
            <a:prstGeom prst="rect">
              <a:avLst/>
            </a:prstGeom>
            <a:noFill/>
          </p:spPr>
          <p:txBody>
            <a:bodyPr wrap="none" rtlCol="0">
              <a:spAutoFit/>
            </a:bodyPr>
            <a:lstStyle/>
            <a:p>
              <a:r>
                <a:rPr lang="en-US" sz="2200" dirty="0" smtClean="0">
                  <a:latin typeface="Corbel"/>
                  <a:cs typeface="Corbel"/>
                </a:rPr>
                <a:t>Worker</a:t>
              </a:r>
            </a:p>
          </p:txBody>
        </p:sp>
        <p:sp>
          <p:nvSpPr>
            <p:cNvPr id="98" name="TextBox 97"/>
            <p:cNvSpPr txBox="1"/>
            <p:nvPr/>
          </p:nvSpPr>
          <p:spPr>
            <a:xfrm>
              <a:off x="7178523" y="4321314"/>
              <a:ext cx="1965477" cy="384721"/>
            </a:xfrm>
            <a:prstGeom prst="rect">
              <a:avLst/>
            </a:prstGeom>
            <a:noFill/>
          </p:spPr>
          <p:txBody>
            <a:bodyPr wrap="square" rtlCol="0">
              <a:spAutoFit/>
            </a:bodyPr>
            <a:lstStyle/>
            <a:p>
              <a:r>
                <a:rPr lang="en-US" sz="1900" dirty="0" smtClean="0">
                  <a:latin typeface="Corbel"/>
                  <a:cs typeface="Corbel"/>
                </a:rPr>
                <a:t>execute tasks</a:t>
              </a:r>
              <a:endParaRPr lang="en-US" sz="1900" i="1" dirty="0" smtClean="0">
                <a:latin typeface="Corbel"/>
                <a:cs typeface="Corbel"/>
              </a:endParaRPr>
            </a:p>
          </p:txBody>
        </p:sp>
        <p:sp>
          <p:nvSpPr>
            <p:cNvPr id="99" name="TextBox 98"/>
            <p:cNvSpPr txBox="1"/>
            <p:nvPr/>
          </p:nvSpPr>
          <p:spPr>
            <a:xfrm>
              <a:off x="7178523" y="5103653"/>
              <a:ext cx="1965477" cy="677108"/>
            </a:xfrm>
            <a:prstGeom prst="rect">
              <a:avLst/>
            </a:prstGeom>
            <a:noFill/>
          </p:spPr>
          <p:txBody>
            <a:bodyPr wrap="square" rtlCol="0">
              <a:spAutoFit/>
            </a:bodyPr>
            <a:lstStyle/>
            <a:p>
              <a:r>
                <a:rPr lang="en-US" sz="1900" dirty="0" smtClean="0">
                  <a:latin typeface="Corbel"/>
                  <a:cs typeface="Corbel"/>
                </a:rPr>
                <a:t>store and serve blocks</a:t>
              </a:r>
              <a:endParaRPr lang="en-US" sz="1900" i="1" dirty="0" smtClean="0">
                <a:latin typeface="Corbel"/>
                <a:cs typeface="Corbel"/>
              </a:endParaRPr>
            </a:p>
          </p:txBody>
        </p:sp>
        <p:grpSp>
          <p:nvGrpSpPr>
            <p:cNvPr id="108" name="Group 107"/>
            <p:cNvGrpSpPr/>
            <p:nvPr/>
          </p:nvGrpSpPr>
          <p:grpSpPr>
            <a:xfrm>
              <a:off x="7543800" y="2935514"/>
              <a:ext cx="1152676" cy="1103086"/>
              <a:chOff x="7543800" y="2854105"/>
              <a:chExt cx="1226720" cy="1260695"/>
            </a:xfrm>
          </p:grpSpPr>
          <p:sp>
            <p:nvSpPr>
              <p:cNvPr id="105" name="Rectangle 104"/>
              <p:cNvSpPr/>
              <p:nvPr/>
            </p:nvSpPr>
            <p:spPr>
              <a:xfrm>
                <a:off x="7543800" y="2854105"/>
                <a:ext cx="1226720" cy="1260695"/>
              </a:xfrm>
              <a:prstGeom prst="rect">
                <a:avLst/>
              </a:prstGeom>
              <a:solidFill>
                <a:schemeClr val="accent1">
                  <a:lumMod val="20000"/>
                  <a:lumOff val="80000"/>
                </a:schemeClr>
              </a:solidFill>
              <a:ln>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6" name="Rectangle 105"/>
              <p:cNvSpPr/>
              <p:nvPr/>
            </p:nvSpPr>
            <p:spPr>
              <a:xfrm>
                <a:off x="7644132" y="3410486"/>
                <a:ext cx="1035409" cy="613229"/>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sz="1600" dirty="0" smtClean="0"/>
                  <a:t>Block manager</a:t>
                </a:r>
                <a:endParaRPr lang="en-US" sz="1600" dirty="0"/>
              </a:p>
            </p:txBody>
          </p:sp>
          <p:sp>
            <p:nvSpPr>
              <p:cNvPr id="107" name="Rectangle 106"/>
              <p:cNvSpPr/>
              <p:nvPr/>
            </p:nvSpPr>
            <p:spPr>
              <a:xfrm>
                <a:off x="7644132" y="2949138"/>
                <a:ext cx="1035410" cy="372487"/>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sz="1600" dirty="0" smtClean="0"/>
                  <a:t>Threads</a:t>
                </a:r>
                <a:endParaRPr lang="en-US" sz="1600" dirty="0"/>
              </a:p>
            </p:txBody>
          </p:sp>
        </p:grpSp>
        <p:cxnSp>
          <p:nvCxnSpPr>
            <p:cNvPr id="8" name="Straight Connector 7"/>
            <p:cNvCxnSpPr/>
            <p:nvPr/>
          </p:nvCxnSpPr>
          <p:spPr>
            <a:xfrm>
              <a:off x="7050315" y="2588381"/>
              <a:ext cx="0" cy="3660019"/>
            </a:xfrm>
            <a:prstGeom prst="line">
              <a:avLst/>
            </a:prstGeom>
            <a:ln>
              <a:solidFill>
                <a:schemeClr val="bg1">
                  <a:lumMod val="75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p:nvPr/>
          </p:nvCxnSpPr>
          <p:spPr>
            <a:xfrm flipV="1">
              <a:off x="6882190" y="3733800"/>
              <a:ext cx="457200" cy="4160"/>
            </a:xfrm>
            <a:prstGeom prst="straightConnector1">
              <a:avLst/>
            </a:prstGeom>
            <a:ln w="571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14" name="TextBox 113"/>
            <p:cNvSpPr txBox="1"/>
            <p:nvPr/>
          </p:nvSpPr>
          <p:spPr>
            <a:xfrm>
              <a:off x="6805990" y="3272970"/>
              <a:ext cx="566882" cy="338554"/>
            </a:xfrm>
            <a:prstGeom prst="rect">
              <a:avLst/>
            </a:prstGeom>
            <a:noFill/>
          </p:spPr>
          <p:txBody>
            <a:bodyPr wrap="none" rtlCol="0">
              <a:spAutoFit/>
            </a:bodyPr>
            <a:lstStyle/>
            <a:p>
              <a:r>
                <a:rPr lang="en-US" sz="1600" dirty="0" smtClean="0">
                  <a:latin typeface="Corbel"/>
                  <a:cs typeface="Corbel"/>
                </a:rPr>
                <a:t>Task</a:t>
              </a:r>
            </a:p>
          </p:txBody>
        </p:sp>
      </p:grpSp>
      <p:grpSp>
        <p:nvGrpSpPr>
          <p:cNvPr id="128" name="Group 127"/>
          <p:cNvGrpSpPr/>
          <p:nvPr/>
        </p:nvGrpSpPr>
        <p:grpSpPr>
          <a:xfrm>
            <a:off x="4343400" y="5896086"/>
            <a:ext cx="680595" cy="632210"/>
            <a:chOff x="4343400" y="5968424"/>
            <a:chExt cx="680595" cy="632210"/>
          </a:xfrm>
        </p:grpSpPr>
        <p:cxnSp>
          <p:nvCxnSpPr>
            <p:cNvPr id="123" name="Straight Arrow Connector 122"/>
            <p:cNvCxnSpPr/>
            <p:nvPr/>
          </p:nvCxnSpPr>
          <p:spPr>
            <a:xfrm flipH="1">
              <a:off x="4401918" y="6597137"/>
              <a:ext cx="431800" cy="3497"/>
            </a:xfrm>
            <a:prstGeom prst="straightConnector1">
              <a:avLst/>
            </a:prstGeom>
            <a:ln w="571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24" name="TextBox 123"/>
            <p:cNvSpPr txBox="1"/>
            <p:nvPr/>
          </p:nvSpPr>
          <p:spPr>
            <a:xfrm>
              <a:off x="4343400" y="5968424"/>
              <a:ext cx="680595" cy="584776"/>
            </a:xfrm>
            <a:prstGeom prst="rect">
              <a:avLst/>
            </a:prstGeom>
            <a:noFill/>
          </p:spPr>
          <p:txBody>
            <a:bodyPr wrap="none" rtlCol="0">
              <a:spAutoFit/>
            </a:bodyPr>
            <a:lstStyle/>
            <a:p>
              <a:r>
                <a:rPr lang="en-US" sz="1600" dirty="0" smtClean="0">
                  <a:latin typeface="Corbel"/>
                  <a:cs typeface="Corbel"/>
                </a:rPr>
                <a:t>stage</a:t>
              </a:r>
              <a:br>
                <a:rPr lang="en-US" sz="1600" dirty="0" smtClean="0">
                  <a:latin typeface="Corbel"/>
                  <a:cs typeface="Corbel"/>
                </a:rPr>
              </a:br>
              <a:r>
                <a:rPr lang="en-US" sz="1600" dirty="0" smtClean="0">
                  <a:latin typeface="Corbel"/>
                  <a:cs typeface="Corbel"/>
                </a:rPr>
                <a:t>failed</a:t>
              </a:r>
            </a:p>
          </p:txBody>
        </p:sp>
      </p:grpSp>
    </p:spTree>
    <p:extLst>
      <p:ext uri="{BB962C8B-B14F-4D97-AF65-F5344CB8AC3E}">
        <p14:creationId xmlns:p14="http://schemas.microsoft.com/office/powerpoint/2010/main" val="462282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1340768"/>
            <a:ext cx="8892480" cy="2259683"/>
          </a:xfrm>
        </p:spPr>
        <p:txBody>
          <a:bodyPr>
            <a:normAutofit/>
          </a:bodyPr>
          <a:lstStyle/>
          <a:p>
            <a:pPr algn="just"/>
            <a:r>
              <a:rPr lang="en-US" altLang="zh-CN" sz="4000" b="1" dirty="0"/>
              <a:t>Shark: SQL and Rich </a:t>
            </a:r>
            <a:r>
              <a:rPr lang="en-US" altLang="zh-CN" sz="4000" b="1" dirty="0" smtClean="0"/>
              <a:t>Analytics </a:t>
            </a:r>
            <a:r>
              <a:rPr lang="en-US" altLang="zh-CN" sz="4000" b="1" dirty="0"/>
              <a:t>at </a:t>
            </a:r>
            <a:r>
              <a:rPr lang="en-US" altLang="zh-CN" sz="4000" b="1" dirty="0" smtClean="0"/>
              <a:t>Scale</a:t>
            </a:r>
            <a:br>
              <a:rPr lang="en-US" altLang="zh-CN" sz="4000" b="1" dirty="0" smtClean="0"/>
            </a:br>
            <a:endParaRPr lang="zh-CN" altLang="en-US" sz="4000" dirty="0"/>
          </a:p>
        </p:txBody>
      </p:sp>
      <p:sp>
        <p:nvSpPr>
          <p:cNvPr id="3" name="副标题 2"/>
          <p:cNvSpPr>
            <a:spLocks noGrp="1"/>
          </p:cNvSpPr>
          <p:nvPr>
            <p:ph type="subTitle" idx="1"/>
          </p:nvPr>
        </p:nvSpPr>
        <p:spPr>
          <a:xfrm>
            <a:off x="3995936" y="3886200"/>
            <a:ext cx="3776464" cy="1752600"/>
          </a:xfrm>
        </p:spPr>
        <p:txBody>
          <a:bodyPr/>
          <a:lstStyle/>
          <a:p>
            <a:pPr algn="l"/>
            <a:r>
              <a:rPr lang="zh-CN" altLang="en-US" dirty="0" smtClean="0"/>
              <a:t>主讲人：沈昌干</a:t>
            </a:r>
            <a:endParaRPr lang="en-US" altLang="zh-CN" dirty="0" smtClean="0"/>
          </a:p>
          <a:p>
            <a:pPr algn="l"/>
            <a:r>
              <a:rPr lang="zh-CN" altLang="en-US" dirty="0" smtClean="0"/>
              <a:t>主持人：詹天晟</a:t>
            </a:r>
            <a:endParaRPr lang="zh-CN" altLang="en-US" dirty="0"/>
          </a:p>
        </p:txBody>
      </p:sp>
    </p:spTree>
    <p:extLst>
      <p:ext uri="{BB962C8B-B14F-4D97-AF65-F5344CB8AC3E}">
        <p14:creationId xmlns:p14="http://schemas.microsoft.com/office/powerpoint/2010/main" val="187735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RDD</a:t>
            </a:r>
            <a:r>
              <a:rPr lang="zh-CN" altLang="en-US" dirty="0" smtClean="0"/>
              <a:t>容错</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RDDs</a:t>
            </a:r>
            <a:r>
              <a:rPr lang="zh-CN" altLang="en-US" dirty="0" smtClean="0"/>
              <a:t>维持</a:t>
            </a:r>
            <a:r>
              <a:rPr lang="en-US" altLang="zh-CN" dirty="0" smtClean="0"/>
              <a:t>lineage</a:t>
            </a:r>
            <a:r>
              <a:rPr lang="zh-CN" altLang="en-US" dirty="0" smtClean="0"/>
              <a:t>信息，用于重构丢失的分区。任何任务、节点的失败都可以通过</a:t>
            </a:r>
            <a:r>
              <a:rPr lang="en-US" altLang="zh-CN" dirty="0" smtClean="0"/>
              <a:t>lineage graph</a:t>
            </a:r>
            <a:r>
              <a:rPr lang="zh-CN" altLang="en-US" dirty="0" smtClean="0"/>
              <a:t>追溯到具体的丢失分区，然后在其他节点并行地计算这些分区。</a:t>
            </a:r>
            <a:endParaRPr lang="en-US" altLang="zh-CN" dirty="0" smtClean="0"/>
          </a:p>
          <a:p>
            <a:r>
              <a:rPr lang="zh-CN" altLang="en-US" dirty="0" smtClean="0"/>
              <a:t>同时</a:t>
            </a:r>
            <a:r>
              <a:rPr lang="en-US" altLang="zh-CN" dirty="0" smtClean="0"/>
              <a:t>Spark</a:t>
            </a:r>
            <a:r>
              <a:rPr lang="zh-CN" altLang="en-US" dirty="0" smtClean="0"/>
              <a:t>的</a:t>
            </a:r>
            <a:r>
              <a:rPr lang="en-US" altLang="zh-CN" dirty="0" smtClean="0"/>
              <a:t>API</a:t>
            </a:r>
            <a:r>
              <a:rPr lang="zh-CN" altLang="en-US" dirty="0" smtClean="0"/>
              <a:t>也提供</a:t>
            </a:r>
            <a:r>
              <a:rPr lang="en-US" altLang="zh-CN" dirty="0" smtClean="0"/>
              <a:t>checkpoint</a:t>
            </a:r>
            <a:r>
              <a:rPr lang="zh-CN" altLang="en-US" dirty="0" smtClean="0"/>
              <a:t>功能，需用户主动设置。当</a:t>
            </a:r>
            <a:r>
              <a:rPr lang="en-US" altLang="zh-CN" dirty="0" smtClean="0"/>
              <a:t>lineage chain</a:t>
            </a:r>
            <a:r>
              <a:rPr lang="zh-CN" altLang="en-US" dirty="0" smtClean="0"/>
              <a:t>变得很大很长的时候，在某些</a:t>
            </a:r>
            <a:r>
              <a:rPr lang="en-US" altLang="zh-CN" dirty="0" smtClean="0"/>
              <a:t>RDD</a:t>
            </a:r>
            <a:r>
              <a:rPr lang="zh-CN" altLang="en-US" dirty="0" smtClean="0"/>
              <a:t>上设置</a:t>
            </a:r>
            <a:r>
              <a:rPr lang="en-US" altLang="zh-CN" dirty="0" smtClean="0"/>
              <a:t>checkpoint</a:t>
            </a:r>
            <a:r>
              <a:rPr lang="zh-CN" altLang="en-US" dirty="0" smtClean="0"/>
              <a:t>是值得的。</a:t>
            </a:r>
            <a:endParaRPr lang="en-US" altLang="zh-CN" dirty="0" smtClean="0"/>
          </a:p>
          <a:p>
            <a:r>
              <a:rPr lang="zh-CN" altLang="en-US" dirty="0" smtClean="0"/>
              <a:t>缓解慢节点</a:t>
            </a:r>
            <a:r>
              <a:rPr lang="en-US" altLang="zh-CN" dirty="0" smtClean="0"/>
              <a:t>(</a:t>
            </a:r>
            <a:r>
              <a:rPr lang="en-US" altLang="zh-CN" dirty="0"/>
              <a:t>straggler</a:t>
            </a:r>
            <a:r>
              <a:rPr lang="en-US" altLang="zh-CN" dirty="0" smtClean="0"/>
              <a:t>)</a:t>
            </a:r>
            <a:r>
              <a:rPr lang="zh-CN" altLang="en-US" dirty="0" smtClean="0"/>
              <a:t>：</a:t>
            </a:r>
            <a:r>
              <a:rPr lang="en-US" altLang="zh-CN" dirty="0" smtClean="0"/>
              <a:t>RDD</a:t>
            </a:r>
            <a:r>
              <a:rPr lang="zh-CN" altLang="en-US" dirty="0" smtClean="0"/>
              <a:t>是不可变的性质（不会引起</a:t>
            </a:r>
            <a:r>
              <a:rPr lang="zh-CN" altLang="en-US" b="1" dirty="0" smtClean="0">
                <a:solidFill>
                  <a:srgbClr val="FF0000"/>
                </a:solidFill>
              </a:rPr>
              <a:t>数据一致性问题</a:t>
            </a:r>
            <a:r>
              <a:rPr lang="zh-CN" altLang="en-US" dirty="0" smtClean="0"/>
              <a:t>），系统在其他节点重新运行慢任务的备份，和</a:t>
            </a:r>
            <a:r>
              <a:rPr lang="en-US" altLang="zh-CN" dirty="0" err="1" smtClean="0"/>
              <a:t>MapReduce</a:t>
            </a:r>
            <a:r>
              <a:rPr lang="zh-CN" altLang="en-US" dirty="0" smtClean="0"/>
              <a:t>类似。</a:t>
            </a:r>
            <a:endParaRPr lang="zh-CN" altLang="en-US" dirty="0"/>
          </a:p>
        </p:txBody>
      </p:sp>
    </p:spTree>
    <p:extLst>
      <p:ext uri="{BB962C8B-B14F-4D97-AF65-F5344CB8AC3E}">
        <p14:creationId xmlns:p14="http://schemas.microsoft.com/office/powerpoint/2010/main" val="26197863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其他概念</a:t>
            </a:r>
            <a:endParaRPr lang="zh-CN" altLang="en-US" dirty="0"/>
          </a:p>
        </p:txBody>
      </p:sp>
      <p:sp>
        <p:nvSpPr>
          <p:cNvPr id="3" name="内容占位符 2"/>
          <p:cNvSpPr>
            <a:spLocks noGrp="1"/>
          </p:cNvSpPr>
          <p:nvPr>
            <p:ph idx="1"/>
          </p:nvPr>
        </p:nvSpPr>
        <p:spPr/>
        <p:txBody>
          <a:bodyPr/>
          <a:lstStyle/>
          <a:p>
            <a:r>
              <a:rPr lang="zh-CN" altLang="en-US" dirty="0" smtClean="0"/>
              <a:t>分区、事件驱动、持久化</a:t>
            </a:r>
            <a:r>
              <a:rPr lang="en-US" altLang="zh-CN" dirty="0" smtClean="0"/>
              <a:t>…</a:t>
            </a:r>
          </a:p>
          <a:p>
            <a:pPr marL="0" indent="0">
              <a:buNone/>
            </a:pPr>
            <a:endParaRPr lang="en-US" altLang="zh-CN" dirty="0" smtClean="0"/>
          </a:p>
          <a:p>
            <a:pPr marL="0" indent="0">
              <a:buNone/>
            </a:pPr>
            <a:r>
              <a:rPr lang="zh-CN" altLang="en-US" dirty="0" smtClean="0"/>
              <a:t>注意：</a:t>
            </a:r>
            <a:r>
              <a:rPr lang="en-US" altLang="zh-CN" dirty="0" smtClean="0"/>
              <a:t>Spark</a:t>
            </a:r>
            <a:r>
              <a:rPr lang="zh-CN" altLang="en-US" dirty="0" smtClean="0"/>
              <a:t>是类</a:t>
            </a:r>
            <a:r>
              <a:rPr lang="en-US" altLang="zh-CN" dirty="0" err="1" smtClean="0"/>
              <a:t>MapReduce</a:t>
            </a:r>
            <a:r>
              <a:rPr lang="zh-CN" altLang="en-US" dirty="0" smtClean="0"/>
              <a:t>的并行处理框架。</a:t>
            </a:r>
            <a:r>
              <a:rPr lang="en-US" altLang="zh-CN" dirty="0" smtClean="0"/>
              <a:t>RDD</a:t>
            </a:r>
            <a:r>
              <a:rPr lang="zh-CN" altLang="en-US" dirty="0" smtClean="0"/>
              <a:t>提供的很多操作是对</a:t>
            </a:r>
            <a:r>
              <a:rPr lang="en-US" altLang="zh-CN" dirty="0" smtClean="0"/>
              <a:t>mapper</a:t>
            </a:r>
            <a:r>
              <a:rPr lang="zh-CN" altLang="en-US" dirty="0" smtClean="0"/>
              <a:t>、</a:t>
            </a:r>
            <a:r>
              <a:rPr lang="en-US" altLang="zh-CN" dirty="0" smtClean="0"/>
              <a:t>shuffle</a:t>
            </a:r>
            <a:r>
              <a:rPr lang="zh-CN" altLang="en-US" dirty="0" smtClean="0"/>
              <a:t>、</a:t>
            </a:r>
            <a:r>
              <a:rPr lang="en-US" altLang="zh-CN" dirty="0" smtClean="0"/>
              <a:t>reducer</a:t>
            </a:r>
            <a:r>
              <a:rPr lang="zh-CN" altLang="en-US" dirty="0" smtClean="0"/>
              <a:t>的封装、重组、优化和丰富；</a:t>
            </a:r>
            <a:endParaRPr lang="en-US" altLang="zh-CN" dirty="0" smtClean="0"/>
          </a:p>
          <a:p>
            <a:pPr marL="0" indent="0">
              <a:buNone/>
            </a:pPr>
            <a:r>
              <a:rPr lang="en-US" altLang="zh-CN" dirty="0" smtClean="0"/>
              <a:t>RDD</a:t>
            </a:r>
            <a:r>
              <a:rPr lang="zh-CN" altLang="en-US" dirty="0" smtClean="0"/>
              <a:t>数据元素除了</a:t>
            </a:r>
            <a:r>
              <a:rPr lang="en-US" altLang="zh-CN" dirty="0" smtClean="0"/>
              <a:t>key-value</a:t>
            </a:r>
            <a:r>
              <a:rPr lang="zh-CN" altLang="en-US" dirty="0" smtClean="0"/>
              <a:t>类型，还有其他类型。</a:t>
            </a:r>
            <a:endParaRPr lang="zh-CN" altLang="en-US" dirty="0"/>
          </a:p>
        </p:txBody>
      </p:sp>
    </p:spTree>
    <p:extLst>
      <p:ext uri="{BB962C8B-B14F-4D97-AF65-F5344CB8AC3E}">
        <p14:creationId xmlns:p14="http://schemas.microsoft.com/office/powerpoint/2010/main" val="1529454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Shark</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TextBox 3"/>
          <p:cNvSpPr txBox="1"/>
          <p:nvPr/>
        </p:nvSpPr>
        <p:spPr>
          <a:xfrm>
            <a:off x="395536" y="2276872"/>
            <a:ext cx="8136904" cy="1569660"/>
          </a:xfrm>
          <a:prstGeom prst="rect">
            <a:avLst/>
          </a:prstGeom>
          <a:noFill/>
        </p:spPr>
        <p:txBody>
          <a:bodyPr wrap="square" rtlCol="0">
            <a:spAutoFit/>
          </a:bodyPr>
          <a:lstStyle/>
          <a:p>
            <a:r>
              <a:rPr lang="en-US" altLang="zh-CN" sz="3200" dirty="0"/>
              <a:t>CREATE TABLE </a:t>
            </a:r>
            <a:r>
              <a:rPr lang="en-US" altLang="zh-CN" sz="3200" dirty="0" err="1"/>
              <a:t>latest_logs</a:t>
            </a:r>
            <a:endParaRPr lang="en-US" altLang="zh-CN" sz="3200" dirty="0"/>
          </a:p>
          <a:p>
            <a:r>
              <a:rPr lang="en-US" altLang="zh-CN" sz="3200" dirty="0" smtClean="0"/>
              <a:t>      TBLPROPERTIES </a:t>
            </a:r>
            <a:r>
              <a:rPr lang="en-US" altLang="zh-CN" sz="3200" dirty="0"/>
              <a:t>("</a:t>
            </a:r>
            <a:r>
              <a:rPr lang="en-US" altLang="zh-CN" sz="3200" dirty="0" err="1"/>
              <a:t>shark.cache</a:t>
            </a:r>
            <a:r>
              <a:rPr lang="en-US" altLang="zh-CN" sz="3200" dirty="0"/>
              <a:t>"=true</a:t>
            </a:r>
            <a:r>
              <a:rPr lang="en-US" altLang="zh-CN" sz="3200" dirty="0" smtClean="0"/>
              <a:t>)  AS     SELECT </a:t>
            </a:r>
            <a:r>
              <a:rPr lang="en-US" altLang="zh-CN" sz="3200" dirty="0"/>
              <a:t>* FROM logs WHERE date &gt; </a:t>
            </a:r>
            <a:r>
              <a:rPr lang="en-US" altLang="zh-CN" sz="3200" dirty="0" smtClean="0"/>
              <a:t>now</a:t>
            </a:r>
            <a:r>
              <a:rPr lang="en-US" altLang="zh-CN" sz="3200" dirty="0"/>
              <a:t>()-3600;</a:t>
            </a:r>
            <a:endParaRPr lang="zh-CN" altLang="en-US" sz="3200" dirty="0"/>
          </a:p>
        </p:txBody>
      </p:sp>
    </p:spTree>
    <p:extLst>
      <p:ext uri="{BB962C8B-B14F-4D97-AF65-F5344CB8AC3E}">
        <p14:creationId xmlns:p14="http://schemas.microsoft.com/office/powerpoint/2010/main" val="2734853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Hive VS Shark</a:t>
            </a:r>
            <a:endParaRPr lang="zh-CN" altLang="en-US" dirty="0"/>
          </a:p>
        </p:txBody>
      </p:sp>
      <p:sp>
        <p:nvSpPr>
          <p:cNvPr id="3" name="内容占位符 2"/>
          <p:cNvSpPr>
            <a:spLocks noGrp="1"/>
          </p:cNvSpPr>
          <p:nvPr>
            <p:ph sz="half" idx="1"/>
          </p:nvPr>
        </p:nvSpPr>
        <p:spPr>
          <a:ln>
            <a:solidFill>
              <a:srgbClr val="00B0F0"/>
            </a:solidFill>
          </a:ln>
        </p:spPr>
        <p:txBody>
          <a:bodyPr>
            <a:normAutofit fontScale="70000" lnSpcReduction="20000"/>
          </a:bodyPr>
          <a:lstStyle/>
          <a:p>
            <a:pPr marL="0" indent="0" algn="ctr">
              <a:buNone/>
            </a:pPr>
            <a:r>
              <a:rPr lang="en-US" altLang="zh-CN" b="1" dirty="0" smtClean="0"/>
              <a:t>Hive on Hadoop</a:t>
            </a:r>
          </a:p>
          <a:p>
            <a:pPr>
              <a:buFont typeface="Wingdings" panose="05000000000000000000" pitchFamily="2" charset="2"/>
              <a:buChar char="Ø"/>
            </a:pPr>
            <a:r>
              <a:rPr lang="zh-CN" altLang="en-US" dirty="0" smtClean="0"/>
              <a:t>基于</a:t>
            </a:r>
            <a:r>
              <a:rPr lang="en-US" altLang="zh-CN" dirty="0" smtClean="0"/>
              <a:t>Hadoop</a:t>
            </a:r>
            <a:r>
              <a:rPr lang="zh-CN" altLang="en-US" dirty="0" smtClean="0"/>
              <a:t>的一个</a:t>
            </a:r>
            <a:r>
              <a:rPr lang="zh-CN" altLang="en-US" b="1" dirty="0" smtClean="0"/>
              <a:t>数据仓库</a:t>
            </a:r>
            <a:r>
              <a:rPr lang="zh-CN" altLang="en-US" dirty="0" smtClean="0"/>
              <a:t>工具，最初由</a:t>
            </a:r>
            <a:r>
              <a:rPr lang="en-US" altLang="zh-CN" dirty="0" smtClean="0"/>
              <a:t>Facebook</a:t>
            </a:r>
            <a:r>
              <a:rPr lang="zh-CN" altLang="en-US" dirty="0" smtClean="0"/>
              <a:t>开发</a:t>
            </a:r>
            <a:endParaRPr lang="en-US" altLang="zh-CN" dirty="0" smtClean="0"/>
          </a:p>
          <a:p>
            <a:pPr>
              <a:buFont typeface="Wingdings" panose="05000000000000000000" pitchFamily="2" charset="2"/>
              <a:buChar char="Ø"/>
            </a:pPr>
            <a:r>
              <a:rPr lang="zh-CN" altLang="en-US" dirty="0"/>
              <a:t>可以通过类</a:t>
            </a:r>
            <a:r>
              <a:rPr lang="en-US" altLang="zh-CN" dirty="0"/>
              <a:t>SQL</a:t>
            </a:r>
            <a:r>
              <a:rPr lang="zh-CN" altLang="en-US" dirty="0"/>
              <a:t>语句快速实现简单的</a:t>
            </a:r>
            <a:r>
              <a:rPr lang="en-US" altLang="zh-CN" dirty="0" err="1"/>
              <a:t>MapReduce</a:t>
            </a:r>
            <a:r>
              <a:rPr lang="zh-CN" altLang="en-US" dirty="0"/>
              <a:t>统计，不必开发专门的</a:t>
            </a:r>
            <a:r>
              <a:rPr lang="en-US" altLang="zh-CN" dirty="0" err="1"/>
              <a:t>MapReduce</a:t>
            </a:r>
            <a:r>
              <a:rPr lang="zh-CN" altLang="en-US" dirty="0"/>
              <a:t>应用，十分适合数据仓库的统计分析。</a:t>
            </a:r>
          </a:p>
          <a:p>
            <a:pPr>
              <a:buFont typeface="Wingdings" panose="05000000000000000000" pitchFamily="2" charset="2"/>
              <a:buChar char="Ø"/>
            </a:pPr>
            <a:r>
              <a:rPr lang="zh-CN" altLang="en-US" dirty="0" smtClean="0"/>
              <a:t>可以</a:t>
            </a:r>
            <a:r>
              <a:rPr lang="zh-CN" altLang="en-US" dirty="0"/>
              <a:t>将结构化的数据文件映射为一张数据库表，并提供简单的</a:t>
            </a:r>
            <a:r>
              <a:rPr lang="en-US" altLang="zh-CN" dirty="0" err="1"/>
              <a:t>sql</a:t>
            </a:r>
            <a:r>
              <a:rPr lang="zh-CN" altLang="en-US" dirty="0"/>
              <a:t>查询功能</a:t>
            </a:r>
            <a:endParaRPr lang="en-US" altLang="zh-CN" dirty="0" smtClean="0"/>
          </a:p>
          <a:p>
            <a:pPr>
              <a:buFont typeface="Wingdings" panose="05000000000000000000" pitchFamily="2" charset="2"/>
              <a:buChar char="Ø"/>
            </a:pPr>
            <a:r>
              <a:rPr lang="zh-CN" altLang="en-US" dirty="0" smtClean="0"/>
              <a:t>可将</a:t>
            </a:r>
            <a:r>
              <a:rPr lang="en-US" altLang="zh-CN" dirty="0" err="1" smtClean="0"/>
              <a:t>HiveQL</a:t>
            </a:r>
            <a:r>
              <a:rPr lang="zh-CN" altLang="en-US" dirty="0" smtClean="0"/>
              <a:t>查询便以为</a:t>
            </a:r>
            <a:r>
              <a:rPr lang="en-US" altLang="zh-CN" dirty="0" err="1" smtClean="0"/>
              <a:t>MapReduce</a:t>
            </a:r>
            <a:r>
              <a:rPr lang="zh-CN" altLang="en-US" dirty="0" smtClean="0"/>
              <a:t>作业</a:t>
            </a:r>
            <a:endParaRPr lang="en-US" altLang="zh-CN" dirty="0" smtClean="0"/>
          </a:p>
          <a:p>
            <a:pPr>
              <a:buFont typeface="Wingdings" panose="05000000000000000000" pitchFamily="2" charset="2"/>
              <a:buChar char="Ø"/>
            </a:pPr>
            <a:r>
              <a:rPr lang="zh-CN" altLang="en-US" dirty="0" smtClean="0"/>
              <a:t>灵活性和可扩展性：支持</a:t>
            </a:r>
            <a:r>
              <a:rPr lang="en-US" altLang="zh-CN" dirty="0" smtClean="0"/>
              <a:t>UDF()</a:t>
            </a:r>
            <a:r>
              <a:rPr lang="zh-CN" altLang="en-US" dirty="0"/>
              <a:t>、</a:t>
            </a:r>
            <a:r>
              <a:rPr lang="zh-CN" altLang="en-US" dirty="0" smtClean="0"/>
              <a:t> 脚本、自定义的序列化、存储格式</a:t>
            </a:r>
            <a:endParaRPr lang="en-US" altLang="zh-CN" dirty="0" smtClean="0"/>
          </a:p>
        </p:txBody>
      </p:sp>
      <p:sp>
        <p:nvSpPr>
          <p:cNvPr id="4" name="内容占位符 3"/>
          <p:cNvSpPr>
            <a:spLocks noGrp="1"/>
          </p:cNvSpPr>
          <p:nvPr>
            <p:ph sz="half" idx="2"/>
          </p:nvPr>
        </p:nvSpPr>
        <p:spPr>
          <a:ln>
            <a:solidFill>
              <a:srgbClr val="00B0F0"/>
            </a:solidFill>
          </a:ln>
        </p:spPr>
        <p:txBody>
          <a:bodyPr>
            <a:normAutofit fontScale="70000" lnSpcReduction="20000"/>
          </a:bodyPr>
          <a:lstStyle/>
          <a:p>
            <a:pPr marL="0" indent="0" algn="ctr">
              <a:buNone/>
            </a:pPr>
            <a:r>
              <a:rPr lang="en-US" altLang="zh-CN" b="1" dirty="0" smtClean="0"/>
              <a:t>Shark on Spark</a:t>
            </a:r>
          </a:p>
          <a:p>
            <a:pPr>
              <a:buFont typeface="Wingdings" panose="05000000000000000000" pitchFamily="2" charset="2"/>
              <a:buChar char="Ø"/>
            </a:pPr>
            <a:r>
              <a:rPr lang="zh-CN" altLang="en-US" dirty="0" smtClean="0"/>
              <a:t>基于</a:t>
            </a:r>
            <a:r>
              <a:rPr lang="en-US" altLang="zh-CN" dirty="0" smtClean="0"/>
              <a:t>Spark</a:t>
            </a:r>
            <a:r>
              <a:rPr lang="zh-CN" altLang="en-US" dirty="0" smtClean="0"/>
              <a:t>的数据仓库</a:t>
            </a:r>
            <a:r>
              <a:rPr lang="zh-CN" altLang="en-US" dirty="0"/>
              <a:t>工具，由加州伯克利大学</a:t>
            </a:r>
            <a:r>
              <a:rPr lang="en-US" altLang="zh-CN" dirty="0"/>
              <a:t>AMP</a:t>
            </a:r>
            <a:r>
              <a:rPr lang="zh-CN" altLang="en-US" dirty="0" smtClean="0"/>
              <a:t>实验室开发。</a:t>
            </a:r>
            <a:endParaRPr lang="en-US" altLang="zh-CN" dirty="0" smtClean="0"/>
          </a:p>
          <a:p>
            <a:pPr>
              <a:buFont typeface="Wingdings" panose="05000000000000000000" pitchFamily="2" charset="2"/>
              <a:buChar char="Ø"/>
            </a:pPr>
            <a:r>
              <a:rPr lang="zh-CN" altLang="en-US" dirty="0" smtClean="0"/>
              <a:t>同时</a:t>
            </a:r>
            <a:r>
              <a:rPr lang="zh-CN" altLang="en-US" dirty="0"/>
              <a:t>支持</a:t>
            </a:r>
            <a:r>
              <a:rPr lang="en-US" altLang="zh-CN" dirty="0"/>
              <a:t>SQL</a:t>
            </a:r>
            <a:r>
              <a:rPr lang="zh-CN" altLang="en-US" dirty="0"/>
              <a:t>查询处理和机器学习功能的数据分析系统。</a:t>
            </a:r>
            <a:endParaRPr lang="en-US" altLang="zh-CN" dirty="0"/>
          </a:p>
          <a:p>
            <a:pPr>
              <a:buFont typeface="Wingdings" panose="05000000000000000000" pitchFamily="2" charset="2"/>
              <a:buChar char="Ø"/>
            </a:pPr>
            <a:r>
              <a:rPr lang="zh-CN" altLang="en-US" b="1" dirty="0"/>
              <a:t>兼容</a:t>
            </a:r>
            <a:r>
              <a:rPr lang="en-US" altLang="zh-CN" b="1" dirty="0"/>
              <a:t>Apache Hive</a:t>
            </a:r>
            <a:r>
              <a:rPr lang="zh-CN" altLang="en-US" dirty="0"/>
              <a:t>，</a:t>
            </a:r>
            <a:r>
              <a:rPr lang="en-US" altLang="zh-CN" dirty="0"/>
              <a:t>Hive</a:t>
            </a:r>
            <a:r>
              <a:rPr lang="zh-CN" altLang="en-US" dirty="0"/>
              <a:t>语句可以无修改就能更快速的在</a:t>
            </a:r>
            <a:r>
              <a:rPr lang="en-US" altLang="zh-CN" dirty="0"/>
              <a:t>Shark</a:t>
            </a:r>
            <a:r>
              <a:rPr lang="zh-CN" altLang="en-US" dirty="0"/>
              <a:t>上运行。</a:t>
            </a:r>
            <a:endParaRPr lang="en-US" altLang="zh-CN" dirty="0"/>
          </a:p>
          <a:p>
            <a:pPr>
              <a:buFont typeface="Wingdings" panose="05000000000000000000" pitchFamily="2" charset="2"/>
              <a:buChar char="Ø"/>
            </a:pPr>
            <a:r>
              <a:rPr lang="en-US" altLang="zh-CN" dirty="0" smtClean="0"/>
              <a:t>Shark</a:t>
            </a:r>
            <a:r>
              <a:rPr lang="zh-CN" altLang="en-US" dirty="0"/>
              <a:t>可以在任何支持</a:t>
            </a:r>
            <a:r>
              <a:rPr lang="en-US" altLang="zh-CN" dirty="0"/>
              <a:t>Hadoop</a:t>
            </a:r>
            <a:r>
              <a:rPr lang="zh-CN" altLang="en-US" dirty="0"/>
              <a:t>存储</a:t>
            </a:r>
            <a:r>
              <a:rPr lang="en-US" altLang="zh-CN" dirty="0"/>
              <a:t>API</a:t>
            </a:r>
            <a:r>
              <a:rPr lang="zh-CN" altLang="en-US" dirty="0"/>
              <a:t>的系统上查询数据，如</a:t>
            </a:r>
            <a:r>
              <a:rPr lang="en-US" altLang="zh-CN" dirty="0"/>
              <a:t>HDFS</a:t>
            </a:r>
            <a:r>
              <a:rPr lang="zh-CN" altLang="en-US" dirty="0"/>
              <a:t>、</a:t>
            </a:r>
            <a:r>
              <a:rPr lang="en-US" altLang="zh-CN" dirty="0"/>
              <a:t>Amazon S3</a:t>
            </a:r>
            <a:r>
              <a:rPr lang="zh-CN" altLang="en-US" dirty="0"/>
              <a:t>等。</a:t>
            </a:r>
            <a:endParaRPr lang="en-US" altLang="zh-CN" dirty="0"/>
          </a:p>
          <a:p>
            <a:pPr>
              <a:buFont typeface="Wingdings" panose="05000000000000000000" pitchFamily="2" charset="2"/>
              <a:buChar char="Ø"/>
            </a:pPr>
            <a:r>
              <a:rPr lang="zh-CN" altLang="en-US" dirty="0"/>
              <a:t>支持广泛的数据格式，如</a:t>
            </a:r>
            <a:r>
              <a:rPr lang="en-US" altLang="zh-CN" dirty="0"/>
              <a:t>text</a:t>
            </a:r>
            <a:r>
              <a:rPr lang="zh-CN" altLang="en-US" dirty="0"/>
              <a:t>、二进制文件、</a:t>
            </a:r>
            <a:r>
              <a:rPr lang="en-US" altLang="zh-CN" dirty="0"/>
              <a:t>JSON</a:t>
            </a:r>
            <a:r>
              <a:rPr lang="zh-CN" altLang="en-US" dirty="0"/>
              <a:t>和</a:t>
            </a:r>
            <a:r>
              <a:rPr lang="en-US" altLang="zh-CN" dirty="0"/>
              <a:t>XML</a:t>
            </a:r>
            <a:r>
              <a:rPr lang="zh-CN" altLang="en-US" dirty="0"/>
              <a:t>。</a:t>
            </a:r>
            <a:endParaRPr lang="en-US" altLang="zh-CN" dirty="0"/>
          </a:p>
          <a:p>
            <a:pPr>
              <a:buFont typeface="Wingdings" panose="05000000000000000000" pitchFamily="2" charset="2"/>
              <a:buChar char="Ø"/>
            </a:pPr>
            <a:r>
              <a:rPr lang="zh-CN" altLang="en-US" dirty="0" smtClean="0"/>
              <a:t>用户</a:t>
            </a:r>
            <a:r>
              <a:rPr lang="zh-CN" altLang="en-US" dirty="0"/>
              <a:t>可以选择性地</a:t>
            </a:r>
            <a:r>
              <a:rPr lang="zh-CN" altLang="en-US" dirty="0" smtClean="0"/>
              <a:t>加载高价值数据</a:t>
            </a:r>
            <a:r>
              <a:rPr lang="zh-CN" altLang="en-US" dirty="0"/>
              <a:t>到</a:t>
            </a:r>
            <a:r>
              <a:rPr lang="zh-CN" altLang="en-US" b="1" dirty="0"/>
              <a:t>内存</a:t>
            </a:r>
            <a:r>
              <a:rPr lang="zh-CN" altLang="en-US" dirty="0" smtClean="0"/>
              <a:t>，以便快速</a:t>
            </a:r>
            <a:r>
              <a:rPr lang="zh-CN" altLang="en-US" dirty="0"/>
              <a:t>分析。</a:t>
            </a:r>
            <a:endParaRPr lang="en-US" altLang="zh-CN" dirty="0"/>
          </a:p>
          <a:p>
            <a:pPr marL="0" indent="0">
              <a:buNone/>
            </a:pPr>
            <a:endParaRPr lang="zh-CN" altLang="en-US" dirty="0"/>
          </a:p>
        </p:txBody>
      </p:sp>
    </p:spTree>
    <p:extLst>
      <p:ext uri="{BB962C8B-B14F-4D97-AF65-F5344CB8AC3E}">
        <p14:creationId xmlns:p14="http://schemas.microsoft.com/office/powerpoint/2010/main" val="32256629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Hive VS Shark</a:t>
            </a:r>
            <a:endParaRPr lang="zh-CN" altLang="en-US" dirty="0"/>
          </a:p>
        </p:txBody>
      </p:sp>
      <p:sp>
        <p:nvSpPr>
          <p:cNvPr id="3" name="内容占位符 2"/>
          <p:cNvSpPr>
            <a:spLocks noGrp="1"/>
          </p:cNvSpPr>
          <p:nvPr>
            <p:ph sz="half" idx="1"/>
          </p:nvPr>
        </p:nvSpPr>
        <p:spPr/>
        <p:txBody>
          <a:bodyPr/>
          <a:lstStyle/>
          <a:p>
            <a:endParaRPr lang="zh-CN" altLang="en-US" dirty="0"/>
          </a:p>
        </p:txBody>
      </p:sp>
      <p:sp>
        <p:nvSpPr>
          <p:cNvPr id="4" name="内容占位符 3"/>
          <p:cNvSpPr>
            <a:spLocks noGrp="1"/>
          </p:cNvSpPr>
          <p:nvPr>
            <p:ph sz="half" idx="2"/>
          </p:nvPr>
        </p:nvSpPr>
        <p:spPr/>
        <p:txBody>
          <a:bodyPr/>
          <a:lstStyle/>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412776"/>
            <a:ext cx="4562475"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8147" y="2564904"/>
            <a:ext cx="4457700"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912577" y="5310857"/>
            <a:ext cx="2952328" cy="646331"/>
          </a:xfrm>
          <a:prstGeom prst="rect">
            <a:avLst/>
          </a:prstGeom>
          <a:noFill/>
        </p:spPr>
        <p:txBody>
          <a:bodyPr wrap="square" rtlCol="0">
            <a:spAutoFit/>
          </a:bodyPr>
          <a:lstStyle/>
          <a:p>
            <a:r>
              <a:rPr lang="en-US" altLang="zh-CN" dirty="0" smtClean="0"/>
              <a:t>Spark</a:t>
            </a:r>
            <a:r>
              <a:rPr lang="zh-CN" altLang="en-US" dirty="0" smtClean="0"/>
              <a:t>比</a:t>
            </a:r>
            <a:r>
              <a:rPr lang="en-US" altLang="zh-CN" dirty="0" smtClean="0"/>
              <a:t>Hive</a:t>
            </a:r>
            <a:r>
              <a:rPr lang="zh-CN" altLang="en-US" dirty="0" smtClean="0"/>
              <a:t>的主要优势：缓存中间查询结果到内存</a:t>
            </a:r>
            <a:endParaRPr lang="zh-CN" altLang="en-US" dirty="0"/>
          </a:p>
        </p:txBody>
      </p:sp>
    </p:spTree>
    <p:extLst>
      <p:ext uri="{BB962C8B-B14F-4D97-AF65-F5344CB8AC3E}">
        <p14:creationId xmlns:p14="http://schemas.microsoft.com/office/powerpoint/2010/main" val="25601982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容错</a:t>
            </a:r>
            <a:endParaRPr lang="zh-CN" altLang="en-US" dirty="0"/>
          </a:p>
        </p:txBody>
      </p:sp>
      <p:sp>
        <p:nvSpPr>
          <p:cNvPr id="3" name="内容占位符 2"/>
          <p:cNvSpPr>
            <a:spLocks noGrp="1"/>
          </p:cNvSpPr>
          <p:nvPr>
            <p:ph idx="1"/>
          </p:nvPr>
        </p:nvSpPr>
        <p:spPr/>
        <p:txBody>
          <a:bodyPr>
            <a:normAutofit fontScale="85000" lnSpcReduction="10000"/>
          </a:bodyPr>
          <a:lstStyle/>
          <a:p>
            <a:pPr marL="514350" indent="-514350">
              <a:buFont typeface="+mj-lt"/>
              <a:buAutoNum type="arabicPeriod"/>
            </a:pPr>
            <a:r>
              <a:rPr lang="en-US" altLang="zh-CN" dirty="0" smtClean="0"/>
              <a:t>Shark</a:t>
            </a:r>
            <a:r>
              <a:rPr lang="zh-CN" altLang="en-US" dirty="0" smtClean="0"/>
              <a:t>容忍</a:t>
            </a:r>
            <a:r>
              <a:rPr lang="en-US" altLang="zh-CN" dirty="0" smtClean="0"/>
              <a:t>worker</a:t>
            </a:r>
            <a:r>
              <a:rPr lang="zh-CN" altLang="en-US" dirty="0" smtClean="0"/>
              <a:t>节点的任何数据集的丢失：通过重新执行丢失的任务，根据</a:t>
            </a:r>
            <a:r>
              <a:rPr lang="en-US" altLang="zh-CN" dirty="0" smtClean="0"/>
              <a:t>lineage</a:t>
            </a:r>
            <a:r>
              <a:rPr lang="zh-CN" altLang="en-US" dirty="0" smtClean="0"/>
              <a:t>重新计算任何丢失的</a:t>
            </a:r>
            <a:r>
              <a:rPr lang="en-US" altLang="zh-CN" dirty="0" smtClean="0"/>
              <a:t>RDD</a:t>
            </a:r>
            <a:r>
              <a:rPr lang="zh-CN" altLang="en-US" dirty="0" smtClean="0"/>
              <a:t>分区。</a:t>
            </a:r>
            <a:endParaRPr lang="en-US" altLang="zh-CN" dirty="0" smtClean="0"/>
          </a:p>
          <a:p>
            <a:pPr marL="514350" indent="-514350">
              <a:buFont typeface="+mj-lt"/>
              <a:buAutoNum type="arabicPeriod"/>
            </a:pPr>
            <a:r>
              <a:rPr lang="zh-CN" altLang="en-US" dirty="0" smtClean="0"/>
              <a:t>错误恢复可在集群中并行地展开：假如一个失败节点包含</a:t>
            </a:r>
            <a:r>
              <a:rPr lang="en-US" altLang="zh-CN" dirty="0" smtClean="0"/>
              <a:t>100</a:t>
            </a:r>
            <a:r>
              <a:rPr lang="zh-CN" altLang="en-US" dirty="0" smtClean="0"/>
              <a:t>个</a:t>
            </a:r>
            <a:r>
              <a:rPr lang="en-US" altLang="zh-CN" dirty="0" smtClean="0"/>
              <a:t>RDD</a:t>
            </a:r>
            <a:r>
              <a:rPr lang="zh-CN" altLang="en-US" dirty="0" smtClean="0"/>
              <a:t>分区，</a:t>
            </a:r>
            <a:r>
              <a:rPr lang="en-US" altLang="zh-CN" dirty="0" smtClean="0"/>
              <a:t>Shark</a:t>
            </a:r>
            <a:r>
              <a:rPr lang="zh-CN" altLang="en-US" dirty="0" smtClean="0"/>
              <a:t>能并行地在</a:t>
            </a:r>
            <a:r>
              <a:rPr lang="en-US" altLang="zh-CN" dirty="0" smtClean="0"/>
              <a:t>100</a:t>
            </a:r>
            <a:r>
              <a:rPr lang="zh-CN" altLang="en-US" dirty="0" smtClean="0"/>
              <a:t>个不同节点重建这些</a:t>
            </a:r>
            <a:r>
              <a:rPr lang="en-US" altLang="zh-CN" dirty="0" smtClean="0"/>
              <a:t>RDD</a:t>
            </a:r>
            <a:r>
              <a:rPr lang="zh-CN" altLang="en-US" dirty="0" smtClean="0"/>
              <a:t>分区。</a:t>
            </a:r>
            <a:endParaRPr lang="en-US" altLang="zh-CN" dirty="0" smtClean="0"/>
          </a:p>
          <a:p>
            <a:pPr marL="514350" indent="-514350">
              <a:buFont typeface="+mj-lt"/>
              <a:buAutoNum type="arabicPeriod"/>
            </a:pPr>
            <a:r>
              <a:rPr lang="en-US" altLang="zh-CN" dirty="0" smtClean="0"/>
              <a:t>RDD</a:t>
            </a:r>
            <a:r>
              <a:rPr lang="zh-CN" altLang="en-US" dirty="0" smtClean="0"/>
              <a:t>的</a:t>
            </a:r>
            <a:r>
              <a:rPr lang="zh-CN" altLang="en-US" b="1" i="1" dirty="0" smtClean="0"/>
              <a:t>不可变性质</a:t>
            </a:r>
            <a:r>
              <a:rPr lang="zh-CN" altLang="en-US" dirty="0" smtClean="0"/>
              <a:t>能缓和“掉队者（</a:t>
            </a:r>
            <a:r>
              <a:rPr lang="en-US" altLang="zh-CN" dirty="0" smtClean="0"/>
              <a:t>straggler</a:t>
            </a:r>
            <a:r>
              <a:rPr lang="zh-CN" altLang="en-US" dirty="0" smtClean="0"/>
              <a:t>）”带来的低效率：如果一个任务很慢，系统能启动该任务在另一个节点的备份，这点类似</a:t>
            </a:r>
            <a:r>
              <a:rPr lang="en-US" altLang="zh-CN" dirty="0" err="1" smtClean="0"/>
              <a:t>MapReduce</a:t>
            </a:r>
            <a:endParaRPr lang="en-US" altLang="zh-CN" dirty="0" smtClean="0"/>
          </a:p>
          <a:p>
            <a:pPr marL="514350" indent="-514350">
              <a:buFont typeface="+mj-lt"/>
              <a:buAutoNum type="arabicPeriod"/>
            </a:pPr>
            <a:r>
              <a:rPr lang="zh-CN" altLang="en-US" dirty="0" smtClean="0"/>
              <a:t>对结合了</a:t>
            </a:r>
            <a:r>
              <a:rPr lang="en-US" altLang="zh-CN" dirty="0" smtClean="0"/>
              <a:t>SQL</a:t>
            </a:r>
            <a:r>
              <a:rPr lang="zh-CN" altLang="en-US" dirty="0" smtClean="0"/>
              <a:t>和机器学习</a:t>
            </a:r>
            <a:r>
              <a:rPr lang="en-US" altLang="zh-CN" dirty="0" smtClean="0">
                <a:solidFill>
                  <a:srgbClr val="FF0000"/>
                </a:solidFill>
              </a:rPr>
              <a:t>UDF(</a:t>
            </a:r>
            <a:r>
              <a:rPr lang="en-US" altLang="zh-CN" dirty="0"/>
              <a:t>user-defined function</a:t>
            </a:r>
            <a:r>
              <a:rPr lang="en-US" altLang="zh-CN" dirty="0" smtClean="0">
                <a:solidFill>
                  <a:srgbClr val="FF0000"/>
                </a:solidFill>
              </a:rPr>
              <a:t>)</a:t>
            </a:r>
            <a:r>
              <a:rPr lang="zh-CN" altLang="en-US" dirty="0" smtClean="0"/>
              <a:t>的</a:t>
            </a:r>
            <a:r>
              <a:rPr lang="zh-CN" altLang="en-US" dirty="0" smtClean="0"/>
              <a:t>这类查询，“恢复”同样起作用。</a:t>
            </a:r>
            <a:endParaRPr lang="zh-CN" altLang="en-US" dirty="0"/>
          </a:p>
        </p:txBody>
      </p:sp>
    </p:spTree>
    <p:extLst>
      <p:ext uri="{BB962C8B-B14F-4D97-AF65-F5344CB8AC3E}">
        <p14:creationId xmlns:p14="http://schemas.microsoft.com/office/powerpoint/2010/main" val="5390632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a:t>
            </a:r>
            <a:r>
              <a:rPr lang="en-US" altLang="zh-CN" dirty="0" smtClean="0"/>
              <a:t>RDD</a:t>
            </a:r>
            <a:r>
              <a:rPr lang="zh-CN" altLang="en-US" dirty="0" smtClean="0"/>
              <a:t>上执行</a:t>
            </a:r>
            <a:r>
              <a:rPr lang="en-US" altLang="zh-CN" dirty="0" smtClean="0"/>
              <a:t>SQL</a:t>
            </a:r>
            <a:endParaRPr lang="zh-CN" altLang="en-US" dirty="0"/>
          </a:p>
        </p:txBody>
      </p:sp>
      <p:sp>
        <p:nvSpPr>
          <p:cNvPr id="3" name="内容占位符 2"/>
          <p:cNvSpPr>
            <a:spLocks noGrp="1"/>
          </p:cNvSpPr>
          <p:nvPr>
            <p:ph idx="1"/>
          </p:nvPr>
        </p:nvSpPr>
        <p:spPr/>
        <p:txBody>
          <a:bodyPr>
            <a:normAutofit fontScale="70000" lnSpcReduction="20000"/>
          </a:bodyPr>
          <a:lstStyle/>
          <a:p>
            <a:pPr marL="514350" indent="-514350">
              <a:buFont typeface="+mj-lt"/>
              <a:buAutoNum type="arabicPeriod"/>
            </a:pPr>
            <a:r>
              <a:rPr lang="en-US" altLang="zh-CN" dirty="0" smtClean="0"/>
              <a:t>Shark</a:t>
            </a:r>
            <a:r>
              <a:rPr lang="zh-CN" altLang="en-US" dirty="0" smtClean="0"/>
              <a:t>在</a:t>
            </a:r>
            <a:r>
              <a:rPr lang="en-US" altLang="zh-CN" dirty="0" smtClean="0"/>
              <a:t>Spark</a:t>
            </a:r>
            <a:r>
              <a:rPr lang="zh-CN" altLang="en-US" dirty="0" smtClean="0"/>
              <a:t>之上运行</a:t>
            </a:r>
            <a:r>
              <a:rPr lang="en-US" altLang="zh-CN" dirty="0" smtClean="0"/>
              <a:t>SQL</a:t>
            </a:r>
            <a:r>
              <a:rPr lang="zh-CN" altLang="en-US" dirty="0" smtClean="0"/>
              <a:t>查询，查询的</a:t>
            </a:r>
            <a:r>
              <a:rPr lang="zh-CN" altLang="en-US" b="1" dirty="0" smtClean="0"/>
              <a:t>三个过程</a:t>
            </a:r>
            <a:r>
              <a:rPr lang="zh-CN" altLang="en-US" dirty="0" smtClean="0"/>
              <a:t>和传统的关系型数据库管理系统类似：查询分析、逻辑计划生成、物理计划生成。</a:t>
            </a:r>
            <a:endParaRPr lang="en-US" altLang="zh-CN" dirty="0" smtClean="0"/>
          </a:p>
          <a:p>
            <a:pPr marL="514350" indent="-514350">
              <a:buFont typeface="+mj-lt"/>
              <a:buAutoNum type="arabicPeriod"/>
            </a:pPr>
            <a:r>
              <a:rPr lang="zh-CN" altLang="en-US" dirty="0" smtClean="0"/>
              <a:t>查询分析阶段：</a:t>
            </a:r>
            <a:r>
              <a:rPr lang="en-US" altLang="zh-CN" dirty="0" smtClean="0"/>
              <a:t>Shark</a:t>
            </a:r>
            <a:r>
              <a:rPr lang="zh-CN" altLang="en-US" dirty="0" smtClean="0"/>
              <a:t>使用</a:t>
            </a:r>
            <a:r>
              <a:rPr lang="en-US" altLang="zh-CN" dirty="0" smtClean="0"/>
              <a:t>Hive</a:t>
            </a:r>
            <a:r>
              <a:rPr lang="zh-CN" altLang="en-US" dirty="0" smtClean="0"/>
              <a:t>的查询编译器，解析查询，生成抽象的语法树。</a:t>
            </a:r>
            <a:endParaRPr lang="en-US" altLang="zh-CN" dirty="0" smtClean="0"/>
          </a:p>
          <a:p>
            <a:pPr marL="514350" indent="-514350">
              <a:buFont typeface="+mj-lt"/>
              <a:buAutoNum type="arabicPeriod"/>
            </a:pPr>
            <a:r>
              <a:rPr lang="zh-CN" altLang="en-US" dirty="0"/>
              <a:t>逻辑</a:t>
            </a:r>
            <a:r>
              <a:rPr lang="zh-CN" altLang="en-US" dirty="0" smtClean="0"/>
              <a:t>计划阶段：和</a:t>
            </a:r>
            <a:r>
              <a:rPr lang="en-US" altLang="zh-CN" dirty="0" smtClean="0"/>
              <a:t>Hive</a:t>
            </a:r>
            <a:r>
              <a:rPr lang="zh-CN" altLang="en-US" dirty="0" smtClean="0"/>
              <a:t>一样，语法树转为逻辑计划，并进行优化，如</a:t>
            </a:r>
            <a:r>
              <a:rPr lang="zh-CN" altLang="en-US" b="1" dirty="0" smtClean="0"/>
              <a:t>谓词下推</a:t>
            </a:r>
            <a:r>
              <a:rPr lang="zh-CN" altLang="en-US" dirty="0" smtClean="0"/>
              <a:t>等。</a:t>
            </a:r>
            <a:endParaRPr lang="en-US" altLang="zh-CN" dirty="0" smtClean="0"/>
          </a:p>
          <a:p>
            <a:pPr marL="514350" indent="-514350">
              <a:buFont typeface="+mj-lt"/>
              <a:buAutoNum type="arabicPeriod"/>
            </a:pPr>
            <a:r>
              <a:rPr lang="zh-CN" altLang="en-US" dirty="0" smtClean="0"/>
              <a:t>物理计划阶段：</a:t>
            </a:r>
            <a:r>
              <a:rPr lang="en-US" altLang="zh-CN" dirty="0" smtClean="0"/>
              <a:t>Hive</a:t>
            </a:r>
            <a:r>
              <a:rPr lang="zh-CN" altLang="en-US" dirty="0" smtClean="0"/>
              <a:t>把操作转为包含多个</a:t>
            </a:r>
            <a:r>
              <a:rPr lang="en-US" altLang="zh-CN" dirty="0" err="1" smtClean="0"/>
              <a:t>MapReduce</a:t>
            </a:r>
            <a:r>
              <a:rPr lang="zh-CN" altLang="en-US" dirty="0" smtClean="0"/>
              <a:t>阶段的物理计划；而</a:t>
            </a:r>
            <a:r>
              <a:rPr lang="en-US" altLang="zh-CN" dirty="0" smtClean="0"/>
              <a:t>Shark</a:t>
            </a:r>
            <a:r>
              <a:rPr lang="zh-CN" altLang="en-US" dirty="0" smtClean="0"/>
              <a:t>的优化器（</a:t>
            </a:r>
            <a:r>
              <a:rPr lang="en-US" altLang="zh-CN" dirty="0" smtClean="0"/>
              <a:t>1</a:t>
            </a:r>
            <a:r>
              <a:rPr lang="zh-CN" altLang="en-US" dirty="0" smtClean="0"/>
              <a:t>）先执行附加的基于规则的优化策略，如将“</a:t>
            </a:r>
            <a:r>
              <a:rPr lang="en-US" altLang="zh-CN" b="1" dirty="0" smtClean="0"/>
              <a:t>LIMIT</a:t>
            </a:r>
            <a:r>
              <a:rPr lang="zh-CN" altLang="en-US" dirty="0" smtClean="0"/>
              <a:t>”下推到独立的分区；（</a:t>
            </a:r>
            <a:r>
              <a:rPr lang="en-US" altLang="zh-CN" dirty="0" smtClean="0"/>
              <a:t>2</a:t>
            </a:r>
            <a:r>
              <a:rPr lang="zh-CN" altLang="en-US" dirty="0" smtClean="0"/>
              <a:t>）再创建由</a:t>
            </a:r>
            <a:r>
              <a:rPr lang="en-US" altLang="zh-CN" dirty="0" smtClean="0"/>
              <a:t>RDD</a:t>
            </a:r>
            <a:r>
              <a:rPr lang="zh-CN" altLang="en-US" dirty="0" smtClean="0"/>
              <a:t>上的“</a:t>
            </a:r>
            <a:r>
              <a:rPr lang="en-US" altLang="zh-CN" dirty="0" smtClean="0"/>
              <a:t>transformations</a:t>
            </a:r>
            <a:r>
              <a:rPr lang="zh-CN" altLang="en-US" dirty="0" smtClean="0"/>
              <a:t>”组成的物理计划。</a:t>
            </a:r>
            <a:endParaRPr lang="en-US" altLang="zh-CN" dirty="0" smtClean="0"/>
          </a:p>
          <a:p>
            <a:pPr marL="514350" indent="-514350">
              <a:buFont typeface="+mj-lt"/>
              <a:buAutoNum type="arabicPeriod"/>
            </a:pPr>
            <a:r>
              <a:rPr lang="zh-CN" altLang="en-US" dirty="0" smtClean="0"/>
              <a:t>至此，一个查询操作在底层表现为</a:t>
            </a:r>
            <a:r>
              <a:rPr lang="en-US" altLang="zh-CN" b="1" dirty="0" smtClean="0"/>
              <a:t>RDD</a:t>
            </a:r>
            <a:r>
              <a:rPr lang="zh-CN" altLang="en-US" b="1" dirty="0" smtClean="0"/>
              <a:t> </a:t>
            </a:r>
            <a:r>
              <a:rPr lang="en-US" altLang="zh-CN" b="1" dirty="0" smtClean="0"/>
              <a:t>graph</a:t>
            </a:r>
            <a:r>
              <a:rPr lang="zh-CN" altLang="en-US" b="1" dirty="0" smtClean="0"/>
              <a:t>（</a:t>
            </a:r>
            <a:r>
              <a:rPr lang="en-US" altLang="zh-CN" b="1" dirty="0" smtClean="0"/>
              <a:t>DAG</a:t>
            </a:r>
            <a:r>
              <a:rPr lang="zh-CN" altLang="en-US" b="1" dirty="0" smtClean="0"/>
              <a:t>）</a:t>
            </a:r>
            <a:r>
              <a:rPr lang="zh-CN" altLang="en-US" dirty="0"/>
              <a:t>，然后</a:t>
            </a:r>
            <a:r>
              <a:rPr lang="en-US" altLang="zh-CN" dirty="0" smtClean="0"/>
              <a:t>Spark</a:t>
            </a:r>
            <a:r>
              <a:rPr lang="zh-CN" altLang="en-US" dirty="0" smtClean="0"/>
              <a:t>的</a:t>
            </a:r>
            <a:r>
              <a:rPr lang="en-US" altLang="zh-CN" dirty="0" smtClean="0"/>
              <a:t>master</a:t>
            </a:r>
            <a:r>
              <a:rPr lang="zh-CN" altLang="en-US" dirty="0" smtClean="0"/>
              <a:t>使用标准的</a:t>
            </a:r>
            <a:r>
              <a:rPr lang="en-US" altLang="zh-CN" dirty="0" err="1" smtClean="0"/>
              <a:t>MapReduce</a:t>
            </a:r>
            <a:r>
              <a:rPr lang="zh-CN" altLang="en-US" b="1" dirty="0" smtClean="0"/>
              <a:t>任务调度</a:t>
            </a:r>
            <a:r>
              <a:rPr lang="zh-CN" altLang="en-US" dirty="0" smtClean="0"/>
              <a:t>技术执行该图。</a:t>
            </a:r>
            <a:endParaRPr lang="zh-CN" altLang="en-US" dirty="0"/>
          </a:p>
        </p:txBody>
      </p:sp>
    </p:spTree>
    <p:extLst>
      <p:ext uri="{BB962C8B-B14F-4D97-AF65-F5344CB8AC3E}">
        <p14:creationId xmlns:p14="http://schemas.microsoft.com/office/powerpoint/2010/main" val="4096229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8928" y="1133994"/>
            <a:ext cx="7322153" cy="5339285"/>
            <a:chOff x="1097947" y="719802"/>
            <a:chExt cx="7322153" cy="5862954"/>
          </a:xfrm>
        </p:grpSpPr>
        <p:sp>
          <p:nvSpPr>
            <p:cNvPr id="3" name="Text Box 5"/>
            <p:cNvSpPr txBox="1">
              <a:spLocks noChangeArrowheads="1"/>
            </p:cNvSpPr>
            <p:nvPr/>
          </p:nvSpPr>
          <p:spPr bwMode="auto">
            <a:xfrm>
              <a:off x="1866900" y="719802"/>
              <a:ext cx="1981200" cy="642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a:t>π</a:t>
              </a:r>
              <a:r>
                <a:rPr lang="en-US" altLang="zh-CN" sz="2000" b="1" dirty="0"/>
                <a:t> </a:t>
              </a:r>
              <a:r>
                <a:rPr lang="en-US" altLang="zh-CN" sz="1400" b="1" dirty="0"/>
                <a:t>T, N</a:t>
              </a:r>
              <a:r>
                <a:rPr lang="en-US" altLang="zh-CN" sz="2000" b="1" dirty="0"/>
                <a:t> </a:t>
              </a:r>
              <a:endParaRPr lang="zh-CN" altLang="en-US" sz="2000" b="1" dirty="0"/>
            </a:p>
          </p:txBody>
        </p:sp>
        <p:sp>
          <p:nvSpPr>
            <p:cNvPr id="4" name="Text Box 6"/>
            <p:cNvSpPr txBox="1">
              <a:spLocks noChangeArrowheads="1"/>
            </p:cNvSpPr>
            <p:nvPr/>
          </p:nvSpPr>
          <p:spPr bwMode="auto">
            <a:xfrm>
              <a:off x="1828800" y="1355724"/>
              <a:ext cx="3352800" cy="642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err="1"/>
                <a:t>σ</a:t>
              </a:r>
              <a:r>
                <a:rPr lang="en-US" altLang="zh-CN" sz="1200" b="1" dirty="0" err="1"/>
                <a:t>D</a:t>
              </a:r>
              <a:r>
                <a:rPr lang="en-US" altLang="zh-CN" sz="1200" b="1" dirty="0"/>
                <a:t>&lt;20010101</a:t>
              </a:r>
              <a:endParaRPr lang="zh-CN" altLang="en-US" sz="1200" b="1" dirty="0"/>
            </a:p>
          </p:txBody>
        </p:sp>
        <p:sp>
          <p:nvSpPr>
            <p:cNvPr id="5" name="Text Box 8"/>
            <p:cNvSpPr txBox="1">
              <a:spLocks noChangeArrowheads="1"/>
            </p:cNvSpPr>
            <p:nvPr/>
          </p:nvSpPr>
          <p:spPr bwMode="auto">
            <a:xfrm>
              <a:off x="1478947" y="2390584"/>
              <a:ext cx="5410200" cy="642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a:t>π</a:t>
              </a:r>
              <a:r>
                <a:rPr lang="en-US" altLang="zh-CN" sz="1800" b="1" dirty="0"/>
                <a:t> </a:t>
              </a:r>
              <a:r>
                <a:rPr lang="en-US" altLang="zh-CN" sz="1400" b="1" dirty="0"/>
                <a:t>T, A, P, BN, N, C, LN, D</a:t>
              </a:r>
              <a:r>
                <a:rPr lang="en-US" altLang="zh-CN" sz="1800" b="1" dirty="0"/>
                <a:t> </a:t>
              </a:r>
              <a:endParaRPr lang="zh-CN" altLang="en-US" sz="1800" b="1" dirty="0"/>
            </a:p>
          </p:txBody>
        </p:sp>
        <p:sp>
          <p:nvSpPr>
            <p:cNvPr id="6" name="Text Box 9"/>
            <p:cNvSpPr txBox="1">
              <a:spLocks noChangeArrowheads="1"/>
            </p:cNvSpPr>
            <p:nvPr/>
          </p:nvSpPr>
          <p:spPr bwMode="auto">
            <a:xfrm>
              <a:off x="1943100" y="3184525"/>
              <a:ext cx="6477000" cy="642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a:latin typeface="宋体" pitchFamily="2" charset="-122"/>
                </a:rPr>
                <a:t>σ</a:t>
              </a:r>
              <a:r>
                <a:rPr lang="en-US" altLang="zh-CN" sz="1400" b="1" dirty="0"/>
                <a:t>B.BN=L.BN AND S.LN=L.LN</a:t>
              </a:r>
              <a:r>
                <a:rPr lang="en-US" altLang="zh-CN" sz="1800" b="1" dirty="0"/>
                <a:t> </a:t>
              </a:r>
              <a:endParaRPr lang="zh-CN" altLang="en-US" sz="1800" b="1" dirty="0"/>
            </a:p>
          </p:txBody>
        </p:sp>
        <p:sp>
          <p:nvSpPr>
            <p:cNvPr id="7" name="Text Box 10"/>
            <p:cNvSpPr txBox="1">
              <a:spLocks noChangeArrowheads="1"/>
            </p:cNvSpPr>
            <p:nvPr/>
          </p:nvSpPr>
          <p:spPr bwMode="auto">
            <a:xfrm>
              <a:off x="2225824" y="4365104"/>
              <a:ext cx="762000" cy="439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1200" b="1" dirty="0">
                  <a:latin typeface="宋体" pitchFamily="2" charset="-122"/>
                </a:rPr>
                <a:t>╳</a:t>
              </a:r>
              <a:r>
                <a:rPr lang="zh-CN" altLang="en-US" sz="2000" b="1" dirty="0"/>
                <a:t> </a:t>
              </a:r>
            </a:p>
          </p:txBody>
        </p:sp>
        <p:sp>
          <p:nvSpPr>
            <p:cNvPr id="8" name="Text Box 11"/>
            <p:cNvSpPr txBox="1">
              <a:spLocks noChangeArrowheads="1"/>
            </p:cNvSpPr>
            <p:nvPr/>
          </p:nvSpPr>
          <p:spPr bwMode="auto">
            <a:xfrm>
              <a:off x="2924944" y="5185302"/>
              <a:ext cx="762000" cy="439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1400" b="1" dirty="0">
                  <a:latin typeface="宋体" pitchFamily="2" charset="-122"/>
                </a:rPr>
                <a:t>╳</a:t>
              </a:r>
              <a:r>
                <a:rPr lang="zh-CN" altLang="en-US" sz="2000" b="1" dirty="0"/>
                <a:t> </a:t>
              </a:r>
            </a:p>
          </p:txBody>
        </p:sp>
        <p:sp>
          <p:nvSpPr>
            <p:cNvPr id="9" name="Text Box 12"/>
            <p:cNvSpPr txBox="1">
              <a:spLocks noChangeArrowheads="1"/>
            </p:cNvSpPr>
            <p:nvPr/>
          </p:nvSpPr>
          <p:spPr bwMode="auto">
            <a:xfrm>
              <a:off x="3305944" y="6143404"/>
              <a:ext cx="762000" cy="439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en-US" altLang="zh-CN" sz="2000" dirty="0"/>
                <a:t>L</a:t>
              </a:r>
              <a:r>
                <a:rPr lang="en-US" altLang="zh-CN" sz="2000" b="1" dirty="0"/>
                <a:t> </a:t>
              </a:r>
            </a:p>
          </p:txBody>
        </p:sp>
        <p:sp>
          <p:nvSpPr>
            <p:cNvPr id="10" name="Text Box 13"/>
            <p:cNvSpPr txBox="1">
              <a:spLocks noChangeArrowheads="1"/>
            </p:cNvSpPr>
            <p:nvPr/>
          </p:nvSpPr>
          <p:spPr bwMode="auto">
            <a:xfrm>
              <a:off x="2476500" y="5996136"/>
              <a:ext cx="762000" cy="439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en-US" altLang="zh-CN" sz="2000" b="1" dirty="0">
                  <a:latin typeface="宋体" pitchFamily="2" charset="-122"/>
                </a:rPr>
                <a:t>S</a:t>
              </a:r>
              <a:r>
                <a:rPr lang="en-US" altLang="zh-CN" sz="2000" b="1" dirty="0"/>
                <a:t> </a:t>
              </a:r>
            </a:p>
          </p:txBody>
        </p:sp>
        <p:sp>
          <p:nvSpPr>
            <p:cNvPr id="11" name="Text Box 14"/>
            <p:cNvSpPr txBox="1">
              <a:spLocks noChangeArrowheads="1"/>
            </p:cNvSpPr>
            <p:nvPr/>
          </p:nvSpPr>
          <p:spPr bwMode="auto">
            <a:xfrm>
              <a:off x="1097947" y="5432732"/>
              <a:ext cx="762000" cy="439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en-US" altLang="zh-CN" sz="2000" b="1">
                  <a:latin typeface="宋体" pitchFamily="2" charset="-122"/>
                </a:rPr>
                <a:t> B</a:t>
              </a:r>
              <a:r>
                <a:rPr lang="en-US" altLang="zh-CN" sz="2000" b="1"/>
                <a:t> </a:t>
              </a:r>
            </a:p>
          </p:txBody>
        </p:sp>
        <p:sp>
          <p:nvSpPr>
            <p:cNvPr id="12" name="Line 15"/>
            <p:cNvSpPr>
              <a:spLocks noChangeShapeType="1"/>
            </p:cNvSpPr>
            <p:nvPr/>
          </p:nvSpPr>
          <p:spPr bwMode="auto">
            <a:xfrm>
              <a:off x="2400300" y="1354111"/>
              <a:ext cx="0" cy="3429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3" name="Line 16"/>
            <p:cNvSpPr>
              <a:spLocks noChangeShapeType="1"/>
            </p:cNvSpPr>
            <p:nvPr/>
          </p:nvSpPr>
          <p:spPr bwMode="auto">
            <a:xfrm>
              <a:off x="2400300" y="2065446"/>
              <a:ext cx="0" cy="58567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4" name="Line 17"/>
            <p:cNvSpPr>
              <a:spLocks noChangeShapeType="1"/>
            </p:cNvSpPr>
            <p:nvPr/>
          </p:nvSpPr>
          <p:spPr bwMode="auto">
            <a:xfrm>
              <a:off x="2400300" y="3146424"/>
              <a:ext cx="0" cy="2667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5" name="Line 18"/>
            <p:cNvSpPr>
              <a:spLocks noChangeShapeType="1"/>
            </p:cNvSpPr>
            <p:nvPr/>
          </p:nvSpPr>
          <p:spPr bwMode="auto">
            <a:xfrm flipH="1">
              <a:off x="2400300" y="3870325"/>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6" name="Line 19"/>
            <p:cNvSpPr>
              <a:spLocks noChangeShapeType="1"/>
            </p:cNvSpPr>
            <p:nvPr/>
          </p:nvSpPr>
          <p:spPr bwMode="auto">
            <a:xfrm flipH="1">
              <a:off x="1478947" y="4744699"/>
              <a:ext cx="7620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7" name="Line 20"/>
            <p:cNvSpPr>
              <a:spLocks noChangeShapeType="1"/>
            </p:cNvSpPr>
            <p:nvPr/>
          </p:nvSpPr>
          <p:spPr bwMode="auto">
            <a:xfrm>
              <a:off x="2549061" y="4744699"/>
              <a:ext cx="53340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8" name="Line 21"/>
            <p:cNvSpPr>
              <a:spLocks noChangeShapeType="1"/>
            </p:cNvSpPr>
            <p:nvPr/>
          </p:nvSpPr>
          <p:spPr bwMode="auto">
            <a:xfrm flipH="1">
              <a:off x="2705100" y="5686204"/>
              <a:ext cx="30480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9" name="Line 22"/>
            <p:cNvSpPr>
              <a:spLocks noChangeShapeType="1"/>
            </p:cNvSpPr>
            <p:nvPr/>
          </p:nvSpPr>
          <p:spPr bwMode="auto">
            <a:xfrm>
              <a:off x="3265140" y="5564981"/>
              <a:ext cx="30480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grpSp>
      <p:sp>
        <p:nvSpPr>
          <p:cNvPr id="93" name="TextBox 92"/>
          <p:cNvSpPr txBox="1"/>
          <p:nvPr/>
        </p:nvSpPr>
        <p:spPr>
          <a:xfrm>
            <a:off x="561359" y="6288613"/>
            <a:ext cx="2776636" cy="369332"/>
          </a:xfrm>
          <a:prstGeom prst="rect">
            <a:avLst/>
          </a:prstGeom>
          <a:noFill/>
        </p:spPr>
        <p:txBody>
          <a:bodyPr wrap="square" rtlCol="0">
            <a:spAutoFit/>
          </a:bodyPr>
          <a:lstStyle/>
          <a:p>
            <a:r>
              <a:rPr lang="zh-CN" altLang="en-US" dirty="0" smtClean="0"/>
              <a:t>初始语法树</a:t>
            </a:r>
            <a:endParaRPr lang="zh-CN" altLang="en-US" dirty="0"/>
          </a:p>
        </p:txBody>
      </p:sp>
      <p:sp>
        <p:nvSpPr>
          <p:cNvPr id="94" name="TextBox 93"/>
          <p:cNvSpPr txBox="1"/>
          <p:nvPr/>
        </p:nvSpPr>
        <p:spPr>
          <a:xfrm>
            <a:off x="5240036" y="6339165"/>
            <a:ext cx="3753177" cy="369332"/>
          </a:xfrm>
          <a:prstGeom prst="rect">
            <a:avLst/>
          </a:prstGeom>
          <a:noFill/>
        </p:spPr>
        <p:txBody>
          <a:bodyPr wrap="square" rtlCol="0">
            <a:spAutoFit/>
          </a:bodyPr>
          <a:lstStyle/>
          <a:p>
            <a:r>
              <a:rPr lang="zh-CN" altLang="en-US" dirty="0" smtClean="0"/>
              <a:t>优化后的语法树</a:t>
            </a:r>
            <a:endParaRPr lang="zh-CN" altLang="en-US" dirty="0"/>
          </a:p>
        </p:txBody>
      </p:sp>
      <p:grpSp>
        <p:nvGrpSpPr>
          <p:cNvPr id="95" name="组合 94"/>
          <p:cNvGrpSpPr/>
          <p:nvPr/>
        </p:nvGrpSpPr>
        <p:grpSpPr>
          <a:xfrm>
            <a:off x="4754425" y="858471"/>
            <a:ext cx="5562600" cy="5566649"/>
            <a:chOff x="3184376" y="777375"/>
            <a:chExt cx="5562600" cy="5566649"/>
          </a:xfrm>
        </p:grpSpPr>
        <p:sp>
          <p:nvSpPr>
            <p:cNvPr id="96" name="Text Box 4"/>
            <p:cNvSpPr txBox="1">
              <a:spLocks noChangeArrowheads="1"/>
            </p:cNvSpPr>
            <p:nvPr/>
          </p:nvSpPr>
          <p:spPr bwMode="auto">
            <a:xfrm>
              <a:off x="3592603" y="777375"/>
              <a:ext cx="1981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a:t>π</a:t>
              </a:r>
              <a:r>
                <a:rPr lang="en-US" altLang="zh-CN" sz="2000" b="1" dirty="0"/>
                <a:t> </a:t>
              </a:r>
              <a:r>
                <a:rPr lang="en-US" altLang="zh-CN" sz="1400" b="1" dirty="0"/>
                <a:t>T, N</a:t>
              </a:r>
              <a:r>
                <a:rPr lang="en-US" altLang="zh-CN" sz="2000" b="1" dirty="0"/>
                <a:t> </a:t>
              </a:r>
              <a:endParaRPr lang="zh-CN" altLang="en-US" sz="2000" b="1" dirty="0"/>
            </a:p>
          </p:txBody>
        </p:sp>
        <p:sp>
          <p:nvSpPr>
            <p:cNvPr id="97" name="Text Box 5"/>
            <p:cNvSpPr txBox="1">
              <a:spLocks noChangeArrowheads="1"/>
            </p:cNvSpPr>
            <p:nvPr/>
          </p:nvSpPr>
          <p:spPr bwMode="auto">
            <a:xfrm>
              <a:off x="3737746" y="1533812"/>
              <a:ext cx="3352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a:t>σ</a:t>
              </a:r>
              <a:r>
                <a:rPr lang="en-US" altLang="zh-CN" sz="1400" b="1" dirty="0"/>
                <a:t>B.BN=L.BN</a:t>
              </a:r>
              <a:r>
                <a:rPr lang="en-US" altLang="zh-CN" sz="1800" b="1" dirty="0"/>
                <a:t> </a:t>
              </a:r>
              <a:endParaRPr lang="zh-CN" altLang="en-US" sz="1800" b="1" dirty="0"/>
            </a:p>
          </p:txBody>
        </p:sp>
        <p:sp>
          <p:nvSpPr>
            <p:cNvPr id="98" name="Text Box 7"/>
            <p:cNvSpPr txBox="1">
              <a:spLocks noChangeArrowheads="1"/>
            </p:cNvSpPr>
            <p:nvPr/>
          </p:nvSpPr>
          <p:spPr bwMode="auto">
            <a:xfrm>
              <a:off x="3946376" y="3241735"/>
              <a:ext cx="3200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err="1">
                  <a:latin typeface="宋体" pitchFamily="2" charset="-122"/>
                </a:rPr>
                <a:t>σ</a:t>
              </a:r>
              <a:r>
                <a:rPr lang="en-US" altLang="zh-CN" sz="1400" b="1" dirty="0" err="1"/>
                <a:t>S.LN</a:t>
              </a:r>
              <a:r>
                <a:rPr lang="en-US" altLang="zh-CN" sz="1400" b="1" dirty="0"/>
                <a:t>=L.LN</a:t>
              </a:r>
              <a:r>
                <a:rPr lang="en-US" altLang="zh-CN" sz="1800" b="1" dirty="0"/>
                <a:t> </a:t>
              </a:r>
              <a:endParaRPr lang="zh-CN" altLang="en-US" sz="1800" b="1" dirty="0"/>
            </a:p>
          </p:txBody>
        </p:sp>
        <p:sp>
          <p:nvSpPr>
            <p:cNvPr id="99" name="Text Box 8"/>
            <p:cNvSpPr txBox="1">
              <a:spLocks noChangeArrowheads="1"/>
            </p:cNvSpPr>
            <p:nvPr/>
          </p:nvSpPr>
          <p:spPr bwMode="auto">
            <a:xfrm>
              <a:off x="4020616" y="2536825"/>
              <a:ext cx="76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1200" b="1" dirty="0">
                  <a:latin typeface="宋体" pitchFamily="2" charset="-122"/>
                </a:rPr>
                <a:t>╳</a:t>
              </a:r>
              <a:r>
                <a:rPr lang="zh-CN" altLang="en-US" sz="2000" b="1" dirty="0"/>
                <a:t> </a:t>
              </a:r>
            </a:p>
          </p:txBody>
        </p:sp>
        <p:sp>
          <p:nvSpPr>
            <p:cNvPr id="100" name="Text Box 9"/>
            <p:cNvSpPr txBox="1">
              <a:spLocks noChangeArrowheads="1"/>
            </p:cNvSpPr>
            <p:nvPr/>
          </p:nvSpPr>
          <p:spPr bwMode="auto">
            <a:xfrm>
              <a:off x="5079032" y="4221088"/>
              <a:ext cx="76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1400" b="1" dirty="0">
                  <a:latin typeface="宋体" pitchFamily="2" charset="-122"/>
                </a:rPr>
                <a:t>╳</a:t>
              </a:r>
              <a:r>
                <a:rPr lang="zh-CN" altLang="en-US" sz="2000" b="1" dirty="0"/>
                <a:t> </a:t>
              </a:r>
            </a:p>
          </p:txBody>
        </p:sp>
        <p:sp>
          <p:nvSpPr>
            <p:cNvPr id="101" name="Text Box 10"/>
            <p:cNvSpPr txBox="1">
              <a:spLocks noChangeArrowheads="1"/>
            </p:cNvSpPr>
            <p:nvPr/>
          </p:nvSpPr>
          <p:spPr bwMode="auto">
            <a:xfrm>
              <a:off x="6075223" y="5943914"/>
              <a:ext cx="76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en-US" altLang="zh-CN" sz="2000" dirty="0"/>
                <a:t>L</a:t>
              </a:r>
              <a:r>
                <a:rPr lang="en-US" altLang="zh-CN" sz="2000" b="1" dirty="0"/>
                <a:t> </a:t>
              </a:r>
            </a:p>
          </p:txBody>
        </p:sp>
        <p:sp>
          <p:nvSpPr>
            <p:cNvPr id="102" name="Text Box 11"/>
            <p:cNvSpPr txBox="1">
              <a:spLocks noChangeArrowheads="1"/>
            </p:cNvSpPr>
            <p:nvPr/>
          </p:nvSpPr>
          <p:spPr bwMode="auto">
            <a:xfrm>
              <a:off x="4509931" y="5188587"/>
              <a:ext cx="76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en-US" altLang="zh-CN" sz="2000" b="1" dirty="0">
                  <a:latin typeface="宋体" pitchFamily="2" charset="-122"/>
                </a:rPr>
                <a:t>S</a:t>
              </a:r>
              <a:r>
                <a:rPr lang="en-US" altLang="zh-CN" sz="2000" b="1" dirty="0"/>
                <a:t> </a:t>
              </a:r>
            </a:p>
          </p:txBody>
        </p:sp>
        <p:sp>
          <p:nvSpPr>
            <p:cNvPr id="103" name="Text Box 12"/>
            <p:cNvSpPr txBox="1">
              <a:spLocks noChangeArrowheads="1"/>
            </p:cNvSpPr>
            <p:nvPr/>
          </p:nvSpPr>
          <p:spPr bwMode="auto">
            <a:xfrm>
              <a:off x="3184376" y="3437055"/>
              <a:ext cx="76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en-US" altLang="zh-CN" sz="2000" b="1">
                  <a:latin typeface="宋体" pitchFamily="2" charset="-122"/>
                </a:rPr>
                <a:t> B</a:t>
              </a:r>
              <a:r>
                <a:rPr lang="en-US" altLang="zh-CN" sz="2000" b="1"/>
                <a:t> </a:t>
              </a:r>
            </a:p>
          </p:txBody>
        </p:sp>
        <p:sp>
          <p:nvSpPr>
            <p:cNvPr id="104" name="Line 13"/>
            <p:cNvSpPr>
              <a:spLocks noChangeShapeType="1"/>
            </p:cNvSpPr>
            <p:nvPr/>
          </p:nvSpPr>
          <p:spPr bwMode="auto">
            <a:xfrm>
              <a:off x="4311061" y="1362362"/>
              <a:ext cx="0" cy="3429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05" name="Line 14"/>
            <p:cNvSpPr>
              <a:spLocks noChangeShapeType="1"/>
            </p:cNvSpPr>
            <p:nvPr/>
          </p:nvSpPr>
          <p:spPr bwMode="auto">
            <a:xfrm>
              <a:off x="4325416" y="2193925"/>
              <a:ext cx="0" cy="3429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06" name="Line 16"/>
            <p:cNvSpPr>
              <a:spLocks noChangeShapeType="1"/>
            </p:cNvSpPr>
            <p:nvPr/>
          </p:nvSpPr>
          <p:spPr bwMode="auto">
            <a:xfrm flipH="1">
              <a:off x="5316016" y="3830014"/>
              <a:ext cx="0" cy="39107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07" name="Line 17"/>
            <p:cNvSpPr>
              <a:spLocks noChangeShapeType="1"/>
            </p:cNvSpPr>
            <p:nvPr/>
          </p:nvSpPr>
          <p:spPr bwMode="auto">
            <a:xfrm flipH="1">
              <a:off x="3592603" y="2936935"/>
              <a:ext cx="381000" cy="42005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08" name="Line 18"/>
            <p:cNvSpPr>
              <a:spLocks noChangeShapeType="1"/>
            </p:cNvSpPr>
            <p:nvPr/>
          </p:nvSpPr>
          <p:spPr bwMode="auto">
            <a:xfrm>
              <a:off x="4515916" y="2936935"/>
              <a:ext cx="327348" cy="2667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09" name="Line 19"/>
            <p:cNvSpPr>
              <a:spLocks noChangeShapeType="1"/>
            </p:cNvSpPr>
            <p:nvPr/>
          </p:nvSpPr>
          <p:spPr bwMode="auto">
            <a:xfrm flipH="1">
              <a:off x="4911080" y="4640560"/>
              <a:ext cx="30480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10" name="Line 20"/>
            <p:cNvSpPr>
              <a:spLocks noChangeShapeType="1"/>
            </p:cNvSpPr>
            <p:nvPr/>
          </p:nvSpPr>
          <p:spPr bwMode="auto">
            <a:xfrm>
              <a:off x="5495350" y="4584498"/>
              <a:ext cx="60960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11" name="Line 21"/>
            <p:cNvSpPr>
              <a:spLocks noChangeShapeType="1"/>
            </p:cNvSpPr>
            <p:nvPr/>
          </p:nvSpPr>
          <p:spPr bwMode="auto">
            <a:xfrm flipH="1">
              <a:off x="6314256" y="5562914"/>
              <a:ext cx="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12" name="Text Box 22"/>
            <p:cNvSpPr txBox="1">
              <a:spLocks noChangeArrowheads="1"/>
            </p:cNvSpPr>
            <p:nvPr/>
          </p:nvSpPr>
          <p:spPr bwMode="auto">
            <a:xfrm>
              <a:off x="5546576" y="4978139"/>
              <a:ext cx="3200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err="1">
                  <a:latin typeface="宋体" pitchFamily="2" charset="-122"/>
                </a:rPr>
                <a:t>σ</a:t>
              </a:r>
              <a:r>
                <a:rPr lang="en-US" altLang="zh-CN" sz="1400" b="1" dirty="0" err="1"/>
                <a:t>D</a:t>
              </a:r>
              <a:r>
                <a:rPr lang="en-US" altLang="zh-CN" sz="1400" b="1" dirty="0"/>
                <a:t>&lt;20010101</a:t>
              </a:r>
              <a:r>
                <a:rPr lang="en-US" altLang="zh-CN" sz="1800" b="1" dirty="0"/>
                <a:t> </a:t>
              </a:r>
              <a:endParaRPr lang="zh-CN" altLang="en-US" sz="1800" b="1" dirty="0"/>
            </a:p>
          </p:txBody>
        </p:sp>
      </p:grpSp>
      <p:sp>
        <p:nvSpPr>
          <p:cNvPr id="113" name="矩形 112"/>
          <p:cNvSpPr/>
          <p:nvPr/>
        </p:nvSpPr>
        <p:spPr>
          <a:xfrm>
            <a:off x="405503" y="148898"/>
            <a:ext cx="5716630" cy="837152"/>
          </a:xfrm>
          <a:prstGeom prst="rect">
            <a:avLst/>
          </a:prstGeom>
        </p:spPr>
        <p:txBody>
          <a:bodyPr wrap="none">
            <a:spAutoFit/>
          </a:bodyPr>
          <a:lstStyle/>
          <a:p>
            <a:pPr algn="just">
              <a:lnSpc>
                <a:spcPct val="110000"/>
              </a:lnSpc>
            </a:pPr>
            <a:r>
              <a:rPr lang="en-US" altLang="zh-CN" sz="4400" b="1" dirty="0">
                <a:latin typeface="幼圆" pitchFamily="49" charset="-122"/>
                <a:ea typeface="幼圆" pitchFamily="49" charset="-122"/>
              </a:rPr>
              <a:t>π</a:t>
            </a:r>
            <a:r>
              <a:rPr lang="en-US" altLang="zh-CN" sz="1400" b="1" dirty="0">
                <a:latin typeface="幼圆" pitchFamily="49" charset="-122"/>
                <a:ea typeface="幼圆" pitchFamily="49" charset="-122"/>
              </a:rPr>
              <a:t>T, </a:t>
            </a:r>
            <a:r>
              <a:rPr lang="en-US" altLang="zh-CN" sz="1400" b="1" dirty="0" err="1" smtClean="0">
                <a:latin typeface="幼圆" pitchFamily="49" charset="-122"/>
                <a:ea typeface="幼圆" pitchFamily="49" charset="-122"/>
              </a:rPr>
              <a:t>N</a:t>
            </a:r>
            <a:r>
              <a:rPr lang="en-US" altLang="zh-CN" sz="3200" b="1" dirty="0" err="1" smtClean="0">
                <a:latin typeface="幼圆" pitchFamily="49" charset="-122"/>
                <a:ea typeface="幼圆" pitchFamily="49" charset="-122"/>
              </a:rPr>
              <a:t>（</a:t>
            </a:r>
            <a:r>
              <a:rPr lang="en-US" altLang="zh-CN" sz="4400" b="1" dirty="0" err="1" smtClean="0">
                <a:latin typeface="幼圆" pitchFamily="49" charset="-122"/>
                <a:ea typeface="幼圆" pitchFamily="49" charset="-122"/>
              </a:rPr>
              <a:t>σ</a:t>
            </a:r>
            <a:r>
              <a:rPr lang="en-US" altLang="zh-CN" sz="1400" b="1" dirty="0" err="1" smtClean="0">
                <a:latin typeface="幼圆" pitchFamily="49" charset="-122"/>
                <a:ea typeface="幼圆" pitchFamily="49" charset="-122"/>
              </a:rPr>
              <a:t>D</a:t>
            </a:r>
            <a:r>
              <a:rPr lang="en-US" altLang="zh-CN" sz="1400" b="1" dirty="0" smtClean="0">
                <a:latin typeface="幼圆" pitchFamily="49" charset="-122"/>
                <a:ea typeface="幼圆" pitchFamily="49" charset="-122"/>
              </a:rPr>
              <a:t>&lt;20010101</a:t>
            </a:r>
            <a:r>
              <a:rPr lang="en-US" altLang="zh-CN" sz="3200" b="1" dirty="0" smtClean="0">
                <a:latin typeface="幼圆" pitchFamily="49" charset="-122"/>
                <a:ea typeface="幼圆" pitchFamily="49" charset="-122"/>
              </a:rPr>
              <a:t>（B×S×L）</a:t>
            </a:r>
            <a:r>
              <a:rPr lang="en-US" altLang="zh-CN" sz="3600" b="1" dirty="0" smtClean="0">
                <a:latin typeface="幼圆" pitchFamily="49" charset="-122"/>
                <a:ea typeface="幼圆" pitchFamily="49" charset="-122"/>
              </a:rPr>
              <a:t>）</a:t>
            </a:r>
            <a:endParaRPr lang="en-US" altLang="zh-CN" sz="3600" b="1" dirty="0">
              <a:latin typeface="幼圆" pitchFamily="49" charset="-122"/>
              <a:ea typeface="幼圆" pitchFamily="49" charset="-122"/>
            </a:endParaRPr>
          </a:p>
        </p:txBody>
      </p:sp>
    </p:spTree>
    <p:extLst>
      <p:ext uri="{BB962C8B-B14F-4D97-AF65-F5344CB8AC3E}">
        <p14:creationId xmlns:p14="http://schemas.microsoft.com/office/powerpoint/2010/main" val="236415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三、引擎扩展</a:t>
            </a:r>
            <a:endParaRPr lang="zh-CN" altLang="en-US" dirty="0"/>
          </a:p>
        </p:txBody>
      </p:sp>
      <p:sp>
        <p:nvSpPr>
          <p:cNvPr id="3" name="内容占位符 2"/>
          <p:cNvSpPr>
            <a:spLocks noGrp="1"/>
          </p:cNvSpPr>
          <p:nvPr>
            <p:ph idx="1"/>
          </p:nvPr>
        </p:nvSpPr>
        <p:spPr/>
        <p:txBody>
          <a:bodyPr>
            <a:normAutofit/>
          </a:bodyPr>
          <a:lstStyle/>
          <a:p>
            <a:endParaRPr lang="zh-CN" altLang="en-US" dirty="0"/>
          </a:p>
        </p:txBody>
      </p:sp>
    </p:spTree>
    <p:extLst>
      <p:ext uri="{BB962C8B-B14F-4D97-AF65-F5344CB8AC3E}">
        <p14:creationId xmlns:p14="http://schemas.microsoft.com/office/powerpoint/2010/main" val="37717897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PDE</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有效地在</a:t>
            </a:r>
            <a:r>
              <a:rPr lang="en-US" altLang="zh-CN" dirty="0" smtClean="0"/>
              <a:t>RDD</a:t>
            </a:r>
            <a:r>
              <a:rPr lang="zh-CN" altLang="en-US" dirty="0" smtClean="0"/>
              <a:t>上执行</a:t>
            </a:r>
            <a:r>
              <a:rPr lang="en-US" altLang="zh-CN" dirty="0" smtClean="0"/>
              <a:t>SQL</a:t>
            </a:r>
            <a:r>
              <a:rPr lang="zh-CN" altLang="en-US" dirty="0" smtClean="0"/>
              <a:t>有难度。原因：</a:t>
            </a:r>
            <a:endParaRPr lang="en-US" altLang="zh-CN" dirty="0" smtClean="0"/>
          </a:p>
          <a:p>
            <a:pPr marL="514350" indent="-514350">
              <a:buFont typeface="+mj-lt"/>
              <a:buAutoNum type="arabicPeriod"/>
            </a:pPr>
            <a:r>
              <a:rPr lang="zh-CN" altLang="en-US" dirty="0" smtClean="0"/>
              <a:t>（</a:t>
            </a:r>
            <a:r>
              <a:rPr lang="en-US" altLang="zh-CN" dirty="0" smtClean="0"/>
              <a:t>1</a:t>
            </a:r>
            <a:r>
              <a:rPr lang="zh-CN" altLang="en-US" dirty="0" smtClean="0"/>
              <a:t>）</a:t>
            </a:r>
            <a:r>
              <a:rPr lang="en-US" altLang="zh-CN" b="1" dirty="0" smtClean="0"/>
              <a:t>UDF</a:t>
            </a:r>
            <a:r>
              <a:rPr lang="zh-CN" altLang="en-US" dirty="0" smtClean="0"/>
              <a:t>、</a:t>
            </a:r>
            <a:r>
              <a:rPr lang="zh-CN" altLang="en-US" b="1" dirty="0" smtClean="0"/>
              <a:t>复杂</a:t>
            </a:r>
            <a:r>
              <a:rPr lang="zh-CN" altLang="en-US" b="1" dirty="0" smtClean="0"/>
              <a:t>分析功能</a:t>
            </a:r>
            <a:r>
              <a:rPr lang="zh-CN" altLang="en-US" dirty="0" smtClean="0"/>
              <a:t>（如机器学习、数据挖掘、图计算等</a:t>
            </a:r>
            <a:r>
              <a:rPr lang="zh-CN" altLang="en-US" dirty="0" smtClean="0"/>
              <a:t>），使得系统难以</a:t>
            </a:r>
            <a:r>
              <a:rPr lang="zh-CN" altLang="en-US" dirty="0" smtClean="0"/>
              <a:t>在编译的时候确定优化策略，特别是新数据没有经过</a:t>
            </a:r>
            <a:r>
              <a:rPr lang="en-US" altLang="zh-CN" dirty="0" smtClean="0"/>
              <a:t>ETL</a:t>
            </a:r>
            <a:r>
              <a:rPr lang="zh-CN" altLang="en-US" dirty="0" smtClean="0"/>
              <a:t>的情况（也即</a:t>
            </a:r>
            <a:r>
              <a:rPr lang="zh-CN" altLang="en-US" b="1" dirty="0" smtClean="0"/>
              <a:t>缺少对这部分数据的统计信息</a:t>
            </a:r>
            <a:r>
              <a:rPr lang="zh-CN" altLang="en-US" dirty="0" smtClean="0"/>
              <a:t>）？</a:t>
            </a:r>
            <a:endParaRPr lang="en-US" altLang="zh-CN" dirty="0" smtClean="0"/>
          </a:p>
          <a:p>
            <a:pPr marL="514350" indent="-514350">
              <a:buFont typeface="+mj-lt"/>
              <a:buAutoNum type="arabicPeriod"/>
            </a:pPr>
            <a:r>
              <a:rPr lang="zh-CN" altLang="en-US" dirty="0" smtClean="0"/>
              <a:t>（</a:t>
            </a:r>
            <a:r>
              <a:rPr lang="en-US" altLang="zh-CN" dirty="0" smtClean="0"/>
              <a:t>2</a:t>
            </a:r>
            <a:r>
              <a:rPr lang="zh-CN" altLang="en-US" dirty="0" smtClean="0"/>
              <a:t>）直接在</a:t>
            </a:r>
            <a:r>
              <a:rPr lang="en-US" altLang="zh-CN" dirty="0" smtClean="0"/>
              <a:t>Spark</a:t>
            </a:r>
            <a:r>
              <a:rPr lang="zh-CN" altLang="en-US" dirty="0" smtClean="0"/>
              <a:t>的</a:t>
            </a:r>
            <a:r>
              <a:rPr lang="en-US" altLang="zh-CN" dirty="0" smtClean="0"/>
              <a:t>RDD</a:t>
            </a:r>
            <a:r>
              <a:rPr lang="zh-CN" altLang="en-US" dirty="0" smtClean="0"/>
              <a:t>上执行</a:t>
            </a:r>
            <a:r>
              <a:rPr lang="en-US" altLang="zh-CN" dirty="0" smtClean="0"/>
              <a:t>SQL</a:t>
            </a:r>
            <a:r>
              <a:rPr lang="zh-CN" altLang="en-US" dirty="0" smtClean="0"/>
              <a:t>是低效的</a:t>
            </a:r>
            <a:r>
              <a:rPr lang="zh-CN" altLang="en-US" dirty="0" smtClean="0"/>
              <a:t>。（如数据格式、粒度等）</a:t>
            </a:r>
            <a:endParaRPr lang="en-US" altLang="zh-CN" dirty="0" smtClean="0"/>
          </a:p>
          <a:p>
            <a:r>
              <a:rPr lang="zh-CN" altLang="en-US" dirty="0" smtClean="0"/>
              <a:t>提出的优化机制：在 </a:t>
            </a:r>
            <a:r>
              <a:rPr lang="zh-CN" altLang="en-US" b="1" dirty="0" smtClean="0"/>
              <a:t>运行时</a:t>
            </a:r>
            <a:r>
              <a:rPr lang="zh-CN" altLang="en-US" dirty="0" smtClean="0"/>
              <a:t> 进行“动态的、统计驱动”</a:t>
            </a:r>
            <a:r>
              <a:rPr lang="zh-CN" altLang="en-US" dirty="0"/>
              <a:t>的再</a:t>
            </a:r>
            <a:r>
              <a:rPr lang="zh-CN" altLang="en-US" dirty="0" smtClean="0"/>
              <a:t>优化。</a:t>
            </a:r>
            <a:endParaRPr lang="zh-CN" altLang="en-US" dirty="0"/>
          </a:p>
        </p:txBody>
      </p:sp>
    </p:spTree>
    <p:extLst>
      <p:ext uri="{BB962C8B-B14F-4D97-AF65-F5344CB8AC3E}">
        <p14:creationId xmlns:p14="http://schemas.microsoft.com/office/powerpoint/2010/main" val="29163531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half" idx="1"/>
          </p:nvPr>
        </p:nvSpPr>
        <p:spPr/>
        <p:txBody>
          <a:bodyPr>
            <a:normAutofit fontScale="70000" lnSpcReduction="20000"/>
          </a:bodyPr>
          <a:lstStyle/>
          <a:p>
            <a:pPr marL="571500" indent="-571500">
              <a:buNone/>
            </a:pPr>
            <a:r>
              <a:rPr lang="zh-CN" altLang="en-US" dirty="0" smtClean="0"/>
              <a:t>一、背景</a:t>
            </a:r>
            <a:endParaRPr lang="en-US" altLang="zh-CN" dirty="0" smtClean="0"/>
          </a:p>
          <a:p>
            <a:pPr marL="971550" lvl="1" indent="-571500">
              <a:buNone/>
            </a:pPr>
            <a:r>
              <a:rPr lang="en-US" altLang="zh-CN" dirty="0" smtClean="0"/>
              <a:t>1. </a:t>
            </a:r>
            <a:r>
              <a:rPr lang="en-US" altLang="zh-CN" dirty="0" err="1" smtClean="0"/>
              <a:t>MapReduce</a:t>
            </a:r>
            <a:endParaRPr lang="en-US" altLang="zh-CN" dirty="0" smtClean="0"/>
          </a:p>
          <a:p>
            <a:pPr marL="971550" lvl="1" indent="-571500">
              <a:buNone/>
            </a:pPr>
            <a:r>
              <a:rPr lang="en-US" altLang="zh-CN" dirty="0" smtClean="0"/>
              <a:t>2. MPP</a:t>
            </a:r>
            <a:endParaRPr lang="en-US" altLang="zh-CN" sz="2900" dirty="0" smtClean="0"/>
          </a:p>
          <a:p>
            <a:pPr marL="571500" indent="-571500">
              <a:buNone/>
            </a:pPr>
            <a:r>
              <a:rPr lang="zh-CN" altLang="en-US" dirty="0" smtClean="0"/>
              <a:t>二、</a:t>
            </a:r>
            <a:r>
              <a:rPr lang="en-US" altLang="zh-CN" dirty="0" smtClean="0"/>
              <a:t>Spark</a:t>
            </a:r>
          </a:p>
          <a:p>
            <a:pPr marL="971550" lvl="1" indent="-571500">
              <a:buNone/>
            </a:pPr>
            <a:r>
              <a:rPr lang="en-US" altLang="zh-CN" dirty="0" smtClean="0"/>
              <a:t>1. RDD(Resilient </a:t>
            </a:r>
            <a:r>
              <a:rPr lang="en-US" altLang="zh-CN" dirty="0"/>
              <a:t>Distributed Dataset</a:t>
            </a:r>
            <a:r>
              <a:rPr lang="en-US" altLang="zh-CN" dirty="0" smtClean="0"/>
              <a:t>)</a:t>
            </a:r>
          </a:p>
          <a:p>
            <a:pPr marL="971550" lvl="1" indent="-571500">
              <a:buNone/>
            </a:pPr>
            <a:r>
              <a:rPr lang="en-US" altLang="zh-CN" dirty="0" smtClean="0"/>
              <a:t>2. </a:t>
            </a:r>
            <a:r>
              <a:rPr lang="en-US" altLang="zh-CN" dirty="0"/>
              <a:t>RDD </a:t>
            </a:r>
            <a:r>
              <a:rPr lang="zh-CN" altLang="en-US" dirty="0" smtClean="0"/>
              <a:t>图</a:t>
            </a:r>
            <a:r>
              <a:rPr lang="en-US" altLang="zh-CN" dirty="0" smtClean="0"/>
              <a:t>(DAG)</a:t>
            </a:r>
          </a:p>
          <a:p>
            <a:pPr marL="971550" lvl="1" indent="-571500">
              <a:buNone/>
            </a:pPr>
            <a:r>
              <a:rPr lang="en-US" altLang="zh-CN" dirty="0" smtClean="0"/>
              <a:t>3. RDD </a:t>
            </a:r>
            <a:r>
              <a:rPr lang="zh-CN" altLang="en-US" dirty="0" smtClean="0"/>
              <a:t>依赖类型</a:t>
            </a:r>
            <a:endParaRPr lang="en-US" altLang="zh-CN" dirty="0" smtClean="0"/>
          </a:p>
          <a:p>
            <a:pPr marL="971550" lvl="1" indent="-571500">
              <a:buNone/>
            </a:pPr>
            <a:r>
              <a:rPr lang="en-US" altLang="zh-CN" dirty="0" smtClean="0"/>
              <a:t>4. DAG </a:t>
            </a:r>
            <a:r>
              <a:rPr lang="zh-CN" altLang="en-US" dirty="0" smtClean="0"/>
              <a:t>调度器</a:t>
            </a:r>
            <a:endParaRPr lang="en-US" altLang="zh-CN" dirty="0" smtClean="0"/>
          </a:p>
          <a:p>
            <a:pPr marL="971550" lvl="1" indent="-571500">
              <a:buNone/>
            </a:pPr>
            <a:r>
              <a:rPr lang="en-US" altLang="zh-CN" dirty="0" smtClean="0"/>
              <a:t>5. Job </a:t>
            </a:r>
            <a:r>
              <a:rPr lang="zh-CN" altLang="en-US" dirty="0" smtClean="0"/>
              <a:t>调度过程</a:t>
            </a:r>
            <a:endParaRPr lang="en-US" altLang="zh-CN" dirty="0" smtClean="0"/>
          </a:p>
          <a:p>
            <a:pPr marL="971550" lvl="1" indent="-571500">
              <a:buNone/>
            </a:pPr>
            <a:r>
              <a:rPr lang="en-US" altLang="zh-CN" dirty="0" smtClean="0"/>
              <a:t>6. RDD </a:t>
            </a:r>
            <a:r>
              <a:rPr lang="zh-CN" altLang="en-US" dirty="0" smtClean="0"/>
              <a:t>容错</a:t>
            </a:r>
            <a:endParaRPr lang="en-US" altLang="zh-CN" dirty="0" smtClean="0"/>
          </a:p>
          <a:p>
            <a:pPr marL="971550" lvl="1" indent="-571500">
              <a:buNone/>
            </a:pPr>
            <a:r>
              <a:rPr lang="en-US" altLang="zh-CN" dirty="0" smtClean="0"/>
              <a:t>7. </a:t>
            </a:r>
            <a:r>
              <a:rPr lang="zh-CN" altLang="en-US" dirty="0" smtClean="0"/>
              <a:t>其他概念</a:t>
            </a:r>
            <a:endParaRPr lang="en-US" altLang="zh-CN" dirty="0" smtClean="0"/>
          </a:p>
          <a:p>
            <a:pPr marL="571500" indent="-571500">
              <a:buNone/>
            </a:pPr>
            <a:r>
              <a:rPr lang="zh-CN" altLang="en-US" dirty="0" smtClean="0"/>
              <a:t>三、</a:t>
            </a:r>
            <a:r>
              <a:rPr lang="en-US" altLang="zh-CN" dirty="0" smtClean="0"/>
              <a:t>Shark</a:t>
            </a:r>
          </a:p>
          <a:p>
            <a:pPr marL="971550" lvl="1" indent="-514350">
              <a:buNone/>
            </a:pPr>
            <a:r>
              <a:rPr lang="en-US" altLang="zh-CN" dirty="0" smtClean="0"/>
              <a:t>1. Hive VS Shark</a:t>
            </a:r>
          </a:p>
          <a:p>
            <a:pPr marL="971550" lvl="1" indent="-514350">
              <a:buNone/>
            </a:pPr>
            <a:r>
              <a:rPr lang="en-US" altLang="zh-CN" dirty="0" smtClean="0"/>
              <a:t>2. </a:t>
            </a:r>
            <a:r>
              <a:rPr lang="zh-CN" altLang="en-US" dirty="0" smtClean="0"/>
              <a:t>容错</a:t>
            </a:r>
            <a:endParaRPr lang="en-US" altLang="zh-CN" dirty="0" smtClean="0"/>
          </a:p>
          <a:p>
            <a:pPr marL="971550" lvl="1" indent="-514350">
              <a:buNone/>
            </a:pPr>
            <a:r>
              <a:rPr lang="en-US" altLang="zh-CN" dirty="0" smtClean="0"/>
              <a:t>3. RDDs</a:t>
            </a:r>
            <a:r>
              <a:rPr lang="zh-CN" altLang="en-US" dirty="0" smtClean="0"/>
              <a:t>上执行</a:t>
            </a:r>
            <a:r>
              <a:rPr lang="en-US" altLang="zh-CN" dirty="0" smtClean="0"/>
              <a:t>SQL</a:t>
            </a:r>
            <a:endParaRPr lang="zh-CN" altLang="en-US" dirty="0"/>
          </a:p>
        </p:txBody>
      </p:sp>
      <p:sp>
        <p:nvSpPr>
          <p:cNvPr id="4" name="内容占位符 3"/>
          <p:cNvSpPr>
            <a:spLocks noGrp="1"/>
          </p:cNvSpPr>
          <p:nvPr>
            <p:ph sz="half" idx="2"/>
          </p:nvPr>
        </p:nvSpPr>
        <p:spPr/>
        <p:txBody>
          <a:bodyPr>
            <a:normAutofit fontScale="70000" lnSpcReduction="20000"/>
          </a:bodyPr>
          <a:lstStyle/>
          <a:p>
            <a:pPr marL="571500" indent="-571500">
              <a:buNone/>
            </a:pPr>
            <a:r>
              <a:rPr lang="zh-CN" altLang="en-US" dirty="0" smtClean="0"/>
              <a:t>四、引擎扩展</a:t>
            </a:r>
            <a:endParaRPr lang="en-US" altLang="zh-CN" dirty="0" smtClean="0"/>
          </a:p>
          <a:p>
            <a:pPr marL="971550" lvl="1" indent="-514350">
              <a:buNone/>
            </a:pPr>
            <a:r>
              <a:rPr lang="en-US" altLang="zh-CN" dirty="0" smtClean="0"/>
              <a:t>1. PDE</a:t>
            </a:r>
          </a:p>
          <a:p>
            <a:pPr marL="1371600" lvl="2" indent="-457200">
              <a:buNone/>
            </a:pPr>
            <a:r>
              <a:rPr lang="en-US" altLang="zh-CN" dirty="0" smtClean="0"/>
              <a:t>1). Join</a:t>
            </a:r>
            <a:r>
              <a:rPr lang="zh-CN" altLang="en-US" dirty="0" smtClean="0"/>
              <a:t>优化</a:t>
            </a:r>
            <a:endParaRPr lang="en-US" altLang="zh-CN" dirty="0" smtClean="0"/>
          </a:p>
          <a:p>
            <a:pPr marL="1371600" lvl="2" indent="-457200">
              <a:buNone/>
            </a:pPr>
            <a:r>
              <a:rPr lang="en-US" altLang="zh-CN" dirty="0" smtClean="0"/>
              <a:t>2). </a:t>
            </a:r>
            <a:r>
              <a:rPr lang="zh-CN" altLang="en-US" dirty="0" smtClean="0"/>
              <a:t>斜</a:t>
            </a:r>
            <a:r>
              <a:rPr lang="zh-CN" altLang="en-US" dirty="0"/>
              <a:t>处理</a:t>
            </a:r>
            <a:r>
              <a:rPr lang="zh-CN" altLang="en-US" dirty="0" smtClean="0"/>
              <a:t>和并行度</a:t>
            </a:r>
            <a:endParaRPr lang="en-US" altLang="zh-CN" dirty="0" smtClean="0"/>
          </a:p>
          <a:p>
            <a:pPr marL="971550" lvl="1" indent="-514350">
              <a:buNone/>
            </a:pPr>
            <a:r>
              <a:rPr lang="en-US" altLang="zh-CN" dirty="0" smtClean="0"/>
              <a:t>2. </a:t>
            </a:r>
            <a:r>
              <a:rPr lang="zh-CN" altLang="en-US" dirty="0" smtClean="0"/>
              <a:t>内存列存储</a:t>
            </a:r>
            <a:endParaRPr lang="en-US" altLang="zh-CN" dirty="0" smtClean="0"/>
          </a:p>
          <a:p>
            <a:pPr marL="971550" lvl="1" indent="-514350">
              <a:buNone/>
            </a:pPr>
            <a:r>
              <a:rPr lang="en-US" altLang="zh-CN" dirty="0" smtClean="0"/>
              <a:t>3. </a:t>
            </a:r>
            <a:r>
              <a:rPr lang="zh-CN" altLang="en-US" dirty="0" smtClean="0"/>
              <a:t>分布式数据加载</a:t>
            </a:r>
            <a:endParaRPr lang="en-US" altLang="zh-CN" dirty="0" smtClean="0"/>
          </a:p>
          <a:p>
            <a:pPr marL="971550" lvl="1" indent="-514350">
              <a:buNone/>
            </a:pPr>
            <a:r>
              <a:rPr lang="en-US" altLang="zh-CN" dirty="0" smtClean="0"/>
              <a:t>4. </a:t>
            </a:r>
            <a:r>
              <a:rPr lang="zh-CN" altLang="en-US" dirty="0" smtClean="0"/>
              <a:t>数据协同分区</a:t>
            </a:r>
            <a:endParaRPr lang="en-US" altLang="zh-CN" dirty="0" smtClean="0"/>
          </a:p>
          <a:p>
            <a:pPr marL="971550" lvl="1" indent="-514350">
              <a:buNone/>
            </a:pPr>
            <a:r>
              <a:rPr lang="en-US" altLang="zh-CN" dirty="0" smtClean="0"/>
              <a:t>5. </a:t>
            </a:r>
            <a:r>
              <a:rPr lang="zh-CN" altLang="en-US" dirty="0" smtClean="0"/>
              <a:t>分区统计和</a:t>
            </a:r>
            <a:r>
              <a:rPr lang="en-US" altLang="zh-CN" dirty="0" smtClean="0"/>
              <a:t>Map</a:t>
            </a:r>
            <a:r>
              <a:rPr lang="zh-CN" altLang="en-US" dirty="0" smtClean="0"/>
              <a:t>裁剪</a:t>
            </a:r>
            <a:endParaRPr lang="en-US" altLang="zh-CN" dirty="0" smtClean="0"/>
          </a:p>
          <a:p>
            <a:pPr marL="571500" indent="-571500">
              <a:buNone/>
            </a:pPr>
            <a:r>
              <a:rPr lang="zh-CN" altLang="en-US" dirty="0" smtClean="0"/>
              <a:t>五、机器学习支持</a:t>
            </a:r>
            <a:endParaRPr lang="en-US" altLang="zh-CN" dirty="0" smtClean="0"/>
          </a:p>
          <a:p>
            <a:pPr lvl="1">
              <a:buNone/>
            </a:pPr>
            <a:r>
              <a:rPr lang="en-US" altLang="zh-CN" dirty="0" smtClean="0"/>
              <a:t>1. </a:t>
            </a:r>
            <a:r>
              <a:rPr lang="zh-CN" altLang="en-US" dirty="0" smtClean="0"/>
              <a:t>语言集成</a:t>
            </a:r>
            <a:endParaRPr lang="en-US" altLang="zh-CN" dirty="0" smtClean="0"/>
          </a:p>
          <a:p>
            <a:pPr lvl="1">
              <a:buNone/>
            </a:pPr>
            <a:r>
              <a:rPr lang="en-US" altLang="zh-CN" dirty="0" smtClean="0"/>
              <a:t>2. </a:t>
            </a:r>
            <a:r>
              <a:rPr lang="zh-CN" altLang="en-US" dirty="0" smtClean="0"/>
              <a:t>执行引擎集成</a:t>
            </a:r>
            <a:endParaRPr lang="en-US" altLang="zh-CN" dirty="0" smtClean="0"/>
          </a:p>
          <a:p>
            <a:pPr marL="571500" indent="-571500">
              <a:buNone/>
            </a:pPr>
            <a:r>
              <a:rPr lang="zh-CN" altLang="en-US" dirty="0" smtClean="0"/>
              <a:t>六</a:t>
            </a:r>
            <a:r>
              <a:rPr lang="zh-CN" altLang="en-US" dirty="0" smtClean="0"/>
              <a:t>、系统实现</a:t>
            </a:r>
            <a:endParaRPr lang="en-US" altLang="zh-CN" dirty="0" smtClean="0"/>
          </a:p>
          <a:p>
            <a:pPr marL="571500" indent="-571500">
              <a:buNone/>
            </a:pPr>
            <a:r>
              <a:rPr lang="zh-CN" altLang="en-US" dirty="0" smtClean="0"/>
              <a:t>七、</a:t>
            </a:r>
            <a:r>
              <a:rPr lang="zh-CN" altLang="en-US" dirty="0" smtClean="0"/>
              <a:t>实验</a:t>
            </a:r>
            <a:endParaRPr lang="en-US" altLang="zh-CN" dirty="0" smtClean="0"/>
          </a:p>
          <a:p>
            <a:pPr marL="571500" indent="-571500">
              <a:buNone/>
            </a:pPr>
            <a:r>
              <a:rPr lang="zh-CN" altLang="en-US" dirty="0" smtClean="0"/>
              <a:t>八、讨论</a:t>
            </a:r>
            <a:endParaRPr lang="en-US" altLang="zh-CN" dirty="0" smtClean="0"/>
          </a:p>
          <a:p>
            <a:pPr marL="571500" indent="-571500">
              <a:buNone/>
            </a:pPr>
            <a:r>
              <a:rPr lang="zh-CN" altLang="en-US" dirty="0" smtClean="0"/>
              <a:t>九、回顾</a:t>
            </a:r>
            <a:endParaRPr lang="zh-CN" altLang="en-US" dirty="0"/>
          </a:p>
        </p:txBody>
      </p:sp>
    </p:spTree>
    <p:extLst>
      <p:ext uri="{BB962C8B-B14F-4D97-AF65-F5344CB8AC3E}">
        <p14:creationId xmlns:p14="http://schemas.microsoft.com/office/powerpoint/2010/main" val="3870573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PDE</a:t>
            </a:r>
            <a:endParaRPr lang="zh-CN" altLang="en-US" dirty="0"/>
          </a:p>
        </p:txBody>
      </p:sp>
      <p:sp>
        <p:nvSpPr>
          <p:cNvPr id="3" name="内容占位符 2"/>
          <p:cNvSpPr>
            <a:spLocks noGrp="1"/>
          </p:cNvSpPr>
          <p:nvPr>
            <p:ph idx="1"/>
          </p:nvPr>
        </p:nvSpPr>
        <p:spPr>
          <a:xfrm>
            <a:off x="457200" y="1600201"/>
            <a:ext cx="7081711" cy="3412975"/>
          </a:xfrm>
        </p:spPr>
        <p:txBody>
          <a:bodyPr>
            <a:normAutofit lnSpcReduction="10000"/>
          </a:bodyPr>
          <a:lstStyle/>
          <a:p>
            <a:pPr marL="0" indent="0">
              <a:buNone/>
            </a:pPr>
            <a:r>
              <a:rPr lang="zh-CN" altLang="en-US" sz="1800" dirty="0" smtClean="0"/>
              <a:t>扩展</a:t>
            </a:r>
            <a:r>
              <a:rPr lang="en-US" altLang="zh-CN" sz="1800" dirty="0" smtClean="0"/>
              <a:t>Spark</a:t>
            </a:r>
            <a:r>
              <a:rPr lang="zh-CN" altLang="en-US" sz="1800" dirty="0" smtClean="0"/>
              <a:t>，实现</a:t>
            </a:r>
            <a:r>
              <a:rPr lang="zh-CN" altLang="en-US" sz="1800" b="1" dirty="0" smtClean="0"/>
              <a:t>局部</a:t>
            </a:r>
            <a:r>
              <a:rPr lang="en-US" altLang="zh-CN" sz="1800" b="1" dirty="0" smtClean="0"/>
              <a:t>DAG</a:t>
            </a:r>
            <a:r>
              <a:rPr lang="zh-CN" altLang="en-US" sz="1800" b="1" dirty="0" smtClean="0"/>
              <a:t>执行</a:t>
            </a:r>
            <a:r>
              <a:rPr lang="zh-CN" altLang="en-US" sz="1800" dirty="0" smtClean="0"/>
              <a:t>（</a:t>
            </a:r>
            <a:r>
              <a:rPr lang="en-US" altLang="zh-CN" sz="1800" dirty="0" smtClean="0"/>
              <a:t> </a:t>
            </a:r>
            <a:r>
              <a:rPr lang="en-US" altLang="zh-CN" sz="1800" b="1" dirty="0"/>
              <a:t>partial DAG </a:t>
            </a:r>
            <a:r>
              <a:rPr lang="en-US" altLang="zh-CN" sz="1800" b="1" dirty="0" smtClean="0"/>
              <a:t>execution</a:t>
            </a:r>
            <a:r>
              <a:rPr lang="zh-CN" altLang="en-US" sz="1800" dirty="0" smtClean="0"/>
              <a:t>，简称</a:t>
            </a:r>
            <a:r>
              <a:rPr lang="en-US" altLang="zh-CN" sz="1800" b="1" dirty="0" smtClean="0"/>
              <a:t>PDE</a:t>
            </a:r>
            <a:r>
              <a:rPr lang="zh-CN" altLang="en-US" sz="1800" dirty="0" smtClean="0"/>
              <a:t>），该技术基于 </a:t>
            </a:r>
            <a:r>
              <a:rPr lang="zh-CN" altLang="en-US" sz="1800" b="1" dirty="0" smtClean="0"/>
              <a:t>运行时</a:t>
            </a:r>
            <a:r>
              <a:rPr lang="zh-CN" altLang="en-US" sz="1800" dirty="0" smtClean="0"/>
              <a:t> 收集数据的统计信息，</a:t>
            </a:r>
            <a:r>
              <a:rPr lang="zh-CN" altLang="en-US" sz="1800" b="1" dirty="0" smtClean="0"/>
              <a:t>动态</a:t>
            </a:r>
            <a:r>
              <a:rPr lang="zh-CN" altLang="en-US" sz="1800" dirty="0" smtClean="0"/>
              <a:t>改变</a:t>
            </a:r>
            <a:r>
              <a:rPr lang="zh-CN" altLang="en-US" sz="1800" b="1" dirty="0" smtClean="0"/>
              <a:t>查询计划</a:t>
            </a:r>
            <a:r>
              <a:rPr lang="zh-CN" altLang="en-US" sz="1800" dirty="0" smtClean="0"/>
              <a:t>。</a:t>
            </a:r>
            <a:endParaRPr lang="en-US" altLang="zh-CN" sz="1800" dirty="0" smtClean="0"/>
          </a:p>
          <a:p>
            <a:pPr marL="0" indent="0">
              <a:buNone/>
            </a:pPr>
            <a:r>
              <a:rPr lang="zh-CN" altLang="en-US" sz="1800" b="1" dirty="0" smtClean="0"/>
              <a:t>思路</a:t>
            </a:r>
            <a:r>
              <a:rPr lang="zh-CN" altLang="en-US" sz="1800" dirty="0" smtClean="0"/>
              <a:t>：</a:t>
            </a:r>
            <a:r>
              <a:rPr lang="en-US" altLang="zh-CN" sz="1800" dirty="0" smtClean="0"/>
              <a:t>PDE</a:t>
            </a:r>
            <a:r>
              <a:rPr lang="zh-CN" altLang="en-US" sz="1800" dirty="0" smtClean="0"/>
              <a:t>应用到“块的</a:t>
            </a:r>
            <a:r>
              <a:rPr lang="en-US" altLang="zh-CN" sz="1800" dirty="0" smtClean="0"/>
              <a:t>shuffle</a:t>
            </a:r>
            <a:r>
              <a:rPr lang="zh-CN" altLang="en-US" sz="1800" dirty="0" smtClean="0"/>
              <a:t>操作边界”，该边界（也即</a:t>
            </a:r>
            <a:r>
              <a:rPr lang="en-US" altLang="zh-CN" sz="1800" dirty="0" smtClean="0"/>
              <a:t>RDD</a:t>
            </a:r>
            <a:r>
              <a:rPr lang="zh-CN" altLang="en-US" sz="1800" dirty="0" smtClean="0"/>
              <a:t>从“窄依赖”到“宽依赖”的边界）涉及到数据的交换和重新分区，在</a:t>
            </a:r>
            <a:r>
              <a:rPr lang="en-US" altLang="zh-CN" sz="1800" dirty="0" smtClean="0"/>
              <a:t>Shark</a:t>
            </a:r>
            <a:r>
              <a:rPr lang="zh-CN" altLang="en-US" sz="1800" dirty="0" smtClean="0"/>
              <a:t>里是最耗费时间的。</a:t>
            </a:r>
            <a:endParaRPr lang="en-US" altLang="zh-CN" sz="1800" dirty="0" smtClean="0"/>
          </a:p>
          <a:p>
            <a:pPr marL="0" indent="0">
              <a:buNone/>
            </a:pPr>
            <a:r>
              <a:rPr lang="en-US" altLang="zh-CN" sz="1800" b="1" dirty="0" smtClean="0"/>
              <a:t>PDE</a:t>
            </a:r>
            <a:r>
              <a:rPr lang="zh-CN" altLang="en-US" sz="1800" b="1" dirty="0" smtClean="0"/>
              <a:t>技术原理</a:t>
            </a:r>
            <a:r>
              <a:rPr lang="zh-CN" altLang="en-US" sz="1800" dirty="0" smtClean="0"/>
              <a:t>，两个方面：</a:t>
            </a:r>
            <a:endParaRPr lang="en-US" altLang="zh-CN" sz="1800" dirty="0" smtClean="0"/>
          </a:p>
          <a:p>
            <a:pPr marL="971550" lvl="1" indent="-514350">
              <a:buFont typeface="+mj-ea"/>
              <a:buAutoNum type="circleNumDbPlain"/>
            </a:pPr>
            <a:r>
              <a:rPr lang="en-US" altLang="zh-CN" sz="1800" dirty="0" smtClean="0"/>
              <a:t> </a:t>
            </a:r>
            <a:r>
              <a:rPr lang="zh-CN" altLang="en-US" sz="1800" dirty="0" smtClean="0"/>
              <a:t>在物化</a:t>
            </a:r>
            <a:r>
              <a:rPr lang="en-US" altLang="zh-CN" sz="1800" dirty="0" smtClean="0"/>
              <a:t>map</a:t>
            </a:r>
            <a:r>
              <a:rPr lang="zh-CN" altLang="en-US" sz="1800" dirty="0" smtClean="0"/>
              <a:t>输出时，</a:t>
            </a:r>
            <a:r>
              <a:rPr lang="en-US" altLang="zh-CN" sz="1800" dirty="0" smtClean="0"/>
              <a:t>PDE</a:t>
            </a:r>
            <a:r>
              <a:rPr lang="zh-CN" altLang="en-US" sz="1800" dirty="0" smtClean="0"/>
              <a:t>可在全局范围内针对每个分区，收集可自定义的统计信息，如分区大小、记录数、热数据等。</a:t>
            </a:r>
            <a:endParaRPr lang="en-US" altLang="zh-CN" sz="1800" dirty="0" smtClean="0"/>
          </a:p>
          <a:p>
            <a:pPr marL="971550" lvl="1" indent="-514350">
              <a:buFont typeface="+mj-ea"/>
              <a:buAutoNum type="circleNumDbPlain"/>
            </a:pPr>
            <a:r>
              <a:rPr lang="zh-CN" altLang="en-US" sz="1800" dirty="0" smtClean="0"/>
              <a:t>基于这些统计信息，</a:t>
            </a:r>
            <a:r>
              <a:rPr lang="en-US" altLang="zh-CN" sz="1800" dirty="0" smtClean="0"/>
              <a:t>PDE</a:t>
            </a:r>
            <a:r>
              <a:rPr lang="zh-CN" altLang="en-US" sz="1800" dirty="0" smtClean="0"/>
              <a:t>允许</a:t>
            </a:r>
            <a:r>
              <a:rPr lang="en-US" altLang="zh-CN" sz="1800" dirty="0" smtClean="0"/>
              <a:t>DAG</a:t>
            </a:r>
            <a:r>
              <a:rPr lang="zh-CN" altLang="en-US" sz="1800" dirty="0" smtClean="0"/>
              <a:t>进行调整</a:t>
            </a:r>
            <a:r>
              <a:rPr lang="en-US" altLang="zh-CN" sz="1800" dirty="0" smtClean="0"/>
              <a:t>: (1)</a:t>
            </a:r>
            <a:r>
              <a:rPr lang="zh-CN" altLang="en-US" sz="1800" dirty="0" smtClean="0"/>
              <a:t>选择不同的操作；</a:t>
            </a:r>
            <a:r>
              <a:rPr lang="en-US" altLang="zh-CN" sz="1800" dirty="0" smtClean="0"/>
              <a:t>(2)</a:t>
            </a:r>
            <a:r>
              <a:rPr lang="zh-CN" altLang="en-US" sz="1800" dirty="0" smtClean="0"/>
              <a:t>改变参数，如并行度</a:t>
            </a:r>
            <a:endParaRPr lang="en-US" altLang="zh-CN" sz="1800" dirty="0" smtClean="0"/>
          </a:p>
          <a:p>
            <a:pPr marL="0" indent="0">
              <a:buNone/>
            </a:pPr>
            <a:r>
              <a:rPr lang="zh-CN" altLang="en-US" sz="1800" dirty="0" smtClean="0"/>
              <a:t>统计</a:t>
            </a:r>
            <a:r>
              <a:rPr lang="zh-CN" altLang="en-US" sz="1800" dirty="0"/>
              <a:t>信息由每个</a:t>
            </a:r>
            <a:r>
              <a:rPr lang="en-US" altLang="zh-CN" sz="1800" dirty="0"/>
              <a:t>worker</a:t>
            </a:r>
            <a:r>
              <a:rPr lang="zh-CN" altLang="en-US" sz="1800" dirty="0"/>
              <a:t>发送给</a:t>
            </a:r>
            <a:r>
              <a:rPr lang="en-US" altLang="zh-CN" sz="1800" dirty="0"/>
              <a:t>master</a:t>
            </a:r>
            <a:r>
              <a:rPr lang="zh-CN" altLang="en-US" sz="1800" dirty="0"/>
              <a:t>，然后</a:t>
            </a:r>
            <a:r>
              <a:rPr lang="zh-CN" altLang="en-US" sz="1800" dirty="0" smtClean="0"/>
              <a:t>汇总给</a:t>
            </a:r>
            <a:r>
              <a:rPr lang="zh-CN" altLang="en-US" sz="1800" dirty="0"/>
              <a:t>优化器</a:t>
            </a:r>
            <a:r>
              <a:rPr lang="zh-CN" altLang="en-US" sz="1800" dirty="0" smtClean="0"/>
              <a:t>。统计信息采用</a:t>
            </a:r>
            <a:r>
              <a:rPr lang="zh-CN" altLang="en-US" sz="1800" b="1" dirty="0"/>
              <a:t>有损压缩</a:t>
            </a:r>
            <a:r>
              <a:rPr lang="zh-CN" altLang="en-US" sz="1800" dirty="0"/>
              <a:t>（节省空间）</a:t>
            </a:r>
            <a:r>
              <a:rPr lang="zh-CN" altLang="en-US" sz="1800" dirty="0" smtClean="0"/>
              <a:t>。</a:t>
            </a:r>
            <a:endParaRPr lang="en-US" altLang="zh-CN" sz="1800" dirty="0" smtClean="0"/>
          </a:p>
          <a:p>
            <a:endParaRPr lang="zh-CN" altLang="en-US" dirty="0"/>
          </a:p>
        </p:txBody>
      </p:sp>
      <p:pic>
        <p:nvPicPr>
          <p:cNvPr id="4" name="图片 3"/>
          <p:cNvPicPr>
            <a:picLocks noChangeAspect="1"/>
          </p:cNvPicPr>
          <p:nvPr/>
        </p:nvPicPr>
        <p:blipFill>
          <a:blip r:embed="rId2"/>
          <a:stretch>
            <a:fillRect/>
          </a:stretch>
        </p:blipFill>
        <p:spPr>
          <a:xfrm>
            <a:off x="5933822" y="4746873"/>
            <a:ext cx="3210178" cy="2111127"/>
          </a:xfrm>
          <a:prstGeom prst="rect">
            <a:avLst/>
          </a:prstGeom>
        </p:spPr>
      </p:pic>
    </p:spTree>
    <p:extLst>
      <p:ext uri="{BB962C8B-B14F-4D97-AF65-F5344CB8AC3E}">
        <p14:creationId xmlns:p14="http://schemas.microsoft.com/office/powerpoint/2010/main" val="30566230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PDE Join</a:t>
            </a:r>
            <a:r>
              <a:rPr lang="zh-CN" altLang="en-US" dirty="0"/>
              <a:t>优化</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844824"/>
            <a:ext cx="7124700" cy="461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43886" y="1506030"/>
            <a:ext cx="8893781" cy="369332"/>
          </a:xfrm>
          <a:prstGeom prst="rect">
            <a:avLst/>
          </a:prstGeom>
          <a:noFill/>
        </p:spPr>
        <p:txBody>
          <a:bodyPr wrap="none" rtlCol="0">
            <a:spAutoFit/>
          </a:bodyPr>
          <a:lstStyle/>
          <a:p>
            <a:r>
              <a:rPr lang="en-US" altLang="zh-CN" dirty="0"/>
              <a:t>map </a:t>
            </a:r>
            <a:r>
              <a:rPr lang="en-US" altLang="zh-CN" dirty="0" smtClean="0"/>
              <a:t>join:</a:t>
            </a:r>
            <a:r>
              <a:rPr lang="zh-CN" altLang="en-US" dirty="0" smtClean="0"/>
              <a:t>使用</a:t>
            </a:r>
            <a:r>
              <a:rPr lang="en-US" altLang="zh-CN" dirty="0"/>
              <a:t>PDE</a:t>
            </a:r>
            <a:r>
              <a:rPr lang="zh-CN" altLang="en-US" dirty="0"/>
              <a:t>技术，在系统运行时基于输入数据的大小，决定是否采用</a:t>
            </a:r>
            <a:r>
              <a:rPr lang="en-US" altLang="zh-CN" dirty="0"/>
              <a:t>map join</a:t>
            </a:r>
            <a:r>
              <a:rPr lang="zh-CN" altLang="en-US" dirty="0" smtClean="0"/>
              <a:t>。</a:t>
            </a:r>
            <a:endParaRPr lang="en-US" altLang="zh-CN" dirty="0"/>
          </a:p>
        </p:txBody>
      </p:sp>
    </p:spTree>
    <p:extLst>
      <p:ext uri="{BB962C8B-B14F-4D97-AF65-F5344CB8AC3E}">
        <p14:creationId xmlns:p14="http://schemas.microsoft.com/office/powerpoint/2010/main" val="182151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PDE </a:t>
            </a:r>
            <a:r>
              <a:rPr lang="zh-CN" altLang="en-US" dirty="0" smtClean="0"/>
              <a:t>斜</a:t>
            </a:r>
            <a:r>
              <a:rPr lang="en-US" altLang="zh-CN" dirty="0" smtClean="0"/>
              <a:t>(skew)</a:t>
            </a:r>
            <a:r>
              <a:rPr lang="zh-CN" altLang="en-US" dirty="0" smtClean="0"/>
              <a:t>处理和并行度</a:t>
            </a:r>
            <a:endParaRPr lang="zh-CN" altLang="en-US" dirty="0"/>
          </a:p>
        </p:txBody>
      </p:sp>
      <p:sp>
        <p:nvSpPr>
          <p:cNvPr id="3" name="内容占位符 2"/>
          <p:cNvSpPr>
            <a:spLocks noGrp="1"/>
          </p:cNvSpPr>
          <p:nvPr>
            <p:ph idx="1"/>
          </p:nvPr>
        </p:nvSpPr>
        <p:spPr/>
        <p:txBody>
          <a:bodyPr>
            <a:normAutofit fontScale="55000" lnSpcReduction="20000"/>
          </a:bodyPr>
          <a:lstStyle/>
          <a:p>
            <a:pPr marL="0" indent="0">
              <a:buNone/>
            </a:pPr>
            <a:r>
              <a:rPr lang="en-US" altLang="zh-CN" b="1" dirty="0" smtClean="0"/>
              <a:t>1. </a:t>
            </a:r>
            <a:r>
              <a:rPr lang="zh-CN" altLang="en-US" b="1" dirty="0" smtClean="0"/>
              <a:t>并行度</a:t>
            </a:r>
            <a:endParaRPr lang="en-US" altLang="zh-CN" b="1" dirty="0" smtClean="0"/>
          </a:p>
          <a:p>
            <a:pPr marL="0" indent="0">
              <a:buNone/>
            </a:pPr>
            <a:r>
              <a:rPr lang="en-US" altLang="zh-CN" b="1" dirty="0" smtClean="0"/>
              <a:t>Reducer</a:t>
            </a:r>
            <a:r>
              <a:rPr lang="zh-CN" altLang="en-US" b="1" dirty="0" smtClean="0"/>
              <a:t>任务</a:t>
            </a:r>
            <a:r>
              <a:rPr lang="zh-CN" altLang="en-US" b="1" i="1" dirty="0" smtClean="0"/>
              <a:t>并行度</a:t>
            </a:r>
            <a:r>
              <a:rPr lang="zh-CN" altLang="en-US" dirty="0" smtClean="0"/>
              <a:t>对性能的影响</a:t>
            </a:r>
            <a:r>
              <a:rPr lang="en-US" altLang="zh-CN" dirty="0" smtClean="0"/>
              <a:t>: </a:t>
            </a:r>
          </a:p>
          <a:p>
            <a:pPr marL="0" indent="0">
              <a:buNone/>
            </a:pPr>
            <a:r>
              <a:rPr lang="en-US" altLang="zh-CN" dirty="0" smtClean="0"/>
              <a:t>(1)Reducer</a:t>
            </a:r>
            <a:r>
              <a:rPr lang="zh-CN" altLang="en-US" dirty="0" smtClean="0"/>
              <a:t>个数太少，那么</a:t>
            </a:r>
            <a:r>
              <a:rPr lang="en-US" altLang="zh-CN" dirty="0" smtClean="0"/>
              <a:t>reducer</a:t>
            </a:r>
            <a:r>
              <a:rPr lang="zh-CN" altLang="en-US" dirty="0" smtClean="0"/>
              <a:t>的网络工作负载过高，并且消耗大量的内存；</a:t>
            </a:r>
            <a:endParaRPr lang="en-US" altLang="zh-CN" dirty="0" smtClean="0"/>
          </a:p>
          <a:p>
            <a:pPr marL="0" indent="0">
              <a:buNone/>
            </a:pPr>
            <a:r>
              <a:rPr lang="en-US" altLang="zh-CN" dirty="0" smtClean="0"/>
              <a:t>(2)Reducer</a:t>
            </a:r>
            <a:r>
              <a:rPr lang="zh-CN" altLang="en-US" dirty="0" smtClean="0"/>
              <a:t>个数太多，则会延长作业（</a:t>
            </a:r>
            <a:r>
              <a:rPr lang="en-US" altLang="zh-CN" dirty="0" smtClean="0"/>
              <a:t>job</a:t>
            </a:r>
            <a:r>
              <a:rPr lang="zh-CN" altLang="en-US" dirty="0" smtClean="0"/>
              <a:t>）完成时间，因为任务调度开销大。</a:t>
            </a:r>
            <a:endParaRPr lang="en-US" altLang="zh-CN" dirty="0" smtClean="0"/>
          </a:p>
          <a:p>
            <a:pPr marL="0" indent="0">
              <a:buNone/>
            </a:pPr>
            <a:r>
              <a:rPr lang="zh-CN" altLang="en-US" b="1" dirty="0" smtClean="0"/>
              <a:t>并行度处理</a:t>
            </a:r>
            <a:r>
              <a:rPr lang="zh-CN" altLang="en-US" dirty="0" smtClean="0"/>
              <a:t>：根据单个分区的大小，在</a:t>
            </a:r>
            <a:r>
              <a:rPr lang="zh-CN" altLang="en-US" b="1" dirty="0" smtClean="0"/>
              <a:t>运行时（</a:t>
            </a:r>
            <a:r>
              <a:rPr lang="en-US" altLang="zh-CN" b="1" dirty="0" smtClean="0"/>
              <a:t>run-time</a:t>
            </a:r>
            <a:r>
              <a:rPr lang="zh-CN" altLang="en-US" b="1" dirty="0" smtClean="0"/>
              <a:t>）</a:t>
            </a:r>
            <a:r>
              <a:rPr lang="zh-CN" altLang="en-US" dirty="0" smtClean="0"/>
              <a:t>决定</a:t>
            </a:r>
            <a:r>
              <a:rPr lang="en-US" altLang="zh-CN" dirty="0" smtClean="0"/>
              <a:t>reducer</a:t>
            </a:r>
            <a:r>
              <a:rPr lang="zh-CN" altLang="en-US" dirty="0" smtClean="0"/>
              <a:t>的个数，通过合并很多小的、细粒度的分区，得到少量的粗粒度的分区。</a:t>
            </a:r>
            <a:endParaRPr lang="en-US" altLang="zh-CN" dirty="0" smtClean="0">
              <a:solidFill>
                <a:srgbClr val="FF0000"/>
              </a:solidFill>
            </a:endParaRPr>
          </a:p>
          <a:p>
            <a:pPr marL="0" indent="0">
              <a:buNone/>
            </a:pPr>
            <a:endParaRPr lang="en-US" altLang="zh-CN" dirty="0" smtClean="0"/>
          </a:p>
          <a:p>
            <a:pPr marL="0" indent="0">
              <a:buNone/>
            </a:pPr>
            <a:r>
              <a:rPr lang="en-US" altLang="zh-CN" b="1" dirty="0" smtClean="0"/>
              <a:t>2. </a:t>
            </a:r>
            <a:r>
              <a:rPr lang="zh-CN" altLang="en-US" b="1" dirty="0" smtClean="0"/>
              <a:t>斜问题</a:t>
            </a:r>
            <a:endParaRPr lang="en-US" altLang="zh-CN" b="1" dirty="0" smtClean="0"/>
          </a:p>
          <a:p>
            <a:pPr marL="0" indent="0">
              <a:buNone/>
            </a:pPr>
            <a:r>
              <a:rPr lang="zh-CN" altLang="en-US" b="1" dirty="0" smtClean="0"/>
              <a:t>斜</a:t>
            </a:r>
            <a:r>
              <a:rPr lang="en-US" altLang="zh-CN" b="1" dirty="0" smtClean="0"/>
              <a:t>(skew)</a:t>
            </a:r>
            <a:r>
              <a:rPr lang="zh-CN" altLang="en-US" b="1" dirty="0" smtClean="0"/>
              <a:t>问题</a:t>
            </a:r>
            <a:r>
              <a:rPr lang="zh-CN" altLang="en-US" dirty="0"/>
              <a:t>：</a:t>
            </a:r>
            <a:r>
              <a:rPr lang="zh-CN" altLang="en-US" dirty="0" smtClean="0"/>
              <a:t>小分区合并后得到的大分区，其大小可能不一。</a:t>
            </a:r>
            <a:endParaRPr lang="en-US" altLang="zh-CN" dirty="0" smtClean="0"/>
          </a:p>
          <a:p>
            <a:pPr marL="0" indent="0">
              <a:buNone/>
            </a:pPr>
            <a:r>
              <a:rPr lang="zh-CN" altLang="en-US" b="1" dirty="0" smtClean="0"/>
              <a:t>斜问题处理</a:t>
            </a:r>
            <a:r>
              <a:rPr lang="zh-CN" altLang="en-US" dirty="0" smtClean="0"/>
              <a:t>：使用“贪婪的</a:t>
            </a:r>
            <a:r>
              <a:rPr lang="zh-CN" altLang="en-US" b="1" dirty="0" smtClean="0"/>
              <a:t>装箱</a:t>
            </a:r>
            <a:r>
              <a:rPr lang="zh-CN" altLang="en-US" dirty="0" smtClean="0"/>
              <a:t>启发式”算法，试图使合并后的分区大小均等化。</a:t>
            </a:r>
            <a:endParaRPr lang="en-US" altLang="zh-CN" dirty="0" smtClean="0"/>
          </a:p>
          <a:p>
            <a:pPr marL="0" indent="0">
              <a:buNone/>
            </a:pPr>
            <a:endParaRPr lang="en-US" altLang="zh-CN" dirty="0" smtClean="0"/>
          </a:p>
          <a:p>
            <a:pPr marL="0" indent="0">
              <a:buNone/>
            </a:pPr>
            <a:r>
              <a:rPr lang="zh-CN" altLang="en-US" dirty="0" smtClean="0"/>
              <a:t>本文提到一个有意思的现象：在</a:t>
            </a:r>
            <a:r>
              <a:rPr lang="en-US" altLang="zh-CN" dirty="0" smtClean="0"/>
              <a:t>Shark</a:t>
            </a:r>
            <a:r>
              <a:rPr lang="zh-CN" altLang="en-US" dirty="0" smtClean="0"/>
              <a:t>上运行大量的</a:t>
            </a:r>
            <a:r>
              <a:rPr lang="en-US" altLang="zh-CN" dirty="0" smtClean="0"/>
              <a:t>reducer</a:t>
            </a:r>
            <a:r>
              <a:rPr lang="zh-CN" altLang="en-US" dirty="0" smtClean="0"/>
              <a:t>任务，却有相似的性能提升，作者们把这归功于</a:t>
            </a:r>
            <a:r>
              <a:rPr lang="en-US" altLang="zh-CN" dirty="0" smtClean="0"/>
              <a:t>Spark</a:t>
            </a:r>
            <a:r>
              <a:rPr lang="zh-CN" altLang="en-US" dirty="0" smtClean="0"/>
              <a:t>的调度和任务启动开销很低。</a:t>
            </a:r>
            <a:endParaRPr lang="zh-CN" altLang="en-US" dirty="0"/>
          </a:p>
        </p:txBody>
      </p:sp>
    </p:spTree>
    <p:extLst>
      <p:ext uri="{BB962C8B-B14F-4D97-AF65-F5344CB8AC3E}">
        <p14:creationId xmlns:p14="http://schemas.microsoft.com/office/powerpoint/2010/main" val="12597197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列内存存储</a:t>
            </a:r>
          </a:p>
        </p:txBody>
      </p:sp>
      <p:sp>
        <p:nvSpPr>
          <p:cNvPr id="3" name="内容占位符 2"/>
          <p:cNvSpPr>
            <a:spLocks noGrp="1"/>
          </p:cNvSpPr>
          <p:nvPr>
            <p:ph sz="half" idx="1"/>
          </p:nvPr>
        </p:nvSpPr>
        <p:spPr>
          <a:xfrm>
            <a:off x="457200" y="2420888"/>
            <a:ext cx="4038600" cy="3705275"/>
          </a:xfrm>
        </p:spPr>
        <p:txBody>
          <a:bodyPr>
            <a:normAutofit fontScale="70000" lnSpcReduction="20000"/>
          </a:bodyPr>
          <a:lstStyle/>
          <a:p>
            <a:r>
              <a:rPr lang="en-US" altLang="zh-CN" dirty="0"/>
              <a:t>Spark</a:t>
            </a:r>
            <a:r>
              <a:rPr lang="zh-CN" altLang="en-US" dirty="0"/>
              <a:t>默认内存存储策略是，以</a:t>
            </a:r>
            <a:r>
              <a:rPr lang="en-US" altLang="zh-CN" dirty="0"/>
              <a:t>JVM</a:t>
            </a:r>
            <a:r>
              <a:rPr lang="zh-CN" altLang="en-US" dirty="0"/>
              <a:t>对象集方式存储数据分区</a:t>
            </a:r>
            <a:r>
              <a:rPr lang="zh-CN" altLang="en-US" dirty="0" smtClean="0"/>
              <a:t>。但副作用有：</a:t>
            </a:r>
            <a:endParaRPr lang="en-US" altLang="zh-CN" dirty="0" smtClean="0"/>
          </a:p>
          <a:p>
            <a:r>
              <a:rPr lang="zh-CN" altLang="en-US" dirty="0" smtClean="0"/>
              <a:t>（</a:t>
            </a:r>
            <a:r>
              <a:rPr lang="en-US" altLang="zh-CN" dirty="0"/>
              <a:t>1</a:t>
            </a:r>
            <a:r>
              <a:rPr lang="zh-CN" altLang="en-US" dirty="0"/>
              <a:t>）大量的</a:t>
            </a:r>
            <a:r>
              <a:rPr lang="zh-CN" altLang="en-US" b="1" dirty="0"/>
              <a:t>存储空间</a:t>
            </a:r>
            <a:r>
              <a:rPr lang="zh-CN" altLang="en-US" b="1" dirty="0" smtClean="0"/>
              <a:t>开销</a:t>
            </a:r>
            <a:r>
              <a:rPr lang="zh-CN" altLang="en-US" dirty="0" smtClean="0"/>
              <a:t>。通常，一个</a:t>
            </a:r>
            <a:r>
              <a:rPr lang="en-US" altLang="zh-CN" dirty="0" smtClean="0"/>
              <a:t>JVM</a:t>
            </a:r>
            <a:r>
              <a:rPr lang="zh-CN" altLang="en-US" dirty="0" smtClean="0"/>
              <a:t>对象需要额外</a:t>
            </a:r>
            <a:r>
              <a:rPr lang="en-US" altLang="zh-CN" dirty="0" smtClean="0"/>
              <a:t>12~16bytes</a:t>
            </a:r>
            <a:r>
              <a:rPr lang="zh-CN" altLang="en-US" dirty="0" smtClean="0"/>
              <a:t>空间，如</a:t>
            </a:r>
            <a:r>
              <a:rPr lang="en-US" altLang="zh-CN" dirty="0" smtClean="0"/>
              <a:t>270 </a:t>
            </a:r>
            <a:r>
              <a:rPr lang="en-US" altLang="zh-CN" dirty="0"/>
              <a:t>MB </a:t>
            </a:r>
            <a:r>
              <a:rPr lang="zh-CN" altLang="en-US" dirty="0" smtClean="0"/>
              <a:t>的</a:t>
            </a:r>
            <a:r>
              <a:rPr lang="en-US" altLang="zh-CN" dirty="0" smtClean="0"/>
              <a:t>TPC-H </a:t>
            </a:r>
            <a:r>
              <a:rPr lang="en-US" altLang="zh-CN" dirty="0" err="1"/>
              <a:t>lineitem</a:t>
            </a:r>
            <a:r>
              <a:rPr lang="en-US" altLang="zh-CN" dirty="0"/>
              <a:t> </a:t>
            </a:r>
            <a:r>
              <a:rPr lang="en-US" altLang="zh-CN" dirty="0" smtClean="0"/>
              <a:t>table</a:t>
            </a:r>
            <a:r>
              <a:rPr lang="zh-CN" altLang="en-US" dirty="0" smtClean="0"/>
              <a:t>存储为</a:t>
            </a:r>
            <a:r>
              <a:rPr lang="en-US" altLang="zh-CN" dirty="0" smtClean="0"/>
              <a:t>JVM</a:t>
            </a:r>
            <a:r>
              <a:rPr lang="zh-CN" altLang="en-US" dirty="0" smtClean="0"/>
              <a:t>对象，需要</a:t>
            </a:r>
            <a:r>
              <a:rPr lang="en-US" altLang="zh-CN" dirty="0" smtClean="0"/>
              <a:t>971MB</a:t>
            </a:r>
            <a:r>
              <a:rPr lang="zh-CN" altLang="en-US" dirty="0" smtClean="0"/>
              <a:t>内存，而序列化仅需</a:t>
            </a:r>
            <a:r>
              <a:rPr lang="en-US" altLang="zh-CN" dirty="0" smtClean="0"/>
              <a:t>289MB</a:t>
            </a:r>
            <a:r>
              <a:rPr lang="zh-CN" altLang="en-US" dirty="0"/>
              <a:t>；</a:t>
            </a:r>
            <a:endParaRPr lang="en-US" altLang="zh-CN" dirty="0" smtClean="0"/>
          </a:p>
          <a:p>
            <a:r>
              <a:rPr lang="zh-CN" altLang="en-US" dirty="0" smtClean="0"/>
              <a:t>（</a:t>
            </a:r>
            <a:r>
              <a:rPr lang="en-US" altLang="zh-CN" dirty="0" smtClean="0"/>
              <a:t>2</a:t>
            </a:r>
            <a:r>
              <a:rPr lang="zh-CN" altLang="en-US" dirty="0" smtClean="0"/>
              <a:t>）</a:t>
            </a:r>
            <a:r>
              <a:rPr lang="zh-CN" altLang="en-US" b="1" dirty="0" smtClean="0"/>
              <a:t>垃圾回收</a:t>
            </a:r>
            <a:r>
              <a:rPr lang="zh-CN" altLang="en-US" dirty="0" smtClean="0"/>
              <a:t>。如，一个记录</a:t>
            </a:r>
            <a:r>
              <a:rPr lang="en-US" altLang="zh-CN" dirty="0" smtClean="0"/>
              <a:t>200B</a:t>
            </a:r>
            <a:r>
              <a:rPr lang="zh-CN" altLang="en-US" dirty="0" smtClean="0"/>
              <a:t>，一个</a:t>
            </a:r>
            <a:r>
              <a:rPr lang="en-US" altLang="zh-CN" dirty="0" smtClean="0"/>
              <a:t>32GB</a:t>
            </a:r>
            <a:r>
              <a:rPr lang="zh-CN" altLang="en-US" dirty="0" smtClean="0"/>
              <a:t>的堆可包含</a:t>
            </a:r>
            <a:r>
              <a:rPr lang="en-US" altLang="zh-CN" dirty="0" smtClean="0"/>
              <a:t>1</a:t>
            </a:r>
            <a:r>
              <a:rPr lang="zh-CN" altLang="en-US" dirty="0" smtClean="0"/>
              <a:t>亿</a:t>
            </a:r>
            <a:r>
              <a:rPr lang="en-US" altLang="zh-CN" dirty="0" smtClean="0"/>
              <a:t>6</a:t>
            </a:r>
            <a:r>
              <a:rPr lang="zh-CN" altLang="en-US" dirty="0" smtClean="0"/>
              <a:t>千万个对象，一次</a:t>
            </a:r>
            <a:r>
              <a:rPr lang="en-US" altLang="zh-CN" dirty="0" smtClean="0"/>
              <a:t>full GC</a:t>
            </a:r>
            <a:r>
              <a:rPr lang="zh-CN" altLang="en-US" dirty="0" smtClean="0"/>
              <a:t>需要数分钟时间。</a:t>
            </a:r>
            <a:endParaRPr lang="zh-CN" altLang="en-US" dirty="0"/>
          </a:p>
          <a:p>
            <a:endParaRPr lang="zh-CN" altLang="en-US" dirty="0"/>
          </a:p>
        </p:txBody>
      </p:sp>
      <p:sp>
        <p:nvSpPr>
          <p:cNvPr id="4" name="内容占位符 3"/>
          <p:cNvSpPr>
            <a:spLocks noGrp="1"/>
          </p:cNvSpPr>
          <p:nvPr>
            <p:ph sz="half" idx="2"/>
          </p:nvPr>
        </p:nvSpPr>
        <p:spPr>
          <a:xfrm>
            <a:off x="4648200" y="2420888"/>
            <a:ext cx="4038600" cy="3705275"/>
          </a:xfrm>
        </p:spPr>
        <p:txBody>
          <a:bodyPr>
            <a:normAutofit fontScale="70000" lnSpcReduction="20000"/>
          </a:bodyPr>
          <a:lstStyle/>
          <a:p>
            <a:r>
              <a:rPr lang="en-US" altLang="zh-CN" dirty="0" smtClean="0"/>
              <a:t>Shark</a:t>
            </a:r>
            <a:r>
              <a:rPr lang="zh-CN" altLang="en-US" dirty="0" smtClean="0"/>
              <a:t>的内存存储策略是，数据按原始数据类型归为不同的列，每一列存储为对应的原始数组，如</a:t>
            </a:r>
            <a:r>
              <a:rPr lang="en-US" altLang="zh-CN" dirty="0" err="1" smtClean="0"/>
              <a:t>int</a:t>
            </a:r>
            <a:r>
              <a:rPr lang="zh-CN" altLang="en-US" dirty="0" smtClean="0"/>
              <a:t>→</a:t>
            </a:r>
            <a:r>
              <a:rPr lang="en-US" altLang="zh-CN" dirty="0" err="1" smtClean="0"/>
              <a:t>int</a:t>
            </a:r>
            <a:r>
              <a:rPr lang="en-US" altLang="zh-CN" dirty="0" smtClean="0"/>
              <a:t>[]</a:t>
            </a:r>
            <a:r>
              <a:rPr lang="zh-CN" altLang="en-US" dirty="0" smtClean="0"/>
              <a:t>。</a:t>
            </a:r>
            <a:r>
              <a:rPr lang="en-US" altLang="zh-CN" dirty="0" smtClean="0"/>
              <a:t>Hive</a:t>
            </a:r>
            <a:r>
              <a:rPr lang="zh-CN" altLang="en-US" dirty="0" smtClean="0"/>
              <a:t>支持的复杂数据类型，如</a:t>
            </a:r>
            <a:r>
              <a:rPr lang="en-US" altLang="zh-CN" dirty="0" smtClean="0"/>
              <a:t>map</a:t>
            </a:r>
            <a:r>
              <a:rPr lang="zh-CN" altLang="en-US" dirty="0" smtClean="0"/>
              <a:t>、</a:t>
            </a:r>
            <a:r>
              <a:rPr lang="en-US" altLang="zh-CN" dirty="0" smtClean="0"/>
              <a:t>array</a:t>
            </a:r>
            <a:r>
              <a:rPr lang="zh-CN" altLang="en-US" dirty="0" smtClean="0"/>
              <a:t>，先序列化，然后串接为</a:t>
            </a:r>
            <a:r>
              <a:rPr lang="en-US" altLang="zh-CN" dirty="0" smtClean="0"/>
              <a:t>byte</a:t>
            </a:r>
            <a:r>
              <a:rPr lang="zh-CN" altLang="en-US" dirty="0" smtClean="0"/>
              <a:t>数组。</a:t>
            </a:r>
            <a:endParaRPr lang="en-US" altLang="zh-CN" dirty="0" smtClean="0"/>
          </a:p>
          <a:p>
            <a:r>
              <a:rPr lang="zh-CN" altLang="en-US" dirty="0" smtClean="0"/>
              <a:t>好处有：</a:t>
            </a:r>
            <a:endParaRPr lang="en-US" altLang="zh-CN" dirty="0" smtClean="0"/>
          </a:p>
          <a:p>
            <a:r>
              <a:rPr lang="zh-CN" altLang="en-US" dirty="0" smtClean="0"/>
              <a:t>每列只有一个</a:t>
            </a:r>
            <a:r>
              <a:rPr lang="en-US" altLang="zh-CN" dirty="0" smtClean="0"/>
              <a:t>JVM</a:t>
            </a:r>
            <a:r>
              <a:rPr lang="zh-CN" altLang="en-US" dirty="0" smtClean="0"/>
              <a:t>对象，占用内存空间少，垃圾回收快</a:t>
            </a:r>
            <a:endParaRPr lang="en-US" altLang="zh-CN" dirty="0" smtClean="0"/>
          </a:p>
          <a:p>
            <a:r>
              <a:rPr lang="zh-CN" altLang="en-US" dirty="0" smtClean="0"/>
              <a:t>数据紧凑，占用空间少，高效压缩（如</a:t>
            </a:r>
            <a:r>
              <a:rPr lang="zh-CN" altLang="en-US" dirty="0"/>
              <a:t>：</a:t>
            </a:r>
            <a:r>
              <a:rPr lang="en-US" altLang="zh-CN" dirty="0"/>
              <a:t>dictionary encoding, run-length encoding, bit packing</a:t>
            </a:r>
            <a:r>
              <a:rPr lang="zh-CN" altLang="en-US" dirty="0"/>
              <a:t>）</a:t>
            </a:r>
            <a:r>
              <a:rPr lang="en-US" altLang="zh-CN" dirty="0"/>
              <a:t/>
            </a:r>
            <a:br>
              <a:rPr lang="en-US" altLang="zh-CN" dirty="0"/>
            </a:br>
            <a:endParaRPr lang="zh-CN" altLang="en-US" dirty="0"/>
          </a:p>
        </p:txBody>
      </p:sp>
      <p:sp>
        <p:nvSpPr>
          <p:cNvPr id="5" name="TextBox 4"/>
          <p:cNvSpPr txBox="1"/>
          <p:nvPr/>
        </p:nvSpPr>
        <p:spPr>
          <a:xfrm>
            <a:off x="467543" y="1484784"/>
            <a:ext cx="8280919" cy="923330"/>
          </a:xfrm>
          <a:prstGeom prst="rect">
            <a:avLst/>
          </a:prstGeom>
          <a:noFill/>
        </p:spPr>
        <p:txBody>
          <a:bodyPr wrap="square" rtlCol="0">
            <a:spAutoFit/>
          </a:bodyPr>
          <a:lstStyle/>
          <a:p>
            <a:r>
              <a:rPr lang="zh-CN" altLang="en-US" dirty="0"/>
              <a:t>将磁盘数据缓存到内存，并保持数据原始格式，涉及反序列操作，而研究表明反序列化在普通机</a:t>
            </a:r>
            <a:r>
              <a:rPr lang="en-US" altLang="zh-CN" dirty="0"/>
              <a:t>CPU</a:t>
            </a:r>
            <a:r>
              <a:rPr lang="zh-CN" altLang="en-US" dirty="0"/>
              <a:t>的反序列率为每秒每核心</a:t>
            </a:r>
            <a:r>
              <a:rPr lang="en-US" altLang="zh-CN" dirty="0"/>
              <a:t>200M</a:t>
            </a:r>
            <a:r>
              <a:rPr lang="zh-CN" altLang="en-US" dirty="0"/>
              <a:t>，故反序列化成为性能瓶颈。</a:t>
            </a:r>
            <a:endParaRPr lang="en-US" altLang="zh-CN" dirty="0"/>
          </a:p>
          <a:p>
            <a:endParaRPr lang="zh-CN" altLang="en-US" dirty="0"/>
          </a:p>
        </p:txBody>
      </p:sp>
      <p:sp>
        <p:nvSpPr>
          <p:cNvPr id="6" name="TextBox 5"/>
          <p:cNvSpPr txBox="1"/>
          <p:nvPr/>
        </p:nvSpPr>
        <p:spPr>
          <a:xfrm>
            <a:off x="-2484784" y="1992065"/>
            <a:ext cx="2304255" cy="1754326"/>
          </a:xfrm>
          <a:prstGeom prst="rect">
            <a:avLst/>
          </a:prstGeom>
          <a:noFill/>
        </p:spPr>
        <p:txBody>
          <a:bodyPr wrap="square" rtlCol="0">
            <a:spAutoFit/>
          </a:bodyPr>
          <a:lstStyle/>
          <a:p>
            <a:r>
              <a:rPr lang="zh-CN" altLang="en-US" dirty="0" smtClean="0"/>
              <a:t>数据不一定就在本地，会涉及到数据的网络传输，则数据需要进行序列化，接收到的数据还需要进行反序列化 </a:t>
            </a:r>
            <a:endParaRPr lang="zh-CN" altLang="en-US" dirty="0"/>
          </a:p>
        </p:txBody>
      </p:sp>
    </p:spTree>
    <p:extLst>
      <p:ext uri="{BB962C8B-B14F-4D97-AF65-F5344CB8AC3E}">
        <p14:creationId xmlns:p14="http://schemas.microsoft.com/office/powerpoint/2010/main" val="41788562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列</a:t>
            </a:r>
            <a:r>
              <a:rPr lang="zh-CN" altLang="en-US" dirty="0"/>
              <a:t>内存存储</a:t>
            </a:r>
          </a:p>
        </p:txBody>
      </p:sp>
      <p:sp>
        <p:nvSpPr>
          <p:cNvPr id="3" name="内容占位符 2"/>
          <p:cNvSpPr>
            <a:spLocks noGrp="1"/>
          </p:cNvSpPr>
          <p:nvPr>
            <p:ph sz="half" idx="1"/>
          </p:nvPr>
        </p:nvSpPr>
        <p:spPr/>
        <p:txBody>
          <a:bodyPr/>
          <a:lstStyle/>
          <a:p>
            <a:r>
              <a:rPr lang="zh-CN" altLang="en-US" dirty="0" smtClean="0"/>
              <a:t>行存储和列存储</a:t>
            </a:r>
            <a:endParaRPr lang="zh-CN" altLang="en-US" dirty="0"/>
          </a:p>
        </p:txBody>
      </p:sp>
      <p:sp>
        <p:nvSpPr>
          <p:cNvPr id="4" name="内容占位符 3"/>
          <p:cNvSpPr>
            <a:spLocks noGrp="1"/>
          </p:cNvSpPr>
          <p:nvPr>
            <p:ph sz="half" idx="2"/>
          </p:nvPr>
        </p:nvSpPr>
        <p:spPr/>
        <p:txBody>
          <a:bodyPr/>
          <a:lstStyle/>
          <a:p>
            <a:r>
              <a:rPr lang="zh-CN" altLang="en-US" dirty="0"/>
              <a:t>行程长度压缩算法 </a:t>
            </a:r>
            <a:r>
              <a:rPr lang="en-US" altLang="zh-CN" i="1" dirty="0"/>
              <a:t>Run-Length</a:t>
            </a:r>
            <a:r>
              <a:rPr lang="en-US" altLang="zh-CN" dirty="0"/>
              <a:t> </a:t>
            </a:r>
            <a:r>
              <a:rPr lang="en-US" altLang="zh-CN" i="1" dirty="0"/>
              <a:t>Encoding</a:t>
            </a:r>
            <a:r>
              <a:rPr lang="en-US" altLang="zh-CN" dirty="0"/>
              <a:t>(RLE</a:t>
            </a:r>
            <a:r>
              <a:rPr lang="en-US" altLang="zh-CN" dirty="0" smtClean="0"/>
              <a:t>)</a:t>
            </a:r>
          </a:p>
          <a:p>
            <a:endParaRPr lang="zh-CN" alt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708920"/>
            <a:ext cx="3571875"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descr="C:\Users\SH\Desktop\48c95a19gd01a24ab4d0b&amp;69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2025" y="3056758"/>
            <a:ext cx="2476191" cy="2809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7911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分布式</a:t>
            </a:r>
            <a:r>
              <a:rPr lang="zh-CN" altLang="en-US" dirty="0" smtClean="0"/>
              <a:t>数据加载</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Shark</a:t>
            </a:r>
            <a:r>
              <a:rPr lang="zh-CN" altLang="en-US" dirty="0" smtClean="0"/>
              <a:t>的分布式数据加载依赖于</a:t>
            </a:r>
            <a:r>
              <a:rPr lang="en-US" altLang="zh-CN" dirty="0" smtClean="0"/>
              <a:t>Spark</a:t>
            </a:r>
            <a:r>
              <a:rPr lang="zh-CN" altLang="en-US" dirty="0" smtClean="0"/>
              <a:t>，</a:t>
            </a:r>
            <a:r>
              <a:rPr lang="zh-CN" altLang="en-US" dirty="0" smtClean="0"/>
              <a:t>大致过程：</a:t>
            </a:r>
            <a:r>
              <a:rPr lang="en-US" altLang="zh-CN" dirty="0" smtClean="0"/>
              <a:t/>
            </a:r>
            <a:br>
              <a:rPr lang="en-US" altLang="zh-CN" dirty="0" smtClean="0"/>
            </a:br>
            <a:r>
              <a:rPr lang="zh-CN" altLang="en-US" dirty="0" smtClean="0"/>
              <a:t>一个表被划分到多个小的分区，每个</a:t>
            </a:r>
            <a:r>
              <a:rPr lang="zh-CN" altLang="en-US" dirty="0" smtClean="0"/>
              <a:t>分区对应一个加载任务，</a:t>
            </a:r>
            <a:r>
              <a:rPr lang="zh-CN" altLang="en-US" dirty="0" smtClean="0"/>
              <a:t>加载任务按照“数据视图”从数据行中提取独立字段，然后将分区数据整理为列存储形式，最后存储到内存。</a:t>
            </a:r>
            <a:endParaRPr lang="en-US" altLang="zh-CN" dirty="0" smtClean="0"/>
          </a:p>
          <a:p>
            <a:r>
              <a:rPr lang="zh-CN" altLang="en-US" dirty="0" smtClean="0"/>
              <a:t>每个</a:t>
            </a:r>
            <a:r>
              <a:rPr lang="zh-CN" altLang="en-US" dirty="0" smtClean="0"/>
              <a:t>数据加载任务跟踪“元数据（</a:t>
            </a:r>
            <a:r>
              <a:rPr lang="en-US" altLang="zh-CN" dirty="0"/>
              <a:t>metadata</a:t>
            </a:r>
            <a:r>
              <a:rPr lang="zh-CN" altLang="en-US" dirty="0" smtClean="0"/>
              <a:t>）”，决定分区内的数据是否应该压缩，每个任务可以选择适合自己数据的最好压缩方式（局部最优达到全局最优</a:t>
            </a:r>
            <a:r>
              <a:rPr lang="en-US" altLang="zh-CN" dirty="0" smtClean="0"/>
              <a:t>~~</a:t>
            </a:r>
            <a:r>
              <a:rPr lang="zh-CN" altLang="en-US" dirty="0" smtClean="0"/>
              <a:t>）。</a:t>
            </a:r>
            <a:r>
              <a:rPr lang="en-US" altLang="zh-CN" dirty="0" smtClean="0"/>
              <a:t/>
            </a:r>
            <a:br>
              <a:rPr lang="en-US" altLang="zh-CN" dirty="0" smtClean="0"/>
            </a:br>
            <a:r>
              <a:rPr lang="zh-CN" altLang="en-US" dirty="0" smtClean="0"/>
              <a:t>允许数据加载阶段达到最大并行度（前面提到的并行度只涉及</a:t>
            </a:r>
            <a:r>
              <a:rPr lang="en-US" altLang="zh-CN" dirty="0" smtClean="0"/>
              <a:t>reducer</a:t>
            </a:r>
            <a:r>
              <a:rPr lang="zh-CN" altLang="en-US" dirty="0" smtClean="0"/>
              <a:t>）</a:t>
            </a:r>
            <a:r>
              <a:rPr lang="zh-CN" altLang="en-US" dirty="0" smtClean="0"/>
              <a:t>。</a:t>
            </a:r>
            <a:endParaRPr lang="en-US" altLang="zh-CN" dirty="0" smtClean="0"/>
          </a:p>
          <a:p>
            <a:r>
              <a:rPr lang="zh-CN" altLang="en-US" dirty="0" smtClean="0"/>
              <a:t>注意：</a:t>
            </a:r>
            <a:r>
              <a:rPr lang="en-US" altLang="zh-CN" dirty="0" smtClean="0"/>
              <a:t>RDD</a:t>
            </a:r>
            <a:r>
              <a:rPr lang="zh-CN" altLang="en-US" dirty="0" smtClean="0"/>
              <a:t>的</a:t>
            </a:r>
            <a:r>
              <a:rPr lang="en-US" altLang="zh-CN" dirty="0" smtClean="0"/>
              <a:t>lineage</a:t>
            </a:r>
            <a:r>
              <a:rPr lang="zh-CN" altLang="en-US" dirty="0" smtClean="0"/>
              <a:t>不会包含分区的压缩视图和元数据信息，这些信息只是</a:t>
            </a:r>
            <a:r>
              <a:rPr lang="en-US" altLang="zh-CN" dirty="0" smtClean="0"/>
              <a:t>RDD</a:t>
            </a:r>
            <a:r>
              <a:rPr lang="zh-CN" altLang="en-US" dirty="0" smtClean="0"/>
              <a:t>计算过程的副产品，假如该信息丢失，可以利用</a:t>
            </a:r>
            <a:r>
              <a:rPr lang="en-US" altLang="zh-CN" dirty="0" smtClean="0"/>
              <a:t>RDD</a:t>
            </a:r>
            <a:r>
              <a:rPr lang="zh-CN" altLang="en-US" dirty="0" smtClean="0"/>
              <a:t>容错机制快速重新计算。</a:t>
            </a:r>
            <a:endParaRPr lang="zh-CN" altLang="en-US" dirty="0"/>
          </a:p>
        </p:txBody>
      </p:sp>
    </p:spTree>
    <p:extLst>
      <p:ext uri="{BB962C8B-B14F-4D97-AF65-F5344CB8AC3E}">
        <p14:creationId xmlns:p14="http://schemas.microsoft.com/office/powerpoint/2010/main" val="18466026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a:t>
            </a:r>
            <a:r>
              <a:rPr lang="zh-CN" altLang="en-US" dirty="0" smtClean="0"/>
              <a:t>协作分区</a:t>
            </a:r>
            <a:endParaRPr lang="zh-CN" altLang="en-US" dirty="0"/>
          </a:p>
        </p:txBody>
      </p:sp>
      <p:sp>
        <p:nvSpPr>
          <p:cNvPr id="3" name="内容占位符 2"/>
          <p:cNvSpPr>
            <a:spLocks noGrp="1"/>
          </p:cNvSpPr>
          <p:nvPr>
            <p:ph idx="1"/>
          </p:nvPr>
        </p:nvSpPr>
        <p:spPr/>
        <p:txBody>
          <a:bodyPr/>
          <a:lstStyle/>
          <a:p>
            <a:r>
              <a:rPr lang="en-US" altLang="zh-CN" sz="2400" dirty="0" smtClean="0"/>
              <a:t>MPP</a:t>
            </a:r>
            <a:r>
              <a:rPr lang="zh-CN" altLang="en-US" sz="2400" dirty="0" smtClean="0"/>
              <a:t>协同分区方式：数据</a:t>
            </a:r>
            <a:r>
              <a:rPr lang="zh-CN" altLang="en-US" sz="2400" dirty="0" smtClean="0"/>
              <a:t>加载过程，</a:t>
            </a:r>
            <a:r>
              <a:rPr lang="zh-CN" altLang="en-US" sz="2400" dirty="0"/>
              <a:t>基于两个</a:t>
            </a:r>
            <a:r>
              <a:rPr lang="zh-CN" altLang="en-US" sz="2400" dirty="0" smtClean="0"/>
              <a:t>表的</a:t>
            </a:r>
            <a:r>
              <a:rPr lang="en-US" altLang="zh-CN" sz="2400" b="1" dirty="0" smtClean="0"/>
              <a:t>join key</a:t>
            </a:r>
            <a:r>
              <a:rPr lang="zh-CN" altLang="en-US" sz="2400" dirty="0" smtClean="0"/>
              <a:t>协同分区。</a:t>
            </a:r>
            <a:endParaRPr lang="en-US" altLang="zh-CN" sz="2400" dirty="0" smtClean="0"/>
          </a:p>
          <a:p>
            <a:r>
              <a:rPr lang="en-US" altLang="zh-CN" sz="2400" dirty="0" smtClean="0"/>
              <a:t>Shark</a:t>
            </a:r>
            <a:r>
              <a:rPr lang="zh-CN" altLang="en-US" sz="2400" dirty="0" smtClean="0"/>
              <a:t>协同分区方式：</a:t>
            </a:r>
            <a:r>
              <a:rPr lang="zh-CN" altLang="en-US" sz="2400" dirty="0"/>
              <a:t>基于两个</a:t>
            </a:r>
            <a:r>
              <a:rPr lang="zh-CN" altLang="en-US" sz="2400" dirty="0" smtClean="0"/>
              <a:t>表的</a:t>
            </a:r>
            <a:r>
              <a:rPr lang="en-US" altLang="zh-CN" sz="2400" b="1" dirty="0" smtClean="0"/>
              <a:t>common </a:t>
            </a:r>
            <a:r>
              <a:rPr lang="en-US" altLang="zh-CN" sz="2400" b="1" dirty="0" smtClean="0"/>
              <a:t>key</a:t>
            </a:r>
            <a:r>
              <a:rPr lang="zh-CN" altLang="en-US" sz="2400" dirty="0" smtClean="0"/>
              <a:t>协同</a:t>
            </a:r>
            <a:r>
              <a:rPr lang="zh-CN" altLang="en-US" sz="2400" dirty="0" smtClean="0"/>
              <a:t>分区。</a:t>
            </a:r>
            <a:r>
              <a:rPr lang="en-US" altLang="zh-CN" sz="2400" dirty="0" smtClean="0"/>
              <a:t/>
            </a:r>
            <a:br>
              <a:rPr lang="en-US" altLang="zh-CN" sz="2400" dirty="0" smtClean="0"/>
            </a:br>
            <a:r>
              <a:rPr lang="zh-CN" altLang="en-US" sz="2400" dirty="0" smtClean="0"/>
              <a:t>协同分区时</a:t>
            </a:r>
            <a:r>
              <a:rPr lang="zh-CN" altLang="en-US" sz="2400" dirty="0" smtClean="0"/>
              <a:t>，</a:t>
            </a:r>
            <a:r>
              <a:rPr lang="en-US" altLang="zh-CN" sz="2400" dirty="0" smtClean="0"/>
              <a:t>Shark</a:t>
            </a:r>
            <a:r>
              <a:rPr lang="zh-CN" altLang="en-US" sz="2400" dirty="0" smtClean="0"/>
              <a:t>的优化器构建</a:t>
            </a:r>
            <a:r>
              <a:rPr lang="en-US" altLang="zh-CN" sz="2400" dirty="0" smtClean="0"/>
              <a:t>DAG</a:t>
            </a:r>
            <a:r>
              <a:rPr lang="zh-CN" altLang="en-US" sz="2400" dirty="0" smtClean="0"/>
              <a:t>，（</a:t>
            </a:r>
            <a:r>
              <a:rPr lang="en-US" altLang="zh-CN" sz="2400" dirty="0" smtClean="0"/>
              <a:t>1</a:t>
            </a:r>
            <a:r>
              <a:rPr lang="zh-CN" altLang="en-US" sz="2400" dirty="0" smtClean="0"/>
              <a:t>）避免</a:t>
            </a:r>
            <a:r>
              <a:rPr lang="en-US" altLang="zh-CN" sz="2400" dirty="0" smtClean="0"/>
              <a:t>shuffle</a:t>
            </a:r>
            <a:r>
              <a:rPr lang="zh-CN" altLang="en-US" sz="2400" dirty="0" smtClean="0"/>
              <a:t>过程；（</a:t>
            </a:r>
            <a:r>
              <a:rPr lang="en-US" altLang="zh-CN" sz="2400" dirty="0" smtClean="0"/>
              <a:t>2</a:t>
            </a:r>
            <a:r>
              <a:rPr lang="zh-CN" altLang="en-US" sz="2400" dirty="0" smtClean="0"/>
              <a:t>）</a:t>
            </a:r>
            <a:r>
              <a:rPr lang="en-US" altLang="zh-CN" sz="2400" dirty="0" smtClean="0"/>
              <a:t>map</a:t>
            </a:r>
            <a:r>
              <a:rPr lang="zh-CN" altLang="en-US" sz="2400" dirty="0" smtClean="0"/>
              <a:t>任务执行</a:t>
            </a:r>
            <a:r>
              <a:rPr lang="en-US" altLang="zh-CN" sz="2400" dirty="0" smtClean="0"/>
              <a:t>join</a:t>
            </a:r>
            <a:r>
              <a:rPr lang="zh-CN" altLang="en-US" sz="2400" dirty="0" smtClean="0"/>
              <a:t>操作。</a:t>
            </a:r>
            <a:endParaRPr lang="en-US" altLang="zh-CN" sz="2400" dirty="0" smtClean="0"/>
          </a:p>
          <a:p>
            <a:endParaRPr lang="zh-CN" altLang="en-US" dirty="0"/>
          </a:p>
        </p:txBody>
      </p:sp>
      <p:sp>
        <p:nvSpPr>
          <p:cNvPr id="5" name="TextBox 4"/>
          <p:cNvSpPr txBox="1"/>
          <p:nvPr/>
        </p:nvSpPr>
        <p:spPr>
          <a:xfrm>
            <a:off x="285720" y="4000504"/>
            <a:ext cx="8501122" cy="1938992"/>
          </a:xfrm>
          <a:prstGeom prst="rect">
            <a:avLst/>
          </a:prstGeom>
          <a:noFill/>
        </p:spPr>
        <p:txBody>
          <a:bodyPr wrap="square" rtlCol="0">
            <a:spAutoFit/>
          </a:bodyPr>
          <a:lstStyle/>
          <a:p>
            <a:r>
              <a:rPr lang="en-US" altLang="zh-CN" sz="2400" dirty="0" smtClean="0"/>
              <a:t>CREATE TABLE </a:t>
            </a:r>
            <a:r>
              <a:rPr lang="en-US" altLang="zh-CN" sz="2400" dirty="0" err="1" smtClean="0"/>
              <a:t>l_mem</a:t>
            </a:r>
            <a:r>
              <a:rPr lang="en-US" altLang="zh-CN" sz="2400" dirty="0" smtClean="0"/>
              <a:t> </a:t>
            </a:r>
            <a:r>
              <a:rPr lang="en-US" altLang="zh-CN" sz="2400" b="1" dirty="0" smtClean="0"/>
              <a:t>TBLPROPERTIES</a:t>
            </a:r>
            <a:r>
              <a:rPr lang="en-US" altLang="zh-CN" sz="2400" dirty="0" smtClean="0"/>
              <a:t> ("</a:t>
            </a:r>
            <a:r>
              <a:rPr lang="en-US" altLang="zh-CN" sz="2400" dirty="0" err="1" smtClean="0"/>
              <a:t>shark.cache</a:t>
            </a:r>
            <a:r>
              <a:rPr lang="en-US" altLang="zh-CN" sz="2400" dirty="0" smtClean="0"/>
              <a:t>"=true)</a:t>
            </a:r>
          </a:p>
          <a:p>
            <a:r>
              <a:rPr lang="en-US" altLang="zh-CN" sz="2400" dirty="0" smtClean="0"/>
              <a:t>      AS SELECT * FROM </a:t>
            </a:r>
            <a:r>
              <a:rPr lang="en-US" altLang="zh-CN" sz="2400" dirty="0" err="1" smtClean="0"/>
              <a:t>lineitem</a:t>
            </a:r>
            <a:r>
              <a:rPr lang="en-US" altLang="zh-CN" sz="2400" dirty="0" smtClean="0"/>
              <a:t> DISTRIBUTE BY L_ORDERKEY;</a:t>
            </a:r>
          </a:p>
          <a:p>
            <a:r>
              <a:rPr lang="en-US" altLang="zh-CN" sz="2400" dirty="0" smtClean="0"/>
              <a:t>CREATE TABLE </a:t>
            </a:r>
            <a:r>
              <a:rPr lang="en-US" altLang="zh-CN" sz="2400" dirty="0" err="1" smtClean="0"/>
              <a:t>o_mem</a:t>
            </a:r>
            <a:r>
              <a:rPr lang="en-US" altLang="zh-CN" sz="2400" dirty="0" smtClean="0"/>
              <a:t> </a:t>
            </a:r>
            <a:r>
              <a:rPr lang="en-US" altLang="zh-CN" sz="2400" b="1" dirty="0" smtClean="0"/>
              <a:t>TBLPROPERTIES</a:t>
            </a:r>
            <a:r>
              <a:rPr lang="en-US" altLang="zh-CN" sz="2400" dirty="0" smtClean="0"/>
              <a:t> (</a:t>
            </a:r>
          </a:p>
          <a:p>
            <a:r>
              <a:rPr lang="en-US" altLang="zh-CN" sz="2400" dirty="0" smtClean="0"/>
              <a:t>      "</a:t>
            </a:r>
            <a:r>
              <a:rPr lang="en-US" altLang="zh-CN" sz="2400" dirty="0" err="1" smtClean="0"/>
              <a:t>shark.cache</a:t>
            </a:r>
            <a:r>
              <a:rPr lang="en-US" altLang="zh-CN" sz="2400" dirty="0" smtClean="0"/>
              <a:t>"=true, "</a:t>
            </a:r>
            <a:r>
              <a:rPr lang="en-US" altLang="zh-CN" sz="2400" dirty="0" err="1" smtClean="0"/>
              <a:t>copartition</a:t>
            </a:r>
            <a:r>
              <a:rPr lang="en-US" altLang="zh-CN" sz="2400" dirty="0" smtClean="0"/>
              <a:t>"="</a:t>
            </a:r>
            <a:r>
              <a:rPr lang="en-US" altLang="zh-CN" sz="2400" dirty="0" err="1" smtClean="0"/>
              <a:t>l_mem</a:t>
            </a:r>
            <a:r>
              <a:rPr lang="en-US" altLang="zh-CN" sz="2400" dirty="0" smtClean="0"/>
              <a:t>")</a:t>
            </a:r>
          </a:p>
          <a:p>
            <a:r>
              <a:rPr lang="en-US" altLang="zh-CN" sz="2400" dirty="0" smtClean="0"/>
              <a:t>      AS SELECT * FROM order </a:t>
            </a:r>
            <a:r>
              <a:rPr lang="en-US" altLang="zh-CN" sz="2400" b="1" dirty="0" smtClean="0"/>
              <a:t>DISTRIBUTE BY </a:t>
            </a:r>
            <a:r>
              <a:rPr lang="en-US" altLang="zh-CN" sz="2400" dirty="0" smtClean="0"/>
              <a:t>O_ORDERKEY;</a:t>
            </a:r>
            <a:endParaRPr lang="zh-CN" altLang="en-US" sz="2400" dirty="0"/>
          </a:p>
        </p:txBody>
      </p:sp>
    </p:spTree>
    <p:extLst>
      <p:ext uri="{BB962C8B-B14F-4D97-AF65-F5344CB8AC3E}">
        <p14:creationId xmlns:p14="http://schemas.microsoft.com/office/powerpoint/2010/main" val="16564737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分区</a:t>
            </a:r>
            <a:r>
              <a:rPr lang="zh-CN" altLang="en-US" dirty="0" smtClean="0"/>
              <a:t>统计和</a:t>
            </a:r>
            <a:r>
              <a:rPr lang="en-US" altLang="zh-CN" dirty="0" smtClean="0"/>
              <a:t>Map</a:t>
            </a:r>
            <a:r>
              <a:rPr lang="zh-CN" altLang="en-US" dirty="0" smtClean="0"/>
              <a:t>裁剪</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Map</a:t>
            </a:r>
            <a:r>
              <a:rPr lang="zh-CN" altLang="en-US" dirty="0" smtClean="0"/>
              <a:t>裁剪：基于数据分区的</a:t>
            </a:r>
            <a:r>
              <a:rPr lang="zh-CN" altLang="en-US" b="1" dirty="0" smtClean="0"/>
              <a:t>自然列簇</a:t>
            </a:r>
            <a:r>
              <a:rPr lang="zh-CN" altLang="en-US" dirty="0" smtClean="0"/>
              <a:t>（</a:t>
            </a:r>
            <a:r>
              <a:rPr lang="en-US" altLang="zh-CN" dirty="0" smtClean="0"/>
              <a:t>natural clustering columns</a:t>
            </a:r>
            <a:r>
              <a:rPr lang="zh-CN" altLang="en-US" dirty="0" smtClean="0"/>
              <a:t>）对</a:t>
            </a:r>
            <a:r>
              <a:rPr lang="zh-CN" altLang="en-US" b="1" dirty="0" smtClean="0"/>
              <a:t>数据分区</a:t>
            </a:r>
            <a:r>
              <a:rPr lang="zh-CN" altLang="en-US" dirty="0" smtClean="0"/>
              <a:t>进行裁剪的过程。即不在查询范围内的数据，</a:t>
            </a:r>
            <a:r>
              <a:rPr lang="en-US" altLang="zh-CN" dirty="0" smtClean="0"/>
              <a:t>Shark</a:t>
            </a:r>
            <a:r>
              <a:rPr lang="zh-CN" altLang="en-US" dirty="0" smtClean="0"/>
              <a:t>避免扫描这些数据块。</a:t>
            </a:r>
            <a:endParaRPr lang="en-US" altLang="zh-CN" dirty="0" smtClean="0"/>
          </a:p>
          <a:p>
            <a:r>
              <a:rPr lang="zh-CN" altLang="en-US" dirty="0" smtClean="0"/>
              <a:t>分区统计：每个</a:t>
            </a:r>
            <a:r>
              <a:rPr lang="zh-CN" altLang="en-US" dirty="0" smtClean="0"/>
              <a:t>节点的</a:t>
            </a:r>
            <a:r>
              <a:rPr lang="zh-CN" altLang="en-US" dirty="0" smtClean="0"/>
              <a:t>内存</a:t>
            </a:r>
            <a:r>
              <a:rPr lang="zh-CN" altLang="en-US" dirty="0" smtClean="0"/>
              <a:t>存储在</a:t>
            </a:r>
            <a:r>
              <a:rPr lang="zh-CN" altLang="en-US" dirty="0" smtClean="0"/>
              <a:t>数据加载过程收集统计数据</a:t>
            </a:r>
            <a:r>
              <a:rPr lang="zh-CN" altLang="en-US" dirty="0" smtClean="0"/>
              <a:t>，如每</a:t>
            </a:r>
            <a:r>
              <a:rPr lang="zh-CN" altLang="en-US" dirty="0" smtClean="0"/>
              <a:t>一列的范围、记录数等</a:t>
            </a:r>
            <a:r>
              <a:rPr lang="zh-CN" altLang="en-US" dirty="0" smtClean="0"/>
              <a:t>。这些</a:t>
            </a:r>
            <a:r>
              <a:rPr lang="zh-CN" altLang="en-US" dirty="0" smtClean="0"/>
              <a:t>数据会发送到</a:t>
            </a:r>
            <a:r>
              <a:rPr lang="en-US" altLang="zh-CN" dirty="0" smtClean="0"/>
              <a:t>master</a:t>
            </a:r>
            <a:r>
              <a:rPr lang="zh-CN" altLang="en-US" dirty="0" smtClean="0"/>
              <a:t>，在查询期间用来裁剪分区。</a:t>
            </a:r>
            <a:endParaRPr lang="en-US" altLang="zh-CN" dirty="0" smtClean="0"/>
          </a:p>
          <a:p>
            <a:r>
              <a:rPr lang="zh-CN" altLang="en-US" dirty="0" smtClean="0"/>
              <a:t>查询过程：当有一个查询执行，</a:t>
            </a:r>
            <a:r>
              <a:rPr lang="en-US" altLang="zh-CN" dirty="0" smtClean="0"/>
              <a:t>Shark</a:t>
            </a:r>
            <a:r>
              <a:rPr lang="zh-CN" altLang="en-US" dirty="0" smtClean="0"/>
              <a:t>对所有的分区统计信息和查询语句的谓词进行评估，不满足谓词的分区将被裁剪掉，也即不会有</a:t>
            </a:r>
            <a:r>
              <a:rPr lang="zh-CN" altLang="en-US" dirty="0" smtClean="0"/>
              <a:t>任务扫描</a:t>
            </a:r>
            <a:r>
              <a:rPr lang="zh-CN" altLang="en-US" dirty="0" smtClean="0"/>
              <a:t>这些分区数据</a:t>
            </a:r>
            <a:r>
              <a:rPr lang="zh-CN" altLang="en-US" dirty="0" smtClean="0"/>
              <a:t>。</a:t>
            </a:r>
            <a:endParaRPr lang="zh-CN" altLang="en-US" dirty="0"/>
          </a:p>
        </p:txBody>
      </p:sp>
    </p:spTree>
    <p:extLst>
      <p:ext uri="{BB962C8B-B14F-4D97-AF65-F5344CB8AC3E}">
        <p14:creationId xmlns:p14="http://schemas.microsoft.com/office/powerpoint/2010/main" val="28686255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机器学习支持</a:t>
            </a:r>
            <a:endParaRPr lang="zh-CN" altLang="en-US" dirty="0"/>
          </a:p>
        </p:txBody>
      </p:sp>
      <p:sp>
        <p:nvSpPr>
          <p:cNvPr id="3" name="内容占位符 2"/>
          <p:cNvSpPr>
            <a:spLocks noGrp="1"/>
          </p:cNvSpPr>
          <p:nvPr>
            <p:ph sz="half" idx="1"/>
          </p:nvPr>
        </p:nvSpPr>
        <p:spPr>
          <a:xfrm>
            <a:off x="457200" y="1600200"/>
            <a:ext cx="3686172" cy="4525963"/>
          </a:xfrm>
        </p:spPr>
        <p:txBody>
          <a:bodyPr/>
          <a:lstStyle/>
          <a:p>
            <a:pPr marL="0" indent="0">
              <a:buNone/>
            </a:pPr>
            <a:r>
              <a:rPr lang="zh-CN" altLang="en-US" dirty="0" smtClean="0"/>
              <a:t>机器学习在</a:t>
            </a:r>
            <a:r>
              <a:rPr lang="en-US" altLang="zh-CN" dirty="0" smtClean="0"/>
              <a:t>Shark</a:t>
            </a:r>
            <a:r>
              <a:rPr lang="zh-CN" altLang="en-US" dirty="0" smtClean="0"/>
              <a:t>内是</a:t>
            </a:r>
            <a:r>
              <a:rPr lang="zh-CN" altLang="en-US" b="1" dirty="0" smtClean="0"/>
              <a:t>一等公民</a:t>
            </a:r>
            <a:r>
              <a:rPr lang="zh-CN" altLang="en-US" dirty="0" smtClean="0"/>
              <a:t>！</a:t>
            </a:r>
            <a:endParaRPr lang="en-US" altLang="zh-CN" dirty="0" smtClean="0"/>
          </a:p>
          <a:p>
            <a:pPr marL="514350" indent="-457200">
              <a:buFont typeface="+mj-ea"/>
              <a:buAutoNum type="circleNumDbPlain"/>
            </a:pPr>
            <a:r>
              <a:rPr lang="zh-CN" altLang="en-US" dirty="0" smtClean="0"/>
              <a:t>语言集成</a:t>
            </a:r>
            <a:r>
              <a:rPr lang="zh-CN" altLang="en-US" dirty="0" smtClean="0"/>
              <a:t>：类似于</a:t>
            </a:r>
            <a:r>
              <a:rPr lang="en-US" altLang="zh-CN" dirty="0" smtClean="0"/>
              <a:t>Scala</a:t>
            </a:r>
            <a:r>
              <a:rPr lang="zh-CN" altLang="en-US" dirty="0" smtClean="0"/>
              <a:t>编程，如</a:t>
            </a:r>
            <a:r>
              <a:rPr lang="zh-CN" altLang="en-US" dirty="0" smtClean="0"/>
              <a:t>右图</a:t>
            </a:r>
            <a:endParaRPr lang="en-US" altLang="zh-CN" dirty="0" smtClean="0"/>
          </a:p>
          <a:p>
            <a:pPr marL="514350" indent="-457200">
              <a:buFont typeface="+mj-ea"/>
              <a:buAutoNum type="circleNumDbPlain"/>
            </a:pPr>
            <a:r>
              <a:rPr lang="zh-CN" altLang="en-US" dirty="0" smtClean="0"/>
              <a:t>执行引擎集成</a:t>
            </a:r>
            <a:r>
              <a:rPr lang="zh-CN" altLang="en-US" dirty="0" smtClean="0"/>
              <a:t>：</a:t>
            </a:r>
            <a:r>
              <a:rPr lang="en-US" altLang="zh-CN" dirty="0" smtClean="0"/>
              <a:t>RDD</a:t>
            </a:r>
            <a:endParaRPr lang="zh-CN" altLang="en-US" dirty="0" smtClean="0"/>
          </a:p>
          <a:p>
            <a:endParaRPr lang="zh-CN" altLang="en-US" dirty="0"/>
          </a:p>
        </p:txBody>
      </p:sp>
      <p:pic>
        <p:nvPicPr>
          <p:cNvPr id="5" name="Picture 2"/>
          <p:cNvPicPr>
            <a:picLocks noGrp="1" noChangeAspect="1" noChangeArrowheads="1"/>
          </p:cNvPicPr>
          <p:nvPr>
            <p:ph sz="half" idx="2"/>
          </p:nvPr>
        </p:nvPicPr>
        <p:blipFill>
          <a:blip r:embed="rId2"/>
          <a:srcRect/>
          <a:stretch>
            <a:fillRect/>
          </a:stretch>
        </p:blipFill>
        <p:spPr bwMode="auto">
          <a:xfrm>
            <a:off x="4214810" y="1643050"/>
            <a:ext cx="4467228" cy="3929090"/>
          </a:xfrm>
          <a:prstGeom prst="rect">
            <a:avLst/>
          </a:prstGeom>
          <a:noFill/>
          <a:ln w="9525">
            <a:noFill/>
            <a:miter lim="800000"/>
            <a:headEnd/>
            <a:tailEnd/>
          </a:ln>
          <a:effectLst/>
        </p:spPr>
      </p:pic>
    </p:spTree>
    <p:extLst>
      <p:ext uri="{BB962C8B-B14F-4D97-AF65-F5344CB8AC3E}">
        <p14:creationId xmlns:p14="http://schemas.microsoft.com/office/powerpoint/2010/main" val="31278689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a:t>
            </a:r>
            <a:endParaRPr lang="zh-CN" altLang="en-US" dirty="0"/>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smtClean="0"/>
              <a:t>Shark</a:t>
            </a:r>
            <a:r>
              <a:rPr lang="zh-CN" altLang="en-US" dirty="0" smtClean="0"/>
              <a:t>实现过程，进行的其他优化：</a:t>
            </a:r>
            <a:endParaRPr lang="en-US" altLang="zh-CN" dirty="0" smtClean="0"/>
          </a:p>
          <a:p>
            <a:pPr marL="514350" indent="-514350">
              <a:buFont typeface="+mj-lt"/>
              <a:buAutoNum type="arabicPeriod"/>
            </a:pPr>
            <a:r>
              <a:rPr lang="zh-CN" altLang="en-US" dirty="0" smtClean="0"/>
              <a:t>基于内存的</a:t>
            </a:r>
            <a:r>
              <a:rPr lang="en-US" altLang="zh-CN" dirty="0" smtClean="0"/>
              <a:t>shuffle</a:t>
            </a:r>
            <a:r>
              <a:rPr lang="zh-CN" altLang="en-US" dirty="0" smtClean="0"/>
              <a:t>：</a:t>
            </a:r>
            <a:endParaRPr lang="en-US" altLang="zh-CN" dirty="0" smtClean="0"/>
          </a:p>
          <a:p>
            <a:pPr marL="457200" lvl="1" indent="0">
              <a:buNone/>
            </a:pPr>
            <a:r>
              <a:rPr lang="en-US" altLang="zh-CN" dirty="0" smtClean="0"/>
              <a:t>Shark</a:t>
            </a:r>
            <a:r>
              <a:rPr lang="zh-CN" altLang="en-US" dirty="0" smtClean="0"/>
              <a:t>修改了</a:t>
            </a:r>
            <a:r>
              <a:rPr lang="en-US" altLang="zh-CN" dirty="0" smtClean="0"/>
              <a:t>shuffle</a:t>
            </a:r>
            <a:r>
              <a:rPr lang="zh-CN" altLang="en-US" dirty="0" smtClean="0"/>
              <a:t>过程，物化</a:t>
            </a:r>
            <a:r>
              <a:rPr lang="en-US" altLang="zh-CN" dirty="0" smtClean="0"/>
              <a:t>map</a:t>
            </a:r>
            <a:r>
              <a:rPr lang="zh-CN" altLang="en-US" dirty="0" smtClean="0"/>
              <a:t>结果到内存，也可以选择存入磁盘。</a:t>
            </a:r>
            <a:endParaRPr lang="en-US" altLang="zh-CN" dirty="0" smtClean="0"/>
          </a:p>
          <a:p>
            <a:pPr marL="514350" indent="-514350">
              <a:buFont typeface="+mj-lt"/>
              <a:buAutoNum type="arabicPeriod"/>
            </a:pPr>
            <a:r>
              <a:rPr lang="zh-CN" altLang="en-US" dirty="0" smtClean="0"/>
              <a:t>临时对象的创建：</a:t>
            </a:r>
            <a:endParaRPr lang="en-US" altLang="zh-CN" dirty="0" smtClean="0"/>
          </a:p>
          <a:p>
            <a:pPr marL="457200" lvl="1" indent="0">
              <a:buNone/>
            </a:pPr>
            <a:r>
              <a:rPr lang="zh-CN" altLang="en-US" dirty="0" smtClean="0"/>
              <a:t>临时对象会带来</a:t>
            </a:r>
            <a:r>
              <a:rPr lang="en-US" altLang="zh-CN" dirty="0" smtClean="0"/>
              <a:t>JVM</a:t>
            </a:r>
            <a:r>
              <a:rPr lang="zh-CN" altLang="en-US" dirty="0" smtClean="0"/>
              <a:t>垃圾回收，</a:t>
            </a:r>
            <a:r>
              <a:rPr lang="en-US" altLang="zh-CN" dirty="0" smtClean="0"/>
              <a:t>Shark</a:t>
            </a:r>
            <a:r>
              <a:rPr lang="zh-CN" altLang="en-US" dirty="0" smtClean="0"/>
              <a:t>操作和</a:t>
            </a:r>
            <a:r>
              <a:rPr lang="en-US" altLang="zh-CN" dirty="0" smtClean="0"/>
              <a:t>RDD</a:t>
            </a:r>
            <a:r>
              <a:rPr lang="zh-CN" altLang="en-US" dirty="0" smtClean="0"/>
              <a:t>的</a:t>
            </a:r>
            <a:r>
              <a:rPr lang="en-US" altLang="zh-CN" dirty="0" smtClean="0"/>
              <a:t>transformation</a:t>
            </a:r>
            <a:r>
              <a:rPr lang="zh-CN" altLang="en-US" dirty="0" smtClean="0"/>
              <a:t>设计为最小化地创建临对象。</a:t>
            </a:r>
            <a:endParaRPr lang="en-US" altLang="zh-CN" dirty="0" smtClean="0"/>
          </a:p>
          <a:p>
            <a:pPr marL="514350" indent="-514350">
              <a:buFont typeface="+mj-lt"/>
              <a:buAutoNum type="arabicPeriod"/>
            </a:pPr>
            <a:r>
              <a:rPr lang="zh-CN" altLang="en-US" dirty="0" smtClean="0"/>
              <a:t>表现评估的字节码编译：</a:t>
            </a:r>
            <a:endParaRPr lang="en-US" altLang="zh-CN" dirty="0" smtClean="0"/>
          </a:p>
          <a:p>
            <a:pPr marL="457200" lvl="1" indent="0">
              <a:buNone/>
            </a:pPr>
            <a:r>
              <a:rPr lang="en-US" altLang="zh-CN" dirty="0" smtClean="0"/>
              <a:t>Shark</a:t>
            </a:r>
            <a:r>
              <a:rPr lang="zh-CN" altLang="en-US" dirty="0" smtClean="0"/>
              <a:t>发送的表现评估信息（</a:t>
            </a:r>
            <a:r>
              <a:rPr lang="en-US" altLang="zh-CN" dirty="0" smtClean="0"/>
              <a:t>Expression Evaluators</a:t>
            </a:r>
            <a:r>
              <a:rPr lang="zh-CN" altLang="en-US" dirty="0" smtClean="0"/>
              <a:t>）由</a:t>
            </a:r>
            <a:r>
              <a:rPr lang="en-US" altLang="zh-CN" dirty="0" smtClean="0"/>
              <a:t>Hive</a:t>
            </a:r>
            <a:r>
              <a:rPr lang="zh-CN" altLang="en-US" dirty="0" smtClean="0"/>
              <a:t>解析器生成，作者发现，当访问的数据不在内存时，</a:t>
            </a:r>
            <a:r>
              <a:rPr lang="en-US" altLang="zh-CN" dirty="0" smtClean="0"/>
              <a:t>CPU</a:t>
            </a:r>
            <a:r>
              <a:rPr lang="zh-CN" altLang="en-US" dirty="0" smtClean="0"/>
              <a:t>将耗费在解释这些评估。作者正在写一个编译器，将这些表现评估转化为</a:t>
            </a:r>
            <a:r>
              <a:rPr lang="en-US" altLang="zh-CN" dirty="0" smtClean="0"/>
              <a:t>JVM</a:t>
            </a:r>
            <a:r>
              <a:rPr lang="zh-CN" altLang="en-US" dirty="0" smtClean="0"/>
              <a:t>的字节码，以提高执行引擎的吞吐量。</a:t>
            </a:r>
            <a:endParaRPr lang="en-US" altLang="zh-CN" dirty="0" smtClean="0"/>
          </a:p>
          <a:p>
            <a:pPr marL="514350" indent="-514350">
              <a:buFont typeface="+mj-lt"/>
              <a:buAutoNum type="arabicPeriod"/>
            </a:pPr>
            <a:r>
              <a:rPr lang="zh-CN" altLang="en-US" dirty="0" smtClean="0"/>
              <a:t>专门的数据结构：</a:t>
            </a:r>
            <a:endParaRPr lang="en-US" altLang="zh-CN" dirty="0" smtClean="0"/>
          </a:p>
          <a:p>
            <a:pPr marL="457200" lvl="1" indent="0">
              <a:buNone/>
            </a:pPr>
            <a:r>
              <a:rPr lang="zh-CN" altLang="en-US" dirty="0" smtClean="0"/>
              <a:t>尚未开发出来。</a:t>
            </a:r>
            <a:endParaRPr lang="en-US" altLang="zh-CN" dirty="0" smtClean="0"/>
          </a:p>
          <a:p>
            <a:endParaRPr lang="zh-CN" altLang="en-US" dirty="0"/>
          </a:p>
        </p:txBody>
      </p:sp>
    </p:spTree>
    <p:extLst>
      <p:ext uri="{BB962C8B-B14F-4D97-AF65-F5344CB8AC3E}">
        <p14:creationId xmlns:p14="http://schemas.microsoft.com/office/powerpoint/2010/main" val="4974712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一、背景</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现代数据分析领域面临的困境：</a:t>
            </a:r>
            <a:endParaRPr lang="en-US" altLang="zh-CN" dirty="0" smtClean="0"/>
          </a:p>
          <a:p>
            <a:pPr marL="514350" indent="-514350">
              <a:buFont typeface="+mj-lt"/>
              <a:buAutoNum type="arabicPeriod"/>
            </a:pPr>
            <a:r>
              <a:rPr lang="zh-CN" altLang="en-US" dirty="0" smtClean="0"/>
              <a:t>数据量大</a:t>
            </a:r>
            <a:endParaRPr lang="en-US" altLang="zh-CN" dirty="0" smtClean="0"/>
          </a:p>
          <a:p>
            <a:pPr marL="514350" indent="-514350">
              <a:buFont typeface="+mj-lt"/>
              <a:buAutoNum type="arabicPeriod"/>
            </a:pPr>
            <a:r>
              <a:rPr lang="zh-CN" altLang="en-US" dirty="0" smtClean="0"/>
              <a:t>故障和掉队者（</a:t>
            </a:r>
            <a:r>
              <a:rPr lang="en-US" altLang="zh-CN" dirty="0"/>
              <a:t>straggler</a:t>
            </a:r>
            <a:r>
              <a:rPr lang="zh-CN" altLang="en-US" dirty="0" smtClean="0"/>
              <a:t>）使并行的数据库设计复杂化</a:t>
            </a:r>
            <a:endParaRPr lang="en-US" altLang="zh-CN" dirty="0" smtClean="0"/>
          </a:p>
          <a:p>
            <a:pPr marL="514350" indent="-514350">
              <a:buFont typeface="+mj-lt"/>
              <a:buAutoNum type="arabicPeriod"/>
            </a:pPr>
            <a:r>
              <a:rPr lang="zh-CN" altLang="en-US" dirty="0" smtClean="0"/>
              <a:t>复杂的分析功能，如机器学习、图计算等</a:t>
            </a:r>
            <a:endParaRPr lang="en-US" altLang="zh-CN" dirty="0" smtClean="0"/>
          </a:p>
          <a:p>
            <a:pPr marL="514350" indent="-514350">
              <a:buFont typeface="+mj-lt"/>
              <a:buAutoNum type="arabicPeriod"/>
            </a:pPr>
            <a:r>
              <a:rPr lang="zh-CN" altLang="en-US" dirty="0"/>
              <a:t>低</a:t>
            </a:r>
            <a:r>
              <a:rPr lang="zh-CN" altLang="en-US" dirty="0" smtClean="0"/>
              <a:t>延迟要求</a:t>
            </a:r>
            <a:endParaRPr lang="en-US" altLang="zh-CN" dirty="0" smtClean="0"/>
          </a:p>
          <a:p>
            <a:pPr marL="514350" indent="-514350">
              <a:buFont typeface="+mj-lt"/>
              <a:buAutoNum type="arabicPeriod"/>
            </a:pPr>
            <a:r>
              <a:rPr lang="zh-CN" altLang="en-US" dirty="0" smtClean="0"/>
              <a:t>迭代式计算</a:t>
            </a:r>
            <a:endParaRPr lang="zh-CN" altLang="en-US" dirty="0"/>
          </a:p>
        </p:txBody>
      </p:sp>
    </p:spTree>
    <p:extLst>
      <p:ext uri="{BB962C8B-B14F-4D97-AF65-F5344CB8AC3E}">
        <p14:creationId xmlns:p14="http://schemas.microsoft.com/office/powerpoint/2010/main" val="19102824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a:t>
            </a:r>
            <a:endParaRPr lang="zh-CN"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747837"/>
            <a:ext cx="4524375" cy="336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2247" y="2590799"/>
            <a:ext cx="466725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89215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204864"/>
            <a:ext cx="3924300" cy="337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0075" y="2227565"/>
            <a:ext cx="4733925"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23254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讨论</a:t>
            </a:r>
            <a:endParaRPr lang="zh-CN" altLang="en-US" dirty="0"/>
          </a:p>
        </p:txBody>
      </p:sp>
      <p:sp>
        <p:nvSpPr>
          <p:cNvPr id="4" name="内容占位符 3"/>
          <p:cNvSpPr>
            <a:spLocks noGrp="1"/>
          </p:cNvSpPr>
          <p:nvPr>
            <p:ph idx="1"/>
          </p:nvPr>
        </p:nvSpPr>
        <p:spPr/>
        <p:txBody>
          <a:bodyPr/>
          <a:lstStyle/>
          <a:p>
            <a:pPr marL="0" indent="0">
              <a:buNone/>
            </a:pPr>
            <a:r>
              <a:rPr lang="zh-CN" altLang="en-US" dirty="0" smtClean="0"/>
              <a:t>为什么早先基于</a:t>
            </a:r>
            <a:r>
              <a:rPr lang="en-US" altLang="zh-CN" dirty="0" err="1"/>
              <a:t>MapReduce</a:t>
            </a:r>
            <a:r>
              <a:rPr lang="zh-CN" altLang="en-US" dirty="0" smtClean="0"/>
              <a:t>的系统很慢？</a:t>
            </a:r>
            <a:endParaRPr lang="en-US" altLang="zh-CN" dirty="0" smtClean="0"/>
          </a:p>
          <a:p>
            <a:pPr marL="514350" indent="-514350">
              <a:buFont typeface="+mj-lt"/>
              <a:buAutoNum type="arabicPeriod"/>
            </a:pPr>
            <a:r>
              <a:rPr lang="zh-CN" altLang="en-US" dirty="0" smtClean="0"/>
              <a:t>基于磁盘的中间结果输出</a:t>
            </a:r>
            <a:endParaRPr lang="en-US" altLang="zh-CN" dirty="0" smtClean="0"/>
          </a:p>
          <a:p>
            <a:pPr marL="514350" indent="-514350">
              <a:buFont typeface="+mj-lt"/>
              <a:buAutoNum type="arabicPeriod"/>
            </a:pPr>
            <a:r>
              <a:rPr lang="zh-CN" altLang="en-US" dirty="0" smtClean="0"/>
              <a:t>较差的数据格式和组织方式（缺少数据协同分区）</a:t>
            </a:r>
            <a:endParaRPr lang="en-US" altLang="zh-CN" dirty="0" smtClean="0"/>
          </a:p>
          <a:p>
            <a:pPr marL="514350" indent="-514350">
              <a:buFont typeface="+mj-lt"/>
              <a:buAutoNum type="arabicPeriod"/>
            </a:pPr>
            <a:r>
              <a:rPr lang="zh-CN" altLang="en-US" dirty="0"/>
              <a:t>执行</a:t>
            </a:r>
            <a:r>
              <a:rPr lang="zh-CN" altLang="en-US" dirty="0" smtClean="0"/>
              <a:t>策略（缺乏基于数据统计的优化）</a:t>
            </a:r>
            <a:endParaRPr lang="en-US" altLang="zh-CN" dirty="0" smtClean="0"/>
          </a:p>
          <a:p>
            <a:pPr marL="514350" indent="-514350">
              <a:buFont typeface="+mj-lt"/>
              <a:buAutoNum type="arabicPeriod"/>
            </a:pPr>
            <a:r>
              <a:rPr lang="zh-CN" altLang="en-US" b="1" dirty="0" smtClean="0"/>
              <a:t>任务调度和启动开销</a:t>
            </a:r>
            <a:endParaRPr lang="zh-CN" altLang="en-US" b="1" dirty="0"/>
          </a:p>
        </p:txBody>
      </p:sp>
    </p:spTree>
    <p:extLst>
      <p:ext uri="{BB962C8B-B14F-4D97-AF65-F5344CB8AC3E}">
        <p14:creationId xmlns:p14="http://schemas.microsoft.com/office/powerpoint/2010/main" val="10256217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讨论</a:t>
            </a:r>
            <a:endParaRPr lang="zh-CN" altLang="en-US" dirty="0"/>
          </a:p>
        </p:txBody>
      </p:sp>
      <p:sp>
        <p:nvSpPr>
          <p:cNvPr id="3" name="内容占位符 2"/>
          <p:cNvSpPr>
            <a:spLocks noGrp="1"/>
          </p:cNvSpPr>
          <p:nvPr>
            <p:ph idx="1"/>
          </p:nvPr>
        </p:nvSpPr>
        <p:spPr/>
        <p:txBody>
          <a:bodyPr>
            <a:normAutofit/>
          </a:bodyPr>
          <a:lstStyle/>
          <a:p>
            <a:r>
              <a:rPr lang="en-US" altLang="zh-CN" dirty="0" smtClean="0"/>
              <a:t>Hadoop</a:t>
            </a:r>
            <a:r>
              <a:rPr lang="zh-CN" altLang="en-US" dirty="0" smtClean="0"/>
              <a:t>使用“心跳”机制实现任务分配。</a:t>
            </a:r>
            <a:endParaRPr lang="en-US" altLang="zh-CN" dirty="0" smtClean="0"/>
          </a:p>
          <a:p>
            <a:r>
              <a:rPr lang="zh-CN" altLang="en-US" dirty="0" smtClean="0"/>
              <a:t>任务启动时间延迟</a:t>
            </a:r>
            <a:r>
              <a:rPr lang="en-US" altLang="zh-CN" dirty="0" smtClean="0"/>
              <a:t>5~10</a:t>
            </a:r>
            <a:r>
              <a:rPr lang="zh-CN" altLang="en-US" dirty="0" smtClean="0"/>
              <a:t>秒</a:t>
            </a:r>
            <a:endParaRPr lang="en-US" altLang="zh-CN" dirty="0" smtClean="0"/>
          </a:p>
          <a:p>
            <a:r>
              <a:rPr lang="en-US" altLang="zh-CN" dirty="0" smtClean="0"/>
              <a:t>Spark</a:t>
            </a:r>
            <a:r>
              <a:rPr lang="zh-CN" altLang="en-US" dirty="0" smtClean="0"/>
              <a:t>使用</a:t>
            </a:r>
            <a:r>
              <a:rPr lang="zh-CN" altLang="en-US" b="1" dirty="0" smtClean="0"/>
              <a:t>事件驱动</a:t>
            </a:r>
            <a:r>
              <a:rPr lang="zh-CN" altLang="en-US" dirty="0" smtClean="0"/>
              <a:t>的架构，能在</a:t>
            </a:r>
            <a:r>
              <a:rPr lang="zh-CN" altLang="en-US" dirty="0"/>
              <a:t>快</a:t>
            </a:r>
            <a:r>
              <a:rPr lang="zh-CN" altLang="en-US" dirty="0" smtClean="0"/>
              <a:t>达</a:t>
            </a:r>
            <a:r>
              <a:rPr lang="en-US" altLang="zh-CN" dirty="0" smtClean="0"/>
              <a:t>5ms</a:t>
            </a:r>
            <a:r>
              <a:rPr lang="zh-CN" altLang="en-US" dirty="0" smtClean="0"/>
              <a:t>内启动一个任务。</a:t>
            </a:r>
            <a:endParaRPr lang="en-US" altLang="zh-CN" dirty="0"/>
          </a:p>
          <a:p>
            <a:pPr lvl="1"/>
            <a:r>
              <a:rPr lang="zh-CN" altLang="en-US" dirty="0" smtClean="0"/>
              <a:t>更好的并行性</a:t>
            </a:r>
            <a:endParaRPr lang="en-US" altLang="zh-CN" dirty="0"/>
          </a:p>
          <a:p>
            <a:pPr lvl="1"/>
            <a:r>
              <a:rPr lang="zh-CN" altLang="en-US" dirty="0" smtClean="0"/>
              <a:t>容易缓和慢节点</a:t>
            </a:r>
            <a:r>
              <a:rPr lang="en-US" altLang="zh-CN" dirty="0" smtClean="0"/>
              <a:t>(straggler)</a:t>
            </a:r>
            <a:endParaRPr lang="en-US" altLang="zh-CN" dirty="0"/>
          </a:p>
          <a:p>
            <a:pPr lvl="1"/>
            <a:r>
              <a:rPr lang="zh-CN" altLang="en-US" dirty="0" smtClean="0"/>
              <a:t>有</a:t>
            </a:r>
            <a:r>
              <a:rPr lang="zh-CN" altLang="en-US" dirty="0"/>
              <a:t>弹性</a:t>
            </a:r>
            <a:endParaRPr lang="en-US" altLang="zh-CN" dirty="0"/>
          </a:p>
          <a:p>
            <a:pPr lvl="1"/>
            <a:r>
              <a:rPr lang="zh-CN" altLang="en-US" dirty="0" smtClean="0"/>
              <a:t>多租户的资源共享</a:t>
            </a:r>
            <a:endParaRPr lang="zh-CN" altLang="en-US" dirty="0"/>
          </a:p>
        </p:txBody>
      </p:sp>
    </p:spTree>
    <p:extLst>
      <p:ext uri="{BB962C8B-B14F-4D97-AF65-F5344CB8AC3E}">
        <p14:creationId xmlns:p14="http://schemas.microsoft.com/office/powerpoint/2010/main" val="26591860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讨论</a:t>
            </a:r>
            <a:endParaRPr lang="zh-CN" alt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24744"/>
            <a:ext cx="6446341" cy="52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845031" y="6444044"/>
            <a:ext cx="4591065" cy="369332"/>
          </a:xfrm>
          <a:prstGeom prst="rect">
            <a:avLst/>
          </a:prstGeom>
          <a:noFill/>
        </p:spPr>
        <p:txBody>
          <a:bodyPr wrap="none" rtlCol="0">
            <a:spAutoFit/>
          </a:bodyPr>
          <a:lstStyle/>
          <a:p>
            <a:r>
              <a:rPr lang="en-US" altLang="zh-CN" i="1" dirty="0"/>
              <a:t>Figure 6-1. How Hadoop runs a </a:t>
            </a:r>
            <a:r>
              <a:rPr lang="en-US" altLang="zh-CN" i="1" dirty="0" err="1"/>
              <a:t>MapReduce</a:t>
            </a:r>
            <a:r>
              <a:rPr lang="en-US" altLang="zh-CN" i="1" dirty="0"/>
              <a:t> job</a:t>
            </a:r>
            <a:endParaRPr lang="zh-CN" altLang="en-US" dirty="0"/>
          </a:p>
        </p:txBody>
      </p:sp>
    </p:spTree>
    <p:extLst>
      <p:ext uri="{BB962C8B-B14F-4D97-AF65-F5344CB8AC3E}">
        <p14:creationId xmlns:p14="http://schemas.microsoft.com/office/powerpoint/2010/main" val="1320388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 </a:t>
            </a:r>
            <a:r>
              <a:rPr lang="zh-CN" altLang="en-US" dirty="0" smtClean="0"/>
              <a:t>谢谢！</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658726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a:t>一、</a:t>
            </a:r>
            <a:r>
              <a:rPr lang="zh-CN" altLang="en-US" dirty="0" smtClean="0"/>
              <a:t>背景：</a:t>
            </a:r>
            <a:r>
              <a:rPr lang="en-US" altLang="zh-CN" dirty="0" err="1" smtClean="0"/>
              <a:t>MapReduce</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数据分析现状</a:t>
            </a:r>
            <a:r>
              <a:rPr lang="en-US" altLang="zh-CN" dirty="0" smtClean="0"/>
              <a:t>——</a:t>
            </a:r>
            <a:r>
              <a:rPr lang="en-US" altLang="zh-CN" dirty="0" err="1"/>
              <a:t>MapReduce</a:t>
            </a:r>
            <a:endParaRPr lang="en-US" altLang="zh-CN" dirty="0" smtClean="0"/>
          </a:p>
          <a:p>
            <a:pPr marL="514350" indent="-514350">
              <a:buFont typeface="+mj-lt"/>
              <a:buAutoNum type="arabicPeriod"/>
            </a:pPr>
            <a:r>
              <a:rPr lang="zh-CN" altLang="en-US" dirty="0" smtClean="0"/>
              <a:t>成员：</a:t>
            </a:r>
            <a:r>
              <a:rPr lang="en-US" altLang="zh-CN" dirty="0" smtClean="0"/>
              <a:t>Apache </a:t>
            </a:r>
            <a:r>
              <a:rPr lang="en-US" altLang="zh-CN" dirty="0"/>
              <a:t>Hive, </a:t>
            </a:r>
            <a:r>
              <a:rPr lang="en-US" altLang="zh-CN" dirty="0" smtClean="0"/>
              <a:t>Google </a:t>
            </a:r>
            <a:r>
              <a:rPr lang="en-US" altLang="zh-CN" dirty="0" err="1"/>
              <a:t>Tenzing</a:t>
            </a:r>
            <a:r>
              <a:rPr lang="en-US" altLang="zh-CN" dirty="0"/>
              <a:t>, Turn Cheetah</a:t>
            </a:r>
            <a:r>
              <a:rPr lang="en-US" altLang="zh-CN" dirty="0" smtClean="0"/>
              <a:t>...</a:t>
            </a:r>
          </a:p>
          <a:p>
            <a:pPr marL="514350" indent="-514350">
              <a:buFont typeface="+mj-lt"/>
              <a:buAutoNum type="arabicPeriod"/>
            </a:pPr>
            <a:r>
              <a:rPr lang="zh-CN" altLang="en-US" dirty="0" smtClean="0"/>
              <a:t>优点：有效地</a:t>
            </a:r>
            <a:r>
              <a:rPr lang="zh-CN" altLang="en-US" b="1" dirty="0" smtClean="0"/>
              <a:t>细粒度</a:t>
            </a:r>
            <a:r>
              <a:rPr lang="zh-CN" altLang="en-US" dirty="0" smtClean="0"/>
              <a:t>容错能力、资源共享、可扩展性、丰富的机器学习算法</a:t>
            </a:r>
            <a:endParaRPr lang="en-US" altLang="zh-CN" dirty="0" smtClean="0"/>
          </a:p>
          <a:p>
            <a:pPr marL="514350" indent="-514350">
              <a:buFont typeface="+mj-lt"/>
              <a:buAutoNum type="arabicPeriod"/>
            </a:pPr>
            <a:r>
              <a:rPr lang="zh-CN" altLang="en-US" dirty="0" smtClean="0"/>
              <a:t>不足：高延迟、作业的交互式能力不</a:t>
            </a:r>
            <a:r>
              <a:rPr lang="zh-CN" altLang="en-US" dirty="0"/>
              <a:t>足</a:t>
            </a:r>
          </a:p>
        </p:txBody>
      </p:sp>
    </p:spTree>
    <p:extLst>
      <p:ext uri="{BB962C8B-B14F-4D97-AF65-F5344CB8AC3E}">
        <p14:creationId xmlns:p14="http://schemas.microsoft.com/office/powerpoint/2010/main" val="4167560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一、</a:t>
            </a:r>
            <a:r>
              <a:rPr lang="zh-CN" altLang="en-US" dirty="0" smtClean="0"/>
              <a:t>背景</a:t>
            </a:r>
            <a:r>
              <a:rPr lang="zh-CN" altLang="en-US" dirty="0"/>
              <a:t>：</a:t>
            </a:r>
            <a:r>
              <a:rPr lang="en-US" altLang="zh-CN" dirty="0" smtClean="0"/>
              <a:t>MPP</a:t>
            </a:r>
            <a:endParaRPr lang="zh-CN" altLang="en-US" dirty="0"/>
          </a:p>
        </p:txBody>
      </p:sp>
      <p:sp>
        <p:nvSpPr>
          <p:cNvPr id="3" name="内容占位符 2"/>
          <p:cNvSpPr>
            <a:spLocks noGrp="1"/>
          </p:cNvSpPr>
          <p:nvPr>
            <p:ph idx="1"/>
          </p:nvPr>
        </p:nvSpPr>
        <p:spPr/>
        <p:txBody>
          <a:bodyPr/>
          <a:lstStyle/>
          <a:p>
            <a:pPr marL="0" indent="0">
              <a:buNone/>
            </a:pPr>
            <a:r>
              <a:rPr lang="zh-CN" altLang="en-US" dirty="0"/>
              <a:t>数据分析</a:t>
            </a:r>
            <a:r>
              <a:rPr lang="zh-CN" altLang="en-US" dirty="0" smtClean="0"/>
              <a:t>现状</a:t>
            </a:r>
            <a:r>
              <a:rPr lang="en-US" altLang="zh-CN" dirty="0"/>
              <a:t>——MPP(massively parallel processing)</a:t>
            </a:r>
            <a:r>
              <a:rPr lang="zh-CN" altLang="en-US" dirty="0" smtClean="0"/>
              <a:t>数据库</a:t>
            </a:r>
            <a:r>
              <a:rPr lang="en-US" altLang="zh-CN" dirty="0" smtClean="0"/>
              <a:t>:</a:t>
            </a:r>
          </a:p>
          <a:p>
            <a:pPr marL="0" indent="0">
              <a:buNone/>
            </a:pPr>
            <a:r>
              <a:rPr lang="zh-CN" altLang="en-US" dirty="0" smtClean="0"/>
              <a:t>成员：</a:t>
            </a:r>
            <a:r>
              <a:rPr lang="en-US" altLang="zh-CN" dirty="0"/>
              <a:t> </a:t>
            </a:r>
            <a:r>
              <a:rPr lang="en-US" altLang="zh-CN" dirty="0" err="1"/>
              <a:t>Vertica</a:t>
            </a:r>
            <a:r>
              <a:rPr lang="en-US" altLang="zh-CN" dirty="0"/>
              <a:t>, </a:t>
            </a:r>
            <a:r>
              <a:rPr lang="en-US" altLang="zh-CN" b="1" dirty="0"/>
              <a:t>SAP HANA</a:t>
            </a:r>
            <a:r>
              <a:rPr lang="en-US" altLang="zh-CN" dirty="0"/>
              <a:t>, Teradata, Google </a:t>
            </a:r>
            <a:r>
              <a:rPr lang="en-US" altLang="zh-CN" dirty="0" err="1"/>
              <a:t>Dremel</a:t>
            </a:r>
            <a:r>
              <a:rPr lang="en-US" altLang="zh-CN" dirty="0"/>
              <a:t>, Google </a:t>
            </a:r>
            <a:r>
              <a:rPr lang="en-US" altLang="zh-CN" dirty="0" err="1" smtClean="0"/>
              <a:t>PowerDrill</a:t>
            </a:r>
            <a:r>
              <a:rPr lang="en-US" altLang="zh-CN" dirty="0"/>
              <a:t>, </a:t>
            </a:r>
            <a:r>
              <a:rPr lang="en-US" altLang="zh-CN" dirty="0" err="1"/>
              <a:t>Cloudera</a:t>
            </a:r>
            <a:r>
              <a:rPr lang="en-US" altLang="zh-CN" dirty="0"/>
              <a:t> Impala</a:t>
            </a:r>
            <a:r>
              <a:rPr lang="en-US" altLang="zh-CN" dirty="0" smtClean="0"/>
              <a:t>...</a:t>
            </a:r>
          </a:p>
          <a:p>
            <a:pPr marL="0" indent="0">
              <a:buNone/>
            </a:pPr>
            <a:r>
              <a:rPr lang="zh-CN" altLang="en-US" dirty="0" smtClean="0"/>
              <a:t>优点：速度快</a:t>
            </a:r>
            <a:endParaRPr lang="en-US" altLang="zh-CN" dirty="0" smtClean="0"/>
          </a:p>
          <a:p>
            <a:pPr marL="0" indent="0">
              <a:buNone/>
            </a:pPr>
            <a:r>
              <a:rPr lang="zh-CN" altLang="en-US" dirty="0" smtClean="0"/>
              <a:t>不足：通常没有容错</a:t>
            </a:r>
            <a:r>
              <a:rPr lang="en-US" altLang="zh-CN" dirty="0" smtClean="0"/>
              <a:t>(</a:t>
            </a:r>
            <a:r>
              <a:rPr lang="zh-CN" altLang="en-US" dirty="0" smtClean="0"/>
              <a:t>或代价很高</a:t>
            </a:r>
            <a:r>
              <a:rPr lang="en-US" altLang="zh-CN" dirty="0" smtClean="0"/>
              <a:t>)</a:t>
            </a:r>
            <a:r>
              <a:rPr lang="zh-CN" altLang="en-US" dirty="0" smtClean="0"/>
              <a:t>；当集群规模较大时，运行长查询具有挑战性；缺乏丰富的分析功能，如机器学习和图计算。</a:t>
            </a:r>
            <a:endParaRPr lang="zh-CN" altLang="en-US" dirty="0"/>
          </a:p>
        </p:txBody>
      </p:sp>
    </p:spTree>
    <p:extLst>
      <p:ext uri="{BB962C8B-B14F-4D97-AF65-F5344CB8AC3E}">
        <p14:creationId xmlns:p14="http://schemas.microsoft.com/office/powerpoint/2010/main" val="25762827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a:t>
            </a:r>
            <a:r>
              <a:rPr lang="en-US" altLang="zh-CN" dirty="0" smtClean="0"/>
              <a:t>Spark</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Spark</a:t>
            </a:r>
            <a:r>
              <a:rPr lang="zh-CN" altLang="en-US" dirty="0" smtClean="0"/>
              <a:t>，类似于</a:t>
            </a:r>
            <a:r>
              <a:rPr lang="en-US" altLang="zh-CN" dirty="0" smtClean="0"/>
              <a:t>Hadoop</a:t>
            </a:r>
          </a:p>
          <a:p>
            <a:pPr marL="0" indent="0">
              <a:buNone/>
            </a:pPr>
            <a:r>
              <a:rPr lang="en-US" altLang="zh-CN" dirty="0" smtClean="0"/>
              <a:t>Shark</a:t>
            </a:r>
            <a:r>
              <a:rPr lang="zh-CN" altLang="en-US" dirty="0" smtClean="0"/>
              <a:t>，类似于</a:t>
            </a:r>
            <a:r>
              <a:rPr lang="en-US" altLang="zh-CN" dirty="0" smtClean="0"/>
              <a:t>Hive</a:t>
            </a:r>
            <a:endParaRPr lang="en-US" altLang="zh-C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356991"/>
            <a:ext cx="4539312" cy="3004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3356991"/>
            <a:ext cx="4248472" cy="2813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8023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1.Spark</a:t>
            </a:r>
            <a:endParaRPr lang="zh-CN" altLang="en-US" dirty="0"/>
          </a:p>
        </p:txBody>
      </p:sp>
      <p:sp>
        <p:nvSpPr>
          <p:cNvPr id="3" name="内容占位符 2"/>
          <p:cNvSpPr>
            <a:spLocks noGrp="1"/>
          </p:cNvSpPr>
          <p:nvPr>
            <p:ph idx="1"/>
          </p:nvPr>
        </p:nvSpPr>
        <p:spPr>
          <a:xfrm>
            <a:off x="457200" y="1600201"/>
            <a:ext cx="8229600" cy="2620888"/>
          </a:xfrm>
        </p:spPr>
        <p:txBody>
          <a:bodyPr>
            <a:normAutofit fontScale="62500" lnSpcReduction="20000"/>
          </a:bodyPr>
          <a:lstStyle/>
          <a:p>
            <a:r>
              <a:rPr lang="zh-CN" altLang="en-US" dirty="0" smtClean="0"/>
              <a:t>目前绝大多数的集群编程模型基于“磁盘→磁盘”</a:t>
            </a:r>
            <a:r>
              <a:rPr lang="zh-CN" altLang="en-US" dirty="0" smtClean="0">
                <a:solidFill>
                  <a:srgbClr val="FF0000"/>
                </a:solidFill>
              </a:rPr>
              <a:t>非循环数据流</a:t>
            </a:r>
            <a:endParaRPr lang="en-US" altLang="zh-CN" dirty="0" smtClean="0">
              <a:solidFill>
                <a:srgbClr val="FF0000"/>
              </a:solidFill>
            </a:endParaRPr>
          </a:p>
          <a:p>
            <a:r>
              <a:rPr lang="zh-CN" altLang="en-US" dirty="0" smtClean="0"/>
              <a:t>优点：在运行时</a:t>
            </a:r>
            <a:r>
              <a:rPr lang="en-US" altLang="zh-CN" dirty="0" smtClean="0"/>
              <a:t>(run-time) </a:t>
            </a:r>
          </a:p>
          <a:p>
            <a:pPr lvl="1"/>
            <a:r>
              <a:rPr lang="zh-CN" altLang="en-US" dirty="0" smtClean="0"/>
              <a:t>决定在哪里运行任务</a:t>
            </a:r>
            <a:endParaRPr lang="en-US" altLang="zh-CN" dirty="0" smtClean="0"/>
          </a:p>
          <a:p>
            <a:pPr lvl="1"/>
            <a:r>
              <a:rPr lang="zh-CN" altLang="en-US" dirty="0" smtClean="0"/>
              <a:t>自动地从错误中恢复</a:t>
            </a:r>
            <a:endParaRPr lang="en-US" altLang="zh-CN" dirty="0" smtClean="0"/>
          </a:p>
          <a:p>
            <a:r>
              <a:rPr lang="zh-CN" altLang="en-US" dirty="0" smtClean="0"/>
              <a:t>不足：需要重复使用数据集的应用，非循环的数据流带来大量的</a:t>
            </a:r>
            <a:r>
              <a:rPr lang="zh-CN" altLang="en-US" b="1" dirty="0" smtClean="0">
                <a:solidFill>
                  <a:srgbClr val="FF0000"/>
                </a:solidFill>
              </a:rPr>
              <a:t>磁盘</a:t>
            </a:r>
            <a:r>
              <a:rPr lang="en-US" altLang="zh-CN" b="1" dirty="0" smtClean="0">
                <a:solidFill>
                  <a:srgbClr val="FF0000"/>
                </a:solidFill>
              </a:rPr>
              <a:t>I/O</a:t>
            </a:r>
            <a:r>
              <a:rPr lang="zh-CN" altLang="en-US" dirty="0" smtClean="0"/>
              <a:t>，效率低：</a:t>
            </a:r>
            <a:endParaRPr lang="en-US" altLang="zh-CN" dirty="0" smtClean="0"/>
          </a:p>
          <a:p>
            <a:pPr lvl="1"/>
            <a:r>
              <a:rPr lang="zh-CN" altLang="en-US" dirty="0" smtClean="0"/>
              <a:t>迭代式算法</a:t>
            </a:r>
            <a:endParaRPr lang="en-US" altLang="zh-CN" dirty="0" smtClean="0"/>
          </a:p>
          <a:p>
            <a:pPr lvl="1"/>
            <a:r>
              <a:rPr lang="zh-CN" altLang="en-US" dirty="0" smtClean="0"/>
              <a:t>交互式数据挖掘</a:t>
            </a:r>
            <a:endParaRPr lang="en-US" altLang="zh-CN" dirty="0" smtClean="0"/>
          </a:p>
        </p:txBody>
      </p:sp>
      <p:pic>
        <p:nvPicPr>
          <p:cNvPr id="6" name="图片 5"/>
          <p:cNvPicPr>
            <a:picLocks noChangeAspect="1"/>
          </p:cNvPicPr>
          <p:nvPr/>
        </p:nvPicPr>
        <p:blipFill>
          <a:blip r:embed="rId2"/>
          <a:stretch>
            <a:fillRect/>
          </a:stretch>
        </p:blipFill>
        <p:spPr>
          <a:xfrm>
            <a:off x="457200" y="4221089"/>
            <a:ext cx="8162925" cy="2933700"/>
          </a:xfrm>
          <a:prstGeom prst="rect">
            <a:avLst/>
          </a:prstGeom>
        </p:spPr>
      </p:pic>
    </p:spTree>
    <p:extLst>
      <p:ext uri="{BB962C8B-B14F-4D97-AF65-F5344CB8AC3E}">
        <p14:creationId xmlns:p14="http://schemas.microsoft.com/office/powerpoint/2010/main" val="4670752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1.Spark</a:t>
            </a:r>
            <a:endParaRPr lang="zh-CN" altLang="en-US" dirty="0"/>
          </a:p>
        </p:txBody>
      </p:sp>
      <p:sp>
        <p:nvSpPr>
          <p:cNvPr id="3" name="内容占位符 2"/>
          <p:cNvSpPr>
            <a:spLocks noGrp="1"/>
          </p:cNvSpPr>
          <p:nvPr>
            <p:ph idx="1"/>
          </p:nvPr>
        </p:nvSpPr>
        <p:spPr/>
        <p:txBody>
          <a:bodyPr>
            <a:normAutofit fontScale="85000" lnSpcReduction="20000"/>
          </a:bodyPr>
          <a:lstStyle/>
          <a:p>
            <a:pPr marL="0" indent="0">
              <a:buNone/>
            </a:pPr>
            <a:r>
              <a:rPr lang="en-US" altLang="zh-CN" dirty="0"/>
              <a:t>Spark</a:t>
            </a:r>
            <a:r>
              <a:rPr lang="zh-CN" altLang="en-US" dirty="0"/>
              <a:t>是加州伯克利大学</a:t>
            </a:r>
            <a:r>
              <a:rPr lang="en-US" altLang="zh-CN" dirty="0"/>
              <a:t>AMP</a:t>
            </a:r>
            <a:r>
              <a:rPr lang="zh-CN" altLang="en-US" dirty="0"/>
              <a:t>实验室开发的类</a:t>
            </a:r>
            <a:r>
              <a:rPr lang="en-US" altLang="zh-CN" dirty="0" err="1"/>
              <a:t>MapReduce</a:t>
            </a:r>
            <a:r>
              <a:rPr lang="zh-CN" altLang="en-US" dirty="0"/>
              <a:t>的通用的并行计算</a:t>
            </a:r>
            <a:r>
              <a:rPr lang="zh-CN" altLang="en-US" dirty="0" smtClean="0"/>
              <a:t>框架，于</a:t>
            </a:r>
            <a:r>
              <a:rPr lang="en-US" altLang="zh-CN" dirty="0" smtClean="0"/>
              <a:t>2014</a:t>
            </a:r>
            <a:r>
              <a:rPr lang="zh-CN" altLang="en-US" dirty="0" smtClean="0"/>
              <a:t>年</a:t>
            </a:r>
            <a:r>
              <a:rPr lang="en-US" altLang="zh-CN" dirty="0" smtClean="0"/>
              <a:t>2</a:t>
            </a:r>
            <a:r>
              <a:rPr lang="zh-CN" altLang="en-US" dirty="0" smtClean="0"/>
              <a:t>月正式成为</a:t>
            </a:r>
            <a:r>
              <a:rPr lang="en-US" altLang="zh-CN" dirty="0" smtClean="0"/>
              <a:t>Apache</a:t>
            </a:r>
            <a:r>
              <a:rPr lang="zh-CN" altLang="en-US" dirty="0" smtClean="0"/>
              <a:t>的顶级项目被认为是下一代大数据分析框架，</a:t>
            </a:r>
            <a:r>
              <a:rPr lang="zh-CN" altLang="en-US" dirty="0" smtClean="0"/>
              <a:t>其目标：</a:t>
            </a:r>
            <a:endParaRPr lang="en-US" altLang="zh-CN" dirty="0" smtClean="0"/>
          </a:p>
          <a:p>
            <a:pPr marL="514350" indent="-514350">
              <a:buFont typeface="+mj-lt"/>
              <a:buAutoNum type="arabicPeriod"/>
            </a:pPr>
            <a:r>
              <a:rPr lang="zh-CN" altLang="en-US" dirty="0" smtClean="0"/>
              <a:t>扩展</a:t>
            </a:r>
            <a:r>
              <a:rPr lang="en-US" altLang="zh-CN" dirty="0" err="1" smtClean="0"/>
              <a:t>MapReduce</a:t>
            </a:r>
            <a:r>
              <a:rPr lang="zh-CN" altLang="en-US" dirty="0" smtClean="0"/>
              <a:t>模型，以便更好的支持两类分析应用：</a:t>
            </a:r>
            <a:endParaRPr lang="en-US" altLang="zh-CN" dirty="0" smtClean="0"/>
          </a:p>
          <a:p>
            <a:pPr lvl="1"/>
            <a:r>
              <a:rPr lang="zh-CN" altLang="en-US" dirty="0" smtClean="0"/>
              <a:t>迭代算法（机器学习、图计算）</a:t>
            </a:r>
            <a:endParaRPr lang="en-US" altLang="zh-CN" dirty="0" smtClean="0"/>
          </a:p>
          <a:p>
            <a:pPr lvl="1"/>
            <a:r>
              <a:rPr lang="zh-CN" altLang="en-US" dirty="0" smtClean="0"/>
              <a:t>交互式的数据挖掘</a:t>
            </a:r>
            <a:endParaRPr lang="en-US" altLang="zh-CN" dirty="0" smtClean="0"/>
          </a:p>
          <a:p>
            <a:pPr marL="514350" indent="-514350">
              <a:buFont typeface="+mj-lt"/>
              <a:buAutoNum type="arabicPeriod"/>
            </a:pPr>
            <a:r>
              <a:rPr lang="zh-CN" altLang="en-US" dirty="0" smtClean="0"/>
              <a:t>提升可编程性</a:t>
            </a:r>
            <a:endParaRPr lang="en-US" altLang="zh-CN" dirty="0" smtClean="0"/>
          </a:p>
          <a:p>
            <a:pPr lvl="1"/>
            <a:r>
              <a:rPr lang="zh-CN" altLang="en-US" dirty="0" smtClean="0"/>
              <a:t>整合</a:t>
            </a:r>
            <a:r>
              <a:rPr lang="en-US" altLang="zh-CN" dirty="0" smtClean="0">
                <a:solidFill>
                  <a:srgbClr val="FF0000"/>
                </a:solidFill>
              </a:rPr>
              <a:t>Scala</a:t>
            </a:r>
            <a:r>
              <a:rPr lang="zh-CN" altLang="en-US" dirty="0" smtClean="0"/>
              <a:t>编程语言</a:t>
            </a:r>
            <a:endParaRPr lang="en-US" altLang="zh-CN" dirty="0" smtClean="0"/>
          </a:p>
          <a:p>
            <a:pPr lvl="1"/>
            <a:r>
              <a:rPr lang="zh-CN" altLang="en-US" dirty="0" smtClean="0"/>
              <a:t>允许交互式地使用</a:t>
            </a:r>
            <a:r>
              <a:rPr lang="en-US" altLang="zh-CN" dirty="0" smtClean="0"/>
              <a:t>Scala</a:t>
            </a:r>
            <a:r>
              <a:rPr lang="zh-CN" altLang="en-US" dirty="0" smtClean="0"/>
              <a:t>的解释器</a:t>
            </a:r>
            <a:endParaRPr lang="en-US" altLang="zh-CN" dirty="0" smtClean="0"/>
          </a:p>
          <a:p>
            <a:pPr marL="0" indent="0">
              <a:buNone/>
            </a:pPr>
            <a:r>
              <a:rPr lang="zh-CN" altLang="en-US" dirty="0" smtClean="0"/>
              <a:t>补充：</a:t>
            </a:r>
            <a:r>
              <a:rPr lang="en-US" altLang="zh-CN" dirty="0" smtClean="0"/>
              <a:t>Scala</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1272127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1147</TotalTime>
  <Words>3584</Words>
  <Application>Microsoft Office PowerPoint</Application>
  <PresentationFormat>全屏显示(4:3)</PresentationFormat>
  <Paragraphs>385</Paragraphs>
  <Slides>45</Slides>
  <Notes>6</Notes>
  <HiddenSlides>0</HiddenSlides>
  <MMClips>0</MMClips>
  <ScaleCrop>false</ScaleCrop>
  <HeadingPairs>
    <vt:vector size="4" baseType="variant">
      <vt:variant>
        <vt:lpstr>主题</vt:lpstr>
      </vt:variant>
      <vt:variant>
        <vt:i4>1</vt:i4>
      </vt:variant>
      <vt:variant>
        <vt:lpstr>幻灯片标题</vt:lpstr>
      </vt:variant>
      <vt:variant>
        <vt:i4>45</vt:i4>
      </vt:variant>
    </vt:vector>
  </HeadingPairs>
  <TitlesOfParts>
    <vt:vector size="46" baseType="lpstr">
      <vt:lpstr>Office 主题</vt:lpstr>
      <vt:lpstr>Spark</vt:lpstr>
      <vt:lpstr>Shark: SQL and Rich Analytics at Scale </vt:lpstr>
      <vt:lpstr>PowerPoint 演示文稿</vt:lpstr>
      <vt:lpstr>一、背景</vt:lpstr>
      <vt:lpstr>一、背景：MapReduce</vt:lpstr>
      <vt:lpstr>一、背景：MPP</vt:lpstr>
      <vt:lpstr>二、Spark</vt:lpstr>
      <vt:lpstr>1.Spark</vt:lpstr>
      <vt:lpstr>1.Spark</vt:lpstr>
      <vt:lpstr>1.Spark</vt:lpstr>
      <vt:lpstr>Spark系统</vt:lpstr>
      <vt:lpstr>2.RDD</vt:lpstr>
      <vt:lpstr>RDD</vt:lpstr>
      <vt:lpstr>举例</vt:lpstr>
      <vt:lpstr>Spark组件</vt:lpstr>
      <vt:lpstr>RDD 图</vt:lpstr>
      <vt:lpstr>RDD 依赖类型</vt:lpstr>
      <vt:lpstr>DAG 调度器</vt:lpstr>
      <vt:lpstr>Job调度过程</vt:lpstr>
      <vt:lpstr>RDD容错</vt:lpstr>
      <vt:lpstr>其他概念</vt:lpstr>
      <vt:lpstr>Shark</vt:lpstr>
      <vt:lpstr>Hive VS Shark</vt:lpstr>
      <vt:lpstr>Hive VS Shark</vt:lpstr>
      <vt:lpstr>容错</vt:lpstr>
      <vt:lpstr>在RDD上执行SQL</vt:lpstr>
      <vt:lpstr>PowerPoint 演示文稿</vt:lpstr>
      <vt:lpstr>三、引擎扩展</vt:lpstr>
      <vt:lpstr>PDE</vt:lpstr>
      <vt:lpstr>PDE</vt:lpstr>
      <vt:lpstr>PDE Join优化</vt:lpstr>
      <vt:lpstr>PDE 斜(skew)处理和并行度</vt:lpstr>
      <vt:lpstr>列内存存储</vt:lpstr>
      <vt:lpstr>列内存存储</vt:lpstr>
      <vt:lpstr>分布式数据加载</vt:lpstr>
      <vt:lpstr>数据协作分区</vt:lpstr>
      <vt:lpstr>分区统计和Map裁剪</vt:lpstr>
      <vt:lpstr>机器学习支持</vt:lpstr>
      <vt:lpstr>实现</vt:lpstr>
      <vt:lpstr>实验</vt:lpstr>
      <vt:lpstr>实验</vt:lpstr>
      <vt:lpstr>讨论</vt:lpstr>
      <vt:lpstr>讨论</vt:lpstr>
      <vt:lpstr>讨论</vt:lpstr>
      <vt:lpstr> 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dc:creator>
  <cp:lastModifiedBy>SH</cp:lastModifiedBy>
  <cp:revision>254</cp:revision>
  <dcterms:created xsi:type="dcterms:W3CDTF">2014-06-19T11:37:45Z</dcterms:created>
  <dcterms:modified xsi:type="dcterms:W3CDTF">2014-06-21T07:24:51Z</dcterms:modified>
</cp:coreProperties>
</file>