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8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  <a:r>
              <a:rPr lang="zh-CN" altLang="en-US" dirty="0" smtClean="0"/>
              <a:t>扩展：列内存存储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内存</a:t>
            </a:r>
            <a:r>
              <a:rPr lang="zh-CN" altLang="en-US" dirty="0" smtClean="0"/>
              <a:t>计算能使查询低延迟，内存的吞吐量比磁盘的吞吐量</a:t>
            </a:r>
            <a:r>
              <a:rPr lang="zh-CN" altLang="en-US" dirty="0"/>
              <a:t>高几</a:t>
            </a:r>
            <a:r>
              <a:rPr lang="zh-CN" altLang="en-US" dirty="0" smtClean="0"/>
              <a:t>个数量级。</a:t>
            </a:r>
            <a:endParaRPr lang="en-US" altLang="zh-CN" dirty="0" smtClean="0"/>
          </a:p>
          <a:p>
            <a:r>
              <a:rPr lang="zh-CN" altLang="en-US" dirty="0" smtClean="0"/>
              <a:t>但简单地使用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的内存存储，并不能使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在性能上得到很好提升。因为数据放入内存会引起两个问题：</a:t>
            </a:r>
            <a:r>
              <a:rPr lang="zh-CN" altLang="en-US" b="1" dirty="0" smtClean="0"/>
              <a:t>空间占用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读吞吐量</a:t>
            </a:r>
            <a:r>
              <a:rPr lang="zh-CN" altLang="en-US" dirty="0" smtClean="0"/>
              <a:t>。如，简单地将内存数据以其原始格式缓存到磁盘（涉及到</a:t>
            </a:r>
            <a:r>
              <a:rPr lang="zh-CN" altLang="en-US" b="1" dirty="0" smtClean="0"/>
              <a:t>序列化</a:t>
            </a:r>
            <a:r>
              <a:rPr lang="zh-CN" altLang="en-US" dirty="0" smtClean="0"/>
              <a:t>），当需要的时候再由查询处理器将其</a:t>
            </a:r>
            <a:r>
              <a:rPr lang="zh-CN" altLang="en-US" b="1" dirty="0" smtClean="0"/>
              <a:t>反序列化</a:t>
            </a:r>
            <a:r>
              <a:rPr lang="zh-CN" altLang="en-US" dirty="0" smtClean="0"/>
              <a:t>。然而，作者的研究发现：商用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的反序列化速率为每核心每秒</a:t>
            </a:r>
            <a:r>
              <a:rPr lang="en-US" altLang="zh-CN" dirty="0" smtClean="0"/>
              <a:t>200MB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这里添加一些序列化和反序列化的知识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，如额外占用空间开销等。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引擎扩展：列内存存储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的内存存储策略：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将数据分区以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对象集合的形式存储，以此避免反序列化，查询处理器能直接使用这些对象。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但这引起两个问题：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巨大的</a:t>
            </a:r>
            <a:r>
              <a:rPr lang="zh-CN" altLang="en-US" b="1" dirty="0" smtClean="0"/>
              <a:t>存储空间开销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原因：通常，</a:t>
            </a:r>
            <a:r>
              <a:rPr lang="en-US" altLang="zh-CN" dirty="0" smtClean="0"/>
              <a:t>JVM</a:t>
            </a:r>
            <a:r>
              <a:rPr lang="zh-CN" altLang="en-US" dirty="0"/>
              <a:t>实现</a:t>
            </a:r>
            <a:r>
              <a:rPr lang="zh-CN" altLang="en-US" dirty="0" smtClean="0"/>
              <a:t>过程会对每个对象增加</a:t>
            </a:r>
            <a:r>
              <a:rPr lang="en-US" altLang="zh-CN" dirty="0" smtClean="0"/>
              <a:t>12~16 bytes </a:t>
            </a:r>
            <a:r>
              <a:rPr lang="zh-CN" altLang="en-US" dirty="0" smtClean="0"/>
              <a:t>的开销。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举例：将</a:t>
            </a:r>
            <a:r>
              <a:rPr lang="en-US" altLang="zh-CN" dirty="0" smtClean="0"/>
              <a:t>270MB</a:t>
            </a:r>
            <a:r>
              <a:rPr lang="zh-CN" altLang="en-US" dirty="0" smtClean="0"/>
              <a:t>的</a:t>
            </a:r>
            <a:r>
              <a:rPr lang="en-US" altLang="zh-CN" dirty="0"/>
              <a:t>TPC-H </a:t>
            </a:r>
            <a:r>
              <a:rPr lang="en-US" altLang="zh-CN" dirty="0" err="1" smtClean="0"/>
              <a:t>lineitem</a:t>
            </a:r>
            <a:r>
              <a:rPr lang="zh-CN" altLang="en-US" dirty="0" smtClean="0"/>
              <a:t>表以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对象形式存储，需要</a:t>
            </a:r>
            <a:r>
              <a:rPr lang="en-US" altLang="zh-CN" dirty="0" smtClean="0"/>
              <a:t>971MB</a:t>
            </a:r>
            <a:r>
              <a:rPr lang="zh-CN" altLang="en-US" dirty="0" smtClean="0"/>
              <a:t>的内存大小，而序列化这些数据仅花费</a:t>
            </a:r>
            <a:r>
              <a:rPr lang="en-US" altLang="zh-CN" dirty="0" smtClean="0"/>
              <a:t>289MB</a:t>
            </a:r>
            <a:r>
              <a:rPr lang="zh-CN" altLang="en-US" dirty="0" smtClean="0"/>
              <a:t>内存，仅三分之一大小。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JVM</a:t>
            </a:r>
            <a:r>
              <a:rPr lang="zh-CN" altLang="en-US" dirty="0" smtClean="0"/>
              <a:t>的垃圾回收带来的</a:t>
            </a:r>
            <a:r>
              <a:rPr lang="zh-CN" altLang="en-US" b="1" dirty="0" smtClean="0"/>
              <a:t>时间开销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原因：内存有限，垃圾回收占用大量时间。</a:t>
            </a:r>
            <a:r>
              <a:rPr lang="en-US" altLang="zh-CN" dirty="0"/>
              <a:t> JVM</a:t>
            </a:r>
            <a:r>
              <a:rPr lang="zh-CN" altLang="en-US" b="1" dirty="0"/>
              <a:t>垃圾回收时间</a:t>
            </a:r>
            <a:r>
              <a:rPr lang="zh-CN" altLang="en-US" dirty="0"/>
              <a:t>和</a:t>
            </a:r>
            <a:r>
              <a:rPr lang="zh-CN" altLang="en-US" b="1" dirty="0"/>
              <a:t>对象个数</a:t>
            </a:r>
            <a:r>
              <a:rPr lang="zh-CN" altLang="en-US" dirty="0"/>
              <a:t>成</a:t>
            </a:r>
            <a:r>
              <a:rPr lang="zh-CN" altLang="en-US" b="1" dirty="0" smtClean="0"/>
              <a:t>线性关系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举例：一个记录</a:t>
            </a:r>
            <a:r>
              <a:rPr lang="en-US" altLang="zh-CN" dirty="0" smtClean="0"/>
              <a:t>200B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32GB</a:t>
            </a:r>
            <a:r>
              <a:rPr lang="zh-CN" altLang="en-US" dirty="0" smtClean="0"/>
              <a:t>大小的堆能容纳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6</a:t>
            </a:r>
            <a:r>
              <a:rPr lang="zh-CN" altLang="en-US" dirty="0" smtClean="0"/>
              <a:t>千万个对象。完成</a:t>
            </a:r>
            <a:r>
              <a:rPr lang="zh-CN" altLang="en-US" dirty="0"/>
              <a:t>一</a:t>
            </a:r>
            <a:r>
              <a:rPr lang="zh-CN" altLang="en-US" dirty="0" smtClean="0"/>
              <a:t>次“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”可能</a:t>
            </a:r>
            <a:r>
              <a:rPr lang="zh-CN" altLang="en-US" dirty="0"/>
              <a:t>需要数分钟</a:t>
            </a:r>
            <a:r>
              <a:rPr lang="zh-CN" altLang="en-US" dirty="0" smtClean="0"/>
              <a:t>时间，这么多对象会触发很多次“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”。</a:t>
            </a:r>
            <a:endParaRPr lang="zh-CN" altLang="en-US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0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引擎扩展：列内存存储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的内存存储策略：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原始数据按类型分为不同的列，将这些列存储为原始数组。对于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支持的复杂数据类型，如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等，先序列化，然后串接为一个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数组。每列仅创建一个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对象，自然的拥有如下优势：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）垃圾回收（</a:t>
            </a:r>
            <a:r>
              <a:rPr lang="en-US" altLang="zh-CN" dirty="0" smtClean="0"/>
              <a:t>GC</a:t>
            </a:r>
            <a:r>
              <a:rPr lang="zh-CN" altLang="en-US" dirty="0" smtClean="0"/>
              <a:t>）时间快（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对象少）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）数据紧凑，占用空间少（相同类型的数据都聚集在一起）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高效压缩（压缩算法如：</a:t>
            </a:r>
            <a:r>
              <a:rPr lang="en-US" altLang="zh-CN" dirty="0"/>
              <a:t>dictionary encoding, run-length encoding, bit packing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93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引擎扩展：列内存存储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行存储和列存储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行程长度压缩算法 </a:t>
            </a:r>
            <a:r>
              <a:rPr lang="en-US" altLang="zh-CN" i="1" dirty="0"/>
              <a:t>Run-Length</a:t>
            </a:r>
            <a:r>
              <a:rPr lang="en-US" altLang="zh-CN" dirty="0"/>
              <a:t> </a:t>
            </a:r>
            <a:r>
              <a:rPr lang="en-US" altLang="zh-CN" i="1" dirty="0"/>
              <a:t>Encoding</a:t>
            </a:r>
            <a:r>
              <a:rPr lang="en-US" altLang="zh-CN" dirty="0"/>
              <a:t>(RLE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3571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Users\SH\Desktop\48c95a19gd01a24ab4d0b&amp;6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025" y="3056758"/>
            <a:ext cx="2476191" cy="2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引擎扩展：分布式数据加载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依赖于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完成分布式的数据加载，大致过程：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一个表被划分到多个小的分区，每个分区都有一个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任务负责，加载任务按照“数据视图”从数据行中提取独立字段，然后将分区数据整理为列存储形式，最后存储到内存。</a:t>
            </a:r>
            <a:endParaRPr lang="en-US" altLang="zh-CN" dirty="0" smtClean="0"/>
          </a:p>
          <a:p>
            <a:r>
              <a:rPr lang="zh-CN" altLang="en-US" dirty="0" smtClean="0"/>
              <a:t>说明：每个数据加载任务跟踪“元数据（</a:t>
            </a:r>
            <a:r>
              <a:rPr lang="en-US" altLang="zh-CN" dirty="0"/>
              <a:t>metadata</a:t>
            </a:r>
            <a:r>
              <a:rPr lang="zh-CN" altLang="en-US" dirty="0" smtClean="0"/>
              <a:t>）”，决定分区内的数据是否应该压缩，每个任务可以选择适合自己数据的最好压缩方式（局部最优达到全局最优</a:t>
            </a:r>
            <a:r>
              <a:rPr lang="en-US" altLang="zh-CN" dirty="0" smtClean="0"/>
              <a:t>~~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允许数据加载阶段达到最大并行度（前面提到的并行度只涉及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RDD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lineage</a:t>
            </a:r>
            <a:r>
              <a:rPr lang="zh-CN" altLang="en-US" dirty="0" smtClean="0"/>
              <a:t>不会包含分区的压缩视图和元数据信息，这些信息只是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计算过程的副产品，假如该信息丢失，可以利用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容错机制快速重新计算。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01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</a:t>
            </a:r>
            <a:r>
              <a:rPr lang="zh-CN" altLang="en-US" dirty="0" smtClean="0"/>
              <a:t>：数据协作分区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MPP</a:t>
            </a:r>
            <a:r>
              <a:rPr lang="zh-CN" altLang="en-US" sz="2400" dirty="0" smtClean="0"/>
              <a:t>协同分区方式：数据加载过程，</a:t>
            </a:r>
            <a:r>
              <a:rPr lang="zh-CN" altLang="en-US" sz="2400" dirty="0" smtClean="0"/>
              <a:t>基于</a:t>
            </a:r>
            <a:r>
              <a:rPr lang="en-US" altLang="zh-CN" sz="2400" dirty="0" smtClean="0">
                <a:solidFill>
                  <a:srgbClr val="FF0000"/>
                </a:solidFill>
              </a:rPr>
              <a:t>join </a:t>
            </a:r>
            <a:r>
              <a:rPr lang="en-US" altLang="zh-CN" sz="2400" dirty="0" smtClean="0">
                <a:solidFill>
                  <a:srgbClr val="FF0000"/>
                </a:solidFill>
              </a:rPr>
              <a:t>key</a:t>
            </a:r>
            <a:r>
              <a:rPr lang="zh-CN" altLang="en-US" sz="2400" dirty="0" smtClean="0"/>
              <a:t>进行协同</a:t>
            </a:r>
            <a:r>
              <a:rPr lang="zh-CN" altLang="en-US" sz="2400" dirty="0" smtClean="0"/>
              <a:t>分区两个表。</a:t>
            </a:r>
            <a:endParaRPr lang="en-US" altLang="zh-CN" sz="2400" dirty="0" smtClean="0"/>
          </a:p>
          <a:p>
            <a:r>
              <a:rPr lang="en-US" altLang="zh-CN" sz="2400" dirty="0" smtClean="0"/>
              <a:t>Shark</a:t>
            </a:r>
            <a:r>
              <a:rPr lang="zh-CN" altLang="en-US" sz="2400" dirty="0" smtClean="0"/>
              <a:t>协同分区方式：</a:t>
            </a:r>
            <a:r>
              <a:rPr lang="zh-CN" altLang="en-US" sz="2400" dirty="0" smtClean="0"/>
              <a:t>基于</a:t>
            </a:r>
            <a:r>
              <a:rPr lang="en-US" altLang="zh-CN" sz="2400" dirty="0" smtClean="0">
                <a:solidFill>
                  <a:srgbClr val="FF0000"/>
                </a:solidFill>
              </a:rPr>
              <a:t>common </a:t>
            </a:r>
            <a:r>
              <a:rPr lang="en-US" altLang="zh-CN" sz="2400" dirty="0" smtClean="0">
                <a:solidFill>
                  <a:srgbClr val="FF0000"/>
                </a:solidFill>
              </a:rPr>
              <a:t>key</a:t>
            </a:r>
            <a:r>
              <a:rPr lang="zh-CN" altLang="en-US" sz="2400" dirty="0" smtClean="0"/>
              <a:t>协同</a:t>
            </a:r>
            <a:r>
              <a:rPr lang="zh-CN" altLang="en-US" sz="2400" dirty="0" smtClean="0"/>
              <a:t>分区两个表。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当协同分区两个表时，</a:t>
            </a:r>
            <a:r>
              <a:rPr lang="en-US" altLang="zh-CN" sz="2400" dirty="0" smtClean="0"/>
              <a:t>Shark</a:t>
            </a:r>
            <a:r>
              <a:rPr lang="zh-CN" altLang="en-US" sz="2400" dirty="0" smtClean="0"/>
              <a:t>的优化器构建</a:t>
            </a:r>
            <a:r>
              <a:rPr lang="en-US" altLang="zh-CN" sz="2400" dirty="0" smtClean="0"/>
              <a:t>DAG</a:t>
            </a:r>
            <a:r>
              <a:rPr lang="zh-CN" altLang="en-US" sz="2400" dirty="0" smtClean="0"/>
              <a:t>，（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）避免</a:t>
            </a:r>
            <a:r>
              <a:rPr lang="en-US" altLang="zh-CN" sz="2400" dirty="0" smtClean="0"/>
              <a:t>shuffle</a:t>
            </a:r>
            <a:r>
              <a:rPr lang="zh-CN" altLang="en-US" sz="2400" dirty="0" smtClean="0"/>
              <a:t>过程；（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）使用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任务执行</a:t>
            </a:r>
            <a:r>
              <a:rPr lang="en-US" altLang="zh-CN" sz="2400" dirty="0" smtClean="0"/>
              <a:t>join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这里添加两个表的字段描述，以及普通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sql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</a:rPr>
              <a:t>join</a:t>
            </a:r>
            <a:r>
              <a:rPr lang="zh-CN" altLang="en-US" sz="2400" dirty="0" smtClean="0">
                <a:solidFill>
                  <a:srgbClr val="FF0000"/>
                </a:solidFill>
              </a:rPr>
              <a:t>语句。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4000504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CREATE TABLE </a:t>
            </a:r>
            <a:r>
              <a:rPr lang="en-US" altLang="zh-CN" sz="2400" dirty="0" err="1" smtClean="0"/>
              <a:t>l_mem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TBLPROPERTIES</a:t>
            </a:r>
            <a:r>
              <a:rPr lang="en-US" altLang="zh-CN" sz="2400" dirty="0" smtClean="0"/>
              <a:t> ("</a:t>
            </a:r>
            <a:r>
              <a:rPr lang="en-US" altLang="zh-CN" sz="2400" dirty="0" err="1" smtClean="0"/>
              <a:t>shark.cache</a:t>
            </a:r>
            <a:r>
              <a:rPr lang="en-US" altLang="zh-CN" sz="2400" dirty="0" smtClean="0"/>
              <a:t>"=true)</a:t>
            </a:r>
          </a:p>
          <a:p>
            <a:r>
              <a:rPr lang="en-US" altLang="zh-CN" sz="2400" dirty="0" smtClean="0"/>
              <a:t>      AS SELECT * FROM </a:t>
            </a:r>
            <a:r>
              <a:rPr lang="en-US" altLang="zh-CN" sz="2400" dirty="0" err="1" smtClean="0"/>
              <a:t>lineitem</a:t>
            </a:r>
            <a:r>
              <a:rPr lang="en-US" altLang="zh-CN" sz="2400" dirty="0" smtClean="0"/>
              <a:t> DISTRIBUTE BY L_ORDERKEY;</a:t>
            </a:r>
          </a:p>
          <a:p>
            <a:r>
              <a:rPr lang="en-US" altLang="zh-CN" sz="2400" dirty="0" smtClean="0"/>
              <a:t>CREATE TABLE </a:t>
            </a:r>
            <a:r>
              <a:rPr lang="en-US" altLang="zh-CN" sz="2400" dirty="0" err="1" smtClean="0"/>
              <a:t>o_mem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TBLPROPERTIES</a:t>
            </a:r>
            <a:r>
              <a:rPr lang="en-US" altLang="zh-CN" sz="2400" dirty="0" smtClean="0"/>
              <a:t> (</a:t>
            </a:r>
          </a:p>
          <a:p>
            <a:r>
              <a:rPr lang="en-US" altLang="zh-CN" sz="2400" dirty="0" smtClean="0"/>
              <a:t>      "</a:t>
            </a:r>
            <a:r>
              <a:rPr lang="en-US" altLang="zh-CN" sz="2400" dirty="0" err="1" smtClean="0"/>
              <a:t>shark.cache</a:t>
            </a:r>
            <a:r>
              <a:rPr lang="en-US" altLang="zh-CN" sz="2400" dirty="0" smtClean="0"/>
              <a:t>"=true, "</a:t>
            </a:r>
            <a:r>
              <a:rPr lang="en-US" altLang="zh-CN" sz="2400" dirty="0" err="1" smtClean="0"/>
              <a:t>copartition</a:t>
            </a:r>
            <a:r>
              <a:rPr lang="en-US" altLang="zh-CN" sz="2400" dirty="0" smtClean="0"/>
              <a:t>"="</a:t>
            </a:r>
            <a:r>
              <a:rPr lang="en-US" altLang="zh-CN" sz="2400" dirty="0" err="1" smtClean="0"/>
              <a:t>l_mem</a:t>
            </a:r>
            <a:r>
              <a:rPr lang="en-US" altLang="zh-CN" sz="2400" dirty="0" smtClean="0"/>
              <a:t>")</a:t>
            </a:r>
          </a:p>
          <a:p>
            <a:r>
              <a:rPr lang="en-US" altLang="zh-CN" sz="2400" dirty="0" smtClean="0"/>
              <a:t>      AS SELECT * FROM order </a:t>
            </a:r>
            <a:r>
              <a:rPr lang="en-US" altLang="zh-CN" sz="2400" b="1" dirty="0" smtClean="0"/>
              <a:t>DISTRIBUTE BY </a:t>
            </a:r>
            <a:r>
              <a:rPr lang="en-US" altLang="zh-CN" sz="2400" dirty="0" smtClean="0"/>
              <a:t>O_ORDERKEY;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35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引擎扩展：分区统计和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裁剪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裁剪：基于数据分区的</a:t>
            </a:r>
            <a:r>
              <a:rPr lang="zh-CN" altLang="en-US" b="1" dirty="0" smtClean="0"/>
              <a:t>自然列簇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natural clustering columns</a:t>
            </a:r>
            <a:r>
              <a:rPr lang="zh-CN" altLang="en-US" dirty="0" smtClean="0"/>
              <a:t>）对</a:t>
            </a:r>
            <a:r>
              <a:rPr lang="zh-CN" altLang="en-US" b="1" dirty="0" smtClean="0"/>
              <a:t>数据分区</a:t>
            </a:r>
            <a:r>
              <a:rPr lang="zh-CN" altLang="en-US" dirty="0" smtClean="0"/>
              <a:t>进行裁剪的过程。即不在查询范围内的数据，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避免扫描这些数据块。</a:t>
            </a:r>
            <a:endParaRPr lang="en-US" altLang="zh-CN" dirty="0" smtClean="0"/>
          </a:p>
          <a:p>
            <a:r>
              <a:rPr lang="zh-CN" altLang="en-US" dirty="0" smtClean="0"/>
              <a:t>分区统计：每个节点上的内存存储在数据加载过程收集统计数据，包括每一列的范围、记录数等。如前面提到的，这些数据会发送到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，在查询期间用来裁剪分区。</a:t>
            </a:r>
            <a:endParaRPr lang="en-US" altLang="zh-CN" dirty="0" smtClean="0"/>
          </a:p>
          <a:p>
            <a:r>
              <a:rPr lang="zh-CN" altLang="en-US" dirty="0" smtClean="0"/>
              <a:t>查询过程：当有一个查询执行，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对所有的分区统计信息和查询语句的谓词进行评估，不满足谓词的分区将被裁剪掉，也即不会有任务会扫描这些分区数据。（</a:t>
            </a:r>
            <a:r>
              <a:rPr lang="zh-CN" altLang="en-US" dirty="0" smtClean="0">
                <a:solidFill>
                  <a:srgbClr val="FF0000"/>
                </a:solidFill>
              </a:rPr>
              <a:t>这里可以画一个流程图或结合分区图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86172" cy="4525963"/>
          </a:xfrm>
        </p:spPr>
        <p:txBody>
          <a:bodyPr/>
          <a:lstStyle/>
          <a:p>
            <a:r>
              <a:rPr lang="zh-CN" altLang="en-US" dirty="0" smtClean="0"/>
              <a:t>机器学习在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内是</a:t>
            </a:r>
            <a:r>
              <a:rPr lang="zh-CN" altLang="en-US" b="1" dirty="0" smtClean="0"/>
              <a:t>一等公民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语言集成：如右图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执行引擎集成：得益于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RDD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643050"/>
            <a:ext cx="446722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实现过程，进行的其他优化：</a:t>
            </a:r>
            <a:endParaRPr lang="en-US" altLang="zh-CN" dirty="0" smtClean="0"/>
          </a:p>
          <a:p>
            <a:r>
              <a:rPr lang="zh-CN" altLang="en-US" dirty="0" smtClean="0"/>
              <a:t>基于内存的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Spark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都会把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结果输出到磁盘，额外的系统调用和文件系统日志会带来大量的开销。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修改了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过程，物化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结果到内存，也可以选择存入磁盘。</a:t>
            </a:r>
            <a:endParaRPr lang="en-US" altLang="zh-CN" dirty="0" smtClean="0"/>
          </a:p>
          <a:p>
            <a:r>
              <a:rPr lang="zh-CN" altLang="en-US" dirty="0" smtClean="0"/>
              <a:t>临时对象的创建：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临时对象会带来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垃圾回收，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操作和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transformation</a:t>
            </a:r>
            <a:r>
              <a:rPr lang="zh-CN" altLang="en-US" dirty="0" smtClean="0"/>
              <a:t>设计为最小化地创建临对象。</a:t>
            </a:r>
            <a:endParaRPr lang="en-US" altLang="zh-CN" dirty="0" smtClean="0"/>
          </a:p>
          <a:p>
            <a:r>
              <a:rPr lang="zh-CN" altLang="en-US" dirty="0" smtClean="0"/>
              <a:t>表现评估的字节码编译：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Shark</a:t>
            </a:r>
            <a:r>
              <a:rPr lang="zh-CN" altLang="en-US" dirty="0" smtClean="0"/>
              <a:t>发送的表现评估信息（</a:t>
            </a:r>
            <a:r>
              <a:rPr lang="en-US" altLang="zh-CN" dirty="0" smtClean="0"/>
              <a:t>Expression Evaluators</a:t>
            </a:r>
            <a:r>
              <a:rPr lang="zh-CN" altLang="en-US" dirty="0" smtClean="0"/>
              <a:t>）由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解析器生成，作者发现，当访问的数据不在内存时，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将耗费在解释这些评估。作者正在写一个编译器，将这些表现评估转化为</a:t>
            </a:r>
            <a:r>
              <a:rPr lang="en-US" altLang="zh-CN" dirty="0" smtClean="0"/>
              <a:t>JVM</a:t>
            </a:r>
            <a:r>
              <a:rPr lang="zh-CN" altLang="en-US" smtClean="0"/>
              <a:t>的字节码，以提高执行引擎的吞吐量。</a:t>
            </a:r>
            <a:endParaRPr lang="en-US" altLang="zh-CN" dirty="0" smtClean="0"/>
          </a:p>
          <a:p>
            <a:r>
              <a:rPr lang="zh-CN" altLang="en-US" dirty="0" smtClean="0"/>
              <a:t>专门的数据结构：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尚未开发出来。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是同时支持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查询处理和机器学习功能的数据分析系统。</a:t>
            </a:r>
            <a:endParaRPr lang="en-US" altLang="zh-CN" dirty="0" smtClean="0"/>
          </a:p>
          <a:p>
            <a:r>
              <a:rPr lang="zh-CN" altLang="en-US" dirty="0" smtClean="0"/>
              <a:t>兼容</a:t>
            </a:r>
            <a:r>
              <a:rPr lang="en-US" altLang="zh-CN" dirty="0" smtClean="0"/>
              <a:t>Apache Hive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语句可以无修改就能更快速的在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上运行。</a:t>
            </a:r>
            <a:endParaRPr lang="en-US" altLang="zh-CN" dirty="0" smtClean="0"/>
          </a:p>
          <a:p>
            <a:r>
              <a:rPr lang="zh-CN" altLang="en-US" dirty="0" smtClean="0"/>
              <a:t>得益于与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的兼容性，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可以在任何支持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的系统上查询数据，如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Amazon S3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支持广泛的数据格式，如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、二进制文件、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另外，用户可以选择性地加载还价值的数据到内存，一边快速分析。</a:t>
            </a:r>
            <a:endParaRPr lang="en-US" altLang="zh-CN" dirty="0" smtClean="0"/>
          </a:p>
          <a:p>
            <a:r>
              <a:rPr lang="zh-CN" altLang="en-US" dirty="0"/>
              <a:t>构建</a:t>
            </a:r>
            <a:r>
              <a:rPr lang="zh-CN" altLang="en-US" dirty="0" smtClean="0"/>
              <a:t>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之上，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把查询编译为操作树（</a:t>
            </a:r>
            <a:r>
              <a:rPr lang="en-US" altLang="zh-CN" dirty="0" smtClean="0"/>
              <a:t>RDDs</a:t>
            </a:r>
            <a:r>
              <a:rPr lang="zh-CN" altLang="en-US" dirty="0" smtClean="0"/>
              <a:t>形式），然后由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翻译为在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节点执行的任务图。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27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CREATE TABLE </a:t>
            </a:r>
            <a:r>
              <a:rPr lang="en-US" altLang="zh-CN" sz="3200" dirty="0" err="1"/>
              <a:t>latest_logs</a:t>
            </a:r>
            <a:endParaRPr lang="en-US" altLang="zh-CN" sz="3200" dirty="0"/>
          </a:p>
          <a:p>
            <a:r>
              <a:rPr lang="en-US" altLang="zh-CN" sz="3200" dirty="0" smtClean="0"/>
              <a:t>      TBLPROPERTIES </a:t>
            </a:r>
            <a:r>
              <a:rPr lang="en-US" altLang="zh-CN" sz="3200" dirty="0"/>
              <a:t>("</a:t>
            </a:r>
            <a:r>
              <a:rPr lang="en-US" altLang="zh-CN" sz="3200" dirty="0" err="1"/>
              <a:t>shark.cache</a:t>
            </a:r>
            <a:r>
              <a:rPr lang="en-US" altLang="zh-CN" sz="3200" dirty="0"/>
              <a:t>"=true</a:t>
            </a:r>
            <a:r>
              <a:rPr lang="en-US" altLang="zh-CN" sz="3200" dirty="0" smtClean="0"/>
              <a:t>)  AS     SELECT </a:t>
            </a:r>
            <a:r>
              <a:rPr lang="en-US" altLang="zh-CN" sz="3200" dirty="0"/>
              <a:t>* FROM logs WHERE date &gt; </a:t>
            </a:r>
            <a:r>
              <a:rPr lang="en-US" altLang="zh-CN" sz="3200" dirty="0" smtClean="0"/>
              <a:t>now</a:t>
            </a:r>
            <a:r>
              <a:rPr lang="en-US" altLang="zh-CN" sz="3200" dirty="0"/>
              <a:t>()-3600;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5877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容忍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节点的任何数据集的丢失：通过重新执行丢失的任务，根据</a:t>
            </a:r>
            <a:r>
              <a:rPr lang="en-US" altLang="zh-CN" dirty="0" smtClean="0"/>
              <a:t>lineage</a:t>
            </a:r>
            <a:r>
              <a:rPr lang="zh-CN" altLang="en-US" dirty="0" smtClean="0"/>
              <a:t>重新计算任何丢失的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r>
              <a:rPr lang="zh-CN" altLang="en-US" dirty="0" smtClean="0"/>
              <a:t>“恢复”可在集群中并行地展开：假如一个失败节点包含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能并行地在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个不同节点重建这些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的性质能缓和“掉队者（</a:t>
            </a:r>
            <a:r>
              <a:rPr lang="en-US" altLang="zh-CN" dirty="0" smtClean="0"/>
              <a:t>straggler</a:t>
            </a:r>
            <a:r>
              <a:rPr lang="zh-CN" altLang="en-US" dirty="0" smtClean="0"/>
              <a:t>）”带来的低效率：如果一个任务很慢，系统能启动该任务在另一个节点的备份，这点类似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zh-CN" altLang="en-US" dirty="0" smtClean="0"/>
              <a:t>对结合了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和机器学习</a:t>
            </a:r>
            <a:r>
              <a:rPr lang="en-US" altLang="zh-CN" dirty="0" smtClean="0">
                <a:solidFill>
                  <a:srgbClr val="FF0000"/>
                </a:solidFill>
              </a:rPr>
              <a:t>UDF</a:t>
            </a:r>
            <a:r>
              <a:rPr lang="zh-CN" altLang="en-US" dirty="0" smtClean="0"/>
              <a:t>的这类查询，“恢复”同样起作用。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89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之上运行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查询，查询的</a:t>
            </a:r>
            <a:r>
              <a:rPr lang="zh-CN" altLang="en-US" b="1" dirty="0" smtClean="0"/>
              <a:t>三个过程</a:t>
            </a:r>
            <a:r>
              <a:rPr lang="zh-CN" altLang="en-US" dirty="0" smtClean="0"/>
              <a:t>和传统的关系型数据库管理系统类似：查询分析、逻辑计划生成、物理计划生成。</a:t>
            </a:r>
            <a:endParaRPr lang="en-US" altLang="zh-CN" dirty="0" smtClean="0"/>
          </a:p>
          <a:p>
            <a:r>
              <a:rPr lang="zh-CN" altLang="en-US" dirty="0" smtClean="0"/>
              <a:t>查询分析阶段：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的查询编译器，解析查询，生成抽象的语法树。</a:t>
            </a:r>
            <a:endParaRPr lang="en-US" altLang="zh-CN" dirty="0" smtClean="0"/>
          </a:p>
          <a:p>
            <a:r>
              <a:rPr lang="zh-CN" altLang="en-US" dirty="0"/>
              <a:t>逻辑</a:t>
            </a:r>
            <a:r>
              <a:rPr lang="zh-CN" altLang="en-US" dirty="0" smtClean="0"/>
              <a:t>计划阶段：和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一样，语法树转为逻辑计划，并进行优化，如</a:t>
            </a:r>
            <a:r>
              <a:rPr lang="zh-CN" altLang="en-US" b="1" dirty="0" smtClean="0"/>
              <a:t>谓词下推</a:t>
            </a:r>
            <a:r>
              <a:rPr lang="zh-CN" altLang="en-US" dirty="0" smtClean="0"/>
              <a:t>等。（</a:t>
            </a:r>
            <a:r>
              <a:rPr lang="zh-CN" altLang="en-US" dirty="0" smtClean="0">
                <a:solidFill>
                  <a:srgbClr val="FF0000"/>
                </a:solidFill>
              </a:rPr>
              <a:t>附上数据库系统优化的图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物理计划阶段：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把操作转为包含多个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阶段的物理计划；而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的优化器（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）先执行附加的基于规则的优化策略，如将“</a:t>
            </a:r>
            <a:r>
              <a:rPr lang="en-US" altLang="zh-CN" b="1" dirty="0" smtClean="0"/>
              <a:t>LIMIT</a:t>
            </a:r>
            <a:r>
              <a:rPr lang="zh-CN" altLang="en-US" dirty="0" smtClean="0"/>
              <a:t>”下推到独立的分区；（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）再创建由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上的“</a:t>
            </a:r>
            <a:r>
              <a:rPr lang="en-US" altLang="zh-CN" dirty="0" smtClean="0"/>
              <a:t>transformations</a:t>
            </a:r>
            <a:r>
              <a:rPr lang="zh-CN" altLang="en-US" dirty="0" smtClean="0"/>
              <a:t>”组成的物理计划</a:t>
            </a:r>
            <a:endParaRPr lang="en-US" altLang="zh-CN" dirty="0" smtClean="0"/>
          </a:p>
          <a:p>
            <a:r>
              <a:rPr lang="zh-CN" altLang="en-US" dirty="0" smtClean="0"/>
              <a:t>至此，一个查询操作在底层表现为</a:t>
            </a:r>
            <a:r>
              <a:rPr lang="en-US" altLang="zh-CN" b="1" dirty="0" smtClean="0"/>
              <a:t>RDD</a:t>
            </a:r>
            <a:r>
              <a:rPr lang="zh-CN" altLang="en-US" b="1" dirty="0" smtClean="0"/>
              <a:t>组成的图结构（</a:t>
            </a:r>
            <a:r>
              <a:rPr lang="en-US" altLang="zh-CN" b="1" dirty="0" smtClean="0"/>
              <a:t>DAG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然后使用标准的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调度技术执行该图。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99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虽然上面提到了在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的大致流程，但想</a:t>
            </a:r>
            <a:r>
              <a:rPr lang="zh-CN" altLang="en-US" dirty="0"/>
              <a:t>要</a:t>
            </a:r>
            <a:r>
              <a:rPr lang="zh-CN" altLang="en-US" dirty="0" smtClean="0"/>
              <a:t>有效地执行却有难度。原因：（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UDF</a:t>
            </a:r>
            <a:r>
              <a:rPr lang="zh-CN" altLang="en-US" dirty="0" smtClean="0"/>
              <a:t>的盛行和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工作负载上的复杂分析功能，这使得难以在编译的时候确定优化策略，特别是新数据没有经过</a:t>
            </a:r>
            <a:r>
              <a:rPr lang="en-US" altLang="zh-CN" dirty="0" smtClean="0"/>
              <a:t>ETL</a:t>
            </a:r>
            <a:r>
              <a:rPr lang="zh-CN" altLang="en-US" dirty="0" smtClean="0"/>
              <a:t>的情况（也即</a:t>
            </a:r>
            <a:r>
              <a:rPr lang="zh-CN" altLang="en-US" b="1" dirty="0" smtClean="0"/>
              <a:t>缺少对这部分数据的统计信息</a:t>
            </a:r>
            <a:r>
              <a:rPr lang="zh-CN" altLang="en-US" dirty="0" smtClean="0"/>
              <a:t>）？（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）直接在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是低效的</a:t>
            </a:r>
            <a:r>
              <a:rPr lang="zh-CN" altLang="en-US" dirty="0" smtClean="0">
                <a:solidFill>
                  <a:srgbClr val="FF0000"/>
                </a:solidFill>
              </a:rPr>
              <a:t>（加些例子）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提出的优化机制：在 </a:t>
            </a:r>
            <a:r>
              <a:rPr lang="zh-CN" altLang="en-US" b="1" dirty="0" smtClean="0"/>
              <a:t>运行时</a:t>
            </a:r>
            <a:r>
              <a:rPr lang="zh-CN" altLang="en-US" dirty="0" smtClean="0"/>
              <a:t> 进行“动态的、统计驱动的”再优化。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8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:PDE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扩展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，支持</a:t>
            </a:r>
            <a:r>
              <a:rPr lang="en-US" altLang="zh-CN" dirty="0" smtClean="0"/>
              <a:t>partial DAG execution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PDE</a:t>
            </a:r>
            <a:r>
              <a:rPr lang="zh-CN" altLang="en-US" dirty="0" smtClean="0"/>
              <a:t>）：在 </a:t>
            </a:r>
            <a:r>
              <a:rPr lang="zh-CN" altLang="en-US" b="1" dirty="0" smtClean="0"/>
              <a:t>运行时</a:t>
            </a:r>
            <a:r>
              <a:rPr lang="zh-CN" altLang="en-US" dirty="0" smtClean="0"/>
              <a:t> 收集数据的统计信息，</a:t>
            </a:r>
            <a:r>
              <a:rPr lang="zh-CN" altLang="en-US" b="1" dirty="0" smtClean="0"/>
              <a:t>动态</a:t>
            </a:r>
            <a:r>
              <a:rPr lang="zh-CN" altLang="en-US" dirty="0" smtClean="0"/>
              <a:t>改变</a:t>
            </a:r>
            <a:r>
              <a:rPr lang="zh-CN" altLang="en-US" b="1" dirty="0" smtClean="0"/>
              <a:t>查询计划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思路：目前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已经应用到“数据块的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操作边界”。</a:t>
            </a:r>
            <a:endParaRPr lang="en-US" altLang="zh-CN" dirty="0" smtClean="0"/>
          </a:p>
          <a:p>
            <a:r>
              <a:rPr lang="zh-CN" altLang="en-US" dirty="0" smtClean="0"/>
              <a:t>原因：该边界（也即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从“窄依赖”到“宽依赖”的边界）涉及到数据的交换和重新分区，在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里是最耗费时间的。</a:t>
            </a:r>
            <a:endParaRPr lang="en-US" altLang="zh-CN" dirty="0" smtClean="0"/>
          </a:p>
          <a:p>
            <a:r>
              <a:rPr lang="zh-CN" altLang="en-US" dirty="0" smtClean="0"/>
              <a:t>注意：默认情况下，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shuffle</a:t>
            </a:r>
            <a:r>
              <a:rPr lang="zh-CN" altLang="en-US" dirty="0"/>
              <a:t>前</a:t>
            </a:r>
            <a:r>
              <a:rPr lang="zh-CN" altLang="en-US" dirty="0" smtClean="0"/>
              <a:t>物化每个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任务的输出到内存，当有必要时（如内存吃紧）会存入磁盘。</a:t>
            </a:r>
            <a:endParaRPr lang="en-US" altLang="zh-CN" dirty="0" smtClean="0"/>
          </a:p>
          <a:p>
            <a:r>
              <a:rPr lang="en-US" altLang="zh-CN" dirty="0" smtClean="0"/>
              <a:t>PDE</a:t>
            </a:r>
            <a:r>
              <a:rPr lang="zh-CN" altLang="en-US" dirty="0" smtClean="0"/>
              <a:t>修改机制涉及两个方面：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在物化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输出时，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可在全局范围内针对每个分区，收集可自定义的统计信息，如分区大小、记录数、热数据等。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基于这些统计信息，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允许</a:t>
            </a:r>
            <a:r>
              <a:rPr lang="en-US" altLang="zh-CN" dirty="0" smtClean="0"/>
              <a:t>DAG</a:t>
            </a:r>
            <a:r>
              <a:rPr lang="zh-CN" altLang="en-US" dirty="0" smtClean="0"/>
              <a:t>进行调整</a:t>
            </a:r>
            <a:r>
              <a:rPr lang="en-US" altLang="zh-CN" dirty="0" smtClean="0"/>
              <a:t>: (1)</a:t>
            </a:r>
            <a:r>
              <a:rPr lang="zh-CN" altLang="en-US" dirty="0" smtClean="0"/>
              <a:t>选择不同的操作；</a:t>
            </a:r>
            <a:r>
              <a:rPr lang="en-US" altLang="zh-CN" dirty="0" smtClean="0"/>
              <a:t>(2)</a:t>
            </a:r>
            <a:r>
              <a:rPr lang="zh-CN" altLang="en-US" dirty="0" smtClean="0"/>
              <a:t>改变参数，如并行度</a:t>
            </a:r>
            <a:endParaRPr lang="en-US" altLang="zh-CN" dirty="0" smtClean="0"/>
          </a:p>
          <a:p>
            <a:r>
              <a:rPr lang="zh-CN" altLang="en-US" dirty="0"/>
              <a:t>统计信息收集：这些统计信息由每个</a:t>
            </a:r>
            <a:r>
              <a:rPr lang="en-US" altLang="zh-CN" dirty="0"/>
              <a:t>worker</a:t>
            </a:r>
            <a:r>
              <a:rPr lang="zh-CN" altLang="en-US" dirty="0"/>
              <a:t>发送给</a:t>
            </a:r>
            <a:r>
              <a:rPr lang="en-US" altLang="zh-CN" dirty="0"/>
              <a:t>master</a:t>
            </a:r>
            <a:r>
              <a:rPr lang="zh-CN" altLang="en-US" dirty="0"/>
              <a:t>，然后汇总提交给优化器。针对统计信息，采用</a:t>
            </a:r>
            <a:r>
              <a:rPr lang="zh-CN" altLang="en-US" b="1" dirty="0"/>
              <a:t>有损压缩</a:t>
            </a:r>
            <a:r>
              <a:rPr lang="zh-CN" altLang="en-US" dirty="0"/>
              <a:t>（节省空间）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结合</a:t>
            </a:r>
            <a:r>
              <a:rPr lang="en-US" altLang="zh-CN" dirty="0" smtClean="0">
                <a:solidFill>
                  <a:srgbClr val="FF0000"/>
                </a:solidFill>
              </a:rPr>
              <a:t>master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worker</a:t>
            </a:r>
            <a:r>
              <a:rPr lang="zh-CN" altLang="en-US" dirty="0" smtClean="0">
                <a:solidFill>
                  <a:srgbClr val="FF0000"/>
                </a:solidFill>
              </a:rPr>
              <a:t>的图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1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</a:t>
            </a:r>
            <a:r>
              <a:rPr lang="en-US" altLang="zh-CN" dirty="0"/>
              <a:t>:</a:t>
            </a:r>
            <a:r>
              <a:rPr lang="en-US" altLang="zh-CN" dirty="0" smtClean="0"/>
              <a:t>PDE Join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引擎扩展</a:t>
            </a:r>
            <a:r>
              <a:rPr lang="en-US" altLang="zh-CN" dirty="0"/>
              <a:t>:</a:t>
            </a:r>
            <a:r>
              <a:rPr lang="en-US" altLang="zh-CN" dirty="0" smtClean="0"/>
              <a:t>PDE </a:t>
            </a:r>
            <a:r>
              <a:rPr lang="zh-CN" altLang="en-US" dirty="0" smtClean="0"/>
              <a:t>斜</a:t>
            </a:r>
            <a:r>
              <a:rPr lang="en-US" altLang="zh-CN" dirty="0" smtClean="0"/>
              <a:t>(skew)</a:t>
            </a:r>
            <a:r>
              <a:rPr lang="zh-CN" altLang="en-US" dirty="0" smtClean="0"/>
              <a:t>处理和并行度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Reducer</a:t>
            </a:r>
            <a:r>
              <a:rPr lang="zh-CN" altLang="en-US" dirty="0" smtClean="0"/>
              <a:t>任务的并行度对性能的影响</a:t>
            </a:r>
            <a:r>
              <a:rPr lang="en-US" altLang="zh-CN" dirty="0" smtClean="0"/>
              <a:t>: </a:t>
            </a:r>
            <a:r>
              <a:rPr lang="zh-CN" altLang="en-US" dirty="0" smtClean="0"/>
              <a:t>（这里提到的并行度针对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(1)Reducer</a:t>
            </a:r>
            <a:r>
              <a:rPr lang="zh-CN" altLang="en-US" dirty="0" smtClean="0"/>
              <a:t>个数太少，那么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的网络工作负载过高，并且消耗大量的内存；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(2)Reducer</a:t>
            </a:r>
            <a:r>
              <a:rPr lang="zh-CN" altLang="en-US" dirty="0" smtClean="0"/>
              <a:t>个数太多，则会延长作业（</a:t>
            </a:r>
            <a:r>
              <a:rPr lang="en-US" altLang="zh-CN" dirty="0" smtClean="0"/>
              <a:t>job</a:t>
            </a:r>
            <a:r>
              <a:rPr lang="zh-CN" altLang="en-US" dirty="0" smtClean="0"/>
              <a:t>）完成时间，因为任务调度开销大。</a:t>
            </a:r>
            <a:endParaRPr lang="en-US" altLang="zh-CN" dirty="0" smtClean="0"/>
          </a:p>
          <a:p>
            <a:r>
              <a:rPr lang="zh-CN" altLang="en-US" dirty="0" smtClean="0"/>
              <a:t>解决办法：使用</a:t>
            </a:r>
            <a:r>
              <a:rPr lang="en-US" altLang="zh-CN" dirty="0" smtClean="0"/>
              <a:t>PDE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针对单独分区的大小，在</a:t>
            </a:r>
            <a:r>
              <a:rPr lang="zh-CN" altLang="en-US" b="1" dirty="0" smtClean="0"/>
              <a:t>运行时（</a:t>
            </a:r>
            <a:r>
              <a:rPr lang="en-US" altLang="zh-CN" b="1" dirty="0" smtClean="0"/>
              <a:t>run-time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决定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的个数，通过合并很多小的、细粒度的分区，得到少量的粗粒度的分区。</a:t>
            </a:r>
            <a:r>
              <a:rPr lang="zh-CN" altLang="en-US" dirty="0" smtClean="0">
                <a:solidFill>
                  <a:srgbClr val="FF0000"/>
                </a:solidFill>
              </a:rPr>
              <a:t>分区个数和</a:t>
            </a:r>
            <a:r>
              <a:rPr lang="en-US" altLang="zh-CN" dirty="0" smtClean="0">
                <a:solidFill>
                  <a:srgbClr val="FF0000"/>
                </a:solidFill>
              </a:rPr>
              <a:t>reducer</a:t>
            </a:r>
            <a:r>
              <a:rPr lang="zh-CN" altLang="en-US" dirty="0" smtClean="0">
                <a:solidFill>
                  <a:srgbClr val="FF0000"/>
                </a:solidFill>
              </a:rPr>
              <a:t>个数关系？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分区过程遇到的“斜</a:t>
            </a:r>
            <a:r>
              <a:rPr lang="en-US" altLang="zh-CN" dirty="0" smtClean="0"/>
              <a:t>(skew)</a:t>
            </a:r>
            <a:r>
              <a:rPr lang="zh-CN" altLang="en-US" dirty="0" smtClean="0"/>
              <a:t>问题”</a:t>
            </a:r>
            <a:r>
              <a:rPr lang="en-US" altLang="zh-CN" dirty="0" smtClean="0"/>
              <a:t>:</a:t>
            </a:r>
            <a:r>
              <a:rPr lang="zh-CN" altLang="en-US" dirty="0" smtClean="0"/>
              <a:t>小分区合并后得到的大分区，其大小可能不一。</a:t>
            </a:r>
            <a:endParaRPr lang="en-US" altLang="zh-CN" dirty="0" smtClean="0"/>
          </a:p>
          <a:p>
            <a:r>
              <a:rPr lang="zh-CN" altLang="en-US" dirty="0" smtClean="0"/>
              <a:t>解决办法：使用</a:t>
            </a:r>
            <a:r>
              <a:rPr lang="en-US" altLang="zh-CN" dirty="0"/>
              <a:t>greedy </a:t>
            </a:r>
            <a:r>
              <a:rPr lang="en-US" altLang="zh-CN" dirty="0" smtClean="0"/>
              <a:t>bin-packing heuristic</a:t>
            </a:r>
            <a:r>
              <a:rPr lang="zh-CN" altLang="en-US" dirty="0" smtClean="0"/>
              <a:t>，试图使合并后的分区大小均等化。</a:t>
            </a:r>
            <a:endParaRPr lang="en-US" altLang="zh-CN" dirty="0" smtClean="0"/>
          </a:p>
          <a:p>
            <a:r>
              <a:rPr lang="zh-CN" altLang="en-US" dirty="0" smtClean="0"/>
              <a:t>本文提到一个有意思的现象：在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上运行大量的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任务，却有相似的性能提升，作者们把这归功于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的调度和任务启动开销很低。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9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1603</Words>
  <Application>Microsoft Office PowerPoint</Application>
  <PresentationFormat>全屏显示(4:3)</PresentationFormat>
  <Paragraphs>84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Shark概述</vt:lpstr>
      <vt:lpstr>例子</vt:lpstr>
      <vt:lpstr>容错</vt:lpstr>
      <vt:lpstr>在RDD上执行SQL</vt:lpstr>
      <vt:lpstr>引擎扩展</vt:lpstr>
      <vt:lpstr>引擎扩展:PDE</vt:lpstr>
      <vt:lpstr>引擎扩展:PDE Join优化</vt:lpstr>
      <vt:lpstr>引擎扩展:PDE 斜(skew)处理和并行度</vt:lpstr>
      <vt:lpstr>引擎扩展：列内存存储</vt:lpstr>
      <vt:lpstr>引擎扩展：列内存存储</vt:lpstr>
      <vt:lpstr>引擎扩展：列内存存储</vt:lpstr>
      <vt:lpstr>引擎扩展：列内存存储</vt:lpstr>
      <vt:lpstr>引擎扩展：分布式数据加载</vt:lpstr>
      <vt:lpstr>引擎扩展：数据协作分区</vt:lpstr>
      <vt:lpstr>引擎扩展：分区统计和Map裁剪</vt:lpstr>
      <vt:lpstr>机器学习支持</vt:lpstr>
      <vt:lpstr>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</dc:creator>
  <cp:lastModifiedBy>SH</cp:lastModifiedBy>
  <cp:revision>139</cp:revision>
  <dcterms:created xsi:type="dcterms:W3CDTF">2014-06-16T11:47:41Z</dcterms:created>
  <dcterms:modified xsi:type="dcterms:W3CDTF">2014-06-21T02:56:19Z</dcterms:modified>
</cp:coreProperties>
</file>