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6EB6405-8384-483C-8AFC-A8BA68A45B67}" type="datetimeFigureOut">
              <a:rPr lang="zh-CN" altLang="en-US" smtClean="0"/>
              <a:t>2014/5/26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E4DA68-705C-4C4E-B2E3-BF55F11C6E2C}" type="slidenum">
              <a:rPr lang="zh-CN" altLang="en-US" smtClean="0"/>
              <a:t>‹#›</a:t>
            </a:fld>
            <a:endParaRPr lang="zh-CN" altLang="en-US"/>
          </a:p>
        </p:txBody>
      </p:sp>
    </p:spTree>
    <p:extLst>
      <p:ext uri="{BB962C8B-B14F-4D97-AF65-F5344CB8AC3E}">
        <p14:creationId xmlns:p14="http://schemas.microsoft.com/office/powerpoint/2010/main" val="1824412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6EB6405-8384-483C-8AFC-A8BA68A45B67}" type="datetimeFigureOut">
              <a:rPr lang="zh-CN" altLang="en-US" smtClean="0"/>
              <a:t>2014/5/26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E4DA68-705C-4C4E-B2E3-BF55F11C6E2C}" type="slidenum">
              <a:rPr lang="zh-CN" altLang="en-US" smtClean="0"/>
              <a:t>‹#›</a:t>
            </a:fld>
            <a:endParaRPr lang="zh-CN" altLang="en-US"/>
          </a:p>
        </p:txBody>
      </p:sp>
    </p:spTree>
    <p:extLst>
      <p:ext uri="{BB962C8B-B14F-4D97-AF65-F5344CB8AC3E}">
        <p14:creationId xmlns:p14="http://schemas.microsoft.com/office/powerpoint/2010/main" val="1379820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6EB6405-8384-483C-8AFC-A8BA68A45B67}" type="datetimeFigureOut">
              <a:rPr lang="zh-CN" altLang="en-US" smtClean="0"/>
              <a:t>2014/5/26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E4DA68-705C-4C4E-B2E3-BF55F11C6E2C}" type="slidenum">
              <a:rPr lang="zh-CN" altLang="en-US" smtClean="0"/>
              <a:t>‹#›</a:t>
            </a:fld>
            <a:endParaRPr lang="zh-CN" altLang="en-US"/>
          </a:p>
        </p:txBody>
      </p:sp>
    </p:spTree>
    <p:extLst>
      <p:ext uri="{BB962C8B-B14F-4D97-AF65-F5344CB8AC3E}">
        <p14:creationId xmlns:p14="http://schemas.microsoft.com/office/powerpoint/2010/main" val="91481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6EB6405-8384-483C-8AFC-A8BA68A45B67}" type="datetimeFigureOut">
              <a:rPr lang="zh-CN" altLang="en-US" smtClean="0"/>
              <a:t>2014/5/26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E4DA68-705C-4C4E-B2E3-BF55F11C6E2C}" type="slidenum">
              <a:rPr lang="zh-CN" altLang="en-US" smtClean="0"/>
              <a:t>‹#›</a:t>
            </a:fld>
            <a:endParaRPr lang="zh-CN" altLang="en-US"/>
          </a:p>
        </p:txBody>
      </p:sp>
    </p:spTree>
    <p:extLst>
      <p:ext uri="{BB962C8B-B14F-4D97-AF65-F5344CB8AC3E}">
        <p14:creationId xmlns:p14="http://schemas.microsoft.com/office/powerpoint/2010/main" val="2327365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6EB6405-8384-483C-8AFC-A8BA68A45B67}" type="datetimeFigureOut">
              <a:rPr lang="zh-CN" altLang="en-US" smtClean="0"/>
              <a:t>2014/5/26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E4DA68-705C-4C4E-B2E3-BF55F11C6E2C}" type="slidenum">
              <a:rPr lang="zh-CN" altLang="en-US" smtClean="0"/>
              <a:t>‹#›</a:t>
            </a:fld>
            <a:endParaRPr lang="zh-CN" altLang="en-US"/>
          </a:p>
        </p:txBody>
      </p:sp>
    </p:spTree>
    <p:extLst>
      <p:ext uri="{BB962C8B-B14F-4D97-AF65-F5344CB8AC3E}">
        <p14:creationId xmlns:p14="http://schemas.microsoft.com/office/powerpoint/2010/main" val="2650227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6EB6405-8384-483C-8AFC-A8BA68A45B67}" type="datetimeFigureOut">
              <a:rPr lang="zh-CN" altLang="en-US" smtClean="0"/>
              <a:t>2014/5/26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E4DA68-705C-4C4E-B2E3-BF55F11C6E2C}" type="slidenum">
              <a:rPr lang="zh-CN" altLang="en-US" smtClean="0"/>
              <a:t>‹#›</a:t>
            </a:fld>
            <a:endParaRPr lang="zh-CN" altLang="en-US"/>
          </a:p>
        </p:txBody>
      </p:sp>
    </p:spTree>
    <p:extLst>
      <p:ext uri="{BB962C8B-B14F-4D97-AF65-F5344CB8AC3E}">
        <p14:creationId xmlns:p14="http://schemas.microsoft.com/office/powerpoint/2010/main" val="2145354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6EB6405-8384-483C-8AFC-A8BA68A45B67}" type="datetimeFigureOut">
              <a:rPr lang="zh-CN" altLang="en-US" smtClean="0"/>
              <a:t>2014/5/26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E4DA68-705C-4C4E-B2E3-BF55F11C6E2C}" type="slidenum">
              <a:rPr lang="zh-CN" altLang="en-US" smtClean="0"/>
              <a:t>‹#›</a:t>
            </a:fld>
            <a:endParaRPr lang="zh-CN" altLang="en-US"/>
          </a:p>
        </p:txBody>
      </p:sp>
    </p:spTree>
    <p:extLst>
      <p:ext uri="{BB962C8B-B14F-4D97-AF65-F5344CB8AC3E}">
        <p14:creationId xmlns:p14="http://schemas.microsoft.com/office/powerpoint/2010/main" val="1777369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6EB6405-8384-483C-8AFC-A8BA68A45B67}" type="datetimeFigureOut">
              <a:rPr lang="zh-CN" altLang="en-US" smtClean="0"/>
              <a:t>2014/5/26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E4DA68-705C-4C4E-B2E3-BF55F11C6E2C}" type="slidenum">
              <a:rPr lang="zh-CN" altLang="en-US" smtClean="0"/>
              <a:t>‹#›</a:t>
            </a:fld>
            <a:endParaRPr lang="zh-CN" altLang="en-US"/>
          </a:p>
        </p:txBody>
      </p:sp>
    </p:spTree>
    <p:extLst>
      <p:ext uri="{BB962C8B-B14F-4D97-AF65-F5344CB8AC3E}">
        <p14:creationId xmlns:p14="http://schemas.microsoft.com/office/powerpoint/2010/main" val="2542538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6EB6405-8384-483C-8AFC-A8BA68A45B67}" type="datetimeFigureOut">
              <a:rPr lang="zh-CN" altLang="en-US" smtClean="0"/>
              <a:t>2014/5/26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E4DA68-705C-4C4E-B2E3-BF55F11C6E2C}" type="slidenum">
              <a:rPr lang="zh-CN" altLang="en-US" smtClean="0"/>
              <a:t>‹#›</a:t>
            </a:fld>
            <a:endParaRPr lang="zh-CN" altLang="en-US"/>
          </a:p>
        </p:txBody>
      </p:sp>
    </p:spTree>
    <p:extLst>
      <p:ext uri="{BB962C8B-B14F-4D97-AF65-F5344CB8AC3E}">
        <p14:creationId xmlns:p14="http://schemas.microsoft.com/office/powerpoint/2010/main" val="315241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6EB6405-8384-483C-8AFC-A8BA68A45B67}" type="datetimeFigureOut">
              <a:rPr lang="zh-CN" altLang="en-US" smtClean="0"/>
              <a:t>2014/5/26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E4DA68-705C-4C4E-B2E3-BF55F11C6E2C}" type="slidenum">
              <a:rPr lang="zh-CN" altLang="en-US" smtClean="0"/>
              <a:t>‹#›</a:t>
            </a:fld>
            <a:endParaRPr lang="zh-CN" altLang="en-US"/>
          </a:p>
        </p:txBody>
      </p:sp>
    </p:spTree>
    <p:extLst>
      <p:ext uri="{BB962C8B-B14F-4D97-AF65-F5344CB8AC3E}">
        <p14:creationId xmlns:p14="http://schemas.microsoft.com/office/powerpoint/2010/main" val="2748175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6EB6405-8384-483C-8AFC-A8BA68A45B67}" type="datetimeFigureOut">
              <a:rPr lang="zh-CN" altLang="en-US" smtClean="0"/>
              <a:t>2014/5/26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E4DA68-705C-4C4E-B2E3-BF55F11C6E2C}" type="slidenum">
              <a:rPr lang="zh-CN" altLang="en-US" smtClean="0"/>
              <a:t>‹#›</a:t>
            </a:fld>
            <a:endParaRPr lang="zh-CN" altLang="en-US"/>
          </a:p>
        </p:txBody>
      </p:sp>
    </p:spTree>
    <p:extLst>
      <p:ext uri="{BB962C8B-B14F-4D97-AF65-F5344CB8AC3E}">
        <p14:creationId xmlns:p14="http://schemas.microsoft.com/office/powerpoint/2010/main" val="1950621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EB6405-8384-483C-8AFC-A8BA68A45B67}" type="datetimeFigureOut">
              <a:rPr lang="zh-CN" altLang="en-US" smtClean="0"/>
              <a:t>2014/5/26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E4DA68-705C-4C4E-B2E3-BF55F11C6E2C}" type="slidenum">
              <a:rPr lang="zh-CN" altLang="en-US" smtClean="0"/>
              <a:t>‹#›</a:t>
            </a:fld>
            <a:endParaRPr lang="zh-CN" altLang="en-US"/>
          </a:p>
        </p:txBody>
      </p:sp>
    </p:spTree>
    <p:extLst>
      <p:ext uri="{BB962C8B-B14F-4D97-AF65-F5344CB8AC3E}">
        <p14:creationId xmlns:p14="http://schemas.microsoft.com/office/powerpoint/2010/main" val="3882897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park.apache.org/docs/latest/tuning.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mesos.apache.org/" TargetMode="External"/><Relationship Id="rId3" Type="http://schemas.openxmlformats.org/officeDocument/2006/relationships/hyperlink" Target="http://spark.apache.org/mllib/" TargetMode="External"/><Relationship Id="rId7" Type="http://schemas.openxmlformats.org/officeDocument/2006/relationships/hyperlink" Target="http://spark.apache.org/docs/latest/ec2-scripts.html" TargetMode="External"/><Relationship Id="rId12" Type="http://schemas.openxmlformats.org/officeDocument/2006/relationships/image" Target="../media/image3.png"/><Relationship Id="rId2" Type="http://schemas.openxmlformats.org/officeDocument/2006/relationships/hyperlink" Target="http://shark.cs.berkeley.edu/" TargetMode="External"/><Relationship Id="rId1" Type="http://schemas.openxmlformats.org/officeDocument/2006/relationships/slideLayout" Target="../slideLayouts/slideLayout2.xml"/><Relationship Id="rId6" Type="http://schemas.openxmlformats.org/officeDocument/2006/relationships/hyperlink" Target="http://spark.apache.org/docs/latest/spark-standalone.html" TargetMode="External"/><Relationship Id="rId11" Type="http://schemas.openxmlformats.org/officeDocument/2006/relationships/hyperlink" Target="http://cassandra.apache.org/" TargetMode="External"/><Relationship Id="rId5" Type="http://schemas.openxmlformats.org/officeDocument/2006/relationships/hyperlink" Target="http://spark.apache.org/streaming/" TargetMode="External"/><Relationship Id="rId10" Type="http://schemas.openxmlformats.org/officeDocument/2006/relationships/hyperlink" Target="http://hbase.apache.org/" TargetMode="External"/><Relationship Id="rId4" Type="http://schemas.openxmlformats.org/officeDocument/2006/relationships/hyperlink" Target="http://amplab.github.io/graphx/" TargetMode="External"/><Relationship Id="rId9" Type="http://schemas.openxmlformats.org/officeDocument/2006/relationships/hyperlink" Target="http://hadoop.apache.org/docs/stable/hadoop-project-dist/hadoop-hdfs/HdfsUserGuide.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52965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RDD</a:t>
            </a:r>
            <a:endParaRPr lang="zh-CN" altLang="en-US" dirty="0"/>
          </a:p>
        </p:txBody>
      </p:sp>
      <p:sp>
        <p:nvSpPr>
          <p:cNvPr id="3" name="文本占位符 2"/>
          <p:cNvSpPr>
            <a:spLocks noGrp="1"/>
          </p:cNvSpPr>
          <p:nvPr>
            <p:ph type="body" idx="1"/>
          </p:nvPr>
        </p:nvSpPr>
        <p:spPr/>
        <p:txBody>
          <a:bodyPr/>
          <a:lstStyle/>
          <a:p>
            <a:r>
              <a:rPr lang="en-US" altLang="zh-CN" dirty="0"/>
              <a:t>Parallelized </a:t>
            </a:r>
            <a:r>
              <a:rPr lang="en-US" altLang="zh-CN" dirty="0" smtClean="0"/>
              <a:t>Collections</a:t>
            </a:r>
            <a:endParaRPr lang="en-US" altLang="zh-CN" dirty="0"/>
          </a:p>
        </p:txBody>
      </p:sp>
      <p:sp>
        <p:nvSpPr>
          <p:cNvPr id="4" name="内容占位符 3"/>
          <p:cNvSpPr>
            <a:spLocks noGrp="1"/>
          </p:cNvSpPr>
          <p:nvPr>
            <p:ph sz="half" idx="2"/>
          </p:nvPr>
        </p:nvSpPr>
        <p:spPr>
          <a:xfrm>
            <a:off x="839788" y="2505075"/>
            <a:ext cx="5157787" cy="2565689"/>
          </a:xfrm>
        </p:spPr>
        <p:txBody>
          <a:bodyPr>
            <a:normAutofit fontScale="77500" lnSpcReduction="20000"/>
          </a:bodyPr>
          <a:lstStyle/>
          <a:p>
            <a:r>
              <a:rPr lang="en-US" altLang="zh-CN" dirty="0" smtClean="0"/>
              <a:t>Parallelized collections are created by calling </a:t>
            </a:r>
            <a:r>
              <a:rPr lang="en-US" altLang="zh-CN" dirty="0" err="1" smtClean="0"/>
              <a:t>SparkContext’s</a:t>
            </a:r>
            <a:r>
              <a:rPr lang="en-US" altLang="zh-CN" dirty="0" smtClean="0"/>
              <a:t> parallelize method on an existing Scala collection (a </a:t>
            </a:r>
            <a:r>
              <a:rPr lang="en-US" altLang="zh-CN" dirty="0" err="1" smtClean="0"/>
              <a:t>Seq</a:t>
            </a:r>
            <a:r>
              <a:rPr lang="en-US" altLang="zh-CN" dirty="0" smtClean="0"/>
              <a:t> object). The elements of the collection are copied to form a distributed dataset that can be operated on in parallel. For example, here is some interpreter output showing how to create a parallel collection from an array:</a:t>
            </a:r>
          </a:p>
          <a:p>
            <a:endParaRPr lang="zh-CN" altLang="en-US" dirty="0"/>
          </a:p>
        </p:txBody>
      </p:sp>
      <p:sp>
        <p:nvSpPr>
          <p:cNvPr id="5" name="文本占位符 4"/>
          <p:cNvSpPr>
            <a:spLocks noGrp="1"/>
          </p:cNvSpPr>
          <p:nvPr>
            <p:ph type="body" sz="quarter" idx="3"/>
          </p:nvPr>
        </p:nvSpPr>
        <p:spPr/>
        <p:txBody>
          <a:bodyPr/>
          <a:lstStyle/>
          <a:p>
            <a:r>
              <a:rPr lang="en-US" altLang="zh-CN" dirty="0"/>
              <a:t>Hadoop </a:t>
            </a:r>
            <a:r>
              <a:rPr lang="en-US" altLang="zh-CN" dirty="0" smtClean="0"/>
              <a:t>Datasets</a:t>
            </a:r>
            <a:endParaRPr lang="en-US" altLang="zh-CN" dirty="0"/>
          </a:p>
        </p:txBody>
      </p:sp>
      <p:sp>
        <p:nvSpPr>
          <p:cNvPr id="6" name="内容占位符 5"/>
          <p:cNvSpPr>
            <a:spLocks noGrp="1"/>
          </p:cNvSpPr>
          <p:nvPr>
            <p:ph sz="quarter" idx="4"/>
          </p:nvPr>
        </p:nvSpPr>
        <p:spPr>
          <a:xfrm>
            <a:off x="6172200" y="2505074"/>
            <a:ext cx="5183188" cy="2910073"/>
          </a:xfrm>
        </p:spPr>
        <p:txBody>
          <a:bodyPr>
            <a:normAutofit fontScale="70000" lnSpcReduction="20000"/>
          </a:bodyPr>
          <a:lstStyle/>
          <a:p>
            <a:r>
              <a:rPr lang="en-US" altLang="zh-CN" dirty="0" smtClean="0"/>
              <a:t>Spark can create distributed datasets from any file stored in the Hadoop distributed file system (HDFS) or other storage systems supported by Hadoop (including your local file system, Amazon S3, </a:t>
            </a:r>
            <a:r>
              <a:rPr lang="en-US" altLang="zh-CN" dirty="0" err="1" smtClean="0"/>
              <a:t>Hypertable</a:t>
            </a:r>
            <a:r>
              <a:rPr lang="en-US" altLang="zh-CN" dirty="0" smtClean="0"/>
              <a:t>, </a:t>
            </a:r>
            <a:r>
              <a:rPr lang="en-US" altLang="zh-CN" dirty="0" err="1" smtClean="0"/>
              <a:t>HBase</a:t>
            </a:r>
            <a:r>
              <a:rPr lang="en-US" altLang="zh-CN" dirty="0" smtClean="0"/>
              <a:t>, </a:t>
            </a:r>
            <a:r>
              <a:rPr lang="en-US" altLang="zh-CN" dirty="0" err="1" smtClean="0"/>
              <a:t>etc</a:t>
            </a:r>
            <a:r>
              <a:rPr lang="en-US" altLang="zh-CN" dirty="0" smtClean="0"/>
              <a:t>). Spark supports text files, </a:t>
            </a:r>
            <a:r>
              <a:rPr lang="en-US" altLang="zh-CN" dirty="0" err="1" smtClean="0"/>
              <a:t>SequenceFiles</a:t>
            </a:r>
            <a:r>
              <a:rPr lang="en-US" altLang="zh-CN" dirty="0" smtClean="0"/>
              <a:t>, and any other Hadoop </a:t>
            </a:r>
            <a:r>
              <a:rPr lang="en-US" altLang="zh-CN" dirty="0" err="1" smtClean="0"/>
              <a:t>InputFormat</a:t>
            </a:r>
            <a:r>
              <a:rPr lang="en-US" altLang="zh-CN" dirty="0" smtClean="0"/>
              <a:t>.</a:t>
            </a:r>
          </a:p>
          <a:p>
            <a:r>
              <a:rPr lang="en-US" altLang="zh-CN" dirty="0" smtClean="0"/>
              <a:t>Text file RDDs can be created using </a:t>
            </a:r>
            <a:r>
              <a:rPr lang="en-US" altLang="zh-CN" dirty="0" err="1" smtClean="0"/>
              <a:t>SparkContext’s</a:t>
            </a:r>
            <a:r>
              <a:rPr lang="en-US" altLang="zh-CN" dirty="0" smtClean="0"/>
              <a:t> </a:t>
            </a:r>
            <a:r>
              <a:rPr lang="en-US" altLang="zh-CN" dirty="0" err="1" smtClean="0"/>
              <a:t>textFile</a:t>
            </a:r>
            <a:r>
              <a:rPr lang="en-US" altLang="zh-CN" dirty="0" smtClean="0"/>
              <a:t> method. This method takes an URI for the file (either a local path on the machine, or a hdfs://, s3n://, kfs://, </a:t>
            </a:r>
            <a:r>
              <a:rPr lang="en-US" altLang="zh-CN" dirty="0" err="1" smtClean="0"/>
              <a:t>etc</a:t>
            </a:r>
            <a:r>
              <a:rPr lang="en-US" altLang="zh-CN" dirty="0" smtClean="0"/>
              <a:t> URI). Here is an example invocation:</a:t>
            </a:r>
            <a:endParaRPr lang="zh-CN" altLang="en-US" dirty="0"/>
          </a:p>
        </p:txBody>
      </p:sp>
      <p:sp>
        <p:nvSpPr>
          <p:cNvPr id="8" name="矩形 7"/>
          <p:cNvSpPr/>
          <p:nvPr/>
        </p:nvSpPr>
        <p:spPr>
          <a:xfrm>
            <a:off x="1009403" y="4880759"/>
            <a:ext cx="3859480" cy="19772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err="1" smtClean="0"/>
              <a:t>scala</a:t>
            </a:r>
            <a:r>
              <a:rPr lang="en-US" altLang="zh-CN" dirty="0" smtClean="0"/>
              <a:t>&gt; </a:t>
            </a:r>
            <a:r>
              <a:rPr lang="en-US" altLang="zh-CN" dirty="0" err="1" smtClean="0"/>
              <a:t>val</a:t>
            </a:r>
            <a:r>
              <a:rPr lang="en-US" altLang="zh-CN" dirty="0" smtClean="0"/>
              <a:t> data = Array(1, 2, 3, 4, 5)</a:t>
            </a:r>
          </a:p>
          <a:p>
            <a:r>
              <a:rPr lang="en-US" altLang="zh-CN" dirty="0" smtClean="0"/>
              <a:t>data: Array[</a:t>
            </a:r>
            <a:r>
              <a:rPr lang="en-US" altLang="zh-CN" dirty="0" err="1" smtClean="0"/>
              <a:t>Int</a:t>
            </a:r>
            <a:r>
              <a:rPr lang="en-US" altLang="zh-CN" dirty="0" smtClean="0"/>
              <a:t>] = Array(1, 2, 3, 4, 5)</a:t>
            </a:r>
          </a:p>
          <a:p>
            <a:endParaRPr lang="en-US" altLang="zh-CN" dirty="0" smtClean="0"/>
          </a:p>
          <a:p>
            <a:r>
              <a:rPr lang="en-US" altLang="zh-CN" dirty="0" err="1" smtClean="0"/>
              <a:t>scala</a:t>
            </a:r>
            <a:r>
              <a:rPr lang="en-US" altLang="zh-CN" dirty="0" smtClean="0"/>
              <a:t>&gt; </a:t>
            </a:r>
            <a:r>
              <a:rPr lang="en-US" altLang="zh-CN" dirty="0" err="1" smtClean="0"/>
              <a:t>val</a:t>
            </a:r>
            <a:r>
              <a:rPr lang="en-US" altLang="zh-CN" dirty="0" smtClean="0"/>
              <a:t> </a:t>
            </a:r>
            <a:r>
              <a:rPr lang="en-US" altLang="zh-CN" dirty="0" err="1" smtClean="0"/>
              <a:t>distData</a:t>
            </a:r>
            <a:r>
              <a:rPr lang="en-US" altLang="zh-CN" dirty="0" smtClean="0"/>
              <a:t> = </a:t>
            </a:r>
            <a:r>
              <a:rPr lang="en-US" altLang="zh-CN" dirty="0" err="1" smtClean="0"/>
              <a:t>sc.parallelize</a:t>
            </a:r>
            <a:r>
              <a:rPr lang="en-US" altLang="zh-CN" dirty="0" smtClean="0"/>
              <a:t>(data)</a:t>
            </a:r>
          </a:p>
          <a:p>
            <a:r>
              <a:rPr lang="en-US" altLang="zh-CN" dirty="0" err="1" smtClean="0"/>
              <a:t>distData</a:t>
            </a:r>
            <a:r>
              <a:rPr lang="en-US" altLang="zh-CN" dirty="0" smtClean="0"/>
              <a:t>: </a:t>
            </a:r>
            <a:r>
              <a:rPr lang="en-US" altLang="zh-CN" dirty="0" err="1" smtClean="0"/>
              <a:t>spark.RDD</a:t>
            </a:r>
            <a:r>
              <a:rPr lang="en-US" altLang="zh-CN" dirty="0" smtClean="0"/>
              <a:t>[</a:t>
            </a:r>
            <a:r>
              <a:rPr lang="en-US" altLang="zh-CN" dirty="0" err="1" smtClean="0"/>
              <a:t>Int</a:t>
            </a:r>
            <a:r>
              <a:rPr lang="en-US" altLang="zh-CN" dirty="0" smtClean="0"/>
              <a:t>] = spark.ParallelCollection@10d13e3e</a:t>
            </a:r>
          </a:p>
        </p:txBody>
      </p:sp>
      <p:sp>
        <p:nvSpPr>
          <p:cNvPr id="11" name="矩形 10"/>
          <p:cNvSpPr/>
          <p:nvPr/>
        </p:nvSpPr>
        <p:spPr>
          <a:xfrm>
            <a:off x="5403273" y="5557652"/>
            <a:ext cx="5952115" cy="13003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err="1" smtClean="0"/>
              <a:t>scala</a:t>
            </a:r>
            <a:r>
              <a:rPr lang="en-US" altLang="zh-CN" dirty="0" smtClean="0"/>
              <a:t>&gt; </a:t>
            </a:r>
            <a:r>
              <a:rPr lang="en-US" altLang="zh-CN" dirty="0" err="1" smtClean="0"/>
              <a:t>val</a:t>
            </a:r>
            <a:r>
              <a:rPr lang="en-US" altLang="zh-CN" dirty="0" smtClean="0"/>
              <a:t> </a:t>
            </a:r>
            <a:r>
              <a:rPr lang="en-US" altLang="zh-CN" dirty="0" err="1" smtClean="0"/>
              <a:t>distFile</a:t>
            </a:r>
            <a:r>
              <a:rPr lang="en-US" altLang="zh-CN" dirty="0" smtClean="0"/>
              <a:t> = </a:t>
            </a:r>
            <a:r>
              <a:rPr lang="en-US" altLang="zh-CN" dirty="0" err="1" smtClean="0"/>
              <a:t>sc.textFile</a:t>
            </a:r>
            <a:r>
              <a:rPr lang="en-US" altLang="zh-CN" dirty="0" smtClean="0"/>
              <a:t>("data.txt")</a:t>
            </a:r>
          </a:p>
          <a:p>
            <a:r>
              <a:rPr lang="en-US" altLang="zh-CN" dirty="0" err="1" smtClean="0"/>
              <a:t>distFile</a:t>
            </a:r>
            <a:r>
              <a:rPr lang="en-US" altLang="zh-CN" dirty="0" smtClean="0"/>
              <a:t>: </a:t>
            </a:r>
            <a:r>
              <a:rPr lang="en-US" altLang="zh-CN" dirty="0" err="1" smtClean="0"/>
              <a:t>spark.RDD</a:t>
            </a:r>
            <a:r>
              <a:rPr lang="en-US" altLang="zh-CN" dirty="0" smtClean="0"/>
              <a:t>[String] = spark.HadoopRDD@1d4cee08</a:t>
            </a:r>
          </a:p>
        </p:txBody>
      </p:sp>
    </p:spTree>
    <p:extLst>
      <p:ext uri="{BB962C8B-B14F-4D97-AF65-F5344CB8AC3E}">
        <p14:creationId xmlns:p14="http://schemas.microsoft.com/office/powerpoint/2010/main" val="3820097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RDD Operations</a:t>
            </a:r>
            <a:endParaRPr lang="zh-CN" altLang="en-US" dirty="0"/>
          </a:p>
        </p:txBody>
      </p:sp>
      <p:sp>
        <p:nvSpPr>
          <p:cNvPr id="3" name="内容占位符 2"/>
          <p:cNvSpPr>
            <a:spLocks noGrp="1"/>
          </p:cNvSpPr>
          <p:nvPr>
            <p:ph idx="1"/>
          </p:nvPr>
        </p:nvSpPr>
        <p:spPr/>
        <p:txBody>
          <a:bodyPr/>
          <a:lstStyle/>
          <a:p>
            <a:r>
              <a:rPr lang="zh-CN" altLang="en-US" dirty="0" smtClean="0"/>
              <a:t>两种操作：</a:t>
            </a:r>
            <a:r>
              <a:rPr lang="en-US" altLang="zh-CN" i="1" dirty="0" smtClean="0"/>
              <a:t>transformation</a:t>
            </a:r>
            <a:r>
              <a:rPr lang="zh-CN" altLang="en-US" dirty="0" smtClean="0"/>
              <a:t>和</a:t>
            </a:r>
            <a:r>
              <a:rPr lang="en-US" altLang="zh-CN" i="1" dirty="0" smtClean="0"/>
              <a:t>action</a:t>
            </a:r>
            <a:endParaRPr lang="en-US" altLang="zh-CN" dirty="0" smtClean="0"/>
          </a:p>
          <a:p>
            <a:r>
              <a:rPr lang="zh-CN" altLang="en-US" dirty="0" smtClean="0"/>
              <a:t>所有的</a:t>
            </a:r>
            <a:r>
              <a:rPr lang="en-US" altLang="zh-CN" i="1" dirty="0" smtClean="0"/>
              <a:t>transformations</a:t>
            </a:r>
            <a:r>
              <a:rPr lang="zh-CN" altLang="en-US" i="1" dirty="0" smtClean="0"/>
              <a:t>是惰性的</a:t>
            </a:r>
            <a:r>
              <a:rPr lang="zh-CN" altLang="en-US" dirty="0" smtClean="0"/>
              <a:t>（</a:t>
            </a:r>
            <a:r>
              <a:rPr lang="en-US" altLang="zh-CN" i="1" dirty="0" smtClean="0"/>
              <a:t>lazy</a:t>
            </a:r>
            <a:r>
              <a:rPr lang="zh-CN" altLang="en-US" dirty="0" smtClean="0"/>
              <a:t>）</a:t>
            </a:r>
            <a:r>
              <a:rPr lang="en-US" altLang="zh-CN" dirty="0" smtClean="0"/>
              <a:t>,</a:t>
            </a:r>
            <a:r>
              <a:rPr lang="zh-CN" altLang="en-US" dirty="0" smtClean="0"/>
              <a:t>只有当某一个</a:t>
            </a:r>
            <a:r>
              <a:rPr lang="en-US" altLang="zh-CN" i="1" dirty="0" smtClean="0"/>
              <a:t>action</a:t>
            </a:r>
            <a:r>
              <a:rPr lang="zh-CN" altLang="en-US" dirty="0" smtClean="0"/>
              <a:t>请求结果以返回给</a:t>
            </a:r>
            <a:r>
              <a:rPr lang="zh-CN" altLang="en-US" i="1" dirty="0" smtClean="0"/>
              <a:t>驱动程序</a:t>
            </a:r>
            <a:r>
              <a:rPr lang="zh-CN" altLang="en-US" dirty="0" smtClean="0"/>
              <a:t>（</a:t>
            </a:r>
            <a:r>
              <a:rPr lang="en-US" altLang="zh-CN" dirty="0" smtClean="0"/>
              <a:t> </a:t>
            </a:r>
            <a:r>
              <a:rPr lang="en-US" altLang="zh-CN" i="1" dirty="0" smtClean="0"/>
              <a:t>driver program </a:t>
            </a:r>
            <a:r>
              <a:rPr lang="zh-CN" altLang="en-US" dirty="0" smtClean="0"/>
              <a:t>）才回被执行</a:t>
            </a:r>
            <a:endParaRPr lang="en-US" altLang="zh-CN" dirty="0" smtClean="0"/>
          </a:p>
          <a:p>
            <a:r>
              <a:rPr lang="zh-CN" altLang="en-US" dirty="0" smtClean="0"/>
              <a:t>默认情况，每个被转化的</a:t>
            </a:r>
            <a:r>
              <a:rPr lang="en-US" altLang="zh-CN" dirty="0" smtClean="0"/>
              <a:t>RDD</a:t>
            </a:r>
            <a:r>
              <a:rPr lang="zh-CN" altLang="en-US" dirty="0" smtClean="0"/>
              <a:t>在执行</a:t>
            </a:r>
            <a:r>
              <a:rPr lang="en-US" altLang="zh-CN" dirty="0" smtClean="0"/>
              <a:t>action</a:t>
            </a:r>
            <a:r>
              <a:rPr lang="zh-CN" altLang="en-US" dirty="0" smtClean="0"/>
              <a:t>操作时需要重新计算。然而，用户可以指定</a:t>
            </a:r>
            <a:r>
              <a:rPr lang="en-US" altLang="zh-CN" dirty="0" smtClean="0"/>
              <a:t>RDD</a:t>
            </a:r>
            <a:r>
              <a:rPr lang="zh-CN" altLang="en-US" dirty="0" smtClean="0"/>
              <a:t>的持久化方法</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101784140"/>
              </p:ext>
            </p:extLst>
          </p:nvPr>
        </p:nvGraphicFramePr>
        <p:xfrm>
          <a:off x="1129475" y="4206240"/>
          <a:ext cx="8128000" cy="2651760"/>
        </p:xfrm>
        <a:graphic>
          <a:graphicData uri="http://schemas.openxmlformats.org/drawingml/2006/table">
            <a:tbl>
              <a:tblPr firstRow="1" bandRow="1">
                <a:tableStyleId>{68D230F3-CF80-4859-8CE7-A43EE81993B5}</a:tableStyleId>
              </a:tblPr>
              <a:tblGrid>
                <a:gridCol w="3798785"/>
                <a:gridCol w="1864426"/>
                <a:gridCol w="2464789"/>
              </a:tblGrid>
              <a:tr h="370840">
                <a:tc>
                  <a:txBody>
                    <a:bodyPr/>
                    <a:lstStyle/>
                    <a:p>
                      <a:r>
                        <a:rPr lang="en-US" altLang="zh-CN" sz="1800" u="none" strike="noStrike" kern="1200" baseline="0" dirty="0" smtClean="0"/>
                        <a:t>Transformations</a:t>
                      </a:r>
                    </a:p>
                    <a:p>
                      <a:r>
                        <a:rPr lang="en-US" altLang="zh-CN" sz="1800" u="none" strike="noStrike" kern="1200" baseline="0" dirty="0" smtClean="0"/>
                        <a:t>(</a:t>
                      </a:r>
                      <a:r>
                        <a:rPr lang="zh-CN" altLang="en-US" sz="1800" u="none" strike="noStrike" kern="1200" baseline="0" dirty="0" smtClean="0"/>
                        <a:t>定义新的</a:t>
                      </a:r>
                      <a:r>
                        <a:rPr lang="en-US" altLang="zh-CN" sz="1800" u="none" strike="noStrike" kern="1200" baseline="0" dirty="0" smtClean="0"/>
                        <a:t>RDD)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sz="1800" u="none" strike="noStrike" kern="1200" baseline="0" dirty="0" smtClean="0"/>
                        <a:t>map</a:t>
                      </a:r>
                    </a:p>
                    <a:p>
                      <a:r>
                        <a:rPr lang="en-US" altLang="zh-CN" sz="1800" u="none" strike="noStrike" kern="1200" baseline="0" dirty="0" smtClean="0"/>
                        <a:t>filter</a:t>
                      </a:r>
                    </a:p>
                    <a:p>
                      <a:r>
                        <a:rPr lang="en-US" altLang="zh-CN" sz="1800" u="none" strike="noStrike" kern="1200" baseline="0" dirty="0" smtClean="0"/>
                        <a:t>sample</a:t>
                      </a:r>
                    </a:p>
                    <a:p>
                      <a:r>
                        <a:rPr lang="en-US" altLang="zh-CN" sz="1800" u="none" strike="noStrike" kern="1200" baseline="0" dirty="0" err="1" smtClean="0"/>
                        <a:t>groupByKey</a:t>
                      </a:r>
                      <a:endParaRPr lang="en-US" altLang="zh-CN" sz="1800" u="none" strike="noStrike" kern="1200" baseline="0" dirty="0" smtClean="0"/>
                    </a:p>
                    <a:p>
                      <a:r>
                        <a:rPr lang="en-US" altLang="zh-CN" sz="1800" u="none" strike="noStrike" kern="1200" baseline="0" dirty="0" err="1" smtClean="0"/>
                        <a:t>reduceByKey</a:t>
                      </a:r>
                      <a:endParaRPr lang="en-US" altLang="zh-CN" sz="1800" u="none" strike="noStrike" kern="1200" baseline="0" dirty="0" smtClean="0"/>
                    </a:p>
                    <a:p>
                      <a:r>
                        <a:rPr lang="en-US" altLang="zh-CN" sz="1800" u="none" strike="noStrike" kern="1200" baseline="0" dirty="0" err="1" smtClean="0"/>
                        <a:t>sortByKey</a:t>
                      </a:r>
                      <a:endParaRPr lang="zh-CN" altLang="en-US" dirty="0"/>
                    </a:p>
                  </a:txBody>
                  <a:tcPr>
                    <a:lnL w="12700" cap="flat" cmpd="sng" algn="ctr">
                      <a:solidFill>
                        <a:schemeClr val="tx1"/>
                      </a:solidFill>
                      <a:prstDash val="solid"/>
                      <a:round/>
                      <a:headEnd type="none" w="med" len="med"/>
                      <a:tailEnd type="none" w="med" len="med"/>
                    </a:lnL>
                  </a:tcPr>
                </a:tc>
                <a:tc>
                  <a:txBody>
                    <a:bodyPr/>
                    <a:lstStyle/>
                    <a:p>
                      <a:r>
                        <a:rPr lang="en-US" altLang="zh-CN" sz="1800" u="none" strike="noStrike" kern="1200" baseline="0" dirty="0" err="1" smtClean="0"/>
                        <a:t>flatMap</a:t>
                      </a:r>
                      <a:endParaRPr lang="en-US" altLang="zh-CN" sz="1800" u="none" strike="noStrike" kern="1200" baseline="0" dirty="0" smtClean="0"/>
                    </a:p>
                    <a:p>
                      <a:r>
                        <a:rPr lang="en-US" altLang="zh-CN" sz="1800" u="none" strike="noStrike" kern="1200" baseline="0" dirty="0" smtClean="0"/>
                        <a:t>union</a:t>
                      </a:r>
                    </a:p>
                    <a:p>
                      <a:r>
                        <a:rPr lang="en-US" altLang="zh-CN" sz="1800" u="none" strike="noStrike" kern="1200" baseline="0" dirty="0" smtClean="0"/>
                        <a:t>join</a:t>
                      </a:r>
                    </a:p>
                    <a:p>
                      <a:r>
                        <a:rPr lang="en-US" altLang="zh-CN" sz="1800" u="none" strike="noStrike" kern="1200" baseline="0" dirty="0" err="1" smtClean="0"/>
                        <a:t>cogroup</a:t>
                      </a:r>
                      <a:endParaRPr lang="en-US" altLang="zh-CN" sz="1800" u="none" strike="noStrike" kern="1200" baseline="0" dirty="0" smtClean="0"/>
                    </a:p>
                    <a:p>
                      <a:r>
                        <a:rPr lang="en-US" altLang="zh-CN" sz="1800" u="none" strike="noStrike" kern="1200" baseline="0" dirty="0" smtClean="0"/>
                        <a:t>cross</a:t>
                      </a:r>
                    </a:p>
                    <a:p>
                      <a:r>
                        <a:rPr lang="en-US" altLang="zh-CN" sz="1800" u="none" strike="noStrike" kern="1200" baseline="0" dirty="0" err="1" smtClean="0"/>
                        <a:t>mapValues</a:t>
                      </a:r>
                      <a:endParaRPr lang="zh-CN" altLang="en-US" dirty="0"/>
                    </a:p>
                  </a:txBody>
                  <a:tcPr>
                    <a:lnR w="12700" cap="flat" cmpd="sng" algn="ctr">
                      <a:solidFill>
                        <a:schemeClr val="tx1"/>
                      </a:solidFill>
                      <a:prstDash val="solid"/>
                      <a:round/>
                      <a:headEnd type="none" w="med" len="med"/>
                      <a:tailEnd type="none" w="med" len="med"/>
                    </a:lnR>
                  </a:tcPr>
                </a:tc>
              </a:tr>
              <a:tr h="370840">
                <a:tc>
                  <a:txBody>
                    <a:bodyPr/>
                    <a:lstStyle/>
                    <a:p>
                      <a:r>
                        <a:rPr lang="en-US" altLang="zh-CN" sz="1800" u="none" strike="noStrike" kern="1200" baseline="0" dirty="0" smtClean="0"/>
                        <a:t>Actions</a:t>
                      </a:r>
                    </a:p>
                    <a:p>
                      <a:r>
                        <a:rPr lang="en-US" altLang="zh-CN" sz="1800" u="none" strike="noStrike" kern="1200" baseline="0" dirty="0" smtClean="0"/>
                        <a:t>(</a:t>
                      </a:r>
                      <a:r>
                        <a:rPr lang="zh-CN" altLang="en-US" sz="1800" u="none" strike="noStrike" kern="1200" baseline="0" dirty="0" smtClean="0"/>
                        <a:t>返回结果至驱动程序</a:t>
                      </a:r>
                      <a:r>
                        <a:rPr lang="en-US" altLang="zh-CN" sz="1800" u="none" strike="noStrike" kern="1200" baseline="0"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sz="1800" b="0" i="0" u="none" strike="noStrike" kern="1200" baseline="0" dirty="0" smtClean="0">
                          <a:solidFill>
                            <a:schemeClr val="tx1"/>
                          </a:solidFill>
                          <a:latin typeface="+mn-lt"/>
                          <a:ea typeface="+mn-ea"/>
                          <a:cs typeface="+mn-cs"/>
                        </a:rPr>
                        <a:t>collect</a:t>
                      </a:r>
                    </a:p>
                    <a:p>
                      <a:r>
                        <a:rPr lang="en-US" altLang="zh-CN" sz="1800" b="0" i="0" u="none" strike="noStrike" kern="1200" baseline="0" dirty="0" smtClean="0">
                          <a:solidFill>
                            <a:schemeClr val="tx1"/>
                          </a:solidFill>
                          <a:latin typeface="+mn-lt"/>
                          <a:ea typeface="+mn-ea"/>
                          <a:cs typeface="+mn-cs"/>
                        </a:rPr>
                        <a:t>reduce</a:t>
                      </a:r>
                    </a:p>
                  </a:txBody>
                  <a:tcPr>
                    <a:lnL w="12700" cap="flat" cmpd="sng" algn="ctr">
                      <a:solidFill>
                        <a:schemeClr val="tx1"/>
                      </a:solidFill>
                      <a:prstDash val="solid"/>
                      <a:round/>
                      <a:headEnd type="none" w="med" len="med"/>
                      <a:tailEnd type="none" w="med" len="med"/>
                    </a:lnL>
                  </a:tcPr>
                </a:tc>
                <a:tc>
                  <a:txBody>
                    <a:bodyPr/>
                    <a:lstStyle/>
                    <a:p>
                      <a:r>
                        <a:rPr lang="en-US" altLang="zh-CN" sz="1800" b="0" i="0" u="none" strike="noStrike" kern="1200" baseline="0" dirty="0" smtClean="0">
                          <a:solidFill>
                            <a:schemeClr val="tx1"/>
                          </a:solidFill>
                          <a:latin typeface="+mn-lt"/>
                          <a:ea typeface="+mn-ea"/>
                          <a:cs typeface="+mn-cs"/>
                        </a:rPr>
                        <a:t>count</a:t>
                      </a:r>
                    </a:p>
                    <a:p>
                      <a:r>
                        <a:rPr lang="en-US" altLang="zh-CN" sz="1800" b="0" i="0" u="none" strike="noStrike" kern="1200" baseline="0" dirty="0" smtClean="0">
                          <a:solidFill>
                            <a:schemeClr val="tx1"/>
                          </a:solidFill>
                          <a:latin typeface="+mn-lt"/>
                          <a:ea typeface="+mn-ea"/>
                          <a:cs typeface="+mn-cs"/>
                        </a:rPr>
                        <a:t>save</a:t>
                      </a:r>
                    </a:p>
                    <a:p>
                      <a:r>
                        <a:rPr lang="en-US" altLang="zh-CN" sz="1800" b="0" i="0" u="none" strike="noStrike" kern="1200" baseline="0" dirty="0" err="1" smtClean="0">
                          <a:solidFill>
                            <a:schemeClr val="tx1"/>
                          </a:solidFill>
                          <a:latin typeface="+mn-lt"/>
                          <a:ea typeface="+mn-ea"/>
                          <a:cs typeface="+mn-cs"/>
                        </a:rPr>
                        <a:t>lookupKey</a:t>
                      </a:r>
                      <a:endParaRPr lang="zh-CN" altLang="en-US" dirty="0"/>
                    </a:p>
                  </a:txBody>
                  <a:tcPr>
                    <a:lnR w="12700" cap="flat" cmpd="sng" algn="ctr">
                      <a:solidFill>
                        <a:schemeClr val="tx1"/>
                      </a:solidFill>
                      <a:prstDash val="solid"/>
                      <a:round/>
                      <a:headEnd type="none" w="med" len="med"/>
                      <a:tailEnd type="none" w="med" len="med"/>
                    </a:lnR>
                  </a:tcPr>
                </a:tc>
              </a:tr>
            </a:tbl>
          </a:graphicData>
        </a:graphic>
      </p:graphicFrame>
    </p:spTree>
    <p:extLst>
      <p:ext uri="{BB962C8B-B14F-4D97-AF65-F5344CB8AC3E}">
        <p14:creationId xmlns:p14="http://schemas.microsoft.com/office/powerpoint/2010/main" val="969718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RDD Persistence</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031751099"/>
              </p:ext>
            </p:extLst>
          </p:nvPr>
        </p:nvGraphicFramePr>
        <p:xfrm>
          <a:off x="838200" y="1825625"/>
          <a:ext cx="10515600" cy="4673600"/>
        </p:xfrm>
        <a:graphic>
          <a:graphicData uri="http://schemas.openxmlformats.org/drawingml/2006/table">
            <a:tbl>
              <a:tblPr firstRow="1" bandRow="1">
                <a:tableStyleId>{5C22544A-7EE6-4342-B048-85BDC9FD1C3A}</a:tableStyleId>
              </a:tblPr>
              <a:tblGrid>
                <a:gridCol w="3733800"/>
                <a:gridCol w="6781800"/>
              </a:tblGrid>
              <a:tr h="370840">
                <a:tc>
                  <a:txBody>
                    <a:bodyPr/>
                    <a:lstStyle/>
                    <a:p>
                      <a:r>
                        <a:rPr lang="en-US" dirty="0">
                          <a:effectLst/>
                        </a:rPr>
                        <a:t>Storage Level</a:t>
                      </a:r>
                    </a:p>
                  </a:txBody>
                  <a:tcPr anchor="ctr"/>
                </a:tc>
                <a:tc>
                  <a:txBody>
                    <a:bodyPr/>
                    <a:lstStyle/>
                    <a:p>
                      <a:r>
                        <a:rPr lang="en-US"/>
                        <a:t>Meaning</a:t>
                      </a:r>
                    </a:p>
                  </a:txBody>
                  <a:tcPr anchor="ctr"/>
                </a:tc>
              </a:tr>
              <a:tr h="370840">
                <a:tc>
                  <a:txBody>
                    <a:bodyPr/>
                    <a:lstStyle/>
                    <a:p>
                      <a:r>
                        <a:rPr lang="en-US" dirty="0"/>
                        <a:t>MEMORY_ONLY </a:t>
                      </a:r>
                    </a:p>
                  </a:txBody>
                  <a:tcPr anchor="ctr"/>
                </a:tc>
                <a:tc>
                  <a:txBody>
                    <a:bodyPr/>
                    <a:lstStyle/>
                    <a:p>
                      <a:r>
                        <a:rPr lang="en-US"/>
                        <a:t>Store RDD as deserialized Java objects in the JVM. If the RDD does not fit in memory, some partitions will not be cached and will be recomputed on the fly each time they're needed. This is the default level. </a:t>
                      </a:r>
                    </a:p>
                  </a:txBody>
                  <a:tcPr anchor="ctr"/>
                </a:tc>
              </a:tr>
              <a:tr h="370840">
                <a:tc>
                  <a:txBody>
                    <a:bodyPr/>
                    <a:lstStyle/>
                    <a:p>
                      <a:r>
                        <a:rPr lang="en-US"/>
                        <a:t>MEMORY_AND_DISK </a:t>
                      </a:r>
                    </a:p>
                  </a:txBody>
                  <a:tcPr anchor="ctr"/>
                </a:tc>
                <a:tc>
                  <a:txBody>
                    <a:bodyPr/>
                    <a:lstStyle/>
                    <a:p>
                      <a:r>
                        <a:rPr lang="en-US" dirty="0"/>
                        <a:t>Store RDD as </a:t>
                      </a:r>
                      <a:r>
                        <a:rPr lang="en-US" dirty="0" err="1"/>
                        <a:t>deserialized</a:t>
                      </a:r>
                      <a:r>
                        <a:rPr lang="en-US" dirty="0"/>
                        <a:t> Java objects in the JVM. If the RDD does not fit in memory, store the partitions that don't fit on disk, and read them from there when they're needed. </a:t>
                      </a:r>
                    </a:p>
                  </a:txBody>
                  <a:tcPr anchor="ctr"/>
                </a:tc>
              </a:tr>
              <a:tr h="370840">
                <a:tc>
                  <a:txBody>
                    <a:bodyPr/>
                    <a:lstStyle/>
                    <a:p>
                      <a:r>
                        <a:rPr lang="en-US"/>
                        <a:t>MEMORY_ONLY_SER </a:t>
                      </a:r>
                    </a:p>
                  </a:txBody>
                  <a:tcPr anchor="ctr"/>
                </a:tc>
                <a:tc>
                  <a:txBody>
                    <a:bodyPr/>
                    <a:lstStyle/>
                    <a:p>
                      <a:r>
                        <a:rPr lang="en-US"/>
                        <a:t>Store RDD as </a:t>
                      </a:r>
                      <a:r>
                        <a:rPr lang="en-US" i="1"/>
                        <a:t>serialized</a:t>
                      </a:r>
                      <a:r>
                        <a:rPr lang="en-US"/>
                        <a:t> Java objects (one byte array per partition). This is generally more space-efficient than deserialized objects, especially when using a </a:t>
                      </a:r>
                      <a:r>
                        <a:rPr lang="en-US">
                          <a:hlinkClick r:id="rId2"/>
                        </a:rPr>
                        <a:t>fast serializer</a:t>
                      </a:r>
                      <a:r>
                        <a:rPr lang="en-US"/>
                        <a:t>, but more CPU-intensive to read. </a:t>
                      </a:r>
                    </a:p>
                  </a:txBody>
                  <a:tcPr anchor="ctr"/>
                </a:tc>
              </a:tr>
              <a:tr h="370840">
                <a:tc>
                  <a:txBody>
                    <a:bodyPr/>
                    <a:lstStyle/>
                    <a:p>
                      <a:r>
                        <a:rPr lang="en-US"/>
                        <a:t>MEMORY_AND_DISK_SER </a:t>
                      </a:r>
                    </a:p>
                  </a:txBody>
                  <a:tcPr anchor="ctr"/>
                </a:tc>
                <a:tc>
                  <a:txBody>
                    <a:bodyPr/>
                    <a:lstStyle/>
                    <a:p>
                      <a:r>
                        <a:rPr lang="en-US"/>
                        <a:t>Similar to MEMORY_ONLY_SER, but spill partitions that don't fit in memory to disk instead of recomputing them on the fly each time they're needed. </a:t>
                      </a:r>
                    </a:p>
                  </a:txBody>
                  <a:tcPr anchor="ctr"/>
                </a:tc>
              </a:tr>
              <a:tr h="370840">
                <a:tc>
                  <a:txBody>
                    <a:bodyPr/>
                    <a:lstStyle/>
                    <a:p>
                      <a:r>
                        <a:rPr lang="en-US"/>
                        <a:t>DISK_ONLY </a:t>
                      </a:r>
                    </a:p>
                  </a:txBody>
                  <a:tcPr anchor="ctr"/>
                </a:tc>
                <a:tc>
                  <a:txBody>
                    <a:bodyPr/>
                    <a:lstStyle/>
                    <a:p>
                      <a:r>
                        <a:rPr lang="en-US" dirty="0"/>
                        <a:t>Store the RDD partitions only on disk. </a:t>
                      </a:r>
                    </a:p>
                  </a:txBody>
                  <a:tcPr anchor="ctr"/>
                </a:tc>
              </a:tr>
            </a:tbl>
          </a:graphicData>
        </a:graphic>
      </p:graphicFrame>
    </p:spTree>
    <p:extLst>
      <p:ext uri="{BB962C8B-B14F-4D97-AF65-F5344CB8AC3E}">
        <p14:creationId xmlns:p14="http://schemas.microsoft.com/office/powerpoint/2010/main" val="1658304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1414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sz="half" idx="1"/>
          </p:nvPr>
        </p:nvSpPr>
        <p:spPr/>
        <p:txBody>
          <a:bodyPr>
            <a:normAutofit fontScale="70000" lnSpcReduction="20000"/>
          </a:bodyPr>
          <a:lstStyle/>
          <a:p>
            <a:r>
              <a:rPr lang="zh-CN" altLang="en-US" dirty="0" smtClean="0"/>
              <a:t>介绍</a:t>
            </a:r>
            <a:endParaRPr lang="en-US" altLang="zh-CN" dirty="0" smtClean="0"/>
          </a:p>
          <a:p>
            <a:pPr lvl="1"/>
            <a:r>
              <a:rPr lang="zh-CN" altLang="en-US" dirty="0" smtClean="0"/>
              <a:t>数据仓库</a:t>
            </a:r>
            <a:endParaRPr lang="en-US" altLang="zh-CN" dirty="0" smtClean="0"/>
          </a:p>
          <a:p>
            <a:pPr lvl="1"/>
            <a:r>
              <a:rPr lang="zh-CN" altLang="en-US" dirty="0" smtClean="0"/>
              <a:t>关系图</a:t>
            </a:r>
            <a:endParaRPr lang="en-US" altLang="zh-CN" dirty="0" smtClean="0"/>
          </a:p>
          <a:p>
            <a:pPr lvl="1"/>
            <a:r>
              <a:rPr lang="en-US" altLang="zh-CN" dirty="0" smtClean="0"/>
              <a:t>Hadoop</a:t>
            </a:r>
            <a:r>
              <a:rPr lang="zh-CN" altLang="en-US" dirty="0" smtClean="0"/>
              <a:t>不足</a:t>
            </a:r>
            <a:endParaRPr lang="en-US" altLang="zh-CN" dirty="0" smtClean="0"/>
          </a:p>
          <a:p>
            <a:r>
              <a:rPr lang="en-US" altLang="zh-CN" dirty="0" smtClean="0"/>
              <a:t>Spark</a:t>
            </a:r>
          </a:p>
          <a:p>
            <a:pPr lvl="1"/>
            <a:r>
              <a:rPr lang="zh-CN" altLang="en-US" dirty="0" smtClean="0"/>
              <a:t>系统架构</a:t>
            </a:r>
            <a:endParaRPr lang="en-US" altLang="zh-CN" dirty="0" smtClean="0"/>
          </a:p>
          <a:p>
            <a:pPr lvl="1"/>
            <a:r>
              <a:rPr lang="zh-CN" altLang="en-US" dirty="0"/>
              <a:t>优势</a:t>
            </a:r>
            <a:endParaRPr lang="en-US" altLang="zh-CN" dirty="0" smtClean="0"/>
          </a:p>
          <a:p>
            <a:pPr lvl="1"/>
            <a:r>
              <a:rPr lang="en-US" altLang="zh-CN" dirty="0" smtClean="0"/>
              <a:t>Resilient Distributed Datasets (RDDs)</a:t>
            </a:r>
          </a:p>
          <a:p>
            <a:pPr lvl="1"/>
            <a:r>
              <a:rPr lang="zh-CN" altLang="en-US" dirty="0"/>
              <a:t>举例</a:t>
            </a:r>
            <a:endParaRPr lang="en-US" altLang="zh-CN" dirty="0" smtClean="0"/>
          </a:p>
          <a:p>
            <a:r>
              <a:rPr lang="en-US" altLang="zh-CN" dirty="0" smtClean="0"/>
              <a:t>Shark</a:t>
            </a:r>
          </a:p>
          <a:p>
            <a:pPr lvl="1"/>
            <a:r>
              <a:rPr lang="zh-CN" altLang="en-US" dirty="0" smtClean="0"/>
              <a:t>系统架构</a:t>
            </a:r>
            <a:endParaRPr lang="en-US" altLang="zh-CN" dirty="0" smtClean="0"/>
          </a:p>
          <a:p>
            <a:pPr lvl="1"/>
            <a:r>
              <a:rPr lang="en-US" altLang="zh-CN" dirty="0" smtClean="0"/>
              <a:t>Fault Tolerance Guarantees</a:t>
            </a:r>
          </a:p>
          <a:p>
            <a:pPr lvl="1"/>
            <a:r>
              <a:rPr lang="en-US" altLang="zh-CN" dirty="0" smtClean="0"/>
              <a:t>Executing SQL over RDDs</a:t>
            </a:r>
          </a:p>
        </p:txBody>
      </p:sp>
      <p:sp>
        <p:nvSpPr>
          <p:cNvPr id="4" name="内容占位符 3"/>
          <p:cNvSpPr>
            <a:spLocks noGrp="1"/>
          </p:cNvSpPr>
          <p:nvPr>
            <p:ph sz="half" idx="2"/>
          </p:nvPr>
        </p:nvSpPr>
        <p:spPr/>
        <p:txBody>
          <a:bodyPr>
            <a:normAutofit fontScale="70000" lnSpcReduction="20000"/>
          </a:bodyPr>
          <a:lstStyle/>
          <a:p>
            <a:r>
              <a:rPr lang="en-US" altLang="zh-CN" dirty="0" smtClean="0"/>
              <a:t>Shark——Engine Extensions</a:t>
            </a:r>
          </a:p>
          <a:p>
            <a:pPr lvl="1"/>
            <a:r>
              <a:rPr lang="en-US" altLang="zh-CN" dirty="0" smtClean="0"/>
              <a:t>Partial DAG Execution (PDE)</a:t>
            </a:r>
          </a:p>
          <a:p>
            <a:pPr lvl="2"/>
            <a:r>
              <a:rPr lang="en-US" altLang="zh-CN" dirty="0" smtClean="0"/>
              <a:t>Join Optimization</a:t>
            </a:r>
          </a:p>
          <a:p>
            <a:pPr lvl="2"/>
            <a:r>
              <a:rPr lang="en-US" altLang="zh-CN" dirty="0" smtClean="0"/>
              <a:t>Skew-handling and Degree of Parallelism</a:t>
            </a:r>
          </a:p>
          <a:p>
            <a:pPr lvl="1"/>
            <a:r>
              <a:rPr lang="en-US" altLang="zh-CN" dirty="0" smtClean="0"/>
              <a:t>Columnar Memory Store</a:t>
            </a:r>
          </a:p>
          <a:p>
            <a:pPr lvl="1"/>
            <a:r>
              <a:rPr lang="en-US" altLang="zh-CN" dirty="0" smtClean="0"/>
              <a:t>Data Co-partitioning</a:t>
            </a:r>
          </a:p>
          <a:p>
            <a:pPr lvl="1"/>
            <a:r>
              <a:rPr lang="en-US" altLang="zh-CN" dirty="0" smtClean="0"/>
              <a:t>Partition Statistics and Map Pruning</a:t>
            </a:r>
          </a:p>
          <a:p>
            <a:r>
              <a:rPr lang="en-US" altLang="zh-CN" dirty="0" smtClean="0"/>
              <a:t>Shark——Machine Learning Support</a:t>
            </a:r>
          </a:p>
          <a:p>
            <a:pPr lvl="1"/>
            <a:r>
              <a:rPr lang="en-US" altLang="zh-CN" dirty="0" smtClean="0"/>
              <a:t>Language Integration</a:t>
            </a:r>
          </a:p>
          <a:p>
            <a:pPr lvl="1"/>
            <a:r>
              <a:rPr lang="en-US" altLang="zh-CN" dirty="0" smtClean="0"/>
              <a:t>Execution Engine Integration</a:t>
            </a:r>
          </a:p>
          <a:p>
            <a:r>
              <a:rPr lang="en-US" altLang="zh-CN" dirty="0" smtClean="0"/>
              <a:t>Implementation</a:t>
            </a:r>
          </a:p>
          <a:p>
            <a:pPr lvl="1"/>
            <a:r>
              <a:rPr lang="en-US" altLang="zh-CN" dirty="0" smtClean="0"/>
              <a:t>Memory-based Shuffle</a:t>
            </a:r>
          </a:p>
          <a:p>
            <a:pPr lvl="1"/>
            <a:r>
              <a:rPr lang="en-US" altLang="zh-CN" dirty="0" smtClean="0"/>
              <a:t>Temporary Object Creation</a:t>
            </a:r>
          </a:p>
          <a:p>
            <a:pPr lvl="1"/>
            <a:r>
              <a:rPr lang="en-US" altLang="zh-CN" dirty="0" err="1" smtClean="0"/>
              <a:t>Bytecode</a:t>
            </a:r>
            <a:r>
              <a:rPr lang="en-US" altLang="zh-CN" dirty="0" smtClean="0"/>
              <a:t> Compilation of Expression Evaluators</a:t>
            </a:r>
          </a:p>
          <a:p>
            <a:pPr lvl="1"/>
            <a:r>
              <a:rPr lang="en-US" altLang="zh-CN" dirty="0" smtClean="0"/>
              <a:t>Specialized Data Structures</a:t>
            </a:r>
          </a:p>
          <a:p>
            <a:endParaRPr lang="zh-CN" altLang="en-US" dirty="0"/>
          </a:p>
        </p:txBody>
      </p:sp>
    </p:spTree>
    <p:extLst>
      <p:ext uri="{BB962C8B-B14F-4D97-AF65-F5344CB8AC3E}">
        <p14:creationId xmlns:p14="http://schemas.microsoft.com/office/powerpoint/2010/main" val="248286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数据仓库</a:t>
            </a:r>
            <a:endParaRPr lang="zh-CN" altLang="en-US" dirty="0"/>
          </a:p>
        </p:txBody>
      </p:sp>
      <p:sp>
        <p:nvSpPr>
          <p:cNvPr id="3" name="内容占位符 2"/>
          <p:cNvSpPr>
            <a:spLocks noGrp="1"/>
          </p:cNvSpPr>
          <p:nvPr>
            <p:ph idx="1"/>
          </p:nvPr>
        </p:nvSpPr>
        <p:spPr/>
        <p:txBody>
          <a:bodyPr>
            <a:normAutofit/>
          </a:bodyPr>
          <a:lstStyle/>
          <a:p>
            <a:r>
              <a:rPr lang="zh-CN" altLang="en-US" dirty="0" smtClean="0"/>
              <a:t>定义：数据仓库是</a:t>
            </a:r>
            <a:r>
              <a:rPr lang="zh-CN" altLang="en-US" dirty="0" smtClean="0">
                <a:solidFill>
                  <a:srgbClr val="FF0000"/>
                </a:solidFill>
              </a:rPr>
              <a:t>支持管理决策过程的</a:t>
            </a:r>
            <a:r>
              <a:rPr lang="zh-CN" altLang="en-US" dirty="0" smtClean="0"/>
              <a:t>、</a:t>
            </a:r>
            <a:r>
              <a:rPr lang="zh-CN" altLang="en-US" dirty="0" smtClean="0">
                <a:solidFill>
                  <a:srgbClr val="0070C0"/>
                </a:solidFill>
              </a:rPr>
              <a:t>面向主题的</a:t>
            </a:r>
            <a:r>
              <a:rPr lang="zh-CN" altLang="en-US" dirty="0" smtClean="0"/>
              <a:t>、</a:t>
            </a:r>
            <a:r>
              <a:rPr lang="zh-CN" altLang="en-US" dirty="0" smtClean="0">
                <a:solidFill>
                  <a:srgbClr val="0070C0"/>
                </a:solidFill>
              </a:rPr>
              <a:t>集成的</a:t>
            </a:r>
            <a:r>
              <a:rPr lang="zh-CN" altLang="en-US" dirty="0" smtClean="0"/>
              <a:t>、</a:t>
            </a:r>
            <a:r>
              <a:rPr lang="zh-CN" altLang="en-US" dirty="0" smtClean="0">
                <a:solidFill>
                  <a:srgbClr val="0070C0"/>
                </a:solidFill>
              </a:rPr>
              <a:t>随时间而变的</a:t>
            </a:r>
            <a:r>
              <a:rPr lang="zh-CN" altLang="en-US" dirty="0" smtClean="0"/>
              <a:t>、</a:t>
            </a:r>
            <a:r>
              <a:rPr lang="zh-CN" altLang="en-US" dirty="0" smtClean="0">
                <a:solidFill>
                  <a:srgbClr val="0070C0"/>
                </a:solidFill>
              </a:rPr>
              <a:t>持久的</a:t>
            </a:r>
            <a:r>
              <a:rPr lang="zh-CN" altLang="en-US" dirty="0" smtClean="0"/>
              <a:t>数据集合。</a:t>
            </a:r>
            <a:endParaRPr lang="en-US" altLang="zh-CN" dirty="0" smtClean="0"/>
          </a:p>
          <a:p>
            <a:r>
              <a:rPr lang="zh-CN" altLang="en-US" dirty="0" smtClean="0"/>
              <a:t>用途：将组织透过资讯系统之联机交易处理</a:t>
            </a:r>
            <a:r>
              <a:rPr lang="en-US" altLang="zh-CN" dirty="0" smtClean="0"/>
              <a:t>(OLTP)</a:t>
            </a:r>
            <a:r>
              <a:rPr lang="zh-CN" altLang="en-US" dirty="0" smtClean="0"/>
              <a:t>经年累月所累积的大量资料，透过数据仓库理论所特有的资料储存架构，作一有系统的分析整理，以利各种分析方法如线上分析处理</a:t>
            </a:r>
            <a:r>
              <a:rPr lang="en-US" altLang="zh-CN" dirty="0" smtClean="0"/>
              <a:t>(OLAP)</a:t>
            </a:r>
            <a:r>
              <a:rPr lang="zh-CN" altLang="en-US" dirty="0" smtClean="0"/>
              <a:t>、数据挖掘</a:t>
            </a:r>
            <a:r>
              <a:rPr lang="en-US" altLang="zh-CN" dirty="0" smtClean="0"/>
              <a:t>(Data Mining)</a:t>
            </a:r>
            <a:r>
              <a:rPr lang="zh-CN" altLang="en-US" dirty="0" smtClean="0"/>
              <a:t>之进行，并进而支持如决策支持系统</a:t>
            </a:r>
            <a:r>
              <a:rPr lang="en-US" altLang="zh-CN" dirty="0" smtClean="0"/>
              <a:t>(DSS)</a:t>
            </a:r>
            <a:r>
              <a:rPr lang="zh-CN" altLang="en-US" dirty="0" smtClean="0"/>
              <a:t>、主管资讯系统</a:t>
            </a:r>
            <a:r>
              <a:rPr lang="en-US" altLang="zh-CN" dirty="0" smtClean="0"/>
              <a:t>(EIS)</a:t>
            </a:r>
            <a:r>
              <a:rPr lang="zh-CN" altLang="en-US" dirty="0" smtClean="0"/>
              <a:t>之创建，帮助决策者能快速有效的自大量资料中，分析出有价值的资讯，以利决策拟定及快速回应外在环境变动，帮助建构商业智能</a:t>
            </a:r>
            <a:r>
              <a:rPr lang="en-US" altLang="zh-CN" dirty="0" smtClean="0"/>
              <a:t>(BI)</a:t>
            </a:r>
            <a:r>
              <a:rPr lang="zh-CN" altLang="en-US" dirty="0" smtClean="0"/>
              <a:t>。</a:t>
            </a:r>
            <a:endParaRPr lang="en-US" altLang="zh-CN" dirty="0" smtClean="0"/>
          </a:p>
        </p:txBody>
      </p:sp>
    </p:spTree>
    <p:extLst>
      <p:ext uri="{BB962C8B-B14F-4D97-AF65-F5344CB8AC3E}">
        <p14:creationId xmlns:p14="http://schemas.microsoft.com/office/powerpoint/2010/main" val="22811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关系图</a:t>
            </a:r>
            <a:endParaRPr lang="zh-CN" altLang="en-US" dirty="0"/>
          </a:p>
        </p:txBody>
      </p:sp>
      <p:sp>
        <p:nvSpPr>
          <p:cNvPr id="3" name="内容占位符 2"/>
          <p:cNvSpPr>
            <a:spLocks noGrp="1"/>
          </p:cNvSpPr>
          <p:nvPr>
            <p:ph idx="1"/>
          </p:nvPr>
        </p:nvSpPr>
        <p:spPr/>
        <p:txBody>
          <a:bodyPr/>
          <a:lstStyle/>
          <a:p>
            <a:r>
              <a:rPr lang="zh-CN" altLang="en-US" dirty="0" smtClean="0"/>
              <a:t>基于</a:t>
            </a:r>
            <a:r>
              <a:rPr lang="en-US" altLang="zh-CN" dirty="0" smtClean="0"/>
              <a:t>Hadoop</a:t>
            </a:r>
            <a:r>
              <a:rPr lang="zh-CN" altLang="en-US" dirty="0" smtClean="0"/>
              <a:t>的数据仓库：</a:t>
            </a:r>
            <a:r>
              <a:rPr lang="en-US" altLang="zh-CN" dirty="0" smtClean="0"/>
              <a:t>Hive</a:t>
            </a:r>
          </a:p>
          <a:p>
            <a:r>
              <a:rPr lang="zh-CN" altLang="en-US" dirty="0" smtClean="0"/>
              <a:t>基于</a:t>
            </a:r>
            <a:r>
              <a:rPr lang="en-US" altLang="zh-CN" dirty="0" smtClean="0"/>
              <a:t>Spark</a:t>
            </a:r>
            <a:r>
              <a:rPr lang="zh-CN" altLang="en-US" dirty="0" smtClean="0"/>
              <a:t>的数据仓库：</a:t>
            </a:r>
            <a:r>
              <a:rPr lang="en-US" altLang="zh-CN" dirty="0" smtClean="0"/>
              <a:t>Shark</a:t>
            </a:r>
            <a:endParaRPr lang="zh-CN" altLang="en-US" dirty="0"/>
          </a:p>
        </p:txBody>
      </p:sp>
    </p:spTree>
    <p:extLst>
      <p:ext uri="{BB962C8B-B14F-4D97-AF65-F5344CB8AC3E}">
        <p14:creationId xmlns:p14="http://schemas.microsoft.com/office/powerpoint/2010/main" val="2687500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Hadoop</a:t>
            </a:r>
            <a:r>
              <a:rPr lang="zh-CN" altLang="en-US" dirty="0" smtClean="0"/>
              <a:t>不足</a:t>
            </a:r>
            <a:endParaRPr lang="zh-CN" altLang="en-US" dirty="0"/>
          </a:p>
        </p:txBody>
      </p:sp>
      <p:sp>
        <p:nvSpPr>
          <p:cNvPr id="3" name="内容占位符 2"/>
          <p:cNvSpPr>
            <a:spLocks noGrp="1"/>
          </p:cNvSpPr>
          <p:nvPr>
            <p:ph idx="1"/>
          </p:nvPr>
        </p:nvSpPr>
        <p:spPr/>
        <p:txBody>
          <a:bodyPr/>
          <a:lstStyle/>
          <a:p>
            <a:r>
              <a:rPr lang="zh-CN" altLang="en-US" dirty="0" smtClean="0"/>
              <a:t>基于磁盘的中间结果输出</a:t>
            </a:r>
            <a:endParaRPr lang="en-US" altLang="zh-CN" dirty="0" smtClean="0"/>
          </a:p>
          <a:p>
            <a:r>
              <a:rPr lang="zh-CN" altLang="en-US" dirty="0" smtClean="0"/>
              <a:t>数据格式和布局（没有“数据协作分区”控制）</a:t>
            </a:r>
            <a:endParaRPr lang="en-US" altLang="zh-CN" dirty="0" smtClean="0"/>
          </a:p>
          <a:p>
            <a:r>
              <a:rPr lang="zh-CN" altLang="en-US" dirty="0" smtClean="0"/>
              <a:t>执行策略（缺乏基于数据统计的优化）</a:t>
            </a:r>
            <a:endParaRPr lang="en-US" altLang="zh-CN" dirty="0" smtClean="0"/>
          </a:p>
          <a:p>
            <a:r>
              <a:rPr lang="zh-CN" altLang="en-US" dirty="0" smtClean="0"/>
              <a:t>任务调度和启动开销</a:t>
            </a:r>
            <a:endParaRPr lang="zh-CN" altLang="en-US" dirty="0"/>
          </a:p>
        </p:txBody>
      </p:sp>
      <p:pic>
        <p:nvPicPr>
          <p:cNvPr id="4" name="图片 3"/>
          <p:cNvPicPr>
            <a:picLocks noChangeAspect="1"/>
          </p:cNvPicPr>
          <p:nvPr/>
        </p:nvPicPr>
        <p:blipFill>
          <a:blip r:embed="rId2"/>
          <a:stretch>
            <a:fillRect/>
          </a:stretch>
        </p:blipFill>
        <p:spPr>
          <a:xfrm>
            <a:off x="838200" y="3751912"/>
            <a:ext cx="8229600" cy="2990850"/>
          </a:xfrm>
          <a:prstGeom prst="rect">
            <a:avLst/>
          </a:prstGeom>
        </p:spPr>
      </p:pic>
    </p:spTree>
    <p:extLst>
      <p:ext uri="{BB962C8B-B14F-4D97-AF65-F5344CB8AC3E}">
        <p14:creationId xmlns:p14="http://schemas.microsoft.com/office/powerpoint/2010/main" val="988997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Spark</a:t>
            </a:r>
            <a:endParaRPr lang="zh-CN" altLang="en-US" dirty="0"/>
          </a:p>
        </p:txBody>
      </p:sp>
      <p:sp>
        <p:nvSpPr>
          <p:cNvPr id="6" name="内容占位符 5"/>
          <p:cNvSpPr>
            <a:spLocks noGrp="1"/>
          </p:cNvSpPr>
          <p:nvPr>
            <p:ph idx="1"/>
          </p:nvPr>
        </p:nvSpPr>
        <p:spPr/>
        <p:txBody>
          <a:bodyPr/>
          <a:lstStyle/>
          <a:p>
            <a:r>
              <a:rPr lang="en-US" altLang="zh-CN" dirty="0"/>
              <a:t>Spark runtime. The user’s driver program </a:t>
            </a:r>
            <a:r>
              <a:rPr lang="en-US" altLang="zh-CN" dirty="0" smtClean="0"/>
              <a:t>launches multiple </a:t>
            </a:r>
            <a:r>
              <a:rPr lang="en-US" altLang="zh-CN" dirty="0"/>
              <a:t>workers, which read data blocks from a distributed </a:t>
            </a:r>
            <a:r>
              <a:rPr lang="en-US" altLang="zh-CN" dirty="0" smtClean="0"/>
              <a:t>file system </a:t>
            </a:r>
            <a:r>
              <a:rPr lang="en-US" altLang="zh-CN" dirty="0"/>
              <a:t>and can persist computed RDD partitions in memory.</a:t>
            </a:r>
            <a:endParaRPr lang="zh-CN" altLang="en-US" dirty="0"/>
          </a:p>
        </p:txBody>
      </p:sp>
      <p:pic>
        <p:nvPicPr>
          <p:cNvPr id="8" name="内容占位符 3"/>
          <p:cNvPicPr>
            <a:picLocks noChangeAspect="1"/>
          </p:cNvPicPr>
          <p:nvPr/>
        </p:nvPicPr>
        <p:blipFill>
          <a:blip r:embed="rId2"/>
          <a:stretch>
            <a:fillRect/>
          </a:stretch>
        </p:blipFill>
        <p:spPr>
          <a:xfrm>
            <a:off x="4923311" y="3262539"/>
            <a:ext cx="4624450" cy="3312457"/>
          </a:xfrm>
          <a:prstGeom prst="rect">
            <a:avLst/>
          </a:prstGeom>
        </p:spPr>
      </p:pic>
    </p:spTree>
    <p:extLst>
      <p:ext uri="{BB962C8B-B14F-4D97-AF65-F5344CB8AC3E}">
        <p14:creationId xmlns:p14="http://schemas.microsoft.com/office/powerpoint/2010/main" val="761361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Spark</a:t>
            </a:r>
            <a:r>
              <a:rPr lang="zh-CN" altLang="en-US" dirty="0" smtClean="0"/>
              <a:t>系统架构</a:t>
            </a:r>
            <a:endParaRPr lang="zh-CN" altLang="en-US" dirty="0"/>
          </a:p>
        </p:txBody>
      </p:sp>
      <p:sp>
        <p:nvSpPr>
          <p:cNvPr id="3" name="内容占位符 2"/>
          <p:cNvSpPr>
            <a:spLocks noGrp="1"/>
          </p:cNvSpPr>
          <p:nvPr>
            <p:ph idx="1"/>
          </p:nvPr>
        </p:nvSpPr>
        <p:spPr>
          <a:xfrm>
            <a:off x="838200" y="1995055"/>
            <a:ext cx="4129783" cy="4181908"/>
          </a:xfrm>
        </p:spPr>
        <p:style>
          <a:lnRef idx="2">
            <a:schemeClr val="accent6"/>
          </a:lnRef>
          <a:fillRef idx="1">
            <a:schemeClr val="lt1"/>
          </a:fillRef>
          <a:effectRef idx="0">
            <a:schemeClr val="accent6"/>
          </a:effectRef>
          <a:fontRef idx="minor">
            <a:schemeClr val="dk1"/>
          </a:fontRef>
        </p:style>
        <p:txBody>
          <a:bodyPr>
            <a:normAutofit fontScale="92500" lnSpcReduction="20000"/>
          </a:bodyPr>
          <a:lstStyle/>
          <a:p>
            <a:pPr marL="0" indent="0">
              <a:buNone/>
            </a:pPr>
            <a:r>
              <a:rPr lang="en-US" altLang="zh-CN" dirty="0" smtClean="0"/>
              <a:t>Spark</a:t>
            </a:r>
            <a:r>
              <a:rPr lang="zh-CN" altLang="en-US" dirty="0" smtClean="0"/>
              <a:t>是</a:t>
            </a:r>
            <a:r>
              <a:rPr lang="en-US" altLang="zh-CN" dirty="0" smtClean="0"/>
              <a:t>UC Berkeley AMP lab</a:t>
            </a:r>
            <a:r>
              <a:rPr lang="zh-CN" altLang="en-US" dirty="0" smtClean="0"/>
              <a:t>所开源的类</a:t>
            </a:r>
            <a:r>
              <a:rPr lang="en-US" altLang="zh-CN" dirty="0" smtClean="0"/>
              <a:t>Hadoop </a:t>
            </a:r>
            <a:r>
              <a:rPr lang="en-US" altLang="zh-CN" dirty="0" err="1" smtClean="0"/>
              <a:t>MapReduce</a:t>
            </a:r>
            <a:r>
              <a:rPr lang="zh-CN" altLang="en-US" dirty="0" smtClean="0"/>
              <a:t>的通用的并行计算框架，</a:t>
            </a:r>
            <a:r>
              <a:rPr lang="en-US" altLang="zh-CN" dirty="0" smtClean="0"/>
              <a:t>Spark</a:t>
            </a:r>
            <a:r>
              <a:rPr lang="zh-CN" altLang="en-US" dirty="0" smtClean="0"/>
              <a:t>基于</a:t>
            </a:r>
            <a:r>
              <a:rPr lang="en-US" altLang="zh-CN" dirty="0" smtClean="0"/>
              <a:t>map reduce</a:t>
            </a:r>
            <a:r>
              <a:rPr lang="zh-CN" altLang="en-US" dirty="0" smtClean="0"/>
              <a:t>算法实现的分布式计算，拥有</a:t>
            </a:r>
            <a:r>
              <a:rPr lang="en-US" altLang="zh-CN" dirty="0" smtClean="0"/>
              <a:t>Hadoop </a:t>
            </a:r>
            <a:r>
              <a:rPr lang="en-US" altLang="zh-CN" dirty="0" err="1" smtClean="0"/>
              <a:t>MapReduce</a:t>
            </a:r>
            <a:r>
              <a:rPr lang="zh-CN" altLang="en-US" dirty="0" smtClean="0"/>
              <a:t>所具有的优点；但不同于</a:t>
            </a:r>
            <a:r>
              <a:rPr lang="en-US" altLang="zh-CN" dirty="0" err="1" smtClean="0"/>
              <a:t>MapReduce</a:t>
            </a:r>
            <a:r>
              <a:rPr lang="zh-CN" altLang="en-US" dirty="0" smtClean="0"/>
              <a:t>的是</a:t>
            </a:r>
            <a:r>
              <a:rPr lang="en-US" altLang="zh-CN" dirty="0" smtClean="0"/>
              <a:t>Job</a:t>
            </a:r>
            <a:r>
              <a:rPr lang="zh-CN" altLang="en-US" dirty="0" smtClean="0"/>
              <a:t>中间输出和结果可以保存在内存中，从而不再需要读写</a:t>
            </a:r>
            <a:r>
              <a:rPr lang="en-US" altLang="zh-CN" dirty="0" smtClean="0"/>
              <a:t>HDFS</a:t>
            </a:r>
            <a:r>
              <a:rPr lang="zh-CN" altLang="en-US" dirty="0" smtClean="0"/>
              <a:t>，因此</a:t>
            </a:r>
            <a:r>
              <a:rPr lang="en-US" altLang="zh-CN" dirty="0" smtClean="0"/>
              <a:t>Spark</a:t>
            </a:r>
            <a:r>
              <a:rPr lang="zh-CN" altLang="en-US" dirty="0" smtClean="0"/>
              <a:t>能更 好地适用于数据挖掘与机器学习等需要迭代的</a:t>
            </a:r>
            <a:r>
              <a:rPr lang="en-US" altLang="zh-CN" dirty="0" smtClean="0"/>
              <a:t>map reduce</a:t>
            </a:r>
            <a:r>
              <a:rPr lang="zh-CN" altLang="en-US" dirty="0" smtClean="0"/>
              <a:t>的算法</a:t>
            </a:r>
            <a:endParaRPr lang="zh-CN" altLang="en-US" dirty="0"/>
          </a:p>
        </p:txBody>
      </p:sp>
      <p:grpSp>
        <p:nvGrpSpPr>
          <p:cNvPr id="16" name="组合 15"/>
          <p:cNvGrpSpPr/>
          <p:nvPr/>
        </p:nvGrpSpPr>
        <p:grpSpPr>
          <a:xfrm>
            <a:off x="5094519" y="2386250"/>
            <a:ext cx="6489868" cy="3657597"/>
            <a:chOff x="2541321" y="2172495"/>
            <a:chExt cx="6489868" cy="3657597"/>
          </a:xfrm>
        </p:grpSpPr>
        <p:grpSp>
          <p:nvGrpSpPr>
            <p:cNvPr id="14" name="组合 13"/>
            <p:cNvGrpSpPr/>
            <p:nvPr/>
          </p:nvGrpSpPr>
          <p:grpSpPr>
            <a:xfrm>
              <a:off x="2541321" y="2172495"/>
              <a:ext cx="6489868" cy="3657597"/>
              <a:chOff x="2220682" y="1993122"/>
              <a:chExt cx="7024261" cy="4098918"/>
            </a:xfrm>
          </p:grpSpPr>
          <p:sp>
            <p:nvSpPr>
              <p:cNvPr id="4" name="矩形 3"/>
              <p:cNvSpPr/>
              <p:nvPr/>
            </p:nvSpPr>
            <p:spPr>
              <a:xfrm>
                <a:off x="2220682" y="5047011"/>
                <a:ext cx="7024261" cy="1045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HDFS, 	</a:t>
                </a:r>
                <a:r>
                  <a:rPr lang="en-US" altLang="zh-CN" dirty="0" err="1" smtClean="0"/>
                  <a:t>HBase</a:t>
                </a:r>
                <a:r>
                  <a:rPr lang="en-US" altLang="zh-CN" dirty="0" smtClean="0"/>
                  <a:t>, 	Cassandra, 	</a:t>
                </a:r>
                <a:r>
                  <a:rPr lang="en-US" altLang="zh-CN" dirty="0" err="1" smtClean="0"/>
                  <a:t>etc</a:t>
                </a:r>
                <a:endParaRPr lang="zh-CN" altLang="en-US" dirty="0"/>
              </a:p>
            </p:txBody>
          </p:sp>
          <p:sp>
            <p:nvSpPr>
              <p:cNvPr id="5" name="矩形 4"/>
              <p:cNvSpPr/>
              <p:nvPr/>
            </p:nvSpPr>
            <p:spPr>
              <a:xfrm>
                <a:off x="2220683" y="2944390"/>
                <a:ext cx="7024260" cy="1045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Apache Spark</a:t>
                </a:r>
                <a:endParaRPr lang="zh-CN" altLang="en-US" dirty="0"/>
              </a:p>
            </p:txBody>
          </p:sp>
          <p:sp>
            <p:nvSpPr>
              <p:cNvPr id="6" name="矩形 5"/>
              <p:cNvSpPr/>
              <p:nvPr/>
            </p:nvSpPr>
            <p:spPr>
              <a:xfrm>
                <a:off x="2220682" y="1995055"/>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Spark SQL</a:t>
                </a:r>
                <a:endParaRPr lang="zh-CN" altLang="en-US" dirty="0"/>
              </a:p>
            </p:txBody>
          </p:sp>
          <p:sp>
            <p:nvSpPr>
              <p:cNvPr id="7" name="矩形 6"/>
              <p:cNvSpPr/>
              <p:nvPr/>
            </p:nvSpPr>
            <p:spPr>
              <a:xfrm>
                <a:off x="4023753" y="1995055"/>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Mllib</a:t>
                </a:r>
                <a:endParaRPr lang="en-US" altLang="zh-CN" dirty="0" smtClean="0"/>
              </a:p>
              <a:p>
                <a:pPr algn="ctr"/>
                <a:r>
                  <a:rPr lang="en-US" altLang="zh-CN" dirty="0" smtClean="0"/>
                  <a:t>(machine leaning)</a:t>
                </a:r>
                <a:endParaRPr lang="en-US" altLang="zh-CN" dirty="0"/>
              </a:p>
            </p:txBody>
          </p:sp>
          <p:sp>
            <p:nvSpPr>
              <p:cNvPr id="8" name="矩形 7"/>
              <p:cNvSpPr/>
              <p:nvPr/>
            </p:nvSpPr>
            <p:spPr>
              <a:xfrm>
                <a:off x="5826824" y="1993122"/>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GraphX</a:t>
                </a:r>
              </a:p>
              <a:p>
                <a:pPr algn="ctr"/>
                <a:r>
                  <a:rPr lang="en-US" altLang="zh-CN" smtClean="0"/>
                  <a:t>(graph)</a:t>
                </a:r>
                <a:endParaRPr lang="en-US" altLang="zh-CN"/>
              </a:p>
            </p:txBody>
          </p:sp>
          <p:sp>
            <p:nvSpPr>
              <p:cNvPr id="9" name="矩形 8"/>
              <p:cNvSpPr/>
              <p:nvPr/>
            </p:nvSpPr>
            <p:spPr>
              <a:xfrm>
                <a:off x="7629895" y="1993122"/>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Spark Steaming</a:t>
                </a:r>
                <a:endParaRPr lang="en-US" altLang="zh-CN" dirty="0"/>
              </a:p>
            </p:txBody>
          </p:sp>
          <p:sp>
            <p:nvSpPr>
              <p:cNvPr id="10" name="矩形 9"/>
              <p:cNvSpPr/>
              <p:nvPr/>
            </p:nvSpPr>
            <p:spPr>
              <a:xfrm>
                <a:off x="2220682" y="4101612"/>
                <a:ext cx="1195345"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Local mode</a:t>
                </a:r>
                <a:endParaRPr lang="en-US" altLang="zh-CN"/>
              </a:p>
            </p:txBody>
          </p:sp>
          <p:sp>
            <p:nvSpPr>
              <p:cNvPr id="11" name="矩形 10"/>
              <p:cNvSpPr/>
              <p:nvPr/>
            </p:nvSpPr>
            <p:spPr>
              <a:xfrm>
                <a:off x="5203520" y="4101612"/>
                <a:ext cx="1206183"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Amazon EC2</a:t>
                </a:r>
                <a:endParaRPr lang="en-US" altLang="zh-CN" dirty="0"/>
              </a:p>
            </p:txBody>
          </p:sp>
          <p:sp>
            <p:nvSpPr>
              <p:cNvPr id="12" name="矩形 11"/>
              <p:cNvSpPr/>
              <p:nvPr/>
            </p:nvSpPr>
            <p:spPr>
              <a:xfrm>
                <a:off x="6546655" y="4099679"/>
                <a:ext cx="124478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Hadoop </a:t>
                </a:r>
              </a:p>
              <a:p>
                <a:pPr algn="ctr"/>
                <a:r>
                  <a:rPr lang="en-US" altLang="zh-CN" dirty="0" smtClean="0"/>
                  <a:t>YARN</a:t>
                </a:r>
                <a:endParaRPr lang="en-US" altLang="zh-CN" dirty="0"/>
              </a:p>
            </p:txBody>
          </p:sp>
          <p:sp>
            <p:nvSpPr>
              <p:cNvPr id="13" name="矩形 12"/>
              <p:cNvSpPr/>
              <p:nvPr/>
            </p:nvSpPr>
            <p:spPr>
              <a:xfrm>
                <a:off x="7928394" y="4099679"/>
                <a:ext cx="1316549"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Apache </a:t>
                </a:r>
                <a:r>
                  <a:rPr lang="en-US" altLang="zh-CN" dirty="0" err="1"/>
                  <a:t>Mesos</a:t>
                </a:r>
                <a:endParaRPr lang="en-US" altLang="zh-CN" dirty="0"/>
              </a:p>
            </p:txBody>
          </p:sp>
        </p:grpSp>
        <p:sp>
          <p:nvSpPr>
            <p:cNvPr id="15" name="矩形 14"/>
            <p:cNvSpPr/>
            <p:nvPr/>
          </p:nvSpPr>
          <p:spPr>
            <a:xfrm>
              <a:off x="3793881" y="4055177"/>
              <a:ext cx="1355195" cy="741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standalone </a:t>
              </a:r>
              <a:endParaRPr lang="en-US" altLang="zh-CN" dirty="0"/>
            </a:p>
          </p:txBody>
        </p:sp>
      </p:grpSp>
    </p:spTree>
    <p:extLst>
      <p:ext uri="{BB962C8B-B14F-4D97-AF65-F5344CB8AC3E}">
        <p14:creationId xmlns:p14="http://schemas.microsoft.com/office/powerpoint/2010/main" val="3814463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Spark</a:t>
            </a:r>
            <a:r>
              <a:rPr lang="zh-CN" altLang="en-US" dirty="0" smtClean="0"/>
              <a:t>优势</a:t>
            </a:r>
            <a:endParaRPr lang="zh-CN" altLang="en-US" dirty="0"/>
          </a:p>
        </p:txBody>
      </p:sp>
      <p:sp>
        <p:nvSpPr>
          <p:cNvPr id="3" name="内容占位符 2"/>
          <p:cNvSpPr>
            <a:spLocks noGrp="1"/>
          </p:cNvSpPr>
          <p:nvPr>
            <p:ph idx="1"/>
          </p:nvPr>
        </p:nvSpPr>
        <p:spPr>
          <a:xfrm>
            <a:off x="838200" y="1825625"/>
            <a:ext cx="6821384" cy="4351338"/>
          </a:xfrm>
        </p:spPr>
        <p:txBody>
          <a:bodyPr>
            <a:normAutofit fontScale="62500" lnSpcReduction="20000"/>
          </a:bodyPr>
          <a:lstStyle/>
          <a:p>
            <a:r>
              <a:rPr lang="en-US" altLang="zh-CN" b="1" dirty="0" smtClean="0"/>
              <a:t>Speed</a:t>
            </a:r>
          </a:p>
          <a:p>
            <a:pPr lvl="1"/>
            <a:r>
              <a:rPr lang="en-US" altLang="zh-CN" dirty="0" smtClean="0"/>
              <a:t>Run programs up to 100x faster than Hadoop </a:t>
            </a:r>
            <a:r>
              <a:rPr lang="en-US" altLang="zh-CN" dirty="0" err="1" smtClean="0"/>
              <a:t>MapReduce</a:t>
            </a:r>
            <a:r>
              <a:rPr lang="en-US" altLang="zh-CN" dirty="0" smtClean="0"/>
              <a:t> in memory, or 10x faster on disk. </a:t>
            </a:r>
          </a:p>
          <a:p>
            <a:pPr lvl="1"/>
            <a:r>
              <a:rPr lang="en-US" altLang="zh-CN" dirty="0" smtClean="0"/>
              <a:t>Spark has an advanced DAG execution engine that supports cyclic data flow and in-memory computing. </a:t>
            </a:r>
          </a:p>
          <a:p>
            <a:r>
              <a:rPr lang="en-US" altLang="zh-CN" b="1" dirty="0" smtClean="0"/>
              <a:t>Ease of Use</a:t>
            </a:r>
          </a:p>
          <a:p>
            <a:pPr lvl="1"/>
            <a:r>
              <a:rPr lang="en-US" altLang="zh-CN" dirty="0" smtClean="0"/>
              <a:t>Write applications quickly in Java, Scala or Python. </a:t>
            </a:r>
          </a:p>
          <a:p>
            <a:pPr lvl="1"/>
            <a:r>
              <a:rPr lang="en-US" altLang="zh-CN" dirty="0" smtClean="0"/>
              <a:t>Spark offers over 80 high-level operators that make it easy to build parallel apps. And you can use it </a:t>
            </a:r>
            <a:r>
              <a:rPr lang="en-US" altLang="zh-CN" i="1" dirty="0" smtClean="0"/>
              <a:t>interactively</a:t>
            </a:r>
            <a:r>
              <a:rPr lang="en-US" altLang="zh-CN" dirty="0" smtClean="0"/>
              <a:t> from the Scala and Python shells. </a:t>
            </a:r>
          </a:p>
          <a:p>
            <a:r>
              <a:rPr lang="en-US" altLang="zh-CN" b="1" dirty="0" smtClean="0"/>
              <a:t>Generality</a:t>
            </a:r>
          </a:p>
          <a:p>
            <a:pPr lvl="1"/>
            <a:r>
              <a:rPr lang="en-US" altLang="zh-CN" dirty="0" smtClean="0"/>
              <a:t>Combine SQL, streaming, and complex analytics. </a:t>
            </a:r>
          </a:p>
          <a:p>
            <a:pPr lvl="1"/>
            <a:r>
              <a:rPr lang="en-US" altLang="zh-CN" dirty="0" smtClean="0"/>
              <a:t>Spark powers a stack of high-level tools including </a:t>
            </a:r>
            <a:r>
              <a:rPr lang="en-US" altLang="zh-CN" dirty="0" smtClean="0">
                <a:hlinkClick r:id="rId2"/>
              </a:rPr>
              <a:t>Shark</a:t>
            </a:r>
            <a:r>
              <a:rPr lang="en-US" altLang="zh-CN" dirty="0" smtClean="0"/>
              <a:t> for SQL, </a:t>
            </a:r>
            <a:r>
              <a:rPr lang="en-US" altLang="zh-CN" dirty="0" err="1" smtClean="0">
                <a:hlinkClick r:id="rId3"/>
              </a:rPr>
              <a:t>MLlib</a:t>
            </a:r>
            <a:r>
              <a:rPr lang="en-US" altLang="zh-CN" dirty="0" smtClean="0"/>
              <a:t> for machine learning, </a:t>
            </a:r>
            <a:r>
              <a:rPr lang="en-US" altLang="zh-CN" dirty="0" err="1" smtClean="0">
                <a:hlinkClick r:id="rId4"/>
              </a:rPr>
              <a:t>GraphX</a:t>
            </a:r>
            <a:r>
              <a:rPr lang="en-US" altLang="zh-CN" dirty="0" smtClean="0"/>
              <a:t>, and </a:t>
            </a:r>
            <a:r>
              <a:rPr lang="en-US" altLang="zh-CN" dirty="0" smtClean="0">
                <a:hlinkClick r:id="rId5"/>
              </a:rPr>
              <a:t>Spark Streaming</a:t>
            </a:r>
            <a:r>
              <a:rPr lang="en-US" altLang="zh-CN" dirty="0" smtClean="0"/>
              <a:t>. You can combine these frameworks seamlessly in the same application. </a:t>
            </a:r>
          </a:p>
          <a:p>
            <a:r>
              <a:rPr lang="en-US" altLang="zh-CN" b="1" dirty="0" smtClean="0"/>
              <a:t>Integrated with Hadoop</a:t>
            </a:r>
          </a:p>
          <a:p>
            <a:pPr lvl="1"/>
            <a:r>
              <a:rPr lang="en-US" altLang="zh-CN" dirty="0" smtClean="0"/>
              <a:t>Spark can run on Hadoop 2's YARN cluster manager, and can read any existing Hadoop data. </a:t>
            </a:r>
          </a:p>
          <a:p>
            <a:pPr lvl="1"/>
            <a:r>
              <a:rPr lang="en-US" altLang="zh-CN" dirty="0" smtClean="0"/>
              <a:t>If you have a Hadoop 2 cluster, you can run Spark without any installation needed. Otherwise, Spark is easy to run </a:t>
            </a:r>
            <a:r>
              <a:rPr lang="en-US" altLang="zh-CN" dirty="0" smtClean="0">
                <a:hlinkClick r:id="rId6"/>
              </a:rPr>
              <a:t>standalone</a:t>
            </a:r>
            <a:r>
              <a:rPr lang="en-US" altLang="zh-CN" dirty="0" smtClean="0"/>
              <a:t> or on </a:t>
            </a:r>
            <a:r>
              <a:rPr lang="en-US" altLang="zh-CN" dirty="0" smtClean="0">
                <a:hlinkClick r:id="rId7"/>
              </a:rPr>
              <a:t>EC2</a:t>
            </a:r>
            <a:r>
              <a:rPr lang="en-US" altLang="zh-CN" dirty="0" smtClean="0"/>
              <a:t> or </a:t>
            </a:r>
            <a:r>
              <a:rPr lang="en-US" altLang="zh-CN" dirty="0" err="1" smtClean="0">
                <a:hlinkClick r:id="rId8"/>
              </a:rPr>
              <a:t>Mesos</a:t>
            </a:r>
            <a:r>
              <a:rPr lang="en-US" altLang="zh-CN" dirty="0" smtClean="0"/>
              <a:t>. It can read from </a:t>
            </a:r>
            <a:r>
              <a:rPr lang="en-US" altLang="zh-CN" dirty="0" smtClean="0">
                <a:hlinkClick r:id="rId9"/>
              </a:rPr>
              <a:t>HDFS</a:t>
            </a:r>
            <a:r>
              <a:rPr lang="en-US" altLang="zh-CN" dirty="0" smtClean="0"/>
              <a:t>, </a:t>
            </a:r>
            <a:r>
              <a:rPr lang="en-US" altLang="zh-CN" dirty="0" err="1" smtClean="0">
                <a:hlinkClick r:id="rId10"/>
              </a:rPr>
              <a:t>HBase</a:t>
            </a:r>
            <a:r>
              <a:rPr lang="en-US" altLang="zh-CN" dirty="0" smtClean="0"/>
              <a:t>, </a:t>
            </a:r>
            <a:r>
              <a:rPr lang="en-US" altLang="zh-CN" dirty="0" smtClean="0">
                <a:hlinkClick r:id="rId11"/>
              </a:rPr>
              <a:t>Cassandra</a:t>
            </a:r>
            <a:r>
              <a:rPr lang="en-US" altLang="zh-CN" dirty="0" smtClean="0"/>
              <a:t>, and any Hadoop data source. </a:t>
            </a:r>
          </a:p>
          <a:p>
            <a:endParaRPr lang="zh-CN" altLang="en-US" dirty="0"/>
          </a:p>
        </p:txBody>
      </p:sp>
      <p:pic>
        <p:nvPicPr>
          <p:cNvPr id="4" name="图片 3"/>
          <p:cNvPicPr>
            <a:picLocks noChangeAspect="1"/>
          </p:cNvPicPr>
          <p:nvPr/>
        </p:nvPicPr>
        <p:blipFill>
          <a:blip r:embed="rId12"/>
          <a:stretch>
            <a:fillRect/>
          </a:stretch>
        </p:blipFill>
        <p:spPr>
          <a:xfrm>
            <a:off x="8201644" y="1690688"/>
            <a:ext cx="2914650" cy="1647825"/>
          </a:xfrm>
          <a:prstGeom prst="rect">
            <a:avLst/>
          </a:prstGeom>
        </p:spPr>
      </p:pic>
    </p:spTree>
    <p:extLst>
      <p:ext uri="{BB962C8B-B14F-4D97-AF65-F5344CB8AC3E}">
        <p14:creationId xmlns:p14="http://schemas.microsoft.com/office/powerpoint/2010/main" val="4281197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RDD</a:t>
            </a:r>
            <a:endParaRPr lang="zh-CN" altLang="en-US" dirty="0"/>
          </a:p>
        </p:txBody>
      </p:sp>
      <p:sp>
        <p:nvSpPr>
          <p:cNvPr id="3" name="内容占位符 2"/>
          <p:cNvSpPr>
            <a:spLocks noGrp="1"/>
          </p:cNvSpPr>
          <p:nvPr>
            <p:ph idx="1"/>
          </p:nvPr>
        </p:nvSpPr>
        <p:spPr/>
        <p:txBody>
          <a:bodyPr/>
          <a:lstStyle/>
          <a:p>
            <a:r>
              <a:rPr lang="en-US" altLang="zh-CN" dirty="0" smtClean="0"/>
              <a:t>Spark revolves around the concept of a </a:t>
            </a:r>
            <a:r>
              <a:rPr lang="en-US" altLang="zh-CN" i="1" dirty="0" smtClean="0"/>
              <a:t>resilient distributed dataset</a:t>
            </a:r>
            <a:r>
              <a:rPr lang="en-US" altLang="zh-CN" dirty="0" smtClean="0"/>
              <a:t> (RDD), which is a fault-tolerant collection of elements that can be operated on in parallel. There are currently two types of RDDs: </a:t>
            </a:r>
            <a:r>
              <a:rPr lang="en-US" altLang="zh-CN" i="1" dirty="0" smtClean="0"/>
              <a:t>parallelized collections</a:t>
            </a:r>
            <a:r>
              <a:rPr lang="en-US" altLang="zh-CN" dirty="0" smtClean="0"/>
              <a:t>, which take an existing Scala collection and run functions on it in parallel, and </a:t>
            </a:r>
            <a:r>
              <a:rPr lang="en-US" altLang="zh-CN" i="1" dirty="0" smtClean="0"/>
              <a:t>Hadoop datasets</a:t>
            </a:r>
            <a:r>
              <a:rPr lang="en-US" altLang="zh-CN" dirty="0" smtClean="0"/>
              <a:t>, which run functions on each record of a file in Hadoop distributed file system or any other storage system supported by Hadoop. Both types of RDDs can be operated on through the same methods.</a:t>
            </a:r>
            <a:endParaRPr lang="zh-CN" altLang="en-US" dirty="0"/>
          </a:p>
        </p:txBody>
      </p:sp>
    </p:spTree>
    <p:extLst>
      <p:ext uri="{BB962C8B-B14F-4D97-AF65-F5344CB8AC3E}">
        <p14:creationId xmlns:p14="http://schemas.microsoft.com/office/powerpoint/2010/main" val="42322825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1172</Words>
  <Application>Microsoft Office PowerPoint</Application>
  <PresentationFormat>宽屏</PresentationFormat>
  <Paragraphs>125</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宋体</vt:lpstr>
      <vt:lpstr>Arial</vt:lpstr>
      <vt:lpstr>Calibri</vt:lpstr>
      <vt:lpstr>Calibri Light</vt:lpstr>
      <vt:lpstr>Office 主题</vt:lpstr>
      <vt:lpstr>PowerPoint 演示文稿</vt:lpstr>
      <vt:lpstr>Outline</vt:lpstr>
      <vt:lpstr>数据仓库</vt:lpstr>
      <vt:lpstr>关系图</vt:lpstr>
      <vt:lpstr>Hadoop不足</vt:lpstr>
      <vt:lpstr>Spark</vt:lpstr>
      <vt:lpstr>Spark系统架构</vt:lpstr>
      <vt:lpstr>Spark优势</vt:lpstr>
      <vt:lpstr>RDD</vt:lpstr>
      <vt:lpstr>RDD</vt:lpstr>
      <vt:lpstr>RDD Operations</vt:lpstr>
      <vt:lpstr>RDD Persistence</vt:lpstr>
      <vt:lpstr>举例</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49</cp:revision>
  <dcterms:created xsi:type="dcterms:W3CDTF">2014-05-26T01:38:29Z</dcterms:created>
  <dcterms:modified xsi:type="dcterms:W3CDTF">2014-05-26T05:24:56Z</dcterms:modified>
</cp:coreProperties>
</file>