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32" r:id="rId2"/>
    <p:sldMasterId id="2147483762" r:id="rId3"/>
    <p:sldMasterId id="2147483780" r:id="rId4"/>
    <p:sldMasterId id="2147483804" r:id="rId5"/>
    <p:sldMasterId id="2147483840" r:id="rId6"/>
  </p:sldMasterIdLst>
  <p:notesMasterIdLst>
    <p:notesMasterId r:id="rId26"/>
  </p:notesMasterIdLst>
  <p:sldIdLst>
    <p:sldId id="257" r:id="rId7"/>
    <p:sldId id="258" r:id="rId8"/>
    <p:sldId id="259" r:id="rId9"/>
    <p:sldId id="260" r:id="rId10"/>
    <p:sldId id="261" r:id="rId11"/>
    <p:sldId id="266" r:id="rId12"/>
    <p:sldId id="267" r:id="rId13"/>
    <p:sldId id="262" r:id="rId14"/>
    <p:sldId id="264" r:id="rId15"/>
    <p:sldId id="265" r:id="rId16"/>
    <p:sldId id="263" r:id="rId17"/>
    <p:sldId id="268" r:id="rId18"/>
    <p:sldId id="269" r:id="rId19"/>
    <p:sldId id="270" r:id="rId20"/>
    <p:sldId id="271" r:id="rId21"/>
    <p:sldId id="272" r:id="rId22"/>
    <p:sldId id="275" r:id="rId23"/>
    <p:sldId id="274" r:id="rId24"/>
    <p:sldId id="27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4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9T16:11:02.466" idx="3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71C37-0BE9-4376-B8F6-D31D6494B74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71F7C-C245-4AD4-BADA-AB7108457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276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71F7C-C245-4AD4-BADA-AB71084578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944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71F7C-C245-4AD4-BADA-AB710845783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0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78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48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161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217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5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75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793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099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081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04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212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398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3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647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0035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603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440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453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3064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5082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04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1353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9602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4798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678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8460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0971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2799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9264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3594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40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690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8550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270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4491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5582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498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84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4116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2963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873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6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9460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69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7933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0195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7773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91937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71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5388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157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782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23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7553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94615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49157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1389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97970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258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8238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0289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2854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3631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82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0811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38857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2716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85753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0943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58627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0207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29428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3675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11756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40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9056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166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26561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2771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90816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99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0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77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41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7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40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8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E3656A-9698-4E43-B09F-C2A986977FD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7B3B53-6A60-4FA0-9E46-1A3E3998E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33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60060"/>
            <a:ext cx="9144000" cy="1531038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latin typeface="仿宋" panose="02010609060101010101" pitchFamily="49" charset="-122"/>
                <a:ea typeface="仿宋" panose="02010609060101010101" pitchFamily="49" charset="-122"/>
              </a:rPr>
              <a:t>Optimization toolbox</a:t>
            </a:r>
            <a:endParaRPr lang="zh-CN" altLang="en-US" sz="6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Team members</a:t>
            </a:r>
          </a:p>
          <a:p>
            <a:r>
              <a:rPr lang="zh-CN" altLang="en-US" sz="3200" dirty="0"/>
              <a:t>方利翔、吴鑫杰、屠嘉骏、胡明贵</a:t>
            </a:r>
          </a:p>
        </p:txBody>
      </p:sp>
    </p:spTree>
    <p:extLst>
      <p:ext uri="{BB962C8B-B14F-4D97-AF65-F5344CB8AC3E}">
        <p14:creationId xmlns:p14="http://schemas.microsoft.com/office/powerpoint/2010/main" val="275318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左大括号 1"/>
          <p:cNvSpPr/>
          <p:nvPr/>
        </p:nvSpPr>
        <p:spPr>
          <a:xfrm>
            <a:off x="3374409" y="1893585"/>
            <a:ext cx="777922" cy="21926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204114" y="1271757"/>
                <a:ext cx="69876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假设产品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X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的数量为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吨</m:t>
                    </m:r>
                  </m:oMath>
                </a14:m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，产品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Y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的数量为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吨</m:t>
                    </m:r>
                  </m:oMath>
                </a14:m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114" y="1271757"/>
                <a:ext cx="6987654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396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415051" y="1748165"/>
                <a:ext cx="3875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+2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⩽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80</a:t>
                </a:r>
                <a:endParaRPr lang="zh-CN" altLang="en-US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051" y="1748165"/>
                <a:ext cx="3875964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3145" t="-1627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415051" y="2636165"/>
                <a:ext cx="3875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+6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⩽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220</a:t>
                </a:r>
                <a:endParaRPr lang="zh-CN" altLang="en-US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051" y="2636165"/>
                <a:ext cx="3875964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3145" t="-1511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415051" y="3576852"/>
                <a:ext cx="3875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7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⩽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230</a:t>
                </a:r>
                <a:endParaRPr lang="zh-CN" altLang="en-US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051" y="3576852"/>
                <a:ext cx="3875964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3145" t="-1627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234519" y="4885616"/>
                <a:ext cx="38759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max </a:t>
                </a:r>
                <a:r>
                  <a:rPr lang="en-US" altLang="zh-CN" sz="3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y=7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+5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32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19" y="4885616"/>
                <a:ext cx="3875964" cy="584775"/>
              </a:xfrm>
              <a:prstGeom prst="rect">
                <a:avLst/>
              </a:prstGeom>
              <a:blipFill rotWithShape="0">
                <a:blip r:embed="rId6"/>
                <a:stretch>
                  <a:fillRect t="-16667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641444" y="2420204"/>
            <a:ext cx="2470245" cy="1139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Restrictions</a:t>
            </a:r>
          </a:p>
          <a:p>
            <a:pPr algn="ctr"/>
            <a:r>
              <a:rPr lang="zh-CN" altLang="en-US" dirty="0"/>
              <a:t>约束条件</a:t>
            </a:r>
          </a:p>
        </p:txBody>
      </p:sp>
      <p:sp>
        <p:nvSpPr>
          <p:cNvPr id="9" name="右箭头 8"/>
          <p:cNvSpPr/>
          <p:nvPr/>
        </p:nvSpPr>
        <p:spPr>
          <a:xfrm>
            <a:off x="641444" y="4511623"/>
            <a:ext cx="2593075" cy="1314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Objective function</a:t>
            </a:r>
          </a:p>
          <a:p>
            <a:pPr algn="ctr"/>
            <a:r>
              <a:rPr lang="zh-CN" altLang="en-US" dirty="0"/>
              <a:t>目标函数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22830" y="64980"/>
            <a:ext cx="4408227" cy="884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Mathematical model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</a:p>
        </p:txBody>
      </p:sp>
      <p:sp>
        <p:nvSpPr>
          <p:cNvPr id="11" name="右箭头 10"/>
          <p:cNvSpPr/>
          <p:nvPr/>
        </p:nvSpPr>
        <p:spPr>
          <a:xfrm>
            <a:off x="6492922" y="4883595"/>
            <a:ext cx="1037230" cy="64835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转化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7731456" y="4883595"/>
                <a:ext cx="31389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min </a:t>
                </a:r>
                <a:r>
                  <a:rPr lang="en-US" altLang="zh-CN" sz="3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y=-7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320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320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-5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320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320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32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456" y="4883595"/>
                <a:ext cx="3138985" cy="584775"/>
              </a:xfrm>
              <a:prstGeom prst="rect">
                <a:avLst/>
              </a:prstGeom>
              <a:blipFill rotWithShape="0">
                <a:blip r:embed="rId7"/>
                <a:stretch>
                  <a:fillRect l="-3883" t="-16667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双括号 17"/>
          <p:cNvSpPr/>
          <p:nvPr/>
        </p:nvSpPr>
        <p:spPr>
          <a:xfrm>
            <a:off x="7853191" y="2208597"/>
            <a:ext cx="1419366" cy="136477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342900" indent="-342900" algn="ctr">
              <a:buAutoNum type="arabicPlain" startAt="3"/>
            </a:pPr>
            <a:r>
              <a:rPr lang="en-US" altLang="zh-CN" sz="3200" dirty="0"/>
              <a:t>    2</a:t>
            </a:r>
          </a:p>
          <a:p>
            <a:pPr marL="342900" indent="-342900" algn="ctr">
              <a:buAutoNum type="arabicPlain" startAt="3"/>
            </a:pPr>
            <a:r>
              <a:rPr lang="en-US" altLang="zh-CN" sz="3200" dirty="0"/>
              <a:t>    6</a:t>
            </a:r>
          </a:p>
          <a:p>
            <a:pPr algn="ctr"/>
            <a:r>
              <a:rPr lang="en-US" altLang="zh-CN" sz="3200" dirty="0"/>
              <a:t>0      7</a:t>
            </a:r>
          </a:p>
        </p:txBody>
      </p:sp>
      <p:sp>
        <p:nvSpPr>
          <p:cNvPr id="19" name="双括号 18"/>
          <p:cNvSpPr/>
          <p:nvPr/>
        </p:nvSpPr>
        <p:spPr>
          <a:xfrm>
            <a:off x="9420212" y="2188157"/>
            <a:ext cx="518614" cy="136477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9423468" y="2188157"/>
                <a:ext cx="6125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468" y="2188157"/>
                <a:ext cx="6125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9443940" y="2942069"/>
                <a:ext cx="49488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940" y="2942069"/>
                <a:ext cx="49488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10036008" y="2613478"/>
            <a:ext cx="4908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⩽</a:t>
            </a:r>
            <a:endParaRPr lang="zh-CN" altLang="en-US" sz="3200" dirty="0"/>
          </a:p>
        </p:txBody>
      </p:sp>
      <p:sp>
        <p:nvSpPr>
          <p:cNvPr id="23" name="双括号 22"/>
          <p:cNvSpPr/>
          <p:nvPr/>
        </p:nvSpPr>
        <p:spPr>
          <a:xfrm>
            <a:off x="10624030" y="2142585"/>
            <a:ext cx="1080572" cy="148534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ts val="3600"/>
              </a:lnSpc>
            </a:pPr>
            <a:endParaRPr lang="en-US" altLang="zh-CN" sz="2800" dirty="0"/>
          </a:p>
          <a:p>
            <a:pPr algn="ctr">
              <a:lnSpc>
                <a:spcPts val="3600"/>
              </a:lnSpc>
            </a:pPr>
            <a:r>
              <a:rPr lang="en-US" altLang="zh-CN" sz="2800" dirty="0"/>
              <a:t>80</a:t>
            </a:r>
          </a:p>
          <a:p>
            <a:pPr algn="ctr">
              <a:lnSpc>
                <a:spcPts val="3600"/>
              </a:lnSpc>
            </a:pPr>
            <a:r>
              <a:rPr lang="en-US" altLang="zh-CN" sz="2800" dirty="0"/>
              <a:t>220</a:t>
            </a:r>
          </a:p>
          <a:p>
            <a:pPr algn="ctr">
              <a:lnSpc>
                <a:spcPts val="3600"/>
              </a:lnSpc>
            </a:pPr>
            <a:r>
              <a:rPr lang="en-US" altLang="zh-CN" sz="2800" dirty="0"/>
              <a:t>230</a:t>
            </a:r>
          </a:p>
          <a:p>
            <a:pPr algn="ctr"/>
            <a:endParaRPr lang="zh-CN" altLang="en-US" sz="2400" dirty="0"/>
          </a:p>
        </p:txBody>
      </p:sp>
      <p:sp>
        <p:nvSpPr>
          <p:cNvPr id="25" name="右箭头 24"/>
          <p:cNvSpPr/>
          <p:nvPr/>
        </p:nvSpPr>
        <p:spPr>
          <a:xfrm>
            <a:off x="6645635" y="2561080"/>
            <a:ext cx="1037230" cy="64835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转化</a:t>
            </a:r>
          </a:p>
        </p:txBody>
      </p:sp>
      <p:sp>
        <p:nvSpPr>
          <p:cNvPr id="13" name="矩形 12"/>
          <p:cNvSpPr/>
          <p:nvPr/>
        </p:nvSpPr>
        <p:spPr>
          <a:xfrm>
            <a:off x="8291015" y="1480271"/>
            <a:ext cx="32461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   x  </a:t>
            </a:r>
            <a:r>
              <a:rPr lang="zh-CN" altLang="en-US" sz="4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⩽  </a:t>
            </a:r>
            <a:r>
              <a:rPr lang="en-US" altLang="zh-CN" sz="4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endParaRPr lang="zh-CN" altLang="en-US" sz="4000" dirty="0"/>
          </a:p>
        </p:txBody>
      </p:sp>
      <p:sp>
        <p:nvSpPr>
          <p:cNvPr id="24" name="矩形 23"/>
          <p:cNvSpPr/>
          <p:nvPr/>
        </p:nvSpPr>
        <p:spPr>
          <a:xfrm>
            <a:off x="8056455" y="4163596"/>
            <a:ext cx="32461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f=[-7;-5]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9767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/>
      <p:bldP spid="7" grpId="0"/>
      <p:bldP spid="8" grpId="0" animBg="1"/>
      <p:bldP spid="9" grpId="0" animBg="1"/>
      <p:bldP spid="11" grpId="0" animBg="1"/>
      <p:bldP spid="12" grpId="0"/>
      <p:bldP spid="18" grpId="0" animBg="1"/>
      <p:bldP spid="19" grpId="0" animBg="1"/>
      <p:bldP spid="20" grpId="0"/>
      <p:bldP spid="21" grpId="0"/>
      <p:bldP spid="22" grpId="0"/>
      <p:bldP spid="23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3665790" cy="402336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clc</a:t>
            </a:r>
            <a:endParaRPr lang="en-US" altLang="zh-CN" dirty="0"/>
          </a:p>
          <a:p>
            <a:r>
              <a:rPr lang="en-US" altLang="zh-CN" dirty="0"/>
              <a:t> clear</a:t>
            </a:r>
          </a:p>
          <a:p>
            <a:r>
              <a:rPr lang="en-US" altLang="zh-CN" dirty="0"/>
              <a:t> f=[-7;-5];</a:t>
            </a:r>
          </a:p>
          <a:p>
            <a:r>
              <a:rPr lang="en-US" altLang="zh-CN" dirty="0"/>
              <a:t> A=[3 2</a:t>
            </a:r>
          </a:p>
          <a:p>
            <a:r>
              <a:rPr lang="en-US" altLang="zh-CN" dirty="0"/>
              <a:t>       4 6</a:t>
            </a:r>
          </a:p>
          <a:p>
            <a:pPr marL="0" indent="0">
              <a:buNone/>
            </a:pPr>
            <a:r>
              <a:rPr lang="en-US" altLang="zh-CN" dirty="0"/>
              <a:t>         0 7];</a:t>
            </a:r>
          </a:p>
          <a:p>
            <a:pPr marL="0" indent="0">
              <a:buNone/>
            </a:pPr>
            <a:r>
              <a:rPr lang="en-US" altLang="zh-CN" dirty="0"/>
              <a:t>  b=[80;220;230];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lb</a:t>
            </a:r>
            <a:r>
              <a:rPr lang="en-US" altLang="zh-CN" dirty="0"/>
              <a:t>=zeros(2,1);</a:t>
            </a:r>
          </a:p>
          <a:p>
            <a:pPr marL="0" indent="0">
              <a:buNone/>
            </a:pPr>
            <a:r>
              <a:rPr lang="en-US" altLang="zh-CN" dirty="0"/>
              <a:t>  [x, </a:t>
            </a:r>
            <a:r>
              <a:rPr lang="en-US" altLang="zh-CN" dirty="0" err="1"/>
              <a:t>fval</a:t>
            </a:r>
            <a:r>
              <a:rPr lang="en-US" altLang="zh-CN" dirty="0"/>
              <a:t>, </a:t>
            </a:r>
            <a:r>
              <a:rPr lang="en-US" altLang="zh-CN" dirty="0" err="1"/>
              <a:t>exitflag</a:t>
            </a:r>
            <a:r>
              <a:rPr lang="en-US" altLang="zh-CN" dirty="0"/>
              <a:t>, output, lambda]=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linprog</a:t>
            </a:r>
            <a:r>
              <a:rPr lang="en-US" altLang="zh-CN" dirty="0"/>
              <a:t> (f, A, b, [], [], </a:t>
            </a:r>
            <a:r>
              <a:rPr lang="en-US" altLang="zh-CN" dirty="0" err="1"/>
              <a:t>lb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364777" y="859809"/>
            <a:ext cx="7847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Code settings and results</a:t>
            </a:r>
            <a:endParaRPr lang="zh-CN" altLang="en-US" sz="4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606" y="1811769"/>
            <a:ext cx="3766782" cy="402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18" y="573207"/>
            <a:ext cx="10453323" cy="5575617"/>
          </a:xfrm>
        </p:spPr>
      </p:pic>
    </p:spTree>
    <p:extLst>
      <p:ext uri="{BB962C8B-B14F-4D97-AF65-F5344CB8AC3E}">
        <p14:creationId xmlns:p14="http://schemas.microsoft.com/office/powerpoint/2010/main" val="2136207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1078173"/>
            <a:ext cx="9601196" cy="1201003"/>
          </a:xfrm>
        </p:spPr>
        <p:txBody>
          <a:bodyPr>
            <a:normAutofit fontScale="90000"/>
          </a:bodyPr>
          <a:lstStyle/>
          <a:p>
            <a:b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49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Quadratic programming(</a:t>
            </a:r>
            <a:r>
              <a:rPr lang="zh-CN" altLang="en-US" sz="49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二次规划</a:t>
            </a:r>
            <a:r>
              <a:rPr lang="en-US" altLang="zh-CN" sz="49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br>
              <a:rPr lang="zh-CN" altLang="en-US" sz="4900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 sz="49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9568" y="2838733"/>
            <a:ext cx="8912863" cy="2920621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sz="80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If the objective function of a nonlinear programming is a quadratic function of independent variables and the constraints are all linear functions, it is called a quadratic programming. </a:t>
            </a:r>
          </a:p>
          <a:p>
            <a:endParaRPr lang="en-US" altLang="zh-CN" sz="2800" dirty="0">
              <a:solidFill>
                <a:schemeClr val="tx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sz="2800" dirty="0">
              <a:solidFill>
                <a:schemeClr val="tx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09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9145" y="1528549"/>
            <a:ext cx="7866795" cy="880280"/>
          </a:xfrm>
        </p:spPr>
        <p:txBody>
          <a:bodyPr/>
          <a:lstStyle/>
          <a:p>
            <a:r>
              <a:rPr lang="en-US" altLang="zh-CN" dirty="0"/>
              <a:t>Quadratic programming function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65027" y="2408829"/>
            <a:ext cx="78747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x = </a:t>
            </a:r>
            <a:r>
              <a:rPr lang="en-US" altLang="zh-CN" sz="2400" dirty="0" err="1"/>
              <a:t>quadprog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H,f,A,b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x = </a:t>
            </a:r>
            <a:r>
              <a:rPr lang="en-US" altLang="zh-CN" sz="2400" dirty="0" err="1"/>
              <a:t>quadprog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H,f,A,b,Aeq,beq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x = </a:t>
            </a:r>
            <a:r>
              <a:rPr lang="en-US" altLang="zh-CN" sz="2400" dirty="0" err="1"/>
              <a:t>quadprog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H,f,A,b,Aeq,beq,lb,ub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x = </a:t>
            </a:r>
            <a:r>
              <a:rPr lang="en-US" altLang="zh-CN" sz="2400" dirty="0" err="1"/>
              <a:t>quadprog</a:t>
            </a:r>
            <a:r>
              <a:rPr lang="en-US" altLang="zh-CN" sz="2400" dirty="0"/>
              <a:t>(H,f,A,b,Aeq,beq,lb,ub,x0)</a:t>
            </a:r>
          </a:p>
          <a:p>
            <a:r>
              <a:rPr lang="en-US" altLang="zh-CN" sz="2400" dirty="0"/>
              <a:t>x = </a:t>
            </a:r>
            <a:r>
              <a:rPr lang="en-US" altLang="zh-CN" sz="2400" dirty="0" err="1"/>
              <a:t>quadprog</a:t>
            </a:r>
            <a:r>
              <a:rPr lang="en-US" altLang="zh-CN" sz="2400" dirty="0"/>
              <a:t>(H,f,A,b,Aeq,beq,lb,ub,x0,options)</a:t>
            </a:r>
          </a:p>
          <a:p>
            <a:r>
              <a:rPr lang="en-US" altLang="zh-CN" sz="2400" dirty="0"/>
              <a:t>[</a:t>
            </a:r>
            <a:r>
              <a:rPr lang="en-US" altLang="zh-CN" sz="2400" dirty="0" err="1"/>
              <a:t>x,fval</a:t>
            </a:r>
            <a:r>
              <a:rPr lang="en-US" altLang="zh-CN" sz="2400" dirty="0"/>
              <a:t>] = </a:t>
            </a:r>
            <a:r>
              <a:rPr lang="en-US" altLang="zh-CN" sz="2400" dirty="0" err="1"/>
              <a:t>quadprog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H,f</a:t>
            </a:r>
            <a:r>
              <a:rPr lang="en-US" altLang="zh-CN" sz="2400" dirty="0"/>
              <a:t>,...)</a:t>
            </a:r>
          </a:p>
          <a:p>
            <a:r>
              <a:rPr lang="en-US" altLang="zh-CN" sz="2400" dirty="0"/>
              <a:t>[</a:t>
            </a:r>
            <a:r>
              <a:rPr lang="en-US" altLang="zh-CN" sz="2400" dirty="0" err="1"/>
              <a:t>x,fval,exitflag</a:t>
            </a:r>
            <a:r>
              <a:rPr lang="en-US" altLang="zh-CN" sz="2400" dirty="0"/>
              <a:t>] = </a:t>
            </a:r>
            <a:r>
              <a:rPr lang="en-US" altLang="zh-CN" sz="2400" dirty="0" err="1"/>
              <a:t>quadprog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H,f</a:t>
            </a:r>
            <a:r>
              <a:rPr lang="en-US" altLang="zh-CN" sz="2400" dirty="0"/>
              <a:t>,...)</a:t>
            </a:r>
          </a:p>
          <a:p>
            <a:r>
              <a:rPr lang="en-US" altLang="zh-CN" sz="2400" dirty="0"/>
              <a:t>[</a:t>
            </a:r>
            <a:r>
              <a:rPr lang="en-US" altLang="zh-CN" sz="2400" dirty="0" err="1"/>
              <a:t>x,fval,exitflag,output</a:t>
            </a:r>
            <a:r>
              <a:rPr lang="en-US" altLang="zh-CN" sz="2400" dirty="0"/>
              <a:t>] = </a:t>
            </a:r>
            <a:r>
              <a:rPr lang="en-US" altLang="zh-CN" sz="2400" dirty="0" err="1"/>
              <a:t>quadprog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H,f</a:t>
            </a:r>
            <a:r>
              <a:rPr lang="en-US" altLang="zh-CN" sz="2400" dirty="0"/>
              <a:t>,...)</a:t>
            </a:r>
          </a:p>
          <a:p>
            <a:r>
              <a:rPr lang="en-US" altLang="zh-CN" sz="2400" dirty="0"/>
              <a:t>[</a:t>
            </a:r>
            <a:r>
              <a:rPr lang="en-US" altLang="zh-CN" sz="2400" dirty="0" err="1"/>
              <a:t>x,fval,exitflag,output,lambda</a:t>
            </a:r>
            <a:r>
              <a:rPr lang="en-US" altLang="zh-CN" sz="2400" dirty="0"/>
              <a:t>] = </a:t>
            </a:r>
            <a:r>
              <a:rPr lang="en-US" altLang="zh-CN" sz="2400" dirty="0" err="1"/>
              <a:t>quadprog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H,f</a:t>
            </a:r>
            <a:r>
              <a:rPr lang="en-US" altLang="zh-CN" sz="2400" dirty="0"/>
              <a:t>,...)</a:t>
            </a:r>
          </a:p>
        </p:txBody>
      </p:sp>
    </p:spTree>
    <p:extLst>
      <p:ext uri="{BB962C8B-B14F-4D97-AF65-F5344CB8AC3E}">
        <p14:creationId xmlns:p14="http://schemas.microsoft.com/office/powerpoint/2010/main" val="3135806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30327" y="1260789"/>
            <a:ext cx="60631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仿宋" panose="02010609060101010101" pitchFamily="49" charset="-122"/>
                <a:ea typeface="仿宋" panose="02010609060101010101" pitchFamily="49" charset="-122"/>
              </a:rPr>
              <a:t>x = </a:t>
            </a:r>
            <a:r>
              <a:rPr lang="en-US" altLang="zh-CN" sz="4000" dirty="0" err="1">
                <a:latin typeface="仿宋" panose="02010609060101010101" pitchFamily="49" charset="-122"/>
                <a:ea typeface="仿宋" panose="02010609060101010101" pitchFamily="49" charset="-122"/>
              </a:rPr>
              <a:t>quadprog</a:t>
            </a:r>
            <a:r>
              <a:rPr lang="en-US" altLang="zh-CN" sz="40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4000" dirty="0" err="1">
                <a:latin typeface="仿宋" panose="02010609060101010101" pitchFamily="49" charset="-122"/>
                <a:ea typeface="仿宋" panose="02010609060101010101" pitchFamily="49" charset="-122"/>
              </a:rPr>
              <a:t>H,f,A,b</a:t>
            </a:r>
            <a:r>
              <a:rPr lang="en-US" altLang="zh-CN" sz="40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</p:txBody>
      </p:sp>
      <p:sp>
        <p:nvSpPr>
          <p:cNvPr id="3" name="下箭头 2"/>
          <p:cNvSpPr/>
          <p:nvPr/>
        </p:nvSpPr>
        <p:spPr>
          <a:xfrm>
            <a:off x="5148776" y="1968675"/>
            <a:ext cx="239150" cy="82201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04622" y="2784256"/>
            <a:ext cx="1980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j-ea"/>
                <a:ea typeface="+mj-ea"/>
              </a:rPr>
              <a:t>Hesse</a:t>
            </a: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315200" y="1270595"/>
                <a:ext cx="4135901" cy="1170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  <a:latin typeface="+mj-ea"/>
                    <a:ea typeface="+mj-ea"/>
                  </a:rPr>
                  <a:t>返回向量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+mj-ea"/>
                  </a:rPr>
                  <a:t>,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+mj-ea"/>
                    <a:ea typeface="+mj-ea"/>
                  </a:rPr>
                  <a:t>最小化函数</a:t>
                </a:r>
                <a14:m>
                  <m:oMath xmlns:m="http://schemas.openxmlformats.org/officeDocument/2006/math">
                    <m:r>
                      <a:rPr lang="en-US" altLang="zh-CN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    </m:t>
                    </m:r>
                    <m:f>
                      <m:fPr>
                        <m:ctrlPr>
                          <a:rPr lang="en-US" altLang="zh-CN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num>
                      <m:den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zh-CN" altLang="en-US" sz="3200" dirty="0">
                            <a:solidFill>
                              <a:srgbClr val="FF0000"/>
                            </a:solidFill>
                            <a:latin typeface="+mj-ea"/>
                            <a:ea typeface="+mj-ea"/>
                          </a:rPr>
                          <m:t> </m:t>
                        </m:r>
                      </m:e>
                      <m:sup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𝑇</m:t>
                        </m:r>
                      </m:sup>
                    </m:sSup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𝐻</m:t>
                    </m:r>
                    <m:r>
                      <a:rPr lang="en-US" altLang="zh-CN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</m:oMath>
                </a14:m>
                <a:r>
                  <a:rPr lang="en-US" altLang="zh-CN" sz="3200" dirty="0">
                    <a:solidFill>
                      <a:srgbClr val="FF0000"/>
                    </a:solidFill>
                    <a:latin typeface="+mj-ea"/>
                    <a:ea typeface="+mj-ea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𝑓</m:t>
                        </m:r>
                      </m:e>
                      <m:sup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𝑇</m:t>
                        </m:r>
                      </m:sup>
                    </m:sSup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</m:oMath>
                </a14:m>
                <a:endParaRPr lang="zh-CN" altLang="en-US" sz="3200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1270595"/>
                <a:ext cx="4135901" cy="1170641"/>
              </a:xfrm>
              <a:prstGeom prst="rect">
                <a:avLst/>
              </a:prstGeom>
              <a:blipFill rotWithShape="0">
                <a:blip r:embed="rId2"/>
                <a:stretch>
                  <a:fillRect l="-2212" t="-5729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446628" y="4416765"/>
            <a:ext cx="9298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</a:rPr>
              <a:t>向量</a:t>
            </a:r>
            <a:r>
              <a:rPr lang="en-US" altLang="zh-CN" sz="2800" dirty="0">
                <a:latin typeface="+mn-ea"/>
              </a:rPr>
              <a:t>f</a:t>
            </a:r>
            <a:r>
              <a:rPr lang="zh-CN" altLang="en-US" sz="2800" dirty="0">
                <a:latin typeface="+mn-ea"/>
              </a:rPr>
              <a:t>只与变量的一次项有关</a:t>
            </a:r>
            <a:r>
              <a:rPr lang="en-US" altLang="zh-CN" sz="2800" dirty="0">
                <a:latin typeface="+mn-ea"/>
              </a:rPr>
              <a:t>,</a:t>
            </a:r>
            <a:r>
              <a:rPr lang="zh-CN" altLang="en-US" sz="2800" dirty="0">
                <a:latin typeface="+mn-ea"/>
              </a:rPr>
              <a:t>矩阵</a:t>
            </a:r>
            <a:r>
              <a:rPr lang="en-US" altLang="zh-CN" sz="2800" dirty="0">
                <a:latin typeface="+mn-ea"/>
              </a:rPr>
              <a:t>H</a:t>
            </a:r>
            <a:r>
              <a:rPr lang="zh-CN" altLang="en-US" sz="2800" dirty="0">
                <a:latin typeface="+mn-ea"/>
              </a:rPr>
              <a:t>只与变量的二次项有关。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5148776" y="3352938"/>
            <a:ext cx="239150" cy="82201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113461B-37FE-4B85-9C41-148F76132CF1}"/>
              </a:ext>
            </a:extLst>
          </p:cNvPr>
          <p:cNvSpPr/>
          <p:nvPr/>
        </p:nvSpPr>
        <p:spPr>
          <a:xfrm>
            <a:off x="6696222" y="2897945"/>
            <a:ext cx="787790" cy="40953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08227F-0EC0-48AC-A5E6-1B029A252BF3}"/>
              </a:ext>
            </a:extLst>
          </p:cNvPr>
          <p:cNvSpPr txBox="1"/>
          <p:nvPr/>
        </p:nvSpPr>
        <p:spPr>
          <a:xfrm>
            <a:off x="7638756" y="2829718"/>
            <a:ext cx="263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对称矩阵</a:t>
            </a:r>
          </a:p>
        </p:txBody>
      </p:sp>
    </p:spTree>
    <p:extLst>
      <p:ext uri="{BB962C8B-B14F-4D97-AF65-F5344CB8AC3E}">
        <p14:creationId xmlns:p14="http://schemas.microsoft.com/office/powerpoint/2010/main" val="40472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单角的矩形 1"/>
          <p:cNvSpPr/>
          <p:nvPr/>
        </p:nvSpPr>
        <p:spPr>
          <a:xfrm>
            <a:off x="829994" y="815927"/>
            <a:ext cx="2335237" cy="801858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+mn-ea"/>
              </a:rPr>
              <a:t>Example:</a:t>
            </a:r>
            <a:endParaRPr lang="zh-CN" altLang="en-US" sz="3600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20838" y="1809429"/>
            <a:ext cx="92284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Find the value of x that minimizes the function：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432315" y="2478164"/>
                <a:ext cx="5668333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15" y="2478164"/>
                <a:ext cx="5668333" cy="7838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740812" y="3501107"/>
                <a:ext cx="5668333" cy="2127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⩽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2</a:t>
                </a:r>
              </a:p>
              <a:p>
                <a:pPr>
                  <a:lnSpc>
                    <a:spcPts val="3200"/>
                  </a:lnSpc>
                </a:pP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+2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⩽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2</a:t>
                </a:r>
              </a:p>
              <a:p>
                <a:pPr>
                  <a:lnSpc>
                    <a:spcPts val="3200"/>
                  </a:lnSpc>
                </a:pP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⩽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3</a:t>
                </a:r>
              </a:p>
              <a:p>
                <a:pPr>
                  <a:lnSpc>
                    <a:spcPts val="3200"/>
                  </a:lnSpc>
                </a:pP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0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⩽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0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⩽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400" dirty="0"/>
              </a:p>
              <a:p>
                <a:pPr>
                  <a:lnSpc>
                    <a:spcPts val="3200"/>
                  </a:lnSpc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812" y="3501107"/>
                <a:ext cx="5668333" cy="2127955"/>
              </a:xfrm>
              <a:prstGeom prst="rect">
                <a:avLst/>
              </a:prstGeom>
              <a:blipFill rotWithShape="0">
                <a:blip r:embed="rId3"/>
                <a:stretch>
                  <a:fillRect l="-1720" t="-2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大括号 7"/>
          <p:cNvSpPr/>
          <p:nvPr/>
        </p:nvSpPr>
        <p:spPr>
          <a:xfrm>
            <a:off x="4269544" y="3561371"/>
            <a:ext cx="295422" cy="15755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40017" y="4087551"/>
            <a:ext cx="913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其中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855359" y="2332649"/>
            <a:ext cx="171961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691116" y="855868"/>
            <a:ext cx="240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不需要转化成标准型</a:t>
            </a:r>
          </a:p>
        </p:txBody>
      </p:sp>
      <p:sp>
        <p:nvSpPr>
          <p:cNvPr id="13" name="上箭头 12"/>
          <p:cNvSpPr/>
          <p:nvPr/>
        </p:nvSpPr>
        <p:spPr>
          <a:xfrm>
            <a:off x="6496334" y="1323833"/>
            <a:ext cx="218834" cy="485596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59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777923" y="764274"/>
            <a:ext cx="2906973" cy="873457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key problem</a:t>
            </a:r>
            <a:endParaRPr lang="zh-CN" altLang="en-US" sz="3600" dirty="0"/>
          </a:p>
        </p:txBody>
      </p:sp>
      <p:sp>
        <p:nvSpPr>
          <p:cNvPr id="3" name="单圆角矩形 2"/>
          <p:cNvSpPr/>
          <p:nvPr/>
        </p:nvSpPr>
        <p:spPr>
          <a:xfrm>
            <a:off x="4148920" y="866632"/>
            <a:ext cx="5691116" cy="66874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The solution of the H matrix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777990" y="3305808"/>
            <a:ext cx="9068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+mj-ea"/>
              </a:rPr>
              <a:t>H=</a:t>
            </a:r>
            <a:endParaRPr lang="zh-CN" altLang="en-US" sz="4000" dirty="0">
              <a:solidFill>
                <a:srgbClr val="FF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382049" y="2070091"/>
                <a:ext cx="4264188" cy="668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049" y="2070091"/>
                <a:ext cx="4264188" cy="6685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双括号 5"/>
          <p:cNvSpPr/>
          <p:nvPr/>
        </p:nvSpPr>
        <p:spPr>
          <a:xfrm>
            <a:off x="2684828" y="3087897"/>
            <a:ext cx="1733265" cy="148760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745505" y="3136531"/>
                <a:ext cx="846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505" y="3136531"/>
                <a:ext cx="84616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597899" y="3115790"/>
                <a:ext cx="7859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899" y="3115790"/>
                <a:ext cx="785984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797411" y="3856017"/>
                <a:ext cx="7942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411" y="3856017"/>
                <a:ext cx="79425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591666" y="3876146"/>
                <a:ext cx="7942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666" y="3876146"/>
                <a:ext cx="794255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右箭头 10"/>
          <p:cNvSpPr/>
          <p:nvPr/>
        </p:nvSpPr>
        <p:spPr>
          <a:xfrm>
            <a:off x="4981433" y="3659751"/>
            <a:ext cx="1009934" cy="216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165634" y="3463928"/>
                <a:ext cx="4261256" cy="495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就是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en-US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前面系数的两倍</a:t>
                </a: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634" y="3463928"/>
                <a:ext cx="4261256" cy="495905"/>
              </a:xfrm>
              <a:prstGeom prst="rect">
                <a:avLst/>
              </a:prstGeom>
              <a:blipFill rotWithShape="0">
                <a:blip r:embed="rId7"/>
                <a:stretch>
                  <a:fillRect t="-13415" b="-15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下箭头 12"/>
          <p:cNvSpPr/>
          <p:nvPr/>
        </p:nvSpPr>
        <p:spPr>
          <a:xfrm>
            <a:off x="7942996" y="3959833"/>
            <a:ext cx="245660" cy="561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65634" y="4951791"/>
            <a:ext cx="9068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+mj-ea"/>
              </a:rPr>
              <a:t>H=</a:t>
            </a:r>
            <a:endParaRPr lang="zh-CN" altLang="en-US" sz="400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15" name="双括号 14"/>
          <p:cNvSpPr/>
          <p:nvPr/>
        </p:nvSpPr>
        <p:spPr>
          <a:xfrm>
            <a:off x="7274256" y="4625628"/>
            <a:ext cx="1583141" cy="136021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342900" indent="-342900" algn="ctr">
              <a:buAutoNum type="arabicPlain"/>
            </a:pPr>
            <a:r>
              <a:rPr lang="en-US" altLang="zh-CN" sz="2800" dirty="0">
                <a:solidFill>
                  <a:srgbClr val="FF0000"/>
                </a:solidFill>
              </a:rPr>
              <a:t>    -1</a:t>
            </a:r>
          </a:p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-1       2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072472" y="2070091"/>
                <a:ext cx="4050455" cy="700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solidFill>
                      <a:srgbClr val="FF0000"/>
                    </a:solidFill>
                    <a:latin typeface="+mj-ea"/>
                  </a:rPr>
                  <a:t>最小化函数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zh-CN" altLang="en-US" sz="2800" dirty="0">
                            <a:solidFill>
                              <a:srgbClr val="FF0000"/>
                            </a:solidFill>
                            <a:latin typeface="+mj-ea"/>
                          </a:rPr>
                          <m:t> 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𝐻𝑥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+mj-ea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sz="2800" dirty="0">
                  <a:solidFill>
                    <a:srgbClr val="FF0000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472" y="2070091"/>
                <a:ext cx="4050455" cy="700705"/>
              </a:xfrm>
              <a:prstGeom prst="rect">
                <a:avLst/>
              </a:prstGeom>
              <a:blipFill rotWithShape="0">
                <a:blip r:embed="rId8"/>
                <a:stretch>
                  <a:fillRect l="-1504" t="-1739" b="-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4889277" y="1657076"/>
            <a:ext cx="25527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f=[-2;-6]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0791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 animBg="1"/>
      <p:bldP spid="7" grpId="0"/>
      <p:bldP spid="8" grpId="0"/>
      <p:bldP spid="9" grpId="0"/>
      <p:bldP spid="10" grpId="0"/>
      <p:bldP spid="11" grpId="0" animBg="1"/>
      <p:bldP spid="13" grpId="0" animBg="1"/>
      <p:bldP spid="14" grpId="0"/>
      <p:bldP spid="15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582321"/>
            <a:ext cx="10677378" cy="565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69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对角的矩形 1"/>
          <p:cNvSpPr/>
          <p:nvPr/>
        </p:nvSpPr>
        <p:spPr>
          <a:xfrm>
            <a:off x="2391507" y="1814733"/>
            <a:ext cx="7779435" cy="315116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>
                <a:latin typeface="+mn-ea"/>
              </a:rPr>
              <a:t>Thanks!</a:t>
            </a:r>
            <a:endParaRPr lang="zh-CN" altLang="en-US" sz="13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227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38484" y="3862316"/>
            <a:ext cx="798394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4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4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Quadratic programming</a:t>
            </a:r>
          </a:p>
          <a:p>
            <a:r>
              <a:rPr lang="zh-CN" altLang="en-US" sz="4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（二次规划）</a:t>
            </a:r>
            <a:endParaRPr lang="en-US" altLang="zh-CN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5528" y="2101755"/>
            <a:ext cx="75062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1</a:t>
            </a:r>
            <a:r>
              <a:rPr lang="zh-CN" altLang="en-US" sz="4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4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Linear programming</a:t>
            </a:r>
          </a:p>
          <a:p>
            <a:r>
              <a:rPr lang="en-US" altLang="zh-CN" sz="4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(</a:t>
            </a:r>
            <a:r>
              <a:rPr lang="zh-CN" altLang="en-US" sz="4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线性规划</a:t>
            </a:r>
            <a:r>
              <a:rPr lang="en-US" altLang="zh-CN" sz="4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3805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1078173"/>
            <a:ext cx="9601196" cy="1201003"/>
          </a:xfrm>
        </p:spPr>
        <p:txBody>
          <a:bodyPr>
            <a:normAutofit fontScale="90000"/>
          </a:bodyPr>
          <a:lstStyle/>
          <a:p>
            <a:b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49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Linear programming(</a:t>
            </a:r>
            <a:r>
              <a:rPr lang="zh-CN" altLang="en-US" sz="49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线性规划</a:t>
            </a:r>
            <a:r>
              <a:rPr lang="en-US" altLang="zh-CN" sz="49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br>
              <a:rPr lang="zh-CN" altLang="en-US" sz="4900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 sz="49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385" y="3260316"/>
            <a:ext cx="11071273" cy="155083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Linear programming is a method for the optimization of linear objective functions and constraints.</a:t>
            </a:r>
          </a:p>
          <a:p>
            <a:endParaRPr lang="en-US" altLang="zh-CN" sz="2800" dirty="0">
              <a:solidFill>
                <a:schemeClr val="tx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sz="2800" dirty="0">
              <a:solidFill>
                <a:schemeClr val="tx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50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883391" y="1583141"/>
            <a:ext cx="2730812" cy="1291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/>
              <a:t>  </a:t>
            </a:r>
            <a:r>
              <a:rPr lang="en-US" altLang="zh-CN" dirty="0"/>
              <a:t>Standard form of linear</a:t>
            </a:r>
          </a:p>
          <a:p>
            <a:pPr algn="just"/>
            <a:r>
              <a:rPr lang="en-US" altLang="zh-CN" dirty="0"/>
              <a:t>         programming</a:t>
            </a:r>
          </a:p>
          <a:p>
            <a:pPr algn="just"/>
            <a:r>
              <a:rPr lang="zh-CN" altLang="en-US" dirty="0"/>
              <a:t>（线性规划的标准型）</a:t>
            </a:r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1883391" y="4503762"/>
            <a:ext cx="2730812" cy="1240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/>
              <a:t>   Nonstandard form of </a:t>
            </a:r>
          </a:p>
          <a:p>
            <a:pPr algn="just"/>
            <a:r>
              <a:rPr lang="en-US" altLang="zh-CN" dirty="0"/>
              <a:t>    linear programming</a:t>
            </a:r>
          </a:p>
          <a:p>
            <a:pPr algn="just"/>
            <a:r>
              <a:rPr lang="en-US" altLang="zh-CN" dirty="0"/>
              <a:t> (</a:t>
            </a:r>
            <a:r>
              <a:rPr lang="zh-CN" altLang="en-US" dirty="0"/>
              <a:t>线性规划的非标准型</a:t>
            </a:r>
            <a:r>
              <a:rPr lang="en-US" altLang="zh-CN" dirty="0"/>
              <a:t>)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6402056" y="842122"/>
            <a:ext cx="4202251" cy="602180"/>
          </a:xfrm>
          <a:prstGeom prst="borderCallout1">
            <a:avLst>
              <a:gd name="adj1" fmla="val 45946"/>
              <a:gd name="adj2" fmla="val 436"/>
              <a:gd name="adj3" fmla="val 160094"/>
              <a:gd name="adj4" fmla="val -4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objective function minimization</a:t>
            </a:r>
          </a:p>
          <a:p>
            <a:pPr algn="ctr"/>
            <a:r>
              <a:rPr lang="zh-CN" altLang="en-US" dirty="0"/>
              <a:t>目标函数最小化</a:t>
            </a:r>
          </a:p>
        </p:txBody>
      </p:sp>
      <p:sp>
        <p:nvSpPr>
          <p:cNvPr id="8" name="线形标注 1 7"/>
          <p:cNvSpPr/>
          <p:nvPr/>
        </p:nvSpPr>
        <p:spPr>
          <a:xfrm>
            <a:off x="6402057" y="1872787"/>
            <a:ext cx="4202251" cy="573206"/>
          </a:xfrm>
          <a:prstGeom prst="borderCallout1">
            <a:avLst>
              <a:gd name="adj1" fmla="val 47125"/>
              <a:gd name="adj2" fmla="val -223"/>
              <a:gd name="adj3" fmla="val 50989"/>
              <a:gd name="adj4" fmla="val -42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the constraint is to take the equation</a:t>
            </a:r>
          </a:p>
          <a:p>
            <a:pPr algn="ctr"/>
            <a:r>
              <a:rPr lang="zh-CN" altLang="en-US" dirty="0"/>
              <a:t>约束条件取等式</a:t>
            </a:r>
          </a:p>
        </p:txBody>
      </p:sp>
      <p:sp>
        <p:nvSpPr>
          <p:cNvPr id="9" name="线形标注 1 8"/>
          <p:cNvSpPr/>
          <p:nvPr/>
        </p:nvSpPr>
        <p:spPr>
          <a:xfrm>
            <a:off x="6402056" y="2874478"/>
            <a:ext cx="4202250" cy="547383"/>
          </a:xfrm>
          <a:prstGeom prst="borderCallout1">
            <a:avLst>
              <a:gd name="adj1" fmla="val 52629"/>
              <a:gd name="adj2" fmla="val -25"/>
              <a:gd name="adj3" fmla="val -63084"/>
              <a:gd name="adj4" fmla="val -42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nonnegative variables</a:t>
            </a:r>
          </a:p>
          <a:p>
            <a:pPr algn="ctr"/>
            <a:r>
              <a:rPr lang="zh-CN" altLang="en-US" dirty="0"/>
              <a:t>变量非负</a:t>
            </a:r>
          </a:p>
        </p:txBody>
      </p:sp>
      <p:sp>
        <p:nvSpPr>
          <p:cNvPr id="10" name="下箭头 9"/>
          <p:cNvSpPr/>
          <p:nvPr/>
        </p:nvSpPr>
        <p:spPr>
          <a:xfrm rot="10800000">
            <a:off x="2934898" y="3166042"/>
            <a:ext cx="627797" cy="1105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50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3757" y="914400"/>
            <a:ext cx="10058400" cy="873457"/>
          </a:xfrm>
        </p:spPr>
        <p:txBody>
          <a:bodyPr/>
          <a:lstStyle/>
          <a:p>
            <a:r>
              <a:rPr lang="en-US" altLang="zh-CN" dirty="0"/>
              <a:t>Linear programming function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81273" y="2136576"/>
            <a:ext cx="104951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X=</a:t>
            </a:r>
            <a:r>
              <a:rPr lang="en-US" altLang="zh-CN" sz="2400" dirty="0" err="1"/>
              <a:t>linprog</a:t>
            </a:r>
            <a:r>
              <a:rPr lang="en-US" altLang="zh-CN" sz="2400" dirty="0"/>
              <a:t> ( f, A, b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X=</a:t>
            </a:r>
            <a:r>
              <a:rPr lang="en-US" altLang="zh-CN" sz="2400" dirty="0" err="1"/>
              <a:t>linprog</a:t>
            </a:r>
            <a:r>
              <a:rPr lang="en-US" altLang="zh-CN" sz="2400" dirty="0"/>
              <a:t> ( f, A, b, </a:t>
            </a:r>
            <a:r>
              <a:rPr lang="en-US" altLang="zh-CN" sz="2400" dirty="0" err="1"/>
              <a:t>Aeq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beq</a:t>
            </a:r>
            <a:r>
              <a:rPr lang="en-US" altLang="zh-CN" sz="2400" dirty="0"/>
              <a:t>)     </a:t>
            </a:r>
          </a:p>
          <a:p>
            <a:r>
              <a:rPr lang="en-US" altLang="zh-CN" sz="2400" dirty="0"/>
              <a:t>       </a:t>
            </a:r>
          </a:p>
          <a:p>
            <a:r>
              <a:rPr lang="en-US" altLang="zh-CN" sz="2400" dirty="0"/>
              <a:t>X=</a:t>
            </a:r>
            <a:r>
              <a:rPr lang="en-US" altLang="zh-CN" sz="2400" dirty="0" err="1"/>
              <a:t>linprog</a:t>
            </a:r>
            <a:r>
              <a:rPr lang="en-US" altLang="zh-CN" sz="2400" dirty="0"/>
              <a:t> ( f, A, b, </a:t>
            </a:r>
            <a:r>
              <a:rPr lang="en-US" altLang="zh-CN" sz="2400" dirty="0" err="1"/>
              <a:t>Aeq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beq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lb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ub</a:t>
            </a:r>
            <a:r>
              <a:rPr lang="en-US" altLang="zh-CN" sz="2400" dirty="0"/>
              <a:t>)</a:t>
            </a:r>
          </a:p>
          <a:p>
            <a:endParaRPr lang="en-US" altLang="zh-CN" sz="2400" dirty="0"/>
          </a:p>
          <a:p>
            <a:r>
              <a:rPr lang="en-US" altLang="zh-CN" sz="2400" dirty="0"/>
              <a:t>X=</a:t>
            </a:r>
            <a:r>
              <a:rPr lang="en-US" altLang="zh-CN" sz="2400" dirty="0" err="1"/>
              <a:t>linprog</a:t>
            </a:r>
            <a:r>
              <a:rPr lang="en-US" altLang="zh-CN" sz="2400" dirty="0"/>
              <a:t> ( f, A, b, </a:t>
            </a:r>
            <a:r>
              <a:rPr lang="en-US" altLang="zh-CN" sz="2400" dirty="0" err="1"/>
              <a:t>Aeq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beq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lb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ub</a:t>
            </a:r>
            <a:r>
              <a:rPr lang="en-US" altLang="zh-CN" sz="2400" dirty="0"/>
              <a:t>, x0)</a:t>
            </a:r>
          </a:p>
          <a:p>
            <a:endParaRPr lang="en-US" altLang="zh-CN" sz="2400" dirty="0"/>
          </a:p>
          <a:p>
            <a:r>
              <a:rPr lang="en-US" altLang="zh-CN" sz="2400" dirty="0"/>
              <a:t>X=</a:t>
            </a:r>
            <a:r>
              <a:rPr lang="en-US" altLang="zh-CN" sz="2400" dirty="0" err="1"/>
              <a:t>linprog</a:t>
            </a:r>
            <a:r>
              <a:rPr lang="en-US" altLang="zh-CN" sz="2400" dirty="0"/>
              <a:t> ( f, A, b, </a:t>
            </a:r>
            <a:r>
              <a:rPr lang="en-US" altLang="zh-CN" sz="2400" dirty="0" err="1"/>
              <a:t>Aeq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beq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lb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ub</a:t>
            </a:r>
            <a:r>
              <a:rPr lang="en-US" altLang="zh-CN" sz="2400" dirty="0"/>
              <a:t>, x0, options)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960130" y="2136576"/>
                <a:ext cx="5063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求解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min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𝑓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，约束条件为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Ax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⩽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b;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130" y="2136576"/>
                <a:ext cx="506332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325" t="-1060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5106540" y="2890587"/>
            <a:ext cx="5063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增加等式约束</a:t>
            </a:r>
            <a:r>
              <a:rPr lang="en-US" altLang="zh-CN" sz="2000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Aeqx</a:t>
            </a:r>
            <a:r>
              <a:rPr lang="en-US" altLang="zh-CN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=</a:t>
            </a:r>
            <a:r>
              <a:rPr lang="en-US" altLang="zh-CN" sz="2000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beq</a:t>
            </a:r>
            <a:r>
              <a:rPr lang="en-US" altLang="zh-CN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49206" y="3578829"/>
            <a:ext cx="5063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定义</a:t>
            </a:r>
            <a:r>
              <a:rPr lang="en-US" altLang="zh-CN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的下界</a:t>
            </a:r>
            <a:r>
              <a:rPr lang="en-US" altLang="zh-CN" sz="2000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lb</a:t>
            </a:r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和上界</a:t>
            </a:r>
            <a:r>
              <a:rPr lang="en-US" altLang="zh-CN" sz="2000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ub</a:t>
            </a:r>
            <a:r>
              <a:rPr lang="en-US" altLang="zh-CN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使</a:t>
            </a:r>
            <a:r>
              <a:rPr lang="en-US" altLang="zh-CN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始终在范围内；</a:t>
            </a:r>
            <a:endParaRPr lang="en-US" altLang="zh-CN" sz="20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28837" y="4344732"/>
            <a:ext cx="5063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设置初值</a:t>
            </a:r>
            <a:r>
              <a:rPr lang="en-US" altLang="zh-CN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x0;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128680" y="5110635"/>
            <a:ext cx="5063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</a:t>
            </a:r>
            <a:r>
              <a:rPr lang="en-US" altLang="zh-CN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options</a:t>
            </a:r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指定的优化参数进行最小化；</a:t>
            </a:r>
            <a:endParaRPr lang="en-US" altLang="zh-CN" sz="20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837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programming function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47155" y="2245054"/>
            <a:ext cx="10058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[x, </a:t>
            </a:r>
            <a:r>
              <a:rPr lang="en-US" altLang="zh-CN" sz="2400" dirty="0" err="1"/>
              <a:t>fval</a:t>
            </a:r>
            <a:r>
              <a:rPr lang="en-US" altLang="zh-CN" sz="2400" dirty="0"/>
              <a:t>]=</a:t>
            </a:r>
            <a:r>
              <a:rPr lang="en-US" altLang="zh-CN" sz="2400" dirty="0" err="1"/>
              <a:t>linprog</a:t>
            </a:r>
            <a:r>
              <a:rPr lang="en-US" altLang="zh-CN" sz="2400" dirty="0"/>
              <a:t> ( f, A, b, </a:t>
            </a:r>
            <a:r>
              <a:rPr lang="en-US" altLang="zh-CN" sz="2400" dirty="0" err="1"/>
              <a:t>Aeq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beq</a:t>
            </a:r>
            <a:r>
              <a:rPr lang="en-US" altLang="zh-CN" sz="2400" dirty="0"/>
              <a:t>)</a:t>
            </a:r>
          </a:p>
          <a:p>
            <a:endParaRPr lang="en-US" altLang="zh-CN" sz="2400" dirty="0"/>
          </a:p>
          <a:p>
            <a:r>
              <a:rPr lang="en-US" altLang="zh-CN" sz="2400" dirty="0"/>
              <a:t>[x, </a:t>
            </a:r>
            <a:r>
              <a:rPr lang="en-US" altLang="zh-CN" sz="2400" dirty="0" err="1"/>
              <a:t>fval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exitflag</a:t>
            </a:r>
            <a:r>
              <a:rPr lang="en-US" altLang="zh-CN" sz="2400" dirty="0"/>
              <a:t>]=</a:t>
            </a:r>
            <a:r>
              <a:rPr lang="en-US" altLang="zh-CN" sz="2400" dirty="0" err="1"/>
              <a:t>linprog</a:t>
            </a:r>
            <a:r>
              <a:rPr lang="en-US" altLang="zh-CN" sz="2400" dirty="0"/>
              <a:t> ( f, A, b, </a:t>
            </a:r>
            <a:r>
              <a:rPr lang="en-US" altLang="zh-CN" sz="2400" dirty="0" err="1"/>
              <a:t>Aeq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beq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lb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ub</a:t>
            </a:r>
            <a:r>
              <a:rPr lang="en-US" altLang="zh-CN" sz="2400" dirty="0"/>
              <a:t>)</a:t>
            </a:r>
          </a:p>
          <a:p>
            <a:endParaRPr lang="en-US" altLang="zh-CN" sz="2400" dirty="0"/>
          </a:p>
          <a:p>
            <a:r>
              <a:rPr lang="en-US" altLang="zh-CN" sz="2400" dirty="0"/>
              <a:t>[x, </a:t>
            </a:r>
            <a:r>
              <a:rPr lang="en-US" altLang="zh-CN" sz="2400" dirty="0" err="1"/>
              <a:t>fval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exitflag</a:t>
            </a:r>
            <a:r>
              <a:rPr lang="en-US" altLang="zh-CN" sz="2400" dirty="0"/>
              <a:t>, output]=</a:t>
            </a:r>
            <a:r>
              <a:rPr lang="en-US" altLang="zh-CN" sz="2400" dirty="0" err="1"/>
              <a:t>linprog</a:t>
            </a:r>
            <a:r>
              <a:rPr lang="en-US" altLang="zh-CN" sz="2400" dirty="0"/>
              <a:t> ( f, A, b, </a:t>
            </a:r>
            <a:r>
              <a:rPr lang="en-US" altLang="zh-CN" sz="2400" dirty="0" err="1"/>
              <a:t>Aeq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beq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lb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ub</a:t>
            </a:r>
            <a:r>
              <a:rPr lang="en-US" altLang="zh-CN" sz="2400" dirty="0"/>
              <a:t>, x0)</a:t>
            </a:r>
          </a:p>
          <a:p>
            <a:endParaRPr lang="en-US" altLang="zh-CN" sz="2400" dirty="0"/>
          </a:p>
          <a:p>
            <a:r>
              <a:rPr lang="en-US" altLang="zh-CN" sz="2400" dirty="0"/>
              <a:t>[x, </a:t>
            </a:r>
            <a:r>
              <a:rPr lang="en-US" altLang="zh-CN" sz="2400" dirty="0" err="1"/>
              <a:t>fval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exitflag</a:t>
            </a:r>
            <a:r>
              <a:rPr lang="en-US" altLang="zh-CN" sz="2400" dirty="0"/>
              <a:t>, output, lambda]=</a:t>
            </a:r>
            <a:r>
              <a:rPr lang="en-US" altLang="zh-CN" sz="2400" dirty="0" err="1"/>
              <a:t>linprog</a:t>
            </a:r>
            <a:r>
              <a:rPr lang="en-US" altLang="zh-CN" sz="2400" dirty="0"/>
              <a:t> ( f, A, b, </a:t>
            </a:r>
            <a:r>
              <a:rPr lang="en-US" altLang="zh-CN" sz="2400" dirty="0" err="1"/>
              <a:t>Aeq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beq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lb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ub</a:t>
            </a:r>
            <a:r>
              <a:rPr lang="en-US" altLang="zh-CN" sz="2400" dirty="0"/>
              <a:t>, x0, options)</a:t>
            </a:r>
          </a:p>
          <a:p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752371" y="2676078"/>
            <a:ext cx="509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返回解</a:t>
            </a:r>
            <a:r>
              <a:rPr lang="en-US" altLang="zh-CN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处的目标函数值</a:t>
            </a:r>
            <a:r>
              <a:rPr lang="en-US" altLang="zh-CN" sz="2000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fval</a:t>
            </a:r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52371" y="3383827"/>
            <a:ext cx="509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返回</a:t>
            </a:r>
            <a:r>
              <a:rPr lang="en-US" altLang="zh-CN" sz="2000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exitflag</a:t>
            </a:r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值，描述函数计算的退出条件；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52371" y="4102471"/>
            <a:ext cx="509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返回包含优化信息的输出变量</a:t>
            </a:r>
            <a:r>
              <a:rPr lang="en-US" altLang="zh-CN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output</a:t>
            </a:r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52370" y="4891932"/>
            <a:ext cx="5399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将解</a:t>
            </a:r>
            <a:r>
              <a:rPr lang="en-US" altLang="zh-CN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处的拉格朗日乘子返回到</a:t>
            </a:r>
            <a:r>
              <a:rPr lang="en-US" altLang="zh-CN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lambda</a:t>
            </a:r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参数中；</a:t>
            </a:r>
          </a:p>
        </p:txBody>
      </p:sp>
    </p:spTree>
    <p:extLst>
      <p:ext uri="{BB962C8B-B14F-4D97-AF65-F5344CB8AC3E}">
        <p14:creationId xmlns:p14="http://schemas.microsoft.com/office/powerpoint/2010/main" val="9666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7" y="1050879"/>
            <a:ext cx="9801171" cy="5199796"/>
          </a:xfrm>
        </p:spPr>
      </p:pic>
    </p:spTree>
    <p:extLst>
      <p:ext uri="{BB962C8B-B14F-4D97-AF65-F5344CB8AC3E}">
        <p14:creationId xmlns:p14="http://schemas.microsoft.com/office/powerpoint/2010/main" val="247482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3550" y="844062"/>
            <a:ext cx="10733649" cy="907365"/>
          </a:xfrm>
        </p:spPr>
        <p:txBody>
          <a:bodyPr/>
          <a:lstStyle/>
          <a:p>
            <a:r>
              <a:rPr lang="en-US" altLang="zh-CN" dirty="0"/>
              <a:t>Application of linear programming problems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322363" y="2236763"/>
                <a:ext cx="10199077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A factory produces two products, X and Y. It is known that a ton of product X requires 3 tons of resources A and 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of resources B. 2 tons of resources A , 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resources B and 7 units resources C are required for each ton of product Y . If the economic value per ton of product X and ton of product Y is 70,000 yuan and 50,000 yuan respectively, the limit of the three resources is 80 tons, 220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and 230 units, respectively. Try to analyze how many tons of these two products are produced to maximize the total economic value of creation.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363" y="2236763"/>
                <a:ext cx="10199077" cy="4247317"/>
              </a:xfrm>
              <a:prstGeom prst="rect">
                <a:avLst/>
              </a:prstGeom>
              <a:blipFill rotWithShape="0">
                <a:blip r:embed="rId2"/>
                <a:stretch>
                  <a:fillRect l="-956" t="-1148" r="-2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77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6467116"/>
                  </p:ext>
                </p:extLst>
              </p:nvPr>
            </p:nvGraphicFramePr>
            <p:xfrm>
              <a:off x="2032000" y="719666"/>
              <a:ext cx="8128000" cy="22064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516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资源类别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产品</a:t>
                          </a:r>
                          <a:r>
                            <a:rPr lang="en-US" altLang="zh-CN" sz="2800" dirty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X</a:t>
                          </a:r>
                          <a:endParaRPr lang="zh-CN" altLang="en-US" sz="2800" dirty="0">
                            <a:latin typeface="仿宋" panose="02010609060101010101" pitchFamily="49" charset="-122"/>
                            <a:ea typeface="仿宋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产品</a:t>
                          </a:r>
                          <a:r>
                            <a:rPr lang="en-US" altLang="zh-CN" sz="2800" dirty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Y</a:t>
                          </a:r>
                          <a:endParaRPr lang="zh-CN" altLang="en-US" sz="2800" dirty="0">
                            <a:latin typeface="仿宋" panose="02010609060101010101" pitchFamily="49" charset="-122"/>
                            <a:ea typeface="仿宋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资源限制量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16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A/(t)</a:t>
                          </a:r>
                          <a:endParaRPr lang="zh-CN" altLang="en-US" sz="2800" dirty="0">
                            <a:latin typeface="仿宋" panose="02010609060101010101" pitchFamily="49" charset="-122"/>
                            <a:ea typeface="仿宋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3</a:t>
                          </a:r>
                          <a:endParaRPr lang="zh-CN" altLang="en-US" sz="2800" dirty="0">
                            <a:latin typeface="仿宋" panose="02010609060101010101" pitchFamily="49" charset="-122"/>
                            <a:ea typeface="仿宋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2</a:t>
                          </a:r>
                          <a:endParaRPr lang="zh-CN" altLang="en-US" sz="2800" dirty="0">
                            <a:latin typeface="仿宋" panose="02010609060101010101" pitchFamily="49" charset="-122"/>
                            <a:ea typeface="仿宋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80</a:t>
                          </a:r>
                          <a:endParaRPr lang="zh-CN" altLang="en-US" sz="2800" dirty="0">
                            <a:latin typeface="仿宋" panose="02010609060101010101" pitchFamily="49" charset="-122"/>
                            <a:ea typeface="仿宋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16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B/(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800" dirty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)</a:t>
                          </a:r>
                          <a:endParaRPr lang="zh-CN" altLang="en-US" sz="2800" dirty="0">
                            <a:latin typeface="仿宋" panose="02010609060101010101" pitchFamily="49" charset="-122"/>
                            <a:ea typeface="仿宋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4</a:t>
                          </a:r>
                          <a:endParaRPr lang="zh-CN" altLang="en-US" sz="2800" dirty="0">
                            <a:latin typeface="仿宋" panose="02010609060101010101" pitchFamily="49" charset="-122"/>
                            <a:ea typeface="仿宋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6</a:t>
                          </a:r>
                          <a:endParaRPr lang="zh-CN" altLang="en-US" sz="2800" dirty="0">
                            <a:latin typeface="仿宋" panose="02010609060101010101" pitchFamily="49" charset="-122"/>
                            <a:ea typeface="仿宋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220</a:t>
                          </a:r>
                          <a:endParaRPr lang="zh-CN" altLang="en-US" sz="2800" dirty="0">
                            <a:latin typeface="仿宋" panose="02010609060101010101" pitchFamily="49" charset="-122"/>
                            <a:ea typeface="仿宋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16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C/(unit)</a:t>
                          </a:r>
                          <a:endParaRPr lang="zh-CN" altLang="en-US" sz="2800" dirty="0">
                            <a:latin typeface="仿宋" panose="02010609060101010101" pitchFamily="49" charset="-122"/>
                            <a:ea typeface="仿宋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0</a:t>
                          </a:r>
                          <a:endParaRPr lang="zh-CN" altLang="en-US" sz="2800" dirty="0">
                            <a:latin typeface="仿宋" panose="02010609060101010101" pitchFamily="49" charset="-122"/>
                            <a:ea typeface="仿宋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7</a:t>
                          </a:r>
                          <a:endParaRPr lang="zh-CN" altLang="en-US" sz="2800" dirty="0">
                            <a:latin typeface="仿宋" panose="02010609060101010101" pitchFamily="49" charset="-122"/>
                            <a:ea typeface="仿宋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230</a:t>
                          </a:r>
                          <a:endParaRPr lang="zh-CN" altLang="en-US" sz="2800" dirty="0">
                            <a:latin typeface="仿宋" panose="02010609060101010101" pitchFamily="49" charset="-122"/>
                            <a:ea typeface="仿宋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6467116"/>
                  </p:ext>
                </p:extLst>
              </p:nvPr>
            </p:nvGraphicFramePr>
            <p:xfrm>
              <a:off x="2032000" y="719666"/>
              <a:ext cx="8128000" cy="22064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5516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 smtClean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资源类别</a:t>
                          </a:r>
                          <a:endParaRPr lang="zh-CN" altLang="en-US" sz="2800" dirty="0">
                            <a:latin typeface="仿宋" panose="02010609060101010101" pitchFamily="49" charset="-122"/>
                            <a:ea typeface="仿宋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 smtClean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产品</a:t>
                          </a:r>
                          <a:r>
                            <a:rPr lang="en-US" altLang="zh-CN" sz="2800" dirty="0" smtClean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X</a:t>
                          </a:r>
                          <a:endParaRPr lang="zh-CN" altLang="en-US" sz="2800" dirty="0">
                            <a:latin typeface="仿宋" panose="02010609060101010101" pitchFamily="49" charset="-122"/>
                            <a:ea typeface="仿宋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 smtClean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产品</a:t>
                          </a:r>
                          <a:r>
                            <a:rPr lang="en-US" altLang="zh-CN" sz="2800" dirty="0" smtClean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Y</a:t>
                          </a:r>
                          <a:endParaRPr lang="zh-CN" altLang="en-US" sz="2800" dirty="0">
                            <a:latin typeface="仿宋" panose="02010609060101010101" pitchFamily="49" charset="-122"/>
                            <a:ea typeface="仿宋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 smtClean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资源限制量</a:t>
                          </a:r>
                          <a:endParaRPr lang="zh-CN" altLang="en-US" sz="2800" dirty="0">
                            <a:latin typeface="仿宋" panose="02010609060101010101" pitchFamily="49" charset="-122"/>
                            <a:ea typeface="仿宋" panose="02010609060101010101" pitchFamily="49" charset="-122"/>
                          </a:endParaRPr>
                        </a:p>
                      </a:txBody>
                      <a:tcPr/>
                    </a:tc>
                  </a:tr>
                  <a:tr h="5516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A/(t)</a:t>
                          </a:r>
                          <a:endParaRPr lang="zh-CN" altLang="en-US" sz="2800" dirty="0">
                            <a:latin typeface="仿宋" panose="02010609060101010101" pitchFamily="49" charset="-122"/>
                            <a:ea typeface="仿宋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3</a:t>
                          </a:r>
                          <a:endParaRPr lang="zh-CN" altLang="en-US" sz="2800" dirty="0">
                            <a:latin typeface="仿宋" panose="02010609060101010101" pitchFamily="49" charset="-122"/>
                            <a:ea typeface="仿宋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2</a:t>
                          </a:r>
                          <a:endParaRPr lang="zh-CN" altLang="en-US" sz="2800" dirty="0">
                            <a:latin typeface="仿宋" panose="02010609060101010101" pitchFamily="49" charset="-122"/>
                            <a:ea typeface="仿宋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80</a:t>
                          </a:r>
                          <a:endParaRPr lang="zh-CN" altLang="en-US" sz="2800" dirty="0">
                            <a:latin typeface="仿宋" panose="02010609060101010101" pitchFamily="49" charset="-122"/>
                            <a:ea typeface="仿宋" panose="02010609060101010101" pitchFamily="49" charset="-122"/>
                          </a:endParaRPr>
                        </a:p>
                      </a:txBody>
                      <a:tcPr/>
                    </a:tc>
                  </a:tr>
                  <a:tr h="5516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213333" r="-300599" b="-1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4</a:t>
                          </a:r>
                          <a:endParaRPr lang="zh-CN" altLang="en-US" sz="2800" dirty="0">
                            <a:latin typeface="仿宋" panose="02010609060101010101" pitchFamily="49" charset="-122"/>
                            <a:ea typeface="仿宋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6</a:t>
                          </a:r>
                          <a:endParaRPr lang="zh-CN" altLang="en-US" sz="2800" dirty="0">
                            <a:latin typeface="仿宋" panose="02010609060101010101" pitchFamily="49" charset="-122"/>
                            <a:ea typeface="仿宋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220</a:t>
                          </a:r>
                          <a:endParaRPr lang="zh-CN" altLang="en-US" sz="2800" dirty="0">
                            <a:latin typeface="仿宋" panose="02010609060101010101" pitchFamily="49" charset="-122"/>
                            <a:ea typeface="仿宋" panose="02010609060101010101" pitchFamily="49" charset="-122"/>
                          </a:endParaRPr>
                        </a:p>
                      </a:txBody>
                      <a:tcPr/>
                    </a:tc>
                  </a:tr>
                  <a:tr h="5516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C/(unit)</a:t>
                          </a:r>
                          <a:endParaRPr lang="zh-CN" altLang="en-US" sz="2800" dirty="0">
                            <a:latin typeface="仿宋" panose="02010609060101010101" pitchFamily="49" charset="-122"/>
                            <a:ea typeface="仿宋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0</a:t>
                          </a:r>
                          <a:endParaRPr lang="zh-CN" altLang="en-US" sz="2800" dirty="0">
                            <a:latin typeface="仿宋" panose="02010609060101010101" pitchFamily="49" charset="-122"/>
                            <a:ea typeface="仿宋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7</a:t>
                          </a:r>
                          <a:endParaRPr lang="zh-CN" altLang="en-US" sz="2800" dirty="0">
                            <a:latin typeface="仿宋" panose="02010609060101010101" pitchFamily="49" charset="-122"/>
                            <a:ea typeface="仿宋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latin typeface="仿宋" panose="02010609060101010101" pitchFamily="49" charset="-122"/>
                              <a:ea typeface="仿宋" panose="02010609060101010101" pitchFamily="49" charset="-122"/>
                            </a:rPr>
                            <a:t>230</a:t>
                          </a:r>
                          <a:endParaRPr lang="zh-CN" altLang="en-US" sz="2800" dirty="0">
                            <a:latin typeface="仿宋" panose="02010609060101010101" pitchFamily="49" charset="-122"/>
                            <a:ea typeface="仿宋" panose="02010609060101010101" pitchFamily="49" charset="-122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本框 2"/>
          <p:cNvSpPr txBox="1"/>
          <p:nvPr/>
        </p:nvSpPr>
        <p:spPr>
          <a:xfrm>
            <a:off x="1448974" y="3840480"/>
            <a:ext cx="9622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每吨产品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和产品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Y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的经济价值分别为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7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万元和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万元，求各生产这两种产品多少吨，才能使总的经济价值最高？</a:t>
            </a:r>
          </a:p>
        </p:txBody>
      </p:sp>
    </p:spTree>
    <p:extLst>
      <p:ext uri="{BB962C8B-B14F-4D97-AF65-F5344CB8AC3E}">
        <p14:creationId xmlns:p14="http://schemas.microsoft.com/office/powerpoint/2010/main" val="373859474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a="http://schemas.openxmlformats.org/drawingml/2006/main" name="1_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1_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6.xml><?xml version="1.0" encoding="utf-8"?>
<a:theme xmlns:a="http://schemas.openxmlformats.org/drawingml/2006/main" name="2_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1192</TotalTime>
  <Words>1072</Words>
  <Application>Microsoft Office PowerPoint</Application>
  <PresentationFormat>宽屏</PresentationFormat>
  <Paragraphs>147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方正舒体</vt:lpstr>
      <vt:lpstr>仿宋</vt:lpstr>
      <vt:lpstr>Arial</vt:lpstr>
      <vt:lpstr>Calibri</vt:lpstr>
      <vt:lpstr>Calibri Light</vt:lpstr>
      <vt:lpstr>Cambria Math</vt:lpstr>
      <vt:lpstr>Garamond</vt:lpstr>
      <vt:lpstr>Office 主题</vt:lpstr>
      <vt:lpstr>回顾</vt:lpstr>
      <vt:lpstr>环保</vt:lpstr>
      <vt:lpstr>1_回顾</vt:lpstr>
      <vt:lpstr>1_环保</vt:lpstr>
      <vt:lpstr>2_环保</vt:lpstr>
      <vt:lpstr>Optimization toolbox</vt:lpstr>
      <vt:lpstr>PowerPoint 演示文稿</vt:lpstr>
      <vt:lpstr> Linear programming(线性规划) </vt:lpstr>
      <vt:lpstr>PowerPoint 演示文稿</vt:lpstr>
      <vt:lpstr>Linear programming function</vt:lpstr>
      <vt:lpstr>Linear programming function</vt:lpstr>
      <vt:lpstr>PowerPoint 演示文稿</vt:lpstr>
      <vt:lpstr>Application of linear programming problems</vt:lpstr>
      <vt:lpstr>PowerPoint 演示文稿</vt:lpstr>
      <vt:lpstr>PowerPoint 演示文稿</vt:lpstr>
      <vt:lpstr>PowerPoint 演示文稿</vt:lpstr>
      <vt:lpstr>PowerPoint 演示文稿</vt:lpstr>
      <vt:lpstr> Quadratic programming(二次规划) </vt:lpstr>
      <vt:lpstr>Quadratic programming function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toolbox</dc:title>
  <dc:creator>Windows 用户</dc:creator>
  <cp:lastModifiedBy>1148kb</cp:lastModifiedBy>
  <cp:revision>67</cp:revision>
  <dcterms:created xsi:type="dcterms:W3CDTF">2018-12-08T06:55:20Z</dcterms:created>
  <dcterms:modified xsi:type="dcterms:W3CDTF">2018-12-12T09:52:43Z</dcterms:modified>
</cp:coreProperties>
</file>