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3"/>
    <p:sldId id="1384" r:id="rId4"/>
    <p:sldId id="1385" r:id="rId5"/>
    <p:sldId id="1386" r:id="rId6"/>
    <p:sldId id="1387" r:id="rId7"/>
    <p:sldId id="1388" r:id="rId8"/>
    <p:sldId id="1389" r:id="rId9"/>
    <p:sldId id="1390" r:id="rId10"/>
    <p:sldId id="1391" r:id="rId11"/>
    <p:sldId id="1392" r:id="rId12"/>
    <p:sldId id="1393" r:id="rId13"/>
    <p:sldId id="1297" r:id="rId14"/>
    <p:sldId id="1298" r:id="rId15"/>
    <p:sldId id="1299" r:id="rId16"/>
    <p:sldId id="1300" r:id="rId17"/>
    <p:sldId id="1301" r:id="rId18"/>
    <p:sldId id="1302" r:id="rId19"/>
    <p:sldId id="1303" r:id="rId20"/>
    <p:sldId id="1304" r:id="rId21"/>
    <p:sldId id="1305" r:id="rId22"/>
    <p:sldId id="1306" r:id="rId23"/>
    <p:sldId id="1307" r:id="rId24"/>
    <p:sldId id="1308" r:id="rId25"/>
    <p:sldId id="1309" r:id="rId26"/>
    <p:sldId id="1310" r:id="rId27"/>
    <p:sldId id="1311" r:id="rId28"/>
    <p:sldId id="1312" r:id="rId29"/>
    <p:sldId id="1313" r:id="rId30"/>
    <p:sldId id="1314" r:id="rId31"/>
    <p:sldId id="1315" r:id="rId32"/>
    <p:sldId id="1316" r:id="rId33"/>
    <p:sldId id="1317" r:id="rId34"/>
    <p:sldId id="1318" r:id="rId35"/>
    <p:sldId id="1319" r:id="rId36"/>
    <p:sldId id="1320" r:id="rId37"/>
    <p:sldId id="1321" r:id="rId38"/>
    <p:sldId id="1322" r:id="rId39"/>
    <p:sldId id="1323" r:id="rId40"/>
    <p:sldId id="1324" r:id="rId41"/>
    <p:sldId id="1325" r:id="rId42"/>
    <p:sldId id="1326" r:id="rId43"/>
    <p:sldId id="1327" r:id="rId44"/>
    <p:sldId id="1328" r:id="rId45"/>
    <p:sldId id="1329" r:id="rId46"/>
    <p:sldId id="1330" r:id="rId47"/>
    <p:sldId id="1331" r:id="rId48"/>
    <p:sldId id="1332" r:id="rId49"/>
    <p:sldId id="1333" r:id="rId50"/>
    <p:sldId id="1334" r:id="rId51"/>
    <p:sldId id="1335" r:id="rId52"/>
    <p:sldId id="1336" r:id="rId53"/>
    <p:sldId id="1337" r:id="rId54"/>
    <p:sldId id="1338" r:id="rId55"/>
    <p:sldId id="1339" r:id="rId56"/>
    <p:sldId id="1340" r:id="rId57"/>
    <p:sldId id="1341" r:id="rId58"/>
    <p:sldId id="1342" r:id="rId59"/>
    <p:sldId id="1343" r:id="rId60"/>
    <p:sldId id="1344" r:id="rId61"/>
    <p:sldId id="1345" r:id="rId62"/>
    <p:sldId id="1346" r:id="rId63"/>
    <p:sldId id="1347" r:id="rId64"/>
    <p:sldId id="1348" r:id="rId65"/>
    <p:sldId id="1349" r:id="rId66"/>
    <p:sldId id="1350" r:id="rId67"/>
    <p:sldId id="1351" r:id="rId68"/>
    <p:sldId id="391" r:id="rId69"/>
    <p:sldId id="392" r:id="rId70"/>
    <p:sldId id="393" r:id="rId71"/>
    <p:sldId id="394" r:id="rId72"/>
    <p:sldId id="395" r:id="rId73"/>
    <p:sldId id="696" r:id="rId74"/>
    <p:sldId id="697" r:id="rId75"/>
    <p:sldId id="698" r:id="rId76"/>
    <p:sldId id="699" r:id="rId77"/>
    <p:sldId id="700" r:id="rId78"/>
    <p:sldId id="701" r:id="rId79"/>
    <p:sldId id="703" r:id="rId80"/>
    <p:sldId id="704" r:id="rId81"/>
    <p:sldId id="705" r:id="rId82"/>
    <p:sldId id="396" r:id="rId83"/>
    <p:sldId id="706" r:id="rId84"/>
    <p:sldId id="397" r:id="rId85"/>
    <p:sldId id="399" r:id="rId86"/>
    <p:sldId id="400" r:id="rId87"/>
    <p:sldId id="708" r:id="rId88"/>
    <p:sldId id="707" r:id="rId89"/>
    <p:sldId id="709" r:id="rId90"/>
    <p:sldId id="710" r:id="rId91"/>
    <p:sldId id="711" r:id="rId92"/>
    <p:sldId id="401" r:id="rId93"/>
    <p:sldId id="402" r:id="rId94"/>
    <p:sldId id="403" r:id="rId95"/>
    <p:sldId id="404" r:id="rId96"/>
    <p:sldId id="405" r:id="rId97"/>
    <p:sldId id="412" r:id="rId98"/>
    <p:sldId id="1352" r:id="rId99"/>
    <p:sldId id="259" r:id="rId10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handoutMaster" Target="handoutMasters/handoutMaster1.xml"/><Relationship Id="rId101" Type="http://schemas.openxmlformats.org/officeDocument/2006/relationships/notesMaster" Target="notesMasters/notesMaster1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7358" y="2638989"/>
            <a:ext cx="50596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多种方式创建对象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第四种方法</a:t>
            </a:r>
            <a:endParaRPr lang="zh-CN" altLang="en-US" sz="4400"/>
          </a:p>
        </p:txBody>
      </p:sp>
      <p:sp>
        <p:nvSpPr>
          <p:cNvPr id="143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4339" name="Rectangle 1"/>
          <p:cNvSpPr/>
          <p:nvPr/>
        </p:nvSpPr>
        <p:spPr>
          <a:xfrm>
            <a:off x="54610" y="1703388"/>
            <a:ext cx="9001125" cy="210312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/******************************************************************************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-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根据对象的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判断：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*******************************************************************************/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根据对象的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判断：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constructor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4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</a:t>
            </a:r>
            <a:r>
              <a:rPr lang="zh-CN" altLang="en-US" sz="14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- constructor'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Array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fn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Jquery</a:t>
            </a:r>
            <a:r>
              <a:rPr lang="zh-CN" altLang="en-US" sz="4400" dirty="0"/>
              <a:t>中</a:t>
            </a:r>
            <a:endParaRPr lang="zh-CN" altLang="en-US" sz="4400" dirty="0"/>
          </a:p>
        </p:txBody>
      </p:sp>
      <p:sp>
        <p:nvSpPr>
          <p:cNvPr id="153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5363" name="Rectangle 1"/>
          <p:cNvSpPr/>
          <p:nvPr/>
        </p:nvSpPr>
        <p:spPr>
          <a:xfrm>
            <a:off x="0" y="2276475"/>
            <a:ext cx="9725025" cy="22479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提供一系列工具方法，用来判断数据类型，以弥补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JavaScript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原生的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typeof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运算符的不足。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以下方法对参数进行判断，返回一个布尔值。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jQuery.isArray()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：是否为数组。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jQuery.isEmptyObject()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：是否为空对象（不含可枚举的属性）。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jQuery.isFunction()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：是否为函数。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jQuery.isNumeric()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：是否为数字。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jQuery.isPlainObject()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：是否为使用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“{}”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或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“new Object”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生成的对象，而不是浏览器原生提供的对象。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jQuery.isWindow()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window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对象。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jQuery.isXMLDoc()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：判断一个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DOM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节点是否处于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XML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文档之中。</a:t>
            </a: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5170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>
                <a:solidFill>
                  <a:schemeClr val="tx1"/>
                </a:solidFill>
              </a:rPr>
              <a:t>主题：引用类型和值类型</a:t>
            </a:r>
            <a:endParaRPr lang="zh-CN" altLang="en-US" sz="48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4098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引用类型值类型</a:t>
            </a:r>
            <a:endParaRPr lang="zh-CN" altLang="en-US"/>
          </a:p>
          <a:p>
            <a:r>
              <a:rPr lang="zh-CN" altLang="en-US"/>
              <a:t>能够会做这方面的笔试题和面试题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solidFill>
                  <a:srgbClr val="00B050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每种数据类型的内存分配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数值型</a:t>
            </a:r>
            <a:endParaRPr lang="zh-CN" altLang="en-US" sz="4400"/>
          </a:p>
        </p:txBody>
      </p:sp>
      <p:sp>
        <p:nvSpPr>
          <p:cNvPr id="22530" name="内容占位符 3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2531" name="Rectangle 1"/>
          <p:cNvSpPr/>
          <p:nvPr/>
        </p:nvSpPr>
        <p:spPr>
          <a:xfrm>
            <a:off x="11113" y="1279525"/>
            <a:ext cx="9022080" cy="22860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这个时候不进行内存分配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</a:t>
            </a: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9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y=x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y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变量和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变量公用同一个地址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x==y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比较的是指针指向的内存空间中存储的值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x===y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比较的是地址和地址中存储的值</a:t>
            </a:r>
            <a:endParaRPr lang="zh-CN" altLang="en-US" sz="32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字符串</a:t>
            </a:r>
            <a:endParaRPr lang="zh-CN" altLang="en-US" sz="4400"/>
          </a:p>
        </p:txBody>
      </p:sp>
      <p:sp>
        <p:nvSpPr>
          <p:cNvPr id="2355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3555" name="Rectangle 1"/>
          <p:cNvSpPr/>
          <p:nvPr/>
        </p:nvSpPr>
        <p:spPr>
          <a:xfrm>
            <a:off x="200025" y="1600200"/>
            <a:ext cx="8467725" cy="19399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str1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这个时候不进行内存分配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 = 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str3=str2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str1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str2==str3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比较的是指针指向的内存空间中存储的值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str2===str3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比较的是地址和地址中存储的值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数组</a:t>
            </a:r>
            <a:endParaRPr lang="zh-CN" altLang="en-US" sz="4400"/>
          </a:p>
        </p:txBody>
      </p:sp>
      <p:sp>
        <p:nvSpPr>
          <p:cNvPr id="245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4579" name="Rectangle 1"/>
          <p:cNvSpPr/>
          <p:nvPr/>
        </p:nvSpPr>
        <p:spPr>
          <a:xfrm>
            <a:off x="0" y="1625600"/>
            <a:ext cx="9417050" cy="280035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arr1=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传智播客黑马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];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引用类型其实是指向同一个地址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也就是操纵的其实是同一个位置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arr2=arr1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 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问题：这里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会不会分配内存  答案：不会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一样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修改数组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</a:t>
            </a:r>
            <a:b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射雕英雄传 西游记 三国演义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一样 说明这里不分配内存，其实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变量中存的是地址，指向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内存</a:t>
            </a:r>
            <a:endParaRPr lang="zh-CN" altLang="en-US" sz="24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</a:t>
            </a:r>
            <a:endParaRPr lang="zh-CN" altLang="en-US" sz="4400"/>
          </a:p>
        </p:txBody>
      </p:sp>
      <p:sp>
        <p:nvSpPr>
          <p:cNvPr id="256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5603" name="Rectangle 1"/>
          <p:cNvSpPr/>
          <p:nvPr/>
        </p:nvSpPr>
        <p:spPr>
          <a:xfrm>
            <a:off x="179388" y="1568450"/>
            <a:ext cx="11657012" cy="33242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系统都会在内存中生成两个区域：一个存储变量，一个用来存储函数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而变量中存放的只是函数空间所在的地址（指针）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由于函数是对象，因此函数名实际上也是一个指向函数对象的指针，不会与某个函数绑定。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由于函数名仅仅是指向函数的指针，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因此函数名与包含对象指针的其他变量没有什么不同。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换句话说，一个函数可能会有多个名字，例如：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num1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num2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{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return 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num1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+ 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num2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}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anotherSum = 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内存是如何分配的？ 这里不会在内存生成新的空间，存储函数，而是生成一个变量，变量中保存的是同一个地址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 = 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null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这里只是将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变量中原来保存的是函数地址，然后赋值成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null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，这样做并不会影响到函数对象对应的内存空间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anotherSum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主题：数据类型复习和进阶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122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对象</a:t>
            </a:r>
            <a:endParaRPr lang="zh-CN" altLang="en-US" sz="4400"/>
          </a:p>
        </p:txBody>
      </p:sp>
      <p:sp>
        <p:nvSpPr>
          <p:cNvPr id="266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前面我们已经见过了</a:t>
            </a:r>
            <a:endParaRPr lang="zh-CN" altLang="en-US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b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</a:b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主题：引用类型和值类型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2765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值类型内存分配</a:t>
            </a:r>
            <a:endParaRPr lang="zh-CN" altLang="en-US" sz="4400"/>
          </a:p>
        </p:txBody>
      </p:sp>
      <p:sp>
        <p:nvSpPr>
          <p:cNvPr id="2867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214438"/>
            <a:ext cx="9036050" cy="4911725"/>
          </a:xfrm>
        </p:spPr>
        <p:txBody>
          <a:bodyPr anchor="t"/>
          <a:p>
            <a:pPr algn="l">
              <a:buNone/>
            </a:pPr>
            <a:r>
              <a:rPr lang="en-US" altLang="x-none" sz="2400" dirty="0"/>
              <a:t>function chainStore()</a:t>
            </a:r>
            <a:br>
              <a:rPr lang="zh-CN" altLang="en-US" sz="2400" dirty="0"/>
            </a:br>
            <a:r>
              <a:rPr lang="en-US" altLang="x-none" sz="2400" dirty="0"/>
              <a:t>{</a:t>
            </a:r>
            <a:br>
              <a:rPr lang="zh-CN" altLang="en-US" sz="2400" dirty="0"/>
            </a:br>
            <a:r>
              <a:rPr lang="en-US" altLang="x-none" sz="2400" dirty="0"/>
              <a:t>    var store1='Nike China';</a:t>
            </a:r>
            <a:br>
              <a:rPr lang="zh-CN" altLang="en-US" sz="2400" dirty="0"/>
            </a:br>
            <a:r>
              <a:rPr lang="en-US" altLang="x-none" sz="2400" dirty="0"/>
              <a:t>  </a:t>
            </a:r>
            <a:r>
              <a:rPr lang="en-US" altLang="x-none" sz="3600" b="1" dirty="0">
                <a:solidFill>
                  <a:srgbClr val="FF0000"/>
                </a:solidFill>
              </a:rPr>
              <a:t>  var store2=store1;</a:t>
            </a:r>
            <a:br>
              <a:rPr lang="zh-CN" altLang="en-US" sz="3600" b="1" dirty="0">
                <a:solidFill>
                  <a:srgbClr val="FF0000"/>
                </a:solidFill>
              </a:rPr>
            </a:br>
            <a:r>
              <a:rPr lang="en-US" altLang="x-none" sz="2400" dirty="0"/>
              <a:t>    store1='Nike U.S.A.';</a:t>
            </a:r>
            <a:br>
              <a:rPr lang="zh-CN" altLang="en-US" sz="2400" dirty="0"/>
            </a:br>
            <a:r>
              <a:rPr lang="en-US" altLang="x-none" sz="2400" dirty="0"/>
              <a:t>    alert(store2); //Nike China</a:t>
            </a:r>
            <a:br>
              <a:rPr lang="zh-CN" altLang="en-US" sz="2400" dirty="0"/>
            </a:br>
            <a:r>
              <a:rPr lang="en-US" altLang="x-none" sz="2400" dirty="0"/>
              <a:t>}</a:t>
            </a:r>
            <a:br>
              <a:rPr lang="zh-CN" altLang="en-US" sz="2400" dirty="0"/>
            </a:br>
            <a:r>
              <a:rPr lang="en-US" altLang="x-none" sz="2400" dirty="0"/>
              <a:t>chainStore();</a:t>
            </a:r>
            <a:br>
              <a:rPr lang="zh-CN" altLang="en-US" sz="2400" dirty="0"/>
            </a:br>
            <a:r>
              <a:rPr lang="en-US" altLang="x-none" sz="2400" dirty="0"/>
              <a:t>//</a:t>
            </a:r>
            <a:r>
              <a:rPr lang="zh-CN" altLang="en-US" sz="2400" dirty="0"/>
              <a:t>把一个值类型（也可以叫基本类型）</a:t>
            </a:r>
            <a:r>
              <a:rPr lang="en-US" altLang="x-none" sz="2400" dirty="0"/>
              <a:t>store2</a:t>
            </a:r>
            <a:r>
              <a:rPr lang="zh-CN" altLang="en-US" sz="2400" dirty="0"/>
              <a:t>传递给另一个变量（赋值）时，其实是分配了一块新的内存空间，因此改变</a:t>
            </a:r>
            <a:r>
              <a:rPr lang="en-US" altLang="x-none" sz="2400" dirty="0"/>
              <a:t>store1</a:t>
            </a:r>
            <a:r>
              <a:rPr lang="zh-CN" altLang="en-US" sz="2400" dirty="0"/>
              <a:t>的值对</a:t>
            </a:r>
            <a:r>
              <a:rPr lang="en-US" altLang="x-none" sz="2400" dirty="0"/>
              <a:t>store2</a:t>
            </a:r>
            <a:r>
              <a:rPr lang="zh-CN" altLang="en-US" sz="2400" dirty="0"/>
              <a:t>没有任何影响，因为它不像引用类型，变量的交换其实是交换了指像同一个内容的地址</a:t>
            </a:r>
            <a:r>
              <a:rPr lang="zh-CN" altLang="en-US" sz="3200" dirty="0"/>
              <a:t>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对象是引用类型</a:t>
            </a:r>
            <a:endParaRPr lang="zh-CN" altLang="en-US" sz="4400"/>
          </a:p>
        </p:txBody>
      </p:sp>
      <p:sp>
        <p:nvSpPr>
          <p:cNvPr id="29698" name="内容占位符 2"/>
          <p:cNvSpPr>
            <a:spLocks noGrp="1"/>
          </p:cNvSpPr>
          <p:nvPr>
            <p:ph type="subTitle" idx="1"/>
          </p:nvPr>
        </p:nvSpPr>
        <p:spPr>
          <a:xfrm>
            <a:off x="0" y="1125538"/>
            <a:ext cx="9251950" cy="5165725"/>
          </a:xfrm>
        </p:spPr>
        <p:txBody>
          <a:bodyPr anchor="t"/>
          <a:p>
            <a:pPr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对象是引用类型，赋值只是生成一个内存保存地址而已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800" dirty="0">
                <a:solidFill>
                  <a:srgbClr val="FF0000"/>
                </a:solidFill>
              </a:rPr>
              <a:t>var y = x;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 algn="l">
              <a:buNone/>
            </a:pPr>
            <a:r>
              <a:rPr lang="zh-CN" altLang="en-US" sz="2400" dirty="0"/>
              <a:t>如果变量</a:t>
            </a:r>
            <a:r>
              <a:rPr lang="en-US" altLang="x-none" sz="2400" dirty="0"/>
              <a:t>x</a:t>
            </a:r>
            <a:r>
              <a:rPr lang="zh-CN" altLang="en-US" sz="2400" dirty="0"/>
              <a:t>表示一个对象</a:t>
            </a:r>
            <a:r>
              <a:rPr lang="en-US" altLang="x-none" sz="2400" dirty="0"/>
              <a:t>.</a:t>
            </a:r>
            <a:endParaRPr lang="zh-CN" altLang="en-US" sz="2400" dirty="0"/>
          </a:p>
          <a:p>
            <a:pPr lvl="1" algn="l">
              <a:buNone/>
            </a:pPr>
            <a:r>
              <a:rPr lang="zh-CN" altLang="en-US" sz="2000" dirty="0"/>
              <a:t>则通过赋值后</a:t>
            </a:r>
            <a:r>
              <a:rPr lang="en-US" altLang="x-none" sz="2000" dirty="0"/>
              <a:t>,y</a:t>
            </a:r>
            <a:r>
              <a:rPr lang="zh-CN" altLang="en-US" sz="2000" dirty="0"/>
              <a:t>生成一个变量</a:t>
            </a:r>
            <a:r>
              <a:rPr lang="en-US" altLang="x-none" sz="2000" dirty="0"/>
              <a:t>,</a:t>
            </a:r>
            <a:r>
              <a:rPr lang="zh-CN" altLang="en-US" sz="2000" dirty="0"/>
              <a:t>变量包含一个地址</a:t>
            </a:r>
            <a:r>
              <a:rPr lang="en-US" altLang="x-none" sz="2000" dirty="0"/>
              <a:t>,</a:t>
            </a:r>
            <a:r>
              <a:rPr lang="zh-CN" altLang="en-US" sz="2000" dirty="0"/>
              <a:t>地址指向对象</a:t>
            </a:r>
            <a:r>
              <a:rPr lang="en-US" altLang="x-none" sz="2000" dirty="0"/>
              <a:t>x.</a:t>
            </a:r>
            <a:endParaRPr lang="zh-CN" altLang="en-US" sz="2000" dirty="0"/>
          </a:p>
          <a:p>
            <a:pPr lvl="1" algn="l">
              <a:buNone/>
            </a:pPr>
            <a:r>
              <a:rPr lang="zh-CN" altLang="en-US" sz="2000" dirty="0"/>
              <a:t>所以从本质上而言</a:t>
            </a:r>
            <a:r>
              <a:rPr lang="en-US" altLang="x-none" sz="2000" dirty="0"/>
              <a:t>,</a:t>
            </a:r>
            <a:r>
              <a:rPr lang="zh-CN" altLang="en-US" sz="2000" dirty="0"/>
              <a:t>不会生成新的变量</a:t>
            </a:r>
            <a:r>
              <a:rPr lang="en-US" altLang="x-none" sz="2000" dirty="0"/>
              <a:t>, x,y</a:t>
            </a:r>
            <a:r>
              <a:rPr lang="zh-CN" altLang="en-US" sz="2000" dirty="0"/>
              <a:t>指向内存中的同一位置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400" dirty="0"/>
              <a:t>当你通过</a:t>
            </a:r>
            <a:r>
              <a:rPr lang="en-US" altLang="x-none" sz="2400" dirty="0"/>
              <a:t>y</a:t>
            </a:r>
            <a:r>
              <a:rPr lang="zh-CN" altLang="en-US" sz="2400" dirty="0"/>
              <a:t>改变对象的值，这种变化也会反映到</a:t>
            </a:r>
            <a:r>
              <a:rPr lang="en-US" altLang="x-none" sz="2400" dirty="0"/>
              <a:t>x</a:t>
            </a:r>
            <a:r>
              <a:rPr lang="zh-CN" altLang="en-US" sz="2400" dirty="0"/>
              <a:t>上。</a:t>
            </a:r>
            <a:endParaRPr lang="zh-CN" altLang="en-US" sz="2800" dirty="0"/>
          </a:p>
        </p:txBody>
      </p:sp>
      <p:sp>
        <p:nvSpPr>
          <p:cNvPr id="29699" name="矩形 3"/>
          <p:cNvSpPr/>
          <p:nvPr/>
        </p:nvSpPr>
        <p:spPr>
          <a:xfrm>
            <a:off x="4932363" y="4005263"/>
            <a:ext cx="1079500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9700" name="矩形 4"/>
          <p:cNvSpPr/>
          <p:nvPr/>
        </p:nvSpPr>
        <p:spPr>
          <a:xfrm>
            <a:off x="1403350" y="4005263"/>
            <a:ext cx="1152525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9701" name="文本框 5"/>
          <p:cNvSpPr/>
          <p:nvPr/>
        </p:nvSpPr>
        <p:spPr>
          <a:xfrm>
            <a:off x="1403350" y="4005263"/>
            <a:ext cx="1152525" cy="369887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0101010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29702" name="直接箭头连接符 7"/>
          <p:cNvCxnSpPr/>
          <p:nvPr/>
        </p:nvCxnSpPr>
        <p:spPr>
          <a:xfrm>
            <a:off x="2555875" y="4221163"/>
            <a:ext cx="2070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03" name="文本框 8"/>
          <p:cNvSpPr/>
          <p:nvPr/>
        </p:nvSpPr>
        <p:spPr>
          <a:xfrm>
            <a:off x="4895850" y="4032250"/>
            <a:ext cx="11525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4" name="文本框 9"/>
          <p:cNvSpPr/>
          <p:nvPr/>
        </p:nvSpPr>
        <p:spPr>
          <a:xfrm>
            <a:off x="1187450" y="5192713"/>
            <a:ext cx="201612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变量内存空间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5" name="文本框 10"/>
          <p:cNvSpPr/>
          <p:nvPr/>
        </p:nvSpPr>
        <p:spPr>
          <a:xfrm>
            <a:off x="4546600" y="5154613"/>
            <a:ext cx="201612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变量内存空间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6" name="文本框 11"/>
          <p:cNvSpPr/>
          <p:nvPr/>
        </p:nvSpPr>
        <p:spPr>
          <a:xfrm>
            <a:off x="0" y="5657850"/>
            <a:ext cx="9144000" cy="1200150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>
              <a:buNone/>
            </a:pP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不会完全拷贝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对象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endParaRPr lang="zh-CN" altLang="en-US" sz="2400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algn="ctr"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而只是生成一个变量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变量中存储的是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的地址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endParaRPr lang="zh-CN" altLang="en-US" sz="2400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algn="ctr"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所以 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其实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是一回事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引用类型内存分配</a:t>
            </a:r>
            <a:endParaRPr lang="zh-CN" altLang="en-US" sz="4400"/>
          </a:p>
        </p:txBody>
      </p:sp>
      <p:sp>
        <p:nvSpPr>
          <p:cNvPr id="30722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125538"/>
            <a:ext cx="9042400" cy="5575300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其实操纵的就是地址</a:t>
            </a:r>
            <a:r>
              <a:rPr lang="en-US" altLang="x-none" sz="3200" dirty="0"/>
              <a:t>,</a:t>
            </a:r>
            <a:r>
              <a:rPr lang="zh-CN" altLang="en-US" sz="3200" dirty="0"/>
              <a:t>他们指向同一片地址</a:t>
            </a:r>
            <a:r>
              <a:rPr lang="en-US" altLang="x-none" sz="3200" dirty="0"/>
              <a:t>,</a:t>
            </a:r>
            <a:r>
              <a:rPr lang="zh-CN" altLang="en-US" sz="3200" dirty="0"/>
              <a:t>所以修改任何一个变量都是修改自身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2400" dirty="0"/>
              <a:t>function chainStore()</a:t>
            </a:r>
            <a:br>
              <a:rPr lang="zh-CN" altLang="en-US" sz="2400" dirty="0"/>
            </a:br>
            <a:r>
              <a:rPr lang="en-US" altLang="x-none" sz="2400" dirty="0"/>
              <a:t>{</a:t>
            </a:r>
            <a:br>
              <a:rPr lang="zh-CN" altLang="en-US" sz="2400" dirty="0"/>
            </a:br>
            <a:r>
              <a:rPr lang="en-US" altLang="x-none" sz="2400" dirty="0"/>
              <a:t>      var store1=['Nike China'];</a:t>
            </a:r>
            <a:br>
              <a:rPr lang="zh-CN" altLang="en-US" sz="2400" dirty="0"/>
            </a:br>
            <a:r>
              <a:rPr lang="en-US" altLang="x-none" sz="2400" dirty="0"/>
              <a:t>    var store2=store1;</a:t>
            </a:r>
            <a:br>
              <a:rPr lang="zh-CN" altLang="en-US" sz="2400" dirty="0"/>
            </a:br>
            <a:r>
              <a:rPr lang="en-US" altLang="x-none" sz="2400" dirty="0"/>
              <a:t>    store1[0]='Nike U.S.A.';</a:t>
            </a:r>
            <a:br>
              <a:rPr lang="zh-CN" altLang="en-US" sz="2400" dirty="0"/>
            </a:br>
            <a:r>
              <a:rPr lang="en-US" altLang="x-none" sz="2400" dirty="0"/>
              <a:t>    alert(store2[0]); //Nike U.S.A.</a:t>
            </a:r>
            <a:br>
              <a:rPr lang="zh-CN" altLang="en-US" sz="2400" dirty="0"/>
            </a:br>
            <a:r>
              <a:rPr lang="en-US" altLang="x-none" sz="2400" dirty="0"/>
              <a:t>}</a:t>
            </a:r>
            <a:br>
              <a:rPr lang="zh-CN" altLang="en-US" sz="2400" dirty="0"/>
            </a:br>
            <a:r>
              <a:rPr lang="en-US" altLang="x-none" sz="2400" dirty="0"/>
              <a:t>chainStore();</a:t>
            </a: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  <a:p>
            <a:pPr algn="l">
              <a:buNone/>
            </a:pPr>
            <a:r>
              <a:rPr lang="en-US" altLang="x-none" sz="2000" dirty="0"/>
              <a:t>//</a:t>
            </a:r>
            <a:r>
              <a:rPr lang="zh-CN" altLang="en-US" sz="2000" dirty="0"/>
              <a:t>在上面的代码中，</a:t>
            </a:r>
            <a:r>
              <a:rPr lang="en-US" altLang="x-none" sz="2000" dirty="0"/>
              <a:t>store2</a:t>
            </a:r>
            <a:r>
              <a:rPr lang="zh-CN" altLang="en-US" sz="2000" dirty="0"/>
              <a:t>只进行了一次赋值，理论上它的值已定，但后面通过改写</a:t>
            </a:r>
            <a:r>
              <a:rPr lang="en-US" altLang="x-none" sz="2000" dirty="0"/>
              <a:t>store1</a:t>
            </a:r>
            <a:r>
              <a:rPr lang="zh-CN" altLang="en-US" sz="2000" dirty="0"/>
              <a:t>的值，发现</a:t>
            </a:r>
            <a:r>
              <a:rPr lang="en-US" altLang="x-none" sz="2000" dirty="0"/>
              <a:t>store2</a:t>
            </a:r>
            <a:r>
              <a:rPr lang="zh-CN" altLang="en-US" sz="2000" dirty="0"/>
              <a:t>的值也发生了改变，这正是引用类型的特征，也是我们要注意的地方。</a:t>
            </a:r>
            <a:endParaRPr lang="en-US" altLang="x-none" sz="2000" dirty="0"/>
          </a:p>
          <a:p>
            <a:pPr algn="l">
              <a:buNone/>
            </a:pP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</p:txBody>
      </p:sp>
      <p:sp>
        <p:nvSpPr>
          <p:cNvPr id="30723" name="矩形 3"/>
          <p:cNvSpPr/>
          <p:nvPr/>
        </p:nvSpPr>
        <p:spPr>
          <a:xfrm>
            <a:off x="7681913" y="2360613"/>
            <a:ext cx="1296987" cy="29511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grpSp>
        <p:nvGrpSpPr>
          <p:cNvPr id="30724" name="组合 14"/>
          <p:cNvGrpSpPr/>
          <p:nvPr/>
        </p:nvGrpSpPr>
        <p:grpSpPr>
          <a:xfrm>
            <a:off x="5364163" y="2395538"/>
            <a:ext cx="1306512" cy="2952750"/>
            <a:chOff x="0" y="0"/>
            <a:chExt cx="1306809" cy="2952328"/>
          </a:xfrm>
        </p:grpSpPr>
        <p:sp>
          <p:nvSpPr>
            <p:cNvPr id="30725" name="矩形 4"/>
            <p:cNvSpPr/>
            <p:nvPr/>
          </p:nvSpPr>
          <p:spPr>
            <a:xfrm>
              <a:off x="0" y="0"/>
              <a:ext cx="1296144" cy="295232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6" name="矩形 5"/>
            <p:cNvSpPr/>
            <p:nvPr/>
          </p:nvSpPr>
          <p:spPr>
            <a:xfrm>
              <a:off x="5172" y="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00011101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7" name="矩形 6"/>
            <p:cNvSpPr/>
            <p:nvPr/>
          </p:nvSpPr>
          <p:spPr>
            <a:xfrm>
              <a:off x="0" y="36004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00101011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8" name="矩形 7"/>
            <p:cNvSpPr/>
            <p:nvPr/>
          </p:nvSpPr>
          <p:spPr>
            <a:xfrm>
              <a:off x="0" y="74326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person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9" name="矩形 8"/>
            <p:cNvSpPr/>
            <p:nvPr/>
          </p:nvSpPr>
          <p:spPr>
            <a:xfrm>
              <a:off x="6896" y="113918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30" name="矩形 9"/>
            <p:cNvSpPr/>
            <p:nvPr/>
          </p:nvSpPr>
          <p:spPr>
            <a:xfrm>
              <a:off x="13792" y="1523395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31" name="矩形 10"/>
            <p:cNvSpPr/>
            <p:nvPr/>
          </p:nvSpPr>
          <p:spPr>
            <a:xfrm>
              <a:off x="15837" y="1966263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</p:grpSp>
      <p:cxnSp>
        <p:nvCxnSpPr>
          <p:cNvPr id="30732" name="直接箭头连接符 11"/>
          <p:cNvCxnSpPr/>
          <p:nvPr/>
        </p:nvCxnSpPr>
        <p:spPr>
          <a:xfrm flipV="1">
            <a:off x="6781800" y="2454275"/>
            <a:ext cx="862013" cy="1222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33" name="矩形 19"/>
          <p:cNvSpPr/>
          <p:nvPr/>
        </p:nvSpPr>
        <p:spPr>
          <a:xfrm>
            <a:off x="7700963" y="2360613"/>
            <a:ext cx="1290637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数组入口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0734" name="文本框 17"/>
          <p:cNvSpPr/>
          <p:nvPr/>
        </p:nvSpPr>
        <p:spPr>
          <a:xfrm>
            <a:off x="5459413" y="4856163"/>
            <a:ext cx="1149350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函数对象</a:t>
            </a:r>
            <a:endParaRPr lang="zh-CN" altLang="en-US" dirty="0">
              <a:ea typeface="宋体" charset="-122"/>
            </a:endParaRPr>
          </a:p>
        </p:txBody>
      </p:sp>
      <p:cxnSp>
        <p:nvCxnSpPr>
          <p:cNvPr id="30735" name="直接箭头连接符 21"/>
          <p:cNvCxnSpPr/>
          <p:nvPr/>
        </p:nvCxnSpPr>
        <p:spPr>
          <a:xfrm flipV="1">
            <a:off x="6724650" y="2514600"/>
            <a:ext cx="955675" cy="338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引用类型和值类型区别</a:t>
            </a:r>
            <a:endParaRPr lang="zh-CN" altLang="en-US" sz="4400"/>
          </a:p>
        </p:txBody>
      </p:sp>
      <p:sp>
        <p:nvSpPr>
          <p:cNvPr id="31746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9036050" cy="4911725"/>
          </a:xfrm>
        </p:spPr>
        <p:txBody>
          <a:bodyPr anchor="t"/>
          <a:p>
            <a:pPr algn="l">
              <a:buNone/>
            </a:pPr>
            <a:r>
              <a:rPr lang="zh-CN" altLang="en-US" sz="2400" dirty="0"/>
              <a:t>内存分配机制不一样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dirty="0"/>
              <a:t>引用类型</a:t>
            </a:r>
            <a:r>
              <a:rPr lang="en-US" altLang="x-none" sz="2000" dirty="0"/>
              <a:t>—</a:t>
            </a:r>
            <a:r>
              <a:rPr lang="zh-CN" altLang="en-US" sz="2000" dirty="0"/>
              <a:t>创建一个变量</a:t>
            </a:r>
            <a:r>
              <a:rPr lang="en-US" altLang="x-none" sz="2000" dirty="0"/>
              <a:t>—</a:t>
            </a:r>
            <a:r>
              <a:rPr lang="zh-CN" altLang="en-US" sz="2000" dirty="0"/>
              <a:t>内存中保存的是变量真实入口的地址</a:t>
            </a:r>
            <a:endParaRPr lang="en-US" altLang="x-none" sz="2000" dirty="0"/>
          </a:p>
          <a:p>
            <a:pPr lvl="1" algn="l">
              <a:buNone/>
            </a:pPr>
            <a:r>
              <a:rPr lang="zh-CN" altLang="en-US" sz="2000" dirty="0"/>
              <a:t>值类型：创建一个变量，内存创建一个区域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说白了就是引用类型会分配两个区域：一个保存地址，一个保存内</a:t>
            </a:r>
            <a:r>
              <a:rPr lang="zh-CN" altLang="en-US" sz="2000" dirty="0"/>
              <a:t>容</a:t>
            </a:r>
            <a:endParaRPr lang="en-US" altLang="x-none" sz="2000" dirty="0"/>
          </a:p>
          <a:p>
            <a:pPr algn="l">
              <a:buNone/>
            </a:pPr>
            <a:r>
              <a:rPr lang="zh-CN" altLang="en-US" sz="2400" dirty="0"/>
              <a:t>变量赋值是否的区别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dirty="0"/>
              <a:t>将一个值类型赋值给另一个变量，实际上新创建一个区域</a:t>
            </a:r>
            <a:endParaRPr lang="en-US" altLang="x-none" sz="2000" dirty="0"/>
          </a:p>
          <a:p>
            <a:pPr lvl="1" algn="l">
              <a:buNone/>
            </a:pPr>
            <a:r>
              <a:rPr lang="zh-CN" altLang="en-US" sz="2000" dirty="0"/>
              <a:t>引用类型，只是创建一个区域，保存另一个变量的入口地址</a:t>
            </a:r>
            <a:endParaRPr lang="en-US" altLang="x-none" sz="2000" dirty="0"/>
          </a:p>
          <a:p>
            <a:pPr lvl="1" algn="l">
              <a:buNone/>
            </a:pPr>
            <a:endParaRPr lang="zh-CN" altLang="en-US" sz="2000" dirty="0"/>
          </a:p>
        </p:txBody>
      </p:sp>
      <p:sp>
        <p:nvSpPr>
          <p:cNvPr id="31747" name="灯片编号占位符 1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dirty="0">
                <a:solidFill>
                  <a:srgbClr val="898989"/>
                </a:solidFill>
                <a:ea typeface="宋体" charset="-122"/>
              </a:rPr>
            </a:fld>
            <a:endParaRPr lang="zh-CN" altLang="en-US" dirty="0">
              <a:solidFill>
                <a:srgbClr val="898989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3277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>
                <a:solidFill>
                  <a:srgbClr val="00B050"/>
                </a:solidFill>
              </a:rPr>
              <a:t>值类型赋值，会重新分配内存</a:t>
            </a:r>
            <a:endParaRPr lang="en-US" altLang="x-none" sz="32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00B050"/>
                </a:solidFill>
              </a:rPr>
              <a:t>引用类型赋值其实赋的是指针</a:t>
            </a:r>
            <a:endParaRPr lang="en-US" altLang="x-none" sz="3200" dirty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总结</a:t>
            </a:r>
            <a:r>
              <a:rPr lang="en-US" altLang="x-none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2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3379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总结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34818" name="内容占位符 2"/>
          <p:cNvSpPr>
            <a:spLocks noGrp="1"/>
          </p:cNvSpPr>
          <p:nvPr>
            <p:ph type="subTitle" idx="1"/>
          </p:nvPr>
        </p:nvSpPr>
        <p:spPr>
          <a:xfrm>
            <a:off x="0" y="1011238"/>
            <a:ext cx="9144000" cy="5383212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function show(x) {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console.log(typeof(x));    </a:t>
            </a:r>
            <a:r>
              <a:rPr lang="en-US" altLang="x-none" sz="2000" b="1" dirty="0">
                <a:solidFill>
                  <a:srgbClr val="00B050"/>
                </a:solidFill>
              </a:rPr>
              <a:t>// undefined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console.log(typeof(10));   </a:t>
            </a:r>
            <a:r>
              <a:rPr lang="en-US" altLang="x-none" sz="2000" b="1" dirty="0">
                <a:solidFill>
                  <a:srgbClr val="00B050"/>
                </a:solidFill>
              </a:rPr>
              <a:t>// number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console.log(typeof(‘abc’)); </a:t>
            </a:r>
            <a:r>
              <a:rPr lang="en-US" altLang="x-none" sz="2000" b="1" dirty="0">
                <a:solidFill>
                  <a:srgbClr val="00B050"/>
                </a:solidFill>
              </a:rPr>
              <a:t>// string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console.log(typeof(true));  </a:t>
            </a:r>
            <a:r>
              <a:rPr lang="en-US" altLang="x-none" sz="2000" b="1" dirty="0">
                <a:solidFill>
                  <a:srgbClr val="00B050"/>
                </a:solidFill>
              </a:rPr>
              <a:t>// Boolean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console.log(typeof(function () { }));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函数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console.log(typeof([1, ‘a’, true]));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数组</a:t>
            </a:r>
            <a:r>
              <a:rPr lang="en-US" altLang="x-none" sz="2000" dirty="0"/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({ a: 10, b: 20 }));  </a:t>
            </a:r>
            <a:r>
              <a:rPr lang="en-US" altLang="x-none" sz="2000" b="1" dirty="0">
                <a:solidFill>
                  <a:srgbClr val="00B050"/>
                </a:solidFill>
              </a:rPr>
              <a:t>//object </a:t>
            </a:r>
            <a:r>
              <a:rPr lang="zh-CN" altLang="en-US" sz="2000" b="1" dirty="0">
                <a:solidFill>
                  <a:srgbClr val="00B050"/>
                </a:solidFill>
              </a:rPr>
              <a:t>或者</a:t>
            </a:r>
            <a:r>
              <a:rPr lang="en-US" altLang="x-none" sz="2000" b="1" dirty="0">
                <a:solidFill>
                  <a:srgbClr val="00B050"/>
                </a:solidFill>
              </a:rPr>
              <a:t>json</a:t>
            </a:r>
            <a:r>
              <a:rPr lang="en-US" altLang="x-none" sz="2000" dirty="0"/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(null));  </a:t>
            </a:r>
            <a:r>
              <a:rPr lang="en-US" altLang="x-none" sz="2000" b="1" dirty="0">
                <a:solidFill>
                  <a:srgbClr val="00B050"/>
                </a:solidFill>
              </a:rPr>
              <a:t>//null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(new Number(10)));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内置对象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b="1" dirty="0">
                <a:solidFill>
                  <a:srgbClr val="FF0000"/>
                </a:solidFill>
              </a:rPr>
              <a:t>Var na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}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show();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其中上面的四种（</a:t>
            </a:r>
            <a:r>
              <a:rPr lang="en-US" altLang="x-none" sz="2000" dirty="0">
                <a:solidFill>
                  <a:srgbClr val="FF0000"/>
                </a:solidFill>
              </a:rPr>
              <a:t>undefined, number, string, boolean</a:t>
            </a:r>
            <a:r>
              <a:rPr lang="zh-CN" altLang="en-US" sz="2000" dirty="0">
                <a:solidFill>
                  <a:srgbClr val="FF0000"/>
                </a:solidFill>
              </a:rPr>
              <a:t>）属于值类型，不是对象。</a:t>
            </a:r>
            <a:endParaRPr lang="en-US" altLang="x-none" sz="2000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函数、数组、对象、</a:t>
            </a:r>
            <a:r>
              <a:rPr lang="en-US" altLang="x-none" sz="2000" dirty="0">
                <a:solidFill>
                  <a:srgbClr val="FF0000"/>
                </a:solidFill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x-none" sz="2000" dirty="0">
                <a:solidFill>
                  <a:srgbClr val="FF0000"/>
                </a:solidFill>
              </a:rPr>
              <a:t>new Number(10)</a:t>
            </a:r>
            <a:r>
              <a:rPr lang="zh-CN" altLang="en-US" sz="2000" dirty="0">
                <a:solidFill>
                  <a:srgbClr val="FF0000"/>
                </a:solidFill>
              </a:rPr>
              <a:t>都是对象。他们都是引用类型。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</a:t>
            </a:r>
            <a:endParaRPr lang="zh-CN" altLang="en-US" sz="4400"/>
          </a:p>
        </p:txBody>
      </p:sp>
      <p:sp>
        <p:nvSpPr>
          <p:cNvPr id="3584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undefined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number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string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Boolean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保存在栈内存中的简单数据段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栈是在内存中划分的固定内存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717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1.</a:t>
            </a:r>
            <a:r>
              <a:rPr lang="zh-CN" altLang="en-US" sz="3200" dirty="0"/>
              <a:t>数值型（</a:t>
            </a:r>
            <a:r>
              <a:rPr lang="en-US" altLang="x-none" sz="3200" dirty="0"/>
              <a:t>Number</a:t>
            </a:r>
            <a:r>
              <a:rPr lang="zh-CN" altLang="en-US" sz="3200" dirty="0"/>
              <a:t>）：包括整数、浮点数。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2.</a:t>
            </a:r>
            <a:r>
              <a:rPr lang="zh-CN" altLang="en-US" sz="3200" dirty="0"/>
              <a:t>布尔型（</a:t>
            </a:r>
            <a:r>
              <a:rPr lang="en-US" altLang="x-none" sz="3200" dirty="0"/>
              <a:t>Boolean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3.</a:t>
            </a:r>
            <a:r>
              <a:rPr lang="zh-CN" altLang="en-US" sz="3200" dirty="0"/>
              <a:t>字符串型（</a:t>
            </a:r>
            <a:r>
              <a:rPr lang="en-US" altLang="x-none" sz="3200" dirty="0"/>
              <a:t>String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4.</a:t>
            </a:r>
            <a:r>
              <a:rPr lang="zh-CN" altLang="en-US" sz="3200" dirty="0"/>
              <a:t>对象（</a:t>
            </a:r>
            <a:r>
              <a:rPr lang="en-US" altLang="x-none" sz="3200" dirty="0"/>
              <a:t>Object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5.</a:t>
            </a:r>
            <a:r>
              <a:rPr lang="zh-CN" altLang="en-US" sz="3200" dirty="0"/>
              <a:t>数组（</a:t>
            </a:r>
            <a:r>
              <a:rPr lang="en-US" altLang="x-none" sz="3200" dirty="0"/>
              <a:t>Array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6.</a:t>
            </a:r>
            <a:r>
              <a:rPr lang="zh-CN" altLang="en-US" sz="3200" dirty="0"/>
              <a:t>空值</a:t>
            </a:r>
            <a:r>
              <a:rPr lang="en-US" altLang="x-none" sz="3200" dirty="0"/>
              <a:t>(Null)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7.</a:t>
            </a:r>
            <a:r>
              <a:rPr lang="zh-CN" altLang="en-US" sz="3200" dirty="0"/>
              <a:t>未定义（</a:t>
            </a:r>
            <a:r>
              <a:rPr lang="en-US" altLang="x-none" sz="3200" dirty="0"/>
              <a:t>Undefined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</a:t>
            </a:r>
            <a:endParaRPr lang="zh-CN" altLang="en-US" sz="4400"/>
          </a:p>
        </p:txBody>
      </p:sp>
      <p:sp>
        <p:nvSpPr>
          <p:cNvPr id="36866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函数 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数组 </a:t>
            </a:r>
            <a:r>
              <a:rPr lang="en-US" altLang="x-none" sz="3200" dirty="0"/>
              <a:t>[1, ‘a’, true] 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b="1" dirty="0">
                <a:solidFill>
                  <a:srgbClr val="FF0000"/>
                </a:solidFill>
              </a:rPr>
              <a:t>Json</a:t>
            </a:r>
            <a:r>
              <a:rPr lang="zh-CN" altLang="en-US" sz="3200" b="1" dirty="0">
                <a:solidFill>
                  <a:srgbClr val="FF0000"/>
                </a:solidFill>
              </a:rPr>
              <a:t>类型</a:t>
            </a:r>
            <a:r>
              <a:rPr lang="en-US" altLang="x-none" sz="3200" dirty="0"/>
              <a:t>{ a: 10, b: 20 }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b="1" dirty="0">
                <a:solidFill>
                  <a:srgbClr val="FF0000"/>
                </a:solidFill>
              </a:rPr>
              <a:t> null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数值对象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800" dirty="0"/>
              <a:t>目的将数值型转换成引用类型</a:t>
            </a:r>
            <a:r>
              <a:rPr lang="en-US" altLang="x-none" sz="2800" dirty="0"/>
              <a:t>new Number(10)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经典面试题讲解 </a:t>
            </a:r>
            <a:r>
              <a:rPr lang="en-US" altLang="zh-CN"/>
              <a:t>- </a:t>
            </a:r>
            <a:r>
              <a:rPr lang="zh-CN" altLang="en-US"/>
              <a:t>必考</a:t>
            </a:r>
            <a:endParaRPr lang="zh-CN" altLang="en-US"/>
          </a:p>
        </p:txBody>
      </p:sp>
      <p:sp>
        <p:nvSpPr>
          <p:cNvPr id="37890" name="文本占位符 37890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39938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了解内存生命周期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堆内存空间和栈内存空间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0962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4198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引用类型 </a:t>
            </a:r>
            <a:endParaRPr lang="zh-CN" altLang="en-US"/>
          </a:p>
          <a:p>
            <a:r>
              <a:rPr lang="zh-CN" altLang="en-US"/>
              <a:t>值类型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堆内存空间和栈内存空间</a:t>
            </a:r>
            <a:endParaRPr lang="zh-CN" altLang="en-US" sz="4400"/>
          </a:p>
        </p:txBody>
      </p:sp>
      <p:sp>
        <p:nvSpPr>
          <p:cNvPr id="4301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值类型都是存放在栈内存空间的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引用类型都是存放在堆内存空间的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4034" name="文本占位符 440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值类型数据都会存在栈中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引用类型数据</a:t>
            </a:r>
            <a:endParaRPr lang="zh-CN" altLang="en-US"/>
          </a:p>
        </p:txBody>
      </p:sp>
      <p:sp>
        <p:nvSpPr>
          <p:cNvPr id="45058" name="文本占位符 450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栈：存放变量，变量中保存的只是对象所在的地址</a:t>
            </a:r>
            <a:endParaRPr lang="zh-CN" altLang="en-US"/>
          </a:p>
          <a:p>
            <a:r>
              <a:rPr lang="zh-CN" altLang="en-US"/>
              <a:t>堆：保存对象真正的数据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Calibri" pitchFamily="2" charset="0"/>
                <a:ea typeface="宋体" charset="-122"/>
                <a:sym typeface="Calibri" pitchFamily="2" charset="0"/>
              </a:rPr>
              <a:t>内存使用生命周期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什么是内存使用生命周期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60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数据类型检测的重要性</a:t>
            </a:r>
            <a:endParaRPr lang="zh-CN" altLang="en-US" sz="4400"/>
          </a:p>
        </p:txBody>
      </p:sp>
      <p:sp>
        <p:nvSpPr>
          <p:cNvPr id="819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268413"/>
            <a:ext cx="9036050" cy="5473700"/>
          </a:xfrm>
        </p:spPr>
        <p:txBody>
          <a:bodyPr anchor="t"/>
          <a:p>
            <a:pPr lvl="1" indent="-342900" algn="l"/>
            <a:r>
              <a:rPr lang="zh-CN" altLang="en-US" sz="2800" dirty="0"/>
              <a:t>数据类型检测的重要性 </a:t>
            </a:r>
            <a:r>
              <a:rPr lang="en-US" altLang="x-none" sz="2800" dirty="0"/>
              <a:t>– Typeof parseInt(num1)</a:t>
            </a:r>
            <a:endParaRPr lang="zh-CN" altLang="en-US" sz="2800" dirty="0"/>
          </a:p>
          <a:p>
            <a:pPr lvl="1" indent="-342900" algn="l"/>
            <a:endParaRPr lang="zh-CN" altLang="en-US" sz="2800" dirty="0"/>
          </a:p>
          <a:p>
            <a:pPr lvl="1" indent="-342900" algn="l">
              <a:buNone/>
            </a:pPr>
            <a:endParaRPr lang="zh-CN" altLang="en-US" sz="3200" dirty="0"/>
          </a:p>
        </p:txBody>
      </p:sp>
      <p:sp>
        <p:nvSpPr>
          <p:cNvPr id="8195" name="文本框 1"/>
          <p:cNvSpPr/>
          <p:nvPr/>
        </p:nvSpPr>
        <p:spPr>
          <a:xfrm>
            <a:off x="1130300" y="3059113"/>
            <a:ext cx="2808288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小王 薪水 </a:t>
            </a:r>
            <a:r>
              <a:rPr lang="en-US" altLang="x-none" sz="28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4000</a:t>
            </a:r>
            <a:endParaRPr lang="zh-CN" altLang="en-US" sz="2800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196" name="文本框 4"/>
          <p:cNvSpPr/>
          <p:nvPr/>
        </p:nvSpPr>
        <p:spPr>
          <a:xfrm>
            <a:off x="4284663" y="3065463"/>
            <a:ext cx="2808287" cy="4619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小李 薪水 </a:t>
            </a:r>
            <a:r>
              <a:rPr lang="en-US" altLang="x-none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5000</a:t>
            </a:r>
            <a:endParaRPr lang="zh-CN" altLang="en-US" sz="2400" b="1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197" name="文本框 2"/>
          <p:cNvSpPr/>
          <p:nvPr/>
        </p:nvSpPr>
        <p:spPr>
          <a:xfrm>
            <a:off x="0" y="3802063"/>
            <a:ext cx="9144000" cy="1384300"/>
          </a:xfrm>
          <a:prstGeom prst="rect">
            <a:avLst/>
          </a:prstGeom>
          <a:solidFill>
            <a:srgbClr val="B7CCE4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4000+5000 = 9000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algn="ctr"/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algn="ctr"/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5000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= 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40005000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198" name="文本框 3"/>
          <p:cNvSpPr/>
          <p:nvPr/>
        </p:nvSpPr>
        <p:spPr>
          <a:xfrm>
            <a:off x="900113" y="2092325"/>
            <a:ext cx="5327650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一个引号引发的公司倒闭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内存的生命周期</a:t>
            </a:r>
            <a:endParaRPr lang="zh-CN" altLang="en-US" sz="4400"/>
          </a:p>
        </p:txBody>
      </p:sp>
      <p:sp>
        <p:nvSpPr>
          <p:cNvPr id="471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 latinLnBrk="1"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环境中分配的内存一般有如下生命周期</a:t>
            </a:r>
            <a:endParaRPr lang="zh-CN" altLang="en-US" sz="3200" dirty="0"/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内存分配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当我们申明变量、函数、对象的时候，系统会自动为他们分配内存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内存使用 </a:t>
            </a:r>
            <a:r>
              <a:rPr lang="en-US" altLang="x-none" sz="3200" dirty="0">
                <a:solidFill>
                  <a:srgbClr val="FF0000"/>
                </a:solidFill>
              </a:rPr>
              <a:t>var name=null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即读写内存，也就是使用变量、函数等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内存回收：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使用完毕，由垃圾回收自动回收不再使用的内存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 latinLnBrk="1">
              <a:buNone/>
            </a:pPr>
            <a:endParaRPr lang="zh-CN" altLang="en-US" sz="3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两个概念</a:t>
            </a:r>
            <a:endParaRPr lang="zh-CN" altLang="en-US" sz="4400"/>
          </a:p>
        </p:txBody>
      </p:sp>
      <p:sp>
        <p:nvSpPr>
          <p:cNvPr id="4813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一切数据通过变量来管理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定义变量的过程其实就是内存分配的过程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所以本质上一切数据都是存放在内存中的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一切数据都是通过变量存储的</a:t>
            </a:r>
            <a:endParaRPr lang="zh-CN" altLang="en-US" sz="4400"/>
          </a:p>
        </p:txBody>
      </p:sp>
      <p:sp>
        <p:nvSpPr>
          <p:cNvPr id="4915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数据通过变量来管理，不管是字符串，数字，还是复杂的对象，都是存放在变量中的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有些时候系统会自动生成变量存储，即使我们看不到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总之一切数据都是通过变量存储的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457200" y="473075"/>
            <a:ext cx="8229600" cy="1143000"/>
          </a:xfrm>
        </p:spPr>
        <p:txBody>
          <a:bodyPr anchor="ctr"/>
          <a:p>
            <a:r>
              <a:rPr lang="zh-CN" altLang="en-US" sz="3200"/>
              <a:t>什么是内存使用生命周期</a:t>
            </a:r>
            <a:br>
              <a:rPr lang="zh-CN" altLang="en-US" sz="3200"/>
            </a:br>
            <a:r>
              <a:rPr lang="zh-CN" altLang="en-US" sz="3200"/>
              <a:t>定义变量的过程就是内存分配的过程</a:t>
            </a:r>
            <a:endParaRPr lang="zh-CN" altLang="en-US" sz="3200"/>
          </a:p>
        </p:txBody>
      </p:sp>
      <p:sp>
        <p:nvSpPr>
          <p:cNvPr id="501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内存分配就是使用内存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内存空间是有限的，</a:t>
            </a:r>
            <a:r>
              <a:rPr lang="en-US" altLang="x-none" sz="3200" dirty="0"/>
              <a:t>4G</a:t>
            </a:r>
            <a:r>
              <a:rPr lang="zh-CN" altLang="en-US" sz="3200" dirty="0"/>
              <a:t>内存，</a:t>
            </a:r>
            <a:r>
              <a:rPr lang="en-US" altLang="x-none" sz="3200" dirty="0"/>
              <a:t>8G</a:t>
            </a:r>
            <a:r>
              <a:rPr lang="zh-CN" altLang="en-US" sz="3200" dirty="0"/>
              <a:t>内存，使用完就要回收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好的程序都会处理这一点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整个</a:t>
            </a:r>
            <a:r>
              <a:rPr lang="en-US" altLang="x-none" sz="3200" dirty="0"/>
              <a:t>C</a:t>
            </a:r>
            <a:r>
              <a:rPr lang="zh-CN" altLang="en-US" sz="3200" dirty="0"/>
              <a:t>语言编程就是针对内存编程。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这就是内存使用生命周期，也就是变量的生命周期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查看内存</a:t>
            </a:r>
            <a:endParaRPr lang="zh-CN" altLang="en-US" sz="4400"/>
          </a:p>
        </p:txBody>
      </p:sp>
      <p:sp>
        <p:nvSpPr>
          <p:cNvPr id="512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任务管理器查看内存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360</a:t>
            </a:r>
            <a:r>
              <a:rPr lang="zh-CN" altLang="en-US" sz="3200" dirty="0"/>
              <a:t>优化都在优化什么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  <p:pic>
        <p:nvPicPr>
          <p:cNvPr id="51203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9263" y="3284538"/>
            <a:ext cx="4027487" cy="2482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522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2227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0375" y="1600200"/>
            <a:ext cx="7210425" cy="31718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3</a:t>
            </a:r>
            <a:endParaRPr lang="zh-CN" altLang="en-US" sz="4400" dirty="0"/>
          </a:p>
        </p:txBody>
      </p:sp>
      <p:sp>
        <p:nvSpPr>
          <p:cNvPr id="5325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325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5613" y="1404938"/>
            <a:ext cx="7448550" cy="5048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ctrTitle"/>
          </p:nvPr>
        </p:nvSpPr>
        <p:spPr>
          <a:xfrm>
            <a:off x="8101013" y="404813"/>
            <a:ext cx="968375" cy="5851525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sp>
        <p:nvSpPr>
          <p:cNvPr id="54274" name="竖排文字占位符 4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6019800" cy="5851525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5" y="17463"/>
            <a:ext cx="7721600" cy="67960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分配内存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5298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3"/>
          <p:cNvSpPr>
            <a:spLocks noGrp="1"/>
          </p:cNvSpPr>
          <p:nvPr>
            <p:ph type="ctrTitle"/>
          </p:nvPr>
        </p:nvSpPr>
        <p:spPr>
          <a:xfrm>
            <a:off x="323215" y="404813"/>
            <a:ext cx="8229600" cy="1143000"/>
          </a:xfrm>
        </p:spPr>
        <p:txBody>
          <a:bodyPr anchor="ctr"/>
          <a:p>
            <a:r>
              <a:rPr lang="zh-CN" altLang="en-US" sz="4400" dirty="0"/>
              <a:t>变量初始化</a:t>
            </a:r>
            <a:br>
              <a:rPr lang="zh-CN" altLang="en-US" sz="4400" dirty="0"/>
            </a:br>
            <a:r>
              <a:rPr lang="zh-CN" altLang="en-US" sz="2000" b="0" dirty="0"/>
              <a:t>为了不让程序员为分配费心，</a:t>
            </a:r>
            <a:r>
              <a:rPr lang="en-US" altLang="x-none" sz="2000" b="0" dirty="0"/>
              <a:t>JavaScript</a:t>
            </a:r>
            <a:r>
              <a:rPr lang="zh-CN" altLang="en-US" sz="2000" b="0" dirty="0"/>
              <a:t>在定义变量时完成内存分配</a:t>
            </a:r>
            <a:endParaRPr lang="zh-CN" altLang="en-US" sz="2000" dirty="0"/>
          </a:p>
        </p:txBody>
      </p:sp>
      <p:sp>
        <p:nvSpPr>
          <p:cNvPr id="56323" name="Rectangle 2"/>
          <p:cNvSpPr>
            <a:spLocks noGrp="1"/>
          </p:cNvSpPr>
          <p:nvPr>
            <p:ph type="subTitle" idx="1"/>
          </p:nvPr>
        </p:nvSpPr>
        <p:spPr>
          <a:xfrm>
            <a:off x="464185" y="1772920"/>
            <a:ext cx="8082280" cy="4572000"/>
          </a:xfrm>
        </p:spPr>
        <p:txBody>
          <a:bodyPr wrap="square" lIns="0" tIns="0" rIns="0" bIns="0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n = 123;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给数值变量分配内存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 =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"azerty"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给字符型 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o = 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a: 1,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b: </a:t>
            </a: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null</a:t>
            </a:r>
            <a:endParaRPr lang="en-US" altLang="zh-CN" sz="1600" b="1" baseline="0">
              <a:solidFill>
                <a:srgbClr val="006699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为对象及其包含变量分配内存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 = [1,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null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,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"abra"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];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为数组及其包含变量分配内存（就像对象）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f(a){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return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 + 2;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为函数（可调用的对象）分配内存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函数表达式也能分配一个对象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someElement.addEventListener(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'click'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(){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someElement.style.backgroundColor =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'blue'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;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false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);</a:t>
            </a:r>
            <a:endParaRPr lang="en-US" altLang="zh-CN" sz="18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如何判断数据类型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921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 fontScale="90000"/>
          </a:bodyPr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灵活掌握多种判断数据类型的方式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在以后的工作中非常常见，重点掌握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内存分配</a:t>
            </a:r>
            <a:endParaRPr lang="zh-CN" altLang="en-US" sz="4400"/>
          </a:p>
        </p:txBody>
      </p:sp>
      <p:sp>
        <p:nvSpPr>
          <p:cNvPr id="57346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引用类型：堆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值类型：栈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内存回收 </a:t>
            </a:r>
            <a:r>
              <a:rPr lang="en-US" altLang="x-none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– </a:t>
            </a: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自动释放篇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837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释放内存</a:t>
            </a:r>
            <a:endParaRPr lang="zh-CN" altLang="en-US" sz="4400"/>
          </a:p>
        </p:txBody>
      </p:sp>
      <p:sp>
        <p:nvSpPr>
          <p:cNvPr id="59394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8686800" cy="4525963"/>
          </a:xfrm>
        </p:spPr>
        <p:txBody>
          <a:bodyPr anchor="t"/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系统自动释放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释放定义的数组占用的内存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释放对象的每个属性</a:t>
            </a:r>
            <a:r>
              <a:rPr lang="en-US" altLang="x-none" sz="2800" dirty="0"/>
              <a:t>,</a:t>
            </a:r>
            <a:r>
              <a:rPr lang="zh-CN" altLang="en-US" sz="2800" dirty="0"/>
              <a:t>方法占用的内存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释放对象本身占用的内存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浏览器自动释放内存</a:t>
            </a:r>
            <a:endParaRPr lang="zh-CN" altLang="en-US" sz="4400"/>
          </a:p>
        </p:txBody>
      </p:sp>
      <p:sp>
        <p:nvSpPr>
          <p:cNvPr id="6041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en-US" altLang="x-none" sz="3200" dirty="0"/>
              <a:t>IE</a:t>
            </a:r>
            <a:r>
              <a:rPr lang="zh-CN" altLang="en-US" sz="3200" dirty="0"/>
              <a:t>在最小化和关闭时释放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值类型内存自动释放</a:t>
            </a:r>
            <a:endParaRPr lang="zh-CN" altLang="en-US" sz="4400"/>
          </a:p>
        </p:txBody>
      </p:sp>
      <p:sp>
        <p:nvSpPr>
          <p:cNvPr id="6144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当函数执行的时候，会将参数，函数中定义的值类型变量都保存在堆栈中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当函数执行结束，会自动释放和这个函数有关的存放在堆栈中的值类型变量。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闭包除外。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引用类型内存释放</a:t>
            </a:r>
            <a:endParaRPr lang="zh-CN" altLang="en-US" sz="4400"/>
          </a:p>
        </p:txBody>
      </p:sp>
      <p:sp>
        <p:nvSpPr>
          <p:cNvPr id="6246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引用类型通过饮用计算器管理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实例化</a:t>
            </a:r>
            <a:r>
              <a:rPr lang="en-US" altLang="x-none" sz="3200" dirty="0"/>
              <a:t>+1 </a:t>
            </a:r>
            <a:r>
              <a:rPr lang="zh-CN" altLang="en-US" sz="3200" dirty="0"/>
              <a:t>销毁（比如函数执行结束</a:t>
            </a:r>
            <a:r>
              <a:rPr lang="en-US" altLang="x-none" sz="3200" dirty="0"/>
              <a:t>-1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直到这个类的引用计数为</a:t>
            </a:r>
            <a:r>
              <a:rPr lang="en-US" altLang="x-none" sz="3200" dirty="0"/>
              <a:t>0</a:t>
            </a:r>
            <a:r>
              <a:rPr lang="zh-CN" altLang="en-US" sz="3200" dirty="0"/>
              <a:t>则系统自动释放内存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内存泄露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6349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什么是内存泄露</a:t>
            </a:r>
            <a:endParaRPr lang="zh-CN" altLang="en-US" sz="4400"/>
          </a:p>
        </p:txBody>
      </p:sp>
      <p:sp>
        <p:nvSpPr>
          <p:cNvPr id="6451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/>
              <a:t>内存泄露是指一块被分配的内存既不能使用，又不能回收，这样泄露越多，最终导致占用内存越来越多，最终使得应用崩溃，甚至导致浏览器崩溃，最恶毒的就是导致系统也崩溃</a:t>
            </a:r>
            <a:endParaRPr lang="zh-CN" altLang="en-US" sz="3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C++ java</a:t>
            </a:r>
            <a:r>
              <a:rPr lang="zh-CN" altLang="en-US" sz="4400" dirty="0"/>
              <a:t>语言的内存</a:t>
            </a:r>
            <a:endParaRPr lang="zh-CN" altLang="en-US" sz="4400" dirty="0"/>
          </a:p>
        </p:txBody>
      </p:sp>
      <p:sp>
        <p:nvSpPr>
          <p:cNvPr id="655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在</a:t>
            </a:r>
            <a:r>
              <a:rPr lang="en-US" altLang="x-none" sz="3200" dirty="0"/>
              <a:t>C++</a:t>
            </a:r>
            <a:r>
              <a:rPr lang="zh-CN" altLang="en-US" sz="3200" dirty="0"/>
              <a:t>中，因为是手动管理内存，内存泄露是经常出现的事情。而现在流行的</a:t>
            </a:r>
            <a:r>
              <a:rPr lang="en-US" altLang="x-none" sz="3200" dirty="0"/>
              <a:t>C#</a:t>
            </a:r>
            <a:r>
              <a:rPr lang="zh-CN" altLang="en-US" sz="3200" dirty="0"/>
              <a:t>和</a:t>
            </a:r>
            <a:r>
              <a:rPr lang="en-US" altLang="x-none" sz="3200" dirty="0"/>
              <a:t>Java</a:t>
            </a:r>
            <a:r>
              <a:rPr lang="zh-CN" altLang="en-US" sz="3200" dirty="0"/>
              <a:t>等语言采用了自动垃圾回收方法管理内存，正常使用的情况下几乎不会发生内存泄露。浏览器中也是采用自动垃圾回收方法管理内存，但由于浏览器垃圾回收方法有</a:t>
            </a:r>
            <a:r>
              <a:rPr lang="en-US" altLang="x-none" sz="3200" dirty="0"/>
              <a:t>bug</a:t>
            </a:r>
            <a:r>
              <a:rPr lang="zh-CN" altLang="en-US" sz="3200" dirty="0"/>
              <a:t>，会产生内存泄露。</a:t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为什么</a:t>
            </a:r>
            <a:r>
              <a:rPr lang="en-US" altLang="x-none" sz="4400" dirty="0"/>
              <a:t>C</a:t>
            </a:r>
            <a:r>
              <a:rPr lang="zh-CN" altLang="en-US" sz="4400" dirty="0"/>
              <a:t>语言易学难用</a:t>
            </a:r>
            <a:endParaRPr lang="zh-CN" altLang="en-US" sz="4400" dirty="0"/>
          </a:p>
        </p:txBody>
      </p:sp>
      <p:sp>
        <p:nvSpPr>
          <p:cNvPr id="665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语言编程在实际中都是自己负责内存的分配，回收等。而高级语言都是系统帮我们管理内存。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typeof</a:t>
            </a:r>
            <a:endParaRPr lang="zh-CN" altLang="en-US" sz="4400" dirty="0"/>
          </a:p>
        </p:txBody>
      </p:sp>
      <p:sp>
        <p:nvSpPr>
          <p:cNvPr id="10242" name="Rectangle 1"/>
          <p:cNvSpPr>
            <a:spLocks noGrp="1"/>
          </p:cNvSpPr>
          <p:nvPr>
            <p:ph type="subTitle" idx="1"/>
          </p:nvPr>
        </p:nvSpPr>
        <p:spPr>
          <a:xfrm>
            <a:off x="-9525" y="1705610"/>
            <a:ext cx="9114790" cy="3383280"/>
          </a:xfrm>
          <a:solidFill>
            <a:srgbClr val="272822"/>
          </a:solidFill>
        </p:spPr>
        <p:txBody>
          <a:bodyPr wrap="squar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undefined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//'undefined'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null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 well-known bug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true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//'boolean'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123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//'number'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"abc"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//'string'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function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() {})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//'function'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{})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//'object'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[])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//'object'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unknownVariable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//'undefined'</a:t>
            </a:r>
            <a:endParaRPr lang="en-US" altLang="zh-CN" sz="3200" baseline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如何解决内存泄露</a:t>
            </a:r>
            <a:endParaRPr lang="zh-CN" altLang="en-US" sz="4400"/>
          </a:p>
        </p:txBody>
      </p:sp>
      <p:sp>
        <p:nvSpPr>
          <p:cNvPr id="675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首先学习</a:t>
            </a:r>
            <a:r>
              <a:rPr lang="en-US" altLang="x-none" sz="3200" dirty="0"/>
              <a:t>C</a:t>
            </a:r>
            <a:r>
              <a:rPr lang="zh-CN" altLang="en-US" sz="3200" dirty="0"/>
              <a:t>语言的内存管理机制。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然后未来在编程中逐步学习</a:t>
            </a:r>
            <a:r>
              <a:rPr lang="en-US" altLang="x-none" sz="3200" dirty="0"/>
              <a:t>js</a:t>
            </a:r>
            <a:r>
              <a:rPr lang="zh-CN" altLang="en-US" sz="3200" dirty="0"/>
              <a:t>语言的自动内存管理机制。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9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高级语言的指针和内存管理</a:t>
            </a:r>
            <a:endParaRPr lang="zh-CN" altLang="en-US" sz="49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68610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6963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C++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JAVA</a:t>
            </a:r>
            <a:r>
              <a:rPr lang="zh-CN" altLang="en-US" sz="3200" dirty="0"/>
              <a:t>语言 </a:t>
            </a:r>
            <a:r>
              <a:rPr lang="en-US" altLang="x-none" sz="3200" dirty="0"/>
              <a:t>C#</a:t>
            </a:r>
            <a:r>
              <a:rPr lang="zh-CN" altLang="en-US" sz="3200" dirty="0"/>
              <a:t>语言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C++ C JAVA  Object C</a:t>
            </a:r>
            <a:endParaRPr lang="zh-CN" altLang="en-US" sz="4400" dirty="0"/>
          </a:p>
        </p:txBody>
      </p:sp>
      <p:sp>
        <p:nvSpPr>
          <p:cNvPr id="7065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其他语言也有指针这个概念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道理是一样的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很多技术都是相通的</a:t>
            </a:r>
            <a:r>
              <a:rPr lang="en-US" altLang="x-none" sz="3200" dirty="0"/>
              <a:t>,</a:t>
            </a:r>
            <a:r>
              <a:rPr lang="zh-CN" altLang="en-US" sz="3200" dirty="0"/>
              <a:t>只要学会了灵魂</a:t>
            </a:r>
            <a:r>
              <a:rPr lang="en-US" altLang="x-none" sz="3200" dirty="0"/>
              <a:t>,</a:t>
            </a:r>
            <a:r>
              <a:rPr lang="zh-CN" altLang="en-US" sz="3200" dirty="0"/>
              <a:t>那么你理解其他技术也是很容易的</a:t>
            </a:r>
            <a:r>
              <a:rPr lang="en-US" altLang="x-none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ctrTitle"/>
          </p:nvPr>
        </p:nvSpPr>
        <p:spPr>
          <a:xfrm>
            <a:off x="682625" y="457200"/>
            <a:ext cx="7494588" cy="1143000"/>
          </a:xfrm>
        </p:spPr>
        <p:txBody>
          <a:bodyPr anchor="ctr"/>
          <a:p>
            <a:r>
              <a:rPr lang="zh-CN" altLang="en-US" sz="2800" dirty="0"/>
              <a:t>为什么</a:t>
            </a:r>
            <a:r>
              <a:rPr lang="en-US" altLang="x-none" sz="2800" dirty="0"/>
              <a:t>C/C++</a:t>
            </a:r>
            <a:r>
              <a:rPr lang="zh-CN" altLang="en-US" sz="2800" dirty="0"/>
              <a:t>语言相对</a:t>
            </a:r>
            <a:r>
              <a:rPr lang="en-US" altLang="x-none" sz="2800" dirty="0"/>
              <a:t>java</a:t>
            </a:r>
            <a:r>
              <a:rPr lang="zh-CN" altLang="en-US" sz="2800" dirty="0"/>
              <a:t>等高级语言较为难学</a:t>
            </a:r>
            <a:endParaRPr lang="zh-CN" altLang="en-US" sz="2800" dirty="0"/>
          </a:p>
        </p:txBody>
      </p:sp>
      <p:sp>
        <p:nvSpPr>
          <p:cNvPr id="7168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557338"/>
            <a:ext cx="8229600" cy="4525962"/>
          </a:xfrm>
        </p:spPr>
        <p:txBody>
          <a:bodyPr anchor="t"/>
          <a:p>
            <a:pPr algn="l">
              <a:buNone/>
            </a:pPr>
            <a:r>
              <a:rPr lang="zh-CN" altLang="en-US" sz="3200"/>
              <a:t>需要程序员自己处理内存分配，内存泄露，内存安全等问题</a:t>
            </a:r>
            <a:endParaRPr lang="zh-CN" altLang="en-US" sz="3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ctrTitle"/>
          </p:nvPr>
        </p:nvSpPr>
        <p:spPr>
          <a:xfrm>
            <a:off x="395288" y="547688"/>
            <a:ext cx="8229600" cy="1143000"/>
          </a:xfrm>
        </p:spPr>
        <p:txBody>
          <a:bodyPr anchor="ctr"/>
          <a:p>
            <a:r>
              <a:rPr lang="en-US" altLang="x-none" sz="3200" dirty="0"/>
              <a:t>Java C# swift</a:t>
            </a:r>
            <a:r>
              <a:rPr lang="zh-CN" altLang="en-US" sz="3200" dirty="0"/>
              <a:t>语言自动内存回收机制</a:t>
            </a:r>
            <a:endParaRPr lang="zh-CN" altLang="en-US" sz="3200" dirty="0"/>
          </a:p>
        </p:txBody>
      </p:sp>
      <p:sp>
        <p:nvSpPr>
          <p:cNvPr id="727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900238"/>
            <a:ext cx="8229600" cy="4225925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引用计数器的原理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函数的回收原理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Calibri" pitchFamily="2" charset="0"/>
                <a:ea typeface="宋体" charset="-122"/>
                <a:sym typeface="Calibri" pitchFamily="2" charset="0"/>
              </a:rPr>
              <a:t>多种方式创建对象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36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复习</a:t>
            </a:r>
            <a:endParaRPr lang="zh-CN" altLang="en-US" dirty="0"/>
          </a:p>
        </p:txBody>
      </p:sp>
      <p:sp>
        <p:nvSpPr>
          <p:cNvPr id="136194" name="文本占位符 1361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前面我们学习了构造对象，原型对象创建对象的方式，下面我们总结下所有创建对象方式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总结创建对象的几种方式</a:t>
            </a:r>
            <a:endParaRPr lang="zh-CN" altLang="en-US"/>
          </a:p>
        </p:txBody>
      </p:sp>
      <p:sp>
        <p:nvSpPr>
          <p:cNvPr id="13721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字面量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Object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内置对象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构造函数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原型对象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拷贝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工厂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第三方</a:t>
            </a:r>
            <a:endParaRPr lang="zh-CN" altLang="en-US" dirty="0"/>
          </a:p>
        </p:txBody>
      </p:sp>
      <p:pic>
        <p:nvPicPr>
          <p:cNvPr id="13721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27630" y="1700530"/>
            <a:ext cx="6400800" cy="407098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/>
              <a:t>Object</a:t>
            </a:r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138242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Typeof</a:t>
            </a:r>
            <a:r>
              <a:rPr lang="zh-CN" altLang="en-US" sz="4400" dirty="0"/>
              <a:t>存在的问题</a:t>
            </a:r>
            <a:endParaRPr lang="zh-CN" altLang="en-US" sz="4400" dirty="0"/>
          </a:p>
        </p:txBody>
      </p:sp>
      <p:sp>
        <p:nvSpPr>
          <p:cNvPr id="11266" name="Rectangle 1"/>
          <p:cNvSpPr>
            <a:spLocks noGrp="1"/>
          </p:cNvSpPr>
          <p:nvPr>
            <p:ph type="subTitle" idx="1"/>
          </p:nvPr>
        </p:nvSpPr>
        <p:spPr>
          <a:xfrm>
            <a:off x="250825" y="2060575"/>
            <a:ext cx="8931275" cy="831850"/>
          </a:xfrm>
          <a:solidFill>
            <a:srgbClr val="272822"/>
          </a:solidFill>
        </p:spPr>
        <p:txBody>
          <a:bodyPr wrap="non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在使用</a:t>
            </a:r>
            <a:r>
              <a:rPr lang="zh-CN" altLang="en-US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运算符时采用引用类型存储值会出现一个问题，</a:t>
            </a:r>
            <a:b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无论引用的是什么类型的对象，它都返回</a:t>
            </a:r>
            <a:r>
              <a:rPr lang="zh-CN" altLang="en-US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"object"</a:t>
            </a: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。</a:t>
            </a:r>
            <a:endParaRPr lang="zh-CN" altLang="en-US" sz="3200" baseline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115" y="476250"/>
            <a:ext cx="4366260" cy="605028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获取对象的值</a:t>
            </a:r>
            <a:endParaRPr lang="zh-CN" altLang="en-US"/>
          </a:p>
        </p:txBody>
      </p:sp>
      <p:sp>
        <p:nvSpPr>
          <p:cNvPr id="140290" name="Rectangle 2"/>
          <p:cNvSpPr>
            <a:spLocks noGrp="1"/>
          </p:cNvSpPr>
          <p:nvPr>
            <p:ph/>
          </p:nvPr>
        </p:nvSpPr>
        <p:spPr>
          <a:xfrm>
            <a:off x="499110" y="1782128"/>
            <a:ext cx="8463280" cy="2244725"/>
          </a:xfrm>
        </p:spPr>
        <p:txBody>
          <a:bodyPr wrap="square" bIns="0" anchor="ctr">
            <a:spAutoFit/>
          </a:bodyPr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通过</a:t>
            </a:r>
            <a:r>
              <a:rPr lang="en-US" altLang="x-none" dirty="0"/>
              <a:t>.</a:t>
            </a:r>
            <a:r>
              <a:rPr lang="zh-CN" altLang="en-US" dirty="0"/>
              <a:t>或者</a:t>
            </a:r>
            <a:r>
              <a:rPr lang="en-US" altLang="x-none" dirty="0"/>
              <a:t>[]</a:t>
            </a:r>
            <a:r>
              <a:rPr lang="zh-CN" altLang="en-US" dirty="0"/>
              <a:t>操作符。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book.title;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sz="4800" b="1" dirty="0">
                <a:solidFill>
                  <a:srgbClr val="FF0000"/>
                </a:solidFill>
              </a:rPr>
              <a:t>book["title"];</a:t>
            </a:r>
            <a:endParaRPr lang="en-US" altLang="x-none" sz="4800" b="1" dirty="0">
              <a:solidFill>
                <a:srgbClr val="FF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重复太多</a:t>
            </a:r>
            <a:endParaRPr lang="zh-CN" altLang="en-US"/>
          </a:p>
          <a:p>
            <a:r>
              <a:rPr lang="zh-CN" altLang="en-US"/>
              <a:t>累死宝宝了</a:t>
            </a:r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15155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>
                <a:solidFill>
                  <a:srgbClr val="898989"/>
                </a:solidFill>
              </a:rPr>
              <a:t>为设计模式做铺垫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为什么会出现这种方式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本质：</a:t>
            </a:r>
            <a:endParaRPr lang="zh-CN" altLang="en-US"/>
          </a:p>
          <a:p>
            <a:pPr lvl="1"/>
            <a:r>
              <a:rPr lang="zh-CN" altLang="en-US"/>
              <a:t>其实就是封装性，</a:t>
            </a:r>
            <a:endParaRPr lang="zh-CN" altLang="en-US"/>
          </a:p>
          <a:p>
            <a:pPr lvl="1"/>
            <a:r>
              <a:rPr lang="zh-CN" altLang="en-US"/>
              <a:t>其实就是隐藏细节</a:t>
            </a:r>
            <a:endParaRPr lang="zh-CN" altLang="en-US"/>
          </a:p>
          <a:p>
            <a:pPr lvl="1"/>
            <a:r>
              <a:rPr lang="zh-CN" altLang="en-US"/>
              <a:t>让我们可以拿来即用</a:t>
            </a:r>
            <a:endParaRPr lang="zh-CN" altLang="en-US"/>
          </a:p>
          <a:p>
            <a:pPr lvl="1"/>
            <a:r>
              <a:rPr lang="zh-CN" altLang="en-US"/>
              <a:t>就像现实的工厂一样，生产出手机，我们可以直接使用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标题 1"/>
          <p:cNvSpPr>
            <a:spLocks noGrp="1"/>
          </p:cNvSpPr>
          <p:nvPr>
            <p:ph type="title"/>
          </p:nvPr>
        </p:nvSpPr>
        <p:spPr>
          <a:xfrm>
            <a:off x="442913" y="549275"/>
            <a:ext cx="8701087" cy="796925"/>
          </a:xfrm>
        </p:spPr>
        <p:txBody>
          <a:bodyPr wrap="square" anchor="ctr"/>
          <a:p>
            <a:pPr marL="0" lvl="0" indent="0" eaLnBrk="1" hangingPunct="1"/>
            <a:r>
              <a:rPr lang="zh-CN" altLang="en-US" sz="4000"/>
              <a:t>面向对象的一切思维都是来源于生活</a:t>
            </a:r>
            <a:endParaRPr lang="zh-CN" altLang="en-US" sz="4000"/>
          </a:p>
        </p:txBody>
      </p:sp>
      <p:sp>
        <p:nvSpPr>
          <p:cNvPr id="152578" name="内容占位符 2"/>
          <p:cNvSpPr>
            <a:spLocks noGrp="1"/>
          </p:cNvSpPr>
          <p:nvPr>
            <p:ph/>
          </p:nvPr>
        </p:nvSpPr>
        <p:spPr>
          <a:xfrm>
            <a:off x="0" y="1701800"/>
            <a:ext cx="9144000" cy="4425950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生活场景：</a:t>
            </a:r>
            <a:endParaRPr lang="en-US" altLang="x-none" dirty="0"/>
          </a:p>
          <a:p>
            <a:pPr lvl="1" indent="-285750" eaLnBrk="1" hangingPunct="1"/>
            <a:r>
              <a:rPr lang="zh-CN" altLang="en-US" dirty="0"/>
              <a:t>工厂模式也不例外。。。</a:t>
            </a:r>
            <a:endParaRPr lang="en-US" altLang="x-none" dirty="0"/>
          </a:p>
          <a:p>
            <a:pPr lvl="1" indent="-285750" eaLnBrk="1" hangingPunct="1"/>
            <a:r>
              <a:rPr lang="zh-CN" altLang="en-US" dirty="0"/>
              <a:t>工厂模式就是将物品生产交给工厂来做。。。</a:t>
            </a:r>
            <a:endParaRPr lang="en-US" altLang="x-none" dirty="0"/>
          </a:p>
          <a:p>
            <a:pPr lvl="1" indent="-28575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同样的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我们可以实例看做一个具体的产品，产品创建的工作交给工厂，我们直接吃。。。吃货都是这么玩的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写法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315" y="692785"/>
            <a:ext cx="8870950" cy="550672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与构造函数创建区别</a:t>
            </a:r>
            <a:endParaRPr lang="zh-CN" altLang="en-US"/>
          </a:p>
        </p:txBody>
      </p:sp>
      <p:sp>
        <p:nvSpPr>
          <p:cNvPr id="155650" name="内容占位符 2"/>
          <p:cNvSpPr>
            <a:spLocks noGrp="1"/>
          </p:cNvSpPr>
          <p:nvPr>
            <p:ph/>
          </p:nvPr>
        </p:nvSpPr>
        <p:spPr>
          <a:xfrm>
            <a:off x="205740" y="1826895"/>
            <a:ext cx="8699500" cy="4301490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sz="2800" dirty="0"/>
              <a:t>从上面的例子中，我们看到构造函数与工厂函数不同之处：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800" dirty="0"/>
              <a:t>1</a:t>
            </a:r>
            <a:r>
              <a:rPr lang="zh-CN" altLang="en-US" sz="2800" dirty="0"/>
              <a:t>、没有显式的创建对象  </a:t>
            </a:r>
            <a:r>
              <a:rPr lang="en-US" altLang="zh-CN" sz="2800" dirty="0"/>
              <a:t>-- </a:t>
            </a:r>
            <a:r>
              <a:rPr lang="zh-CN" altLang="en-US" sz="2800" dirty="0"/>
              <a:t>不需要</a:t>
            </a:r>
            <a:r>
              <a:rPr lang="en-US" altLang="zh-CN" sz="2800" dirty="0"/>
              <a:t>new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sz="2800" dirty="0"/>
              <a:t>3</a:t>
            </a:r>
            <a:r>
              <a:rPr lang="zh-CN" altLang="en-US" sz="2800" dirty="0"/>
              <a:t>、没有</a:t>
            </a:r>
            <a:r>
              <a:rPr lang="en-US" altLang="x-none" sz="2800" dirty="0"/>
              <a:t>return</a:t>
            </a:r>
            <a:r>
              <a:rPr lang="zh-CN" altLang="en-US" sz="2800" dirty="0"/>
              <a:t>语句</a:t>
            </a:r>
            <a:endParaRPr lang="zh-CN" altLang="en-US" sz="2800" dirty="0"/>
          </a:p>
          <a:p>
            <a:pPr lvl="0" eaLnBrk="1" hangingPunct="1">
              <a:lnSpc>
                <a:spcPct val="90000"/>
              </a:lnSpc>
            </a:pP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" y="1600200"/>
            <a:ext cx="9013825" cy="4526280"/>
          </a:xfrm>
        </p:spPr>
        <p:txBody>
          <a:bodyPr/>
          <a:p>
            <a:r>
              <a:rPr lang="zh-CN" altLang="en-US"/>
              <a:t>一般游戏名称是我们自己取的，其他是默认值 </a:t>
            </a:r>
            <a:endParaRPr lang="zh-CN" altLang="en-US"/>
          </a:p>
          <a:p>
            <a:r>
              <a:rPr lang="zh-CN" altLang="en-US"/>
              <a:t>那么怎么做呢？</a:t>
            </a:r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传递参数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7360" y="1341120"/>
            <a:ext cx="8281670" cy="5161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第二种方式</a:t>
            </a:r>
            <a:endParaRPr lang="zh-CN" altLang="en-US" sz="4400"/>
          </a:p>
        </p:txBody>
      </p:sp>
      <p:sp>
        <p:nvSpPr>
          <p:cNvPr id="12290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面试，笔试必考，框架开发必用，</a:t>
            </a:r>
            <a:r>
              <a:rPr lang="zh-CN" altLang="en-US" sz="3200" b="1" dirty="0">
                <a:solidFill>
                  <a:srgbClr val="00B050"/>
                </a:solidFill>
              </a:rPr>
              <a:t>五星级</a:t>
            </a:r>
            <a:r>
              <a:rPr lang="zh-CN" altLang="en-US" sz="3200" dirty="0"/>
              <a:t>知识点</a:t>
            </a:r>
            <a:endParaRPr lang="en-US" altLang="x-none" sz="3200" dirty="0"/>
          </a:p>
          <a:p>
            <a:pPr lvl="1">
              <a:buNone/>
            </a:pPr>
            <a:r>
              <a:rPr lang="zh-CN" altLang="en-US" sz="2800" dirty="0"/>
              <a:t>尤其是</a:t>
            </a:r>
            <a:r>
              <a:rPr lang="en-US" altLang="x-none" sz="2800" dirty="0"/>
              <a:t>BAT</a:t>
            </a:r>
            <a:r>
              <a:rPr lang="zh-CN" altLang="en-US" sz="2800" dirty="0"/>
              <a:t>公司，面试必问</a:t>
            </a:r>
            <a:endParaRPr lang="zh-CN" altLang="en-US" sz="2800" dirty="0"/>
          </a:p>
        </p:txBody>
      </p:sp>
      <p:sp>
        <p:nvSpPr>
          <p:cNvPr id="12291" name="Rectangle 1"/>
          <p:cNvSpPr/>
          <p:nvPr/>
        </p:nvSpPr>
        <p:spPr>
          <a:xfrm>
            <a:off x="46038" y="3180874"/>
            <a:ext cx="9097962" cy="222504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123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Number]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'123'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String]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undefined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Undefined]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true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Boolean]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({}))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Object]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([]))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Array]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(){}))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Function]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600200"/>
            <a:ext cx="8877300" cy="4526280"/>
          </a:xfrm>
        </p:spPr>
        <p:txBody>
          <a:bodyPr/>
          <a:p>
            <a:r>
              <a:rPr lang="zh-CN" altLang="en-US"/>
              <a:t>适用于不用修改任何对象内部的任何值的情况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随便避免了重复，但是适用范围较窄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构造函数方式创建对象</a:t>
            </a:r>
            <a:endParaRPr lang="zh-CN" altLang="en-US"/>
          </a:p>
        </p:txBody>
      </p:sp>
      <p:sp>
        <p:nvSpPr>
          <p:cNvPr id="141314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895" y="836930"/>
            <a:ext cx="7646670" cy="540512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标题 142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存在的问题</a:t>
            </a:r>
            <a:endParaRPr lang="zh-CN"/>
          </a:p>
        </p:txBody>
      </p:sp>
      <p:sp>
        <p:nvSpPr>
          <p:cNvPr id="142338" name="文本占位符 1423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方法是所有实例都一样的，每次实例都重新分配内存，造成内存浪费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>
                <a:latin typeface="微软雅黑" pitchFamily="34" charset="-122"/>
                <a:sym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sym typeface="微软雅黑" pitchFamily="34" charset="-122"/>
              </a:rPr>
              <a:t>rototype</a:t>
            </a:r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144386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0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标题 14540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45410" name="文本占位符 14541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前面已经讲过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1460" y="548640"/>
            <a:ext cx="8779510" cy="632650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625" y="1600200"/>
            <a:ext cx="8966835" cy="4526280"/>
          </a:xfrm>
        </p:spPr>
        <p:txBody>
          <a:bodyPr/>
          <a:p>
            <a:r>
              <a:rPr lang="zh-CN" altLang="en-US"/>
              <a:t>有些属性，比如</a:t>
            </a:r>
            <a:r>
              <a:rPr lang="en-US" altLang="zh-CN"/>
              <a:t>name</a:t>
            </a:r>
            <a:r>
              <a:rPr lang="zh-CN" altLang="en-US"/>
              <a:t>并非是所有实例共享的</a:t>
            </a:r>
            <a:endParaRPr lang="zh-CN" altLang="en-US"/>
          </a:p>
          <a:p>
            <a:r>
              <a:rPr lang="zh-CN" altLang="en-US"/>
              <a:t>比如每个手机名称是不一样的。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如果是值类型能正常显示</a:t>
            </a:r>
            <a:endParaRPr lang="zh-CN" altLang="en-US"/>
          </a:p>
          <a:p>
            <a:r>
              <a:rPr lang="zh-CN" altLang="en-US"/>
              <a:t>但是如果是引用类型就会出错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下面通过代码理解下：</a:t>
            </a:r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87450" y="1124585"/>
            <a:ext cx="709803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使用构造函数</a:t>
            </a:r>
            <a:r>
              <a:rPr lang="en-US" altLang="zh-CN"/>
              <a:t>+</a:t>
            </a:r>
            <a:r>
              <a:rPr lang="zh-CN" altLang="en-US"/>
              <a:t>原型对象方式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也就是混合模式</a:t>
            </a:r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混合模式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第三种方法</a:t>
            </a:r>
            <a:endParaRPr lang="zh-CN" altLang="en-US" sz="4400"/>
          </a:p>
        </p:txBody>
      </p:sp>
      <p:sp>
        <p:nvSpPr>
          <p:cNvPr id="13314" name="Rectangle 1"/>
          <p:cNvSpPr/>
          <p:nvPr/>
        </p:nvSpPr>
        <p:spPr>
          <a:xfrm>
            <a:off x="107315" y="1131253"/>
            <a:ext cx="9020175" cy="475488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/******************************************************************************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- instanceof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*******************************************************************************/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//   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判断已知对象类型的方法：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instanceof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- instanceof'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en-US" altLang="zh-CN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arr=[]</a:t>
            </a:r>
            <a:endParaRPr lang="en-US" altLang="zh-CN" dirty="0">
              <a:solidFill>
                <a:srgbClr val="FFFFFF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 = new Array()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Array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fn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alert(f instanceof function)        //------------&gt; false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注意：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后面一定要是对象类型，并且大小写不能错，该方法适合一些条件选择或分支。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endParaRPr lang="zh-CN" altLang="en-US" dirty="0">
              <a:solidFill>
                <a:srgbClr val="28D813"/>
              </a:solidFill>
              <a:latin typeface="宋体" charset="-122"/>
              <a:ea typeface="宋体" charset="-122"/>
              <a:sym typeface="Consolas" pitchFamily="1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混合模式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1988820"/>
            <a:ext cx="873760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>
                <a:solidFill>
                  <a:srgbClr val="000000"/>
                </a:solidFill>
              </a:rPr>
              <a:t>拷贝创建对象</a:t>
            </a:r>
            <a:br>
              <a:rPr lang="zh-CN" altLang="en-US">
                <a:solidFill>
                  <a:srgbClr val="000000"/>
                </a:solidFill>
              </a:rPr>
            </a:b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146434" name="副标题 1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拷贝方法原理</a:t>
            </a:r>
            <a:endParaRPr lang="zh-CN" altLang="en-US"/>
          </a:p>
        </p:txBody>
      </p:sp>
      <p:sp>
        <p:nvSpPr>
          <p:cNvPr id="147458" name="内容占位符 2"/>
          <p:cNvSpPr>
            <a:spLocks noGrp="1"/>
          </p:cNvSpPr>
          <p:nvPr>
            <p:ph/>
          </p:nvPr>
        </p:nvSpPr>
        <p:spPr>
          <a:xfrm>
            <a:off x="-34925" y="1600200"/>
            <a:ext cx="9178925" cy="4525963"/>
          </a:xfrm>
        </p:spPr>
        <p:txBody>
          <a:bodyPr wrap="square" anchor="t"/>
          <a:p>
            <a:pPr lvl="0" eaLnBrk="1" hangingPunct="1"/>
            <a:r>
              <a:rPr lang="zh-CN" altLang="en-US" sz="2800" dirty="0"/>
              <a:t>遍历</a:t>
            </a:r>
            <a:r>
              <a:rPr lang="en-US" altLang="x-none" sz="2800" dirty="0"/>
              <a:t>A</a:t>
            </a:r>
            <a:r>
              <a:rPr lang="zh-CN" altLang="en-US" sz="2800" dirty="0"/>
              <a:t>对象的每个属性，以此赋值给另一个空对象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适用场景</a:t>
            </a:r>
            <a:endParaRPr lang="zh-CN" altLang="en-US"/>
          </a:p>
        </p:txBody>
      </p:sp>
      <p:sp>
        <p:nvSpPr>
          <p:cNvPr id="14848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默认值场景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扩展功能 </a:t>
            </a:r>
            <a:r>
              <a:rPr lang="en-US" altLang="x-none" dirty="0"/>
              <a:t>–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标题 1"/>
          <p:cNvSpPr>
            <a:spLocks noGrp="1"/>
          </p:cNvSpPr>
          <p:nvPr>
            <p:ph type="title"/>
          </p:nvPr>
        </p:nvSpPr>
        <p:spPr>
          <a:xfrm>
            <a:off x="466725" y="404813"/>
            <a:ext cx="8229600" cy="1349375"/>
          </a:xfrm>
        </p:spPr>
        <p:txBody>
          <a:bodyPr wrap="square" anchor="ctr"/>
          <a:p>
            <a:pPr marL="0" lvl="0" indent="0" eaLnBrk="1" hangingPunct="1"/>
            <a:r>
              <a:rPr lang="zh-CN" altLang="en-US" dirty="0"/>
              <a:t>适用场景 </a:t>
            </a:r>
            <a:r>
              <a:rPr lang="en-US" altLang="x-none" dirty="0"/>
              <a:t>– </a:t>
            </a:r>
            <a:r>
              <a:rPr lang="zh-CN" altLang="en-US" dirty="0"/>
              <a:t>默认值</a:t>
            </a:r>
            <a:br>
              <a:rPr lang="zh-CN" altLang="en-US" dirty="0"/>
            </a:br>
            <a:r>
              <a:rPr lang="zh-CN" altLang="en-US" sz="3100" dirty="0">
                <a:solidFill>
                  <a:srgbClr val="00B050"/>
                </a:solidFill>
              </a:rPr>
              <a:t>关键是理解适用场景</a:t>
            </a:r>
            <a:endParaRPr lang="zh-CN" altLang="en-US" sz="3100" dirty="0">
              <a:solidFill>
                <a:srgbClr val="00B050"/>
              </a:solidFill>
            </a:endParaRPr>
          </a:p>
        </p:txBody>
      </p:sp>
      <p:sp>
        <p:nvSpPr>
          <p:cNvPr id="149506" name="内容占位符 2"/>
          <p:cNvSpPr>
            <a:spLocks noGrp="1"/>
          </p:cNvSpPr>
          <p:nvPr>
            <p:ph/>
          </p:nvPr>
        </p:nvSpPr>
        <p:spPr>
          <a:xfrm>
            <a:off x="0" y="1754188"/>
            <a:ext cx="3970338" cy="4525962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默认值和自定义值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模板</a:t>
            </a:r>
            <a:endParaRPr lang="zh-CN" altLang="en-US" dirty="0"/>
          </a:p>
        </p:txBody>
      </p:sp>
      <p:pic>
        <p:nvPicPr>
          <p:cNvPr id="149507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00338" y="2349500"/>
            <a:ext cx="6350000" cy="4038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9508" name="矩形 4"/>
          <p:cNvSpPr/>
          <p:nvPr/>
        </p:nvSpPr>
        <p:spPr>
          <a:xfrm>
            <a:off x="4427538" y="5445125"/>
            <a:ext cx="3889375" cy="83502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标题 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</p:spPr>
        <p:txBody>
          <a:bodyPr wrap="square" anchor="ctr"/>
          <a:p>
            <a:pPr marL="0" lvl="0" indent="0" eaLnBrk="1" hangingPunct="1"/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50530" name="Rectangle 1"/>
          <p:cNvSpPr/>
          <p:nvPr/>
        </p:nvSpPr>
        <p:spPr>
          <a:xfrm>
            <a:off x="466725" y="549275"/>
            <a:ext cx="4557713" cy="5938838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sz="2000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游戏随机生成名字</a:t>
            </a:r>
            <a:b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boy =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无忌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image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男性头像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20</a:t>
            </a:r>
            <a:b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gril =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风晴雪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18</a:t>
            </a:r>
            <a:b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image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女性头像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女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 = extend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({},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boy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醉侠客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endParaRPr lang="zh-CN" altLang="en-US" sz="32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57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第三方框架</a:t>
            </a:r>
            <a:endParaRPr lang="zh-CN" altLang="en-US" dirty="0"/>
          </a:p>
        </p:txBody>
      </p:sp>
      <p:sp>
        <p:nvSpPr>
          <p:cNvPr id="157698" name="文本占位符 1576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基本用法</a:t>
            </a:r>
            <a:endParaRPr lang="zh-CN" altLang="en-US" dirty="0"/>
          </a:p>
          <a:p>
            <a:r>
              <a:rPr lang="zh-CN" altLang="en-US" dirty="0"/>
              <a:t>使用第三方框架改造案例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使用第三方框架修改前面的代码</a:t>
            </a:r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8291</Words>
  <Application>Kingsoft Office WPP</Application>
  <PresentationFormat>全屏显示(4:3)</PresentationFormat>
  <Paragraphs>513</Paragraphs>
  <Slides>98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99" baseType="lpstr">
      <vt:lpstr>Office 主题</vt:lpstr>
      <vt:lpstr>PowerPoint 演示文稿</vt:lpstr>
      <vt:lpstr>主题：数据类型复习和进阶</vt:lpstr>
      <vt:lpstr>PowerPoint 演示文稿</vt:lpstr>
      <vt:lpstr>数据类型检测的重要性</vt:lpstr>
      <vt:lpstr>如何判断数据类型</vt:lpstr>
      <vt:lpstr>typeof</vt:lpstr>
      <vt:lpstr>Typeof存在的问题</vt:lpstr>
      <vt:lpstr>第二种方式</vt:lpstr>
      <vt:lpstr>第三种方法</vt:lpstr>
      <vt:lpstr>第四种方法</vt:lpstr>
      <vt:lpstr>Jquery中</vt:lpstr>
      <vt:lpstr>主题：引用类型和值类型</vt:lpstr>
      <vt:lpstr>教学目标</vt:lpstr>
      <vt:lpstr>复习</vt:lpstr>
      <vt:lpstr>每种数据类型的内存分配</vt:lpstr>
      <vt:lpstr>数值型</vt:lpstr>
      <vt:lpstr>字符串</vt:lpstr>
      <vt:lpstr>数组</vt:lpstr>
      <vt:lpstr>函数</vt:lpstr>
      <vt:lpstr>对象</vt:lpstr>
      <vt:lpstr> 主题：引用类型和值类型</vt:lpstr>
      <vt:lpstr>值类型内存分配</vt:lpstr>
      <vt:lpstr>对象是引用类型</vt:lpstr>
      <vt:lpstr>引用类型内存分配</vt:lpstr>
      <vt:lpstr>引用类型和值类型区别</vt:lpstr>
      <vt:lpstr>总结</vt:lpstr>
      <vt:lpstr>总结2</vt:lpstr>
      <vt:lpstr>总结2</vt:lpstr>
      <vt:lpstr>值类型</vt:lpstr>
      <vt:lpstr>引用类型</vt:lpstr>
      <vt:lpstr>经典面试题讲解 - 必考</vt:lpstr>
      <vt:lpstr>教学目标</vt:lpstr>
      <vt:lpstr>堆内存空间和栈内存空间</vt:lpstr>
      <vt:lpstr>复习</vt:lpstr>
      <vt:lpstr>堆内存空间和栈内存空间</vt:lpstr>
      <vt:lpstr>栈</vt:lpstr>
      <vt:lpstr>引用类型数据</vt:lpstr>
      <vt:lpstr>内存使用生命周期</vt:lpstr>
      <vt:lpstr>什么是内存使用生命周期</vt:lpstr>
      <vt:lpstr>内存的生命周期</vt:lpstr>
      <vt:lpstr>两个概念</vt:lpstr>
      <vt:lpstr>一切数据都是通过变量存储的</vt:lpstr>
      <vt:lpstr>什么是内存使用生命周期 定义变量的过程就是内存分配的过程</vt:lpstr>
      <vt:lpstr>查看内存</vt:lpstr>
      <vt:lpstr>查看内存2</vt:lpstr>
      <vt:lpstr>查看内存3</vt:lpstr>
      <vt:lpstr>查看内存4</vt:lpstr>
      <vt:lpstr>分配内存</vt:lpstr>
      <vt:lpstr>变量初始化 为了不让程序员为分配费心，JavaScript在定义变量时完成内存分配</vt:lpstr>
      <vt:lpstr>内存分配</vt:lpstr>
      <vt:lpstr>内存回收 – 自动释放篇</vt:lpstr>
      <vt:lpstr>释放内存</vt:lpstr>
      <vt:lpstr>浏览器自动释放内存</vt:lpstr>
      <vt:lpstr>值类型内存自动释放</vt:lpstr>
      <vt:lpstr>引用类型内存释放</vt:lpstr>
      <vt:lpstr>内存泄露</vt:lpstr>
      <vt:lpstr>什么是内存泄露</vt:lpstr>
      <vt:lpstr>C++ java语言的内存</vt:lpstr>
      <vt:lpstr>为什么C语言易学难用</vt:lpstr>
      <vt:lpstr>如何解决内存泄露</vt:lpstr>
      <vt:lpstr>高级语言的指针和内存管理</vt:lpstr>
      <vt:lpstr>PowerPoint 演示文稿</vt:lpstr>
      <vt:lpstr>C++ C JAVA  Object C</vt:lpstr>
      <vt:lpstr>为什么C/C++语言相对java等高级语言较为难学</vt:lpstr>
      <vt:lpstr>Java C# swift语言自动内存回收机制</vt:lpstr>
      <vt:lpstr>多种方式创建对象</vt:lpstr>
      <vt:lpstr>复习</vt:lpstr>
      <vt:lpstr>总结创建对象的几种方式</vt:lpstr>
      <vt:lpstr>Object创建对象</vt:lpstr>
      <vt:lpstr>PowerPoint 演示文稿</vt:lpstr>
      <vt:lpstr>获取对象的值</vt:lpstr>
      <vt:lpstr>缺点</vt:lpstr>
      <vt:lpstr>工厂模式</vt:lpstr>
      <vt:lpstr>为什么会出现这种方式</vt:lpstr>
      <vt:lpstr>面向对象的一切思维都是来源于生活</vt:lpstr>
      <vt:lpstr>写法</vt:lpstr>
      <vt:lpstr>与构造函数创建区别</vt:lpstr>
      <vt:lpstr>存在的问题</vt:lpstr>
      <vt:lpstr>传递参数</vt:lpstr>
      <vt:lpstr>使用场景</vt:lpstr>
      <vt:lpstr>构造函数方式创建对象</vt:lpstr>
      <vt:lpstr>PowerPoint 演示文稿</vt:lpstr>
      <vt:lpstr>存在的问题</vt:lpstr>
      <vt:lpstr>Prototype创建对象</vt:lpstr>
      <vt:lpstr>PowerPoint 演示文稿</vt:lpstr>
      <vt:lpstr>存在的问题</vt:lpstr>
      <vt:lpstr>存在的问题</vt:lpstr>
      <vt:lpstr>解决方式</vt:lpstr>
      <vt:lpstr>混合模式</vt:lpstr>
      <vt:lpstr>混合模式</vt:lpstr>
      <vt:lpstr>拷贝创建对象 </vt:lpstr>
      <vt:lpstr>拷贝方法原理</vt:lpstr>
      <vt:lpstr>适用场景</vt:lpstr>
      <vt:lpstr>适用场景 – 默认值 关键是理解适用场景</vt:lpstr>
      <vt:lpstr>代码</vt:lpstr>
      <vt:lpstr>第三方框架</vt:lpstr>
      <vt:lpstr>练习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43</cp:revision>
  <dcterms:created xsi:type="dcterms:W3CDTF">2015-06-29T07:19:00Z</dcterms:created>
  <dcterms:modified xsi:type="dcterms:W3CDTF">2016-01-07T07:54:26Z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