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3"/>
  </p:handout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452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  <p:sldId id="375" r:id="rId117"/>
    <p:sldId id="376" r:id="rId118"/>
    <p:sldId id="377" r:id="rId119"/>
    <p:sldId id="378" r:id="rId120"/>
    <p:sldId id="379" r:id="rId121"/>
    <p:sldId id="380" r:id="rId122"/>
    <p:sldId id="381" r:id="rId123"/>
    <p:sldId id="382" r:id="rId124"/>
    <p:sldId id="383" r:id="rId125"/>
    <p:sldId id="384" r:id="rId126"/>
    <p:sldId id="385" r:id="rId127"/>
    <p:sldId id="386" r:id="rId128"/>
    <p:sldId id="387" r:id="rId129"/>
    <p:sldId id="388" r:id="rId130"/>
    <p:sldId id="389" r:id="rId131"/>
    <p:sldId id="390" r:id="rId132"/>
    <p:sldId id="391" r:id="rId133"/>
    <p:sldId id="392" r:id="rId134"/>
    <p:sldId id="393" r:id="rId135"/>
    <p:sldId id="394" r:id="rId136"/>
    <p:sldId id="395" r:id="rId137"/>
    <p:sldId id="396" r:id="rId138"/>
    <p:sldId id="397" r:id="rId139"/>
    <p:sldId id="398" r:id="rId140"/>
    <p:sldId id="399" r:id="rId141"/>
    <p:sldId id="400" r:id="rId142"/>
    <p:sldId id="401" r:id="rId143"/>
    <p:sldId id="402" r:id="rId144"/>
    <p:sldId id="403" r:id="rId145"/>
    <p:sldId id="404" r:id="rId146"/>
    <p:sldId id="405" r:id="rId147"/>
    <p:sldId id="406" r:id="rId148"/>
    <p:sldId id="407" r:id="rId149"/>
    <p:sldId id="408" r:id="rId150"/>
    <p:sldId id="409" r:id="rId151"/>
    <p:sldId id="410" r:id="rId152"/>
    <p:sldId id="411" r:id="rId153"/>
    <p:sldId id="412" r:id="rId154"/>
    <p:sldId id="413" r:id="rId155"/>
    <p:sldId id="414" r:id="rId156"/>
    <p:sldId id="415" r:id="rId157"/>
    <p:sldId id="416" r:id="rId158"/>
    <p:sldId id="417" r:id="rId159"/>
    <p:sldId id="418" r:id="rId160"/>
    <p:sldId id="419" r:id="rId161"/>
    <p:sldId id="420" r:id="rId162"/>
    <p:sldId id="421" r:id="rId163"/>
    <p:sldId id="422" r:id="rId164"/>
    <p:sldId id="423" r:id="rId165"/>
    <p:sldId id="424" r:id="rId166"/>
    <p:sldId id="425" r:id="rId167"/>
    <p:sldId id="426" r:id="rId168"/>
    <p:sldId id="427" r:id="rId169"/>
    <p:sldId id="428" r:id="rId170"/>
    <p:sldId id="429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37" r:id="rId179"/>
    <p:sldId id="438" r:id="rId180"/>
    <p:sldId id="439" r:id="rId181"/>
    <p:sldId id="440" r:id="rId182"/>
    <p:sldId id="441" r:id="rId183"/>
    <p:sldId id="442" r:id="rId184"/>
    <p:sldId id="443" r:id="rId185"/>
    <p:sldId id="444" r:id="rId186"/>
    <p:sldId id="445" r:id="rId187"/>
    <p:sldId id="446" r:id="rId188"/>
    <p:sldId id="447" r:id="rId189"/>
    <p:sldId id="448" r:id="rId190"/>
    <p:sldId id="449" r:id="rId191"/>
    <p:sldId id="259" r:id="rId19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6" Type="http://schemas.openxmlformats.org/officeDocument/2006/relationships/tableStyles" Target="tableStyles.xml"/><Relationship Id="rId195" Type="http://schemas.openxmlformats.org/officeDocument/2006/relationships/viewProps" Target="viewProps.xml"/><Relationship Id="rId194" Type="http://schemas.openxmlformats.org/officeDocument/2006/relationships/presProps" Target="presProps.xml"/><Relationship Id="rId193" Type="http://schemas.openxmlformats.org/officeDocument/2006/relationships/handoutMaster" Target="handoutMasters/handoutMaster1.xml"/><Relationship Id="rId192" Type="http://schemas.openxmlformats.org/officeDocument/2006/relationships/slide" Target="slides/slide190.xml"/><Relationship Id="rId191" Type="http://schemas.openxmlformats.org/officeDocument/2006/relationships/slide" Target="slides/slide189.xml"/><Relationship Id="rId190" Type="http://schemas.openxmlformats.org/officeDocument/2006/relationships/slide" Target="slides/slide188.xml"/><Relationship Id="rId19" Type="http://schemas.openxmlformats.org/officeDocument/2006/relationships/slide" Target="slides/slide17.xml"/><Relationship Id="rId189" Type="http://schemas.openxmlformats.org/officeDocument/2006/relationships/slide" Target="slides/slide187.xml"/><Relationship Id="rId188" Type="http://schemas.openxmlformats.org/officeDocument/2006/relationships/slide" Target="slides/slide186.xml"/><Relationship Id="rId187" Type="http://schemas.openxmlformats.org/officeDocument/2006/relationships/slide" Target="slides/slide185.xml"/><Relationship Id="rId186" Type="http://schemas.openxmlformats.org/officeDocument/2006/relationships/slide" Target="slides/slide184.xml"/><Relationship Id="rId185" Type="http://schemas.openxmlformats.org/officeDocument/2006/relationships/slide" Target="slides/slide183.xml"/><Relationship Id="rId184" Type="http://schemas.openxmlformats.org/officeDocument/2006/relationships/slide" Target="slides/slide182.xml"/><Relationship Id="rId183" Type="http://schemas.openxmlformats.org/officeDocument/2006/relationships/slide" Target="slides/slide181.xml"/><Relationship Id="rId182" Type="http://schemas.openxmlformats.org/officeDocument/2006/relationships/slide" Target="slides/slide180.xml"/><Relationship Id="rId181" Type="http://schemas.openxmlformats.org/officeDocument/2006/relationships/slide" Target="slides/slide179.xml"/><Relationship Id="rId180" Type="http://schemas.openxmlformats.org/officeDocument/2006/relationships/slide" Target="slides/slide178.xml"/><Relationship Id="rId18" Type="http://schemas.openxmlformats.org/officeDocument/2006/relationships/slide" Target="slides/slide16.xml"/><Relationship Id="rId179" Type="http://schemas.openxmlformats.org/officeDocument/2006/relationships/slide" Target="slides/slide177.xml"/><Relationship Id="rId178" Type="http://schemas.openxmlformats.org/officeDocument/2006/relationships/slide" Target="slides/slide176.xml"/><Relationship Id="rId177" Type="http://schemas.openxmlformats.org/officeDocument/2006/relationships/slide" Target="slides/slide175.xml"/><Relationship Id="rId176" Type="http://schemas.openxmlformats.org/officeDocument/2006/relationships/slide" Target="slides/slide174.xml"/><Relationship Id="rId175" Type="http://schemas.openxmlformats.org/officeDocument/2006/relationships/slide" Target="slides/slide173.xml"/><Relationship Id="rId174" Type="http://schemas.openxmlformats.org/officeDocument/2006/relationships/slide" Target="slides/slide172.xml"/><Relationship Id="rId173" Type="http://schemas.openxmlformats.org/officeDocument/2006/relationships/slide" Target="slides/slide171.xml"/><Relationship Id="rId172" Type="http://schemas.openxmlformats.org/officeDocument/2006/relationships/slide" Target="slides/slide170.xml"/><Relationship Id="rId171" Type="http://schemas.openxmlformats.org/officeDocument/2006/relationships/slide" Target="slides/slide169.xml"/><Relationship Id="rId170" Type="http://schemas.openxmlformats.org/officeDocument/2006/relationships/slide" Target="slides/slide168.xml"/><Relationship Id="rId17" Type="http://schemas.openxmlformats.org/officeDocument/2006/relationships/slide" Target="slides/slide15.xml"/><Relationship Id="rId169" Type="http://schemas.openxmlformats.org/officeDocument/2006/relationships/slide" Target="slides/slide167.xml"/><Relationship Id="rId168" Type="http://schemas.openxmlformats.org/officeDocument/2006/relationships/slide" Target="slides/slide166.xml"/><Relationship Id="rId167" Type="http://schemas.openxmlformats.org/officeDocument/2006/relationships/slide" Target="slides/slide165.xml"/><Relationship Id="rId166" Type="http://schemas.openxmlformats.org/officeDocument/2006/relationships/slide" Target="slides/slide164.xml"/><Relationship Id="rId165" Type="http://schemas.openxmlformats.org/officeDocument/2006/relationships/slide" Target="slides/slide163.xml"/><Relationship Id="rId164" Type="http://schemas.openxmlformats.org/officeDocument/2006/relationships/slide" Target="slides/slide162.xml"/><Relationship Id="rId163" Type="http://schemas.openxmlformats.org/officeDocument/2006/relationships/slide" Target="slides/slide161.xml"/><Relationship Id="rId162" Type="http://schemas.openxmlformats.org/officeDocument/2006/relationships/slide" Target="slides/slide160.xml"/><Relationship Id="rId161" Type="http://schemas.openxmlformats.org/officeDocument/2006/relationships/slide" Target="slides/slide159.xml"/><Relationship Id="rId160" Type="http://schemas.openxmlformats.org/officeDocument/2006/relationships/slide" Target="slides/slide158.xml"/><Relationship Id="rId16" Type="http://schemas.openxmlformats.org/officeDocument/2006/relationships/slide" Target="slides/slide14.xml"/><Relationship Id="rId159" Type="http://schemas.openxmlformats.org/officeDocument/2006/relationships/slide" Target="slides/slide157.xml"/><Relationship Id="rId158" Type="http://schemas.openxmlformats.org/officeDocument/2006/relationships/slide" Target="slides/slide156.xml"/><Relationship Id="rId157" Type="http://schemas.openxmlformats.org/officeDocument/2006/relationships/slide" Target="slides/slide155.xml"/><Relationship Id="rId156" Type="http://schemas.openxmlformats.org/officeDocument/2006/relationships/slide" Target="slides/slide154.xml"/><Relationship Id="rId155" Type="http://schemas.openxmlformats.org/officeDocument/2006/relationships/slide" Target="slides/slide153.xml"/><Relationship Id="rId154" Type="http://schemas.openxmlformats.org/officeDocument/2006/relationships/slide" Target="slides/slide152.xml"/><Relationship Id="rId153" Type="http://schemas.openxmlformats.org/officeDocument/2006/relationships/slide" Target="slides/slide151.xml"/><Relationship Id="rId152" Type="http://schemas.openxmlformats.org/officeDocument/2006/relationships/slide" Target="slides/slide150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jpe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jpe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58" y="2638989"/>
            <a:ext cx="38404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面向对象进阶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如何执行加法</a:t>
            </a:r>
            <a:endParaRPr lang="zh-CN" altLang="en-US" dirty="0"/>
          </a:p>
        </p:txBody>
      </p:sp>
      <p:sp>
        <p:nvSpPr>
          <p:cNvPr id="12290" name="文本占位符 1229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zh-CN" altLang="en-US" sz="2800" dirty="0"/>
              <a:t>当我们写了1+1，计算机为什么能计算得出2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首先前面我们知道数据就是00110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同样，指令也是01表示的。比如：</a:t>
            </a:r>
            <a:endParaRPr lang="zh-CN" altLang="en-US" sz="28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001 表示加法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010 表示减法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011 表示乘法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三个二极管可以表示八个指令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指令越多，计算机越牛逼，32位操作系统只能表示2的32次方个指令，64位操作系统可以识别2的64位操作系统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4449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dirty="0">
                <a:solidFill>
                  <a:schemeClr val="bg1"/>
                </a:solidFill>
              </a:rPr>
              <a:t>主题：原型对象本质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4450" name="副标题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r>
              <a:rPr lang="zh-CN" altLang="en-US" dirty="0">
                <a:solidFill>
                  <a:schemeClr val="bg1"/>
                </a:solidFill>
              </a:rPr>
              <a:t>教学目标：理解原型对象中的属性和方法被所有实例共享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sp>
        <p:nvSpPr>
          <p:cNvPr id="10547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疑问</a:t>
            </a:r>
            <a:endParaRPr lang="zh-CN" altLang="en-US"/>
          </a:p>
        </p:txBody>
      </p:sp>
      <p:sp>
        <p:nvSpPr>
          <p:cNvPr id="10547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既然我们可以使用构造函数就可以定义属性和方法，为什么还要原型呢？？</a:t>
            </a:r>
            <a:endParaRPr lang="zh-CN" alt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标题 1064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构造函数创建对象存在的问题</a:t>
            </a:r>
            <a:endParaRPr lang="zh-CN" altLang="en-US"/>
          </a:p>
        </p:txBody>
      </p:sp>
      <p:sp>
        <p:nvSpPr>
          <p:cNvPr id="106498" name="文本占位符 106498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106499" name="图片 10649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2775" y="1701800"/>
            <a:ext cx="8375650" cy="42481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sp>
        <p:nvSpPr>
          <p:cNvPr id="10752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sz="4000"/>
              <a:t>只用构造函数创建对象存在的缺点</a:t>
            </a:r>
            <a:endParaRPr lang="zh-CN" altLang="en-US" sz="4000"/>
          </a:p>
        </p:txBody>
      </p:sp>
      <p:sp>
        <p:nvSpPr>
          <p:cNvPr id="10752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对象需要实例化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每次实例化都需要分配内存存储这些数据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如果实例很多，那就要分配很多内存存储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一般每个实例的属性是不一样的，而行为一般都是一样的，所以我们希望每次实例化的时候，只分配内存保存不一样的数据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而像方法，可以之分配一次空间，所有的实例共享这些方法，那就需要原型对象</a:t>
            </a:r>
            <a:endParaRPr lang="zh-CN" altLang="en-US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标题 1085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原型对象只分配一次内存</a:t>
            </a:r>
            <a:endParaRPr lang="zh-CN" altLang="en-US" dirty="0"/>
          </a:p>
        </p:txBody>
      </p:sp>
      <p:sp>
        <p:nvSpPr>
          <p:cNvPr id="108546" name="矩形 108546"/>
          <p:cNvSpPr/>
          <p:nvPr/>
        </p:nvSpPr>
        <p:spPr>
          <a:xfrm>
            <a:off x="147637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8547" name="矩形 108547"/>
          <p:cNvSpPr/>
          <p:nvPr/>
        </p:nvSpPr>
        <p:spPr>
          <a:xfrm>
            <a:off x="46831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8548" name="矩形 108548"/>
          <p:cNvSpPr/>
          <p:nvPr/>
        </p:nvSpPr>
        <p:spPr>
          <a:xfrm>
            <a:off x="2987675" y="4076700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8549" name="矩形 108549"/>
          <p:cNvSpPr/>
          <p:nvPr/>
        </p:nvSpPr>
        <p:spPr>
          <a:xfrm>
            <a:off x="579596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8550" name="文本框 108550"/>
          <p:cNvSpPr txBox="1"/>
          <p:nvPr/>
        </p:nvSpPr>
        <p:spPr>
          <a:xfrm>
            <a:off x="1692275" y="3429000"/>
            <a:ext cx="1223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构造函数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1" name="文本框 108551"/>
          <p:cNvSpPr txBox="1"/>
          <p:nvPr/>
        </p:nvSpPr>
        <p:spPr>
          <a:xfrm>
            <a:off x="684213" y="6092825"/>
            <a:ext cx="16557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具体的实例1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2" name="文本框 108552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实例2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3" name="文本框 108553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实例3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4" name="矩形 108554"/>
          <p:cNvSpPr/>
          <p:nvPr/>
        </p:nvSpPr>
        <p:spPr>
          <a:xfrm>
            <a:off x="468313" y="4076700"/>
            <a:ext cx="1871662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iphone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5" name="矩形 108555"/>
          <p:cNvSpPr/>
          <p:nvPr/>
        </p:nvSpPr>
        <p:spPr>
          <a:xfrm>
            <a:off x="468313" y="45815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6000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6" name="矩形 108556"/>
          <p:cNvSpPr/>
          <p:nvPr/>
        </p:nvSpPr>
        <p:spPr>
          <a:xfrm>
            <a:off x="468313" y="50863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30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7" name="矩形 108557"/>
          <p:cNvSpPr/>
          <p:nvPr/>
        </p:nvSpPr>
        <p:spPr>
          <a:xfrm>
            <a:off x="147637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name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8" name="矩形 108558"/>
          <p:cNvSpPr/>
          <p:nvPr/>
        </p:nvSpPr>
        <p:spPr>
          <a:xfrm>
            <a:off x="147637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9" name="矩形 108559"/>
          <p:cNvSpPr/>
          <p:nvPr/>
        </p:nvSpPr>
        <p:spPr>
          <a:xfrm>
            <a:off x="147637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0" name="矩形 108560"/>
          <p:cNvSpPr/>
          <p:nvPr/>
        </p:nvSpPr>
        <p:spPr>
          <a:xfrm>
            <a:off x="2987675" y="41497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三星GX60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1" name="矩形 108561"/>
          <p:cNvSpPr/>
          <p:nvPr/>
        </p:nvSpPr>
        <p:spPr>
          <a:xfrm>
            <a:off x="2987675" y="46529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4000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2" name="矩形 108562"/>
          <p:cNvSpPr/>
          <p:nvPr/>
        </p:nvSpPr>
        <p:spPr>
          <a:xfrm>
            <a:off x="2987675" y="52292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100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3" name="矩形 108563"/>
          <p:cNvSpPr/>
          <p:nvPr/>
        </p:nvSpPr>
        <p:spPr>
          <a:xfrm>
            <a:off x="486092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8564" name="文本框 108564"/>
          <p:cNvSpPr txBox="1"/>
          <p:nvPr/>
        </p:nvSpPr>
        <p:spPr>
          <a:xfrm>
            <a:off x="5148263" y="3429000"/>
            <a:ext cx="12239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原型对象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5" name="矩形 108565"/>
          <p:cNvSpPr/>
          <p:nvPr/>
        </p:nvSpPr>
        <p:spPr>
          <a:xfrm>
            <a:off x="486092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buy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6" name="矩形 108566"/>
          <p:cNvSpPr/>
          <p:nvPr/>
        </p:nvSpPr>
        <p:spPr>
          <a:xfrm>
            <a:off x="486092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addCart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7" name="矩形 108567"/>
          <p:cNvSpPr/>
          <p:nvPr/>
        </p:nvSpPr>
        <p:spPr>
          <a:xfrm>
            <a:off x="486092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标题 1095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09570" name="文本占位符 10957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原型对象中的工具被所有实例所共享</a:t>
            </a:r>
            <a:endParaRPr lang="zh-CN" alt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原型对象的本质 </a:t>
            </a:r>
            <a:endParaRPr lang="zh-CN" altLang="en-US"/>
          </a:p>
        </p:txBody>
      </p:sp>
      <p:sp>
        <p:nvSpPr>
          <p:cNvPr id="110594" name="内容占位符 2"/>
          <p:cNvSpPr>
            <a:spLocks noGrp="1"/>
          </p:cNvSpPr>
          <p:nvPr>
            <p:ph/>
          </p:nvPr>
        </p:nvSpPr>
        <p:spPr>
          <a:xfrm>
            <a:off x="107950" y="1557338"/>
            <a:ext cx="9036050" cy="4568825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原型对象本质：</a:t>
            </a:r>
            <a:endParaRPr lang="en-US" altLang="x-none" dirty="0">
              <a:solidFill>
                <a:srgbClr val="00B050"/>
              </a:solidFill>
            </a:endParaRPr>
          </a:p>
          <a:p>
            <a:pPr marL="457200" lvl="1" indent="0" eaLnBrk="1" hangingPunct="1">
              <a:buFont typeface="Calibri" pitchFamily="2" charset="0"/>
              <a:buNone/>
            </a:pPr>
            <a:r>
              <a:rPr lang="zh-CN" altLang="en-US" dirty="0">
                <a:solidFill>
                  <a:srgbClr val="00B050"/>
                </a:solidFill>
              </a:rPr>
              <a:t>原型对象的属性和方法可以被所有实例</a:t>
            </a:r>
            <a:r>
              <a:rPr lang="zh-CN" altLang="en-US" dirty="0">
                <a:solidFill>
                  <a:srgbClr val="FF0000"/>
                </a:solidFill>
              </a:rPr>
              <a:t>共享</a:t>
            </a:r>
            <a:endParaRPr lang="en-US" altLang="x-none" dirty="0">
              <a:solidFill>
                <a:srgbClr val="FF0000"/>
              </a:solidFill>
            </a:endParaRPr>
          </a:p>
          <a:p>
            <a:pPr lvl="2" indent="-228600" eaLnBrk="1" hangingPunct="1"/>
            <a:r>
              <a:rPr lang="zh-CN" altLang="en-US" sz="2000" b="1" dirty="0">
                <a:solidFill>
                  <a:srgbClr val="FFC000"/>
                </a:solidFill>
              </a:rPr>
              <a:t>这样，如果我们需要修改所有实例中的属性或者方法，就只需要修改一处，就能够影响到所有实例了</a:t>
            </a:r>
            <a:endParaRPr lang="zh-CN" alt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标题 1116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所以</a:t>
            </a:r>
            <a:endParaRPr lang="zh-CN" altLang="en-US" dirty="0"/>
          </a:p>
        </p:txBody>
      </p:sp>
      <p:sp>
        <p:nvSpPr>
          <p:cNvPr id="111618" name="文本占位符 11161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一般将大家都公有的东西放在原型对象中</a:t>
            </a:r>
            <a:endParaRPr lang="zh-CN" altLang="en-US"/>
          </a:p>
          <a:p>
            <a:r>
              <a:rPr lang="zh-CN" altLang="en-US"/>
              <a:t>每个实例独特的不一样的属性放在构造函数中</a:t>
            </a:r>
            <a:endParaRPr lang="zh-CN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标题 11264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面试题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12642" name="副标题 11264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标题 113665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13666" name="文本占位符 113666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113667" name="图片 11366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4213" y="1485900"/>
            <a:ext cx="5256212" cy="48529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 01 </a:t>
            </a:r>
            <a:r>
              <a:rPr lang="zh-CN" altLang="en-US" dirty="0"/>
              <a:t>二进制</a:t>
            </a:r>
            <a:endParaRPr lang="zh-CN" altLang="en-US" dirty="0"/>
          </a:p>
        </p:txBody>
      </p:sp>
      <p:sp>
        <p:nvSpPr>
          <p:cNvPr id="13314" name="内容占位符 2"/>
          <p:cNvSpPr>
            <a:spLocks noGrp="1"/>
          </p:cNvSpPr>
          <p:nvPr>
            <p:ph/>
          </p:nvPr>
        </p:nvSpPr>
        <p:spPr>
          <a:xfrm>
            <a:off x="0" y="1339850"/>
            <a:ext cx="9144000" cy="4786313"/>
          </a:xfrm>
        </p:spPr>
        <p:txBody>
          <a:bodyPr wrap="square" anchor="t"/>
          <a:p>
            <a:pPr marL="0" lvl="0" indent="0" eaLnBrk="1" hangingPunct="1">
              <a:lnSpc>
                <a:spcPct val="90000"/>
              </a:lnSpc>
            </a:pPr>
            <a:r>
              <a:rPr lang="zh-CN" altLang="en-US" dirty="0"/>
              <a:t>计算机只认识</a:t>
            </a:r>
            <a:r>
              <a:rPr lang="en-US" altLang="x-none" dirty="0"/>
              <a:t>01 </a:t>
            </a:r>
            <a:r>
              <a:rPr lang="zh-CN" altLang="en-US" dirty="0"/>
              <a:t>，计算机世界如何计算：</a:t>
            </a:r>
            <a:endParaRPr lang="en-US" altLang="x-none" dirty="0"/>
          </a:p>
          <a:p>
            <a:pPr marL="0" lvl="0" indent="0" eaLnBrk="1" hangingPunct="1">
              <a:lnSpc>
                <a:spcPct val="90000"/>
              </a:lnSpc>
            </a:pPr>
            <a:r>
              <a:rPr lang="en-US" altLang="x-none" dirty="0"/>
              <a:t>000 </a:t>
            </a:r>
            <a:r>
              <a:rPr lang="zh-CN" altLang="en-US" dirty="0"/>
              <a:t>表示 </a:t>
            </a:r>
            <a:r>
              <a:rPr lang="en-US" altLang="x-none" dirty="0"/>
              <a:t>0 </a:t>
            </a:r>
            <a:endParaRPr lang="zh-CN" altLang="en-US" dirty="0"/>
          </a:p>
          <a:p>
            <a:pPr marL="0" lvl="0" indent="0" eaLnBrk="1" hangingPunct="1">
              <a:lnSpc>
                <a:spcPct val="90000"/>
              </a:lnSpc>
            </a:pPr>
            <a:r>
              <a:rPr lang="en-US" altLang="x-none" dirty="0"/>
              <a:t>001 </a:t>
            </a:r>
            <a:r>
              <a:rPr lang="zh-CN" altLang="en-US" dirty="0"/>
              <a:t>表示</a:t>
            </a:r>
            <a:r>
              <a:rPr lang="en-US" altLang="x-none" dirty="0"/>
              <a:t>1  </a:t>
            </a:r>
            <a:endParaRPr lang="zh-CN" altLang="en-US" dirty="0"/>
          </a:p>
          <a:p>
            <a:pPr marL="0" lvl="0" indent="0" eaLnBrk="1" hangingPunct="1">
              <a:lnSpc>
                <a:spcPct val="90000"/>
              </a:lnSpc>
            </a:pPr>
            <a:r>
              <a:rPr lang="en-US" altLang="x-none" dirty="0"/>
              <a:t>010</a:t>
            </a:r>
            <a:r>
              <a:rPr lang="zh-CN" altLang="en-US" dirty="0"/>
              <a:t>表示</a:t>
            </a:r>
            <a:r>
              <a:rPr lang="en-US" altLang="x-none" dirty="0"/>
              <a:t>2</a:t>
            </a:r>
            <a:endParaRPr lang="zh-CN" altLang="en-US" dirty="0"/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zh-CN" altLang="en-US" dirty="0"/>
              <a:t>汉字的二进制表示，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sym typeface="Arial" charset="0"/>
              </a:rPr>
              <a:t>性</a:t>
            </a:r>
            <a:r>
              <a:rPr lang="zh-CN" altLang="en-US" dirty="0">
                <a:solidFill>
                  <a:srgbClr val="333333"/>
                </a:solidFill>
                <a:latin typeface="Arial" charset="0"/>
                <a:sym typeface="Arial" charset="0"/>
              </a:rPr>
              <a:t>字转换后的结果: </a:t>
            </a:r>
            <a:br>
              <a:rPr lang="zh-CN" altLang="en-US" dirty="0">
                <a:solidFill>
                  <a:srgbClr val="333333"/>
                </a:solidFill>
                <a:latin typeface="Arial" charset="0"/>
                <a:sym typeface="Arial" charset="0"/>
              </a:rPr>
            </a:br>
            <a:r>
              <a:rPr lang="zh-CN" altLang="en-US" dirty="0">
                <a:solidFill>
                  <a:srgbClr val="333333"/>
                </a:solidFill>
                <a:latin typeface="Arial" charset="0"/>
                <a:sym typeface="Arial" charset="0"/>
              </a:rPr>
              <a:t>010000010000 010010010000 010010010100 111011111110 110010010000 010100010000 010011111110 010000010000 010000010000 010000010000 010111111110 000000000000 </a:t>
            </a:r>
            <a:endParaRPr lang="zh-CN" altLang="en-US" sz="6000" dirty="0">
              <a:latin typeface="Arial" charset="0"/>
              <a:sym typeface="Arial" charset="0"/>
            </a:endParaRPr>
          </a:p>
          <a:p>
            <a:pPr marL="0" lvl="0" indent="0" eaLnBrk="1" hangingPunct="1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13315" name="Rectangle 1"/>
          <p:cNvSpPr/>
          <p:nvPr/>
        </p:nvSpPr>
        <p:spPr>
          <a:xfrm>
            <a:off x="0" y="57150"/>
            <a:ext cx="0" cy="341313"/>
          </a:xfrm>
          <a:prstGeom prst="rect">
            <a:avLst/>
          </a:prstGeom>
          <a:solidFill>
            <a:srgbClr val="F3FFEC"/>
          </a:solidFill>
          <a:ln w="9525">
            <a:noFill/>
            <a:miter/>
          </a:ln>
        </p:spPr>
        <p:txBody>
          <a:bodyPr wrap="none" lIns="0" tIns="0" rIns="0" bIns="63480" anchor="ctr">
            <a:spAutoFit/>
          </a:bodyPr>
          <a:p>
            <a:pPr lvl="0" eaLnBrk="0" hangingPunct="0"/>
            <a:endParaRPr lang="zh-CN" altLang="en-US" b="1" i="1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标题 1146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14690" name="文本占位符 11469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tom tom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知识点考察：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原型属性为所有实例共享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他们修改的都是同一片内存空间</a:t>
            </a:r>
            <a:endParaRPr lang="zh-CN" alt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标题 11571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术语总结：双对象法则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15714" name="副标题 11571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通过原型方式创建对象的原理</a:t>
            </a:r>
            <a:endParaRPr lang="zh-CN" altLang="en-US"/>
          </a:p>
        </p:txBody>
      </p:sp>
      <p:sp>
        <p:nvSpPr>
          <p:cNvPr id="116738" name="内容占位符 2"/>
          <p:cNvSpPr>
            <a:spLocks noGrp="1"/>
          </p:cNvSpPr>
          <p:nvPr>
            <p:ph/>
          </p:nvPr>
        </p:nvSpPr>
        <p:spPr>
          <a:xfrm>
            <a:off x="179388" y="1600200"/>
            <a:ext cx="8785225" cy="4525963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通过原型创建对象，其实创建的是两个对象</a:t>
            </a:r>
            <a:endParaRPr lang="en-US" altLang="x-none" dirty="0"/>
          </a:p>
          <a:p>
            <a:pPr lvl="1" indent="-285750" eaLnBrk="1" hangingPunct="1"/>
            <a:r>
              <a:rPr lang="zh-CN" altLang="en-US" b="1" dirty="0">
                <a:solidFill>
                  <a:srgbClr val="FFC000"/>
                </a:solidFill>
              </a:rPr>
              <a:t>构造函数对象</a:t>
            </a:r>
            <a:endParaRPr lang="en-US" altLang="x-none" b="1" dirty="0">
              <a:solidFill>
                <a:srgbClr val="FFC000"/>
              </a:solidFill>
            </a:endParaRPr>
          </a:p>
          <a:p>
            <a:pPr lvl="1" indent="-285750" eaLnBrk="1" hangingPunct="1"/>
            <a:r>
              <a:rPr lang="zh-CN" altLang="en-US" b="1" dirty="0">
                <a:solidFill>
                  <a:srgbClr val="FFC000"/>
                </a:solidFill>
              </a:rPr>
              <a:t>原型对象</a:t>
            </a:r>
            <a:endParaRPr lang="en-US" altLang="x-none" b="1" dirty="0">
              <a:solidFill>
                <a:srgbClr val="FFC000"/>
              </a:solidFill>
            </a:endParaRPr>
          </a:p>
          <a:p>
            <a:pPr lvl="0" eaLnBrk="1" hangingPunct="1"/>
            <a:r>
              <a:rPr lang="zh-CN" altLang="en-US" dirty="0"/>
              <a:t>当我们实例化的时候，该实例自动拷贝构造函数的所有属性和方法，而对于原型对象，则不拷贝，而是通过一个属性‘铁链’</a:t>
            </a:r>
            <a:endParaRPr lang="zh-CN" alt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标题 1177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双对象的名称</a:t>
            </a:r>
            <a:endParaRPr lang="zh-CN" altLang="en-US" dirty="0"/>
          </a:p>
        </p:txBody>
      </p:sp>
      <p:sp>
        <p:nvSpPr>
          <p:cNvPr id="117762" name="文本占位符 11776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构造函数对象的名称：就是函数名称</a:t>
            </a:r>
            <a:endParaRPr lang="zh-CN" altLang="en-US" dirty="0"/>
          </a:p>
          <a:p>
            <a:r>
              <a:rPr lang="zh-CN" altLang="en-US" dirty="0"/>
              <a:t>原型对象的名称：古怪点：函数名称.prototype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有的同学问我为什么这样，这就和 1为什么这样写，汉字这么写一样的道理。</a:t>
            </a:r>
            <a:endParaRPr lang="zh-CN" altLang="en-US" dirty="0"/>
          </a:p>
          <a:p>
            <a:r>
              <a:rPr lang="zh-CN" altLang="en-US" dirty="0"/>
              <a:t>这种语言规定的格式。语法规范。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标题 1187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术语总结</a:t>
            </a:r>
            <a:endParaRPr lang="zh-CN" altLang="en-US" dirty="0"/>
          </a:p>
        </p:txBody>
      </p:sp>
      <p:sp>
        <p:nvSpPr>
          <p:cNvPr id="118786" name="文本占位符 118786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1905" indent="-1905"/>
            <a:r>
              <a:rPr lang="zh-CN" altLang="en-US" dirty="0"/>
              <a:t>双对象第一个对象：构造函数（对象）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构造函数对象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构造函数对象中的属性方法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构造属性 方法</a:t>
            </a:r>
            <a:endParaRPr lang="zh-CN" altLang="en-US" dirty="0"/>
          </a:p>
          <a:p>
            <a:pPr marL="1905" indent="-1905"/>
            <a:r>
              <a:rPr lang="zh-CN" altLang="en-US" dirty="0"/>
              <a:t>双对象第一个对象：原型对象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原型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原型对象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原型属性 原型方法</a:t>
            </a:r>
            <a:endParaRPr lang="zh-CN" altLang="en-US" dirty="0"/>
          </a:p>
          <a:p>
            <a:pPr marL="1905" lvl="1" indent="455295"/>
            <a:endParaRPr lang="zh-CN" alt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标题 11980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主题：铁索连舟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19810" name="副标题 11981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algn="l" defTabSz="914400">
              <a:buFont typeface="Arial" charset="0"/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教学目标：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algn="l" defTabSz="914400">
              <a:buFont typeface="Arial" charset="0"/>
              <a:buNone/>
            </a:pPr>
            <a:r>
              <a:rPr lang="zh-CN" altLang="en-US" sz="24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理解原型链的概念</a:t>
            </a:r>
            <a:endParaRPr lang="zh-CN" altLang="en-US" sz="24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algn="l" defTabSz="914400">
              <a:buFont typeface="Arial" charset="0"/>
              <a:buNone/>
            </a:pPr>
            <a:r>
              <a:rPr lang="zh-CN" altLang="en-US" sz="24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理解属性的搜索机制</a:t>
            </a:r>
            <a:endParaRPr lang="zh-CN" altLang="en-US" sz="24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标题 1208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000" dirty="0"/>
              <a:t>问题</a:t>
            </a:r>
            <a:endParaRPr lang="zh-CN" altLang="en-US" sz="4000" dirty="0"/>
          </a:p>
        </p:txBody>
      </p:sp>
      <p:sp>
        <p:nvSpPr>
          <p:cNvPr id="120834" name="文本占位符 1208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那么既然实例不拷贝原型中的属性方法，如何访问到其属性呢??</a:t>
            </a:r>
            <a:endParaRPr lang="zh-CN" altLang="en-US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标题 1218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隐藏的两个属性</a:t>
            </a:r>
            <a:endParaRPr lang="zh-CN" altLang="en-US" dirty="0"/>
          </a:p>
        </p:txBody>
      </p:sp>
      <p:sp>
        <p:nvSpPr>
          <p:cNvPr id="121858" name="文本占位符 12185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前面我们讲过任何实例都有一个隐藏的属性：contructor，其值是构造函数</a:t>
            </a:r>
            <a:endParaRPr lang="zh-CN" altLang="en-US" dirty="0"/>
          </a:p>
          <a:p>
            <a:r>
              <a:rPr lang="zh-CN" altLang="en-US" dirty="0"/>
              <a:t>此外其还有一个隐藏的属性：prototype，这就像一条铁链一样，将实例和原型对象连在一起，这样我们就可以访问到原型对象中的方法，而不用拷贝。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标题 1228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双隐藏属性法则</a:t>
            </a:r>
            <a:endParaRPr lang="zh-CN" altLang="en-US" dirty="0"/>
          </a:p>
        </p:txBody>
      </p:sp>
      <p:sp>
        <p:nvSpPr>
          <p:cNvPr id="122882" name="文本占位符 12288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contructor</a:t>
            </a:r>
            <a:endParaRPr lang="zh-CN" altLang="en-US" dirty="0"/>
          </a:p>
          <a:p>
            <a:r>
              <a:rPr lang="zh-CN" altLang="en-US" dirty="0"/>
              <a:t>prototype</a:t>
            </a:r>
            <a:endParaRPr lang="zh-CN" alt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标题 1239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铁索连舟三国版本</a:t>
            </a:r>
            <a:endParaRPr lang="zh-CN" altLang="en-US" dirty="0"/>
          </a:p>
        </p:txBody>
      </p:sp>
      <p:pic>
        <p:nvPicPr>
          <p:cNvPr id="123906" name="图片 12390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87450" y="1773238"/>
            <a:ext cx="6934200" cy="34861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01 </a:t>
            </a:r>
            <a:r>
              <a:rPr lang="zh-CN" altLang="en-US" dirty="0"/>
              <a:t>二进制 图片的原理</a:t>
            </a:r>
            <a:endParaRPr lang="zh-CN" altLang="en-US" dirty="0"/>
          </a:p>
        </p:txBody>
      </p:sp>
      <p:pic>
        <p:nvPicPr>
          <p:cNvPr id="14338" name="内容占位符 3"/>
          <p:cNvPicPr>
            <a:picLocks noGrp="1"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179388" y="1268413"/>
            <a:ext cx="4176712" cy="3603625"/>
          </a:xfrm>
        </p:spPr>
      </p:pic>
      <p:pic>
        <p:nvPicPr>
          <p:cNvPr id="14339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03750" y="2636838"/>
            <a:ext cx="4540250" cy="37941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标题 1249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铁索连舟 - 代码版</a:t>
            </a:r>
            <a:endParaRPr lang="zh-CN" altLang="en-US" dirty="0"/>
          </a:p>
        </p:txBody>
      </p:sp>
      <p:sp>
        <p:nvSpPr>
          <p:cNvPr id="124930" name="矩形 124930"/>
          <p:cNvSpPr/>
          <p:nvPr/>
        </p:nvSpPr>
        <p:spPr>
          <a:xfrm>
            <a:off x="147637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31" name="矩形 124931"/>
          <p:cNvSpPr/>
          <p:nvPr/>
        </p:nvSpPr>
        <p:spPr>
          <a:xfrm>
            <a:off x="46831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32" name="矩形 124932"/>
          <p:cNvSpPr/>
          <p:nvPr/>
        </p:nvSpPr>
        <p:spPr>
          <a:xfrm>
            <a:off x="2987675" y="4076700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33" name="矩形 124933"/>
          <p:cNvSpPr/>
          <p:nvPr/>
        </p:nvSpPr>
        <p:spPr>
          <a:xfrm>
            <a:off x="579596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34" name="文本框 124934"/>
          <p:cNvSpPr txBox="1"/>
          <p:nvPr/>
        </p:nvSpPr>
        <p:spPr>
          <a:xfrm>
            <a:off x="1692275" y="3429000"/>
            <a:ext cx="1223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构造函数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5" name="文本框 124935"/>
          <p:cNvSpPr txBox="1"/>
          <p:nvPr/>
        </p:nvSpPr>
        <p:spPr>
          <a:xfrm>
            <a:off x="684213" y="6092825"/>
            <a:ext cx="16557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具体的实例1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6" name="文本框 124936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实例2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7" name="文本框 124937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实例3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8" name="矩形 124938"/>
          <p:cNvSpPr/>
          <p:nvPr/>
        </p:nvSpPr>
        <p:spPr>
          <a:xfrm>
            <a:off x="468313" y="4076700"/>
            <a:ext cx="1871662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iphone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9" name="矩形 124939"/>
          <p:cNvSpPr/>
          <p:nvPr/>
        </p:nvSpPr>
        <p:spPr>
          <a:xfrm>
            <a:off x="468313" y="45815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6000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0" name="矩形 124940"/>
          <p:cNvSpPr/>
          <p:nvPr/>
        </p:nvSpPr>
        <p:spPr>
          <a:xfrm>
            <a:off x="147637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name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1" name="矩形 124941"/>
          <p:cNvSpPr/>
          <p:nvPr/>
        </p:nvSpPr>
        <p:spPr>
          <a:xfrm>
            <a:off x="147637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2" name="矩形 124942"/>
          <p:cNvSpPr/>
          <p:nvPr/>
        </p:nvSpPr>
        <p:spPr>
          <a:xfrm>
            <a:off x="147637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3" name="矩形 124943"/>
          <p:cNvSpPr/>
          <p:nvPr/>
        </p:nvSpPr>
        <p:spPr>
          <a:xfrm>
            <a:off x="2987675" y="41497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三星GX60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4" name="矩形 124944"/>
          <p:cNvSpPr/>
          <p:nvPr/>
        </p:nvSpPr>
        <p:spPr>
          <a:xfrm>
            <a:off x="2987675" y="46529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4000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5" name="矩形 124945"/>
          <p:cNvSpPr/>
          <p:nvPr/>
        </p:nvSpPr>
        <p:spPr>
          <a:xfrm>
            <a:off x="2987675" y="52292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100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6" name="矩形 124946"/>
          <p:cNvSpPr/>
          <p:nvPr/>
        </p:nvSpPr>
        <p:spPr>
          <a:xfrm>
            <a:off x="486092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47" name="文本框 124947"/>
          <p:cNvSpPr txBox="1"/>
          <p:nvPr/>
        </p:nvSpPr>
        <p:spPr>
          <a:xfrm>
            <a:off x="5148263" y="3429000"/>
            <a:ext cx="12239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原型对象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8" name="矩形 124948"/>
          <p:cNvSpPr/>
          <p:nvPr/>
        </p:nvSpPr>
        <p:spPr>
          <a:xfrm>
            <a:off x="486092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buy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9" name="矩形 124949"/>
          <p:cNvSpPr/>
          <p:nvPr/>
        </p:nvSpPr>
        <p:spPr>
          <a:xfrm>
            <a:off x="486092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addCart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50" name="矩形 124950"/>
          <p:cNvSpPr/>
          <p:nvPr/>
        </p:nvSpPr>
        <p:spPr>
          <a:xfrm>
            <a:off x="486092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>
              <a:latin typeface="Arial" charset="0"/>
              <a:ea typeface="宋体" charset="-122"/>
            </a:endParaRPr>
          </a:p>
        </p:txBody>
      </p:sp>
      <p:sp>
        <p:nvSpPr>
          <p:cNvPr id="124951" name="矩形 124951"/>
          <p:cNvSpPr/>
          <p:nvPr/>
        </p:nvSpPr>
        <p:spPr>
          <a:xfrm>
            <a:off x="468313" y="50863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contructor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52" name="矩形 124952"/>
          <p:cNvSpPr/>
          <p:nvPr/>
        </p:nvSpPr>
        <p:spPr>
          <a:xfrm>
            <a:off x="468313" y="55181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prototype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53" name="箭头 1127"/>
          <p:cNvSpPr/>
          <p:nvPr/>
        </p:nvSpPr>
        <p:spPr>
          <a:xfrm flipV="1">
            <a:off x="2339975" y="1773238"/>
            <a:ext cx="2447925" cy="38877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标题 1"/>
          <p:cNvSpPr>
            <a:spLocks noGrp="1"/>
          </p:cNvSpPr>
          <p:nvPr>
            <p:ph type="ctrTitle"/>
          </p:nvPr>
        </p:nvSpPr>
        <p:spPr>
          <a:xfrm>
            <a:off x="0" y="417513"/>
            <a:ext cx="9793288" cy="796925"/>
          </a:xfrm>
        </p:spPr>
        <p:txBody>
          <a:bodyPr anchor="ctr"/>
          <a:p>
            <a:r>
              <a:rPr lang="zh-CN" altLang="en-US" sz="4400" dirty="0"/>
              <a:t>属性访问搜索法则</a:t>
            </a:r>
            <a:endParaRPr lang="zh-CN" altLang="en-US" sz="4400" dirty="0"/>
          </a:p>
        </p:txBody>
      </p:sp>
      <p:sp>
        <p:nvSpPr>
          <p:cNvPr id="125954" name="内容占位符 2"/>
          <p:cNvSpPr>
            <a:spLocks noGrp="1"/>
          </p:cNvSpPr>
          <p:nvPr>
            <p:ph type="subTitle" idx="1"/>
          </p:nvPr>
        </p:nvSpPr>
        <p:spPr>
          <a:xfrm>
            <a:off x="0" y="1214438"/>
            <a:ext cx="9144000" cy="4911725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endParaRPr lang="en-US" altLang="x-none" sz="3600" dirty="0">
              <a:solidFill>
                <a:srgbClr val="FF000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首先遍历自己的属性（从构造函数拷贝过来的属性），如果找到就返回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如果没找到，就根据铁链寻找到原型对象，依次遍历原型对象中的属性，如果找到同名的属性就返回，就这么简单。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endParaRPr lang="zh-CN" altLang="en-US" sz="2800" dirty="0">
              <a:solidFill>
                <a:srgbClr val="00B050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标题 1269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原型链定义</a:t>
            </a:r>
            <a:endParaRPr lang="zh-CN" altLang="en-US" dirty="0"/>
          </a:p>
        </p:txBody>
      </p:sp>
      <p:sp>
        <p:nvSpPr>
          <p:cNvPr id="126978" name="文本占位符 12697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以上的链式访问形式有一个术语：原型链</a:t>
            </a:r>
            <a:endParaRPr lang="zh-CN" alt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标题 12800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主题：属性屏蔽理论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28002" name="副标题 12800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sz="3200" dirty="0"/>
              <a:t>原型中也可以包含属性 </a:t>
            </a:r>
            <a:endParaRPr lang="zh-CN" altLang="en-US" sz="3200" dirty="0"/>
          </a:p>
        </p:txBody>
      </p:sp>
      <p:sp>
        <p:nvSpPr>
          <p:cNvPr id="129026" name="Rectangle 1"/>
          <p:cNvSpPr/>
          <p:nvPr/>
        </p:nvSpPr>
        <p:spPr>
          <a:xfrm>
            <a:off x="323850" y="1628775"/>
            <a:ext cx="8512175" cy="203200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/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原型对象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原型对象的方法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Product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prototype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getDetail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return 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{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'IPhone7s'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price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100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description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手机中的战斗机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原型对象的属性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Product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prototype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'2015/10/01'</a:t>
            </a:r>
            <a:endParaRPr lang="zh-CN" altLang="en-US" sz="2400" b="1" i="1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/>
              <a:t>两种访问方式</a:t>
            </a:r>
            <a:endParaRPr lang="zh-CN" altLang="en-US" dirty="0"/>
          </a:p>
        </p:txBody>
      </p:sp>
      <p:pic>
        <p:nvPicPr>
          <p:cNvPr id="130050" name="图片 13005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95288" y="1773238"/>
            <a:ext cx="6999287" cy="29527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标题 1310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属性屏蔽理论</a:t>
            </a:r>
            <a:endParaRPr lang="zh-CN" altLang="en-US"/>
          </a:p>
        </p:txBody>
      </p:sp>
      <p:pic>
        <p:nvPicPr>
          <p:cNvPr id="131074" name="图片 13107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87450" y="1289050"/>
            <a:ext cx="5616575" cy="52292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构造属性和原型属性判断</a:t>
            </a:r>
            <a:endParaRPr lang="zh-CN" altLang="en-US" sz="4400" kern="1200" baseline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32098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实例属性和原型属性判断</a:t>
            </a:r>
            <a:endParaRPr lang="zh-CN" altLang="en-US" sz="4400"/>
          </a:p>
        </p:txBody>
      </p:sp>
      <p:sp>
        <p:nvSpPr>
          <p:cNvPr id="13312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hasOwnProperty</a:t>
            </a:r>
            <a:r>
              <a:rPr lang="en-US" altLang="x-none" sz="3200" b="1" dirty="0"/>
              <a:t>()</a:t>
            </a:r>
            <a:r>
              <a:rPr lang="en-US" altLang="x-none" sz="3200" dirty="0"/>
              <a:t> </a:t>
            </a:r>
            <a:r>
              <a:rPr lang="zh-CN" altLang="en-US" sz="3200" dirty="0"/>
              <a:t>方法</a:t>
            </a:r>
            <a:endParaRPr lang="en-US" altLang="x-none" sz="3200" dirty="0"/>
          </a:p>
          <a:p>
            <a:pPr marL="914400" lvl="1" indent="-514350" algn="l"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可以判定一个属性是存在于构造对象的实例上还是原型对象上。该 方法继承自 </a:t>
            </a:r>
            <a:r>
              <a:rPr lang="en-US" altLang="x-none" sz="2800" dirty="0">
                <a:solidFill>
                  <a:srgbClr val="00B050"/>
                </a:solidFill>
              </a:rPr>
              <a:t>Object</a:t>
            </a:r>
            <a:r>
              <a:rPr lang="zh-CN" altLang="en-US" sz="2800" dirty="0">
                <a:solidFill>
                  <a:srgbClr val="00B050"/>
                </a:solidFill>
              </a:rPr>
              <a:t>。</a:t>
            </a:r>
            <a:endParaRPr lang="en-US" altLang="x-none" sz="2800" dirty="0">
              <a:solidFill>
                <a:srgbClr val="00B050"/>
              </a:solidFill>
            </a:endParaRPr>
          </a:p>
          <a:p>
            <a:pPr marL="914400" lvl="1" indent="-514350" algn="l"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如果是实例对象</a:t>
            </a:r>
            <a:r>
              <a:rPr lang="en-US" altLang="x-none" sz="2800" dirty="0">
                <a:solidFill>
                  <a:srgbClr val="00B050"/>
                </a:solidFill>
              </a:rPr>
              <a:t>—ture</a:t>
            </a:r>
            <a:endParaRPr lang="en-US" altLang="x-none" sz="2800" dirty="0">
              <a:solidFill>
                <a:srgbClr val="00B050"/>
              </a:solidFill>
            </a:endParaRPr>
          </a:p>
          <a:p>
            <a:pPr marL="914400" lvl="1" indent="-514350" algn="l"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如果是原型对象 </a:t>
            </a:r>
            <a:r>
              <a:rPr lang="en-US" altLang="x-none" sz="2800" dirty="0">
                <a:solidFill>
                  <a:srgbClr val="00B050"/>
                </a:solidFill>
              </a:rPr>
              <a:t>– false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algn="l">
              <a:buNone/>
            </a:pP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代码</a:t>
            </a:r>
            <a:endParaRPr lang="zh-CN" altLang="en-US" sz="4400"/>
          </a:p>
        </p:txBody>
      </p:sp>
      <p:sp>
        <p:nvSpPr>
          <p:cNvPr id="13414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134147" name="Rectangle 1"/>
          <p:cNvSpPr/>
          <p:nvPr/>
        </p:nvSpPr>
        <p:spPr>
          <a:xfrm>
            <a:off x="188913" y="1484313"/>
            <a:ext cx="8766175" cy="3694112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/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person=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</a:t>
            </a:r>
            <a:b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sex=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男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person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prototype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{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'wangshukui'</a:t>
            </a:r>
            <a:b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xiaowang =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new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person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();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xiaowang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hasOwnProperty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"name"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//false --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表明是原型属性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xiaowang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hasOwnProperty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"age"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//true --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类属性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xiaowang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hasOwnProperty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"sex"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//false --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类属性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sex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endParaRPr lang="zh-CN" altLang="en-US" sz="28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CPU内部</a:t>
            </a:r>
            <a:endParaRPr lang="zh-CN" altLang="en-US" dirty="0"/>
          </a:p>
        </p:txBody>
      </p:sp>
      <p:sp>
        <p:nvSpPr>
          <p:cNvPr id="15362" name="文本占位符 1536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CPU内部就是无数个二极管构成的。</a:t>
            </a:r>
            <a:endParaRPr lang="zh-CN" altLang="en-US" dirty="0"/>
          </a:p>
          <a:p>
            <a:r>
              <a:rPr lang="zh-CN" altLang="en-US" dirty="0"/>
              <a:t>一个二极管类似一个电灯一样，只有开关两种功能。</a:t>
            </a:r>
            <a:endParaRPr lang="zh-CN" altLang="en-US" dirty="0"/>
          </a:p>
          <a:p>
            <a:r>
              <a:rPr lang="zh-CN" altLang="en-US" dirty="0"/>
              <a:t>目前最新技术CPU内部有64亿了二极管。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5363" name="图片 1536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11863" y="4292600"/>
            <a:ext cx="2409825" cy="15621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35170" name="标题 1"/>
          <p:cNvSpPr>
            <a:spLocks noGrp="1"/>
          </p:cNvSpPr>
          <p:nvPr>
            <p:ph type="ctrTitle"/>
          </p:nvPr>
        </p:nvSpPr>
        <p:spPr>
          <a:xfrm>
            <a:off x="0" y="2636838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4800">
                <a:solidFill>
                  <a:schemeClr val="tx1"/>
                </a:solidFill>
              </a:rPr>
              <a:t>主题：其他方式创建对象</a:t>
            </a:r>
            <a:endParaRPr lang="zh-CN" altLang="en-US" sz="480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标题 136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复习</a:t>
            </a:r>
            <a:endParaRPr lang="zh-CN" altLang="en-US" dirty="0"/>
          </a:p>
        </p:txBody>
      </p:sp>
      <p:sp>
        <p:nvSpPr>
          <p:cNvPr id="136194" name="文本占位符 13619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前面我们学习了构造对象，原型对象创建对象的方式，下面我们总结下所有创建对象方式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总结创建对象的几种方式</a:t>
            </a:r>
            <a:endParaRPr lang="zh-CN" altLang="en-US"/>
          </a:p>
        </p:txBody>
      </p:sp>
      <p:sp>
        <p:nvSpPr>
          <p:cNvPr id="137218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字面量</a:t>
            </a:r>
            <a:endParaRPr lang="en-US" altLang="x-none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dirty="0"/>
              <a:t>Object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内置对象</a:t>
            </a:r>
            <a:endParaRPr lang="en-US" altLang="x-none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构造函数</a:t>
            </a:r>
            <a:endParaRPr lang="en-US" altLang="x-none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原型对象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拷贝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工厂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第三方</a:t>
            </a:r>
            <a:endParaRPr lang="zh-CN" altLang="en-US" dirty="0"/>
          </a:p>
        </p:txBody>
      </p:sp>
      <p:pic>
        <p:nvPicPr>
          <p:cNvPr id="137219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00338" y="2349500"/>
            <a:ext cx="6350000" cy="40386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6788" cy="2387600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en-US" altLang="x-none" dirty="0"/>
              <a:t>Object</a:t>
            </a:r>
            <a:r>
              <a:rPr lang="zh-CN" altLang="en-US" dirty="0"/>
              <a:t>创建对象</a:t>
            </a:r>
            <a:endParaRPr lang="zh-CN" altLang="en-US" dirty="0"/>
          </a:p>
        </p:txBody>
      </p:sp>
      <p:sp>
        <p:nvSpPr>
          <p:cNvPr id="138242" name="副标题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 sz="4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 dirty="0"/>
              <a:t>创建对象方法</a:t>
            </a:r>
            <a:r>
              <a:rPr lang="en-US" altLang="x-none" dirty="0"/>
              <a:t>1 - new</a:t>
            </a:r>
            <a:endParaRPr lang="zh-CN" altLang="en-US" dirty="0"/>
          </a:p>
        </p:txBody>
      </p:sp>
      <p:sp>
        <p:nvSpPr>
          <p:cNvPr id="13926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en-US" altLang="x-none" sz="2400" b="1" dirty="0">
                <a:solidFill>
                  <a:srgbClr val="00B050"/>
                </a:solidFill>
              </a:rPr>
              <a:t>//object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 lvl="0" eaLnBrk="1" hangingPunct="1"/>
            <a:r>
              <a:rPr lang="en-US" altLang="x-none" sz="2400" dirty="0"/>
              <a:t>var o = new Object(); // </a:t>
            </a:r>
            <a:r>
              <a:rPr lang="zh-CN" altLang="en-US" sz="2400" dirty="0"/>
              <a:t>创建一个空对象，效果等同</a:t>
            </a:r>
            <a:r>
              <a:rPr lang="en-US" altLang="x-none" sz="2400" dirty="0"/>
              <a:t>{}.</a:t>
            </a:r>
            <a:endParaRPr lang="zh-CN" altLang="en-US" sz="2400" dirty="0"/>
          </a:p>
          <a:p>
            <a:pPr lvl="0" eaLnBrk="1" hangingPunct="1"/>
            <a:endParaRPr lang="zh-CN" altLang="en-US" sz="2400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获取对象的值</a:t>
            </a:r>
            <a:endParaRPr lang="zh-CN" altLang="en-US"/>
          </a:p>
        </p:txBody>
      </p:sp>
      <p:sp>
        <p:nvSpPr>
          <p:cNvPr id="140290" name="Rectangle 2"/>
          <p:cNvSpPr>
            <a:spLocks noGrp="1"/>
          </p:cNvSpPr>
          <p:nvPr>
            <p:ph/>
          </p:nvPr>
        </p:nvSpPr>
        <p:spPr>
          <a:xfrm>
            <a:off x="684213" y="1701800"/>
            <a:ext cx="7631112" cy="1995488"/>
          </a:xfrm>
        </p:spPr>
        <p:txBody>
          <a:bodyPr wrap="square" bIns="0" anchor="ctr">
            <a:spAutoFit/>
          </a:bodyPr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通过</a:t>
            </a:r>
            <a:r>
              <a:rPr lang="en-US" altLang="x-none" dirty="0"/>
              <a:t>.</a:t>
            </a:r>
            <a:r>
              <a:rPr lang="zh-CN" altLang="en-US" dirty="0"/>
              <a:t>或者</a:t>
            </a:r>
            <a:r>
              <a:rPr lang="en-US" altLang="x-none" dirty="0"/>
              <a:t>[]</a:t>
            </a:r>
            <a:r>
              <a:rPr lang="zh-CN" altLang="en-US" dirty="0"/>
              <a:t>操作符。</a:t>
            </a:r>
            <a:endParaRPr lang="zh-CN" altLang="en-US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/>
              <a:t>book.title;</a:t>
            </a:r>
            <a:endParaRPr lang="zh-CN" altLang="en-US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/>
              <a:t>book["title"];</a:t>
            </a:r>
            <a:endParaRPr lang="zh-CN" altLang="en-US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6788" cy="2387600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构造函数方式创建对象</a:t>
            </a:r>
            <a:endParaRPr lang="zh-CN" altLang="en-US"/>
          </a:p>
        </p:txBody>
      </p:sp>
      <p:sp>
        <p:nvSpPr>
          <p:cNvPr id="141314" name="副标题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 sz="4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标题 142337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42338" name="文本占位符 1423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前面已经讲过</a:t>
            </a:r>
            <a:endParaRPr lang="zh-CN" altLang="en-US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43362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其实对象归根到底都是由函数定义的</a:t>
            </a:r>
            <a:endParaRPr lang="en-US" altLang="x-none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0"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函数也是一种对象 </a:t>
            </a:r>
            <a:r>
              <a:rPr lang="en-US" altLang="x-none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是属性的集合</a:t>
            </a:r>
            <a:endParaRPr lang="en-US" altLang="x-none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5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6788" cy="2387600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en-US" altLang="x-none" dirty="0">
                <a:latin typeface="微软雅黑" pitchFamily="34" charset="-122"/>
                <a:sym typeface="微软雅黑" pitchFamily="34" charset="-122"/>
              </a:rPr>
              <a:t>P</a:t>
            </a:r>
            <a:r>
              <a:rPr lang="zh-CN" altLang="en-US" dirty="0">
                <a:latin typeface="微软雅黑" pitchFamily="34" charset="-122"/>
                <a:sym typeface="微软雅黑" pitchFamily="34" charset="-122"/>
              </a:rPr>
              <a:t>rototype</a:t>
            </a:r>
            <a:r>
              <a:rPr lang="zh-CN" altLang="en-US" dirty="0"/>
              <a:t>创建对象</a:t>
            </a:r>
            <a:endParaRPr lang="zh-CN" altLang="en-US" dirty="0"/>
          </a:p>
        </p:txBody>
      </p:sp>
      <p:sp>
        <p:nvSpPr>
          <p:cNvPr id="144386" name="副标题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 sz="40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纳米技术</a:t>
            </a:r>
            <a:endParaRPr lang="zh-CN" altLang="en-US"/>
          </a:p>
        </p:txBody>
      </p:sp>
      <p:sp>
        <p:nvSpPr>
          <p:cNvPr id="16386" name="矩形 2"/>
          <p:cNvSpPr/>
          <p:nvPr/>
        </p:nvSpPr>
        <p:spPr>
          <a:xfrm>
            <a:off x="107950" y="1557338"/>
            <a:ext cx="9036050" cy="3478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2400" dirty="0">
                <a:solidFill>
                  <a:srgbClr val="0070C0"/>
                </a:solidFill>
                <a:latin typeface="Calibri" pitchFamily="2" charset="0"/>
                <a:ea typeface="宋体" charset="-122"/>
                <a:sym typeface="宋体" charset="-122"/>
              </a:rPr>
              <a:t>纳米：一种长度计量单位，等于</a:t>
            </a:r>
            <a:r>
              <a:rPr lang="en-US" altLang="x-none" sz="2400" dirty="0">
                <a:solidFill>
                  <a:srgbClr val="0070C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1/1000,000,000</a:t>
            </a:r>
            <a:r>
              <a:rPr lang="zh-CN" altLang="en-US" sz="2400" dirty="0">
                <a:solidFill>
                  <a:srgbClr val="0070C0"/>
                </a:solidFill>
                <a:latin typeface="Calibri" pitchFamily="2" charset="0"/>
                <a:ea typeface="宋体" charset="-122"/>
                <a:sym typeface="宋体" charset="-122"/>
              </a:rPr>
              <a:t>米</a:t>
            </a:r>
            <a:endParaRPr lang="en-US" altLang="x-none" sz="2400" dirty="0">
              <a:solidFill>
                <a:srgbClr val="0070C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endParaRPr lang="zh-CN" altLang="en-US" sz="2400" dirty="0">
              <a:solidFill>
                <a:srgbClr val="0070C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sz="32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纳米技术</a:t>
            </a:r>
            <a:r>
              <a:rPr lang="zh-CN" altLang="en-US" sz="2000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是用单个</a:t>
            </a:r>
            <a:r>
              <a:rPr lang="zh-CN" altLang="en-US" sz="2000" b="1" dirty="0">
                <a:solidFill>
                  <a:srgbClr val="00B050"/>
                </a:solidFill>
                <a:latin typeface="Calibri" pitchFamily="2" charset="0"/>
                <a:ea typeface="宋体" charset="-122"/>
                <a:sym typeface="宋体" charset="-122"/>
              </a:rPr>
              <a:t>原子、分子</a:t>
            </a:r>
            <a:r>
              <a:rPr lang="zh-CN" altLang="en-US" sz="2000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制造物质的科学技术，研究结构尺寸在</a:t>
            </a:r>
            <a:r>
              <a:rPr lang="en-US" altLang="x-none" sz="2000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0.1</a:t>
            </a:r>
            <a:r>
              <a:rPr lang="zh-CN" altLang="en-US" sz="2000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至</a:t>
            </a:r>
            <a:r>
              <a:rPr lang="en-US" altLang="x-none" sz="2000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100</a:t>
            </a:r>
            <a:r>
              <a:rPr lang="zh-CN" altLang="en-US" sz="2000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纳米范围内材料的性质和应用。</a:t>
            </a:r>
            <a:endParaRPr lang="en-US" altLang="x-none" sz="2000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endParaRPr lang="zh-CN" altLang="en-US" sz="2000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sz="2000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纳米科学技术是以许多现代先进科学技术为基础的科学技术，它是现代科学（混沌物理、量子力学、介观物理、分子生物学）和现代技术（计算机技术、微电子和扫描隧道显微镜技术、核分析技术）结合的产物，纳米科学技术又将引发一系列新的科学技术，例如：纳米物理学、纳米生物学、纳米化学、纳米电子学、纳米加工技术和纳米计量学等。</a:t>
            </a:r>
            <a:endParaRPr lang="en-US" altLang="x-none" sz="2000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9" name="标题 145409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45410" name="文本占位符 14541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前面已经讲过</a:t>
            </a:r>
            <a:endParaRPr lang="zh-CN" altLang="en-US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>
                <a:solidFill>
                  <a:srgbClr val="000000"/>
                </a:solidFill>
              </a:rPr>
              <a:t>拷贝创建对象</a:t>
            </a:r>
            <a:br>
              <a:rPr lang="zh-CN" altLang="en-US">
                <a:solidFill>
                  <a:srgbClr val="000000"/>
                </a:solidFill>
              </a:rPr>
            </a:br>
            <a:endParaRPr lang="zh-CN" altLang="en-US" sz="3600">
              <a:solidFill>
                <a:srgbClr val="FFFF00"/>
              </a:solidFill>
            </a:endParaRPr>
          </a:p>
        </p:txBody>
      </p:sp>
      <p:sp>
        <p:nvSpPr>
          <p:cNvPr id="146434" name="副标题 1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拷贝方法原理</a:t>
            </a:r>
            <a:endParaRPr lang="zh-CN" altLang="en-US"/>
          </a:p>
        </p:txBody>
      </p:sp>
      <p:sp>
        <p:nvSpPr>
          <p:cNvPr id="147458" name="内容占位符 2"/>
          <p:cNvSpPr>
            <a:spLocks noGrp="1"/>
          </p:cNvSpPr>
          <p:nvPr>
            <p:ph/>
          </p:nvPr>
        </p:nvSpPr>
        <p:spPr>
          <a:xfrm>
            <a:off x="-34925" y="1600200"/>
            <a:ext cx="9178925" cy="4525963"/>
          </a:xfrm>
        </p:spPr>
        <p:txBody>
          <a:bodyPr wrap="square" anchor="t"/>
          <a:p>
            <a:pPr lvl="0" eaLnBrk="1" hangingPunct="1"/>
            <a:r>
              <a:rPr lang="zh-CN" altLang="en-US" sz="2800" dirty="0"/>
              <a:t>遍历</a:t>
            </a:r>
            <a:r>
              <a:rPr lang="en-US" altLang="x-none" sz="2800" dirty="0"/>
              <a:t>A</a:t>
            </a:r>
            <a:r>
              <a:rPr lang="zh-CN" altLang="en-US" sz="2800" dirty="0"/>
              <a:t>对象的每个属性，以此赋值给另一个空对象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适用场景</a:t>
            </a:r>
            <a:endParaRPr lang="zh-CN" altLang="en-US"/>
          </a:p>
        </p:txBody>
      </p:sp>
      <p:sp>
        <p:nvSpPr>
          <p:cNvPr id="148482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默认值场景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扩展功能 </a:t>
            </a:r>
            <a:r>
              <a:rPr lang="en-US" altLang="x-none" dirty="0"/>
              <a:t>– </a:t>
            </a:r>
            <a:r>
              <a:rPr lang="zh-CN" altLang="en-US" dirty="0"/>
              <a:t>框架</a:t>
            </a:r>
            <a:endParaRPr lang="zh-CN" altLang="en-US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5" name="标题 1"/>
          <p:cNvSpPr>
            <a:spLocks noGrp="1"/>
          </p:cNvSpPr>
          <p:nvPr>
            <p:ph type="title"/>
          </p:nvPr>
        </p:nvSpPr>
        <p:spPr>
          <a:xfrm>
            <a:off x="466725" y="404813"/>
            <a:ext cx="8229600" cy="1349375"/>
          </a:xfrm>
        </p:spPr>
        <p:txBody>
          <a:bodyPr wrap="square" anchor="ctr"/>
          <a:p>
            <a:pPr marL="0" lvl="0" indent="0" eaLnBrk="1" hangingPunct="1"/>
            <a:r>
              <a:rPr lang="zh-CN" altLang="en-US" dirty="0"/>
              <a:t>适用场景 </a:t>
            </a:r>
            <a:r>
              <a:rPr lang="en-US" altLang="x-none" dirty="0"/>
              <a:t>– </a:t>
            </a:r>
            <a:r>
              <a:rPr lang="zh-CN" altLang="en-US" dirty="0"/>
              <a:t>默认值</a:t>
            </a:r>
            <a:br>
              <a:rPr lang="zh-CN" altLang="en-US" dirty="0"/>
            </a:br>
            <a:r>
              <a:rPr lang="zh-CN" altLang="en-US" sz="3100" dirty="0">
                <a:solidFill>
                  <a:srgbClr val="00B050"/>
                </a:solidFill>
              </a:rPr>
              <a:t>关键是理解适用场景</a:t>
            </a:r>
            <a:endParaRPr lang="zh-CN" altLang="en-US" sz="3100" dirty="0">
              <a:solidFill>
                <a:srgbClr val="00B050"/>
              </a:solidFill>
            </a:endParaRPr>
          </a:p>
        </p:txBody>
      </p:sp>
      <p:sp>
        <p:nvSpPr>
          <p:cNvPr id="149506" name="内容占位符 2"/>
          <p:cNvSpPr>
            <a:spLocks noGrp="1"/>
          </p:cNvSpPr>
          <p:nvPr>
            <p:ph/>
          </p:nvPr>
        </p:nvSpPr>
        <p:spPr>
          <a:xfrm>
            <a:off x="0" y="1754188"/>
            <a:ext cx="3970338" cy="4525962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默认值和自定义值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模板</a:t>
            </a:r>
            <a:endParaRPr lang="zh-CN" altLang="en-US" dirty="0"/>
          </a:p>
        </p:txBody>
      </p:sp>
      <p:pic>
        <p:nvPicPr>
          <p:cNvPr id="149507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00338" y="2349500"/>
            <a:ext cx="6350000" cy="40386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49508" name="矩形 4"/>
          <p:cNvSpPr/>
          <p:nvPr/>
        </p:nvSpPr>
        <p:spPr>
          <a:xfrm>
            <a:off x="4427538" y="5445125"/>
            <a:ext cx="3889375" cy="83502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29" name="标题 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</p:spPr>
        <p:txBody>
          <a:bodyPr wrap="square" anchor="ctr"/>
          <a:p>
            <a:pPr marL="0" lvl="0" indent="0" eaLnBrk="1" hangingPunct="1"/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150530" name="Rectangle 1"/>
          <p:cNvSpPr/>
          <p:nvPr/>
        </p:nvSpPr>
        <p:spPr>
          <a:xfrm>
            <a:off x="466725" y="549275"/>
            <a:ext cx="4557713" cy="5938838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/>
            <a:r>
              <a:rPr lang="zh-CN" altLang="en-US" sz="2000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游戏随机生成名字</a:t>
            </a:r>
            <a:br>
              <a:rPr lang="zh-CN" altLang="en-US" sz="2000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boy =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{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无忌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image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男性头像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20</a:t>
            </a:r>
            <a:b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sex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男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gril =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{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风晴雪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18</a:t>
            </a:r>
            <a:b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image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女性头像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sex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女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zuixiake = extend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({},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boy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zuixiake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醉侠客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zuixiake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endParaRPr lang="zh-CN" altLang="en-US" sz="3200" b="1" i="1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工厂模式</a:t>
            </a:r>
            <a:endParaRPr lang="zh-CN" altLang="en-US"/>
          </a:p>
        </p:txBody>
      </p:sp>
      <p:sp>
        <p:nvSpPr>
          <p:cNvPr id="151554" name="副标题 4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r>
              <a:rPr lang="zh-CN" altLang="en-US">
                <a:solidFill>
                  <a:srgbClr val="898989"/>
                </a:solidFill>
              </a:rPr>
              <a:t>为设计模式做铺垫</a:t>
            </a:r>
            <a:endParaRPr lang="zh-CN" altLang="en-US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7" name="标题 1"/>
          <p:cNvSpPr>
            <a:spLocks noGrp="1"/>
          </p:cNvSpPr>
          <p:nvPr>
            <p:ph type="title"/>
          </p:nvPr>
        </p:nvSpPr>
        <p:spPr>
          <a:xfrm>
            <a:off x="442913" y="549275"/>
            <a:ext cx="8701087" cy="796925"/>
          </a:xfrm>
        </p:spPr>
        <p:txBody>
          <a:bodyPr wrap="square" anchor="ctr"/>
          <a:p>
            <a:pPr marL="0" lvl="0" indent="0" eaLnBrk="1" hangingPunct="1"/>
            <a:r>
              <a:rPr lang="zh-CN" altLang="en-US" sz="4000"/>
              <a:t>面向对象的一切思维都是来源于生活</a:t>
            </a:r>
            <a:endParaRPr lang="zh-CN" altLang="en-US" sz="4000"/>
          </a:p>
        </p:txBody>
      </p:sp>
      <p:sp>
        <p:nvSpPr>
          <p:cNvPr id="152578" name="内容占位符 2"/>
          <p:cNvSpPr>
            <a:spLocks noGrp="1"/>
          </p:cNvSpPr>
          <p:nvPr>
            <p:ph/>
          </p:nvPr>
        </p:nvSpPr>
        <p:spPr>
          <a:xfrm>
            <a:off x="0" y="1701800"/>
            <a:ext cx="9144000" cy="4425950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生活场景：</a:t>
            </a:r>
            <a:endParaRPr lang="en-US" altLang="x-none" dirty="0"/>
          </a:p>
          <a:p>
            <a:pPr lvl="1" indent="-285750" eaLnBrk="1" hangingPunct="1"/>
            <a:r>
              <a:rPr lang="zh-CN" altLang="en-US" dirty="0"/>
              <a:t>工厂模式也不例外。。。</a:t>
            </a:r>
            <a:endParaRPr lang="en-US" altLang="x-none" dirty="0"/>
          </a:p>
          <a:p>
            <a:pPr lvl="1" indent="-285750" eaLnBrk="1" hangingPunct="1"/>
            <a:r>
              <a:rPr lang="zh-CN" altLang="en-US" dirty="0"/>
              <a:t>工厂模式就是将物品生产交给工厂来做。。。</a:t>
            </a:r>
            <a:endParaRPr lang="en-US" altLang="x-none" dirty="0"/>
          </a:p>
          <a:p>
            <a:pPr lvl="1" indent="-28575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同样的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我们可以实例看做一个具体的产品，产品创建的工作交给工厂，我们直接吃。。。吃货都是这么玩的</a:t>
            </a:r>
            <a:endParaRPr lang="en-US" altLang="x-none" dirty="0"/>
          </a:p>
          <a:p>
            <a:pPr lvl="0" eaLnBrk="1" hangingPunct="1"/>
            <a:endParaRPr lang="zh-CN" altLang="en-US" dirty="0"/>
          </a:p>
          <a:p>
            <a:pPr lvl="0" eaLnBrk="1" hangingPunct="1"/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</a:p>
        </p:txBody>
      </p:sp>
      <p:sp>
        <p:nvSpPr>
          <p:cNvPr id="153602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工厂模式</a:t>
            </a:r>
            <a:endParaRPr lang="zh-CN" altLang="en-US"/>
          </a:p>
          <a:p>
            <a:pPr lvl="0" eaLnBrk="1" hangingPunct="1"/>
            <a:r>
              <a:rPr lang="zh-CN" altLang="en-US"/>
              <a:t>工厂模式是软件工程领域广为人知的设计模式，这种模式抽象了创建具体对象的过程。下面是使用工厂函数创建对象的的一个例子。</a:t>
            </a:r>
            <a:endParaRPr lang="zh-CN" altLang="en-US"/>
          </a:p>
          <a:p>
            <a:pPr lvl="0" eaLnBrk="1" hangingPunct="1"/>
            <a:endParaRPr lang="zh-CN" altLang="en-US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写法</a:t>
            </a:r>
            <a:endParaRPr lang="zh-CN" altLang="en-US"/>
          </a:p>
        </p:txBody>
      </p:sp>
      <p:pic>
        <p:nvPicPr>
          <p:cNvPr id="154626" name="内容占位符 3"/>
          <p:cNvPicPr>
            <a:picLocks noGrp="1"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611188" y="1341438"/>
            <a:ext cx="6913562" cy="543718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dirty="0"/>
              <a:t>1+1理解指令和内存 CPU关系</a:t>
            </a:r>
            <a:endParaRPr lang="zh-CN" altLang="en-US" dirty="0"/>
          </a:p>
        </p:txBody>
      </p:sp>
      <p:sp>
        <p:nvSpPr>
          <p:cNvPr id="17410" name="副标题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r>
              <a:rPr lang="zh-CN" altLang="en-US">
                <a:solidFill>
                  <a:srgbClr val="898989"/>
                </a:solidFill>
              </a:rPr>
              <a:t>数据如何在内存中存储的</a:t>
            </a:r>
            <a:endParaRPr lang="zh-CN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4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与构造函数创建区别</a:t>
            </a:r>
            <a:endParaRPr lang="zh-CN" altLang="en-US"/>
          </a:p>
        </p:txBody>
      </p:sp>
      <p:sp>
        <p:nvSpPr>
          <p:cNvPr id="155650" name="内容占位符 2"/>
          <p:cNvSpPr>
            <a:spLocks noGrp="1"/>
          </p:cNvSpPr>
          <p:nvPr>
            <p:ph/>
          </p:nvPr>
        </p:nvSpPr>
        <p:spPr>
          <a:xfrm>
            <a:off x="0" y="1214438"/>
            <a:ext cx="9144000" cy="4911725"/>
          </a:xfrm>
        </p:spPr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zh-CN" altLang="en-US" sz="2800" dirty="0"/>
              <a:t>从上面的例子中，我们看到构造函数与工厂函数不同之处：</a:t>
            </a:r>
            <a:endParaRPr lang="zh-CN" altLang="en-US" sz="2800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sz="2800" dirty="0"/>
              <a:t>1</a:t>
            </a:r>
            <a:r>
              <a:rPr lang="zh-CN" altLang="en-US" sz="2800" dirty="0"/>
              <a:t>、没有显式的创建对象</a:t>
            </a:r>
            <a:endParaRPr lang="zh-CN" altLang="en-US" sz="2800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sz="2800" dirty="0"/>
              <a:t>2</a:t>
            </a:r>
            <a:r>
              <a:rPr lang="zh-CN" altLang="en-US" sz="2800" dirty="0"/>
              <a:t>、直接将属性和方法赋给了</a:t>
            </a:r>
            <a:r>
              <a:rPr lang="en-US" altLang="x-none" sz="2800" dirty="0"/>
              <a:t>this</a:t>
            </a:r>
            <a:r>
              <a:rPr lang="zh-CN" altLang="en-US" sz="2800" dirty="0"/>
              <a:t>对象</a:t>
            </a:r>
            <a:endParaRPr lang="zh-CN" altLang="en-US" sz="2800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sz="2800" dirty="0"/>
              <a:t>3</a:t>
            </a:r>
            <a:r>
              <a:rPr lang="zh-CN" altLang="en-US" sz="2800" dirty="0"/>
              <a:t>、没有</a:t>
            </a:r>
            <a:r>
              <a:rPr lang="en-US" altLang="x-none" sz="2800" dirty="0"/>
              <a:t>return</a:t>
            </a:r>
            <a:r>
              <a:rPr lang="zh-CN" altLang="en-US" sz="2800" dirty="0"/>
              <a:t>语句</a:t>
            </a:r>
            <a:endParaRPr lang="zh-CN" altLang="en-US" sz="2800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sz="2800" dirty="0"/>
              <a:t>另外，函数名</a:t>
            </a:r>
            <a:r>
              <a:rPr lang="en-US" altLang="x-none" sz="2800" dirty="0"/>
              <a:t>Person</a:t>
            </a:r>
            <a:r>
              <a:rPr lang="zh-CN" altLang="en-US" sz="2800" dirty="0"/>
              <a:t>使用了首字母大写。（这是一个惯例，构造函数始终都应该以一个大写字母开头，而非构造函数应该以一个小写字母开头。）</a:t>
            </a:r>
            <a:endParaRPr lang="zh-CN" altLang="en-US" sz="2800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sz="2800" dirty="0"/>
              <a:t>使用构造函数来创建对象，意味着你可以获取对象的类型。这也正是构造函数胜过工厂模式的地方。检测对象类型，常用</a:t>
            </a:r>
            <a:r>
              <a:rPr lang="en-US" altLang="x-none" sz="2800" dirty="0"/>
              <a:t>instanceof</a:t>
            </a:r>
            <a:r>
              <a:rPr lang="zh-CN" altLang="en-US" sz="2800" dirty="0"/>
              <a:t>操作符</a:t>
            </a:r>
            <a:r>
              <a:rPr lang="zh-CN" altLang="en-US" dirty="0"/>
              <a:t>。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</a:p>
        </p:txBody>
      </p:sp>
      <p:pic>
        <p:nvPicPr>
          <p:cNvPr id="156674" name="内容占位符 3"/>
          <p:cNvPicPr>
            <a:picLocks noGrp="1"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323850" y="1773238"/>
            <a:ext cx="8196263" cy="1944687"/>
          </a:xfr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7" name="标题 1576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第三方框架</a:t>
            </a:r>
            <a:endParaRPr lang="zh-CN" altLang="en-US" dirty="0"/>
          </a:p>
        </p:txBody>
      </p:sp>
      <p:sp>
        <p:nvSpPr>
          <p:cNvPr id="157698" name="文本占位符 1576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基本用法</a:t>
            </a:r>
            <a:endParaRPr lang="zh-CN" altLang="en-US" dirty="0"/>
          </a:p>
          <a:p>
            <a:r>
              <a:rPr lang="zh-CN" altLang="en-US" dirty="0"/>
              <a:t>使用第三方框架改造案例</a:t>
            </a:r>
            <a:endParaRPr lang="zh-CN" altLang="en-US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58722" name="标题 1"/>
          <p:cNvSpPr>
            <a:spLocks noGrp="1"/>
          </p:cNvSpPr>
          <p:nvPr>
            <p:ph type="ctrTitle"/>
          </p:nvPr>
        </p:nvSpPr>
        <p:spPr>
          <a:xfrm>
            <a:off x="0" y="2636838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4800" dirty="0">
                <a:solidFill>
                  <a:schemeClr val="tx1"/>
                </a:solidFill>
              </a:rPr>
              <a:t>主题：各种术语总结（可选）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术语概述</a:t>
            </a:r>
            <a:endParaRPr lang="zh-CN" altLang="en-US"/>
          </a:p>
        </p:txBody>
      </p:sp>
      <p:sp>
        <p:nvSpPr>
          <p:cNvPr id="15974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双对象法则：构造函数对象，原型对象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构造函数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原型对象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构造对象属性和方法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原型属性和方法</a:t>
            </a:r>
            <a:endParaRPr lang="en-US" altLang="x-none" dirty="0"/>
          </a:p>
          <a:p>
            <a:pPr lvl="0" eaLnBrk="1" hangingPunct="1"/>
            <a:r>
              <a:rPr lang="en-US" altLang="x-none" dirty="0"/>
              <a:t>OOP</a:t>
            </a:r>
            <a:endParaRPr lang="en-US" altLang="x-none" dirty="0"/>
          </a:p>
          <a:p>
            <a:pPr lvl="0" eaLnBrk="1" hangingPunct="1"/>
            <a:r>
              <a:rPr lang="en-US" altLang="x-none" dirty="0"/>
              <a:t>OO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高阶：继承 多态 接口 抽象 重载 覆写</a:t>
            </a:r>
            <a:endParaRPr lang="en-US" altLang="x-none" dirty="0"/>
          </a:p>
          <a:p>
            <a:pPr lvl="0" eaLnBrk="1" hangingPunct="1"/>
            <a:endParaRPr lang="zh-CN" altLang="en-US" dirty="0"/>
          </a:p>
        </p:txBody>
      </p:sp>
      <p:sp>
        <p:nvSpPr>
          <p:cNvPr id="15974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60770" name="标题 1"/>
          <p:cNvSpPr>
            <a:spLocks noGrp="1"/>
          </p:cNvSpPr>
          <p:nvPr>
            <p:ph type="ctrTitle"/>
          </p:nvPr>
        </p:nvSpPr>
        <p:spPr>
          <a:xfrm>
            <a:off x="0" y="2636838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4800" dirty="0">
                <a:solidFill>
                  <a:schemeClr val="tx1"/>
                </a:solidFill>
              </a:rPr>
              <a:t>主题：使用面向对象封装框架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</a:p>
        </p:txBody>
      </p:sp>
      <p:sp>
        <p:nvSpPr>
          <p:cNvPr id="161794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封装一些常用的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正则表达式复习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封装trim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trim 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js</a:t>
            </a:r>
            <a:r>
              <a:rPr lang="zh-CN" altLang="en-US" dirty="0"/>
              <a:t>没有</a:t>
            </a:r>
            <a:r>
              <a:rPr lang="en-US" altLang="zh-CN" dirty="0"/>
              <a:t>trim</a:t>
            </a:r>
            <a:r>
              <a:rPr lang="zh-CN" altLang="en-US" dirty="0"/>
              <a:t>的 </a:t>
            </a:r>
            <a:r>
              <a:rPr lang="en-US" altLang="zh-CN" dirty="0"/>
              <a:t>ES5  </a:t>
            </a:r>
            <a:endParaRPr lang="en-US" altLang="zh-CN" dirty="0"/>
          </a:p>
        </p:txBody>
      </p:sp>
      <p:sp>
        <p:nvSpPr>
          <p:cNvPr id="16179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62818" name="标题 1"/>
          <p:cNvSpPr>
            <a:spLocks noGrp="1"/>
          </p:cNvSpPr>
          <p:nvPr>
            <p:ph type="ctrTitle"/>
          </p:nvPr>
        </p:nvSpPr>
        <p:spPr>
          <a:xfrm>
            <a:off x="34925" y="2276475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5400" dirty="0">
                <a:solidFill>
                  <a:schemeClr val="tx1"/>
                </a:solidFill>
              </a:rPr>
              <a:t>主题：</a:t>
            </a:r>
            <a:br>
              <a:rPr lang="zh-CN" altLang="en-US" sz="5400" dirty="0">
                <a:solidFill>
                  <a:schemeClr val="tx1"/>
                </a:solidFill>
              </a:rPr>
            </a:br>
            <a:r>
              <a:rPr lang="zh-CN" altLang="en-US" sz="5400" dirty="0">
                <a:solidFill>
                  <a:schemeClr val="tx1"/>
                </a:solidFill>
              </a:rPr>
              <a:t>面向对象编程进阶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162819" name="文本框 162818"/>
          <p:cNvSpPr txBox="1"/>
          <p:nvPr/>
        </p:nvSpPr>
        <p:spPr>
          <a:xfrm>
            <a:off x="2844800" y="4581525"/>
            <a:ext cx="3840163" cy="11890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教学目标：了解常用的数据绑定方式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复习模板，并学习一种新的模板技术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理解模板的重要性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1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普通开放式</a:t>
            </a:r>
            <a:endParaRPr lang="zh-CN" altLang="en-US" sz="4400" kern="1200" baseline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6384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65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普通开发方式</a:t>
            </a:r>
            <a:endParaRPr lang="zh-CN" altLang="en-US" sz="4400"/>
          </a:p>
        </p:txBody>
      </p:sp>
      <p:sp>
        <p:nvSpPr>
          <p:cNvPr id="164866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en-US" altLang="x-none" sz="3200" dirty="0"/>
              <a:t>HTML</a:t>
            </a:r>
            <a:endParaRPr lang="zh-CN" altLang="en-US" sz="3200" dirty="0"/>
          </a:p>
          <a:p>
            <a:pPr>
              <a:buNone/>
            </a:pPr>
            <a:r>
              <a:rPr lang="en-US" altLang="x-none" sz="3200" dirty="0"/>
              <a:t>CSS</a:t>
            </a:r>
            <a:endParaRPr lang="zh-CN" altLang="en-US" sz="3200" dirty="0"/>
          </a:p>
          <a:p>
            <a:pPr>
              <a:buNone/>
            </a:pPr>
            <a:r>
              <a:rPr lang="en-US" altLang="x-none" sz="3200" dirty="0"/>
              <a:t>JS</a:t>
            </a:r>
            <a:r>
              <a:rPr lang="zh-CN" altLang="en-US" sz="3200" dirty="0"/>
              <a:t>事件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指令 和 数据</a:t>
            </a:r>
            <a:endParaRPr lang="zh-CN" altLang="en-US"/>
          </a:p>
        </p:txBody>
      </p:sp>
      <p:sp>
        <p:nvSpPr>
          <p:cNvPr id="18434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>
              <a:lnSpc>
                <a:spcPct val="80000"/>
              </a:lnSpc>
            </a:pPr>
            <a:r>
              <a:rPr lang="zh-CN" altLang="en-US" sz="2400" dirty="0"/>
              <a:t>比如加法指令： </a:t>
            </a:r>
            <a:r>
              <a:rPr lang="en-US" altLang="x-none" sz="2400" dirty="0"/>
              <a:t>0000000101010101</a:t>
            </a:r>
            <a:endParaRPr lang="zh-CN" altLang="en-US" sz="24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400" dirty="0"/>
              <a:t>1</a:t>
            </a:r>
            <a:r>
              <a:rPr lang="zh-CN" altLang="en-US" sz="2400" dirty="0"/>
              <a:t>：</a:t>
            </a:r>
            <a:r>
              <a:rPr lang="en-US" altLang="x-none" sz="2400" dirty="0"/>
              <a:t>0001</a:t>
            </a:r>
            <a:endParaRPr lang="zh-CN" altLang="en-US" sz="24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400" dirty="0"/>
              <a:t>2</a:t>
            </a:r>
            <a:r>
              <a:rPr lang="zh-CN" altLang="en-US" sz="2400" dirty="0"/>
              <a:t>：</a:t>
            </a:r>
            <a:r>
              <a:rPr lang="en-US" altLang="x-none" sz="2400" dirty="0"/>
              <a:t>0010</a:t>
            </a:r>
            <a:endParaRPr lang="zh-CN" altLang="en-US" sz="2400" dirty="0"/>
          </a:p>
          <a:p>
            <a:pPr lvl="0" eaLnBrk="1" hangingPunct="1">
              <a:lnSpc>
                <a:spcPct val="80000"/>
              </a:lnSpc>
            </a:pPr>
            <a:endParaRPr lang="zh-CN" altLang="en-US" sz="24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400" dirty="0"/>
              <a:t>CPU</a:t>
            </a:r>
            <a:r>
              <a:rPr lang="zh-CN" altLang="en-US" sz="2400" dirty="0"/>
              <a:t>如何实现</a:t>
            </a:r>
            <a:r>
              <a:rPr lang="en-US" altLang="x-none" sz="2400" dirty="0"/>
              <a:t>1+2</a:t>
            </a:r>
            <a:r>
              <a:rPr lang="zh-CN" altLang="en-US" sz="2400" dirty="0"/>
              <a:t>：</a:t>
            </a:r>
            <a:endParaRPr lang="en-US" altLang="x-none" sz="2400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sz="2400" dirty="0"/>
              <a:t>先将</a:t>
            </a:r>
            <a:r>
              <a:rPr lang="en-US" altLang="x-none" sz="2400" dirty="0"/>
              <a:t>0001</a:t>
            </a:r>
            <a:r>
              <a:rPr lang="zh-CN" altLang="en-US" sz="2400" dirty="0"/>
              <a:t>保存在内存中，并用一个地址代表：地址也是一个二进制比如</a:t>
            </a:r>
            <a:r>
              <a:rPr lang="en-US" altLang="x-none" sz="2400" dirty="0"/>
              <a:t>0010110</a:t>
            </a:r>
            <a:endParaRPr lang="zh-CN" altLang="en-US" sz="2400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sz="2400" dirty="0"/>
              <a:t>再将</a:t>
            </a:r>
            <a:r>
              <a:rPr lang="en-US" altLang="x-none" sz="2400" dirty="0"/>
              <a:t>0010</a:t>
            </a:r>
            <a:r>
              <a:rPr lang="zh-CN" altLang="en-US" sz="2400" dirty="0"/>
              <a:t>保存在内存中，并用一个地址代表</a:t>
            </a:r>
            <a:r>
              <a:rPr lang="en-US" altLang="x-none" sz="2400" dirty="0"/>
              <a:t>0010110</a:t>
            </a:r>
            <a:endParaRPr lang="zh-CN" altLang="en-US" sz="24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400" dirty="0"/>
              <a:t>CPU</a:t>
            </a:r>
            <a:r>
              <a:rPr lang="zh-CN" altLang="en-US" sz="2400" dirty="0"/>
              <a:t>实现加法，只认识地址和指令，先从地址中取出两个值，然后相加，具体为：</a:t>
            </a:r>
            <a:endParaRPr lang="en-US" altLang="x-none" sz="24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400" dirty="0">
                <a:solidFill>
                  <a:srgbClr val="FF0000"/>
                </a:solidFill>
              </a:rPr>
              <a:t>0010110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x-none" sz="2400" dirty="0">
                <a:solidFill>
                  <a:srgbClr val="00B050"/>
                </a:solidFill>
              </a:rPr>
              <a:t>0000000101010101</a:t>
            </a:r>
            <a:r>
              <a:rPr lang="en-US" altLang="x-none" sz="2400" dirty="0"/>
              <a:t> </a:t>
            </a:r>
            <a:r>
              <a:rPr lang="en-US" altLang="x-none" sz="2400" b="1" dirty="0">
                <a:solidFill>
                  <a:srgbClr val="FFC000"/>
                </a:solidFill>
              </a:rPr>
              <a:t>0010110</a:t>
            </a:r>
            <a:endParaRPr lang="zh-CN" altLang="en-US" sz="2400" b="1" dirty="0">
              <a:solidFill>
                <a:srgbClr val="FFC000"/>
              </a:solidFill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x-none" sz="2400" dirty="0">
                <a:solidFill>
                  <a:srgbClr val="FF0000"/>
                </a:solidFill>
              </a:rPr>
              <a:t>1 </a:t>
            </a:r>
            <a:r>
              <a:rPr lang="zh-CN" altLang="en-US" sz="2400" dirty="0">
                <a:solidFill>
                  <a:srgbClr val="FF0000"/>
                </a:solidFill>
              </a:rPr>
              <a:t>所在的内存地址   </a:t>
            </a:r>
            <a:r>
              <a:rPr lang="zh-CN" altLang="en-US" sz="2400" b="1" dirty="0">
                <a:solidFill>
                  <a:srgbClr val="00B050"/>
                </a:solidFill>
              </a:rPr>
              <a:t>指令</a:t>
            </a:r>
            <a:r>
              <a:rPr lang="zh-CN" altLang="en-US" sz="2400" dirty="0">
                <a:solidFill>
                  <a:srgbClr val="FF0000"/>
                </a:solidFill>
              </a:rPr>
              <a:t>   </a:t>
            </a:r>
            <a:r>
              <a:rPr lang="en-US" altLang="x-none" sz="2400" b="1" dirty="0">
                <a:solidFill>
                  <a:srgbClr val="FFC000"/>
                </a:solidFill>
              </a:rPr>
              <a:t>2</a:t>
            </a:r>
            <a:r>
              <a:rPr lang="zh-CN" altLang="en-US" sz="2400" b="1" dirty="0">
                <a:solidFill>
                  <a:srgbClr val="FFC000"/>
                </a:solidFill>
              </a:rPr>
              <a:t>所在的内存地址</a:t>
            </a:r>
            <a:endParaRPr lang="en-US" altLang="x-none" sz="2400" b="1" dirty="0">
              <a:solidFill>
                <a:srgbClr val="FFC000"/>
              </a:solidFill>
            </a:endParaRPr>
          </a:p>
          <a:p>
            <a:pPr lvl="0" eaLnBrk="1" hangingPunct="1">
              <a:lnSpc>
                <a:spcPct val="80000"/>
              </a:lnSpc>
            </a:pPr>
            <a:endParaRPr lang="zh-CN" altLang="en-US" sz="2400" dirty="0"/>
          </a:p>
          <a:p>
            <a:pPr lvl="0" eaLnBrk="1" hangingPunct="1">
              <a:lnSpc>
                <a:spcPct val="80000"/>
              </a:lnSpc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8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16589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165891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03350" y="620713"/>
            <a:ext cx="5962650" cy="56388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代码完善 </a:t>
            </a:r>
            <a:r>
              <a:rPr lang="en-US" altLang="x-none" sz="4400" dirty="0"/>
              <a:t>– </a:t>
            </a:r>
            <a:r>
              <a:rPr lang="zh-CN" altLang="en-US" sz="4400" dirty="0"/>
              <a:t>注释</a:t>
            </a:r>
            <a:endParaRPr lang="zh-CN" altLang="en-US" sz="4400" dirty="0"/>
          </a:p>
        </p:txBody>
      </p:sp>
      <p:sp>
        <p:nvSpPr>
          <p:cNvPr id="16691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166915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92275" y="1417638"/>
            <a:ext cx="6410325" cy="51244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7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面向过程定义</a:t>
            </a:r>
            <a:endParaRPr lang="zh-CN" altLang="en-US" sz="4400"/>
          </a:p>
        </p:txBody>
      </p:sp>
      <p:sp>
        <p:nvSpPr>
          <p:cNvPr id="167938" name="内容占位符 1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面向过程就是使用函数包装好一个一个工具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常用的三个过程</a:t>
            </a:r>
            <a:endParaRPr lang="zh-CN" altLang="en-US" sz="4400"/>
          </a:p>
        </p:txBody>
      </p:sp>
      <p:sp>
        <p:nvSpPr>
          <p:cNvPr id="16896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init</a:t>
            </a:r>
            <a:endParaRPr lang="zh-CN" altLang="en-US" sz="3200" dirty="0"/>
          </a:p>
          <a:p>
            <a:pPr>
              <a:buNone/>
            </a:pPr>
            <a:r>
              <a:rPr lang="zh-CN" altLang="en-US" sz="3200" dirty="0"/>
              <a:t>binddom</a:t>
            </a:r>
            <a:endParaRPr lang="zh-CN" altLang="en-US" sz="3200" dirty="0"/>
          </a:p>
          <a:p>
            <a:pPr>
              <a:buNone/>
            </a:pPr>
            <a:r>
              <a:rPr lang="zh-CN" altLang="en-US" sz="3200" dirty="0"/>
              <a:t>bindevents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000" dirty="0"/>
              <a:t>面向过程编程原则 </a:t>
            </a:r>
            <a:r>
              <a:rPr lang="en-US" altLang="x-none" sz="4000" dirty="0"/>
              <a:t>– </a:t>
            </a:r>
            <a:r>
              <a:rPr lang="zh-CN" altLang="en-US" sz="4000" dirty="0"/>
              <a:t>单一功能原则</a:t>
            </a:r>
            <a:endParaRPr lang="zh-CN" altLang="en-US" sz="4000" dirty="0"/>
          </a:p>
        </p:txBody>
      </p:sp>
      <p:sp>
        <p:nvSpPr>
          <p:cNvPr id="16998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一个函数尽量包含一个功能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0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代码演示</a:t>
            </a:r>
            <a:endParaRPr lang="zh-CN" altLang="en-US" sz="4400"/>
          </a:p>
        </p:txBody>
      </p:sp>
      <p:sp>
        <p:nvSpPr>
          <p:cNvPr id="17101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171011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76375" y="1206500"/>
            <a:ext cx="6477000" cy="53149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面向对象编程</a:t>
            </a:r>
            <a:endParaRPr lang="zh-CN" altLang="en-US" sz="4400" kern="1200" baseline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7203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案例</a:t>
            </a:r>
            <a:endParaRPr lang="zh-CN" altLang="en-US" sz="4400" dirty="0"/>
          </a:p>
        </p:txBody>
      </p:sp>
      <p:sp>
        <p:nvSpPr>
          <p:cNvPr id="17305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前面我们已经做了大量的面向对象编程的案例，这里不再详细讲解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原则</a:t>
            </a:r>
            <a:endParaRPr lang="zh-CN" altLang="en-US" sz="4400"/>
          </a:p>
        </p:txBody>
      </p:sp>
      <p:sp>
        <p:nvSpPr>
          <p:cNvPr id="17408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/>
              <a:t>单一职责</a:t>
            </a:r>
            <a:endParaRPr lang="zh-CN" altLang="en-US" sz="320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绑定进阶</a:t>
            </a:r>
            <a:endParaRPr lang="zh-CN" altLang="en-US"/>
          </a:p>
        </p:txBody>
      </p:sp>
      <p:sp>
        <p:nvSpPr>
          <p:cNvPr id="17510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封装format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使用format改造商城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模板复习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使用模板改造案例</a:t>
            </a:r>
            <a:endParaRPr lang="zh-CN" altLang="en-US" dirty="0"/>
          </a:p>
        </p:txBody>
      </p:sp>
      <p:sp>
        <p:nvSpPr>
          <p:cNvPr id="17510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内存就是一个二进制存储器</a:t>
            </a:r>
            <a:endParaRPr lang="zh-CN" altLang="en-US"/>
          </a:p>
        </p:txBody>
      </p:sp>
      <p:pic>
        <p:nvPicPr>
          <p:cNvPr id="19458" name="内容占位符 3"/>
          <p:cNvPicPr>
            <a:picLocks noGrp="1" noChangeAspect="1"/>
          </p:cNvPicPr>
          <p:nvPr>
            <p:ph/>
          </p:nvPr>
        </p:nvPicPr>
        <p:blipFill>
          <a:blip r:embed="rId1"/>
          <a:srcRect r="46236"/>
          <a:stretch>
            <a:fillRect/>
          </a:stretch>
        </p:blipFill>
        <p:spPr>
          <a:xfrm>
            <a:off x="323850" y="1557338"/>
            <a:ext cx="5040313" cy="4738687"/>
          </a:xfrm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数据绑定</a:t>
            </a:r>
            <a:endParaRPr lang="zh-CN" altLang="en-US" sz="4400"/>
          </a:p>
        </p:txBody>
      </p:sp>
      <p:sp>
        <p:nvSpPr>
          <p:cNvPr id="17613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在开发中，数据一般是从后台开发人员从数据库读取出来，封装成一个</a:t>
            </a:r>
            <a:r>
              <a:rPr lang="en-US" altLang="x-none" sz="3200" dirty="0"/>
              <a:t>json</a:t>
            </a:r>
            <a:r>
              <a:rPr lang="zh-CN" altLang="en-US" sz="3200" dirty="0"/>
              <a:t>字符串返回给你，然后我们需要将前端写的假数据编程真数据，这个过程就是数据绑定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715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数据绑定的几种形式</a:t>
            </a:r>
            <a:endParaRPr lang="zh-CN" altLang="en-US" sz="4400"/>
          </a:p>
        </p:txBody>
      </p:sp>
      <p:sp>
        <p:nvSpPr>
          <p:cNvPr id="17715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简单绑定方法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动态创建标签绑定方式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模板技术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动态创建标签绑定方式场景分析</a:t>
            </a:r>
            <a:endParaRPr lang="zh-CN" altLang="en-US" sz="4400"/>
          </a:p>
        </p:txBody>
      </p:sp>
      <p:sp>
        <p:nvSpPr>
          <p:cNvPr id="178178" name="内容占位符 2"/>
          <p:cNvSpPr>
            <a:spLocks noGrp="1"/>
          </p:cNvSpPr>
          <p:nvPr>
            <p:ph type="subTitle" idx="1"/>
          </p:nvPr>
        </p:nvSpPr>
        <p:spPr>
          <a:xfrm>
            <a:off x="260350" y="1600200"/>
            <a:ext cx="8780463" cy="4525963"/>
          </a:xfrm>
        </p:spPr>
        <p:txBody>
          <a:bodyPr anchor="t"/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使用场景：状态不同，显示内同不一样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比如登录有三个状态：未登录，登录失败，登录成功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每种状态显示的内容是不一样的，这个时候就需要动态创建标签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3200" dirty="0"/>
              <a:t>使用技术：</a:t>
            </a:r>
            <a:r>
              <a:rPr lang="en-US" altLang="x-none" sz="2000" dirty="0"/>
              <a:t>innerHTML  append</a:t>
            </a:r>
            <a:endParaRPr lang="en-US" altLang="x-none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3200" dirty="0"/>
              <a:t>备注：一般用于动态生成的代码量少的时候，如果需要动态生成很多代码，一般用模板技术</a:t>
            </a:r>
            <a:endParaRPr lang="zh-CN" altLang="en-US" sz="3200" dirty="0"/>
          </a:p>
          <a:p>
            <a:pPr>
              <a:lnSpc>
                <a:spcPct val="90000"/>
              </a:lnSpc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案例研发</a:t>
            </a:r>
            <a:endParaRPr lang="zh-CN" altLang="en-US" sz="4400"/>
          </a:p>
        </p:txBody>
      </p:sp>
      <p:sp>
        <p:nvSpPr>
          <p:cNvPr id="17920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/>
              <a:t>登录的三种状态分别显示不同的内容</a:t>
            </a:r>
            <a:endParaRPr lang="zh-CN" altLang="en-US" sz="320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5" name="标题 3"/>
          <p:cNvSpPr>
            <a:spLocks noGrp="1"/>
          </p:cNvSpPr>
          <p:nvPr>
            <p:ph type="ctrTitle"/>
          </p:nvPr>
        </p:nvSpPr>
        <p:spPr>
          <a:xfrm>
            <a:off x="179388" y="1122363"/>
            <a:ext cx="8713787" cy="2387600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模板技术和数据绑定</a:t>
            </a:r>
            <a:endParaRPr lang="en-US" altLang="x-none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80226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r>
              <a:rPr lang="en-US" altLang="x-none" sz="3200" kern="1200" baseline="0" dirty="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60</a:t>
            </a:r>
            <a:endParaRPr lang="zh-CN" altLang="en-US" sz="3200" kern="1200" baseline="0" dirty="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4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常用模板</a:t>
            </a:r>
            <a:endParaRPr lang="zh-CN" altLang="en-US" sz="4400"/>
          </a:p>
        </p:txBody>
      </p:sp>
      <p:pic>
        <p:nvPicPr>
          <p:cNvPr id="181250" name="内容占位符 3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27000" y="1044575"/>
            <a:ext cx="9015413" cy="4824413"/>
          </a:xfrm>
        </p:spPr>
      </p:pic>
      <p:sp>
        <p:nvSpPr>
          <p:cNvPr id="181251" name="矩形 4"/>
          <p:cNvSpPr/>
          <p:nvPr/>
        </p:nvSpPr>
        <p:spPr>
          <a:xfrm>
            <a:off x="3203575" y="5868988"/>
            <a:ext cx="1766888" cy="522287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ie8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浏览器</a:t>
            </a:r>
            <a:endParaRPr lang="zh-CN" altLang="en-US" sz="2800" b="1" dirty="0">
              <a:solidFill>
                <a:srgbClr val="FF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常用模板</a:t>
            </a:r>
            <a:endParaRPr lang="zh-CN" altLang="en-US" sz="4400"/>
          </a:p>
        </p:txBody>
      </p:sp>
      <p:sp>
        <p:nvSpPr>
          <p:cNvPr id="182274" name="矩形 4"/>
          <p:cNvSpPr/>
          <p:nvPr/>
        </p:nvSpPr>
        <p:spPr>
          <a:xfrm>
            <a:off x="3243263" y="5861050"/>
            <a:ext cx="2565400" cy="523875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chrome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浏览器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pic>
        <p:nvPicPr>
          <p:cNvPr id="182275" name="内容占位符 5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85738" y="1114425"/>
            <a:ext cx="8678862" cy="4645025"/>
          </a:xfrm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常用模板</a:t>
            </a:r>
            <a:endParaRPr lang="zh-CN" altLang="en-US" sz="4400"/>
          </a:p>
        </p:txBody>
      </p:sp>
      <p:sp>
        <p:nvSpPr>
          <p:cNvPr id="183298" name="矩形 4"/>
          <p:cNvSpPr/>
          <p:nvPr/>
        </p:nvSpPr>
        <p:spPr>
          <a:xfrm>
            <a:off x="3243263" y="5861050"/>
            <a:ext cx="1382712" cy="523875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Firefox</a:t>
            </a:r>
            <a:endParaRPr lang="zh-CN" altLang="en-US" sz="2800" b="1" dirty="0">
              <a:solidFill>
                <a:srgbClr val="FF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pic>
        <p:nvPicPr>
          <p:cNvPr id="183299" name="内容占位符 5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03213" y="1122363"/>
            <a:ext cx="8732837" cy="4673600"/>
          </a:xfrm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总结</a:t>
            </a:r>
            <a:endParaRPr lang="zh-CN" altLang="en-US" sz="4400"/>
          </a:p>
        </p:txBody>
      </p:sp>
      <p:sp>
        <p:nvSpPr>
          <p:cNvPr id="184322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819275"/>
            <a:ext cx="8928100" cy="4308475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王者： </a:t>
            </a:r>
            <a:endParaRPr lang="en-US" altLang="x-none" sz="3200" dirty="0"/>
          </a:p>
          <a:p>
            <a:pPr>
              <a:buNone/>
            </a:pPr>
            <a:r>
              <a:rPr lang="en-US" altLang="x-none" sz="3200" dirty="0"/>
              <a:t>art template(</a:t>
            </a:r>
            <a:r>
              <a:rPr lang="zh-CN" altLang="en-US" sz="3200" dirty="0"/>
              <a:t>完美融合</a:t>
            </a:r>
            <a:r>
              <a:rPr lang="en-US" altLang="x-none" sz="3200" dirty="0"/>
              <a:t>node.js)</a:t>
            </a:r>
            <a:endParaRPr lang="zh-CN" altLang="en-US" sz="3200" dirty="0"/>
          </a:p>
          <a:p>
            <a:pPr>
              <a:buNone/>
            </a:pPr>
            <a:r>
              <a:rPr lang="en-US" altLang="x-none" sz="3200" b="1" dirty="0"/>
              <a:t>doT.js</a:t>
            </a:r>
            <a:endParaRPr lang="zh-CN" altLang="en-US" sz="3200" b="1" dirty="0"/>
          </a:p>
          <a:p>
            <a:pPr>
              <a:buNone/>
            </a:pPr>
            <a:r>
              <a:rPr lang="en-US" altLang="x-none" sz="3200" b="1" dirty="0"/>
              <a:t>Juicer.js(</a:t>
            </a:r>
            <a:r>
              <a:rPr lang="zh-CN" altLang="en-US" sz="3200" b="1" dirty="0"/>
              <a:t>支持</a:t>
            </a:r>
            <a:r>
              <a:rPr lang="en-US" altLang="x-none" sz="3200" b="1" dirty="0"/>
              <a:t>node.js)</a:t>
            </a:r>
            <a:endParaRPr lang="en-US" altLang="x-none" sz="3200" dirty="0"/>
          </a:p>
          <a:p>
            <a:pPr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5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art</a:t>
            </a: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模板语法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85346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代码执行方式</a:t>
            </a:r>
            <a:endParaRPr lang="zh-CN" altLang="en-US"/>
          </a:p>
        </p:txBody>
      </p:sp>
      <p:sp>
        <p:nvSpPr>
          <p:cNvPr id="20482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系统会将所有我们编写的代码全部转换成对应的二进制，也就是</a:t>
            </a:r>
            <a:r>
              <a:rPr lang="en-US" altLang="x-none" dirty="0"/>
              <a:t>01</a:t>
            </a:r>
            <a:r>
              <a:rPr lang="zh-CN" altLang="en-US" dirty="0"/>
              <a:t>存放在内存中，</a:t>
            </a:r>
            <a:endParaRPr lang="en-US" altLang="x-none" dirty="0"/>
          </a:p>
          <a:p>
            <a:pPr lvl="0" eaLnBrk="1" hangingPunct="1"/>
            <a:r>
              <a:rPr lang="en-US" altLang="x-none" dirty="0"/>
              <a:t>CPU</a:t>
            </a:r>
            <a:r>
              <a:rPr lang="zh-CN" altLang="en-US" dirty="0"/>
              <a:t>一行一行的从内存中读取这些</a:t>
            </a:r>
            <a:r>
              <a:rPr lang="en-US" altLang="x-none" dirty="0"/>
              <a:t>01010</a:t>
            </a:r>
            <a:r>
              <a:rPr lang="zh-CN" altLang="en-US" dirty="0"/>
              <a:t>，然后实现运算。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6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编写模板</a:t>
            </a:r>
            <a:endParaRPr lang="zh-CN" altLang="en-US" sz="4400"/>
          </a:p>
        </p:txBody>
      </p:sp>
      <p:sp>
        <p:nvSpPr>
          <p:cNvPr id="186370" name="Rectangle 1"/>
          <p:cNvSpPr>
            <a:spLocks noGrp="1"/>
          </p:cNvSpPr>
          <p:nvPr>
            <p:ph type="subTitle" idx="1"/>
          </p:nvPr>
        </p:nvSpPr>
        <p:spPr>
          <a:xfrm>
            <a:off x="250825" y="1603375"/>
            <a:ext cx="8785225" cy="3724275"/>
          </a:xfrm>
        </p:spPr>
        <p:txBody>
          <a:bodyPr wrap="square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使用一个type="text/html"的script标签存放模板：</a:t>
            </a:r>
            <a:endParaRPr lang="zh-CN" altLang="en-US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&lt;script id="test" type="text/html"&gt;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 &lt;h1&gt;{{title}}&lt;/h1&gt;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&lt;ul&gt; 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{{each list as value i}} </a:t>
            </a:r>
            <a:endParaRPr lang="en-US" altLang="x-none" sz="2400" dirty="0"/>
          </a:p>
          <a:p>
            <a:pPr marL="800100" lvl="2" algn="l">
              <a:spcBef>
                <a:spcPct val="0"/>
              </a:spcBef>
              <a:buNone/>
            </a:pPr>
            <a:r>
              <a:rPr lang="zh-CN" altLang="en-US" sz="2000" dirty="0"/>
              <a:t>&lt;li&gt;索引 {{i + 1}} ：{{value}}&lt;/li&gt; </a:t>
            </a:r>
            <a:endParaRPr lang="en-US" altLang="x-none" sz="20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{{/each}} 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&lt;/ul&gt;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&lt;/script&gt;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739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数据模板绑定</a:t>
            </a:r>
            <a:endParaRPr lang="zh-CN" altLang="en-US" sz="4400"/>
          </a:p>
        </p:txBody>
      </p:sp>
      <p:sp>
        <p:nvSpPr>
          <p:cNvPr id="187394" name="Rectangle 1"/>
          <p:cNvSpPr>
            <a:spLocks noGrp="1"/>
          </p:cNvSpPr>
          <p:nvPr>
            <p:ph type="subTitle" idx="1"/>
          </p:nvPr>
        </p:nvSpPr>
        <p:spPr>
          <a:xfrm>
            <a:off x="178753" y="1052830"/>
            <a:ext cx="8640762" cy="5089525"/>
          </a:xfrm>
        </p:spPr>
        <p:txBody>
          <a:bodyPr wrap="square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en-US" altLang="x-none" sz="2800" dirty="0"/>
              <a:t>Test</a:t>
            </a:r>
            <a:r>
              <a:rPr lang="zh-CN" altLang="en-US" sz="2800" dirty="0"/>
              <a:t>是模板名称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en-US" altLang="x-none" sz="2800" dirty="0"/>
              <a:t>Data</a:t>
            </a:r>
            <a:r>
              <a:rPr lang="zh-CN" altLang="en-US" sz="2800" dirty="0"/>
              <a:t>是数据名称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两种绑定语法：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endParaRPr lang="zh-CN" altLang="en-US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var data = { 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title: '标签', </a:t>
            </a:r>
            <a:endParaRPr lang="en-US" altLang="x-none" sz="24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list: ['文艺', '博客', '摄影', '电影', '民谣', '旅行', '吉他'] 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};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endParaRPr lang="zh-CN" altLang="en-US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var html = template('test', data); document.getElementById('content').innerHTML = html;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条件表达式</a:t>
            </a:r>
            <a:endParaRPr lang="zh-CN" altLang="en-US" sz="4400"/>
          </a:p>
        </p:txBody>
      </p:sp>
      <p:sp>
        <p:nvSpPr>
          <p:cNvPr id="188418" name="Rectangle 1"/>
          <p:cNvSpPr>
            <a:spLocks noGrp="1"/>
          </p:cNvSpPr>
          <p:nvPr>
            <p:ph type="subTitle" idx="1"/>
          </p:nvPr>
        </p:nvSpPr>
        <p:spPr>
          <a:xfrm>
            <a:off x="251143" y="1772603"/>
            <a:ext cx="8364537" cy="3230562"/>
          </a:xfrm>
        </p:spPr>
        <p:txBody>
          <a:bodyPr wrap="square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{{if admin}} </a:t>
            </a:r>
            <a:endParaRPr lang="en-US" altLang="x-none" sz="3200" dirty="0">
              <a:solidFill>
                <a:srgbClr val="FF0000"/>
              </a:solidFill>
            </a:endParaRPr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800" dirty="0"/>
              <a:t>&lt;p&gt;admin&lt;/p&gt;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800" dirty="0"/>
              <a:t> {{else if code &gt; 0}} 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en-US" altLang="x-none" sz="2800" dirty="0"/>
              <a:t>	</a:t>
            </a:r>
            <a:r>
              <a:rPr lang="zh-CN" altLang="en-US" sz="2800" dirty="0"/>
              <a:t>&lt;p&gt;master&lt;/p&gt;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800" dirty="0"/>
              <a:t> {{else}} 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en-US" altLang="x-none" sz="2800" dirty="0"/>
              <a:t>      </a:t>
            </a:r>
            <a:r>
              <a:rPr lang="zh-CN" altLang="en-US" sz="2800" dirty="0"/>
              <a:t>&lt;p&gt;error!&lt;/p&gt;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 {{/if}}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94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遍历表达式</a:t>
            </a:r>
            <a:endParaRPr lang="zh-CN" altLang="en-US" sz="4400"/>
          </a:p>
        </p:txBody>
      </p:sp>
      <p:sp>
        <p:nvSpPr>
          <p:cNvPr id="189442" name="Rectangle 1"/>
          <p:cNvSpPr>
            <a:spLocks noGrp="1"/>
          </p:cNvSpPr>
          <p:nvPr>
            <p:ph type="subTitle" idx="1"/>
          </p:nvPr>
        </p:nvSpPr>
        <p:spPr>
          <a:xfrm>
            <a:off x="323850" y="1042988"/>
            <a:ext cx="8362950" cy="5262562"/>
          </a:xfrm>
        </p:spPr>
        <p:txBody>
          <a:bodyPr wrap="square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无论数组或者对象都可以用 each 进行遍历。</a:t>
            </a:r>
            <a:endParaRPr lang="zh-CN" altLang="en-US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{{each list as value index}} </a:t>
            </a:r>
            <a:endParaRPr lang="en-US" altLang="x-none" sz="2800" dirty="0">
              <a:solidFill>
                <a:srgbClr val="FF000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&lt;li&gt;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en-US" altLang="x-none" sz="2800" dirty="0"/>
              <a:t>	</a:t>
            </a:r>
            <a:r>
              <a:rPr lang="zh-CN" altLang="en-US" sz="2800" dirty="0"/>
              <a:t>{{index}} - {{value.user}}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&lt;/li&gt;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{{/each}} 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亦可以被简写：</a:t>
            </a:r>
            <a:endParaRPr lang="zh-CN" altLang="en-US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{{each list}} </a:t>
            </a:r>
            <a:endParaRPr lang="en-US" altLang="x-none" sz="2800" dirty="0">
              <a:solidFill>
                <a:srgbClr val="FF0000"/>
              </a:solidFill>
            </a:endParaRPr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&lt;li&gt;</a:t>
            </a:r>
            <a:endParaRPr lang="en-US" altLang="x-none" sz="2400" dirty="0"/>
          </a:p>
          <a:p>
            <a:pPr marL="400050" lvl="1" algn="l">
              <a:spcBef>
                <a:spcPct val="0"/>
              </a:spcBef>
              <a:buNone/>
            </a:pPr>
            <a:r>
              <a:rPr lang="en-US" altLang="x-none" sz="2400" dirty="0"/>
              <a:t>	</a:t>
            </a:r>
            <a:r>
              <a:rPr lang="zh-CN" altLang="en-US" sz="2400" dirty="0"/>
              <a:t>{{$index}} - {{$value.user}}</a:t>
            </a:r>
            <a:endParaRPr lang="en-US" altLang="x-none" sz="24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&lt;/li&gt; 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{{/each}}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子模板 </a:t>
            </a:r>
            <a:r>
              <a:rPr lang="en-US" altLang="x-none" sz="4400" dirty="0"/>
              <a:t>– </a:t>
            </a:r>
            <a:r>
              <a:rPr lang="zh-CN" altLang="en-US" sz="4400" dirty="0"/>
              <a:t>了解不讲</a:t>
            </a:r>
            <a:endParaRPr lang="zh-CN" altLang="en-US" sz="4400" dirty="0"/>
          </a:p>
        </p:txBody>
      </p:sp>
      <p:sp>
        <p:nvSpPr>
          <p:cNvPr id="190466" name="Rectangle 1"/>
          <p:cNvSpPr>
            <a:spLocks noGrp="1"/>
          </p:cNvSpPr>
          <p:nvPr>
            <p:ph type="subTitle" idx="1"/>
          </p:nvPr>
        </p:nvSpPr>
        <p:spPr>
          <a:xfrm>
            <a:off x="539115" y="1412875"/>
            <a:ext cx="8391525" cy="2554288"/>
          </a:xfrm>
        </p:spPr>
        <p:txBody>
          <a:bodyPr wrap="none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3200"/>
              <a:t>模板包含表达式</a:t>
            </a:r>
            <a:endParaRPr lang="zh-CN" altLang="en-US" sz="3200"/>
          </a:p>
          <a:p>
            <a:pPr algn="l">
              <a:spcBef>
                <a:spcPct val="0"/>
              </a:spcBef>
              <a:buNone/>
            </a:pPr>
            <a:r>
              <a:rPr lang="zh-CN" altLang="en-US" sz="3200"/>
              <a:t>用于嵌入子模板。</a:t>
            </a:r>
            <a:endParaRPr lang="zh-CN" altLang="en-US" sz="3200"/>
          </a:p>
          <a:p>
            <a:pPr algn="l">
              <a:spcBef>
                <a:spcPct val="0"/>
              </a:spcBef>
              <a:buNone/>
            </a:pPr>
            <a:r>
              <a:rPr lang="en-US" altLang="zh-CN" sz="3200"/>
              <a:t>{{include 'template_name'}} </a:t>
            </a:r>
            <a:endParaRPr lang="en-US" altLang="zh-CN" sz="3200"/>
          </a:p>
          <a:p>
            <a:pPr algn="l">
              <a:spcBef>
                <a:spcPct val="0"/>
              </a:spcBef>
              <a:buNone/>
            </a:pPr>
            <a:r>
              <a:rPr lang="zh-CN" altLang="en-US" sz="3200"/>
              <a:t>子模板默认共享当前数据，亦可以指定数据：</a:t>
            </a:r>
            <a:endParaRPr lang="zh-CN" altLang="en-US" sz="3200"/>
          </a:p>
          <a:p>
            <a:pPr algn="l">
              <a:spcBef>
                <a:spcPct val="0"/>
              </a:spcBef>
              <a:buNone/>
            </a:pPr>
            <a:r>
              <a:rPr lang="en-US" altLang="zh-CN" sz="3200"/>
              <a:t>{{include 'template_name' news_list}} </a:t>
            </a:r>
            <a:endParaRPr lang="en-US" altLang="zh-CN" sz="320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8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子模板好处</a:t>
            </a:r>
            <a:endParaRPr lang="zh-CN" altLang="en-US" sz="4400"/>
          </a:p>
        </p:txBody>
      </p:sp>
      <p:sp>
        <p:nvSpPr>
          <p:cNvPr id="19149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分离复杂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模块化组装页面</a:t>
            </a:r>
            <a:endParaRPr lang="en-US" altLang="x-none" sz="3200" dirty="0"/>
          </a:p>
          <a:p>
            <a:pPr lvl="1" algn="l">
              <a:buNone/>
            </a:pPr>
            <a:r>
              <a:rPr lang="zh-CN" altLang="en-US" sz="2800" dirty="0"/>
              <a:t>将复杂页面分成几个模块，写成模板，之后通过一个容器模板组装整个网页。</a:t>
            </a:r>
            <a:endParaRPr lang="en-US" altLang="x-none" sz="2800" dirty="0"/>
          </a:p>
          <a:p>
            <a:pPr lvl="1" algn="l">
              <a:buNone/>
            </a:pPr>
            <a:r>
              <a:rPr lang="zh-CN" altLang="en-US" sz="2800" dirty="0"/>
              <a:t>这代表一种未来新兴开发技术</a:t>
            </a:r>
            <a:endParaRPr lang="en-US" altLang="x-none" sz="2800" dirty="0"/>
          </a:p>
          <a:p>
            <a:pPr lvl="1" algn="l">
              <a:buNone/>
            </a:pPr>
            <a:r>
              <a:rPr lang="zh-CN" altLang="en-US" sz="2800" dirty="0"/>
              <a:t>基于</a:t>
            </a:r>
            <a:r>
              <a:rPr lang="en-US" altLang="x-none" sz="2800" dirty="0"/>
              <a:t>node.js+arttemplate</a:t>
            </a:r>
            <a:r>
              <a:rPr lang="zh-CN" altLang="en-US" sz="2800" dirty="0"/>
              <a:t>技术，已经实现动态加载模板技术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基本够用了</a:t>
            </a:r>
            <a:endParaRPr lang="zh-CN" altLang="en-US" sz="4400"/>
          </a:p>
        </p:txBody>
      </p:sp>
      <p:sp>
        <p:nvSpPr>
          <p:cNvPr id="192514" name="内容占位符 2"/>
          <p:cNvSpPr>
            <a:spLocks noGrp="1"/>
          </p:cNvSpPr>
          <p:nvPr>
            <p:ph type="subTitle" idx="1"/>
          </p:nvPr>
        </p:nvSpPr>
        <p:spPr>
          <a:xfrm>
            <a:off x="35560" y="1628775"/>
            <a:ext cx="8937625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30%</a:t>
            </a:r>
            <a:r>
              <a:rPr lang="zh-CN" altLang="en-US" sz="3200" dirty="0"/>
              <a:t>左右的</a:t>
            </a:r>
            <a:r>
              <a:rPr lang="en-US" altLang="x-none" sz="3200" dirty="0"/>
              <a:t>1-3</a:t>
            </a:r>
            <a:r>
              <a:rPr lang="zh-CN" altLang="en-US" sz="3200" dirty="0"/>
              <a:t>年经验开发工程师都是如此开发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做移动开发了只要学会了前面讲过的移动开发技术，基本都够用了，大多数企业的初级开发工程师也是如此开发。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案例研发</a:t>
            </a:r>
            <a:endParaRPr lang="zh-CN" altLang="en-US" sz="4400"/>
          </a:p>
        </p:txBody>
      </p:sp>
      <p:sp>
        <p:nvSpPr>
          <p:cNvPr id="19353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/>
              <a:t>使用模板进行数据绑定</a:t>
            </a:r>
            <a:endParaRPr lang="zh-CN" altLang="en-US" sz="320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面向对象编程框架</a:t>
            </a:r>
            <a:endParaRPr lang="zh-CN" altLang="en-US"/>
          </a:p>
        </p:txBody>
      </p:sp>
      <p:sp>
        <p:nvSpPr>
          <p:cNvPr id="194562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en-US" altLang="x-none" dirty="0"/>
              <a:t>Init</a:t>
            </a:r>
            <a:endParaRPr lang="en-US" altLang="x-none" dirty="0"/>
          </a:p>
          <a:p>
            <a:pPr lvl="0" eaLnBrk="1" hangingPunct="1"/>
            <a:r>
              <a:rPr lang="en-US" altLang="x-none" dirty="0"/>
              <a:t>Bindevent</a:t>
            </a:r>
            <a:endParaRPr lang="en-US" altLang="x-none" dirty="0"/>
          </a:p>
          <a:p>
            <a:pPr lvl="0" eaLnBrk="1" hangingPunct="1"/>
            <a:r>
              <a:rPr lang="en-US" altLang="x-none" dirty="0"/>
              <a:t>binddom</a:t>
            </a:r>
            <a:endParaRPr lang="en-US" altLang="x-none" dirty="0"/>
          </a:p>
        </p:txBody>
      </p:sp>
      <p:sp>
        <p:nvSpPr>
          <p:cNvPr id="19456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58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百度星座案例</a:t>
            </a:r>
            <a:endParaRPr lang="zh-CN" altLang="en-US"/>
          </a:p>
        </p:txBody>
      </p:sp>
      <p:sp>
        <p:nvSpPr>
          <p:cNvPr id="19558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自学或者讲解</a:t>
            </a:r>
            <a:endParaRPr lang="zh-CN" altLang="en-US" dirty="0"/>
          </a:p>
        </p:txBody>
      </p:sp>
      <p:sp>
        <p:nvSpPr>
          <p:cNvPr id="19558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 dirty="0"/>
              <a:t>为什么</a:t>
            </a:r>
            <a:r>
              <a:rPr lang="en-US" altLang="x-none" dirty="0"/>
              <a:t>64</a:t>
            </a:r>
            <a:r>
              <a:rPr lang="zh-CN" altLang="en-US" dirty="0"/>
              <a:t>位操作系统更牛逼</a:t>
            </a:r>
            <a:endParaRPr lang="zh-CN" altLang="en-US" dirty="0"/>
          </a:p>
        </p:txBody>
      </p:sp>
      <p:sp>
        <p:nvSpPr>
          <p:cNvPr id="2150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>
              <a:lnSpc>
                <a:spcPct val="80000"/>
              </a:lnSpc>
            </a:pPr>
            <a:r>
              <a:rPr lang="en-US" altLang="x-none" sz="2800" dirty="0"/>
              <a:t>32</a:t>
            </a:r>
            <a:r>
              <a:rPr lang="zh-CN" altLang="en-US" sz="2800" dirty="0"/>
              <a:t>位操作系统只能最多有</a:t>
            </a:r>
            <a:r>
              <a:rPr lang="en-US" altLang="x-none" sz="2800" dirty="0"/>
              <a:t>2</a:t>
            </a:r>
            <a:r>
              <a:rPr lang="zh-CN" altLang="en-US" sz="2800" dirty="0"/>
              <a:t>的</a:t>
            </a:r>
            <a:r>
              <a:rPr lang="en-US" altLang="x-none" sz="2800" dirty="0"/>
              <a:t>32</a:t>
            </a:r>
            <a:r>
              <a:rPr lang="zh-CN" altLang="en-US" sz="2800" dirty="0"/>
              <a:t>次方个指令</a:t>
            </a:r>
            <a:endParaRPr lang="en-US" altLang="x-none" sz="28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800" dirty="0"/>
              <a:t>64</a:t>
            </a:r>
            <a:r>
              <a:rPr lang="zh-CN" altLang="en-US" sz="2800" dirty="0"/>
              <a:t>位可以有</a:t>
            </a:r>
            <a:r>
              <a:rPr lang="en-US" altLang="x-none" sz="2800" dirty="0"/>
              <a:t>2</a:t>
            </a:r>
            <a:r>
              <a:rPr lang="zh-CN" altLang="en-US" sz="2800" dirty="0"/>
              <a:t>的</a:t>
            </a:r>
            <a:r>
              <a:rPr lang="en-US" altLang="x-none" sz="2800" dirty="0"/>
              <a:t>64</a:t>
            </a:r>
            <a:r>
              <a:rPr lang="zh-CN" altLang="en-US" sz="2800" dirty="0"/>
              <a:t>次方个指令</a:t>
            </a:r>
            <a:endParaRPr lang="en-US" altLang="x-none" sz="2800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sz="2800" dirty="0"/>
              <a:t>早期</a:t>
            </a:r>
            <a:r>
              <a:rPr lang="en-US" altLang="x-none" sz="2800" dirty="0"/>
              <a:t>3</a:t>
            </a:r>
            <a:r>
              <a:rPr lang="zh-CN" altLang="en-US" sz="2800" dirty="0"/>
              <a:t>位操作系统只能识别</a:t>
            </a:r>
            <a:r>
              <a:rPr lang="en-US" altLang="x-none" sz="2800" dirty="0"/>
              <a:t>8</a:t>
            </a:r>
            <a:r>
              <a:rPr lang="zh-CN" altLang="en-US" sz="2800" dirty="0"/>
              <a:t>种物体：</a:t>
            </a:r>
            <a:endParaRPr lang="en-US" altLang="x-none" sz="28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000 </a:t>
            </a:r>
            <a:r>
              <a:rPr lang="zh-CN" altLang="en-US" sz="2400" dirty="0"/>
              <a:t>  </a:t>
            </a:r>
            <a:r>
              <a:rPr lang="en-US" altLang="x-none" sz="2400" dirty="0"/>
              <a:t>1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001   2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010   3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011   4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100   5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101   6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110   7</a:t>
            </a:r>
            <a:endParaRPr lang="zh-CN" altLang="en-US" sz="2400" dirty="0"/>
          </a:p>
          <a:p>
            <a:pPr lvl="1" indent="-285750" eaLnBrk="1" hangingPunct="1">
              <a:lnSpc>
                <a:spcPct val="80000"/>
              </a:lnSpc>
            </a:pPr>
            <a:r>
              <a:rPr lang="en-US" altLang="x-none" sz="2400" dirty="0"/>
              <a:t>111   8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4098" name="文本占位符 40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深化对面向对象编程的理解</a:t>
            </a:r>
            <a:endParaRPr lang="zh-CN" altLang="en-US" dirty="0"/>
          </a:p>
          <a:p>
            <a:r>
              <a:rPr lang="zh-CN" altLang="en-US" dirty="0"/>
              <a:t>深刻理解构造函数</a:t>
            </a:r>
            <a:endParaRPr lang="zh-CN" altLang="en-US" dirty="0"/>
          </a:p>
          <a:p>
            <a:r>
              <a:rPr lang="zh-CN" altLang="en-US" dirty="0"/>
              <a:t>理解原型对象的理论知识</a:t>
            </a:r>
            <a:endParaRPr lang="zh-CN" altLang="en-US" dirty="0"/>
          </a:p>
          <a:p>
            <a:r>
              <a:rPr lang="zh-CN" altLang="en-US" dirty="0"/>
              <a:t>理解原型链</a:t>
            </a:r>
            <a:endParaRPr lang="zh-CN" altLang="en-US" dirty="0"/>
          </a:p>
          <a:p>
            <a:r>
              <a:rPr lang="zh-CN" altLang="en-US" dirty="0"/>
              <a:t>面向对象编程进阶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复习正则表达式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绑定知识进阶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计算机诞生时候的编程</a:t>
            </a:r>
            <a:endParaRPr lang="zh-CN" altLang="en-US"/>
          </a:p>
        </p:txBody>
      </p:sp>
      <p:pic>
        <p:nvPicPr>
          <p:cNvPr id="22530" name="内容占位符 3"/>
          <p:cNvPicPr>
            <a:picLocks noGrp="1"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3203575" y="1989138"/>
            <a:ext cx="3057525" cy="269557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汇编时代的编程方式</a:t>
            </a:r>
            <a:endParaRPr lang="zh-CN" altLang="en-US"/>
          </a:p>
        </p:txBody>
      </p:sp>
      <p:sp>
        <p:nvSpPr>
          <p:cNvPr id="23554" name="副标题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3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</a:p>
        </p:txBody>
      </p:sp>
      <p:sp>
        <p:nvSpPr>
          <p:cNvPr id="24578" name="内容占位符 4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汇编语言用一些易于记住的符号来表示二进制指令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汇编语言用</a:t>
            </a:r>
            <a:r>
              <a:rPr lang="en-US" altLang="x-none" dirty="0"/>
              <a:t>8</a:t>
            </a:r>
            <a:r>
              <a:rPr lang="zh-CN" altLang="en-US" dirty="0"/>
              <a:t>进制，</a:t>
            </a:r>
            <a:r>
              <a:rPr lang="en-US" altLang="x-none" dirty="0"/>
              <a:t>16</a:t>
            </a:r>
            <a:r>
              <a:rPr lang="zh-CN" altLang="en-US" dirty="0"/>
              <a:t>进制等来表示二进制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2</a:t>
            </a:r>
            <a:r>
              <a:rPr lang="zh-CN" altLang="en-US" dirty="0"/>
              <a:t>进制 </a:t>
            </a:r>
            <a:r>
              <a:rPr lang="en-US" altLang="x-none" dirty="0"/>
              <a:t>8</a:t>
            </a:r>
            <a:r>
              <a:rPr lang="zh-CN" altLang="en-US" dirty="0"/>
              <a:t>进制 </a:t>
            </a:r>
            <a:r>
              <a:rPr lang="en-US" altLang="x-none" dirty="0"/>
              <a:t>16</a:t>
            </a:r>
            <a:r>
              <a:rPr lang="zh-CN" altLang="en-US" dirty="0"/>
              <a:t>进制</a:t>
            </a:r>
            <a:endParaRPr lang="zh-CN" altLang="en-US" dirty="0"/>
          </a:p>
        </p:txBody>
      </p:sp>
      <p:sp>
        <p:nvSpPr>
          <p:cNvPr id="25602" name="内容占位符 2"/>
          <p:cNvSpPr>
            <a:spLocks noGrp="1"/>
          </p:cNvSpPr>
          <p:nvPr>
            <p:ph/>
          </p:nvPr>
        </p:nvSpPr>
        <p:spPr>
          <a:xfrm>
            <a:off x="0" y="1268413"/>
            <a:ext cx="9144000" cy="4857750"/>
          </a:xfrm>
        </p:spPr>
        <p:txBody>
          <a:bodyPr wrap="square" anchor="t"/>
          <a:p>
            <a:pPr lvl="0" eaLnBrk="1" hangingPunct="1"/>
            <a:r>
              <a:rPr lang="en-US" altLang="x-none" sz="2800" dirty="0"/>
              <a:t>2</a:t>
            </a:r>
            <a:r>
              <a:rPr lang="zh-CN" altLang="en-US" sz="2800" dirty="0"/>
              <a:t>进制：</a:t>
            </a:r>
            <a:r>
              <a:rPr lang="en-US" altLang="x-none" sz="2800" dirty="0"/>
              <a:t>0</a:t>
            </a:r>
            <a:r>
              <a:rPr lang="zh-CN" altLang="en-US" sz="2800" dirty="0"/>
              <a:t> ，</a:t>
            </a:r>
            <a:r>
              <a:rPr lang="en-US" altLang="x-none" sz="2800" dirty="0"/>
              <a:t>1</a:t>
            </a:r>
            <a:endParaRPr lang="zh-CN" altLang="en-US" sz="2800" dirty="0"/>
          </a:p>
          <a:p>
            <a:pPr lvl="0" eaLnBrk="1" hangingPunct="1"/>
            <a:r>
              <a:rPr lang="en-US" altLang="x-none" sz="2800" dirty="0"/>
              <a:t>8</a:t>
            </a:r>
            <a:r>
              <a:rPr lang="zh-CN" altLang="en-US" sz="2800" dirty="0"/>
              <a:t>进制：</a:t>
            </a:r>
            <a:r>
              <a:rPr lang="en-US" altLang="x-none" sz="2800" dirty="0"/>
              <a:t>0</a:t>
            </a:r>
            <a:r>
              <a:rPr lang="zh-CN" altLang="en-US" sz="2800" dirty="0"/>
              <a:t>，</a:t>
            </a:r>
            <a:r>
              <a:rPr lang="en-US" altLang="x-none" sz="2800" dirty="0"/>
              <a:t>1</a:t>
            </a:r>
            <a:r>
              <a:rPr lang="zh-CN" altLang="en-US" sz="2800" dirty="0"/>
              <a:t>，</a:t>
            </a:r>
            <a:r>
              <a:rPr lang="en-US" altLang="x-none" sz="2800" dirty="0"/>
              <a:t>2</a:t>
            </a:r>
            <a:r>
              <a:rPr lang="zh-CN" altLang="en-US" sz="2800" dirty="0"/>
              <a:t>，</a:t>
            </a:r>
            <a:r>
              <a:rPr lang="en-US" altLang="x-none" sz="2800" dirty="0"/>
              <a:t>3</a:t>
            </a:r>
            <a:r>
              <a:rPr lang="zh-CN" altLang="en-US" sz="2800" dirty="0"/>
              <a:t>，</a:t>
            </a:r>
            <a:r>
              <a:rPr lang="en-US" altLang="x-none" sz="2800" dirty="0"/>
              <a:t>4</a:t>
            </a:r>
            <a:r>
              <a:rPr lang="zh-CN" altLang="en-US" sz="2800" dirty="0"/>
              <a:t>，</a:t>
            </a:r>
            <a:r>
              <a:rPr lang="en-US" altLang="x-none" sz="2800" dirty="0"/>
              <a:t>5</a:t>
            </a:r>
            <a:r>
              <a:rPr lang="zh-CN" altLang="en-US" sz="2800" dirty="0"/>
              <a:t>，</a:t>
            </a:r>
            <a:r>
              <a:rPr lang="en-US" altLang="x-none" sz="2800" dirty="0"/>
              <a:t>6</a:t>
            </a:r>
            <a:r>
              <a:rPr lang="zh-CN" altLang="en-US" sz="2800" dirty="0"/>
              <a:t>，</a:t>
            </a:r>
            <a:r>
              <a:rPr lang="en-US" altLang="x-none" sz="2800" dirty="0"/>
              <a:t>7</a:t>
            </a:r>
            <a:endParaRPr lang="zh-CN" altLang="en-US" sz="2800" dirty="0"/>
          </a:p>
          <a:p>
            <a:pPr lvl="0" eaLnBrk="1" hangingPunct="1"/>
            <a:r>
              <a:rPr lang="en-US" altLang="x-none" sz="2800" dirty="0"/>
              <a:t>16</a:t>
            </a:r>
            <a:r>
              <a:rPr lang="zh-CN" altLang="en-US" sz="2800" dirty="0"/>
              <a:t>进制：它由</a:t>
            </a:r>
            <a:r>
              <a:rPr lang="en-US" altLang="x-none" sz="2800" dirty="0"/>
              <a:t>0-9</a:t>
            </a:r>
            <a:r>
              <a:rPr lang="zh-CN" altLang="en-US" sz="2800" dirty="0"/>
              <a:t>，</a:t>
            </a:r>
            <a:r>
              <a:rPr lang="en-US" altLang="x-none" sz="2800" dirty="0"/>
              <a:t>A-F</a:t>
            </a:r>
            <a:r>
              <a:rPr lang="zh-CN" altLang="en-US" sz="2800" dirty="0"/>
              <a:t>组成</a:t>
            </a:r>
            <a:endParaRPr lang="en-US" altLang="x-none" sz="2800" dirty="0"/>
          </a:p>
          <a:p>
            <a:pPr lvl="0" eaLnBrk="1" hangingPunct="1"/>
            <a:endParaRPr lang="zh-CN" altLang="en-US" sz="2800" dirty="0"/>
          </a:p>
          <a:p>
            <a:pPr lvl="0" eaLnBrk="1" hangingPunct="1"/>
            <a:r>
              <a:rPr lang="zh-CN" altLang="en-US" sz="2800" dirty="0"/>
              <a:t>他们之间有什么关系呢？说白了，</a:t>
            </a:r>
            <a:r>
              <a:rPr lang="en-US" altLang="x-none" sz="2800" dirty="0"/>
              <a:t>8</a:t>
            </a:r>
            <a:r>
              <a:rPr lang="zh-CN" altLang="en-US" sz="2800" dirty="0"/>
              <a:t>进制，</a:t>
            </a:r>
            <a:r>
              <a:rPr lang="en-US" altLang="x-none" sz="2800" dirty="0"/>
              <a:t>16</a:t>
            </a:r>
            <a:r>
              <a:rPr lang="zh-CN" altLang="en-US" sz="2800" dirty="0"/>
              <a:t>进制只是二进制的简化写法，归根到底还是二进制，就是一大大大大坨二进制代码的简称而已，他们有一套法则的运算方式能够将</a:t>
            </a:r>
            <a:r>
              <a:rPr lang="en-US" altLang="x-none" sz="2800" dirty="0"/>
              <a:t>2</a:t>
            </a:r>
            <a:r>
              <a:rPr lang="zh-CN" altLang="en-US" sz="2800" dirty="0"/>
              <a:t>进制转换成</a:t>
            </a:r>
            <a:r>
              <a:rPr lang="en-US" altLang="x-none" sz="2800" dirty="0"/>
              <a:t>8</a:t>
            </a:r>
            <a:r>
              <a:rPr lang="zh-CN" altLang="en-US" sz="2800" dirty="0"/>
              <a:t>进制，</a:t>
            </a:r>
            <a:r>
              <a:rPr lang="en-US" altLang="x-none" sz="2800" dirty="0"/>
              <a:t>16</a:t>
            </a:r>
            <a:r>
              <a:rPr lang="zh-CN" altLang="en-US" sz="2800" dirty="0"/>
              <a:t>进制</a:t>
            </a:r>
            <a:endParaRPr lang="en-US" altLang="x-none" sz="2800" dirty="0"/>
          </a:p>
          <a:p>
            <a:pPr lvl="0" eaLnBrk="1" hangingPunct="1"/>
            <a:r>
              <a:rPr lang="zh-CN" altLang="en-US" sz="2800" dirty="0"/>
              <a:t>当</a:t>
            </a:r>
            <a:r>
              <a:rPr lang="en-US" altLang="x-none" sz="2800" dirty="0"/>
              <a:t>CPU</a:t>
            </a:r>
            <a:r>
              <a:rPr lang="zh-CN" altLang="en-US" sz="2800" dirty="0"/>
              <a:t>运算的时候，再从</a:t>
            </a:r>
            <a:r>
              <a:rPr lang="en-US" altLang="x-none" sz="2800" dirty="0"/>
              <a:t>8</a:t>
            </a:r>
            <a:r>
              <a:rPr lang="zh-CN" altLang="en-US" sz="2800" dirty="0"/>
              <a:t>进制或者</a:t>
            </a:r>
            <a:r>
              <a:rPr lang="en-US" altLang="x-none" sz="2800" dirty="0"/>
              <a:t>16</a:t>
            </a:r>
            <a:r>
              <a:rPr lang="zh-CN" altLang="en-US" sz="2800" dirty="0"/>
              <a:t>进制转换成</a:t>
            </a:r>
            <a:r>
              <a:rPr lang="en-US" altLang="x-none" sz="2800" dirty="0"/>
              <a:t>2</a:t>
            </a:r>
            <a:r>
              <a:rPr lang="zh-CN" altLang="en-US" sz="2800" dirty="0"/>
              <a:t>进制再进行运算</a:t>
            </a:r>
            <a:endParaRPr lang="en-US" altLang="x-none" sz="2800" dirty="0"/>
          </a:p>
          <a:p>
            <a:pPr lvl="0" eaLnBrk="1" hangingPunct="1"/>
            <a:endParaRPr lang="zh-CN" altLang="en-US" sz="2800" dirty="0"/>
          </a:p>
          <a:p>
            <a:pPr lvl="0" eaLnBrk="1" hangingPunct="1"/>
            <a:endParaRPr lang="zh-CN" alt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汇编语言</a:t>
            </a:r>
            <a:endParaRPr lang="zh-CN" altLang="en-US"/>
          </a:p>
        </p:txBody>
      </p:sp>
      <p:pic>
        <p:nvPicPr>
          <p:cNvPr id="26626" name="内容占位符 3"/>
          <p:cNvPicPr>
            <a:picLocks noGrp="1" noChangeAspect="1"/>
          </p:cNvPicPr>
          <p:nvPr>
            <p:ph/>
          </p:nvPr>
        </p:nvPicPr>
        <p:blipFill>
          <a:blip r:embed="rId1"/>
          <a:srcRect r="46236"/>
          <a:stretch>
            <a:fillRect/>
          </a:stretch>
        </p:blipFill>
        <p:spPr>
          <a:xfrm>
            <a:off x="395288" y="1384300"/>
            <a:ext cx="3476625" cy="3268663"/>
          </a:xfrm>
        </p:spPr>
      </p:pic>
      <p:sp>
        <p:nvSpPr>
          <p:cNvPr id="26627" name="文本框 5"/>
          <p:cNvSpPr/>
          <p:nvPr/>
        </p:nvSpPr>
        <p:spPr>
          <a:xfrm>
            <a:off x="4211638" y="1417638"/>
            <a:ext cx="4752975" cy="28622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二进制指令难以记忆，，不利于编程：</a:t>
            </a:r>
            <a:endParaRPr lang="en-US" altLang="x-none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为了简化编程，针对每个指令添加了速记符：</a:t>
            </a:r>
            <a:endParaRPr lang="en-US" altLang="x-none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比如 加法指令：</a:t>
            </a:r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ADD</a:t>
            </a:r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：</a:t>
            </a:r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0000000101010101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汇编指令集：</a:t>
            </a:r>
            <a:endParaRPr lang="en-US" altLang="x-none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加法指令</a:t>
            </a:r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ADD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减法指令</a:t>
            </a:r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SUB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乘法指令</a:t>
            </a:r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MUL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除法指令</a:t>
            </a:r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DIV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ADD   </a:t>
            </a:r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9048H,9048H    </a:t>
            </a:r>
            <a:endParaRPr lang="en-US" altLang="x-none" dirty="0">
              <a:solidFill>
                <a:srgbClr val="00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基于汇编语言的编程方式</a:t>
            </a:r>
            <a:endParaRPr lang="zh-CN" altLang="en-US"/>
          </a:p>
        </p:txBody>
      </p:sp>
      <p:pic>
        <p:nvPicPr>
          <p:cNvPr id="27650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63713" y="1484313"/>
            <a:ext cx="4945062" cy="463073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编译原理</a:t>
            </a:r>
            <a:endParaRPr lang="zh-CN" altLang="en-US"/>
          </a:p>
        </p:txBody>
      </p:sp>
      <p:sp>
        <p:nvSpPr>
          <p:cNvPr id="28674" name="内容占位符 2"/>
          <p:cNvSpPr>
            <a:spLocks noGrp="1"/>
          </p:cNvSpPr>
          <p:nvPr>
            <p:ph/>
          </p:nvPr>
        </p:nvSpPr>
        <p:spPr>
          <a:xfrm>
            <a:off x="179388" y="1417638"/>
            <a:ext cx="8507412" cy="4708525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编译原理就是将高级语言编程成汇编语言，然后编译成二进制语言的过程。</a:t>
            </a:r>
            <a:endParaRPr lang="en-US" altLang="x-none" dirty="0"/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由于计算机只认识 </a:t>
            </a:r>
            <a:r>
              <a:rPr lang="en-US" altLang="x-none" dirty="0"/>
              <a:t>01 </a:t>
            </a:r>
            <a:r>
              <a:rPr lang="zh-CN" altLang="en-US" dirty="0"/>
              <a:t>我们使用</a:t>
            </a:r>
            <a:r>
              <a:rPr lang="en-US" altLang="x-none" dirty="0"/>
              <a:t>javascript</a:t>
            </a:r>
            <a:r>
              <a:rPr lang="zh-CN" altLang="en-US" dirty="0"/>
              <a:t>，</a:t>
            </a:r>
            <a:r>
              <a:rPr lang="en-US" altLang="x-none" dirty="0"/>
              <a:t>C++,java</a:t>
            </a:r>
            <a:r>
              <a:rPr lang="zh-CN" altLang="en-US" dirty="0"/>
              <a:t>等各种语言编写的代码最终都会编译成汇编语言，然后再编译成二进制语言，也有的语言跳过汇编，直接编译成二进制语言。</a:t>
            </a:r>
            <a:endParaRPr lang="en-US" altLang="x-none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如何开发一种新语言</a:t>
            </a:r>
            <a:endParaRPr lang="zh-CN" altLang="en-US"/>
          </a:p>
        </p:txBody>
      </p:sp>
      <p:sp>
        <p:nvSpPr>
          <p:cNvPr id="29698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如果大家想开发一种新语言就要学习内存读取存取进制，学习汇编语言，学习编译原理，学习</a:t>
            </a:r>
            <a:r>
              <a:rPr lang="en-US" altLang="x-none" dirty="0"/>
              <a:t>CPU</a:t>
            </a:r>
            <a:r>
              <a:rPr lang="zh-CN" altLang="en-US" dirty="0"/>
              <a:t>指令系统等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en-US" altLang="x-none" dirty="0"/>
              <a:t>C</a:t>
            </a:r>
            <a:r>
              <a:rPr lang="zh-CN" altLang="en-US" dirty="0"/>
              <a:t>语言时代 </a:t>
            </a:r>
            <a:r>
              <a:rPr lang="en-US" altLang="x-none" dirty="0"/>
              <a:t>– </a:t>
            </a:r>
            <a:r>
              <a:rPr lang="zh-CN" altLang="en-US" dirty="0"/>
              <a:t>面向过程编程</a:t>
            </a:r>
            <a:endParaRPr lang="zh-CN" altLang="en-US" dirty="0"/>
          </a:p>
        </p:txBody>
      </p:sp>
      <p:sp>
        <p:nvSpPr>
          <p:cNvPr id="30722" name="副标题 4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C</a:t>
            </a:r>
            <a:r>
              <a:rPr lang="zh-CN" altLang="en-US" dirty="0"/>
              <a:t>语言编程时代  </a:t>
            </a:r>
            <a:endParaRPr lang="zh-CN" altLang="en-US" dirty="0"/>
          </a:p>
        </p:txBody>
      </p:sp>
      <p:sp>
        <p:nvSpPr>
          <p:cNvPr id="31746" name="Rectangle 1"/>
          <p:cNvSpPr>
            <a:spLocks noGrp="1"/>
          </p:cNvSpPr>
          <p:nvPr>
            <p:ph/>
          </p:nvPr>
        </p:nvSpPr>
        <p:spPr>
          <a:xfrm>
            <a:off x="0" y="1974850"/>
            <a:ext cx="9144000" cy="3662363"/>
          </a:xfrm>
        </p:spPr>
        <p:txBody>
          <a:bodyPr wrap="square" anchor="ctr">
            <a:spAutoFit/>
          </a:bodyPr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int </a:t>
            </a:r>
            <a:r>
              <a:rPr lang="en-US" altLang="x-none" dirty="0"/>
              <a:t>add</a:t>
            </a:r>
            <a:r>
              <a:rPr lang="zh-CN" altLang="en-US" dirty="0"/>
              <a:t>(int </a:t>
            </a:r>
            <a:r>
              <a:rPr lang="en-US" altLang="x-none" dirty="0"/>
              <a:t>a</a:t>
            </a:r>
            <a:r>
              <a:rPr lang="zh-CN" altLang="en-US" dirty="0"/>
              <a:t>,int </a:t>
            </a:r>
            <a:r>
              <a:rPr lang="en-US" altLang="x-none" dirty="0"/>
              <a:t>b</a:t>
            </a:r>
            <a:r>
              <a:rPr lang="zh-CN" altLang="en-US" dirty="0"/>
              <a:t>) {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x-none" dirty="0"/>
              <a:t>	return a+b;</a:t>
            </a:r>
            <a:br>
              <a:rPr lang="zh-CN" altLang="en-US" dirty="0"/>
            </a:br>
            <a:r>
              <a:rPr lang="zh-CN" altLang="en-US" dirty="0"/>
              <a:t>}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endParaRPr lang="zh-CN" altLang="en-US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采用面向过程编程 </a:t>
            </a:r>
            <a:r>
              <a:rPr lang="en-US" altLang="x-none" sz="2800" dirty="0">
                <a:solidFill>
                  <a:srgbClr val="FF0000"/>
                </a:solidFill>
              </a:rPr>
              <a:t>–</a:t>
            </a:r>
            <a:r>
              <a:rPr lang="zh-CN" altLang="en-US" sz="2800" dirty="0">
                <a:solidFill>
                  <a:srgbClr val="FF0000"/>
                </a:solidFill>
              </a:rPr>
              <a:t>函数编程时代：</a:t>
            </a:r>
            <a:r>
              <a:rPr lang="en-US" altLang="x-none" b="1" dirty="0">
                <a:solidFill>
                  <a:srgbClr val="FFC000"/>
                </a:solidFill>
              </a:rPr>
              <a:t>add (1+4);</a:t>
            </a:r>
            <a:endParaRPr lang="zh-CN" altLang="en-US" b="1" dirty="0">
              <a:solidFill>
                <a:srgbClr val="FFC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x-none" sz="2800" dirty="0">
                <a:solidFill>
                  <a:srgbClr val="FF0000"/>
                </a:solidFill>
              </a:rPr>
              <a:t>CPU</a:t>
            </a:r>
            <a:r>
              <a:rPr lang="zh-CN" altLang="en-US" sz="2800" dirty="0">
                <a:solidFill>
                  <a:srgbClr val="FF0000"/>
                </a:solidFill>
              </a:rPr>
              <a:t>指令编程时代</a:t>
            </a:r>
            <a:r>
              <a:rPr lang="en-US" altLang="x-none" sz="2800" dirty="0">
                <a:solidFill>
                  <a:srgbClr val="FF0000"/>
                </a:solidFill>
              </a:rPr>
              <a:t>: 0010110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x-none" sz="2800" dirty="0">
                <a:solidFill>
                  <a:srgbClr val="00B050"/>
                </a:solidFill>
              </a:rPr>
              <a:t>0000000101010101</a:t>
            </a:r>
            <a:r>
              <a:rPr lang="en-US" altLang="x-none" sz="2800" dirty="0"/>
              <a:t> </a:t>
            </a:r>
            <a:r>
              <a:rPr lang="en-US" altLang="x-none" sz="2800" b="1" dirty="0">
                <a:solidFill>
                  <a:srgbClr val="FFC000"/>
                </a:solidFill>
              </a:rPr>
              <a:t>0010110</a:t>
            </a:r>
            <a:endParaRPr lang="en-US" altLang="x-none" sz="2800" b="1" dirty="0">
              <a:solidFill>
                <a:srgbClr val="FFC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汇编时代编程：</a:t>
            </a:r>
            <a:r>
              <a:rPr lang="en-US" altLang="x-none" b="1" dirty="0">
                <a:solidFill>
                  <a:srgbClr val="0070C0"/>
                </a:solidFill>
              </a:rPr>
              <a:t>ADD   </a:t>
            </a:r>
            <a:r>
              <a:rPr lang="zh-CN" altLang="en-US" b="1" dirty="0">
                <a:solidFill>
                  <a:srgbClr val="0070C0"/>
                </a:solidFill>
              </a:rPr>
              <a:t>9048H,9048H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复习</a:t>
            </a:r>
            <a:endParaRPr lang="zh-CN" altLang="en-US"/>
          </a:p>
        </p:txBody>
      </p:sp>
      <p:sp>
        <p:nvSpPr>
          <p:cNvPr id="5122" name="文本占位符 512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原型对象格式</a:t>
            </a:r>
            <a:endParaRPr lang="zh-CN" altLang="en-US" dirty="0"/>
          </a:p>
          <a:p>
            <a:r>
              <a:rPr lang="zh-CN" altLang="en-US" dirty="0"/>
              <a:t>对象的好处：工具的概念，机器的概念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下面我们通过语言发展历程再来体会下：</a:t>
            </a:r>
            <a:endParaRPr lang="zh-CN" altLang="en-US" dirty="0"/>
          </a:p>
          <a:p>
            <a:r>
              <a:rPr lang="zh-CN" altLang="en-US" b="1" dirty="0">
                <a:solidFill>
                  <a:schemeClr val="accent2"/>
                </a:solidFill>
              </a:rPr>
              <a:t>面向对象编程</a:t>
            </a:r>
            <a:r>
              <a:rPr lang="zh-CN" altLang="en-US" dirty="0"/>
              <a:t>为什么被称为是软件开发最重要的大事，里程碑，革命，标志等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</a:p>
        </p:txBody>
      </p:sp>
      <p:sp>
        <p:nvSpPr>
          <p:cNvPr id="32770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大家要体会一下早期编程人员是多么的苦。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需要记忆大量的指令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面试的时候就是拿着字典问你指令</a:t>
            </a:r>
            <a:endParaRPr lang="en-US" altLang="x-non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高级语言</a:t>
            </a:r>
            <a:br>
              <a:rPr lang="zh-CN" altLang="en-US"/>
            </a:br>
            <a:r>
              <a:rPr lang="zh-CN" altLang="en-US"/>
              <a:t>面向对象语言</a:t>
            </a:r>
            <a:endParaRPr lang="zh-CN" altLang="en-US"/>
          </a:p>
        </p:txBody>
      </p:sp>
      <p:sp>
        <p:nvSpPr>
          <p:cNvPr id="33794" name="副标题 4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3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</a:p>
        </p:txBody>
      </p:sp>
      <p:sp>
        <p:nvSpPr>
          <p:cNvPr id="34818" name="内容占位符 4"/>
          <p:cNvSpPr>
            <a:spLocks noGrp="1"/>
          </p:cNvSpPr>
          <p:nvPr>
            <p:ph/>
          </p:nvPr>
        </p:nvSpPr>
        <p:spPr>
          <a:xfrm>
            <a:off x="179388" y="1600200"/>
            <a:ext cx="8507412" cy="4525963"/>
          </a:xfrm>
        </p:spPr>
        <p:txBody>
          <a:bodyPr wrap="square" anchor="t"/>
          <a:p>
            <a:pPr lvl="0" eaLnBrk="1" hangingPunct="1">
              <a:lnSpc>
                <a:spcPct val="80000"/>
              </a:lnSpc>
            </a:pPr>
            <a:r>
              <a:rPr lang="zh-CN" altLang="en-US" dirty="0"/>
              <a:t>将世界看作多个对象，以后的编程就是针对对象的编程</a:t>
            </a:r>
            <a:endParaRPr lang="en-US" altLang="x-none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就想现实世界一样，有植物，动物，人类等对象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比如document.getElementById()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至于对象如何实现，写法，底层构造，代码等等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我们都不关心了，我们只需要会使用即可。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这叫隐藏细节</a:t>
            </a:r>
            <a:endParaRPr lang="zh-CN" altLang="en-US" dirty="0"/>
          </a:p>
          <a:p>
            <a:pPr lvl="1" indent="-285750" eaLnBrk="1" hangingPunct="1">
              <a:lnSpc>
                <a:spcPct val="80000"/>
              </a:lnSpc>
            </a:pPr>
            <a:r>
              <a:rPr lang="zh-CN" altLang="en-US" dirty="0"/>
              <a:t>就像iphone手机制造很复杂，很牛逼，但是我们只需要学会使用就可以了。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面向对象语言</a:t>
            </a:r>
            <a:endParaRPr lang="zh-CN" altLang="en-US"/>
          </a:p>
        </p:txBody>
      </p:sp>
      <p:sp>
        <p:nvSpPr>
          <p:cNvPr id="35842" name="内容占位符 2"/>
          <p:cNvSpPr>
            <a:spLocks noGrp="1"/>
          </p:cNvSpPr>
          <p:nvPr>
            <p:ph/>
          </p:nvPr>
        </p:nvSpPr>
        <p:spPr>
          <a:xfrm>
            <a:off x="0" y="1600200"/>
            <a:ext cx="9144000" cy="4525963"/>
          </a:xfrm>
        </p:spPr>
        <p:txBody>
          <a:bodyPr wrap="square" anchor="t"/>
          <a:p>
            <a:pPr lvl="0" eaLnBrk="1" hangingPunct="1"/>
            <a:r>
              <a:rPr lang="en-US" altLang="x-none" sz="2400" dirty="0"/>
              <a:t>C++ </a:t>
            </a:r>
            <a:r>
              <a:rPr lang="zh-CN" altLang="en-US" sz="2400" dirty="0"/>
              <a:t>：面向对象语言的鼻祖</a:t>
            </a:r>
            <a:endParaRPr lang="en-US" altLang="x-none" sz="2400" dirty="0"/>
          </a:p>
          <a:p>
            <a:pPr lvl="0" eaLnBrk="1" hangingPunct="1"/>
            <a:r>
              <a:rPr lang="en-US" altLang="x-none" sz="2400" dirty="0"/>
              <a:t>Java</a:t>
            </a:r>
            <a:r>
              <a:rPr lang="zh-CN" altLang="en-US" sz="2400" dirty="0"/>
              <a:t>：面向对象发扬光大</a:t>
            </a:r>
            <a:endParaRPr lang="en-US" altLang="x-none" sz="2400" dirty="0"/>
          </a:p>
          <a:p>
            <a:pPr lvl="0" eaLnBrk="1" hangingPunct="1"/>
            <a:r>
              <a:rPr lang="en-US" altLang="x-none" sz="2400" dirty="0"/>
              <a:t>C#</a:t>
            </a:r>
            <a:r>
              <a:rPr lang="zh-CN" altLang="en-US" sz="2400" dirty="0"/>
              <a:t>：结合</a:t>
            </a:r>
            <a:r>
              <a:rPr lang="en-US" altLang="x-none" sz="2400" dirty="0"/>
              <a:t>java C++</a:t>
            </a:r>
            <a:r>
              <a:rPr lang="zh-CN" altLang="en-US" sz="2400" dirty="0"/>
              <a:t>等多种面向对象语言的优点开发的一种语言</a:t>
            </a:r>
            <a:endParaRPr lang="en-US" altLang="x-none" sz="2400" dirty="0"/>
          </a:p>
          <a:p>
            <a:pPr lvl="0" eaLnBrk="1" hangingPunct="1"/>
            <a:r>
              <a:rPr lang="en-US" altLang="x-none" sz="2400" dirty="0"/>
              <a:t>PHP</a:t>
            </a:r>
            <a:endParaRPr lang="zh-CN" altLang="en-US" sz="2400" dirty="0"/>
          </a:p>
          <a:p>
            <a:pPr lvl="0" eaLnBrk="1" hangingPunct="1"/>
            <a:r>
              <a:rPr lang="en-US" altLang="x-none" sz="2400" dirty="0"/>
              <a:t>Javascript</a:t>
            </a:r>
            <a:r>
              <a:rPr lang="zh-CN" altLang="en-US" sz="2400" dirty="0"/>
              <a:t>：高级版本已开始支持面向对象比如</a:t>
            </a:r>
            <a:r>
              <a:rPr lang="en-US" altLang="x-none" sz="2400" dirty="0"/>
              <a:t>class</a:t>
            </a:r>
            <a:r>
              <a:rPr lang="zh-CN" altLang="en-US" sz="2400" dirty="0"/>
              <a:t>关键字</a:t>
            </a:r>
            <a:endParaRPr lang="en-US" altLang="x-none" sz="2400" dirty="0"/>
          </a:p>
          <a:p>
            <a:pPr lvl="0" eaLnBrk="1" hangingPunct="1"/>
            <a:r>
              <a:rPr lang="en-US" altLang="x-none" sz="2400" dirty="0"/>
              <a:t>Object C</a:t>
            </a:r>
            <a:r>
              <a:rPr lang="zh-CN" altLang="en-US" sz="2400" dirty="0"/>
              <a:t>：开发</a:t>
            </a:r>
            <a:r>
              <a:rPr lang="en-US" altLang="x-none" sz="2400" dirty="0"/>
              <a:t>iphone</a:t>
            </a:r>
            <a:r>
              <a:rPr lang="zh-CN" altLang="en-US" sz="2400" dirty="0"/>
              <a:t>，落后的语言</a:t>
            </a:r>
            <a:endParaRPr lang="en-US" altLang="x-none" sz="2400" dirty="0"/>
          </a:p>
          <a:p>
            <a:pPr lvl="0" eaLnBrk="1" hangingPunct="1"/>
            <a:r>
              <a:rPr lang="en-US" altLang="x-none" sz="2400" dirty="0"/>
              <a:t>Swift</a:t>
            </a:r>
            <a:r>
              <a:rPr lang="zh-CN" altLang="en-US" sz="2400" dirty="0"/>
              <a:t>：开发</a:t>
            </a:r>
            <a:r>
              <a:rPr lang="en-US" altLang="x-none" sz="2400" dirty="0"/>
              <a:t>iphone </a:t>
            </a:r>
            <a:r>
              <a:rPr lang="zh-CN" altLang="en-US" sz="2400" dirty="0"/>
              <a:t>结合</a:t>
            </a:r>
            <a:r>
              <a:rPr lang="en-US" altLang="x-none" sz="2400" dirty="0"/>
              <a:t>java C#</a:t>
            </a:r>
            <a:r>
              <a:rPr lang="zh-CN" altLang="en-US" sz="2400" dirty="0"/>
              <a:t> </a:t>
            </a:r>
            <a:r>
              <a:rPr lang="en-US" altLang="x-none" sz="2400" dirty="0"/>
              <a:t>C++</a:t>
            </a:r>
            <a:r>
              <a:rPr lang="zh-CN" altLang="en-US" sz="2400" dirty="0"/>
              <a:t>等开发的一种更加优秀的语言</a:t>
            </a:r>
            <a:endParaRPr lang="en-US" altLang="x-none" sz="2400" dirty="0"/>
          </a:p>
          <a:p>
            <a:pPr lvl="0" eaLnBrk="1" hangingPunct="1"/>
            <a:r>
              <a:rPr lang="en-US" altLang="x-none" sz="2400" dirty="0"/>
              <a:t>Ruby</a:t>
            </a:r>
            <a:endParaRPr lang="zh-CN" altLang="en-US" sz="2400" dirty="0"/>
          </a:p>
          <a:p>
            <a:pPr lvl="0" eaLnBrk="1" hangingPunct="1"/>
            <a:r>
              <a:rPr lang="en-US" altLang="x-none" sz="2400" dirty="0"/>
              <a:t>python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 dirty="0"/>
              <a:t>使用</a:t>
            </a:r>
            <a:r>
              <a:rPr lang="en-US" altLang="x-none" dirty="0"/>
              <a:t>C++ java C#</a:t>
            </a:r>
            <a:r>
              <a:rPr lang="zh-CN" altLang="en-US" dirty="0"/>
              <a:t>语言定义对象</a:t>
            </a:r>
            <a:endParaRPr lang="zh-CN" altLang="en-US" dirty="0"/>
          </a:p>
        </p:txBody>
      </p:sp>
      <p:sp>
        <p:nvSpPr>
          <p:cNvPr id="36866" name="Rectangle 1"/>
          <p:cNvSpPr>
            <a:spLocks noGrp="1"/>
          </p:cNvSpPr>
          <p:nvPr>
            <p:ph/>
          </p:nvPr>
        </p:nvSpPr>
        <p:spPr>
          <a:xfrm>
            <a:off x="250825" y="1231900"/>
            <a:ext cx="8569325" cy="5140325"/>
          </a:xfrm>
        </p:spPr>
        <p:txBody>
          <a:bodyPr wrap="square" anchor="ctr">
            <a:spAutoFit/>
          </a:bodyPr>
          <a:p>
            <a:pPr marL="0" lvl="0" indent="0">
              <a:spcBef>
                <a:spcPct val="0"/>
              </a:spcBef>
              <a:buNone/>
            </a:pPr>
            <a:r>
              <a:rPr lang="en-US" altLang="x-none" dirty="0">
                <a:solidFill>
                  <a:srgbClr val="00B050"/>
                </a:solidFill>
              </a:rPr>
              <a:t>p</a:t>
            </a:r>
            <a:r>
              <a:rPr lang="zh-CN" altLang="en-US" dirty="0">
                <a:solidFill>
                  <a:srgbClr val="00B050"/>
                </a:solidFill>
              </a:rPr>
              <a:t>ublic </a:t>
            </a:r>
            <a:r>
              <a:rPr lang="zh-CN" altLang="en-US" dirty="0"/>
              <a:t>class </a:t>
            </a:r>
            <a:r>
              <a:rPr lang="zh-CN" altLang="en-US" sz="4000" b="1" dirty="0">
                <a:solidFill>
                  <a:srgbClr val="0070C0"/>
                </a:solidFill>
              </a:rPr>
              <a:t>Dog</a:t>
            </a:r>
            <a:r>
              <a:rPr lang="zh-CN" altLang="en-US" dirty="0"/>
              <a:t>{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x-none" dirty="0">
                <a:solidFill>
                  <a:srgbClr val="FFC000"/>
                </a:solidFill>
              </a:rPr>
              <a:t>s</a:t>
            </a:r>
            <a:r>
              <a:rPr lang="zh-CN" altLang="en-US" dirty="0">
                <a:solidFill>
                  <a:srgbClr val="FFC000"/>
                </a:solidFill>
              </a:rPr>
              <a:t>tring </a:t>
            </a:r>
            <a:r>
              <a:rPr lang="en-US" altLang="x-none" dirty="0"/>
              <a:t>name</a:t>
            </a:r>
            <a:r>
              <a:rPr lang="zh-CN" altLang="en-US" dirty="0"/>
              <a:t>; </a:t>
            </a:r>
            <a:r>
              <a:rPr lang="en-US" altLang="x-none" dirty="0"/>
              <a:t> </a:t>
            </a:r>
            <a:r>
              <a:rPr lang="zh-CN" altLang="en-US" dirty="0">
                <a:solidFill>
                  <a:srgbClr val="00B050"/>
                </a:solidFill>
              </a:rPr>
              <a:t>属性</a:t>
            </a:r>
            <a:endParaRPr lang="en-US" altLang="x-none" dirty="0">
              <a:solidFill>
                <a:srgbClr val="00B05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C000"/>
                </a:solidFill>
              </a:rPr>
              <a:t>int</a:t>
            </a:r>
            <a:r>
              <a:rPr lang="zh-CN" altLang="en-US" dirty="0"/>
              <a:t> age;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x-none" dirty="0">
                <a:solidFill>
                  <a:srgbClr val="FFC000"/>
                </a:solidFill>
              </a:rPr>
              <a:t>s</a:t>
            </a:r>
            <a:r>
              <a:rPr lang="zh-CN" altLang="en-US" dirty="0">
                <a:solidFill>
                  <a:srgbClr val="FFC000"/>
                </a:solidFill>
              </a:rPr>
              <a:t>tring </a:t>
            </a:r>
            <a:r>
              <a:rPr lang="zh-CN" altLang="en-US" dirty="0"/>
              <a:t>color;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C000"/>
                </a:solidFill>
              </a:rPr>
              <a:t>void</a:t>
            </a:r>
            <a:r>
              <a:rPr lang="zh-CN" altLang="en-US" dirty="0"/>
              <a:t> barking(){ } </a:t>
            </a:r>
            <a:r>
              <a:rPr lang="zh-CN" altLang="en-US" dirty="0">
                <a:solidFill>
                  <a:srgbClr val="00B050"/>
                </a:solidFill>
              </a:rPr>
              <a:t>方法</a:t>
            </a:r>
            <a:endParaRPr lang="en-US" altLang="x-none" dirty="0">
              <a:solidFill>
                <a:srgbClr val="00B05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C000"/>
                </a:solidFill>
              </a:rPr>
              <a:t>void</a:t>
            </a:r>
            <a:r>
              <a:rPr lang="zh-CN" altLang="en-US" dirty="0"/>
              <a:t> hungry(){ }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C000"/>
                </a:solidFill>
              </a:rPr>
              <a:t>void</a:t>
            </a:r>
            <a:r>
              <a:rPr lang="zh-CN" altLang="en-US" dirty="0"/>
              <a:t> sleeping(){ } } </a:t>
            </a:r>
            <a:endParaRPr lang="en-US" altLang="x-none" dirty="0">
              <a:solidFill>
                <a:srgbClr val="FFC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x-none" b="1" dirty="0">
                <a:solidFill>
                  <a:srgbClr val="0070C0"/>
                </a:solidFill>
              </a:rPr>
              <a:t>Dog dog = new Dog();</a:t>
            </a:r>
            <a:endParaRPr lang="zh-CN" altLang="en-US" b="1" dirty="0">
              <a:solidFill>
                <a:srgbClr val="0070C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x-none" b="1" dirty="0">
                <a:solidFill>
                  <a:srgbClr val="0070C0"/>
                </a:solidFill>
              </a:rPr>
              <a:t>dog.name=‘</a:t>
            </a:r>
            <a:r>
              <a:rPr lang="zh-CN" altLang="en-US" b="1" dirty="0">
                <a:solidFill>
                  <a:srgbClr val="0070C0"/>
                </a:solidFill>
              </a:rPr>
              <a:t>大黄</a:t>
            </a:r>
            <a:r>
              <a:rPr lang="en-US" altLang="x-none" b="1" dirty="0">
                <a:solidFill>
                  <a:srgbClr val="0070C0"/>
                </a:solidFill>
              </a:rPr>
              <a:t>’ </a:t>
            </a:r>
            <a:endParaRPr lang="zh-CN" altLang="en-US" b="1" dirty="0">
              <a:solidFill>
                <a:srgbClr val="0070C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x-none" b="1" dirty="0">
                <a:solidFill>
                  <a:srgbClr val="0070C0"/>
                </a:solidFill>
              </a:rPr>
              <a:t>ES6 </a:t>
            </a:r>
            <a:r>
              <a:rPr lang="zh-CN" altLang="en-US" b="1" dirty="0">
                <a:solidFill>
                  <a:srgbClr val="0070C0"/>
                </a:solidFill>
              </a:rPr>
              <a:t>函数 原型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Object C</a:t>
            </a:r>
            <a:r>
              <a:rPr lang="zh-CN" altLang="en-US" dirty="0"/>
              <a:t>定义对象</a:t>
            </a:r>
            <a:endParaRPr lang="zh-CN" altLang="en-US" dirty="0"/>
          </a:p>
        </p:txBody>
      </p:sp>
      <p:sp>
        <p:nvSpPr>
          <p:cNvPr id="37890" name="Rectangle 1"/>
          <p:cNvSpPr>
            <a:spLocks noGrp="1"/>
          </p:cNvSpPr>
          <p:nvPr>
            <p:ph/>
          </p:nvPr>
        </p:nvSpPr>
        <p:spPr>
          <a:xfrm>
            <a:off x="457200" y="1139825"/>
            <a:ext cx="8291513" cy="5446713"/>
          </a:xfrm>
        </p:spPr>
        <p:txBody>
          <a:bodyPr wrap="square" anchor="ctr">
            <a:spAutoFit/>
          </a:bodyPr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B050"/>
                </a:solidFill>
              </a:rPr>
              <a:t>类定义文件：</a:t>
            </a:r>
            <a:r>
              <a:rPr lang="zh-CN" altLang="en-US" dirty="0"/>
              <a:t> 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#import &lt;Foundation/Foundation.h&gt;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@interface </a:t>
            </a:r>
            <a:r>
              <a:rPr lang="zh-CN" altLang="en-US" b="1" dirty="0">
                <a:solidFill>
                  <a:srgbClr val="0070C0"/>
                </a:solidFill>
              </a:rPr>
              <a:t>Fraction</a:t>
            </a:r>
            <a:r>
              <a:rPr lang="zh-CN" altLang="en-US" dirty="0"/>
              <a:t> : </a:t>
            </a:r>
            <a:r>
              <a:rPr lang="zh-CN" altLang="en-US" dirty="0">
                <a:solidFill>
                  <a:srgbClr val="FFC000"/>
                </a:solidFill>
              </a:rPr>
              <a:t>NSObject</a:t>
            </a:r>
            <a:r>
              <a:rPr lang="zh-CN" altLang="en-US" dirty="0"/>
              <a:t>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{</a:t>
            </a:r>
            <a:endParaRPr lang="en-US" altLang="x-none" dirty="0"/>
          </a:p>
          <a:p>
            <a:pPr marL="400050" lvl="1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B050"/>
                </a:solidFill>
              </a:rPr>
              <a:t>//定义属性</a:t>
            </a:r>
            <a:endParaRPr lang="en-US" altLang="x-none" dirty="0">
              <a:solidFill>
                <a:srgbClr val="00B050"/>
              </a:solidFill>
            </a:endParaRPr>
          </a:p>
          <a:p>
            <a:pPr marL="400050" lvl="1" indent="0"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FFC000"/>
                </a:solidFill>
              </a:rPr>
              <a:t>int</a:t>
            </a:r>
            <a:r>
              <a:rPr lang="zh-CN" altLang="en-US" dirty="0"/>
              <a:t> numerator; </a:t>
            </a:r>
            <a:endParaRPr lang="en-US" altLang="x-none" dirty="0"/>
          </a:p>
          <a:p>
            <a:pPr marL="400050" lvl="1" indent="0"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FFC000"/>
                </a:solidFill>
              </a:rPr>
              <a:t>int</a:t>
            </a:r>
            <a:r>
              <a:rPr lang="zh-CN" altLang="en-US" dirty="0"/>
              <a:t> denominator;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}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-</a:t>
            </a:r>
            <a:r>
              <a:rPr lang="zh-CN" altLang="en-US" dirty="0">
                <a:solidFill>
                  <a:srgbClr val="FFC000"/>
                </a:solidFill>
              </a:rPr>
              <a:t>(void) </a:t>
            </a:r>
            <a:r>
              <a:rPr lang="zh-CN" altLang="en-US" dirty="0"/>
              <a:t>print; </a:t>
            </a:r>
            <a:r>
              <a:rPr lang="zh-CN" altLang="en-US" dirty="0">
                <a:solidFill>
                  <a:srgbClr val="00B050"/>
                </a:solidFill>
              </a:rPr>
              <a:t>//定义方法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C000"/>
                </a:solidFill>
              </a:rPr>
              <a:t>-(void) </a:t>
            </a:r>
            <a:r>
              <a:rPr lang="zh-CN" altLang="en-US" dirty="0"/>
              <a:t>setNumerator: (</a:t>
            </a:r>
            <a:r>
              <a:rPr lang="zh-CN" altLang="en-US" dirty="0">
                <a:solidFill>
                  <a:srgbClr val="FFC000"/>
                </a:solidFill>
              </a:rPr>
              <a:t>int</a:t>
            </a:r>
            <a:r>
              <a:rPr lang="zh-CN" altLang="en-US" dirty="0"/>
              <a:t>)n; </a:t>
            </a:r>
            <a:endParaRPr lang="en-US" altLang="x-none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@end 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Swift</a:t>
            </a:r>
            <a:r>
              <a:rPr lang="zh-CN" altLang="en-US" dirty="0"/>
              <a:t>语言面向对象</a:t>
            </a:r>
            <a:endParaRPr lang="zh-CN" altLang="en-US" dirty="0"/>
          </a:p>
        </p:txBody>
      </p:sp>
      <p:sp>
        <p:nvSpPr>
          <p:cNvPr id="38914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en-US" altLang="x-none" sz="4000" b="1" dirty="0">
                <a:solidFill>
                  <a:srgbClr val="0070C0"/>
                </a:solidFill>
              </a:rPr>
              <a:t>classB</a:t>
            </a:r>
            <a:r>
              <a:rPr lang="en-US" altLang="x-none" dirty="0"/>
              <a:t>{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   </a:t>
            </a:r>
            <a:r>
              <a:rPr lang="zh-CN" altLang="en-US" dirty="0">
                <a:solidFill>
                  <a:srgbClr val="00B050"/>
                </a:solidFill>
              </a:rPr>
              <a:t>属性</a:t>
            </a:r>
            <a:br>
              <a:rPr lang="zh-CN" altLang="en-US" dirty="0"/>
            </a:br>
            <a:r>
              <a:rPr lang="en-US" altLang="x-none" dirty="0"/>
              <a:t>    </a:t>
            </a:r>
            <a:r>
              <a:rPr lang="en-US" altLang="x-none" dirty="0">
                <a:solidFill>
                  <a:srgbClr val="FFC000"/>
                </a:solidFill>
              </a:rPr>
              <a:t>var</a:t>
            </a:r>
            <a:r>
              <a:rPr lang="en-US" altLang="x-none" dirty="0"/>
              <a:t> name </a:t>
            </a:r>
            <a:r>
              <a:rPr lang="en-US" altLang="x-none" dirty="0">
                <a:solidFill>
                  <a:srgbClr val="FFC000"/>
                </a:solidFill>
              </a:rPr>
              <a:t>: String</a:t>
            </a:r>
            <a:r>
              <a:rPr lang="en-US" altLang="x-none" dirty="0"/>
              <a:t>;</a:t>
            </a:r>
            <a:br>
              <a:rPr lang="zh-CN" altLang="en-US" dirty="0"/>
            </a:br>
            <a:r>
              <a:rPr lang="en-US" altLang="x-none" dirty="0"/>
              <a:t>    </a:t>
            </a:r>
            <a:r>
              <a:rPr lang="en-US" altLang="x-none" dirty="0">
                <a:solidFill>
                  <a:srgbClr val="FFC000"/>
                </a:solidFill>
              </a:rPr>
              <a:t>var</a:t>
            </a:r>
            <a:r>
              <a:rPr lang="en-US" altLang="x-none" dirty="0"/>
              <a:t> age = 28;</a:t>
            </a:r>
            <a:br>
              <a:rPr lang="zh-CN" altLang="en-US" dirty="0"/>
            </a:br>
            <a:r>
              <a:rPr lang="en-US" altLang="x-none" dirty="0"/>
              <a:t>    </a:t>
            </a:r>
            <a:r>
              <a:rPr lang="zh-CN" altLang="en-US" dirty="0">
                <a:solidFill>
                  <a:srgbClr val="00B050"/>
                </a:solidFill>
              </a:rPr>
              <a:t>方法</a:t>
            </a:r>
            <a:br>
              <a:rPr lang="zh-CN" altLang="en-US" dirty="0"/>
            </a:br>
            <a:r>
              <a:rPr lang="en-US" altLang="x-none" dirty="0"/>
              <a:t>    </a:t>
            </a:r>
            <a:r>
              <a:rPr lang="en-US" altLang="x-none" dirty="0">
                <a:solidFill>
                  <a:srgbClr val="FFC000"/>
                </a:solidFill>
              </a:rPr>
              <a:t>i</a:t>
            </a:r>
            <a:r>
              <a:rPr lang="en-US" altLang="x-none" dirty="0"/>
              <a:t>nit(name:</a:t>
            </a:r>
            <a:r>
              <a:rPr lang="en-US" altLang="x-none" dirty="0">
                <a:solidFill>
                  <a:srgbClr val="FFC000"/>
                </a:solidFill>
              </a:rPr>
              <a:t>String</a:t>
            </a:r>
            <a:r>
              <a:rPr lang="en-US" altLang="x-none" dirty="0"/>
              <a:t>){</a:t>
            </a:r>
            <a:br>
              <a:rPr lang="zh-CN" altLang="en-US" dirty="0"/>
            </a:br>
            <a:r>
              <a:rPr lang="en-US" altLang="x-none" dirty="0"/>
              <a:t>        self.name = name;</a:t>
            </a:r>
            <a:br>
              <a:rPr lang="zh-CN" altLang="en-US" dirty="0"/>
            </a:br>
            <a:r>
              <a:rPr lang="en-US" altLang="x-none" dirty="0"/>
              <a:t>    }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Ruby</a:t>
            </a:r>
            <a:r>
              <a:rPr lang="zh-CN" altLang="en-US" dirty="0"/>
              <a:t>定义对象</a:t>
            </a:r>
            <a:endParaRPr lang="zh-CN" altLang="en-US" dirty="0"/>
          </a:p>
        </p:txBody>
      </p:sp>
      <p:sp>
        <p:nvSpPr>
          <p:cNvPr id="39938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en-US" altLang="x-none" dirty="0"/>
              <a:t>class Person</a:t>
            </a:r>
            <a:br>
              <a:rPr lang="zh-CN" altLang="en-US" dirty="0"/>
            </a:br>
            <a:r>
              <a:rPr lang="en-US" altLang="x-none" dirty="0"/>
              <a:t>def initialize(name, gender, age)</a:t>
            </a:r>
            <a:br>
              <a:rPr lang="zh-CN" altLang="en-US" dirty="0"/>
            </a:br>
            <a:r>
              <a:rPr lang="en-US" altLang="x-none" dirty="0"/>
              <a:t>@name = name </a:t>
            </a:r>
            <a:r>
              <a:rPr lang="zh-CN" altLang="en-US" dirty="0">
                <a:solidFill>
                  <a:srgbClr val="00B050"/>
                </a:solidFill>
              </a:rPr>
              <a:t>属性</a:t>
            </a:r>
            <a:br>
              <a:rPr lang="zh-CN" altLang="en-US" dirty="0"/>
            </a:br>
            <a:r>
              <a:rPr lang="en-US" altLang="x-none" dirty="0"/>
              <a:t>@gender = gender</a:t>
            </a:r>
            <a:br>
              <a:rPr lang="zh-CN" altLang="en-US" dirty="0"/>
            </a:br>
            <a:r>
              <a:rPr lang="en-US" altLang="x-none" dirty="0"/>
              <a:t>@age = age</a:t>
            </a:r>
            <a:br>
              <a:rPr lang="zh-CN" altLang="en-US" dirty="0"/>
            </a:br>
            <a:r>
              <a:rPr lang="en-US" altLang="x-none" dirty="0"/>
              <a:t>end</a:t>
            </a:r>
            <a:br>
              <a:rPr lang="zh-CN" altLang="en-US" dirty="0"/>
            </a:br>
            <a:r>
              <a:rPr lang="en-US" altLang="x-none" dirty="0"/>
              <a:t>people = Person.new(‘Tom’, ‘male’, 15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4096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格式千变万化，但是本质都是一样的：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属性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9795" y="2781300"/>
            <a:ext cx="7423785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solidFill>
                  <a:schemeClr val="bg1"/>
                </a:solidFill>
              </a:rPr>
              <a:t>网络传输和二进制</a:t>
            </a:r>
            <a:endParaRPr lang="zh-CN" altLang="en-US" sz="6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0" y="2636838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b="0"/>
              <a:t>主题：</a:t>
            </a:r>
            <a:br>
              <a:rPr lang="zh-CN" altLang="en-US" b="0"/>
            </a:br>
            <a:r>
              <a:rPr lang="zh-CN" altLang="en-US" b="0"/>
              <a:t>语言发展历程</a:t>
            </a:r>
            <a:br>
              <a:rPr lang="zh-CN" altLang="en-US" b="0"/>
            </a:br>
            <a:r>
              <a:rPr lang="zh-CN" altLang="en-US" b="0"/>
              <a:t>人类发展历程</a:t>
            </a:r>
            <a:br>
              <a:rPr lang="zh-CN" altLang="en-US" b="0"/>
            </a:br>
            <a:r>
              <a:rPr lang="zh-CN" altLang="en-US" b="0"/>
              <a:t>计算机内存世界</a:t>
            </a:r>
            <a:br>
              <a:rPr lang="zh-CN" altLang="en-US" b="0"/>
            </a:br>
            <a:endParaRPr lang="zh-CN" altLang="en-US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4198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数据是如何传输的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41986" name="副标题 4198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lnSpc>
                <a:spcPct val="80000"/>
              </a:lnSpc>
              <a:buFont typeface="Arial" charset="0"/>
              <a:buNone/>
            </a:pPr>
            <a:r>
              <a:rPr lang="zh-CN" altLang="en-US" sz="28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复习ajax的http</a:t>
            </a:r>
            <a:endParaRPr lang="zh-CN" altLang="en-US" sz="28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lnSpc>
                <a:spcPct val="80000"/>
              </a:lnSpc>
              <a:buFont typeface="Arial" charset="0"/>
              <a:buNone/>
            </a:pPr>
            <a:r>
              <a:rPr lang="zh-CN" altLang="en-US" sz="28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了解数据是如何传输的</a:t>
            </a:r>
            <a:endParaRPr lang="zh-CN" altLang="en-US" sz="28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lnSpc>
                <a:spcPct val="80000"/>
              </a:lnSpc>
              <a:buFont typeface="Arial" charset="0"/>
              <a:buNone/>
            </a:pPr>
            <a:r>
              <a:rPr lang="zh-CN" altLang="en-US" sz="28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了解序列化和反序列化的概念，面试的时候能回答上来</a:t>
            </a:r>
            <a:endParaRPr lang="zh-CN" altLang="en-US" sz="28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43010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我们为什么能看到互联网上的数据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一个系统的数据如何传递给另一个系统</a:t>
            </a:r>
            <a:endParaRPr lang="en-US" altLang="x-none" sz="3200" dirty="0"/>
          </a:p>
          <a:p>
            <a:pPr>
              <a:buNone/>
            </a:pPr>
            <a:r>
              <a:rPr lang="en-US" altLang="x-none" sz="3200" dirty="0"/>
              <a:t>WIFI</a:t>
            </a:r>
            <a:r>
              <a:rPr lang="zh-CN" altLang="en-US" sz="3200" dirty="0"/>
              <a:t>联接网络之后为什么能看到这些数据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为什么我们可以访问美国地区的网站内容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数据都是 0和1 </a:t>
            </a:r>
            <a:endParaRPr lang="zh-CN" altLang="en-US" sz="4400" dirty="0"/>
          </a:p>
        </p:txBody>
      </p:sp>
      <p:sp>
        <p:nvSpPr>
          <p:cNvPr id="4403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我们听到的</a:t>
            </a:r>
            <a:r>
              <a:rPr lang="zh-CN" altLang="en-US" sz="3200" b="1" dirty="0"/>
              <a:t>声音</a:t>
            </a:r>
            <a:r>
              <a:rPr lang="zh-CN" altLang="en-US" sz="3200" dirty="0"/>
              <a:t>，互联网看到的</a:t>
            </a:r>
            <a:r>
              <a:rPr lang="zh-CN" altLang="en-US" sz="3200" b="1" dirty="0"/>
              <a:t>数据</a:t>
            </a:r>
            <a:r>
              <a:rPr lang="zh-CN" altLang="en-US" sz="3200" dirty="0"/>
              <a:t>都是通过</a:t>
            </a:r>
            <a:r>
              <a:rPr lang="en-US" altLang="x-none" sz="3200" dirty="0"/>
              <a:t>01</a:t>
            </a:r>
            <a:r>
              <a:rPr lang="zh-CN" altLang="en-US" sz="3200" dirty="0"/>
              <a:t>传递的。</a:t>
            </a:r>
            <a:endParaRPr lang="en-US" altLang="x-none" sz="3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数据传输协议</a:t>
            </a:r>
            <a:endParaRPr lang="zh-CN" altLang="en-US" sz="4400"/>
          </a:p>
        </p:txBody>
      </p:sp>
      <p:pic>
        <p:nvPicPr>
          <p:cNvPr id="45058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334250" y="4581525"/>
            <a:ext cx="1333500" cy="15430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5059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1188" y="1339850"/>
            <a:ext cx="1238250" cy="16573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5060" name="右箭头 6"/>
          <p:cNvSpPr/>
          <p:nvPr/>
        </p:nvSpPr>
        <p:spPr>
          <a:xfrm>
            <a:off x="1979613" y="1844675"/>
            <a:ext cx="720725" cy="576263"/>
          </a:xfrm>
          <a:prstGeom prst="rightArrow">
            <a:avLst>
              <a:gd name="adj1" fmla="val 50000"/>
              <a:gd name="adj2" fmla="val 50010"/>
            </a:avLst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5061" name="矩形 7"/>
          <p:cNvSpPr/>
          <p:nvPr/>
        </p:nvSpPr>
        <p:spPr>
          <a:xfrm>
            <a:off x="2987675" y="1773238"/>
            <a:ext cx="1295400" cy="792162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r>
              <a:rPr lang="zh-CN" altLang="en-US" dirty="0"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rPr>
              <a:t>声音编码</a:t>
            </a:r>
            <a:endParaRPr lang="zh-CN" altLang="en-US" dirty="0"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5062" name="矩形 8"/>
          <p:cNvSpPr/>
          <p:nvPr/>
        </p:nvSpPr>
        <p:spPr>
          <a:xfrm>
            <a:off x="4860925" y="4868863"/>
            <a:ext cx="1295400" cy="792162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r>
              <a:rPr lang="zh-CN" altLang="en-US" dirty="0"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rPr>
              <a:t>声音解码</a:t>
            </a:r>
            <a:endParaRPr lang="zh-CN" altLang="en-US" dirty="0"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5063" name="右箭头 9"/>
          <p:cNvSpPr/>
          <p:nvPr/>
        </p:nvSpPr>
        <p:spPr>
          <a:xfrm>
            <a:off x="6384925" y="5064125"/>
            <a:ext cx="720725" cy="576263"/>
          </a:xfrm>
          <a:prstGeom prst="rightArrow">
            <a:avLst>
              <a:gd name="adj1" fmla="val 50000"/>
              <a:gd name="adj2" fmla="val 50010"/>
            </a:avLst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5064" name="虚尾箭头 10"/>
          <p:cNvSpPr/>
          <p:nvPr/>
        </p:nvSpPr>
        <p:spPr>
          <a:xfrm rot="3319766">
            <a:off x="3732213" y="3362325"/>
            <a:ext cx="2016125" cy="525463"/>
          </a:xfrm>
          <a:custGeom>
            <a:avLst/>
            <a:gdLst/>
            <a:ahLst/>
            <a:cxnLst>
              <a:cxn ang="270">
                <a:pos x="18781" y="0"/>
              </a:cxn>
              <a:cxn ang="180">
                <a:pos x="0" y="10800"/>
              </a:cxn>
              <a:cxn ang="90">
                <a:pos x="18781" y="21600"/>
              </a:cxn>
              <a:cxn ang="0">
                <a:pos x="21600" y="10800"/>
              </a:cxn>
            </a:cxnLst>
            <a:pathLst>
              <a:path w="21600" h="21600">
                <a:moveTo>
                  <a:pt x="18781" y="0"/>
                </a:moveTo>
                <a:lnTo>
                  <a:pt x="18781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8781" y="16200"/>
                </a:lnTo>
                <a:lnTo>
                  <a:pt x="18781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5065" name="椭圆形标注 11"/>
          <p:cNvSpPr/>
          <p:nvPr/>
        </p:nvSpPr>
        <p:spPr>
          <a:xfrm>
            <a:off x="5094288" y="1412875"/>
            <a:ext cx="3095625" cy="1225550"/>
          </a:xfrm>
          <a:prstGeom prst="wedgeEllipseCallout">
            <a:avLst>
              <a:gd name="adj1" fmla="val -68769"/>
              <a:gd name="adj2" fmla="val -5699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r>
              <a:rPr lang="zh-CN" altLang="en-US" dirty="0"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rPr>
              <a:t>将声音信号转化成二进制数据</a:t>
            </a:r>
            <a:endParaRPr lang="zh-CN" altLang="en-US" dirty="0"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5066" name="椭圆形标注 12"/>
          <p:cNvSpPr/>
          <p:nvPr/>
        </p:nvSpPr>
        <p:spPr>
          <a:xfrm>
            <a:off x="1247775" y="4451350"/>
            <a:ext cx="3095625" cy="1225550"/>
          </a:xfrm>
          <a:prstGeom prst="wedgeEllipseCallout">
            <a:avLst>
              <a:gd name="adj1" fmla="val 56463"/>
              <a:gd name="adj2" fmla="val 23324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r>
              <a:rPr lang="zh-CN" altLang="en-US" dirty="0"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rPr>
              <a:t>将二进制数据转化成声音</a:t>
            </a:r>
            <a:endParaRPr lang="zh-CN" altLang="en-US" dirty="0"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460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序列化反序列化定义</a:t>
            </a:r>
            <a:endParaRPr lang="zh-CN" altLang="en-US" dirty="0"/>
          </a:p>
        </p:txBody>
      </p:sp>
      <p:sp>
        <p:nvSpPr>
          <p:cNvPr id="46082" name="文本占位符 4608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将汉字，图片，代码等数据翻译成</a:t>
            </a:r>
            <a:r>
              <a:rPr lang="en-US" altLang="x-none" dirty="0"/>
              <a:t>01</a:t>
            </a:r>
            <a:r>
              <a:rPr lang="zh-CN" altLang="en-US" dirty="0"/>
              <a:t>的过程称之为序列化</a:t>
            </a:r>
            <a:endParaRPr lang="en-US" altLang="x-none" dirty="0"/>
          </a:p>
          <a:p>
            <a:r>
              <a:rPr lang="zh-CN" altLang="en-US" dirty="0"/>
              <a:t>将</a:t>
            </a:r>
            <a:r>
              <a:rPr lang="en-US" altLang="x-none" dirty="0"/>
              <a:t>10</a:t>
            </a:r>
            <a:r>
              <a:rPr lang="zh-CN" altLang="en-US" dirty="0"/>
              <a:t>翻译成汉字，图片，代码的过程称之为反序列化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为什么需要序列化</a:t>
            </a:r>
            <a:endParaRPr lang="zh-CN" altLang="en-US" sz="4400"/>
          </a:p>
        </p:txBody>
      </p:sp>
      <p:sp>
        <p:nvSpPr>
          <p:cNvPr id="4710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整个互联网世界只有二进制，</a:t>
            </a:r>
            <a:r>
              <a:rPr lang="en-US" altLang="x-none" sz="3200" dirty="0"/>
              <a:t>01</a:t>
            </a:r>
            <a:r>
              <a:rPr lang="zh-CN" altLang="en-US" sz="3200" dirty="0"/>
              <a:t>，一切数据都要转换成二进制来传输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但是我们编程都是针对我们容易懂的方式编程：所以这就需要做一层转化，这个转化就叫序列化</a:t>
            </a:r>
            <a:endParaRPr lang="en-US" altLang="x-none" sz="3200" dirty="0"/>
          </a:p>
          <a:p>
            <a:pPr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数据传输协议</a:t>
            </a:r>
            <a:endParaRPr lang="zh-CN" altLang="en-US" sz="4400"/>
          </a:p>
        </p:txBody>
      </p:sp>
      <p:pic>
        <p:nvPicPr>
          <p:cNvPr id="48130" name="内容占位符 3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866063" y="3768725"/>
            <a:ext cx="1184275" cy="1223963"/>
          </a:xfrm>
        </p:spPr>
      </p:pic>
      <p:pic>
        <p:nvPicPr>
          <p:cNvPr id="48131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7800" y="4038600"/>
            <a:ext cx="1381125" cy="134778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8132" name="云形 5"/>
          <p:cNvSpPr/>
          <p:nvPr/>
        </p:nvSpPr>
        <p:spPr>
          <a:xfrm>
            <a:off x="3563938" y="1557338"/>
            <a:ext cx="2160587" cy="1295400"/>
          </a:xfrm>
          <a:custGeom>
            <a:avLst/>
            <a:gdLst>
              <a:gd name="txL" fmla="*/ 0 w 3402"/>
              <a:gd name="txT" fmla="*/ 0 h 2040"/>
              <a:gd name="txR" fmla="*/ 3402 w 3402"/>
              <a:gd name="txB" fmla="*/ 2040 h 2040"/>
            </a:gdLst>
            <a:ahLst/>
            <a:cxnLst/>
            <a:rect l="txL" t="txT" r="txR" b="txB"/>
            <a:pathLst>
              <a:path w="3402" h="2040">
                <a:moveTo>
                  <a:pt x="307" y="678"/>
                </a:moveTo>
                <a:cubicBezTo>
                  <a:pt x="299" y="647"/>
                  <a:pt x="294" y="615"/>
                  <a:pt x="294" y="582"/>
                </a:cubicBezTo>
                <a:cubicBezTo>
                  <a:pt x="294" y="342"/>
                  <a:pt x="532" y="148"/>
                  <a:pt x="826" y="148"/>
                </a:cubicBezTo>
                <a:cubicBezTo>
                  <a:pt x="888" y="148"/>
                  <a:pt x="947" y="157"/>
                  <a:pt x="1002" y="172"/>
                </a:cubicBezTo>
                <a:cubicBezTo>
                  <a:pt x="1078" y="101"/>
                  <a:pt x="1191" y="56"/>
                  <a:pt x="1316" y="56"/>
                </a:cubicBezTo>
                <a:cubicBezTo>
                  <a:pt x="1394" y="56"/>
                  <a:pt x="1467" y="73"/>
                  <a:pt x="1529" y="104"/>
                </a:cubicBezTo>
                <a:cubicBezTo>
                  <a:pt x="1592" y="41"/>
                  <a:pt x="1688" y="2"/>
                  <a:pt x="1794" y="2"/>
                </a:cubicBezTo>
                <a:cubicBezTo>
                  <a:pt x="1874" y="2"/>
                  <a:pt x="1948" y="24"/>
                  <a:pt x="2007" y="62"/>
                </a:cubicBezTo>
                <a:cubicBezTo>
                  <a:pt x="2070" y="26"/>
                  <a:pt x="2146" y="5"/>
                  <a:pt x="2228" y="5"/>
                </a:cubicBezTo>
                <a:cubicBezTo>
                  <a:pt x="2401" y="5"/>
                  <a:pt x="2547" y="98"/>
                  <a:pt x="2594" y="227"/>
                </a:cubicBezTo>
                <a:cubicBezTo>
                  <a:pt x="2794" y="254"/>
                  <a:pt x="2947" y="395"/>
                  <a:pt x="2947" y="566"/>
                </a:cubicBezTo>
                <a:cubicBezTo>
                  <a:pt x="2947" y="640"/>
                  <a:pt x="2918" y="709"/>
                  <a:pt x="2869" y="765"/>
                </a:cubicBezTo>
                <a:cubicBezTo>
                  <a:pt x="2994" y="844"/>
                  <a:pt x="3075" y="969"/>
                  <a:pt x="3075" y="1108"/>
                </a:cubicBezTo>
                <a:cubicBezTo>
                  <a:pt x="3075" y="1336"/>
                  <a:pt x="2860" y="1523"/>
                  <a:pt x="2586" y="1541"/>
                </a:cubicBezTo>
                <a:cubicBezTo>
                  <a:pt x="2583" y="1744"/>
                  <a:pt x="2380" y="1908"/>
                  <a:pt x="2130" y="1908"/>
                </a:cubicBezTo>
                <a:cubicBezTo>
                  <a:pt x="2074" y="1908"/>
                  <a:pt x="2020" y="1900"/>
                  <a:pt x="1971" y="1885"/>
                </a:cubicBezTo>
                <a:cubicBezTo>
                  <a:pt x="1883" y="2027"/>
                  <a:pt x="1703" y="2124"/>
                  <a:pt x="1496" y="2124"/>
                </a:cubicBezTo>
                <a:cubicBezTo>
                  <a:pt x="1359" y="2124"/>
                  <a:pt x="1235" y="2082"/>
                  <a:pt x="1140" y="2013"/>
                </a:cubicBezTo>
                <a:cubicBezTo>
                  <a:pt x="1076" y="2033"/>
                  <a:pt x="1006" y="2043"/>
                  <a:pt x="934" y="2043"/>
                </a:cubicBezTo>
                <a:cubicBezTo>
                  <a:pt x="761" y="2043"/>
                  <a:pt x="605" y="1984"/>
                  <a:pt x="495" y="1889"/>
                </a:cubicBezTo>
                <a:cubicBezTo>
                  <a:pt x="487" y="1890"/>
                  <a:pt x="479" y="1890"/>
                  <a:pt x="471" y="1890"/>
                </a:cubicBezTo>
                <a:cubicBezTo>
                  <a:pt x="282" y="1890"/>
                  <a:pt x="128" y="1765"/>
                  <a:pt x="128" y="1611"/>
                </a:cubicBezTo>
                <a:cubicBezTo>
                  <a:pt x="128" y="1512"/>
                  <a:pt x="191" y="1426"/>
                  <a:pt x="286" y="1376"/>
                </a:cubicBezTo>
                <a:cubicBezTo>
                  <a:pt x="153" y="1338"/>
                  <a:pt x="57" y="1234"/>
                  <a:pt x="57" y="1111"/>
                </a:cubicBezTo>
                <a:cubicBezTo>
                  <a:pt x="57" y="962"/>
                  <a:pt x="199" y="839"/>
                  <a:pt x="378" y="831"/>
                </a:cubicBezTo>
                <a:close/>
              </a:path>
            </a:pathLst>
          </a:cu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1" hangingPunct="1"/>
            <a:r>
              <a:rPr lang="zh-CN" altLang="en-US" sz="2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服务器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cxnSp>
        <p:nvCxnSpPr>
          <p:cNvPr id="48133" name="直接箭头连接符 7"/>
          <p:cNvCxnSpPr/>
          <p:nvPr/>
        </p:nvCxnSpPr>
        <p:spPr>
          <a:xfrm flipV="1">
            <a:off x="2160588" y="2813050"/>
            <a:ext cx="755650" cy="6159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34" name="直接箭头连接符 9"/>
          <p:cNvCxnSpPr/>
          <p:nvPr/>
        </p:nvCxnSpPr>
        <p:spPr>
          <a:xfrm>
            <a:off x="6229350" y="2867025"/>
            <a:ext cx="973138" cy="412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135" name="文本框 12"/>
          <p:cNvSpPr/>
          <p:nvPr/>
        </p:nvSpPr>
        <p:spPr>
          <a:xfrm>
            <a:off x="3708400" y="3059113"/>
            <a:ext cx="2016125" cy="646112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224.123.435.134</a:t>
            </a:r>
            <a:endParaRPr lang="zh-CN" altLang="en-US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 eaLnBrk="0" hangingPunct="0"/>
            <a:r>
              <a:rPr lang="en-US" altLang="x-none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www</a:t>
            </a:r>
            <a:r>
              <a:rPr lang="zh-CN" altLang="en-US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。</a:t>
            </a:r>
            <a:r>
              <a:rPr lang="en-US" altLang="x-none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sina</a:t>
            </a:r>
            <a:endParaRPr lang="zh-CN" altLang="en-US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48136" name="文本框 13"/>
          <p:cNvSpPr/>
          <p:nvPr/>
        </p:nvSpPr>
        <p:spPr>
          <a:xfrm>
            <a:off x="3708400" y="3937000"/>
            <a:ext cx="1871663" cy="369888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其实就是地址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48137" name="文本框 14"/>
          <p:cNvSpPr/>
          <p:nvPr/>
        </p:nvSpPr>
        <p:spPr>
          <a:xfrm>
            <a:off x="2544763" y="5419725"/>
            <a:ext cx="4956175" cy="369888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域名其实就是别称，因为数字难以记住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cxnSp>
        <p:nvCxnSpPr>
          <p:cNvPr id="48138" name="直接箭头连接符 16"/>
          <p:cNvCxnSpPr/>
          <p:nvPr/>
        </p:nvCxnSpPr>
        <p:spPr>
          <a:xfrm>
            <a:off x="4572000" y="3573463"/>
            <a:ext cx="71438" cy="3635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39" name="直接箭头连接符 18"/>
          <p:cNvCxnSpPr/>
          <p:nvPr/>
        </p:nvCxnSpPr>
        <p:spPr>
          <a:xfrm flipH="1">
            <a:off x="4643438" y="4581525"/>
            <a:ext cx="73025" cy="514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140" name="椭圆 8"/>
          <p:cNvSpPr/>
          <p:nvPr/>
        </p:nvSpPr>
        <p:spPr>
          <a:xfrm>
            <a:off x="1693863" y="3549650"/>
            <a:ext cx="414337" cy="411163"/>
          </a:xfrm>
          <a:prstGeom prst="ellipse">
            <a:avLst/>
          </a:prstGeom>
          <a:solidFill>
            <a:srgbClr val="9BBB59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8141" name="椭圆 19"/>
          <p:cNvSpPr/>
          <p:nvPr/>
        </p:nvSpPr>
        <p:spPr>
          <a:xfrm>
            <a:off x="2997200" y="2441575"/>
            <a:ext cx="414338" cy="411163"/>
          </a:xfrm>
          <a:prstGeom prst="ellipse">
            <a:avLst/>
          </a:prstGeom>
          <a:solidFill>
            <a:srgbClr val="9BBB59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8142" name="椭圆 20"/>
          <p:cNvSpPr/>
          <p:nvPr/>
        </p:nvSpPr>
        <p:spPr>
          <a:xfrm>
            <a:off x="5724525" y="2409825"/>
            <a:ext cx="414338" cy="409575"/>
          </a:xfrm>
          <a:prstGeom prst="ellipse">
            <a:avLst/>
          </a:prstGeom>
          <a:solidFill>
            <a:srgbClr val="9BBB59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8143" name="椭圆 21"/>
          <p:cNvSpPr/>
          <p:nvPr/>
        </p:nvSpPr>
        <p:spPr>
          <a:xfrm>
            <a:off x="7391400" y="3214688"/>
            <a:ext cx="414338" cy="411162"/>
          </a:xfrm>
          <a:prstGeom prst="ellipse">
            <a:avLst/>
          </a:prstGeom>
          <a:solidFill>
            <a:srgbClr val="9BBB59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lvl="0" algn="ctr" eaLnBrk="0" hangingPunct="0"/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8144" name="文本框 9"/>
          <p:cNvSpPr/>
          <p:nvPr/>
        </p:nvSpPr>
        <p:spPr>
          <a:xfrm>
            <a:off x="201613" y="5627688"/>
            <a:ext cx="1584325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妹妹，约吗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8145" name="文本框 10"/>
          <p:cNvSpPr/>
          <p:nvPr/>
        </p:nvSpPr>
        <p:spPr>
          <a:xfrm>
            <a:off x="5930900" y="1774825"/>
            <a:ext cx="2560638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序列化成</a:t>
            </a:r>
            <a:r>
              <a:rPr lang="en-US" altLang="x-none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xml json</a:t>
            </a:r>
            <a:r>
              <a:rPr lang="zh-CN" altLang="en-US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字符串</a:t>
            </a:r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然后再转成二进制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8146" name="文本框 11"/>
          <p:cNvSpPr/>
          <p:nvPr/>
        </p:nvSpPr>
        <p:spPr>
          <a:xfrm>
            <a:off x="2230438" y="3279775"/>
            <a:ext cx="1893887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2000" b="1" dirty="0">
                <a:solidFill>
                  <a:srgbClr val="00B0F0"/>
                </a:solidFill>
                <a:latin typeface="Calibri" pitchFamily="2" charset="0"/>
                <a:ea typeface="宋体" charset="-122"/>
                <a:sym typeface="宋体" charset="-122"/>
              </a:rPr>
              <a:t>数据传输层</a:t>
            </a:r>
            <a:endParaRPr lang="zh-CN" altLang="en-US" sz="2000" b="1" dirty="0">
              <a:solidFill>
                <a:srgbClr val="00B0F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8147" name="文本框 25"/>
          <p:cNvSpPr/>
          <p:nvPr/>
        </p:nvSpPr>
        <p:spPr>
          <a:xfrm>
            <a:off x="6910388" y="2622550"/>
            <a:ext cx="1909762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2400" b="1" dirty="0">
                <a:solidFill>
                  <a:srgbClr val="00B0F0"/>
                </a:solidFill>
                <a:latin typeface="Calibri" pitchFamily="2" charset="0"/>
                <a:ea typeface="宋体" charset="-122"/>
                <a:sym typeface="宋体" charset="-122"/>
              </a:rPr>
              <a:t>数据传输</a:t>
            </a:r>
            <a:endParaRPr lang="zh-CN" altLang="en-US" sz="2400" b="1" dirty="0">
              <a:solidFill>
                <a:srgbClr val="00B0F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8148" name="文本框 26"/>
          <p:cNvSpPr/>
          <p:nvPr/>
        </p:nvSpPr>
        <p:spPr>
          <a:xfrm>
            <a:off x="1282700" y="1582738"/>
            <a:ext cx="2251075" cy="6461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将二进制反序列化成</a:t>
            </a:r>
            <a:r>
              <a:rPr lang="en-US" altLang="x-none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xml json</a:t>
            </a:r>
            <a:r>
              <a:rPr lang="zh-CN" altLang="en-US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字符串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8149" name="文本框 27"/>
          <p:cNvSpPr/>
          <p:nvPr/>
        </p:nvSpPr>
        <p:spPr>
          <a:xfrm>
            <a:off x="5708650" y="3744913"/>
            <a:ext cx="2251075" cy="6461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将二进制反序列化成</a:t>
            </a:r>
            <a:r>
              <a:rPr lang="en-US" altLang="x-none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xml json</a:t>
            </a:r>
            <a:r>
              <a:rPr lang="zh-CN" altLang="en-US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字符串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8150" name="文本框 29"/>
          <p:cNvSpPr/>
          <p:nvPr/>
        </p:nvSpPr>
        <p:spPr>
          <a:xfrm>
            <a:off x="109538" y="2913063"/>
            <a:ext cx="2560637" cy="6461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序列化成</a:t>
            </a:r>
            <a:r>
              <a:rPr lang="en-US" altLang="x-none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xml json</a:t>
            </a:r>
            <a:r>
              <a:rPr lang="zh-CN" altLang="en-US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字符串</a:t>
            </a:r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然后再转成二进制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48151" name="文本框 23"/>
          <p:cNvSpPr/>
          <p:nvPr/>
        </p:nvSpPr>
        <p:spPr>
          <a:xfrm>
            <a:off x="7920038" y="5376863"/>
            <a:ext cx="1223962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Calibri" pitchFamily="2" charset="0"/>
                <a:ea typeface="宋体" charset="-122"/>
                <a:sym typeface="宋体" charset="-122"/>
              </a:rPr>
              <a:t>嘻嘻 不约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4915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如何将数据解析成 01 传输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49154" name="副标题 4915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如何将数据解析成</a:t>
            </a:r>
            <a:r>
              <a:rPr lang="en-US" altLang="x-none" sz="4400" dirty="0"/>
              <a:t>0</a:t>
            </a:r>
            <a:r>
              <a:rPr lang="zh-CN" altLang="en-US" sz="4400" dirty="0"/>
              <a:t>和</a:t>
            </a:r>
            <a:r>
              <a:rPr lang="en-US" altLang="x-none" sz="4400" dirty="0"/>
              <a:t>1</a:t>
            </a:r>
            <a:endParaRPr lang="zh-CN" altLang="en-US" sz="4400" dirty="0"/>
          </a:p>
        </p:txBody>
      </p:sp>
      <p:sp>
        <p:nvSpPr>
          <p:cNvPr id="50178" name="内容占位符 2"/>
          <p:cNvSpPr>
            <a:spLocks noGrp="1"/>
          </p:cNvSpPr>
          <p:nvPr>
            <p:ph type="subTitle" idx="1"/>
          </p:nvPr>
        </p:nvSpPr>
        <p:spPr>
          <a:xfrm>
            <a:off x="179388" y="1600200"/>
            <a:ext cx="8856662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声音：波 振幅的高表示</a:t>
            </a:r>
            <a:r>
              <a:rPr lang="en-US" altLang="x-none" sz="3200" dirty="0"/>
              <a:t>1 </a:t>
            </a:r>
            <a:r>
              <a:rPr lang="zh-CN" altLang="en-US" sz="3200" dirty="0"/>
              <a:t>低表示</a:t>
            </a:r>
            <a:r>
              <a:rPr lang="en-US" altLang="x-none" sz="3200" dirty="0"/>
              <a:t>0</a:t>
            </a:r>
            <a:endParaRPr lang="zh-CN" altLang="en-US" sz="3200" dirty="0"/>
          </a:p>
          <a:p>
            <a:pPr>
              <a:buNone/>
            </a:pPr>
            <a:r>
              <a:rPr lang="zh-CN" altLang="en-US" sz="3200" dirty="0"/>
              <a:t>光纤：强光表示</a:t>
            </a:r>
            <a:r>
              <a:rPr lang="en-US" altLang="x-none" sz="3200" dirty="0"/>
              <a:t>1 </a:t>
            </a:r>
            <a:r>
              <a:rPr lang="zh-CN" altLang="en-US" sz="3200" dirty="0"/>
              <a:t>弱光表示</a:t>
            </a:r>
            <a:r>
              <a:rPr lang="en-US" altLang="x-none" sz="3200" dirty="0"/>
              <a:t>0</a:t>
            </a:r>
            <a:endParaRPr lang="zh-CN" altLang="en-US" sz="3200" dirty="0"/>
          </a:p>
          <a:p>
            <a:pPr>
              <a:buNone/>
            </a:pPr>
            <a:r>
              <a:rPr lang="en-US" altLang="x-none" sz="3200" dirty="0"/>
              <a:t>WIFI</a:t>
            </a:r>
            <a:r>
              <a:rPr lang="zh-CN" altLang="en-US" sz="3200" dirty="0"/>
              <a:t>：也是波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手机信号：波</a:t>
            </a:r>
            <a:endParaRPr lang="en-US" altLang="x-none" sz="3200" dirty="0"/>
          </a:p>
          <a:p>
            <a:pPr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波</a:t>
            </a:r>
            <a:endParaRPr lang="zh-CN" altLang="en-US" sz="4400"/>
          </a:p>
        </p:txBody>
      </p:sp>
      <p:pic>
        <p:nvPicPr>
          <p:cNvPr id="51202" name="内容占位符 3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03350" y="1484313"/>
            <a:ext cx="6524625" cy="36671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0" y="900113"/>
            <a:ext cx="9144000" cy="473075"/>
          </a:xfrm>
        </p:spPr>
        <p:txBody>
          <a:bodyPr wrap="square" anchor="ctr"/>
          <a:p>
            <a:pPr marL="0" lvl="0" indent="0" eaLnBrk="1" hangingPunct="1"/>
            <a:r>
              <a:rPr lang="zh-CN" altLang="en-US" sz="2800" dirty="0"/>
              <a:t>软件的发展历程</a:t>
            </a:r>
            <a:r>
              <a:rPr lang="en-US" altLang="x-none" sz="2800" dirty="0"/>
              <a:t>1</a:t>
            </a:r>
            <a:r>
              <a:rPr lang="zh-CN" altLang="en-US" sz="2800" dirty="0"/>
              <a:t> </a:t>
            </a:r>
            <a:r>
              <a:rPr lang="en-US" altLang="x-none" sz="2800" dirty="0"/>
              <a:t>– </a:t>
            </a:r>
            <a:r>
              <a:rPr lang="zh-CN" altLang="en-US" sz="2800" dirty="0"/>
              <a:t>世界理论都是相同的</a:t>
            </a:r>
            <a:endParaRPr lang="en-US" altLang="x-none" sz="2800" dirty="0"/>
          </a:p>
        </p:txBody>
      </p:sp>
      <p:sp>
        <p:nvSpPr>
          <p:cNvPr id="7170" name="标题 1"/>
          <p:cNvSpPr/>
          <p:nvPr/>
        </p:nvSpPr>
        <p:spPr>
          <a:xfrm>
            <a:off x="561975" y="2184400"/>
            <a:ext cx="7886700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>
              <a:lnSpc>
                <a:spcPct val="81000"/>
              </a:lnSpc>
              <a:spcAft>
                <a:spcPct val="30000"/>
              </a:spcAft>
            </a:pPr>
            <a:endParaRPr lang="zh-CN" altLang="en-US" sz="2900" dirty="0">
              <a:solidFill>
                <a:srgbClr val="F86B16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  <p:sp>
        <p:nvSpPr>
          <p:cNvPr id="7171" name="矩形 3"/>
          <p:cNvSpPr/>
          <p:nvPr/>
        </p:nvSpPr>
        <p:spPr>
          <a:xfrm>
            <a:off x="93663" y="2655888"/>
            <a:ext cx="1312862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0 1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72" name="矩形 4"/>
          <p:cNvSpPr/>
          <p:nvPr/>
        </p:nvSpPr>
        <p:spPr>
          <a:xfrm>
            <a:off x="1525588" y="2105025"/>
            <a:ext cx="6429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73" name="矩形 5"/>
          <p:cNvSpPr/>
          <p:nvPr/>
        </p:nvSpPr>
        <p:spPr>
          <a:xfrm>
            <a:off x="1525588" y="2525713"/>
            <a:ext cx="6429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010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74" name="矩形 6"/>
          <p:cNvSpPr/>
          <p:nvPr/>
        </p:nvSpPr>
        <p:spPr>
          <a:xfrm>
            <a:off x="1525588" y="2949575"/>
            <a:ext cx="6429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011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75" name="矩形 7"/>
          <p:cNvSpPr/>
          <p:nvPr/>
        </p:nvSpPr>
        <p:spPr>
          <a:xfrm>
            <a:off x="1525588" y="3373438"/>
            <a:ext cx="6429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100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76" name="矩形 8"/>
          <p:cNvSpPr/>
          <p:nvPr/>
        </p:nvSpPr>
        <p:spPr>
          <a:xfrm>
            <a:off x="2251075" y="2114550"/>
            <a:ext cx="218757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告诉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CPU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重启电脑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77" name="矩形 9"/>
          <p:cNvSpPr/>
          <p:nvPr/>
        </p:nvSpPr>
        <p:spPr>
          <a:xfrm>
            <a:off x="2251075" y="2525713"/>
            <a:ext cx="218757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告诉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CPU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关闭电脑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78" name="矩形 10"/>
          <p:cNvSpPr/>
          <p:nvPr/>
        </p:nvSpPr>
        <p:spPr>
          <a:xfrm>
            <a:off x="2251075" y="2949575"/>
            <a:ext cx="218757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告诉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CPU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打开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word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文档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79" name="矩形 11"/>
          <p:cNvSpPr/>
          <p:nvPr/>
        </p:nvSpPr>
        <p:spPr>
          <a:xfrm>
            <a:off x="2251075" y="3359150"/>
            <a:ext cx="218757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告诉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CPU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关闭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word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文档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80" name="矩形 12"/>
          <p:cNvSpPr/>
          <p:nvPr/>
        </p:nvSpPr>
        <p:spPr>
          <a:xfrm>
            <a:off x="103188" y="1738313"/>
            <a:ext cx="1303337" cy="738187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万物都是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01(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单细胞动物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)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81" name="矩形 13"/>
          <p:cNvSpPr/>
          <p:nvPr/>
        </p:nvSpPr>
        <p:spPr>
          <a:xfrm>
            <a:off x="1517650" y="1701800"/>
            <a:ext cx="2921000" cy="307975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四个命令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(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四细胞动物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)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82" name="矩形 14"/>
          <p:cNvSpPr/>
          <p:nvPr/>
        </p:nvSpPr>
        <p:spPr>
          <a:xfrm>
            <a:off x="4576763" y="1685925"/>
            <a:ext cx="2373312" cy="307975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无数命令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,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怎么记住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?(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多细胞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)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83" name="矩形 15"/>
          <p:cNvSpPr/>
          <p:nvPr/>
        </p:nvSpPr>
        <p:spPr>
          <a:xfrm>
            <a:off x="4616450" y="2105025"/>
            <a:ext cx="233362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00111111111111111111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84" name="矩形 16"/>
          <p:cNvSpPr/>
          <p:nvPr/>
        </p:nvSpPr>
        <p:spPr>
          <a:xfrm>
            <a:off x="4616450" y="2522538"/>
            <a:ext cx="233362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00111010111111111111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85" name="矩形 17"/>
          <p:cNvSpPr/>
          <p:nvPr/>
        </p:nvSpPr>
        <p:spPr>
          <a:xfrm>
            <a:off x="4616450" y="2949575"/>
            <a:ext cx="233362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00111110101010101011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86" name="矩形 18"/>
          <p:cNvSpPr/>
          <p:nvPr/>
        </p:nvSpPr>
        <p:spPr>
          <a:xfrm>
            <a:off x="4616450" y="3373438"/>
            <a:ext cx="2333625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00111010101010101011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87" name="矩形 19"/>
          <p:cNvSpPr/>
          <p:nvPr/>
        </p:nvSpPr>
        <p:spPr>
          <a:xfrm>
            <a:off x="7218363" y="1692275"/>
            <a:ext cx="1689100" cy="307975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汇编语言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?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组织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88" name="矩形 21"/>
          <p:cNvSpPr/>
          <p:nvPr/>
        </p:nvSpPr>
        <p:spPr>
          <a:xfrm>
            <a:off x="7218363" y="2079625"/>
            <a:ext cx="16891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DEV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89" name="矩形 22"/>
          <p:cNvSpPr/>
          <p:nvPr/>
        </p:nvSpPr>
        <p:spPr>
          <a:xfrm>
            <a:off x="7218363" y="2498725"/>
            <a:ext cx="16891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FME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90" name="矩形 23"/>
          <p:cNvSpPr/>
          <p:nvPr/>
        </p:nvSpPr>
        <p:spPr>
          <a:xfrm>
            <a:off x="7218363" y="2935288"/>
            <a:ext cx="16891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CHY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91" name="矩形 24"/>
          <p:cNvSpPr/>
          <p:nvPr/>
        </p:nvSpPr>
        <p:spPr>
          <a:xfrm>
            <a:off x="7218363" y="3365500"/>
            <a:ext cx="16891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EEF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192" name="矩形 25"/>
          <p:cNvSpPr/>
          <p:nvPr/>
        </p:nvSpPr>
        <p:spPr>
          <a:xfrm>
            <a:off x="44450" y="3825875"/>
            <a:ext cx="4394200" cy="307975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语言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(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半人类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–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函数式编程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)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3" name="矩形 26"/>
          <p:cNvSpPr/>
          <p:nvPr/>
        </p:nvSpPr>
        <p:spPr>
          <a:xfrm>
            <a:off x="4616450" y="3819525"/>
            <a:ext cx="4289425" cy="307975"/>
          </a:xfrm>
          <a:prstGeom prst="rect">
            <a:avLst/>
          </a:prstGeom>
          <a:solidFill>
            <a:srgbClr val="FFC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C++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语言 其他面向对象语言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(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面向对象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–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人类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) 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4" name="矩形 27"/>
          <p:cNvSpPr/>
          <p:nvPr/>
        </p:nvSpPr>
        <p:spPr>
          <a:xfrm>
            <a:off x="58738" y="4254500"/>
            <a:ext cx="1878012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函数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Print()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5" name="矩形 28"/>
          <p:cNvSpPr/>
          <p:nvPr/>
        </p:nvSpPr>
        <p:spPr>
          <a:xfrm>
            <a:off x="2055813" y="4264025"/>
            <a:ext cx="23828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打印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6" name="矩形 29"/>
          <p:cNvSpPr/>
          <p:nvPr/>
        </p:nvSpPr>
        <p:spPr>
          <a:xfrm>
            <a:off x="58738" y="4678363"/>
            <a:ext cx="1878012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函数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OpenWord()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7" name="矩形 30"/>
          <p:cNvSpPr/>
          <p:nvPr/>
        </p:nvSpPr>
        <p:spPr>
          <a:xfrm>
            <a:off x="2055813" y="4679950"/>
            <a:ext cx="23828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打开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word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文档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8" name="矩形 31"/>
          <p:cNvSpPr/>
          <p:nvPr/>
        </p:nvSpPr>
        <p:spPr>
          <a:xfrm>
            <a:off x="58738" y="5106988"/>
            <a:ext cx="1878012" cy="522287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函数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ShutDownComputer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199" name="矩形 32"/>
          <p:cNvSpPr/>
          <p:nvPr/>
        </p:nvSpPr>
        <p:spPr>
          <a:xfrm>
            <a:off x="2055813" y="5108575"/>
            <a:ext cx="2382837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关闭电脑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0" name="矩形 33"/>
          <p:cNvSpPr/>
          <p:nvPr/>
        </p:nvSpPr>
        <p:spPr>
          <a:xfrm>
            <a:off x="4616450" y="4264025"/>
            <a:ext cx="10287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对象 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-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人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1" name="矩形 34"/>
          <p:cNvSpPr/>
          <p:nvPr/>
        </p:nvSpPr>
        <p:spPr>
          <a:xfrm>
            <a:off x="5762625" y="4270375"/>
            <a:ext cx="1028700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年龄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,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身高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2" name="矩形 35"/>
          <p:cNvSpPr/>
          <p:nvPr/>
        </p:nvSpPr>
        <p:spPr>
          <a:xfrm>
            <a:off x="6910388" y="4254500"/>
            <a:ext cx="1027112" cy="3079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走路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,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说话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3" name="矩形 36"/>
          <p:cNvSpPr/>
          <p:nvPr/>
        </p:nvSpPr>
        <p:spPr>
          <a:xfrm>
            <a:off x="4616450" y="4691063"/>
            <a:ext cx="1028700" cy="522287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对象 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eaLnBrk="1" hangingPunct="1"/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– 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电脑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4" name="矩形 37"/>
          <p:cNvSpPr/>
          <p:nvPr/>
        </p:nvSpPr>
        <p:spPr>
          <a:xfrm>
            <a:off x="5762625" y="4721225"/>
            <a:ext cx="1028700" cy="523875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品牌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 ,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系统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,CPU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205" name="矩形 38"/>
          <p:cNvSpPr/>
          <p:nvPr/>
        </p:nvSpPr>
        <p:spPr>
          <a:xfrm>
            <a:off x="6910388" y="4725988"/>
            <a:ext cx="1997075" cy="522287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关闭电脑 打开电脑 打开</a:t>
            </a:r>
            <a:r>
              <a:rPr lang="en-US" altLang="x-none" sz="1400" b="1" dirty="0">
                <a:solidFill>
                  <a:schemeClr val="bg1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word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文档 关闭文档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6" name="矩形 39"/>
          <p:cNvSpPr/>
          <p:nvPr/>
        </p:nvSpPr>
        <p:spPr>
          <a:xfrm>
            <a:off x="5762625" y="5368925"/>
            <a:ext cx="1028700" cy="307975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属性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  <p:sp>
        <p:nvSpPr>
          <p:cNvPr id="7207" name="矩形 40"/>
          <p:cNvSpPr/>
          <p:nvPr/>
        </p:nvSpPr>
        <p:spPr>
          <a:xfrm>
            <a:off x="6910388" y="5359400"/>
            <a:ext cx="1027112" cy="307975"/>
          </a:xfrm>
          <a:prstGeom prst="rect">
            <a:avLst/>
          </a:prstGeom>
          <a:solidFill>
            <a:srgbClr val="FF00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eaLnBrk="1" hangingPunct="1"/>
            <a:r>
              <a:rPr lang="zh-CN" altLang="en-US" sz="1400" b="1" dirty="0">
                <a:solidFill>
                  <a:schemeClr val="bg1"/>
                </a:solidFill>
                <a:latin typeface="Calibri" pitchFamily="2" charset="0"/>
                <a:ea typeface="宋体" charset="-122"/>
                <a:sym typeface="宋体" charset="-122"/>
              </a:rPr>
              <a:t>行为</a:t>
            </a:r>
            <a:endParaRPr lang="en-US" altLang="x-none" sz="1400" b="1" dirty="0">
              <a:solidFill>
                <a:schemeClr val="bg1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Wi-Fi</a:t>
            </a:r>
            <a:endParaRPr lang="zh-CN" altLang="en-US" sz="4400" dirty="0"/>
          </a:p>
        </p:txBody>
      </p:sp>
      <p:sp>
        <p:nvSpPr>
          <p:cNvPr id="52226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251950" cy="4525963"/>
          </a:xfrm>
        </p:spPr>
        <p:txBody>
          <a:bodyPr anchor="t"/>
          <a:p>
            <a:pPr>
              <a:lnSpc>
                <a:spcPct val="80000"/>
              </a:lnSpc>
              <a:buNone/>
            </a:pPr>
            <a:r>
              <a:rPr lang="en-US" altLang="x-none" sz="3200" dirty="0"/>
              <a:t>Wi-Fi</a:t>
            </a:r>
            <a:r>
              <a:rPr lang="zh-CN" altLang="en-US" sz="3200" dirty="0"/>
              <a:t>是一种以波的形式传输的能量场。</a:t>
            </a:r>
            <a:endParaRPr lang="en-US" altLang="x-none" sz="3200" dirty="0"/>
          </a:p>
          <a:p>
            <a:pPr>
              <a:lnSpc>
                <a:spcPct val="80000"/>
              </a:lnSpc>
              <a:buNone/>
            </a:pPr>
            <a:r>
              <a:rPr lang="zh-CN" altLang="en-US" sz="3200" dirty="0"/>
              <a:t>信号波具有一定高度，彼此间存在距离，以一定的速度传输。</a:t>
            </a:r>
            <a:endParaRPr lang="en-US" altLang="x-none" sz="3200" dirty="0"/>
          </a:p>
          <a:p>
            <a:pPr>
              <a:lnSpc>
                <a:spcPct val="80000"/>
              </a:lnSpc>
              <a:buNone/>
            </a:pPr>
            <a:r>
              <a:rPr lang="en-US" altLang="x-none" sz="3200" dirty="0"/>
              <a:t>Wi-Fi</a:t>
            </a:r>
            <a:r>
              <a:rPr lang="zh-CN" altLang="en-US" sz="3200" dirty="0"/>
              <a:t>信号波之间的距离介于无线电波短和微波之间，使得</a:t>
            </a:r>
            <a:r>
              <a:rPr lang="en-US" altLang="x-none" sz="3200" dirty="0"/>
              <a:t>Wi-Fi</a:t>
            </a:r>
            <a:r>
              <a:rPr lang="zh-CN" altLang="en-US" sz="3200" dirty="0"/>
              <a:t>具有特殊的传输频带，可以免受其他信号干扰。</a:t>
            </a:r>
            <a:endParaRPr lang="en-US" altLang="x-none" sz="3200" dirty="0"/>
          </a:p>
          <a:p>
            <a:pPr>
              <a:lnSpc>
                <a:spcPct val="80000"/>
              </a:lnSpc>
              <a:buNone/>
            </a:pPr>
            <a:r>
              <a:rPr lang="en-US" altLang="x-none" sz="3200" dirty="0">
                <a:solidFill>
                  <a:srgbClr val="FF0000"/>
                </a:solidFill>
              </a:rPr>
              <a:t>Wi-Fi</a:t>
            </a:r>
            <a:r>
              <a:rPr lang="zh-CN" altLang="en-US" sz="3200" dirty="0">
                <a:solidFill>
                  <a:srgbClr val="FF0000"/>
                </a:solidFill>
              </a:rPr>
              <a:t>波</a:t>
            </a:r>
            <a:r>
              <a:rPr lang="zh-CN" altLang="en-US" sz="3200" dirty="0"/>
              <a:t>波长约</a:t>
            </a:r>
            <a:r>
              <a:rPr lang="en-US" altLang="x-none" sz="3200" dirty="0"/>
              <a:t>3</a:t>
            </a:r>
            <a:r>
              <a:rPr lang="zh-CN" altLang="en-US" sz="3200" dirty="0"/>
              <a:t>至</a:t>
            </a:r>
            <a:r>
              <a:rPr lang="en-US" altLang="x-none" sz="3200" dirty="0"/>
              <a:t>5</a:t>
            </a:r>
            <a:r>
              <a:rPr lang="zh-CN" altLang="en-US" sz="3200" dirty="0"/>
              <a:t>英寸。</a:t>
            </a:r>
            <a:r>
              <a:rPr lang="zh-CN" altLang="en-US" sz="3200" b="1" dirty="0">
                <a:solidFill>
                  <a:srgbClr val="FF0000"/>
                </a:solidFill>
              </a:rPr>
              <a:t>波峰代表</a:t>
            </a:r>
            <a:r>
              <a:rPr lang="en-US" altLang="x-none" sz="3200" b="1" dirty="0">
                <a:solidFill>
                  <a:srgbClr val="FF0000"/>
                </a:solidFill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</a:rPr>
              <a:t>，波谷代表</a:t>
            </a:r>
            <a:r>
              <a:rPr lang="en-US" altLang="x-none" sz="3200" b="1" dirty="0">
                <a:solidFill>
                  <a:srgbClr val="FF0000"/>
                </a:solidFill>
              </a:rPr>
              <a:t>0</a:t>
            </a:r>
            <a:r>
              <a:rPr lang="zh-CN" altLang="en-US" sz="3200" dirty="0"/>
              <a:t>。</a:t>
            </a:r>
            <a:endParaRPr lang="en-US" altLang="x-none" sz="3200" dirty="0"/>
          </a:p>
          <a:p>
            <a:pPr>
              <a:lnSpc>
                <a:spcPct val="80000"/>
              </a:lnSpc>
              <a:buNone/>
            </a:pPr>
            <a:r>
              <a:rPr lang="zh-CN" altLang="en-US" sz="3200" dirty="0"/>
              <a:t> 用</a:t>
            </a:r>
            <a:r>
              <a:rPr lang="en-US" altLang="x-none" sz="3200" dirty="0"/>
              <a:t>0</a:t>
            </a:r>
            <a:r>
              <a:rPr lang="zh-CN" altLang="en-US" sz="3200" dirty="0"/>
              <a:t>和</a:t>
            </a:r>
            <a:r>
              <a:rPr lang="en-US" altLang="x-none" sz="3200" dirty="0"/>
              <a:t>1</a:t>
            </a:r>
            <a:r>
              <a:rPr lang="zh-CN" altLang="en-US" sz="3200" dirty="0"/>
              <a:t>两个数码来表示的二进制数据生成网站、邮件和其他网络内容上的字母，数字和代码。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光纤信号</a:t>
            </a:r>
            <a:endParaRPr lang="zh-CN" altLang="en-US" sz="4400"/>
          </a:p>
        </p:txBody>
      </p:sp>
      <p:sp>
        <p:nvSpPr>
          <p:cNvPr id="53250" name="Rectangle 1"/>
          <p:cNvSpPr>
            <a:spLocks noGrp="1"/>
          </p:cNvSpPr>
          <p:nvPr>
            <p:ph type="subTitle" idx="1"/>
          </p:nvPr>
        </p:nvSpPr>
        <p:spPr>
          <a:xfrm>
            <a:off x="611188" y="2349500"/>
            <a:ext cx="8137525" cy="2058988"/>
          </a:xfrm>
          <a:solidFill>
            <a:srgbClr val="F3FFEC"/>
          </a:solidFill>
        </p:spPr>
        <p:txBody>
          <a:bodyPr wrap="square" lIns="0" tIns="0" rIns="0" bIns="88872" anchor="ctr">
            <a:spAutoFit/>
          </a:bodyPr>
          <a:p>
            <a:pPr>
              <a:spcBef>
                <a:spcPct val="0"/>
              </a:spcBef>
              <a:buNone/>
            </a:pPr>
            <a:r>
              <a:rPr lang="zh-CN" altLang="en-US" sz="3200" dirty="0"/>
              <a:t>光纤信号的调制都是强度调制</a:t>
            </a:r>
            <a:endParaRPr lang="en-US" altLang="x-none" sz="3200" dirty="0"/>
          </a:p>
          <a:p>
            <a:pPr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发一束强光那就代表1　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发一束弱光就代表0　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3200" dirty="0"/>
              <a:t>具体强度根据不同的系统规定不一样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信号和波</a:t>
            </a:r>
            <a:endParaRPr lang="zh-CN" altLang="en-US" sz="4400"/>
          </a:p>
        </p:txBody>
      </p:sp>
      <p:sp>
        <p:nvSpPr>
          <p:cNvPr id="5427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智慧世界是波的世界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声音是波，光是波，分子运动是波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大脑的记忆是波 </a:t>
            </a:r>
            <a:r>
              <a:rPr lang="en-US" altLang="x-none" sz="3200" dirty="0"/>
              <a:t>– </a:t>
            </a:r>
            <a:r>
              <a:rPr lang="zh-CN" altLang="en-US" sz="3200" dirty="0"/>
              <a:t>神经元</a:t>
            </a:r>
            <a:endParaRPr lang="en-US" altLang="x-none" sz="3200" dirty="0"/>
          </a:p>
          <a:p>
            <a:pPr>
              <a:buNone/>
            </a:pPr>
            <a:endParaRPr lang="zh-CN" altLang="en-US" sz="3200" dirty="0"/>
          </a:p>
        </p:txBody>
      </p:sp>
      <p:pic>
        <p:nvPicPr>
          <p:cNvPr id="54275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7088" y="3357563"/>
            <a:ext cx="5472112" cy="283051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海底光缆 </a:t>
            </a:r>
            <a:r>
              <a:rPr lang="en-US" altLang="x-none" sz="4400" dirty="0"/>
              <a:t>– </a:t>
            </a:r>
            <a:r>
              <a:rPr lang="zh-CN" altLang="en-US" sz="4400" dirty="0"/>
              <a:t>光纤</a:t>
            </a:r>
            <a:endParaRPr lang="zh-CN" altLang="en-US" sz="4400" dirty="0"/>
          </a:p>
        </p:txBody>
      </p:sp>
      <p:sp>
        <p:nvSpPr>
          <p:cNvPr id="55298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4525963"/>
          </a:xfrm>
        </p:spPr>
        <p:txBody>
          <a:bodyPr anchor="t"/>
          <a:p>
            <a:pPr>
              <a:buNone/>
            </a:pPr>
            <a:r>
              <a:rPr lang="zh-CN" altLang="en-US" sz="2800" dirty="0"/>
              <a:t>海底光缆系统主要用于连接光缆和</a:t>
            </a:r>
            <a:r>
              <a:rPr lang="en-US" altLang="x-none" sz="2800" dirty="0"/>
              <a:t>Internet</a:t>
            </a:r>
            <a:r>
              <a:rPr lang="zh-CN" altLang="en-US" sz="2800" dirty="0"/>
              <a:t>，它分为岸上设备和水下设备两大部分。</a:t>
            </a:r>
            <a:endParaRPr lang="en-US" altLang="x-none" sz="2800" dirty="0"/>
          </a:p>
          <a:p>
            <a:pPr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岸上设备</a:t>
            </a:r>
            <a:r>
              <a:rPr lang="zh-CN" altLang="en-US" sz="2800" dirty="0"/>
              <a:t>将语音、图象、数据等通信业务打包传输。</a:t>
            </a:r>
            <a:endParaRPr lang="en-US" altLang="x-none" sz="2800" dirty="0"/>
          </a:p>
          <a:p>
            <a:pPr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水下设备</a:t>
            </a:r>
            <a:r>
              <a:rPr lang="zh-CN" altLang="en-US" sz="2800" dirty="0"/>
              <a:t>负责通信信号的处理、发送和接收。</a:t>
            </a:r>
            <a:endParaRPr lang="zh-CN" altLang="en-US" sz="3200" dirty="0"/>
          </a:p>
        </p:txBody>
      </p:sp>
      <p:pic>
        <p:nvPicPr>
          <p:cNvPr id="55299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14950" y="3863975"/>
            <a:ext cx="3371850" cy="25908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总结</a:t>
            </a:r>
            <a:endParaRPr lang="zh-CN" altLang="en-US" sz="4400"/>
          </a:p>
        </p:txBody>
      </p:sp>
      <p:sp>
        <p:nvSpPr>
          <p:cNvPr id="56322" name="内容占位符 2"/>
          <p:cNvSpPr>
            <a:spLocks noGrp="1"/>
          </p:cNvSpPr>
          <p:nvPr>
            <p:ph type="subTitle" idx="1"/>
          </p:nvPr>
        </p:nvSpPr>
        <p:spPr>
          <a:xfrm>
            <a:off x="-107950" y="1600200"/>
            <a:ext cx="925195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我们不用知道波是如何生成的，只需要知道，信息在传递的过程中传递的是</a:t>
            </a:r>
            <a:r>
              <a:rPr lang="en-US" altLang="x-none" sz="3200" dirty="0"/>
              <a:t>0</a:t>
            </a:r>
            <a:r>
              <a:rPr lang="zh-CN" altLang="en-US" sz="3200" dirty="0"/>
              <a:t>，</a:t>
            </a:r>
            <a:r>
              <a:rPr lang="en-US" altLang="x-none" sz="3200" dirty="0"/>
              <a:t>1</a:t>
            </a:r>
            <a:endParaRPr lang="zh-CN" altLang="en-US" sz="3200" dirty="0"/>
          </a:p>
          <a:p>
            <a:pPr>
              <a:buNone/>
            </a:pPr>
            <a:r>
              <a:rPr lang="en-US" altLang="x-none" sz="3200" dirty="0"/>
              <a:t>0</a:t>
            </a:r>
            <a:r>
              <a:rPr lang="zh-CN" altLang="en-US" sz="3200" dirty="0"/>
              <a:t>，</a:t>
            </a:r>
            <a:r>
              <a:rPr lang="en-US" altLang="x-none" sz="3200" dirty="0"/>
              <a:t>1</a:t>
            </a:r>
            <a:r>
              <a:rPr lang="zh-CN" altLang="en-US" sz="3200" dirty="0"/>
              <a:t>是如何产生的。我们不需要知道太详细，只需要知道：不管是波还好，还是光还好，最终都要被编译成</a:t>
            </a:r>
            <a:r>
              <a:rPr lang="en-US" altLang="x-none" sz="3200" dirty="0"/>
              <a:t>0</a:t>
            </a:r>
            <a:r>
              <a:rPr lang="zh-CN" altLang="en-US" sz="3200" dirty="0"/>
              <a:t>，</a:t>
            </a:r>
            <a:r>
              <a:rPr lang="en-US" altLang="x-none" sz="3200" dirty="0"/>
              <a:t>1.</a:t>
            </a:r>
            <a:r>
              <a:rPr lang="zh-CN" altLang="en-US" sz="3200" dirty="0"/>
              <a:t>。。。</a:t>
            </a:r>
            <a:endParaRPr lang="zh-CN" altLang="en-US" sz="3200" dirty="0"/>
          </a:p>
          <a:p>
            <a:pPr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5734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基础理论总结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57346" name="副标题 5734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大学课程</a:t>
            </a:r>
            <a:r>
              <a:rPr lang="en-US" altLang="x-none" sz="4400" dirty="0"/>
              <a:t>1</a:t>
            </a:r>
            <a:endParaRPr lang="zh-CN" altLang="en-US" sz="4400" dirty="0"/>
          </a:p>
        </p:txBody>
      </p:sp>
      <p:sp>
        <p:nvSpPr>
          <p:cNvPr id="58370" name="内容占位符 4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计算机原理：二进制八进制十六进制 内存</a:t>
            </a:r>
            <a:r>
              <a:rPr lang="en-US" altLang="x-none" sz="3200" dirty="0"/>
              <a:t>CPU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计算机</a:t>
            </a:r>
            <a:r>
              <a:rPr lang="en-US" altLang="x-none" sz="3200" dirty="0"/>
              <a:t>CPU</a:t>
            </a:r>
            <a:r>
              <a:rPr lang="zh-CN" altLang="en-US" sz="3200" dirty="0"/>
              <a:t>指令  </a:t>
            </a:r>
            <a:r>
              <a:rPr lang="en-US" altLang="x-none" sz="3200" dirty="0"/>
              <a:t>000001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汇编语言：速记符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C</a:t>
            </a:r>
            <a:r>
              <a:rPr lang="zh-CN" altLang="en-US" sz="3200" dirty="0"/>
              <a:t>语言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C++</a:t>
            </a:r>
            <a:r>
              <a:rPr lang="zh-CN" altLang="en-US" sz="3200" dirty="0"/>
              <a:t>语言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Java</a:t>
            </a:r>
            <a:r>
              <a:rPr lang="zh-CN" altLang="en-US" sz="3200" dirty="0"/>
              <a:t>语言 </a:t>
            </a:r>
            <a:r>
              <a:rPr lang="en-US" altLang="x-none" sz="3200" dirty="0"/>
              <a:t>C#</a:t>
            </a:r>
            <a:r>
              <a:rPr lang="zh-CN" altLang="en-US" sz="3200" dirty="0"/>
              <a:t>语言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编译原理 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大学课程</a:t>
            </a:r>
            <a:r>
              <a:rPr lang="en-US" altLang="x-none" sz="4400" dirty="0"/>
              <a:t>2</a:t>
            </a:r>
            <a:endParaRPr lang="zh-CN" altLang="en-US" sz="4400" dirty="0"/>
          </a:p>
        </p:txBody>
      </p:sp>
      <p:sp>
        <p:nvSpPr>
          <p:cNvPr id="59394" name="内容占位符 4"/>
          <p:cNvSpPr>
            <a:spLocks noGrp="1"/>
          </p:cNvSpPr>
          <p:nvPr>
            <p:ph type="subTitle" idx="1"/>
          </p:nvPr>
        </p:nvSpPr>
        <p:spPr>
          <a:xfrm>
            <a:off x="250825" y="1438275"/>
            <a:ext cx="8713788" cy="479901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高等数学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电路 电路原理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高等物理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电磁场和波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信号与系统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网络基础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广域网 局域网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本质的目的就是理解：数据是如何传输的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两张图学习完大学基础课程</a:t>
            </a:r>
            <a:endParaRPr lang="zh-CN" altLang="en-US" sz="4400"/>
          </a:p>
        </p:txBody>
      </p:sp>
      <p:sp>
        <p:nvSpPr>
          <p:cNvPr id="60418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虽然你们不是这个专业的，但是以后你们可以说你们是这个专业的。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42" name="标题 3"/>
          <p:cNvSpPr>
            <a:spLocks noGrp="1"/>
          </p:cNvSpPr>
          <p:nvPr>
            <p:ph type="ctrTitle"/>
          </p:nvPr>
        </p:nvSpPr>
        <p:spPr>
          <a:xfrm>
            <a:off x="252413" y="1412875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5400" dirty="0">
                <a:solidFill>
                  <a:schemeClr val="tx1"/>
                </a:solidFill>
              </a:rPr>
              <a:t>主题：构造函数和普通函数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61443" name="文本框 61442"/>
          <p:cNvSpPr txBox="1"/>
          <p:nvPr/>
        </p:nvSpPr>
        <p:spPr>
          <a:xfrm>
            <a:off x="2628900" y="4221163"/>
            <a:ext cx="4533900" cy="18907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800" b="1" dirty="0">
                <a:latin typeface="Arial" charset="0"/>
                <a:ea typeface="宋体" charset="-122"/>
              </a:rPr>
              <a:t>教学目标：</a:t>
            </a:r>
            <a:endParaRPr lang="zh-CN" altLang="en-US" sz="2800" b="1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理解构造函数和普通函数的区别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如何创建属性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了解对象的属性相关知识点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熟练公有属性和私有属性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理解实例化的本质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819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计算机的世界- 01世界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8194" name="副标题 819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dirty="0"/>
              <a:t>主题：构造函数对象基础</a:t>
            </a:r>
            <a:endParaRPr lang="zh-CN" altLang="en-US" dirty="0"/>
          </a:p>
        </p:txBody>
      </p:sp>
      <p:sp>
        <p:nvSpPr>
          <p:cNvPr id="62466" name="副标题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r>
              <a:rPr lang="zh-CN" altLang="en-US" sz="1800" dirty="0">
                <a:solidFill>
                  <a:srgbClr val="898989"/>
                </a:solidFill>
              </a:rPr>
              <a:t>教学目标：学习构造函数，</a:t>
            </a:r>
            <a:endParaRPr lang="zh-CN" altLang="en-US" sz="1800" dirty="0">
              <a:solidFill>
                <a:srgbClr val="898989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sz="1800" dirty="0">
                <a:solidFill>
                  <a:srgbClr val="898989"/>
                </a:solidFill>
              </a:rPr>
              <a:t>构造函数对象和普通函数的区别</a:t>
            </a:r>
            <a:endParaRPr lang="zh-CN" altLang="en-US" sz="1800" dirty="0">
              <a:solidFill>
                <a:srgbClr val="898989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sz="1800" dirty="0">
                <a:solidFill>
                  <a:srgbClr val="898989"/>
                </a:solidFill>
              </a:rPr>
              <a:t>理解constroner属性的意思</a:t>
            </a:r>
            <a:endParaRPr lang="zh-CN" altLang="en-US" sz="1800" dirty="0">
              <a:solidFill>
                <a:srgbClr val="898989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sz="1800" dirty="0">
                <a:solidFill>
                  <a:srgbClr val="898989"/>
                </a:solidFill>
              </a:rPr>
              <a:t>理解instanceOf的用法</a:t>
            </a:r>
            <a:endParaRPr lang="zh-CN" altLang="en-US" sz="1800" dirty="0">
              <a:solidFill>
                <a:srgbClr val="898989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sz="1800" dirty="0">
                <a:solidFill>
                  <a:srgbClr val="898989"/>
                </a:solidFill>
              </a:rPr>
              <a:t>理解实例化的内存只是</a:t>
            </a:r>
            <a:endParaRPr lang="zh-CN" altLang="en-US" sz="18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/>
              <a:t>构造函数和普通函数的区别</a:t>
            </a:r>
            <a:endParaRPr lang="zh-CN" altLang="en-US" dirty="0"/>
          </a:p>
        </p:txBody>
      </p:sp>
      <p:sp>
        <p:nvSpPr>
          <p:cNvPr id="63491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对象其实是使用函数实现的</a:t>
            </a:r>
            <a:endParaRPr lang="zh-CN" altLang="en-US"/>
          </a:p>
          <a:p>
            <a:pPr lvl="0" eaLnBrk="1" hangingPunct="1"/>
            <a:r>
              <a:rPr lang="zh-CN" altLang="en-US"/>
              <a:t>对象本身就是一个函数</a:t>
            </a:r>
            <a:endParaRPr lang="zh-CN" altLang="en-US"/>
          </a:p>
          <a:p>
            <a:pPr lvl="0" eaLnBrk="1" hangingPunct="1"/>
            <a:r>
              <a:rPr lang="zh-CN" altLang="en-US"/>
              <a:t>如果一个函数用于创建对象，我们一般称之为构造函数。</a:t>
            </a:r>
            <a:endParaRPr lang="zh-CN" altLang="en-US"/>
          </a:p>
          <a:p>
            <a:pPr lvl="0" eaLnBrk="1" hangingPunct="1"/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zh-CN"/>
              <a:t>js</a:t>
            </a:r>
            <a:r>
              <a:rPr lang="zh-CN" altLang="en-US"/>
              <a:t>历史理解</a:t>
            </a:r>
            <a:r>
              <a:rPr lang="en-US" altLang="zh-CN"/>
              <a:t>js</a:t>
            </a:r>
            <a:r>
              <a:rPr lang="zh-CN" altLang="en-US"/>
              <a:t>对象为什么是函数</a:t>
            </a:r>
            <a:endParaRPr lang="zh-CN" altLang="en-US"/>
          </a:p>
        </p:txBody>
      </p:sp>
      <p:sp>
        <p:nvSpPr>
          <p:cNvPr id="6451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en-US" altLang="zh-CN"/>
              <a:t>js</a:t>
            </a:r>
            <a:r>
              <a:rPr lang="zh-CN" altLang="en-US"/>
              <a:t>诞生本无对象概念。。。</a:t>
            </a:r>
            <a:endParaRPr lang="zh-CN" altLang="en-US"/>
          </a:p>
          <a:p>
            <a:pPr lvl="0" eaLnBrk="1" hangingPunct="1"/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xfrm>
            <a:off x="539750" y="836613"/>
            <a:ext cx="8229600" cy="1143000"/>
          </a:xfrm>
        </p:spPr>
        <p:txBody>
          <a:bodyPr wrap="square" anchor="ctr"/>
          <a:p>
            <a:pPr lvl="0" eaLnBrk="1" hangingPunct="1"/>
            <a:r>
              <a:rPr lang="zh-CN" altLang="en-US" sz="4000" dirty="0"/>
              <a:t>构造函数和构造函数对象</a:t>
            </a:r>
            <a:br>
              <a:rPr lang="zh-CN" altLang="en-US" sz="4000" dirty="0"/>
            </a:br>
            <a:r>
              <a:rPr lang="zh-CN" altLang="en-US" sz="4000" dirty="0"/>
              <a:t>可以包含属性和方法</a:t>
            </a:r>
            <a:endParaRPr lang="zh-CN" altLang="en-US" sz="4000" dirty="0"/>
          </a:p>
        </p:txBody>
      </p:sp>
      <p:sp>
        <p:nvSpPr>
          <p:cNvPr id="65538" name="Rectangle 1"/>
          <p:cNvSpPr>
            <a:spLocks noGrp="1"/>
          </p:cNvSpPr>
          <p:nvPr>
            <p:ph/>
          </p:nvPr>
        </p:nvSpPr>
        <p:spPr>
          <a:xfrm>
            <a:off x="190500" y="2492375"/>
            <a:ext cx="8953500" cy="2801938"/>
          </a:xfrm>
          <a:solidFill>
            <a:srgbClr val="272822"/>
          </a:solidFill>
        </p:spPr>
        <p:txBody>
          <a:bodyPr wrap="none" anchor="ctr">
            <a:spAutoFit/>
          </a:bodyPr>
          <a:p>
            <a:pPr marL="0" lvl="0" indent="0">
              <a:spcBef>
                <a:spcPct val="0"/>
              </a:spcBef>
              <a:buNone/>
            </a:pPr>
            <a:r>
              <a:rPr lang="zh-CN" altLang="en-US" sz="1600" b="1" i="1" dirty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</a:t>
            </a:r>
            <a:r>
              <a:rPr lang="zh-CN" altLang="en-US" sz="1600" b="1" i="1" dirty="0">
                <a:solidFill>
                  <a:srgbClr val="28D813"/>
                </a:solidFill>
                <a:latin typeface="宋体" charset="-122"/>
                <a:sym typeface="Consolas" pitchFamily="1" charset="0"/>
              </a:rPr>
              <a:t>该函数 用于创建对象 其除了是一个函数之外，我们又称之为构造对象的函数</a:t>
            </a:r>
            <a:r>
              <a:rPr lang="zh-CN" altLang="en-US" sz="1600" b="1" i="1" dirty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 - </a:t>
            </a:r>
            <a:r>
              <a:rPr lang="zh-CN" altLang="en-US" sz="1600" b="1" i="1" dirty="0">
                <a:solidFill>
                  <a:srgbClr val="28D813"/>
                </a:solidFill>
                <a:latin typeface="宋体" charset="-122"/>
                <a:sym typeface="Consolas" pitchFamily="1" charset="0"/>
              </a:rPr>
              <a:t>简称构造函数</a:t>
            </a:r>
            <a:br>
              <a:rPr lang="zh-CN" altLang="en-US" sz="1600" b="1" i="1" dirty="0">
                <a:solidFill>
                  <a:srgbClr val="28D813"/>
                </a:solidFill>
                <a:latin typeface="宋体" charset="-122"/>
                <a:sym typeface="Consolas" pitchFamily="1" charset="0"/>
              </a:rPr>
            </a:br>
            <a:r>
              <a:rPr lang="zh-CN" altLang="en-US" sz="1600" b="1" i="1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function </a:t>
            </a:r>
            <a:r>
              <a:rPr lang="zh-CN" altLang="en-US" sz="1600" b="1" i="1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Product</a:t>
            </a:r>
            <a:r>
              <a:rPr lang="zh-CN" altLang="en-US" sz="1600" b="1" i="1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1600" b="1" i="1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  <a:t>name</a:t>
            </a:r>
            <a:r>
              <a:rPr lang="zh-CN" altLang="en-US" sz="1600" b="1" i="1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,</a:t>
            </a:r>
            <a:r>
              <a:rPr lang="zh-CN" altLang="en-US" sz="1600" b="1" i="1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  <a:t>description</a:t>
            </a:r>
            <a:r>
              <a:rPr lang="zh-CN" altLang="en-US" sz="1600" b="1" i="1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){</a:t>
            </a:r>
            <a:br>
              <a:rPr lang="zh-CN" altLang="en-US" sz="1600" b="1" i="1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1600" b="1" i="1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    </a:t>
            </a:r>
            <a:r>
              <a:rPr lang="zh-CN" altLang="en-US" sz="1600" b="1" i="1" dirty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</a:t>
            </a:r>
            <a:r>
              <a:rPr lang="zh-CN" altLang="en-US" sz="1600" b="1" i="1" dirty="0">
                <a:solidFill>
                  <a:srgbClr val="28D813"/>
                </a:solidFill>
                <a:latin typeface="宋体" charset="-122"/>
                <a:sym typeface="Consolas" pitchFamily="1" charset="0"/>
              </a:rPr>
              <a:t>属性</a:t>
            </a:r>
            <a:br>
              <a:rPr lang="zh-CN" altLang="en-US" sz="1600" b="1" i="1" dirty="0">
                <a:solidFill>
                  <a:srgbClr val="28D813"/>
                </a:solidFill>
                <a:latin typeface="宋体" charset="-122"/>
                <a:sym typeface="Consolas" pitchFamily="1" charset="0"/>
              </a:rPr>
            </a:br>
            <a:r>
              <a:rPr lang="zh-CN" altLang="en-US" sz="1600" b="1" i="1" dirty="0">
                <a:solidFill>
                  <a:srgbClr val="28D813"/>
                </a:solidFill>
                <a:latin typeface="宋体" charset="-122"/>
                <a:sym typeface="Consolas" pitchFamily="1" charset="0"/>
              </a:rPr>
              <a:t>    </a:t>
            </a:r>
            <a:r>
              <a:rPr lang="zh-CN" altLang="en-US" sz="1600" b="1" i="1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this</a:t>
            </a:r>
            <a:r>
              <a:rPr lang="zh-CN" altLang="en-US" sz="1600" b="1" i="1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zh-CN" altLang="en-US" sz="1600" b="1" i="1" dirty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name</a:t>
            </a:r>
            <a:r>
              <a:rPr lang="zh-CN" altLang="en-US" sz="1600" b="1" i="1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=</a:t>
            </a:r>
            <a:r>
              <a:rPr lang="zh-CN" altLang="en-US" sz="1600" b="1" i="1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  <a:t>name</a:t>
            </a:r>
            <a:r>
              <a:rPr lang="zh-CN" altLang="en-US" sz="1600" b="1" i="1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;</a:t>
            </a:r>
            <a:br>
              <a:rPr lang="zh-CN" altLang="en-US" sz="1600" b="1" i="1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1600" b="1" i="1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    </a:t>
            </a:r>
            <a:r>
              <a:rPr lang="zh-CN" altLang="en-US" sz="1600" b="1" i="1" dirty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</a:t>
            </a:r>
            <a:r>
              <a:rPr lang="zh-CN" altLang="en-US" sz="1600" b="1" i="1" dirty="0">
                <a:solidFill>
                  <a:srgbClr val="28D813"/>
                </a:solidFill>
                <a:latin typeface="宋体" charset="-122"/>
                <a:sym typeface="Consolas" pitchFamily="1" charset="0"/>
              </a:rPr>
              <a:t>属性</a:t>
            </a:r>
            <a:br>
              <a:rPr lang="zh-CN" altLang="en-US" sz="1600" b="1" i="1" dirty="0">
                <a:solidFill>
                  <a:srgbClr val="28D813"/>
                </a:solidFill>
                <a:latin typeface="宋体" charset="-122"/>
                <a:sym typeface="Consolas" pitchFamily="1" charset="0"/>
              </a:rPr>
            </a:br>
            <a:r>
              <a:rPr lang="zh-CN" altLang="en-US" sz="1600" b="1" i="1" dirty="0">
                <a:solidFill>
                  <a:srgbClr val="28D813"/>
                </a:solidFill>
                <a:latin typeface="宋体" charset="-122"/>
                <a:sym typeface="Consolas" pitchFamily="1" charset="0"/>
              </a:rPr>
              <a:t>    </a:t>
            </a:r>
            <a:r>
              <a:rPr lang="zh-CN" altLang="en-US" sz="1600" b="1" i="1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this</a:t>
            </a:r>
            <a:r>
              <a:rPr lang="zh-CN" altLang="en-US" sz="1600" b="1" i="1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zh-CN" altLang="en-US" sz="1600" b="1" i="1" dirty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description </a:t>
            </a:r>
            <a:r>
              <a:rPr lang="zh-CN" altLang="en-US" sz="1600" b="1" i="1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= </a:t>
            </a:r>
            <a:r>
              <a:rPr lang="zh-CN" altLang="en-US" sz="1600" b="1" i="1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  <a:t>description</a:t>
            </a:r>
            <a:br>
              <a:rPr lang="zh-CN" altLang="en-US" sz="1600" b="1" i="1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1600" b="1" i="1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  <a:t>    </a:t>
            </a:r>
            <a:r>
              <a:rPr lang="zh-CN" altLang="en-US" sz="1600" b="1" i="1" dirty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</a:t>
            </a:r>
            <a:r>
              <a:rPr lang="zh-CN" altLang="en-US" sz="1600" b="1" i="1" dirty="0">
                <a:solidFill>
                  <a:srgbClr val="28D813"/>
                </a:solidFill>
                <a:latin typeface="宋体" charset="-122"/>
                <a:sym typeface="Consolas" pitchFamily="1" charset="0"/>
              </a:rPr>
              <a:t>方法</a:t>
            </a:r>
            <a:r>
              <a:rPr lang="en-US" altLang="x-none" sz="1600" b="1" i="1" dirty="0">
                <a:solidFill>
                  <a:srgbClr val="28D813"/>
                </a:solidFill>
                <a:latin typeface="宋体" charset="-122"/>
                <a:sym typeface="Consolas" pitchFamily="1" charset="0"/>
              </a:rPr>
              <a:t> </a:t>
            </a:r>
            <a:r>
              <a:rPr lang="zh-CN" altLang="en-US" sz="1600" b="1" i="1" dirty="0">
                <a:solidFill>
                  <a:srgbClr val="28D813"/>
                </a:solidFill>
                <a:latin typeface="宋体" charset="-122"/>
                <a:sym typeface="Consolas" pitchFamily="1" charset="0"/>
              </a:rPr>
              <a:t>又称方法属性 万物皆属性</a:t>
            </a:r>
            <a:br>
              <a:rPr lang="zh-CN" altLang="en-US" sz="1600" b="1" i="1" dirty="0">
                <a:solidFill>
                  <a:srgbClr val="28D813"/>
                </a:solidFill>
                <a:latin typeface="宋体" charset="-122"/>
                <a:sym typeface="Consolas" pitchFamily="1" charset="0"/>
              </a:rPr>
            </a:br>
            <a:r>
              <a:rPr lang="zh-CN" altLang="en-US" sz="1600" b="1" i="1" dirty="0">
                <a:solidFill>
                  <a:srgbClr val="28D813"/>
                </a:solidFill>
                <a:latin typeface="宋体" charset="-122"/>
                <a:sym typeface="Consolas" pitchFamily="1" charset="0"/>
              </a:rPr>
              <a:t>    </a:t>
            </a:r>
            <a:r>
              <a:rPr lang="zh-CN" altLang="en-US" sz="1600" b="1" i="1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this</a:t>
            </a:r>
            <a:r>
              <a:rPr lang="zh-CN" altLang="en-US" sz="1600" b="1" i="1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zh-CN" altLang="en-US" sz="1600" b="1" i="1" dirty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buy</a:t>
            </a:r>
            <a:r>
              <a:rPr lang="zh-CN" altLang="en-US" sz="1600" b="1" i="1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=</a:t>
            </a:r>
            <a:r>
              <a:rPr lang="zh-CN" altLang="en-US" sz="1600" b="1" i="1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function</a:t>
            </a:r>
            <a:r>
              <a:rPr lang="zh-CN" altLang="en-US" sz="1600" b="1" i="1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(){</a:t>
            </a:r>
            <a:br>
              <a:rPr lang="zh-CN" altLang="en-US" sz="1600" b="1" i="1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1600" b="1" i="1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        </a:t>
            </a:r>
            <a:r>
              <a:rPr lang="zh-CN" altLang="en-US" sz="1600" b="1" i="1" dirty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alert</a:t>
            </a:r>
            <a:r>
              <a:rPr lang="zh-CN" altLang="en-US" sz="1600" b="1" i="1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1600" b="1" i="1" dirty="0">
                <a:solidFill>
                  <a:srgbClr val="FFE792"/>
                </a:solidFill>
                <a:latin typeface="Consolas" pitchFamily="1" charset="0"/>
                <a:sym typeface="Consolas" pitchFamily="1" charset="0"/>
              </a:rPr>
              <a:t>'buy'</a:t>
            </a:r>
            <a:r>
              <a:rPr lang="zh-CN" altLang="en-US" sz="1600" b="1" i="1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</a:t>
            </a:r>
            <a:br>
              <a:rPr lang="zh-CN" altLang="en-US" sz="1600" b="1" i="1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1600" b="1" i="1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    }</a:t>
            </a:r>
            <a:br>
              <a:rPr lang="zh-CN" altLang="en-US" sz="1600" b="1" i="1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1600" b="1" i="1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}</a:t>
            </a:r>
            <a:endParaRPr lang="zh-CN" altLang="en-US" sz="2400" b="1" i="1" dirty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构造语法规范</a:t>
            </a:r>
            <a:endParaRPr lang="zh-CN" altLang="en-US"/>
          </a:p>
        </p:txBody>
      </p:sp>
      <p:sp>
        <p:nvSpPr>
          <p:cNvPr id="66562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成员（属性）定义规范：</a:t>
            </a:r>
            <a:r>
              <a:rPr lang="en-US" altLang="x-none" dirty="0"/>
              <a:t>this.name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成员（方法）定义规范：</a:t>
            </a:r>
            <a:endParaRPr lang="en-US" altLang="x-none" dirty="0"/>
          </a:p>
          <a:p>
            <a:pPr lvl="0" eaLnBrk="1" hangingPunct="1"/>
            <a: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  <a:t>this.buy=function(){</a:t>
            </a:r>
            <a:b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  <a:t>        alert('buy')</a:t>
            </a:r>
            <a:b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  <a:t>    }</a:t>
            </a:r>
            <a:b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</a:b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/>
              <a:t>属性访问 - 点语法</a:t>
            </a:r>
            <a:endParaRPr lang="zh-CN" altLang="en-US" dirty="0"/>
          </a:p>
        </p:txBody>
      </p:sp>
      <p:sp>
        <p:nvSpPr>
          <p:cNvPr id="6758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先实例化，再使用点语法访问</a:t>
            </a:r>
            <a:endParaRPr lang="zh-CN" altLang="en-US"/>
          </a:p>
        </p:txBody>
      </p:sp>
      <p:sp>
        <p:nvSpPr>
          <p:cNvPr id="67587" name="Rectangle 1"/>
          <p:cNvSpPr/>
          <p:nvPr/>
        </p:nvSpPr>
        <p:spPr>
          <a:xfrm>
            <a:off x="755650" y="2781300"/>
            <a:ext cx="6724650" cy="1322388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/>
            <a:r>
              <a:rPr lang="zh-CN" altLang="en-US" sz="2000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访问语法规范 先实例化后点语法访问</a:t>
            </a:r>
            <a:br>
              <a:rPr lang="zh-CN" altLang="en-US" sz="2000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phone = </a:t>
            </a: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new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Product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手机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手机中的战斗机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phone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phone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buy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())</a:t>
            </a:r>
            <a:endParaRPr lang="zh-CN" altLang="en-US" sz="2800" b="1" i="1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 dirty="0"/>
              <a:t>属性遍历</a:t>
            </a:r>
            <a:endParaRPr lang="zh-CN" altLang="en-US" dirty="0"/>
          </a:p>
        </p:txBody>
      </p:sp>
      <p:sp>
        <p:nvSpPr>
          <p:cNvPr id="68610" name="内容占位符 2"/>
          <p:cNvSpPr>
            <a:spLocks noGrp="1"/>
          </p:cNvSpPr>
          <p:nvPr>
            <p:ph/>
          </p:nvPr>
        </p:nvSpPr>
        <p:spPr>
          <a:xfrm>
            <a:off x="179388" y="1600200"/>
            <a:ext cx="8964612" cy="4525963"/>
          </a:xfrm>
        </p:spPr>
        <p:txBody>
          <a:bodyPr wrap="square" anchor="t"/>
          <a:p>
            <a:pPr lvl="0" eaLnBrk="1" latinLnBrk="1" hangingPunct="1"/>
            <a:r>
              <a:rPr lang="en-US" altLang="x-none" b="1" dirty="0">
                <a:solidFill>
                  <a:srgbClr val="FF0000"/>
                </a:solidFill>
              </a:rPr>
              <a:t>for...in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 indent="-285750" eaLnBrk="1" latinLnBrk="1" hangingPunct="1"/>
            <a:r>
              <a:rPr lang="zh-CN" altLang="en-US" sz="2400" dirty="0"/>
              <a:t>依次获取一个对象及其原型的所有可列举的属性。</a:t>
            </a:r>
            <a:endParaRPr lang="zh-CN" altLang="en-US" sz="2400" dirty="0"/>
          </a:p>
          <a:p>
            <a:pPr lvl="0" eaLnBrk="1" latinLnBrk="1" hangingPunct="1"/>
            <a:endParaRPr lang="zh-CN" altLang="en-US" sz="2400" dirty="0"/>
          </a:p>
          <a:p>
            <a:pPr lvl="0" eaLnBrk="1" latinLnBrk="1" hangingPunct="1"/>
            <a:endParaRPr lang="zh-CN" altLang="en-US" sz="2400" dirty="0"/>
          </a:p>
          <a:p>
            <a:pPr lvl="0" eaLnBrk="1" hangingPunct="1"/>
            <a:endParaRPr lang="zh-CN" altLang="en-US" sz="28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3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 dirty="0"/>
              <a:t>属性修改</a:t>
            </a:r>
            <a:endParaRPr lang="zh-CN" altLang="en-US" dirty="0"/>
          </a:p>
        </p:txBody>
      </p:sp>
      <p:sp>
        <p:nvSpPr>
          <p:cNvPr id="69634" name="内容占位符 4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</a:p>
        </p:txBody>
      </p:sp>
      <p:sp>
        <p:nvSpPr>
          <p:cNvPr id="69635" name="Rectangle 1"/>
          <p:cNvSpPr/>
          <p:nvPr/>
        </p:nvSpPr>
        <p:spPr>
          <a:xfrm>
            <a:off x="106363" y="1531938"/>
            <a:ext cx="8580437" cy="5303837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square" anchor="ctr">
            <a:spAutoFit/>
          </a:bodyPr>
          <a:p>
            <a:pPr lvl="0" eaLnBrk="0" hangingPunct="0"/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传统方式定义对象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 = 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new </a:t>
            </a:r>
            <a:r>
              <a:rPr lang="zh-CN" altLang="en-US" b="1" i="1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Object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属性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'Mr Zhang'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属性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college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网页平面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方法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college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修改属性的值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college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'web </a:t>
            </a:r>
            <a:r>
              <a:rPr lang="zh-CN" altLang="en-US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前端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'secret'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测试修改后的结果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//alert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测试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college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//console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测试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endParaRPr lang="zh-CN" altLang="en-US" sz="2800" b="1" i="1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70657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构造函数面试题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70658" name="副标题 7065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716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面试题</a:t>
            </a:r>
            <a:endParaRPr lang="zh-CN" altLang="en-US" dirty="0"/>
          </a:p>
        </p:txBody>
      </p:sp>
      <p:sp>
        <p:nvSpPr>
          <p:cNvPr id="71682" name="文本占位符 71682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en-US" altLang="zh-CN"/>
          </a:p>
          <a:p>
            <a:endParaRPr lang="en-US" altLang="zh-CN"/>
          </a:p>
        </p:txBody>
      </p:sp>
      <p:pic>
        <p:nvPicPr>
          <p:cNvPr id="71683" name="图片 7168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00113" y="1414463"/>
            <a:ext cx="6072187" cy="38877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9217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9218" name="文本占位符 921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数据是如何存储的</a:t>
            </a:r>
            <a:endParaRPr lang="zh-CN" altLang="en-US" dirty="0"/>
          </a:p>
          <a:p>
            <a:r>
              <a:rPr lang="zh-CN" altLang="en-US" dirty="0"/>
              <a:t>我们写的程序是如何执行的，当我点击开关，计算机怎么知道我是点击了开机了呢？</a:t>
            </a: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727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答案解析</a:t>
            </a:r>
            <a:endParaRPr lang="zh-CN" altLang="en-US" dirty="0"/>
          </a:p>
        </p:txBody>
      </p:sp>
      <p:sp>
        <p:nvSpPr>
          <p:cNvPr id="72706" name="文本占位符 7270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jack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高级语言构造函数是没有return的</a:t>
            </a:r>
            <a:endParaRPr lang="zh-CN" altLang="en-US" dirty="0"/>
          </a:p>
          <a:p>
            <a:r>
              <a:rPr lang="zh-CN" altLang="en-US" dirty="0"/>
              <a:t>而js比较特殊，js构造函数本身就是一个函数，所以拥有函数的一切的特性</a:t>
            </a:r>
            <a:endParaRPr lang="zh-CN" altLang="en-US" dirty="0"/>
          </a:p>
          <a:p>
            <a:r>
              <a:rPr lang="zh-CN" altLang="en-US" dirty="0"/>
              <a:t>如果return一个对象，则new的时候返回的是return的对象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737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面试题</a:t>
            </a:r>
            <a:endParaRPr lang="zh-CN" altLang="en-US" dirty="0"/>
          </a:p>
        </p:txBody>
      </p:sp>
      <p:sp>
        <p:nvSpPr>
          <p:cNvPr id="73730" name="文本占位符 73730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73731" name="图片 7373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8313" y="1557338"/>
            <a:ext cx="7891462" cy="38877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747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74754" name="文本占位符 7475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peter</a:t>
            </a:r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属性高级</a:t>
            </a:r>
            <a:br>
              <a:rPr lang="zh-CN" altLang="en-US"/>
            </a:br>
            <a:r>
              <a:rPr lang="zh-CN" altLang="en-US"/>
              <a:t>取值器 设置器</a:t>
            </a:r>
            <a:endParaRPr lang="zh-CN" altLang="en-US"/>
          </a:p>
        </p:txBody>
      </p:sp>
      <p:sp>
        <p:nvSpPr>
          <p:cNvPr id="75778" name="副标题 4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r>
              <a:rPr lang="zh-CN" altLang="en-US" dirty="0">
                <a:solidFill>
                  <a:srgbClr val="898989"/>
                </a:solidFill>
              </a:rPr>
              <a:t>了解</a:t>
            </a:r>
            <a:endParaRPr lang="zh-CN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作用</a:t>
            </a:r>
            <a:endParaRPr lang="zh-CN" altLang="en-US"/>
          </a:p>
        </p:txBody>
      </p:sp>
      <p:sp>
        <p:nvSpPr>
          <p:cNvPr id="76802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对属性封装一些操作</a:t>
            </a:r>
            <a:r>
              <a:rPr lang="en-US" altLang="x-none" dirty="0"/>
              <a:t>: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比如判断</a:t>
            </a:r>
            <a:r>
              <a:rPr lang="en-US" altLang="x-none" dirty="0"/>
              <a:t>,</a:t>
            </a:r>
            <a:r>
              <a:rPr lang="zh-CN" altLang="en-US" dirty="0"/>
              <a:t>校验</a:t>
            </a:r>
            <a:r>
              <a:rPr lang="en-US" altLang="x-none" dirty="0"/>
              <a:t>,</a:t>
            </a:r>
            <a:r>
              <a:rPr lang="zh-CN" altLang="en-US" dirty="0"/>
              <a:t>默认值等等</a:t>
            </a:r>
            <a:endParaRPr lang="en-US" altLang="x-none" dirty="0"/>
          </a:p>
          <a:p>
            <a:pPr lvl="1" indent="-28575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保护某些属性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语法规范</a:t>
            </a:r>
            <a:endParaRPr lang="zh-CN" altLang="en-US"/>
          </a:p>
        </p:txBody>
      </p:sp>
      <p:sp>
        <p:nvSpPr>
          <p:cNvPr id="77826" name="内容占位符 2"/>
          <p:cNvSpPr>
            <a:spLocks noGrp="1"/>
          </p:cNvSpPr>
          <p:nvPr>
            <p:ph/>
          </p:nvPr>
        </p:nvSpPr>
        <p:spPr>
          <a:xfrm>
            <a:off x="0" y="1214438"/>
            <a:ext cx="9144000" cy="4911725"/>
          </a:xfrm>
        </p:spPr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en-US" altLang="x-none" sz="2200" dirty="0"/>
              <a:t>	Object.defineProperty(NBAMember, "age", {</a:t>
            </a:r>
            <a:endParaRPr lang="zh-CN" altLang="en-US" sz="2200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sz="2200" dirty="0"/>
              <a:t>        get: function () {return age+1;},</a:t>
            </a:r>
            <a:endParaRPr lang="zh-CN" altLang="en-US" sz="2200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sz="2200" dirty="0"/>
              <a:t>        set: function (value) {</a:t>
            </a:r>
            <a:endParaRPr lang="zh-CN" altLang="en-US" sz="2200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sz="2200" dirty="0"/>
              <a:t>			 if(value&gt;100)</a:t>
            </a:r>
            <a:endParaRPr lang="zh-CN" altLang="en-US" sz="2200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sz="2200" dirty="0"/>
              <a:t>			 {</a:t>
            </a:r>
            <a:endParaRPr lang="zh-CN" altLang="en-US" sz="2200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sz="2200" dirty="0"/>
              <a:t>				 alert('</a:t>
            </a:r>
            <a:r>
              <a:rPr lang="zh-CN" altLang="en-US" sz="2200" dirty="0"/>
              <a:t>值必须在</a:t>
            </a:r>
            <a:r>
              <a:rPr lang="en-US" altLang="x-none" sz="2200" dirty="0"/>
              <a:t>0-100</a:t>
            </a:r>
            <a:r>
              <a:rPr lang="zh-CN" altLang="en-US" sz="2200" dirty="0"/>
              <a:t>之间</a:t>
            </a:r>
            <a:r>
              <a:rPr lang="en-US" altLang="x-none" sz="2200" dirty="0"/>
              <a:t>');</a:t>
            </a:r>
            <a:endParaRPr lang="zh-CN" altLang="en-US" sz="2200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sz="2200" dirty="0"/>
              <a:t>			 }else{</a:t>
            </a:r>
            <a:endParaRPr lang="zh-CN" altLang="en-US" sz="2200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sz="2200" dirty="0"/>
              <a:t>				  age = value;</a:t>
            </a:r>
            <a:endParaRPr lang="zh-CN" altLang="en-US" sz="2200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sz="2200" dirty="0"/>
              <a:t>				  } </a:t>
            </a:r>
            <a:endParaRPr lang="zh-CN" altLang="en-US" sz="2200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sz="2200" dirty="0"/>
              <a:t>		}</a:t>
            </a:r>
            <a:endParaRPr lang="zh-CN" altLang="en-US" sz="2200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sz="2200" dirty="0"/>
              <a:t>    });</a:t>
            </a:r>
            <a:endParaRPr lang="zh-CN" altLang="en-US" sz="2200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sz="2200" dirty="0"/>
              <a:t>NBAMember.age = 23;</a:t>
            </a:r>
            <a:endParaRPr lang="zh-CN" altLang="en-US" sz="2200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sz="2200" dirty="0"/>
              <a:t>NBAMember.age=101;</a:t>
            </a:r>
            <a:endParaRPr lang="zh-CN" altLang="en-US" sz="2200" dirty="0"/>
          </a:p>
          <a:p>
            <a:pPr lvl="0" eaLnBrk="1" hangingPunct="1">
              <a:lnSpc>
                <a:spcPct val="90000"/>
              </a:lnSpc>
            </a:pPr>
            <a:endParaRPr lang="zh-CN" altLang="en-US" sz="2200" dirty="0"/>
          </a:p>
          <a:p>
            <a:pPr lvl="0" eaLnBrk="1" hangingPunct="1">
              <a:lnSpc>
                <a:spcPct val="90000"/>
              </a:lnSpc>
            </a:pPr>
            <a:endParaRPr lang="zh-CN" altLang="en-US" sz="26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兼容性</a:t>
            </a:r>
            <a:endParaRPr lang="zh-CN" altLang="en-US"/>
          </a:p>
        </p:txBody>
      </p:sp>
      <p:sp>
        <p:nvSpPr>
          <p:cNvPr id="78850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因为这是</a:t>
            </a:r>
            <a:r>
              <a:rPr lang="en-US" altLang="x-none" dirty="0"/>
              <a:t>ECMAScript 5</a:t>
            </a:r>
            <a:r>
              <a:rPr lang="zh-CN" altLang="en-US" dirty="0"/>
              <a:t>新增特性。所以老版本浏览器不一定支持</a:t>
            </a:r>
            <a:endParaRPr lang="en-US" altLang="x-none" dirty="0"/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如果不考虑兼容低端浏览器，可以使用</a:t>
            </a:r>
            <a:br>
              <a:rPr lang="zh-CN" altLang="en-US" dirty="0"/>
            </a:br>
            <a:endParaRPr lang="zh-CN" altLang="en-US" dirty="0"/>
          </a:p>
          <a:p>
            <a:pPr lvl="0" eaLnBrk="1" hangingPunct="1"/>
            <a:r>
              <a:rPr lang="zh-CN" altLang="en-US" dirty="0"/>
              <a:t>支持浏览器：</a:t>
            </a:r>
            <a:r>
              <a:rPr lang="en-US" altLang="x-none" dirty="0"/>
              <a:t>Chrome 32</a:t>
            </a:r>
            <a:r>
              <a:rPr lang="zh-CN" altLang="en-US" dirty="0"/>
              <a:t>、</a:t>
            </a:r>
            <a:r>
              <a:rPr lang="en-US" altLang="x-none" dirty="0"/>
              <a:t>IE 9</a:t>
            </a:r>
            <a:r>
              <a:rPr lang="zh-CN" altLang="en-US" dirty="0"/>
              <a:t>、</a:t>
            </a:r>
            <a:r>
              <a:rPr lang="en-US" altLang="x-none" dirty="0"/>
              <a:t>FireFox 28</a:t>
            </a:r>
            <a:r>
              <a:rPr lang="zh-CN" altLang="en-US" dirty="0"/>
              <a:t>、</a:t>
            </a:r>
            <a:r>
              <a:rPr lang="en-US" altLang="x-none" dirty="0"/>
              <a:t>Opera 19</a:t>
            </a:r>
            <a:r>
              <a:rPr lang="zh-CN" altLang="en-US" dirty="0"/>
              <a:t>、</a:t>
            </a:r>
            <a:r>
              <a:rPr lang="en-US" altLang="x-none" dirty="0"/>
              <a:t>Safari 5.1.7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属性高级</a:t>
            </a:r>
            <a:br>
              <a:rPr lang="zh-CN" altLang="en-US"/>
            </a:br>
            <a:r>
              <a:rPr lang="zh-CN" altLang="en-US"/>
              <a:t>设置读写权限</a:t>
            </a:r>
            <a:endParaRPr lang="zh-CN" altLang="en-US"/>
          </a:p>
        </p:txBody>
      </p:sp>
      <p:sp>
        <p:nvSpPr>
          <p:cNvPr id="79874" name="副标题 4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r>
              <a:rPr lang="zh-CN" altLang="en-US" dirty="0">
                <a:solidFill>
                  <a:srgbClr val="898989"/>
                </a:solidFill>
              </a:rPr>
              <a:t>了解</a:t>
            </a:r>
            <a:endParaRPr lang="zh-CN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给属性添加权限的必要性</a:t>
            </a:r>
            <a:endParaRPr lang="zh-CN" altLang="en-US"/>
          </a:p>
        </p:txBody>
      </p:sp>
      <p:sp>
        <p:nvSpPr>
          <p:cNvPr id="80898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比如 文件系统 我们可以设置只允许访问</a:t>
            </a:r>
            <a:r>
              <a:rPr lang="en-US" altLang="x-none" dirty="0"/>
              <a:t>,</a:t>
            </a:r>
            <a:r>
              <a:rPr lang="zh-CN" altLang="en-US" dirty="0"/>
              <a:t>不可以修改</a:t>
            </a:r>
            <a:endParaRPr lang="en-US" altLang="x-none" dirty="0"/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如何设置某个属性可读</a:t>
            </a:r>
            <a:endParaRPr lang="en-US" altLang="x-none" dirty="0"/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如何设置</a:t>
            </a:r>
            <a:r>
              <a:rPr lang="en-US" altLang="x-none" dirty="0"/>
              <a:t>??</a:t>
            </a:r>
            <a:endParaRPr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defineProperty</a:t>
            </a:r>
            <a:r>
              <a:rPr lang="zh-CN" altLang="en-US" dirty="0"/>
              <a:t>设置权限</a:t>
            </a:r>
            <a:endParaRPr lang="zh-CN" altLang="en-US" dirty="0"/>
          </a:p>
        </p:txBody>
      </p:sp>
      <p:sp>
        <p:nvSpPr>
          <p:cNvPr id="81922" name="内容占位符 2"/>
          <p:cNvSpPr>
            <a:spLocks noGrp="1"/>
          </p:cNvSpPr>
          <p:nvPr>
            <p:ph/>
          </p:nvPr>
        </p:nvSpPr>
        <p:spPr>
          <a:xfrm>
            <a:off x="0" y="1214438"/>
            <a:ext cx="9144000" cy="4911725"/>
          </a:xfrm>
        </p:spPr>
        <p:txBody>
          <a:bodyPr wrap="square" anchor="t"/>
          <a:p>
            <a:pPr lvl="0" eaLnBrk="1" hangingPunct="1"/>
            <a:r>
              <a:rPr lang="en-US" altLang="x-none" sz="2400" b="1" dirty="0"/>
              <a:t> var NBAMember= {}</a:t>
            </a:r>
            <a:endParaRPr lang="zh-CN" altLang="en-US" sz="2400" b="1" dirty="0"/>
          </a:p>
          <a:p>
            <a:pPr lvl="0" eaLnBrk="1" hangingPunct="1"/>
            <a:endParaRPr lang="zh-CN" altLang="en-US" sz="2400" b="1" dirty="0">
              <a:solidFill>
                <a:srgbClr val="FF0000"/>
              </a:solidFill>
            </a:endParaRPr>
          </a:p>
          <a:p>
            <a:pPr lvl="0" eaLnBrk="1" hangingPunct="1"/>
            <a:r>
              <a:rPr lang="en-US" altLang="x-none" sz="2400" b="1" dirty="0">
                <a:solidFill>
                  <a:srgbClr val="FF0000"/>
                </a:solidFill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</a:rPr>
              <a:t>将属性</a:t>
            </a:r>
            <a:r>
              <a:rPr lang="en-US" altLang="x-none" sz="2400" b="1" dirty="0">
                <a:solidFill>
                  <a:srgbClr val="FF0000"/>
                </a:solidFill>
              </a:rPr>
              <a:t>name</a:t>
            </a:r>
            <a:r>
              <a:rPr lang="zh-CN" altLang="en-US" sz="2400" b="1" dirty="0">
                <a:solidFill>
                  <a:srgbClr val="FF0000"/>
                </a:solidFill>
              </a:rPr>
              <a:t>设置成无法修改</a:t>
            </a:r>
            <a:endParaRPr lang="en-US" altLang="x-none" sz="2400" b="1" dirty="0">
              <a:solidFill>
                <a:srgbClr val="FF0000"/>
              </a:solidFill>
            </a:endParaRPr>
          </a:p>
          <a:p>
            <a:pPr lvl="0" eaLnBrk="1" hangingPunct="1"/>
            <a:r>
              <a:rPr lang="en-US" altLang="x-none" sz="2400" b="1" dirty="0">
                <a:solidFill>
                  <a:srgbClr val="FF0000"/>
                </a:solidFill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</a:rPr>
              <a:t>这样别人就无法修改了</a:t>
            </a:r>
            <a:endParaRPr lang="en-US" altLang="x-none" sz="2400" b="1" dirty="0">
              <a:solidFill>
                <a:srgbClr val="FF0000"/>
              </a:solidFill>
            </a:endParaRPr>
          </a:p>
          <a:p>
            <a:pPr lvl="0" eaLnBrk="1" hangingPunct="1"/>
            <a:r>
              <a:rPr lang="en-US" altLang="x-none" sz="2400" b="1" dirty="0"/>
              <a:t> </a:t>
            </a:r>
            <a:endParaRPr lang="zh-CN" altLang="en-US" sz="2400" b="1" dirty="0"/>
          </a:p>
          <a:p>
            <a:pPr lvl="0" eaLnBrk="1" hangingPunct="1"/>
            <a:r>
              <a:rPr lang="en-US" altLang="x-none" sz="2400" b="1" dirty="0"/>
              <a:t>Object.defineProperty(NBAMember,"name",{ writable: false,value: "</a:t>
            </a:r>
            <a:r>
              <a:rPr lang="zh-CN" altLang="en-US" sz="2400" b="1" dirty="0"/>
              <a:t>火箭队</a:t>
            </a:r>
            <a:r>
              <a:rPr lang="en-US" altLang="x-none" sz="2400" b="1" dirty="0"/>
              <a:t>" });</a:t>
            </a:r>
            <a:endParaRPr lang="zh-CN" altLang="en-US" sz="2400" b="1" dirty="0"/>
          </a:p>
          <a:p>
            <a:pPr lvl="0" eaLnBrk="1" hangingPunct="1"/>
            <a:endParaRPr lang="zh-CN" altLang="en-US" sz="2400" b="1" dirty="0"/>
          </a:p>
          <a:p>
            <a:pPr lvl="0" eaLnBrk="1" hangingPunct="1"/>
            <a:r>
              <a:rPr lang="en-US" altLang="x-none" sz="2400" b="1" dirty="0"/>
              <a:t>alert</a:t>
            </a:r>
            <a:r>
              <a:rPr lang="zh-CN" altLang="en-US" sz="2400" b="1" dirty="0"/>
              <a:t>（</a:t>
            </a:r>
            <a:r>
              <a:rPr lang="en-US" altLang="x-none" sz="2400" b="1" dirty="0"/>
              <a:t>human.name</a:t>
            </a:r>
            <a:r>
              <a:rPr lang="zh-CN" altLang="en-US" sz="2400" b="1" dirty="0"/>
              <a:t>）</a:t>
            </a:r>
            <a:r>
              <a:rPr lang="en-US" altLang="x-none" sz="2400" b="1" dirty="0"/>
              <a:t>; //</a:t>
            </a:r>
            <a:r>
              <a:rPr lang="zh-CN" altLang="en-US" sz="2400" b="1" dirty="0"/>
              <a:t>火箭队</a:t>
            </a:r>
            <a:endParaRPr lang="en-US" altLang="x-none" sz="2400" b="1" dirty="0"/>
          </a:p>
          <a:p>
            <a:pPr lvl="0" eaLnBrk="1" hangingPunct="1"/>
            <a:r>
              <a:rPr lang="en-US" altLang="x-none" sz="2400" b="1" dirty="0"/>
              <a:t>human.name = “</a:t>
            </a:r>
            <a:r>
              <a:rPr lang="zh-CN" altLang="en-US" sz="2400" b="1" dirty="0"/>
              <a:t>小火箭</a:t>
            </a:r>
            <a:r>
              <a:rPr lang="en-US" altLang="x-none" sz="2400" b="1" dirty="0"/>
              <a:t>";//</a:t>
            </a:r>
            <a:r>
              <a:rPr lang="zh-CN" altLang="en-US" sz="2400" b="1" dirty="0"/>
              <a:t>严格模式下会报错 </a:t>
            </a:r>
            <a:endParaRPr lang="zh-CN" altLang="en-US" sz="2400" b="1" dirty="0"/>
          </a:p>
          <a:p>
            <a:pPr lvl="0" eaLnBrk="1" hangingPunct="1"/>
            <a:r>
              <a:rPr lang="en-US" altLang="x-none" sz="2400" b="1" dirty="0"/>
              <a:t>alert</a:t>
            </a:r>
            <a:r>
              <a:rPr lang="zh-CN" altLang="en-US" sz="2400" b="1" dirty="0"/>
              <a:t>（</a:t>
            </a:r>
            <a:r>
              <a:rPr lang="en-US" altLang="x-none" sz="2400" b="1" dirty="0"/>
              <a:t>human.name</a:t>
            </a:r>
            <a:r>
              <a:rPr lang="zh-CN" altLang="en-US" sz="2400" b="1" dirty="0"/>
              <a:t>）</a:t>
            </a:r>
            <a:r>
              <a:rPr lang="en-US" altLang="x-none" sz="2400" b="1" dirty="0"/>
              <a:t>; //</a:t>
            </a:r>
            <a:r>
              <a:rPr lang="zh-CN" altLang="en-US" sz="2400" b="1" dirty="0"/>
              <a:t>火箭队</a:t>
            </a:r>
            <a:endParaRPr lang="en-US" altLang="x-none" sz="2400" b="1" dirty="0"/>
          </a:p>
          <a:p>
            <a:pPr lvl="0" eaLnBrk="1" hangingPunct="1"/>
            <a:endParaRPr lang="zh-CN" alt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0242" name="文本占位符 1024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数据存储在磁盘中</a:t>
            </a:r>
            <a:endParaRPr lang="zh-CN" altLang="en-US" dirty="0"/>
          </a:p>
          <a:p>
            <a:r>
              <a:rPr lang="zh-CN" altLang="en-US" dirty="0"/>
              <a:t>我们写的程序都是存放在磁盘中的。</a:t>
            </a:r>
            <a:endParaRPr lang="zh-CN" altLang="en-US" dirty="0"/>
          </a:p>
          <a:p>
            <a:r>
              <a:rPr lang="zh-CN" altLang="en-US" dirty="0"/>
              <a:t>当我们打开QQ做了如下事情：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将存在磁盘上的QQ数据放入内存中。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CPU从内存读取数据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CPU解析数据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设置属性的访问权限</a:t>
            </a:r>
            <a:endParaRPr lang="zh-CN" altLang="en-US"/>
          </a:p>
        </p:txBody>
      </p:sp>
      <p:sp>
        <p:nvSpPr>
          <p:cNvPr id="8294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en-US" altLang="x-none" sz="2400" dirty="0"/>
              <a:t>/*</a:t>
            </a:r>
            <a:br>
              <a:rPr lang="zh-CN" altLang="en-US" sz="2400" dirty="0"/>
            </a:br>
            <a:r>
              <a:rPr lang="en-US" altLang="x-none" sz="2400" dirty="0"/>
              <a:t>Object.defineProperty</a:t>
            </a:r>
            <a:r>
              <a:rPr lang="zh-CN" altLang="en-US" sz="2400" dirty="0"/>
              <a:t>（</a:t>
            </a:r>
            <a:r>
              <a:rPr lang="en-US" altLang="x-none" sz="2400" dirty="0"/>
              <a:t>a</a:t>
            </a:r>
            <a:r>
              <a:rPr lang="zh-CN" altLang="en-US" sz="2400" dirty="0"/>
              <a:t>，</a:t>
            </a:r>
            <a:r>
              <a:rPr lang="en-US" altLang="x-none" sz="2400" dirty="0"/>
              <a:t>b</a:t>
            </a:r>
            <a:r>
              <a:rPr lang="zh-CN" altLang="en-US" sz="2400" dirty="0"/>
              <a:t>，</a:t>
            </a:r>
            <a:r>
              <a:rPr lang="en-US" altLang="x-none" sz="2400" dirty="0"/>
              <a:t>c</a:t>
            </a:r>
            <a:r>
              <a:rPr lang="zh-CN" altLang="en-US" sz="2400" dirty="0"/>
              <a:t>）</a:t>
            </a:r>
            <a:r>
              <a:rPr lang="en-US" altLang="x-none" sz="2400" dirty="0"/>
              <a:t>;</a:t>
            </a:r>
            <a:r>
              <a:rPr lang="zh-CN" altLang="en-US" sz="2400" dirty="0"/>
              <a:t>介绍</a:t>
            </a:r>
            <a:br>
              <a:rPr lang="zh-CN" altLang="en-US" sz="2400" dirty="0"/>
            </a:br>
            <a:r>
              <a:rPr lang="en-US" altLang="x-none" sz="2400" dirty="0"/>
              <a:t>a:</a:t>
            </a:r>
            <a:r>
              <a:rPr lang="zh-CN" altLang="en-US" sz="2400" dirty="0"/>
              <a:t>须要属性设置的对象</a:t>
            </a:r>
            <a:br>
              <a:rPr lang="zh-CN" altLang="en-US" sz="2400" dirty="0"/>
            </a:br>
            <a:r>
              <a:rPr lang="en-US" altLang="x-none" sz="2400" dirty="0"/>
              <a:t>b:</a:t>
            </a:r>
            <a:r>
              <a:rPr lang="zh-CN" altLang="en-US" sz="2400" dirty="0"/>
              <a:t>须要设置的属性名，（键值）</a:t>
            </a:r>
            <a:br>
              <a:rPr lang="zh-CN" altLang="en-US" sz="2400" dirty="0"/>
            </a:br>
            <a:r>
              <a:rPr lang="en-US" altLang="x-none" sz="2400" dirty="0"/>
              <a:t>c:</a:t>
            </a:r>
            <a:r>
              <a:rPr lang="zh-CN" altLang="en-US" sz="2400" dirty="0"/>
              <a:t>是一个用于描述属性值得</a:t>
            </a:r>
            <a:r>
              <a:rPr lang="en-US" altLang="x-none" sz="2400" dirty="0"/>
              <a:t>json</a:t>
            </a:r>
            <a:r>
              <a:rPr lang="zh-CN" altLang="en-US" sz="2400" dirty="0"/>
              <a:t>数据</a:t>
            </a:r>
            <a:r>
              <a:rPr lang="en-US" altLang="x-none" sz="2400" dirty="0"/>
              <a:t>.</a:t>
            </a:r>
            <a:r>
              <a:rPr lang="zh-CN" altLang="en-US" sz="2400" dirty="0"/>
              <a:t>这个</a:t>
            </a:r>
            <a:r>
              <a:rPr lang="en-US" altLang="x-none" sz="2400" dirty="0"/>
              <a:t>json</a:t>
            </a:r>
            <a:r>
              <a:rPr lang="zh-CN" altLang="en-US" sz="2400" dirty="0"/>
              <a:t>数占领</a:t>
            </a:r>
            <a:r>
              <a:rPr lang="en-US" altLang="x-none" sz="2400" dirty="0"/>
              <a:t>configurable</a:t>
            </a:r>
            <a:r>
              <a:rPr lang="zh-CN" altLang="en-US" sz="2400" dirty="0"/>
              <a:t>，</a:t>
            </a:r>
            <a:r>
              <a:rPr lang="en-US" altLang="x-none" sz="2400" dirty="0"/>
              <a:t>eumerable</a:t>
            </a:r>
            <a:r>
              <a:rPr lang="zh-CN" altLang="en-US" sz="2400" dirty="0"/>
              <a:t>，</a:t>
            </a:r>
            <a:r>
              <a:rPr lang="en-US" altLang="x-none" sz="2400" dirty="0"/>
              <a:t>writable</a:t>
            </a:r>
            <a:r>
              <a:rPr lang="zh-CN" altLang="en-US" sz="2400" dirty="0"/>
              <a:t>，</a:t>
            </a:r>
            <a:r>
              <a:rPr lang="en-US" altLang="x-none" sz="2400" dirty="0"/>
              <a:t>value</a:t>
            </a:r>
            <a:r>
              <a:rPr lang="zh-CN" altLang="en-US" sz="2400" dirty="0"/>
              <a:t>构成</a:t>
            </a:r>
            <a:br>
              <a:rPr lang="zh-CN" altLang="en-US" sz="2400" dirty="0"/>
            </a:br>
            <a:r>
              <a:rPr lang="en-US" altLang="x-none" sz="2400" dirty="0"/>
              <a:t>configurable:1.</a:t>
            </a:r>
            <a:r>
              <a:rPr lang="zh-CN" altLang="en-US" sz="2400" dirty="0"/>
              <a:t>可否被删除，</a:t>
            </a:r>
            <a:r>
              <a:rPr lang="en-US" altLang="x-none" sz="2400" dirty="0"/>
              <a:t>2.</a:t>
            </a:r>
            <a:r>
              <a:rPr lang="zh-CN" altLang="en-US" sz="2400" dirty="0"/>
              <a:t>他的属性值可否被批改</a:t>
            </a:r>
            <a:r>
              <a:rPr lang="en-US" altLang="x-none" sz="2400" dirty="0"/>
              <a:t>.3.</a:t>
            </a:r>
            <a:r>
              <a:rPr lang="zh-CN" altLang="en-US" sz="2400" dirty="0"/>
              <a:t>可否把属性设置成接见器属性，默认是</a:t>
            </a:r>
            <a:r>
              <a:rPr lang="en-US" altLang="x-none" sz="2400" dirty="0"/>
              <a:t>true</a:t>
            </a:r>
            <a:r>
              <a:rPr lang="zh-CN" altLang="en-US" sz="2400" dirty="0"/>
              <a:t>，可以删除，，批改，设置</a:t>
            </a:r>
            <a:br>
              <a:rPr lang="zh-CN" altLang="en-US" sz="2400" dirty="0"/>
            </a:br>
            <a:r>
              <a:rPr lang="en-US" altLang="x-none" sz="2400" dirty="0"/>
              <a:t>eumerable:</a:t>
            </a:r>
            <a:r>
              <a:rPr lang="zh-CN" altLang="en-US" sz="2400" dirty="0"/>
              <a:t>可否被</a:t>
            </a:r>
            <a:r>
              <a:rPr lang="en-US" altLang="x-none" sz="2400" dirty="0"/>
              <a:t>for-in</a:t>
            </a:r>
            <a:r>
              <a:rPr lang="zh-CN" altLang="en-US" sz="2400" dirty="0"/>
              <a:t>轮回到</a:t>
            </a:r>
            <a:br>
              <a:rPr lang="zh-CN" altLang="en-US" sz="2400" dirty="0"/>
            </a:br>
            <a:r>
              <a:rPr lang="en-US" altLang="x-none" sz="2400" dirty="0"/>
              <a:t>writable:</a:t>
            </a:r>
            <a:r>
              <a:rPr lang="zh-CN" altLang="en-US" sz="2400" dirty="0"/>
              <a:t>默示属性值可否被批改</a:t>
            </a:r>
            <a:br>
              <a:rPr lang="zh-CN" altLang="en-US" sz="2400" dirty="0"/>
            </a:br>
            <a:r>
              <a:rPr lang="en-US" altLang="x-none" sz="2400" dirty="0"/>
              <a:t>value:</a:t>
            </a:r>
            <a:r>
              <a:rPr lang="zh-CN" altLang="en-US" sz="2400" dirty="0"/>
              <a:t>属性值</a:t>
            </a:r>
            <a:r>
              <a:rPr lang="en-US" altLang="x-none" sz="2400" dirty="0"/>
              <a:t>.</a:t>
            </a:r>
            <a:br>
              <a:rPr lang="zh-CN" altLang="en-US" sz="2400" dirty="0"/>
            </a:br>
            <a:r>
              <a:rPr lang="en-US" altLang="x-none" sz="2400" dirty="0"/>
              <a:t>*/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兼容性</a:t>
            </a:r>
            <a:endParaRPr lang="zh-CN" altLang="en-US"/>
          </a:p>
        </p:txBody>
      </p:sp>
      <p:sp>
        <p:nvSpPr>
          <p:cNvPr id="83970" name="内容占位符 2"/>
          <p:cNvSpPr>
            <a:spLocks noGrp="1"/>
          </p:cNvSpPr>
          <p:nvPr>
            <p:ph/>
          </p:nvPr>
        </p:nvSpPr>
        <p:spPr>
          <a:xfrm>
            <a:off x="0" y="1214438"/>
            <a:ext cx="9144000" cy="4911725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因为</a:t>
            </a:r>
            <a:r>
              <a:rPr lang="en-US" altLang="x-none" dirty="0"/>
              <a:t>Object.defineProperty</a:t>
            </a:r>
            <a:r>
              <a:rPr lang="zh-CN" altLang="en-US" dirty="0"/>
              <a:t>方法是</a:t>
            </a:r>
            <a:r>
              <a:rPr lang="en-US" altLang="x-none" dirty="0"/>
              <a:t>ES5</a:t>
            </a:r>
            <a:r>
              <a:rPr lang="zh-CN" altLang="en-US" dirty="0"/>
              <a:t>的一部分，所以在</a:t>
            </a:r>
            <a:r>
              <a:rPr lang="en-US" altLang="x-none" dirty="0"/>
              <a:t>IE9</a:t>
            </a:r>
            <a:r>
              <a:rPr lang="zh-CN" altLang="en-US" dirty="0"/>
              <a:t>及现代浏览器，</a:t>
            </a:r>
            <a:r>
              <a:rPr lang="en-US" altLang="x-none" dirty="0"/>
              <a:t>IE8</a:t>
            </a:r>
            <a:r>
              <a:rPr lang="zh-CN" altLang="en-US" dirty="0"/>
              <a:t>中只得到了部分实现。但是，如果你不需要处理旧的浏览器，</a:t>
            </a:r>
            <a:r>
              <a:rPr lang="en-US" altLang="x-none" dirty="0"/>
              <a:t>defineProperty</a:t>
            </a:r>
            <a:r>
              <a:rPr lang="zh-CN" altLang="en-US" dirty="0"/>
              <a:t>可能会有你使用的地方。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标题 3"/>
          <p:cNvSpPr>
            <a:spLocks noGrp="1"/>
          </p:cNvSpPr>
          <p:nvPr>
            <p:ph type="ctrTitle"/>
          </p:nvPr>
        </p:nvSpPr>
        <p:spPr>
          <a:xfrm>
            <a:off x="827088" y="2420938"/>
            <a:ext cx="7678737" cy="1514475"/>
          </a:xfrm>
        </p:spPr>
        <p:txBody>
          <a:bodyPr anchor="ctr"/>
          <a:p>
            <a:pPr defTabSz="914400">
              <a:buNone/>
            </a:pPr>
            <a:r>
              <a:rPr lang="en-US" altLang="x-none" sz="48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 </a:t>
            </a:r>
            <a:r>
              <a:rPr lang="zh-CN" altLang="en-US" sz="48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主题：公有属性私有属性</a:t>
            </a:r>
            <a:endParaRPr lang="zh-CN" altLang="en-US" sz="48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84994" name="文本框 84994"/>
          <p:cNvSpPr txBox="1"/>
          <p:nvPr/>
        </p:nvSpPr>
        <p:spPr>
          <a:xfrm>
            <a:off x="2628900" y="4149725"/>
            <a:ext cx="3959225" cy="11890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b="1" dirty="0">
                <a:latin typeface="Arial" charset="0"/>
                <a:ea typeface="宋体" charset="-122"/>
              </a:rPr>
              <a:t>教学目标：</a:t>
            </a:r>
            <a:endParaRPr lang="zh-CN" altLang="en-US" b="1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理解什么是公有，私有，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如何定义公有私有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重要性：5星级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86017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86018" name="文本占位符 86018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zh-CN" altLang="en-US" dirty="0"/>
              <a:t>对象都是一个一个小工具包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然后我们只需要学会里面的工具即可</a:t>
            </a:r>
            <a:endParaRPr lang="zh-CN" altLang="en-US" dirty="0"/>
          </a:p>
          <a:p>
            <a:pPr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有时候会遇到这种情况：</a:t>
            </a:r>
            <a:endParaRPr lang="zh-CN" altLang="en-US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dirty="0"/>
              <a:t>有些工具只是供内部使用的，外部不会使用</a:t>
            </a:r>
            <a:endParaRPr lang="zh-CN" altLang="en-US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dirty="0"/>
              <a:t>比如：美国F-16战斗机，先进，美国没卖一架飞机，会教会对方国家如何使用，但是同时会将核心技术通过某事方式隐藏起来，来保护知识产品。这样购买飞机的人通过一般途径是无法破解的。</a:t>
            </a:r>
            <a:endParaRPr lang="zh-CN" altLang="en-US" dirty="0"/>
          </a:p>
          <a:p>
            <a:pPr marL="1905" lvl="1" indent="455295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竖排标题 4"/>
          <p:cNvSpPr>
            <a:spLocks noGrp="1"/>
          </p:cNvSpPr>
          <p:nvPr>
            <p:ph type="ctrTitle"/>
          </p:nvPr>
        </p:nvSpPr>
        <p:spPr>
          <a:xfrm>
            <a:off x="8027988" y="708025"/>
            <a:ext cx="727075" cy="5721350"/>
          </a:xfrm>
        </p:spPr>
        <p:txBody>
          <a:bodyPr anchor="ctr"/>
          <a:p>
            <a:r>
              <a:rPr lang="zh-CN" altLang="en-US" sz="3200"/>
              <a:t>代码</a:t>
            </a:r>
            <a:endParaRPr lang="zh-CN" altLang="en-US" sz="3200"/>
          </a:p>
        </p:txBody>
      </p:sp>
      <p:sp>
        <p:nvSpPr>
          <p:cNvPr id="87042" name="竖排文字占位符 5"/>
          <p:cNvSpPr>
            <a:spLocks noGrp="1"/>
          </p:cNvSpPr>
          <p:nvPr>
            <p:ph type="subTitle" idx="1"/>
          </p:nvPr>
        </p:nvSpPr>
        <p:spPr>
          <a:xfrm>
            <a:off x="457200" y="274638"/>
            <a:ext cx="6019800" cy="5851525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87043" name="Rectangle 1"/>
          <p:cNvSpPr/>
          <p:nvPr/>
        </p:nvSpPr>
        <p:spPr>
          <a:xfrm>
            <a:off x="179388" y="765175"/>
            <a:ext cx="7502525" cy="563245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/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对象构造函数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私有属性好处： 安全 就类似闭包中的函数一样 减少污染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Person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){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私有属性，只能在对象构造函数内部使用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dirty="0">
                <a:solidFill>
                  <a:srgbClr val="A6E22E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className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"</a:t>
            </a:r>
            <a:r>
              <a:rPr lang="zh-CN" altLang="en-US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用户对象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"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公有属性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在对象实例化后调用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私有方法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privateFunction =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公有属性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A6E22E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className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正确 直接通过变量名访问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className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//undefined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错误 不能这样访问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公有方法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publicFunction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公有属性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A6E22E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className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正确 直接通过变量名访问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className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//undefined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错误 不能这样访问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</a:t>
            </a:r>
            <a:endParaRPr lang="zh-CN" altLang="en-US" sz="28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880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商场案例改造</a:t>
            </a:r>
            <a:endParaRPr lang="zh-CN" altLang="en-US" dirty="0"/>
          </a:p>
        </p:txBody>
      </p:sp>
      <p:pic>
        <p:nvPicPr>
          <p:cNvPr id="88066" name="图片 8806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9750" y="1485900"/>
            <a:ext cx="6419850" cy="31972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890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89090" name="文本占位符 8909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bindDOMDetail是私有，外界无法访问</a:t>
            </a:r>
            <a:endParaRPr lang="zh-CN" altLang="en-US" dirty="0"/>
          </a:p>
          <a:p>
            <a:r>
              <a:rPr lang="zh-CN" altLang="en-US" dirty="0"/>
              <a:t>init是公有，外界可以访问</a:t>
            </a:r>
            <a:endParaRPr lang="zh-CN" altLang="en-US" dirty="0"/>
          </a:p>
        </p:txBody>
      </p:sp>
      <p:pic>
        <p:nvPicPr>
          <p:cNvPr id="89091" name="图片 8909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44575" y="3717925"/>
            <a:ext cx="6648450" cy="20161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主题：实例化的本质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90114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lnSpc>
                <a:spcPct val="80000"/>
              </a:lnSpc>
              <a:buFont typeface="Arial" charset="0"/>
              <a:buNone/>
            </a:pPr>
            <a:r>
              <a:rPr lang="zh-CN" altLang="en-US" sz="2800" kern="1200" baseline="0" dirty="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教学目标：</a:t>
            </a:r>
            <a:endParaRPr lang="zh-CN" altLang="en-US" sz="2800" kern="1200" baseline="0" dirty="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lnSpc>
                <a:spcPct val="80000"/>
              </a:lnSpc>
              <a:buFont typeface="Arial" charset="0"/>
              <a:buNone/>
            </a:pPr>
            <a:r>
              <a:rPr lang="zh-CN" altLang="en-US" sz="2800" kern="1200" baseline="0" dirty="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理解变量是如何存储的</a:t>
            </a:r>
            <a:endParaRPr lang="zh-CN" altLang="en-US" sz="2800" kern="1200" baseline="0" dirty="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lnSpc>
                <a:spcPct val="80000"/>
              </a:lnSpc>
              <a:buFont typeface="Arial" charset="0"/>
              <a:buNone/>
            </a:pPr>
            <a:r>
              <a:rPr lang="zh-CN" altLang="en-US" sz="2800" kern="1200" baseline="0" dirty="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了解实例化的过程就是拷贝构造函数中的属性的过程</a:t>
            </a:r>
            <a:endParaRPr lang="zh-CN" altLang="en-US" sz="2800" kern="1200" baseline="0" dirty="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两个概念</a:t>
            </a:r>
            <a:endParaRPr lang="zh-CN" altLang="en-US" sz="4400"/>
          </a:p>
        </p:txBody>
      </p:sp>
      <p:sp>
        <p:nvSpPr>
          <p:cNvPr id="91138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一切数据通过变量来管理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定义变量的过程其实就是内存分配的过程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所以本质上一切数据都是存放在内存中的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一切数据都是通过变量存储的</a:t>
            </a:r>
            <a:endParaRPr lang="zh-CN" altLang="en-US" sz="4400"/>
          </a:p>
        </p:txBody>
      </p:sp>
      <p:sp>
        <p:nvSpPr>
          <p:cNvPr id="92162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数据通过变量来管理，不管是字符串，数字，还是复杂的对象，都是存放在变量中的</a:t>
            </a:r>
            <a:endParaRPr lang="en-US" altLang="x-none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计算机只认识 0 1 </a:t>
            </a:r>
            <a:endParaRPr lang="zh-CN" altLang="en-US" dirty="0"/>
          </a:p>
        </p:txBody>
      </p:sp>
      <p:sp>
        <p:nvSpPr>
          <p:cNvPr id="11266" name="文本占位符 1126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 sz="2800" dirty="0"/>
              <a:t>计算机的磁盘其实就是无数个 0 1 或者无数个开关，又叫二极管每个二极管有两个状体：开关。开表示1，关表示0.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如何识别 0 1 2 3 4 5 6.。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001：表示1      100 ：表示4    111表示7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010：表示2      101：表示5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011：表示3      110：表示6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需要使用三个二极管就可以描述8个状态，8个数据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查看内存</a:t>
            </a:r>
            <a:endParaRPr lang="zh-CN" altLang="en-US" sz="4400"/>
          </a:p>
        </p:txBody>
      </p:sp>
      <p:sp>
        <p:nvSpPr>
          <p:cNvPr id="9318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任务管理器查看内存</a:t>
            </a:r>
            <a:endParaRPr lang="en-US" altLang="x-none" sz="3200" dirty="0"/>
          </a:p>
          <a:p>
            <a:pPr>
              <a:buNone/>
            </a:pPr>
            <a:r>
              <a:rPr lang="en-US" altLang="x-none" sz="3200" dirty="0"/>
              <a:t>360</a:t>
            </a:r>
            <a:r>
              <a:rPr lang="zh-CN" altLang="en-US" sz="3200" dirty="0"/>
              <a:t>优化都在优化什么</a:t>
            </a:r>
            <a:endParaRPr lang="en-US" altLang="x-none" sz="3200" dirty="0"/>
          </a:p>
          <a:p>
            <a:pPr>
              <a:buNone/>
            </a:pPr>
            <a:endParaRPr lang="zh-CN" altLang="en-US" sz="3200" dirty="0"/>
          </a:p>
        </p:txBody>
      </p:sp>
      <p:pic>
        <p:nvPicPr>
          <p:cNvPr id="93187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9263" y="3284538"/>
            <a:ext cx="4027487" cy="24828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查看内存</a:t>
            </a:r>
            <a:r>
              <a:rPr lang="en-US" altLang="x-none" sz="4400" dirty="0"/>
              <a:t>2</a:t>
            </a:r>
            <a:endParaRPr lang="zh-CN" altLang="en-US" sz="4400" dirty="0"/>
          </a:p>
        </p:txBody>
      </p:sp>
      <p:sp>
        <p:nvSpPr>
          <p:cNvPr id="9421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94211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0375" y="1600200"/>
            <a:ext cx="7210425" cy="31718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查看内存</a:t>
            </a:r>
            <a:r>
              <a:rPr lang="en-US" altLang="x-none" sz="4400" dirty="0"/>
              <a:t>3</a:t>
            </a:r>
            <a:endParaRPr lang="zh-CN" altLang="en-US" sz="4400" dirty="0"/>
          </a:p>
        </p:txBody>
      </p:sp>
      <p:sp>
        <p:nvSpPr>
          <p:cNvPr id="9523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95235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5613" y="1404938"/>
            <a:ext cx="7448550" cy="50482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标题 1"/>
          <p:cNvSpPr>
            <a:spLocks noGrp="1"/>
          </p:cNvSpPr>
          <p:nvPr>
            <p:ph type="ctrTitle"/>
          </p:nvPr>
        </p:nvSpPr>
        <p:spPr>
          <a:xfrm>
            <a:off x="8101013" y="404813"/>
            <a:ext cx="968375" cy="5851525"/>
          </a:xfrm>
        </p:spPr>
        <p:txBody>
          <a:bodyPr anchor="ctr"/>
          <a:p>
            <a:r>
              <a:rPr lang="zh-CN" altLang="en-US" sz="4400" dirty="0"/>
              <a:t>查看内存</a:t>
            </a:r>
            <a:r>
              <a:rPr lang="en-US" altLang="x-none" sz="4400" dirty="0"/>
              <a:t>4</a:t>
            </a:r>
            <a:endParaRPr lang="zh-CN" altLang="en-US" sz="4400" dirty="0"/>
          </a:p>
        </p:txBody>
      </p:sp>
      <p:sp>
        <p:nvSpPr>
          <p:cNvPr id="96258" name="竖排文字占位符 4"/>
          <p:cNvSpPr>
            <a:spLocks noGrp="1"/>
          </p:cNvSpPr>
          <p:nvPr>
            <p:ph type="subTitle" idx="1"/>
          </p:nvPr>
        </p:nvSpPr>
        <p:spPr>
          <a:xfrm>
            <a:off x="457200" y="274638"/>
            <a:ext cx="6019800" cy="5851525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96259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3175" y="17463"/>
            <a:ext cx="7721600" cy="67960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标题 972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对象实例化的内存分配</a:t>
            </a:r>
            <a:endParaRPr lang="zh-CN" altLang="en-US"/>
          </a:p>
        </p:txBody>
      </p:sp>
      <p:sp>
        <p:nvSpPr>
          <p:cNvPr id="97282" name="文本占位符 97282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en-US" altLang="zh-CN"/>
          </a:p>
          <a:p>
            <a:r>
              <a:rPr lang="zh-CN" altLang="en-US"/>
              <a:t>内存分配会自动拷贝构造对象的所有属性，并赋以实例的值</a:t>
            </a:r>
            <a:endParaRPr lang="zh-CN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标题 983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98306" name="文本占位符 9830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查看自己电脑：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内存大小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内存使用情况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标题 993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会用图示法画对象内存分配图</a:t>
            </a:r>
            <a:endParaRPr lang="zh-CN" altLang="en-US"/>
          </a:p>
        </p:txBody>
      </p:sp>
      <p:sp>
        <p:nvSpPr>
          <p:cNvPr id="99330" name="矩形 99330"/>
          <p:cNvSpPr/>
          <p:nvPr/>
        </p:nvSpPr>
        <p:spPr>
          <a:xfrm>
            <a:off x="3348038" y="1412875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9331" name="矩形 99331"/>
          <p:cNvSpPr/>
          <p:nvPr/>
        </p:nvSpPr>
        <p:spPr>
          <a:xfrm>
            <a:off x="46831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9332" name="矩形 99332"/>
          <p:cNvSpPr/>
          <p:nvPr/>
        </p:nvSpPr>
        <p:spPr>
          <a:xfrm>
            <a:off x="2987675" y="4076700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9333" name="矩形 99333"/>
          <p:cNvSpPr/>
          <p:nvPr/>
        </p:nvSpPr>
        <p:spPr>
          <a:xfrm>
            <a:off x="579596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9334" name="文本框 99334"/>
          <p:cNvSpPr txBox="1"/>
          <p:nvPr/>
        </p:nvSpPr>
        <p:spPr>
          <a:xfrm>
            <a:off x="5703888" y="2092325"/>
            <a:ext cx="2468562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抽象的对象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35" name="文本框 99335"/>
          <p:cNvSpPr txBox="1"/>
          <p:nvPr/>
        </p:nvSpPr>
        <p:spPr>
          <a:xfrm>
            <a:off x="684213" y="6092825"/>
            <a:ext cx="16557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具体的实例1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36" name="文本框 99336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实例2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37" name="文本框 99337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实例3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38" name="矩形 99338"/>
          <p:cNvSpPr/>
          <p:nvPr/>
        </p:nvSpPr>
        <p:spPr>
          <a:xfrm>
            <a:off x="468313" y="4076700"/>
            <a:ext cx="1871662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iphone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39" name="矩形 99339"/>
          <p:cNvSpPr/>
          <p:nvPr/>
        </p:nvSpPr>
        <p:spPr>
          <a:xfrm>
            <a:off x="468313" y="45815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6000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0" name="矩形 99340"/>
          <p:cNvSpPr/>
          <p:nvPr/>
        </p:nvSpPr>
        <p:spPr>
          <a:xfrm>
            <a:off x="468313" y="50863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30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1" name="矩形 99341"/>
          <p:cNvSpPr/>
          <p:nvPr/>
        </p:nvSpPr>
        <p:spPr>
          <a:xfrm>
            <a:off x="3348038" y="1412875"/>
            <a:ext cx="1871662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name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2" name="矩形 99342"/>
          <p:cNvSpPr/>
          <p:nvPr/>
        </p:nvSpPr>
        <p:spPr>
          <a:xfrm>
            <a:off x="3348038" y="191770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3" name="矩形 99343"/>
          <p:cNvSpPr/>
          <p:nvPr/>
        </p:nvSpPr>
        <p:spPr>
          <a:xfrm>
            <a:off x="3348038" y="2492375"/>
            <a:ext cx="1871662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4" name="矩形 99344"/>
          <p:cNvSpPr/>
          <p:nvPr/>
        </p:nvSpPr>
        <p:spPr>
          <a:xfrm>
            <a:off x="2987675" y="41497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三星GX60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5" name="矩形 99345"/>
          <p:cNvSpPr/>
          <p:nvPr/>
        </p:nvSpPr>
        <p:spPr>
          <a:xfrm>
            <a:off x="2987675" y="46529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4000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6" name="矩形 99346"/>
          <p:cNvSpPr/>
          <p:nvPr/>
        </p:nvSpPr>
        <p:spPr>
          <a:xfrm>
            <a:off x="2987675" y="52292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100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标题 1003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00354" name="文本占位符 10035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1，实例化的过程其实就是拷贝构造函数属性的过程</a:t>
            </a:r>
            <a:endParaRPr lang="zh-CN" altLang="en-US" dirty="0"/>
          </a:p>
          <a:p>
            <a:r>
              <a:rPr lang="zh-CN" altLang="en-US" dirty="0"/>
              <a:t>2，除了拷贝以外还会自动生成一个constructor属性，用于识别其是根据哪个构造函数创建的实例。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标题 101377"/>
          <p:cNvSpPr>
            <a:spLocks noGrp="1"/>
          </p:cNvSpPr>
          <p:nvPr>
            <p:ph type="title"/>
          </p:nvPr>
        </p:nvSpPr>
        <p:spPr>
          <a:xfrm>
            <a:off x="468313" y="909638"/>
            <a:ext cx="8229600" cy="1143000"/>
          </a:xfrm>
        </p:spPr>
        <p:txBody>
          <a:bodyPr anchor="ctr"/>
          <a:p>
            <a:r>
              <a:rPr lang="zh-CN" altLang="en-US" sz="4000"/>
              <a:t>如何知道实例是从根据哪个对象实例化出来的</a:t>
            </a:r>
            <a:endParaRPr lang="zh-CN" altLang="en-US"/>
          </a:p>
        </p:txBody>
      </p:sp>
      <p:sp>
        <p:nvSpPr>
          <p:cNvPr id="101378" name="文本占位符 101378"/>
          <p:cNvSpPr>
            <a:spLocks noGrp="1"/>
          </p:cNvSpPr>
          <p:nvPr>
            <p:ph idx="1"/>
          </p:nvPr>
        </p:nvSpPr>
        <p:spPr>
          <a:xfrm>
            <a:off x="457200" y="2492375"/>
            <a:ext cx="8229600" cy="3633788"/>
          </a:xfrm>
        </p:spPr>
        <p:txBody>
          <a:bodyPr anchor="t"/>
          <a:p>
            <a:pPr eaLnBrk="1" hangingPunct="1"/>
            <a:r>
              <a:rPr lang="zh-CN" altLang="en-US" dirty="0"/>
              <a:t>每一个对象都有一个</a:t>
            </a:r>
            <a:r>
              <a:rPr lang="en-US" altLang="x-none" dirty="0"/>
              <a:t>constructor</a:t>
            </a:r>
            <a:r>
              <a:rPr lang="zh-CN" altLang="en-US" dirty="0"/>
              <a:t>属性，这个</a:t>
            </a:r>
            <a:r>
              <a:rPr lang="en-US" altLang="x-none" dirty="0"/>
              <a:t>constructor</a:t>
            </a:r>
            <a:r>
              <a:rPr lang="zh-CN" altLang="en-US" dirty="0"/>
              <a:t>属性指向构造出该对象的函数。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标题 1"/>
          <p:cNvSpPr>
            <a:spLocks noGrp="1"/>
          </p:cNvSpPr>
          <p:nvPr>
            <p:ph type="title"/>
          </p:nvPr>
        </p:nvSpPr>
        <p:spPr>
          <a:xfrm>
            <a:off x="620713" y="542925"/>
            <a:ext cx="8353425" cy="796925"/>
          </a:xfrm>
        </p:spPr>
        <p:txBody>
          <a:bodyPr wrap="square" anchor="ctr"/>
          <a:p>
            <a:pPr marL="0" lvl="0" indent="0" eaLnBrk="1" hangingPunct="1"/>
            <a:r>
              <a:rPr lang="zh-CN" altLang="en-US" dirty="0"/>
              <a:t> </a:t>
            </a:r>
            <a:r>
              <a:rPr lang="en-US" altLang="x-none" dirty="0"/>
              <a:t>instanceof</a:t>
            </a:r>
            <a:endParaRPr lang="zh-CN" altLang="en-US" dirty="0"/>
          </a:p>
        </p:txBody>
      </p:sp>
      <p:pic>
        <p:nvPicPr>
          <p:cNvPr id="102402" name="图片 1024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2413" y="1989138"/>
            <a:ext cx="7085012" cy="21605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13007</Words>
  <Application>Kingsoft Office WPP</Application>
  <PresentationFormat>全屏显示(4:3)</PresentationFormat>
  <Paragraphs>1249</Paragraphs>
  <Slides>190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190</vt:i4>
      </vt:variant>
    </vt:vector>
  </HeadingPairs>
  <TitlesOfParts>
    <vt:vector size="191" baseType="lpstr">
      <vt:lpstr>Office 主题</vt:lpstr>
      <vt:lpstr>PowerPoint 演示文稿</vt:lpstr>
      <vt:lpstr>教学目标</vt:lpstr>
      <vt:lpstr>复习</vt:lpstr>
      <vt:lpstr>主题： 语言发展历程 人类发展历程 计算机内存世界 </vt:lpstr>
      <vt:lpstr>软件的发展历程1 – 世界理论都是相同的</vt:lpstr>
      <vt:lpstr>计算机的世界- 01世界</vt:lpstr>
      <vt:lpstr>PowerPoint 演示文稿</vt:lpstr>
      <vt:lpstr>PowerPoint 演示文稿</vt:lpstr>
      <vt:lpstr>计算机只认识 0 1 </vt:lpstr>
      <vt:lpstr>如何执行加法</vt:lpstr>
      <vt:lpstr> 01 二进制</vt:lpstr>
      <vt:lpstr>01 二进制 图片的原理</vt:lpstr>
      <vt:lpstr>CPU内部</vt:lpstr>
      <vt:lpstr>纳米技术</vt:lpstr>
      <vt:lpstr>1+1理解指令和内存 CPU关系</vt:lpstr>
      <vt:lpstr>指令 和 数据</vt:lpstr>
      <vt:lpstr>内存就是一个二进制存储器</vt:lpstr>
      <vt:lpstr>代码执行方式</vt:lpstr>
      <vt:lpstr>为什么64位操作系统更牛逼</vt:lpstr>
      <vt:lpstr>计算机诞生时候的编程</vt:lpstr>
      <vt:lpstr>汇编时代的编程方式</vt:lpstr>
      <vt:lpstr>PowerPoint 演示文稿</vt:lpstr>
      <vt:lpstr>2进制 8进制 16进制</vt:lpstr>
      <vt:lpstr>汇编语言</vt:lpstr>
      <vt:lpstr>基于汇编语言的编程方式</vt:lpstr>
      <vt:lpstr>编译原理</vt:lpstr>
      <vt:lpstr>如何开发一种新语言</vt:lpstr>
      <vt:lpstr>C语言时代 – 面向过程编程</vt:lpstr>
      <vt:lpstr>C语言编程时代  </vt:lpstr>
      <vt:lpstr>PowerPoint 演示文稿</vt:lpstr>
      <vt:lpstr>高级语言 面向对象语言</vt:lpstr>
      <vt:lpstr>PowerPoint 演示文稿</vt:lpstr>
      <vt:lpstr>面向对象语言</vt:lpstr>
      <vt:lpstr>使用C++ java C#语言定义对象</vt:lpstr>
      <vt:lpstr>Object C定义对象</vt:lpstr>
      <vt:lpstr>Swift语言面向对象</vt:lpstr>
      <vt:lpstr>Ruby定义对象</vt:lpstr>
      <vt:lpstr>总结</vt:lpstr>
      <vt:lpstr>PowerPoint 演示文稿</vt:lpstr>
      <vt:lpstr>数据是如何传输的</vt:lpstr>
      <vt:lpstr>PowerPoint 演示文稿</vt:lpstr>
      <vt:lpstr>数据都是 0和1 </vt:lpstr>
      <vt:lpstr>数据传输协议</vt:lpstr>
      <vt:lpstr>序列化反序列化定义</vt:lpstr>
      <vt:lpstr>为什么需要序列化</vt:lpstr>
      <vt:lpstr>数据传输协议</vt:lpstr>
      <vt:lpstr>如何将数据解析成 01 传输</vt:lpstr>
      <vt:lpstr>如何将数据解析成0和1</vt:lpstr>
      <vt:lpstr>波</vt:lpstr>
      <vt:lpstr>Wi-Fi</vt:lpstr>
      <vt:lpstr>光纤信号</vt:lpstr>
      <vt:lpstr>信号和波</vt:lpstr>
      <vt:lpstr>海底光缆 – 光纤</vt:lpstr>
      <vt:lpstr>总结</vt:lpstr>
      <vt:lpstr>基础理论总结</vt:lpstr>
      <vt:lpstr>大学课程1</vt:lpstr>
      <vt:lpstr>大学课程2</vt:lpstr>
      <vt:lpstr>两张图学习完大学基础课程</vt:lpstr>
      <vt:lpstr>主题：构造函数和普通函数</vt:lpstr>
      <vt:lpstr>主题：构造函数对象基础</vt:lpstr>
      <vt:lpstr>构造函数和普通函数的区别</vt:lpstr>
      <vt:lpstr>js历史理解js对象为什么是函数</vt:lpstr>
      <vt:lpstr>构造函数和构造函数对象 可以包含属性和方法</vt:lpstr>
      <vt:lpstr>构造语法规范</vt:lpstr>
      <vt:lpstr>属性访问 - 点语法</vt:lpstr>
      <vt:lpstr>属性遍历</vt:lpstr>
      <vt:lpstr>属性修改</vt:lpstr>
      <vt:lpstr>构造函数面试题</vt:lpstr>
      <vt:lpstr>面试题</vt:lpstr>
      <vt:lpstr>答案解析</vt:lpstr>
      <vt:lpstr>面试题</vt:lpstr>
      <vt:lpstr>答案</vt:lpstr>
      <vt:lpstr>属性高级 取值器 设置器</vt:lpstr>
      <vt:lpstr>作用</vt:lpstr>
      <vt:lpstr>语法规范</vt:lpstr>
      <vt:lpstr>兼容性</vt:lpstr>
      <vt:lpstr>属性高级 设置读写权限</vt:lpstr>
      <vt:lpstr>给属性添加权限的必要性</vt:lpstr>
      <vt:lpstr>defineProperty设置权限</vt:lpstr>
      <vt:lpstr>设置属性的访问权限</vt:lpstr>
      <vt:lpstr>兼容性</vt:lpstr>
      <vt:lpstr> 主题：公有属性私有属性</vt:lpstr>
      <vt:lpstr>PowerPoint 演示文稿</vt:lpstr>
      <vt:lpstr>代码</vt:lpstr>
      <vt:lpstr>商场案例改造</vt:lpstr>
      <vt:lpstr>分析</vt:lpstr>
      <vt:lpstr>主题：实例化的本质</vt:lpstr>
      <vt:lpstr>两个概念</vt:lpstr>
      <vt:lpstr>一切数据都是通过变量存储的</vt:lpstr>
      <vt:lpstr>查看内存</vt:lpstr>
      <vt:lpstr>查看内存2</vt:lpstr>
      <vt:lpstr>查看内存3</vt:lpstr>
      <vt:lpstr>查看内存4</vt:lpstr>
      <vt:lpstr>对象实例化的内存分配</vt:lpstr>
      <vt:lpstr>练习</vt:lpstr>
      <vt:lpstr>会用图示法画对象内存分配图</vt:lpstr>
      <vt:lpstr>总结</vt:lpstr>
      <vt:lpstr>如何知道实例是从根据哪个对象实例化出来的</vt:lpstr>
      <vt:lpstr> instanceof</vt:lpstr>
      <vt:lpstr>主题：原型对象本质</vt:lpstr>
      <vt:lpstr>疑问</vt:lpstr>
      <vt:lpstr>构造函数创建对象存在的问题</vt:lpstr>
      <vt:lpstr>只用构造函数创建对象存在的缺点</vt:lpstr>
      <vt:lpstr>原型对象只分配一次内存</vt:lpstr>
      <vt:lpstr>总结</vt:lpstr>
      <vt:lpstr>原型对象的本质 </vt:lpstr>
      <vt:lpstr>所以</vt:lpstr>
      <vt:lpstr>面试题</vt:lpstr>
      <vt:lpstr>PowerPoint 演示文稿</vt:lpstr>
      <vt:lpstr>答案</vt:lpstr>
      <vt:lpstr>术语总结：双对象法则</vt:lpstr>
      <vt:lpstr>通过原型方式创建对象的原理</vt:lpstr>
      <vt:lpstr>双对象的名称</vt:lpstr>
      <vt:lpstr>术语总结</vt:lpstr>
      <vt:lpstr>主题：铁索连舟</vt:lpstr>
      <vt:lpstr>问题</vt:lpstr>
      <vt:lpstr>隐藏的两个属性</vt:lpstr>
      <vt:lpstr>双隐藏属性法则</vt:lpstr>
      <vt:lpstr>铁索连舟三国版本</vt:lpstr>
      <vt:lpstr>铁索连舟 - 代码版</vt:lpstr>
      <vt:lpstr>属性访问搜索法则</vt:lpstr>
      <vt:lpstr>原型链定义</vt:lpstr>
      <vt:lpstr>主题：属性屏蔽理论</vt:lpstr>
      <vt:lpstr>原型中也可以包含属性 </vt:lpstr>
      <vt:lpstr>两种访问方式</vt:lpstr>
      <vt:lpstr>属性屏蔽理论</vt:lpstr>
      <vt:lpstr>构造属性和原型属性判断</vt:lpstr>
      <vt:lpstr>实例属性和原型属性判断</vt:lpstr>
      <vt:lpstr>代码</vt:lpstr>
      <vt:lpstr>主题：其他方式创建对象</vt:lpstr>
      <vt:lpstr>复习</vt:lpstr>
      <vt:lpstr>总结创建对象的几种方式</vt:lpstr>
      <vt:lpstr>Object创建对象</vt:lpstr>
      <vt:lpstr>创建对象方法1 - new</vt:lpstr>
      <vt:lpstr>获取对象的值</vt:lpstr>
      <vt:lpstr>构造函数方式创建对象</vt:lpstr>
      <vt:lpstr>PowerPoint 演示文稿</vt:lpstr>
      <vt:lpstr>总结</vt:lpstr>
      <vt:lpstr>Prototype创建对象</vt:lpstr>
      <vt:lpstr>PowerPoint 演示文稿</vt:lpstr>
      <vt:lpstr>拷贝创建对象 </vt:lpstr>
      <vt:lpstr>拷贝方法原理</vt:lpstr>
      <vt:lpstr>适用场景</vt:lpstr>
      <vt:lpstr>适用场景 – 默认值 关键是理解适用场景</vt:lpstr>
      <vt:lpstr>代码</vt:lpstr>
      <vt:lpstr>工厂模式</vt:lpstr>
      <vt:lpstr>面向对象的一切思维都是来源于生活</vt:lpstr>
      <vt:lpstr>PowerPoint 演示文稿</vt:lpstr>
      <vt:lpstr>写法</vt:lpstr>
      <vt:lpstr>与构造函数创建区别</vt:lpstr>
      <vt:lpstr>PowerPoint 演示文稿</vt:lpstr>
      <vt:lpstr>第三方框架</vt:lpstr>
      <vt:lpstr>主题：各种术语总结（可选）</vt:lpstr>
      <vt:lpstr>术语概述</vt:lpstr>
      <vt:lpstr>主题：使用面向对象封装框架</vt:lpstr>
      <vt:lpstr>PowerPoint 演示文稿</vt:lpstr>
      <vt:lpstr>主题： 面向对象编程进阶</vt:lpstr>
      <vt:lpstr>普通开放式</vt:lpstr>
      <vt:lpstr>普通开发方式</vt:lpstr>
      <vt:lpstr>PowerPoint 演示文稿</vt:lpstr>
      <vt:lpstr>代码完善 – 注释</vt:lpstr>
      <vt:lpstr>面向过程定义</vt:lpstr>
      <vt:lpstr>常用的三个过程</vt:lpstr>
      <vt:lpstr>面向过程编程原则 – 单一功能原则</vt:lpstr>
      <vt:lpstr>代码演示</vt:lpstr>
      <vt:lpstr>面向对象编程</vt:lpstr>
      <vt:lpstr>案例</vt:lpstr>
      <vt:lpstr>原则</vt:lpstr>
      <vt:lpstr>绑定进阶</vt:lpstr>
      <vt:lpstr>数据绑定</vt:lpstr>
      <vt:lpstr>数据绑定的几种形式</vt:lpstr>
      <vt:lpstr>动态创建标签绑定方式场景分析</vt:lpstr>
      <vt:lpstr>案例研发</vt:lpstr>
      <vt:lpstr>模板技术和数据绑定</vt:lpstr>
      <vt:lpstr>常用模板</vt:lpstr>
      <vt:lpstr>常用模板</vt:lpstr>
      <vt:lpstr>常用模板</vt:lpstr>
      <vt:lpstr>总结</vt:lpstr>
      <vt:lpstr>art模板语法</vt:lpstr>
      <vt:lpstr>编写模板</vt:lpstr>
      <vt:lpstr>数据模板绑定</vt:lpstr>
      <vt:lpstr>条件表达式</vt:lpstr>
      <vt:lpstr>遍历表达式</vt:lpstr>
      <vt:lpstr>子模板 – 了解不讲</vt:lpstr>
      <vt:lpstr>子模板好处</vt:lpstr>
      <vt:lpstr>基本够用了</vt:lpstr>
      <vt:lpstr>案例研发</vt:lpstr>
      <vt:lpstr>面向对象编程框架</vt:lpstr>
      <vt:lpstr>百度星座案例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32</cp:revision>
  <dcterms:created xsi:type="dcterms:W3CDTF">2015-06-29T07:19:00Z</dcterms:created>
  <dcterms:modified xsi:type="dcterms:W3CDTF">2015-12-31T09:36:06Z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