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3" r:id="rId2"/>
    <p:sldId id="699" r:id="rId3"/>
    <p:sldId id="701" r:id="rId4"/>
    <p:sldId id="666" r:id="rId5"/>
    <p:sldId id="667" r:id="rId6"/>
    <p:sldId id="668" r:id="rId7"/>
    <p:sldId id="669" r:id="rId8"/>
    <p:sldId id="670" r:id="rId9"/>
    <p:sldId id="671" r:id="rId10"/>
    <p:sldId id="663" r:id="rId11"/>
    <p:sldId id="672" r:id="rId12"/>
    <p:sldId id="673" r:id="rId13"/>
    <p:sldId id="678" r:id="rId14"/>
    <p:sldId id="700" r:id="rId15"/>
    <p:sldId id="693" r:id="rId16"/>
    <p:sldId id="682" r:id="rId17"/>
    <p:sldId id="688" r:id="rId18"/>
    <p:sldId id="702" r:id="rId19"/>
    <p:sldId id="689" r:id="rId20"/>
    <p:sldId id="691" r:id="rId21"/>
    <p:sldId id="683" r:id="rId22"/>
    <p:sldId id="651" r:id="rId23"/>
  </p:sldIdLst>
  <p:sldSz cx="13825538" cy="8640763"/>
  <p:notesSz cx="6858000" cy="9144000"/>
  <p:defaultTextStyle>
    <a:defPPr>
      <a:defRPr lang="zh-CN"/>
    </a:defPPr>
    <a:lvl1pPr marL="0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1863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3726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5589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7452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9315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51178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93042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34905" algn="l" defTabSz="128372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orient="horz" pos="721">
          <p15:clr>
            <a:srgbClr val="A4A3A4"/>
          </p15:clr>
        </p15:guide>
        <p15:guide id="4" pos="6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q_Tescomm" initials="T" lastIdx="5" clrIdx="0">
    <p:extLst>
      <p:ext uri="{19B8F6BF-5375-455C-9EA6-DF929625EA0E}">
        <p15:presenceInfo xmlns:p15="http://schemas.microsoft.com/office/powerpoint/2012/main" userId="ayq_Tesco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CE4"/>
    <a:srgbClr val="558ED5"/>
    <a:srgbClr val="A8C7FF"/>
    <a:srgbClr val="A5EBFF"/>
    <a:srgbClr val="AB9AC0"/>
    <a:srgbClr val="DEE9FF"/>
    <a:srgbClr val="AECAFF"/>
    <a:srgbClr val="FFC595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5494" autoAdjust="0"/>
  </p:normalViewPr>
  <p:slideViewPr>
    <p:cSldViewPr>
      <p:cViewPr varScale="1">
        <p:scale>
          <a:sx n="73" d="100"/>
          <a:sy n="73" d="100"/>
        </p:scale>
        <p:origin x="882" y="78"/>
      </p:cViewPr>
      <p:guideLst>
        <p:guide orient="horz" pos="572"/>
        <p:guide pos="431"/>
        <p:guide orient="horz" pos="721"/>
        <p:guide pos="6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5056-B24E-4440-8CF4-B570D4A61DDB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175B5-17FF-4A72-95EF-E28CC0570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14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C060F-D70D-46E6-A7E9-A085D0F43A06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D0ACB-7E18-4FFF-9B95-C26D92867A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8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1863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3726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5589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7452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9315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51178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93042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34905" algn="l" defTabSz="12837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7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配置库权限申请表，按照项目角色分成了项目负责人，项目需求，项目产品，项目开发，测试等。将这些角色放到不同的权限组中，设置权限。当然，这些角色可能跟项目定义的不匹配，大家可以提出来。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只存在三种权限设置，只读，读写，没权限。因此，除非特殊申请，只有项目负责人会开通读写权限。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1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重点讲解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客户端使用，这部分是项目经理，产品经理以及开发测试人员主要工作场所。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9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Filename.mine</a:t>
            </a:r>
            <a:r>
              <a:rPr lang="en-US" altLang="zh-CN" dirty="0" smtClean="0"/>
              <a:t>:</a:t>
            </a:r>
            <a:r>
              <a:rPr lang="zh-CN" altLang="en-US" dirty="0" smtClean="0"/>
              <a:t>你更新前的文件，只是你最新更改的内容。</a:t>
            </a:r>
            <a:endParaRPr lang="en-US" altLang="zh-CN" dirty="0" smtClean="0"/>
          </a:p>
          <a:p>
            <a:r>
              <a:rPr lang="en-US" altLang="zh-CN" dirty="0" err="1" smtClean="0"/>
              <a:t>Filename.rOLDREV</a:t>
            </a:r>
            <a:r>
              <a:rPr lang="zh-CN" altLang="en-US" dirty="0" smtClean="0"/>
              <a:t>：这个是你做更新操作以前的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版本，就是你在上次更新之后未做更改的版本。</a:t>
            </a:r>
            <a:endParaRPr lang="en-US" altLang="zh-CN" dirty="0" smtClean="0"/>
          </a:p>
          <a:p>
            <a:r>
              <a:rPr lang="en-US" altLang="zh-CN" dirty="0" err="1" smtClean="0"/>
              <a:t>Filename.rNEWREV</a:t>
            </a:r>
            <a:r>
              <a:rPr lang="zh-CN" altLang="en-US" dirty="0" smtClean="0"/>
              <a:t>：这个是</a:t>
            </a:r>
            <a:r>
              <a:rPr lang="en-US" altLang="zh-CN" dirty="0" smtClean="0"/>
              <a:t>subversion</a:t>
            </a:r>
            <a:r>
              <a:rPr lang="zh-CN" altLang="en-US" dirty="0" smtClean="0"/>
              <a:t>从服务器刚刚收到的版本。是版本库的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1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edit conflicts:</a:t>
            </a:r>
          </a:p>
          <a:p>
            <a:r>
              <a:rPr lang="en-US" altLang="zh-CN" dirty="0" smtClean="0"/>
              <a:t>Merge</a:t>
            </a:r>
            <a:r>
              <a:rPr lang="zh-CN" altLang="en-US" dirty="0" smtClean="0"/>
              <a:t>界面，分为“</a:t>
            </a:r>
            <a:r>
              <a:rPr lang="en-US" altLang="zh-CN" dirty="0" smtClean="0"/>
              <a:t>theirs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.”</a:t>
            </a:r>
            <a:r>
              <a:rPr lang="en-US" altLang="zh-CN" dirty="0" err="1" smtClean="0"/>
              <a:t>mine”.”merged</a:t>
            </a:r>
            <a:r>
              <a:rPr lang="en-US" altLang="zh-CN" dirty="0" smtClean="0"/>
              <a:t>”;</a:t>
            </a:r>
            <a:r>
              <a:rPr lang="zh-CN" altLang="en-US" dirty="0" smtClean="0"/>
              <a:t>分别表示“别人修改的内容”、“我修改的内容”、“合并后的结果”；</a:t>
            </a:r>
            <a:endParaRPr lang="en-US" altLang="zh-CN" dirty="0" smtClean="0"/>
          </a:p>
          <a:p>
            <a:r>
              <a:rPr lang="zh-CN" altLang="en-US" dirty="0" smtClean="0"/>
              <a:t>我们的目的是将“别人修改的内容”和“我修改的内容”有取舍的合并起来，形成“合并后的结果”。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6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重点讲解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客户端使用，这部分是项目经理，产品经理以及开发测试人员主要工作场所。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5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7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配置库标准目录结构为主干，分支，基线版本。</a:t>
            </a:r>
            <a:endParaRPr lang="en-US" altLang="zh-CN" dirty="0" smtClean="0"/>
          </a:p>
          <a:p>
            <a:r>
              <a:rPr lang="zh-CN" altLang="en-US" dirty="0" smtClean="0"/>
              <a:t>在主干分支下级目录分成文档类（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），代码类（</a:t>
            </a:r>
            <a:r>
              <a:rPr lang="en-US" altLang="zh-CN" dirty="0" smtClean="0"/>
              <a:t>SRC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测试类（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大类内容。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1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1800" dirty="0" smtClean="0"/>
              <a:t>Branches</a:t>
            </a:r>
            <a:r>
              <a:rPr lang="zh-CN" altLang="zh-CN" sz="1800" dirty="0" smtClean="0"/>
              <a:t>（目录结构同</a:t>
            </a:r>
            <a:r>
              <a:rPr lang="en-US" altLang="zh-CN" sz="1800" dirty="0" smtClean="0"/>
              <a:t>trunk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 </a:t>
            </a:r>
            <a:r>
              <a:rPr lang="zh-CN" altLang="zh-CN" sz="1800" dirty="0" smtClean="0"/>
              <a:t>：在已发布的版本上发现</a:t>
            </a:r>
            <a:r>
              <a:rPr lang="en-US" altLang="zh-CN" sz="1800" dirty="0" smtClean="0"/>
              <a:t>bug</a:t>
            </a:r>
            <a:r>
              <a:rPr lang="zh-CN" altLang="zh-CN" sz="1800" dirty="0" smtClean="0"/>
              <a:t>，或者一些很急迫的功能需求，并且正在开发的版本无法满足时间要求，这时需在上一个版本进行修改。基于发布版本对应</a:t>
            </a:r>
            <a:r>
              <a:rPr lang="en-US" altLang="zh-CN" sz="1800" dirty="0" smtClean="0"/>
              <a:t>tag</a:t>
            </a:r>
            <a:r>
              <a:rPr lang="zh-CN" altLang="zh-CN" sz="1800" dirty="0" smtClean="0"/>
              <a:t>，做相应分支进行开发。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 smtClean="0"/>
              <a:t>Tags</a:t>
            </a:r>
            <a:r>
              <a:rPr lang="zh-CN" altLang="en-US" sz="1800" dirty="0" smtClean="0"/>
              <a:t>主要存放基线版本的。</a:t>
            </a:r>
            <a:endParaRPr lang="zh-CN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0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常用配置类别参考。</a:t>
            </a:r>
            <a:endParaRPr lang="en-US" altLang="zh-CN" dirty="0" smtClean="0"/>
          </a:p>
          <a:p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</a:t>
            </a:r>
          </a:p>
          <a:p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“校园网</a:t>
            </a:r>
            <a:r>
              <a:rPr lang="en-US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需求规格说明书</a:t>
            </a:r>
            <a:r>
              <a:rPr lang="en-US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V1.0_20151212”</a:t>
            </a:r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日修改的校园网需求规格说明书的</a:t>
            </a:r>
            <a:r>
              <a:rPr lang="en-US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zh-CN" altLang="zh-CN" sz="1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</a:t>
            </a:r>
          </a:p>
          <a:p>
            <a:r>
              <a:rPr lang="zh-CN" altLang="en-US" dirty="0" smtClean="0"/>
              <a:t>针对项目实际情况输出文档。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D0ACB-7E18-4FFF-9B95-C26D92867A6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5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15699" y="1"/>
            <a:ext cx="14056936" cy="758654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773310" y="6660596"/>
            <a:ext cx="2052228" cy="19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 userDrawn="1"/>
        </p:nvSpPr>
        <p:spPr>
          <a:xfrm>
            <a:off x="-115697" y="4864742"/>
            <a:ext cx="14045012" cy="3776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373" tIns="64186" rIns="128373" bIns="6418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48267" y="7781900"/>
            <a:ext cx="3311371" cy="391236"/>
          </a:xfrm>
          <a:prstGeom prst="rect">
            <a:avLst/>
          </a:prstGeom>
          <a:noFill/>
        </p:spPr>
        <p:txBody>
          <a:bodyPr wrap="none" lIns="128373" tIns="64186" rIns="128373" bIns="64186" rtlCol="0">
            <a:spAutoFit/>
          </a:bodyPr>
          <a:lstStyle/>
          <a:p>
            <a:r>
              <a:rPr lang="zh-CN" alt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北京泰合佳通信息技术有限公司</a:t>
            </a:r>
            <a:endParaRPr lang="zh-CN" altLang="en-US" sz="17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32255" y="7817439"/>
            <a:ext cx="2671773" cy="360458"/>
          </a:xfrm>
          <a:prstGeom prst="rect">
            <a:avLst/>
          </a:prstGeom>
          <a:noFill/>
        </p:spPr>
        <p:txBody>
          <a:bodyPr wrap="none" lIns="128373" tIns="64186" rIns="128373" bIns="64186" rtlCol="0">
            <a:spAutoFit/>
          </a:bodyPr>
          <a:lstStyle/>
          <a:p>
            <a:r>
              <a:rPr lang="en-US" altLang="zh-CN" sz="15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WWW.TESCOMM.COM.CN</a:t>
            </a:r>
            <a:endParaRPr lang="zh-CN" altLang="en-US" sz="1500" b="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-115699" y="3957475"/>
            <a:ext cx="14056936" cy="2647692"/>
          </a:xfrm>
          <a:prstGeom prst="rect">
            <a:avLst/>
          </a:prstGeom>
          <a:solidFill>
            <a:srgbClr val="2E5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373" tIns="64186" rIns="128373" bIns="64186" rtlCol="0" anchor="ctr"/>
          <a:lstStyle/>
          <a:p>
            <a:pPr algn="ctr"/>
            <a:endParaRPr lang="zh-CN" altLang="en-US"/>
          </a:p>
        </p:txBody>
      </p:sp>
      <p:sp>
        <p:nvSpPr>
          <p:cNvPr id="18" name="标题占位符 1"/>
          <p:cNvSpPr>
            <a:spLocks noGrp="1"/>
          </p:cNvSpPr>
          <p:nvPr>
            <p:ph type="title" idx="4294967295"/>
          </p:nvPr>
        </p:nvSpPr>
        <p:spPr>
          <a:xfrm>
            <a:off x="162544" y="4320381"/>
            <a:ext cx="13500450" cy="1134100"/>
          </a:xfrm>
          <a:prstGeom prst="rect">
            <a:avLst/>
          </a:prstGeom>
        </p:spPr>
        <p:txBody>
          <a:bodyPr vert="horz" lIns="124188" tIns="62094" rIns="124188" bIns="62094" rtlCol="0" anchor="ctr">
            <a:normAutofit/>
          </a:bodyPr>
          <a:lstStyle>
            <a:lvl1pPr algn="l">
              <a:defRPr sz="5600" b="1"/>
            </a:lvl1pPr>
          </a:lstStyle>
          <a:p>
            <a:r>
              <a:rPr lang="zh-CN" altLang="en-US" dirty="0" smtClean="0"/>
              <a:t>单击此处编辑主标题</a:t>
            </a:r>
            <a:endParaRPr lang="zh-CN" altLang="en-US" dirty="0"/>
          </a:p>
        </p:txBody>
      </p:sp>
      <p:pic>
        <p:nvPicPr>
          <p:cNvPr id="20" name="Picture 3" descr="E:\工作文档\设计文件\公司形象\符号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1884" y="5497203"/>
            <a:ext cx="756089" cy="767393"/>
          </a:xfrm>
          <a:prstGeom prst="rect">
            <a:avLst/>
          </a:prstGeom>
          <a:noFill/>
        </p:spPr>
      </p:pic>
      <p:pic>
        <p:nvPicPr>
          <p:cNvPr id="13" name="Picture 2" descr="C:\Documents and Settings\Administrator\桌面\company vi\C6F3506A-AF5C-49EC-AE11-BD9C399128B0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54" y="7022612"/>
            <a:ext cx="6540978" cy="8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25538" cy="86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69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company vi\C6F3506A-AF5C-49EC-AE11-BD9C399128B0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85" y="3484269"/>
            <a:ext cx="6540978" cy="8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/>
          <p:cNvSpPr txBox="1"/>
          <p:nvPr userDrawn="1"/>
        </p:nvSpPr>
        <p:spPr>
          <a:xfrm>
            <a:off x="4104457" y="4320381"/>
            <a:ext cx="6135569" cy="514346"/>
          </a:xfrm>
          <a:prstGeom prst="rect">
            <a:avLst/>
          </a:prstGeom>
          <a:noFill/>
        </p:spPr>
        <p:txBody>
          <a:bodyPr wrap="square" lIns="128373" tIns="64186" rIns="128373" bIns="64186" rtlCol="0">
            <a:spAutoFit/>
          </a:bodyPr>
          <a:lstStyle/>
          <a:p>
            <a:pPr algn="dist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WWW.TESCOMM.COM.CN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277" y="1260118"/>
            <a:ext cx="12442984" cy="6458572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70436" y="346038"/>
            <a:ext cx="9073073" cy="644057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2421383" y="8090718"/>
            <a:ext cx="633670" cy="4600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25114-B3A4-4BEB-A93A-0090121A6F0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204106"/>
            <a:ext cx="138255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3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64186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283726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92558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567452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81397" indent="-4813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1043028" indent="-40116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604658" indent="-32093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2246521" indent="-32093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888384" indent="-32093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3530247" indent="-320932" algn="l" defTabSz="12837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72110" indent="-320932" algn="l" defTabSz="12837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13973" indent="-320932" algn="l" defTabSz="12837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55836" indent="-320932" algn="l" defTabSz="12837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1863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3726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5589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7452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9315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51178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42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34905" algn="l" defTabSz="128372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/>
          </p:cNvSpPr>
          <p:nvPr/>
        </p:nvSpPr>
        <p:spPr bwMode="auto">
          <a:xfrm>
            <a:off x="271419" y="4229654"/>
            <a:ext cx="13282700" cy="145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endParaRPr lang="en-US" altLang="zh-CN" sz="5400" dirty="0" smtClean="0">
              <a:solidFill>
                <a:schemeClr val="bg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体系流程培训 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</a:t>
            </a:r>
            <a:r>
              <a:rPr lang="en-US" altLang="zh-CN" sz="5400" dirty="0" smtClean="0">
                <a:solidFill>
                  <a:schemeClr val="bg1"/>
                </a:solidFill>
              </a:rPr>
              <a:t/>
            </a:r>
            <a:br>
              <a:rPr lang="en-US" altLang="zh-CN" sz="5400" dirty="0" smtClean="0">
                <a:solidFill>
                  <a:schemeClr val="bg1"/>
                </a:solidFill>
              </a:rPr>
            </a:b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占位符 1"/>
          <p:cNvSpPr txBox="1">
            <a:spLocks/>
          </p:cNvSpPr>
          <p:nvPr/>
        </p:nvSpPr>
        <p:spPr>
          <a:xfrm>
            <a:off x="1142415" y="5590556"/>
            <a:ext cx="12411704" cy="544361"/>
          </a:xfrm>
          <a:prstGeom prst="rect">
            <a:avLst/>
          </a:prstGeom>
        </p:spPr>
        <p:txBody>
          <a:bodyPr vert="horz" lIns="124188" tIns="62094" rIns="124188" bIns="62094" rtlCol="0" anchor="ctr">
            <a:normAutofit fontScale="77500" lnSpcReduction="20000"/>
          </a:bodyPr>
          <a:lstStyle/>
          <a:p>
            <a:pPr defTabSz="1241877">
              <a:spcBef>
                <a:spcPct val="0"/>
              </a:spcBef>
              <a:defRPr/>
            </a:pP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配置管理培训                                                          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及流程保障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       </a:t>
            </a:r>
            <a:r>
              <a:rPr lang="en-US" altLang="zh-CN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2016-8</a:t>
            </a:r>
            <a:endParaRPr lang="zh-CN" altLang="en-US" sz="3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93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20081" y="503957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解决方法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82" y="1145498"/>
            <a:ext cx="3816424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工具解决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冲突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使用自带工具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对比两个版本的文件，解决冲突工具中会列出两个版本冲突的部分，并让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我们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选择使用哪个版本的内容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1" y="3746045"/>
            <a:ext cx="3224050" cy="403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01" y="3746045"/>
            <a:ext cx="7063044" cy="40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3302331" y="5040461"/>
            <a:ext cx="2740070" cy="1689640"/>
          </a:xfrm>
          <a:prstGeom prst="right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6506" y="1090110"/>
            <a:ext cx="329725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revert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放弃所做的修改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还原（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revert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放弃自己所做的修改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113" y="141215"/>
            <a:ext cx="3600400" cy="353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右箭头 14"/>
          <p:cNvSpPr/>
          <p:nvPr/>
        </p:nvSpPr>
        <p:spPr>
          <a:xfrm>
            <a:off x="7560841" y="1145498"/>
            <a:ext cx="3001372" cy="1593938"/>
          </a:xfrm>
          <a:prstGeom prst="right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001001" y="503957"/>
            <a:ext cx="4427537" cy="1737597"/>
          </a:xfrm>
          <a:custGeom>
            <a:avLst/>
            <a:gdLst>
              <a:gd name="connsiteX0" fmla="*/ 0 w 4427537"/>
              <a:gd name="connsiteY0" fmla="*/ 0 h 3781425"/>
              <a:gd name="connsiteX1" fmla="*/ 3648938 w 4427537"/>
              <a:gd name="connsiteY1" fmla="*/ 0 h 3781425"/>
              <a:gd name="connsiteX2" fmla="*/ 4427537 w 4427537"/>
              <a:gd name="connsiteY2" fmla="*/ 425513 h 3781425"/>
              <a:gd name="connsiteX3" fmla="*/ 4427537 w 4427537"/>
              <a:gd name="connsiteY3" fmla="*/ 3781425 h 3781425"/>
              <a:gd name="connsiteX4" fmla="*/ 0 w 4427537"/>
              <a:gd name="connsiteY4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7" h="3781425">
                <a:moveTo>
                  <a:pt x="0" y="0"/>
                </a:moveTo>
                <a:lnTo>
                  <a:pt x="3648938" y="0"/>
                </a:lnTo>
                <a:lnTo>
                  <a:pt x="4427537" y="425513"/>
                </a:lnTo>
                <a:lnTo>
                  <a:pt x="4427537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通过上面所说的方法，解决冲突后要选择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已解决的（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resolved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）；带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问号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的三个文件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</a:t>
            </a:r>
            <a:r>
              <a:rPr lang="zh-CN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，最后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commit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提交到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2" y="605553"/>
            <a:ext cx="3747617" cy="581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525" y="4176365"/>
            <a:ext cx="3956528" cy="337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89" y="3744317"/>
            <a:ext cx="3635449" cy="394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 rot="10800000">
            <a:off x="3960441" y="503957"/>
            <a:ext cx="4392488" cy="2155180"/>
          </a:xfrm>
          <a:prstGeom prst="right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874484" y="4896445"/>
            <a:ext cx="1737361" cy="1143117"/>
          </a:xfrm>
          <a:prstGeom prst="right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8365649" y="4896445"/>
            <a:ext cx="1737361" cy="1143117"/>
          </a:xfrm>
          <a:prstGeom prst="right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4257" y="287933"/>
            <a:ext cx="10110300" cy="7735281"/>
            <a:chOff x="935204" y="1161984"/>
            <a:chExt cx="7852615" cy="6290958"/>
          </a:xfrm>
          <a:noFill/>
        </p:grpSpPr>
        <p:sp>
          <p:nvSpPr>
            <p:cNvPr id="3" name="六边形 2"/>
            <p:cNvSpPr/>
            <p:nvPr/>
          </p:nvSpPr>
          <p:spPr>
            <a:xfrm>
              <a:off x="935204" y="4209959"/>
              <a:ext cx="1962741" cy="1692018"/>
            </a:xfrm>
            <a:prstGeom prst="hexagon">
              <a:avLst/>
            </a:prstGeom>
            <a:grp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 rot="16200000">
              <a:off x="915030" y="4176532"/>
              <a:ext cx="1962741" cy="1692018"/>
            </a:xfrm>
            <a:prstGeom prst="hexagon">
              <a:avLst/>
            </a:prstGeom>
            <a:grp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4"/>
            <p:cNvCxnSpPr>
              <a:stCxn id="4" idx="0"/>
            </p:cNvCxnSpPr>
            <p:nvPr/>
          </p:nvCxnSpPr>
          <p:spPr>
            <a:xfrm flipV="1">
              <a:off x="1896401" y="1281344"/>
              <a:ext cx="0" cy="2759827"/>
            </a:xfrm>
            <a:prstGeom prst="line">
              <a:avLst/>
            </a:prstGeom>
            <a:grpFill/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834417" y="1161984"/>
              <a:ext cx="128954" cy="12895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1445" y="4818453"/>
              <a:ext cx="1118502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建议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897945" y="4041169"/>
              <a:ext cx="914201" cy="10202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897945" y="5055968"/>
              <a:ext cx="914201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873050" y="5067064"/>
              <a:ext cx="939096" cy="1003701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786243" y="3670479"/>
              <a:ext cx="539480" cy="539480"/>
            </a:xfrm>
            <a:prstGeom prst="ellipse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786243" y="4772633"/>
              <a:ext cx="539480" cy="539480"/>
            </a:xfrm>
            <a:prstGeom prst="ellipse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786243" y="5781287"/>
              <a:ext cx="539480" cy="539480"/>
            </a:xfrm>
            <a:prstGeom prst="ellipse">
              <a:avLst/>
            </a:prstGeom>
            <a:grp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18907" y="3713913"/>
              <a:ext cx="283864" cy="425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37037" y="4818454"/>
              <a:ext cx="237892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18907" y="5811893"/>
              <a:ext cx="237892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63548" y="3463165"/>
              <a:ext cx="4224271" cy="95410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修改文件之前，先进行一次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update</a:t>
              </a:r>
              <a:r>
                <a:rPr lang="zh-CN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操作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563548" y="4565320"/>
              <a:ext cx="4224271" cy="95410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修改完成后，及时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commit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，不要在本地停留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过长</a:t>
              </a:r>
              <a:r>
                <a:rPr lang="zh-CN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时间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63548" y="5637060"/>
              <a:ext cx="4224271" cy="18158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项目成员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协作时，尽量修改自己撰写的部分，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尽量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不要修改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不属于自己撰写的</a:t>
              </a:r>
              <a:r>
                <a:rPr lang="zh-CN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2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2232249" y="1008013"/>
            <a:ext cx="8555182" cy="4351338"/>
          </a:xfrm>
          <a:prstGeom prst="rect">
            <a:avLst/>
          </a:prstGeom>
        </p:spPr>
        <p:txBody>
          <a:bodyPr>
            <a:noAutofit/>
          </a:bodyPr>
          <a:lstStyle>
            <a:lvl1pPr marL="481397" indent="-48139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9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043028" indent="-40116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604658" indent="-32093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2246521" indent="-32093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888384" indent="-32093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3530247" indent="-320932" algn="l" defTabSz="12837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2110" indent="-320932" algn="l" defTabSz="12837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3973" indent="-320932" algn="l" defTabSz="12837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55836" indent="-320932" algn="l" defTabSz="12837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8.SVN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其他功能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Export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（导出）</a:t>
            </a:r>
          </a:p>
          <a:p>
            <a:pPr marL="0" indent="0" defTabSz="914400">
              <a:buFont typeface="Arial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导出你需要的文件，导出后不在受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控制；而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checkout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检出的文件仍受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控制；</a:t>
            </a:r>
          </a:p>
          <a:p>
            <a:pPr defTabSz="914400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Import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（导入）</a:t>
            </a:r>
          </a:p>
          <a:p>
            <a:pPr marL="0" indent="0" defTabSz="914400">
              <a:buFont typeface="Arial" charset="0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将需要的文件导入到版本库中；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Revert(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 </a:t>
            </a: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还原操作，如对文件做了删除操作，现在把它还原回来。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Repo-Browser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（查看当前版本库）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查看当前版本库，这是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TortoiseSVN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查看版本库的入口，通过这个菜单项，我们就可以进入配置库的资源管理器，然后就可以对配置库的文件夹进行各种管理，相当于我们打开我的电脑进行文件管理一样。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2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SVN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SVN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SVN</a:t>
            </a:r>
            <a:r>
              <a:rPr lang="zh-CN" altLang="en-US" dirty="0" smtClean="0"/>
              <a:t>安装说明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SVN</a:t>
            </a:r>
            <a:r>
              <a:rPr lang="zh-CN" altLang="en-US" dirty="0" smtClean="0"/>
              <a:t>客户端使用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配置管理工作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 rot="20765308">
            <a:off x="7664375" y="4197397"/>
            <a:ext cx="2311836" cy="2261899"/>
            <a:chOff x="9808748" y="3680562"/>
            <a:chExt cx="1962741" cy="1962741"/>
          </a:xfrm>
        </p:grpSpPr>
        <p:sp>
          <p:nvSpPr>
            <p:cNvPr id="39" name="六边形 38"/>
            <p:cNvSpPr/>
            <p:nvPr/>
          </p:nvSpPr>
          <p:spPr>
            <a:xfrm>
              <a:off x="9808748" y="3849351"/>
              <a:ext cx="1962741" cy="1692018"/>
            </a:xfrm>
            <a:prstGeom prst="hexagon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 rot="16200000">
              <a:off x="9788574" y="3815924"/>
              <a:ext cx="1962741" cy="1692018"/>
            </a:xfrm>
            <a:prstGeom prst="hexagon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103596" y="1260118"/>
            <a:ext cx="4369906" cy="5579925"/>
            <a:chOff x="8061454" y="801376"/>
            <a:chExt cx="3710035" cy="4841927"/>
          </a:xfrm>
        </p:grpSpPr>
        <p:grpSp>
          <p:nvGrpSpPr>
            <p:cNvPr id="33" name="组合 32"/>
            <p:cNvGrpSpPr/>
            <p:nvPr/>
          </p:nvGrpSpPr>
          <p:grpSpPr>
            <a:xfrm>
              <a:off x="9808748" y="3680562"/>
              <a:ext cx="1962741" cy="1962741"/>
              <a:chOff x="9808748" y="3680562"/>
              <a:chExt cx="1962741" cy="1962741"/>
            </a:xfrm>
          </p:grpSpPr>
          <p:sp>
            <p:nvSpPr>
              <p:cNvPr id="34" name="六边形 33"/>
              <p:cNvSpPr/>
              <p:nvPr/>
            </p:nvSpPr>
            <p:spPr>
              <a:xfrm>
                <a:off x="9808748" y="3849351"/>
                <a:ext cx="1962741" cy="1692018"/>
              </a:xfrm>
              <a:prstGeom prst="hexagon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六边形 34"/>
              <p:cNvSpPr/>
              <p:nvPr/>
            </p:nvSpPr>
            <p:spPr>
              <a:xfrm rot="16200000">
                <a:off x="9788574" y="3815924"/>
                <a:ext cx="1962741" cy="1692018"/>
              </a:xfrm>
              <a:prstGeom prst="hexagon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直接连接符 35"/>
            <p:cNvCxnSpPr>
              <a:stCxn id="35" idx="0"/>
            </p:cNvCxnSpPr>
            <p:nvPr/>
          </p:nvCxnSpPr>
          <p:spPr>
            <a:xfrm flipV="1">
              <a:off x="10769945" y="920736"/>
              <a:ext cx="0" cy="2759827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0707961" y="801376"/>
              <a:ext cx="128954" cy="1289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>
              <a:endCxn id="37" idx="3"/>
            </p:cNvCxnSpPr>
            <p:nvPr/>
          </p:nvCxnSpPr>
          <p:spPr>
            <a:xfrm flipV="1">
              <a:off x="8997909" y="911445"/>
              <a:ext cx="1728937" cy="258612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54" y="3956764"/>
              <a:ext cx="1189836" cy="8992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2786" y="4325288"/>
              <a:ext cx="1394664" cy="74014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232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1277" y="1260117"/>
            <a:ext cx="12442984" cy="716471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</a:rPr>
              <a:t>库结构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配置库命名</a:t>
            </a:r>
            <a:endParaRPr lang="en-US" altLang="zh-CN" dirty="0" smtClean="0"/>
          </a:p>
          <a:p>
            <a:r>
              <a:rPr lang="zh-CN" altLang="en-US" dirty="0" smtClean="0"/>
              <a:t>目录层级结构</a:t>
            </a:r>
            <a:endParaRPr lang="en-US" altLang="zh-CN" dirty="0" smtClean="0"/>
          </a:p>
          <a:p>
            <a:r>
              <a:rPr lang="zh-CN" altLang="en-US" dirty="0" smtClean="0"/>
              <a:t>配置库权限分配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配置库结构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8255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364425"/>
              </p:ext>
            </p:extLst>
          </p:nvPr>
        </p:nvGraphicFramePr>
        <p:xfrm>
          <a:off x="1944217" y="1944117"/>
          <a:ext cx="9001000" cy="639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3" imgW="6629916" imgH="4704547" progId="Visio.Drawing.11">
                  <p:embed/>
                </p:oleObj>
              </mc:Choice>
              <mc:Fallback>
                <p:oleObj name="Visio" r:id="rId3" imgW="6629916" imgH="47045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217" y="1944117"/>
                        <a:ext cx="9001000" cy="6396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5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7445" y="1224037"/>
            <a:ext cx="12442984" cy="6866681"/>
          </a:xfrm>
        </p:spPr>
        <p:txBody>
          <a:bodyPr/>
          <a:lstStyle/>
          <a:p>
            <a:pPr lvl="0"/>
            <a:r>
              <a:rPr lang="zh-CN" altLang="en-US" dirty="0"/>
              <a:t>配置库结构</a:t>
            </a:r>
            <a:endParaRPr lang="en-US" altLang="zh-CN" dirty="0" smtClean="0"/>
          </a:p>
          <a:p>
            <a:pPr lvl="0"/>
            <a:r>
              <a:rPr lang="en-US" altLang="zh-CN" sz="3600" dirty="0" smtClean="0"/>
              <a:t>Doc</a:t>
            </a:r>
            <a:endParaRPr lang="zh-CN" altLang="zh-CN" sz="3600" dirty="0"/>
          </a:p>
          <a:p>
            <a:r>
              <a:rPr lang="zh-CN" altLang="zh-CN" sz="2800" dirty="0"/>
              <a:t>该目录下存放项目文档类配置项，内容如下：</a:t>
            </a:r>
          </a:p>
          <a:p>
            <a:r>
              <a:rPr lang="en-US" altLang="zh-CN" sz="2800" dirty="0"/>
              <a:t>01Requirement</a:t>
            </a:r>
            <a:r>
              <a:rPr lang="zh-CN" altLang="zh-CN" sz="2800" dirty="0"/>
              <a:t>：存放项目需求类文档，如规格说明书，客户需求文档等。</a:t>
            </a:r>
          </a:p>
          <a:p>
            <a:r>
              <a:rPr lang="en-US" altLang="zh-CN" sz="2800" dirty="0"/>
              <a:t>02Design</a:t>
            </a:r>
            <a:r>
              <a:rPr lang="zh-CN" altLang="zh-CN" sz="2800" dirty="0"/>
              <a:t>：存放设计类文档，如项目概要设计等。</a:t>
            </a:r>
          </a:p>
          <a:p>
            <a:r>
              <a:rPr lang="en-US" altLang="zh-CN" sz="2800" dirty="0"/>
              <a:t>03PM</a:t>
            </a:r>
            <a:r>
              <a:rPr lang="zh-CN" altLang="zh-CN" sz="2800" dirty="0"/>
              <a:t>：存放项目管理类文档，如项目概要，项目周报等。</a:t>
            </a:r>
          </a:p>
          <a:p>
            <a:r>
              <a:rPr lang="en-US" altLang="zh-CN" sz="2800" dirty="0"/>
              <a:t>04Supply</a:t>
            </a:r>
            <a:r>
              <a:rPr lang="zh-CN" altLang="zh-CN" sz="2800" dirty="0"/>
              <a:t>：存放项目支持类文档。</a:t>
            </a:r>
          </a:p>
          <a:p>
            <a:r>
              <a:rPr lang="en-US" altLang="zh-CN" sz="2800" dirty="0"/>
              <a:t>05Meeting</a:t>
            </a:r>
            <a:r>
              <a:rPr lang="zh-CN" altLang="zh-CN" sz="2800" dirty="0"/>
              <a:t>：存放项目相关会议记录。</a:t>
            </a:r>
          </a:p>
          <a:p>
            <a:r>
              <a:rPr lang="en-US" altLang="zh-CN" sz="2800" dirty="0"/>
              <a:t>06Reports</a:t>
            </a:r>
            <a:r>
              <a:rPr lang="zh-CN" altLang="zh-CN" sz="2800" dirty="0"/>
              <a:t>：存放项目评审报告，如代码走查等。</a:t>
            </a:r>
          </a:p>
          <a:p>
            <a:r>
              <a:rPr lang="en-US" altLang="zh-CN" sz="2800" dirty="0"/>
              <a:t>07Audit</a:t>
            </a:r>
            <a:r>
              <a:rPr lang="zh-CN" altLang="zh-CN" sz="2800" dirty="0"/>
              <a:t>：存放审计类文档，如代码审计报告等。</a:t>
            </a:r>
          </a:p>
          <a:p>
            <a:r>
              <a:rPr lang="en-US" altLang="zh-CN" sz="2800" dirty="0"/>
              <a:t>08change</a:t>
            </a:r>
            <a:r>
              <a:rPr lang="zh-CN" altLang="zh-CN" sz="2800" dirty="0"/>
              <a:t>：存放需求变更文档以及附属表单，如变更记录表等。</a:t>
            </a:r>
          </a:p>
          <a:p>
            <a:r>
              <a:rPr lang="en-US" altLang="zh-CN" sz="2800" dirty="0"/>
              <a:t>09Deploy</a:t>
            </a:r>
            <a:r>
              <a:rPr lang="zh-CN" altLang="zh-CN" sz="2800" dirty="0"/>
              <a:t>：存放手册类文档，如部署手册等。</a:t>
            </a:r>
          </a:p>
          <a:p>
            <a:r>
              <a:rPr lang="en-US" altLang="zh-CN" sz="2800" dirty="0"/>
              <a:t>10Others</a:t>
            </a:r>
            <a:r>
              <a:rPr lang="zh-CN" altLang="zh-CN" sz="2800" dirty="0"/>
              <a:t>：存放其他文档。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1" y="436042"/>
            <a:ext cx="7920880" cy="8204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5897" y="1195303"/>
            <a:ext cx="12939077" cy="7355456"/>
          </a:xfrm>
        </p:spPr>
        <p:txBody>
          <a:bodyPr/>
          <a:lstStyle/>
          <a:p>
            <a:pPr lvl="0"/>
            <a:r>
              <a:rPr lang="zh-CN" altLang="en-US" dirty="0"/>
              <a:t>配置库结构</a:t>
            </a:r>
            <a:endParaRPr lang="en-US" altLang="zh-CN" dirty="0" smtClean="0"/>
          </a:p>
          <a:p>
            <a:pPr lvl="0"/>
            <a:r>
              <a:rPr lang="en-US" altLang="zh-CN" sz="3600" dirty="0" err="1" smtClean="0"/>
              <a:t>Src</a:t>
            </a:r>
            <a:endParaRPr lang="zh-CN" altLang="zh-CN" sz="3600" dirty="0"/>
          </a:p>
          <a:p>
            <a:r>
              <a:rPr lang="zh-CN" altLang="zh-CN" sz="2800" dirty="0"/>
              <a:t>该目录存放源码类配置项。</a:t>
            </a:r>
          </a:p>
          <a:p>
            <a:pPr lvl="0"/>
            <a:r>
              <a:rPr lang="en-US" altLang="zh-CN" sz="3600" dirty="0"/>
              <a:t>Test</a:t>
            </a:r>
            <a:endParaRPr lang="zh-CN" altLang="zh-CN" sz="3600" dirty="0"/>
          </a:p>
          <a:p>
            <a:r>
              <a:rPr lang="zh-CN" altLang="zh-CN" sz="2800" dirty="0"/>
              <a:t>该目录存放测试用例、文档等配置项，内容如下：</a:t>
            </a:r>
          </a:p>
          <a:p>
            <a:r>
              <a:rPr lang="en-US" altLang="zh-CN" sz="2800" dirty="0"/>
              <a:t>01</a:t>
            </a:r>
            <a:r>
              <a:rPr lang="zh-CN" altLang="zh-CN" sz="2800" dirty="0"/>
              <a:t>测试报告</a:t>
            </a:r>
          </a:p>
          <a:p>
            <a:r>
              <a:rPr lang="en-US" altLang="zh-CN" sz="2800" dirty="0"/>
              <a:t>02</a:t>
            </a:r>
            <a:r>
              <a:rPr lang="zh-CN" altLang="zh-CN" sz="2800" dirty="0"/>
              <a:t>测试用例</a:t>
            </a:r>
          </a:p>
          <a:p>
            <a:r>
              <a:rPr lang="en-US" altLang="zh-CN" sz="2800" dirty="0"/>
              <a:t>03</a:t>
            </a:r>
            <a:r>
              <a:rPr lang="zh-CN" altLang="zh-CN" sz="2800" dirty="0"/>
              <a:t>测试计划</a:t>
            </a:r>
          </a:p>
          <a:p>
            <a:pPr lvl="0"/>
            <a:r>
              <a:rPr lang="en-US" altLang="zh-CN" sz="3600" dirty="0" smtClean="0"/>
              <a:t>Tags</a:t>
            </a:r>
            <a:endParaRPr lang="zh-CN" altLang="zh-CN" sz="3600" dirty="0"/>
          </a:p>
          <a:p>
            <a:r>
              <a:rPr lang="zh-CN" altLang="zh-CN" sz="2800" dirty="0"/>
              <a:t>该目录设置为只读权限，保存软件产品经过测试的历史稳定版本，相当于产品的</a:t>
            </a:r>
            <a:r>
              <a:rPr lang="en-US" altLang="zh-CN" sz="2800" dirty="0"/>
              <a:t>“</a:t>
            </a:r>
            <a:r>
              <a:rPr lang="zh-CN" altLang="zh-CN" sz="2800" dirty="0"/>
              <a:t>里程碑</a:t>
            </a:r>
            <a:r>
              <a:rPr lang="en-US" altLang="zh-CN" sz="2800" dirty="0"/>
              <a:t>”</a:t>
            </a:r>
            <a:r>
              <a:rPr lang="zh-CN" altLang="zh-CN" sz="2800" dirty="0"/>
              <a:t>。内容如下：</a:t>
            </a:r>
          </a:p>
          <a:p>
            <a:r>
              <a:rPr lang="zh-CN" altLang="zh-CN" sz="2800" dirty="0"/>
              <a:t>产品基线；设计基线；需求基线。</a:t>
            </a:r>
            <a:r>
              <a:rPr lang="en-US" altLang="zh-CN" sz="2800" dirty="0"/>
              <a:t>  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SVN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SVN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SVN</a:t>
            </a:r>
            <a:r>
              <a:rPr lang="zh-CN" altLang="en-US" dirty="0" smtClean="0"/>
              <a:t>安装说明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SVN</a:t>
            </a:r>
            <a:r>
              <a:rPr lang="zh-CN" altLang="en-US" dirty="0">
                <a:solidFill>
                  <a:srgbClr val="FF0000"/>
                </a:solidFill>
              </a:rPr>
              <a:t>客户端使用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配置管理工作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 rot="20765308">
            <a:off x="7664375" y="4197397"/>
            <a:ext cx="2311836" cy="2261899"/>
            <a:chOff x="9808748" y="3680562"/>
            <a:chExt cx="1962741" cy="1962741"/>
          </a:xfrm>
        </p:grpSpPr>
        <p:sp>
          <p:nvSpPr>
            <p:cNvPr id="39" name="六边形 38"/>
            <p:cNvSpPr/>
            <p:nvPr/>
          </p:nvSpPr>
          <p:spPr>
            <a:xfrm>
              <a:off x="9808748" y="3849351"/>
              <a:ext cx="1962741" cy="1692018"/>
            </a:xfrm>
            <a:prstGeom prst="hexagon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 rot="16200000">
              <a:off x="9788574" y="3815924"/>
              <a:ext cx="1962741" cy="1692018"/>
            </a:xfrm>
            <a:prstGeom prst="hexagon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103596" y="1260118"/>
            <a:ext cx="4369906" cy="5579925"/>
            <a:chOff x="8061454" y="801376"/>
            <a:chExt cx="3710035" cy="4841927"/>
          </a:xfrm>
        </p:grpSpPr>
        <p:grpSp>
          <p:nvGrpSpPr>
            <p:cNvPr id="33" name="组合 32"/>
            <p:cNvGrpSpPr/>
            <p:nvPr/>
          </p:nvGrpSpPr>
          <p:grpSpPr>
            <a:xfrm>
              <a:off x="9808748" y="3680562"/>
              <a:ext cx="1962741" cy="1962741"/>
              <a:chOff x="9808748" y="3680562"/>
              <a:chExt cx="1962741" cy="1962741"/>
            </a:xfrm>
          </p:grpSpPr>
          <p:sp>
            <p:nvSpPr>
              <p:cNvPr id="34" name="六边形 33"/>
              <p:cNvSpPr/>
              <p:nvPr/>
            </p:nvSpPr>
            <p:spPr>
              <a:xfrm>
                <a:off x="9808748" y="3849351"/>
                <a:ext cx="1962741" cy="1692018"/>
              </a:xfrm>
              <a:prstGeom prst="hexagon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六边形 34"/>
              <p:cNvSpPr/>
              <p:nvPr/>
            </p:nvSpPr>
            <p:spPr>
              <a:xfrm rot="16200000">
                <a:off x="9788574" y="3815924"/>
                <a:ext cx="1962741" cy="1692018"/>
              </a:xfrm>
              <a:prstGeom prst="hexagon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直接连接符 35"/>
            <p:cNvCxnSpPr>
              <a:stCxn id="35" idx="0"/>
            </p:cNvCxnSpPr>
            <p:nvPr/>
          </p:nvCxnSpPr>
          <p:spPr>
            <a:xfrm flipV="1">
              <a:off x="10769945" y="920736"/>
              <a:ext cx="0" cy="2759827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0707961" y="801376"/>
              <a:ext cx="128954" cy="1289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>
              <a:endCxn id="37" idx="3"/>
            </p:cNvCxnSpPr>
            <p:nvPr/>
          </p:nvCxnSpPr>
          <p:spPr>
            <a:xfrm flipV="1">
              <a:off x="8997909" y="911445"/>
              <a:ext cx="1728937" cy="258612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54" y="3956764"/>
              <a:ext cx="1189836" cy="8992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2786" y="4325288"/>
              <a:ext cx="1394664" cy="74014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40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" y="1224037"/>
            <a:ext cx="6768753" cy="52632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78" y="143917"/>
            <a:ext cx="6624736" cy="2808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78" y="2952229"/>
            <a:ext cx="6624736" cy="46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1277" y="1260117"/>
            <a:ext cx="12558196" cy="7092711"/>
          </a:xfrm>
        </p:spPr>
        <p:txBody>
          <a:bodyPr/>
          <a:lstStyle/>
          <a:p>
            <a:r>
              <a:rPr lang="zh-CN" altLang="en-US" dirty="0" smtClean="0"/>
              <a:t>配置库命名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sz="2800" dirty="0"/>
              <a:t>以项目名称作为配置库</a:t>
            </a:r>
            <a:r>
              <a:rPr lang="zh-CN" altLang="zh-CN" sz="2800" dirty="0" smtClean="0"/>
              <a:t>项目</a:t>
            </a:r>
            <a:r>
              <a:rPr lang="zh-CN" altLang="en-US" sz="2800" dirty="0" smtClean="0"/>
              <a:t>名称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例如：校园网项目，项目名称为</a:t>
            </a:r>
            <a:r>
              <a:rPr lang="en-US" altLang="zh-CN" sz="2800" dirty="0"/>
              <a:t>CAMPUS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r>
              <a:rPr lang="zh-CN" altLang="en-US" dirty="0"/>
              <a:t>目录层级</a:t>
            </a:r>
            <a:r>
              <a:rPr lang="zh-CN" altLang="en-US" dirty="0" smtClean="0"/>
              <a:t>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2800" dirty="0"/>
              <a:t>共三个标准目录，</a:t>
            </a:r>
            <a:r>
              <a:rPr lang="en-US" altLang="zh-CN" sz="2800" dirty="0"/>
              <a:t>trunk</a:t>
            </a:r>
            <a:r>
              <a:rPr lang="zh-CN" altLang="zh-CN" sz="2800" dirty="0"/>
              <a:t>为主开发目录，</a:t>
            </a:r>
            <a:r>
              <a:rPr lang="en-US" altLang="zh-CN" sz="2800" dirty="0"/>
              <a:t>branches</a:t>
            </a:r>
            <a:r>
              <a:rPr lang="zh-CN" altLang="zh-CN" sz="2800" dirty="0"/>
              <a:t>为分支开发目录，</a:t>
            </a:r>
            <a:r>
              <a:rPr lang="en-US" altLang="zh-CN" sz="2800" dirty="0"/>
              <a:t>tags</a:t>
            </a:r>
            <a:r>
              <a:rPr lang="zh-CN" altLang="zh-CN" sz="2800" dirty="0"/>
              <a:t>为基线存档目录（只读）。所有项目层级目录统一。</a:t>
            </a:r>
          </a:p>
          <a:p>
            <a:r>
              <a:rPr lang="zh-CN" altLang="en-US" dirty="0"/>
              <a:t>配置库权限</a:t>
            </a:r>
            <a:r>
              <a:rPr lang="zh-CN" altLang="en-US" dirty="0" smtClean="0"/>
              <a:t>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zh-CN" sz="2800" dirty="0" smtClean="0"/>
              <a:t>由</a:t>
            </a:r>
            <a:r>
              <a:rPr lang="zh-CN" altLang="zh-CN" sz="2800" dirty="0"/>
              <a:t>配置管理员创建权限组，根据项目经理提供《配置库权限申请表》，将项目成员添加到权限组中，并发送邮件通知组员。</a:t>
            </a:r>
          </a:p>
          <a:p>
            <a:pPr marL="0" indent="0">
              <a:buNone/>
            </a:pPr>
            <a:r>
              <a:rPr lang="en-US" altLang="zh-CN" sz="2800" dirty="0" smtClean="0"/>
              <a:t>2.SVN</a:t>
            </a:r>
            <a:r>
              <a:rPr lang="zh-CN" altLang="zh-CN" sz="2800" dirty="0"/>
              <a:t>权限由配置管理员创建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按照不同项目，将</a:t>
            </a:r>
            <a:r>
              <a:rPr lang="en-US" altLang="zh-CN" sz="2800" dirty="0" err="1" smtClean="0"/>
              <a:t>Doc,Src,Test</a:t>
            </a:r>
            <a:r>
              <a:rPr lang="zh-CN" altLang="en-US" sz="2800" dirty="0" smtClean="0"/>
              <a:t>包含子目录建立权限组。所有项目成员都有只读权限，</a:t>
            </a:r>
            <a:r>
              <a:rPr lang="en-US" altLang="zh-CN" sz="2800" dirty="0"/>
              <a:t> </a:t>
            </a:r>
            <a:r>
              <a:rPr lang="zh-CN" altLang="zh-CN" sz="2800" dirty="0"/>
              <a:t>特殊权限需要说明。</a:t>
            </a: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endParaRPr lang="zh-CN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805445"/>
            <a:ext cx="13825538" cy="102987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8373" tIns="64186" rIns="128373" bIns="64186" rtlCol="0"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buClr>
                <a:srgbClr val="1F3F5F"/>
              </a:buClr>
            </a:pPr>
            <a:endParaRPr lang="zh-CN" altLang="en-US" sz="390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64574" y="4835317"/>
            <a:ext cx="3296389" cy="3233531"/>
            <a:chOff x="4435477" y="1901442"/>
            <a:chExt cx="3296389" cy="3233531"/>
          </a:xfrm>
        </p:grpSpPr>
        <p:sp>
          <p:nvSpPr>
            <p:cNvPr id="3" name="椭圆 2"/>
            <p:cNvSpPr/>
            <p:nvPr/>
          </p:nvSpPr>
          <p:spPr>
            <a:xfrm>
              <a:off x="5505053" y="2934664"/>
              <a:ext cx="1180340" cy="1180340"/>
            </a:xfrm>
            <a:prstGeom prst="ellipse">
              <a:avLst/>
            </a:prstGeom>
            <a:noFill/>
            <a:ln w="76200">
              <a:solidFill>
                <a:srgbClr val="FF0000">
                  <a:alpha val="13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2743" y="2435475"/>
              <a:ext cx="2272382" cy="2272382"/>
            </a:xfrm>
            <a:prstGeom prst="ellipse">
              <a:avLst/>
            </a:prstGeom>
            <a:noFill/>
            <a:ln w="107950">
              <a:solidFill>
                <a:srgbClr val="FF0000">
                  <a:alpha val="13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4468795" y="1914695"/>
              <a:ext cx="3220278" cy="3220278"/>
            </a:xfrm>
            <a:prstGeom prst="arc">
              <a:avLst/>
            </a:prstGeom>
            <a:noFill/>
            <a:ln w="38100">
              <a:solidFill>
                <a:srgbClr val="FF0000">
                  <a:alpha val="1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/>
            <p:cNvSpPr/>
            <p:nvPr/>
          </p:nvSpPr>
          <p:spPr>
            <a:xfrm rot="5400000">
              <a:off x="4468795" y="1914695"/>
              <a:ext cx="3220278" cy="3220278"/>
            </a:xfrm>
            <a:prstGeom prst="arc">
              <a:avLst/>
            </a:prstGeom>
            <a:noFill/>
            <a:ln w="38100">
              <a:solidFill>
                <a:srgbClr val="FF0000">
                  <a:alpha val="1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13266164">
              <a:off x="4468794" y="1914694"/>
              <a:ext cx="3220278" cy="3220278"/>
            </a:xfrm>
            <a:prstGeom prst="arc">
              <a:avLst/>
            </a:prstGeom>
            <a:noFill/>
            <a:ln w="19050">
              <a:solidFill>
                <a:srgbClr val="FF0000">
                  <a:alpha val="1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 rot="12116400">
              <a:off x="4511588" y="1901442"/>
              <a:ext cx="3220278" cy="3220278"/>
            </a:xfrm>
            <a:prstGeom prst="arc">
              <a:avLst>
                <a:gd name="adj1" fmla="val 20031419"/>
                <a:gd name="adj2" fmla="val 21373488"/>
              </a:avLst>
            </a:prstGeom>
            <a:noFill/>
            <a:ln w="76200">
              <a:solidFill>
                <a:srgbClr val="FF0000">
                  <a:alpha val="1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39834" y="3003749"/>
              <a:ext cx="678197" cy="1015663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FF0000">
                      <a:alpha val="33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FF0000">
                    <a:alpha val="33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 rot="1647749">
              <a:off x="4435477" y="1914694"/>
              <a:ext cx="3220278" cy="3220278"/>
            </a:xfrm>
            <a:prstGeom prst="arc">
              <a:avLst>
                <a:gd name="adj1" fmla="val 20031419"/>
                <a:gd name="adj2" fmla="val 21373488"/>
              </a:avLst>
            </a:prstGeom>
            <a:noFill/>
            <a:ln w="76200">
              <a:solidFill>
                <a:srgbClr val="FF0000">
                  <a:alpha val="13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1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客户端图标说明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7" y="2088133"/>
            <a:ext cx="8252452" cy="5544616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283" y="2621932"/>
            <a:ext cx="349347" cy="35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283" y="3855934"/>
            <a:ext cx="362081" cy="36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07" y="5218315"/>
            <a:ext cx="372357" cy="37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47" y="6101306"/>
            <a:ext cx="384486" cy="3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9699994" y="2372804"/>
            <a:ext cx="3603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一个新检出的工作副本使用绿色的对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正常。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99994" y="3128278"/>
            <a:ext cx="3603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当我们开始编辑一个文件后，图标将变成红色感叹号。通过这种方式，可以很容易地看出我们对哪些文件进行了修改操作，但是还没有提交到版本库中；</a:t>
            </a:r>
          </a:p>
        </p:txBody>
      </p:sp>
      <p:sp>
        <p:nvSpPr>
          <p:cNvPr id="12" name="矩形 11"/>
          <p:cNvSpPr/>
          <p:nvPr/>
        </p:nvSpPr>
        <p:spPr>
          <a:xfrm>
            <a:off x="9695503" y="5050911"/>
            <a:ext cx="3487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如果在提交的过程中出现了冲突，图标将变成黄色感叹号。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699994" y="5970429"/>
            <a:ext cx="3603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未受控的文件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，需要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添加到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0854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客户端使用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 smtClean="0"/>
              <a:t>1.Check </a:t>
            </a:r>
            <a:r>
              <a:rPr lang="en-US" altLang="zh-CN" sz="3200" dirty="0"/>
              <a:t>Out(</a:t>
            </a:r>
            <a:r>
              <a:rPr lang="zh-CN" altLang="en-US" sz="3200" dirty="0"/>
              <a:t>检出</a:t>
            </a:r>
            <a:r>
              <a:rPr lang="en-US" altLang="zh-CN" sz="3200" dirty="0" smtClean="0"/>
              <a:t>)</a:t>
            </a:r>
          </a:p>
          <a:p>
            <a:pPr marL="0" indent="0">
              <a:buNone/>
            </a:pPr>
            <a:r>
              <a:rPr lang="zh-CN" altLang="en-US" sz="2800" dirty="0"/>
              <a:t>作用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将</a:t>
            </a:r>
            <a:r>
              <a:rPr lang="zh-CN" altLang="en-US" sz="2800" dirty="0"/>
              <a:t>版本库中的内容检出到本地工作副本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步骤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在本地新建一个文件夹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用于</a:t>
            </a:r>
            <a:r>
              <a:rPr lang="zh-CN" altLang="en-US" sz="2800" dirty="0"/>
              <a:t>保存工作副本；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在此文件夹点击右键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SVN </a:t>
            </a:r>
            <a:r>
              <a:rPr lang="en-US" altLang="zh-CN" sz="2800" dirty="0"/>
              <a:t>Checkout…</a:t>
            </a:r>
            <a:r>
              <a:rPr lang="zh-CN" altLang="en-US" sz="2800" dirty="0"/>
              <a:t>操作。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26" y="1362123"/>
            <a:ext cx="5360734" cy="4578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56" y="3672005"/>
            <a:ext cx="5400599" cy="4675990"/>
          </a:xfrm>
          <a:prstGeom prst="rect">
            <a:avLst/>
          </a:prstGeom>
        </p:spPr>
      </p:pic>
      <p:sp>
        <p:nvSpPr>
          <p:cNvPr id="10" name="上弧形箭头 9"/>
          <p:cNvSpPr/>
          <p:nvPr/>
        </p:nvSpPr>
        <p:spPr>
          <a:xfrm rot="20689139">
            <a:off x="3276126" y="1583522"/>
            <a:ext cx="8024067" cy="2715963"/>
          </a:xfrm>
          <a:prstGeom prst="curvedDown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 rot="21315321">
            <a:off x="2856674" y="5767654"/>
            <a:ext cx="5662021" cy="2032459"/>
          </a:xfrm>
          <a:prstGeom prst="curvedUp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18583" y="4320127"/>
            <a:ext cx="298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需要检出版本库访问路径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客户端使用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/>
              <a:t>2.Update(</a:t>
            </a:r>
            <a:r>
              <a:rPr lang="zh-CN" altLang="en-US" sz="3200" dirty="0"/>
              <a:t>更新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2800" dirty="0"/>
              <a:t>作用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更新</a:t>
            </a:r>
            <a:r>
              <a:rPr lang="zh-CN" altLang="en-US" sz="2800" dirty="0"/>
              <a:t>工作副本，保持其为版本库最新版本。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此</a:t>
            </a:r>
            <a:r>
              <a:rPr lang="zh-CN" altLang="en-US" sz="2800" dirty="0"/>
              <a:t>操作将显示最新版本以及更新的文件。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17" y="3994388"/>
            <a:ext cx="6624736" cy="39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客户端使用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/>
              <a:t>3.Add(</a:t>
            </a:r>
            <a:r>
              <a:rPr lang="zh-CN" altLang="en-US" sz="3200" dirty="0"/>
              <a:t>添加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2800" dirty="0"/>
              <a:t>作用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此</a:t>
            </a:r>
            <a:r>
              <a:rPr lang="zh-CN" altLang="en-US" sz="2800" dirty="0"/>
              <a:t>操作告诉我们有一个文件或者目录被计划加入版本库。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注意：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此</a:t>
            </a:r>
            <a:r>
              <a:rPr lang="zh-CN" altLang="en-US" sz="2800" dirty="0"/>
              <a:t>项操作实际还未上传到版本库，文件或目录未受控。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53" y="4489404"/>
            <a:ext cx="5972719" cy="35123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80" y="6013715"/>
            <a:ext cx="2200275" cy="1704975"/>
          </a:xfrm>
          <a:prstGeom prst="rect">
            <a:avLst/>
          </a:prstGeom>
        </p:spPr>
      </p:pic>
      <p:sp>
        <p:nvSpPr>
          <p:cNvPr id="6" name="下弧形箭头 5"/>
          <p:cNvSpPr/>
          <p:nvPr/>
        </p:nvSpPr>
        <p:spPr>
          <a:xfrm rot="10975474">
            <a:off x="4094438" y="3933846"/>
            <a:ext cx="7496375" cy="2621280"/>
          </a:xfrm>
          <a:prstGeom prst="curvedUp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buClr>
                <a:srgbClr val="1F3F5F"/>
              </a:buClr>
            </a:pPr>
            <a:endParaRPr lang="zh-CN" altLang="en-US" sz="2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7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客户端使用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/>
              <a:t>4.Commit(</a:t>
            </a:r>
            <a:r>
              <a:rPr lang="zh-CN" altLang="en-US" sz="3200" dirty="0"/>
              <a:t>提交</a:t>
            </a:r>
            <a:r>
              <a:rPr lang="en-US" altLang="zh-CN" sz="3200" dirty="0" smtClean="0"/>
              <a:t>)</a:t>
            </a:r>
          </a:p>
          <a:p>
            <a:pPr marL="0" indent="0">
              <a:buNone/>
            </a:pPr>
            <a:r>
              <a:rPr lang="zh-CN" altLang="en-US" sz="2800" dirty="0"/>
              <a:t>作用：对工作副本进行编辑后提交到</a:t>
            </a:r>
            <a:r>
              <a:rPr lang="en-US" altLang="zh-CN" sz="2800" dirty="0"/>
              <a:t>SVN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" y="3720268"/>
            <a:ext cx="5706774" cy="41844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49" y="3458764"/>
            <a:ext cx="5747720" cy="4707443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032449" y="4392389"/>
            <a:ext cx="4464496" cy="1656184"/>
          </a:xfrm>
          <a:prstGeom prst="right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8131166" y="1599085"/>
            <a:ext cx="4607052" cy="2246373"/>
          </a:xfrm>
          <a:prstGeom prst="cloudCallout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注意：日志主要记录每次修改的内容，对以后版本追溯查找内容十分重要，建议将一些重要数据、关键操作写入日志。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76808" y="5051204"/>
            <a:ext cx="234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填写提交日志信息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0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客户端使用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 smtClean="0"/>
              <a:t>5.</a:t>
            </a:r>
            <a:r>
              <a:rPr lang="zh-CN" altLang="en-US" sz="3200" dirty="0" smtClean="0"/>
              <a:t>权限控制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2800" dirty="0"/>
              <a:t>当进行提交文件操作的时候将看到权限提示信息</a:t>
            </a:r>
            <a:r>
              <a:rPr lang="zh-CN" altLang="en-US" sz="2800" dirty="0" smtClean="0"/>
              <a:t>。</a:t>
            </a:r>
            <a:r>
              <a:rPr lang="zh-CN" altLang="en-US" sz="1800" b="1" dirty="0" smtClean="0"/>
              <a:t>（注意用户名为姓名全拼，密码为</a:t>
            </a:r>
            <a:r>
              <a:rPr lang="en-US" altLang="zh-CN" sz="1800" b="1" dirty="0" smtClean="0"/>
              <a:t>123456</a:t>
            </a:r>
            <a:r>
              <a:rPr lang="zh-CN" altLang="en-US" sz="1800" b="1" dirty="0" smtClean="0"/>
              <a:t>）</a:t>
            </a:r>
            <a:endParaRPr lang="zh-CN" altLang="en-US" sz="1800" b="1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33" y="3470218"/>
            <a:ext cx="630008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0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客户端使用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 smtClean="0"/>
              <a:t>6.</a:t>
            </a:r>
            <a:r>
              <a:rPr lang="zh-CN" altLang="en-US" sz="3200" dirty="0" smtClean="0"/>
              <a:t>冲突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114-B3A4-4BEB-A93A-0090121A6F0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234" y="2448173"/>
            <a:ext cx="1279826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团队协同工作时，当多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位团队成员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同时修改同一个文件，造成本地文件与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系统中的文件版本不一致，而导致文件无法提交的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情景：多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位团队成员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同时操作一个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，团队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操作完成后，将该文件提交到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此时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团队成员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的本地文件与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上的文件版本不一致。当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团队成员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操作完成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并对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进行提交操作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时，就会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产生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冲突。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5" y="4770200"/>
            <a:ext cx="5804442" cy="31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60" y="6357262"/>
            <a:ext cx="4486237" cy="145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8979260" y="4924753"/>
            <a:ext cx="46031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遇到冲突时，需要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该文件。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我们将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看到三个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带问号的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68027" y="5596597"/>
            <a:ext cx="321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filename.mine</a:t>
            </a:r>
            <a:endParaRPr lang="en-US" altLang="zh-CN" dirty="0"/>
          </a:p>
          <a:p>
            <a:r>
              <a:rPr lang="en-US" altLang="zh-CN" dirty="0" err="1" smtClean="0"/>
              <a:t>filename.rOLDREV</a:t>
            </a:r>
            <a:endParaRPr lang="en-US" altLang="zh-CN" dirty="0"/>
          </a:p>
          <a:p>
            <a:r>
              <a:rPr lang="en-US" altLang="zh-CN" dirty="0" err="1" smtClean="0"/>
              <a:t>filename.rNEWREV</a:t>
            </a:r>
            <a:endParaRPr lang="en-US" altLang="zh-CN" dirty="0"/>
          </a:p>
        </p:txBody>
      </p:sp>
      <p:sp>
        <p:nvSpPr>
          <p:cNvPr id="12" name="下弧形箭头 11"/>
          <p:cNvSpPr/>
          <p:nvPr/>
        </p:nvSpPr>
        <p:spPr>
          <a:xfrm rot="928856">
            <a:off x="5314695" y="6944128"/>
            <a:ext cx="4026528" cy="1536769"/>
          </a:xfrm>
          <a:prstGeom prst="curvedUpArrow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buClr>
                <a:srgbClr val="1F3F5F"/>
              </a:buClr>
            </a:pPr>
            <a:endParaRPr lang="zh-CN" altLang="en-US" sz="2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3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tx1"/>
          </a:solidFill>
          <a:prstDash val="dash"/>
        </a:ln>
      </a:spPr>
      <a:bodyPr wrap="square">
        <a:spAutoFit/>
      </a:bodyPr>
      <a:lstStyle>
        <a:defPPr>
          <a:lnSpc>
            <a:spcPct val="150000"/>
          </a:lnSpc>
          <a:spcBef>
            <a:spcPct val="50000"/>
          </a:spcBef>
          <a:buClr>
            <a:srgbClr val="1F3F5F"/>
          </a:buClr>
          <a:defRPr sz="2800" kern="0" dirty="0" smtClean="0">
            <a:latin typeface="微软雅黑" pitchFamily="34" charset="-122"/>
            <a:ea typeface="微软雅黑" pitchFamily="34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15403</TotalTime>
  <Words>1292</Words>
  <Application>Microsoft Office PowerPoint</Application>
  <PresentationFormat>自定义</PresentationFormat>
  <Paragraphs>159</Paragraphs>
  <Slides>22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黑体</vt:lpstr>
      <vt:lpstr>宋体</vt:lpstr>
      <vt:lpstr>微软雅黑</vt:lpstr>
      <vt:lpstr>Arial</vt:lpstr>
      <vt:lpstr>Calibri</vt:lpstr>
      <vt:lpstr>Wingdings</vt:lpstr>
      <vt:lpstr>Office 主题</vt:lpstr>
      <vt:lpstr>Visio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配置管理工作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unicom</dc:creator>
  <cp:lastModifiedBy>ayq_Tescomm</cp:lastModifiedBy>
  <cp:revision>895</cp:revision>
  <dcterms:created xsi:type="dcterms:W3CDTF">2013-02-20T07:10:24Z</dcterms:created>
  <dcterms:modified xsi:type="dcterms:W3CDTF">2016-08-18T02:45:42Z</dcterms:modified>
</cp:coreProperties>
</file>