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40" d="100"/>
          <a:sy n="40" d="100"/>
        </p:scale>
        <p:origin x="3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4439D-43BC-4E59-8DCA-95B3C59BA5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B7EA8B-DAC5-4D93-8658-24A375D4E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09A892-7DEA-4F5C-8341-52C9117662B4}"/>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7858035D-85F4-4F51-871B-889347425B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45BABB-EE06-4AFD-B8BD-F7B6F44B17EC}"/>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243641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3E48-7DF1-40D6-B65C-EB7E9126EC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6FE59-096E-4A0D-8D86-FAA12B6758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EF5C93-1DDB-41AC-B707-A4C3EFF2719E}"/>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F80CC748-4121-470D-AC2F-13609E9039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171488-C894-48AD-88F2-78FA28663756}"/>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107192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D5E6C6-9E28-41A0-B485-8370B4CA24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4C2BFE-D9A6-4E61-B352-B5DA24037C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353D86-A96F-4E7C-82BF-EBB70B12B589}"/>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FDF62ABE-05B1-4A67-AA82-0C1496829F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AD8863-9A73-4ABE-887E-67D16453CED3}"/>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37097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63404-332C-41D6-A130-0BC4D8D371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12CD8C-2DD5-4236-BD4F-78A09FC4CD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C866B4-9FE0-4E3D-9B74-CFC7550B554D}"/>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EECADFBC-F2F2-4668-9E74-7B5F704132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E3BA58-733B-4C97-9083-D9F9065049C5}"/>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324504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739E4-F2C2-4A1E-BEBF-E8B023A8C5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3A7B80-82E0-4FB5-8B77-63E12DDD1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6C82B4-1414-4547-92F7-A89BB45D1D53}"/>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C5107696-94E7-44E2-BF97-E40431F178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DD06F-F902-40B0-B78D-C051E9E907B2}"/>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169235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07DFB-6698-44B4-B4DB-633D1E3665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8FF56B-B880-4634-868F-21E59D6C2F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280647-8F82-49EB-9CBA-A7B00EDAE7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41DA17-48C5-4818-847D-5D693EA9F5F4}"/>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A0ADF303-8052-4E65-844D-590F5B395E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4107D7-B546-4F05-AF01-85B9BC02603F}"/>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392421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35A11-853F-4ACF-9540-4ADAD39F54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5C425E-5DE2-4BEE-B0AC-F24F68526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D82B122-1995-4C26-9659-AD8AB1C872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FAA2F7-BB68-45A7-A109-70712BB2F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B4FEBF-0922-457C-8586-B550622E31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A8B845-5537-492A-B41C-6273B1BD0862}"/>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8" name="页脚占位符 7">
            <a:extLst>
              <a:ext uri="{FF2B5EF4-FFF2-40B4-BE49-F238E27FC236}">
                <a16:creationId xmlns:a16="http://schemas.microsoft.com/office/drawing/2014/main" id="{ED255FB1-F5AD-4B78-806B-3F51907C80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91AE40-F5EE-4F62-BB70-F91573523086}"/>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144373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CC56-09E5-48CE-A017-6D2A157AE4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FB6F64-E222-451D-AA7E-E9625DB32C52}"/>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4" name="页脚占位符 3">
            <a:extLst>
              <a:ext uri="{FF2B5EF4-FFF2-40B4-BE49-F238E27FC236}">
                <a16:creationId xmlns:a16="http://schemas.microsoft.com/office/drawing/2014/main" id="{F1A38B55-DA0F-44E7-913B-4AD31DC776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F4D27E-F1D1-4356-8FA8-FBF95D034E3D}"/>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281601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2CF0E4-C841-475E-8528-DA41AF93031B}"/>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3" name="页脚占位符 2">
            <a:extLst>
              <a:ext uri="{FF2B5EF4-FFF2-40B4-BE49-F238E27FC236}">
                <a16:creationId xmlns:a16="http://schemas.microsoft.com/office/drawing/2014/main" id="{701D5DE4-30A7-4DA2-AE6D-F7D6853806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0F71CC-2569-4DEC-BA9E-C5BFA6E63B80}"/>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210842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EDF19-9953-45A1-BEF5-770193C8FF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57BAEB-57F9-460F-A8DD-3A00632F2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F4E968-5C4B-4748-9E59-94F7A880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BC6939-C121-45E8-87B7-7CA720E7DEB0}"/>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34802E8C-1EC0-4530-904A-3520F1D010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110232-3DC4-4DDB-82D8-C921CB82713F}"/>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89838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8E108-AC91-475D-8781-10F293835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3CD563-3FD7-46FF-8297-609ED1EB8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82D14F-B211-4E53-860D-168FC711E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FDF172-ACAC-415B-9552-F1265EA396C8}"/>
              </a:ext>
            </a:extLst>
          </p:cNvPr>
          <p:cNvSpPr>
            <a:spLocks noGrp="1"/>
          </p:cNvSpPr>
          <p:nvPr>
            <p:ph type="dt" sz="half" idx="10"/>
          </p:nvPr>
        </p:nvSpPr>
        <p:spPr/>
        <p:txBody>
          <a:bodyPr/>
          <a:lstStyle/>
          <a:p>
            <a:fld id="{DA962306-9656-491A-9FB0-9512B7227A72}"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0DDD4BA2-FB46-4577-BA97-F5D38067A3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875AD7-6264-4826-9C40-7464EA1CD5DF}"/>
              </a:ext>
            </a:extLst>
          </p:cNvPr>
          <p:cNvSpPr>
            <a:spLocks noGrp="1"/>
          </p:cNvSpPr>
          <p:nvPr>
            <p:ph type="sldNum" sz="quarter" idx="12"/>
          </p:nvPr>
        </p:nvSpPr>
        <p:spPr/>
        <p:txBody>
          <a:body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21347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23A4A0-7D4E-4E2F-8AC9-962A9800C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6A618A-EFE7-40E5-BBFE-D75384A35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B78815-ADA9-4934-90A6-C926C3623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62306-9656-491A-9FB0-9512B7227A72}"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CD3DB550-ADFE-4DB7-B14D-36D984E6D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DE0F15-ECB3-42A2-9A78-735CBE5C5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93074-81EF-43C4-880A-5536A09B33DA}" type="slidenum">
              <a:rPr lang="zh-CN" altLang="en-US" smtClean="0"/>
              <a:t>‹#›</a:t>
            </a:fld>
            <a:endParaRPr lang="zh-CN" altLang="en-US"/>
          </a:p>
        </p:txBody>
      </p:sp>
    </p:spTree>
    <p:extLst>
      <p:ext uri="{BB962C8B-B14F-4D97-AF65-F5344CB8AC3E}">
        <p14:creationId xmlns:p14="http://schemas.microsoft.com/office/powerpoint/2010/main" val="230195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9B0BC6-635A-4B27-9267-47C07785CB6A}"/>
              </a:ext>
            </a:extLst>
          </p:cNvPr>
          <p:cNvSpPr txBox="1"/>
          <p:nvPr/>
        </p:nvSpPr>
        <p:spPr>
          <a:xfrm>
            <a:off x="4463394" y="2464904"/>
            <a:ext cx="3265212" cy="769441"/>
          </a:xfrm>
          <a:prstGeom prst="rect">
            <a:avLst/>
          </a:prstGeom>
          <a:noFill/>
        </p:spPr>
        <p:txBody>
          <a:bodyPr wrap="square" rtlCol="0">
            <a:spAutoFit/>
          </a:bodyPr>
          <a:lstStyle/>
          <a:p>
            <a:pPr algn="ctr"/>
            <a:r>
              <a:rPr lang="en-US" altLang="zh-CN" sz="4400" b="1" dirty="0">
                <a:latin typeface="微软雅黑" panose="020B0503020204020204" pitchFamily="34" charset="-122"/>
                <a:ea typeface="微软雅黑" panose="020B0503020204020204" pitchFamily="34" charset="-122"/>
              </a:rPr>
              <a:t>RISC&amp;CISC</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40CB649-81EE-47B0-80BE-5A0782C71E63}"/>
              </a:ext>
            </a:extLst>
          </p:cNvPr>
          <p:cNvSpPr txBox="1"/>
          <p:nvPr/>
        </p:nvSpPr>
        <p:spPr>
          <a:xfrm>
            <a:off x="3681453" y="1630017"/>
            <a:ext cx="5406887" cy="4154984"/>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Reasons for increased complexity</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1.Microcode and LSI Technology</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2.Code Density</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3.Marketing Strategy</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4.Upward Compatibility</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5.Support for High Level Languages</a:t>
            </a:r>
          </a:p>
          <a:p>
            <a:pPr algn="just"/>
            <a:endParaRPr lang="en-US" altLang="zh-CN" sz="2000" b="1" dirty="0">
              <a:latin typeface="微软雅黑" panose="020B0503020204020204" pitchFamily="34" charset="-122"/>
              <a:ea typeface="微软雅黑" panose="020B0503020204020204" pitchFamily="34" charset="-122"/>
            </a:endParaRPr>
          </a:p>
          <a:p>
            <a:pPr algn="just"/>
            <a:r>
              <a:rPr lang="en-US" altLang="zh-CN" sz="2000" b="1" dirty="0">
                <a:latin typeface="微软雅黑" panose="020B0503020204020204" pitchFamily="34" charset="-122"/>
                <a:ea typeface="微软雅黑" panose="020B0503020204020204" pitchFamily="34" charset="-122"/>
              </a:rPr>
              <a:t>6.Use of Multiprogramming</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580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2923877"/>
          </a:xfrm>
          <a:prstGeom prst="rect">
            <a:avLst/>
          </a:prstGeom>
          <a:noFill/>
        </p:spPr>
        <p:txBody>
          <a:bodyPr wrap="square" rtlCol="0">
            <a:spAutoFit/>
          </a:bodyPr>
          <a:lstStyle/>
          <a:p>
            <a:pPr algn="just"/>
            <a:r>
              <a:rPr lang="en-US" altLang="zh-CN" sz="2400" b="1" dirty="0" err="1">
                <a:latin typeface="微软雅黑" panose="020B0503020204020204" pitchFamily="34" charset="-122"/>
                <a:ea typeface="微软雅黑" panose="020B0503020204020204" pitchFamily="34" charset="-122"/>
              </a:rPr>
              <a:t>Compexity</a:t>
            </a:r>
            <a:endParaRPr lang="en-US" altLang="zh-CN" sz="2400" b="1"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We shall argue that in many cases the complex instruction sets are more detrimental than useful. The trend of architecture is toward more complex machines, but the trend is not always cost-effective.</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1" y="2538204"/>
            <a:ext cx="4669155" cy="2554545"/>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Reduced” and “Complex” is a false dichotomy. The paper contains no formal definition of a RISC or a CISC.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 many cases the complex instruction sets are more detrimental than useful” is meaningless.</a:t>
            </a:r>
          </a:p>
        </p:txBody>
      </p:sp>
    </p:spTree>
    <p:extLst>
      <p:ext uri="{BB962C8B-B14F-4D97-AF65-F5344CB8AC3E}">
        <p14:creationId xmlns:p14="http://schemas.microsoft.com/office/powerpoint/2010/main" val="421068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3539430"/>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Code density</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Code compaction can be as easily achieved merely by cleaning up the original instruction set. While code compaction is important, the cost of 10% more memory is often far cheaper than the cost of squeezing 10% out of the CPU by architectural "innovations."</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2947779"/>
            <a:ext cx="4669155" cy="2554545"/>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Their case for the RISC boils down to the sentence “We suspect that code compaction can be as easily achieved by cleaning up the original instruction set”, which is not convincing without supporting evidence.</a:t>
            </a:r>
          </a:p>
        </p:txBody>
      </p:sp>
    </p:spTree>
    <p:extLst>
      <p:ext uri="{BB962C8B-B14F-4D97-AF65-F5344CB8AC3E}">
        <p14:creationId xmlns:p14="http://schemas.microsoft.com/office/powerpoint/2010/main" val="386856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3539430"/>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code density</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Code compaction can be as easily achieved merely by cleaning up the original instruction set. While code compaction is important, the cost of 10% more memory is often far cheaper than the cost of squeezing 10% out of the CPU by architectural "innovations."</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2947779"/>
            <a:ext cx="4669155" cy="2554545"/>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Their case for the RISC boils down to the sentence “We suspect that code compaction can be as easily achieved by cleaning up the original instruction set”, which is not convincing without supporting evidence.</a:t>
            </a:r>
          </a:p>
        </p:txBody>
      </p:sp>
    </p:spTree>
    <p:extLst>
      <p:ext uri="{BB962C8B-B14F-4D97-AF65-F5344CB8AC3E}">
        <p14:creationId xmlns:p14="http://schemas.microsoft.com/office/powerpoint/2010/main" val="106629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2985433"/>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Support for High Level Languages</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In many cases the complex instruction sets are more detrimental than useful. Very few opcodes account for most of a program’s execution.</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3536176"/>
            <a:ext cx="4669155" cy="1323439"/>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For different languages, the needs for the complexity of instructions are different. </a:t>
            </a:r>
          </a:p>
        </p:txBody>
      </p:sp>
    </p:spTree>
    <p:extLst>
      <p:ext uri="{BB962C8B-B14F-4D97-AF65-F5344CB8AC3E}">
        <p14:creationId xmlns:p14="http://schemas.microsoft.com/office/powerpoint/2010/main" val="412754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2616101"/>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Design Time</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It s clear that reduced design time would have very positive benefits on the resulting machine. Design difficulty is a crucial factor in the success of VLSL computer.</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2454799"/>
            <a:ext cx="4669155" cy="2554545"/>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There are numerous time-consuming process in a large company designing products for high-volume manufacturing that do not exist in a small company designing products for low-volume manufacturing</a:t>
            </a:r>
          </a:p>
        </p:txBody>
      </p:sp>
    </p:spTree>
    <p:extLst>
      <p:ext uri="{BB962C8B-B14F-4D97-AF65-F5344CB8AC3E}">
        <p14:creationId xmlns:p14="http://schemas.microsoft.com/office/powerpoint/2010/main" val="363973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2923877"/>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Ease of Compiler-Writing</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Compilers are often unable to utilize complex instructions, nor do they use the insidious tricks in which assembly language programmers delight. Only a fairly small part of the architecture is being used.</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3243153"/>
            <a:ext cx="4669155" cy="1323439"/>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The complex code generation can be build by simple ones. So the cost is not high.</a:t>
            </a:r>
          </a:p>
        </p:txBody>
      </p:sp>
    </p:spTree>
    <p:extLst>
      <p:ext uri="{BB962C8B-B14F-4D97-AF65-F5344CB8AC3E}">
        <p14:creationId xmlns:p14="http://schemas.microsoft.com/office/powerpoint/2010/main" val="327265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67F28149-4C5B-41CD-831C-79250C815817}"/>
              </a:ext>
            </a:extLst>
          </p:cNvPr>
          <p:cNvSpPr/>
          <p:nvPr/>
        </p:nvSpPr>
        <p:spPr>
          <a:xfrm>
            <a:off x="0" y="376237"/>
            <a:ext cx="12153900" cy="328613"/>
          </a:xfrm>
          <a:prstGeom prst="rtTriangl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E47689B-3214-405D-82F6-B7BD15E00CEA}"/>
              </a:ext>
            </a:extLst>
          </p:cNvPr>
          <p:cNvSpPr txBox="1"/>
          <p:nvPr/>
        </p:nvSpPr>
        <p:spPr>
          <a:xfrm>
            <a:off x="10206886" y="145404"/>
            <a:ext cx="198511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RISC&amp;CISC</a:t>
            </a:r>
            <a:endParaRPr lang="zh-CN" altLang="en-US" sz="2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8F6744D-C19F-4C1F-B9AC-243D7ED897A3}"/>
              </a:ext>
            </a:extLst>
          </p:cNvPr>
          <p:cNvSpPr txBox="1"/>
          <p:nvPr/>
        </p:nvSpPr>
        <p:spPr>
          <a:xfrm>
            <a:off x="1119505" y="2168872"/>
            <a:ext cx="4669155" cy="2000548"/>
          </a:xfrm>
          <a:prstGeom prst="rect">
            <a:avLst/>
          </a:prstGeom>
          <a:noFill/>
        </p:spPr>
        <p:txBody>
          <a:bodyPr wrap="square" rtlCol="0">
            <a:spAutoFit/>
          </a:bodyPr>
          <a:lstStyle/>
          <a:p>
            <a:pPr algn="just"/>
            <a:r>
              <a:rPr lang="en-US" altLang="zh-CN" sz="2400" b="1" dirty="0">
                <a:latin typeface="微软雅黑" panose="020B0503020204020204" pitchFamily="34" charset="-122"/>
                <a:ea typeface="微软雅黑" panose="020B0503020204020204" pitchFamily="34" charset="-122"/>
              </a:rPr>
              <a:t>Design Errors</a:t>
            </a: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Patterson:</a:t>
            </a:r>
          </a:p>
          <a:p>
            <a:pPr algn="just"/>
            <a:r>
              <a:rPr lang="en-US" altLang="zh-CN" sz="2000" dirty="0">
                <a:latin typeface="微软雅黑" panose="020B0503020204020204" pitchFamily="34" charset="-122"/>
                <a:ea typeface="微软雅黑" panose="020B0503020204020204" pitchFamily="34" charset="-122"/>
              </a:rPr>
              <a:t>One of the major problems of complex instruction sets is debugging the design. </a:t>
            </a:r>
          </a:p>
        </p:txBody>
      </p:sp>
      <p:cxnSp>
        <p:nvCxnSpPr>
          <p:cNvPr id="9" name="直接连接符 8">
            <a:extLst>
              <a:ext uri="{FF2B5EF4-FFF2-40B4-BE49-F238E27FC236}">
                <a16:creationId xmlns:a16="http://schemas.microsoft.com/office/drawing/2014/main" id="{436CDC58-01B1-4D24-8FFC-7680F4554F11}"/>
              </a:ext>
            </a:extLst>
          </p:cNvPr>
          <p:cNvCxnSpPr>
            <a:cxnSpLocks/>
          </p:cNvCxnSpPr>
          <p:nvPr/>
        </p:nvCxnSpPr>
        <p:spPr>
          <a:xfrm>
            <a:off x="6096000" y="2236470"/>
            <a:ext cx="0" cy="3336806"/>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8F56112E-BFF5-49D9-961A-94B82544D0B6}"/>
              </a:ext>
            </a:extLst>
          </p:cNvPr>
          <p:cNvSpPr txBox="1"/>
          <p:nvPr/>
        </p:nvSpPr>
        <p:spPr>
          <a:xfrm>
            <a:off x="6403340" y="2599491"/>
            <a:ext cx="4669155" cy="1938992"/>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Clark:</a:t>
            </a:r>
          </a:p>
          <a:p>
            <a:pPr algn="just"/>
            <a:r>
              <a:rPr lang="en-US" altLang="zh-CN" sz="2000" dirty="0">
                <a:latin typeface="微软雅黑" panose="020B0503020204020204" pitchFamily="34" charset="-122"/>
                <a:ea typeface="微软雅黑" panose="020B0503020204020204" pitchFamily="34" charset="-122"/>
              </a:rPr>
              <a:t>In a RISC, the compiler and run-time system would bear the burden formerly </a:t>
            </a:r>
            <a:r>
              <a:rPr lang="en-US" altLang="zh-CN" sz="2000" dirty="0" err="1">
                <a:latin typeface="微软雅黑" panose="020B0503020204020204" pitchFamily="34" charset="-122"/>
                <a:ea typeface="微软雅黑" panose="020B0503020204020204" pitchFamily="34" charset="-122"/>
              </a:rPr>
              <a:t>norne</a:t>
            </a:r>
            <a:r>
              <a:rPr lang="en-US" altLang="zh-CN" sz="2000" dirty="0">
                <a:latin typeface="微软雅黑" panose="020B0503020204020204" pitchFamily="34" charset="-122"/>
                <a:ea typeface="微软雅黑" panose="020B0503020204020204" pitchFamily="34" charset="-122"/>
              </a:rPr>
              <a:t> by microcode, and implementation errors would presumably turn up in this software.</a:t>
            </a:r>
          </a:p>
        </p:txBody>
      </p:sp>
    </p:spTree>
    <p:extLst>
      <p:ext uri="{BB962C8B-B14F-4D97-AF65-F5344CB8AC3E}">
        <p14:creationId xmlns:p14="http://schemas.microsoft.com/office/powerpoint/2010/main" val="3743055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544</Words>
  <Application>Microsoft Office PowerPoint</Application>
  <PresentationFormat>宽屏</PresentationFormat>
  <Paragraphs>64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悟信</dc:creator>
  <cp:lastModifiedBy>王 悟信</cp:lastModifiedBy>
  <cp:revision>24</cp:revision>
  <dcterms:created xsi:type="dcterms:W3CDTF">2020-10-27T17:24:04Z</dcterms:created>
  <dcterms:modified xsi:type="dcterms:W3CDTF">2020-10-28T00:37:46Z</dcterms:modified>
</cp:coreProperties>
</file>