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53"/>
  </p:notesMasterIdLst>
  <p:sldIdLst>
    <p:sldId id="257" r:id="rId2"/>
    <p:sldId id="823" r:id="rId3"/>
    <p:sldId id="829" r:id="rId4"/>
    <p:sldId id="830" r:id="rId5"/>
    <p:sldId id="725" r:id="rId6"/>
    <p:sldId id="726" r:id="rId7"/>
    <p:sldId id="728" r:id="rId8"/>
    <p:sldId id="745" r:id="rId9"/>
    <p:sldId id="730" r:id="rId10"/>
    <p:sldId id="731" r:id="rId11"/>
    <p:sldId id="769" r:id="rId12"/>
    <p:sldId id="766" r:id="rId13"/>
    <p:sldId id="770" r:id="rId14"/>
    <p:sldId id="771" r:id="rId15"/>
    <p:sldId id="773" r:id="rId16"/>
    <p:sldId id="778" r:id="rId17"/>
    <p:sldId id="774" r:id="rId18"/>
    <p:sldId id="775" r:id="rId19"/>
    <p:sldId id="776" r:id="rId20"/>
    <p:sldId id="777" r:id="rId21"/>
    <p:sldId id="789" r:id="rId22"/>
    <p:sldId id="736" r:id="rId23"/>
    <p:sldId id="792" r:id="rId24"/>
    <p:sldId id="793" r:id="rId25"/>
    <p:sldId id="737" r:id="rId26"/>
    <p:sldId id="738" r:id="rId27"/>
    <p:sldId id="780" r:id="rId28"/>
    <p:sldId id="779" r:id="rId29"/>
    <p:sldId id="782" r:id="rId30"/>
    <p:sldId id="783" r:id="rId31"/>
    <p:sldId id="784" r:id="rId32"/>
    <p:sldId id="785" r:id="rId33"/>
    <p:sldId id="781" r:id="rId34"/>
    <p:sldId id="743" r:id="rId35"/>
    <p:sldId id="826" r:id="rId36"/>
    <p:sldId id="786" r:id="rId37"/>
    <p:sldId id="819" r:id="rId38"/>
    <p:sldId id="787" r:id="rId39"/>
    <p:sldId id="815" r:id="rId40"/>
    <p:sldId id="794" r:id="rId41"/>
    <p:sldId id="824" r:id="rId42"/>
    <p:sldId id="827" r:id="rId43"/>
    <p:sldId id="825" r:id="rId44"/>
    <p:sldId id="795" r:id="rId45"/>
    <p:sldId id="539" r:id="rId46"/>
    <p:sldId id="820" r:id="rId47"/>
    <p:sldId id="496" r:id="rId48"/>
    <p:sldId id="796" r:id="rId49"/>
    <p:sldId id="821" r:id="rId50"/>
    <p:sldId id="817" r:id="rId51"/>
    <p:sldId id="82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19-10-16T08:41:44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3763 11628 0,'-9'0'172,"9"-13"-157,-9 13 1,0 0-16,-9 0 16,-9 0-1,-8 0 1,-10 0-1,-9 0 1,9 0 0,19 0-16,8 0 15,-27 0 1,28 0 0,-2 0-1,11 0 1,-19 0-1,18 0 1,-18 0 0,9 0-1,-36 0 1,28 0 0,-10 0-1,27-13 1,-9 13-1,0-26 1,0 12 0,9 1-1,-26-27 1,26 27 0,9 0-1,-18 13 1,18-13-1,-9-14 32,9 14-31,-9-13 0,9-1-1,-9 1 1,9-14-1,0-26 1,0 53-16,0-40 16,-18 26-1,18 14-15,0-27 16,0 14 0,0-1-16,9-12 15,-9-1 1,18-26-1,0 39 1,-9-12 15,-9 25-15,18-25 0,0 39-1,-9-27 1,8 14 15,10-13-15,9 12-1,-18 1 1,17 0 0,-16-14-1,16 27 1,-26-13-1,36 13 1,-9 0 15,35 0-15,-26 0 0,17 13-1,-26-13-15,-18 0 16,44 14-1,-44-14-15,63 13 16,-1-13 0,-71 0-16,36 13 15,0-13 1,17 0 0,-26 0-1,17 0 1,-17 0-1,36 27 1,-28-27 15,28 0-15,-45 0 0,26 13-1,-26-13 1,18 0-1,-18 13 1,9-13 0,-1 0-1,28 0 1,-45 0 0,-1 13-1,10-13 1,27 0-1,-10 0 1,46 27 15,-72-27-15,0 13 0,0-13-1,-10 0 1,11 0-1,-11 0 1,28 13 0,9-13-1,-36 13 1,9-13 0,-1 0-1,-8 0 16,9 0 16,0 0-31,-9 27 0,0-27 15,0 0-31,9 0 15,0 0 1,-9 0 0,9 0 15,-9 0 0,-1 0-15,1 0-16,9 0 15,-9 13 1,9-13 0,0 13-1,0-13 1,17 14 0,-26 12-1,18-13 1,-9 1 15,-9-1-15,9-13-1,-18 26 1,27 1 0,-10-14-1,2 40 1,-11-53-1,19 53 1,-18-40 0,0 27 15,9-27-15,0 53-1,-9-53 1,9 27-1,-18-27 1,0 0 0,9 1-16,-9 12 15,0 1 1,0-14 0,0 40-1,0-14 1,-9-12-1,0-14 17,0 14-17,0-1 1,-9-13 0,-9 14-1,0-14 1,-9 13-1,10-26 1,-19 40 0,18-40-1,-8 13 1,17-13 0,-18 13-1,18-13 1,-44 27-1,17-27 1,-45 0 15,28 0-15,-36 0 0,62 0-1,-45 0 1,46 0-1,17 0 1,-9-13 0,18 13-1,0 0 17,0 0-32,-17 0 15,16 0 1,-70-14-1,35 14 1,-44-13 15,53-13-15,-17 13 0,17 13-1,-18-14 1,36 14-1,-17 0 1,8-13 0,18 13-1,0 0 1,-27 0 0,27 0-1,-26 0 1,16 0-1,-7 0 1,17 0 62,0 0-62,-9 0-16,9 0 15,-27 0 1,10 0 0,-19 0-1,9 0 1,-44-26 0,62 26-1,0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47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41EC9-84AD-40FA-A28E-53F33883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678" y="3946654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631C0-4E8C-49E8-963B-910C67BE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2020/10/21 Wednesday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0685B-E870-4D6C-95D3-5AB0FB7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C4E05-B506-483F-9B5F-3478DD91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CEB6C1-E314-4012-8E75-B4E97143AB3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498C73-598D-4C96-AB79-2D4B6279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52252E0D-4382-48C7-A940-CE0120BB81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5678" y="1261520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863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BF65C-67F7-43BC-BC17-26A7ECDC9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D0284-45E4-4D8C-B59D-BBC3D2543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CE5C5-FC8F-4ACD-A0E7-7999F37A7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2FE9-DACE-486E-B0A8-1EBE2A5AE4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7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4" r:id="rId13"/>
    <p:sldLayoutId id="2147483725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tmp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image" Target="../media/image3.tmp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70CC70-08AD-40C4-A1C2-C55AC5FB7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Registers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4E8648-50D4-459F-95EF-F837E1427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Another forms of storage internal to the CPU</a:t>
            </a:r>
            <a:endParaRPr lang="en-US" altLang="zh-CN" dirty="0"/>
          </a:p>
          <a:p>
            <a:r>
              <a:rPr lang="en-US" altLang="zh-CN" dirty="0"/>
              <a:t>Three Types of Register File</a:t>
            </a:r>
          </a:p>
          <a:p>
            <a:pPr lvl="1"/>
            <a:r>
              <a:rPr lang="en-US" altLang="zh-CN" dirty="0"/>
              <a:t>Accumulator architecture</a:t>
            </a:r>
          </a:p>
          <a:p>
            <a:pPr lvl="1"/>
            <a:r>
              <a:rPr lang="en-US" altLang="zh-CN" dirty="0"/>
              <a:t>Stack architecture</a:t>
            </a:r>
          </a:p>
          <a:p>
            <a:pPr lvl="1"/>
            <a:r>
              <a:rPr lang="en-US" altLang="zh-CN" dirty="0"/>
              <a:t>Register Architecture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831F-BB50-4C24-9CB0-F659DB36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64643C-6E51-4F6A-8F61-310C454A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98F066-B291-4617-B378-B29A5079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4A77186-2E7A-4BA7-8104-8B58F26C0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9298FF-C328-4EAB-A2FB-914C6AB1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7BD18-E674-4AD7-8244-5E90E04E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B23D1-E648-40C9-8052-A109AFA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74ED8-8463-4644-B0C6-0A3A08C6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15B696-04DA-4999-9700-B133EDD38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Type and Size of Common Operands</a:t>
            </a:r>
          </a:p>
        </p:txBody>
      </p:sp>
      <p:graphicFrame>
        <p:nvGraphicFramePr>
          <p:cNvPr id="19459" name="Group 3">
            <a:extLst>
              <a:ext uri="{FF2B5EF4-FFF2-40B4-BE49-F238E27FC236}">
                <a16:creationId xmlns:a16="http://schemas.microsoft.com/office/drawing/2014/main" id="{CEF20FDC-669F-4725-B3D3-721EEF22A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354597"/>
              </p:ext>
            </p:extLst>
          </p:nvPr>
        </p:nvGraphicFramePr>
        <p:xfrm>
          <a:off x="357188" y="1571625"/>
          <a:ext cx="8492646" cy="4754880"/>
        </p:xfrm>
        <a:graphic>
          <a:graphicData uri="http://schemas.openxmlformats.org/drawingml/2006/table">
            <a:tbl>
              <a:tblPr/>
              <a:tblGrid>
                <a:gridCol w="1889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Character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(1 byte)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Integer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Half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(16-bit short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(32-bit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Long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(64-bit integer)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Floating point (Real)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(32-bit single-precision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Double 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(64-bit double-precision number)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Decimal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Unpacked 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   A decimal characters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Packed 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  <a:sym typeface="Arial" charset="0"/>
                        </a:rPr>
                        <a:t>    4-bit to encode values 0-9, usually based on BCD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  <a:sym typeface="Arial" charset="0"/>
                        </a:rPr>
                        <a:t>    A two decimal digits packed into each byte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98226A-51A4-43A1-B8C9-98DB064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BB830-E7A5-412C-8C4C-446815E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72CC5-49B3-4F56-A9CE-F45E1CEA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1A4B35-B87A-4840-A88E-4A73B76A0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D142700-7401-4ACB-97A2-978E0C1EC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/>
              <a:t>Operands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C8860-B8A8-403F-8FCB-EB64E979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9D8AB-9C9C-4B12-B9AD-350314CB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F50224-3DA1-4EEC-84C0-774705A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F552C0-5A9C-49EF-AEE5-7EF422BD5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Operations: Types of Instructions</a:t>
            </a:r>
          </a:p>
        </p:txBody>
      </p:sp>
      <p:graphicFrame>
        <p:nvGraphicFramePr>
          <p:cNvPr id="21507" name="Group 3">
            <a:extLst>
              <a:ext uri="{FF2B5EF4-FFF2-40B4-BE49-F238E27FC236}">
                <a16:creationId xmlns:a16="http://schemas.microsoft.com/office/drawing/2014/main" id="{4456B854-E388-4781-B16E-5CA6DCEB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384730"/>
              </p:ext>
            </p:extLst>
          </p:nvPr>
        </p:nvGraphicFramePr>
        <p:xfrm>
          <a:off x="357188" y="1571625"/>
          <a:ext cx="8493125" cy="4525964"/>
        </p:xfrm>
        <a:graphic>
          <a:graphicData uri="http://schemas.openxmlformats.org/drawingml/2006/table">
            <a:tbl>
              <a:tblPr/>
              <a:tblGrid>
                <a:gridCol w="289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Operations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Examples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Arithmetic &amp; logical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Integer: ADD, AND, OR,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Data transfer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LOADS and STORES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Control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JUMP, CALL, RETURN TRAPS,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System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OS call, virtual memory instructions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Floating point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Floating point: ADD, AND, OR,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Decimal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Decimal: ADD, AND, conversion,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String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String: MOVE, COMP, SEARCH,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Graphics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Pixel operations, compression,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4B549-A763-43E2-94AF-A5D6BE1F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0DCE6-1615-4A1A-B98D-341939C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7F31F-B841-4B73-A60D-8870BCF1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224247D-AD98-47DC-8091-0B817699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Top 10 Instructions for x86 (SPECint92)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FC54BC0C-09F7-42C4-983E-AC4B1D49A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29495"/>
              </p:ext>
            </p:extLst>
          </p:nvPr>
        </p:nvGraphicFramePr>
        <p:xfrm>
          <a:off x="357188" y="1571625"/>
          <a:ext cx="8493125" cy="4726698"/>
        </p:xfrm>
        <a:graphic>
          <a:graphicData uri="http://schemas.openxmlformats.org/drawingml/2006/table">
            <a:tbl>
              <a:tblPr/>
              <a:tblGrid>
                <a:gridCol w="7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Rank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80x86 instruction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Integer average( % total executed)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load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conditional branch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compare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store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add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and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sub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move register-register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call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return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total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96%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C3934-36C2-4B92-94E7-0D8912E5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FA0AF-555C-478A-B483-C0DF005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DDE66-ACAE-4DE4-AD0A-9425313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BA2DE7F-37D8-4514-98F4-A3EF242A9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Branch Instructions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586E67D-CD47-4A91-8F9E-5F473D127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Conditional branch -- branch</a:t>
            </a:r>
          </a:p>
          <a:p>
            <a:r>
              <a:rPr lang="zh-CN" altLang="en-US"/>
              <a:t>Unconditional branch -- jump</a:t>
            </a:r>
          </a:p>
          <a:p>
            <a:r>
              <a:rPr lang="zh-CN" altLang="en-US"/>
              <a:t>Call</a:t>
            </a:r>
          </a:p>
          <a:p>
            <a:r>
              <a:rPr lang="zh-CN" altLang="en-US"/>
              <a:t>Return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AFB14-1854-45F7-939D-3B314B39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612E9-BA64-4D8B-B960-1F3B6EA0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CFF34B-49A0-42A0-AB2D-611F091C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BFC9563-30B4-418A-B4EE-B965292DB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The Frequencies of Control Flow Instructions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F6504BD2-A93C-4D83-BD7D-8F19F6EAF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1898849"/>
            <a:ext cx="8493125" cy="3949303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D35C-7BF9-4C99-A19D-3A17725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85143B-9210-4F15-B3AD-C5A9592F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EC186-C31B-4D0E-B777-3541106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2BCE7A-BFC4-48FF-8AD7-19779D46D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Methods to Evaluation Branch Conditions</a:t>
            </a:r>
          </a:p>
        </p:txBody>
      </p:sp>
      <p:graphicFrame>
        <p:nvGraphicFramePr>
          <p:cNvPr id="27651" name="Group 3">
            <a:extLst>
              <a:ext uri="{FF2B5EF4-FFF2-40B4-BE49-F238E27FC236}">
                <a16:creationId xmlns:a16="http://schemas.microsoft.com/office/drawing/2014/main" id="{00655D43-D857-427B-845C-1A65228BC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658323"/>
              </p:ext>
            </p:extLst>
          </p:nvPr>
        </p:nvGraphicFramePr>
        <p:xfrm>
          <a:off x="357188" y="1571625"/>
          <a:ext cx="8493125" cy="4774767"/>
        </p:xfrm>
        <a:graphic>
          <a:graphicData uri="http://schemas.openxmlformats.org/drawingml/2006/table">
            <a:tbl>
              <a:tblPr/>
              <a:tblGrid>
                <a:gridCol w="283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Name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How condition is tested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Condition code (CC)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Special bits are set by ALU operations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Condition register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Set arbitrary register with the result of a comparison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Compare and branch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Branch is part of the compare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995172-1CF9-4A3F-AFE4-CFC7EE1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28F70-8F80-4578-9ECB-0AACC466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67D66B-551A-4D95-B691-1E38EF6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1F9AD-0239-4568-817F-8E098EA5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EB458-3244-4D8C-9438-75D8252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B6E137-3479-4A8C-9E98-EBAB94E4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582078D-29CB-4437-92C0-55B308D88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Distances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22EC-D92C-4A20-AAC8-05B283A71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Branch distances in terms of number of instructions between the target and the branch instruction</a:t>
            </a:r>
          </a:p>
          <a:p>
            <a:endParaRPr lang="zh-CN" alt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08BEC2A-5A29-44B0-A5B1-23A3DFB42C17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7" y="1262062"/>
            <a:ext cx="8495412" cy="34831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October </a:t>
            </a:r>
            <a:r>
              <a:rPr lang="en-US" altLang="zh-CN" dirty="0"/>
              <a:t>21</a:t>
            </a:r>
            <a:r>
              <a:rPr lang="zh-CN" altLang="en-US" dirty="0"/>
              <a:t>, 20</a:t>
            </a:r>
            <a:r>
              <a:rPr lang="en-US" altLang="zh-CN" dirty="0"/>
              <a:t>20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DA9BDFB-20FC-44E7-91EA-384F3B6EA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Frequency of Conditional Branches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326E20C8-491D-4D63-A77D-130EEC97B6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0161" y="1571625"/>
            <a:ext cx="6083678" cy="48593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1AD3C-68B2-4258-AB9D-BBE1379E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CE122-30B9-449B-87CF-5131200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C4A9D-7882-4217-9A76-2854EAF1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44D108-F235-4BE5-B68A-0A121CDE9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507CE1-82EC-4ED5-A56C-BF0D8B937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52F10-6DA8-4C80-91EC-7869651B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F2D44-FE05-43C5-825C-B6452987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56A56-A046-4645-B2C6-5BA1F230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43F5D7-04C4-49F1-B3F0-F9EC87F41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Pop Addressing Modes</a:t>
            </a:r>
          </a:p>
        </p:txBody>
      </p:sp>
      <p:graphicFrame>
        <p:nvGraphicFramePr>
          <p:cNvPr id="31747" name="Group 3">
            <a:extLst>
              <a:ext uri="{FF2B5EF4-FFF2-40B4-BE49-F238E27FC236}">
                <a16:creationId xmlns:a16="http://schemas.microsoft.com/office/drawing/2014/main" id="{B8496C19-67AF-4075-9CD7-045F3F59A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307753"/>
              </p:ext>
            </p:extLst>
          </p:nvPr>
        </p:nvGraphicFramePr>
        <p:xfrm>
          <a:off x="357188" y="1571625"/>
          <a:ext cx="8493125" cy="4805528"/>
        </p:xfrm>
        <a:graphic>
          <a:graphicData uri="http://schemas.openxmlformats.org/drawingml/2006/table">
            <a:tbl>
              <a:tblPr/>
              <a:tblGrid>
                <a:gridCol w="268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Example instruction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Usage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Register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R3,R4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Value is in register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Immediate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R4,#3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Constants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Displacement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R4,100(R1)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Local variables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Register indirect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R4,(R1)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Pointers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Indexed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R3,(R1+R2)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Array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Direct or absolute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R1,(1001)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Static data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Mem. Indirect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R1,@(R3)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Pointers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Auto increment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R1,(R2)+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Stepping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Auto decrement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R1,-(R2)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As inc.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Scaled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R1,100(R2)(R3)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To index array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4A74A-3DD0-400B-B42A-15B41CD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03F2A-0AC3-4EC1-888D-F69BD68F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 dirty="0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B551C-75E4-4C7A-8F03-B0590D5D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99386C0-3D33-4DCA-A512-42FB8A88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Operand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6906569C-F15E-46B5-8196-458638A8E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42747"/>
            <a:ext cx="8785225" cy="3667831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86FD53F-4961-4947-B258-423633BB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8775"/>
            <a:ext cx="517842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00FF"/>
                </a:solidFill>
                <a:ea typeface="楷体_GB2312" pitchFamily="1" charset="-122"/>
              </a:rPr>
              <a:t>About one-quarter of data transfers and ALU operations have an immediate operand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41FD6-5E6C-4E39-9C9D-713AB6C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E1CB8-9F7A-4C31-AF26-16A051C1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C69DB-915F-4AFF-9406-8D822000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338A769-789B-468B-88D8-ECE9BEC9B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Immediate Values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2FA1D6CC-D0FB-4E0D-B6F6-FEC027396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8363" y="1571625"/>
            <a:ext cx="7307275" cy="48593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F42899-EDD7-4187-ACC7-BE42DBD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2CDA7-72DB-4239-A986-B2E728B7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1CEEFD-D232-4899-849E-78D0D03D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4FCCC51-1630-41CA-BBE9-A04AD11F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363" y="1982241"/>
            <a:ext cx="35290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16 bits would capture about 80% and 8 bits about 50% of </a:t>
            </a:r>
            <a:r>
              <a:rPr kumimoji="0" lang="en-US" altLang="zh-CN" sz="2000" dirty="0" err="1">
                <a:solidFill>
                  <a:srgbClr val="FF00FF"/>
                </a:solidFill>
                <a:ea typeface="楷体_GB2312" pitchFamily="1" charset="-122"/>
              </a:rPr>
              <a:t>immediates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about 20% to 25% were longer than 16 bits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CA7D39-1A78-4356-90F9-ABF833AD3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Use of Memory Addressing Modes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FD07515E-174E-4EDF-B008-46E1B99BF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917" y="1571625"/>
            <a:ext cx="8236166" cy="48593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78807A-697B-4C4E-AF5E-D50062E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D43F5-1FB3-498B-91B0-343734E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9DDA72-C606-446C-BFC8-1285071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8416BA9-9292-48FF-8DC7-FF675E05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144" y="1493838"/>
            <a:ext cx="33813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  Almost all the memory indirect references use displacement mode as the base</a:t>
            </a: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  Displacement mode includes all displacement lengths (8, 16, and 32 bits)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37417C0-6DAD-48A0-AB46-E1D4FEB63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Displacement Values Distributions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6944982F-87D2-49C9-B79B-C8A3E9AC1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355" y="1571625"/>
            <a:ext cx="8065291" cy="48593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B9EEF-CF1D-4F33-9646-453397B9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7B995-1631-4320-9CB4-12D5BEEC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E54BBF-A3EB-4C9E-B616-126A2236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F0628CC-F1C1-43EC-90BB-24011CF9C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778000"/>
            <a:ext cx="47212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These data were taken on the Alpha architecture with full optimization for SPEC CPU2000, showing the average of integer programs (CINT2000) and the average of floating-point programs (CFP2000)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3919F8-59B3-4C3C-A348-FCC131FF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DDA675-456F-426B-87E8-3A3F9926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Format of instructions</a:t>
            </a:r>
          </a:p>
          <a:p>
            <a:r>
              <a:rPr lang="en-US" altLang="zh-CN" dirty="0"/>
              <a:t>Compiler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527113-763D-4BF8-8D26-A175E4E9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6CA40-9978-456E-8637-77F6C63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8FBFD-9B9F-4616-942D-DCF2AC8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48811A6-F17B-45D7-942F-1904C9EEA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Encoding an Instruction Set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C4F78D-45DC-4CA4-8EB4-039C1FD28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fields must a instruction has?</a:t>
            </a:r>
          </a:p>
          <a:p>
            <a:r>
              <a:rPr lang="en-US" altLang="zh-CN"/>
              <a:t>How big the operations fields?</a:t>
            </a:r>
          </a:p>
          <a:p>
            <a:r>
              <a:rPr lang="en-US" altLang="zh-CN"/>
              <a:t>How many address fields must it has?</a:t>
            </a:r>
          </a:p>
          <a:p>
            <a:r>
              <a:rPr lang="en-US" altLang="zh-CN"/>
              <a:t>How long a address field ought to be?</a:t>
            </a:r>
          </a:p>
          <a:p>
            <a:r>
              <a:rPr lang="en-US" altLang="zh-CN"/>
              <a:t>Something else?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D65B5-E0E9-42B3-A77D-7E3B0855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B43D06-C312-425F-85A6-B358860D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4CFB7-1E55-46B4-9331-5D6CAEC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402608-E297-4667-A824-4BBD4CCF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Three Basic Variations in Instruction Encoding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A71F419-EDDA-43DB-88DC-48676E70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981" y="1571625"/>
            <a:ext cx="7414038" cy="48593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24455-7A72-4301-B497-FF634FE1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B8F15-0D61-405F-A1AD-A8AB680F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1C182-0AC8-42A3-BE48-5796FAB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D06F0-F35F-47ED-BE57-A2455847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0ADBF-C5AD-47DE-96F1-95AB454D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0ABF6-AB74-4632-B0B7-A6B9C7A7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BABEFC-95EA-4985-8E20-BA509196DF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E286CBE1-C589-4F94-A380-7689FA4DA018}"/>
              </a:ext>
            </a:extLst>
          </p:cNvPr>
          <p:cNvSpPr txBox="1">
            <a:spLocks noChangeArrowheads="1"/>
          </p:cNvSpPr>
          <p:nvPr/>
        </p:nvSpPr>
        <p:spPr>
          <a:xfrm>
            <a:off x="686169" y="698500"/>
            <a:ext cx="7947422" cy="52704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/>
              <a:t>Quiz 1 - Functions of X Y Z … 2min</a:t>
            </a:r>
            <a:endParaRPr lang="zh-CN" altLang="en-US" dirty="0"/>
          </a:p>
        </p:txBody>
      </p:sp>
      <p:pic>
        <p:nvPicPr>
          <p:cNvPr id="18" name="内容占位符 9">
            <a:extLst>
              <a:ext uri="{FF2B5EF4-FFF2-40B4-BE49-F238E27FC236}">
                <a16:creationId xmlns:a16="http://schemas.microsoft.com/office/drawing/2014/main" id="{9A10120A-BE3E-4F1A-B71C-AD7E4EC9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55725"/>
            <a:ext cx="6556777" cy="485933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3DDAE6-1583-49F0-849E-A1E45AEB43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>
              <a:extLst>
                <a:ext uri="{FF2B5EF4-FFF2-40B4-BE49-F238E27FC236}">
                  <a16:creationId xmlns:a16="http://schemas.microsoft.com/office/drawing/2014/main" id="{CA40880D-5DDF-4C6F-A41C-9947821111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>
              <a:extLst>
                <a:ext uri="{FF2B5EF4-FFF2-40B4-BE49-F238E27FC236}">
                  <a16:creationId xmlns:a16="http://schemas.microsoft.com/office/drawing/2014/main" id="{FDFE1B07-6694-48D4-9442-C910FF5C0BD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>
              <a:extLst>
                <a:ext uri="{FF2B5EF4-FFF2-40B4-BE49-F238E27FC236}">
                  <a16:creationId xmlns:a16="http://schemas.microsoft.com/office/drawing/2014/main" id="{F3AB0610-82F0-44DA-86CD-1910E7F11F0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4" name="TipText">
              <a:extLst>
                <a:ext uri="{FF2B5EF4-FFF2-40B4-BE49-F238E27FC236}">
                  <a16:creationId xmlns:a16="http://schemas.microsoft.com/office/drawing/2014/main" id="{04E3002E-36C9-49EF-90DF-57F2D367ECC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29AB168-52C3-44CD-B4D8-762CB05703A7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257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3D0A426-5987-4B61-A821-2A3B63661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731B989-2D62-480A-A7CC-650B6767B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manufacturers offered a new  hybrid version of their RISC instruction sets</a:t>
            </a:r>
          </a:p>
          <a:p>
            <a:pPr lvl="1"/>
            <a:r>
              <a:rPr lang="en-US" altLang="zh-CN"/>
              <a:t>With both 16-bit and 32-bit instructions, even 64-bit</a:t>
            </a:r>
          </a:p>
          <a:p>
            <a:pPr lvl="1"/>
            <a:r>
              <a:rPr lang="en-US" altLang="zh-CN"/>
              <a:t>The narrow instructions support</a:t>
            </a:r>
          </a:p>
          <a:p>
            <a:pPr lvl="2"/>
            <a:r>
              <a:rPr lang="en-US" altLang="zh-CN"/>
              <a:t>Fewer operations</a:t>
            </a:r>
          </a:p>
          <a:p>
            <a:pPr lvl="2"/>
            <a:r>
              <a:rPr lang="en-US" altLang="zh-CN"/>
              <a:t>Smaller address and immediate fields</a:t>
            </a:r>
          </a:p>
          <a:p>
            <a:pPr lvl="2"/>
            <a:r>
              <a:rPr lang="en-US" altLang="zh-CN"/>
              <a:t>Fewer registers</a:t>
            </a:r>
          </a:p>
          <a:p>
            <a:pPr lvl="2"/>
            <a:r>
              <a:rPr lang="en-US" altLang="zh-CN"/>
              <a:t>Two-address format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17153-CB1E-42C4-8805-4D7D750A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F3F1ED-2B94-4D46-A6F8-42C4788D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40EF5F-479A-437A-A629-D84C83E2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B5A38C-6C01-448B-BFCC-4975A0E7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EAFE6F4-802E-4C36-BF04-9E74E27A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ARM Thumb and MIPS MIPS16, which both claim a code size reduction of up to 40%</a:t>
            </a:r>
          </a:p>
          <a:p>
            <a:pPr lvl="1"/>
            <a:r>
              <a:rPr lang="en-US" altLang="zh-CN" sz="2400" dirty="0"/>
              <a:t>Instruction caches act as if they are about 25% larger</a:t>
            </a:r>
          </a:p>
          <a:p>
            <a:r>
              <a:rPr lang="en-US" altLang="zh-CN" sz="2800" dirty="0"/>
              <a:t>IBM's </a:t>
            </a:r>
            <a:r>
              <a:rPr lang="en-US" altLang="zh-CN" sz="2800" dirty="0" err="1"/>
              <a:t>CodePack</a:t>
            </a:r>
            <a:r>
              <a:rPr lang="en-US" altLang="zh-CN" sz="2800" dirty="0"/>
              <a:t>: compresses its standard instruction set</a:t>
            </a:r>
          </a:p>
          <a:p>
            <a:pPr lvl="1"/>
            <a:r>
              <a:rPr lang="en-US" altLang="zh-CN" sz="2400" dirty="0"/>
              <a:t>An overall performance cost of 10%, resulting in a code size reduction of 35% to 40%</a:t>
            </a:r>
          </a:p>
          <a:p>
            <a:r>
              <a:rPr lang="en-US" altLang="zh-CN" sz="2800" dirty="0"/>
              <a:t>Hitachi invented a fixed 16-bit RISC instruction set, called </a:t>
            </a:r>
            <a:r>
              <a:rPr lang="en-US" altLang="zh-CN" sz="2800" dirty="0" err="1"/>
              <a:t>SuperH</a:t>
            </a:r>
            <a:endParaRPr lang="en-US" altLang="zh-CN" sz="280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82D8C-FDB8-472A-A6A6-267DBFF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FD2F6-C927-475D-82CC-4227B6C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010E85-ED22-493F-BED7-73E94530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E746D4F-D1EA-4B6E-A7E6-68941258B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"Typical" RISC ISA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791358-4BD6-4A2F-9CA7-4AFEC3ACF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32-bit fixed format instruction</a:t>
            </a:r>
          </a:p>
          <a:p>
            <a:r>
              <a:rPr lang="en-US" altLang="zh-CN"/>
              <a:t>32 32-bit GPR (R0 == 0, DP takes pair)</a:t>
            </a:r>
          </a:p>
          <a:p>
            <a:r>
              <a:rPr lang="en-US" altLang="zh-CN"/>
              <a:t>3-address, reg-reg arithmetic instruction</a:t>
            </a:r>
          </a:p>
          <a:p>
            <a:r>
              <a:rPr lang="en-US" altLang="zh-CN"/>
              <a:t>Single address mode for load/store</a:t>
            </a:r>
          </a:p>
          <a:p>
            <a:r>
              <a:rPr lang="en-US" altLang="zh-CN"/>
              <a:t>Simple branch conditions</a:t>
            </a:r>
          </a:p>
          <a:p>
            <a:r>
              <a:rPr lang="en-US" altLang="zh-CN"/>
              <a:t>Delayed branch</a:t>
            </a:r>
          </a:p>
          <a:p>
            <a:r>
              <a:rPr lang="en-US" altLang="zh-CN"/>
              <a:t>SPARC, MIPS, HP PA, DEC Alpha, IBM PowerPC, CDC6600, CDC7600, Cray-1, Cray-2...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405EF-5AC7-4CBE-B480-929C53B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EA844-CEAB-4498-80C0-29B5CA8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3A2CAC-BE61-4396-918C-87968BE9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B2EC423-298A-4839-B892-8409BE27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 altLang="zh-CN" dirty="0"/>
              <a:t>Instruction Format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C8CE8A7-A7AD-46A4-AD28-CC80F7FC7F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08" y="1665288"/>
            <a:ext cx="3234522" cy="4691062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E4701-9494-4367-8E9C-811F0291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These four formats are found in all five architectures</a:t>
            </a:r>
          </a:p>
          <a:p>
            <a:pPr lvl="1"/>
            <a:r>
              <a:rPr lang="en-US" altLang="zh-CN" dirty="0"/>
              <a:t>Op = the main opcode</a:t>
            </a:r>
          </a:p>
          <a:p>
            <a:pPr lvl="1"/>
            <a:r>
              <a:rPr lang="en-US" altLang="zh-CN" dirty="0" err="1"/>
              <a:t>Opx</a:t>
            </a:r>
            <a:r>
              <a:rPr lang="en-US" altLang="zh-CN" dirty="0"/>
              <a:t> = an opcode extension</a:t>
            </a:r>
          </a:p>
          <a:p>
            <a:pPr lvl="1"/>
            <a:r>
              <a:rPr lang="en-US" altLang="zh-CN" dirty="0"/>
              <a:t>Rd = the destination register</a:t>
            </a:r>
          </a:p>
          <a:p>
            <a:pPr lvl="1"/>
            <a:r>
              <a:rPr lang="en-US" altLang="zh-CN" dirty="0"/>
              <a:t>Rs1 = source register 1</a:t>
            </a:r>
          </a:p>
          <a:p>
            <a:pPr lvl="1"/>
            <a:r>
              <a:rPr lang="en-US" altLang="zh-CN" dirty="0"/>
              <a:t>Rs2 = source register 2</a:t>
            </a:r>
          </a:p>
          <a:p>
            <a:pPr lvl="1"/>
            <a:r>
              <a:rPr lang="en-US" altLang="zh-CN" dirty="0"/>
              <a:t>Const = a constant</a:t>
            </a:r>
          </a:p>
          <a:p>
            <a:pPr lvl="2"/>
            <a:r>
              <a:rPr lang="en-US" altLang="zh-CN" dirty="0"/>
              <a:t>used as an immediate, address, mask, or sift amount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30609A0-6103-4F08-84F2-D19BE25B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2382B2D-81A9-469E-BB8F-89343452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1B37C9A-7ED6-4E77-B472-57790036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8CCCF840-2BB1-45EC-BDEA-DE825D6ADB4A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EC6FE7B-98C8-4434-918E-B5C88590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Distribution of Data Accesses by Size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37F61934-8ABA-49E5-8683-3609160C5F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1882924"/>
            <a:ext cx="8493125" cy="3981152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10999-C502-4B77-A65B-A54598C1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11767-555D-4089-9046-DBD31B6A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041FD-34AF-4BCD-9E8B-0092654E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3919F8-59B3-4C3C-A348-FCC131FF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DDA675-456F-426B-87E8-3A3F9926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527113-763D-4BF8-8D26-A175E4E9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6CA40-9978-456E-8637-77F6C63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8FBFD-9B9F-4616-942D-DCF2AC8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808BF26-E5A8-4402-B324-620FDDF52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The Structure of Compilers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A3AD8111-E456-49C2-BAC9-029B4F052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206" y="1514475"/>
            <a:ext cx="7435588" cy="49736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3F4BE0-866A-473F-8BA2-6754CF4F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61AF5-41DC-45E3-9FE4-318EC76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CD899-1869-4861-8B1D-50BC49A2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2287B-7F31-4143-88E1-703DE041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Major Types of Optimizations and Examples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7AFC4B-177D-4D59-8820-6AA02102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705" y="1571625"/>
            <a:ext cx="6022590" cy="4859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4349-DDD8-4454-AF0A-0AC5E34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232C-5025-4364-B545-CA11FF0D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E827-69AF-49CA-A546-3B06BF0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70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082BD0-B122-4B4E-B2B4-CD2FA291E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Change in ICs: Compiler Optimization Levels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AB9EADF9-9BED-46FE-B012-33A0975D4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640999"/>
            <a:ext cx="8429625" cy="4720590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252E71-6914-49E9-9750-795E5BA7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529F4-84A3-4708-9146-52607310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2F513-5E05-4465-B2D5-182CBC24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36387FB-06E5-435A-8970-2A8B98534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Lineage of RISC Instruction Sets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A8B49BC-3EDC-47D0-862B-0F8BB94DF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032" y="1514475"/>
            <a:ext cx="7403938" cy="4973638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BD5DB-32B4-4EA3-B9CC-7B0D0C3E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7993B-DEF4-4308-8ADC-F88BA3C6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25796-9FB7-49DE-99DB-277E0AA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F22FFE-2881-48D6-A0B2-84ECF9B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174AA-906D-489A-86AB-8CE806FE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33A0F-7F70-4F65-BD42-9CF92D58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ABDDDE-FCD7-4B25-BB24-9CB342FC24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419713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32-bit address</a:t>
            </a:r>
          </a:p>
          <a:p>
            <a:pPr lvl="1"/>
            <a:r>
              <a:rPr lang="en-US" altLang="zh-CN" dirty="0"/>
              <a:t>8-bit cell</a:t>
            </a:r>
          </a:p>
          <a:p>
            <a:r>
              <a:rPr lang="en-US" altLang="zh-CN" dirty="0"/>
              <a:t>Register</a:t>
            </a:r>
          </a:p>
          <a:p>
            <a:pPr lvl="1"/>
            <a:r>
              <a:rPr lang="en-US" altLang="zh-CN" dirty="0"/>
              <a:t>32 32-bit</a:t>
            </a:r>
          </a:p>
          <a:p>
            <a:r>
              <a:rPr lang="en-US" altLang="zh-CN" dirty="0"/>
              <a:t>Program</a:t>
            </a:r>
          </a:p>
          <a:p>
            <a:pPr lvl="1"/>
            <a:r>
              <a:rPr lang="en-US" altLang="zh-CN" dirty="0"/>
              <a:t>Add the number in memory address 0 and 1 to address 3</a:t>
            </a:r>
          </a:p>
          <a:p>
            <a:pPr lvl="1"/>
            <a:r>
              <a:rPr lang="en-US" altLang="zh-CN" dirty="0"/>
              <a:t>Load r1, #0</a:t>
            </a:r>
          </a:p>
          <a:p>
            <a:pPr lvl="1"/>
            <a:r>
              <a:rPr lang="en-US" altLang="zh-CN" dirty="0"/>
              <a:t>Load r2, #1</a:t>
            </a:r>
          </a:p>
          <a:p>
            <a:pPr lvl="1"/>
            <a:r>
              <a:rPr lang="en-US" altLang="zh-CN" dirty="0"/>
              <a:t>Add r3, r1, r2</a:t>
            </a:r>
          </a:p>
          <a:p>
            <a:pPr lvl="1"/>
            <a:r>
              <a:rPr lang="en-US" altLang="zh-CN" dirty="0"/>
              <a:t>Store r3, #3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B3127-8D4A-41F6-97B2-5828831DF0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78062" y="3588337"/>
            <a:ext cx="30861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0ACFEF-4E8C-483D-8816-A1957ECB1A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778062" y="4102887"/>
            <a:ext cx="30861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0FAAEB-67B3-4D92-A3B3-7CEDC7AD4D7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78062" y="4635894"/>
            <a:ext cx="30861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E0A495-C2E2-4B09-A474-15C632ECCE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778062" y="5168901"/>
            <a:ext cx="30861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没完成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570A12-1BAF-4DCE-82EE-CEEB5E177CF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63687" y="3652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313F0-C69E-4C1B-8E83-626DDA8167C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63687" y="41671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0ADC1A-6D7F-4C4D-9A9B-CF52EB8D7B7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63687" y="470018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948547-5669-469B-BBE2-1FCCB4E6ECD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063687" y="5233194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DA9965-0043-4FDD-84B9-0805012CA9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CAE31F-8B87-4FBE-BC2D-FC231AD4B77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331D003-4951-482D-932F-E7C4F3FC872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E268AF3-8739-4BB3-8A17-B84829CB7A8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01459721-BEBC-4897-BE03-DB0C9BB4AEA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FD9227A-BAFB-4A19-825A-EC576651067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01CC5FD-4934-4178-AD71-E2FCE64F0CC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3594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14313E0-026C-4F73-8533-4E9640B6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Berkeley New ISA, RISC-V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03263D-8EB4-411C-904E-F3E6DD634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RISC-V is a new simple, clean, extensible ISA we developed at Berkeley for education and research</a:t>
            </a:r>
          </a:p>
          <a:p>
            <a:pPr lvl="1"/>
            <a:r>
              <a:rPr lang="en-US" altLang="zh-CN" dirty="0"/>
              <a:t>RISC-I/II, Berkeley RISC implementations</a:t>
            </a:r>
          </a:p>
          <a:p>
            <a:pPr lvl="1"/>
            <a:r>
              <a:rPr lang="en-US" altLang="zh-CN" dirty="0"/>
              <a:t>Berkeley research machines SOAR/SPUR considered RISC-III/IV </a:t>
            </a:r>
          </a:p>
          <a:p>
            <a:r>
              <a:rPr lang="en-US" altLang="zh-CN" dirty="0"/>
              <a:t>Both of the dominant ISAs (x86 and ARM) are too complex to use for teaching</a:t>
            </a:r>
          </a:p>
          <a:p>
            <a:r>
              <a:rPr lang="en-US" altLang="zh-CN" dirty="0"/>
              <a:t>RISC-V ISA manual available on web page</a:t>
            </a:r>
          </a:p>
          <a:p>
            <a:r>
              <a:rPr lang="en-US" altLang="zh-CN" dirty="0"/>
              <a:t>Full GCC-based tool chain available</a:t>
            </a:r>
          </a:p>
          <a:p>
            <a:r>
              <a:rPr lang="en-US" altLang="zh-CN" dirty="0"/>
              <a:t>Version 1.0 published on March 28, 2012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D6F92-B981-445C-8196-C0890403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BADD4-009D-464E-9B9B-CFF1CCCF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4D4D18-1976-4807-BA60-58375CDC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67AC-F45A-497A-AC40-F24B6D27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Originator: Professor </a:t>
            </a:r>
            <a:r>
              <a:rPr lang="en-US" altLang="zh-CN" dirty="0" err="1"/>
              <a:t>Krste</a:t>
            </a:r>
            <a:r>
              <a:rPr lang="en-US" altLang="zh-CN" dirty="0"/>
              <a:t> </a:t>
            </a:r>
            <a:r>
              <a:rPr lang="en-US" altLang="zh-CN" dirty="0" err="1"/>
              <a:t>Asanovic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D33281-6C87-4E15-8DE1-D08EF6D87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06"/>
          <a:stretch/>
        </p:blipFill>
        <p:spPr>
          <a:xfrm>
            <a:off x="551288" y="1571625"/>
            <a:ext cx="8041425" cy="4859338"/>
          </a:xfr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6B36F1E-0803-4335-A02A-D1A62C49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7C995F6-CA86-4E29-8A37-AA08D07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94A6B25-8698-4511-A7C2-CEF0B87A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73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EA2D-8FA6-4703-82DB-E28C9CB3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Hot It Is?</a:t>
            </a:r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CBEF7293-7CB9-4FE6-8880-146AC9801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3464" y="1665288"/>
            <a:ext cx="3777935" cy="4691062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D7587-DAC4-4745-8AEF-9FB60995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600AA-03E0-47B3-B40F-24108A8A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39BC7-AAA8-4DA5-BB85-AB4918C0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B89C40F-5ABA-4A9F-B4D0-120B5017952A}"/>
                  </a:ext>
                </a:extLst>
              </p14:cNvPr>
              <p14:cNvContentPartPr/>
              <p14:nvPr/>
            </p14:nvContentPartPr>
            <p14:xfrm>
              <a:off x="6039335" y="3805799"/>
              <a:ext cx="952672" cy="410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B89C40F-5ABA-4A9F-B4D0-120B501795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9977" y="3796439"/>
                <a:ext cx="971387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29EDC05-E236-477D-AA93-45EDDA2288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60308" y="1665288"/>
            <a:ext cx="4062521" cy="4691062"/>
          </a:xfrm>
        </p:spPr>
      </p:pic>
    </p:spTree>
    <p:extLst>
      <p:ext uri="{BB962C8B-B14F-4D97-AF65-F5344CB8AC3E}">
        <p14:creationId xmlns:p14="http://schemas.microsoft.com/office/powerpoint/2010/main" val="131047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6CDC-9A11-439D-878E-AA6145BF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Summit 2019 and 2020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9B0D6F-4A08-437F-ACC0-17642D5FE6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288" y="2661126"/>
            <a:ext cx="4246562" cy="2699386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B7DC3A-411C-4EF1-8A45-4574BEF29D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270632"/>
            <a:ext cx="4246563" cy="3480374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20E8C-4AD0-404A-924A-672225F0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2ADEA-DA5C-4023-A252-D12264E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48994-B086-40E0-A038-2C694B85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CAFA9CC-8389-4D62-AFA9-C30B9FD28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RISC-V Instruction Set Manual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0EDD73A-B5CF-417C-9C80-D7C734E06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RISC-V is a new ISA designed to support computer architecture research and education</a:t>
            </a:r>
          </a:p>
          <a:p>
            <a:r>
              <a:rPr lang="zh-CN" altLang="en-US"/>
              <a:t>Our goals in defining RISC-V include:</a:t>
            </a:r>
          </a:p>
          <a:p>
            <a:pPr lvl="1"/>
            <a:r>
              <a:rPr lang="zh-CN" altLang="en-US"/>
              <a:t>Provide a realistic but open ISA that captures important details of commercial general-purpose ISA designs and that is suitable for direct hardware implementation.</a:t>
            </a:r>
          </a:p>
          <a:p>
            <a:pPr lvl="1"/>
            <a:r>
              <a:rPr lang="zh-CN" altLang="en-US"/>
              <a:t>Provide a small but complete base ISA that avoids “over-architecting” for a particular microarchitecture style (e.g., microcoded, in-order, decoupled, out-of-order) or implementation technology (e.g., full-custom, ASIC, FPGA), but which allows efficient implementation in any of these</a:t>
            </a:r>
          </a:p>
          <a:p>
            <a:pPr lvl="1"/>
            <a:r>
              <a:rPr lang="zh-CN" altLang="en-US"/>
              <a:t>Support both 32-bit and 64-bit address space variants for applications, operating system kernels, and hardware implementations.</a:t>
            </a:r>
          </a:p>
          <a:p>
            <a:pPr lvl="1"/>
            <a:r>
              <a:rPr lang="zh-CN" altLang="en-US"/>
              <a:t>Support highly-parallel multicore or manycore implementations, including heterogeneous multiprocessors.</a:t>
            </a:r>
          </a:p>
          <a:p>
            <a:pPr lvl="1"/>
            <a:r>
              <a:rPr lang="zh-CN" altLang="en-US"/>
              <a:t>Support an efficient dense instruction encoding with variable-length instructions, improving performance and reducing energy and code size.</a:t>
            </a:r>
          </a:p>
          <a:p>
            <a:pPr lvl="1"/>
            <a:r>
              <a:rPr lang="zh-CN" altLang="en-US"/>
              <a:t>Support the revised 2008 IEEE 754 floating-point standard.</a:t>
            </a:r>
          </a:p>
          <a:p>
            <a:pPr lvl="1"/>
            <a:r>
              <a:rPr lang="zh-CN" altLang="en-US"/>
              <a:t>Be fully virtualizable.</a:t>
            </a:r>
          </a:p>
          <a:p>
            <a:pPr lvl="1"/>
            <a:r>
              <a:rPr lang="zh-CN" altLang="en-US"/>
              <a:t>Be simple to subset for educational purposes and to reduce complexity of bringing up new implementations.</a:t>
            </a:r>
          </a:p>
          <a:p>
            <a:pPr lvl="1"/>
            <a:r>
              <a:rPr lang="zh-CN" altLang="en-US"/>
              <a:t>Support experimentation with user-level ISA extensions and specialized variants.</a:t>
            </a:r>
          </a:p>
          <a:p>
            <a:pPr lvl="1"/>
            <a:r>
              <a:rPr lang="zh-CN" altLang="en-US"/>
              <a:t>Support independent experimentation with new supervisor-level ISA designs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7FD92-3F09-4579-BAFF-24910575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1A1B3-B0D1-4619-8041-562E158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38C2A-0AA2-4A71-9E0C-F1F01B3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dirty="0"/>
              <a:t>RISC-V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 fifth-generation RISC design from UC Berkeley</a:t>
            </a:r>
          </a:p>
          <a:p>
            <a:r>
              <a:rPr lang="en-US" dirty="0"/>
              <a:t>Realistic &amp; complete ISA, but open &amp; small</a:t>
            </a:r>
          </a:p>
          <a:p>
            <a:r>
              <a:rPr lang="en-US" dirty="0"/>
              <a:t>Not over-architected for a certain implementation style</a:t>
            </a:r>
          </a:p>
          <a:p>
            <a:r>
              <a:rPr lang="en-US" dirty="0"/>
              <a:t>Both 32-bit (RV32) and 64-bit (RV64) address-space variants</a:t>
            </a:r>
          </a:p>
          <a:p>
            <a:r>
              <a:rPr lang="en-US" dirty="0"/>
              <a:t>Designed for multiprocessing</a:t>
            </a:r>
          </a:p>
          <a:p>
            <a:r>
              <a:rPr lang="en-US" dirty="0"/>
              <a:t>Efficient instruction encoding</a:t>
            </a:r>
          </a:p>
          <a:p>
            <a:r>
              <a:rPr lang="en-US" dirty="0"/>
              <a:t>Easy to subset/extend for education/research</a:t>
            </a:r>
          </a:p>
          <a:p>
            <a:r>
              <a:rPr lang="en-US" dirty="0" err="1"/>
              <a:t>Techreport</a:t>
            </a:r>
            <a:r>
              <a:rPr lang="en-US" dirty="0"/>
              <a:t> with RISC-V spec available on class website</a:t>
            </a:r>
          </a:p>
          <a:p>
            <a:r>
              <a:rPr lang="en-US" dirty="0"/>
              <a:t>Increasing momentum with industry adoption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C5AEE-788F-4CF8-8E67-A2212767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77321-8034-4B86-938C-B4C3862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725DD4B-3B4A-AA48-9B2E-AC766D551F9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00CD-33C2-461A-AB88-B12075A9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RISC-V Has Three Base Instructions Sets 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56DF9C-831E-4409-A1B1-0AE11750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4893" y="1571625"/>
            <a:ext cx="4514214" cy="4859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BC942-E73C-4A0E-A152-3048558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7C007-C767-45A1-97DF-FE84B4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9AC7A-F111-4D2A-B873-4B581995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792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/>
              <a:t>RV32 Processor State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C1D20-4049-4640-A64F-4AD6C9600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Program counter (pc)</a:t>
            </a:r>
          </a:p>
          <a:p>
            <a:endParaRPr lang="en-US" altLang="zh-CN" dirty="0"/>
          </a:p>
          <a:p>
            <a:r>
              <a:rPr lang="en-US" altLang="zh-CN" dirty="0"/>
              <a:t>32x32-bit integer registers (x0-x31)</a:t>
            </a:r>
          </a:p>
          <a:p>
            <a:r>
              <a:rPr lang="en-US" altLang="zh-CN" dirty="0"/>
              <a:t> x0 always contains a 0</a:t>
            </a:r>
          </a:p>
          <a:p>
            <a:endParaRPr lang="en-US" altLang="zh-CN" dirty="0"/>
          </a:p>
          <a:p>
            <a:r>
              <a:rPr lang="en-US" altLang="zh-CN" dirty="0"/>
              <a:t>32 floating-point (FP) registers (f0-f31)</a:t>
            </a:r>
          </a:p>
          <a:p>
            <a:r>
              <a:rPr lang="en-US" altLang="zh-CN" dirty="0"/>
              <a:t> each can contain a single- or double-precision FP value (32-bit or 64-bit IEEE FP)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FP status register (</a:t>
            </a:r>
            <a:r>
              <a:rPr lang="en-US" altLang="zh-CN" dirty="0" err="1"/>
              <a:t>fsr</a:t>
            </a:r>
            <a:r>
              <a:rPr lang="en-US" altLang="zh-CN" dirty="0"/>
              <a:t>), used for FP rounding mode &amp; exception reporting</a:t>
            </a:r>
          </a:p>
          <a:p>
            <a:pPr lvl="1"/>
            <a:endParaRPr lang="en-US" altLang="zh-CN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771468D-4BF6-45DC-9BC5-CE573A12D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149" y="1665288"/>
            <a:ext cx="4004564" cy="4691062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8F609-486E-41CA-BD52-97A0D121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E529D-27E3-450E-9210-7DC48D3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EE975AD2-AEEE-4B40-97E6-A13DA535700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CD89192-E7DB-408F-B7BF-6AB4D9E17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en-US" altLang="zh-CN"/>
              <a:t>RISC-V Instruction Length Encoding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8E4C7FC3-A642-4778-9CE1-B0AC44B9D1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540409"/>
            <a:ext cx="8785225" cy="1688031"/>
          </a:xfrm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4B8A4778-07DA-4CE4-ABEF-B7D73625E2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>
            <a:normAutofit/>
          </a:bodyPr>
          <a:lstStyle/>
          <a:p>
            <a:r>
              <a:rPr lang="en-US" altLang="zh-CN" dirty="0"/>
              <a:t>All the 32-bit instructions in the base ISA have their lowest two bits set to 11</a:t>
            </a:r>
          </a:p>
          <a:p>
            <a:r>
              <a:rPr lang="en-US" altLang="zh-CN" dirty="0"/>
              <a:t>The compressed 16-bit instruction-set extensions have their lowest two bits equal to 00, 01, or 10</a:t>
            </a:r>
          </a:p>
          <a:p>
            <a:r>
              <a:rPr lang="en-US" altLang="zh-CN" dirty="0"/>
              <a:t>Instruction-set extensions encoded with more than 32 bits have additional low-order bits set to 1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8C77562-DD3F-4449-ADB5-DE626FEC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2BD6741-DB1E-40A8-A087-7EAC1266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6CFE32-B5E1-4D48-984D-04B8D4C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</p:spPr>
        <p:txBody>
          <a:bodyPr/>
          <a:lstStyle/>
          <a:p>
            <a:fld id="{1AA82FE9-DACE-486E-B0A8-1EBE2A5AE47F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08ACBEF-1582-441C-A9FB-E8AD3475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RISC-V Dynamic Instruction for SPECint2006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3CD7F6D-5DBD-41E9-89AC-700C76BC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88" y="2146679"/>
            <a:ext cx="8429625" cy="3709229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CCA52-A54B-4542-B59D-A4E95722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2E3F4-5700-46C5-B5CA-2FE161E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C2635-FD13-4AC5-8122-E9345FD5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AA82FE9-DACE-486E-B0A8-1EBE2A5AE47F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6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A9E936-F5CD-4B8F-B163-9E698841A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Today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00FCD0-4AAD-4971-99AB-52BB4A14F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Storage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Memory</a:t>
            </a:r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Regesters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4395F556-38FA-4D3B-92F7-17EFE73D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9038B769-B073-4240-8CD2-EAE8FE85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BF6DE23A-3A21-46E3-B548-E4D8FA15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>
            <a:extLst>
              <a:ext uri="{FF2B5EF4-FFF2-40B4-BE49-F238E27FC236}">
                <a16:creationId xmlns:a16="http://schemas.microsoft.com/office/drawing/2014/main" id="{360CA5E7-AADB-4BF6-96A7-D718DA97B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Reading and Presentations</a:t>
            </a:r>
            <a:endParaRPr lang="zh-CN" altLang="en-US" dirty="0"/>
          </a:p>
        </p:txBody>
      </p:sp>
      <p:sp>
        <p:nvSpPr>
          <p:cNvPr id="46083" name="内容占位符 8">
            <a:extLst>
              <a:ext uri="{FF2B5EF4-FFF2-40B4-BE49-F238E27FC236}">
                <a16:creationId xmlns:a16="http://schemas.microsoft.com/office/drawing/2014/main" id="{19EC1C0C-9C2E-48F7-81A7-D6E45BC24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en-US" altLang="zh-CN" dirty="0"/>
              <a:t>Textbook</a:t>
            </a:r>
          </a:p>
          <a:p>
            <a:pPr lvl="1"/>
            <a:r>
              <a:rPr lang="en-US" altLang="zh-CN" dirty="0"/>
              <a:t>Appendix A</a:t>
            </a:r>
          </a:p>
          <a:p>
            <a:r>
              <a:rPr lang="en-US" altLang="zh-CN" dirty="0"/>
              <a:t>Two papers:</a:t>
            </a:r>
            <a:r>
              <a:rPr lang="zh-CN" altLang="en-US" dirty="0"/>
              <a:t> </a:t>
            </a:r>
            <a:r>
              <a:rPr lang="en-US" altLang="zh-CN" dirty="0"/>
              <a:t>point view arguing </a:t>
            </a:r>
          </a:p>
          <a:p>
            <a:pPr lvl="1"/>
            <a:r>
              <a:rPr lang="en-US" altLang="zh-CN" dirty="0"/>
              <a:t>Two pages of ISA maps in educoder.net</a:t>
            </a:r>
          </a:p>
          <a:p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Design your own ISA</a:t>
            </a:r>
          </a:p>
          <a:p>
            <a:pPr lvl="2"/>
            <a:r>
              <a:rPr lang="en-US" altLang="zh-CN" dirty="0"/>
              <a:t>Reasonably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Describe all instructions in your ISA in Python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A77D9-F758-43E2-9F2D-0EBA6D0B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0CD51-53B4-44C3-9636-32620BBF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5079E-8DB6-46FE-97DE-C2803F2C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46087" name="Text Box 4">
            <a:extLst>
              <a:ext uri="{FF2B5EF4-FFF2-40B4-BE49-F238E27FC236}">
                <a16:creationId xmlns:a16="http://schemas.microsoft.com/office/drawing/2014/main" id="{BB79A151-58AB-4E3B-8B5A-5AFB67F36B58}"/>
              </a:ext>
            </a:extLst>
          </p:cNvPr>
          <p:cNvSpPr txBox="1">
            <a:spLocks noChangeArrowheads="1"/>
          </p:cNvSpPr>
          <p:nvPr/>
        </p:nvSpPr>
        <p:spPr bwMode="auto">
          <a:xfrm rot="842364">
            <a:off x="4760390" y="1752954"/>
            <a:ext cx="3716833" cy="772006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 dirty="0">
                <a:solidFill>
                  <a:srgbClr val="FF0000"/>
                </a:solidFill>
              </a:rPr>
              <a:t>Homeworks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285BEF-F294-4562-93BA-AFBBB43C9D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40BBB5-20BE-484C-A868-57D53B6405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A Processor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542D47-8B98-4701-AEC5-A1F6E7D7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en-US"/>
              <a:t>What Is a Memory?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79783A-EC06-4C04-B753-6AAF58355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en-US"/>
              <a:t>A container of binary number</a:t>
            </a:r>
          </a:p>
          <a:p>
            <a:r>
              <a:rPr lang="zh-CN" altLang="en-US"/>
              <a:t>How to specify a memory?</a:t>
            </a:r>
          </a:p>
          <a:p>
            <a:pPr lvl="1"/>
            <a:r>
              <a:rPr lang="zh-CN" altLang="en-US"/>
              <a:t>How many binary cells (bits) can be accessed in one time? -- the object size</a:t>
            </a:r>
          </a:p>
          <a:p>
            <a:pPr lvl="2"/>
            <a:r>
              <a:rPr lang="zh-CN" altLang="en-US"/>
              <a:t>8 bits in our book and most computer</a:t>
            </a:r>
          </a:p>
          <a:p>
            <a:pPr lvl="2"/>
            <a:r>
              <a:rPr lang="zh-CN" altLang="en-US"/>
              <a:t>8 bits == a byte</a:t>
            </a:r>
          </a:p>
          <a:p>
            <a:pPr lvl="1"/>
            <a:r>
              <a:rPr lang="zh-CN" altLang="en-US"/>
              <a:t>How many bytes in all? -- the memory size</a:t>
            </a:r>
          </a:p>
          <a:p>
            <a:pPr lvl="1"/>
            <a:r>
              <a:rPr lang="zh-CN" altLang="en-US"/>
              <a:t>Where is the cell position? -- the address</a:t>
            </a:r>
          </a:p>
          <a:p>
            <a:pPr lvl="1"/>
            <a:endParaRPr lang="zh-CN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E1B4825A-0F50-40A3-89A2-92C6CE6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734D1AE-BCD2-4C57-B08D-CF2D6179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F977BCC-4A5E-4458-B4AC-A2EE2AD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FD896D-7079-48B8-976F-0D75E94F1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Accessing Mode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343CBF-7DD8-4CCD-91A1-ACC08BE85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en-US"/>
              <a:t>Bytes (8 bits)</a:t>
            </a:r>
          </a:p>
          <a:p>
            <a:r>
              <a:rPr lang="zh-CN" altLang="en-US"/>
              <a:t>Half words (16 bits)</a:t>
            </a:r>
          </a:p>
          <a:p>
            <a:r>
              <a:rPr lang="zh-CN" altLang="en-US"/>
              <a:t>Words (32 bits)</a:t>
            </a:r>
          </a:p>
          <a:p>
            <a:r>
              <a:rPr lang="zh-CN" altLang="en-US"/>
              <a:t>Double words (64 bits)</a:t>
            </a:r>
          </a:p>
          <a:p>
            <a:endParaRPr lang="zh-CN" altLang="en-US"/>
          </a:p>
          <a:p>
            <a:r>
              <a:rPr lang="zh-CN" altLang="en-US"/>
              <a:t>How to access these units?</a:t>
            </a:r>
          </a:p>
          <a:p>
            <a:pPr lvl="1"/>
            <a:r>
              <a:rPr lang="zh-CN" altLang="en-US"/>
              <a:t>Programming in your code</a:t>
            </a:r>
          </a:p>
          <a:p>
            <a:pPr lvl="1"/>
            <a:r>
              <a:rPr lang="zh-CN" altLang="en-US"/>
              <a:t>Test</a:t>
            </a:r>
          </a:p>
          <a:p>
            <a:pPr lvl="1"/>
            <a:r>
              <a:rPr lang="zh-CN" altLang="en-US"/>
              <a:t>suggestion: in procedures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26723-90CC-4FE9-AAA3-0D0E8D3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E1364-04A9-42FC-ACED-8E9F961E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2329A-774F-45E9-ACC8-B7132FD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0E6DD5-12C4-4AB4-9E3A-666142DB3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Little and Big Endian</a:t>
            </a:r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80361835-0F00-48F0-A8D1-DB3B3FC4D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761959"/>
              </p:ext>
            </p:extLst>
          </p:nvPr>
        </p:nvGraphicFramePr>
        <p:xfrm>
          <a:off x="357188" y="1571626"/>
          <a:ext cx="8493123" cy="4624574"/>
        </p:xfrm>
        <a:graphic>
          <a:graphicData uri="http://schemas.openxmlformats.org/drawingml/2006/table">
            <a:tbl>
              <a:tblPr/>
              <a:tblGrid>
                <a:gridCol w="94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bit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24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31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#0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#2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#3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16-bit integer #0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16-bit integer #1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32-bit integer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0x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0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big-endian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little-endian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BC048-88C7-4BD1-B367-14BE4B38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FBEBFC-EA1F-4518-BE96-E18A305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A6CD1-F9A9-4B9F-9EC9-227585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Group 4">
            <a:extLst>
              <a:ext uri="{FF2B5EF4-FFF2-40B4-BE49-F238E27FC236}">
                <a16:creationId xmlns:a16="http://schemas.microsoft.com/office/drawing/2014/main" id="{75E81DF0-4F78-4882-80E7-CCF3A7B5D0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3509068"/>
              </p:ext>
            </p:extLst>
          </p:nvPr>
        </p:nvGraphicFramePr>
        <p:xfrm>
          <a:off x="325438" y="3946525"/>
          <a:ext cx="8493123" cy="2440419"/>
        </p:xfrm>
        <a:graphic>
          <a:graphicData uri="http://schemas.openxmlformats.org/drawingml/2006/table">
            <a:tbl>
              <a:tblPr/>
              <a:tblGrid>
                <a:gridCol w="3183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3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5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Width of object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Byte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Half word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Double word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14497F-0542-41C7-B02D-E2897A53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</p:spPr>
        <p:txBody>
          <a:bodyPr/>
          <a:lstStyle/>
          <a:p>
            <a:r>
              <a:rPr lang="en-US" altLang="zh-CN"/>
              <a:t>2020/10/21 Wednesday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22D022D-2640-4B82-8560-67DC49F2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C3DC7B9-4302-4914-B146-1DDE77CB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</p:spPr>
        <p:txBody>
          <a:bodyPr/>
          <a:lstStyle/>
          <a:p>
            <a:fld id="{8DCEB6C1-E314-4012-8E75-B4E97143AB3C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A0C3BBEA-76D0-44FF-A7D3-E656811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en-US" altLang="zh-CN" dirty="0"/>
              <a:t>Byte Aligned</a:t>
            </a:r>
            <a:endParaRPr lang="zh-CN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3AC895-7185-425C-9F26-20F5CDD799C0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>
          <a:xfrm>
            <a:off x="325438" y="1262063"/>
            <a:ext cx="8493125" cy="2581275"/>
          </a:xfrm>
        </p:spPr>
        <p:txBody>
          <a:bodyPr/>
          <a:lstStyle/>
          <a:p>
            <a:r>
              <a:rPr lang="en-US" altLang="zh-CN"/>
              <a:t>An access to an object of size s bytes at byte address A is aligned if </a:t>
            </a:r>
          </a:p>
          <a:p>
            <a:r>
              <a:rPr lang="en-US" altLang="zh-CN"/>
              <a:t>         A mod s = 0</a:t>
            </a:r>
          </a:p>
          <a:p>
            <a:pPr lvl="1"/>
            <a:r>
              <a:rPr lang="en-US" altLang="zh-CN"/>
              <a:t>Figure A.5/page A8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6666</TotalTime>
  <Words>2314</Words>
  <Application>Microsoft Office PowerPoint</Application>
  <PresentationFormat>全屏显示(4:3)</PresentationFormat>
  <Paragraphs>564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微软雅黑</vt:lpstr>
      <vt:lpstr>微软雅黑</vt:lpstr>
      <vt:lpstr>Arial</vt:lpstr>
      <vt:lpstr>Calibri</vt:lpstr>
      <vt:lpstr>Wingdings</vt:lpstr>
      <vt:lpstr>Office Theme</vt:lpstr>
      <vt:lpstr>Advanced Computer Architecture (ACA2020)</vt:lpstr>
      <vt:lpstr>Lecture 02  Instruction Set Architecture (ISA)</vt:lpstr>
      <vt:lpstr>PowerPoint 演示文稿</vt:lpstr>
      <vt:lpstr>PowerPoint 演示文稿</vt:lpstr>
      <vt:lpstr>Objects Today</vt:lpstr>
      <vt:lpstr>What Is a Memory?</vt:lpstr>
      <vt:lpstr>Accessing Mode</vt:lpstr>
      <vt:lpstr>The Little and Big Endian</vt:lpstr>
      <vt:lpstr>Byte Aligned</vt:lpstr>
      <vt:lpstr>Registers</vt:lpstr>
      <vt:lpstr>Structure of a Copmuter</vt:lpstr>
      <vt:lpstr>Type and Size of Common Operands</vt:lpstr>
      <vt:lpstr>Structure of a Copmuter</vt:lpstr>
      <vt:lpstr>Operations: Types of Instructions</vt:lpstr>
      <vt:lpstr>Top 10 Instructions for x86 (SPECint92)</vt:lpstr>
      <vt:lpstr>Branch Instructions</vt:lpstr>
      <vt:lpstr> The Frequencies of Control Flow Instructions</vt:lpstr>
      <vt:lpstr>Methods to Evaluation Branch Conditions</vt:lpstr>
      <vt:lpstr>Branch Distances</vt:lpstr>
      <vt:lpstr>Frequency of Conditional Branches</vt:lpstr>
      <vt:lpstr>Structure of a Copmuter</vt:lpstr>
      <vt:lpstr>The Pop Addressing Modes</vt:lpstr>
      <vt:lpstr>Immediate Operand</vt:lpstr>
      <vt:lpstr>Immediate Values</vt:lpstr>
      <vt:lpstr>Use of Memory Addressing Modes</vt:lpstr>
      <vt:lpstr>Displacement Values Distributions</vt:lpstr>
      <vt:lpstr>Structure of a Copmuter</vt:lpstr>
      <vt:lpstr>How to Encoding an Instruction Set</vt:lpstr>
      <vt:lpstr>Three Basic Variations in Instruction Encoding</vt:lpstr>
      <vt:lpstr>Reduced Code Size in RISCs</vt:lpstr>
      <vt:lpstr>Reduced Code Size in RISCs</vt:lpstr>
      <vt:lpstr>A "Typical" RISC ISA</vt:lpstr>
      <vt:lpstr>Instruction Format</vt:lpstr>
      <vt:lpstr>Distribution of Data Accesses by Size</vt:lpstr>
      <vt:lpstr>Structure of a Copmuter</vt:lpstr>
      <vt:lpstr>The Structure of Compilers</vt:lpstr>
      <vt:lpstr>Major Types of Optimizations and Examples</vt:lpstr>
      <vt:lpstr>Change in ICs: Compiler Optimization Levels</vt:lpstr>
      <vt:lpstr>The Lineage of RISC Instruction Sets</vt:lpstr>
      <vt:lpstr>Berkeley New ISA, RISC-V</vt:lpstr>
      <vt:lpstr>Originator: Professor Krste Asanovic</vt:lpstr>
      <vt:lpstr>How Hot It Is?</vt:lpstr>
      <vt:lpstr>RISC-V Summit 2019 and 2020</vt:lpstr>
      <vt:lpstr>The RISC-V Instruction Set Manual</vt:lpstr>
      <vt:lpstr>RISC-V ISA</vt:lpstr>
      <vt:lpstr>RISC-V Has Three Base Instructions Sets </vt:lpstr>
      <vt:lpstr>RV32 Processor State</vt:lpstr>
      <vt:lpstr>RISC-V Instruction Length Encoding</vt:lpstr>
      <vt:lpstr>RISC-V Dynamic Instruction for SPECint2006</vt:lpstr>
      <vt:lpstr>Reading and Presentations</vt:lpstr>
      <vt:lpstr>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309</cp:revision>
  <dcterms:created xsi:type="dcterms:W3CDTF">2019-10-31T01:02:19Z</dcterms:created>
  <dcterms:modified xsi:type="dcterms:W3CDTF">2020-10-21T04:28:26Z</dcterms:modified>
</cp:coreProperties>
</file>