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63"/>
  </p:notesMasterIdLst>
  <p:sldIdLst>
    <p:sldId id="257" r:id="rId2"/>
    <p:sldId id="258" r:id="rId3"/>
    <p:sldId id="261" r:id="rId4"/>
    <p:sldId id="262" r:id="rId5"/>
    <p:sldId id="853" r:id="rId6"/>
    <p:sldId id="263" r:id="rId7"/>
    <p:sldId id="855" r:id="rId8"/>
    <p:sldId id="824" r:id="rId9"/>
    <p:sldId id="82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826" r:id="rId20"/>
    <p:sldId id="277" r:id="rId21"/>
    <p:sldId id="827" r:id="rId22"/>
    <p:sldId id="828" r:id="rId23"/>
    <p:sldId id="854" r:id="rId24"/>
    <p:sldId id="83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831" r:id="rId35"/>
    <p:sldId id="832" r:id="rId36"/>
    <p:sldId id="833" r:id="rId37"/>
    <p:sldId id="834" r:id="rId38"/>
    <p:sldId id="835" r:id="rId39"/>
    <p:sldId id="836" r:id="rId40"/>
    <p:sldId id="837" r:id="rId41"/>
    <p:sldId id="838" r:id="rId42"/>
    <p:sldId id="839" r:id="rId43"/>
    <p:sldId id="840" r:id="rId44"/>
    <p:sldId id="841" r:id="rId45"/>
    <p:sldId id="842" r:id="rId46"/>
    <p:sldId id="303" r:id="rId47"/>
    <p:sldId id="848" r:id="rId48"/>
    <p:sldId id="849" r:id="rId49"/>
    <p:sldId id="851" r:id="rId50"/>
    <p:sldId id="850" r:id="rId51"/>
    <p:sldId id="843" r:id="rId52"/>
    <p:sldId id="308" r:id="rId53"/>
    <p:sldId id="318" r:id="rId54"/>
    <p:sldId id="309" r:id="rId55"/>
    <p:sldId id="852" r:id="rId56"/>
    <p:sldId id="311" r:id="rId57"/>
    <p:sldId id="313" r:id="rId58"/>
    <p:sldId id="314" r:id="rId59"/>
    <p:sldId id="315" r:id="rId60"/>
    <p:sldId id="319" r:id="rId61"/>
    <p:sldId id="378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FF5"/>
    <a:srgbClr val="1D9A78"/>
    <a:srgbClr val="FF0000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086" autoAdjust="0"/>
  </p:normalViewPr>
  <p:slideViewPr>
    <p:cSldViewPr snapToGrid="0">
      <p:cViewPr varScale="1">
        <p:scale>
          <a:sx n="81" d="100"/>
          <a:sy n="81" d="100"/>
        </p:scale>
        <p:origin x="1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5BCA-682C-4EF0-9236-68AA4B379B9F}" type="datetimeFigureOut">
              <a:rPr lang="zh-CN" altLang="en-US" smtClean="0"/>
              <a:t>2020/11/3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DAC78-224B-4489-98AF-3C628EBA0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0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122363"/>
            <a:ext cx="7200900" cy="2387600"/>
          </a:xfrm>
          <a:solidFill>
            <a:schemeClr val="bg1"/>
          </a:solidFill>
          <a:effectLst>
            <a:softEdge rad="635000"/>
          </a:effectLst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>
            <a:lvl1pPr algn="ctr">
              <a:defRPr lang="en-US" sz="4400" b="1" kern="1200" dirty="0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0EA309-D790-4B0C-8099-E2345F817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933057-9D7D-4ED4-9A73-C8399AE76B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F72E18-D76A-4959-B93C-79C87E28B5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174" y="228575"/>
            <a:ext cx="8097078" cy="106610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174" y="1421606"/>
            <a:ext cx="4216676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3" y="1421606"/>
            <a:ext cx="4216675" cy="25407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E615F2-CBE1-460C-83C1-11EEBA57AC5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8174" y="4061100"/>
            <a:ext cx="4216676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75054DB-B63C-4EBE-8937-022A8017AF0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29153" y="4061100"/>
            <a:ext cx="4216675" cy="24317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D4E43D-A5ED-41A0-810F-E955E1D9B1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8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79388" y="120650"/>
            <a:ext cx="8785225" cy="640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E5E539-93AB-4F1A-B16F-4A220B2CF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E19B39-7C00-4AFD-8960-90E51BB9E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71BFF8-17E7-4D0A-AD3C-F17A89818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1082D-4910-4806-9868-5319BF8380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969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05410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9388" y="3867150"/>
            <a:ext cx="8785225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BEBF9E-CA93-4C7C-ABC8-38A2524548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DCA0-4A93-431B-ABE1-B88D883A3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3A43C-5FC2-4BA9-8DD9-FBA1652419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85B120-D76E-4F2B-B860-11B80645A5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1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20650"/>
            <a:ext cx="8785225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79388" y="1054100"/>
            <a:ext cx="8785225" cy="54737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78E361-1D9B-47C0-B7EB-C2D47F9E47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Computer, NUDT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B3520A-5DCE-4888-AA75-42CE8D036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2B6144-B034-4C7B-94DB-D38196C991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A8CE3-69B9-4A84-A0D4-07DDF48D3E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11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90" y="365126"/>
            <a:ext cx="7947422" cy="112791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B95973-A0DB-42C7-81DF-719E30E80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3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ctr">
              <a:defRPr sz="4400" b="1">
                <a:solidFill>
                  <a:schemeClr val="accent4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52D7C0-6A66-4B4A-8834-70ED60EF4C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433" y="463551"/>
            <a:ext cx="1256576" cy="12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4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665287"/>
            <a:ext cx="4246959" cy="469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D6F4E5-A6BF-4896-A27A-D1A46C61D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649E2E-B346-4041-BC1C-4BD87BE87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4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52228A-AB6B-4EAB-AF44-4CDE14645F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3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0EC71E-1FA9-4C6E-8293-6D1AFCF421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9DD4F0-C674-4083-82F0-16545E1C61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5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9FC524-6C53-4791-BA83-CC32B49FB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103" y="622300"/>
            <a:ext cx="762828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2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893" y="365126"/>
            <a:ext cx="8247459" cy="1149350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891" y="1635919"/>
            <a:ext cx="8608218" cy="473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College of Computer, NUDT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81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ACA by ZHANG Chun-yuan, Fall 2020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81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4E4EE-51DC-49B1-94AF-ED07334A16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0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  <p:sldLayoutId id="2147483724" r:id="rId13"/>
    <p:sldLayoutId id="2147483725" r:id="rId14"/>
    <p:sldLayoutId id="2147483726" r:id="rId15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SzPct val="75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A52C9452-27EB-4C32-AB98-7E7FEB8899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Advanced Computer Architecture</a:t>
            </a:r>
            <a:br>
              <a:rPr lang="en-US" altLang="zh-CN" dirty="0"/>
            </a:br>
            <a:r>
              <a:rPr lang="en-US" altLang="zh-CN" dirty="0"/>
              <a:t>(ACA2020)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AD75156-3694-442B-87DE-7850313C11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Dr. ZHANG Chun-yuan</a:t>
            </a:r>
          </a:p>
          <a:p>
            <a:r>
              <a:rPr lang="en-US" altLang="zh-CN" dirty="0"/>
              <a:t>College of Computer, NUDT</a:t>
            </a:r>
          </a:p>
          <a:p>
            <a:r>
              <a:rPr lang="en-US" altLang="zh-CN" dirty="0"/>
              <a:t>Fall, 2020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8140"/>
    </mc:Choice>
    <mc:Fallback xmlns="">
      <p:transition spd="slow" advTm="381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19E31683-93D7-4C42-B3E5-730E18170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Major ILP Techniques 2/2</a:t>
            </a:r>
          </a:p>
        </p:txBody>
      </p:sp>
      <p:graphicFrame>
        <p:nvGraphicFramePr>
          <p:cNvPr id="18435" name="Group 3">
            <a:extLst>
              <a:ext uri="{FF2B5EF4-FFF2-40B4-BE49-F238E27FC236}">
                <a16:creationId xmlns:a16="http://schemas.microsoft.com/office/drawing/2014/main" id="{6764CDCB-FBF8-4903-9166-279B6A90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254092"/>
              </p:ext>
            </p:extLst>
          </p:nvPr>
        </p:nvGraphicFramePr>
        <p:xfrm>
          <a:off x="357188" y="1571626"/>
          <a:ext cx="8479384" cy="4977669"/>
        </p:xfrm>
        <a:graphic>
          <a:graphicData uri="http://schemas.openxmlformats.org/drawingml/2006/table">
            <a:tbl>
              <a:tblPr/>
              <a:tblGrid>
                <a:gridCol w="436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Technique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Reduces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Section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Dynamic scheduling with renaming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stalls from Data hazard, output dependences and antidependences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Hardware speculation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Data hazard and control hazard stalls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3.6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Dynamic memory disambiguation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Data hazard stalls with memory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3.6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Issuing multiple instructions per cycle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Ideal CPI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3.7, 3.8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4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Compiler dependence analysis, software pipelining, trace scheduling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Ideal CPI, data hazard stalls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H.2, H.3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74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Hardware support for compiler speculation</a:t>
                      </a:r>
                    </a:p>
                  </a:txBody>
                  <a:tcPr marL="82088" marR="82088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Ideal CPI, data hazard stalls, branch hazard stalls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H.4, H.5</a:t>
                      </a:r>
                    </a:p>
                  </a:txBody>
                  <a:tcPr marL="82088" marR="8208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BE56F-9DE7-48D0-8F03-2F157CE2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C3393-EE33-45E6-BD84-C8DE780E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D92BE-86DF-43D1-B3C7-31B7F454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4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C58C9268-46DA-4AE7-BF87-23517C566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Dependences, Hazard and Stall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694BC38E-26DC-4C98-8B86-01904F43F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Dependence</a:t>
            </a:r>
          </a:p>
          <a:p>
            <a:r>
              <a:rPr lang="en-US" altLang="zh-CN" dirty="0"/>
              <a:t>Hazard</a:t>
            </a:r>
          </a:p>
          <a:p>
            <a:r>
              <a:rPr lang="en-US" altLang="zh-CN" dirty="0"/>
              <a:t>Stall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F6C0D-CD95-403C-ABDD-54A6A049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2B321-AD85-40D2-BE4C-8B2787B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A3384F-17F1-4CFE-8C16-A72894C5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8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E4B8CF65-8F3C-40E9-99D9-8AF1B7E3F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Type Data Hazards: Regs</a:t>
            </a:r>
            <a:endParaRPr lang="zh-CN" altLang="en-US" dirty="0"/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CEC8D8B3-C0EA-468C-9D51-ECE69143D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Data-dependence</a:t>
            </a:r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←  r1 op r2 		Read-after-Write  </a:t>
            </a:r>
          </a:p>
          <a:p>
            <a:pPr marL="514350" lvl="1" indent="0">
              <a:buNone/>
            </a:pPr>
            <a:r>
              <a:rPr lang="en-US" altLang="zh-CN" dirty="0"/>
              <a:t>r5 ←  </a:t>
            </a: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op r4		(RAW) hazard</a:t>
            </a:r>
          </a:p>
          <a:p>
            <a:r>
              <a:rPr lang="en-US" altLang="zh-CN" dirty="0"/>
              <a:t>Anti-dependence</a:t>
            </a:r>
          </a:p>
          <a:p>
            <a:pPr marL="514350" lvl="1" indent="0">
              <a:buNone/>
            </a:pPr>
            <a:r>
              <a:rPr lang="en-US" altLang="zh-CN" dirty="0"/>
              <a:t>r3 ←  </a:t>
            </a:r>
            <a:r>
              <a:rPr lang="en-US" altLang="zh-CN" dirty="0">
                <a:solidFill>
                  <a:schemeClr val="accent6"/>
                </a:solidFill>
              </a:rPr>
              <a:t>r1</a:t>
            </a:r>
            <a:r>
              <a:rPr lang="en-US" altLang="zh-CN" dirty="0"/>
              <a:t> op r2		Write-after-Read </a:t>
            </a:r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r1</a:t>
            </a:r>
            <a:r>
              <a:rPr lang="en-US" altLang="zh-CN" dirty="0"/>
              <a:t> ←  r4 op r5		(WAR) hazard</a:t>
            </a:r>
          </a:p>
          <a:p>
            <a:r>
              <a:rPr lang="en-US" altLang="zh-CN" dirty="0"/>
              <a:t>Output-dependence</a:t>
            </a:r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←  r1 op r2		Write-after-Write </a:t>
            </a:r>
          </a:p>
          <a:p>
            <a:pPr marL="514350" lvl="1" indent="0">
              <a:buNone/>
            </a:pPr>
            <a:r>
              <a:rPr lang="en-US" altLang="zh-CN" dirty="0">
                <a:solidFill>
                  <a:schemeClr val="accent6"/>
                </a:solidFill>
              </a:rPr>
              <a:t>r3</a:t>
            </a:r>
            <a:r>
              <a:rPr lang="en-US" altLang="zh-CN" dirty="0"/>
              <a:t> ←  r6 op r7		(WAW) hazard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E6FA6-3082-4731-ACA8-3B0E1469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BC6D7-511B-49B6-9E97-ED9DA42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06AB4-E415-4D72-905D-B45BFA6E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8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934DFEFB-2AF0-410A-86A8-0A1991570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An Example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6A582A4A-EFF3-4F4A-AA75-1488A0557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</a:p>
          <a:p>
            <a:pPr marL="0" indent="0">
              <a:buNone/>
            </a:pPr>
            <a:r>
              <a:rPr lang="en-US" altLang="zh-CN" dirty="0"/>
              <a:t>I2 	FLD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f8,	f6,	f2</a:t>
            </a:r>
          </a:p>
          <a:p>
            <a:pPr marL="0" indent="0">
              <a:buNone/>
            </a:pPr>
            <a:r>
              <a:rPr lang="en-US" altLang="zh-CN" dirty="0"/>
              <a:t>I5	FSUB.D	f10,	f0,	f6</a:t>
            </a:r>
          </a:p>
          <a:p>
            <a:pPr marL="0" indent="0">
              <a:buNone/>
            </a:pPr>
            <a:r>
              <a:rPr lang="en-US" altLang="zh-CN" dirty="0"/>
              <a:t>I6 	FADD.D	f6,	f8,	f2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1BD1D-4A28-407F-805A-DE8E915D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F40F6-202D-4688-9E0B-6FCCBD3C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A216C-C4BA-4B8C-AF75-438E6A0D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5883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20E055C5-3CD8-4BA1-826A-93D0C1DDB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1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816713F8-B8E1-4A4D-A7EF-BBF55B33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</a:t>
            </a:r>
            <a:r>
              <a:rPr lang="en-US" altLang="zh-CN" dirty="0">
                <a:solidFill>
                  <a:srgbClr val="FF0000"/>
                </a:solidFill>
              </a:rPr>
              <a:t>f6</a:t>
            </a:r>
            <a:r>
              <a:rPr lang="en-US" altLang="zh-CN" dirty="0"/>
              <a:t>, 	f6,	f4</a:t>
            </a:r>
          </a:p>
          <a:p>
            <a:pPr marL="0" indent="0">
              <a:buNone/>
            </a:pPr>
            <a:r>
              <a:rPr lang="en-US" altLang="zh-CN" dirty="0"/>
              <a:t>I2 	FLD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f8,	</a:t>
            </a:r>
            <a:r>
              <a:rPr lang="en-US" altLang="zh-CN" dirty="0">
                <a:solidFill>
                  <a:srgbClr val="FF0000"/>
                </a:solidFill>
              </a:rPr>
              <a:t>f6</a:t>
            </a:r>
            <a:r>
              <a:rPr lang="en-US" altLang="zh-CN" dirty="0"/>
              <a:t>,	f2</a:t>
            </a:r>
          </a:p>
          <a:p>
            <a:pPr marL="0" indent="0">
              <a:buNone/>
            </a:pPr>
            <a:r>
              <a:rPr lang="en-US" altLang="zh-CN" dirty="0"/>
              <a:t>I5	FSUB.D	f10,	f0,	</a:t>
            </a:r>
            <a:r>
              <a:rPr lang="en-US" altLang="zh-CN" dirty="0">
                <a:solidFill>
                  <a:srgbClr val="FF0000"/>
                </a:solidFill>
              </a:rPr>
              <a:t>f6</a:t>
            </a:r>
          </a:p>
          <a:p>
            <a:pPr marL="0" indent="0">
              <a:buNone/>
            </a:pPr>
            <a:r>
              <a:rPr lang="en-US" altLang="zh-CN" dirty="0"/>
              <a:t>I6 	FADD.D	f6,	f8,	f2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B6A12-A7B4-450D-B446-D74EB6F3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B8912-9AEC-4915-A07C-7548336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D35B7-C323-4BC7-A388-AAE793AC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33798" name="Group 4">
            <a:extLst>
              <a:ext uri="{FF2B5EF4-FFF2-40B4-BE49-F238E27FC236}">
                <a16:creationId xmlns:a16="http://schemas.microsoft.com/office/drawing/2014/main" id="{FBB79F87-F6B4-4094-AF2E-7DD31788EED6}"/>
              </a:ext>
            </a:extLst>
          </p:cNvPr>
          <p:cNvGrpSpPr>
            <a:grpSpLocks/>
          </p:cNvGrpSpPr>
          <p:nvPr/>
        </p:nvGrpSpPr>
        <p:grpSpPr bwMode="auto">
          <a:xfrm>
            <a:off x="3628649" y="1835214"/>
            <a:ext cx="1493767" cy="1813508"/>
            <a:chOff x="0" y="0"/>
            <a:chExt cx="952" cy="1179"/>
          </a:xfrm>
        </p:grpSpPr>
        <p:sp>
          <p:nvSpPr>
            <p:cNvPr id="26629" name="Line 5">
              <a:extLst>
                <a:ext uri="{FF2B5EF4-FFF2-40B4-BE49-F238E27FC236}">
                  <a16:creationId xmlns:a16="http://schemas.microsoft.com/office/drawing/2014/main" id="{A776A750-070A-4D68-A1F9-C12C5B5FF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 dirty="0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6630" name="未知">
              <a:extLst>
                <a:ext uri="{FF2B5EF4-FFF2-40B4-BE49-F238E27FC236}">
                  <a16:creationId xmlns:a16="http://schemas.microsoft.com/office/drawing/2014/main" id="{BD301D1C-1B04-4B4C-A3DC-87EC28040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10643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61EAD925-93EB-4F6B-B06A-E6E2BAE25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2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9AADB47E-1DDA-4D92-A3C8-8F3061C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</a:p>
          <a:p>
            <a:pPr marL="0" indent="0">
              <a:buNone/>
            </a:pPr>
            <a:r>
              <a:rPr lang="en-US" altLang="zh-CN" dirty="0"/>
              <a:t>I2 	FLD	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  <a:r>
              <a:rPr lang="en-US" altLang="zh-CN" dirty="0"/>
              <a:t>,	45(x3)</a:t>
            </a:r>
          </a:p>
          <a:p>
            <a:pPr marL="0" indent="0">
              <a:buNone/>
            </a:pPr>
            <a:r>
              <a:rPr lang="en-US" altLang="zh-CN" dirty="0"/>
              <a:t>I3 	FMUL.D	f0,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  <a:r>
              <a:rPr lang="en-US" altLang="zh-CN" dirty="0"/>
              <a:t>,	f4</a:t>
            </a:r>
          </a:p>
          <a:p>
            <a:pPr marL="0" indent="0">
              <a:buNone/>
            </a:pPr>
            <a:r>
              <a:rPr lang="en-US" altLang="zh-CN" dirty="0"/>
              <a:t>I4 	FDIV.D	f8,	f6,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</a:p>
          <a:p>
            <a:pPr marL="0" indent="0">
              <a:buNone/>
            </a:pPr>
            <a:r>
              <a:rPr lang="en-US" altLang="zh-CN" dirty="0"/>
              <a:t>I5	FSUB.D	f10,	f0,	f6</a:t>
            </a:r>
          </a:p>
          <a:p>
            <a:pPr marL="0" indent="0">
              <a:buNone/>
            </a:pPr>
            <a:r>
              <a:rPr lang="en-US" altLang="zh-CN" dirty="0"/>
              <a:t>I6 	FADD.D	f6,	f8,	</a:t>
            </a:r>
            <a:r>
              <a:rPr lang="en-US" altLang="zh-CN" dirty="0">
                <a:solidFill>
                  <a:srgbClr val="FF0000"/>
                </a:solidFill>
              </a:rPr>
              <a:t>f2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2F40B3-9950-4BB5-844F-37B7B74C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27D99-F1EE-4947-8069-74FDC075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1AA93-C22E-4152-80FB-631E845A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34822" name="Group 4">
            <a:extLst>
              <a:ext uri="{FF2B5EF4-FFF2-40B4-BE49-F238E27FC236}">
                <a16:creationId xmlns:a16="http://schemas.microsoft.com/office/drawing/2014/main" id="{827DEBD3-10D4-4434-9334-63B556610175}"/>
              </a:ext>
            </a:extLst>
          </p:cNvPr>
          <p:cNvGrpSpPr>
            <a:grpSpLocks/>
          </p:cNvGrpSpPr>
          <p:nvPr/>
        </p:nvGrpSpPr>
        <p:grpSpPr bwMode="auto">
          <a:xfrm>
            <a:off x="3602421" y="2420937"/>
            <a:ext cx="1296463" cy="2016125"/>
            <a:chOff x="0" y="0"/>
            <a:chExt cx="778" cy="1270"/>
          </a:xfrm>
        </p:grpSpPr>
        <p:sp>
          <p:nvSpPr>
            <p:cNvPr id="27653" name="Line 5">
              <a:extLst>
                <a:ext uri="{FF2B5EF4-FFF2-40B4-BE49-F238E27FC236}">
                  <a16:creationId xmlns:a16="http://schemas.microsoft.com/office/drawing/2014/main" id="{08AE6DF9-01EC-4417-ABF8-747FD733B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7654" name="未知">
              <a:extLst>
                <a:ext uri="{FF2B5EF4-FFF2-40B4-BE49-F238E27FC236}">
                  <a16:creationId xmlns:a16="http://schemas.microsoft.com/office/drawing/2014/main" id="{76153664-3ED0-4D32-9311-F2E707AC1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未知">
              <a:extLst>
                <a:ext uri="{FF2B5EF4-FFF2-40B4-BE49-F238E27FC236}">
                  <a16:creationId xmlns:a16="http://schemas.microsoft.com/office/drawing/2014/main" id="{ACF083CE-601B-46B1-A763-F9ABA4E10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50667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7A57E8DD-7F44-447C-884D-6513CADA4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3</a:t>
            </a:r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A74FB4D2-8BD6-490E-9D7D-A9456554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</a:p>
          <a:p>
            <a:pPr marL="0" indent="0">
              <a:buNone/>
            </a:pPr>
            <a:r>
              <a:rPr lang="en-US" altLang="zh-CN" dirty="0"/>
              <a:t>I2 	FLD		f2,	45(x3)</a:t>
            </a:r>
          </a:p>
          <a:p>
            <a:pPr marL="0" indent="0">
              <a:buNone/>
            </a:pPr>
            <a:r>
              <a:rPr lang="en-US" altLang="zh-CN" dirty="0"/>
              <a:t>I3 	FMUL.D	</a:t>
            </a:r>
            <a:r>
              <a:rPr lang="en-US" altLang="zh-CN" dirty="0">
                <a:solidFill>
                  <a:srgbClr val="FF0000"/>
                </a:solidFill>
              </a:rPr>
              <a:t>f0</a:t>
            </a:r>
            <a:r>
              <a:rPr lang="en-US" altLang="zh-CN" dirty="0"/>
              <a:t>,	f2,	f4</a:t>
            </a:r>
          </a:p>
          <a:p>
            <a:pPr marL="0" indent="0">
              <a:buNone/>
            </a:pPr>
            <a:r>
              <a:rPr lang="en-US" altLang="zh-CN" dirty="0"/>
              <a:t>I4 	FDIV.D	f8,	f6,	f2</a:t>
            </a:r>
          </a:p>
          <a:p>
            <a:pPr marL="0" indent="0">
              <a:buNone/>
            </a:pPr>
            <a:r>
              <a:rPr lang="en-US" altLang="zh-CN" dirty="0"/>
              <a:t>I5	FSUB.D	f10,	</a:t>
            </a:r>
            <a:r>
              <a:rPr lang="en-US" altLang="zh-CN" dirty="0">
                <a:solidFill>
                  <a:srgbClr val="FF0000"/>
                </a:solidFill>
              </a:rPr>
              <a:t>f0</a:t>
            </a:r>
            <a:r>
              <a:rPr lang="en-US" altLang="zh-CN" dirty="0"/>
              <a:t>,	f6</a:t>
            </a:r>
          </a:p>
          <a:p>
            <a:pPr marL="0" indent="0">
              <a:buNone/>
            </a:pPr>
            <a:r>
              <a:rPr lang="en-US" altLang="zh-CN" dirty="0"/>
              <a:t>I6 	FADD.D	f6,	f8,	f2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FDB27-A3C3-4A3B-AEA9-A33D855E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41B8E0-B84B-4E12-A5DC-8DB95916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BF9F0-95F1-4D8A-96E6-93873DF4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63A66913-FE9E-4FA1-98DE-E6B0C4E22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5463" y="3044031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0650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7FE08BBA-A749-4CB9-9BB9-014AF9766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RAW Hazards – 4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29E58A3-40D1-4235-9B5F-B1F92C1E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</a:p>
          <a:p>
            <a:pPr marL="0" indent="0">
              <a:buNone/>
            </a:pPr>
            <a:r>
              <a:rPr lang="en-US" altLang="zh-CN" dirty="0"/>
              <a:t>I2 	FLD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</a:t>
            </a:r>
            <a:r>
              <a:rPr lang="en-US" altLang="zh-CN" dirty="0">
                <a:solidFill>
                  <a:srgbClr val="FF0000"/>
                </a:solidFill>
              </a:rPr>
              <a:t>f8</a:t>
            </a:r>
            <a:r>
              <a:rPr lang="en-US" altLang="zh-CN" dirty="0"/>
              <a:t>,	f6,	f2</a:t>
            </a:r>
          </a:p>
          <a:p>
            <a:pPr marL="0" indent="0">
              <a:buNone/>
            </a:pPr>
            <a:r>
              <a:rPr lang="en-US" altLang="zh-CN" dirty="0"/>
              <a:t>I5	FSUB.D	f10,	f0,	f6</a:t>
            </a:r>
          </a:p>
          <a:p>
            <a:pPr marL="0" indent="0">
              <a:buNone/>
            </a:pPr>
            <a:r>
              <a:rPr lang="en-US" altLang="zh-CN" dirty="0"/>
              <a:t>I6 	FADD.D	f6,	</a:t>
            </a:r>
            <a:r>
              <a:rPr lang="en-US" altLang="zh-CN" dirty="0">
                <a:solidFill>
                  <a:srgbClr val="FF0000"/>
                </a:solidFill>
              </a:rPr>
              <a:t>f8</a:t>
            </a:r>
            <a:r>
              <a:rPr lang="en-US" altLang="zh-CN" dirty="0"/>
              <a:t>,	f2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7EB6F-5F9A-4CC2-9B43-96D599A4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F30BD-CCE2-4E95-A51A-AD3B5166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3084A-FCDF-4486-8606-0779C1CB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8499EBCF-5292-463D-A0C6-62855E59A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4582" y="3311537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211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F17577D1-3943-49A0-8364-AEBD7EEA0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WAR Hazards – 1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1561D9A-D8AF-4968-9F42-5F41285A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</a:p>
          <a:p>
            <a:pPr marL="0" indent="0">
              <a:buNone/>
            </a:pPr>
            <a:r>
              <a:rPr lang="en-US" altLang="zh-CN" dirty="0"/>
              <a:t>I2 	FLD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f8,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  <a:r>
              <a:rPr lang="en-US" altLang="zh-CN" dirty="0"/>
              <a:t>,	f2</a:t>
            </a:r>
          </a:p>
          <a:p>
            <a:pPr marL="0" indent="0">
              <a:buNone/>
            </a:pPr>
            <a:r>
              <a:rPr lang="en-US" altLang="zh-CN" dirty="0"/>
              <a:t>I5	FSUB.D	f10,	f0,	f6</a:t>
            </a:r>
          </a:p>
          <a:p>
            <a:pPr marL="0" indent="0">
              <a:buNone/>
            </a:pPr>
            <a:r>
              <a:rPr lang="en-US" altLang="zh-CN" dirty="0"/>
              <a:t>I6 	FADD.D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  <a:r>
              <a:rPr lang="en-US" altLang="zh-CN" dirty="0"/>
              <a:t>,	f8,	f2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62FC7-0D42-4E4D-A773-9AF79C9A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9D496-A4A7-48B6-AB81-1D2D92F2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CCF2F-CCBF-42F4-B199-7624BC2B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0846E2D7-F1B4-486F-9CF2-D37EC6D933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6515" y="3429000"/>
            <a:ext cx="503237" cy="790575"/>
          </a:xfrm>
          <a:prstGeom prst="line">
            <a:avLst/>
          </a:prstGeom>
          <a:noFill/>
          <a:ln w="25400" cmpd="sng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82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F17577D1-3943-49A0-8364-AEBD7EEA0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Hazards: WAR Hazards – 2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D689BF4-A5CF-4117-BE33-7CED132E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</a:p>
          <a:p>
            <a:pPr marL="0" indent="0">
              <a:buNone/>
            </a:pPr>
            <a:r>
              <a:rPr lang="en-US" altLang="zh-CN" dirty="0"/>
              <a:t>I2 	FLD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f8,	f6,	f2</a:t>
            </a:r>
          </a:p>
          <a:p>
            <a:pPr marL="0" indent="0">
              <a:buNone/>
            </a:pPr>
            <a:r>
              <a:rPr lang="en-US" altLang="zh-CN" dirty="0"/>
              <a:t>I5	FSUB.D	f10,	f0,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</a:p>
          <a:p>
            <a:pPr marL="0" indent="0">
              <a:buNone/>
            </a:pPr>
            <a:r>
              <a:rPr lang="en-US" altLang="zh-CN" dirty="0"/>
              <a:t>I6 	FADD.D	</a:t>
            </a:r>
            <a:r>
              <a:rPr lang="en-US" altLang="zh-CN" dirty="0">
                <a:solidFill>
                  <a:srgbClr val="00B0F0"/>
                </a:solidFill>
              </a:rPr>
              <a:t>f6</a:t>
            </a:r>
            <a:r>
              <a:rPr lang="en-US" altLang="zh-CN" dirty="0"/>
              <a:t>,	f8,	f2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62FC7-0D42-4E4D-A773-9AF79C9A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9D496-A4A7-48B6-AB81-1D2D92F2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CCF2F-CCBF-42F4-B199-7624BC2B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0846E2D7-F1B4-486F-9CF2-D37EC6D933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3811" y="3921098"/>
            <a:ext cx="1274699" cy="324460"/>
          </a:xfrm>
          <a:prstGeom prst="line">
            <a:avLst/>
          </a:prstGeom>
          <a:noFill/>
          <a:ln w="25400" cmpd="sng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89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8B77269-5AB1-4C1B-A6DA-1BF0115D8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Lecture 0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ILP </a:t>
            </a:r>
            <a:r>
              <a:rPr lang="zh-CN" altLang="zh-CN" dirty="0"/>
              <a:t>&amp;</a:t>
            </a:r>
            <a:r>
              <a:rPr lang="en-US" altLang="zh-CN" dirty="0"/>
              <a:t> Loop</a:t>
            </a:r>
            <a:r>
              <a:rPr lang="zh-CN" altLang="en-US" dirty="0"/>
              <a:t> </a:t>
            </a:r>
            <a:r>
              <a:rPr lang="en-US" altLang="zh-CN" dirty="0"/>
              <a:t>Unrolling</a:t>
            </a:r>
            <a:endParaRPr lang="zh-CN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1FC419-95AF-4BA6-B5AC-EE23885CE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fld id="{693E09DE-B564-40EA-9B56-AA598D5E1123}" type="datetime4">
              <a:rPr lang="en-US" altLang="zh-CN" smtClean="0"/>
              <a:t>November 3, 2020</a:t>
            </a:fld>
            <a:endParaRPr lang="en-US" altLang="zh-CN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64623B7-4280-4A9B-ADEE-3D8578C1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1B02AA5-EAA0-443F-84DD-878991A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9DD14BF-16D5-49C6-9F51-AB3A5E6A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560B-D258-487E-8D34-1332E864E3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7BB4FC38-13BE-4AE8-9028-C8F1240F9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Hazards: WAW Hazards – 1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D2E6B9A5-429F-4F85-9BC5-D7DE05CA4AD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</a:t>
            </a:r>
            <a:r>
              <a:rPr lang="en-US" altLang="zh-CN" dirty="0">
                <a:solidFill>
                  <a:schemeClr val="accent2"/>
                </a:solidFill>
              </a:rPr>
              <a:t>f6</a:t>
            </a:r>
            <a:r>
              <a:rPr lang="en-US" altLang="zh-CN" dirty="0"/>
              <a:t>, 	f6,	f4</a:t>
            </a:r>
          </a:p>
          <a:p>
            <a:pPr marL="0" indent="0">
              <a:buNone/>
            </a:pPr>
            <a:r>
              <a:rPr lang="en-US" altLang="zh-CN" dirty="0"/>
              <a:t>I2 	FLD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f8,	f6,	f2</a:t>
            </a:r>
          </a:p>
          <a:p>
            <a:pPr marL="0" indent="0">
              <a:buNone/>
            </a:pPr>
            <a:r>
              <a:rPr lang="en-US" altLang="zh-CN" dirty="0"/>
              <a:t>I5	FSUB.D	f10,	f0,	f6</a:t>
            </a:r>
          </a:p>
          <a:p>
            <a:pPr marL="0" indent="0">
              <a:buNone/>
            </a:pPr>
            <a:r>
              <a:rPr lang="en-US" altLang="zh-CN" dirty="0"/>
              <a:t>I6 	FADD.D	</a:t>
            </a:r>
            <a:r>
              <a:rPr lang="en-US" altLang="zh-CN" dirty="0">
                <a:solidFill>
                  <a:schemeClr val="accent2"/>
                </a:solidFill>
              </a:rPr>
              <a:t>f6</a:t>
            </a:r>
            <a:r>
              <a:rPr lang="en-US" altLang="zh-CN" dirty="0"/>
              <a:t>,	f8,	f2</a:t>
            </a:r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0D5DF-A2BE-431A-A667-9D6CE492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DAE68-6E41-4018-A279-77519EDB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E80AD-43C6-41E7-BFA1-B98E0604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2772" name="未知">
            <a:extLst>
              <a:ext uri="{FF2B5EF4-FFF2-40B4-BE49-F238E27FC236}">
                <a16:creationId xmlns:a16="http://schemas.microsoft.com/office/drawing/2014/main" id="{B1B7A342-19C6-4E03-BE0F-7A1CEABFDCE3}"/>
              </a:ext>
            </a:extLst>
          </p:cNvPr>
          <p:cNvSpPr>
            <a:spLocks/>
          </p:cNvSpPr>
          <p:nvPr/>
        </p:nvSpPr>
        <p:spPr bwMode="auto">
          <a:xfrm>
            <a:off x="2953439" y="1926867"/>
            <a:ext cx="168133" cy="2290409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34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20E055C5-3CD8-4BA1-826A-93D0C1DDB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Hazards - All</a:t>
            </a:r>
          </a:p>
        </p:txBody>
      </p:sp>
      <p:sp>
        <p:nvSpPr>
          <p:cNvPr id="26626" name="内容占位符 26625">
            <a:extLst>
              <a:ext uri="{FF2B5EF4-FFF2-40B4-BE49-F238E27FC236}">
                <a16:creationId xmlns:a16="http://schemas.microsoft.com/office/drawing/2014/main" id="{EF41CBB2-A1F7-474A-985F-0C479FB0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</a:p>
          <a:p>
            <a:pPr marL="0" indent="0">
              <a:buNone/>
            </a:pPr>
            <a:r>
              <a:rPr lang="en-US" altLang="zh-CN" dirty="0"/>
              <a:t>I2 	FLD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f8,	f6,	f2</a:t>
            </a:r>
          </a:p>
          <a:p>
            <a:pPr marL="0" indent="0">
              <a:buNone/>
            </a:pPr>
            <a:r>
              <a:rPr lang="en-US" altLang="zh-CN" dirty="0"/>
              <a:t>I5	FSUB.D	f10,	f0,	f6</a:t>
            </a:r>
          </a:p>
          <a:p>
            <a:pPr marL="0" indent="0">
              <a:buNone/>
            </a:pPr>
            <a:r>
              <a:rPr lang="en-US" altLang="zh-CN" dirty="0"/>
              <a:t>I6 	FADD.D	f6,	f8,	f2</a:t>
            </a:r>
          </a:p>
          <a:p>
            <a:r>
              <a:rPr lang="zh-CN" altLang="en-US" sz="2800" dirty="0"/>
              <a:t>Execuation order</a:t>
            </a:r>
          </a:p>
          <a:p>
            <a:pPr lvl="1"/>
            <a:r>
              <a:rPr lang="zh-CN" altLang="en-US" dirty="0"/>
              <a:t>In-order</a:t>
            </a:r>
          </a:p>
          <a:p>
            <a:pPr lvl="1"/>
            <a:r>
              <a:rPr lang="zh-CN" altLang="en-US" dirty="0"/>
              <a:t>Out-of-order (o-o-o)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B6A12-A7B4-450D-B446-D74EB6F3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B8912-9AEC-4915-A07C-7548336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D35B7-C323-4BC7-A388-AAE793AC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33798" name="Group 4">
            <a:extLst>
              <a:ext uri="{FF2B5EF4-FFF2-40B4-BE49-F238E27FC236}">
                <a16:creationId xmlns:a16="http://schemas.microsoft.com/office/drawing/2014/main" id="{FBB79F87-F6B4-4094-AF2E-7DD31788EED6}"/>
              </a:ext>
            </a:extLst>
          </p:cNvPr>
          <p:cNvGrpSpPr>
            <a:grpSpLocks/>
          </p:cNvGrpSpPr>
          <p:nvPr/>
        </p:nvGrpSpPr>
        <p:grpSpPr bwMode="auto">
          <a:xfrm>
            <a:off x="3434447" y="1990433"/>
            <a:ext cx="1493767" cy="1813508"/>
            <a:chOff x="0" y="0"/>
            <a:chExt cx="952" cy="1179"/>
          </a:xfrm>
        </p:grpSpPr>
        <p:sp>
          <p:nvSpPr>
            <p:cNvPr id="26629" name="Line 5">
              <a:extLst>
                <a:ext uri="{FF2B5EF4-FFF2-40B4-BE49-F238E27FC236}">
                  <a16:creationId xmlns:a16="http://schemas.microsoft.com/office/drawing/2014/main" id="{A776A750-070A-4D68-A1F9-C12C5B5FF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 dirty="0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26630" name="未知">
              <a:extLst>
                <a:ext uri="{FF2B5EF4-FFF2-40B4-BE49-F238E27FC236}">
                  <a16:creationId xmlns:a16="http://schemas.microsoft.com/office/drawing/2014/main" id="{BD301D1C-1B04-4B4C-A3DC-87EC28040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B6D405A0-1D93-43E8-9BB1-C2D4F1AB0F0A}"/>
              </a:ext>
            </a:extLst>
          </p:cNvPr>
          <p:cNvGrpSpPr>
            <a:grpSpLocks/>
          </p:cNvGrpSpPr>
          <p:nvPr/>
        </p:nvGrpSpPr>
        <p:grpSpPr bwMode="auto">
          <a:xfrm>
            <a:off x="3622662" y="2420937"/>
            <a:ext cx="1381125" cy="2016125"/>
            <a:chOff x="0" y="0"/>
            <a:chExt cx="778" cy="1270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18A8AA79-2947-40EC-B7E2-13F3A4E1C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E67E9003-FB6A-42D9-9025-5B754FEC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EB731D6F-FAAA-4366-AB28-8A05D97F4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Line 4">
            <a:extLst>
              <a:ext uri="{FF2B5EF4-FFF2-40B4-BE49-F238E27FC236}">
                <a16:creationId xmlns:a16="http://schemas.microsoft.com/office/drawing/2014/main" id="{936C1727-251B-4F0F-AB7A-FC06FE0F1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69" y="2905421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E75892BC-ECF2-4459-B7E9-5F3C45375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455" y="3470394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C40C46-C202-4935-8F27-229774A6C197}"/>
              </a:ext>
            </a:extLst>
          </p:cNvPr>
          <p:cNvGrpSpPr/>
          <p:nvPr/>
        </p:nvGrpSpPr>
        <p:grpSpPr>
          <a:xfrm>
            <a:off x="3476353" y="3480508"/>
            <a:ext cx="1469312" cy="790575"/>
            <a:chOff x="3767817" y="3573225"/>
            <a:chExt cx="1274699" cy="790575"/>
          </a:xfrm>
        </p:grpSpPr>
        <p:sp>
          <p:nvSpPr>
            <p:cNvPr id="17" name="Line 4">
              <a:extLst>
                <a:ext uri="{FF2B5EF4-FFF2-40B4-BE49-F238E27FC236}">
                  <a16:creationId xmlns:a16="http://schemas.microsoft.com/office/drawing/2014/main" id="{1D504460-6821-46D3-8782-B881F5BEA0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7818" y="3573225"/>
              <a:ext cx="503237" cy="790575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8" name="Line 4">
              <a:extLst>
                <a:ext uri="{FF2B5EF4-FFF2-40B4-BE49-F238E27FC236}">
                  <a16:creationId xmlns:a16="http://schemas.microsoft.com/office/drawing/2014/main" id="{A5B1D0DD-75B9-4BD8-98BE-059D970B6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7817" y="4039340"/>
              <a:ext cx="1274699" cy="324460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9" name="未知">
            <a:extLst>
              <a:ext uri="{FF2B5EF4-FFF2-40B4-BE49-F238E27FC236}">
                <a16:creationId xmlns:a16="http://schemas.microsoft.com/office/drawing/2014/main" id="{1316B8E8-94F8-4740-9CFB-25CA569E60C8}"/>
              </a:ext>
            </a:extLst>
          </p:cNvPr>
          <p:cNvSpPr>
            <a:spLocks/>
          </p:cNvSpPr>
          <p:nvPr/>
        </p:nvSpPr>
        <p:spPr bwMode="auto">
          <a:xfrm>
            <a:off x="2914831" y="1874093"/>
            <a:ext cx="235963" cy="2443475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0FFFA089-6536-42B8-8242-409D351C1E05}"/>
              </a:ext>
            </a:extLst>
          </p:cNvPr>
          <p:cNvGrpSpPr>
            <a:grpSpLocks/>
          </p:cNvGrpSpPr>
          <p:nvPr/>
        </p:nvGrpSpPr>
        <p:grpSpPr bwMode="auto">
          <a:xfrm>
            <a:off x="6577465" y="1337849"/>
            <a:ext cx="1593850" cy="5128843"/>
            <a:chOff x="0" y="0"/>
            <a:chExt cx="3349" cy="6982"/>
          </a:xfrm>
        </p:grpSpPr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B37E1B5E-ED50-47D5-9707-69D39C4BE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6</a:t>
              </a:r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6C1CCC90-0B30-41D8-9E36-BEA72F6D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DE10ABD5-DD6C-4A28-A8CA-E698E8955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A9DB5303-53FF-4C4F-8C69-D37A072AB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646BF373-CB1E-4F7C-AC4D-F7C3825E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3A969066-70C5-42CA-B0C6-6563F821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0120D53E-3B6F-4434-84E2-C5E84E328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1C9EB08F-BB4A-4140-AFCC-DCEFF1169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>
              <a:extLst>
                <a:ext uri="{FF2B5EF4-FFF2-40B4-BE49-F238E27FC236}">
                  <a16:creationId xmlns:a16="http://schemas.microsoft.com/office/drawing/2014/main" id="{845DCEC9-04E3-408F-BF0E-8CB6C4A60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0AA23681-3C88-494C-A63F-5AD109678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31" name="未知">
              <a:extLst>
                <a:ext uri="{FF2B5EF4-FFF2-40B4-BE49-F238E27FC236}">
                  <a16:creationId xmlns:a16="http://schemas.microsoft.com/office/drawing/2014/main" id="{447F513D-48A1-4DF4-B031-8721E2199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9">
              <a:extLst>
                <a:ext uri="{FF2B5EF4-FFF2-40B4-BE49-F238E27FC236}">
                  <a16:creationId xmlns:a16="http://schemas.microsoft.com/office/drawing/2014/main" id="{2FEE6205-C00E-4504-A6D6-CBE51506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33" name="未知">
              <a:extLst>
                <a:ext uri="{FF2B5EF4-FFF2-40B4-BE49-F238E27FC236}">
                  <a16:creationId xmlns:a16="http://schemas.microsoft.com/office/drawing/2014/main" id="{5860107C-D138-4632-BBF0-77472C0C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25448C18-EA0C-41B6-8630-A5AE29AA2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5</a:t>
              </a:r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503A3BBF-3CC8-44AF-B85A-32B64EAA4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3FFA32FE-708E-485C-8F1C-205F4D01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11580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20E055C5-3CD8-4BA1-826A-93D0C1DDB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Scheduling: Valid </a:t>
            </a:r>
            <a:r>
              <a:rPr lang="zh-CN" altLang="en-US" dirty="0"/>
              <a:t>O</a:t>
            </a:r>
            <a:r>
              <a:rPr lang="en-US" altLang="zh-CN" dirty="0" err="1"/>
              <a:t>rderings</a:t>
            </a:r>
            <a:endParaRPr lang="en-US" altLang="zh-CN" dirty="0"/>
          </a:p>
        </p:txBody>
      </p:sp>
      <p:sp>
        <p:nvSpPr>
          <p:cNvPr id="26626" name="内容占位符 26625">
            <a:extLst>
              <a:ext uri="{FF2B5EF4-FFF2-40B4-BE49-F238E27FC236}">
                <a16:creationId xmlns:a16="http://schemas.microsoft.com/office/drawing/2014/main" id="{EF41CBB2-A1F7-474A-985F-0C479FB0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</a:p>
          <a:p>
            <a:pPr marL="0" indent="0">
              <a:buNone/>
            </a:pPr>
            <a:r>
              <a:rPr lang="en-US" altLang="zh-CN" dirty="0"/>
              <a:t>I2 	FLD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f8,	f6,	f2</a:t>
            </a:r>
          </a:p>
          <a:p>
            <a:pPr marL="0" indent="0">
              <a:buNone/>
            </a:pPr>
            <a:r>
              <a:rPr lang="en-US" altLang="zh-CN" dirty="0"/>
              <a:t>I5	FSUB.D	f10,	f0,	f6</a:t>
            </a:r>
          </a:p>
          <a:p>
            <a:pPr marL="0" indent="0">
              <a:buNone/>
            </a:pPr>
            <a:r>
              <a:rPr lang="en-US" altLang="zh-CN" dirty="0"/>
              <a:t>I6 	FADD.D	f6,	f8,	f2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B6A12-A7B4-450D-B446-D74EB6F3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B8912-9AEC-4915-A07C-7548336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D35B7-C323-4BC7-A388-AAE793AC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0FFFA089-6536-42B8-8242-409D351C1E05}"/>
              </a:ext>
            </a:extLst>
          </p:cNvPr>
          <p:cNvGrpSpPr>
            <a:grpSpLocks/>
          </p:cNvGrpSpPr>
          <p:nvPr/>
        </p:nvGrpSpPr>
        <p:grpSpPr bwMode="auto">
          <a:xfrm>
            <a:off x="6577465" y="1337849"/>
            <a:ext cx="1593850" cy="5128843"/>
            <a:chOff x="0" y="0"/>
            <a:chExt cx="3349" cy="6982"/>
          </a:xfrm>
        </p:grpSpPr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B37E1B5E-ED50-47D5-9707-69D39C4BE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6</a:t>
              </a:r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6C1CCC90-0B30-41D8-9E36-BEA72F6D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DE10ABD5-DD6C-4A28-A8CA-E698E8955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A9DB5303-53FF-4C4F-8C69-D37A072AB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646BF373-CB1E-4F7C-AC4D-F7C3825E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3A969066-70C5-42CA-B0C6-6563F821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0120D53E-3B6F-4434-84E2-C5E84E328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1C9EB08F-BB4A-4140-AFCC-DCEFF1169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>
              <a:extLst>
                <a:ext uri="{FF2B5EF4-FFF2-40B4-BE49-F238E27FC236}">
                  <a16:creationId xmlns:a16="http://schemas.microsoft.com/office/drawing/2014/main" id="{845DCEC9-04E3-408F-BF0E-8CB6C4A60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0AA23681-3C88-494C-A63F-5AD109678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31" name="未知">
              <a:extLst>
                <a:ext uri="{FF2B5EF4-FFF2-40B4-BE49-F238E27FC236}">
                  <a16:creationId xmlns:a16="http://schemas.microsoft.com/office/drawing/2014/main" id="{447F513D-48A1-4DF4-B031-8721E2199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9">
              <a:extLst>
                <a:ext uri="{FF2B5EF4-FFF2-40B4-BE49-F238E27FC236}">
                  <a16:creationId xmlns:a16="http://schemas.microsoft.com/office/drawing/2014/main" id="{2FEE6205-C00E-4504-A6D6-CBE51506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33" name="未知">
              <a:extLst>
                <a:ext uri="{FF2B5EF4-FFF2-40B4-BE49-F238E27FC236}">
                  <a16:creationId xmlns:a16="http://schemas.microsoft.com/office/drawing/2014/main" id="{5860107C-D138-4632-BBF0-77472C0C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25448C18-EA0C-41B6-8630-A5AE29AA2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5</a:t>
              </a:r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503A3BBF-3CC8-44AF-B85A-32B64EAA4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3FFA32FE-708E-485C-8F1C-205F4D01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graphicFrame>
        <p:nvGraphicFramePr>
          <p:cNvPr id="37" name="Group 4">
            <a:extLst>
              <a:ext uri="{FF2B5EF4-FFF2-40B4-BE49-F238E27FC236}">
                <a16:creationId xmlns:a16="http://schemas.microsoft.com/office/drawing/2014/main" id="{0462248C-4733-4191-9E34-5CA4FE2C3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28748"/>
              </p:ext>
            </p:extLst>
          </p:nvPr>
        </p:nvGraphicFramePr>
        <p:xfrm>
          <a:off x="457200" y="4968581"/>
          <a:ext cx="5894614" cy="946174"/>
        </p:xfrm>
        <a:graphic>
          <a:graphicData uri="http://schemas.openxmlformats.org/drawingml/2006/table">
            <a:tbl>
              <a:tblPr/>
              <a:tblGrid>
                <a:gridCol w="152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in-order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o-o-o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1F3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" name="Group 4">
            <a:extLst>
              <a:ext uri="{FF2B5EF4-FFF2-40B4-BE49-F238E27FC236}">
                <a16:creationId xmlns:a16="http://schemas.microsoft.com/office/drawing/2014/main" id="{4F25B37C-55BA-4371-9CB7-815125761CD2}"/>
              </a:ext>
            </a:extLst>
          </p:cNvPr>
          <p:cNvGrpSpPr>
            <a:grpSpLocks/>
          </p:cNvGrpSpPr>
          <p:nvPr/>
        </p:nvGrpSpPr>
        <p:grpSpPr bwMode="auto">
          <a:xfrm>
            <a:off x="3434447" y="1990433"/>
            <a:ext cx="1493767" cy="1813508"/>
            <a:chOff x="0" y="0"/>
            <a:chExt cx="952" cy="1179"/>
          </a:xfrm>
        </p:grpSpPr>
        <p:sp>
          <p:nvSpPr>
            <p:cNvPr id="39" name="Line 5">
              <a:extLst>
                <a:ext uri="{FF2B5EF4-FFF2-40B4-BE49-F238E27FC236}">
                  <a16:creationId xmlns:a16="http://schemas.microsoft.com/office/drawing/2014/main" id="{17BF7788-0CB0-46A2-BA0B-64B1B0A23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 dirty="0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0" name="未知">
              <a:extLst>
                <a:ext uri="{FF2B5EF4-FFF2-40B4-BE49-F238E27FC236}">
                  <a16:creationId xmlns:a16="http://schemas.microsoft.com/office/drawing/2014/main" id="{C3507747-9056-4733-B043-08B3A8724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4">
            <a:extLst>
              <a:ext uri="{FF2B5EF4-FFF2-40B4-BE49-F238E27FC236}">
                <a16:creationId xmlns:a16="http://schemas.microsoft.com/office/drawing/2014/main" id="{E86DB3B1-FA25-4C51-92FC-BD3C0DB5153C}"/>
              </a:ext>
            </a:extLst>
          </p:cNvPr>
          <p:cNvGrpSpPr>
            <a:grpSpLocks/>
          </p:cNvGrpSpPr>
          <p:nvPr/>
        </p:nvGrpSpPr>
        <p:grpSpPr bwMode="auto">
          <a:xfrm>
            <a:off x="3622662" y="2420937"/>
            <a:ext cx="1381125" cy="2016125"/>
            <a:chOff x="0" y="0"/>
            <a:chExt cx="778" cy="1270"/>
          </a:xfrm>
        </p:grpSpPr>
        <p:sp>
          <p:nvSpPr>
            <p:cNvPr id="42" name="Line 5">
              <a:extLst>
                <a:ext uri="{FF2B5EF4-FFF2-40B4-BE49-F238E27FC236}">
                  <a16:creationId xmlns:a16="http://schemas.microsoft.com/office/drawing/2014/main" id="{0F99AD53-5FA6-4913-AE8A-0F2ECB3F7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3" name="未知">
              <a:extLst>
                <a:ext uri="{FF2B5EF4-FFF2-40B4-BE49-F238E27FC236}">
                  <a16:creationId xmlns:a16="http://schemas.microsoft.com/office/drawing/2014/main" id="{0D9D6568-358E-4A3D-B855-77D05BA12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未知">
              <a:extLst>
                <a:ext uri="{FF2B5EF4-FFF2-40B4-BE49-F238E27FC236}">
                  <a16:creationId xmlns:a16="http://schemas.microsoft.com/office/drawing/2014/main" id="{B20C328E-D55F-4315-82D1-BF82184E5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Line 4">
            <a:extLst>
              <a:ext uri="{FF2B5EF4-FFF2-40B4-BE49-F238E27FC236}">
                <a16:creationId xmlns:a16="http://schemas.microsoft.com/office/drawing/2014/main" id="{450DEF48-07DE-455E-B0A6-B5AAB31ED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69" y="2905421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6" name="Line 4">
            <a:extLst>
              <a:ext uri="{FF2B5EF4-FFF2-40B4-BE49-F238E27FC236}">
                <a16:creationId xmlns:a16="http://schemas.microsoft.com/office/drawing/2014/main" id="{DA431C49-1A18-4484-BD60-4A3F38534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455" y="3470394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A5DA49A-2EB3-41EE-B683-1F6C812C2465}"/>
              </a:ext>
            </a:extLst>
          </p:cNvPr>
          <p:cNvGrpSpPr/>
          <p:nvPr/>
        </p:nvGrpSpPr>
        <p:grpSpPr>
          <a:xfrm>
            <a:off x="3476353" y="3480508"/>
            <a:ext cx="1469312" cy="790575"/>
            <a:chOff x="3767817" y="3573225"/>
            <a:chExt cx="1274699" cy="790575"/>
          </a:xfrm>
        </p:grpSpPr>
        <p:sp>
          <p:nvSpPr>
            <p:cNvPr id="48" name="Line 4">
              <a:extLst>
                <a:ext uri="{FF2B5EF4-FFF2-40B4-BE49-F238E27FC236}">
                  <a16:creationId xmlns:a16="http://schemas.microsoft.com/office/drawing/2014/main" id="{E249F0E0-6F50-412F-8F6C-DDAEF0DF6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7818" y="3573225"/>
              <a:ext cx="503237" cy="790575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9" name="Line 4">
              <a:extLst>
                <a:ext uri="{FF2B5EF4-FFF2-40B4-BE49-F238E27FC236}">
                  <a16:creationId xmlns:a16="http://schemas.microsoft.com/office/drawing/2014/main" id="{83038B7A-7324-4DAA-84E9-D0F3E96AA7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7817" y="4039340"/>
              <a:ext cx="1274699" cy="324460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50" name="未知">
            <a:extLst>
              <a:ext uri="{FF2B5EF4-FFF2-40B4-BE49-F238E27FC236}">
                <a16:creationId xmlns:a16="http://schemas.microsoft.com/office/drawing/2014/main" id="{070AB686-5634-4D23-8E72-1FE0C525D1C7}"/>
              </a:ext>
            </a:extLst>
          </p:cNvPr>
          <p:cNvSpPr>
            <a:spLocks/>
          </p:cNvSpPr>
          <p:nvPr/>
        </p:nvSpPr>
        <p:spPr bwMode="auto">
          <a:xfrm>
            <a:off x="2914831" y="1874093"/>
            <a:ext cx="235963" cy="2443475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9985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20E055C5-3CD8-4BA1-826A-93D0C1DDB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Scheduling: </a:t>
            </a:r>
            <a:r>
              <a:rPr lang="zh-CN" altLang="en-US" dirty="0"/>
              <a:t>Out-of-order</a:t>
            </a:r>
            <a:endParaRPr lang="en-US" altLang="zh-CN" dirty="0"/>
          </a:p>
        </p:txBody>
      </p:sp>
      <p:sp>
        <p:nvSpPr>
          <p:cNvPr id="26626" name="内容占位符 26625">
            <a:extLst>
              <a:ext uri="{FF2B5EF4-FFF2-40B4-BE49-F238E27FC236}">
                <a16:creationId xmlns:a16="http://schemas.microsoft.com/office/drawing/2014/main" id="{EF41CBB2-A1F7-474A-985F-0C479FB0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I1 	FDIV.D	f6, 	f6,	f4</a:t>
            </a:r>
          </a:p>
          <a:p>
            <a:pPr marL="0" indent="0">
              <a:buNone/>
            </a:pPr>
            <a:r>
              <a:rPr lang="en-US" altLang="zh-CN" dirty="0"/>
              <a:t>I2 	FLD		f2,	45(x3)</a:t>
            </a:r>
          </a:p>
          <a:p>
            <a:pPr marL="0" indent="0">
              <a:buNone/>
            </a:pPr>
            <a:r>
              <a:rPr lang="en-US" altLang="zh-CN" dirty="0"/>
              <a:t>I3 	FMUL.D	f0,	f2,	f4</a:t>
            </a:r>
          </a:p>
          <a:p>
            <a:pPr marL="0" indent="0">
              <a:buNone/>
            </a:pPr>
            <a:r>
              <a:rPr lang="en-US" altLang="zh-CN" dirty="0"/>
              <a:t>I4 	FDIV.D	f8,	f6,	f2</a:t>
            </a:r>
          </a:p>
          <a:p>
            <a:pPr marL="0" indent="0">
              <a:buNone/>
            </a:pPr>
            <a:r>
              <a:rPr lang="en-US" altLang="zh-CN" dirty="0"/>
              <a:t>I5	FSUB.D	f10,	f0,	f6</a:t>
            </a:r>
          </a:p>
          <a:p>
            <a:pPr marL="0" indent="0">
              <a:buNone/>
            </a:pPr>
            <a:r>
              <a:rPr lang="en-US" altLang="zh-CN" dirty="0"/>
              <a:t>I6 	FADD.D	f6,	f8,	f2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B6A12-A7B4-450D-B446-D74EB6F3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B8912-9AEC-4915-A07C-7548336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D35B7-C323-4BC7-A388-AAE793AC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0FFFA089-6536-42B8-8242-409D351C1E05}"/>
              </a:ext>
            </a:extLst>
          </p:cNvPr>
          <p:cNvGrpSpPr>
            <a:grpSpLocks/>
          </p:cNvGrpSpPr>
          <p:nvPr/>
        </p:nvGrpSpPr>
        <p:grpSpPr bwMode="auto">
          <a:xfrm>
            <a:off x="6577465" y="1337849"/>
            <a:ext cx="1593850" cy="5128843"/>
            <a:chOff x="0" y="0"/>
            <a:chExt cx="3349" cy="6982"/>
          </a:xfrm>
        </p:grpSpPr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B37E1B5E-ED50-47D5-9707-69D39C4BE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6252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6</a:t>
              </a:r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6C1CCC90-0B30-41D8-9E36-BEA72F6D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377"/>
              <a:ext cx="1217" cy="1915"/>
            </a:xfrm>
            <a:custGeom>
              <a:avLst/>
              <a:gdLst>
                <a:gd name="T0" fmla="*/ 1217 w 384"/>
                <a:gd name="T1" fmla="*/ 0 h 912"/>
                <a:gd name="T2" fmla="*/ 1217 w 384"/>
                <a:gd name="T3" fmla="*/ 1411 h 912"/>
                <a:gd name="T4" fmla="*/ 0 w 384"/>
                <a:gd name="T5" fmla="*/ 1915 h 9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DE10ABD5-DD6C-4A28-A8CA-E698E8955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1662"/>
              <a:ext cx="1218" cy="1110"/>
            </a:xfrm>
            <a:custGeom>
              <a:avLst/>
              <a:gdLst>
                <a:gd name="T0" fmla="*/ 0 w 384"/>
                <a:gd name="T1" fmla="*/ 0 h 528"/>
                <a:gd name="T2" fmla="*/ 1218 w 384"/>
                <a:gd name="T3" fmla="*/ 202 h 528"/>
                <a:gd name="T4" fmla="*/ 1218 w 384"/>
                <a:gd name="T5" fmla="*/ 807 h 528"/>
                <a:gd name="T6" fmla="*/ 609 w 384"/>
                <a:gd name="T7" fmla="*/ 111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A9DB5303-53FF-4C4F-8C69-D37A072AB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0" y="2472"/>
              <a:ext cx="763" cy="1410"/>
            </a:xfrm>
            <a:custGeom>
              <a:avLst/>
              <a:gdLst>
                <a:gd name="T0" fmla="*/ 763 w 240"/>
                <a:gd name="T1" fmla="*/ 0 h 672"/>
                <a:gd name="T2" fmla="*/ 763 w 240"/>
                <a:gd name="T3" fmla="*/ 1007 h 672"/>
                <a:gd name="T4" fmla="*/ 0 w 240"/>
                <a:gd name="T5" fmla="*/ 1410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646BF373-CB1E-4F7C-AC4D-F7C3825E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" y="3480"/>
              <a:ext cx="610" cy="2925"/>
            </a:xfrm>
            <a:custGeom>
              <a:avLst/>
              <a:gdLst>
                <a:gd name="T0" fmla="*/ 610 w 192"/>
                <a:gd name="T1" fmla="*/ 0 h 1392"/>
                <a:gd name="T2" fmla="*/ 610 w 192"/>
                <a:gd name="T3" fmla="*/ 2622 h 1392"/>
                <a:gd name="T4" fmla="*/ 0 w 192"/>
                <a:gd name="T5" fmla="*/ 2925 h 13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3A969066-70C5-42CA-B0C6-6563F821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1246"/>
              <a:ext cx="1083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0120D53E-3B6F-4434-84E2-C5E84E328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4085"/>
              <a:ext cx="1217" cy="2217"/>
            </a:xfrm>
            <a:custGeom>
              <a:avLst/>
              <a:gdLst>
                <a:gd name="T0" fmla="*/ 0 w 384"/>
                <a:gd name="T1" fmla="*/ 0 h 1056"/>
                <a:gd name="T2" fmla="*/ 1217 w 384"/>
                <a:gd name="T3" fmla="*/ 302 h 1056"/>
                <a:gd name="T4" fmla="*/ 1217 w 384"/>
                <a:gd name="T5" fmla="*/ 1612 h 1056"/>
                <a:gd name="T6" fmla="*/ 152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1C9EB08F-BB4A-4140-AFCC-DCEFF1169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52"/>
              <a:ext cx="1525" cy="6150"/>
            </a:xfrm>
            <a:custGeom>
              <a:avLst/>
              <a:gdLst>
                <a:gd name="T0" fmla="*/ 1525 w 480"/>
                <a:gd name="T1" fmla="*/ 0 h 2928"/>
                <a:gd name="T2" fmla="*/ 0 w 480"/>
                <a:gd name="T3" fmla="*/ 706 h 2928"/>
                <a:gd name="T4" fmla="*/ 0 w 480"/>
                <a:gd name="T5" fmla="*/ 5848 h 2928"/>
                <a:gd name="T6" fmla="*/ 1068 w 480"/>
                <a:gd name="T7" fmla="*/ 6150 h 29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>
              <a:extLst>
                <a:ext uri="{FF2B5EF4-FFF2-40B4-BE49-F238E27FC236}">
                  <a16:creationId xmlns:a16="http://schemas.microsoft.com/office/drawing/2014/main" id="{845DCEC9-04E3-408F-BF0E-8CB6C4A60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" y="4085"/>
              <a:ext cx="1220" cy="2217"/>
            </a:xfrm>
            <a:custGeom>
              <a:avLst/>
              <a:gdLst>
                <a:gd name="T0" fmla="*/ 1220 w 384"/>
                <a:gd name="T1" fmla="*/ 0 h 1056"/>
                <a:gd name="T2" fmla="*/ 0 w 384"/>
                <a:gd name="T3" fmla="*/ 403 h 1056"/>
                <a:gd name="T4" fmla="*/ 0 w 384"/>
                <a:gd name="T5" fmla="*/ 1915 h 1056"/>
                <a:gd name="T6" fmla="*/ 915 w 384"/>
                <a:gd name="T7" fmla="*/ 2217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0AA23681-3C88-494C-A63F-5AD109678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3745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31" name="未知">
              <a:extLst>
                <a:ext uri="{FF2B5EF4-FFF2-40B4-BE49-F238E27FC236}">
                  <a16:creationId xmlns:a16="http://schemas.microsoft.com/office/drawing/2014/main" id="{447F513D-48A1-4DF4-B031-8721E2199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352"/>
              <a:ext cx="1825" cy="3630"/>
            </a:xfrm>
            <a:custGeom>
              <a:avLst/>
              <a:gdLst>
                <a:gd name="T0" fmla="*/ 0 w 576"/>
                <a:gd name="T1" fmla="*/ 0 h 1728"/>
                <a:gd name="T2" fmla="*/ 1825 w 576"/>
                <a:gd name="T3" fmla="*/ 202 h 1728"/>
                <a:gd name="T4" fmla="*/ 1825 w 576"/>
                <a:gd name="T5" fmla="*/ 3025 h 1728"/>
                <a:gd name="T6" fmla="*/ 456 w 576"/>
                <a:gd name="T7" fmla="*/ 3630 h 17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29">
              <a:extLst>
                <a:ext uri="{FF2B5EF4-FFF2-40B4-BE49-F238E27FC236}">
                  <a16:creationId xmlns:a16="http://schemas.microsoft.com/office/drawing/2014/main" id="{2FEE6205-C00E-4504-A6D6-CBE51506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0"/>
              <a:ext cx="1080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33" name="未知">
              <a:extLst>
                <a:ext uri="{FF2B5EF4-FFF2-40B4-BE49-F238E27FC236}">
                  <a16:creationId xmlns:a16="http://schemas.microsoft.com/office/drawing/2014/main" id="{5860107C-D138-4632-BBF0-77472C0C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" y="5597"/>
              <a:ext cx="457" cy="705"/>
            </a:xfrm>
            <a:custGeom>
              <a:avLst/>
              <a:gdLst>
                <a:gd name="T0" fmla="*/ 305 w 144"/>
                <a:gd name="T1" fmla="*/ 0 h 336"/>
                <a:gd name="T2" fmla="*/ 0 w 144"/>
                <a:gd name="T3" fmla="*/ 201 h 336"/>
                <a:gd name="T4" fmla="*/ 457 w 144"/>
                <a:gd name="T5" fmla="*/ 705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 cap="flat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25448C18-EA0C-41B6-8630-A5AE29AA2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4993"/>
              <a:ext cx="1077" cy="730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5</a:t>
              </a:r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503A3BBF-3CC8-44AF-B85A-32B64EAA4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" y="2875"/>
              <a:ext cx="763" cy="2317"/>
            </a:xfrm>
            <a:custGeom>
              <a:avLst/>
              <a:gdLst>
                <a:gd name="T0" fmla="*/ 0 w 240"/>
                <a:gd name="T1" fmla="*/ 0 h 1104"/>
                <a:gd name="T2" fmla="*/ 763 w 240"/>
                <a:gd name="T3" fmla="*/ 302 h 1104"/>
                <a:gd name="T4" fmla="*/ 763 w 240"/>
                <a:gd name="T5" fmla="*/ 2116 h 1104"/>
                <a:gd name="T6" fmla="*/ 305 w 240"/>
                <a:gd name="T7" fmla="*/ 2317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92D050"/>
                </a:solidFill>
              </a:endParaRPr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3FFA32FE-708E-485C-8F1C-205F4D01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494"/>
              <a:ext cx="1080" cy="733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2000" i="1">
                  <a:latin typeface="Verdana" charset="0"/>
                  <a:ea typeface="宋体" charset="0"/>
                  <a:cs typeface="宋体" charset="0"/>
                </a:rPr>
                <a:t>I</a:t>
              </a:r>
              <a:r>
                <a:rPr lang="en-US" sz="2000" i="1" baseline="-25000">
                  <a:latin typeface="Verdana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graphicFrame>
        <p:nvGraphicFramePr>
          <p:cNvPr id="37" name="Group 4">
            <a:extLst>
              <a:ext uri="{FF2B5EF4-FFF2-40B4-BE49-F238E27FC236}">
                <a16:creationId xmlns:a16="http://schemas.microsoft.com/office/drawing/2014/main" id="{0462248C-4733-4191-9E34-5CA4FE2C3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1806"/>
              </p:ext>
            </p:extLst>
          </p:nvPr>
        </p:nvGraphicFramePr>
        <p:xfrm>
          <a:off x="457200" y="4968581"/>
          <a:ext cx="5894614" cy="946174"/>
        </p:xfrm>
        <a:graphic>
          <a:graphicData uri="http://schemas.openxmlformats.org/drawingml/2006/table">
            <a:tbl>
              <a:tblPr/>
              <a:tblGrid>
                <a:gridCol w="1526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in-order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o-o-o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1F3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" name="Group 4">
            <a:extLst>
              <a:ext uri="{FF2B5EF4-FFF2-40B4-BE49-F238E27FC236}">
                <a16:creationId xmlns:a16="http://schemas.microsoft.com/office/drawing/2014/main" id="{4F25B37C-55BA-4371-9CB7-815125761CD2}"/>
              </a:ext>
            </a:extLst>
          </p:cNvPr>
          <p:cNvGrpSpPr>
            <a:grpSpLocks/>
          </p:cNvGrpSpPr>
          <p:nvPr/>
        </p:nvGrpSpPr>
        <p:grpSpPr bwMode="auto">
          <a:xfrm>
            <a:off x="3434447" y="1990433"/>
            <a:ext cx="1493767" cy="1813508"/>
            <a:chOff x="0" y="0"/>
            <a:chExt cx="952" cy="1179"/>
          </a:xfrm>
        </p:grpSpPr>
        <p:sp>
          <p:nvSpPr>
            <p:cNvPr id="39" name="Line 5">
              <a:extLst>
                <a:ext uri="{FF2B5EF4-FFF2-40B4-BE49-F238E27FC236}">
                  <a16:creationId xmlns:a16="http://schemas.microsoft.com/office/drawing/2014/main" id="{17BF7788-0CB0-46A2-BA0B-64B1B0A23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89" cy="85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 dirty="0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0" name="未知">
              <a:extLst>
                <a:ext uri="{FF2B5EF4-FFF2-40B4-BE49-F238E27FC236}">
                  <a16:creationId xmlns:a16="http://schemas.microsoft.com/office/drawing/2014/main" id="{C3507747-9056-4733-B043-08B3A8724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728"/>
              <a:ext cx="606" cy="451"/>
            </a:xfrm>
            <a:custGeom>
              <a:avLst/>
              <a:gdLst>
                <a:gd name="T0" fmla="*/ 0 w 576"/>
                <a:gd name="T1" fmla="*/ 0 h 528"/>
                <a:gd name="T2" fmla="*/ 303 w 576"/>
                <a:gd name="T3" fmla="*/ 0 h 528"/>
                <a:gd name="T4" fmla="*/ 606 w 576"/>
                <a:gd name="T5" fmla="*/ 451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28">
                  <a:moveTo>
                    <a:pt x="0" y="0"/>
                  </a:moveTo>
                  <a:lnTo>
                    <a:pt x="288" y="0"/>
                  </a:lnTo>
                  <a:lnTo>
                    <a:pt x="576" y="52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4">
            <a:extLst>
              <a:ext uri="{FF2B5EF4-FFF2-40B4-BE49-F238E27FC236}">
                <a16:creationId xmlns:a16="http://schemas.microsoft.com/office/drawing/2014/main" id="{E86DB3B1-FA25-4C51-92FC-BD3C0DB5153C}"/>
              </a:ext>
            </a:extLst>
          </p:cNvPr>
          <p:cNvGrpSpPr>
            <a:grpSpLocks/>
          </p:cNvGrpSpPr>
          <p:nvPr/>
        </p:nvGrpSpPr>
        <p:grpSpPr bwMode="auto">
          <a:xfrm>
            <a:off x="3622662" y="2420937"/>
            <a:ext cx="1381125" cy="2016125"/>
            <a:chOff x="0" y="0"/>
            <a:chExt cx="778" cy="1270"/>
          </a:xfrm>
        </p:grpSpPr>
        <p:sp>
          <p:nvSpPr>
            <p:cNvPr id="42" name="Line 5">
              <a:extLst>
                <a:ext uri="{FF2B5EF4-FFF2-40B4-BE49-F238E27FC236}">
                  <a16:creationId xmlns:a16="http://schemas.microsoft.com/office/drawing/2014/main" id="{0F99AD53-5FA6-4913-AE8A-0F2ECB3F7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6" cy="18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3" name="未知">
              <a:extLst>
                <a:ext uri="{FF2B5EF4-FFF2-40B4-BE49-F238E27FC236}">
                  <a16:creationId xmlns:a16="http://schemas.microsoft.com/office/drawing/2014/main" id="{0D9D6568-358E-4A3D-B855-77D05BA12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91"/>
              <a:ext cx="683" cy="418"/>
            </a:xfrm>
            <a:custGeom>
              <a:avLst/>
              <a:gdLst>
                <a:gd name="T0" fmla="*/ 0 w 672"/>
                <a:gd name="T1" fmla="*/ 0 h 480"/>
                <a:gd name="T2" fmla="*/ 390 w 672"/>
                <a:gd name="T3" fmla="*/ 0 h 480"/>
                <a:gd name="T4" fmla="*/ 683 w 672"/>
                <a:gd name="T5" fmla="*/ 418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480">
                  <a:moveTo>
                    <a:pt x="0" y="0"/>
                  </a:moveTo>
                  <a:lnTo>
                    <a:pt x="384" y="0"/>
                  </a:lnTo>
                  <a:lnTo>
                    <a:pt x="672" y="480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未知">
              <a:extLst>
                <a:ext uri="{FF2B5EF4-FFF2-40B4-BE49-F238E27FC236}">
                  <a16:creationId xmlns:a16="http://schemas.microsoft.com/office/drawing/2014/main" id="{B20C328E-D55F-4315-82D1-BF82184E5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27"/>
              <a:ext cx="181" cy="1043"/>
            </a:xfrm>
            <a:custGeom>
              <a:avLst/>
              <a:gdLst>
                <a:gd name="T0" fmla="*/ 0 w 192"/>
                <a:gd name="T1" fmla="*/ 0 h 1008"/>
                <a:gd name="T2" fmla="*/ 45 w 192"/>
                <a:gd name="T3" fmla="*/ 894 h 1008"/>
                <a:gd name="T4" fmla="*/ 181 w 192"/>
                <a:gd name="T5" fmla="*/ 1043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008">
                  <a:moveTo>
                    <a:pt x="0" y="0"/>
                  </a:moveTo>
                  <a:lnTo>
                    <a:pt x="48" y="864"/>
                  </a:lnTo>
                  <a:lnTo>
                    <a:pt x="192" y="1008"/>
                  </a:lnTo>
                </a:path>
              </a:pathLst>
            </a:custGeom>
            <a:noFill/>
            <a:ln w="25400" cap="flat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Line 4">
            <a:extLst>
              <a:ext uri="{FF2B5EF4-FFF2-40B4-BE49-F238E27FC236}">
                <a16:creationId xmlns:a16="http://schemas.microsoft.com/office/drawing/2014/main" id="{450DEF48-07DE-455E-B0A6-B5AAB31ED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69" y="2905421"/>
            <a:ext cx="549275" cy="769937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6" name="Line 4">
            <a:extLst>
              <a:ext uri="{FF2B5EF4-FFF2-40B4-BE49-F238E27FC236}">
                <a16:creationId xmlns:a16="http://schemas.microsoft.com/office/drawing/2014/main" id="{DA431C49-1A18-4484-BD60-4A3F38534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455" y="3470394"/>
            <a:ext cx="576262" cy="792162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A5DA49A-2EB3-41EE-B683-1F6C812C2465}"/>
              </a:ext>
            </a:extLst>
          </p:cNvPr>
          <p:cNvGrpSpPr/>
          <p:nvPr/>
        </p:nvGrpSpPr>
        <p:grpSpPr>
          <a:xfrm>
            <a:off x="3476353" y="3480508"/>
            <a:ext cx="1469312" cy="790575"/>
            <a:chOff x="3767817" y="3573225"/>
            <a:chExt cx="1274699" cy="790575"/>
          </a:xfrm>
        </p:grpSpPr>
        <p:sp>
          <p:nvSpPr>
            <p:cNvPr id="48" name="Line 4">
              <a:extLst>
                <a:ext uri="{FF2B5EF4-FFF2-40B4-BE49-F238E27FC236}">
                  <a16:creationId xmlns:a16="http://schemas.microsoft.com/office/drawing/2014/main" id="{E249F0E0-6F50-412F-8F6C-DDAEF0DF6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7818" y="3573225"/>
              <a:ext cx="503237" cy="790575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9" name="Line 4">
              <a:extLst>
                <a:ext uri="{FF2B5EF4-FFF2-40B4-BE49-F238E27FC236}">
                  <a16:creationId xmlns:a16="http://schemas.microsoft.com/office/drawing/2014/main" id="{83038B7A-7324-4DAA-84E9-D0F3E96AA7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7817" y="4039340"/>
              <a:ext cx="1274699" cy="324460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50" name="未知">
            <a:extLst>
              <a:ext uri="{FF2B5EF4-FFF2-40B4-BE49-F238E27FC236}">
                <a16:creationId xmlns:a16="http://schemas.microsoft.com/office/drawing/2014/main" id="{070AB686-5634-4D23-8E72-1FE0C525D1C7}"/>
              </a:ext>
            </a:extLst>
          </p:cNvPr>
          <p:cNvSpPr>
            <a:spLocks/>
          </p:cNvSpPr>
          <p:nvPr/>
        </p:nvSpPr>
        <p:spPr bwMode="auto">
          <a:xfrm>
            <a:off x="2914831" y="1874093"/>
            <a:ext cx="235963" cy="2443475"/>
          </a:xfrm>
          <a:custGeom>
            <a:avLst/>
            <a:gdLst>
              <a:gd name="T0" fmla="*/ 361950 w 192"/>
              <a:gd name="T1" fmla="*/ 0 h 1872"/>
              <a:gd name="T2" fmla="*/ 0 w 192"/>
              <a:gd name="T3" fmla="*/ 125453 h 1872"/>
              <a:gd name="T4" fmla="*/ 0 w 192"/>
              <a:gd name="T5" fmla="*/ 2258157 h 1872"/>
              <a:gd name="T6" fmla="*/ 361950 w 192"/>
              <a:gd name="T7" fmla="*/ 2446337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0899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934DFEFB-2AF0-410A-86A8-0A1991570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 of Instructions: Assumption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6A582A4A-EFF3-4F4A-AA75-1488A0557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															</a:t>
            </a:r>
            <a:r>
              <a:rPr lang="zh-CN" altLang="en-US" dirty="0"/>
              <a:t> Latency*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I1 	FDIV.D	f6, 	f6,	f4		4</a:t>
            </a:r>
          </a:p>
          <a:p>
            <a:pPr marL="0" indent="0">
              <a:buNone/>
            </a:pPr>
            <a:r>
              <a:rPr lang="en-US" altLang="zh-CN" dirty="0"/>
              <a:t>I2 	FLD		f2,	45(x3)			1</a:t>
            </a:r>
          </a:p>
          <a:p>
            <a:pPr marL="0" indent="0">
              <a:buNone/>
            </a:pPr>
            <a:r>
              <a:rPr lang="en-US" altLang="zh-CN" dirty="0"/>
              <a:t>I3 	FMUL.D	f0,	f2,	f4		3</a:t>
            </a:r>
          </a:p>
          <a:p>
            <a:pPr marL="0" indent="0">
              <a:buNone/>
            </a:pPr>
            <a:r>
              <a:rPr lang="en-US" altLang="zh-CN" dirty="0"/>
              <a:t>I4 	FDIV.D	f8,	f6,	f2		4</a:t>
            </a:r>
          </a:p>
          <a:p>
            <a:pPr marL="0" indent="0">
              <a:buNone/>
            </a:pPr>
            <a:r>
              <a:rPr lang="en-US" altLang="zh-CN" dirty="0"/>
              <a:t>I5	FSUB.D	f10,	f0,	f6		1</a:t>
            </a:r>
          </a:p>
          <a:p>
            <a:pPr marL="0" indent="0">
              <a:buNone/>
            </a:pPr>
            <a:r>
              <a:rPr lang="en-US" altLang="zh-CN" dirty="0"/>
              <a:t>I6 	FADD.D	f6,	f8,	f2		1</a:t>
            </a:r>
          </a:p>
          <a:p>
            <a:pPr marL="1257300" lvl="2" indent="-457200"/>
            <a:endParaRPr lang="en-US" altLang="zh-CN" dirty="0"/>
          </a:p>
          <a:p>
            <a:pPr marL="1257300" lvl="2" indent="-457200"/>
            <a:r>
              <a:rPr lang="zh-CN" altLang="en-US" dirty="0"/>
              <a:t>*The latencies are extra cycles to the 5-stage</a:t>
            </a:r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1BD1D-4A28-407F-805A-DE8E915D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F40F6-202D-4688-9E0B-6FCCBD3C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A216C-C4BA-4B8C-AF75-438E6A0D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7232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899E9024-5C49-4340-8F7A-ADC611DFF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In-order Issue and In-order Completion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31F38E8E-13FB-480D-82B0-7838B0FC5E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I1 	FDIV.D		f6, 	f6,	f4	4</a:t>
            </a:r>
          </a:p>
          <a:p>
            <a:pPr marL="0" indent="0">
              <a:buNone/>
            </a:pPr>
            <a:r>
              <a:rPr lang="en-US" altLang="zh-CN" dirty="0"/>
              <a:t>I2 	FLD		f2,	45(x3)		1</a:t>
            </a:r>
          </a:p>
          <a:p>
            <a:pPr marL="0" indent="0">
              <a:buNone/>
            </a:pPr>
            <a:r>
              <a:rPr lang="en-US" altLang="zh-CN" dirty="0"/>
              <a:t>I3 	FMUL.D	f0,	f2,	f4	3</a:t>
            </a:r>
          </a:p>
          <a:p>
            <a:pPr marL="0" indent="0">
              <a:buNone/>
            </a:pPr>
            <a:r>
              <a:rPr lang="en-US" altLang="zh-CN" dirty="0"/>
              <a:t>I4 	FDIV.D		f8,	f6,	f2	4</a:t>
            </a:r>
          </a:p>
          <a:p>
            <a:pPr marL="0" indent="0">
              <a:buNone/>
            </a:pPr>
            <a:r>
              <a:rPr lang="en-US" altLang="zh-CN" dirty="0"/>
              <a:t>I5	FSUB.D	f10,	f0,	f6	1</a:t>
            </a:r>
          </a:p>
          <a:p>
            <a:pPr marL="0" indent="0">
              <a:buNone/>
            </a:pPr>
            <a:r>
              <a:rPr lang="en-US" altLang="zh-CN" dirty="0"/>
              <a:t>I6 	FADD.D	f6,	f8,	f2	1</a:t>
            </a:r>
          </a:p>
        </p:txBody>
      </p:sp>
      <p:graphicFrame>
        <p:nvGraphicFramePr>
          <p:cNvPr id="37892" name="Group 4">
            <a:extLst>
              <a:ext uri="{FF2B5EF4-FFF2-40B4-BE49-F238E27FC236}">
                <a16:creationId xmlns:a16="http://schemas.microsoft.com/office/drawing/2014/main" id="{67D743CA-5474-41C4-B4F7-230619244CA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9388" y="3867150"/>
          <a:ext cx="8629650" cy="1373526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822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clk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in/in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45" name="Rectangle 57">
            <a:extLst>
              <a:ext uri="{FF2B5EF4-FFF2-40B4-BE49-F238E27FC236}">
                <a16:creationId xmlns:a16="http://schemas.microsoft.com/office/drawing/2014/main" id="{F443D24E-2E39-426B-B3D6-DCA3D5BED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10" y="5803900"/>
            <a:ext cx="5942914" cy="417513"/>
          </a:xfrm>
          <a:prstGeom prst="rect">
            <a:avLst/>
          </a:prstGeom>
          <a:solidFill>
            <a:srgbClr val="33CCCC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CN" sz="2800" dirty="0"/>
              <a:t>FDIV.D: 123456789 simplified as-&gt; 1234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959B29-C551-4ED4-B8FF-D9AB8AD9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FCFEE-A327-417A-B3AA-A02255B0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DDA45-34ED-4F67-AAE3-600B4633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B120-D76E-4F2B-B860-11B80645A5F5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1637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CD9BF4EA-03B3-4766-A139-7D48A140E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In-order Issue and Out-of-order Completion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CF6B87EA-1F29-49C3-BA53-397A5013F2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I1 	FDIV.D		f6,	f6,	f4	4</a:t>
            </a:r>
          </a:p>
          <a:p>
            <a:pPr marL="0" indent="0">
              <a:buNone/>
            </a:pPr>
            <a:r>
              <a:rPr lang="en-US" altLang="zh-CN" dirty="0"/>
              <a:t>I2 	FLD		f2,	45(x3)		1</a:t>
            </a:r>
          </a:p>
          <a:p>
            <a:pPr marL="0" indent="0">
              <a:buNone/>
            </a:pPr>
            <a:r>
              <a:rPr lang="en-US" altLang="zh-CN" dirty="0"/>
              <a:t>I3 	FMUL.D	f0,	f2,	f4	3</a:t>
            </a:r>
          </a:p>
          <a:p>
            <a:pPr marL="0" indent="0">
              <a:buNone/>
            </a:pPr>
            <a:r>
              <a:rPr lang="en-US" altLang="zh-CN" dirty="0"/>
              <a:t>I4 	FDIV.D		f8,	f6,	f2	4</a:t>
            </a:r>
          </a:p>
          <a:p>
            <a:pPr marL="0" indent="0">
              <a:buNone/>
            </a:pPr>
            <a:r>
              <a:rPr lang="en-US" altLang="zh-CN" dirty="0"/>
              <a:t>I5	FSUB.D	f10,	f0,	f6	1</a:t>
            </a:r>
          </a:p>
          <a:p>
            <a:pPr marL="0" indent="0">
              <a:buNone/>
            </a:pPr>
            <a:r>
              <a:rPr lang="en-US" altLang="zh-CN" dirty="0"/>
              <a:t>I6 	FADD.D	f6,	f8,	f2	1</a:t>
            </a:r>
          </a:p>
        </p:txBody>
      </p:sp>
      <p:graphicFrame>
        <p:nvGraphicFramePr>
          <p:cNvPr id="38916" name="Group 4">
            <a:extLst>
              <a:ext uri="{FF2B5EF4-FFF2-40B4-BE49-F238E27FC236}">
                <a16:creationId xmlns:a16="http://schemas.microsoft.com/office/drawing/2014/main" id="{50AB1B38-09B7-4A05-AEDD-C8717F2C2FA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9388" y="3867150"/>
          <a:ext cx="8693150" cy="1373526"/>
        </p:xfrm>
        <a:graphic>
          <a:graphicData uri="http://schemas.openxmlformats.org/drawingml/2006/table">
            <a:tbl>
              <a:tblPr/>
              <a:tblGrid>
                <a:gridCol w="119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822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clk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in/out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3E7CC-BB68-4D8F-BD0F-52E5BE8F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653F7-034C-46C1-8ACE-9356A717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02535-AEC5-49C4-94BF-0DC03A76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5B120-D76E-4F2B-B860-11B80645A5F5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22411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11927468-5897-4E69-A9F0-C263A83FA5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Usage: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FA7D1D95-575F-4B96-8B75-E3C7141483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Loop Unrolling </a:t>
            </a:r>
          </a:p>
          <a:p>
            <a:r>
              <a:rPr lang="en-US" altLang="zh-CN"/>
              <a:t>&amp; Instruction Scheduling</a:t>
            </a:r>
          </a:p>
        </p:txBody>
      </p:sp>
    </p:spTree>
    <p:extLst>
      <p:ext uri="{BB962C8B-B14F-4D97-AF65-F5344CB8AC3E}">
        <p14:creationId xmlns:p14="http://schemas.microsoft.com/office/powerpoint/2010/main" val="50535215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57892304-FB74-4DD1-BEEA-E2B88A375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Assumptions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D0853A74-594D-4E01-A4D3-4EFA475AB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5-stage integer pipeline</a:t>
            </a:r>
          </a:p>
          <a:p>
            <a:r>
              <a:rPr lang="en-US" altLang="zh-CN" dirty="0"/>
              <a:t>FUs are fully pipelined or replicated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Branches delay: 1 clock cycle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Conditions delay: 1 clock cycle</a:t>
            </a:r>
          </a:p>
          <a:p>
            <a:r>
              <a:rPr lang="en-US" altLang="zh-CN" dirty="0"/>
              <a:t>An integer ALU operation latency of 0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BDD25-C789-424B-A6A5-3E68D13C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799CA-8B78-4705-B4C4-26A3F8CF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8461F-6DD0-43E6-9ADD-2BF01EC7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9303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0164A18F-7D34-480D-AA30-3C1252511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Revised Pipelined (Lecture 02)</a:t>
            </a:r>
          </a:p>
        </p:txBody>
      </p:sp>
      <p:grpSp>
        <p:nvGrpSpPr>
          <p:cNvPr id="49157" name="Group 3">
            <a:extLst>
              <a:ext uri="{FF2B5EF4-FFF2-40B4-BE49-F238E27FC236}">
                <a16:creationId xmlns:a16="http://schemas.microsoft.com/office/drawing/2014/main" id="{F4DCD852-0CCF-4BD5-B8A4-DF7C72508479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1268413"/>
            <a:ext cx="8605837" cy="4970462"/>
            <a:chOff x="0" y="0"/>
            <a:chExt cx="5421" cy="3130"/>
          </a:xfrm>
        </p:grpSpPr>
        <p:sp>
          <p:nvSpPr>
            <p:cNvPr id="54276" name="AutoShape 4">
              <a:extLst>
                <a:ext uri="{FF2B5EF4-FFF2-40B4-BE49-F238E27FC236}">
                  <a16:creationId xmlns:a16="http://schemas.microsoft.com/office/drawing/2014/main" id="{A349F595-0B94-4E82-9218-BFFBA0EBF6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716" y="884"/>
              <a:ext cx="486" cy="274"/>
            </a:xfrm>
            <a:custGeom>
              <a:avLst/>
              <a:gdLst>
                <a:gd name="T0" fmla="*/ 425 w 21600"/>
                <a:gd name="T1" fmla="*/ 137 h 21600"/>
                <a:gd name="T2" fmla="*/ 243 w 21600"/>
                <a:gd name="T3" fmla="*/ 274 h 21600"/>
                <a:gd name="T4" fmla="*/ 61 w 21600"/>
                <a:gd name="T5" fmla="*/ 137 h 21600"/>
                <a:gd name="T6" fmla="*/ 24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9 w 21600"/>
                <a:gd name="T13" fmla="*/ 4493 h 21600"/>
                <a:gd name="T14" fmla="*/ 17111 w 21600"/>
                <a:gd name="T15" fmla="*/ 1710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4277" name="Text Box 5">
              <a:extLst>
                <a:ext uri="{FF2B5EF4-FFF2-40B4-BE49-F238E27FC236}">
                  <a16:creationId xmlns:a16="http://schemas.microsoft.com/office/drawing/2014/main" id="{358E3422-A308-4DB3-B574-327DC8EB7DC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5400000">
              <a:off x="1740" y="919"/>
              <a:ext cx="4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Adder</a:t>
              </a:r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0D5014D8-0791-4F3C-A5B8-5DBCD1BAD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853"/>
              <a:ext cx="576" cy="0"/>
            </a:xfrm>
            <a:prstGeom prst="line">
              <a:avLst/>
            </a:prstGeom>
            <a:noFill/>
            <a:ln w="28575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49162" name="Group 7">
              <a:extLst>
                <a:ext uri="{FF2B5EF4-FFF2-40B4-BE49-F238E27FC236}">
                  <a16:creationId xmlns:a16="http://schemas.microsoft.com/office/drawing/2014/main" id="{BFD6565E-4BD3-4004-8806-B8510CEE8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778"/>
              <a:ext cx="192" cy="2097"/>
              <a:chOff x="0" y="0"/>
              <a:chExt cx="192" cy="2295"/>
            </a:xfrm>
          </p:grpSpPr>
          <p:sp>
            <p:nvSpPr>
              <p:cNvPr id="54280" name="Rectangle 8">
                <a:extLst>
                  <a:ext uri="{FF2B5EF4-FFF2-40B4-BE49-F238E27FC236}">
                    <a16:creationId xmlns:a16="http://schemas.microsoft.com/office/drawing/2014/main" id="{DF2DF248-0BCC-4619-82C2-261FD9E85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IF/ID</a:t>
                </a:r>
              </a:p>
            </p:txBody>
          </p:sp>
          <p:sp>
            <p:nvSpPr>
              <p:cNvPr id="54281" name="AutoShape 9">
                <a:extLst>
                  <a:ext uri="{FF2B5EF4-FFF2-40B4-BE49-F238E27FC236}">
                    <a16:creationId xmlns:a16="http://schemas.microsoft.com/office/drawing/2014/main" id="{BDC5A9EF-44A6-40EC-9993-F16A5FDF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03"/>
                <a:ext cx="192" cy="193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E1D60A25-8641-4B02-97D3-F04BEF4BE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72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49164" name="Rectangle 11">
              <a:extLst>
                <a:ext uri="{FF2B5EF4-FFF2-40B4-BE49-F238E27FC236}">
                  <a16:creationId xmlns:a16="http://schemas.microsoft.com/office/drawing/2014/main" id="{7C83DFDA-481C-434D-A65A-E66340417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" y="0"/>
              <a:ext cx="13" cy="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54284" name="Rectangle 12">
              <a:extLst>
                <a:ext uri="{FF2B5EF4-FFF2-40B4-BE49-F238E27FC236}">
                  <a16:creationId xmlns:a16="http://schemas.microsoft.com/office/drawing/2014/main" id="{BE7ED622-9DFA-442F-8D0A-A6ADBF9BE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97"/>
              <a:ext cx="62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Memory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Access</a:t>
              </a:r>
            </a:p>
          </p:txBody>
        </p:sp>
        <p:sp>
          <p:nvSpPr>
            <p:cNvPr id="54285" name="Rectangle 13">
              <a:extLst>
                <a:ext uri="{FF2B5EF4-FFF2-40B4-BE49-F238E27FC236}">
                  <a16:creationId xmlns:a16="http://schemas.microsoft.com/office/drawing/2014/main" id="{2FA2D17D-B47F-4A9B-BE19-012EC302E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0"/>
              <a:ext cx="52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Write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Back</a:t>
              </a:r>
            </a:p>
          </p:txBody>
        </p:sp>
        <p:sp>
          <p:nvSpPr>
            <p:cNvPr id="54286" name="Rectangle 14">
              <a:extLst>
                <a:ext uri="{FF2B5EF4-FFF2-40B4-BE49-F238E27FC236}">
                  <a16:creationId xmlns:a16="http://schemas.microsoft.com/office/drawing/2014/main" id="{A4389CBB-DB39-49F7-9AA6-B14680584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" y="97"/>
              <a:ext cx="797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Instruction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Fetch</a:t>
              </a:r>
            </a:p>
          </p:txBody>
        </p:sp>
        <p:sp>
          <p:nvSpPr>
            <p:cNvPr id="54287" name="Rectangle 15">
              <a:extLst>
                <a:ext uri="{FF2B5EF4-FFF2-40B4-BE49-F238E27FC236}">
                  <a16:creationId xmlns:a16="http://schemas.microsoft.com/office/drawing/2014/main" id="{05A26B54-E5C3-40EA-9CD2-D95EC4D04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00"/>
              <a:ext cx="975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Instr. Decode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Reg. Fetch</a:t>
              </a:r>
            </a:p>
          </p:txBody>
        </p:sp>
        <p:sp>
          <p:nvSpPr>
            <p:cNvPr id="54288" name="Rectangle 16">
              <a:extLst>
                <a:ext uri="{FF2B5EF4-FFF2-40B4-BE49-F238E27FC236}">
                  <a16:creationId xmlns:a16="http://schemas.microsoft.com/office/drawing/2014/main" id="{4D53D72A-F079-4FFB-A4F9-A5F56AD17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97"/>
              <a:ext cx="899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Execute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>
                  <a:latin typeface="Tahoma" charset="0"/>
                  <a:ea typeface="宋体" charset="0"/>
                  <a:cs typeface="宋体" charset="0"/>
                </a:rPr>
                <a:t>Addr. Calc</a:t>
              </a:r>
            </a:p>
          </p:txBody>
        </p:sp>
        <p:grpSp>
          <p:nvGrpSpPr>
            <p:cNvPr id="49170" name="Group 17">
              <a:extLst>
                <a:ext uri="{FF2B5EF4-FFF2-40B4-BE49-F238E27FC236}">
                  <a16:creationId xmlns:a16="http://schemas.microsoft.com/office/drawing/2014/main" id="{DE3649BC-9861-4E23-83A1-6099E01DE1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12" y="1396"/>
              <a:ext cx="283" cy="690"/>
              <a:chOff x="0" y="0"/>
              <a:chExt cx="283" cy="816"/>
            </a:xfrm>
          </p:grpSpPr>
          <p:grpSp>
            <p:nvGrpSpPr>
              <p:cNvPr id="49244" name="Group 18">
                <a:extLst>
                  <a:ext uri="{FF2B5EF4-FFF2-40B4-BE49-F238E27FC236}">
                    <a16:creationId xmlns:a16="http://schemas.microsoft.com/office/drawing/2014/main" id="{11B92811-072A-4CD5-9656-AB1C88EDD8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83" cy="816"/>
                <a:chOff x="0" y="0"/>
                <a:chExt cx="283" cy="816"/>
              </a:xfrm>
            </p:grpSpPr>
            <p:sp>
              <p:nvSpPr>
                <p:cNvPr id="54291" name="AutoShape 19">
                  <a:extLst>
                    <a:ext uri="{FF2B5EF4-FFF2-40B4-BE49-F238E27FC236}">
                      <a16:creationId xmlns:a16="http://schemas.microsoft.com/office/drawing/2014/main" id="{E6A16893-38FE-4F6D-95F3-435E36F460B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259" y="274"/>
                  <a:ext cx="816" cy="268"/>
                </a:xfrm>
                <a:custGeom>
                  <a:avLst/>
                  <a:gdLst>
                    <a:gd name="T0" fmla="*/ 714 w 21600"/>
                    <a:gd name="T1" fmla="*/ 134 h 21600"/>
                    <a:gd name="T2" fmla="*/ 408 w 21600"/>
                    <a:gd name="T3" fmla="*/ 268 h 21600"/>
                    <a:gd name="T4" fmla="*/ 102 w 21600"/>
                    <a:gd name="T5" fmla="*/ 134 h 21600"/>
                    <a:gd name="T6" fmla="*/ 408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513 h 21600"/>
                    <a:gd name="T14" fmla="*/ 17100 w 21600"/>
                    <a:gd name="T15" fmla="*/ 17087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292" name="AutoShape 20">
                  <a:extLst>
                    <a:ext uri="{FF2B5EF4-FFF2-40B4-BE49-F238E27FC236}">
                      <a16:creationId xmlns:a16="http://schemas.microsoft.com/office/drawing/2014/main" id="{6D7F29F7-BB93-473C-8E17-0F2E3929256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59" y="294"/>
                  <a:ext cx="247" cy="12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4293" name="Text Box 21">
                  <a:extLst>
                    <a:ext uri="{FF2B5EF4-FFF2-40B4-BE49-F238E27FC236}">
                      <a16:creationId xmlns:a16="http://schemas.microsoft.com/office/drawing/2014/main" id="{4277114B-BD21-46DE-A0C3-04C418774A1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5400000">
                  <a:off x="-42" y="301"/>
                  <a:ext cx="40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600">
                      <a:latin typeface="Tahoma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54294" name="未知">
                <a:extLst>
                  <a:ext uri="{FF2B5EF4-FFF2-40B4-BE49-F238E27FC236}">
                    <a16:creationId xmlns:a16="http://schemas.microsoft.com/office/drawing/2014/main" id="{9A9C870F-6F76-49C8-AD81-71FCB55C9D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-65" y="300"/>
                <a:ext cx="245" cy="115"/>
              </a:xfrm>
              <a:custGeom>
                <a:avLst/>
                <a:gdLst>
                  <a:gd name="T0" fmla="*/ 0 w 384"/>
                  <a:gd name="T1" fmla="*/ 115 h 288"/>
                  <a:gd name="T2" fmla="*/ 123 w 384"/>
                  <a:gd name="T3" fmla="*/ 0 h 288"/>
                  <a:gd name="T4" fmla="*/ 245 w 384"/>
                  <a:gd name="T5" fmla="*/ 115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rgbClr val="D7EFF5"/>
              </a:solidFill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5" name="Rectangle 23">
              <a:extLst>
                <a:ext uri="{FF2B5EF4-FFF2-40B4-BE49-F238E27FC236}">
                  <a16:creationId xmlns:a16="http://schemas.microsoft.com/office/drawing/2014/main" id="{2A8B0CF6-02B9-48A2-8EBC-E6D4F8BFE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396"/>
              <a:ext cx="480" cy="577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Memory</a:t>
              </a:r>
            </a:p>
          </p:txBody>
        </p:sp>
        <p:sp>
          <p:nvSpPr>
            <p:cNvPr id="54296" name="Rectangle 24">
              <a:extLst>
                <a:ext uri="{FF2B5EF4-FFF2-40B4-BE49-F238E27FC236}">
                  <a16:creationId xmlns:a16="http://schemas.microsoft.com/office/drawing/2014/main" id="{AF70AE07-A3F4-4302-AFC3-B6556CC2C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06"/>
              <a:ext cx="372" cy="862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Reg File</a:t>
              </a:r>
            </a:p>
          </p:txBody>
        </p:sp>
        <p:sp>
          <p:nvSpPr>
            <p:cNvPr id="54297" name="Oval 25">
              <a:extLst>
                <a:ext uri="{FF2B5EF4-FFF2-40B4-BE49-F238E27FC236}">
                  <a16:creationId xmlns:a16="http://schemas.microsoft.com/office/drawing/2014/main" id="{A9AF0F42-1488-4C4A-95A1-EE9A6CBB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747"/>
              <a:ext cx="132" cy="348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MUX</a:t>
              </a:r>
            </a:p>
          </p:txBody>
        </p:sp>
        <p:sp>
          <p:nvSpPr>
            <p:cNvPr id="54298" name="Rectangle 26">
              <a:extLst>
                <a:ext uri="{FF2B5EF4-FFF2-40B4-BE49-F238E27FC236}">
                  <a16:creationId xmlns:a16="http://schemas.microsoft.com/office/drawing/2014/main" id="{43C2A0A7-6ED5-4474-B6FA-421F5B320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603"/>
              <a:ext cx="336" cy="720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Data</a:t>
              </a:r>
            </a:p>
            <a:p>
              <a:pPr algn="ctr" eaLnBrk="0" hangingPunct="0">
                <a:lnSpc>
                  <a:spcPct val="80000"/>
                </a:lnSpc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Memory</a:t>
              </a:r>
            </a:p>
          </p:txBody>
        </p:sp>
        <p:sp>
          <p:nvSpPr>
            <p:cNvPr id="54299" name="Oval 27">
              <a:extLst>
                <a:ext uri="{FF2B5EF4-FFF2-40B4-BE49-F238E27FC236}">
                  <a16:creationId xmlns:a16="http://schemas.microsoft.com/office/drawing/2014/main" id="{98571E5C-3831-4767-9950-606ED6FC0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924"/>
              <a:ext cx="132" cy="348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MUX</a:t>
              </a:r>
            </a:p>
          </p:txBody>
        </p:sp>
        <p:sp>
          <p:nvSpPr>
            <p:cNvPr id="54300" name="Oval 28">
              <a:extLst>
                <a:ext uri="{FF2B5EF4-FFF2-40B4-BE49-F238E27FC236}">
                  <a16:creationId xmlns:a16="http://schemas.microsoft.com/office/drawing/2014/main" id="{F8EAB885-C86D-4BAD-91AF-9FD231BB1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20"/>
              <a:ext cx="282" cy="426"/>
            </a:xfrm>
            <a:prstGeom prst="ellipse">
              <a:avLst/>
            </a:prstGeom>
            <a:solidFill>
              <a:schemeClr val="accent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Sign</a:t>
              </a:r>
            </a:p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Extend</a:t>
              </a:r>
            </a:p>
          </p:txBody>
        </p:sp>
        <p:sp>
          <p:nvSpPr>
            <p:cNvPr id="54301" name="Line 29">
              <a:extLst>
                <a:ext uri="{FF2B5EF4-FFF2-40B4-BE49-F238E27FC236}">
                  <a16:creationId xmlns:a16="http://schemas.microsoft.com/office/drawing/2014/main" id="{E201D09D-D760-4287-993C-BCABE67E0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9" y="346"/>
              <a:ext cx="0" cy="278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02" name="Line 30">
              <a:extLst>
                <a:ext uri="{FF2B5EF4-FFF2-40B4-BE49-F238E27FC236}">
                  <a16:creationId xmlns:a16="http://schemas.microsoft.com/office/drawing/2014/main" id="{96DBE236-B6E3-4A1E-93BC-A225E5D79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334"/>
              <a:ext cx="0" cy="279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03" name="Line 31">
              <a:extLst>
                <a:ext uri="{FF2B5EF4-FFF2-40B4-BE49-F238E27FC236}">
                  <a16:creationId xmlns:a16="http://schemas.microsoft.com/office/drawing/2014/main" id="{E0496097-A05C-4D9E-919E-F862490D6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56"/>
              <a:ext cx="0" cy="2774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04" name="Line 32">
              <a:extLst>
                <a:ext uri="{FF2B5EF4-FFF2-40B4-BE49-F238E27FC236}">
                  <a16:creationId xmlns:a16="http://schemas.microsoft.com/office/drawing/2014/main" id="{6EDD4882-8F30-42A8-BCA5-6796DFF5D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34"/>
              <a:ext cx="0" cy="279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05" name="Line 33">
              <a:extLst>
                <a:ext uri="{FF2B5EF4-FFF2-40B4-BE49-F238E27FC236}">
                  <a16:creationId xmlns:a16="http://schemas.microsoft.com/office/drawing/2014/main" id="{847F334A-B6F1-4F34-8F51-F00AC38FB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4"/>
              <a:ext cx="19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06" name="Line 34">
              <a:extLst>
                <a:ext uri="{FF2B5EF4-FFF2-40B4-BE49-F238E27FC236}">
                  <a16:creationId xmlns:a16="http://schemas.microsoft.com/office/drawing/2014/main" id="{23FDB231-66CF-45BD-8B24-6A4EE2ECE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8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07" name="未知">
              <a:extLst>
                <a:ext uri="{FF2B5EF4-FFF2-40B4-BE49-F238E27FC236}">
                  <a16:creationId xmlns:a16="http://schemas.microsoft.com/office/drawing/2014/main" id="{32D461BB-A809-497C-8EEE-C625DE22F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1345"/>
              <a:ext cx="432" cy="1107"/>
            </a:xfrm>
            <a:custGeom>
              <a:avLst/>
              <a:gdLst>
                <a:gd name="T0" fmla="*/ 0 w 480"/>
                <a:gd name="T1" fmla="*/ 0 h 1056"/>
                <a:gd name="T2" fmla="*/ 0 w 480"/>
                <a:gd name="T3" fmla="*/ 1107 h 1056"/>
                <a:gd name="T4" fmla="*/ 432 w 480"/>
                <a:gd name="T5" fmla="*/ 1107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1056">
                  <a:moveTo>
                    <a:pt x="0" y="0"/>
                  </a:moveTo>
                  <a:lnTo>
                    <a:pt x="0" y="1056"/>
                  </a:lnTo>
                  <a:lnTo>
                    <a:pt x="480" y="105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8" name="Line 36">
              <a:extLst>
                <a:ext uri="{FF2B5EF4-FFF2-40B4-BE49-F238E27FC236}">
                  <a16:creationId xmlns:a16="http://schemas.microsoft.com/office/drawing/2014/main" id="{BA41A7FA-F034-4A7B-8632-9689C5B0C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540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09" name="Line 37">
              <a:extLst>
                <a:ext uri="{FF2B5EF4-FFF2-40B4-BE49-F238E27FC236}">
                  <a16:creationId xmlns:a16="http://schemas.microsoft.com/office/drawing/2014/main" id="{2ED9FBC9-53C0-4019-9941-0AD90217C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1498"/>
              <a:ext cx="86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10" name="Rectangle 38">
              <a:extLst>
                <a:ext uri="{FF2B5EF4-FFF2-40B4-BE49-F238E27FC236}">
                  <a16:creationId xmlns:a16="http://schemas.microsoft.com/office/drawing/2014/main" id="{7672F3F5-BB18-4E89-9CB7-69D23238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1018"/>
              <a:ext cx="240" cy="192"/>
            </a:xfrm>
            <a:prstGeom prst="rect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Zero?</a:t>
              </a:r>
            </a:p>
          </p:txBody>
        </p:sp>
        <p:sp>
          <p:nvSpPr>
            <p:cNvPr id="54311" name="Line 39">
              <a:extLst>
                <a:ext uri="{FF2B5EF4-FFF2-40B4-BE49-F238E27FC236}">
                  <a16:creationId xmlns:a16="http://schemas.microsoft.com/office/drawing/2014/main" id="{B272E2E1-47B5-439D-95EB-64EC09DF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12" name="未知">
              <a:extLst>
                <a:ext uri="{FF2B5EF4-FFF2-40B4-BE49-F238E27FC236}">
                  <a16:creationId xmlns:a16="http://schemas.microsoft.com/office/drawing/2014/main" id="{1C5E4819-4BAA-475A-9098-908F8F80B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32"/>
              <a:ext cx="2480" cy="1142"/>
            </a:xfrm>
            <a:custGeom>
              <a:avLst/>
              <a:gdLst>
                <a:gd name="T0" fmla="*/ 2234 w 2480"/>
                <a:gd name="T1" fmla="*/ 288 h 1142"/>
                <a:gd name="T2" fmla="*/ 2480 w 2480"/>
                <a:gd name="T3" fmla="*/ 288 h 1142"/>
                <a:gd name="T4" fmla="*/ 2480 w 2480"/>
                <a:gd name="T5" fmla="*/ 0 h 1142"/>
                <a:gd name="T6" fmla="*/ 0 w 2480"/>
                <a:gd name="T7" fmla="*/ 4 h 1142"/>
                <a:gd name="T8" fmla="*/ 2 w 2480"/>
                <a:gd name="T9" fmla="*/ 1142 h 1142"/>
                <a:gd name="T10" fmla="*/ 171 w 2480"/>
                <a:gd name="T11" fmla="*/ 1142 h 11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80" h="1142">
                  <a:moveTo>
                    <a:pt x="2234" y="288"/>
                  </a:moveTo>
                  <a:lnTo>
                    <a:pt x="2480" y="288"/>
                  </a:lnTo>
                  <a:lnTo>
                    <a:pt x="2480" y="0"/>
                  </a:lnTo>
                  <a:lnTo>
                    <a:pt x="0" y="4"/>
                  </a:lnTo>
                  <a:lnTo>
                    <a:pt x="2" y="1142"/>
                  </a:lnTo>
                  <a:lnTo>
                    <a:pt x="171" y="1142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3" name="Line 41">
              <a:extLst>
                <a:ext uri="{FF2B5EF4-FFF2-40B4-BE49-F238E27FC236}">
                  <a16:creationId xmlns:a16="http://schemas.microsoft.com/office/drawing/2014/main" id="{B8028D0D-9B38-4BFE-A362-15B7C61D6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732"/>
              <a:ext cx="57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14" name="Line 42">
              <a:extLst>
                <a:ext uri="{FF2B5EF4-FFF2-40B4-BE49-F238E27FC236}">
                  <a16:creationId xmlns:a16="http://schemas.microsoft.com/office/drawing/2014/main" id="{0FBE692D-0DE5-4BB1-82AD-CCA5C1355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76"/>
              <a:ext cx="52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15" name="Line 43">
              <a:extLst>
                <a:ext uri="{FF2B5EF4-FFF2-40B4-BE49-F238E27FC236}">
                  <a16:creationId xmlns:a16="http://schemas.microsoft.com/office/drawing/2014/main" id="{693F9008-4593-4AC0-A8EC-46FB09F75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684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16" name="Line 44">
              <a:extLst>
                <a:ext uri="{FF2B5EF4-FFF2-40B4-BE49-F238E27FC236}">
                  <a16:creationId xmlns:a16="http://schemas.microsoft.com/office/drawing/2014/main" id="{D1DA2FFA-902A-405B-88C3-8DB17DD55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04"/>
              <a:ext cx="14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17" name="未知">
              <a:extLst>
                <a:ext uri="{FF2B5EF4-FFF2-40B4-BE49-F238E27FC236}">
                  <a16:creationId xmlns:a16="http://schemas.microsoft.com/office/drawing/2014/main" id="{B4BDBD4B-72EA-4858-82AA-319CF25D6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820"/>
              <a:ext cx="336" cy="864"/>
            </a:xfrm>
            <a:custGeom>
              <a:avLst/>
              <a:gdLst>
                <a:gd name="T0" fmla="*/ 0 w 336"/>
                <a:gd name="T1" fmla="*/ 864 h 864"/>
                <a:gd name="T2" fmla="*/ 0 w 336"/>
                <a:gd name="T3" fmla="*/ 0 h 864"/>
                <a:gd name="T4" fmla="*/ 336 w 336"/>
                <a:gd name="T5" fmla="*/ 0 h 8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864">
                  <a:moveTo>
                    <a:pt x="0" y="864"/>
                  </a:move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8" name="未知">
              <a:extLst>
                <a:ext uri="{FF2B5EF4-FFF2-40B4-BE49-F238E27FC236}">
                  <a16:creationId xmlns:a16="http://schemas.microsoft.com/office/drawing/2014/main" id="{5A486B29-E02E-4B30-A129-AE0834DE5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1732"/>
              <a:ext cx="1017" cy="720"/>
            </a:xfrm>
            <a:custGeom>
              <a:avLst/>
              <a:gdLst>
                <a:gd name="T0" fmla="*/ 0 w 1008"/>
                <a:gd name="T1" fmla="*/ 0 h 720"/>
                <a:gd name="T2" fmla="*/ 0 w 1008"/>
                <a:gd name="T3" fmla="*/ 720 h 720"/>
                <a:gd name="T4" fmla="*/ 872 w 1008"/>
                <a:gd name="T5" fmla="*/ 720 h 720"/>
                <a:gd name="T6" fmla="*/ 872 w 1008"/>
                <a:gd name="T7" fmla="*/ 480 h 720"/>
                <a:gd name="T8" fmla="*/ 1017 w 1008"/>
                <a:gd name="T9" fmla="*/ 48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8" h="720">
                  <a:moveTo>
                    <a:pt x="0" y="0"/>
                  </a:moveTo>
                  <a:lnTo>
                    <a:pt x="0" y="720"/>
                  </a:lnTo>
                  <a:lnTo>
                    <a:pt x="864" y="720"/>
                  </a:lnTo>
                  <a:lnTo>
                    <a:pt x="864" y="480"/>
                  </a:lnTo>
                  <a:lnTo>
                    <a:pt x="1008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未知">
              <a:extLst>
                <a:ext uri="{FF2B5EF4-FFF2-40B4-BE49-F238E27FC236}">
                  <a16:creationId xmlns:a16="http://schemas.microsoft.com/office/drawing/2014/main" id="{A6F62B21-95F7-4846-AA36-EDBAF967B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924"/>
              <a:ext cx="3360" cy="1152"/>
            </a:xfrm>
            <a:custGeom>
              <a:avLst/>
              <a:gdLst>
                <a:gd name="T0" fmla="*/ 3214 w 3312"/>
                <a:gd name="T1" fmla="*/ 144 h 768"/>
                <a:gd name="T2" fmla="*/ 3360 w 3312"/>
                <a:gd name="T3" fmla="*/ 144 h 768"/>
                <a:gd name="T4" fmla="*/ 3360 w 3312"/>
                <a:gd name="T5" fmla="*/ 1152 h 768"/>
                <a:gd name="T6" fmla="*/ 0 w 3312"/>
                <a:gd name="T7" fmla="*/ 1152 h 768"/>
                <a:gd name="T8" fmla="*/ 0 w 3312"/>
                <a:gd name="T9" fmla="*/ 0 h 768"/>
                <a:gd name="T10" fmla="*/ 243 w 3312"/>
                <a:gd name="T11" fmla="*/ 0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768">
                  <a:moveTo>
                    <a:pt x="3168" y="96"/>
                  </a:moveTo>
                  <a:lnTo>
                    <a:pt x="3312" y="96"/>
                  </a:lnTo>
                  <a:lnTo>
                    <a:pt x="3312" y="768"/>
                  </a:lnTo>
                  <a:lnTo>
                    <a:pt x="0" y="768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0" name="未知">
              <a:extLst>
                <a:ext uri="{FF2B5EF4-FFF2-40B4-BE49-F238E27FC236}">
                  <a16:creationId xmlns:a16="http://schemas.microsoft.com/office/drawing/2014/main" id="{C7A25328-53F4-44E9-9D59-0CD42ECC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" y="1876"/>
              <a:ext cx="1312" cy="336"/>
            </a:xfrm>
            <a:custGeom>
              <a:avLst/>
              <a:gdLst>
                <a:gd name="T0" fmla="*/ 0 w 1344"/>
                <a:gd name="T1" fmla="*/ 0 h 336"/>
                <a:gd name="T2" fmla="*/ 0 w 1344"/>
                <a:gd name="T3" fmla="*/ 336 h 336"/>
                <a:gd name="T4" fmla="*/ 1312 w 1344"/>
                <a:gd name="T5" fmla="*/ 33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4" h="336">
                  <a:moveTo>
                    <a:pt x="0" y="0"/>
                  </a:moveTo>
                  <a:lnTo>
                    <a:pt x="0" y="336"/>
                  </a:lnTo>
                  <a:lnTo>
                    <a:pt x="1344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未知">
              <a:extLst>
                <a:ext uri="{FF2B5EF4-FFF2-40B4-BE49-F238E27FC236}">
                  <a16:creationId xmlns:a16="http://schemas.microsoft.com/office/drawing/2014/main" id="{2EBFAE77-721C-46F8-8F03-72DF5E006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780"/>
              <a:ext cx="3312" cy="1152"/>
            </a:xfrm>
            <a:custGeom>
              <a:avLst/>
              <a:gdLst>
                <a:gd name="T0" fmla="*/ 3024 w 3312"/>
                <a:gd name="T1" fmla="*/ 922 h 1200"/>
                <a:gd name="T2" fmla="*/ 3312 w 3312"/>
                <a:gd name="T3" fmla="*/ 922 h 1200"/>
                <a:gd name="T4" fmla="*/ 3312 w 3312"/>
                <a:gd name="T5" fmla="*/ 1152 h 1200"/>
                <a:gd name="T6" fmla="*/ 0 w 3312"/>
                <a:gd name="T7" fmla="*/ 1152 h 1200"/>
                <a:gd name="T8" fmla="*/ 0 w 3312"/>
                <a:gd name="T9" fmla="*/ 0 h 1200"/>
                <a:gd name="T10" fmla="*/ 336 w 3312"/>
                <a:gd name="T11" fmla="*/ 0 h 1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12" h="1200">
                  <a:moveTo>
                    <a:pt x="3024" y="960"/>
                  </a:moveTo>
                  <a:lnTo>
                    <a:pt x="3312" y="960"/>
                  </a:lnTo>
                  <a:lnTo>
                    <a:pt x="3312" y="1200"/>
                  </a:lnTo>
                  <a:lnTo>
                    <a:pt x="0" y="1200"/>
                  </a:lnTo>
                  <a:lnTo>
                    <a:pt x="0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98" name="Group 50">
              <a:extLst>
                <a:ext uri="{FF2B5EF4-FFF2-40B4-BE49-F238E27FC236}">
                  <a16:creationId xmlns:a16="http://schemas.microsoft.com/office/drawing/2014/main" id="{3A0AE9B0-5270-4736-B698-3138B950A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9" y="580"/>
              <a:ext cx="192" cy="2295"/>
              <a:chOff x="0" y="0"/>
              <a:chExt cx="192" cy="2295"/>
            </a:xfrm>
          </p:grpSpPr>
          <p:sp>
            <p:nvSpPr>
              <p:cNvPr id="54323" name="Rectangle 51">
                <a:extLst>
                  <a:ext uri="{FF2B5EF4-FFF2-40B4-BE49-F238E27FC236}">
                    <a16:creationId xmlns:a16="http://schemas.microsoft.com/office/drawing/2014/main" id="{D16CA0B0-B0AD-4BBE-B142-3225715BE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MEM/WB</a:t>
                </a:r>
              </a:p>
            </p:txBody>
          </p:sp>
          <p:sp>
            <p:nvSpPr>
              <p:cNvPr id="54324" name="AutoShape 52">
                <a:extLst>
                  <a:ext uri="{FF2B5EF4-FFF2-40B4-BE49-F238E27FC236}">
                    <a16:creationId xmlns:a16="http://schemas.microsoft.com/office/drawing/2014/main" id="{4961EB9B-67A4-4BF0-9DAA-6492E0C19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103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grpSp>
          <p:nvGrpSpPr>
            <p:cNvPr id="49199" name="Group 53">
              <a:extLst>
                <a:ext uri="{FF2B5EF4-FFF2-40B4-BE49-F238E27FC236}">
                  <a16:creationId xmlns:a16="http://schemas.microsoft.com/office/drawing/2014/main" id="{90DAFA2B-F395-44FE-9C03-4E69C74C3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9" y="580"/>
              <a:ext cx="192" cy="2295"/>
              <a:chOff x="0" y="0"/>
              <a:chExt cx="192" cy="2295"/>
            </a:xfrm>
          </p:grpSpPr>
          <p:sp>
            <p:nvSpPr>
              <p:cNvPr id="54326" name="Rectangle 54">
                <a:extLst>
                  <a:ext uri="{FF2B5EF4-FFF2-40B4-BE49-F238E27FC236}">
                    <a16:creationId xmlns:a16="http://schemas.microsoft.com/office/drawing/2014/main" id="{5FB6BACA-527C-4928-8CA8-E26EB1A82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EX/MEM</a:t>
                </a:r>
              </a:p>
            </p:txBody>
          </p:sp>
          <p:sp>
            <p:nvSpPr>
              <p:cNvPr id="54327" name="AutoShape 55">
                <a:extLst>
                  <a:ext uri="{FF2B5EF4-FFF2-40B4-BE49-F238E27FC236}">
                    <a16:creationId xmlns:a16="http://schemas.microsoft.com/office/drawing/2014/main" id="{2A4BB26B-FDE7-46F1-8EBE-7FAA3CC2A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97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54328" name="Line 56">
              <a:extLst>
                <a:ext uri="{FF2B5EF4-FFF2-40B4-BE49-F238E27FC236}">
                  <a16:creationId xmlns:a16="http://schemas.microsoft.com/office/drawing/2014/main" id="{39660C5B-E5C3-4523-A04B-B3B083AC3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52"/>
              <a:ext cx="224" cy="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29" name="未知">
              <a:extLst>
                <a:ext uri="{FF2B5EF4-FFF2-40B4-BE49-F238E27FC236}">
                  <a16:creationId xmlns:a16="http://schemas.microsoft.com/office/drawing/2014/main" id="{17B85484-DAA9-4265-B49D-2F32C9AF2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978"/>
              <a:ext cx="288" cy="474"/>
            </a:xfrm>
            <a:custGeom>
              <a:avLst/>
              <a:gdLst>
                <a:gd name="T0" fmla="*/ 0 w 336"/>
                <a:gd name="T1" fmla="*/ 474 h 432"/>
                <a:gd name="T2" fmla="*/ 165 w 336"/>
                <a:gd name="T3" fmla="*/ 474 h 432"/>
                <a:gd name="T4" fmla="*/ 165 w 336"/>
                <a:gd name="T5" fmla="*/ 0 h 432"/>
                <a:gd name="T6" fmla="*/ 288 w 33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432">
                  <a:moveTo>
                    <a:pt x="0" y="432"/>
                  </a:moveTo>
                  <a:lnTo>
                    <a:pt x="192" y="432"/>
                  </a:lnTo>
                  <a:lnTo>
                    <a:pt x="192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未知">
              <a:extLst>
                <a:ext uri="{FF2B5EF4-FFF2-40B4-BE49-F238E27FC236}">
                  <a16:creationId xmlns:a16="http://schemas.microsoft.com/office/drawing/2014/main" id="{0CCB81D0-907C-43CC-B6A4-2923497E8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452"/>
              <a:ext cx="944" cy="240"/>
            </a:xfrm>
            <a:custGeom>
              <a:avLst/>
              <a:gdLst>
                <a:gd name="T0" fmla="*/ 0 w 864"/>
                <a:gd name="T1" fmla="*/ 0 h 288"/>
                <a:gd name="T2" fmla="*/ 0 w 864"/>
                <a:gd name="T3" fmla="*/ 240 h 288"/>
                <a:gd name="T4" fmla="*/ 944 w 864"/>
                <a:gd name="T5" fmla="*/ 24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88">
                  <a:moveTo>
                    <a:pt x="0" y="0"/>
                  </a:moveTo>
                  <a:lnTo>
                    <a:pt x="0" y="288"/>
                  </a:lnTo>
                  <a:lnTo>
                    <a:pt x="864" y="28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Line 59">
              <a:extLst>
                <a:ext uri="{FF2B5EF4-FFF2-40B4-BE49-F238E27FC236}">
                  <a16:creationId xmlns:a16="http://schemas.microsoft.com/office/drawing/2014/main" id="{7B82FBE1-E992-44E7-91B2-4C910F7EA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92"/>
              <a:ext cx="91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32" name="Line 60">
              <a:extLst>
                <a:ext uri="{FF2B5EF4-FFF2-40B4-BE49-F238E27FC236}">
                  <a16:creationId xmlns:a16="http://schemas.microsoft.com/office/drawing/2014/main" id="{17449EB3-029E-4C0D-AB2C-DD1741B60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92"/>
              <a:ext cx="72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33" name="未知">
              <a:extLst>
                <a:ext uri="{FF2B5EF4-FFF2-40B4-BE49-F238E27FC236}">
                  <a16:creationId xmlns:a16="http://schemas.microsoft.com/office/drawing/2014/main" id="{2DF4BE71-6543-4860-A145-8DF1EB726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682"/>
              <a:ext cx="1199" cy="330"/>
            </a:xfrm>
            <a:custGeom>
              <a:avLst/>
              <a:gdLst>
                <a:gd name="T0" fmla="*/ 0 w 1199"/>
                <a:gd name="T1" fmla="*/ 330 h 330"/>
                <a:gd name="T2" fmla="*/ 173 w 1199"/>
                <a:gd name="T3" fmla="*/ 330 h 330"/>
                <a:gd name="T4" fmla="*/ 173 w 1199"/>
                <a:gd name="T5" fmla="*/ 0 h 330"/>
                <a:gd name="T6" fmla="*/ 1199 w 1199"/>
                <a:gd name="T7" fmla="*/ 0 h 3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9" h="330">
                  <a:moveTo>
                    <a:pt x="0" y="330"/>
                  </a:moveTo>
                  <a:lnTo>
                    <a:pt x="173" y="330"/>
                  </a:lnTo>
                  <a:lnTo>
                    <a:pt x="173" y="0"/>
                  </a:lnTo>
                  <a:lnTo>
                    <a:pt x="1199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06" name="Group 62">
              <a:extLst>
                <a:ext uri="{FF2B5EF4-FFF2-40B4-BE49-F238E27FC236}">
                  <a16:creationId xmlns:a16="http://schemas.microsoft.com/office/drawing/2014/main" id="{36C0D09D-A3EF-4323-BB27-014DC50B0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" y="739"/>
              <a:ext cx="576" cy="585"/>
              <a:chOff x="0" y="0"/>
              <a:chExt cx="576" cy="585"/>
            </a:xfrm>
          </p:grpSpPr>
          <p:sp>
            <p:nvSpPr>
              <p:cNvPr id="54335" name="Text Box 63">
                <a:extLst>
                  <a:ext uri="{FF2B5EF4-FFF2-40B4-BE49-F238E27FC236}">
                    <a16:creationId xmlns:a16="http://schemas.microsoft.com/office/drawing/2014/main" id="{17718C0E-21FB-466A-B47C-B44E76F4A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73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4</a:t>
                </a:r>
              </a:p>
            </p:txBody>
          </p:sp>
          <p:sp>
            <p:nvSpPr>
              <p:cNvPr id="54336" name="AutoShape 64">
                <a:extLst>
                  <a:ext uri="{FF2B5EF4-FFF2-40B4-BE49-F238E27FC236}">
                    <a16:creationId xmlns:a16="http://schemas.microsoft.com/office/drawing/2014/main" id="{3869E574-D4D6-4F6D-A483-3BA7937E63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125" y="124"/>
                <a:ext cx="576" cy="301"/>
              </a:xfrm>
              <a:custGeom>
                <a:avLst/>
                <a:gdLst>
                  <a:gd name="T0" fmla="*/ 504 w 21600"/>
                  <a:gd name="T1" fmla="*/ 151 h 21600"/>
                  <a:gd name="T2" fmla="*/ 288 w 21600"/>
                  <a:gd name="T3" fmla="*/ 301 h 21600"/>
                  <a:gd name="T4" fmla="*/ 72 w 21600"/>
                  <a:gd name="T5" fmla="*/ 151 h 21600"/>
                  <a:gd name="T6" fmla="*/ 288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21 h 21600"/>
                  <a:gd name="T14" fmla="*/ 17100 w 21600"/>
                  <a:gd name="T15" fmla="*/ 1707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4337" name="AutoShape 65">
                <a:extLst>
                  <a:ext uri="{FF2B5EF4-FFF2-40B4-BE49-F238E27FC236}">
                    <a16:creationId xmlns:a16="http://schemas.microsoft.com/office/drawing/2014/main" id="{113F78D2-E243-4BE6-AB1E-8418C7994F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31" y="176"/>
                <a:ext cx="174" cy="145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4338" name="Text Box 66">
                <a:extLst>
                  <a:ext uri="{FF2B5EF4-FFF2-40B4-BE49-F238E27FC236}">
                    <a16:creationId xmlns:a16="http://schemas.microsoft.com/office/drawing/2014/main" id="{387E5BC3-02CC-4EDE-8890-C4E519493E9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5400000">
                <a:off x="211" y="188"/>
                <a:ext cx="4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Adder</a:t>
                </a:r>
              </a:p>
            </p:txBody>
          </p:sp>
          <p:sp>
            <p:nvSpPr>
              <p:cNvPr id="54339" name="未知">
                <a:extLst>
                  <a:ext uri="{FF2B5EF4-FFF2-40B4-BE49-F238E27FC236}">
                    <a16:creationId xmlns:a16="http://schemas.microsoft.com/office/drawing/2014/main" id="{E09D8D70-928B-4D1D-A6F6-EB17AF12B5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36" y="184"/>
                <a:ext cx="173" cy="130"/>
              </a:xfrm>
              <a:custGeom>
                <a:avLst/>
                <a:gdLst>
                  <a:gd name="T0" fmla="*/ 0 w 384"/>
                  <a:gd name="T1" fmla="*/ 130 h 288"/>
                  <a:gd name="T2" fmla="*/ 87 w 384"/>
                  <a:gd name="T3" fmla="*/ 0 h 288"/>
                  <a:gd name="T4" fmla="*/ 173 w 384"/>
                  <a:gd name="T5" fmla="*/ 130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solidFill>
                <a:srgbClr val="D7EFF5"/>
              </a:solidFill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40" name="Oval 68">
              <a:extLst>
                <a:ext uri="{FF2B5EF4-FFF2-40B4-BE49-F238E27FC236}">
                  <a16:creationId xmlns:a16="http://schemas.microsoft.com/office/drawing/2014/main" id="{2F928377-96CA-4F7A-AD7C-BA46A554E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1708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41" name="Oval 69">
              <a:extLst>
                <a:ext uri="{FF2B5EF4-FFF2-40B4-BE49-F238E27FC236}">
                  <a16:creationId xmlns:a16="http://schemas.microsoft.com/office/drawing/2014/main" id="{D8BCA825-C25B-47CA-8D88-4747167A7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854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42" name="Oval 70">
              <a:extLst>
                <a:ext uri="{FF2B5EF4-FFF2-40B4-BE49-F238E27FC236}">
                  <a16:creationId xmlns:a16="http://schemas.microsoft.com/office/drawing/2014/main" id="{46A82070-C2EF-4133-BD6C-D0A2426FD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1513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43" name="Oval 71">
              <a:extLst>
                <a:ext uri="{FF2B5EF4-FFF2-40B4-BE49-F238E27FC236}">
                  <a16:creationId xmlns:a16="http://schemas.microsoft.com/office/drawing/2014/main" id="{24A021CF-0F6F-4F4E-96D7-D9877CA61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2416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44" name="Oval 72">
              <a:extLst>
                <a:ext uri="{FF2B5EF4-FFF2-40B4-BE49-F238E27FC236}">
                  <a16:creationId xmlns:a16="http://schemas.microsoft.com/office/drawing/2014/main" id="{8297412D-780F-4FAF-8813-33B08A65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1657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45" name="Oval 73">
              <a:extLst>
                <a:ext uri="{FF2B5EF4-FFF2-40B4-BE49-F238E27FC236}">
                  <a16:creationId xmlns:a16="http://schemas.microsoft.com/office/drawing/2014/main" id="{2583F39C-C0C5-4E04-ADFA-1328CAED8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2428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46" name="Text Box 74">
              <a:extLst>
                <a:ext uri="{FF2B5EF4-FFF2-40B4-BE49-F238E27FC236}">
                  <a16:creationId xmlns:a16="http://schemas.microsoft.com/office/drawing/2014/main" id="{19B3A1ED-76C5-42C0-9720-8404EB356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435"/>
              <a:ext cx="52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Next SEQ PC</a:t>
              </a:r>
            </a:p>
          </p:txBody>
        </p:sp>
        <p:sp>
          <p:nvSpPr>
            <p:cNvPr id="54347" name="Text Box 75">
              <a:extLst>
                <a:ext uri="{FF2B5EF4-FFF2-40B4-BE49-F238E27FC236}">
                  <a16:creationId xmlns:a16="http://schemas.microsoft.com/office/drawing/2014/main" id="{00248A90-82FD-46B7-911D-534438FF5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RD</a:t>
              </a:r>
            </a:p>
          </p:txBody>
        </p:sp>
        <p:sp>
          <p:nvSpPr>
            <p:cNvPr id="54348" name="Text Box 76">
              <a:extLst>
                <a:ext uri="{FF2B5EF4-FFF2-40B4-BE49-F238E27FC236}">
                  <a16:creationId xmlns:a16="http://schemas.microsoft.com/office/drawing/2014/main" id="{F8D29105-7452-4825-8F3D-DEE2FC923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RD</a:t>
              </a:r>
            </a:p>
          </p:txBody>
        </p:sp>
        <p:sp>
          <p:nvSpPr>
            <p:cNvPr id="54349" name="Text Box 77">
              <a:extLst>
                <a:ext uri="{FF2B5EF4-FFF2-40B4-BE49-F238E27FC236}">
                  <a16:creationId xmlns:a16="http://schemas.microsoft.com/office/drawing/2014/main" id="{DC1B1F7A-AA9F-4793-AC82-DBE3FF93A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9" y="2681"/>
              <a:ext cx="2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RD</a:t>
              </a:r>
            </a:p>
          </p:txBody>
        </p:sp>
        <p:sp>
          <p:nvSpPr>
            <p:cNvPr id="54350" name="Text Box 78">
              <a:extLst>
                <a:ext uri="{FF2B5EF4-FFF2-40B4-BE49-F238E27FC236}">
                  <a16:creationId xmlns:a16="http://schemas.microsoft.com/office/drawing/2014/main" id="{7A9B4771-32EA-4E4D-9F7D-5562A3715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010" y="2428"/>
              <a:ext cx="6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WB Data</a:t>
              </a:r>
            </a:p>
          </p:txBody>
        </p:sp>
        <p:sp>
          <p:nvSpPr>
            <p:cNvPr id="54351" name="Text Box 79">
              <a:extLst>
                <a:ext uri="{FF2B5EF4-FFF2-40B4-BE49-F238E27FC236}">
                  <a16:creationId xmlns:a16="http://schemas.microsoft.com/office/drawing/2014/main" id="{65166544-3544-4903-9A10-41D586B0E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" y="528"/>
              <a:ext cx="5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Next PC</a:t>
              </a:r>
            </a:p>
          </p:txBody>
        </p:sp>
        <p:grpSp>
          <p:nvGrpSpPr>
            <p:cNvPr id="49219" name="Group 80">
              <a:extLst>
                <a:ext uri="{FF2B5EF4-FFF2-40B4-BE49-F238E27FC236}">
                  <a16:creationId xmlns:a16="http://schemas.microsoft.com/office/drawing/2014/main" id="{EADA055C-A183-422D-8EFC-614F8512DB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" y="1300"/>
              <a:ext cx="192" cy="774"/>
              <a:chOff x="0" y="0"/>
              <a:chExt cx="192" cy="774"/>
            </a:xfrm>
          </p:grpSpPr>
          <p:sp>
            <p:nvSpPr>
              <p:cNvPr id="54353" name="Rectangle 81">
                <a:extLst>
                  <a:ext uri="{FF2B5EF4-FFF2-40B4-BE49-F238E27FC236}">
                    <a16:creationId xmlns:a16="http://schemas.microsoft.com/office/drawing/2014/main" id="{89DB336E-04B1-493E-BD51-66D19464F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2" cy="769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Address</a:t>
                </a:r>
              </a:p>
            </p:txBody>
          </p:sp>
          <p:sp>
            <p:nvSpPr>
              <p:cNvPr id="54354" name="AutoShape 82">
                <a:extLst>
                  <a:ext uri="{FF2B5EF4-FFF2-40B4-BE49-F238E27FC236}">
                    <a16:creationId xmlns:a16="http://schemas.microsoft.com/office/drawing/2014/main" id="{FFB20C0D-7946-4ED2-892D-BDFE2264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" y="630"/>
                <a:ext cx="175" cy="144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54355" name="Text Box 83">
              <a:extLst>
                <a:ext uri="{FF2B5EF4-FFF2-40B4-BE49-F238E27FC236}">
                  <a16:creationId xmlns:a16="http://schemas.microsoft.com/office/drawing/2014/main" id="{8FAAB427-D82F-473D-ADD3-CC42C8ED7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118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RS1</a:t>
              </a:r>
            </a:p>
          </p:txBody>
        </p:sp>
        <p:sp>
          <p:nvSpPr>
            <p:cNvPr id="54356" name="Text Box 84">
              <a:extLst>
                <a:ext uri="{FF2B5EF4-FFF2-40B4-BE49-F238E27FC236}">
                  <a16:creationId xmlns:a16="http://schemas.microsoft.com/office/drawing/2014/main" id="{4FD9998E-01D4-4AB1-8ABC-8CE728DC0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" y="1373"/>
              <a:ext cx="3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RS2</a:t>
              </a:r>
            </a:p>
          </p:txBody>
        </p:sp>
        <p:sp>
          <p:nvSpPr>
            <p:cNvPr id="54357" name="Text Box 85">
              <a:extLst>
                <a:ext uri="{FF2B5EF4-FFF2-40B4-BE49-F238E27FC236}">
                  <a16:creationId xmlns:a16="http://schemas.microsoft.com/office/drawing/2014/main" id="{F5436DB9-7C49-4AEE-AA40-CA472AC0A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2419"/>
              <a:ext cx="3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Imm</a:t>
              </a:r>
            </a:p>
          </p:txBody>
        </p:sp>
        <p:sp>
          <p:nvSpPr>
            <p:cNvPr id="54358" name="Oval 86">
              <a:extLst>
                <a:ext uri="{FF2B5EF4-FFF2-40B4-BE49-F238E27FC236}">
                  <a16:creationId xmlns:a16="http://schemas.microsoft.com/office/drawing/2014/main" id="{4E34B316-8A93-40D2-BF8F-720F9886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634"/>
              <a:ext cx="132" cy="348"/>
            </a:xfrm>
            <a:prstGeom prst="ellipse">
              <a:avLst/>
            </a:prstGeom>
            <a:solidFill>
              <a:schemeClr val="hlink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>
                <a:buFont typeface="Arial" charset="0"/>
                <a:buNone/>
                <a:defRPr/>
              </a:pPr>
              <a:r>
                <a:rPr lang="en-US" sz="1600">
                  <a:latin typeface="Tahoma" charset="0"/>
                  <a:ea typeface="宋体" charset="0"/>
                  <a:cs typeface="宋体" charset="0"/>
                </a:rPr>
                <a:t>MUX</a:t>
              </a:r>
            </a:p>
          </p:txBody>
        </p:sp>
        <p:sp>
          <p:nvSpPr>
            <p:cNvPr id="54359" name="Line 87">
              <a:extLst>
                <a:ext uri="{FF2B5EF4-FFF2-40B4-BE49-F238E27FC236}">
                  <a16:creationId xmlns:a16="http://schemas.microsoft.com/office/drawing/2014/main" id="{ECB41730-1287-456B-A53F-13C58F3C9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1354"/>
              <a:ext cx="432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60" name="未知">
              <a:extLst>
                <a:ext uri="{FF2B5EF4-FFF2-40B4-BE49-F238E27FC236}">
                  <a16:creationId xmlns:a16="http://schemas.microsoft.com/office/drawing/2014/main" id="{2AFD986A-4804-4D81-8B69-6BF9E82068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1800" y="957"/>
              <a:ext cx="146" cy="118"/>
            </a:xfrm>
            <a:custGeom>
              <a:avLst/>
              <a:gdLst>
                <a:gd name="T0" fmla="*/ 0 w 384"/>
                <a:gd name="T1" fmla="*/ 118 h 288"/>
                <a:gd name="T2" fmla="*/ 73 w 384"/>
                <a:gd name="T3" fmla="*/ 0 h 288"/>
                <a:gd name="T4" fmla="*/ 146 w 384"/>
                <a:gd name="T5" fmla="*/ 118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rgbClr val="D7EFF5"/>
            </a:solidFill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54361" name="未知">
              <a:extLst>
                <a:ext uri="{FF2B5EF4-FFF2-40B4-BE49-F238E27FC236}">
                  <a16:creationId xmlns:a16="http://schemas.microsoft.com/office/drawing/2014/main" id="{4D63309F-530F-4B19-B983-4A183CBB6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" y="922"/>
              <a:ext cx="144" cy="96"/>
            </a:xfrm>
            <a:custGeom>
              <a:avLst/>
              <a:gdLst>
                <a:gd name="T0" fmla="*/ 0 w 144"/>
                <a:gd name="T1" fmla="*/ 96 h 96"/>
                <a:gd name="T2" fmla="*/ 48 w 144"/>
                <a:gd name="T3" fmla="*/ 96 h 96"/>
                <a:gd name="T4" fmla="*/ 48 w 144"/>
                <a:gd name="T5" fmla="*/ 0 h 96"/>
                <a:gd name="T6" fmla="*/ 144 w 14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96">
                  <a:moveTo>
                    <a:pt x="0" y="96"/>
                  </a:moveTo>
                  <a:lnTo>
                    <a:pt x="48" y="96"/>
                  </a:lnTo>
                  <a:lnTo>
                    <a:pt x="48" y="0"/>
                  </a:lnTo>
                  <a:lnTo>
                    <a:pt x="144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49227" name="Group 90">
              <a:extLst>
                <a:ext uri="{FF2B5EF4-FFF2-40B4-BE49-F238E27FC236}">
                  <a16:creationId xmlns:a16="http://schemas.microsoft.com/office/drawing/2014/main" id="{2873AC56-99D6-4A84-826C-690CD29814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4" y="586"/>
              <a:ext cx="193" cy="2295"/>
              <a:chOff x="0" y="0"/>
              <a:chExt cx="193" cy="2295"/>
            </a:xfrm>
          </p:grpSpPr>
          <p:sp>
            <p:nvSpPr>
              <p:cNvPr id="54363" name="Rectangle 91">
                <a:extLst>
                  <a:ext uri="{FF2B5EF4-FFF2-40B4-BE49-F238E27FC236}">
                    <a16:creationId xmlns:a16="http://schemas.microsoft.com/office/drawing/2014/main" id="{C2AF4890-BB29-4928-B135-75D362B58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" y="0"/>
                <a:ext cx="192" cy="2295"/>
              </a:xfrm>
              <a:prstGeom prst="rect">
                <a:avLst/>
              </a:prstGeom>
              <a:solidFill>
                <a:srgbClr val="07F707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600">
                    <a:latin typeface="Tahoma" charset="0"/>
                    <a:ea typeface="宋体" charset="0"/>
                    <a:cs typeface="宋体" charset="0"/>
                  </a:rPr>
                  <a:t>ID/EX</a:t>
                </a:r>
              </a:p>
            </p:txBody>
          </p:sp>
          <p:sp>
            <p:nvSpPr>
              <p:cNvPr id="54364" name="AutoShape 92">
                <a:extLst>
                  <a:ext uri="{FF2B5EF4-FFF2-40B4-BE49-F238E27FC236}">
                    <a16:creationId xmlns:a16="http://schemas.microsoft.com/office/drawing/2014/main" id="{98D56361-7840-4826-9CFC-618479901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97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</p:grpSp>
        <p:sp>
          <p:nvSpPr>
            <p:cNvPr id="54365" name="未知">
              <a:extLst>
                <a:ext uri="{FF2B5EF4-FFF2-40B4-BE49-F238E27FC236}">
                  <a16:creationId xmlns:a16="http://schemas.microsoft.com/office/drawing/2014/main" id="{6FD51C0B-67BE-4AA5-9517-691DD10E2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0" y="1114"/>
              <a:ext cx="96" cy="384"/>
            </a:xfrm>
            <a:custGeom>
              <a:avLst/>
              <a:gdLst>
                <a:gd name="T0" fmla="*/ 96 w 96"/>
                <a:gd name="T1" fmla="*/ 384 h 768"/>
                <a:gd name="T2" fmla="*/ 96 w 96"/>
                <a:gd name="T3" fmla="*/ 0 h 768"/>
                <a:gd name="T4" fmla="*/ 0 w 96"/>
                <a:gd name="T5" fmla="*/ 0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768">
                  <a:moveTo>
                    <a:pt x="96" y="768"/>
                  </a:move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366" name="Oval 94">
              <a:extLst>
                <a:ext uri="{FF2B5EF4-FFF2-40B4-BE49-F238E27FC236}">
                  <a16:creationId xmlns:a16="http://schemas.microsoft.com/office/drawing/2014/main" id="{93F0190E-E2A9-4066-A8A8-4878ABBCE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1470"/>
              <a:ext cx="47" cy="47"/>
            </a:xfrm>
            <a:prstGeom prst="ellipse">
              <a:avLst/>
            </a:prstGeom>
            <a:solidFill>
              <a:schemeClr val="tx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4367" name="未知">
              <a:extLst>
                <a:ext uri="{FF2B5EF4-FFF2-40B4-BE49-F238E27FC236}">
                  <a16:creationId xmlns:a16="http://schemas.microsoft.com/office/drawing/2014/main" id="{AC805F01-5376-4349-A298-E4C8B547B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" y="1162"/>
              <a:ext cx="864" cy="1680"/>
            </a:xfrm>
            <a:custGeom>
              <a:avLst/>
              <a:gdLst>
                <a:gd name="T0" fmla="*/ 864 w 864"/>
                <a:gd name="T1" fmla="*/ 1296 h 1680"/>
                <a:gd name="T2" fmla="*/ 864 w 864"/>
                <a:gd name="T3" fmla="*/ 1680 h 1680"/>
                <a:gd name="T4" fmla="*/ 0 w 864"/>
                <a:gd name="T5" fmla="*/ 1680 h 1680"/>
                <a:gd name="T6" fmla="*/ 0 w 864"/>
                <a:gd name="T7" fmla="*/ 0 h 1680"/>
                <a:gd name="T8" fmla="*/ 192 w 864"/>
                <a:gd name="T9" fmla="*/ 0 h 1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4" h="1680">
                  <a:moveTo>
                    <a:pt x="864" y="1296"/>
                  </a:moveTo>
                  <a:lnTo>
                    <a:pt x="864" y="1680"/>
                  </a:lnTo>
                  <a:lnTo>
                    <a:pt x="0" y="1680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ap="flat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4368" name="Oval 96">
            <a:extLst>
              <a:ext uri="{FF2B5EF4-FFF2-40B4-BE49-F238E27FC236}">
                <a16:creationId xmlns:a16="http://schemas.microsoft.com/office/drawing/2014/main" id="{21C4BAB8-2382-46EE-B878-3AD1B6D97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060575"/>
            <a:ext cx="1801812" cy="1441450"/>
          </a:xfrm>
          <a:prstGeom prst="ellipse">
            <a:avLst/>
          </a:pr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DA0D9-5313-47FE-8AE4-6B8CCDA6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A17A8-82B9-4821-9B22-97CBE093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84881-E551-48E4-BFD9-AC93C8DC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918ED-DD3F-4030-9106-919005E33F9B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2818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28D7C33B-4DEF-4164-BC0A-974970A37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891" y="365126"/>
            <a:ext cx="8117086" cy="1120774"/>
          </a:xfrm>
        </p:spPr>
        <p:txBody>
          <a:bodyPr/>
          <a:lstStyle/>
          <a:p>
            <a:r>
              <a:rPr lang="en-US" altLang="zh-CN" dirty="0"/>
              <a:t>How Changes Brustad: </a:t>
            </a:r>
            <a:br>
              <a:rPr lang="en-US" altLang="zh-CN" dirty="0"/>
            </a:br>
            <a:r>
              <a:rPr lang="en-US" altLang="zh-CN" dirty="0"/>
              <a:t>Reformation to Revolution</a:t>
            </a:r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B590516F-96C4-410E-AD5C-45C9B9CA0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893" y="1665287"/>
            <a:ext cx="4246959" cy="4691063"/>
          </a:xfrm>
        </p:spPr>
        <p:txBody>
          <a:bodyPr/>
          <a:lstStyle/>
          <a:p>
            <a:r>
              <a:rPr lang="en-US" altLang="zh-CN" dirty="0"/>
              <a:t>IBM PC</a:t>
            </a:r>
          </a:p>
          <a:p>
            <a:pPr lvl="1"/>
            <a:r>
              <a:rPr lang="en-US" altLang="zh-CN" dirty="0"/>
              <a:t>Personal Computing</a:t>
            </a:r>
          </a:p>
          <a:p>
            <a:pPr lvl="1"/>
            <a:r>
              <a:rPr lang="en-US" altLang="zh-CN" dirty="0"/>
              <a:t>Ad, 11/81</a:t>
            </a:r>
          </a:p>
          <a:p>
            <a:pPr lvl="1"/>
            <a:r>
              <a:rPr lang="en-US" altLang="zh-CN" dirty="0"/>
              <a:t>Giant</a:t>
            </a:r>
          </a:p>
          <a:p>
            <a:endParaRPr lang="zh-CN" altLang="en-US" dirty="0"/>
          </a:p>
        </p:txBody>
      </p:sp>
      <p:pic>
        <p:nvPicPr>
          <p:cNvPr id="14" name="Picture 3" descr="图片包含 文字, 报纸&#10;&#10;已生成高可信度的说明">
            <a:extLst>
              <a:ext uri="{FF2B5EF4-FFF2-40B4-BE49-F238E27FC236}">
                <a16:creationId xmlns:a16="http://schemas.microsoft.com/office/drawing/2014/main" id="{2496D5C1-6B11-4451-A3B5-56364D23AD5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5001" y="1665288"/>
            <a:ext cx="3474860" cy="4691062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D4653-EAB3-445F-A536-373C9BC0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03C8-F912-4F1E-BD6D-ACA8208F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3685B-2754-41F7-A28C-512A731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38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9E9A064-9675-4AF7-8588-8ACF8C0063D1}"/>
              </a:ext>
            </a:extLst>
          </p:cNvPr>
          <p:cNvGrpSpPr/>
          <p:nvPr/>
        </p:nvGrpSpPr>
        <p:grpSpPr>
          <a:xfrm>
            <a:off x="3706884" y="1994774"/>
            <a:ext cx="4937054" cy="3915073"/>
            <a:chOff x="3241633" y="1994774"/>
            <a:chExt cx="5835650" cy="4057650"/>
          </a:xfrm>
        </p:grpSpPr>
        <p:sp>
          <p:nvSpPr>
            <p:cNvPr id="55298" name="AutoShape 2">
              <a:extLst>
                <a:ext uri="{FF2B5EF4-FFF2-40B4-BE49-F238E27FC236}">
                  <a16:creationId xmlns:a16="http://schemas.microsoft.com/office/drawing/2014/main" id="{19B1C9D3-92A1-48D2-B572-BFF27835B6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60448" flipH="1">
              <a:off x="3241633" y="2785349"/>
              <a:ext cx="4392613" cy="863600"/>
            </a:xfrm>
            <a:prstGeom prst="cloudCallout">
              <a:avLst>
                <a:gd name="adj1" fmla="val -17343"/>
                <a:gd name="adj2" fmla="val 29653"/>
              </a:avLst>
            </a:prstGeom>
            <a:solidFill>
              <a:schemeClr val="accent1">
                <a:alpha val="45000"/>
              </a:schemeClr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50181" name="Group 3">
              <a:extLst>
                <a:ext uri="{FF2B5EF4-FFF2-40B4-BE49-F238E27FC236}">
                  <a16:creationId xmlns:a16="http://schemas.microsoft.com/office/drawing/2014/main" id="{B97DB273-6658-4901-845A-D7E6444FC9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27521" y="3701337"/>
              <a:ext cx="3122612" cy="700087"/>
              <a:chOff x="0" y="0"/>
              <a:chExt cx="1970" cy="441"/>
            </a:xfrm>
          </p:grpSpPr>
          <p:grpSp>
            <p:nvGrpSpPr>
              <p:cNvPr id="50326" name="Group 4">
                <a:extLst>
                  <a:ext uri="{FF2B5EF4-FFF2-40B4-BE49-F238E27FC236}">
                    <a16:creationId xmlns:a16="http://schemas.microsoft.com/office/drawing/2014/main" id="{452F5EFD-8EBD-491D-9C9A-801903537B2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1" y="104"/>
                <a:ext cx="254" cy="233"/>
                <a:chOff x="0" y="0"/>
                <a:chExt cx="550" cy="432"/>
              </a:xfrm>
            </p:grpSpPr>
            <p:grpSp>
              <p:nvGrpSpPr>
                <p:cNvPr id="50355" name="Group 5">
                  <a:extLst>
                    <a:ext uri="{FF2B5EF4-FFF2-40B4-BE49-F238E27FC236}">
                      <a16:creationId xmlns:a16="http://schemas.microsoft.com/office/drawing/2014/main" id="{620B8C46-1ED6-4666-A9B8-7C15432A47E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0" y="0"/>
                  <a:ext cx="480" cy="432"/>
                  <a:chOff x="0" y="0"/>
                  <a:chExt cx="480" cy="432"/>
                </a:xfrm>
              </p:grpSpPr>
              <p:sp>
                <p:nvSpPr>
                  <p:cNvPr id="55302" name="Rectangle 6">
                    <a:extLst>
                      <a:ext uri="{FF2B5EF4-FFF2-40B4-BE49-F238E27FC236}">
                        <a16:creationId xmlns:a16="http://schemas.microsoft.com/office/drawing/2014/main" id="{7F7E692C-EB35-4777-924F-B44CF2802C6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303" name="Rectangle 7">
                    <a:extLst>
                      <a:ext uri="{FF2B5EF4-FFF2-40B4-BE49-F238E27FC236}">
                        <a16:creationId xmlns:a16="http://schemas.microsoft.com/office/drawing/2014/main" id="{F7290F06-0F93-4E56-A3FC-62FB5DBC91D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481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304" name="Text Box 8">
                  <a:extLst>
                    <a:ext uri="{FF2B5EF4-FFF2-40B4-BE49-F238E27FC236}">
                      <a16:creationId xmlns:a16="http://schemas.microsoft.com/office/drawing/2014/main" id="{C0B2B1C2-28E3-4E8D-9B05-BCE0706DA38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-1" y="46"/>
                  <a:ext cx="551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  <p:sp>
            <p:nvSpPr>
              <p:cNvPr id="55305" name="Line 9">
                <a:extLst>
                  <a:ext uri="{FF2B5EF4-FFF2-40B4-BE49-F238E27FC236}">
                    <a16:creationId xmlns:a16="http://schemas.microsoft.com/office/drawing/2014/main" id="{F74CAD8B-3A61-4EA1-AA47-317B9934113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7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06" name="Line 10">
                <a:extLst>
                  <a:ext uri="{FF2B5EF4-FFF2-40B4-BE49-F238E27FC236}">
                    <a16:creationId xmlns:a16="http://schemas.microsoft.com/office/drawing/2014/main" id="{91AC4070-FA9C-4690-B9C6-FC7E198F922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7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329" name="Group 11">
                <a:extLst>
                  <a:ext uri="{FF2B5EF4-FFF2-40B4-BE49-F238E27FC236}">
                    <a16:creationId xmlns:a16="http://schemas.microsoft.com/office/drawing/2014/main" id="{DA207431-292A-424E-AD0A-E7B1A4F4459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27" y="35"/>
                <a:ext cx="211" cy="371"/>
                <a:chOff x="0" y="0"/>
                <a:chExt cx="381" cy="768"/>
              </a:xfrm>
            </p:grpSpPr>
            <p:sp>
              <p:nvSpPr>
                <p:cNvPr id="55308" name="AutoShape 12">
                  <a:extLst>
                    <a:ext uri="{FF2B5EF4-FFF2-40B4-BE49-F238E27FC236}">
                      <a16:creationId xmlns:a16="http://schemas.microsoft.com/office/drawing/2014/main" id="{1D841DB9-FAF4-4730-B11B-F8082A2D425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9" name="AutoShape 13">
                  <a:extLst>
                    <a:ext uri="{FF2B5EF4-FFF2-40B4-BE49-F238E27FC236}">
                      <a16:creationId xmlns:a16="http://schemas.microsoft.com/office/drawing/2014/main" id="{4B13CEC3-B20F-4335-B40D-68016C38E66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3" y="294"/>
                  <a:ext cx="246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10" name="未知">
                  <a:extLst>
                    <a:ext uri="{FF2B5EF4-FFF2-40B4-BE49-F238E27FC236}">
                      <a16:creationId xmlns:a16="http://schemas.microsoft.com/office/drawing/2014/main" id="{9A369799-3E85-489F-B212-2D2F55B70C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11" name="Text Box 15">
                  <a:extLst>
                    <a:ext uri="{FF2B5EF4-FFF2-40B4-BE49-F238E27FC236}">
                      <a16:creationId xmlns:a16="http://schemas.microsoft.com/office/drawing/2014/main" id="{5445CDAC-4A70-43AB-BF00-26DD3DF5FB2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45" y="183"/>
                  <a:ext cx="575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55312" name="Line 16">
                <a:extLst>
                  <a:ext uri="{FF2B5EF4-FFF2-40B4-BE49-F238E27FC236}">
                    <a16:creationId xmlns:a16="http://schemas.microsoft.com/office/drawing/2014/main" id="{93BC8DF4-E586-4953-859C-60E9F435CED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28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13" name="Line 17">
                <a:extLst>
                  <a:ext uri="{FF2B5EF4-FFF2-40B4-BE49-F238E27FC236}">
                    <a16:creationId xmlns:a16="http://schemas.microsoft.com/office/drawing/2014/main" id="{918029B2-D9C3-4E61-A9A5-1A03A3ADCD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1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332" name="Group 18">
                <a:extLst>
                  <a:ext uri="{FF2B5EF4-FFF2-40B4-BE49-F238E27FC236}">
                    <a16:creationId xmlns:a16="http://schemas.microsoft.com/office/drawing/2014/main" id="{FAD2F962-F729-4192-ACBD-70246B99307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48" y="105"/>
                <a:ext cx="353" cy="232"/>
                <a:chOff x="0" y="0"/>
                <a:chExt cx="763" cy="480"/>
              </a:xfrm>
            </p:grpSpPr>
            <p:sp>
              <p:nvSpPr>
                <p:cNvPr id="55315" name="Rectangle 19">
                  <a:extLst>
                    <a:ext uri="{FF2B5EF4-FFF2-40B4-BE49-F238E27FC236}">
                      <a16:creationId xmlns:a16="http://schemas.microsoft.com/office/drawing/2014/main" id="{10A2A922-0138-49B4-9D61-8B5AE2A9B9F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3" y="0"/>
                  <a:ext cx="481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16" name="Text Box 20">
                  <a:extLst>
                    <a:ext uri="{FF2B5EF4-FFF2-40B4-BE49-F238E27FC236}">
                      <a16:creationId xmlns:a16="http://schemas.microsoft.com/office/drawing/2014/main" id="{8CE7F140-6A50-4C6A-B657-6049C7196DB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764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DMem</a:t>
                  </a:r>
                </a:p>
              </p:txBody>
            </p:sp>
          </p:grpSp>
          <p:sp>
            <p:nvSpPr>
              <p:cNvPr id="55317" name="未知">
                <a:extLst>
                  <a:ext uri="{FF2B5EF4-FFF2-40B4-BE49-F238E27FC236}">
                    <a16:creationId xmlns:a16="http://schemas.microsoft.com/office/drawing/2014/main" id="{FA06FE2D-2AEA-4EE2-AB8C-C88302775D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84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18" name="Line 22">
                <a:extLst>
                  <a:ext uri="{FF2B5EF4-FFF2-40B4-BE49-F238E27FC236}">
                    <a16:creationId xmlns:a16="http://schemas.microsoft.com/office/drawing/2014/main" id="{184867FE-5093-42FD-9A4F-153402A6F1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5" y="291"/>
                <a:ext cx="22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19" name="Line 23">
                <a:extLst>
                  <a:ext uri="{FF2B5EF4-FFF2-40B4-BE49-F238E27FC236}">
                    <a16:creationId xmlns:a16="http://schemas.microsoft.com/office/drawing/2014/main" id="{FE83E6D2-38F2-466B-8E08-ABF08D514F3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5" y="151"/>
                <a:ext cx="258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336" name="Group 24">
                <a:extLst>
                  <a:ext uri="{FF2B5EF4-FFF2-40B4-BE49-F238E27FC236}">
                    <a16:creationId xmlns:a16="http://schemas.microsoft.com/office/drawing/2014/main" id="{7BCC0A83-832F-4811-976E-0815DB843BA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55321" name="Rectangle 25">
                  <a:extLst>
                    <a:ext uri="{FF2B5EF4-FFF2-40B4-BE49-F238E27FC236}">
                      <a16:creationId xmlns:a16="http://schemas.microsoft.com/office/drawing/2014/main" id="{22791304-C0B4-4B4E-BD5B-C30DD7878B6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6" y="0"/>
                  <a:ext cx="478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22" name="Text Box 26">
                  <a:extLst>
                    <a:ext uri="{FF2B5EF4-FFF2-40B4-BE49-F238E27FC236}">
                      <a16:creationId xmlns:a16="http://schemas.microsoft.com/office/drawing/2014/main" id="{DB9FD34C-19B2-44DD-ABF9-22B5DA93590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Ifetch</a:t>
                  </a:r>
                </a:p>
              </p:txBody>
            </p:sp>
          </p:grpSp>
          <p:grpSp>
            <p:nvGrpSpPr>
              <p:cNvPr id="50337" name="Group 27">
                <a:extLst>
                  <a:ext uri="{FF2B5EF4-FFF2-40B4-BE49-F238E27FC236}">
                    <a16:creationId xmlns:a16="http://schemas.microsoft.com/office/drawing/2014/main" id="{C77E4F38-F71A-45DC-80D6-9DEE7C9685D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4" y="0"/>
                <a:ext cx="1297" cy="441"/>
                <a:chOff x="0" y="0"/>
                <a:chExt cx="2088" cy="681"/>
              </a:xfrm>
            </p:grpSpPr>
            <p:sp>
              <p:nvSpPr>
                <p:cNvPr id="55324" name="Rectangle 28">
                  <a:extLst>
                    <a:ext uri="{FF2B5EF4-FFF2-40B4-BE49-F238E27FC236}">
                      <a16:creationId xmlns:a16="http://schemas.microsoft.com/office/drawing/2014/main" id="{A617291D-8C9A-4BC9-BC29-88015422D62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25" name="Rectangle 29">
                  <a:extLst>
                    <a:ext uri="{FF2B5EF4-FFF2-40B4-BE49-F238E27FC236}">
                      <a16:creationId xmlns:a16="http://schemas.microsoft.com/office/drawing/2014/main" id="{20E84DEA-872A-4EF0-B186-B7856315EE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5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26" name="Rectangle 30">
                  <a:extLst>
                    <a:ext uri="{FF2B5EF4-FFF2-40B4-BE49-F238E27FC236}">
                      <a16:creationId xmlns:a16="http://schemas.microsoft.com/office/drawing/2014/main" id="{9AA4041D-3F1F-4EE2-853A-FFCF1B4FFD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27" name="Rectangle 31">
                  <a:extLst>
                    <a:ext uri="{FF2B5EF4-FFF2-40B4-BE49-F238E27FC236}">
                      <a16:creationId xmlns:a16="http://schemas.microsoft.com/office/drawing/2014/main" id="{3F48DFD7-2419-44BB-9652-A0CFFAE14DE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50338" name="Group 32">
                <a:extLst>
                  <a:ext uri="{FF2B5EF4-FFF2-40B4-BE49-F238E27FC236}">
                    <a16:creationId xmlns:a16="http://schemas.microsoft.com/office/drawing/2014/main" id="{9AE58137-7093-4991-A87D-A727C9AD235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16" y="96"/>
                <a:ext cx="254" cy="233"/>
                <a:chOff x="0" y="0"/>
                <a:chExt cx="546" cy="432"/>
              </a:xfrm>
            </p:grpSpPr>
            <p:grpSp>
              <p:nvGrpSpPr>
                <p:cNvPr id="50339" name="Group 33">
                  <a:extLst>
                    <a:ext uri="{FF2B5EF4-FFF2-40B4-BE49-F238E27FC236}">
                      <a16:creationId xmlns:a16="http://schemas.microsoft.com/office/drawing/2014/main" id="{0185BF12-B151-4C9E-A2A9-B385B93FC2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8" y="0"/>
                  <a:ext cx="480" cy="432"/>
                  <a:chOff x="0" y="0"/>
                  <a:chExt cx="480" cy="432"/>
                </a:xfrm>
              </p:grpSpPr>
              <p:sp>
                <p:nvSpPr>
                  <p:cNvPr id="55330" name="Rectangle 34">
                    <a:extLst>
                      <a:ext uri="{FF2B5EF4-FFF2-40B4-BE49-F238E27FC236}">
                        <a16:creationId xmlns:a16="http://schemas.microsoft.com/office/drawing/2014/main" id="{3F3B9A6A-33E8-40AD-90C1-3B054FE4B2D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331" name="Rectangle 35">
                    <a:extLst>
                      <a:ext uri="{FF2B5EF4-FFF2-40B4-BE49-F238E27FC236}">
                        <a16:creationId xmlns:a16="http://schemas.microsoft.com/office/drawing/2014/main" id="{C622B151-23BB-4384-B01F-3440E26A4B1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0"/>
                    <a:ext cx="482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332" name="Text Box 36">
                  <a:extLst>
                    <a:ext uri="{FF2B5EF4-FFF2-40B4-BE49-F238E27FC236}">
                      <a16:creationId xmlns:a16="http://schemas.microsoft.com/office/drawing/2014/main" id="{CDCDF093-7B2D-43BA-84C2-305F4439B77C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6"/>
                  <a:ext cx="54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50182" name="Group 37">
              <a:extLst>
                <a:ext uri="{FF2B5EF4-FFF2-40B4-BE49-F238E27FC236}">
                  <a16:creationId xmlns:a16="http://schemas.microsoft.com/office/drawing/2014/main" id="{F5516E02-C7FB-4F85-8F16-9D018B47C4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60771" y="2850437"/>
              <a:ext cx="3122612" cy="700087"/>
              <a:chOff x="0" y="0"/>
              <a:chExt cx="1972" cy="441"/>
            </a:xfrm>
          </p:grpSpPr>
          <p:grpSp>
            <p:nvGrpSpPr>
              <p:cNvPr id="50293" name="Group 38">
                <a:extLst>
                  <a:ext uri="{FF2B5EF4-FFF2-40B4-BE49-F238E27FC236}">
                    <a16:creationId xmlns:a16="http://schemas.microsoft.com/office/drawing/2014/main" id="{2D8B702E-1E03-4942-BC85-E2FC802A97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1" y="104"/>
                <a:ext cx="255" cy="233"/>
                <a:chOff x="0" y="0"/>
                <a:chExt cx="553" cy="432"/>
              </a:xfrm>
            </p:grpSpPr>
            <p:grpSp>
              <p:nvGrpSpPr>
                <p:cNvPr id="50322" name="Group 39">
                  <a:extLst>
                    <a:ext uri="{FF2B5EF4-FFF2-40B4-BE49-F238E27FC236}">
                      <a16:creationId xmlns:a16="http://schemas.microsoft.com/office/drawing/2014/main" id="{BDCD8CF5-3127-485F-94CA-D1391A15F47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3" y="0"/>
                  <a:ext cx="480" cy="432"/>
                  <a:chOff x="0" y="0"/>
                  <a:chExt cx="480" cy="432"/>
                </a:xfrm>
              </p:grpSpPr>
              <p:sp>
                <p:nvSpPr>
                  <p:cNvPr id="55336" name="Rectangle 40">
                    <a:extLst>
                      <a:ext uri="{FF2B5EF4-FFF2-40B4-BE49-F238E27FC236}">
                        <a16:creationId xmlns:a16="http://schemas.microsoft.com/office/drawing/2014/main" id="{1FB66BF9-CA01-4B5E-913A-83226E82FD4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337" name="Rectangle 41">
                    <a:extLst>
                      <a:ext uri="{FF2B5EF4-FFF2-40B4-BE49-F238E27FC236}">
                        <a16:creationId xmlns:a16="http://schemas.microsoft.com/office/drawing/2014/main" id="{240BBCF7-9BBB-4988-95B1-1A51618D3D4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480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338" name="Text Box 42">
                  <a:extLst>
                    <a:ext uri="{FF2B5EF4-FFF2-40B4-BE49-F238E27FC236}">
                      <a16:creationId xmlns:a16="http://schemas.microsoft.com/office/drawing/2014/main" id="{C3FE6D40-A284-4129-AE6D-CFA9A7F136C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" y="46"/>
                  <a:ext cx="55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  <p:sp>
            <p:nvSpPr>
              <p:cNvPr id="55339" name="Line 43">
                <a:extLst>
                  <a:ext uri="{FF2B5EF4-FFF2-40B4-BE49-F238E27FC236}">
                    <a16:creationId xmlns:a16="http://schemas.microsoft.com/office/drawing/2014/main" id="{8AA6F6E7-4C8B-466B-BF42-9B945395D90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8" y="15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40" name="Line 44">
                <a:extLst>
                  <a:ext uri="{FF2B5EF4-FFF2-40B4-BE49-F238E27FC236}">
                    <a16:creationId xmlns:a16="http://schemas.microsoft.com/office/drawing/2014/main" id="{85CE4E59-28BF-40C2-A95F-A6BEF5900D7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8" y="290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96" name="Group 45">
                <a:extLst>
                  <a:ext uri="{FF2B5EF4-FFF2-40B4-BE49-F238E27FC236}">
                    <a16:creationId xmlns:a16="http://schemas.microsoft.com/office/drawing/2014/main" id="{C08F5048-D0EE-4E38-83F5-D72C8F21C9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28" y="35"/>
                <a:ext cx="208" cy="371"/>
                <a:chOff x="0" y="0"/>
                <a:chExt cx="375" cy="768"/>
              </a:xfrm>
            </p:grpSpPr>
            <p:sp>
              <p:nvSpPr>
                <p:cNvPr id="55342" name="AutoShape 46">
                  <a:extLst>
                    <a:ext uri="{FF2B5EF4-FFF2-40B4-BE49-F238E27FC236}">
                      <a16:creationId xmlns:a16="http://schemas.microsoft.com/office/drawing/2014/main" id="{E7BEFC60-5F49-4132-AFF9-0EA7FBC3525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43" name="AutoShape 47">
                  <a:extLst>
                    <a:ext uri="{FF2B5EF4-FFF2-40B4-BE49-F238E27FC236}">
                      <a16:creationId xmlns:a16="http://schemas.microsoft.com/office/drawing/2014/main" id="{AB3B74BC-EF74-4BA4-915F-D3A991A852F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3" y="295"/>
                  <a:ext cx="246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44" name="未知">
                  <a:extLst>
                    <a:ext uri="{FF2B5EF4-FFF2-40B4-BE49-F238E27FC236}">
                      <a16:creationId xmlns:a16="http://schemas.microsoft.com/office/drawing/2014/main" id="{ADAD770A-7E35-4FC8-9573-32A9BFC9C58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45" name="Text Box 49">
                  <a:extLst>
                    <a:ext uri="{FF2B5EF4-FFF2-40B4-BE49-F238E27FC236}">
                      <a16:creationId xmlns:a16="http://schemas.microsoft.com/office/drawing/2014/main" id="{1F3B2C31-9DD6-443D-8620-73DA1FB07B4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51" y="187"/>
                  <a:ext cx="575" cy="2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55346" name="Line 50">
                <a:extLst>
                  <a:ext uri="{FF2B5EF4-FFF2-40B4-BE49-F238E27FC236}">
                    <a16:creationId xmlns:a16="http://schemas.microsoft.com/office/drawing/2014/main" id="{BFE9B40C-9C52-4F7A-AC53-A84808E9846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29" y="221"/>
                <a:ext cx="246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47" name="Line 51">
                <a:extLst>
                  <a:ext uri="{FF2B5EF4-FFF2-40B4-BE49-F238E27FC236}">
                    <a16:creationId xmlns:a16="http://schemas.microsoft.com/office/drawing/2014/main" id="{C8A0898D-EB77-4CB5-99F5-74E1024514C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2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99" name="Group 52">
                <a:extLst>
                  <a:ext uri="{FF2B5EF4-FFF2-40B4-BE49-F238E27FC236}">
                    <a16:creationId xmlns:a16="http://schemas.microsoft.com/office/drawing/2014/main" id="{E280BAB7-03E7-41EB-B90F-F49819E1159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49" y="105"/>
                <a:ext cx="353" cy="232"/>
                <a:chOff x="0" y="0"/>
                <a:chExt cx="763" cy="480"/>
              </a:xfrm>
            </p:grpSpPr>
            <p:sp>
              <p:nvSpPr>
                <p:cNvPr id="55349" name="Rectangle 53">
                  <a:extLst>
                    <a:ext uri="{FF2B5EF4-FFF2-40B4-BE49-F238E27FC236}">
                      <a16:creationId xmlns:a16="http://schemas.microsoft.com/office/drawing/2014/main" id="{B47B127A-6AC5-4321-A4C1-6E6FA9C86CA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3" y="0"/>
                  <a:ext cx="479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50" name="Text Box 54">
                  <a:extLst>
                    <a:ext uri="{FF2B5EF4-FFF2-40B4-BE49-F238E27FC236}">
                      <a16:creationId xmlns:a16="http://schemas.microsoft.com/office/drawing/2014/main" id="{7F1DC489-6FE5-49A1-9703-9328D96D96C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763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DMem</a:t>
                  </a:r>
                </a:p>
              </p:txBody>
            </p:sp>
          </p:grpSp>
          <p:sp>
            <p:nvSpPr>
              <p:cNvPr id="55351" name="未知">
                <a:extLst>
                  <a:ext uri="{FF2B5EF4-FFF2-40B4-BE49-F238E27FC236}">
                    <a16:creationId xmlns:a16="http://schemas.microsoft.com/office/drawing/2014/main" id="{EE5137D1-52DD-4584-848A-C8F03E0794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85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52" name="Line 56">
                <a:extLst>
                  <a:ext uri="{FF2B5EF4-FFF2-40B4-BE49-F238E27FC236}">
                    <a16:creationId xmlns:a16="http://schemas.microsoft.com/office/drawing/2014/main" id="{BE577794-6AB3-466A-9153-A9FD77A9A2A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6" y="291"/>
                <a:ext cx="231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53" name="Line 57">
                <a:extLst>
                  <a:ext uri="{FF2B5EF4-FFF2-40B4-BE49-F238E27FC236}">
                    <a16:creationId xmlns:a16="http://schemas.microsoft.com/office/drawing/2014/main" id="{CC7F1DA8-D081-4885-A171-81F49DE07B8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6" y="151"/>
                <a:ext cx="26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303" name="Group 58">
                <a:extLst>
                  <a:ext uri="{FF2B5EF4-FFF2-40B4-BE49-F238E27FC236}">
                    <a16:creationId xmlns:a16="http://schemas.microsoft.com/office/drawing/2014/main" id="{20F32EA4-9281-4C1D-ACA6-C6B2B8F05A4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2" cy="480"/>
              </a:xfrm>
            </p:grpSpPr>
            <p:sp>
              <p:nvSpPr>
                <p:cNvPr id="55355" name="Rectangle 59">
                  <a:extLst>
                    <a:ext uri="{FF2B5EF4-FFF2-40B4-BE49-F238E27FC236}">
                      <a16:creationId xmlns:a16="http://schemas.microsoft.com/office/drawing/2014/main" id="{D2196DA7-DAB8-45C1-B638-C5952F834E4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8" y="0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56" name="Text Box 60">
                  <a:extLst>
                    <a:ext uri="{FF2B5EF4-FFF2-40B4-BE49-F238E27FC236}">
                      <a16:creationId xmlns:a16="http://schemas.microsoft.com/office/drawing/2014/main" id="{61217620-7EC7-4948-A8FD-063C12AA324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Ifetch</a:t>
                  </a:r>
                </a:p>
              </p:txBody>
            </p:sp>
          </p:grpSp>
          <p:grpSp>
            <p:nvGrpSpPr>
              <p:cNvPr id="50304" name="Group 61">
                <a:extLst>
                  <a:ext uri="{FF2B5EF4-FFF2-40B4-BE49-F238E27FC236}">
                    <a16:creationId xmlns:a16="http://schemas.microsoft.com/office/drawing/2014/main" id="{742DC358-7414-4F50-9C4F-DFA1E901117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5" y="0"/>
                <a:ext cx="1297" cy="441"/>
                <a:chOff x="0" y="0"/>
                <a:chExt cx="2088" cy="681"/>
              </a:xfrm>
            </p:grpSpPr>
            <p:sp>
              <p:nvSpPr>
                <p:cNvPr id="55358" name="Rectangle 62">
                  <a:extLst>
                    <a:ext uri="{FF2B5EF4-FFF2-40B4-BE49-F238E27FC236}">
                      <a16:creationId xmlns:a16="http://schemas.microsoft.com/office/drawing/2014/main" id="{9D2F605E-9007-416C-B23B-5D77188A498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59" name="Rectangle 63">
                  <a:extLst>
                    <a:ext uri="{FF2B5EF4-FFF2-40B4-BE49-F238E27FC236}">
                      <a16:creationId xmlns:a16="http://schemas.microsoft.com/office/drawing/2014/main" id="{BDF21898-5FBF-48E1-BB8D-374B1B734AA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6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60" name="Rectangle 64">
                  <a:extLst>
                    <a:ext uri="{FF2B5EF4-FFF2-40B4-BE49-F238E27FC236}">
                      <a16:creationId xmlns:a16="http://schemas.microsoft.com/office/drawing/2014/main" id="{3B91C175-631D-4112-9C83-92C2AEA1668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61" name="Rectangle 65">
                  <a:extLst>
                    <a:ext uri="{FF2B5EF4-FFF2-40B4-BE49-F238E27FC236}">
                      <a16:creationId xmlns:a16="http://schemas.microsoft.com/office/drawing/2014/main" id="{3DC2C072-618B-450C-AE93-8F003C96C4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50305" name="Group 66">
                <a:extLst>
                  <a:ext uri="{FF2B5EF4-FFF2-40B4-BE49-F238E27FC236}">
                    <a16:creationId xmlns:a16="http://schemas.microsoft.com/office/drawing/2014/main" id="{816DC93A-D010-483B-A8BC-7C052C38485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17" y="96"/>
                <a:ext cx="255" cy="233"/>
                <a:chOff x="0" y="0"/>
                <a:chExt cx="548" cy="432"/>
              </a:xfrm>
            </p:grpSpPr>
            <p:grpSp>
              <p:nvGrpSpPr>
                <p:cNvPr id="50306" name="Group 67">
                  <a:extLst>
                    <a:ext uri="{FF2B5EF4-FFF2-40B4-BE49-F238E27FC236}">
                      <a16:creationId xmlns:a16="http://schemas.microsoft.com/office/drawing/2014/main" id="{1B2CA9AA-9E64-4A31-9CD4-0B114F83671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8" y="0"/>
                  <a:ext cx="480" cy="432"/>
                  <a:chOff x="0" y="0"/>
                  <a:chExt cx="480" cy="432"/>
                </a:xfrm>
              </p:grpSpPr>
              <p:sp>
                <p:nvSpPr>
                  <p:cNvPr id="55364" name="Rectangle 68">
                    <a:extLst>
                      <a:ext uri="{FF2B5EF4-FFF2-40B4-BE49-F238E27FC236}">
                        <a16:creationId xmlns:a16="http://schemas.microsoft.com/office/drawing/2014/main" id="{952FE347-4471-4D69-8993-ED2545DE04F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365" name="Rectangle 69">
                    <a:extLst>
                      <a:ext uri="{FF2B5EF4-FFF2-40B4-BE49-F238E27FC236}">
                        <a16:creationId xmlns:a16="http://schemas.microsoft.com/office/drawing/2014/main" id="{7CEEC68D-E0AC-4304-8B8E-E841DEC6011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0"/>
                    <a:ext cx="480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366" name="Text Box 70">
                  <a:extLst>
                    <a:ext uri="{FF2B5EF4-FFF2-40B4-BE49-F238E27FC236}">
                      <a16:creationId xmlns:a16="http://schemas.microsoft.com/office/drawing/2014/main" id="{A881A7AB-583F-41AF-8CBE-5F6EDEA98FAD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6"/>
                  <a:ext cx="54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50183" name="Group 71">
              <a:extLst>
                <a:ext uri="{FF2B5EF4-FFF2-40B4-BE49-F238E27FC236}">
                  <a16:creationId xmlns:a16="http://schemas.microsoft.com/office/drawing/2014/main" id="{D00538E7-F693-4386-8C34-D2094D8DC4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06721" y="2026524"/>
              <a:ext cx="3122612" cy="698500"/>
              <a:chOff x="0" y="0"/>
              <a:chExt cx="1970" cy="441"/>
            </a:xfrm>
          </p:grpSpPr>
          <p:grpSp>
            <p:nvGrpSpPr>
              <p:cNvPr id="50260" name="Group 72">
                <a:extLst>
                  <a:ext uri="{FF2B5EF4-FFF2-40B4-BE49-F238E27FC236}">
                    <a16:creationId xmlns:a16="http://schemas.microsoft.com/office/drawing/2014/main" id="{B7E0B477-461B-4FD5-AD6B-BA0B79F3C3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1" y="104"/>
                <a:ext cx="254" cy="233"/>
                <a:chOff x="0" y="0"/>
                <a:chExt cx="550" cy="432"/>
              </a:xfrm>
            </p:grpSpPr>
            <p:grpSp>
              <p:nvGrpSpPr>
                <p:cNvPr id="50289" name="Group 73">
                  <a:extLst>
                    <a:ext uri="{FF2B5EF4-FFF2-40B4-BE49-F238E27FC236}">
                      <a16:creationId xmlns:a16="http://schemas.microsoft.com/office/drawing/2014/main" id="{06E74E55-0C8E-43CE-8D86-8025E9E7576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2" y="0"/>
                  <a:ext cx="480" cy="432"/>
                  <a:chOff x="0" y="0"/>
                  <a:chExt cx="480" cy="432"/>
                </a:xfrm>
              </p:grpSpPr>
              <p:sp>
                <p:nvSpPr>
                  <p:cNvPr id="55370" name="Rectangle 74">
                    <a:extLst>
                      <a:ext uri="{FF2B5EF4-FFF2-40B4-BE49-F238E27FC236}">
                        <a16:creationId xmlns:a16="http://schemas.microsoft.com/office/drawing/2014/main" id="{B0C9AE61-1D23-4E2C-BC5F-17F24FF9577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1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371" name="Rectangle 75">
                    <a:extLst>
                      <a:ext uri="{FF2B5EF4-FFF2-40B4-BE49-F238E27FC236}">
                        <a16:creationId xmlns:a16="http://schemas.microsoft.com/office/drawing/2014/main" id="{8B21FB7C-88EE-454D-975D-5ECB46FB471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0" y="0"/>
                    <a:ext cx="479" cy="431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372" name="Text Box 76">
                  <a:extLst>
                    <a:ext uri="{FF2B5EF4-FFF2-40B4-BE49-F238E27FC236}">
                      <a16:creationId xmlns:a16="http://schemas.microsoft.com/office/drawing/2014/main" id="{6DB60C13-D611-404D-8896-F5F51F410685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-1" y="47"/>
                  <a:ext cx="551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  <p:sp>
            <p:nvSpPr>
              <p:cNvPr id="55373" name="Line 77">
                <a:extLst>
                  <a:ext uri="{FF2B5EF4-FFF2-40B4-BE49-F238E27FC236}">
                    <a16:creationId xmlns:a16="http://schemas.microsoft.com/office/drawing/2014/main" id="{87849C38-AAAE-42BF-85EE-B7B2A2AA654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8" y="15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74" name="Line 78">
                <a:extLst>
                  <a:ext uri="{FF2B5EF4-FFF2-40B4-BE49-F238E27FC236}">
                    <a16:creationId xmlns:a16="http://schemas.microsoft.com/office/drawing/2014/main" id="{17A9943A-DDF6-4FFB-BCD7-891630CD0A8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8" y="290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63" name="Group 79">
                <a:extLst>
                  <a:ext uri="{FF2B5EF4-FFF2-40B4-BE49-F238E27FC236}">
                    <a16:creationId xmlns:a16="http://schemas.microsoft.com/office/drawing/2014/main" id="{BC4DF6AA-2018-456F-A566-B7B2B1DFA5A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28" y="35"/>
                <a:ext cx="209" cy="371"/>
                <a:chOff x="0" y="0"/>
                <a:chExt cx="377" cy="768"/>
              </a:xfrm>
            </p:grpSpPr>
            <p:sp>
              <p:nvSpPr>
                <p:cNvPr id="55376" name="AutoShape 80">
                  <a:extLst>
                    <a:ext uri="{FF2B5EF4-FFF2-40B4-BE49-F238E27FC236}">
                      <a16:creationId xmlns:a16="http://schemas.microsoft.com/office/drawing/2014/main" id="{70B34B78-1787-4965-9481-DF1F7E491EE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77" name="AutoShape 81">
                  <a:extLst>
                    <a:ext uri="{FF2B5EF4-FFF2-40B4-BE49-F238E27FC236}">
                      <a16:creationId xmlns:a16="http://schemas.microsoft.com/office/drawing/2014/main" id="{A5A7640F-176C-4679-8F0C-D05D5FD673D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4" y="295"/>
                  <a:ext cx="249" cy="17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78" name="未知">
                  <a:extLst>
                    <a:ext uri="{FF2B5EF4-FFF2-40B4-BE49-F238E27FC236}">
                      <a16:creationId xmlns:a16="http://schemas.microsoft.com/office/drawing/2014/main" id="{9CCB76BE-915B-4361-911A-4EDFF8B531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79" name="Text Box 83">
                  <a:extLst>
                    <a:ext uri="{FF2B5EF4-FFF2-40B4-BE49-F238E27FC236}">
                      <a16:creationId xmlns:a16="http://schemas.microsoft.com/office/drawing/2014/main" id="{E91B1567-E342-4E1C-A98E-8D21CDFCDD3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48" y="185"/>
                  <a:ext cx="575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55380" name="Line 84">
                <a:extLst>
                  <a:ext uri="{FF2B5EF4-FFF2-40B4-BE49-F238E27FC236}">
                    <a16:creationId xmlns:a16="http://schemas.microsoft.com/office/drawing/2014/main" id="{D8109328-8677-47D8-A84F-357DAB0A468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29" y="221"/>
                <a:ext cx="245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81" name="Line 85">
                <a:extLst>
                  <a:ext uri="{FF2B5EF4-FFF2-40B4-BE49-F238E27FC236}">
                    <a16:creationId xmlns:a16="http://schemas.microsoft.com/office/drawing/2014/main" id="{13F49D89-5C42-4067-A7E0-AEBB49727BE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2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66" name="Group 86">
                <a:extLst>
                  <a:ext uri="{FF2B5EF4-FFF2-40B4-BE49-F238E27FC236}">
                    <a16:creationId xmlns:a16="http://schemas.microsoft.com/office/drawing/2014/main" id="{DBC18D08-769C-4371-90D7-ECFA661316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48" y="105"/>
                <a:ext cx="354" cy="232"/>
                <a:chOff x="0" y="0"/>
                <a:chExt cx="765" cy="480"/>
              </a:xfrm>
            </p:grpSpPr>
            <p:sp>
              <p:nvSpPr>
                <p:cNvPr id="55383" name="Rectangle 87">
                  <a:extLst>
                    <a:ext uri="{FF2B5EF4-FFF2-40B4-BE49-F238E27FC236}">
                      <a16:creationId xmlns:a16="http://schemas.microsoft.com/office/drawing/2014/main" id="{5B34495F-5AC8-4F60-8FBA-27AEA7AC9B4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5" y="0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84" name="Text Box 88">
                  <a:extLst>
                    <a:ext uri="{FF2B5EF4-FFF2-40B4-BE49-F238E27FC236}">
                      <a16:creationId xmlns:a16="http://schemas.microsoft.com/office/drawing/2014/main" id="{AEC2F932-9564-4790-8122-346A5F9CA22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766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DMem</a:t>
                  </a:r>
                </a:p>
              </p:txBody>
            </p:sp>
          </p:grpSp>
          <p:sp>
            <p:nvSpPr>
              <p:cNvPr id="55385" name="未知">
                <a:extLst>
                  <a:ext uri="{FF2B5EF4-FFF2-40B4-BE49-F238E27FC236}">
                    <a16:creationId xmlns:a16="http://schemas.microsoft.com/office/drawing/2014/main" id="{8FEBD093-1475-4018-9BBF-823F5E1864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85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86" name="Line 90">
                <a:extLst>
                  <a:ext uri="{FF2B5EF4-FFF2-40B4-BE49-F238E27FC236}">
                    <a16:creationId xmlns:a16="http://schemas.microsoft.com/office/drawing/2014/main" id="{FF40E8E7-BF08-416F-A92A-AA34B74CE7C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6" y="291"/>
                <a:ext cx="22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387" name="Line 91">
                <a:extLst>
                  <a:ext uri="{FF2B5EF4-FFF2-40B4-BE49-F238E27FC236}">
                    <a16:creationId xmlns:a16="http://schemas.microsoft.com/office/drawing/2014/main" id="{36BA951E-5225-4B63-8770-A52B96417B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6" y="151"/>
                <a:ext cx="258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70" name="Group 92">
                <a:extLst>
                  <a:ext uri="{FF2B5EF4-FFF2-40B4-BE49-F238E27FC236}">
                    <a16:creationId xmlns:a16="http://schemas.microsoft.com/office/drawing/2014/main" id="{3CA040C3-8E32-4798-95E4-C6DFE61E85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55389" name="Rectangle 93">
                  <a:extLst>
                    <a:ext uri="{FF2B5EF4-FFF2-40B4-BE49-F238E27FC236}">
                      <a16:creationId xmlns:a16="http://schemas.microsoft.com/office/drawing/2014/main" id="{31713980-EF7E-4145-B74A-56696CC6118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8" y="0"/>
                  <a:ext cx="480" cy="479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90" name="Text Box 94">
                  <a:extLst>
                    <a:ext uri="{FF2B5EF4-FFF2-40B4-BE49-F238E27FC236}">
                      <a16:creationId xmlns:a16="http://schemas.microsoft.com/office/drawing/2014/main" id="{E6610FD1-8E14-4A2E-8C39-809900D5ED1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802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Ifetch</a:t>
                  </a:r>
                </a:p>
              </p:txBody>
            </p:sp>
          </p:grpSp>
          <p:grpSp>
            <p:nvGrpSpPr>
              <p:cNvPr id="50271" name="Group 95">
                <a:extLst>
                  <a:ext uri="{FF2B5EF4-FFF2-40B4-BE49-F238E27FC236}">
                    <a16:creationId xmlns:a16="http://schemas.microsoft.com/office/drawing/2014/main" id="{FA54CE47-4BF3-4ADF-9181-BD9F0584A9B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5" y="0"/>
                <a:ext cx="1297" cy="441"/>
                <a:chOff x="0" y="0"/>
                <a:chExt cx="2088" cy="681"/>
              </a:xfrm>
            </p:grpSpPr>
            <p:sp>
              <p:nvSpPr>
                <p:cNvPr id="55392" name="Rectangle 96">
                  <a:extLst>
                    <a:ext uri="{FF2B5EF4-FFF2-40B4-BE49-F238E27FC236}">
                      <a16:creationId xmlns:a16="http://schemas.microsoft.com/office/drawing/2014/main" id="{B42432F0-AD71-4EB1-8F6E-0B0C39F0A1B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93" name="Rectangle 97">
                  <a:extLst>
                    <a:ext uri="{FF2B5EF4-FFF2-40B4-BE49-F238E27FC236}">
                      <a16:creationId xmlns:a16="http://schemas.microsoft.com/office/drawing/2014/main" id="{99EDFE42-146B-493B-8AFE-2BAFD79A8CA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5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94" name="Rectangle 98">
                  <a:extLst>
                    <a:ext uri="{FF2B5EF4-FFF2-40B4-BE49-F238E27FC236}">
                      <a16:creationId xmlns:a16="http://schemas.microsoft.com/office/drawing/2014/main" id="{CCD77576-746B-4246-9B40-A8D83E770BF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-1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395" name="Rectangle 99">
                  <a:extLst>
                    <a:ext uri="{FF2B5EF4-FFF2-40B4-BE49-F238E27FC236}">
                      <a16:creationId xmlns:a16="http://schemas.microsoft.com/office/drawing/2014/main" id="{6E2B8321-915E-4297-8E97-C24D4A4885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4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50272" name="Group 100">
                <a:extLst>
                  <a:ext uri="{FF2B5EF4-FFF2-40B4-BE49-F238E27FC236}">
                    <a16:creationId xmlns:a16="http://schemas.microsoft.com/office/drawing/2014/main" id="{A4DE0151-1251-41A4-A210-9500FC60707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16" y="96"/>
                <a:ext cx="254" cy="233"/>
                <a:chOff x="0" y="0"/>
                <a:chExt cx="546" cy="432"/>
              </a:xfrm>
            </p:grpSpPr>
            <p:grpSp>
              <p:nvGrpSpPr>
                <p:cNvPr id="50273" name="Group 101">
                  <a:extLst>
                    <a:ext uri="{FF2B5EF4-FFF2-40B4-BE49-F238E27FC236}">
                      <a16:creationId xmlns:a16="http://schemas.microsoft.com/office/drawing/2014/main" id="{5C47C8FC-2F28-4B6D-B480-393C7C8F80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" y="0"/>
                  <a:ext cx="480" cy="432"/>
                  <a:chOff x="0" y="0"/>
                  <a:chExt cx="480" cy="432"/>
                </a:xfrm>
              </p:grpSpPr>
              <p:sp>
                <p:nvSpPr>
                  <p:cNvPr id="55398" name="Rectangle 102">
                    <a:extLst>
                      <a:ext uri="{FF2B5EF4-FFF2-40B4-BE49-F238E27FC236}">
                        <a16:creationId xmlns:a16="http://schemas.microsoft.com/office/drawing/2014/main" id="{E9D714DB-BF5F-403E-93D8-D2C555DD053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0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399" name="Rectangle 103">
                    <a:extLst>
                      <a:ext uri="{FF2B5EF4-FFF2-40B4-BE49-F238E27FC236}">
                        <a16:creationId xmlns:a16="http://schemas.microsoft.com/office/drawing/2014/main" id="{F9F92850-0DD9-45FF-BBB8-F1516FE8890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0"/>
                    <a:ext cx="482" cy="431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400" name="Text Box 104">
                  <a:extLst>
                    <a:ext uri="{FF2B5EF4-FFF2-40B4-BE49-F238E27FC236}">
                      <a16:creationId xmlns:a16="http://schemas.microsoft.com/office/drawing/2014/main" id="{2718E0D6-4106-4705-BF98-86663B4E9199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7"/>
                  <a:ext cx="547" cy="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50184" name="Group 105">
              <a:extLst>
                <a:ext uri="{FF2B5EF4-FFF2-40B4-BE49-F238E27FC236}">
                  <a16:creationId xmlns:a16="http://schemas.microsoft.com/office/drawing/2014/main" id="{D0C6FDB3-833F-4B1E-A04C-74551BFCCB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67383" y="4706224"/>
              <a:ext cx="403225" cy="368300"/>
              <a:chOff x="0" y="0"/>
              <a:chExt cx="552" cy="432"/>
            </a:xfrm>
          </p:grpSpPr>
          <p:grpSp>
            <p:nvGrpSpPr>
              <p:cNvPr id="50256" name="Group 106">
                <a:extLst>
                  <a:ext uri="{FF2B5EF4-FFF2-40B4-BE49-F238E27FC236}">
                    <a16:creationId xmlns:a16="http://schemas.microsoft.com/office/drawing/2014/main" id="{EB0B8B76-A725-473E-8C01-08690D3AE7C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" y="0"/>
                <a:ext cx="480" cy="432"/>
                <a:chOff x="0" y="0"/>
                <a:chExt cx="480" cy="432"/>
              </a:xfrm>
            </p:grpSpPr>
            <p:sp>
              <p:nvSpPr>
                <p:cNvPr id="55403" name="Rectangle 107">
                  <a:extLst>
                    <a:ext uri="{FF2B5EF4-FFF2-40B4-BE49-F238E27FC236}">
                      <a16:creationId xmlns:a16="http://schemas.microsoft.com/office/drawing/2014/main" id="{463E75AC-5DBD-40C1-8634-F86C73D722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40" y="0"/>
                  <a:ext cx="239" cy="42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04" name="Rectangle 108">
                  <a:extLst>
                    <a:ext uri="{FF2B5EF4-FFF2-40B4-BE49-F238E27FC236}">
                      <a16:creationId xmlns:a16="http://schemas.microsoft.com/office/drawing/2014/main" id="{4D6D997D-76C1-4E1C-91DC-7E4F38C0AFB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" y="0"/>
                  <a:ext cx="478" cy="432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55405" name="Text Box 109">
                <a:extLst>
                  <a:ext uri="{FF2B5EF4-FFF2-40B4-BE49-F238E27FC236}">
                    <a16:creationId xmlns:a16="http://schemas.microsoft.com/office/drawing/2014/main" id="{89BF10ED-D52F-499D-B0D0-0CEEA034C34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0" y="47"/>
                <a:ext cx="552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Reg</a:t>
                </a:r>
              </a:p>
            </p:txBody>
          </p:sp>
        </p:grpSp>
        <p:sp>
          <p:nvSpPr>
            <p:cNvPr id="55406" name="Line 110">
              <a:extLst>
                <a:ext uri="{FF2B5EF4-FFF2-40B4-BE49-F238E27FC236}">
                  <a16:creationId xmlns:a16="http://schemas.microsoft.com/office/drawing/2014/main" id="{948659B3-7D27-43DF-937C-01458F3913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445208" y="4779249"/>
              <a:ext cx="38735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07" name="Line 111">
              <a:extLst>
                <a:ext uri="{FF2B5EF4-FFF2-40B4-BE49-F238E27FC236}">
                  <a16:creationId xmlns:a16="http://schemas.microsoft.com/office/drawing/2014/main" id="{1D033C34-C6F6-47B0-9E26-EFC5A59343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445208" y="4999912"/>
              <a:ext cx="38735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50187" name="Group 112">
              <a:extLst>
                <a:ext uri="{FF2B5EF4-FFF2-40B4-BE49-F238E27FC236}">
                  <a16:creationId xmlns:a16="http://schemas.microsoft.com/office/drawing/2014/main" id="{191344FE-B2B4-4D04-9320-A76D1A53D78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61121" y="4595099"/>
              <a:ext cx="331787" cy="590550"/>
              <a:chOff x="0" y="0"/>
              <a:chExt cx="379" cy="768"/>
            </a:xfrm>
          </p:grpSpPr>
          <p:sp>
            <p:nvSpPr>
              <p:cNvPr id="55409" name="AutoShape 113">
                <a:extLst>
                  <a:ext uri="{FF2B5EF4-FFF2-40B4-BE49-F238E27FC236}">
                    <a16:creationId xmlns:a16="http://schemas.microsoft.com/office/drawing/2014/main" id="{CA032E4C-5CD5-4FAD-B4C2-B8CA428822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-193" y="202"/>
                <a:ext cx="768" cy="337"/>
              </a:xfrm>
              <a:custGeom>
                <a:avLst/>
                <a:gdLst>
                  <a:gd name="T0" fmla="*/ 672 w 21600"/>
                  <a:gd name="T1" fmla="*/ 169 h 21600"/>
                  <a:gd name="T2" fmla="*/ 384 w 21600"/>
                  <a:gd name="T3" fmla="*/ 337 h 21600"/>
                  <a:gd name="T4" fmla="*/ 96 w 21600"/>
                  <a:gd name="T5" fmla="*/ 169 h 21600"/>
                  <a:gd name="T6" fmla="*/ 38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55410" name="AutoShape 114">
                <a:extLst>
                  <a:ext uri="{FF2B5EF4-FFF2-40B4-BE49-F238E27FC236}">
                    <a16:creationId xmlns:a16="http://schemas.microsoft.com/office/drawing/2014/main" id="{1F03DC9B-1AE5-4166-BAB9-E187B41EF3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-34" y="294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411" name="未知">
                <a:extLst>
                  <a:ext uri="{FF2B5EF4-FFF2-40B4-BE49-F238E27FC236}">
                    <a16:creationId xmlns:a16="http://schemas.microsoft.com/office/drawing/2014/main" id="{4BA160E4-8DB5-478F-BBEC-0BC3A0BA151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-17" y="301"/>
                <a:ext cx="218" cy="139"/>
              </a:xfrm>
              <a:custGeom>
                <a:avLst/>
                <a:gdLst>
                  <a:gd name="T0" fmla="*/ 0 w 384"/>
                  <a:gd name="T1" fmla="*/ 139 h 288"/>
                  <a:gd name="T2" fmla="*/ 109 w 384"/>
                  <a:gd name="T3" fmla="*/ 0 h 288"/>
                  <a:gd name="T4" fmla="*/ 218 w 384"/>
                  <a:gd name="T5" fmla="*/ 139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12" name="Text Box 116">
                <a:extLst>
                  <a:ext uri="{FF2B5EF4-FFF2-40B4-BE49-F238E27FC236}">
                    <a16:creationId xmlns:a16="http://schemas.microsoft.com/office/drawing/2014/main" id="{90034842-D964-475E-AFF2-D658882F212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16200000">
                <a:off x="-60" y="184"/>
                <a:ext cx="574" cy="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ALU</a:t>
                </a:r>
              </a:p>
            </p:txBody>
          </p:sp>
        </p:grpSp>
        <p:sp>
          <p:nvSpPr>
            <p:cNvPr id="55413" name="Line 117">
              <a:extLst>
                <a:ext uri="{FF2B5EF4-FFF2-40B4-BE49-F238E27FC236}">
                  <a16:creationId xmlns:a16="http://schemas.microsoft.com/office/drawing/2014/main" id="{F27A50F3-D99F-4834-AAEC-6850C98D45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078621" y="4890374"/>
              <a:ext cx="388937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14" name="Line 118">
              <a:extLst>
                <a:ext uri="{FF2B5EF4-FFF2-40B4-BE49-F238E27FC236}">
                  <a16:creationId xmlns:a16="http://schemas.microsoft.com/office/drawing/2014/main" id="{7EF2E0DC-062D-405E-B5B6-F4142CF29A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750133" y="4890374"/>
              <a:ext cx="38735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50190" name="Group 119">
              <a:extLst>
                <a:ext uri="{FF2B5EF4-FFF2-40B4-BE49-F238E27FC236}">
                  <a16:creationId xmlns:a16="http://schemas.microsoft.com/office/drawing/2014/main" id="{D1E61C33-EB2B-4083-A56A-FADA8D69B7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67533" y="4706224"/>
              <a:ext cx="558800" cy="368300"/>
              <a:chOff x="0" y="0"/>
              <a:chExt cx="762" cy="480"/>
            </a:xfrm>
          </p:grpSpPr>
          <p:sp>
            <p:nvSpPr>
              <p:cNvPr id="55416" name="Rectangle 120">
                <a:extLst>
                  <a:ext uri="{FF2B5EF4-FFF2-40B4-BE49-F238E27FC236}">
                    <a16:creationId xmlns:a16="http://schemas.microsoft.com/office/drawing/2014/main" id="{C76B9294-FE3C-4EB5-9D95-28C8FB1581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5" y="0"/>
                <a:ext cx="478" cy="48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0" hangingPunct="0">
                  <a:buFont typeface="Arial" charset="0"/>
                  <a:buNone/>
                  <a:defRPr/>
                </a:pPr>
                <a:endParaRPr lang="zh-CN" altLang="en-US" sz="1000" b="1">
                  <a:latin typeface="Comic Sans MS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417" name="Text Box 121">
                <a:extLst>
                  <a:ext uri="{FF2B5EF4-FFF2-40B4-BE49-F238E27FC236}">
                    <a16:creationId xmlns:a16="http://schemas.microsoft.com/office/drawing/2014/main" id="{D4246906-54C2-40D1-A14A-FA1C511AA70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0" y="52"/>
                <a:ext cx="762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DMem</a:t>
                </a:r>
              </a:p>
            </p:txBody>
          </p:sp>
        </p:grpSp>
        <p:sp>
          <p:nvSpPr>
            <p:cNvPr id="55418" name="未知">
              <a:extLst>
                <a:ext uri="{FF2B5EF4-FFF2-40B4-BE49-F238E27FC236}">
                  <a16:creationId xmlns:a16="http://schemas.microsoft.com/office/drawing/2014/main" id="{DBD8C409-2388-4FDA-B390-22D19DD6978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7858" y="4890374"/>
              <a:ext cx="525463" cy="295275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95275 h 384"/>
                <a:gd name="T4" fmla="*/ 463644 w 816"/>
                <a:gd name="T5" fmla="*/ 295275 h 384"/>
                <a:gd name="T6" fmla="*/ 463644 w 816"/>
                <a:gd name="T7" fmla="*/ 110728 h 384"/>
                <a:gd name="T8" fmla="*/ 525463 w 816"/>
                <a:gd name="T9" fmla="*/ 110728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19" name="Line 123">
              <a:extLst>
                <a:ext uri="{FF2B5EF4-FFF2-40B4-BE49-F238E27FC236}">
                  <a16:creationId xmlns:a16="http://schemas.microsoft.com/office/drawing/2014/main" id="{34D5BB38-DF36-49EA-B0CE-574163A74C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730833" y="5001499"/>
              <a:ext cx="36353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20" name="Line 124">
              <a:extLst>
                <a:ext uri="{FF2B5EF4-FFF2-40B4-BE49-F238E27FC236}">
                  <a16:creationId xmlns:a16="http://schemas.microsoft.com/office/drawing/2014/main" id="{F9D5F355-4AF1-4E3A-9F90-FCC3D2DB3E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683208" y="4779249"/>
              <a:ext cx="409575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50194" name="Group 125">
              <a:extLst>
                <a:ext uri="{FF2B5EF4-FFF2-40B4-BE49-F238E27FC236}">
                  <a16:creationId xmlns:a16="http://schemas.microsoft.com/office/drawing/2014/main" id="{E61C8003-B4CC-4648-88FA-C9530DE3A55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92683" y="4706224"/>
              <a:ext cx="587375" cy="368300"/>
              <a:chOff x="0" y="0"/>
              <a:chExt cx="801" cy="480"/>
            </a:xfrm>
          </p:grpSpPr>
          <p:sp>
            <p:nvSpPr>
              <p:cNvPr id="55422" name="Rectangle 126">
                <a:extLst>
                  <a:ext uri="{FF2B5EF4-FFF2-40B4-BE49-F238E27FC236}">
                    <a16:creationId xmlns:a16="http://schemas.microsoft.com/office/drawing/2014/main" id="{5D6948C7-4047-4FA9-8167-765CE5F8E3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8" y="0"/>
                <a:ext cx="481" cy="48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0" hangingPunct="0">
                  <a:buFont typeface="Arial" charset="0"/>
                  <a:buNone/>
                  <a:defRPr/>
                </a:pPr>
                <a:endParaRPr lang="zh-CN" altLang="en-US" sz="1000" b="1">
                  <a:latin typeface="Comic Sans MS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423" name="Text Box 127">
                <a:extLst>
                  <a:ext uri="{FF2B5EF4-FFF2-40B4-BE49-F238E27FC236}">
                    <a16:creationId xmlns:a16="http://schemas.microsoft.com/office/drawing/2014/main" id="{2C6788D0-3CAF-490F-9ECE-34101474332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0" y="52"/>
                <a:ext cx="801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Ifetch</a:t>
                </a:r>
              </a:p>
            </p:txBody>
          </p:sp>
        </p:grpSp>
        <p:sp>
          <p:nvSpPr>
            <p:cNvPr id="55424" name="Rectangle 128">
              <a:extLst>
                <a:ext uri="{FF2B5EF4-FFF2-40B4-BE49-F238E27FC236}">
                  <a16:creationId xmlns:a16="http://schemas.microsoft.com/office/drawing/2014/main" id="{F355CDCF-BA68-457B-87BD-F7A99B374D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32521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25" name="Rectangle 129">
              <a:extLst>
                <a:ext uri="{FF2B5EF4-FFF2-40B4-BE49-F238E27FC236}">
                  <a16:creationId xmlns:a16="http://schemas.microsoft.com/office/drawing/2014/main" id="{E53EFBFA-A327-4A44-8739-F4358F3728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21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26" name="Rectangle 130">
              <a:extLst>
                <a:ext uri="{FF2B5EF4-FFF2-40B4-BE49-F238E27FC236}">
                  <a16:creationId xmlns:a16="http://schemas.microsoft.com/office/drawing/2014/main" id="{10AB5790-386E-4F38-92FD-69F349DA0B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70533" y="4539537"/>
              <a:ext cx="69850" cy="700087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27" name="Rectangle 131">
              <a:extLst>
                <a:ext uri="{FF2B5EF4-FFF2-40B4-BE49-F238E27FC236}">
                  <a16:creationId xmlns:a16="http://schemas.microsoft.com/office/drawing/2014/main" id="{0938BA0E-377B-459D-979C-F59E7BC4B0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91333" y="4544299"/>
              <a:ext cx="69850" cy="690563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grpSp>
          <p:nvGrpSpPr>
            <p:cNvPr id="50199" name="Group 132">
              <a:extLst>
                <a:ext uri="{FF2B5EF4-FFF2-40B4-BE49-F238E27FC236}">
                  <a16:creationId xmlns:a16="http://schemas.microsoft.com/office/drawing/2014/main" id="{8E2A9A8B-7326-4672-B26C-EE5A0A35D7A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8007308" y="4691937"/>
              <a:ext cx="403225" cy="369887"/>
              <a:chOff x="0" y="0"/>
              <a:chExt cx="547" cy="432"/>
            </a:xfrm>
          </p:grpSpPr>
          <p:grpSp>
            <p:nvGrpSpPr>
              <p:cNvPr id="50244" name="Group 133">
                <a:extLst>
                  <a:ext uri="{FF2B5EF4-FFF2-40B4-BE49-F238E27FC236}">
                    <a16:creationId xmlns:a16="http://schemas.microsoft.com/office/drawing/2014/main" id="{15654259-9C8F-4E14-BB46-8967B5D8DB2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" y="0"/>
                <a:ext cx="480" cy="432"/>
                <a:chOff x="0" y="0"/>
                <a:chExt cx="480" cy="432"/>
              </a:xfrm>
            </p:grpSpPr>
            <p:sp>
              <p:nvSpPr>
                <p:cNvPr id="55430" name="Rectangle 134">
                  <a:extLst>
                    <a:ext uri="{FF2B5EF4-FFF2-40B4-BE49-F238E27FC236}">
                      <a16:creationId xmlns:a16="http://schemas.microsoft.com/office/drawing/2014/main" id="{B47C03AE-29E7-484F-8DFB-C35CA91F7DA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39" y="0"/>
                  <a:ext cx="241" cy="42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31" name="Rectangle 135">
                  <a:extLst>
                    <a:ext uri="{FF2B5EF4-FFF2-40B4-BE49-F238E27FC236}">
                      <a16:creationId xmlns:a16="http://schemas.microsoft.com/office/drawing/2014/main" id="{B7EF3C61-4362-4061-9D1E-D892F666E04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480" cy="432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</p:grpSp>
          <p:sp>
            <p:nvSpPr>
              <p:cNvPr id="55432" name="Text Box 136">
                <a:extLst>
                  <a:ext uri="{FF2B5EF4-FFF2-40B4-BE49-F238E27FC236}">
                    <a16:creationId xmlns:a16="http://schemas.microsoft.com/office/drawing/2014/main" id="{0D257016-7324-4F61-9707-43A0798A9F6E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0" y="46"/>
                <a:ext cx="547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buFont typeface="Arial" charset="0"/>
                  <a:buNone/>
                  <a:defRPr/>
                </a:pPr>
                <a:r>
                  <a:rPr lang="en-US" sz="1000" b="1">
                    <a:latin typeface="Comic Sans MS" charset="0"/>
                    <a:ea typeface="宋体" charset="0"/>
                    <a:cs typeface="宋体" charset="0"/>
                  </a:rPr>
                  <a:t>Reg</a:t>
                </a:r>
              </a:p>
            </p:txBody>
          </p:sp>
        </p:grpSp>
        <p:grpSp>
          <p:nvGrpSpPr>
            <p:cNvPr id="50200" name="Group 137">
              <a:extLst>
                <a:ext uri="{FF2B5EF4-FFF2-40B4-BE49-F238E27FC236}">
                  <a16:creationId xmlns:a16="http://schemas.microsoft.com/office/drawing/2014/main" id="{FCFB80DD-894F-4701-8713-ACB03E10A5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57846" y="5352337"/>
              <a:ext cx="3119437" cy="700087"/>
              <a:chOff x="0" y="0"/>
              <a:chExt cx="1969" cy="441"/>
            </a:xfrm>
          </p:grpSpPr>
          <p:grpSp>
            <p:nvGrpSpPr>
              <p:cNvPr id="50211" name="Group 138">
                <a:extLst>
                  <a:ext uri="{FF2B5EF4-FFF2-40B4-BE49-F238E27FC236}">
                    <a16:creationId xmlns:a16="http://schemas.microsoft.com/office/drawing/2014/main" id="{25A1A95B-E6D9-4B95-AEE9-476237714A9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89" y="104"/>
                <a:ext cx="254" cy="233"/>
                <a:chOff x="0" y="0"/>
                <a:chExt cx="550" cy="432"/>
              </a:xfrm>
            </p:grpSpPr>
            <p:grpSp>
              <p:nvGrpSpPr>
                <p:cNvPr id="50240" name="Group 139">
                  <a:extLst>
                    <a:ext uri="{FF2B5EF4-FFF2-40B4-BE49-F238E27FC236}">
                      <a16:creationId xmlns:a16="http://schemas.microsoft.com/office/drawing/2014/main" id="{BFA92985-D08A-443D-B0A0-501143AF69F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" y="0"/>
                  <a:ext cx="480" cy="432"/>
                  <a:chOff x="0" y="0"/>
                  <a:chExt cx="480" cy="432"/>
                </a:xfrm>
              </p:grpSpPr>
              <p:sp>
                <p:nvSpPr>
                  <p:cNvPr id="55436" name="Rectangle 140">
                    <a:extLst>
                      <a:ext uri="{FF2B5EF4-FFF2-40B4-BE49-F238E27FC236}">
                        <a16:creationId xmlns:a16="http://schemas.microsoft.com/office/drawing/2014/main" id="{910D78CF-3DBB-4D9A-A587-D36B2CC9DF3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9" y="0"/>
                    <a:ext cx="239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437" name="Rectangle 141">
                    <a:extLst>
                      <a:ext uri="{FF2B5EF4-FFF2-40B4-BE49-F238E27FC236}">
                        <a16:creationId xmlns:a16="http://schemas.microsoft.com/office/drawing/2014/main" id="{93E36C62-7DC6-46B8-80AF-84215F3D2EB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" y="0"/>
                    <a:ext cx="477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438" name="Text Box 142">
                  <a:extLst>
                    <a:ext uri="{FF2B5EF4-FFF2-40B4-BE49-F238E27FC236}">
                      <a16:creationId xmlns:a16="http://schemas.microsoft.com/office/drawing/2014/main" id="{E03EC787-833A-4BEB-9491-334A39140B3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6"/>
                  <a:ext cx="549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  <p:sp>
            <p:nvSpPr>
              <p:cNvPr id="55439" name="Line 143">
                <a:extLst>
                  <a:ext uri="{FF2B5EF4-FFF2-40B4-BE49-F238E27FC236}">
                    <a16:creationId xmlns:a16="http://schemas.microsoft.com/office/drawing/2014/main" id="{93B0C363-D0F1-40AD-84FE-ECACDD5C84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7" y="151"/>
                <a:ext cx="243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440" name="Line 144">
                <a:extLst>
                  <a:ext uri="{FF2B5EF4-FFF2-40B4-BE49-F238E27FC236}">
                    <a16:creationId xmlns:a16="http://schemas.microsoft.com/office/drawing/2014/main" id="{9D4E563A-1330-4CFE-BEB8-F975086E0C9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27" y="290"/>
                <a:ext cx="243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14" name="Group 145">
                <a:extLst>
                  <a:ext uri="{FF2B5EF4-FFF2-40B4-BE49-F238E27FC236}">
                    <a16:creationId xmlns:a16="http://schemas.microsoft.com/office/drawing/2014/main" id="{B43AC33A-E8FB-4BEB-95EB-31C23CA8157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27" y="35"/>
                <a:ext cx="208" cy="371"/>
                <a:chOff x="0" y="0"/>
                <a:chExt cx="375" cy="768"/>
              </a:xfrm>
            </p:grpSpPr>
            <p:sp>
              <p:nvSpPr>
                <p:cNvPr id="55442" name="AutoShape 146">
                  <a:extLst>
                    <a:ext uri="{FF2B5EF4-FFF2-40B4-BE49-F238E27FC236}">
                      <a16:creationId xmlns:a16="http://schemas.microsoft.com/office/drawing/2014/main" id="{641795A6-9CCA-46FD-AD70-C1DFF0E23CE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-193" y="202"/>
                  <a:ext cx="768" cy="337"/>
                </a:xfrm>
                <a:custGeom>
                  <a:avLst/>
                  <a:gdLst>
                    <a:gd name="T0" fmla="*/ 672 w 21600"/>
                    <a:gd name="T1" fmla="*/ 169 h 21600"/>
                    <a:gd name="T2" fmla="*/ 384 w 21600"/>
                    <a:gd name="T3" fmla="*/ 337 h 21600"/>
                    <a:gd name="T4" fmla="*/ 96 w 21600"/>
                    <a:gd name="T5" fmla="*/ 169 h 21600"/>
                    <a:gd name="T6" fmla="*/ 38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43" name="AutoShape 147">
                  <a:extLst>
                    <a:ext uri="{FF2B5EF4-FFF2-40B4-BE49-F238E27FC236}">
                      <a16:creationId xmlns:a16="http://schemas.microsoft.com/office/drawing/2014/main" id="{31CD0EA5-86E1-4C33-947D-B1B8DBD3211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-33" y="294"/>
                  <a:ext cx="246" cy="18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44" name="未知">
                  <a:extLst>
                    <a:ext uri="{FF2B5EF4-FFF2-40B4-BE49-F238E27FC236}">
                      <a16:creationId xmlns:a16="http://schemas.microsoft.com/office/drawing/2014/main" id="{0954BA1C-3685-46C9-930A-914323367BE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-17" y="301"/>
                  <a:ext cx="218" cy="139"/>
                </a:xfrm>
                <a:custGeom>
                  <a:avLst/>
                  <a:gdLst>
                    <a:gd name="T0" fmla="*/ 0 w 384"/>
                    <a:gd name="T1" fmla="*/ 139 h 288"/>
                    <a:gd name="T2" fmla="*/ 109 w 384"/>
                    <a:gd name="T3" fmla="*/ 0 h 288"/>
                    <a:gd name="T4" fmla="*/ 218 w 384"/>
                    <a:gd name="T5" fmla="*/ 139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445" name="Text Box 149">
                  <a:extLst>
                    <a:ext uri="{FF2B5EF4-FFF2-40B4-BE49-F238E27FC236}">
                      <a16:creationId xmlns:a16="http://schemas.microsoft.com/office/drawing/2014/main" id="{AB52E429-6B6A-4B4D-AD57-E6234638EDB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16200000">
                  <a:off x="-51" y="186"/>
                  <a:ext cx="575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ALU</a:t>
                  </a:r>
                </a:p>
              </p:txBody>
            </p:sp>
          </p:grpSp>
          <p:sp>
            <p:nvSpPr>
              <p:cNvPr id="55446" name="Line 150">
                <a:extLst>
                  <a:ext uri="{FF2B5EF4-FFF2-40B4-BE49-F238E27FC236}">
                    <a16:creationId xmlns:a16="http://schemas.microsoft.com/office/drawing/2014/main" id="{98663E80-78E5-46A0-BA69-11BA9811E5D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28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447" name="Line 151">
                <a:extLst>
                  <a:ext uri="{FF2B5EF4-FFF2-40B4-BE49-F238E27FC236}">
                    <a16:creationId xmlns:a16="http://schemas.microsoft.com/office/drawing/2014/main" id="{1DA8DF03-517F-4D74-8A27-9A660F65FB6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551" y="221"/>
                <a:ext cx="244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17" name="Group 152">
                <a:extLst>
                  <a:ext uri="{FF2B5EF4-FFF2-40B4-BE49-F238E27FC236}">
                    <a16:creationId xmlns:a16="http://schemas.microsoft.com/office/drawing/2014/main" id="{A464C6C4-9E4F-4DD8-ADFC-E250C83CCAB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47" y="105"/>
                <a:ext cx="353" cy="232"/>
                <a:chOff x="0" y="0"/>
                <a:chExt cx="762" cy="480"/>
              </a:xfrm>
            </p:grpSpPr>
            <p:sp>
              <p:nvSpPr>
                <p:cNvPr id="55449" name="Rectangle 153">
                  <a:extLst>
                    <a:ext uri="{FF2B5EF4-FFF2-40B4-BE49-F238E27FC236}">
                      <a16:creationId xmlns:a16="http://schemas.microsoft.com/office/drawing/2014/main" id="{7728DC04-057E-4851-883A-14C34C8573F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4" y="0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50" name="Text Box 154">
                  <a:extLst>
                    <a:ext uri="{FF2B5EF4-FFF2-40B4-BE49-F238E27FC236}">
                      <a16:creationId xmlns:a16="http://schemas.microsoft.com/office/drawing/2014/main" id="{01FD9072-34F5-4E38-B5FB-6EA948F14E3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-1" y="52"/>
                  <a:ext cx="764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DMem</a:t>
                  </a:r>
                </a:p>
              </p:txBody>
            </p:sp>
          </p:grpSp>
          <p:sp>
            <p:nvSpPr>
              <p:cNvPr id="55451" name="未知">
                <a:extLst>
                  <a:ext uri="{FF2B5EF4-FFF2-40B4-BE49-F238E27FC236}">
                    <a16:creationId xmlns:a16="http://schemas.microsoft.com/office/drawing/2014/main" id="{1FF38DF5-FE65-4B79-86C3-373DC1EB5B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84" y="2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185 h 384"/>
                  <a:gd name="T4" fmla="*/ 293 w 816"/>
                  <a:gd name="T5" fmla="*/ 185 h 384"/>
                  <a:gd name="T6" fmla="*/ 293 w 816"/>
                  <a:gd name="T7" fmla="*/ 69 h 384"/>
                  <a:gd name="T8" fmla="*/ 332 w 816"/>
                  <a:gd name="T9" fmla="*/ 6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52" name="Line 156">
                <a:extLst>
                  <a:ext uri="{FF2B5EF4-FFF2-40B4-BE49-F238E27FC236}">
                    <a16:creationId xmlns:a16="http://schemas.microsoft.com/office/drawing/2014/main" id="{6BE29111-583E-458D-BA31-FCBE255E3E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5" y="291"/>
                <a:ext cx="230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453" name="Line 157">
                <a:extLst>
                  <a:ext uri="{FF2B5EF4-FFF2-40B4-BE49-F238E27FC236}">
                    <a16:creationId xmlns:a16="http://schemas.microsoft.com/office/drawing/2014/main" id="{134E4723-2819-4681-AEB0-1A9A56BB0FE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5" y="151"/>
                <a:ext cx="259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grpSp>
            <p:nvGrpSpPr>
              <p:cNvPr id="50221" name="Group 158">
                <a:extLst>
                  <a:ext uri="{FF2B5EF4-FFF2-40B4-BE49-F238E27FC236}">
                    <a16:creationId xmlns:a16="http://schemas.microsoft.com/office/drawing/2014/main" id="{0795244E-8D31-45FE-8713-02ED8AB62C7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105"/>
                <a:ext cx="372" cy="232"/>
                <a:chOff x="0" y="0"/>
                <a:chExt cx="803" cy="480"/>
              </a:xfrm>
            </p:grpSpPr>
            <p:sp>
              <p:nvSpPr>
                <p:cNvPr id="55455" name="Rectangle 159">
                  <a:extLst>
                    <a:ext uri="{FF2B5EF4-FFF2-40B4-BE49-F238E27FC236}">
                      <a16:creationId xmlns:a16="http://schemas.microsoft.com/office/drawing/2014/main" id="{3C431807-CC28-4EE2-A917-D7A753695FA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6" y="0"/>
                  <a:ext cx="478" cy="480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 eaLnBrk="0" hangingPunct="0">
                    <a:buFont typeface="Arial" charset="0"/>
                    <a:buNone/>
                    <a:defRPr/>
                  </a:pPr>
                  <a:endParaRPr lang="zh-CN" altLang="en-US" sz="1000" b="1">
                    <a:latin typeface="Comic Sans MS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56" name="Text Box 160">
                  <a:extLst>
                    <a:ext uri="{FF2B5EF4-FFF2-40B4-BE49-F238E27FC236}">
                      <a16:creationId xmlns:a16="http://schemas.microsoft.com/office/drawing/2014/main" id="{0895C24B-A8B4-43AA-A527-6A9F7FCF619C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52"/>
                  <a:ext cx="802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Ifetch</a:t>
                  </a:r>
                </a:p>
              </p:txBody>
            </p:sp>
          </p:grpSp>
          <p:grpSp>
            <p:nvGrpSpPr>
              <p:cNvPr id="50222" name="Group 161">
                <a:extLst>
                  <a:ext uri="{FF2B5EF4-FFF2-40B4-BE49-F238E27FC236}">
                    <a16:creationId xmlns:a16="http://schemas.microsoft.com/office/drawing/2014/main" id="{D83FBCDB-3523-441F-B3FD-A582DCA49B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4" y="0"/>
                <a:ext cx="1297" cy="441"/>
                <a:chOff x="0" y="0"/>
                <a:chExt cx="2088" cy="681"/>
              </a:xfrm>
            </p:grpSpPr>
            <p:sp>
              <p:nvSpPr>
                <p:cNvPr id="55458" name="Rectangle 162">
                  <a:extLst>
                    <a:ext uri="{FF2B5EF4-FFF2-40B4-BE49-F238E27FC236}">
                      <a16:creationId xmlns:a16="http://schemas.microsoft.com/office/drawing/2014/main" id="{5C3F2E4B-72FE-4675-9846-699E3296D9C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0"/>
                  <a:ext cx="71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59" name="Rectangle 163">
                  <a:extLst>
                    <a:ext uri="{FF2B5EF4-FFF2-40B4-BE49-F238E27FC236}">
                      <a16:creationId xmlns:a16="http://schemas.microsoft.com/office/drawing/2014/main" id="{98100C62-44DC-4A86-9457-5C35C222B5B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6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60" name="Rectangle 164">
                  <a:extLst>
                    <a:ext uri="{FF2B5EF4-FFF2-40B4-BE49-F238E27FC236}">
                      <a16:creationId xmlns:a16="http://schemas.microsoft.com/office/drawing/2014/main" id="{1AC59438-0487-42FC-9837-AC249AA0007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73" cy="681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  <p:sp>
              <p:nvSpPr>
                <p:cNvPr id="55461" name="Rectangle 165">
                  <a:extLst>
                    <a:ext uri="{FF2B5EF4-FFF2-40B4-BE49-F238E27FC236}">
                      <a16:creationId xmlns:a16="http://schemas.microsoft.com/office/drawing/2014/main" id="{64705B8E-CFF3-4CEB-8B2C-9E1C5710780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45" y="5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buFont typeface="Arial" charset="0"/>
                    <a:buNone/>
                    <a:defRPr/>
                  </a:pPr>
                  <a:endParaRPr lang="zh-CN" altLang="en-US">
                    <a:latin typeface="Arial" charset="0"/>
                    <a:ea typeface="宋体" charset="0"/>
                    <a:cs typeface="宋体" charset="0"/>
                  </a:endParaRPr>
                </a:p>
              </p:txBody>
            </p:sp>
          </p:grpSp>
          <p:grpSp>
            <p:nvGrpSpPr>
              <p:cNvPr id="50223" name="Group 166">
                <a:extLst>
                  <a:ext uri="{FF2B5EF4-FFF2-40B4-BE49-F238E27FC236}">
                    <a16:creationId xmlns:a16="http://schemas.microsoft.com/office/drawing/2014/main" id="{74EB59A6-9739-473F-AC9C-A7016A289B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1715" y="96"/>
                <a:ext cx="254" cy="233"/>
                <a:chOff x="0" y="0"/>
                <a:chExt cx="546" cy="432"/>
              </a:xfrm>
            </p:grpSpPr>
            <p:grpSp>
              <p:nvGrpSpPr>
                <p:cNvPr id="50224" name="Group 167">
                  <a:extLst>
                    <a:ext uri="{FF2B5EF4-FFF2-40B4-BE49-F238E27FC236}">
                      <a16:creationId xmlns:a16="http://schemas.microsoft.com/office/drawing/2014/main" id="{EEF4CD5C-414C-49B3-B3A9-29E62994AF4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0" y="0"/>
                  <a:ext cx="480" cy="432"/>
                  <a:chOff x="0" y="0"/>
                  <a:chExt cx="480" cy="432"/>
                </a:xfrm>
              </p:grpSpPr>
              <p:sp>
                <p:nvSpPr>
                  <p:cNvPr id="55464" name="Rectangle 168">
                    <a:extLst>
                      <a:ext uri="{FF2B5EF4-FFF2-40B4-BE49-F238E27FC236}">
                        <a16:creationId xmlns:a16="http://schemas.microsoft.com/office/drawing/2014/main" id="{0AB51270-E057-4564-9DE5-CAAB26FBCBA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8" y="0"/>
                    <a:ext cx="241" cy="426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Font typeface="Arial" charset="0"/>
                      <a:buNone/>
                      <a:defRPr/>
                    </a:pPr>
                    <a:endParaRPr lang="zh-CN" altLang="en-US">
                      <a:latin typeface="Arial" charset="0"/>
                      <a:ea typeface="宋体" charset="0"/>
                      <a:cs typeface="宋体" charset="0"/>
                    </a:endParaRPr>
                  </a:p>
                </p:txBody>
              </p:sp>
              <p:sp>
                <p:nvSpPr>
                  <p:cNvPr id="55465" name="Rectangle 169">
                    <a:extLst>
                      <a:ext uri="{FF2B5EF4-FFF2-40B4-BE49-F238E27FC236}">
                        <a16:creationId xmlns:a16="http://schemas.microsoft.com/office/drawing/2014/main" id="{3F1D8BFC-4D75-4E62-B63B-0B01FBF0933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1" y="0"/>
                    <a:ext cx="480" cy="432"/>
                  </a:xfrm>
                  <a:prstGeom prst="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>
                      <a:buFont typeface="Arial" charset="0"/>
                      <a:buNone/>
                      <a:defRPr/>
                    </a:pPr>
                    <a:endParaRPr lang="zh-CN" altLang="en-US" sz="1000" b="1">
                      <a:latin typeface="Comic Sans MS" charset="0"/>
                      <a:ea typeface="宋体" charset="0"/>
                      <a:cs typeface="宋体" charset="0"/>
                    </a:endParaRPr>
                  </a:p>
                </p:txBody>
              </p:sp>
            </p:grpSp>
            <p:sp>
              <p:nvSpPr>
                <p:cNvPr id="55466" name="Text Box 170">
                  <a:extLst>
                    <a:ext uri="{FF2B5EF4-FFF2-40B4-BE49-F238E27FC236}">
                      <a16:creationId xmlns:a16="http://schemas.microsoft.com/office/drawing/2014/main" id="{BE012AD0-9ADF-4A34-97DF-6428F430980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0" y="46"/>
                  <a:ext cx="545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buFont typeface="Arial" charset="0"/>
                    <a:buNone/>
                    <a:defRPr/>
                  </a:pPr>
                  <a:r>
                    <a:rPr lang="en-US" sz="1000" b="1">
                      <a:latin typeface="Comic Sans MS" charset="0"/>
                      <a:ea typeface="宋体" charset="0"/>
                      <a:cs typeface="宋体" charset="0"/>
                    </a:rPr>
                    <a:t>Reg</a:t>
                  </a:r>
                </a:p>
              </p:txBody>
            </p:sp>
          </p:grpSp>
        </p:grpSp>
        <p:sp>
          <p:nvSpPr>
            <p:cNvPr id="55467" name="Rectangle 171">
              <a:extLst>
                <a:ext uri="{FF2B5EF4-FFF2-40B4-BE49-F238E27FC236}">
                  <a16:creationId xmlns:a16="http://schemas.microsoft.com/office/drawing/2014/main" id="{0F425F44-B80A-4227-B462-F4FF4F19ED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97521" y="5338049"/>
              <a:ext cx="71437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68" name="Line 172">
              <a:extLst>
                <a:ext uri="{FF2B5EF4-FFF2-40B4-BE49-F238E27FC236}">
                  <a16:creationId xmlns:a16="http://schemas.microsoft.com/office/drawing/2014/main" id="{E207BD67-4530-4F31-AB03-FDC9E3065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283" y="2642474"/>
              <a:ext cx="361950" cy="1368425"/>
            </a:xfrm>
            <a:prstGeom prst="line">
              <a:avLst/>
            </a:prstGeom>
            <a:noFill/>
            <a:ln w="76200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69" name="Rectangle 173">
              <a:extLst>
                <a:ext uri="{FF2B5EF4-FFF2-40B4-BE49-F238E27FC236}">
                  <a16:creationId xmlns:a16="http://schemas.microsoft.com/office/drawing/2014/main" id="{636F016D-C564-4AE9-93E9-E75DA9DCA8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94258" y="4509374"/>
              <a:ext cx="68263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70" name="Rectangle 174">
              <a:extLst>
                <a:ext uri="{FF2B5EF4-FFF2-40B4-BE49-F238E27FC236}">
                  <a16:creationId xmlns:a16="http://schemas.microsoft.com/office/drawing/2014/main" id="{8219F922-117A-49BD-AB28-F48021AB40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94258" y="4509374"/>
              <a:ext cx="68263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71" name="Rectangle 175">
              <a:extLst>
                <a:ext uri="{FF2B5EF4-FFF2-40B4-BE49-F238E27FC236}">
                  <a16:creationId xmlns:a16="http://schemas.microsoft.com/office/drawing/2014/main" id="{A290A57D-3C81-48AD-85E6-9E9C7A001E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17983" y="3671174"/>
              <a:ext cx="71438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72" name="Rectangle 176">
              <a:extLst>
                <a:ext uri="{FF2B5EF4-FFF2-40B4-BE49-F238E27FC236}">
                  <a16:creationId xmlns:a16="http://schemas.microsoft.com/office/drawing/2014/main" id="{6962E56C-7103-4A5C-9735-AEB681A6E6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1871" y="2817099"/>
              <a:ext cx="69850" cy="701675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55473" name="Rectangle 177">
              <a:extLst>
                <a:ext uri="{FF2B5EF4-FFF2-40B4-BE49-F238E27FC236}">
                  <a16:creationId xmlns:a16="http://schemas.microsoft.com/office/drawing/2014/main" id="{F616B499-29AE-4C3B-9BA3-CF181BE1F7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4021" y="1994774"/>
              <a:ext cx="71437" cy="700088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Arial" charset="0"/>
                <a:buNone/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50209" name="Rectangle 179">
            <a:extLst>
              <a:ext uri="{FF2B5EF4-FFF2-40B4-BE49-F238E27FC236}">
                <a16:creationId xmlns:a16="http://schemas.microsoft.com/office/drawing/2014/main" id="{64192ECA-C9D2-4402-ADD1-5CF3E8653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Hazard on Branches</a:t>
            </a:r>
          </a:p>
        </p:txBody>
      </p:sp>
      <p:sp>
        <p:nvSpPr>
          <p:cNvPr id="50210" name="Rectangle 180">
            <a:extLst>
              <a:ext uri="{FF2B5EF4-FFF2-40B4-BE49-F238E27FC236}">
                <a16:creationId xmlns:a16="http://schemas.microsoft.com/office/drawing/2014/main" id="{A1F7EDD7-1FD9-4C87-BE71-E17EF71BD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10: </a:t>
            </a:r>
            <a:r>
              <a:rPr lang="en-US" altLang="zh-CN" dirty="0" err="1"/>
              <a:t>beq</a:t>
            </a:r>
            <a:r>
              <a:rPr lang="en-US" altLang="zh-CN" dirty="0"/>
              <a:t> r1,r3,36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14: and r2,r3,r5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18: or  r6,r1,r7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22: add r8,r1,r9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36: </a:t>
            </a:r>
            <a:r>
              <a:rPr lang="en-US" altLang="zh-CN" dirty="0" err="1"/>
              <a:t>xor</a:t>
            </a:r>
            <a:r>
              <a:rPr lang="en-US" altLang="zh-CN" dirty="0"/>
              <a:t> r10,r1,r11</a:t>
            </a:r>
          </a:p>
          <a:p>
            <a:endParaRPr lang="zh-CN" altLang="en-US" dirty="0"/>
          </a:p>
        </p:txBody>
      </p:sp>
      <p:sp>
        <p:nvSpPr>
          <p:cNvPr id="55474" name="Line 178">
            <a:extLst>
              <a:ext uri="{FF2B5EF4-FFF2-40B4-BE49-F238E27FC236}">
                <a16:creationId xmlns:a16="http://schemas.microsoft.com/office/drawing/2014/main" id="{0E4AA105-5B7E-43A9-84CE-A3E507201D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9101" y="2172120"/>
            <a:ext cx="2082933" cy="3684117"/>
          </a:xfrm>
          <a:prstGeom prst="line">
            <a:avLst/>
          </a:prstGeom>
          <a:noFill/>
          <a:ln w="76200" cmpd="sng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5D7BA1-30BC-459F-95B7-CC2C713F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235BA75-07F1-4A40-8E06-75533FC4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36E5FA6-8E96-4027-8E8F-E421335A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5547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B7843048-59E9-4B0D-9CA2-334066C88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Latencies of FP Operations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0FC30796-7FF8-4A6C-ABA6-389990F5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336533"/>
              </p:ext>
            </p:extLst>
          </p:nvPr>
        </p:nvGraphicFramePr>
        <p:xfrm>
          <a:off x="357188" y="1571625"/>
          <a:ext cx="8229600" cy="3996324"/>
        </p:xfrm>
        <a:graphic>
          <a:graphicData uri="http://schemas.openxmlformats.org/drawingml/2006/table">
            <a:tbl>
              <a:tblPr/>
              <a:tblGrid>
                <a:gridCol w="24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9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02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Instruction producing result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Instruction using result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Latency in cycles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FP ALU op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Another FP ALU op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FP ALU op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Store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2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Load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FP ALU op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Load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Store double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3697F-119C-4097-8F70-360D04F0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0A6A3-0BF0-407B-98A1-A21E78F4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9A923-D182-4CC0-AA43-B454FE5E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770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A41896F4-AB3E-4FB0-8830-9995A8257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Code</a:t>
            </a:r>
            <a:r>
              <a:rPr lang="en-US" altLang="zh-CN"/>
              <a:t> </a:t>
            </a:r>
            <a:r>
              <a:rPr lang="zh-CN" altLang="en-US"/>
              <a:t>Translate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DAC79A57-EACE-438B-B593-57F1BC8D6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for (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zh-CN" altLang="en-US" dirty="0"/>
              <a:t>999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zh-CN" altLang="en-US" dirty="0"/>
              <a:t>=</a:t>
            </a:r>
            <a:r>
              <a:rPr lang="en-US" altLang="zh-CN" dirty="0"/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i</a:t>
            </a:r>
            <a:r>
              <a:rPr lang="en-US" altLang="zh-CN" dirty="0"/>
              <a:t>–1)</a:t>
            </a:r>
          </a:p>
          <a:p>
            <a:pPr marL="0" indent="0">
              <a:buNone/>
            </a:pPr>
            <a:r>
              <a:rPr lang="en-US" altLang="zh-CN" dirty="0"/>
              <a:t>		x[</a:t>
            </a:r>
            <a:r>
              <a:rPr lang="en-US" altLang="zh-CN" dirty="0" err="1"/>
              <a:t>i</a:t>
            </a:r>
            <a:r>
              <a:rPr lang="en-US" altLang="zh-CN" dirty="0"/>
              <a:t>] = x[</a:t>
            </a:r>
            <a:r>
              <a:rPr lang="en-US" altLang="zh-CN" dirty="0" err="1"/>
              <a:t>i</a:t>
            </a:r>
            <a:r>
              <a:rPr lang="en-US" altLang="zh-CN" dirty="0"/>
              <a:t>] + s;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5A999-1AA9-4B4C-8E28-B558DB01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21D398-646A-45E7-B2FB-C7203EA5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7CB99-98D7-4FD4-A0B6-A55AAC56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2333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FF70176-BAF8-4F0A-BBD9-D768F4017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Code</a:t>
            </a:r>
            <a:r>
              <a:rPr lang="en-US" altLang="zh-CN"/>
              <a:t> </a:t>
            </a:r>
            <a:r>
              <a:rPr lang="zh-CN" altLang="en-US"/>
              <a:t>Translate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5D415C9-8F19-4A8D-BC23-4B73D8223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Loop:	</a:t>
            </a:r>
            <a:r>
              <a:rPr lang="en-US" altLang="zh-CN" sz="2400" b="1" dirty="0" err="1">
                <a:latin typeface="Consolas" panose="020B0609020204030204" pitchFamily="49" charset="0"/>
              </a:rPr>
              <a:t>fld</a:t>
            </a:r>
            <a:r>
              <a:rPr lang="en-US" altLang="zh-CN" sz="2400" b="1" dirty="0">
                <a:latin typeface="Consolas" panose="020B0609020204030204" pitchFamily="49" charset="0"/>
              </a:rPr>
              <a:t> 		f0,0(x1)	//f0=array element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fadd.d</a:t>
            </a:r>
            <a:r>
              <a:rPr lang="en-US" altLang="zh-CN" sz="2400" b="1" dirty="0">
                <a:latin typeface="Consolas" panose="020B0609020204030204" pitchFamily="49" charset="0"/>
              </a:rPr>
              <a:t> 	f4,f0,f2	//add scalar in f2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fsd</a:t>
            </a:r>
            <a:r>
              <a:rPr lang="en-US" altLang="zh-CN" sz="2400" b="1" dirty="0">
                <a:latin typeface="Consolas" panose="020B0609020204030204" pitchFamily="49" charset="0"/>
              </a:rPr>
              <a:t> 		f4,0(x1) 	//store result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addi</a:t>
            </a:r>
            <a:r>
              <a:rPr lang="en-US" altLang="zh-CN" sz="2400" b="1" dirty="0">
                <a:latin typeface="Consolas" panose="020B0609020204030204" pitchFamily="49" charset="0"/>
              </a:rPr>
              <a:t> 		x1,x1,8 	//decrement pointer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				//8 bytes (per DW)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bne</a:t>
            </a:r>
            <a:r>
              <a:rPr lang="en-US" altLang="zh-CN" sz="2400" b="1" dirty="0">
                <a:latin typeface="Consolas" panose="020B0609020204030204" pitchFamily="49" charset="0"/>
              </a:rPr>
              <a:t> 		x1,x2,Loop	//branch x1 != x2 </a:t>
            </a:r>
            <a:br>
              <a:rPr lang="en-US" altLang="zh-CN" dirty="0"/>
            </a:br>
            <a:endParaRPr lang="zh-CN" altLang="en-US" dirty="0"/>
          </a:p>
          <a:p>
            <a:r>
              <a:rPr lang="zh-CN" altLang="en-US" dirty="0"/>
              <a:t>R1: initially highest address of the array</a:t>
            </a:r>
          </a:p>
          <a:p>
            <a:r>
              <a:rPr lang="zh-CN" altLang="en-US" dirty="0"/>
              <a:t>R2: pre-computed to last element address - 8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32F47-0F77-424D-AD09-A8A0AA80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C09E3-7D6A-4DDA-8C2D-089AA9C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21316-E3AD-41A5-8DAF-02F192AE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7497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4" cy="971551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21861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4" cy="1454151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CBC0EE31-4491-4029-A276-E353237AD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2801937"/>
            <a:ext cx="8675688" cy="1203326"/>
          </a:xfrm>
          <a:prstGeom prst="cloudCallout">
            <a:avLst>
              <a:gd name="adj1" fmla="val -14222"/>
              <a:gd name="adj2" fmla="val -8229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Load double</a:t>
            </a:r>
            <a:r>
              <a:rPr lang="en-US" sz="2000" b="1" dirty="0">
                <a:latin typeface="Arial" charset="0"/>
                <a:ea typeface="楷体_GB2312" charset="0"/>
                <a:cs typeface="楷体_GB2312" charset="0"/>
              </a:rPr>
              <a:t> used by a </a:t>
            </a: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FP ALU op</a:t>
            </a:r>
            <a:r>
              <a:rPr lang="en-US" sz="2000" b="1" dirty="0">
                <a:latin typeface="Arial" charset="0"/>
                <a:ea typeface="楷体_GB2312" charset="0"/>
                <a:cs typeface="楷体_GB2312" charset="0"/>
              </a:rPr>
              <a:t>,  the </a:t>
            </a: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Latency in </a:t>
            </a:r>
            <a:r>
              <a:rPr lang="en-US" sz="2000" b="1" dirty="0">
                <a:latin typeface="Arial" charset="0"/>
                <a:ea typeface="楷体_GB2312" charset="0"/>
                <a:cs typeface="楷体_GB2312" charset="0"/>
              </a:rPr>
              <a:t>1 </a:t>
            </a: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cycle</a:t>
            </a:r>
            <a:endParaRPr lang="zh-CN" altLang="en-US" b="1" dirty="0"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09B4E5E-41FD-45CE-BD8B-B8EA372E0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49" y="4056063"/>
            <a:ext cx="8002534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1628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4" cy="1943101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89703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4" cy="2427289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f4,0(x1)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37</a:t>
            </a:fld>
            <a:endParaRPr lang="en-US" altLang="zh-CN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F57BB90E-07EA-494C-9A2F-42DBC7296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3716338"/>
            <a:ext cx="8675688" cy="792162"/>
          </a:xfrm>
          <a:prstGeom prst="cloudCallout">
            <a:avLst>
              <a:gd name="adj1" fmla="val -13096"/>
              <a:gd name="adj2" fmla="val -90719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r>
              <a:rPr lang="en-US" sz="2000" b="1" dirty="0">
                <a:latin typeface="Arial" charset="0"/>
                <a:ea typeface="楷体_GB2312" charset="0"/>
                <a:cs typeface="楷体_GB2312" charset="0"/>
              </a:rPr>
              <a:t>a </a:t>
            </a: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FP ALU op</a:t>
            </a:r>
            <a:r>
              <a:rPr lang="en-US" sz="2000" b="1" dirty="0">
                <a:latin typeface="Arial" charset="0"/>
                <a:ea typeface="楷体_GB2312" charset="0"/>
                <a:cs typeface="楷体_GB2312" charset="0"/>
              </a:rPr>
              <a:t> used by a </a:t>
            </a: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Store double</a:t>
            </a:r>
            <a:r>
              <a:rPr lang="en-US" sz="2000" b="1" dirty="0">
                <a:latin typeface="Arial" charset="0"/>
                <a:ea typeface="楷体_GB2312" charset="0"/>
                <a:cs typeface="楷体_GB2312" charset="0"/>
              </a:rPr>
              <a:t> ,  the </a:t>
            </a: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Latency in </a:t>
            </a:r>
            <a:r>
              <a:rPr lang="en-US" sz="2000" b="1" dirty="0">
                <a:latin typeface="Arial" charset="0"/>
                <a:ea typeface="楷体_GB2312" charset="0"/>
                <a:cs typeface="楷体_GB2312" charset="0"/>
              </a:rPr>
              <a:t>2 </a:t>
            </a:r>
            <a:r>
              <a:rPr lang="zh-CN" altLang="en-US" sz="2000" b="1" dirty="0">
                <a:latin typeface="Arial" charset="0"/>
                <a:ea typeface="楷体_GB2312" charset="0"/>
                <a:cs typeface="楷体_GB2312" charset="0"/>
              </a:rPr>
              <a:t>cycle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F52AB19-C6FE-4DC2-A4CD-E32DBD231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850" y="4437063"/>
            <a:ext cx="6421438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4357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6">
            <a:extLst>
              <a:ext uri="{FF2B5EF4-FFF2-40B4-BE49-F238E27FC236}">
                <a16:creationId xmlns:a16="http://schemas.microsoft.com/office/drawing/2014/main" id="{FDE2E07B-D903-4042-85D8-5BF5B41C7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508500"/>
            <a:ext cx="8856663" cy="1800225"/>
          </a:xfrm>
          <a:prstGeom prst="cloudCallout">
            <a:avLst>
              <a:gd name="adj1" fmla="val -13048"/>
              <a:gd name="adj2" fmla="val -8668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4" cy="2914652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38</a:t>
            </a:fld>
            <a:endParaRPr lang="en-US" altLang="zh-CN"/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5808BB41-6468-4921-B2DF-3D7E20D08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086350"/>
            <a:ext cx="90011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charset="0"/>
              <a:buNone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a 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FP ALU op</a:t>
            </a: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 used by a 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Store double</a:t>
            </a: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 ,  the 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Latency in </a:t>
            </a: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cycle</a:t>
            </a:r>
          </a:p>
          <a:p>
            <a:pPr algn="ctr" eaLnBrk="0" hangingPunct="0">
              <a:buFont typeface="Arial" charset="0"/>
              <a:buNone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This is the second</a:t>
            </a:r>
            <a:endParaRPr lang="zh-CN" altLang="en-US" sz="2400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1225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4" cy="3397252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8" name="AutoShape 29">
            <a:extLst>
              <a:ext uri="{FF2B5EF4-FFF2-40B4-BE49-F238E27FC236}">
                <a16:creationId xmlns:a16="http://schemas.microsoft.com/office/drawing/2014/main" id="{158DC42E-8BA3-45CD-9B56-0281D30EB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943475"/>
            <a:ext cx="8856663" cy="1365250"/>
          </a:xfrm>
          <a:prstGeom prst="cloudCallout">
            <a:avLst>
              <a:gd name="adj1" fmla="val -8408"/>
              <a:gd name="adj2" fmla="val -8715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5DB44FBA-8D90-4ECA-8B20-56E57131E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343525"/>
            <a:ext cx="9001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Font typeface="Arial" charset="0"/>
              <a:buNone/>
              <a:defRPr/>
            </a:pPr>
            <a:r>
              <a:rPr lang="en-US" sz="2400">
                <a:latin typeface="Arial" charset="0"/>
                <a:ea typeface="宋体" charset="0"/>
                <a:cs typeface="宋体" charset="0"/>
              </a:rPr>
              <a:t>a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FP ALU op</a:t>
            </a:r>
            <a:r>
              <a:rPr lang="en-US" sz="2400">
                <a:latin typeface="Arial" charset="0"/>
                <a:ea typeface="宋体" charset="0"/>
                <a:cs typeface="宋体" charset="0"/>
              </a:rPr>
              <a:t> used by a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Store double</a:t>
            </a:r>
            <a:r>
              <a:rPr lang="en-US" sz="2400">
                <a:latin typeface="Arial" charset="0"/>
                <a:ea typeface="宋体" charset="0"/>
                <a:cs typeface="宋体" charset="0"/>
              </a:rPr>
              <a:t> ,  the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Latency in </a:t>
            </a:r>
            <a:r>
              <a:rPr lang="en-US" sz="240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cycle</a:t>
            </a:r>
          </a:p>
          <a:p>
            <a:pPr algn="ctr" eaLnBrk="0" hangingPunct="0">
              <a:buFont typeface="Arial" charset="0"/>
              <a:buNone/>
              <a:defRPr/>
            </a:pPr>
            <a:r>
              <a:rPr lang="en-US" sz="2400">
                <a:latin typeface="Arial" charset="0"/>
                <a:ea typeface="宋体" charset="0"/>
                <a:cs typeface="宋体" charset="0"/>
              </a:rPr>
              <a:t>there are two stall cycles</a:t>
            </a:r>
            <a:endParaRPr lang="zh-CN" altLang="en-US" sz="240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077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2">
            <a:extLst>
              <a:ext uri="{FF2B5EF4-FFF2-40B4-BE49-F238E27FC236}">
                <a16:creationId xmlns:a16="http://schemas.microsoft.com/office/drawing/2014/main" id="{3F36E2A9-DA90-4B5A-97D3-F83E8C097A7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6238" y="360363"/>
            <a:ext cx="8407400" cy="6094412"/>
          </a:xfrm>
          <a:noFill/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1411F3-111C-4541-8C24-93FC62E7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EE9FA-E456-4B8F-8025-48CD33CA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734BB-D8EF-49AA-8893-962F1E3C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82D-4910-4806-9868-5319BF8380ED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094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4" cy="3886202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39143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4" cy="3886202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51727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4" cy="4373565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? </a:t>
                      </a: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06955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4" cy="4857753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8" name="AutoShape 38">
            <a:extLst>
              <a:ext uri="{FF2B5EF4-FFF2-40B4-BE49-F238E27FC236}">
                <a16:creationId xmlns:a16="http://schemas.microsoft.com/office/drawing/2014/main" id="{4B110F1D-FFE3-4714-9BDF-373713C2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376" y="5838487"/>
            <a:ext cx="3673475" cy="663914"/>
          </a:xfrm>
          <a:prstGeom prst="cloudCallout">
            <a:avLst>
              <a:gd name="adj1" fmla="val -62180"/>
              <a:gd name="adj2" fmla="val -204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buFont typeface="Arial" charset="0"/>
              <a:buNone/>
              <a:defRPr/>
            </a:pPr>
            <a:r>
              <a:rPr lang="en-US" sz="2400">
                <a:latin typeface="Arial" charset="0"/>
                <a:ea typeface="宋体" charset="0"/>
                <a:cs typeface="宋体" charset="0"/>
              </a:rPr>
              <a:t>what is the next?</a:t>
            </a:r>
          </a:p>
        </p:txBody>
      </p:sp>
    </p:spTree>
    <p:extLst>
      <p:ext uri="{BB962C8B-B14F-4D97-AF65-F5344CB8AC3E}">
        <p14:creationId xmlns:p14="http://schemas.microsoft.com/office/powerpoint/2010/main" val="346210655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4" cy="5341941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98837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2EC28697-7368-4885-8A16-CE160879F81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9388" y="1054100"/>
          <a:ext cx="8785224" cy="5341941"/>
        </p:xfrm>
        <a:graphic>
          <a:graphicData uri="http://schemas.openxmlformats.org/drawingml/2006/table">
            <a:tbl>
              <a:tblPr/>
              <a:tblGrid>
                <a:gridCol w="283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f4,f0,f2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x1,x1,8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8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9723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7D199DEC-8D91-4B68-907D-3DAECEF89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Execution Without Scheduling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7A6B9DF7-F3C9-4460-BA9E-26DCF83A8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 clock cycles an iteration</a:t>
            </a:r>
          </a:p>
          <a:p>
            <a:r>
              <a:rPr lang="en-US" altLang="zh-CN" dirty="0"/>
              <a:t>Just 3 for execution (</a:t>
            </a:r>
            <a:r>
              <a:rPr lang="en-US" altLang="zh-CN" b="1" dirty="0" err="1">
                <a:latin typeface="Consolas" panose="020B0609020204030204" pitchFamily="49" charset="0"/>
              </a:rPr>
              <a:t>fld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fadd.d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fsd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30%</a:t>
            </a:r>
          </a:p>
          <a:p>
            <a:pPr lvl="1"/>
            <a:r>
              <a:rPr lang="en-US" altLang="zh-CN" dirty="0"/>
              <a:t>5 clock cycles of stall (50%)</a:t>
            </a:r>
          </a:p>
          <a:p>
            <a:pPr lvl="1"/>
            <a:r>
              <a:rPr lang="en-US" altLang="zh-CN" dirty="0"/>
              <a:t>2 for loop overhead (20%)</a:t>
            </a:r>
          </a:p>
          <a:p>
            <a:r>
              <a:rPr lang="en-US" altLang="zh-CN" dirty="0"/>
              <a:t>Rewrite code to minimize stalls?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912DE-944C-47D0-8DF3-8B58781E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3F224-C2CE-422C-8981-36F94D3C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F6FB4-E8C9-4055-8FB3-2D0D9538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105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Focus, </a:t>
            </a:r>
            <a:r>
              <a:rPr lang="zh-CN" altLang="en-US" dirty="0"/>
              <a:t>👀</a:t>
            </a:r>
            <a:r>
              <a:rPr lang="en-US" altLang="zh-CN" dirty="0"/>
              <a:t>, Focus: Rewrite the Code!</a:t>
            </a:r>
          </a:p>
        </p:txBody>
      </p:sp>
      <p:graphicFrame>
        <p:nvGraphicFramePr>
          <p:cNvPr id="20" name="Group 3">
            <a:extLst>
              <a:ext uri="{FF2B5EF4-FFF2-40B4-BE49-F238E27FC236}">
                <a16:creationId xmlns:a16="http://schemas.microsoft.com/office/drawing/2014/main" id="{63BDC848-DDE6-44F6-98BC-94EDC89ED2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407880754"/>
                    </a:ext>
                  </a:extLst>
                </a:gridCol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98038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1/4</a:t>
            </a:r>
          </a:p>
        </p:txBody>
      </p:sp>
      <p:graphicFrame>
        <p:nvGraphicFramePr>
          <p:cNvPr id="20" name="Group 3">
            <a:extLst>
              <a:ext uri="{FF2B5EF4-FFF2-40B4-BE49-F238E27FC236}">
                <a16:creationId xmlns:a16="http://schemas.microsoft.com/office/drawing/2014/main" id="{63BDC848-DDE6-44F6-98BC-94EDC89ED2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407880754"/>
                    </a:ext>
                  </a:extLst>
                </a:gridCol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>
                          <a:latin typeface="Consolas" panose="020B0609020204030204" pitchFamily="49" charset="0"/>
                        </a:rPr>
                        <a:t>addi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48</a:t>
            </a:fld>
            <a:endParaRPr lang="en-US" altLang="zh-CN"/>
          </a:p>
        </p:txBody>
      </p:sp>
      <p:sp>
        <p:nvSpPr>
          <p:cNvPr id="13" name="Line 53">
            <a:extLst>
              <a:ext uri="{FF2B5EF4-FFF2-40B4-BE49-F238E27FC236}">
                <a16:creationId xmlns:a16="http://schemas.microsoft.com/office/drawing/2014/main" id="{C9A26644-4CA7-43DF-8F4B-4267AC5D39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5829" y="2521258"/>
            <a:ext cx="3024188" cy="2143137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3989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2/4</a:t>
            </a:r>
          </a:p>
        </p:txBody>
      </p:sp>
      <p:graphicFrame>
        <p:nvGraphicFramePr>
          <p:cNvPr id="20" name="Group 3">
            <a:extLst>
              <a:ext uri="{FF2B5EF4-FFF2-40B4-BE49-F238E27FC236}">
                <a16:creationId xmlns:a16="http://schemas.microsoft.com/office/drawing/2014/main" id="{63BDC848-DDE6-44F6-98BC-94EDC89ED2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407880754"/>
                    </a:ext>
                  </a:extLst>
                </a:gridCol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5310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34E9C1E-D775-4D9E-ABD7-44A21B4A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inside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5D081C-CAA7-413F-AF8F-0626A25C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20DA9B-0F57-4105-8785-1FB4E974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D5526B-7A64-4BEC-A6BE-4EA573F7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82D-4910-4806-9868-5319BF8380ED}" type="slidenum">
              <a:rPr lang="zh-CN" altLang="en-US" smtClean="0"/>
              <a:pPr/>
              <a:t>5</a:t>
            </a:fld>
            <a:endParaRPr lang="en-US" altLang="zh-CN"/>
          </a:p>
        </p:txBody>
      </p:sp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F0704569-5CC7-4C4E-BE76-23EC7A910D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19" y="1665288"/>
            <a:ext cx="3371700" cy="4691062"/>
          </a:xfrm>
        </p:spPr>
      </p:pic>
      <p:pic>
        <p:nvPicPr>
          <p:cNvPr id="21" name="内容占位符 17">
            <a:extLst>
              <a:ext uri="{FF2B5EF4-FFF2-40B4-BE49-F238E27FC236}">
                <a16:creationId xmlns:a16="http://schemas.microsoft.com/office/drawing/2014/main" id="{E3A9680B-CBF9-46FB-A0AC-22342A5DAC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3283" y="1665288"/>
            <a:ext cx="3518296" cy="4691062"/>
          </a:xfrm>
        </p:spPr>
      </p:pic>
    </p:spTree>
    <p:extLst>
      <p:ext uri="{BB962C8B-B14F-4D97-AF65-F5344CB8AC3E}">
        <p14:creationId xmlns:p14="http://schemas.microsoft.com/office/powerpoint/2010/main" val="30278629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3/4</a:t>
            </a:r>
          </a:p>
        </p:txBody>
      </p:sp>
      <p:graphicFrame>
        <p:nvGraphicFramePr>
          <p:cNvPr id="20" name="Group 3">
            <a:extLst>
              <a:ext uri="{FF2B5EF4-FFF2-40B4-BE49-F238E27FC236}">
                <a16:creationId xmlns:a16="http://schemas.microsoft.com/office/drawing/2014/main" id="{63BDC848-DDE6-44F6-98BC-94EDC89ED2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407880754"/>
                    </a:ext>
                  </a:extLst>
                </a:gridCol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? 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?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 Stall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13" name="Line 53">
            <a:extLst>
              <a:ext uri="{FF2B5EF4-FFF2-40B4-BE49-F238E27FC236}">
                <a16:creationId xmlns:a16="http://schemas.microsoft.com/office/drawing/2014/main" id="{C9A26644-4CA7-43DF-8F4B-4267AC5D39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4" y="3860800"/>
            <a:ext cx="3658123" cy="1657350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84E3CCEB-B120-446C-ADBD-41F1AD8B8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5" y="3429000"/>
            <a:ext cx="3658124" cy="2089150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00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>
            <a:extLst>
              <a:ext uri="{FF2B5EF4-FFF2-40B4-BE49-F238E27FC236}">
                <a16:creationId xmlns:a16="http://schemas.microsoft.com/office/drawing/2014/main" id="{85595EA9-7EE8-41F8-80F4-A41854E92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the Loop 4/4</a:t>
            </a:r>
          </a:p>
        </p:txBody>
      </p:sp>
      <p:graphicFrame>
        <p:nvGraphicFramePr>
          <p:cNvPr id="20" name="Group 3">
            <a:extLst>
              <a:ext uri="{FF2B5EF4-FFF2-40B4-BE49-F238E27FC236}">
                <a16:creationId xmlns:a16="http://schemas.microsoft.com/office/drawing/2014/main" id="{63BDC848-DDE6-44F6-98BC-94EDC89ED2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79524"/>
          <a:ext cx="8229601" cy="5112393"/>
        </p:xfrm>
        <a:graphic>
          <a:graphicData uri="http://schemas.openxmlformats.org/drawingml/2006/table">
            <a:tbl>
              <a:tblPr/>
              <a:tblGrid>
                <a:gridCol w="72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905">
                  <a:extLst>
                    <a:ext uri="{9D8B030D-6E8A-4147-A177-3AD203B41FA5}">
                      <a16:colId xmlns:a16="http://schemas.microsoft.com/office/drawing/2014/main" val="407880754"/>
                    </a:ext>
                  </a:extLst>
                </a:gridCol>
              </a:tblGrid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Clk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Unscheduled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scheduled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fld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f0,0(x1)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fadd.d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	f4,f0,f2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fsd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f4,0(x1)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addi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x1,x1,8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宋体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dirty="0" err="1"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altLang="zh-CN" sz="2400" b="1" dirty="0">
                          <a:latin typeface="Consolas" panose="020B0609020204030204" pitchFamily="49" charset="0"/>
                        </a:rPr>
                        <a:t> 		x1,x2,Loop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4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宋体" charset="0"/>
                        </a:rPr>
                        <a:t>10</a:t>
                      </a:r>
                    </a:p>
                  </a:txBody>
                  <a:tcPr marL="85657" marR="856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charset="0"/>
                          <a:cs typeface="Times New Roman" charset="0"/>
                        </a:rPr>
                        <a:t>Stall</a:t>
                      </a: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charset="0"/>
                        <a:cs typeface="Times New Roman" charset="0"/>
                      </a:endParaRPr>
                    </a:p>
                  </a:txBody>
                  <a:tcPr marL="85657" marR="856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66F17-52FE-4835-82C2-C19662C9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DF3DC8-CC36-4EC5-8040-588C695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CDD85B-CE96-4E01-B2F9-B01F1471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8CE3-69B9-4A84-A0D4-07DDF48D3EFF}" type="slidenum">
              <a:rPr lang="zh-CN" altLang="en-US" smtClean="0"/>
              <a:pPr/>
              <a:t>51</a:t>
            </a:fld>
            <a:endParaRPr lang="en-US" altLang="zh-CN"/>
          </a:p>
        </p:txBody>
      </p:sp>
      <p:sp>
        <p:nvSpPr>
          <p:cNvPr id="13" name="Line 53">
            <a:extLst>
              <a:ext uri="{FF2B5EF4-FFF2-40B4-BE49-F238E27FC236}">
                <a16:creationId xmlns:a16="http://schemas.microsoft.com/office/drawing/2014/main" id="{C9A26644-4CA7-43DF-8F4B-4267AC5D39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5" y="3860800"/>
            <a:ext cx="3024188" cy="1657350"/>
          </a:xfrm>
          <a:prstGeom prst="line">
            <a:avLst/>
          </a:prstGeom>
          <a:noFill/>
          <a:ln w="38100" cmpd="sng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Oval 54">
            <a:extLst>
              <a:ext uri="{FF2B5EF4-FFF2-40B4-BE49-F238E27FC236}">
                <a16:creationId xmlns:a16="http://schemas.microsoft.com/office/drawing/2014/main" id="{DCDCD92E-104E-4049-97FD-B4F17F0A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9" y="4104089"/>
            <a:ext cx="503238" cy="357187"/>
          </a:xfrm>
          <a:prstGeom prst="ellipse">
            <a:avLst/>
          </a:prstGeom>
          <a:solidFill>
            <a:schemeClr val="accent1">
              <a:alpha val="28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1784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>
            <a:extLst>
              <a:ext uri="{FF2B5EF4-FFF2-40B4-BE49-F238E27FC236}">
                <a16:creationId xmlns:a16="http://schemas.microsoft.com/office/drawing/2014/main" id="{F1BBEFE1-C6C7-47C3-92E7-66C609B5F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Loop With and Without Scheduling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9D25ADF2-1067-450D-9A52-87C9D5715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 clock cycles an iteration</a:t>
            </a:r>
          </a:p>
          <a:p>
            <a:r>
              <a:rPr lang="en-US" altLang="zh-CN" dirty="0"/>
              <a:t>The speedup is 10/6=1.7</a:t>
            </a:r>
          </a:p>
          <a:p>
            <a:r>
              <a:rPr lang="en-US" altLang="zh-CN" dirty="0"/>
              <a:t>Still just 3 for execution (</a:t>
            </a:r>
            <a:r>
              <a:rPr lang="en-US" altLang="zh-CN" b="1" dirty="0" err="1">
                <a:latin typeface="Consolas" panose="020B0609020204030204" pitchFamily="49" charset="0"/>
              </a:rPr>
              <a:t>fld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fadd.d</a:t>
            </a:r>
            <a:r>
              <a:rPr lang="en-US" altLang="zh-CN" dirty="0"/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fsd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50%</a:t>
            </a:r>
          </a:p>
          <a:p>
            <a:pPr lvl="1"/>
            <a:r>
              <a:rPr lang="en-US" altLang="zh-CN" dirty="0"/>
              <a:t>1 clock cycle of stall (17%)</a:t>
            </a:r>
          </a:p>
          <a:p>
            <a:pPr lvl="1"/>
            <a:r>
              <a:rPr lang="en-US" altLang="zh-CN" dirty="0"/>
              <a:t>2 clock cycles for loop overhead (33%)</a:t>
            </a:r>
          </a:p>
          <a:p>
            <a:r>
              <a:rPr lang="en-US" altLang="zh-CN" dirty="0"/>
              <a:t>How to minimize stalls and get rid of the overhead cycles?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BCE74-D04D-489B-ABC2-AD1F9ED3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707F4-4C64-4EF2-B223-50FD308F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9B6BC-B99E-470C-8E4E-834EB359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9820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FE55D93-48BF-4623-8E9E-F81477A59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Loop Unrolling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A40A9AC7-4906-456B-B75C-B083FF74C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Omit Control Overhead and Stall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139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>
            <a:extLst>
              <a:ext uri="{FF2B5EF4-FFF2-40B4-BE49-F238E27FC236}">
                <a16:creationId xmlns:a16="http://schemas.microsoft.com/office/drawing/2014/main" id="{43F09251-ECA3-421D-8BB8-60BB9A239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Unrolled Code</a:t>
            </a:r>
            <a:endParaRPr lang="zh-CN" altLang="en-US" dirty="0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EABFAC8D-C8AC-4BAD-AF46-5892B74D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dirty="0"/>
              <a:t>Loop: 		</a:t>
            </a:r>
            <a:r>
              <a:rPr lang="en-US" altLang="zh-CN" sz="2000" dirty="0" err="1"/>
              <a:t>fld</a:t>
            </a:r>
            <a:r>
              <a:rPr lang="en-US" altLang="zh-CN" sz="2000" dirty="0"/>
              <a:t> f0,0(x1)</a:t>
            </a: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fadd.d</a:t>
            </a:r>
            <a:r>
              <a:rPr lang="en-US" altLang="zh-CN" sz="2000" dirty="0"/>
              <a:t> f4,f0,f2</a:t>
            </a: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fsd</a:t>
            </a:r>
            <a:r>
              <a:rPr lang="en-US" altLang="zh-CN" sz="2000" dirty="0"/>
              <a:t> f4,0(x1) 		//drop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bne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fld</a:t>
            </a:r>
            <a:r>
              <a:rPr lang="en-US" altLang="zh-CN" sz="2000" dirty="0">
                <a:solidFill>
                  <a:schemeClr val="accent2"/>
                </a:solidFill>
              </a:rPr>
              <a:t> f6,8(x1)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fadd.d</a:t>
            </a:r>
            <a:r>
              <a:rPr lang="en-US" altLang="zh-CN" sz="2000" dirty="0">
                <a:solidFill>
                  <a:schemeClr val="accent2"/>
                </a:solidFill>
              </a:rPr>
              <a:t> f8,f6,f2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fsd</a:t>
            </a:r>
            <a:r>
              <a:rPr lang="en-US" altLang="zh-CN" sz="2000" dirty="0">
                <a:solidFill>
                  <a:schemeClr val="accent2"/>
                </a:solidFill>
              </a:rPr>
              <a:t> f8,8(x1) 		//drop </a:t>
            </a:r>
            <a:r>
              <a:rPr lang="en-US" altLang="zh-CN" sz="2000" dirty="0" err="1">
                <a:solidFill>
                  <a:schemeClr val="accent2"/>
                </a:solidFill>
              </a:rPr>
              <a:t>addi</a:t>
            </a:r>
            <a:r>
              <a:rPr lang="en-US" altLang="zh-CN" sz="2000" dirty="0">
                <a:solidFill>
                  <a:schemeClr val="accent2"/>
                </a:solidFill>
              </a:rPr>
              <a:t> &amp; </a:t>
            </a:r>
            <a:r>
              <a:rPr lang="en-US" altLang="zh-CN" sz="2000" dirty="0" err="1">
                <a:solidFill>
                  <a:schemeClr val="accent2"/>
                </a:solidFill>
              </a:rPr>
              <a:t>bne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fld</a:t>
            </a:r>
            <a:r>
              <a:rPr lang="en-US" altLang="zh-CN" sz="2000" dirty="0"/>
              <a:t> f0,16(x1)</a:t>
            </a: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fadd.d</a:t>
            </a:r>
            <a:r>
              <a:rPr lang="en-US" altLang="zh-CN" sz="2000" dirty="0"/>
              <a:t> f12,f0,f2</a:t>
            </a: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fsd</a:t>
            </a:r>
            <a:r>
              <a:rPr lang="en-US" altLang="zh-CN" sz="2000" dirty="0"/>
              <a:t> f12,16(x1)		//drop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bne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fld</a:t>
            </a:r>
            <a:r>
              <a:rPr lang="en-US" altLang="zh-CN" sz="2000" dirty="0">
                <a:solidFill>
                  <a:schemeClr val="accent2"/>
                </a:solidFill>
              </a:rPr>
              <a:t> f14,24(x1)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fadd.d</a:t>
            </a:r>
            <a:r>
              <a:rPr lang="en-US" altLang="zh-CN" sz="2000" dirty="0">
                <a:solidFill>
                  <a:schemeClr val="accent2"/>
                </a:solidFill>
              </a:rPr>
              <a:t> f16,f14,f2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 		</a:t>
            </a:r>
            <a:r>
              <a:rPr lang="en-US" altLang="zh-CN" sz="2000" dirty="0" err="1">
                <a:solidFill>
                  <a:schemeClr val="accent2"/>
                </a:solidFill>
              </a:rPr>
              <a:t>fsd</a:t>
            </a:r>
            <a:r>
              <a:rPr lang="en-US" altLang="zh-CN" sz="2000" dirty="0">
                <a:solidFill>
                  <a:schemeClr val="accent2"/>
                </a:solidFill>
              </a:rPr>
              <a:t> f16,24(x1)</a:t>
            </a: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 x1,x1,32</a:t>
            </a:r>
          </a:p>
          <a:p>
            <a:pPr marL="0" indent="0"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 x1,x2,Loop</a:t>
            </a:r>
            <a:endParaRPr lang="zh-CN" altLang="en-US" sz="20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18CBF-2512-4A7C-9105-F9701486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E8999B-EA16-43DB-B9C1-8C11EBFB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E8EB5-F1FF-4856-BB0F-FACB9099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03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>
            <a:extLst>
              <a:ext uri="{FF2B5EF4-FFF2-40B4-BE49-F238E27FC236}">
                <a16:creationId xmlns:a16="http://schemas.microsoft.com/office/drawing/2014/main" id="{570B3F1D-3A75-4CF8-AB58-DBC8548F5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Loop Unrolled Code: Exec Time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906B841E-9B99-4266-A32D-2451272345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1" y="1328445"/>
          <a:ext cx="8229600" cy="5090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739">
                  <a:extLst>
                    <a:ext uri="{9D8B030D-6E8A-4147-A177-3AD203B41FA5}">
                      <a16:colId xmlns:a16="http://schemas.microsoft.com/office/drawing/2014/main" val="1602143747"/>
                    </a:ext>
                  </a:extLst>
                </a:gridCol>
                <a:gridCol w="939739">
                  <a:extLst>
                    <a:ext uri="{9D8B030D-6E8A-4147-A177-3AD203B41FA5}">
                      <a16:colId xmlns:a16="http://schemas.microsoft.com/office/drawing/2014/main" val="452675192"/>
                    </a:ext>
                  </a:extLst>
                </a:gridCol>
                <a:gridCol w="2477137">
                  <a:extLst>
                    <a:ext uri="{9D8B030D-6E8A-4147-A177-3AD203B41FA5}">
                      <a16:colId xmlns:a16="http://schemas.microsoft.com/office/drawing/2014/main" val="2610290349"/>
                    </a:ext>
                  </a:extLst>
                </a:gridCol>
                <a:gridCol w="3872985">
                  <a:extLst>
                    <a:ext uri="{9D8B030D-6E8A-4147-A177-3AD203B41FA5}">
                      <a16:colId xmlns:a16="http://schemas.microsoft.com/office/drawing/2014/main" val="2285823479"/>
                    </a:ext>
                  </a:extLst>
                </a:gridCol>
              </a:tblGrid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start waiting,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,execute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82650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Loop: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fld</a:t>
                      </a:r>
                      <a:r>
                        <a:rPr lang="en-US" sz="2000" kern="100" dirty="0">
                          <a:effectLst/>
                        </a:rPr>
                        <a:t> f0,0(x1)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284627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fadd.d f4,f0,f2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2,3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085370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fsd f4,0(x1) 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4,5,6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89658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fld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f6,8(x1)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475989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fadd.d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f8,f6,f2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8,9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568905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fsd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f8,8(x1)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10,11,12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796964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fld f0,16(x1)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668978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fadd.d f12,f0,f2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14,15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176561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fsd f12,16(x1)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16,17,18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397893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fld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f14,24(x1)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19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966723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accent2"/>
                          </a:solidFill>
                          <a:effectLst/>
                        </a:rPr>
                        <a:t>fadd.d</a:t>
                      </a: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 f16,f14,f2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20,21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03351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2"/>
                          </a:solidFill>
                          <a:effectLst/>
                        </a:rPr>
                        <a:t>fsd f16,24(x1)</a:t>
                      </a:r>
                      <a:endParaRPr lang="zh-CN" sz="2000" kern="10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22,23,24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814692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addi x1,x1,32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25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613089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bne x1,x2,Loop 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26,27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8034"/>
                  </a:ext>
                </a:extLst>
              </a:tr>
              <a:tr h="318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Stall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2"/>
                          </a:solidFill>
                          <a:effectLst/>
                        </a:rPr>
                        <a:t>28</a:t>
                      </a:r>
                      <a:endParaRPr lang="zh-CN" sz="2000" kern="100" dirty="0">
                        <a:solidFill>
                          <a:schemeClr val="accent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592618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1DB8F-71C8-4803-A8A7-05EE1681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46C80-8956-46DB-85E0-3CD13A0D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42BA9-0DA8-41F1-9982-7F33A6A0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73015-1DCF-49CC-8162-B672C7D5BEBF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22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>
            <a:extLst>
              <a:ext uri="{FF2B5EF4-FFF2-40B4-BE49-F238E27FC236}">
                <a16:creationId xmlns:a16="http://schemas.microsoft.com/office/drawing/2014/main" id="{E8357F15-5520-4344-A12F-2B110438C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Cost of The Code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4532765C-1B2F-45D4-927F-F05CFBB0E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loop will run in 28 clock cycles</a:t>
            </a:r>
          </a:p>
          <a:p>
            <a:pPr lvl="1"/>
            <a:r>
              <a:rPr lang="en-US" altLang="zh-CN" dirty="0"/>
              <a:t>14 instruction issue cycles</a:t>
            </a:r>
          </a:p>
          <a:p>
            <a:pPr lvl="1"/>
            <a:r>
              <a:rPr lang="en-US" altLang="zh-CN" dirty="0"/>
              <a:t>14 stalls</a:t>
            </a:r>
          </a:p>
          <a:p>
            <a:r>
              <a:rPr lang="en-US" altLang="zh-CN" dirty="0"/>
              <a:t>7 clock cycles per iteration</a:t>
            </a:r>
          </a:p>
          <a:p>
            <a:r>
              <a:rPr lang="en-US" altLang="zh-CN" dirty="0"/>
              <a:t>8 Registers</a:t>
            </a:r>
          </a:p>
          <a:p>
            <a:pPr lvl="1"/>
            <a:r>
              <a:rPr lang="en-US" altLang="zh-CN" dirty="0"/>
              <a:t>Use different registers for each iteration</a:t>
            </a:r>
          </a:p>
          <a:p>
            <a:pPr lvl="1"/>
            <a:endParaRPr lang="en-US" alt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7EB04-30C1-4BFF-8D4B-62F59408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F1748D-80FF-42B3-A40F-4AEEF0EA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9DE09-9863-4F14-AB22-93F2983C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7502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709EAA26-F79A-4ABC-9FDA-7EF1DAE5D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Scheduling to Eliminate All Stalls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90FCB62A-F241-4A91-8D7E-596E0D711F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79525"/>
          <a:ext cx="8229600" cy="512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579">
                  <a:extLst>
                    <a:ext uri="{9D8B030D-6E8A-4147-A177-3AD203B41FA5}">
                      <a16:colId xmlns:a16="http://schemas.microsoft.com/office/drawing/2014/main" val="1546079074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1501101555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908153741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3960379148"/>
                    </a:ext>
                  </a:extLst>
                </a:gridCol>
              </a:tblGrid>
              <a:tr h="2696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Loop:</a:t>
                      </a:r>
                      <a:endParaRPr lang="zh-CN" altLang="en-US" sz="24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fld</a:t>
                      </a:r>
                      <a:endParaRPr lang="zh-CN" altLang="en-US" sz="24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f0,0(x1)</a:t>
                      </a:r>
                      <a:endParaRPr lang="zh-CN" altLang="en-US" sz="24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23865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fld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f6,8(x1)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968960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fld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f0,16(x1)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385778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fld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f14,24(x1)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8833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f4,f0,f2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800702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f8,f6,f2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138885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f12,f0,f2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457198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fadd.d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f16,f14,f2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491018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f4,0(x1)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986624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f8,8(x1)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430895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 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addi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x1,x1,32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66727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f12,-16(x1)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63131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bne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x1,x2,Loop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886648"/>
                  </a:ext>
                </a:extLst>
              </a:tr>
              <a:tr h="3572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effectLst/>
                        </a:rPr>
                        <a:t> </a:t>
                      </a:r>
                      <a:endParaRPr lang="zh-CN" sz="2400" b="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effectLst/>
                        </a:rPr>
                        <a:t>fsd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f16,-8(x1)</a:t>
                      </a:r>
                      <a:endParaRPr lang="zh-CN" sz="2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61085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7573E-6658-4E44-B692-34914057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77932-A8EC-4979-B222-EDBA1550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F0A7AC-80C4-4855-BB37-CD895B93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6EC-406E-4428-B66F-6186EBA85BD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7607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>
            <a:extLst>
              <a:ext uri="{FF2B5EF4-FFF2-40B4-BE49-F238E27FC236}">
                <a16:creationId xmlns:a16="http://schemas.microsoft.com/office/drawing/2014/main" id="{8ACE15AD-F907-4A04-AF52-59D727101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After Scheduling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E88623B4-AB58-46C4-827B-6923FB3B3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execution time of the unrolled loop has dropped to 14 clock cycles</a:t>
            </a:r>
          </a:p>
          <a:p>
            <a:pPr lvl="1"/>
            <a:r>
              <a:rPr lang="en-US" altLang="zh-CN"/>
              <a:t>3.5 cycles per element of the four</a:t>
            </a:r>
          </a:p>
          <a:p>
            <a:r>
              <a:rPr lang="en-US" altLang="zh-CN"/>
              <a:t>Compared with</a:t>
            </a:r>
          </a:p>
          <a:p>
            <a:pPr lvl="1"/>
            <a:r>
              <a:rPr lang="en-US" altLang="zh-CN"/>
              <a:t>Unrolled but not scheduling: 7 cycles per element</a:t>
            </a:r>
          </a:p>
          <a:p>
            <a:pPr lvl="1"/>
            <a:r>
              <a:rPr lang="en-US" altLang="zh-CN"/>
              <a:t>Scheduled but not unrolled: 6 cycles per element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BDC99-9824-44C3-8F7B-BC907EE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2BF09-DE8F-4F9D-A32E-2C568D04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5EF45-6BB7-4E6C-965F-9F4437D7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351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>
            <a:extLst>
              <a:ext uri="{FF2B5EF4-FFF2-40B4-BE49-F238E27FC236}">
                <a16:creationId xmlns:a16="http://schemas.microsoft.com/office/drawing/2014/main" id="{4DB77861-7BBB-4AF4-BC21-CB05DB7F7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Loop Unrolling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1D9B97EB-F21B-4416-8ABA-BA55EAB7D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key is to know</a:t>
            </a:r>
          </a:p>
          <a:p>
            <a:pPr lvl="1"/>
            <a:r>
              <a:rPr lang="en-US" altLang="zh-CN"/>
              <a:t>WHEN and HOW the ordering among instructions may be changed</a:t>
            </a:r>
          </a:p>
          <a:p>
            <a:r>
              <a:rPr lang="en-US" altLang="zh-CN"/>
              <a:t>In practice, this process must be performed in a methodical fashion by</a:t>
            </a:r>
          </a:p>
          <a:p>
            <a:pPr lvl="1"/>
            <a:r>
              <a:rPr lang="en-US" altLang="zh-CN"/>
              <a:t>A compiler or (and)</a:t>
            </a:r>
          </a:p>
          <a:p>
            <a:pPr lvl="1"/>
            <a:r>
              <a:rPr lang="en-US" altLang="zh-CN"/>
              <a:t>Hardware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69529-5F33-4F6C-B96B-F1D9655C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23CE0-85E5-487A-905D-FF105251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9D852-B701-45DA-979E-A868CA0A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267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A73DA1C5-ECC3-4E11-A989-8E036E5D8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IBM PC, 1981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990BBC8B-9874-4BE4-BFAE-75445B91C0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571625"/>
            <a:ext cx="8429625" cy="4859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/>
              <a:t>Hardware</a:t>
            </a:r>
          </a:p>
          <a:p>
            <a:pPr lvl="1"/>
            <a:r>
              <a:rPr lang="en-US" altLang="zh-CN"/>
              <a:t>Team from IBM building PC prototypes in 1979</a:t>
            </a:r>
          </a:p>
          <a:p>
            <a:pPr lvl="1"/>
            <a:r>
              <a:rPr lang="en-US" altLang="zh-CN"/>
              <a:t>Motorola 68000 chosen initially, but 68000 was late</a:t>
            </a:r>
          </a:p>
          <a:p>
            <a:pPr lvl="1"/>
            <a:r>
              <a:rPr lang="en-US" altLang="zh-CN"/>
              <a:t>IBM builds </a:t>
            </a:r>
            <a:r>
              <a:rPr lang="en-US" altLang="en-US"/>
              <a:t>“</a:t>
            </a:r>
            <a:r>
              <a:rPr lang="en-US" altLang="zh-CN"/>
              <a:t>stopgap</a:t>
            </a:r>
            <a:r>
              <a:rPr lang="en-US" altLang="en-US"/>
              <a:t>”</a:t>
            </a:r>
            <a:r>
              <a:rPr lang="en-US" altLang="zh-CN"/>
              <a:t> prototypes using 8088 boards from Display Writer word processor</a:t>
            </a:r>
          </a:p>
          <a:p>
            <a:pPr lvl="1"/>
            <a:r>
              <a:rPr lang="en-US" altLang="zh-CN"/>
              <a:t>8088 is 8-bit bus version of 8086 =&gt; allows cheaper system</a:t>
            </a:r>
          </a:p>
          <a:p>
            <a:pPr lvl="1"/>
            <a:r>
              <a:rPr lang="en-US" altLang="zh-CN"/>
              <a:t>Estimated sales of 250,000</a:t>
            </a:r>
            <a:r>
              <a:rPr lang="zh-CN" altLang="en-US"/>
              <a:t> =&gt; </a:t>
            </a:r>
            <a:r>
              <a:rPr lang="en-US" altLang="zh-CN"/>
              <a:t>100,000,000s </a:t>
            </a:r>
            <a:r>
              <a:rPr lang="zh-CN" altLang="en-US"/>
              <a:t>were </a:t>
            </a:r>
            <a:r>
              <a:rPr lang="en-US" altLang="zh-CN"/>
              <a:t>sold</a:t>
            </a:r>
          </a:p>
          <a:p>
            <a:r>
              <a:rPr lang="en-US" altLang="zh-CN"/>
              <a:t>Software</a:t>
            </a:r>
          </a:p>
          <a:p>
            <a:pPr lvl="1"/>
            <a:r>
              <a:rPr lang="en-US" altLang="zh-CN"/>
              <a:t>Microsoft negotiates to provide OS for IBM</a:t>
            </a:r>
          </a:p>
          <a:p>
            <a:pPr lvl="2"/>
            <a:r>
              <a:rPr lang="en-US" altLang="zh-CN"/>
              <a:t>Later buys and modifies QDOS from Seattle Computer Products</a:t>
            </a:r>
          </a:p>
          <a:p>
            <a:r>
              <a:rPr lang="en-US" altLang="zh-CN"/>
              <a:t>Open System</a:t>
            </a:r>
          </a:p>
          <a:p>
            <a:pPr lvl="1"/>
            <a:r>
              <a:rPr lang="en-US" altLang="zh-CN"/>
              <a:t>Standard processor, Intel 8088</a:t>
            </a:r>
          </a:p>
          <a:p>
            <a:pPr lvl="1"/>
            <a:r>
              <a:rPr lang="en-US" altLang="zh-CN"/>
              <a:t>Standard </a:t>
            </a:r>
            <a:r>
              <a:rPr lang="zh-CN" altLang="en-US"/>
              <a:t>(hardware) system </a:t>
            </a:r>
            <a:r>
              <a:rPr lang="en-US" altLang="zh-CN"/>
              <a:t>interfaces</a:t>
            </a:r>
            <a:r>
              <a:rPr lang="zh-CN" altLang="en-US"/>
              <a:t> =&gt; 8088 extension =&gt; ISA standard buses</a:t>
            </a:r>
            <a:endParaRPr lang="en-US" altLang="zh-CN"/>
          </a:p>
          <a:p>
            <a:pPr lvl="1"/>
            <a:r>
              <a:rPr lang="en-US" altLang="zh-CN"/>
              <a:t>Standard OS, MS-DOS</a:t>
            </a:r>
            <a:r>
              <a:rPr lang="zh-CN" altLang="en-US"/>
              <a:t>, PC-DOS, DR-DOS ...</a:t>
            </a:r>
            <a:endParaRPr lang="en-US" altLang="zh-CN"/>
          </a:p>
          <a:p>
            <a:pPr lvl="1"/>
            <a:r>
              <a:rPr lang="en-US" altLang="zh-CN"/>
              <a:t>IBM permits cloning and third-party software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90DFD-E7E8-4921-AF74-24F7B8BB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567CC-D595-4006-BFC7-03E6E723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D78DF-05D3-45C3-B6F6-96987FD8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054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5C160-64C2-46F1-8915-B84C1F0A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7296E-6181-413F-A8AD-CA633F22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Textbook: 3.1-3.2</a:t>
            </a:r>
          </a:p>
          <a:p>
            <a:r>
              <a:rPr lang="en-US" altLang="zh-CN" dirty="0"/>
              <a:t>Exercise</a:t>
            </a:r>
          </a:p>
          <a:p>
            <a:pPr lvl="1"/>
            <a:r>
              <a:rPr lang="en-US" altLang="zh-CN" dirty="0"/>
              <a:t>Coding: write a piece code that unrolling our examples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7B9995-E6CB-4F96-AFED-3DB21AE0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9E58CB-2D3D-4C22-A404-31D46EC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B4EF5D-87EF-44AB-ABC8-8080FF9F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218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C3A893FF-1C4D-4F42-BF9B-0800382F5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Next…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26714E85-F80C-462B-959E-46DC21885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Dynamic Algorithms</a:t>
            </a:r>
          </a:p>
        </p:txBody>
      </p:sp>
    </p:spTree>
    <p:extLst>
      <p:ext uri="{BB962C8B-B14F-4D97-AF65-F5344CB8AC3E}">
        <p14:creationId xmlns:p14="http://schemas.microsoft.com/office/powerpoint/2010/main" val="5910404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FEE5D23D-79D4-4184-8BBE-1D5A19F9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PC/AT 286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7F14415-0A87-4E53-A154-6DFB1B7256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351" y="1665288"/>
            <a:ext cx="3874436" cy="4691062"/>
          </a:xfr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6EA81846-6E98-42A5-B9F1-DFE2FAF6A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42704" y="1665288"/>
            <a:ext cx="3619454" cy="469106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9F432-53DD-4119-9BB5-D77C9572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C4A7F-C909-4C2B-8D3B-381A2CD1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5C050-D3BA-4C08-B668-637BC354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E4EE-51DC-49B1-94AF-ED07334A1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4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3ED7D-5D3F-4B03-B1CE-60AA94B7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20189-C20E-456E-886A-8C03B466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ILP -- Instruction Level Parallel</a:t>
            </a:r>
          </a:p>
          <a:p>
            <a:r>
              <a:rPr lang="en-US" altLang="zh-CN" dirty="0"/>
              <a:t>Exploiting ILP Goal</a:t>
            </a:r>
          </a:p>
          <a:p>
            <a:pPr lvl="1"/>
            <a:r>
              <a:rPr lang="en-US" altLang="zh-CN" dirty="0"/>
              <a:t>Minimize CPI</a:t>
            </a:r>
          </a:p>
          <a:p>
            <a:r>
              <a:rPr lang="en-US" altLang="zh-CN" dirty="0"/>
              <a:t>How to?</a:t>
            </a:r>
          </a:p>
          <a:p>
            <a:pPr marL="0" indent="0">
              <a:buNone/>
            </a:pPr>
            <a:r>
              <a:rPr lang="en-US" altLang="zh-CN" dirty="0"/>
              <a:t>Pipeline CPI = Ideal pipeline CPI</a:t>
            </a:r>
          </a:p>
          <a:p>
            <a:pPr marL="0" indent="0">
              <a:buNone/>
            </a:pPr>
            <a:r>
              <a:rPr lang="en-US" altLang="zh-CN" dirty="0"/>
              <a:t>		+ Structural stalls</a:t>
            </a:r>
          </a:p>
          <a:p>
            <a:pPr marL="0" indent="0">
              <a:buNone/>
            </a:pPr>
            <a:r>
              <a:rPr lang="en-US" altLang="zh-CN" dirty="0"/>
              <a:t>		+ Data hazard stalls</a:t>
            </a:r>
          </a:p>
          <a:p>
            <a:pPr marL="0" indent="0">
              <a:buNone/>
            </a:pPr>
            <a:r>
              <a:rPr lang="en-US" altLang="zh-CN" dirty="0"/>
              <a:t>		+ Control stalls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B4C7B-ED30-4CDA-82A5-D4A5131B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450A7-819E-431F-B867-D230852B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C5E6F-72C1-4945-A5CF-9778DF8F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72C6EC-406E-4428-B66F-6186EBA85BD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8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33108E1A-4155-43CC-BD20-A1FC4D114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90" y="365126"/>
            <a:ext cx="7947422" cy="1127919"/>
          </a:xfrm>
        </p:spPr>
        <p:txBody>
          <a:bodyPr/>
          <a:lstStyle/>
          <a:p>
            <a:r>
              <a:rPr lang="en-US" altLang="zh-CN"/>
              <a:t>The Major ILP Techniques 1/2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96C0E23E-BEB4-41BE-9A7A-EC083A6DD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757366"/>
              </p:ext>
            </p:extLst>
          </p:nvPr>
        </p:nvGraphicFramePr>
        <p:xfrm>
          <a:off x="357187" y="1571626"/>
          <a:ext cx="8447853" cy="4684282"/>
        </p:xfrm>
        <a:graphic>
          <a:graphicData uri="http://schemas.openxmlformats.org/drawingml/2006/table">
            <a:tbl>
              <a:tblPr/>
              <a:tblGrid>
                <a:gridCol w="382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Technique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Reduces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Section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Forwarding and bypassing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Potential data hazard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C.2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Delayed branches and simple branch scheduling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Control hazard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C.2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Basic compiler pipeline scheduling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Data hazard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C.2, 3.2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Basic dynamic scheduling (scoreboarding)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Data hazard stalls from true dependences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C.7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Loop unrolling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Control hazard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Branch prediction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Control stalls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3.3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80167-16C9-4BDD-BF81-763159B4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88119"/>
            <a:ext cx="2057400" cy="365125"/>
          </a:xfrm>
        </p:spPr>
        <p:txBody>
          <a:bodyPr/>
          <a:lstStyle/>
          <a:p>
            <a:r>
              <a:rPr lang="en-US" altLang="zh-CN"/>
              <a:t>College of Computer, NUDT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AE813-05D8-4E27-8A59-8974DCD1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9"/>
            <a:ext cx="3086100" cy="365125"/>
          </a:xfrm>
        </p:spPr>
        <p:txBody>
          <a:bodyPr/>
          <a:lstStyle/>
          <a:p>
            <a:r>
              <a:rPr lang="en-US" altLang="zh-CN"/>
              <a:t>ACA by ZHANG Chun-yuan, Fall 2020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A5A79-361A-4F44-AC94-90EB55C7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88119"/>
            <a:ext cx="2057400" cy="365125"/>
          </a:xfrm>
        </p:spPr>
        <p:txBody>
          <a:bodyPr/>
          <a:lstStyle/>
          <a:p>
            <a:fld id="{7C72C6EC-406E-4428-B66F-6186EBA85B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8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6938</TotalTime>
  <Words>4518</Words>
  <Application>Microsoft Office PowerPoint</Application>
  <PresentationFormat>全屏显示(4:3)</PresentationFormat>
  <Paragraphs>1068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等线</vt:lpstr>
      <vt:lpstr>微软雅黑</vt:lpstr>
      <vt:lpstr>Arial</vt:lpstr>
      <vt:lpstr>Calibri</vt:lpstr>
      <vt:lpstr>Comic Sans MS</vt:lpstr>
      <vt:lpstr>Consolas</vt:lpstr>
      <vt:lpstr>Tahoma</vt:lpstr>
      <vt:lpstr>Verdana</vt:lpstr>
      <vt:lpstr>Wingdings</vt:lpstr>
      <vt:lpstr>Office Theme</vt:lpstr>
      <vt:lpstr>Advanced Computer Architecture (ACA2020)</vt:lpstr>
      <vt:lpstr>Lecture 04  ILP &amp; Loop Unrolling</vt:lpstr>
      <vt:lpstr>How Changes Brustad:  Reformation to Revolution</vt:lpstr>
      <vt:lpstr>PowerPoint 演示文稿</vt:lpstr>
      <vt:lpstr>PC inside</vt:lpstr>
      <vt:lpstr>IBM PC, 1981</vt:lpstr>
      <vt:lpstr>PC/AT 286</vt:lpstr>
      <vt:lpstr>ILP</vt:lpstr>
      <vt:lpstr>The Major ILP Techniques 1/2</vt:lpstr>
      <vt:lpstr>The Major ILP Techniques 2/2</vt:lpstr>
      <vt:lpstr>Dependences, Hazard and Stall</vt:lpstr>
      <vt:lpstr>3 Type Data Hazards: Regs</vt:lpstr>
      <vt:lpstr>Data Hazards: An Example</vt:lpstr>
      <vt:lpstr>Data Hazards: RAW Hazards – 1</vt:lpstr>
      <vt:lpstr>Data Hazards: RAW Hazards – 2</vt:lpstr>
      <vt:lpstr>Data Hazards: RAW Hazards – 3</vt:lpstr>
      <vt:lpstr>Data Hazards: RAW Hazards – 4</vt:lpstr>
      <vt:lpstr>Data Hazards: WAR Hazards – 1</vt:lpstr>
      <vt:lpstr>Data Hazards: WAR Hazards – 2</vt:lpstr>
      <vt:lpstr>Data Hazards: WAW Hazards – 1</vt:lpstr>
      <vt:lpstr>Data Hazards - All</vt:lpstr>
      <vt:lpstr>Instruction Scheduling: Valid Orderings</vt:lpstr>
      <vt:lpstr>Instruction Scheduling: Out-of-order</vt:lpstr>
      <vt:lpstr>Latency of Instructions: Assumption</vt:lpstr>
      <vt:lpstr>In-order Issue and In-order Completion</vt:lpstr>
      <vt:lpstr>In-order Issue and Out-of-order Completion</vt:lpstr>
      <vt:lpstr>Usage:</vt:lpstr>
      <vt:lpstr>Assumptions</vt:lpstr>
      <vt:lpstr>The Revised Pipelined (Lecture 02)</vt:lpstr>
      <vt:lpstr>Control Hazard on Branches</vt:lpstr>
      <vt:lpstr>Latencies of FP Operations</vt:lpstr>
      <vt:lpstr>Code Translate</vt:lpstr>
      <vt:lpstr>Code Translate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The Loop Execution Without Scheduling</vt:lpstr>
      <vt:lpstr>Focus, 👀, Focus: Rewrite the Code!</vt:lpstr>
      <vt:lpstr>Scheduling the Loop 1/4</vt:lpstr>
      <vt:lpstr>Scheduling the Loop 2/4</vt:lpstr>
      <vt:lpstr>Scheduling the Loop 3/4</vt:lpstr>
      <vt:lpstr>Scheduling the Loop 4/4</vt:lpstr>
      <vt:lpstr>The Loop With and Without Scheduling</vt:lpstr>
      <vt:lpstr>Loop Unrolling</vt:lpstr>
      <vt:lpstr>Loop Unrolled Code</vt:lpstr>
      <vt:lpstr>Loop Unrolled Code: Exec Time</vt:lpstr>
      <vt:lpstr>Cost of The Code</vt:lpstr>
      <vt:lpstr>Scheduling to Eliminate All Stalls</vt:lpstr>
      <vt:lpstr>After Scheduling</vt:lpstr>
      <vt:lpstr>Summary of Loop Unrolling</vt:lpstr>
      <vt:lpstr>Homework</vt:lpstr>
      <vt:lpstr>Next…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Chun-yuan Zhang</dc:creator>
  <cp:lastModifiedBy>CY Z</cp:lastModifiedBy>
  <cp:revision>320</cp:revision>
  <dcterms:created xsi:type="dcterms:W3CDTF">2019-10-31T01:02:19Z</dcterms:created>
  <dcterms:modified xsi:type="dcterms:W3CDTF">2020-11-03T13:52:52Z</dcterms:modified>
</cp:coreProperties>
</file>