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70"/>
  </p:notesMasterIdLst>
  <p:sldIdLst>
    <p:sldId id="257" r:id="rId2"/>
    <p:sldId id="847" r:id="rId3"/>
    <p:sldId id="261" r:id="rId4"/>
    <p:sldId id="345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849" r:id="rId16"/>
    <p:sldId id="848" r:id="rId17"/>
    <p:sldId id="850" r:id="rId18"/>
    <p:sldId id="851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826" r:id="rId41"/>
    <p:sldId id="827" r:id="rId42"/>
    <p:sldId id="828" r:id="rId43"/>
    <p:sldId id="829" r:id="rId44"/>
    <p:sldId id="830" r:id="rId45"/>
    <p:sldId id="301" r:id="rId46"/>
    <p:sldId id="831" r:id="rId47"/>
    <p:sldId id="832" r:id="rId48"/>
    <p:sldId id="833" r:id="rId49"/>
    <p:sldId id="834" r:id="rId50"/>
    <p:sldId id="835" r:id="rId51"/>
    <p:sldId id="836" r:id="rId52"/>
    <p:sldId id="837" r:id="rId53"/>
    <p:sldId id="838" r:id="rId54"/>
    <p:sldId id="839" r:id="rId55"/>
    <p:sldId id="840" r:id="rId56"/>
    <p:sldId id="312" r:id="rId57"/>
    <p:sldId id="841" r:id="rId58"/>
    <p:sldId id="314" r:id="rId59"/>
    <p:sldId id="842" r:id="rId60"/>
    <p:sldId id="843" r:id="rId61"/>
    <p:sldId id="844" r:id="rId62"/>
    <p:sldId id="845" r:id="rId63"/>
    <p:sldId id="846" r:id="rId64"/>
    <p:sldId id="321" r:id="rId65"/>
    <p:sldId id="322" r:id="rId66"/>
    <p:sldId id="323" r:id="rId67"/>
    <p:sldId id="346" r:id="rId68"/>
    <p:sldId id="382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A78"/>
    <a:srgbClr val="FF0000"/>
    <a:srgbClr val="F19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1086" autoAdjust="0"/>
  </p:normalViewPr>
  <p:slideViewPr>
    <p:cSldViewPr snapToGrid="0">
      <p:cViewPr varScale="1">
        <p:scale>
          <a:sx n="81" d="100"/>
          <a:sy n="81" d="100"/>
        </p:scale>
        <p:origin x="19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5BCA-682C-4EF0-9236-68AA4B379B9F}" type="datetimeFigureOut">
              <a:rPr lang="zh-CN" altLang="en-US" smtClean="0"/>
              <a:t>2020/11/11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AC78-224B-4489-98AF-3C628EBA0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0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4E31B8F-7B57-4873-A6DF-9F2873942B2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44563" y="4857750"/>
            <a:ext cx="5207000" cy="4606925"/>
          </a:xfrm>
          <a:ln/>
        </p:spPr>
        <p:txBody>
          <a:bodyPr lIns="97994" tIns="48137" rIns="97994" bIns="48137"/>
          <a:lstStyle/>
          <a:p>
            <a:pPr>
              <a:defRPr/>
            </a:pPr>
            <a:r>
              <a:rPr kumimoji="0" lang="en-US"/>
              <a:t>What you might have thought</a:t>
            </a:r>
          </a:p>
          <a:p>
            <a:pPr>
              <a:defRPr/>
            </a:pPr>
            <a:r>
              <a:rPr kumimoji="0" lang="en-US"/>
              <a:t>1. 4 stages of instruction executino</a:t>
            </a:r>
          </a:p>
          <a:p>
            <a:pPr>
              <a:defRPr/>
            </a:pPr>
            <a:r>
              <a:rPr kumimoji="0" lang="en-US"/>
              <a:t>2.Status of FU:  Normal things to keep track of (RAW &amp; structura for busyl):</a:t>
            </a:r>
          </a:p>
          <a:p>
            <a:pPr>
              <a:defRPr/>
            </a:pPr>
            <a:r>
              <a:rPr kumimoji="0" lang="en-US"/>
              <a:t>Fi from instruction format of the mahine (Fi is dest)</a:t>
            </a:r>
          </a:p>
          <a:p>
            <a:pPr>
              <a:defRPr/>
            </a:pPr>
            <a:r>
              <a:rPr kumimoji="0" lang="en-US"/>
              <a:t>Add unit can Add or Sub</a:t>
            </a:r>
          </a:p>
          <a:p>
            <a:pPr>
              <a:defRPr/>
            </a:pPr>
            <a:r>
              <a:rPr kumimoji="0" lang="en-US"/>
              <a:t>Rj, Rk - status of registers (Yes means ready)</a:t>
            </a:r>
          </a:p>
          <a:p>
            <a:pPr>
              <a:defRPr/>
            </a:pPr>
            <a:r>
              <a:rPr kumimoji="0" lang="en-US"/>
              <a:t>Qj,Qk - If a no in Rj, Rk, means waiting for a FU to write result; Qj, Qk means wihch FU waiting for it</a:t>
            </a:r>
          </a:p>
          <a:p>
            <a:pPr>
              <a:defRPr/>
            </a:pPr>
            <a:r>
              <a:rPr kumimoji="0" lang="en-US"/>
              <a:t>3.Status of register result (WAW &amp;WAR)s:</a:t>
            </a:r>
          </a:p>
          <a:p>
            <a:pPr>
              <a:defRPr/>
            </a:pPr>
            <a:r>
              <a:rPr kumimoji="0" lang="en-US"/>
              <a:t>which FU is going to write into registers</a:t>
            </a:r>
          </a:p>
          <a:p>
            <a:pPr>
              <a:defRPr/>
            </a:pPr>
            <a:r>
              <a:rPr kumimoji="0" lang="en-US"/>
              <a:t>Scoreboard on 6600 = size of FU</a:t>
            </a:r>
          </a:p>
          <a:p>
            <a:pPr>
              <a:defRPr/>
            </a:pPr>
            <a:r>
              <a:rPr kumimoji="0" lang="en-US"/>
              <a:t>6.7, 6.8, 6.9, 6.12, 6.13, 6.16, 6.17</a:t>
            </a:r>
          </a:p>
          <a:p>
            <a:pPr>
              <a:defRPr/>
            </a:pPr>
            <a:r>
              <a:rPr kumimoji="0" lang="en-US"/>
              <a:t>FU latencies: Add 2, Mult 10, Div 40 clocks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24012B4-EDE9-4AEF-BB91-A73AA0F556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9050" cy="3824287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502753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C294955-7A62-488D-9201-8B32112A765A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44563" y="4857750"/>
            <a:ext cx="5207000" cy="4606925"/>
          </a:xfrm>
          <a:ln/>
        </p:spPr>
        <p:txBody>
          <a:bodyPr lIns="97994" tIns="48137" rIns="97994" bIns="48137"/>
          <a:lstStyle/>
          <a:p>
            <a:pPr>
              <a:defRPr/>
            </a:pPr>
            <a:r>
              <a:rPr kumimoji="0" lang="en-US" dirty="0"/>
              <a:t>What you might have thought</a:t>
            </a:r>
          </a:p>
          <a:p>
            <a:pPr>
              <a:defRPr/>
            </a:pPr>
            <a:r>
              <a:rPr kumimoji="0" lang="en-US" dirty="0"/>
              <a:t>1. 4 stages of instruction </a:t>
            </a:r>
            <a:r>
              <a:rPr kumimoji="0" lang="en-US" dirty="0" err="1"/>
              <a:t>executino</a:t>
            </a:r>
            <a:endParaRPr kumimoji="0" lang="en-US" dirty="0"/>
          </a:p>
          <a:p>
            <a:pPr>
              <a:defRPr/>
            </a:pPr>
            <a:r>
              <a:rPr kumimoji="0" lang="en-US" dirty="0"/>
              <a:t>2.Status of FU:  Normal things to keep track of (RAW &amp; </a:t>
            </a:r>
            <a:r>
              <a:rPr kumimoji="0" lang="en-US" dirty="0" err="1"/>
              <a:t>structura</a:t>
            </a:r>
            <a:r>
              <a:rPr kumimoji="0" lang="en-US" dirty="0"/>
              <a:t> for </a:t>
            </a:r>
            <a:r>
              <a:rPr kumimoji="0" lang="en-US" dirty="0" err="1"/>
              <a:t>busyl</a:t>
            </a:r>
            <a:r>
              <a:rPr kumimoji="0" lang="en-US" dirty="0"/>
              <a:t>):</a:t>
            </a:r>
          </a:p>
          <a:p>
            <a:pPr>
              <a:defRPr/>
            </a:pPr>
            <a:r>
              <a:rPr kumimoji="0" lang="en-US" dirty="0"/>
              <a:t>Fi from instruction format of the </a:t>
            </a:r>
            <a:r>
              <a:rPr kumimoji="0" lang="en-US" dirty="0" err="1"/>
              <a:t>mahine</a:t>
            </a:r>
            <a:r>
              <a:rPr kumimoji="0" lang="en-US" dirty="0"/>
              <a:t> (Fi is </a:t>
            </a:r>
            <a:r>
              <a:rPr kumimoji="0" lang="en-US" dirty="0" err="1"/>
              <a:t>dest</a:t>
            </a:r>
            <a:r>
              <a:rPr kumimoji="0" lang="en-US" dirty="0"/>
              <a:t>)</a:t>
            </a:r>
          </a:p>
          <a:p>
            <a:pPr>
              <a:defRPr/>
            </a:pPr>
            <a:r>
              <a:rPr kumimoji="0" lang="en-US" dirty="0"/>
              <a:t>Add unit can Add or Sub</a:t>
            </a:r>
          </a:p>
          <a:p>
            <a:pPr>
              <a:defRPr/>
            </a:pPr>
            <a:r>
              <a:rPr kumimoji="0" lang="en-US" dirty="0" err="1"/>
              <a:t>Rj</a:t>
            </a:r>
            <a:r>
              <a:rPr kumimoji="0" lang="en-US" dirty="0"/>
              <a:t>, </a:t>
            </a:r>
            <a:r>
              <a:rPr kumimoji="0" lang="en-US" dirty="0" err="1"/>
              <a:t>Rk</a:t>
            </a:r>
            <a:r>
              <a:rPr kumimoji="0" lang="en-US" dirty="0"/>
              <a:t> - status of registers (Yes means ready)</a:t>
            </a:r>
          </a:p>
          <a:p>
            <a:pPr>
              <a:defRPr/>
            </a:pPr>
            <a:r>
              <a:rPr kumimoji="0" lang="en-US" dirty="0" err="1"/>
              <a:t>Qj,Qk</a:t>
            </a:r>
            <a:r>
              <a:rPr kumimoji="0" lang="en-US" dirty="0"/>
              <a:t> - If a no in </a:t>
            </a:r>
            <a:r>
              <a:rPr kumimoji="0" lang="en-US" dirty="0" err="1"/>
              <a:t>Rj</a:t>
            </a:r>
            <a:r>
              <a:rPr kumimoji="0" lang="en-US" dirty="0"/>
              <a:t>, </a:t>
            </a:r>
            <a:r>
              <a:rPr kumimoji="0" lang="en-US" dirty="0" err="1"/>
              <a:t>Rk</a:t>
            </a:r>
            <a:r>
              <a:rPr kumimoji="0" lang="en-US" dirty="0"/>
              <a:t>, means waiting for a FU to write result; </a:t>
            </a:r>
            <a:r>
              <a:rPr kumimoji="0" lang="en-US" dirty="0" err="1"/>
              <a:t>Qj</a:t>
            </a:r>
            <a:r>
              <a:rPr kumimoji="0" lang="en-US" dirty="0"/>
              <a:t>, </a:t>
            </a:r>
            <a:r>
              <a:rPr kumimoji="0" lang="en-US" dirty="0" err="1"/>
              <a:t>Qk</a:t>
            </a:r>
            <a:r>
              <a:rPr kumimoji="0" lang="en-US" dirty="0"/>
              <a:t> means </a:t>
            </a:r>
            <a:r>
              <a:rPr kumimoji="0" lang="en-US" dirty="0" err="1"/>
              <a:t>wihch</a:t>
            </a:r>
            <a:r>
              <a:rPr kumimoji="0" lang="en-US" dirty="0"/>
              <a:t> FU waiting for it</a:t>
            </a:r>
          </a:p>
          <a:p>
            <a:pPr>
              <a:defRPr/>
            </a:pPr>
            <a:r>
              <a:rPr kumimoji="0" lang="en-US" dirty="0"/>
              <a:t>3.Status of register result (WAW &amp;WAR)s:</a:t>
            </a:r>
          </a:p>
          <a:p>
            <a:pPr>
              <a:defRPr/>
            </a:pPr>
            <a:r>
              <a:rPr kumimoji="0" lang="en-US" dirty="0"/>
              <a:t>which FU is going to write into registers</a:t>
            </a:r>
          </a:p>
          <a:p>
            <a:pPr>
              <a:defRPr/>
            </a:pPr>
            <a:r>
              <a:rPr kumimoji="0" lang="en-US" dirty="0"/>
              <a:t>Scoreboard on 6600 = size of FU</a:t>
            </a:r>
          </a:p>
          <a:p>
            <a:pPr>
              <a:defRPr/>
            </a:pPr>
            <a:r>
              <a:rPr kumimoji="0" lang="en-US" dirty="0"/>
              <a:t>6.7, 6.8, 6.9, 6.12, 6.13, 6.16, 6.17</a:t>
            </a:r>
          </a:p>
          <a:p>
            <a:pPr>
              <a:defRPr/>
            </a:pPr>
            <a:r>
              <a:rPr kumimoji="0" lang="en-US" dirty="0"/>
              <a:t>FU latencies: Add 2, </a:t>
            </a:r>
            <a:r>
              <a:rPr kumimoji="0" lang="en-US" dirty="0" err="1"/>
              <a:t>Mult</a:t>
            </a:r>
            <a:r>
              <a:rPr kumimoji="0" lang="en-US" dirty="0"/>
              <a:t> 10, </a:t>
            </a:r>
            <a:r>
              <a:rPr kumimoji="0" lang="en-US" dirty="0" err="1"/>
              <a:t>Div</a:t>
            </a:r>
            <a:r>
              <a:rPr kumimoji="0" lang="en-US" dirty="0"/>
              <a:t> 40 clocks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8B00C36-1ED7-4E23-A415-F031844398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9050" cy="3824287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068908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122363"/>
            <a:ext cx="7200900" cy="2387600"/>
          </a:xfrm>
          <a:solidFill>
            <a:schemeClr val="bg1"/>
          </a:solidFill>
          <a:effectLst>
            <a:softEdge rad="635000"/>
          </a:effectLst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lvl1pPr algn="ctr">
              <a:defRPr lang="en-US" sz="4400" b="1" kern="1200" dirty="0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0EA309-D790-4B0C-8099-E2345F8173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933057-9D7D-4ED4-9A73-C8399AE76B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F72E18-D76A-4959-B93C-79C87E28B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174" y="228575"/>
            <a:ext cx="8097078" cy="106610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174" y="1421606"/>
            <a:ext cx="4216676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421606"/>
            <a:ext cx="4216675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E615F2-CBE1-460C-83C1-11EEBA57AC5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8174" y="4061100"/>
            <a:ext cx="4216676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75054DB-B63C-4EBE-8937-022A8017AF0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29153" y="4061100"/>
            <a:ext cx="4216675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D4E43D-A5ED-41A0-810F-E955E1D9B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8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B95973-A0DB-42C7-81DF-719E30E80B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3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>
              <a:defRPr sz="4400" b="1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52D7C0-6A66-4B4A-8834-70ED60EF4C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4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365126"/>
            <a:ext cx="8117086" cy="11207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893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2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D6F4E5-A6BF-4896-A27A-D1A46C61D8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8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649E2E-B346-4041-BC1C-4BD87BE87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4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52228A-AB6B-4EAB-AF44-4CDE14645F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3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0EC71E-1FA9-4C6E-8293-6D1AFCF421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9DD4F0-C674-4083-82F0-16545E1C61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5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9FC524-6C53-4791-BA83-CC32B49FB7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2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893" y="365126"/>
            <a:ext cx="8247459" cy="1149350"/>
          </a:xfrm>
          <a:prstGeom prst="rect">
            <a:avLst/>
          </a:prstGeom>
          <a:solidFill>
            <a:schemeClr val="bg1"/>
          </a:solidFill>
          <a:effectLst>
            <a:softEdge rad="317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891" y="1635919"/>
            <a:ext cx="8608218" cy="473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2020/11/11 Wednesday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81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ACA202 © ZHANG Chun-yuan, Fall 2020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4E4EE-51DC-49B1-94AF-ED07334A16F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05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3" r:id="rId12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26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2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28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29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0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1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1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1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A52C9452-27EB-4C32-AB98-7E7FEB8899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Advanced Computer Architecture</a:t>
            </a:r>
            <a:br>
              <a:rPr lang="en-US" altLang="zh-CN" dirty="0"/>
            </a:br>
            <a:r>
              <a:rPr lang="en-US" altLang="zh-CN" dirty="0"/>
              <a:t>(ACA2020)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AD75156-3694-442B-87DE-7850313C11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Dr. ZHANG Chun-yuan</a:t>
            </a:r>
          </a:p>
          <a:p>
            <a:r>
              <a:rPr lang="en-US" altLang="zh-CN" dirty="0"/>
              <a:t>College of Computer, NUDT</a:t>
            </a:r>
          </a:p>
          <a:p>
            <a:r>
              <a:rPr lang="en-US" altLang="zh-CN" dirty="0"/>
              <a:t>Fall, 2020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38140"/>
    </mc:Choice>
    <mc:Fallback xmlns="">
      <p:transition spd="slow" advTm="38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6">
            <a:extLst>
              <a:ext uri="{FF2B5EF4-FFF2-40B4-BE49-F238E27FC236}">
                <a16:creationId xmlns:a16="http://schemas.microsoft.com/office/drawing/2014/main" id="{AFB8D111-9267-482F-9BA2-4322A4B25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3rd Stages: Execution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A452522F-0D3E-4C29-AC5C-54B9B26AF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Execution -- operate on operands (EX)</a:t>
            </a:r>
          </a:p>
          <a:p>
            <a:pPr lvl="1"/>
            <a:r>
              <a:rPr lang="en-US" altLang="zh-CN"/>
              <a:t>The functional unit begins execution upon receiving operands</a:t>
            </a:r>
          </a:p>
          <a:p>
            <a:pPr lvl="1"/>
            <a:r>
              <a:rPr lang="en-US" altLang="zh-CN"/>
              <a:t>When the result is ready, it notifies the scoreboard that it has completed execution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133DA7-2881-4EED-B98F-C0317359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44810-19A1-408A-A2FA-0F9AD15A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AF49F-19BC-460A-9A2E-652437BC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57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6">
            <a:extLst>
              <a:ext uri="{FF2B5EF4-FFF2-40B4-BE49-F238E27FC236}">
                <a16:creationId xmlns:a16="http://schemas.microsoft.com/office/drawing/2014/main" id="{BB0618B1-54ED-452F-81AA-D825A56BB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4th Stages: Write Result</a:t>
            </a: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D2E4069F-4994-4276-B905-A9247C570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Write result -- finish execution (WB)</a:t>
            </a:r>
          </a:p>
          <a:p>
            <a:pPr lvl="1"/>
            <a:r>
              <a:rPr lang="en-US" altLang="zh-CN"/>
              <a:t>Stall until no WAR hazards with previous instructions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B7C312-E3E7-403D-A5D4-8330AA16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4D21D-3C31-4190-9834-9CD4C418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1AE0B-8E32-471A-96D9-EFDD3056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520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6">
            <a:extLst>
              <a:ext uri="{FF2B5EF4-FFF2-40B4-BE49-F238E27FC236}">
                <a16:creationId xmlns:a16="http://schemas.microsoft.com/office/drawing/2014/main" id="{63FE1C53-1D29-41F8-8E23-2FD48811C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Three Parts of the Scoreboard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1F12D687-36F1-448C-925B-83C6133B9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Instruction status</a:t>
            </a:r>
          </a:p>
          <a:p>
            <a:pPr lvl="1"/>
            <a:r>
              <a:rPr lang="en-US" altLang="zh-CN"/>
              <a:t>Which of 4 steps the instruction is in</a:t>
            </a:r>
          </a:p>
          <a:p>
            <a:r>
              <a:rPr lang="en-US" altLang="zh-CN"/>
              <a:t>Register result status</a:t>
            </a:r>
          </a:p>
          <a:p>
            <a:pPr lvl="1"/>
            <a:r>
              <a:rPr lang="en-US" altLang="zh-CN"/>
              <a:t>Indicates which functional unit will write each register, if one exists</a:t>
            </a:r>
          </a:p>
          <a:p>
            <a:pPr lvl="1"/>
            <a:r>
              <a:rPr lang="en-US" altLang="zh-CN"/>
              <a:t>Blank when no pending instructions will write that register</a:t>
            </a:r>
          </a:p>
          <a:p>
            <a:r>
              <a:rPr lang="en-US" altLang="zh-CN"/>
              <a:t>Functional unit status</a:t>
            </a:r>
          </a:p>
          <a:p>
            <a:pPr lvl="1"/>
            <a:r>
              <a:rPr lang="en-US" altLang="zh-CN"/>
              <a:t>Indicates the state of the FU</a:t>
            </a:r>
          </a:p>
          <a:p>
            <a:pPr lvl="1"/>
            <a:r>
              <a:rPr lang="en-US" altLang="zh-CN"/>
              <a:t>9 fields for each functional unit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740F8E-97DF-4AD5-BE89-468EFC3F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8CA26-E31F-4F20-9D40-4828D940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5243F-E0D4-49EC-AD1D-B0B28539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12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>
            <a:extLst>
              <a:ext uri="{FF2B5EF4-FFF2-40B4-BE49-F238E27FC236}">
                <a16:creationId xmlns:a16="http://schemas.microsoft.com/office/drawing/2014/main" id="{4C58275E-FED0-45D9-9BB9-524AEB6BD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 Fields for Each Functional Unit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483575E7-D389-4CE8-B5FF-D080737E4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Busy: Indicates the unit is busy or not</a:t>
            </a:r>
          </a:p>
          <a:p>
            <a:r>
              <a:rPr lang="en-US" altLang="zh-CN"/>
              <a:t>Op: Operation to perform in the unit (e.g., + or –)</a:t>
            </a:r>
          </a:p>
          <a:p>
            <a:r>
              <a:rPr lang="en-US" altLang="zh-CN"/>
              <a:t>Fi:	Destination register</a:t>
            </a:r>
          </a:p>
          <a:p>
            <a:r>
              <a:rPr lang="en-US" altLang="zh-CN"/>
              <a:t>Fj, Fk: Source-register numbers	</a:t>
            </a:r>
          </a:p>
          <a:p>
            <a:r>
              <a:rPr lang="en-US" altLang="zh-CN"/>
              <a:t>Qj, Qk: Functional units producing source registers Fj, Fk</a:t>
            </a:r>
          </a:p>
          <a:p>
            <a:r>
              <a:rPr lang="en-US" altLang="zh-CN"/>
              <a:t>Rj, Rk: Flags indicating when Fj, Fk are ready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68E5BD-7366-485A-949A-48636CDB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2AF34-3420-4170-9787-D1ADC8CD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0404B-873A-4B07-80EE-D62A99F2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74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6">
            <a:extLst>
              <a:ext uri="{FF2B5EF4-FFF2-40B4-BE49-F238E27FC236}">
                <a16:creationId xmlns:a16="http://schemas.microsoft.com/office/drawing/2014/main" id="{A087597D-A74E-4AEC-AFF9-C0F81BEF9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It Works</a:t>
            </a:r>
          </a:p>
        </p:txBody>
      </p:sp>
      <p:sp>
        <p:nvSpPr>
          <p:cNvPr id="21506" name="Rectangle 7">
            <a:extLst>
              <a:ext uri="{FF2B5EF4-FFF2-40B4-BE49-F238E27FC236}">
                <a16:creationId xmlns:a16="http://schemas.microsoft.com/office/drawing/2014/main" id="{00F8FF15-B18B-4E91-B4FC-5057F1084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L.D			F6, 34(R2)</a:t>
            </a: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L.D			F2, 45(R3)</a:t>
            </a: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MUL.D		F0, F2, F4</a:t>
            </a: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SUB.D		F8, F2, F6</a:t>
            </a: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DIV.D		F10, F0, F6</a:t>
            </a: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ADD.D		F6, F8, F2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4576A4-B937-43B2-AE80-1A36219D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A172B-6386-46F7-9EFC-EA524EDC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47D5D-050F-48FA-A904-72EBBFAD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8808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6">
            <a:extLst>
              <a:ext uri="{FF2B5EF4-FFF2-40B4-BE49-F238E27FC236}">
                <a16:creationId xmlns:a16="http://schemas.microsoft.com/office/drawing/2014/main" id="{A087597D-A74E-4AEC-AFF9-C0F81BEF9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Are the RAWs?</a:t>
            </a:r>
          </a:p>
        </p:txBody>
      </p:sp>
      <p:sp>
        <p:nvSpPr>
          <p:cNvPr id="21506" name="Rectangle 7">
            <a:extLst>
              <a:ext uri="{FF2B5EF4-FFF2-40B4-BE49-F238E27FC236}">
                <a16:creationId xmlns:a16="http://schemas.microsoft.com/office/drawing/2014/main" id="{00F8FF15-B18B-4E91-B4FC-5057F1084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L.D			F6, 34(R2)</a:t>
            </a: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L.D			F2, 45(R3)</a:t>
            </a: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MUL.D		F0, F2, F4</a:t>
            </a: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SUB.D		F8, F2, F6</a:t>
            </a: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DIV.D		F10, F0, F6</a:t>
            </a: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ADD.D		F6, F8, F2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4576A4-B937-43B2-AE80-1A36219D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18B59-87BA-486B-9310-E1AD0797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6F410-391E-4638-8700-CD479FE4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6887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6">
            <a:extLst>
              <a:ext uri="{FF2B5EF4-FFF2-40B4-BE49-F238E27FC236}">
                <a16:creationId xmlns:a16="http://schemas.microsoft.com/office/drawing/2014/main" id="{A087597D-A74E-4AEC-AFF9-C0F81BEF9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RAWs</a:t>
            </a:r>
          </a:p>
        </p:txBody>
      </p:sp>
      <p:sp>
        <p:nvSpPr>
          <p:cNvPr id="21506" name="Rectangle 7">
            <a:extLst>
              <a:ext uri="{FF2B5EF4-FFF2-40B4-BE49-F238E27FC236}">
                <a16:creationId xmlns:a16="http://schemas.microsoft.com/office/drawing/2014/main" id="{00F8FF15-B18B-4E91-B4FC-5057F1084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L.D			</a:t>
            </a:r>
            <a:r>
              <a:rPr kumimoji="0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F6</a:t>
            </a:r>
            <a:r>
              <a:rPr kumimoji="0" lang="en-US" altLang="zh-CN" b="1" dirty="0">
                <a:latin typeface="Courier New" panose="02070309020205020404" pitchFamily="49" charset="0"/>
              </a:rPr>
              <a:t>, 34(R2)</a:t>
            </a: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L.D			</a:t>
            </a:r>
            <a:r>
              <a:rPr kumimoji="0"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F2</a:t>
            </a:r>
            <a:r>
              <a:rPr kumimoji="0" lang="en-US" altLang="zh-CN" b="1" dirty="0">
                <a:latin typeface="Courier New" panose="02070309020205020404" pitchFamily="49" charset="0"/>
              </a:rPr>
              <a:t>, 45(R3)</a:t>
            </a: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MUL.D		</a:t>
            </a:r>
            <a:r>
              <a:rPr kumimoji="0" lang="en-US" altLang="zh-CN" b="1" dirty="0">
                <a:solidFill>
                  <a:schemeClr val="accent6"/>
                </a:solidFill>
                <a:latin typeface="Courier New" panose="02070309020205020404" pitchFamily="49" charset="0"/>
              </a:rPr>
              <a:t>F0</a:t>
            </a:r>
            <a:r>
              <a:rPr kumimoji="0" lang="en-US" altLang="zh-CN" b="1" dirty="0">
                <a:latin typeface="Courier New" panose="02070309020205020404" pitchFamily="49" charset="0"/>
              </a:rPr>
              <a:t>, </a:t>
            </a:r>
            <a:r>
              <a:rPr kumimoji="0"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F2</a:t>
            </a:r>
            <a:r>
              <a:rPr kumimoji="0" lang="en-US" altLang="zh-CN" b="1" dirty="0">
                <a:latin typeface="Courier New" panose="02070309020205020404" pitchFamily="49" charset="0"/>
              </a:rPr>
              <a:t>, F4</a:t>
            </a: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SUB.D		</a:t>
            </a:r>
            <a:r>
              <a:rPr kumimoji="0" lang="en-US" altLang="zh-CN" b="1" dirty="0">
                <a:solidFill>
                  <a:srgbClr val="00B0F0"/>
                </a:solidFill>
                <a:latin typeface="Courier New" panose="02070309020205020404" pitchFamily="49" charset="0"/>
              </a:rPr>
              <a:t>F8</a:t>
            </a:r>
            <a:r>
              <a:rPr kumimoji="0" lang="en-US" altLang="zh-CN" b="1" dirty="0">
                <a:latin typeface="Courier New" panose="02070309020205020404" pitchFamily="49" charset="0"/>
              </a:rPr>
              <a:t>, </a:t>
            </a:r>
            <a:r>
              <a:rPr kumimoji="0"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F2</a:t>
            </a:r>
            <a:r>
              <a:rPr kumimoji="0" lang="en-US" altLang="zh-CN" b="1" dirty="0">
                <a:latin typeface="Courier New" panose="02070309020205020404" pitchFamily="49" charset="0"/>
              </a:rPr>
              <a:t>, </a:t>
            </a:r>
            <a:r>
              <a:rPr kumimoji="0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F6</a:t>
            </a: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DIV.D		F10, </a:t>
            </a:r>
            <a:r>
              <a:rPr kumimoji="0" lang="en-US" altLang="zh-CN" b="1" dirty="0">
                <a:solidFill>
                  <a:schemeClr val="accent6"/>
                </a:solidFill>
                <a:latin typeface="Courier New" panose="02070309020205020404" pitchFamily="49" charset="0"/>
              </a:rPr>
              <a:t>F0</a:t>
            </a:r>
            <a:r>
              <a:rPr kumimoji="0" lang="en-US" altLang="zh-CN" b="1" dirty="0">
                <a:latin typeface="Courier New" panose="02070309020205020404" pitchFamily="49" charset="0"/>
              </a:rPr>
              <a:t>, </a:t>
            </a:r>
            <a:r>
              <a:rPr kumimoji="0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F6</a:t>
            </a: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ADD.D		F6, </a:t>
            </a:r>
            <a:r>
              <a:rPr kumimoji="0" lang="en-US" altLang="zh-CN" b="1" dirty="0">
                <a:solidFill>
                  <a:srgbClr val="00B0F0"/>
                </a:solidFill>
                <a:latin typeface="Courier New" panose="02070309020205020404" pitchFamily="49" charset="0"/>
              </a:rPr>
              <a:t>F8</a:t>
            </a:r>
            <a:r>
              <a:rPr kumimoji="0" lang="en-US" altLang="zh-CN" b="1" dirty="0">
                <a:latin typeface="Courier New" panose="02070309020205020404" pitchFamily="49" charset="0"/>
              </a:rPr>
              <a:t>, </a:t>
            </a:r>
            <a:r>
              <a:rPr kumimoji="0"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F2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4576A4-B937-43B2-AE80-1A36219D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1DCF1-45F1-42EE-9C2C-61AEC2A0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3E2B7-E913-490E-BF46-32339238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9178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6">
            <a:extLst>
              <a:ext uri="{FF2B5EF4-FFF2-40B4-BE49-F238E27FC236}">
                <a16:creationId xmlns:a16="http://schemas.microsoft.com/office/drawing/2014/main" id="{A087597D-A74E-4AEC-AFF9-C0F81BEF9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WARs?</a:t>
            </a:r>
          </a:p>
        </p:txBody>
      </p:sp>
      <p:sp>
        <p:nvSpPr>
          <p:cNvPr id="21506" name="Rectangle 7">
            <a:extLst>
              <a:ext uri="{FF2B5EF4-FFF2-40B4-BE49-F238E27FC236}">
                <a16:creationId xmlns:a16="http://schemas.microsoft.com/office/drawing/2014/main" id="{00F8FF15-B18B-4E91-B4FC-5057F1084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L.D			F6, 34(R2)</a:t>
            </a: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L.D			F2, 45(R3)</a:t>
            </a: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MUL.D		F0, F2, F4</a:t>
            </a: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SUB.D		F8, F2, F6</a:t>
            </a: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DIV.D		F10, F0, F6</a:t>
            </a: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ADD.D		F6, F8, F2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4576A4-B937-43B2-AE80-1A36219D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CD358-1C5F-4073-A13F-2E381FFA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9B710-CF49-4358-B62F-0DC56B98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5550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6">
            <a:extLst>
              <a:ext uri="{FF2B5EF4-FFF2-40B4-BE49-F238E27FC236}">
                <a16:creationId xmlns:a16="http://schemas.microsoft.com/office/drawing/2014/main" id="{A087597D-A74E-4AEC-AFF9-C0F81BEF9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WARs</a:t>
            </a:r>
          </a:p>
        </p:txBody>
      </p:sp>
      <p:sp>
        <p:nvSpPr>
          <p:cNvPr id="21506" name="Rectangle 7">
            <a:extLst>
              <a:ext uri="{FF2B5EF4-FFF2-40B4-BE49-F238E27FC236}">
                <a16:creationId xmlns:a16="http://schemas.microsoft.com/office/drawing/2014/main" id="{00F8FF15-B18B-4E91-B4FC-5057F1084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L.D			F6, 34(R2)</a:t>
            </a: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L.D			F2, 45(R3)</a:t>
            </a: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MUL.D		F0, F2, F4</a:t>
            </a: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SUB.D		F8, F2, </a:t>
            </a:r>
            <a:r>
              <a:rPr kumimoji="0" lang="en-US" altLang="zh-CN" b="1" dirty="0">
                <a:solidFill>
                  <a:srgbClr val="00B0F0"/>
                </a:solidFill>
                <a:latin typeface="Courier New" panose="02070309020205020404" pitchFamily="49" charset="0"/>
              </a:rPr>
              <a:t>F6</a:t>
            </a: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DIV.D		F10, F0, </a:t>
            </a:r>
            <a:r>
              <a:rPr kumimoji="0" lang="en-US" altLang="zh-CN" b="1" dirty="0">
                <a:solidFill>
                  <a:srgbClr val="00B0F0"/>
                </a:solidFill>
                <a:latin typeface="Courier New" panose="02070309020205020404" pitchFamily="49" charset="0"/>
              </a:rPr>
              <a:t>F6</a:t>
            </a: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ADD.D		</a:t>
            </a:r>
            <a:r>
              <a:rPr kumimoji="0" lang="en-US" altLang="zh-CN" b="1" dirty="0">
                <a:solidFill>
                  <a:srgbClr val="00B0F0"/>
                </a:solidFill>
                <a:latin typeface="Courier New" panose="02070309020205020404" pitchFamily="49" charset="0"/>
              </a:rPr>
              <a:t>F6</a:t>
            </a:r>
            <a:r>
              <a:rPr kumimoji="0" lang="en-US" altLang="zh-CN" b="1" dirty="0">
                <a:latin typeface="Courier New" panose="02070309020205020404" pitchFamily="49" charset="0"/>
              </a:rPr>
              <a:t>, F8, F2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4576A4-B937-43B2-AE80-1A36219D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BC004-9DAC-4670-99E0-7A1C07B9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35055-F266-489F-8BC5-A24EBFE8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6370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96888C26-DC32-415C-9BBD-F7660E6A9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 Cycle Latencies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E961A39F-E919-4A94-93E3-3AE21B3D8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/>
              <a:t>EX cycle latencies for the FP function units</a:t>
            </a:r>
          </a:p>
          <a:p>
            <a:pPr lvl="1"/>
            <a:r>
              <a:rPr kumimoji="0" lang="en-US" altLang="zh-CN"/>
              <a:t>ADD is </a:t>
            </a:r>
            <a:r>
              <a:rPr kumimoji="0" lang="en-US" altLang="zh-CN">
                <a:solidFill>
                  <a:srgbClr val="0000FF"/>
                </a:solidFill>
              </a:rPr>
              <a:t>2</a:t>
            </a:r>
            <a:r>
              <a:rPr kumimoji="0" lang="en-US" altLang="zh-CN"/>
              <a:t> clock cycles</a:t>
            </a:r>
          </a:p>
          <a:p>
            <a:pPr lvl="1"/>
            <a:r>
              <a:rPr kumimoji="0" lang="en-US" altLang="zh-CN"/>
              <a:t>MULTIPLY is </a:t>
            </a:r>
            <a:r>
              <a:rPr kumimoji="0" lang="en-US" altLang="zh-CN">
                <a:solidFill>
                  <a:srgbClr val="0000FF"/>
                </a:solidFill>
              </a:rPr>
              <a:t>10</a:t>
            </a:r>
            <a:r>
              <a:rPr kumimoji="0" lang="en-US" altLang="zh-CN"/>
              <a:t> cycles</a:t>
            </a:r>
          </a:p>
          <a:p>
            <a:pPr lvl="1"/>
            <a:r>
              <a:rPr kumimoji="0" lang="en-US" altLang="zh-CN"/>
              <a:t>DIVIDE is </a:t>
            </a:r>
            <a:r>
              <a:rPr kumimoji="0" lang="en-US" altLang="zh-CN">
                <a:solidFill>
                  <a:srgbClr val="0000FF"/>
                </a:solidFill>
              </a:rPr>
              <a:t>40</a:t>
            </a:r>
            <a:r>
              <a:rPr kumimoji="0" lang="en-US" altLang="zh-CN"/>
              <a:t>  cycles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4A0AF9-DEF7-4927-8524-75D74CCD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6EE5E-D5E5-4F6B-A193-DC7974FB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7F37F-5184-4942-A1B2-7B71A695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32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B2B928FF-DC9C-4C7C-B8CD-19242EF3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Scoreboard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450E648-6292-45D6-9448-3F7426238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Dynamically Scheduled Pipelines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143B7-BAFC-4138-9044-D90E1476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0526EB8-1854-422E-964C-F8B834FF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ABDB2B-7353-412B-A37E-CCB637F6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65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7D2ED8D6-1561-4E3E-B1B7-A89BAE02D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Scoreboard Example</a:t>
            </a:r>
          </a:p>
        </p:txBody>
      </p:sp>
      <p:graphicFrame>
        <p:nvGraphicFramePr>
          <p:cNvPr id="25602" name="Object 3">
            <a:extLst>
              <a:ext uri="{FF2B5EF4-FFF2-40B4-BE49-F238E27FC236}">
                <a16:creationId xmlns:a16="http://schemas.microsoft.com/office/drawing/2014/main" id="{EFC5FF40-7501-4C78-85CD-CC29410C5107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25602" name="Object 3">
                        <a:extLst>
                          <a:ext uri="{FF2B5EF4-FFF2-40B4-BE49-F238E27FC236}">
                            <a16:creationId xmlns:a16="http://schemas.microsoft.com/office/drawing/2014/main" id="{EFC5FF40-7501-4C78-85CD-CC29410C510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433C8D-76DF-475A-B222-E7421DC3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7D704-C15E-4477-9DA1-0F80ECE2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A674A-3F14-4B09-84D6-CED8E6A2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99143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2681F113-3E1D-433F-BE84-E5936C646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</a:t>
            </a:r>
          </a:p>
        </p:txBody>
      </p:sp>
      <p:graphicFrame>
        <p:nvGraphicFramePr>
          <p:cNvPr id="26626" name="Object 3">
            <a:extLst>
              <a:ext uri="{FF2B5EF4-FFF2-40B4-BE49-F238E27FC236}">
                <a16:creationId xmlns:a16="http://schemas.microsoft.com/office/drawing/2014/main" id="{4C548DC5-6C42-478A-842B-444F2EA7D49D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26626" name="Object 3">
                        <a:extLst>
                          <a:ext uri="{FF2B5EF4-FFF2-40B4-BE49-F238E27FC236}">
                            <a16:creationId xmlns:a16="http://schemas.microsoft.com/office/drawing/2014/main" id="{4C548DC5-6C42-478A-842B-444F2EA7D49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AutoShape 4">
            <a:extLst>
              <a:ext uri="{FF2B5EF4-FFF2-40B4-BE49-F238E27FC236}">
                <a16:creationId xmlns:a16="http://schemas.microsoft.com/office/drawing/2014/main" id="{1E7024BB-6DD6-4CAE-94C6-4123FB89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1422400"/>
            <a:ext cx="758825" cy="7588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7653" name="AutoShape 5">
            <a:extLst>
              <a:ext uri="{FF2B5EF4-FFF2-40B4-BE49-F238E27FC236}">
                <a16:creationId xmlns:a16="http://schemas.microsoft.com/office/drawing/2014/main" id="{00B12A7E-5299-48C9-850D-67F146E9B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5464175"/>
            <a:ext cx="758825" cy="7588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7654" name="AutoShape 6">
            <a:extLst>
              <a:ext uri="{FF2B5EF4-FFF2-40B4-BE49-F238E27FC236}">
                <a16:creationId xmlns:a16="http://schemas.microsoft.com/office/drawing/2014/main" id="{E66FDCD8-20B5-4D5C-9D34-AC279475D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459413"/>
            <a:ext cx="758825" cy="7588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7655" name="AutoShape 7">
            <a:extLst>
              <a:ext uri="{FF2B5EF4-FFF2-40B4-BE49-F238E27FC236}">
                <a16:creationId xmlns:a16="http://schemas.microsoft.com/office/drawing/2014/main" id="{A76F5B84-DE52-49B8-9AAF-7A32F1DFC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706813"/>
            <a:ext cx="6019800" cy="5302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D68F09-AFBA-4FD8-8B7B-11EE3162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4AB59-61FF-4CC4-93BD-B755ADC4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D1CDB-AE40-4B7D-8DCD-76A4F81E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51783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A6CF5C3D-69D4-4DFA-AF88-7732BCE0C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2</a:t>
            </a:r>
          </a:p>
        </p:txBody>
      </p:sp>
      <p:graphicFrame>
        <p:nvGraphicFramePr>
          <p:cNvPr id="27650" name="Object 3">
            <a:extLst>
              <a:ext uri="{FF2B5EF4-FFF2-40B4-BE49-F238E27FC236}">
                <a16:creationId xmlns:a16="http://schemas.microsoft.com/office/drawing/2014/main" id="{00948CF3-8217-41B6-B6F1-372C455212A7}"/>
              </a:ext>
            </a:extLst>
          </p:cNvPr>
          <p:cNvGraphicFramePr>
            <a:graphicFrameLocks/>
          </p:cNvGraphicFramePr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27650" name="Object 3">
                        <a:extLst>
                          <a:ext uri="{FF2B5EF4-FFF2-40B4-BE49-F238E27FC236}">
                            <a16:creationId xmlns:a16="http://schemas.microsoft.com/office/drawing/2014/main" id="{00948CF3-8217-41B6-B6F1-372C455212A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AutoShape 4">
            <a:extLst>
              <a:ext uri="{FF2B5EF4-FFF2-40B4-BE49-F238E27FC236}">
                <a16:creationId xmlns:a16="http://schemas.microsoft.com/office/drawing/2014/main" id="{AC3036C8-ECAD-4F41-8287-A6666CAE8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3" y="1098550"/>
            <a:ext cx="758825" cy="1071563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F3A5C9-38E4-4329-9736-7AEA247F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788A4-F9F3-48C4-8D5F-D6B3E3F9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C225B-FB94-4BE3-AC3C-1BF91225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40590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D8DCA203-39FB-426F-A0A8-D63256D01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2</a:t>
            </a:r>
          </a:p>
        </p:txBody>
      </p:sp>
      <p:graphicFrame>
        <p:nvGraphicFramePr>
          <p:cNvPr id="28674" name="Object 3">
            <a:extLst>
              <a:ext uri="{FF2B5EF4-FFF2-40B4-BE49-F238E27FC236}">
                <a16:creationId xmlns:a16="http://schemas.microsoft.com/office/drawing/2014/main" id="{E5DB8BC0-C1FC-4EF3-8F4D-FBBFB670F06C}"/>
              </a:ext>
            </a:extLst>
          </p:cNvPr>
          <p:cNvGraphicFramePr>
            <a:graphicFrameLocks/>
          </p:cNvGraphicFramePr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28674" name="Object 3">
                        <a:extLst>
                          <a:ext uri="{FF2B5EF4-FFF2-40B4-BE49-F238E27FC236}">
                            <a16:creationId xmlns:a16="http://schemas.microsoft.com/office/drawing/2014/main" id="{E5DB8BC0-C1FC-4EF3-8F4D-FBBFB670F06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>
            <a:extLst>
              <a:ext uri="{FF2B5EF4-FFF2-40B4-BE49-F238E27FC236}">
                <a16:creationId xmlns:a16="http://schemas.microsoft.com/office/drawing/2014/main" id="{A530CC7C-70CE-4328-B745-C1E9CB876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196975"/>
            <a:ext cx="306546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charset="0"/>
                <a:ea typeface="宋体" charset="0"/>
                <a:cs typeface="宋体" charset="0"/>
              </a:rPr>
              <a:t>Issue 2nd LD?</a:t>
            </a:r>
          </a:p>
        </p:txBody>
      </p:sp>
      <p:sp>
        <p:nvSpPr>
          <p:cNvPr id="29701" name="AutoShape 5">
            <a:extLst>
              <a:ext uri="{FF2B5EF4-FFF2-40B4-BE49-F238E27FC236}">
                <a16:creationId xmlns:a16="http://schemas.microsoft.com/office/drawing/2014/main" id="{F2D07B80-3CAC-4E4D-AE23-3635E8BDF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3" y="1098550"/>
            <a:ext cx="758825" cy="1071563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FCB293-0D44-4FC7-9BC8-04A853EA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D6548-E06D-4B96-9C39-BB5D78C1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83F82-FC3C-4A43-874B-839C6F80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918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B2B4F12C-AB53-4F4A-99F4-E812429D0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3</a:t>
            </a:r>
          </a:p>
        </p:txBody>
      </p:sp>
      <p:graphicFrame>
        <p:nvGraphicFramePr>
          <p:cNvPr id="29698" name="Object 3">
            <a:extLst>
              <a:ext uri="{FF2B5EF4-FFF2-40B4-BE49-F238E27FC236}">
                <a16:creationId xmlns:a16="http://schemas.microsoft.com/office/drawing/2014/main" id="{14F53F18-3FA5-4ECE-86E8-DF72B65F975B}"/>
              </a:ext>
            </a:extLst>
          </p:cNvPr>
          <p:cNvGraphicFramePr>
            <a:graphicFrameLocks/>
          </p:cNvGraphicFramePr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29698" name="Object 3">
                        <a:extLst>
                          <a:ext uri="{FF2B5EF4-FFF2-40B4-BE49-F238E27FC236}">
                            <a16:creationId xmlns:a16="http://schemas.microsoft.com/office/drawing/2014/main" id="{14F53F18-3FA5-4ECE-86E8-DF72B65F97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AutoShape 4">
            <a:extLst>
              <a:ext uri="{FF2B5EF4-FFF2-40B4-BE49-F238E27FC236}">
                <a16:creationId xmlns:a16="http://schemas.microsoft.com/office/drawing/2014/main" id="{1E1A4102-231C-40DD-AD03-E6F1D528D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1098550"/>
            <a:ext cx="758825" cy="1071563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725" name="AutoShape 5">
            <a:extLst>
              <a:ext uri="{FF2B5EF4-FFF2-40B4-BE49-F238E27FC236}">
                <a16:creationId xmlns:a16="http://schemas.microsoft.com/office/drawing/2014/main" id="{597AEA84-3F51-4C96-8676-E69C23D6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195638"/>
            <a:ext cx="758825" cy="107156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A9A6EF-2643-4BE0-BA86-403C9128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8E9E7-AC34-4F55-87D6-BA74A972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2B8CE-D186-4EC5-88F2-6363A7B7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36510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90FB5706-27E4-4F9D-925A-CFAF2C6AE4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3</a:t>
            </a:r>
          </a:p>
        </p:txBody>
      </p:sp>
      <p:graphicFrame>
        <p:nvGraphicFramePr>
          <p:cNvPr id="30722" name="Object 3">
            <a:extLst>
              <a:ext uri="{FF2B5EF4-FFF2-40B4-BE49-F238E27FC236}">
                <a16:creationId xmlns:a16="http://schemas.microsoft.com/office/drawing/2014/main" id="{7B0DEF6B-5050-434C-ACB1-90C243539CD5}"/>
              </a:ext>
            </a:extLst>
          </p:cNvPr>
          <p:cNvGraphicFramePr>
            <a:graphicFrameLocks/>
          </p:cNvGraphicFramePr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30722" name="Object 3">
                        <a:extLst>
                          <a:ext uri="{FF2B5EF4-FFF2-40B4-BE49-F238E27FC236}">
                            <a16:creationId xmlns:a16="http://schemas.microsoft.com/office/drawing/2014/main" id="{7B0DEF6B-5050-434C-ACB1-90C243539CD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4">
            <a:extLst>
              <a:ext uri="{FF2B5EF4-FFF2-40B4-BE49-F238E27FC236}">
                <a16:creationId xmlns:a16="http://schemas.microsoft.com/office/drawing/2014/main" id="{C3A277CF-18F2-48B7-9AB4-8B87F35BF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0" y="1125538"/>
            <a:ext cx="32099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charset="0"/>
                <a:ea typeface="宋体" charset="0"/>
                <a:cs typeface="宋体" charset="0"/>
              </a:rPr>
              <a:t>Issue MULT?</a:t>
            </a:r>
          </a:p>
        </p:txBody>
      </p:sp>
      <p:sp>
        <p:nvSpPr>
          <p:cNvPr id="31749" name="AutoShape 5">
            <a:extLst>
              <a:ext uri="{FF2B5EF4-FFF2-40B4-BE49-F238E27FC236}">
                <a16:creationId xmlns:a16="http://schemas.microsoft.com/office/drawing/2014/main" id="{9C557713-B39B-4FB1-A145-48D379679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1098550"/>
            <a:ext cx="758825" cy="1071563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1750" name="AutoShape 6">
            <a:extLst>
              <a:ext uri="{FF2B5EF4-FFF2-40B4-BE49-F238E27FC236}">
                <a16:creationId xmlns:a16="http://schemas.microsoft.com/office/drawing/2014/main" id="{CF5CA444-4209-4E85-9F4F-350546CCB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195638"/>
            <a:ext cx="758825" cy="107156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CB041C-49E4-4AEC-8598-E3C0594D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6ABF7-6FD0-4659-8986-BCF4305A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877AD-AFC5-4355-9953-3A87B5E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58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3C92F1A5-AC3A-44D3-A2FF-865E5229D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4</a:t>
            </a:r>
          </a:p>
        </p:txBody>
      </p:sp>
      <p:graphicFrame>
        <p:nvGraphicFramePr>
          <p:cNvPr id="31746" name="Object 3">
            <a:extLst>
              <a:ext uri="{FF2B5EF4-FFF2-40B4-BE49-F238E27FC236}">
                <a16:creationId xmlns:a16="http://schemas.microsoft.com/office/drawing/2014/main" id="{81A49B4B-A1A4-462B-ACC6-3A1088A89F5E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31746" name="Object 3">
                        <a:extLst>
                          <a:ext uri="{FF2B5EF4-FFF2-40B4-BE49-F238E27FC236}">
                            <a16:creationId xmlns:a16="http://schemas.microsoft.com/office/drawing/2014/main" id="{81A49B4B-A1A4-462B-ACC6-3A1088A89F5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AutoShape 4">
            <a:extLst>
              <a:ext uri="{FF2B5EF4-FFF2-40B4-BE49-F238E27FC236}">
                <a16:creationId xmlns:a16="http://schemas.microsoft.com/office/drawing/2014/main" id="{FA070452-AF89-42E3-A65D-2F4C0483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1076325"/>
            <a:ext cx="758825" cy="107315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2773" name="AutoShape 5">
            <a:extLst>
              <a:ext uri="{FF2B5EF4-FFF2-40B4-BE49-F238E27FC236}">
                <a16:creationId xmlns:a16="http://schemas.microsoft.com/office/drawing/2014/main" id="{C7704459-696E-4272-8579-2613C5EB6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706813"/>
            <a:ext cx="6019800" cy="5302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9059F-1BEA-4BC4-90FA-F9B15200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11443-61E0-44F0-95EA-635EF845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855287-A291-43E3-B722-2DA3747D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88627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E4E899F0-5AE5-4F40-B9AB-B6F25EBB3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5</a:t>
            </a:r>
          </a:p>
        </p:txBody>
      </p:sp>
      <p:graphicFrame>
        <p:nvGraphicFramePr>
          <p:cNvPr id="32770" name="Object 3">
            <a:extLst>
              <a:ext uri="{FF2B5EF4-FFF2-40B4-BE49-F238E27FC236}">
                <a16:creationId xmlns:a16="http://schemas.microsoft.com/office/drawing/2014/main" id="{93E52032-1EA3-459A-9F36-EDC17FEE1F74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32770" name="Object 3">
                        <a:extLst>
                          <a:ext uri="{FF2B5EF4-FFF2-40B4-BE49-F238E27FC236}">
                            <a16:creationId xmlns:a16="http://schemas.microsoft.com/office/drawing/2014/main" id="{93E52032-1EA3-459A-9F36-EDC17FEE1F7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AutoShape 4">
            <a:extLst>
              <a:ext uri="{FF2B5EF4-FFF2-40B4-BE49-F238E27FC236}">
                <a16:creationId xmlns:a16="http://schemas.microsoft.com/office/drawing/2014/main" id="{5FDDA41E-1D30-4332-8E2F-4C4A74DB6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706813"/>
            <a:ext cx="6019800" cy="5302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26F30C-C7F3-41C9-9FDF-06887F37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83527-C9B6-484C-801A-4660FC64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BE4B3-011F-437F-AFF8-BE6881D8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2089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F619A55C-6D01-42DD-98CC-DACECE3D3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6</a:t>
            </a:r>
            <a:endParaRPr lang="en-US" altLang="zh-CN" dirty="0"/>
          </a:p>
        </p:txBody>
      </p:sp>
      <p:graphicFrame>
        <p:nvGraphicFramePr>
          <p:cNvPr id="33794" name="Object 3">
            <a:extLst>
              <a:ext uri="{FF2B5EF4-FFF2-40B4-BE49-F238E27FC236}">
                <a16:creationId xmlns:a16="http://schemas.microsoft.com/office/drawing/2014/main" id="{DBDD8325-4E77-45F7-B212-09531F280D42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33794" name="Object 3">
                        <a:extLst>
                          <a:ext uri="{FF2B5EF4-FFF2-40B4-BE49-F238E27FC236}">
                            <a16:creationId xmlns:a16="http://schemas.microsoft.com/office/drawing/2014/main" id="{DBDD8325-4E77-45F7-B212-09531F280D4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AutoShape 4">
            <a:extLst>
              <a:ext uri="{FF2B5EF4-FFF2-40B4-BE49-F238E27FC236}">
                <a16:creationId xmlns:a16="http://schemas.microsoft.com/office/drawing/2014/main" id="{A1136CBD-093C-4B65-8632-D1E63263A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3986213"/>
            <a:ext cx="6019800" cy="5302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991A1D-61FE-4EFF-A22F-9A2C0BBB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E1D46-1D90-4B01-8BA0-AC3CA37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B5A8C-0527-4301-8058-986C556B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46256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A3ED8974-656A-4D0A-8C14-2BD0C4945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7</a:t>
            </a:r>
            <a:endParaRPr lang="en-US" altLang="zh-CN" dirty="0"/>
          </a:p>
        </p:txBody>
      </p:sp>
      <p:graphicFrame>
        <p:nvGraphicFramePr>
          <p:cNvPr id="34818" name="Object 3">
            <a:extLst>
              <a:ext uri="{FF2B5EF4-FFF2-40B4-BE49-F238E27FC236}">
                <a16:creationId xmlns:a16="http://schemas.microsoft.com/office/drawing/2014/main" id="{B03CB3C6-F6BF-4ADC-9FAA-7D43A928F8E9}"/>
              </a:ext>
            </a:extLst>
          </p:cNvPr>
          <p:cNvGraphicFramePr>
            <a:graphicFrameLocks/>
          </p:cNvGraphicFramePr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34818" name="Object 3">
                        <a:extLst>
                          <a:ext uri="{FF2B5EF4-FFF2-40B4-BE49-F238E27FC236}">
                            <a16:creationId xmlns:a16="http://schemas.microsoft.com/office/drawing/2014/main" id="{B03CB3C6-F6BF-4ADC-9FAA-7D43A928F8E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AutoShape 4">
            <a:extLst>
              <a:ext uri="{FF2B5EF4-FFF2-40B4-BE49-F238E27FC236}">
                <a16:creationId xmlns:a16="http://schemas.microsoft.com/office/drawing/2014/main" id="{1F013A37-1592-4DEE-B230-8B89AABBC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581525"/>
            <a:ext cx="6019800" cy="287338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1F7E08-964F-4EEA-8995-F3F0C620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4E0BE-5D48-40E8-9A91-9D6505BA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17172-ADD6-4FE4-A233-39E39ECB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3446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8">
            <a:extLst>
              <a:ext uri="{FF2B5EF4-FFF2-40B4-BE49-F238E27FC236}">
                <a16:creationId xmlns:a16="http://schemas.microsoft.com/office/drawing/2014/main" id="{C8D994D9-DBAB-4472-A837-79DC06066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CDC 6600: designed by Seymore Cray</a:t>
            </a:r>
          </a:p>
        </p:txBody>
      </p:sp>
      <p:sp>
        <p:nvSpPr>
          <p:cNvPr id="8194" name="Rectangle 9">
            <a:extLst>
              <a:ext uri="{FF2B5EF4-FFF2-40B4-BE49-F238E27FC236}">
                <a16:creationId xmlns:a16="http://schemas.microsoft.com/office/drawing/2014/main" id="{CFDAA454-1B41-46C9-8317-C60B2BDAE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Control Data Corporation</a:t>
            </a:r>
            <a:r>
              <a:rPr lang="en-US" altLang="zh-CN"/>
              <a:t>, </a:t>
            </a:r>
            <a:r>
              <a:rPr lang="zh-CN" altLang="en-US"/>
              <a:t>CEO, William Norris</a:t>
            </a:r>
          </a:p>
          <a:p>
            <a:r>
              <a:rPr lang="en-US" altLang="zh-CN"/>
              <a:t>CDC</a:t>
            </a:r>
            <a:r>
              <a:rPr lang="zh-CN" altLang="en-US"/>
              <a:t> 6600 Released: 1964</a:t>
            </a:r>
          </a:p>
          <a:p>
            <a:pPr lvl="1"/>
            <a:r>
              <a:rPr lang="en-US" altLang="zh-CN"/>
              <a:t>Fastest machine in world for 5 years (until 7600)</a:t>
            </a:r>
          </a:p>
          <a:p>
            <a:pPr lvl="1"/>
            <a:r>
              <a:rPr lang="en-US" altLang="zh-CN"/>
              <a:t>over 100 sold ($7-10M each)</a:t>
            </a:r>
            <a:endParaRPr lang="zh-CN" altLang="en-US"/>
          </a:p>
          <a:p>
            <a:r>
              <a:rPr lang="zh-CN" altLang="en-US"/>
              <a:t>OS: COS, SCOPE, MACE, KRONOS</a:t>
            </a:r>
          </a:p>
          <a:p>
            <a:r>
              <a:rPr lang="zh-CN" altLang="en-US"/>
              <a:t>Processor: One 60-bit CPU</a:t>
            </a:r>
            <a:endParaRPr lang="en-US" altLang="zh-CN"/>
          </a:p>
          <a:p>
            <a:pPr lvl="1"/>
            <a:r>
              <a:rPr lang="en-US" altLang="zh-CN"/>
              <a:t>T</a:t>
            </a:r>
            <a:r>
              <a:rPr lang="zh-CN" altLang="en-US"/>
              <a:t>he fastest clock speed for its day (100 ns</a:t>
            </a:r>
            <a:r>
              <a:rPr lang="en-US" altLang="zh-CN"/>
              <a:t>, 10Mhz</a:t>
            </a:r>
            <a:r>
              <a:rPr lang="zh-CN" altLang="en-US"/>
              <a:t>) </a:t>
            </a:r>
            <a:endParaRPr lang="en-US" altLang="zh-CN"/>
          </a:p>
          <a:p>
            <a:pPr lvl="1"/>
            <a:r>
              <a:rPr lang="en-US" altLang="zh-CN"/>
              <a:t>FP add in 4 clocks</a:t>
            </a:r>
          </a:p>
          <a:p>
            <a:pPr lvl="1"/>
            <a:r>
              <a:rPr lang="zh-CN" altLang="en-US"/>
              <a:t>Memory: 128K 60-bit words</a:t>
            </a:r>
          </a:p>
          <a:p>
            <a:pPr lvl="1"/>
            <a:r>
              <a:rPr lang="en-US" altLang="zh-CN"/>
              <a:t>T</a:t>
            </a:r>
            <a:r>
              <a:rPr lang="zh-CN" altLang="en-US"/>
              <a:t>en shared-logic 12-bit peripheral I/O processors</a:t>
            </a:r>
          </a:p>
          <a:p>
            <a:pPr lvl="1"/>
            <a:r>
              <a:rPr lang="zh-CN" altLang="en-US"/>
              <a:t>Display: Printer, plotter and dual video display console</a:t>
            </a:r>
          </a:p>
          <a:p>
            <a:pPr lvl="1"/>
            <a:r>
              <a:rPr lang="zh-CN" altLang="en-US"/>
              <a:t>Storage: 2MB extended core storage, magnetic disk, magnetic drum</a:t>
            </a:r>
          </a:p>
          <a:p>
            <a:pPr lvl="1"/>
            <a:r>
              <a:rPr lang="zh-CN" altLang="en-US"/>
              <a:t>400,000 transistors</a:t>
            </a:r>
            <a:endParaRPr lang="en-US" altLang="zh-CN"/>
          </a:p>
          <a:p>
            <a:pPr lvl="1"/>
            <a:r>
              <a:rPr lang="en-US" altLang="zh-CN"/>
              <a:t>O</a:t>
            </a:r>
            <a:r>
              <a:rPr lang="zh-CN" altLang="en-US"/>
              <a:t>ver 100 miles of wiring (done by hand)</a:t>
            </a:r>
          </a:p>
          <a:p>
            <a:pPr lvl="1"/>
            <a:r>
              <a:rPr lang="zh-CN" altLang="en-US"/>
              <a:t>Freon refrigerant cooling</a:t>
            </a:r>
            <a:endParaRPr lang="en-US" altLang="zh-CN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7F02D0-918E-4ADB-942A-6AC138AF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05080-8F57-4335-9619-D22A730A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3A072-19CF-4456-9628-312F5A2A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881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>
            <a:extLst>
              <a:ext uri="{FF2B5EF4-FFF2-40B4-BE49-F238E27FC236}">
                <a16:creationId xmlns:a16="http://schemas.microsoft.com/office/drawing/2014/main" id="{20CD1360-094E-4D2B-B75E-7387AFAB4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7</a:t>
            </a:r>
          </a:p>
        </p:txBody>
      </p:sp>
      <p:graphicFrame>
        <p:nvGraphicFramePr>
          <p:cNvPr id="35842" name="Object 3">
            <a:extLst>
              <a:ext uri="{FF2B5EF4-FFF2-40B4-BE49-F238E27FC236}">
                <a16:creationId xmlns:a16="http://schemas.microsoft.com/office/drawing/2014/main" id="{53655C08-BD6F-4A1E-984A-E12E875B08AE}"/>
              </a:ext>
            </a:extLst>
          </p:cNvPr>
          <p:cNvGraphicFramePr>
            <a:graphicFrameLocks/>
          </p:cNvGraphicFramePr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35842" name="Object 3">
                        <a:extLst>
                          <a:ext uri="{FF2B5EF4-FFF2-40B4-BE49-F238E27FC236}">
                            <a16:creationId xmlns:a16="http://schemas.microsoft.com/office/drawing/2014/main" id="{53655C08-BD6F-4A1E-984A-E12E875B08A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4">
            <a:extLst>
              <a:ext uri="{FF2B5EF4-FFF2-40B4-BE49-F238E27FC236}">
                <a16:creationId xmlns:a16="http://schemas.microsoft.com/office/drawing/2014/main" id="{C54F66D6-B006-4AB0-9B74-7A7B2E1C1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0" y="1196975"/>
            <a:ext cx="32099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charset="0"/>
                <a:ea typeface="宋体" charset="0"/>
                <a:cs typeface="宋体" charset="0"/>
              </a:rPr>
              <a:t>Read multiply operands?</a:t>
            </a:r>
          </a:p>
        </p:txBody>
      </p:sp>
      <p:sp>
        <p:nvSpPr>
          <p:cNvPr id="36869" name="AutoShape 5">
            <a:extLst>
              <a:ext uri="{FF2B5EF4-FFF2-40B4-BE49-F238E27FC236}">
                <a16:creationId xmlns:a16="http://schemas.microsoft.com/office/drawing/2014/main" id="{2BC08879-BF7B-4845-9A0D-BC43F678C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581525"/>
            <a:ext cx="6019800" cy="287338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58D10B-1729-4721-9ED3-BF7B2C58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90034-3917-415B-8FEB-0C155A60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D6FD7-433B-4AAA-8811-87D204FE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748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C146D3C1-FF82-497F-BEFA-5A7DFA8DC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Cycle 8a (First half of clock)</a:t>
            </a:r>
          </a:p>
        </p:txBody>
      </p:sp>
      <p:graphicFrame>
        <p:nvGraphicFramePr>
          <p:cNvPr id="36866" name="Object 3">
            <a:extLst>
              <a:ext uri="{FF2B5EF4-FFF2-40B4-BE49-F238E27FC236}">
                <a16:creationId xmlns:a16="http://schemas.microsoft.com/office/drawing/2014/main" id="{F8EDAB5A-5E9E-4D70-A368-9305987DC90D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36866" name="Object 3">
                        <a:extLst>
                          <a:ext uri="{FF2B5EF4-FFF2-40B4-BE49-F238E27FC236}">
                            <a16:creationId xmlns:a16="http://schemas.microsoft.com/office/drawing/2014/main" id="{F8EDAB5A-5E9E-4D70-A368-9305987DC90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4">
            <a:extLst>
              <a:ext uri="{FF2B5EF4-FFF2-40B4-BE49-F238E27FC236}">
                <a16:creationId xmlns:a16="http://schemas.microsoft.com/office/drawing/2014/main" id="{63395495-948E-400A-98DB-F58B5074B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125538"/>
            <a:ext cx="32416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charset="0"/>
                <a:ea typeface="宋体" charset="0"/>
                <a:cs typeface="宋体" charset="0"/>
              </a:rPr>
              <a:t>Read operands for MULT &amp; SUB?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FB1C12-C80B-4856-9435-008C2954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6B33D-29D1-43B8-B6D1-EAA75C73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17FBE-DCAA-4800-AC4D-C8891A2E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357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6">
            <a:extLst>
              <a:ext uri="{FF2B5EF4-FFF2-40B4-BE49-F238E27FC236}">
                <a16:creationId xmlns:a16="http://schemas.microsoft.com/office/drawing/2014/main" id="{1A8FF7B2-2C34-4631-8AA3-BF9D207FA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Cycle 8b (Second half of clock)</a:t>
            </a:r>
          </a:p>
        </p:txBody>
      </p:sp>
      <p:graphicFrame>
        <p:nvGraphicFramePr>
          <p:cNvPr id="37890" name="Object 3">
            <a:extLst>
              <a:ext uri="{FF2B5EF4-FFF2-40B4-BE49-F238E27FC236}">
                <a16:creationId xmlns:a16="http://schemas.microsoft.com/office/drawing/2014/main" id="{6BA45C90-5240-48B9-B9DB-77175BA36BEE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37890" name="Object 3">
                        <a:extLst>
                          <a:ext uri="{FF2B5EF4-FFF2-40B4-BE49-F238E27FC236}">
                            <a16:creationId xmlns:a16="http://schemas.microsoft.com/office/drawing/2014/main" id="{6BA45C90-5240-48B9-B9DB-77175BA36BE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AutoShape 4">
            <a:extLst>
              <a:ext uri="{FF2B5EF4-FFF2-40B4-BE49-F238E27FC236}">
                <a16:creationId xmlns:a16="http://schemas.microsoft.com/office/drawing/2014/main" id="{7928DAC2-0CB4-4202-A13C-EE722DE30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581525"/>
            <a:ext cx="6019800" cy="287338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8917" name="AutoShape 5">
            <a:extLst>
              <a:ext uri="{FF2B5EF4-FFF2-40B4-BE49-F238E27FC236}">
                <a16:creationId xmlns:a16="http://schemas.microsoft.com/office/drawing/2014/main" id="{B5663B39-F882-4805-849A-EC8491DB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075113"/>
            <a:ext cx="6019800" cy="30797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739D5B-F801-4FE4-9ED4-6BA2AFEE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EF8F7-F584-4A3B-95B7-88C57414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C1D3C-ED8A-47F5-BA41-CD92AE2D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580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2A05F449-F04C-4F20-A2CC-CDDCF92BC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9</a:t>
            </a:r>
          </a:p>
        </p:txBody>
      </p:sp>
      <p:graphicFrame>
        <p:nvGraphicFramePr>
          <p:cNvPr id="38914" name="Object 3">
            <a:extLst>
              <a:ext uri="{FF2B5EF4-FFF2-40B4-BE49-F238E27FC236}">
                <a16:creationId xmlns:a16="http://schemas.microsoft.com/office/drawing/2014/main" id="{0005A141-B252-42E8-8E2C-BE195C7D3D47}"/>
              </a:ext>
            </a:extLst>
          </p:cNvPr>
          <p:cNvGraphicFramePr>
            <a:graphicFrameLocks/>
          </p:cNvGraphicFramePr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38914" name="Object 3">
                        <a:extLst>
                          <a:ext uri="{FF2B5EF4-FFF2-40B4-BE49-F238E27FC236}">
                            <a16:creationId xmlns:a16="http://schemas.microsoft.com/office/drawing/2014/main" id="{0005A141-B252-42E8-8E2C-BE195C7D3D4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>
            <a:extLst>
              <a:ext uri="{FF2B5EF4-FFF2-40B4-BE49-F238E27FC236}">
                <a16:creationId xmlns:a16="http://schemas.microsoft.com/office/drawing/2014/main" id="{D39B1F07-52E8-4016-8899-05596FBE7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33838"/>
            <a:ext cx="1235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 typeface="Arial" charset="0"/>
              <a:buNone/>
              <a:defRPr/>
            </a:pPr>
            <a:r>
              <a:rPr lang="en-US">
                <a:solidFill>
                  <a:schemeClr val="hlink"/>
                </a:solidFill>
                <a:latin typeface="Comic Sans MS" charset="0"/>
                <a:ea typeface="宋体" charset="0"/>
                <a:cs typeface="宋体" charset="0"/>
              </a:rPr>
              <a:t>Note </a:t>
            </a:r>
          </a:p>
          <a:p>
            <a:pPr eaLnBrk="0" hangingPunct="0">
              <a:buFont typeface="Arial" charset="0"/>
              <a:buNone/>
              <a:defRPr/>
            </a:pPr>
            <a:r>
              <a:rPr lang="en-US">
                <a:solidFill>
                  <a:schemeClr val="hlink"/>
                </a:solidFill>
                <a:latin typeface="Comic Sans MS" charset="0"/>
                <a:ea typeface="宋体" charset="0"/>
                <a:cs typeface="宋体" charset="0"/>
              </a:rPr>
              <a:t>Remaining</a:t>
            </a:r>
            <a:endParaRPr lang="en-US"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39941" name="Line 5">
            <a:extLst>
              <a:ext uri="{FF2B5EF4-FFF2-40B4-BE49-F238E27FC236}">
                <a16:creationId xmlns:a16="http://schemas.microsoft.com/office/drawing/2014/main" id="{A36B5AB5-6079-432E-A3CD-79E2DA97A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262438"/>
            <a:ext cx="6858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513A7C-48C8-4E14-B4FA-4A754CC9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36691-2564-4EDE-92A7-73F40438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6C019-3FFA-4F81-BEE6-E556D353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02339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C7BC628E-5FD0-42EA-970B-18985A02D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9</a:t>
            </a:r>
          </a:p>
        </p:txBody>
      </p:sp>
      <p:graphicFrame>
        <p:nvGraphicFramePr>
          <p:cNvPr id="39938" name="Object 3">
            <a:extLst>
              <a:ext uri="{FF2B5EF4-FFF2-40B4-BE49-F238E27FC236}">
                <a16:creationId xmlns:a16="http://schemas.microsoft.com/office/drawing/2014/main" id="{C7210677-E8EE-42F8-8B57-4EC558C919C8}"/>
              </a:ext>
            </a:extLst>
          </p:cNvPr>
          <p:cNvGraphicFramePr>
            <a:graphicFrameLocks/>
          </p:cNvGraphicFramePr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39938" name="Object 3">
                        <a:extLst>
                          <a:ext uri="{FF2B5EF4-FFF2-40B4-BE49-F238E27FC236}">
                            <a16:creationId xmlns:a16="http://schemas.microsoft.com/office/drawing/2014/main" id="{C7210677-E8EE-42F8-8B57-4EC558C919C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>
            <a:extLst>
              <a:ext uri="{FF2B5EF4-FFF2-40B4-BE49-F238E27FC236}">
                <a16:creationId xmlns:a16="http://schemas.microsoft.com/office/drawing/2014/main" id="{9FAF5BE1-C0FB-4C7D-9A07-A3E476698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125538"/>
            <a:ext cx="32416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charset="0"/>
                <a:ea typeface="宋体" charset="0"/>
                <a:cs typeface="宋体" charset="0"/>
              </a:rPr>
              <a:t>Issue ADDD?</a:t>
            </a:r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D6E79888-A99D-4FD3-A6D0-EEF4FE6FF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33838"/>
            <a:ext cx="1235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 typeface="Arial" charset="0"/>
              <a:buNone/>
              <a:defRPr/>
            </a:pPr>
            <a:r>
              <a:rPr lang="en-US">
                <a:solidFill>
                  <a:schemeClr val="hlink"/>
                </a:solidFill>
                <a:latin typeface="Comic Sans MS" charset="0"/>
                <a:ea typeface="宋体" charset="0"/>
                <a:cs typeface="宋体" charset="0"/>
              </a:rPr>
              <a:t>Note </a:t>
            </a:r>
          </a:p>
          <a:p>
            <a:pPr eaLnBrk="0" hangingPunct="0">
              <a:buFont typeface="Arial" charset="0"/>
              <a:buNone/>
              <a:defRPr/>
            </a:pPr>
            <a:r>
              <a:rPr lang="en-US">
                <a:solidFill>
                  <a:schemeClr val="hlink"/>
                </a:solidFill>
                <a:latin typeface="Comic Sans MS" charset="0"/>
                <a:ea typeface="宋体" charset="0"/>
                <a:cs typeface="宋体" charset="0"/>
              </a:rPr>
              <a:t>Remaining</a:t>
            </a:r>
            <a:endParaRPr lang="en-US"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id="{96076F42-C84F-4C07-B823-0E190F9A9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262438"/>
            <a:ext cx="6858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DBFF68-8739-4C23-8F9B-A4880EA4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41AEFBC-4F3C-4E6A-A036-D385C1675CA3}"/>
              </a:ext>
            </a:extLst>
          </p:cNvPr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59F51-A040-452C-9636-54085E90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16924D-7B8E-4086-8958-FF704C58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1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A7431F43-43EA-42A1-9FA1-AAE016849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10</a:t>
            </a:r>
          </a:p>
        </p:txBody>
      </p:sp>
      <p:graphicFrame>
        <p:nvGraphicFramePr>
          <p:cNvPr id="40962" name="Object 3">
            <a:extLst>
              <a:ext uri="{FF2B5EF4-FFF2-40B4-BE49-F238E27FC236}">
                <a16:creationId xmlns:a16="http://schemas.microsoft.com/office/drawing/2014/main" id="{7F4AB68B-C730-4F4F-971D-442F3EA06982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40962" name="Object 3">
                        <a:extLst>
                          <a:ext uri="{FF2B5EF4-FFF2-40B4-BE49-F238E27FC236}">
                            <a16:creationId xmlns:a16="http://schemas.microsoft.com/office/drawing/2014/main" id="{7F4AB68B-C730-4F4F-971D-442F3EA0698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C54EF2-F504-4C5D-9ECF-F474E77B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855D7B5-67D2-404B-8D51-A0FF980138D4}"/>
              </a:ext>
            </a:extLst>
          </p:cNvPr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2623D-E317-462E-A263-02972331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8496F-3A85-42C7-A641-5CB20FA8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98491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5A7230B8-5983-496B-9E78-8553B0B98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11</a:t>
            </a:r>
          </a:p>
        </p:txBody>
      </p:sp>
      <p:graphicFrame>
        <p:nvGraphicFramePr>
          <p:cNvPr id="41986" name="Object 3">
            <a:extLst>
              <a:ext uri="{FF2B5EF4-FFF2-40B4-BE49-F238E27FC236}">
                <a16:creationId xmlns:a16="http://schemas.microsoft.com/office/drawing/2014/main" id="{D379673E-51EB-4811-AF2E-5177F4232491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41986" name="Object 3">
                        <a:extLst>
                          <a:ext uri="{FF2B5EF4-FFF2-40B4-BE49-F238E27FC236}">
                            <a16:creationId xmlns:a16="http://schemas.microsoft.com/office/drawing/2014/main" id="{D379673E-51EB-4811-AF2E-5177F423249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22DCE0-6F3B-4C5D-A353-4E59BA4B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6D862B2-568B-493C-9455-1D48BB705D46}"/>
              </a:ext>
            </a:extLst>
          </p:cNvPr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8AD5A-8ABA-4150-8EA4-D5F4F775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CF74D-166F-4A3A-B7F0-B77F656E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24107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95AA3446-98A8-424D-8FD6-807653A21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12</a:t>
            </a:r>
          </a:p>
        </p:txBody>
      </p:sp>
      <p:graphicFrame>
        <p:nvGraphicFramePr>
          <p:cNvPr id="43010" name="Object 3">
            <a:extLst>
              <a:ext uri="{FF2B5EF4-FFF2-40B4-BE49-F238E27FC236}">
                <a16:creationId xmlns:a16="http://schemas.microsoft.com/office/drawing/2014/main" id="{C2B7B231-5452-4347-A34E-E8AEC657CF44}"/>
              </a:ext>
            </a:extLst>
          </p:cNvPr>
          <p:cNvGraphicFramePr>
            <a:graphicFrameLocks/>
          </p:cNvGraphicFramePr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43010" name="Object 3">
                        <a:extLst>
                          <a:ext uri="{FF2B5EF4-FFF2-40B4-BE49-F238E27FC236}">
                            <a16:creationId xmlns:a16="http://schemas.microsoft.com/office/drawing/2014/main" id="{C2B7B231-5452-4347-A34E-E8AEC657CF4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46F305-4664-43FB-994B-778573A4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B7037A-A54D-40B9-A3FA-6061A5146A69}"/>
              </a:ext>
            </a:extLst>
          </p:cNvPr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63672E-FA1B-42E6-ACCE-89D0B8A1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FAA6A-A975-47C2-A752-041BC78A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53182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6AE2A9E2-9FA0-4DC8-A4D4-69B36AFCC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12</a:t>
            </a:r>
          </a:p>
        </p:txBody>
      </p:sp>
      <p:graphicFrame>
        <p:nvGraphicFramePr>
          <p:cNvPr id="44034" name="Object 3">
            <a:extLst>
              <a:ext uri="{FF2B5EF4-FFF2-40B4-BE49-F238E27FC236}">
                <a16:creationId xmlns:a16="http://schemas.microsoft.com/office/drawing/2014/main" id="{FE30128B-EA98-46D7-8C6B-0FFBD68EDCD9}"/>
              </a:ext>
            </a:extLst>
          </p:cNvPr>
          <p:cNvGraphicFramePr>
            <a:graphicFrameLocks/>
          </p:cNvGraphicFramePr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44034" name="Object 3">
                        <a:extLst>
                          <a:ext uri="{FF2B5EF4-FFF2-40B4-BE49-F238E27FC236}">
                            <a16:creationId xmlns:a16="http://schemas.microsoft.com/office/drawing/2014/main" id="{FE30128B-EA98-46D7-8C6B-0FFBD68EDCD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Rectangle 4">
            <a:extLst>
              <a:ext uri="{FF2B5EF4-FFF2-40B4-BE49-F238E27FC236}">
                <a16:creationId xmlns:a16="http://schemas.microsoft.com/office/drawing/2014/main" id="{9D195246-7F13-404F-A521-F7670D2AC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125538"/>
            <a:ext cx="32416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charset="0"/>
                <a:ea typeface="宋体" charset="0"/>
                <a:cs typeface="宋体" charset="0"/>
              </a:rPr>
              <a:t>Read operands for DIVD?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charset="0"/>
                <a:ea typeface="宋体" charset="0"/>
                <a:cs typeface="宋体" charset="0"/>
              </a:rPr>
              <a:t>Issue ADDD?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A3E7D-FDAF-497C-A7FB-D07C9F8D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C917F2F-BB92-44E0-94F1-EAC5BD3D48A7}"/>
              </a:ext>
            </a:extLst>
          </p:cNvPr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77376-80D5-497E-AACB-08573E0D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C0A26-426B-41CD-9AD9-6B522184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85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4819E038-51EB-4440-A2F7-96A27B181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13</a:t>
            </a:r>
          </a:p>
        </p:txBody>
      </p:sp>
      <p:graphicFrame>
        <p:nvGraphicFramePr>
          <p:cNvPr id="45058" name="Object 3">
            <a:extLst>
              <a:ext uri="{FF2B5EF4-FFF2-40B4-BE49-F238E27FC236}">
                <a16:creationId xmlns:a16="http://schemas.microsoft.com/office/drawing/2014/main" id="{8506FE71-65F4-405F-8FA2-F271A8BC43DF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45058" name="Object 3">
                        <a:extLst>
                          <a:ext uri="{FF2B5EF4-FFF2-40B4-BE49-F238E27FC236}">
                            <a16:creationId xmlns:a16="http://schemas.microsoft.com/office/drawing/2014/main" id="{8506FE71-65F4-405F-8FA2-F271A8BC43D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A1E73A-C199-4765-B49D-8DB2143B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6DB2FC0-002C-47FE-AF47-25987DEDA827}"/>
              </a:ext>
            </a:extLst>
          </p:cNvPr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C638E-9AFB-4A25-BAAC-C445D1BB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08AB8-AFEB-45A7-83A6-73BCEB75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60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49AAB4C-F00B-477E-A8DF-206F76FE7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Some Photos (from Internet) </a:t>
            </a:r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27186C01-EAAD-41B0-897E-C419AFDE427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41" y="1592317"/>
            <a:ext cx="6522088" cy="4895802"/>
          </a:xfr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2AFF33-5174-496B-8691-DDF77CF4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EAC80-096A-441D-84F9-44980A72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6EB4A-94D6-4666-994C-E68DB16A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3013" name="Picture 5">
            <a:extLst>
              <a:ext uri="{FF2B5EF4-FFF2-40B4-BE49-F238E27FC236}">
                <a16:creationId xmlns:a16="http://schemas.microsoft.com/office/drawing/2014/main" id="{2A68C751-FB7F-4239-8633-81B5BC06106C}"/>
              </a:ext>
            </a:extLst>
          </p:cNvPr>
          <p:cNvPicPr>
            <a:picLocks noGrp="1" noChangeAspect="1" noChangeArrowheads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592317"/>
            <a:ext cx="1926021" cy="1977796"/>
          </a:xfr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04D2F3B-7C13-4AB7-959A-51F0234505C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95AD36B8-C96F-436F-A6B3-BE84EC6F779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3721702"/>
            <a:ext cx="3457805" cy="2600269"/>
          </a:xfrm>
        </p:spPr>
      </p:pic>
    </p:spTree>
    <p:extLst>
      <p:ext uri="{BB962C8B-B14F-4D97-AF65-F5344CB8AC3E}">
        <p14:creationId xmlns:p14="http://schemas.microsoft.com/office/powerpoint/2010/main" val="3264953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D417ADCD-A0EE-4E5E-BDE9-261F29511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14</a:t>
            </a:r>
          </a:p>
        </p:txBody>
      </p:sp>
      <p:graphicFrame>
        <p:nvGraphicFramePr>
          <p:cNvPr id="46082" name="Object 3">
            <a:extLst>
              <a:ext uri="{FF2B5EF4-FFF2-40B4-BE49-F238E27FC236}">
                <a16:creationId xmlns:a16="http://schemas.microsoft.com/office/drawing/2014/main" id="{4CC586B2-29B8-41B9-B6C0-61804DF6254D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46082" name="Object 3">
                        <a:extLst>
                          <a:ext uri="{FF2B5EF4-FFF2-40B4-BE49-F238E27FC236}">
                            <a16:creationId xmlns:a16="http://schemas.microsoft.com/office/drawing/2014/main" id="{4CC586B2-29B8-41B9-B6C0-61804DF6254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87CB70-5E5F-4F99-A8EB-33326FB6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211283E-1CAF-4540-8FF6-829F976C066D}"/>
              </a:ext>
            </a:extLst>
          </p:cNvPr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C2673-4EFE-4C60-896F-2E62CFEA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E8CA6-D118-4022-8527-32A1F73A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3345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60415C41-2268-4898-B9F3-462E5C1AE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15</a:t>
            </a:r>
          </a:p>
        </p:txBody>
      </p:sp>
      <p:graphicFrame>
        <p:nvGraphicFramePr>
          <p:cNvPr id="47106" name="Object 3">
            <a:extLst>
              <a:ext uri="{FF2B5EF4-FFF2-40B4-BE49-F238E27FC236}">
                <a16:creationId xmlns:a16="http://schemas.microsoft.com/office/drawing/2014/main" id="{04490942-C91D-4E75-A629-CEF3EEB9001B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47106" name="Object 3">
                        <a:extLst>
                          <a:ext uri="{FF2B5EF4-FFF2-40B4-BE49-F238E27FC236}">
                            <a16:creationId xmlns:a16="http://schemas.microsoft.com/office/drawing/2014/main" id="{04490942-C91D-4E75-A629-CEF3EEB9001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624F5A-94AD-4739-B981-AA6D0B42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7F6D91C-294D-4373-B5A5-0D515D189F1F}"/>
              </a:ext>
            </a:extLst>
          </p:cNvPr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5D609-6973-4E4A-A57B-573D0FA6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11082D-39E4-474F-A55E-283AC6F5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15247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A1C6028D-30CA-49E2-ACC9-128D3DFB7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16</a:t>
            </a:r>
          </a:p>
        </p:txBody>
      </p:sp>
      <p:graphicFrame>
        <p:nvGraphicFramePr>
          <p:cNvPr id="48130" name="Object 3">
            <a:extLst>
              <a:ext uri="{FF2B5EF4-FFF2-40B4-BE49-F238E27FC236}">
                <a16:creationId xmlns:a16="http://schemas.microsoft.com/office/drawing/2014/main" id="{A642DE4E-EFA0-4161-8D81-6DB38000A9F6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48130" name="Object 3">
                        <a:extLst>
                          <a:ext uri="{FF2B5EF4-FFF2-40B4-BE49-F238E27FC236}">
                            <a16:creationId xmlns:a16="http://schemas.microsoft.com/office/drawing/2014/main" id="{A642DE4E-EFA0-4161-8D81-6DB38000A9F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1985CC-3B1A-44C2-B177-170AB560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158D222-09C9-48EC-8268-78D1CF5D4F48}"/>
              </a:ext>
            </a:extLst>
          </p:cNvPr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074F4-EF9F-427B-9362-57E8B1E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1CC01-8570-496F-94F6-15625701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7583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4A308B2A-8FBD-4392-B256-785EAF355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17</a:t>
            </a:r>
          </a:p>
        </p:txBody>
      </p:sp>
      <p:graphicFrame>
        <p:nvGraphicFramePr>
          <p:cNvPr id="49154" name="Object 3">
            <a:extLst>
              <a:ext uri="{FF2B5EF4-FFF2-40B4-BE49-F238E27FC236}">
                <a16:creationId xmlns:a16="http://schemas.microsoft.com/office/drawing/2014/main" id="{F691FED6-8441-4F54-A4D1-E5618AD6DA6F}"/>
              </a:ext>
            </a:extLst>
          </p:cNvPr>
          <p:cNvGraphicFramePr>
            <a:graphicFrameLocks/>
          </p:cNvGraphicFramePr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49154" name="Object 3">
                        <a:extLst>
                          <a:ext uri="{FF2B5EF4-FFF2-40B4-BE49-F238E27FC236}">
                            <a16:creationId xmlns:a16="http://schemas.microsoft.com/office/drawing/2014/main" id="{F691FED6-8441-4F54-A4D1-E5618AD6DA6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335B3E-FB46-492C-A3F2-308BA900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161D389-AD83-4637-B040-D20F4CDA0CD8}"/>
              </a:ext>
            </a:extLst>
          </p:cNvPr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5D7B3-A46B-4553-85FE-CCE38695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F76FA-2C98-4EEF-82CC-890C44D7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92959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6112C610-1EAB-494C-B6A6-693DD2B83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17</a:t>
            </a:r>
          </a:p>
        </p:txBody>
      </p:sp>
      <p:graphicFrame>
        <p:nvGraphicFramePr>
          <p:cNvPr id="50178" name="Object 3">
            <a:extLst>
              <a:ext uri="{FF2B5EF4-FFF2-40B4-BE49-F238E27FC236}">
                <a16:creationId xmlns:a16="http://schemas.microsoft.com/office/drawing/2014/main" id="{5B35BF5B-BD6A-4704-B916-0EC119981EF4}"/>
              </a:ext>
            </a:extLst>
          </p:cNvPr>
          <p:cNvGraphicFramePr>
            <a:graphicFrameLocks/>
          </p:cNvGraphicFramePr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50178" name="Object 3">
                        <a:extLst>
                          <a:ext uri="{FF2B5EF4-FFF2-40B4-BE49-F238E27FC236}">
                            <a16:creationId xmlns:a16="http://schemas.microsoft.com/office/drawing/2014/main" id="{5B35BF5B-BD6A-4704-B916-0EC119981EF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4">
            <a:extLst>
              <a:ext uri="{FF2B5EF4-FFF2-40B4-BE49-F238E27FC236}">
                <a16:creationId xmlns:a16="http://schemas.microsoft.com/office/drawing/2014/main" id="{90B26DB6-9809-4A5F-9926-6C081D971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125538"/>
            <a:ext cx="32416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charset="0"/>
                <a:ea typeface="宋体" charset="0"/>
                <a:cs typeface="宋体" charset="0"/>
              </a:rPr>
              <a:t>Why not write result of ADDD?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637102-FC1F-4D25-BA33-E9BB0547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CC8FD20-3929-4307-8ECC-FBDBC05C2589}"/>
              </a:ext>
            </a:extLst>
          </p:cNvPr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D2890-5D9D-40FA-BB65-8EBD5A44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AC100-5D09-4EC8-8705-64539342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6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1DB89BE8-A8F8-44DE-99C4-474793C12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17</a:t>
            </a:r>
          </a:p>
        </p:txBody>
      </p:sp>
      <p:graphicFrame>
        <p:nvGraphicFramePr>
          <p:cNvPr id="51202" name="Object 3">
            <a:extLst>
              <a:ext uri="{FF2B5EF4-FFF2-40B4-BE49-F238E27FC236}">
                <a16:creationId xmlns:a16="http://schemas.microsoft.com/office/drawing/2014/main" id="{E9627F2C-9D1C-4E95-B032-5AE02AF9D380}"/>
              </a:ext>
            </a:extLst>
          </p:cNvPr>
          <p:cNvGraphicFramePr>
            <a:graphicFrameLocks/>
          </p:cNvGraphicFramePr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51202" name="Object 3">
                        <a:extLst>
                          <a:ext uri="{FF2B5EF4-FFF2-40B4-BE49-F238E27FC236}">
                            <a16:creationId xmlns:a16="http://schemas.microsoft.com/office/drawing/2014/main" id="{E9627F2C-9D1C-4E95-B032-5AE02AF9D38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4">
            <a:extLst>
              <a:ext uri="{FF2B5EF4-FFF2-40B4-BE49-F238E27FC236}">
                <a16:creationId xmlns:a16="http://schemas.microsoft.com/office/drawing/2014/main" id="{9B259E8B-407A-4DB2-98EC-C441458F1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125538"/>
            <a:ext cx="32416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charset="0"/>
                <a:ea typeface="宋体" charset="0"/>
                <a:cs typeface="宋体" charset="0"/>
              </a:rPr>
              <a:t>Why not write result of ADDD? </a:t>
            </a:r>
          </a:p>
        </p:txBody>
      </p:sp>
      <p:grpSp>
        <p:nvGrpSpPr>
          <p:cNvPr id="52229" name="Group 5">
            <a:extLst>
              <a:ext uri="{FF2B5EF4-FFF2-40B4-BE49-F238E27FC236}">
                <a16:creationId xmlns:a16="http://schemas.microsoft.com/office/drawing/2014/main" id="{49F14D07-095C-4B85-85C5-1DEADA6AFF3C}"/>
              </a:ext>
            </a:extLst>
          </p:cNvPr>
          <p:cNvGrpSpPr>
            <a:grpSpLocks/>
          </p:cNvGrpSpPr>
          <p:nvPr/>
        </p:nvGrpSpPr>
        <p:grpSpPr bwMode="auto">
          <a:xfrm>
            <a:off x="4186238" y="2555875"/>
            <a:ext cx="4189412" cy="2697163"/>
            <a:chOff x="0" y="0"/>
            <a:chExt cx="2639" cy="1699"/>
          </a:xfrm>
        </p:grpSpPr>
        <p:sp>
          <p:nvSpPr>
            <p:cNvPr id="52230" name="AutoShape 6">
              <a:extLst>
                <a:ext uri="{FF2B5EF4-FFF2-40B4-BE49-F238E27FC236}">
                  <a16:creationId xmlns:a16="http://schemas.microsoft.com/office/drawing/2014/main" id="{E59178A2-3199-481E-BB40-6D927B5DF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1363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2231" name="AutoShape 7">
              <a:extLst>
                <a:ext uri="{FF2B5EF4-FFF2-40B4-BE49-F238E27FC236}">
                  <a16:creationId xmlns:a16="http://schemas.microsoft.com/office/drawing/2014/main" id="{C11C51D0-0B99-41D6-83E8-481D83DDB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1363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2232" name="AutoShape 8">
              <a:extLst>
                <a:ext uri="{FF2B5EF4-FFF2-40B4-BE49-F238E27FC236}">
                  <a16:creationId xmlns:a16="http://schemas.microsoft.com/office/drawing/2014/main" id="{0C617045-9E5E-4159-9F56-3B11809B4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22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2233" name="Line 9">
              <a:extLst>
                <a:ext uri="{FF2B5EF4-FFF2-40B4-BE49-F238E27FC236}">
                  <a16:creationId xmlns:a16="http://schemas.microsoft.com/office/drawing/2014/main" id="{3843D989-8EA1-4B94-94BF-D65B76D9E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" y="1507"/>
              <a:ext cx="124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2234" name="未知">
              <a:extLst>
                <a:ext uri="{FF2B5EF4-FFF2-40B4-BE49-F238E27FC236}">
                  <a16:creationId xmlns:a16="http://schemas.microsoft.com/office/drawing/2014/main" id="{72C2D42E-B430-4CCE-806C-4E45E2950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" y="899"/>
              <a:ext cx="1488" cy="608"/>
            </a:xfrm>
            <a:custGeom>
              <a:avLst/>
              <a:gdLst>
                <a:gd name="T0" fmla="*/ 0 w 1488"/>
                <a:gd name="T1" fmla="*/ 368 h 608"/>
                <a:gd name="T2" fmla="*/ 576 w 1488"/>
                <a:gd name="T3" fmla="*/ 32 h 608"/>
                <a:gd name="T4" fmla="*/ 1200 w 1488"/>
                <a:gd name="T5" fmla="*/ 176 h 608"/>
                <a:gd name="T6" fmla="*/ 1488 w 1488"/>
                <a:gd name="T7" fmla="*/ 608 h 6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88" h="608">
                  <a:moveTo>
                    <a:pt x="0" y="368"/>
                  </a:moveTo>
                  <a:cubicBezTo>
                    <a:pt x="188" y="216"/>
                    <a:pt x="376" y="64"/>
                    <a:pt x="576" y="32"/>
                  </a:cubicBezTo>
                  <a:cubicBezTo>
                    <a:pt x="776" y="0"/>
                    <a:pt x="1048" y="80"/>
                    <a:pt x="1200" y="176"/>
                  </a:cubicBezTo>
                  <a:cubicBezTo>
                    <a:pt x="1352" y="272"/>
                    <a:pt x="1420" y="440"/>
                    <a:pt x="1488" y="608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5" name="Text Box 11">
              <a:extLst>
                <a:ext uri="{FF2B5EF4-FFF2-40B4-BE49-F238E27FC236}">
                  <a16:creationId xmlns:a16="http://schemas.microsoft.com/office/drawing/2014/main" id="{FAA744FF-B9FA-4E78-8D15-0326D023C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" y="0"/>
              <a:ext cx="15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800">
                  <a:solidFill>
                    <a:schemeClr val="hlink"/>
                  </a:solidFill>
                  <a:latin typeface="Century Gothic" charset="0"/>
                  <a:ea typeface="宋体" charset="0"/>
                  <a:cs typeface="宋体" charset="0"/>
                </a:rPr>
                <a:t>WAR Hazard!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37E84F-7143-441E-8470-DD18A1F4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5C33303-F471-430C-A70A-C3A96352397D}"/>
              </a:ext>
            </a:extLst>
          </p:cNvPr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066DC-3070-42E2-89F7-1976C8F8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F973E-510E-434D-AF45-E1F801E6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96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D1394917-2D06-4691-ACEE-0154FDB3A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18</a:t>
            </a:r>
          </a:p>
        </p:txBody>
      </p:sp>
      <p:graphicFrame>
        <p:nvGraphicFramePr>
          <p:cNvPr id="52226" name="Object 3">
            <a:extLst>
              <a:ext uri="{FF2B5EF4-FFF2-40B4-BE49-F238E27FC236}">
                <a16:creationId xmlns:a16="http://schemas.microsoft.com/office/drawing/2014/main" id="{A1ED6B52-632E-4D09-AEB5-6811F29937AD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52226" name="Object 3">
                        <a:extLst>
                          <a:ext uri="{FF2B5EF4-FFF2-40B4-BE49-F238E27FC236}">
                            <a16:creationId xmlns:a16="http://schemas.microsoft.com/office/drawing/2014/main" id="{A1ED6B52-632E-4D09-AEB5-6811F29937A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0CD6E9-4DC2-43A0-BED2-13178627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A7C9191-DE46-456E-8171-893A487EA791}"/>
              </a:ext>
            </a:extLst>
          </p:cNvPr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D5B15-B298-40A9-8CA4-A3B14F86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4A1D9-5F85-47E4-B700-353ECE08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2088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AA6F8E7B-09FF-4F20-81D7-2063FEF21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19</a:t>
            </a:r>
          </a:p>
        </p:txBody>
      </p:sp>
      <p:graphicFrame>
        <p:nvGraphicFramePr>
          <p:cNvPr id="53250" name="Object 3">
            <a:extLst>
              <a:ext uri="{FF2B5EF4-FFF2-40B4-BE49-F238E27FC236}">
                <a16:creationId xmlns:a16="http://schemas.microsoft.com/office/drawing/2014/main" id="{8A100E2E-A4B7-4179-B163-91CA3EB87DDF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53250" name="Object 3">
                        <a:extLst>
                          <a:ext uri="{FF2B5EF4-FFF2-40B4-BE49-F238E27FC236}">
                            <a16:creationId xmlns:a16="http://schemas.microsoft.com/office/drawing/2014/main" id="{8A100E2E-A4B7-4179-B163-91CA3EB87DD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72DD93-7D58-4919-8DB0-7FE6F67E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B73FCF-7F40-476F-A271-67978CF97FD6}"/>
              </a:ext>
            </a:extLst>
          </p:cNvPr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A6D1E-ADD4-4210-8A70-B915D618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91370-2FCE-49D5-ACF5-E3970071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2541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B89BE276-35E4-403C-88C0-971ED1328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20</a:t>
            </a:r>
          </a:p>
        </p:txBody>
      </p:sp>
      <p:graphicFrame>
        <p:nvGraphicFramePr>
          <p:cNvPr id="54274" name="Object 3">
            <a:extLst>
              <a:ext uri="{FF2B5EF4-FFF2-40B4-BE49-F238E27FC236}">
                <a16:creationId xmlns:a16="http://schemas.microsoft.com/office/drawing/2014/main" id="{9BE27EAB-C48F-46B5-B761-980AEA95F898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54274" name="Object 3">
                        <a:extLst>
                          <a:ext uri="{FF2B5EF4-FFF2-40B4-BE49-F238E27FC236}">
                            <a16:creationId xmlns:a16="http://schemas.microsoft.com/office/drawing/2014/main" id="{9BE27EAB-C48F-46B5-B761-980AEA95F89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B59DBD-CE56-4BF5-B649-6D879576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123FAE-55CF-4063-A6E6-2B0F6BDC7416}"/>
              </a:ext>
            </a:extLst>
          </p:cNvPr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83972-E579-491F-8C56-72B12603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93778-B184-4EBC-84B8-836B2C9A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24580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1802571F-6205-4A37-9D76-2ECBA8263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21</a:t>
            </a:r>
          </a:p>
        </p:txBody>
      </p:sp>
      <p:graphicFrame>
        <p:nvGraphicFramePr>
          <p:cNvPr id="55298" name="Object 3">
            <a:extLst>
              <a:ext uri="{FF2B5EF4-FFF2-40B4-BE49-F238E27FC236}">
                <a16:creationId xmlns:a16="http://schemas.microsoft.com/office/drawing/2014/main" id="{621F7A97-6C56-4CEE-A5A2-E0DCFCAC69DA}"/>
              </a:ext>
            </a:extLst>
          </p:cNvPr>
          <p:cNvGraphicFramePr>
            <a:graphicFrameLocks/>
          </p:cNvGraphicFramePr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55298" name="Object 3">
                        <a:extLst>
                          <a:ext uri="{FF2B5EF4-FFF2-40B4-BE49-F238E27FC236}">
                            <a16:creationId xmlns:a16="http://schemas.microsoft.com/office/drawing/2014/main" id="{621F7A97-6C56-4CEE-A5A2-E0DCFCAC69D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71993D-6A58-4D52-B419-9D4A5EA9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853530-BC5A-40FF-AEA4-DD7F16E30939}"/>
              </a:ext>
            </a:extLst>
          </p:cNvPr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E35CE-CCB2-4758-ACD7-A8B4D24D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36724-6BE6-4BDD-AB1D-EA767D04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2594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6">
            <a:extLst>
              <a:ext uri="{FF2B5EF4-FFF2-40B4-BE49-F238E27FC236}">
                <a16:creationId xmlns:a16="http://schemas.microsoft.com/office/drawing/2014/main" id="{FD014D97-6AC6-43D7-96CC-BF15F8B58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IBM Internal Memo</a:t>
            </a:r>
          </a:p>
        </p:txBody>
      </p:sp>
      <p:sp>
        <p:nvSpPr>
          <p:cNvPr id="9218" name="Rectangle 7">
            <a:extLst>
              <a:ext uri="{FF2B5EF4-FFF2-40B4-BE49-F238E27FC236}">
                <a16:creationId xmlns:a16="http://schemas.microsoft.com/office/drawing/2014/main" id="{5BDBDD03-7E65-4F9E-ACF3-BCF1818DA5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"Last week, Control Data ... announced the 6600 system. I understand that in the laboratory developing the system there are only 34 people including the janitor. Of these, 14 are engineers and 4 are programmers... Contrasting this modest effort with our vast development activities, I fail to understand why we have lost our industry leadership position by letting someone else offer the world's most powerful computer."</a:t>
            </a:r>
          </a:p>
          <a:p>
            <a:pPr lvl="1"/>
            <a:r>
              <a:rPr lang="en-US" altLang="zh-CN"/>
              <a:t>Thomas Watson Jr., IBM CEO, August 1963</a:t>
            </a:r>
          </a:p>
          <a:p>
            <a:r>
              <a:rPr lang="en-US" altLang="zh-CN"/>
              <a:t>To which Cray replied: </a:t>
            </a:r>
            <a:r>
              <a:rPr lang="en-US" altLang="en-US"/>
              <a:t>“</a:t>
            </a:r>
            <a:r>
              <a:rPr lang="en-US" altLang="zh-CN"/>
              <a:t>It seems like Mr. Watson has answered his own question.</a:t>
            </a:r>
            <a:r>
              <a:rPr lang="en-US" altLang="en-US"/>
              <a:t>”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A646BF-4432-4526-BC29-6F01BE9C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FD1E3-B56D-4D49-9661-2AC2BF74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3F68C-42B3-4AFE-BEF6-F64AAF9A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1517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E6564A46-ACEA-423B-A2B4-13D2E7868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21</a:t>
            </a:r>
          </a:p>
        </p:txBody>
      </p:sp>
      <p:graphicFrame>
        <p:nvGraphicFramePr>
          <p:cNvPr id="56322" name="Object 3">
            <a:extLst>
              <a:ext uri="{FF2B5EF4-FFF2-40B4-BE49-F238E27FC236}">
                <a16:creationId xmlns:a16="http://schemas.microsoft.com/office/drawing/2014/main" id="{5BFFCAD1-5A4B-4679-BAF4-3212409E7144}"/>
              </a:ext>
            </a:extLst>
          </p:cNvPr>
          <p:cNvGraphicFramePr>
            <a:graphicFrameLocks/>
          </p:cNvGraphicFramePr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工作表" r:id="rId3" imgW="8978900" imgH="6375400" progId="Excel.Sheet.8">
                  <p:embed/>
                </p:oleObj>
              </mc:Choice>
              <mc:Fallback>
                <p:oleObj name="工作表" r:id="rId3" imgW="8978900" imgH="6375400" progId="Excel.Sheet.8">
                  <p:embed/>
                  <p:pic>
                    <p:nvPicPr>
                      <p:cNvPr id="56322" name="Object 3">
                        <a:extLst>
                          <a:ext uri="{FF2B5EF4-FFF2-40B4-BE49-F238E27FC236}">
                            <a16:creationId xmlns:a16="http://schemas.microsoft.com/office/drawing/2014/main" id="{5BFFCAD1-5A4B-4679-BAF4-3212409E714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4">
            <a:extLst>
              <a:ext uri="{FF2B5EF4-FFF2-40B4-BE49-F238E27FC236}">
                <a16:creationId xmlns:a16="http://schemas.microsoft.com/office/drawing/2014/main" id="{3B18B07D-A607-4842-9B3F-DF61ADB41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196975"/>
            <a:ext cx="32416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charset="0"/>
                <a:ea typeface="宋体" charset="0"/>
                <a:cs typeface="宋体" charset="0"/>
              </a:rPr>
              <a:t>WAR Hazard is now gone...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663499-FA4E-4F57-9050-EE05C3F7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778B359-DB30-4596-AA24-EF362656D004}"/>
              </a:ext>
            </a:extLst>
          </p:cNvPr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27567-DC9F-46C6-A13D-03000DC1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39EA8-F73F-4AD6-9F92-B483987C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955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AD8E0BD7-9906-4466-BE25-89729CDFE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22</a:t>
            </a:r>
          </a:p>
        </p:txBody>
      </p:sp>
      <p:graphicFrame>
        <p:nvGraphicFramePr>
          <p:cNvPr id="57346" name="Object 3">
            <a:extLst>
              <a:ext uri="{FF2B5EF4-FFF2-40B4-BE49-F238E27FC236}">
                <a16:creationId xmlns:a16="http://schemas.microsoft.com/office/drawing/2014/main" id="{97F3FE81-C632-4C5B-B036-32C8FD9A80EE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工作表" r:id="rId3" imgW="8483600" imgH="5638800" progId="Excel.Sheet.8">
                  <p:embed/>
                </p:oleObj>
              </mc:Choice>
              <mc:Fallback>
                <p:oleObj name="工作表" r:id="rId3" imgW="8483600" imgH="5638800" progId="Excel.Sheet.8">
                  <p:embed/>
                  <p:pic>
                    <p:nvPicPr>
                      <p:cNvPr id="57346" name="Object 3">
                        <a:extLst>
                          <a:ext uri="{FF2B5EF4-FFF2-40B4-BE49-F238E27FC236}">
                            <a16:creationId xmlns:a16="http://schemas.microsoft.com/office/drawing/2014/main" id="{97F3FE81-C632-4C5B-B036-32C8FD9A80E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0E03FC-C40A-4BEE-AF42-AB7DA4C9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70540BE-35BF-47DD-9814-EA9AD8FEAE32}"/>
              </a:ext>
            </a:extLst>
          </p:cNvPr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EC183-DA9C-45B7-A1AE-7C370A83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FC15E-1DAC-40D2-942E-7F76AE44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1283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F65393F8-9021-4474-9FFC-3A497CD44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Faster than light computation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842B94DA-944B-4849-A84B-018ADAF8D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(skip a couple of cycles)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F72714-740C-408B-BA56-9D0F9FF7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2ACD91-7051-476F-848F-BF30F8C6DD25}"/>
              </a:ext>
            </a:extLst>
          </p:cNvPr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58CB3-74D3-484C-974B-F2D7A743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FBE8-9D79-4919-B969-87990D42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87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F14A28FD-546A-42D3-AE13-371545519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61</a:t>
            </a:r>
          </a:p>
        </p:txBody>
      </p:sp>
      <p:graphicFrame>
        <p:nvGraphicFramePr>
          <p:cNvPr id="59394" name="Object 3">
            <a:extLst>
              <a:ext uri="{FF2B5EF4-FFF2-40B4-BE49-F238E27FC236}">
                <a16:creationId xmlns:a16="http://schemas.microsoft.com/office/drawing/2014/main" id="{2080FF69-67B1-4771-B954-3638A130A3E2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59394" name="Object 3">
                        <a:extLst>
                          <a:ext uri="{FF2B5EF4-FFF2-40B4-BE49-F238E27FC236}">
                            <a16:creationId xmlns:a16="http://schemas.microsoft.com/office/drawing/2014/main" id="{2080FF69-67B1-4771-B954-3638A130A3E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329DB8-7B76-4BB8-A42F-2235BA01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EB3FAD7-BA60-4E89-A10A-9602C2E6B557}"/>
              </a:ext>
            </a:extLst>
          </p:cNvPr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3E415-3AAC-4503-9E4D-B4698682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5F9CF-41D6-40AA-B845-B91F6FA9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71293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FE4CFAD6-9896-4D87-9ACD-10C0FEC92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62</a:t>
            </a:r>
          </a:p>
        </p:txBody>
      </p:sp>
      <p:graphicFrame>
        <p:nvGraphicFramePr>
          <p:cNvPr id="60418" name="Object 3">
            <a:extLst>
              <a:ext uri="{FF2B5EF4-FFF2-40B4-BE49-F238E27FC236}">
                <a16:creationId xmlns:a16="http://schemas.microsoft.com/office/drawing/2014/main" id="{AC29C284-CFF9-47A2-ADF1-D2D1079FE99C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60418" name="Object 3">
                        <a:extLst>
                          <a:ext uri="{FF2B5EF4-FFF2-40B4-BE49-F238E27FC236}">
                            <a16:creationId xmlns:a16="http://schemas.microsoft.com/office/drawing/2014/main" id="{AC29C284-CFF9-47A2-ADF1-D2D1079FE99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712A5F-C267-4D76-9FFE-C4277D5E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625C7C-1948-41CC-B909-8031C6658C9D}"/>
              </a:ext>
            </a:extLst>
          </p:cNvPr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654CB-1E66-4766-828C-13E2B3F1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E4B5C-D957-48C8-8270-BC32287C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06651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21C2D90B-09CC-4FDE-94A8-8995A0E01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Review: Scoreboard Status</a:t>
            </a:r>
          </a:p>
        </p:txBody>
      </p:sp>
      <p:graphicFrame>
        <p:nvGraphicFramePr>
          <p:cNvPr id="61442" name="Object 3">
            <a:extLst>
              <a:ext uri="{FF2B5EF4-FFF2-40B4-BE49-F238E27FC236}">
                <a16:creationId xmlns:a16="http://schemas.microsoft.com/office/drawing/2014/main" id="{8D97BF04-8B40-4C7F-A5F3-C56DBEA73BE3}"/>
              </a:ext>
            </a:extLst>
          </p:cNvPr>
          <p:cNvGraphicFramePr>
            <a:graphicFrameLocks/>
          </p:cNvGraphicFramePr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61442" name="Object 3">
                        <a:extLst>
                          <a:ext uri="{FF2B5EF4-FFF2-40B4-BE49-F238E27FC236}">
                            <a16:creationId xmlns:a16="http://schemas.microsoft.com/office/drawing/2014/main" id="{8D97BF04-8B40-4C7F-A5F3-C56DBEA73BE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AutoShape 4">
            <a:extLst>
              <a:ext uri="{FF2B5EF4-FFF2-40B4-BE49-F238E27FC236}">
                <a16:creationId xmlns:a16="http://schemas.microsoft.com/office/drawing/2014/main" id="{8586558A-3C0E-40FA-A143-15D532978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671638"/>
            <a:ext cx="461963" cy="152241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2469" name="AutoShape 5">
            <a:extLst>
              <a:ext uri="{FF2B5EF4-FFF2-40B4-BE49-F238E27FC236}">
                <a16:creationId xmlns:a16="http://schemas.microsoft.com/office/drawing/2014/main" id="{1D2F1E32-6CF1-4A16-80FA-FC51558B2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06625"/>
            <a:ext cx="1066800" cy="9874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2470" name="AutoShape 6">
            <a:extLst>
              <a:ext uri="{FF2B5EF4-FFF2-40B4-BE49-F238E27FC236}">
                <a16:creationId xmlns:a16="http://schemas.microsoft.com/office/drawing/2014/main" id="{75F4695A-35F5-4809-ABA4-7FB20E347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671638"/>
            <a:ext cx="461963" cy="152241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E083A9-7B6D-4B8C-9F5F-D705AD7C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0A462-AEF5-481B-935D-234F4138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541A1-CCCF-467B-B9CB-8D82D959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298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D9CDDE86-2304-4669-BE6C-E3E2EE0A1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Review: Scoreboard Status</a:t>
            </a:r>
          </a:p>
        </p:txBody>
      </p:sp>
      <p:graphicFrame>
        <p:nvGraphicFramePr>
          <p:cNvPr id="62466" name="Object 3">
            <a:extLst>
              <a:ext uri="{FF2B5EF4-FFF2-40B4-BE49-F238E27FC236}">
                <a16:creationId xmlns:a16="http://schemas.microsoft.com/office/drawing/2014/main" id="{3FB127E1-C988-4929-B64E-8BA9CC416AA3}"/>
              </a:ext>
            </a:extLst>
          </p:cNvPr>
          <p:cNvGraphicFramePr>
            <a:graphicFrameLocks/>
          </p:cNvGraphicFramePr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工作表" r:id="rId3" imgW="8953500" imgH="6337300" progId="Excel.Sheet.8">
                  <p:embed/>
                </p:oleObj>
              </mc:Choice>
              <mc:Fallback>
                <p:oleObj name="工作表" r:id="rId3" imgW="8953500" imgH="6337300" progId="Excel.Sheet.8">
                  <p:embed/>
                  <p:pic>
                    <p:nvPicPr>
                      <p:cNvPr id="62466" name="Object 3">
                        <a:extLst>
                          <a:ext uri="{FF2B5EF4-FFF2-40B4-BE49-F238E27FC236}">
                            <a16:creationId xmlns:a16="http://schemas.microsoft.com/office/drawing/2014/main" id="{3FB127E1-C988-4929-B64E-8BA9CC416AA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AutoShape 4">
            <a:extLst>
              <a:ext uri="{FF2B5EF4-FFF2-40B4-BE49-F238E27FC236}">
                <a16:creationId xmlns:a16="http://schemas.microsoft.com/office/drawing/2014/main" id="{DFC0BB99-643F-4540-9AF4-1A4B5A0FD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671638"/>
            <a:ext cx="461963" cy="152241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493" name="AutoShape 5">
            <a:extLst>
              <a:ext uri="{FF2B5EF4-FFF2-40B4-BE49-F238E27FC236}">
                <a16:creationId xmlns:a16="http://schemas.microsoft.com/office/drawing/2014/main" id="{5BD37B92-975C-4672-897B-18962A3C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06625"/>
            <a:ext cx="1066800" cy="9874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494" name="AutoShape 6">
            <a:extLst>
              <a:ext uri="{FF2B5EF4-FFF2-40B4-BE49-F238E27FC236}">
                <a16:creationId xmlns:a16="http://schemas.microsoft.com/office/drawing/2014/main" id="{391C1F2F-5D1D-4791-9396-22E36FC0A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671638"/>
            <a:ext cx="461963" cy="152241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937E3267-F678-4113-8492-556579FDC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125538"/>
            <a:ext cx="32416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charset="0"/>
                <a:ea typeface="宋体" charset="0"/>
                <a:cs typeface="宋体" charset="0"/>
              </a:rPr>
              <a:t>In-order issue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charset="0"/>
                <a:ea typeface="宋体" charset="0"/>
                <a:cs typeface="宋体" charset="0"/>
              </a:rPr>
              <a:t>Out-of-order execute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charset="0"/>
                <a:ea typeface="宋体" charset="0"/>
                <a:cs typeface="宋体" charset="0"/>
              </a:rPr>
              <a:t>Out-of-order WR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5CEF95-031A-4F99-90DD-BB9A8AA2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7C6CE-183C-4481-BA4F-A69471B4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77872-784A-4BBA-8193-A6A9CA24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3640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9F779B56-CAC2-4B8F-91C8-2FDBAFDBE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Issue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C519BD5D-5C81-4891-9605-548F4A65E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not Busy[FU] and not Result [D] </a:t>
            </a:r>
          </a:p>
          <a:p>
            <a:r>
              <a:rPr lang="en-US" altLang="zh-CN"/>
              <a:t>Bookkeeping</a:t>
            </a:r>
          </a:p>
          <a:p>
            <a:pPr lvl="1"/>
            <a:r>
              <a:rPr lang="en-US" altLang="zh-CN"/>
              <a:t>Busy[FU]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yes; OP[FU]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Op;</a:t>
            </a:r>
          </a:p>
          <a:p>
            <a:pPr lvl="1"/>
            <a:r>
              <a:rPr lang="en-US" altLang="zh-CN"/>
              <a:t>Fi[FU]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D; Fj[FU]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S1; Fk[FU]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S2;</a:t>
            </a:r>
          </a:p>
          <a:p>
            <a:pPr lvl="1"/>
            <a:r>
              <a:rPr lang="en-US" altLang="zh-CN"/>
              <a:t>Qj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Result[S1]; Qk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Result[S2]; </a:t>
            </a:r>
          </a:p>
          <a:p>
            <a:pPr lvl="1"/>
            <a:r>
              <a:rPr lang="en-US" altLang="zh-CN"/>
              <a:t>Rj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not Qj; Rk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not Qk;</a:t>
            </a:r>
          </a:p>
          <a:p>
            <a:pPr lvl="1"/>
            <a:r>
              <a:rPr lang="en-US" altLang="zh-CN"/>
              <a:t>Result[D]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FU;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95471A-4AA0-4B33-B103-E8824523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0C11CE2-290B-4724-BF3F-ECA4CE1A778E}"/>
              </a:ext>
            </a:extLst>
          </p:cNvPr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99942-227A-499E-B7D1-C9711A2F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C7895-EBB8-4445-A5EC-90B38756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912619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E493273E-92D4-4D5F-ADE9-A59EFE292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Read operands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8702E60C-2031-4621-9B7E-EF207C1C8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Rj and Rk</a:t>
            </a:r>
          </a:p>
          <a:p>
            <a:pPr lvl="2"/>
            <a:r>
              <a:rPr lang="en-US" altLang="zh-CN"/>
              <a:t>//operands are ready, check RAW</a:t>
            </a:r>
          </a:p>
          <a:p>
            <a:r>
              <a:rPr lang="en-US" altLang="zh-CN"/>
              <a:t>Bookkeeping</a:t>
            </a:r>
          </a:p>
          <a:p>
            <a:pPr lvl="1"/>
            <a:r>
              <a:rPr lang="en-US" altLang="zh-CN"/>
              <a:t>Rj </a:t>
            </a:r>
            <a:r>
              <a:rPr lang="en-US" altLang="zh-CN">
                <a:sym typeface="Wingdings" panose="05000000000000000000" pitchFamily="2" charset="2"/>
              </a:rPr>
              <a:t> </a:t>
            </a:r>
            <a:r>
              <a:rPr lang="en-US" altLang="zh-CN"/>
              <a:t>No; Rk </a:t>
            </a:r>
            <a:r>
              <a:rPr lang="en-US" altLang="zh-CN">
                <a:sym typeface="Wingdings" panose="05000000000000000000" pitchFamily="2" charset="2"/>
              </a:rPr>
              <a:t> </a:t>
            </a:r>
            <a:r>
              <a:rPr lang="en-US" altLang="zh-CN"/>
              <a:t>No;</a:t>
            </a:r>
          </a:p>
          <a:p>
            <a:pPr lvl="2"/>
            <a:r>
              <a:rPr lang="en-US" altLang="zh-CN"/>
              <a:t>//Rj, Rk have been used</a:t>
            </a:r>
          </a:p>
          <a:p>
            <a:pPr lvl="1"/>
            <a:r>
              <a:rPr lang="en-US" altLang="zh-CN"/>
              <a:t>Qj </a:t>
            </a:r>
            <a:r>
              <a:rPr lang="en-US" altLang="zh-CN">
                <a:sym typeface="Wingdings" panose="05000000000000000000" pitchFamily="2" charset="2"/>
              </a:rPr>
              <a:t> 0; </a:t>
            </a:r>
            <a:r>
              <a:rPr lang="en-US" altLang="zh-CN"/>
              <a:t>Qk </a:t>
            </a:r>
            <a:r>
              <a:rPr lang="en-US" altLang="zh-CN">
                <a:sym typeface="Wingdings" panose="05000000000000000000" pitchFamily="2" charset="2"/>
              </a:rPr>
              <a:t> 0;</a:t>
            </a:r>
          </a:p>
          <a:p>
            <a:pPr lvl="2"/>
            <a:r>
              <a:rPr lang="en-US" altLang="zh-CN"/>
              <a:t>//no FU results are waited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651316-3D7E-4566-B546-02F44593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BEE42B8-3823-44A3-A985-71E6706F3D64}"/>
              </a:ext>
            </a:extLst>
          </p:cNvPr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B200C-0B93-46C3-A870-F5291B0E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36405-B066-4B71-9848-27F7B979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206287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F4BC2D7E-8E75-42CA-A0FB-35A5B81D5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Execution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42C45E43-7656-424D-9F43-052A6B140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Execution complete</a:t>
            </a:r>
          </a:p>
          <a:p>
            <a:pPr lvl="1"/>
            <a:r>
              <a:rPr lang="en-US" altLang="zh-CN"/>
              <a:t>Functional unit done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A3EC3E-F39F-4281-B3B0-678D1D34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0C7B6F9-DC9D-437F-BCF8-AEB7FDBD4623}"/>
              </a:ext>
            </a:extLst>
          </p:cNvPr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62AD8-F37C-4D07-A143-F4A9191F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6B9B6-DBDF-4353-AAE6-B0126836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32283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5">
            <a:extLst>
              <a:ext uri="{FF2B5EF4-FFF2-40B4-BE49-F238E27FC236}">
                <a16:creationId xmlns:a16="http://schemas.microsoft.com/office/drawing/2014/main" id="{F3525298-2CE4-46E7-81D3-59F360678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Scoreboard (CDC 6600)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F1D13-2FF5-4536-8059-08C0D792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grpSp>
        <p:nvGrpSpPr>
          <p:cNvPr id="11266" name="Group 3">
            <a:extLst>
              <a:ext uri="{FF2B5EF4-FFF2-40B4-BE49-F238E27FC236}">
                <a16:creationId xmlns:a16="http://schemas.microsoft.com/office/drawing/2014/main" id="{7411A57C-3248-49FC-B88F-8E1990239B94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1486583"/>
            <a:ext cx="7800648" cy="4222039"/>
            <a:chOff x="0" y="0"/>
            <a:chExt cx="5415" cy="3331"/>
          </a:xfrm>
        </p:grpSpPr>
        <p:sp>
          <p:nvSpPr>
            <p:cNvPr id="11268" name="未知">
              <a:extLst>
                <a:ext uri="{FF2B5EF4-FFF2-40B4-BE49-F238E27FC236}">
                  <a16:creationId xmlns:a16="http://schemas.microsoft.com/office/drawing/2014/main" id="{4732B2E2-A85E-4D40-ABA3-13984106D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595"/>
              <a:ext cx="288" cy="2400"/>
            </a:xfrm>
            <a:custGeom>
              <a:avLst/>
              <a:gdLst>
                <a:gd name="T0" fmla="*/ 0 w 240"/>
                <a:gd name="T1" fmla="*/ 2400 h 2400"/>
                <a:gd name="T2" fmla="*/ 288 w 240"/>
                <a:gd name="T3" fmla="*/ 2400 h 2400"/>
                <a:gd name="T4" fmla="*/ 288 w 240"/>
                <a:gd name="T5" fmla="*/ 0 h 24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2400">
                  <a:moveTo>
                    <a:pt x="0" y="2400"/>
                  </a:moveTo>
                  <a:lnTo>
                    <a:pt x="240" y="2400"/>
                  </a:lnTo>
                  <a:lnTo>
                    <a:pt x="240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9" name="Text Box 5">
              <a:extLst>
                <a:ext uri="{FF2B5EF4-FFF2-40B4-BE49-F238E27FC236}">
                  <a16:creationId xmlns:a16="http://schemas.microsoft.com/office/drawing/2014/main" id="{658ADA67-81C4-4C3F-B816-3CDD19DFA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76" y="1164"/>
              <a:ext cx="163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400">
                  <a:latin typeface="Century Gothic" charset="0"/>
                  <a:ea typeface="宋体" charset="0"/>
                  <a:cs typeface="宋体" charset="0"/>
                </a:rPr>
                <a:t>Functional Units</a:t>
              </a:r>
            </a:p>
          </p:txBody>
        </p:sp>
        <p:sp>
          <p:nvSpPr>
            <p:cNvPr id="11270" name="Text Box 6">
              <a:extLst>
                <a:ext uri="{FF2B5EF4-FFF2-40B4-BE49-F238E27FC236}">
                  <a16:creationId xmlns:a16="http://schemas.microsoft.com/office/drawing/2014/main" id="{AA16BCE2-553D-40B9-8DB1-4344F5C24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332" y="1165"/>
              <a:ext cx="96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400">
                  <a:latin typeface="Century Gothic" charset="0"/>
                  <a:ea typeface="宋体" charset="0"/>
                  <a:cs typeface="宋体" charset="0"/>
                </a:rPr>
                <a:t>Registers</a:t>
              </a:r>
            </a:p>
          </p:txBody>
        </p:sp>
        <p:grpSp>
          <p:nvGrpSpPr>
            <p:cNvPr id="2" name="Group 7">
              <a:extLst>
                <a:ext uri="{FF2B5EF4-FFF2-40B4-BE49-F238E27FC236}">
                  <a16:creationId xmlns:a16="http://schemas.microsoft.com/office/drawing/2014/main" id="{AEFEE125-6D26-4062-B884-3ECDAED23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" y="0"/>
              <a:ext cx="4416" cy="2640"/>
              <a:chOff x="0" y="0"/>
              <a:chExt cx="4416" cy="2640"/>
            </a:xfrm>
          </p:grpSpPr>
          <p:grpSp>
            <p:nvGrpSpPr>
              <p:cNvPr id="11275" name="Group 8">
                <a:extLst>
                  <a:ext uri="{FF2B5EF4-FFF2-40B4-BE49-F238E27FC236}">
                    <a16:creationId xmlns:a16="http://schemas.microsoft.com/office/drawing/2014/main" id="{56271E01-7501-4173-B6DA-E692691ED4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864" cy="660"/>
                <a:chOff x="0" y="0"/>
                <a:chExt cx="576" cy="256"/>
              </a:xfrm>
            </p:grpSpPr>
            <p:sp>
              <p:nvSpPr>
                <p:cNvPr id="11273" name="Rectangle 9">
                  <a:extLst>
                    <a:ext uri="{FF2B5EF4-FFF2-40B4-BE49-F238E27FC236}">
                      <a16:creationId xmlns:a16="http://schemas.microsoft.com/office/drawing/2014/main" id="{EB4C9381-9ECA-4D54-89BD-6E33985AD5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tx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11274" name="Rectangle 10">
                  <a:extLst>
                    <a:ext uri="{FF2B5EF4-FFF2-40B4-BE49-F238E27FC236}">
                      <a16:creationId xmlns:a16="http://schemas.microsoft.com/office/drawing/2014/main" id="{9ABADD01-5ADF-48AD-BE9D-388F2207E6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8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tx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</p:grpSp>
          <p:grpSp>
            <p:nvGrpSpPr>
              <p:cNvPr id="11276" name="Group 11">
                <a:extLst>
                  <a:ext uri="{FF2B5EF4-FFF2-40B4-BE49-F238E27FC236}">
                    <a16:creationId xmlns:a16="http://schemas.microsoft.com/office/drawing/2014/main" id="{003CB226-F9F4-4F88-B19A-8EE553E87E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60"/>
                <a:ext cx="864" cy="660"/>
                <a:chOff x="0" y="0"/>
                <a:chExt cx="576" cy="256"/>
              </a:xfrm>
            </p:grpSpPr>
            <p:sp>
              <p:nvSpPr>
                <p:cNvPr id="3" name="Rectangle 12">
                  <a:extLst>
                    <a:ext uri="{FF2B5EF4-FFF2-40B4-BE49-F238E27FC236}">
                      <a16:creationId xmlns:a16="http://schemas.microsoft.com/office/drawing/2014/main" id="{251344F9-AD72-48A7-86A8-F24A68AFD7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tx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4" name="Rectangle 13">
                  <a:extLst>
                    <a:ext uri="{FF2B5EF4-FFF2-40B4-BE49-F238E27FC236}">
                      <a16:creationId xmlns:a16="http://schemas.microsoft.com/office/drawing/2014/main" id="{EB96E2BC-24B0-4487-9D4B-2522A35E2F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8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tx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</p:grpSp>
          <p:grpSp>
            <p:nvGrpSpPr>
              <p:cNvPr id="11277" name="Group 14">
                <a:extLst>
                  <a:ext uri="{FF2B5EF4-FFF2-40B4-BE49-F238E27FC236}">
                    <a16:creationId xmlns:a16="http://schemas.microsoft.com/office/drawing/2014/main" id="{4DCE7DDC-1865-4FFE-A8CC-9300384C97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320"/>
                <a:ext cx="864" cy="660"/>
                <a:chOff x="0" y="0"/>
                <a:chExt cx="576" cy="256"/>
              </a:xfrm>
            </p:grpSpPr>
            <p:sp>
              <p:nvSpPr>
                <p:cNvPr id="11279" name="Rectangle 15">
                  <a:extLst>
                    <a:ext uri="{FF2B5EF4-FFF2-40B4-BE49-F238E27FC236}">
                      <a16:creationId xmlns:a16="http://schemas.microsoft.com/office/drawing/2014/main" id="{11A5C17A-3A6B-43F7-A0A6-B8AD2A903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tx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11280" name="Rectangle 16">
                  <a:extLst>
                    <a:ext uri="{FF2B5EF4-FFF2-40B4-BE49-F238E27FC236}">
                      <a16:creationId xmlns:a16="http://schemas.microsoft.com/office/drawing/2014/main" id="{28E7868B-6E04-4972-AFD6-9D3EC239D4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8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tx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</p:grpSp>
          <p:grpSp>
            <p:nvGrpSpPr>
              <p:cNvPr id="11278" name="Group 17">
                <a:extLst>
                  <a:ext uri="{FF2B5EF4-FFF2-40B4-BE49-F238E27FC236}">
                    <a16:creationId xmlns:a16="http://schemas.microsoft.com/office/drawing/2014/main" id="{1BF19428-90EB-4D31-A456-15ED296EB2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80"/>
                <a:ext cx="864" cy="660"/>
                <a:chOff x="0" y="0"/>
                <a:chExt cx="576" cy="256"/>
              </a:xfrm>
            </p:grpSpPr>
            <p:sp>
              <p:nvSpPr>
                <p:cNvPr id="11282" name="Rectangle 18">
                  <a:extLst>
                    <a:ext uri="{FF2B5EF4-FFF2-40B4-BE49-F238E27FC236}">
                      <a16:creationId xmlns:a16="http://schemas.microsoft.com/office/drawing/2014/main" id="{E1B148C3-9763-4C89-B690-17382AD086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tx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11283" name="Rectangle 19">
                  <a:extLst>
                    <a:ext uri="{FF2B5EF4-FFF2-40B4-BE49-F238E27FC236}">
                      <a16:creationId xmlns:a16="http://schemas.microsoft.com/office/drawing/2014/main" id="{E004884E-0DD5-4137-A937-F8EE83A22D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8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tx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</p:grpSp>
          <p:sp>
            <p:nvSpPr>
              <p:cNvPr id="11284" name="Rectangle 20">
                <a:extLst>
                  <a:ext uri="{FF2B5EF4-FFF2-40B4-BE49-F238E27FC236}">
                    <a16:creationId xmlns:a16="http://schemas.microsoft.com/office/drawing/2014/main" id="{41AD3CCB-B730-4394-88B7-C95707F9C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4" y="144"/>
                <a:ext cx="816" cy="217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2400">
                    <a:latin typeface="Century Gothic" charset="0"/>
                    <a:ea typeface="宋体" charset="0"/>
                    <a:cs typeface="宋体" charset="0"/>
                  </a:rPr>
                  <a:t>FP Mult</a:t>
                </a:r>
              </a:p>
            </p:txBody>
          </p:sp>
          <p:sp>
            <p:nvSpPr>
              <p:cNvPr id="11285" name="Rectangle 21">
                <a:extLst>
                  <a:ext uri="{FF2B5EF4-FFF2-40B4-BE49-F238E27FC236}">
                    <a16:creationId xmlns:a16="http://schemas.microsoft.com/office/drawing/2014/main" id="{31D490FD-A105-4AF6-9E34-A0CBF9BBB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4" y="360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2400">
                    <a:latin typeface="Century Gothic" charset="0"/>
                    <a:ea typeface="宋体" charset="0"/>
                    <a:cs typeface="宋体" charset="0"/>
                  </a:rPr>
                  <a:t>FP Mult</a:t>
                </a:r>
              </a:p>
            </p:txBody>
          </p:sp>
          <p:sp>
            <p:nvSpPr>
              <p:cNvPr id="11286" name="Rectangle 22">
                <a:extLst>
                  <a:ext uri="{FF2B5EF4-FFF2-40B4-BE49-F238E27FC236}">
                    <a16:creationId xmlns:a16="http://schemas.microsoft.com/office/drawing/2014/main" id="{69E21850-B838-44FC-9644-A72DAE5AA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4" y="959"/>
                <a:ext cx="816" cy="217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2000" b="1">
                    <a:latin typeface="Century Gothic" charset="0"/>
                    <a:ea typeface="宋体" charset="0"/>
                    <a:cs typeface="宋体" charset="0"/>
                  </a:rPr>
                  <a:t>FP Divide</a:t>
                </a:r>
              </a:p>
            </p:txBody>
          </p:sp>
          <p:sp>
            <p:nvSpPr>
              <p:cNvPr id="11287" name="Rectangle 23">
                <a:extLst>
                  <a:ext uri="{FF2B5EF4-FFF2-40B4-BE49-F238E27FC236}">
                    <a16:creationId xmlns:a16="http://schemas.microsoft.com/office/drawing/2014/main" id="{D1ECE8C6-9076-4B42-A0B0-AF65B130D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4" y="1487"/>
                <a:ext cx="816" cy="217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2400">
                    <a:latin typeface="Century Gothic" charset="0"/>
                    <a:ea typeface="宋体" charset="0"/>
                    <a:cs typeface="宋体" charset="0"/>
                  </a:rPr>
                  <a:t>FP Add</a:t>
                </a:r>
              </a:p>
            </p:txBody>
          </p:sp>
          <p:sp>
            <p:nvSpPr>
              <p:cNvPr id="11288" name="Rectangle 24">
                <a:extLst>
                  <a:ext uri="{FF2B5EF4-FFF2-40B4-BE49-F238E27FC236}">
                    <a16:creationId xmlns:a16="http://schemas.microsoft.com/office/drawing/2014/main" id="{53E0EE1B-FFF3-4DEC-8343-2B846979E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4" y="2112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2400">
                    <a:latin typeface="Century Gothic" charset="0"/>
                    <a:ea typeface="宋体" charset="0"/>
                    <a:cs typeface="宋体" charset="0"/>
                  </a:rPr>
                  <a:t>Integer</a:t>
                </a:r>
              </a:p>
            </p:txBody>
          </p:sp>
          <p:sp>
            <p:nvSpPr>
              <p:cNvPr id="11289" name="Line 25">
                <a:extLst>
                  <a:ext uri="{FF2B5EF4-FFF2-40B4-BE49-F238E27FC236}">
                    <a16:creationId xmlns:a16="http://schemas.microsoft.com/office/drawing/2014/main" id="{E6D702BE-D57B-46D6-800B-9A100BAFC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2" y="182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1290" name="Line 26">
                <a:extLst>
                  <a:ext uri="{FF2B5EF4-FFF2-40B4-BE49-F238E27FC236}">
                    <a16:creationId xmlns:a16="http://schemas.microsoft.com/office/drawing/2014/main" id="{C1B80737-595D-43D1-B1C7-EFBAFF30F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2" y="288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1291" name="Line 27">
                <a:extLst>
                  <a:ext uri="{FF2B5EF4-FFF2-40B4-BE49-F238E27FC236}">
                    <a16:creationId xmlns:a16="http://schemas.microsoft.com/office/drawing/2014/main" id="{E16A75F4-D707-40E3-BEB5-BECA28EA3B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2" y="1008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1292" name="Line 28">
                <a:extLst>
                  <a:ext uri="{FF2B5EF4-FFF2-40B4-BE49-F238E27FC236}">
                    <a16:creationId xmlns:a16="http://schemas.microsoft.com/office/drawing/2014/main" id="{CE7B9532-ED74-4A05-B521-12DFB0C03F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2" y="1113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1293" name="Line 29">
                <a:extLst>
                  <a:ext uri="{FF2B5EF4-FFF2-40B4-BE49-F238E27FC236}">
                    <a16:creationId xmlns:a16="http://schemas.microsoft.com/office/drawing/2014/main" id="{F1EA8670-36A3-4DC6-9977-59FF8E07B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3" y="1546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1294" name="Line 30">
                <a:extLst>
                  <a:ext uri="{FF2B5EF4-FFF2-40B4-BE49-F238E27FC236}">
                    <a16:creationId xmlns:a16="http://schemas.microsoft.com/office/drawing/2014/main" id="{443E0CB2-ED2B-4A0A-A7D8-D098DF8AB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3" y="1652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1295" name="Line 31">
                <a:extLst>
                  <a:ext uri="{FF2B5EF4-FFF2-40B4-BE49-F238E27FC236}">
                    <a16:creationId xmlns:a16="http://schemas.microsoft.com/office/drawing/2014/main" id="{94B296C5-BBE1-4651-9E10-E078A0F95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2" y="2145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1296" name="Line 32">
                <a:extLst>
                  <a:ext uri="{FF2B5EF4-FFF2-40B4-BE49-F238E27FC236}">
                    <a16:creationId xmlns:a16="http://schemas.microsoft.com/office/drawing/2014/main" id="{F06AE201-9C42-4A7B-AD69-98ADC624A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2" y="2252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1297" name="未知">
                <a:extLst>
                  <a:ext uri="{FF2B5EF4-FFF2-40B4-BE49-F238E27FC236}">
                    <a16:creationId xmlns:a16="http://schemas.microsoft.com/office/drawing/2014/main" id="{09DF856B-0E9C-47D3-9AFC-A61D6B5F7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192"/>
                <a:ext cx="240" cy="223"/>
              </a:xfrm>
              <a:custGeom>
                <a:avLst/>
                <a:gdLst>
                  <a:gd name="T0" fmla="*/ 0 w 240"/>
                  <a:gd name="T1" fmla="*/ 0 h 240"/>
                  <a:gd name="T2" fmla="*/ 0 w 240"/>
                  <a:gd name="T3" fmla="*/ 223 h 240"/>
                  <a:gd name="T4" fmla="*/ 240 w 240"/>
                  <a:gd name="T5" fmla="*/ 223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40" y="240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8" name="未知">
                <a:extLst>
                  <a:ext uri="{FF2B5EF4-FFF2-40B4-BE49-F238E27FC236}">
                    <a16:creationId xmlns:a16="http://schemas.microsoft.com/office/drawing/2014/main" id="{367C7FE8-E818-46E5-8A83-9EEAF17D0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0" y="305"/>
                <a:ext cx="322" cy="203"/>
              </a:xfrm>
              <a:custGeom>
                <a:avLst/>
                <a:gdLst>
                  <a:gd name="T0" fmla="*/ 0 w 240"/>
                  <a:gd name="T1" fmla="*/ 0 h 240"/>
                  <a:gd name="T2" fmla="*/ 0 w 240"/>
                  <a:gd name="T3" fmla="*/ 203 h 240"/>
                  <a:gd name="T4" fmla="*/ 322 w 240"/>
                  <a:gd name="T5" fmla="*/ 203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40" y="240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9" name="未知">
                <a:extLst>
                  <a:ext uri="{FF2B5EF4-FFF2-40B4-BE49-F238E27FC236}">
                    <a16:creationId xmlns:a16="http://schemas.microsoft.com/office/drawing/2014/main" id="{0F97B5D5-D27C-4E39-A17F-0C01E739F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432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0" name="未知">
                <a:extLst>
                  <a:ext uri="{FF2B5EF4-FFF2-40B4-BE49-F238E27FC236}">
                    <a16:creationId xmlns:a16="http://schemas.microsoft.com/office/drawing/2014/main" id="{98D5D8A0-3352-4890-949C-1BB72E462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1056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1" name="未知">
                <a:extLst>
                  <a:ext uri="{FF2B5EF4-FFF2-40B4-BE49-F238E27FC236}">
                    <a16:creationId xmlns:a16="http://schemas.microsoft.com/office/drawing/2014/main" id="{D3DE225B-281E-4204-9285-922E4AFE4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2208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2" name="未知">
                <a:extLst>
                  <a:ext uri="{FF2B5EF4-FFF2-40B4-BE49-F238E27FC236}">
                    <a16:creationId xmlns:a16="http://schemas.microsoft.com/office/drawing/2014/main" id="{A1D12A6B-8576-44AB-ACF1-C44705F43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1584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3" name="未知">
                <a:extLst>
                  <a:ext uri="{FF2B5EF4-FFF2-40B4-BE49-F238E27FC236}">
                    <a16:creationId xmlns:a16="http://schemas.microsoft.com/office/drawing/2014/main" id="{EB4B178B-DED9-4D24-8E42-6758171A9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8" y="240"/>
                <a:ext cx="288" cy="192"/>
              </a:xfrm>
              <a:custGeom>
                <a:avLst/>
                <a:gdLst>
                  <a:gd name="T0" fmla="*/ 0 w 288"/>
                  <a:gd name="T1" fmla="*/ 0 h 192"/>
                  <a:gd name="T2" fmla="*/ 288 w 288"/>
                  <a:gd name="T3" fmla="*/ 0 h 192"/>
                  <a:gd name="T4" fmla="*/ 288 w 288"/>
                  <a:gd name="T5" fmla="*/ 192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192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92"/>
                    </a:ln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04" name="Line 40">
              <a:extLst>
                <a:ext uri="{FF2B5EF4-FFF2-40B4-BE49-F238E27FC236}">
                  <a16:creationId xmlns:a16="http://schemas.microsoft.com/office/drawing/2014/main" id="{6B7B4D4D-10F9-4596-84CE-4928FE42C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7" y="2352"/>
              <a:ext cx="377" cy="4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305" name="Text Box 41">
              <a:extLst>
                <a:ext uri="{FF2B5EF4-FFF2-40B4-BE49-F238E27FC236}">
                  <a16:creationId xmlns:a16="http://schemas.microsoft.com/office/drawing/2014/main" id="{AEEE963A-F78D-4F8D-8134-53785EAD7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4" y="2778"/>
              <a:ext cx="931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400">
                  <a:latin typeface="Century Gothic" charset="0"/>
                  <a:ea typeface="宋体" charset="0"/>
                  <a:cs typeface="宋体" charset="0"/>
                </a:rPr>
                <a:t>Memory</a:t>
              </a:r>
            </a:p>
          </p:txBody>
        </p:sp>
        <p:sp>
          <p:nvSpPr>
            <p:cNvPr id="11306" name="Rectangle 42">
              <a:extLst>
                <a:ext uri="{FF2B5EF4-FFF2-40B4-BE49-F238E27FC236}">
                  <a16:creationId xmlns:a16="http://schemas.microsoft.com/office/drawing/2014/main" id="{476BC6EF-C9F0-498A-9861-C262DB77A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" y="2659"/>
              <a:ext cx="2208" cy="672"/>
            </a:xfrm>
            <a:prstGeom prst="rect">
              <a:avLst/>
            </a:prstGeom>
            <a:solidFill>
              <a:srgbClr val="FF7C8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400">
                  <a:latin typeface="Century Gothic" charset="0"/>
                  <a:ea typeface="宋体" charset="0"/>
                  <a:cs typeface="宋体" charset="0"/>
                </a:rPr>
                <a:t>SCOREBOARD</a:t>
              </a:r>
            </a:p>
          </p:txBody>
        </p:sp>
        <p:sp>
          <p:nvSpPr>
            <p:cNvPr id="11307" name="未知">
              <a:extLst>
                <a:ext uri="{FF2B5EF4-FFF2-40B4-BE49-F238E27FC236}">
                  <a16:creationId xmlns:a16="http://schemas.microsoft.com/office/drawing/2014/main" id="{F9662386-EAD6-485A-8750-E015A38D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" y="2659"/>
              <a:ext cx="768" cy="336"/>
            </a:xfrm>
            <a:custGeom>
              <a:avLst/>
              <a:gdLst>
                <a:gd name="T0" fmla="*/ 768 w 816"/>
                <a:gd name="T1" fmla="*/ 336 h 336"/>
                <a:gd name="T2" fmla="*/ 0 w 816"/>
                <a:gd name="T3" fmla="*/ 336 h 336"/>
                <a:gd name="T4" fmla="*/ 0 w 816"/>
                <a:gd name="T5" fmla="*/ 0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336">
                  <a:moveTo>
                    <a:pt x="816" y="336"/>
                  </a:moveTo>
                  <a:lnTo>
                    <a:pt x="0" y="336"/>
                  </a:lnTo>
                  <a:lnTo>
                    <a:pt x="0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9D7066-3CA1-4615-B641-E265E49A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C4B921-46DE-473F-B2D8-D622DFFD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603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37C2B758-12D7-4D24-B41F-A0BC84385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Write Result</a:t>
            </a: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50F52DC3-C2C6-4EF8-AE8F-6EE8A1826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Wait until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f((Fj[f] </a:t>
            </a:r>
            <a:r>
              <a:rPr lang="en-US" altLang="zh-CN">
                <a:sym typeface="Symbol" panose="05050102010706020507" pitchFamily="18" charset="2"/>
              </a:rPr>
              <a:t> </a:t>
            </a:r>
            <a:r>
              <a:rPr lang="en-US" altLang="zh-CN"/>
              <a:t>Fi[FU] or Rj[f] = no) &amp; (Fk[f] </a:t>
            </a:r>
            <a:r>
              <a:rPr lang="en-US" altLang="zh-CN">
                <a:sym typeface="Symbol" panose="05050102010706020507" pitchFamily="18" charset="2"/>
              </a:rPr>
              <a:t> </a:t>
            </a:r>
            <a:r>
              <a:rPr lang="en-US" altLang="zh-CN"/>
              <a:t>Fi[FU] or Rk[f] = no));</a:t>
            </a:r>
          </a:p>
          <a:p>
            <a:r>
              <a:rPr lang="en-US" altLang="zh-CN"/>
              <a:t>Bookkeeping</a:t>
            </a:r>
          </a:p>
          <a:p>
            <a:pPr lvl="1"/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f(if Qj[f] = FU then Rj[f] </a:t>
            </a:r>
            <a:r>
              <a:rPr lang="en-US" altLang="zh-CN">
                <a:sym typeface="Wingdings" panose="05000000000000000000" pitchFamily="2" charset="2"/>
              </a:rPr>
              <a:t> </a:t>
            </a:r>
            <a:r>
              <a:rPr lang="en-US" altLang="zh-CN"/>
              <a:t>yes);</a:t>
            </a:r>
          </a:p>
          <a:p>
            <a:pPr lvl="2"/>
            <a:r>
              <a:rPr lang="en-US" altLang="zh-CN"/>
              <a:t>//all Fjs are OK</a:t>
            </a:r>
          </a:p>
          <a:p>
            <a:pPr lvl="1"/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f(if Qk[f] = FU then Rk[f] </a:t>
            </a:r>
            <a:r>
              <a:rPr lang="en-US" altLang="zh-CN">
                <a:sym typeface="Wingdings" panose="05000000000000000000" pitchFamily="2" charset="2"/>
              </a:rPr>
              <a:t> </a:t>
            </a:r>
            <a:r>
              <a:rPr lang="en-US" altLang="zh-CN"/>
              <a:t>yes);</a:t>
            </a:r>
          </a:p>
          <a:p>
            <a:pPr lvl="2"/>
            <a:r>
              <a:rPr lang="en-US" altLang="zh-CN"/>
              <a:t>//all Fks are OK</a:t>
            </a:r>
          </a:p>
          <a:p>
            <a:pPr lvl="1"/>
            <a:r>
              <a:rPr lang="en-US" altLang="zh-CN"/>
              <a:t>Result [Fi[FU]] </a:t>
            </a:r>
            <a:r>
              <a:rPr lang="en-US" altLang="zh-CN">
                <a:sym typeface="Wingdings" panose="05000000000000000000" pitchFamily="2" charset="2"/>
              </a:rPr>
              <a:t> 0;</a:t>
            </a:r>
            <a:endParaRPr lang="en-US" altLang="zh-CN"/>
          </a:p>
          <a:p>
            <a:pPr lvl="1"/>
            <a:r>
              <a:rPr lang="en-US" altLang="zh-CN"/>
              <a:t>Busy[FU]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No;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6AEA02-6EE8-468D-8F5E-B21EF8EE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38C86EB-F0BF-4B00-A6F5-89946DA12713}"/>
              </a:ext>
            </a:extLst>
          </p:cNvPr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9C11C-3FD0-4218-BCC7-07B66668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EE9470-37C8-4300-8243-8FDF46C7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131046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BD5D214A-009A-44AE-8C95-8E3B03A83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on the CDC 6600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B540A04C-1D85-44D5-8ADB-3AF0DB22F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CDC 6600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No</a:t>
            </a:r>
            <a:r>
              <a:rPr lang="zh-CN" altLang="en-US" dirty="0"/>
              <a:t> software pipeline scheduling 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No</a:t>
            </a:r>
            <a:r>
              <a:rPr lang="zh-CN" altLang="en-US" dirty="0"/>
              <a:t> semiconductor main memory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No</a:t>
            </a:r>
            <a:r>
              <a:rPr lang="zh-CN" altLang="en-US" dirty="0"/>
              <a:t> caches (lower memory-access time)</a:t>
            </a:r>
          </a:p>
          <a:p>
            <a:r>
              <a:rPr lang="zh-CN" altLang="en-US" dirty="0"/>
              <a:t>Cost of scoreboard on the CDC 6600 is surprisingly low</a:t>
            </a:r>
          </a:p>
          <a:p>
            <a:pPr lvl="1"/>
            <a:r>
              <a:rPr lang="zh-CN" altLang="en-US" dirty="0"/>
              <a:t>About as much logic as one of the FU</a:t>
            </a:r>
          </a:p>
          <a:p>
            <a:pPr lvl="1"/>
            <a:r>
              <a:rPr lang="zh-CN" altLang="en-US" dirty="0"/>
              <a:t>The main cost</a:t>
            </a:r>
            <a:r>
              <a:rPr lang="en-US" altLang="zh-CN" dirty="0"/>
              <a:t> is l</a:t>
            </a:r>
            <a:r>
              <a:rPr lang="zh-CN" altLang="en-US" dirty="0"/>
              <a:t>arge number of buses (data trunk)</a:t>
            </a:r>
            <a:r>
              <a:rPr lang="en-US" altLang="zh-CN" dirty="0"/>
              <a:t> that is a</a:t>
            </a:r>
            <a:r>
              <a:rPr lang="zh-CN" altLang="en-US" dirty="0"/>
              <a:t>bout four times as many as executing in order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65A0BC-32C8-42AE-8782-37B89CB6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92D98-B36A-439E-BF0B-E9D28270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DC5FF-FE5F-4B28-B7D7-829F083A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618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94FC4469-DFFE-467A-BAE1-1ABBD413F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CDC6600 Benefits</a:t>
            </a:r>
          </a:p>
        </p:txBody>
      </p:sp>
      <p:graphicFrame>
        <p:nvGraphicFramePr>
          <p:cNvPr id="81924" name="Group 4">
            <a:extLst>
              <a:ext uri="{FF2B5EF4-FFF2-40B4-BE49-F238E27FC236}">
                <a16:creationId xmlns:a16="http://schemas.microsoft.com/office/drawing/2014/main" id="{D296047C-60A3-4CA6-873D-35EDA7CABA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1" cy="2611438"/>
        </p:xfrm>
        <a:graphic>
          <a:graphicData uri="http://schemas.openxmlformats.org/drawingml/2006/table">
            <a:tbl>
              <a:tblPr/>
              <a:tblGrid>
                <a:gridCol w="2827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8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Improvement</a:t>
                      </a:r>
                    </a:p>
                  </a:txBody>
                  <a:tcPr marL="88432" marR="88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Cede Type</a:t>
                      </a:r>
                    </a:p>
                  </a:txBody>
                  <a:tcPr marL="88432" marR="88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1.7</a:t>
                      </a:r>
                    </a:p>
                  </a:txBody>
                  <a:tcPr marL="88432" marR="88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FORTRAN</a:t>
                      </a:r>
                    </a:p>
                  </a:txBody>
                  <a:tcPr marL="88432" marR="88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9950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2.5</a:t>
                      </a:r>
                    </a:p>
                  </a:txBody>
                  <a:tcPr marL="88432" marR="88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hand-coded assembly</a:t>
                      </a:r>
                    </a:p>
                  </a:txBody>
                  <a:tcPr marL="88432" marR="88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4C8007-9960-4C6F-8193-3E1A6BD1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ED472-6D54-4D9E-ADFC-428F2928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8CD72-86AE-4764-A0DF-7E194D31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6530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5A9C1DC9-7D65-4B16-B3FB-0E1918715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Limitations of 6600 Scoreboard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93EC619-F46A-438B-9D83-67DDB8522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No forwarding hardware</a:t>
            </a:r>
          </a:p>
          <a:p>
            <a:r>
              <a:rPr lang="en-US" altLang="zh-CN"/>
              <a:t>Limited to instructions in basic block </a:t>
            </a:r>
          </a:p>
          <a:p>
            <a:pPr lvl="1"/>
            <a:r>
              <a:rPr lang="en-US" altLang="zh-CN"/>
              <a:t>Small window</a:t>
            </a:r>
          </a:p>
          <a:p>
            <a:r>
              <a:rPr lang="en-US" altLang="zh-CN"/>
              <a:t>Small number of functional units </a:t>
            </a:r>
          </a:p>
          <a:p>
            <a:pPr lvl="1"/>
            <a:r>
              <a:rPr lang="en-US" altLang="zh-CN"/>
              <a:t>Structural hazards</a:t>
            </a:r>
          </a:p>
          <a:p>
            <a:pPr lvl="1"/>
            <a:r>
              <a:rPr lang="en-US" altLang="zh-CN"/>
              <a:t>Especially integer/load store units</a:t>
            </a:r>
          </a:p>
          <a:p>
            <a:r>
              <a:rPr lang="en-US" altLang="zh-CN"/>
              <a:t>Do not issue on structural hazards</a:t>
            </a:r>
          </a:p>
          <a:p>
            <a:r>
              <a:rPr lang="en-US" altLang="zh-CN"/>
              <a:t>Wait for WAR hazards</a:t>
            </a:r>
          </a:p>
          <a:p>
            <a:r>
              <a:rPr lang="en-US" altLang="zh-CN"/>
              <a:t>Prevent WAW hazards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02C503-A4DB-40C9-9AFA-4E5F601F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55D83-4872-4F81-A54B-C5C51649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B4AC6-1E28-4922-ABB9-1BD482E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87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2C5439A5-010A-449F-A502-0C910EE43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1B655075-2291-4858-AB80-B7E302393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Hazards limit performance</a:t>
            </a:r>
          </a:p>
          <a:p>
            <a:pPr lvl="1"/>
            <a:r>
              <a:rPr lang="en-US" altLang="zh-CN" sz="2400" dirty="0"/>
              <a:t>Structural: need more HW resources</a:t>
            </a:r>
          </a:p>
          <a:p>
            <a:pPr lvl="1"/>
            <a:r>
              <a:rPr lang="en-US" altLang="zh-CN" sz="2400" dirty="0"/>
              <a:t>Data: need forwarding, compiler scheduling</a:t>
            </a:r>
          </a:p>
          <a:p>
            <a:pPr lvl="1"/>
            <a:r>
              <a:rPr lang="en-US" altLang="zh-CN" sz="2400" dirty="0"/>
              <a:t>Control: early evaluation &amp; PC, delayed branch, prediction</a:t>
            </a:r>
          </a:p>
          <a:p>
            <a:r>
              <a:rPr lang="en-US" altLang="zh-CN" sz="2800" dirty="0"/>
              <a:t>ILP found either by compiler or hardware</a:t>
            </a:r>
          </a:p>
          <a:p>
            <a:r>
              <a:rPr lang="en-US" altLang="zh-CN" sz="2800" dirty="0"/>
              <a:t>Increasing length of pipe increases impact of hazards</a:t>
            </a:r>
          </a:p>
          <a:p>
            <a:pPr lvl="1"/>
            <a:r>
              <a:rPr lang="en-US" altLang="zh-CN" sz="2400" dirty="0"/>
              <a:t>Pipelining helps instruction bandwidth, not latency!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5BBD06-B924-4348-9C3B-8DCDACF6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05141-B22D-43A1-B89E-F52B1017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39B40-7A5C-4C9C-9A5E-5566A188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994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5DD50B17-935C-4278-8C32-E04F777A8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Ambitiously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0D8D9E50-C576-4FA1-89B3-1477E43CE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Missing from 6600 Scoreboard?</a:t>
            </a:r>
          </a:p>
          <a:p>
            <a:pPr lvl="1"/>
            <a:r>
              <a:rPr lang="en-US" altLang="zh-CN"/>
              <a:t>Hardware renaming – name dependencies limiting our potential speedup on loops!</a:t>
            </a:r>
          </a:p>
          <a:p>
            <a:pPr lvl="2"/>
            <a:r>
              <a:rPr lang="en-US" altLang="zh-CN"/>
              <a:t>Can we rename in hardware? </a:t>
            </a:r>
            <a:br>
              <a:rPr lang="en-US" altLang="zh-CN"/>
            </a:br>
            <a:r>
              <a:rPr lang="en-US" altLang="zh-CN"/>
              <a:t>Of course – next time</a:t>
            </a:r>
          </a:p>
          <a:p>
            <a:pPr lvl="1"/>
            <a:r>
              <a:rPr lang="en-US" altLang="zh-CN"/>
              <a:t>Concurrent write result to destination register and read operands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F3E85A-2A81-40A7-B5EB-766718EB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85942-D121-4E7B-9081-82FFBA73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EDC8D-9B1C-45E9-9419-12405178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02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6">
            <a:extLst>
              <a:ext uri="{FF2B5EF4-FFF2-40B4-BE49-F238E27FC236}">
                <a16:creationId xmlns:a16="http://schemas.microsoft.com/office/drawing/2014/main" id="{B31822DE-09D7-4FCA-ADEF-1F627F953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Historical View: Pipelining Tech</a:t>
            </a:r>
          </a:p>
        </p:txBody>
      </p:sp>
      <p:sp>
        <p:nvSpPr>
          <p:cNvPr id="73730" name="Rectangle 7">
            <a:extLst>
              <a:ext uri="{FF2B5EF4-FFF2-40B4-BE49-F238E27FC236}">
                <a16:creationId xmlns:a16="http://schemas.microsoft.com/office/drawing/2014/main" id="{02A3F081-4A9B-440F-A5E0-C24B14329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At the 1980s, for </a:t>
            </a:r>
          </a:p>
          <a:p>
            <a:pPr lvl="1"/>
            <a:r>
              <a:rPr lang="en-US" altLang="zh-CN" sz="2400" dirty="0">
                <a:solidFill>
                  <a:schemeClr val="accent2"/>
                </a:solidFill>
              </a:rPr>
              <a:t>Supercomputers</a:t>
            </a:r>
          </a:p>
          <a:p>
            <a:pPr lvl="1"/>
            <a:r>
              <a:rPr lang="en-US" altLang="zh-CN" sz="2400" dirty="0"/>
              <a:t>Large multimillion dollar </a:t>
            </a:r>
            <a:r>
              <a:rPr lang="en-US" altLang="zh-CN" sz="2400" dirty="0">
                <a:solidFill>
                  <a:schemeClr val="accent2"/>
                </a:solidFill>
              </a:rPr>
              <a:t>mainframes</a:t>
            </a:r>
          </a:p>
          <a:p>
            <a:r>
              <a:rPr lang="en-US" altLang="zh-CN" sz="2800" dirty="0"/>
              <a:t>By the mid-1980s</a:t>
            </a:r>
          </a:p>
          <a:p>
            <a:pPr lvl="1"/>
            <a:r>
              <a:rPr lang="en-US" altLang="zh-CN" sz="2400" dirty="0"/>
              <a:t>The first pipelined </a:t>
            </a:r>
            <a:r>
              <a:rPr lang="en-US" altLang="zh-CN" sz="2400" dirty="0">
                <a:solidFill>
                  <a:schemeClr val="accent2"/>
                </a:solidFill>
              </a:rPr>
              <a:t>microprocessors</a:t>
            </a:r>
            <a:r>
              <a:rPr lang="en-US" altLang="zh-CN" sz="2400" dirty="0"/>
              <a:t> </a:t>
            </a:r>
          </a:p>
          <a:p>
            <a:pPr lvl="1"/>
            <a:r>
              <a:rPr lang="en-US" altLang="zh-CN" sz="2400" dirty="0">
                <a:solidFill>
                  <a:schemeClr val="accent2"/>
                </a:solidFill>
              </a:rPr>
              <a:t>Microprocessors</a:t>
            </a:r>
            <a:r>
              <a:rPr lang="en-US" altLang="zh-CN" sz="2400" dirty="0"/>
              <a:t> bypass minicomputers and mainframes</a:t>
            </a:r>
          </a:p>
          <a:p>
            <a:r>
              <a:rPr lang="en-US" altLang="zh-CN" sz="2800" dirty="0"/>
              <a:t>By the early 1990s</a:t>
            </a:r>
          </a:p>
          <a:p>
            <a:pPr lvl="1"/>
            <a:r>
              <a:rPr lang="en-US" altLang="zh-CN" sz="2400" dirty="0"/>
              <a:t>High-end </a:t>
            </a:r>
            <a:r>
              <a:rPr lang="en-US" altLang="zh-CN" sz="2400" dirty="0">
                <a:solidFill>
                  <a:schemeClr val="accent2"/>
                </a:solidFill>
              </a:rPr>
              <a:t>embedded</a:t>
            </a:r>
            <a:r>
              <a:rPr lang="en-US" altLang="zh-CN" sz="2400" dirty="0"/>
              <a:t> microprocessors</a:t>
            </a:r>
          </a:p>
          <a:p>
            <a:pPr lvl="1"/>
            <a:r>
              <a:rPr lang="en-US" altLang="zh-CN" sz="2400" dirty="0">
                <a:solidFill>
                  <a:schemeClr val="accent2"/>
                </a:solidFill>
              </a:rPr>
              <a:t>Desktops</a:t>
            </a:r>
            <a:r>
              <a:rPr lang="en-US" altLang="zh-CN" sz="2400" dirty="0"/>
              <a:t> were dynamically scheduled, multiple-issue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FCA9FB-08A6-48C2-8E79-9637A3C6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DC361-9D66-4174-8DD9-7514FFBE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866C1-7023-417C-9949-A201FCBE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0621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C3209-3A8C-4471-8D2C-71F6BEDA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A61E4-6B93-47D8-9C0E-4542B9DFE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Read C7</a:t>
            </a:r>
          </a:p>
          <a:p>
            <a:pPr lvl="1"/>
            <a:r>
              <a:rPr lang="en-US" altLang="zh-CN" dirty="0"/>
              <a:t>Algorithm and write the functional explanation to each statement (operation and result)</a:t>
            </a:r>
          </a:p>
          <a:p>
            <a:r>
              <a:rPr lang="en-US" altLang="zh-CN" dirty="0"/>
              <a:t>Project:</a:t>
            </a:r>
          </a:p>
          <a:p>
            <a:pPr lvl="1"/>
            <a:r>
              <a:rPr lang="en-US" altLang="zh-CN" dirty="0"/>
              <a:t>Coding for </a:t>
            </a:r>
            <a:r>
              <a:rPr lang="en-US" altLang="zh-CN" dirty="0">
                <a:solidFill>
                  <a:srgbClr val="FF0000"/>
                </a:solidFill>
              </a:rPr>
              <a:t>scoreboard</a:t>
            </a:r>
          </a:p>
          <a:p>
            <a:pPr lvl="2"/>
            <a:r>
              <a:rPr lang="en-US" altLang="zh-CN" dirty="0"/>
              <a:t>The proposals submitted in two weeks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44110-D259-44CF-8A6A-6BA6E1C2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A60C629-B60D-4ABD-856C-4552035A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A86A9D6-9051-4CB7-805B-B9B63365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813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8233ED43-74FF-486F-A138-BEA09F17BA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Next…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90123B49-788D-423C-BC76-B497C1FD45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Branches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6">
            <a:extLst>
              <a:ext uri="{FF2B5EF4-FFF2-40B4-BE49-F238E27FC236}">
                <a16:creationId xmlns:a16="http://schemas.microsoft.com/office/drawing/2014/main" id="{754B8AD9-1A6B-4C4A-A5C6-4A397A75D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Implications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3C93E14F-6730-4E3F-A5F5-AB792E98BE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Solutions for WAR</a:t>
            </a:r>
          </a:p>
          <a:p>
            <a:pPr lvl="1"/>
            <a:r>
              <a:rPr lang="en-US" altLang="zh-CN" sz="2400" dirty="0"/>
              <a:t>Stall writeback until registers have been read</a:t>
            </a:r>
          </a:p>
          <a:p>
            <a:pPr lvl="1"/>
            <a:r>
              <a:rPr lang="en-US" altLang="zh-CN" sz="2400" dirty="0"/>
              <a:t>Read registers only during Read Operands stage</a:t>
            </a:r>
          </a:p>
          <a:p>
            <a:r>
              <a:rPr lang="en-US" altLang="zh-CN" sz="2800" dirty="0"/>
              <a:t>Solution for WAW</a:t>
            </a:r>
          </a:p>
          <a:p>
            <a:pPr lvl="1"/>
            <a:r>
              <a:rPr lang="en-US" altLang="zh-CN" sz="2400" dirty="0"/>
              <a:t>Detect hazard and stall issue of new instruction until other instruction completes</a:t>
            </a:r>
          </a:p>
          <a:p>
            <a:r>
              <a:rPr lang="en-US" altLang="zh-CN" sz="2800" dirty="0"/>
              <a:t>Need to have multiple instructions in execution phase</a:t>
            </a:r>
          </a:p>
          <a:p>
            <a:pPr lvl="1"/>
            <a:r>
              <a:rPr lang="en-US" altLang="zh-CN" sz="2400" dirty="0"/>
              <a:t>=&gt; multiple execution units or pipelined execution units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3D8DEF-A111-448F-8010-46B00D03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FC495-0498-4E92-B54E-BCAF40E6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7AEB3-39A2-436D-A46D-B350CA28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24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6">
            <a:extLst>
              <a:ext uri="{FF2B5EF4-FFF2-40B4-BE49-F238E27FC236}">
                <a16:creationId xmlns:a16="http://schemas.microsoft.com/office/drawing/2014/main" id="{B7D5738E-9782-4B8B-96FA-187285E78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1st Stages: Issue</a:t>
            </a: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CF98F324-C302-4EF5-819A-BDDDBB7D8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Issue -- Decode instructions &amp; check for structural hazards (ID1)</a:t>
            </a:r>
          </a:p>
          <a:p>
            <a:pPr lvl="1"/>
            <a:r>
              <a:rPr lang="en-US" altLang="zh-CN"/>
              <a:t>Instructions issued in program order </a:t>
            </a:r>
            <a:br>
              <a:rPr lang="en-US" altLang="zh-CN"/>
            </a:br>
            <a:r>
              <a:rPr lang="en-US" altLang="zh-CN"/>
              <a:t>(for hazard checking)</a:t>
            </a:r>
          </a:p>
          <a:p>
            <a:pPr lvl="1"/>
            <a:r>
              <a:rPr lang="en-US" altLang="zh-CN"/>
              <a:t>Don</a:t>
            </a:r>
            <a:r>
              <a:rPr lang="en-US" altLang="en-US"/>
              <a:t>’</a:t>
            </a:r>
            <a:r>
              <a:rPr lang="en-US" altLang="zh-CN"/>
              <a:t>t issue if structural hazard</a:t>
            </a:r>
          </a:p>
          <a:p>
            <a:pPr lvl="1"/>
            <a:r>
              <a:rPr lang="en-US" altLang="zh-CN"/>
              <a:t>Don</a:t>
            </a:r>
            <a:r>
              <a:rPr lang="en-US" altLang="en-US"/>
              <a:t>’</a:t>
            </a:r>
            <a:r>
              <a:rPr lang="en-US" altLang="zh-CN"/>
              <a:t>t issue if instruction is output dependent on any previously issued but uncompleted instruction </a:t>
            </a:r>
            <a:br>
              <a:rPr lang="en-US" altLang="zh-CN"/>
            </a:br>
            <a:r>
              <a:rPr lang="en-US" altLang="zh-CN"/>
              <a:t>(no WAW hazards) 	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E25DF7-0626-45ED-8C8C-C46DAA1A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EDEFD-68A9-44BB-AA25-36DCE06C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2D694-6A56-4B12-A99C-C918F067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15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0">
            <a:extLst>
              <a:ext uri="{FF2B5EF4-FFF2-40B4-BE49-F238E27FC236}">
                <a16:creationId xmlns:a16="http://schemas.microsoft.com/office/drawing/2014/main" id="{A834603B-7BAB-4060-96BC-1239AAC31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2nd Stages: Read Operands</a:t>
            </a:r>
          </a:p>
        </p:txBody>
      </p:sp>
      <p:sp>
        <p:nvSpPr>
          <p:cNvPr id="14347" name="Rectangle 11">
            <a:extLst>
              <a:ext uri="{FF2B5EF4-FFF2-40B4-BE49-F238E27FC236}">
                <a16:creationId xmlns:a16="http://schemas.microsoft.com/office/drawing/2014/main" id="{44B5EB9A-0ACA-4952-B33C-8EE5F2ECF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Read Operands -- Wait until no data hazards, then read operands (ID2)</a:t>
            </a:r>
          </a:p>
          <a:p>
            <a:pPr lvl="1"/>
            <a:r>
              <a:rPr lang="en-US" altLang="zh-CN"/>
              <a:t> All real dependencies resolved in this stage, since we wait for instructions to write back data</a:t>
            </a:r>
            <a:br>
              <a:rPr lang="en-US" altLang="zh-CN"/>
            </a:br>
            <a:r>
              <a:rPr lang="en-US" altLang="zh-CN"/>
              <a:t> (RAW hazards) </a:t>
            </a:r>
          </a:p>
          <a:p>
            <a:pPr lvl="1"/>
            <a:r>
              <a:rPr lang="en-US" altLang="zh-CN"/>
              <a:t>No forwarding of data in this model !</a:t>
            </a:r>
          </a:p>
          <a:p>
            <a:pPr lvl="2"/>
            <a:r>
              <a:rPr lang="en-US" altLang="zh-CN"/>
              <a:t>Data can not be used until in registers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7BC8BF-B70F-44FE-8F66-761EFF35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D005E-31D7-4624-9D10-70D3AB35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F6DCE-0F15-40E0-A957-4ADC522D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161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7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6824</TotalTime>
  <Words>2754</Words>
  <Application>Microsoft Office PowerPoint</Application>
  <PresentationFormat>全屏显示(4:3)</PresentationFormat>
  <Paragraphs>505</Paragraphs>
  <Slides>68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9" baseType="lpstr">
      <vt:lpstr>等线</vt:lpstr>
      <vt:lpstr>微软雅黑</vt:lpstr>
      <vt:lpstr>Arial</vt:lpstr>
      <vt:lpstr>Calibri</vt:lpstr>
      <vt:lpstr>Century Gothic</vt:lpstr>
      <vt:lpstr>Comic Sans MS</vt:lpstr>
      <vt:lpstr>Courier New</vt:lpstr>
      <vt:lpstr>MV Boli</vt:lpstr>
      <vt:lpstr>Wingdings</vt:lpstr>
      <vt:lpstr>Office Theme</vt:lpstr>
      <vt:lpstr>工作表</vt:lpstr>
      <vt:lpstr>Advanced Computer Architecture (ACA2020)</vt:lpstr>
      <vt:lpstr>Scoreboard</vt:lpstr>
      <vt:lpstr>CDC 6600: designed by Seymore Cray</vt:lpstr>
      <vt:lpstr>Some Photos (from Internet) </vt:lpstr>
      <vt:lpstr>IBM Internal Memo</vt:lpstr>
      <vt:lpstr>Review: Scoreboard (CDC 6600)</vt:lpstr>
      <vt:lpstr>Scoreboard Implications</vt:lpstr>
      <vt:lpstr>The 1st Stages: Issue</vt:lpstr>
      <vt:lpstr>The 2nd Stages: Read Operands</vt:lpstr>
      <vt:lpstr>The 3rd Stages: Execution</vt:lpstr>
      <vt:lpstr>The 4th Stages: Write Result</vt:lpstr>
      <vt:lpstr>Three Parts of the Scoreboard</vt:lpstr>
      <vt:lpstr>9 Fields for Each Functional Unit</vt:lpstr>
      <vt:lpstr>How It Works</vt:lpstr>
      <vt:lpstr>Where Are the RAWs?</vt:lpstr>
      <vt:lpstr>RAWs</vt:lpstr>
      <vt:lpstr>Where WARs?</vt:lpstr>
      <vt:lpstr>WARs</vt:lpstr>
      <vt:lpstr>EX Cycle Latencies</vt:lpstr>
      <vt:lpstr>Scoreboard Example</vt:lpstr>
      <vt:lpstr>Scoreboard Example: Cycle 1</vt:lpstr>
      <vt:lpstr>Scoreboard Example: Cycle 2</vt:lpstr>
      <vt:lpstr>Scoreboard Example: Cycle 2</vt:lpstr>
      <vt:lpstr>Scoreboard Example: Cycle 3</vt:lpstr>
      <vt:lpstr>Scoreboard Example: Cycle 3</vt:lpstr>
      <vt:lpstr>Scoreboard Example: Cycle 4</vt:lpstr>
      <vt:lpstr>Scoreboard Example: Cycle 5</vt:lpstr>
      <vt:lpstr>Scoreboard Example: Cycle 6</vt:lpstr>
      <vt:lpstr>Scoreboard Example: Cycle 7</vt:lpstr>
      <vt:lpstr>Scoreboard Example: Cycle 7</vt:lpstr>
      <vt:lpstr>Cycle 8a (First half of clock)</vt:lpstr>
      <vt:lpstr>Cycle 8b (Second half of clock)</vt:lpstr>
      <vt:lpstr>Scoreboard Example: Cycle 9</vt:lpstr>
      <vt:lpstr>Scoreboard Example: Cycle 9</vt:lpstr>
      <vt:lpstr>Scoreboard Example: Cycle 10</vt:lpstr>
      <vt:lpstr>Scoreboard Example: Cycle 11</vt:lpstr>
      <vt:lpstr>Scoreboard Example: Cycle 12</vt:lpstr>
      <vt:lpstr>Scoreboard Example: Cycle 12</vt:lpstr>
      <vt:lpstr>Scoreboard Example: Cycle 13</vt:lpstr>
      <vt:lpstr>Scoreboard Example: Cycle 14</vt:lpstr>
      <vt:lpstr>Scoreboard Example: Cycle 15</vt:lpstr>
      <vt:lpstr>Scoreboard Example: Cycle 16</vt:lpstr>
      <vt:lpstr>Scoreboard Example: Cycle 17</vt:lpstr>
      <vt:lpstr>Scoreboard Example: Cycle 17</vt:lpstr>
      <vt:lpstr>Scoreboard Example: Cycle 17</vt:lpstr>
      <vt:lpstr>Scoreboard Example: Cycle 18</vt:lpstr>
      <vt:lpstr>Scoreboard Example: Cycle 19</vt:lpstr>
      <vt:lpstr>Scoreboard Example: Cycle 20</vt:lpstr>
      <vt:lpstr>Scoreboard Example: Cycle 21</vt:lpstr>
      <vt:lpstr>Scoreboard Example: Cycle 21</vt:lpstr>
      <vt:lpstr>Scoreboard Example: Cycle 22</vt:lpstr>
      <vt:lpstr>Faster than light computation</vt:lpstr>
      <vt:lpstr>Scoreboard Example: Cycle 61</vt:lpstr>
      <vt:lpstr>Scoreboard Example: Cycle 62</vt:lpstr>
      <vt:lpstr>Review: Scoreboard Status</vt:lpstr>
      <vt:lpstr>Review: Scoreboard Status</vt:lpstr>
      <vt:lpstr>Issue</vt:lpstr>
      <vt:lpstr>Read operands</vt:lpstr>
      <vt:lpstr>Execution</vt:lpstr>
      <vt:lpstr>Write Result</vt:lpstr>
      <vt:lpstr>Scoreboard on the CDC 6600</vt:lpstr>
      <vt:lpstr>The CDC6600 Benefits</vt:lpstr>
      <vt:lpstr>Limitations of 6600 Scoreboard</vt:lpstr>
      <vt:lpstr>Summary</vt:lpstr>
      <vt:lpstr>Ambitiously</vt:lpstr>
      <vt:lpstr>Historical View: Pipelining Tech</vt:lpstr>
      <vt:lpstr>Homework</vt:lpstr>
      <vt:lpstr>Next…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Chun-yuan Zhang</dc:creator>
  <cp:lastModifiedBy>CY Z</cp:lastModifiedBy>
  <cp:revision>311</cp:revision>
  <dcterms:created xsi:type="dcterms:W3CDTF">2019-10-31T01:02:19Z</dcterms:created>
  <dcterms:modified xsi:type="dcterms:W3CDTF">2020-11-11T04:07:24Z</dcterms:modified>
</cp:coreProperties>
</file>