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87"/>
  </p:notesMasterIdLst>
  <p:sldIdLst>
    <p:sldId id="257" r:id="rId2"/>
    <p:sldId id="549" r:id="rId3"/>
    <p:sldId id="550" r:id="rId4"/>
    <p:sldId id="551" r:id="rId5"/>
    <p:sldId id="552" r:id="rId6"/>
    <p:sldId id="553" r:id="rId7"/>
    <p:sldId id="554" r:id="rId8"/>
    <p:sldId id="555"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570" r:id="rId24"/>
    <p:sldId id="571" r:id="rId25"/>
    <p:sldId id="572" r:id="rId26"/>
    <p:sldId id="573" r:id="rId27"/>
    <p:sldId id="574" r:id="rId28"/>
    <p:sldId id="575" r:id="rId29"/>
    <p:sldId id="576" r:id="rId30"/>
    <p:sldId id="577" r:id="rId31"/>
    <p:sldId id="578" r:id="rId32"/>
    <p:sldId id="579" r:id="rId33"/>
    <p:sldId id="1099" r:id="rId34"/>
    <p:sldId id="1100" r:id="rId35"/>
    <p:sldId id="1101" r:id="rId36"/>
    <p:sldId id="1102" r:id="rId37"/>
    <p:sldId id="1103" r:id="rId38"/>
    <p:sldId id="1104" r:id="rId39"/>
    <p:sldId id="1105" r:id="rId40"/>
    <p:sldId id="1106" r:id="rId41"/>
    <p:sldId id="1107" r:id="rId42"/>
    <p:sldId id="1108" r:id="rId43"/>
    <p:sldId id="1109" r:id="rId44"/>
    <p:sldId id="1110" r:id="rId45"/>
    <p:sldId id="1111" r:id="rId46"/>
    <p:sldId id="1112" r:id="rId47"/>
    <p:sldId id="1113" r:id="rId48"/>
    <p:sldId id="1114" r:id="rId49"/>
    <p:sldId id="1115" r:id="rId50"/>
    <p:sldId id="1116" r:id="rId51"/>
    <p:sldId id="1117" r:id="rId52"/>
    <p:sldId id="1118" r:id="rId53"/>
    <p:sldId id="1119" r:id="rId54"/>
    <p:sldId id="1135" r:id="rId55"/>
    <p:sldId id="1136" r:id="rId56"/>
    <p:sldId id="1137" r:id="rId57"/>
    <p:sldId id="1138" r:id="rId58"/>
    <p:sldId id="1139" r:id="rId59"/>
    <p:sldId id="602" r:id="rId60"/>
    <p:sldId id="603" r:id="rId61"/>
    <p:sldId id="604" r:id="rId62"/>
    <p:sldId id="605" r:id="rId63"/>
    <p:sldId id="606" r:id="rId64"/>
    <p:sldId id="607" r:id="rId65"/>
    <p:sldId id="608" r:id="rId66"/>
    <p:sldId id="609" r:id="rId67"/>
    <p:sldId id="610" r:id="rId68"/>
    <p:sldId id="611" r:id="rId69"/>
    <p:sldId id="612" r:id="rId70"/>
    <p:sldId id="613" r:id="rId71"/>
    <p:sldId id="614" r:id="rId72"/>
    <p:sldId id="615" r:id="rId73"/>
    <p:sldId id="616" r:id="rId74"/>
    <p:sldId id="617" r:id="rId75"/>
    <p:sldId id="618" r:id="rId76"/>
    <p:sldId id="619" r:id="rId77"/>
    <p:sldId id="620" r:id="rId78"/>
    <p:sldId id="621" r:id="rId79"/>
    <p:sldId id="622" r:id="rId80"/>
    <p:sldId id="623" r:id="rId81"/>
    <p:sldId id="624" r:id="rId82"/>
    <p:sldId id="625" r:id="rId83"/>
    <p:sldId id="626" r:id="rId84"/>
    <p:sldId id="1140" r:id="rId85"/>
    <p:sldId id="382"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A78"/>
    <a:srgbClr val="FF0000"/>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1086" autoAdjust="0"/>
  </p:normalViewPr>
  <p:slideViewPr>
    <p:cSldViewPr snapToGrid="0">
      <p:cViewPr varScale="1">
        <p:scale>
          <a:sx n="77" d="100"/>
          <a:sy n="77" d="100"/>
        </p:scale>
        <p:origin x="2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07877461706784"/>
          <c:y val="2.3008849557522124E-2"/>
          <c:w val="0.8216630196936543"/>
          <c:h val="0.84601769911504421"/>
        </c:manualLayout>
      </c:layout>
      <c:barChart>
        <c:barDir val="bar"/>
        <c:grouping val="clustered"/>
        <c:varyColors val="0"/>
        <c:ser>
          <c:idx val="0"/>
          <c:order val="0"/>
          <c:tx>
            <c:strRef>
              <c:f>Sheet1!$A$2</c:f>
              <c:strCache>
                <c:ptCount val="1"/>
                <c:pt idx="0">
                  <c:v>4096 entries: 2 bits per entry</c:v>
                </c:pt>
              </c:strCache>
            </c:strRef>
          </c:tx>
          <c:spPr>
            <a:solidFill>
              <a:srgbClr val="FFFFF7"/>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Sheet1!$B$2:$J$2</c:f>
              <c:numCache>
                <c:formatCode>0%</c:formatCode>
                <c:ptCount val="9"/>
                <c:pt idx="0">
                  <c:v>0.1</c:v>
                </c:pt>
                <c:pt idx="1">
                  <c:v>0.18</c:v>
                </c:pt>
                <c:pt idx="2">
                  <c:v>0.05</c:v>
                </c:pt>
                <c:pt idx="3">
                  <c:v>0.09</c:v>
                </c:pt>
                <c:pt idx="4">
                  <c:v>0.09</c:v>
                </c:pt>
                <c:pt idx="5">
                  <c:v>0.05</c:v>
                </c:pt>
                <c:pt idx="6">
                  <c:v>0.01</c:v>
                </c:pt>
                <c:pt idx="7">
                  <c:v>0</c:v>
                </c:pt>
                <c:pt idx="8">
                  <c:v>0.01</c:v>
                </c:pt>
              </c:numCache>
            </c:numRef>
          </c:val>
          <c:extLst>
            <c:ext xmlns:c16="http://schemas.microsoft.com/office/drawing/2014/chart" uri="{C3380CC4-5D6E-409C-BE32-E72D297353CC}">
              <c16:uniqueId val="{00000000-C88E-4C1B-943D-A4E69DFF32E9}"/>
            </c:ext>
          </c:extLst>
        </c:ser>
        <c:ser>
          <c:idx val="1"/>
          <c:order val="1"/>
          <c:tx>
            <c:strRef>
              <c:f>Sheet1!$A$3</c:f>
              <c:strCache>
                <c:ptCount val="1"/>
                <c:pt idx="0">
                  <c:v>Unlimited entries: 2 bits per entry</c:v>
                </c:pt>
              </c:strCache>
            </c:strRef>
          </c:tx>
          <c:spPr>
            <a:solidFill>
              <a:srgbClr val="33CCCC"/>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Sheet1!$B$3:$J$3</c:f>
              <c:numCache>
                <c:formatCode>0%</c:formatCode>
                <c:ptCount val="9"/>
                <c:pt idx="0">
                  <c:v>0.1</c:v>
                </c:pt>
                <c:pt idx="1">
                  <c:v>0.18</c:v>
                </c:pt>
                <c:pt idx="2">
                  <c:v>0.05</c:v>
                </c:pt>
                <c:pt idx="3">
                  <c:v>0.09</c:v>
                </c:pt>
                <c:pt idx="4">
                  <c:v>0.09</c:v>
                </c:pt>
                <c:pt idx="5">
                  <c:v>0.05</c:v>
                </c:pt>
                <c:pt idx="6">
                  <c:v>0</c:v>
                </c:pt>
                <c:pt idx="7">
                  <c:v>0</c:v>
                </c:pt>
                <c:pt idx="8">
                  <c:v>0</c:v>
                </c:pt>
              </c:numCache>
            </c:numRef>
          </c:val>
          <c:extLst>
            <c:ext xmlns:c16="http://schemas.microsoft.com/office/drawing/2014/chart" uri="{C3380CC4-5D6E-409C-BE32-E72D297353CC}">
              <c16:uniqueId val="{00000001-C88E-4C1B-943D-A4E69DFF32E9}"/>
            </c:ext>
          </c:extLst>
        </c:ser>
        <c:ser>
          <c:idx val="2"/>
          <c:order val="2"/>
          <c:tx>
            <c:strRef>
              <c:f>Sheet1!$A$4</c:f>
              <c:strCache>
                <c:ptCount val="1"/>
                <c:pt idx="0">
                  <c:v>1024 entries: (2,2)</c:v>
                </c:pt>
              </c:strCache>
            </c:strRef>
          </c:tx>
          <c:spPr>
            <a:solidFill>
              <a:srgbClr val="FF5050"/>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447"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Sheet1!$B$4:$J$4</c:f>
              <c:numCache>
                <c:formatCode>0%</c:formatCode>
                <c:ptCount val="9"/>
                <c:pt idx="0">
                  <c:v>0.05</c:v>
                </c:pt>
                <c:pt idx="1">
                  <c:v>0.06</c:v>
                </c:pt>
                <c:pt idx="2">
                  <c:v>0.04</c:v>
                </c:pt>
                <c:pt idx="3">
                  <c:v>0.05</c:v>
                </c:pt>
                <c:pt idx="4">
                  <c:v>0.05</c:v>
                </c:pt>
                <c:pt idx="5">
                  <c:v>0.05</c:v>
                </c:pt>
                <c:pt idx="6">
                  <c:v>0.01</c:v>
                </c:pt>
                <c:pt idx="7">
                  <c:v>0</c:v>
                </c:pt>
                <c:pt idx="8">
                  <c:v>0.01</c:v>
                </c:pt>
              </c:numCache>
            </c:numRef>
          </c:val>
          <c:extLst>
            <c:ext xmlns:c16="http://schemas.microsoft.com/office/drawing/2014/chart" uri="{C3380CC4-5D6E-409C-BE32-E72D297353CC}">
              <c16:uniqueId val="{00000002-C88E-4C1B-943D-A4E69DFF32E9}"/>
            </c:ext>
          </c:extLst>
        </c:ser>
        <c:dLbls>
          <c:showLegendKey val="0"/>
          <c:showVal val="1"/>
          <c:showCatName val="0"/>
          <c:showSerName val="0"/>
          <c:showPercent val="0"/>
          <c:showBubbleSize val="0"/>
        </c:dLbls>
        <c:gapWidth val="150"/>
        <c:axId val="236170736"/>
        <c:axId val="1"/>
      </c:barChart>
      <c:catAx>
        <c:axId val="236170736"/>
        <c:scaling>
          <c:orientation val="minMax"/>
        </c:scaling>
        <c:delete val="0"/>
        <c:axPos val="l"/>
        <c:numFmt formatCode="General"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1"/>
        <c:crosses val="autoZero"/>
        <c:auto val="1"/>
        <c:lblAlgn val="ctr"/>
        <c:lblOffset val="100"/>
        <c:tickLblSkip val="1"/>
        <c:tickMarkSkip val="1"/>
        <c:noMultiLvlLbl val="0"/>
      </c:catAx>
      <c:valAx>
        <c:axId val="1"/>
        <c:scaling>
          <c:orientation val="minMax"/>
        </c:scaling>
        <c:delete val="0"/>
        <c:axPos val="b"/>
        <c:numFmt formatCode="0%"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236170736"/>
        <c:crosses val="autoZero"/>
        <c:crossBetween val="between"/>
      </c:valAx>
      <c:spPr>
        <a:noFill/>
        <a:ln w="10211">
          <a:solidFill>
            <a:srgbClr val="000000"/>
          </a:solidFill>
          <a:prstDash val="solid"/>
        </a:ln>
      </c:spPr>
    </c:plotArea>
    <c:legend>
      <c:legendPos val="r"/>
      <c:layout>
        <c:manualLayout>
          <c:xMode val="edge"/>
          <c:yMode val="edge"/>
          <c:x val="0.61269146608315095"/>
          <c:y val="0"/>
          <c:w val="0.3161925601750547"/>
          <c:h val="0.3345132743362832"/>
        </c:manualLayout>
      </c:layout>
      <c:overlay val="0"/>
      <c:spPr>
        <a:solidFill>
          <a:srgbClr val="FFFFFF"/>
        </a:solidFill>
        <a:ln w="2553">
          <a:solidFill>
            <a:srgbClr val="000000"/>
          </a:solidFill>
          <a:prstDash val="solid"/>
        </a:ln>
      </c:spPr>
      <c:txPr>
        <a:bodyPr/>
        <a:lstStyle/>
        <a:p>
          <a:pPr>
            <a:defRPr sz="1331" b="1" i="0" u="none" strike="noStrike" baseline="0">
              <a:solidFill>
                <a:srgbClr val="000000"/>
              </a:solidFill>
              <a:latin typeface="华文隶书"/>
              <a:ea typeface="华文隶书"/>
              <a:cs typeface="华文隶书"/>
            </a:defRPr>
          </a:pPr>
          <a:endParaRPr lang="zh-CN"/>
        </a:p>
      </c:txPr>
    </c:legend>
    <c:plotVisOnly val="1"/>
    <c:dispBlanksAs val="gap"/>
    <c:showDLblsOverMax val="0"/>
  </c:chart>
  <c:spPr>
    <a:noFill/>
    <a:ln>
      <a:noFill/>
    </a:ln>
  </c:spPr>
  <c:txPr>
    <a:bodyPr/>
    <a:lstStyle/>
    <a:p>
      <a:pPr>
        <a:defRPr sz="1447" b="1" i="0" u="none" strike="noStrike" baseline="0">
          <a:solidFill>
            <a:srgbClr val="000000"/>
          </a:solidFill>
          <a:latin typeface="华文隶书"/>
          <a:ea typeface="华文隶书"/>
          <a:cs typeface="华文隶书"/>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5BCA-682C-4EF0-9236-68AA4B379B9F}" type="datetimeFigureOut">
              <a:rPr lang="zh-CN" altLang="en-US" smtClean="0"/>
              <a:t>2020/11/18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DAC78-224B-4489-98AF-3C628EBA0244}" type="slidenum">
              <a:rPr lang="zh-CN" altLang="en-US" smtClean="0"/>
              <a:t>‹#›</a:t>
            </a:fld>
            <a:endParaRPr lang="zh-CN" altLang="en-US"/>
          </a:p>
        </p:txBody>
      </p:sp>
    </p:spTree>
    <p:extLst>
      <p:ext uri="{BB962C8B-B14F-4D97-AF65-F5344CB8AC3E}">
        <p14:creationId xmlns:p14="http://schemas.microsoft.com/office/powerpoint/2010/main" val="310620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122363"/>
            <a:ext cx="7200900" cy="2387600"/>
          </a:xfrm>
          <a:solidFill>
            <a:schemeClr val="bg1"/>
          </a:solidFill>
          <a:effectLst>
            <a:softEdge rad="635000"/>
          </a:effectLst>
        </p:spPr>
        <p:txBody>
          <a:bodyPr anchor="b">
            <a:normAutofit/>
            <a:scene3d>
              <a:camera prst="orthographicFront"/>
              <a:lightRig rig="threePt" dir="t"/>
            </a:scene3d>
            <a:sp3d extrusionH="57150">
              <a:bevelT w="38100" h="38100" prst="relaxedInset"/>
            </a:sp3d>
          </a:bodyPr>
          <a:lstStyle>
            <a:lvl1pPr algn="ctr">
              <a:defRPr lang="en-US" sz="4400" b="1" kern="1200" dirty="0">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3200">
                <a:effectLst>
                  <a:glow rad="63500">
                    <a:schemeClr val="accent4">
                      <a:satMod val="175000"/>
                      <a:alpha val="40000"/>
                    </a:schemeClr>
                  </a:glow>
                </a:effectLst>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2E0EA309-D790-4B0C-8099-E2345F817388}"/>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433" y="463551"/>
            <a:ext cx="1256576" cy="1225549"/>
          </a:xfrm>
          <a:prstGeom prst="rect">
            <a:avLst/>
          </a:prstGeom>
        </p:spPr>
      </p:pic>
    </p:spTree>
    <p:extLst>
      <p:ext uri="{BB962C8B-B14F-4D97-AF65-F5344CB8AC3E}">
        <p14:creationId xmlns:p14="http://schemas.microsoft.com/office/powerpoint/2010/main" val="34993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32"/>
            <a:ext cx="462915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2020/10/21 Wednesday</a:t>
            </a:r>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139FC524-6C53-4791-BA83-CC32B49FB7DB}"/>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20772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5D933057-9D7D-4ED4-9A73-C8399AE76B26}"/>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95030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3FF72E18-D76A-4959-B93C-79C87E28B55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00452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98174" y="228575"/>
            <a:ext cx="8097078" cy="106610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8174" y="1421606"/>
            <a:ext cx="4216676" cy="25407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3" y="1421606"/>
            <a:ext cx="4216675" cy="25407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r>
              <a:rPr lang="en-US" altLang="zh-CN"/>
              <a:t>2020/10/21 Wednesday</a:t>
            </a:r>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sp>
        <p:nvSpPr>
          <p:cNvPr id="8" name="Content Placeholder 2">
            <a:extLst>
              <a:ext uri="{FF2B5EF4-FFF2-40B4-BE49-F238E27FC236}">
                <a16:creationId xmlns:a16="http://schemas.microsoft.com/office/drawing/2014/main" id="{ACE615F2-CBE1-460C-83C1-11EEBA57AC56}"/>
              </a:ext>
            </a:extLst>
          </p:cNvPr>
          <p:cNvSpPr>
            <a:spLocks noGrp="1"/>
          </p:cNvSpPr>
          <p:nvPr>
            <p:ph sz="half" idx="13"/>
          </p:nvPr>
        </p:nvSpPr>
        <p:spPr>
          <a:xfrm>
            <a:off x="298174" y="4061100"/>
            <a:ext cx="4216676" cy="243177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9" name="Content Placeholder 3">
            <a:extLst>
              <a:ext uri="{FF2B5EF4-FFF2-40B4-BE49-F238E27FC236}">
                <a16:creationId xmlns:a16="http://schemas.microsoft.com/office/drawing/2014/main" id="{275054DB-B63C-4EBE-8937-022A8017AF02}"/>
              </a:ext>
            </a:extLst>
          </p:cNvPr>
          <p:cNvSpPr>
            <a:spLocks noGrp="1"/>
          </p:cNvSpPr>
          <p:nvPr>
            <p:ph sz="half" idx="14"/>
          </p:nvPr>
        </p:nvSpPr>
        <p:spPr>
          <a:xfrm>
            <a:off x="4629153" y="4061100"/>
            <a:ext cx="4216675" cy="243177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pic>
        <p:nvPicPr>
          <p:cNvPr id="12" name="图片 11">
            <a:extLst>
              <a:ext uri="{FF2B5EF4-FFF2-40B4-BE49-F238E27FC236}">
                <a16:creationId xmlns:a16="http://schemas.microsoft.com/office/drawing/2014/main" id="{42D4E43D-A5ED-41A0-810F-E955E1D9B1F9}"/>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20368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5E409-AB8C-498B-90BC-816CE9EA7B72}"/>
              </a:ext>
            </a:extLst>
          </p:cNvPr>
          <p:cNvSpPr>
            <a:spLocks noGrp="1"/>
          </p:cNvSpPr>
          <p:nvPr>
            <p:ph type="title"/>
          </p:nvPr>
        </p:nvSpPr>
        <p:spPr>
          <a:xfrm>
            <a:off x="170127" y="137765"/>
            <a:ext cx="8806267" cy="772827"/>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3B7D43-DB24-42CF-9A4F-6D4D9C9D58EC}"/>
              </a:ext>
            </a:extLst>
          </p:cNvPr>
          <p:cNvSpPr>
            <a:spLocks noGrp="1"/>
          </p:cNvSpPr>
          <p:nvPr>
            <p:ph type="body" sz="half" idx="1"/>
          </p:nvPr>
        </p:nvSpPr>
        <p:spPr>
          <a:xfrm>
            <a:off x="170128" y="1051717"/>
            <a:ext cx="4341383" cy="53963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4436FF-5315-4E92-9E42-B841C8745ECB}"/>
              </a:ext>
            </a:extLst>
          </p:cNvPr>
          <p:cNvSpPr>
            <a:spLocks noGrp="1"/>
          </p:cNvSpPr>
          <p:nvPr>
            <p:ph sz="half" idx="2"/>
          </p:nvPr>
        </p:nvSpPr>
        <p:spPr>
          <a:xfrm>
            <a:off x="4632490" y="1051717"/>
            <a:ext cx="4342644" cy="539634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FFE64A-71DE-48EE-BAFC-EC64DE031BB3}"/>
              </a:ext>
            </a:extLst>
          </p:cNvPr>
          <p:cNvSpPr>
            <a:spLocks noGrp="1"/>
          </p:cNvSpPr>
          <p:nvPr>
            <p:ph type="dt" sz="half" idx="10"/>
          </p:nvPr>
        </p:nvSpPr>
        <p:spPr>
          <a:xfrm>
            <a:off x="254560" y="6448066"/>
            <a:ext cx="3381113" cy="273850"/>
          </a:xfrm>
        </p:spPr>
        <p:txBody>
          <a:bodyPr/>
          <a:lstStyle>
            <a:lvl1pPr>
              <a:defRPr/>
            </a:lvl1pPr>
          </a:lstStyle>
          <a:p>
            <a:r>
              <a:rPr lang="en-US" altLang="zh-CN"/>
              <a:t>2020/10/21 Wednesday</a:t>
            </a:r>
          </a:p>
        </p:txBody>
      </p:sp>
      <p:sp>
        <p:nvSpPr>
          <p:cNvPr id="6" name="页脚占位符 5">
            <a:extLst>
              <a:ext uri="{FF2B5EF4-FFF2-40B4-BE49-F238E27FC236}">
                <a16:creationId xmlns:a16="http://schemas.microsoft.com/office/drawing/2014/main" id="{E94D991C-ED20-46C5-98C2-EA4307BEE3CE}"/>
              </a:ext>
            </a:extLst>
          </p:cNvPr>
          <p:cNvSpPr>
            <a:spLocks noGrp="1"/>
          </p:cNvSpPr>
          <p:nvPr>
            <p:ph type="ftr" sz="quarter" idx="11"/>
          </p:nvPr>
        </p:nvSpPr>
        <p:spPr>
          <a:xfrm>
            <a:off x="3781857" y="6448066"/>
            <a:ext cx="3888972" cy="273850"/>
          </a:xfrm>
        </p:spPr>
        <p:txBody>
          <a:bodyPr/>
          <a:lstStyle>
            <a:lvl1pPr>
              <a:defRPr/>
            </a:lvl1pPr>
          </a:lstStyle>
          <a:p>
            <a:r>
              <a:rPr lang="en-US" altLang="zh-CN"/>
              <a:t>ACA202 © ZHANG Chun-yuan, Fall 2020</a:t>
            </a:r>
          </a:p>
        </p:txBody>
      </p:sp>
      <p:sp>
        <p:nvSpPr>
          <p:cNvPr id="7" name="灯片编号占位符 6">
            <a:extLst>
              <a:ext uri="{FF2B5EF4-FFF2-40B4-BE49-F238E27FC236}">
                <a16:creationId xmlns:a16="http://schemas.microsoft.com/office/drawing/2014/main" id="{15EDB02C-23C5-4990-BE8D-6E8FAA5A2398}"/>
              </a:ext>
            </a:extLst>
          </p:cNvPr>
          <p:cNvSpPr>
            <a:spLocks noGrp="1"/>
          </p:cNvSpPr>
          <p:nvPr>
            <p:ph type="sldNum" sz="quarter" idx="12"/>
          </p:nvPr>
        </p:nvSpPr>
        <p:spPr>
          <a:xfrm>
            <a:off x="8029985" y="6448066"/>
            <a:ext cx="946409" cy="273850"/>
          </a:xfrm>
        </p:spPr>
        <p:txBody>
          <a:bodyPr/>
          <a:lstStyle>
            <a:lvl1pPr>
              <a:defRPr/>
            </a:lvl1pPr>
          </a:lstStyle>
          <a:p>
            <a:fld id="{C8C61F8D-CDF5-4A03-BB85-90B6C3EDF136}" type="slidenum">
              <a:rPr lang="zh-CN" altLang="en-US"/>
              <a:pPr/>
              <a:t>‹#›</a:t>
            </a:fld>
            <a:endParaRPr lang="en-US" altLang="zh-CN"/>
          </a:p>
        </p:txBody>
      </p:sp>
    </p:spTree>
    <p:extLst>
      <p:ext uri="{BB962C8B-B14F-4D97-AF65-F5344CB8AC3E}">
        <p14:creationId xmlns:p14="http://schemas.microsoft.com/office/powerpoint/2010/main" val="131352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190" y="365126"/>
            <a:ext cx="7947422" cy="1127919"/>
          </a:xfrm>
          <a:solidFill>
            <a:schemeClr val="bg1"/>
          </a:solidFill>
          <a:effectLst>
            <a:softEdge rad="317500"/>
          </a:effectLst>
        </p:spPr>
        <p:txBody>
          <a:bodyPr>
            <a:normAutofit/>
          </a:bodyPr>
          <a:lstStyle>
            <a:lvl1pPr>
              <a:defRPr sz="3200">
                <a:effectLst>
                  <a:outerShdw blurRad="38100" dist="38100" dir="2700000" algn="tl">
                    <a:srgbClr val="000000">
                      <a:alpha val="43137"/>
                    </a:srgbClr>
                  </a:outerShdw>
                </a:effectLst>
                <a:latin typeface="+mn-ea"/>
                <a:ea typeface="+mn-ea"/>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57188" y="1571625"/>
            <a:ext cx="8429625" cy="4859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70B95973-A0DB-42C7-81DF-719E30E80B6A}"/>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351973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ctr">
            <a:normAutofit/>
            <a:scene3d>
              <a:camera prst="orthographicFront"/>
              <a:lightRig rig="threePt" dir="t"/>
            </a:scene3d>
            <a:sp3d extrusionH="57150">
              <a:bevelT h="25400" prst="softRound"/>
            </a:sp3d>
          </a:bodyPr>
          <a:lstStyle>
            <a:lvl1pPr algn="ctr">
              <a:defRPr sz="4400" b="1">
                <a:solidFill>
                  <a:schemeClr val="accent4"/>
                </a:solidFill>
                <a:effectLst>
                  <a:outerShdw blurRad="60007" dir="1500000" sy="-30000" kx="800400" algn="bl" rotWithShape="0">
                    <a:prstClr val="black">
                      <a:alpha val="20000"/>
                    </a:prst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4589470"/>
            <a:ext cx="7886700" cy="1500187"/>
          </a:xfrm>
        </p:spPr>
        <p:txBody>
          <a:bodyPr>
            <a:normAutofit/>
            <a:scene3d>
              <a:camera prst="orthographicFront"/>
              <a:lightRig rig="threePt" dir="t"/>
            </a:scene3d>
            <a:sp3d extrusionH="57150">
              <a:bevelT w="38100" h="38100" prst="slope"/>
            </a:sp3d>
          </a:bodyPr>
          <a:lstStyle>
            <a:lvl1pPr marL="0" indent="0" algn="ctr">
              <a:buNone/>
              <a:defRPr sz="3200">
                <a:solidFill>
                  <a:schemeClr val="tx1"/>
                </a:solidFill>
                <a:effectLst>
                  <a:glow rad="63500">
                    <a:schemeClr val="accent4">
                      <a:satMod val="175000"/>
                      <a:alpha val="40000"/>
                    </a:schemeClr>
                  </a:glow>
                </a:effectLst>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9A52D7C0-6A66-4B4A-8834-70ED60EF4CE0}"/>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8433" y="463551"/>
            <a:ext cx="1256576" cy="1225549"/>
          </a:xfrm>
          <a:prstGeom prst="rect">
            <a:avLst/>
          </a:prstGeom>
        </p:spPr>
      </p:pic>
    </p:spTree>
    <p:extLst>
      <p:ext uri="{BB962C8B-B14F-4D97-AF65-F5344CB8AC3E}">
        <p14:creationId xmlns:p14="http://schemas.microsoft.com/office/powerpoint/2010/main" val="35200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67891" y="365126"/>
            <a:ext cx="8117086" cy="1120774"/>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7893" y="1665287"/>
            <a:ext cx="4246959" cy="469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2" y="1665287"/>
            <a:ext cx="4246959" cy="469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2020/10/21 Wednesday</a:t>
            </a:r>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10" name="图片 9">
            <a:extLst>
              <a:ext uri="{FF2B5EF4-FFF2-40B4-BE49-F238E27FC236}">
                <a16:creationId xmlns:a16="http://schemas.microsoft.com/office/drawing/2014/main" id="{5AD6F4E5-A6BF-4896-A27A-D1A46C61D8BF}"/>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75718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2020/10/21 Wednesday</a:t>
            </a:r>
            <a:endParaRPr lang="zh-CN" altLang="en-US"/>
          </a:p>
        </p:txBody>
      </p:sp>
      <p:sp>
        <p:nvSpPr>
          <p:cNvPr id="8" name="Footer Placeholder 7"/>
          <p:cNvSpPr>
            <a:spLocks noGrp="1"/>
          </p:cNvSpPr>
          <p:nvPr>
            <p:ph type="ftr" sz="quarter" idx="11"/>
          </p:nvPr>
        </p:nvSpPr>
        <p:spPr/>
        <p:txBody>
          <a:bodyPr/>
          <a:lstStyle/>
          <a:p>
            <a:r>
              <a:rPr lang="en-US" altLang="zh-CN"/>
              <a:t>ACA202 © ZHANG Chun-yuan, Fall 2020</a:t>
            </a:r>
            <a:endParaRPr lang="zh-CN" altLang="en-US"/>
          </a:p>
        </p:txBody>
      </p:sp>
      <p:sp>
        <p:nvSpPr>
          <p:cNvPr id="9" name="Slide Number Placeholder 8"/>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11" name="图片 10">
            <a:extLst>
              <a:ext uri="{FF2B5EF4-FFF2-40B4-BE49-F238E27FC236}">
                <a16:creationId xmlns:a16="http://schemas.microsoft.com/office/drawing/2014/main" id="{85649E2E-B346-4041-BC1C-4BD87BE87FC8}"/>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4740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92" y="365125"/>
            <a:ext cx="1520644" cy="6055410"/>
          </a:xfrm>
        </p:spPr>
        <p:txBody>
          <a:bodyPr vert="eaVert"/>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r>
              <a:rPr lang="en-US" altLang="zh-CN"/>
              <a:t>2020/10/21 Wednesday</a:t>
            </a:r>
            <a:endParaRPr lang="zh-CN" altLang="en-US"/>
          </a:p>
        </p:txBody>
      </p:sp>
      <p:sp>
        <p:nvSpPr>
          <p:cNvPr id="5" name="Footer Placeholder 4"/>
          <p:cNvSpPr>
            <a:spLocks noGrp="1"/>
          </p:cNvSpPr>
          <p:nvPr>
            <p:ph type="ftr" sz="quarter" idx="11"/>
          </p:nvPr>
        </p:nvSpPr>
        <p:spPr/>
        <p:txBody>
          <a:bodyPr/>
          <a:lstStyle/>
          <a:p>
            <a:r>
              <a:rPr lang="en-US" altLang="zh-CN"/>
              <a:t>ACA202 © ZHANG Chun-yuan, Fall 2020</a:t>
            </a:r>
            <a:endParaRPr lang="zh-CN" altLang="en-US"/>
          </a:p>
        </p:txBody>
      </p:sp>
      <p:sp>
        <p:nvSpPr>
          <p:cNvPr id="6" name="Slide Number Placeholder 5"/>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3FF72E18-D76A-4959-B93C-79C87E28B55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
        <p:nvSpPr>
          <p:cNvPr id="9" name="Content Placeholder 2">
            <a:extLst>
              <a:ext uri="{FF2B5EF4-FFF2-40B4-BE49-F238E27FC236}">
                <a16:creationId xmlns:a16="http://schemas.microsoft.com/office/drawing/2014/main" id="{ED736AA9-0CE9-444B-9CA1-5EE040EE37DF}"/>
              </a:ext>
            </a:extLst>
          </p:cNvPr>
          <p:cNvSpPr>
            <a:spLocks noGrp="1"/>
          </p:cNvSpPr>
          <p:nvPr>
            <p:ph sz="half" idx="1"/>
          </p:nvPr>
        </p:nvSpPr>
        <p:spPr>
          <a:xfrm>
            <a:off x="267893" y="365125"/>
            <a:ext cx="6402622" cy="605541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59247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2020/10/21 Wednesday</a:t>
            </a:r>
            <a:endParaRPr lang="zh-CN" altLang="en-US"/>
          </a:p>
        </p:txBody>
      </p:sp>
      <p:sp>
        <p:nvSpPr>
          <p:cNvPr id="4" name="Footer Placeholder 3"/>
          <p:cNvSpPr>
            <a:spLocks noGrp="1"/>
          </p:cNvSpPr>
          <p:nvPr>
            <p:ph type="ftr" sz="quarter" idx="11"/>
          </p:nvPr>
        </p:nvSpPr>
        <p:spPr/>
        <p:txBody>
          <a:bodyPr/>
          <a:lstStyle/>
          <a:p>
            <a:r>
              <a:rPr lang="en-US" altLang="zh-CN"/>
              <a:t>ACA202 © ZHANG Chun-yuan, Fall 2020</a:t>
            </a:r>
            <a:endParaRPr lang="zh-CN" altLang="en-US"/>
          </a:p>
        </p:txBody>
      </p:sp>
      <p:sp>
        <p:nvSpPr>
          <p:cNvPr id="5" name="Slide Number Placeholder 4"/>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8" name="图片 7">
            <a:extLst>
              <a:ext uri="{FF2B5EF4-FFF2-40B4-BE49-F238E27FC236}">
                <a16:creationId xmlns:a16="http://schemas.microsoft.com/office/drawing/2014/main" id="{2D52228A-AB6B-4EAB-AF44-4CDE14645F1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234903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2020/10/21 Wednesday</a:t>
            </a:r>
            <a:endParaRPr lang="zh-CN" altLang="en-US"/>
          </a:p>
        </p:txBody>
      </p:sp>
      <p:sp>
        <p:nvSpPr>
          <p:cNvPr id="3" name="Footer Placeholder 2"/>
          <p:cNvSpPr>
            <a:spLocks noGrp="1"/>
          </p:cNvSpPr>
          <p:nvPr>
            <p:ph type="ftr" sz="quarter" idx="11"/>
          </p:nvPr>
        </p:nvSpPr>
        <p:spPr/>
        <p:txBody>
          <a:bodyPr/>
          <a:lstStyle/>
          <a:p>
            <a:r>
              <a:rPr lang="en-US" altLang="zh-CN"/>
              <a:t>ACA202 © ZHANG Chun-yuan, Fall 2020</a:t>
            </a:r>
            <a:endParaRPr lang="zh-CN" altLang="en-US"/>
          </a:p>
        </p:txBody>
      </p:sp>
      <p:sp>
        <p:nvSpPr>
          <p:cNvPr id="4" name="Slide Number Placeholder 3"/>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7" name="图片 6">
            <a:extLst>
              <a:ext uri="{FF2B5EF4-FFF2-40B4-BE49-F238E27FC236}">
                <a16:creationId xmlns:a16="http://schemas.microsoft.com/office/drawing/2014/main" id="{F40EC71E-1FA9-4C6E-8293-6D1AFCF4210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06389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2020/10/21 Wednesday</a:t>
            </a:r>
            <a:endParaRPr lang="zh-CN" altLang="en-US"/>
          </a:p>
        </p:txBody>
      </p:sp>
      <p:sp>
        <p:nvSpPr>
          <p:cNvPr id="6" name="Footer Placeholder 5"/>
          <p:cNvSpPr>
            <a:spLocks noGrp="1"/>
          </p:cNvSpPr>
          <p:nvPr>
            <p:ph type="ftr" sz="quarter" idx="11"/>
          </p:nvPr>
        </p:nvSpPr>
        <p:spPr/>
        <p:txBody>
          <a:bodyPr/>
          <a:lstStyle/>
          <a:p>
            <a:r>
              <a:rPr lang="en-US" altLang="zh-CN"/>
              <a:t>ACA202 © ZHANG Chun-yuan, Fall 2020</a:t>
            </a:r>
            <a:endParaRPr lang="zh-CN" altLang="en-US"/>
          </a:p>
        </p:txBody>
      </p:sp>
      <p:sp>
        <p:nvSpPr>
          <p:cNvPr id="7" name="Slide Number Placeholder 6"/>
          <p:cNvSpPr>
            <a:spLocks noGrp="1"/>
          </p:cNvSpPr>
          <p:nvPr>
            <p:ph type="sldNum" sz="quarter" idx="12"/>
          </p:nvPr>
        </p:nvSpPr>
        <p:spPr/>
        <p:txBody>
          <a:bodyPr/>
          <a:lstStyle/>
          <a:p>
            <a:fld id="{6F64E4EE-51DC-49B1-94AF-ED07334A16FB}" type="slidenum">
              <a:rPr lang="zh-CN" altLang="en-US" smtClean="0"/>
              <a:t>‹#›</a:t>
            </a:fld>
            <a:endParaRPr lang="zh-CN" altLang="en-US"/>
          </a:p>
        </p:txBody>
      </p:sp>
      <p:pic>
        <p:nvPicPr>
          <p:cNvPr id="9" name="图片 8">
            <a:extLst>
              <a:ext uri="{FF2B5EF4-FFF2-40B4-BE49-F238E27FC236}">
                <a16:creationId xmlns:a16="http://schemas.microsoft.com/office/drawing/2014/main" id="{1D9DD4F0-C674-4083-82F0-16545E1C61DD}"/>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6103" y="622300"/>
            <a:ext cx="762828" cy="742950"/>
          </a:xfrm>
          <a:prstGeom prst="rect">
            <a:avLst/>
          </a:prstGeom>
        </p:spPr>
      </p:pic>
    </p:spTree>
    <p:extLst>
      <p:ext uri="{BB962C8B-B14F-4D97-AF65-F5344CB8AC3E}">
        <p14:creationId xmlns:p14="http://schemas.microsoft.com/office/powerpoint/2010/main" val="105025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7893" y="365126"/>
            <a:ext cx="8247459" cy="1149350"/>
          </a:xfrm>
          <a:prstGeom prst="rect">
            <a:avLst/>
          </a:prstGeom>
          <a:solidFill>
            <a:schemeClr val="bg1"/>
          </a:solidFill>
          <a:effectLst>
            <a:softEdge rad="317500"/>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267891" y="1635919"/>
            <a:ext cx="8608218" cy="473075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48811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2020/10/21 Wednesday</a:t>
            </a:r>
            <a:endParaRPr lang="zh-CN" altLang="en-US" dirty="0"/>
          </a:p>
        </p:txBody>
      </p:sp>
      <p:sp>
        <p:nvSpPr>
          <p:cNvPr id="5" name="Footer Placeholder 4"/>
          <p:cNvSpPr>
            <a:spLocks noGrp="1"/>
          </p:cNvSpPr>
          <p:nvPr>
            <p:ph type="ftr" sz="quarter" idx="3"/>
          </p:nvPr>
        </p:nvSpPr>
        <p:spPr>
          <a:xfrm>
            <a:off x="3028950" y="648811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ACA202 © ZHANG Chun-yuan, Fall 2020</a:t>
            </a:r>
            <a:endParaRPr lang="zh-CN" altLang="en-US" dirty="0"/>
          </a:p>
        </p:txBody>
      </p:sp>
      <p:sp>
        <p:nvSpPr>
          <p:cNvPr id="6" name="Slide Number Placeholder 5"/>
          <p:cNvSpPr>
            <a:spLocks noGrp="1"/>
          </p:cNvSpPr>
          <p:nvPr>
            <p:ph type="sldNum" sz="quarter" idx="4"/>
          </p:nvPr>
        </p:nvSpPr>
        <p:spPr>
          <a:xfrm>
            <a:off x="6457950" y="648811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4E4EE-51DC-49B1-94AF-ED07334A16FB}" type="slidenum">
              <a:rPr lang="zh-CN" altLang="en-US" smtClean="0"/>
              <a:pPr/>
              <a:t>‹#›</a:t>
            </a:fld>
            <a:endParaRPr lang="zh-CN" altLang="en-US" dirty="0"/>
          </a:p>
        </p:txBody>
      </p:sp>
    </p:spTree>
    <p:extLst>
      <p:ext uri="{BB962C8B-B14F-4D97-AF65-F5344CB8AC3E}">
        <p14:creationId xmlns:p14="http://schemas.microsoft.com/office/powerpoint/2010/main" val="9570565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5" r:id="rId6"/>
    <p:sldLayoutId id="2147483716" r:id="rId7"/>
    <p:sldLayoutId id="2147483717" r:id="rId8"/>
    <p:sldLayoutId id="2147483718" r:id="rId9"/>
    <p:sldLayoutId id="2147483719" r:id="rId10"/>
    <p:sldLayoutId id="2147483720" r:id="rId11"/>
    <p:sldLayoutId id="2147483721" r:id="rId12"/>
    <p:sldLayoutId id="2147483723" r:id="rId13"/>
    <p:sldLayoutId id="2147483724" r:id="rId14"/>
  </p:sldLayoutIdLst>
  <p:hf hdr="0"/>
  <p:txStyles>
    <p:titleStyle>
      <a:lvl1pPr algn="l" defTabSz="914354" rtl="0" eaLnBrk="1" latinLnBrk="0" hangingPunct="1">
        <a:lnSpc>
          <a:spcPct val="90000"/>
        </a:lnSpc>
        <a:spcBef>
          <a:spcPct val="0"/>
        </a:spcBef>
        <a:buNone/>
        <a:defRPr sz="3200" kern="1200">
          <a:solidFill>
            <a:schemeClr val="accent4"/>
          </a:solidFill>
          <a:effectLst>
            <a:outerShdw blurRad="38100" dist="38100" dir="2700000" algn="tl">
              <a:srgbClr val="000000">
                <a:alpha val="43137"/>
              </a:srgbClr>
            </a:outerShdw>
          </a:effectLst>
          <a:latin typeface="+mn-ea"/>
          <a:ea typeface="+mn-ea"/>
          <a:cs typeface="+mj-cs"/>
        </a:defRPr>
      </a:lvl1pPr>
    </p:titleStyle>
    <p:bodyStyle>
      <a:lvl1pPr marL="228589" indent="-228589" algn="l" defTabSz="914354" rtl="0" eaLnBrk="1" latinLnBrk="0" hangingPunct="1">
        <a:lnSpc>
          <a:spcPct val="90000"/>
        </a:lnSpc>
        <a:spcBef>
          <a:spcPts val="1000"/>
        </a:spcBef>
        <a:buClr>
          <a:schemeClr val="accent4"/>
        </a:buClr>
        <a:buSzPct val="75000"/>
        <a:buFont typeface="Wingdings" panose="05000000000000000000" pitchFamily="2" charset="2"/>
        <a:buChar char="l"/>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Clr>
          <a:schemeClr val="accent4"/>
        </a:buClr>
        <a:buSzPct val="75000"/>
        <a:buFont typeface="Wingdings" panose="05000000000000000000" pitchFamily="2" charset="2"/>
        <a:buChar char="n"/>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Clr>
          <a:schemeClr val="accent4"/>
        </a:buClr>
        <a:buSzPct val="75000"/>
        <a:buFont typeface="Wingdings" panose="05000000000000000000" pitchFamily="2" charset="2"/>
        <a:buChar char="u"/>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Clr>
          <a:schemeClr val="accent4"/>
        </a:buClr>
        <a:buSzPct val="75000"/>
        <a:buFont typeface="Wingdings" panose="05000000000000000000" pitchFamily="2" charset="2"/>
        <a:buChar char="p"/>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4.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A52C9452-27EB-4C32-AB98-7E7FEB8899BA}"/>
              </a:ext>
            </a:extLst>
          </p:cNvPr>
          <p:cNvSpPr>
            <a:spLocks noGrp="1" noChangeArrowheads="1"/>
          </p:cNvSpPr>
          <p:nvPr>
            <p:ph type="title"/>
          </p:nvPr>
        </p:nvSpPr>
        <p:spPr/>
        <p:txBody>
          <a:bodyPr/>
          <a:lstStyle/>
          <a:p>
            <a:r>
              <a:rPr lang="en-US" altLang="zh-CN" dirty="0"/>
              <a:t>Advanced Computer Architecture</a:t>
            </a:r>
            <a:br>
              <a:rPr lang="en-US" altLang="zh-CN" dirty="0"/>
            </a:br>
            <a:r>
              <a:rPr lang="en-US" altLang="zh-CN" dirty="0"/>
              <a:t>(ACA2020)</a:t>
            </a:r>
          </a:p>
        </p:txBody>
      </p:sp>
      <p:sp>
        <p:nvSpPr>
          <p:cNvPr id="4101" name="Rectangle 5">
            <a:extLst>
              <a:ext uri="{FF2B5EF4-FFF2-40B4-BE49-F238E27FC236}">
                <a16:creationId xmlns:a16="http://schemas.microsoft.com/office/drawing/2014/main" id="{7AD75156-3694-442B-87DE-7850313C11C5}"/>
              </a:ext>
            </a:extLst>
          </p:cNvPr>
          <p:cNvSpPr>
            <a:spLocks noGrp="1" noChangeArrowheads="1"/>
          </p:cNvSpPr>
          <p:nvPr>
            <p:ph type="body" idx="1"/>
          </p:nvPr>
        </p:nvSpPr>
        <p:spPr/>
        <p:txBody>
          <a:bodyPr>
            <a:normAutofit fontScale="92500" lnSpcReduction="10000"/>
          </a:bodyPr>
          <a:lstStyle/>
          <a:p>
            <a:r>
              <a:rPr lang="en-US" altLang="zh-CN" dirty="0"/>
              <a:t>Dr. ZHANG Chun-yuan</a:t>
            </a:r>
          </a:p>
          <a:p>
            <a:r>
              <a:rPr lang="en-US" altLang="zh-CN" dirty="0"/>
              <a:t>College of Computer, NUDT</a:t>
            </a:r>
          </a:p>
          <a:p>
            <a:r>
              <a:rPr lang="en-US" altLang="zh-CN" dirty="0"/>
              <a:t>Fall, 2020</a:t>
            </a:r>
          </a:p>
        </p:txBody>
      </p:sp>
    </p:spTree>
  </p:cSld>
  <p:clrMapOvr>
    <a:masterClrMapping/>
  </p:clrMapOvr>
  <mc:AlternateContent xmlns:mc="http://schemas.openxmlformats.org/markup-compatibility/2006" xmlns:p14="http://schemas.microsoft.com/office/powerpoint/2010/main">
    <mc:Choice Requires="p14">
      <p:transition spd="slow" p14:dur="999" advTm="38140"/>
    </mc:Choice>
    <mc:Fallback xmlns="">
      <p:transition spd="slow" advTm="381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ECFB725-6ABF-467D-B169-C48C39BB3775}"/>
              </a:ext>
            </a:extLst>
          </p:cNvPr>
          <p:cNvSpPr>
            <a:spLocks noGrp="1" noChangeArrowheads="1"/>
          </p:cNvSpPr>
          <p:nvPr>
            <p:ph type="title"/>
          </p:nvPr>
        </p:nvSpPr>
        <p:spPr>
          <a:xfrm>
            <a:off x="357190" y="365126"/>
            <a:ext cx="7947422" cy="1127919"/>
          </a:xfrm>
        </p:spPr>
        <p:txBody>
          <a:bodyPr/>
          <a:lstStyle/>
          <a:p>
            <a:r>
              <a:rPr lang="zh-CN" altLang="zh-CN"/>
              <a:t>A One Bit Correlation Predictor (1, 1)</a:t>
            </a:r>
          </a:p>
        </p:txBody>
      </p:sp>
      <p:sp>
        <p:nvSpPr>
          <p:cNvPr id="13315" name="Rectangle 3">
            <a:extLst>
              <a:ext uri="{FF2B5EF4-FFF2-40B4-BE49-F238E27FC236}">
                <a16:creationId xmlns:a16="http://schemas.microsoft.com/office/drawing/2014/main" id="{B624AA09-3F3E-4891-8A5B-FDF1CEBF3980}"/>
              </a:ext>
            </a:extLst>
          </p:cNvPr>
          <p:cNvSpPr>
            <a:spLocks noGrp="1" noChangeArrowheads="1"/>
          </p:cNvSpPr>
          <p:nvPr>
            <p:ph idx="1"/>
          </p:nvPr>
        </p:nvSpPr>
        <p:spPr>
          <a:xfrm>
            <a:off x="357188" y="1571625"/>
            <a:ext cx="8429625" cy="4859338"/>
          </a:xfrm>
        </p:spPr>
        <p:txBody>
          <a:bodyPr/>
          <a:lstStyle/>
          <a:p>
            <a:r>
              <a:rPr lang="zh-CN" altLang="zh-CN"/>
              <a:t>A two bits predictor</a:t>
            </a:r>
          </a:p>
          <a:p>
            <a:pPr lvl="1"/>
            <a:r>
              <a:rPr lang="zh-CN" altLang="zh-CN"/>
              <a:t>One bit for the last branch not taken</a:t>
            </a:r>
          </a:p>
          <a:p>
            <a:pPr lvl="1"/>
            <a:r>
              <a:rPr lang="zh-CN" altLang="zh-CN"/>
              <a:t>The other for the last branch taken</a:t>
            </a:r>
          </a:p>
          <a:p>
            <a:r>
              <a:rPr lang="zh-CN" altLang="zh-CN"/>
              <a:t>In general, the last branch executed is not the same instruction as the branch being predicted</a:t>
            </a:r>
          </a:p>
          <a:p>
            <a:pPr lvl="1"/>
            <a:r>
              <a:rPr lang="zh-CN" altLang="zh-CN"/>
              <a:t>Although this can occur in simple loops consisting of a single basic block</a:t>
            </a:r>
          </a:p>
          <a:p>
            <a:pPr lvl="1"/>
            <a:endParaRPr lang="zh-CN" altLang="zh-CN"/>
          </a:p>
          <a:p>
            <a:r>
              <a:rPr lang="zh-CN" altLang="zh-CN"/>
              <a:t>A two BPSs predictor</a:t>
            </a:r>
          </a:p>
        </p:txBody>
      </p:sp>
      <p:sp>
        <p:nvSpPr>
          <p:cNvPr id="5" name="日期占位符 3">
            <a:extLst>
              <a:ext uri="{FF2B5EF4-FFF2-40B4-BE49-F238E27FC236}">
                <a16:creationId xmlns:a16="http://schemas.microsoft.com/office/drawing/2014/main" id="{C89E7E58-A870-42D3-964E-89598D8E4860}"/>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6" name="页脚占位符 4">
            <a:extLst>
              <a:ext uri="{FF2B5EF4-FFF2-40B4-BE49-F238E27FC236}">
                <a16:creationId xmlns:a16="http://schemas.microsoft.com/office/drawing/2014/main" id="{46308698-BAFA-4471-83C7-7DE83F92D145}"/>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7" name="灯片编号占位符 5">
            <a:extLst>
              <a:ext uri="{FF2B5EF4-FFF2-40B4-BE49-F238E27FC236}">
                <a16:creationId xmlns:a16="http://schemas.microsoft.com/office/drawing/2014/main" id="{CEDC5840-1BD5-4F05-8DA6-136D74DF688D}"/>
              </a:ext>
            </a:extLst>
          </p:cNvPr>
          <p:cNvSpPr>
            <a:spLocks noGrp="1"/>
          </p:cNvSpPr>
          <p:nvPr>
            <p:ph type="sldNum" sz="quarter" idx="12"/>
          </p:nvPr>
        </p:nvSpPr>
        <p:spPr>
          <a:xfrm>
            <a:off x="6457950" y="6488119"/>
            <a:ext cx="2057400" cy="365125"/>
          </a:xfrm>
        </p:spPr>
        <p:txBody>
          <a:bodyPr/>
          <a:lstStyle/>
          <a:p>
            <a:fld id="{CEE84EE8-AE75-4AED-B7E8-EA110594E4AA}" type="slidenum">
              <a:rPr lang="zh-CN" altLang="en-US"/>
              <a:pPr/>
              <a:t>10</a:t>
            </a:fld>
            <a:endParaRPr lang="en-US" altLang="zh-CN"/>
          </a:p>
        </p:txBody>
      </p:sp>
      <p:sp>
        <p:nvSpPr>
          <p:cNvPr id="13316" name="AutoShape 4">
            <a:extLst>
              <a:ext uri="{FF2B5EF4-FFF2-40B4-BE49-F238E27FC236}">
                <a16:creationId xmlns:a16="http://schemas.microsoft.com/office/drawing/2014/main" id="{4D8828C2-69AC-4719-9FDD-E1826087DDCD}"/>
              </a:ext>
            </a:extLst>
          </p:cNvPr>
          <p:cNvSpPr>
            <a:spLocks noChangeArrowheads="1"/>
          </p:cNvSpPr>
          <p:nvPr/>
        </p:nvSpPr>
        <p:spPr bwMode="auto">
          <a:xfrm>
            <a:off x="-1" y="5015432"/>
            <a:ext cx="357187" cy="279775"/>
          </a:xfrm>
          <a:prstGeom prst="rightArrow">
            <a:avLst>
              <a:gd name="adj1" fmla="val 50000"/>
              <a:gd name="adj2" fmla="val 39767"/>
            </a:avLst>
          </a:prstGeom>
          <a:solidFill>
            <a:schemeClr val="tx2"/>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429"/>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4182D14-7082-4AC7-B252-2F1D6E87A5C1}"/>
              </a:ext>
            </a:extLst>
          </p:cNvPr>
          <p:cNvSpPr>
            <a:spLocks noGrp="1" noChangeArrowheads="1"/>
          </p:cNvSpPr>
          <p:nvPr>
            <p:ph type="title"/>
          </p:nvPr>
        </p:nvSpPr>
        <p:spPr>
          <a:xfrm>
            <a:off x="267891" y="365126"/>
            <a:ext cx="8117086" cy="1120774"/>
          </a:xfrm>
        </p:spPr>
        <p:txBody>
          <a:bodyPr/>
          <a:lstStyle/>
          <a:p>
            <a:r>
              <a:rPr lang="zh-CN" altLang="zh-CN"/>
              <a:t>Implementation of a 1-bit Correlation Predictor (1, 1) and (0, 2)</a:t>
            </a:r>
          </a:p>
        </p:txBody>
      </p:sp>
      <p:graphicFrame>
        <p:nvGraphicFramePr>
          <p:cNvPr id="14339" name="Group 3">
            <a:extLst>
              <a:ext uri="{FF2B5EF4-FFF2-40B4-BE49-F238E27FC236}">
                <a16:creationId xmlns:a16="http://schemas.microsoft.com/office/drawing/2014/main" id="{2E96E11B-27BD-41CA-85E8-8629F1C08E8F}"/>
              </a:ext>
            </a:extLst>
          </p:cNvPr>
          <p:cNvGraphicFramePr>
            <a:graphicFrameLocks noGrp="1"/>
          </p:cNvGraphicFramePr>
          <p:nvPr>
            <p:ph sz="half" idx="1"/>
            <p:extLst>
              <p:ext uri="{D42A27DB-BD31-4B8C-83A1-F6EECF244321}">
                <p14:modId xmlns:p14="http://schemas.microsoft.com/office/powerpoint/2010/main" val="3605774803"/>
              </p:ext>
            </p:extLst>
          </p:nvPr>
        </p:nvGraphicFramePr>
        <p:xfrm>
          <a:off x="268288" y="1665288"/>
          <a:ext cx="4321220" cy="4086826"/>
        </p:xfrm>
        <a:graphic>
          <a:graphicData uri="http://schemas.openxmlformats.org/drawingml/2006/table">
            <a:tbl>
              <a:tblPr/>
              <a:tblGrid>
                <a:gridCol w="1153081">
                  <a:extLst>
                    <a:ext uri="{9D8B030D-6E8A-4147-A177-3AD203B41FA5}">
                      <a16:colId xmlns:a16="http://schemas.microsoft.com/office/drawing/2014/main" val="86147936"/>
                    </a:ext>
                  </a:extLst>
                </a:gridCol>
                <a:gridCol w="938848">
                  <a:extLst>
                    <a:ext uri="{9D8B030D-6E8A-4147-A177-3AD203B41FA5}">
                      <a16:colId xmlns:a16="http://schemas.microsoft.com/office/drawing/2014/main" val="2264563007"/>
                    </a:ext>
                  </a:extLst>
                </a:gridCol>
                <a:gridCol w="1226173">
                  <a:extLst>
                    <a:ext uri="{9D8B030D-6E8A-4147-A177-3AD203B41FA5}">
                      <a16:colId xmlns:a16="http://schemas.microsoft.com/office/drawing/2014/main" val="1632428029"/>
                    </a:ext>
                  </a:extLst>
                </a:gridCol>
                <a:gridCol w="1003118">
                  <a:extLst>
                    <a:ext uri="{9D8B030D-6E8A-4147-A177-3AD203B41FA5}">
                      <a16:colId xmlns:a16="http://schemas.microsoft.com/office/drawing/2014/main" val="2972321497"/>
                    </a:ext>
                  </a:extLst>
                </a:gridCol>
              </a:tblGrid>
              <a:tr h="515422">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(1,1)</a:t>
                      </a: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a:t>
                      </a: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a:t>
                      </a: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7430004"/>
                  </a:ext>
                </a:extLst>
              </a:tr>
              <a:tr h="512901">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596638"/>
                  </a:ext>
                </a:extLst>
              </a:tr>
              <a:tr h="1216092">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Lower bits of a branch address</a:t>
                      </a: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1505177"/>
                  </a:ext>
                </a:extLst>
              </a:tr>
              <a:tr h="514161">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11286938"/>
                  </a:ext>
                </a:extLst>
              </a:tr>
              <a:tr h="202892">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a:noFill/>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cap="flat">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293052610"/>
                  </a:ext>
                </a:extLst>
              </a:tr>
              <a:tr h="1125358">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a:noFill/>
                    </a:lnR>
                    <a:lnT>
                      <a:noFill/>
                    </a:lnT>
                    <a:lnB cap="flat">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NT</a:t>
                      </a:r>
                    </a:p>
                  </a:txBody>
                  <a:tcPr marL="73092" marR="73092" marT="36546" marB="36546"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Last branch selector </a:t>
                      </a:r>
                    </a:p>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a:t>
                      </a: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T</a:t>
                      </a:r>
                    </a:p>
                    <a:p>
                      <a:pPr marL="0" marR="0" lvl="0" indent="0" algn="ctr" defTabSz="112395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3402599313"/>
                  </a:ext>
                </a:extLst>
              </a:tr>
            </a:tbl>
          </a:graphicData>
        </a:graphic>
      </p:graphicFrame>
      <p:graphicFrame>
        <p:nvGraphicFramePr>
          <p:cNvPr id="14394" name="Group 58">
            <a:extLst>
              <a:ext uri="{FF2B5EF4-FFF2-40B4-BE49-F238E27FC236}">
                <a16:creationId xmlns:a16="http://schemas.microsoft.com/office/drawing/2014/main" id="{BCEB61D2-5A24-4274-823E-F41CD4FA1B59}"/>
              </a:ext>
            </a:extLst>
          </p:cNvPr>
          <p:cNvGraphicFramePr>
            <a:graphicFrameLocks noGrp="1"/>
          </p:cNvGraphicFramePr>
          <p:nvPr>
            <p:ph sz="half" idx="2"/>
            <p:extLst>
              <p:ext uri="{D42A27DB-BD31-4B8C-83A1-F6EECF244321}">
                <p14:modId xmlns:p14="http://schemas.microsoft.com/office/powerpoint/2010/main" val="1382034109"/>
              </p:ext>
            </p:extLst>
          </p:nvPr>
        </p:nvGraphicFramePr>
        <p:xfrm>
          <a:off x="4629150" y="1665288"/>
          <a:ext cx="4321220" cy="4047759"/>
        </p:xfrm>
        <a:graphic>
          <a:graphicData uri="http://schemas.openxmlformats.org/drawingml/2006/table">
            <a:tbl>
              <a:tblPr/>
              <a:tblGrid>
                <a:gridCol w="2447305">
                  <a:extLst>
                    <a:ext uri="{9D8B030D-6E8A-4147-A177-3AD203B41FA5}">
                      <a16:colId xmlns:a16="http://schemas.microsoft.com/office/drawing/2014/main" val="1534359101"/>
                    </a:ext>
                  </a:extLst>
                </a:gridCol>
                <a:gridCol w="936327">
                  <a:extLst>
                    <a:ext uri="{9D8B030D-6E8A-4147-A177-3AD203B41FA5}">
                      <a16:colId xmlns:a16="http://schemas.microsoft.com/office/drawing/2014/main" val="3528974491"/>
                    </a:ext>
                  </a:extLst>
                </a:gridCol>
                <a:gridCol w="937588">
                  <a:extLst>
                    <a:ext uri="{9D8B030D-6E8A-4147-A177-3AD203B41FA5}">
                      <a16:colId xmlns:a16="http://schemas.microsoft.com/office/drawing/2014/main" val="296345192"/>
                    </a:ext>
                  </a:extLst>
                </a:gridCol>
              </a:tblGrid>
              <a:tr h="534324">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(0,2)</a:t>
                      </a: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a:t>
                      </a: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(1-bit)</a:t>
                      </a: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7781101"/>
                  </a:ext>
                </a:extLst>
              </a:tr>
              <a:tr h="531804">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82056216"/>
                  </a:ext>
                </a:extLst>
              </a:tr>
              <a:tr h="1261459">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Lower bits of a branch address</a:t>
                      </a: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32211436"/>
                  </a:ext>
                </a:extLst>
              </a:tr>
              <a:tr h="533064">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92901617"/>
                  </a:ext>
                </a:extLst>
              </a:tr>
              <a:tr h="210454">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a:noFill/>
                    </a:lnR>
                    <a:lnT>
                      <a:noFill/>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zh-CN" altLang="zh-CN" sz="7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cap="flat">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4079030378"/>
                  </a:ext>
                </a:extLst>
              </a:tr>
              <a:tr h="976654">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cap="flat">
                      <a:noFill/>
                    </a:lnL>
                    <a:lnR>
                      <a:noFill/>
                    </a:lnR>
                    <a:lnT>
                      <a:noFill/>
                    </a:lnT>
                    <a:lnB cap="flat">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a:noFill/>
                    </a:lnR>
                    <a:lnT>
                      <a:noFill/>
                    </a:lnT>
                    <a:lnB cap="flat">
                      <a:noFill/>
                    </a:lnB>
                    <a:lnTlToBr>
                      <a:noFill/>
                    </a:lnTlToBr>
                    <a:lnBlToTr>
                      <a:noFill/>
                    </a:lnBlToTr>
                    <a:noFill/>
                  </a:tcPr>
                </a:tc>
                <a:tc>
                  <a:txBody>
                    <a:bodyPr/>
                    <a:lstStyle>
                      <a:lvl1pPr defTabSz="1123950">
                        <a:spcBef>
                          <a:spcPct val="20000"/>
                        </a:spcBef>
                        <a:defRPr sz="28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4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5913" defTabSz="1123950">
                        <a:spcBef>
                          <a:spcPct val="20000"/>
                        </a:spcBef>
                        <a:defRPr sz="2000">
                          <a:solidFill>
                            <a:schemeClr val="tx1"/>
                          </a:solidFill>
                          <a:latin typeface="Arial" panose="020B0604020202020204" pitchFamily="34" charset="0"/>
                          <a:ea typeface="微软雅黑" panose="020B0503020204020204" pitchFamily="34" charset="-122"/>
                        </a:defRPr>
                      </a:lvl4pPr>
                      <a:lvl5pPr indent="420688" defTabSz="1123950">
                        <a:spcBef>
                          <a:spcPct val="20000"/>
                        </a:spcBef>
                        <a:defRPr>
                          <a:solidFill>
                            <a:schemeClr val="tx1"/>
                          </a:solidFill>
                          <a:latin typeface="Arial" panose="020B0604020202020204" pitchFamily="34" charset="0"/>
                          <a:ea typeface="微软雅黑" panose="020B0503020204020204" pitchFamily="34" charset="-122"/>
                        </a:defRPr>
                      </a:lvl5pPr>
                      <a:lvl6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6pPr>
                      <a:lvl7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7pPr>
                      <a:lvl8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8pPr>
                      <a:lvl9pPr indent="420688" defTabSz="1123950" fontAlgn="base">
                        <a:spcBef>
                          <a:spcPct val="2000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3092" marR="73092" marT="36546" marB="36546"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3194362465"/>
                  </a:ext>
                </a:extLst>
              </a:tr>
            </a:tbl>
          </a:graphicData>
        </a:graphic>
      </p:graphicFrame>
      <p:sp>
        <p:nvSpPr>
          <p:cNvPr id="102" name="日期占位符 4">
            <a:extLst>
              <a:ext uri="{FF2B5EF4-FFF2-40B4-BE49-F238E27FC236}">
                <a16:creationId xmlns:a16="http://schemas.microsoft.com/office/drawing/2014/main" id="{E7BB3F40-F500-4A2F-B825-AB6DFF5CDF0D}"/>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103" name="页脚占位符 5">
            <a:extLst>
              <a:ext uri="{FF2B5EF4-FFF2-40B4-BE49-F238E27FC236}">
                <a16:creationId xmlns:a16="http://schemas.microsoft.com/office/drawing/2014/main" id="{A0F1CCE6-5BC2-4F10-95A3-8FC4C41BB44D}"/>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104" name="灯片编号占位符 6">
            <a:extLst>
              <a:ext uri="{FF2B5EF4-FFF2-40B4-BE49-F238E27FC236}">
                <a16:creationId xmlns:a16="http://schemas.microsoft.com/office/drawing/2014/main" id="{4F2976E3-E261-4B15-A011-84AF1C067016}"/>
              </a:ext>
            </a:extLst>
          </p:cNvPr>
          <p:cNvSpPr>
            <a:spLocks noGrp="1"/>
          </p:cNvSpPr>
          <p:nvPr>
            <p:ph type="sldNum" sz="quarter" idx="12"/>
          </p:nvPr>
        </p:nvSpPr>
        <p:spPr>
          <a:xfrm>
            <a:off x="6457950" y="6488119"/>
            <a:ext cx="2057400" cy="365125"/>
          </a:xfrm>
        </p:spPr>
        <p:txBody>
          <a:bodyPr/>
          <a:lstStyle/>
          <a:p>
            <a:fld id="{70E8D5A1-AB1C-410E-B387-BC7C9BAB5019}" type="slidenum">
              <a:rPr lang="zh-CN" altLang="en-US"/>
              <a:pPr/>
              <a:t>11</a:t>
            </a:fld>
            <a:endParaRPr lang="en-US" altLang="zh-CN"/>
          </a:p>
        </p:txBody>
      </p:sp>
      <p:sp>
        <p:nvSpPr>
          <p:cNvPr id="14432" name="Line 96">
            <a:extLst>
              <a:ext uri="{FF2B5EF4-FFF2-40B4-BE49-F238E27FC236}">
                <a16:creationId xmlns:a16="http://schemas.microsoft.com/office/drawing/2014/main" id="{2843EE28-2645-4A12-9388-1458BFB79139}"/>
              </a:ext>
            </a:extLst>
          </p:cNvPr>
          <p:cNvSpPr>
            <a:spLocks noChangeShapeType="1"/>
          </p:cNvSpPr>
          <p:nvPr/>
        </p:nvSpPr>
        <p:spPr bwMode="auto">
          <a:xfrm>
            <a:off x="684289" y="3808320"/>
            <a:ext cx="64774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14433" name="Line 97">
            <a:extLst>
              <a:ext uri="{FF2B5EF4-FFF2-40B4-BE49-F238E27FC236}">
                <a16:creationId xmlns:a16="http://schemas.microsoft.com/office/drawing/2014/main" id="{5C9AF1D0-8E15-4CE1-9B93-12EFB20E084D}"/>
              </a:ext>
            </a:extLst>
          </p:cNvPr>
          <p:cNvSpPr>
            <a:spLocks noChangeShapeType="1"/>
          </p:cNvSpPr>
          <p:nvPr/>
        </p:nvSpPr>
        <p:spPr bwMode="auto">
          <a:xfrm flipH="1" flipV="1">
            <a:off x="1764278" y="4508991"/>
            <a:ext cx="504079" cy="81030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14434" name="Line 98">
            <a:extLst>
              <a:ext uri="{FF2B5EF4-FFF2-40B4-BE49-F238E27FC236}">
                <a16:creationId xmlns:a16="http://schemas.microsoft.com/office/drawing/2014/main" id="{244B309D-81D2-48D9-AE92-15D17BD68C8A}"/>
              </a:ext>
            </a:extLst>
          </p:cNvPr>
          <p:cNvSpPr>
            <a:spLocks noChangeShapeType="1"/>
          </p:cNvSpPr>
          <p:nvPr/>
        </p:nvSpPr>
        <p:spPr bwMode="auto">
          <a:xfrm flipV="1">
            <a:off x="3492011" y="4508991"/>
            <a:ext cx="504079" cy="756119"/>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14435" name="AutoShape 99">
            <a:extLst>
              <a:ext uri="{FF2B5EF4-FFF2-40B4-BE49-F238E27FC236}">
                <a16:creationId xmlns:a16="http://schemas.microsoft.com/office/drawing/2014/main" id="{E2A951A6-E4AE-4747-B3B6-5EAB0720BFF6}"/>
              </a:ext>
            </a:extLst>
          </p:cNvPr>
          <p:cNvSpPr>
            <a:spLocks noChangeArrowheads="1"/>
          </p:cNvSpPr>
          <p:nvPr/>
        </p:nvSpPr>
        <p:spPr bwMode="auto">
          <a:xfrm>
            <a:off x="1644559" y="2573326"/>
            <a:ext cx="2469989" cy="1613054"/>
          </a:xfrm>
          <a:prstGeom prst="cloudCallout">
            <a:avLst>
              <a:gd name="adj1" fmla="val -431"/>
              <a:gd name="adj2" fmla="val 86583"/>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1588" b="1"/>
              <a:t>How can two BPBs </a:t>
            </a:r>
          </a:p>
          <a:p>
            <a:pPr eaLnBrk="0" hangingPunct="0"/>
            <a:r>
              <a:rPr lang="en-US" altLang="zh-CN" sz="1588" b="1"/>
              <a:t>work together?</a:t>
            </a:r>
          </a:p>
        </p:txBody>
      </p:sp>
      <p:sp>
        <p:nvSpPr>
          <p:cNvPr id="14436" name="Line 100">
            <a:extLst>
              <a:ext uri="{FF2B5EF4-FFF2-40B4-BE49-F238E27FC236}">
                <a16:creationId xmlns:a16="http://schemas.microsoft.com/office/drawing/2014/main" id="{56E0E2C6-D98A-4818-9A25-D74CC38E7EFE}"/>
              </a:ext>
            </a:extLst>
          </p:cNvPr>
          <p:cNvSpPr>
            <a:spLocks noChangeShapeType="1"/>
          </p:cNvSpPr>
          <p:nvPr/>
        </p:nvSpPr>
        <p:spPr bwMode="auto">
          <a:xfrm>
            <a:off x="6444655" y="3644494"/>
            <a:ext cx="64774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92" tIns="36546" rIns="73092" bIns="36546"/>
          <a:lstStyle/>
          <a:p>
            <a:endParaRPr lang="zh-CN" altLang="en-US" sz="1429"/>
          </a:p>
        </p:txBody>
      </p:sp>
      <p:sp>
        <p:nvSpPr>
          <p:cNvPr id="14437" name="Text Box 101">
            <a:extLst>
              <a:ext uri="{FF2B5EF4-FFF2-40B4-BE49-F238E27FC236}">
                <a16:creationId xmlns:a16="http://schemas.microsoft.com/office/drawing/2014/main" id="{5C7EEF20-3BF2-4685-9D5A-E24CB9D96454}"/>
              </a:ext>
            </a:extLst>
          </p:cNvPr>
          <p:cNvSpPr txBox="1">
            <a:spLocks noChangeArrowheads="1"/>
          </p:cNvSpPr>
          <p:nvPr/>
        </p:nvSpPr>
        <p:spPr bwMode="auto">
          <a:xfrm>
            <a:off x="4932417" y="4778673"/>
            <a:ext cx="3818401" cy="87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540">
                <a:latin typeface="Comic Sans MS" panose="030F0702030302020204" pitchFamily="66" charset="0"/>
                <a:ea typeface="楷体_GB2312" pitchFamily="1" charset="-122"/>
              </a:rPr>
              <a:t>The same memory capacities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17958E8-BE35-47E8-986C-C1ABA984E683}"/>
              </a:ext>
            </a:extLst>
          </p:cNvPr>
          <p:cNvSpPr>
            <a:spLocks noGrp="1" noChangeArrowheads="1"/>
          </p:cNvSpPr>
          <p:nvPr>
            <p:ph type="title"/>
          </p:nvPr>
        </p:nvSpPr>
        <p:spPr>
          <a:xfrm>
            <a:off x="267893" y="365126"/>
            <a:ext cx="8247459" cy="1149350"/>
          </a:xfrm>
        </p:spPr>
        <p:txBody>
          <a:bodyPr/>
          <a:lstStyle/>
          <a:p>
            <a:r>
              <a:rPr lang="zh-CN" altLang="zh-CN"/>
              <a:t>Two-Level Branch Predictor (2, 2)</a:t>
            </a:r>
          </a:p>
        </p:txBody>
      </p:sp>
      <p:sp>
        <p:nvSpPr>
          <p:cNvPr id="104" name="日期占位符 2">
            <a:extLst>
              <a:ext uri="{FF2B5EF4-FFF2-40B4-BE49-F238E27FC236}">
                <a16:creationId xmlns:a16="http://schemas.microsoft.com/office/drawing/2014/main" id="{7E93B3DF-D0BE-4842-90CE-BD8FC4B59EA2}"/>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105" name="页脚占位符 3">
            <a:extLst>
              <a:ext uri="{FF2B5EF4-FFF2-40B4-BE49-F238E27FC236}">
                <a16:creationId xmlns:a16="http://schemas.microsoft.com/office/drawing/2014/main" id="{29C56F7F-5DD1-4FBB-B359-A22023AAEAF5}"/>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106" name="灯片编号占位符 4">
            <a:extLst>
              <a:ext uri="{FF2B5EF4-FFF2-40B4-BE49-F238E27FC236}">
                <a16:creationId xmlns:a16="http://schemas.microsoft.com/office/drawing/2014/main" id="{E1379152-EA3E-4E94-92D9-F9968DE3524C}"/>
              </a:ext>
            </a:extLst>
          </p:cNvPr>
          <p:cNvSpPr>
            <a:spLocks noGrp="1"/>
          </p:cNvSpPr>
          <p:nvPr>
            <p:ph type="sldNum" sz="quarter" idx="12"/>
          </p:nvPr>
        </p:nvSpPr>
        <p:spPr>
          <a:xfrm>
            <a:off x="6457950" y="6488119"/>
            <a:ext cx="2057400" cy="365125"/>
          </a:xfrm>
        </p:spPr>
        <p:txBody>
          <a:bodyPr/>
          <a:lstStyle/>
          <a:p>
            <a:fld id="{5DD475CB-C8FF-429B-8F3E-39BD7FC2212B}" type="slidenum">
              <a:rPr lang="zh-CN" altLang="en-US"/>
              <a:pPr/>
              <a:t>12</a:t>
            </a:fld>
            <a:endParaRPr lang="en-US" altLang="zh-CN"/>
          </a:p>
        </p:txBody>
      </p:sp>
      <p:sp>
        <p:nvSpPr>
          <p:cNvPr id="15363" name="Rectangle 3">
            <a:extLst>
              <a:ext uri="{FF2B5EF4-FFF2-40B4-BE49-F238E27FC236}">
                <a16:creationId xmlns:a16="http://schemas.microsoft.com/office/drawing/2014/main" id="{0D24E213-99F6-4C64-870C-514D521555B9}"/>
              </a:ext>
            </a:extLst>
          </p:cNvPr>
          <p:cNvSpPr>
            <a:spLocks noChangeArrowheads="1"/>
          </p:cNvSpPr>
          <p:nvPr/>
        </p:nvSpPr>
        <p:spPr bwMode="auto">
          <a:xfrm>
            <a:off x="995229" y="5735571"/>
            <a:ext cx="7325812" cy="55998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1832" tIns="35286" rIns="71832" bIns="35286">
            <a:spAutoFit/>
          </a:bodyPr>
          <a:lstStyle/>
          <a:p>
            <a:pPr eaLnBrk="0" hangingPunct="0"/>
            <a:r>
              <a:rPr lang="zh-CN" altLang="en-US" sz="1588" i="1" dirty="0">
                <a:solidFill>
                  <a:srgbClr val="56127A"/>
                </a:solidFill>
                <a:latin typeface="Comic Sans MS" panose="030F0702030302020204" pitchFamily="66" charset="0"/>
              </a:rPr>
              <a:t>Pentium Pro uses the result from the last two branches</a:t>
            </a:r>
            <a:r>
              <a:rPr lang="en-US" altLang="zh-CN" sz="1588" i="1" dirty="0">
                <a:solidFill>
                  <a:srgbClr val="56127A"/>
                </a:solidFill>
                <a:latin typeface="Comic Sans MS" panose="030F0702030302020204" pitchFamily="66" charset="0"/>
              </a:rPr>
              <a:t> </a:t>
            </a:r>
            <a:r>
              <a:rPr lang="zh-CN" altLang="en-US" sz="1588" i="1" dirty="0">
                <a:solidFill>
                  <a:srgbClr val="56127A"/>
                </a:solidFill>
                <a:latin typeface="Comic Sans MS" panose="030F0702030302020204" pitchFamily="66" charset="0"/>
              </a:rPr>
              <a:t>to select one of the four sets of BHT</a:t>
            </a:r>
            <a:r>
              <a:rPr lang="en-US" altLang="zh-CN" sz="1588" i="1" dirty="0">
                <a:solidFill>
                  <a:srgbClr val="56127A"/>
                </a:solidFill>
                <a:latin typeface="Comic Sans MS" panose="030F0702030302020204" pitchFamily="66" charset="0"/>
              </a:rPr>
              <a:t>(BPB)</a:t>
            </a:r>
            <a:r>
              <a:rPr lang="zh-CN" altLang="en-US" sz="1588" i="1" dirty="0">
                <a:solidFill>
                  <a:srgbClr val="56127A"/>
                </a:solidFill>
                <a:latin typeface="Comic Sans MS" panose="030F0702030302020204" pitchFamily="66" charset="0"/>
              </a:rPr>
              <a:t> bits (~95% correct)</a:t>
            </a:r>
          </a:p>
        </p:txBody>
      </p:sp>
      <p:grpSp>
        <p:nvGrpSpPr>
          <p:cNvPr id="15364" name="Group 4">
            <a:extLst>
              <a:ext uri="{FF2B5EF4-FFF2-40B4-BE49-F238E27FC236}">
                <a16:creationId xmlns:a16="http://schemas.microsoft.com/office/drawing/2014/main" id="{58A89676-DAD4-40EA-84C5-0AF46C7EC11B}"/>
              </a:ext>
            </a:extLst>
          </p:cNvPr>
          <p:cNvGrpSpPr>
            <a:grpSpLocks/>
          </p:cNvGrpSpPr>
          <p:nvPr/>
        </p:nvGrpSpPr>
        <p:grpSpPr bwMode="auto">
          <a:xfrm>
            <a:off x="4787622" y="1940010"/>
            <a:ext cx="457452" cy="2715727"/>
            <a:chOff x="0" y="0"/>
            <a:chExt cx="288" cy="2280"/>
          </a:xfrm>
        </p:grpSpPr>
        <p:grpSp>
          <p:nvGrpSpPr>
            <p:cNvPr id="15365" name="Group 5">
              <a:extLst>
                <a:ext uri="{FF2B5EF4-FFF2-40B4-BE49-F238E27FC236}">
                  <a16:creationId xmlns:a16="http://schemas.microsoft.com/office/drawing/2014/main" id="{54639220-B6DB-4BD4-AE7E-1947F8E77A8D}"/>
                </a:ext>
              </a:extLst>
            </p:cNvPr>
            <p:cNvGrpSpPr>
              <a:grpSpLocks/>
            </p:cNvGrpSpPr>
            <p:nvPr/>
          </p:nvGrpSpPr>
          <p:grpSpPr bwMode="auto">
            <a:xfrm>
              <a:off x="0" y="0"/>
              <a:ext cx="288" cy="240"/>
              <a:chOff x="0" y="0"/>
              <a:chExt cx="288" cy="240"/>
            </a:xfrm>
          </p:grpSpPr>
          <p:sp>
            <p:nvSpPr>
              <p:cNvPr id="15366" name="Rectangle 6">
                <a:extLst>
                  <a:ext uri="{FF2B5EF4-FFF2-40B4-BE49-F238E27FC236}">
                    <a16:creationId xmlns:a16="http://schemas.microsoft.com/office/drawing/2014/main" id="{4B5B9D58-2B5F-43A3-AA6D-CEE549A628AA}"/>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67" name="Line 7">
                <a:extLst>
                  <a:ext uri="{FF2B5EF4-FFF2-40B4-BE49-F238E27FC236}">
                    <a16:creationId xmlns:a16="http://schemas.microsoft.com/office/drawing/2014/main" id="{0DEE9AD7-1486-46AB-AC85-5E173FA0CAD1}"/>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68" name="Group 8">
              <a:extLst>
                <a:ext uri="{FF2B5EF4-FFF2-40B4-BE49-F238E27FC236}">
                  <a16:creationId xmlns:a16="http://schemas.microsoft.com/office/drawing/2014/main" id="{60A0D2E3-EDAE-483F-8885-FC4E0A86BDC5}"/>
                </a:ext>
              </a:extLst>
            </p:cNvPr>
            <p:cNvGrpSpPr>
              <a:grpSpLocks/>
            </p:cNvGrpSpPr>
            <p:nvPr/>
          </p:nvGrpSpPr>
          <p:grpSpPr bwMode="auto">
            <a:xfrm>
              <a:off x="0" y="240"/>
              <a:ext cx="288" cy="240"/>
              <a:chOff x="0" y="0"/>
              <a:chExt cx="288" cy="240"/>
            </a:xfrm>
          </p:grpSpPr>
          <p:sp>
            <p:nvSpPr>
              <p:cNvPr id="15369" name="Rectangle 9">
                <a:extLst>
                  <a:ext uri="{FF2B5EF4-FFF2-40B4-BE49-F238E27FC236}">
                    <a16:creationId xmlns:a16="http://schemas.microsoft.com/office/drawing/2014/main" id="{C2DEE055-BFA1-425E-9AF5-368E93F28B00}"/>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70" name="Line 10">
                <a:extLst>
                  <a:ext uri="{FF2B5EF4-FFF2-40B4-BE49-F238E27FC236}">
                    <a16:creationId xmlns:a16="http://schemas.microsoft.com/office/drawing/2014/main" id="{143B10CA-3070-4E24-98AC-6C40523113F5}"/>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71" name="Group 11">
              <a:extLst>
                <a:ext uri="{FF2B5EF4-FFF2-40B4-BE49-F238E27FC236}">
                  <a16:creationId xmlns:a16="http://schemas.microsoft.com/office/drawing/2014/main" id="{88EAB046-02D4-43B2-8958-1E4B8B820AE3}"/>
                </a:ext>
              </a:extLst>
            </p:cNvPr>
            <p:cNvGrpSpPr>
              <a:grpSpLocks/>
            </p:cNvGrpSpPr>
            <p:nvPr/>
          </p:nvGrpSpPr>
          <p:grpSpPr bwMode="auto">
            <a:xfrm>
              <a:off x="0" y="480"/>
              <a:ext cx="288" cy="240"/>
              <a:chOff x="0" y="0"/>
              <a:chExt cx="288" cy="240"/>
            </a:xfrm>
          </p:grpSpPr>
          <p:sp>
            <p:nvSpPr>
              <p:cNvPr id="15372" name="Rectangle 12">
                <a:extLst>
                  <a:ext uri="{FF2B5EF4-FFF2-40B4-BE49-F238E27FC236}">
                    <a16:creationId xmlns:a16="http://schemas.microsoft.com/office/drawing/2014/main" id="{7A6CDAB1-1D9B-44C3-A7FB-D6E51CC84839}"/>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73" name="Line 13">
                <a:extLst>
                  <a:ext uri="{FF2B5EF4-FFF2-40B4-BE49-F238E27FC236}">
                    <a16:creationId xmlns:a16="http://schemas.microsoft.com/office/drawing/2014/main" id="{D7A82DFB-7FB2-4809-A06F-AAB9FF500022}"/>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74" name="Group 14">
              <a:extLst>
                <a:ext uri="{FF2B5EF4-FFF2-40B4-BE49-F238E27FC236}">
                  <a16:creationId xmlns:a16="http://schemas.microsoft.com/office/drawing/2014/main" id="{FE022070-1C58-429A-A050-4B1C9FFD4A38}"/>
                </a:ext>
              </a:extLst>
            </p:cNvPr>
            <p:cNvGrpSpPr>
              <a:grpSpLocks/>
            </p:cNvGrpSpPr>
            <p:nvPr/>
          </p:nvGrpSpPr>
          <p:grpSpPr bwMode="auto">
            <a:xfrm>
              <a:off x="0" y="1680"/>
              <a:ext cx="288" cy="240"/>
              <a:chOff x="0" y="0"/>
              <a:chExt cx="288" cy="240"/>
            </a:xfrm>
          </p:grpSpPr>
          <p:sp>
            <p:nvSpPr>
              <p:cNvPr id="15375" name="Rectangle 15">
                <a:extLst>
                  <a:ext uri="{FF2B5EF4-FFF2-40B4-BE49-F238E27FC236}">
                    <a16:creationId xmlns:a16="http://schemas.microsoft.com/office/drawing/2014/main" id="{6DE38482-B7F3-464E-96C5-8D3EA854B4AB}"/>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76" name="Line 16">
                <a:extLst>
                  <a:ext uri="{FF2B5EF4-FFF2-40B4-BE49-F238E27FC236}">
                    <a16:creationId xmlns:a16="http://schemas.microsoft.com/office/drawing/2014/main" id="{99E1DCD1-7C4D-4FEA-8867-B57D359E3D4F}"/>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5377" name="Line 17">
              <a:extLst>
                <a:ext uri="{FF2B5EF4-FFF2-40B4-BE49-F238E27FC236}">
                  <a16:creationId xmlns:a16="http://schemas.microsoft.com/office/drawing/2014/main" id="{EF0863A5-FD15-495D-BC6A-35C9C5F44906}"/>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78" name="Line 18">
              <a:extLst>
                <a:ext uri="{FF2B5EF4-FFF2-40B4-BE49-F238E27FC236}">
                  <a16:creationId xmlns:a16="http://schemas.microsoft.com/office/drawing/2014/main" id="{B41DC4DF-4A44-47A3-BEC2-A3CAA96C03F2}"/>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79" name="Line 19">
              <a:extLst>
                <a:ext uri="{FF2B5EF4-FFF2-40B4-BE49-F238E27FC236}">
                  <a16:creationId xmlns:a16="http://schemas.microsoft.com/office/drawing/2014/main" id="{736DD170-86F3-41BD-8A1A-C60FB08873B3}"/>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80" name="Line 20">
              <a:extLst>
                <a:ext uri="{FF2B5EF4-FFF2-40B4-BE49-F238E27FC236}">
                  <a16:creationId xmlns:a16="http://schemas.microsoft.com/office/drawing/2014/main" id="{431DE501-44B2-477F-BA8A-7ED68767BD65}"/>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81" name="Line 21">
              <a:extLst>
                <a:ext uri="{FF2B5EF4-FFF2-40B4-BE49-F238E27FC236}">
                  <a16:creationId xmlns:a16="http://schemas.microsoft.com/office/drawing/2014/main" id="{C658D818-396A-4595-8A7D-92C2C727C3D0}"/>
                </a:ext>
              </a:extLst>
            </p:cNvPr>
            <p:cNvSpPr>
              <a:spLocks noChangeShapeType="1"/>
            </p:cNvSpPr>
            <p:nvPr/>
          </p:nvSpPr>
          <p:spPr bwMode="auto">
            <a:xfrm>
              <a:off x="288"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82" name="Line 22">
              <a:extLst>
                <a:ext uri="{FF2B5EF4-FFF2-40B4-BE49-F238E27FC236}">
                  <a16:creationId xmlns:a16="http://schemas.microsoft.com/office/drawing/2014/main" id="{86CE490B-4378-47A4-B216-ACB8E3BB1B9E}"/>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83" name="Group 23">
            <a:extLst>
              <a:ext uri="{FF2B5EF4-FFF2-40B4-BE49-F238E27FC236}">
                <a16:creationId xmlns:a16="http://schemas.microsoft.com/office/drawing/2014/main" id="{22FE2CEA-A8B8-46AD-8BD2-83A24532B540}"/>
              </a:ext>
            </a:extLst>
          </p:cNvPr>
          <p:cNvGrpSpPr>
            <a:grpSpLocks/>
          </p:cNvGrpSpPr>
          <p:nvPr/>
        </p:nvGrpSpPr>
        <p:grpSpPr bwMode="auto">
          <a:xfrm>
            <a:off x="5625654" y="1940010"/>
            <a:ext cx="456192" cy="2715727"/>
            <a:chOff x="0" y="0"/>
            <a:chExt cx="288" cy="2280"/>
          </a:xfrm>
        </p:grpSpPr>
        <p:grpSp>
          <p:nvGrpSpPr>
            <p:cNvPr id="15384" name="Group 24">
              <a:extLst>
                <a:ext uri="{FF2B5EF4-FFF2-40B4-BE49-F238E27FC236}">
                  <a16:creationId xmlns:a16="http://schemas.microsoft.com/office/drawing/2014/main" id="{A897AAE0-78B8-4571-9279-D0F95CF7C10F}"/>
                </a:ext>
              </a:extLst>
            </p:cNvPr>
            <p:cNvGrpSpPr>
              <a:grpSpLocks/>
            </p:cNvGrpSpPr>
            <p:nvPr/>
          </p:nvGrpSpPr>
          <p:grpSpPr bwMode="auto">
            <a:xfrm>
              <a:off x="0" y="0"/>
              <a:ext cx="288" cy="240"/>
              <a:chOff x="0" y="0"/>
              <a:chExt cx="288" cy="240"/>
            </a:xfrm>
          </p:grpSpPr>
          <p:sp>
            <p:nvSpPr>
              <p:cNvPr id="15385" name="Rectangle 25">
                <a:extLst>
                  <a:ext uri="{FF2B5EF4-FFF2-40B4-BE49-F238E27FC236}">
                    <a16:creationId xmlns:a16="http://schemas.microsoft.com/office/drawing/2014/main" id="{8CEBBD8C-8AFE-4207-8F3A-A75F70076AA9}"/>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86" name="Line 26">
                <a:extLst>
                  <a:ext uri="{FF2B5EF4-FFF2-40B4-BE49-F238E27FC236}">
                    <a16:creationId xmlns:a16="http://schemas.microsoft.com/office/drawing/2014/main" id="{CD33FD74-D5A4-4BD6-B2AC-1EF44A93AD66}"/>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87" name="Group 27">
              <a:extLst>
                <a:ext uri="{FF2B5EF4-FFF2-40B4-BE49-F238E27FC236}">
                  <a16:creationId xmlns:a16="http://schemas.microsoft.com/office/drawing/2014/main" id="{4103942F-A5A1-4237-A762-43B81746E5A5}"/>
                </a:ext>
              </a:extLst>
            </p:cNvPr>
            <p:cNvGrpSpPr>
              <a:grpSpLocks/>
            </p:cNvGrpSpPr>
            <p:nvPr/>
          </p:nvGrpSpPr>
          <p:grpSpPr bwMode="auto">
            <a:xfrm>
              <a:off x="0" y="240"/>
              <a:ext cx="288" cy="240"/>
              <a:chOff x="0" y="0"/>
              <a:chExt cx="288" cy="240"/>
            </a:xfrm>
          </p:grpSpPr>
          <p:sp>
            <p:nvSpPr>
              <p:cNvPr id="15388" name="Rectangle 28">
                <a:extLst>
                  <a:ext uri="{FF2B5EF4-FFF2-40B4-BE49-F238E27FC236}">
                    <a16:creationId xmlns:a16="http://schemas.microsoft.com/office/drawing/2014/main" id="{2978A154-351B-48ED-830E-9A77224D3832}"/>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89" name="Line 29">
                <a:extLst>
                  <a:ext uri="{FF2B5EF4-FFF2-40B4-BE49-F238E27FC236}">
                    <a16:creationId xmlns:a16="http://schemas.microsoft.com/office/drawing/2014/main" id="{7EB6ED85-9B34-459A-9DDA-876901EECB68}"/>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90" name="Group 30">
              <a:extLst>
                <a:ext uri="{FF2B5EF4-FFF2-40B4-BE49-F238E27FC236}">
                  <a16:creationId xmlns:a16="http://schemas.microsoft.com/office/drawing/2014/main" id="{8A9A5B9F-3750-4A1F-ABD8-720498D964FB}"/>
                </a:ext>
              </a:extLst>
            </p:cNvPr>
            <p:cNvGrpSpPr>
              <a:grpSpLocks/>
            </p:cNvGrpSpPr>
            <p:nvPr/>
          </p:nvGrpSpPr>
          <p:grpSpPr bwMode="auto">
            <a:xfrm>
              <a:off x="0" y="480"/>
              <a:ext cx="288" cy="240"/>
              <a:chOff x="0" y="0"/>
              <a:chExt cx="288" cy="240"/>
            </a:xfrm>
          </p:grpSpPr>
          <p:sp>
            <p:nvSpPr>
              <p:cNvPr id="15391" name="Rectangle 31">
                <a:extLst>
                  <a:ext uri="{FF2B5EF4-FFF2-40B4-BE49-F238E27FC236}">
                    <a16:creationId xmlns:a16="http://schemas.microsoft.com/office/drawing/2014/main" id="{553FC496-0D7A-4D8F-BF5B-C1A70D353DF0}"/>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92" name="Line 32">
                <a:extLst>
                  <a:ext uri="{FF2B5EF4-FFF2-40B4-BE49-F238E27FC236}">
                    <a16:creationId xmlns:a16="http://schemas.microsoft.com/office/drawing/2014/main" id="{C02F6720-7625-463E-B12D-8D87A2B3C5FE}"/>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393" name="Group 33">
              <a:extLst>
                <a:ext uri="{FF2B5EF4-FFF2-40B4-BE49-F238E27FC236}">
                  <a16:creationId xmlns:a16="http://schemas.microsoft.com/office/drawing/2014/main" id="{FEFD6ABB-56CB-41A0-BCB5-310B76544191}"/>
                </a:ext>
              </a:extLst>
            </p:cNvPr>
            <p:cNvGrpSpPr>
              <a:grpSpLocks/>
            </p:cNvGrpSpPr>
            <p:nvPr/>
          </p:nvGrpSpPr>
          <p:grpSpPr bwMode="auto">
            <a:xfrm>
              <a:off x="0" y="1680"/>
              <a:ext cx="288" cy="240"/>
              <a:chOff x="0" y="0"/>
              <a:chExt cx="288" cy="240"/>
            </a:xfrm>
          </p:grpSpPr>
          <p:sp>
            <p:nvSpPr>
              <p:cNvPr id="15394" name="Rectangle 34">
                <a:extLst>
                  <a:ext uri="{FF2B5EF4-FFF2-40B4-BE49-F238E27FC236}">
                    <a16:creationId xmlns:a16="http://schemas.microsoft.com/office/drawing/2014/main" id="{B0A45476-766D-47E2-9920-DD1B9A7102AC}"/>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395" name="Line 35">
                <a:extLst>
                  <a:ext uri="{FF2B5EF4-FFF2-40B4-BE49-F238E27FC236}">
                    <a16:creationId xmlns:a16="http://schemas.microsoft.com/office/drawing/2014/main" id="{83C611E8-E659-4682-BA7C-8536A1CFCD5B}"/>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5396" name="Line 36">
              <a:extLst>
                <a:ext uri="{FF2B5EF4-FFF2-40B4-BE49-F238E27FC236}">
                  <a16:creationId xmlns:a16="http://schemas.microsoft.com/office/drawing/2014/main" id="{6F04C18D-88A3-4678-9A28-1AE7A05A59FA}"/>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97" name="Line 37">
              <a:extLst>
                <a:ext uri="{FF2B5EF4-FFF2-40B4-BE49-F238E27FC236}">
                  <a16:creationId xmlns:a16="http://schemas.microsoft.com/office/drawing/2014/main" id="{E542EA16-A299-477B-98D6-0E8E19A04D99}"/>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98" name="Line 38">
              <a:extLst>
                <a:ext uri="{FF2B5EF4-FFF2-40B4-BE49-F238E27FC236}">
                  <a16:creationId xmlns:a16="http://schemas.microsoft.com/office/drawing/2014/main" id="{94561015-57FC-44D3-BA7F-5483397AD48A}"/>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399" name="Line 39">
              <a:extLst>
                <a:ext uri="{FF2B5EF4-FFF2-40B4-BE49-F238E27FC236}">
                  <a16:creationId xmlns:a16="http://schemas.microsoft.com/office/drawing/2014/main" id="{145DDCF7-9858-4D6C-A75B-080DE7A516B5}"/>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00" name="Line 40">
              <a:extLst>
                <a:ext uri="{FF2B5EF4-FFF2-40B4-BE49-F238E27FC236}">
                  <a16:creationId xmlns:a16="http://schemas.microsoft.com/office/drawing/2014/main" id="{6482177C-DB2B-4B1C-8852-E7486FA1F025}"/>
                </a:ext>
              </a:extLst>
            </p:cNvPr>
            <p:cNvSpPr>
              <a:spLocks noChangeShapeType="1"/>
            </p:cNvSpPr>
            <p:nvPr/>
          </p:nvSpPr>
          <p:spPr bwMode="auto">
            <a:xfrm>
              <a:off x="288"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01" name="Line 41">
              <a:extLst>
                <a:ext uri="{FF2B5EF4-FFF2-40B4-BE49-F238E27FC236}">
                  <a16:creationId xmlns:a16="http://schemas.microsoft.com/office/drawing/2014/main" id="{511C265C-33B7-495A-A645-84E7A435F2BC}"/>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02" name="Group 42">
            <a:extLst>
              <a:ext uri="{FF2B5EF4-FFF2-40B4-BE49-F238E27FC236}">
                <a16:creationId xmlns:a16="http://schemas.microsoft.com/office/drawing/2014/main" id="{C9045FC3-D9F5-43C8-A0F8-A12E40ABD33B}"/>
              </a:ext>
            </a:extLst>
          </p:cNvPr>
          <p:cNvGrpSpPr>
            <a:grpSpLocks/>
          </p:cNvGrpSpPr>
          <p:nvPr/>
        </p:nvGrpSpPr>
        <p:grpSpPr bwMode="auto">
          <a:xfrm>
            <a:off x="6539298" y="1940010"/>
            <a:ext cx="459972" cy="2715727"/>
            <a:chOff x="0" y="0"/>
            <a:chExt cx="289" cy="2280"/>
          </a:xfrm>
        </p:grpSpPr>
        <p:grpSp>
          <p:nvGrpSpPr>
            <p:cNvPr id="15403" name="Group 43">
              <a:extLst>
                <a:ext uri="{FF2B5EF4-FFF2-40B4-BE49-F238E27FC236}">
                  <a16:creationId xmlns:a16="http://schemas.microsoft.com/office/drawing/2014/main" id="{C1FAA5AF-78CE-4E1E-A6A8-E11A4E393C46}"/>
                </a:ext>
              </a:extLst>
            </p:cNvPr>
            <p:cNvGrpSpPr>
              <a:grpSpLocks/>
            </p:cNvGrpSpPr>
            <p:nvPr/>
          </p:nvGrpSpPr>
          <p:grpSpPr bwMode="auto">
            <a:xfrm>
              <a:off x="0" y="0"/>
              <a:ext cx="288" cy="240"/>
              <a:chOff x="0" y="0"/>
              <a:chExt cx="288" cy="240"/>
            </a:xfrm>
          </p:grpSpPr>
          <p:sp>
            <p:nvSpPr>
              <p:cNvPr id="15404" name="Rectangle 44">
                <a:extLst>
                  <a:ext uri="{FF2B5EF4-FFF2-40B4-BE49-F238E27FC236}">
                    <a16:creationId xmlns:a16="http://schemas.microsoft.com/office/drawing/2014/main" id="{7A945BDB-CF9C-4934-B822-458DB3130597}"/>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05" name="Line 45">
                <a:extLst>
                  <a:ext uri="{FF2B5EF4-FFF2-40B4-BE49-F238E27FC236}">
                    <a16:creationId xmlns:a16="http://schemas.microsoft.com/office/drawing/2014/main" id="{423FDCF5-2907-4A5C-B80A-10DF4CFE37C0}"/>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06" name="Group 46">
              <a:extLst>
                <a:ext uri="{FF2B5EF4-FFF2-40B4-BE49-F238E27FC236}">
                  <a16:creationId xmlns:a16="http://schemas.microsoft.com/office/drawing/2014/main" id="{59D49CC7-EEAB-4979-9491-301101D27514}"/>
                </a:ext>
              </a:extLst>
            </p:cNvPr>
            <p:cNvGrpSpPr>
              <a:grpSpLocks/>
            </p:cNvGrpSpPr>
            <p:nvPr/>
          </p:nvGrpSpPr>
          <p:grpSpPr bwMode="auto">
            <a:xfrm>
              <a:off x="0" y="240"/>
              <a:ext cx="288" cy="240"/>
              <a:chOff x="0" y="0"/>
              <a:chExt cx="288" cy="240"/>
            </a:xfrm>
          </p:grpSpPr>
          <p:sp>
            <p:nvSpPr>
              <p:cNvPr id="15407" name="Rectangle 47">
                <a:extLst>
                  <a:ext uri="{FF2B5EF4-FFF2-40B4-BE49-F238E27FC236}">
                    <a16:creationId xmlns:a16="http://schemas.microsoft.com/office/drawing/2014/main" id="{27965B9C-54EB-49D1-991C-760FC0A3AA79}"/>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08" name="Line 48">
                <a:extLst>
                  <a:ext uri="{FF2B5EF4-FFF2-40B4-BE49-F238E27FC236}">
                    <a16:creationId xmlns:a16="http://schemas.microsoft.com/office/drawing/2014/main" id="{683DF7CD-9FCB-4FA0-A53B-9941A82EBA1E}"/>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09" name="Group 49">
              <a:extLst>
                <a:ext uri="{FF2B5EF4-FFF2-40B4-BE49-F238E27FC236}">
                  <a16:creationId xmlns:a16="http://schemas.microsoft.com/office/drawing/2014/main" id="{E87F9FBA-71AB-435D-85AD-1B6DD94E431E}"/>
                </a:ext>
              </a:extLst>
            </p:cNvPr>
            <p:cNvGrpSpPr>
              <a:grpSpLocks/>
            </p:cNvGrpSpPr>
            <p:nvPr/>
          </p:nvGrpSpPr>
          <p:grpSpPr bwMode="auto">
            <a:xfrm>
              <a:off x="0" y="480"/>
              <a:ext cx="288" cy="240"/>
              <a:chOff x="0" y="0"/>
              <a:chExt cx="288" cy="240"/>
            </a:xfrm>
          </p:grpSpPr>
          <p:sp>
            <p:nvSpPr>
              <p:cNvPr id="15410" name="Rectangle 50">
                <a:extLst>
                  <a:ext uri="{FF2B5EF4-FFF2-40B4-BE49-F238E27FC236}">
                    <a16:creationId xmlns:a16="http://schemas.microsoft.com/office/drawing/2014/main" id="{27BA4DF7-5FA8-425D-8BA2-21CF8FB039A8}"/>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11" name="Line 51">
                <a:extLst>
                  <a:ext uri="{FF2B5EF4-FFF2-40B4-BE49-F238E27FC236}">
                    <a16:creationId xmlns:a16="http://schemas.microsoft.com/office/drawing/2014/main" id="{FD58BDA8-FB45-46B8-89F2-F91E6692B74D}"/>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12" name="Group 52">
              <a:extLst>
                <a:ext uri="{FF2B5EF4-FFF2-40B4-BE49-F238E27FC236}">
                  <a16:creationId xmlns:a16="http://schemas.microsoft.com/office/drawing/2014/main" id="{6B795235-3EAB-498E-9019-D926518252A0}"/>
                </a:ext>
              </a:extLst>
            </p:cNvPr>
            <p:cNvGrpSpPr>
              <a:grpSpLocks/>
            </p:cNvGrpSpPr>
            <p:nvPr/>
          </p:nvGrpSpPr>
          <p:grpSpPr bwMode="auto">
            <a:xfrm>
              <a:off x="0" y="1680"/>
              <a:ext cx="288" cy="240"/>
              <a:chOff x="0" y="0"/>
              <a:chExt cx="288" cy="240"/>
            </a:xfrm>
          </p:grpSpPr>
          <p:sp>
            <p:nvSpPr>
              <p:cNvPr id="15413" name="Rectangle 53">
                <a:extLst>
                  <a:ext uri="{FF2B5EF4-FFF2-40B4-BE49-F238E27FC236}">
                    <a16:creationId xmlns:a16="http://schemas.microsoft.com/office/drawing/2014/main" id="{573AAAF8-7615-4A25-A9B2-9FDABB6110EA}"/>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14" name="Line 54">
                <a:extLst>
                  <a:ext uri="{FF2B5EF4-FFF2-40B4-BE49-F238E27FC236}">
                    <a16:creationId xmlns:a16="http://schemas.microsoft.com/office/drawing/2014/main" id="{C9EE5BE7-8AD9-46A7-8747-E86C205CBDE7}"/>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5415" name="Line 55">
              <a:extLst>
                <a:ext uri="{FF2B5EF4-FFF2-40B4-BE49-F238E27FC236}">
                  <a16:creationId xmlns:a16="http://schemas.microsoft.com/office/drawing/2014/main" id="{34D763FB-0096-4BFE-8E73-655DED50AF90}"/>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16" name="Line 56">
              <a:extLst>
                <a:ext uri="{FF2B5EF4-FFF2-40B4-BE49-F238E27FC236}">
                  <a16:creationId xmlns:a16="http://schemas.microsoft.com/office/drawing/2014/main" id="{7C1A7572-976F-425E-9D7E-E40B5212916A}"/>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17" name="Line 57">
              <a:extLst>
                <a:ext uri="{FF2B5EF4-FFF2-40B4-BE49-F238E27FC236}">
                  <a16:creationId xmlns:a16="http://schemas.microsoft.com/office/drawing/2014/main" id="{7226C3B7-7799-4AA1-A32F-7904112E7AAB}"/>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18" name="Line 58">
              <a:extLst>
                <a:ext uri="{FF2B5EF4-FFF2-40B4-BE49-F238E27FC236}">
                  <a16:creationId xmlns:a16="http://schemas.microsoft.com/office/drawing/2014/main" id="{ED28E6ED-1C23-4AC5-8973-ECD9A3B20324}"/>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19" name="Line 59">
              <a:extLst>
                <a:ext uri="{FF2B5EF4-FFF2-40B4-BE49-F238E27FC236}">
                  <a16:creationId xmlns:a16="http://schemas.microsoft.com/office/drawing/2014/main" id="{FC332819-74ED-4F6B-9203-8E91F93F1FD5}"/>
                </a:ext>
              </a:extLst>
            </p:cNvPr>
            <p:cNvSpPr>
              <a:spLocks noChangeShapeType="1"/>
            </p:cNvSpPr>
            <p:nvPr/>
          </p:nvSpPr>
          <p:spPr bwMode="auto">
            <a:xfrm>
              <a:off x="289"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20" name="Line 60">
              <a:extLst>
                <a:ext uri="{FF2B5EF4-FFF2-40B4-BE49-F238E27FC236}">
                  <a16:creationId xmlns:a16="http://schemas.microsoft.com/office/drawing/2014/main" id="{18D476D7-1686-4F23-85EA-022419D4C1F1}"/>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21" name="Group 61">
            <a:extLst>
              <a:ext uri="{FF2B5EF4-FFF2-40B4-BE49-F238E27FC236}">
                <a16:creationId xmlns:a16="http://schemas.microsoft.com/office/drawing/2014/main" id="{07FE0A7E-F282-4FF7-AE1F-81E13C6940D4}"/>
              </a:ext>
            </a:extLst>
          </p:cNvPr>
          <p:cNvGrpSpPr>
            <a:grpSpLocks/>
          </p:cNvGrpSpPr>
          <p:nvPr/>
        </p:nvGrpSpPr>
        <p:grpSpPr bwMode="auto">
          <a:xfrm>
            <a:off x="7377330" y="1940010"/>
            <a:ext cx="457452" cy="2715727"/>
            <a:chOff x="0" y="0"/>
            <a:chExt cx="288" cy="2280"/>
          </a:xfrm>
        </p:grpSpPr>
        <p:grpSp>
          <p:nvGrpSpPr>
            <p:cNvPr id="15422" name="Group 62">
              <a:extLst>
                <a:ext uri="{FF2B5EF4-FFF2-40B4-BE49-F238E27FC236}">
                  <a16:creationId xmlns:a16="http://schemas.microsoft.com/office/drawing/2014/main" id="{D968FE99-EE40-4894-89F8-D5AD99121E76}"/>
                </a:ext>
              </a:extLst>
            </p:cNvPr>
            <p:cNvGrpSpPr>
              <a:grpSpLocks/>
            </p:cNvGrpSpPr>
            <p:nvPr/>
          </p:nvGrpSpPr>
          <p:grpSpPr bwMode="auto">
            <a:xfrm>
              <a:off x="0" y="0"/>
              <a:ext cx="288" cy="240"/>
              <a:chOff x="0" y="0"/>
              <a:chExt cx="288" cy="240"/>
            </a:xfrm>
          </p:grpSpPr>
          <p:sp>
            <p:nvSpPr>
              <p:cNvPr id="15423" name="Rectangle 63">
                <a:extLst>
                  <a:ext uri="{FF2B5EF4-FFF2-40B4-BE49-F238E27FC236}">
                    <a16:creationId xmlns:a16="http://schemas.microsoft.com/office/drawing/2014/main" id="{780E31F7-1080-4EFD-983C-974BAFDCF20F}"/>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24" name="Line 64">
                <a:extLst>
                  <a:ext uri="{FF2B5EF4-FFF2-40B4-BE49-F238E27FC236}">
                    <a16:creationId xmlns:a16="http://schemas.microsoft.com/office/drawing/2014/main" id="{88E68033-DC36-4DA2-9D4B-BEAB55566700}"/>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25" name="Group 65">
              <a:extLst>
                <a:ext uri="{FF2B5EF4-FFF2-40B4-BE49-F238E27FC236}">
                  <a16:creationId xmlns:a16="http://schemas.microsoft.com/office/drawing/2014/main" id="{13C341D1-0D6B-472B-BAF0-6DF2A2DF5B78}"/>
                </a:ext>
              </a:extLst>
            </p:cNvPr>
            <p:cNvGrpSpPr>
              <a:grpSpLocks/>
            </p:cNvGrpSpPr>
            <p:nvPr/>
          </p:nvGrpSpPr>
          <p:grpSpPr bwMode="auto">
            <a:xfrm>
              <a:off x="0" y="240"/>
              <a:ext cx="288" cy="240"/>
              <a:chOff x="0" y="0"/>
              <a:chExt cx="288" cy="240"/>
            </a:xfrm>
          </p:grpSpPr>
          <p:sp>
            <p:nvSpPr>
              <p:cNvPr id="15426" name="Rectangle 66">
                <a:extLst>
                  <a:ext uri="{FF2B5EF4-FFF2-40B4-BE49-F238E27FC236}">
                    <a16:creationId xmlns:a16="http://schemas.microsoft.com/office/drawing/2014/main" id="{8F097E07-58B3-44CA-8016-BCF96AEC07A2}"/>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27" name="Line 67">
                <a:extLst>
                  <a:ext uri="{FF2B5EF4-FFF2-40B4-BE49-F238E27FC236}">
                    <a16:creationId xmlns:a16="http://schemas.microsoft.com/office/drawing/2014/main" id="{0A39FC60-CB2E-448D-A4B9-8FAE002B1B60}"/>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28" name="Group 68">
              <a:extLst>
                <a:ext uri="{FF2B5EF4-FFF2-40B4-BE49-F238E27FC236}">
                  <a16:creationId xmlns:a16="http://schemas.microsoft.com/office/drawing/2014/main" id="{15E95C42-E1CB-4990-BCD4-7D3288B6C670}"/>
                </a:ext>
              </a:extLst>
            </p:cNvPr>
            <p:cNvGrpSpPr>
              <a:grpSpLocks/>
            </p:cNvGrpSpPr>
            <p:nvPr/>
          </p:nvGrpSpPr>
          <p:grpSpPr bwMode="auto">
            <a:xfrm>
              <a:off x="0" y="480"/>
              <a:ext cx="288" cy="240"/>
              <a:chOff x="0" y="0"/>
              <a:chExt cx="288" cy="240"/>
            </a:xfrm>
          </p:grpSpPr>
          <p:sp>
            <p:nvSpPr>
              <p:cNvPr id="15429" name="Rectangle 69">
                <a:extLst>
                  <a:ext uri="{FF2B5EF4-FFF2-40B4-BE49-F238E27FC236}">
                    <a16:creationId xmlns:a16="http://schemas.microsoft.com/office/drawing/2014/main" id="{47F0B474-3A52-4525-A6BB-1761D1C0A20F}"/>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30" name="Line 70">
                <a:extLst>
                  <a:ext uri="{FF2B5EF4-FFF2-40B4-BE49-F238E27FC236}">
                    <a16:creationId xmlns:a16="http://schemas.microsoft.com/office/drawing/2014/main" id="{07350B06-78DB-47CC-8AC9-26C71B7405AA}"/>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grpSp>
          <p:nvGrpSpPr>
            <p:cNvPr id="15431" name="Group 71">
              <a:extLst>
                <a:ext uri="{FF2B5EF4-FFF2-40B4-BE49-F238E27FC236}">
                  <a16:creationId xmlns:a16="http://schemas.microsoft.com/office/drawing/2014/main" id="{61C0BC84-408E-4417-A56D-8F0811DADF78}"/>
                </a:ext>
              </a:extLst>
            </p:cNvPr>
            <p:cNvGrpSpPr>
              <a:grpSpLocks/>
            </p:cNvGrpSpPr>
            <p:nvPr/>
          </p:nvGrpSpPr>
          <p:grpSpPr bwMode="auto">
            <a:xfrm>
              <a:off x="0" y="1680"/>
              <a:ext cx="288" cy="240"/>
              <a:chOff x="0" y="0"/>
              <a:chExt cx="288" cy="240"/>
            </a:xfrm>
          </p:grpSpPr>
          <p:sp>
            <p:nvSpPr>
              <p:cNvPr id="15432" name="Rectangle 72">
                <a:extLst>
                  <a:ext uri="{FF2B5EF4-FFF2-40B4-BE49-F238E27FC236}">
                    <a16:creationId xmlns:a16="http://schemas.microsoft.com/office/drawing/2014/main" id="{11C940CC-7A28-4355-B491-0C6ABFC46321}"/>
                  </a:ext>
                </a:extLst>
              </p:cNvPr>
              <p:cNvSpPr>
                <a:spLocks noChangeArrowheads="1"/>
              </p:cNvSpPr>
              <p:nvPr/>
            </p:nvSpPr>
            <p:spPr bwMode="auto">
              <a:xfrm>
                <a:off x="0"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33" name="Line 73">
                <a:extLst>
                  <a:ext uri="{FF2B5EF4-FFF2-40B4-BE49-F238E27FC236}">
                    <a16:creationId xmlns:a16="http://schemas.microsoft.com/office/drawing/2014/main" id="{0BF4AE73-A9AD-4C23-8DAB-4CB204E76FCC}"/>
                  </a:ext>
                </a:extLst>
              </p:cNvPr>
              <p:cNvSpPr>
                <a:spLocks noChangeShapeType="1"/>
              </p:cNvSpPr>
              <p:nvPr/>
            </p:nvSpPr>
            <p:spPr bwMode="auto">
              <a:xfrm flipV="1">
                <a:off x="144"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5434" name="Line 74">
              <a:extLst>
                <a:ext uri="{FF2B5EF4-FFF2-40B4-BE49-F238E27FC236}">
                  <a16:creationId xmlns:a16="http://schemas.microsoft.com/office/drawing/2014/main" id="{D7D2B894-7437-4A4C-B3AA-CD513704CD68}"/>
                </a:ext>
              </a:extLst>
            </p:cNvPr>
            <p:cNvSpPr>
              <a:spLocks noChangeShapeType="1"/>
            </p:cNvSpPr>
            <p:nvPr/>
          </p:nvSpPr>
          <p:spPr bwMode="auto">
            <a:xfrm>
              <a:off x="91" y="1920"/>
              <a:ext cx="0" cy="36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35" name="Line 75">
              <a:extLst>
                <a:ext uri="{FF2B5EF4-FFF2-40B4-BE49-F238E27FC236}">
                  <a16:creationId xmlns:a16="http://schemas.microsoft.com/office/drawing/2014/main" id="{77982031-EF52-4BD1-AF46-68126AB701FE}"/>
                </a:ext>
              </a:extLst>
            </p:cNvPr>
            <p:cNvSpPr>
              <a:spLocks noChangeShapeType="1"/>
            </p:cNvSpPr>
            <p:nvPr/>
          </p:nvSpPr>
          <p:spPr bwMode="auto">
            <a:xfrm>
              <a:off x="0" y="720"/>
              <a:ext cx="0" cy="1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36" name="Line 76">
              <a:extLst>
                <a:ext uri="{FF2B5EF4-FFF2-40B4-BE49-F238E27FC236}">
                  <a16:creationId xmlns:a16="http://schemas.microsoft.com/office/drawing/2014/main" id="{9B2224D6-378F-4E76-BD68-9045FD51BEEC}"/>
                </a:ext>
              </a:extLst>
            </p:cNvPr>
            <p:cNvSpPr>
              <a:spLocks noChangeShapeType="1"/>
            </p:cNvSpPr>
            <p:nvPr/>
          </p:nvSpPr>
          <p:spPr bwMode="auto">
            <a:xfrm flipV="1">
              <a:off x="0" y="1436"/>
              <a:ext cx="0" cy="244"/>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37" name="Line 77">
              <a:extLst>
                <a:ext uri="{FF2B5EF4-FFF2-40B4-BE49-F238E27FC236}">
                  <a16:creationId xmlns:a16="http://schemas.microsoft.com/office/drawing/2014/main" id="{F4308C42-CB7E-4928-9EA4-86103B6D57EA}"/>
                </a:ext>
              </a:extLst>
            </p:cNvPr>
            <p:cNvSpPr>
              <a:spLocks noChangeShapeType="1"/>
            </p:cNvSpPr>
            <p:nvPr/>
          </p:nvSpPr>
          <p:spPr bwMode="auto">
            <a:xfrm flipV="1">
              <a:off x="288" y="1560"/>
              <a:ext cx="0" cy="12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38" name="Line 78">
              <a:extLst>
                <a:ext uri="{FF2B5EF4-FFF2-40B4-BE49-F238E27FC236}">
                  <a16:creationId xmlns:a16="http://schemas.microsoft.com/office/drawing/2014/main" id="{EB3C61A6-B9BB-4A6D-8755-2B18591DBABB}"/>
                </a:ext>
              </a:extLst>
            </p:cNvPr>
            <p:cNvSpPr>
              <a:spLocks noChangeShapeType="1"/>
            </p:cNvSpPr>
            <p:nvPr/>
          </p:nvSpPr>
          <p:spPr bwMode="auto">
            <a:xfrm>
              <a:off x="288" y="720"/>
              <a:ext cx="0" cy="31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39" name="Line 79">
              <a:extLst>
                <a:ext uri="{FF2B5EF4-FFF2-40B4-BE49-F238E27FC236}">
                  <a16:creationId xmlns:a16="http://schemas.microsoft.com/office/drawing/2014/main" id="{741B341E-CB58-4D1E-9EF6-9178CB0E7DD0}"/>
                </a:ext>
              </a:extLst>
            </p:cNvPr>
            <p:cNvSpPr>
              <a:spLocks noChangeShapeType="1"/>
            </p:cNvSpPr>
            <p:nvPr/>
          </p:nvSpPr>
          <p:spPr bwMode="auto">
            <a:xfrm>
              <a:off x="144" y="864"/>
              <a:ext cx="0" cy="696"/>
            </a:xfrm>
            <a:prstGeom prst="line">
              <a:avLst/>
            </a:prstGeom>
            <a:noFill/>
            <a:ln w="38100"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sp>
        <p:nvSpPr>
          <p:cNvPr id="15440" name="未知">
            <a:extLst>
              <a:ext uri="{FF2B5EF4-FFF2-40B4-BE49-F238E27FC236}">
                <a16:creationId xmlns:a16="http://schemas.microsoft.com/office/drawing/2014/main" id="{C142EE1C-11D3-42AF-B223-DE163277A8DC}"/>
              </a:ext>
            </a:extLst>
          </p:cNvPr>
          <p:cNvSpPr>
            <a:spLocks/>
          </p:cNvSpPr>
          <p:nvPr/>
        </p:nvSpPr>
        <p:spPr bwMode="auto">
          <a:xfrm>
            <a:off x="4710750" y="4683461"/>
            <a:ext cx="3200904" cy="342774"/>
          </a:xfrm>
          <a:custGeom>
            <a:avLst/>
            <a:gdLst>
              <a:gd name="T0" fmla="*/ 0 w 2016"/>
              <a:gd name="T1" fmla="*/ 0 h 288"/>
              <a:gd name="T2" fmla="*/ 2016 w 2016"/>
              <a:gd name="T3" fmla="*/ 0 h 288"/>
              <a:gd name="T4" fmla="*/ 1872 w 2016"/>
              <a:gd name="T5" fmla="*/ 288 h 288"/>
              <a:gd name="T6" fmla="*/ 144 w 2016"/>
              <a:gd name="T7" fmla="*/ 288 h 288"/>
              <a:gd name="T8" fmla="*/ 0 w 2016"/>
              <a:gd name="T9" fmla="*/ 0 h 288"/>
            </a:gdLst>
            <a:ahLst/>
            <a:cxnLst>
              <a:cxn ang="0">
                <a:pos x="T0" y="T1"/>
              </a:cxn>
              <a:cxn ang="0">
                <a:pos x="T2" y="T3"/>
              </a:cxn>
              <a:cxn ang="0">
                <a:pos x="T4" y="T5"/>
              </a:cxn>
              <a:cxn ang="0">
                <a:pos x="T6" y="T7"/>
              </a:cxn>
              <a:cxn ang="0">
                <a:pos x="T8" y="T9"/>
              </a:cxn>
            </a:cxnLst>
            <a:rect l="0" t="0" r="r" b="b"/>
            <a:pathLst>
              <a:path w="2016" h="288">
                <a:moveTo>
                  <a:pt x="0" y="0"/>
                </a:moveTo>
                <a:lnTo>
                  <a:pt x="2016" y="0"/>
                </a:lnTo>
                <a:lnTo>
                  <a:pt x="1872" y="288"/>
                </a:lnTo>
                <a:lnTo>
                  <a:pt x="144" y="288"/>
                </a:lnTo>
                <a:lnTo>
                  <a:pt x="0" y="0"/>
                </a:lnTo>
                <a:close/>
              </a:path>
            </a:pathLst>
          </a:custGeom>
          <a:noFill/>
          <a:ln w="25400" cap="flat"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grpSp>
        <p:nvGrpSpPr>
          <p:cNvPr id="15441" name="Group 81">
            <a:extLst>
              <a:ext uri="{FF2B5EF4-FFF2-40B4-BE49-F238E27FC236}">
                <a16:creationId xmlns:a16="http://schemas.microsoft.com/office/drawing/2014/main" id="{C8E1DF52-6BB1-41E9-B5B3-2DCD9AB09FEB}"/>
              </a:ext>
            </a:extLst>
          </p:cNvPr>
          <p:cNvGrpSpPr>
            <a:grpSpLocks/>
          </p:cNvGrpSpPr>
          <p:nvPr/>
        </p:nvGrpSpPr>
        <p:grpSpPr bwMode="auto">
          <a:xfrm>
            <a:off x="1053654" y="1883300"/>
            <a:ext cx="3675999" cy="829211"/>
            <a:chOff x="0" y="0"/>
            <a:chExt cx="2316" cy="696"/>
          </a:xfrm>
        </p:grpSpPr>
        <p:sp>
          <p:nvSpPr>
            <p:cNvPr id="15442" name="Rectangle 82">
              <a:extLst>
                <a:ext uri="{FF2B5EF4-FFF2-40B4-BE49-F238E27FC236}">
                  <a16:creationId xmlns:a16="http://schemas.microsoft.com/office/drawing/2014/main" id="{89A2B928-9358-443A-9AE1-480888353331}"/>
                </a:ext>
              </a:extLst>
            </p:cNvPr>
            <p:cNvSpPr>
              <a:spLocks noChangeArrowheads="1"/>
            </p:cNvSpPr>
            <p:nvPr/>
          </p:nvSpPr>
          <p:spPr bwMode="auto">
            <a:xfrm>
              <a:off x="0" y="0"/>
              <a:ext cx="1344"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sz="1588">
                <a:solidFill>
                  <a:srgbClr val="56127A"/>
                </a:solidFill>
              </a:endParaRPr>
            </a:p>
          </p:txBody>
        </p:sp>
        <p:sp>
          <p:nvSpPr>
            <p:cNvPr id="15443" name="Rectangle 83">
              <a:extLst>
                <a:ext uri="{FF2B5EF4-FFF2-40B4-BE49-F238E27FC236}">
                  <a16:creationId xmlns:a16="http://schemas.microsoft.com/office/drawing/2014/main" id="{87274CC9-F994-44D6-8BA0-A855CE16B4B5}"/>
                </a:ext>
              </a:extLst>
            </p:cNvPr>
            <p:cNvSpPr>
              <a:spLocks noChangeArrowheads="1"/>
            </p:cNvSpPr>
            <p:nvPr/>
          </p:nvSpPr>
          <p:spPr bwMode="auto">
            <a:xfrm>
              <a:off x="1344" y="0"/>
              <a:ext cx="432"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44" name="Rectangle 84">
              <a:extLst>
                <a:ext uri="{FF2B5EF4-FFF2-40B4-BE49-F238E27FC236}">
                  <a16:creationId xmlns:a16="http://schemas.microsoft.com/office/drawing/2014/main" id="{468C0388-85D6-4C39-966C-FE9AE9C735F8}"/>
                </a:ext>
              </a:extLst>
            </p:cNvPr>
            <p:cNvSpPr>
              <a:spLocks noChangeArrowheads="1"/>
            </p:cNvSpPr>
            <p:nvPr/>
          </p:nvSpPr>
          <p:spPr bwMode="auto">
            <a:xfrm>
              <a:off x="1776" y="0"/>
              <a:ext cx="288" cy="24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45" name="Line 85">
              <a:extLst>
                <a:ext uri="{FF2B5EF4-FFF2-40B4-BE49-F238E27FC236}">
                  <a16:creationId xmlns:a16="http://schemas.microsoft.com/office/drawing/2014/main" id="{F8492CF7-49B9-4C77-BEA1-19B65D1FF6E6}"/>
                </a:ext>
              </a:extLst>
            </p:cNvPr>
            <p:cNvSpPr>
              <a:spLocks noChangeShapeType="1"/>
            </p:cNvSpPr>
            <p:nvPr/>
          </p:nvSpPr>
          <p:spPr bwMode="auto">
            <a:xfrm flipV="1">
              <a:off x="1920" y="144"/>
              <a:ext cx="0"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46" name="Text Box 86">
              <a:extLst>
                <a:ext uri="{FF2B5EF4-FFF2-40B4-BE49-F238E27FC236}">
                  <a16:creationId xmlns:a16="http://schemas.microsoft.com/office/drawing/2014/main" id="{EED7C702-ABF3-4DFC-B3D5-5256ED3829F7}"/>
                </a:ext>
              </a:extLst>
            </p:cNvPr>
            <p:cNvSpPr txBox="1">
              <a:spLocks noChangeArrowheads="1"/>
            </p:cNvSpPr>
            <p:nvPr/>
          </p:nvSpPr>
          <p:spPr bwMode="auto">
            <a:xfrm>
              <a:off x="1728" y="31"/>
              <a:ext cx="18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a:solidFill>
                    <a:srgbClr val="56127A"/>
                  </a:solidFill>
                </a:rPr>
                <a:t>0</a:t>
              </a:r>
            </a:p>
          </p:txBody>
        </p:sp>
        <p:sp>
          <p:nvSpPr>
            <p:cNvPr id="15447" name="Text Box 87">
              <a:extLst>
                <a:ext uri="{FF2B5EF4-FFF2-40B4-BE49-F238E27FC236}">
                  <a16:creationId xmlns:a16="http://schemas.microsoft.com/office/drawing/2014/main" id="{02ACEC0D-F7D9-4013-91A2-29583D5BC774}"/>
                </a:ext>
              </a:extLst>
            </p:cNvPr>
            <p:cNvSpPr txBox="1">
              <a:spLocks noChangeArrowheads="1"/>
            </p:cNvSpPr>
            <p:nvPr/>
          </p:nvSpPr>
          <p:spPr bwMode="auto">
            <a:xfrm>
              <a:off x="1872" y="31"/>
              <a:ext cx="18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a:solidFill>
                    <a:srgbClr val="56127A"/>
                  </a:solidFill>
                </a:rPr>
                <a:t>0</a:t>
              </a:r>
            </a:p>
          </p:txBody>
        </p:sp>
        <p:grpSp>
          <p:nvGrpSpPr>
            <p:cNvPr id="15448" name="Group 88">
              <a:extLst>
                <a:ext uri="{FF2B5EF4-FFF2-40B4-BE49-F238E27FC236}">
                  <a16:creationId xmlns:a16="http://schemas.microsoft.com/office/drawing/2014/main" id="{9E3B72A1-2DF7-416D-9728-BCFDDE88D5EB}"/>
                </a:ext>
              </a:extLst>
            </p:cNvPr>
            <p:cNvGrpSpPr>
              <a:grpSpLocks/>
            </p:cNvGrpSpPr>
            <p:nvPr/>
          </p:nvGrpSpPr>
          <p:grpSpPr bwMode="auto">
            <a:xfrm>
              <a:off x="1356" y="288"/>
              <a:ext cx="960" cy="408"/>
              <a:chOff x="0" y="0"/>
              <a:chExt cx="960" cy="408"/>
            </a:xfrm>
          </p:grpSpPr>
          <p:sp>
            <p:nvSpPr>
              <p:cNvPr id="15449" name="AutoShape 89">
                <a:extLst>
                  <a:ext uri="{FF2B5EF4-FFF2-40B4-BE49-F238E27FC236}">
                    <a16:creationId xmlns:a16="http://schemas.microsoft.com/office/drawing/2014/main" id="{3CC3EAAD-1436-4545-8E23-64C658CE9DE9}"/>
                  </a:ext>
                </a:extLst>
              </p:cNvPr>
              <p:cNvSpPr>
                <a:spLocks/>
              </p:cNvSpPr>
              <p:nvPr/>
            </p:nvSpPr>
            <p:spPr bwMode="auto">
              <a:xfrm rot="5400000">
                <a:off x="132" y="-132"/>
                <a:ext cx="144" cy="408"/>
              </a:xfrm>
              <a:prstGeom prst="rightBrace">
                <a:avLst>
                  <a:gd name="adj1" fmla="val 23611"/>
                  <a:gd name="adj2" fmla="val 54167"/>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50" name="未知">
                <a:extLst>
                  <a:ext uri="{FF2B5EF4-FFF2-40B4-BE49-F238E27FC236}">
                    <a16:creationId xmlns:a16="http://schemas.microsoft.com/office/drawing/2014/main" id="{A6551C4F-2D5B-437D-9B8D-716C4C6AE065}"/>
                  </a:ext>
                </a:extLst>
              </p:cNvPr>
              <p:cNvSpPr>
                <a:spLocks/>
              </p:cNvSpPr>
              <p:nvPr/>
            </p:nvSpPr>
            <p:spPr bwMode="auto">
              <a:xfrm>
                <a:off x="192" y="72"/>
                <a:ext cx="768" cy="336"/>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51" name="Line 91">
                <a:extLst>
                  <a:ext uri="{FF2B5EF4-FFF2-40B4-BE49-F238E27FC236}">
                    <a16:creationId xmlns:a16="http://schemas.microsoft.com/office/drawing/2014/main" id="{DD05E8F6-D29D-4A73-BE6E-EC0186488FAE}"/>
                  </a:ext>
                </a:extLst>
              </p:cNvPr>
              <p:cNvSpPr>
                <a:spLocks noChangeShapeType="1"/>
              </p:cNvSpPr>
              <p:nvPr/>
            </p:nvSpPr>
            <p:spPr bwMode="auto">
              <a:xfrm flipV="1">
                <a:off x="144" y="168"/>
                <a:ext cx="144" cy="96"/>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52" name="Text Box 92">
                <a:extLst>
                  <a:ext uri="{FF2B5EF4-FFF2-40B4-BE49-F238E27FC236}">
                    <a16:creationId xmlns:a16="http://schemas.microsoft.com/office/drawing/2014/main" id="{2ADF3318-ACD9-4EF0-976F-20ECD23B32F9}"/>
                  </a:ext>
                </a:extLst>
              </p:cNvPr>
              <p:cNvSpPr txBox="1">
                <a:spLocks noChangeArrowheads="1"/>
              </p:cNvSpPr>
              <p:nvPr/>
            </p:nvSpPr>
            <p:spPr bwMode="auto">
              <a:xfrm>
                <a:off x="326" y="80"/>
                <a:ext cx="175"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a:solidFill>
                      <a:srgbClr val="56127A"/>
                    </a:solidFill>
                  </a:rPr>
                  <a:t>k</a:t>
                </a:r>
              </a:p>
            </p:txBody>
          </p:sp>
        </p:grpSp>
        <p:sp>
          <p:nvSpPr>
            <p:cNvPr id="15453" name="Text Box 93">
              <a:extLst>
                <a:ext uri="{FF2B5EF4-FFF2-40B4-BE49-F238E27FC236}">
                  <a16:creationId xmlns:a16="http://schemas.microsoft.com/office/drawing/2014/main" id="{9E97C513-5CAD-4CD8-A2F7-A49064C1CA8E}"/>
                </a:ext>
              </a:extLst>
            </p:cNvPr>
            <p:cNvSpPr txBox="1">
              <a:spLocks noChangeArrowheads="1"/>
            </p:cNvSpPr>
            <p:nvPr/>
          </p:nvSpPr>
          <p:spPr bwMode="auto">
            <a:xfrm>
              <a:off x="12" y="319"/>
              <a:ext cx="565"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a:solidFill>
                    <a:srgbClr val="56127A"/>
                  </a:solidFill>
                </a:rPr>
                <a:t>Fetch PC</a:t>
              </a:r>
            </a:p>
          </p:txBody>
        </p:sp>
      </p:grpSp>
      <p:sp>
        <p:nvSpPr>
          <p:cNvPr id="15454" name="Line 94">
            <a:extLst>
              <a:ext uri="{FF2B5EF4-FFF2-40B4-BE49-F238E27FC236}">
                <a16:creationId xmlns:a16="http://schemas.microsoft.com/office/drawing/2014/main" id="{412E2E30-B572-42D4-8BEC-832F50FF6065}"/>
              </a:ext>
            </a:extLst>
          </p:cNvPr>
          <p:cNvSpPr>
            <a:spLocks noChangeShapeType="1"/>
          </p:cNvSpPr>
          <p:nvPr/>
        </p:nvSpPr>
        <p:spPr bwMode="auto">
          <a:xfrm>
            <a:off x="6311202" y="5026236"/>
            <a:ext cx="0" cy="229356"/>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55" name="Rectangle 95">
            <a:extLst>
              <a:ext uri="{FF2B5EF4-FFF2-40B4-BE49-F238E27FC236}">
                <a16:creationId xmlns:a16="http://schemas.microsoft.com/office/drawing/2014/main" id="{59428858-D8B1-4466-A42D-685B31DB87FD}"/>
              </a:ext>
            </a:extLst>
          </p:cNvPr>
          <p:cNvSpPr>
            <a:spLocks noChangeArrowheads="1"/>
          </p:cNvSpPr>
          <p:nvPr/>
        </p:nvSpPr>
        <p:spPr bwMode="auto">
          <a:xfrm>
            <a:off x="3306889" y="4055883"/>
            <a:ext cx="304968" cy="228096"/>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56" name="Rectangle 96">
            <a:extLst>
              <a:ext uri="{FF2B5EF4-FFF2-40B4-BE49-F238E27FC236}">
                <a16:creationId xmlns:a16="http://schemas.microsoft.com/office/drawing/2014/main" id="{C2E03B55-3689-4AD0-ABA0-D462699B00D1}"/>
              </a:ext>
            </a:extLst>
          </p:cNvPr>
          <p:cNvSpPr>
            <a:spLocks noChangeArrowheads="1"/>
          </p:cNvSpPr>
          <p:nvPr/>
        </p:nvSpPr>
        <p:spPr bwMode="auto">
          <a:xfrm>
            <a:off x="3795846" y="4055883"/>
            <a:ext cx="304968" cy="228096"/>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57" name="Line 97">
            <a:extLst>
              <a:ext uri="{FF2B5EF4-FFF2-40B4-BE49-F238E27FC236}">
                <a16:creationId xmlns:a16="http://schemas.microsoft.com/office/drawing/2014/main" id="{E6BB793F-1E6F-4A66-A5B1-A3037542DC77}"/>
              </a:ext>
            </a:extLst>
          </p:cNvPr>
          <p:cNvSpPr>
            <a:spLocks noChangeShapeType="1"/>
          </p:cNvSpPr>
          <p:nvPr/>
        </p:nvSpPr>
        <p:spPr bwMode="auto">
          <a:xfrm>
            <a:off x="2694433" y="4174341"/>
            <a:ext cx="612456" cy="1261"/>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58" name="AutoShape 98">
            <a:extLst>
              <a:ext uri="{FF2B5EF4-FFF2-40B4-BE49-F238E27FC236}">
                <a16:creationId xmlns:a16="http://schemas.microsoft.com/office/drawing/2014/main" id="{1053035B-4145-4CBD-8AE8-C0984A55FFED}"/>
              </a:ext>
            </a:extLst>
          </p:cNvPr>
          <p:cNvSpPr>
            <a:spLocks/>
          </p:cNvSpPr>
          <p:nvPr/>
        </p:nvSpPr>
        <p:spPr bwMode="auto">
          <a:xfrm rot="5400000">
            <a:off x="3549477" y="4240502"/>
            <a:ext cx="228096" cy="486437"/>
          </a:xfrm>
          <a:prstGeom prst="rightBrace">
            <a:avLst>
              <a:gd name="adj1" fmla="val 17772"/>
              <a:gd name="adj2" fmla="val 54167"/>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459" name="未知">
            <a:extLst>
              <a:ext uri="{FF2B5EF4-FFF2-40B4-BE49-F238E27FC236}">
                <a16:creationId xmlns:a16="http://schemas.microsoft.com/office/drawing/2014/main" id="{52826C1F-1EE0-4CE0-8004-002DB9E6DE8F}"/>
              </a:ext>
            </a:extLst>
          </p:cNvPr>
          <p:cNvSpPr>
            <a:spLocks/>
          </p:cNvSpPr>
          <p:nvPr/>
        </p:nvSpPr>
        <p:spPr bwMode="auto">
          <a:xfrm>
            <a:off x="3644622" y="4484350"/>
            <a:ext cx="1218612" cy="399483"/>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
        <p:nvSpPr>
          <p:cNvPr id="15460" name="Text Box 100">
            <a:extLst>
              <a:ext uri="{FF2B5EF4-FFF2-40B4-BE49-F238E27FC236}">
                <a16:creationId xmlns:a16="http://schemas.microsoft.com/office/drawing/2014/main" id="{08A27F12-4B19-4F78-A577-6E56B4DC0907}"/>
              </a:ext>
            </a:extLst>
          </p:cNvPr>
          <p:cNvSpPr txBox="1">
            <a:spLocks noChangeArrowheads="1"/>
          </p:cNvSpPr>
          <p:nvPr/>
        </p:nvSpPr>
        <p:spPr bwMode="auto">
          <a:xfrm>
            <a:off x="894869" y="3909700"/>
            <a:ext cx="1871395" cy="106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588">
                <a:solidFill>
                  <a:srgbClr val="56127A"/>
                </a:solidFill>
                <a:cs typeface="Arial" panose="020B0604020202020204" pitchFamily="34" charset="0"/>
              </a:rPr>
              <a:t>Shift in Taken/¬Taken results of each branch</a:t>
            </a:r>
          </a:p>
        </p:txBody>
      </p:sp>
      <p:sp>
        <p:nvSpPr>
          <p:cNvPr id="15461" name="Text Box 101">
            <a:extLst>
              <a:ext uri="{FF2B5EF4-FFF2-40B4-BE49-F238E27FC236}">
                <a16:creationId xmlns:a16="http://schemas.microsoft.com/office/drawing/2014/main" id="{1F2449DF-7BC8-4A9C-AF84-D70C1BBA7572}"/>
              </a:ext>
            </a:extLst>
          </p:cNvPr>
          <p:cNvSpPr txBox="1">
            <a:spLocks noChangeArrowheads="1"/>
          </p:cNvSpPr>
          <p:nvPr/>
        </p:nvSpPr>
        <p:spPr bwMode="auto">
          <a:xfrm>
            <a:off x="1206138" y="3254397"/>
            <a:ext cx="3276516" cy="5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588" dirty="0">
                <a:solidFill>
                  <a:srgbClr val="56127A"/>
                </a:solidFill>
              </a:rPr>
              <a:t>2-bit global branch history shift register</a:t>
            </a:r>
          </a:p>
        </p:txBody>
      </p:sp>
      <p:sp>
        <p:nvSpPr>
          <p:cNvPr id="15462" name="Rectangle 102">
            <a:extLst>
              <a:ext uri="{FF2B5EF4-FFF2-40B4-BE49-F238E27FC236}">
                <a16:creationId xmlns:a16="http://schemas.microsoft.com/office/drawing/2014/main" id="{90D2E126-0025-49F2-AE0A-FE219AD461DA}"/>
              </a:ext>
            </a:extLst>
          </p:cNvPr>
          <p:cNvSpPr>
            <a:spLocks noChangeArrowheads="1"/>
          </p:cNvSpPr>
          <p:nvPr/>
        </p:nvSpPr>
        <p:spPr bwMode="auto">
          <a:xfrm>
            <a:off x="6463686" y="5178720"/>
            <a:ext cx="1410964" cy="3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588">
                <a:solidFill>
                  <a:srgbClr val="56127A"/>
                </a:solidFill>
                <a:cs typeface="Arial" panose="020B0604020202020204" pitchFamily="34" charset="0"/>
              </a:rPr>
              <a:t>Taken/¬Taken?</a:t>
            </a:r>
          </a:p>
        </p:txBody>
      </p:sp>
      <p:sp>
        <p:nvSpPr>
          <p:cNvPr id="15463" name="Line 103">
            <a:extLst>
              <a:ext uri="{FF2B5EF4-FFF2-40B4-BE49-F238E27FC236}">
                <a16:creationId xmlns:a16="http://schemas.microsoft.com/office/drawing/2014/main" id="{DA75C645-0B52-4378-B659-6589B78445EF}"/>
              </a:ext>
            </a:extLst>
          </p:cNvPr>
          <p:cNvSpPr>
            <a:spLocks noChangeShapeType="1"/>
          </p:cNvSpPr>
          <p:nvPr/>
        </p:nvSpPr>
        <p:spPr bwMode="auto">
          <a:xfrm>
            <a:off x="3634540" y="4169300"/>
            <a:ext cx="186509" cy="0"/>
          </a:xfrm>
          <a:prstGeom prst="line">
            <a:avLst/>
          </a:prstGeom>
          <a:noFill/>
          <a:ln w="254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29"/>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A28F867-1E41-4FB8-B2E2-35E0EA5682F0}"/>
              </a:ext>
            </a:extLst>
          </p:cNvPr>
          <p:cNvSpPr>
            <a:spLocks noGrp="1" noChangeArrowheads="1"/>
          </p:cNvSpPr>
          <p:nvPr>
            <p:ph type="title"/>
          </p:nvPr>
        </p:nvSpPr>
        <p:spPr/>
        <p:txBody>
          <a:bodyPr/>
          <a:lstStyle/>
          <a:p>
            <a:r>
              <a:rPr lang="zh-CN" altLang="zh-CN"/>
              <a:t>Correlating Branches: Another View</a:t>
            </a:r>
          </a:p>
        </p:txBody>
      </p:sp>
      <p:sp>
        <p:nvSpPr>
          <p:cNvPr id="16387" name="Rectangle 3">
            <a:extLst>
              <a:ext uri="{FF2B5EF4-FFF2-40B4-BE49-F238E27FC236}">
                <a16:creationId xmlns:a16="http://schemas.microsoft.com/office/drawing/2014/main" id="{EC298DD9-94DC-4317-8E2B-934877C95CC9}"/>
              </a:ext>
            </a:extLst>
          </p:cNvPr>
          <p:cNvSpPr>
            <a:spLocks noGrp="1" noChangeArrowheads="1"/>
          </p:cNvSpPr>
          <p:nvPr>
            <p:ph idx="1"/>
          </p:nvPr>
        </p:nvSpPr>
        <p:spPr>
          <a:xfrm>
            <a:off x="357188" y="1571625"/>
            <a:ext cx="3242549" cy="4859338"/>
          </a:xfrm>
        </p:spPr>
        <p:txBody>
          <a:bodyPr/>
          <a:lstStyle/>
          <a:p>
            <a:r>
              <a:rPr lang="zh-CN" altLang="zh-CN" dirty="0"/>
              <a:t>(2,2) predictor</a:t>
            </a:r>
          </a:p>
          <a:p>
            <a:r>
              <a:rPr lang="zh-CN" altLang="zh-CN" dirty="0"/>
              <a:t>Behavior of recent branches selects between four predictions of next branch, updating just that prediction</a:t>
            </a:r>
          </a:p>
        </p:txBody>
      </p:sp>
      <p:sp>
        <p:nvSpPr>
          <p:cNvPr id="86" name="日期占位符 4">
            <a:extLst>
              <a:ext uri="{FF2B5EF4-FFF2-40B4-BE49-F238E27FC236}">
                <a16:creationId xmlns:a16="http://schemas.microsoft.com/office/drawing/2014/main" id="{CD5D5EBB-A17B-456E-AAB2-FC0B0FA90B60}"/>
              </a:ext>
            </a:extLst>
          </p:cNvPr>
          <p:cNvSpPr>
            <a:spLocks noGrp="1"/>
          </p:cNvSpPr>
          <p:nvPr>
            <p:ph type="dt" sz="half" idx="10"/>
          </p:nvPr>
        </p:nvSpPr>
        <p:spPr/>
        <p:txBody>
          <a:bodyPr/>
          <a:lstStyle/>
          <a:p>
            <a:r>
              <a:rPr lang="en-US" altLang="zh-CN"/>
              <a:t>2020/10/21 Wednesday</a:t>
            </a:r>
          </a:p>
        </p:txBody>
      </p:sp>
      <p:sp>
        <p:nvSpPr>
          <p:cNvPr id="87" name="页脚占位符 5">
            <a:extLst>
              <a:ext uri="{FF2B5EF4-FFF2-40B4-BE49-F238E27FC236}">
                <a16:creationId xmlns:a16="http://schemas.microsoft.com/office/drawing/2014/main" id="{362F1E7A-6090-4262-950D-735AEA91A5D2}"/>
              </a:ext>
            </a:extLst>
          </p:cNvPr>
          <p:cNvSpPr>
            <a:spLocks noGrp="1"/>
          </p:cNvSpPr>
          <p:nvPr>
            <p:ph type="ftr" sz="quarter" idx="11"/>
          </p:nvPr>
        </p:nvSpPr>
        <p:spPr/>
        <p:txBody>
          <a:bodyPr/>
          <a:lstStyle/>
          <a:p>
            <a:r>
              <a:rPr lang="en-US" altLang="zh-CN"/>
              <a:t>ACA202 © ZHANG Chun-yuan, Fall 2020</a:t>
            </a:r>
          </a:p>
        </p:txBody>
      </p:sp>
      <p:sp>
        <p:nvSpPr>
          <p:cNvPr id="88" name="灯片编号占位符 6">
            <a:extLst>
              <a:ext uri="{FF2B5EF4-FFF2-40B4-BE49-F238E27FC236}">
                <a16:creationId xmlns:a16="http://schemas.microsoft.com/office/drawing/2014/main" id="{712D8936-7ECE-4809-8952-53974C1D31AD}"/>
              </a:ext>
            </a:extLst>
          </p:cNvPr>
          <p:cNvSpPr>
            <a:spLocks noGrp="1"/>
          </p:cNvSpPr>
          <p:nvPr>
            <p:ph type="sldNum" sz="quarter" idx="12"/>
          </p:nvPr>
        </p:nvSpPr>
        <p:spPr/>
        <p:txBody>
          <a:bodyPr/>
          <a:lstStyle/>
          <a:p>
            <a:fld id="{594E0A80-1D95-4471-8688-A95E1C13C5F5}" type="slidenum">
              <a:rPr lang="zh-CN" altLang="en-US"/>
              <a:pPr/>
              <a:t>13</a:t>
            </a:fld>
            <a:endParaRPr lang="en-US" altLang="zh-CN"/>
          </a:p>
        </p:txBody>
      </p:sp>
      <p:grpSp>
        <p:nvGrpSpPr>
          <p:cNvPr id="16388" name="Group 4">
            <a:extLst>
              <a:ext uri="{FF2B5EF4-FFF2-40B4-BE49-F238E27FC236}">
                <a16:creationId xmlns:a16="http://schemas.microsoft.com/office/drawing/2014/main" id="{91B5AFF0-AC44-4177-8497-EA8638314740}"/>
              </a:ext>
            </a:extLst>
          </p:cNvPr>
          <p:cNvGrpSpPr>
            <a:grpSpLocks/>
          </p:cNvGrpSpPr>
          <p:nvPr/>
        </p:nvGrpSpPr>
        <p:grpSpPr bwMode="auto">
          <a:xfrm>
            <a:off x="3665913" y="1647079"/>
            <a:ext cx="5079865" cy="4670593"/>
            <a:chOff x="0" y="0"/>
            <a:chExt cx="8954" cy="6010"/>
          </a:xfrm>
        </p:grpSpPr>
        <p:sp>
          <p:nvSpPr>
            <p:cNvPr id="16389" name="Rectangle 5">
              <a:extLst>
                <a:ext uri="{FF2B5EF4-FFF2-40B4-BE49-F238E27FC236}">
                  <a16:creationId xmlns:a16="http://schemas.microsoft.com/office/drawing/2014/main" id="{08013C85-A262-4CFB-BAF7-13B4F41BD3C3}"/>
                </a:ext>
              </a:extLst>
            </p:cNvPr>
            <p:cNvSpPr>
              <a:spLocks noChangeArrowheads="1"/>
            </p:cNvSpPr>
            <p:nvPr/>
          </p:nvSpPr>
          <p:spPr bwMode="auto">
            <a:xfrm>
              <a:off x="1307" y="0"/>
              <a:ext cx="4169" cy="4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Branch address</a:t>
              </a:r>
            </a:p>
          </p:txBody>
        </p:sp>
        <p:sp>
          <p:nvSpPr>
            <p:cNvPr id="16390" name="Rectangle 6">
              <a:extLst>
                <a:ext uri="{FF2B5EF4-FFF2-40B4-BE49-F238E27FC236}">
                  <a16:creationId xmlns:a16="http://schemas.microsoft.com/office/drawing/2014/main" id="{96840580-3100-4482-A9E2-5FCD7A16C125}"/>
                </a:ext>
              </a:extLst>
            </p:cNvPr>
            <p:cNvSpPr>
              <a:spLocks noChangeArrowheads="1"/>
            </p:cNvSpPr>
            <p:nvPr/>
          </p:nvSpPr>
          <p:spPr bwMode="auto">
            <a:xfrm>
              <a:off x="0" y="1285"/>
              <a:ext cx="6349" cy="4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588">
                  <a:latin typeface="Times" panose="02020603050405020304" pitchFamily="18" charset="0"/>
                </a:rPr>
                <a:t> </a:t>
              </a:r>
              <a:r>
                <a:rPr lang="en-US" altLang="zh-CN" sz="1588">
                  <a:latin typeface="Times" panose="02020603050405020304" pitchFamily="18" charset="0"/>
                </a:rPr>
                <a:t>2-bits per branch predictor</a:t>
              </a:r>
            </a:p>
          </p:txBody>
        </p:sp>
        <p:sp>
          <p:nvSpPr>
            <p:cNvPr id="16391" name="Rectangle 7">
              <a:extLst>
                <a:ext uri="{FF2B5EF4-FFF2-40B4-BE49-F238E27FC236}">
                  <a16:creationId xmlns:a16="http://schemas.microsoft.com/office/drawing/2014/main" id="{06F271FD-200F-492A-BF16-60B544D9AECB}"/>
                </a:ext>
              </a:extLst>
            </p:cNvPr>
            <p:cNvSpPr>
              <a:spLocks noChangeArrowheads="1"/>
            </p:cNvSpPr>
            <p:nvPr/>
          </p:nvSpPr>
          <p:spPr bwMode="auto">
            <a:xfrm>
              <a:off x="102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2" name="Rectangle 8">
              <a:extLst>
                <a:ext uri="{FF2B5EF4-FFF2-40B4-BE49-F238E27FC236}">
                  <a16:creationId xmlns:a16="http://schemas.microsoft.com/office/drawing/2014/main" id="{4FAD5EE4-BD95-41D0-99D5-D12083C5041A}"/>
                </a:ext>
              </a:extLst>
            </p:cNvPr>
            <p:cNvSpPr>
              <a:spLocks noChangeArrowheads="1"/>
            </p:cNvSpPr>
            <p:nvPr/>
          </p:nvSpPr>
          <p:spPr bwMode="auto">
            <a:xfrm>
              <a:off x="2198"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3" name="Rectangle 9">
              <a:extLst>
                <a:ext uri="{FF2B5EF4-FFF2-40B4-BE49-F238E27FC236}">
                  <a16:creationId xmlns:a16="http://schemas.microsoft.com/office/drawing/2014/main" id="{145C15CB-0FE7-4E23-865D-84D714C3B77C}"/>
                </a:ext>
              </a:extLst>
            </p:cNvPr>
            <p:cNvSpPr>
              <a:spLocks noChangeArrowheads="1"/>
            </p:cNvSpPr>
            <p:nvPr/>
          </p:nvSpPr>
          <p:spPr bwMode="auto">
            <a:xfrm>
              <a:off x="2198"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4" name="Rectangle 10">
              <a:extLst>
                <a:ext uri="{FF2B5EF4-FFF2-40B4-BE49-F238E27FC236}">
                  <a16:creationId xmlns:a16="http://schemas.microsoft.com/office/drawing/2014/main" id="{C0AE0FA4-9F9F-4E4A-AEBE-AB2A190E12AB}"/>
                </a:ext>
              </a:extLst>
            </p:cNvPr>
            <p:cNvSpPr>
              <a:spLocks noChangeArrowheads="1"/>
            </p:cNvSpPr>
            <p:nvPr/>
          </p:nvSpPr>
          <p:spPr bwMode="auto">
            <a:xfrm>
              <a:off x="2198"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5" name="Rectangle 11">
              <a:extLst>
                <a:ext uri="{FF2B5EF4-FFF2-40B4-BE49-F238E27FC236}">
                  <a16:creationId xmlns:a16="http://schemas.microsoft.com/office/drawing/2014/main" id="{F6D61F43-C704-4D47-AC29-953CBFCB9A2C}"/>
                </a:ext>
              </a:extLst>
            </p:cNvPr>
            <p:cNvSpPr>
              <a:spLocks noChangeArrowheads="1"/>
            </p:cNvSpPr>
            <p:nvPr/>
          </p:nvSpPr>
          <p:spPr bwMode="auto">
            <a:xfrm>
              <a:off x="2198"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6" name="Rectangle 12">
              <a:extLst>
                <a:ext uri="{FF2B5EF4-FFF2-40B4-BE49-F238E27FC236}">
                  <a16:creationId xmlns:a16="http://schemas.microsoft.com/office/drawing/2014/main" id="{29CBF461-05B8-45D1-96B9-26BDF402EDE8}"/>
                </a:ext>
              </a:extLst>
            </p:cNvPr>
            <p:cNvSpPr>
              <a:spLocks noChangeArrowheads="1"/>
            </p:cNvSpPr>
            <p:nvPr/>
          </p:nvSpPr>
          <p:spPr bwMode="auto">
            <a:xfrm>
              <a:off x="2198"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7" name="Rectangle 13">
              <a:extLst>
                <a:ext uri="{FF2B5EF4-FFF2-40B4-BE49-F238E27FC236}">
                  <a16:creationId xmlns:a16="http://schemas.microsoft.com/office/drawing/2014/main" id="{EFD95D22-A705-43CB-B894-FC7072D93B4F}"/>
                </a:ext>
              </a:extLst>
            </p:cNvPr>
            <p:cNvSpPr>
              <a:spLocks noChangeArrowheads="1"/>
            </p:cNvSpPr>
            <p:nvPr/>
          </p:nvSpPr>
          <p:spPr bwMode="auto">
            <a:xfrm>
              <a:off x="2198"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8" name="Rectangle 14">
              <a:extLst>
                <a:ext uri="{FF2B5EF4-FFF2-40B4-BE49-F238E27FC236}">
                  <a16:creationId xmlns:a16="http://schemas.microsoft.com/office/drawing/2014/main" id="{B42C5BCC-EFA3-4081-8F38-5EA5884D0D1F}"/>
                </a:ext>
              </a:extLst>
            </p:cNvPr>
            <p:cNvSpPr>
              <a:spLocks noChangeArrowheads="1"/>
            </p:cNvSpPr>
            <p:nvPr/>
          </p:nvSpPr>
          <p:spPr bwMode="auto">
            <a:xfrm>
              <a:off x="2198"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399" name="Rectangle 15">
              <a:extLst>
                <a:ext uri="{FF2B5EF4-FFF2-40B4-BE49-F238E27FC236}">
                  <a16:creationId xmlns:a16="http://schemas.microsoft.com/office/drawing/2014/main" id="{098B0F3E-FB30-4F39-9AF4-427102ACFFDC}"/>
                </a:ext>
              </a:extLst>
            </p:cNvPr>
            <p:cNvSpPr>
              <a:spLocks noChangeArrowheads="1"/>
            </p:cNvSpPr>
            <p:nvPr/>
          </p:nvSpPr>
          <p:spPr bwMode="auto">
            <a:xfrm>
              <a:off x="102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0" name="Rectangle 16">
              <a:extLst>
                <a:ext uri="{FF2B5EF4-FFF2-40B4-BE49-F238E27FC236}">
                  <a16:creationId xmlns:a16="http://schemas.microsoft.com/office/drawing/2014/main" id="{C9AFB9B1-F73F-4472-BB1A-B03F97753511}"/>
                </a:ext>
              </a:extLst>
            </p:cNvPr>
            <p:cNvSpPr>
              <a:spLocks noChangeArrowheads="1"/>
            </p:cNvSpPr>
            <p:nvPr/>
          </p:nvSpPr>
          <p:spPr bwMode="auto">
            <a:xfrm>
              <a:off x="102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1" name="Rectangle 17">
              <a:extLst>
                <a:ext uri="{FF2B5EF4-FFF2-40B4-BE49-F238E27FC236}">
                  <a16:creationId xmlns:a16="http://schemas.microsoft.com/office/drawing/2014/main" id="{4E7C1BA5-8D22-4A23-9BCB-77D43579A48F}"/>
                </a:ext>
              </a:extLst>
            </p:cNvPr>
            <p:cNvSpPr>
              <a:spLocks noChangeArrowheads="1"/>
            </p:cNvSpPr>
            <p:nvPr/>
          </p:nvSpPr>
          <p:spPr bwMode="auto">
            <a:xfrm>
              <a:off x="102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2" name="Rectangle 18">
              <a:extLst>
                <a:ext uri="{FF2B5EF4-FFF2-40B4-BE49-F238E27FC236}">
                  <a16:creationId xmlns:a16="http://schemas.microsoft.com/office/drawing/2014/main" id="{8E10AF68-BB18-4CF1-A231-E721AEB6A012}"/>
                </a:ext>
              </a:extLst>
            </p:cNvPr>
            <p:cNvSpPr>
              <a:spLocks noChangeArrowheads="1"/>
            </p:cNvSpPr>
            <p:nvPr/>
          </p:nvSpPr>
          <p:spPr bwMode="auto">
            <a:xfrm>
              <a:off x="102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3" name="Rectangle 19">
              <a:extLst>
                <a:ext uri="{FF2B5EF4-FFF2-40B4-BE49-F238E27FC236}">
                  <a16:creationId xmlns:a16="http://schemas.microsoft.com/office/drawing/2014/main" id="{7A5D2FE5-D32A-49C6-8D49-35930351D0A4}"/>
                </a:ext>
              </a:extLst>
            </p:cNvPr>
            <p:cNvSpPr>
              <a:spLocks noChangeArrowheads="1"/>
            </p:cNvSpPr>
            <p:nvPr/>
          </p:nvSpPr>
          <p:spPr bwMode="auto">
            <a:xfrm>
              <a:off x="102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4" name="Rectangle 20">
              <a:extLst>
                <a:ext uri="{FF2B5EF4-FFF2-40B4-BE49-F238E27FC236}">
                  <a16:creationId xmlns:a16="http://schemas.microsoft.com/office/drawing/2014/main" id="{3B76F3F6-8ACD-4271-8B7B-D2F761914712}"/>
                </a:ext>
              </a:extLst>
            </p:cNvPr>
            <p:cNvSpPr>
              <a:spLocks noChangeArrowheads="1"/>
            </p:cNvSpPr>
            <p:nvPr/>
          </p:nvSpPr>
          <p:spPr bwMode="auto">
            <a:xfrm>
              <a:off x="102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5" name="Rectangle 21">
              <a:extLst>
                <a:ext uri="{FF2B5EF4-FFF2-40B4-BE49-F238E27FC236}">
                  <a16:creationId xmlns:a16="http://schemas.microsoft.com/office/drawing/2014/main" id="{DCD81EA1-B205-42AF-88E1-B09E757C0303}"/>
                </a:ext>
              </a:extLst>
            </p:cNvPr>
            <p:cNvSpPr>
              <a:spLocks noChangeArrowheads="1"/>
            </p:cNvSpPr>
            <p:nvPr/>
          </p:nvSpPr>
          <p:spPr bwMode="auto">
            <a:xfrm>
              <a:off x="102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6" name="Rectangle 22">
              <a:extLst>
                <a:ext uri="{FF2B5EF4-FFF2-40B4-BE49-F238E27FC236}">
                  <a16:creationId xmlns:a16="http://schemas.microsoft.com/office/drawing/2014/main" id="{830D1331-2410-42CC-911E-8E4DF3714440}"/>
                </a:ext>
              </a:extLst>
            </p:cNvPr>
            <p:cNvSpPr>
              <a:spLocks noChangeArrowheads="1"/>
            </p:cNvSpPr>
            <p:nvPr/>
          </p:nvSpPr>
          <p:spPr bwMode="auto">
            <a:xfrm>
              <a:off x="102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7" name="Rectangle 23">
              <a:extLst>
                <a:ext uri="{FF2B5EF4-FFF2-40B4-BE49-F238E27FC236}">
                  <a16:creationId xmlns:a16="http://schemas.microsoft.com/office/drawing/2014/main" id="{D6BF79F6-A2DF-4B7D-A186-1F349F7F11DC}"/>
                </a:ext>
              </a:extLst>
            </p:cNvPr>
            <p:cNvSpPr>
              <a:spLocks noChangeArrowheads="1"/>
            </p:cNvSpPr>
            <p:nvPr/>
          </p:nvSpPr>
          <p:spPr bwMode="auto">
            <a:xfrm>
              <a:off x="102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8" name="Rectangle 24">
              <a:extLst>
                <a:ext uri="{FF2B5EF4-FFF2-40B4-BE49-F238E27FC236}">
                  <a16:creationId xmlns:a16="http://schemas.microsoft.com/office/drawing/2014/main" id="{DFD9E9A1-4C42-4CF4-A448-AE4D7B61B576}"/>
                </a:ext>
              </a:extLst>
            </p:cNvPr>
            <p:cNvSpPr>
              <a:spLocks noChangeArrowheads="1"/>
            </p:cNvSpPr>
            <p:nvPr/>
          </p:nvSpPr>
          <p:spPr bwMode="auto">
            <a:xfrm>
              <a:off x="102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09" name="Rectangle 25">
              <a:extLst>
                <a:ext uri="{FF2B5EF4-FFF2-40B4-BE49-F238E27FC236}">
                  <a16:creationId xmlns:a16="http://schemas.microsoft.com/office/drawing/2014/main" id="{8F2C9B00-7510-4189-A78C-9DF4EAEE2593}"/>
                </a:ext>
              </a:extLst>
            </p:cNvPr>
            <p:cNvSpPr>
              <a:spLocks noChangeArrowheads="1"/>
            </p:cNvSpPr>
            <p:nvPr/>
          </p:nvSpPr>
          <p:spPr bwMode="auto">
            <a:xfrm>
              <a:off x="102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0" name="Rectangle 26">
              <a:extLst>
                <a:ext uri="{FF2B5EF4-FFF2-40B4-BE49-F238E27FC236}">
                  <a16:creationId xmlns:a16="http://schemas.microsoft.com/office/drawing/2014/main" id="{8D73159E-4127-492C-8EDA-91BA36B6D98E}"/>
                </a:ext>
              </a:extLst>
            </p:cNvPr>
            <p:cNvSpPr>
              <a:spLocks noChangeArrowheads="1"/>
            </p:cNvSpPr>
            <p:nvPr/>
          </p:nvSpPr>
          <p:spPr bwMode="auto">
            <a:xfrm>
              <a:off x="2198"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1" name="Rectangle 27">
              <a:extLst>
                <a:ext uri="{FF2B5EF4-FFF2-40B4-BE49-F238E27FC236}">
                  <a16:creationId xmlns:a16="http://schemas.microsoft.com/office/drawing/2014/main" id="{E00D22AA-694D-4878-83B1-0720737EA593}"/>
                </a:ext>
              </a:extLst>
            </p:cNvPr>
            <p:cNvSpPr>
              <a:spLocks noChangeArrowheads="1"/>
            </p:cNvSpPr>
            <p:nvPr/>
          </p:nvSpPr>
          <p:spPr bwMode="auto">
            <a:xfrm>
              <a:off x="2198"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2" name="Rectangle 28">
              <a:extLst>
                <a:ext uri="{FF2B5EF4-FFF2-40B4-BE49-F238E27FC236}">
                  <a16:creationId xmlns:a16="http://schemas.microsoft.com/office/drawing/2014/main" id="{BF0C0CD2-AA91-4994-8FF3-78D029CD1DD4}"/>
                </a:ext>
              </a:extLst>
            </p:cNvPr>
            <p:cNvSpPr>
              <a:spLocks noChangeArrowheads="1"/>
            </p:cNvSpPr>
            <p:nvPr/>
          </p:nvSpPr>
          <p:spPr bwMode="auto">
            <a:xfrm>
              <a:off x="2198"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3" name="Rectangle 29">
              <a:extLst>
                <a:ext uri="{FF2B5EF4-FFF2-40B4-BE49-F238E27FC236}">
                  <a16:creationId xmlns:a16="http://schemas.microsoft.com/office/drawing/2014/main" id="{F36398FD-4F26-4E54-9DE4-E0C0C9A144C0}"/>
                </a:ext>
              </a:extLst>
            </p:cNvPr>
            <p:cNvSpPr>
              <a:spLocks noChangeArrowheads="1"/>
            </p:cNvSpPr>
            <p:nvPr/>
          </p:nvSpPr>
          <p:spPr bwMode="auto">
            <a:xfrm>
              <a:off x="2198"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4" name="Rectangle 30">
              <a:extLst>
                <a:ext uri="{FF2B5EF4-FFF2-40B4-BE49-F238E27FC236}">
                  <a16:creationId xmlns:a16="http://schemas.microsoft.com/office/drawing/2014/main" id="{26960725-62A9-438B-92AE-6BA9BDF86835}"/>
                </a:ext>
              </a:extLst>
            </p:cNvPr>
            <p:cNvSpPr>
              <a:spLocks noChangeArrowheads="1"/>
            </p:cNvSpPr>
            <p:nvPr/>
          </p:nvSpPr>
          <p:spPr bwMode="auto">
            <a:xfrm>
              <a:off x="102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5" name="Rectangle 31">
              <a:extLst>
                <a:ext uri="{FF2B5EF4-FFF2-40B4-BE49-F238E27FC236}">
                  <a16:creationId xmlns:a16="http://schemas.microsoft.com/office/drawing/2014/main" id="{3ABAF801-3DF5-47F6-9679-2EDC8EB7C305}"/>
                </a:ext>
              </a:extLst>
            </p:cNvPr>
            <p:cNvSpPr>
              <a:spLocks noChangeArrowheads="1"/>
            </p:cNvSpPr>
            <p:nvPr/>
          </p:nvSpPr>
          <p:spPr bwMode="auto">
            <a:xfrm>
              <a:off x="102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6" name="Rectangle 32">
              <a:extLst>
                <a:ext uri="{FF2B5EF4-FFF2-40B4-BE49-F238E27FC236}">
                  <a16:creationId xmlns:a16="http://schemas.microsoft.com/office/drawing/2014/main" id="{41AD31C8-7DA5-4641-9C54-94279F158405}"/>
                </a:ext>
              </a:extLst>
            </p:cNvPr>
            <p:cNvSpPr>
              <a:spLocks noChangeArrowheads="1"/>
            </p:cNvSpPr>
            <p:nvPr/>
          </p:nvSpPr>
          <p:spPr bwMode="auto">
            <a:xfrm>
              <a:off x="102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7" name="Rectangle 33">
              <a:extLst>
                <a:ext uri="{FF2B5EF4-FFF2-40B4-BE49-F238E27FC236}">
                  <a16:creationId xmlns:a16="http://schemas.microsoft.com/office/drawing/2014/main" id="{B472CDB6-0028-4510-AE2E-F0169592378E}"/>
                </a:ext>
              </a:extLst>
            </p:cNvPr>
            <p:cNvSpPr>
              <a:spLocks noChangeArrowheads="1"/>
            </p:cNvSpPr>
            <p:nvPr/>
          </p:nvSpPr>
          <p:spPr bwMode="auto">
            <a:xfrm>
              <a:off x="102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8" name="Rectangle 34">
              <a:extLst>
                <a:ext uri="{FF2B5EF4-FFF2-40B4-BE49-F238E27FC236}">
                  <a16:creationId xmlns:a16="http://schemas.microsoft.com/office/drawing/2014/main" id="{16BE5AAF-6B8F-4840-892C-82D5285BB218}"/>
                </a:ext>
              </a:extLst>
            </p:cNvPr>
            <p:cNvSpPr>
              <a:spLocks noChangeArrowheads="1"/>
            </p:cNvSpPr>
            <p:nvPr/>
          </p:nvSpPr>
          <p:spPr bwMode="auto">
            <a:xfrm>
              <a:off x="2198"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19" name="Rectangle 35">
              <a:extLst>
                <a:ext uri="{FF2B5EF4-FFF2-40B4-BE49-F238E27FC236}">
                  <a16:creationId xmlns:a16="http://schemas.microsoft.com/office/drawing/2014/main" id="{482EB339-4222-4676-B1FA-B430192569EA}"/>
                </a:ext>
              </a:extLst>
            </p:cNvPr>
            <p:cNvSpPr>
              <a:spLocks noChangeArrowheads="1"/>
            </p:cNvSpPr>
            <p:nvPr/>
          </p:nvSpPr>
          <p:spPr bwMode="auto">
            <a:xfrm>
              <a:off x="2198"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0" name="Rectangle 36">
              <a:extLst>
                <a:ext uri="{FF2B5EF4-FFF2-40B4-BE49-F238E27FC236}">
                  <a16:creationId xmlns:a16="http://schemas.microsoft.com/office/drawing/2014/main" id="{43A4103F-80CE-4254-B980-C733E0E5B75D}"/>
                </a:ext>
              </a:extLst>
            </p:cNvPr>
            <p:cNvSpPr>
              <a:spLocks noChangeArrowheads="1"/>
            </p:cNvSpPr>
            <p:nvPr/>
          </p:nvSpPr>
          <p:spPr bwMode="auto">
            <a:xfrm>
              <a:off x="2198"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1" name="Rectangle 37">
              <a:extLst>
                <a:ext uri="{FF2B5EF4-FFF2-40B4-BE49-F238E27FC236}">
                  <a16:creationId xmlns:a16="http://schemas.microsoft.com/office/drawing/2014/main" id="{F2FA218C-F833-4D0B-90AF-B8F9C70B4C27}"/>
                </a:ext>
              </a:extLst>
            </p:cNvPr>
            <p:cNvSpPr>
              <a:spLocks noChangeArrowheads="1"/>
            </p:cNvSpPr>
            <p:nvPr/>
          </p:nvSpPr>
          <p:spPr bwMode="auto">
            <a:xfrm>
              <a:off x="2198"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2" name="Rectangle 38">
              <a:extLst>
                <a:ext uri="{FF2B5EF4-FFF2-40B4-BE49-F238E27FC236}">
                  <a16:creationId xmlns:a16="http://schemas.microsoft.com/office/drawing/2014/main" id="{27DEADCE-C577-40D1-B6FB-22149A3CAB47}"/>
                </a:ext>
              </a:extLst>
            </p:cNvPr>
            <p:cNvSpPr>
              <a:spLocks noChangeArrowheads="1"/>
            </p:cNvSpPr>
            <p:nvPr/>
          </p:nvSpPr>
          <p:spPr bwMode="auto">
            <a:xfrm>
              <a:off x="2198"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3" name="Rectangle 39">
              <a:extLst>
                <a:ext uri="{FF2B5EF4-FFF2-40B4-BE49-F238E27FC236}">
                  <a16:creationId xmlns:a16="http://schemas.microsoft.com/office/drawing/2014/main" id="{D34F4E41-E2B9-4636-A6D2-693C1DC6C165}"/>
                </a:ext>
              </a:extLst>
            </p:cNvPr>
            <p:cNvSpPr>
              <a:spLocks noChangeArrowheads="1"/>
            </p:cNvSpPr>
            <p:nvPr/>
          </p:nvSpPr>
          <p:spPr bwMode="auto">
            <a:xfrm>
              <a:off x="337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4" name="Rectangle 40">
              <a:extLst>
                <a:ext uri="{FF2B5EF4-FFF2-40B4-BE49-F238E27FC236}">
                  <a16:creationId xmlns:a16="http://schemas.microsoft.com/office/drawing/2014/main" id="{4EA7B3C8-A507-4813-B268-D480CE1526D7}"/>
                </a:ext>
              </a:extLst>
            </p:cNvPr>
            <p:cNvSpPr>
              <a:spLocks noChangeArrowheads="1"/>
            </p:cNvSpPr>
            <p:nvPr/>
          </p:nvSpPr>
          <p:spPr bwMode="auto">
            <a:xfrm>
              <a:off x="337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5" name="Rectangle 41">
              <a:extLst>
                <a:ext uri="{FF2B5EF4-FFF2-40B4-BE49-F238E27FC236}">
                  <a16:creationId xmlns:a16="http://schemas.microsoft.com/office/drawing/2014/main" id="{7AF65633-E03B-4F46-B811-8C5254FD0B0C}"/>
                </a:ext>
              </a:extLst>
            </p:cNvPr>
            <p:cNvSpPr>
              <a:spLocks noChangeArrowheads="1"/>
            </p:cNvSpPr>
            <p:nvPr/>
          </p:nvSpPr>
          <p:spPr bwMode="auto">
            <a:xfrm>
              <a:off x="337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6" name="Rectangle 42">
              <a:extLst>
                <a:ext uri="{FF2B5EF4-FFF2-40B4-BE49-F238E27FC236}">
                  <a16:creationId xmlns:a16="http://schemas.microsoft.com/office/drawing/2014/main" id="{7C47ABF3-D226-4A92-A1CC-7045FC98F91C}"/>
                </a:ext>
              </a:extLst>
            </p:cNvPr>
            <p:cNvSpPr>
              <a:spLocks noChangeArrowheads="1"/>
            </p:cNvSpPr>
            <p:nvPr/>
          </p:nvSpPr>
          <p:spPr bwMode="auto">
            <a:xfrm>
              <a:off x="337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7" name="Rectangle 43">
              <a:extLst>
                <a:ext uri="{FF2B5EF4-FFF2-40B4-BE49-F238E27FC236}">
                  <a16:creationId xmlns:a16="http://schemas.microsoft.com/office/drawing/2014/main" id="{9591E719-0ED6-4E78-BC75-6630BBCAEBB1}"/>
                </a:ext>
              </a:extLst>
            </p:cNvPr>
            <p:cNvSpPr>
              <a:spLocks noChangeArrowheads="1"/>
            </p:cNvSpPr>
            <p:nvPr/>
          </p:nvSpPr>
          <p:spPr bwMode="auto">
            <a:xfrm>
              <a:off x="337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8" name="Rectangle 44">
              <a:extLst>
                <a:ext uri="{FF2B5EF4-FFF2-40B4-BE49-F238E27FC236}">
                  <a16:creationId xmlns:a16="http://schemas.microsoft.com/office/drawing/2014/main" id="{3B93E084-114D-4080-9E99-C08C3DE0E694}"/>
                </a:ext>
              </a:extLst>
            </p:cNvPr>
            <p:cNvSpPr>
              <a:spLocks noChangeArrowheads="1"/>
            </p:cNvSpPr>
            <p:nvPr/>
          </p:nvSpPr>
          <p:spPr bwMode="auto">
            <a:xfrm>
              <a:off x="337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29" name="Rectangle 45">
              <a:extLst>
                <a:ext uri="{FF2B5EF4-FFF2-40B4-BE49-F238E27FC236}">
                  <a16:creationId xmlns:a16="http://schemas.microsoft.com/office/drawing/2014/main" id="{75964476-DE47-42E1-BBA3-43FB89D63740}"/>
                </a:ext>
              </a:extLst>
            </p:cNvPr>
            <p:cNvSpPr>
              <a:spLocks noChangeArrowheads="1"/>
            </p:cNvSpPr>
            <p:nvPr/>
          </p:nvSpPr>
          <p:spPr bwMode="auto">
            <a:xfrm>
              <a:off x="337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0" name="Rectangle 46">
              <a:extLst>
                <a:ext uri="{FF2B5EF4-FFF2-40B4-BE49-F238E27FC236}">
                  <a16:creationId xmlns:a16="http://schemas.microsoft.com/office/drawing/2014/main" id="{1B9975FF-66E0-4C01-AF76-1F55D896B558}"/>
                </a:ext>
              </a:extLst>
            </p:cNvPr>
            <p:cNvSpPr>
              <a:spLocks noChangeArrowheads="1"/>
            </p:cNvSpPr>
            <p:nvPr/>
          </p:nvSpPr>
          <p:spPr bwMode="auto">
            <a:xfrm>
              <a:off x="337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1" name="Rectangle 47">
              <a:extLst>
                <a:ext uri="{FF2B5EF4-FFF2-40B4-BE49-F238E27FC236}">
                  <a16:creationId xmlns:a16="http://schemas.microsoft.com/office/drawing/2014/main" id="{BBD1A16D-45A2-4AE2-99D9-4369FB870BA9}"/>
                </a:ext>
              </a:extLst>
            </p:cNvPr>
            <p:cNvSpPr>
              <a:spLocks noChangeArrowheads="1"/>
            </p:cNvSpPr>
            <p:nvPr/>
          </p:nvSpPr>
          <p:spPr bwMode="auto">
            <a:xfrm>
              <a:off x="4547"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2" name="Rectangle 48">
              <a:extLst>
                <a:ext uri="{FF2B5EF4-FFF2-40B4-BE49-F238E27FC236}">
                  <a16:creationId xmlns:a16="http://schemas.microsoft.com/office/drawing/2014/main" id="{25D3F1A3-C1D8-4398-AC1C-55611B050D1F}"/>
                </a:ext>
              </a:extLst>
            </p:cNvPr>
            <p:cNvSpPr>
              <a:spLocks noChangeArrowheads="1"/>
            </p:cNvSpPr>
            <p:nvPr/>
          </p:nvSpPr>
          <p:spPr bwMode="auto">
            <a:xfrm>
              <a:off x="337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3" name="Rectangle 49">
              <a:extLst>
                <a:ext uri="{FF2B5EF4-FFF2-40B4-BE49-F238E27FC236}">
                  <a16:creationId xmlns:a16="http://schemas.microsoft.com/office/drawing/2014/main" id="{6781E8DA-6DBA-4630-B2FA-FA05951337DC}"/>
                </a:ext>
              </a:extLst>
            </p:cNvPr>
            <p:cNvSpPr>
              <a:spLocks noChangeArrowheads="1"/>
            </p:cNvSpPr>
            <p:nvPr/>
          </p:nvSpPr>
          <p:spPr bwMode="auto">
            <a:xfrm>
              <a:off x="337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4" name="Rectangle 50">
              <a:extLst>
                <a:ext uri="{FF2B5EF4-FFF2-40B4-BE49-F238E27FC236}">
                  <a16:creationId xmlns:a16="http://schemas.microsoft.com/office/drawing/2014/main" id="{068E74CE-B5EE-4C04-8365-E343AC5D9C44}"/>
                </a:ext>
              </a:extLst>
            </p:cNvPr>
            <p:cNvSpPr>
              <a:spLocks noChangeArrowheads="1"/>
            </p:cNvSpPr>
            <p:nvPr/>
          </p:nvSpPr>
          <p:spPr bwMode="auto">
            <a:xfrm>
              <a:off x="337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5" name="Rectangle 51">
              <a:extLst>
                <a:ext uri="{FF2B5EF4-FFF2-40B4-BE49-F238E27FC236}">
                  <a16:creationId xmlns:a16="http://schemas.microsoft.com/office/drawing/2014/main" id="{BB451A23-15E0-46FA-A864-FBCA1BEA83DB}"/>
                </a:ext>
              </a:extLst>
            </p:cNvPr>
            <p:cNvSpPr>
              <a:spLocks noChangeArrowheads="1"/>
            </p:cNvSpPr>
            <p:nvPr/>
          </p:nvSpPr>
          <p:spPr bwMode="auto">
            <a:xfrm>
              <a:off x="337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6" name="Rectangle 52">
              <a:extLst>
                <a:ext uri="{FF2B5EF4-FFF2-40B4-BE49-F238E27FC236}">
                  <a16:creationId xmlns:a16="http://schemas.microsoft.com/office/drawing/2014/main" id="{74A11FE7-99A9-4F26-BD3D-86ED348F6588}"/>
                </a:ext>
              </a:extLst>
            </p:cNvPr>
            <p:cNvSpPr>
              <a:spLocks noChangeArrowheads="1"/>
            </p:cNvSpPr>
            <p:nvPr/>
          </p:nvSpPr>
          <p:spPr bwMode="auto">
            <a:xfrm>
              <a:off x="337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7" name="Rectangle 53">
              <a:extLst>
                <a:ext uri="{FF2B5EF4-FFF2-40B4-BE49-F238E27FC236}">
                  <a16:creationId xmlns:a16="http://schemas.microsoft.com/office/drawing/2014/main" id="{ED9CA8EF-61E8-46E7-980D-AEC86B992BFC}"/>
                </a:ext>
              </a:extLst>
            </p:cNvPr>
            <p:cNvSpPr>
              <a:spLocks noChangeArrowheads="1"/>
            </p:cNvSpPr>
            <p:nvPr/>
          </p:nvSpPr>
          <p:spPr bwMode="auto">
            <a:xfrm>
              <a:off x="337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8" name="Rectangle 54">
              <a:extLst>
                <a:ext uri="{FF2B5EF4-FFF2-40B4-BE49-F238E27FC236}">
                  <a16:creationId xmlns:a16="http://schemas.microsoft.com/office/drawing/2014/main" id="{01D4413E-BA5B-4105-A2FF-977E7F42E4A3}"/>
                </a:ext>
              </a:extLst>
            </p:cNvPr>
            <p:cNvSpPr>
              <a:spLocks noChangeArrowheads="1"/>
            </p:cNvSpPr>
            <p:nvPr/>
          </p:nvSpPr>
          <p:spPr bwMode="auto">
            <a:xfrm>
              <a:off x="337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39" name="Rectangle 55">
              <a:extLst>
                <a:ext uri="{FF2B5EF4-FFF2-40B4-BE49-F238E27FC236}">
                  <a16:creationId xmlns:a16="http://schemas.microsoft.com/office/drawing/2014/main" id="{B3F86424-711A-481B-B921-A73C84D9CE7D}"/>
                </a:ext>
              </a:extLst>
            </p:cNvPr>
            <p:cNvSpPr>
              <a:spLocks noChangeArrowheads="1"/>
            </p:cNvSpPr>
            <p:nvPr/>
          </p:nvSpPr>
          <p:spPr bwMode="auto">
            <a:xfrm>
              <a:off x="337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0" name="Rectangle 56">
              <a:extLst>
                <a:ext uri="{FF2B5EF4-FFF2-40B4-BE49-F238E27FC236}">
                  <a16:creationId xmlns:a16="http://schemas.microsoft.com/office/drawing/2014/main" id="{4106DA9C-FE5A-468B-A19D-D1E04A345BAC}"/>
                </a:ext>
              </a:extLst>
            </p:cNvPr>
            <p:cNvSpPr>
              <a:spLocks noChangeArrowheads="1"/>
            </p:cNvSpPr>
            <p:nvPr/>
          </p:nvSpPr>
          <p:spPr bwMode="auto">
            <a:xfrm>
              <a:off x="4547"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1" name="Rectangle 57">
              <a:extLst>
                <a:ext uri="{FF2B5EF4-FFF2-40B4-BE49-F238E27FC236}">
                  <a16:creationId xmlns:a16="http://schemas.microsoft.com/office/drawing/2014/main" id="{C8AF7D24-A3E5-4FEE-A227-0D813FAA3581}"/>
                </a:ext>
              </a:extLst>
            </p:cNvPr>
            <p:cNvSpPr>
              <a:spLocks noChangeArrowheads="1"/>
            </p:cNvSpPr>
            <p:nvPr/>
          </p:nvSpPr>
          <p:spPr bwMode="auto">
            <a:xfrm>
              <a:off x="4547"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2" name="Rectangle 58">
              <a:extLst>
                <a:ext uri="{FF2B5EF4-FFF2-40B4-BE49-F238E27FC236}">
                  <a16:creationId xmlns:a16="http://schemas.microsoft.com/office/drawing/2014/main" id="{AB99DC4C-A1CD-4CD9-9428-B4FD18CD6E11}"/>
                </a:ext>
              </a:extLst>
            </p:cNvPr>
            <p:cNvSpPr>
              <a:spLocks noChangeArrowheads="1"/>
            </p:cNvSpPr>
            <p:nvPr/>
          </p:nvSpPr>
          <p:spPr bwMode="auto">
            <a:xfrm>
              <a:off x="4547"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3" name="Rectangle 59">
              <a:extLst>
                <a:ext uri="{FF2B5EF4-FFF2-40B4-BE49-F238E27FC236}">
                  <a16:creationId xmlns:a16="http://schemas.microsoft.com/office/drawing/2014/main" id="{55B6B01B-46BC-466C-B00A-56E834038598}"/>
                </a:ext>
              </a:extLst>
            </p:cNvPr>
            <p:cNvSpPr>
              <a:spLocks noChangeArrowheads="1"/>
            </p:cNvSpPr>
            <p:nvPr/>
          </p:nvSpPr>
          <p:spPr bwMode="auto">
            <a:xfrm>
              <a:off x="4547"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4" name="Rectangle 60">
              <a:extLst>
                <a:ext uri="{FF2B5EF4-FFF2-40B4-BE49-F238E27FC236}">
                  <a16:creationId xmlns:a16="http://schemas.microsoft.com/office/drawing/2014/main" id="{6E386300-1955-49AA-80DD-7BC4783D7FEF}"/>
                </a:ext>
              </a:extLst>
            </p:cNvPr>
            <p:cNvSpPr>
              <a:spLocks noChangeArrowheads="1"/>
            </p:cNvSpPr>
            <p:nvPr/>
          </p:nvSpPr>
          <p:spPr bwMode="auto">
            <a:xfrm>
              <a:off x="4547"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5" name="Rectangle 61">
              <a:extLst>
                <a:ext uri="{FF2B5EF4-FFF2-40B4-BE49-F238E27FC236}">
                  <a16:creationId xmlns:a16="http://schemas.microsoft.com/office/drawing/2014/main" id="{6E684FF6-24D8-4129-9926-BB546E5BCDE8}"/>
                </a:ext>
              </a:extLst>
            </p:cNvPr>
            <p:cNvSpPr>
              <a:spLocks noChangeArrowheads="1"/>
            </p:cNvSpPr>
            <p:nvPr/>
          </p:nvSpPr>
          <p:spPr bwMode="auto">
            <a:xfrm>
              <a:off x="4547"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6" name="Rectangle 62">
              <a:extLst>
                <a:ext uri="{FF2B5EF4-FFF2-40B4-BE49-F238E27FC236}">
                  <a16:creationId xmlns:a16="http://schemas.microsoft.com/office/drawing/2014/main" id="{60DDFB47-3AEC-4DB7-9A70-0292B769F6BF}"/>
                </a:ext>
              </a:extLst>
            </p:cNvPr>
            <p:cNvSpPr>
              <a:spLocks noChangeArrowheads="1"/>
            </p:cNvSpPr>
            <p:nvPr/>
          </p:nvSpPr>
          <p:spPr bwMode="auto">
            <a:xfrm>
              <a:off x="4547"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7" name="Rectangle 63">
              <a:extLst>
                <a:ext uri="{FF2B5EF4-FFF2-40B4-BE49-F238E27FC236}">
                  <a16:creationId xmlns:a16="http://schemas.microsoft.com/office/drawing/2014/main" id="{BE721C1A-1B75-4F2E-B9AF-1D944C49402B}"/>
                </a:ext>
              </a:extLst>
            </p:cNvPr>
            <p:cNvSpPr>
              <a:spLocks noChangeArrowheads="1"/>
            </p:cNvSpPr>
            <p:nvPr/>
          </p:nvSpPr>
          <p:spPr bwMode="auto">
            <a:xfrm>
              <a:off x="4547"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8" name="Rectangle 64">
              <a:extLst>
                <a:ext uri="{FF2B5EF4-FFF2-40B4-BE49-F238E27FC236}">
                  <a16:creationId xmlns:a16="http://schemas.microsoft.com/office/drawing/2014/main" id="{8B813FEC-DB9E-44CC-871D-AE2C5A827619}"/>
                </a:ext>
              </a:extLst>
            </p:cNvPr>
            <p:cNvSpPr>
              <a:spLocks noChangeArrowheads="1"/>
            </p:cNvSpPr>
            <p:nvPr/>
          </p:nvSpPr>
          <p:spPr bwMode="auto">
            <a:xfrm>
              <a:off x="4547"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49" name="Rectangle 65">
              <a:extLst>
                <a:ext uri="{FF2B5EF4-FFF2-40B4-BE49-F238E27FC236}">
                  <a16:creationId xmlns:a16="http://schemas.microsoft.com/office/drawing/2014/main" id="{9406A83D-7EF9-4ECF-A350-17413DB1FEEF}"/>
                </a:ext>
              </a:extLst>
            </p:cNvPr>
            <p:cNvSpPr>
              <a:spLocks noChangeArrowheads="1"/>
            </p:cNvSpPr>
            <p:nvPr/>
          </p:nvSpPr>
          <p:spPr bwMode="auto">
            <a:xfrm>
              <a:off x="4547"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0" name="Rectangle 66">
              <a:extLst>
                <a:ext uri="{FF2B5EF4-FFF2-40B4-BE49-F238E27FC236}">
                  <a16:creationId xmlns:a16="http://schemas.microsoft.com/office/drawing/2014/main" id="{DB98101B-8011-4F9E-AD6F-D40B0D772DF3}"/>
                </a:ext>
              </a:extLst>
            </p:cNvPr>
            <p:cNvSpPr>
              <a:spLocks noChangeArrowheads="1"/>
            </p:cNvSpPr>
            <p:nvPr/>
          </p:nvSpPr>
          <p:spPr bwMode="auto">
            <a:xfrm>
              <a:off x="4547"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1" name="Rectangle 67">
              <a:extLst>
                <a:ext uri="{FF2B5EF4-FFF2-40B4-BE49-F238E27FC236}">
                  <a16:creationId xmlns:a16="http://schemas.microsoft.com/office/drawing/2014/main" id="{C5589D85-85B7-4CB2-9D70-1C3664A4D7FC}"/>
                </a:ext>
              </a:extLst>
            </p:cNvPr>
            <p:cNvSpPr>
              <a:spLocks noChangeArrowheads="1"/>
            </p:cNvSpPr>
            <p:nvPr/>
          </p:nvSpPr>
          <p:spPr bwMode="auto">
            <a:xfrm>
              <a:off x="4547"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2" name="Rectangle 68">
              <a:extLst>
                <a:ext uri="{FF2B5EF4-FFF2-40B4-BE49-F238E27FC236}">
                  <a16:creationId xmlns:a16="http://schemas.microsoft.com/office/drawing/2014/main" id="{EDE9A9DA-3D7F-440C-B15B-57AC02CD30C4}"/>
                </a:ext>
              </a:extLst>
            </p:cNvPr>
            <p:cNvSpPr>
              <a:spLocks noChangeArrowheads="1"/>
            </p:cNvSpPr>
            <p:nvPr/>
          </p:nvSpPr>
          <p:spPr bwMode="auto">
            <a:xfrm>
              <a:off x="4547"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3" name="Rectangle 69">
              <a:extLst>
                <a:ext uri="{FF2B5EF4-FFF2-40B4-BE49-F238E27FC236}">
                  <a16:creationId xmlns:a16="http://schemas.microsoft.com/office/drawing/2014/main" id="{63E39176-4023-4126-BCD7-F7B19F716660}"/>
                </a:ext>
              </a:extLst>
            </p:cNvPr>
            <p:cNvSpPr>
              <a:spLocks noChangeArrowheads="1"/>
            </p:cNvSpPr>
            <p:nvPr/>
          </p:nvSpPr>
          <p:spPr bwMode="auto">
            <a:xfrm>
              <a:off x="4547"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4" name="Rectangle 70">
              <a:extLst>
                <a:ext uri="{FF2B5EF4-FFF2-40B4-BE49-F238E27FC236}">
                  <a16:creationId xmlns:a16="http://schemas.microsoft.com/office/drawing/2014/main" id="{54E6382A-68F3-48F5-AA0D-4FA9C1EF0933}"/>
                </a:ext>
              </a:extLst>
            </p:cNvPr>
            <p:cNvSpPr>
              <a:spLocks noChangeArrowheads="1"/>
            </p:cNvSpPr>
            <p:nvPr/>
          </p:nvSpPr>
          <p:spPr bwMode="auto">
            <a:xfrm>
              <a:off x="4547"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cxnSp>
          <p:nvCxnSpPr>
            <p:cNvPr id="16455" name="AutoShape 71">
              <a:extLst>
                <a:ext uri="{FF2B5EF4-FFF2-40B4-BE49-F238E27FC236}">
                  <a16:creationId xmlns:a16="http://schemas.microsoft.com/office/drawing/2014/main" id="{E29AA562-D068-4EB0-AAEB-26C9AD2809C2}"/>
                </a:ext>
              </a:extLst>
            </p:cNvPr>
            <p:cNvCxnSpPr>
              <a:cxnSpLocks noChangeShapeType="1"/>
            </p:cNvCxnSpPr>
            <p:nvPr/>
          </p:nvCxnSpPr>
          <p:spPr bwMode="auto">
            <a:xfrm rot="10800000" flipV="1">
              <a:off x="875" y="1004"/>
              <a:ext cx="2504" cy="1899"/>
            </a:xfrm>
            <a:prstGeom prst="bentConnector3">
              <a:avLst>
                <a:gd name="adj1" fmla="val 122134"/>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6" name="Line 72">
              <a:extLst>
                <a:ext uri="{FF2B5EF4-FFF2-40B4-BE49-F238E27FC236}">
                  <a16:creationId xmlns:a16="http://schemas.microsoft.com/office/drawing/2014/main" id="{73136893-EB82-46D9-B8AE-3A2FC9126F84}"/>
                </a:ext>
              </a:extLst>
            </p:cNvPr>
            <p:cNvSpPr>
              <a:spLocks noChangeShapeType="1"/>
            </p:cNvSpPr>
            <p:nvPr/>
          </p:nvSpPr>
          <p:spPr bwMode="auto">
            <a:xfrm flipV="1">
              <a:off x="5335" y="2903"/>
              <a:ext cx="589" cy="16"/>
            </a:xfrm>
            <a:prstGeom prst="line">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7" name="Rectangle 73">
              <a:extLst>
                <a:ext uri="{FF2B5EF4-FFF2-40B4-BE49-F238E27FC236}">
                  <a16:creationId xmlns:a16="http://schemas.microsoft.com/office/drawing/2014/main" id="{4E5D4523-D397-4D5C-A0D8-6ECD831A034C}"/>
                </a:ext>
              </a:extLst>
            </p:cNvPr>
            <p:cNvSpPr>
              <a:spLocks noChangeArrowheads="1"/>
            </p:cNvSpPr>
            <p:nvPr/>
          </p:nvSpPr>
          <p:spPr bwMode="auto">
            <a:xfrm>
              <a:off x="6075"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58" name="Text Box 74">
              <a:extLst>
                <a:ext uri="{FF2B5EF4-FFF2-40B4-BE49-F238E27FC236}">
                  <a16:creationId xmlns:a16="http://schemas.microsoft.com/office/drawing/2014/main" id="{360CB890-8AC2-444F-8AF7-64557398DB21}"/>
                </a:ext>
              </a:extLst>
            </p:cNvPr>
            <p:cNvSpPr txBox="1">
              <a:spLocks noChangeArrowheads="1"/>
            </p:cNvSpPr>
            <p:nvPr/>
          </p:nvSpPr>
          <p:spPr bwMode="auto">
            <a:xfrm>
              <a:off x="6988" y="2613"/>
              <a:ext cx="1966"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Prediction</a:t>
              </a:r>
            </a:p>
          </p:txBody>
        </p:sp>
        <p:sp>
          <p:nvSpPr>
            <p:cNvPr id="16459" name="Rectangle 75">
              <a:extLst>
                <a:ext uri="{FF2B5EF4-FFF2-40B4-BE49-F238E27FC236}">
                  <a16:creationId xmlns:a16="http://schemas.microsoft.com/office/drawing/2014/main" id="{50EE5DE3-0E55-4B3E-B5E3-F0DECECB5B95}"/>
                </a:ext>
              </a:extLst>
            </p:cNvPr>
            <p:cNvSpPr>
              <a:spLocks noChangeArrowheads="1"/>
            </p:cNvSpPr>
            <p:nvPr/>
          </p:nvSpPr>
          <p:spPr bwMode="auto">
            <a:xfrm>
              <a:off x="907" y="5539"/>
              <a:ext cx="5987"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2-bit global branch history</a:t>
              </a:r>
            </a:p>
          </p:txBody>
        </p:sp>
        <p:cxnSp>
          <p:nvCxnSpPr>
            <p:cNvPr id="16460" name="AutoShape 76">
              <a:extLst>
                <a:ext uri="{FF2B5EF4-FFF2-40B4-BE49-F238E27FC236}">
                  <a16:creationId xmlns:a16="http://schemas.microsoft.com/office/drawing/2014/main" id="{5B0CB7CC-1FF9-4331-8DB1-D30DC6406019}"/>
                </a:ext>
              </a:extLst>
            </p:cNvPr>
            <p:cNvCxnSpPr>
              <a:cxnSpLocks noChangeShapeType="1"/>
              <a:endCxn id="16422" idx="2"/>
            </p:cNvCxnSpPr>
            <p:nvPr/>
          </p:nvCxnSpPr>
          <p:spPr bwMode="auto">
            <a:xfrm rot="16200000">
              <a:off x="2222" y="4610"/>
              <a:ext cx="763" cy="0"/>
            </a:xfrm>
            <a:prstGeom prst="straightConnector1">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61" name="Line 77">
              <a:extLst>
                <a:ext uri="{FF2B5EF4-FFF2-40B4-BE49-F238E27FC236}">
                  <a16:creationId xmlns:a16="http://schemas.microsoft.com/office/drawing/2014/main" id="{BA26C1DA-5E7C-4D50-8374-0A4A8943795B}"/>
                </a:ext>
              </a:extLst>
            </p:cNvPr>
            <p:cNvSpPr>
              <a:spLocks noChangeShapeType="1"/>
            </p:cNvSpPr>
            <p:nvPr/>
          </p:nvSpPr>
          <p:spPr bwMode="auto">
            <a:xfrm flipH="1" flipV="1">
              <a:off x="3391" y="476"/>
              <a:ext cx="0" cy="527"/>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62" name="Line 78">
              <a:extLst>
                <a:ext uri="{FF2B5EF4-FFF2-40B4-BE49-F238E27FC236}">
                  <a16:creationId xmlns:a16="http://schemas.microsoft.com/office/drawing/2014/main" id="{34C693F6-82D2-436A-925B-178900DA3B3C}"/>
                </a:ext>
              </a:extLst>
            </p:cNvPr>
            <p:cNvSpPr>
              <a:spLocks noChangeShapeType="1"/>
            </p:cNvSpPr>
            <p:nvPr/>
          </p:nvSpPr>
          <p:spPr bwMode="auto">
            <a:xfrm>
              <a:off x="3121" y="687"/>
              <a:ext cx="601" cy="19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63" name="Text Box 79">
              <a:extLst>
                <a:ext uri="{FF2B5EF4-FFF2-40B4-BE49-F238E27FC236}">
                  <a16:creationId xmlns:a16="http://schemas.microsoft.com/office/drawing/2014/main" id="{5759E951-25E2-44A5-9057-42BE5ED021F9}"/>
                </a:ext>
              </a:extLst>
            </p:cNvPr>
            <p:cNvSpPr txBox="1">
              <a:spLocks noChangeArrowheads="1"/>
            </p:cNvSpPr>
            <p:nvPr/>
          </p:nvSpPr>
          <p:spPr bwMode="auto">
            <a:xfrm>
              <a:off x="3722" y="517"/>
              <a:ext cx="67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4</a:t>
              </a:r>
              <a:endParaRPr lang="en-US" altLang="zh-CN" sz="1905">
                <a:latin typeface="Times" panose="02020603050405020304" pitchFamily="18" charset="0"/>
              </a:endParaRPr>
            </a:p>
          </p:txBody>
        </p:sp>
        <p:grpSp>
          <p:nvGrpSpPr>
            <p:cNvPr id="16465" name="Group 81">
              <a:extLst>
                <a:ext uri="{FF2B5EF4-FFF2-40B4-BE49-F238E27FC236}">
                  <a16:creationId xmlns:a16="http://schemas.microsoft.com/office/drawing/2014/main" id="{9C4E8B91-D2CB-4134-BE1F-E30EDA977363}"/>
                </a:ext>
              </a:extLst>
            </p:cNvPr>
            <p:cNvGrpSpPr>
              <a:grpSpLocks/>
            </p:cNvGrpSpPr>
            <p:nvPr/>
          </p:nvGrpSpPr>
          <p:grpSpPr bwMode="auto">
            <a:xfrm>
              <a:off x="1423" y="4989"/>
              <a:ext cx="2406" cy="520"/>
              <a:chOff x="0" y="0"/>
              <a:chExt cx="764" cy="220"/>
            </a:xfrm>
          </p:grpSpPr>
          <p:sp>
            <p:nvSpPr>
              <p:cNvPr id="16466" name="Line 82">
                <a:extLst>
                  <a:ext uri="{FF2B5EF4-FFF2-40B4-BE49-F238E27FC236}">
                    <a16:creationId xmlns:a16="http://schemas.microsoft.com/office/drawing/2014/main" id="{A4D4A6E3-8E84-4A60-81EB-54FF5EBA419B}"/>
                  </a:ext>
                </a:extLst>
              </p:cNvPr>
              <p:cNvSpPr>
                <a:spLocks noChangeShapeType="1"/>
              </p:cNvSpPr>
              <p:nvPr/>
            </p:nvSpPr>
            <p:spPr bwMode="auto">
              <a:xfrm>
                <a:off x="384" y="8"/>
                <a:ext cx="376" cy="116"/>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67" name="Line 83">
                <a:extLst>
                  <a:ext uri="{FF2B5EF4-FFF2-40B4-BE49-F238E27FC236}">
                    <a16:creationId xmlns:a16="http://schemas.microsoft.com/office/drawing/2014/main" id="{FB3DBF7B-E187-4B8F-BCF4-068A88C2AC2B}"/>
                  </a:ext>
                </a:extLst>
              </p:cNvPr>
              <p:cNvSpPr>
                <a:spLocks noChangeShapeType="1"/>
              </p:cNvSpPr>
              <p:nvPr/>
            </p:nvSpPr>
            <p:spPr bwMode="auto">
              <a:xfrm flipV="1">
                <a:off x="0" y="0"/>
                <a:ext cx="380" cy="12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68" name="Rectangle 84">
                <a:extLst>
                  <a:ext uri="{FF2B5EF4-FFF2-40B4-BE49-F238E27FC236}">
                    <a16:creationId xmlns:a16="http://schemas.microsoft.com/office/drawing/2014/main" id="{67CE42EE-A8AE-4386-B09F-4C252CEE62CD}"/>
                  </a:ext>
                </a:extLst>
              </p:cNvPr>
              <p:cNvSpPr>
                <a:spLocks noChangeArrowheads="1"/>
              </p:cNvSpPr>
              <p:nvPr/>
            </p:nvSpPr>
            <p:spPr bwMode="auto">
              <a:xfrm>
                <a:off x="0" y="128"/>
                <a:ext cx="764" cy="92"/>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469" name="Line 85">
                <a:extLst>
                  <a:ext uri="{FF2B5EF4-FFF2-40B4-BE49-F238E27FC236}">
                    <a16:creationId xmlns:a16="http://schemas.microsoft.com/office/drawing/2014/main" id="{F9FB6F29-592F-45F1-85E3-987BA74E7473}"/>
                  </a:ext>
                </a:extLst>
              </p:cNvPr>
              <p:cNvSpPr>
                <a:spLocks noChangeShapeType="1"/>
              </p:cNvSpPr>
              <p:nvPr/>
            </p:nvSpPr>
            <p:spPr bwMode="auto">
              <a:xfrm>
                <a:off x="382" y="132"/>
                <a:ext cx="0" cy="8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4F50BC4-34C4-4D96-8AE7-46A575000C77}"/>
              </a:ext>
            </a:extLst>
          </p:cNvPr>
          <p:cNvSpPr>
            <a:spLocks noGrp="1" noChangeArrowheads="1"/>
          </p:cNvSpPr>
          <p:nvPr>
            <p:ph type="title"/>
          </p:nvPr>
        </p:nvSpPr>
        <p:spPr>
          <a:xfrm>
            <a:off x="357190" y="365126"/>
            <a:ext cx="7947422" cy="1127919"/>
          </a:xfrm>
        </p:spPr>
        <p:txBody>
          <a:bodyPr/>
          <a:lstStyle/>
          <a:p>
            <a:r>
              <a:rPr lang="zh-CN" altLang="zh-CN"/>
              <a:t>Comparison of 2-bit Predictors: Mis</a:t>
            </a:r>
          </a:p>
        </p:txBody>
      </p:sp>
      <p:graphicFrame>
        <p:nvGraphicFramePr>
          <p:cNvPr id="2" name="Object 3">
            <a:extLst>
              <a:ext uri="{FF2B5EF4-FFF2-40B4-BE49-F238E27FC236}">
                <a16:creationId xmlns:a16="http://schemas.microsoft.com/office/drawing/2014/main" id="{2C65414E-7BE3-49A0-A7B2-8A594C1EF022}"/>
              </a:ext>
            </a:extLst>
          </p:cNvPr>
          <p:cNvGraphicFramePr>
            <a:graphicFrameLocks noGrp="1" noChangeAspect="1"/>
          </p:cNvGraphicFramePr>
          <p:nvPr>
            <p:ph idx="1"/>
            <p:extLst>
              <p:ext uri="{D42A27DB-BD31-4B8C-83A1-F6EECF244321}">
                <p14:modId xmlns:p14="http://schemas.microsoft.com/office/powerpoint/2010/main" val="1809627597"/>
              </p:ext>
            </p:extLst>
          </p:nvPr>
        </p:nvGraphicFramePr>
        <p:xfrm>
          <a:off x="357188" y="1571625"/>
          <a:ext cx="8429625" cy="485933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期占位符 3">
            <a:extLst>
              <a:ext uri="{FF2B5EF4-FFF2-40B4-BE49-F238E27FC236}">
                <a16:creationId xmlns:a16="http://schemas.microsoft.com/office/drawing/2014/main" id="{AD5CB5B6-1360-4231-BC75-2E3F66FEED4F}"/>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494CEC75-8537-4CB6-B70D-0E75D6C095E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A53B496-F69A-401C-8C5B-258CF98D2084}"/>
              </a:ext>
            </a:extLst>
          </p:cNvPr>
          <p:cNvSpPr>
            <a:spLocks noGrp="1"/>
          </p:cNvSpPr>
          <p:nvPr>
            <p:ph type="sldNum" sz="quarter" idx="12"/>
          </p:nvPr>
        </p:nvSpPr>
        <p:spPr>
          <a:xfrm>
            <a:off x="6457950" y="6488119"/>
            <a:ext cx="2057400" cy="365125"/>
          </a:xfrm>
        </p:spPr>
        <p:txBody>
          <a:bodyPr/>
          <a:lstStyle/>
          <a:p>
            <a:fld id="{7469ED97-3037-4198-83BA-3B46F91EB677}" type="slidenum">
              <a:rPr lang="zh-CN" altLang="en-US"/>
              <a:pPr/>
              <a:t>14</a:t>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A347E26B-CAD0-46FA-90E7-F57F83BA32DD}"/>
              </a:ext>
            </a:extLst>
          </p:cNvPr>
          <p:cNvSpPr>
            <a:spLocks noGrp="1"/>
          </p:cNvSpPr>
          <p:nvPr>
            <p:ph type="title"/>
          </p:nvPr>
        </p:nvSpPr>
        <p:spPr/>
        <p:txBody>
          <a:bodyPr/>
          <a:lstStyle/>
          <a:p>
            <a:r>
              <a:rPr lang="en-US" altLang="zh-CN" dirty="0"/>
              <a:t>Tournament Predictors</a:t>
            </a:r>
            <a:endParaRPr lang="zh-CN" altLang="en-US" dirty="0"/>
          </a:p>
        </p:txBody>
      </p:sp>
      <p:sp>
        <p:nvSpPr>
          <p:cNvPr id="18435" name="Rectangle 3">
            <a:extLst>
              <a:ext uri="{FF2B5EF4-FFF2-40B4-BE49-F238E27FC236}">
                <a16:creationId xmlns:a16="http://schemas.microsoft.com/office/drawing/2014/main" id="{F64599AC-6D73-4949-8DD2-365BC6F9EB0E}"/>
              </a:ext>
            </a:extLst>
          </p:cNvPr>
          <p:cNvSpPr>
            <a:spLocks noGrp="1" noChangeArrowheads="1"/>
          </p:cNvSpPr>
          <p:nvPr>
            <p:ph idx="1"/>
          </p:nvPr>
        </p:nvSpPr>
        <p:spPr>
          <a:xfrm>
            <a:off x="357188" y="1571625"/>
            <a:ext cx="8429625" cy="4859338"/>
          </a:xfrm>
        </p:spPr>
        <p:txBody>
          <a:bodyPr/>
          <a:lstStyle/>
          <a:p>
            <a:r>
              <a:rPr lang="en-US" altLang="zh-CN"/>
              <a:t>Multilevel branch predictor</a:t>
            </a:r>
          </a:p>
          <a:p>
            <a:pPr lvl="1"/>
            <a:r>
              <a:rPr lang="en-US" altLang="zh-CN"/>
              <a:t>Adaptively combining local and global predictors</a:t>
            </a:r>
          </a:p>
          <a:p>
            <a:r>
              <a:rPr lang="en-US" altLang="zh-CN"/>
              <a:t>Use n-bit saturating counter to choose between predictors</a:t>
            </a:r>
          </a:p>
          <a:p>
            <a:pPr lvl="1"/>
            <a:r>
              <a:rPr lang="en-US" altLang="zh-CN"/>
              <a:t>Usual choice between global and local predictors</a:t>
            </a:r>
            <a:endParaRPr lang="zh-CN" altLang="en-US"/>
          </a:p>
        </p:txBody>
      </p:sp>
      <p:sp>
        <p:nvSpPr>
          <p:cNvPr id="4" name="日期占位符 3">
            <a:extLst>
              <a:ext uri="{FF2B5EF4-FFF2-40B4-BE49-F238E27FC236}">
                <a16:creationId xmlns:a16="http://schemas.microsoft.com/office/drawing/2014/main" id="{4FDBD233-4349-45A2-98DC-55E98E1608FE}"/>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28CE7FF1-FA69-4E72-BC56-DAF25DF1B328}"/>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ABD532B1-F3FD-4267-B120-0EBC82A29BCD}"/>
              </a:ext>
            </a:extLst>
          </p:cNvPr>
          <p:cNvSpPr>
            <a:spLocks noGrp="1"/>
          </p:cNvSpPr>
          <p:nvPr>
            <p:ph type="sldNum" sz="quarter" idx="12"/>
          </p:nvPr>
        </p:nvSpPr>
        <p:spPr>
          <a:xfrm>
            <a:off x="6457950" y="6488119"/>
            <a:ext cx="2057400" cy="365125"/>
          </a:xfrm>
        </p:spPr>
        <p:txBody>
          <a:bodyPr/>
          <a:lstStyle/>
          <a:p>
            <a:fld id="{31B7C67D-2BE0-493B-A919-9BDB9AC374B2}" type="slidenum">
              <a:rPr lang="zh-CN" altLang="en-US"/>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949E30A-0889-4A69-9C09-987D6CD0EAA0}"/>
              </a:ext>
            </a:extLst>
          </p:cNvPr>
          <p:cNvSpPr>
            <a:spLocks noGrp="1"/>
          </p:cNvSpPr>
          <p:nvPr>
            <p:ph type="title"/>
          </p:nvPr>
        </p:nvSpPr>
        <p:spPr/>
        <p:txBody>
          <a:bodyPr/>
          <a:lstStyle/>
          <a:p>
            <a:r>
              <a:rPr lang="en-AU" altLang="en-US" dirty="0"/>
              <a:t>Branch Predictions</a:t>
            </a:r>
            <a:endParaRPr lang="zh-CN" altLang="en-US" dirty="0"/>
          </a:p>
        </p:txBody>
      </p:sp>
      <p:sp>
        <p:nvSpPr>
          <p:cNvPr id="19459" name="Rectangle 3">
            <a:extLst>
              <a:ext uri="{FF2B5EF4-FFF2-40B4-BE49-F238E27FC236}">
                <a16:creationId xmlns:a16="http://schemas.microsoft.com/office/drawing/2014/main" id="{9312EBCD-B5F2-4DA5-B7EE-81A6F0F97AB5}"/>
              </a:ext>
            </a:extLst>
          </p:cNvPr>
          <p:cNvSpPr>
            <a:spLocks noGrp="1" noChangeArrowheads="1"/>
          </p:cNvSpPr>
          <p:nvPr>
            <p:ph idx="1"/>
          </p:nvPr>
        </p:nvSpPr>
        <p:spPr>
          <a:xfrm>
            <a:off x="357188" y="1571625"/>
            <a:ext cx="8429625" cy="4859338"/>
          </a:xfrm>
        </p:spPr>
        <p:txBody>
          <a:bodyPr>
            <a:normAutofit fontScale="92500" lnSpcReduction="20000"/>
          </a:bodyPr>
          <a:lstStyle/>
          <a:p>
            <a:r>
              <a:rPr lang="en-US" altLang="zh-CN"/>
              <a:t>Basic 2-bit predictor: </a:t>
            </a:r>
          </a:p>
          <a:p>
            <a:pPr lvl="1"/>
            <a:r>
              <a:rPr lang="en-US" altLang="zh-CN"/>
              <a:t>For each branch</a:t>
            </a:r>
            <a:r>
              <a:rPr lang="zh-CN" altLang="en-US"/>
              <a:t>, p</a:t>
            </a:r>
            <a:r>
              <a:rPr lang="en-US" altLang="zh-CN"/>
              <a:t>redict taken or not taken</a:t>
            </a:r>
          </a:p>
          <a:p>
            <a:pPr lvl="1"/>
            <a:r>
              <a:rPr lang="en-US" altLang="zh-CN"/>
              <a:t>If the prediction is wrong two consecutive times, change prediction</a:t>
            </a:r>
          </a:p>
          <a:p>
            <a:r>
              <a:rPr lang="en-US" altLang="zh-CN"/>
              <a:t>Correlating predictor:</a:t>
            </a:r>
          </a:p>
          <a:p>
            <a:pPr lvl="1"/>
            <a:r>
              <a:rPr lang="en-US" altLang="zh-CN"/>
              <a:t>Multiple 2-bit predictors for each branch</a:t>
            </a:r>
          </a:p>
          <a:p>
            <a:pPr lvl="1"/>
            <a:r>
              <a:rPr lang="en-US" altLang="zh-CN"/>
              <a:t>One for each possible combination of outcomes of preceding n branches</a:t>
            </a:r>
          </a:p>
          <a:p>
            <a:r>
              <a:rPr lang="en-US" altLang="zh-CN"/>
              <a:t>Local predictor:</a:t>
            </a:r>
          </a:p>
          <a:p>
            <a:pPr lvl="1"/>
            <a:r>
              <a:rPr lang="en-US" altLang="zh-CN"/>
              <a:t>Multiple 2-bit predictors for each branch</a:t>
            </a:r>
          </a:p>
          <a:p>
            <a:pPr lvl="1"/>
            <a:r>
              <a:rPr lang="en-US" altLang="zh-CN"/>
              <a:t>One for each possible combination of outcomes for the last n occurrences of this branch</a:t>
            </a:r>
          </a:p>
          <a:p>
            <a:r>
              <a:rPr lang="en-US" altLang="zh-CN"/>
              <a:t>Tournament predictor:</a:t>
            </a:r>
          </a:p>
          <a:p>
            <a:pPr lvl="1"/>
            <a:r>
              <a:rPr lang="en-US" altLang="zh-CN"/>
              <a:t>Combine correlating predictor with local predictor</a:t>
            </a:r>
            <a:endParaRPr lang="zh-CN" altLang="en-US"/>
          </a:p>
        </p:txBody>
      </p:sp>
      <p:sp>
        <p:nvSpPr>
          <p:cNvPr id="4" name="日期占位符 3">
            <a:extLst>
              <a:ext uri="{FF2B5EF4-FFF2-40B4-BE49-F238E27FC236}">
                <a16:creationId xmlns:a16="http://schemas.microsoft.com/office/drawing/2014/main" id="{E5D8C066-A459-4348-B863-05D529C6B6BC}"/>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583E5495-4814-4B44-A9BD-99F658C7866A}"/>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7D3AD07C-9C92-4603-BC6D-389E56C21BDC}"/>
              </a:ext>
            </a:extLst>
          </p:cNvPr>
          <p:cNvSpPr>
            <a:spLocks noGrp="1"/>
          </p:cNvSpPr>
          <p:nvPr>
            <p:ph type="sldNum" sz="quarter" idx="12"/>
          </p:nvPr>
        </p:nvSpPr>
        <p:spPr>
          <a:xfrm>
            <a:off x="6457950" y="6488119"/>
            <a:ext cx="2057400" cy="365125"/>
          </a:xfrm>
        </p:spPr>
        <p:txBody>
          <a:bodyPr/>
          <a:lstStyle/>
          <a:p>
            <a:fld id="{6A7E9A54-30F2-41BD-A34D-5EB29DA8D6A8}" type="slidenum">
              <a:rPr lang="zh-CN" altLang="en-US"/>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5AFEB9E-DED7-4A8D-A2E4-95FDCD984444}"/>
              </a:ext>
            </a:extLst>
          </p:cNvPr>
          <p:cNvSpPr>
            <a:spLocks noGrp="1" noChangeArrowheads="1"/>
          </p:cNvSpPr>
          <p:nvPr>
            <p:ph type="title"/>
          </p:nvPr>
        </p:nvSpPr>
        <p:spPr>
          <a:xfrm>
            <a:off x="357190" y="365126"/>
            <a:ext cx="7947422" cy="1127919"/>
          </a:xfrm>
        </p:spPr>
        <p:txBody>
          <a:bodyPr/>
          <a:lstStyle/>
          <a:p>
            <a:r>
              <a:rPr lang="zh-CN" altLang="zh-CN" dirty="0"/>
              <a:t>Branch predictor performance</a:t>
            </a:r>
          </a:p>
        </p:txBody>
      </p:sp>
      <p:pic>
        <p:nvPicPr>
          <p:cNvPr id="20483" name="Picture 3">
            <a:extLst>
              <a:ext uri="{FF2B5EF4-FFF2-40B4-BE49-F238E27FC236}">
                <a16:creationId xmlns:a16="http://schemas.microsoft.com/office/drawing/2014/main" id="{A70A529B-10F4-45B8-8E28-8DB78C723444}"/>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90525" y="1672431"/>
            <a:ext cx="8362950" cy="4657725"/>
          </a:xfrm>
        </p:spPr>
      </p:pic>
      <p:sp>
        <p:nvSpPr>
          <p:cNvPr id="4" name="日期占位符 3">
            <a:extLst>
              <a:ext uri="{FF2B5EF4-FFF2-40B4-BE49-F238E27FC236}">
                <a16:creationId xmlns:a16="http://schemas.microsoft.com/office/drawing/2014/main" id="{26AB2024-4E95-4DBA-AB0D-67039E32C75C}"/>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61D456F8-EEC6-4ACF-9974-6E31F533D4ED}"/>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C1C58816-15A0-4427-87D0-36617B8B162D}"/>
              </a:ext>
            </a:extLst>
          </p:cNvPr>
          <p:cNvSpPr>
            <a:spLocks noGrp="1"/>
          </p:cNvSpPr>
          <p:nvPr>
            <p:ph type="sldNum" sz="quarter" idx="12"/>
          </p:nvPr>
        </p:nvSpPr>
        <p:spPr>
          <a:xfrm>
            <a:off x="6457950" y="6488119"/>
            <a:ext cx="2057400" cy="365125"/>
          </a:xfrm>
        </p:spPr>
        <p:txBody>
          <a:bodyPr/>
          <a:lstStyle/>
          <a:p>
            <a:fld id="{8213EE09-83CE-401E-8C3A-12D4DB577198}" type="slidenum">
              <a:rPr lang="zh-CN" altLang="en-US"/>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24C123B-6544-40FA-A377-1597618321B0}"/>
              </a:ext>
            </a:extLst>
          </p:cNvPr>
          <p:cNvSpPr>
            <a:spLocks noGrp="1"/>
          </p:cNvSpPr>
          <p:nvPr>
            <p:ph type="dt" sz="half" idx="10"/>
          </p:nvPr>
        </p:nvSpPr>
        <p:spPr/>
        <p:txBody>
          <a:bodyPr/>
          <a:lstStyle/>
          <a:p>
            <a:r>
              <a:rPr lang="en-US" altLang="zh-CN"/>
              <a:t>2020/10/21 Wednesday</a:t>
            </a:r>
          </a:p>
        </p:txBody>
      </p:sp>
      <p:sp>
        <p:nvSpPr>
          <p:cNvPr id="5" name="页脚占位符 4">
            <a:extLst>
              <a:ext uri="{FF2B5EF4-FFF2-40B4-BE49-F238E27FC236}">
                <a16:creationId xmlns:a16="http://schemas.microsoft.com/office/drawing/2014/main" id="{B535C66D-D60D-4C73-87A9-11A4DE2FBFAA}"/>
              </a:ext>
            </a:extLst>
          </p:cNvPr>
          <p:cNvSpPr>
            <a:spLocks noGrp="1"/>
          </p:cNvSpPr>
          <p:nvPr>
            <p:ph type="ftr" sz="quarter" idx="11"/>
          </p:nvPr>
        </p:nvSpPr>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13F4710F-3B34-4AD8-AFDB-ABD2E45E86F1}"/>
              </a:ext>
            </a:extLst>
          </p:cNvPr>
          <p:cNvSpPr>
            <a:spLocks noGrp="1"/>
          </p:cNvSpPr>
          <p:nvPr>
            <p:ph type="sldNum" sz="quarter" idx="12"/>
          </p:nvPr>
        </p:nvSpPr>
        <p:spPr/>
        <p:txBody>
          <a:bodyPr/>
          <a:lstStyle/>
          <a:p>
            <a:fld id="{E651C0E3-69FB-42B9-9F56-42077F5A60DD}" type="slidenum">
              <a:rPr lang="zh-CN" altLang="en-US"/>
              <a:pPr/>
              <a:t>18</a:t>
            </a:fld>
            <a:endParaRPr lang="en-US" altLang="zh-CN"/>
          </a:p>
        </p:txBody>
      </p:sp>
      <p:sp>
        <p:nvSpPr>
          <p:cNvPr id="21506" name="Rectangle 2">
            <a:extLst>
              <a:ext uri="{FF2B5EF4-FFF2-40B4-BE49-F238E27FC236}">
                <a16:creationId xmlns:a16="http://schemas.microsoft.com/office/drawing/2014/main" id="{866ED89A-328B-48CE-987D-B7E6F443B7A6}"/>
              </a:ext>
            </a:extLst>
          </p:cNvPr>
          <p:cNvSpPr>
            <a:spLocks noGrp="1" noChangeArrowheads="1"/>
          </p:cNvSpPr>
          <p:nvPr>
            <p:ph type="title"/>
          </p:nvPr>
        </p:nvSpPr>
        <p:spPr/>
        <p:txBody>
          <a:bodyPr/>
          <a:lstStyle/>
          <a:p>
            <a:r>
              <a:rPr lang="zh-CN" altLang="zh-CN"/>
              <a:t>The Intel Core i7 Branch Predictor</a:t>
            </a:r>
          </a:p>
        </p:txBody>
      </p:sp>
      <p:sp>
        <p:nvSpPr>
          <p:cNvPr id="21507" name="Rectangle 3">
            <a:extLst>
              <a:ext uri="{FF2B5EF4-FFF2-40B4-BE49-F238E27FC236}">
                <a16:creationId xmlns:a16="http://schemas.microsoft.com/office/drawing/2014/main" id="{5D5310AD-F88C-4703-A16A-22F4F96F6EB4}"/>
              </a:ext>
            </a:extLst>
          </p:cNvPr>
          <p:cNvSpPr>
            <a:spLocks noGrp="1" noChangeArrowheads="1"/>
          </p:cNvSpPr>
          <p:nvPr>
            <p:ph type="body" idx="1"/>
          </p:nvPr>
        </p:nvSpPr>
        <p:spPr/>
        <p:txBody>
          <a:bodyPr/>
          <a:lstStyle/>
          <a:p>
            <a:r>
              <a:rPr lang="zh-CN" altLang="zh-CN"/>
              <a:t>Intel has released only limited amounts of information about the Core i7’s branch predictor, which is based on earlier predictors used in the Core Duo chip</a:t>
            </a:r>
          </a:p>
          <a:p>
            <a:r>
              <a:rPr lang="zh-CN" altLang="zh-CN"/>
              <a:t>Each predictor combines three different predictors</a:t>
            </a:r>
          </a:p>
          <a:p>
            <a:pPr lvl="1">
              <a:buFontTx/>
              <a:buNone/>
            </a:pPr>
            <a:r>
              <a:rPr lang="zh-CN" altLang="zh-CN"/>
              <a:t>(1) the simple  two-bit predictor</a:t>
            </a:r>
          </a:p>
          <a:p>
            <a:pPr lvl="1">
              <a:buFontTx/>
              <a:buNone/>
            </a:pPr>
            <a:r>
              <a:rPr lang="zh-CN" altLang="zh-CN"/>
              <a:t>(2) a global history predictor</a:t>
            </a:r>
          </a:p>
          <a:p>
            <a:pPr lvl="1">
              <a:buFontTx/>
              <a:buNone/>
            </a:pPr>
            <a:r>
              <a:rPr lang="zh-CN" altLang="zh-CN"/>
              <a:t>(3) a loop exit predictor</a:t>
            </a:r>
          </a:p>
          <a:p>
            <a:pPr lvl="2"/>
            <a:r>
              <a:rPr lang="zh-CN" altLang="zh-CN"/>
              <a:t>The loop exit predictor uses a counter to predict the exact number of taken branches (which is the number of loop iterations) for a branch that is detected as a loop branch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CA743BE-8D05-4C4E-BC15-998F83DA5545}"/>
              </a:ext>
            </a:extLst>
          </p:cNvPr>
          <p:cNvSpPr>
            <a:spLocks noGrp="1" noChangeArrowheads="1"/>
          </p:cNvSpPr>
          <p:nvPr>
            <p:ph type="title"/>
          </p:nvPr>
        </p:nvSpPr>
        <p:spPr>
          <a:xfrm>
            <a:off x="357190" y="365126"/>
            <a:ext cx="7947422" cy="1127919"/>
          </a:xfrm>
        </p:spPr>
        <p:txBody>
          <a:bodyPr/>
          <a:lstStyle/>
          <a:p>
            <a:r>
              <a:rPr lang="zh-CN" altLang="zh-CN" dirty="0"/>
              <a:t>The Misprediction Rate for 19 of the SPECCPU2006</a:t>
            </a:r>
          </a:p>
        </p:txBody>
      </p:sp>
      <p:pic>
        <p:nvPicPr>
          <p:cNvPr id="22531" name="Picture 3">
            <a:extLst>
              <a:ext uri="{FF2B5EF4-FFF2-40B4-BE49-F238E27FC236}">
                <a16:creationId xmlns:a16="http://schemas.microsoft.com/office/drawing/2014/main" id="{E88FFD3D-0C30-4A47-8FBC-17D629A92F1C}"/>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73456" y="1571625"/>
            <a:ext cx="7797088" cy="4859338"/>
          </a:xfrm>
          <a:ln/>
        </p:spPr>
      </p:pic>
      <p:sp>
        <p:nvSpPr>
          <p:cNvPr id="4" name="日期占位符 3">
            <a:extLst>
              <a:ext uri="{FF2B5EF4-FFF2-40B4-BE49-F238E27FC236}">
                <a16:creationId xmlns:a16="http://schemas.microsoft.com/office/drawing/2014/main" id="{88C3FE5F-2A94-4217-9457-DF05E2C9A279}"/>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73966736-F325-4641-88C0-5B0C037DF34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F840FF97-A21B-4B11-998D-972F22EBEEE7}"/>
              </a:ext>
            </a:extLst>
          </p:cNvPr>
          <p:cNvSpPr>
            <a:spLocks noGrp="1"/>
          </p:cNvSpPr>
          <p:nvPr>
            <p:ph type="sldNum" sz="quarter" idx="12"/>
          </p:nvPr>
        </p:nvSpPr>
        <p:spPr>
          <a:xfrm>
            <a:off x="6457950" y="6488119"/>
            <a:ext cx="2057400" cy="365125"/>
          </a:xfrm>
        </p:spPr>
        <p:txBody>
          <a:bodyPr/>
          <a:lstStyle/>
          <a:p>
            <a:fld id="{9D742B1B-0867-496D-A758-CF31C253D6D0}" type="slidenum">
              <a:rPr lang="zh-CN" altLang="en-US"/>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9A0727B-0328-4A42-8A08-02382A2EE638}"/>
              </a:ext>
            </a:extLst>
          </p:cNvPr>
          <p:cNvSpPr>
            <a:spLocks noGrp="1" noChangeArrowheads="1"/>
          </p:cNvSpPr>
          <p:nvPr>
            <p:ph type="title"/>
          </p:nvPr>
        </p:nvSpPr>
        <p:spPr>
          <a:xfrm>
            <a:off x="623888" y="1709745"/>
            <a:ext cx="7886700" cy="2852737"/>
          </a:xfrm>
        </p:spPr>
        <p:txBody>
          <a:bodyPr/>
          <a:lstStyle/>
          <a:p>
            <a:r>
              <a:rPr lang="zh-CN" altLang="zh-CN" dirty="0"/>
              <a:t>Lecture 05</a:t>
            </a:r>
            <a:br>
              <a:rPr lang="zh-CN" altLang="zh-CN" dirty="0"/>
            </a:br>
            <a:r>
              <a:rPr lang="zh-CN" altLang="zh-CN" dirty="0"/>
              <a:t>Advanced Branch Predictions and</a:t>
            </a:r>
            <a:br>
              <a:rPr lang="zh-CN" altLang="zh-CN" dirty="0"/>
            </a:br>
            <a:r>
              <a:rPr lang="zh-CN" altLang="zh-CN" dirty="0"/>
              <a:t>Tomasulo</a:t>
            </a:r>
            <a:r>
              <a:rPr lang="en-US" altLang="zh-CN" dirty="0"/>
              <a:t>'</a:t>
            </a:r>
            <a:r>
              <a:rPr lang="zh-CN" altLang="zh-CN" dirty="0"/>
              <a:t>s Algorithm</a:t>
            </a:r>
            <a:r>
              <a:rPr lang="en-US" altLang="zh-CN" dirty="0"/>
              <a:t> </a:t>
            </a:r>
            <a:endParaRPr lang="zh-CN" altLang="zh-CN" dirty="0"/>
          </a:p>
        </p:txBody>
      </p:sp>
      <p:sp>
        <p:nvSpPr>
          <p:cNvPr id="5123" name="Rectangle 3">
            <a:extLst>
              <a:ext uri="{FF2B5EF4-FFF2-40B4-BE49-F238E27FC236}">
                <a16:creationId xmlns:a16="http://schemas.microsoft.com/office/drawing/2014/main" id="{BED164E1-55C3-4D3A-9A9B-0D160E3148AD}"/>
              </a:ext>
            </a:extLst>
          </p:cNvPr>
          <p:cNvSpPr>
            <a:spLocks noGrp="1" noChangeArrowheads="1"/>
          </p:cNvSpPr>
          <p:nvPr>
            <p:ph type="body" idx="1"/>
          </p:nvPr>
        </p:nvSpPr>
        <p:spPr>
          <a:xfrm>
            <a:off x="623888" y="4589470"/>
            <a:ext cx="7886700" cy="1500187"/>
          </a:xfrm>
        </p:spPr>
        <p:txBody>
          <a:bodyPr/>
          <a:lstStyle/>
          <a:p>
            <a:r>
              <a:rPr lang="en-US" altLang="zh-CN" dirty="0"/>
              <a:t>November 17, 2020</a:t>
            </a:r>
            <a:endParaRPr lang="zh-CN" altLang="zh-CN" dirty="0"/>
          </a:p>
        </p:txBody>
      </p:sp>
      <p:sp>
        <p:nvSpPr>
          <p:cNvPr id="2" name="日期占位符 1">
            <a:extLst>
              <a:ext uri="{FF2B5EF4-FFF2-40B4-BE49-F238E27FC236}">
                <a16:creationId xmlns:a16="http://schemas.microsoft.com/office/drawing/2014/main" id="{728ECB4E-583B-4737-BEA4-3FCC5FE86F4A}"/>
              </a:ext>
            </a:extLst>
          </p:cNvPr>
          <p:cNvSpPr>
            <a:spLocks noGrp="1"/>
          </p:cNvSpPr>
          <p:nvPr>
            <p:ph type="dt" sz="half" idx="10"/>
          </p:nvPr>
        </p:nvSpPr>
        <p:spPr/>
        <p:txBody>
          <a:bodyPr/>
          <a:lstStyle/>
          <a:p>
            <a:r>
              <a:rPr lang="en-US" altLang="zh-CN"/>
              <a:t>2020/10/21 Wednesday</a:t>
            </a:r>
            <a:endParaRPr lang="zh-CN" altLang="en-US"/>
          </a:p>
        </p:txBody>
      </p:sp>
      <p:sp>
        <p:nvSpPr>
          <p:cNvPr id="3" name="页脚占位符 2">
            <a:extLst>
              <a:ext uri="{FF2B5EF4-FFF2-40B4-BE49-F238E27FC236}">
                <a16:creationId xmlns:a16="http://schemas.microsoft.com/office/drawing/2014/main" id="{A5161667-5857-4B1A-A49B-05F4F53305B7}"/>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1AE203DB-9C06-4452-8202-CA8124E1F258}"/>
              </a:ext>
            </a:extLst>
          </p:cNvPr>
          <p:cNvSpPr>
            <a:spLocks noGrp="1"/>
          </p:cNvSpPr>
          <p:nvPr>
            <p:ph type="sldNum" sz="quarter" idx="12"/>
          </p:nvPr>
        </p:nvSpPr>
        <p:spPr/>
        <p:txBody>
          <a:bodyPr/>
          <a:lstStyle/>
          <a:p>
            <a:fld id="{6F64E4EE-51DC-49B1-94AF-ED07334A16F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7E64AF2-3C12-4463-AF75-D92EF287E085}"/>
              </a:ext>
            </a:extLst>
          </p:cNvPr>
          <p:cNvSpPr>
            <a:spLocks noGrp="1" noChangeArrowheads="1"/>
          </p:cNvSpPr>
          <p:nvPr>
            <p:ph type="title"/>
          </p:nvPr>
        </p:nvSpPr>
        <p:spPr/>
        <p:txBody>
          <a:bodyPr/>
          <a:lstStyle/>
          <a:p>
            <a:r>
              <a:rPr lang="zh-CN" altLang="zh-CN"/>
              <a:t>Next …</a:t>
            </a:r>
          </a:p>
        </p:txBody>
      </p:sp>
      <p:sp>
        <p:nvSpPr>
          <p:cNvPr id="23555" name="Rectangle 3">
            <a:extLst>
              <a:ext uri="{FF2B5EF4-FFF2-40B4-BE49-F238E27FC236}">
                <a16:creationId xmlns:a16="http://schemas.microsoft.com/office/drawing/2014/main" id="{C77FDD34-516A-4BC8-89FC-58483A17BD4A}"/>
              </a:ext>
            </a:extLst>
          </p:cNvPr>
          <p:cNvSpPr>
            <a:spLocks noGrp="1" noChangeArrowheads="1"/>
          </p:cNvSpPr>
          <p:nvPr>
            <p:ph type="body" idx="1"/>
          </p:nvPr>
        </p:nvSpPr>
        <p:spPr/>
        <p:txBody>
          <a:bodyPr/>
          <a:lstStyle/>
          <a:p>
            <a:r>
              <a:rPr lang="zh-CN" altLang="zh-CN"/>
              <a:t> Overcoming Data Hazards with Dynamic Scheduling</a:t>
            </a:r>
          </a:p>
        </p:txBody>
      </p:sp>
      <p:sp>
        <p:nvSpPr>
          <p:cNvPr id="2" name="日期占位符 1">
            <a:extLst>
              <a:ext uri="{FF2B5EF4-FFF2-40B4-BE49-F238E27FC236}">
                <a16:creationId xmlns:a16="http://schemas.microsoft.com/office/drawing/2014/main" id="{87CB294D-C565-44E7-9A5B-C8025C07D5FC}"/>
              </a:ext>
            </a:extLst>
          </p:cNvPr>
          <p:cNvSpPr>
            <a:spLocks noGrp="1"/>
          </p:cNvSpPr>
          <p:nvPr>
            <p:ph type="dt" sz="half" idx="10"/>
          </p:nvPr>
        </p:nvSpPr>
        <p:spPr/>
        <p:txBody>
          <a:bodyPr/>
          <a:lstStyle/>
          <a:p>
            <a:r>
              <a:rPr lang="en-US" altLang="zh-CN"/>
              <a:t>2020/10/21 Wednesday</a:t>
            </a:r>
            <a:endParaRPr lang="zh-CN" altLang="en-US"/>
          </a:p>
        </p:txBody>
      </p:sp>
      <p:sp>
        <p:nvSpPr>
          <p:cNvPr id="3" name="页脚占位符 2">
            <a:extLst>
              <a:ext uri="{FF2B5EF4-FFF2-40B4-BE49-F238E27FC236}">
                <a16:creationId xmlns:a16="http://schemas.microsoft.com/office/drawing/2014/main" id="{7BD2A612-2432-4405-86FC-F0933498CB2C}"/>
              </a:ext>
            </a:extLst>
          </p:cNvPr>
          <p:cNvSpPr>
            <a:spLocks noGrp="1"/>
          </p:cNvSpPr>
          <p:nvPr>
            <p:ph type="ftr" sz="quarter" idx="11"/>
          </p:nvPr>
        </p:nvSpPr>
        <p:spPr/>
        <p:txBody>
          <a:bodyPr/>
          <a:lstStyle/>
          <a:p>
            <a:r>
              <a:rPr lang="en-US" altLang="zh-CN"/>
              <a:t>ACA202 © ZHANG Chun-yuan, Fall 2020</a:t>
            </a:r>
            <a:endParaRPr lang="zh-CN" altLang="en-US"/>
          </a:p>
        </p:txBody>
      </p:sp>
      <p:sp>
        <p:nvSpPr>
          <p:cNvPr id="4" name="灯片编号占位符 3">
            <a:extLst>
              <a:ext uri="{FF2B5EF4-FFF2-40B4-BE49-F238E27FC236}">
                <a16:creationId xmlns:a16="http://schemas.microsoft.com/office/drawing/2014/main" id="{A51EEBA2-C50D-4423-9646-CE6EB7B45CD2}"/>
              </a:ext>
            </a:extLst>
          </p:cNvPr>
          <p:cNvSpPr>
            <a:spLocks noGrp="1"/>
          </p:cNvSpPr>
          <p:nvPr>
            <p:ph type="sldNum" sz="quarter" idx="12"/>
          </p:nvPr>
        </p:nvSpPr>
        <p:spPr/>
        <p:txBody>
          <a:bodyPr/>
          <a:lstStyle/>
          <a:p>
            <a:fld id="{6F64E4EE-51DC-49B1-94AF-ED07334A16FB}"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CD1C1AA-EC3F-4F96-9E77-E8790B9A6DB2}"/>
              </a:ext>
            </a:extLst>
          </p:cNvPr>
          <p:cNvSpPr>
            <a:spLocks noGrp="1"/>
          </p:cNvSpPr>
          <p:nvPr>
            <p:ph type="dt" sz="half" idx="10"/>
          </p:nvPr>
        </p:nvSpPr>
        <p:spPr/>
        <p:txBody>
          <a:bodyPr/>
          <a:lstStyle/>
          <a:p>
            <a:r>
              <a:rPr lang="en-US" altLang="zh-CN"/>
              <a:t>2020/10/21 Wednesday</a:t>
            </a:r>
          </a:p>
        </p:txBody>
      </p:sp>
      <p:sp>
        <p:nvSpPr>
          <p:cNvPr id="5" name="页脚占位符 4">
            <a:extLst>
              <a:ext uri="{FF2B5EF4-FFF2-40B4-BE49-F238E27FC236}">
                <a16:creationId xmlns:a16="http://schemas.microsoft.com/office/drawing/2014/main" id="{3B254D9B-D539-46DE-8A71-BEC3AE865339}"/>
              </a:ext>
            </a:extLst>
          </p:cNvPr>
          <p:cNvSpPr>
            <a:spLocks noGrp="1"/>
          </p:cNvSpPr>
          <p:nvPr>
            <p:ph type="ftr" sz="quarter" idx="11"/>
          </p:nvPr>
        </p:nvSpPr>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58BB705-565B-40E5-B263-333BCE7AB88E}"/>
              </a:ext>
            </a:extLst>
          </p:cNvPr>
          <p:cNvSpPr>
            <a:spLocks noGrp="1"/>
          </p:cNvSpPr>
          <p:nvPr>
            <p:ph type="sldNum" sz="quarter" idx="12"/>
          </p:nvPr>
        </p:nvSpPr>
        <p:spPr/>
        <p:txBody>
          <a:bodyPr/>
          <a:lstStyle/>
          <a:p>
            <a:fld id="{729CD8C6-7A59-458F-9D7B-39382BFA19EB}" type="slidenum">
              <a:rPr lang="zh-CN" altLang="en-US"/>
              <a:pPr/>
              <a:t>21</a:t>
            </a:fld>
            <a:endParaRPr lang="en-US" altLang="zh-CN"/>
          </a:p>
        </p:txBody>
      </p:sp>
      <p:sp>
        <p:nvSpPr>
          <p:cNvPr id="24578" name="Rectangle 2">
            <a:extLst>
              <a:ext uri="{FF2B5EF4-FFF2-40B4-BE49-F238E27FC236}">
                <a16:creationId xmlns:a16="http://schemas.microsoft.com/office/drawing/2014/main" id="{F07BDC3B-91BF-4A84-93BD-685C75E85937}"/>
              </a:ext>
            </a:extLst>
          </p:cNvPr>
          <p:cNvSpPr>
            <a:spLocks noGrp="1" noChangeArrowheads="1"/>
          </p:cNvSpPr>
          <p:nvPr>
            <p:ph type="title"/>
          </p:nvPr>
        </p:nvSpPr>
        <p:spPr/>
        <p:txBody>
          <a:bodyPr/>
          <a:lstStyle/>
          <a:p>
            <a:r>
              <a:rPr lang="zh-CN" altLang="zh-CN"/>
              <a:t>Dynamic Scheduling Advantages and …</a:t>
            </a:r>
          </a:p>
        </p:txBody>
      </p:sp>
      <p:sp>
        <p:nvSpPr>
          <p:cNvPr id="24579" name="Rectangle 3">
            <a:extLst>
              <a:ext uri="{FF2B5EF4-FFF2-40B4-BE49-F238E27FC236}">
                <a16:creationId xmlns:a16="http://schemas.microsoft.com/office/drawing/2014/main" id="{B81BDD0A-F87A-426F-BC8D-41A50B100F91}"/>
              </a:ext>
            </a:extLst>
          </p:cNvPr>
          <p:cNvSpPr>
            <a:spLocks noGrp="1" noChangeArrowheads="1"/>
          </p:cNvSpPr>
          <p:nvPr>
            <p:ph type="body" idx="1"/>
          </p:nvPr>
        </p:nvSpPr>
        <p:spPr/>
        <p:txBody>
          <a:bodyPr/>
          <a:lstStyle/>
          <a:p>
            <a:pPr>
              <a:lnSpc>
                <a:spcPct val="80000"/>
              </a:lnSpc>
            </a:pPr>
            <a:r>
              <a:rPr lang="zh-CN" altLang="zh-CN"/>
              <a:t>Hardware rearrange order of instructions to reduce stalls while maintaining data flow</a:t>
            </a:r>
          </a:p>
          <a:p>
            <a:pPr>
              <a:lnSpc>
                <a:spcPct val="80000"/>
              </a:lnSpc>
            </a:pPr>
            <a:r>
              <a:rPr lang="zh-CN" altLang="zh-CN"/>
              <a:t>Advantages:</a:t>
            </a:r>
          </a:p>
          <a:p>
            <a:pPr lvl="1">
              <a:lnSpc>
                <a:spcPct val="80000"/>
              </a:lnSpc>
            </a:pPr>
            <a:r>
              <a:rPr lang="zh-CN" altLang="zh-CN"/>
              <a:t>Compiler doesn’t need to have knowledge of microarchitecture</a:t>
            </a:r>
          </a:p>
          <a:p>
            <a:pPr lvl="1">
              <a:lnSpc>
                <a:spcPct val="80000"/>
              </a:lnSpc>
            </a:pPr>
            <a:r>
              <a:rPr lang="zh-CN" altLang="zh-CN"/>
              <a:t>Handles cases where dependencies are unknown at compile time</a:t>
            </a:r>
          </a:p>
          <a:p>
            <a:pPr lvl="1">
              <a:lnSpc>
                <a:spcPct val="80000"/>
              </a:lnSpc>
            </a:pPr>
            <a:r>
              <a:rPr lang="zh-CN" altLang="zh-CN"/>
              <a:t>It allows code that compiled for one pipeline to run efficiently on a different pipeline</a:t>
            </a:r>
          </a:p>
          <a:p>
            <a:pPr>
              <a:lnSpc>
                <a:spcPct val="80000"/>
              </a:lnSpc>
            </a:pPr>
            <a:r>
              <a:rPr lang="zh-CN" altLang="zh-CN"/>
              <a:t>Disadvantage:</a:t>
            </a:r>
          </a:p>
          <a:p>
            <a:pPr lvl="1">
              <a:lnSpc>
                <a:spcPct val="80000"/>
              </a:lnSpc>
            </a:pPr>
            <a:r>
              <a:rPr lang="zh-CN" altLang="zh-CN" sz="2143"/>
              <a:t>Substantial increase in hardware complexity</a:t>
            </a:r>
          </a:p>
          <a:p>
            <a:pPr lvl="1">
              <a:lnSpc>
                <a:spcPct val="80000"/>
              </a:lnSpc>
            </a:pPr>
            <a:r>
              <a:rPr lang="zh-CN" altLang="zh-CN"/>
              <a:t>Complicates exceptions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0460816-C801-4B02-A9A3-41F4F568EE0B}"/>
              </a:ext>
            </a:extLst>
          </p:cNvPr>
          <p:cNvSpPr>
            <a:spLocks noGrp="1"/>
          </p:cNvSpPr>
          <p:nvPr>
            <p:ph type="dt" sz="half" idx="10"/>
          </p:nvPr>
        </p:nvSpPr>
        <p:spPr/>
        <p:txBody>
          <a:bodyPr/>
          <a:lstStyle/>
          <a:p>
            <a:r>
              <a:rPr lang="en-US" altLang="zh-CN"/>
              <a:t>2020/10/21 Wednesday</a:t>
            </a:r>
          </a:p>
        </p:txBody>
      </p:sp>
      <p:sp>
        <p:nvSpPr>
          <p:cNvPr id="5" name="页脚占位符 4">
            <a:extLst>
              <a:ext uri="{FF2B5EF4-FFF2-40B4-BE49-F238E27FC236}">
                <a16:creationId xmlns:a16="http://schemas.microsoft.com/office/drawing/2014/main" id="{CCD64A38-D59D-4E55-82E1-C2B54F5E3F55}"/>
              </a:ext>
            </a:extLst>
          </p:cNvPr>
          <p:cNvSpPr>
            <a:spLocks noGrp="1"/>
          </p:cNvSpPr>
          <p:nvPr>
            <p:ph type="ftr" sz="quarter" idx="11"/>
          </p:nvPr>
        </p:nvSpPr>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1DFED1E-A264-4A05-8D9B-15530A51E2FE}"/>
              </a:ext>
            </a:extLst>
          </p:cNvPr>
          <p:cNvSpPr>
            <a:spLocks noGrp="1"/>
          </p:cNvSpPr>
          <p:nvPr>
            <p:ph type="sldNum" sz="quarter" idx="12"/>
          </p:nvPr>
        </p:nvSpPr>
        <p:spPr/>
        <p:txBody>
          <a:bodyPr/>
          <a:lstStyle/>
          <a:p>
            <a:fld id="{F36721BD-430B-451A-9DF8-2A63FA2B5FD1}" type="slidenum">
              <a:rPr lang="zh-CN" altLang="en-US"/>
              <a:pPr/>
              <a:t>22</a:t>
            </a:fld>
            <a:endParaRPr lang="en-US" altLang="zh-CN"/>
          </a:p>
        </p:txBody>
      </p:sp>
      <p:sp>
        <p:nvSpPr>
          <p:cNvPr id="25602" name="Rectangle 2">
            <a:extLst>
              <a:ext uri="{FF2B5EF4-FFF2-40B4-BE49-F238E27FC236}">
                <a16:creationId xmlns:a16="http://schemas.microsoft.com/office/drawing/2014/main" id="{567CEAEA-A6E8-49B7-93C6-734DFAACA047}"/>
              </a:ext>
            </a:extLst>
          </p:cNvPr>
          <p:cNvSpPr>
            <a:spLocks noGrp="1" noChangeArrowheads="1"/>
          </p:cNvSpPr>
          <p:nvPr>
            <p:ph type="title"/>
          </p:nvPr>
        </p:nvSpPr>
        <p:spPr/>
        <p:txBody>
          <a:bodyPr/>
          <a:lstStyle/>
          <a:p>
            <a:r>
              <a:rPr lang="zh-CN" altLang="zh-CN"/>
              <a:t>Dynamic Scheduling Needs …</a:t>
            </a:r>
          </a:p>
        </p:txBody>
      </p:sp>
      <p:sp>
        <p:nvSpPr>
          <p:cNvPr id="25603" name="Rectangle 3">
            <a:extLst>
              <a:ext uri="{FF2B5EF4-FFF2-40B4-BE49-F238E27FC236}">
                <a16:creationId xmlns:a16="http://schemas.microsoft.com/office/drawing/2014/main" id="{1263FA45-223E-4257-8662-09451ACFBA51}"/>
              </a:ext>
            </a:extLst>
          </p:cNvPr>
          <p:cNvSpPr>
            <a:spLocks noGrp="1" noChangeArrowheads="1"/>
          </p:cNvSpPr>
          <p:nvPr>
            <p:ph type="body" idx="1"/>
          </p:nvPr>
        </p:nvSpPr>
        <p:spPr/>
        <p:txBody>
          <a:bodyPr/>
          <a:lstStyle/>
          <a:p>
            <a:pPr>
              <a:lnSpc>
                <a:spcPct val="90000"/>
              </a:lnSpc>
            </a:pPr>
            <a:r>
              <a:rPr lang="zh-CN" altLang="zh-CN"/>
              <a:t>Dynamic scheduling implies</a:t>
            </a:r>
          </a:p>
          <a:p>
            <a:pPr lvl="1">
              <a:lnSpc>
                <a:spcPct val="90000"/>
              </a:lnSpc>
            </a:pPr>
            <a:r>
              <a:rPr lang="zh-CN" altLang="zh-CN"/>
              <a:t>Out-of-order execution</a:t>
            </a:r>
          </a:p>
          <a:p>
            <a:pPr lvl="1">
              <a:lnSpc>
                <a:spcPct val="90000"/>
              </a:lnSpc>
            </a:pPr>
            <a:r>
              <a:rPr lang="zh-CN" altLang="zh-CN"/>
              <a:t>Out-of-order completion</a:t>
            </a:r>
          </a:p>
          <a:p>
            <a:pPr>
              <a:lnSpc>
                <a:spcPct val="90000"/>
              </a:lnSpc>
            </a:pPr>
            <a:r>
              <a:rPr lang="zh-CN" altLang="zh-CN"/>
              <a:t>Dynamic execution creates the possibility for WAR and WAW hazards</a:t>
            </a:r>
          </a:p>
          <a:p>
            <a:pPr lvl="1">
              <a:lnSpc>
                <a:spcPct val="90000"/>
              </a:lnSpc>
            </a:pPr>
            <a:r>
              <a:rPr lang="zh-CN" altLang="zh-CN"/>
              <a:t>Hardware register renaming</a:t>
            </a:r>
          </a:p>
          <a:p>
            <a:pPr>
              <a:lnSpc>
                <a:spcPct val="90000"/>
              </a:lnSpc>
            </a:pPr>
            <a:r>
              <a:rPr lang="zh-CN" altLang="zh-CN"/>
              <a:t>Tomasulo’s Approach: IBM 360/91</a:t>
            </a:r>
          </a:p>
          <a:p>
            <a:pPr lvl="1">
              <a:lnSpc>
                <a:spcPct val="90000"/>
              </a:lnSpc>
            </a:pPr>
            <a:r>
              <a:rPr lang="zh-CN" altLang="zh-CN"/>
              <a:t>Tracks when operands are available</a:t>
            </a:r>
          </a:p>
          <a:p>
            <a:pPr lvl="1">
              <a:lnSpc>
                <a:spcPct val="90000"/>
              </a:lnSpc>
            </a:pPr>
            <a:r>
              <a:rPr lang="zh-CN" altLang="zh-CN"/>
              <a:t>Introduces register renaming in hardware</a:t>
            </a:r>
          </a:p>
          <a:p>
            <a:pPr lvl="2">
              <a:lnSpc>
                <a:spcPct val="90000"/>
              </a:lnSpc>
            </a:pPr>
            <a:r>
              <a:rPr lang="zh-CN" altLang="zh-CN"/>
              <a:t>Minimizes WAW and WAR hazards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40CC21A-66EE-436B-8F3B-0B12D75C0CE8}"/>
              </a:ext>
            </a:extLst>
          </p:cNvPr>
          <p:cNvSpPr>
            <a:spLocks noGrp="1" noChangeArrowheads="1"/>
          </p:cNvSpPr>
          <p:nvPr>
            <p:ph type="title" orient="vert"/>
          </p:nvPr>
        </p:nvSpPr>
        <p:spPr>
          <a:xfrm>
            <a:off x="6769192" y="365125"/>
            <a:ext cx="1520644" cy="6055410"/>
          </a:xfrm>
        </p:spPr>
        <p:txBody>
          <a:bodyPr/>
          <a:lstStyle/>
          <a:p>
            <a:r>
              <a:rPr lang="zh-CN" altLang="zh-CN"/>
              <a:t>The Front Panel of System 360 Model 91</a:t>
            </a:r>
          </a:p>
        </p:txBody>
      </p:sp>
      <p:sp>
        <p:nvSpPr>
          <p:cNvPr id="4" name="日期占位符 1">
            <a:extLst>
              <a:ext uri="{FF2B5EF4-FFF2-40B4-BE49-F238E27FC236}">
                <a16:creationId xmlns:a16="http://schemas.microsoft.com/office/drawing/2014/main" id="{4439E266-1B22-48C6-BDAF-44F5C7ECC26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2">
            <a:extLst>
              <a:ext uri="{FF2B5EF4-FFF2-40B4-BE49-F238E27FC236}">
                <a16:creationId xmlns:a16="http://schemas.microsoft.com/office/drawing/2014/main" id="{2FE37DCA-3FC5-4CF8-91F5-CEDE46281582}"/>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3">
            <a:extLst>
              <a:ext uri="{FF2B5EF4-FFF2-40B4-BE49-F238E27FC236}">
                <a16:creationId xmlns:a16="http://schemas.microsoft.com/office/drawing/2014/main" id="{18278254-D55B-4D53-A95A-463EEF56CDF4}"/>
              </a:ext>
            </a:extLst>
          </p:cNvPr>
          <p:cNvSpPr>
            <a:spLocks noGrp="1"/>
          </p:cNvSpPr>
          <p:nvPr>
            <p:ph type="sldNum" sz="quarter" idx="12"/>
          </p:nvPr>
        </p:nvSpPr>
        <p:spPr>
          <a:xfrm>
            <a:off x="6457950" y="6488119"/>
            <a:ext cx="2057400" cy="365125"/>
          </a:xfrm>
        </p:spPr>
        <p:txBody>
          <a:bodyPr/>
          <a:lstStyle/>
          <a:p>
            <a:fld id="{A747D71D-C5EC-4F68-9BC0-58658E942214}" type="slidenum">
              <a:rPr lang="zh-CN" altLang="en-US"/>
              <a:pPr/>
              <a:t>23</a:t>
            </a:fld>
            <a:endParaRPr lang="en-US" altLang="zh-CN"/>
          </a:p>
        </p:txBody>
      </p:sp>
      <p:pic>
        <p:nvPicPr>
          <p:cNvPr id="26627" name="Picture 3">
            <a:extLst>
              <a:ext uri="{FF2B5EF4-FFF2-40B4-BE49-F238E27FC236}">
                <a16:creationId xmlns:a16="http://schemas.microsoft.com/office/drawing/2014/main" id="{6A6A474A-21AF-4759-A6D9-73EF80F19E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268288" y="678474"/>
            <a:ext cx="6402387" cy="5428027"/>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001A860-A863-4B14-858B-C5F694823172}"/>
              </a:ext>
            </a:extLst>
          </p:cNvPr>
          <p:cNvSpPr>
            <a:spLocks noGrp="1"/>
          </p:cNvSpPr>
          <p:nvPr>
            <p:ph type="dt" sz="half" idx="10"/>
          </p:nvPr>
        </p:nvSpPr>
        <p:spPr/>
        <p:txBody>
          <a:bodyPr/>
          <a:lstStyle/>
          <a:p>
            <a:r>
              <a:rPr lang="en-US" altLang="zh-CN"/>
              <a:t>2020/10/21 Wednesday</a:t>
            </a:r>
          </a:p>
        </p:txBody>
      </p:sp>
      <p:sp>
        <p:nvSpPr>
          <p:cNvPr id="5" name="页脚占位符 4">
            <a:extLst>
              <a:ext uri="{FF2B5EF4-FFF2-40B4-BE49-F238E27FC236}">
                <a16:creationId xmlns:a16="http://schemas.microsoft.com/office/drawing/2014/main" id="{34AAF891-D59F-4615-BB51-5F73893A4CF2}"/>
              </a:ext>
            </a:extLst>
          </p:cNvPr>
          <p:cNvSpPr>
            <a:spLocks noGrp="1"/>
          </p:cNvSpPr>
          <p:nvPr>
            <p:ph type="ftr" sz="quarter" idx="11"/>
          </p:nvPr>
        </p:nvSpPr>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FD581E99-4423-474C-9524-246A42EFD282}"/>
              </a:ext>
            </a:extLst>
          </p:cNvPr>
          <p:cNvSpPr>
            <a:spLocks noGrp="1"/>
          </p:cNvSpPr>
          <p:nvPr>
            <p:ph type="sldNum" sz="quarter" idx="12"/>
          </p:nvPr>
        </p:nvSpPr>
        <p:spPr/>
        <p:txBody>
          <a:bodyPr/>
          <a:lstStyle/>
          <a:p>
            <a:fld id="{1BA308B0-A9B1-4BBB-9EE5-0222554E2689}" type="slidenum">
              <a:rPr lang="zh-CN" altLang="en-US"/>
              <a:pPr/>
              <a:t>24</a:t>
            </a:fld>
            <a:endParaRPr lang="en-US" altLang="zh-CN"/>
          </a:p>
        </p:txBody>
      </p:sp>
      <p:sp>
        <p:nvSpPr>
          <p:cNvPr id="27650" name="Rectangle 2">
            <a:extLst>
              <a:ext uri="{FF2B5EF4-FFF2-40B4-BE49-F238E27FC236}">
                <a16:creationId xmlns:a16="http://schemas.microsoft.com/office/drawing/2014/main" id="{13B3F8DE-DEFE-4B97-B689-0A9CE19FB9A5}"/>
              </a:ext>
            </a:extLst>
          </p:cNvPr>
          <p:cNvSpPr>
            <a:spLocks noGrp="1" noChangeArrowheads="1"/>
          </p:cNvSpPr>
          <p:nvPr>
            <p:ph type="title"/>
          </p:nvPr>
        </p:nvSpPr>
        <p:spPr/>
        <p:txBody>
          <a:bodyPr/>
          <a:lstStyle/>
          <a:p>
            <a:r>
              <a:rPr lang="zh-CN" altLang="zh-CN" dirty="0"/>
              <a:t>Another Dynamic Algorithm: Tomasulo’s Algorithm</a:t>
            </a:r>
          </a:p>
        </p:txBody>
      </p:sp>
      <p:sp>
        <p:nvSpPr>
          <p:cNvPr id="27651" name="Rectangle 3">
            <a:extLst>
              <a:ext uri="{FF2B5EF4-FFF2-40B4-BE49-F238E27FC236}">
                <a16:creationId xmlns:a16="http://schemas.microsoft.com/office/drawing/2014/main" id="{CF627491-E58B-489B-BCAA-C6202D093092}"/>
              </a:ext>
            </a:extLst>
          </p:cNvPr>
          <p:cNvSpPr>
            <a:spLocks noGrp="1" noChangeArrowheads="1"/>
          </p:cNvSpPr>
          <p:nvPr>
            <p:ph type="body" idx="1"/>
          </p:nvPr>
        </p:nvSpPr>
        <p:spPr/>
        <p:txBody>
          <a:bodyPr/>
          <a:lstStyle/>
          <a:p>
            <a:r>
              <a:rPr lang="zh-CN" altLang="en-US"/>
              <a:t>Differences between IBM 360 &amp; CDC 6600 ISA</a:t>
            </a:r>
          </a:p>
          <a:p>
            <a:pPr lvl="1"/>
            <a:r>
              <a:rPr lang="zh-CN" altLang="en-US"/>
              <a:t>IBM has only 2 register vs. 3 in CDC 6600</a:t>
            </a:r>
          </a:p>
          <a:p>
            <a:pPr lvl="1"/>
            <a:r>
              <a:rPr lang="zh-CN" altLang="en-US"/>
              <a:t>IBM has 4 FP registers vs. 8 in CDC 6600</a:t>
            </a:r>
          </a:p>
          <a:p>
            <a:pPr lvl="1"/>
            <a:r>
              <a:rPr lang="zh-CN" altLang="en-US"/>
              <a:t>IBM has memory-register ops</a:t>
            </a:r>
          </a:p>
          <a:p>
            <a:r>
              <a:rPr lang="zh-CN" altLang="en-US"/>
              <a:t>Why Study?</a:t>
            </a:r>
          </a:p>
          <a:p>
            <a:pPr lvl="1"/>
            <a:r>
              <a:rPr lang="zh-CN" altLang="en-US"/>
              <a:t>Lead to Alpha 21264, HP 8000, MIPS 10000, Pentium II, PowerPC 604,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7651">
                                            <p:txEl>
                                              <p:pRg st="5" end="5"/>
                                            </p:txEl>
                                          </p:spTgt>
                                        </p:tgtEl>
                                        <p:attrNameLst>
                                          <p:attrName>style.visibility</p:attrName>
                                        </p:attrNameLst>
                                      </p:cBhvr>
                                      <p:to>
                                        <p:strVal val="visible"/>
                                      </p:to>
                                    </p:set>
                                    <p:anim calcmode="lin" valueType="num">
                                      <p:cBhvr additive="base">
                                        <p:cTn id="29" dur="500" fill="hold"/>
                                        <p:tgtEl>
                                          <p:spTgt spid="27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9601654-4DC9-4EA4-A1C4-E5D1E1E40CB0}"/>
              </a:ext>
            </a:extLst>
          </p:cNvPr>
          <p:cNvSpPr>
            <a:spLocks noGrp="1"/>
          </p:cNvSpPr>
          <p:nvPr>
            <p:ph type="title"/>
          </p:nvPr>
        </p:nvSpPr>
        <p:spPr/>
        <p:txBody>
          <a:bodyPr/>
          <a:lstStyle/>
          <a:p>
            <a:r>
              <a:rPr lang="en-US" altLang="zh-CN" dirty="0" err="1"/>
              <a:t>Tomasulo</a:t>
            </a:r>
            <a:r>
              <a:rPr lang="en-US" altLang="zh-CN" dirty="0"/>
              <a:t> Organization</a:t>
            </a:r>
            <a:endParaRPr lang="zh-CN" altLang="en-US" dirty="0"/>
          </a:p>
        </p:txBody>
      </p:sp>
      <p:sp>
        <p:nvSpPr>
          <p:cNvPr id="71" name="日期占位符 2">
            <a:extLst>
              <a:ext uri="{FF2B5EF4-FFF2-40B4-BE49-F238E27FC236}">
                <a16:creationId xmlns:a16="http://schemas.microsoft.com/office/drawing/2014/main" id="{A2580449-B9F5-40B8-9A1D-44FB42FFA0AF}"/>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72" name="页脚占位符 3">
            <a:extLst>
              <a:ext uri="{FF2B5EF4-FFF2-40B4-BE49-F238E27FC236}">
                <a16:creationId xmlns:a16="http://schemas.microsoft.com/office/drawing/2014/main" id="{90AB913C-8550-44A9-9AE7-A5B896229374}"/>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73" name="灯片编号占位符 4">
            <a:extLst>
              <a:ext uri="{FF2B5EF4-FFF2-40B4-BE49-F238E27FC236}">
                <a16:creationId xmlns:a16="http://schemas.microsoft.com/office/drawing/2014/main" id="{8C2DE64C-4E97-402A-96DB-3325716B14F4}"/>
              </a:ext>
            </a:extLst>
          </p:cNvPr>
          <p:cNvSpPr>
            <a:spLocks noGrp="1"/>
          </p:cNvSpPr>
          <p:nvPr>
            <p:ph type="sldNum" sz="quarter" idx="12"/>
          </p:nvPr>
        </p:nvSpPr>
        <p:spPr>
          <a:xfrm>
            <a:off x="6457950" y="6488119"/>
            <a:ext cx="2057400" cy="365125"/>
          </a:xfrm>
        </p:spPr>
        <p:txBody>
          <a:bodyPr/>
          <a:lstStyle/>
          <a:p>
            <a:fld id="{CEDDD57E-1B39-4CD0-A423-00D33711E76B}" type="slidenum">
              <a:rPr lang="zh-CN" altLang="en-US"/>
              <a:pPr/>
              <a:t>25</a:t>
            </a:fld>
            <a:endParaRPr lang="en-US" altLang="zh-CN"/>
          </a:p>
        </p:txBody>
      </p:sp>
      <p:grpSp>
        <p:nvGrpSpPr>
          <p:cNvPr id="28675" name="Group 3">
            <a:extLst>
              <a:ext uri="{FF2B5EF4-FFF2-40B4-BE49-F238E27FC236}">
                <a16:creationId xmlns:a16="http://schemas.microsoft.com/office/drawing/2014/main" id="{206E1DA1-7F46-4240-ACA4-8433DE473199}"/>
              </a:ext>
            </a:extLst>
          </p:cNvPr>
          <p:cNvGrpSpPr>
            <a:grpSpLocks/>
          </p:cNvGrpSpPr>
          <p:nvPr/>
        </p:nvGrpSpPr>
        <p:grpSpPr bwMode="auto">
          <a:xfrm>
            <a:off x="149422" y="1628034"/>
            <a:ext cx="8902584" cy="4083401"/>
            <a:chOff x="33" y="-16"/>
            <a:chExt cx="5608" cy="3430"/>
          </a:xfrm>
        </p:grpSpPr>
        <p:grpSp>
          <p:nvGrpSpPr>
            <p:cNvPr id="28676" name="Group 4">
              <a:extLst>
                <a:ext uri="{FF2B5EF4-FFF2-40B4-BE49-F238E27FC236}">
                  <a16:creationId xmlns:a16="http://schemas.microsoft.com/office/drawing/2014/main" id="{03FB2ECC-19F8-46D8-AE4A-7DB4FF40FA4C}"/>
                </a:ext>
              </a:extLst>
            </p:cNvPr>
            <p:cNvGrpSpPr>
              <a:grpSpLocks/>
            </p:cNvGrpSpPr>
            <p:nvPr/>
          </p:nvGrpSpPr>
          <p:grpSpPr bwMode="auto">
            <a:xfrm>
              <a:off x="410" y="672"/>
              <a:ext cx="576" cy="768"/>
              <a:chOff x="0" y="0"/>
              <a:chExt cx="576" cy="864"/>
            </a:xfrm>
          </p:grpSpPr>
          <p:sp>
            <p:nvSpPr>
              <p:cNvPr id="28677" name="Rectangle 5">
                <a:extLst>
                  <a:ext uri="{FF2B5EF4-FFF2-40B4-BE49-F238E27FC236}">
                    <a16:creationId xmlns:a16="http://schemas.microsoft.com/office/drawing/2014/main" id="{F9B02B30-8CEC-4AA1-8C38-1A6687BC72E7}"/>
                  </a:ext>
                </a:extLst>
              </p:cNvPr>
              <p:cNvSpPr>
                <a:spLocks noChangeArrowheads="1"/>
              </p:cNvSpPr>
              <p:nvPr/>
            </p:nvSpPr>
            <p:spPr bwMode="auto">
              <a:xfrm>
                <a:off x="0" y="0"/>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78" name="Rectangle 6">
                <a:extLst>
                  <a:ext uri="{FF2B5EF4-FFF2-40B4-BE49-F238E27FC236}">
                    <a16:creationId xmlns:a16="http://schemas.microsoft.com/office/drawing/2014/main" id="{2DEBA06F-DF4F-4A9E-A5D1-5FEBFF4CC377}"/>
                  </a:ext>
                </a:extLst>
              </p:cNvPr>
              <p:cNvSpPr>
                <a:spLocks noChangeArrowheads="1"/>
              </p:cNvSpPr>
              <p:nvPr/>
            </p:nvSpPr>
            <p:spPr bwMode="auto">
              <a:xfrm>
                <a:off x="0" y="144"/>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79" name="Rectangle 7">
                <a:extLst>
                  <a:ext uri="{FF2B5EF4-FFF2-40B4-BE49-F238E27FC236}">
                    <a16:creationId xmlns:a16="http://schemas.microsoft.com/office/drawing/2014/main" id="{67E6CADF-AF99-4EF7-AA26-08A47761DBA5}"/>
                  </a:ext>
                </a:extLst>
              </p:cNvPr>
              <p:cNvSpPr>
                <a:spLocks noChangeArrowheads="1"/>
              </p:cNvSpPr>
              <p:nvPr/>
            </p:nvSpPr>
            <p:spPr bwMode="auto">
              <a:xfrm>
                <a:off x="0" y="288"/>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0" name="Rectangle 8">
                <a:extLst>
                  <a:ext uri="{FF2B5EF4-FFF2-40B4-BE49-F238E27FC236}">
                    <a16:creationId xmlns:a16="http://schemas.microsoft.com/office/drawing/2014/main" id="{D48A0246-D22A-4DE2-81EB-11343FBC9D99}"/>
                  </a:ext>
                </a:extLst>
              </p:cNvPr>
              <p:cNvSpPr>
                <a:spLocks noChangeArrowheads="1"/>
              </p:cNvSpPr>
              <p:nvPr/>
            </p:nvSpPr>
            <p:spPr bwMode="auto">
              <a:xfrm>
                <a:off x="0" y="432"/>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1" name="Rectangle 9">
                <a:extLst>
                  <a:ext uri="{FF2B5EF4-FFF2-40B4-BE49-F238E27FC236}">
                    <a16:creationId xmlns:a16="http://schemas.microsoft.com/office/drawing/2014/main" id="{A70EB4E2-85D3-4EF2-8441-04215A6DCC9E}"/>
                  </a:ext>
                </a:extLst>
              </p:cNvPr>
              <p:cNvSpPr>
                <a:spLocks noChangeArrowheads="1"/>
              </p:cNvSpPr>
              <p:nvPr/>
            </p:nvSpPr>
            <p:spPr bwMode="auto">
              <a:xfrm>
                <a:off x="0" y="576"/>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2" name="Rectangle 10">
                <a:extLst>
                  <a:ext uri="{FF2B5EF4-FFF2-40B4-BE49-F238E27FC236}">
                    <a16:creationId xmlns:a16="http://schemas.microsoft.com/office/drawing/2014/main" id="{315710DB-60F1-4D5E-AF88-22AEC5FCACEC}"/>
                  </a:ext>
                </a:extLst>
              </p:cNvPr>
              <p:cNvSpPr>
                <a:spLocks noChangeArrowheads="1"/>
              </p:cNvSpPr>
              <p:nvPr/>
            </p:nvSpPr>
            <p:spPr bwMode="auto">
              <a:xfrm>
                <a:off x="0" y="720"/>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sp>
          <p:nvSpPr>
            <p:cNvPr id="28683" name="Line 11">
              <a:extLst>
                <a:ext uri="{FF2B5EF4-FFF2-40B4-BE49-F238E27FC236}">
                  <a16:creationId xmlns:a16="http://schemas.microsoft.com/office/drawing/2014/main" id="{86A647DF-032F-42D3-AEE4-B80D9E407497}"/>
                </a:ext>
              </a:extLst>
            </p:cNvPr>
            <p:cNvSpPr>
              <a:spLocks noChangeShapeType="1"/>
            </p:cNvSpPr>
            <p:nvPr/>
          </p:nvSpPr>
          <p:spPr bwMode="auto">
            <a:xfrm>
              <a:off x="650" y="288"/>
              <a:ext cx="0" cy="384"/>
            </a:xfrm>
            <a:prstGeom prst="line">
              <a:avLst/>
            </a:prstGeom>
            <a:noFill/>
            <a:ln w="571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nvGrpSpPr>
            <p:cNvPr id="28684" name="Group 12">
              <a:extLst>
                <a:ext uri="{FF2B5EF4-FFF2-40B4-BE49-F238E27FC236}">
                  <a16:creationId xmlns:a16="http://schemas.microsoft.com/office/drawing/2014/main" id="{FDAD6731-B5D8-4387-BDA3-BA35AA95EC47}"/>
                </a:ext>
              </a:extLst>
            </p:cNvPr>
            <p:cNvGrpSpPr>
              <a:grpSpLocks/>
            </p:cNvGrpSpPr>
            <p:nvPr/>
          </p:nvGrpSpPr>
          <p:grpSpPr bwMode="auto">
            <a:xfrm>
              <a:off x="2057" y="55"/>
              <a:ext cx="576" cy="768"/>
              <a:chOff x="0" y="0"/>
              <a:chExt cx="576" cy="864"/>
            </a:xfrm>
          </p:grpSpPr>
          <p:sp>
            <p:nvSpPr>
              <p:cNvPr id="28685" name="Rectangle 13">
                <a:extLst>
                  <a:ext uri="{FF2B5EF4-FFF2-40B4-BE49-F238E27FC236}">
                    <a16:creationId xmlns:a16="http://schemas.microsoft.com/office/drawing/2014/main" id="{44982317-7F66-42C4-8EB1-0E9C8423F7EE}"/>
                  </a:ext>
                </a:extLst>
              </p:cNvPr>
              <p:cNvSpPr>
                <a:spLocks noChangeArrowheads="1"/>
              </p:cNvSpPr>
              <p:nvPr/>
            </p:nvSpPr>
            <p:spPr bwMode="auto">
              <a:xfrm>
                <a:off x="0" y="0"/>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6" name="Rectangle 14">
                <a:extLst>
                  <a:ext uri="{FF2B5EF4-FFF2-40B4-BE49-F238E27FC236}">
                    <a16:creationId xmlns:a16="http://schemas.microsoft.com/office/drawing/2014/main" id="{54E56853-BFB2-46EC-8BAC-815CC38E8830}"/>
                  </a:ext>
                </a:extLst>
              </p:cNvPr>
              <p:cNvSpPr>
                <a:spLocks noChangeArrowheads="1"/>
              </p:cNvSpPr>
              <p:nvPr/>
            </p:nvSpPr>
            <p:spPr bwMode="auto">
              <a:xfrm>
                <a:off x="0" y="144"/>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7" name="Rectangle 15">
                <a:extLst>
                  <a:ext uri="{FF2B5EF4-FFF2-40B4-BE49-F238E27FC236}">
                    <a16:creationId xmlns:a16="http://schemas.microsoft.com/office/drawing/2014/main" id="{7802C7CB-5101-4E96-821E-4BB926C85B98}"/>
                  </a:ext>
                </a:extLst>
              </p:cNvPr>
              <p:cNvSpPr>
                <a:spLocks noChangeArrowheads="1"/>
              </p:cNvSpPr>
              <p:nvPr/>
            </p:nvSpPr>
            <p:spPr bwMode="auto">
              <a:xfrm>
                <a:off x="0" y="288"/>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8" name="Rectangle 16">
                <a:extLst>
                  <a:ext uri="{FF2B5EF4-FFF2-40B4-BE49-F238E27FC236}">
                    <a16:creationId xmlns:a16="http://schemas.microsoft.com/office/drawing/2014/main" id="{49047AB2-B274-483B-A954-595F63D8E40D}"/>
                  </a:ext>
                </a:extLst>
              </p:cNvPr>
              <p:cNvSpPr>
                <a:spLocks noChangeArrowheads="1"/>
              </p:cNvSpPr>
              <p:nvPr/>
            </p:nvSpPr>
            <p:spPr bwMode="auto">
              <a:xfrm>
                <a:off x="0" y="432"/>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89" name="Rectangle 17">
                <a:extLst>
                  <a:ext uri="{FF2B5EF4-FFF2-40B4-BE49-F238E27FC236}">
                    <a16:creationId xmlns:a16="http://schemas.microsoft.com/office/drawing/2014/main" id="{2AFC9E31-79A6-4FF5-8331-5D3574056306}"/>
                  </a:ext>
                </a:extLst>
              </p:cNvPr>
              <p:cNvSpPr>
                <a:spLocks noChangeArrowheads="1"/>
              </p:cNvSpPr>
              <p:nvPr/>
            </p:nvSpPr>
            <p:spPr bwMode="auto">
              <a:xfrm>
                <a:off x="0" y="576"/>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0" name="Rectangle 18">
                <a:extLst>
                  <a:ext uri="{FF2B5EF4-FFF2-40B4-BE49-F238E27FC236}">
                    <a16:creationId xmlns:a16="http://schemas.microsoft.com/office/drawing/2014/main" id="{B118BE4C-279F-4046-B4FA-3C31110B1301}"/>
                  </a:ext>
                </a:extLst>
              </p:cNvPr>
              <p:cNvSpPr>
                <a:spLocks noChangeArrowheads="1"/>
              </p:cNvSpPr>
              <p:nvPr/>
            </p:nvSpPr>
            <p:spPr bwMode="auto">
              <a:xfrm>
                <a:off x="0" y="720"/>
                <a:ext cx="576" cy="144"/>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grpSp>
          <p:nvGrpSpPr>
            <p:cNvPr id="28691" name="Group 19">
              <a:extLst>
                <a:ext uri="{FF2B5EF4-FFF2-40B4-BE49-F238E27FC236}">
                  <a16:creationId xmlns:a16="http://schemas.microsoft.com/office/drawing/2014/main" id="{DA93A0C0-1190-4806-AE48-C5C48A333C7F}"/>
                </a:ext>
              </a:extLst>
            </p:cNvPr>
            <p:cNvGrpSpPr>
              <a:grpSpLocks/>
            </p:cNvGrpSpPr>
            <p:nvPr/>
          </p:nvGrpSpPr>
          <p:grpSpPr bwMode="auto">
            <a:xfrm>
              <a:off x="3209" y="199"/>
              <a:ext cx="1392" cy="512"/>
              <a:chOff x="0" y="0"/>
              <a:chExt cx="1392" cy="512"/>
            </a:xfrm>
          </p:grpSpPr>
          <p:sp>
            <p:nvSpPr>
              <p:cNvPr id="28692" name="Rectangle 20">
                <a:extLst>
                  <a:ext uri="{FF2B5EF4-FFF2-40B4-BE49-F238E27FC236}">
                    <a16:creationId xmlns:a16="http://schemas.microsoft.com/office/drawing/2014/main" id="{DE35DDA8-B4B9-4CBB-860B-FA3B8B4AFC6A}"/>
                  </a:ext>
                </a:extLst>
              </p:cNvPr>
              <p:cNvSpPr>
                <a:spLocks noChangeArrowheads="1"/>
              </p:cNvSpPr>
              <p:nvPr/>
            </p:nvSpPr>
            <p:spPr bwMode="auto">
              <a:xfrm>
                <a:off x="0" y="0"/>
                <a:ext cx="1392"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3" name="Rectangle 21">
                <a:extLst>
                  <a:ext uri="{FF2B5EF4-FFF2-40B4-BE49-F238E27FC236}">
                    <a16:creationId xmlns:a16="http://schemas.microsoft.com/office/drawing/2014/main" id="{7541558F-F89F-412D-8C9E-3DF5216962A1}"/>
                  </a:ext>
                </a:extLst>
              </p:cNvPr>
              <p:cNvSpPr>
                <a:spLocks noChangeArrowheads="1"/>
              </p:cNvSpPr>
              <p:nvPr/>
            </p:nvSpPr>
            <p:spPr bwMode="auto">
              <a:xfrm>
                <a:off x="0" y="128"/>
                <a:ext cx="1392"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4" name="Rectangle 22">
                <a:extLst>
                  <a:ext uri="{FF2B5EF4-FFF2-40B4-BE49-F238E27FC236}">
                    <a16:creationId xmlns:a16="http://schemas.microsoft.com/office/drawing/2014/main" id="{CBE57B85-0051-4EF6-9337-858CA4D142C0}"/>
                  </a:ext>
                </a:extLst>
              </p:cNvPr>
              <p:cNvSpPr>
                <a:spLocks noChangeArrowheads="1"/>
              </p:cNvSpPr>
              <p:nvPr/>
            </p:nvSpPr>
            <p:spPr bwMode="auto">
              <a:xfrm>
                <a:off x="0" y="256"/>
                <a:ext cx="1392"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5" name="Rectangle 23">
                <a:extLst>
                  <a:ext uri="{FF2B5EF4-FFF2-40B4-BE49-F238E27FC236}">
                    <a16:creationId xmlns:a16="http://schemas.microsoft.com/office/drawing/2014/main" id="{768E10AB-FB9E-4E04-8EB8-62787EB247E2}"/>
                  </a:ext>
                </a:extLst>
              </p:cNvPr>
              <p:cNvSpPr>
                <a:spLocks noChangeArrowheads="1"/>
              </p:cNvSpPr>
              <p:nvPr/>
            </p:nvSpPr>
            <p:spPr bwMode="auto">
              <a:xfrm>
                <a:off x="0" y="384"/>
                <a:ext cx="1392"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grpSp>
          <p:nvGrpSpPr>
            <p:cNvPr id="28696" name="Group 24">
              <a:extLst>
                <a:ext uri="{FF2B5EF4-FFF2-40B4-BE49-F238E27FC236}">
                  <a16:creationId xmlns:a16="http://schemas.microsoft.com/office/drawing/2014/main" id="{8CC89D53-0131-44D9-8DB2-2539E6FAACB5}"/>
                </a:ext>
              </a:extLst>
            </p:cNvPr>
            <p:cNvGrpSpPr>
              <a:grpSpLocks/>
            </p:cNvGrpSpPr>
            <p:nvPr/>
          </p:nvGrpSpPr>
          <p:grpSpPr bwMode="auto">
            <a:xfrm>
              <a:off x="4730" y="1392"/>
              <a:ext cx="576" cy="384"/>
              <a:chOff x="0" y="0"/>
              <a:chExt cx="576" cy="384"/>
            </a:xfrm>
          </p:grpSpPr>
          <p:sp>
            <p:nvSpPr>
              <p:cNvPr id="28697" name="Rectangle 25">
                <a:extLst>
                  <a:ext uri="{FF2B5EF4-FFF2-40B4-BE49-F238E27FC236}">
                    <a16:creationId xmlns:a16="http://schemas.microsoft.com/office/drawing/2014/main" id="{FA890D9D-D6F8-4533-BD49-60852781E598}"/>
                  </a:ext>
                </a:extLst>
              </p:cNvPr>
              <p:cNvSpPr>
                <a:spLocks noChangeArrowheads="1"/>
              </p:cNvSpPr>
              <p:nvPr/>
            </p:nvSpPr>
            <p:spPr bwMode="auto">
              <a:xfrm>
                <a:off x="0" y="0"/>
                <a:ext cx="576"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8" name="Rectangle 26">
                <a:extLst>
                  <a:ext uri="{FF2B5EF4-FFF2-40B4-BE49-F238E27FC236}">
                    <a16:creationId xmlns:a16="http://schemas.microsoft.com/office/drawing/2014/main" id="{66F3D2DC-55BB-4991-96AF-5C7D9EDDD1F4}"/>
                  </a:ext>
                </a:extLst>
              </p:cNvPr>
              <p:cNvSpPr>
                <a:spLocks noChangeArrowheads="1"/>
              </p:cNvSpPr>
              <p:nvPr/>
            </p:nvSpPr>
            <p:spPr bwMode="auto">
              <a:xfrm>
                <a:off x="0" y="128"/>
                <a:ext cx="576"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699" name="Rectangle 27">
                <a:extLst>
                  <a:ext uri="{FF2B5EF4-FFF2-40B4-BE49-F238E27FC236}">
                    <a16:creationId xmlns:a16="http://schemas.microsoft.com/office/drawing/2014/main" id="{CCC3725F-9F33-4EEF-8A54-6E3E1F492F07}"/>
                  </a:ext>
                </a:extLst>
              </p:cNvPr>
              <p:cNvSpPr>
                <a:spLocks noChangeArrowheads="1"/>
              </p:cNvSpPr>
              <p:nvPr/>
            </p:nvSpPr>
            <p:spPr bwMode="auto">
              <a:xfrm>
                <a:off x="0" y="256"/>
                <a:ext cx="576" cy="128"/>
              </a:xfrm>
              <a:prstGeom prst="rect">
                <a:avLst/>
              </a:prstGeom>
              <a:solidFill>
                <a:schemeClr val="bg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grpSp>
          <p:nvGrpSpPr>
            <p:cNvPr id="28700" name="Group 28">
              <a:extLst>
                <a:ext uri="{FF2B5EF4-FFF2-40B4-BE49-F238E27FC236}">
                  <a16:creationId xmlns:a16="http://schemas.microsoft.com/office/drawing/2014/main" id="{47414893-C6A7-4710-84BD-F71FB2FB20D5}"/>
                </a:ext>
              </a:extLst>
            </p:cNvPr>
            <p:cNvGrpSpPr>
              <a:grpSpLocks/>
            </p:cNvGrpSpPr>
            <p:nvPr/>
          </p:nvGrpSpPr>
          <p:grpSpPr bwMode="auto">
            <a:xfrm>
              <a:off x="1010" y="1735"/>
              <a:ext cx="1392" cy="384"/>
              <a:chOff x="0" y="0"/>
              <a:chExt cx="1392" cy="384"/>
            </a:xfrm>
          </p:grpSpPr>
          <p:sp>
            <p:nvSpPr>
              <p:cNvPr id="28701" name="Rectangle 29">
                <a:extLst>
                  <a:ext uri="{FF2B5EF4-FFF2-40B4-BE49-F238E27FC236}">
                    <a16:creationId xmlns:a16="http://schemas.microsoft.com/office/drawing/2014/main" id="{9EA9E952-DF39-4164-A7D7-65E8D48DC52E}"/>
                  </a:ext>
                </a:extLst>
              </p:cNvPr>
              <p:cNvSpPr>
                <a:spLocks noChangeArrowheads="1"/>
              </p:cNvSpPr>
              <p:nvPr/>
            </p:nvSpPr>
            <p:spPr bwMode="auto">
              <a:xfrm>
                <a:off x="0" y="0"/>
                <a:ext cx="1392" cy="128"/>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702" name="Rectangle 30">
                <a:extLst>
                  <a:ext uri="{FF2B5EF4-FFF2-40B4-BE49-F238E27FC236}">
                    <a16:creationId xmlns:a16="http://schemas.microsoft.com/office/drawing/2014/main" id="{95C38280-6E84-44DD-8578-9B8C9D9717BF}"/>
                  </a:ext>
                </a:extLst>
              </p:cNvPr>
              <p:cNvSpPr>
                <a:spLocks noChangeArrowheads="1"/>
              </p:cNvSpPr>
              <p:nvPr/>
            </p:nvSpPr>
            <p:spPr bwMode="auto">
              <a:xfrm>
                <a:off x="0" y="128"/>
                <a:ext cx="1392" cy="128"/>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703" name="Rectangle 31">
                <a:extLst>
                  <a:ext uri="{FF2B5EF4-FFF2-40B4-BE49-F238E27FC236}">
                    <a16:creationId xmlns:a16="http://schemas.microsoft.com/office/drawing/2014/main" id="{6111C9D8-00F5-45C6-8209-306D8908774F}"/>
                  </a:ext>
                </a:extLst>
              </p:cNvPr>
              <p:cNvSpPr>
                <a:spLocks noChangeArrowheads="1"/>
              </p:cNvSpPr>
              <p:nvPr/>
            </p:nvSpPr>
            <p:spPr bwMode="auto">
              <a:xfrm>
                <a:off x="0" y="256"/>
                <a:ext cx="1392" cy="128"/>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sp>
          <p:nvSpPr>
            <p:cNvPr id="28704" name="Rectangle 32">
              <a:extLst>
                <a:ext uri="{FF2B5EF4-FFF2-40B4-BE49-F238E27FC236}">
                  <a16:creationId xmlns:a16="http://schemas.microsoft.com/office/drawing/2014/main" id="{06F614EA-FCD0-4231-B842-B4C658C6ABA8}"/>
                </a:ext>
              </a:extLst>
            </p:cNvPr>
            <p:cNvSpPr>
              <a:spLocks noChangeArrowheads="1"/>
            </p:cNvSpPr>
            <p:nvPr/>
          </p:nvSpPr>
          <p:spPr bwMode="auto">
            <a:xfrm>
              <a:off x="1202" y="1735"/>
              <a:ext cx="480" cy="384"/>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05" name="Rectangle 33">
              <a:extLst>
                <a:ext uri="{FF2B5EF4-FFF2-40B4-BE49-F238E27FC236}">
                  <a16:creationId xmlns:a16="http://schemas.microsoft.com/office/drawing/2014/main" id="{BA9FDF29-A206-4A1F-8B7A-E298FE64BDB4}"/>
                </a:ext>
              </a:extLst>
            </p:cNvPr>
            <p:cNvSpPr>
              <a:spLocks noChangeArrowheads="1"/>
            </p:cNvSpPr>
            <p:nvPr/>
          </p:nvSpPr>
          <p:spPr bwMode="auto">
            <a:xfrm>
              <a:off x="1370" y="2455"/>
              <a:ext cx="672" cy="192"/>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429" b="1">
                  <a:latin typeface="Century Gothic" panose="020B0502020202020204" pitchFamily="34" charset="0"/>
                </a:rPr>
                <a:t>FP adders</a:t>
              </a:r>
            </a:p>
          </p:txBody>
        </p:sp>
        <p:sp>
          <p:nvSpPr>
            <p:cNvPr id="28706" name="Text Box 34">
              <a:extLst>
                <a:ext uri="{FF2B5EF4-FFF2-40B4-BE49-F238E27FC236}">
                  <a16:creationId xmlns:a16="http://schemas.microsoft.com/office/drawing/2014/main" id="{8BCEBC3D-F128-4A7F-8651-EA9BDB771CF5}"/>
                </a:ext>
              </a:extLst>
            </p:cNvPr>
            <p:cNvSpPr txBox="1">
              <a:spLocks noChangeArrowheads="1"/>
            </p:cNvSpPr>
            <p:nvPr/>
          </p:nvSpPr>
          <p:spPr bwMode="auto">
            <a:xfrm>
              <a:off x="666" y="1666"/>
              <a:ext cx="353" cy="4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111" b="1">
                  <a:solidFill>
                    <a:schemeClr val="hlink"/>
                  </a:solidFill>
                  <a:latin typeface="Century Gothic" panose="020B0502020202020204" pitchFamily="34" charset="0"/>
                </a:rPr>
                <a:t>Add1</a:t>
              </a:r>
            </a:p>
            <a:p>
              <a:pPr algn="ctr" eaLnBrk="0" hangingPunct="0"/>
              <a:r>
                <a:rPr lang="en-US" altLang="zh-CN" sz="1111" b="1">
                  <a:solidFill>
                    <a:schemeClr val="hlink"/>
                  </a:solidFill>
                  <a:latin typeface="Century Gothic" panose="020B0502020202020204" pitchFamily="34" charset="0"/>
                </a:rPr>
                <a:t>Add2</a:t>
              </a:r>
            </a:p>
            <a:p>
              <a:pPr algn="ctr" eaLnBrk="0" hangingPunct="0">
                <a:lnSpc>
                  <a:spcPct val="90000"/>
                </a:lnSpc>
              </a:pPr>
              <a:r>
                <a:rPr lang="en-US" altLang="zh-CN" sz="1111" b="1">
                  <a:solidFill>
                    <a:schemeClr val="hlink"/>
                  </a:solidFill>
                  <a:latin typeface="Century Gothic" panose="020B0502020202020204" pitchFamily="34" charset="0"/>
                </a:rPr>
                <a:t>Add3</a:t>
              </a:r>
            </a:p>
          </p:txBody>
        </p:sp>
        <p:grpSp>
          <p:nvGrpSpPr>
            <p:cNvPr id="28707" name="Group 35">
              <a:extLst>
                <a:ext uri="{FF2B5EF4-FFF2-40B4-BE49-F238E27FC236}">
                  <a16:creationId xmlns:a16="http://schemas.microsoft.com/office/drawing/2014/main" id="{274AF04B-9B75-402F-AF3B-5A796024FD6D}"/>
                </a:ext>
              </a:extLst>
            </p:cNvPr>
            <p:cNvGrpSpPr>
              <a:grpSpLocks/>
            </p:cNvGrpSpPr>
            <p:nvPr/>
          </p:nvGrpSpPr>
          <p:grpSpPr bwMode="auto">
            <a:xfrm>
              <a:off x="3017" y="1831"/>
              <a:ext cx="1392" cy="240"/>
              <a:chOff x="0" y="0"/>
              <a:chExt cx="1392" cy="256"/>
            </a:xfrm>
          </p:grpSpPr>
          <p:sp>
            <p:nvSpPr>
              <p:cNvPr id="28708" name="Rectangle 36">
                <a:extLst>
                  <a:ext uri="{FF2B5EF4-FFF2-40B4-BE49-F238E27FC236}">
                    <a16:creationId xmlns:a16="http://schemas.microsoft.com/office/drawing/2014/main" id="{50938528-F915-4F7D-BCCE-FA6293277E3A}"/>
                  </a:ext>
                </a:extLst>
              </p:cNvPr>
              <p:cNvSpPr>
                <a:spLocks noChangeArrowheads="1"/>
              </p:cNvSpPr>
              <p:nvPr/>
            </p:nvSpPr>
            <p:spPr bwMode="auto">
              <a:xfrm>
                <a:off x="0" y="0"/>
                <a:ext cx="1392" cy="128"/>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sp>
            <p:nvSpPr>
              <p:cNvPr id="28709" name="Rectangle 37">
                <a:extLst>
                  <a:ext uri="{FF2B5EF4-FFF2-40B4-BE49-F238E27FC236}">
                    <a16:creationId xmlns:a16="http://schemas.microsoft.com/office/drawing/2014/main" id="{5491EAB3-F8F0-4141-A2DA-8CD02DFC4AAD}"/>
                  </a:ext>
                </a:extLst>
              </p:cNvPr>
              <p:cNvSpPr>
                <a:spLocks noChangeArrowheads="1"/>
              </p:cNvSpPr>
              <p:nvPr/>
            </p:nvSpPr>
            <p:spPr bwMode="auto">
              <a:xfrm>
                <a:off x="0" y="128"/>
                <a:ext cx="1392" cy="128"/>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sz="1429"/>
              </a:p>
            </p:txBody>
          </p:sp>
        </p:grpSp>
        <p:sp>
          <p:nvSpPr>
            <p:cNvPr id="28710" name="Rectangle 38">
              <a:extLst>
                <a:ext uri="{FF2B5EF4-FFF2-40B4-BE49-F238E27FC236}">
                  <a16:creationId xmlns:a16="http://schemas.microsoft.com/office/drawing/2014/main" id="{8990D29A-6D94-4064-BD3C-9236D11DE2F9}"/>
                </a:ext>
              </a:extLst>
            </p:cNvPr>
            <p:cNvSpPr>
              <a:spLocks noChangeArrowheads="1"/>
            </p:cNvSpPr>
            <p:nvPr/>
          </p:nvSpPr>
          <p:spPr bwMode="auto">
            <a:xfrm>
              <a:off x="3209" y="1831"/>
              <a:ext cx="480" cy="240"/>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1" name="Rectangle 39">
              <a:extLst>
                <a:ext uri="{FF2B5EF4-FFF2-40B4-BE49-F238E27FC236}">
                  <a16:creationId xmlns:a16="http://schemas.microsoft.com/office/drawing/2014/main" id="{E11D140D-A07D-4D72-85E1-20D69FEB1676}"/>
                </a:ext>
              </a:extLst>
            </p:cNvPr>
            <p:cNvSpPr>
              <a:spLocks noChangeArrowheads="1"/>
            </p:cNvSpPr>
            <p:nvPr/>
          </p:nvSpPr>
          <p:spPr bwMode="auto">
            <a:xfrm>
              <a:off x="3305" y="2455"/>
              <a:ext cx="912" cy="192"/>
            </a:xfrm>
            <a:prstGeom prst="rect">
              <a:avLst/>
            </a:prstGeom>
            <a:solidFill>
              <a:schemeClr val="accent1"/>
            </a:solidFill>
            <a:ln w="28575" cmpd="sng">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altLang="zh-CN" sz="1429" b="1">
                  <a:latin typeface="Century Gothic" panose="020B0502020202020204" pitchFamily="34" charset="0"/>
                </a:rPr>
                <a:t>FP multipliers</a:t>
              </a:r>
            </a:p>
          </p:txBody>
        </p:sp>
        <p:sp>
          <p:nvSpPr>
            <p:cNvPr id="28712" name="Text Box 40">
              <a:extLst>
                <a:ext uri="{FF2B5EF4-FFF2-40B4-BE49-F238E27FC236}">
                  <a16:creationId xmlns:a16="http://schemas.microsoft.com/office/drawing/2014/main" id="{85D22A70-01EE-4262-8D47-07E331F8BDDB}"/>
                </a:ext>
              </a:extLst>
            </p:cNvPr>
            <p:cNvSpPr txBox="1">
              <a:spLocks noChangeArrowheads="1"/>
            </p:cNvSpPr>
            <p:nvPr/>
          </p:nvSpPr>
          <p:spPr bwMode="auto">
            <a:xfrm>
              <a:off x="2655" y="1807"/>
              <a:ext cx="35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90000"/>
                </a:lnSpc>
              </a:pPr>
              <a:r>
                <a:rPr lang="en-US" altLang="zh-CN" sz="1111" b="1">
                  <a:solidFill>
                    <a:schemeClr val="hlink"/>
                  </a:solidFill>
                  <a:latin typeface="Century Gothic" panose="020B0502020202020204" pitchFamily="34" charset="0"/>
                </a:rPr>
                <a:t>Mult1</a:t>
              </a:r>
            </a:p>
            <a:p>
              <a:pPr algn="ctr" eaLnBrk="0" hangingPunct="0">
                <a:lnSpc>
                  <a:spcPct val="90000"/>
                </a:lnSpc>
              </a:pPr>
              <a:r>
                <a:rPr lang="en-US" altLang="zh-CN" sz="1111" b="1">
                  <a:solidFill>
                    <a:schemeClr val="hlink"/>
                  </a:solidFill>
                  <a:latin typeface="Century Gothic" panose="020B0502020202020204" pitchFamily="34" charset="0"/>
                </a:rPr>
                <a:t>Mult2</a:t>
              </a:r>
            </a:p>
          </p:txBody>
        </p:sp>
        <p:sp>
          <p:nvSpPr>
            <p:cNvPr id="28713" name="Line 41">
              <a:extLst>
                <a:ext uri="{FF2B5EF4-FFF2-40B4-BE49-F238E27FC236}">
                  <a16:creationId xmlns:a16="http://schemas.microsoft.com/office/drawing/2014/main" id="{147E73E6-3A28-47DB-8BDF-C5D5322CB56B}"/>
                </a:ext>
              </a:extLst>
            </p:cNvPr>
            <p:cNvSpPr>
              <a:spLocks noChangeShapeType="1"/>
            </p:cNvSpPr>
            <p:nvPr/>
          </p:nvSpPr>
          <p:spPr bwMode="auto">
            <a:xfrm>
              <a:off x="1481" y="2119"/>
              <a:ext cx="0" cy="336"/>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4" name="Line 42">
              <a:extLst>
                <a:ext uri="{FF2B5EF4-FFF2-40B4-BE49-F238E27FC236}">
                  <a16:creationId xmlns:a16="http://schemas.microsoft.com/office/drawing/2014/main" id="{AC54C907-ED37-4C3B-8DF4-0316ACDCE718}"/>
                </a:ext>
              </a:extLst>
            </p:cNvPr>
            <p:cNvSpPr>
              <a:spLocks noChangeShapeType="1"/>
            </p:cNvSpPr>
            <p:nvPr/>
          </p:nvSpPr>
          <p:spPr bwMode="auto">
            <a:xfrm>
              <a:off x="1913" y="2119"/>
              <a:ext cx="0" cy="336"/>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5" name="Line 43">
              <a:extLst>
                <a:ext uri="{FF2B5EF4-FFF2-40B4-BE49-F238E27FC236}">
                  <a16:creationId xmlns:a16="http://schemas.microsoft.com/office/drawing/2014/main" id="{26E45A89-C7A7-49F0-BEA1-F7C9CB81FAAB}"/>
                </a:ext>
              </a:extLst>
            </p:cNvPr>
            <p:cNvSpPr>
              <a:spLocks noChangeShapeType="1"/>
            </p:cNvSpPr>
            <p:nvPr/>
          </p:nvSpPr>
          <p:spPr bwMode="auto">
            <a:xfrm>
              <a:off x="3449" y="2071"/>
              <a:ext cx="0" cy="38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6" name="Line 44">
              <a:extLst>
                <a:ext uri="{FF2B5EF4-FFF2-40B4-BE49-F238E27FC236}">
                  <a16:creationId xmlns:a16="http://schemas.microsoft.com/office/drawing/2014/main" id="{C651C7CF-A3F1-4659-B6BD-274CA810F879}"/>
                </a:ext>
              </a:extLst>
            </p:cNvPr>
            <p:cNvSpPr>
              <a:spLocks noChangeShapeType="1"/>
            </p:cNvSpPr>
            <p:nvPr/>
          </p:nvSpPr>
          <p:spPr bwMode="auto">
            <a:xfrm>
              <a:off x="4025" y="2071"/>
              <a:ext cx="0" cy="38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7" name="未知">
              <a:extLst>
                <a:ext uri="{FF2B5EF4-FFF2-40B4-BE49-F238E27FC236}">
                  <a16:creationId xmlns:a16="http://schemas.microsoft.com/office/drawing/2014/main" id="{B7FD954A-1901-4C1A-B383-03906EB49BBD}"/>
                </a:ext>
              </a:extLst>
            </p:cNvPr>
            <p:cNvSpPr>
              <a:spLocks/>
            </p:cNvSpPr>
            <p:nvPr/>
          </p:nvSpPr>
          <p:spPr bwMode="auto">
            <a:xfrm>
              <a:off x="1097" y="823"/>
              <a:ext cx="1248" cy="912"/>
            </a:xfrm>
            <a:custGeom>
              <a:avLst/>
              <a:gdLst>
                <a:gd name="T0" fmla="*/ 1248 w 1248"/>
                <a:gd name="T1" fmla="*/ 0 h 912"/>
                <a:gd name="T2" fmla="*/ 1248 w 1248"/>
                <a:gd name="T3" fmla="*/ 672 h 912"/>
                <a:gd name="T4" fmla="*/ 0 w 1248"/>
                <a:gd name="T5" fmla="*/ 672 h 912"/>
                <a:gd name="T6" fmla="*/ 0 w 1248"/>
                <a:gd name="T7" fmla="*/ 912 h 912"/>
              </a:gdLst>
              <a:ahLst/>
              <a:cxnLst>
                <a:cxn ang="0">
                  <a:pos x="T0" y="T1"/>
                </a:cxn>
                <a:cxn ang="0">
                  <a:pos x="T2" y="T3"/>
                </a:cxn>
                <a:cxn ang="0">
                  <a:pos x="T4" y="T5"/>
                </a:cxn>
                <a:cxn ang="0">
                  <a:pos x="T6" y="T7"/>
                </a:cxn>
              </a:cxnLst>
              <a:rect l="0" t="0" r="r" b="b"/>
              <a:pathLst>
                <a:path w="1248" h="912">
                  <a:moveTo>
                    <a:pt x="1248" y="0"/>
                  </a:moveTo>
                  <a:lnTo>
                    <a:pt x="1248" y="672"/>
                  </a:lnTo>
                  <a:lnTo>
                    <a:pt x="0" y="672"/>
                  </a:lnTo>
                  <a:lnTo>
                    <a:pt x="0" y="912"/>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8" name="未知">
              <a:extLst>
                <a:ext uri="{FF2B5EF4-FFF2-40B4-BE49-F238E27FC236}">
                  <a16:creationId xmlns:a16="http://schemas.microsoft.com/office/drawing/2014/main" id="{7AD5E946-3B67-4DA3-93F8-33FAA8B6F022}"/>
                </a:ext>
              </a:extLst>
            </p:cNvPr>
            <p:cNvSpPr>
              <a:spLocks/>
            </p:cNvSpPr>
            <p:nvPr/>
          </p:nvSpPr>
          <p:spPr bwMode="auto">
            <a:xfrm>
              <a:off x="2345" y="1495"/>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19" name="未知">
              <a:extLst>
                <a:ext uri="{FF2B5EF4-FFF2-40B4-BE49-F238E27FC236}">
                  <a16:creationId xmlns:a16="http://schemas.microsoft.com/office/drawing/2014/main" id="{3D5482EE-844F-424C-BEAE-71515972994D}"/>
                </a:ext>
              </a:extLst>
            </p:cNvPr>
            <p:cNvSpPr>
              <a:spLocks/>
            </p:cNvSpPr>
            <p:nvPr/>
          </p:nvSpPr>
          <p:spPr bwMode="auto">
            <a:xfrm>
              <a:off x="1433" y="727"/>
              <a:ext cx="1968" cy="1008"/>
            </a:xfrm>
            <a:custGeom>
              <a:avLst/>
              <a:gdLst>
                <a:gd name="T0" fmla="*/ 1968 w 1968"/>
                <a:gd name="T1" fmla="*/ 0 h 1008"/>
                <a:gd name="T2" fmla="*/ 1968 w 1968"/>
                <a:gd name="T3" fmla="*/ 528 h 1008"/>
                <a:gd name="T4" fmla="*/ 0 w 1968"/>
                <a:gd name="T5" fmla="*/ 528 h 1008"/>
                <a:gd name="T6" fmla="*/ 0 w 1968"/>
                <a:gd name="T7" fmla="*/ 1008 h 1008"/>
              </a:gdLst>
              <a:ahLst/>
              <a:cxnLst>
                <a:cxn ang="0">
                  <a:pos x="T0" y="T1"/>
                </a:cxn>
                <a:cxn ang="0">
                  <a:pos x="T2" y="T3"/>
                </a:cxn>
                <a:cxn ang="0">
                  <a:pos x="T4" y="T5"/>
                </a:cxn>
                <a:cxn ang="0">
                  <a:pos x="T6" y="T7"/>
                </a:cxn>
              </a:cxnLst>
              <a:rect l="0" t="0" r="r" b="b"/>
              <a:pathLst>
                <a:path w="1968" h="1008">
                  <a:moveTo>
                    <a:pt x="1968" y="0"/>
                  </a:moveTo>
                  <a:lnTo>
                    <a:pt x="1968" y="528"/>
                  </a:lnTo>
                  <a:lnTo>
                    <a:pt x="0" y="528"/>
                  </a:lnTo>
                  <a:lnTo>
                    <a:pt x="0" y="1008"/>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0" name="Line 48">
              <a:extLst>
                <a:ext uri="{FF2B5EF4-FFF2-40B4-BE49-F238E27FC236}">
                  <a16:creationId xmlns:a16="http://schemas.microsoft.com/office/drawing/2014/main" id="{E3046904-CFB2-4615-92DB-B5D2DBCE21B6}"/>
                </a:ext>
              </a:extLst>
            </p:cNvPr>
            <p:cNvSpPr>
              <a:spLocks noChangeShapeType="1"/>
            </p:cNvSpPr>
            <p:nvPr/>
          </p:nvSpPr>
          <p:spPr bwMode="auto">
            <a:xfrm>
              <a:off x="3401" y="1255"/>
              <a:ext cx="1" cy="576"/>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1" name="Line 49">
              <a:extLst>
                <a:ext uri="{FF2B5EF4-FFF2-40B4-BE49-F238E27FC236}">
                  <a16:creationId xmlns:a16="http://schemas.microsoft.com/office/drawing/2014/main" id="{440DFA8F-7342-4512-B0DE-3D5D78D15AF5}"/>
                </a:ext>
              </a:extLst>
            </p:cNvPr>
            <p:cNvSpPr>
              <a:spLocks noChangeShapeType="1"/>
            </p:cNvSpPr>
            <p:nvPr/>
          </p:nvSpPr>
          <p:spPr bwMode="auto">
            <a:xfrm>
              <a:off x="3929" y="727"/>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2" name="未知">
              <a:extLst>
                <a:ext uri="{FF2B5EF4-FFF2-40B4-BE49-F238E27FC236}">
                  <a16:creationId xmlns:a16="http://schemas.microsoft.com/office/drawing/2014/main" id="{D3B3B824-EA95-4ECB-A3CB-61CBC8A7CAD8}"/>
                </a:ext>
              </a:extLst>
            </p:cNvPr>
            <p:cNvSpPr>
              <a:spLocks/>
            </p:cNvSpPr>
            <p:nvPr/>
          </p:nvSpPr>
          <p:spPr bwMode="auto">
            <a:xfrm>
              <a:off x="2009" y="1351"/>
              <a:ext cx="1920" cy="384"/>
            </a:xfrm>
            <a:custGeom>
              <a:avLst/>
              <a:gdLst>
                <a:gd name="T0" fmla="*/ 1920 w 1920"/>
                <a:gd name="T1" fmla="*/ 0 h 384"/>
                <a:gd name="T2" fmla="*/ 0 w 1920"/>
                <a:gd name="T3" fmla="*/ 0 h 384"/>
                <a:gd name="T4" fmla="*/ 0 w 1920"/>
                <a:gd name="T5" fmla="*/ 384 h 384"/>
              </a:gdLst>
              <a:ahLst/>
              <a:cxnLst>
                <a:cxn ang="0">
                  <a:pos x="T0" y="T1"/>
                </a:cxn>
                <a:cxn ang="0">
                  <a:pos x="T2" y="T3"/>
                </a:cxn>
                <a:cxn ang="0">
                  <a:pos x="T4" y="T5"/>
                </a:cxn>
              </a:cxnLst>
              <a:rect l="0" t="0" r="r" b="b"/>
              <a:pathLst>
                <a:path w="1920" h="384">
                  <a:moveTo>
                    <a:pt x="1920" y="0"/>
                  </a:moveTo>
                  <a:lnTo>
                    <a:pt x="0" y="0"/>
                  </a:lnTo>
                  <a:lnTo>
                    <a:pt x="0" y="384"/>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3" name="未知">
              <a:extLst>
                <a:ext uri="{FF2B5EF4-FFF2-40B4-BE49-F238E27FC236}">
                  <a16:creationId xmlns:a16="http://schemas.microsoft.com/office/drawing/2014/main" id="{107FA895-5848-473B-8044-23D1EE724023}"/>
                </a:ext>
              </a:extLst>
            </p:cNvPr>
            <p:cNvSpPr>
              <a:spLocks/>
            </p:cNvSpPr>
            <p:nvPr/>
          </p:nvSpPr>
          <p:spPr bwMode="auto">
            <a:xfrm>
              <a:off x="3914" y="1056"/>
              <a:ext cx="1104" cy="336"/>
            </a:xfrm>
            <a:custGeom>
              <a:avLst/>
              <a:gdLst>
                <a:gd name="T0" fmla="*/ 0 w 1008"/>
                <a:gd name="T1" fmla="*/ 0 h 144"/>
                <a:gd name="T2" fmla="*/ 1008 w 1008"/>
                <a:gd name="T3" fmla="*/ 0 h 144"/>
                <a:gd name="T4" fmla="*/ 1008 w 1008"/>
                <a:gd name="T5" fmla="*/ 144 h 144"/>
              </a:gdLst>
              <a:ahLst/>
              <a:cxnLst>
                <a:cxn ang="0">
                  <a:pos x="T0" y="T1"/>
                </a:cxn>
                <a:cxn ang="0">
                  <a:pos x="T2" y="T3"/>
                </a:cxn>
                <a:cxn ang="0">
                  <a:pos x="T4" y="T5"/>
                </a:cxn>
              </a:cxnLst>
              <a:rect l="0" t="0" r="r" b="b"/>
              <a:pathLst>
                <a:path w="1008" h="144">
                  <a:moveTo>
                    <a:pt x="0" y="0"/>
                  </a:moveTo>
                  <a:lnTo>
                    <a:pt x="1008" y="0"/>
                  </a:lnTo>
                  <a:lnTo>
                    <a:pt x="1008" y="144"/>
                  </a:lnTo>
                </a:path>
              </a:pathLst>
            </a:custGeom>
            <a:noFill/>
            <a:ln w="28575" cap="flat" cmpd="sng">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4" name="Line 52">
              <a:extLst>
                <a:ext uri="{FF2B5EF4-FFF2-40B4-BE49-F238E27FC236}">
                  <a16:creationId xmlns:a16="http://schemas.microsoft.com/office/drawing/2014/main" id="{0AA0ACE1-7464-4D7F-BDDC-FEA39F756ACF}"/>
                </a:ext>
              </a:extLst>
            </p:cNvPr>
            <p:cNvSpPr>
              <a:spLocks noChangeShapeType="1"/>
            </p:cNvSpPr>
            <p:nvPr/>
          </p:nvSpPr>
          <p:spPr bwMode="auto">
            <a:xfrm>
              <a:off x="406" y="3072"/>
              <a:ext cx="5235" cy="0"/>
            </a:xfrm>
            <a:prstGeom prst="line">
              <a:avLst/>
            </a:prstGeom>
            <a:noFill/>
            <a:ln w="57150"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5" name="Line 53">
              <a:extLst>
                <a:ext uri="{FF2B5EF4-FFF2-40B4-BE49-F238E27FC236}">
                  <a16:creationId xmlns:a16="http://schemas.microsoft.com/office/drawing/2014/main" id="{0647DFDD-B21B-482B-A317-128987C8014B}"/>
                </a:ext>
              </a:extLst>
            </p:cNvPr>
            <p:cNvSpPr>
              <a:spLocks noChangeShapeType="1"/>
            </p:cNvSpPr>
            <p:nvPr/>
          </p:nvSpPr>
          <p:spPr bwMode="auto">
            <a:xfrm flipH="1">
              <a:off x="5306" y="1584"/>
              <a:ext cx="240" cy="0"/>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6" name="未知">
              <a:extLst>
                <a:ext uri="{FF2B5EF4-FFF2-40B4-BE49-F238E27FC236}">
                  <a16:creationId xmlns:a16="http://schemas.microsoft.com/office/drawing/2014/main" id="{DE4C6ED6-0F52-469B-80F7-169A1E9453B4}"/>
                </a:ext>
              </a:extLst>
            </p:cNvPr>
            <p:cNvSpPr>
              <a:spLocks/>
            </p:cNvSpPr>
            <p:nvPr/>
          </p:nvSpPr>
          <p:spPr bwMode="auto">
            <a:xfrm>
              <a:off x="4586" y="432"/>
              <a:ext cx="960" cy="2640"/>
            </a:xfrm>
            <a:custGeom>
              <a:avLst/>
              <a:gdLst>
                <a:gd name="T0" fmla="*/ 960 w 960"/>
                <a:gd name="T1" fmla="*/ 2448 h 2448"/>
                <a:gd name="T2" fmla="*/ 960 w 960"/>
                <a:gd name="T3" fmla="*/ 0 h 2448"/>
                <a:gd name="T4" fmla="*/ 0 w 960"/>
                <a:gd name="T5" fmla="*/ 0 h 2448"/>
              </a:gdLst>
              <a:ahLst/>
              <a:cxnLst>
                <a:cxn ang="0">
                  <a:pos x="T0" y="T1"/>
                </a:cxn>
                <a:cxn ang="0">
                  <a:pos x="T2" y="T3"/>
                </a:cxn>
                <a:cxn ang="0">
                  <a:pos x="T4" y="T5"/>
                </a:cxn>
              </a:cxnLst>
              <a:rect l="0" t="0" r="r" b="b"/>
              <a:pathLst>
                <a:path w="960" h="2448">
                  <a:moveTo>
                    <a:pt x="960" y="2448"/>
                  </a:moveTo>
                  <a:lnTo>
                    <a:pt x="960" y="0"/>
                  </a:lnTo>
                  <a:lnTo>
                    <a:pt x="0" y="0"/>
                  </a:lnTo>
                </a:path>
              </a:pathLst>
            </a:custGeom>
            <a:noFill/>
            <a:ln w="57150" cap="flat" cmpd="sng">
              <a:solidFill>
                <a:schemeClr val="hlink"/>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7" name="Line 55">
              <a:extLst>
                <a:ext uri="{FF2B5EF4-FFF2-40B4-BE49-F238E27FC236}">
                  <a16:creationId xmlns:a16="http://schemas.microsoft.com/office/drawing/2014/main" id="{1DABBD9F-62D1-4E4A-AFBE-828382E1EEA5}"/>
                </a:ext>
              </a:extLst>
            </p:cNvPr>
            <p:cNvSpPr>
              <a:spLocks noChangeShapeType="1"/>
            </p:cNvSpPr>
            <p:nvPr/>
          </p:nvSpPr>
          <p:spPr bwMode="auto">
            <a:xfrm>
              <a:off x="650" y="1440"/>
              <a:ext cx="0" cy="1632"/>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8" name="Line 56">
              <a:extLst>
                <a:ext uri="{FF2B5EF4-FFF2-40B4-BE49-F238E27FC236}">
                  <a16:creationId xmlns:a16="http://schemas.microsoft.com/office/drawing/2014/main" id="{AE5BEF55-F94B-46B7-A90B-0B556E5D3D79}"/>
                </a:ext>
              </a:extLst>
            </p:cNvPr>
            <p:cNvSpPr>
              <a:spLocks noChangeShapeType="1"/>
            </p:cNvSpPr>
            <p:nvPr/>
          </p:nvSpPr>
          <p:spPr bwMode="auto">
            <a:xfrm>
              <a:off x="3770" y="2640"/>
              <a:ext cx="0" cy="432"/>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29" name="Line 57">
              <a:extLst>
                <a:ext uri="{FF2B5EF4-FFF2-40B4-BE49-F238E27FC236}">
                  <a16:creationId xmlns:a16="http://schemas.microsoft.com/office/drawing/2014/main" id="{A7D0A269-70C3-4760-9D86-E73F642D0D9C}"/>
                </a:ext>
              </a:extLst>
            </p:cNvPr>
            <p:cNvSpPr>
              <a:spLocks noChangeShapeType="1"/>
            </p:cNvSpPr>
            <p:nvPr/>
          </p:nvSpPr>
          <p:spPr bwMode="auto">
            <a:xfrm>
              <a:off x="1706" y="2640"/>
              <a:ext cx="0" cy="432"/>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30" name="Line 58">
              <a:extLst>
                <a:ext uri="{FF2B5EF4-FFF2-40B4-BE49-F238E27FC236}">
                  <a16:creationId xmlns:a16="http://schemas.microsoft.com/office/drawing/2014/main" id="{A03F8770-BA0F-4879-B342-A2950C8BCB56}"/>
                </a:ext>
              </a:extLst>
            </p:cNvPr>
            <p:cNvSpPr>
              <a:spLocks noChangeShapeType="1"/>
            </p:cNvSpPr>
            <p:nvPr/>
          </p:nvSpPr>
          <p:spPr bwMode="auto">
            <a:xfrm>
              <a:off x="5018" y="1776"/>
              <a:ext cx="0" cy="384"/>
            </a:xfrm>
            <a:prstGeom prst="line">
              <a:avLst/>
            </a:prstGeom>
            <a:noFill/>
            <a:ln w="5715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31" name="Text Box 59">
              <a:extLst>
                <a:ext uri="{FF2B5EF4-FFF2-40B4-BE49-F238E27FC236}">
                  <a16:creationId xmlns:a16="http://schemas.microsoft.com/office/drawing/2014/main" id="{4616FE0B-22F5-4CE4-BF63-FBC00B903AEC}"/>
                </a:ext>
              </a:extLst>
            </p:cNvPr>
            <p:cNvSpPr txBox="1">
              <a:spLocks noChangeArrowheads="1"/>
            </p:cNvSpPr>
            <p:nvPr/>
          </p:nvSpPr>
          <p:spPr bwMode="auto">
            <a:xfrm>
              <a:off x="239" y="32"/>
              <a:ext cx="70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From Mem</a:t>
              </a:r>
            </a:p>
          </p:txBody>
        </p:sp>
        <p:sp>
          <p:nvSpPr>
            <p:cNvPr id="28732" name="Text Box 60">
              <a:extLst>
                <a:ext uri="{FF2B5EF4-FFF2-40B4-BE49-F238E27FC236}">
                  <a16:creationId xmlns:a16="http://schemas.microsoft.com/office/drawing/2014/main" id="{39AE4A68-69A0-48B2-B035-3820416F5466}"/>
                </a:ext>
              </a:extLst>
            </p:cNvPr>
            <p:cNvSpPr txBox="1">
              <a:spLocks noChangeArrowheads="1"/>
            </p:cNvSpPr>
            <p:nvPr/>
          </p:nvSpPr>
          <p:spPr bwMode="auto">
            <a:xfrm>
              <a:off x="3488" y="-16"/>
              <a:ext cx="759"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FP Registers</a:t>
              </a:r>
            </a:p>
          </p:txBody>
        </p:sp>
        <p:sp>
          <p:nvSpPr>
            <p:cNvPr id="28733" name="Text Box 61">
              <a:extLst>
                <a:ext uri="{FF2B5EF4-FFF2-40B4-BE49-F238E27FC236}">
                  <a16:creationId xmlns:a16="http://schemas.microsoft.com/office/drawing/2014/main" id="{8A429249-B2AD-442D-8330-796F573F0061}"/>
                </a:ext>
              </a:extLst>
            </p:cNvPr>
            <p:cNvSpPr txBox="1">
              <a:spLocks noChangeArrowheads="1"/>
            </p:cNvSpPr>
            <p:nvPr/>
          </p:nvSpPr>
          <p:spPr bwMode="auto">
            <a:xfrm>
              <a:off x="2391" y="2115"/>
              <a:ext cx="796" cy="4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Reservation </a:t>
              </a:r>
            </a:p>
            <a:p>
              <a:pPr algn="ctr" eaLnBrk="0" hangingPunct="0"/>
              <a:r>
                <a:rPr lang="en-US" altLang="zh-CN" sz="1429" b="1">
                  <a:latin typeface="Century Gothic" panose="020B0502020202020204" pitchFamily="34" charset="0"/>
                </a:rPr>
                <a:t>Stations</a:t>
              </a:r>
            </a:p>
          </p:txBody>
        </p:sp>
        <p:sp>
          <p:nvSpPr>
            <p:cNvPr id="28734" name="Line 62">
              <a:extLst>
                <a:ext uri="{FF2B5EF4-FFF2-40B4-BE49-F238E27FC236}">
                  <a16:creationId xmlns:a16="http://schemas.microsoft.com/office/drawing/2014/main" id="{55D05CD3-1A64-47E4-B8F5-ADF4668F6186}"/>
                </a:ext>
              </a:extLst>
            </p:cNvPr>
            <p:cNvSpPr>
              <a:spLocks noChangeShapeType="1"/>
            </p:cNvSpPr>
            <p:nvPr/>
          </p:nvSpPr>
          <p:spPr bwMode="auto">
            <a:xfrm flipV="1">
              <a:off x="2186" y="2112"/>
              <a:ext cx="0" cy="768"/>
            </a:xfrm>
            <a:prstGeom prst="line">
              <a:avLst/>
            </a:prstGeom>
            <a:noFill/>
            <a:ln w="38100" cmpd="sng">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35" name="Line 63">
              <a:extLst>
                <a:ext uri="{FF2B5EF4-FFF2-40B4-BE49-F238E27FC236}">
                  <a16:creationId xmlns:a16="http://schemas.microsoft.com/office/drawing/2014/main" id="{B06287C2-B606-496A-B0AC-F160C0518EB8}"/>
                </a:ext>
              </a:extLst>
            </p:cNvPr>
            <p:cNvSpPr>
              <a:spLocks noChangeShapeType="1"/>
            </p:cNvSpPr>
            <p:nvPr/>
          </p:nvSpPr>
          <p:spPr bwMode="auto">
            <a:xfrm flipV="1">
              <a:off x="2186" y="2112"/>
              <a:ext cx="0" cy="960"/>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36" name="Line 64">
              <a:extLst>
                <a:ext uri="{FF2B5EF4-FFF2-40B4-BE49-F238E27FC236}">
                  <a16:creationId xmlns:a16="http://schemas.microsoft.com/office/drawing/2014/main" id="{2444C4CF-882D-40CD-B4FA-00C6FB64E28A}"/>
                </a:ext>
              </a:extLst>
            </p:cNvPr>
            <p:cNvSpPr>
              <a:spLocks noChangeShapeType="1"/>
            </p:cNvSpPr>
            <p:nvPr/>
          </p:nvSpPr>
          <p:spPr bwMode="auto">
            <a:xfrm flipV="1">
              <a:off x="4298" y="2064"/>
              <a:ext cx="0" cy="1008"/>
            </a:xfrm>
            <a:prstGeom prst="line">
              <a:avLst/>
            </a:prstGeom>
            <a:noFill/>
            <a:ln w="571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737" name="Text Box 65">
              <a:extLst>
                <a:ext uri="{FF2B5EF4-FFF2-40B4-BE49-F238E27FC236}">
                  <a16:creationId xmlns:a16="http://schemas.microsoft.com/office/drawing/2014/main" id="{FEE5343E-57A8-4327-8D35-FD61531A310A}"/>
                </a:ext>
              </a:extLst>
            </p:cNvPr>
            <p:cNvSpPr txBox="1">
              <a:spLocks noChangeArrowheads="1"/>
            </p:cNvSpPr>
            <p:nvPr/>
          </p:nvSpPr>
          <p:spPr bwMode="auto">
            <a:xfrm>
              <a:off x="1957" y="3152"/>
              <a:ext cx="1514"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Common Data Bus (CDB)</a:t>
              </a:r>
            </a:p>
          </p:txBody>
        </p:sp>
        <p:sp>
          <p:nvSpPr>
            <p:cNvPr id="28738" name="Text Box 66">
              <a:extLst>
                <a:ext uri="{FF2B5EF4-FFF2-40B4-BE49-F238E27FC236}">
                  <a16:creationId xmlns:a16="http://schemas.microsoft.com/office/drawing/2014/main" id="{C1AEDB86-DEB6-4D95-8E23-F1F3401CB749}"/>
                </a:ext>
              </a:extLst>
            </p:cNvPr>
            <p:cNvSpPr txBox="1">
              <a:spLocks noChangeArrowheads="1"/>
            </p:cNvSpPr>
            <p:nvPr/>
          </p:nvSpPr>
          <p:spPr bwMode="auto">
            <a:xfrm>
              <a:off x="4718" y="2144"/>
              <a:ext cx="557"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To Mem</a:t>
              </a:r>
            </a:p>
          </p:txBody>
        </p:sp>
        <p:sp>
          <p:nvSpPr>
            <p:cNvPr id="28739" name="Text Box 67">
              <a:extLst>
                <a:ext uri="{FF2B5EF4-FFF2-40B4-BE49-F238E27FC236}">
                  <a16:creationId xmlns:a16="http://schemas.microsoft.com/office/drawing/2014/main" id="{07B0A776-E1C9-4FF6-AEA7-9AEB88D58579}"/>
                </a:ext>
              </a:extLst>
            </p:cNvPr>
            <p:cNvSpPr txBox="1">
              <a:spLocks noChangeArrowheads="1"/>
            </p:cNvSpPr>
            <p:nvPr/>
          </p:nvSpPr>
          <p:spPr bwMode="auto">
            <a:xfrm>
              <a:off x="1493" y="27"/>
              <a:ext cx="500" cy="4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FP Op</a:t>
              </a:r>
            </a:p>
            <a:p>
              <a:pPr algn="ctr" eaLnBrk="0" hangingPunct="0"/>
              <a:r>
                <a:rPr lang="en-US" altLang="zh-CN" sz="1429" b="1">
                  <a:latin typeface="Century Gothic" panose="020B0502020202020204" pitchFamily="34" charset="0"/>
                </a:rPr>
                <a:t>Queue</a:t>
              </a:r>
            </a:p>
          </p:txBody>
        </p:sp>
        <p:sp>
          <p:nvSpPr>
            <p:cNvPr id="28740" name="Text Box 68">
              <a:extLst>
                <a:ext uri="{FF2B5EF4-FFF2-40B4-BE49-F238E27FC236}">
                  <a16:creationId xmlns:a16="http://schemas.microsoft.com/office/drawing/2014/main" id="{6F71E047-B21F-43B0-B619-E647BA411D4D}"/>
                </a:ext>
              </a:extLst>
            </p:cNvPr>
            <p:cNvSpPr txBox="1">
              <a:spLocks noChangeArrowheads="1"/>
            </p:cNvSpPr>
            <p:nvPr/>
          </p:nvSpPr>
          <p:spPr bwMode="auto">
            <a:xfrm>
              <a:off x="916" y="368"/>
              <a:ext cx="787"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Load Buffers</a:t>
              </a:r>
            </a:p>
          </p:txBody>
        </p:sp>
        <p:sp>
          <p:nvSpPr>
            <p:cNvPr id="28741" name="Text Box 69">
              <a:extLst>
                <a:ext uri="{FF2B5EF4-FFF2-40B4-BE49-F238E27FC236}">
                  <a16:creationId xmlns:a16="http://schemas.microsoft.com/office/drawing/2014/main" id="{46DEDFD8-F850-4C81-9E74-7296A0D4DA47}"/>
                </a:ext>
              </a:extLst>
            </p:cNvPr>
            <p:cNvSpPr txBox="1">
              <a:spLocks noChangeArrowheads="1"/>
            </p:cNvSpPr>
            <p:nvPr/>
          </p:nvSpPr>
          <p:spPr bwMode="auto">
            <a:xfrm>
              <a:off x="4190" y="1131"/>
              <a:ext cx="479" cy="4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429" b="1">
                  <a:latin typeface="Century Gothic" panose="020B0502020202020204" pitchFamily="34" charset="0"/>
                </a:rPr>
                <a:t>Store </a:t>
              </a:r>
            </a:p>
            <a:p>
              <a:pPr algn="ctr" eaLnBrk="0" hangingPunct="0"/>
              <a:r>
                <a:rPr lang="en-US" altLang="zh-CN" sz="1429" b="1">
                  <a:latin typeface="Century Gothic" panose="020B0502020202020204" pitchFamily="34" charset="0"/>
                </a:rPr>
                <a:t>Buffers</a:t>
              </a:r>
            </a:p>
          </p:txBody>
        </p:sp>
        <p:sp>
          <p:nvSpPr>
            <p:cNvPr id="28742" name="Text Box 70">
              <a:extLst>
                <a:ext uri="{FF2B5EF4-FFF2-40B4-BE49-F238E27FC236}">
                  <a16:creationId xmlns:a16="http://schemas.microsoft.com/office/drawing/2014/main" id="{45A5D233-A868-4E5F-954E-84FCAD02F642}"/>
                </a:ext>
              </a:extLst>
            </p:cNvPr>
            <p:cNvSpPr txBox="1">
              <a:spLocks noChangeArrowheads="1"/>
            </p:cNvSpPr>
            <p:nvPr/>
          </p:nvSpPr>
          <p:spPr bwMode="auto">
            <a:xfrm>
              <a:off x="33" y="628"/>
              <a:ext cx="383" cy="8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lnSpc>
                  <a:spcPct val="90000"/>
                </a:lnSpc>
              </a:pPr>
              <a:r>
                <a:rPr lang="en-US" altLang="zh-CN" sz="1111" b="1">
                  <a:solidFill>
                    <a:schemeClr val="hlink"/>
                  </a:solidFill>
                  <a:latin typeface="Century Gothic" panose="020B0502020202020204" pitchFamily="34" charset="0"/>
                </a:rPr>
                <a:t>Load1</a:t>
              </a:r>
            </a:p>
            <a:p>
              <a:pPr algn="ctr" eaLnBrk="0" hangingPunct="0">
                <a:lnSpc>
                  <a:spcPct val="90000"/>
                </a:lnSpc>
              </a:pPr>
              <a:r>
                <a:rPr lang="en-US" altLang="zh-CN" sz="1111" b="1">
                  <a:solidFill>
                    <a:schemeClr val="hlink"/>
                  </a:solidFill>
                  <a:latin typeface="Century Gothic" panose="020B0502020202020204" pitchFamily="34" charset="0"/>
                </a:rPr>
                <a:t>Load2</a:t>
              </a:r>
            </a:p>
            <a:p>
              <a:pPr algn="ctr" eaLnBrk="0" hangingPunct="0">
                <a:lnSpc>
                  <a:spcPct val="90000"/>
                </a:lnSpc>
              </a:pPr>
              <a:r>
                <a:rPr lang="en-US" altLang="zh-CN" sz="1111" b="1">
                  <a:solidFill>
                    <a:schemeClr val="hlink"/>
                  </a:solidFill>
                  <a:latin typeface="Century Gothic" panose="020B0502020202020204" pitchFamily="34" charset="0"/>
                </a:rPr>
                <a:t>Load3</a:t>
              </a:r>
            </a:p>
            <a:p>
              <a:pPr algn="ctr" eaLnBrk="0" hangingPunct="0">
                <a:lnSpc>
                  <a:spcPct val="90000"/>
                </a:lnSpc>
              </a:pPr>
              <a:r>
                <a:rPr lang="en-US" altLang="zh-CN" sz="1111" b="1">
                  <a:solidFill>
                    <a:schemeClr val="hlink"/>
                  </a:solidFill>
                  <a:latin typeface="Century Gothic" panose="020B0502020202020204" pitchFamily="34" charset="0"/>
                </a:rPr>
                <a:t>Load4</a:t>
              </a:r>
            </a:p>
            <a:p>
              <a:pPr algn="ctr" eaLnBrk="0" hangingPunct="0">
                <a:lnSpc>
                  <a:spcPct val="90000"/>
                </a:lnSpc>
              </a:pPr>
              <a:r>
                <a:rPr lang="en-US" altLang="zh-CN" sz="1111" b="1">
                  <a:solidFill>
                    <a:schemeClr val="hlink"/>
                  </a:solidFill>
                  <a:latin typeface="Century Gothic" panose="020B0502020202020204" pitchFamily="34" charset="0"/>
                </a:rPr>
                <a:t>Load5</a:t>
              </a:r>
            </a:p>
            <a:p>
              <a:pPr algn="ctr" eaLnBrk="0" hangingPunct="0">
                <a:lnSpc>
                  <a:spcPct val="90000"/>
                </a:lnSpc>
              </a:pPr>
              <a:r>
                <a:rPr lang="en-US" altLang="zh-CN" sz="1111" b="1">
                  <a:solidFill>
                    <a:schemeClr val="hlink"/>
                  </a:solidFill>
                  <a:latin typeface="Century Gothic" panose="020B0502020202020204" pitchFamily="34" charset="0"/>
                </a:rPr>
                <a:t>Load6</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B1DE758-9811-4E7C-85EC-F074D3F5708D}"/>
              </a:ext>
            </a:extLst>
          </p:cNvPr>
          <p:cNvSpPr>
            <a:spLocks noGrp="1"/>
          </p:cNvSpPr>
          <p:nvPr>
            <p:ph type="title"/>
          </p:nvPr>
        </p:nvSpPr>
        <p:spPr/>
        <p:txBody>
          <a:bodyPr/>
          <a:lstStyle/>
          <a:p>
            <a:r>
              <a:rPr lang="en-US" altLang="zh-CN" dirty="0"/>
              <a:t>Three Stages of Instruction Goes</a:t>
            </a:r>
            <a:endParaRPr lang="zh-CN" altLang="en-US" dirty="0"/>
          </a:p>
        </p:txBody>
      </p:sp>
      <p:sp>
        <p:nvSpPr>
          <p:cNvPr id="29699" name="Rectangle 3">
            <a:extLst>
              <a:ext uri="{FF2B5EF4-FFF2-40B4-BE49-F238E27FC236}">
                <a16:creationId xmlns:a16="http://schemas.microsoft.com/office/drawing/2014/main" id="{B4677FF7-3DCA-4975-B3A4-D1EF53B6EB56}"/>
              </a:ext>
            </a:extLst>
          </p:cNvPr>
          <p:cNvSpPr>
            <a:spLocks noGrp="1" noChangeArrowheads="1"/>
          </p:cNvSpPr>
          <p:nvPr>
            <p:ph idx="1"/>
          </p:nvPr>
        </p:nvSpPr>
        <p:spPr>
          <a:xfrm>
            <a:off x="357188" y="1571625"/>
            <a:ext cx="8429625" cy="4859338"/>
          </a:xfrm>
        </p:spPr>
        <p:txBody>
          <a:bodyPr/>
          <a:lstStyle/>
          <a:p>
            <a:r>
              <a:rPr lang="en-US" altLang="zh-CN"/>
              <a:t>The ID and EX stages of the five-stage pipeline are replaced with three new stages</a:t>
            </a:r>
          </a:p>
          <a:p>
            <a:pPr lvl="1"/>
            <a:r>
              <a:rPr lang="en-US" altLang="zh-CN"/>
              <a:t>Issue</a:t>
            </a:r>
          </a:p>
          <a:p>
            <a:pPr lvl="1"/>
            <a:r>
              <a:rPr lang="en-US" altLang="zh-CN"/>
              <a:t>Execute</a:t>
            </a:r>
          </a:p>
          <a:p>
            <a:pPr lvl="1"/>
            <a:r>
              <a:rPr lang="en-US" altLang="zh-CN"/>
              <a:t>Write result</a:t>
            </a:r>
          </a:p>
        </p:txBody>
      </p:sp>
      <p:sp>
        <p:nvSpPr>
          <p:cNvPr id="4" name="日期占位符 3">
            <a:extLst>
              <a:ext uri="{FF2B5EF4-FFF2-40B4-BE49-F238E27FC236}">
                <a16:creationId xmlns:a16="http://schemas.microsoft.com/office/drawing/2014/main" id="{AEF56F3C-AA36-4965-9153-E78148C5770D}"/>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BDE2D35E-6EC4-4B4B-8DB0-90EE08B5805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F7E5ABFB-AB9E-413F-A0ED-BD4F304A2348}"/>
              </a:ext>
            </a:extLst>
          </p:cNvPr>
          <p:cNvSpPr>
            <a:spLocks noGrp="1"/>
          </p:cNvSpPr>
          <p:nvPr>
            <p:ph type="sldNum" sz="quarter" idx="12"/>
          </p:nvPr>
        </p:nvSpPr>
        <p:spPr>
          <a:xfrm>
            <a:off x="6457950" y="6488119"/>
            <a:ext cx="2057400" cy="365125"/>
          </a:xfrm>
        </p:spPr>
        <p:txBody>
          <a:bodyPr/>
          <a:lstStyle/>
          <a:p>
            <a:fld id="{2E9E5437-90F0-4027-9D67-342212C5C25D}" type="slidenum">
              <a:rPr lang="zh-CN" altLang="en-US"/>
              <a:pPr/>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FA06096-2F81-46EC-90D7-726E7FD2BA83}"/>
              </a:ext>
            </a:extLst>
          </p:cNvPr>
          <p:cNvSpPr>
            <a:spLocks noGrp="1"/>
          </p:cNvSpPr>
          <p:nvPr>
            <p:ph type="title"/>
          </p:nvPr>
        </p:nvSpPr>
        <p:spPr/>
        <p:txBody>
          <a:bodyPr/>
          <a:lstStyle/>
          <a:p>
            <a:r>
              <a:rPr lang="zh-CN" altLang="en-US" dirty="0"/>
              <a:t>Tomasulo Algorithm</a:t>
            </a:r>
            <a:r>
              <a:rPr lang="en-US" altLang="zh-CN" dirty="0"/>
              <a:t> 1/2</a:t>
            </a:r>
            <a:endParaRPr lang="zh-CN" altLang="en-US" dirty="0"/>
          </a:p>
        </p:txBody>
      </p:sp>
      <p:sp>
        <p:nvSpPr>
          <p:cNvPr id="30723" name="Rectangle 3">
            <a:extLst>
              <a:ext uri="{FF2B5EF4-FFF2-40B4-BE49-F238E27FC236}">
                <a16:creationId xmlns:a16="http://schemas.microsoft.com/office/drawing/2014/main" id="{9E15173B-D9AA-414E-992B-59B038EC1898}"/>
              </a:ext>
            </a:extLst>
          </p:cNvPr>
          <p:cNvSpPr>
            <a:spLocks noGrp="1" noChangeArrowheads="1"/>
          </p:cNvSpPr>
          <p:nvPr>
            <p:ph idx="1"/>
          </p:nvPr>
        </p:nvSpPr>
        <p:spPr>
          <a:xfrm>
            <a:off x="357188" y="1571625"/>
            <a:ext cx="8429625" cy="4859338"/>
          </a:xfrm>
        </p:spPr>
        <p:txBody>
          <a:bodyPr/>
          <a:lstStyle/>
          <a:p>
            <a:r>
              <a:rPr lang="zh-CN" altLang="en-US"/>
              <a:t>Control &amp; buffers distributed with FU</a:t>
            </a:r>
          </a:p>
          <a:p>
            <a:pPr lvl="1"/>
            <a:r>
              <a:rPr lang="zh-CN" altLang="en-US"/>
              <a:t>FU buffers called reservation stations (RS)</a:t>
            </a:r>
            <a:r>
              <a:rPr lang="en-US" altLang="zh-CN"/>
              <a:t> </a:t>
            </a:r>
            <a:r>
              <a:rPr lang="zh-CN" altLang="en-US"/>
              <a:t>have pending operands</a:t>
            </a:r>
          </a:p>
          <a:p>
            <a:r>
              <a:rPr lang="zh-CN" altLang="en-US"/>
              <a:t>Load </a:t>
            </a:r>
            <a:r>
              <a:rPr lang="en-US" altLang="zh-CN"/>
              <a:t>Buffer </a:t>
            </a:r>
            <a:r>
              <a:rPr lang="zh-CN" altLang="en-US"/>
              <a:t>and Stores </a:t>
            </a:r>
            <a:r>
              <a:rPr lang="en-US" altLang="zh-CN"/>
              <a:t>Buffer </a:t>
            </a:r>
            <a:r>
              <a:rPr lang="zh-CN" altLang="en-US"/>
              <a:t>treated as FUs with RSs as well</a:t>
            </a:r>
          </a:p>
          <a:p>
            <a:r>
              <a:rPr lang="zh-CN" altLang="en-US"/>
              <a:t>Registers replaced by values or pointers to RS called  register renaming</a:t>
            </a:r>
          </a:p>
          <a:p>
            <a:pPr lvl="1"/>
            <a:r>
              <a:rPr lang="zh-CN" altLang="en-US"/>
              <a:t>Renaming avoids WAR, WAW hazards</a:t>
            </a:r>
          </a:p>
          <a:p>
            <a:pPr lvl="1"/>
            <a:r>
              <a:rPr lang="zh-CN" altLang="en-US"/>
              <a:t>More reservation stations than registers, so can do optimizations compilers can’t</a:t>
            </a:r>
          </a:p>
        </p:txBody>
      </p:sp>
      <p:sp>
        <p:nvSpPr>
          <p:cNvPr id="4" name="日期占位符 3">
            <a:extLst>
              <a:ext uri="{FF2B5EF4-FFF2-40B4-BE49-F238E27FC236}">
                <a16:creationId xmlns:a16="http://schemas.microsoft.com/office/drawing/2014/main" id="{67D6AC04-22FC-4983-9375-5CCBED06D452}"/>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289808D3-8086-446A-A28F-A591C9BAAB7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E2D5461D-1D94-465B-ACBB-5E543239940D}"/>
              </a:ext>
            </a:extLst>
          </p:cNvPr>
          <p:cNvSpPr>
            <a:spLocks noGrp="1"/>
          </p:cNvSpPr>
          <p:nvPr>
            <p:ph type="sldNum" sz="quarter" idx="12"/>
          </p:nvPr>
        </p:nvSpPr>
        <p:spPr>
          <a:xfrm>
            <a:off x="6457950" y="6488119"/>
            <a:ext cx="2057400" cy="365125"/>
          </a:xfrm>
        </p:spPr>
        <p:txBody>
          <a:bodyPr/>
          <a:lstStyle/>
          <a:p>
            <a:fld id="{AB879866-2915-439F-BFF9-04B29328863D}" type="slidenum">
              <a:rPr lang="zh-CN" altLang="en-US"/>
              <a:pPr/>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8501E8B4-B96A-454F-A8D0-8FC5B09DF6A2}"/>
              </a:ext>
            </a:extLst>
          </p:cNvPr>
          <p:cNvSpPr>
            <a:spLocks noGrp="1"/>
          </p:cNvSpPr>
          <p:nvPr>
            <p:ph type="title"/>
          </p:nvPr>
        </p:nvSpPr>
        <p:spPr/>
        <p:txBody>
          <a:bodyPr/>
          <a:lstStyle/>
          <a:p>
            <a:r>
              <a:rPr lang="zh-CN" altLang="en-US" dirty="0"/>
              <a:t>Tomasulo Algorithm</a:t>
            </a:r>
            <a:r>
              <a:rPr lang="en-US" altLang="zh-CN" dirty="0"/>
              <a:t> 2/2</a:t>
            </a:r>
            <a:endParaRPr lang="zh-CN" altLang="en-US" dirty="0"/>
          </a:p>
        </p:txBody>
      </p:sp>
      <p:sp>
        <p:nvSpPr>
          <p:cNvPr id="31747" name="Rectangle 3">
            <a:extLst>
              <a:ext uri="{FF2B5EF4-FFF2-40B4-BE49-F238E27FC236}">
                <a16:creationId xmlns:a16="http://schemas.microsoft.com/office/drawing/2014/main" id="{15400CE8-1663-43B2-9985-DFD73A5F9779}"/>
              </a:ext>
            </a:extLst>
          </p:cNvPr>
          <p:cNvSpPr>
            <a:spLocks noGrp="1" noChangeArrowheads="1"/>
          </p:cNvSpPr>
          <p:nvPr>
            <p:ph idx="1"/>
          </p:nvPr>
        </p:nvSpPr>
        <p:spPr>
          <a:xfrm>
            <a:off x="357188" y="1571625"/>
            <a:ext cx="8429625" cy="4859338"/>
          </a:xfrm>
        </p:spPr>
        <p:txBody>
          <a:bodyPr/>
          <a:lstStyle/>
          <a:p>
            <a:r>
              <a:rPr lang="en-US" altLang="zh-CN"/>
              <a:t>Results to FU from RS, not through registers, but over Common Data Bus (CDB) that broadcasts results to all FUs</a:t>
            </a:r>
          </a:p>
          <a:p>
            <a:pPr lvl="1"/>
            <a:r>
              <a:rPr lang="en-US" altLang="zh-CN"/>
              <a:t>Avoids RAW hazards by executing an instruction only when its operands are available</a:t>
            </a:r>
          </a:p>
          <a:p>
            <a:r>
              <a:rPr lang="en-US" altLang="zh-CN"/>
              <a:t>Integer instructions can go past branches (predict taken), allowing FP ops beyond basic block in FP queue</a:t>
            </a:r>
          </a:p>
        </p:txBody>
      </p:sp>
      <p:sp>
        <p:nvSpPr>
          <p:cNvPr id="4" name="日期占位符 3">
            <a:extLst>
              <a:ext uri="{FF2B5EF4-FFF2-40B4-BE49-F238E27FC236}">
                <a16:creationId xmlns:a16="http://schemas.microsoft.com/office/drawing/2014/main" id="{1EF0A222-A7CD-42E1-881F-BA3BFE7C90F9}"/>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F3641FD2-6E6B-44BB-B5E7-0FF135CF820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E684979-8C1F-4A9D-9B17-8E17C8AA42DA}"/>
              </a:ext>
            </a:extLst>
          </p:cNvPr>
          <p:cNvSpPr>
            <a:spLocks noGrp="1"/>
          </p:cNvSpPr>
          <p:nvPr>
            <p:ph type="sldNum" sz="quarter" idx="12"/>
          </p:nvPr>
        </p:nvSpPr>
        <p:spPr>
          <a:xfrm>
            <a:off x="6457950" y="6488119"/>
            <a:ext cx="2057400" cy="365125"/>
          </a:xfrm>
        </p:spPr>
        <p:txBody>
          <a:bodyPr/>
          <a:lstStyle/>
          <a:p>
            <a:fld id="{C47F1964-D28A-422D-8337-8F3B38DFAE68}" type="slidenum">
              <a:rPr lang="zh-CN" altLang="en-US"/>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72CC12B-A4B9-4682-8DB1-FD521F4CD8E4}"/>
              </a:ext>
            </a:extLst>
          </p:cNvPr>
          <p:cNvSpPr>
            <a:spLocks noGrp="1"/>
          </p:cNvSpPr>
          <p:nvPr>
            <p:ph type="title"/>
          </p:nvPr>
        </p:nvSpPr>
        <p:spPr/>
        <p:txBody>
          <a:bodyPr/>
          <a:lstStyle/>
          <a:p>
            <a:r>
              <a:rPr lang="en-US" altLang="zh-CN" dirty="0"/>
              <a:t>Fields of Reservation Stations</a:t>
            </a:r>
            <a:endParaRPr lang="zh-CN" altLang="en-US" dirty="0"/>
          </a:p>
        </p:txBody>
      </p:sp>
      <p:sp>
        <p:nvSpPr>
          <p:cNvPr id="32771" name="Rectangle 3">
            <a:extLst>
              <a:ext uri="{FF2B5EF4-FFF2-40B4-BE49-F238E27FC236}">
                <a16:creationId xmlns:a16="http://schemas.microsoft.com/office/drawing/2014/main" id="{597542B4-D096-41A0-A4B9-0580E7E11992}"/>
              </a:ext>
            </a:extLst>
          </p:cNvPr>
          <p:cNvSpPr>
            <a:spLocks noGrp="1" noChangeArrowheads="1"/>
          </p:cNvSpPr>
          <p:nvPr>
            <p:ph idx="1"/>
          </p:nvPr>
        </p:nvSpPr>
        <p:spPr>
          <a:xfrm>
            <a:off x="357188" y="1571625"/>
            <a:ext cx="8429625" cy="4859338"/>
          </a:xfrm>
        </p:spPr>
        <p:txBody>
          <a:bodyPr/>
          <a:lstStyle/>
          <a:p>
            <a:r>
              <a:rPr lang="en-US" altLang="zh-CN"/>
              <a:t>Op: The operation to perform </a:t>
            </a:r>
          </a:p>
          <a:p>
            <a:r>
              <a:rPr lang="en-US" altLang="zh-CN"/>
              <a:t>Vj, Vk: value of the source operands</a:t>
            </a:r>
          </a:p>
          <a:p>
            <a:pPr lvl="1"/>
            <a:r>
              <a:rPr lang="en-US" altLang="zh-CN"/>
              <a:t>Only one of V or Q is valid for each operand</a:t>
            </a:r>
          </a:p>
          <a:p>
            <a:r>
              <a:rPr lang="en-US" altLang="zh-CN"/>
              <a:t>Qj, Qk: RSs producing source registers</a:t>
            </a:r>
          </a:p>
          <a:p>
            <a:pPr lvl="1"/>
            <a:r>
              <a:rPr lang="en-US" altLang="zh-CN"/>
              <a:t>Qj, Qk = 0 =&gt; ready</a:t>
            </a:r>
          </a:p>
          <a:p>
            <a:r>
              <a:rPr lang="en-US" altLang="zh-CN"/>
              <a:t>Busy: indicates this reservation station and its accompanying FUs are occupied</a:t>
            </a:r>
          </a:p>
        </p:txBody>
      </p:sp>
      <p:sp>
        <p:nvSpPr>
          <p:cNvPr id="4" name="日期占位符 3">
            <a:extLst>
              <a:ext uri="{FF2B5EF4-FFF2-40B4-BE49-F238E27FC236}">
                <a16:creationId xmlns:a16="http://schemas.microsoft.com/office/drawing/2014/main" id="{0459CCA8-6455-4084-838D-36F996F9F256}"/>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E61EE716-041E-474E-9CC8-0335FCCB402B}"/>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F73ACD7-7E6E-42EF-8998-94F9BBC99C8C}"/>
              </a:ext>
            </a:extLst>
          </p:cNvPr>
          <p:cNvSpPr>
            <a:spLocks noGrp="1"/>
          </p:cNvSpPr>
          <p:nvPr>
            <p:ph type="sldNum" sz="quarter" idx="12"/>
          </p:nvPr>
        </p:nvSpPr>
        <p:spPr>
          <a:xfrm>
            <a:off x="6457950" y="6488119"/>
            <a:ext cx="2057400" cy="365125"/>
          </a:xfrm>
        </p:spPr>
        <p:txBody>
          <a:bodyPr/>
          <a:lstStyle/>
          <a:p>
            <a:fld id="{27C18F4E-A83B-4BAE-9039-25515493B4C4}" type="slidenum">
              <a:rPr lang="zh-CN" altLang="en-US"/>
              <a:pPr/>
              <a:t>29</a:t>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B4C5E60-0155-4268-8877-5340C523D12D}"/>
              </a:ext>
            </a:extLst>
          </p:cNvPr>
          <p:cNvSpPr>
            <a:spLocks noGrp="1" noChangeArrowheads="1"/>
          </p:cNvSpPr>
          <p:nvPr>
            <p:ph type="title"/>
          </p:nvPr>
        </p:nvSpPr>
        <p:spPr>
          <a:xfrm>
            <a:off x="267891" y="365126"/>
            <a:ext cx="8117086" cy="1120774"/>
          </a:xfrm>
        </p:spPr>
        <p:txBody>
          <a:bodyPr>
            <a:normAutofit/>
          </a:bodyPr>
          <a:lstStyle/>
          <a:p>
            <a:r>
              <a:rPr lang="zh-CN" altLang="zh-CN"/>
              <a:t>Computers in the News – From David Patterson cs252-s06</a:t>
            </a:r>
          </a:p>
        </p:txBody>
      </p:sp>
      <p:pic>
        <p:nvPicPr>
          <p:cNvPr id="6148" name="Picture 4">
            <a:hlinkClick r:id="rId2" action="ppaction://hlinksldjump"/>
            <a:extLst>
              <a:ext uri="{FF2B5EF4-FFF2-40B4-BE49-F238E27FC236}">
                <a16:creationId xmlns:a16="http://schemas.microsoft.com/office/drawing/2014/main" id="{F6966536-F5D1-4B53-A27B-E117EDDB2D5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635082" y="1665288"/>
            <a:ext cx="3512974" cy="4691062"/>
          </a:xfrm>
          <a:ln/>
        </p:spPr>
      </p:pic>
      <p:sp>
        <p:nvSpPr>
          <p:cNvPr id="6147" name="Rectangle 3">
            <a:extLst>
              <a:ext uri="{FF2B5EF4-FFF2-40B4-BE49-F238E27FC236}">
                <a16:creationId xmlns:a16="http://schemas.microsoft.com/office/drawing/2014/main" id="{31F9985C-E318-46C0-9CCB-F3AA35483219}"/>
              </a:ext>
            </a:extLst>
          </p:cNvPr>
          <p:cNvSpPr>
            <a:spLocks noGrp="1" noChangeArrowheads="1"/>
          </p:cNvSpPr>
          <p:nvPr>
            <p:ph sz="half" idx="2"/>
          </p:nvPr>
        </p:nvSpPr>
        <p:spPr>
          <a:xfrm>
            <a:off x="4629152" y="1665287"/>
            <a:ext cx="4246959" cy="4691063"/>
          </a:xfrm>
        </p:spPr>
        <p:txBody>
          <a:bodyPr>
            <a:normAutofit fontScale="62500" lnSpcReduction="20000"/>
          </a:bodyPr>
          <a:lstStyle/>
          <a:p>
            <a:pPr marL="0" indent="0" algn="r">
              <a:buNone/>
            </a:pPr>
            <a:r>
              <a:rPr lang="zh-CN" altLang="en-US" dirty="0"/>
              <a:t>C. Al Gore, 2000</a:t>
            </a:r>
          </a:p>
          <a:p>
            <a:pPr marL="0" indent="0">
              <a:buNone/>
            </a:pPr>
            <a:r>
              <a:rPr lang="zh-CN" altLang="en-US" dirty="0"/>
              <a:t>"Again, I'd repeat to you that if we can remain the most competitive nation in the world, it will benefit the worker here in America. People have got to understand, when we talk about spending your taxpayers' money on research and development, there is a correlating benefit, particularly to your children.  See, it takes a while for  some of the investments that are being made with government dollars  to come to market.  I don't know if people realize this, but the  Internet began as the Defense Department project to improve military  communications. In other words, we were trying to figure out how to  better communicate, here was research money spent, and as a result of  this sound investment, the Internet came to be.</a:t>
            </a:r>
          </a:p>
          <a:p>
            <a:pPr marL="0" indent="0">
              <a:buNone/>
            </a:pPr>
            <a:r>
              <a:rPr lang="zh-CN" altLang="en-US" dirty="0"/>
              <a:t>The Internet has changed us.  It's changed the whole world." </a:t>
            </a:r>
          </a:p>
        </p:txBody>
      </p:sp>
      <p:sp>
        <p:nvSpPr>
          <p:cNvPr id="5" name="日期占位符 4">
            <a:extLst>
              <a:ext uri="{FF2B5EF4-FFF2-40B4-BE49-F238E27FC236}">
                <a16:creationId xmlns:a16="http://schemas.microsoft.com/office/drawing/2014/main" id="{A1EBE809-4C8A-448F-9A83-C4DAE5E3504F}"/>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6" name="页脚占位符 5">
            <a:extLst>
              <a:ext uri="{FF2B5EF4-FFF2-40B4-BE49-F238E27FC236}">
                <a16:creationId xmlns:a16="http://schemas.microsoft.com/office/drawing/2014/main" id="{7BEFBD53-FB45-46D4-BA53-86F440DD75E2}"/>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7" name="灯片编号占位符 6">
            <a:extLst>
              <a:ext uri="{FF2B5EF4-FFF2-40B4-BE49-F238E27FC236}">
                <a16:creationId xmlns:a16="http://schemas.microsoft.com/office/drawing/2014/main" id="{85AC4C85-4B90-4B69-B67B-5E6D8F2193AC}"/>
              </a:ext>
            </a:extLst>
          </p:cNvPr>
          <p:cNvSpPr>
            <a:spLocks noGrp="1"/>
          </p:cNvSpPr>
          <p:nvPr>
            <p:ph type="sldNum" sz="quarter" idx="12"/>
          </p:nvPr>
        </p:nvSpPr>
        <p:spPr>
          <a:xfrm>
            <a:off x="6457950" y="6488119"/>
            <a:ext cx="2057400" cy="365125"/>
          </a:xfrm>
        </p:spPr>
        <p:txBody>
          <a:bodyPr/>
          <a:lstStyle/>
          <a:p>
            <a:fld id="{8D0B6482-D509-44D0-A39A-D49B79F03235}" type="slidenum">
              <a:rPr lang="zh-CN" altLang="en-US"/>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9DCD8A8B-5539-4693-A72E-44E8FF61BA16}"/>
              </a:ext>
            </a:extLst>
          </p:cNvPr>
          <p:cNvSpPr>
            <a:spLocks noGrp="1"/>
          </p:cNvSpPr>
          <p:nvPr>
            <p:ph type="title"/>
          </p:nvPr>
        </p:nvSpPr>
        <p:spPr/>
        <p:txBody>
          <a:bodyPr/>
          <a:lstStyle/>
          <a:p>
            <a:r>
              <a:rPr lang="en-US" altLang="zh-CN" dirty="0">
                <a:solidFill>
                  <a:schemeClr val="hlink"/>
                </a:solidFill>
              </a:rPr>
              <a:t>Register </a:t>
            </a:r>
            <a:r>
              <a:rPr lang="en-US" altLang="zh-CN" dirty="0"/>
              <a:t>File Has a Field</a:t>
            </a:r>
            <a:endParaRPr lang="zh-CN" altLang="en-US" dirty="0"/>
          </a:p>
        </p:txBody>
      </p:sp>
      <p:sp>
        <p:nvSpPr>
          <p:cNvPr id="33795" name="Rectangle 3">
            <a:extLst>
              <a:ext uri="{FF2B5EF4-FFF2-40B4-BE49-F238E27FC236}">
                <a16:creationId xmlns:a16="http://schemas.microsoft.com/office/drawing/2014/main" id="{951B6A51-8481-465E-BBD4-83AF4E25BB7A}"/>
              </a:ext>
            </a:extLst>
          </p:cNvPr>
          <p:cNvSpPr>
            <a:spLocks noGrp="1" noChangeArrowheads="1"/>
          </p:cNvSpPr>
          <p:nvPr>
            <p:ph idx="1"/>
          </p:nvPr>
        </p:nvSpPr>
        <p:spPr>
          <a:xfrm>
            <a:off x="357188" y="1571625"/>
            <a:ext cx="8429625" cy="4859338"/>
          </a:xfrm>
        </p:spPr>
        <p:txBody>
          <a:bodyPr/>
          <a:lstStyle/>
          <a:p>
            <a:r>
              <a:rPr lang="en-US" altLang="zh-CN"/>
              <a:t>Qi: the reservation station that contains the operation whose result should be stored into this register</a:t>
            </a:r>
          </a:p>
          <a:p>
            <a:pPr lvl="1"/>
            <a:r>
              <a:rPr lang="en-US" altLang="zh-CN"/>
              <a:t>If the value of Qi is blank (0), no currently active instruction is computing a result for this register </a:t>
            </a:r>
            <a:br>
              <a:rPr lang="en-US" altLang="zh-CN"/>
            </a:br>
            <a:r>
              <a:rPr lang="en-US" altLang="zh-CN"/>
              <a:t>(where is the value?)</a:t>
            </a:r>
          </a:p>
        </p:txBody>
      </p:sp>
      <p:sp>
        <p:nvSpPr>
          <p:cNvPr id="4" name="日期占位符 3">
            <a:extLst>
              <a:ext uri="{FF2B5EF4-FFF2-40B4-BE49-F238E27FC236}">
                <a16:creationId xmlns:a16="http://schemas.microsoft.com/office/drawing/2014/main" id="{858A72FD-CC33-4433-8C28-B1E89BF01B88}"/>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5D407ADA-0A18-4452-92F0-6406A66F3898}"/>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56B4ABE-7161-4B1A-84B2-EE969A5CE56C}"/>
              </a:ext>
            </a:extLst>
          </p:cNvPr>
          <p:cNvSpPr>
            <a:spLocks noGrp="1"/>
          </p:cNvSpPr>
          <p:nvPr>
            <p:ph type="sldNum" sz="quarter" idx="12"/>
          </p:nvPr>
        </p:nvSpPr>
        <p:spPr>
          <a:xfrm>
            <a:off x="6457950" y="6488119"/>
            <a:ext cx="2057400" cy="365125"/>
          </a:xfrm>
        </p:spPr>
        <p:txBody>
          <a:bodyPr/>
          <a:lstStyle/>
          <a:p>
            <a:fld id="{247EAF42-500E-4B33-A1A4-4662B9D61F54}" type="slidenum">
              <a:rPr lang="zh-CN" altLang="en-US"/>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7C8F623-06D8-4159-8C37-A3B9B23DD458}"/>
              </a:ext>
            </a:extLst>
          </p:cNvPr>
          <p:cNvSpPr>
            <a:spLocks noGrp="1"/>
          </p:cNvSpPr>
          <p:nvPr>
            <p:ph type="title"/>
          </p:nvPr>
        </p:nvSpPr>
        <p:spPr/>
        <p:txBody>
          <a:bodyPr/>
          <a:lstStyle/>
          <a:p>
            <a:r>
              <a:rPr lang="en-US" altLang="zh-CN" dirty="0"/>
              <a:t>Load And Store Buffers</a:t>
            </a:r>
            <a:endParaRPr lang="zh-CN" altLang="en-US" dirty="0"/>
          </a:p>
        </p:txBody>
      </p:sp>
      <p:sp>
        <p:nvSpPr>
          <p:cNvPr id="34819" name="Rectangle 3">
            <a:extLst>
              <a:ext uri="{FF2B5EF4-FFF2-40B4-BE49-F238E27FC236}">
                <a16:creationId xmlns:a16="http://schemas.microsoft.com/office/drawing/2014/main" id="{EE0CBC36-5F3A-456F-889F-2B50E6FFE201}"/>
              </a:ext>
            </a:extLst>
          </p:cNvPr>
          <p:cNvSpPr>
            <a:spLocks noGrp="1" noChangeArrowheads="1"/>
          </p:cNvSpPr>
          <p:nvPr>
            <p:ph idx="1"/>
          </p:nvPr>
        </p:nvSpPr>
        <p:spPr>
          <a:xfrm>
            <a:off x="357188" y="1571625"/>
            <a:ext cx="8429625" cy="4859338"/>
          </a:xfrm>
        </p:spPr>
        <p:txBody>
          <a:bodyPr/>
          <a:lstStyle/>
          <a:p>
            <a:r>
              <a:rPr lang="zh-CN" altLang="en-US"/>
              <a:t>Each have a filed A</a:t>
            </a:r>
          </a:p>
          <a:p>
            <a:pPr lvl="1"/>
            <a:r>
              <a:rPr lang="en-US" altLang="zh-CN"/>
              <a:t>A: h</a:t>
            </a:r>
            <a:r>
              <a:rPr lang="zh-CN" altLang="en-US"/>
              <a:t>old the effective address</a:t>
            </a:r>
          </a:p>
          <a:p>
            <a:r>
              <a:rPr lang="zh-CN" altLang="en-US"/>
              <a:t>The store buffer also has a V field</a:t>
            </a:r>
          </a:p>
          <a:p>
            <a:pPr lvl="1"/>
            <a:r>
              <a:rPr lang="en-US" altLang="zh-CN"/>
              <a:t>V: </a:t>
            </a:r>
            <a:r>
              <a:rPr lang="zh-CN" altLang="en-US"/>
              <a:t>value of the operands</a:t>
            </a:r>
          </a:p>
        </p:txBody>
      </p:sp>
      <p:sp>
        <p:nvSpPr>
          <p:cNvPr id="4" name="日期占位符 3">
            <a:extLst>
              <a:ext uri="{FF2B5EF4-FFF2-40B4-BE49-F238E27FC236}">
                <a16:creationId xmlns:a16="http://schemas.microsoft.com/office/drawing/2014/main" id="{9C6D78FE-E829-4904-9D16-EA320278B54D}"/>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51A4A5BC-DFCB-4A04-B16C-B8749414C859}"/>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84D8E0C3-42ED-402E-A9C9-7F38FBEC94B9}"/>
              </a:ext>
            </a:extLst>
          </p:cNvPr>
          <p:cNvSpPr>
            <a:spLocks noGrp="1"/>
          </p:cNvSpPr>
          <p:nvPr>
            <p:ph type="sldNum" sz="quarter" idx="12"/>
          </p:nvPr>
        </p:nvSpPr>
        <p:spPr>
          <a:xfrm>
            <a:off x="6457950" y="6488119"/>
            <a:ext cx="2057400" cy="365125"/>
          </a:xfrm>
        </p:spPr>
        <p:txBody>
          <a:bodyPr/>
          <a:lstStyle/>
          <a:p>
            <a:fld id="{E07F40BC-7199-4378-8DC4-1F6EF49EA193}" type="slidenum">
              <a:rPr lang="zh-CN" altLang="en-US"/>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714DE84E-D0B4-405B-A236-41CFEE111D73}"/>
              </a:ext>
            </a:extLst>
          </p:cNvPr>
          <p:cNvSpPr>
            <a:spLocks noGrp="1"/>
          </p:cNvSpPr>
          <p:nvPr>
            <p:ph type="title"/>
          </p:nvPr>
        </p:nvSpPr>
        <p:spPr/>
        <p:txBody>
          <a:bodyPr/>
          <a:lstStyle/>
          <a:p>
            <a:r>
              <a:rPr lang="en-US" altLang="zh-CN" dirty="0"/>
              <a:t>How It Works: Previous Example </a:t>
            </a:r>
            <a:endParaRPr lang="zh-CN" altLang="en-US" dirty="0"/>
          </a:p>
        </p:txBody>
      </p:sp>
      <p:sp>
        <p:nvSpPr>
          <p:cNvPr id="35843" name="Rectangle 3">
            <a:extLst>
              <a:ext uri="{FF2B5EF4-FFF2-40B4-BE49-F238E27FC236}">
                <a16:creationId xmlns:a16="http://schemas.microsoft.com/office/drawing/2014/main" id="{28015556-648C-4E28-B15C-7DEAFA7DC20E}"/>
              </a:ext>
            </a:extLst>
          </p:cNvPr>
          <p:cNvSpPr>
            <a:spLocks noGrp="1" noChangeArrowheads="1"/>
          </p:cNvSpPr>
          <p:nvPr>
            <p:ph idx="1"/>
          </p:nvPr>
        </p:nvSpPr>
        <p:spPr>
          <a:xfrm>
            <a:off x="357188" y="1571625"/>
            <a:ext cx="8429625" cy="4859338"/>
          </a:xfrm>
        </p:spPr>
        <p:txBody>
          <a:bodyPr/>
          <a:lstStyle/>
          <a:p>
            <a:pPr marL="0" indent="0">
              <a:buNone/>
            </a:pPr>
            <a:r>
              <a:rPr lang="en-US" altLang="zh-CN" dirty="0">
                <a:latin typeface="Consolas" panose="020B0609020204030204" pitchFamily="49" charset="0"/>
              </a:rPr>
              <a:t>L.D		F6, 34(R2)</a:t>
            </a:r>
          </a:p>
          <a:p>
            <a:pPr marL="0" indent="0">
              <a:buNone/>
            </a:pPr>
            <a:r>
              <a:rPr lang="en-US" altLang="zh-CN" dirty="0">
                <a:latin typeface="Consolas" panose="020B0609020204030204" pitchFamily="49" charset="0"/>
              </a:rPr>
              <a:t>L.D		F2, 45(R3)</a:t>
            </a:r>
          </a:p>
          <a:p>
            <a:pPr marL="0" indent="0">
              <a:buNone/>
            </a:pPr>
            <a:r>
              <a:rPr lang="en-US" altLang="zh-CN" dirty="0">
                <a:latin typeface="Consolas" panose="020B0609020204030204" pitchFamily="49" charset="0"/>
              </a:rPr>
              <a:t>MUL.D	F0, F2, F4</a:t>
            </a:r>
          </a:p>
          <a:p>
            <a:pPr marL="0" indent="0">
              <a:buNone/>
            </a:pPr>
            <a:r>
              <a:rPr lang="en-US" altLang="zh-CN" dirty="0">
                <a:latin typeface="Consolas" panose="020B0609020204030204" pitchFamily="49" charset="0"/>
              </a:rPr>
              <a:t>SUB.D	F8, F2, F6</a:t>
            </a:r>
          </a:p>
          <a:p>
            <a:pPr marL="0" indent="0">
              <a:buNone/>
            </a:pPr>
            <a:r>
              <a:rPr lang="en-US" altLang="zh-CN" dirty="0">
                <a:latin typeface="Consolas" panose="020B0609020204030204" pitchFamily="49" charset="0"/>
              </a:rPr>
              <a:t>DIV.D	F10, F0, F6</a:t>
            </a:r>
          </a:p>
          <a:p>
            <a:pPr marL="0" indent="0">
              <a:buNone/>
            </a:pPr>
            <a:r>
              <a:rPr lang="en-US" altLang="zh-CN" dirty="0">
                <a:latin typeface="Consolas" panose="020B0609020204030204" pitchFamily="49" charset="0"/>
              </a:rPr>
              <a:t>ADD.D	F6, F8, F2</a:t>
            </a:r>
          </a:p>
        </p:txBody>
      </p:sp>
      <p:sp>
        <p:nvSpPr>
          <p:cNvPr id="4" name="日期占位符 3">
            <a:extLst>
              <a:ext uri="{FF2B5EF4-FFF2-40B4-BE49-F238E27FC236}">
                <a16:creationId xmlns:a16="http://schemas.microsoft.com/office/drawing/2014/main" id="{144801BE-B9F8-49EB-8E80-490D5EF58D94}"/>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06BC785F-1D45-44CB-9D97-DFBBA229606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BD201C4-890E-4398-A68E-BC5FED222394}"/>
              </a:ext>
            </a:extLst>
          </p:cNvPr>
          <p:cNvSpPr>
            <a:spLocks noGrp="1"/>
          </p:cNvSpPr>
          <p:nvPr>
            <p:ph type="sldNum" sz="quarter" idx="12"/>
          </p:nvPr>
        </p:nvSpPr>
        <p:spPr>
          <a:xfrm>
            <a:off x="6457950" y="6488119"/>
            <a:ext cx="2057400" cy="365125"/>
          </a:xfrm>
        </p:spPr>
        <p:txBody>
          <a:bodyPr/>
          <a:lstStyle/>
          <a:p>
            <a:fld id="{A311291E-C83F-4288-B4D8-2ACD4791EC4C}" type="slidenum">
              <a:rPr lang="zh-CN" altLang="en-US"/>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2">
            <a:extLst>
              <a:ext uri="{FF2B5EF4-FFF2-40B4-BE49-F238E27FC236}">
                <a16:creationId xmlns:a16="http://schemas.microsoft.com/office/drawing/2014/main" id="{FC25249E-D1CC-42E6-A6B6-633638D976EC}"/>
              </a:ext>
            </a:extLst>
          </p:cNvPr>
          <p:cNvSpPr>
            <a:spLocks noGrp="1"/>
          </p:cNvSpPr>
          <p:nvPr>
            <p:ph type="dt" sz="half" idx="10"/>
          </p:nvPr>
        </p:nvSpPr>
        <p:spPr/>
        <p:txBody>
          <a:bodyPr/>
          <a:lstStyle/>
          <a:p>
            <a:r>
              <a:rPr lang="en-US" altLang="zh-CN"/>
              <a:t>2020/10/21 Wednesday</a:t>
            </a:r>
            <a:endParaRPr lang="zh-CN" altLang="en-US"/>
          </a:p>
        </p:txBody>
      </p:sp>
      <p:sp>
        <p:nvSpPr>
          <p:cNvPr id="21" name="页脚占位符 3">
            <a:extLst>
              <a:ext uri="{FF2B5EF4-FFF2-40B4-BE49-F238E27FC236}">
                <a16:creationId xmlns:a16="http://schemas.microsoft.com/office/drawing/2014/main" id="{B8B2451B-55A2-4CE0-848C-FDEBD8CA4926}"/>
              </a:ext>
            </a:extLst>
          </p:cNvPr>
          <p:cNvSpPr>
            <a:spLocks noGrp="1"/>
          </p:cNvSpPr>
          <p:nvPr>
            <p:ph type="ftr" sz="quarter" idx="11"/>
          </p:nvPr>
        </p:nvSpPr>
        <p:spPr/>
        <p:txBody>
          <a:bodyPr/>
          <a:lstStyle/>
          <a:p>
            <a:r>
              <a:rPr lang="en-US" altLang="zh-CN"/>
              <a:t>ACA202 © ZHANG Chun-yuan, Fall 2020</a:t>
            </a:r>
          </a:p>
        </p:txBody>
      </p:sp>
      <p:sp>
        <p:nvSpPr>
          <p:cNvPr id="22" name="灯片编号占位符 4">
            <a:extLst>
              <a:ext uri="{FF2B5EF4-FFF2-40B4-BE49-F238E27FC236}">
                <a16:creationId xmlns:a16="http://schemas.microsoft.com/office/drawing/2014/main" id="{2E6FB443-9894-4A77-8C65-E4C2F361E9A5}"/>
              </a:ext>
            </a:extLst>
          </p:cNvPr>
          <p:cNvSpPr>
            <a:spLocks noGrp="1"/>
          </p:cNvSpPr>
          <p:nvPr>
            <p:ph type="sldNum" sz="quarter" idx="12"/>
          </p:nvPr>
        </p:nvSpPr>
        <p:spPr/>
        <p:txBody>
          <a:bodyPr/>
          <a:lstStyle/>
          <a:p>
            <a:fld id="{D91472A3-AFAA-4ACB-B0D4-C0A70B002F12}" type="slidenum">
              <a:rPr lang="zh-CN" altLang="en-US"/>
              <a:pPr/>
              <a:t>33</a:t>
            </a:fld>
            <a:endParaRPr lang="en-US" altLang="zh-CN"/>
          </a:p>
        </p:txBody>
      </p:sp>
      <p:sp>
        <p:nvSpPr>
          <p:cNvPr id="16386" name="Rectangle 2">
            <a:extLst>
              <a:ext uri="{FF2B5EF4-FFF2-40B4-BE49-F238E27FC236}">
                <a16:creationId xmlns:a16="http://schemas.microsoft.com/office/drawing/2014/main" id="{FA42C11D-0E03-42F2-AC8D-C7437386F621}"/>
              </a:ext>
            </a:extLst>
          </p:cNvPr>
          <p:cNvSpPr>
            <a:spLocks noGrp="1" noChangeArrowheads="1"/>
          </p:cNvSpPr>
          <p:nvPr>
            <p:ph type="title"/>
          </p:nvPr>
        </p:nvSpPr>
        <p:spPr>
          <a:xfrm>
            <a:off x="169863" y="138113"/>
            <a:ext cx="8807450" cy="773112"/>
          </a:xfrm>
        </p:spPr>
        <p:txBody>
          <a:bodyPr/>
          <a:lstStyle/>
          <a:p>
            <a:r>
              <a:rPr lang="zh-CN" altLang="zh-CN"/>
              <a:t>Tomasulo Example</a:t>
            </a:r>
          </a:p>
        </p:txBody>
      </p:sp>
      <p:grpSp>
        <p:nvGrpSpPr>
          <p:cNvPr id="16387" name="Group 3">
            <a:extLst>
              <a:ext uri="{FF2B5EF4-FFF2-40B4-BE49-F238E27FC236}">
                <a16:creationId xmlns:a16="http://schemas.microsoft.com/office/drawing/2014/main" id="{D72EDFDD-9D24-4085-AE74-68539C0E9EAA}"/>
              </a:ext>
            </a:extLst>
          </p:cNvPr>
          <p:cNvGrpSpPr>
            <a:grpSpLocks/>
          </p:cNvGrpSpPr>
          <p:nvPr/>
        </p:nvGrpSpPr>
        <p:grpSpPr bwMode="auto">
          <a:xfrm>
            <a:off x="193675" y="534988"/>
            <a:ext cx="8774113" cy="5919787"/>
            <a:chOff x="0" y="0"/>
            <a:chExt cx="5527" cy="3421"/>
          </a:xfrm>
        </p:grpSpPr>
        <p:graphicFrame>
          <p:nvGraphicFramePr>
            <p:cNvPr id="16388" name="Object 4">
              <a:extLst>
                <a:ext uri="{FF2B5EF4-FFF2-40B4-BE49-F238E27FC236}">
                  <a16:creationId xmlns:a16="http://schemas.microsoft.com/office/drawing/2014/main" id="{1B6046F2-AA88-49D8-A2AF-88539073B761}"/>
                </a:ext>
              </a:extLst>
            </p:cNvPr>
            <p:cNvGraphicFramePr>
              <a:graphicFrameLocks/>
            </p:cNvGraphicFramePr>
            <p:nvPr/>
          </p:nvGraphicFramePr>
          <p:xfrm>
            <a:off x="0" y="233"/>
            <a:ext cx="5527" cy="2897"/>
          </p:xfrm>
          <a:graphic>
            <a:graphicData uri="http://schemas.openxmlformats.org/presentationml/2006/ole">
              <mc:AlternateContent xmlns:mc="http://schemas.openxmlformats.org/markup-compatibility/2006">
                <mc:Choice xmlns:v="urn:schemas-microsoft-com:vml" Requires="v">
                  <p:oleObj spid="_x0000_s23559" r:id="rId3" imgW="9666000" imgH="6607440" progId="Excel.Sheet.8">
                    <p:embed/>
                  </p:oleObj>
                </mc:Choice>
                <mc:Fallback>
                  <p:oleObj r:id="rId3" imgW="9666000" imgH="6607440" progId="Excel.Sheet.8">
                    <p:embed/>
                    <p:pic>
                      <p:nvPicPr>
                        <p:cNvPr id="16388" name="Object 4">
                          <a:extLst>
                            <a:ext uri="{FF2B5EF4-FFF2-40B4-BE49-F238E27FC236}">
                              <a16:creationId xmlns:a16="http://schemas.microsoft.com/office/drawing/2014/main" id="{1B6046F2-AA88-49D8-A2AF-88539073B7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
                          <a:ext cx="5527" cy="28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9" name="Group 5">
              <a:extLst>
                <a:ext uri="{FF2B5EF4-FFF2-40B4-BE49-F238E27FC236}">
                  <a16:creationId xmlns:a16="http://schemas.microsoft.com/office/drawing/2014/main" id="{3931EB22-3795-4055-958D-AE6609846593}"/>
                </a:ext>
              </a:extLst>
            </p:cNvPr>
            <p:cNvGrpSpPr>
              <a:grpSpLocks/>
            </p:cNvGrpSpPr>
            <p:nvPr/>
          </p:nvGrpSpPr>
          <p:grpSpPr bwMode="auto">
            <a:xfrm>
              <a:off x="129" y="2858"/>
              <a:ext cx="944" cy="563"/>
              <a:chOff x="0" y="0"/>
              <a:chExt cx="950" cy="676"/>
            </a:xfrm>
          </p:grpSpPr>
          <p:sp>
            <p:nvSpPr>
              <p:cNvPr id="16390" name="Text Box 6">
                <a:extLst>
                  <a:ext uri="{FF2B5EF4-FFF2-40B4-BE49-F238E27FC236}">
                    <a16:creationId xmlns:a16="http://schemas.microsoft.com/office/drawing/2014/main" id="{24C25BD3-34B7-4277-A411-B472D07B2DE8}"/>
                  </a:ext>
                </a:extLst>
              </p:cNvPr>
              <p:cNvSpPr txBox="1">
                <a:spLocks noChangeArrowheads="1"/>
              </p:cNvSpPr>
              <p:nvPr/>
            </p:nvSpPr>
            <p:spPr bwMode="auto">
              <a:xfrm>
                <a:off x="0" y="192"/>
                <a:ext cx="950" cy="4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a:solidFill>
                      <a:schemeClr val="hlink"/>
                    </a:solidFill>
                    <a:latin typeface="Comic Sans MS" panose="030F0702030302020204" pitchFamily="66" charset="0"/>
                  </a:rPr>
                  <a:t>Clock cycle </a:t>
                </a:r>
                <a:br>
                  <a:rPr lang="en-US" altLang="zh-CN" b="1">
                    <a:solidFill>
                      <a:schemeClr val="hlink"/>
                    </a:solidFill>
                    <a:latin typeface="Comic Sans MS" panose="030F0702030302020204" pitchFamily="66" charset="0"/>
                  </a:rPr>
                </a:br>
                <a:r>
                  <a:rPr lang="en-US" altLang="zh-CN" b="1">
                    <a:solidFill>
                      <a:schemeClr val="hlink"/>
                    </a:solidFill>
                    <a:latin typeface="Comic Sans MS" panose="030F0702030302020204" pitchFamily="66" charset="0"/>
                  </a:rPr>
                  <a:t>counter</a:t>
                </a:r>
              </a:p>
            </p:txBody>
          </p:sp>
          <p:sp>
            <p:nvSpPr>
              <p:cNvPr id="16391" name="Line 7">
                <a:extLst>
                  <a:ext uri="{FF2B5EF4-FFF2-40B4-BE49-F238E27FC236}">
                    <a16:creationId xmlns:a16="http://schemas.microsoft.com/office/drawing/2014/main" id="{DC757688-3470-4653-936D-E6F3E464CAD2}"/>
                  </a:ext>
                </a:extLst>
              </p:cNvPr>
              <p:cNvSpPr>
                <a:spLocks noChangeShapeType="1"/>
              </p:cNvSpPr>
              <p:nvPr/>
            </p:nvSpPr>
            <p:spPr bwMode="auto">
              <a:xfrm flipV="1">
                <a:off x="200" y="0"/>
                <a:ext cx="144" cy="19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6392" name="Group 8">
              <a:extLst>
                <a:ext uri="{FF2B5EF4-FFF2-40B4-BE49-F238E27FC236}">
                  <a16:creationId xmlns:a16="http://schemas.microsoft.com/office/drawing/2014/main" id="{B2ACB4D1-5408-4D20-831C-62A3757B3BC1}"/>
                </a:ext>
              </a:extLst>
            </p:cNvPr>
            <p:cNvGrpSpPr>
              <a:grpSpLocks/>
            </p:cNvGrpSpPr>
            <p:nvPr/>
          </p:nvGrpSpPr>
          <p:grpSpPr bwMode="auto">
            <a:xfrm>
              <a:off x="38" y="1678"/>
              <a:ext cx="765" cy="524"/>
              <a:chOff x="0" y="0"/>
              <a:chExt cx="771" cy="628"/>
            </a:xfrm>
          </p:grpSpPr>
          <p:sp>
            <p:nvSpPr>
              <p:cNvPr id="16393" name="Text Box 9">
                <a:extLst>
                  <a:ext uri="{FF2B5EF4-FFF2-40B4-BE49-F238E27FC236}">
                    <a16:creationId xmlns:a16="http://schemas.microsoft.com/office/drawing/2014/main" id="{FA1335AF-80F4-4284-B048-8A1622832485}"/>
                  </a:ext>
                </a:extLst>
              </p:cNvPr>
              <p:cNvSpPr txBox="1">
                <a:spLocks noChangeArrowheads="1"/>
              </p:cNvSpPr>
              <p:nvPr/>
            </p:nvSpPr>
            <p:spPr bwMode="auto">
              <a:xfrm>
                <a:off x="0" y="144"/>
                <a:ext cx="745" cy="4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a:solidFill>
                      <a:schemeClr val="hlink"/>
                    </a:solidFill>
                    <a:latin typeface="Comic Sans MS" panose="030F0702030302020204" pitchFamily="66" charset="0"/>
                  </a:rPr>
                  <a:t>FU count</a:t>
                </a:r>
              </a:p>
              <a:p>
                <a:pPr algn="ctr" eaLnBrk="0" hangingPunct="0"/>
                <a:r>
                  <a:rPr lang="en-US" altLang="zh-CN" b="1">
                    <a:solidFill>
                      <a:schemeClr val="hlink"/>
                    </a:solidFill>
                    <a:latin typeface="Comic Sans MS" panose="030F0702030302020204" pitchFamily="66" charset="0"/>
                  </a:rPr>
                  <a:t>down</a:t>
                </a:r>
              </a:p>
            </p:txBody>
          </p:sp>
          <p:sp>
            <p:nvSpPr>
              <p:cNvPr id="16394" name="Line 10">
                <a:extLst>
                  <a:ext uri="{FF2B5EF4-FFF2-40B4-BE49-F238E27FC236}">
                    <a16:creationId xmlns:a16="http://schemas.microsoft.com/office/drawing/2014/main" id="{A05C1B0A-8A80-43F7-93AD-12DEABECDE58}"/>
                  </a:ext>
                </a:extLst>
              </p:cNvPr>
              <p:cNvSpPr>
                <a:spLocks noChangeShapeType="1"/>
              </p:cNvSpPr>
              <p:nvPr/>
            </p:nvSpPr>
            <p:spPr bwMode="auto">
              <a:xfrm flipV="1">
                <a:off x="627" y="0"/>
                <a:ext cx="144" cy="19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6395" name="Group 11">
              <a:extLst>
                <a:ext uri="{FF2B5EF4-FFF2-40B4-BE49-F238E27FC236}">
                  <a16:creationId xmlns:a16="http://schemas.microsoft.com/office/drawing/2014/main" id="{D0E092C2-15CF-4CFE-8186-52266DCCABC9}"/>
                </a:ext>
              </a:extLst>
            </p:cNvPr>
            <p:cNvGrpSpPr>
              <a:grpSpLocks/>
            </p:cNvGrpSpPr>
            <p:nvPr/>
          </p:nvGrpSpPr>
          <p:grpSpPr bwMode="auto">
            <a:xfrm>
              <a:off x="401" y="0"/>
              <a:ext cx="1738" cy="454"/>
              <a:chOff x="0" y="0"/>
              <a:chExt cx="1750" cy="545"/>
            </a:xfrm>
          </p:grpSpPr>
          <p:sp>
            <p:nvSpPr>
              <p:cNvPr id="16396" name="Text Box 12">
                <a:extLst>
                  <a:ext uri="{FF2B5EF4-FFF2-40B4-BE49-F238E27FC236}">
                    <a16:creationId xmlns:a16="http://schemas.microsoft.com/office/drawing/2014/main" id="{1D25A9B9-FF40-4720-A560-962390962144}"/>
                  </a:ext>
                </a:extLst>
              </p:cNvPr>
              <p:cNvSpPr txBox="1">
                <a:spLocks noChangeArrowheads="1"/>
              </p:cNvSpPr>
              <p:nvPr/>
            </p:nvSpPr>
            <p:spPr bwMode="auto">
              <a:xfrm>
                <a:off x="314" y="0"/>
                <a:ext cx="1436"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solidFill>
                      <a:schemeClr val="hlink"/>
                    </a:solidFill>
                    <a:latin typeface="Comic Sans MS" panose="030F0702030302020204" pitchFamily="66" charset="0"/>
                  </a:rPr>
                  <a:t>Instruction stream</a:t>
                </a:r>
              </a:p>
            </p:txBody>
          </p:sp>
          <p:sp>
            <p:nvSpPr>
              <p:cNvPr id="16397" name="Line 13">
                <a:extLst>
                  <a:ext uri="{FF2B5EF4-FFF2-40B4-BE49-F238E27FC236}">
                    <a16:creationId xmlns:a16="http://schemas.microsoft.com/office/drawing/2014/main" id="{19BAB702-1374-40F7-8381-A0C9A11B5423}"/>
                  </a:ext>
                </a:extLst>
              </p:cNvPr>
              <p:cNvSpPr>
                <a:spLocks noChangeShapeType="1"/>
              </p:cNvSpPr>
              <p:nvPr/>
            </p:nvSpPr>
            <p:spPr bwMode="auto">
              <a:xfrm flipH="1">
                <a:off x="0" y="240"/>
                <a:ext cx="414" cy="305"/>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6398" name="Group 14">
              <a:extLst>
                <a:ext uri="{FF2B5EF4-FFF2-40B4-BE49-F238E27FC236}">
                  <a16:creationId xmlns:a16="http://schemas.microsoft.com/office/drawing/2014/main" id="{2D4558F5-0332-4221-9B40-8FDE1A1373E0}"/>
                </a:ext>
              </a:extLst>
            </p:cNvPr>
            <p:cNvGrpSpPr>
              <a:grpSpLocks/>
            </p:cNvGrpSpPr>
            <p:nvPr/>
          </p:nvGrpSpPr>
          <p:grpSpPr bwMode="auto">
            <a:xfrm>
              <a:off x="3929" y="937"/>
              <a:ext cx="1192" cy="391"/>
              <a:chOff x="0" y="0"/>
              <a:chExt cx="1200" cy="469"/>
            </a:xfrm>
          </p:grpSpPr>
          <p:sp>
            <p:nvSpPr>
              <p:cNvPr id="16399" name="Line 15">
                <a:extLst>
                  <a:ext uri="{FF2B5EF4-FFF2-40B4-BE49-F238E27FC236}">
                    <a16:creationId xmlns:a16="http://schemas.microsoft.com/office/drawing/2014/main" id="{96127852-13F9-46E2-96C7-531EC5D4659A}"/>
                  </a:ext>
                </a:extLst>
              </p:cNvPr>
              <p:cNvSpPr>
                <a:spLocks noChangeShapeType="1"/>
              </p:cNvSpPr>
              <p:nvPr/>
            </p:nvSpPr>
            <p:spPr bwMode="auto">
              <a:xfrm flipH="1" flipV="1">
                <a:off x="340" y="0"/>
                <a:ext cx="192" cy="192"/>
              </a:xfrm>
              <a:prstGeom prst="line">
                <a:avLst/>
              </a:prstGeom>
              <a:noFill/>
              <a:ln w="3810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400" name="Text Box 16">
                <a:extLst>
                  <a:ext uri="{FF2B5EF4-FFF2-40B4-BE49-F238E27FC236}">
                    <a16:creationId xmlns:a16="http://schemas.microsoft.com/office/drawing/2014/main" id="{1784610C-3DFD-45DA-AFC0-E26A5ACF4F3C}"/>
                  </a:ext>
                </a:extLst>
              </p:cNvPr>
              <p:cNvSpPr txBox="1">
                <a:spLocks noChangeArrowheads="1"/>
              </p:cNvSpPr>
              <p:nvPr/>
            </p:nvSpPr>
            <p:spPr bwMode="auto">
              <a:xfrm>
                <a:off x="0" y="192"/>
                <a:ext cx="1200"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a:solidFill>
                      <a:schemeClr val="hlink"/>
                    </a:solidFill>
                    <a:latin typeface="Comic Sans MS" panose="030F0702030302020204" pitchFamily="66" charset="0"/>
                  </a:rPr>
                  <a:t>3 Load/Buffers</a:t>
                </a:r>
              </a:p>
            </p:txBody>
          </p:sp>
        </p:grpSp>
        <p:grpSp>
          <p:nvGrpSpPr>
            <p:cNvPr id="16401" name="Group 17">
              <a:extLst>
                <a:ext uri="{FF2B5EF4-FFF2-40B4-BE49-F238E27FC236}">
                  <a16:creationId xmlns:a16="http://schemas.microsoft.com/office/drawing/2014/main" id="{8EF51D1D-9D37-4E58-BBA5-C74A24AFA07B}"/>
                </a:ext>
              </a:extLst>
            </p:cNvPr>
            <p:cNvGrpSpPr>
              <a:grpSpLocks/>
            </p:cNvGrpSpPr>
            <p:nvPr/>
          </p:nvGrpSpPr>
          <p:grpSpPr bwMode="auto">
            <a:xfrm>
              <a:off x="3838" y="1777"/>
              <a:ext cx="1529" cy="404"/>
              <a:chOff x="0" y="0"/>
              <a:chExt cx="1540" cy="484"/>
            </a:xfrm>
          </p:grpSpPr>
          <p:sp>
            <p:nvSpPr>
              <p:cNvPr id="16402" name="Text Box 18">
                <a:extLst>
                  <a:ext uri="{FF2B5EF4-FFF2-40B4-BE49-F238E27FC236}">
                    <a16:creationId xmlns:a16="http://schemas.microsoft.com/office/drawing/2014/main" id="{B6F8F0AC-1513-4146-8B70-4E563A8B325C}"/>
                  </a:ext>
                </a:extLst>
              </p:cNvPr>
              <p:cNvSpPr txBox="1">
                <a:spLocks noChangeArrowheads="1"/>
              </p:cNvSpPr>
              <p:nvPr/>
            </p:nvSpPr>
            <p:spPr bwMode="auto">
              <a:xfrm>
                <a:off x="236" y="0"/>
                <a:ext cx="1304" cy="4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a:solidFill>
                      <a:schemeClr val="hlink"/>
                    </a:solidFill>
                    <a:latin typeface="Comic Sans MS" panose="030F0702030302020204" pitchFamily="66" charset="0"/>
                  </a:rPr>
                  <a:t>3 FP Adder R.S.</a:t>
                </a:r>
              </a:p>
              <a:p>
                <a:pPr algn="ctr" eaLnBrk="0" hangingPunct="0"/>
                <a:r>
                  <a:rPr lang="en-US" altLang="zh-CN" b="1">
                    <a:solidFill>
                      <a:schemeClr val="hlink"/>
                    </a:solidFill>
                    <a:latin typeface="Comic Sans MS" panose="030F0702030302020204" pitchFamily="66" charset="0"/>
                  </a:rPr>
                  <a:t>2 FP Mult R.S.</a:t>
                </a:r>
              </a:p>
            </p:txBody>
          </p:sp>
          <p:sp>
            <p:nvSpPr>
              <p:cNvPr id="16403" name="Line 19">
                <a:extLst>
                  <a:ext uri="{FF2B5EF4-FFF2-40B4-BE49-F238E27FC236}">
                    <a16:creationId xmlns:a16="http://schemas.microsoft.com/office/drawing/2014/main" id="{82DE942F-C715-4D7A-B6E0-07CD71273EEC}"/>
                  </a:ext>
                </a:extLst>
              </p:cNvPr>
              <p:cNvSpPr>
                <a:spLocks noChangeShapeType="1"/>
              </p:cNvSpPr>
              <p:nvPr/>
            </p:nvSpPr>
            <p:spPr bwMode="auto">
              <a:xfrm flipH="1">
                <a:off x="0" y="192"/>
                <a:ext cx="240" cy="0"/>
              </a:xfrm>
              <a:prstGeom prst="line">
                <a:avLst/>
              </a:prstGeom>
              <a:noFill/>
              <a:ln w="28575"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a:extLst>
              <a:ext uri="{FF2B5EF4-FFF2-40B4-BE49-F238E27FC236}">
                <a16:creationId xmlns:a16="http://schemas.microsoft.com/office/drawing/2014/main" id="{45234B3E-2E0B-4158-98E4-D0576E739FA3}"/>
              </a:ext>
            </a:extLst>
          </p:cNvPr>
          <p:cNvSpPr>
            <a:spLocks noGrp="1"/>
          </p:cNvSpPr>
          <p:nvPr>
            <p:ph type="dt" sz="half" idx="10"/>
          </p:nvPr>
        </p:nvSpPr>
        <p:spPr/>
        <p:txBody>
          <a:bodyPr/>
          <a:lstStyle/>
          <a:p>
            <a:r>
              <a:rPr lang="en-US" altLang="zh-CN"/>
              <a:t>2020/10/21 Wednesday</a:t>
            </a:r>
            <a:endParaRPr lang="zh-CN" altLang="en-US"/>
          </a:p>
        </p:txBody>
      </p:sp>
      <p:sp>
        <p:nvSpPr>
          <p:cNvPr id="8" name="页脚占位符 3">
            <a:extLst>
              <a:ext uri="{FF2B5EF4-FFF2-40B4-BE49-F238E27FC236}">
                <a16:creationId xmlns:a16="http://schemas.microsoft.com/office/drawing/2014/main" id="{3E200885-321E-4E72-A8EA-56DE10223C87}"/>
              </a:ext>
            </a:extLst>
          </p:cNvPr>
          <p:cNvSpPr>
            <a:spLocks noGrp="1"/>
          </p:cNvSpPr>
          <p:nvPr>
            <p:ph type="ftr" sz="quarter" idx="11"/>
          </p:nvPr>
        </p:nvSpPr>
        <p:spPr/>
        <p:txBody>
          <a:bodyPr/>
          <a:lstStyle/>
          <a:p>
            <a:r>
              <a:rPr lang="en-US" altLang="zh-CN"/>
              <a:t>ACA202 © ZHANG Chun-yuan, Fall 2020</a:t>
            </a:r>
          </a:p>
        </p:txBody>
      </p:sp>
      <p:sp>
        <p:nvSpPr>
          <p:cNvPr id="9" name="灯片编号占位符 4">
            <a:extLst>
              <a:ext uri="{FF2B5EF4-FFF2-40B4-BE49-F238E27FC236}">
                <a16:creationId xmlns:a16="http://schemas.microsoft.com/office/drawing/2014/main" id="{CCDFD9CC-4051-4893-A0E5-C308324C18EE}"/>
              </a:ext>
            </a:extLst>
          </p:cNvPr>
          <p:cNvSpPr>
            <a:spLocks noGrp="1"/>
          </p:cNvSpPr>
          <p:nvPr>
            <p:ph type="sldNum" sz="quarter" idx="12"/>
          </p:nvPr>
        </p:nvSpPr>
        <p:spPr/>
        <p:txBody>
          <a:bodyPr/>
          <a:lstStyle/>
          <a:p>
            <a:fld id="{B297227E-63B7-429A-B3BB-BA949AD643FD}" type="slidenum">
              <a:rPr lang="zh-CN" altLang="en-US"/>
              <a:pPr/>
              <a:t>34</a:t>
            </a:fld>
            <a:endParaRPr lang="en-US" altLang="zh-CN"/>
          </a:p>
        </p:txBody>
      </p:sp>
      <p:sp>
        <p:nvSpPr>
          <p:cNvPr id="17410" name="Rectangle 2">
            <a:extLst>
              <a:ext uri="{FF2B5EF4-FFF2-40B4-BE49-F238E27FC236}">
                <a16:creationId xmlns:a16="http://schemas.microsoft.com/office/drawing/2014/main" id="{A4DF50D5-B893-443D-A403-C2C78D4B0EE9}"/>
              </a:ext>
            </a:extLst>
          </p:cNvPr>
          <p:cNvSpPr>
            <a:spLocks noGrp="1" noChangeArrowheads="1"/>
          </p:cNvSpPr>
          <p:nvPr>
            <p:ph type="title"/>
          </p:nvPr>
        </p:nvSpPr>
        <p:spPr>
          <a:xfrm>
            <a:off x="169863" y="138113"/>
            <a:ext cx="8807450" cy="773112"/>
          </a:xfrm>
        </p:spPr>
        <p:txBody>
          <a:bodyPr/>
          <a:lstStyle/>
          <a:p>
            <a:r>
              <a:rPr lang="zh-CN" altLang="zh-CN"/>
              <a:t>Tomasulo Example Cycle 1</a:t>
            </a:r>
          </a:p>
        </p:txBody>
      </p:sp>
      <p:graphicFrame>
        <p:nvGraphicFramePr>
          <p:cNvPr id="17411" name="Object 3">
            <a:extLst>
              <a:ext uri="{FF2B5EF4-FFF2-40B4-BE49-F238E27FC236}">
                <a16:creationId xmlns:a16="http://schemas.microsoft.com/office/drawing/2014/main" id="{42E44AD5-A8AD-46EB-8F0D-EF24B1D8A1A3}"/>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4583" r:id="rId3" imgW="9666000" imgH="6607440" progId="Excel.Sheet.8">
                  <p:embed/>
                </p:oleObj>
              </mc:Choice>
              <mc:Fallback>
                <p:oleObj r:id="rId3" imgW="9666000" imgH="6607440" progId="Excel.Sheet.8">
                  <p:embed/>
                  <p:pic>
                    <p:nvPicPr>
                      <p:cNvPr id="17411" name="Object 3">
                        <a:extLst>
                          <a:ext uri="{FF2B5EF4-FFF2-40B4-BE49-F238E27FC236}">
                            <a16:creationId xmlns:a16="http://schemas.microsoft.com/office/drawing/2014/main" id="{42E44AD5-A8AD-46EB-8F0D-EF24B1D8A1A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AutoShape 4">
            <a:extLst>
              <a:ext uri="{FF2B5EF4-FFF2-40B4-BE49-F238E27FC236}">
                <a16:creationId xmlns:a16="http://schemas.microsoft.com/office/drawing/2014/main" id="{73CEF146-735F-417A-9DE3-64DDE266676B}"/>
              </a:ext>
            </a:extLst>
          </p:cNvPr>
          <p:cNvSpPr>
            <a:spLocks noChangeArrowheads="1"/>
          </p:cNvSpPr>
          <p:nvPr/>
        </p:nvSpPr>
        <p:spPr bwMode="auto">
          <a:xfrm>
            <a:off x="3124200" y="1371600"/>
            <a:ext cx="533400" cy="4572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AutoShape 5">
            <a:extLst>
              <a:ext uri="{FF2B5EF4-FFF2-40B4-BE49-F238E27FC236}">
                <a16:creationId xmlns:a16="http://schemas.microsoft.com/office/drawing/2014/main" id="{58EF996D-E574-4478-9898-A38D56BF13CC}"/>
              </a:ext>
            </a:extLst>
          </p:cNvPr>
          <p:cNvSpPr>
            <a:spLocks noChangeArrowheads="1"/>
          </p:cNvSpPr>
          <p:nvPr/>
        </p:nvSpPr>
        <p:spPr bwMode="auto">
          <a:xfrm>
            <a:off x="6248400" y="1371600"/>
            <a:ext cx="1676400" cy="4572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AutoShape 6">
            <a:extLst>
              <a:ext uri="{FF2B5EF4-FFF2-40B4-BE49-F238E27FC236}">
                <a16:creationId xmlns:a16="http://schemas.microsoft.com/office/drawing/2014/main" id="{955A831A-65C3-4A99-A05D-F0339F7C3392}"/>
              </a:ext>
            </a:extLst>
          </p:cNvPr>
          <p:cNvSpPr>
            <a:spLocks noChangeArrowheads="1"/>
          </p:cNvSpPr>
          <p:nvPr/>
        </p:nvSpPr>
        <p:spPr bwMode="auto">
          <a:xfrm>
            <a:off x="4876800" y="5181600"/>
            <a:ext cx="762000" cy="4572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770C9AD7-E5E9-4DA3-9308-BD009013AC16}"/>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FF86BBC1-68CF-4310-AE3B-907FCC6E961F}"/>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F6B76199-FCE3-41C2-B856-A906A8349465}"/>
              </a:ext>
            </a:extLst>
          </p:cNvPr>
          <p:cNvSpPr>
            <a:spLocks noGrp="1"/>
          </p:cNvSpPr>
          <p:nvPr>
            <p:ph type="sldNum" sz="quarter" idx="12"/>
          </p:nvPr>
        </p:nvSpPr>
        <p:spPr/>
        <p:txBody>
          <a:bodyPr/>
          <a:lstStyle/>
          <a:p>
            <a:fld id="{F817B47C-5B73-4296-997E-A4FBF2BCF58E}" type="slidenum">
              <a:rPr lang="zh-CN" altLang="en-US"/>
              <a:pPr/>
              <a:t>35</a:t>
            </a:fld>
            <a:endParaRPr lang="en-US" altLang="zh-CN"/>
          </a:p>
        </p:txBody>
      </p:sp>
      <p:sp>
        <p:nvSpPr>
          <p:cNvPr id="18434" name="Rectangle 2">
            <a:extLst>
              <a:ext uri="{FF2B5EF4-FFF2-40B4-BE49-F238E27FC236}">
                <a16:creationId xmlns:a16="http://schemas.microsoft.com/office/drawing/2014/main" id="{79F81E9E-90E8-442A-9863-22D93A274C0E}"/>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2</a:t>
            </a:r>
          </a:p>
        </p:txBody>
      </p:sp>
      <p:graphicFrame>
        <p:nvGraphicFramePr>
          <p:cNvPr id="18435" name="Object 3">
            <a:extLst>
              <a:ext uri="{FF2B5EF4-FFF2-40B4-BE49-F238E27FC236}">
                <a16:creationId xmlns:a16="http://schemas.microsoft.com/office/drawing/2014/main" id="{1CCC1EF4-9484-400A-9286-912337D20EF2}"/>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5607" r:id="rId3" imgW="9666000" imgH="6607440" progId="Excel.Sheet.8">
                  <p:embed/>
                </p:oleObj>
              </mc:Choice>
              <mc:Fallback>
                <p:oleObj r:id="rId3" imgW="9666000" imgH="6607440" progId="Excel.Sheet.8">
                  <p:embed/>
                  <p:pic>
                    <p:nvPicPr>
                      <p:cNvPr id="18435" name="Object 3">
                        <a:extLst>
                          <a:ext uri="{FF2B5EF4-FFF2-40B4-BE49-F238E27FC236}">
                            <a16:creationId xmlns:a16="http://schemas.microsoft.com/office/drawing/2014/main" id="{1CCC1EF4-9484-400A-9286-912337D20EF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AutoShape 4">
            <a:extLst>
              <a:ext uri="{FF2B5EF4-FFF2-40B4-BE49-F238E27FC236}">
                <a16:creationId xmlns:a16="http://schemas.microsoft.com/office/drawing/2014/main" id="{CDFA3267-DD1A-4789-9739-39BD9656C958}"/>
              </a:ext>
            </a:extLst>
          </p:cNvPr>
          <p:cNvSpPr>
            <a:spLocks noChangeArrowheads="1"/>
          </p:cNvSpPr>
          <p:nvPr/>
        </p:nvSpPr>
        <p:spPr bwMode="auto">
          <a:xfrm>
            <a:off x="3124200" y="16764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AutoShape 5">
            <a:extLst>
              <a:ext uri="{FF2B5EF4-FFF2-40B4-BE49-F238E27FC236}">
                <a16:creationId xmlns:a16="http://schemas.microsoft.com/office/drawing/2014/main" id="{35484EAC-9C44-4505-B338-F746FEDCDFC9}"/>
              </a:ext>
            </a:extLst>
          </p:cNvPr>
          <p:cNvSpPr>
            <a:spLocks noChangeArrowheads="1"/>
          </p:cNvSpPr>
          <p:nvPr/>
        </p:nvSpPr>
        <p:spPr bwMode="auto">
          <a:xfrm>
            <a:off x="6248400" y="1752600"/>
            <a:ext cx="1676400" cy="2286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AutoShape 6">
            <a:extLst>
              <a:ext uri="{FF2B5EF4-FFF2-40B4-BE49-F238E27FC236}">
                <a16:creationId xmlns:a16="http://schemas.microsoft.com/office/drawing/2014/main" id="{EBA16C4D-3275-479D-B465-D57C82EAF426}"/>
              </a:ext>
            </a:extLst>
          </p:cNvPr>
          <p:cNvSpPr>
            <a:spLocks noChangeArrowheads="1"/>
          </p:cNvSpPr>
          <p:nvPr/>
        </p:nvSpPr>
        <p:spPr bwMode="auto">
          <a:xfrm>
            <a:off x="3633788" y="5133975"/>
            <a:ext cx="762000" cy="455613"/>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Rectangle 7">
            <a:extLst>
              <a:ext uri="{FF2B5EF4-FFF2-40B4-BE49-F238E27FC236}">
                <a16:creationId xmlns:a16="http://schemas.microsoft.com/office/drawing/2014/main" id="{D0E9AA8A-7F4C-4FBB-9551-3775D563F579}"/>
              </a:ext>
            </a:extLst>
          </p:cNvPr>
          <p:cNvSpPr>
            <a:spLocks noChangeArrowheads="1"/>
          </p:cNvSpPr>
          <p:nvPr/>
        </p:nvSpPr>
        <p:spPr bwMode="auto">
          <a:xfrm>
            <a:off x="360363" y="5661025"/>
            <a:ext cx="6411912"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zh-CN" sz="2400" b="1" u="sng">
                <a:solidFill>
                  <a:srgbClr val="0332B7"/>
                </a:solidFill>
                <a:latin typeface="Comic Sans MS" panose="030F0702030302020204" pitchFamily="66" charset="0"/>
              </a:rPr>
              <a:t>Note: Can have multiple loads outstanding</a:t>
            </a:r>
            <a:endParaRPr lang="en-US" altLang="zh-CN" sz="2400">
              <a:solidFill>
                <a:srgbClr val="0332B7"/>
              </a:solidFill>
              <a:latin typeface="Comic Sans MS" panose="030F0702030302020204" pitchFamily="66" charset="0"/>
            </a:endParaRPr>
          </a:p>
          <a:p>
            <a:pPr eaLnBrk="0" hangingPunct="0"/>
            <a:endParaRPr lang="zh-CN" altLang="en-US" sz="2400">
              <a:solidFill>
                <a:srgbClr val="0332B7"/>
              </a:solidFill>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1+#ppt_w/2"/>
                                          </p:val>
                                        </p:tav>
                                        <p:tav tm="100000">
                                          <p:val>
                                            <p:strVal val="#ppt_x"/>
                                          </p:val>
                                        </p:tav>
                                      </p:tavLst>
                                    </p:anim>
                                    <p:anim calcmode="lin" valueType="num">
                                      <p:cBhvr additive="base">
                                        <p:cTn id="8"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51CF24EC-8C16-49AF-871F-5564819CAAC6}"/>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3D43FE98-B6A4-4CAA-BCF0-98AC3D22C1FC}"/>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03923E0C-0B18-47C6-95DD-D7C55BA437DA}"/>
              </a:ext>
            </a:extLst>
          </p:cNvPr>
          <p:cNvSpPr>
            <a:spLocks noGrp="1"/>
          </p:cNvSpPr>
          <p:nvPr>
            <p:ph type="sldNum" sz="quarter" idx="12"/>
          </p:nvPr>
        </p:nvSpPr>
        <p:spPr/>
        <p:txBody>
          <a:bodyPr/>
          <a:lstStyle/>
          <a:p>
            <a:fld id="{72AA8595-AFB5-49B7-A954-4AAB8AD4340A}" type="slidenum">
              <a:rPr lang="zh-CN" altLang="en-US"/>
              <a:pPr/>
              <a:t>36</a:t>
            </a:fld>
            <a:endParaRPr lang="en-US" altLang="zh-CN"/>
          </a:p>
        </p:txBody>
      </p:sp>
      <p:sp>
        <p:nvSpPr>
          <p:cNvPr id="19458" name="Rectangle 2">
            <a:extLst>
              <a:ext uri="{FF2B5EF4-FFF2-40B4-BE49-F238E27FC236}">
                <a16:creationId xmlns:a16="http://schemas.microsoft.com/office/drawing/2014/main" id="{C02303A3-805D-42C5-88D9-ECD49F97EC2E}"/>
              </a:ext>
            </a:extLst>
          </p:cNvPr>
          <p:cNvSpPr>
            <a:spLocks noGrp="1" noChangeArrowheads="1"/>
          </p:cNvSpPr>
          <p:nvPr>
            <p:ph type="title"/>
          </p:nvPr>
        </p:nvSpPr>
        <p:spPr>
          <a:xfrm>
            <a:off x="180975" y="115888"/>
            <a:ext cx="8783638" cy="650875"/>
          </a:xfrm>
        </p:spPr>
        <p:txBody>
          <a:bodyPr/>
          <a:lstStyle/>
          <a:p>
            <a:r>
              <a:rPr lang="en-US" altLang="zh-CN"/>
              <a:t>Tomasulo Example Cycle 3</a:t>
            </a:r>
          </a:p>
        </p:txBody>
      </p:sp>
      <p:graphicFrame>
        <p:nvGraphicFramePr>
          <p:cNvPr id="19459" name="Object 3">
            <a:extLst>
              <a:ext uri="{FF2B5EF4-FFF2-40B4-BE49-F238E27FC236}">
                <a16:creationId xmlns:a16="http://schemas.microsoft.com/office/drawing/2014/main" id="{D0BEFD1F-630F-439E-8FB8-F8FBD0ABCBDC}"/>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6631" r:id="rId3" imgW="9666000" imgH="6607440" progId="Excel.Sheet.8">
                  <p:embed/>
                </p:oleObj>
              </mc:Choice>
              <mc:Fallback>
                <p:oleObj r:id="rId3" imgW="9666000" imgH="6607440" progId="Excel.Sheet.8">
                  <p:embed/>
                  <p:pic>
                    <p:nvPicPr>
                      <p:cNvPr id="19459" name="Object 3">
                        <a:extLst>
                          <a:ext uri="{FF2B5EF4-FFF2-40B4-BE49-F238E27FC236}">
                            <a16:creationId xmlns:a16="http://schemas.microsoft.com/office/drawing/2014/main" id="{D0BEFD1F-630F-439E-8FB8-F8FBD0ABCB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AutoShape 4">
            <a:extLst>
              <a:ext uri="{FF2B5EF4-FFF2-40B4-BE49-F238E27FC236}">
                <a16:creationId xmlns:a16="http://schemas.microsoft.com/office/drawing/2014/main" id="{AA7DAD1F-4DF8-4D37-89E1-B1ED95BFE933}"/>
              </a:ext>
            </a:extLst>
          </p:cNvPr>
          <p:cNvSpPr>
            <a:spLocks noChangeArrowheads="1"/>
          </p:cNvSpPr>
          <p:nvPr/>
        </p:nvSpPr>
        <p:spPr bwMode="auto">
          <a:xfrm>
            <a:off x="2438400" y="4148138"/>
            <a:ext cx="3962400" cy="288925"/>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 name="AutoShape 5">
            <a:extLst>
              <a:ext uri="{FF2B5EF4-FFF2-40B4-BE49-F238E27FC236}">
                <a16:creationId xmlns:a16="http://schemas.microsoft.com/office/drawing/2014/main" id="{44BC1443-1CD9-48D3-A8A2-F8006398583B}"/>
              </a:ext>
            </a:extLst>
          </p:cNvPr>
          <p:cNvSpPr>
            <a:spLocks noChangeArrowheads="1"/>
          </p:cNvSpPr>
          <p:nvPr/>
        </p:nvSpPr>
        <p:spPr bwMode="auto">
          <a:xfrm>
            <a:off x="2965450" y="5133975"/>
            <a:ext cx="762000" cy="455613"/>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Rectangle 6">
            <a:extLst>
              <a:ext uri="{FF2B5EF4-FFF2-40B4-BE49-F238E27FC236}">
                <a16:creationId xmlns:a16="http://schemas.microsoft.com/office/drawing/2014/main" id="{B1CA6621-4DC9-488C-ABA1-34F7F26ED748}"/>
              </a:ext>
            </a:extLst>
          </p:cNvPr>
          <p:cNvSpPr>
            <a:spLocks noChangeArrowheads="1"/>
          </p:cNvSpPr>
          <p:nvPr/>
        </p:nvSpPr>
        <p:spPr bwMode="auto">
          <a:xfrm>
            <a:off x="304800" y="5562600"/>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000" b="1">
                <a:solidFill>
                  <a:srgbClr val="0332B7"/>
                </a:solidFill>
                <a:latin typeface="Comic Sans MS" panose="030F0702030302020204" pitchFamily="66" charset="0"/>
              </a:rPr>
              <a:t>Note: MULT issued, registers are removed (“renamed”) in RSs</a:t>
            </a:r>
          </a:p>
          <a:p>
            <a:pPr>
              <a:lnSpc>
                <a:spcPct val="90000"/>
              </a:lnSpc>
              <a:spcBef>
                <a:spcPct val="30000"/>
              </a:spcBef>
              <a:buFont typeface="Arial" panose="020B0604020202020204" pitchFamily="34" charset="0"/>
              <a:buChar char="•"/>
            </a:pPr>
            <a:r>
              <a:rPr lang="en-US" altLang="zh-CN" sz="2000" b="1">
                <a:solidFill>
                  <a:srgbClr val="0332B7"/>
                </a:solidFill>
                <a:latin typeface="Comic Sans MS" panose="030F0702030302020204" pitchFamily="66" charset="0"/>
              </a:rPr>
              <a:t>Load1 exec completing; what is waiting for Load1? </a:t>
            </a:r>
          </a:p>
        </p:txBody>
      </p:sp>
      <p:sp>
        <p:nvSpPr>
          <p:cNvPr id="19463" name="AutoShape 7">
            <a:extLst>
              <a:ext uri="{FF2B5EF4-FFF2-40B4-BE49-F238E27FC236}">
                <a16:creationId xmlns:a16="http://schemas.microsoft.com/office/drawing/2014/main" id="{0F1FCEB6-6F84-470C-866F-DA28F238075A}"/>
              </a:ext>
            </a:extLst>
          </p:cNvPr>
          <p:cNvSpPr>
            <a:spLocks noChangeArrowheads="1"/>
          </p:cNvSpPr>
          <p:nvPr/>
        </p:nvSpPr>
        <p:spPr bwMode="auto">
          <a:xfrm>
            <a:off x="3810000" y="14478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1+#ppt_w/2"/>
                                          </p:val>
                                        </p:tav>
                                        <p:tav tm="100000">
                                          <p:val>
                                            <p:strVal val="#ppt_x"/>
                                          </p:val>
                                        </p:tav>
                                      </p:tavLst>
                                    </p:anim>
                                    <p:anim calcmode="lin" valueType="num">
                                      <p:cBhvr additive="base">
                                        <p:cTn id="8"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a:extLst>
              <a:ext uri="{FF2B5EF4-FFF2-40B4-BE49-F238E27FC236}">
                <a16:creationId xmlns:a16="http://schemas.microsoft.com/office/drawing/2014/main" id="{D6D72358-9849-4064-9359-FEB604730925}"/>
              </a:ext>
            </a:extLst>
          </p:cNvPr>
          <p:cNvSpPr>
            <a:spLocks noGrp="1"/>
          </p:cNvSpPr>
          <p:nvPr>
            <p:ph type="dt" sz="half" idx="10"/>
          </p:nvPr>
        </p:nvSpPr>
        <p:spPr/>
        <p:txBody>
          <a:bodyPr/>
          <a:lstStyle/>
          <a:p>
            <a:r>
              <a:rPr lang="en-US" altLang="zh-CN"/>
              <a:t>2020/10/21 Wednesday</a:t>
            </a:r>
            <a:endParaRPr lang="zh-CN" altLang="en-US"/>
          </a:p>
        </p:txBody>
      </p:sp>
      <p:sp>
        <p:nvSpPr>
          <p:cNvPr id="12" name="页脚占位符 3">
            <a:extLst>
              <a:ext uri="{FF2B5EF4-FFF2-40B4-BE49-F238E27FC236}">
                <a16:creationId xmlns:a16="http://schemas.microsoft.com/office/drawing/2014/main" id="{C264957C-B15D-42FA-88CE-A773AC485CFB}"/>
              </a:ext>
            </a:extLst>
          </p:cNvPr>
          <p:cNvSpPr>
            <a:spLocks noGrp="1"/>
          </p:cNvSpPr>
          <p:nvPr>
            <p:ph type="ftr" sz="quarter" idx="11"/>
          </p:nvPr>
        </p:nvSpPr>
        <p:spPr/>
        <p:txBody>
          <a:bodyPr/>
          <a:lstStyle/>
          <a:p>
            <a:r>
              <a:rPr lang="en-US" altLang="zh-CN"/>
              <a:t>ACA202 © ZHANG Chun-yuan, Fall 2020</a:t>
            </a:r>
          </a:p>
        </p:txBody>
      </p:sp>
      <p:sp>
        <p:nvSpPr>
          <p:cNvPr id="13" name="灯片编号占位符 4">
            <a:extLst>
              <a:ext uri="{FF2B5EF4-FFF2-40B4-BE49-F238E27FC236}">
                <a16:creationId xmlns:a16="http://schemas.microsoft.com/office/drawing/2014/main" id="{521811AC-376C-429B-B3D5-16932F05E245}"/>
              </a:ext>
            </a:extLst>
          </p:cNvPr>
          <p:cNvSpPr>
            <a:spLocks noGrp="1"/>
          </p:cNvSpPr>
          <p:nvPr>
            <p:ph type="sldNum" sz="quarter" idx="12"/>
          </p:nvPr>
        </p:nvSpPr>
        <p:spPr/>
        <p:txBody>
          <a:bodyPr/>
          <a:lstStyle/>
          <a:p>
            <a:fld id="{16F09D7C-37AE-4A72-8084-9C36CC21C8FA}" type="slidenum">
              <a:rPr lang="zh-CN" altLang="en-US"/>
              <a:pPr/>
              <a:t>37</a:t>
            </a:fld>
            <a:endParaRPr lang="en-US" altLang="zh-CN"/>
          </a:p>
        </p:txBody>
      </p:sp>
      <p:sp>
        <p:nvSpPr>
          <p:cNvPr id="20482" name="Rectangle 2">
            <a:extLst>
              <a:ext uri="{FF2B5EF4-FFF2-40B4-BE49-F238E27FC236}">
                <a16:creationId xmlns:a16="http://schemas.microsoft.com/office/drawing/2014/main" id="{180E725A-B58F-40DA-8A85-7ABE688296CD}"/>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4</a:t>
            </a:r>
          </a:p>
        </p:txBody>
      </p:sp>
      <p:graphicFrame>
        <p:nvGraphicFramePr>
          <p:cNvPr id="20483" name="Object 3">
            <a:extLst>
              <a:ext uri="{FF2B5EF4-FFF2-40B4-BE49-F238E27FC236}">
                <a16:creationId xmlns:a16="http://schemas.microsoft.com/office/drawing/2014/main" id="{BF5E48AC-B0D2-4862-B955-48EB52D3A252}"/>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7655" r:id="rId3" imgW="9666000" imgH="6607440" progId="Excel.Sheet.8">
                  <p:embed/>
                </p:oleObj>
              </mc:Choice>
              <mc:Fallback>
                <p:oleObj r:id="rId3" imgW="9666000" imgH="6607440" progId="Excel.Sheet.8">
                  <p:embed/>
                  <p:pic>
                    <p:nvPicPr>
                      <p:cNvPr id="20483" name="Object 3">
                        <a:extLst>
                          <a:ext uri="{FF2B5EF4-FFF2-40B4-BE49-F238E27FC236}">
                            <a16:creationId xmlns:a16="http://schemas.microsoft.com/office/drawing/2014/main" id="{BF5E48AC-B0D2-4862-B955-48EB52D3A2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a:extLst>
              <a:ext uri="{FF2B5EF4-FFF2-40B4-BE49-F238E27FC236}">
                <a16:creationId xmlns:a16="http://schemas.microsoft.com/office/drawing/2014/main" id="{BA9413E6-3A3F-4BB7-996E-09101FD059FE}"/>
              </a:ext>
            </a:extLst>
          </p:cNvPr>
          <p:cNvSpPr>
            <a:spLocks noChangeArrowheads="1"/>
          </p:cNvSpPr>
          <p:nvPr/>
        </p:nvSpPr>
        <p:spPr bwMode="auto">
          <a:xfrm>
            <a:off x="304800" y="5715000"/>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Load2 exec completing</a:t>
            </a:r>
          </a:p>
        </p:txBody>
      </p:sp>
      <p:sp>
        <p:nvSpPr>
          <p:cNvPr id="20485" name="AutoShape 5">
            <a:extLst>
              <a:ext uri="{FF2B5EF4-FFF2-40B4-BE49-F238E27FC236}">
                <a16:creationId xmlns:a16="http://schemas.microsoft.com/office/drawing/2014/main" id="{3C16F8DB-6FAA-4347-9F64-0EEB2CAE4886}"/>
              </a:ext>
            </a:extLst>
          </p:cNvPr>
          <p:cNvSpPr>
            <a:spLocks noChangeArrowheads="1"/>
          </p:cNvSpPr>
          <p:nvPr/>
        </p:nvSpPr>
        <p:spPr bwMode="auto">
          <a:xfrm>
            <a:off x="3810000" y="16764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AutoShape 6">
            <a:extLst>
              <a:ext uri="{FF2B5EF4-FFF2-40B4-BE49-F238E27FC236}">
                <a16:creationId xmlns:a16="http://schemas.microsoft.com/office/drawing/2014/main" id="{B66364FD-07E9-414B-B447-63E2EF8F0325}"/>
              </a:ext>
            </a:extLst>
          </p:cNvPr>
          <p:cNvSpPr>
            <a:spLocks noChangeArrowheads="1"/>
          </p:cNvSpPr>
          <p:nvPr/>
        </p:nvSpPr>
        <p:spPr bwMode="auto">
          <a:xfrm>
            <a:off x="4419600" y="14478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AutoShape 7">
            <a:extLst>
              <a:ext uri="{FF2B5EF4-FFF2-40B4-BE49-F238E27FC236}">
                <a16:creationId xmlns:a16="http://schemas.microsoft.com/office/drawing/2014/main" id="{5AE4F0B5-09A7-411E-A8FD-7E6703BF8CE2}"/>
              </a:ext>
            </a:extLst>
          </p:cNvPr>
          <p:cNvSpPr>
            <a:spLocks noChangeArrowheads="1"/>
          </p:cNvSpPr>
          <p:nvPr/>
        </p:nvSpPr>
        <p:spPr bwMode="auto">
          <a:xfrm>
            <a:off x="3124200" y="21336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AutoShape 8">
            <a:extLst>
              <a:ext uri="{FF2B5EF4-FFF2-40B4-BE49-F238E27FC236}">
                <a16:creationId xmlns:a16="http://schemas.microsoft.com/office/drawing/2014/main" id="{2E2FF436-E04B-4F20-9EDB-FD421980E77A}"/>
              </a:ext>
            </a:extLst>
          </p:cNvPr>
          <p:cNvSpPr>
            <a:spLocks noChangeArrowheads="1"/>
          </p:cNvSpPr>
          <p:nvPr/>
        </p:nvSpPr>
        <p:spPr bwMode="auto">
          <a:xfrm>
            <a:off x="2438400" y="3429000"/>
            <a:ext cx="3962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AutoShape 9">
            <a:extLst>
              <a:ext uri="{FF2B5EF4-FFF2-40B4-BE49-F238E27FC236}">
                <a16:creationId xmlns:a16="http://schemas.microsoft.com/office/drawing/2014/main" id="{838FCD01-C817-4008-A5A1-09515D1149BB}"/>
              </a:ext>
            </a:extLst>
          </p:cNvPr>
          <p:cNvSpPr>
            <a:spLocks noChangeArrowheads="1"/>
          </p:cNvSpPr>
          <p:nvPr/>
        </p:nvSpPr>
        <p:spPr bwMode="auto">
          <a:xfrm>
            <a:off x="4932363" y="5229225"/>
            <a:ext cx="720725" cy="360363"/>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AutoShape 10">
            <a:extLst>
              <a:ext uri="{FF2B5EF4-FFF2-40B4-BE49-F238E27FC236}">
                <a16:creationId xmlns:a16="http://schemas.microsoft.com/office/drawing/2014/main" id="{A4D8EB45-C8C6-4753-9CDF-0A6ADE4C5DF1}"/>
              </a:ext>
            </a:extLst>
          </p:cNvPr>
          <p:cNvSpPr>
            <a:spLocks noChangeArrowheads="1"/>
          </p:cNvSpPr>
          <p:nvPr/>
        </p:nvSpPr>
        <p:spPr bwMode="auto">
          <a:xfrm>
            <a:off x="3708400" y="3213100"/>
            <a:ext cx="720725" cy="6477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1+#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270A6E6D-D43D-4F56-8AFE-328CF46C3CE4}"/>
              </a:ext>
            </a:extLst>
          </p:cNvPr>
          <p:cNvSpPr>
            <a:spLocks noGrp="1"/>
          </p:cNvSpPr>
          <p:nvPr>
            <p:ph type="dt" sz="half" idx="10"/>
          </p:nvPr>
        </p:nvSpPr>
        <p:spPr/>
        <p:txBody>
          <a:bodyPr/>
          <a:lstStyle/>
          <a:p>
            <a:r>
              <a:rPr lang="en-US" altLang="zh-CN"/>
              <a:t>2020/10/21 Wednesday</a:t>
            </a:r>
            <a:endParaRPr lang="zh-CN" altLang="en-US"/>
          </a:p>
        </p:txBody>
      </p:sp>
      <p:sp>
        <p:nvSpPr>
          <p:cNvPr id="11" name="页脚占位符 3">
            <a:extLst>
              <a:ext uri="{FF2B5EF4-FFF2-40B4-BE49-F238E27FC236}">
                <a16:creationId xmlns:a16="http://schemas.microsoft.com/office/drawing/2014/main" id="{94EC4E0D-B2FE-4A04-AB3E-0A74FE1EA976}"/>
              </a:ext>
            </a:extLst>
          </p:cNvPr>
          <p:cNvSpPr>
            <a:spLocks noGrp="1"/>
          </p:cNvSpPr>
          <p:nvPr>
            <p:ph type="ftr" sz="quarter" idx="11"/>
          </p:nvPr>
        </p:nvSpPr>
        <p:spPr/>
        <p:txBody>
          <a:bodyPr/>
          <a:lstStyle/>
          <a:p>
            <a:r>
              <a:rPr lang="en-US" altLang="zh-CN"/>
              <a:t>ACA202 © ZHANG Chun-yuan, Fall 2020</a:t>
            </a:r>
          </a:p>
        </p:txBody>
      </p:sp>
      <p:sp>
        <p:nvSpPr>
          <p:cNvPr id="12" name="灯片编号占位符 4">
            <a:extLst>
              <a:ext uri="{FF2B5EF4-FFF2-40B4-BE49-F238E27FC236}">
                <a16:creationId xmlns:a16="http://schemas.microsoft.com/office/drawing/2014/main" id="{72615CA0-7311-4C76-8AB3-0D79962E98A5}"/>
              </a:ext>
            </a:extLst>
          </p:cNvPr>
          <p:cNvSpPr>
            <a:spLocks noGrp="1"/>
          </p:cNvSpPr>
          <p:nvPr>
            <p:ph type="sldNum" sz="quarter" idx="12"/>
          </p:nvPr>
        </p:nvSpPr>
        <p:spPr/>
        <p:txBody>
          <a:bodyPr/>
          <a:lstStyle/>
          <a:p>
            <a:fld id="{3E35FE84-20A7-44C0-AD2B-CBA16B190DD3}" type="slidenum">
              <a:rPr lang="zh-CN" altLang="en-US"/>
              <a:pPr/>
              <a:t>38</a:t>
            </a:fld>
            <a:endParaRPr lang="en-US" altLang="zh-CN"/>
          </a:p>
        </p:txBody>
      </p:sp>
      <p:sp>
        <p:nvSpPr>
          <p:cNvPr id="21506" name="Rectangle 2">
            <a:extLst>
              <a:ext uri="{FF2B5EF4-FFF2-40B4-BE49-F238E27FC236}">
                <a16:creationId xmlns:a16="http://schemas.microsoft.com/office/drawing/2014/main" id="{96D942D1-9DE2-47BF-9579-92F3D4B783BF}"/>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5</a:t>
            </a:r>
          </a:p>
        </p:txBody>
      </p:sp>
      <p:graphicFrame>
        <p:nvGraphicFramePr>
          <p:cNvPr id="21507" name="Object 3">
            <a:extLst>
              <a:ext uri="{FF2B5EF4-FFF2-40B4-BE49-F238E27FC236}">
                <a16:creationId xmlns:a16="http://schemas.microsoft.com/office/drawing/2014/main" id="{7A88D421-8318-4E76-B1D5-43FDD979847B}"/>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8679" r:id="rId3" imgW="9666000" imgH="6607440" progId="Excel.Sheet.8">
                  <p:embed/>
                </p:oleObj>
              </mc:Choice>
              <mc:Fallback>
                <p:oleObj r:id="rId3" imgW="9666000" imgH="6607440" progId="Excel.Sheet.8">
                  <p:embed/>
                  <p:pic>
                    <p:nvPicPr>
                      <p:cNvPr id="21507" name="Object 3">
                        <a:extLst>
                          <a:ext uri="{FF2B5EF4-FFF2-40B4-BE49-F238E27FC236}">
                            <a16:creationId xmlns:a16="http://schemas.microsoft.com/office/drawing/2014/main" id="{7A88D421-8318-4E76-B1D5-43FDD979847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Rectangle 4">
            <a:extLst>
              <a:ext uri="{FF2B5EF4-FFF2-40B4-BE49-F238E27FC236}">
                <a16:creationId xmlns:a16="http://schemas.microsoft.com/office/drawing/2014/main" id="{ADCD629A-22B9-4A10-BDCD-109ADD5A2989}"/>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Timer starts down for Add1, Mult1</a:t>
            </a:r>
          </a:p>
        </p:txBody>
      </p:sp>
      <p:sp>
        <p:nvSpPr>
          <p:cNvPr id="21509" name="AutoShape 5">
            <a:extLst>
              <a:ext uri="{FF2B5EF4-FFF2-40B4-BE49-F238E27FC236}">
                <a16:creationId xmlns:a16="http://schemas.microsoft.com/office/drawing/2014/main" id="{52342767-8279-4B6C-B312-2EBA4AFEF6BF}"/>
              </a:ext>
            </a:extLst>
          </p:cNvPr>
          <p:cNvSpPr>
            <a:spLocks noChangeArrowheads="1"/>
          </p:cNvSpPr>
          <p:nvPr/>
        </p:nvSpPr>
        <p:spPr bwMode="auto">
          <a:xfrm>
            <a:off x="1371600" y="3200400"/>
            <a:ext cx="533400" cy="1220788"/>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AutoShape 6">
            <a:extLst>
              <a:ext uri="{FF2B5EF4-FFF2-40B4-BE49-F238E27FC236}">
                <a16:creationId xmlns:a16="http://schemas.microsoft.com/office/drawing/2014/main" id="{4716C23B-0B05-4DAD-91A6-582D342E947F}"/>
              </a:ext>
            </a:extLst>
          </p:cNvPr>
          <p:cNvSpPr>
            <a:spLocks noChangeArrowheads="1"/>
          </p:cNvSpPr>
          <p:nvPr/>
        </p:nvSpPr>
        <p:spPr bwMode="auto">
          <a:xfrm>
            <a:off x="4343400" y="3429000"/>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AutoShape 7">
            <a:extLst>
              <a:ext uri="{FF2B5EF4-FFF2-40B4-BE49-F238E27FC236}">
                <a16:creationId xmlns:a16="http://schemas.microsoft.com/office/drawing/2014/main" id="{27F4E396-6A42-4B86-9A3E-F0CA3991B225}"/>
              </a:ext>
            </a:extLst>
          </p:cNvPr>
          <p:cNvSpPr>
            <a:spLocks noChangeArrowheads="1"/>
          </p:cNvSpPr>
          <p:nvPr/>
        </p:nvSpPr>
        <p:spPr bwMode="auto">
          <a:xfrm>
            <a:off x="3733800" y="4114800"/>
            <a:ext cx="685800" cy="306388"/>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AutoShape 8">
            <a:extLst>
              <a:ext uri="{FF2B5EF4-FFF2-40B4-BE49-F238E27FC236}">
                <a16:creationId xmlns:a16="http://schemas.microsoft.com/office/drawing/2014/main" id="{41C27163-4169-4FAA-AB10-8FB527F13973}"/>
              </a:ext>
            </a:extLst>
          </p:cNvPr>
          <p:cNvSpPr>
            <a:spLocks noChangeArrowheads="1"/>
          </p:cNvSpPr>
          <p:nvPr/>
        </p:nvSpPr>
        <p:spPr bwMode="auto">
          <a:xfrm>
            <a:off x="3708400" y="5229225"/>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AutoShape 9">
            <a:extLst>
              <a:ext uri="{FF2B5EF4-FFF2-40B4-BE49-F238E27FC236}">
                <a16:creationId xmlns:a16="http://schemas.microsoft.com/office/drawing/2014/main" id="{3C2538C1-ACE7-4D0B-9A80-8D440205746D}"/>
              </a:ext>
            </a:extLst>
          </p:cNvPr>
          <p:cNvSpPr>
            <a:spLocks noChangeArrowheads="1"/>
          </p:cNvSpPr>
          <p:nvPr/>
        </p:nvSpPr>
        <p:spPr bwMode="auto">
          <a:xfrm>
            <a:off x="6300788" y="5229225"/>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1+#ppt_w/2"/>
                                          </p:val>
                                        </p:tav>
                                        <p:tav tm="100000">
                                          <p:val>
                                            <p:strVal val="#ppt_x"/>
                                          </p:val>
                                        </p:tav>
                                      </p:tavLst>
                                    </p:anim>
                                    <p:anim calcmode="lin" valueType="num">
                                      <p:cBhvr additive="base">
                                        <p:cTn id="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810411A8-CA34-4736-8FBB-18171C567B9F}"/>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2276F7EF-7AB0-4427-8436-C78D82BE78E2}"/>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94AE837F-E1F6-4D35-9DE1-E7B43C2DFDE1}"/>
              </a:ext>
            </a:extLst>
          </p:cNvPr>
          <p:cNvSpPr>
            <a:spLocks noGrp="1"/>
          </p:cNvSpPr>
          <p:nvPr>
            <p:ph type="sldNum" sz="quarter" idx="12"/>
          </p:nvPr>
        </p:nvSpPr>
        <p:spPr/>
        <p:txBody>
          <a:bodyPr/>
          <a:lstStyle/>
          <a:p>
            <a:fld id="{6F45983A-2803-458C-B71B-833AF9C604E7}" type="slidenum">
              <a:rPr lang="zh-CN" altLang="en-US"/>
              <a:pPr/>
              <a:t>39</a:t>
            </a:fld>
            <a:endParaRPr lang="en-US" altLang="zh-CN"/>
          </a:p>
        </p:txBody>
      </p:sp>
      <p:sp>
        <p:nvSpPr>
          <p:cNvPr id="22530" name="Rectangle 2">
            <a:extLst>
              <a:ext uri="{FF2B5EF4-FFF2-40B4-BE49-F238E27FC236}">
                <a16:creationId xmlns:a16="http://schemas.microsoft.com/office/drawing/2014/main" id="{32E2D042-67F5-4A4F-957B-73E87F405386}"/>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6</a:t>
            </a:r>
          </a:p>
        </p:txBody>
      </p:sp>
      <p:graphicFrame>
        <p:nvGraphicFramePr>
          <p:cNvPr id="22531" name="Object 3">
            <a:extLst>
              <a:ext uri="{FF2B5EF4-FFF2-40B4-BE49-F238E27FC236}">
                <a16:creationId xmlns:a16="http://schemas.microsoft.com/office/drawing/2014/main" id="{587E0CD1-72A2-43E3-8539-6893ECC49383}"/>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29703" r:id="rId3" imgW="9666000" imgH="6607440" progId="Excel.Sheet.8">
                  <p:embed/>
                </p:oleObj>
              </mc:Choice>
              <mc:Fallback>
                <p:oleObj r:id="rId3" imgW="9666000" imgH="6607440" progId="Excel.Sheet.8">
                  <p:embed/>
                  <p:pic>
                    <p:nvPicPr>
                      <p:cNvPr id="22531" name="Object 3">
                        <a:extLst>
                          <a:ext uri="{FF2B5EF4-FFF2-40B4-BE49-F238E27FC236}">
                            <a16:creationId xmlns:a16="http://schemas.microsoft.com/office/drawing/2014/main" id="{587E0CD1-72A2-43E3-8539-6893ECC4938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Rectangle 4">
            <a:extLst>
              <a:ext uri="{FF2B5EF4-FFF2-40B4-BE49-F238E27FC236}">
                <a16:creationId xmlns:a16="http://schemas.microsoft.com/office/drawing/2014/main" id="{FC19A58F-65AB-47BB-9217-04DDEE8E150F}"/>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Issue ADDD here despite name dependency on F6? </a:t>
            </a:r>
          </a:p>
        </p:txBody>
      </p:sp>
      <p:sp>
        <p:nvSpPr>
          <p:cNvPr id="22533" name="AutoShape 5">
            <a:extLst>
              <a:ext uri="{FF2B5EF4-FFF2-40B4-BE49-F238E27FC236}">
                <a16:creationId xmlns:a16="http://schemas.microsoft.com/office/drawing/2014/main" id="{FE084F2E-5F87-4525-8CDF-0F5CB6369317}"/>
              </a:ext>
            </a:extLst>
          </p:cNvPr>
          <p:cNvSpPr>
            <a:spLocks noChangeArrowheads="1"/>
          </p:cNvSpPr>
          <p:nvPr/>
        </p:nvSpPr>
        <p:spPr bwMode="auto">
          <a:xfrm>
            <a:off x="2971800" y="2590800"/>
            <a:ext cx="533400" cy="306388"/>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AutoShape 6">
            <a:extLst>
              <a:ext uri="{FF2B5EF4-FFF2-40B4-BE49-F238E27FC236}">
                <a16:creationId xmlns:a16="http://schemas.microsoft.com/office/drawing/2014/main" id="{7F2531CF-C289-476A-A759-3D73275E851F}"/>
              </a:ext>
            </a:extLst>
          </p:cNvPr>
          <p:cNvSpPr>
            <a:spLocks noChangeArrowheads="1"/>
          </p:cNvSpPr>
          <p:nvPr/>
        </p:nvSpPr>
        <p:spPr bwMode="auto">
          <a:xfrm>
            <a:off x="2438400" y="3657600"/>
            <a:ext cx="3962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5" name="AutoShape 7">
            <a:extLst>
              <a:ext uri="{FF2B5EF4-FFF2-40B4-BE49-F238E27FC236}">
                <a16:creationId xmlns:a16="http://schemas.microsoft.com/office/drawing/2014/main" id="{A717F77E-6559-4067-AC63-5C19090209AF}"/>
              </a:ext>
            </a:extLst>
          </p:cNvPr>
          <p:cNvSpPr>
            <a:spLocks noChangeArrowheads="1"/>
          </p:cNvSpPr>
          <p:nvPr/>
        </p:nvSpPr>
        <p:spPr bwMode="auto">
          <a:xfrm>
            <a:off x="5076825" y="5229225"/>
            <a:ext cx="574675" cy="360363"/>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1+#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91348F7B-D55F-425D-8EC1-89BF2867D0ED}"/>
              </a:ext>
            </a:extLst>
          </p:cNvPr>
          <p:cNvSpPr>
            <a:spLocks noGrp="1"/>
          </p:cNvSpPr>
          <p:nvPr>
            <p:ph type="title"/>
          </p:nvPr>
        </p:nvSpPr>
        <p:spPr/>
        <p:txBody>
          <a:bodyPr/>
          <a:lstStyle/>
          <a:p>
            <a:r>
              <a:rPr lang="en-US" altLang="zh-CN" dirty="0"/>
              <a:t>A Bad Graduate Career: David Patterson</a:t>
            </a:r>
            <a:endParaRPr lang="zh-CN" altLang="en-US" dirty="0"/>
          </a:p>
        </p:txBody>
      </p:sp>
      <p:sp>
        <p:nvSpPr>
          <p:cNvPr id="7171" name="Rectangle 3">
            <a:extLst>
              <a:ext uri="{FF2B5EF4-FFF2-40B4-BE49-F238E27FC236}">
                <a16:creationId xmlns:a16="http://schemas.microsoft.com/office/drawing/2014/main" id="{094C2870-4401-4743-9DF1-AB93A5EBB48D}"/>
              </a:ext>
            </a:extLst>
          </p:cNvPr>
          <p:cNvSpPr>
            <a:spLocks noGrp="1" noChangeArrowheads="1"/>
          </p:cNvSpPr>
          <p:nvPr>
            <p:ph idx="1"/>
          </p:nvPr>
        </p:nvSpPr>
        <p:spPr>
          <a:xfrm>
            <a:off x="357188" y="1571625"/>
            <a:ext cx="8429625" cy="48593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a:t>Concentrate on getting good grades:</a:t>
            </a:r>
          </a:p>
          <a:p>
            <a:pPr lvl="1"/>
            <a:r>
              <a:rPr lang="en-US" altLang="zh-CN"/>
              <a:t>Postpone research involvement: might lower GPA(?)</a:t>
            </a:r>
          </a:p>
          <a:p>
            <a:r>
              <a:rPr lang="en-US" altLang="zh-CN"/>
              <a:t>Minimize number and flavors of courses</a:t>
            </a:r>
          </a:p>
          <a:p>
            <a:pPr lvl="1"/>
            <a:r>
              <a:rPr lang="en-US" altLang="zh-CN"/>
              <a:t>Why take advantage of 1 of the top departments with an emphasis on excellent grad courses?</a:t>
            </a:r>
          </a:p>
          <a:p>
            <a:pPr lvl="1"/>
            <a:r>
              <a:rPr lang="en-US" altLang="zh-CN"/>
              <a:t>Why take advantage of a campus with 35/36 courses in the top 10?</a:t>
            </a:r>
          </a:p>
          <a:p>
            <a:pPr lvl="1"/>
            <a:r>
              <a:rPr lang="en-US" altLang="zh-CN"/>
              <a:t>May affect GPA</a:t>
            </a:r>
          </a:p>
        </p:txBody>
      </p:sp>
      <p:sp>
        <p:nvSpPr>
          <p:cNvPr id="4" name="日期占位符 3">
            <a:extLst>
              <a:ext uri="{FF2B5EF4-FFF2-40B4-BE49-F238E27FC236}">
                <a16:creationId xmlns:a16="http://schemas.microsoft.com/office/drawing/2014/main" id="{F688543B-AE9D-420C-BDB0-CCCF881A43E4}"/>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46C642A1-CEFF-4A1E-A5E3-D7369416C12F}"/>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D1D1104E-3C86-4F6B-9D2E-F80ADF2885B3}"/>
              </a:ext>
            </a:extLst>
          </p:cNvPr>
          <p:cNvSpPr>
            <a:spLocks noGrp="1"/>
          </p:cNvSpPr>
          <p:nvPr>
            <p:ph type="sldNum" sz="quarter" idx="12"/>
          </p:nvPr>
        </p:nvSpPr>
        <p:spPr>
          <a:xfrm>
            <a:off x="6457950" y="6488119"/>
            <a:ext cx="2057400" cy="365125"/>
          </a:xfrm>
        </p:spPr>
        <p:txBody>
          <a:bodyPr/>
          <a:lstStyle/>
          <a:p>
            <a:fld id="{F2AF5F10-8984-42D6-BBDF-FC6A835BA983}" type="slidenum">
              <a:rPr lang="zh-CN" altLang="en-US"/>
              <a:pPr/>
              <a:t>4</a:t>
            </a:fld>
            <a:endParaRPr lang="en-US" altLang="zh-C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EAC69C4A-C6BD-4F23-A8D2-89EA95057D5A}"/>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70D3110E-F08C-416B-86C6-60B69C01C117}"/>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E64D491D-487E-4B73-8AA4-9B189B2CAC00}"/>
              </a:ext>
            </a:extLst>
          </p:cNvPr>
          <p:cNvSpPr>
            <a:spLocks noGrp="1"/>
          </p:cNvSpPr>
          <p:nvPr>
            <p:ph type="sldNum" sz="quarter" idx="12"/>
          </p:nvPr>
        </p:nvSpPr>
        <p:spPr/>
        <p:txBody>
          <a:bodyPr/>
          <a:lstStyle/>
          <a:p>
            <a:fld id="{10E55930-B3E8-4E2D-B7CB-D28FCA73ECFA}" type="slidenum">
              <a:rPr lang="zh-CN" altLang="en-US"/>
              <a:pPr/>
              <a:t>40</a:t>
            </a:fld>
            <a:endParaRPr lang="en-US" altLang="zh-CN"/>
          </a:p>
        </p:txBody>
      </p:sp>
      <p:sp>
        <p:nvSpPr>
          <p:cNvPr id="23554" name="Rectangle 2">
            <a:extLst>
              <a:ext uri="{FF2B5EF4-FFF2-40B4-BE49-F238E27FC236}">
                <a16:creationId xmlns:a16="http://schemas.microsoft.com/office/drawing/2014/main" id="{8A0DDFFE-D39D-4261-8BF3-D86BA606B3B6}"/>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7</a:t>
            </a:r>
          </a:p>
        </p:txBody>
      </p:sp>
      <p:graphicFrame>
        <p:nvGraphicFramePr>
          <p:cNvPr id="23555" name="Object 3">
            <a:extLst>
              <a:ext uri="{FF2B5EF4-FFF2-40B4-BE49-F238E27FC236}">
                <a16:creationId xmlns:a16="http://schemas.microsoft.com/office/drawing/2014/main" id="{AF937E35-465C-4C07-9AB5-CC63796128F5}"/>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0727" r:id="rId3" imgW="9666000" imgH="6607440" progId="Excel.Sheet.8">
                  <p:embed/>
                </p:oleObj>
              </mc:Choice>
              <mc:Fallback>
                <p:oleObj r:id="rId3" imgW="9666000" imgH="6607440" progId="Excel.Sheet.8">
                  <p:embed/>
                  <p:pic>
                    <p:nvPicPr>
                      <p:cNvPr id="23555" name="Object 3">
                        <a:extLst>
                          <a:ext uri="{FF2B5EF4-FFF2-40B4-BE49-F238E27FC236}">
                            <a16:creationId xmlns:a16="http://schemas.microsoft.com/office/drawing/2014/main" id="{AF937E35-465C-4C07-9AB5-CC63796128F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4">
            <a:extLst>
              <a:ext uri="{FF2B5EF4-FFF2-40B4-BE49-F238E27FC236}">
                <a16:creationId xmlns:a16="http://schemas.microsoft.com/office/drawing/2014/main" id="{2FB88E9A-097A-48DB-A899-10F1D324E194}"/>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Add1 (SUBD) completing; what is waiting for it? </a:t>
            </a:r>
          </a:p>
        </p:txBody>
      </p:sp>
      <p:sp>
        <p:nvSpPr>
          <p:cNvPr id="23557" name="AutoShape 5">
            <a:extLst>
              <a:ext uri="{FF2B5EF4-FFF2-40B4-BE49-F238E27FC236}">
                <a16:creationId xmlns:a16="http://schemas.microsoft.com/office/drawing/2014/main" id="{691AA946-3CD3-4B57-8641-40B2570D1100}"/>
              </a:ext>
            </a:extLst>
          </p:cNvPr>
          <p:cNvSpPr>
            <a:spLocks noChangeArrowheads="1"/>
          </p:cNvSpPr>
          <p:nvPr/>
        </p:nvSpPr>
        <p:spPr bwMode="auto">
          <a:xfrm>
            <a:off x="3810000" y="21336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AutoShape 6">
            <a:extLst>
              <a:ext uri="{FF2B5EF4-FFF2-40B4-BE49-F238E27FC236}">
                <a16:creationId xmlns:a16="http://schemas.microsoft.com/office/drawing/2014/main" id="{C7F9AB31-1096-4E4F-BF09-6D660E287BF6}"/>
              </a:ext>
            </a:extLst>
          </p:cNvPr>
          <p:cNvSpPr>
            <a:spLocks noChangeArrowheads="1"/>
          </p:cNvSpPr>
          <p:nvPr/>
        </p:nvSpPr>
        <p:spPr bwMode="auto">
          <a:xfrm>
            <a:off x="1620838" y="3502025"/>
            <a:ext cx="325437" cy="288925"/>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Line 7">
            <a:extLst>
              <a:ext uri="{FF2B5EF4-FFF2-40B4-BE49-F238E27FC236}">
                <a16:creationId xmlns:a16="http://schemas.microsoft.com/office/drawing/2014/main" id="{922F34C0-2E8D-465F-8950-38B11028A50B}"/>
              </a:ext>
            </a:extLst>
          </p:cNvPr>
          <p:cNvSpPr>
            <a:spLocks noChangeShapeType="1"/>
          </p:cNvSpPr>
          <p:nvPr/>
        </p:nvSpPr>
        <p:spPr bwMode="auto">
          <a:xfrm flipV="1">
            <a:off x="1981200" y="2420938"/>
            <a:ext cx="1800225" cy="108108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1+#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a:extLst>
              <a:ext uri="{FF2B5EF4-FFF2-40B4-BE49-F238E27FC236}">
                <a16:creationId xmlns:a16="http://schemas.microsoft.com/office/drawing/2014/main" id="{AFF9C75A-2B27-44CB-8173-056AF76FE215}"/>
              </a:ext>
            </a:extLst>
          </p:cNvPr>
          <p:cNvSpPr>
            <a:spLocks noGrp="1"/>
          </p:cNvSpPr>
          <p:nvPr>
            <p:ph type="dt" sz="half" idx="10"/>
          </p:nvPr>
        </p:nvSpPr>
        <p:spPr/>
        <p:txBody>
          <a:bodyPr/>
          <a:lstStyle/>
          <a:p>
            <a:r>
              <a:rPr lang="en-US" altLang="zh-CN"/>
              <a:t>2020/10/21 Wednesday</a:t>
            </a:r>
            <a:endParaRPr lang="zh-CN" altLang="en-US"/>
          </a:p>
        </p:txBody>
      </p:sp>
      <p:sp>
        <p:nvSpPr>
          <p:cNvPr id="7" name="页脚占位符 3">
            <a:extLst>
              <a:ext uri="{FF2B5EF4-FFF2-40B4-BE49-F238E27FC236}">
                <a16:creationId xmlns:a16="http://schemas.microsoft.com/office/drawing/2014/main" id="{8A91B161-B464-4019-9EDE-557F4CEB1670}"/>
              </a:ext>
            </a:extLst>
          </p:cNvPr>
          <p:cNvSpPr>
            <a:spLocks noGrp="1"/>
          </p:cNvSpPr>
          <p:nvPr>
            <p:ph type="ftr" sz="quarter" idx="11"/>
          </p:nvPr>
        </p:nvSpPr>
        <p:spPr/>
        <p:txBody>
          <a:bodyPr/>
          <a:lstStyle/>
          <a:p>
            <a:r>
              <a:rPr lang="en-US" altLang="zh-CN"/>
              <a:t>ACA202 © ZHANG Chun-yuan, Fall 2020</a:t>
            </a:r>
          </a:p>
        </p:txBody>
      </p:sp>
      <p:sp>
        <p:nvSpPr>
          <p:cNvPr id="8" name="灯片编号占位符 4">
            <a:extLst>
              <a:ext uri="{FF2B5EF4-FFF2-40B4-BE49-F238E27FC236}">
                <a16:creationId xmlns:a16="http://schemas.microsoft.com/office/drawing/2014/main" id="{A4EF29F9-83E0-4F09-B43C-3B248ED6AA2E}"/>
              </a:ext>
            </a:extLst>
          </p:cNvPr>
          <p:cNvSpPr>
            <a:spLocks noGrp="1"/>
          </p:cNvSpPr>
          <p:nvPr>
            <p:ph type="sldNum" sz="quarter" idx="12"/>
          </p:nvPr>
        </p:nvSpPr>
        <p:spPr/>
        <p:txBody>
          <a:bodyPr/>
          <a:lstStyle/>
          <a:p>
            <a:fld id="{742C1171-A6F4-4323-B499-8117C2DD2320}" type="slidenum">
              <a:rPr lang="zh-CN" altLang="en-US"/>
              <a:pPr/>
              <a:t>41</a:t>
            </a:fld>
            <a:endParaRPr lang="en-US" altLang="zh-CN"/>
          </a:p>
        </p:txBody>
      </p:sp>
      <p:sp>
        <p:nvSpPr>
          <p:cNvPr id="24578" name="Rectangle 2">
            <a:extLst>
              <a:ext uri="{FF2B5EF4-FFF2-40B4-BE49-F238E27FC236}">
                <a16:creationId xmlns:a16="http://schemas.microsoft.com/office/drawing/2014/main" id="{95E513C2-9244-4196-B4A6-7B9DD44515C4}"/>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8</a:t>
            </a:r>
          </a:p>
        </p:txBody>
      </p:sp>
      <p:graphicFrame>
        <p:nvGraphicFramePr>
          <p:cNvPr id="24579" name="Object 3">
            <a:extLst>
              <a:ext uri="{FF2B5EF4-FFF2-40B4-BE49-F238E27FC236}">
                <a16:creationId xmlns:a16="http://schemas.microsoft.com/office/drawing/2014/main" id="{24167FBC-137E-4A1E-B20A-572CAB01BAA4}"/>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1751" r:id="rId3" imgW="9666000" imgH="6607440" progId="Excel.Sheet.8">
                  <p:embed/>
                </p:oleObj>
              </mc:Choice>
              <mc:Fallback>
                <p:oleObj r:id="rId3" imgW="9666000" imgH="6607440" progId="Excel.Sheet.8">
                  <p:embed/>
                  <p:pic>
                    <p:nvPicPr>
                      <p:cNvPr id="24579" name="Object 3">
                        <a:extLst>
                          <a:ext uri="{FF2B5EF4-FFF2-40B4-BE49-F238E27FC236}">
                            <a16:creationId xmlns:a16="http://schemas.microsoft.com/office/drawing/2014/main" id="{24167FBC-137E-4A1E-B20A-572CAB01BAA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AutoShape 4">
            <a:extLst>
              <a:ext uri="{FF2B5EF4-FFF2-40B4-BE49-F238E27FC236}">
                <a16:creationId xmlns:a16="http://schemas.microsoft.com/office/drawing/2014/main" id="{83741767-0C22-477F-B716-1E0F85238AC1}"/>
              </a:ext>
            </a:extLst>
          </p:cNvPr>
          <p:cNvSpPr>
            <a:spLocks noChangeArrowheads="1"/>
          </p:cNvSpPr>
          <p:nvPr/>
        </p:nvSpPr>
        <p:spPr bwMode="auto">
          <a:xfrm>
            <a:off x="3733800" y="3657600"/>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1" name="AutoShape 5">
            <a:extLst>
              <a:ext uri="{FF2B5EF4-FFF2-40B4-BE49-F238E27FC236}">
                <a16:creationId xmlns:a16="http://schemas.microsoft.com/office/drawing/2014/main" id="{90B22A3D-73F9-4A45-957B-86F823ABF8C6}"/>
              </a:ext>
            </a:extLst>
          </p:cNvPr>
          <p:cNvSpPr>
            <a:spLocks noChangeArrowheads="1"/>
          </p:cNvSpPr>
          <p:nvPr/>
        </p:nvSpPr>
        <p:spPr bwMode="auto">
          <a:xfrm>
            <a:off x="5638800" y="5257800"/>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a:extLst>
              <a:ext uri="{FF2B5EF4-FFF2-40B4-BE49-F238E27FC236}">
                <a16:creationId xmlns:a16="http://schemas.microsoft.com/office/drawing/2014/main" id="{7A7BC61C-3BEF-4BAF-9242-BB61AC1FD36E}"/>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3">
            <a:extLst>
              <a:ext uri="{FF2B5EF4-FFF2-40B4-BE49-F238E27FC236}">
                <a16:creationId xmlns:a16="http://schemas.microsoft.com/office/drawing/2014/main" id="{74124C55-FA31-4DBD-9DF8-AC026F07B03E}"/>
              </a:ext>
            </a:extLst>
          </p:cNvPr>
          <p:cNvSpPr>
            <a:spLocks noGrp="1"/>
          </p:cNvSpPr>
          <p:nvPr>
            <p:ph type="ftr" sz="quarter" idx="11"/>
          </p:nvPr>
        </p:nvSpPr>
        <p:spPr/>
        <p:txBody>
          <a:bodyPr/>
          <a:lstStyle/>
          <a:p>
            <a:r>
              <a:rPr lang="en-US" altLang="zh-CN"/>
              <a:t>ACA202 © ZHANG Chun-yuan, Fall 2020</a:t>
            </a:r>
          </a:p>
        </p:txBody>
      </p:sp>
      <p:sp>
        <p:nvSpPr>
          <p:cNvPr id="6" name="灯片编号占位符 4">
            <a:extLst>
              <a:ext uri="{FF2B5EF4-FFF2-40B4-BE49-F238E27FC236}">
                <a16:creationId xmlns:a16="http://schemas.microsoft.com/office/drawing/2014/main" id="{DF9760EB-47C3-43F7-AC11-DF1712DE165B}"/>
              </a:ext>
            </a:extLst>
          </p:cNvPr>
          <p:cNvSpPr>
            <a:spLocks noGrp="1"/>
          </p:cNvSpPr>
          <p:nvPr>
            <p:ph type="sldNum" sz="quarter" idx="12"/>
          </p:nvPr>
        </p:nvSpPr>
        <p:spPr/>
        <p:txBody>
          <a:bodyPr/>
          <a:lstStyle/>
          <a:p>
            <a:fld id="{8038119B-00B4-44BC-9BD8-B30FD09D90F5}" type="slidenum">
              <a:rPr lang="zh-CN" altLang="en-US"/>
              <a:pPr/>
              <a:t>42</a:t>
            </a:fld>
            <a:endParaRPr lang="en-US" altLang="zh-CN"/>
          </a:p>
        </p:txBody>
      </p:sp>
      <p:sp>
        <p:nvSpPr>
          <p:cNvPr id="25602" name="Rectangle 2">
            <a:extLst>
              <a:ext uri="{FF2B5EF4-FFF2-40B4-BE49-F238E27FC236}">
                <a16:creationId xmlns:a16="http://schemas.microsoft.com/office/drawing/2014/main" id="{39002FBD-BE26-4DD2-9EBC-6A1F773E3CA2}"/>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9</a:t>
            </a:r>
          </a:p>
        </p:txBody>
      </p:sp>
      <p:graphicFrame>
        <p:nvGraphicFramePr>
          <p:cNvPr id="25603" name="Object 3">
            <a:extLst>
              <a:ext uri="{FF2B5EF4-FFF2-40B4-BE49-F238E27FC236}">
                <a16:creationId xmlns:a16="http://schemas.microsoft.com/office/drawing/2014/main" id="{58FF7C25-6991-4D1E-B108-508B4B02F768}"/>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2775" r:id="rId3" imgW="9666000" imgH="6607440" progId="Excel.Sheet.8">
                  <p:embed/>
                </p:oleObj>
              </mc:Choice>
              <mc:Fallback>
                <p:oleObj r:id="rId3" imgW="9666000" imgH="6607440" progId="Excel.Sheet.8">
                  <p:embed/>
                  <p:pic>
                    <p:nvPicPr>
                      <p:cNvPr id="25603" name="Object 3">
                        <a:extLst>
                          <a:ext uri="{FF2B5EF4-FFF2-40B4-BE49-F238E27FC236}">
                            <a16:creationId xmlns:a16="http://schemas.microsoft.com/office/drawing/2014/main" id="{58FF7C25-6991-4D1E-B108-508B4B02F76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1A7D535A-483A-4DD0-A5C1-7B8594D30BB9}"/>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639B3AB4-B607-40B3-994A-3E07337EF5DB}"/>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9DC13017-7809-4FFE-9614-DFBDF2F6E698}"/>
              </a:ext>
            </a:extLst>
          </p:cNvPr>
          <p:cNvSpPr>
            <a:spLocks noGrp="1"/>
          </p:cNvSpPr>
          <p:nvPr>
            <p:ph type="sldNum" sz="quarter" idx="12"/>
          </p:nvPr>
        </p:nvSpPr>
        <p:spPr/>
        <p:txBody>
          <a:bodyPr/>
          <a:lstStyle/>
          <a:p>
            <a:fld id="{8742B341-ACB4-44D8-A5D9-FA18D81A2233}" type="slidenum">
              <a:rPr lang="zh-CN" altLang="en-US"/>
              <a:pPr/>
              <a:t>43</a:t>
            </a:fld>
            <a:endParaRPr lang="en-US" altLang="zh-CN"/>
          </a:p>
        </p:txBody>
      </p:sp>
      <p:sp>
        <p:nvSpPr>
          <p:cNvPr id="26626" name="Rectangle 2">
            <a:extLst>
              <a:ext uri="{FF2B5EF4-FFF2-40B4-BE49-F238E27FC236}">
                <a16:creationId xmlns:a16="http://schemas.microsoft.com/office/drawing/2014/main" id="{3DA8F654-0149-4549-A7F2-5E4ECDCE3932}"/>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10</a:t>
            </a:r>
          </a:p>
        </p:txBody>
      </p:sp>
      <p:graphicFrame>
        <p:nvGraphicFramePr>
          <p:cNvPr id="26627" name="Object 3">
            <a:extLst>
              <a:ext uri="{FF2B5EF4-FFF2-40B4-BE49-F238E27FC236}">
                <a16:creationId xmlns:a16="http://schemas.microsoft.com/office/drawing/2014/main" id="{4978C962-014C-49E1-8A90-8CEE51B9DDDC}"/>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3799" r:id="rId3" imgW="9666000" imgH="6607440" progId="Excel.Sheet.8">
                  <p:embed/>
                </p:oleObj>
              </mc:Choice>
              <mc:Fallback>
                <p:oleObj r:id="rId3" imgW="9666000" imgH="6607440" progId="Excel.Sheet.8">
                  <p:embed/>
                  <p:pic>
                    <p:nvPicPr>
                      <p:cNvPr id="26627" name="Object 3">
                        <a:extLst>
                          <a:ext uri="{FF2B5EF4-FFF2-40B4-BE49-F238E27FC236}">
                            <a16:creationId xmlns:a16="http://schemas.microsoft.com/office/drawing/2014/main" id="{4978C962-014C-49E1-8A90-8CEE51B9DD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4">
            <a:extLst>
              <a:ext uri="{FF2B5EF4-FFF2-40B4-BE49-F238E27FC236}">
                <a16:creationId xmlns:a16="http://schemas.microsoft.com/office/drawing/2014/main" id="{70BE846E-00CF-4475-B61E-3DC227871EF9}"/>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Add2 (ADDD) completing; what is waiting for it? </a:t>
            </a:r>
          </a:p>
        </p:txBody>
      </p:sp>
      <p:sp>
        <p:nvSpPr>
          <p:cNvPr id="26629" name="AutoShape 5">
            <a:extLst>
              <a:ext uri="{FF2B5EF4-FFF2-40B4-BE49-F238E27FC236}">
                <a16:creationId xmlns:a16="http://schemas.microsoft.com/office/drawing/2014/main" id="{31EE44E6-14EB-4100-8F0C-9E3FEB216899}"/>
              </a:ext>
            </a:extLst>
          </p:cNvPr>
          <p:cNvSpPr>
            <a:spLocks noChangeArrowheads="1"/>
          </p:cNvSpPr>
          <p:nvPr/>
        </p:nvSpPr>
        <p:spPr bwMode="auto">
          <a:xfrm>
            <a:off x="3781425" y="2565400"/>
            <a:ext cx="531813"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AutoShape 6">
            <a:extLst>
              <a:ext uri="{FF2B5EF4-FFF2-40B4-BE49-F238E27FC236}">
                <a16:creationId xmlns:a16="http://schemas.microsoft.com/office/drawing/2014/main" id="{77FC8EC7-0E7C-4E4D-9F41-F512C142D5EF}"/>
              </a:ext>
            </a:extLst>
          </p:cNvPr>
          <p:cNvSpPr>
            <a:spLocks noChangeArrowheads="1"/>
          </p:cNvSpPr>
          <p:nvPr/>
        </p:nvSpPr>
        <p:spPr bwMode="auto">
          <a:xfrm>
            <a:off x="1620838" y="3646488"/>
            <a:ext cx="325437" cy="288925"/>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7">
            <a:extLst>
              <a:ext uri="{FF2B5EF4-FFF2-40B4-BE49-F238E27FC236}">
                <a16:creationId xmlns:a16="http://schemas.microsoft.com/office/drawing/2014/main" id="{3320B4BF-DA8B-4BCD-A029-1BFC9BE560BA}"/>
              </a:ext>
            </a:extLst>
          </p:cNvPr>
          <p:cNvSpPr>
            <a:spLocks noChangeShapeType="1"/>
          </p:cNvSpPr>
          <p:nvPr/>
        </p:nvSpPr>
        <p:spPr bwMode="auto">
          <a:xfrm flipV="1">
            <a:off x="2052638" y="2854325"/>
            <a:ext cx="1655762" cy="79216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1+#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a:extLst>
              <a:ext uri="{FF2B5EF4-FFF2-40B4-BE49-F238E27FC236}">
                <a16:creationId xmlns:a16="http://schemas.microsoft.com/office/drawing/2014/main" id="{DB9AEAF4-BAD8-41DE-99EA-53AEB5F59E5F}"/>
              </a:ext>
            </a:extLst>
          </p:cNvPr>
          <p:cNvSpPr>
            <a:spLocks noGrp="1"/>
          </p:cNvSpPr>
          <p:nvPr>
            <p:ph type="dt" sz="half" idx="10"/>
          </p:nvPr>
        </p:nvSpPr>
        <p:spPr/>
        <p:txBody>
          <a:bodyPr/>
          <a:lstStyle/>
          <a:p>
            <a:r>
              <a:rPr lang="en-US" altLang="zh-CN"/>
              <a:t>2020/10/21 Wednesday</a:t>
            </a:r>
            <a:endParaRPr lang="zh-CN" altLang="en-US"/>
          </a:p>
        </p:txBody>
      </p:sp>
      <p:sp>
        <p:nvSpPr>
          <p:cNvPr id="7" name="页脚占位符 3">
            <a:extLst>
              <a:ext uri="{FF2B5EF4-FFF2-40B4-BE49-F238E27FC236}">
                <a16:creationId xmlns:a16="http://schemas.microsoft.com/office/drawing/2014/main" id="{1DA5199E-5BFD-46E5-9D23-5A7453F01233}"/>
              </a:ext>
            </a:extLst>
          </p:cNvPr>
          <p:cNvSpPr>
            <a:spLocks noGrp="1"/>
          </p:cNvSpPr>
          <p:nvPr>
            <p:ph type="ftr" sz="quarter" idx="11"/>
          </p:nvPr>
        </p:nvSpPr>
        <p:spPr/>
        <p:txBody>
          <a:bodyPr/>
          <a:lstStyle/>
          <a:p>
            <a:r>
              <a:rPr lang="en-US" altLang="zh-CN"/>
              <a:t>ACA202 © ZHANG Chun-yuan, Fall 2020</a:t>
            </a:r>
          </a:p>
        </p:txBody>
      </p:sp>
      <p:sp>
        <p:nvSpPr>
          <p:cNvPr id="8" name="灯片编号占位符 4">
            <a:extLst>
              <a:ext uri="{FF2B5EF4-FFF2-40B4-BE49-F238E27FC236}">
                <a16:creationId xmlns:a16="http://schemas.microsoft.com/office/drawing/2014/main" id="{16F8B26A-C178-48C0-8576-64F7F5E3D8EE}"/>
              </a:ext>
            </a:extLst>
          </p:cNvPr>
          <p:cNvSpPr>
            <a:spLocks noGrp="1"/>
          </p:cNvSpPr>
          <p:nvPr>
            <p:ph type="sldNum" sz="quarter" idx="12"/>
          </p:nvPr>
        </p:nvSpPr>
        <p:spPr/>
        <p:txBody>
          <a:bodyPr/>
          <a:lstStyle/>
          <a:p>
            <a:fld id="{BA2DA3AB-9CEA-43FA-AE8E-C08196AF70DD}" type="slidenum">
              <a:rPr lang="zh-CN" altLang="en-US"/>
              <a:pPr/>
              <a:t>44</a:t>
            </a:fld>
            <a:endParaRPr lang="en-US" altLang="zh-CN"/>
          </a:p>
        </p:txBody>
      </p:sp>
      <p:sp>
        <p:nvSpPr>
          <p:cNvPr id="27650" name="Rectangle 2">
            <a:extLst>
              <a:ext uri="{FF2B5EF4-FFF2-40B4-BE49-F238E27FC236}">
                <a16:creationId xmlns:a16="http://schemas.microsoft.com/office/drawing/2014/main" id="{C291D239-D7A5-4686-BF6D-CFB8F56E476E}"/>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11</a:t>
            </a:r>
          </a:p>
        </p:txBody>
      </p:sp>
      <p:graphicFrame>
        <p:nvGraphicFramePr>
          <p:cNvPr id="27651" name="Object 3">
            <a:extLst>
              <a:ext uri="{FF2B5EF4-FFF2-40B4-BE49-F238E27FC236}">
                <a16:creationId xmlns:a16="http://schemas.microsoft.com/office/drawing/2014/main" id="{1B84EDAE-9BD9-4413-80CA-F3EB1A84309B}"/>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4823" r:id="rId3" imgW="9666000" imgH="6607440" progId="Excel.Sheet.8">
                  <p:embed/>
                </p:oleObj>
              </mc:Choice>
              <mc:Fallback>
                <p:oleObj r:id="rId3" imgW="9666000" imgH="6607440" progId="Excel.Sheet.8">
                  <p:embed/>
                  <p:pic>
                    <p:nvPicPr>
                      <p:cNvPr id="27651" name="Object 3">
                        <a:extLst>
                          <a:ext uri="{FF2B5EF4-FFF2-40B4-BE49-F238E27FC236}">
                            <a16:creationId xmlns:a16="http://schemas.microsoft.com/office/drawing/2014/main" id="{1B84EDAE-9BD9-4413-80CA-F3EB1A8430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Rectangle 4">
            <a:extLst>
              <a:ext uri="{FF2B5EF4-FFF2-40B4-BE49-F238E27FC236}">
                <a16:creationId xmlns:a16="http://schemas.microsoft.com/office/drawing/2014/main" id="{CE1C8883-8C0E-40B7-86FD-2249DB7FC518}"/>
              </a:ext>
            </a:extLst>
          </p:cNvPr>
          <p:cNvSpPr>
            <a:spLocks noChangeArrowheads="1"/>
          </p:cNvSpPr>
          <p:nvPr/>
        </p:nvSpPr>
        <p:spPr bwMode="auto">
          <a:xfrm>
            <a:off x="212725" y="5573713"/>
            <a:ext cx="849630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000" b="1">
                <a:solidFill>
                  <a:srgbClr val="0332B7"/>
                </a:solidFill>
                <a:latin typeface="Comic Sans MS" panose="030F0702030302020204" pitchFamily="66" charset="0"/>
              </a:rPr>
              <a:t>Write result of ADDD here?</a:t>
            </a:r>
          </a:p>
          <a:p>
            <a:pPr>
              <a:lnSpc>
                <a:spcPct val="90000"/>
              </a:lnSpc>
              <a:spcBef>
                <a:spcPct val="30000"/>
              </a:spcBef>
              <a:buFont typeface="Arial" panose="020B0604020202020204" pitchFamily="34" charset="0"/>
              <a:buChar char="•"/>
            </a:pPr>
            <a:r>
              <a:rPr lang="en-US" altLang="zh-CN" sz="2000" b="1">
                <a:solidFill>
                  <a:srgbClr val="0332B7"/>
                </a:solidFill>
                <a:latin typeface="Comic Sans MS" panose="030F0702030302020204" pitchFamily="66" charset="0"/>
              </a:rPr>
              <a:t>All quick instructions complete in this cycle!</a:t>
            </a:r>
          </a:p>
        </p:txBody>
      </p:sp>
      <p:sp>
        <p:nvSpPr>
          <p:cNvPr id="27653" name="AutoShape 5">
            <a:extLst>
              <a:ext uri="{FF2B5EF4-FFF2-40B4-BE49-F238E27FC236}">
                <a16:creationId xmlns:a16="http://schemas.microsoft.com/office/drawing/2014/main" id="{759ABEA5-3E11-4C1B-99CF-2E714CAEFAC6}"/>
              </a:ext>
            </a:extLst>
          </p:cNvPr>
          <p:cNvSpPr>
            <a:spLocks noChangeArrowheads="1"/>
          </p:cNvSpPr>
          <p:nvPr/>
        </p:nvSpPr>
        <p:spPr bwMode="auto">
          <a:xfrm>
            <a:off x="4800600" y="5257800"/>
            <a:ext cx="914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1+#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a:extLst>
              <a:ext uri="{FF2B5EF4-FFF2-40B4-BE49-F238E27FC236}">
                <a16:creationId xmlns:a16="http://schemas.microsoft.com/office/drawing/2014/main" id="{6984B9D6-EBB1-47D6-9FB0-B65386C54328}"/>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3">
            <a:extLst>
              <a:ext uri="{FF2B5EF4-FFF2-40B4-BE49-F238E27FC236}">
                <a16:creationId xmlns:a16="http://schemas.microsoft.com/office/drawing/2014/main" id="{75F5EACE-195E-46DD-AA45-F8A0B0817EF6}"/>
              </a:ext>
            </a:extLst>
          </p:cNvPr>
          <p:cNvSpPr>
            <a:spLocks noGrp="1"/>
          </p:cNvSpPr>
          <p:nvPr>
            <p:ph type="ftr" sz="quarter" idx="11"/>
          </p:nvPr>
        </p:nvSpPr>
        <p:spPr/>
        <p:txBody>
          <a:bodyPr/>
          <a:lstStyle/>
          <a:p>
            <a:r>
              <a:rPr lang="en-US" altLang="zh-CN"/>
              <a:t>ACA202 © ZHANG Chun-yuan, Fall 2020</a:t>
            </a:r>
          </a:p>
        </p:txBody>
      </p:sp>
      <p:sp>
        <p:nvSpPr>
          <p:cNvPr id="6" name="灯片编号占位符 4">
            <a:extLst>
              <a:ext uri="{FF2B5EF4-FFF2-40B4-BE49-F238E27FC236}">
                <a16:creationId xmlns:a16="http://schemas.microsoft.com/office/drawing/2014/main" id="{69F0A9C1-C17D-47F5-921A-79EB245DE8DD}"/>
              </a:ext>
            </a:extLst>
          </p:cNvPr>
          <p:cNvSpPr>
            <a:spLocks noGrp="1"/>
          </p:cNvSpPr>
          <p:nvPr>
            <p:ph type="sldNum" sz="quarter" idx="12"/>
          </p:nvPr>
        </p:nvSpPr>
        <p:spPr/>
        <p:txBody>
          <a:bodyPr/>
          <a:lstStyle/>
          <a:p>
            <a:fld id="{B849CDED-6F5D-4710-9374-18ECB51EED74}" type="slidenum">
              <a:rPr lang="zh-CN" altLang="en-US"/>
              <a:pPr/>
              <a:t>45</a:t>
            </a:fld>
            <a:endParaRPr lang="en-US" altLang="zh-CN"/>
          </a:p>
        </p:txBody>
      </p:sp>
      <p:sp>
        <p:nvSpPr>
          <p:cNvPr id="28674" name="Rectangle 2">
            <a:extLst>
              <a:ext uri="{FF2B5EF4-FFF2-40B4-BE49-F238E27FC236}">
                <a16:creationId xmlns:a16="http://schemas.microsoft.com/office/drawing/2014/main" id="{D633892C-24DA-49E3-B5A4-28656FBFC549}"/>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12</a:t>
            </a:r>
          </a:p>
        </p:txBody>
      </p:sp>
      <p:graphicFrame>
        <p:nvGraphicFramePr>
          <p:cNvPr id="28675" name="Object 3">
            <a:extLst>
              <a:ext uri="{FF2B5EF4-FFF2-40B4-BE49-F238E27FC236}">
                <a16:creationId xmlns:a16="http://schemas.microsoft.com/office/drawing/2014/main" id="{A689D178-7C17-4525-8E4D-530F130AF816}"/>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5847" r:id="rId3" imgW="9666000" imgH="6607440" progId="Excel.Sheet.8">
                  <p:embed/>
                </p:oleObj>
              </mc:Choice>
              <mc:Fallback>
                <p:oleObj r:id="rId3" imgW="9666000" imgH="6607440" progId="Excel.Sheet.8">
                  <p:embed/>
                  <p:pic>
                    <p:nvPicPr>
                      <p:cNvPr id="28675" name="Object 3">
                        <a:extLst>
                          <a:ext uri="{FF2B5EF4-FFF2-40B4-BE49-F238E27FC236}">
                            <a16:creationId xmlns:a16="http://schemas.microsoft.com/office/drawing/2014/main" id="{A689D178-7C17-4525-8E4D-530F130AF81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a:extLst>
              <a:ext uri="{FF2B5EF4-FFF2-40B4-BE49-F238E27FC236}">
                <a16:creationId xmlns:a16="http://schemas.microsoft.com/office/drawing/2014/main" id="{29F0255F-B786-4D57-A421-812F6ADD2D03}"/>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3">
            <a:extLst>
              <a:ext uri="{FF2B5EF4-FFF2-40B4-BE49-F238E27FC236}">
                <a16:creationId xmlns:a16="http://schemas.microsoft.com/office/drawing/2014/main" id="{DE62F46C-F3C5-42C0-B12B-01028919C544}"/>
              </a:ext>
            </a:extLst>
          </p:cNvPr>
          <p:cNvSpPr>
            <a:spLocks noGrp="1"/>
          </p:cNvSpPr>
          <p:nvPr>
            <p:ph type="ftr" sz="quarter" idx="11"/>
          </p:nvPr>
        </p:nvSpPr>
        <p:spPr/>
        <p:txBody>
          <a:bodyPr/>
          <a:lstStyle/>
          <a:p>
            <a:r>
              <a:rPr lang="en-US" altLang="zh-CN"/>
              <a:t>ACA202 © ZHANG Chun-yuan, Fall 2020</a:t>
            </a:r>
          </a:p>
        </p:txBody>
      </p:sp>
      <p:sp>
        <p:nvSpPr>
          <p:cNvPr id="6" name="灯片编号占位符 4">
            <a:extLst>
              <a:ext uri="{FF2B5EF4-FFF2-40B4-BE49-F238E27FC236}">
                <a16:creationId xmlns:a16="http://schemas.microsoft.com/office/drawing/2014/main" id="{EB0D29D3-C0C0-4688-9647-52A23EF53340}"/>
              </a:ext>
            </a:extLst>
          </p:cNvPr>
          <p:cNvSpPr>
            <a:spLocks noGrp="1"/>
          </p:cNvSpPr>
          <p:nvPr>
            <p:ph type="sldNum" sz="quarter" idx="12"/>
          </p:nvPr>
        </p:nvSpPr>
        <p:spPr/>
        <p:txBody>
          <a:bodyPr/>
          <a:lstStyle/>
          <a:p>
            <a:fld id="{5A9F4AA8-35F5-4B86-8535-03DF9BB0F894}" type="slidenum">
              <a:rPr lang="zh-CN" altLang="en-US"/>
              <a:pPr/>
              <a:t>46</a:t>
            </a:fld>
            <a:endParaRPr lang="en-US" altLang="zh-CN"/>
          </a:p>
        </p:txBody>
      </p:sp>
      <p:sp>
        <p:nvSpPr>
          <p:cNvPr id="29698" name="Rectangle 2">
            <a:extLst>
              <a:ext uri="{FF2B5EF4-FFF2-40B4-BE49-F238E27FC236}">
                <a16:creationId xmlns:a16="http://schemas.microsoft.com/office/drawing/2014/main" id="{10AFEA36-47CD-493E-967D-29E0EADD3E57}"/>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13</a:t>
            </a:r>
          </a:p>
        </p:txBody>
      </p:sp>
      <p:graphicFrame>
        <p:nvGraphicFramePr>
          <p:cNvPr id="29699" name="Object 3">
            <a:extLst>
              <a:ext uri="{FF2B5EF4-FFF2-40B4-BE49-F238E27FC236}">
                <a16:creationId xmlns:a16="http://schemas.microsoft.com/office/drawing/2014/main" id="{F74B0911-1EA6-4842-9625-AE9F14C56DB5}"/>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6871" r:id="rId3" imgW="9666000" imgH="6607440" progId="Excel.Sheet.8">
                  <p:embed/>
                </p:oleObj>
              </mc:Choice>
              <mc:Fallback>
                <p:oleObj r:id="rId3" imgW="9666000" imgH="6607440" progId="Excel.Sheet.8">
                  <p:embed/>
                  <p:pic>
                    <p:nvPicPr>
                      <p:cNvPr id="29699" name="Object 3">
                        <a:extLst>
                          <a:ext uri="{FF2B5EF4-FFF2-40B4-BE49-F238E27FC236}">
                            <a16:creationId xmlns:a16="http://schemas.microsoft.com/office/drawing/2014/main" id="{F74B0911-1EA6-4842-9625-AE9F14C56DB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a:extLst>
              <a:ext uri="{FF2B5EF4-FFF2-40B4-BE49-F238E27FC236}">
                <a16:creationId xmlns:a16="http://schemas.microsoft.com/office/drawing/2014/main" id="{4F98FB28-BC8F-47B1-AEA2-FC11845FB8BC}"/>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3">
            <a:extLst>
              <a:ext uri="{FF2B5EF4-FFF2-40B4-BE49-F238E27FC236}">
                <a16:creationId xmlns:a16="http://schemas.microsoft.com/office/drawing/2014/main" id="{F1824B93-94E0-40A0-9AF0-33B950410393}"/>
              </a:ext>
            </a:extLst>
          </p:cNvPr>
          <p:cNvSpPr>
            <a:spLocks noGrp="1"/>
          </p:cNvSpPr>
          <p:nvPr>
            <p:ph type="ftr" sz="quarter" idx="11"/>
          </p:nvPr>
        </p:nvSpPr>
        <p:spPr/>
        <p:txBody>
          <a:bodyPr/>
          <a:lstStyle/>
          <a:p>
            <a:r>
              <a:rPr lang="en-US" altLang="zh-CN"/>
              <a:t>ACA202 © ZHANG Chun-yuan, Fall 2020</a:t>
            </a:r>
          </a:p>
        </p:txBody>
      </p:sp>
      <p:sp>
        <p:nvSpPr>
          <p:cNvPr id="6" name="灯片编号占位符 4">
            <a:extLst>
              <a:ext uri="{FF2B5EF4-FFF2-40B4-BE49-F238E27FC236}">
                <a16:creationId xmlns:a16="http://schemas.microsoft.com/office/drawing/2014/main" id="{477FF873-67A3-47AD-B7D2-B7B5DE1933F4}"/>
              </a:ext>
            </a:extLst>
          </p:cNvPr>
          <p:cNvSpPr>
            <a:spLocks noGrp="1"/>
          </p:cNvSpPr>
          <p:nvPr>
            <p:ph type="sldNum" sz="quarter" idx="12"/>
          </p:nvPr>
        </p:nvSpPr>
        <p:spPr/>
        <p:txBody>
          <a:bodyPr/>
          <a:lstStyle/>
          <a:p>
            <a:fld id="{C94C8B27-7BA5-4B25-83F6-0A42B62C891C}" type="slidenum">
              <a:rPr lang="zh-CN" altLang="en-US"/>
              <a:pPr/>
              <a:t>47</a:t>
            </a:fld>
            <a:endParaRPr lang="en-US" altLang="zh-CN"/>
          </a:p>
        </p:txBody>
      </p:sp>
      <p:sp>
        <p:nvSpPr>
          <p:cNvPr id="30722" name="Rectangle 2">
            <a:extLst>
              <a:ext uri="{FF2B5EF4-FFF2-40B4-BE49-F238E27FC236}">
                <a16:creationId xmlns:a16="http://schemas.microsoft.com/office/drawing/2014/main" id="{2E0CE216-29CF-41DE-998B-995284E292E0}"/>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14</a:t>
            </a:r>
          </a:p>
        </p:txBody>
      </p:sp>
      <p:graphicFrame>
        <p:nvGraphicFramePr>
          <p:cNvPr id="30723" name="Object 3">
            <a:extLst>
              <a:ext uri="{FF2B5EF4-FFF2-40B4-BE49-F238E27FC236}">
                <a16:creationId xmlns:a16="http://schemas.microsoft.com/office/drawing/2014/main" id="{FA9FEE75-73E5-49CE-8A35-8B57A2543DEB}"/>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7895" r:id="rId3" imgW="9666000" imgH="6607440" progId="Excel.Sheet.8">
                  <p:embed/>
                </p:oleObj>
              </mc:Choice>
              <mc:Fallback>
                <p:oleObj r:id="rId3" imgW="9666000" imgH="6607440" progId="Excel.Sheet.8">
                  <p:embed/>
                  <p:pic>
                    <p:nvPicPr>
                      <p:cNvPr id="30723" name="Object 3">
                        <a:extLst>
                          <a:ext uri="{FF2B5EF4-FFF2-40B4-BE49-F238E27FC236}">
                            <a16:creationId xmlns:a16="http://schemas.microsoft.com/office/drawing/2014/main" id="{FA9FEE75-73E5-49CE-8A35-8B57A2543DE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729C1854-0364-4BBD-BED0-E48C5DA904C0}"/>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0DD58F31-1986-4F84-85FE-74022ADD3C65}"/>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8C820861-3359-41E9-B7B9-27F31F415397}"/>
              </a:ext>
            </a:extLst>
          </p:cNvPr>
          <p:cNvSpPr>
            <a:spLocks noGrp="1"/>
          </p:cNvSpPr>
          <p:nvPr>
            <p:ph type="sldNum" sz="quarter" idx="12"/>
          </p:nvPr>
        </p:nvSpPr>
        <p:spPr/>
        <p:txBody>
          <a:bodyPr/>
          <a:lstStyle/>
          <a:p>
            <a:fld id="{48F6EF66-ABC3-49CB-9496-AF62D082F037}" type="slidenum">
              <a:rPr lang="zh-CN" altLang="en-US"/>
              <a:pPr/>
              <a:t>48</a:t>
            </a:fld>
            <a:endParaRPr lang="en-US" altLang="zh-CN"/>
          </a:p>
        </p:txBody>
      </p:sp>
      <p:sp>
        <p:nvSpPr>
          <p:cNvPr id="31746" name="Rectangle 2">
            <a:extLst>
              <a:ext uri="{FF2B5EF4-FFF2-40B4-BE49-F238E27FC236}">
                <a16:creationId xmlns:a16="http://schemas.microsoft.com/office/drawing/2014/main" id="{4498CDBC-4548-4697-B33C-FB41A275A81D}"/>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15</a:t>
            </a:r>
          </a:p>
        </p:txBody>
      </p:sp>
      <p:graphicFrame>
        <p:nvGraphicFramePr>
          <p:cNvPr id="31747" name="Object 3">
            <a:extLst>
              <a:ext uri="{FF2B5EF4-FFF2-40B4-BE49-F238E27FC236}">
                <a16:creationId xmlns:a16="http://schemas.microsoft.com/office/drawing/2014/main" id="{3F14712C-7A79-45E9-91A2-78A70F2468A0}"/>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8919" r:id="rId3" imgW="9666000" imgH="6607440" progId="Excel.Sheet.8">
                  <p:embed/>
                </p:oleObj>
              </mc:Choice>
              <mc:Fallback>
                <p:oleObj r:id="rId3" imgW="9666000" imgH="6607440" progId="Excel.Sheet.8">
                  <p:embed/>
                  <p:pic>
                    <p:nvPicPr>
                      <p:cNvPr id="31747" name="Object 3">
                        <a:extLst>
                          <a:ext uri="{FF2B5EF4-FFF2-40B4-BE49-F238E27FC236}">
                            <a16:creationId xmlns:a16="http://schemas.microsoft.com/office/drawing/2014/main" id="{3F14712C-7A79-45E9-91A2-78A70F2468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Rectangle 4">
            <a:extLst>
              <a:ext uri="{FF2B5EF4-FFF2-40B4-BE49-F238E27FC236}">
                <a16:creationId xmlns:a16="http://schemas.microsoft.com/office/drawing/2014/main" id="{F8E94634-D39B-4B3B-A9FE-2BF6322EF1C3}"/>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Mult1 (MULTD) completing; what is waiting for it? </a:t>
            </a:r>
          </a:p>
        </p:txBody>
      </p:sp>
      <p:sp>
        <p:nvSpPr>
          <p:cNvPr id="31749" name="AutoShape 5">
            <a:extLst>
              <a:ext uri="{FF2B5EF4-FFF2-40B4-BE49-F238E27FC236}">
                <a16:creationId xmlns:a16="http://schemas.microsoft.com/office/drawing/2014/main" id="{A52EF125-2F9A-4997-BA7F-E70EF74D7226}"/>
              </a:ext>
            </a:extLst>
          </p:cNvPr>
          <p:cNvSpPr>
            <a:spLocks noChangeArrowheads="1"/>
          </p:cNvSpPr>
          <p:nvPr/>
        </p:nvSpPr>
        <p:spPr bwMode="auto">
          <a:xfrm>
            <a:off x="3810000" y="1917700"/>
            <a:ext cx="533400" cy="303213"/>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AutoShape 6">
            <a:extLst>
              <a:ext uri="{FF2B5EF4-FFF2-40B4-BE49-F238E27FC236}">
                <a16:creationId xmlns:a16="http://schemas.microsoft.com/office/drawing/2014/main" id="{DD39F318-C6A8-4698-AEC1-5C4CBD27AB5C}"/>
              </a:ext>
            </a:extLst>
          </p:cNvPr>
          <p:cNvSpPr>
            <a:spLocks noChangeArrowheads="1"/>
          </p:cNvSpPr>
          <p:nvPr/>
        </p:nvSpPr>
        <p:spPr bwMode="auto">
          <a:xfrm>
            <a:off x="1620838" y="4149725"/>
            <a:ext cx="325437" cy="287338"/>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1" name="Line 7">
            <a:extLst>
              <a:ext uri="{FF2B5EF4-FFF2-40B4-BE49-F238E27FC236}">
                <a16:creationId xmlns:a16="http://schemas.microsoft.com/office/drawing/2014/main" id="{C7E0C120-6F23-4FDD-B462-404F20F3BA2A}"/>
              </a:ext>
            </a:extLst>
          </p:cNvPr>
          <p:cNvSpPr>
            <a:spLocks noChangeShapeType="1"/>
          </p:cNvSpPr>
          <p:nvPr/>
        </p:nvSpPr>
        <p:spPr bwMode="auto">
          <a:xfrm flipV="1">
            <a:off x="1908175" y="2206625"/>
            <a:ext cx="1873250" cy="18732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a:extLst>
              <a:ext uri="{FF2B5EF4-FFF2-40B4-BE49-F238E27FC236}">
                <a16:creationId xmlns:a16="http://schemas.microsoft.com/office/drawing/2014/main" id="{232F7AC9-6B88-4591-BDEC-58BE0051F560}"/>
              </a:ext>
            </a:extLst>
          </p:cNvPr>
          <p:cNvSpPr>
            <a:spLocks noGrp="1"/>
          </p:cNvSpPr>
          <p:nvPr>
            <p:ph type="dt" sz="half" idx="10"/>
          </p:nvPr>
        </p:nvSpPr>
        <p:spPr/>
        <p:txBody>
          <a:bodyPr/>
          <a:lstStyle/>
          <a:p>
            <a:r>
              <a:rPr lang="en-US" altLang="zh-CN"/>
              <a:t>2020/10/21 Wednesday</a:t>
            </a:r>
            <a:endParaRPr lang="zh-CN" altLang="en-US"/>
          </a:p>
        </p:txBody>
      </p:sp>
      <p:sp>
        <p:nvSpPr>
          <p:cNvPr id="8" name="页脚占位符 3">
            <a:extLst>
              <a:ext uri="{FF2B5EF4-FFF2-40B4-BE49-F238E27FC236}">
                <a16:creationId xmlns:a16="http://schemas.microsoft.com/office/drawing/2014/main" id="{08486DD6-6258-4C6D-AD20-AAF66CACE6DE}"/>
              </a:ext>
            </a:extLst>
          </p:cNvPr>
          <p:cNvSpPr>
            <a:spLocks noGrp="1"/>
          </p:cNvSpPr>
          <p:nvPr>
            <p:ph type="ftr" sz="quarter" idx="11"/>
          </p:nvPr>
        </p:nvSpPr>
        <p:spPr/>
        <p:txBody>
          <a:bodyPr/>
          <a:lstStyle/>
          <a:p>
            <a:r>
              <a:rPr lang="en-US" altLang="zh-CN"/>
              <a:t>ACA202 © ZHANG Chun-yuan, Fall 2020</a:t>
            </a:r>
          </a:p>
        </p:txBody>
      </p:sp>
      <p:sp>
        <p:nvSpPr>
          <p:cNvPr id="9" name="灯片编号占位符 4">
            <a:extLst>
              <a:ext uri="{FF2B5EF4-FFF2-40B4-BE49-F238E27FC236}">
                <a16:creationId xmlns:a16="http://schemas.microsoft.com/office/drawing/2014/main" id="{82E3259E-EA7F-4A2E-8745-565696B55D64}"/>
              </a:ext>
            </a:extLst>
          </p:cNvPr>
          <p:cNvSpPr>
            <a:spLocks noGrp="1"/>
          </p:cNvSpPr>
          <p:nvPr>
            <p:ph type="sldNum" sz="quarter" idx="12"/>
          </p:nvPr>
        </p:nvSpPr>
        <p:spPr/>
        <p:txBody>
          <a:bodyPr/>
          <a:lstStyle/>
          <a:p>
            <a:fld id="{4C1282AF-A676-43CB-8DDE-DA23040DC0E0}" type="slidenum">
              <a:rPr lang="zh-CN" altLang="en-US"/>
              <a:pPr/>
              <a:t>49</a:t>
            </a:fld>
            <a:endParaRPr lang="en-US" altLang="zh-CN"/>
          </a:p>
        </p:txBody>
      </p:sp>
      <p:sp>
        <p:nvSpPr>
          <p:cNvPr id="32770" name="Rectangle 2">
            <a:extLst>
              <a:ext uri="{FF2B5EF4-FFF2-40B4-BE49-F238E27FC236}">
                <a16:creationId xmlns:a16="http://schemas.microsoft.com/office/drawing/2014/main" id="{3BCB07ED-76C4-45B7-98C1-140000F4EE9E}"/>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16</a:t>
            </a:r>
          </a:p>
        </p:txBody>
      </p:sp>
      <p:graphicFrame>
        <p:nvGraphicFramePr>
          <p:cNvPr id="32771" name="Object 3">
            <a:extLst>
              <a:ext uri="{FF2B5EF4-FFF2-40B4-BE49-F238E27FC236}">
                <a16:creationId xmlns:a16="http://schemas.microsoft.com/office/drawing/2014/main" id="{589FB56C-61CC-4B87-8746-01F303EB4FF4}"/>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39943" r:id="rId3" imgW="9666000" imgH="6607440" progId="Excel.Sheet.8">
                  <p:embed/>
                </p:oleObj>
              </mc:Choice>
              <mc:Fallback>
                <p:oleObj r:id="rId3" imgW="9666000" imgH="6607440" progId="Excel.Sheet.8">
                  <p:embed/>
                  <p:pic>
                    <p:nvPicPr>
                      <p:cNvPr id="32771" name="Object 3">
                        <a:extLst>
                          <a:ext uri="{FF2B5EF4-FFF2-40B4-BE49-F238E27FC236}">
                            <a16:creationId xmlns:a16="http://schemas.microsoft.com/office/drawing/2014/main" id="{589FB56C-61CC-4B87-8746-01F303EB4FF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AutoShape 4">
            <a:extLst>
              <a:ext uri="{FF2B5EF4-FFF2-40B4-BE49-F238E27FC236}">
                <a16:creationId xmlns:a16="http://schemas.microsoft.com/office/drawing/2014/main" id="{34F71DB8-04C8-45FD-A1BA-D22BECCA90D9}"/>
              </a:ext>
            </a:extLst>
          </p:cNvPr>
          <p:cNvSpPr>
            <a:spLocks noChangeArrowheads="1"/>
          </p:cNvSpPr>
          <p:nvPr/>
        </p:nvSpPr>
        <p:spPr bwMode="auto">
          <a:xfrm>
            <a:off x="3048000" y="5257800"/>
            <a:ext cx="6858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AutoShape 5">
            <a:extLst>
              <a:ext uri="{FF2B5EF4-FFF2-40B4-BE49-F238E27FC236}">
                <a16:creationId xmlns:a16="http://schemas.microsoft.com/office/drawing/2014/main" id="{F03FC93D-DD13-4864-BDC6-2ABA3FB1A7E6}"/>
              </a:ext>
            </a:extLst>
          </p:cNvPr>
          <p:cNvSpPr>
            <a:spLocks noChangeArrowheads="1"/>
          </p:cNvSpPr>
          <p:nvPr/>
        </p:nvSpPr>
        <p:spPr bwMode="auto">
          <a:xfrm>
            <a:off x="3733800" y="4343400"/>
            <a:ext cx="685800" cy="306388"/>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 name="Rectangle 6">
            <a:extLst>
              <a:ext uri="{FF2B5EF4-FFF2-40B4-BE49-F238E27FC236}">
                <a16:creationId xmlns:a16="http://schemas.microsoft.com/office/drawing/2014/main" id="{F012881F-C38D-40A1-8FEB-20DCAAC0AA60}"/>
              </a:ext>
            </a:extLst>
          </p:cNvPr>
          <p:cNvSpPr>
            <a:spLocks noChangeArrowheads="1"/>
          </p:cNvSpPr>
          <p:nvPr/>
        </p:nvSpPr>
        <p:spPr bwMode="auto">
          <a:xfrm>
            <a:off x="304800" y="5718175"/>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Just waiting for Mult2 (DIVD) 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1+#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8371E57D-31A8-4A44-B7EC-0AA123537BDB}"/>
              </a:ext>
            </a:extLst>
          </p:cNvPr>
          <p:cNvSpPr>
            <a:spLocks noGrp="1"/>
          </p:cNvSpPr>
          <p:nvPr>
            <p:ph type="title"/>
          </p:nvPr>
        </p:nvSpPr>
        <p:spPr/>
        <p:txBody>
          <a:bodyPr/>
          <a:lstStyle/>
          <a:p>
            <a:r>
              <a:rPr lang="en-US" altLang="zh-CN" dirty="0"/>
              <a:t>How to Have a Bad Graduate Career</a:t>
            </a:r>
            <a:endParaRPr lang="zh-CN" altLang="en-US" dirty="0"/>
          </a:p>
        </p:txBody>
      </p:sp>
      <p:sp>
        <p:nvSpPr>
          <p:cNvPr id="8195" name="Rectangle 3">
            <a:extLst>
              <a:ext uri="{FF2B5EF4-FFF2-40B4-BE49-F238E27FC236}">
                <a16:creationId xmlns:a16="http://schemas.microsoft.com/office/drawing/2014/main" id="{B230ECB9-D82B-4302-900D-C667E79D8C7D}"/>
              </a:ext>
            </a:extLst>
          </p:cNvPr>
          <p:cNvSpPr>
            <a:spLocks noGrp="1" noChangeArrowheads="1"/>
          </p:cNvSpPr>
          <p:nvPr>
            <p:ph idx="1"/>
          </p:nvPr>
        </p:nvSpPr>
        <p:spPr>
          <a:xfrm>
            <a:off x="357188" y="1571625"/>
            <a:ext cx="8429625" cy="48593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a:t>Don’t trust your advisor</a:t>
            </a:r>
          </a:p>
          <a:p>
            <a:pPr lvl="1"/>
            <a:r>
              <a:rPr lang="en-US" altLang="zh-CN"/>
              <a:t>Advisor is only interested in his or her own career, not your’s</a:t>
            </a:r>
          </a:p>
          <a:p>
            <a:pPr lvl="1"/>
            <a:r>
              <a:rPr lang="en-US" altLang="zh-CN"/>
              <a:t>Advisor may try to mentor you, use up time,  interfering with GPA</a:t>
            </a:r>
          </a:p>
          <a:p>
            <a:r>
              <a:rPr lang="en-US" altLang="zh-CN"/>
              <a:t>Only work the number of hours per week you are paid!</a:t>
            </a:r>
          </a:p>
          <a:p>
            <a:pPr lvl="1"/>
            <a:r>
              <a:rPr lang="en-US" altLang="zh-CN"/>
              <a:t>Don’t let master class exploit the workers!</a:t>
            </a:r>
          </a:p>
          <a:p>
            <a:r>
              <a:rPr lang="en-US" altLang="zh-CN"/>
              <a:t>Work at home as much as possible</a:t>
            </a:r>
          </a:p>
          <a:p>
            <a:pPr lvl="1"/>
            <a:r>
              <a:rPr lang="en-US" altLang="zh-CN"/>
              <a:t>Avoid distractions of talking to others</a:t>
            </a:r>
          </a:p>
        </p:txBody>
      </p:sp>
      <p:sp>
        <p:nvSpPr>
          <p:cNvPr id="4" name="日期占位符 3">
            <a:extLst>
              <a:ext uri="{FF2B5EF4-FFF2-40B4-BE49-F238E27FC236}">
                <a16:creationId xmlns:a16="http://schemas.microsoft.com/office/drawing/2014/main" id="{6F9C9D77-A5D6-4970-9BF4-C9C86A577285}"/>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A18A01CD-A0A1-4CC9-9685-6866202E2747}"/>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8E99A72F-DC78-403B-A243-135F583F70BD}"/>
              </a:ext>
            </a:extLst>
          </p:cNvPr>
          <p:cNvSpPr>
            <a:spLocks noGrp="1"/>
          </p:cNvSpPr>
          <p:nvPr>
            <p:ph type="sldNum" sz="quarter" idx="12"/>
          </p:nvPr>
        </p:nvSpPr>
        <p:spPr>
          <a:xfrm>
            <a:off x="6457950" y="6488119"/>
            <a:ext cx="2057400" cy="365125"/>
          </a:xfrm>
        </p:spPr>
        <p:txBody>
          <a:bodyPr/>
          <a:lstStyle/>
          <a:p>
            <a:fld id="{EEFAE775-28A8-4A6D-831D-3795E2CCC1D5}" type="slidenum">
              <a:rPr lang="zh-CN" altLang="en-US"/>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DBF568-37B9-472C-AE01-2BCAB4489788}"/>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5DE92D19-D72F-4369-B234-6F84F304721C}"/>
              </a:ext>
            </a:extLst>
          </p:cNvPr>
          <p:cNvSpPr>
            <a:spLocks noGrp="1"/>
          </p:cNvSpPr>
          <p:nvPr>
            <p:ph type="ftr" sz="quarter" idx="11"/>
          </p:nvPr>
        </p:nvSpPr>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3D0D1B13-7364-4469-A63F-2B42F05C3810}"/>
              </a:ext>
            </a:extLst>
          </p:cNvPr>
          <p:cNvSpPr>
            <a:spLocks noGrp="1"/>
          </p:cNvSpPr>
          <p:nvPr>
            <p:ph type="sldNum" sz="quarter" idx="12"/>
          </p:nvPr>
        </p:nvSpPr>
        <p:spPr/>
        <p:txBody>
          <a:bodyPr/>
          <a:lstStyle/>
          <a:p>
            <a:fld id="{F5A8E494-153D-4D95-9570-EAAB796066CE}" type="slidenum">
              <a:rPr lang="zh-CN" altLang="en-US"/>
              <a:pPr/>
              <a:t>50</a:t>
            </a:fld>
            <a:endParaRPr lang="en-US" altLang="zh-CN"/>
          </a:p>
        </p:txBody>
      </p:sp>
      <p:sp>
        <p:nvSpPr>
          <p:cNvPr id="33794" name="Rectangle 2">
            <a:extLst>
              <a:ext uri="{FF2B5EF4-FFF2-40B4-BE49-F238E27FC236}">
                <a16:creationId xmlns:a16="http://schemas.microsoft.com/office/drawing/2014/main" id="{EA1E37E2-ADAE-4D3B-BA6D-9786C99F1380}"/>
              </a:ext>
            </a:extLst>
          </p:cNvPr>
          <p:cNvSpPr>
            <a:spLocks noGrp="1" noChangeArrowheads="1"/>
          </p:cNvSpPr>
          <p:nvPr>
            <p:ph type="title"/>
          </p:nvPr>
        </p:nvSpPr>
        <p:spPr>
          <a:xfrm>
            <a:off x="180975" y="115888"/>
            <a:ext cx="8783638" cy="650875"/>
          </a:xfrm>
        </p:spPr>
        <p:txBody>
          <a:bodyPr/>
          <a:lstStyle/>
          <a:p>
            <a:r>
              <a:rPr lang="en-US" altLang="zh-CN"/>
              <a:t>Tomasulo Example Cycle 16-54</a:t>
            </a:r>
          </a:p>
        </p:txBody>
      </p:sp>
      <p:sp>
        <p:nvSpPr>
          <p:cNvPr id="33795" name="Rectangle 3">
            <a:extLst>
              <a:ext uri="{FF2B5EF4-FFF2-40B4-BE49-F238E27FC236}">
                <a16:creationId xmlns:a16="http://schemas.microsoft.com/office/drawing/2014/main" id="{C4C64AF2-9BF1-4CCB-A904-E6ED9AF60AC1}"/>
              </a:ext>
            </a:extLst>
          </p:cNvPr>
          <p:cNvSpPr>
            <a:spLocks noGrp="1" noChangeArrowheads="1"/>
          </p:cNvSpPr>
          <p:nvPr>
            <p:ph type="body" idx="1"/>
          </p:nvPr>
        </p:nvSpPr>
        <p:spPr>
          <a:xfrm>
            <a:off x="180975" y="981075"/>
            <a:ext cx="8783638" cy="5472113"/>
          </a:xfrm>
        </p:spPr>
        <p:txBody>
          <a:bodyPr/>
          <a:lstStyle/>
          <a:p>
            <a:r>
              <a:rPr lang="en-US" altLang="zh-CN"/>
              <a:t>Faster than light computation</a:t>
            </a:r>
            <a:br>
              <a:rPr lang="en-US" altLang="zh-CN"/>
            </a:br>
            <a:r>
              <a:rPr lang="en-US" altLang="zh-CN"/>
              <a:t>(skip a couple of cycles)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a:extLst>
              <a:ext uri="{FF2B5EF4-FFF2-40B4-BE49-F238E27FC236}">
                <a16:creationId xmlns:a16="http://schemas.microsoft.com/office/drawing/2014/main" id="{5C274DE7-1343-4BD3-B817-4414EBE98F63}"/>
              </a:ext>
            </a:extLst>
          </p:cNvPr>
          <p:cNvSpPr>
            <a:spLocks noGrp="1"/>
          </p:cNvSpPr>
          <p:nvPr>
            <p:ph type="dt" sz="half" idx="10"/>
          </p:nvPr>
        </p:nvSpPr>
        <p:spPr/>
        <p:txBody>
          <a:bodyPr/>
          <a:lstStyle/>
          <a:p>
            <a:r>
              <a:rPr lang="en-US" altLang="zh-CN"/>
              <a:t>2020/10/21 Wednesday</a:t>
            </a:r>
            <a:endParaRPr lang="zh-CN" altLang="en-US"/>
          </a:p>
        </p:txBody>
      </p:sp>
      <p:sp>
        <p:nvSpPr>
          <p:cNvPr id="6" name="页脚占位符 3">
            <a:extLst>
              <a:ext uri="{FF2B5EF4-FFF2-40B4-BE49-F238E27FC236}">
                <a16:creationId xmlns:a16="http://schemas.microsoft.com/office/drawing/2014/main" id="{5A143EAE-969C-4B74-AE68-701A06FB8620}"/>
              </a:ext>
            </a:extLst>
          </p:cNvPr>
          <p:cNvSpPr>
            <a:spLocks noGrp="1"/>
          </p:cNvSpPr>
          <p:nvPr>
            <p:ph type="ftr" sz="quarter" idx="11"/>
          </p:nvPr>
        </p:nvSpPr>
        <p:spPr/>
        <p:txBody>
          <a:bodyPr/>
          <a:lstStyle/>
          <a:p>
            <a:r>
              <a:rPr lang="en-US" altLang="zh-CN"/>
              <a:t>ACA202 © ZHANG Chun-yuan, Fall 2020</a:t>
            </a:r>
          </a:p>
        </p:txBody>
      </p:sp>
      <p:sp>
        <p:nvSpPr>
          <p:cNvPr id="7" name="灯片编号占位符 4">
            <a:extLst>
              <a:ext uri="{FF2B5EF4-FFF2-40B4-BE49-F238E27FC236}">
                <a16:creationId xmlns:a16="http://schemas.microsoft.com/office/drawing/2014/main" id="{3E0B7F34-53BB-40D0-8DB3-0B08CA57CE7B}"/>
              </a:ext>
            </a:extLst>
          </p:cNvPr>
          <p:cNvSpPr>
            <a:spLocks noGrp="1"/>
          </p:cNvSpPr>
          <p:nvPr>
            <p:ph type="sldNum" sz="quarter" idx="12"/>
          </p:nvPr>
        </p:nvSpPr>
        <p:spPr/>
        <p:txBody>
          <a:bodyPr/>
          <a:lstStyle/>
          <a:p>
            <a:fld id="{4A5288A3-FB6C-4692-8EC2-773A204F592F}" type="slidenum">
              <a:rPr lang="zh-CN" altLang="en-US"/>
              <a:pPr/>
              <a:t>51</a:t>
            </a:fld>
            <a:endParaRPr lang="en-US" altLang="zh-CN"/>
          </a:p>
        </p:txBody>
      </p:sp>
      <p:sp>
        <p:nvSpPr>
          <p:cNvPr id="34818" name="Rectangle 2">
            <a:extLst>
              <a:ext uri="{FF2B5EF4-FFF2-40B4-BE49-F238E27FC236}">
                <a16:creationId xmlns:a16="http://schemas.microsoft.com/office/drawing/2014/main" id="{7DABE33B-21CF-46C7-9F20-8CD78A79603C}"/>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55</a:t>
            </a:r>
          </a:p>
        </p:txBody>
      </p:sp>
      <p:graphicFrame>
        <p:nvGraphicFramePr>
          <p:cNvPr id="34819" name="Object 3">
            <a:extLst>
              <a:ext uri="{FF2B5EF4-FFF2-40B4-BE49-F238E27FC236}">
                <a16:creationId xmlns:a16="http://schemas.microsoft.com/office/drawing/2014/main" id="{08E18093-B454-483E-A4E2-C83AD88DAA41}"/>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40967" r:id="rId3" imgW="9666000" imgH="6607440" progId="Excel.Sheet.8">
                  <p:embed/>
                </p:oleObj>
              </mc:Choice>
              <mc:Fallback>
                <p:oleObj r:id="rId3" imgW="9666000" imgH="6607440" progId="Excel.Sheet.8">
                  <p:embed/>
                  <p:pic>
                    <p:nvPicPr>
                      <p:cNvPr id="34819" name="Object 3">
                        <a:extLst>
                          <a:ext uri="{FF2B5EF4-FFF2-40B4-BE49-F238E27FC236}">
                            <a16:creationId xmlns:a16="http://schemas.microsoft.com/office/drawing/2014/main" id="{08E18093-B454-483E-A4E2-C83AD88DAA4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AutoShape 4">
            <a:extLst>
              <a:ext uri="{FF2B5EF4-FFF2-40B4-BE49-F238E27FC236}">
                <a16:creationId xmlns:a16="http://schemas.microsoft.com/office/drawing/2014/main" id="{8F68BCA7-8FDE-42D1-82C4-179F57597B9D}"/>
              </a:ext>
            </a:extLst>
          </p:cNvPr>
          <p:cNvSpPr>
            <a:spLocks noChangeArrowheads="1"/>
          </p:cNvSpPr>
          <p:nvPr/>
        </p:nvSpPr>
        <p:spPr bwMode="auto">
          <a:xfrm>
            <a:off x="1620838" y="4365625"/>
            <a:ext cx="325437" cy="288925"/>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69312F50-B7D0-47DC-9B96-739ED254297D}"/>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3">
            <a:extLst>
              <a:ext uri="{FF2B5EF4-FFF2-40B4-BE49-F238E27FC236}">
                <a16:creationId xmlns:a16="http://schemas.microsoft.com/office/drawing/2014/main" id="{3591F878-53DC-485F-A13B-5A243938D28F}"/>
              </a:ext>
            </a:extLst>
          </p:cNvPr>
          <p:cNvSpPr>
            <a:spLocks noGrp="1"/>
          </p:cNvSpPr>
          <p:nvPr>
            <p:ph type="ftr" sz="quarter" idx="11"/>
          </p:nvPr>
        </p:nvSpPr>
        <p:spPr/>
        <p:txBody>
          <a:bodyPr/>
          <a:lstStyle/>
          <a:p>
            <a:r>
              <a:rPr lang="en-US" altLang="zh-CN"/>
              <a:t>ACA202 © ZHANG Chun-yuan, Fall 2020</a:t>
            </a:r>
          </a:p>
        </p:txBody>
      </p:sp>
      <p:sp>
        <p:nvSpPr>
          <p:cNvPr id="10" name="灯片编号占位符 4">
            <a:extLst>
              <a:ext uri="{FF2B5EF4-FFF2-40B4-BE49-F238E27FC236}">
                <a16:creationId xmlns:a16="http://schemas.microsoft.com/office/drawing/2014/main" id="{FEB7CDC6-41DA-4B7E-8120-0FF981E7BA61}"/>
              </a:ext>
            </a:extLst>
          </p:cNvPr>
          <p:cNvSpPr>
            <a:spLocks noGrp="1"/>
          </p:cNvSpPr>
          <p:nvPr>
            <p:ph type="sldNum" sz="quarter" idx="12"/>
          </p:nvPr>
        </p:nvSpPr>
        <p:spPr/>
        <p:txBody>
          <a:bodyPr/>
          <a:lstStyle/>
          <a:p>
            <a:fld id="{F34230C8-8BAD-4717-ADDB-679DC64D993E}" type="slidenum">
              <a:rPr lang="zh-CN" altLang="en-US"/>
              <a:pPr/>
              <a:t>52</a:t>
            </a:fld>
            <a:endParaRPr lang="en-US" altLang="zh-CN"/>
          </a:p>
        </p:txBody>
      </p:sp>
      <p:sp>
        <p:nvSpPr>
          <p:cNvPr id="35842" name="Rectangle 2">
            <a:extLst>
              <a:ext uri="{FF2B5EF4-FFF2-40B4-BE49-F238E27FC236}">
                <a16:creationId xmlns:a16="http://schemas.microsoft.com/office/drawing/2014/main" id="{6C93FBE5-DE97-49E6-9105-C54AAFAA2600}"/>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56</a:t>
            </a:r>
          </a:p>
        </p:txBody>
      </p:sp>
      <p:graphicFrame>
        <p:nvGraphicFramePr>
          <p:cNvPr id="35843" name="Object 3">
            <a:extLst>
              <a:ext uri="{FF2B5EF4-FFF2-40B4-BE49-F238E27FC236}">
                <a16:creationId xmlns:a16="http://schemas.microsoft.com/office/drawing/2014/main" id="{4DD277D6-3671-45BB-A58E-89272B85CA7A}"/>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41991" r:id="rId3" imgW="9666000" imgH="6607440" progId="Excel.Sheet.8">
                  <p:embed/>
                </p:oleObj>
              </mc:Choice>
              <mc:Fallback>
                <p:oleObj r:id="rId3" imgW="9666000" imgH="6607440" progId="Excel.Sheet.8">
                  <p:embed/>
                  <p:pic>
                    <p:nvPicPr>
                      <p:cNvPr id="35843" name="Object 3">
                        <a:extLst>
                          <a:ext uri="{FF2B5EF4-FFF2-40B4-BE49-F238E27FC236}">
                            <a16:creationId xmlns:a16="http://schemas.microsoft.com/office/drawing/2014/main" id="{4DD277D6-3671-45BB-A58E-89272B85CA7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4">
            <a:extLst>
              <a:ext uri="{FF2B5EF4-FFF2-40B4-BE49-F238E27FC236}">
                <a16:creationId xmlns:a16="http://schemas.microsoft.com/office/drawing/2014/main" id="{8972BF06-DBDB-468E-BBCD-79C616D0E00A}"/>
              </a:ext>
            </a:extLst>
          </p:cNvPr>
          <p:cNvSpPr>
            <a:spLocks noChangeArrowheads="1"/>
          </p:cNvSpPr>
          <p:nvPr/>
        </p:nvSpPr>
        <p:spPr bwMode="auto">
          <a:xfrm>
            <a:off x="304800" y="5589588"/>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Mult2 (DIVD) is completing; what is waiting for it? </a:t>
            </a:r>
          </a:p>
        </p:txBody>
      </p:sp>
      <p:sp>
        <p:nvSpPr>
          <p:cNvPr id="35845" name="AutoShape 5">
            <a:extLst>
              <a:ext uri="{FF2B5EF4-FFF2-40B4-BE49-F238E27FC236}">
                <a16:creationId xmlns:a16="http://schemas.microsoft.com/office/drawing/2014/main" id="{2470BCE7-D176-40DC-81EE-81B9F410F5B9}"/>
              </a:ext>
            </a:extLst>
          </p:cNvPr>
          <p:cNvSpPr>
            <a:spLocks noChangeArrowheads="1"/>
          </p:cNvSpPr>
          <p:nvPr/>
        </p:nvSpPr>
        <p:spPr bwMode="auto">
          <a:xfrm>
            <a:off x="3810000" y="2349500"/>
            <a:ext cx="533400" cy="304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6" name="AutoShape 6">
            <a:extLst>
              <a:ext uri="{FF2B5EF4-FFF2-40B4-BE49-F238E27FC236}">
                <a16:creationId xmlns:a16="http://schemas.microsoft.com/office/drawing/2014/main" id="{72797AFD-5DB2-4E4E-BE57-A7E1DAB21BF0}"/>
              </a:ext>
            </a:extLst>
          </p:cNvPr>
          <p:cNvSpPr>
            <a:spLocks noChangeArrowheads="1"/>
          </p:cNvSpPr>
          <p:nvPr/>
        </p:nvSpPr>
        <p:spPr bwMode="auto">
          <a:xfrm>
            <a:off x="1620838" y="4365625"/>
            <a:ext cx="325437" cy="288925"/>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7" name="Line 7">
            <a:extLst>
              <a:ext uri="{FF2B5EF4-FFF2-40B4-BE49-F238E27FC236}">
                <a16:creationId xmlns:a16="http://schemas.microsoft.com/office/drawing/2014/main" id="{B45A97AF-8DC7-49BD-A72E-824655BD2DA7}"/>
              </a:ext>
            </a:extLst>
          </p:cNvPr>
          <p:cNvSpPr>
            <a:spLocks noChangeShapeType="1"/>
          </p:cNvSpPr>
          <p:nvPr/>
        </p:nvSpPr>
        <p:spPr bwMode="auto">
          <a:xfrm flipV="1">
            <a:off x="1981200" y="2709863"/>
            <a:ext cx="1800225" cy="15843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1+#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a:extLst>
              <a:ext uri="{FF2B5EF4-FFF2-40B4-BE49-F238E27FC236}">
                <a16:creationId xmlns:a16="http://schemas.microsoft.com/office/drawing/2014/main" id="{AD5766B1-A004-46E4-93CE-E7A9064E14A2}"/>
              </a:ext>
            </a:extLst>
          </p:cNvPr>
          <p:cNvSpPr>
            <a:spLocks noGrp="1"/>
          </p:cNvSpPr>
          <p:nvPr>
            <p:ph type="dt" sz="half" idx="10"/>
          </p:nvPr>
        </p:nvSpPr>
        <p:spPr/>
        <p:txBody>
          <a:bodyPr/>
          <a:lstStyle/>
          <a:p>
            <a:r>
              <a:rPr lang="en-US" altLang="zh-CN"/>
              <a:t>2020/10/21 Wednesday</a:t>
            </a:r>
            <a:endParaRPr lang="zh-CN" altLang="en-US"/>
          </a:p>
        </p:txBody>
      </p:sp>
      <p:sp>
        <p:nvSpPr>
          <p:cNvPr id="12" name="页脚占位符 3">
            <a:extLst>
              <a:ext uri="{FF2B5EF4-FFF2-40B4-BE49-F238E27FC236}">
                <a16:creationId xmlns:a16="http://schemas.microsoft.com/office/drawing/2014/main" id="{0845C6B5-20C1-41AF-AF7E-47C3A1D7A5CA}"/>
              </a:ext>
            </a:extLst>
          </p:cNvPr>
          <p:cNvSpPr>
            <a:spLocks noGrp="1"/>
          </p:cNvSpPr>
          <p:nvPr>
            <p:ph type="ftr" sz="quarter" idx="11"/>
          </p:nvPr>
        </p:nvSpPr>
        <p:spPr/>
        <p:txBody>
          <a:bodyPr/>
          <a:lstStyle/>
          <a:p>
            <a:r>
              <a:rPr lang="en-US" altLang="zh-CN"/>
              <a:t>ACA202 © ZHANG Chun-yuan, Fall 2020</a:t>
            </a:r>
          </a:p>
        </p:txBody>
      </p:sp>
      <p:sp>
        <p:nvSpPr>
          <p:cNvPr id="13" name="灯片编号占位符 4">
            <a:extLst>
              <a:ext uri="{FF2B5EF4-FFF2-40B4-BE49-F238E27FC236}">
                <a16:creationId xmlns:a16="http://schemas.microsoft.com/office/drawing/2014/main" id="{A8F27702-4E80-48DE-B28D-3DD746DDDFD5}"/>
              </a:ext>
            </a:extLst>
          </p:cNvPr>
          <p:cNvSpPr>
            <a:spLocks noGrp="1"/>
          </p:cNvSpPr>
          <p:nvPr>
            <p:ph type="sldNum" sz="quarter" idx="12"/>
          </p:nvPr>
        </p:nvSpPr>
        <p:spPr/>
        <p:txBody>
          <a:bodyPr/>
          <a:lstStyle/>
          <a:p>
            <a:fld id="{6CFBFCED-2D95-4012-B08F-4BD3682F08D8}" type="slidenum">
              <a:rPr lang="zh-CN" altLang="en-US"/>
              <a:pPr/>
              <a:t>53</a:t>
            </a:fld>
            <a:endParaRPr lang="en-US" altLang="zh-CN"/>
          </a:p>
        </p:txBody>
      </p:sp>
      <p:sp>
        <p:nvSpPr>
          <p:cNvPr id="36866" name="Rectangle 2">
            <a:extLst>
              <a:ext uri="{FF2B5EF4-FFF2-40B4-BE49-F238E27FC236}">
                <a16:creationId xmlns:a16="http://schemas.microsoft.com/office/drawing/2014/main" id="{59C2E99F-43B4-4E8E-B7BC-B7B5DF7B8A5D}"/>
              </a:ext>
            </a:extLst>
          </p:cNvPr>
          <p:cNvSpPr>
            <a:spLocks noGrp="1" noChangeArrowheads="1"/>
          </p:cNvSpPr>
          <p:nvPr>
            <p:ph type="title"/>
          </p:nvPr>
        </p:nvSpPr>
        <p:spPr>
          <a:xfrm>
            <a:off x="180975" y="115888"/>
            <a:ext cx="8783638" cy="6508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zh-CN"/>
              <a:t>Tomasulo Example Cycle 57</a:t>
            </a:r>
          </a:p>
        </p:txBody>
      </p:sp>
      <p:graphicFrame>
        <p:nvGraphicFramePr>
          <p:cNvPr id="36867" name="Object 3">
            <a:extLst>
              <a:ext uri="{FF2B5EF4-FFF2-40B4-BE49-F238E27FC236}">
                <a16:creationId xmlns:a16="http://schemas.microsoft.com/office/drawing/2014/main" id="{9FB0C08E-088B-49F5-813C-D653F15D7918}"/>
              </a:ext>
            </a:extLst>
          </p:cNvPr>
          <p:cNvGraphicFramePr>
            <a:graphicFrameLocks/>
          </p:cNvGraphicFramePr>
          <p:nvPr/>
        </p:nvGraphicFramePr>
        <p:xfrm>
          <a:off x="212725" y="952500"/>
          <a:ext cx="8775700" cy="4997450"/>
        </p:xfrm>
        <a:graphic>
          <a:graphicData uri="http://schemas.openxmlformats.org/presentationml/2006/ole">
            <mc:AlternateContent xmlns:mc="http://schemas.openxmlformats.org/markup-compatibility/2006">
              <mc:Choice xmlns:v="urn:schemas-microsoft-com:vml" Requires="v">
                <p:oleObj spid="_x0000_s43015" r:id="rId3" imgW="9666000" imgH="6607440" progId="Excel.Sheet.8">
                  <p:embed/>
                </p:oleObj>
              </mc:Choice>
              <mc:Fallback>
                <p:oleObj r:id="rId3" imgW="9666000" imgH="6607440" progId="Excel.Sheet.8">
                  <p:embed/>
                  <p:pic>
                    <p:nvPicPr>
                      <p:cNvPr id="36867" name="Object 3">
                        <a:extLst>
                          <a:ext uri="{FF2B5EF4-FFF2-40B4-BE49-F238E27FC236}">
                            <a16:creationId xmlns:a16="http://schemas.microsoft.com/office/drawing/2014/main" id="{9FB0C08E-088B-49F5-813C-D653F15D791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5700" cy="499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Rectangle 4">
            <a:extLst>
              <a:ext uri="{FF2B5EF4-FFF2-40B4-BE49-F238E27FC236}">
                <a16:creationId xmlns:a16="http://schemas.microsoft.com/office/drawing/2014/main" id="{CFC6F952-DF10-4E79-AB7A-0D0C970F718B}"/>
              </a:ext>
            </a:extLst>
          </p:cNvPr>
          <p:cNvSpPr>
            <a:spLocks noChangeArrowheads="1"/>
          </p:cNvSpPr>
          <p:nvPr/>
        </p:nvSpPr>
        <p:spPr bwMode="auto">
          <a:xfrm>
            <a:off x="304800" y="5589588"/>
            <a:ext cx="8496300" cy="52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1pPr>
            <a:lvl2pPr marL="6858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3pPr>
            <a:lvl4pPr marL="15430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4pPr>
            <a:lvl5pPr marL="2000250" indent="-171450" eaLnBrk="0" hangingPunc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5pPr>
            <a:lvl6pPr marL="24574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6pPr>
            <a:lvl7pPr marL="29146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7pPr>
            <a:lvl8pPr marL="33718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8pPr>
            <a:lvl9pPr marL="3829050" indent="-171450" eaLnBrk="0" fontAlgn="base" hangingPunct="0">
              <a:spcBef>
                <a:spcPct val="0"/>
              </a:spcBef>
              <a:spcAft>
                <a:spcPct val="0"/>
              </a:spcAft>
              <a:buFont typeface="Arial" panose="020B0604020202020204" pitchFamily="34" charset="0"/>
              <a:tabLst>
                <a:tab pos="914400" algn="l"/>
                <a:tab pos="1657350" algn="l"/>
                <a:tab pos="302895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Font typeface="Arial" panose="020B0604020202020204" pitchFamily="34" charset="0"/>
              <a:buChar char="•"/>
            </a:pPr>
            <a:r>
              <a:rPr lang="en-US" altLang="zh-CN" sz="2400" b="1">
                <a:solidFill>
                  <a:srgbClr val="0332B7"/>
                </a:solidFill>
                <a:latin typeface="Comic Sans MS" panose="030F0702030302020204" pitchFamily="66" charset="0"/>
              </a:rPr>
              <a:t>Once again: In-order issue, out-of-order execution and out-of-order completion.</a:t>
            </a:r>
          </a:p>
        </p:txBody>
      </p:sp>
      <p:sp>
        <p:nvSpPr>
          <p:cNvPr id="36869" name="AutoShape 5">
            <a:extLst>
              <a:ext uri="{FF2B5EF4-FFF2-40B4-BE49-F238E27FC236}">
                <a16:creationId xmlns:a16="http://schemas.microsoft.com/office/drawing/2014/main" id="{FCD880CE-C336-4D89-914F-EF6707C5DAAF}"/>
              </a:ext>
            </a:extLst>
          </p:cNvPr>
          <p:cNvSpPr>
            <a:spLocks noChangeArrowheads="1"/>
          </p:cNvSpPr>
          <p:nvPr/>
        </p:nvSpPr>
        <p:spPr bwMode="auto">
          <a:xfrm>
            <a:off x="3124200" y="1295400"/>
            <a:ext cx="457200" cy="16764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0" name="AutoShape 6">
            <a:extLst>
              <a:ext uri="{FF2B5EF4-FFF2-40B4-BE49-F238E27FC236}">
                <a16:creationId xmlns:a16="http://schemas.microsoft.com/office/drawing/2014/main" id="{1E715E81-5BBF-456E-AEC9-97D0DB47AD62}"/>
              </a:ext>
            </a:extLst>
          </p:cNvPr>
          <p:cNvSpPr>
            <a:spLocks noChangeArrowheads="1"/>
          </p:cNvSpPr>
          <p:nvPr/>
        </p:nvSpPr>
        <p:spPr bwMode="auto">
          <a:xfrm>
            <a:off x="3124200" y="1295400"/>
            <a:ext cx="457200" cy="16764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1" name="AutoShape 7">
            <a:extLst>
              <a:ext uri="{FF2B5EF4-FFF2-40B4-BE49-F238E27FC236}">
                <a16:creationId xmlns:a16="http://schemas.microsoft.com/office/drawing/2014/main" id="{ECFE2910-89B9-45BF-8E74-0D151A061CB8}"/>
              </a:ext>
            </a:extLst>
          </p:cNvPr>
          <p:cNvSpPr>
            <a:spLocks noChangeArrowheads="1"/>
          </p:cNvSpPr>
          <p:nvPr/>
        </p:nvSpPr>
        <p:spPr bwMode="auto">
          <a:xfrm>
            <a:off x="3810000" y="1905000"/>
            <a:ext cx="457200" cy="1066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AutoShape 8">
            <a:extLst>
              <a:ext uri="{FF2B5EF4-FFF2-40B4-BE49-F238E27FC236}">
                <a16:creationId xmlns:a16="http://schemas.microsoft.com/office/drawing/2014/main" id="{49A82D24-D212-46BA-8A2D-4A6977186040}"/>
              </a:ext>
            </a:extLst>
          </p:cNvPr>
          <p:cNvSpPr>
            <a:spLocks noChangeArrowheads="1"/>
          </p:cNvSpPr>
          <p:nvPr/>
        </p:nvSpPr>
        <p:spPr bwMode="auto">
          <a:xfrm>
            <a:off x="4419600" y="1295400"/>
            <a:ext cx="457200" cy="16764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AutoShape 9">
            <a:extLst>
              <a:ext uri="{FF2B5EF4-FFF2-40B4-BE49-F238E27FC236}">
                <a16:creationId xmlns:a16="http://schemas.microsoft.com/office/drawing/2014/main" id="{7AD38772-7830-477F-B744-2097B4148A83}"/>
              </a:ext>
            </a:extLst>
          </p:cNvPr>
          <p:cNvSpPr>
            <a:spLocks noChangeArrowheads="1"/>
          </p:cNvSpPr>
          <p:nvPr/>
        </p:nvSpPr>
        <p:spPr bwMode="auto">
          <a:xfrm>
            <a:off x="6300788" y="5157788"/>
            <a:ext cx="720725" cy="431800"/>
          </a:xfrm>
          <a:prstGeom prst="roundRect">
            <a:avLst>
              <a:gd name="adj" fmla="val 16667"/>
            </a:avLst>
          </a:prstGeom>
          <a:noFill/>
          <a:ln w="57150" cmpd="sng">
            <a:solidFill>
              <a:schemeClr va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Text Box 10">
            <a:extLst>
              <a:ext uri="{FF2B5EF4-FFF2-40B4-BE49-F238E27FC236}">
                <a16:creationId xmlns:a16="http://schemas.microsoft.com/office/drawing/2014/main" id="{65CE3D6E-4F67-4318-85CA-6F51585F0E9F}"/>
              </a:ext>
            </a:extLst>
          </p:cNvPr>
          <p:cNvSpPr txBox="1">
            <a:spLocks noChangeArrowheads="1"/>
          </p:cNvSpPr>
          <p:nvPr/>
        </p:nvSpPr>
        <p:spPr bwMode="auto">
          <a:xfrm>
            <a:off x="755650" y="5229225"/>
            <a:ext cx="431800" cy="32067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1500" b="1">
                <a:latin typeface="Times New Roman" panose="02020603050405020304" pitchFamily="18" charset="0"/>
              </a:rPr>
              <a:t>57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7BBE880-EA6A-4684-9019-CF87E4840AE2}"/>
              </a:ext>
            </a:extLst>
          </p:cNvPr>
          <p:cNvSpPr>
            <a:spLocks noGrp="1"/>
          </p:cNvSpPr>
          <p:nvPr>
            <p:ph type="title"/>
          </p:nvPr>
        </p:nvSpPr>
        <p:spPr/>
        <p:txBody>
          <a:bodyPr/>
          <a:lstStyle/>
          <a:p>
            <a:r>
              <a:rPr lang="en-US" altLang="zh-CN" dirty="0"/>
              <a:t>The Code</a:t>
            </a:r>
            <a:endParaRPr lang="zh-CN" altLang="en-US" dirty="0"/>
          </a:p>
        </p:txBody>
      </p:sp>
      <p:sp>
        <p:nvSpPr>
          <p:cNvPr id="37891" name="Rectangle 3">
            <a:extLst>
              <a:ext uri="{FF2B5EF4-FFF2-40B4-BE49-F238E27FC236}">
                <a16:creationId xmlns:a16="http://schemas.microsoft.com/office/drawing/2014/main" id="{C0983D63-E1EE-458F-9032-5B71C0491BFC}"/>
              </a:ext>
            </a:extLst>
          </p:cNvPr>
          <p:cNvSpPr>
            <a:spLocks noGrp="1" noChangeArrowheads="1"/>
          </p:cNvSpPr>
          <p:nvPr>
            <p:ph idx="1"/>
          </p:nvPr>
        </p:nvSpPr>
        <p:spPr>
          <a:xfrm>
            <a:off x="357188" y="1571625"/>
            <a:ext cx="8429625" cy="4859338"/>
          </a:xfrm>
        </p:spPr>
        <p:txBody>
          <a:bodyPr/>
          <a:lstStyle/>
          <a:p>
            <a:pPr marL="0" indent="0">
              <a:buNone/>
            </a:pPr>
            <a:r>
              <a:rPr lang="en-US" altLang="zh-CN" dirty="0">
                <a:latin typeface="Consolas" panose="020B0609020204030204" pitchFamily="49" charset="0"/>
              </a:rPr>
              <a:t>LOOP:	L.D		F0,0(R1)</a:t>
            </a:r>
          </a:p>
          <a:p>
            <a:pPr marL="0" indent="0">
              <a:buNone/>
            </a:pPr>
            <a:r>
              <a:rPr lang="en-US" altLang="zh-CN" dirty="0">
                <a:latin typeface="Consolas" panose="020B0609020204030204" pitchFamily="49" charset="0"/>
              </a:rPr>
              <a:t>		MUL.D 	F4,F0,F2</a:t>
            </a:r>
          </a:p>
          <a:p>
            <a:pPr marL="0" indent="0">
              <a:buNone/>
            </a:pPr>
            <a:r>
              <a:rPr lang="en-US" altLang="zh-CN" dirty="0">
                <a:latin typeface="Consolas" panose="020B0609020204030204" pitchFamily="49" charset="0"/>
              </a:rPr>
              <a:t>		S.D		0(R1),F4</a:t>
            </a:r>
          </a:p>
          <a:p>
            <a:pPr marL="0" indent="0">
              <a:buNone/>
            </a:pPr>
            <a:r>
              <a:rPr lang="en-US" altLang="zh-CN" dirty="0">
                <a:latin typeface="Consolas" panose="020B0609020204030204" pitchFamily="49" charset="0"/>
              </a:rPr>
              <a:t>		DADDUI	R1,R1,#-8</a:t>
            </a:r>
          </a:p>
          <a:p>
            <a:pPr marL="0" indent="0">
              <a:buNone/>
            </a:pPr>
            <a:r>
              <a:rPr lang="en-US" altLang="zh-CN" dirty="0">
                <a:latin typeface="Consolas" panose="020B0609020204030204" pitchFamily="49" charset="0"/>
              </a:rPr>
              <a:t>		BNE		R1,R2,LOOP</a:t>
            </a:r>
          </a:p>
        </p:txBody>
      </p:sp>
      <p:sp>
        <p:nvSpPr>
          <p:cNvPr id="4" name="日期占位符 3">
            <a:extLst>
              <a:ext uri="{FF2B5EF4-FFF2-40B4-BE49-F238E27FC236}">
                <a16:creationId xmlns:a16="http://schemas.microsoft.com/office/drawing/2014/main" id="{84F6F911-8BFE-4EF1-BF74-70C8C7BBB92C}"/>
              </a:ext>
            </a:extLst>
          </p:cNvPr>
          <p:cNvSpPr>
            <a:spLocks noGrp="1"/>
          </p:cNvSpPr>
          <p:nvPr>
            <p:ph type="dt" sz="half" idx="10"/>
          </p:nvPr>
        </p:nvSpPr>
        <p:spPr>
          <a:xfrm>
            <a:off x="628650" y="6488119"/>
            <a:ext cx="2057400" cy="365125"/>
          </a:xfrm>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9F2E7B92-351A-4933-9619-699694BCF37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BF479E6E-B286-47F6-9478-DC2BE84ABBF1}"/>
              </a:ext>
            </a:extLst>
          </p:cNvPr>
          <p:cNvSpPr>
            <a:spLocks noGrp="1"/>
          </p:cNvSpPr>
          <p:nvPr>
            <p:ph type="sldNum" sz="quarter" idx="12"/>
          </p:nvPr>
        </p:nvSpPr>
        <p:spPr>
          <a:xfrm>
            <a:off x="6457950" y="6488119"/>
            <a:ext cx="2057400" cy="365125"/>
          </a:xfrm>
        </p:spPr>
        <p:txBody>
          <a:bodyPr/>
          <a:lstStyle/>
          <a:p>
            <a:fld id="{CC70A81D-D475-4C69-8E20-56A959ADD48F}" type="slidenum">
              <a:rPr lang="zh-CN" altLang="en-US"/>
              <a:pPr/>
              <a:t>54</a:t>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03EC072-C06F-42FF-88B8-3C02CC6133E3}"/>
              </a:ext>
            </a:extLst>
          </p:cNvPr>
          <p:cNvSpPr>
            <a:spLocks noGrp="1"/>
          </p:cNvSpPr>
          <p:nvPr>
            <p:ph type="title"/>
          </p:nvPr>
        </p:nvSpPr>
        <p:spPr/>
        <p:txBody>
          <a:bodyPr/>
          <a:lstStyle/>
          <a:p>
            <a:r>
              <a:rPr lang="en-US" altLang="zh-CN" dirty="0"/>
              <a:t>Predict</a:t>
            </a:r>
            <a:endParaRPr lang="zh-CN" altLang="en-US" dirty="0"/>
          </a:p>
        </p:txBody>
      </p:sp>
      <p:sp>
        <p:nvSpPr>
          <p:cNvPr id="38915" name="Rectangle 3">
            <a:extLst>
              <a:ext uri="{FF2B5EF4-FFF2-40B4-BE49-F238E27FC236}">
                <a16:creationId xmlns:a16="http://schemas.microsoft.com/office/drawing/2014/main" id="{49767F39-0700-4BA8-9384-28231EC6B554}"/>
              </a:ext>
            </a:extLst>
          </p:cNvPr>
          <p:cNvSpPr>
            <a:spLocks noGrp="1" noChangeArrowheads="1"/>
          </p:cNvSpPr>
          <p:nvPr>
            <p:ph idx="1"/>
          </p:nvPr>
        </p:nvSpPr>
        <p:spPr>
          <a:xfrm>
            <a:off x="357188" y="1571625"/>
            <a:ext cx="8429625" cy="4859338"/>
          </a:xfrm>
        </p:spPr>
        <p:txBody>
          <a:bodyPr/>
          <a:lstStyle/>
          <a:p>
            <a:r>
              <a:rPr lang="en-US" altLang="zh-CN"/>
              <a:t>All branches are taken!</a:t>
            </a:r>
          </a:p>
          <a:p>
            <a:r>
              <a:rPr lang="en-US" altLang="zh-CN"/>
              <a:t>The reservation stations will allow multiple executions of the loop</a:t>
            </a:r>
          </a:p>
          <a:p>
            <a:pPr lvl="1"/>
            <a:r>
              <a:rPr lang="en-US" altLang="zh-CN"/>
              <a:t>The loop is unrolled dynamically by the hardware</a:t>
            </a:r>
          </a:p>
        </p:txBody>
      </p:sp>
      <p:sp>
        <p:nvSpPr>
          <p:cNvPr id="4" name="日期占位符 3">
            <a:extLst>
              <a:ext uri="{FF2B5EF4-FFF2-40B4-BE49-F238E27FC236}">
                <a16:creationId xmlns:a16="http://schemas.microsoft.com/office/drawing/2014/main" id="{3BD9D384-76AF-410F-B494-B8E83C3F528B}"/>
              </a:ext>
            </a:extLst>
          </p:cNvPr>
          <p:cNvSpPr>
            <a:spLocks noGrp="1"/>
          </p:cNvSpPr>
          <p:nvPr>
            <p:ph type="dt" sz="half" idx="10"/>
          </p:nvPr>
        </p:nvSpPr>
        <p:spPr>
          <a:xfrm>
            <a:off x="628650" y="6488119"/>
            <a:ext cx="2057400" cy="365125"/>
          </a:xfrm>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D081E35B-017C-4F8D-8CCB-423C0622CE7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F0D99F05-2406-4B3C-BB90-B46371CF5453}"/>
              </a:ext>
            </a:extLst>
          </p:cNvPr>
          <p:cNvSpPr>
            <a:spLocks noGrp="1"/>
          </p:cNvSpPr>
          <p:nvPr>
            <p:ph type="sldNum" sz="quarter" idx="12"/>
          </p:nvPr>
        </p:nvSpPr>
        <p:spPr>
          <a:xfrm>
            <a:off x="6457950" y="6488119"/>
            <a:ext cx="2057400" cy="365125"/>
          </a:xfrm>
        </p:spPr>
        <p:txBody>
          <a:bodyPr/>
          <a:lstStyle/>
          <a:p>
            <a:fld id="{66CB056F-ED63-4BB9-8CD7-AD6299A0A9C6}" type="slidenum">
              <a:rPr lang="zh-CN" altLang="en-US"/>
              <a:pPr/>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B5FD2D0-23B9-4860-B863-781EC271D2BF}"/>
              </a:ext>
            </a:extLst>
          </p:cNvPr>
          <p:cNvSpPr>
            <a:spLocks noGrp="1"/>
          </p:cNvSpPr>
          <p:nvPr>
            <p:ph type="title"/>
          </p:nvPr>
        </p:nvSpPr>
        <p:spPr/>
        <p:txBody>
          <a:bodyPr/>
          <a:lstStyle/>
          <a:p>
            <a:r>
              <a:rPr lang="en-US" altLang="zh-CN" dirty="0"/>
              <a:t>Snapshot Time Assume</a:t>
            </a:r>
            <a:endParaRPr lang="zh-CN" altLang="en-US" dirty="0"/>
          </a:p>
        </p:txBody>
      </p:sp>
      <p:sp>
        <p:nvSpPr>
          <p:cNvPr id="39939" name="Rectangle 3">
            <a:extLst>
              <a:ext uri="{FF2B5EF4-FFF2-40B4-BE49-F238E27FC236}">
                <a16:creationId xmlns:a16="http://schemas.microsoft.com/office/drawing/2014/main" id="{96361815-1281-4518-962F-8329DDF8DDCF}"/>
              </a:ext>
            </a:extLst>
          </p:cNvPr>
          <p:cNvSpPr>
            <a:spLocks noGrp="1" noChangeArrowheads="1"/>
          </p:cNvSpPr>
          <p:nvPr>
            <p:ph idx="1"/>
          </p:nvPr>
        </p:nvSpPr>
        <p:spPr>
          <a:xfrm>
            <a:off x="357188" y="1571625"/>
            <a:ext cx="8429625" cy="4859338"/>
          </a:xfrm>
        </p:spPr>
        <p:txBody>
          <a:bodyPr/>
          <a:lstStyle/>
          <a:p>
            <a:r>
              <a:rPr lang="en-US" altLang="zh-CN"/>
              <a:t>All of the instructions in two successive iterations of the loop have issued</a:t>
            </a:r>
          </a:p>
          <a:p>
            <a:pPr lvl="1"/>
            <a:r>
              <a:rPr lang="en-US" altLang="zh-CN"/>
              <a:t>But none has completed</a:t>
            </a:r>
          </a:p>
          <a:p>
            <a:r>
              <a:rPr lang="en-US" altLang="zh-CN"/>
              <a:t>The load and store buffers contain the addresses to be loaded from and stored to</a:t>
            </a:r>
          </a:p>
          <a:p>
            <a:r>
              <a:rPr lang="en-US" altLang="zh-CN"/>
              <a:t>The load values are in the load buffers</a:t>
            </a:r>
          </a:p>
          <a:p>
            <a:r>
              <a:rPr lang="en-US" altLang="zh-CN"/>
              <a:t>The store buffers indicate that the multiply destinations are the values to store</a:t>
            </a:r>
          </a:p>
        </p:txBody>
      </p:sp>
      <p:sp>
        <p:nvSpPr>
          <p:cNvPr id="4" name="日期占位符 3">
            <a:extLst>
              <a:ext uri="{FF2B5EF4-FFF2-40B4-BE49-F238E27FC236}">
                <a16:creationId xmlns:a16="http://schemas.microsoft.com/office/drawing/2014/main" id="{B690FA69-23B4-4685-A17B-BA8ED382F8E3}"/>
              </a:ext>
            </a:extLst>
          </p:cNvPr>
          <p:cNvSpPr>
            <a:spLocks noGrp="1"/>
          </p:cNvSpPr>
          <p:nvPr>
            <p:ph type="dt" sz="half" idx="10"/>
          </p:nvPr>
        </p:nvSpPr>
        <p:spPr>
          <a:xfrm>
            <a:off x="628650" y="6488119"/>
            <a:ext cx="2057400" cy="365125"/>
          </a:xfrm>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24BA3294-6347-47DE-BD89-5BC25B411202}"/>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A74ACED2-8D3D-4024-AF27-C9CED24739DE}"/>
              </a:ext>
            </a:extLst>
          </p:cNvPr>
          <p:cNvSpPr>
            <a:spLocks noGrp="1"/>
          </p:cNvSpPr>
          <p:nvPr>
            <p:ph type="sldNum" sz="quarter" idx="12"/>
          </p:nvPr>
        </p:nvSpPr>
        <p:spPr>
          <a:xfrm>
            <a:off x="6457950" y="6488119"/>
            <a:ext cx="2057400" cy="365125"/>
          </a:xfrm>
        </p:spPr>
        <p:txBody>
          <a:bodyPr/>
          <a:lstStyle/>
          <a:p>
            <a:fld id="{4796BE71-B215-4365-85B3-6F70B69D5893}" type="slidenum">
              <a:rPr lang="zh-CN" altLang="en-US"/>
              <a:pPr/>
              <a:t>56</a:t>
            </a:fld>
            <a:endParaRPr lang="en-US" altLang="zh-C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2F35797-B28E-46B3-89B9-5826DE42E694}"/>
              </a:ext>
            </a:extLst>
          </p:cNvPr>
          <p:cNvSpPr>
            <a:spLocks noGrp="1"/>
          </p:cNvSpPr>
          <p:nvPr>
            <p:ph type="title"/>
          </p:nvPr>
        </p:nvSpPr>
        <p:spPr/>
        <p:txBody>
          <a:bodyPr/>
          <a:lstStyle/>
          <a:p>
            <a:r>
              <a:rPr lang="zh-CN" altLang="zh-CN" dirty="0"/>
              <a:t>Instruction Status</a:t>
            </a:r>
            <a:endParaRPr lang="zh-CN" altLang="en-US" dirty="0"/>
          </a:p>
        </p:txBody>
      </p:sp>
      <p:pic>
        <p:nvPicPr>
          <p:cNvPr id="40963" name="Picture 3">
            <a:extLst>
              <a:ext uri="{FF2B5EF4-FFF2-40B4-BE49-F238E27FC236}">
                <a16:creationId xmlns:a16="http://schemas.microsoft.com/office/drawing/2014/main" id="{BE539B46-067B-4F99-A6E6-99F0A719AAAC}"/>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48859" y="2748943"/>
            <a:ext cx="8246282" cy="2504702"/>
          </a:xfrm>
          <a:ln/>
        </p:spPr>
      </p:pic>
      <p:sp>
        <p:nvSpPr>
          <p:cNvPr id="4" name="日期占位符 3">
            <a:extLst>
              <a:ext uri="{FF2B5EF4-FFF2-40B4-BE49-F238E27FC236}">
                <a16:creationId xmlns:a16="http://schemas.microsoft.com/office/drawing/2014/main" id="{D26EB09B-B277-4144-8D98-65F535523A73}"/>
              </a:ext>
            </a:extLst>
          </p:cNvPr>
          <p:cNvSpPr>
            <a:spLocks noGrp="1"/>
          </p:cNvSpPr>
          <p:nvPr>
            <p:ph type="dt" sz="half" idx="10"/>
          </p:nvPr>
        </p:nvSpPr>
        <p:spPr>
          <a:xfrm>
            <a:off x="628650" y="6488119"/>
            <a:ext cx="2057400" cy="365125"/>
          </a:xfrm>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B78BD50A-6815-4606-A8D9-03735CE4E85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6137D57-B135-4581-BE7B-878313087911}"/>
              </a:ext>
            </a:extLst>
          </p:cNvPr>
          <p:cNvSpPr>
            <a:spLocks noGrp="1"/>
          </p:cNvSpPr>
          <p:nvPr>
            <p:ph type="sldNum" sz="quarter" idx="12"/>
          </p:nvPr>
        </p:nvSpPr>
        <p:spPr>
          <a:xfrm>
            <a:off x="6457950" y="6488119"/>
            <a:ext cx="2057400" cy="365125"/>
          </a:xfrm>
        </p:spPr>
        <p:txBody>
          <a:bodyPr/>
          <a:lstStyle/>
          <a:p>
            <a:fld id="{32F1DD20-1DA6-448A-9189-00915C9197E2}" type="slidenum">
              <a:rPr lang="zh-CN" altLang="en-US"/>
              <a:pPr/>
              <a:t>57</a:t>
            </a:fld>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9E1FB1C-1F10-4EBB-B4EF-9E5C73C6FE41}"/>
              </a:ext>
            </a:extLst>
          </p:cNvPr>
          <p:cNvSpPr>
            <a:spLocks noGrp="1" noChangeArrowheads="1"/>
          </p:cNvSpPr>
          <p:nvPr>
            <p:ph type="title"/>
          </p:nvPr>
        </p:nvSpPr>
        <p:spPr>
          <a:xfrm>
            <a:off x="357190" y="365126"/>
            <a:ext cx="7947422" cy="1127919"/>
          </a:xfrm>
        </p:spPr>
        <p:txBody>
          <a:bodyPr/>
          <a:lstStyle/>
          <a:p>
            <a:r>
              <a:rPr lang="zh-CN" altLang="zh-CN"/>
              <a:t>Status of FUs and Registers</a:t>
            </a:r>
          </a:p>
        </p:txBody>
      </p:sp>
      <p:graphicFrame>
        <p:nvGraphicFramePr>
          <p:cNvPr id="41987" name="Object 3">
            <a:extLst>
              <a:ext uri="{FF2B5EF4-FFF2-40B4-BE49-F238E27FC236}">
                <a16:creationId xmlns:a16="http://schemas.microsoft.com/office/drawing/2014/main" id="{DA85FB41-3CEE-4E2F-ABAC-17906DD1A4EB}"/>
              </a:ext>
            </a:extLst>
          </p:cNvPr>
          <p:cNvGraphicFramePr>
            <a:graphicFrameLocks noGrp="1" noChangeAspect="1"/>
          </p:cNvGraphicFramePr>
          <p:nvPr>
            <p:ph idx="1"/>
            <p:extLst>
              <p:ext uri="{D42A27DB-BD31-4B8C-83A1-F6EECF244321}">
                <p14:modId xmlns:p14="http://schemas.microsoft.com/office/powerpoint/2010/main" val="2294137461"/>
              </p:ext>
            </p:extLst>
          </p:nvPr>
        </p:nvGraphicFramePr>
        <p:xfrm>
          <a:off x="437589" y="1505874"/>
          <a:ext cx="8268822" cy="4487602"/>
        </p:xfrm>
        <a:graphic>
          <a:graphicData uri="http://schemas.openxmlformats.org/presentationml/2006/ole">
            <mc:AlternateContent xmlns:mc="http://schemas.openxmlformats.org/markup-compatibility/2006">
              <mc:Choice xmlns:v="urn:schemas-microsoft-com:vml" Requires="v">
                <p:oleObj spid="_x0000_s44039" r:id="rId3" imgW="9476190" imgH="5144218" progId="">
                  <p:embed/>
                </p:oleObj>
              </mc:Choice>
              <mc:Fallback>
                <p:oleObj r:id="rId3" imgW="9476190" imgH="5144218" progId="">
                  <p:embed/>
                  <p:pic>
                    <p:nvPicPr>
                      <p:cNvPr id="41987" name="Object 3">
                        <a:extLst>
                          <a:ext uri="{FF2B5EF4-FFF2-40B4-BE49-F238E27FC236}">
                            <a16:creationId xmlns:a16="http://schemas.microsoft.com/office/drawing/2014/main" id="{DA85FB41-3CEE-4E2F-ABAC-17906DD1A4EB}"/>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89" y="1505874"/>
                        <a:ext cx="8268822" cy="4487602"/>
                      </a:xfrm>
                      <a:prstGeom prst="rect">
                        <a:avLst/>
                      </a:prstGeom>
                      <a:ln>
                        <a:noFill/>
                      </a:ln>
                    </p:spPr>
                  </p:pic>
                </p:oleObj>
              </mc:Fallback>
            </mc:AlternateContent>
          </a:graphicData>
        </a:graphic>
      </p:graphicFrame>
      <p:sp>
        <p:nvSpPr>
          <p:cNvPr id="4" name="日期占位符 3">
            <a:extLst>
              <a:ext uri="{FF2B5EF4-FFF2-40B4-BE49-F238E27FC236}">
                <a16:creationId xmlns:a16="http://schemas.microsoft.com/office/drawing/2014/main" id="{24A58CF7-8290-4A5C-990E-41A8C2B6C08E}"/>
              </a:ext>
            </a:extLst>
          </p:cNvPr>
          <p:cNvSpPr>
            <a:spLocks noGrp="1"/>
          </p:cNvSpPr>
          <p:nvPr>
            <p:ph type="dt" sz="half" idx="10"/>
          </p:nvPr>
        </p:nvSpPr>
        <p:spPr>
          <a:xfrm>
            <a:off x="628650" y="6488119"/>
            <a:ext cx="2057400" cy="365125"/>
          </a:xfrm>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4BA05866-92C5-49E4-850C-C321CA25FFF7}"/>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D80A1A5-8242-4E81-A676-6EB1D7603DCF}"/>
              </a:ext>
            </a:extLst>
          </p:cNvPr>
          <p:cNvSpPr>
            <a:spLocks noGrp="1"/>
          </p:cNvSpPr>
          <p:nvPr>
            <p:ph type="sldNum" sz="quarter" idx="12"/>
          </p:nvPr>
        </p:nvSpPr>
        <p:spPr>
          <a:xfrm>
            <a:off x="6457950" y="6488119"/>
            <a:ext cx="2057400" cy="365125"/>
          </a:xfrm>
        </p:spPr>
        <p:txBody>
          <a:bodyPr/>
          <a:lstStyle/>
          <a:p>
            <a:fld id="{84D64C3B-E1F0-41CE-91B7-841E693271AE}" type="slidenum">
              <a:rPr lang="zh-CN" altLang="en-US"/>
              <a:pPr/>
              <a:t>58</a:t>
            </a:fld>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37C7355-D90B-43C8-9D88-43D3534FBDF7}"/>
              </a:ext>
            </a:extLst>
          </p:cNvPr>
          <p:cNvSpPr>
            <a:spLocks noGrp="1" noChangeArrowheads="1"/>
          </p:cNvSpPr>
          <p:nvPr>
            <p:ph type="title"/>
          </p:nvPr>
        </p:nvSpPr>
        <p:spPr>
          <a:xfrm>
            <a:off x="357190" y="365126"/>
            <a:ext cx="7947422" cy="1127919"/>
          </a:xfrm>
        </p:spPr>
        <p:txBody>
          <a:bodyPr>
            <a:normAutofit/>
          </a:bodyPr>
          <a:lstStyle/>
          <a:p>
            <a:r>
              <a:rPr lang="zh-CN" altLang="zh-CN" dirty="0"/>
              <a:t>Instruction Status</a:t>
            </a:r>
            <a:endParaRPr lang="en-US" altLang="zh-CN" dirty="0"/>
          </a:p>
        </p:txBody>
      </p:sp>
      <p:sp>
        <p:nvSpPr>
          <p:cNvPr id="59395" name="Rectangle 3">
            <a:extLst>
              <a:ext uri="{FF2B5EF4-FFF2-40B4-BE49-F238E27FC236}">
                <a16:creationId xmlns:a16="http://schemas.microsoft.com/office/drawing/2014/main" id="{6DEC41D3-0AF0-4403-A97A-11896D6EA7BE}"/>
              </a:ext>
            </a:extLst>
          </p:cNvPr>
          <p:cNvSpPr>
            <a:spLocks noGrp="1" noChangeArrowheads="1"/>
          </p:cNvSpPr>
          <p:nvPr>
            <p:ph idx="1"/>
          </p:nvPr>
        </p:nvSpPr>
        <p:spPr>
          <a:xfrm>
            <a:off x="357188" y="1571625"/>
            <a:ext cx="8429625" cy="4859338"/>
          </a:xfrm>
        </p:spPr>
        <p:txBody>
          <a:bodyPr/>
          <a:lstStyle/>
          <a:p>
            <a:r>
              <a:rPr lang="en-US" altLang="zh-CN"/>
              <a:t>The distribution of the hazard detection logic</a:t>
            </a:r>
          </a:p>
          <a:p>
            <a:pPr lvl="1"/>
            <a:r>
              <a:rPr lang="en-US" altLang="zh-CN"/>
              <a:t>Distributed reservation stations and the CDB</a:t>
            </a:r>
          </a:p>
          <a:p>
            <a:pPr lvl="1"/>
            <a:r>
              <a:rPr lang="en-US" altLang="zh-CN"/>
              <a:t>The waited operands can be released simultaneously by broadcast on CDB </a:t>
            </a:r>
          </a:p>
          <a:p>
            <a:r>
              <a:rPr lang="en-US" altLang="zh-CN"/>
              <a:t>The elimination of WAW and WAR hazards</a:t>
            </a:r>
          </a:p>
        </p:txBody>
      </p:sp>
      <p:sp>
        <p:nvSpPr>
          <p:cNvPr id="4" name="日期占位符 3">
            <a:extLst>
              <a:ext uri="{FF2B5EF4-FFF2-40B4-BE49-F238E27FC236}">
                <a16:creationId xmlns:a16="http://schemas.microsoft.com/office/drawing/2014/main" id="{30C22137-68B4-4EF0-85B2-1ED4CF5D0CB4}"/>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128180A5-204C-4655-BD7D-6A801744E771}"/>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B06D58BD-EC7A-4BE7-8975-C78671F256C5}"/>
              </a:ext>
            </a:extLst>
          </p:cNvPr>
          <p:cNvSpPr>
            <a:spLocks noGrp="1"/>
          </p:cNvSpPr>
          <p:nvPr>
            <p:ph type="sldNum" sz="quarter" idx="12"/>
          </p:nvPr>
        </p:nvSpPr>
        <p:spPr>
          <a:xfrm>
            <a:off x="6457950" y="6488119"/>
            <a:ext cx="2057400" cy="365125"/>
          </a:xfrm>
        </p:spPr>
        <p:txBody>
          <a:bodyPr/>
          <a:lstStyle/>
          <a:p>
            <a:fld id="{DE7E1DC8-395E-4865-B56E-278D894C745F}" type="slidenum">
              <a:rPr lang="zh-CN" altLang="en-US"/>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0D56945-EF92-4336-9281-4D9877651BB8}"/>
              </a:ext>
            </a:extLst>
          </p:cNvPr>
          <p:cNvSpPr>
            <a:spLocks noGrp="1"/>
          </p:cNvSpPr>
          <p:nvPr>
            <p:ph type="title"/>
          </p:nvPr>
        </p:nvSpPr>
        <p:spPr/>
        <p:txBody>
          <a:bodyPr/>
          <a:lstStyle/>
          <a:p>
            <a:r>
              <a:rPr lang="en-US" altLang="zh-CN" dirty="0"/>
              <a:t>Concentrate on Graduating as Fast as Possible</a:t>
            </a:r>
            <a:endParaRPr lang="zh-CN" altLang="en-US" dirty="0"/>
          </a:p>
        </p:txBody>
      </p:sp>
      <p:sp>
        <p:nvSpPr>
          <p:cNvPr id="9219" name="Rectangle 3">
            <a:extLst>
              <a:ext uri="{FF2B5EF4-FFF2-40B4-BE49-F238E27FC236}">
                <a16:creationId xmlns:a16="http://schemas.microsoft.com/office/drawing/2014/main" id="{115CABB3-C37A-45E1-BFF0-845BFEB75B7E}"/>
              </a:ext>
            </a:extLst>
          </p:cNvPr>
          <p:cNvSpPr>
            <a:spLocks noGrp="1" noChangeArrowheads="1"/>
          </p:cNvSpPr>
          <p:nvPr>
            <p:ph idx="1"/>
          </p:nvPr>
        </p:nvSpPr>
        <p:spPr>
          <a:xfrm>
            <a:off x="357188" y="1571625"/>
            <a:ext cx="8429625" cy="48593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a:t>Winner is first in class to PhD!</a:t>
            </a:r>
          </a:p>
          <a:p>
            <a:r>
              <a:rPr lang="en-US" altLang="zh-CN"/>
              <a:t>People only care about that you have a PhD and your GPA, not on what you know</a:t>
            </a:r>
          </a:p>
          <a:p>
            <a:pPr lvl="1"/>
            <a:r>
              <a:rPr lang="en-US" altLang="zh-CN"/>
              <a:t>Nirvana: graduating in 3.5 years with a 4.0 GPA!</a:t>
            </a:r>
          </a:p>
          <a:p>
            <a:r>
              <a:rPr lang="en-US" altLang="zh-CN"/>
              <a:t>Don’t spend a summer in industry: takes longer</a:t>
            </a:r>
          </a:p>
          <a:p>
            <a:pPr lvl="1"/>
            <a:r>
              <a:rPr lang="en-US" altLang="zh-CN"/>
              <a:t>How could industry experience help with selecting PhD topic?</a:t>
            </a:r>
          </a:p>
        </p:txBody>
      </p:sp>
      <p:sp>
        <p:nvSpPr>
          <p:cNvPr id="4" name="日期占位符 3">
            <a:extLst>
              <a:ext uri="{FF2B5EF4-FFF2-40B4-BE49-F238E27FC236}">
                <a16:creationId xmlns:a16="http://schemas.microsoft.com/office/drawing/2014/main" id="{A2EC0D06-CA73-4E62-A7F3-996DE0D3DBEB}"/>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C34B3A73-D5BE-4361-9055-ACBE32A398EB}"/>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D79702D9-A42C-4E48-BFBE-B23CD7AFFC60}"/>
              </a:ext>
            </a:extLst>
          </p:cNvPr>
          <p:cNvSpPr>
            <a:spLocks noGrp="1"/>
          </p:cNvSpPr>
          <p:nvPr>
            <p:ph type="sldNum" sz="quarter" idx="12"/>
          </p:nvPr>
        </p:nvSpPr>
        <p:spPr>
          <a:xfrm>
            <a:off x="6457950" y="6488119"/>
            <a:ext cx="2057400" cy="365125"/>
          </a:xfrm>
        </p:spPr>
        <p:txBody>
          <a:bodyPr/>
          <a:lstStyle/>
          <a:p>
            <a:fld id="{0DAD7A0C-7E99-414F-9430-C9C04B180C5F}" type="slidenum">
              <a:rPr lang="zh-CN" altLang="en-US"/>
              <a:pPr/>
              <a:t>6</a:t>
            </a:fld>
            <a:endParaRPr lang="en-US" altLang="zh-CN"/>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64E1554-02A8-4922-A5BD-821524146A99}"/>
              </a:ext>
            </a:extLst>
          </p:cNvPr>
          <p:cNvSpPr>
            <a:spLocks noGrp="1"/>
          </p:cNvSpPr>
          <p:nvPr>
            <p:ph type="title"/>
          </p:nvPr>
        </p:nvSpPr>
        <p:spPr/>
        <p:txBody>
          <a:bodyPr/>
          <a:lstStyle/>
          <a:p>
            <a:r>
              <a:rPr lang="en-US" altLang="zh-CN" dirty="0"/>
              <a:t>WAR Hazard Involving F6</a:t>
            </a:r>
            <a:endParaRPr lang="zh-CN" altLang="en-US" dirty="0"/>
          </a:p>
        </p:txBody>
      </p:sp>
      <p:sp>
        <p:nvSpPr>
          <p:cNvPr id="60419" name="Rectangle 3">
            <a:extLst>
              <a:ext uri="{FF2B5EF4-FFF2-40B4-BE49-F238E27FC236}">
                <a16:creationId xmlns:a16="http://schemas.microsoft.com/office/drawing/2014/main" id="{85B4D85A-3CB9-41BE-92CF-397EBC00FE8F}"/>
              </a:ext>
            </a:extLst>
          </p:cNvPr>
          <p:cNvSpPr>
            <a:spLocks noGrp="1" noChangeArrowheads="1"/>
          </p:cNvSpPr>
          <p:nvPr>
            <p:ph idx="1"/>
          </p:nvPr>
        </p:nvSpPr>
        <p:spPr>
          <a:xfrm>
            <a:off x="357188" y="1571625"/>
            <a:ext cx="8429625" cy="4859338"/>
          </a:xfrm>
        </p:spPr>
        <p:txBody>
          <a:bodyPr/>
          <a:lstStyle/>
          <a:p>
            <a:r>
              <a:rPr lang="en-US" altLang="zh-CN"/>
              <a:t>If the first L.D which provides the value of F6 for DIV.D has completed, then Vk will store the result allowing DIV.D to execute independent of ADD.D </a:t>
            </a:r>
          </a:p>
          <a:p>
            <a:r>
              <a:rPr lang="en-US" altLang="zh-CN"/>
              <a:t>If L.D has not completed, then Qk would point to the first L.D and DIV.D would still be independent of ADD.D</a:t>
            </a:r>
          </a:p>
        </p:txBody>
      </p:sp>
      <p:sp>
        <p:nvSpPr>
          <p:cNvPr id="4" name="日期占位符 3">
            <a:extLst>
              <a:ext uri="{FF2B5EF4-FFF2-40B4-BE49-F238E27FC236}">
                <a16:creationId xmlns:a16="http://schemas.microsoft.com/office/drawing/2014/main" id="{C52D7484-58EC-4C97-BF05-A6A51622343A}"/>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C2550B8F-A69A-446D-8FDC-4AFB7C285EF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E7BF31C-8EF3-4C2B-995C-B89AEFD9A69D}"/>
              </a:ext>
            </a:extLst>
          </p:cNvPr>
          <p:cNvSpPr>
            <a:spLocks noGrp="1"/>
          </p:cNvSpPr>
          <p:nvPr>
            <p:ph type="sldNum" sz="quarter" idx="12"/>
          </p:nvPr>
        </p:nvSpPr>
        <p:spPr>
          <a:xfrm>
            <a:off x="6457950" y="6488119"/>
            <a:ext cx="2057400" cy="365125"/>
          </a:xfrm>
        </p:spPr>
        <p:txBody>
          <a:bodyPr/>
          <a:lstStyle/>
          <a:p>
            <a:fld id="{F8E5A744-BA48-482D-9E4F-2FE5B5E34FBB}" type="slidenum">
              <a:rPr lang="zh-CN" altLang="en-US"/>
              <a:pPr/>
              <a:t>60</a:t>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C650F095-0E36-4DF8-9BB8-5BF2D0F8F066}"/>
              </a:ext>
            </a:extLst>
          </p:cNvPr>
          <p:cNvSpPr>
            <a:spLocks noGrp="1"/>
          </p:cNvSpPr>
          <p:nvPr>
            <p:ph type="title"/>
          </p:nvPr>
        </p:nvSpPr>
        <p:spPr/>
        <p:txBody>
          <a:bodyPr/>
          <a:lstStyle/>
          <a:p>
            <a:r>
              <a:rPr lang="en-US" altLang="zh-CN" dirty="0"/>
              <a:t>4-bit Tag Fields of RS</a:t>
            </a:r>
            <a:endParaRPr lang="zh-CN" altLang="en-US" dirty="0"/>
          </a:p>
        </p:txBody>
      </p:sp>
      <p:sp>
        <p:nvSpPr>
          <p:cNvPr id="61443" name="Rectangle 3">
            <a:extLst>
              <a:ext uri="{FF2B5EF4-FFF2-40B4-BE49-F238E27FC236}">
                <a16:creationId xmlns:a16="http://schemas.microsoft.com/office/drawing/2014/main" id="{01B31A3B-F43B-4A43-8C6C-30F2C4C06939}"/>
              </a:ext>
            </a:extLst>
          </p:cNvPr>
          <p:cNvSpPr>
            <a:spLocks noGrp="1" noChangeArrowheads="1"/>
          </p:cNvSpPr>
          <p:nvPr>
            <p:ph idx="1"/>
          </p:nvPr>
        </p:nvSpPr>
        <p:spPr>
          <a:xfrm>
            <a:off x="357188" y="1571625"/>
            <a:ext cx="8429625" cy="4859338"/>
          </a:xfrm>
        </p:spPr>
        <p:txBody>
          <a:bodyPr/>
          <a:lstStyle/>
          <a:p>
            <a:r>
              <a:rPr lang="en-US" altLang="zh-CN"/>
              <a:t>In our example, the tag field is a 4-bit quantity that denotes</a:t>
            </a:r>
          </a:p>
          <a:p>
            <a:pPr lvl="1"/>
            <a:r>
              <a:rPr lang="en-US" altLang="zh-CN"/>
              <a:t>4 registers</a:t>
            </a:r>
          </a:p>
          <a:p>
            <a:pPr lvl="1"/>
            <a:r>
              <a:rPr lang="en-US" altLang="zh-CN"/>
              <a:t>5 reservation stations</a:t>
            </a:r>
          </a:p>
          <a:p>
            <a:pPr lvl="1"/>
            <a:r>
              <a:rPr lang="en-US" altLang="zh-CN"/>
              <a:t>6 load buffers</a:t>
            </a:r>
          </a:p>
          <a:p>
            <a:r>
              <a:rPr lang="en-US" altLang="zh-CN"/>
              <a:t>Value 0000b indicate that the operand is already available in the registers</a:t>
            </a:r>
          </a:p>
        </p:txBody>
      </p:sp>
      <p:sp>
        <p:nvSpPr>
          <p:cNvPr id="4" name="日期占位符 3">
            <a:extLst>
              <a:ext uri="{FF2B5EF4-FFF2-40B4-BE49-F238E27FC236}">
                <a16:creationId xmlns:a16="http://schemas.microsoft.com/office/drawing/2014/main" id="{E091F58C-1736-4B4F-A75C-621B4B6C33EF}"/>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C4DCB0E8-906F-457E-807F-561BAD4FC3B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FD57AF7-935D-4A2B-9E57-3AF996055B32}"/>
              </a:ext>
            </a:extLst>
          </p:cNvPr>
          <p:cNvSpPr>
            <a:spLocks noGrp="1"/>
          </p:cNvSpPr>
          <p:nvPr>
            <p:ph type="sldNum" sz="quarter" idx="12"/>
          </p:nvPr>
        </p:nvSpPr>
        <p:spPr>
          <a:xfrm>
            <a:off x="6457950" y="6488119"/>
            <a:ext cx="2057400" cy="365125"/>
          </a:xfrm>
        </p:spPr>
        <p:txBody>
          <a:bodyPr/>
          <a:lstStyle/>
          <a:p>
            <a:fld id="{17EBE147-5CF8-4750-BAA3-9D1C5B10C49D}" type="slidenum">
              <a:rPr lang="zh-CN" altLang="en-US"/>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C43B5DC-CDC0-4482-85F3-7D1572A9739C}"/>
              </a:ext>
            </a:extLst>
          </p:cNvPr>
          <p:cNvSpPr>
            <a:spLocks noGrp="1"/>
          </p:cNvSpPr>
          <p:nvPr>
            <p:ph type="title"/>
          </p:nvPr>
        </p:nvSpPr>
        <p:spPr/>
        <p:txBody>
          <a:bodyPr/>
          <a:lstStyle/>
          <a:p>
            <a:r>
              <a:rPr lang="en-US" altLang="zh-CN" dirty="0"/>
              <a:t>Notes</a:t>
            </a:r>
            <a:endParaRPr lang="zh-CN" altLang="en-US" dirty="0"/>
          </a:p>
        </p:txBody>
      </p:sp>
      <p:sp>
        <p:nvSpPr>
          <p:cNvPr id="62467" name="Rectangle 3">
            <a:extLst>
              <a:ext uri="{FF2B5EF4-FFF2-40B4-BE49-F238E27FC236}">
                <a16:creationId xmlns:a16="http://schemas.microsoft.com/office/drawing/2014/main" id="{07FD367D-68E4-4679-BDAD-E47DA67FE236}"/>
              </a:ext>
            </a:extLst>
          </p:cNvPr>
          <p:cNvSpPr>
            <a:spLocks noGrp="1" noChangeArrowheads="1"/>
          </p:cNvSpPr>
          <p:nvPr>
            <p:ph idx="1"/>
          </p:nvPr>
        </p:nvSpPr>
        <p:spPr>
          <a:xfrm>
            <a:off x="357188" y="1571625"/>
            <a:ext cx="8429625" cy="4859338"/>
          </a:xfrm>
        </p:spPr>
        <p:txBody>
          <a:bodyPr/>
          <a:lstStyle/>
          <a:p>
            <a:r>
              <a:rPr lang="en-US" altLang="zh-CN"/>
              <a:t>A table of instruction status is used to illustrate the algorithm, but it is NOT part of the hardware</a:t>
            </a:r>
          </a:p>
          <a:p>
            <a:r>
              <a:rPr lang="en-US" altLang="zh-CN"/>
              <a:t>The entries in the table are distributed throughout the hardware</a:t>
            </a:r>
          </a:p>
        </p:txBody>
      </p:sp>
      <p:sp>
        <p:nvSpPr>
          <p:cNvPr id="4" name="日期占位符 3">
            <a:extLst>
              <a:ext uri="{FF2B5EF4-FFF2-40B4-BE49-F238E27FC236}">
                <a16:creationId xmlns:a16="http://schemas.microsoft.com/office/drawing/2014/main" id="{ABA4FC86-88DE-4AAC-8B5C-F194EE670E4B}"/>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E10CF906-00C6-4B19-A1E9-9C137D59326F}"/>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7DE312BC-BB22-4AE8-B4B0-2528701DB0E0}"/>
              </a:ext>
            </a:extLst>
          </p:cNvPr>
          <p:cNvSpPr>
            <a:spLocks noGrp="1"/>
          </p:cNvSpPr>
          <p:nvPr>
            <p:ph type="sldNum" sz="quarter" idx="12"/>
          </p:nvPr>
        </p:nvSpPr>
        <p:spPr>
          <a:xfrm>
            <a:off x="6457950" y="6488119"/>
            <a:ext cx="2057400" cy="365125"/>
          </a:xfrm>
        </p:spPr>
        <p:txBody>
          <a:bodyPr/>
          <a:lstStyle/>
          <a:p>
            <a:fld id="{D9D44C0F-2BF8-4FFB-858C-59F5457B86F6}" type="slidenum">
              <a:rPr lang="zh-CN" altLang="en-US"/>
              <a:pPr/>
              <a:t>62</a:t>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6AA9CA6-2B25-4CBE-A5E4-5529AAF1364A}"/>
              </a:ext>
            </a:extLst>
          </p:cNvPr>
          <p:cNvSpPr>
            <a:spLocks noGrp="1"/>
          </p:cNvSpPr>
          <p:nvPr>
            <p:ph type="title"/>
          </p:nvPr>
        </p:nvSpPr>
        <p:spPr/>
        <p:txBody>
          <a:bodyPr/>
          <a:lstStyle/>
          <a:p>
            <a:r>
              <a:rPr lang="en-US" altLang="zh-CN" dirty="0" err="1"/>
              <a:t>Tomasulo</a:t>
            </a:r>
            <a:r>
              <a:rPr lang="en-US" altLang="zh-CN" dirty="0"/>
              <a:t> Drawbacks</a:t>
            </a:r>
            <a:endParaRPr lang="zh-CN" altLang="en-US" dirty="0"/>
          </a:p>
        </p:txBody>
      </p:sp>
      <p:sp>
        <p:nvSpPr>
          <p:cNvPr id="63491" name="Rectangle 3">
            <a:extLst>
              <a:ext uri="{FF2B5EF4-FFF2-40B4-BE49-F238E27FC236}">
                <a16:creationId xmlns:a16="http://schemas.microsoft.com/office/drawing/2014/main" id="{A3C55237-2E30-4BB6-9BDB-F59C1289D3B1}"/>
              </a:ext>
            </a:extLst>
          </p:cNvPr>
          <p:cNvSpPr>
            <a:spLocks noGrp="1" noChangeArrowheads="1"/>
          </p:cNvSpPr>
          <p:nvPr>
            <p:ph idx="1"/>
          </p:nvPr>
        </p:nvSpPr>
        <p:spPr>
          <a:xfrm>
            <a:off x="357188" y="1571625"/>
            <a:ext cx="8429625" cy="4859338"/>
          </a:xfrm>
        </p:spPr>
        <p:txBody>
          <a:bodyPr/>
          <a:lstStyle/>
          <a:p>
            <a:r>
              <a:rPr lang="en-US" altLang="zh-CN"/>
              <a:t>Complexity</a:t>
            </a:r>
          </a:p>
          <a:p>
            <a:r>
              <a:rPr lang="en-US" altLang="zh-CN"/>
              <a:t>Performance limited by CDB</a:t>
            </a:r>
          </a:p>
          <a:p>
            <a:pPr lvl="1"/>
            <a:r>
              <a:rPr lang="en-US" altLang="zh-CN"/>
              <a:t>CDB must go to multiple functional units </a:t>
            </a:r>
            <a:r>
              <a:rPr lang="en-US" altLang="zh-CN">
                <a:sym typeface="Symbol" panose="05050102010706020507" pitchFamily="18" charset="2"/>
              </a:rPr>
              <a:t> high capacitance, high wiring density</a:t>
            </a:r>
          </a:p>
          <a:p>
            <a:pPr lvl="1"/>
            <a:r>
              <a:rPr lang="en-US" altLang="zh-CN">
                <a:sym typeface="Symbol" panose="05050102010706020507" pitchFamily="18" charset="2"/>
              </a:rPr>
              <a:t>Number of functional units that can complete per cycle limited to one!</a:t>
            </a:r>
          </a:p>
          <a:p>
            <a:pPr lvl="2"/>
            <a:r>
              <a:rPr lang="en-US" altLang="zh-CN"/>
              <a:t>Multiple CDBs </a:t>
            </a:r>
            <a:r>
              <a:rPr lang="en-US" altLang="zh-CN">
                <a:sym typeface="Symbol" panose="05050102010706020507" pitchFamily="18" charset="2"/>
              </a:rPr>
              <a:t></a:t>
            </a:r>
            <a:r>
              <a:rPr lang="en-US" altLang="zh-CN"/>
              <a:t> more FU logic for parallel assoc stores</a:t>
            </a:r>
          </a:p>
          <a:p>
            <a:r>
              <a:rPr lang="en-US" altLang="zh-CN"/>
              <a:t>Non-precise interrupts!</a:t>
            </a:r>
          </a:p>
          <a:p>
            <a:pPr lvl="1"/>
            <a:r>
              <a:rPr lang="en-US" altLang="zh-CN"/>
              <a:t>We will address this later</a:t>
            </a:r>
            <a:endParaRPr lang="en-US" altLang="zh-CN">
              <a:sym typeface="Symbol" panose="05050102010706020507" pitchFamily="18" charset="2"/>
            </a:endParaRPr>
          </a:p>
        </p:txBody>
      </p:sp>
      <p:sp>
        <p:nvSpPr>
          <p:cNvPr id="4" name="日期占位符 3">
            <a:extLst>
              <a:ext uri="{FF2B5EF4-FFF2-40B4-BE49-F238E27FC236}">
                <a16:creationId xmlns:a16="http://schemas.microsoft.com/office/drawing/2014/main" id="{5C9ACE82-A911-47AA-B133-B8CA8169DE71}"/>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0EC6CC1C-7CF7-42F7-89A0-6C16217D68AF}"/>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5C7C7F3-B77D-4C39-8156-856A614F7C39}"/>
              </a:ext>
            </a:extLst>
          </p:cNvPr>
          <p:cNvSpPr>
            <a:spLocks noGrp="1"/>
          </p:cNvSpPr>
          <p:nvPr>
            <p:ph type="sldNum" sz="quarter" idx="12"/>
          </p:nvPr>
        </p:nvSpPr>
        <p:spPr>
          <a:xfrm>
            <a:off x="6457950" y="6488119"/>
            <a:ext cx="2057400" cy="365125"/>
          </a:xfrm>
        </p:spPr>
        <p:txBody>
          <a:bodyPr/>
          <a:lstStyle/>
          <a:p>
            <a:fld id="{E58D503D-3E17-4B24-895C-E630F67C73E0}" type="slidenum">
              <a:rPr lang="zh-CN" altLang="en-US"/>
              <a:pPr/>
              <a:t>63</a:t>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8BAB9689-4296-40E0-8545-DF7FCC9CA04C}"/>
              </a:ext>
            </a:extLst>
          </p:cNvPr>
          <p:cNvSpPr>
            <a:spLocks noGrp="1"/>
          </p:cNvSpPr>
          <p:nvPr>
            <p:ph type="title"/>
          </p:nvPr>
        </p:nvSpPr>
        <p:spPr/>
        <p:txBody>
          <a:bodyPr/>
          <a:lstStyle/>
          <a:p>
            <a:r>
              <a:rPr lang="en-US" altLang="zh-CN" dirty="0"/>
              <a:t>Issue FP Operation</a:t>
            </a:r>
            <a:endParaRPr lang="zh-CN" altLang="en-US" dirty="0"/>
          </a:p>
        </p:txBody>
      </p:sp>
      <p:sp>
        <p:nvSpPr>
          <p:cNvPr id="64515" name="Rectangle 3">
            <a:extLst>
              <a:ext uri="{FF2B5EF4-FFF2-40B4-BE49-F238E27FC236}">
                <a16:creationId xmlns:a16="http://schemas.microsoft.com/office/drawing/2014/main" id="{DB324D5E-8B55-4CFE-A4E3-6A7E28B8E299}"/>
              </a:ext>
            </a:extLst>
          </p:cNvPr>
          <p:cNvSpPr>
            <a:spLocks noGrp="1" noChangeArrowheads="1"/>
          </p:cNvSpPr>
          <p:nvPr>
            <p:ph idx="1"/>
          </p:nvPr>
        </p:nvSpPr>
        <p:spPr>
          <a:xfrm>
            <a:off x="357188" y="1571625"/>
            <a:ext cx="8429625" cy="4859338"/>
          </a:xfrm>
        </p:spPr>
        <p:txBody>
          <a:bodyPr/>
          <a:lstStyle/>
          <a:p>
            <a:r>
              <a:rPr lang="en-US" altLang="zh-CN"/>
              <a:t>Station r empty</a:t>
            </a:r>
          </a:p>
          <a:p>
            <a:r>
              <a:rPr lang="en-US" altLang="zh-CN"/>
              <a:t>Bookkeeping </a:t>
            </a:r>
          </a:p>
          <a:p>
            <a:pPr lvl="1"/>
            <a:r>
              <a:rPr lang="en-US" altLang="zh-CN"/>
              <a:t>if (RegisterStat[rs].Qi </a:t>
            </a:r>
            <a:r>
              <a:rPr lang="en-US" altLang="zh-CN">
                <a:sym typeface="Symbol" panose="05050102010706020507" pitchFamily="18" charset="2"/>
              </a:rPr>
              <a:t></a:t>
            </a:r>
            <a:r>
              <a:rPr lang="en-US" altLang="zh-CN"/>
              <a:t> 0) 	//Vj</a:t>
            </a:r>
          </a:p>
          <a:p>
            <a:pPr lvl="1"/>
            <a:r>
              <a:rPr lang="en-US" altLang="zh-CN"/>
              <a:t>   </a:t>
            </a:r>
            <a:r>
              <a:rPr lang="en-US" altLang="zh-CN">
                <a:sym typeface="Symbol" panose="05050102010706020507" pitchFamily="18" charset="2"/>
              </a:rPr>
              <a:t></a:t>
            </a:r>
            <a:r>
              <a:rPr lang="en-US" altLang="zh-CN"/>
              <a:t>RS[r].Qj </a:t>
            </a:r>
            <a:r>
              <a:rPr lang="en-US" altLang="zh-CN">
                <a:sym typeface="Symbol" panose="05050102010706020507" pitchFamily="18" charset="2"/>
              </a:rPr>
              <a:t></a:t>
            </a:r>
            <a:r>
              <a:rPr lang="en-US" altLang="zh-CN"/>
              <a:t> RegisterStat[rs].Qi</a:t>
            </a:r>
            <a:r>
              <a:rPr lang="en-US" altLang="zh-CN">
                <a:sym typeface="Symbol" panose="05050102010706020507" pitchFamily="18" charset="2"/>
              </a:rPr>
              <a:t></a:t>
            </a:r>
          </a:p>
          <a:p>
            <a:pPr lvl="1"/>
            <a:r>
              <a:rPr lang="en-US" altLang="zh-CN"/>
              <a:t>else </a:t>
            </a:r>
            <a:r>
              <a:rPr lang="en-US" altLang="zh-CN">
                <a:sym typeface="Symbol" panose="05050102010706020507" pitchFamily="18" charset="2"/>
              </a:rPr>
              <a:t></a:t>
            </a:r>
            <a:r>
              <a:rPr lang="en-US" altLang="zh-CN"/>
              <a:t>RS[r].Vj </a:t>
            </a:r>
            <a:r>
              <a:rPr lang="en-US" altLang="zh-CN">
                <a:sym typeface="Symbol" panose="05050102010706020507" pitchFamily="18" charset="2"/>
              </a:rPr>
              <a:t></a:t>
            </a:r>
            <a:r>
              <a:rPr lang="en-US" altLang="zh-CN"/>
              <a:t> Regs[rs]; RS[r].Qj </a:t>
            </a:r>
            <a:r>
              <a:rPr lang="en-US" altLang="zh-CN">
                <a:sym typeface="Symbol" panose="05050102010706020507" pitchFamily="18" charset="2"/>
              </a:rPr>
              <a:t></a:t>
            </a:r>
            <a:r>
              <a:rPr lang="en-US" altLang="zh-CN"/>
              <a:t> 0</a:t>
            </a:r>
            <a:r>
              <a:rPr lang="en-US" altLang="zh-CN">
                <a:sym typeface="Symbol" panose="05050102010706020507" pitchFamily="18" charset="2"/>
              </a:rPr>
              <a:t></a:t>
            </a:r>
            <a:r>
              <a:rPr lang="en-US" altLang="zh-CN"/>
              <a:t>;</a:t>
            </a:r>
          </a:p>
          <a:p>
            <a:pPr lvl="1"/>
            <a:r>
              <a:rPr lang="en-US" altLang="zh-CN"/>
              <a:t>if (RegisterStat[rt].Qi </a:t>
            </a:r>
            <a:r>
              <a:rPr lang="en-US" altLang="zh-CN">
                <a:sym typeface="Symbol" panose="05050102010706020507" pitchFamily="18" charset="2"/>
              </a:rPr>
              <a:t></a:t>
            </a:r>
            <a:r>
              <a:rPr lang="en-US" altLang="zh-CN"/>
              <a:t> 0) 	//Vk</a:t>
            </a:r>
          </a:p>
          <a:p>
            <a:pPr lvl="1"/>
            <a:r>
              <a:rPr lang="en-US" altLang="zh-CN"/>
              <a:t>   </a:t>
            </a:r>
            <a:r>
              <a:rPr lang="en-US" altLang="zh-CN">
                <a:sym typeface="Symbol" panose="05050102010706020507" pitchFamily="18" charset="2"/>
              </a:rPr>
              <a:t></a:t>
            </a:r>
            <a:r>
              <a:rPr lang="en-US" altLang="zh-CN"/>
              <a:t>RS[r].Qk </a:t>
            </a:r>
            <a:r>
              <a:rPr lang="en-US" altLang="zh-CN">
                <a:sym typeface="Symbol" panose="05050102010706020507" pitchFamily="18" charset="2"/>
              </a:rPr>
              <a:t></a:t>
            </a:r>
            <a:r>
              <a:rPr lang="en-US" altLang="zh-CN"/>
              <a:t> RegisterStat[rt].Qi</a:t>
            </a:r>
            <a:r>
              <a:rPr lang="en-US" altLang="zh-CN">
                <a:sym typeface="Symbol" panose="05050102010706020507" pitchFamily="18" charset="2"/>
              </a:rPr>
              <a:t></a:t>
            </a:r>
          </a:p>
          <a:p>
            <a:pPr lvl="1"/>
            <a:r>
              <a:rPr lang="en-US" altLang="zh-CN"/>
              <a:t>else </a:t>
            </a:r>
            <a:r>
              <a:rPr lang="en-US" altLang="zh-CN">
                <a:sym typeface="Symbol" panose="05050102010706020507" pitchFamily="18" charset="2"/>
              </a:rPr>
              <a:t></a:t>
            </a:r>
            <a:r>
              <a:rPr lang="en-US" altLang="zh-CN"/>
              <a:t>RS[r].Vk </a:t>
            </a:r>
            <a:r>
              <a:rPr lang="en-US" altLang="zh-CN">
                <a:sym typeface="Symbol" panose="05050102010706020507" pitchFamily="18" charset="2"/>
              </a:rPr>
              <a:t></a:t>
            </a:r>
            <a:r>
              <a:rPr lang="en-US" altLang="zh-CN"/>
              <a:t> Regs[rs]; RS[r].Qk </a:t>
            </a:r>
            <a:r>
              <a:rPr lang="en-US" altLang="zh-CN">
                <a:sym typeface="Symbol" panose="05050102010706020507" pitchFamily="18" charset="2"/>
              </a:rPr>
              <a:t></a:t>
            </a:r>
            <a:r>
              <a:rPr lang="en-US" altLang="zh-CN"/>
              <a:t> 0</a:t>
            </a:r>
            <a:r>
              <a:rPr lang="en-US" altLang="zh-CN">
                <a:sym typeface="Symbol" panose="05050102010706020507" pitchFamily="18" charset="2"/>
              </a:rPr>
              <a:t></a:t>
            </a:r>
            <a:r>
              <a:rPr lang="en-US" altLang="zh-CN"/>
              <a:t>;</a:t>
            </a:r>
          </a:p>
          <a:p>
            <a:pPr lvl="1"/>
            <a:r>
              <a:rPr lang="en-US" altLang="zh-CN"/>
              <a:t>RS[r].busy </a:t>
            </a:r>
            <a:r>
              <a:rPr lang="en-US" altLang="zh-CN">
                <a:sym typeface="Symbol" panose="05050102010706020507" pitchFamily="18" charset="2"/>
              </a:rPr>
              <a:t></a:t>
            </a:r>
            <a:r>
              <a:rPr lang="en-US" altLang="zh-CN"/>
              <a:t> yes; RegisterStat[rd]. Qi </a:t>
            </a:r>
            <a:r>
              <a:rPr lang="en-US" altLang="zh-CN">
                <a:sym typeface="Symbol" panose="05050102010706020507" pitchFamily="18" charset="2"/>
              </a:rPr>
              <a:t></a:t>
            </a:r>
            <a:r>
              <a:rPr lang="en-US" altLang="zh-CN"/>
              <a:t> r</a:t>
            </a:r>
            <a:r>
              <a:rPr lang="zh-CN" altLang="en-US"/>
              <a:t>；</a:t>
            </a:r>
          </a:p>
          <a:p>
            <a:pPr lvl="1"/>
            <a:r>
              <a:rPr lang="en-US" altLang="zh-CN"/>
              <a:t>RS[r].Op </a:t>
            </a:r>
            <a:r>
              <a:rPr lang="en-US" altLang="zh-CN">
                <a:sym typeface="Symbol" panose="05050102010706020507" pitchFamily="18" charset="2"/>
              </a:rPr>
              <a:t></a:t>
            </a:r>
            <a:r>
              <a:rPr lang="en-US" altLang="zh-CN"/>
              <a:t> OP;</a:t>
            </a:r>
          </a:p>
        </p:txBody>
      </p:sp>
      <p:sp>
        <p:nvSpPr>
          <p:cNvPr id="4" name="日期占位符 3">
            <a:extLst>
              <a:ext uri="{FF2B5EF4-FFF2-40B4-BE49-F238E27FC236}">
                <a16:creationId xmlns:a16="http://schemas.microsoft.com/office/drawing/2014/main" id="{9DEED196-F9E7-464E-97D8-1F3A8F44D08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3403748A-223B-44E4-8C04-1E0D23A5EECA}"/>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E9542091-32C0-4E78-B7A4-B7BE361A35FE}"/>
              </a:ext>
            </a:extLst>
          </p:cNvPr>
          <p:cNvSpPr>
            <a:spLocks noGrp="1"/>
          </p:cNvSpPr>
          <p:nvPr>
            <p:ph type="sldNum" sz="quarter" idx="12"/>
          </p:nvPr>
        </p:nvSpPr>
        <p:spPr>
          <a:xfrm>
            <a:off x="6457950" y="6488119"/>
            <a:ext cx="2057400" cy="365125"/>
          </a:xfrm>
        </p:spPr>
        <p:txBody>
          <a:bodyPr/>
          <a:lstStyle/>
          <a:p>
            <a:fld id="{4BD31ACD-767A-48F3-BFF6-F5E8F81597B6}" type="slidenum">
              <a:rPr lang="zh-CN" altLang="en-US"/>
              <a:pPr/>
              <a:t>64</a:t>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F267397-0CDE-4402-8E04-D9900D6D03D4}"/>
              </a:ext>
            </a:extLst>
          </p:cNvPr>
          <p:cNvSpPr>
            <a:spLocks noGrp="1"/>
          </p:cNvSpPr>
          <p:nvPr>
            <p:ph type="title"/>
          </p:nvPr>
        </p:nvSpPr>
        <p:spPr/>
        <p:txBody>
          <a:bodyPr/>
          <a:lstStyle/>
          <a:p>
            <a:r>
              <a:rPr lang="en-US" altLang="zh-CN" dirty="0"/>
              <a:t>Issue Load or Store 1/2</a:t>
            </a:r>
            <a:endParaRPr lang="zh-CN" altLang="en-US" dirty="0"/>
          </a:p>
        </p:txBody>
      </p:sp>
      <p:sp>
        <p:nvSpPr>
          <p:cNvPr id="65539" name="Rectangle 3">
            <a:extLst>
              <a:ext uri="{FF2B5EF4-FFF2-40B4-BE49-F238E27FC236}">
                <a16:creationId xmlns:a16="http://schemas.microsoft.com/office/drawing/2014/main" id="{31C26A3F-F580-40CC-9F34-E8156A766214}"/>
              </a:ext>
            </a:extLst>
          </p:cNvPr>
          <p:cNvSpPr>
            <a:spLocks noGrp="1" noChangeArrowheads="1"/>
          </p:cNvSpPr>
          <p:nvPr>
            <p:ph idx="1"/>
          </p:nvPr>
        </p:nvSpPr>
        <p:spPr>
          <a:xfrm>
            <a:off x="357188" y="1571625"/>
            <a:ext cx="8429625" cy="4859338"/>
          </a:xfrm>
        </p:spPr>
        <p:txBody>
          <a:bodyPr/>
          <a:lstStyle/>
          <a:p>
            <a:r>
              <a:rPr lang="zh-CN" altLang="en-US"/>
              <a:t>Buffer r empty</a:t>
            </a:r>
          </a:p>
          <a:p>
            <a:r>
              <a:rPr lang="zh-CN" altLang="en-US"/>
              <a:t>Common bookkeeping</a:t>
            </a:r>
          </a:p>
          <a:p>
            <a:pPr lvl="1"/>
            <a:r>
              <a:rPr lang="zh-CN" altLang="en-US"/>
              <a:t>if (RegisterStat[rs].Qi </a:t>
            </a:r>
            <a:r>
              <a:rPr lang="zh-CN" altLang="en-US">
                <a:sym typeface="Symbol" panose="05050102010706020507" pitchFamily="18" charset="2"/>
              </a:rPr>
              <a:t></a:t>
            </a:r>
            <a:r>
              <a:rPr lang="zh-CN" altLang="en-US"/>
              <a:t> 0)</a:t>
            </a:r>
          </a:p>
          <a:p>
            <a:pPr lvl="1"/>
            <a:r>
              <a:rPr lang="zh-CN" altLang="en-US"/>
              <a:t>   </a:t>
            </a:r>
            <a:r>
              <a:rPr lang="zh-CN" altLang="en-US">
                <a:sym typeface="Symbol" panose="05050102010706020507" pitchFamily="18" charset="2"/>
              </a:rPr>
              <a:t></a:t>
            </a:r>
            <a:r>
              <a:rPr lang="zh-CN" altLang="en-US"/>
              <a:t>Buffer[r].Qj </a:t>
            </a:r>
            <a:r>
              <a:rPr lang="zh-CN" altLang="en-US">
                <a:sym typeface="Symbol" panose="05050102010706020507" pitchFamily="18" charset="2"/>
              </a:rPr>
              <a:t></a:t>
            </a:r>
            <a:r>
              <a:rPr lang="zh-CN" altLang="en-US"/>
              <a:t> RegisterStat[rs].Qi</a:t>
            </a:r>
            <a:r>
              <a:rPr lang="zh-CN" altLang="en-US">
                <a:sym typeface="Symbol" panose="05050102010706020507" pitchFamily="18" charset="2"/>
              </a:rPr>
              <a:t></a:t>
            </a:r>
          </a:p>
          <a:p>
            <a:pPr lvl="1"/>
            <a:r>
              <a:rPr lang="zh-CN" altLang="en-US"/>
              <a:t>else </a:t>
            </a:r>
            <a:r>
              <a:rPr lang="zh-CN" altLang="en-US">
                <a:sym typeface="Symbol" panose="05050102010706020507" pitchFamily="18" charset="2"/>
              </a:rPr>
              <a:t></a:t>
            </a:r>
            <a:r>
              <a:rPr lang="zh-CN" altLang="en-US"/>
              <a:t>RS[r].Vj </a:t>
            </a:r>
            <a:r>
              <a:rPr lang="zh-CN" altLang="en-US">
                <a:sym typeface="Symbol" panose="05050102010706020507" pitchFamily="18" charset="2"/>
              </a:rPr>
              <a:t></a:t>
            </a:r>
            <a:r>
              <a:rPr lang="zh-CN" altLang="en-US"/>
              <a:t> Regs[rs]; B</a:t>
            </a:r>
            <a:r>
              <a:rPr lang="en-US" altLang="zh-CN"/>
              <a:t>uffer</a:t>
            </a:r>
            <a:r>
              <a:rPr lang="zh-CN" altLang="en-US"/>
              <a:t>[r].Qj </a:t>
            </a:r>
            <a:r>
              <a:rPr lang="zh-CN" altLang="en-US">
                <a:sym typeface="Symbol" panose="05050102010706020507" pitchFamily="18" charset="2"/>
              </a:rPr>
              <a:t></a:t>
            </a:r>
            <a:r>
              <a:rPr lang="zh-CN" altLang="en-US"/>
              <a:t> 0</a:t>
            </a:r>
            <a:r>
              <a:rPr lang="zh-CN" altLang="en-US">
                <a:sym typeface="Symbol" panose="05050102010706020507" pitchFamily="18" charset="2"/>
              </a:rPr>
              <a:t></a:t>
            </a:r>
            <a:r>
              <a:rPr lang="zh-CN" altLang="en-US"/>
              <a:t>;</a:t>
            </a:r>
          </a:p>
          <a:p>
            <a:pPr lvl="1"/>
            <a:r>
              <a:rPr lang="zh-CN" altLang="en-US"/>
              <a:t>Buffer[r]. A </a:t>
            </a:r>
            <a:r>
              <a:rPr lang="zh-CN" altLang="en-US">
                <a:sym typeface="Symbol" panose="05050102010706020507" pitchFamily="18" charset="2"/>
              </a:rPr>
              <a:t></a:t>
            </a:r>
            <a:r>
              <a:rPr lang="zh-CN" altLang="en-US"/>
              <a:t> imm；B</a:t>
            </a:r>
            <a:r>
              <a:rPr lang="en-US" altLang="zh-CN"/>
              <a:t>uffer</a:t>
            </a:r>
            <a:r>
              <a:rPr lang="zh-CN" altLang="en-US"/>
              <a:t>[r].busy </a:t>
            </a:r>
            <a:r>
              <a:rPr lang="zh-CN" altLang="en-US">
                <a:sym typeface="Symbol" panose="05050102010706020507" pitchFamily="18" charset="2"/>
              </a:rPr>
              <a:t></a:t>
            </a:r>
            <a:r>
              <a:rPr lang="zh-CN" altLang="en-US"/>
              <a:t> yes；</a:t>
            </a:r>
          </a:p>
          <a:p>
            <a:pPr lvl="1"/>
            <a:r>
              <a:rPr lang="zh-CN" altLang="en-US"/>
              <a:t>B</a:t>
            </a:r>
            <a:r>
              <a:rPr lang="en-US" altLang="zh-CN"/>
              <a:t>uffer</a:t>
            </a:r>
            <a:r>
              <a:rPr lang="zh-CN" altLang="en-US"/>
              <a:t>[r].Op </a:t>
            </a:r>
            <a:r>
              <a:rPr lang="zh-CN" altLang="en-US">
                <a:sym typeface="Symbol" panose="05050102010706020507" pitchFamily="18" charset="2"/>
              </a:rPr>
              <a:t></a:t>
            </a:r>
            <a:r>
              <a:rPr lang="zh-CN" altLang="en-US"/>
              <a:t> OP；</a:t>
            </a:r>
          </a:p>
        </p:txBody>
      </p:sp>
      <p:sp>
        <p:nvSpPr>
          <p:cNvPr id="4" name="日期占位符 3">
            <a:extLst>
              <a:ext uri="{FF2B5EF4-FFF2-40B4-BE49-F238E27FC236}">
                <a16:creationId xmlns:a16="http://schemas.microsoft.com/office/drawing/2014/main" id="{BC6B2F0A-E6F5-4556-BA70-C6616742DBF2}"/>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88BB77AA-F6E0-47EF-BB46-78A491FD4FB6}"/>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DBB7672-CCF3-4466-B059-EBD22287D163}"/>
              </a:ext>
            </a:extLst>
          </p:cNvPr>
          <p:cNvSpPr>
            <a:spLocks noGrp="1"/>
          </p:cNvSpPr>
          <p:nvPr>
            <p:ph type="sldNum" sz="quarter" idx="12"/>
          </p:nvPr>
        </p:nvSpPr>
        <p:spPr>
          <a:xfrm>
            <a:off x="6457950" y="6488119"/>
            <a:ext cx="2057400" cy="365125"/>
          </a:xfrm>
        </p:spPr>
        <p:txBody>
          <a:bodyPr/>
          <a:lstStyle/>
          <a:p>
            <a:fld id="{5CF8036F-1313-4C0C-A66D-BBA49AC60045}" type="slidenum">
              <a:rPr lang="zh-CN" altLang="en-US"/>
              <a:pPr/>
              <a:t>65</a:t>
            </a:fld>
            <a:endParaRPr lang="en-US" altLang="zh-CN"/>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5BEFB70-2716-4D64-A6C5-3BD8B1139D41}"/>
              </a:ext>
            </a:extLst>
          </p:cNvPr>
          <p:cNvSpPr>
            <a:spLocks noGrp="1"/>
          </p:cNvSpPr>
          <p:nvPr>
            <p:ph type="title"/>
          </p:nvPr>
        </p:nvSpPr>
        <p:spPr/>
        <p:txBody>
          <a:bodyPr/>
          <a:lstStyle/>
          <a:p>
            <a:r>
              <a:rPr lang="en-US" altLang="zh-CN" dirty="0"/>
              <a:t>Issue Load or Store 2/2</a:t>
            </a:r>
            <a:endParaRPr lang="zh-CN" altLang="en-US" dirty="0"/>
          </a:p>
        </p:txBody>
      </p:sp>
      <p:sp>
        <p:nvSpPr>
          <p:cNvPr id="66563" name="Rectangle 3">
            <a:extLst>
              <a:ext uri="{FF2B5EF4-FFF2-40B4-BE49-F238E27FC236}">
                <a16:creationId xmlns:a16="http://schemas.microsoft.com/office/drawing/2014/main" id="{F8D7CA5D-2613-4486-855B-CD20B7FD66BA}"/>
              </a:ext>
            </a:extLst>
          </p:cNvPr>
          <p:cNvSpPr>
            <a:spLocks noGrp="1" noChangeArrowheads="1"/>
          </p:cNvSpPr>
          <p:nvPr>
            <p:ph idx="1"/>
          </p:nvPr>
        </p:nvSpPr>
        <p:spPr>
          <a:xfrm>
            <a:off x="357188" y="1571625"/>
            <a:ext cx="8429625" cy="4859338"/>
          </a:xfrm>
        </p:spPr>
        <p:txBody>
          <a:bodyPr/>
          <a:lstStyle/>
          <a:p>
            <a:r>
              <a:rPr lang="en-US" altLang="zh-CN"/>
              <a:t>Load only: </a:t>
            </a:r>
          </a:p>
          <a:p>
            <a:pPr lvl="1"/>
            <a:r>
              <a:rPr lang="en-US" altLang="zh-CN"/>
              <a:t>RegisterStat[rt].Qi </a:t>
            </a:r>
            <a:r>
              <a:rPr lang="en-US" altLang="zh-CN">
                <a:sym typeface="Symbol" panose="05050102010706020507" pitchFamily="18" charset="2"/>
              </a:rPr>
              <a:t></a:t>
            </a:r>
            <a:r>
              <a:rPr lang="en-US" altLang="zh-CN"/>
              <a:t> </a:t>
            </a:r>
            <a:r>
              <a:rPr lang="en-US" altLang="zh-CN">
                <a:sym typeface="Symbol" panose="05050102010706020507" pitchFamily="18" charset="2"/>
              </a:rPr>
              <a:t>r</a:t>
            </a:r>
            <a:endParaRPr lang="en-US" altLang="zh-CN"/>
          </a:p>
          <a:p>
            <a:r>
              <a:rPr lang="en-US" altLang="zh-CN"/>
              <a:t>Store only: </a:t>
            </a:r>
          </a:p>
          <a:p>
            <a:pPr lvl="1"/>
            <a:r>
              <a:rPr lang="en-US" altLang="zh-CN"/>
              <a:t>if (RegisterStat[rt].Qi </a:t>
            </a:r>
            <a:r>
              <a:rPr lang="en-US" altLang="zh-CN">
                <a:sym typeface="Symbol" panose="05050102010706020507" pitchFamily="18" charset="2"/>
              </a:rPr>
              <a:t></a:t>
            </a:r>
            <a:r>
              <a:rPr lang="en-US" altLang="zh-CN"/>
              <a:t> 0)</a:t>
            </a:r>
          </a:p>
          <a:p>
            <a:pPr lvl="1"/>
            <a:r>
              <a:rPr lang="en-US" altLang="zh-CN"/>
              <a:t>	</a:t>
            </a:r>
            <a:r>
              <a:rPr lang="en-US" altLang="zh-CN">
                <a:sym typeface="Symbol" panose="05050102010706020507" pitchFamily="18" charset="2"/>
              </a:rPr>
              <a:t></a:t>
            </a:r>
            <a:r>
              <a:rPr lang="en-US" altLang="zh-CN"/>
              <a:t>RS[r].Qk </a:t>
            </a:r>
            <a:r>
              <a:rPr lang="en-US" altLang="zh-CN">
                <a:sym typeface="Symbol" panose="05050102010706020507" pitchFamily="18" charset="2"/>
              </a:rPr>
              <a:t></a:t>
            </a:r>
            <a:r>
              <a:rPr lang="en-US" altLang="zh-CN"/>
              <a:t> RegisterStat[rs].Qi</a:t>
            </a:r>
            <a:r>
              <a:rPr lang="en-US" altLang="zh-CN">
                <a:sym typeface="Symbol" panose="05050102010706020507" pitchFamily="18" charset="2"/>
              </a:rPr>
              <a:t></a:t>
            </a:r>
          </a:p>
          <a:p>
            <a:pPr lvl="1"/>
            <a:r>
              <a:rPr lang="en-US" altLang="zh-CN"/>
              <a:t>else </a:t>
            </a:r>
          </a:p>
          <a:p>
            <a:pPr lvl="1"/>
            <a:r>
              <a:rPr lang="en-US" altLang="zh-CN">
                <a:sym typeface="Symbol" panose="05050102010706020507" pitchFamily="18" charset="2"/>
              </a:rPr>
              <a:t>	</a:t>
            </a:r>
            <a:r>
              <a:rPr lang="en-US" altLang="zh-CN"/>
              <a:t>RS[r].Vk </a:t>
            </a:r>
            <a:r>
              <a:rPr lang="en-US" altLang="zh-CN">
                <a:sym typeface="Symbol" panose="05050102010706020507" pitchFamily="18" charset="2"/>
              </a:rPr>
              <a:t></a:t>
            </a:r>
            <a:r>
              <a:rPr lang="en-US" altLang="zh-CN"/>
              <a:t> Regs[rt]; </a:t>
            </a:r>
          </a:p>
          <a:p>
            <a:pPr lvl="1"/>
            <a:r>
              <a:rPr lang="en-US" altLang="zh-CN"/>
              <a:t>	RS[r].Qk </a:t>
            </a:r>
            <a:r>
              <a:rPr lang="en-US" altLang="zh-CN">
                <a:sym typeface="Symbol" panose="05050102010706020507" pitchFamily="18" charset="2"/>
              </a:rPr>
              <a:t></a:t>
            </a:r>
            <a:r>
              <a:rPr lang="en-US" altLang="zh-CN"/>
              <a:t> 0</a:t>
            </a:r>
            <a:r>
              <a:rPr lang="en-US" altLang="zh-CN">
                <a:sym typeface="Symbol" panose="05050102010706020507" pitchFamily="18" charset="2"/>
              </a:rPr>
              <a:t></a:t>
            </a:r>
            <a:r>
              <a:rPr lang="en-US" altLang="zh-CN"/>
              <a:t>;</a:t>
            </a:r>
          </a:p>
        </p:txBody>
      </p:sp>
      <p:sp>
        <p:nvSpPr>
          <p:cNvPr id="4" name="日期占位符 3">
            <a:extLst>
              <a:ext uri="{FF2B5EF4-FFF2-40B4-BE49-F238E27FC236}">
                <a16:creationId xmlns:a16="http://schemas.microsoft.com/office/drawing/2014/main" id="{C01ABEF7-D5D3-47A4-8353-2A6DEFB4CFAA}"/>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0E7C8906-F6EE-497C-89AC-804451A266C1}"/>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37F9F55C-6054-4208-9DCD-A63FE01BE0D7}"/>
              </a:ext>
            </a:extLst>
          </p:cNvPr>
          <p:cNvSpPr>
            <a:spLocks noGrp="1"/>
          </p:cNvSpPr>
          <p:nvPr>
            <p:ph type="sldNum" sz="quarter" idx="12"/>
          </p:nvPr>
        </p:nvSpPr>
        <p:spPr>
          <a:xfrm>
            <a:off x="6457950" y="6488119"/>
            <a:ext cx="2057400" cy="365125"/>
          </a:xfrm>
        </p:spPr>
        <p:txBody>
          <a:bodyPr/>
          <a:lstStyle/>
          <a:p>
            <a:fld id="{2C1AB244-3A82-47B7-BD17-2DFC4C673E09}" type="slidenum">
              <a:rPr lang="zh-CN" altLang="en-US"/>
              <a:pPr/>
              <a:t>66</a:t>
            </a:fld>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0064AFE2-A4C2-4550-941D-CFAF02584433}"/>
              </a:ext>
            </a:extLst>
          </p:cNvPr>
          <p:cNvSpPr>
            <a:spLocks noGrp="1"/>
          </p:cNvSpPr>
          <p:nvPr>
            <p:ph type="title"/>
          </p:nvPr>
        </p:nvSpPr>
        <p:spPr/>
        <p:txBody>
          <a:bodyPr/>
          <a:lstStyle/>
          <a:p>
            <a:r>
              <a:rPr lang="en-US" altLang="zh-CN" dirty="0"/>
              <a:t>Execution of FP operation</a:t>
            </a:r>
            <a:endParaRPr lang="zh-CN" altLang="en-US" dirty="0"/>
          </a:p>
        </p:txBody>
      </p:sp>
      <p:sp>
        <p:nvSpPr>
          <p:cNvPr id="67587" name="Rectangle 3">
            <a:extLst>
              <a:ext uri="{FF2B5EF4-FFF2-40B4-BE49-F238E27FC236}">
                <a16:creationId xmlns:a16="http://schemas.microsoft.com/office/drawing/2014/main" id="{393C8C93-65CB-43F0-8086-1017ACF4BB14}"/>
              </a:ext>
            </a:extLst>
          </p:cNvPr>
          <p:cNvSpPr>
            <a:spLocks noGrp="1" noChangeArrowheads="1"/>
          </p:cNvSpPr>
          <p:nvPr>
            <p:ph idx="1"/>
          </p:nvPr>
        </p:nvSpPr>
        <p:spPr>
          <a:xfrm>
            <a:off x="357188" y="1571625"/>
            <a:ext cx="8429625" cy="4859338"/>
          </a:xfrm>
        </p:spPr>
        <p:txBody>
          <a:bodyPr/>
          <a:lstStyle/>
          <a:p>
            <a:r>
              <a:rPr lang="en-US" altLang="zh-CN"/>
              <a:t>Wait until (RS[r].Qj=0) and (RS[r].Qk=0)</a:t>
            </a:r>
          </a:p>
          <a:p>
            <a:r>
              <a:rPr lang="en-US" altLang="zh-CN"/>
              <a:t>Action or bookkeeping</a:t>
            </a:r>
          </a:p>
          <a:p>
            <a:pPr lvl="1"/>
            <a:r>
              <a:rPr lang="en-US" altLang="zh-CN"/>
              <a:t>None-operands are in Vj and Vk</a:t>
            </a:r>
          </a:p>
        </p:txBody>
      </p:sp>
      <p:sp>
        <p:nvSpPr>
          <p:cNvPr id="4" name="日期占位符 3">
            <a:extLst>
              <a:ext uri="{FF2B5EF4-FFF2-40B4-BE49-F238E27FC236}">
                <a16:creationId xmlns:a16="http://schemas.microsoft.com/office/drawing/2014/main" id="{18FBEFB8-1EA2-44C7-865F-C5DA5F82F122}"/>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A2A7F2A6-5E83-4533-BD70-EE21010A5B5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6B6B64B9-A387-4435-856F-55AA8030E10C}"/>
              </a:ext>
            </a:extLst>
          </p:cNvPr>
          <p:cNvSpPr>
            <a:spLocks noGrp="1"/>
          </p:cNvSpPr>
          <p:nvPr>
            <p:ph type="sldNum" sz="quarter" idx="12"/>
          </p:nvPr>
        </p:nvSpPr>
        <p:spPr>
          <a:xfrm>
            <a:off x="6457950" y="6488119"/>
            <a:ext cx="2057400" cy="365125"/>
          </a:xfrm>
        </p:spPr>
        <p:txBody>
          <a:bodyPr/>
          <a:lstStyle/>
          <a:p>
            <a:fld id="{DDDBBA00-3697-4F64-8B94-613AF4A027C3}" type="slidenum">
              <a:rPr lang="zh-CN" altLang="en-US"/>
              <a:pPr/>
              <a:t>67</a:t>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0193D93D-AB71-4459-ABCA-81DB9F8DA1D4}"/>
              </a:ext>
            </a:extLst>
          </p:cNvPr>
          <p:cNvSpPr>
            <a:spLocks noGrp="1"/>
          </p:cNvSpPr>
          <p:nvPr>
            <p:ph type="title"/>
          </p:nvPr>
        </p:nvSpPr>
        <p:spPr/>
        <p:txBody>
          <a:bodyPr/>
          <a:lstStyle/>
          <a:p>
            <a:r>
              <a:rPr lang="en-US" altLang="zh-CN" dirty="0"/>
              <a:t>Execution Load-Store Step 1</a:t>
            </a:r>
            <a:endParaRPr lang="zh-CN" altLang="en-US" dirty="0"/>
          </a:p>
        </p:txBody>
      </p:sp>
      <p:sp>
        <p:nvSpPr>
          <p:cNvPr id="68611" name="Rectangle 3">
            <a:extLst>
              <a:ext uri="{FF2B5EF4-FFF2-40B4-BE49-F238E27FC236}">
                <a16:creationId xmlns:a16="http://schemas.microsoft.com/office/drawing/2014/main" id="{11E2F228-FE7A-4D5E-9F27-6095C3A659F8}"/>
              </a:ext>
            </a:extLst>
          </p:cNvPr>
          <p:cNvSpPr>
            <a:spLocks noGrp="1" noChangeArrowheads="1"/>
          </p:cNvSpPr>
          <p:nvPr>
            <p:ph idx="1"/>
          </p:nvPr>
        </p:nvSpPr>
        <p:spPr>
          <a:xfrm>
            <a:off x="357188" y="1571625"/>
            <a:ext cx="8429625" cy="4859338"/>
          </a:xfrm>
        </p:spPr>
        <p:txBody>
          <a:bodyPr/>
          <a:lstStyle/>
          <a:p>
            <a:r>
              <a:rPr lang="en-US" altLang="zh-CN"/>
              <a:t>(RS[r].Qj=0) and r is head of load-store queue (buffer)</a:t>
            </a:r>
          </a:p>
          <a:p>
            <a:r>
              <a:rPr lang="en-US" altLang="zh-CN"/>
              <a:t>Action or bookkeeping:</a:t>
            </a:r>
          </a:p>
          <a:p>
            <a:pPr lvl="1"/>
            <a:r>
              <a:rPr lang="en-US" altLang="zh-CN"/>
              <a:t>RS[r].A ← RS[r].Vj + RS[r].A;</a:t>
            </a:r>
          </a:p>
        </p:txBody>
      </p:sp>
      <p:sp>
        <p:nvSpPr>
          <p:cNvPr id="4" name="日期占位符 3">
            <a:extLst>
              <a:ext uri="{FF2B5EF4-FFF2-40B4-BE49-F238E27FC236}">
                <a16:creationId xmlns:a16="http://schemas.microsoft.com/office/drawing/2014/main" id="{C0AD14DD-E3D1-4965-A25C-F873C7132FFA}"/>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B7C45579-F516-4085-9EDC-5089B4BD6258}"/>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A121F3A9-6A99-4DD7-B0E0-1AE52AA5CCF9}"/>
              </a:ext>
            </a:extLst>
          </p:cNvPr>
          <p:cNvSpPr>
            <a:spLocks noGrp="1"/>
          </p:cNvSpPr>
          <p:nvPr>
            <p:ph type="sldNum" sz="quarter" idx="12"/>
          </p:nvPr>
        </p:nvSpPr>
        <p:spPr>
          <a:xfrm>
            <a:off x="6457950" y="6488119"/>
            <a:ext cx="2057400" cy="365125"/>
          </a:xfrm>
        </p:spPr>
        <p:txBody>
          <a:bodyPr/>
          <a:lstStyle/>
          <a:p>
            <a:fld id="{F9BE6E26-0717-4DB2-A90B-6A6AF54873AB}" type="slidenum">
              <a:rPr lang="zh-CN" altLang="en-US"/>
              <a:pPr/>
              <a:t>68</a:t>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C0EC6D9D-2F82-424A-8EC2-76852AA697B8}"/>
              </a:ext>
            </a:extLst>
          </p:cNvPr>
          <p:cNvSpPr>
            <a:spLocks noGrp="1"/>
          </p:cNvSpPr>
          <p:nvPr>
            <p:ph type="title"/>
          </p:nvPr>
        </p:nvSpPr>
        <p:spPr/>
        <p:txBody>
          <a:bodyPr/>
          <a:lstStyle/>
          <a:p>
            <a:r>
              <a:rPr lang="en-US" altLang="zh-CN" dirty="0"/>
              <a:t>Execution Load-Store: Load Step</a:t>
            </a:r>
            <a:endParaRPr lang="zh-CN" altLang="en-US" dirty="0"/>
          </a:p>
        </p:txBody>
      </p:sp>
      <p:sp>
        <p:nvSpPr>
          <p:cNvPr id="69635" name="Rectangle 3">
            <a:extLst>
              <a:ext uri="{FF2B5EF4-FFF2-40B4-BE49-F238E27FC236}">
                <a16:creationId xmlns:a16="http://schemas.microsoft.com/office/drawing/2014/main" id="{16E8B853-49D3-4287-A5BA-540DCDF4282F}"/>
              </a:ext>
            </a:extLst>
          </p:cNvPr>
          <p:cNvSpPr>
            <a:spLocks noGrp="1" noChangeArrowheads="1"/>
          </p:cNvSpPr>
          <p:nvPr>
            <p:ph idx="1"/>
          </p:nvPr>
        </p:nvSpPr>
        <p:spPr>
          <a:xfrm>
            <a:off x="357188" y="1571625"/>
            <a:ext cx="8429625" cy="4859338"/>
          </a:xfrm>
        </p:spPr>
        <p:txBody>
          <a:bodyPr/>
          <a:lstStyle/>
          <a:p>
            <a:r>
              <a:rPr lang="en-US" altLang="zh-CN"/>
              <a:t>Load-store step 1 complete</a:t>
            </a:r>
          </a:p>
          <a:p>
            <a:r>
              <a:rPr lang="en-US" altLang="zh-CN"/>
              <a:t>Action or bookkeeping:</a:t>
            </a:r>
          </a:p>
          <a:p>
            <a:pPr lvl="1"/>
            <a:r>
              <a:rPr lang="en-US" altLang="zh-CN"/>
              <a:t>Read from Mem[RS[r].A]</a:t>
            </a:r>
          </a:p>
        </p:txBody>
      </p:sp>
      <p:sp>
        <p:nvSpPr>
          <p:cNvPr id="4" name="日期占位符 3">
            <a:extLst>
              <a:ext uri="{FF2B5EF4-FFF2-40B4-BE49-F238E27FC236}">
                <a16:creationId xmlns:a16="http://schemas.microsoft.com/office/drawing/2014/main" id="{60D24ACD-DE97-49EE-BA51-47A3626CB48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61297F83-8806-40B6-926C-2FDA2081F53F}"/>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4B91E579-7B7A-4829-8E55-38DC1B3B1752}"/>
              </a:ext>
            </a:extLst>
          </p:cNvPr>
          <p:cNvSpPr>
            <a:spLocks noGrp="1"/>
          </p:cNvSpPr>
          <p:nvPr>
            <p:ph type="sldNum" sz="quarter" idx="12"/>
          </p:nvPr>
        </p:nvSpPr>
        <p:spPr>
          <a:xfrm>
            <a:off x="6457950" y="6488119"/>
            <a:ext cx="2057400" cy="365125"/>
          </a:xfrm>
        </p:spPr>
        <p:txBody>
          <a:bodyPr/>
          <a:lstStyle/>
          <a:p>
            <a:fld id="{E84E7EFB-8FF0-4E69-BB6F-9E4FAF5ECE94}" type="slidenum">
              <a:rPr lang="zh-CN" altLang="en-US"/>
              <a:pPr/>
              <a:t>69</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BD95408-C62B-4CEE-8491-C7357531935E}"/>
              </a:ext>
            </a:extLst>
          </p:cNvPr>
          <p:cNvSpPr>
            <a:spLocks noGrp="1"/>
          </p:cNvSpPr>
          <p:nvPr>
            <p:ph type="title"/>
          </p:nvPr>
        </p:nvSpPr>
        <p:spPr/>
        <p:txBody>
          <a:bodyPr/>
          <a:lstStyle/>
          <a:p>
            <a:r>
              <a:rPr lang="en-US" altLang="zh-CN" dirty="0"/>
              <a:t>Concentrate on Graduating as Fast as Possible</a:t>
            </a:r>
            <a:endParaRPr lang="zh-CN" altLang="en-US" dirty="0"/>
          </a:p>
        </p:txBody>
      </p:sp>
      <p:sp>
        <p:nvSpPr>
          <p:cNvPr id="10243" name="Rectangle 3">
            <a:extLst>
              <a:ext uri="{FF2B5EF4-FFF2-40B4-BE49-F238E27FC236}">
                <a16:creationId xmlns:a16="http://schemas.microsoft.com/office/drawing/2014/main" id="{F8399C0A-8FA3-4879-B67C-080EB071599A}"/>
              </a:ext>
            </a:extLst>
          </p:cNvPr>
          <p:cNvSpPr>
            <a:spLocks noGrp="1" noChangeArrowheads="1"/>
          </p:cNvSpPr>
          <p:nvPr>
            <p:ph idx="1"/>
          </p:nvPr>
        </p:nvSpPr>
        <p:spPr>
          <a:xfrm>
            <a:off x="357188" y="1571625"/>
            <a:ext cx="8429625" cy="48593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a:t>Don’t work on large projects: takes longer</a:t>
            </a:r>
          </a:p>
          <a:p>
            <a:pPr lvl="1"/>
            <a:r>
              <a:rPr lang="en-US" altLang="zh-CN"/>
              <a:t>Have to talk to others, have to learn different areas</a:t>
            </a:r>
          </a:p>
          <a:p>
            <a:pPr lvl="1"/>
            <a:r>
              <a:rPr lang="en-US" altLang="zh-CN"/>
              <a:t>Synchronization overhead of multiple people</a:t>
            </a:r>
          </a:p>
          <a:p>
            <a:pPr lvl="1"/>
            <a:r>
              <a:rPr lang="en-US" altLang="zh-CN"/>
              <a:t>You’ll get lost</a:t>
            </a:r>
          </a:p>
          <a:p>
            <a:r>
              <a:rPr lang="en-US" altLang="zh-CN"/>
              <a:t>Don’t do a systems PhD: takes longer</a:t>
            </a:r>
          </a:p>
          <a:p>
            <a:r>
              <a:rPr lang="en-US" altLang="zh-CN"/>
              <a:t>Don’t waste time polishing writing or talks</a:t>
            </a:r>
          </a:p>
          <a:p>
            <a:pPr lvl="1"/>
            <a:r>
              <a:rPr lang="en-US" altLang="zh-CN"/>
              <a:t>Again, that takes time</a:t>
            </a:r>
          </a:p>
        </p:txBody>
      </p:sp>
      <p:sp>
        <p:nvSpPr>
          <p:cNvPr id="4" name="日期占位符 3">
            <a:extLst>
              <a:ext uri="{FF2B5EF4-FFF2-40B4-BE49-F238E27FC236}">
                <a16:creationId xmlns:a16="http://schemas.microsoft.com/office/drawing/2014/main" id="{90C73900-B203-4DFA-9512-911621DA25B9}"/>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6460FBE3-4351-4067-A862-34975DCF1709}"/>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4668EBD6-E6A5-4B8D-A5B9-BEAE5F42AB07}"/>
              </a:ext>
            </a:extLst>
          </p:cNvPr>
          <p:cNvSpPr>
            <a:spLocks noGrp="1"/>
          </p:cNvSpPr>
          <p:nvPr>
            <p:ph type="sldNum" sz="quarter" idx="12"/>
          </p:nvPr>
        </p:nvSpPr>
        <p:spPr>
          <a:xfrm>
            <a:off x="6457950" y="6488119"/>
            <a:ext cx="2057400" cy="365125"/>
          </a:xfrm>
        </p:spPr>
        <p:txBody>
          <a:bodyPr/>
          <a:lstStyle/>
          <a:p>
            <a:fld id="{AC628B91-2627-4CF7-981F-2D68892E9A85}" type="slidenum">
              <a:rPr lang="zh-CN" altLang="en-US"/>
              <a:pPr/>
              <a:t>7</a:t>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49631A1-33B8-461B-91F0-D77AE375E859}"/>
              </a:ext>
            </a:extLst>
          </p:cNvPr>
          <p:cNvSpPr>
            <a:spLocks noGrp="1"/>
          </p:cNvSpPr>
          <p:nvPr>
            <p:ph type="title"/>
          </p:nvPr>
        </p:nvSpPr>
        <p:spPr/>
        <p:txBody>
          <a:bodyPr/>
          <a:lstStyle/>
          <a:p>
            <a:r>
              <a:rPr lang="en-US" altLang="zh-CN" dirty="0"/>
              <a:t>Write Result: FP Operation or Load</a:t>
            </a:r>
            <a:endParaRPr lang="zh-CN" altLang="en-US" dirty="0"/>
          </a:p>
        </p:txBody>
      </p:sp>
      <p:sp>
        <p:nvSpPr>
          <p:cNvPr id="70659" name="Rectangle 3">
            <a:extLst>
              <a:ext uri="{FF2B5EF4-FFF2-40B4-BE49-F238E27FC236}">
                <a16:creationId xmlns:a16="http://schemas.microsoft.com/office/drawing/2014/main" id="{670DB23E-2B69-4A55-88FA-6D7A6FA92930}"/>
              </a:ext>
            </a:extLst>
          </p:cNvPr>
          <p:cNvSpPr>
            <a:spLocks noGrp="1" noChangeArrowheads="1"/>
          </p:cNvSpPr>
          <p:nvPr>
            <p:ph idx="1"/>
          </p:nvPr>
        </p:nvSpPr>
        <p:spPr>
          <a:xfrm>
            <a:off x="357188" y="1571625"/>
            <a:ext cx="8429625" cy="4859338"/>
          </a:xfrm>
        </p:spPr>
        <p:txBody>
          <a:bodyPr/>
          <a:lstStyle/>
          <a:p>
            <a:r>
              <a:rPr lang="en-US" altLang="zh-CN"/>
              <a:t>Execution complete at r &amp; CDB available</a:t>
            </a:r>
          </a:p>
          <a:p>
            <a:r>
              <a:rPr lang="en-US" altLang="zh-CN"/>
              <a:t>Bookkeeping</a:t>
            </a:r>
          </a:p>
          <a:p>
            <a:pPr lvl="1"/>
            <a:r>
              <a:rPr lang="en-US" altLang="zh-CN"/>
              <a:t>∀x(if (RegisterStat[x].Qi=r) {Regs[x] ← result; RegisterStat[x].Qi←0} );</a:t>
            </a:r>
          </a:p>
          <a:p>
            <a:pPr lvl="1"/>
            <a:r>
              <a:rPr lang="en-US" altLang="zh-CN"/>
              <a:t>∀x(if (RS[x].Qj=r) {RS[x].Vj ← result; RS[x].Qj ← 0});</a:t>
            </a:r>
          </a:p>
          <a:p>
            <a:pPr lvl="1"/>
            <a:r>
              <a:rPr lang="en-US" altLang="zh-CN"/>
              <a:t>∀x(if (RS[x].Qk=r) {RS[x].Vk ← result;RS[x].Qk ← 0});</a:t>
            </a:r>
          </a:p>
          <a:p>
            <a:pPr lvl="1"/>
            <a:r>
              <a:rPr lang="en-US" altLang="zh-CN"/>
              <a:t>RS[r].Busy ← no;</a:t>
            </a:r>
          </a:p>
        </p:txBody>
      </p:sp>
      <p:sp>
        <p:nvSpPr>
          <p:cNvPr id="4" name="日期占位符 3">
            <a:extLst>
              <a:ext uri="{FF2B5EF4-FFF2-40B4-BE49-F238E27FC236}">
                <a16:creationId xmlns:a16="http://schemas.microsoft.com/office/drawing/2014/main" id="{52F03866-67D0-408A-81B6-CAF64C98752C}"/>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E74C9714-2148-470C-8EAB-4B0870A30849}"/>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5B8B9C43-74AC-4B06-A11E-C3DC0A24C1CC}"/>
              </a:ext>
            </a:extLst>
          </p:cNvPr>
          <p:cNvSpPr>
            <a:spLocks noGrp="1"/>
          </p:cNvSpPr>
          <p:nvPr>
            <p:ph type="sldNum" sz="quarter" idx="12"/>
          </p:nvPr>
        </p:nvSpPr>
        <p:spPr>
          <a:xfrm>
            <a:off x="6457950" y="6488119"/>
            <a:ext cx="2057400" cy="365125"/>
          </a:xfrm>
        </p:spPr>
        <p:txBody>
          <a:bodyPr/>
          <a:lstStyle/>
          <a:p>
            <a:fld id="{962ECC96-CE63-4353-B885-00A9326B2E92}" type="slidenum">
              <a:rPr lang="zh-CN" altLang="en-US"/>
              <a:pPr/>
              <a:t>70</a:t>
            </a:fld>
            <a:endParaRPr lang="en-US" altLang="zh-CN"/>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19A439B-67C9-4B5F-8C28-42F402EE409C}"/>
              </a:ext>
            </a:extLst>
          </p:cNvPr>
          <p:cNvSpPr>
            <a:spLocks noGrp="1"/>
          </p:cNvSpPr>
          <p:nvPr>
            <p:ph type="title"/>
          </p:nvPr>
        </p:nvSpPr>
        <p:spPr/>
        <p:txBody>
          <a:bodyPr/>
          <a:lstStyle/>
          <a:p>
            <a:r>
              <a:rPr lang="en-US" altLang="zh-CN" dirty="0"/>
              <a:t>Write Result: Store</a:t>
            </a:r>
            <a:endParaRPr lang="zh-CN" altLang="en-US" dirty="0"/>
          </a:p>
        </p:txBody>
      </p:sp>
      <p:sp>
        <p:nvSpPr>
          <p:cNvPr id="71683" name="Rectangle 3">
            <a:extLst>
              <a:ext uri="{FF2B5EF4-FFF2-40B4-BE49-F238E27FC236}">
                <a16:creationId xmlns:a16="http://schemas.microsoft.com/office/drawing/2014/main" id="{9A04BB20-83B0-4B99-B063-AF911CE2BC83}"/>
              </a:ext>
            </a:extLst>
          </p:cNvPr>
          <p:cNvSpPr>
            <a:spLocks noGrp="1" noChangeArrowheads="1"/>
          </p:cNvSpPr>
          <p:nvPr>
            <p:ph idx="1"/>
          </p:nvPr>
        </p:nvSpPr>
        <p:spPr>
          <a:xfrm>
            <a:off x="357188" y="1571625"/>
            <a:ext cx="8429625" cy="4859338"/>
          </a:xfrm>
        </p:spPr>
        <p:txBody>
          <a:bodyPr/>
          <a:lstStyle/>
          <a:p>
            <a:r>
              <a:rPr lang="en-US" altLang="zh-CN"/>
              <a:t>Wait until execution complete at r &amp; RS[r].Qk=0</a:t>
            </a:r>
            <a:endParaRPr lang="en-US" altLang="zh-CN">
              <a:sym typeface="Symbol" panose="05050102010706020507" pitchFamily="18" charset="2"/>
            </a:endParaRPr>
          </a:p>
          <a:p>
            <a:r>
              <a:rPr lang="en-US" altLang="zh-CN"/>
              <a:t>Action or bookkeeping</a:t>
            </a:r>
          </a:p>
          <a:p>
            <a:pPr lvl="1"/>
            <a:r>
              <a:rPr lang="en-US" altLang="zh-CN"/>
              <a:t>Mem[RS[r].A]←RS[r].Vk;</a:t>
            </a:r>
          </a:p>
          <a:p>
            <a:pPr lvl="1"/>
            <a:r>
              <a:rPr lang="en-US" altLang="zh-CN"/>
              <a:t>RS[r].Busy← no;</a:t>
            </a:r>
          </a:p>
        </p:txBody>
      </p:sp>
      <p:sp>
        <p:nvSpPr>
          <p:cNvPr id="4" name="日期占位符 3">
            <a:extLst>
              <a:ext uri="{FF2B5EF4-FFF2-40B4-BE49-F238E27FC236}">
                <a16:creationId xmlns:a16="http://schemas.microsoft.com/office/drawing/2014/main" id="{8DA95015-6D0C-4472-8633-D7C034562539}"/>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8D86D17C-E806-4E98-94B4-F82B3E54EAF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45F7C14-735A-4723-A4E0-97C84C786B73}"/>
              </a:ext>
            </a:extLst>
          </p:cNvPr>
          <p:cNvSpPr>
            <a:spLocks noGrp="1"/>
          </p:cNvSpPr>
          <p:nvPr>
            <p:ph type="sldNum" sz="quarter" idx="12"/>
          </p:nvPr>
        </p:nvSpPr>
        <p:spPr>
          <a:xfrm>
            <a:off x="6457950" y="6488119"/>
            <a:ext cx="2057400" cy="365125"/>
          </a:xfrm>
        </p:spPr>
        <p:txBody>
          <a:bodyPr/>
          <a:lstStyle/>
          <a:p>
            <a:fld id="{303CB2CB-C927-473D-A4F1-19C8594AEEBB}" type="slidenum">
              <a:rPr lang="zh-CN" altLang="en-US"/>
              <a:pPr/>
              <a:t>71</a:t>
            </a:fld>
            <a:endParaRPr lang="en-US" altLang="zh-CN"/>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7BC0C9AD-B002-428A-B7EF-96F076BA404E}"/>
              </a:ext>
            </a:extLst>
          </p:cNvPr>
          <p:cNvSpPr>
            <a:spLocks noGrp="1"/>
          </p:cNvSpPr>
          <p:nvPr>
            <p:ph type="title"/>
          </p:nvPr>
        </p:nvSpPr>
        <p:spPr/>
        <p:txBody>
          <a:bodyPr/>
          <a:lstStyle/>
          <a:p>
            <a:r>
              <a:rPr lang="en-US" altLang="zh-CN" dirty="0"/>
              <a:t>Loop and Unrolling</a:t>
            </a:r>
            <a:endParaRPr lang="zh-CN" altLang="en-US" dirty="0"/>
          </a:p>
        </p:txBody>
      </p:sp>
      <p:sp>
        <p:nvSpPr>
          <p:cNvPr id="72707" name="Rectangle 3">
            <a:extLst>
              <a:ext uri="{FF2B5EF4-FFF2-40B4-BE49-F238E27FC236}">
                <a16:creationId xmlns:a16="http://schemas.microsoft.com/office/drawing/2014/main" id="{AE33A072-DFCB-406F-BB02-37CB0309E340}"/>
              </a:ext>
            </a:extLst>
          </p:cNvPr>
          <p:cNvSpPr>
            <a:spLocks noGrp="1" noChangeArrowheads="1"/>
          </p:cNvSpPr>
          <p:nvPr>
            <p:ph idx="1"/>
          </p:nvPr>
        </p:nvSpPr>
        <p:spPr>
          <a:xfrm>
            <a:off x="357188" y="1571625"/>
            <a:ext cx="8429625" cy="4859338"/>
          </a:xfrm>
        </p:spPr>
        <p:txBody>
          <a:bodyPr/>
          <a:lstStyle/>
          <a:p>
            <a:r>
              <a:rPr lang="en-US" altLang="zh-CN"/>
              <a:t>To fully understand how Tomasulo's algorithm eliminates WAW and WAR hazards, we need to look at a loop</a:t>
            </a:r>
          </a:p>
          <a:p>
            <a:r>
              <a:rPr lang="en-US" altLang="zh-CN"/>
              <a:t>Consider an example similar to the one we used to demonstrate loop unrolling where the elements of an array are multiplied by a scalar in F2</a:t>
            </a:r>
          </a:p>
        </p:txBody>
      </p:sp>
      <p:sp>
        <p:nvSpPr>
          <p:cNvPr id="4" name="日期占位符 3">
            <a:extLst>
              <a:ext uri="{FF2B5EF4-FFF2-40B4-BE49-F238E27FC236}">
                <a16:creationId xmlns:a16="http://schemas.microsoft.com/office/drawing/2014/main" id="{90CF2D61-DCC3-46FE-BBA7-49D6F8018F2C}"/>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D83A758D-D862-4F1F-B723-17360F326291}"/>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52ADA0BD-8BEC-4806-9DEB-5181C2D5EF06}"/>
              </a:ext>
            </a:extLst>
          </p:cNvPr>
          <p:cNvSpPr>
            <a:spLocks noGrp="1"/>
          </p:cNvSpPr>
          <p:nvPr>
            <p:ph type="sldNum" sz="quarter" idx="12"/>
          </p:nvPr>
        </p:nvSpPr>
        <p:spPr>
          <a:xfrm>
            <a:off x="6457950" y="6488119"/>
            <a:ext cx="2057400" cy="365125"/>
          </a:xfrm>
        </p:spPr>
        <p:txBody>
          <a:bodyPr/>
          <a:lstStyle/>
          <a:p>
            <a:fld id="{2A000A4E-E2FD-4833-A506-984EAB797FD2}" type="slidenum">
              <a:rPr lang="zh-CN" altLang="en-US"/>
              <a:pPr/>
              <a:t>72</a:t>
            </a:fld>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AC72CE2-57BE-4154-84D1-2DB3ADFEDFDB}"/>
              </a:ext>
            </a:extLst>
          </p:cNvPr>
          <p:cNvSpPr>
            <a:spLocks noGrp="1"/>
          </p:cNvSpPr>
          <p:nvPr>
            <p:ph type="title"/>
          </p:nvPr>
        </p:nvSpPr>
        <p:spPr/>
        <p:txBody>
          <a:bodyPr/>
          <a:lstStyle/>
          <a:p>
            <a:r>
              <a:rPr lang="en-US" altLang="zh-CN" dirty="0"/>
              <a:t>Bob </a:t>
            </a:r>
            <a:r>
              <a:rPr lang="en-US" altLang="zh-CN" dirty="0" err="1"/>
              <a:t>Tomasulo</a:t>
            </a:r>
            <a:r>
              <a:rPr lang="en-US" altLang="zh-CN" dirty="0"/>
              <a:t> Created An Approach</a:t>
            </a:r>
            <a:endParaRPr lang="zh-CN" altLang="en-US" dirty="0"/>
          </a:p>
        </p:txBody>
      </p:sp>
      <p:sp>
        <p:nvSpPr>
          <p:cNvPr id="73731" name="Rectangle 3">
            <a:extLst>
              <a:ext uri="{FF2B5EF4-FFF2-40B4-BE49-F238E27FC236}">
                <a16:creationId xmlns:a16="http://schemas.microsoft.com/office/drawing/2014/main" id="{54FBB03A-DF2F-4320-8E1A-7A06BB5AC0FB}"/>
              </a:ext>
            </a:extLst>
          </p:cNvPr>
          <p:cNvSpPr>
            <a:spLocks noGrp="1" noChangeArrowheads="1"/>
          </p:cNvSpPr>
          <p:nvPr>
            <p:ph idx="1"/>
          </p:nvPr>
        </p:nvSpPr>
        <p:spPr>
          <a:xfrm>
            <a:off x="357188" y="1571625"/>
            <a:ext cx="8429625" cy="4859338"/>
          </a:xfrm>
        </p:spPr>
        <p:txBody>
          <a:bodyPr/>
          <a:lstStyle/>
          <a:p>
            <a:r>
              <a:rPr lang="en-US" altLang="zh-CN"/>
              <a:t>The reservation stations extent the real register set via the renaming process</a:t>
            </a:r>
          </a:p>
          <a:p>
            <a:pPr lvl="1"/>
            <a:r>
              <a:rPr lang="en-US" altLang="zh-CN"/>
              <a:t>The 360 architecture: only 4 FP registers</a:t>
            </a:r>
          </a:p>
          <a:p>
            <a:r>
              <a:rPr lang="en-US" altLang="zh-CN"/>
              <a:t>Supports overlapped execution of multiple copies of the same loop with only a small number of registers used by the program</a:t>
            </a:r>
          </a:p>
        </p:txBody>
      </p:sp>
      <p:sp>
        <p:nvSpPr>
          <p:cNvPr id="4" name="日期占位符 3">
            <a:extLst>
              <a:ext uri="{FF2B5EF4-FFF2-40B4-BE49-F238E27FC236}">
                <a16:creationId xmlns:a16="http://schemas.microsoft.com/office/drawing/2014/main" id="{63F84631-9E42-443B-9C34-D3121A9169D5}"/>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61DD0D9D-B6F9-4E59-A461-EF39326200BB}"/>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578D277-E91D-4747-AC3D-FDABC7A06931}"/>
              </a:ext>
            </a:extLst>
          </p:cNvPr>
          <p:cNvSpPr>
            <a:spLocks noGrp="1"/>
          </p:cNvSpPr>
          <p:nvPr>
            <p:ph type="sldNum" sz="quarter" idx="12"/>
          </p:nvPr>
        </p:nvSpPr>
        <p:spPr>
          <a:xfrm>
            <a:off x="6457950" y="6488119"/>
            <a:ext cx="2057400" cy="365125"/>
          </a:xfrm>
        </p:spPr>
        <p:txBody>
          <a:bodyPr/>
          <a:lstStyle/>
          <a:p>
            <a:fld id="{F67638E8-844E-4CFE-8F3B-2C7ACC7ECAF1}" type="slidenum">
              <a:rPr lang="zh-CN" altLang="en-US"/>
              <a:pPr/>
              <a:t>73</a:t>
            </a:fld>
            <a:endParaRPr lang="en-US"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BAE5C8B-92A3-4B89-8E5A-3C7D502BF5B1}"/>
              </a:ext>
            </a:extLst>
          </p:cNvPr>
          <p:cNvSpPr>
            <a:spLocks noGrp="1"/>
          </p:cNvSpPr>
          <p:nvPr>
            <p:ph type="title"/>
          </p:nvPr>
        </p:nvSpPr>
        <p:spPr/>
        <p:txBody>
          <a:bodyPr/>
          <a:lstStyle/>
          <a:p>
            <a:r>
              <a:rPr lang="en-US" altLang="zh-CN" dirty="0"/>
              <a:t>The Code</a:t>
            </a:r>
            <a:endParaRPr lang="zh-CN" altLang="en-US" dirty="0"/>
          </a:p>
        </p:txBody>
      </p:sp>
      <p:sp>
        <p:nvSpPr>
          <p:cNvPr id="74755" name="Rectangle 3">
            <a:extLst>
              <a:ext uri="{FF2B5EF4-FFF2-40B4-BE49-F238E27FC236}">
                <a16:creationId xmlns:a16="http://schemas.microsoft.com/office/drawing/2014/main" id="{7C968A40-A062-432D-85B5-E1FA6AB4C236}"/>
              </a:ext>
            </a:extLst>
          </p:cNvPr>
          <p:cNvSpPr>
            <a:spLocks noGrp="1" noChangeArrowheads="1"/>
          </p:cNvSpPr>
          <p:nvPr>
            <p:ph idx="1"/>
          </p:nvPr>
        </p:nvSpPr>
        <p:spPr>
          <a:xfrm>
            <a:off x="357188" y="1571625"/>
            <a:ext cx="8429625" cy="4859338"/>
          </a:xfrm>
        </p:spPr>
        <p:txBody>
          <a:bodyPr/>
          <a:lstStyle/>
          <a:p>
            <a:pPr marL="0" indent="0">
              <a:buNone/>
            </a:pPr>
            <a:r>
              <a:rPr lang="en-US" altLang="zh-CN" dirty="0">
                <a:latin typeface="Consolas" panose="020B0609020204030204" pitchFamily="49" charset="0"/>
              </a:rPr>
              <a:t>LOOP:	L.D		F0,0(R1)</a:t>
            </a:r>
          </a:p>
          <a:p>
            <a:pPr marL="0" indent="0">
              <a:buNone/>
            </a:pPr>
            <a:r>
              <a:rPr lang="en-US" altLang="zh-CN" dirty="0">
                <a:latin typeface="Consolas" panose="020B0609020204030204" pitchFamily="49" charset="0"/>
              </a:rPr>
              <a:t>		MUL.D 	F4,F0,F2</a:t>
            </a:r>
          </a:p>
          <a:p>
            <a:pPr marL="0" indent="0">
              <a:buNone/>
            </a:pPr>
            <a:r>
              <a:rPr lang="en-US" altLang="zh-CN" dirty="0">
                <a:latin typeface="Consolas" panose="020B0609020204030204" pitchFamily="49" charset="0"/>
              </a:rPr>
              <a:t>		S.D		0(R1),F4</a:t>
            </a:r>
          </a:p>
          <a:p>
            <a:pPr marL="0" indent="0">
              <a:buNone/>
            </a:pPr>
            <a:r>
              <a:rPr lang="en-US" altLang="zh-CN" dirty="0">
                <a:latin typeface="Consolas" panose="020B0609020204030204" pitchFamily="49" charset="0"/>
              </a:rPr>
              <a:t>		DADDUI	R1,R1,#-8</a:t>
            </a:r>
          </a:p>
          <a:p>
            <a:pPr marL="0" indent="0">
              <a:buNone/>
            </a:pPr>
            <a:r>
              <a:rPr lang="en-US" altLang="zh-CN" dirty="0">
                <a:latin typeface="Consolas" panose="020B0609020204030204" pitchFamily="49" charset="0"/>
              </a:rPr>
              <a:t>		BNE		R1,R2,LOOP</a:t>
            </a:r>
          </a:p>
        </p:txBody>
      </p:sp>
      <p:sp>
        <p:nvSpPr>
          <p:cNvPr id="4" name="日期占位符 3">
            <a:extLst>
              <a:ext uri="{FF2B5EF4-FFF2-40B4-BE49-F238E27FC236}">
                <a16:creationId xmlns:a16="http://schemas.microsoft.com/office/drawing/2014/main" id="{CC72731C-93BA-4863-AC31-6D0D01C5BA8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16DB5B50-5C9A-4563-B83B-702570BA4882}"/>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2CC72B93-062A-4071-8ED2-4E2E75D88F94}"/>
              </a:ext>
            </a:extLst>
          </p:cNvPr>
          <p:cNvSpPr>
            <a:spLocks noGrp="1"/>
          </p:cNvSpPr>
          <p:nvPr>
            <p:ph type="sldNum" sz="quarter" idx="12"/>
          </p:nvPr>
        </p:nvSpPr>
        <p:spPr>
          <a:xfrm>
            <a:off x="6457950" y="6488119"/>
            <a:ext cx="2057400" cy="365125"/>
          </a:xfrm>
        </p:spPr>
        <p:txBody>
          <a:bodyPr/>
          <a:lstStyle/>
          <a:p>
            <a:fld id="{874FD9A3-3A26-4AAD-BD7A-FC83CB0D8C38}" type="slidenum">
              <a:rPr lang="zh-CN" altLang="en-US"/>
              <a:pPr/>
              <a:t>74</a:t>
            </a:fld>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FCF1890-688F-494B-9FE5-B8A55550665A}"/>
              </a:ext>
            </a:extLst>
          </p:cNvPr>
          <p:cNvSpPr>
            <a:spLocks noGrp="1"/>
          </p:cNvSpPr>
          <p:nvPr>
            <p:ph type="title"/>
          </p:nvPr>
        </p:nvSpPr>
        <p:spPr/>
        <p:txBody>
          <a:bodyPr/>
          <a:lstStyle/>
          <a:p>
            <a:r>
              <a:rPr lang="en-US" altLang="zh-CN" dirty="0"/>
              <a:t>Predict</a:t>
            </a:r>
            <a:endParaRPr lang="zh-CN" altLang="en-US" dirty="0"/>
          </a:p>
        </p:txBody>
      </p:sp>
      <p:sp>
        <p:nvSpPr>
          <p:cNvPr id="75779" name="Rectangle 3">
            <a:extLst>
              <a:ext uri="{FF2B5EF4-FFF2-40B4-BE49-F238E27FC236}">
                <a16:creationId xmlns:a16="http://schemas.microsoft.com/office/drawing/2014/main" id="{2F57C66E-D524-42B6-94CE-F5D0441018D1}"/>
              </a:ext>
            </a:extLst>
          </p:cNvPr>
          <p:cNvSpPr>
            <a:spLocks noGrp="1" noChangeArrowheads="1"/>
          </p:cNvSpPr>
          <p:nvPr>
            <p:ph idx="1"/>
          </p:nvPr>
        </p:nvSpPr>
        <p:spPr>
          <a:xfrm>
            <a:off x="357188" y="1571625"/>
            <a:ext cx="8429625" cy="4859338"/>
          </a:xfrm>
        </p:spPr>
        <p:txBody>
          <a:bodyPr/>
          <a:lstStyle/>
          <a:p>
            <a:r>
              <a:rPr lang="en-US" altLang="zh-CN"/>
              <a:t>All branches are taken!</a:t>
            </a:r>
          </a:p>
          <a:p>
            <a:r>
              <a:rPr lang="en-US" altLang="zh-CN"/>
              <a:t>The reservation stations will allow multiple executions of the loop</a:t>
            </a:r>
          </a:p>
          <a:p>
            <a:pPr lvl="1"/>
            <a:r>
              <a:rPr lang="en-US" altLang="zh-CN"/>
              <a:t>The loop is unrolled dynamically by the hardware</a:t>
            </a:r>
          </a:p>
        </p:txBody>
      </p:sp>
      <p:sp>
        <p:nvSpPr>
          <p:cNvPr id="4" name="日期占位符 3">
            <a:extLst>
              <a:ext uri="{FF2B5EF4-FFF2-40B4-BE49-F238E27FC236}">
                <a16:creationId xmlns:a16="http://schemas.microsoft.com/office/drawing/2014/main" id="{B95B846F-75D6-4D66-AFBE-A3C2CC0D97F8}"/>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8FAC5773-A9E0-4D87-B9A5-FCB4BDFEA369}"/>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B3B35FF2-BCA0-4EE1-A7BD-DE55FA1D5F2E}"/>
              </a:ext>
            </a:extLst>
          </p:cNvPr>
          <p:cNvSpPr>
            <a:spLocks noGrp="1"/>
          </p:cNvSpPr>
          <p:nvPr>
            <p:ph type="sldNum" sz="quarter" idx="12"/>
          </p:nvPr>
        </p:nvSpPr>
        <p:spPr>
          <a:xfrm>
            <a:off x="6457950" y="6488119"/>
            <a:ext cx="2057400" cy="365125"/>
          </a:xfrm>
        </p:spPr>
        <p:txBody>
          <a:bodyPr/>
          <a:lstStyle/>
          <a:p>
            <a:fld id="{E2BC83D9-AB7D-42F4-9A79-24B6FE001607}" type="slidenum">
              <a:rPr lang="zh-CN" altLang="en-US"/>
              <a:pPr/>
              <a:t>75</a:t>
            </a:fld>
            <a:endParaRPr lang="en-US" altLang="zh-CN"/>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BD8A3CA6-292E-41DF-8456-AC21A69F944C}"/>
              </a:ext>
            </a:extLst>
          </p:cNvPr>
          <p:cNvSpPr>
            <a:spLocks noGrp="1"/>
          </p:cNvSpPr>
          <p:nvPr>
            <p:ph type="title"/>
          </p:nvPr>
        </p:nvSpPr>
        <p:spPr/>
        <p:txBody>
          <a:bodyPr/>
          <a:lstStyle/>
          <a:p>
            <a:r>
              <a:rPr lang="en-US" altLang="zh-CN" dirty="0"/>
              <a:t>Snapshot Time Assume</a:t>
            </a:r>
            <a:endParaRPr lang="zh-CN" altLang="en-US" dirty="0"/>
          </a:p>
        </p:txBody>
      </p:sp>
      <p:sp>
        <p:nvSpPr>
          <p:cNvPr id="76803" name="Rectangle 3">
            <a:extLst>
              <a:ext uri="{FF2B5EF4-FFF2-40B4-BE49-F238E27FC236}">
                <a16:creationId xmlns:a16="http://schemas.microsoft.com/office/drawing/2014/main" id="{E2943AD6-2A5A-443B-82FF-E83BD3D81056}"/>
              </a:ext>
            </a:extLst>
          </p:cNvPr>
          <p:cNvSpPr>
            <a:spLocks noGrp="1" noChangeArrowheads="1"/>
          </p:cNvSpPr>
          <p:nvPr>
            <p:ph idx="1"/>
          </p:nvPr>
        </p:nvSpPr>
        <p:spPr>
          <a:xfrm>
            <a:off x="357188" y="1571625"/>
            <a:ext cx="8429625" cy="4859338"/>
          </a:xfrm>
        </p:spPr>
        <p:txBody>
          <a:bodyPr/>
          <a:lstStyle/>
          <a:p>
            <a:r>
              <a:rPr lang="en-US" altLang="zh-CN"/>
              <a:t>All of the instructions in two successive iterations of the loop have issued</a:t>
            </a:r>
          </a:p>
          <a:p>
            <a:pPr lvl="1"/>
            <a:r>
              <a:rPr lang="en-US" altLang="zh-CN"/>
              <a:t>But none has completed</a:t>
            </a:r>
          </a:p>
          <a:p>
            <a:r>
              <a:rPr lang="en-US" altLang="zh-CN"/>
              <a:t>The load and store buffers contain the addresses to be loaded from and stored to</a:t>
            </a:r>
          </a:p>
          <a:p>
            <a:r>
              <a:rPr lang="en-US" altLang="zh-CN"/>
              <a:t>The load values are in the load buffers</a:t>
            </a:r>
          </a:p>
          <a:p>
            <a:r>
              <a:rPr lang="en-US" altLang="zh-CN"/>
              <a:t>The store buffers indicate that the multiply destinations are the values to store</a:t>
            </a:r>
          </a:p>
        </p:txBody>
      </p:sp>
      <p:sp>
        <p:nvSpPr>
          <p:cNvPr id="4" name="日期占位符 3">
            <a:extLst>
              <a:ext uri="{FF2B5EF4-FFF2-40B4-BE49-F238E27FC236}">
                <a16:creationId xmlns:a16="http://schemas.microsoft.com/office/drawing/2014/main" id="{D6DB2ECA-5C1E-4087-BB59-603CCEA18B24}"/>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72C7063E-3C41-4EE4-8EF5-42FA0AEE6233}"/>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0286EA3B-B490-41FE-83BF-2B1DBD4C3AC3}"/>
              </a:ext>
            </a:extLst>
          </p:cNvPr>
          <p:cNvSpPr>
            <a:spLocks noGrp="1"/>
          </p:cNvSpPr>
          <p:nvPr>
            <p:ph type="sldNum" sz="quarter" idx="12"/>
          </p:nvPr>
        </p:nvSpPr>
        <p:spPr>
          <a:xfrm>
            <a:off x="6457950" y="6488119"/>
            <a:ext cx="2057400" cy="365125"/>
          </a:xfrm>
        </p:spPr>
        <p:txBody>
          <a:bodyPr/>
          <a:lstStyle/>
          <a:p>
            <a:fld id="{11116372-CE48-4D2C-BF32-E98D616816E3}" type="slidenum">
              <a:rPr lang="zh-CN" altLang="en-US"/>
              <a:pPr/>
              <a:t>76</a:t>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96BA0E00-94CA-4BE1-B66D-F28A6572D6E9}"/>
              </a:ext>
            </a:extLst>
          </p:cNvPr>
          <p:cNvSpPr>
            <a:spLocks noGrp="1"/>
          </p:cNvSpPr>
          <p:nvPr>
            <p:ph type="title"/>
          </p:nvPr>
        </p:nvSpPr>
        <p:spPr/>
        <p:txBody>
          <a:bodyPr/>
          <a:lstStyle/>
          <a:p>
            <a:r>
              <a:rPr lang="zh-CN" altLang="zh-CN" dirty="0"/>
              <a:t>Instruction Status</a:t>
            </a:r>
            <a:endParaRPr lang="zh-CN" altLang="en-US" dirty="0"/>
          </a:p>
        </p:txBody>
      </p:sp>
      <p:pic>
        <p:nvPicPr>
          <p:cNvPr id="77827" name="Picture 3">
            <a:extLst>
              <a:ext uri="{FF2B5EF4-FFF2-40B4-BE49-F238E27FC236}">
                <a16:creationId xmlns:a16="http://schemas.microsoft.com/office/drawing/2014/main" id="{58ADFD6C-1694-4D19-9E36-1BA7F6546AFF}"/>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76228" y="2757256"/>
            <a:ext cx="8191544" cy="2488076"/>
          </a:xfrm>
          <a:ln/>
        </p:spPr>
      </p:pic>
      <p:sp>
        <p:nvSpPr>
          <p:cNvPr id="4" name="日期占位符 3">
            <a:extLst>
              <a:ext uri="{FF2B5EF4-FFF2-40B4-BE49-F238E27FC236}">
                <a16:creationId xmlns:a16="http://schemas.microsoft.com/office/drawing/2014/main" id="{35F00F61-0B91-4DA7-84AF-564785B18ECA}"/>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81E40AD7-0AB5-44BF-B761-A387C080EE54}"/>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7116EBA-3385-4B12-BA4A-2CFF0AB63176}"/>
              </a:ext>
            </a:extLst>
          </p:cNvPr>
          <p:cNvSpPr>
            <a:spLocks noGrp="1"/>
          </p:cNvSpPr>
          <p:nvPr>
            <p:ph type="sldNum" sz="quarter" idx="12"/>
          </p:nvPr>
        </p:nvSpPr>
        <p:spPr>
          <a:xfrm>
            <a:off x="6457950" y="6488119"/>
            <a:ext cx="2057400" cy="365125"/>
          </a:xfrm>
        </p:spPr>
        <p:txBody>
          <a:bodyPr/>
          <a:lstStyle/>
          <a:p>
            <a:fld id="{E5C6F56E-7877-4591-8816-026C291F3AEB}" type="slidenum">
              <a:rPr lang="zh-CN" altLang="en-US"/>
              <a:pPr/>
              <a:t>77</a:t>
            </a:fld>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49CE07E-06A7-4943-87DB-AE1A63ED3133}"/>
              </a:ext>
            </a:extLst>
          </p:cNvPr>
          <p:cNvSpPr>
            <a:spLocks noGrp="1"/>
          </p:cNvSpPr>
          <p:nvPr>
            <p:ph type="title"/>
          </p:nvPr>
        </p:nvSpPr>
        <p:spPr/>
        <p:txBody>
          <a:bodyPr/>
          <a:lstStyle/>
          <a:p>
            <a:r>
              <a:rPr lang="zh-CN" altLang="zh-CN" dirty="0"/>
              <a:t>Status of FUs and Registers</a:t>
            </a:r>
            <a:endParaRPr lang="zh-CN" altLang="en-US" dirty="0"/>
          </a:p>
        </p:txBody>
      </p:sp>
      <p:graphicFrame>
        <p:nvGraphicFramePr>
          <p:cNvPr id="78851" name="Object 3">
            <a:extLst>
              <a:ext uri="{FF2B5EF4-FFF2-40B4-BE49-F238E27FC236}">
                <a16:creationId xmlns:a16="http://schemas.microsoft.com/office/drawing/2014/main" id="{66F6BE95-A8B6-45D4-A524-FB86E3460C40}"/>
              </a:ext>
            </a:extLst>
          </p:cNvPr>
          <p:cNvGraphicFramePr>
            <a:graphicFrameLocks noGrp="1" noChangeAspect="1"/>
          </p:cNvGraphicFramePr>
          <p:nvPr>
            <p:ph idx="1"/>
            <p:extLst>
              <p:ext uri="{D42A27DB-BD31-4B8C-83A1-F6EECF244321}">
                <p14:modId xmlns:p14="http://schemas.microsoft.com/office/powerpoint/2010/main" val="1156381046"/>
              </p:ext>
            </p:extLst>
          </p:nvPr>
        </p:nvGraphicFramePr>
        <p:xfrm>
          <a:off x="427722" y="1420350"/>
          <a:ext cx="8288556" cy="4498312"/>
        </p:xfrm>
        <a:graphic>
          <a:graphicData uri="http://schemas.openxmlformats.org/presentationml/2006/ole">
            <mc:AlternateContent xmlns:mc="http://schemas.openxmlformats.org/markup-compatibility/2006">
              <mc:Choice xmlns:v="urn:schemas-microsoft-com:vml" Requires="v">
                <p:oleObj spid="_x0000_s22547" r:id="rId3" imgW="9476190" imgH="5144218" progId="MSPhotoEd.3">
                  <p:embed/>
                </p:oleObj>
              </mc:Choice>
              <mc:Fallback>
                <p:oleObj r:id="rId3" imgW="9476190" imgH="5144218" progId="MSPhotoEd.3">
                  <p:embed/>
                  <p:pic>
                    <p:nvPicPr>
                      <p:cNvPr id="78851" name="Object 3">
                        <a:extLst>
                          <a:ext uri="{FF2B5EF4-FFF2-40B4-BE49-F238E27FC236}">
                            <a16:creationId xmlns:a16="http://schemas.microsoft.com/office/drawing/2014/main" id="{66F6BE95-A8B6-45D4-A524-FB86E3460C4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22" y="1420350"/>
                        <a:ext cx="8288556" cy="4498312"/>
                      </a:xfrm>
                      <a:prstGeom prst="rect">
                        <a:avLst/>
                      </a:prstGeom>
                      <a:ln>
                        <a:noFill/>
                      </a:ln>
                    </p:spPr>
                  </p:pic>
                </p:oleObj>
              </mc:Fallback>
            </mc:AlternateContent>
          </a:graphicData>
        </a:graphic>
      </p:graphicFrame>
      <p:sp>
        <p:nvSpPr>
          <p:cNvPr id="4" name="日期占位符 3">
            <a:extLst>
              <a:ext uri="{FF2B5EF4-FFF2-40B4-BE49-F238E27FC236}">
                <a16:creationId xmlns:a16="http://schemas.microsoft.com/office/drawing/2014/main" id="{33449C72-76A5-4DCF-949D-4B0CB4C92DFB}"/>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F9206549-6404-4F15-A460-459BEE963C1D}"/>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EDB76651-DC53-49AB-95DA-3A6DE8D2CF02}"/>
              </a:ext>
            </a:extLst>
          </p:cNvPr>
          <p:cNvSpPr>
            <a:spLocks noGrp="1"/>
          </p:cNvSpPr>
          <p:nvPr>
            <p:ph type="sldNum" sz="quarter" idx="12"/>
          </p:nvPr>
        </p:nvSpPr>
        <p:spPr>
          <a:xfrm>
            <a:off x="6457950" y="6488119"/>
            <a:ext cx="2057400" cy="365125"/>
          </a:xfrm>
        </p:spPr>
        <p:txBody>
          <a:bodyPr/>
          <a:lstStyle/>
          <a:p>
            <a:fld id="{62BA2348-27B8-4E96-B86E-97F065396AF9}" type="slidenum">
              <a:rPr lang="zh-CN" altLang="en-US"/>
              <a:pPr/>
              <a:t>78</a:t>
            </a:fld>
            <a:endParaRPr lang="en-US" altLang="zh-C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7438159-1085-4FCD-8F02-13ACF6F81C1B}"/>
              </a:ext>
            </a:extLst>
          </p:cNvPr>
          <p:cNvSpPr>
            <a:spLocks noGrp="1"/>
          </p:cNvSpPr>
          <p:nvPr>
            <p:ph type="title"/>
          </p:nvPr>
        </p:nvSpPr>
        <p:spPr/>
        <p:txBody>
          <a:bodyPr/>
          <a:lstStyle/>
          <a:p>
            <a:r>
              <a:rPr lang="en-US" altLang="zh-CN" dirty="0"/>
              <a:t>What Can We Found?</a:t>
            </a:r>
            <a:endParaRPr lang="zh-CN" altLang="en-US" dirty="0"/>
          </a:p>
        </p:txBody>
      </p:sp>
      <p:sp>
        <p:nvSpPr>
          <p:cNvPr id="79875" name="Rectangle 3">
            <a:extLst>
              <a:ext uri="{FF2B5EF4-FFF2-40B4-BE49-F238E27FC236}">
                <a16:creationId xmlns:a16="http://schemas.microsoft.com/office/drawing/2014/main" id="{DB437B94-2C13-4B49-B0B1-27365D095BF6}"/>
              </a:ext>
            </a:extLst>
          </p:cNvPr>
          <p:cNvSpPr>
            <a:spLocks noGrp="1" noChangeArrowheads="1"/>
          </p:cNvSpPr>
          <p:nvPr>
            <p:ph idx="1"/>
          </p:nvPr>
        </p:nvSpPr>
        <p:spPr>
          <a:xfrm>
            <a:off x="357188" y="1571625"/>
            <a:ext cx="8429625" cy="4859338"/>
          </a:xfrm>
        </p:spPr>
        <p:txBody>
          <a:bodyPr/>
          <a:lstStyle/>
          <a:p>
            <a:r>
              <a:rPr lang="en-US" altLang="zh-CN" dirty="0">
                <a:solidFill>
                  <a:srgbClr val="C00000"/>
                </a:solidFill>
              </a:rPr>
              <a:t>CPI close to 1</a:t>
            </a:r>
          </a:p>
          <a:p>
            <a:r>
              <a:rPr lang="en-US" altLang="zh-CN" dirty="0"/>
              <a:t>The load instruction from the second iteration could easily complete before the store from the first iteration</a:t>
            </a:r>
          </a:p>
          <a:p>
            <a:r>
              <a:rPr lang="en-US" altLang="zh-CN" dirty="0"/>
              <a:t>The load and store can safely be done in a different order, provided they access different addresses</a:t>
            </a:r>
          </a:p>
          <a:p>
            <a:pPr lvl="1"/>
            <a:r>
              <a:rPr lang="en-US" altLang="zh-CN" dirty="0"/>
              <a:t>The load is before the store</a:t>
            </a:r>
          </a:p>
          <a:p>
            <a:pPr lvl="2"/>
            <a:r>
              <a:rPr lang="en-US" altLang="zh-CN" dirty="0"/>
              <a:t>Interchanging them results in a WAR hazard</a:t>
            </a:r>
          </a:p>
          <a:p>
            <a:pPr lvl="1"/>
            <a:r>
              <a:rPr lang="en-US" altLang="zh-CN" dirty="0"/>
              <a:t>The store is before the load</a:t>
            </a:r>
          </a:p>
          <a:p>
            <a:pPr lvl="2"/>
            <a:r>
              <a:rPr lang="en-US" altLang="zh-CN" dirty="0"/>
              <a:t>Interchanging them results in a RAW hazard</a:t>
            </a:r>
          </a:p>
        </p:txBody>
      </p:sp>
      <p:sp>
        <p:nvSpPr>
          <p:cNvPr id="4" name="日期占位符 3">
            <a:extLst>
              <a:ext uri="{FF2B5EF4-FFF2-40B4-BE49-F238E27FC236}">
                <a16:creationId xmlns:a16="http://schemas.microsoft.com/office/drawing/2014/main" id="{F6E46774-FDED-469B-BAA9-98413C6B88EB}"/>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5E0961DC-B3BF-4146-81BB-9A79AB6CB117}"/>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E89F4C37-3753-4657-B2CF-E0F6B7581C50}"/>
              </a:ext>
            </a:extLst>
          </p:cNvPr>
          <p:cNvSpPr>
            <a:spLocks noGrp="1"/>
          </p:cNvSpPr>
          <p:nvPr>
            <p:ph type="sldNum" sz="quarter" idx="12"/>
          </p:nvPr>
        </p:nvSpPr>
        <p:spPr>
          <a:xfrm>
            <a:off x="6457950" y="6488119"/>
            <a:ext cx="2057400" cy="365125"/>
          </a:xfrm>
        </p:spPr>
        <p:txBody>
          <a:bodyPr/>
          <a:lstStyle/>
          <a:p>
            <a:fld id="{C639B3A5-F77C-4D22-B5BD-01CBBDCF79F4}" type="slidenum">
              <a:rPr lang="zh-CN" altLang="en-US"/>
              <a:pPr/>
              <a:t>79</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9EC63BFC-2E50-4E67-B032-2684D7450993}"/>
              </a:ext>
            </a:extLst>
          </p:cNvPr>
          <p:cNvSpPr>
            <a:spLocks noGrp="1"/>
          </p:cNvSpPr>
          <p:nvPr>
            <p:ph type="title"/>
          </p:nvPr>
        </p:nvSpPr>
        <p:spPr/>
        <p:txBody>
          <a:bodyPr/>
          <a:lstStyle/>
          <a:p>
            <a:r>
              <a:rPr lang="en-US" altLang="zh-CN" dirty="0"/>
              <a:t>Concentrate on Graduating as Fast as Possible</a:t>
            </a:r>
            <a:endParaRPr lang="zh-CN" altLang="en-US" dirty="0"/>
          </a:p>
        </p:txBody>
      </p:sp>
      <p:sp>
        <p:nvSpPr>
          <p:cNvPr id="11267" name="Rectangle 3">
            <a:extLst>
              <a:ext uri="{FF2B5EF4-FFF2-40B4-BE49-F238E27FC236}">
                <a16:creationId xmlns:a16="http://schemas.microsoft.com/office/drawing/2014/main" id="{A366F596-93A2-41E0-9038-BE73891CA0E7}"/>
              </a:ext>
            </a:extLst>
          </p:cNvPr>
          <p:cNvSpPr>
            <a:spLocks noGrp="1" noChangeArrowheads="1"/>
          </p:cNvSpPr>
          <p:nvPr>
            <p:ph idx="1"/>
          </p:nvPr>
        </p:nvSpPr>
        <p:spPr>
          <a:xfrm>
            <a:off x="357188" y="1571625"/>
            <a:ext cx="8429625" cy="4859338"/>
          </a:xfrm>
        </p:spPr>
        <p:txBody>
          <a:bodyPr/>
          <a:lstStyle/>
          <a:p>
            <a:r>
              <a:rPr lang="en-US" altLang="zh-CN"/>
              <a:t>Don’t go to conferences</a:t>
            </a:r>
          </a:p>
          <a:p>
            <a:pPr lvl="1"/>
            <a:r>
              <a:rPr lang="en-US" altLang="zh-CN"/>
              <a:t>It costs money and takes time; you’ll have plenty of time to learn the field after graduating</a:t>
            </a:r>
          </a:p>
          <a:p>
            <a:pPr lvl="1"/>
            <a:endParaRPr lang="en-US" altLang="zh-CN"/>
          </a:p>
          <a:p>
            <a:pPr lvl="1"/>
            <a:r>
              <a:rPr lang="en-US" altLang="zh-CN"/>
              <a:t>( This may not be true in our situation )</a:t>
            </a:r>
          </a:p>
          <a:p>
            <a:pPr lvl="2"/>
            <a:r>
              <a:rPr lang="en-US" altLang="zh-CN"/>
              <a:t>You may take the conference opportunities to travel/tour around, especially during the vacation</a:t>
            </a:r>
          </a:p>
        </p:txBody>
      </p:sp>
      <p:sp>
        <p:nvSpPr>
          <p:cNvPr id="4" name="日期占位符 3">
            <a:extLst>
              <a:ext uri="{FF2B5EF4-FFF2-40B4-BE49-F238E27FC236}">
                <a16:creationId xmlns:a16="http://schemas.microsoft.com/office/drawing/2014/main" id="{F65E0A44-3969-4321-BA2D-5B7EA927020C}"/>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73FF8F6F-C9B9-482C-AA50-36B47F2F27B4}"/>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97FCA999-E0B3-4A9C-A545-2FCDC15BC333}"/>
              </a:ext>
            </a:extLst>
          </p:cNvPr>
          <p:cNvSpPr>
            <a:spLocks noGrp="1"/>
          </p:cNvSpPr>
          <p:nvPr>
            <p:ph type="sldNum" sz="quarter" idx="12"/>
          </p:nvPr>
        </p:nvSpPr>
        <p:spPr>
          <a:xfrm>
            <a:off x="6457950" y="6488119"/>
            <a:ext cx="2057400" cy="365125"/>
          </a:xfrm>
        </p:spPr>
        <p:txBody>
          <a:bodyPr/>
          <a:lstStyle/>
          <a:p>
            <a:fld id="{484DC0EE-5645-49AE-99F3-A008D1BC2504}" type="slidenum">
              <a:rPr lang="zh-CN" altLang="en-US"/>
              <a:pPr/>
              <a:t>8</a:t>
            </a:fld>
            <a:endParaRPr lang="en-US" altLang="zh-CN"/>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5195382-D488-433F-A495-6238CE02C0B8}"/>
              </a:ext>
            </a:extLst>
          </p:cNvPr>
          <p:cNvSpPr>
            <a:spLocks noGrp="1"/>
          </p:cNvSpPr>
          <p:nvPr>
            <p:ph type="title"/>
          </p:nvPr>
        </p:nvSpPr>
        <p:spPr/>
        <p:txBody>
          <a:bodyPr/>
          <a:lstStyle/>
          <a:p>
            <a:r>
              <a:rPr lang="en-US" altLang="zh-CN" dirty="0"/>
              <a:t>Load</a:t>
            </a:r>
            <a:endParaRPr lang="zh-CN" altLang="en-US" dirty="0"/>
          </a:p>
        </p:txBody>
      </p:sp>
      <p:sp>
        <p:nvSpPr>
          <p:cNvPr id="80899" name="Rectangle 3">
            <a:extLst>
              <a:ext uri="{FF2B5EF4-FFF2-40B4-BE49-F238E27FC236}">
                <a16:creationId xmlns:a16="http://schemas.microsoft.com/office/drawing/2014/main" id="{4C1F30C3-4D55-40C7-ABB7-0890DDA00EA5}"/>
              </a:ext>
            </a:extLst>
          </p:cNvPr>
          <p:cNvSpPr>
            <a:spLocks noGrp="1" noChangeArrowheads="1"/>
          </p:cNvSpPr>
          <p:nvPr>
            <p:ph idx="1"/>
          </p:nvPr>
        </p:nvSpPr>
        <p:spPr>
          <a:xfrm>
            <a:off x="357188" y="1571625"/>
            <a:ext cx="8429625" cy="4859338"/>
          </a:xfrm>
        </p:spPr>
        <p:txBody>
          <a:bodyPr/>
          <a:lstStyle/>
          <a:p>
            <a:r>
              <a:rPr lang="en-US" altLang="zh-CN"/>
              <a:t>Completed effective address calculation</a:t>
            </a:r>
          </a:p>
          <a:p>
            <a:r>
              <a:rPr lang="en-US" altLang="zh-CN"/>
              <a:t>Check an address conflict by examining the A field of all active store buffers</a:t>
            </a:r>
          </a:p>
          <a:p>
            <a:pPr lvl="1"/>
            <a:r>
              <a:rPr lang="en-US" altLang="zh-CN"/>
              <a:t>If load address = any active store address</a:t>
            </a:r>
          </a:p>
          <a:p>
            <a:pPr lvl="1"/>
            <a:r>
              <a:rPr lang="en-US" altLang="zh-CN"/>
              <a:t>The load instruction is not sent to the load buffer</a:t>
            </a:r>
          </a:p>
          <a:p>
            <a:pPr lvl="1"/>
            <a:r>
              <a:rPr lang="en-US" altLang="zh-CN"/>
              <a:t>Until the conflicting store completes </a:t>
            </a:r>
          </a:p>
          <a:p>
            <a:pPr lvl="2"/>
            <a:r>
              <a:rPr lang="en-US" altLang="zh-CN"/>
              <a:t>(?)</a:t>
            </a:r>
          </a:p>
        </p:txBody>
      </p:sp>
      <p:sp>
        <p:nvSpPr>
          <p:cNvPr id="4" name="日期占位符 3">
            <a:extLst>
              <a:ext uri="{FF2B5EF4-FFF2-40B4-BE49-F238E27FC236}">
                <a16:creationId xmlns:a16="http://schemas.microsoft.com/office/drawing/2014/main" id="{CAEE1505-445B-462F-B6B6-C70DCE57659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4D057003-4741-4F59-B5EE-F206534AF97F}"/>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F734F6A5-8990-492B-B344-087716010341}"/>
              </a:ext>
            </a:extLst>
          </p:cNvPr>
          <p:cNvSpPr>
            <a:spLocks noGrp="1"/>
          </p:cNvSpPr>
          <p:nvPr>
            <p:ph type="sldNum" sz="quarter" idx="12"/>
          </p:nvPr>
        </p:nvSpPr>
        <p:spPr>
          <a:xfrm>
            <a:off x="6457950" y="6488119"/>
            <a:ext cx="2057400" cy="365125"/>
          </a:xfrm>
        </p:spPr>
        <p:txBody>
          <a:bodyPr/>
          <a:lstStyle/>
          <a:p>
            <a:fld id="{F290266C-DFEB-4CC4-A2DB-9A7FA5FAD8FF}" type="slidenum">
              <a:rPr lang="zh-CN" altLang="en-US"/>
              <a:pPr/>
              <a:t>80</a:t>
            </a:fld>
            <a:endParaRPr lang="en-US" altLang="zh-CN"/>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CB82D0E1-9BDF-4266-AC7F-77EF9FE77D4F}"/>
              </a:ext>
            </a:extLst>
          </p:cNvPr>
          <p:cNvSpPr>
            <a:spLocks noGrp="1"/>
          </p:cNvSpPr>
          <p:nvPr>
            <p:ph type="title"/>
          </p:nvPr>
        </p:nvSpPr>
        <p:spPr/>
        <p:txBody>
          <a:bodyPr/>
          <a:lstStyle/>
          <a:p>
            <a:r>
              <a:rPr lang="en-US" altLang="zh-CN" dirty="0"/>
              <a:t>Stores</a:t>
            </a:r>
            <a:endParaRPr lang="zh-CN" altLang="en-US" dirty="0"/>
          </a:p>
        </p:txBody>
      </p:sp>
      <p:sp>
        <p:nvSpPr>
          <p:cNvPr id="81923" name="Rectangle 3">
            <a:extLst>
              <a:ext uri="{FF2B5EF4-FFF2-40B4-BE49-F238E27FC236}">
                <a16:creationId xmlns:a16="http://schemas.microsoft.com/office/drawing/2014/main" id="{48227C6D-A8AC-4D57-B551-2972E076E6BA}"/>
              </a:ext>
            </a:extLst>
          </p:cNvPr>
          <p:cNvSpPr>
            <a:spLocks noGrp="1" noChangeArrowheads="1"/>
          </p:cNvSpPr>
          <p:nvPr>
            <p:ph idx="1"/>
          </p:nvPr>
        </p:nvSpPr>
        <p:spPr>
          <a:xfrm>
            <a:off x="357188" y="1571625"/>
            <a:ext cx="8429625" cy="4859338"/>
          </a:xfrm>
        </p:spPr>
        <p:txBody>
          <a:bodyPr/>
          <a:lstStyle/>
          <a:p>
            <a:r>
              <a:rPr lang="zh-CN" altLang="en-US"/>
              <a:t>Similarly</a:t>
            </a:r>
          </a:p>
          <a:p>
            <a:r>
              <a:rPr lang="zh-CN" altLang="en-US"/>
              <a:t>Except must check for conflicts in both the load buffers and the store buffers</a:t>
            </a:r>
          </a:p>
          <a:p>
            <a:r>
              <a:rPr lang="zh-CN" altLang="en-US"/>
              <a:t>Since conflicting stores cannot be reordered with respect to either a load (WAR) or a store (WAW)</a:t>
            </a:r>
          </a:p>
          <a:p>
            <a:endParaRPr lang="zh-CN" altLang="en-US"/>
          </a:p>
          <a:p>
            <a:r>
              <a:rPr lang="en-US" altLang="zh-CN"/>
              <a:t>Meny research you may do in memory access to optimize the ...</a:t>
            </a:r>
          </a:p>
        </p:txBody>
      </p:sp>
      <p:sp>
        <p:nvSpPr>
          <p:cNvPr id="4" name="日期占位符 3">
            <a:extLst>
              <a:ext uri="{FF2B5EF4-FFF2-40B4-BE49-F238E27FC236}">
                <a16:creationId xmlns:a16="http://schemas.microsoft.com/office/drawing/2014/main" id="{A14AD6CB-B668-479C-8626-62E9D150F200}"/>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2665F41C-B596-4C82-B3EB-D377D2839A8C}"/>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541E6007-B702-439B-82B3-B206538D1B5C}"/>
              </a:ext>
            </a:extLst>
          </p:cNvPr>
          <p:cNvSpPr>
            <a:spLocks noGrp="1"/>
          </p:cNvSpPr>
          <p:nvPr>
            <p:ph type="sldNum" sz="quarter" idx="12"/>
          </p:nvPr>
        </p:nvSpPr>
        <p:spPr>
          <a:xfrm>
            <a:off x="6457950" y="6488119"/>
            <a:ext cx="2057400" cy="365125"/>
          </a:xfrm>
        </p:spPr>
        <p:txBody>
          <a:bodyPr/>
          <a:lstStyle/>
          <a:p>
            <a:fld id="{59929A49-2A79-49A3-BC7F-156B76287BB0}" type="slidenum">
              <a:rPr lang="zh-CN" altLang="en-US"/>
              <a:pPr/>
              <a:t>81</a:t>
            </a:fld>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7653FD1-3967-473C-BCBE-92E299F0F6CE}"/>
              </a:ext>
            </a:extLst>
          </p:cNvPr>
          <p:cNvSpPr>
            <a:spLocks noGrp="1"/>
          </p:cNvSpPr>
          <p:nvPr>
            <p:ph type="title"/>
          </p:nvPr>
        </p:nvSpPr>
        <p:spPr/>
        <p:txBody>
          <a:bodyPr/>
          <a:lstStyle/>
          <a:p>
            <a:r>
              <a:rPr lang="en-US" altLang="zh-CN" dirty="0"/>
              <a:t>Usage of </a:t>
            </a:r>
            <a:r>
              <a:rPr lang="en-US" altLang="zh-CN" dirty="0" err="1"/>
              <a:t>Tomasulo’s</a:t>
            </a:r>
            <a:r>
              <a:rPr lang="en-US" altLang="zh-CN" dirty="0"/>
              <a:t> Scheme</a:t>
            </a:r>
            <a:endParaRPr lang="zh-CN" altLang="en-US" dirty="0"/>
          </a:p>
        </p:txBody>
      </p:sp>
      <p:sp>
        <p:nvSpPr>
          <p:cNvPr id="82947" name="Rectangle 3">
            <a:extLst>
              <a:ext uri="{FF2B5EF4-FFF2-40B4-BE49-F238E27FC236}">
                <a16:creationId xmlns:a16="http://schemas.microsoft.com/office/drawing/2014/main" id="{49597686-2CAB-4AE9-8CFE-4563C2962DD6}"/>
              </a:ext>
            </a:extLst>
          </p:cNvPr>
          <p:cNvSpPr>
            <a:spLocks noGrp="1" noChangeArrowheads="1"/>
          </p:cNvSpPr>
          <p:nvPr>
            <p:ph idx="1"/>
          </p:nvPr>
        </p:nvSpPr>
        <p:spPr>
          <a:xfrm>
            <a:off x="357188" y="1571625"/>
            <a:ext cx="8429625" cy="4859338"/>
          </a:xfrm>
        </p:spPr>
        <p:txBody>
          <a:bodyPr/>
          <a:lstStyle/>
          <a:p>
            <a:r>
              <a:rPr lang="en-US" altLang="zh-CN"/>
              <a:t>The designer is forced to pipeline an architecture obtain high performance without pipeline specific compiler</a:t>
            </a:r>
          </a:p>
          <a:p>
            <a:r>
              <a:rPr lang="en-US" altLang="zh-CN"/>
              <a:t>Difficult to schedule code</a:t>
            </a:r>
          </a:p>
          <a:p>
            <a:r>
              <a:rPr lang="en-US" altLang="zh-CN"/>
              <a:t>A shortage of registers</a:t>
            </a:r>
          </a:p>
        </p:txBody>
      </p:sp>
      <p:sp>
        <p:nvSpPr>
          <p:cNvPr id="4" name="日期占位符 3">
            <a:extLst>
              <a:ext uri="{FF2B5EF4-FFF2-40B4-BE49-F238E27FC236}">
                <a16:creationId xmlns:a16="http://schemas.microsoft.com/office/drawing/2014/main" id="{DDD01B1A-D82B-4F64-AD69-1F6590AFF284}"/>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AD94E303-B543-46D6-BB48-4BD60790293E}"/>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1A3562D8-9C52-4647-941C-897BAE7852E2}"/>
              </a:ext>
            </a:extLst>
          </p:cNvPr>
          <p:cNvSpPr>
            <a:spLocks noGrp="1"/>
          </p:cNvSpPr>
          <p:nvPr>
            <p:ph type="sldNum" sz="quarter" idx="12"/>
          </p:nvPr>
        </p:nvSpPr>
        <p:spPr>
          <a:xfrm>
            <a:off x="6457950" y="6488119"/>
            <a:ext cx="2057400" cy="365125"/>
          </a:xfrm>
        </p:spPr>
        <p:txBody>
          <a:bodyPr/>
          <a:lstStyle/>
          <a:p>
            <a:fld id="{9C401EE1-113A-4964-91D6-145669CC60A2}" type="slidenum">
              <a:rPr lang="zh-CN" altLang="en-US"/>
              <a:pPr/>
              <a:t>82</a:t>
            </a:fld>
            <a:endParaRPr lang="en-US" altLang="zh-CN"/>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89AD89E-3E23-41C1-A436-914E21B1B514}"/>
              </a:ext>
            </a:extLst>
          </p:cNvPr>
          <p:cNvSpPr>
            <a:spLocks noGrp="1"/>
          </p:cNvSpPr>
          <p:nvPr>
            <p:ph type="title"/>
          </p:nvPr>
        </p:nvSpPr>
        <p:spPr/>
        <p:txBody>
          <a:bodyPr/>
          <a:lstStyle/>
          <a:p>
            <a:r>
              <a:rPr lang="en-US" altLang="zh-CN" dirty="0"/>
              <a:t>Key Components in </a:t>
            </a:r>
            <a:r>
              <a:rPr lang="en-US" altLang="zh-CN" dirty="0" err="1"/>
              <a:t>Tomasulo’s</a:t>
            </a:r>
            <a:endParaRPr lang="zh-CN" altLang="en-US" dirty="0"/>
          </a:p>
        </p:txBody>
      </p:sp>
      <p:sp>
        <p:nvSpPr>
          <p:cNvPr id="83971" name="Rectangle 3">
            <a:extLst>
              <a:ext uri="{FF2B5EF4-FFF2-40B4-BE49-F238E27FC236}">
                <a16:creationId xmlns:a16="http://schemas.microsoft.com/office/drawing/2014/main" id="{09E360FB-73A7-4F58-9FEB-D07E11105332}"/>
              </a:ext>
            </a:extLst>
          </p:cNvPr>
          <p:cNvSpPr>
            <a:spLocks noGrp="1" noChangeArrowheads="1"/>
          </p:cNvSpPr>
          <p:nvPr>
            <p:ph idx="1"/>
          </p:nvPr>
        </p:nvSpPr>
        <p:spPr>
          <a:xfrm>
            <a:off x="357188" y="1571625"/>
            <a:ext cx="8429625" cy="4859338"/>
          </a:xfrm>
        </p:spPr>
        <p:txBody>
          <a:bodyPr/>
          <a:lstStyle/>
          <a:p>
            <a:r>
              <a:rPr lang="en-US" altLang="zh-CN"/>
              <a:t>Dynamic scheduling with RSs</a:t>
            </a:r>
          </a:p>
          <a:p>
            <a:pPr lvl="1"/>
            <a:r>
              <a:rPr lang="en-US" altLang="zh-CN"/>
              <a:t>Permit instruction issue past branches</a:t>
            </a:r>
          </a:p>
          <a:p>
            <a:pPr lvl="1"/>
            <a:r>
              <a:rPr lang="en-US" altLang="zh-CN"/>
              <a:t>Buffer old values of registers - avoiding WAR</a:t>
            </a:r>
          </a:p>
          <a:p>
            <a:r>
              <a:rPr lang="en-US" altLang="zh-CN"/>
              <a:t>Register renaming</a:t>
            </a:r>
          </a:p>
          <a:p>
            <a:pPr lvl="1"/>
            <a:r>
              <a:rPr lang="en-US" altLang="zh-CN"/>
              <a:t>Multiple iterations use different physical destinations for registers</a:t>
            </a:r>
          </a:p>
          <a:p>
            <a:r>
              <a:rPr lang="en-US" altLang="zh-CN"/>
              <a:t>Dynamic memory disambiguation</a:t>
            </a:r>
          </a:p>
          <a:p>
            <a:r>
              <a:rPr lang="en-US" altLang="zh-CN"/>
              <a:t>Other perspective: Tomasulo building data flow dependency graph on the fly</a:t>
            </a:r>
          </a:p>
        </p:txBody>
      </p:sp>
      <p:sp>
        <p:nvSpPr>
          <p:cNvPr id="4" name="日期占位符 3">
            <a:extLst>
              <a:ext uri="{FF2B5EF4-FFF2-40B4-BE49-F238E27FC236}">
                <a16:creationId xmlns:a16="http://schemas.microsoft.com/office/drawing/2014/main" id="{43F09819-2E82-4855-8AE2-76F3F8196407}"/>
              </a:ext>
            </a:extLst>
          </p:cNvPr>
          <p:cNvSpPr>
            <a:spLocks noGrp="1"/>
          </p:cNvSpPr>
          <p:nvPr>
            <p:ph type="dt" sz="half" idx="10"/>
          </p:nvPr>
        </p:nvSpPr>
        <p:spPr>
          <a:xfrm>
            <a:off x="628650" y="6488119"/>
            <a:ext cx="2057400" cy="365125"/>
          </a:xfrm>
        </p:spPr>
        <p:txBody>
          <a:bodyPr/>
          <a:lstStyle/>
          <a:p>
            <a:r>
              <a:rPr lang="en-US" altLang="zh-CN"/>
              <a:t>2020/10/21 Wednesday</a:t>
            </a:r>
          </a:p>
        </p:txBody>
      </p:sp>
      <p:sp>
        <p:nvSpPr>
          <p:cNvPr id="5" name="页脚占位符 4">
            <a:extLst>
              <a:ext uri="{FF2B5EF4-FFF2-40B4-BE49-F238E27FC236}">
                <a16:creationId xmlns:a16="http://schemas.microsoft.com/office/drawing/2014/main" id="{ED96AF3E-6DB3-4177-8B4E-DD86ADDF1A2B}"/>
              </a:ext>
            </a:extLst>
          </p:cNvPr>
          <p:cNvSpPr>
            <a:spLocks noGrp="1"/>
          </p:cNvSpPr>
          <p:nvPr>
            <p:ph type="ftr" sz="quarter" idx="11"/>
          </p:nvPr>
        </p:nvSpPr>
        <p:spPr>
          <a:xfrm>
            <a:off x="3028950" y="6488119"/>
            <a:ext cx="3086100" cy="365125"/>
          </a:xfrm>
        </p:spPr>
        <p:txBody>
          <a:bodyPr/>
          <a:lstStyle/>
          <a:p>
            <a:r>
              <a:rPr lang="en-US" altLang="zh-CN"/>
              <a:t>ACA202 © ZHANG Chun-yuan, Fall 2020</a:t>
            </a:r>
          </a:p>
        </p:txBody>
      </p:sp>
      <p:sp>
        <p:nvSpPr>
          <p:cNvPr id="6" name="灯片编号占位符 5">
            <a:extLst>
              <a:ext uri="{FF2B5EF4-FFF2-40B4-BE49-F238E27FC236}">
                <a16:creationId xmlns:a16="http://schemas.microsoft.com/office/drawing/2014/main" id="{3941C9AA-6FDE-4378-A3E1-E28B01D09099}"/>
              </a:ext>
            </a:extLst>
          </p:cNvPr>
          <p:cNvSpPr>
            <a:spLocks noGrp="1"/>
          </p:cNvSpPr>
          <p:nvPr>
            <p:ph type="sldNum" sz="quarter" idx="12"/>
          </p:nvPr>
        </p:nvSpPr>
        <p:spPr>
          <a:xfrm>
            <a:off x="6457950" y="6488119"/>
            <a:ext cx="2057400" cy="365125"/>
          </a:xfrm>
        </p:spPr>
        <p:txBody>
          <a:bodyPr/>
          <a:lstStyle/>
          <a:p>
            <a:fld id="{9B78B703-034E-4EC4-BC0E-4518F6A6AAC2}" type="slidenum">
              <a:rPr lang="zh-CN" altLang="en-US"/>
              <a:pPr/>
              <a:t>83</a:t>
            </a:fld>
            <a:endParaRPr lang="en-US" altLang="zh-CN"/>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1017C-5801-4062-ADDF-579EF3D72F58}"/>
              </a:ext>
            </a:extLst>
          </p:cNvPr>
          <p:cNvSpPr>
            <a:spLocks noGrp="1"/>
          </p:cNvSpPr>
          <p:nvPr>
            <p:ph type="title"/>
          </p:nvPr>
        </p:nvSpPr>
        <p:spPr/>
        <p:txBody>
          <a:bodyPr/>
          <a:lstStyle/>
          <a:p>
            <a:r>
              <a:rPr lang="en-US" altLang="zh-CN" dirty="0"/>
              <a:t>Homework</a:t>
            </a:r>
            <a:endParaRPr lang="zh-CN" altLang="en-US" dirty="0"/>
          </a:p>
        </p:txBody>
      </p:sp>
      <p:sp>
        <p:nvSpPr>
          <p:cNvPr id="3" name="内容占位符 2">
            <a:extLst>
              <a:ext uri="{FF2B5EF4-FFF2-40B4-BE49-F238E27FC236}">
                <a16:creationId xmlns:a16="http://schemas.microsoft.com/office/drawing/2014/main" id="{3E31768F-5F91-43E7-9502-8731DC5D5C86}"/>
              </a:ext>
            </a:extLst>
          </p:cNvPr>
          <p:cNvSpPr>
            <a:spLocks noGrp="1"/>
          </p:cNvSpPr>
          <p:nvPr>
            <p:ph idx="1"/>
          </p:nvPr>
        </p:nvSpPr>
        <p:spPr/>
        <p:txBody>
          <a:bodyPr>
            <a:normAutofit lnSpcReduction="10000"/>
          </a:bodyPr>
          <a:lstStyle/>
          <a:p>
            <a:r>
              <a:rPr lang="en-US" altLang="zh-CN" dirty="0"/>
              <a:t>Book reading</a:t>
            </a:r>
          </a:p>
          <a:p>
            <a:pPr lvl="1"/>
            <a:r>
              <a:rPr lang="en-US" altLang="zh-CN" dirty="0"/>
              <a:t>3.3~3.5</a:t>
            </a:r>
          </a:p>
          <a:p>
            <a:r>
              <a:rPr lang="en-US" altLang="zh-CN" dirty="0"/>
              <a:t>Paper reading</a:t>
            </a:r>
          </a:p>
          <a:p>
            <a:pPr lvl="1"/>
            <a:r>
              <a:rPr lang="en-US" altLang="zh-CN" dirty="0"/>
              <a:t>"An Efficient Algorithm for Exploiting Multiple Arithmetic units", </a:t>
            </a:r>
            <a:r>
              <a:rPr lang="en-US" altLang="zh-CN" dirty="0" err="1"/>
              <a:t>Tomasulo</a:t>
            </a:r>
            <a:r>
              <a:rPr lang="en-US" altLang="zh-CN" dirty="0"/>
              <a:t>, IBM Journal, January 1967</a:t>
            </a:r>
          </a:p>
          <a:p>
            <a:r>
              <a:rPr lang="en-US" altLang="zh-CN" dirty="0"/>
              <a:t>Coding</a:t>
            </a:r>
          </a:p>
          <a:p>
            <a:pPr lvl="1"/>
            <a:r>
              <a:rPr lang="en-US" altLang="zh-CN" dirty="0" err="1"/>
              <a:t>Tomasulo</a:t>
            </a:r>
            <a:r>
              <a:rPr lang="en-US" altLang="zh-CN" dirty="0"/>
              <a:t>’ algorithm with the following loop test</a:t>
            </a:r>
          </a:p>
          <a:p>
            <a:pPr marL="914353" lvl="2" indent="0">
              <a:buNone/>
            </a:pPr>
            <a:endParaRPr lang="en-US" altLang="zh-CN" dirty="0">
              <a:latin typeface="Consolas" panose="020B0609020204030204" pitchFamily="49" charset="0"/>
            </a:endParaRPr>
          </a:p>
          <a:p>
            <a:pPr marL="914353" lvl="2" indent="0">
              <a:buNone/>
            </a:pPr>
            <a:r>
              <a:rPr lang="en-US" altLang="zh-CN" dirty="0">
                <a:latin typeface="Consolas" panose="020B0609020204030204" pitchFamily="49" charset="0"/>
              </a:rPr>
              <a:t>LOOP:	L.D	F0,0(R1)</a:t>
            </a:r>
          </a:p>
          <a:p>
            <a:pPr marL="914353" lvl="2" indent="0">
              <a:buNone/>
            </a:pPr>
            <a:r>
              <a:rPr lang="en-US" altLang="zh-CN" dirty="0">
                <a:latin typeface="Consolas" panose="020B0609020204030204" pitchFamily="49" charset="0"/>
              </a:rPr>
              <a:t>	MUL.D 	F4,F0,F2</a:t>
            </a:r>
          </a:p>
          <a:p>
            <a:pPr marL="914353" lvl="2" indent="0">
              <a:buNone/>
            </a:pPr>
            <a:r>
              <a:rPr lang="en-US" altLang="zh-CN" dirty="0">
                <a:latin typeface="Consolas" panose="020B0609020204030204" pitchFamily="49" charset="0"/>
              </a:rPr>
              <a:t>	S.D	0(R1),F4</a:t>
            </a:r>
          </a:p>
          <a:p>
            <a:pPr marL="914353" lvl="2" indent="0">
              <a:buNone/>
            </a:pPr>
            <a:r>
              <a:rPr lang="en-US" altLang="zh-CN" dirty="0">
                <a:latin typeface="Consolas" panose="020B0609020204030204" pitchFamily="49" charset="0"/>
              </a:rPr>
              <a:t>	DADDUI	R1,R1,#-8</a:t>
            </a:r>
          </a:p>
          <a:p>
            <a:pPr marL="914353" lvl="2" indent="0">
              <a:buNone/>
            </a:pPr>
            <a:r>
              <a:rPr lang="en-US" altLang="zh-CN" dirty="0">
                <a:latin typeface="Consolas" panose="020B0609020204030204" pitchFamily="49" charset="0"/>
              </a:rPr>
              <a:t>	BNE	R1,R2,LOOP</a:t>
            </a:r>
            <a:endParaRPr lang="zh-CN" altLang="en-US" dirty="0"/>
          </a:p>
        </p:txBody>
      </p:sp>
      <p:sp>
        <p:nvSpPr>
          <p:cNvPr id="4" name="日期占位符 3">
            <a:extLst>
              <a:ext uri="{FF2B5EF4-FFF2-40B4-BE49-F238E27FC236}">
                <a16:creationId xmlns:a16="http://schemas.microsoft.com/office/drawing/2014/main" id="{10F786DB-231B-4954-9183-4429EC63AE11}"/>
              </a:ext>
            </a:extLst>
          </p:cNvPr>
          <p:cNvSpPr>
            <a:spLocks noGrp="1"/>
          </p:cNvSpPr>
          <p:nvPr>
            <p:ph type="dt" sz="half" idx="10"/>
          </p:nvPr>
        </p:nvSpPr>
        <p:spPr/>
        <p:txBody>
          <a:bodyPr/>
          <a:lstStyle/>
          <a:p>
            <a:r>
              <a:rPr lang="en-US" altLang="zh-CN"/>
              <a:t>2020/10/21 Wednesday</a:t>
            </a:r>
            <a:endParaRPr lang="zh-CN" altLang="en-US"/>
          </a:p>
        </p:txBody>
      </p:sp>
      <p:sp>
        <p:nvSpPr>
          <p:cNvPr id="5" name="页脚占位符 4">
            <a:extLst>
              <a:ext uri="{FF2B5EF4-FFF2-40B4-BE49-F238E27FC236}">
                <a16:creationId xmlns:a16="http://schemas.microsoft.com/office/drawing/2014/main" id="{D024EB61-ACEF-4A76-93A0-BD057F2C6738}"/>
              </a:ext>
            </a:extLst>
          </p:cNvPr>
          <p:cNvSpPr>
            <a:spLocks noGrp="1"/>
          </p:cNvSpPr>
          <p:nvPr>
            <p:ph type="ftr" sz="quarter" idx="11"/>
          </p:nvPr>
        </p:nvSpPr>
        <p:spPr/>
        <p:txBody>
          <a:bodyPr/>
          <a:lstStyle/>
          <a:p>
            <a:r>
              <a:rPr lang="en-US" altLang="zh-CN"/>
              <a:t>ACA202 © ZHANG Chun-yuan, Fall 2020</a:t>
            </a:r>
            <a:endParaRPr lang="zh-CN" altLang="en-US"/>
          </a:p>
        </p:txBody>
      </p:sp>
      <p:sp>
        <p:nvSpPr>
          <p:cNvPr id="6" name="灯片编号占位符 5">
            <a:extLst>
              <a:ext uri="{FF2B5EF4-FFF2-40B4-BE49-F238E27FC236}">
                <a16:creationId xmlns:a16="http://schemas.microsoft.com/office/drawing/2014/main" id="{CB385030-2E8A-4963-ACC4-3CF329C6EB23}"/>
              </a:ext>
            </a:extLst>
          </p:cNvPr>
          <p:cNvSpPr>
            <a:spLocks noGrp="1"/>
          </p:cNvSpPr>
          <p:nvPr>
            <p:ph type="sldNum" sz="quarter" idx="12"/>
          </p:nvPr>
        </p:nvSpPr>
        <p:spPr/>
        <p:txBody>
          <a:bodyPr/>
          <a:lstStyle/>
          <a:p>
            <a:fld id="{6F64E4EE-51DC-49B1-94AF-ED07334A16FB}" type="slidenum">
              <a:rPr lang="zh-CN" altLang="en-US" smtClean="0"/>
              <a:t>84</a:t>
            </a:fld>
            <a:endParaRPr lang="zh-CN" altLang="en-US"/>
          </a:p>
        </p:txBody>
      </p:sp>
    </p:spTree>
    <p:extLst>
      <p:ext uri="{BB962C8B-B14F-4D97-AF65-F5344CB8AC3E}">
        <p14:creationId xmlns:p14="http://schemas.microsoft.com/office/powerpoint/2010/main" val="872790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233ED43-74FF-486F-A138-BEA09F17BA0A}"/>
              </a:ext>
            </a:extLst>
          </p:cNvPr>
          <p:cNvSpPr>
            <a:spLocks noGrp="1" noChangeArrowheads="1"/>
          </p:cNvSpPr>
          <p:nvPr>
            <p:ph type="ctrTitle"/>
          </p:nvPr>
        </p:nvSpPr>
        <p:spPr/>
        <p:txBody>
          <a:bodyPr/>
          <a:lstStyle/>
          <a:p>
            <a:r>
              <a:rPr lang="en-US" altLang="zh-CN"/>
              <a:t>Next…</a:t>
            </a:r>
          </a:p>
        </p:txBody>
      </p:sp>
      <p:sp>
        <p:nvSpPr>
          <p:cNvPr id="97283" name="Rectangle 3">
            <a:extLst>
              <a:ext uri="{FF2B5EF4-FFF2-40B4-BE49-F238E27FC236}">
                <a16:creationId xmlns:a16="http://schemas.microsoft.com/office/drawing/2014/main" id="{90123B49-788D-423C-BC76-B497C1FD4598}"/>
              </a:ext>
            </a:extLst>
          </p:cNvPr>
          <p:cNvSpPr>
            <a:spLocks noGrp="1" noChangeArrowheads="1"/>
          </p:cNvSpPr>
          <p:nvPr>
            <p:ph type="subTitle" idx="1"/>
          </p:nvPr>
        </p:nvSpPr>
        <p:spPr/>
        <p:txBody>
          <a:bodyPr/>
          <a:lstStyle/>
          <a:p>
            <a:r>
              <a:rPr lang="en-US" altLang="zh-CN" dirty="0"/>
              <a:t>Speculation</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1891EBC-D168-4B46-BC3F-A5CB6EA02768}"/>
              </a:ext>
            </a:extLst>
          </p:cNvPr>
          <p:cNvSpPr>
            <a:spLocks noGrp="1" noChangeArrowheads="1"/>
          </p:cNvSpPr>
          <p:nvPr>
            <p:ph type="title"/>
          </p:nvPr>
        </p:nvSpPr>
        <p:spPr/>
        <p:txBody>
          <a:bodyPr/>
          <a:lstStyle/>
          <a:p>
            <a:r>
              <a:rPr lang="zh-CN" altLang="zh-CN"/>
              <a:t>Next …</a:t>
            </a:r>
          </a:p>
        </p:txBody>
      </p:sp>
      <p:sp>
        <p:nvSpPr>
          <p:cNvPr id="12291" name="Rectangle 3">
            <a:extLst>
              <a:ext uri="{FF2B5EF4-FFF2-40B4-BE49-F238E27FC236}">
                <a16:creationId xmlns:a16="http://schemas.microsoft.com/office/drawing/2014/main" id="{0C086B2C-AF7E-4ECB-87A9-1BEE8C57D657}"/>
              </a:ext>
            </a:extLst>
          </p:cNvPr>
          <p:cNvSpPr>
            <a:spLocks noGrp="1" noChangeArrowheads="1"/>
          </p:cNvSpPr>
          <p:nvPr>
            <p:ph type="body" idx="1"/>
          </p:nvPr>
        </p:nvSpPr>
        <p:spPr/>
        <p:txBody>
          <a:bodyPr/>
          <a:lstStyle/>
          <a:p>
            <a:r>
              <a:rPr lang="zh-CN" altLang="en-US"/>
              <a:t>Correlating Branch Predictors (m, n)</a:t>
            </a:r>
          </a:p>
        </p:txBody>
      </p:sp>
      <p:sp>
        <p:nvSpPr>
          <p:cNvPr id="8" name="日期占位符 7">
            <a:extLst>
              <a:ext uri="{FF2B5EF4-FFF2-40B4-BE49-F238E27FC236}">
                <a16:creationId xmlns:a16="http://schemas.microsoft.com/office/drawing/2014/main" id="{DD04D829-43D0-4DFB-9CCE-C0100EFBC6B0}"/>
              </a:ext>
            </a:extLst>
          </p:cNvPr>
          <p:cNvSpPr>
            <a:spLocks noGrp="1"/>
          </p:cNvSpPr>
          <p:nvPr>
            <p:ph type="dt" sz="half" idx="10"/>
          </p:nvPr>
        </p:nvSpPr>
        <p:spPr/>
        <p:txBody>
          <a:bodyPr/>
          <a:lstStyle/>
          <a:p>
            <a:r>
              <a:rPr lang="en-US" altLang="zh-CN"/>
              <a:t>2020/10/21 Wednesday</a:t>
            </a:r>
            <a:endParaRPr lang="zh-CN" altLang="en-US"/>
          </a:p>
        </p:txBody>
      </p:sp>
      <p:sp>
        <p:nvSpPr>
          <p:cNvPr id="9" name="页脚占位符 8">
            <a:extLst>
              <a:ext uri="{FF2B5EF4-FFF2-40B4-BE49-F238E27FC236}">
                <a16:creationId xmlns:a16="http://schemas.microsoft.com/office/drawing/2014/main" id="{E249E2A8-A6B6-49EE-900E-ED16BD26F064}"/>
              </a:ext>
            </a:extLst>
          </p:cNvPr>
          <p:cNvSpPr>
            <a:spLocks noGrp="1"/>
          </p:cNvSpPr>
          <p:nvPr>
            <p:ph type="ftr" sz="quarter" idx="11"/>
          </p:nvPr>
        </p:nvSpPr>
        <p:spPr/>
        <p:txBody>
          <a:bodyPr/>
          <a:lstStyle/>
          <a:p>
            <a:r>
              <a:rPr lang="en-US" altLang="zh-CN"/>
              <a:t>ACA202 © ZHANG Chun-yuan, Fall 2020</a:t>
            </a:r>
            <a:endParaRPr lang="zh-CN" altLang="en-US"/>
          </a:p>
        </p:txBody>
      </p:sp>
      <p:sp>
        <p:nvSpPr>
          <p:cNvPr id="10" name="灯片编号占位符 9">
            <a:extLst>
              <a:ext uri="{FF2B5EF4-FFF2-40B4-BE49-F238E27FC236}">
                <a16:creationId xmlns:a16="http://schemas.microsoft.com/office/drawing/2014/main" id="{BC5654EB-0880-4DC0-B0CD-2ACB1CA365D7}"/>
              </a:ext>
            </a:extLst>
          </p:cNvPr>
          <p:cNvSpPr>
            <a:spLocks noGrp="1"/>
          </p:cNvSpPr>
          <p:nvPr>
            <p:ph type="sldNum" sz="quarter" idx="12"/>
          </p:nvPr>
        </p:nvSpPr>
        <p:spPr/>
        <p:txBody>
          <a:bodyPr/>
          <a:lstStyle/>
          <a:p>
            <a:fld id="{6F64E4EE-51DC-49B1-94AF-ED07334A16FB}"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6899</TotalTime>
  <Words>4107</Words>
  <Application>Microsoft Office PowerPoint</Application>
  <PresentationFormat>全屏显示(4:3)</PresentationFormat>
  <Paragraphs>668</Paragraphs>
  <Slides>85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98" baseType="lpstr">
      <vt:lpstr>等线</vt:lpstr>
      <vt:lpstr>微软雅黑</vt:lpstr>
      <vt:lpstr>Arial</vt:lpstr>
      <vt:lpstr>Calibri</vt:lpstr>
      <vt:lpstr>Century Gothic</vt:lpstr>
      <vt:lpstr>Comic Sans MS</vt:lpstr>
      <vt:lpstr>Consolas</vt:lpstr>
      <vt:lpstr>Times</vt:lpstr>
      <vt:lpstr>Times New Roman</vt:lpstr>
      <vt:lpstr>Wingdings</vt:lpstr>
      <vt:lpstr>Office Theme</vt:lpstr>
      <vt:lpstr>Microsoft Excel 97-2003 Worksheet</vt:lpstr>
      <vt:lpstr>MSPhotoEd.3</vt:lpstr>
      <vt:lpstr>Advanced Computer Architecture (ACA2020)</vt:lpstr>
      <vt:lpstr>Lecture 05 Advanced Branch Predictions and Tomasulo's Algorithm </vt:lpstr>
      <vt:lpstr>Computers in the News – From David Patterson cs252-s06</vt:lpstr>
      <vt:lpstr>A Bad Graduate Career: David Patterson</vt:lpstr>
      <vt:lpstr>How to Have a Bad Graduate Career</vt:lpstr>
      <vt:lpstr>Concentrate on Graduating as Fast as Possible</vt:lpstr>
      <vt:lpstr>Concentrate on Graduating as Fast as Possible</vt:lpstr>
      <vt:lpstr>Concentrate on Graduating as Fast as Possible</vt:lpstr>
      <vt:lpstr>Next …</vt:lpstr>
      <vt:lpstr>A One Bit Correlation Predictor (1, 1)</vt:lpstr>
      <vt:lpstr>Implementation of a 1-bit Correlation Predictor (1, 1) and (0, 2)</vt:lpstr>
      <vt:lpstr>Two-Level Branch Predictor (2, 2)</vt:lpstr>
      <vt:lpstr>Correlating Branches: Another View</vt:lpstr>
      <vt:lpstr>Comparison of 2-bit Predictors: Mis</vt:lpstr>
      <vt:lpstr>Tournament Predictors</vt:lpstr>
      <vt:lpstr>Branch Predictions</vt:lpstr>
      <vt:lpstr>Branch predictor performance</vt:lpstr>
      <vt:lpstr>The Intel Core i7 Branch Predictor</vt:lpstr>
      <vt:lpstr>The Misprediction Rate for 19 of the SPECCPU2006</vt:lpstr>
      <vt:lpstr>Next …</vt:lpstr>
      <vt:lpstr>Dynamic Scheduling Advantages and …</vt:lpstr>
      <vt:lpstr>Dynamic Scheduling Needs …</vt:lpstr>
      <vt:lpstr>The Front Panel of System 360 Model 91</vt:lpstr>
      <vt:lpstr>Another Dynamic Algorithm: Tomasulo’s Algorithm</vt:lpstr>
      <vt:lpstr>Tomasulo Organization</vt:lpstr>
      <vt:lpstr>Three Stages of Instruction Goes</vt:lpstr>
      <vt:lpstr>Tomasulo Algorithm 1/2</vt:lpstr>
      <vt:lpstr>Tomasulo Algorithm 2/2</vt:lpstr>
      <vt:lpstr>Fields of Reservation Stations</vt:lpstr>
      <vt:lpstr>Register File Has a Field</vt:lpstr>
      <vt:lpstr>Load And Store Buffers</vt:lpstr>
      <vt:lpstr>How It Works: Previous Example </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Tomasulo Example Cycle 16-54</vt:lpstr>
      <vt:lpstr>Tomasulo Example Cycle 55</vt:lpstr>
      <vt:lpstr>Tomasulo Example Cycle 56</vt:lpstr>
      <vt:lpstr>Tomasulo Example Cycle 57</vt:lpstr>
      <vt:lpstr>The Code</vt:lpstr>
      <vt:lpstr>Predict</vt:lpstr>
      <vt:lpstr>Snapshot Time Assume</vt:lpstr>
      <vt:lpstr>Instruction Status</vt:lpstr>
      <vt:lpstr>Status of FUs and Registers</vt:lpstr>
      <vt:lpstr>Instruction Status</vt:lpstr>
      <vt:lpstr>WAR Hazard Involving F6</vt:lpstr>
      <vt:lpstr>4-bit Tag Fields of RS</vt:lpstr>
      <vt:lpstr>Notes</vt:lpstr>
      <vt:lpstr>Tomasulo Drawbacks</vt:lpstr>
      <vt:lpstr>Issue FP Operation</vt:lpstr>
      <vt:lpstr>Issue Load or Store 1/2</vt:lpstr>
      <vt:lpstr>Issue Load or Store 2/2</vt:lpstr>
      <vt:lpstr>Execution of FP operation</vt:lpstr>
      <vt:lpstr>Execution Load-Store Step 1</vt:lpstr>
      <vt:lpstr>Execution Load-Store: Load Step</vt:lpstr>
      <vt:lpstr>Write Result: FP Operation or Load</vt:lpstr>
      <vt:lpstr>Write Result: Store</vt:lpstr>
      <vt:lpstr>Loop and Unrolling</vt:lpstr>
      <vt:lpstr>Bob Tomasulo Created An Approach</vt:lpstr>
      <vt:lpstr>The Code</vt:lpstr>
      <vt:lpstr>Predict</vt:lpstr>
      <vt:lpstr>Snapshot Time Assume</vt:lpstr>
      <vt:lpstr>Instruction Status</vt:lpstr>
      <vt:lpstr>Status of FUs and Registers</vt:lpstr>
      <vt:lpstr>What Can We Found?</vt:lpstr>
      <vt:lpstr>Load</vt:lpstr>
      <vt:lpstr>Stores</vt:lpstr>
      <vt:lpstr>Usage of Tomasulo’s Scheme</vt:lpstr>
      <vt:lpstr>Key Components in Tomasulo’s</vt:lpstr>
      <vt:lpstr>Homework</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Chun-yuan Zhang</dc:creator>
  <cp:lastModifiedBy>CY Z</cp:lastModifiedBy>
  <cp:revision>326</cp:revision>
  <dcterms:created xsi:type="dcterms:W3CDTF">2019-10-31T01:02:19Z</dcterms:created>
  <dcterms:modified xsi:type="dcterms:W3CDTF">2020-11-18T02:16:41Z</dcterms:modified>
</cp:coreProperties>
</file>