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70"/>
  </p:notesMasterIdLst>
  <p:sldIdLst>
    <p:sldId id="257" r:id="rId2"/>
    <p:sldId id="823" r:id="rId3"/>
    <p:sldId id="85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855" r:id="rId39"/>
    <p:sldId id="370" r:id="rId40"/>
    <p:sldId id="371" r:id="rId41"/>
    <p:sldId id="372" r:id="rId42"/>
    <p:sldId id="373" r:id="rId43"/>
    <p:sldId id="374" r:id="rId44"/>
    <p:sldId id="330" r:id="rId45"/>
    <p:sldId id="840" r:id="rId46"/>
    <p:sldId id="841" r:id="rId47"/>
    <p:sldId id="842" r:id="rId48"/>
    <p:sldId id="843" r:id="rId49"/>
    <p:sldId id="844" r:id="rId50"/>
    <p:sldId id="845" r:id="rId51"/>
    <p:sldId id="846" r:id="rId52"/>
    <p:sldId id="847" r:id="rId53"/>
    <p:sldId id="848" r:id="rId54"/>
    <p:sldId id="849" r:id="rId55"/>
    <p:sldId id="850" r:id="rId56"/>
    <p:sldId id="851" r:id="rId57"/>
    <p:sldId id="852" r:id="rId58"/>
    <p:sldId id="853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75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086" autoAdjust="0"/>
  </p:normalViewPr>
  <p:slideViewPr>
    <p:cSldViewPr snapToGrid="0">
      <p:cViewPr varScale="1">
        <p:scale>
          <a:sx n="77" d="100"/>
          <a:sy n="77" d="100"/>
        </p:scale>
        <p:origin x="2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  <a:t>2020/11/26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0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0EA309-D790-4B0C-8099-E2345F817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9DD4F0-C674-4083-82F0-16545E1C61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5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9FC524-6C53-4791-BA83-CC32B49FB7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2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933057-9D7D-4ED4-9A73-C8399AE76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5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F72E18-D76A-4959-B93C-79C87E28B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E615F2-CBE1-460C-83C1-11EEBA57AC5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75054DB-B63C-4EBE-8937-022A8017AF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D4E43D-A5ED-41A0-810F-E955E1D9B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8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52D7C0-6A66-4B4A-8834-70ED60EF4C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4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B95973-A0DB-42C7-81DF-719E30E80B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3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8" y="1571625"/>
            <a:ext cx="4157662" cy="4859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571625"/>
            <a:ext cx="4157659" cy="4859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D5D1-9CEC-40A7-81F1-E2AD23550987}" type="datetime1">
              <a:rPr lang="zh-CN" altLang="en-US" smtClean="0"/>
              <a:t>2020/11/26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2019 Fall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D6F4E5-A6BF-4896-A27A-D1A46C61D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6C6F1BE-434D-4B16-B3E8-8746E7DD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7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571625"/>
            <a:ext cx="8429625" cy="240831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69EC-1508-420A-B817-18D3C42C23F3}" type="datetime1">
              <a:rPr lang="zh-CN" altLang="en-US" smtClean="0"/>
              <a:t>2020/11/26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2019 Fall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B95973-A0DB-42C7-81DF-719E30E80B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B38913-ED04-4B8E-9D37-24F35516F5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7188" y="4039883"/>
            <a:ext cx="8429625" cy="240831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6" y="1571624"/>
            <a:ext cx="4157663" cy="23907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571624"/>
            <a:ext cx="4157659" cy="239077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6069-0B89-492A-9AFA-78CE4414ECEE}" type="datetime1">
              <a:rPr lang="zh-CN" altLang="en-US" smtClean="0"/>
              <a:t>2020/11/26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2019 Fall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E615F2-CBE1-460C-83C1-11EEBA57AC5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57181" y="4035700"/>
            <a:ext cx="4157664" cy="23907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75054DB-B63C-4EBE-8937-022A8017AF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29153" y="4035700"/>
            <a:ext cx="4157659" cy="23952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D4E43D-A5ED-41A0-810F-E955E1D9B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6C4BE50-57E6-4303-B415-53FB5AE6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7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649E2E-B346-4041-BC1C-4BD87BE87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4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52228A-AB6B-4EAB-AF44-4CDE14645F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3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0EC71E-1FA9-4C6E-8293-6D1AFCF42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2020/10/21 Wednesday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ACA202 ©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0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712" r:id="rId3"/>
    <p:sldLayoutId id="2147483725" r:id="rId4"/>
    <p:sldLayoutId id="2147483724" r:id="rId5"/>
    <p:sldLayoutId id="2147483726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3" r:id="rId14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A52C9452-27EB-4C32-AB98-7E7FEB8899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AD75156-3694-442B-87DE-7850313C11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Dr. ZHANG Chun-yuan</a:t>
            </a:r>
          </a:p>
          <a:p>
            <a:r>
              <a:rPr lang="en-US" altLang="zh-CN" dirty="0"/>
              <a:t>College of Computer, NUDT</a:t>
            </a:r>
          </a:p>
          <a:p>
            <a:r>
              <a:rPr lang="en-US" altLang="zh-CN" dirty="0"/>
              <a:t>Fall, 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8140"/>
    </mc:Choice>
    <mc:Fallback xmlns=""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99DDB37-1DE0-4D93-8EF7-08665F884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Superscalar Control Logic Scaling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F5A7B6A-E9C7-48C3-A562-9444BE9A2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L is related to all still lived instructions</a:t>
            </a:r>
          </a:p>
          <a:p>
            <a:pPr lvl="1"/>
            <a:r>
              <a:rPr lang="zh-CN" altLang="zh-CN"/>
              <a:t>For in-order machines, L is related to pipeline latencies</a:t>
            </a:r>
          </a:p>
          <a:p>
            <a:pPr lvl="1"/>
            <a:r>
              <a:rPr lang="zh-CN" altLang="zh-CN"/>
              <a:t>For out-of-order machines, L also includes time spent in instruction buffers (instruction window or ROB)</a:t>
            </a:r>
          </a:p>
          <a:p>
            <a:r>
              <a:rPr lang="zh-CN" altLang="zh-CN"/>
              <a:t>As W increases, larger instruction window is needed to find enough parallelism to keep machine busy =&gt; greater L </a:t>
            </a:r>
          </a:p>
          <a:p>
            <a:pPr lvl="1"/>
            <a:r>
              <a:rPr lang="zh-CN" altLang="zh-CN"/>
              <a:t>o-o-o control logic grows faster than W2 (~W3)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8C1CD0-D029-4F54-A427-F56C6139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4B958-693A-4DD5-B6AC-58E77F30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1C8F3-33A8-4EFB-9045-635A6FA7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056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0B69DE1-F6AA-4BE5-853B-3BBBF3E1F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Our Two Issued Statically Superscalar MIPS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61807BD-86DB-4083-AD27-52229E29A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One INT instruction can be </a:t>
            </a:r>
          </a:p>
          <a:p>
            <a:pPr lvl="1"/>
            <a:r>
              <a:rPr lang="zh-CN" altLang="zh-CN"/>
              <a:t>A load</a:t>
            </a:r>
          </a:p>
          <a:p>
            <a:pPr lvl="1"/>
            <a:r>
              <a:rPr lang="zh-CN" altLang="zh-CN"/>
              <a:t>A store</a:t>
            </a:r>
          </a:p>
          <a:p>
            <a:pPr lvl="1"/>
            <a:r>
              <a:rPr lang="zh-CN" altLang="zh-CN"/>
              <a:t>A branch, or</a:t>
            </a:r>
          </a:p>
          <a:p>
            <a:pPr lvl="1"/>
            <a:r>
              <a:rPr lang="zh-CN" altLang="zh-CN"/>
              <a:t>A integer ALU operation </a:t>
            </a:r>
          </a:p>
          <a:p>
            <a:r>
              <a:rPr lang="zh-CN" altLang="zh-CN"/>
              <a:t>The other can be any FP operation</a:t>
            </a:r>
          </a:p>
          <a:p>
            <a:pPr lvl="1"/>
            <a:r>
              <a:rPr lang="zh-CN" altLang="zh-CN"/>
              <a:t>Very close to HP 7100</a:t>
            </a:r>
          </a:p>
          <a:p>
            <a:pPr lvl="1"/>
            <a:r>
              <a:rPr lang="zh-CN" altLang="zh-CN"/>
              <a:t>Like Intel Pentium (80586)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54B40E-9557-4D66-986C-4CA9BDB2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2021CD-3CFC-4E2E-880A-D20D4EBF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664EB-D8F6-4B41-8DFF-1886B7F1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441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5A5E30A-EB0A-47D8-A89B-5E0508B61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Instructions Fetching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5465065-F405-42CA-8D20-300AC8C6D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Fetching and decoding 64 bits of instructions</a:t>
            </a:r>
          </a:p>
          <a:p>
            <a:pPr lvl="1"/>
            <a:r>
              <a:rPr lang="zh-CN" altLang="zh-CN"/>
              <a:t>Two instructions</a:t>
            </a:r>
          </a:p>
          <a:p>
            <a:r>
              <a:rPr lang="zh-CN" altLang="zh-CN"/>
              <a:t>Limitations</a:t>
            </a:r>
          </a:p>
          <a:p>
            <a:pPr lvl="1"/>
            <a:r>
              <a:rPr lang="zh-CN" altLang="zh-CN"/>
              <a:t>Early: instructions placement and types</a:t>
            </a:r>
          </a:p>
          <a:p>
            <a:pPr lvl="2"/>
            <a:r>
              <a:rPr lang="zh-CN" altLang="zh-CN"/>
              <a:t>Example: integer instruction must be first</a:t>
            </a:r>
          </a:p>
          <a:p>
            <a:pPr lvl="1"/>
            <a:r>
              <a:rPr lang="zh-CN" altLang="zh-CN"/>
              <a:t>Modern superscalars dropped this restriction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B4859A-D91C-489C-9909-8C696B2F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DC04DB-BFCE-497B-B9A0-CD863725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FDCF9-F50C-42FD-B13E-59FFB5B8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778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710FDFE-08E6-4B5E-8EBA-16F4066F6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Three Steps Involved in Fetch And Issue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0F0934F-1276-4A22-96AC-6A3E507F2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1. Fetch two instructions from the cache</a:t>
            </a:r>
          </a:p>
          <a:p>
            <a:r>
              <a:rPr lang="zh-CN" altLang="zh-CN"/>
              <a:t>2. Determine 0, 1 or 2 instructions can issue</a:t>
            </a:r>
          </a:p>
          <a:p>
            <a:r>
              <a:rPr lang="zh-CN" altLang="zh-CN"/>
              <a:t>3. Issue them to the correct FUs</a:t>
            </a:r>
          </a:p>
          <a:p>
            <a:pPr lvl="1"/>
            <a:r>
              <a:rPr lang="zh-CN" altLang="zh-CN"/>
              <a:t>More ports for FP registers to do FP load &amp; FP op in a pair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34DFB8-6358-4731-A519-4D16E075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8565D4-E0C0-418B-A8B7-04FC9B30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333A2-D15B-4196-8F62-AD41478D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285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4C8AD28-562D-4DC7-957B-FC4EDFDDC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Superscalar MIPS in Operation</a:t>
            </a:r>
          </a:p>
        </p:txBody>
      </p:sp>
      <p:graphicFrame>
        <p:nvGraphicFramePr>
          <p:cNvPr id="41987" name="Group 3">
            <a:extLst>
              <a:ext uri="{FF2B5EF4-FFF2-40B4-BE49-F238E27FC236}">
                <a16:creationId xmlns:a16="http://schemas.microsoft.com/office/drawing/2014/main" id="{22B9BB1B-ECAA-4ADC-ABD8-06CC4C5C15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4" cy="4047759"/>
        </p:xfrm>
        <a:graphic>
          <a:graphicData uri="http://schemas.openxmlformats.org/drawingml/2006/table">
            <a:tbl>
              <a:tblPr/>
              <a:tblGrid>
                <a:gridCol w="1160470">
                  <a:extLst>
                    <a:ext uri="{9D8B030D-6E8A-4147-A177-3AD203B41FA5}">
                      <a16:colId xmlns:a16="http://schemas.microsoft.com/office/drawing/2014/main" val="2517400612"/>
                    </a:ext>
                  </a:extLst>
                </a:gridCol>
                <a:gridCol w="862451">
                  <a:extLst>
                    <a:ext uri="{9D8B030D-6E8A-4147-A177-3AD203B41FA5}">
                      <a16:colId xmlns:a16="http://schemas.microsoft.com/office/drawing/2014/main" val="2612336664"/>
                    </a:ext>
                  </a:extLst>
                </a:gridCol>
                <a:gridCol w="838744">
                  <a:extLst>
                    <a:ext uri="{9D8B030D-6E8A-4147-A177-3AD203B41FA5}">
                      <a16:colId xmlns:a16="http://schemas.microsoft.com/office/drawing/2014/main" val="604103481"/>
                    </a:ext>
                  </a:extLst>
                </a:gridCol>
                <a:gridCol w="836486">
                  <a:extLst>
                    <a:ext uri="{9D8B030D-6E8A-4147-A177-3AD203B41FA5}">
                      <a16:colId xmlns:a16="http://schemas.microsoft.com/office/drawing/2014/main" val="4125621888"/>
                    </a:ext>
                  </a:extLst>
                </a:gridCol>
                <a:gridCol w="841001">
                  <a:extLst>
                    <a:ext uri="{9D8B030D-6E8A-4147-A177-3AD203B41FA5}">
                      <a16:colId xmlns:a16="http://schemas.microsoft.com/office/drawing/2014/main" val="1333908228"/>
                    </a:ext>
                  </a:extLst>
                </a:gridCol>
                <a:gridCol w="836486">
                  <a:extLst>
                    <a:ext uri="{9D8B030D-6E8A-4147-A177-3AD203B41FA5}">
                      <a16:colId xmlns:a16="http://schemas.microsoft.com/office/drawing/2014/main" val="4167669766"/>
                    </a:ext>
                  </a:extLst>
                </a:gridCol>
                <a:gridCol w="837615">
                  <a:extLst>
                    <a:ext uri="{9D8B030D-6E8A-4147-A177-3AD203B41FA5}">
                      <a16:colId xmlns:a16="http://schemas.microsoft.com/office/drawing/2014/main" val="2530478947"/>
                    </a:ext>
                  </a:extLst>
                </a:gridCol>
                <a:gridCol w="837615">
                  <a:extLst>
                    <a:ext uri="{9D8B030D-6E8A-4147-A177-3AD203B41FA5}">
                      <a16:colId xmlns:a16="http://schemas.microsoft.com/office/drawing/2014/main" val="608135030"/>
                    </a:ext>
                  </a:extLst>
                </a:gridCol>
                <a:gridCol w="836486">
                  <a:extLst>
                    <a:ext uri="{9D8B030D-6E8A-4147-A177-3AD203B41FA5}">
                      <a16:colId xmlns:a16="http://schemas.microsoft.com/office/drawing/2014/main" val="3380053472"/>
                    </a:ext>
                  </a:extLst>
                </a:gridCol>
              </a:tblGrid>
              <a:tr h="57213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273191"/>
                  </a:ext>
                </a:extLst>
              </a:tr>
              <a:tr h="43476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694970"/>
                  </a:ext>
                </a:extLst>
              </a:tr>
              <a:tr h="43602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738009"/>
                  </a:ext>
                </a:extLst>
              </a:tr>
              <a:tr h="432248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439990"/>
                  </a:ext>
                </a:extLst>
              </a:tr>
              <a:tr h="43602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196865"/>
                  </a:ext>
                </a:extLst>
              </a:tr>
              <a:tr h="433508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332705"/>
                  </a:ext>
                </a:extLst>
              </a:tr>
              <a:tr h="43476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646123"/>
                  </a:ext>
                </a:extLst>
              </a:tr>
              <a:tr h="432248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982626"/>
                  </a:ext>
                </a:extLst>
              </a:tr>
              <a:tr h="43602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323824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3F3A9E-10F8-4F10-A54F-0A52752A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8132C5-B39D-4B1E-BD72-2992177C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A5C437-1BB4-4866-AB3C-4A29ADA0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244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18A1FF1-8DD9-4913-A1C2-66D86CEBE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Long FP Operations</a:t>
            </a:r>
          </a:p>
        </p:txBody>
      </p:sp>
      <p:graphicFrame>
        <p:nvGraphicFramePr>
          <p:cNvPr id="43011" name="Group 3">
            <a:extLst>
              <a:ext uri="{FF2B5EF4-FFF2-40B4-BE49-F238E27FC236}">
                <a16:creationId xmlns:a16="http://schemas.microsoft.com/office/drawing/2014/main" id="{BBA76AA5-E14E-44EB-BEF6-BBDAC492E8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5" cy="4047760"/>
        </p:xfrm>
        <a:graphic>
          <a:graphicData uri="http://schemas.openxmlformats.org/drawingml/2006/table">
            <a:tbl>
              <a:tblPr/>
              <a:tblGrid>
                <a:gridCol w="1162727">
                  <a:extLst>
                    <a:ext uri="{9D8B030D-6E8A-4147-A177-3AD203B41FA5}">
                      <a16:colId xmlns:a16="http://schemas.microsoft.com/office/drawing/2014/main" val="2710695311"/>
                    </a:ext>
                  </a:extLst>
                </a:gridCol>
                <a:gridCol w="861321">
                  <a:extLst>
                    <a:ext uri="{9D8B030D-6E8A-4147-A177-3AD203B41FA5}">
                      <a16:colId xmlns:a16="http://schemas.microsoft.com/office/drawing/2014/main" val="3744034233"/>
                    </a:ext>
                  </a:extLst>
                </a:gridCol>
                <a:gridCol w="838745">
                  <a:extLst>
                    <a:ext uri="{9D8B030D-6E8A-4147-A177-3AD203B41FA5}">
                      <a16:colId xmlns:a16="http://schemas.microsoft.com/office/drawing/2014/main" val="2053814941"/>
                    </a:ext>
                  </a:extLst>
                </a:gridCol>
                <a:gridCol w="835358">
                  <a:extLst>
                    <a:ext uri="{9D8B030D-6E8A-4147-A177-3AD203B41FA5}">
                      <a16:colId xmlns:a16="http://schemas.microsoft.com/office/drawing/2014/main" val="1266272383"/>
                    </a:ext>
                  </a:extLst>
                </a:gridCol>
                <a:gridCol w="841001">
                  <a:extLst>
                    <a:ext uri="{9D8B030D-6E8A-4147-A177-3AD203B41FA5}">
                      <a16:colId xmlns:a16="http://schemas.microsoft.com/office/drawing/2014/main" val="1026104458"/>
                    </a:ext>
                  </a:extLst>
                </a:gridCol>
                <a:gridCol w="836486">
                  <a:extLst>
                    <a:ext uri="{9D8B030D-6E8A-4147-A177-3AD203B41FA5}">
                      <a16:colId xmlns:a16="http://schemas.microsoft.com/office/drawing/2014/main" val="1315094302"/>
                    </a:ext>
                  </a:extLst>
                </a:gridCol>
                <a:gridCol w="838744">
                  <a:extLst>
                    <a:ext uri="{9D8B030D-6E8A-4147-A177-3AD203B41FA5}">
                      <a16:colId xmlns:a16="http://schemas.microsoft.com/office/drawing/2014/main" val="4261643038"/>
                    </a:ext>
                  </a:extLst>
                </a:gridCol>
                <a:gridCol w="837615">
                  <a:extLst>
                    <a:ext uri="{9D8B030D-6E8A-4147-A177-3AD203B41FA5}">
                      <a16:colId xmlns:a16="http://schemas.microsoft.com/office/drawing/2014/main" val="3192006324"/>
                    </a:ext>
                  </a:extLst>
                </a:gridCol>
                <a:gridCol w="835358">
                  <a:extLst>
                    <a:ext uri="{9D8B030D-6E8A-4147-A177-3AD203B41FA5}">
                      <a16:colId xmlns:a16="http://schemas.microsoft.com/office/drawing/2014/main" val="3804187015"/>
                    </a:ext>
                  </a:extLst>
                </a:gridCol>
              </a:tblGrid>
              <a:tr h="57339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067516"/>
                  </a:ext>
                </a:extLst>
              </a:tr>
              <a:tr h="43476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578613"/>
                  </a:ext>
                </a:extLst>
              </a:tr>
              <a:tr h="43602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42397"/>
                  </a:ext>
                </a:extLst>
              </a:tr>
              <a:tr h="430988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113973"/>
                  </a:ext>
                </a:extLst>
              </a:tr>
              <a:tr h="43602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927770"/>
                  </a:ext>
                </a:extLst>
              </a:tr>
              <a:tr h="433508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052497"/>
                  </a:ext>
                </a:extLst>
              </a:tr>
              <a:tr h="43602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821858"/>
                  </a:ext>
                </a:extLst>
              </a:tr>
              <a:tr h="432248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057073"/>
                  </a:ext>
                </a:extLst>
              </a:tr>
              <a:tr h="43476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</a:t>
                      </a:r>
                    </a:p>
                  </a:txBody>
                  <a:tcPr marL="65022" marR="65022" marT="36294" marB="3629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IF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527571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5C36B7-0E46-4217-A879-C25A65BB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492D10-9B20-45E9-816A-2B055C93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185E7-5A17-41B6-BAD3-A266B157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67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2FCC020-11D8-4791-A625-386689AC6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Problems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83EDAFB-0EB9-4B80-8166-1F499BBBA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 large set of bypass will be needed</a:t>
            </a:r>
          </a:p>
          <a:p>
            <a:r>
              <a:rPr lang="zh-CN" altLang="zh-CN"/>
              <a:t>The FP datapath bottleneck</a:t>
            </a:r>
          </a:p>
          <a:p>
            <a:pPr lvl="1"/>
            <a:r>
              <a:rPr lang="zh-CN" altLang="zh-CN"/>
              <a:t>Pipelined/Multiple FP units</a:t>
            </a:r>
          </a:p>
          <a:p>
            <a:pPr lvl="1"/>
            <a:r>
              <a:rPr lang="zh-CN" altLang="zh-CN"/>
              <a:t>1 cycle load delay expands to 3 instructions</a:t>
            </a:r>
          </a:p>
          <a:p>
            <a:pPr lvl="2"/>
            <a:r>
              <a:rPr lang="zh-CN" altLang="zh-CN"/>
              <a:t>An instruction in another FP half can’t use it</a:t>
            </a:r>
          </a:p>
          <a:p>
            <a:pPr lvl="2"/>
            <a:r>
              <a:rPr lang="zh-CN" altLang="zh-CN"/>
              <a:t>Nor instructions in next slot</a:t>
            </a:r>
          </a:p>
          <a:p>
            <a:r>
              <a:rPr lang="zh-CN" altLang="zh-CN"/>
              <a:t>More ambitious compiler or hardware scheduling techniques</a:t>
            </a:r>
          </a:p>
          <a:p>
            <a:pPr lvl="1"/>
            <a:r>
              <a:rPr lang="zh-CN" altLang="zh-CN"/>
              <a:t>Otherwise a superscalar processor is likely to provide little or no additional performance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23E70F-7D06-437A-829C-9ED1C119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D48FCA-8838-4A99-A507-4DF4C46D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0706A-0866-4211-9A94-84AB1CC0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9975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CF9FE0D-6A3C-4BA8-8EE3-617F04757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Tomasulo's Algorithm with Multiple Issue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A49A458-610B-481D-AD3A-BF00F5F1F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Extend Tomasulo’s algorithm</a:t>
            </a:r>
          </a:p>
          <a:p>
            <a:r>
              <a:rPr lang="zh-CN" altLang="zh-CN"/>
              <a:t>Assume</a:t>
            </a:r>
          </a:p>
          <a:p>
            <a:pPr lvl="1"/>
            <a:r>
              <a:rPr lang="zh-CN" altLang="zh-CN"/>
              <a:t>Do not issue instructions out-of-order</a:t>
            </a:r>
          </a:p>
          <a:p>
            <a:pPr lvl="1"/>
            <a:r>
              <a:rPr lang="zh-CN" altLang="zh-CN"/>
              <a:t>Separate the data structures for the integer and floating-point registers (how to?)</a:t>
            </a:r>
          </a:p>
          <a:p>
            <a:pPr lvl="1"/>
            <a:r>
              <a:rPr lang="zh-CN" altLang="zh-CN"/>
              <a:t>Simultaneously issue a floating-point instruction and an integer instruction to their respective reservation stations</a:t>
            </a:r>
          </a:p>
          <a:p>
            <a:pPr lvl="2"/>
            <a:r>
              <a:rPr lang="zh-CN" altLang="zh-CN"/>
              <a:t>As long as they do not access the same register set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34C492-8D53-4C9C-9D5C-0C2F45E7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515459-FB45-4E68-9FE0-F488E852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35211-7B79-4C5B-B1A3-5E1F9C15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6381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560E989-F458-44A9-93C8-F2CB79AFE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Two Approaches of Multiple Issue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D929038-2F69-4F11-B4D5-3E0680468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Pipelined</a:t>
            </a:r>
          </a:p>
          <a:p>
            <a:pPr lvl="1"/>
            <a:r>
              <a:rPr lang="zh-CN" altLang="zh-CN"/>
              <a:t>Run this step in half a clock cycle</a:t>
            </a:r>
          </a:p>
          <a:p>
            <a:pPr lvl="1"/>
            <a:r>
              <a:rPr lang="zh-CN" altLang="zh-CN"/>
              <a:t>Two instructions can be issued in one clock cycle</a:t>
            </a:r>
          </a:p>
          <a:p>
            <a:r>
              <a:rPr lang="zh-CN" altLang="zh-CN"/>
              <a:t>Widen the issue logic</a:t>
            </a:r>
          </a:p>
          <a:p>
            <a:pPr lvl="1"/>
            <a:r>
              <a:rPr lang="zh-CN" altLang="zh-CN"/>
              <a:t>Build the logic necessary to handle two instructions at once</a:t>
            </a:r>
          </a:p>
          <a:p>
            <a:r>
              <a:rPr lang="zh-CN" altLang="zh-CN"/>
              <a:t>Modern real superscalar processors</a:t>
            </a:r>
          </a:p>
          <a:p>
            <a:pPr lvl="1"/>
            <a:r>
              <a:rPr lang="zh-CN" altLang="zh-CN"/>
              <a:t>Issue 4 or more instructions per clock often include both approaches</a:t>
            </a:r>
          </a:p>
          <a:p>
            <a:pPr lvl="1"/>
            <a:r>
              <a:rPr lang="zh-CN" altLang="zh-CN"/>
              <a:t>They both pipeline and widen the issue logic</a:t>
            </a:r>
          </a:p>
          <a:p>
            <a:pPr lvl="1"/>
            <a:endParaRPr lang="zh-CN" altLang="zh-CN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E1E0A3-EAB7-47C4-A8F6-98E57F79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0F3A27-7EB9-48BA-BA89-A4971957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69DD3-01BC-4E5D-A9BB-551EB591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18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A53B6AC-8CC3-4011-965A-083ECF2C2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A MIPS &amp; Tomasulo’s Example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A146B34-861B-435B-BE16-B87875714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Loop:		L.D		F0,0(R1) 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			ADD.D	F4,F0,F2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			S.D		F4,0(R1)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			DADDIU	R1,R1,#-8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			BNE		R1,R2,Loop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218984-C846-49A4-A717-87ABDFE8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149C5F-4668-4F1A-A3EB-5E501BF2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8CE59-29BC-492A-B635-00A5D497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10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B77269-5AB1-4C1B-A6DA-1BF0115D8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Lecture </a:t>
            </a:r>
            <a:r>
              <a:rPr lang="en-US" altLang="zh-CN" dirty="0"/>
              <a:t>08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zh-CN" altLang="en-US" dirty="0"/>
              <a:t>Multiple Issue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61FC419-95AF-4BA6-B5AC-EE23885CE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A03E4DD1-FA8E-4182-984A-E30E459E0EAB}" type="datetime4">
              <a:rPr lang="en-US" altLang="zh-CN" smtClean="0"/>
              <a:t>November 26, 2020</a:t>
            </a:fld>
            <a:endParaRPr lang="en-US" altLang="zh-CN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64623B7-4280-4A9B-ADEE-3D8578C1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1B02AA5-EAA0-443F-84DD-878991A5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9DD14BF-16D5-49C6-9F51-AB3A5E6A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560B-D258-487E-8D34-1332E864E3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E0B5F4C-B52F-4E4E-903E-81474594E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Assume 1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DD9D1F6-7CDF-4371-BF86-862C2DE77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Both a FP and an INT operation can be issued on every clock cycle</a:t>
            </a:r>
          </a:p>
          <a:p>
            <a:pPr lvl="1"/>
            <a:r>
              <a:rPr lang="zh-CN" altLang="zh-CN"/>
              <a:t>One INT functional unit used for both ALU operations and effective address calculations</a:t>
            </a:r>
          </a:p>
          <a:p>
            <a:pPr lvl="1"/>
            <a:r>
              <a:rPr lang="zh-CN" altLang="zh-CN"/>
              <a:t>A separate pipelined FP functional unit</a:t>
            </a:r>
          </a:p>
          <a:p>
            <a:r>
              <a:rPr lang="zh-CN" altLang="zh-CN"/>
              <a:t>The number of cycles of latency</a:t>
            </a:r>
          </a:p>
          <a:p>
            <a:pPr lvl="1"/>
            <a:r>
              <a:rPr lang="zh-CN" altLang="zh-CN"/>
              <a:t>1 cycle for integer ALU operations</a:t>
            </a:r>
          </a:p>
          <a:p>
            <a:pPr lvl="1"/>
            <a:r>
              <a:rPr lang="zh-CN" altLang="zh-CN"/>
              <a:t>2 cycles for loads</a:t>
            </a:r>
          </a:p>
          <a:p>
            <a:pPr lvl="1"/>
            <a:r>
              <a:rPr lang="zh-CN" altLang="zh-CN"/>
              <a:t>3 cycles for FP add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B8DF0E-CA2F-4718-A74E-24DA74ED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B62DC-A39C-41C2-95C1-8A4C4ECE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9A5A1-9EA7-451A-A43C-B3139BEB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8968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CF1CFDA-138D-4F7F-904A-68CF8BD3E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Assume 2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A386298-C107-478B-B6C3-D75D2423A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Two CDBs</a:t>
            </a:r>
          </a:p>
          <a:p>
            <a:r>
              <a:rPr lang="zh-CN" altLang="zh-CN"/>
              <a:t>About branch instruction</a:t>
            </a:r>
          </a:p>
          <a:p>
            <a:pPr lvl="1"/>
            <a:r>
              <a:rPr lang="zh-CN" altLang="zh-CN"/>
              <a:t>Branches single issue </a:t>
            </a:r>
          </a:p>
          <a:p>
            <a:pPr lvl="1"/>
            <a:r>
              <a:rPr lang="zh-CN" altLang="zh-CN"/>
              <a:t>No delayed branches (no delay slot)</a:t>
            </a:r>
          </a:p>
          <a:p>
            <a:pPr lvl="1"/>
            <a:r>
              <a:rPr lang="zh-CN" altLang="zh-CN"/>
              <a:t>There is dynamic branch-prediction hardware and a separate functional unit to evaluate branch conditions</a:t>
            </a:r>
          </a:p>
          <a:p>
            <a:pPr lvl="2"/>
            <a:r>
              <a:rPr lang="zh-CN" altLang="zh-CN"/>
              <a:t>There is a branch unit</a:t>
            </a:r>
          </a:p>
          <a:p>
            <a:pPr lvl="1"/>
            <a:r>
              <a:rPr lang="zh-CN" altLang="zh-CN"/>
              <a:t>Branch prediction is perfect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593F6A-DF0C-412B-8609-D2999B9B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E7EDB-EA7A-4999-BA65-85455071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3D1AA-BEF0-4823-B6AD-158B5118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0306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6B8EBB1-6DB0-4A4C-890A-BD50162A7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Work Is: Create a Table Showing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1D7ED13-8D43-48F2-8A82-D183B33F0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When each instruction issues, execution, and writes its result to the CDB for the first three iterations of the loop</a:t>
            </a:r>
          </a:p>
          <a:p>
            <a:r>
              <a:rPr lang="zh-CN" altLang="zh-CN"/>
              <a:t>The resource usage for</a:t>
            </a:r>
          </a:p>
          <a:p>
            <a:pPr lvl="1"/>
            <a:r>
              <a:rPr lang="zh-CN" altLang="zh-CN"/>
              <a:t>The integer unit</a:t>
            </a:r>
          </a:p>
          <a:p>
            <a:pPr lvl="1"/>
            <a:r>
              <a:rPr lang="zh-CN" altLang="zh-CN"/>
              <a:t>The floating point unit</a:t>
            </a:r>
          </a:p>
          <a:p>
            <a:pPr lvl="1"/>
            <a:r>
              <a:rPr lang="zh-CN" altLang="zh-CN"/>
              <a:t>The data cache</a:t>
            </a:r>
          </a:p>
          <a:p>
            <a:pPr lvl="1"/>
            <a:r>
              <a:rPr lang="zh-CN" altLang="zh-CN"/>
              <a:t>The CDB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99C7F5-EE70-4102-87AF-4A907E3B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BC3AC0-CF1C-4A1B-927F-AABD5CC6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FD79C0-2933-4C98-9902-E3214679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7626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07FE400-96C7-4697-A164-C5B6499E5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1</a:t>
            </a:r>
          </a:p>
        </p:txBody>
      </p:sp>
      <p:graphicFrame>
        <p:nvGraphicFramePr>
          <p:cNvPr id="51203" name="Group 3">
            <a:extLst>
              <a:ext uri="{FF2B5EF4-FFF2-40B4-BE49-F238E27FC236}">
                <a16:creationId xmlns:a16="http://schemas.microsoft.com/office/drawing/2014/main" id="{2AD76D1A-0484-42C3-AF86-A572D75988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4" cy="4047758"/>
        </p:xfrm>
        <a:graphic>
          <a:graphicData uri="http://schemas.openxmlformats.org/drawingml/2006/table">
            <a:tbl>
              <a:tblPr/>
              <a:tblGrid>
                <a:gridCol w="625389">
                  <a:extLst>
                    <a:ext uri="{9D8B030D-6E8A-4147-A177-3AD203B41FA5}">
                      <a16:colId xmlns:a16="http://schemas.microsoft.com/office/drawing/2014/main" val="532424096"/>
                    </a:ext>
                  </a:extLst>
                </a:gridCol>
                <a:gridCol w="1862621">
                  <a:extLst>
                    <a:ext uri="{9D8B030D-6E8A-4147-A177-3AD203B41FA5}">
                      <a16:colId xmlns:a16="http://schemas.microsoft.com/office/drawing/2014/main" val="3218228334"/>
                    </a:ext>
                  </a:extLst>
                </a:gridCol>
                <a:gridCol w="968563">
                  <a:extLst>
                    <a:ext uri="{9D8B030D-6E8A-4147-A177-3AD203B41FA5}">
                      <a16:colId xmlns:a16="http://schemas.microsoft.com/office/drawing/2014/main" val="3720882203"/>
                    </a:ext>
                  </a:extLst>
                </a:gridCol>
                <a:gridCol w="830842">
                  <a:extLst>
                    <a:ext uri="{9D8B030D-6E8A-4147-A177-3AD203B41FA5}">
                      <a16:colId xmlns:a16="http://schemas.microsoft.com/office/drawing/2014/main" val="704461161"/>
                    </a:ext>
                  </a:extLst>
                </a:gridCol>
                <a:gridCol w="966306">
                  <a:extLst>
                    <a:ext uri="{9D8B030D-6E8A-4147-A177-3AD203B41FA5}">
                      <a16:colId xmlns:a16="http://schemas.microsoft.com/office/drawing/2014/main" val="4153902767"/>
                    </a:ext>
                  </a:extLst>
                </a:gridCol>
                <a:gridCol w="759723">
                  <a:extLst>
                    <a:ext uri="{9D8B030D-6E8A-4147-A177-3AD203B41FA5}">
                      <a16:colId xmlns:a16="http://schemas.microsoft.com/office/drawing/2014/main" val="1539962654"/>
                    </a:ext>
                  </a:extLst>
                </a:gridCol>
                <a:gridCol w="1873910">
                  <a:extLst>
                    <a:ext uri="{9D8B030D-6E8A-4147-A177-3AD203B41FA5}">
                      <a16:colId xmlns:a16="http://schemas.microsoft.com/office/drawing/2014/main" val="3556177961"/>
                    </a:ext>
                  </a:extLst>
                </a:gridCol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084893"/>
                  </a:ext>
                </a:extLst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114289"/>
                  </a:ext>
                </a:extLst>
              </a:tr>
              <a:tr h="78762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713649"/>
                  </a:ext>
                </a:extLst>
              </a:tr>
              <a:tr h="44611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876881"/>
                  </a:ext>
                </a:extLst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180519"/>
                  </a:ext>
                </a:extLst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166743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62C03D-4A7E-4D5F-AAF8-8B70AA5D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BF4881-4441-4CF0-93AE-1AF3AAEF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AE2AE8-E2EC-46F7-A52F-2DA60021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208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EF89203-42AE-4313-9211-70F5C5FCF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2</a:t>
            </a:r>
          </a:p>
        </p:txBody>
      </p:sp>
      <p:graphicFrame>
        <p:nvGraphicFramePr>
          <p:cNvPr id="52227" name="Group 3">
            <a:extLst>
              <a:ext uri="{FF2B5EF4-FFF2-40B4-BE49-F238E27FC236}">
                <a16:creationId xmlns:a16="http://schemas.microsoft.com/office/drawing/2014/main" id="{16B8982B-8CEA-423B-8C73-1DAC7C3751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2" cy="4047758"/>
        </p:xfrm>
        <a:graphic>
          <a:graphicData uri="http://schemas.openxmlformats.org/drawingml/2006/table">
            <a:tbl>
              <a:tblPr/>
              <a:tblGrid>
                <a:gridCol w="625389">
                  <a:extLst>
                    <a:ext uri="{9D8B030D-6E8A-4147-A177-3AD203B41FA5}">
                      <a16:colId xmlns:a16="http://schemas.microsoft.com/office/drawing/2014/main" val="2639273433"/>
                    </a:ext>
                  </a:extLst>
                </a:gridCol>
                <a:gridCol w="1862621">
                  <a:extLst>
                    <a:ext uri="{9D8B030D-6E8A-4147-A177-3AD203B41FA5}">
                      <a16:colId xmlns:a16="http://schemas.microsoft.com/office/drawing/2014/main" val="2113759945"/>
                    </a:ext>
                  </a:extLst>
                </a:gridCol>
                <a:gridCol w="968563">
                  <a:extLst>
                    <a:ext uri="{9D8B030D-6E8A-4147-A177-3AD203B41FA5}">
                      <a16:colId xmlns:a16="http://schemas.microsoft.com/office/drawing/2014/main" val="604743418"/>
                    </a:ext>
                  </a:extLst>
                </a:gridCol>
                <a:gridCol w="829712">
                  <a:extLst>
                    <a:ext uri="{9D8B030D-6E8A-4147-A177-3AD203B41FA5}">
                      <a16:colId xmlns:a16="http://schemas.microsoft.com/office/drawing/2014/main" val="44186428"/>
                    </a:ext>
                  </a:extLst>
                </a:gridCol>
                <a:gridCol w="967434">
                  <a:extLst>
                    <a:ext uri="{9D8B030D-6E8A-4147-A177-3AD203B41FA5}">
                      <a16:colId xmlns:a16="http://schemas.microsoft.com/office/drawing/2014/main" val="1728506157"/>
                    </a:ext>
                  </a:extLst>
                </a:gridCol>
                <a:gridCol w="759723">
                  <a:extLst>
                    <a:ext uri="{9D8B030D-6E8A-4147-A177-3AD203B41FA5}">
                      <a16:colId xmlns:a16="http://schemas.microsoft.com/office/drawing/2014/main" val="3271807655"/>
                    </a:ext>
                  </a:extLst>
                </a:gridCol>
                <a:gridCol w="1873910">
                  <a:extLst>
                    <a:ext uri="{9D8B030D-6E8A-4147-A177-3AD203B41FA5}">
                      <a16:colId xmlns:a16="http://schemas.microsoft.com/office/drawing/2014/main" val="3151219495"/>
                    </a:ext>
                  </a:extLst>
                </a:gridCol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55874"/>
                  </a:ext>
                </a:extLst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34249"/>
                  </a:ext>
                </a:extLst>
              </a:tr>
              <a:tr h="7888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436301"/>
                  </a:ext>
                </a:extLst>
              </a:tr>
              <a:tr h="44485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50141"/>
                  </a:ext>
                </a:extLst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574672"/>
                  </a:ext>
                </a:extLst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54450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354252-E6F8-4267-A235-6D5093F0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EF8D11-9603-40C2-8C52-AF115A4A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FDCE4-029D-4405-A014-0AD909BD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5943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44594A0-15B3-4823-9820-0D855BECC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3</a:t>
            </a:r>
          </a:p>
        </p:txBody>
      </p:sp>
      <p:graphicFrame>
        <p:nvGraphicFramePr>
          <p:cNvPr id="53251" name="Group 3">
            <a:extLst>
              <a:ext uri="{FF2B5EF4-FFF2-40B4-BE49-F238E27FC236}">
                <a16:creationId xmlns:a16="http://schemas.microsoft.com/office/drawing/2014/main" id="{59291AD1-D404-4930-9B39-20DC78ECF6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2" cy="4047758"/>
        </p:xfrm>
        <a:graphic>
          <a:graphicData uri="http://schemas.openxmlformats.org/drawingml/2006/table">
            <a:tbl>
              <a:tblPr/>
              <a:tblGrid>
                <a:gridCol w="625389">
                  <a:extLst>
                    <a:ext uri="{9D8B030D-6E8A-4147-A177-3AD203B41FA5}">
                      <a16:colId xmlns:a16="http://schemas.microsoft.com/office/drawing/2014/main" val="3407525531"/>
                    </a:ext>
                  </a:extLst>
                </a:gridCol>
                <a:gridCol w="1862621">
                  <a:extLst>
                    <a:ext uri="{9D8B030D-6E8A-4147-A177-3AD203B41FA5}">
                      <a16:colId xmlns:a16="http://schemas.microsoft.com/office/drawing/2014/main" val="3674136620"/>
                    </a:ext>
                  </a:extLst>
                </a:gridCol>
                <a:gridCol w="968563">
                  <a:extLst>
                    <a:ext uri="{9D8B030D-6E8A-4147-A177-3AD203B41FA5}">
                      <a16:colId xmlns:a16="http://schemas.microsoft.com/office/drawing/2014/main" val="3970649403"/>
                    </a:ext>
                  </a:extLst>
                </a:gridCol>
                <a:gridCol w="829712">
                  <a:extLst>
                    <a:ext uri="{9D8B030D-6E8A-4147-A177-3AD203B41FA5}">
                      <a16:colId xmlns:a16="http://schemas.microsoft.com/office/drawing/2014/main" val="1964057085"/>
                    </a:ext>
                  </a:extLst>
                </a:gridCol>
                <a:gridCol w="967434">
                  <a:extLst>
                    <a:ext uri="{9D8B030D-6E8A-4147-A177-3AD203B41FA5}">
                      <a16:colId xmlns:a16="http://schemas.microsoft.com/office/drawing/2014/main" val="2115392417"/>
                    </a:ext>
                  </a:extLst>
                </a:gridCol>
                <a:gridCol w="759723">
                  <a:extLst>
                    <a:ext uri="{9D8B030D-6E8A-4147-A177-3AD203B41FA5}">
                      <a16:colId xmlns:a16="http://schemas.microsoft.com/office/drawing/2014/main" val="521817428"/>
                    </a:ext>
                  </a:extLst>
                </a:gridCol>
                <a:gridCol w="1873910">
                  <a:extLst>
                    <a:ext uri="{9D8B030D-6E8A-4147-A177-3AD203B41FA5}">
                      <a16:colId xmlns:a16="http://schemas.microsoft.com/office/drawing/2014/main" val="271231848"/>
                    </a:ext>
                  </a:extLst>
                </a:gridCol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45486"/>
                  </a:ext>
                </a:extLst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01747"/>
                  </a:ext>
                </a:extLst>
              </a:tr>
              <a:tr h="7888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F0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17296"/>
                  </a:ext>
                </a:extLst>
              </a:tr>
              <a:tr h="44485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23242"/>
                  </a:ext>
                </a:extLst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907129"/>
                  </a:ext>
                </a:extLst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864813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0474A-4A21-4508-B2F6-532B04C9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38C9B3-EC04-4F20-BC3C-ECA7EB5E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1B840B-A07D-4D63-A8F6-18F8917B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057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5AC9B55-0E92-478F-9327-BCAA47479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4</a:t>
            </a:r>
          </a:p>
        </p:txBody>
      </p:sp>
      <p:graphicFrame>
        <p:nvGraphicFramePr>
          <p:cNvPr id="54275" name="Group 3">
            <a:extLst>
              <a:ext uri="{FF2B5EF4-FFF2-40B4-BE49-F238E27FC236}">
                <a16:creationId xmlns:a16="http://schemas.microsoft.com/office/drawing/2014/main" id="{54CFC3CA-F5C7-4519-80EE-4776C049B6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2" cy="4047758"/>
        </p:xfrm>
        <a:graphic>
          <a:graphicData uri="http://schemas.openxmlformats.org/drawingml/2006/table">
            <a:tbl>
              <a:tblPr/>
              <a:tblGrid>
                <a:gridCol w="625389">
                  <a:extLst>
                    <a:ext uri="{9D8B030D-6E8A-4147-A177-3AD203B41FA5}">
                      <a16:colId xmlns:a16="http://schemas.microsoft.com/office/drawing/2014/main" val="4145776682"/>
                    </a:ext>
                  </a:extLst>
                </a:gridCol>
                <a:gridCol w="1862621">
                  <a:extLst>
                    <a:ext uri="{9D8B030D-6E8A-4147-A177-3AD203B41FA5}">
                      <a16:colId xmlns:a16="http://schemas.microsoft.com/office/drawing/2014/main" val="3931775772"/>
                    </a:ext>
                  </a:extLst>
                </a:gridCol>
                <a:gridCol w="968563">
                  <a:extLst>
                    <a:ext uri="{9D8B030D-6E8A-4147-A177-3AD203B41FA5}">
                      <a16:colId xmlns:a16="http://schemas.microsoft.com/office/drawing/2014/main" val="55532393"/>
                    </a:ext>
                  </a:extLst>
                </a:gridCol>
                <a:gridCol w="829712">
                  <a:extLst>
                    <a:ext uri="{9D8B030D-6E8A-4147-A177-3AD203B41FA5}">
                      <a16:colId xmlns:a16="http://schemas.microsoft.com/office/drawing/2014/main" val="3953468191"/>
                    </a:ext>
                  </a:extLst>
                </a:gridCol>
                <a:gridCol w="967434">
                  <a:extLst>
                    <a:ext uri="{9D8B030D-6E8A-4147-A177-3AD203B41FA5}">
                      <a16:colId xmlns:a16="http://schemas.microsoft.com/office/drawing/2014/main" val="35094617"/>
                    </a:ext>
                  </a:extLst>
                </a:gridCol>
                <a:gridCol w="759723">
                  <a:extLst>
                    <a:ext uri="{9D8B030D-6E8A-4147-A177-3AD203B41FA5}">
                      <a16:colId xmlns:a16="http://schemas.microsoft.com/office/drawing/2014/main" val="2799173264"/>
                    </a:ext>
                  </a:extLst>
                </a:gridCol>
                <a:gridCol w="1873910">
                  <a:extLst>
                    <a:ext uri="{9D8B030D-6E8A-4147-A177-3AD203B41FA5}">
                      <a16:colId xmlns:a16="http://schemas.microsoft.com/office/drawing/2014/main" val="486214845"/>
                    </a:ext>
                  </a:extLst>
                </a:gridCol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95379"/>
                  </a:ext>
                </a:extLst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09982"/>
                  </a:ext>
                </a:extLst>
              </a:tr>
              <a:tr h="7888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F0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402853"/>
                  </a:ext>
                </a:extLst>
              </a:tr>
              <a:tr h="44485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19197"/>
                  </a:ext>
                </a:extLst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71928"/>
                  </a:ext>
                </a:extLst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09578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ABC5B0-6160-4407-92C0-B8AC7247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EE2064-9158-48D0-A58F-CA198B5F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BF4C64-F247-4E68-8944-C3993B1A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38629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190988D-FD48-432F-A582-C33ADFBCE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5</a:t>
            </a:r>
          </a:p>
        </p:txBody>
      </p:sp>
      <p:graphicFrame>
        <p:nvGraphicFramePr>
          <p:cNvPr id="55299" name="Group 3">
            <a:extLst>
              <a:ext uri="{FF2B5EF4-FFF2-40B4-BE49-F238E27FC236}">
                <a16:creationId xmlns:a16="http://schemas.microsoft.com/office/drawing/2014/main" id="{255B33AB-559D-4D2A-8CBD-8D2E78888C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2" cy="4047758"/>
        </p:xfrm>
        <a:graphic>
          <a:graphicData uri="http://schemas.openxmlformats.org/drawingml/2006/table">
            <a:tbl>
              <a:tblPr/>
              <a:tblGrid>
                <a:gridCol w="625389">
                  <a:extLst>
                    <a:ext uri="{9D8B030D-6E8A-4147-A177-3AD203B41FA5}">
                      <a16:colId xmlns:a16="http://schemas.microsoft.com/office/drawing/2014/main" val="2630858290"/>
                    </a:ext>
                  </a:extLst>
                </a:gridCol>
                <a:gridCol w="1862621">
                  <a:extLst>
                    <a:ext uri="{9D8B030D-6E8A-4147-A177-3AD203B41FA5}">
                      <a16:colId xmlns:a16="http://schemas.microsoft.com/office/drawing/2014/main" val="2431287362"/>
                    </a:ext>
                  </a:extLst>
                </a:gridCol>
                <a:gridCol w="968563">
                  <a:extLst>
                    <a:ext uri="{9D8B030D-6E8A-4147-A177-3AD203B41FA5}">
                      <a16:colId xmlns:a16="http://schemas.microsoft.com/office/drawing/2014/main" val="2963610898"/>
                    </a:ext>
                  </a:extLst>
                </a:gridCol>
                <a:gridCol w="829712">
                  <a:extLst>
                    <a:ext uri="{9D8B030D-6E8A-4147-A177-3AD203B41FA5}">
                      <a16:colId xmlns:a16="http://schemas.microsoft.com/office/drawing/2014/main" val="3087190590"/>
                    </a:ext>
                  </a:extLst>
                </a:gridCol>
                <a:gridCol w="967434">
                  <a:extLst>
                    <a:ext uri="{9D8B030D-6E8A-4147-A177-3AD203B41FA5}">
                      <a16:colId xmlns:a16="http://schemas.microsoft.com/office/drawing/2014/main" val="989538514"/>
                    </a:ext>
                  </a:extLst>
                </a:gridCol>
                <a:gridCol w="759723">
                  <a:extLst>
                    <a:ext uri="{9D8B030D-6E8A-4147-A177-3AD203B41FA5}">
                      <a16:colId xmlns:a16="http://schemas.microsoft.com/office/drawing/2014/main" val="2775721875"/>
                    </a:ext>
                  </a:extLst>
                </a:gridCol>
                <a:gridCol w="1873910">
                  <a:extLst>
                    <a:ext uri="{9D8B030D-6E8A-4147-A177-3AD203B41FA5}">
                      <a16:colId xmlns:a16="http://schemas.microsoft.com/office/drawing/2014/main" val="2300949938"/>
                    </a:ext>
                  </a:extLst>
                </a:gridCol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136778"/>
                  </a:ext>
                </a:extLst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008520"/>
                  </a:ext>
                </a:extLst>
              </a:tr>
              <a:tr h="7888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cycles letncy for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764304"/>
                  </a:ext>
                </a:extLst>
              </a:tr>
              <a:tr h="44485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654808"/>
                  </a:ext>
                </a:extLst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050564"/>
                  </a:ext>
                </a:extLst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52343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893544-AE16-4580-9096-348BDBC1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3221A0-D6A9-43F4-BE0E-20EDF603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6F237F-6CA9-473A-B073-C415F0CF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567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B32DC43-20F5-4B14-B87D-5D38A0AC7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6</a:t>
            </a:r>
          </a:p>
        </p:txBody>
      </p:sp>
      <p:graphicFrame>
        <p:nvGraphicFramePr>
          <p:cNvPr id="56323" name="Group 3">
            <a:extLst>
              <a:ext uri="{FF2B5EF4-FFF2-40B4-BE49-F238E27FC236}">
                <a16:creationId xmlns:a16="http://schemas.microsoft.com/office/drawing/2014/main" id="{CCC98EF3-5A5B-43DF-B7ED-E4519332D4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2" cy="4047758"/>
        </p:xfrm>
        <a:graphic>
          <a:graphicData uri="http://schemas.openxmlformats.org/drawingml/2006/table">
            <a:tbl>
              <a:tblPr/>
              <a:tblGrid>
                <a:gridCol w="625389">
                  <a:extLst>
                    <a:ext uri="{9D8B030D-6E8A-4147-A177-3AD203B41FA5}">
                      <a16:colId xmlns:a16="http://schemas.microsoft.com/office/drawing/2014/main" val="1943459352"/>
                    </a:ext>
                  </a:extLst>
                </a:gridCol>
                <a:gridCol w="1862621">
                  <a:extLst>
                    <a:ext uri="{9D8B030D-6E8A-4147-A177-3AD203B41FA5}">
                      <a16:colId xmlns:a16="http://schemas.microsoft.com/office/drawing/2014/main" val="1086257437"/>
                    </a:ext>
                  </a:extLst>
                </a:gridCol>
                <a:gridCol w="968563">
                  <a:extLst>
                    <a:ext uri="{9D8B030D-6E8A-4147-A177-3AD203B41FA5}">
                      <a16:colId xmlns:a16="http://schemas.microsoft.com/office/drawing/2014/main" val="634690340"/>
                    </a:ext>
                  </a:extLst>
                </a:gridCol>
                <a:gridCol w="829712">
                  <a:extLst>
                    <a:ext uri="{9D8B030D-6E8A-4147-A177-3AD203B41FA5}">
                      <a16:colId xmlns:a16="http://schemas.microsoft.com/office/drawing/2014/main" val="3573243056"/>
                    </a:ext>
                  </a:extLst>
                </a:gridCol>
                <a:gridCol w="967434">
                  <a:extLst>
                    <a:ext uri="{9D8B030D-6E8A-4147-A177-3AD203B41FA5}">
                      <a16:colId xmlns:a16="http://schemas.microsoft.com/office/drawing/2014/main" val="593116338"/>
                    </a:ext>
                  </a:extLst>
                </a:gridCol>
                <a:gridCol w="759723">
                  <a:extLst>
                    <a:ext uri="{9D8B030D-6E8A-4147-A177-3AD203B41FA5}">
                      <a16:colId xmlns:a16="http://schemas.microsoft.com/office/drawing/2014/main" val="1682727168"/>
                    </a:ext>
                  </a:extLst>
                </a:gridCol>
                <a:gridCol w="1873910">
                  <a:extLst>
                    <a:ext uri="{9D8B030D-6E8A-4147-A177-3AD203B41FA5}">
                      <a16:colId xmlns:a16="http://schemas.microsoft.com/office/drawing/2014/main" val="2608638920"/>
                    </a:ext>
                  </a:extLst>
                </a:gridCol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908608"/>
                  </a:ext>
                </a:extLst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009609"/>
                  </a:ext>
                </a:extLst>
              </a:tr>
              <a:tr h="7888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17629"/>
                  </a:ext>
                </a:extLst>
              </a:tr>
              <a:tr h="44485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239154"/>
                  </a:ext>
                </a:extLst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837086"/>
                  </a:ext>
                </a:extLst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153110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77A08-29EC-4714-A149-0EFD9BE4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33864C-05B6-470F-BF2F-89BC1763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8B8D25-6E37-44C7-8927-1894EFEF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3496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72B9C55-2B7F-487B-BB51-5D5F156A1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7</a:t>
            </a:r>
          </a:p>
        </p:txBody>
      </p:sp>
      <p:graphicFrame>
        <p:nvGraphicFramePr>
          <p:cNvPr id="57347" name="Group 3">
            <a:extLst>
              <a:ext uri="{FF2B5EF4-FFF2-40B4-BE49-F238E27FC236}">
                <a16:creationId xmlns:a16="http://schemas.microsoft.com/office/drawing/2014/main" id="{6086C76E-8EF3-4A95-99A5-E351AEC2E6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2" cy="4047758"/>
        </p:xfrm>
        <a:graphic>
          <a:graphicData uri="http://schemas.openxmlformats.org/drawingml/2006/table">
            <a:tbl>
              <a:tblPr/>
              <a:tblGrid>
                <a:gridCol w="625389">
                  <a:extLst>
                    <a:ext uri="{9D8B030D-6E8A-4147-A177-3AD203B41FA5}">
                      <a16:colId xmlns:a16="http://schemas.microsoft.com/office/drawing/2014/main" val="3505169575"/>
                    </a:ext>
                  </a:extLst>
                </a:gridCol>
                <a:gridCol w="1862621">
                  <a:extLst>
                    <a:ext uri="{9D8B030D-6E8A-4147-A177-3AD203B41FA5}">
                      <a16:colId xmlns:a16="http://schemas.microsoft.com/office/drawing/2014/main" val="459320035"/>
                    </a:ext>
                  </a:extLst>
                </a:gridCol>
                <a:gridCol w="968563">
                  <a:extLst>
                    <a:ext uri="{9D8B030D-6E8A-4147-A177-3AD203B41FA5}">
                      <a16:colId xmlns:a16="http://schemas.microsoft.com/office/drawing/2014/main" val="2056270475"/>
                    </a:ext>
                  </a:extLst>
                </a:gridCol>
                <a:gridCol w="829712">
                  <a:extLst>
                    <a:ext uri="{9D8B030D-6E8A-4147-A177-3AD203B41FA5}">
                      <a16:colId xmlns:a16="http://schemas.microsoft.com/office/drawing/2014/main" val="3590011197"/>
                    </a:ext>
                  </a:extLst>
                </a:gridCol>
                <a:gridCol w="967434">
                  <a:extLst>
                    <a:ext uri="{9D8B030D-6E8A-4147-A177-3AD203B41FA5}">
                      <a16:colId xmlns:a16="http://schemas.microsoft.com/office/drawing/2014/main" val="4152845975"/>
                    </a:ext>
                  </a:extLst>
                </a:gridCol>
                <a:gridCol w="759723">
                  <a:extLst>
                    <a:ext uri="{9D8B030D-6E8A-4147-A177-3AD203B41FA5}">
                      <a16:colId xmlns:a16="http://schemas.microsoft.com/office/drawing/2014/main" val="2320863609"/>
                    </a:ext>
                  </a:extLst>
                </a:gridCol>
                <a:gridCol w="1873910">
                  <a:extLst>
                    <a:ext uri="{9D8B030D-6E8A-4147-A177-3AD203B41FA5}">
                      <a16:colId xmlns:a16="http://schemas.microsoft.com/office/drawing/2014/main" val="1824009748"/>
                    </a:ext>
                  </a:extLst>
                </a:gridCol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89305"/>
                  </a:ext>
                </a:extLst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702772"/>
                  </a:ext>
                </a:extLst>
              </a:tr>
              <a:tr h="7888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292982"/>
                  </a:ext>
                </a:extLst>
              </a:tr>
              <a:tr h="44485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827758"/>
                  </a:ext>
                </a:extLst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292758"/>
                  </a:ext>
                </a:extLst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778665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CCCF23-FF3C-4940-B634-97AA4570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E12154-DD9E-4DCA-AA80-C1EA7C00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9C287A-FB4C-45A5-AEE5-47F05DBE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759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66F5915-7F47-4FFE-A203-15B8646B9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Super Scale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87572A-8B30-4289-969A-B635ADBA2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3.7 </a:t>
            </a:r>
            <a:r>
              <a:rPr lang="zh-CN" altLang="zh-CN" dirty="0"/>
              <a:t>Multiple-issue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23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EC72362-F313-4D8F-8F83-6EE18B683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8</a:t>
            </a:r>
          </a:p>
        </p:txBody>
      </p:sp>
      <p:graphicFrame>
        <p:nvGraphicFramePr>
          <p:cNvPr id="58371" name="Group 3">
            <a:extLst>
              <a:ext uri="{FF2B5EF4-FFF2-40B4-BE49-F238E27FC236}">
                <a16:creationId xmlns:a16="http://schemas.microsoft.com/office/drawing/2014/main" id="{5FB7BF45-4691-4E52-B90A-94B5BCF18C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2" cy="4047758"/>
        </p:xfrm>
        <a:graphic>
          <a:graphicData uri="http://schemas.openxmlformats.org/drawingml/2006/table">
            <a:tbl>
              <a:tblPr/>
              <a:tblGrid>
                <a:gridCol w="625389">
                  <a:extLst>
                    <a:ext uri="{9D8B030D-6E8A-4147-A177-3AD203B41FA5}">
                      <a16:colId xmlns:a16="http://schemas.microsoft.com/office/drawing/2014/main" val="623030136"/>
                    </a:ext>
                  </a:extLst>
                </a:gridCol>
                <a:gridCol w="1862621">
                  <a:extLst>
                    <a:ext uri="{9D8B030D-6E8A-4147-A177-3AD203B41FA5}">
                      <a16:colId xmlns:a16="http://schemas.microsoft.com/office/drawing/2014/main" val="903234839"/>
                    </a:ext>
                  </a:extLst>
                </a:gridCol>
                <a:gridCol w="968563">
                  <a:extLst>
                    <a:ext uri="{9D8B030D-6E8A-4147-A177-3AD203B41FA5}">
                      <a16:colId xmlns:a16="http://schemas.microsoft.com/office/drawing/2014/main" val="2961262502"/>
                    </a:ext>
                  </a:extLst>
                </a:gridCol>
                <a:gridCol w="829712">
                  <a:extLst>
                    <a:ext uri="{9D8B030D-6E8A-4147-A177-3AD203B41FA5}">
                      <a16:colId xmlns:a16="http://schemas.microsoft.com/office/drawing/2014/main" val="2586356809"/>
                    </a:ext>
                  </a:extLst>
                </a:gridCol>
                <a:gridCol w="967434">
                  <a:extLst>
                    <a:ext uri="{9D8B030D-6E8A-4147-A177-3AD203B41FA5}">
                      <a16:colId xmlns:a16="http://schemas.microsoft.com/office/drawing/2014/main" val="639923400"/>
                    </a:ext>
                  </a:extLst>
                </a:gridCol>
                <a:gridCol w="759723">
                  <a:extLst>
                    <a:ext uri="{9D8B030D-6E8A-4147-A177-3AD203B41FA5}">
                      <a16:colId xmlns:a16="http://schemas.microsoft.com/office/drawing/2014/main" val="4077072441"/>
                    </a:ext>
                  </a:extLst>
                </a:gridCol>
                <a:gridCol w="1873910">
                  <a:extLst>
                    <a:ext uri="{9D8B030D-6E8A-4147-A177-3AD203B41FA5}">
                      <a16:colId xmlns:a16="http://schemas.microsoft.com/office/drawing/2014/main" val="4272649508"/>
                    </a:ext>
                  </a:extLst>
                </a:gridCol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922785"/>
                  </a:ext>
                </a:extLst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810576"/>
                  </a:ext>
                </a:extLst>
              </a:tr>
              <a:tr h="7888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F4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538914"/>
                  </a:ext>
                </a:extLst>
              </a:tr>
              <a:tr h="44485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F4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33336"/>
                  </a:ext>
                </a:extLst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 cycle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431353"/>
                  </a:ext>
                </a:extLst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454328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9F922C-2DFA-4F86-AFD1-9A070EA1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9954B6-B063-4162-8C20-7E890857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6AF2AD-4515-4847-B5AA-687DFCCA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596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6580565-B8BB-4EBE-BF90-8E7DEBC02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9</a:t>
            </a:r>
          </a:p>
        </p:txBody>
      </p:sp>
      <p:graphicFrame>
        <p:nvGraphicFramePr>
          <p:cNvPr id="59395" name="Group 3">
            <a:extLst>
              <a:ext uri="{FF2B5EF4-FFF2-40B4-BE49-F238E27FC236}">
                <a16:creationId xmlns:a16="http://schemas.microsoft.com/office/drawing/2014/main" id="{19711333-3ED8-40EB-9BDA-76389B9D49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2" cy="4047758"/>
        </p:xfrm>
        <a:graphic>
          <a:graphicData uri="http://schemas.openxmlformats.org/drawingml/2006/table">
            <a:tbl>
              <a:tblPr/>
              <a:tblGrid>
                <a:gridCol w="625389">
                  <a:extLst>
                    <a:ext uri="{9D8B030D-6E8A-4147-A177-3AD203B41FA5}">
                      <a16:colId xmlns:a16="http://schemas.microsoft.com/office/drawing/2014/main" val="1668682030"/>
                    </a:ext>
                  </a:extLst>
                </a:gridCol>
                <a:gridCol w="1862621">
                  <a:extLst>
                    <a:ext uri="{9D8B030D-6E8A-4147-A177-3AD203B41FA5}">
                      <a16:colId xmlns:a16="http://schemas.microsoft.com/office/drawing/2014/main" val="840431779"/>
                    </a:ext>
                  </a:extLst>
                </a:gridCol>
                <a:gridCol w="968563">
                  <a:extLst>
                    <a:ext uri="{9D8B030D-6E8A-4147-A177-3AD203B41FA5}">
                      <a16:colId xmlns:a16="http://schemas.microsoft.com/office/drawing/2014/main" val="848559627"/>
                    </a:ext>
                  </a:extLst>
                </a:gridCol>
                <a:gridCol w="829712">
                  <a:extLst>
                    <a:ext uri="{9D8B030D-6E8A-4147-A177-3AD203B41FA5}">
                      <a16:colId xmlns:a16="http://schemas.microsoft.com/office/drawing/2014/main" val="2544958830"/>
                    </a:ext>
                  </a:extLst>
                </a:gridCol>
                <a:gridCol w="967434">
                  <a:extLst>
                    <a:ext uri="{9D8B030D-6E8A-4147-A177-3AD203B41FA5}">
                      <a16:colId xmlns:a16="http://schemas.microsoft.com/office/drawing/2014/main" val="1360201740"/>
                    </a:ext>
                  </a:extLst>
                </a:gridCol>
                <a:gridCol w="759723">
                  <a:extLst>
                    <a:ext uri="{9D8B030D-6E8A-4147-A177-3AD203B41FA5}">
                      <a16:colId xmlns:a16="http://schemas.microsoft.com/office/drawing/2014/main" val="1283690596"/>
                    </a:ext>
                  </a:extLst>
                </a:gridCol>
                <a:gridCol w="1873910">
                  <a:extLst>
                    <a:ext uri="{9D8B030D-6E8A-4147-A177-3AD203B41FA5}">
                      <a16:colId xmlns:a16="http://schemas.microsoft.com/office/drawing/2014/main" val="28842775"/>
                    </a:ext>
                  </a:extLst>
                </a:gridCol>
              </a:tblGrid>
              <a:tr h="78384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50064"/>
                  </a:ext>
                </a:extLst>
              </a:tr>
              <a:tr h="4486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626189"/>
                  </a:ext>
                </a:extLst>
              </a:tr>
              <a:tr h="7888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300948"/>
                  </a:ext>
                </a:extLst>
              </a:tr>
              <a:tr h="44485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84628"/>
                  </a:ext>
                </a:extLst>
              </a:tr>
              <a:tr h="7914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004801"/>
                  </a:ext>
                </a:extLst>
              </a:tr>
              <a:tr h="7901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487639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76C279-DFEA-40D2-8306-CEC82A7E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79F568-3411-4EF2-92D9-092FE8B2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48D025-7879-4900-87F9-EDE59554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1905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5883E8D-5D0F-40F6-90D2-885759688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10</a:t>
            </a:r>
          </a:p>
        </p:txBody>
      </p:sp>
      <p:graphicFrame>
        <p:nvGraphicFramePr>
          <p:cNvPr id="60419" name="Group 3">
            <a:extLst>
              <a:ext uri="{FF2B5EF4-FFF2-40B4-BE49-F238E27FC236}">
                <a16:creationId xmlns:a16="http://schemas.microsoft.com/office/drawing/2014/main" id="{1FD1C502-5520-4396-9840-8930C20E0B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4" cy="4047756"/>
        </p:xfrm>
        <a:graphic>
          <a:graphicData uri="http://schemas.openxmlformats.org/drawingml/2006/table">
            <a:tbl>
              <a:tblPr/>
              <a:tblGrid>
                <a:gridCol w="625389">
                  <a:extLst>
                    <a:ext uri="{9D8B030D-6E8A-4147-A177-3AD203B41FA5}">
                      <a16:colId xmlns:a16="http://schemas.microsoft.com/office/drawing/2014/main" val="3725478843"/>
                    </a:ext>
                  </a:extLst>
                </a:gridCol>
                <a:gridCol w="2140321">
                  <a:extLst>
                    <a:ext uri="{9D8B030D-6E8A-4147-A177-3AD203B41FA5}">
                      <a16:colId xmlns:a16="http://schemas.microsoft.com/office/drawing/2014/main" val="2594096507"/>
                    </a:ext>
                  </a:extLst>
                </a:gridCol>
                <a:gridCol w="899702">
                  <a:extLst>
                    <a:ext uri="{9D8B030D-6E8A-4147-A177-3AD203B41FA5}">
                      <a16:colId xmlns:a16="http://schemas.microsoft.com/office/drawing/2014/main" val="2567372889"/>
                    </a:ext>
                  </a:extLst>
                </a:gridCol>
                <a:gridCol w="689735">
                  <a:extLst>
                    <a:ext uri="{9D8B030D-6E8A-4147-A177-3AD203B41FA5}">
                      <a16:colId xmlns:a16="http://schemas.microsoft.com/office/drawing/2014/main" val="1340791773"/>
                    </a:ext>
                  </a:extLst>
                </a:gridCol>
                <a:gridCol w="898574">
                  <a:extLst>
                    <a:ext uri="{9D8B030D-6E8A-4147-A177-3AD203B41FA5}">
                      <a16:colId xmlns:a16="http://schemas.microsoft.com/office/drawing/2014/main" val="44314299"/>
                    </a:ext>
                  </a:extLst>
                </a:gridCol>
                <a:gridCol w="759723">
                  <a:extLst>
                    <a:ext uri="{9D8B030D-6E8A-4147-A177-3AD203B41FA5}">
                      <a16:colId xmlns:a16="http://schemas.microsoft.com/office/drawing/2014/main" val="1678489709"/>
                    </a:ext>
                  </a:extLst>
                </a:gridCol>
                <a:gridCol w="1873910">
                  <a:extLst>
                    <a:ext uri="{9D8B030D-6E8A-4147-A177-3AD203B41FA5}">
                      <a16:colId xmlns:a16="http://schemas.microsoft.com/office/drawing/2014/main" val="886512910"/>
                    </a:ext>
                  </a:extLst>
                </a:gridCol>
              </a:tblGrid>
              <a:tr h="59985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50214"/>
                  </a:ext>
                </a:extLst>
              </a:tr>
              <a:tr h="34277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176425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396939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24795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387934"/>
                  </a:ext>
                </a:extLst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619221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158160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455428"/>
                  </a:ext>
                </a:extLst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59022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942271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72536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A8036F-9846-4F97-9FE8-1D370F62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4BE666-4655-4854-A921-ACAED40A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23B31-24C3-4DAC-B27E-18B12DFC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2182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8F36F6B-7C3E-4056-87A6-31CE5335B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11</a:t>
            </a:r>
          </a:p>
        </p:txBody>
      </p:sp>
      <p:graphicFrame>
        <p:nvGraphicFramePr>
          <p:cNvPr id="61443" name="Group 3">
            <a:extLst>
              <a:ext uri="{FF2B5EF4-FFF2-40B4-BE49-F238E27FC236}">
                <a16:creationId xmlns:a16="http://schemas.microsoft.com/office/drawing/2014/main" id="{8FCE31D3-5379-49CE-AD9E-0542E5E912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4" cy="4047756"/>
        </p:xfrm>
        <a:graphic>
          <a:graphicData uri="http://schemas.openxmlformats.org/drawingml/2006/table">
            <a:tbl>
              <a:tblPr/>
              <a:tblGrid>
                <a:gridCol w="625389">
                  <a:extLst>
                    <a:ext uri="{9D8B030D-6E8A-4147-A177-3AD203B41FA5}">
                      <a16:colId xmlns:a16="http://schemas.microsoft.com/office/drawing/2014/main" val="2211736204"/>
                    </a:ext>
                  </a:extLst>
                </a:gridCol>
                <a:gridCol w="2140321">
                  <a:extLst>
                    <a:ext uri="{9D8B030D-6E8A-4147-A177-3AD203B41FA5}">
                      <a16:colId xmlns:a16="http://schemas.microsoft.com/office/drawing/2014/main" val="4020242810"/>
                    </a:ext>
                  </a:extLst>
                </a:gridCol>
                <a:gridCol w="899702">
                  <a:extLst>
                    <a:ext uri="{9D8B030D-6E8A-4147-A177-3AD203B41FA5}">
                      <a16:colId xmlns:a16="http://schemas.microsoft.com/office/drawing/2014/main" val="608828500"/>
                    </a:ext>
                  </a:extLst>
                </a:gridCol>
                <a:gridCol w="689735">
                  <a:extLst>
                    <a:ext uri="{9D8B030D-6E8A-4147-A177-3AD203B41FA5}">
                      <a16:colId xmlns:a16="http://schemas.microsoft.com/office/drawing/2014/main" val="365046206"/>
                    </a:ext>
                  </a:extLst>
                </a:gridCol>
                <a:gridCol w="898574">
                  <a:extLst>
                    <a:ext uri="{9D8B030D-6E8A-4147-A177-3AD203B41FA5}">
                      <a16:colId xmlns:a16="http://schemas.microsoft.com/office/drawing/2014/main" val="1642538603"/>
                    </a:ext>
                  </a:extLst>
                </a:gridCol>
                <a:gridCol w="759723">
                  <a:extLst>
                    <a:ext uri="{9D8B030D-6E8A-4147-A177-3AD203B41FA5}">
                      <a16:colId xmlns:a16="http://schemas.microsoft.com/office/drawing/2014/main" val="554027264"/>
                    </a:ext>
                  </a:extLst>
                </a:gridCol>
                <a:gridCol w="1873910">
                  <a:extLst>
                    <a:ext uri="{9D8B030D-6E8A-4147-A177-3AD203B41FA5}">
                      <a16:colId xmlns:a16="http://schemas.microsoft.com/office/drawing/2014/main" val="1824754437"/>
                    </a:ext>
                  </a:extLst>
                </a:gridCol>
              </a:tblGrid>
              <a:tr h="59985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39426"/>
                  </a:ext>
                </a:extLst>
              </a:tr>
              <a:tr h="34277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778908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795589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575058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038849"/>
                  </a:ext>
                </a:extLst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41170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BNE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444167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418128"/>
                  </a:ext>
                </a:extLst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134651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219110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236593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B61672-EE36-467A-9ABB-ACA8033D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60DDAE-3624-44B9-B8E2-EC2F9A7A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3A1E32-3A62-4A8D-BD8B-D86213BA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9206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F1C0E0B-C768-4A2A-A2BD-DE2C24802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12</a:t>
            </a:r>
          </a:p>
        </p:txBody>
      </p:sp>
      <p:graphicFrame>
        <p:nvGraphicFramePr>
          <p:cNvPr id="62467" name="Group 3">
            <a:extLst>
              <a:ext uri="{FF2B5EF4-FFF2-40B4-BE49-F238E27FC236}">
                <a16:creationId xmlns:a16="http://schemas.microsoft.com/office/drawing/2014/main" id="{589621B5-7F88-4773-AC7C-9F1351408B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4" cy="4047756"/>
        </p:xfrm>
        <a:graphic>
          <a:graphicData uri="http://schemas.openxmlformats.org/drawingml/2006/table">
            <a:tbl>
              <a:tblPr/>
              <a:tblGrid>
                <a:gridCol w="625389">
                  <a:extLst>
                    <a:ext uri="{9D8B030D-6E8A-4147-A177-3AD203B41FA5}">
                      <a16:colId xmlns:a16="http://schemas.microsoft.com/office/drawing/2014/main" val="2253788707"/>
                    </a:ext>
                  </a:extLst>
                </a:gridCol>
                <a:gridCol w="2140321">
                  <a:extLst>
                    <a:ext uri="{9D8B030D-6E8A-4147-A177-3AD203B41FA5}">
                      <a16:colId xmlns:a16="http://schemas.microsoft.com/office/drawing/2014/main" val="3667410354"/>
                    </a:ext>
                  </a:extLst>
                </a:gridCol>
                <a:gridCol w="899702">
                  <a:extLst>
                    <a:ext uri="{9D8B030D-6E8A-4147-A177-3AD203B41FA5}">
                      <a16:colId xmlns:a16="http://schemas.microsoft.com/office/drawing/2014/main" val="376120474"/>
                    </a:ext>
                  </a:extLst>
                </a:gridCol>
                <a:gridCol w="689735">
                  <a:extLst>
                    <a:ext uri="{9D8B030D-6E8A-4147-A177-3AD203B41FA5}">
                      <a16:colId xmlns:a16="http://schemas.microsoft.com/office/drawing/2014/main" val="1310983455"/>
                    </a:ext>
                  </a:extLst>
                </a:gridCol>
                <a:gridCol w="898574">
                  <a:extLst>
                    <a:ext uri="{9D8B030D-6E8A-4147-A177-3AD203B41FA5}">
                      <a16:colId xmlns:a16="http://schemas.microsoft.com/office/drawing/2014/main" val="564383888"/>
                    </a:ext>
                  </a:extLst>
                </a:gridCol>
                <a:gridCol w="759723">
                  <a:extLst>
                    <a:ext uri="{9D8B030D-6E8A-4147-A177-3AD203B41FA5}">
                      <a16:colId xmlns:a16="http://schemas.microsoft.com/office/drawing/2014/main" val="1335319934"/>
                    </a:ext>
                  </a:extLst>
                </a:gridCol>
                <a:gridCol w="1873910">
                  <a:extLst>
                    <a:ext uri="{9D8B030D-6E8A-4147-A177-3AD203B41FA5}">
                      <a16:colId xmlns:a16="http://schemas.microsoft.com/office/drawing/2014/main" val="3884003164"/>
                    </a:ext>
                  </a:extLst>
                </a:gridCol>
              </a:tblGrid>
              <a:tr h="59985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223839"/>
                  </a:ext>
                </a:extLst>
              </a:tr>
              <a:tr h="34277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368430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95393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805639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9250"/>
                  </a:ext>
                </a:extLst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6184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BNE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302397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990209"/>
                  </a:ext>
                </a:extLst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810375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526105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334769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9C705F-1DBF-4BA3-A7D8-2213F694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C79461-74D4-4FB6-A53F-9E0E06EB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C8CCAB-CABA-465A-B784-7A76E357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5737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371DBDB-7CAB-42B4-95BD-E851ABF8D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13</a:t>
            </a:r>
          </a:p>
        </p:txBody>
      </p:sp>
      <p:graphicFrame>
        <p:nvGraphicFramePr>
          <p:cNvPr id="63491" name="Group 3">
            <a:extLst>
              <a:ext uri="{FF2B5EF4-FFF2-40B4-BE49-F238E27FC236}">
                <a16:creationId xmlns:a16="http://schemas.microsoft.com/office/drawing/2014/main" id="{49DA473F-A746-4CB5-B8CC-C5D32E9F61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4" cy="4047756"/>
        </p:xfrm>
        <a:graphic>
          <a:graphicData uri="http://schemas.openxmlformats.org/drawingml/2006/table">
            <a:tbl>
              <a:tblPr/>
              <a:tblGrid>
                <a:gridCol w="625389">
                  <a:extLst>
                    <a:ext uri="{9D8B030D-6E8A-4147-A177-3AD203B41FA5}">
                      <a16:colId xmlns:a16="http://schemas.microsoft.com/office/drawing/2014/main" val="1434296430"/>
                    </a:ext>
                  </a:extLst>
                </a:gridCol>
                <a:gridCol w="2140321">
                  <a:extLst>
                    <a:ext uri="{9D8B030D-6E8A-4147-A177-3AD203B41FA5}">
                      <a16:colId xmlns:a16="http://schemas.microsoft.com/office/drawing/2014/main" val="1747290374"/>
                    </a:ext>
                  </a:extLst>
                </a:gridCol>
                <a:gridCol w="899702">
                  <a:extLst>
                    <a:ext uri="{9D8B030D-6E8A-4147-A177-3AD203B41FA5}">
                      <a16:colId xmlns:a16="http://schemas.microsoft.com/office/drawing/2014/main" val="1207639441"/>
                    </a:ext>
                  </a:extLst>
                </a:gridCol>
                <a:gridCol w="689735">
                  <a:extLst>
                    <a:ext uri="{9D8B030D-6E8A-4147-A177-3AD203B41FA5}">
                      <a16:colId xmlns:a16="http://schemas.microsoft.com/office/drawing/2014/main" val="2280837750"/>
                    </a:ext>
                  </a:extLst>
                </a:gridCol>
                <a:gridCol w="898574">
                  <a:extLst>
                    <a:ext uri="{9D8B030D-6E8A-4147-A177-3AD203B41FA5}">
                      <a16:colId xmlns:a16="http://schemas.microsoft.com/office/drawing/2014/main" val="114476288"/>
                    </a:ext>
                  </a:extLst>
                </a:gridCol>
                <a:gridCol w="759723">
                  <a:extLst>
                    <a:ext uri="{9D8B030D-6E8A-4147-A177-3AD203B41FA5}">
                      <a16:colId xmlns:a16="http://schemas.microsoft.com/office/drawing/2014/main" val="178032561"/>
                    </a:ext>
                  </a:extLst>
                </a:gridCol>
                <a:gridCol w="1873910">
                  <a:extLst>
                    <a:ext uri="{9D8B030D-6E8A-4147-A177-3AD203B41FA5}">
                      <a16:colId xmlns:a16="http://schemas.microsoft.com/office/drawing/2014/main" val="3403638759"/>
                    </a:ext>
                  </a:extLst>
                </a:gridCol>
              </a:tblGrid>
              <a:tr h="59985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45889"/>
                  </a:ext>
                </a:extLst>
              </a:tr>
              <a:tr h="34277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29779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630982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978981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654216"/>
                  </a:ext>
                </a:extLst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686369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BNE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17011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366227"/>
                  </a:ext>
                </a:extLst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991435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822422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366996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7DDDF9-AE3E-4DF4-98D5-6CF8E946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32FCAC-545F-4EB2-AFA6-3994BAAF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F295C-650E-40F4-A29F-A5928B6E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0028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67CA84E-A27C-4329-9994-6370D29EC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14</a:t>
            </a:r>
          </a:p>
        </p:txBody>
      </p:sp>
      <p:graphicFrame>
        <p:nvGraphicFramePr>
          <p:cNvPr id="64515" name="Group 3">
            <a:extLst>
              <a:ext uri="{FF2B5EF4-FFF2-40B4-BE49-F238E27FC236}">
                <a16:creationId xmlns:a16="http://schemas.microsoft.com/office/drawing/2014/main" id="{7254EC7B-1414-471F-B5D9-B8C0B58E8F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4" cy="4047756"/>
        </p:xfrm>
        <a:graphic>
          <a:graphicData uri="http://schemas.openxmlformats.org/drawingml/2006/table">
            <a:tbl>
              <a:tblPr/>
              <a:tblGrid>
                <a:gridCol w="625389">
                  <a:extLst>
                    <a:ext uri="{9D8B030D-6E8A-4147-A177-3AD203B41FA5}">
                      <a16:colId xmlns:a16="http://schemas.microsoft.com/office/drawing/2014/main" val="1435129088"/>
                    </a:ext>
                  </a:extLst>
                </a:gridCol>
                <a:gridCol w="2140321">
                  <a:extLst>
                    <a:ext uri="{9D8B030D-6E8A-4147-A177-3AD203B41FA5}">
                      <a16:colId xmlns:a16="http://schemas.microsoft.com/office/drawing/2014/main" val="3043147958"/>
                    </a:ext>
                  </a:extLst>
                </a:gridCol>
                <a:gridCol w="899702">
                  <a:extLst>
                    <a:ext uri="{9D8B030D-6E8A-4147-A177-3AD203B41FA5}">
                      <a16:colId xmlns:a16="http://schemas.microsoft.com/office/drawing/2014/main" val="70856111"/>
                    </a:ext>
                  </a:extLst>
                </a:gridCol>
                <a:gridCol w="689735">
                  <a:extLst>
                    <a:ext uri="{9D8B030D-6E8A-4147-A177-3AD203B41FA5}">
                      <a16:colId xmlns:a16="http://schemas.microsoft.com/office/drawing/2014/main" val="3104831297"/>
                    </a:ext>
                  </a:extLst>
                </a:gridCol>
                <a:gridCol w="898574">
                  <a:extLst>
                    <a:ext uri="{9D8B030D-6E8A-4147-A177-3AD203B41FA5}">
                      <a16:colId xmlns:a16="http://schemas.microsoft.com/office/drawing/2014/main" val="91854576"/>
                    </a:ext>
                  </a:extLst>
                </a:gridCol>
                <a:gridCol w="759723">
                  <a:extLst>
                    <a:ext uri="{9D8B030D-6E8A-4147-A177-3AD203B41FA5}">
                      <a16:colId xmlns:a16="http://schemas.microsoft.com/office/drawing/2014/main" val="4236298180"/>
                    </a:ext>
                  </a:extLst>
                </a:gridCol>
                <a:gridCol w="1873910">
                  <a:extLst>
                    <a:ext uri="{9D8B030D-6E8A-4147-A177-3AD203B41FA5}">
                      <a16:colId xmlns:a16="http://schemas.microsoft.com/office/drawing/2014/main" val="506964996"/>
                    </a:ext>
                  </a:extLst>
                </a:gridCol>
              </a:tblGrid>
              <a:tr h="59985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82387"/>
                  </a:ext>
                </a:extLst>
              </a:tr>
              <a:tr h="34277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28703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145394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449421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864240"/>
                  </a:ext>
                </a:extLst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190955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BNE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583978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31584"/>
                  </a:ext>
                </a:extLst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 for A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7010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430598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324232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91327A-AAFA-4E8F-AE86-40707467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3E3094-7171-4DEA-AB79-698502F5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18EE5-F5AB-4969-93DE-AF17A94D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61733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F423E50-F264-473E-9945-DCB75B019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15</a:t>
            </a:r>
          </a:p>
        </p:txBody>
      </p:sp>
      <p:graphicFrame>
        <p:nvGraphicFramePr>
          <p:cNvPr id="65539" name="Group 3">
            <a:extLst>
              <a:ext uri="{FF2B5EF4-FFF2-40B4-BE49-F238E27FC236}">
                <a16:creationId xmlns:a16="http://schemas.microsoft.com/office/drawing/2014/main" id="{F96F6E3D-F998-4D27-A69B-5DDDBCF328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4" cy="4047756"/>
        </p:xfrm>
        <a:graphic>
          <a:graphicData uri="http://schemas.openxmlformats.org/drawingml/2006/table">
            <a:tbl>
              <a:tblPr/>
              <a:tblGrid>
                <a:gridCol w="625389">
                  <a:extLst>
                    <a:ext uri="{9D8B030D-6E8A-4147-A177-3AD203B41FA5}">
                      <a16:colId xmlns:a16="http://schemas.microsoft.com/office/drawing/2014/main" val="594253217"/>
                    </a:ext>
                  </a:extLst>
                </a:gridCol>
                <a:gridCol w="2140321">
                  <a:extLst>
                    <a:ext uri="{9D8B030D-6E8A-4147-A177-3AD203B41FA5}">
                      <a16:colId xmlns:a16="http://schemas.microsoft.com/office/drawing/2014/main" val="3401348839"/>
                    </a:ext>
                  </a:extLst>
                </a:gridCol>
                <a:gridCol w="899702">
                  <a:extLst>
                    <a:ext uri="{9D8B030D-6E8A-4147-A177-3AD203B41FA5}">
                      <a16:colId xmlns:a16="http://schemas.microsoft.com/office/drawing/2014/main" val="2464529122"/>
                    </a:ext>
                  </a:extLst>
                </a:gridCol>
                <a:gridCol w="689735">
                  <a:extLst>
                    <a:ext uri="{9D8B030D-6E8A-4147-A177-3AD203B41FA5}">
                      <a16:colId xmlns:a16="http://schemas.microsoft.com/office/drawing/2014/main" val="3968148614"/>
                    </a:ext>
                  </a:extLst>
                </a:gridCol>
                <a:gridCol w="898574">
                  <a:extLst>
                    <a:ext uri="{9D8B030D-6E8A-4147-A177-3AD203B41FA5}">
                      <a16:colId xmlns:a16="http://schemas.microsoft.com/office/drawing/2014/main" val="1320330512"/>
                    </a:ext>
                  </a:extLst>
                </a:gridCol>
                <a:gridCol w="759723">
                  <a:extLst>
                    <a:ext uri="{9D8B030D-6E8A-4147-A177-3AD203B41FA5}">
                      <a16:colId xmlns:a16="http://schemas.microsoft.com/office/drawing/2014/main" val="2934582503"/>
                    </a:ext>
                  </a:extLst>
                </a:gridCol>
                <a:gridCol w="1873910">
                  <a:extLst>
                    <a:ext uri="{9D8B030D-6E8A-4147-A177-3AD203B41FA5}">
                      <a16:colId xmlns:a16="http://schemas.microsoft.com/office/drawing/2014/main" val="1773557134"/>
                    </a:ext>
                  </a:extLst>
                </a:gridCol>
              </a:tblGrid>
              <a:tr h="59985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382607"/>
                  </a:ext>
                </a:extLst>
              </a:tr>
              <a:tr h="34277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348418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771339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516158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896874"/>
                  </a:ext>
                </a:extLst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138657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BNE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620874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267171"/>
                  </a:ext>
                </a:extLst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428545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169789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428610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B454E6-7543-4A54-8F08-9EE7B616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058BBF-8E4A-4025-99E8-F54DAD47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A19DBA-D41A-47C4-818C-869C2E49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9370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F423E50-F264-473E-9945-DCB75B019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A Dual-issue Version of Our Tomasulo Pipeline 16</a:t>
            </a:r>
          </a:p>
        </p:txBody>
      </p:sp>
      <p:graphicFrame>
        <p:nvGraphicFramePr>
          <p:cNvPr id="65539" name="Group 3">
            <a:extLst>
              <a:ext uri="{FF2B5EF4-FFF2-40B4-BE49-F238E27FC236}">
                <a16:creationId xmlns:a16="http://schemas.microsoft.com/office/drawing/2014/main" id="{F96F6E3D-F998-4D27-A69B-5DDDBCF328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842391"/>
              </p:ext>
            </p:extLst>
          </p:nvPr>
        </p:nvGraphicFramePr>
        <p:xfrm>
          <a:off x="628650" y="1825625"/>
          <a:ext cx="7887354" cy="4047756"/>
        </p:xfrm>
        <a:graphic>
          <a:graphicData uri="http://schemas.openxmlformats.org/drawingml/2006/table">
            <a:tbl>
              <a:tblPr/>
              <a:tblGrid>
                <a:gridCol w="625389">
                  <a:extLst>
                    <a:ext uri="{9D8B030D-6E8A-4147-A177-3AD203B41FA5}">
                      <a16:colId xmlns:a16="http://schemas.microsoft.com/office/drawing/2014/main" val="594253217"/>
                    </a:ext>
                  </a:extLst>
                </a:gridCol>
                <a:gridCol w="2140321">
                  <a:extLst>
                    <a:ext uri="{9D8B030D-6E8A-4147-A177-3AD203B41FA5}">
                      <a16:colId xmlns:a16="http://schemas.microsoft.com/office/drawing/2014/main" val="3401348839"/>
                    </a:ext>
                  </a:extLst>
                </a:gridCol>
                <a:gridCol w="899702">
                  <a:extLst>
                    <a:ext uri="{9D8B030D-6E8A-4147-A177-3AD203B41FA5}">
                      <a16:colId xmlns:a16="http://schemas.microsoft.com/office/drawing/2014/main" val="2464529122"/>
                    </a:ext>
                  </a:extLst>
                </a:gridCol>
                <a:gridCol w="689735">
                  <a:extLst>
                    <a:ext uri="{9D8B030D-6E8A-4147-A177-3AD203B41FA5}">
                      <a16:colId xmlns:a16="http://schemas.microsoft.com/office/drawing/2014/main" val="3968148614"/>
                    </a:ext>
                  </a:extLst>
                </a:gridCol>
                <a:gridCol w="898574">
                  <a:extLst>
                    <a:ext uri="{9D8B030D-6E8A-4147-A177-3AD203B41FA5}">
                      <a16:colId xmlns:a16="http://schemas.microsoft.com/office/drawing/2014/main" val="1320330512"/>
                    </a:ext>
                  </a:extLst>
                </a:gridCol>
                <a:gridCol w="759723">
                  <a:extLst>
                    <a:ext uri="{9D8B030D-6E8A-4147-A177-3AD203B41FA5}">
                      <a16:colId xmlns:a16="http://schemas.microsoft.com/office/drawing/2014/main" val="2934582503"/>
                    </a:ext>
                  </a:extLst>
                </a:gridCol>
                <a:gridCol w="1873910">
                  <a:extLst>
                    <a:ext uri="{9D8B030D-6E8A-4147-A177-3AD203B41FA5}">
                      <a16:colId xmlns:a16="http://schemas.microsoft.com/office/drawing/2014/main" val="1773557134"/>
                    </a:ext>
                  </a:extLst>
                </a:gridCol>
              </a:tblGrid>
              <a:tr h="59985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382607"/>
                  </a:ext>
                </a:extLst>
              </a:tr>
              <a:tr h="34277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348418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771339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516158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896874"/>
                  </a:ext>
                </a:extLst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138657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BNE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620874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267171"/>
                  </a:ext>
                </a:extLst>
              </a:tr>
              <a:tr h="34403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428545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169789"/>
                  </a:ext>
                </a:extLst>
              </a:tr>
              <a:tr h="34529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428610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B454E6-7543-4A54-8F08-9EE7B616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058BBF-8E4A-4025-99E8-F54DAD47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A19DBA-D41A-47C4-818C-869C2E49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5063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91215E4-EE56-4209-9D3E-5BC5E3BA6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A Dual-issue Version of Our Tomasulo Pipeline 17</a:t>
            </a:r>
          </a:p>
        </p:txBody>
      </p:sp>
      <p:graphicFrame>
        <p:nvGraphicFramePr>
          <p:cNvPr id="67587" name="Group 3">
            <a:extLst>
              <a:ext uri="{FF2B5EF4-FFF2-40B4-BE49-F238E27FC236}">
                <a16:creationId xmlns:a16="http://schemas.microsoft.com/office/drawing/2014/main" id="{3F81B64A-60B4-4646-BA57-83A94970F9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7" cy="4059583"/>
        </p:xfrm>
        <a:graphic>
          <a:graphicData uri="http://schemas.openxmlformats.org/drawingml/2006/table">
            <a:tbl>
              <a:tblPr/>
              <a:tblGrid>
                <a:gridCol w="693121">
                  <a:extLst>
                    <a:ext uri="{9D8B030D-6E8A-4147-A177-3AD203B41FA5}">
                      <a16:colId xmlns:a16="http://schemas.microsoft.com/office/drawing/2014/main" val="3446318140"/>
                    </a:ext>
                  </a:extLst>
                </a:gridCol>
                <a:gridCol w="1794890">
                  <a:extLst>
                    <a:ext uri="{9D8B030D-6E8A-4147-A177-3AD203B41FA5}">
                      <a16:colId xmlns:a16="http://schemas.microsoft.com/office/drawing/2014/main" val="1454150780"/>
                    </a:ext>
                  </a:extLst>
                </a:gridCol>
                <a:gridCol w="898574">
                  <a:extLst>
                    <a:ext uri="{9D8B030D-6E8A-4147-A177-3AD203B41FA5}">
                      <a16:colId xmlns:a16="http://schemas.microsoft.com/office/drawing/2014/main" val="1462259462"/>
                    </a:ext>
                  </a:extLst>
                </a:gridCol>
                <a:gridCol w="691992">
                  <a:extLst>
                    <a:ext uri="{9D8B030D-6E8A-4147-A177-3AD203B41FA5}">
                      <a16:colId xmlns:a16="http://schemas.microsoft.com/office/drawing/2014/main" val="3806709510"/>
                    </a:ext>
                  </a:extLst>
                </a:gridCol>
                <a:gridCol w="1244006">
                  <a:extLst>
                    <a:ext uri="{9D8B030D-6E8A-4147-A177-3AD203B41FA5}">
                      <a16:colId xmlns:a16="http://schemas.microsoft.com/office/drawing/2014/main" val="2321767892"/>
                    </a:ext>
                  </a:extLst>
                </a:gridCol>
                <a:gridCol w="1036295">
                  <a:extLst>
                    <a:ext uri="{9D8B030D-6E8A-4147-A177-3AD203B41FA5}">
                      <a16:colId xmlns:a16="http://schemas.microsoft.com/office/drawing/2014/main" val="1954705011"/>
                    </a:ext>
                  </a:extLst>
                </a:gridCol>
                <a:gridCol w="1528479">
                  <a:extLst>
                    <a:ext uri="{9D8B030D-6E8A-4147-A177-3AD203B41FA5}">
                      <a16:colId xmlns:a16="http://schemas.microsoft.com/office/drawing/2014/main" val="3510469823"/>
                    </a:ext>
                  </a:extLst>
                </a:gridCol>
              </a:tblGrid>
              <a:tr h="24740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Iter. #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Instructions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Exec.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Mem. access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Write 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44490"/>
                  </a:ext>
                </a:extLst>
              </a:tr>
              <a:tr h="25456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 issue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5071"/>
                  </a:ext>
                </a:extLst>
              </a:tr>
              <a:tr h="25456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26104"/>
                  </a:ext>
                </a:extLst>
              </a:tr>
              <a:tr h="24740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87725"/>
                  </a:ext>
                </a:extLst>
              </a:tr>
              <a:tr h="25456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26936"/>
                  </a:ext>
                </a:extLst>
              </a:tr>
              <a:tr h="25456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841852"/>
                  </a:ext>
                </a:extLst>
              </a:tr>
              <a:tr h="25960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BNE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122094"/>
                  </a:ext>
                </a:extLst>
              </a:tr>
              <a:tr h="25330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762217"/>
                  </a:ext>
                </a:extLst>
              </a:tr>
              <a:tr h="25582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14951"/>
                  </a:ext>
                </a:extLst>
              </a:tr>
              <a:tr h="25456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454690"/>
                  </a:ext>
                </a:extLst>
              </a:tr>
              <a:tr h="2520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704819"/>
                  </a:ext>
                </a:extLst>
              </a:tr>
              <a:tr h="26086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BNE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595738"/>
                  </a:ext>
                </a:extLst>
              </a:tr>
              <a:tr h="25456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429889"/>
                  </a:ext>
                </a:extLst>
              </a:tr>
              <a:tr h="25330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111634"/>
                  </a:ext>
                </a:extLst>
              </a:tr>
              <a:tr h="2520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DADDIU R1,R1,#-8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ALU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887310"/>
                  </a:ext>
                </a:extLst>
              </a:tr>
              <a:tr h="24825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Wait for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997675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8F8084-DD98-48A9-9231-BF55E97F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DFAAA8-AAAB-4FF2-B29F-0B653D50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355CA-005A-4A67-AE41-E667C5B7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8505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FAFBA58-FFBF-49FF-A3AF-D85B0B1B3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Superscalar – HiStory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7A2A3F6-0274-4ED8-8609-C8116035C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IBM pioneering work: John Cocke</a:t>
            </a:r>
          </a:p>
          <a:p>
            <a:pPr lvl="1"/>
            <a:r>
              <a:rPr lang="zh-CN" altLang="zh-CN" dirty="0"/>
              <a:t>ASC, A eventually canceled 1960’s project: follow Stretch (the first general-purpose pipelined processor, the IBM 7030) and surpass the CDC 6600/6800</a:t>
            </a:r>
          </a:p>
          <a:p>
            <a:pPr lvl="1"/>
            <a:r>
              <a:rPr lang="zh-CN" altLang="zh-CN" dirty="0"/>
              <a:t>An mid-1980s research processor: “America”, coined the term superscalar</a:t>
            </a:r>
          </a:p>
          <a:p>
            <a:pPr lvl="1"/>
            <a:r>
              <a:rPr lang="zh-CN" altLang="zh-CN" dirty="0"/>
              <a:t>The1989 Power-1 of RS/6000 was the first to use this approach</a:t>
            </a:r>
          </a:p>
          <a:p>
            <a:r>
              <a:rPr lang="zh-CN" altLang="zh-CN" dirty="0"/>
              <a:t>Today practically all RISC like processors use superscalar</a:t>
            </a:r>
          </a:p>
          <a:p>
            <a:pPr lvl="1"/>
            <a:r>
              <a:rPr lang="zh-CN" altLang="zh-CN" dirty="0"/>
              <a:t>Issue a small number (1~8) of instructions per cycle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819CAE-57FC-4438-A229-F3F0A90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FA50C3-E296-47DB-AE9E-31C72EEF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882198-E95F-4603-BA57-D8737225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7388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C7EE2A9-99F8-47E6-898D-0C7472CF9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Resource Usage Table</a:t>
            </a:r>
          </a:p>
        </p:txBody>
      </p:sp>
      <p:graphicFrame>
        <p:nvGraphicFramePr>
          <p:cNvPr id="68611" name="Group 3">
            <a:extLst>
              <a:ext uri="{FF2B5EF4-FFF2-40B4-BE49-F238E27FC236}">
                <a16:creationId xmlns:a16="http://schemas.microsoft.com/office/drawing/2014/main" id="{8168A9FA-123A-49DE-A4FD-6ADEF955B2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7" cy="4374040"/>
        </p:xfrm>
        <a:graphic>
          <a:graphicData uri="http://schemas.openxmlformats.org/drawingml/2006/table">
            <a:tbl>
              <a:tblPr/>
              <a:tblGrid>
                <a:gridCol w="973079">
                  <a:extLst>
                    <a:ext uri="{9D8B030D-6E8A-4147-A177-3AD203B41FA5}">
                      <a16:colId xmlns:a16="http://schemas.microsoft.com/office/drawing/2014/main" val="2334444480"/>
                    </a:ext>
                  </a:extLst>
                </a:gridCol>
                <a:gridCol w="1814081">
                  <a:extLst>
                    <a:ext uri="{9D8B030D-6E8A-4147-A177-3AD203B41FA5}">
                      <a16:colId xmlns:a16="http://schemas.microsoft.com/office/drawing/2014/main" val="4154507507"/>
                    </a:ext>
                  </a:extLst>
                </a:gridCol>
                <a:gridCol w="1614272">
                  <a:extLst>
                    <a:ext uri="{9D8B030D-6E8A-4147-A177-3AD203B41FA5}">
                      <a16:colId xmlns:a16="http://schemas.microsoft.com/office/drawing/2014/main" val="3398728327"/>
                    </a:ext>
                  </a:extLst>
                </a:gridCol>
                <a:gridCol w="1671844">
                  <a:extLst>
                    <a:ext uri="{9D8B030D-6E8A-4147-A177-3AD203B41FA5}">
                      <a16:colId xmlns:a16="http://schemas.microsoft.com/office/drawing/2014/main" val="45461622"/>
                    </a:ext>
                  </a:extLst>
                </a:gridCol>
                <a:gridCol w="1814081">
                  <a:extLst>
                    <a:ext uri="{9D8B030D-6E8A-4147-A177-3AD203B41FA5}">
                      <a16:colId xmlns:a16="http://schemas.microsoft.com/office/drawing/2014/main" val="1274026269"/>
                    </a:ext>
                  </a:extLst>
                </a:gridCol>
              </a:tblGrid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Clock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 ALU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 ALU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Data Cache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CDB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885790"/>
                  </a:ext>
                </a:extLst>
              </a:tr>
              <a:tr h="20163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828103"/>
                  </a:ext>
                </a:extLst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1/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62227"/>
                  </a:ext>
                </a:extLst>
              </a:tr>
              <a:tr h="20163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 / S.D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1/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661977"/>
                  </a:ext>
                </a:extLst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 /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1/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761811"/>
                  </a:ext>
                </a:extLst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 /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 /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165863"/>
                  </a:ext>
                </a:extLst>
              </a:tr>
              <a:tr h="20163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120502"/>
                  </a:ext>
                </a:extLst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708712"/>
                  </a:ext>
                </a:extLst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S.D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 /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104684"/>
                  </a:ext>
                </a:extLst>
              </a:tr>
              <a:tr h="20163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 / S.D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49267"/>
                  </a:ext>
                </a:extLst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386343"/>
                  </a:ext>
                </a:extLst>
              </a:tr>
              <a:tr h="20163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275480"/>
                  </a:ext>
                </a:extLst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70452"/>
                  </a:ext>
                </a:extLst>
              </a:tr>
              <a:tr h="20163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S.D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325059"/>
                  </a:ext>
                </a:extLst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/ S.D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L.D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986365"/>
                  </a:ext>
                </a:extLst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DADDIU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748600"/>
                  </a:ext>
                </a:extLst>
              </a:tr>
              <a:tr h="20163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08937"/>
                  </a:ext>
                </a:extLst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515691"/>
                  </a:ext>
                </a:extLst>
              </a:tr>
              <a:tr h="2028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ADD.D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613885"/>
                  </a:ext>
                </a:extLst>
              </a:tr>
              <a:tr h="20163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 / S.D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1123950" rtl="0" eaLnBrk="1" fontAlgn="t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10628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AB3CD-9E18-4682-8842-9EBEC0EF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6F953-9304-49A7-B292-3E79FE79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AE0102-96F5-452F-9360-95545744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1961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64E91DC-EF63-4B67-9507-5B42DF1B9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Answer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82524CA-4F43-4293-B0A8-029DE9B97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The loop will continue to fetch and issue a new loop iteration every three clock cycles</a:t>
            </a:r>
          </a:p>
          <a:p>
            <a:r>
              <a:rPr lang="zh-CN" altLang="zh-CN"/>
              <a:t>Sustaining one iteration in three cycles</a:t>
            </a:r>
          </a:p>
          <a:p>
            <a:pPr lvl="1"/>
            <a:r>
              <a:rPr lang="zh-CN" altLang="zh-CN"/>
              <a:t>IPC of 5/3 = 1.67</a:t>
            </a:r>
          </a:p>
          <a:p>
            <a:r>
              <a:rPr lang="zh-CN" altLang="zh-CN"/>
              <a:t>The instruction execution rate is lower</a:t>
            </a:r>
          </a:p>
          <a:p>
            <a:pPr lvl="1"/>
            <a:r>
              <a:rPr lang="zh-CN" altLang="zh-CN"/>
              <a:t>Instruction completion rate 15/16 = 0.94</a:t>
            </a:r>
          </a:p>
          <a:p>
            <a:r>
              <a:rPr lang="zh-CN" altLang="zh-CN"/>
              <a:t>The issue unit will eventually fill all the reservation stations and will stall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5BFFFD-CF4E-45AB-A292-F6AF8C1C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B795DB-8CE3-4B33-B1D2-EF2CB3C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00CEAE-9A53-4DAE-9E51-ED55FA17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0204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60317BD-A418-4BDE-9129-E4F9685A7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Superscalar Machines: Problems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ECCF333-E5E1-4579-BA09-6A33718B1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Issuing two instructions will require fetching (IF) and decoding (ID) two instructions (64 bits)</a:t>
            </a:r>
          </a:p>
          <a:p>
            <a:pPr lvl="1"/>
            <a:r>
              <a:rPr lang="zh-CN" altLang="zh-CN"/>
              <a:t>Assume: instructions are paired and aligned and on 64-bit boundaries</a:t>
            </a:r>
          </a:p>
          <a:p>
            <a:pPr lvl="1"/>
            <a:r>
              <a:rPr lang="zh-CN" altLang="zh-CN"/>
              <a:t>The integer portion appearing first</a:t>
            </a:r>
          </a:p>
          <a:p>
            <a:pPr lvl="1"/>
            <a:r>
              <a:rPr lang="zh-CN" altLang="zh-CN"/>
              <a:t>Issue one of each type per cycle</a:t>
            </a:r>
          </a:p>
          <a:p>
            <a:r>
              <a:rPr lang="zh-CN" altLang="zh-CN"/>
              <a:t>A branch delay in our example can also affect the next three instructions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533611-E6B0-4F12-A8B8-7E1C17FF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0D9C34-3058-498E-BA7D-6AE2AD11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12856-DD95-47AC-8548-589E6FD6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2543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D601259-736B-46A4-8B69-82749A72D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Control Complexity:</a:t>
            </a:r>
            <a:r>
              <a:rPr lang="en-US" altLang="zh-CN" dirty="0"/>
              <a:t> </a:t>
            </a:r>
            <a:r>
              <a:rPr lang="zh-CN" altLang="zh-CN" dirty="0"/>
              <a:t>MIPS R10000</a:t>
            </a:r>
          </a:p>
        </p:txBody>
      </p:sp>
      <p:pic>
        <p:nvPicPr>
          <p:cNvPr id="20" name="Picture 3" descr="2304658651353582212120.png">
            <a:extLst>
              <a:ext uri="{FF2B5EF4-FFF2-40B4-BE49-F238E27FC236}">
                <a16:creationId xmlns:a16="http://schemas.microsoft.com/office/drawing/2014/main" id="{ACE47D3E-8EC6-4FB3-92F0-C00B308A96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71020" y="1825625"/>
            <a:ext cx="4001960" cy="4351338"/>
          </a:xfrm>
        </p:spPr>
      </p:pic>
      <p:sp>
        <p:nvSpPr>
          <p:cNvPr id="71684" name="未知">
            <a:extLst>
              <a:ext uri="{FF2B5EF4-FFF2-40B4-BE49-F238E27FC236}">
                <a16:creationId xmlns:a16="http://schemas.microsoft.com/office/drawing/2014/main" id="{6CC7F3B7-E314-4540-B5FF-ABB960A9135A}"/>
              </a:ext>
            </a:extLst>
          </p:cNvPr>
          <p:cNvSpPr>
            <a:spLocks/>
          </p:cNvSpPr>
          <p:nvPr/>
        </p:nvSpPr>
        <p:spPr bwMode="auto">
          <a:xfrm>
            <a:off x="2780213" y="3180741"/>
            <a:ext cx="2945084" cy="2755234"/>
          </a:xfrm>
          <a:custGeom>
            <a:avLst/>
            <a:gdLst>
              <a:gd name="T0" fmla="*/ 1049 w 5542"/>
              <a:gd name="T1" fmla="*/ 4072 h 5279"/>
              <a:gd name="T2" fmla="*/ 1091 w 5542"/>
              <a:gd name="T3" fmla="*/ 4069 h 5279"/>
              <a:gd name="T4" fmla="*/ 4212 w 5542"/>
              <a:gd name="T5" fmla="*/ 4079 h 5279"/>
              <a:gd name="T6" fmla="*/ 4212 w 5542"/>
              <a:gd name="T7" fmla="*/ 5279 h 5279"/>
              <a:gd name="T8" fmla="*/ 5542 w 5542"/>
              <a:gd name="T9" fmla="*/ 5279 h 5279"/>
              <a:gd name="T10" fmla="*/ 5542 w 5542"/>
              <a:gd name="T11" fmla="*/ 1320 h 5279"/>
              <a:gd name="T12" fmla="*/ 2171 w 5542"/>
              <a:gd name="T13" fmla="*/ 1320 h 5279"/>
              <a:gd name="T14" fmla="*/ 2171 w 5542"/>
              <a:gd name="T15" fmla="*/ 0 h 5279"/>
              <a:gd name="T16" fmla="*/ 12 w 5542"/>
              <a:gd name="T17" fmla="*/ 0 h 5279"/>
              <a:gd name="T18" fmla="*/ 0 w 5542"/>
              <a:gd name="T19" fmla="*/ 1604 h 5279"/>
              <a:gd name="T20" fmla="*/ 1016 w 5542"/>
              <a:gd name="T21" fmla="*/ 1630 h 5279"/>
              <a:gd name="T22" fmla="*/ 1049 w 5542"/>
              <a:gd name="T23" fmla="*/ 4072 h 5279"/>
              <a:gd name="T24" fmla="*/ 1049 w 5542"/>
              <a:gd name="T25" fmla="*/ 4072 h 5279"/>
              <a:gd name="T26" fmla="*/ 1049 w 5542"/>
              <a:gd name="T27" fmla="*/ 4072 h 5279"/>
              <a:gd name="T28" fmla="*/ 1049 w 5542"/>
              <a:gd name="T29" fmla="*/ 4072 h 5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42" h="5279">
                <a:moveTo>
                  <a:pt x="1049" y="4072"/>
                </a:moveTo>
                <a:lnTo>
                  <a:pt x="1091" y="4069"/>
                </a:lnTo>
                <a:lnTo>
                  <a:pt x="4212" y="4079"/>
                </a:lnTo>
                <a:lnTo>
                  <a:pt x="4212" y="5279"/>
                </a:lnTo>
                <a:lnTo>
                  <a:pt x="5542" y="5279"/>
                </a:lnTo>
                <a:lnTo>
                  <a:pt x="5542" y="1320"/>
                </a:lnTo>
                <a:lnTo>
                  <a:pt x="2171" y="1320"/>
                </a:lnTo>
                <a:lnTo>
                  <a:pt x="2171" y="0"/>
                </a:lnTo>
                <a:lnTo>
                  <a:pt x="12" y="0"/>
                </a:lnTo>
                <a:lnTo>
                  <a:pt x="0" y="1604"/>
                </a:lnTo>
                <a:lnTo>
                  <a:pt x="1016" y="1630"/>
                </a:lnTo>
                <a:lnTo>
                  <a:pt x="1049" y="4072"/>
                </a:lnTo>
                <a:lnTo>
                  <a:pt x="1049" y="4072"/>
                </a:lnTo>
                <a:lnTo>
                  <a:pt x="1049" y="4072"/>
                </a:lnTo>
                <a:lnTo>
                  <a:pt x="1049" y="4072"/>
                </a:lnTo>
                <a:close/>
              </a:path>
            </a:pathLst>
          </a:custGeom>
          <a:noFill/>
          <a:ln w="762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27365CFA-4983-447B-AF48-06328C1A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80" y="2861581"/>
            <a:ext cx="1447968" cy="678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zh-CN" sz="1905">
                <a:latin typeface="Century Gothic" panose="020B0502020202020204" pitchFamily="34" charset="0"/>
                <a:ea typeface="Gulim" panose="020B0503020000020004" pitchFamily="34" charset="-127"/>
              </a:rPr>
              <a:t>Control Logic</a:t>
            </a:r>
          </a:p>
        </p:txBody>
      </p:sp>
      <p:sp>
        <p:nvSpPr>
          <p:cNvPr id="71686" name="Line 6">
            <a:extLst>
              <a:ext uri="{FF2B5EF4-FFF2-40B4-BE49-F238E27FC236}">
                <a16:creationId xmlns:a16="http://schemas.microsoft.com/office/drawing/2014/main" id="{74E11A08-C004-48C2-A494-B16F3E9A9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936" y="3180742"/>
            <a:ext cx="1339888" cy="359486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6A2749EA-E0F1-4437-9259-F85BDF68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85" y="5086162"/>
            <a:ext cx="2133516" cy="75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zh-CN" sz="1429" i="1">
                <a:latin typeface="Verdana" panose="020B0604030504040204" pitchFamily="34" charset="0"/>
                <a:ea typeface="Gulim" panose="020B0503020000020004" pitchFamily="34" charset="-127"/>
              </a:rPr>
              <a:t>[ SGI/MIPS Technologies Inc., </a:t>
            </a:r>
            <a:r>
              <a:rPr lang="zh-CN" altLang="zh-CN" sz="1429" i="1">
                <a:solidFill>
                  <a:srgbClr val="FF0000"/>
                </a:solidFill>
                <a:latin typeface="Verdana" panose="020B0604030504040204" pitchFamily="34" charset="0"/>
                <a:ea typeface="Gulim" panose="020B0503020000020004" pitchFamily="34" charset="-127"/>
              </a:rPr>
              <a:t>1995 </a:t>
            </a:r>
            <a:r>
              <a:rPr lang="zh-CN" altLang="zh-CN" sz="1429" i="1">
                <a:latin typeface="Verdana" panose="020B0604030504040204" pitchFamily="34" charset="0"/>
                <a:ea typeface="Gulim" panose="020B0503020000020004" pitchFamily="34" charset="-127"/>
              </a:rPr>
              <a:t>]</a:t>
            </a:r>
          </a:p>
        </p:txBody>
      </p:sp>
      <p:sp>
        <p:nvSpPr>
          <p:cNvPr id="71688" name="AutoShape 8">
            <a:extLst>
              <a:ext uri="{FF2B5EF4-FFF2-40B4-BE49-F238E27FC236}">
                <a16:creationId xmlns:a16="http://schemas.microsoft.com/office/drawing/2014/main" id="{B52689CC-5ECA-4D40-85EF-A0089E220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436" y="3823882"/>
            <a:ext cx="720834" cy="1676064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71689" name="未知">
            <a:extLst>
              <a:ext uri="{FF2B5EF4-FFF2-40B4-BE49-F238E27FC236}">
                <a16:creationId xmlns:a16="http://schemas.microsoft.com/office/drawing/2014/main" id="{686CD434-85EE-4E47-8E7F-FF526C64D6E8}"/>
              </a:ext>
            </a:extLst>
          </p:cNvPr>
          <p:cNvSpPr>
            <a:spLocks/>
          </p:cNvSpPr>
          <p:nvPr/>
        </p:nvSpPr>
        <p:spPr bwMode="auto">
          <a:xfrm>
            <a:off x="2833422" y="4968498"/>
            <a:ext cx="2073752" cy="987456"/>
          </a:xfrm>
          <a:custGeom>
            <a:avLst/>
            <a:gdLst>
              <a:gd name="T0" fmla="*/ 0 w 3907"/>
              <a:gd name="T1" fmla="*/ 0 h 1832"/>
              <a:gd name="T2" fmla="*/ 0 w 3907"/>
              <a:gd name="T3" fmla="*/ 1832 h 1832"/>
              <a:gd name="T4" fmla="*/ 3907 w 3907"/>
              <a:gd name="T5" fmla="*/ 1832 h 1832"/>
              <a:gd name="T6" fmla="*/ 3907 w 3907"/>
              <a:gd name="T7" fmla="*/ 659 h 1832"/>
              <a:gd name="T8" fmla="*/ 927 w 3907"/>
              <a:gd name="T9" fmla="*/ 684 h 1832"/>
              <a:gd name="T10" fmla="*/ 927 w 3907"/>
              <a:gd name="T11" fmla="*/ 0 h 1832"/>
              <a:gd name="T12" fmla="*/ 0 w 3907"/>
              <a:gd name="T13" fmla="*/ 0 h 1832"/>
              <a:gd name="T14" fmla="*/ 0 w 3907"/>
              <a:gd name="T15" fmla="*/ 0 h 1832"/>
              <a:gd name="T16" fmla="*/ 0 w 3907"/>
              <a:gd name="T17" fmla="*/ 0 h 1832"/>
              <a:gd name="T18" fmla="*/ 0 w 3907"/>
              <a:gd name="T19" fmla="*/ 0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7" h="1832">
                <a:moveTo>
                  <a:pt x="0" y="0"/>
                </a:moveTo>
                <a:lnTo>
                  <a:pt x="0" y="1832"/>
                </a:lnTo>
                <a:lnTo>
                  <a:pt x="3907" y="1832"/>
                </a:lnTo>
                <a:lnTo>
                  <a:pt x="3907" y="659"/>
                </a:lnTo>
                <a:lnTo>
                  <a:pt x="927" y="684"/>
                </a:lnTo>
                <a:lnTo>
                  <a:pt x="927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BF0173-6BB9-4437-BA5B-84DC917F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E180AE-1CCC-484D-8DAE-A06B9D3B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1640DD-D73A-44B8-8B6F-C937FF76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2283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772B6D2-C801-4EA0-9D44-7353D723F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The VLIW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6B59D17-9F33-429B-BF5C-F6B5F0698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3.7 Multiple Issue</a:t>
            </a:r>
          </a:p>
        </p:txBody>
      </p:sp>
    </p:spTree>
    <p:extLst>
      <p:ext uri="{BB962C8B-B14F-4D97-AF65-F5344CB8AC3E}">
        <p14:creationId xmlns:p14="http://schemas.microsoft.com/office/powerpoint/2010/main" val="78337149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D93A70B-B4BA-4960-A47D-06415E81F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The VLIW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D0FB90A-503E-4678-AAF7-EE18F9C3D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 LIW (Long Instruction Word) or a VLIW (Very Long instruction Word) architecture</a:t>
            </a:r>
          </a:p>
          <a:p>
            <a:r>
              <a:rPr lang="zh-CN" altLang="zh-CN"/>
              <a:t>The first commercial LIW processor was the AP-120B developed by Floating Point Systems</a:t>
            </a:r>
          </a:p>
          <a:p>
            <a:r>
              <a:rPr lang="zh-CN" altLang="zh-CN"/>
              <a:t>A later model, the FPS-164, had 10 instructions per wide word for 10 separate functional units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2FD6B3-F1E8-41DF-9837-1922C907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2BF7F4-AFBF-4C0D-84DE-8AC5416A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364A0-3270-4A3C-9A32-4EAF9FEF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9982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D22254-1082-4DD2-8619-90E4D9782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Rely on VLIW Compiler Technology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7CF163D-AA78-4378-B09B-0AF44CC86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To minimize the potential data hazard stalls</a:t>
            </a:r>
          </a:p>
          <a:p>
            <a:r>
              <a:rPr lang="zh-CN" altLang="zh-CN"/>
              <a:t>To actually format the instructions in a potential issue packet</a:t>
            </a:r>
          </a:p>
          <a:p>
            <a:pPr lvl="1"/>
            <a:r>
              <a:rPr lang="zh-CN" altLang="zh-CN"/>
              <a:t>It issue a package of instructions within the fields rather than trying to issue multiple independent instructions to the units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4F4B07-929C-4900-84F5-F797888B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C4313F-6DF5-472F-ADEC-A84D5326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18CD17-6F13-4FB2-918E-0DEFA29B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4492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D818521-79C1-41B9-92A8-90A8A8E3F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Compiler Must…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8A4BBC-44E2-4F2C-AA0F-108A16F0D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The VLIW hardware need not check explicitly for dependences</a:t>
            </a:r>
          </a:p>
          <a:p>
            <a:r>
              <a:rPr lang="zh-CN" altLang="zh-CN"/>
              <a:t>To ensure that dependences within the issue packet cannot be present or</a:t>
            </a:r>
          </a:p>
          <a:p>
            <a:r>
              <a:rPr lang="zh-CN" altLang="zh-CN"/>
              <a:t>At a minimum, indicate when a dependence may be present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1E6112-8D26-400D-847A-FED6488E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620D8-21FF-4CDB-AAAC-D3E30BB1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715DFD-E29E-48AB-9EC0-9BF046CF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2090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9A2B840-D8A3-4F61-A311-1ECD14955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Potential Advantages of VLIW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0DC975-85DF-4FD4-B855-522315A67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Simpler hardware</a:t>
            </a:r>
          </a:p>
          <a:p>
            <a:r>
              <a:rPr lang="zh-CN" altLang="zh-CN"/>
              <a:t>Still exhibiting good performance through extensive compiler optimization</a:t>
            </a:r>
          </a:p>
          <a:p>
            <a:r>
              <a:rPr lang="zh-CN" altLang="zh-CN"/>
              <a:t>The VLIW organization</a:t>
            </a:r>
          </a:p>
          <a:p>
            <a:pPr lvl="1"/>
            <a:r>
              <a:rPr lang="zh-CN" altLang="zh-CN"/>
              <a:t>Uses multiple independent units</a:t>
            </a:r>
          </a:p>
          <a:p>
            <a:pPr lvl="1"/>
            <a:r>
              <a:rPr lang="zh-CN" altLang="zh-CN"/>
              <a:t>Packages the multiple operations into one long instruction word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B840D3-53E4-45F1-AA94-DCBBA315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57266B-E6F2-4E09-B4C6-13A0DC0B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3D9AD3-7ACD-475A-ADA7-31FBA8A4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0787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DF703DC-80BE-4FA2-B63E-6A16E7605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Instructions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D511BFA-567E-4D7B-9BF2-9B66BCF09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 VLIW instruction would have a set of fields for each functional unit</a:t>
            </a:r>
          </a:p>
          <a:p>
            <a:pPr lvl="1"/>
            <a:r>
              <a:rPr lang="zh-CN" altLang="zh-CN"/>
              <a:t>Perhaps 16 to 24 bits per unit</a:t>
            </a:r>
          </a:p>
          <a:p>
            <a:r>
              <a:rPr lang="zh-CN" altLang="zh-CN"/>
              <a:t>It might include following seven units</a:t>
            </a:r>
          </a:p>
          <a:p>
            <a:pPr lvl="1"/>
            <a:r>
              <a:rPr lang="zh-CN" altLang="zh-CN"/>
              <a:t>Two integers</a:t>
            </a:r>
          </a:p>
          <a:p>
            <a:pPr lvl="1"/>
            <a:r>
              <a:rPr lang="zh-CN" altLang="zh-CN"/>
              <a:t>Two floating-points</a:t>
            </a:r>
          </a:p>
          <a:p>
            <a:pPr lvl="1"/>
            <a:r>
              <a:rPr lang="zh-CN" altLang="zh-CN"/>
              <a:t>Two memory references</a:t>
            </a:r>
          </a:p>
          <a:p>
            <a:pPr lvl="1"/>
            <a:r>
              <a:rPr lang="zh-CN" altLang="zh-CN"/>
              <a:t>A branch</a:t>
            </a:r>
          </a:p>
          <a:p>
            <a:r>
              <a:rPr lang="zh-CN" altLang="zh-CN"/>
              <a:t>An instruction length from 112 to 168 bits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3691EB-EE62-4F9F-A362-C04A6AA8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9C15BA-5CC3-48E5-A7FB-706AABE1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079D16-0ABF-4ED7-9862-0CE8098B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542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D6D1929-6771-43F3-B01F-6F3DCCDC7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zh-CN" altLang="zh-CN" dirty="0"/>
              <a:t>Five Primary Approaches for Multiple-issue</a:t>
            </a:r>
          </a:p>
        </p:txBody>
      </p:sp>
      <p:graphicFrame>
        <p:nvGraphicFramePr>
          <p:cNvPr id="32771" name="Group 3">
            <a:extLst>
              <a:ext uri="{FF2B5EF4-FFF2-40B4-BE49-F238E27FC236}">
                <a16:creationId xmlns:a16="http://schemas.microsoft.com/office/drawing/2014/main" id="{847658C5-0488-4DEB-B173-C8D76AE05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703824"/>
              </p:ext>
            </p:extLst>
          </p:nvPr>
        </p:nvGraphicFramePr>
        <p:xfrm>
          <a:off x="357188" y="1571625"/>
          <a:ext cx="8412738" cy="4916489"/>
        </p:xfrm>
        <a:graphic>
          <a:graphicData uri="http://schemas.openxmlformats.org/drawingml/2006/table">
            <a:tbl>
              <a:tblPr/>
              <a:tblGrid>
                <a:gridCol w="1446071">
                  <a:extLst>
                    <a:ext uri="{9D8B030D-6E8A-4147-A177-3AD203B41FA5}">
                      <a16:colId xmlns:a16="http://schemas.microsoft.com/office/drawing/2014/main" val="3133462168"/>
                    </a:ext>
                  </a:extLst>
                </a:gridCol>
                <a:gridCol w="1102915">
                  <a:extLst>
                    <a:ext uri="{9D8B030D-6E8A-4147-A177-3AD203B41FA5}">
                      <a16:colId xmlns:a16="http://schemas.microsoft.com/office/drawing/2014/main" val="1013525860"/>
                    </a:ext>
                  </a:extLst>
                </a:gridCol>
                <a:gridCol w="1171546">
                  <a:extLst>
                    <a:ext uri="{9D8B030D-6E8A-4147-A177-3AD203B41FA5}">
                      <a16:colId xmlns:a16="http://schemas.microsoft.com/office/drawing/2014/main" val="1964566213"/>
                    </a:ext>
                  </a:extLst>
                </a:gridCol>
                <a:gridCol w="1382256">
                  <a:extLst>
                    <a:ext uri="{9D8B030D-6E8A-4147-A177-3AD203B41FA5}">
                      <a16:colId xmlns:a16="http://schemas.microsoft.com/office/drawing/2014/main" val="483467813"/>
                    </a:ext>
                  </a:extLst>
                </a:gridCol>
                <a:gridCol w="1757922">
                  <a:extLst>
                    <a:ext uri="{9D8B030D-6E8A-4147-A177-3AD203B41FA5}">
                      <a16:colId xmlns:a16="http://schemas.microsoft.com/office/drawing/2014/main" val="2969952627"/>
                    </a:ext>
                  </a:extLst>
                </a:gridCol>
                <a:gridCol w="1552028">
                  <a:extLst>
                    <a:ext uri="{9D8B030D-6E8A-4147-A177-3AD203B41FA5}">
                      <a16:colId xmlns:a16="http://schemas.microsoft.com/office/drawing/2014/main" val="143594942"/>
                    </a:ext>
                  </a:extLst>
                </a:gridCol>
              </a:tblGrid>
              <a:tr h="573396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Common name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Issue structure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Hazard detection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Scheduling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Distinguishing characteristic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Examples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290632"/>
                  </a:ext>
                </a:extLst>
              </a:tr>
              <a:tr h="816926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Superscalar (static)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dynamic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hardware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static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in-order execution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Sun UltraSPARC II/III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715270"/>
                  </a:ext>
                </a:extLst>
              </a:tr>
              <a:tr h="573396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Superscalar (dynamic)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dynamic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hardware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dynamic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some out-of-order execution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IBM Power2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540986"/>
                  </a:ext>
                </a:extLst>
              </a:tr>
              <a:tr h="106317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Superscalar (speculative)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dynamic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hardware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dynamic with speculation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out-of-order execution with speculation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Intel P4, i3/i5/i7, </a:t>
                      </a:r>
                    </a:p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MIPS R10K</a:t>
                      </a:r>
                    </a:p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IBM Power6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279165"/>
                  </a:ext>
                </a:extLst>
              </a:tr>
              <a:tr h="820998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VLIW/LIW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static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software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static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no hazards between issue packets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Trimedia, i860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067323"/>
                  </a:ext>
                </a:extLst>
              </a:tr>
              <a:tr h="106860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EPIC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mostly static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mostly software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mostly static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explicit dependences marked by compiler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Itanium</a:t>
                      </a:r>
                    </a:p>
                  </a:txBody>
                  <a:tcPr marL="65022" marR="65022" marT="36294" marB="362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893058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8D6A25-989E-4222-A401-0EB34234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EADEBD-5254-4C51-8078-93F9C361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8C2C3C-CC61-4469-9E07-A479ECA2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12383CCA-3528-4E10-B2F8-3CED56CE9A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3809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864E23D-3608-48EA-AAE5-6C1BE598A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Early VLIWs: Quite Rigid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59287D2-2CA5-4E80-B252-9125B3124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The hardware simply sends the appropriate fields to the FUs</a:t>
            </a:r>
          </a:p>
          <a:p>
            <a:r>
              <a:rPr lang="zh-CN" altLang="zh-CN"/>
              <a:t>The compiler is responsible for </a:t>
            </a:r>
          </a:p>
          <a:p>
            <a:pPr lvl="1"/>
            <a:r>
              <a:rPr lang="zh-CN" altLang="zh-CN"/>
              <a:t>Keeping each FU is busy for each cycle</a:t>
            </a:r>
          </a:p>
          <a:p>
            <a:pPr lvl="1"/>
            <a:r>
              <a:rPr lang="zh-CN" altLang="zh-CN"/>
              <a:t>Putting in a NOP for any unit that has no work to do</a:t>
            </a:r>
          </a:p>
          <a:p>
            <a:r>
              <a:rPr lang="zh-CN" altLang="zh-CN"/>
              <a:t>Effectively required re-compile of programs for different versions of the hardware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D5D669-B146-4809-8A40-E1AC9717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EF48F0-8321-46FE-86CD-1B4402F3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A5DCD0-DAF8-458E-8D57-A2092C69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9209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119A7D4-A787-439D-A833-176DF2021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Recent Architectures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565B618-78FB-4597-93C1-8666415D2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Still requiring the compiler to do most of the work of finding and scheduling instructions for parallel execution</a:t>
            </a:r>
          </a:p>
          <a:p>
            <a:r>
              <a:rPr lang="zh-CN" altLang="zh-CN"/>
              <a:t>Being pursued for desktop and server markets</a:t>
            </a:r>
          </a:p>
          <a:p>
            <a:pPr lvl="1"/>
            <a:r>
              <a:rPr lang="zh-CN" altLang="zh-CN"/>
              <a:t>Transmeta (bankrupt) Crusoe (The hero of the England writer Defoe’s Robinson Crusoe)</a:t>
            </a:r>
          </a:p>
          <a:p>
            <a:pPr lvl="1"/>
            <a:r>
              <a:rPr lang="zh-CN" altLang="zh-CN"/>
              <a:t>Intel Itanium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B7058F-358C-45D0-84A0-9E7D0D80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E4ED4E-7CA1-4D25-81D4-1EA1C4BC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C023CD-59BE-4726-AEBE-A118555F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53180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DB912E2-D3E2-49D6-83B9-52DB383E9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A VLIW Example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81B95FA-6EC4-4635-A2AD-1CC442FD3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Scheduling the loop for a VLIW machine with</a:t>
            </a:r>
          </a:p>
          <a:p>
            <a:pPr lvl="1"/>
            <a:r>
              <a:rPr lang="zh-CN" altLang="zh-CN"/>
              <a:t>Two memory references</a:t>
            </a:r>
          </a:p>
          <a:p>
            <a:pPr lvl="1"/>
            <a:r>
              <a:rPr lang="zh-CN" altLang="zh-CN"/>
              <a:t>Two FP operations</a:t>
            </a:r>
          </a:p>
          <a:p>
            <a:pPr lvl="1"/>
            <a:r>
              <a:rPr lang="zh-CN" altLang="zh-CN"/>
              <a:t>One integer/branch operation</a:t>
            </a:r>
          </a:p>
          <a:p>
            <a:r>
              <a:rPr lang="zh-CN" altLang="zh-CN"/>
              <a:t>Gives us the following code sequence:</a:t>
            </a:r>
          </a:p>
          <a:p>
            <a:pPr lvl="1"/>
            <a:r>
              <a:rPr lang="zh-CN" altLang="zh-CN"/>
              <a:t>Loop x[i] = x[i] + 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9C1E9D-EDC6-4F8E-8D34-37FC557A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B020D7-5726-4D39-8F41-BB8E7076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85B383-548D-4B8D-A0CC-8B8D14CB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5313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9660BCE-513C-46FE-A791-D4E40087B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Example Code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B8D59F-7981-4BF7-B694-D24951679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177" lvl="1" indent="0">
              <a:buNone/>
            </a:pPr>
            <a:r>
              <a:rPr lang="zh-CN" altLang="zh-CN" dirty="0"/>
              <a:t>Loop:	L.D		F0,0(R1)</a:t>
            </a:r>
          </a:p>
          <a:p>
            <a:pPr marL="457177" lvl="1" indent="0">
              <a:buNone/>
            </a:pPr>
            <a:r>
              <a:rPr lang="zh-CN" altLang="zh-CN" dirty="0"/>
              <a:t>		ADD.D	</a:t>
            </a:r>
            <a:r>
              <a:rPr lang="en-US" altLang="zh-CN" dirty="0"/>
              <a:t>	</a:t>
            </a:r>
            <a:r>
              <a:rPr lang="zh-CN" altLang="zh-CN" dirty="0"/>
              <a:t>F4,F0,F2</a:t>
            </a:r>
          </a:p>
          <a:p>
            <a:pPr marL="457177" lvl="1" indent="0">
              <a:buNone/>
            </a:pPr>
            <a:r>
              <a:rPr lang="zh-CN" altLang="zh-CN" dirty="0"/>
              <a:t>		S.D		F4,0(R1)</a:t>
            </a:r>
          </a:p>
          <a:p>
            <a:pPr marL="457177" lvl="1" indent="0">
              <a:buNone/>
            </a:pPr>
            <a:r>
              <a:rPr lang="zh-CN" altLang="zh-CN" dirty="0"/>
              <a:t>		DADDUI	R1,R1,#-8</a:t>
            </a:r>
          </a:p>
          <a:p>
            <a:pPr marL="457177" lvl="1" indent="0">
              <a:buNone/>
            </a:pPr>
            <a:r>
              <a:rPr lang="zh-CN" altLang="zh-CN" dirty="0"/>
              <a:t>		BNE		R1,R2,Loop</a:t>
            </a:r>
          </a:p>
          <a:p>
            <a:endParaRPr lang="zh-CN" altLang="zh-CN" dirty="0"/>
          </a:p>
          <a:p>
            <a:r>
              <a:rPr lang="zh-CN" altLang="zh-CN" dirty="0"/>
              <a:t>The loop has been unrolled to make seven copies of the body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0BB803-302A-4B0D-AC99-6A6D86CE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20D4FF-2569-45BD-B8F8-2E3FEA87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BCA82D-F248-4A92-ABED-DF18B53B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6086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C9F9AB1-0C66-413E-ABDC-0288DCD1D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Example Execution</a:t>
            </a:r>
          </a:p>
        </p:txBody>
      </p:sp>
      <p:graphicFrame>
        <p:nvGraphicFramePr>
          <p:cNvPr id="16388" name="Group 4">
            <a:extLst>
              <a:ext uri="{FF2B5EF4-FFF2-40B4-BE49-F238E27FC236}">
                <a16:creationId xmlns:a16="http://schemas.microsoft.com/office/drawing/2014/main" id="{9AC489BF-5270-479E-B627-B29E08567F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5" cy="2789088"/>
        </p:xfrm>
        <a:graphic>
          <a:graphicData uri="http://schemas.openxmlformats.org/drawingml/2006/table">
            <a:tbl>
              <a:tblPr/>
              <a:tblGrid>
                <a:gridCol w="1447200">
                  <a:extLst>
                    <a:ext uri="{9D8B030D-6E8A-4147-A177-3AD203B41FA5}">
                      <a16:colId xmlns:a16="http://schemas.microsoft.com/office/drawing/2014/main" val="3818887791"/>
                    </a:ext>
                  </a:extLst>
                </a:gridCol>
                <a:gridCol w="1372695">
                  <a:extLst>
                    <a:ext uri="{9D8B030D-6E8A-4147-A177-3AD203B41FA5}">
                      <a16:colId xmlns:a16="http://schemas.microsoft.com/office/drawing/2014/main" val="1292992223"/>
                    </a:ext>
                  </a:extLst>
                </a:gridCol>
                <a:gridCol w="1649267">
                  <a:extLst>
                    <a:ext uri="{9D8B030D-6E8A-4147-A177-3AD203B41FA5}">
                      <a16:colId xmlns:a16="http://schemas.microsoft.com/office/drawing/2014/main" val="2871140232"/>
                    </a:ext>
                  </a:extLst>
                </a:gridCol>
                <a:gridCol w="1645880">
                  <a:extLst>
                    <a:ext uri="{9D8B030D-6E8A-4147-A177-3AD203B41FA5}">
                      <a16:colId xmlns:a16="http://schemas.microsoft.com/office/drawing/2014/main" val="1976868268"/>
                    </a:ext>
                  </a:extLst>
                </a:gridCol>
                <a:gridCol w="1772313">
                  <a:extLst>
                    <a:ext uri="{9D8B030D-6E8A-4147-A177-3AD203B41FA5}">
                      <a16:colId xmlns:a16="http://schemas.microsoft.com/office/drawing/2014/main" val="1947470038"/>
                    </a:ext>
                  </a:extLst>
                </a:gridCol>
              </a:tblGrid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Ref1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FP1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Int/branch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65931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F6,-8(R1)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770329"/>
                  </a:ext>
                </a:extLst>
              </a:tr>
              <a:tr h="27976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F10,-16(R1)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F14,-24(R1)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090043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F18,-32(R1)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F22,-40(R1)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F8,F6,F2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259703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F26,-48(R1)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F12,F10,F2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F16,F14,F2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948217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F20,F18,F2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F24,F22,F2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35163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F8,-8(R1)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F28,F26,F2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133133"/>
                  </a:ext>
                </a:extLst>
              </a:tr>
              <a:tr h="27976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F12,-16(R1)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F16,-24(R1)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DADDUI R1,R1,#-56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09092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F20,24(R1)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F24,16(R1)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378887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F28,8(R1)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621111"/>
                  </a:ext>
                </a:extLst>
              </a:tr>
            </a:tbl>
          </a:graphicData>
        </a:graphic>
      </p:graphicFrame>
      <p:sp>
        <p:nvSpPr>
          <p:cNvPr id="16387" name="Rectangle 3">
            <a:extLst>
              <a:ext uri="{FF2B5EF4-FFF2-40B4-BE49-F238E27FC236}">
                <a16:creationId xmlns:a16="http://schemas.microsoft.com/office/drawing/2014/main" id="{E4295EB1-F30C-4771-9ACB-C6350667806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7994" y="4749649"/>
            <a:ext cx="7887355" cy="1698776"/>
          </a:xfrm>
        </p:spPr>
        <p:txBody>
          <a:bodyPr/>
          <a:lstStyle/>
          <a:p>
            <a:r>
              <a:rPr lang="zh-CN" altLang="zh-CN" dirty="0"/>
              <a:t>7 results in 9 cycles, or 1.29 cycles per result</a:t>
            </a:r>
          </a:p>
          <a:p>
            <a:r>
              <a:rPr lang="zh-CN" altLang="zh-CN" dirty="0"/>
              <a:t>The issue rate is 23 operations in 9 clock cycles</a:t>
            </a:r>
            <a:endParaRPr lang="en-US" altLang="zh-CN" dirty="0"/>
          </a:p>
          <a:p>
            <a:pPr lvl="1"/>
            <a:r>
              <a:rPr lang="zh-CN" altLang="zh-CN" dirty="0"/>
              <a:t>2.5 operations/cycle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C93C70-7732-4A12-9EDE-A5B53DB8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0B1E7B-57DB-42F1-A84E-2F848E3C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1C2AD-41AB-48BF-8344-A0FB648B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7593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144E7BA-0AB6-4C9B-8560-A13EEC382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Example Performance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7CF96E5-C3B4-40D5-A0B5-8BCF7191F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1.29 cycles per result</a:t>
            </a:r>
          </a:p>
          <a:p>
            <a:pPr lvl="1"/>
            <a:r>
              <a:rPr lang="zh-CN" altLang="zh-CN"/>
              <a:t>Nearly twice as fast as the two-issue static superscalar (2.4 clock cycles per element, see F4.2/p313)</a:t>
            </a:r>
          </a:p>
          <a:p>
            <a:r>
              <a:rPr lang="zh-CN" altLang="zh-CN"/>
              <a:t>2.5 operations per cycle</a:t>
            </a:r>
          </a:p>
          <a:p>
            <a:pPr lvl="1"/>
            <a:r>
              <a:rPr lang="zh-CN" altLang="zh-CN"/>
              <a:t>The efficiency, the used slots, is about 51% (23/45)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53B3BA-345E-4724-BF86-8959325D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13DB8F-65C2-4F4E-A5AD-A6180850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34BD38-DFDF-4799-8E4A-B3A37F8C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0642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2D819C0-E0AE-4728-A08B-3DEC3DAFF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Registers in VLIW 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DED3D70-00B0-4037-B848-A5BF58C47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It requires a larger number of registers than MIPS would normally use</a:t>
            </a:r>
          </a:p>
          <a:p>
            <a:pPr lvl="1"/>
            <a:r>
              <a:rPr lang="zh-CN" altLang="zh-CN"/>
              <a:t>2*7+1=15 FP regs</a:t>
            </a:r>
          </a:p>
          <a:p>
            <a:r>
              <a:rPr lang="zh-CN" altLang="zh-CN"/>
              <a:t>The base MIPS use only 3 (2*1+1) FP registers</a:t>
            </a:r>
          </a:p>
          <a:p>
            <a:pPr lvl="1"/>
            <a:r>
              <a:rPr lang="zh-CN" altLang="zh-CN"/>
              <a:t>See the code in p305</a:t>
            </a:r>
          </a:p>
          <a:p>
            <a:r>
              <a:rPr lang="zh-CN" altLang="zh-CN"/>
              <a:t>In the superscalar example 11 (2*5+1) registers were needed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05FAF3-362C-4162-91F0-F7CE5263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5C810F-C630-438C-B92A-24FF0194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022868-F545-419A-A499-ED24468D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1617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960D672-59F8-4412-8DF6-E8AC1A179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zh-CN" altLang="zh-CN"/>
              <a:t>The VLIW without Empty Issue</a:t>
            </a:r>
          </a:p>
        </p:txBody>
      </p:sp>
      <p:graphicFrame>
        <p:nvGraphicFramePr>
          <p:cNvPr id="19460" name="Group 4">
            <a:extLst>
              <a:ext uri="{FF2B5EF4-FFF2-40B4-BE49-F238E27FC236}">
                <a16:creationId xmlns:a16="http://schemas.microsoft.com/office/drawing/2014/main" id="{FC222893-0852-4956-A4BF-AB58C33DE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125721"/>
              </p:ext>
            </p:extLst>
          </p:nvPr>
        </p:nvGraphicFramePr>
        <p:xfrm>
          <a:off x="357188" y="1571626"/>
          <a:ext cx="8429623" cy="2440350"/>
        </p:xfrm>
        <a:graphic>
          <a:graphicData uri="http://schemas.openxmlformats.org/drawingml/2006/table">
            <a:tbl>
              <a:tblPr/>
              <a:tblGrid>
                <a:gridCol w="1482755">
                  <a:extLst>
                    <a:ext uri="{9D8B030D-6E8A-4147-A177-3AD203B41FA5}">
                      <a16:colId xmlns:a16="http://schemas.microsoft.com/office/drawing/2014/main" val="1256153587"/>
                    </a:ext>
                  </a:extLst>
                </a:gridCol>
                <a:gridCol w="1327119">
                  <a:extLst>
                    <a:ext uri="{9D8B030D-6E8A-4147-A177-3AD203B41FA5}">
                      <a16:colId xmlns:a16="http://schemas.microsoft.com/office/drawing/2014/main" val="2628869360"/>
                    </a:ext>
                  </a:extLst>
                </a:gridCol>
                <a:gridCol w="1773515">
                  <a:extLst>
                    <a:ext uri="{9D8B030D-6E8A-4147-A177-3AD203B41FA5}">
                      <a16:colId xmlns:a16="http://schemas.microsoft.com/office/drawing/2014/main" val="2980614695"/>
                    </a:ext>
                  </a:extLst>
                </a:gridCol>
                <a:gridCol w="1696300">
                  <a:extLst>
                    <a:ext uri="{9D8B030D-6E8A-4147-A177-3AD203B41FA5}">
                      <a16:colId xmlns:a16="http://schemas.microsoft.com/office/drawing/2014/main" val="3483893201"/>
                    </a:ext>
                  </a:extLst>
                </a:gridCol>
                <a:gridCol w="2149934">
                  <a:extLst>
                    <a:ext uri="{9D8B030D-6E8A-4147-A177-3AD203B41FA5}">
                      <a16:colId xmlns:a16="http://schemas.microsoft.com/office/drawing/2014/main" val="1658760289"/>
                    </a:ext>
                  </a:extLst>
                </a:gridCol>
              </a:tblGrid>
              <a:tr h="2583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Ref1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FP1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Int/branch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072301"/>
                  </a:ext>
                </a:extLst>
              </a:tr>
              <a:tr h="2583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F6,-8(R1)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148824"/>
                  </a:ext>
                </a:extLst>
              </a:tr>
              <a:tr h="2593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F10,-16(R1)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674382"/>
                  </a:ext>
                </a:extLst>
              </a:tr>
              <a:tr h="2583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F8,F6,F2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654820"/>
                  </a:ext>
                </a:extLst>
              </a:tr>
              <a:tr h="2583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F12,F10,F2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891200"/>
                  </a:ext>
                </a:extLst>
              </a:tr>
              <a:tr h="2583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DADDUI R1,R1,#-24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402187"/>
                  </a:ext>
                </a:extLst>
              </a:tr>
              <a:tr h="2583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F4,24(R1)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F8,16(R1)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300522"/>
                  </a:ext>
                </a:extLst>
              </a:tr>
              <a:tr h="25933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F12,8(R1)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406548"/>
                  </a:ext>
                </a:extLst>
              </a:tr>
              <a:tr h="258340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882449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2C66E6-E96B-48BA-A760-59193AA7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ACB4C1-BBCD-410F-8096-C916D20E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BBA796-1380-4819-8B1D-8D626838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12383CCA-3528-4E10-B2F8-3CED56CE9A7B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5EAEE6B-BC7D-4B64-9775-D645D81D7E9E}"/>
              </a:ext>
            </a:extLst>
          </p:cNvPr>
          <p:cNvSpPr>
            <a:spLocks noGrp="1" noChangeArrowheads="1"/>
          </p:cNvSpPr>
          <p:nvPr>
            <p:ph idx="13"/>
          </p:nvPr>
        </p:nvSpPr>
        <p:spPr>
          <a:xfrm>
            <a:off x="357188" y="4039883"/>
            <a:ext cx="8429625" cy="2408317"/>
          </a:xfrm>
        </p:spPr>
        <p:txBody>
          <a:bodyPr/>
          <a:lstStyle/>
          <a:p>
            <a:r>
              <a:rPr lang="zh-CN" altLang="zh-CN" dirty="0"/>
              <a:t>3 results in 8 cycles, or 2.66 cycles per result</a:t>
            </a:r>
          </a:p>
          <a:p>
            <a:r>
              <a:rPr lang="zh-CN" altLang="zh-CN" dirty="0"/>
              <a:t>Efficiency of operation slot: 11/40 = 27.5%</a:t>
            </a:r>
          </a:p>
        </p:txBody>
      </p:sp>
    </p:spTree>
    <p:extLst>
      <p:ext uri="{BB962C8B-B14F-4D97-AF65-F5344CB8AC3E}">
        <p14:creationId xmlns:p14="http://schemas.microsoft.com/office/powerpoint/2010/main" val="394220805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1CC3BF9-1862-4300-8B49-7F8132B2D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without Empty FP-op</a:t>
            </a:r>
          </a:p>
        </p:txBody>
      </p:sp>
      <p:graphicFrame>
        <p:nvGraphicFramePr>
          <p:cNvPr id="20484" name="Group 4">
            <a:extLst>
              <a:ext uri="{FF2B5EF4-FFF2-40B4-BE49-F238E27FC236}">
                <a16:creationId xmlns:a16="http://schemas.microsoft.com/office/drawing/2014/main" id="{8202F881-C4B8-42A1-B502-6517DBCC9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377633"/>
              </p:ext>
            </p:extLst>
          </p:nvPr>
        </p:nvGraphicFramePr>
        <p:xfrm>
          <a:off x="357188" y="1571625"/>
          <a:ext cx="8429624" cy="3113951"/>
        </p:xfrm>
        <a:graphic>
          <a:graphicData uri="http://schemas.openxmlformats.org/drawingml/2006/table">
            <a:tbl>
              <a:tblPr/>
              <a:tblGrid>
                <a:gridCol w="1482755">
                  <a:extLst>
                    <a:ext uri="{9D8B030D-6E8A-4147-A177-3AD203B41FA5}">
                      <a16:colId xmlns:a16="http://schemas.microsoft.com/office/drawing/2014/main" val="114679482"/>
                    </a:ext>
                  </a:extLst>
                </a:gridCol>
                <a:gridCol w="1475516">
                  <a:extLst>
                    <a:ext uri="{9D8B030D-6E8A-4147-A177-3AD203B41FA5}">
                      <a16:colId xmlns:a16="http://schemas.microsoft.com/office/drawing/2014/main" val="3444196750"/>
                    </a:ext>
                  </a:extLst>
                </a:gridCol>
                <a:gridCol w="1773515">
                  <a:extLst>
                    <a:ext uri="{9D8B030D-6E8A-4147-A177-3AD203B41FA5}">
                      <a16:colId xmlns:a16="http://schemas.microsoft.com/office/drawing/2014/main" val="4103286654"/>
                    </a:ext>
                  </a:extLst>
                </a:gridCol>
                <a:gridCol w="1768689">
                  <a:extLst>
                    <a:ext uri="{9D8B030D-6E8A-4147-A177-3AD203B41FA5}">
                      <a16:colId xmlns:a16="http://schemas.microsoft.com/office/drawing/2014/main" val="856712558"/>
                    </a:ext>
                  </a:extLst>
                </a:gridCol>
                <a:gridCol w="1929149">
                  <a:extLst>
                    <a:ext uri="{9D8B030D-6E8A-4147-A177-3AD203B41FA5}">
                      <a16:colId xmlns:a16="http://schemas.microsoft.com/office/drawing/2014/main" val="1424294459"/>
                    </a:ext>
                  </a:extLst>
                </a:gridCol>
              </a:tblGrid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Ref1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FP1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Int/branch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30933"/>
                  </a:ext>
                </a:extLst>
              </a:tr>
              <a:tr h="2822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F6,-8(R1)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681973"/>
                  </a:ext>
                </a:extLst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F10,-16(R1)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F14,-24(R1)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521104"/>
                  </a:ext>
                </a:extLst>
              </a:tr>
              <a:tr h="2822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F18,-32(R1)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F22,-40(R1)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F8,F6,F2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470871"/>
                  </a:ext>
                </a:extLst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F26,-48(R1)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F30,-56(R1)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F12,F10,F2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F16,F14,F2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858106"/>
                  </a:ext>
                </a:extLst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F34,-64(R1)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F38,-72(R1)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F20,F18,F2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F24,F22,F2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DADDUI R1,R1,#-80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430192"/>
                  </a:ext>
                </a:extLst>
              </a:tr>
              <a:tr h="2822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F4,80(R1)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F8,72(R1)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F28,F26,F2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F32,F30,F2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539000"/>
                  </a:ext>
                </a:extLst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F12,64(R1)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F16,56(R1)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F36,F34,F2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F40,F38,F2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104366"/>
                  </a:ext>
                </a:extLst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F20,48(R1)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F20,40(R1)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338939"/>
                  </a:ext>
                </a:extLst>
              </a:tr>
              <a:tr h="2822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F20,32(R1)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F20,24(R1)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084570"/>
                  </a:ext>
                </a:extLst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F20,16(R1)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F20,8(R1)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309899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7872E3-A30D-4D20-A6AD-FE250C8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6AC584-2E4E-47D7-B445-3877E6D9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FAA158-380B-43C7-BAA5-4D117BF2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2B74428-22B2-46F2-80DD-21C0527D48B9}"/>
              </a:ext>
            </a:extLst>
          </p:cNvPr>
          <p:cNvSpPr>
            <a:spLocks noGrp="1" noChangeArrowheads="1"/>
          </p:cNvSpPr>
          <p:nvPr>
            <p:ph idx="13"/>
          </p:nvPr>
        </p:nvSpPr>
        <p:spPr>
          <a:xfrm>
            <a:off x="357188" y="4764156"/>
            <a:ext cx="8429625" cy="1684044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10 results in 10 cycles with 42 FP registers (if available), or 1.00 cycles per result</a:t>
            </a:r>
          </a:p>
          <a:p>
            <a:r>
              <a:rPr lang="zh-CN" altLang="zh-CN" sz="3200" dirty="0"/>
              <a:t>Efficiency of operation slot: 36/50 =72%</a:t>
            </a:r>
          </a:p>
        </p:txBody>
      </p:sp>
    </p:spTree>
    <p:extLst>
      <p:ext uri="{BB962C8B-B14F-4D97-AF65-F5344CB8AC3E}">
        <p14:creationId xmlns:p14="http://schemas.microsoft.com/office/powerpoint/2010/main" val="349428303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9C3D073-8580-4AA7-A30A-24B6E84A5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Problems Of VLIW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BA8C18E-3760-4AE2-80E0-1F63AEC4D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The technical problems</a:t>
            </a:r>
          </a:p>
          <a:p>
            <a:pPr lvl="1"/>
            <a:r>
              <a:rPr lang="zh-CN" altLang="zh-CN"/>
              <a:t>The increase in code size</a:t>
            </a:r>
          </a:p>
          <a:p>
            <a:pPr lvl="1"/>
            <a:r>
              <a:rPr lang="zh-CN" altLang="zh-CN"/>
              <a:t>And the limitations of lock-step operation</a:t>
            </a:r>
          </a:p>
          <a:p>
            <a:r>
              <a:rPr lang="zh-CN" altLang="zh-CN"/>
              <a:t>A major logistical problem</a:t>
            </a:r>
          </a:p>
          <a:p>
            <a:pPr lvl="1"/>
            <a:r>
              <a:rPr lang="zh-CN" altLang="zh-CN"/>
              <a:t>Binary code compatibility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E5E977-94D6-452D-8C64-E828E541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4DD17E-48BA-4D89-ABAB-B7340238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A32DA-C1A3-44E3-B62B-C0C17BE0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242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24DC037-15F8-4541-8DF5-C6CDA86D7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Statically-scheduled Superscalar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9042ACF-189B-4798-ADEA-502035682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Instructions issue in order </a:t>
            </a:r>
          </a:p>
          <a:p>
            <a:r>
              <a:rPr lang="zh-CN" altLang="zh-CN"/>
              <a:t>All pipeline hazards are checked</a:t>
            </a:r>
          </a:p>
          <a:p>
            <a:pPr lvl="1"/>
            <a:r>
              <a:rPr lang="zh-CN" altLang="zh-CN"/>
              <a:t>At issue time</a:t>
            </a:r>
          </a:p>
          <a:p>
            <a:pPr lvl="1"/>
            <a:r>
              <a:rPr lang="zh-CN" altLang="zh-CN"/>
              <a:t>By the pipeline control logic </a:t>
            </a:r>
          </a:p>
          <a:p>
            <a:pPr lvl="1"/>
            <a:r>
              <a:rPr lang="zh-CN" altLang="zh-CN"/>
              <a:t>Among the instructions being issued in a given clock cycle</a:t>
            </a:r>
          </a:p>
          <a:p>
            <a:pPr lvl="1"/>
            <a:r>
              <a:rPr lang="zh-CN" altLang="zh-CN"/>
              <a:t>Among the issuing instructions all still in execution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159DB8-D585-46AD-89B9-8951C76C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9BA900-7FBA-41D5-BAAB-C5C2919F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F1B144-5493-42F4-A349-B6979FDE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34680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81EC463-A265-4984-8F4F-102DA688F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Two Reasons to Increase Code Size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0AF4342-2C48-411E-A0A2-21A93F763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 vast amount of independent operations</a:t>
            </a:r>
          </a:p>
          <a:p>
            <a:pPr lvl="1"/>
            <a:r>
              <a:rPr lang="zh-CN" altLang="zh-CN"/>
              <a:t>Generating operations in a straight-line code fragment requires ambitiously unrolling loops</a:t>
            </a:r>
          </a:p>
          <a:p>
            <a:pPr lvl="1"/>
            <a:r>
              <a:rPr lang="zh-CN" altLang="zh-CN"/>
              <a:t>&gt;Exploiting large amounts of ILP </a:t>
            </a:r>
          </a:p>
          <a:p>
            <a:r>
              <a:rPr lang="zh-CN" altLang="zh-CN"/>
              <a:t>Low efficiency usage of FUs</a:t>
            </a:r>
          </a:p>
          <a:p>
            <a:pPr lvl="1"/>
            <a:r>
              <a:rPr lang="zh-CN" altLang="zh-CN"/>
              <a:t>The unused functional units translate to wasted bits in the instruction encoding </a:t>
            </a:r>
          </a:p>
          <a:p>
            <a:pPr lvl="1"/>
            <a:r>
              <a:rPr lang="zh-CN" altLang="zh-CN"/>
              <a:t>In previous example, about 51% of the functional units were used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F3DD0C-A17E-4F0B-BC05-F50D8B7B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AEE66-043F-40DD-938F-ADDD4869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74E96-F581-4403-83DA-C7449B2B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3751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9C331AD-E19C-4C25-B11B-F9D27DFC4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Decrease VLIW Code Size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5D4D8BF-2DBA-4F6E-974C-EE8EEBBE1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Set one large immediate field for use by any functional unit</a:t>
            </a:r>
          </a:p>
          <a:p>
            <a:r>
              <a:rPr lang="zh-CN" altLang="zh-CN"/>
              <a:t>Compress the instructions in main memory and expand them when they are read into the cache or are decoded</a:t>
            </a:r>
          </a:p>
          <a:p>
            <a:pPr lvl="1"/>
            <a:r>
              <a:rPr lang="zh-CN" altLang="zh-CN"/>
              <a:t>By hardware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59F15A-9246-47CE-BB8F-A9442D13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45B48D-5A29-48A1-8DF0-9DA7622C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973EDB-A656-4B7D-AF0A-B309093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58433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C25326A-5E4A-4A06-BD25-A0F040273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VLIW’s Lock-step Operation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60D9C4D-0D0F-429F-9757-993C5F2D8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Lock-step: all the FUs must synchronize</a:t>
            </a:r>
          </a:p>
          <a:p>
            <a:r>
              <a:rPr lang="zh-CN" altLang="zh-CN"/>
              <a:t>There was no hazard detection hardware</a:t>
            </a:r>
          </a:p>
          <a:p>
            <a:r>
              <a:rPr lang="zh-CN" altLang="zh-CN"/>
              <a:t>A stall in any FU must cause the entire processor to stall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60FB85-7205-463E-984D-0D25E3D2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D23AC8-517C-4275-9F25-7E347465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1BEDCA-EDC2-44C3-81F0-E65F8F80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92649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954A985-D98D-422B-87AA-CFA258662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Long Lock-step: Memory Reference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ACC98FE-CA29-4BF9-A715-1FB3346F6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Predicting which data will encounter a cache stall and scheduling them is very difficult</a:t>
            </a:r>
          </a:p>
          <a:p>
            <a:r>
              <a:rPr lang="zh-CN" altLang="zh-CN"/>
              <a:t>As the issue rate and number of memory references becomes large, this synchronization restriction becomes unacceptable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C9267E-2AFE-4E91-ACEE-09DF9022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0E17B2-73D6-49EA-BDF9-BB5F916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4C56A-EF7D-4395-8884-A55736F6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6700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9A14B73-EEE3-4647-A1A7-2B4BEF57E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VLIW’s Lock-step Under H/W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AD5940B-67D0-48D5-A7AB-EE51B3289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In more recent processors, the functional units operate more independently</a:t>
            </a:r>
          </a:p>
          <a:p>
            <a:r>
              <a:rPr lang="zh-CN" altLang="zh-CN" dirty="0"/>
              <a:t>The compiler is used to avoid hazards at issue time</a:t>
            </a:r>
          </a:p>
          <a:p>
            <a:r>
              <a:rPr lang="zh-CN" altLang="zh-CN" dirty="0"/>
              <a:t>Hardware checks allow for unsynchronized execution once instructions are issued</a:t>
            </a:r>
          </a:p>
          <a:p>
            <a:pPr lvl="1"/>
            <a:r>
              <a:rPr lang="zh-CN" altLang="zh-CN" dirty="0"/>
              <a:t>Dynamic VLIW approach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D95144-B366-42FA-A8A7-455733C4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D31525-55EC-4911-A5BB-795F2301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63E52-436E-4EF2-AAE4-C89A867E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2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B399F7B-C56E-4F28-8AA2-88D2BB49D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Binary Code Compatibility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D60418-4A5C-456B-B772-0CE4F4045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 VLIW code sequence is decided by</a:t>
            </a:r>
          </a:p>
          <a:p>
            <a:pPr lvl="1"/>
            <a:r>
              <a:rPr lang="zh-CN" altLang="zh-CN"/>
              <a:t>The instruction set</a:t>
            </a:r>
          </a:p>
          <a:p>
            <a:pPr lvl="1"/>
            <a:r>
              <a:rPr lang="zh-CN" altLang="zh-CN"/>
              <a:t>The detailed pipeline structure</a:t>
            </a:r>
          </a:p>
          <a:p>
            <a:pPr lvl="1"/>
            <a:r>
              <a:rPr lang="zh-CN" altLang="zh-CN"/>
              <a:t>FUs and their latencies </a:t>
            </a:r>
          </a:p>
          <a:p>
            <a:r>
              <a:rPr lang="zh-CN" altLang="zh-CN"/>
              <a:t>Different numbers of FUs and unit latencies require different versions of the code</a:t>
            </a:r>
          </a:p>
          <a:p>
            <a:pPr lvl="1"/>
            <a:r>
              <a:rPr lang="zh-CN" altLang="zh-CN"/>
              <a:t>The ability to run old binary files is an advantage of the superscalar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8AA343-D056-4911-950E-EBBBD205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8F5EC5-4285-4D35-9909-3E6243B0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20C43C-2A34-4BB2-9C66-A1C2A73A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4687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378E3F7-FC23-47B2-9BAC-0E9B39565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Solution to Code Migration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5AEAC73-51F9-45A0-99A1-DE61B8D0D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Object-code translation or emulation</a:t>
            </a:r>
          </a:p>
          <a:p>
            <a:pPr lvl="1"/>
            <a:r>
              <a:rPr lang="zh-CN" altLang="zh-CN"/>
              <a:t>This technology is developing quickly and could play a significant role in future migration schemes</a:t>
            </a:r>
          </a:p>
          <a:p>
            <a:r>
              <a:rPr lang="zh-CN" altLang="zh-CN"/>
              <a:t>Temper the strictness</a:t>
            </a:r>
          </a:p>
          <a:p>
            <a:pPr lvl="1"/>
            <a:r>
              <a:rPr lang="zh-CN" altLang="zh-CN"/>
              <a:t>So that binary compatibility is still feasible</a:t>
            </a:r>
          </a:p>
          <a:p>
            <a:pPr lvl="1"/>
            <a:r>
              <a:rPr lang="zh-CN" altLang="zh-CN"/>
              <a:t>This approach is used in the IA-64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B4A8E0-660B-4C09-ACDD-C74E8F09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BB81E-5571-4152-BC9F-68F477CC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436A52-64D0-455C-AA74-D062D3B3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5023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9978B34-FFCC-47EB-A8F3-E5251D52C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Future of VLIW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5EA7C39-6226-4451-BCB2-59E16C70C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Some vendors are betting VLIW is the future</a:t>
            </a:r>
          </a:p>
          <a:p>
            <a:pPr lvl="1"/>
            <a:r>
              <a:rPr lang="zh-CN" altLang="zh-CN"/>
              <a:t>Intel/HP has stated that they will use VLIW-like for Merced core instead of the RISC core of the Pentium Pro, the Pentium II, III, and 4</a:t>
            </a:r>
          </a:p>
          <a:p>
            <a:pPr lvl="1"/>
            <a:r>
              <a:rPr lang="zh-CN" altLang="zh-CN"/>
              <a:t>Transmeta is using VLIW in the Crusoe microprocessors</a:t>
            </a:r>
          </a:p>
          <a:p>
            <a:r>
              <a:rPr lang="zh-CN" altLang="zh-CN"/>
              <a:t>Many now architectures use the features of VLIW, or use VLIW in calculate unit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B67D54-CB25-44A6-94D9-8656299B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82A619-7B1C-49E7-9149-0AAF6D28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F7518-59BB-44DF-B3CF-72740D74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4744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B18C38B-E18D-4BA9-BDBF-04DBFBFFFC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/>
              <a:t>Next ...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5B58995-F510-497B-BFB6-EEA4E57F7F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/>
              <a:t>Branch  Target Buffer and</a:t>
            </a:r>
          </a:p>
          <a:p>
            <a:r>
              <a:rPr lang="zh-CN" altLang="zh-CN"/>
              <a:t>The Limitations of ILP</a:t>
            </a:r>
          </a:p>
        </p:txBody>
      </p:sp>
    </p:spTree>
    <p:extLst>
      <p:ext uri="{BB962C8B-B14F-4D97-AF65-F5344CB8AC3E}">
        <p14:creationId xmlns:p14="http://schemas.microsoft.com/office/powerpoint/2010/main" val="38886640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AAE275A-7E52-4402-ADF7-3CA54DA9B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Issue Packet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A781FB8-8C3B-4F66-8581-F13196786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During instruction fetch the pipeline would receive a group of instructions (the issue packet) from the IF unit</a:t>
            </a:r>
          </a:p>
          <a:p>
            <a:pPr lvl="1"/>
            <a:r>
              <a:rPr lang="zh-CN" altLang="zh-CN"/>
              <a:t>It could potentially issue in one clock cycle</a:t>
            </a:r>
          </a:p>
          <a:p>
            <a:r>
              <a:rPr lang="zh-CN" altLang="zh-CN"/>
              <a:t>The ISSUE (dispatch) unit EXAMINES each instruction in the issue packet in program order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5D071D-8EF6-46D9-87F9-93C3AA70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705762-0DE0-4A06-BF3B-77871D8A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44D31-2124-4F15-B690-3C9CD267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75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DCB61DF-C82C-4A14-B122-9F66FC4CA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Issue Checks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6846F24-4C87-4875-8DFE-1E8109362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Sufficiently complex</a:t>
            </a:r>
          </a:p>
          <a:p>
            <a:pPr lvl="1"/>
            <a:r>
              <a:rPr lang="zh-CN" altLang="zh-CN"/>
              <a:t>Performing them in one cycle means the issue logic is the minimum clock length</a:t>
            </a:r>
          </a:p>
          <a:p>
            <a:pPr lvl="1"/>
            <a:r>
              <a:rPr lang="zh-CN" altLang="zh-CN"/>
              <a:t>Instruction issue is likely to be one limitation on the clock rate</a:t>
            </a:r>
          </a:p>
          <a:p>
            <a:r>
              <a:rPr lang="zh-CN" altLang="zh-CN"/>
              <a:t>Many statically and all dynamically scheduled superscalars split and pipelined issue stage</a:t>
            </a:r>
          </a:p>
          <a:p>
            <a:pPr lvl="1"/>
            <a:r>
              <a:rPr lang="zh-CN" altLang="zh-CN"/>
              <a:t>Less obvious how to pipeline it further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D61A48-BD63-4EBA-BD35-E5C3B72D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885693-1927-47AF-83C1-3D25F2CC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3EE51-09EA-4F5A-ACDE-D3487828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516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F035167-1EA8-42E3-AF1E-2BE2D2406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Superscalar Issue: Instructions Check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80B6BB6-CD1A-4D74-88B7-57B21EC79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Each issued instruction must check against W*L instructions, i.e., growth in hardware </a:t>
            </a:r>
            <a:r>
              <a:rPr lang="zh-CN" altLang="zh-CN">
                <a:sym typeface="Symbol" panose="05050102010706020507" pitchFamily="18" charset="2"/>
              </a:rPr>
              <a:t></a:t>
            </a:r>
            <a:r>
              <a:rPr lang="zh-CN" altLang="zh-CN"/>
              <a:t> W*(W*L)</a:t>
            </a:r>
          </a:p>
          <a:p>
            <a:endParaRPr lang="zh-CN" altLang="zh-CN"/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6F0F660B-8B6E-4D49-9E60-631E0B0DB926}"/>
              </a:ext>
            </a:extLst>
          </p:cNvPr>
          <p:cNvGrpSpPr>
            <a:grpSpLocks/>
          </p:cNvGrpSpPr>
          <p:nvPr/>
        </p:nvGrpSpPr>
        <p:grpSpPr bwMode="auto">
          <a:xfrm>
            <a:off x="539365" y="2882062"/>
            <a:ext cx="7768807" cy="2491425"/>
            <a:chOff x="0" y="-18"/>
            <a:chExt cx="4893" cy="2092"/>
          </a:xfrm>
        </p:grpSpPr>
        <p:sp>
          <p:nvSpPr>
            <p:cNvPr id="36869" name="Rectangle 5">
              <a:extLst>
                <a:ext uri="{FF2B5EF4-FFF2-40B4-BE49-F238E27FC236}">
                  <a16:creationId xmlns:a16="http://schemas.microsoft.com/office/drawing/2014/main" id="{A2FC47B8-D22D-4DF2-B0A1-6200AFC89F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94" y="1074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70" name="Rectangle 6">
              <a:extLst>
                <a:ext uri="{FF2B5EF4-FFF2-40B4-BE49-F238E27FC236}">
                  <a16:creationId xmlns:a16="http://schemas.microsoft.com/office/drawing/2014/main" id="{65F9592A-6FB3-4194-9260-2852AB71AB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94" y="1748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71" name="Rectangle 7">
              <a:extLst>
                <a:ext uri="{FF2B5EF4-FFF2-40B4-BE49-F238E27FC236}">
                  <a16:creationId xmlns:a16="http://schemas.microsoft.com/office/drawing/2014/main" id="{F7721871-323B-4D63-A8B3-C522A19DE1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1" y="1074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72" name="Rectangle 8">
              <a:extLst>
                <a:ext uri="{FF2B5EF4-FFF2-40B4-BE49-F238E27FC236}">
                  <a16:creationId xmlns:a16="http://schemas.microsoft.com/office/drawing/2014/main" id="{5C37018F-1884-459B-90F1-22C03ECD26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1" y="1411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73" name="Rectangle 9">
              <a:extLst>
                <a:ext uri="{FF2B5EF4-FFF2-40B4-BE49-F238E27FC236}">
                  <a16:creationId xmlns:a16="http://schemas.microsoft.com/office/drawing/2014/main" id="{3AE9628A-25CD-449C-9179-BFD085B629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1" y="1748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74" name="Rectangle 10">
              <a:extLst>
                <a:ext uri="{FF2B5EF4-FFF2-40B4-BE49-F238E27FC236}">
                  <a16:creationId xmlns:a16="http://schemas.microsoft.com/office/drawing/2014/main" id="{69E7BAA0-924F-4A10-A453-88944BCEAC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22" y="1074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75" name="Rectangle 11">
              <a:extLst>
                <a:ext uri="{FF2B5EF4-FFF2-40B4-BE49-F238E27FC236}">
                  <a16:creationId xmlns:a16="http://schemas.microsoft.com/office/drawing/2014/main" id="{1740AAC8-EEEB-473F-B107-0705D1AAC1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22" y="1411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76" name="Rectangle 12">
              <a:extLst>
                <a:ext uri="{FF2B5EF4-FFF2-40B4-BE49-F238E27FC236}">
                  <a16:creationId xmlns:a16="http://schemas.microsoft.com/office/drawing/2014/main" id="{2D728160-274C-447C-8041-3B6CB1D493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22" y="1748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77" name="Rectangle 13">
              <a:extLst>
                <a:ext uri="{FF2B5EF4-FFF2-40B4-BE49-F238E27FC236}">
                  <a16:creationId xmlns:a16="http://schemas.microsoft.com/office/drawing/2014/main" id="{0BA8E1B3-31DB-45CB-AB38-FBD022CD4A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08" y="1074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78" name="Rectangle 14">
              <a:extLst>
                <a:ext uri="{FF2B5EF4-FFF2-40B4-BE49-F238E27FC236}">
                  <a16:creationId xmlns:a16="http://schemas.microsoft.com/office/drawing/2014/main" id="{6E7F358B-77D6-4021-A11C-BDB48DE407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08" y="1411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79" name="Rectangle 15">
              <a:extLst>
                <a:ext uri="{FF2B5EF4-FFF2-40B4-BE49-F238E27FC236}">
                  <a16:creationId xmlns:a16="http://schemas.microsoft.com/office/drawing/2014/main" id="{8174A0B9-822F-4D7B-80C0-C0A83364D6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08" y="1748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80" name="Rectangle 16">
              <a:extLst>
                <a:ext uri="{FF2B5EF4-FFF2-40B4-BE49-F238E27FC236}">
                  <a16:creationId xmlns:a16="http://schemas.microsoft.com/office/drawing/2014/main" id="{761F309D-D516-460E-A208-37E7723102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49" y="1074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81" name="Rectangle 17">
              <a:extLst>
                <a:ext uri="{FF2B5EF4-FFF2-40B4-BE49-F238E27FC236}">
                  <a16:creationId xmlns:a16="http://schemas.microsoft.com/office/drawing/2014/main" id="{C23AD990-CE95-4D10-AF68-02FDB5F5CE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49" y="1411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82" name="Rectangle 18">
              <a:extLst>
                <a:ext uri="{FF2B5EF4-FFF2-40B4-BE49-F238E27FC236}">
                  <a16:creationId xmlns:a16="http://schemas.microsoft.com/office/drawing/2014/main" id="{D8D4C6A6-F0CF-4E51-A771-9EABCEBACB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49" y="1748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83" name="Rectangle 19">
              <a:extLst>
                <a:ext uri="{FF2B5EF4-FFF2-40B4-BE49-F238E27FC236}">
                  <a16:creationId xmlns:a16="http://schemas.microsoft.com/office/drawing/2014/main" id="{3A8DB168-D147-461B-A02A-BF87B3D2B5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35" y="1074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84" name="Rectangle 20">
              <a:extLst>
                <a:ext uri="{FF2B5EF4-FFF2-40B4-BE49-F238E27FC236}">
                  <a16:creationId xmlns:a16="http://schemas.microsoft.com/office/drawing/2014/main" id="{60E9E879-48FA-44C3-80F6-F1F545933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35" y="1411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85" name="Rectangle 21">
              <a:extLst>
                <a:ext uri="{FF2B5EF4-FFF2-40B4-BE49-F238E27FC236}">
                  <a16:creationId xmlns:a16="http://schemas.microsoft.com/office/drawing/2014/main" id="{F7EF9DB8-BE20-4B84-84D4-E8DB938861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35" y="1748"/>
              <a:ext cx="337" cy="31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86" name="Line 22">
              <a:extLst>
                <a:ext uri="{FF2B5EF4-FFF2-40B4-BE49-F238E27FC236}">
                  <a16:creationId xmlns:a16="http://schemas.microsoft.com/office/drawing/2014/main" id="{63FE0240-833B-49AD-B994-C96AE216A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1063"/>
              <a:ext cx="0" cy="1011"/>
            </a:xfrm>
            <a:prstGeom prst="line">
              <a:avLst/>
            </a:prstGeom>
            <a:noFill/>
            <a:ln w="31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87" name="Text Box 23">
              <a:extLst>
                <a:ext uri="{FF2B5EF4-FFF2-40B4-BE49-F238E27FC236}">
                  <a16:creationId xmlns:a16="http://schemas.microsoft.com/office/drawing/2014/main" id="{E5DB3331-3D27-45BA-B0A9-EAF9DB9DD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397"/>
              <a:ext cx="9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zh-CN" sz="2223">
                  <a:latin typeface="Century Gothic" panose="020B0502020202020204" pitchFamily="34" charset="0"/>
                  <a:ea typeface="Gulim" panose="020B0503020000020004" pitchFamily="34" charset="-127"/>
                </a:rPr>
                <a:t>Lifetime L</a:t>
              </a:r>
            </a:p>
          </p:txBody>
        </p:sp>
        <p:sp>
          <p:nvSpPr>
            <p:cNvPr id="36888" name="Rectangle 24">
              <a:extLst>
                <a:ext uri="{FF2B5EF4-FFF2-40B4-BE49-F238E27FC236}">
                  <a16:creationId xmlns:a16="http://schemas.microsoft.com/office/drawing/2014/main" id="{F48CAA8F-C96F-426D-AD94-A2A971D5F9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96" y="470"/>
              <a:ext cx="338" cy="314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89" name="Rectangle 25">
              <a:extLst>
                <a:ext uri="{FF2B5EF4-FFF2-40B4-BE49-F238E27FC236}">
                  <a16:creationId xmlns:a16="http://schemas.microsoft.com/office/drawing/2014/main" id="{4959BF0A-F188-42E6-8A1D-A5B88F22DB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2" y="469"/>
              <a:ext cx="338" cy="314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90" name="Rectangle 26">
              <a:extLst>
                <a:ext uri="{FF2B5EF4-FFF2-40B4-BE49-F238E27FC236}">
                  <a16:creationId xmlns:a16="http://schemas.microsoft.com/office/drawing/2014/main" id="{BF11A0A9-DB70-4EB4-BE51-B8E9D3BB7D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24" y="470"/>
              <a:ext cx="338" cy="314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91" name="Rectangle 27">
              <a:extLst>
                <a:ext uri="{FF2B5EF4-FFF2-40B4-BE49-F238E27FC236}">
                  <a16:creationId xmlns:a16="http://schemas.microsoft.com/office/drawing/2014/main" id="{35EDB0C8-0477-46BB-AF66-833CF82837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10" y="470"/>
              <a:ext cx="337" cy="314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92" name="Rectangle 28">
              <a:extLst>
                <a:ext uri="{FF2B5EF4-FFF2-40B4-BE49-F238E27FC236}">
                  <a16:creationId xmlns:a16="http://schemas.microsoft.com/office/drawing/2014/main" id="{8A245DFB-68CF-4B67-8E7F-51E1F9182C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51" y="470"/>
              <a:ext cx="337" cy="314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93" name="Rectangle 29">
              <a:extLst>
                <a:ext uri="{FF2B5EF4-FFF2-40B4-BE49-F238E27FC236}">
                  <a16:creationId xmlns:a16="http://schemas.microsoft.com/office/drawing/2014/main" id="{942870B5-75EA-45AD-83A1-CE306B6DBC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37" y="470"/>
              <a:ext cx="336" cy="314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94" name="Text Box 30">
              <a:extLst>
                <a:ext uri="{FF2B5EF4-FFF2-40B4-BE49-F238E27FC236}">
                  <a16:creationId xmlns:a16="http://schemas.microsoft.com/office/drawing/2014/main" id="{79439912-FFEC-44C5-A5D3-A818478FF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452"/>
              <a:ext cx="11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zh-CN" sz="2223">
                  <a:latin typeface="Century Gothic" panose="020B0502020202020204" pitchFamily="34" charset="0"/>
                  <a:ea typeface="Gulim" panose="020B0503020000020004" pitchFamily="34" charset="-127"/>
                </a:rPr>
                <a:t>Issue Group</a:t>
              </a:r>
            </a:p>
          </p:txBody>
        </p:sp>
        <p:sp>
          <p:nvSpPr>
            <p:cNvPr id="36895" name="Text Box 31">
              <a:extLst>
                <a:ext uri="{FF2B5EF4-FFF2-40B4-BE49-F238E27FC236}">
                  <a16:creationId xmlns:a16="http://schemas.microsoft.com/office/drawing/2014/main" id="{2B59414A-4106-45CD-9327-81A7B5D1D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49"/>
              <a:ext cx="1584" cy="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zh-CN" sz="2223">
                  <a:latin typeface="Century Gothic" panose="020B0502020202020204" pitchFamily="34" charset="0"/>
                  <a:ea typeface="Gulim" panose="020B0503020000020004" pitchFamily="34" charset="-127"/>
                </a:rPr>
                <a:t>Previously Issued Instructions</a:t>
              </a:r>
            </a:p>
          </p:txBody>
        </p:sp>
        <p:sp>
          <p:nvSpPr>
            <p:cNvPr id="36896" name="Line 32">
              <a:extLst>
                <a:ext uri="{FF2B5EF4-FFF2-40B4-BE49-F238E27FC236}">
                  <a16:creationId xmlns:a16="http://schemas.microsoft.com/office/drawing/2014/main" id="{CB0A3C72-1141-4EF6-AA0F-F91A18B05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322"/>
              <a:ext cx="1882" cy="0"/>
            </a:xfrm>
            <a:prstGeom prst="line">
              <a:avLst/>
            </a:prstGeom>
            <a:noFill/>
            <a:ln w="31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97" name="Text Box 33">
              <a:extLst>
                <a:ext uri="{FF2B5EF4-FFF2-40B4-BE49-F238E27FC236}">
                  <a16:creationId xmlns:a16="http://schemas.microsoft.com/office/drawing/2014/main" id="{FDB4865A-7C7D-4EEB-952F-BFC51F361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" y="-18"/>
              <a:ext cx="12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zh-CN" sz="2223">
                  <a:latin typeface="Century Gothic" panose="020B0502020202020204" pitchFamily="34" charset="0"/>
                  <a:ea typeface="Gulim" panose="020B0503020000020004" pitchFamily="34" charset="-127"/>
                </a:rPr>
                <a:t>Issue Width W</a:t>
              </a:r>
            </a:p>
          </p:txBody>
        </p:sp>
        <p:sp>
          <p:nvSpPr>
            <p:cNvPr id="36898" name="Line 34">
              <a:extLst>
                <a:ext uri="{FF2B5EF4-FFF2-40B4-BE49-F238E27FC236}">
                  <a16:creationId xmlns:a16="http://schemas.microsoft.com/office/drawing/2014/main" id="{A174FBD8-E554-46D5-935D-11586CDF0E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19" y="793"/>
              <a:ext cx="0" cy="607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899" name="Line 35">
              <a:extLst>
                <a:ext uri="{FF2B5EF4-FFF2-40B4-BE49-F238E27FC236}">
                  <a16:creationId xmlns:a16="http://schemas.microsoft.com/office/drawing/2014/main" id="{4F53F75C-814C-44F2-8294-DB577E314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19" y="793"/>
              <a:ext cx="63" cy="944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00" name="Line 36">
              <a:extLst>
                <a:ext uri="{FF2B5EF4-FFF2-40B4-BE49-F238E27FC236}">
                  <a16:creationId xmlns:a16="http://schemas.microsoft.com/office/drawing/2014/main" id="{5A43F8A2-362F-4FEC-B3CA-0365AFE30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6" y="793"/>
              <a:ext cx="63" cy="270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01" name="Line 37">
              <a:extLst>
                <a:ext uri="{FF2B5EF4-FFF2-40B4-BE49-F238E27FC236}">
                  <a16:creationId xmlns:a16="http://schemas.microsoft.com/office/drawing/2014/main" id="{A2C9D489-B108-4F14-8645-4851A89B7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793"/>
              <a:ext cx="251" cy="270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02" name="Line 38">
              <a:extLst>
                <a:ext uri="{FF2B5EF4-FFF2-40B4-BE49-F238E27FC236}">
                  <a16:creationId xmlns:a16="http://schemas.microsoft.com/office/drawing/2014/main" id="{C77F61D0-8C22-42F2-B921-78FA75D17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793"/>
              <a:ext cx="564" cy="270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03" name="Line 39">
              <a:extLst>
                <a:ext uri="{FF2B5EF4-FFF2-40B4-BE49-F238E27FC236}">
                  <a16:creationId xmlns:a16="http://schemas.microsoft.com/office/drawing/2014/main" id="{D96D1D74-1D8A-442E-8475-C77296560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793"/>
              <a:ext cx="878" cy="270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04" name="Line 40">
              <a:extLst>
                <a:ext uri="{FF2B5EF4-FFF2-40B4-BE49-F238E27FC236}">
                  <a16:creationId xmlns:a16="http://schemas.microsoft.com/office/drawing/2014/main" id="{35AF88D1-2FD8-4F97-9C9F-C4C055306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793"/>
              <a:ext cx="1129" cy="270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05" name="Line 41">
              <a:extLst>
                <a:ext uri="{FF2B5EF4-FFF2-40B4-BE49-F238E27FC236}">
                  <a16:creationId xmlns:a16="http://schemas.microsoft.com/office/drawing/2014/main" id="{0D25E79E-E9CE-49AE-AB19-6942B45EC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793"/>
              <a:ext cx="1442" cy="270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06" name="Line 42">
              <a:extLst>
                <a:ext uri="{FF2B5EF4-FFF2-40B4-BE49-F238E27FC236}">
                  <a16:creationId xmlns:a16="http://schemas.microsoft.com/office/drawing/2014/main" id="{E49F8B41-E0D3-466D-8B65-4FB85D000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793"/>
              <a:ext cx="251" cy="607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07" name="Line 43">
              <a:extLst>
                <a:ext uri="{FF2B5EF4-FFF2-40B4-BE49-F238E27FC236}">
                  <a16:creationId xmlns:a16="http://schemas.microsoft.com/office/drawing/2014/main" id="{6D033C94-35F3-46AE-BDDA-E8C325326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793"/>
              <a:ext cx="251" cy="944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08" name="Line 44">
              <a:extLst>
                <a:ext uri="{FF2B5EF4-FFF2-40B4-BE49-F238E27FC236}">
                  <a16:creationId xmlns:a16="http://schemas.microsoft.com/office/drawing/2014/main" id="{1EDBEE5F-4558-418B-8048-8DDADBD06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793"/>
              <a:ext cx="564" cy="607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09" name="Line 45">
              <a:extLst>
                <a:ext uri="{FF2B5EF4-FFF2-40B4-BE49-F238E27FC236}">
                  <a16:creationId xmlns:a16="http://schemas.microsoft.com/office/drawing/2014/main" id="{71717EC6-1AE8-4923-ADF2-05C110E8A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19" y="793"/>
              <a:ext cx="690" cy="944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10" name="Line 46">
              <a:extLst>
                <a:ext uri="{FF2B5EF4-FFF2-40B4-BE49-F238E27FC236}">
                  <a16:creationId xmlns:a16="http://schemas.microsoft.com/office/drawing/2014/main" id="{06DE15CB-F436-4466-AF43-EDB6028CD8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19" y="793"/>
              <a:ext cx="941" cy="607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11" name="Line 47">
              <a:extLst>
                <a:ext uri="{FF2B5EF4-FFF2-40B4-BE49-F238E27FC236}">
                  <a16:creationId xmlns:a16="http://schemas.microsoft.com/office/drawing/2014/main" id="{3320DEED-96B8-45DD-BDE3-4D40DDACC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793"/>
              <a:ext cx="878" cy="944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12" name="Line 48">
              <a:extLst>
                <a:ext uri="{FF2B5EF4-FFF2-40B4-BE49-F238E27FC236}">
                  <a16:creationId xmlns:a16="http://schemas.microsoft.com/office/drawing/2014/main" id="{993E6503-3C9D-4288-AB9B-EEB3B6D90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793"/>
              <a:ext cx="1254" cy="607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13" name="Line 49">
              <a:extLst>
                <a:ext uri="{FF2B5EF4-FFF2-40B4-BE49-F238E27FC236}">
                  <a16:creationId xmlns:a16="http://schemas.microsoft.com/office/drawing/2014/main" id="{B2828C78-A6CD-48CA-AD91-ABA11AB7E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861"/>
              <a:ext cx="1254" cy="876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14" name="Line 50">
              <a:extLst>
                <a:ext uri="{FF2B5EF4-FFF2-40B4-BE49-F238E27FC236}">
                  <a16:creationId xmlns:a16="http://schemas.microsoft.com/office/drawing/2014/main" id="{3EE12668-7B7B-4E35-843E-B1380C4CA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793"/>
              <a:ext cx="1505" cy="607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15" name="Line 51">
              <a:extLst>
                <a:ext uri="{FF2B5EF4-FFF2-40B4-BE49-F238E27FC236}">
                  <a16:creationId xmlns:a16="http://schemas.microsoft.com/office/drawing/2014/main" id="{EDA4D7D2-3628-447B-BAE2-64E52574A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793"/>
              <a:ext cx="1505" cy="944"/>
            </a:xfrm>
            <a:prstGeom prst="line">
              <a:avLst/>
            </a:prstGeom>
            <a:noFill/>
            <a:ln w="3175" cmpd="sng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1057C9-0FD2-42F3-A749-631E3A36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1A071F-09B5-4A82-BEC8-875CEE8F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E2ED18-CF83-4931-9675-6FCAAFBD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218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6831</TotalTime>
  <Words>6452</Words>
  <Application>Microsoft Office PowerPoint</Application>
  <PresentationFormat>全屏显示(4:3)</PresentationFormat>
  <Paragraphs>1670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7" baseType="lpstr">
      <vt:lpstr>等线</vt:lpstr>
      <vt:lpstr>微软雅黑</vt:lpstr>
      <vt:lpstr>Arial</vt:lpstr>
      <vt:lpstr>Calibri</vt:lpstr>
      <vt:lpstr>Century Gothic</vt:lpstr>
      <vt:lpstr>Consolas</vt:lpstr>
      <vt:lpstr>Verdana</vt:lpstr>
      <vt:lpstr>Wingdings</vt:lpstr>
      <vt:lpstr>Office Theme</vt:lpstr>
      <vt:lpstr>Advanced Computer Architecture (ACA2020)</vt:lpstr>
      <vt:lpstr>Lecture 08  Multiple Issue</vt:lpstr>
      <vt:lpstr>Super Scale</vt:lpstr>
      <vt:lpstr>Superscalar – HiStory</vt:lpstr>
      <vt:lpstr>Five Primary Approaches for Multiple-issue</vt:lpstr>
      <vt:lpstr>Statically-scheduled Superscalar</vt:lpstr>
      <vt:lpstr>Issue Packet</vt:lpstr>
      <vt:lpstr>Issue Checks</vt:lpstr>
      <vt:lpstr>Superscalar Issue: Instructions Check</vt:lpstr>
      <vt:lpstr>Superscalar Control Logic Scaling</vt:lpstr>
      <vt:lpstr>Our Two Issued Statically Superscalar MIPS</vt:lpstr>
      <vt:lpstr>Instructions Fetching </vt:lpstr>
      <vt:lpstr>Three Steps Involved in Fetch And Issue</vt:lpstr>
      <vt:lpstr>Superscalar MIPS in Operation</vt:lpstr>
      <vt:lpstr>Long FP Operations</vt:lpstr>
      <vt:lpstr>Problems</vt:lpstr>
      <vt:lpstr>Tomasulo's Algorithm with Multiple Issue</vt:lpstr>
      <vt:lpstr>Two Approaches of Multiple Issue</vt:lpstr>
      <vt:lpstr>A MIPS &amp; Tomasulo’s Example</vt:lpstr>
      <vt:lpstr>Assume 1</vt:lpstr>
      <vt:lpstr>Assume 2</vt:lpstr>
      <vt:lpstr>Work Is: Create a Table Showing</vt:lpstr>
      <vt:lpstr>A Dual-issue Version of Our Tomasulo Pipeline 1</vt:lpstr>
      <vt:lpstr>A Dual-issue Version of Our Tomasulo Pipeline 2</vt:lpstr>
      <vt:lpstr>A Dual-issue Version of Our Tomasulo Pipeline 3</vt:lpstr>
      <vt:lpstr>A Dual-issue Version of Our Tomasulo Pipeline 4</vt:lpstr>
      <vt:lpstr>A Dual-issue Version of Our Tomasulo Pipeline 5</vt:lpstr>
      <vt:lpstr>A Dual-issue Version of Our Tomasulo Pipeline 6</vt:lpstr>
      <vt:lpstr>A Dual-issue Version of Our Tomasulo Pipeline 7</vt:lpstr>
      <vt:lpstr>A Dual-issue Version of Our Tomasulo Pipeline 8</vt:lpstr>
      <vt:lpstr>A Dual-issue Version of Our Tomasulo Pipeline 9</vt:lpstr>
      <vt:lpstr>A Dual-issue Version of Our Tomasulo Pipeline 10</vt:lpstr>
      <vt:lpstr>A Dual-issue Version of Our Tomasulo Pipeline 11</vt:lpstr>
      <vt:lpstr>A Dual-issue Version of Our Tomasulo Pipeline 12</vt:lpstr>
      <vt:lpstr>A Dual-issue Version of Our Tomasulo Pipeline 13</vt:lpstr>
      <vt:lpstr>A Dual-issue Version of Our Tomasulo Pipeline 14</vt:lpstr>
      <vt:lpstr>A Dual-issue Version of Our Tomasulo Pipeline 15</vt:lpstr>
      <vt:lpstr>A Dual-issue Version of Our Tomasulo Pipeline 16</vt:lpstr>
      <vt:lpstr>A Dual-issue Version of Our Tomasulo Pipeline 17</vt:lpstr>
      <vt:lpstr>Resource Usage Table</vt:lpstr>
      <vt:lpstr>Answer</vt:lpstr>
      <vt:lpstr>Superscalar Machines: Problems</vt:lpstr>
      <vt:lpstr>Control Complexity: MIPS R10000</vt:lpstr>
      <vt:lpstr>The VLIW</vt:lpstr>
      <vt:lpstr>The VLIW</vt:lpstr>
      <vt:lpstr>Rely on VLIW Compiler Technology</vt:lpstr>
      <vt:lpstr>The VLIW Compiler Must…</vt:lpstr>
      <vt:lpstr>The Potential Advantages of VLIW</vt:lpstr>
      <vt:lpstr>The VLIW Instructions</vt:lpstr>
      <vt:lpstr>Early VLIWs: Quite Rigid</vt:lpstr>
      <vt:lpstr>Recent Architectures</vt:lpstr>
      <vt:lpstr>A VLIW Example</vt:lpstr>
      <vt:lpstr>The VLIW Example Code</vt:lpstr>
      <vt:lpstr>The VLIW Example Execution</vt:lpstr>
      <vt:lpstr>The VLIW Example Performance</vt:lpstr>
      <vt:lpstr>The Registers in VLIW Example</vt:lpstr>
      <vt:lpstr>The VLIW without Empty Issue</vt:lpstr>
      <vt:lpstr>The VLIW without Empty FP-op</vt:lpstr>
      <vt:lpstr>Problems Of VLIW</vt:lpstr>
      <vt:lpstr>Two Reasons to Increase Code Size</vt:lpstr>
      <vt:lpstr>Decrease VLIW Code Size</vt:lpstr>
      <vt:lpstr>VLIW’s Lock-step Operation</vt:lpstr>
      <vt:lpstr>Long Lock-step: Memory Reference</vt:lpstr>
      <vt:lpstr>VLIW’s Lock-step Under H/W</vt:lpstr>
      <vt:lpstr>Binary Code Compatibility</vt:lpstr>
      <vt:lpstr>Solution to Code Migration</vt:lpstr>
      <vt:lpstr>The Future of VLIW </vt:lpstr>
      <vt:lpstr>Next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CY Z</cp:lastModifiedBy>
  <cp:revision>315</cp:revision>
  <dcterms:created xsi:type="dcterms:W3CDTF">2019-10-31T01:02:19Z</dcterms:created>
  <dcterms:modified xsi:type="dcterms:W3CDTF">2020-11-26T04:04:23Z</dcterms:modified>
</cp:coreProperties>
</file>