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lsm" ContentType="application/vnd.ms-excel.sheet.macroEnabled.12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notesSlides/notesSlide5.xml" ContentType="application/vnd.openxmlformats-officedocument.presentationml.notesSlide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80"/>
  </p:notesMasterIdLst>
  <p:sldIdLst>
    <p:sldId id="257" r:id="rId2"/>
    <p:sldId id="823" r:id="rId3"/>
    <p:sldId id="258" r:id="rId4"/>
    <p:sldId id="317" r:id="rId5"/>
    <p:sldId id="824" r:id="rId6"/>
    <p:sldId id="314" r:id="rId7"/>
    <p:sldId id="315" r:id="rId8"/>
    <p:sldId id="316" r:id="rId9"/>
    <p:sldId id="825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264" r:id="rId37"/>
    <p:sldId id="265" r:id="rId38"/>
    <p:sldId id="266" r:id="rId39"/>
    <p:sldId id="267" r:id="rId40"/>
    <p:sldId id="268" r:id="rId41"/>
    <p:sldId id="269" r:id="rId42"/>
    <p:sldId id="270" r:id="rId43"/>
    <p:sldId id="271" r:id="rId44"/>
    <p:sldId id="272" r:id="rId45"/>
    <p:sldId id="273" r:id="rId46"/>
    <p:sldId id="274" r:id="rId47"/>
    <p:sldId id="275" r:id="rId48"/>
    <p:sldId id="276" r:id="rId49"/>
    <p:sldId id="277" r:id="rId50"/>
    <p:sldId id="278" r:id="rId51"/>
    <p:sldId id="279" r:id="rId52"/>
    <p:sldId id="280" r:id="rId53"/>
    <p:sldId id="281" r:id="rId54"/>
    <p:sldId id="282" r:id="rId55"/>
    <p:sldId id="283" r:id="rId56"/>
    <p:sldId id="284" r:id="rId57"/>
    <p:sldId id="285" r:id="rId58"/>
    <p:sldId id="286" r:id="rId59"/>
    <p:sldId id="287" r:id="rId60"/>
    <p:sldId id="288" r:id="rId61"/>
    <p:sldId id="289" r:id="rId62"/>
    <p:sldId id="290" r:id="rId63"/>
    <p:sldId id="291" r:id="rId64"/>
    <p:sldId id="292" r:id="rId65"/>
    <p:sldId id="293" r:id="rId66"/>
    <p:sldId id="294" r:id="rId67"/>
    <p:sldId id="295" r:id="rId68"/>
    <p:sldId id="296" r:id="rId69"/>
    <p:sldId id="297" r:id="rId70"/>
    <p:sldId id="298" r:id="rId71"/>
    <p:sldId id="299" r:id="rId72"/>
    <p:sldId id="300" r:id="rId73"/>
    <p:sldId id="301" r:id="rId74"/>
    <p:sldId id="302" r:id="rId75"/>
    <p:sldId id="303" r:id="rId76"/>
    <p:sldId id="304" r:id="rId77"/>
    <p:sldId id="306" r:id="rId78"/>
    <p:sldId id="826" r:id="rId7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9A78"/>
    <a:srgbClr val="FF0000"/>
    <a:srgbClr val="F19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1086" autoAdjust="0"/>
  </p:normalViewPr>
  <p:slideViewPr>
    <p:cSldViewPr snapToGrid="0">
      <p:cViewPr varScale="1">
        <p:scale>
          <a:sx n="56" d="100"/>
          <a:sy n="56" d="100"/>
        </p:scale>
        <p:origin x="159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8.xlsm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9.xlsm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10.xlsm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11.xlsm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12.xlsm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13.xlsm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14.xlsm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15.xlsm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16.xlsm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17.xlsm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Macro-Enabled_Worksheet.xlsm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1.xlsm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3.xlsm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4.xlsm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5.xlsm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6.xlsm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7.xlsm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06804869730269"/>
          <c:y val="6.3524368826324229E-2"/>
          <c:w val="0.83921858920177361"/>
          <c:h val="0.5106068524210254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Enthusiasm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Vacation</c:v>
                </c:pt>
                <c:pt idx="1">
                  <c:v>The first lesson</c:v>
                </c:pt>
                <c:pt idx="2">
                  <c:v>0.5 hour after</c:v>
                </c:pt>
                <c:pt idx="5">
                  <c:v>A week before exam</c:v>
                </c:pt>
                <c:pt idx="6">
                  <c:v>Last day</c:v>
                </c:pt>
                <c:pt idx="7">
                  <c:v>last night</c:v>
                </c:pt>
                <c:pt idx="8">
                  <c:v>Durning</c:v>
                </c:pt>
                <c:pt idx="9">
                  <c:v>After exam</c:v>
                </c:pt>
                <c:pt idx="10">
                  <c:v>Anouncement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1.1000000000000001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0.3</c:v>
                </c:pt>
                <c:pt idx="7">
                  <c:v>0.9</c:v>
                </c:pt>
                <c:pt idx="8">
                  <c:v>1.3</c:v>
                </c:pt>
                <c:pt idx="9">
                  <c:v>1</c:v>
                </c:pt>
                <c:pt idx="10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03-4AD9-86DB-B4F2920BD6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903376"/>
        <c:axId val="488903704"/>
      </c:lineChart>
      <c:catAx>
        <c:axId val="48890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8903704"/>
        <c:crosses val="autoZero"/>
        <c:auto val="1"/>
        <c:lblAlgn val="ctr"/>
        <c:lblOffset val="100"/>
        <c:noMultiLvlLbl val="0"/>
      </c:catAx>
      <c:valAx>
        <c:axId val="488903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Enthusiasm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8903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zh-CN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784313725490197E-2"/>
          <c:y val="4.4354838709677401E-2"/>
          <c:w val="0.91666666666666696"/>
          <c:h val="0.85080645161290303"/>
        </c:manualLayout>
      </c:layout>
      <c:barChart>
        <c:barDir val="col"/>
        <c:grouping val="clustered"/>
        <c:varyColors val="0"/>
        <c:ser>
          <c:idx val="3"/>
          <c:order val="0"/>
          <c:tx>
            <c:strRef>
              <c:f>Sheet1!$A$5</c:f>
              <c:strCache>
                <c:ptCount val="1"/>
                <c:pt idx="0">
                  <c:v>perfrct</c:v>
                </c:pt>
              </c:strCache>
            </c:strRef>
          </c:tx>
          <c:spPr>
            <a:solidFill>
              <a:srgbClr val="4EE257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Sheet1!$B$5:$G$5</c:f>
              <c:numCache>
                <c:formatCode>0%</c:formatCode>
                <c:ptCount val="6"/>
                <c:pt idx="0">
                  <c:v>0.12</c:v>
                </c:pt>
                <c:pt idx="1">
                  <c:v>0.14000000000000001</c:v>
                </c:pt>
                <c:pt idx="2">
                  <c:v>0.12</c:v>
                </c:pt>
                <c:pt idx="3">
                  <c:v>0.14000000000000001</c:v>
                </c:pt>
                <c:pt idx="4">
                  <c:v>0.05</c:v>
                </c:pt>
                <c:pt idx="5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06-45AB-9A44-86B6CFD42DDB}"/>
            </c:ext>
          </c:extLst>
        </c:ser>
        <c:ser>
          <c:idx val="4"/>
          <c:order val="1"/>
          <c:tx>
            <c:strRef>
              <c:f>Sheet1!$A$6</c:f>
              <c:strCache>
                <c:ptCount val="1"/>
                <c:pt idx="0">
                  <c:v>2-bit</c:v>
                </c:pt>
              </c:strCache>
            </c:strRef>
          </c:tx>
          <c:spPr>
            <a:solidFill>
              <a:srgbClr val="6711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Sheet1!$B$6:$G$6</c:f>
              <c:numCache>
                <c:formatCode>0%</c:formatCode>
                <c:ptCount val="6"/>
                <c:pt idx="0">
                  <c:v>0.3</c:v>
                </c:pt>
                <c:pt idx="1">
                  <c:v>0.18</c:v>
                </c:pt>
                <c:pt idx="2">
                  <c:v>0.13</c:v>
                </c:pt>
                <c:pt idx="3">
                  <c:v>0.18</c:v>
                </c:pt>
                <c:pt idx="4">
                  <c:v>0.16</c:v>
                </c:pt>
                <c:pt idx="5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06-45AB-9A44-86B6CFD42DDB}"/>
            </c:ext>
          </c:extLst>
        </c:ser>
        <c:ser>
          <c:idx val="5"/>
          <c:order val="2"/>
          <c:tx>
            <c:strRef>
              <c:f>Sheet1!$A$7</c:f>
              <c:strCache>
                <c:ptCount val="1"/>
                <c:pt idx="0">
                  <c:v>Tournament predictor</c:v>
                </c:pt>
              </c:strCache>
            </c:strRef>
          </c:tx>
          <c:spPr>
            <a:solidFill>
              <a:srgbClr val="FEA746"/>
            </a:solidFill>
            <a:ln w="38100">
              <a:solidFill>
                <a:srgbClr val="FEA746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Sheet1!$B$7:$G$7</c:f>
              <c:numCache>
                <c:formatCode>0%</c:formatCode>
                <c:ptCount val="6"/>
                <c:pt idx="0">
                  <c:v>0.06</c:v>
                </c:pt>
                <c:pt idx="1">
                  <c:v>0.04</c:v>
                </c:pt>
                <c:pt idx="2">
                  <c:v>0.02</c:v>
                </c:pt>
                <c:pt idx="3">
                  <c:v>0.02</c:v>
                </c:pt>
                <c:pt idx="4">
                  <c:v>0.03</c:v>
                </c:pt>
                <c:pt idx="5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06-45AB-9A44-86B6CFD42DD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706771976"/>
        <c:axId val="754160184"/>
      </c:barChart>
      <c:catAx>
        <c:axId val="706771976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754160184"/>
        <c:crossesAt val="0"/>
        <c:auto val="1"/>
        <c:lblAlgn val="ctr"/>
        <c:lblOffset val="100"/>
        <c:tickLblSkip val="1"/>
        <c:tickMarkSkip val="1"/>
        <c:noMultiLvlLbl val="0"/>
      </c:catAx>
      <c:valAx>
        <c:axId val="754160184"/>
        <c:scaling>
          <c:orientation val="minMax"/>
          <c:max val="0.33"/>
          <c:min val="0"/>
        </c:scaling>
        <c:delete val="0"/>
        <c:axPos val="l"/>
        <c:numFmt formatCode="0%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706771976"/>
        <c:crosses val="autoZero"/>
        <c:crossBetween val="between"/>
        <c:majorUnit val="0.1"/>
        <c:minorUnit val="0.1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41911764705882398"/>
          <c:y val="0.165322580645161"/>
          <c:w val="0.53676470588235303"/>
          <c:h val="8.4677419354838704E-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6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689486552567"/>
          <c:y val="4.4354838709677401E-2"/>
          <c:w val="0.88019559902200495"/>
          <c:h val="0.818548387096774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tomcatv</c:v>
                </c:pt>
              </c:strCache>
            </c:strRef>
          </c:tx>
          <c:spPr>
            <a:solidFill>
              <a:srgbClr val="63AAFE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Profile-based </c:v>
                </c:pt>
                <c:pt idx="1">
                  <c:v>2-bit counter </c:v>
                </c:pt>
                <c:pt idx="2">
                  <c:v>Tournament</c:v>
                </c:pt>
              </c:strCache>
            </c:strRef>
          </c:cat>
          <c:val>
            <c:numRef>
              <c:f>Sheet1!$B$2:$D$2</c:f>
              <c:numCache>
                <c:formatCode>0%</c:formatCode>
                <c:ptCount val="3"/>
                <c:pt idx="0">
                  <c:v>0.01</c:v>
                </c:pt>
                <c:pt idx="1">
                  <c:v>0.01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F4-47B1-86D1-E6A5F29C80EC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doduc</c:v>
                </c:pt>
              </c:strCache>
            </c:strRef>
          </c:tx>
          <c:spPr>
            <a:solidFill>
              <a:srgbClr val="DD2D3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Profile-based </c:v>
                </c:pt>
                <c:pt idx="1">
                  <c:v>2-bit counter </c:v>
                </c:pt>
                <c:pt idx="2">
                  <c:v>Tournament</c:v>
                </c:pt>
              </c:strCache>
            </c:strRef>
          </c:cat>
          <c:val>
            <c:numRef>
              <c:f>Sheet1!$B$3:$D$3</c:f>
              <c:numCache>
                <c:formatCode>0%</c:formatCode>
                <c:ptCount val="3"/>
                <c:pt idx="0">
                  <c:v>0.05</c:v>
                </c:pt>
                <c:pt idx="1">
                  <c:v>0.16</c:v>
                </c:pt>
                <c:pt idx="2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4-47B1-86D1-E6A5F29C80EC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fpppp</c:v>
                </c:pt>
              </c:strCache>
            </c:strRef>
          </c:tx>
          <c:spPr>
            <a:solidFill>
              <a:srgbClr val="FFF58C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Profile-based </c:v>
                </c:pt>
                <c:pt idx="1">
                  <c:v>2-bit counter </c:v>
                </c:pt>
                <c:pt idx="2">
                  <c:v>Tournament</c:v>
                </c:pt>
              </c:strCache>
            </c:strRef>
          </c:cat>
          <c:val>
            <c:numRef>
              <c:f>Sheet1!$B$4:$D$4</c:f>
              <c:numCache>
                <c:formatCode>0%</c:formatCode>
                <c:ptCount val="3"/>
                <c:pt idx="0">
                  <c:v>0.14000000000000001</c:v>
                </c:pt>
                <c:pt idx="1">
                  <c:v>0.18</c:v>
                </c:pt>
                <c:pt idx="2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4-47B1-86D1-E6A5F29C80EC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li</c:v>
                </c:pt>
              </c:strCache>
            </c:strRef>
          </c:tx>
          <c:spPr>
            <a:solidFill>
              <a:srgbClr val="4EE257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Profile-based </c:v>
                </c:pt>
                <c:pt idx="1">
                  <c:v>2-bit counter </c:v>
                </c:pt>
                <c:pt idx="2">
                  <c:v>Tournament</c:v>
                </c:pt>
              </c:strCache>
            </c:strRef>
          </c:cat>
          <c:val>
            <c:numRef>
              <c:f>Sheet1!$B$5:$D$5</c:f>
              <c:numCache>
                <c:formatCode>0%</c:formatCode>
                <c:ptCount val="3"/>
                <c:pt idx="0">
                  <c:v>0.12</c:v>
                </c:pt>
                <c:pt idx="1">
                  <c:v>0.23</c:v>
                </c:pt>
                <c:pt idx="2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EF4-47B1-86D1-E6A5F29C80EC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espresso</c:v>
                </c:pt>
              </c:strCache>
            </c:strRef>
          </c:tx>
          <c:spPr>
            <a:solidFill>
              <a:srgbClr val="6711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Profile-based </c:v>
                </c:pt>
                <c:pt idx="1">
                  <c:v>2-bit counter </c:v>
                </c:pt>
                <c:pt idx="2">
                  <c:v>Tournament</c:v>
                </c:pt>
              </c:strCache>
            </c:strRef>
          </c:cat>
          <c:val>
            <c:numRef>
              <c:f>Sheet1!$B$6:$D$6</c:f>
              <c:numCache>
                <c:formatCode>0%</c:formatCode>
                <c:ptCount val="3"/>
                <c:pt idx="0">
                  <c:v>0.14000000000000001</c:v>
                </c:pt>
                <c:pt idx="1">
                  <c:v>0.18</c:v>
                </c:pt>
                <c:pt idx="2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F4-47B1-86D1-E6A5F29C80EC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gcc</c:v>
                </c:pt>
              </c:strCache>
            </c:strRef>
          </c:tx>
          <c:spPr>
            <a:solidFill>
              <a:srgbClr val="FEA74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Profile-based </c:v>
                </c:pt>
                <c:pt idx="1">
                  <c:v>2-bit counter </c:v>
                </c:pt>
                <c:pt idx="2">
                  <c:v>Tournament</c:v>
                </c:pt>
              </c:strCache>
            </c:strRef>
          </c:cat>
          <c:val>
            <c:numRef>
              <c:f>Sheet1!$B$7:$D$7</c:f>
              <c:numCache>
                <c:formatCode>0%</c:formatCode>
                <c:ptCount val="3"/>
                <c:pt idx="0">
                  <c:v>0.12</c:v>
                </c:pt>
                <c:pt idx="1">
                  <c:v>0.3</c:v>
                </c:pt>
                <c:pt idx="2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EF4-47B1-86D1-E6A5F29C80E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706930968"/>
        <c:axId val="706970504"/>
      </c:barChart>
      <c:catAx>
        <c:axId val="706930968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70697050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706970504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0%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706930968"/>
        <c:crosses val="autoZero"/>
        <c:crossBetween val="between"/>
      </c:valAx>
      <c:spPr>
        <a:noFill/>
        <a:ln w="12700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212713936430318"/>
          <c:y val="1.2096774193548401E-2"/>
          <c:w val="0.66503667481662598"/>
          <c:h val="6.8548387096774202E-2"/>
        </c:manualLayout>
      </c:layout>
      <c:overlay val="0"/>
      <c:spPr>
        <a:noFill/>
        <a:ln w="3175">
          <a:solidFill>
            <a:srgbClr val="000000"/>
          </a:solidFill>
          <a:prstDash val="solid"/>
        </a:ln>
      </c:sp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259259259259199E-2"/>
          <c:y val="5.52763819095477E-2"/>
          <c:w val="0.94320987654320998"/>
          <c:h val="0.814070351758794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infinite</c:v>
                </c:pt>
              </c:strCache>
            </c:strRef>
          </c:tx>
          <c:spPr>
            <a:solidFill>
              <a:srgbClr val="63AAFE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15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11</c:v>
                </c:pt>
                <c:pt idx="1">
                  <c:v>15</c:v>
                </c:pt>
                <c:pt idx="2">
                  <c:v>12</c:v>
                </c:pt>
                <c:pt idx="3">
                  <c:v>59</c:v>
                </c:pt>
                <c:pt idx="4">
                  <c:v>29</c:v>
                </c:pt>
                <c:pt idx="5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A0-4310-BC9F-0F4B412C997D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256</c:v>
                </c:pt>
              </c:strCache>
            </c:strRef>
          </c:tx>
          <c:spPr>
            <a:solidFill>
              <a:srgbClr val="DD2D3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15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10</c:v>
                </c:pt>
                <c:pt idx="1">
                  <c:v>15</c:v>
                </c:pt>
                <c:pt idx="2">
                  <c:v>12</c:v>
                </c:pt>
                <c:pt idx="3">
                  <c:v>49</c:v>
                </c:pt>
                <c:pt idx="4">
                  <c:v>16</c:v>
                </c:pt>
                <c:pt idx="5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A0-4310-BC9F-0F4B412C997D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128</c:v>
                </c:pt>
              </c:strCache>
            </c:strRef>
          </c:tx>
          <c:spPr>
            <a:solidFill>
              <a:srgbClr val="FFF58C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15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10</c:v>
                </c:pt>
                <c:pt idx="1">
                  <c:v>13</c:v>
                </c:pt>
                <c:pt idx="2">
                  <c:v>12</c:v>
                </c:pt>
                <c:pt idx="3">
                  <c:v>35</c:v>
                </c:pt>
                <c:pt idx="4">
                  <c:v>15</c:v>
                </c:pt>
                <c:pt idx="5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A0-4310-BC9F-0F4B412C997D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64</c:v>
                </c:pt>
              </c:strCache>
            </c:strRef>
          </c:tx>
          <c:spPr>
            <a:solidFill>
              <a:srgbClr val="4EE257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15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20</c:v>
                </c:pt>
                <c:pt idx="4">
                  <c:v>11</c:v>
                </c:pt>
                <c:pt idx="5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CA0-4310-BC9F-0F4B412C997D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32</c:v>
                </c:pt>
              </c:strCache>
            </c:strRef>
          </c:tx>
          <c:spPr>
            <a:solidFill>
              <a:srgbClr val="6711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15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5</c:v>
                </c:pt>
                <c:pt idx="1">
                  <c:v>5</c:v>
                </c:pt>
                <c:pt idx="2">
                  <c:v>6</c:v>
                </c:pt>
                <c:pt idx="3">
                  <c:v>5</c:v>
                </c:pt>
                <c:pt idx="4">
                  <c:v>5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CA0-4310-BC9F-0F4B412C997D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none</c:v>
                </c:pt>
              </c:strCache>
            </c:strRef>
          </c:tx>
          <c:spPr>
            <a:solidFill>
              <a:srgbClr val="FEA74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15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Sheet1!$B$7:$G$7</c:f>
              <c:numCache>
                <c:formatCode>General</c:formatCode>
                <c:ptCount val="6"/>
                <c:pt idx="0">
                  <c:v>4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CA0-4310-BC9F-0F4B412C99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279978008"/>
        <c:axId val="1279723528"/>
      </c:barChart>
      <c:catAx>
        <c:axId val="1279978008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5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27972352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279723528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5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279978008"/>
        <c:crosses val="autoZero"/>
        <c:crossBetween val="between"/>
      </c:valAx>
      <c:spPr>
        <a:noFill/>
        <a:ln w="12700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23939886137421226"/>
          <c:y val="1.2638871078275238E-2"/>
          <c:w val="0.55802469135802502"/>
          <c:h val="7.3781396761606596E-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655" b="1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150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9610705596107E-2"/>
          <c:y val="4.4176706827309203E-2"/>
          <c:w val="0.94647201946472004"/>
          <c:h val="0.85542168674698804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infinite</c:v>
                </c:pt>
              </c:strCache>
            </c:strRef>
          </c:tx>
          <c:spPr>
            <a:ln w="35821">
              <a:solidFill>
                <a:srgbClr val="63AAFE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63AAFE"/>
              </a:solidFill>
              <a:ln>
                <a:solidFill>
                  <a:srgbClr val="63AAFE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11</c:v>
                </c:pt>
                <c:pt idx="1">
                  <c:v>15</c:v>
                </c:pt>
                <c:pt idx="2">
                  <c:v>12</c:v>
                </c:pt>
                <c:pt idx="3">
                  <c:v>59</c:v>
                </c:pt>
                <c:pt idx="4">
                  <c:v>29</c:v>
                </c:pt>
                <c:pt idx="5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0F-42CB-B68D-4424B3FA4D9D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256</c:v>
                </c:pt>
              </c:strCache>
            </c:strRef>
          </c:tx>
          <c:spPr>
            <a:ln w="35821">
              <a:solidFill>
                <a:srgbClr val="DD2D32"/>
              </a:solidFill>
              <a:prstDash val="solid"/>
            </a:ln>
          </c:spPr>
          <c:marker>
            <c:symbol val="square"/>
            <c:size val="8"/>
            <c:spPr>
              <a:solidFill>
                <a:srgbClr val="DD2D32"/>
              </a:solidFill>
              <a:ln>
                <a:solidFill>
                  <a:srgbClr val="DD2D32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10</c:v>
                </c:pt>
                <c:pt idx="1">
                  <c:v>15</c:v>
                </c:pt>
                <c:pt idx="2">
                  <c:v>12</c:v>
                </c:pt>
                <c:pt idx="3">
                  <c:v>49</c:v>
                </c:pt>
                <c:pt idx="4">
                  <c:v>16</c:v>
                </c:pt>
                <c:pt idx="5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0F-42CB-B68D-4424B3FA4D9D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128</c:v>
                </c:pt>
              </c:strCache>
            </c:strRef>
          </c:tx>
          <c:spPr>
            <a:ln w="35821">
              <a:solidFill>
                <a:srgbClr val="FFF58C"/>
              </a:solidFill>
              <a:prstDash val="solid"/>
            </a:ln>
          </c:spPr>
          <c:marker>
            <c:symbol val="triangle"/>
            <c:size val="8"/>
            <c:spPr>
              <a:solidFill>
                <a:srgbClr val="FFF58C"/>
              </a:solidFill>
              <a:ln>
                <a:solidFill>
                  <a:srgbClr val="FFF58C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10</c:v>
                </c:pt>
                <c:pt idx="1">
                  <c:v>13</c:v>
                </c:pt>
                <c:pt idx="2">
                  <c:v>12</c:v>
                </c:pt>
                <c:pt idx="3">
                  <c:v>35</c:v>
                </c:pt>
                <c:pt idx="4">
                  <c:v>15</c:v>
                </c:pt>
                <c:pt idx="5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0F-42CB-B68D-4424B3FA4D9D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64</c:v>
                </c:pt>
              </c:strCache>
            </c:strRef>
          </c:tx>
          <c:spPr>
            <a:ln w="35821">
              <a:solidFill>
                <a:srgbClr val="4EE257"/>
              </a:solidFill>
              <a:prstDash val="solid"/>
            </a:ln>
          </c:spPr>
          <c:marker>
            <c:symbol val="x"/>
            <c:size val="8"/>
            <c:spPr>
              <a:noFill/>
              <a:ln>
                <a:solidFill>
                  <a:srgbClr val="4EE257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20</c:v>
                </c:pt>
                <c:pt idx="4">
                  <c:v>11</c:v>
                </c:pt>
                <c:pt idx="5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40F-42CB-B68D-4424B3FA4D9D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32</c:v>
                </c:pt>
              </c:strCache>
            </c:strRef>
          </c:tx>
          <c:spPr>
            <a:ln w="35821">
              <a:solidFill>
                <a:srgbClr val="6711FF"/>
              </a:solidFill>
              <a:prstDash val="solid"/>
            </a:ln>
          </c:spPr>
          <c:marker>
            <c:symbol val="star"/>
            <c:size val="8"/>
            <c:spPr>
              <a:noFill/>
              <a:ln>
                <a:solidFill>
                  <a:srgbClr val="6711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5</c:v>
                </c:pt>
                <c:pt idx="1">
                  <c:v>5</c:v>
                </c:pt>
                <c:pt idx="2">
                  <c:v>6</c:v>
                </c:pt>
                <c:pt idx="3">
                  <c:v>5</c:v>
                </c:pt>
                <c:pt idx="4">
                  <c:v>5</c:v>
                </c:pt>
                <c:pt idx="5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40F-42CB-B68D-4424B3FA4D9D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none</c:v>
                </c:pt>
              </c:strCache>
            </c:strRef>
          </c:tx>
          <c:spPr>
            <a:ln w="35821">
              <a:solidFill>
                <a:srgbClr val="FEA746"/>
              </a:solidFill>
              <a:prstDash val="solid"/>
            </a:ln>
          </c:spPr>
          <c:marker>
            <c:symbol val="circle"/>
            <c:size val="8"/>
            <c:spPr>
              <a:solidFill>
                <a:srgbClr val="FEA746"/>
              </a:solidFill>
              <a:ln>
                <a:solidFill>
                  <a:srgbClr val="FEA746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Sheet1!$B$7:$G$7</c:f>
              <c:numCache>
                <c:formatCode>General</c:formatCode>
                <c:ptCount val="6"/>
                <c:pt idx="0">
                  <c:v>4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40F-42CB-B68D-4424B3FA4D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6766504"/>
        <c:axId val="1279814168"/>
      </c:lineChart>
      <c:catAx>
        <c:axId val="726766504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298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127981416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279814168"/>
        <c:scaling>
          <c:orientation val="minMax"/>
        </c:scaling>
        <c:delete val="0"/>
        <c:axPos val="l"/>
        <c:majorGridlines>
          <c:spPr>
            <a:ln w="298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cross"/>
        <c:minorTickMark val="none"/>
        <c:tickLblPos val="nextTo"/>
        <c:spPr>
          <a:ln w="298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726766504"/>
        <c:crosses val="autoZero"/>
        <c:crossBetween val="between"/>
      </c:valAx>
      <c:spPr>
        <a:noFill/>
        <a:ln w="11940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19079183942586886"/>
          <c:y val="0"/>
          <c:w val="0.64544556040164702"/>
          <c:h val="0.126116052040258"/>
        </c:manualLayout>
      </c:layout>
      <c:overlay val="0"/>
      <c:spPr>
        <a:noFill/>
        <a:ln w="2985">
          <a:solidFill>
            <a:srgbClr val="000000"/>
          </a:solidFill>
          <a:prstDash val="solid"/>
        </a:ln>
      </c:sp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rgbClr val="000000"/>
          </a:solidFill>
          <a:latin typeface="宋体"/>
          <a:ea typeface="宋体"/>
          <a:cs typeface="宋体"/>
        </a:defRPr>
      </a:pPr>
      <a:endParaRPr lang="zh-CN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827250608272501E-2"/>
          <c:y val="4.4176706827309203E-2"/>
          <c:w val="0.88321167883211704"/>
          <c:h val="0.855421686746988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gcc</c:v>
                </c:pt>
              </c:strCache>
            </c:strRef>
          </c:tx>
          <c:spPr>
            <a:ln w="35821">
              <a:solidFill>
                <a:srgbClr val="63AAFE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63AAFE"/>
              </a:solidFill>
              <a:ln>
                <a:solidFill>
                  <a:srgbClr val="63AAFE"/>
                </a:solidFill>
                <a:prstDash val="solid"/>
              </a:ln>
            </c:spPr>
          </c:marker>
          <c:cat>
            <c:strRef>
              <c:f>Sheet1!$A$2:$A$7</c:f>
              <c:strCache>
                <c:ptCount val="6"/>
                <c:pt idx="0">
                  <c:v>infinite</c:v>
                </c:pt>
                <c:pt idx="1">
                  <c:v>256</c:v>
                </c:pt>
                <c:pt idx="2">
                  <c:v>128</c:v>
                </c:pt>
                <c:pt idx="3">
                  <c:v>64</c:v>
                </c:pt>
                <c:pt idx="4">
                  <c:v>32</c:v>
                </c:pt>
                <c:pt idx="5">
                  <c:v>none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</c:v>
                </c:pt>
                <c:pt idx="1">
                  <c:v>10</c:v>
                </c:pt>
                <c:pt idx="2">
                  <c:v>10</c:v>
                </c:pt>
                <c:pt idx="3">
                  <c:v>9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BF-44C4-9A4B-3EB6179680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espresso</c:v>
                </c:pt>
              </c:strCache>
            </c:strRef>
          </c:tx>
          <c:spPr>
            <a:ln w="35821">
              <a:solidFill>
                <a:srgbClr val="DD2D32"/>
              </a:solidFill>
              <a:prstDash val="solid"/>
            </a:ln>
          </c:spPr>
          <c:marker>
            <c:symbol val="square"/>
            <c:size val="8"/>
            <c:spPr>
              <a:solidFill>
                <a:srgbClr val="DD2D32"/>
              </a:solidFill>
              <a:ln>
                <a:solidFill>
                  <a:srgbClr val="DD2D32"/>
                </a:solidFill>
                <a:prstDash val="solid"/>
              </a:ln>
            </c:spPr>
          </c:marker>
          <c:cat>
            <c:strRef>
              <c:f>Sheet1!$A$2:$A$7</c:f>
              <c:strCache>
                <c:ptCount val="6"/>
                <c:pt idx="0">
                  <c:v>infinite</c:v>
                </c:pt>
                <c:pt idx="1">
                  <c:v>256</c:v>
                </c:pt>
                <c:pt idx="2">
                  <c:v>128</c:v>
                </c:pt>
                <c:pt idx="3">
                  <c:v>64</c:v>
                </c:pt>
                <c:pt idx="4">
                  <c:v>32</c:v>
                </c:pt>
                <c:pt idx="5">
                  <c:v>none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15</c:v>
                </c:pt>
                <c:pt idx="1">
                  <c:v>15</c:v>
                </c:pt>
                <c:pt idx="2">
                  <c:v>13</c:v>
                </c:pt>
                <c:pt idx="3">
                  <c:v>10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BF-44C4-9A4B-3EB61796804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</c:v>
                </c:pt>
              </c:strCache>
            </c:strRef>
          </c:tx>
          <c:spPr>
            <a:ln w="35821">
              <a:solidFill>
                <a:srgbClr val="FFF58C"/>
              </a:solidFill>
              <a:prstDash val="solid"/>
            </a:ln>
          </c:spPr>
          <c:marker>
            <c:symbol val="triangle"/>
            <c:size val="8"/>
            <c:spPr>
              <a:solidFill>
                <a:srgbClr val="FFF58C"/>
              </a:solidFill>
              <a:ln>
                <a:solidFill>
                  <a:srgbClr val="FFF58C"/>
                </a:solidFill>
                <a:prstDash val="solid"/>
              </a:ln>
            </c:spPr>
          </c:marker>
          <c:cat>
            <c:strRef>
              <c:f>Sheet1!$A$2:$A$7</c:f>
              <c:strCache>
                <c:ptCount val="6"/>
                <c:pt idx="0">
                  <c:v>infinite</c:v>
                </c:pt>
                <c:pt idx="1">
                  <c:v>256</c:v>
                </c:pt>
                <c:pt idx="2">
                  <c:v>128</c:v>
                </c:pt>
                <c:pt idx="3">
                  <c:v>64</c:v>
                </c:pt>
                <c:pt idx="4">
                  <c:v>32</c:v>
                </c:pt>
                <c:pt idx="5">
                  <c:v>none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11</c:v>
                </c:pt>
                <c:pt idx="4">
                  <c:v>6</c:v>
                </c:pt>
                <c:pt idx="5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BF-44C4-9A4B-3EB61796804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fpppp</c:v>
                </c:pt>
              </c:strCache>
            </c:strRef>
          </c:tx>
          <c:spPr>
            <a:ln w="35821">
              <a:solidFill>
                <a:srgbClr val="4EE257"/>
              </a:solidFill>
              <a:prstDash val="solid"/>
            </a:ln>
          </c:spPr>
          <c:marker>
            <c:symbol val="x"/>
            <c:size val="8"/>
            <c:spPr>
              <a:noFill/>
              <a:ln>
                <a:solidFill>
                  <a:srgbClr val="4EE257"/>
                </a:solidFill>
                <a:prstDash val="solid"/>
              </a:ln>
            </c:spPr>
          </c:marker>
          <c:cat>
            <c:strRef>
              <c:f>Sheet1!$A$2:$A$7</c:f>
              <c:strCache>
                <c:ptCount val="6"/>
                <c:pt idx="0">
                  <c:v>infinite</c:v>
                </c:pt>
                <c:pt idx="1">
                  <c:v>256</c:v>
                </c:pt>
                <c:pt idx="2">
                  <c:v>128</c:v>
                </c:pt>
                <c:pt idx="3">
                  <c:v>64</c:v>
                </c:pt>
                <c:pt idx="4">
                  <c:v>32</c:v>
                </c:pt>
                <c:pt idx="5">
                  <c:v>none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59</c:v>
                </c:pt>
                <c:pt idx="1">
                  <c:v>49</c:v>
                </c:pt>
                <c:pt idx="2">
                  <c:v>35</c:v>
                </c:pt>
                <c:pt idx="3">
                  <c:v>20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2BF-44C4-9A4B-3EB61796804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doduc</c:v>
                </c:pt>
              </c:strCache>
            </c:strRef>
          </c:tx>
          <c:spPr>
            <a:ln w="35821">
              <a:solidFill>
                <a:srgbClr val="6711FF"/>
              </a:solidFill>
              <a:prstDash val="solid"/>
            </a:ln>
          </c:spPr>
          <c:marker>
            <c:symbol val="star"/>
            <c:size val="8"/>
            <c:spPr>
              <a:noFill/>
              <a:ln>
                <a:solidFill>
                  <a:srgbClr val="6711FF"/>
                </a:solidFill>
                <a:prstDash val="solid"/>
              </a:ln>
            </c:spPr>
          </c:marker>
          <c:cat>
            <c:strRef>
              <c:f>Sheet1!$A$2:$A$7</c:f>
              <c:strCache>
                <c:ptCount val="6"/>
                <c:pt idx="0">
                  <c:v>infinite</c:v>
                </c:pt>
                <c:pt idx="1">
                  <c:v>256</c:v>
                </c:pt>
                <c:pt idx="2">
                  <c:v>128</c:v>
                </c:pt>
                <c:pt idx="3">
                  <c:v>64</c:v>
                </c:pt>
                <c:pt idx="4">
                  <c:v>32</c:v>
                </c:pt>
                <c:pt idx="5">
                  <c:v>none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29</c:v>
                </c:pt>
                <c:pt idx="1">
                  <c:v>16</c:v>
                </c:pt>
                <c:pt idx="2">
                  <c:v>15</c:v>
                </c:pt>
                <c:pt idx="3">
                  <c:v>11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2BF-44C4-9A4B-3EB61796804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tomcatv</c:v>
                </c:pt>
              </c:strCache>
            </c:strRef>
          </c:tx>
          <c:spPr>
            <a:ln w="35821">
              <a:solidFill>
                <a:srgbClr val="FEA746"/>
              </a:solidFill>
              <a:prstDash val="solid"/>
            </a:ln>
          </c:spPr>
          <c:marker>
            <c:symbol val="circle"/>
            <c:size val="8"/>
            <c:spPr>
              <a:solidFill>
                <a:srgbClr val="FEA746"/>
              </a:solidFill>
              <a:ln>
                <a:solidFill>
                  <a:srgbClr val="FEA746"/>
                </a:solidFill>
                <a:prstDash val="solid"/>
              </a:ln>
            </c:spPr>
          </c:marker>
          <c:cat>
            <c:strRef>
              <c:f>Sheet1!$A$2:$A$7</c:f>
              <c:strCache>
                <c:ptCount val="6"/>
                <c:pt idx="0">
                  <c:v>infinite</c:v>
                </c:pt>
                <c:pt idx="1">
                  <c:v>256</c:v>
                </c:pt>
                <c:pt idx="2">
                  <c:v>128</c:v>
                </c:pt>
                <c:pt idx="3">
                  <c:v>64</c:v>
                </c:pt>
                <c:pt idx="4">
                  <c:v>32</c:v>
                </c:pt>
                <c:pt idx="5">
                  <c:v>none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0">
                  <c:v>54</c:v>
                </c:pt>
                <c:pt idx="1">
                  <c:v>45</c:v>
                </c:pt>
                <c:pt idx="2">
                  <c:v>44</c:v>
                </c:pt>
                <c:pt idx="3">
                  <c:v>28</c:v>
                </c:pt>
                <c:pt idx="4">
                  <c:v>7</c:v>
                </c:pt>
                <c:pt idx="5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2BF-44C4-9A4B-3EB6179680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2366520"/>
        <c:axId val="732580424"/>
      </c:lineChart>
      <c:catAx>
        <c:axId val="732366520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298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73258042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732580424"/>
        <c:scaling>
          <c:orientation val="minMax"/>
        </c:scaling>
        <c:delete val="0"/>
        <c:axPos val="l"/>
        <c:majorGridlines>
          <c:spPr>
            <a:ln w="298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cross"/>
        <c:minorTickMark val="none"/>
        <c:tickLblPos val="nextTo"/>
        <c:spPr>
          <a:ln w="298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732366520"/>
        <c:crosses val="autoZero"/>
        <c:crossBetween val="midCat"/>
      </c:valAx>
      <c:spPr>
        <a:noFill/>
        <a:ln w="11940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58432944070396997"/>
          <c:y val="0"/>
          <c:w val="0.35036496350364998"/>
          <c:h val="0.37251156555070902"/>
        </c:manualLayout>
      </c:layout>
      <c:overlay val="0"/>
      <c:spPr>
        <a:noFill/>
        <a:ln w="2985">
          <a:solidFill>
            <a:srgbClr val="000000"/>
          </a:solidFill>
          <a:prstDash val="solid"/>
        </a:ln>
      </c:sp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rgbClr val="000000"/>
          </a:solidFill>
          <a:latin typeface="宋体"/>
          <a:ea typeface="宋体"/>
          <a:cs typeface="宋体"/>
        </a:defRPr>
      </a:pPr>
      <a:endParaRPr lang="zh-CN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108433734939794E-2"/>
          <c:y val="3.7344398340249003E-2"/>
          <c:w val="0.90602409638554204"/>
          <c:h val="0.838174273858920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63AAFE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12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10</c:v>
                </c:pt>
                <c:pt idx="1">
                  <c:v>15</c:v>
                </c:pt>
                <c:pt idx="2">
                  <c:v>12</c:v>
                </c:pt>
                <c:pt idx="3">
                  <c:v>49</c:v>
                </c:pt>
                <c:pt idx="4">
                  <c:v>16</c:v>
                </c:pt>
                <c:pt idx="5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DE-4DE5-AC75-96019D57A7EC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Global/stack</c:v>
                </c:pt>
              </c:strCache>
            </c:strRef>
          </c:tx>
          <c:spPr>
            <a:solidFill>
              <a:srgbClr val="DD2D3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12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7</c:v>
                </c:pt>
                <c:pt idx="1">
                  <c:v>7</c:v>
                </c:pt>
                <c:pt idx="2">
                  <c:v>9</c:v>
                </c:pt>
                <c:pt idx="3">
                  <c:v>49</c:v>
                </c:pt>
                <c:pt idx="4">
                  <c:v>16</c:v>
                </c:pt>
                <c:pt idx="5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DE-4DE5-AC75-96019D57A7EC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Inspection</c:v>
                </c:pt>
              </c:strCache>
            </c:strRef>
          </c:tx>
          <c:spPr>
            <a:solidFill>
              <a:srgbClr val="FFF58C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12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4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6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DE-4DE5-AC75-96019D57A7EC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None</c:v>
                </c:pt>
              </c:strCache>
            </c:strRef>
          </c:tx>
          <c:spPr>
            <a:solidFill>
              <a:srgbClr val="4EE257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12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3</c:v>
                </c:pt>
                <c:pt idx="1">
                  <c:v>5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3DE-4DE5-AC75-96019D57A7E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732682952"/>
        <c:axId val="1329826680"/>
      </c:barChart>
      <c:catAx>
        <c:axId val="732682952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25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32982668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329826680"/>
        <c:scaling>
          <c:orientation val="minMax"/>
          <c:max val="5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25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732682952"/>
        <c:crosses val="autoZero"/>
        <c:crossBetween val="between"/>
      </c:valAx>
      <c:spPr>
        <a:noFill/>
        <a:ln w="12700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119751729897399"/>
          <c:y val="3.4146341463414602E-2"/>
          <c:w val="0.33807957528036298"/>
          <c:h val="0.30847071250240099"/>
        </c:manualLayout>
      </c:layout>
      <c:overlay val="0"/>
      <c:spPr>
        <a:noFill/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2000" b="1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125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255778120184905E-2"/>
          <c:y val="4.1916167664670601E-2"/>
          <c:w val="0.92295839753466902"/>
          <c:h val="0.8293413173652689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Perfect</c:v>
                </c:pt>
              </c:strCache>
            </c:strRef>
          </c:tx>
          <c:spPr>
            <a:ln w="38100">
              <a:solidFill>
                <a:srgbClr val="63AAFE"/>
              </a:solidFill>
              <a:prstDash val="solid"/>
            </a:ln>
          </c:spPr>
          <c:marker>
            <c:symbol val="diamond"/>
            <c:size val="9"/>
            <c:spPr>
              <a:solidFill>
                <a:srgbClr val="63AAFE"/>
              </a:solidFill>
              <a:ln>
                <a:solidFill>
                  <a:srgbClr val="63AAFE"/>
                </a:solidFill>
                <a:prstDash val="solid"/>
              </a:ln>
            </c:spPr>
          </c:marker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700" b="1" i="0" u="none" strike="noStrike" baseline="0">
                    <a:solidFill>
                      <a:srgbClr val="000000"/>
                    </a:solidFill>
                    <a:latin typeface="宋体"/>
                    <a:ea typeface="宋体"/>
                    <a:cs typeface="宋体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10</c:v>
                </c:pt>
                <c:pt idx="1">
                  <c:v>15</c:v>
                </c:pt>
                <c:pt idx="2">
                  <c:v>12</c:v>
                </c:pt>
                <c:pt idx="3">
                  <c:v>49</c:v>
                </c:pt>
                <c:pt idx="4">
                  <c:v>16</c:v>
                </c:pt>
                <c:pt idx="5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01-4648-9038-97EFFF76061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Global/stack</c:v>
                </c:pt>
              </c:strCache>
            </c:strRef>
          </c:tx>
          <c:spPr>
            <a:ln w="38100">
              <a:solidFill>
                <a:srgbClr val="DD2D32"/>
              </a:solidFill>
              <a:prstDash val="solid"/>
            </a:ln>
          </c:spPr>
          <c:marker>
            <c:symbol val="square"/>
            <c:size val="9"/>
            <c:spPr>
              <a:solidFill>
                <a:srgbClr val="DD2D32"/>
              </a:solidFill>
              <a:ln>
                <a:solidFill>
                  <a:srgbClr val="DD2D32"/>
                </a:solidFill>
                <a:prstDash val="solid"/>
              </a:ln>
            </c:spPr>
          </c:marker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700" b="1" i="0" u="none" strike="noStrike" baseline="0">
                    <a:solidFill>
                      <a:srgbClr val="000000"/>
                    </a:solidFill>
                    <a:latin typeface="宋体"/>
                    <a:ea typeface="宋体"/>
                    <a:cs typeface="宋体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7</c:v>
                </c:pt>
                <c:pt idx="1">
                  <c:v>7</c:v>
                </c:pt>
                <c:pt idx="2">
                  <c:v>9</c:v>
                </c:pt>
                <c:pt idx="3">
                  <c:v>49</c:v>
                </c:pt>
                <c:pt idx="4">
                  <c:v>16</c:v>
                </c:pt>
                <c:pt idx="5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01-4648-9038-97EFFF760616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Inspection</c:v>
                </c:pt>
              </c:strCache>
            </c:strRef>
          </c:tx>
          <c:spPr>
            <a:ln w="38100">
              <a:solidFill>
                <a:srgbClr val="FFF58C"/>
              </a:solidFill>
              <a:prstDash val="solid"/>
            </a:ln>
          </c:spPr>
          <c:marker>
            <c:symbol val="triangle"/>
            <c:size val="9"/>
            <c:spPr>
              <a:solidFill>
                <a:srgbClr val="FFF58C"/>
              </a:solidFill>
              <a:ln>
                <a:solidFill>
                  <a:srgbClr val="FFF58C"/>
                </a:solidFill>
                <a:prstDash val="solid"/>
              </a:ln>
            </c:spPr>
          </c:marker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700" b="1" i="0" u="none" strike="noStrike" baseline="0">
                    <a:solidFill>
                      <a:srgbClr val="000000"/>
                    </a:solidFill>
                    <a:latin typeface="宋体"/>
                    <a:ea typeface="宋体"/>
                    <a:cs typeface="宋体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4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6</c:v>
                </c:pt>
                <c:pt idx="5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C01-4648-9038-97EFFF760616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None</c:v>
                </c:pt>
              </c:strCache>
            </c:strRef>
          </c:tx>
          <c:spPr>
            <a:ln w="38100">
              <a:solidFill>
                <a:srgbClr val="4EE257"/>
              </a:solidFill>
              <a:prstDash val="solid"/>
            </a:ln>
          </c:spPr>
          <c:marker>
            <c:symbol val="x"/>
            <c:size val="9"/>
            <c:spPr>
              <a:noFill/>
              <a:ln>
                <a:solidFill>
                  <a:srgbClr val="4EE257"/>
                </a:solidFill>
                <a:prstDash val="solid"/>
              </a:ln>
            </c:spPr>
          </c:marker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700" b="1" i="0" u="none" strike="noStrike" baseline="0">
                    <a:solidFill>
                      <a:srgbClr val="000000"/>
                    </a:solidFill>
                    <a:latin typeface="宋体"/>
                    <a:ea typeface="宋体"/>
                    <a:cs typeface="宋体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3</c:v>
                </c:pt>
                <c:pt idx="1">
                  <c:v>5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C01-4648-9038-97EFFF76061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271743592"/>
        <c:axId val="1279668792"/>
      </c:lineChart>
      <c:catAx>
        <c:axId val="1271743592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700" b="1" i="0" u="none" strike="noStrike" baseline="0">
                <a:solidFill>
                  <a:srgbClr val="000000"/>
                </a:solidFill>
                <a:latin typeface="宋体"/>
                <a:ea typeface="宋体"/>
                <a:cs typeface="宋体"/>
              </a:defRPr>
            </a:pPr>
            <a:endParaRPr lang="zh-CN"/>
          </a:p>
        </c:txPr>
        <c:crossAx val="127966879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279668792"/>
        <c:scaling>
          <c:orientation val="minMax"/>
          <c:max val="5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700" b="1" i="0" u="none" strike="noStrike" baseline="0">
                <a:solidFill>
                  <a:srgbClr val="000000"/>
                </a:solidFill>
                <a:latin typeface="宋体"/>
                <a:ea typeface="宋体"/>
                <a:cs typeface="宋体"/>
              </a:defRPr>
            </a:pPr>
            <a:endParaRPr lang="zh-CN"/>
          </a:p>
        </c:txPr>
        <c:crossAx val="1271743592"/>
        <c:crosses val="autoZero"/>
        <c:crossBetween val="between"/>
      </c:valAx>
      <c:spPr>
        <a:noFill/>
        <a:ln w="12700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106317411402157"/>
          <c:y val="5.9880239520958098E-2"/>
          <c:w val="0.266563944530046"/>
          <c:h val="0.41616766467065902"/>
        </c:manualLayout>
      </c:layout>
      <c:overlay val="0"/>
      <c:spPr>
        <a:noFill/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655" b="1" i="0" u="none" strike="noStrike" baseline="0">
              <a:solidFill>
                <a:srgbClr val="000000"/>
              </a:solidFill>
              <a:latin typeface="方正水柱简体"/>
              <a:ea typeface="方正水柱简体"/>
              <a:cs typeface="方正水柱简体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00" b="1" i="0" u="none" strike="noStrike" baseline="0">
          <a:solidFill>
            <a:srgbClr val="000000"/>
          </a:solidFill>
          <a:latin typeface="宋体"/>
          <a:ea typeface="宋体"/>
          <a:cs typeface="宋体"/>
        </a:defRPr>
      </a:pPr>
      <a:endParaRPr lang="zh-CN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204819277108"/>
          <c:y val="3.7344398340249003E-2"/>
          <c:w val="0.81927710843373502"/>
          <c:h val="0.8381742738589209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gcc</c:v>
                </c:pt>
              </c:strCache>
            </c:strRef>
          </c:tx>
          <c:spPr>
            <a:ln w="38100">
              <a:solidFill>
                <a:srgbClr val="63AAFE"/>
              </a:solidFill>
              <a:prstDash val="solid"/>
            </a:ln>
          </c:spPr>
          <c:marker>
            <c:symbol val="diamond"/>
            <c:size val="9"/>
            <c:spPr>
              <a:solidFill>
                <a:srgbClr val="63AAFE"/>
              </a:solidFill>
              <a:ln>
                <a:solidFill>
                  <a:srgbClr val="63AAFE"/>
                </a:solidFill>
                <a:prstDash val="solid"/>
              </a:ln>
            </c:spPr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Perfect</c:v>
                </c:pt>
                <c:pt idx="1">
                  <c:v>Global/stack</c:v>
                </c:pt>
                <c:pt idx="2">
                  <c:v>Inspection</c:v>
                </c:pt>
                <c:pt idx="3">
                  <c:v>None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7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22-419D-87DC-7E531ADDCC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espresso</c:v>
                </c:pt>
              </c:strCache>
            </c:strRef>
          </c:tx>
          <c:spPr>
            <a:ln w="38100">
              <a:solidFill>
                <a:srgbClr val="DD2D32"/>
              </a:solidFill>
              <a:prstDash val="solid"/>
            </a:ln>
          </c:spPr>
          <c:marker>
            <c:symbol val="square"/>
            <c:size val="9"/>
            <c:spPr>
              <a:solidFill>
                <a:srgbClr val="DD2D32"/>
              </a:solidFill>
              <a:ln>
                <a:solidFill>
                  <a:srgbClr val="DD2D32"/>
                </a:solidFill>
                <a:prstDash val="solid"/>
              </a:ln>
            </c:spPr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Perfect</c:v>
                </c:pt>
                <c:pt idx="1">
                  <c:v>Global/stack</c:v>
                </c:pt>
                <c:pt idx="2">
                  <c:v>Inspection</c:v>
                </c:pt>
                <c:pt idx="3">
                  <c:v>None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15</c:v>
                </c:pt>
                <c:pt idx="1">
                  <c:v>7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22-419D-87DC-7E531ADDCC3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</c:v>
                </c:pt>
              </c:strCache>
            </c:strRef>
          </c:tx>
          <c:spPr>
            <a:ln w="38100">
              <a:solidFill>
                <a:srgbClr val="FFF58C"/>
              </a:solidFill>
              <a:prstDash val="solid"/>
            </a:ln>
          </c:spPr>
          <c:marker>
            <c:symbol val="triangle"/>
            <c:size val="9"/>
            <c:spPr>
              <a:solidFill>
                <a:srgbClr val="FFF58C"/>
              </a:solidFill>
              <a:ln>
                <a:solidFill>
                  <a:srgbClr val="FFF58C"/>
                </a:solidFill>
                <a:prstDash val="solid"/>
              </a:ln>
            </c:spPr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Perfect</c:v>
                </c:pt>
                <c:pt idx="1">
                  <c:v>Global/stack</c:v>
                </c:pt>
                <c:pt idx="2">
                  <c:v>Inspection</c:v>
                </c:pt>
                <c:pt idx="3">
                  <c:v>None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12</c:v>
                </c:pt>
                <c:pt idx="1">
                  <c:v>9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22-419D-87DC-7E531ADDCC3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fpppp</c:v>
                </c:pt>
              </c:strCache>
            </c:strRef>
          </c:tx>
          <c:spPr>
            <a:ln w="38100">
              <a:solidFill>
                <a:srgbClr val="4EE257"/>
              </a:solidFill>
              <a:prstDash val="solid"/>
            </a:ln>
          </c:spPr>
          <c:marker>
            <c:symbol val="x"/>
            <c:size val="9"/>
            <c:spPr>
              <a:noFill/>
              <a:ln>
                <a:solidFill>
                  <a:srgbClr val="4EE257"/>
                </a:solidFill>
                <a:prstDash val="solid"/>
              </a:ln>
            </c:spPr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Perfect</c:v>
                </c:pt>
                <c:pt idx="1">
                  <c:v>Global/stack</c:v>
                </c:pt>
                <c:pt idx="2">
                  <c:v>Inspection</c:v>
                </c:pt>
                <c:pt idx="3">
                  <c:v>None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49</c:v>
                </c:pt>
                <c:pt idx="1">
                  <c:v>49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22-419D-87DC-7E531ADDCC3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doduc</c:v>
                </c:pt>
              </c:strCache>
            </c:strRef>
          </c:tx>
          <c:spPr>
            <a:ln w="38100">
              <a:solidFill>
                <a:srgbClr val="6711FF"/>
              </a:solidFill>
              <a:prstDash val="solid"/>
            </a:ln>
          </c:spPr>
          <c:marker>
            <c:symbol val="star"/>
            <c:size val="9"/>
            <c:spPr>
              <a:noFill/>
              <a:ln>
                <a:solidFill>
                  <a:srgbClr val="6711FF"/>
                </a:solidFill>
                <a:prstDash val="solid"/>
              </a:ln>
            </c:spPr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Perfect</c:v>
                </c:pt>
                <c:pt idx="1">
                  <c:v>Global/stack</c:v>
                </c:pt>
                <c:pt idx="2">
                  <c:v>Inspection</c:v>
                </c:pt>
                <c:pt idx="3">
                  <c:v>None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16</c:v>
                </c:pt>
                <c:pt idx="1">
                  <c:v>16</c:v>
                </c:pt>
                <c:pt idx="2">
                  <c:v>6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622-419D-87DC-7E531ADDCC3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tomcatv</c:v>
                </c:pt>
              </c:strCache>
            </c:strRef>
          </c:tx>
          <c:spPr>
            <a:ln w="38100">
              <a:solidFill>
                <a:srgbClr val="FEA746"/>
              </a:solidFill>
              <a:prstDash val="solid"/>
            </a:ln>
          </c:spPr>
          <c:marker>
            <c:symbol val="circle"/>
            <c:size val="9"/>
            <c:spPr>
              <a:solidFill>
                <a:srgbClr val="FEA746"/>
              </a:solidFill>
              <a:ln>
                <a:solidFill>
                  <a:srgbClr val="FEA746"/>
                </a:solidFill>
                <a:prstDash val="solid"/>
              </a:ln>
            </c:spPr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Perfect</c:v>
                </c:pt>
                <c:pt idx="1">
                  <c:v>Global/stack</c:v>
                </c:pt>
                <c:pt idx="2">
                  <c:v>Inspection</c:v>
                </c:pt>
                <c:pt idx="3">
                  <c:v>None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45</c:v>
                </c:pt>
                <c:pt idx="1">
                  <c:v>45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622-419D-87DC-7E531ADDCC3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32060248"/>
        <c:axId val="710570824"/>
      </c:lineChart>
      <c:catAx>
        <c:axId val="732060248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71057082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710570824"/>
        <c:scaling>
          <c:orientation val="minMax"/>
          <c:max val="5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732060248"/>
        <c:crosses val="autoZero"/>
        <c:crossBetween val="midCat"/>
      </c:valAx>
      <c:spPr>
        <a:noFill/>
        <a:ln w="12700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59518072289156598"/>
          <c:y val="0"/>
          <c:w val="0.30361445783132501"/>
          <c:h val="0.52697095435684604"/>
        </c:manualLayout>
      </c:layout>
      <c:overlay val="0"/>
      <c:spPr>
        <a:noFill/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2000" b="1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125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9926650366699"/>
          <c:y val="5.2132701421800903E-2"/>
          <c:w val="0.80929095354523195"/>
          <c:h val="0.84834123222748803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gcc</c:v>
                </c:pt>
              </c:strCache>
            </c:strRef>
          </c:tx>
          <c:spPr>
            <a:ln w="12700">
              <a:solidFill>
                <a:srgbClr val="63AAFE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63AAFE"/>
              </a:solidFill>
              <a:ln>
                <a:solidFill>
                  <a:srgbClr val="63AAFE"/>
                </a:solidFill>
                <a:prstDash val="solid"/>
              </a:ln>
            </c:spPr>
          </c:marker>
          <c:cat>
            <c:strRef>
              <c:f>Sheet1!$B$1:$I$1</c:f>
              <c:strCache>
                <c:ptCount val="8"/>
                <c:pt idx="0">
                  <c:v>Infinite</c:v>
                </c:pt>
                <c:pt idx="1">
                  <c:v>256</c:v>
                </c:pt>
                <c:pt idx="2">
                  <c:v>128</c:v>
                </c:pt>
                <c:pt idx="3">
                  <c:v>64</c:v>
                </c:pt>
                <c:pt idx="4">
                  <c:v>32</c:v>
                </c:pt>
                <c:pt idx="5">
                  <c:v>16</c:v>
                </c:pt>
                <c:pt idx="6">
                  <c:v>8</c:v>
                </c:pt>
                <c:pt idx="7">
                  <c:v>4</c:v>
                </c:pt>
              </c:strCache>
            </c:strRef>
          </c:cat>
          <c:val>
            <c:numRef>
              <c:f>Sheet1!$B$2:$I$2</c:f>
              <c:numCache>
                <c:formatCode>General</c:formatCode>
                <c:ptCount val="8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9</c:v>
                </c:pt>
                <c:pt idx="4">
                  <c:v>8</c:v>
                </c:pt>
                <c:pt idx="5">
                  <c:v>6</c:v>
                </c:pt>
                <c:pt idx="6">
                  <c:v>4</c:v>
                </c:pt>
                <c:pt idx="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C2-4A14-AE76-FAEA8A043C81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espresso</c:v>
                </c:pt>
              </c:strCache>
            </c:strRef>
          </c:tx>
          <c:spPr>
            <a:ln w="12700">
              <a:solidFill>
                <a:srgbClr val="DD2D32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DD2D32"/>
              </a:solidFill>
              <a:ln>
                <a:solidFill>
                  <a:srgbClr val="DD2D32"/>
                </a:solidFill>
                <a:prstDash val="solid"/>
              </a:ln>
            </c:spPr>
          </c:marker>
          <c:cat>
            <c:strRef>
              <c:f>Sheet1!$B$1:$I$1</c:f>
              <c:strCache>
                <c:ptCount val="8"/>
                <c:pt idx="0">
                  <c:v>Infinite</c:v>
                </c:pt>
                <c:pt idx="1">
                  <c:v>256</c:v>
                </c:pt>
                <c:pt idx="2">
                  <c:v>128</c:v>
                </c:pt>
                <c:pt idx="3">
                  <c:v>64</c:v>
                </c:pt>
                <c:pt idx="4">
                  <c:v>32</c:v>
                </c:pt>
                <c:pt idx="5">
                  <c:v>16</c:v>
                </c:pt>
                <c:pt idx="6">
                  <c:v>8</c:v>
                </c:pt>
                <c:pt idx="7">
                  <c:v>4</c:v>
                </c:pt>
              </c:strCache>
            </c:strRef>
          </c:cat>
          <c:val>
            <c:numRef>
              <c:f>Sheet1!$B$3:$I$3</c:f>
              <c:numCache>
                <c:formatCode>General</c:formatCode>
                <c:ptCount val="8"/>
                <c:pt idx="0">
                  <c:v>15</c:v>
                </c:pt>
                <c:pt idx="1">
                  <c:v>15</c:v>
                </c:pt>
                <c:pt idx="2">
                  <c:v>13</c:v>
                </c:pt>
                <c:pt idx="3">
                  <c:v>10</c:v>
                </c:pt>
                <c:pt idx="4">
                  <c:v>8</c:v>
                </c:pt>
                <c:pt idx="5">
                  <c:v>6</c:v>
                </c:pt>
                <c:pt idx="6">
                  <c:v>4</c:v>
                </c:pt>
                <c:pt idx="7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C2-4A14-AE76-FAEA8A043C81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li</c:v>
                </c:pt>
              </c:strCache>
            </c:strRef>
          </c:tx>
          <c:spPr>
            <a:ln w="12700">
              <a:solidFill>
                <a:srgbClr val="FFF58C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FFF58C"/>
              </a:solidFill>
              <a:ln>
                <a:solidFill>
                  <a:srgbClr val="FFF58C"/>
                </a:solidFill>
                <a:prstDash val="solid"/>
              </a:ln>
            </c:spPr>
          </c:marker>
          <c:cat>
            <c:strRef>
              <c:f>Sheet1!$B$1:$I$1</c:f>
              <c:strCache>
                <c:ptCount val="8"/>
                <c:pt idx="0">
                  <c:v>Infinite</c:v>
                </c:pt>
                <c:pt idx="1">
                  <c:v>256</c:v>
                </c:pt>
                <c:pt idx="2">
                  <c:v>128</c:v>
                </c:pt>
                <c:pt idx="3">
                  <c:v>64</c:v>
                </c:pt>
                <c:pt idx="4">
                  <c:v>32</c:v>
                </c:pt>
                <c:pt idx="5">
                  <c:v>16</c:v>
                </c:pt>
                <c:pt idx="6">
                  <c:v>8</c:v>
                </c:pt>
                <c:pt idx="7">
                  <c:v>4</c:v>
                </c:pt>
              </c:strCache>
            </c:strRef>
          </c:cat>
          <c:val>
            <c:numRef>
              <c:f>Sheet1!$B$4:$I$4</c:f>
              <c:numCache>
                <c:formatCode>General</c:formatCode>
                <c:ptCount val="8"/>
                <c:pt idx="0">
                  <c:v>12</c:v>
                </c:pt>
                <c:pt idx="1">
                  <c:v>12</c:v>
                </c:pt>
                <c:pt idx="2">
                  <c:v>11</c:v>
                </c:pt>
                <c:pt idx="3">
                  <c:v>11</c:v>
                </c:pt>
                <c:pt idx="4">
                  <c:v>9</c:v>
                </c:pt>
                <c:pt idx="5">
                  <c:v>6</c:v>
                </c:pt>
                <c:pt idx="6">
                  <c:v>4</c:v>
                </c:pt>
                <c:pt idx="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C2-4A14-AE76-FAEA8A043C81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fpppp</c:v>
                </c:pt>
              </c:strCache>
            </c:strRef>
          </c:tx>
          <c:spPr>
            <a:ln w="12700">
              <a:solidFill>
                <a:srgbClr val="4EE257"/>
              </a:solidFill>
              <a:prstDash val="solid"/>
            </a:ln>
          </c:spPr>
          <c:marker>
            <c:symbol val="x"/>
            <c:size val="5"/>
            <c:spPr>
              <a:noFill/>
              <a:ln>
                <a:solidFill>
                  <a:srgbClr val="4EE257"/>
                </a:solidFill>
                <a:prstDash val="solid"/>
              </a:ln>
            </c:spPr>
          </c:marker>
          <c:cat>
            <c:strRef>
              <c:f>Sheet1!$B$1:$I$1</c:f>
              <c:strCache>
                <c:ptCount val="8"/>
                <c:pt idx="0">
                  <c:v>Infinite</c:v>
                </c:pt>
                <c:pt idx="1">
                  <c:v>256</c:v>
                </c:pt>
                <c:pt idx="2">
                  <c:v>128</c:v>
                </c:pt>
                <c:pt idx="3">
                  <c:v>64</c:v>
                </c:pt>
                <c:pt idx="4">
                  <c:v>32</c:v>
                </c:pt>
                <c:pt idx="5">
                  <c:v>16</c:v>
                </c:pt>
                <c:pt idx="6">
                  <c:v>8</c:v>
                </c:pt>
                <c:pt idx="7">
                  <c:v>4</c:v>
                </c:pt>
              </c:strCache>
            </c:strRef>
          </c:cat>
          <c:val>
            <c:numRef>
              <c:f>Sheet1!$B$5:$I$5</c:f>
              <c:numCache>
                <c:formatCode>General</c:formatCode>
                <c:ptCount val="8"/>
                <c:pt idx="0">
                  <c:v>52</c:v>
                </c:pt>
                <c:pt idx="1">
                  <c:v>47</c:v>
                </c:pt>
                <c:pt idx="2">
                  <c:v>35</c:v>
                </c:pt>
                <c:pt idx="3">
                  <c:v>22</c:v>
                </c:pt>
                <c:pt idx="4">
                  <c:v>14</c:v>
                </c:pt>
                <c:pt idx="5">
                  <c:v>8</c:v>
                </c:pt>
                <c:pt idx="6">
                  <c:v>5</c:v>
                </c:pt>
                <c:pt idx="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CC2-4A14-AE76-FAEA8A043C81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doduc</c:v>
                </c:pt>
              </c:strCache>
            </c:strRef>
          </c:tx>
          <c:spPr>
            <a:ln w="12700">
              <a:solidFill>
                <a:srgbClr val="6711FF"/>
              </a:solidFill>
              <a:prstDash val="solid"/>
            </a:ln>
          </c:spPr>
          <c:marker>
            <c:symbol val="star"/>
            <c:size val="5"/>
            <c:spPr>
              <a:noFill/>
              <a:ln>
                <a:solidFill>
                  <a:srgbClr val="6711FF"/>
                </a:solidFill>
                <a:prstDash val="solid"/>
              </a:ln>
            </c:spPr>
          </c:marker>
          <c:cat>
            <c:strRef>
              <c:f>Sheet1!$B$1:$I$1</c:f>
              <c:strCache>
                <c:ptCount val="8"/>
                <c:pt idx="0">
                  <c:v>Infinite</c:v>
                </c:pt>
                <c:pt idx="1">
                  <c:v>256</c:v>
                </c:pt>
                <c:pt idx="2">
                  <c:v>128</c:v>
                </c:pt>
                <c:pt idx="3">
                  <c:v>64</c:v>
                </c:pt>
                <c:pt idx="4">
                  <c:v>32</c:v>
                </c:pt>
                <c:pt idx="5">
                  <c:v>16</c:v>
                </c:pt>
                <c:pt idx="6">
                  <c:v>8</c:v>
                </c:pt>
                <c:pt idx="7">
                  <c:v>4</c:v>
                </c:pt>
              </c:strCache>
            </c:strRef>
          </c:cat>
          <c:val>
            <c:numRef>
              <c:f>Sheet1!$B$6:$I$6</c:f>
              <c:numCache>
                <c:formatCode>General</c:formatCode>
                <c:ptCount val="8"/>
                <c:pt idx="0">
                  <c:v>17</c:v>
                </c:pt>
                <c:pt idx="1">
                  <c:v>16</c:v>
                </c:pt>
                <c:pt idx="2">
                  <c:v>15</c:v>
                </c:pt>
                <c:pt idx="3">
                  <c:v>12</c:v>
                </c:pt>
                <c:pt idx="4">
                  <c:v>9</c:v>
                </c:pt>
                <c:pt idx="5">
                  <c:v>7</c:v>
                </c:pt>
                <c:pt idx="6">
                  <c:v>4</c:v>
                </c:pt>
                <c:pt idx="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C2-4A14-AE76-FAEA8A043C81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tomcatv</c:v>
                </c:pt>
              </c:strCache>
            </c:strRef>
          </c:tx>
          <c:spPr>
            <a:ln w="12700">
              <a:solidFill>
                <a:srgbClr val="FEA746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FEA746"/>
              </a:solidFill>
              <a:ln>
                <a:solidFill>
                  <a:srgbClr val="FEA746"/>
                </a:solidFill>
                <a:prstDash val="solid"/>
              </a:ln>
            </c:spPr>
          </c:marker>
          <c:cat>
            <c:strRef>
              <c:f>Sheet1!$B$1:$I$1</c:f>
              <c:strCache>
                <c:ptCount val="8"/>
                <c:pt idx="0">
                  <c:v>Infinite</c:v>
                </c:pt>
                <c:pt idx="1">
                  <c:v>256</c:v>
                </c:pt>
                <c:pt idx="2">
                  <c:v>128</c:v>
                </c:pt>
                <c:pt idx="3">
                  <c:v>64</c:v>
                </c:pt>
                <c:pt idx="4">
                  <c:v>32</c:v>
                </c:pt>
                <c:pt idx="5">
                  <c:v>16</c:v>
                </c:pt>
                <c:pt idx="6">
                  <c:v>8</c:v>
                </c:pt>
                <c:pt idx="7">
                  <c:v>4</c:v>
                </c:pt>
              </c:strCache>
            </c:strRef>
          </c:cat>
          <c:val>
            <c:numRef>
              <c:f>Sheet1!$B$7:$I$7</c:f>
              <c:numCache>
                <c:formatCode>General</c:formatCode>
                <c:ptCount val="8"/>
                <c:pt idx="0">
                  <c:v>56</c:v>
                </c:pt>
                <c:pt idx="1">
                  <c:v>45</c:v>
                </c:pt>
                <c:pt idx="2">
                  <c:v>34</c:v>
                </c:pt>
                <c:pt idx="3">
                  <c:v>22</c:v>
                </c:pt>
                <c:pt idx="4">
                  <c:v>14</c:v>
                </c:pt>
                <c:pt idx="5">
                  <c:v>9</c:v>
                </c:pt>
                <c:pt idx="6">
                  <c:v>6</c:v>
                </c:pt>
                <c:pt idx="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CC2-4A14-AE76-FAEA8A043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0608376"/>
        <c:axId val="261013528"/>
      </c:lineChart>
      <c:catAx>
        <c:axId val="720608376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26101352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61013528"/>
        <c:scaling>
          <c:orientation val="minMax"/>
        </c:scaling>
        <c:delete val="0"/>
        <c:axPos val="l"/>
        <c:majorGridlines>
          <c:spPr>
            <a:ln w="12700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Instruction issues per cycle</a:t>
                </a:r>
              </a:p>
            </c:rich>
          </c:tx>
          <c:layout>
            <c:manualLayout>
              <c:xMode val="edge"/>
              <c:yMode val="edge"/>
              <c:x val="3.9119804400978002E-2"/>
              <c:y val="6.1611374407582901E-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720608376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71149144254278696"/>
          <c:y val="3.3175355450236997E-2"/>
          <c:w val="0.185819070904645"/>
          <c:h val="0.488151658767772"/>
        </c:manualLayout>
      </c:layout>
      <c:overlay val="0"/>
      <c:spPr>
        <a:noFill/>
        <a:ln w="3175">
          <a:solidFill>
            <a:srgbClr val="000000"/>
          </a:solidFill>
          <a:prstDash val="solid"/>
        </a:ln>
      </c:sp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rgbClr val="000000"/>
          </a:solidFill>
          <a:latin typeface="宋体"/>
          <a:ea typeface="宋体"/>
          <a:cs typeface="宋体"/>
        </a:defRPr>
      </a:pPr>
      <a:endParaRPr lang="zh-CN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9926650366699"/>
          <c:y val="5.2132701421800903E-2"/>
          <c:w val="0.85574572127139403"/>
          <c:h val="0.848341232227488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Infinite</c:v>
                </c:pt>
              </c:strCache>
            </c:strRef>
          </c:tx>
          <c:spPr>
            <a:solidFill>
              <a:srgbClr val="63AAFE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</c:v>
                </c:pt>
                <c:pt idx="1">
                  <c:v>15</c:v>
                </c:pt>
                <c:pt idx="2">
                  <c:v>12</c:v>
                </c:pt>
                <c:pt idx="3">
                  <c:v>52</c:v>
                </c:pt>
                <c:pt idx="4">
                  <c:v>17</c:v>
                </c:pt>
                <c:pt idx="5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B8-47EF-AE1A-314BB38752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256</c:v>
                </c:pt>
              </c:strCache>
            </c:strRef>
          </c:tx>
          <c:spPr>
            <a:solidFill>
              <a:srgbClr val="DD2D3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10</c:v>
                </c:pt>
                <c:pt idx="1">
                  <c:v>15</c:v>
                </c:pt>
                <c:pt idx="2">
                  <c:v>12</c:v>
                </c:pt>
                <c:pt idx="3">
                  <c:v>47</c:v>
                </c:pt>
                <c:pt idx="4">
                  <c:v>16</c:v>
                </c:pt>
                <c:pt idx="5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B8-47EF-AE1A-314BB38752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128</c:v>
                </c:pt>
              </c:strCache>
            </c:strRef>
          </c:tx>
          <c:spPr>
            <a:solidFill>
              <a:srgbClr val="FFF58C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10</c:v>
                </c:pt>
                <c:pt idx="1">
                  <c:v>13</c:v>
                </c:pt>
                <c:pt idx="2">
                  <c:v>11</c:v>
                </c:pt>
                <c:pt idx="3">
                  <c:v>35</c:v>
                </c:pt>
                <c:pt idx="4">
                  <c:v>15</c:v>
                </c:pt>
                <c:pt idx="5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B8-47EF-AE1A-314BB38752E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64</c:v>
                </c:pt>
              </c:strCache>
            </c:strRef>
          </c:tx>
          <c:spPr>
            <a:solidFill>
              <a:srgbClr val="4EE257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22</c:v>
                </c:pt>
                <c:pt idx="4">
                  <c:v>12</c:v>
                </c:pt>
                <c:pt idx="5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AB8-47EF-AE1A-314BB38752E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32</c:v>
                </c:pt>
              </c:strCache>
            </c:strRef>
          </c:tx>
          <c:spPr>
            <a:solidFill>
              <a:srgbClr val="6711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8</c:v>
                </c:pt>
                <c:pt idx="1">
                  <c:v>8</c:v>
                </c:pt>
                <c:pt idx="2">
                  <c:v>9</c:v>
                </c:pt>
                <c:pt idx="3">
                  <c:v>14</c:v>
                </c:pt>
                <c:pt idx="4">
                  <c:v>9</c:v>
                </c:pt>
                <c:pt idx="5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B8-47EF-AE1A-314BB38752E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16</c:v>
                </c:pt>
              </c:strCache>
            </c:strRef>
          </c:tx>
          <c:spPr>
            <a:solidFill>
              <a:srgbClr val="FEA74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8</c:v>
                </c:pt>
                <c:pt idx="4">
                  <c:v>7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AB8-47EF-AE1A-314BB38752E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rgbClr val="865357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Sheet1!$H$2:$H$7</c:f>
              <c:numCache>
                <c:formatCode>General</c:formatCode>
                <c:ptCount val="6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5</c:v>
                </c:pt>
                <c:pt idx="4">
                  <c:v>4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AB8-47EF-AE1A-314BB38752E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A2BD9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Sheet1!$I$2:$I$7</c:f>
              <c:numCache>
                <c:formatCode>General</c:formatCode>
                <c:ptCount val="6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AB8-47EF-AE1A-314BB38752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07557832"/>
        <c:axId val="1271700936"/>
      </c:barChart>
      <c:catAx>
        <c:axId val="707557832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127170093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271700936"/>
        <c:scaling>
          <c:orientation val="minMax"/>
        </c:scaling>
        <c:delete val="0"/>
        <c:axPos val="l"/>
        <c:majorGridlines>
          <c:spPr>
            <a:ln w="12700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Instruction issues per cycle</a:t>
                </a:r>
              </a:p>
            </c:rich>
          </c:tx>
          <c:layout>
            <c:manualLayout>
              <c:xMode val="edge"/>
              <c:yMode val="edge"/>
              <c:x val="3.9119804400978002E-2"/>
              <c:y val="6.1611374407582901E-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707557832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28117359413202903"/>
          <c:y val="0"/>
          <c:w val="0.14914425427872899"/>
          <c:h val="0.64928909952606595"/>
        </c:manualLayout>
      </c:layout>
      <c:overlay val="0"/>
      <c:spPr>
        <a:noFill/>
        <a:ln w="3175">
          <a:solidFill>
            <a:srgbClr val="000000"/>
          </a:solidFill>
          <a:prstDash val="solid"/>
        </a:ln>
      </c:sp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rgbClr val="000000"/>
          </a:solidFill>
          <a:latin typeface="宋体"/>
          <a:ea typeface="宋体"/>
          <a:cs typeface="宋体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hPercent val="43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noFill/>
        <a:ln w="12700">
          <a:solidFill>
            <a:srgbClr val="000000"/>
          </a:solidFill>
          <a:prstDash val="sysDash"/>
        </a:ln>
      </c:spPr>
    </c:sideWall>
    <c:backWall>
      <c:thickness val="0"/>
      <c:spPr>
        <a:noFill/>
        <a:ln w="12700">
          <a:solidFill>
            <a:srgbClr val="000000"/>
          </a:solidFill>
          <a:prstDash val="sysDash"/>
        </a:ln>
      </c:spPr>
    </c:backWall>
    <c:plotArea>
      <c:layout>
        <c:manualLayout>
          <c:layoutTarget val="inner"/>
          <c:xMode val="edge"/>
          <c:yMode val="edge"/>
          <c:x val="7.2992700729927001E-2"/>
          <c:y val="4.8387096774193498E-2"/>
          <c:w val="0.90754257907542601"/>
          <c:h val="0.80107526881720403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ILP</c:v>
                </c:pt>
              </c:strCache>
            </c:strRef>
          </c:tx>
          <c:spPr>
            <a:solidFill>
              <a:srgbClr val="63AAFE"/>
            </a:solidFill>
            <a:ln w="7689">
              <a:solidFill>
                <a:srgbClr val="000000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2.9915660562237E-2"/>
                  <c:y val="-6.18663175787892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B5F-47C4-94FD-853E2091C1E7}"/>
                </c:ext>
              </c:extLst>
            </c:dLbl>
            <c:dLbl>
              <c:idx val="1"/>
              <c:layout>
                <c:manualLayout>
                  <c:x val="2.0057504214637398E-2"/>
                  <c:y val="-4.15994216603814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B5F-47C4-94FD-853E2091C1E7}"/>
                </c:ext>
              </c:extLst>
            </c:dLbl>
            <c:dLbl>
              <c:idx val="2"/>
              <c:layout>
                <c:manualLayout>
                  <c:x val="1.01991571281353E-2"/>
                  <c:y val="-4.58737943116912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B5F-47C4-94FD-853E2091C1E7}"/>
                </c:ext>
              </c:extLst>
            </c:dLbl>
            <c:dLbl>
              <c:idx val="3"/>
              <c:layout>
                <c:manualLayout>
                  <c:x val="3.4081004163422101E-4"/>
                  <c:y val="-7.42043596907708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B5F-47C4-94FD-853E2091C1E7}"/>
                </c:ext>
              </c:extLst>
            </c:dLbl>
            <c:dLbl>
              <c:idx val="4"/>
              <c:layout>
                <c:manualLayout>
                  <c:x val="-1.1923757480584E-2"/>
                  <c:y val="-4.86480008857450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B5F-47C4-94FD-853E2091C1E7}"/>
                </c:ext>
              </c:extLst>
            </c:dLbl>
            <c:dLbl>
              <c:idx val="5"/>
              <c:layout>
                <c:manualLayout>
                  <c:x val="-1.2049744469762E-2"/>
                  <c:y val="-4.72932012530691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B5F-47C4-94FD-853E2091C1E7}"/>
                </c:ext>
              </c:extLst>
            </c:dLbl>
            <c:spPr>
              <a:noFill/>
              <a:ln w="15377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expresso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54.8</c:v>
                </c:pt>
                <c:pt idx="1">
                  <c:v>62.6</c:v>
                </c:pt>
                <c:pt idx="2">
                  <c:v>17.899999999999999</c:v>
                </c:pt>
                <c:pt idx="3">
                  <c:v>75.2</c:v>
                </c:pt>
                <c:pt idx="4">
                  <c:v>118.7</c:v>
                </c:pt>
                <c:pt idx="5">
                  <c:v>150.1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B5F-47C4-94FD-853E2091C1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1335382856"/>
        <c:axId val="733085784"/>
        <c:axId val="0"/>
      </c:bar3DChart>
      <c:catAx>
        <c:axId val="1335382856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low"/>
        <c:spPr>
          <a:ln w="1922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73308578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733085784"/>
        <c:scaling>
          <c:orientation val="minMax"/>
        </c:scaling>
        <c:delete val="0"/>
        <c:axPos val="l"/>
        <c:majorGridlines>
          <c:spPr>
            <a:ln w="7689">
              <a:solidFill>
                <a:srgbClr val="000000"/>
              </a:solidFill>
              <a:prstDash val="sysDash"/>
            </a:ln>
          </c:spPr>
        </c:majorGridlines>
        <c:numFmt formatCode="General" sourceLinked="1"/>
        <c:majorTickMark val="cross"/>
        <c:minorTickMark val="none"/>
        <c:tickLblPos val="nextTo"/>
        <c:spPr>
          <a:ln w="1922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1335382856"/>
        <c:crosses val="autoZero"/>
        <c:crossBetween val="between"/>
      </c:valAx>
      <c:spPr>
        <a:noFill/>
        <a:ln w="15377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600" b="0" i="0" u="none" strike="noStrike" baseline="0">
          <a:solidFill>
            <a:srgbClr val="000000"/>
          </a:solidFill>
          <a:latin typeface="+mj-lt"/>
          <a:ea typeface="宋体"/>
          <a:cs typeface="宋体"/>
        </a:defRPr>
      </a:pPr>
      <a:endParaRPr lang="zh-CN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601990049751201E-2"/>
          <c:y val="4.6218487394957999E-2"/>
          <c:w val="0.922885572139303"/>
          <c:h val="0.810924369747899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Infinite</c:v>
                </c:pt>
              </c:strCache>
            </c:strRef>
          </c:tx>
          <c:spPr>
            <a:solidFill>
              <a:srgbClr val="63AAFE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55</c:v>
                </c:pt>
                <c:pt idx="1">
                  <c:v>63</c:v>
                </c:pt>
                <c:pt idx="2">
                  <c:v>18</c:v>
                </c:pt>
                <c:pt idx="3">
                  <c:v>75</c:v>
                </c:pt>
                <c:pt idx="4">
                  <c:v>119</c:v>
                </c:pt>
                <c:pt idx="5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20-480F-BBE3-6A9728E5316B}"/>
            </c:ext>
          </c:extLst>
        </c:ser>
        <c:ser>
          <c:idx val="5"/>
          <c:order val="1"/>
          <c:tx>
            <c:strRef>
              <c:f>Sheet1!$A$3</c:f>
              <c:strCache>
                <c:ptCount val="1"/>
                <c:pt idx="0">
                  <c:v>2K</c:v>
                </c:pt>
              </c:strCache>
            </c:strRef>
          </c:tx>
          <c:spPr>
            <a:solidFill>
              <a:srgbClr val="FEA74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36</c:v>
                </c:pt>
                <c:pt idx="1">
                  <c:v>41</c:v>
                </c:pt>
                <c:pt idx="2">
                  <c:v>15</c:v>
                </c:pt>
                <c:pt idx="3">
                  <c:v>61</c:v>
                </c:pt>
                <c:pt idx="4">
                  <c:v>59</c:v>
                </c:pt>
                <c:pt idx="5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20-480F-BBE3-6A9728E5316B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512</c:v>
                </c:pt>
              </c:strCache>
            </c:strRef>
          </c:tx>
          <c:spPr>
            <a:solidFill>
              <a:srgbClr val="DD2D3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10</c:v>
                </c:pt>
                <c:pt idx="1">
                  <c:v>15</c:v>
                </c:pt>
                <c:pt idx="2">
                  <c:v>12</c:v>
                </c:pt>
                <c:pt idx="3">
                  <c:v>49</c:v>
                </c:pt>
                <c:pt idx="4">
                  <c:v>16</c:v>
                </c:pt>
                <c:pt idx="5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20-480F-BBE3-6A9728E5316B}"/>
            </c:ext>
          </c:extLst>
        </c:ser>
        <c:ser>
          <c:idx val="2"/>
          <c:order val="3"/>
          <c:tx>
            <c:strRef>
              <c:f>Sheet1!$A$5</c:f>
              <c:strCache>
                <c:ptCount val="1"/>
                <c:pt idx="0">
                  <c:v>128</c:v>
                </c:pt>
              </c:strCache>
            </c:strRef>
          </c:tx>
          <c:spPr>
            <a:solidFill>
              <a:srgbClr val="FFF58C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10</c:v>
                </c:pt>
                <c:pt idx="1">
                  <c:v>13</c:v>
                </c:pt>
                <c:pt idx="2">
                  <c:v>11</c:v>
                </c:pt>
                <c:pt idx="3">
                  <c:v>35</c:v>
                </c:pt>
                <c:pt idx="4">
                  <c:v>15</c:v>
                </c:pt>
                <c:pt idx="5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420-480F-BBE3-6A9728E5316B}"/>
            </c:ext>
          </c:extLst>
        </c:ser>
        <c:ser>
          <c:idx val="3"/>
          <c:order val="4"/>
          <c:tx>
            <c:strRef>
              <c:f>Sheet1!$A$6</c:f>
              <c:strCache>
                <c:ptCount val="1"/>
                <c:pt idx="0">
                  <c:v>32</c:v>
                </c:pt>
              </c:strCache>
            </c:strRef>
          </c:tx>
          <c:spPr>
            <a:solidFill>
              <a:srgbClr val="4EE257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8</c:v>
                </c:pt>
                <c:pt idx="1">
                  <c:v>8</c:v>
                </c:pt>
                <c:pt idx="2">
                  <c:v>9</c:v>
                </c:pt>
                <c:pt idx="3">
                  <c:v>14</c:v>
                </c:pt>
                <c:pt idx="4">
                  <c:v>9</c:v>
                </c:pt>
                <c:pt idx="5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420-480F-BBE3-6A9728E5316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723658664"/>
        <c:axId val="280817288"/>
      </c:barChart>
      <c:catAx>
        <c:axId val="723658664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28081728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80817288"/>
        <c:scaling>
          <c:orientation val="minMax"/>
        </c:scaling>
        <c:delete val="0"/>
        <c:axPos val="l"/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723658664"/>
        <c:crosses val="autoZero"/>
        <c:crossBetween val="between"/>
      </c:valAx>
      <c:spPr>
        <a:noFill/>
        <a:ln w="3175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15174129353233801"/>
          <c:y val="9.6638655462184905E-2"/>
          <c:w val="0.462686567164179"/>
          <c:h val="8.8235294117646995E-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  <a:effectLst>
          <a:outerShdw dist="35921" dir="2700000" algn="br">
            <a:srgbClr val="000000"/>
          </a:outerShdw>
        </a:effectLst>
      </c:spPr>
      <c:txPr>
        <a:bodyPr/>
        <a:lstStyle/>
        <a:p>
          <a:pPr>
            <a:defRPr sz="11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601990049751201E-2"/>
          <c:y val="4.6218487394957999E-2"/>
          <c:w val="0.85820895522388096"/>
          <c:h val="0.8109243697478990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Infinite</c:v>
                </c:pt>
              </c:strCache>
            </c:strRef>
          </c:tx>
          <c:spPr>
            <a:ln w="12700">
              <a:solidFill>
                <a:srgbClr val="63AAFE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63AAFE"/>
              </a:solidFill>
              <a:ln>
                <a:solidFill>
                  <a:srgbClr val="63AAFE"/>
                </a:solidFill>
                <a:prstDash val="solid"/>
              </a:ln>
            </c:spPr>
          </c:marker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55</c:v>
                </c:pt>
                <c:pt idx="1">
                  <c:v>63</c:v>
                </c:pt>
                <c:pt idx="2">
                  <c:v>18</c:v>
                </c:pt>
                <c:pt idx="3">
                  <c:v>75</c:v>
                </c:pt>
                <c:pt idx="4">
                  <c:v>119</c:v>
                </c:pt>
                <c:pt idx="5">
                  <c:v>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55-4B88-8B2C-E4AC939927CF}"/>
            </c:ext>
          </c:extLst>
        </c:ser>
        <c:ser>
          <c:idx val="5"/>
          <c:order val="1"/>
          <c:tx>
            <c:strRef>
              <c:f>Sheet1!$A$3</c:f>
              <c:strCache>
                <c:ptCount val="1"/>
                <c:pt idx="0">
                  <c:v>2K</c:v>
                </c:pt>
              </c:strCache>
            </c:strRef>
          </c:tx>
          <c:spPr>
            <a:ln w="12700">
              <a:solidFill>
                <a:srgbClr val="FEA746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FEA746"/>
              </a:solidFill>
              <a:ln>
                <a:solidFill>
                  <a:srgbClr val="FEA746"/>
                </a:solidFill>
                <a:prstDash val="solid"/>
              </a:ln>
            </c:spPr>
          </c:marker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36</c:v>
                </c:pt>
                <c:pt idx="1">
                  <c:v>41</c:v>
                </c:pt>
                <c:pt idx="2">
                  <c:v>15</c:v>
                </c:pt>
                <c:pt idx="3">
                  <c:v>61</c:v>
                </c:pt>
                <c:pt idx="4">
                  <c:v>59</c:v>
                </c:pt>
                <c:pt idx="5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55-4B88-8B2C-E4AC939927CF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512</c:v>
                </c:pt>
              </c:strCache>
            </c:strRef>
          </c:tx>
          <c:spPr>
            <a:ln w="12700">
              <a:solidFill>
                <a:srgbClr val="DD2D32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DD2D32"/>
              </a:solidFill>
              <a:ln>
                <a:solidFill>
                  <a:srgbClr val="DD2D32"/>
                </a:solidFill>
                <a:prstDash val="solid"/>
              </a:ln>
            </c:spPr>
          </c:marker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10</c:v>
                </c:pt>
                <c:pt idx="1">
                  <c:v>15</c:v>
                </c:pt>
                <c:pt idx="2">
                  <c:v>12</c:v>
                </c:pt>
                <c:pt idx="3">
                  <c:v>49</c:v>
                </c:pt>
                <c:pt idx="4">
                  <c:v>16</c:v>
                </c:pt>
                <c:pt idx="5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355-4B88-8B2C-E4AC939927CF}"/>
            </c:ext>
          </c:extLst>
        </c:ser>
        <c:ser>
          <c:idx val="2"/>
          <c:order val="3"/>
          <c:tx>
            <c:strRef>
              <c:f>Sheet1!$A$5</c:f>
              <c:strCache>
                <c:ptCount val="1"/>
                <c:pt idx="0">
                  <c:v>128</c:v>
                </c:pt>
              </c:strCache>
            </c:strRef>
          </c:tx>
          <c:spPr>
            <a:ln w="12700">
              <a:solidFill>
                <a:srgbClr val="FFF58C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FFF58C"/>
              </a:solidFill>
              <a:ln>
                <a:solidFill>
                  <a:srgbClr val="FFF58C"/>
                </a:solidFill>
                <a:prstDash val="solid"/>
              </a:ln>
            </c:spPr>
          </c:marker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10</c:v>
                </c:pt>
                <c:pt idx="1">
                  <c:v>13</c:v>
                </c:pt>
                <c:pt idx="2">
                  <c:v>11</c:v>
                </c:pt>
                <c:pt idx="3">
                  <c:v>35</c:v>
                </c:pt>
                <c:pt idx="4">
                  <c:v>15</c:v>
                </c:pt>
                <c:pt idx="5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355-4B88-8B2C-E4AC939927CF}"/>
            </c:ext>
          </c:extLst>
        </c:ser>
        <c:ser>
          <c:idx val="3"/>
          <c:order val="4"/>
          <c:tx>
            <c:strRef>
              <c:f>Sheet1!$A$6</c:f>
              <c:strCache>
                <c:ptCount val="1"/>
                <c:pt idx="0">
                  <c:v>32</c:v>
                </c:pt>
              </c:strCache>
            </c:strRef>
          </c:tx>
          <c:spPr>
            <a:ln w="12700">
              <a:solidFill>
                <a:srgbClr val="4EE257"/>
              </a:solidFill>
              <a:prstDash val="solid"/>
            </a:ln>
          </c:spPr>
          <c:marker>
            <c:symbol val="x"/>
            <c:size val="5"/>
            <c:spPr>
              <a:noFill/>
              <a:ln>
                <a:solidFill>
                  <a:srgbClr val="4EE257"/>
                </a:solidFill>
                <a:prstDash val="solid"/>
              </a:ln>
            </c:spPr>
          </c:marker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8</c:v>
                </c:pt>
                <c:pt idx="1">
                  <c:v>8</c:v>
                </c:pt>
                <c:pt idx="2">
                  <c:v>9</c:v>
                </c:pt>
                <c:pt idx="3">
                  <c:v>14</c:v>
                </c:pt>
                <c:pt idx="4">
                  <c:v>9</c:v>
                </c:pt>
                <c:pt idx="5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355-4B88-8B2C-E4AC939927C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95663544"/>
        <c:axId val="595666968"/>
      </c:lineChart>
      <c:catAx>
        <c:axId val="595663544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59566696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595666968"/>
        <c:scaling>
          <c:orientation val="minMax"/>
        </c:scaling>
        <c:delete val="0"/>
        <c:axPos val="l"/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595663544"/>
        <c:crosses val="autoZero"/>
        <c:crossBetween val="midCat"/>
      </c:valAx>
      <c:spPr>
        <a:noFill/>
        <a:ln w="3175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114427860696517"/>
          <c:y val="6.3025210084033598E-2"/>
          <c:w val="0.64925373134328301"/>
          <c:h val="8.8235294117646995E-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  <a:effectLst>
          <a:outerShdw dist="35921" dir="2700000" algn="br">
            <a:srgbClr val="000000"/>
          </a:outerShdw>
        </a:effectLst>
      </c:spPr>
      <c:txPr>
        <a:bodyPr/>
        <a:lstStyle/>
        <a:p>
          <a:pPr>
            <a:defRPr sz="11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114427860696499E-2"/>
          <c:y val="4.4715447154471497E-2"/>
          <c:w val="0.87313432835820903"/>
          <c:h val="0.817073170731707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gcc</c:v>
                </c:pt>
              </c:strCache>
            </c:strRef>
          </c:tx>
          <c:spPr>
            <a:ln w="38100">
              <a:solidFill>
                <a:srgbClr val="63AAFE"/>
              </a:solidFill>
              <a:prstDash val="solid"/>
            </a:ln>
          </c:spPr>
          <c:marker>
            <c:symbol val="diamond"/>
            <c:size val="9"/>
            <c:spPr>
              <a:solidFill>
                <a:srgbClr val="63AAFE"/>
              </a:solidFill>
              <a:ln>
                <a:solidFill>
                  <a:srgbClr val="63AAFE"/>
                </a:solidFill>
                <a:prstDash val="solid"/>
              </a:ln>
            </c:spPr>
          </c:marker>
          <c:dLbls>
            <c:delete val="1"/>
          </c:dLbls>
          <c:cat>
            <c:strRef>
              <c:f>Sheet1!$A$2:$A$8</c:f>
              <c:strCache>
                <c:ptCount val="5"/>
                <c:pt idx="0">
                  <c:v>Infinite</c:v>
                </c:pt>
                <c:pt idx="1">
                  <c:v>2K</c:v>
                </c:pt>
                <c:pt idx="2">
                  <c:v>512</c:v>
                </c:pt>
                <c:pt idx="3">
                  <c:v>128</c:v>
                </c:pt>
                <c:pt idx="4">
                  <c:v>32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5"/>
                <c:pt idx="0">
                  <c:v>55</c:v>
                </c:pt>
                <c:pt idx="1">
                  <c:v>36</c:v>
                </c:pt>
                <c:pt idx="2">
                  <c:v>10</c:v>
                </c:pt>
                <c:pt idx="3">
                  <c:v>10</c:v>
                </c:pt>
                <c:pt idx="4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91-4E98-BB3D-191972911984}"/>
            </c:ext>
          </c:extLst>
        </c:ser>
        <c:ser>
          <c:idx val="5"/>
          <c:order val="1"/>
          <c:tx>
            <c:strRef>
              <c:f>Sheet1!$C$1</c:f>
              <c:strCache>
                <c:ptCount val="1"/>
                <c:pt idx="0">
                  <c:v>espresso</c:v>
                </c:pt>
              </c:strCache>
            </c:strRef>
          </c:tx>
          <c:spPr>
            <a:ln w="38100">
              <a:solidFill>
                <a:srgbClr val="FEA746"/>
              </a:solidFill>
              <a:prstDash val="solid"/>
            </a:ln>
          </c:spPr>
          <c:marker>
            <c:symbol val="circle"/>
            <c:size val="9"/>
            <c:spPr>
              <a:solidFill>
                <a:srgbClr val="FEA746"/>
              </a:solidFill>
              <a:ln>
                <a:solidFill>
                  <a:srgbClr val="FEA746"/>
                </a:solidFill>
                <a:prstDash val="solid"/>
              </a:ln>
            </c:spPr>
          </c:marker>
          <c:dLbls>
            <c:delete val="1"/>
          </c:dLbls>
          <c:cat>
            <c:strRef>
              <c:f>Sheet1!$A$2:$A$8</c:f>
              <c:strCache>
                <c:ptCount val="5"/>
                <c:pt idx="0">
                  <c:v>Infinite</c:v>
                </c:pt>
                <c:pt idx="1">
                  <c:v>2K</c:v>
                </c:pt>
                <c:pt idx="2">
                  <c:v>512</c:v>
                </c:pt>
                <c:pt idx="3">
                  <c:v>128</c:v>
                </c:pt>
                <c:pt idx="4">
                  <c:v>32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5"/>
                <c:pt idx="0">
                  <c:v>63</c:v>
                </c:pt>
                <c:pt idx="1">
                  <c:v>41</c:v>
                </c:pt>
                <c:pt idx="2">
                  <c:v>15</c:v>
                </c:pt>
                <c:pt idx="3">
                  <c:v>13</c:v>
                </c:pt>
                <c:pt idx="4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91-4E98-BB3D-191972911984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li</c:v>
                </c:pt>
              </c:strCache>
            </c:strRef>
          </c:tx>
          <c:spPr>
            <a:ln w="38100">
              <a:solidFill>
                <a:srgbClr val="DD2D32"/>
              </a:solidFill>
              <a:prstDash val="solid"/>
            </a:ln>
          </c:spPr>
          <c:marker>
            <c:symbol val="square"/>
            <c:size val="9"/>
            <c:spPr>
              <a:solidFill>
                <a:srgbClr val="DD2D32"/>
              </a:solidFill>
              <a:ln>
                <a:solidFill>
                  <a:srgbClr val="DD2D32"/>
                </a:solidFill>
                <a:prstDash val="solid"/>
              </a:ln>
            </c:spPr>
          </c:marker>
          <c:dLbls>
            <c:delete val="1"/>
          </c:dLbls>
          <c:cat>
            <c:strRef>
              <c:f>Sheet1!$A$2:$A$8</c:f>
              <c:strCache>
                <c:ptCount val="5"/>
                <c:pt idx="0">
                  <c:v>Infinite</c:v>
                </c:pt>
                <c:pt idx="1">
                  <c:v>2K</c:v>
                </c:pt>
                <c:pt idx="2">
                  <c:v>512</c:v>
                </c:pt>
                <c:pt idx="3">
                  <c:v>128</c:v>
                </c:pt>
                <c:pt idx="4">
                  <c:v>32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5"/>
                <c:pt idx="0">
                  <c:v>18</c:v>
                </c:pt>
                <c:pt idx="1">
                  <c:v>15</c:v>
                </c:pt>
                <c:pt idx="2">
                  <c:v>12</c:v>
                </c:pt>
                <c:pt idx="3">
                  <c:v>11</c:v>
                </c:pt>
                <c:pt idx="4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191-4E98-BB3D-191972911984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fpppp</c:v>
                </c:pt>
              </c:strCache>
            </c:strRef>
          </c:tx>
          <c:spPr>
            <a:ln w="38100">
              <a:solidFill>
                <a:srgbClr val="FFF58C"/>
              </a:solidFill>
              <a:prstDash val="solid"/>
            </a:ln>
          </c:spPr>
          <c:marker>
            <c:symbol val="triangle"/>
            <c:size val="9"/>
            <c:spPr>
              <a:solidFill>
                <a:srgbClr val="FFF58C"/>
              </a:solidFill>
              <a:ln>
                <a:solidFill>
                  <a:srgbClr val="FFF58C"/>
                </a:solidFill>
                <a:prstDash val="solid"/>
              </a:ln>
            </c:spPr>
          </c:marker>
          <c:dLbls>
            <c:delete val="1"/>
          </c:dLbls>
          <c:cat>
            <c:strRef>
              <c:f>Sheet1!$A$2:$A$8</c:f>
              <c:strCache>
                <c:ptCount val="5"/>
                <c:pt idx="0">
                  <c:v>Infinite</c:v>
                </c:pt>
                <c:pt idx="1">
                  <c:v>2K</c:v>
                </c:pt>
                <c:pt idx="2">
                  <c:v>512</c:v>
                </c:pt>
                <c:pt idx="3">
                  <c:v>128</c:v>
                </c:pt>
                <c:pt idx="4">
                  <c:v>32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5"/>
                <c:pt idx="0">
                  <c:v>75</c:v>
                </c:pt>
                <c:pt idx="1">
                  <c:v>61</c:v>
                </c:pt>
                <c:pt idx="2">
                  <c:v>49</c:v>
                </c:pt>
                <c:pt idx="3">
                  <c:v>35</c:v>
                </c:pt>
                <c:pt idx="4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191-4E98-BB3D-191972911984}"/>
            </c:ext>
          </c:extLst>
        </c:ser>
        <c:ser>
          <c:idx val="3"/>
          <c:order val="4"/>
          <c:tx>
            <c:strRef>
              <c:f>Sheet1!$F$1</c:f>
              <c:strCache>
                <c:ptCount val="1"/>
                <c:pt idx="0">
                  <c:v>doduc</c:v>
                </c:pt>
              </c:strCache>
            </c:strRef>
          </c:tx>
          <c:spPr>
            <a:ln w="38100">
              <a:solidFill>
                <a:srgbClr val="4EE257"/>
              </a:solidFill>
              <a:prstDash val="solid"/>
            </a:ln>
          </c:spPr>
          <c:marker>
            <c:symbol val="x"/>
            <c:size val="9"/>
            <c:spPr>
              <a:noFill/>
              <a:ln>
                <a:solidFill>
                  <a:srgbClr val="4EE257"/>
                </a:solidFill>
                <a:prstDash val="solid"/>
              </a:ln>
            </c:spPr>
          </c:marker>
          <c:dLbls>
            <c:delete val="1"/>
          </c:dLbls>
          <c:cat>
            <c:strRef>
              <c:f>Sheet1!$A$2:$A$8</c:f>
              <c:strCache>
                <c:ptCount val="5"/>
                <c:pt idx="0">
                  <c:v>Infinite</c:v>
                </c:pt>
                <c:pt idx="1">
                  <c:v>2K</c:v>
                </c:pt>
                <c:pt idx="2">
                  <c:v>512</c:v>
                </c:pt>
                <c:pt idx="3">
                  <c:v>128</c:v>
                </c:pt>
                <c:pt idx="4">
                  <c:v>32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5"/>
                <c:pt idx="0">
                  <c:v>119</c:v>
                </c:pt>
                <c:pt idx="1">
                  <c:v>59</c:v>
                </c:pt>
                <c:pt idx="2">
                  <c:v>16</c:v>
                </c:pt>
                <c:pt idx="3">
                  <c:v>15</c:v>
                </c:pt>
                <c:pt idx="4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191-4E98-BB3D-191972911984}"/>
            </c:ext>
          </c:extLst>
        </c:ser>
        <c:ser>
          <c:idx val="4"/>
          <c:order val="5"/>
          <c:tx>
            <c:strRef>
              <c:f>Sheet1!$G$1</c:f>
              <c:strCache>
                <c:ptCount val="1"/>
                <c:pt idx="0">
                  <c:v>tomcatv</c:v>
                </c:pt>
              </c:strCache>
            </c:strRef>
          </c:tx>
          <c:spPr>
            <a:ln w="38100">
              <a:solidFill>
                <a:srgbClr val="6711FF"/>
              </a:solidFill>
              <a:prstDash val="solid"/>
            </a:ln>
          </c:spPr>
          <c:marker>
            <c:symbol val="star"/>
            <c:size val="9"/>
            <c:spPr>
              <a:noFill/>
              <a:ln>
                <a:solidFill>
                  <a:srgbClr val="6711FF"/>
                </a:solidFill>
                <a:prstDash val="solid"/>
              </a:ln>
            </c:spPr>
          </c:marker>
          <c:dLbls>
            <c:delete val="1"/>
          </c:dLbls>
          <c:cat>
            <c:strRef>
              <c:f>Sheet1!$A$2:$A$8</c:f>
              <c:strCache>
                <c:ptCount val="5"/>
                <c:pt idx="0">
                  <c:v>Infinite</c:v>
                </c:pt>
                <c:pt idx="1">
                  <c:v>2K</c:v>
                </c:pt>
                <c:pt idx="2">
                  <c:v>512</c:v>
                </c:pt>
                <c:pt idx="3">
                  <c:v>128</c:v>
                </c:pt>
                <c:pt idx="4">
                  <c:v>32</c:v>
                </c:pt>
              </c:strCache>
            </c:strRef>
          </c:cat>
          <c:val>
            <c:numRef>
              <c:f>Sheet1!$G$2:$G$8</c:f>
              <c:numCache>
                <c:formatCode>General</c:formatCode>
                <c:ptCount val="5"/>
                <c:pt idx="0">
                  <c:v>150</c:v>
                </c:pt>
                <c:pt idx="1">
                  <c:v>60</c:v>
                </c:pt>
                <c:pt idx="2">
                  <c:v>45</c:v>
                </c:pt>
                <c:pt idx="3">
                  <c:v>34</c:v>
                </c:pt>
                <c:pt idx="4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191-4E98-BB3D-19197291198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90946968"/>
        <c:axId val="490951864"/>
      </c:lineChart>
      <c:catAx>
        <c:axId val="490946968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49095186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490951864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490946968"/>
        <c:crosses val="autoZero"/>
        <c:crossBetween val="midCat"/>
      </c:valAx>
      <c:spPr>
        <a:noFill/>
        <a:ln w="3175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66417910447761197"/>
          <c:y val="8.9430894308943104E-2"/>
          <c:w val="0.21393034825870599"/>
          <c:h val="0.4430894308943090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400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980392156862697E-2"/>
          <c:y val="4.5267489711934103E-2"/>
          <c:w val="0.90686274509803899"/>
          <c:h val="0.814814814814814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63AAFE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35</c:v>
                </c:pt>
                <c:pt idx="1">
                  <c:v>41</c:v>
                </c:pt>
                <c:pt idx="2">
                  <c:v>16</c:v>
                </c:pt>
                <c:pt idx="3">
                  <c:v>61</c:v>
                </c:pt>
                <c:pt idx="4">
                  <c:v>15</c:v>
                </c:pt>
                <c:pt idx="5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27-46F6-86BE-746D25DFAF5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Tournament predictor</c:v>
                </c:pt>
              </c:strCache>
            </c:strRef>
          </c:tx>
          <c:spPr>
            <a:solidFill>
              <a:srgbClr val="DD2D3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9</c:v>
                </c:pt>
                <c:pt idx="1">
                  <c:v>12</c:v>
                </c:pt>
                <c:pt idx="2">
                  <c:v>10</c:v>
                </c:pt>
                <c:pt idx="3">
                  <c:v>48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27-46F6-86BE-746D25DFAF56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2-bit</c:v>
                </c:pt>
              </c:strCache>
            </c:strRef>
          </c:tx>
          <c:spPr>
            <a:solidFill>
              <a:srgbClr val="FFF58C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6</c:v>
                </c:pt>
                <c:pt idx="1">
                  <c:v>7</c:v>
                </c:pt>
                <c:pt idx="2">
                  <c:v>6</c:v>
                </c:pt>
                <c:pt idx="3">
                  <c:v>46</c:v>
                </c:pt>
                <c:pt idx="4">
                  <c:v>14</c:v>
                </c:pt>
                <c:pt idx="5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27-46F6-86BE-746D25DFAF56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Static</c:v>
                </c:pt>
              </c:strCache>
            </c:strRef>
          </c:tx>
          <c:spPr>
            <a:solidFill>
              <a:srgbClr val="4EE257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45</c:v>
                </c:pt>
                <c:pt idx="4">
                  <c:v>4</c:v>
                </c:pt>
                <c:pt idx="5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927-46F6-86BE-746D25DFAF56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None</c:v>
                </c:pt>
              </c:strCache>
            </c:strRef>
          </c:tx>
          <c:spPr>
            <a:solidFill>
              <a:srgbClr val="6711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29</c:v>
                </c:pt>
                <c:pt idx="4">
                  <c:v>4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927-46F6-86BE-746D25DFAF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8839704"/>
        <c:axId val="1319185896"/>
      </c:barChart>
      <c:catAx>
        <c:axId val="288839704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131918589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319185896"/>
        <c:scaling>
          <c:orientation val="minMax"/>
          <c:max val="7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288839704"/>
        <c:crosses val="autoZero"/>
        <c:crossBetween val="between"/>
        <c:majorUnit val="10"/>
      </c:valAx>
      <c:spPr>
        <a:noFill/>
        <a:ln w="12700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123282762425397"/>
          <c:y val="2.2556390977443601E-2"/>
          <c:w val="0.80392156862745101"/>
          <c:h val="8.6419753086419707E-2"/>
        </c:manualLayout>
      </c:layout>
      <c:overlay val="0"/>
      <c:spPr>
        <a:noFill/>
        <a:ln w="3175">
          <a:solidFill>
            <a:srgbClr val="000000"/>
          </a:solidFill>
          <a:prstDash val="solid"/>
        </a:ln>
      </c:sp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600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431372549019607E-2"/>
          <c:y val="4.4354838709677401E-2"/>
          <c:w val="0.91666666666666696"/>
          <c:h val="0.86693548387096797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Perfect</c:v>
                </c:pt>
              </c:strCache>
            </c:strRef>
          </c:tx>
          <c:spPr>
            <a:ln w="38100">
              <a:solidFill>
                <a:srgbClr val="63AAFE"/>
              </a:solidFill>
              <a:prstDash val="solid"/>
            </a:ln>
          </c:spPr>
          <c:marker>
            <c:symbol val="diamond"/>
            <c:size val="9"/>
            <c:spPr>
              <a:solidFill>
                <a:srgbClr val="63AAFE"/>
              </a:solidFill>
              <a:ln>
                <a:solidFill>
                  <a:srgbClr val="63AAFE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35</c:v>
                </c:pt>
                <c:pt idx="1">
                  <c:v>41</c:v>
                </c:pt>
                <c:pt idx="2">
                  <c:v>16</c:v>
                </c:pt>
                <c:pt idx="3">
                  <c:v>61</c:v>
                </c:pt>
                <c:pt idx="4">
                  <c:v>15</c:v>
                </c:pt>
                <c:pt idx="5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AA-455D-9F96-3C361AEEF8D1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Tournament predictor</c:v>
                </c:pt>
              </c:strCache>
            </c:strRef>
          </c:tx>
          <c:spPr>
            <a:ln w="38100">
              <a:solidFill>
                <a:srgbClr val="DD2D32"/>
              </a:solidFill>
              <a:prstDash val="solid"/>
            </a:ln>
          </c:spPr>
          <c:marker>
            <c:symbol val="square"/>
            <c:size val="9"/>
            <c:spPr>
              <a:solidFill>
                <a:srgbClr val="DD2D32"/>
              </a:solidFill>
              <a:ln>
                <a:solidFill>
                  <a:srgbClr val="DD2D32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9</c:v>
                </c:pt>
                <c:pt idx="1">
                  <c:v>12</c:v>
                </c:pt>
                <c:pt idx="2">
                  <c:v>10</c:v>
                </c:pt>
                <c:pt idx="3">
                  <c:v>48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AA-455D-9F96-3C361AEEF8D1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2-bit</c:v>
                </c:pt>
              </c:strCache>
            </c:strRef>
          </c:tx>
          <c:spPr>
            <a:ln w="38100">
              <a:solidFill>
                <a:srgbClr val="FFF58C"/>
              </a:solidFill>
              <a:prstDash val="solid"/>
            </a:ln>
          </c:spPr>
          <c:marker>
            <c:symbol val="triangle"/>
            <c:size val="9"/>
            <c:spPr>
              <a:solidFill>
                <a:srgbClr val="FFF58C"/>
              </a:solidFill>
              <a:ln>
                <a:solidFill>
                  <a:srgbClr val="FFF58C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6</c:v>
                </c:pt>
                <c:pt idx="1">
                  <c:v>7</c:v>
                </c:pt>
                <c:pt idx="2">
                  <c:v>6</c:v>
                </c:pt>
                <c:pt idx="3">
                  <c:v>46</c:v>
                </c:pt>
                <c:pt idx="4">
                  <c:v>14</c:v>
                </c:pt>
                <c:pt idx="5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AA-455D-9F96-3C361AEEF8D1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Static</c:v>
                </c:pt>
              </c:strCache>
            </c:strRef>
          </c:tx>
          <c:spPr>
            <a:ln w="38100">
              <a:solidFill>
                <a:srgbClr val="4EE257"/>
              </a:solidFill>
              <a:prstDash val="solid"/>
            </a:ln>
          </c:spPr>
          <c:marker>
            <c:symbol val="x"/>
            <c:size val="9"/>
            <c:spPr>
              <a:noFill/>
              <a:ln>
                <a:solidFill>
                  <a:srgbClr val="4EE257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45</c:v>
                </c:pt>
                <c:pt idx="4">
                  <c:v>4</c:v>
                </c:pt>
                <c:pt idx="5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AA-455D-9F96-3C361AEEF8D1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None</c:v>
                </c:pt>
              </c:strCache>
            </c:strRef>
          </c:tx>
          <c:spPr>
            <a:ln w="38100">
              <a:solidFill>
                <a:srgbClr val="6711FF"/>
              </a:solidFill>
              <a:prstDash val="solid"/>
            </a:ln>
          </c:spPr>
          <c:marker>
            <c:symbol val="star"/>
            <c:size val="9"/>
            <c:spPr>
              <a:noFill/>
              <a:ln>
                <a:solidFill>
                  <a:srgbClr val="6711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29</c:v>
                </c:pt>
                <c:pt idx="4">
                  <c:v>4</c:v>
                </c:pt>
                <c:pt idx="5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AA-455D-9F96-3C361AEEF8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3721816"/>
        <c:axId val="673985672"/>
      </c:lineChart>
      <c:catAx>
        <c:axId val="643721816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67398567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673985672"/>
        <c:scaling>
          <c:orientation val="minMax"/>
          <c:max val="7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643721816"/>
        <c:crosses val="autoZero"/>
        <c:crossBetween val="between"/>
        <c:majorUnit val="10"/>
      </c:valAx>
      <c:spPr>
        <a:noFill/>
        <a:ln w="38100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14705882352941199"/>
          <c:y val="0"/>
          <c:w val="0.76470588235294101"/>
          <c:h val="9.2662532765783748E-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080" b="1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175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490196078431"/>
          <c:y val="0.16129032258064499"/>
          <c:w val="0.82107843137254899"/>
          <c:h val="0.6693548387096770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gcc</c:v>
                </c:pt>
              </c:strCache>
            </c:strRef>
          </c:tx>
          <c:spPr>
            <a:ln w="38100">
              <a:solidFill>
                <a:srgbClr val="63AAFE"/>
              </a:solidFill>
              <a:prstDash val="solid"/>
            </a:ln>
          </c:spPr>
          <c:marker>
            <c:symbol val="diamond"/>
            <c:size val="9"/>
            <c:spPr>
              <a:solidFill>
                <a:srgbClr val="63AAFE"/>
              </a:solidFill>
              <a:ln>
                <a:solidFill>
                  <a:srgbClr val="63AAFE"/>
                </a:solidFill>
                <a:prstDash val="solid"/>
              </a:ln>
            </c:spPr>
          </c:marker>
          <c:cat>
            <c:strRef>
              <c:f>Sheet1!$A$2:$A$6</c:f>
              <c:strCache>
                <c:ptCount val="5"/>
                <c:pt idx="0">
                  <c:v>Perfect</c:v>
                </c:pt>
                <c:pt idx="1">
                  <c:v>Tournament predictor</c:v>
                </c:pt>
                <c:pt idx="2">
                  <c:v>2-bit</c:v>
                </c:pt>
                <c:pt idx="3">
                  <c:v>Static</c:v>
                </c:pt>
                <c:pt idx="4">
                  <c:v>None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9</c:v>
                </c:pt>
                <c:pt idx="2">
                  <c:v>6</c:v>
                </c:pt>
                <c:pt idx="3">
                  <c:v>6</c:v>
                </c:pt>
                <c:pt idx="4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F5-4993-B86C-44F7B57130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espresso</c:v>
                </c:pt>
              </c:strCache>
            </c:strRef>
          </c:tx>
          <c:spPr>
            <a:ln w="38100">
              <a:solidFill>
                <a:srgbClr val="DD2D32"/>
              </a:solidFill>
              <a:prstDash val="solid"/>
            </a:ln>
          </c:spPr>
          <c:marker>
            <c:symbol val="square"/>
            <c:size val="9"/>
            <c:spPr>
              <a:solidFill>
                <a:srgbClr val="DD2D32"/>
              </a:solidFill>
              <a:ln>
                <a:solidFill>
                  <a:srgbClr val="DD2D32"/>
                </a:solidFill>
                <a:prstDash val="solid"/>
              </a:ln>
            </c:spPr>
          </c:marker>
          <c:cat>
            <c:strRef>
              <c:f>Sheet1!$A$2:$A$6</c:f>
              <c:strCache>
                <c:ptCount val="5"/>
                <c:pt idx="0">
                  <c:v>Perfect</c:v>
                </c:pt>
                <c:pt idx="1">
                  <c:v>Tournament predictor</c:v>
                </c:pt>
                <c:pt idx="2">
                  <c:v>2-bit</c:v>
                </c:pt>
                <c:pt idx="3">
                  <c:v>Static</c:v>
                </c:pt>
                <c:pt idx="4">
                  <c:v>None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41</c:v>
                </c:pt>
                <c:pt idx="1">
                  <c:v>12</c:v>
                </c:pt>
                <c:pt idx="2">
                  <c:v>7</c:v>
                </c:pt>
                <c:pt idx="3">
                  <c:v>6</c:v>
                </c:pt>
                <c:pt idx="4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F5-4993-B86C-44F7B57130D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</c:v>
                </c:pt>
              </c:strCache>
            </c:strRef>
          </c:tx>
          <c:spPr>
            <a:ln w="38100">
              <a:solidFill>
                <a:srgbClr val="FFF58C"/>
              </a:solidFill>
              <a:prstDash val="solid"/>
            </a:ln>
          </c:spPr>
          <c:marker>
            <c:symbol val="triangle"/>
            <c:size val="9"/>
            <c:spPr>
              <a:solidFill>
                <a:srgbClr val="FFF58C"/>
              </a:solidFill>
              <a:ln>
                <a:solidFill>
                  <a:srgbClr val="FFF58C"/>
                </a:solidFill>
                <a:prstDash val="solid"/>
              </a:ln>
            </c:spPr>
          </c:marker>
          <c:cat>
            <c:strRef>
              <c:f>Sheet1!$A$2:$A$6</c:f>
              <c:strCache>
                <c:ptCount val="5"/>
                <c:pt idx="0">
                  <c:v>Perfect</c:v>
                </c:pt>
                <c:pt idx="1">
                  <c:v>Tournament predictor</c:v>
                </c:pt>
                <c:pt idx="2">
                  <c:v>2-bit</c:v>
                </c:pt>
                <c:pt idx="3">
                  <c:v>Static</c:v>
                </c:pt>
                <c:pt idx="4">
                  <c:v>None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6</c:v>
                </c:pt>
                <c:pt idx="3">
                  <c:v>7</c:v>
                </c:pt>
                <c:pt idx="4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9F5-4993-B86C-44F7B57130D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fpppp</c:v>
                </c:pt>
              </c:strCache>
            </c:strRef>
          </c:tx>
          <c:spPr>
            <a:ln w="38100">
              <a:solidFill>
                <a:srgbClr val="4EE257"/>
              </a:solidFill>
              <a:prstDash val="solid"/>
            </a:ln>
          </c:spPr>
          <c:marker>
            <c:symbol val="x"/>
            <c:size val="9"/>
            <c:spPr>
              <a:noFill/>
              <a:ln>
                <a:solidFill>
                  <a:srgbClr val="4EE257"/>
                </a:solidFill>
                <a:prstDash val="solid"/>
              </a:ln>
            </c:spPr>
          </c:marker>
          <c:cat>
            <c:strRef>
              <c:f>Sheet1!$A$2:$A$6</c:f>
              <c:strCache>
                <c:ptCount val="5"/>
                <c:pt idx="0">
                  <c:v>Perfect</c:v>
                </c:pt>
                <c:pt idx="1">
                  <c:v>Tournament predictor</c:v>
                </c:pt>
                <c:pt idx="2">
                  <c:v>2-bit</c:v>
                </c:pt>
                <c:pt idx="3">
                  <c:v>Static</c:v>
                </c:pt>
                <c:pt idx="4">
                  <c:v>None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61</c:v>
                </c:pt>
                <c:pt idx="1">
                  <c:v>48</c:v>
                </c:pt>
                <c:pt idx="2">
                  <c:v>46</c:v>
                </c:pt>
                <c:pt idx="3">
                  <c:v>45</c:v>
                </c:pt>
                <c:pt idx="4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9F5-4993-B86C-44F7B57130D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doduc</c:v>
                </c:pt>
              </c:strCache>
            </c:strRef>
          </c:tx>
          <c:spPr>
            <a:ln w="38100">
              <a:solidFill>
                <a:srgbClr val="6711FF"/>
              </a:solidFill>
              <a:prstDash val="solid"/>
            </a:ln>
          </c:spPr>
          <c:marker>
            <c:symbol val="star"/>
            <c:size val="9"/>
            <c:spPr>
              <a:noFill/>
              <a:ln>
                <a:solidFill>
                  <a:srgbClr val="6711FF"/>
                </a:solidFill>
                <a:prstDash val="solid"/>
              </a:ln>
            </c:spPr>
          </c:marker>
          <c:cat>
            <c:strRef>
              <c:f>Sheet1!$A$2:$A$6</c:f>
              <c:strCache>
                <c:ptCount val="5"/>
                <c:pt idx="0">
                  <c:v>Perfect</c:v>
                </c:pt>
                <c:pt idx="1">
                  <c:v>Tournament predictor</c:v>
                </c:pt>
                <c:pt idx="2">
                  <c:v>2-bit</c:v>
                </c:pt>
                <c:pt idx="3">
                  <c:v>Static</c:v>
                </c:pt>
                <c:pt idx="4">
                  <c:v>None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15</c:v>
                </c:pt>
                <c:pt idx="1">
                  <c:v>13</c:v>
                </c:pt>
                <c:pt idx="2">
                  <c:v>14</c:v>
                </c:pt>
                <c:pt idx="3">
                  <c:v>4</c:v>
                </c:pt>
                <c:pt idx="4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9F5-4993-B86C-44F7B57130D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tomcatv</c:v>
                </c:pt>
              </c:strCache>
            </c:strRef>
          </c:tx>
          <c:spPr>
            <a:ln w="38100">
              <a:solidFill>
                <a:srgbClr val="FEA746"/>
              </a:solidFill>
              <a:prstDash val="solid"/>
            </a:ln>
          </c:spPr>
          <c:marker>
            <c:symbol val="circle"/>
            <c:size val="9"/>
            <c:spPr>
              <a:solidFill>
                <a:srgbClr val="FEA746"/>
              </a:solidFill>
              <a:ln>
                <a:solidFill>
                  <a:srgbClr val="FEA746"/>
                </a:solidFill>
                <a:prstDash val="solid"/>
              </a:ln>
            </c:spPr>
          </c:marker>
          <c:cat>
            <c:strRef>
              <c:f>Sheet1!$A$2:$A$6</c:f>
              <c:strCache>
                <c:ptCount val="5"/>
                <c:pt idx="0">
                  <c:v>Perfect</c:v>
                </c:pt>
                <c:pt idx="1">
                  <c:v>Tournament predictor</c:v>
                </c:pt>
                <c:pt idx="2">
                  <c:v>2-bit</c:v>
                </c:pt>
                <c:pt idx="3">
                  <c:v>Static</c:v>
                </c:pt>
                <c:pt idx="4">
                  <c:v>None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60</c:v>
                </c:pt>
                <c:pt idx="1">
                  <c:v>46</c:v>
                </c:pt>
                <c:pt idx="2">
                  <c:v>45</c:v>
                </c:pt>
                <c:pt idx="3">
                  <c:v>45</c:v>
                </c:pt>
                <c:pt idx="4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9F5-4993-B86C-44F7B57130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5543880"/>
        <c:axId val="1337705576"/>
      </c:lineChart>
      <c:catAx>
        <c:axId val="725543880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33770557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337705576"/>
        <c:scaling>
          <c:orientation val="minMax"/>
          <c:max val="7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725543880"/>
        <c:crosses val="autoZero"/>
        <c:crossBetween val="midCat"/>
        <c:majorUnit val="10"/>
      </c:valAx>
      <c:spPr>
        <a:noFill/>
        <a:ln w="12700">
          <a:solidFill>
            <a:srgbClr val="000000"/>
          </a:solidFill>
          <a:prstDash val="solid"/>
        </a:ln>
      </c:spPr>
    </c:plotArea>
    <c:legend>
      <c:legendPos val="t"/>
      <c:layout>
        <c:manualLayout>
          <c:xMode val="edge"/>
          <c:yMode val="edge"/>
          <c:x val="9.8039215686274508E-3"/>
          <c:y val="1.2096774193548401E-2"/>
          <c:w val="0.97303921568627405"/>
          <c:h val="8.4677419354838704E-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080" b="1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175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94117647058799"/>
          <c:y val="0.14516129032258099"/>
          <c:w val="0.89950980392156898"/>
          <c:h val="0.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63AAFE"/>
            </a:solidFill>
            <a:ln w="38100">
              <a:solidFill>
                <a:srgbClr val="63AAFE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175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Sheet1!$B$2:$G$2</c:f>
              <c:numCache>
                <c:formatCode>0%</c:formatCode>
                <c:ptCount val="6"/>
                <c:pt idx="0">
                  <c:v>0.88</c:v>
                </c:pt>
                <c:pt idx="1">
                  <c:v>0.86</c:v>
                </c:pt>
                <c:pt idx="2">
                  <c:v>0.88</c:v>
                </c:pt>
                <c:pt idx="3">
                  <c:v>0.86</c:v>
                </c:pt>
                <c:pt idx="4">
                  <c:v>0.95</c:v>
                </c:pt>
                <c:pt idx="5">
                  <c:v>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70-481A-B48E-EA7CEE851F3C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2-bit</c:v>
                </c:pt>
              </c:strCache>
            </c:strRef>
          </c:tx>
          <c:spPr>
            <a:solidFill>
              <a:srgbClr val="DD2D32"/>
            </a:solidFill>
            <a:ln w="38100">
              <a:solidFill>
                <a:srgbClr val="DD2D32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175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Sheet1!$B$3:$G$3</c:f>
              <c:numCache>
                <c:formatCode>0%</c:formatCode>
                <c:ptCount val="6"/>
                <c:pt idx="0">
                  <c:v>0.7</c:v>
                </c:pt>
                <c:pt idx="1">
                  <c:v>0.82</c:v>
                </c:pt>
                <c:pt idx="2">
                  <c:v>0.77</c:v>
                </c:pt>
                <c:pt idx="3">
                  <c:v>0.82</c:v>
                </c:pt>
                <c:pt idx="4">
                  <c:v>0.84</c:v>
                </c:pt>
                <c:pt idx="5">
                  <c:v>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70-481A-B48E-EA7CEE851F3C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Tournament predictor</c:v>
                </c:pt>
              </c:strCache>
            </c:strRef>
          </c:tx>
          <c:spPr>
            <a:solidFill>
              <a:srgbClr val="FFF58C"/>
            </a:solidFill>
            <a:ln w="38100">
              <a:solidFill>
                <a:srgbClr val="FFF58C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175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Sheet1!$B$4:$G$4</c:f>
              <c:numCache>
                <c:formatCode>0%</c:formatCode>
                <c:ptCount val="6"/>
                <c:pt idx="0">
                  <c:v>0.94</c:v>
                </c:pt>
                <c:pt idx="1">
                  <c:v>0.96</c:v>
                </c:pt>
                <c:pt idx="2">
                  <c:v>0.98</c:v>
                </c:pt>
                <c:pt idx="3">
                  <c:v>0.98</c:v>
                </c:pt>
                <c:pt idx="4">
                  <c:v>0.97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70-481A-B48E-EA7CEE851F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27502328"/>
        <c:axId val="724219192"/>
      </c:barChart>
      <c:catAx>
        <c:axId val="727502328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72421919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724219192"/>
        <c:scaling>
          <c:orientation val="minMax"/>
          <c:max val="1"/>
          <c:min val="0.6"/>
        </c:scaling>
        <c:delete val="0"/>
        <c:axPos val="l"/>
        <c:numFmt formatCode="0%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727502328"/>
        <c:crosses val="autoZero"/>
        <c:crossBetween val="between"/>
        <c:majorUnit val="0.1"/>
        <c:minorUnit val="0.1"/>
      </c:valAx>
      <c:spPr>
        <a:noFill/>
        <a:ln w="25400">
          <a:noFill/>
        </a:ln>
      </c:spPr>
    </c:plotArea>
    <c:legend>
      <c:legendPos val="t"/>
      <c:layout>
        <c:manualLayout>
          <c:xMode val="edge"/>
          <c:yMode val="edge"/>
          <c:x val="0.181372549019608"/>
          <c:y val="1.6129032258064498E-2"/>
          <c:w val="0.54656862745098"/>
          <c:h val="8.4677419354838704E-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08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1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rawing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0.88751</cdr:x>
      <cdr:y>0.42525</cdr:y>
    </cdr:from>
    <cdr:to>
      <cdr:x>0.99022</cdr:x>
      <cdr:y>0.61141</cdr:y>
    </cdr:to>
    <cdr:pic>
      <cdr:nvPicPr>
        <cdr:cNvPr id="3" name="图形 2" descr="担忧的脸，没有填充">
          <a:extLst xmlns:a="http://schemas.openxmlformats.org/drawingml/2006/main">
            <a:ext uri="{FF2B5EF4-FFF2-40B4-BE49-F238E27FC236}">
              <a16:creationId xmlns:a16="http://schemas.microsoft.com/office/drawing/2014/main" id="{309AB664-1432-4DD3-B443-B74DB52B77F4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2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6999533" y="1850385"/>
          <a:ext cx="810072" cy="810072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0.66203</cdr:x>
      <cdr:y>0.10977</cdr:y>
    </cdr:from>
    <cdr:to>
      <cdr:x>0.73689</cdr:x>
      <cdr:y>0.24546</cdr:y>
    </cdr:to>
    <cdr:pic>
      <cdr:nvPicPr>
        <cdr:cNvPr id="5" name="图形 4" descr="针">
          <a:extLst xmlns:a="http://schemas.openxmlformats.org/drawingml/2006/main">
            <a:ext uri="{FF2B5EF4-FFF2-40B4-BE49-F238E27FC236}">
              <a16:creationId xmlns:a16="http://schemas.microsoft.com/office/drawing/2014/main" id="{F81AE5DD-9FE1-45DF-B453-98E98175B437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3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4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5221193" y="477625"/>
          <a:ext cx="590464" cy="590464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0.39478</cdr:x>
      <cdr:y>0.41581</cdr:y>
    </cdr:from>
    <cdr:to>
      <cdr:x>0.46965</cdr:x>
      <cdr:y>0.55151</cdr:y>
    </cdr:to>
    <cdr:pic>
      <cdr:nvPicPr>
        <cdr:cNvPr id="7" name="图形 6" descr="睡觉">
          <a:extLst xmlns:a="http://schemas.openxmlformats.org/drawingml/2006/main">
            <a:ext uri="{FF2B5EF4-FFF2-40B4-BE49-F238E27FC236}">
              <a16:creationId xmlns:a16="http://schemas.microsoft.com/office/drawing/2014/main" id="{88A709BF-B650-403C-92B5-1196AEF1A1F4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5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6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3113546" y="1809335"/>
          <a:ext cx="590464" cy="590464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0.27763</cdr:x>
      <cdr:y>0.4588</cdr:y>
    </cdr:from>
    <cdr:to>
      <cdr:x>0.35249</cdr:x>
      <cdr:y>0.59449</cdr:y>
    </cdr:to>
    <cdr:pic>
      <cdr:nvPicPr>
        <cdr:cNvPr id="9" name="图形 8" descr="电池没电">
          <a:extLst xmlns:a="http://schemas.openxmlformats.org/drawingml/2006/main">
            <a:ext uri="{FF2B5EF4-FFF2-40B4-BE49-F238E27FC236}">
              <a16:creationId xmlns:a16="http://schemas.microsoft.com/office/drawing/2014/main" id="{D18F3081-6FF2-47BC-B992-F97B2C649B45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7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8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2189557" y="1996378"/>
          <a:ext cx="590464" cy="590464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0.13739</cdr:x>
      <cdr:y>0</cdr:y>
    </cdr:from>
    <cdr:to>
      <cdr:x>0.24166</cdr:x>
      <cdr:y>0.18899</cdr:y>
    </cdr:to>
    <cdr:pic>
      <cdr:nvPicPr>
        <cdr:cNvPr id="12" name="图形 9" descr="电池电量已满">
          <a:extLst xmlns:a="http://schemas.openxmlformats.org/drawingml/2006/main">
            <a:ext uri="{FF2B5EF4-FFF2-40B4-BE49-F238E27FC236}">
              <a16:creationId xmlns:a16="http://schemas.microsoft.com/office/drawing/2014/main" id="{ED6109B4-90C6-456D-AB08-3B347C6365FC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9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1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1083549" y="0"/>
          <a:ext cx="822346" cy="82234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0.61824</cdr:x>
      <cdr:y>0.2419</cdr:y>
    </cdr:from>
    <cdr:to>
      <cdr:x>0.70888</cdr:x>
      <cdr:y>0.40618</cdr:y>
    </cdr:to>
    <cdr:pic>
      <cdr:nvPicPr>
        <cdr:cNvPr id="17" name="图形 16" descr="蜡烛">
          <a:extLst xmlns:a="http://schemas.openxmlformats.org/drawingml/2006/main">
            <a:ext uri="{FF2B5EF4-FFF2-40B4-BE49-F238E27FC236}">
              <a16:creationId xmlns:a16="http://schemas.microsoft.com/office/drawing/2014/main" id="{31AF2A90-3AEC-492A-A8ED-5F59FE2DDB4C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1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12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4875883" y="1052587"/>
          <a:ext cx="714843" cy="714843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0.52097</cdr:x>
      <cdr:y>0.37165</cdr:y>
    </cdr:from>
    <cdr:to>
      <cdr:x>0.6232</cdr:x>
      <cdr:y>0.55693</cdr:y>
    </cdr:to>
    <cdr:pic>
      <cdr:nvPicPr>
        <cdr:cNvPr id="21" name="图形 20" descr="Wi-Fi">
          <a:extLst xmlns:a="http://schemas.openxmlformats.org/drawingml/2006/main">
            <a:ext uri="{FF2B5EF4-FFF2-40B4-BE49-F238E27FC236}">
              <a16:creationId xmlns:a16="http://schemas.microsoft.com/office/drawing/2014/main" id="{5BF2AA3E-A8D2-49A6-BE83-BD1D36558099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3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14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4108769" y="1617181"/>
          <a:ext cx="806189" cy="806189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0.82508</cdr:x>
      <cdr:y>0.20383</cdr:y>
    </cdr:from>
    <cdr:to>
      <cdr:x>0.90678</cdr:x>
      <cdr:y>0.35191</cdr:y>
    </cdr:to>
    <cdr:pic>
      <cdr:nvPicPr>
        <cdr:cNvPr id="23" name="图形 22" descr="电话">
          <a:extLst xmlns:a="http://schemas.openxmlformats.org/drawingml/2006/main">
            <a:ext uri="{FF2B5EF4-FFF2-40B4-BE49-F238E27FC236}">
              <a16:creationId xmlns:a16="http://schemas.microsoft.com/office/drawing/2014/main" id="{F86EE00A-0B43-4294-AC2A-1C180222028D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5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16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6507159" y="886917"/>
          <a:ext cx="644349" cy="644349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0.72504</cdr:x>
      <cdr:y>0</cdr:y>
    </cdr:from>
    <cdr:to>
      <cdr:x>0.84098</cdr:x>
      <cdr:y>0.21014</cdr:y>
    </cdr:to>
    <cdr:pic>
      <cdr:nvPicPr>
        <cdr:cNvPr id="25" name="图形 24" descr="眼睛">
          <a:extLst xmlns:a="http://schemas.openxmlformats.org/drawingml/2006/main">
            <a:ext uri="{FF2B5EF4-FFF2-40B4-BE49-F238E27FC236}">
              <a16:creationId xmlns:a16="http://schemas.microsoft.com/office/drawing/2014/main" id="{C63B3EB8-1C86-4A2D-8388-643C3729CB95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7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18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5718185" y="-1825625"/>
          <a:ext cx="914400" cy="914400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0.5365</cdr:x>
      <cdr:y>0.07675</cdr:y>
    </cdr:from>
    <cdr:to>
      <cdr:x>0.72</cdr:x>
      <cdr:y>0.1765</cdr:y>
    </cdr:to>
    <cdr:sp macro="" textlink="">
      <cdr:nvSpPr>
        <cdr:cNvPr id="1025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800369" y="181299"/>
          <a:ext cx="957815" cy="235629"/>
        </a:xfrm>
        <a:prstGeom xmlns:a="http://schemas.openxmlformats.org/drawingml/2006/main" prst="rect">
          <a:avLst/>
        </a:prstGeom>
        <a:solidFill xmlns:a="http://schemas.openxmlformats.org/drawingml/2006/main">
          <a:srgbClr val="CCFFCC"/>
        </a:solidFill>
        <a:ln xmlns:a="http://schemas.openxmlformats.org/drawingml/2006/main">
          <a:noFill/>
        </a:ln>
      </cdr:spPr>
      <cdr:txBody>
        <a:bodyPr xmlns:a="http://schemas.openxmlformats.org/drawingml/2006/main" vertOverflow="clip" wrap="square" lIns="27432" tIns="18288" rIns="27432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en-US" sz="2000" b="1" i="0" u="none" strike="noStrike" baseline="0" dirty="0">
              <a:solidFill>
                <a:srgbClr val="000000"/>
              </a:solidFill>
              <a:latin typeface="+mj-lt"/>
              <a:ea typeface="宋体"/>
              <a:cs typeface="宋体"/>
            </a:rPr>
            <a:t>FP:72~150</a:t>
          </a:r>
        </a:p>
      </cdr:txBody>
    </cdr:sp>
  </cdr:relSizeAnchor>
  <cdr:relSizeAnchor xmlns:cdr="http://schemas.openxmlformats.org/drawingml/2006/chartDrawing">
    <cdr:from>
      <cdr:x>0.3145</cdr:x>
      <cdr:y>0.14625</cdr:y>
    </cdr:from>
    <cdr:to>
      <cdr:x>0.498</cdr:x>
      <cdr:y>0.244</cdr:y>
    </cdr:to>
    <cdr:sp macro="" textlink="">
      <cdr:nvSpPr>
        <cdr:cNvPr id="1026" name="Text Box 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641596" y="345472"/>
          <a:ext cx="957815" cy="230905"/>
        </a:xfrm>
        <a:prstGeom xmlns:a="http://schemas.openxmlformats.org/drawingml/2006/main" prst="rect">
          <a:avLst/>
        </a:prstGeom>
        <a:solidFill xmlns:a="http://schemas.openxmlformats.org/drawingml/2006/main">
          <a:srgbClr val="CCFFCC"/>
        </a:solidFill>
        <a:ln xmlns:a="http://schemas.openxmlformats.org/drawingml/2006/main">
          <a:noFill/>
        </a:ln>
      </cdr:spPr>
      <cdr:txBody>
        <a:bodyPr xmlns:a="http://schemas.openxmlformats.org/drawingml/2006/main" vertOverflow="clip" wrap="square" lIns="27432" tIns="18288" rIns="27432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en-US" sz="2000" b="1" i="0" u="none" strike="noStrike" baseline="0">
              <a:solidFill>
                <a:srgbClr val="000000"/>
              </a:solidFill>
              <a:latin typeface="+mj-lt"/>
              <a:ea typeface="宋体"/>
              <a:cs typeface="宋体"/>
            </a:rPr>
            <a:t>Int:18~63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35BCA-682C-4EF0-9236-68AA4B379B9F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DAC78-224B-4489-98AF-3C628EBA0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07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EC586BF-8F35-4DF1-8478-0FFDADEEA0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D378F5-4FCD-4727-8D6B-72637415CF3F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427010" name="Rectangle 2">
            <a:extLst>
              <a:ext uri="{FF2B5EF4-FFF2-40B4-BE49-F238E27FC236}">
                <a16:creationId xmlns:a16="http://schemas.microsoft.com/office/drawing/2014/main" id="{79878F80-55D5-477E-B92F-EA91D27F9D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9525" y="984250"/>
            <a:ext cx="4541838" cy="3406775"/>
          </a:xfrm>
        </p:spPr>
      </p:sp>
      <p:sp>
        <p:nvSpPr>
          <p:cNvPr id="427011" name="Rectangle 3">
            <a:extLst>
              <a:ext uri="{FF2B5EF4-FFF2-40B4-BE49-F238E27FC236}">
                <a16:creationId xmlns:a16="http://schemas.microsoft.com/office/drawing/2014/main" id="{99C502AF-D3B9-4407-ABE3-554FF6E19EE6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169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Alias </a:t>
            </a:r>
            <a:r>
              <a:rPr lang="zh-CN" altLang="en-US" dirty="0"/>
              <a:t>别名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DAC78-224B-4489-98AF-3C628EBA0244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902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跳转指令：当有多个指令可能调用同一个指令的时候，</a:t>
            </a:r>
            <a:r>
              <a:rPr lang="en-US" altLang="zh-CN" dirty="0"/>
              <a:t>MIPS</a:t>
            </a:r>
            <a:r>
              <a:rPr lang="zh-CN" altLang="en-US" dirty="0"/>
              <a:t>中使用</a:t>
            </a:r>
            <a:r>
              <a:rPr lang="en-US" altLang="zh-CN" dirty="0"/>
              <a:t>JALR</a:t>
            </a:r>
            <a:r>
              <a:rPr lang="zh-CN" altLang="en-US" dirty="0"/>
              <a:t>进行跳转，返回的内容存在一个寄存器中，存在对寄存器的预测。</a:t>
            </a:r>
            <a:endParaRPr lang="en-US" altLang="zh-CN" dirty="0"/>
          </a:p>
          <a:p>
            <a:r>
              <a:rPr lang="zh-CN" altLang="en-US" dirty="0"/>
              <a:t>动态二进制翻译，预测转移指令时也会产生一些目标地址，频率最高的目标地址放在判断语句的第一条，低的放在寄存器里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DAC78-224B-4489-98AF-3C628EBA0244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165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Profile</a:t>
            </a:r>
            <a:r>
              <a:rPr lang="zh-CN" altLang="en-US" dirty="0"/>
              <a:t>表示获取程序的技术（采样的技术），输入一些值，将程序执行的过程中一些数据进行记录，统计后作为一些分支预测的信息。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DAC78-224B-4489-98AF-3C628EBA0244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249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DAC78-224B-4489-98AF-3C628EBA0244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31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1122363"/>
            <a:ext cx="7200900" cy="2387600"/>
          </a:xfrm>
          <a:solidFill>
            <a:schemeClr val="bg1"/>
          </a:solidFill>
          <a:effectLst>
            <a:softEdge rad="635000"/>
          </a:effectLst>
        </p:spPr>
        <p:txBody>
          <a:bodyPr anchor="b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>
            <a:lvl1pPr algn="ctr">
              <a:defRPr lang="en-US" sz="4400" b="1" kern="1200" dirty="0">
                <a:solidFill>
                  <a:schemeClr val="accent4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9952-7E16-4F8C-82CD-F97B81E369F4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E0EA309-D790-4B0C-8099-E2345F8173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3" y="463551"/>
            <a:ext cx="1256576" cy="122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7C10-B7B0-4F0B-A968-B84ACF4F211A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39FC524-6C53-4791-BA83-CC32B49FB7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2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ECCB-FE0C-42B9-B448-1DAE85A3E466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D933057-9D7D-4ED4-9A73-C8399AE76B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05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CDD2-E490-4056-818F-3FAF296E5A84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FF72E18-D76A-4959-B93C-79C87E28B5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2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174" y="228575"/>
            <a:ext cx="8097078" cy="106610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8174" y="1421606"/>
            <a:ext cx="4216676" cy="25407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3" y="1421606"/>
            <a:ext cx="4216675" cy="25407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1078-823C-4522-8083-8A633208F993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CE615F2-CBE1-460C-83C1-11EEBA57AC5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8174" y="4061100"/>
            <a:ext cx="4216676" cy="24317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75054DB-B63C-4EBE-8937-022A8017AF0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29153" y="4061100"/>
            <a:ext cx="4216675" cy="24317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2D4E43D-A5ED-41A0-810F-E955E1D9B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88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79388" y="120650"/>
            <a:ext cx="8785225" cy="640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6E5E539-93AB-4F1A-B16F-4A220B2CF9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14AFF-3D7B-4166-9FAC-5E844B6188C8}" type="datetime1">
              <a:rPr lang="zh-CN" altLang="en-US" smtClean="0"/>
              <a:t>2020/12/9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8E19B39-7C00-4AFD-8960-90E51BB9EC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ACA202 © ZHANG Chun-yuan, Fall 2020</a:t>
            </a: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71BFF8-17E7-4D0A-AD3C-F17A89818C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91082D-4910-4806-9868-5319BF8380E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663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90" y="365126"/>
            <a:ext cx="7947422" cy="1127919"/>
          </a:xfrm>
          <a:solidFill>
            <a:schemeClr val="bg1"/>
          </a:solidFill>
          <a:effectLst>
            <a:softEdge rad="317500"/>
          </a:effectLst>
        </p:spPr>
        <p:txBody>
          <a:bodyPr>
            <a:norm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8" y="1578203"/>
            <a:ext cx="8429625" cy="4859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34A5-CAE4-488F-85B9-69A4F9FA4BDF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B95973-A0DB-42C7-81DF-719E30E80B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3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190" y="1576378"/>
            <a:ext cx="8429624" cy="236061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7186" y="4017138"/>
            <a:ext cx="8429628" cy="243687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386B-FDB2-48B6-BDFD-9378B56EF9FF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AD6F4E5-A6BF-4896-A27A-D1A46C61D8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BFCF33E-40EF-45DB-9F86-4CA748A4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90" y="365126"/>
            <a:ext cx="7947422" cy="1127919"/>
          </a:xfrm>
          <a:solidFill>
            <a:schemeClr val="bg1"/>
          </a:solidFill>
          <a:effectLst>
            <a:softEdge rad="317500"/>
          </a:effectLst>
        </p:spPr>
        <p:txBody>
          <a:bodyPr>
            <a:norm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7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ctr"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>
              <a:defRPr sz="4400" b="1">
                <a:solidFill>
                  <a:schemeClr val="accent4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A637-6305-45BE-BAC9-74F30B7F8F67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A52D7C0-6A66-4B4A-8834-70ED60EF4C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3" y="463551"/>
            <a:ext cx="1256576" cy="122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48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91" y="365126"/>
            <a:ext cx="8117086" cy="112077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7893" y="1665287"/>
            <a:ext cx="4246959" cy="46910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2" y="1665287"/>
            <a:ext cx="4246959" cy="46910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386B-FDB2-48B6-BDFD-9378B56EF9FF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AD6F4E5-A6BF-4896-A27A-D1A46C61D8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8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5D16-D3D8-4FA1-B844-054BF411057E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5649E2E-B346-4041-BC1C-4BD87BE87F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4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60D9-8FCC-44B7-B4F1-949838D84749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D52228A-AB6B-4EAB-AF44-4CDE14645F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3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7A70-B7F6-47FE-B54C-A691754859CB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0EC71E-1FA9-4C6E-8293-6D1AFCF421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9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C37F-31AE-4949-801C-80B7AE47DA22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9DD4F0-C674-4083-82F0-16545E1C61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5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7893" y="365126"/>
            <a:ext cx="8247459" cy="1149350"/>
          </a:xfrm>
          <a:prstGeom prst="rect">
            <a:avLst/>
          </a:prstGeom>
          <a:solidFill>
            <a:schemeClr val="bg1"/>
          </a:solidFill>
          <a:effectLst>
            <a:softEdge rad="31750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891" y="1635919"/>
            <a:ext cx="8608218" cy="473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881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29499-8A50-4DEB-AA02-512B8975912B}" type="datetime1">
              <a:rPr lang="zh-CN" altLang="en-US" smtClean="0"/>
              <a:t>2020/12/9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811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ACA202 © ZHANG Chun-yuan, Fall 2020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881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4E4EE-51DC-49B1-94AF-ED07334A16F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05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25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3" r:id="rId13"/>
    <p:sldLayoutId id="2147483724" r:id="rId14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4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Clr>
          <a:schemeClr val="accent4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75000"/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75000"/>
        <a:buFont typeface="Wingdings" panose="05000000000000000000" pitchFamily="2" charset="2"/>
        <a:buChar char="p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>
            <a:extLst>
              <a:ext uri="{FF2B5EF4-FFF2-40B4-BE49-F238E27FC236}">
                <a16:creationId xmlns:a16="http://schemas.microsoft.com/office/drawing/2014/main" id="{A52C9452-27EB-4C32-AB98-7E7FEB8899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Advanced Computer Architecture</a:t>
            </a:r>
            <a:br>
              <a:rPr lang="en-US" altLang="zh-CN" dirty="0"/>
            </a:br>
            <a:r>
              <a:rPr lang="en-US" altLang="zh-CN" dirty="0"/>
              <a:t>(ACA2020)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AD75156-3694-442B-87DE-7850313C11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Dr. ZHANG Chun-yuan</a:t>
            </a:r>
          </a:p>
          <a:p>
            <a:r>
              <a:rPr lang="en-US" altLang="zh-CN" dirty="0"/>
              <a:t>College of Computer, NUDT</a:t>
            </a:r>
          </a:p>
          <a:p>
            <a:r>
              <a:rPr lang="en-US" altLang="zh-CN" dirty="0"/>
              <a:t>Fall, 2020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38140"/>
    </mc:Choice>
    <mc:Fallback xmlns="">
      <p:transition spd="slow" advTm="3814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>
            <a:extLst>
              <a:ext uri="{FF2B5EF4-FFF2-40B4-BE49-F238E27FC236}">
                <a16:creationId xmlns:a16="http://schemas.microsoft.com/office/drawing/2014/main" id="{FD84EFD5-04D9-43BF-8B64-D7ACC9EF29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Branch Penalties in Modern Pipelines</a:t>
            </a:r>
          </a:p>
        </p:txBody>
      </p:sp>
      <p:grpSp>
        <p:nvGrpSpPr>
          <p:cNvPr id="421891" name="Group 3">
            <a:extLst>
              <a:ext uri="{FF2B5EF4-FFF2-40B4-BE49-F238E27FC236}">
                <a16:creationId xmlns:a16="http://schemas.microsoft.com/office/drawing/2014/main" id="{735328F9-802F-49BC-BA38-023097A75095}"/>
              </a:ext>
            </a:extLst>
          </p:cNvPr>
          <p:cNvGrpSpPr>
            <a:grpSpLocks/>
          </p:cNvGrpSpPr>
          <p:nvPr/>
        </p:nvGrpSpPr>
        <p:grpSpPr bwMode="auto">
          <a:xfrm>
            <a:off x="3724742" y="1792381"/>
            <a:ext cx="4308475" cy="3797300"/>
            <a:chOff x="0" y="0"/>
            <a:chExt cx="2714" cy="2392"/>
          </a:xfrm>
        </p:grpSpPr>
        <p:sp>
          <p:nvSpPr>
            <p:cNvPr id="421892" name="Rectangle 4">
              <a:extLst>
                <a:ext uri="{FF2B5EF4-FFF2-40B4-BE49-F238E27FC236}">
                  <a16:creationId xmlns:a16="http://schemas.microsoft.com/office/drawing/2014/main" id="{827971E1-FCE2-4600-B3E8-2810E2B59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0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421893" name="Text Box 5">
              <a:extLst>
                <a:ext uri="{FF2B5EF4-FFF2-40B4-BE49-F238E27FC236}">
                  <a16:creationId xmlns:a16="http://schemas.microsoft.com/office/drawing/2014/main" id="{15C817C1-D753-4D3C-A73F-B6D6E8FD2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20"/>
              <a:ext cx="14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 b="0" dirty="0">
                  <a:ea typeface="宋体" panose="02010600030101010101" pitchFamily="2" charset="-122"/>
                </a:rPr>
                <a:t> </a:t>
              </a:r>
              <a:r>
                <a:rPr lang="en-US" altLang="zh-CN" sz="1800" b="0" dirty="0">
                  <a:ea typeface="宋体" panose="02010600030101010101" pitchFamily="2" charset="-122"/>
                </a:rPr>
                <a:t>PC Generation/Mux</a:t>
              </a:r>
            </a:p>
          </p:txBody>
        </p:sp>
        <p:sp>
          <p:nvSpPr>
            <p:cNvPr id="421894" name="Rectangle 6">
              <a:extLst>
                <a:ext uri="{FF2B5EF4-FFF2-40B4-BE49-F238E27FC236}">
                  <a16:creationId xmlns:a16="http://schemas.microsoft.com/office/drawing/2014/main" id="{9C997510-D54D-4B41-B970-B604B361A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0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0"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421895" name="Text Box 7">
              <a:extLst>
                <a:ext uri="{FF2B5EF4-FFF2-40B4-BE49-F238E27FC236}">
                  <a16:creationId xmlns:a16="http://schemas.microsoft.com/office/drawing/2014/main" id="{2185DC36-C98C-4025-B624-C68BE922B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260"/>
              <a:ext cx="17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 b="0" dirty="0">
                  <a:ea typeface="宋体" panose="02010600030101010101" pitchFamily="2" charset="-122"/>
                </a:rPr>
                <a:t> </a:t>
              </a:r>
              <a:r>
                <a:rPr lang="en-US" altLang="zh-CN" sz="1800" b="0" dirty="0">
                  <a:ea typeface="宋体" panose="02010600030101010101" pitchFamily="2" charset="-122"/>
                </a:rPr>
                <a:t>Instruction Fetch Stage 1</a:t>
              </a:r>
            </a:p>
          </p:txBody>
        </p:sp>
        <p:sp>
          <p:nvSpPr>
            <p:cNvPr id="421896" name="Rectangle 8">
              <a:extLst>
                <a:ext uri="{FF2B5EF4-FFF2-40B4-BE49-F238E27FC236}">
                  <a16:creationId xmlns:a16="http://schemas.microsoft.com/office/drawing/2014/main" id="{F02D5182-2AFC-46BA-B787-FFB857C36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0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0"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421897" name="Text Box 9">
              <a:extLst>
                <a:ext uri="{FF2B5EF4-FFF2-40B4-BE49-F238E27FC236}">
                  <a16:creationId xmlns:a16="http://schemas.microsoft.com/office/drawing/2014/main" id="{83FFA99A-6EC9-44B7-A565-0D4DF29C4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500"/>
              <a:ext cx="17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 b="0">
                  <a:ea typeface="宋体" panose="02010600030101010101" pitchFamily="2" charset="-122"/>
                </a:rPr>
                <a:t> </a:t>
              </a:r>
              <a:r>
                <a:rPr lang="en-US" altLang="zh-CN" sz="1800" b="0">
                  <a:ea typeface="宋体" panose="02010600030101010101" pitchFamily="2" charset="-122"/>
                </a:rPr>
                <a:t>Instruction Fetch Stage 2</a:t>
              </a:r>
            </a:p>
          </p:txBody>
        </p:sp>
        <p:sp>
          <p:nvSpPr>
            <p:cNvPr id="421898" name="Rectangle 10">
              <a:extLst>
                <a:ext uri="{FF2B5EF4-FFF2-40B4-BE49-F238E27FC236}">
                  <a16:creationId xmlns:a16="http://schemas.microsoft.com/office/drawing/2014/main" id="{52AC42E7-D160-46DE-9BDD-E77883AB1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20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0"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421899" name="Text Box 11">
              <a:extLst>
                <a:ext uri="{FF2B5EF4-FFF2-40B4-BE49-F238E27FC236}">
                  <a16:creationId xmlns:a16="http://schemas.microsoft.com/office/drawing/2014/main" id="{E2331978-AA8F-458D-A541-E02E4B4FAF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740"/>
              <a:ext cx="24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 b="0">
                  <a:ea typeface="宋体" panose="02010600030101010101" pitchFamily="2" charset="-122"/>
                </a:rPr>
                <a:t> </a:t>
              </a:r>
              <a:r>
                <a:rPr lang="en-US" altLang="zh-CN" sz="1800" b="0">
                  <a:ea typeface="宋体" panose="02010600030101010101" pitchFamily="2" charset="-122"/>
                </a:rPr>
                <a:t>Branch Address Calc/Begin Decode</a:t>
              </a:r>
            </a:p>
          </p:txBody>
        </p:sp>
        <p:sp>
          <p:nvSpPr>
            <p:cNvPr id="421900" name="Rectangle 12">
              <a:extLst>
                <a:ext uri="{FF2B5EF4-FFF2-40B4-BE49-F238E27FC236}">
                  <a16:creationId xmlns:a16="http://schemas.microsoft.com/office/drawing/2014/main" id="{42348F6C-C423-475B-B914-16CA69B50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0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0"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421901" name="Text Box 13">
              <a:extLst>
                <a:ext uri="{FF2B5EF4-FFF2-40B4-BE49-F238E27FC236}">
                  <a16:creationId xmlns:a16="http://schemas.microsoft.com/office/drawing/2014/main" id="{CB70A09B-D7C1-4887-A496-30CEB5846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980"/>
              <a:ext cx="13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 b="0">
                  <a:ea typeface="宋体" panose="02010600030101010101" pitchFamily="2" charset="-122"/>
                </a:rPr>
                <a:t> </a:t>
              </a:r>
              <a:r>
                <a:rPr lang="en-US" altLang="zh-CN" sz="1800" b="0">
                  <a:ea typeface="宋体" panose="02010600030101010101" pitchFamily="2" charset="-122"/>
                </a:rPr>
                <a:t>Complete Decode</a:t>
              </a:r>
            </a:p>
          </p:txBody>
        </p:sp>
        <p:sp>
          <p:nvSpPr>
            <p:cNvPr id="421902" name="Rectangle 14">
              <a:extLst>
                <a:ext uri="{FF2B5EF4-FFF2-40B4-BE49-F238E27FC236}">
                  <a16:creationId xmlns:a16="http://schemas.microsoft.com/office/drawing/2014/main" id="{F4BCEC98-D171-4F08-B6F5-0E1B792A5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00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0"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421903" name="Text Box 15">
              <a:extLst>
                <a:ext uri="{FF2B5EF4-FFF2-40B4-BE49-F238E27FC236}">
                  <a16:creationId xmlns:a16="http://schemas.microsoft.com/office/drawing/2014/main" id="{EAEC8E81-7677-4D60-A7B8-CF37389AE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1220"/>
              <a:ext cx="24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 b="0">
                  <a:ea typeface="宋体" panose="02010600030101010101" pitchFamily="2" charset="-122"/>
                </a:rPr>
                <a:t> </a:t>
              </a:r>
              <a:r>
                <a:rPr lang="en-US" altLang="zh-CN" sz="1800" b="0">
                  <a:ea typeface="宋体" panose="02010600030101010101" pitchFamily="2" charset="-122"/>
                </a:rPr>
                <a:t>Steer Instructions to Functional units</a:t>
              </a:r>
            </a:p>
          </p:txBody>
        </p:sp>
        <p:sp>
          <p:nvSpPr>
            <p:cNvPr id="421904" name="Rectangle 16">
              <a:extLst>
                <a:ext uri="{FF2B5EF4-FFF2-40B4-BE49-F238E27FC236}">
                  <a16:creationId xmlns:a16="http://schemas.microsoft.com/office/drawing/2014/main" id="{A90254C2-847D-4D05-811E-98A3308F1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40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0"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421905" name="Text Box 17">
              <a:extLst>
                <a:ext uri="{FF2B5EF4-FFF2-40B4-BE49-F238E27FC236}">
                  <a16:creationId xmlns:a16="http://schemas.microsoft.com/office/drawing/2014/main" id="{34007909-4145-41AE-B089-29F4B3B7C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1460"/>
              <a:ext cx="13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 b="0">
                  <a:ea typeface="宋体" panose="02010600030101010101" pitchFamily="2" charset="-122"/>
                </a:rPr>
                <a:t> </a:t>
              </a:r>
              <a:r>
                <a:rPr lang="en-US" altLang="zh-CN" sz="1800" b="0">
                  <a:ea typeface="宋体" panose="02010600030101010101" pitchFamily="2" charset="-122"/>
                </a:rPr>
                <a:t>Register File Read</a:t>
              </a:r>
            </a:p>
          </p:txBody>
        </p:sp>
        <p:sp>
          <p:nvSpPr>
            <p:cNvPr id="421906" name="Rectangle 18">
              <a:extLst>
                <a:ext uri="{FF2B5EF4-FFF2-40B4-BE49-F238E27FC236}">
                  <a16:creationId xmlns:a16="http://schemas.microsoft.com/office/drawing/2014/main" id="{C0579CC6-5B49-49CB-B721-DF11EEB40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80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0"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421907" name="Text Box 19">
              <a:extLst>
                <a:ext uri="{FF2B5EF4-FFF2-40B4-BE49-F238E27FC236}">
                  <a16:creationId xmlns:a16="http://schemas.microsoft.com/office/drawing/2014/main" id="{CF69F281-0E06-4B3E-AD7F-5C1724DD0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1700"/>
              <a:ext cx="11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 b="0">
                  <a:ea typeface="宋体" panose="02010600030101010101" pitchFamily="2" charset="-122"/>
                </a:rPr>
                <a:t> </a:t>
              </a:r>
              <a:r>
                <a:rPr lang="en-US" altLang="zh-CN" sz="1800" b="0">
                  <a:ea typeface="宋体" panose="02010600030101010101" pitchFamily="2" charset="-122"/>
                </a:rPr>
                <a:t>Integer Execute</a:t>
              </a:r>
            </a:p>
          </p:txBody>
        </p:sp>
        <p:sp>
          <p:nvSpPr>
            <p:cNvPr id="421908" name="Line 20">
              <a:extLst>
                <a:ext uri="{FF2B5EF4-FFF2-40B4-BE49-F238E27FC236}">
                  <a16:creationId xmlns:a16="http://schemas.microsoft.com/office/drawing/2014/main" id="{A38F000B-0708-4208-8EBE-D5DFF25687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" y="1975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909" name="Text Box 21">
              <a:extLst>
                <a:ext uri="{FF2B5EF4-FFF2-40B4-BE49-F238E27FC236}">
                  <a16:creationId xmlns:a16="http://schemas.microsoft.com/office/drawing/2014/main" id="{5446A01C-FCF7-4A12-AE06-263F009CD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" y="1988"/>
              <a:ext cx="210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b="0">
                  <a:ea typeface="宋体" panose="02010600030101010101" pitchFamily="2" charset="-122"/>
                </a:rPr>
                <a:t>Remainder of execute pipeline </a:t>
              </a:r>
            </a:p>
            <a:p>
              <a:r>
                <a:rPr lang="en-US" altLang="zh-CN" sz="1800" b="0">
                  <a:ea typeface="宋体" panose="02010600030101010101" pitchFamily="2" charset="-122"/>
                </a:rPr>
                <a:t>(+ another 6 stages)</a:t>
              </a:r>
            </a:p>
          </p:txBody>
        </p:sp>
      </p:grpSp>
      <p:grpSp>
        <p:nvGrpSpPr>
          <p:cNvPr id="421911" name="Group 23">
            <a:extLst>
              <a:ext uri="{FF2B5EF4-FFF2-40B4-BE49-F238E27FC236}">
                <a16:creationId xmlns:a16="http://schemas.microsoft.com/office/drawing/2014/main" id="{84852891-2B73-4431-A1E3-CF75A165FA53}"/>
              </a:ext>
            </a:extLst>
          </p:cNvPr>
          <p:cNvGrpSpPr>
            <a:grpSpLocks/>
          </p:cNvGrpSpPr>
          <p:nvPr/>
        </p:nvGrpSpPr>
        <p:grpSpPr bwMode="auto">
          <a:xfrm>
            <a:off x="1921342" y="2605181"/>
            <a:ext cx="1752600" cy="1190625"/>
            <a:chOff x="0" y="0"/>
            <a:chExt cx="1104" cy="750"/>
          </a:xfrm>
        </p:grpSpPr>
        <p:sp>
          <p:nvSpPr>
            <p:cNvPr id="421912" name="Line 24">
              <a:extLst>
                <a:ext uri="{FF2B5EF4-FFF2-40B4-BE49-F238E27FC236}">
                  <a16:creationId xmlns:a16="http://schemas.microsoft.com/office/drawing/2014/main" id="{CB1841F0-BDB2-41AA-918C-00FA7E2B09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432"/>
              <a:ext cx="336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913" name="Text Box 25">
              <a:extLst>
                <a:ext uri="{FF2B5EF4-FFF2-40B4-BE49-F238E27FC236}">
                  <a16:creationId xmlns:a16="http://schemas.microsoft.com/office/drawing/2014/main" id="{A3BF22BA-854D-4827-8626-7BD77DB5A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018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b="0">
                  <a:ea typeface="宋体" panose="02010600030101010101" pitchFamily="2" charset="-122"/>
                </a:rPr>
                <a:t>Branch Target Address Known</a:t>
              </a:r>
            </a:p>
          </p:txBody>
        </p:sp>
      </p:grpSp>
      <p:grpSp>
        <p:nvGrpSpPr>
          <p:cNvPr id="421914" name="Group 26">
            <a:extLst>
              <a:ext uri="{FF2B5EF4-FFF2-40B4-BE49-F238E27FC236}">
                <a16:creationId xmlns:a16="http://schemas.microsoft.com/office/drawing/2014/main" id="{06BFD9D3-C244-459C-BEA9-FE0C9C5B54D5}"/>
              </a:ext>
            </a:extLst>
          </p:cNvPr>
          <p:cNvGrpSpPr>
            <a:grpSpLocks/>
          </p:cNvGrpSpPr>
          <p:nvPr/>
        </p:nvGrpSpPr>
        <p:grpSpPr bwMode="auto">
          <a:xfrm>
            <a:off x="1578442" y="3925981"/>
            <a:ext cx="2133600" cy="1190625"/>
            <a:chOff x="0" y="0"/>
            <a:chExt cx="1344" cy="750"/>
          </a:xfrm>
        </p:grpSpPr>
        <p:sp>
          <p:nvSpPr>
            <p:cNvPr id="421915" name="Line 27">
              <a:extLst>
                <a:ext uri="{FF2B5EF4-FFF2-40B4-BE49-F238E27FC236}">
                  <a16:creationId xmlns:a16="http://schemas.microsoft.com/office/drawing/2014/main" id="{2483BE48-CD2E-4DCA-92AD-3D1EACC8E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336"/>
              <a:ext cx="336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916" name="Text Box 28">
              <a:extLst>
                <a:ext uri="{FF2B5EF4-FFF2-40B4-BE49-F238E27FC236}">
                  <a16:creationId xmlns:a16="http://schemas.microsoft.com/office/drawing/2014/main" id="{D48E70DE-60F0-4F9F-9EF9-11F3EAA5B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200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b="0">
                  <a:ea typeface="宋体" panose="02010600030101010101" pitchFamily="2" charset="-122"/>
                </a:rPr>
                <a:t>Branch Direction &amp;</a:t>
              </a:r>
            </a:p>
            <a:p>
              <a:r>
                <a:rPr lang="en-US" altLang="zh-CN" sz="1800" b="0">
                  <a:ea typeface="宋体" panose="02010600030101010101" pitchFamily="2" charset="-122"/>
                </a:rPr>
                <a:t>Jump Register Target Known</a:t>
              </a:r>
            </a:p>
          </p:txBody>
        </p:sp>
      </p:grpSp>
      <p:sp>
        <p:nvSpPr>
          <p:cNvPr id="29" name="Text Box 22">
            <a:extLst>
              <a:ext uri="{FF2B5EF4-FFF2-40B4-BE49-F238E27FC236}">
                <a16:creationId xmlns:a16="http://schemas.microsoft.com/office/drawing/2014/main" id="{569BE393-2699-40B4-8D1F-4029E8D76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5605787"/>
            <a:ext cx="78867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000" b="0" dirty="0">
                <a:latin typeface="Century Gothic" panose="020B0502020202020204" pitchFamily="34" charset="0"/>
                <a:ea typeface="宋体" panose="02010600030101010101" pitchFamily="2" charset="-122"/>
              </a:rPr>
              <a:t>UltraSPARC-III instruction fetch pipeline stages</a:t>
            </a:r>
          </a:p>
          <a:p>
            <a:pPr algn="ctr"/>
            <a:r>
              <a:rPr lang="en-US" altLang="zh-CN" sz="2000" b="0" dirty="0">
                <a:latin typeface="Century Gothic" panose="020B0502020202020204" pitchFamily="34" charset="0"/>
                <a:ea typeface="宋体" panose="02010600030101010101" pitchFamily="2" charset="-122"/>
              </a:rPr>
              <a:t>(in-order issue, 4-way superscalar, 750MHz, 2000)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0BD590-0F1F-40DF-8D42-6EF8D174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B063-8BD9-4DEE-9117-F747900E0073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FB4A63-4D61-480E-A995-56641644D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548CB1-6510-4A36-8ED5-BCF86E46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71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1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1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1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1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>
            <a:extLst>
              <a:ext uri="{FF2B5EF4-FFF2-40B4-BE49-F238E27FC236}">
                <a16:creationId xmlns:a16="http://schemas.microsoft.com/office/drawing/2014/main" id="{488826A3-734D-4C67-9D25-943074074B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Multiple Issue Processors</a:t>
            </a:r>
          </a:p>
        </p:txBody>
      </p:sp>
      <p:sp>
        <p:nvSpPr>
          <p:cNvPr id="422915" name="Rectangle 3">
            <a:extLst>
              <a:ext uri="{FF2B5EF4-FFF2-40B4-BE49-F238E27FC236}">
                <a16:creationId xmlns:a16="http://schemas.microsoft.com/office/drawing/2014/main" id="{F4438752-10E6-403A-8B90-6A690DA4F2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Delivering 4~8 instructions per cycle </a:t>
            </a:r>
          </a:p>
          <a:p>
            <a:pPr lvl="1"/>
            <a:r>
              <a:rPr lang="en-US" altLang="zh-CN"/>
              <a:t>Predicting branches well is not enough</a:t>
            </a:r>
          </a:p>
          <a:p>
            <a:pPr lvl="1"/>
            <a:r>
              <a:rPr lang="en-US" altLang="zh-CN"/>
              <a:t>Must deliver a high band-width instruction stream</a:t>
            </a:r>
          </a:p>
          <a:p>
            <a:r>
              <a:rPr lang="en-US" altLang="zh-CN"/>
              <a:t>Three concepts to accomplish</a:t>
            </a:r>
          </a:p>
          <a:p>
            <a:pPr lvl="1"/>
            <a:r>
              <a:rPr lang="en-US" altLang="zh-CN"/>
              <a:t>A branch target buffer</a:t>
            </a:r>
          </a:p>
          <a:p>
            <a:pPr lvl="1"/>
            <a:r>
              <a:rPr lang="en-US" altLang="zh-CN"/>
              <a:t>An integrated instruction fetch unit</a:t>
            </a:r>
          </a:p>
          <a:p>
            <a:pPr lvl="1"/>
            <a:r>
              <a:rPr lang="en-US" altLang="zh-CN"/>
              <a:t>Predicting return addresses</a:t>
            </a:r>
          </a:p>
          <a:p>
            <a:r>
              <a:rPr lang="en-US" altLang="zh-CN"/>
              <a:t>We Need</a:t>
            </a:r>
          </a:p>
          <a:p>
            <a:pPr lvl="1"/>
            <a:r>
              <a:rPr lang="en-US" altLang="zh-CN"/>
              <a:t>High performance instruction delivery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26EC05-5665-4106-8804-67982FEE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3B75-AE09-41F7-B113-2100CE1DCCB2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19F33E-4F85-43C8-93EE-C74CCB83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744401-67BC-4EA1-B289-F7D2CE56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49377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>
            <a:extLst>
              <a:ext uri="{FF2B5EF4-FFF2-40B4-BE49-F238E27FC236}">
                <a16:creationId xmlns:a16="http://schemas.microsoft.com/office/drawing/2014/main" id="{58AC94FE-60CC-4F6D-B6F4-EE3BDCA556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Branch Target Buffer</a:t>
            </a:r>
            <a:r>
              <a:rPr lang="en-US" altLang="zh-CN"/>
              <a:t> </a:t>
            </a:r>
            <a:r>
              <a:rPr lang="zh-CN" altLang="zh-CN"/>
              <a:t>(BTB)</a:t>
            </a:r>
            <a:endParaRPr lang="en-US" altLang="zh-CN"/>
          </a:p>
        </p:txBody>
      </p:sp>
      <p:sp>
        <p:nvSpPr>
          <p:cNvPr id="423939" name="Rectangle 3">
            <a:extLst>
              <a:ext uri="{FF2B5EF4-FFF2-40B4-BE49-F238E27FC236}">
                <a16:creationId xmlns:a16="http://schemas.microsoft.com/office/drawing/2014/main" id="{3160602C-AAC2-4279-A07F-7E6A33BAAA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Find the target PC before ID</a:t>
            </a:r>
          </a:p>
          <a:p>
            <a:pPr lvl="1"/>
            <a:r>
              <a:rPr lang="en-US" altLang="zh-CN"/>
              <a:t>Just like a ordinary instruction fetch after a branch</a:t>
            </a:r>
          </a:p>
          <a:p>
            <a:r>
              <a:rPr lang="en-US" altLang="zh-CN"/>
              <a:t>Fields of a BTB</a:t>
            </a:r>
          </a:p>
          <a:p>
            <a:pPr lvl="1"/>
            <a:r>
              <a:rPr lang="zh-CN" altLang="zh-CN"/>
              <a:t>The PC of a branch </a:t>
            </a:r>
            <a:r>
              <a:rPr lang="en-US" altLang="zh-CN"/>
              <a:t>stores in</a:t>
            </a:r>
            <a:r>
              <a:rPr lang="zh-CN" altLang="zh-CN"/>
              <a:t> BTB</a:t>
            </a:r>
          </a:p>
          <a:p>
            <a:pPr lvl="1"/>
            <a:r>
              <a:rPr lang="en-US" altLang="zh-CN"/>
              <a:t>The</a:t>
            </a:r>
            <a:r>
              <a:rPr lang="zh-CN" altLang="zh-CN"/>
              <a:t> </a:t>
            </a:r>
            <a:r>
              <a:rPr lang="en-US" altLang="zh-CN"/>
              <a:t>predicted </a:t>
            </a:r>
            <a:r>
              <a:rPr lang="zh-CN" altLang="zh-CN"/>
              <a:t>PC</a:t>
            </a:r>
            <a:r>
              <a:rPr lang="en-US" altLang="zh-CN"/>
              <a:t> (target address)</a:t>
            </a:r>
            <a:r>
              <a:rPr lang="zh-CN" altLang="zh-CN"/>
              <a:t> stores</a:t>
            </a:r>
            <a:r>
              <a:rPr lang="en-US" altLang="zh-CN"/>
              <a:t> in </a:t>
            </a:r>
            <a:r>
              <a:rPr lang="zh-CN" altLang="zh-CN"/>
              <a:t>BTB</a:t>
            </a:r>
          </a:p>
          <a:p>
            <a:pPr lvl="1"/>
            <a:r>
              <a:rPr lang="en-US" altLang="zh-CN"/>
              <a:t>(</a:t>
            </a:r>
            <a:r>
              <a:rPr lang="zh-CN" altLang="zh-CN"/>
              <a:t>A</a:t>
            </a:r>
            <a:r>
              <a:rPr lang="en-US" altLang="zh-CN"/>
              <a:t>n</a:t>
            </a:r>
            <a:r>
              <a:rPr lang="zh-CN" altLang="zh-CN"/>
              <a:t> </a:t>
            </a:r>
            <a:r>
              <a:rPr lang="en-US" altLang="zh-CN"/>
              <a:t>o</a:t>
            </a:r>
            <a:r>
              <a:rPr lang="zh-CN" altLang="zh-CN"/>
              <a:t>ptional</a:t>
            </a:r>
            <a:r>
              <a:rPr lang="en-US" altLang="zh-CN"/>
              <a:t> </a:t>
            </a:r>
            <a:r>
              <a:rPr lang="zh-CN" altLang="zh-CN"/>
              <a:t>field to indicate if the branch is predicted to be taken or not taken</a:t>
            </a:r>
            <a:r>
              <a:rPr lang="en-US" altLang="zh-CN"/>
              <a:t>)</a:t>
            </a:r>
          </a:p>
          <a:p>
            <a:r>
              <a:rPr lang="en-US" altLang="zh-CN"/>
              <a:t>Also called branch-target cache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CC0849-AC12-4D55-8C1F-66AC93060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E577-9FB9-463B-A331-129586E4CCD0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3E5323-E918-4826-B3C9-AF5BE1BD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2F318D-06EA-4EA0-9BA6-F10DBB1F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22545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>
            <a:extLst>
              <a:ext uri="{FF2B5EF4-FFF2-40B4-BE49-F238E27FC236}">
                <a16:creationId xmlns:a16="http://schemas.microsoft.com/office/drawing/2014/main" id="{9E9C5F3B-0701-4F0D-89C5-501DA6E1F9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</a:t>
            </a:r>
            <a:r>
              <a:rPr lang="zh-CN" altLang="zh-CN"/>
              <a:t> Branch Target Buffer</a:t>
            </a:r>
            <a:r>
              <a:rPr lang="en-US" altLang="zh-CN"/>
              <a:t> Works</a:t>
            </a:r>
          </a:p>
        </p:txBody>
      </p:sp>
      <p:sp>
        <p:nvSpPr>
          <p:cNvPr id="424963" name="Rectangle 3">
            <a:extLst>
              <a:ext uri="{FF2B5EF4-FFF2-40B4-BE49-F238E27FC236}">
                <a16:creationId xmlns:a16="http://schemas.microsoft.com/office/drawing/2014/main" id="{58C75D13-DE21-426A-AC6D-19AF24082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IF:</a:t>
            </a:r>
            <a:r>
              <a:rPr lang="zh-CN" altLang="zh-CN"/>
              <a:t> The PC </a:t>
            </a:r>
            <a:r>
              <a:rPr lang="en-US" altLang="zh-CN"/>
              <a:t>of every</a:t>
            </a:r>
            <a:r>
              <a:rPr lang="zh-CN" altLang="zh-CN"/>
              <a:t> instruction is compared against the PC’s in the </a:t>
            </a:r>
            <a:r>
              <a:rPr lang="en-US" altLang="zh-CN"/>
              <a:t>BTB </a:t>
            </a:r>
            <a:r>
              <a:rPr lang="zh-CN" altLang="zh-CN"/>
              <a:t>buffer</a:t>
            </a:r>
          </a:p>
          <a:p>
            <a:r>
              <a:rPr lang="zh-CN" altLang="zh-CN"/>
              <a:t>If match</a:t>
            </a:r>
            <a:r>
              <a:rPr lang="en-US" altLang="zh-CN"/>
              <a:t>ed m</a:t>
            </a:r>
            <a:r>
              <a:rPr lang="zh-CN" altLang="zh-CN"/>
              <a:t>eaning the instruction is a branch, the corresponding predicted PC is returned</a:t>
            </a:r>
          </a:p>
          <a:p>
            <a:r>
              <a:rPr lang="en-US" altLang="zh-CN"/>
              <a:t>(</a:t>
            </a:r>
            <a:r>
              <a:rPr lang="zh-CN" altLang="zh-CN"/>
              <a:t>If the branch was predicted taken,</a:t>
            </a:r>
            <a:r>
              <a:rPr lang="en-US" altLang="zh-CN"/>
              <a:t>)</a:t>
            </a:r>
            <a:r>
              <a:rPr lang="zh-CN" altLang="zh-CN"/>
              <a:t> </a:t>
            </a:r>
            <a:r>
              <a:rPr lang="en-US" altLang="zh-CN"/>
              <a:t>t</a:t>
            </a:r>
            <a:r>
              <a:rPr lang="zh-CN" altLang="zh-CN"/>
              <a:t>he predicted PC is used as the next PC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48CF56-2DC2-443F-9624-43F55ECE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2154-61CA-4385-8160-1EA7B649A057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892007-7D95-4931-A61F-96255432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3F4187-98FB-4921-9595-582306FF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29564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>
            <a:extLst>
              <a:ext uri="{FF2B5EF4-FFF2-40B4-BE49-F238E27FC236}">
                <a16:creationId xmlns:a16="http://schemas.microsoft.com/office/drawing/2014/main" id="{367156EF-AEA1-49FC-8372-297DD9BCEF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Branch Target Buffer (BTB)</a:t>
            </a:r>
          </a:p>
        </p:txBody>
      </p:sp>
      <p:sp>
        <p:nvSpPr>
          <p:cNvPr id="425987" name="Rectangle 3">
            <a:extLst>
              <a:ext uri="{FF2B5EF4-FFF2-40B4-BE49-F238E27FC236}">
                <a16:creationId xmlns:a16="http://schemas.microsoft.com/office/drawing/2014/main" id="{A36DE3A9-56EF-406D-B186-0C87556FA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5145088"/>
            <a:ext cx="7759700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buFontTx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Keep both the branch PC and target PC in the BTB </a:t>
            </a:r>
          </a:p>
          <a:p>
            <a:pPr eaLnBrk="0" hangingPunct="0"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 PC+4 is fetched if match fails</a:t>
            </a:r>
          </a:p>
          <a:p>
            <a:pPr eaLnBrk="0" hangingPunct="0"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 Only </a:t>
            </a:r>
            <a:r>
              <a:rPr lang="en-US" altLang="zh-CN" i="1" dirty="0">
                <a:solidFill>
                  <a:schemeClr val="hlink"/>
                </a:solidFill>
                <a:ea typeface="宋体" panose="02010600030101010101" pitchFamily="2" charset="-122"/>
              </a:rPr>
              <a:t>predicted taken</a:t>
            </a:r>
            <a:r>
              <a:rPr lang="en-US" altLang="zh-CN" dirty="0">
                <a:ea typeface="宋体" panose="02010600030101010101" pitchFamily="2" charset="-122"/>
              </a:rPr>
              <a:t> branches and jumps held in BTB</a:t>
            </a:r>
          </a:p>
          <a:p>
            <a:pPr eaLnBrk="0" hangingPunct="0"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 Next PC determined </a:t>
            </a:r>
            <a:r>
              <a:rPr lang="en-US" altLang="zh-CN" i="1" dirty="0">
                <a:ea typeface="宋体" panose="02010600030101010101" pitchFamily="2" charset="-122"/>
              </a:rPr>
              <a:t>before</a:t>
            </a:r>
            <a:r>
              <a:rPr lang="en-US" altLang="zh-CN" dirty="0">
                <a:ea typeface="宋体" panose="02010600030101010101" pitchFamily="2" charset="-122"/>
              </a:rPr>
              <a:t> branch fetched and decoded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8F46265-9F8C-4E9A-8AAD-E8F0A55FD93E}"/>
              </a:ext>
            </a:extLst>
          </p:cNvPr>
          <p:cNvGrpSpPr/>
          <p:nvPr/>
        </p:nvGrpSpPr>
        <p:grpSpPr>
          <a:xfrm>
            <a:off x="501650" y="1648772"/>
            <a:ext cx="7990917" cy="3485748"/>
            <a:chOff x="501650" y="960378"/>
            <a:chExt cx="7990917" cy="4181860"/>
          </a:xfrm>
        </p:grpSpPr>
        <p:sp>
          <p:nvSpPr>
            <p:cNvPr id="425988" name="Rectangle 4">
              <a:extLst>
                <a:ext uri="{FF2B5EF4-FFF2-40B4-BE49-F238E27FC236}">
                  <a16:creationId xmlns:a16="http://schemas.microsoft.com/office/drawing/2014/main" id="{19C216E0-07B6-4618-BC29-20576ED1D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638" y="960378"/>
              <a:ext cx="5550929" cy="476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2000" b="0" dirty="0">
                  <a:latin typeface="+mj-lt"/>
                  <a:ea typeface="宋体" panose="02010600030101010101" pitchFamily="2" charset="-122"/>
                </a:rPr>
                <a:t>2</a:t>
              </a:r>
              <a:r>
                <a:rPr lang="en-US" altLang="zh-CN" sz="2000" b="0" baseline="30000" dirty="0">
                  <a:latin typeface="+mj-lt"/>
                  <a:ea typeface="宋体" panose="02010600030101010101" pitchFamily="2" charset="-122"/>
                </a:rPr>
                <a:t>k</a:t>
              </a:r>
              <a:r>
                <a:rPr lang="en-US" altLang="zh-CN" sz="2000" b="0" dirty="0">
                  <a:latin typeface="+mj-lt"/>
                  <a:ea typeface="宋体" panose="02010600030101010101" pitchFamily="2" charset="-122"/>
                </a:rPr>
                <a:t>-entry direct-mapped BTB </a:t>
              </a:r>
              <a:r>
                <a:rPr lang="en-US" altLang="zh-CN" sz="2000" b="0" i="1" dirty="0">
                  <a:latin typeface="+mj-lt"/>
                  <a:ea typeface="宋体" panose="02010600030101010101" pitchFamily="2" charset="-122"/>
                </a:rPr>
                <a:t>(can also be associative)</a:t>
              </a:r>
            </a:p>
          </p:txBody>
        </p:sp>
        <p:grpSp>
          <p:nvGrpSpPr>
            <p:cNvPr id="425989" name="Group 5">
              <a:extLst>
                <a:ext uri="{FF2B5EF4-FFF2-40B4-BE49-F238E27FC236}">
                  <a16:creationId xmlns:a16="http://schemas.microsoft.com/office/drawing/2014/main" id="{CC17B53A-D5A8-405E-8298-9BDFEB918A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1650" y="1081088"/>
              <a:ext cx="7739063" cy="4061150"/>
              <a:chOff x="239" y="488"/>
              <a:chExt cx="4875" cy="2803"/>
            </a:xfrm>
          </p:grpSpPr>
          <p:sp>
            <p:nvSpPr>
              <p:cNvPr id="425990" name="Rectangle 6">
                <a:extLst>
                  <a:ext uri="{FF2B5EF4-FFF2-40B4-BE49-F238E27FC236}">
                    <a16:creationId xmlns:a16="http://schemas.microsoft.com/office/drawing/2014/main" id="{0C800EF1-A524-495B-BEB6-4766FAD59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" y="488"/>
                <a:ext cx="550" cy="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CN" b="0">
                    <a:latin typeface="+mj-lt"/>
                    <a:ea typeface="宋体" panose="02010600030101010101" pitchFamily="2" charset="-122"/>
                  </a:rPr>
                  <a:t>I-Cache</a:t>
                </a:r>
              </a:p>
            </p:txBody>
          </p:sp>
          <p:grpSp>
            <p:nvGrpSpPr>
              <p:cNvPr id="425991" name="Group 7">
                <a:extLst>
                  <a:ext uri="{FF2B5EF4-FFF2-40B4-BE49-F238E27FC236}">
                    <a16:creationId xmlns:a16="http://schemas.microsoft.com/office/drawing/2014/main" id="{F079A81C-EB64-47A1-B8AD-22617F02E7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0" y="1436"/>
                <a:ext cx="41" cy="328"/>
                <a:chOff x="681" y="1524"/>
                <a:chExt cx="41" cy="328"/>
              </a:xfrm>
            </p:grpSpPr>
            <p:sp>
              <p:nvSpPr>
                <p:cNvPr id="425992" name="Oval 8">
                  <a:extLst>
                    <a:ext uri="{FF2B5EF4-FFF2-40B4-BE49-F238E27FC236}">
                      <a16:creationId xmlns:a16="http://schemas.microsoft.com/office/drawing/2014/main" id="{F42D3779-62D3-460B-A9DD-E4FBC757EC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1" y="1524"/>
                  <a:ext cx="41" cy="4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425993" name="Oval 9">
                  <a:extLst>
                    <a:ext uri="{FF2B5EF4-FFF2-40B4-BE49-F238E27FC236}">
                      <a16:creationId xmlns:a16="http://schemas.microsoft.com/office/drawing/2014/main" id="{AB8BD064-0D44-4E7C-86C4-17867FE9D9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1" y="1620"/>
                  <a:ext cx="41" cy="4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425994" name="Oval 10">
                  <a:extLst>
                    <a:ext uri="{FF2B5EF4-FFF2-40B4-BE49-F238E27FC236}">
                      <a16:creationId xmlns:a16="http://schemas.microsoft.com/office/drawing/2014/main" id="{F5E4183A-3FBD-49B0-B263-F9E6E815E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1" y="1716"/>
                  <a:ext cx="41" cy="4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425995" name="Oval 11">
                  <a:extLst>
                    <a:ext uri="{FF2B5EF4-FFF2-40B4-BE49-F238E27FC236}">
                      <a16:creationId xmlns:a16="http://schemas.microsoft.com/office/drawing/2014/main" id="{C62A6E01-7B9B-4390-9751-AB015B86D7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1" y="1812"/>
                  <a:ext cx="41" cy="4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</a:endParaRPr>
                </a:p>
              </p:txBody>
            </p:sp>
          </p:grpSp>
          <p:grpSp>
            <p:nvGrpSpPr>
              <p:cNvPr id="425996" name="Group 12">
                <a:extLst>
                  <a:ext uri="{FF2B5EF4-FFF2-40B4-BE49-F238E27FC236}">
                    <a16:creationId xmlns:a16="http://schemas.microsoft.com/office/drawing/2014/main" id="{DE93E8E5-A55D-42B4-98E7-7F8432D250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1104" y="1104"/>
                <a:ext cx="1201" cy="193"/>
                <a:chOff x="1135" y="2680"/>
                <a:chExt cx="1201" cy="193"/>
              </a:xfrm>
            </p:grpSpPr>
            <p:sp>
              <p:nvSpPr>
                <p:cNvPr id="425997" name="Freeform 13">
                  <a:extLst>
                    <a:ext uri="{FF2B5EF4-FFF2-40B4-BE49-F238E27FC236}">
                      <a16:creationId xmlns:a16="http://schemas.microsoft.com/office/drawing/2014/main" id="{771760F1-8C7C-4977-83F7-C866E532E6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7" y="2680"/>
                  <a:ext cx="529" cy="97"/>
                </a:xfrm>
                <a:custGeom>
                  <a:avLst/>
                  <a:gdLst>
                    <a:gd name="T0" fmla="*/ 0 w 529"/>
                    <a:gd name="T1" fmla="*/ 96 h 97"/>
                    <a:gd name="T2" fmla="*/ 48 w 529"/>
                    <a:gd name="T3" fmla="*/ 48 h 97"/>
                    <a:gd name="T4" fmla="*/ 240 w 529"/>
                    <a:gd name="T5" fmla="*/ 48 h 97"/>
                    <a:gd name="T6" fmla="*/ 288 w 529"/>
                    <a:gd name="T7" fmla="*/ 0 h 97"/>
                    <a:gd name="T8" fmla="*/ 336 w 529"/>
                    <a:gd name="T9" fmla="*/ 48 h 97"/>
                    <a:gd name="T10" fmla="*/ 480 w 529"/>
                    <a:gd name="T11" fmla="*/ 48 h 97"/>
                    <a:gd name="T12" fmla="*/ 528 w 529"/>
                    <a:gd name="T13" fmla="*/ 96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29" h="97">
                      <a:moveTo>
                        <a:pt x="0" y="96"/>
                      </a:moveTo>
                      <a:lnTo>
                        <a:pt x="48" y="48"/>
                      </a:lnTo>
                      <a:lnTo>
                        <a:pt x="240" y="48"/>
                      </a:lnTo>
                      <a:lnTo>
                        <a:pt x="288" y="0"/>
                      </a:lnTo>
                      <a:lnTo>
                        <a:pt x="336" y="48"/>
                      </a:lnTo>
                      <a:lnTo>
                        <a:pt x="480" y="48"/>
                      </a:lnTo>
                      <a:lnTo>
                        <a:pt x="528" y="96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425998" name="Freeform 14">
                  <a:extLst>
                    <a:ext uri="{FF2B5EF4-FFF2-40B4-BE49-F238E27FC236}">
                      <a16:creationId xmlns:a16="http://schemas.microsoft.com/office/drawing/2014/main" id="{19EFDCED-2BDF-4A10-92BB-70F860C8EC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" y="2776"/>
                  <a:ext cx="1201" cy="97"/>
                </a:xfrm>
                <a:custGeom>
                  <a:avLst/>
                  <a:gdLst>
                    <a:gd name="T0" fmla="*/ 0 w 1201"/>
                    <a:gd name="T1" fmla="*/ 96 h 97"/>
                    <a:gd name="T2" fmla="*/ 48 w 1201"/>
                    <a:gd name="T3" fmla="*/ 48 h 97"/>
                    <a:gd name="T4" fmla="*/ 240 w 1201"/>
                    <a:gd name="T5" fmla="*/ 48 h 97"/>
                    <a:gd name="T6" fmla="*/ 288 w 1201"/>
                    <a:gd name="T7" fmla="*/ 0 h 97"/>
                    <a:gd name="T8" fmla="*/ 336 w 1201"/>
                    <a:gd name="T9" fmla="*/ 48 h 97"/>
                    <a:gd name="T10" fmla="*/ 1152 w 1201"/>
                    <a:gd name="T11" fmla="*/ 48 h 97"/>
                    <a:gd name="T12" fmla="*/ 1200 w 1201"/>
                    <a:gd name="T13" fmla="*/ 96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01" h="97">
                      <a:moveTo>
                        <a:pt x="0" y="96"/>
                      </a:moveTo>
                      <a:lnTo>
                        <a:pt x="48" y="48"/>
                      </a:lnTo>
                      <a:lnTo>
                        <a:pt x="240" y="48"/>
                      </a:lnTo>
                      <a:lnTo>
                        <a:pt x="288" y="0"/>
                      </a:lnTo>
                      <a:lnTo>
                        <a:pt x="336" y="48"/>
                      </a:lnTo>
                      <a:lnTo>
                        <a:pt x="1152" y="48"/>
                      </a:lnTo>
                      <a:lnTo>
                        <a:pt x="1200" y="96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j-lt"/>
                  </a:endParaRPr>
                </a:p>
              </p:txBody>
            </p:sp>
          </p:grpSp>
          <p:grpSp>
            <p:nvGrpSpPr>
              <p:cNvPr id="425999" name="Group 15">
                <a:extLst>
                  <a:ext uri="{FF2B5EF4-FFF2-40B4-BE49-F238E27FC236}">
                    <a16:creationId xmlns:a16="http://schemas.microsoft.com/office/drawing/2014/main" id="{ABB40EAA-D718-4CEE-967F-189FB13FE7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04" y="864"/>
                <a:ext cx="1184" cy="176"/>
                <a:chOff x="1143" y="2928"/>
                <a:chExt cx="1184" cy="176"/>
              </a:xfrm>
            </p:grpSpPr>
            <p:sp>
              <p:nvSpPr>
                <p:cNvPr id="426000" name="Rectangle 16">
                  <a:extLst>
                    <a:ext uri="{FF2B5EF4-FFF2-40B4-BE49-F238E27FC236}">
                      <a16:creationId xmlns:a16="http://schemas.microsoft.com/office/drawing/2014/main" id="{F4492B40-2AB3-431E-87D8-548E1802E6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3" y="2928"/>
                  <a:ext cx="1184" cy="176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426001" name="Line 17">
                  <a:extLst>
                    <a:ext uri="{FF2B5EF4-FFF2-40B4-BE49-F238E27FC236}">
                      <a16:creationId xmlns:a16="http://schemas.microsoft.com/office/drawing/2014/main" id="{B163C137-65A0-423D-BCFF-4DB7DE532E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07" y="2928"/>
                  <a:ext cx="0" cy="17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</a:endParaRPr>
                </a:p>
              </p:txBody>
            </p:sp>
          </p:grpSp>
          <p:sp>
            <p:nvSpPr>
              <p:cNvPr id="426002" name="Rectangle 18">
                <a:extLst>
                  <a:ext uri="{FF2B5EF4-FFF2-40B4-BE49-F238E27FC236}">
                    <a16:creationId xmlns:a16="http://schemas.microsoft.com/office/drawing/2014/main" id="{1DEF9272-C132-4E79-8079-F921D6923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529"/>
                <a:ext cx="267" cy="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CN" b="0">
                    <a:latin typeface="+mj-lt"/>
                    <a:ea typeface="宋体" panose="02010600030101010101" pitchFamily="2" charset="-122"/>
                  </a:rPr>
                  <a:t>PC</a:t>
                </a:r>
              </a:p>
            </p:txBody>
          </p:sp>
          <p:sp>
            <p:nvSpPr>
              <p:cNvPr id="426003" name="Freeform 19">
                <a:extLst>
                  <a:ext uri="{FF2B5EF4-FFF2-40B4-BE49-F238E27FC236}">
                    <a16:creationId xmlns:a16="http://schemas.microsoft.com/office/drawing/2014/main" id="{A64A4F7E-C706-4BC1-888D-97C691D5E90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43" y="1200"/>
                <a:ext cx="449" cy="472"/>
              </a:xfrm>
              <a:custGeom>
                <a:avLst/>
                <a:gdLst>
                  <a:gd name="T0" fmla="*/ 480 w 481"/>
                  <a:gd name="T1" fmla="*/ 1056 h 1057"/>
                  <a:gd name="T2" fmla="*/ 480 w 481"/>
                  <a:gd name="T3" fmla="*/ 0 h 1057"/>
                  <a:gd name="T4" fmla="*/ 0 w 481"/>
                  <a:gd name="T5" fmla="*/ 0 h 10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1" h="1057">
                    <a:moveTo>
                      <a:pt x="480" y="1056"/>
                    </a:moveTo>
                    <a:lnTo>
                      <a:pt x="480" y="0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426004" name="Freeform 20">
                <a:extLst>
                  <a:ext uri="{FF2B5EF4-FFF2-40B4-BE49-F238E27FC236}">
                    <a16:creationId xmlns:a16="http://schemas.microsoft.com/office/drawing/2014/main" id="{0CEB7F4D-AAEA-4617-97B9-BB8C4BCEF1B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064" y="1296"/>
                <a:ext cx="480" cy="576"/>
              </a:xfrm>
              <a:custGeom>
                <a:avLst/>
                <a:gdLst>
                  <a:gd name="T0" fmla="*/ 0 w 385"/>
                  <a:gd name="T1" fmla="*/ 1152 h 1153"/>
                  <a:gd name="T2" fmla="*/ 0 w 385"/>
                  <a:gd name="T3" fmla="*/ 0 h 1153"/>
                  <a:gd name="T4" fmla="*/ 384 w 385"/>
                  <a:gd name="T5" fmla="*/ 0 h 1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5" h="1153">
                    <a:moveTo>
                      <a:pt x="0" y="1152"/>
                    </a:moveTo>
                    <a:lnTo>
                      <a:pt x="0" y="0"/>
                    </a:lnTo>
                    <a:lnTo>
                      <a:pt x="384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426005" name="Line 21">
                <a:extLst>
                  <a:ext uri="{FF2B5EF4-FFF2-40B4-BE49-F238E27FC236}">
                    <a16:creationId xmlns:a16="http://schemas.microsoft.com/office/drawing/2014/main" id="{38AF3B77-735F-4C83-87BC-A6F880A1D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81" y="1480"/>
                <a:ext cx="104" cy="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426006" name="Rectangle 22">
                <a:extLst>
                  <a:ext uri="{FF2B5EF4-FFF2-40B4-BE49-F238E27FC236}">
                    <a16:creationId xmlns:a16="http://schemas.microsoft.com/office/drawing/2014/main" id="{896936C7-F6F8-4EFA-9E17-A8EF51507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392"/>
                <a:ext cx="179" cy="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CN" sz="1800" b="0">
                    <a:latin typeface="+mj-lt"/>
                    <a:ea typeface="宋体" panose="02010600030101010101" pitchFamily="2" charset="-122"/>
                  </a:rPr>
                  <a:t>k</a:t>
                </a:r>
              </a:p>
            </p:txBody>
          </p:sp>
          <p:grpSp>
            <p:nvGrpSpPr>
              <p:cNvPr id="426007" name="Group 23">
                <a:extLst>
                  <a:ext uri="{FF2B5EF4-FFF2-40B4-BE49-F238E27FC236}">
                    <a16:creationId xmlns:a16="http://schemas.microsoft.com/office/drawing/2014/main" id="{3CB568F3-78D8-44DE-BD85-4814B2DEE5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1" y="808"/>
                <a:ext cx="433" cy="2305"/>
                <a:chOff x="512" y="896"/>
                <a:chExt cx="433" cy="2305"/>
              </a:xfrm>
            </p:grpSpPr>
            <p:sp>
              <p:nvSpPr>
                <p:cNvPr id="426008" name="Line 24">
                  <a:extLst>
                    <a:ext uri="{FF2B5EF4-FFF2-40B4-BE49-F238E27FC236}">
                      <a16:creationId xmlns:a16="http://schemas.microsoft.com/office/drawing/2014/main" id="{67E27BCA-38A2-49EC-B115-84F1A09AE9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6" y="1041"/>
                  <a:ext cx="4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426009" name="Line 25">
                  <a:extLst>
                    <a:ext uri="{FF2B5EF4-FFF2-40B4-BE49-F238E27FC236}">
                      <a16:creationId xmlns:a16="http://schemas.microsoft.com/office/drawing/2014/main" id="{AFC905E4-6FAC-4CE3-836B-D9ED35636F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6" y="1185"/>
                  <a:ext cx="4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426010" name="Line 26">
                  <a:extLst>
                    <a:ext uri="{FF2B5EF4-FFF2-40B4-BE49-F238E27FC236}">
                      <a16:creationId xmlns:a16="http://schemas.microsoft.com/office/drawing/2014/main" id="{14DC90D9-CC87-4632-B866-A20B2C386A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6" y="1329"/>
                  <a:ext cx="4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426011" name="Line 27">
                  <a:extLst>
                    <a:ext uri="{FF2B5EF4-FFF2-40B4-BE49-F238E27FC236}">
                      <a16:creationId xmlns:a16="http://schemas.microsoft.com/office/drawing/2014/main" id="{E0C4E6D3-2B21-4C97-9425-9C8819451F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6" y="1473"/>
                  <a:ext cx="4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</a:endParaRPr>
                </a:p>
              </p:txBody>
            </p:sp>
            <p:grpSp>
              <p:nvGrpSpPr>
                <p:cNvPr id="426012" name="Group 28">
                  <a:extLst>
                    <a:ext uri="{FF2B5EF4-FFF2-40B4-BE49-F238E27FC236}">
                      <a16:creationId xmlns:a16="http://schemas.microsoft.com/office/drawing/2014/main" id="{D53E0E5C-EF23-4AD5-AB0D-9A9109E02A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6" y="1905"/>
                  <a:ext cx="424" cy="287"/>
                  <a:chOff x="516" y="1905"/>
                  <a:chExt cx="424" cy="287"/>
                </a:xfrm>
              </p:grpSpPr>
              <p:sp>
                <p:nvSpPr>
                  <p:cNvPr id="426013" name="Line 29">
                    <a:extLst>
                      <a:ext uri="{FF2B5EF4-FFF2-40B4-BE49-F238E27FC236}">
                        <a16:creationId xmlns:a16="http://schemas.microsoft.com/office/drawing/2014/main" id="{7D276D53-D48B-4298-91EA-F0E518123E9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6" y="1905"/>
                    <a:ext cx="42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j-lt"/>
                    </a:endParaRPr>
                  </a:p>
                </p:txBody>
              </p:sp>
              <p:sp>
                <p:nvSpPr>
                  <p:cNvPr id="426014" name="Line 30">
                    <a:extLst>
                      <a:ext uri="{FF2B5EF4-FFF2-40B4-BE49-F238E27FC236}">
                        <a16:creationId xmlns:a16="http://schemas.microsoft.com/office/drawing/2014/main" id="{C1F48D6E-D37C-4658-90D4-83CD0524A9B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6" y="2048"/>
                    <a:ext cx="42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j-lt"/>
                    </a:endParaRPr>
                  </a:p>
                </p:txBody>
              </p:sp>
              <p:sp>
                <p:nvSpPr>
                  <p:cNvPr id="426015" name="Line 31">
                    <a:extLst>
                      <a:ext uri="{FF2B5EF4-FFF2-40B4-BE49-F238E27FC236}">
                        <a16:creationId xmlns:a16="http://schemas.microsoft.com/office/drawing/2014/main" id="{04665C66-A47B-4991-81C8-87F8838C32D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6" y="2192"/>
                    <a:ext cx="42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j-lt"/>
                    </a:endParaRPr>
                  </a:p>
                </p:txBody>
              </p:sp>
            </p:grpSp>
            <p:sp>
              <p:nvSpPr>
                <p:cNvPr id="426016" name="Rectangle 32">
                  <a:extLst>
                    <a:ext uri="{FF2B5EF4-FFF2-40B4-BE49-F238E27FC236}">
                      <a16:creationId xmlns:a16="http://schemas.microsoft.com/office/drawing/2014/main" id="{DA851B3E-D8D9-49DF-AEDC-53E2A94225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896"/>
                  <a:ext cx="219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</a:endParaRPr>
                </a:p>
              </p:txBody>
            </p:sp>
            <p:grpSp>
              <p:nvGrpSpPr>
                <p:cNvPr id="426017" name="Group 33">
                  <a:extLst>
                    <a:ext uri="{FF2B5EF4-FFF2-40B4-BE49-F238E27FC236}">
                      <a16:creationId xmlns:a16="http://schemas.microsoft.com/office/drawing/2014/main" id="{804C620F-C140-488E-B665-B7BF9B0AD3A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6" y="2336"/>
                  <a:ext cx="424" cy="288"/>
                  <a:chOff x="516" y="2336"/>
                  <a:chExt cx="424" cy="288"/>
                </a:xfrm>
              </p:grpSpPr>
              <p:sp>
                <p:nvSpPr>
                  <p:cNvPr id="426018" name="Line 34">
                    <a:extLst>
                      <a:ext uri="{FF2B5EF4-FFF2-40B4-BE49-F238E27FC236}">
                        <a16:creationId xmlns:a16="http://schemas.microsoft.com/office/drawing/2014/main" id="{9EB2C603-16A0-4DF5-A70B-9659B8C948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6" y="2336"/>
                    <a:ext cx="42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j-lt"/>
                    </a:endParaRPr>
                  </a:p>
                </p:txBody>
              </p:sp>
              <p:sp>
                <p:nvSpPr>
                  <p:cNvPr id="426019" name="Line 35">
                    <a:extLst>
                      <a:ext uri="{FF2B5EF4-FFF2-40B4-BE49-F238E27FC236}">
                        <a16:creationId xmlns:a16="http://schemas.microsoft.com/office/drawing/2014/main" id="{0A74090E-E08F-48CF-98C1-7FF626B77E2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6" y="2480"/>
                    <a:ext cx="42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j-lt"/>
                    </a:endParaRPr>
                  </a:p>
                </p:txBody>
              </p:sp>
              <p:sp>
                <p:nvSpPr>
                  <p:cNvPr id="426020" name="Line 36">
                    <a:extLst>
                      <a:ext uri="{FF2B5EF4-FFF2-40B4-BE49-F238E27FC236}">
                        <a16:creationId xmlns:a16="http://schemas.microsoft.com/office/drawing/2014/main" id="{3B902CBC-F59D-4607-9A2B-19D0CD39C46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6" y="2624"/>
                    <a:ext cx="42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j-lt"/>
                    </a:endParaRPr>
                  </a:p>
                </p:txBody>
              </p:sp>
            </p:grpSp>
            <p:grpSp>
              <p:nvGrpSpPr>
                <p:cNvPr id="426021" name="Group 37">
                  <a:extLst>
                    <a:ext uri="{FF2B5EF4-FFF2-40B4-BE49-F238E27FC236}">
                      <a16:creationId xmlns:a16="http://schemas.microsoft.com/office/drawing/2014/main" id="{118656E0-7646-4D00-86D1-87E5FBC80C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6" y="2768"/>
                  <a:ext cx="424" cy="288"/>
                  <a:chOff x="516" y="2768"/>
                  <a:chExt cx="424" cy="288"/>
                </a:xfrm>
              </p:grpSpPr>
              <p:sp>
                <p:nvSpPr>
                  <p:cNvPr id="426022" name="Line 38">
                    <a:extLst>
                      <a:ext uri="{FF2B5EF4-FFF2-40B4-BE49-F238E27FC236}">
                        <a16:creationId xmlns:a16="http://schemas.microsoft.com/office/drawing/2014/main" id="{306B1CD2-89C1-4AF2-971E-761F511FFBD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6" y="2768"/>
                    <a:ext cx="42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j-lt"/>
                    </a:endParaRPr>
                  </a:p>
                </p:txBody>
              </p:sp>
              <p:sp>
                <p:nvSpPr>
                  <p:cNvPr id="426023" name="Line 39">
                    <a:extLst>
                      <a:ext uri="{FF2B5EF4-FFF2-40B4-BE49-F238E27FC236}">
                        <a16:creationId xmlns:a16="http://schemas.microsoft.com/office/drawing/2014/main" id="{2C61EE4D-965C-422E-B09E-258852FCCF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6" y="2912"/>
                    <a:ext cx="42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j-lt"/>
                    </a:endParaRPr>
                  </a:p>
                </p:txBody>
              </p:sp>
              <p:sp>
                <p:nvSpPr>
                  <p:cNvPr id="426024" name="Line 40">
                    <a:extLst>
                      <a:ext uri="{FF2B5EF4-FFF2-40B4-BE49-F238E27FC236}">
                        <a16:creationId xmlns:a16="http://schemas.microsoft.com/office/drawing/2014/main" id="{39CCBFC7-E485-4033-8979-3A2CA3D5642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6" y="3056"/>
                    <a:ext cx="42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j-lt"/>
                    </a:endParaRPr>
                  </a:p>
                </p:txBody>
              </p:sp>
            </p:grpSp>
            <p:sp>
              <p:nvSpPr>
                <p:cNvPr id="426025" name="Freeform 41">
                  <a:extLst>
                    <a:ext uri="{FF2B5EF4-FFF2-40B4-BE49-F238E27FC236}">
                      <a16:creationId xmlns:a16="http://schemas.microsoft.com/office/drawing/2014/main" id="{0C73FD1A-5F1F-4E3A-B360-2F4EEF2A29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2" y="897"/>
                  <a:ext cx="433" cy="2304"/>
                </a:xfrm>
                <a:custGeom>
                  <a:avLst/>
                  <a:gdLst>
                    <a:gd name="T0" fmla="*/ 0 w 433"/>
                    <a:gd name="T1" fmla="*/ 0 h 2304"/>
                    <a:gd name="T2" fmla="*/ 432 w 433"/>
                    <a:gd name="T3" fmla="*/ 0 h 2304"/>
                    <a:gd name="T4" fmla="*/ 432 w 433"/>
                    <a:gd name="T5" fmla="*/ 2303 h 2304"/>
                    <a:gd name="T6" fmla="*/ 0 w 433"/>
                    <a:gd name="T7" fmla="*/ 2303 h 2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33" h="2304">
                      <a:moveTo>
                        <a:pt x="0" y="0"/>
                      </a:moveTo>
                      <a:lnTo>
                        <a:pt x="432" y="0"/>
                      </a:lnTo>
                      <a:lnTo>
                        <a:pt x="432" y="2303"/>
                      </a:lnTo>
                      <a:lnTo>
                        <a:pt x="0" y="2303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j-lt"/>
                  </a:endParaRPr>
                </a:p>
              </p:txBody>
            </p:sp>
          </p:grpSp>
          <p:grpSp>
            <p:nvGrpSpPr>
              <p:cNvPr id="426026" name="Group 42">
                <a:extLst>
                  <a:ext uri="{FF2B5EF4-FFF2-40B4-BE49-F238E27FC236}">
                    <a16:creationId xmlns:a16="http://schemas.microsoft.com/office/drawing/2014/main" id="{FF48D201-4C71-4875-87B5-151DF64C9B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43" y="770"/>
                <a:ext cx="2571" cy="2521"/>
                <a:chOff x="2543" y="770"/>
                <a:chExt cx="2571" cy="2521"/>
              </a:xfrm>
            </p:grpSpPr>
            <p:grpSp>
              <p:nvGrpSpPr>
                <p:cNvPr id="426027" name="Group 43">
                  <a:extLst>
                    <a:ext uri="{FF2B5EF4-FFF2-40B4-BE49-F238E27FC236}">
                      <a16:creationId xmlns:a16="http://schemas.microsoft.com/office/drawing/2014/main" id="{11176ED4-475D-476E-9E8E-29319E2F22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06" y="797"/>
                  <a:ext cx="417" cy="2494"/>
                  <a:chOff x="4719" y="874"/>
                  <a:chExt cx="417" cy="2494"/>
                </a:xfrm>
              </p:grpSpPr>
              <p:grpSp>
                <p:nvGrpSpPr>
                  <p:cNvPr id="426028" name="Group 44">
                    <a:extLst>
                      <a:ext uri="{FF2B5EF4-FFF2-40B4-BE49-F238E27FC236}">
                        <a16:creationId xmlns:a16="http://schemas.microsoft.com/office/drawing/2014/main" id="{9E891D17-195E-47F4-9E10-323A6905C39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0" y="904"/>
                    <a:ext cx="396" cy="1424"/>
                    <a:chOff x="4740" y="904"/>
                    <a:chExt cx="328" cy="1424"/>
                  </a:xfrm>
                </p:grpSpPr>
                <p:sp>
                  <p:nvSpPr>
                    <p:cNvPr id="426029" name="Rectangle 45">
                      <a:extLst>
                        <a:ext uri="{FF2B5EF4-FFF2-40B4-BE49-F238E27FC236}">
                          <a16:creationId xmlns:a16="http://schemas.microsoft.com/office/drawing/2014/main" id="{E7630EE9-01CC-4636-A35F-BF9A71C2531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44" y="904"/>
                      <a:ext cx="320" cy="14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30" name="Line 46">
                      <a:extLst>
                        <a:ext uri="{FF2B5EF4-FFF2-40B4-BE49-F238E27FC236}">
                          <a16:creationId xmlns:a16="http://schemas.microsoft.com/office/drawing/2014/main" id="{E8D84FB6-C826-4FEB-A7CC-AE651165E07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40" y="1040"/>
                      <a:ext cx="32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31" name="Line 47">
                      <a:extLst>
                        <a:ext uri="{FF2B5EF4-FFF2-40B4-BE49-F238E27FC236}">
                          <a16:creationId xmlns:a16="http://schemas.microsoft.com/office/drawing/2014/main" id="{5353D109-6E69-4564-AD54-62580D9FE0F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40" y="1184"/>
                      <a:ext cx="32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32" name="Line 48">
                      <a:extLst>
                        <a:ext uri="{FF2B5EF4-FFF2-40B4-BE49-F238E27FC236}">
                          <a16:creationId xmlns:a16="http://schemas.microsoft.com/office/drawing/2014/main" id="{EC5AA9BB-BDA1-4F33-AD75-F9277CE168C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40" y="1328"/>
                      <a:ext cx="32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33" name="Line 49">
                      <a:extLst>
                        <a:ext uri="{FF2B5EF4-FFF2-40B4-BE49-F238E27FC236}">
                          <a16:creationId xmlns:a16="http://schemas.microsoft.com/office/drawing/2014/main" id="{4F5AD67B-0442-47B8-9ECD-EDA0CF5C5BA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40" y="1472"/>
                      <a:ext cx="32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34" name="Line 50">
                      <a:extLst>
                        <a:ext uri="{FF2B5EF4-FFF2-40B4-BE49-F238E27FC236}">
                          <a16:creationId xmlns:a16="http://schemas.microsoft.com/office/drawing/2014/main" id="{8FB7A117-A1F0-4739-8126-142B91563AF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40" y="1904"/>
                      <a:ext cx="32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35" name="Line 51">
                      <a:extLst>
                        <a:ext uri="{FF2B5EF4-FFF2-40B4-BE49-F238E27FC236}">
                          <a16:creationId xmlns:a16="http://schemas.microsoft.com/office/drawing/2014/main" id="{2569C470-731D-42B7-978C-3EA6824E095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40" y="2048"/>
                      <a:ext cx="32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36" name="Line 52">
                      <a:extLst>
                        <a:ext uri="{FF2B5EF4-FFF2-40B4-BE49-F238E27FC236}">
                          <a16:creationId xmlns:a16="http://schemas.microsoft.com/office/drawing/2014/main" id="{5DD9D0A6-D115-451D-8F07-6C2E96BE388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40" y="2192"/>
                      <a:ext cx="32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</p:grpSp>
              <p:sp>
                <p:nvSpPr>
                  <p:cNvPr id="426037" name="Rectangle 53">
                    <a:extLst>
                      <a:ext uri="{FF2B5EF4-FFF2-40B4-BE49-F238E27FC236}">
                        <a16:creationId xmlns:a16="http://schemas.microsoft.com/office/drawing/2014/main" id="{A6666F4C-FC26-445C-BD4C-1DAAFD7618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9" y="874"/>
                    <a:ext cx="364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altLang="zh-CN" sz="1600" b="0">
                        <a:latin typeface="+mj-lt"/>
                        <a:ea typeface="宋体" panose="02010600030101010101" pitchFamily="2" charset="-122"/>
                      </a:rPr>
                      <a:t>Valid</a:t>
                    </a:r>
                  </a:p>
                </p:txBody>
              </p:sp>
              <p:grpSp>
                <p:nvGrpSpPr>
                  <p:cNvPr id="426038" name="Group 54">
                    <a:extLst>
                      <a:ext uri="{FF2B5EF4-FFF2-40B4-BE49-F238E27FC236}">
                        <a16:creationId xmlns:a16="http://schemas.microsoft.com/office/drawing/2014/main" id="{607B32D6-D09C-4C88-8D70-0A9A29AC684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857" y="1524"/>
                    <a:ext cx="41" cy="328"/>
                    <a:chOff x="4857" y="1524"/>
                    <a:chExt cx="41" cy="328"/>
                  </a:xfrm>
                </p:grpSpPr>
                <p:sp>
                  <p:nvSpPr>
                    <p:cNvPr id="426039" name="Oval 55">
                      <a:extLst>
                        <a:ext uri="{FF2B5EF4-FFF2-40B4-BE49-F238E27FC236}">
                          <a16:creationId xmlns:a16="http://schemas.microsoft.com/office/drawing/2014/main" id="{6287A694-E2FB-4DD4-A248-BEA472842D0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57" y="1524"/>
                      <a:ext cx="41" cy="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40" name="Oval 56">
                      <a:extLst>
                        <a:ext uri="{FF2B5EF4-FFF2-40B4-BE49-F238E27FC236}">
                          <a16:creationId xmlns:a16="http://schemas.microsoft.com/office/drawing/2014/main" id="{73972707-CF28-4464-A6EB-D2A86C984F0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57" y="1620"/>
                      <a:ext cx="41" cy="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41" name="Oval 57">
                      <a:extLst>
                        <a:ext uri="{FF2B5EF4-FFF2-40B4-BE49-F238E27FC236}">
                          <a16:creationId xmlns:a16="http://schemas.microsoft.com/office/drawing/2014/main" id="{25A4C774-79BD-42F7-BCBF-1DBD7ABFA70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57" y="1716"/>
                      <a:ext cx="41" cy="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42" name="Oval 58">
                      <a:extLst>
                        <a:ext uri="{FF2B5EF4-FFF2-40B4-BE49-F238E27FC236}">
                          <a16:creationId xmlns:a16="http://schemas.microsoft.com/office/drawing/2014/main" id="{39A64955-C793-4051-9870-714321126CA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57" y="1812"/>
                      <a:ext cx="41" cy="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</p:grpSp>
              <p:sp>
                <p:nvSpPr>
                  <p:cNvPr id="426043" name="Freeform 59">
                    <a:extLst>
                      <a:ext uri="{FF2B5EF4-FFF2-40B4-BE49-F238E27FC236}">
                        <a16:creationId xmlns:a16="http://schemas.microsoft.com/office/drawing/2014/main" id="{E47F3CFE-A218-4BCC-A110-DE7DA1F2D1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04" y="2336"/>
                    <a:ext cx="1" cy="745"/>
                  </a:xfrm>
                  <a:custGeom>
                    <a:avLst/>
                    <a:gdLst>
                      <a:gd name="T0" fmla="*/ 0 w 1"/>
                      <a:gd name="T1" fmla="*/ 744 h 745"/>
                      <a:gd name="T2" fmla="*/ 0 w 1"/>
                      <a:gd name="T3" fmla="*/ 0 h 7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745">
                        <a:moveTo>
                          <a:pt x="0" y="744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triangl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+mj-lt"/>
                    </a:endParaRPr>
                  </a:p>
                </p:txBody>
              </p:sp>
              <p:sp>
                <p:nvSpPr>
                  <p:cNvPr id="426044" name="Rectangle 60">
                    <a:extLst>
                      <a:ext uri="{FF2B5EF4-FFF2-40B4-BE49-F238E27FC236}">
                        <a16:creationId xmlns:a16="http://schemas.microsoft.com/office/drawing/2014/main" id="{E83071DB-E12E-4AF6-9B81-9E6C7CADE3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9" y="3064"/>
                    <a:ext cx="386" cy="3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altLang="zh-CN" b="0">
                        <a:latin typeface="+mj-lt"/>
                        <a:ea typeface="宋体" panose="02010600030101010101" pitchFamily="2" charset="-122"/>
                      </a:rPr>
                      <a:t>valid</a:t>
                    </a:r>
                  </a:p>
                </p:txBody>
              </p:sp>
            </p:grpSp>
            <p:grpSp>
              <p:nvGrpSpPr>
                <p:cNvPr id="426045" name="Group 61">
                  <a:extLst>
                    <a:ext uri="{FF2B5EF4-FFF2-40B4-BE49-F238E27FC236}">
                      <a16:creationId xmlns:a16="http://schemas.microsoft.com/office/drawing/2014/main" id="{CA2290FD-4E99-4DF9-B13A-89FFE1D1764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43" y="770"/>
                  <a:ext cx="1048" cy="2510"/>
                  <a:chOff x="2543" y="770"/>
                  <a:chExt cx="1048" cy="2510"/>
                </a:xfrm>
              </p:grpSpPr>
              <p:grpSp>
                <p:nvGrpSpPr>
                  <p:cNvPr id="426046" name="Group 62">
                    <a:extLst>
                      <a:ext uri="{FF2B5EF4-FFF2-40B4-BE49-F238E27FC236}">
                        <a16:creationId xmlns:a16="http://schemas.microsoft.com/office/drawing/2014/main" id="{9ACD612A-929E-40AC-A2F2-5B8DED96A94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543" y="824"/>
                    <a:ext cx="1048" cy="1424"/>
                    <a:chOff x="2532" y="904"/>
                    <a:chExt cx="1048" cy="1424"/>
                  </a:xfrm>
                </p:grpSpPr>
                <p:sp>
                  <p:nvSpPr>
                    <p:cNvPr id="426047" name="Rectangle 63">
                      <a:extLst>
                        <a:ext uri="{FF2B5EF4-FFF2-40B4-BE49-F238E27FC236}">
                          <a16:creationId xmlns:a16="http://schemas.microsoft.com/office/drawing/2014/main" id="{84B04851-0856-4DE5-BD12-3A3C731C5E0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36" y="904"/>
                      <a:ext cx="1040" cy="14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48" name="Line 64">
                      <a:extLst>
                        <a:ext uri="{FF2B5EF4-FFF2-40B4-BE49-F238E27FC236}">
                          <a16:creationId xmlns:a16="http://schemas.microsoft.com/office/drawing/2014/main" id="{4882415D-68D3-4FC1-82E2-530AB8BAB48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32" y="1040"/>
                      <a:ext cx="10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49" name="Line 65">
                      <a:extLst>
                        <a:ext uri="{FF2B5EF4-FFF2-40B4-BE49-F238E27FC236}">
                          <a16:creationId xmlns:a16="http://schemas.microsoft.com/office/drawing/2014/main" id="{5A151257-C5BE-45FE-84D0-0FB218A5B1D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32" y="1184"/>
                      <a:ext cx="10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50" name="Line 66">
                      <a:extLst>
                        <a:ext uri="{FF2B5EF4-FFF2-40B4-BE49-F238E27FC236}">
                          <a16:creationId xmlns:a16="http://schemas.microsoft.com/office/drawing/2014/main" id="{CF1D60B3-6F42-48F1-A3EA-659C9B71124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32" y="1328"/>
                      <a:ext cx="10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51" name="Line 67">
                      <a:extLst>
                        <a:ext uri="{FF2B5EF4-FFF2-40B4-BE49-F238E27FC236}">
                          <a16:creationId xmlns:a16="http://schemas.microsoft.com/office/drawing/2014/main" id="{D63088E3-8D96-43F5-9C69-D0E2317E396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32" y="1472"/>
                      <a:ext cx="10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52" name="Line 68">
                      <a:extLst>
                        <a:ext uri="{FF2B5EF4-FFF2-40B4-BE49-F238E27FC236}">
                          <a16:creationId xmlns:a16="http://schemas.microsoft.com/office/drawing/2014/main" id="{F1F9FB3B-171E-4109-BB95-DCE2670B0E3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32" y="1904"/>
                      <a:ext cx="10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53" name="Line 69">
                      <a:extLst>
                        <a:ext uri="{FF2B5EF4-FFF2-40B4-BE49-F238E27FC236}">
                          <a16:creationId xmlns:a16="http://schemas.microsoft.com/office/drawing/2014/main" id="{CBEE6A1A-AD55-4E7B-8E0C-A6B785B763B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32" y="2048"/>
                      <a:ext cx="10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54" name="Line 70">
                      <a:extLst>
                        <a:ext uri="{FF2B5EF4-FFF2-40B4-BE49-F238E27FC236}">
                          <a16:creationId xmlns:a16="http://schemas.microsoft.com/office/drawing/2014/main" id="{06EA64C8-C9A0-4FD6-BA27-7817CCC9E03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32" y="2192"/>
                      <a:ext cx="10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</p:grpSp>
              <p:sp>
                <p:nvSpPr>
                  <p:cNvPr id="426055" name="Rectangle 71">
                    <a:extLst>
                      <a:ext uri="{FF2B5EF4-FFF2-40B4-BE49-F238E27FC236}">
                        <a16:creationId xmlns:a16="http://schemas.microsoft.com/office/drawing/2014/main" id="{8D741880-9D5D-4965-AA2B-0D6383B4DD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54" y="770"/>
                    <a:ext cx="554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altLang="zh-CN" sz="1600" b="0">
                        <a:latin typeface="+mj-lt"/>
                        <a:ea typeface="宋体" panose="02010600030101010101" pitchFamily="2" charset="-122"/>
                      </a:rPr>
                      <a:t>Entry PC</a:t>
                    </a:r>
                  </a:p>
                </p:txBody>
              </p:sp>
              <p:sp>
                <p:nvSpPr>
                  <p:cNvPr id="426056" name="Oval 72">
                    <a:extLst>
                      <a:ext uri="{FF2B5EF4-FFF2-40B4-BE49-F238E27FC236}">
                        <a16:creationId xmlns:a16="http://schemas.microsoft.com/office/drawing/2014/main" id="{FBB3A41D-5080-4F5A-A87B-0C6766E06F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27" y="2456"/>
                    <a:ext cx="280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j-lt"/>
                    </a:endParaRPr>
                  </a:p>
                </p:txBody>
              </p:sp>
              <p:sp>
                <p:nvSpPr>
                  <p:cNvPr id="426057" name="Freeform 73">
                    <a:extLst>
                      <a:ext uri="{FF2B5EF4-FFF2-40B4-BE49-F238E27FC236}">
                        <a16:creationId xmlns:a16="http://schemas.microsoft.com/office/drawing/2014/main" id="{E284281A-FAEA-4F4A-8419-135D1E25DB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71" y="2752"/>
                    <a:ext cx="1" cy="257"/>
                  </a:xfrm>
                  <a:custGeom>
                    <a:avLst/>
                    <a:gdLst>
                      <a:gd name="T0" fmla="*/ 0 w 1"/>
                      <a:gd name="T1" fmla="*/ 256 h 257"/>
                      <a:gd name="T2" fmla="*/ 0 w 1"/>
                      <a:gd name="T3" fmla="*/ 0 h 2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257">
                        <a:moveTo>
                          <a:pt x="0" y="256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triangl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+mj-lt"/>
                    </a:endParaRPr>
                  </a:p>
                </p:txBody>
              </p:sp>
              <p:sp>
                <p:nvSpPr>
                  <p:cNvPr id="426058" name="Freeform 74">
                    <a:extLst>
                      <a:ext uri="{FF2B5EF4-FFF2-40B4-BE49-F238E27FC236}">
                        <a16:creationId xmlns:a16="http://schemas.microsoft.com/office/drawing/2014/main" id="{A61BBFFC-4543-4709-9EEA-B273BB32B1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79" y="2248"/>
                    <a:ext cx="1" cy="201"/>
                  </a:xfrm>
                  <a:custGeom>
                    <a:avLst/>
                    <a:gdLst>
                      <a:gd name="T0" fmla="*/ 0 w 1"/>
                      <a:gd name="T1" fmla="*/ 200 h 201"/>
                      <a:gd name="T2" fmla="*/ 0 w 1"/>
                      <a:gd name="T3" fmla="*/ 0 h 2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201">
                        <a:moveTo>
                          <a:pt x="0" y="20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triangl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+mj-lt"/>
                    </a:endParaRPr>
                  </a:p>
                </p:txBody>
              </p:sp>
              <p:sp>
                <p:nvSpPr>
                  <p:cNvPr id="426059" name="Rectangle 75">
                    <a:extLst>
                      <a:ext uri="{FF2B5EF4-FFF2-40B4-BE49-F238E27FC236}">
                        <a16:creationId xmlns:a16="http://schemas.microsoft.com/office/drawing/2014/main" id="{2811A033-9323-434E-9433-AD29FF9A3F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58" y="2454"/>
                    <a:ext cx="188" cy="3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altLang="zh-CN" b="0">
                        <a:latin typeface="+mj-lt"/>
                        <a:ea typeface="宋体" panose="02010600030101010101" pitchFamily="2" charset="-122"/>
                      </a:rPr>
                      <a:t>=</a:t>
                    </a:r>
                  </a:p>
                </p:txBody>
              </p:sp>
              <p:sp>
                <p:nvSpPr>
                  <p:cNvPr id="426060" name="Rectangle 76">
                    <a:extLst>
                      <a:ext uri="{FF2B5EF4-FFF2-40B4-BE49-F238E27FC236}">
                        <a16:creationId xmlns:a16="http://schemas.microsoft.com/office/drawing/2014/main" id="{EF78ACE9-45C1-4F08-9978-F506A17984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26" y="2976"/>
                    <a:ext cx="480" cy="3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altLang="zh-CN" b="0">
                        <a:latin typeface="+mj-lt"/>
                        <a:ea typeface="宋体" panose="02010600030101010101" pitchFamily="2" charset="-122"/>
                      </a:rPr>
                      <a:t>match</a:t>
                    </a:r>
                  </a:p>
                </p:txBody>
              </p:sp>
              <p:grpSp>
                <p:nvGrpSpPr>
                  <p:cNvPr id="426061" name="Group 77">
                    <a:extLst>
                      <a:ext uri="{FF2B5EF4-FFF2-40B4-BE49-F238E27FC236}">
                        <a16:creationId xmlns:a16="http://schemas.microsoft.com/office/drawing/2014/main" id="{8DAB7A46-0C10-4311-A6B9-D1C3470164E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000" y="1452"/>
                    <a:ext cx="41" cy="328"/>
                    <a:chOff x="3001" y="1540"/>
                    <a:chExt cx="41" cy="328"/>
                  </a:xfrm>
                </p:grpSpPr>
                <p:sp>
                  <p:nvSpPr>
                    <p:cNvPr id="426062" name="Oval 78">
                      <a:extLst>
                        <a:ext uri="{FF2B5EF4-FFF2-40B4-BE49-F238E27FC236}">
                          <a16:creationId xmlns:a16="http://schemas.microsoft.com/office/drawing/2014/main" id="{CF1905C8-68E8-46D4-905D-1C431AE8042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01" y="1540"/>
                      <a:ext cx="41" cy="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63" name="Oval 79">
                      <a:extLst>
                        <a:ext uri="{FF2B5EF4-FFF2-40B4-BE49-F238E27FC236}">
                          <a16:creationId xmlns:a16="http://schemas.microsoft.com/office/drawing/2014/main" id="{216C2C18-A57F-4BBB-9759-EBD1B7880CD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01" y="1636"/>
                      <a:ext cx="41" cy="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64" name="Oval 80">
                      <a:extLst>
                        <a:ext uri="{FF2B5EF4-FFF2-40B4-BE49-F238E27FC236}">
                          <a16:creationId xmlns:a16="http://schemas.microsoft.com/office/drawing/2014/main" id="{EAE67C3A-D65A-4D00-B6D7-F8242181829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01" y="1732"/>
                      <a:ext cx="41" cy="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65" name="Oval 81">
                      <a:extLst>
                        <a:ext uri="{FF2B5EF4-FFF2-40B4-BE49-F238E27FC236}">
                          <a16:creationId xmlns:a16="http://schemas.microsoft.com/office/drawing/2014/main" id="{8B32A54D-25B4-473C-9A80-E1D054053A4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01" y="1828"/>
                      <a:ext cx="41" cy="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</p:grpSp>
            </p:grpSp>
            <p:grpSp>
              <p:nvGrpSpPr>
                <p:cNvPr id="426066" name="Group 82">
                  <a:extLst>
                    <a:ext uri="{FF2B5EF4-FFF2-40B4-BE49-F238E27FC236}">
                      <a16:creationId xmlns:a16="http://schemas.microsoft.com/office/drawing/2014/main" id="{FE70585B-A1E1-4CBF-8318-181BE76995D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66" y="783"/>
                  <a:ext cx="1048" cy="2502"/>
                  <a:chOff x="3636" y="858"/>
                  <a:chExt cx="1048" cy="2502"/>
                </a:xfrm>
              </p:grpSpPr>
              <p:grpSp>
                <p:nvGrpSpPr>
                  <p:cNvPr id="426067" name="Group 83">
                    <a:extLst>
                      <a:ext uri="{FF2B5EF4-FFF2-40B4-BE49-F238E27FC236}">
                        <a16:creationId xmlns:a16="http://schemas.microsoft.com/office/drawing/2014/main" id="{18AD3034-DEEA-4108-A5C6-54FA89EA585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636" y="904"/>
                    <a:ext cx="1048" cy="1424"/>
                    <a:chOff x="3636" y="904"/>
                    <a:chExt cx="1048" cy="1424"/>
                  </a:xfrm>
                </p:grpSpPr>
                <p:sp>
                  <p:nvSpPr>
                    <p:cNvPr id="426068" name="Rectangle 84">
                      <a:extLst>
                        <a:ext uri="{FF2B5EF4-FFF2-40B4-BE49-F238E27FC236}">
                          <a16:creationId xmlns:a16="http://schemas.microsoft.com/office/drawing/2014/main" id="{F90310E9-512D-48AD-9D96-0DD0DB6D15A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40" y="904"/>
                      <a:ext cx="1040" cy="14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69" name="Line 85">
                      <a:extLst>
                        <a:ext uri="{FF2B5EF4-FFF2-40B4-BE49-F238E27FC236}">
                          <a16:creationId xmlns:a16="http://schemas.microsoft.com/office/drawing/2014/main" id="{889C9C38-9B0A-4B99-9CA6-CD218477FB7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36" y="1040"/>
                      <a:ext cx="10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70" name="Line 86">
                      <a:extLst>
                        <a:ext uri="{FF2B5EF4-FFF2-40B4-BE49-F238E27FC236}">
                          <a16:creationId xmlns:a16="http://schemas.microsoft.com/office/drawing/2014/main" id="{80B8F378-DFF3-4671-BFF3-B77BEEADDD0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36" y="1184"/>
                      <a:ext cx="10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71" name="Line 87">
                      <a:extLst>
                        <a:ext uri="{FF2B5EF4-FFF2-40B4-BE49-F238E27FC236}">
                          <a16:creationId xmlns:a16="http://schemas.microsoft.com/office/drawing/2014/main" id="{4A16A9DF-468C-43A7-AAA4-85BD2561FE0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36" y="1328"/>
                      <a:ext cx="10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72" name="Line 88">
                      <a:extLst>
                        <a:ext uri="{FF2B5EF4-FFF2-40B4-BE49-F238E27FC236}">
                          <a16:creationId xmlns:a16="http://schemas.microsoft.com/office/drawing/2014/main" id="{92BD5082-87A0-48C2-9D82-D641E56C070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36" y="1472"/>
                      <a:ext cx="10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73" name="Line 89">
                      <a:extLst>
                        <a:ext uri="{FF2B5EF4-FFF2-40B4-BE49-F238E27FC236}">
                          <a16:creationId xmlns:a16="http://schemas.microsoft.com/office/drawing/2014/main" id="{BC24F68E-6A8B-4FB8-9EB8-F334FC271A7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36" y="1904"/>
                      <a:ext cx="10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74" name="Line 90">
                      <a:extLst>
                        <a:ext uri="{FF2B5EF4-FFF2-40B4-BE49-F238E27FC236}">
                          <a16:creationId xmlns:a16="http://schemas.microsoft.com/office/drawing/2014/main" id="{21FD55E9-7A07-4F5A-807B-EEC5FFF9529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36" y="2048"/>
                      <a:ext cx="10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75" name="Line 91">
                      <a:extLst>
                        <a:ext uri="{FF2B5EF4-FFF2-40B4-BE49-F238E27FC236}">
                          <a16:creationId xmlns:a16="http://schemas.microsoft.com/office/drawing/2014/main" id="{ECC78109-FA60-457F-BF17-9DD30057C24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36" y="2192"/>
                      <a:ext cx="10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</p:grpSp>
              <p:sp>
                <p:nvSpPr>
                  <p:cNvPr id="426076" name="Rectangle 92">
                    <a:extLst>
                      <a:ext uri="{FF2B5EF4-FFF2-40B4-BE49-F238E27FC236}">
                        <a16:creationId xmlns:a16="http://schemas.microsoft.com/office/drawing/2014/main" id="{34B53CE6-D6F5-4F91-AB8B-18561AD70E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31" y="858"/>
                    <a:ext cx="612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altLang="zh-CN" sz="1600" b="0">
                        <a:latin typeface="+mj-lt"/>
                        <a:ea typeface="宋体" panose="02010600030101010101" pitchFamily="2" charset="-122"/>
                      </a:rPr>
                      <a:t>predicted</a:t>
                    </a:r>
                  </a:p>
                </p:txBody>
              </p:sp>
              <p:sp>
                <p:nvSpPr>
                  <p:cNvPr id="426077" name="Freeform 93">
                    <a:extLst>
                      <a:ext uri="{FF2B5EF4-FFF2-40B4-BE49-F238E27FC236}">
                        <a16:creationId xmlns:a16="http://schemas.microsoft.com/office/drawing/2014/main" id="{BA14745A-62EB-4720-A7A0-6DE4E4993D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76" y="2336"/>
                    <a:ext cx="1" cy="737"/>
                  </a:xfrm>
                  <a:custGeom>
                    <a:avLst/>
                    <a:gdLst>
                      <a:gd name="T0" fmla="*/ 0 w 1"/>
                      <a:gd name="T1" fmla="*/ 736 h 737"/>
                      <a:gd name="T2" fmla="*/ 0 w 1"/>
                      <a:gd name="T3" fmla="*/ 0 h 7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737">
                        <a:moveTo>
                          <a:pt x="0" y="736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triangl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+mj-lt"/>
                    </a:endParaRPr>
                  </a:p>
                </p:txBody>
              </p:sp>
              <p:sp>
                <p:nvSpPr>
                  <p:cNvPr id="426078" name="Rectangle 94">
                    <a:extLst>
                      <a:ext uri="{FF2B5EF4-FFF2-40B4-BE49-F238E27FC236}">
                        <a16:creationId xmlns:a16="http://schemas.microsoft.com/office/drawing/2014/main" id="{CCA71BED-C67B-489B-8C95-D7E38DBF27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55" y="3056"/>
                    <a:ext cx="463" cy="3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altLang="zh-CN" b="0">
                        <a:latin typeface="+mj-lt"/>
                        <a:ea typeface="宋体" panose="02010600030101010101" pitchFamily="2" charset="-122"/>
                      </a:rPr>
                      <a:t>target</a:t>
                    </a:r>
                  </a:p>
                </p:txBody>
              </p:sp>
              <p:grpSp>
                <p:nvGrpSpPr>
                  <p:cNvPr id="426079" name="Group 95">
                    <a:extLst>
                      <a:ext uri="{FF2B5EF4-FFF2-40B4-BE49-F238E27FC236}">
                        <a16:creationId xmlns:a16="http://schemas.microsoft.com/office/drawing/2014/main" id="{17B76DE2-EA80-45F4-8850-F6428B04B26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121" y="1540"/>
                    <a:ext cx="41" cy="328"/>
                    <a:chOff x="4121" y="1540"/>
                    <a:chExt cx="41" cy="328"/>
                  </a:xfrm>
                </p:grpSpPr>
                <p:sp>
                  <p:nvSpPr>
                    <p:cNvPr id="426080" name="Oval 96">
                      <a:extLst>
                        <a:ext uri="{FF2B5EF4-FFF2-40B4-BE49-F238E27FC236}">
                          <a16:creationId xmlns:a16="http://schemas.microsoft.com/office/drawing/2014/main" id="{2B872459-744B-45FB-B9AF-AFD9ED8196D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1" y="1540"/>
                      <a:ext cx="41" cy="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81" name="Oval 97">
                      <a:extLst>
                        <a:ext uri="{FF2B5EF4-FFF2-40B4-BE49-F238E27FC236}">
                          <a16:creationId xmlns:a16="http://schemas.microsoft.com/office/drawing/2014/main" id="{D8ED05C3-05CA-4628-9CD4-CF50196EFC1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1" y="1636"/>
                      <a:ext cx="41" cy="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82" name="Oval 98">
                      <a:extLst>
                        <a:ext uri="{FF2B5EF4-FFF2-40B4-BE49-F238E27FC236}">
                          <a16:creationId xmlns:a16="http://schemas.microsoft.com/office/drawing/2014/main" id="{AA1B3E61-C9AA-4BE6-91F5-0A22B4C42FC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1" y="1732"/>
                      <a:ext cx="41" cy="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83" name="Oval 99">
                      <a:extLst>
                        <a:ext uri="{FF2B5EF4-FFF2-40B4-BE49-F238E27FC236}">
                          <a16:creationId xmlns:a16="http://schemas.microsoft.com/office/drawing/2014/main" id="{AF62A08A-7D9F-43DF-A90B-79CE14761F6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1" y="1828"/>
                      <a:ext cx="41" cy="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</p:grpSp>
              <p:sp>
                <p:nvSpPr>
                  <p:cNvPr id="426084" name="Rectangle 100">
                    <a:extLst>
                      <a:ext uri="{FF2B5EF4-FFF2-40B4-BE49-F238E27FC236}">
                        <a16:creationId xmlns:a16="http://schemas.microsoft.com/office/drawing/2014/main" id="{3C9CBA57-9AEC-4333-B777-8472DCD22C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99" y="978"/>
                    <a:ext cx="588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altLang="zh-CN" sz="1600" b="0">
                        <a:latin typeface="+mj-lt"/>
                        <a:ea typeface="宋体" panose="02010600030101010101" pitchFamily="2" charset="-122"/>
                      </a:rPr>
                      <a:t>target PC</a:t>
                    </a:r>
                  </a:p>
                </p:txBody>
              </p:sp>
            </p:grpSp>
          </p:grpSp>
          <p:sp>
            <p:nvSpPr>
              <p:cNvPr id="426085" name="Freeform 101">
                <a:extLst>
                  <a:ext uri="{FF2B5EF4-FFF2-40B4-BE49-F238E27FC236}">
                    <a16:creationId xmlns:a16="http://schemas.microsoft.com/office/drawing/2014/main" id="{19D930F8-8F6D-4E3A-8734-7BA9647A80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1680"/>
                <a:ext cx="1536" cy="912"/>
              </a:xfrm>
              <a:custGeom>
                <a:avLst/>
                <a:gdLst>
                  <a:gd name="T0" fmla="*/ 0 w 1536"/>
                  <a:gd name="T1" fmla="*/ 0 h 912"/>
                  <a:gd name="T2" fmla="*/ 0 w 1536"/>
                  <a:gd name="T3" fmla="*/ 912 h 912"/>
                  <a:gd name="T4" fmla="*/ 1536 w 1536"/>
                  <a:gd name="T5" fmla="*/ 912 h 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36" h="912">
                    <a:moveTo>
                      <a:pt x="0" y="0"/>
                    </a:moveTo>
                    <a:lnTo>
                      <a:pt x="0" y="912"/>
                    </a:lnTo>
                    <a:lnTo>
                      <a:pt x="1536" y="912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j-lt"/>
                </a:endParaRPr>
              </a:p>
            </p:txBody>
          </p:sp>
        </p:grp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58D8E1-EB84-4640-8EA1-DA710703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CDF0A-2BFC-4300-9708-26167173B122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9C765B-5E01-44F6-81B0-D27E36C5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4F9FAF-34D9-453F-B111-35D49914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61748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034" name="Picture 2">
            <a:extLst>
              <a:ext uri="{FF2B5EF4-FFF2-40B4-BE49-F238E27FC236}">
                <a16:creationId xmlns:a16="http://schemas.microsoft.com/office/drawing/2014/main" id="{54BA6A22-9C68-4DA7-A19C-EB331FBB285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3929" y="0"/>
            <a:ext cx="6778625" cy="6858000"/>
          </a:xfrm>
          <a:noFill/>
          <a:ln/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F09453-988D-432C-B7E8-AAA2E5DA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61C8-66A2-4FBB-83A0-982B556D0B51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BE9FA7-EF2D-46FE-9948-6FC94DE84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9AB8A9-984C-47AE-A8D9-C42E270E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9416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>
            <a:extLst>
              <a:ext uri="{FF2B5EF4-FFF2-40B4-BE49-F238E27FC236}">
                <a16:creationId xmlns:a16="http://schemas.microsoft.com/office/drawing/2014/main" id="{539ABDD3-3B48-43B5-8BFC-6B3FF3863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BTB Penalties</a:t>
            </a:r>
          </a:p>
        </p:txBody>
      </p:sp>
      <p:graphicFrame>
        <p:nvGraphicFramePr>
          <p:cNvPr id="6" name="Group 3">
            <a:extLst>
              <a:ext uri="{FF2B5EF4-FFF2-40B4-BE49-F238E27FC236}">
                <a16:creationId xmlns:a16="http://schemas.microsoft.com/office/drawing/2014/main" id="{6E3BECED-2F77-459F-A23C-68BA96A99C0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1" cy="4389904"/>
        </p:xfrm>
        <a:graphic>
          <a:graphicData uri="http://schemas.openxmlformats.org/drawingml/2006/table">
            <a:tbl>
              <a:tblPr/>
              <a:tblGrid>
                <a:gridCol w="1972388">
                  <a:extLst>
                    <a:ext uri="{9D8B030D-6E8A-4147-A177-3AD203B41FA5}">
                      <a16:colId xmlns:a16="http://schemas.microsoft.com/office/drawing/2014/main" val="378948252"/>
                    </a:ext>
                  </a:extLst>
                </a:gridCol>
                <a:gridCol w="1970962">
                  <a:extLst>
                    <a:ext uri="{9D8B030D-6E8A-4147-A177-3AD203B41FA5}">
                      <a16:colId xmlns:a16="http://schemas.microsoft.com/office/drawing/2014/main" val="2607010432"/>
                    </a:ext>
                  </a:extLst>
                </a:gridCol>
                <a:gridCol w="1972388">
                  <a:extLst>
                    <a:ext uri="{9D8B030D-6E8A-4147-A177-3AD203B41FA5}">
                      <a16:colId xmlns:a16="http://schemas.microsoft.com/office/drawing/2014/main" val="2862821541"/>
                    </a:ext>
                  </a:extLst>
                </a:gridCol>
                <a:gridCol w="1970963">
                  <a:extLst>
                    <a:ext uri="{9D8B030D-6E8A-4147-A177-3AD203B41FA5}">
                      <a16:colId xmlns:a16="http://schemas.microsoft.com/office/drawing/2014/main" val="878075190"/>
                    </a:ext>
                  </a:extLst>
                </a:gridCol>
              </a:tblGrid>
              <a:tr h="13803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Instruction in BTB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Prediction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Actual branch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Penalty cycle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336270"/>
                  </a:ext>
                </a:extLst>
              </a:tr>
              <a:tr h="7530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049933"/>
                  </a:ext>
                </a:extLst>
              </a:tr>
              <a:tr h="7517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987966"/>
                  </a:ext>
                </a:extLst>
              </a:tr>
              <a:tr h="7517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幼圆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792122"/>
                  </a:ext>
                </a:extLst>
              </a:tr>
              <a:tr h="7530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幼圆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5141507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03D4F0-7DBE-4549-946E-77FB26A7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3266-BF30-4822-A304-4EFC477F230B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056F9B-8798-4B69-A9E6-116443F92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A46BD6-3877-4239-B8A1-93E56423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768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>
            <a:extLst>
              <a:ext uri="{FF2B5EF4-FFF2-40B4-BE49-F238E27FC236}">
                <a16:creationId xmlns:a16="http://schemas.microsoft.com/office/drawing/2014/main" id="{72B6CDA6-669B-4470-B202-EDBAE22DB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One Variation of BTB</a:t>
            </a:r>
          </a:p>
        </p:txBody>
      </p:sp>
      <p:sp>
        <p:nvSpPr>
          <p:cNvPr id="430083" name="Rectangle 3">
            <a:extLst>
              <a:ext uri="{FF2B5EF4-FFF2-40B4-BE49-F238E27FC236}">
                <a16:creationId xmlns:a16="http://schemas.microsoft.com/office/drawing/2014/main" id="{E7A3C361-FC44-42C4-BAD7-C09D496055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One or more instructions instead of, or in addition to, the predicted target address</a:t>
            </a:r>
          </a:p>
          <a:p>
            <a:pPr lvl="1"/>
            <a:r>
              <a:rPr lang="en-US" altLang="zh-CN"/>
              <a:t>One target buffer or</a:t>
            </a:r>
          </a:p>
          <a:p>
            <a:pPr lvl="1"/>
            <a:r>
              <a:rPr lang="en-US" altLang="zh-CN"/>
              <a:t>Two legs</a:t>
            </a:r>
          </a:p>
          <a:p>
            <a:r>
              <a:rPr lang="en-US" altLang="zh-CN"/>
              <a:t>Minimized the times of instruction fetch from memory</a:t>
            </a:r>
          </a:p>
          <a:p>
            <a:pPr lvl="1"/>
            <a:r>
              <a:rPr lang="en-US" altLang="zh-CN"/>
              <a:t>Allows a larger BTB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6E2A20-8CE5-473C-A1F4-BF903194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50DB-1411-485B-B4F0-0CA306068E2E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ED67D3-3346-4AB9-AD35-DF30B1CB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81C25E-668D-41B4-BDAE-0528E83F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5706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>
            <a:extLst>
              <a:ext uri="{FF2B5EF4-FFF2-40B4-BE49-F238E27FC236}">
                <a16:creationId xmlns:a16="http://schemas.microsoft.com/office/drawing/2014/main" id="{406F3C25-977B-4021-A9B1-12A32E8868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BTB : Structure </a:t>
            </a:r>
          </a:p>
        </p:txBody>
      </p:sp>
      <p:graphicFrame>
        <p:nvGraphicFramePr>
          <p:cNvPr id="431107" name="Object 3">
            <a:extLst>
              <a:ext uri="{FF2B5EF4-FFF2-40B4-BE49-F238E27FC236}">
                <a16:creationId xmlns:a16="http://schemas.microsoft.com/office/drawing/2014/main" id="{BCCD1EC8-6356-4CCD-A042-68BFBE3EA325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31783" y="1643623"/>
          <a:ext cx="7880434" cy="4715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2" imgW="4648320" imgH="2781360" progId="Word.Picture.8">
                  <p:embed/>
                </p:oleObj>
              </mc:Choice>
              <mc:Fallback>
                <p:oleObj name="图片" r:id="rId2" imgW="4648320" imgH="2781360" progId="Word.Picture.8">
                  <p:embed/>
                  <p:pic>
                    <p:nvPicPr>
                      <p:cNvPr id="431107" name="Object 3">
                        <a:extLst>
                          <a:ext uri="{FF2B5EF4-FFF2-40B4-BE49-F238E27FC236}">
                            <a16:creationId xmlns:a16="http://schemas.microsoft.com/office/drawing/2014/main" id="{BCCD1EC8-6356-4CCD-A042-68BFBE3EA3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783" y="1643623"/>
                        <a:ext cx="7880434" cy="47153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E76555-A528-4F85-9111-5434454BD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9641-3BCE-46BA-84EC-B500E230BEAA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551972-EAAA-4A99-B04D-B52342DF1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B7C6FA-F080-4A9C-94A6-2AF82A837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85494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>
            <a:extLst>
              <a:ext uri="{FF2B5EF4-FFF2-40B4-BE49-F238E27FC236}">
                <a16:creationId xmlns:a16="http://schemas.microsoft.com/office/drawing/2014/main" id="{B1DE7ED3-910B-4189-86BB-FE8E34E333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BTB : Usage</a:t>
            </a:r>
          </a:p>
        </p:txBody>
      </p:sp>
      <p:sp>
        <p:nvSpPr>
          <p:cNvPr id="432131" name="Rectangle 3">
            <a:extLst>
              <a:ext uri="{FF2B5EF4-FFF2-40B4-BE49-F238E27FC236}">
                <a16:creationId xmlns:a16="http://schemas.microsoft.com/office/drawing/2014/main" id="{15567F87-F98E-48A6-9857-0C99F855D6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If a branch is detected and the predicted PC is correct we have a zero-delay or a zero-cycle branch</a:t>
            </a:r>
          </a:p>
          <a:p>
            <a:pPr lvl="1"/>
            <a:r>
              <a:rPr lang="en-US" altLang="zh-CN"/>
              <a:t>The IBM RS/6000 and several PowerPC uses this technique of branch prediction </a:t>
            </a:r>
          </a:p>
          <a:p>
            <a:pPr lvl="1"/>
            <a:r>
              <a:rPr lang="en-US" altLang="zh-CN"/>
              <a:t>Intel Pentium…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BECF03-E262-4071-8C62-ECE4D9EB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7380-B994-464E-8B28-E444FEFFD21E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620EC7-2A20-4750-9F95-5FA53B1B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B563A9-3259-4252-875A-1660BB8B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17364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8B77269-5AB1-4C1B-A6DA-1BF0115D8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Lecture </a:t>
            </a:r>
            <a:r>
              <a:rPr lang="en-US" altLang="zh-CN" dirty="0"/>
              <a:t>09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BTB &amp; ILP Limitation</a:t>
            </a:r>
            <a:endParaRPr lang="zh-CN" altLang="en-US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61FC419-95AF-4BA6-B5AC-EE23885CE7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fld id="{A03E4DD1-FA8E-4182-984A-E30E459E0EAB}" type="datetime4">
              <a:rPr lang="en-US" altLang="zh-CN" smtClean="0"/>
              <a:t>December 9, 2020</a:t>
            </a:fld>
            <a:endParaRPr lang="en-US" altLang="zh-CN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64623B7-4280-4A9B-ADEE-3D8578C1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8E58-5A67-4288-AFE3-9045AC0EE37C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1B02AA5-EAA0-443F-84DD-878991A5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9DD14BF-16D5-49C6-9F51-AB3A5E6A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560B-D258-487E-8D34-1332E864E36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>
            <a:extLst>
              <a:ext uri="{FF2B5EF4-FFF2-40B4-BE49-F238E27FC236}">
                <a16:creationId xmlns:a16="http://schemas.microsoft.com/office/drawing/2014/main" id="{A8CCAA8E-AB4B-484A-A098-F864980087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BTB Reduced the Penalty</a:t>
            </a:r>
          </a:p>
        </p:txBody>
      </p:sp>
      <p:sp>
        <p:nvSpPr>
          <p:cNvPr id="433155" name="Rectangle 3">
            <a:extLst>
              <a:ext uri="{FF2B5EF4-FFF2-40B4-BE49-F238E27FC236}">
                <a16:creationId xmlns:a16="http://schemas.microsoft.com/office/drawing/2014/main" id="{A979FE76-3DB1-4DA3-8821-ABBD2FA583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Fetching instruction from both direction</a:t>
            </a:r>
          </a:p>
          <a:p>
            <a:r>
              <a:rPr lang="en-US" altLang="zh-CN"/>
              <a:t>Adds cost</a:t>
            </a:r>
          </a:p>
          <a:p>
            <a:pPr lvl="1"/>
            <a:r>
              <a:rPr lang="en-US" altLang="zh-CN"/>
              <a:t>Need dual ported memory system</a:t>
            </a:r>
          </a:p>
          <a:p>
            <a:pPr lvl="1"/>
            <a:r>
              <a:rPr lang="en-US" altLang="zh-CN"/>
              <a:t>It may be the only way to reduce branch penalties </a:t>
            </a:r>
          </a:p>
          <a:p>
            <a:r>
              <a:rPr lang="en-US" altLang="zh-CN"/>
              <a:t>The PowerPC processors in IBM AS/400 </a:t>
            </a:r>
          </a:p>
          <a:p>
            <a:pPr lvl="1"/>
            <a:r>
              <a:rPr lang="en-US" altLang="zh-CN"/>
              <a:t>Fetching both branch legs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4AA208-44A7-48B4-97B1-287C3930E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0F18-2A15-4220-B494-9EAD63DC0B7B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C0E6F5-5DB8-4BEE-9C00-62361045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0647B5-5674-42A8-B07E-1C247064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23150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>
            <a:extLst>
              <a:ext uri="{FF2B5EF4-FFF2-40B4-BE49-F238E27FC236}">
                <a16:creationId xmlns:a16="http://schemas.microsoft.com/office/drawing/2014/main" id="{822B9F53-A9B3-4FEF-B9D3-A54622A3DA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BTB : Example</a:t>
            </a:r>
          </a:p>
        </p:txBody>
      </p:sp>
      <p:sp>
        <p:nvSpPr>
          <p:cNvPr id="434179" name="Rectangle 3">
            <a:extLst>
              <a:ext uri="{FF2B5EF4-FFF2-40B4-BE49-F238E27FC236}">
                <a16:creationId xmlns:a16="http://schemas.microsoft.com/office/drawing/2014/main" id="{7656D652-DC52-4B3C-AD99-3AF83B589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Consider the example in BPB</a:t>
            </a:r>
          </a:p>
          <a:p>
            <a:pPr lvl="1"/>
            <a:r>
              <a:rPr lang="en-US" altLang="zh-CN"/>
              <a:t>Taken 9 and not taken once</a:t>
            </a:r>
          </a:p>
          <a:p>
            <a:r>
              <a:rPr lang="en-US" altLang="zh-CN"/>
              <a:t>Assuming the penalty as the table</a:t>
            </a:r>
          </a:p>
          <a:p>
            <a:r>
              <a:rPr lang="en-US" altLang="zh-CN"/>
              <a:t>Determine the total branch penalty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CCB9A9-670A-4BD4-BCEE-C5E6DD5F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549A-9C08-4E14-A059-BA04C3062B19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7B7073-A754-4233-9607-51C5E3CE5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06FD9E-0D8B-48CF-9A45-BC13D109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47246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202F0B73-5B07-49E2-9589-167A717BCE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BTB : Example Assumptions</a:t>
            </a:r>
          </a:p>
        </p:txBody>
      </p:sp>
      <p:sp>
        <p:nvSpPr>
          <p:cNvPr id="435203" name="Rectangle 3">
            <a:extLst>
              <a:ext uri="{FF2B5EF4-FFF2-40B4-BE49-F238E27FC236}">
                <a16:creationId xmlns:a16="http://schemas.microsoft.com/office/drawing/2014/main" id="{540786D9-50FF-45D7-9AAC-790E1FE78B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Prediction accuracy: 90%</a:t>
            </a:r>
          </a:p>
          <a:p>
            <a:pPr lvl="1"/>
            <a:r>
              <a:rPr lang="en-US" altLang="zh-CN"/>
              <a:t>For instruction in buffer </a:t>
            </a:r>
          </a:p>
          <a:p>
            <a:r>
              <a:rPr lang="en-US" altLang="zh-CN"/>
              <a:t>Hit rate in the buffer: 90%</a:t>
            </a:r>
          </a:p>
          <a:p>
            <a:pPr lvl="1"/>
            <a:r>
              <a:rPr lang="en-US" altLang="zh-CN"/>
              <a:t>For branches predicted taken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CEC746-B1BC-4923-BA0B-B6BA528B6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FF6-ABF2-4136-9E4B-84AF08D8141B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F222B2-9766-4F20-BC79-6193C917A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10E411-EA27-4C4B-A304-9846D43F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80995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>
            <a:extLst>
              <a:ext uri="{FF2B5EF4-FFF2-40B4-BE49-F238E27FC236}">
                <a16:creationId xmlns:a16="http://schemas.microsoft.com/office/drawing/2014/main" id="{BD67FD40-24C5-4020-906A-EB8D432D7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BTB : Answer 1/2</a:t>
            </a:r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AF4D53C0-A4B9-4EFC-AEFB-D1DE832C0F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  </a:t>
            </a:r>
            <a:r>
              <a:rPr lang="en-US" altLang="zh-CN"/>
              <a:t>Probability (branch in buffer, but not taken) </a:t>
            </a:r>
          </a:p>
          <a:p>
            <a:r>
              <a:rPr lang="en-US" altLang="zh-CN"/>
              <a:t>=Percent buffer hit rate × Percent incorrect predictions</a:t>
            </a:r>
          </a:p>
          <a:p>
            <a:r>
              <a:rPr lang="en-US" altLang="zh-CN"/>
              <a:t>=90% × 10%</a:t>
            </a:r>
          </a:p>
          <a:p>
            <a:r>
              <a:rPr lang="en-US" altLang="zh-CN"/>
              <a:t>=0.09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0018F0-4706-4F33-9C72-91C1F9D1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AD7B-0600-452D-BE3E-42BBD48C38E2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0F6D41-F01D-4D70-A942-E14D66C3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619F5B-BEB9-43FC-84AD-FD23B8B9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79212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>
            <a:extLst>
              <a:ext uri="{FF2B5EF4-FFF2-40B4-BE49-F238E27FC236}">
                <a16:creationId xmlns:a16="http://schemas.microsoft.com/office/drawing/2014/main" id="{225F88D4-7766-46F6-8418-D9E9D22AD5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BTB : Answer 2/2</a:t>
            </a:r>
          </a:p>
        </p:txBody>
      </p:sp>
      <p:sp>
        <p:nvSpPr>
          <p:cNvPr id="437251" name="Rectangle 3">
            <a:extLst>
              <a:ext uri="{FF2B5EF4-FFF2-40B4-BE49-F238E27FC236}">
                <a16:creationId xmlns:a16="http://schemas.microsoft.com/office/drawing/2014/main" id="{CA826E00-58E1-4EC2-BE3E-4B18AAAF28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Probability (branch not in buffer, but actually taken) = 10%</a:t>
            </a:r>
          </a:p>
          <a:p>
            <a:endParaRPr lang="en-US" altLang="zh-CN"/>
          </a:p>
          <a:p>
            <a:r>
              <a:rPr lang="en-US" altLang="zh-CN"/>
              <a:t>Branch penalty = (0.09 + 0.10) × 2 = 0.38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B64510-DB8F-4B4D-896E-0FA2F720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6999-9E46-46A4-BD24-76148C21386E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192D86-7BF5-4D11-B48A-7C925FAE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899812-AF43-4607-BAFA-ABC93A72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16193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>
            <a:extLst>
              <a:ext uri="{FF2B5EF4-FFF2-40B4-BE49-F238E27FC236}">
                <a16:creationId xmlns:a16="http://schemas.microsoft.com/office/drawing/2014/main" id="{0F1D1FFC-5BFC-4069-8054-18E25BC3B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One Variation of BTB</a:t>
            </a:r>
          </a:p>
        </p:txBody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id="{204122E8-66DF-4F88-8618-7225C05342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One or more instructions instead of, or in addition to, the predicted target address</a:t>
            </a:r>
          </a:p>
          <a:p>
            <a:pPr lvl="1"/>
            <a:r>
              <a:rPr lang="en-US" altLang="zh-CN"/>
              <a:t>One target buffer or</a:t>
            </a:r>
          </a:p>
          <a:p>
            <a:pPr lvl="1"/>
            <a:r>
              <a:rPr lang="en-US" altLang="zh-CN"/>
              <a:t>Two legs</a:t>
            </a:r>
          </a:p>
          <a:p>
            <a:r>
              <a:rPr lang="en-US" altLang="zh-CN"/>
              <a:t>Minimized the times of instruction fetch from memory</a:t>
            </a:r>
          </a:p>
          <a:p>
            <a:pPr lvl="1"/>
            <a:r>
              <a:rPr lang="en-US" altLang="zh-CN"/>
              <a:t>Allows a larger BTB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EBCA78-8E3C-4A8D-8814-E4EA9B87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F5D1-ACD0-4BDE-9CFA-48568BEBE410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E6FB3C-F624-4B0F-8FEB-D98A36C7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C9A2AD-7282-4EA1-9566-650D8F58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26313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>
            <a:extLst>
              <a:ext uri="{FF2B5EF4-FFF2-40B4-BE49-F238E27FC236}">
                <a16:creationId xmlns:a16="http://schemas.microsoft.com/office/drawing/2014/main" id="{7F511CAA-BF86-4148-8514-0EBAAF99F4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Branch Folder</a:t>
            </a:r>
          </a:p>
        </p:txBody>
      </p:sp>
      <p:sp>
        <p:nvSpPr>
          <p:cNvPr id="439299" name="Rectangle 3">
            <a:extLst>
              <a:ext uri="{FF2B5EF4-FFF2-40B4-BE49-F238E27FC236}">
                <a16:creationId xmlns:a16="http://schemas.microsoft.com/office/drawing/2014/main" id="{677CC475-691A-4962-AE6C-2E506F5D2E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Branch folding: buffering the actual target instructions to perform an optimization</a:t>
            </a:r>
          </a:p>
          <a:p>
            <a:r>
              <a:rPr lang="en-US" altLang="zh-CN"/>
              <a:t>Branch folder buffers the instructions from the predicated path obtain </a:t>
            </a:r>
          </a:p>
          <a:p>
            <a:pPr lvl="1"/>
            <a:r>
              <a:rPr lang="en-US" altLang="zh-CN"/>
              <a:t>Zero-cycle unconditional branch</a:t>
            </a:r>
          </a:p>
          <a:p>
            <a:pPr lvl="1"/>
            <a:r>
              <a:rPr lang="en-US" altLang="zh-CN"/>
              <a:t>Zero-cycle conditional branch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ED0722-30B9-4F08-8B12-C984FF47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1BB0-DB0A-4211-8776-93234822B9AD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FD8B2D-F292-428B-8819-524FC966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A41227-E701-494F-9D3C-8F21E9D9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02728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>
            <a:extLst>
              <a:ext uri="{FF2B5EF4-FFF2-40B4-BE49-F238E27FC236}">
                <a16:creationId xmlns:a16="http://schemas.microsoft.com/office/drawing/2014/main" id="{3F5D81BF-BF52-48E9-B221-61E564F781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Indirect Jumps 1/2</a:t>
            </a:r>
          </a:p>
        </p:txBody>
      </p:sp>
      <p:sp>
        <p:nvSpPr>
          <p:cNvPr id="440323" name="Rectangle 3">
            <a:extLst>
              <a:ext uri="{FF2B5EF4-FFF2-40B4-BE49-F238E27FC236}">
                <a16:creationId xmlns:a16="http://schemas.microsoft.com/office/drawing/2014/main" id="{D831FE1F-48A7-4FFB-B8BC-7B178E57FE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Including in most recent processors, generated in high-level language </a:t>
            </a:r>
          </a:p>
          <a:p>
            <a:pPr lvl="1"/>
            <a:r>
              <a:rPr lang="en-US" altLang="zh-CN"/>
              <a:t>SELECT or CASE statement</a:t>
            </a:r>
          </a:p>
          <a:p>
            <a:pPr lvl="1"/>
            <a:r>
              <a:rPr lang="en-US" altLang="zh-CN"/>
              <a:t>GOTO statement in FORTAIN-like language</a:t>
            </a:r>
          </a:p>
          <a:p>
            <a:pPr lvl="1"/>
            <a:r>
              <a:rPr lang="en-US" altLang="zh-CN"/>
              <a:t>Indirect procedure CALL</a:t>
            </a:r>
          </a:p>
          <a:p>
            <a:pPr lvl="1"/>
            <a:r>
              <a:rPr lang="en-US" altLang="zh-CN"/>
              <a:t>Procedure RETURN: 85% of indirect jump in SPEC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B64CE0-4C27-4D71-9D1F-2980463D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3A23-7FD7-40E6-8A5E-88BE36812C4A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141E3B-DABA-4109-88AF-157B3325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E99816-5A67-4F24-BBCE-46004973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61563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>
            <a:extLst>
              <a:ext uri="{FF2B5EF4-FFF2-40B4-BE49-F238E27FC236}">
                <a16:creationId xmlns:a16="http://schemas.microsoft.com/office/drawing/2014/main" id="{70054E30-5B8B-489A-A881-5FF077525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Indirect Jumps 2/2</a:t>
            </a:r>
          </a:p>
        </p:txBody>
      </p:sp>
      <p:sp>
        <p:nvSpPr>
          <p:cNvPr id="441347" name="Rectangle 3">
            <a:extLst>
              <a:ext uri="{FF2B5EF4-FFF2-40B4-BE49-F238E27FC236}">
                <a16:creationId xmlns:a16="http://schemas.microsoft.com/office/drawing/2014/main" id="{305DFF86-BB27-402A-88B8-DDD0860F81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small buffer of return addresses is used to overcome this problem</a:t>
            </a:r>
          </a:p>
          <a:p>
            <a:pPr lvl="1"/>
            <a:r>
              <a:rPr lang="en-US" altLang="zh-CN"/>
              <a:t>Operating as stack has been proposed</a:t>
            </a:r>
          </a:p>
          <a:p>
            <a:pPr lvl="1"/>
            <a:r>
              <a:rPr lang="en-US" altLang="zh-CN"/>
              <a:t>Cache the most recent return address</a:t>
            </a:r>
          </a:p>
          <a:p>
            <a:r>
              <a:rPr lang="en-US" altLang="zh-CN"/>
              <a:t>Depth</a:t>
            </a:r>
          </a:p>
          <a:p>
            <a:pPr lvl="1"/>
            <a:r>
              <a:rPr lang="en-US" altLang="zh-CN"/>
              <a:t>Cost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19F147-D452-43C6-AD2F-D57056F4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C05D-058A-4257-907B-FF5A1ECE07C6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FF5625-4DA6-4B4E-AA6F-936744015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5DA9-6239-4553-B6E5-0BA8E9B4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809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>
            <a:extLst>
              <a:ext uri="{FF2B5EF4-FFF2-40B4-BE49-F238E27FC236}">
                <a16:creationId xmlns:a16="http://schemas.microsoft.com/office/drawing/2014/main" id="{E7E4B39A-5C23-4E9D-9C49-7A0B652FC4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Prediction Accuracy (Depth)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761CB79C-6C96-45DD-84C5-F5272AF330BE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153459" y="1662291"/>
          <a:ext cx="6837082" cy="4678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916160" imgH="3363840" progId="Excel.Chart.8">
                  <p:embed/>
                </p:oleObj>
              </mc:Choice>
              <mc:Fallback>
                <p:oleObj r:id="rId2" imgW="4916160" imgH="3363840" progId="Excel.Chart.8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761CB79C-6C96-45DD-84C5-F5272AF330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3459" y="1662291"/>
                        <a:ext cx="6837082" cy="4678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B11803-EA79-4C84-B782-2F6710385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683E-868B-4FFE-B683-0C39D8801EF5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1481F4-EB13-4609-B76A-DC0CAD42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3EB5F4-86B2-48D8-A336-AA52C492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59466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2" descr="mmexport1414585375004">
            <a:extLst>
              <a:ext uri="{FF2B5EF4-FFF2-40B4-BE49-F238E27FC236}">
                <a16:creationId xmlns:a16="http://schemas.microsoft.com/office/drawing/2014/main" id="{16AB4687-6DA3-456E-B41F-741059FC2CBD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 rotWithShape="1">
          <a:blip r:embed="rId2">
            <a:clrChange>
              <a:clrFrom>
                <a:srgbClr val="FECFD9"/>
              </a:clrFrom>
              <a:clrTo>
                <a:srgbClr val="FECFD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7" r="13256"/>
          <a:stretch/>
        </p:blipFill>
        <p:spPr>
          <a:xfrm>
            <a:off x="390493" y="536575"/>
            <a:ext cx="8363015" cy="5575300"/>
          </a:xfr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177F93-433F-4274-A26A-10C7EAA57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fld id="{28AB3797-CFB2-4485-A67E-F48CAA72F0B5}" type="datetime1">
              <a:rPr lang="zh-CN" altLang="en-US" smtClean="0"/>
              <a:pPr/>
              <a:t>2020/12/9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EFBAA7-58F9-4EC6-84B7-4BF25446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C3CB23-DFE8-4492-A0BC-272C5EB4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4891082D-4910-4806-9868-5319BF8380ED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7321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>
            <a:extLst>
              <a:ext uri="{FF2B5EF4-FFF2-40B4-BE49-F238E27FC236}">
                <a16:creationId xmlns:a16="http://schemas.microsoft.com/office/drawing/2014/main" id="{5D4F6533-FE1C-4D22-86C0-4D383FC8B3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Dynamic Branch Prediction Summary</a:t>
            </a:r>
          </a:p>
        </p:txBody>
      </p:sp>
      <p:sp>
        <p:nvSpPr>
          <p:cNvPr id="443395" name="Rectangle 3">
            <a:extLst>
              <a:ext uri="{FF2B5EF4-FFF2-40B4-BE49-F238E27FC236}">
                <a16:creationId xmlns:a16="http://schemas.microsoft.com/office/drawing/2014/main" id="{4BC6F7C7-3E61-42AD-9C6D-019DA385C4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BPB/BHT: 2 bits for loop accuracy</a:t>
            </a:r>
          </a:p>
          <a:p>
            <a:pPr lvl="1"/>
            <a:r>
              <a:rPr lang="zh-CN" altLang="zh-CN"/>
              <a:t>Correlation: </a:t>
            </a:r>
            <a:r>
              <a:rPr lang="en-US" altLang="zh-CN"/>
              <a:t>r</a:t>
            </a:r>
            <a:r>
              <a:rPr lang="zh-CN" altLang="zh-CN"/>
              <a:t>ecently executed branches correlated with next branch</a:t>
            </a:r>
          </a:p>
          <a:p>
            <a:pPr lvl="2"/>
            <a:r>
              <a:rPr lang="zh-CN" altLang="zh-CN"/>
              <a:t>Either different branches</a:t>
            </a:r>
            <a:r>
              <a:rPr lang="en-US" altLang="zh-CN"/>
              <a:t> o</a:t>
            </a:r>
            <a:r>
              <a:rPr lang="zh-CN" altLang="zh-CN"/>
              <a:t>r different executions of same branches</a:t>
            </a:r>
          </a:p>
          <a:p>
            <a:r>
              <a:rPr lang="zh-CN" altLang="zh-CN"/>
              <a:t>Branch Target Buffer</a:t>
            </a:r>
          </a:p>
          <a:p>
            <a:pPr lvl="1"/>
            <a:r>
              <a:rPr lang="en-US" altLang="zh-CN"/>
              <a:t>I</a:t>
            </a:r>
            <a:r>
              <a:rPr lang="zh-CN" altLang="zh-CN"/>
              <a:t>nclude branch address &amp; prediction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AD96DD-CD29-4859-A495-4D4C38C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606B-B8D3-47EF-98C7-C7C790737420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909D5D-A806-4723-ADDF-1745D7F6E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73691A-7672-459B-A020-96DE919B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01997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5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>
            <a:extLst>
              <a:ext uri="{FF2B5EF4-FFF2-40B4-BE49-F238E27FC236}">
                <a16:creationId xmlns:a16="http://schemas.microsoft.com/office/drawing/2014/main" id="{D141273C-67C9-460E-AD95-F9EEFD3A4D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BTB vs. BPB</a:t>
            </a:r>
          </a:p>
        </p:txBody>
      </p:sp>
      <p:sp>
        <p:nvSpPr>
          <p:cNvPr id="444419" name="Rectangle 3">
            <a:extLst>
              <a:ext uri="{FF2B5EF4-FFF2-40B4-BE49-F238E27FC236}">
                <a16:creationId xmlns:a16="http://schemas.microsoft.com/office/drawing/2014/main" id="{6DC93505-CCF2-45B9-9400-5F147F5B77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BPB are limited by</a:t>
            </a:r>
          </a:p>
          <a:p>
            <a:pPr lvl="1"/>
            <a:r>
              <a:rPr lang="en-US" altLang="zh-CN"/>
              <a:t>Prediction accuracy</a:t>
            </a:r>
          </a:p>
          <a:p>
            <a:pPr lvl="1"/>
            <a:r>
              <a:rPr lang="en-US" altLang="zh-CN"/>
              <a:t>The penalty for the missed predictions</a:t>
            </a:r>
          </a:p>
          <a:p>
            <a:r>
              <a:rPr lang="en-US" altLang="zh-CN"/>
              <a:t>BTB accuracy range depending on</a:t>
            </a:r>
          </a:p>
          <a:p>
            <a:pPr lvl="1"/>
            <a:r>
              <a:rPr lang="en-US" altLang="zh-CN"/>
              <a:t>The program</a:t>
            </a:r>
          </a:p>
          <a:p>
            <a:pPr lvl="1"/>
            <a:r>
              <a:rPr lang="en-US" altLang="zh-CN"/>
              <a:t>Size of the buffer</a:t>
            </a:r>
          </a:p>
          <a:p>
            <a:r>
              <a:rPr lang="en-US" altLang="zh-CN"/>
              <a:t>Typical BTB achieve an 80~95%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204EB1-6A3F-4B14-B096-4A0BD76EB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A765-75B6-49CA-A19E-19AB8025386C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721414-9748-4A6B-AF8E-F8BCA171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C52B48-821F-4D8A-83D4-8FF02B0C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00692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>
            <a:extLst>
              <a:ext uri="{FF2B5EF4-FFF2-40B4-BE49-F238E27FC236}">
                <a16:creationId xmlns:a16="http://schemas.microsoft.com/office/drawing/2014/main" id="{8AE83214-1CEB-45AB-A719-95D313B08A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Conclusion of Branch Prediction</a:t>
            </a:r>
          </a:p>
        </p:txBody>
      </p:sp>
      <p:sp>
        <p:nvSpPr>
          <p:cNvPr id="445443" name="Rectangle 3">
            <a:extLst>
              <a:ext uri="{FF2B5EF4-FFF2-40B4-BE49-F238E27FC236}">
                <a16:creationId xmlns:a16="http://schemas.microsoft.com/office/drawing/2014/main" id="{52197C16-7A0D-4F5C-8E74-8A8544D654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Prediction accuracy: typical 80 - 90%, depending on</a:t>
            </a:r>
          </a:p>
          <a:p>
            <a:pPr lvl="1"/>
            <a:r>
              <a:rPr lang="en-US" altLang="zh-CN" dirty="0"/>
              <a:t>Type of program</a:t>
            </a:r>
          </a:p>
          <a:p>
            <a:pPr lvl="1"/>
            <a:r>
              <a:rPr lang="en-US" altLang="zh-CN" dirty="0"/>
              <a:t>Size of buffer</a:t>
            </a:r>
          </a:p>
          <a:p>
            <a:r>
              <a:rPr lang="en-US" altLang="zh-CN" dirty="0"/>
              <a:t>Penalty for misprediction</a:t>
            </a:r>
          </a:p>
          <a:p>
            <a:pPr lvl="1"/>
            <a:r>
              <a:rPr lang="en-US" altLang="zh-CN" dirty="0"/>
              <a:t>Fetch both direction: dual-port memory, interleaved cache</a:t>
            </a:r>
          </a:p>
          <a:p>
            <a:pPr lvl="1"/>
            <a:r>
              <a:rPr lang="en-US" altLang="zh-CN" dirty="0"/>
              <a:t>Cache multiple paths in the target buffer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853C0E-DA90-482C-9D3D-78EE05B32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8069-5366-4B78-9721-391D2FD98ACB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006A5C-613F-4223-A8A2-C0790FE8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A39C28-7385-4E37-B324-8B079B7F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96681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>
            <a:extLst>
              <a:ext uri="{FF2B5EF4-FFF2-40B4-BE49-F238E27FC236}">
                <a16:creationId xmlns:a16="http://schemas.microsoft.com/office/drawing/2014/main" id="{448100C7-F45D-4A1C-9DF3-E12C5FA7C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Question</a:t>
            </a:r>
            <a:r>
              <a:rPr lang="en-US" altLang="zh-CN"/>
              <a:t>:</a:t>
            </a:r>
            <a:r>
              <a:rPr lang="zh-CN" altLang="zh-CN"/>
              <a:t> Where </a:t>
            </a:r>
            <a:r>
              <a:rPr lang="en-US" altLang="zh-CN"/>
              <a:t>C</a:t>
            </a:r>
            <a:r>
              <a:rPr lang="zh-CN" altLang="zh-CN"/>
              <a:t>an </a:t>
            </a:r>
            <a:r>
              <a:rPr lang="en-US" altLang="zh-CN"/>
              <a:t>I</a:t>
            </a:r>
            <a:r>
              <a:rPr lang="zh-CN" altLang="zh-CN"/>
              <a:t>mplement </a:t>
            </a:r>
            <a:r>
              <a:rPr lang="en-US" altLang="zh-CN"/>
              <a:t>T</a:t>
            </a:r>
            <a:r>
              <a:rPr lang="zh-CN" altLang="zh-CN"/>
              <a:t>hese </a:t>
            </a:r>
            <a:r>
              <a:rPr lang="en-US" altLang="zh-CN"/>
              <a:t>F</a:t>
            </a:r>
            <a:r>
              <a:rPr lang="zh-CN" altLang="zh-CN"/>
              <a:t>unctions?</a:t>
            </a:r>
          </a:p>
        </p:txBody>
      </p:sp>
      <p:sp>
        <p:nvSpPr>
          <p:cNvPr id="446467" name="Rectangle 3">
            <a:extLst>
              <a:ext uri="{FF2B5EF4-FFF2-40B4-BE49-F238E27FC236}">
                <a16:creationId xmlns:a16="http://schemas.microsoft.com/office/drawing/2014/main" id="{889C23FD-2A30-4F42-83F9-17ED76D985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Almost all branch predictions associate with instruction flow</a:t>
            </a:r>
          </a:p>
          <a:p>
            <a:pPr lvl="1"/>
            <a:r>
              <a:rPr lang="zh-CN" altLang="zh-CN"/>
              <a:t>The NPC and its calculation or decision</a:t>
            </a:r>
          </a:p>
          <a:p>
            <a:pPr lvl="1"/>
            <a:r>
              <a:rPr lang="zh-CN" altLang="zh-CN"/>
              <a:t>Fetch or prefetch which instructions</a:t>
            </a:r>
          </a:p>
          <a:p>
            <a:r>
              <a:rPr lang="zh-CN" altLang="zh-CN"/>
              <a:t>So, </a:t>
            </a:r>
            <a:r>
              <a:rPr lang="en-US" altLang="zh-CN"/>
              <a:t>the answer is</a:t>
            </a:r>
          </a:p>
          <a:p>
            <a:pPr lvl="1"/>
            <a:r>
              <a:rPr lang="zh-CN" altLang="zh-CN"/>
              <a:t>it must be instruction fetch unit</a:t>
            </a:r>
            <a:r>
              <a:rPr lang="en-US" altLang="zh-CN"/>
              <a:t> (IFU)</a:t>
            </a:r>
            <a:endParaRPr lang="zh-CN" altLang="zh-CN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BA0A42-FEB2-42C8-9871-C3D2B69AD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701-D20F-47C9-8DB9-98868ECEBC1C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E36011-489F-4096-8CBC-20FA00610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9F273B-0BCB-406B-9E31-BA6E035F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87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>
            <a:extLst>
              <a:ext uri="{FF2B5EF4-FFF2-40B4-BE49-F238E27FC236}">
                <a16:creationId xmlns:a16="http://schemas.microsoft.com/office/drawing/2014/main" id="{5A165968-95C2-4609-AE85-A00C45CBA6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Integrated Instruction Fetch Units</a:t>
            </a:r>
          </a:p>
        </p:txBody>
      </p:sp>
      <p:sp>
        <p:nvSpPr>
          <p:cNvPr id="447491" name="Rectangle 3">
            <a:extLst>
              <a:ext uri="{FF2B5EF4-FFF2-40B4-BE49-F238E27FC236}">
                <a16:creationId xmlns:a16="http://schemas.microsoft.com/office/drawing/2014/main" id="{A21FF5E8-3835-49F1-B3B3-45BBC622AC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To meet the demands of multiple issue</a:t>
            </a:r>
          </a:p>
          <a:p>
            <a:r>
              <a:rPr lang="en-US" altLang="zh-CN"/>
              <a:t>As a separate autonomous unit that feeds instructions to the rest of the pipeline</a:t>
            </a:r>
          </a:p>
          <a:p>
            <a:r>
              <a:rPr lang="en-US" altLang="zh-CN"/>
              <a:t>Characterizing instruction fetch as a simple single pipe stage</a:t>
            </a:r>
          </a:p>
          <a:p>
            <a:pPr lvl="1"/>
            <a:r>
              <a:rPr lang="en-US" altLang="zh-CN"/>
              <a:t>The complexities of multiple issue is no longer valid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A0A743-6840-4BA3-8D5A-F6E2C6698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4225-BFE5-4E4F-9698-06E81535F54C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84A108-C275-441E-B84D-9F9F75DC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E059BF-9D13-4C78-932E-5E488E4F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04147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>
            <a:extLst>
              <a:ext uri="{FF2B5EF4-FFF2-40B4-BE49-F238E27FC236}">
                <a16:creationId xmlns:a16="http://schemas.microsoft.com/office/drawing/2014/main" id="{FA7B015A-6A04-4B28-B598-7532D4B292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Integrates Functions</a:t>
            </a:r>
          </a:p>
        </p:txBody>
      </p:sp>
      <p:sp>
        <p:nvSpPr>
          <p:cNvPr id="448515" name="Rectangle 3">
            <a:extLst>
              <a:ext uri="{FF2B5EF4-FFF2-40B4-BE49-F238E27FC236}">
                <a16:creationId xmlns:a16="http://schemas.microsoft.com/office/drawing/2014/main" id="{4F68C389-5D61-443B-9AB0-484D45A33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Integrated branch prediction</a:t>
            </a:r>
          </a:p>
          <a:p>
            <a:pPr lvl="1"/>
            <a:r>
              <a:rPr lang="en-US" altLang="zh-CN"/>
              <a:t>Becomes part of the instruction fetch unit</a:t>
            </a:r>
          </a:p>
          <a:p>
            <a:pPr lvl="1"/>
            <a:r>
              <a:rPr lang="en-US" altLang="zh-CN"/>
              <a:t>Constantly predicting branches</a:t>
            </a:r>
          </a:p>
          <a:p>
            <a:pPr lvl="1"/>
            <a:r>
              <a:rPr lang="en-US" altLang="zh-CN"/>
              <a:t>Drive the fetch pipeline</a:t>
            </a:r>
          </a:p>
          <a:p>
            <a:r>
              <a:rPr lang="en-US" altLang="zh-CN"/>
              <a:t>Instruction prefetch</a:t>
            </a:r>
          </a:p>
          <a:p>
            <a:pPr lvl="1"/>
            <a:r>
              <a:rPr lang="en-US" altLang="zh-CN"/>
              <a:t>Deliver multiple instructions per clock</a:t>
            </a:r>
          </a:p>
          <a:p>
            <a:pPr lvl="1"/>
            <a:r>
              <a:rPr lang="en-US" altLang="zh-CN"/>
              <a:t>Fetch ahead </a:t>
            </a:r>
          </a:p>
          <a:p>
            <a:pPr lvl="1"/>
            <a:r>
              <a:rPr lang="en-US" altLang="zh-CN"/>
              <a:t>Manages the instruction prefetching</a:t>
            </a:r>
          </a:p>
          <a:p>
            <a:r>
              <a:rPr lang="en-US" altLang="zh-CN"/>
              <a:t>Instruction Memory Access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DB7B8A-0714-4CED-9609-D1043733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AF70-1487-42EC-B1E5-5D039C12BE71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EB94C7-06C5-480B-82AB-D4E91853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19CEDA-5A30-4CB8-B980-EFD2AAA4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72423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Next …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Studies of the Limitations of ILP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14896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Question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How much ILP exists</a:t>
            </a:r>
          </a:p>
          <a:p>
            <a:pPr lvl="1"/>
            <a:r>
              <a:rPr lang="zh-CN" altLang="en-US"/>
              <a:t>Long-term ability to enhance performance at rate that exceeds the increase in speed of the base IC technology</a:t>
            </a:r>
          </a:p>
          <a:p>
            <a:r>
              <a:rPr lang="zh-CN" altLang="en-US"/>
              <a:t>What is need to exploit more ILP</a:t>
            </a:r>
          </a:p>
          <a:p>
            <a:pPr lvl="1"/>
            <a:r>
              <a:rPr lang="zh-CN" altLang="en-US"/>
              <a:t>Both for computer and compiler design</a:t>
            </a:r>
          </a:p>
          <a:p>
            <a:r>
              <a:rPr lang="zh-CN" altLang="en-US"/>
              <a:t>How much ILP is available using existing mechanisms with increasing </a:t>
            </a:r>
            <a:r>
              <a:rPr lang="en-US"/>
              <a:t>hardware</a:t>
            </a:r>
            <a:r>
              <a:rPr lang="zh-CN" altLang="en-US"/>
              <a:t> budgets?</a:t>
            </a:r>
          </a:p>
        </p:txBody>
      </p:sp>
      <p:sp>
        <p:nvSpPr>
          <p:cNvPr id="28" name="日期占位符 27">
            <a:extLst>
              <a:ext uri="{FF2B5EF4-FFF2-40B4-BE49-F238E27FC236}">
                <a16:creationId xmlns:a16="http://schemas.microsoft.com/office/drawing/2014/main" id="{6DCBE607-61AF-4121-8108-89D137868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1E47-91D9-4B6B-B61E-FCACD6FE44EF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29" name="页脚占位符 28">
            <a:extLst>
              <a:ext uri="{FF2B5EF4-FFF2-40B4-BE49-F238E27FC236}">
                <a16:creationId xmlns:a16="http://schemas.microsoft.com/office/drawing/2014/main" id="{7DAA16C1-E6CA-4C01-A85B-0427E8CEB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59B1C6F1-DA40-4CE0-BB20-D43F4FA7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55696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New</a:t>
            </a:r>
            <a:r>
              <a:rPr lang="en-US"/>
              <a:t> ILP Techniques</a:t>
            </a:r>
            <a:r>
              <a:rPr lang="zh-CN" altLang="en-US"/>
              <a:t> </a:t>
            </a:r>
            <a:r>
              <a:rPr lang="en-US" altLang="zh-CN"/>
              <a:t>???</a:t>
            </a:r>
            <a:endParaRPr lang="zh-CN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Need to invent new HW/SW mechanisms to keep on processor performance curve?</a:t>
            </a:r>
          </a:p>
          <a:p>
            <a:r>
              <a:rPr lang="en-US"/>
              <a:t>E.g.</a:t>
            </a:r>
          </a:p>
          <a:p>
            <a:pPr lvl="1"/>
            <a:r>
              <a:rPr lang="en-US"/>
              <a:t>Intel MMX, SSEx</a:t>
            </a:r>
            <a:r>
              <a:rPr lang="zh-CN" altLang="en-US"/>
              <a:t>, </a:t>
            </a:r>
            <a:r>
              <a:rPr lang="en-US" altLang="zh-CN"/>
              <a:t>AVX</a:t>
            </a:r>
            <a:r>
              <a:rPr lang="en-US"/>
              <a:t> (Streaming SIMD Extensions):</a:t>
            </a:r>
          </a:p>
          <a:p>
            <a:pPr lvl="2"/>
            <a:r>
              <a:rPr lang="en-US"/>
              <a:t>64 bits in ints </a:t>
            </a:r>
          </a:p>
          <a:p>
            <a:pPr lvl="2"/>
            <a:r>
              <a:rPr lang="en-US"/>
              <a:t>128 bits in floats, including 2 64-bit FPs</a:t>
            </a:r>
          </a:p>
          <a:p>
            <a:pPr lvl="1"/>
            <a:r>
              <a:rPr lang="en-US"/>
              <a:t>Power/PowerPC</a:t>
            </a:r>
          </a:p>
          <a:p>
            <a:pPr lvl="1"/>
            <a:r>
              <a:rPr lang="en-US"/>
              <a:t>Sparc</a:t>
            </a:r>
          </a:p>
          <a:p>
            <a:pPr lvl="1"/>
            <a:r>
              <a:rPr lang="en-US"/>
              <a:t>Streaming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</a:t>
            </a:r>
            <a:r>
              <a:rPr lang="en-US" altLang="zh-CN"/>
              <a:t>DSP</a:t>
            </a:r>
            <a:r>
              <a:rPr lang="zh-CN" altLang="en-US"/>
              <a:t> </a:t>
            </a:r>
            <a:r>
              <a:rPr lang="en-US" altLang="zh-CN"/>
              <a:t>applications</a:t>
            </a:r>
            <a:endParaRPr lang="en-US" dirty="0"/>
          </a:p>
        </p:txBody>
      </p:sp>
      <p:sp>
        <p:nvSpPr>
          <p:cNvPr id="28" name="日期占位符 27">
            <a:extLst>
              <a:ext uri="{FF2B5EF4-FFF2-40B4-BE49-F238E27FC236}">
                <a16:creationId xmlns:a16="http://schemas.microsoft.com/office/drawing/2014/main" id="{AA2499F3-4AA1-4719-B4EF-5BA8ED0CB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5B2F-F356-4C1C-9A0E-8447A44DA5DC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29" name="页脚占位符 28">
            <a:extLst>
              <a:ext uri="{FF2B5EF4-FFF2-40B4-BE49-F238E27FC236}">
                <a16:creationId xmlns:a16="http://schemas.microsoft.com/office/drawing/2014/main" id="{7B753980-80F2-4166-B298-3DD4EABC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E8D12542-6CAB-4A6F-9D7B-4151A206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2666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Study ILP?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Making a set of assumptions</a:t>
            </a:r>
          </a:p>
          <a:p>
            <a:r>
              <a:rPr lang="en-US"/>
              <a:t>How much parallelism is available under these assumptions</a:t>
            </a:r>
          </a:p>
          <a:p>
            <a:pPr lvl="1"/>
            <a:r>
              <a:rPr lang="en-US"/>
              <a:t>Making the fewest assumptions</a:t>
            </a:r>
          </a:p>
          <a:p>
            <a:pPr lvl="1"/>
            <a:r>
              <a:rPr lang="en-US"/>
              <a:t>It is completely unrealizable in ultimate hardware</a:t>
            </a:r>
          </a:p>
          <a:p>
            <a:r>
              <a:rPr lang="en-US"/>
              <a:t>The affection on the compiler and hardware design</a:t>
            </a:r>
          </a:p>
        </p:txBody>
      </p:sp>
      <p:sp>
        <p:nvSpPr>
          <p:cNvPr id="28" name="日期占位符 27">
            <a:extLst>
              <a:ext uri="{FF2B5EF4-FFF2-40B4-BE49-F238E27FC236}">
                <a16:creationId xmlns:a16="http://schemas.microsoft.com/office/drawing/2014/main" id="{3B7529A9-653B-444B-92AE-E71D1652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F969-FAC8-42AF-9C8C-8BCDE4A8EB70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29" name="页脚占位符 28">
            <a:extLst>
              <a:ext uri="{FF2B5EF4-FFF2-40B4-BE49-F238E27FC236}">
                <a16:creationId xmlns:a16="http://schemas.microsoft.com/office/drawing/2014/main" id="{F471D060-0A3C-4901-BFFB-AEB72FBBD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1FED96A4-F775-448C-A451-5489CE9F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58018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D09986E-3625-483E-B1B0-3BCB3B883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 dirty="0"/>
              <a:t>My View: Enthusiasm of Students</a:t>
            </a:r>
            <a:endParaRPr lang="zh-CN" altLang="en-US" dirty="0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3EF6FA02-A1B7-4A71-8CF9-2C8E2626B0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3570070"/>
              </p:ext>
            </p:extLst>
          </p:nvPr>
        </p:nvGraphicFramePr>
        <p:xfrm>
          <a:off x="357188" y="1571625"/>
          <a:ext cx="8429625" cy="4859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ED098C-03A0-4F44-87C6-B03132AE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fld id="{BF5202CD-D782-4019-9AFF-EE450F627709}" type="datetime1">
              <a:rPr lang="zh-CN" altLang="en-US" smtClean="0"/>
              <a:pPr/>
              <a:t>2020/12/9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D50F33-19E9-422B-AC47-27249B71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501BD0-AAE6-4CE1-88BD-8A3678CC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F64E4EE-51DC-49B1-94AF-ED07334A16F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1108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HW Model: An Ideal Processor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1. </a:t>
            </a:r>
            <a:r>
              <a:rPr lang="zh-CN" altLang="en-US"/>
              <a:t>Infinite number of virtual register</a:t>
            </a:r>
          </a:p>
          <a:p>
            <a:pPr lvl="1"/>
            <a:r>
              <a:rPr lang="zh-CN" altLang="en-US"/>
              <a:t>Unlimited register renaming</a:t>
            </a:r>
          </a:p>
          <a:p>
            <a:pPr lvl="1"/>
            <a:r>
              <a:rPr lang="zh-CN" altLang="en-US"/>
              <a:t>No name (WAW and WAR) hazards</a:t>
            </a:r>
          </a:p>
          <a:p>
            <a:r>
              <a:rPr lang="en-US"/>
              <a:t>2. </a:t>
            </a:r>
            <a:r>
              <a:rPr lang="zh-CN" altLang="en-US"/>
              <a:t>Perfect branch prediction</a:t>
            </a:r>
          </a:p>
          <a:p>
            <a:pPr lvl="1"/>
            <a:r>
              <a:rPr lang="zh-CN" altLang="en-US"/>
              <a:t>All conditional branch are predicted exactly</a:t>
            </a:r>
          </a:p>
          <a:p>
            <a:r>
              <a:rPr lang="en-US"/>
              <a:t>3. </a:t>
            </a:r>
            <a:r>
              <a:rPr lang="zh-CN" altLang="en-US"/>
              <a:t>Perfect jump prediction</a:t>
            </a:r>
          </a:p>
          <a:p>
            <a:pPr lvl="1"/>
            <a:r>
              <a:rPr lang="zh-CN" altLang="en-US"/>
              <a:t>Perfect speculation and unbounded ROB</a:t>
            </a:r>
          </a:p>
          <a:p>
            <a:r>
              <a:rPr lang="en-US"/>
              <a:t>4. </a:t>
            </a:r>
            <a:r>
              <a:rPr lang="zh-CN" altLang="en-US"/>
              <a:t>Perfect alias analysis</a:t>
            </a:r>
          </a:p>
          <a:p>
            <a:r>
              <a:rPr lang="en-US"/>
              <a:t>5. </a:t>
            </a:r>
            <a:r>
              <a:rPr lang="zh-CN" altLang="en-US"/>
              <a:t>Perfect cache</a:t>
            </a:r>
          </a:p>
          <a:p>
            <a:pPr lvl="1"/>
            <a:r>
              <a:rPr lang="zh-CN" altLang="en-US"/>
              <a:t>All memory accesses take 1 clock cycle</a:t>
            </a:r>
          </a:p>
        </p:txBody>
      </p:sp>
      <p:sp>
        <p:nvSpPr>
          <p:cNvPr id="28" name="日期占位符 27">
            <a:extLst>
              <a:ext uri="{FF2B5EF4-FFF2-40B4-BE49-F238E27FC236}">
                <a16:creationId xmlns:a16="http://schemas.microsoft.com/office/drawing/2014/main" id="{F5BE5478-A601-47DC-ACD1-3382C7DE8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371C-4C00-41BA-AEC6-2628F10B29AA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29" name="页脚占位符 28">
            <a:extLst>
              <a:ext uri="{FF2B5EF4-FFF2-40B4-BE49-F238E27FC236}">
                <a16:creationId xmlns:a16="http://schemas.microsoft.com/office/drawing/2014/main" id="{A957F57E-28FA-4E50-8881-BF848771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A6FEA5B0-3E90-45F7-8BFE-82BF95C4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707252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These Assumptions Means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Eliminate all name dependences</a:t>
            </a:r>
          </a:p>
          <a:p>
            <a:pPr lvl="1"/>
            <a:r>
              <a:rPr lang="zh-CN" altLang="en-US"/>
              <a:t>Assumptions 1 </a:t>
            </a:r>
            <a:r>
              <a:rPr lang="en-US"/>
              <a:t>(registers) </a:t>
            </a:r>
            <a:r>
              <a:rPr lang="zh-CN" altLang="en-US"/>
              <a:t>and 4</a:t>
            </a:r>
            <a:r>
              <a:rPr lang="en-US"/>
              <a:t> (memory)</a:t>
            </a:r>
            <a:endParaRPr lang="zh-CN" altLang="en-US"/>
          </a:p>
          <a:p>
            <a:r>
              <a:rPr lang="zh-CN" altLang="en-US"/>
              <a:t>Eliminate all control dependences</a:t>
            </a:r>
          </a:p>
          <a:p>
            <a:pPr lvl="1"/>
            <a:r>
              <a:rPr lang="zh-CN" altLang="en-US"/>
              <a:t>Assumptions 2 and 3</a:t>
            </a:r>
          </a:p>
          <a:p>
            <a:r>
              <a:rPr lang="zh-CN" altLang="en-US"/>
              <a:t>Any instruction can immediately execute just following which it depends on</a:t>
            </a:r>
            <a:endParaRPr lang="en-US"/>
          </a:p>
          <a:p>
            <a:pPr lvl="1"/>
            <a:r>
              <a:rPr lang="en-US"/>
              <a:t>Real dependences are ideally processed</a:t>
            </a:r>
            <a:endParaRPr lang="zh-CN" altLang="en-US"/>
          </a:p>
          <a:p>
            <a:r>
              <a:rPr lang="zh-CN" altLang="en-US"/>
              <a:t>A processor that can issue an unlimited number of instructions at once looking arbitrarily far ahead in the computation</a:t>
            </a:r>
          </a:p>
        </p:txBody>
      </p:sp>
      <p:sp>
        <p:nvSpPr>
          <p:cNvPr id="28" name="日期占位符 27">
            <a:extLst>
              <a:ext uri="{FF2B5EF4-FFF2-40B4-BE49-F238E27FC236}">
                <a16:creationId xmlns:a16="http://schemas.microsoft.com/office/drawing/2014/main" id="{5DDC3A55-2223-4A4A-80A3-5AB2A5BD3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19B3-6BAB-4166-8DF5-0A52CAF1608C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29" name="页脚占位符 28">
            <a:extLst>
              <a:ext uri="{FF2B5EF4-FFF2-40B4-BE49-F238E27FC236}">
                <a16:creationId xmlns:a16="http://schemas.microsoft.com/office/drawing/2014/main" id="{8851F430-B602-4CAB-B3B5-05AB3EDB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8ACEE9C8-9A9B-4D72-851D-088A521C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00454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Perfect Processor HW Model</a:t>
            </a:r>
          </a:p>
        </p:txBody>
      </p:sp>
      <p:graphicFrame>
        <p:nvGraphicFramePr>
          <p:cNvPr id="17411" name="Group 3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7355" cy="3504786"/>
        </p:xfrm>
        <a:graphic>
          <a:graphicData uri="http://schemas.openxmlformats.org/drawingml/2006/table">
            <a:tbl>
              <a:tblPr/>
              <a:tblGrid>
                <a:gridCol w="3620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4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2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942"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Functions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022" marR="65022" marT="48386" marB="483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Model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Power 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8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(2014)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934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Instructions Issued per clock</a:t>
                      </a:r>
                    </a:p>
                  </a:txBody>
                  <a:tcPr marL="65022" marR="65022" marT="48386" marB="483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289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Execution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units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022" marR="65022" marT="48386" marB="483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098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Instruction Window Size</a:t>
                      </a:r>
                    </a:p>
                  </a:txBody>
                  <a:tcPr marL="65022" marR="65022" marT="48386" marB="483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Hundreds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665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Renaming Registers</a:t>
                      </a:r>
                    </a:p>
                  </a:txBody>
                  <a:tcPr marL="65022" marR="65022" marT="48386" marB="483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48 integer+40 Fl. Pt.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(?)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839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Branch Prediction</a:t>
                      </a:r>
                    </a:p>
                  </a:txBody>
                  <a:tcPr marL="65022" marR="65022" marT="48386" marB="483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2% to 6% misprediction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109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Cache</a:t>
                      </a:r>
                    </a:p>
                  </a:txBody>
                  <a:tcPr marL="65022" marR="65022" marT="48386" marB="483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64KD, 32KI,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512K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B L2,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8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MB L3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(one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core)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801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Memory Alias Analysis</a:t>
                      </a:r>
                    </a:p>
                  </a:txBody>
                  <a:tcPr marL="65022" marR="65022" marT="48386" marB="483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??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5" name="日期占位符 34">
            <a:extLst>
              <a:ext uri="{FF2B5EF4-FFF2-40B4-BE49-F238E27FC236}">
                <a16:creationId xmlns:a16="http://schemas.microsoft.com/office/drawing/2014/main" id="{1D58EC67-7695-47B5-BAED-3B01495EF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99F2-3E82-45EE-A163-3E722B4B3C45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6" name="页脚占位符 35">
            <a:extLst>
              <a:ext uri="{FF2B5EF4-FFF2-40B4-BE49-F238E27FC236}">
                <a16:creationId xmlns:a16="http://schemas.microsoft.com/office/drawing/2014/main" id="{7EF1F96C-0DA3-45C6-9C99-80BB47236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7" name="灯片编号占位符 36">
            <a:extLst>
              <a:ext uri="{FF2B5EF4-FFF2-40B4-BE49-F238E27FC236}">
                <a16:creationId xmlns:a16="http://schemas.microsoft.com/office/drawing/2014/main" id="{60C7DD21-E206-4E63-A7BA-2939C884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853645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the Perfect Processor Must Do?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arbitrarily far ahead to find a set of instructions to issue</a:t>
            </a:r>
          </a:p>
          <a:p>
            <a:r>
              <a:rPr lang="en-US" dirty="0"/>
              <a:t>Determine all register dependences</a:t>
            </a:r>
          </a:p>
          <a:p>
            <a:r>
              <a:rPr lang="en-US" dirty="0"/>
              <a:t>Determine all memory dependences</a:t>
            </a:r>
          </a:p>
          <a:p>
            <a:r>
              <a:rPr lang="en-US" dirty="0"/>
              <a:t>Avoid all registers WAW and WAR hazards</a:t>
            </a:r>
          </a:p>
          <a:p>
            <a:r>
              <a:rPr lang="en-US" dirty="0"/>
              <a:t>Predict all branches</a:t>
            </a:r>
          </a:p>
          <a:p>
            <a:r>
              <a:rPr lang="en-US" dirty="0"/>
              <a:t>Enough FUs for ready instructions to issue</a:t>
            </a:r>
          </a:p>
        </p:txBody>
      </p:sp>
      <p:sp>
        <p:nvSpPr>
          <p:cNvPr id="28" name="日期占位符 27">
            <a:extLst>
              <a:ext uri="{FF2B5EF4-FFF2-40B4-BE49-F238E27FC236}">
                <a16:creationId xmlns:a16="http://schemas.microsoft.com/office/drawing/2014/main" id="{97A41A3C-28E8-4A3A-9ADB-112995B9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D117-F47D-4856-A768-A3AE792FC5EE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29" name="页脚占位符 28">
            <a:extLst>
              <a:ext uri="{FF2B5EF4-FFF2-40B4-BE49-F238E27FC236}">
                <a16:creationId xmlns:a16="http://schemas.microsoft.com/office/drawing/2014/main" id="{4DAF89EF-2965-4F31-AFA2-BE94F0A17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E1BFBCCE-EFA8-401E-AF8C-BA8258FF7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313675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ILP in a Perfect Processor (SPEC92)</a:t>
            </a:r>
          </a:p>
        </p:txBody>
      </p:sp>
      <p:graphicFrame>
        <p:nvGraphicFramePr>
          <p:cNvPr id="11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461" name="Line 5"/>
          <p:cNvSpPr>
            <a:spLocks noChangeShapeType="1"/>
          </p:cNvSpPr>
          <p:nvPr/>
        </p:nvSpPr>
        <p:spPr bwMode="auto">
          <a:xfrm flipH="1">
            <a:off x="4786234" y="1557415"/>
            <a:ext cx="1261" cy="4680644"/>
          </a:xfrm>
          <a:prstGeom prst="line">
            <a:avLst/>
          </a:prstGeom>
          <a:noFill/>
          <a:ln w="25400" cmpd="sng">
            <a:solidFill>
              <a:srgbClr val="FF505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30291" y="1733821"/>
            <a:ext cx="553998" cy="4200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eaLnBrk="0" hangingPunct="0"/>
            <a:r>
              <a:rPr lang="en-US" altLang="zh-CN" sz="2400" dirty="0">
                <a:latin typeface="Century Gothic" charset="0"/>
              </a:rPr>
              <a:t>instructions issued per cycle</a:t>
            </a:r>
          </a:p>
        </p:txBody>
      </p:sp>
      <p:sp>
        <p:nvSpPr>
          <p:cNvPr id="19467" name="日期占位符 19466">
            <a:extLst>
              <a:ext uri="{FF2B5EF4-FFF2-40B4-BE49-F238E27FC236}">
                <a16:creationId xmlns:a16="http://schemas.microsoft.com/office/drawing/2014/main" id="{27180859-521D-40DF-9671-F6AC85F3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C166-0664-4EF4-88E1-A933D6DA23A5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19468" name="页脚占位符 19467">
            <a:extLst>
              <a:ext uri="{FF2B5EF4-FFF2-40B4-BE49-F238E27FC236}">
                <a16:creationId xmlns:a16="http://schemas.microsoft.com/office/drawing/2014/main" id="{9209EF03-9E95-43FE-826A-1FE21059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19469" name="灯片编号占位符 19468">
            <a:extLst>
              <a:ext uri="{FF2B5EF4-FFF2-40B4-BE49-F238E27FC236}">
                <a16:creationId xmlns:a16="http://schemas.microsoft.com/office/drawing/2014/main" id="{3F30AEC2-E8E3-4950-B84A-8DF86DFCE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1171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Factors We are Concerned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The instruction windows</a:t>
            </a:r>
          </a:p>
          <a:p>
            <a:r>
              <a:rPr lang="zh-CN" altLang="en-US"/>
              <a:t>Branch prediction</a:t>
            </a:r>
          </a:p>
          <a:p>
            <a:r>
              <a:rPr lang="zh-CN" altLang="en-US"/>
              <a:t>The effects of register number</a:t>
            </a:r>
          </a:p>
          <a:p>
            <a:r>
              <a:rPr lang="zh-CN" altLang="en-US"/>
              <a:t>Alias analysis</a:t>
            </a:r>
          </a:p>
          <a:p>
            <a:r>
              <a:rPr lang="en-US"/>
              <a:t>Ways(number)</a:t>
            </a:r>
            <a:r>
              <a:rPr lang="zh-CN" altLang="en-US"/>
              <a:t> of instruction issue</a:t>
            </a:r>
          </a:p>
        </p:txBody>
      </p:sp>
      <p:sp>
        <p:nvSpPr>
          <p:cNvPr id="28" name="日期占位符 27">
            <a:extLst>
              <a:ext uri="{FF2B5EF4-FFF2-40B4-BE49-F238E27FC236}">
                <a16:creationId xmlns:a16="http://schemas.microsoft.com/office/drawing/2014/main" id="{93DB33DE-7A54-46B1-8C78-72B5528A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D5B1-1612-46E4-80C8-6ADB122F9289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29" name="页脚占位符 28">
            <a:extLst>
              <a:ext uri="{FF2B5EF4-FFF2-40B4-BE49-F238E27FC236}">
                <a16:creationId xmlns:a16="http://schemas.microsoft.com/office/drawing/2014/main" id="{4348EE20-2D5A-4886-BCB2-205F85CBD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11DC33A1-7FED-4E2F-9273-7BAE2B12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09833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 Windows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The set of instructions examined for simultaneous execution</a:t>
            </a:r>
          </a:p>
          <a:p>
            <a:pPr lvl="1"/>
            <a:r>
              <a:rPr lang="zh-CN" altLang="en-US"/>
              <a:t>Limits the max number of instructions for issue</a:t>
            </a:r>
          </a:p>
          <a:p>
            <a:r>
              <a:rPr lang="zh-CN" altLang="en-US"/>
              <a:t>Window size: </a:t>
            </a:r>
            <a:r>
              <a:rPr lang="en-US" altLang="zh-CN"/>
              <a:t>hundreds</a:t>
            </a:r>
            <a:r>
              <a:rPr lang="en-US"/>
              <a:t>, 20</a:t>
            </a:r>
            <a:r>
              <a:rPr lang="en-US" altLang="zh-CN"/>
              <a:t>10</a:t>
            </a:r>
            <a:endParaRPr lang="en-US"/>
          </a:p>
          <a:p>
            <a:pPr lvl="1"/>
            <a:r>
              <a:rPr lang="zh-CN" altLang="en-US"/>
              <a:t>About </a:t>
            </a:r>
            <a:r>
              <a:rPr lang="en-US"/>
              <a:t>2450</a:t>
            </a:r>
            <a:r>
              <a:rPr lang="zh-CN" altLang="en-US"/>
              <a:t> comparisons for size </a:t>
            </a:r>
            <a:r>
              <a:rPr lang="en-US"/>
              <a:t>5</a:t>
            </a:r>
            <a:r>
              <a:rPr lang="zh-CN" altLang="en-US"/>
              <a:t>0</a:t>
            </a:r>
            <a:r>
              <a:rPr lang="en-US"/>
              <a:t> (900 for 30)</a:t>
            </a:r>
            <a:endParaRPr lang="zh-CN" altLang="en-US"/>
          </a:p>
          <a:p>
            <a:pPr lvl="1"/>
            <a:r>
              <a:rPr lang="en-US"/>
              <a:t>IBM Power5: over 200 instructions in flight</a:t>
            </a:r>
          </a:p>
          <a:p>
            <a:pPr lvl="2"/>
            <a:r>
              <a:rPr lang="en-US"/>
              <a:t>Issue 4 inst./clk to 6 executions</a:t>
            </a:r>
          </a:p>
          <a:p>
            <a:pPr lvl="2"/>
            <a:r>
              <a:rPr lang="en-US"/>
              <a:t>88 integer and 88 floating points registers for renaming</a:t>
            </a:r>
            <a:endParaRPr lang="zh-CN" altLang="en-US" dirty="0"/>
          </a:p>
        </p:txBody>
      </p:sp>
      <p:sp>
        <p:nvSpPr>
          <p:cNvPr id="28" name="日期占位符 27">
            <a:extLst>
              <a:ext uri="{FF2B5EF4-FFF2-40B4-BE49-F238E27FC236}">
                <a16:creationId xmlns:a16="http://schemas.microsoft.com/office/drawing/2014/main" id="{7946298A-8B36-4EB3-83E0-1A48F4AA6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FEC7-BA17-4297-B077-78B5E45343A3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29" name="页脚占位符 28">
            <a:extLst>
              <a:ext uri="{FF2B5EF4-FFF2-40B4-BE49-F238E27FC236}">
                <a16:creationId xmlns:a16="http://schemas.microsoft.com/office/drawing/2014/main" id="{BD8E5A30-0F79-4E89-B9FF-649998D7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4FCFF773-1F58-4CB1-A2D4-6DF629DF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71523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 of Instruction Windows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determine n issuing register-register dependences, requires comparisons</a:t>
            </a:r>
          </a:p>
          <a:p>
            <a:pPr lvl="1"/>
            <a:r>
              <a:rPr lang="en-US"/>
              <a:t>2(n-1) comparisons for the 1st instruction</a:t>
            </a:r>
          </a:p>
          <a:p>
            <a:pPr lvl="1"/>
            <a:r>
              <a:rPr lang="en-US"/>
              <a:t>2(n-2) for the 2nd</a:t>
            </a:r>
          </a:p>
          <a:p>
            <a:pPr lvl="1"/>
            <a:r>
              <a:rPr lang="en-US"/>
              <a:t>…</a:t>
            </a:r>
          </a:p>
          <a:p>
            <a:pPr lvl="1"/>
            <a:r>
              <a:rPr lang="en-US"/>
              <a:t>Total is</a:t>
            </a:r>
          </a:p>
          <a:p>
            <a:pPr lvl="2"/>
            <a:r>
              <a:rPr lang="en-US"/>
              <a:t>2(n-1) + 2(n-2) + … + 2 = n(n-1) = n^2 + n</a:t>
            </a:r>
          </a:p>
          <a:p>
            <a:pPr lvl="2"/>
            <a:r>
              <a:rPr lang="en-US"/>
              <a:t>4 million for 2000 instructions</a:t>
            </a:r>
          </a:p>
          <a:p>
            <a:r>
              <a:rPr lang="zh-CN" altLang="en-US"/>
              <a:t>Recent machine: several windows</a:t>
            </a:r>
          </a:p>
          <a:p>
            <a:pPr lvl="1"/>
            <a:r>
              <a:rPr lang="zh-CN" altLang="en-US"/>
              <a:t>2~8 windows</a:t>
            </a:r>
            <a:endParaRPr lang="en-US"/>
          </a:p>
        </p:txBody>
      </p:sp>
      <p:sp>
        <p:nvSpPr>
          <p:cNvPr id="28" name="日期占位符 27">
            <a:extLst>
              <a:ext uri="{FF2B5EF4-FFF2-40B4-BE49-F238E27FC236}">
                <a16:creationId xmlns:a16="http://schemas.microsoft.com/office/drawing/2014/main" id="{0127A22C-8DEE-4A29-AEEA-B49BAA8B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4485-0502-4F73-A814-21AB80C14413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29" name="页脚占位符 28">
            <a:extLst>
              <a:ext uri="{FF2B5EF4-FFF2-40B4-BE49-F238E27FC236}">
                <a16:creationId xmlns:a16="http://schemas.microsoft.com/office/drawing/2014/main" id="{0AE3EA45-51D5-4D04-A052-606A27F17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4897AA50-9C79-43C8-9848-6AAABD1E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736656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Limits to ILP HW Model</a:t>
            </a:r>
          </a:p>
        </p:txBody>
      </p:sp>
      <p:graphicFrame>
        <p:nvGraphicFramePr>
          <p:cNvPr id="23555" name="Group 3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7355" cy="4335004"/>
        </p:xfrm>
        <a:graphic>
          <a:graphicData uri="http://schemas.openxmlformats.org/drawingml/2006/table">
            <a:tbl>
              <a:tblPr/>
              <a:tblGrid>
                <a:gridCol w="3367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1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1803"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Functions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022" marR="65022" marT="48386" marB="483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Real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 Model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Ideal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Model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666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Instructions issued per clock</a:t>
                      </a:r>
                    </a:p>
                  </a:txBody>
                  <a:tcPr marL="65022" marR="65022" marT="48386" marB="483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666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Instruction window size</a:t>
                      </a:r>
                    </a:p>
                  </a:txBody>
                  <a:tcPr marL="65022" marR="65022" marT="48386" marB="483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Infinite, 2K, 512, 128, 32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194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Renaming registers</a:t>
                      </a:r>
                    </a:p>
                  </a:txBody>
                  <a:tcPr marL="65022" marR="65022" marT="48386" marB="483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194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Branch prediction</a:t>
                      </a:r>
                    </a:p>
                  </a:txBody>
                  <a:tcPr marL="65022" marR="65022" marT="48386" marB="483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194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Cache</a:t>
                      </a:r>
                    </a:p>
                  </a:txBody>
                  <a:tcPr marL="65022" marR="65022" marT="48386" marB="483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194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Memory alias</a:t>
                      </a:r>
                    </a:p>
                  </a:txBody>
                  <a:tcPr marL="65022" marR="65022" marT="48386" marB="483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日期占位符 26">
            <a:extLst>
              <a:ext uri="{FF2B5EF4-FFF2-40B4-BE49-F238E27FC236}">
                <a16:creationId xmlns:a16="http://schemas.microsoft.com/office/drawing/2014/main" id="{43883027-3756-42B6-B67C-B17195715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5AD0-C42B-476E-A4E1-7275CA46E1AE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28" name="页脚占位符 27">
            <a:extLst>
              <a:ext uri="{FF2B5EF4-FFF2-40B4-BE49-F238E27FC236}">
                <a16:creationId xmlns:a16="http://schemas.microsoft.com/office/drawing/2014/main" id="{B4762239-AF0F-4C91-B47B-6B642E936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29" name="灯片编号占位符 28">
            <a:extLst>
              <a:ext uri="{FF2B5EF4-FFF2-40B4-BE49-F238E27FC236}">
                <a16:creationId xmlns:a16="http://schemas.microsoft.com/office/drawing/2014/main" id="{932C6F13-CE7E-4586-BEB8-AC50DA54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5035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 of the Window Size</a:t>
            </a:r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72690" y="1782143"/>
            <a:ext cx="553998" cy="4236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 eaLnBrk="0" hangingPunct="0"/>
            <a:r>
              <a:rPr lang="en-US" altLang="zh-CN" sz="2400" dirty="0">
                <a:latin typeface="Century Gothic" charset="0"/>
              </a:rPr>
              <a:t>instructions issued per cycle</a:t>
            </a:r>
          </a:p>
        </p:txBody>
      </p:sp>
      <p:sp>
        <p:nvSpPr>
          <p:cNvPr id="24577" name="日期占位符 24576">
            <a:extLst>
              <a:ext uri="{FF2B5EF4-FFF2-40B4-BE49-F238E27FC236}">
                <a16:creationId xmlns:a16="http://schemas.microsoft.com/office/drawing/2014/main" id="{9B1CC881-2DB7-44DD-AF0F-9DC01185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1A0C-ACA8-4C9D-A59B-BA877DBEE19F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24579" name="页脚占位符 24578">
            <a:extLst>
              <a:ext uri="{FF2B5EF4-FFF2-40B4-BE49-F238E27FC236}">
                <a16:creationId xmlns:a16="http://schemas.microsoft.com/office/drawing/2014/main" id="{AC33C8A2-453D-4BB0-AA43-01FE777E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24581" name="灯片编号占位符 24580">
            <a:extLst>
              <a:ext uri="{FF2B5EF4-FFF2-40B4-BE49-F238E27FC236}">
                <a16:creationId xmlns:a16="http://schemas.microsoft.com/office/drawing/2014/main" id="{8E33531A-EFC3-4D67-A069-9867A950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1588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4FA1A685-9078-432A-81EC-8ACBD89896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zh-CN" altLang="zh-CN" dirty="0"/>
              <a:t>Superscalar – Hi</a:t>
            </a:r>
            <a:r>
              <a:rPr lang="en-US" altLang="zh-CN" dirty="0"/>
              <a:t> </a:t>
            </a:r>
            <a:r>
              <a:rPr lang="zh-CN" altLang="zh-CN" dirty="0"/>
              <a:t>Story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6804A484-B3FB-4DC4-A59F-18FCF030B6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7188" y="1571625"/>
            <a:ext cx="8429625" cy="4859338"/>
          </a:xfrm>
        </p:spPr>
        <p:txBody>
          <a:bodyPr/>
          <a:lstStyle/>
          <a:p>
            <a:r>
              <a:rPr lang="zh-CN" altLang="zh-CN" dirty="0"/>
              <a:t>IBM pioneering work: John Cocke</a:t>
            </a:r>
          </a:p>
          <a:p>
            <a:pPr lvl="1"/>
            <a:r>
              <a:rPr lang="zh-CN" altLang="zh-CN" dirty="0"/>
              <a:t>ACS, A eventually canceled 1960’s project: follow Stretch (the first general-purpose pipelined processor, the IBM 7030) and surpass the CDC 6600/6800</a:t>
            </a:r>
          </a:p>
          <a:p>
            <a:pPr lvl="1"/>
            <a:r>
              <a:rPr lang="zh-CN" altLang="zh-CN" dirty="0"/>
              <a:t>An mid-1980s research processor: “America”, coined the term superscalar</a:t>
            </a:r>
          </a:p>
          <a:p>
            <a:pPr lvl="1"/>
            <a:r>
              <a:rPr lang="zh-CN" altLang="zh-CN" dirty="0"/>
              <a:t>The</a:t>
            </a:r>
            <a:r>
              <a:rPr lang="en-US" altLang="zh-CN" dirty="0"/>
              <a:t> </a:t>
            </a:r>
            <a:r>
              <a:rPr lang="zh-CN" altLang="zh-CN" dirty="0"/>
              <a:t>1989 Power-1 of RS/6000 was the first to use this approach</a:t>
            </a:r>
          </a:p>
          <a:p>
            <a:r>
              <a:rPr lang="zh-CN" altLang="zh-CN" dirty="0"/>
              <a:t>Today practically all RISC like processors use superscalar</a:t>
            </a:r>
          </a:p>
          <a:p>
            <a:pPr lvl="1"/>
            <a:r>
              <a:rPr lang="zh-CN" altLang="zh-CN" dirty="0"/>
              <a:t>Issue a small number (1~8) of instructions per cycle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F131C1-4E61-4E7F-8649-4C2540E9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fld id="{BE8736AC-F244-4CE4-88FA-B14E31BFE1C5}" type="datetime1">
              <a:rPr lang="zh-CN" altLang="en-US" smtClean="0"/>
              <a:pPr/>
              <a:t>2020/12/9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DC21A9-8454-438B-9A70-785D658F9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F93CEC-9AB5-43D9-9C36-45F26B02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336653EF-9ABF-4E40-80D2-3EB699054AA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6704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 of the Window Size</a:t>
            </a:r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51651" y="1690689"/>
            <a:ext cx="553998" cy="4230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 eaLnBrk="0" hangingPunct="0"/>
            <a:r>
              <a:rPr lang="en-US" altLang="zh-CN" sz="2400" dirty="0">
                <a:latin typeface="Century Gothic" charset="0"/>
              </a:rPr>
              <a:t>instructions issued per cycle</a:t>
            </a:r>
          </a:p>
        </p:txBody>
      </p:sp>
      <p:sp>
        <p:nvSpPr>
          <p:cNvPr id="29" name="日期占位符 28">
            <a:extLst>
              <a:ext uri="{FF2B5EF4-FFF2-40B4-BE49-F238E27FC236}">
                <a16:creationId xmlns:a16="http://schemas.microsoft.com/office/drawing/2014/main" id="{E57E8F88-F5B4-4882-BA4A-B5DE0232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BA0A6-04A2-4B38-9764-62BC0631F3C2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0" name="页脚占位符 29">
            <a:extLst>
              <a:ext uri="{FF2B5EF4-FFF2-40B4-BE49-F238E27FC236}">
                <a16:creationId xmlns:a16="http://schemas.microsoft.com/office/drawing/2014/main" id="{6BFDA5A1-D04E-421E-BF05-34F7C129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1" name="灯片编号占位符 30">
            <a:extLst>
              <a:ext uri="{FF2B5EF4-FFF2-40B4-BE49-F238E27FC236}">
                <a16:creationId xmlns:a16="http://schemas.microsoft.com/office/drawing/2014/main" id="{D49EFC95-81F1-4D01-8AB3-4C38A721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341897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 of the Window Size</a:t>
            </a:r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83326" y="1690689"/>
            <a:ext cx="553998" cy="42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Century Gothic" charset="0"/>
              </a:rPr>
              <a:t>instructions issued per cycle</a:t>
            </a:r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auto">
          <a:xfrm flipH="1">
            <a:off x="1716516" y="1825625"/>
            <a:ext cx="4673525" cy="2483108"/>
          </a:xfrm>
          <a:prstGeom prst="cloudCallout">
            <a:avLst>
              <a:gd name="adj1" fmla="val 27657"/>
              <a:gd name="adj2" fmla="val -39389"/>
            </a:avLst>
          </a:prstGeom>
          <a:noFill/>
          <a:ln w="38100" cmpd="sng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000" b="1" dirty="0">
                <a:solidFill>
                  <a:schemeClr val="tx2"/>
                </a:solidFill>
                <a:latin typeface="Century Gothic" charset="0"/>
              </a:rPr>
              <a:t>The amount of parallelism uncovered falls sharply with decreasing instruction windows size</a:t>
            </a:r>
          </a:p>
        </p:txBody>
      </p:sp>
      <p:sp>
        <p:nvSpPr>
          <p:cNvPr id="26625" name="日期占位符 26624">
            <a:extLst>
              <a:ext uri="{FF2B5EF4-FFF2-40B4-BE49-F238E27FC236}">
                <a16:creationId xmlns:a16="http://schemas.microsoft.com/office/drawing/2014/main" id="{5651AFBC-18CB-4406-BF6C-FE44382C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097C9-A621-4228-B46D-EF2E6DC6717D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26627" name="页脚占位符 26626">
            <a:extLst>
              <a:ext uri="{FF2B5EF4-FFF2-40B4-BE49-F238E27FC236}">
                <a16:creationId xmlns:a16="http://schemas.microsoft.com/office/drawing/2014/main" id="{EA37D18E-4C80-4807-9995-CD013D46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26630" name="灯片编号占位符 26629">
            <a:extLst>
              <a:ext uri="{FF2B5EF4-FFF2-40B4-BE49-F238E27FC236}">
                <a16:creationId xmlns:a16="http://schemas.microsoft.com/office/drawing/2014/main" id="{AEC00A98-4B08-4B09-8824-A631AB39C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66743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and Jump Prediction 1/2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Perfect</a:t>
            </a:r>
          </a:p>
          <a:p>
            <a:pPr lvl="1"/>
            <a:r>
              <a:rPr lang="zh-CN" altLang="en-US"/>
              <a:t>Perfectly predicted at the start of execution</a:t>
            </a:r>
          </a:p>
          <a:p>
            <a:r>
              <a:rPr lang="zh-CN" altLang="en-US"/>
              <a:t>Tournament-based branch predictor</a:t>
            </a:r>
          </a:p>
          <a:p>
            <a:pPr lvl="1"/>
            <a:r>
              <a:rPr lang="zh-CN" altLang="en-US"/>
              <a:t>2^13 (8K) entries, </a:t>
            </a:r>
            <a:r>
              <a:rPr lang="en-US"/>
              <a:t>three</a:t>
            </a:r>
            <a:r>
              <a:rPr lang="zh-CN" altLang="en-US"/>
              <a:t> 2-bit fields</a:t>
            </a:r>
          </a:p>
          <a:p>
            <a:pPr lvl="1"/>
            <a:r>
              <a:rPr lang="zh-CN" altLang="en-US"/>
              <a:t>correlating 2-bit predictor, with global history</a:t>
            </a:r>
          </a:p>
          <a:p>
            <a:pPr lvl="1"/>
            <a:r>
              <a:rPr lang="zh-CN" altLang="en-US"/>
              <a:t>noncorrelating 2-bit predictor</a:t>
            </a:r>
          </a:p>
          <a:p>
            <a:pPr lvl="1"/>
            <a:r>
              <a:rPr lang="zh-CN" altLang="en-US"/>
              <a:t>2-bit selector: correlating/noncorrelating </a:t>
            </a:r>
          </a:p>
        </p:txBody>
      </p:sp>
      <p:sp>
        <p:nvSpPr>
          <p:cNvPr id="28" name="日期占位符 27">
            <a:extLst>
              <a:ext uri="{FF2B5EF4-FFF2-40B4-BE49-F238E27FC236}">
                <a16:creationId xmlns:a16="http://schemas.microsoft.com/office/drawing/2014/main" id="{38B04740-7357-44FC-B1D6-53473FD3F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D545-E46B-4FB1-877B-1904221C2A58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29" name="页脚占位符 28">
            <a:extLst>
              <a:ext uri="{FF2B5EF4-FFF2-40B4-BE49-F238E27FC236}">
                <a16:creationId xmlns:a16="http://schemas.microsoft.com/office/drawing/2014/main" id="{265ADB6F-4030-48D7-B589-31BF6790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BE6CA60C-B61D-4760-A38D-221FEE2B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427353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and Jump Prediction 2/2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Standard 2-bit with 512 entries BPB</a:t>
            </a:r>
          </a:p>
          <a:p>
            <a:pPr lvl="1"/>
            <a:r>
              <a:rPr lang="en-US"/>
              <a:t>16 entries to predict returns, in addition</a:t>
            </a:r>
          </a:p>
          <a:p>
            <a:r>
              <a:rPr lang="en-US"/>
              <a:t>Static</a:t>
            </a:r>
          </a:p>
          <a:p>
            <a:pPr lvl="1"/>
            <a:r>
              <a:rPr lang="en-US"/>
              <a:t>Using profile history of the program by compiler</a:t>
            </a:r>
          </a:p>
          <a:p>
            <a:r>
              <a:rPr lang="en-US"/>
              <a:t>None</a:t>
            </a:r>
          </a:p>
          <a:p>
            <a:pPr lvl="1"/>
            <a:r>
              <a:rPr lang="en-US"/>
              <a:t>Jumps are still predicted</a:t>
            </a:r>
          </a:p>
        </p:txBody>
      </p:sp>
      <p:sp>
        <p:nvSpPr>
          <p:cNvPr id="28" name="日期占位符 27">
            <a:extLst>
              <a:ext uri="{FF2B5EF4-FFF2-40B4-BE49-F238E27FC236}">
                <a16:creationId xmlns:a16="http://schemas.microsoft.com/office/drawing/2014/main" id="{92EF43F6-3D54-4F06-9FA4-C3B09609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2C07-A2E0-4B02-894E-7DB7411A3185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29" name="页脚占位符 28">
            <a:extLst>
              <a:ext uri="{FF2B5EF4-FFF2-40B4-BE49-F238E27FC236}">
                <a16:creationId xmlns:a16="http://schemas.microsoft.com/office/drawing/2014/main" id="{C18D9913-63E0-429D-9595-CA58D29B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327E3FFA-B098-42ED-88BF-BBA1EF99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638307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Limits to ILP HW Model</a:t>
            </a:r>
          </a:p>
        </p:txBody>
      </p:sp>
      <p:graphicFrame>
        <p:nvGraphicFramePr>
          <p:cNvPr id="29699" name="Group 3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7355" cy="3727256"/>
        </p:xfrm>
        <a:graphic>
          <a:graphicData uri="http://schemas.openxmlformats.org/drawingml/2006/table">
            <a:tbl>
              <a:tblPr/>
              <a:tblGrid>
                <a:gridCol w="264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0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2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378"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Functions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New Model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Model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Instructions issued per clock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64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224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Instruction window size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2048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71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Renaming registers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819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Branch prediction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vs.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 8K Tournament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 vs.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 512 2-bit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vs.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profile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 vs.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None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Cache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961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Memory alias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" name="日期占位符 30">
            <a:extLst>
              <a:ext uri="{FF2B5EF4-FFF2-40B4-BE49-F238E27FC236}">
                <a16:creationId xmlns:a16="http://schemas.microsoft.com/office/drawing/2014/main" id="{5DFB10C4-67D4-48C6-A1B9-63C8C5981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C80F-720D-43F4-93BC-AF3522919612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2" name="页脚占位符 31">
            <a:extLst>
              <a:ext uri="{FF2B5EF4-FFF2-40B4-BE49-F238E27FC236}">
                <a16:creationId xmlns:a16="http://schemas.microsoft.com/office/drawing/2014/main" id="{B665D232-937E-492C-84EC-28258C771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3" name="灯片编号占位符 32">
            <a:extLst>
              <a:ext uri="{FF2B5EF4-FFF2-40B4-BE49-F238E27FC236}">
                <a16:creationId xmlns:a16="http://schemas.microsoft.com/office/drawing/2014/main" id="{C1BAF069-206C-4020-80C8-B7642BBF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8271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Jump Prediction</a:t>
            </a:r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51651" y="1646237"/>
            <a:ext cx="553998" cy="42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Century Gothic" charset="0"/>
              </a:rPr>
              <a:t>instructions issued per cycle</a:t>
            </a:r>
          </a:p>
        </p:txBody>
      </p:sp>
      <p:sp>
        <p:nvSpPr>
          <p:cNvPr id="29" name="日期占位符 28">
            <a:extLst>
              <a:ext uri="{FF2B5EF4-FFF2-40B4-BE49-F238E27FC236}">
                <a16:creationId xmlns:a16="http://schemas.microsoft.com/office/drawing/2014/main" id="{0DAD2063-1423-41B4-8235-F9CC7552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8042-E136-4D5C-BD51-E90FB3BEE4F7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0" name="页脚占位符 29">
            <a:extLst>
              <a:ext uri="{FF2B5EF4-FFF2-40B4-BE49-F238E27FC236}">
                <a16:creationId xmlns:a16="http://schemas.microsoft.com/office/drawing/2014/main" id="{FE750234-EEC6-4689-BE47-90F1FE875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1" name="灯片编号占位符 30">
            <a:extLst>
              <a:ext uri="{FF2B5EF4-FFF2-40B4-BE49-F238E27FC236}">
                <a16:creationId xmlns:a16="http://schemas.microsoft.com/office/drawing/2014/main" id="{0C4103A0-4024-463A-88F0-DCB6C084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556919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Jump Prediction</a:t>
            </a:r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463778" y="1690689"/>
            <a:ext cx="553998" cy="42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Century Gothic" charset="0"/>
              </a:rPr>
              <a:t>instructions issued per cycle</a:t>
            </a:r>
          </a:p>
        </p:txBody>
      </p:sp>
      <p:sp>
        <p:nvSpPr>
          <p:cNvPr id="29" name="日期占位符 28">
            <a:extLst>
              <a:ext uri="{FF2B5EF4-FFF2-40B4-BE49-F238E27FC236}">
                <a16:creationId xmlns:a16="http://schemas.microsoft.com/office/drawing/2014/main" id="{E425AEB2-A7DD-4169-BA12-45A94716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13E4-4C07-4687-BDEF-BA863787D169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0" name="页脚占位符 29">
            <a:extLst>
              <a:ext uri="{FF2B5EF4-FFF2-40B4-BE49-F238E27FC236}">
                <a16:creationId xmlns:a16="http://schemas.microsoft.com/office/drawing/2014/main" id="{1CB7C7B3-534F-4102-BDB3-2715D135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1" name="灯片编号占位符 30">
            <a:extLst>
              <a:ext uri="{FF2B5EF4-FFF2-40B4-BE49-F238E27FC236}">
                <a16:creationId xmlns:a16="http://schemas.microsoft.com/office/drawing/2014/main" id="{E1C2B15C-5CBE-46DB-9175-4E722D51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742814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IIPC: Branch and Jump Prediction</a:t>
            </a:r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2267097" y="2420965"/>
            <a:ext cx="4898391" cy="3096348"/>
          </a:xfrm>
          <a:prstGeom prst="ellips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32773" name="AutoShape 5"/>
          <p:cNvSpPr>
            <a:spLocks/>
          </p:cNvSpPr>
          <p:nvPr/>
        </p:nvSpPr>
        <p:spPr bwMode="auto">
          <a:xfrm>
            <a:off x="5077340" y="2133675"/>
            <a:ext cx="2516616" cy="446896"/>
          </a:xfrm>
          <a:prstGeom prst="borderCallout1">
            <a:avLst>
              <a:gd name="adj1" fmla="val 25532"/>
              <a:gd name="adj2" fmla="val -3028"/>
              <a:gd name="adj3" fmla="val 126241"/>
              <a:gd name="adj4" fmla="val -16468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79425" indent="-479425" algn="ctr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charset="0"/>
              <a:buNone/>
            </a:pPr>
            <a:r>
              <a:rPr lang="en-US" sz="2000"/>
              <a:t>No much difference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628650" y="2420965"/>
            <a:ext cx="461665" cy="3221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eaLnBrk="0" hangingPunct="0"/>
            <a:r>
              <a:rPr lang="en-US" altLang="zh-CN" b="1" dirty="0">
                <a:latin typeface="Century Gothic" charset="0"/>
              </a:rPr>
              <a:t>instructions issued per cycle</a:t>
            </a:r>
          </a:p>
        </p:txBody>
      </p:sp>
      <p:sp>
        <p:nvSpPr>
          <p:cNvPr id="29" name="日期占位符 28">
            <a:extLst>
              <a:ext uri="{FF2B5EF4-FFF2-40B4-BE49-F238E27FC236}">
                <a16:creationId xmlns:a16="http://schemas.microsoft.com/office/drawing/2014/main" id="{7AD3C9AC-C086-4BF6-8A88-3762365C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593-0209-4787-BD96-D213A90C26AD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0" name="页脚占位符 29">
            <a:extLst>
              <a:ext uri="{FF2B5EF4-FFF2-40B4-BE49-F238E27FC236}">
                <a16:creationId xmlns:a16="http://schemas.microsoft.com/office/drawing/2014/main" id="{C7DBD030-66DD-441E-ADF3-7CAA0076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1" name="灯片编号占位符 30">
            <a:extLst>
              <a:ext uri="{FF2B5EF4-FFF2-40B4-BE49-F238E27FC236}">
                <a16:creationId xmlns:a16="http://schemas.microsoft.com/office/drawing/2014/main" id="{E72323D5-5604-463F-A631-7D3285F7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751390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Prediction Accuracy</a:t>
            </a:r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584994" y="5518482"/>
            <a:ext cx="863236" cy="646822"/>
          </a:xfrm>
          <a:prstGeom prst="ellipse">
            <a:avLst/>
          </a:prstGeom>
          <a:noFill/>
          <a:ln w="38100" cmpd="sng">
            <a:solidFill>
              <a:srgbClr val="FF505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9" name="日期占位符 28">
            <a:extLst>
              <a:ext uri="{FF2B5EF4-FFF2-40B4-BE49-F238E27FC236}">
                <a16:creationId xmlns:a16="http://schemas.microsoft.com/office/drawing/2014/main" id="{05FFCCD8-9DCA-41A0-BE1D-EA9B6A22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468B-6AF4-4789-8A82-3FC068CF4777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0" name="页脚占位符 29">
            <a:extLst>
              <a:ext uri="{FF2B5EF4-FFF2-40B4-BE49-F238E27FC236}">
                <a16:creationId xmlns:a16="http://schemas.microsoft.com/office/drawing/2014/main" id="{204B489A-D206-468E-9FCB-AE17087C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1" name="灯片编号占位符 30">
            <a:extLst>
              <a:ext uri="{FF2B5EF4-FFF2-40B4-BE49-F238E27FC236}">
                <a16:creationId xmlns:a16="http://schemas.microsoft.com/office/drawing/2014/main" id="{ADAA2E45-5F16-4AB5-BB14-ED6BE14C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004649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Misprediction Rates</a:t>
            </a:r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日期占位符 28">
            <a:extLst>
              <a:ext uri="{FF2B5EF4-FFF2-40B4-BE49-F238E27FC236}">
                <a16:creationId xmlns:a16="http://schemas.microsoft.com/office/drawing/2014/main" id="{7FA53165-2559-46DC-B13D-3F68E3B5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A2A4-9792-4F7C-9D99-50D343E0F47A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0" name="页脚占位符 29">
            <a:extLst>
              <a:ext uri="{FF2B5EF4-FFF2-40B4-BE49-F238E27FC236}">
                <a16:creationId xmlns:a16="http://schemas.microsoft.com/office/drawing/2014/main" id="{DBED9B1E-E78B-42BB-BA3A-57F46A79C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1" name="灯片编号占位符 30">
            <a:extLst>
              <a:ext uri="{FF2B5EF4-FFF2-40B4-BE49-F238E27FC236}">
                <a16:creationId xmlns:a16="http://schemas.microsoft.com/office/drawing/2014/main" id="{479538B0-DBB4-4C47-8779-4930EADA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2149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5" name="Rectangle 3">
            <a:extLst>
              <a:ext uri="{FF2B5EF4-FFF2-40B4-BE49-F238E27FC236}">
                <a16:creationId xmlns:a16="http://schemas.microsoft.com/office/drawing/2014/main" id="{42024B1E-C076-4AD2-A2E8-828AE61FCB1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57190" y="1576378"/>
            <a:ext cx="8429624" cy="2360610"/>
          </a:xfrm>
        </p:spPr>
        <p:txBody>
          <a:bodyPr>
            <a:normAutofit/>
          </a:bodyPr>
          <a:lstStyle/>
          <a:p>
            <a:r>
              <a:rPr lang="en-US" altLang="zh-CN" dirty="0"/>
              <a:t>Each instruction fetch depends on one or two pieces of information from the preceding instruction:</a:t>
            </a:r>
          </a:p>
          <a:p>
            <a:pPr marL="457177" lvl="1" indent="0">
              <a:buNone/>
            </a:pPr>
            <a:r>
              <a:rPr lang="en-US" altLang="zh-CN" dirty="0"/>
              <a:t>1) Is the preceding instruction a taken branch?</a:t>
            </a:r>
          </a:p>
          <a:p>
            <a:pPr marL="457177" lvl="1" indent="0">
              <a:buNone/>
            </a:pPr>
            <a:r>
              <a:rPr lang="en-US" altLang="zh-CN" dirty="0"/>
              <a:t>2) If so, what is the target address?</a:t>
            </a:r>
            <a:endParaRPr lang="zh-CN" altLang="zh-CN" dirty="0"/>
          </a:p>
          <a:p>
            <a:endParaRPr lang="zh-CN" altLang="zh-CN" dirty="0"/>
          </a:p>
          <a:p>
            <a:pPr lvl="1"/>
            <a:endParaRPr lang="en-US" altLang="zh-CN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39D5191B-7138-4370-8188-BC5D7330E68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60002994"/>
              </p:ext>
            </p:extLst>
          </p:nvPr>
        </p:nvGraphicFramePr>
        <p:xfrm>
          <a:off x="357188" y="4016375"/>
          <a:ext cx="842962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9875">
                  <a:extLst>
                    <a:ext uri="{9D8B030D-6E8A-4147-A177-3AD203B41FA5}">
                      <a16:colId xmlns:a16="http://schemas.microsoft.com/office/drawing/2014/main" val="596736019"/>
                    </a:ext>
                  </a:extLst>
                </a:gridCol>
                <a:gridCol w="2809875">
                  <a:extLst>
                    <a:ext uri="{9D8B030D-6E8A-4147-A177-3AD203B41FA5}">
                      <a16:colId xmlns:a16="http://schemas.microsoft.com/office/drawing/2014/main" val="2234821133"/>
                    </a:ext>
                  </a:extLst>
                </a:gridCol>
                <a:gridCol w="2809875">
                  <a:extLst>
                    <a:ext uri="{9D8B030D-6E8A-4147-A177-3AD203B41FA5}">
                      <a16:colId xmlns:a16="http://schemas.microsoft.com/office/drawing/2014/main" val="1342514022"/>
                    </a:ext>
                  </a:extLst>
                </a:gridCol>
              </a:tblGrid>
              <a:tr h="253047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Instruction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Taken known?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Target known?</a:t>
                      </a:r>
                      <a:endParaRPr lang="zh-CN" altLang="zh-C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356802"/>
                  </a:ext>
                </a:extLst>
              </a:tr>
              <a:tr h="253047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J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0070C0"/>
                          </a:solidFill>
                        </a:rPr>
                        <a:t>After Inst. Decode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0070C0"/>
                          </a:solidFill>
                        </a:rPr>
                        <a:t>After Inst. Decode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264900"/>
                  </a:ext>
                </a:extLst>
              </a:tr>
              <a:tr h="253047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JR</a:t>
                      </a:r>
                      <a:r>
                        <a:rPr lang="en-US" altLang="zh-CN" sz="2400" dirty="0">
                          <a:solidFill>
                            <a:srgbClr val="0070C0"/>
                          </a:solidFill>
                        </a:rPr>
                        <a:t>	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0070C0"/>
                          </a:solidFill>
                        </a:rPr>
                        <a:t>After Inst. Decode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0070C0"/>
                          </a:solidFill>
                        </a:rPr>
                        <a:t>After Reg. Fetch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536554"/>
                  </a:ext>
                </a:extLst>
              </a:tr>
              <a:tr h="253047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BEQZ/BNEZ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0070C0"/>
                          </a:solidFill>
                        </a:rPr>
                        <a:t>After Reg. Fetch*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0070C0"/>
                          </a:solidFill>
                        </a:rPr>
                        <a:t>After Inst. Decode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889920"/>
                  </a:ext>
                </a:extLst>
              </a:tr>
              <a:tr h="253047">
                <a:tc gridSpan="3"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dirty="0"/>
                        <a:t>*</a:t>
                      </a:r>
                      <a:r>
                        <a:rPr lang="en-US" altLang="zh-CN" sz="2400" dirty="0"/>
                        <a:t>Assuming zero detect on register read</a:t>
                      </a:r>
                      <a:endParaRPr lang="zh-CN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197618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6A18AE-5C15-440B-8E55-E0D2A1BF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fld id="{E86DE711-425E-4626-8275-A17B62476EB2}" type="datetime1">
              <a:rPr lang="zh-CN" altLang="en-US" smtClean="0"/>
              <a:pPr/>
              <a:t>2020/12/9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5F1FFA-FCF5-4669-A4AF-8C24EBC9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1AD949-72B8-47D3-B375-AC896E0C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336653EF-9ABF-4E40-80D2-3EB699054AA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417794" name="Rectangle 2">
            <a:extLst>
              <a:ext uri="{FF2B5EF4-FFF2-40B4-BE49-F238E27FC236}">
                <a16:creationId xmlns:a16="http://schemas.microsoft.com/office/drawing/2014/main" id="{82B06AFD-DD50-48BF-BF5B-17B4C1FAE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 dirty="0"/>
              <a:t>MIPS Branches and Jumps</a:t>
            </a:r>
          </a:p>
        </p:txBody>
      </p:sp>
    </p:spTree>
    <p:extLst>
      <p:ext uri="{BB962C8B-B14F-4D97-AF65-F5344CB8AC3E}">
        <p14:creationId xmlns:p14="http://schemas.microsoft.com/office/powerpoint/2010/main" val="33274070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Misprediction Rates</a:t>
            </a:r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日期占位符 28">
            <a:extLst>
              <a:ext uri="{FF2B5EF4-FFF2-40B4-BE49-F238E27FC236}">
                <a16:creationId xmlns:a16="http://schemas.microsoft.com/office/drawing/2014/main" id="{4311B6AC-4003-4D3D-B714-DDBA46E1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D0DB-DF94-45B1-ADA4-6830E1A7AFF5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0" name="页脚占位符 29">
            <a:extLst>
              <a:ext uri="{FF2B5EF4-FFF2-40B4-BE49-F238E27FC236}">
                <a16:creationId xmlns:a16="http://schemas.microsoft.com/office/drawing/2014/main" id="{69B9460A-CCD8-4F07-80EE-70DF659C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1" name="灯片编号占位符 30">
            <a:extLst>
              <a:ext uri="{FF2B5EF4-FFF2-40B4-BE49-F238E27FC236}">
                <a16:creationId xmlns:a16="http://schemas.microsoft.com/office/drawing/2014/main" id="{EE63A58C-79F1-4988-9DBD-0AF58EB9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00051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Effects of Register Number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Ideal processor</a:t>
            </a:r>
          </a:p>
          <a:p>
            <a:pPr lvl="1"/>
            <a:r>
              <a:rPr lang="en-US"/>
              <a:t>Using an infinite set of physical registers</a:t>
            </a:r>
          </a:p>
          <a:p>
            <a:pPr lvl="1"/>
            <a:r>
              <a:rPr lang="en-US"/>
              <a:t>Eliminates all name dependences among register references</a:t>
            </a:r>
          </a:p>
          <a:p>
            <a:r>
              <a:rPr lang="en-US"/>
              <a:t>Alpha 21264 registers: </a:t>
            </a:r>
          </a:p>
          <a:p>
            <a:pPr lvl="1"/>
            <a:r>
              <a:rPr lang="en-US"/>
              <a:t>32 integer and 32 FP architectural registers</a:t>
            </a:r>
          </a:p>
          <a:p>
            <a:pPr lvl="1"/>
            <a:r>
              <a:rPr lang="en-US"/>
              <a:t>41 integer and 41 FP extended registers</a:t>
            </a:r>
          </a:p>
          <a:p>
            <a:r>
              <a:rPr lang="en-US"/>
              <a:t>The effect of reducing the number of registers available for renaming</a:t>
            </a:r>
          </a:p>
          <a:p>
            <a:pPr lvl="1"/>
            <a:r>
              <a:rPr lang="en-US"/>
              <a:t>Both the FP and GP registers are increased</a:t>
            </a:r>
          </a:p>
        </p:txBody>
      </p:sp>
      <p:sp>
        <p:nvSpPr>
          <p:cNvPr id="28" name="日期占位符 27">
            <a:extLst>
              <a:ext uri="{FF2B5EF4-FFF2-40B4-BE49-F238E27FC236}">
                <a16:creationId xmlns:a16="http://schemas.microsoft.com/office/drawing/2014/main" id="{E6AD0CB9-05D9-499E-83EE-B7D6F978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86D3-5CF6-4E26-B70C-479DDA0D6E0B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29" name="页脚占位符 28">
            <a:extLst>
              <a:ext uri="{FF2B5EF4-FFF2-40B4-BE49-F238E27FC236}">
                <a16:creationId xmlns:a16="http://schemas.microsoft.com/office/drawing/2014/main" id="{AA7FB131-E28C-4859-AFFB-53C9D3A3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27DFF757-5C91-4919-A7B5-A0158AAFF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922769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Limits to ILP HW Model</a:t>
            </a:r>
          </a:p>
        </p:txBody>
      </p:sp>
      <p:graphicFrame>
        <p:nvGraphicFramePr>
          <p:cNvPr id="38915" name="Group 3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7356" cy="3971883"/>
        </p:xfrm>
        <a:graphic>
          <a:graphicData uri="http://schemas.openxmlformats.org/drawingml/2006/table">
            <a:tbl>
              <a:tblPr/>
              <a:tblGrid>
                <a:gridCol w="3370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1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2614"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Functions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New Model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Model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053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Instructions issued per clock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64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503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Instruction window size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2048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495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Renaming registers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 v. 256, 128, 64, 32, none 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221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Branch prediction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8K 2-bit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53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Cache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089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Memory alias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" name="日期占位符 30">
            <a:extLst>
              <a:ext uri="{FF2B5EF4-FFF2-40B4-BE49-F238E27FC236}">
                <a16:creationId xmlns:a16="http://schemas.microsoft.com/office/drawing/2014/main" id="{ADF56942-295F-4B16-894A-FC24E540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7BEF-5E75-489F-925B-04C93D372594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2" name="页脚占位符 31">
            <a:extLst>
              <a:ext uri="{FF2B5EF4-FFF2-40B4-BE49-F238E27FC236}">
                <a16:creationId xmlns:a16="http://schemas.microsoft.com/office/drawing/2014/main" id="{7E48F5BA-D97B-4E54-B39C-AAC7CC1A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3" name="灯片编号占位符 32">
            <a:extLst>
              <a:ext uri="{FF2B5EF4-FFF2-40B4-BE49-F238E27FC236}">
                <a16:creationId xmlns:a16="http://schemas.microsoft.com/office/drawing/2014/main" id="{0B1C541E-478E-4EDD-BE26-D76A9931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3765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Effects of Register Number</a:t>
            </a:r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51651" y="1870077"/>
            <a:ext cx="553998" cy="408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eaLnBrk="0" hangingPunct="0"/>
            <a:r>
              <a:rPr lang="en-US" sz="2400" b="1" dirty="0">
                <a:latin typeface="Century Gothic" charset="0"/>
              </a:rPr>
              <a:t>Instruction issues per cycle</a:t>
            </a:r>
          </a:p>
        </p:txBody>
      </p:sp>
      <p:sp>
        <p:nvSpPr>
          <p:cNvPr id="39937" name="日期占位符 39936">
            <a:extLst>
              <a:ext uri="{FF2B5EF4-FFF2-40B4-BE49-F238E27FC236}">
                <a16:creationId xmlns:a16="http://schemas.microsoft.com/office/drawing/2014/main" id="{45EC7A29-E54F-4C21-9E31-2F1F2950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0F35-F257-4DFE-9375-FA8DD14DC21D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9939" name="页脚占位符 39938">
            <a:extLst>
              <a:ext uri="{FF2B5EF4-FFF2-40B4-BE49-F238E27FC236}">
                <a16:creationId xmlns:a16="http://schemas.microsoft.com/office/drawing/2014/main" id="{A1FC09FE-18E6-4D97-A053-A84B540F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9941" name="灯片编号占位符 39940">
            <a:extLst>
              <a:ext uri="{FF2B5EF4-FFF2-40B4-BE49-F238E27FC236}">
                <a16:creationId xmlns:a16="http://schemas.microsoft.com/office/drawing/2014/main" id="{842BB172-0F5C-4886-B646-3710128E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06600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Effects of Register Number</a:t>
            </a:r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227539" y="1825625"/>
            <a:ext cx="553998" cy="408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eaLnBrk="0" hangingPunct="0"/>
            <a:r>
              <a:rPr lang="en-US" sz="2400" b="1" dirty="0">
                <a:latin typeface="Century Gothic" charset="0"/>
              </a:rPr>
              <a:t>Instruction issues per cycle</a:t>
            </a:r>
          </a:p>
        </p:txBody>
      </p:sp>
      <p:sp>
        <p:nvSpPr>
          <p:cNvPr id="40961" name="日期占位符 40960">
            <a:extLst>
              <a:ext uri="{FF2B5EF4-FFF2-40B4-BE49-F238E27FC236}">
                <a16:creationId xmlns:a16="http://schemas.microsoft.com/office/drawing/2014/main" id="{FE58ACD0-C149-46CE-8567-22F6E018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435B-E5CC-44F4-8682-1CC4872A5E78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40963" name="页脚占位符 40962">
            <a:extLst>
              <a:ext uri="{FF2B5EF4-FFF2-40B4-BE49-F238E27FC236}">
                <a16:creationId xmlns:a16="http://schemas.microsoft.com/office/drawing/2014/main" id="{BDE0EE8B-85DD-4E0F-9E26-23E6104F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0965" name="灯片编号占位符 40964">
            <a:extLst>
              <a:ext uri="{FF2B5EF4-FFF2-40B4-BE49-F238E27FC236}">
                <a16:creationId xmlns:a16="http://schemas.microsoft.com/office/drawing/2014/main" id="{FC65638B-686A-490F-A5B6-AADBAC0A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66628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Effects of Register Number</a:t>
            </a:r>
            <a:endParaRPr lang="en-US" dirty="0"/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1988" name="Oval 4"/>
          <p:cNvSpPr>
            <a:spLocks noChangeArrowheads="1"/>
          </p:cNvSpPr>
          <p:nvPr/>
        </p:nvSpPr>
        <p:spPr bwMode="auto">
          <a:xfrm>
            <a:off x="1979772" y="1989190"/>
            <a:ext cx="2448565" cy="3674289"/>
          </a:xfrm>
          <a:prstGeom prst="ellips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286276" y="1825625"/>
            <a:ext cx="553998" cy="408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eaLnBrk="0" hangingPunct="0"/>
            <a:r>
              <a:rPr lang="en-US" sz="2400" b="1" dirty="0">
                <a:latin typeface="Century Gothic" charset="0"/>
              </a:rPr>
              <a:t>Instruction issues per cycle</a:t>
            </a:r>
          </a:p>
        </p:txBody>
      </p:sp>
      <p:sp>
        <p:nvSpPr>
          <p:cNvPr id="41992" name="日期占位符 41991">
            <a:extLst>
              <a:ext uri="{FF2B5EF4-FFF2-40B4-BE49-F238E27FC236}">
                <a16:creationId xmlns:a16="http://schemas.microsoft.com/office/drawing/2014/main" id="{1394D7ED-FA02-4654-8392-111D705E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E419-DA9F-474C-A3A2-1F448F2C8846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41993" name="页脚占位符 41992">
            <a:extLst>
              <a:ext uri="{FF2B5EF4-FFF2-40B4-BE49-F238E27FC236}">
                <a16:creationId xmlns:a16="http://schemas.microsoft.com/office/drawing/2014/main" id="{866FA7FA-5CCF-4C58-A1E1-4F6BDE75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1994" name="灯片编号占位符 41993">
            <a:extLst>
              <a:ext uri="{FF2B5EF4-FFF2-40B4-BE49-F238E27FC236}">
                <a16:creationId xmlns:a16="http://schemas.microsoft.com/office/drawing/2014/main" id="{32BFB71E-EA1E-47A2-9BA4-E419301F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101948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Alias Analysis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Global/stack perfect</a:t>
            </a:r>
          </a:p>
          <a:p>
            <a:pPr lvl="1"/>
            <a:r>
              <a:rPr lang="en-US"/>
              <a:t>Perfect prediction for global and stack</a:t>
            </a:r>
          </a:p>
          <a:p>
            <a:pPr lvl="1"/>
            <a:r>
              <a:rPr lang="en-US"/>
              <a:t>All heap reference are conflict</a:t>
            </a:r>
          </a:p>
          <a:p>
            <a:r>
              <a:rPr lang="en-US"/>
              <a:t>Inspection</a:t>
            </a:r>
          </a:p>
          <a:p>
            <a:pPr lvl="1"/>
            <a:r>
              <a:rPr lang="en-US"/>
              <a:t>Static determination</a:t>
            </a:r>
          </a:p>
          <a:p>
            <a:r>
              <a:rPr lang="en-US"/>
              <a:t>None</a:t>
            </a:r>
          </a:p>
          <a:p>
            <a:pPr lvl="1"/>
            <a:r>
              <a:rPr lang="en-US"/>
              <a:t>All memory reference are assumed to conflict</a:t>
            </a:r>
          </a:p>
        </p:txBody>
      </p:sp>
      <p:sp>
        <p:nvSpPr>
          <p:cNvPr id="28" name="日期占位符 27">
            <a:extLst>
              <a:ext uri="{FF2B5EF4-FFF2-40B4-BE49-F238E27FC236}">
                <a16:creationId xmlns:a16="http://schemas.microsoft.com/office/drawing/2014/main" id="{9A452C5D-7B3A-433F-A334-BE67EBDE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D608-9E84-465F-AC75-C94D0B2FB3A1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29" name="页脚占位符 28">
            <a:extLst>
              <a:ext uri="{FF2B5EF4-FFF2-40B4-BE49-F238E27FC236}">
                <a16:creationId xmlns:a16="http://schemas.microsoft.com/office/drawing/2014/main" id="{C689F7CB-4086-4F12-BA38-4B568A1F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B7A04418-40AC-43C5-BBBA-36BFCE72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858563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Limits to ILP HW Model</a:t>
            </a:r>
          </a:p>
        </p:txBody>
      </p:sp>
      <p:graphicFrame>
        <p:nvGraphicFramePr>
          <p:cNvPr id="44035" name="Group 3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7355" cy="4072252"/>
        </p:xfrm>
        <a:graphic>
          <a:graphicData uri="http://schemas.openxmlformats.org/drawingml/2006/table">
            <a:tbl>
              <a:tblPr/>
              <a:tblGrid>
                <a:gridCol w="3452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0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868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Functions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New Model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Model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1204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Instructions issued per clock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64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904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Instruction window size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2048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68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Renaming registers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256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Int + 256 FP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868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Branch prediction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8K 2-bit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782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Cache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1204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Memory alias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v.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 Stack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v.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Inspect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v.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 none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" name="日期占位符 30">
            <a:extLst>
              <a:ext uri="{FF2B5EF4-FFF2-40B4-BE49-F238E27FC236}">
                <a16:creationId xmlns:a16="http://schemas.microsoft.com/office/drawing/2014/main" id="{B8E7A161-E31F-458E-A41E-ADE05FED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54F8-25AE-4270-BB26-9ECD81A17D60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2" name="页脚占位符 31">
            <a:extLst>
              <a:ext uri="{FF2B5EF4-FFF2-40B4-BE49-F238E27FC236}">
                <a16:creationId xmlns:a16="http://schemas.microsoft.com/office/drawing/2014/main" id="{DE64189B-3F87-4CB6-91BA-957E4FDF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3" name="灯片编号占位符 32">
            <a:extLst>
              <a:ext uri="{FF2B5EF4-FFF2-40B4-BE49-F238E27FC236}">
                <a16:creationId xmlns:a16="http://schemas.microsoft.com/office/drawing/2014/main" id="{39C33884-759F-4CA3-9DF0-1334FF78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8918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Alias Analysis</a:t>
            </a:r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493313" y="1825625"/>
            <a:ext cx="553998" cy="408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eaLnBrk="0" hangingPunct="0"/>
            <a:r>
              <a:rPr lang="en-US" sz="2400" b="1" dirty="0">
                <a:latin typeface="Century Gothic" charset="0"/>
              </a:rPr>
              <a:t>Instruction issues per cycle</a:t>
            </a:r>
          </a:p>
        </p:txBody>
      </p:sp>
      <p:sp>
        <p:nvSpPr>
          <p:cNvPr id="29" name="日期占位符 28">
            <a:extLst>
              <a:ext uri="{FF2B5EF4-FFF2-40B4-BE49-F238E27FC236}">
                <a16:creationId xmlns:a16="http://schemas.microsoft.com/office/drawing/2014/main" id="{C1C71FB7-BF60-4D41-92E3-C4D9FFD8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E34F-6012-4AA2-906E-86D3A156BB10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0" name="页脚占位符 29">
            <a:extLst>
              <a:ext uri="{FF2B5EF4-FFF2-40B4-BE49-F238E27FC236}">
                <a16:creationId xmlns:a16="http://schemas.microsoft.com/office/drawing/2014/main" id="{C5DCFBF3-251D-4982-836A-A351FC273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1" name="灯片编号占位符 30">
            <a:extLst>
              <a:ext uri="{FF2B5EF4-FFF2-40B4-BE49-F238E27FC236}">
                <a16:creationId xmlns:a16="http://schemas.microsoft.com/office/drawing/2014/main" id="{1925B6EB-52F4-4F51-BD11-6914FDDD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753081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 of Alias Analysis</a:t>
            </a:r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284369" y="1690689"/>
            <a:ext cx="553998" cy="408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eaLnBrk="0" hangingPunct="0"/>
            <a:r>
              <a:rPr lang="en-US" sz="2400" b="1" dirty="0">
                <a:latin typeface="Century Gothic" charset="0"/>
              </a:rPr>
              <a:t>Instruction issues per cycle</a:t>
            </a:r>
          </a:p>
        </p:txBody>
      </p:sp>
      <p:sp>
        <p:nvSpPr>
          <p:cNvPr id="29" name="日期占位符 28">
            <a:extLst>
              <a:ext uri="{FF2B5EF4-FFF2-40B4-BE49-F238E27FC236}">
                <a16:creationId xmlns:a16="http://schemas.microsoft.com/office/drawing/2014/main" id="{3E30C9EF-8C7E-4493-A13A-4FED6FD4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210F-F3AE-46D5-AFD9-8880317CC372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0" name="页脚占位符 29">
            <a:extLst>
              <a:ext uri="{FF2B5EF4-FFF2-40B4-BE49-F238E27FC236}">
                <a16:creationId xmlns:a16="http://schemas.microsoft.com/office/drawing/2014/main" id="{93AF3403-BE6F-42EA-B5E5-EB29DAC2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1" name="灯片编号占位符 30">
            <a:extLst>
              <a:ext uri="{FF2B5EF4-FFF2-40B4-BE49-F238E27FC236}">
                <a16:creationId xmlns:a16="http://schemas.microsoft.com/office/drawing/2014/main" id="{D12F8057-4096-4FCC-A0CC-B191861B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06086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>
            <a:extLst>
              <a:ext uri="{FF2B5EF4-FFF2-40B4-BE49-F238E27FC236}">
                <a16:creationId xmlns:a16="http://schemas.microsoft.com/office/drawing/2014/main" id="{7EDB8ED7-0641-4DD5-87CF-1B692A2CB3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Control Flow Penalty</a:t>
            </a:r>
          </a:p>
        </p:txBody>
      </p:sp>
      <p:sp>
        <p:nvSpPr>
          <p:cNvPr id="418819" name="Rectangle 3">
            <a:extLst>
              <a:ext uri="{FF2B5EF4-FFF2-40B4-BE49-F238E27FC236}">
                <a16:creationId xmlns:a16="http://schemas.microsoft.com/office/drawing/2014/main" id="{DC9CBC1D-1923-4721-8655-87BFE0812A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r>
              <a:rPr lang="en-US" altLang="zh-CN" dirty="0"/>
              <a:t>Modern processors may have &gt; 10 pipeline stages between next PC calculation and branch resolution!</a:t>
            </a:r>
          </a:p>
        </p:txBody>
      </p:sp>
      <p:grpSp>
        <p:nvGrpSpPr>
          <p:cNvPr id="27" name="Group 4">
            <a:extLst>
              <a:ext uri="{FF2B5EF4-FFF2-40B4-BE49-F238E27FC236}">
                <a16:creationId xmlns:a16="http://schemas.microsoft.com/office/drawing/2014/main" id="{B148C7A4-55E0-4222-AA19-E86DA84E928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51550" y="1139825"/>
            <a:ext cx="2481263" cy="5168900"/>
            <a:chOff x="0" y="0"/>
            <a:chExt cx="1563" cy="3256"/>
          </a:xfrm>
        </p:grpSpPr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45594C00-7E03-4FDA-BD1D-04C42D316C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2561"/>
              <a:ext cx="1563" cy="5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73BB571A-B7A3-46C8-9733-5982D504CF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1519"/>
              <a:ext cx="1563" cy="9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1" name="Rectangle 7">
              <a:extLst>
                <a:ext uri="{FF2B5EF4-FFF2-40B4-BE49-F238E27FC236}">
                  <a16:creationId xmlns:a16="http://schemas.microsoft.com/office/drawing/2014/main" id="{220D1505-97C8-4A0C-9BCC-9F52D84E77B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912"/>
              <a:ext cx="1563" cy="5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EB65792A-FB10-4187-8038-80B7629D65D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87"/>
              <a:ext cx="1563" cy="7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1800" i="1">
                <a:ea typeface="宋体" panose="02010600030101010101" pitchFamily="2" charset="-122"/>
              </a:endParaRPr>
            </a:p>
          </p:txBody>
        </p:sp>
        <p:sp>
          <p:nvSpPr>
            <p:cNvPr id="33" name="Rectangle 9">
              <a:extLst>
                <a:ext uri="{FF2B5EF4-FFF2-40B4-BE49-F238E27FC236}">
                  <a16:creationId xmlns:a16="http://schemas.microsoft.com/office/drawing/2014/main" id="{E60AA078-C040-4FA2-BDA4-CDFE75B209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304"/>
              <a:ext cx="607" cy="3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I-cache</a:t>
              </a:r>
            </a:p>
          </p:txBody>
        </p:sp>
        <p:sp>
          <p:nvSpPr>
            <p:cNvPr id="34" name="Rectangle 10">
              <a:extLst>
                <a:ext uri="{FF2B5EF4-FFF2-40B4-BE49-F238E27FC236}">
                  <a16:creationId xmlns:a16="http://schemas.microsoft.com/office/drawing/2014/main" id="{10A6A8FB-1232-4B02-997E-941928C7A86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738"/>
              <a:ext cx="607" cy="3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Fetch Buffer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E8C6DF57-D2C1-470A-A181-78596232FE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1259"/>
              <a:ext cx="607" cy="3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Issue</a:t>
              </a:r>
            </a:p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Buffer</a:t>
              </a:r>
            </a:p>
          </p:txBody>
        </p:sp>
        <p:sp>
          <p:nvSpPr>
            <p:cNvPr id="36" name="Rectangle 12">
              <a:extLst>
                <a:ext uri="{FF2B5EF4-FFF2-40B4-BE49-F238E27FC236}">
                  <a16:creationId xmlns:a16="http://schemas.microsoft.com/office/drawing/2014/main" id="{C64D3451-4FAE-4D9F-B594-71B38F8D67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1780"/>
              <a:ext cx="607" cy="39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Func.</a:t>
              </a:r>
            </a:p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Units</a:t>
              </a:r>
            </a:p>
          </p:txBody>
        </p:sp>
        <p:sp>
          <p:nvSpPr>
            <p:cNvPr id="37" name="Rectangle 13">
              <a:extLst>
                <a:ext uri="{FF2B5EF4-FFF2-40B4-BE49-F238E27FC236}">
                  <a16:creationId xmlns:a16="http://schemas.microsoft.com/office/drawing/2014/main" id="{AFFA667D-545D-4338-BECB-DDFF64903F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2909"/>
              <a:ext cx="607" cy="3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Arch.</a:t>
              </a:r>
            </a:p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State</a:t>
              </a:r>
            </a:p>
          </p:txBody>
        </p:sp>
        <p:sp>
          <p:nvSpPr>
            <p:cNvPr id="38" name="Line 14">
              <a:extLst>
                <a:ext uri="{FF2B5EF4-FFF2-40B4-BE49-F238E27FC236}">
                  <a16:creationId xmlns:a16="http://schemas.microsoft.com/office/drawing/2014/main" id="{344BCE47-0E77-4162-AC28-7880C224DE5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369" y="239"/>
              <a:ext cx="1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5">
              <a:extLst>
                <a:ext uri="{FF2B5EF4-FFF2-40B4-BE49-F238E27FC236}">
                  <a16:creationId xmlns:a16="http://schemas.microsoft.com/office/drawing/2014/main" id="{9C22F1FC-DC2A-4506-ACE8-70D7AE4E308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" y="608"/>
              <a:ext cx="0" cy="1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16">
              <a:extLst>
                <a:ext uri="{FF2B5EF4-FFF2-40B4-BE49-F238E27FC236}">
                  <a16:creationId xmlns:a16="http://schemas.microsoft.com/office/drawing/2014/main" id="{084ECDD8-8D77-4395-A6DB-94A6AA8CBCA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" y="1085"/>
              <a:ext cx="0" cy="1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7">
              <a:extLst>
                <a:ext uri="{FF2B5EF4-FFF2-40B4-BE49-F238E27FC236}">
                  <a16:creationId xmlns:a16="http://schemas.microsoft.com/office/drawing/2014/main" id="{BC441FC9-A7E3-43C6-B8E3-FE4BF3C42C1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" y="1606"/>
              <a:ext cx="0" cy="1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 Box 18">
              <a:extLst>
                <a:ext uri="{FF2B5EF4-FFF2-40B4-BE49-F238E27FC236}">
                  <a16:creationId xmlns:a16="http://schemas.microsoft.com/office/drawing/2014/main" id="{4E1A886E-9284-4DED-96DD-F6CFA27758B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82" y="1650"/>
              <a:ext cx="6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i="1">
                  <a:ea typeface="宋体" panose="02010600030101010101" pitchFamily="2" charset="-122"/>
                </a:rPr>
                <a:t>Execute</a:t>
              </a:r>
            </a:p>
          </p:txBody>
        </p:sp>
        <p:sp>
          <p:nvSpPr>
            <p:cNvPr id="43" name="Text Box 19">
              <a:extLst>
                <a:ext uri="{FF2B5EF4-FFF2-40B4-BE49-F238E27FC236}">
                  <a16:creationId xmlns:a16="http://schemas.microsoft.com/office/drawing/2014/main" id="{13264713-1F74-44B7-ACC9-283AF066130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25" y="999"/>
              <a:ext cx="6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i="1">
                  <a:ea typeface="宋体" panose="02010600030101010101" pitchFamily="2" charset="-122"/>
                </a:rPr>
                <a:t>Decode</a:t>
              </a:r>
            </a:p>
          </p:txBody>
        </p:sp>
        <p:sp>
          <p:nvSpPr>
            <p:cNvPr id="44" name="Rectangle 20">
              <a:extLst>
                <a:ext uri="{FF2B5EF4-FFF2-40B4-BE49-F238E27FC236}">
                  <a16:creationId xmlns:a16="http://schemas.microsoft.com/office/drawing/2014/main" id="{6334DDA6-A0AB-4F9E-BFCE-40671ECDCD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2344"/>
              <a:ext cx="607" cy="39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Result</a:t>
              </a:r>
            </a:p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Buffer</a:t>
              </a:r>
            </a:p>
          </p:txBody>
        </p:sp>
        <p:sp>
          <p:nvSpPr>
            <p:cNvPr id="45" name="Line 21">
              <a:extLst>
                <a:ext uri="{FF2B5EF4-FFF2-40B4-BE49-F238E27FC236}">
                  <a16:creationId xmlns:a16="http://schemas.microsoft.com/office/drawing/2014/main" id="{A14418EC-237C-4AEC-8A50-B976DCBEDD9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" y="2171"/>
              <a:ext cx="0" cy="1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22">
              <a:extLst>
                <a:ext uri="{FF2B5EF4-FFF2-40B4-BE49-F238E27FC236}">
                  <a16:creationId xmlns:a16="http://schemas.microsoft.com/office/drawing/2014/main" id="{1E0D1266-6C59-4345-813C-E28D5D02AF7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" y="2735"/>
              <a:ext cx="0" cy="1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Text Box 23">
              <a:extLst>
                <a:ext uri="{FF2B5EF4-FFF2-40B4-BE49-F238E27FC236}">
                  <a16:creationId xmlns:a16="http://schemas.microsoft.com/office/drawing/2014/main" id="{5A008106-C929-4FEC-8A66-BE681DD3CBB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25" y="2561"/>
              <a:ext cx="6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i="1">
                  <a:ea typeface="宋体" panose="02010600030101010101" pitchFamily="2" charset="-122"/>
                </a:rPr>
                <a:t>Commit</a:t>
              </a:r>
            </a:p>
          </p:txBody>
        </p:sp>
        <p:sp>
          <p:nvSpPr>
            <p:cNvPr id="48" name="Rectangle 24">
              <a:extLst>
                <a:ext uri="{FF2B5EF4-FFF2-40B4-BE49-F238E27FC236}">
                  <a16:creationId xmlns:a16="http://schemas.microsoft.com/office/drawing/2014/main" id="{26381EFA-BC06-4C6A-8152-B950FAE555E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0"/>
              <a:ext cx="607" cy="17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PC</a:t>
              </a:r>
            </a:p>
          </p:txBody>
        </p:sp>
        <p:sp>
          <p:nvSpPr>
            <p:cNvPr id="49" name="Text Box 25">
              <a:extLst>
                <a:ext uri="{FF2B5EF4-FFF2-40B4-BE49-F238E27FC236}">
                  <a16:creationId xmlns:a16="http://schemas.microsoft.com/office/drawing/2014/main" id="{639FDE14-2C14-4E30-B610-9A2ACBB1E64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25" y="260"/>
              <a:ext cx="5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ea typeface="宋体" panose="02010600030101010101" pitchFamily="2" charset="-122"/>
                </a:rPr>
                <a:t>Fetch</a:t>
              </a: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4874FD-E75C-4CF2-B892-96DD5F12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6B77-1371-4E9C-86FF-BA50D43420D6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B6A2D2-8B70-4488-9715-4AB9C00A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845BD3-384C-4FE6-97A9-DDB912F7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0799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 of Alias Analysis</a:t>
            </a:r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683132" y="1690689"/>
            <a:ext cx="553998" cy="408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eaLnBrk="0" hangingPunct="0"/>
            <a:r>
              <a:rPr lang="en-US" sz="2400" b="1" dirty="0">
                <a:latin typeface="Century Gothic" charset="0"/>
              </a:rPr>
              <a:t>Instruction issues per cycle</a:t>
            </a:r>
          </a:p>
        </p:txBody>
      </p:sp>
      <p:sp>
        <p:nvSpPr>
          <p:cNvPr id="47109" name="AutoShape 5"/>
          <p:cNvSpPr>
            <a:spLocks noChangeArrowheads="1"/>
          </p:cNvSpPr>
          <p:nvPr/>
        </p:nvSpPr>
        <p:spPr bwMode="auto">
          <a:xfrm>
            <a:off x="1355464" y="1825625"/>
            <a:ext cx="2635624" cy="3508549"/>
          </a:xfrm>
          <a:prstGeom prst="roundRect">
            <a:avLst>
              <a:gd name="adj" fmla="val 16667"/>
            </a:avLst>
          </a:prstGeom>
          <a:noFill/>
          <a:ln w="76200" cmpd="sng">
            <a:solidFill>
              <a:srgbClr val="FF505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9" name="日期占位符 28">
            <a:extLst>
              <a:ext uri="{FF2B5EF4-FFF2-40B4-BE49-F238E27FC236}">
                <a16:creationId xmlns:a16="http://schemas.microsoft.com/office/drawing/2014/main" id="{BCA07DC9-1495-4985-815A-3E66D7EB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5C3E-2897-4053-8A2C-388AC08A7CE2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0" name="页脚占位符 29">
            <a:extLst>
              <a:ext uri="{FF2B5EF4-FFF2-40B4-BE49-F238E27FC236}">
                <a16:creationId xmlns:a16="http://schemas.microsoft.com/office/drawing/2014/main" id="{F7E98829-CE97-4B9C-A846-1B88C500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1" name="灯片编号占位符 30">
            <a:extLst>
              <a:ext uri="{FF2B5EF4-FFF2-40B4-BE49-F238E27FC236}">
                <a16:creationId xmlns:a16="http://schemas.microsoft.com/office/drawing/2014/main" id="{06BCC62B-7A5E-41A2-8752-3D16F7EF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251705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Memory Disambiguation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</a:t>
            </a:r>
            <a:r>
              <a:rPr lang="zh-CN" altLang="en-US"/>
              <a:t>e must know the memory addresses of all earlier stores that not yet committed</a:t>
            </a:r>
          </a:p>
          <a:p>
            <a:r>
              <a:rPr lang="zh-CN" altLang="en-US"/>
              <a:t>Only a small number of memory references can be disambiguated per clock cycle</a:t>
            </a:r>
          </a:p>
          <a:p>
            <a:r>
              <a:rPr lang="zh-CN" altLang="en-US"/>
              <a:t>The size of the load/store buffers</a:t>
            </a:r>
          </a:p>
          <a:p>
            <a:pPr lvl="1"/>
            <a:r>
              <a:rPr lang="zh-CN" altLang="en-US"/>
              <a:t>They determines how much load or store may be moved</a:t>
            </a:r>
          </a:p>
        </p:txBody>
      </p:sp>
      <p:sp>
        <p:nvSpPr>
          <p:cNvPr id="28" name="日期占位符 27">
            <a:extLst>
              <a:ext uri="{FF2B5EF4-FFF2-40B4-BE49-F238E27FC236}">
                <a16:creationId xmlns:a16="http://schemas.microsoft.com/office/drawing/2014/main" id="{3D070CF3-D828-43E9-A1E3-68EC7F5A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8603-2E59-4EE4-A377-B32C5AAACEE5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29" name="页脚占位符 28">
            <a:extLst>
              <a:ext uri="{FF2B5EF4-FFF2-40B4-BE49-F238E27FC236}">
                <a16:creationId xmlns:a16="http://schemas.microsoft.com/office/drawing/2014/main" id="{428ED2AF-664A-45FC-B2A8-AC23A294A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145C6518-27CA-44AC-9991-934D47AD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591276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Address Speculation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One technique for reducing this limitation on in-order address calculation</a:t>
            </a:r>
          </a:p>
          <a:p>
            <a:r>
              <a:rPr lang="zh-CN" altLang="en-US"/>
              <a:t>No memory dependences exist or</a:t>
            </a:r>
            <a:r>
              <a:rPr lang="en-US"/>
              <a:t> u</a:t>
            </a:r>
            <a:r>
              <a:rPr lang="zh-CN" altLang="en-US"/>
              <a:t>ses a hardware to predict if a dependence exists, stalling the load if a dependence is predicted</a:t>
            </a:r>
          </a:p>
          <a:p>
            <a:r>
              <a:rPr lang="zh-CN" altLang="en-US"/>
              <a:t>A mechanism to discover if a dependence truly exists and to recover if so</a:t>
            </a:r>
          </a:p>
        </p:txBody>
      </p:sp>
      <p:sp>
        <p:nvSpPr>
          <p:cNvPr id="28" name="日期占位符 27">
            <a:extLst>
              <a:ext uri="{FF2B5EF4-FFF2-40B4-BE49-F238E27FC236}">
                <a16:creationId xmlns:a16="http://schemas.microsoft.com/office/drawing/2014/main" id="{70E28CA8-2E2A-437E-B1ED-35C6F61B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194-767A-4668-875E-EA0EC6663705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29" name="页脚占位符 28">
            <a:extLst>
              <a:ext uri="{FF2B5EF4-FFF2-40B4-BE49-F238E27FC236}">
                <a16:creationId xmlns:a16="http://schemas.microsoft.com/office/drawing/2014/main" id="{ABDB0F85-8063-48DA-9E7B-5408E76E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118DCD54-F48A-455B-A071-6ED41E23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599441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Realizable Processors Assumptions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Up to 64 instruction issues per clock with no issue restrictions</a:t>
            </a:r>
          </a:p>
          <a:p>
            <a:r>
              <a:rPr lang="en-US"/>
              <a:t>A tournament predictor with 1K entries and a 16-entry return predictor</a:t>
            </a:r>
          </a:p>
          <a:p>
            <a:r>
              <a:rPr lang="en-US"/>
              <a:t>Perfect disambiguation of memory references done dynamically</a:t>
            </a:r>
          </a:p>
          <a:p>
            <a:r>
              <a:rPr lang="en-US"/>
              <a:t>Register renaming with 64 additional integer and 64 additional FP registers</a:t>
            </a:r>
          </a:p>
        </p:txBody>
      </p:sp>
      <p:sp>
        <p:nvSpPr>
          <p:cNvPr id="28" name="日期占位符 27">
            <a:extLst>
              <a:ext uri="{FF2B5EF4-FFF2-40B4-BE49-F238E27FC236}">
                <a16:creationId xmlns:a16="http://schemas.microsoft.com/office/drawing/2014/main" id="{73F2B485-AFC7-463C-B15F-8F497FD9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17BC-018E-46B2-866E-0F16EC010A45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29" name="页脚占位符 28">
            <a:extLst>
              <a:ext uri="{FF2B5EF4-FFF2-40B4-BE49-F238E27FC236}">
                <a16:creationId xmlns:a16="http://schemas.microsoft.com/office/drawing/2014/main" id="{DA36F203-C904-4E3A-B977-ADA04EDF3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586728CC-FF32-423D-9164-DDDD4E5B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827650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Limits to ILP HW Model</a:t>
            </a:r>
          </a:p>
        </p:txBody>
      </p:sp>
      <p:graphicFrame>
        <p:nvGraphicFramePr>
          <p:cNvPr id="51203" name="Group 3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7355" cy="4348014"/>
        </p:xfrm>
        <a:graphic>
          <a:graphicData uri="http://schemas.openxmlformats.org/drawingml/2006/table">
            <a:tbl>
              <a:tblPr/>
              <a:tblGrid>
                <a:gridCol w="3160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2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286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Functions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New Model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Model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831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Instructions issued per clock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64 (no restrictions)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831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Instruction window size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 vs. 256, 128, 64, 32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286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Renaming registers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64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Int + 64 FP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86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Branch prediction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1K 2-bit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 + 16 return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332B7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86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Cache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86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Memory alias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HW disambiguation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日期占位符 26">
            <a:extLst>
              <a:ext uri="{FF2B5EF4-FFF2-40B4-BE49-F238E27FC236}">
                <a16:creationId xmlns:a16="http://schemas.microsoft.com/office/drawing/2014/main" id="{CC7674AE-3116-4260-BFFD-508023AA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8C40-DF0D-4E11-9B4B-7FA09AE161C4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28" name="页脚占位符 27">
            <a:extLst>
              <a:ext uri="{FF2B5EF4-FFF2-40B4-BE49-F238E27FC236}">
                <a16:creationId xmlns:a16="http://schemas.microsoft.com/office/drawing/2014/main" id="{19022C80-EE79-464B-8CA6-9CDD77CFC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29" name="灯片编号占位符 28">
            <a:extLst>
              <a:ext uri="{FF2B5EF4-FFF2-40B4-BE49-F238E27FC236}">
                <a16:creationId xmlns:a16="http://schemas.microsoft.com/office/drawing/2014/main" id="{5E3574A0-DDE8-4D99-AB54-C5F89A60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1970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Parallelism and Window Size</a:t>
            </a:r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日期占位符 28">
            <a:extLst>
              <a:ext uri="{FF2B5EF4-FFF2-40B4-BE49-F238E27FC236}">
                <a16:creationId xmlns:a16="http://schemas.microsoft.com/office/drawing/2014/main" id="{21D21E8C-3904-45B8-BC18-01539D68F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D7F8-886B-40C2-8D39-03EFA7D936F3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0" name="页脚占位符 29">
            <a:extLst>
              <a:ext uri="{FF2B5EF4-FFF2-40B4-BE49-F238E27FC236}">
                <a16:creationId xmlns:a16="http://schemas.microsoft.com/office/drawing/2014/main" id="{65CB606D-175F-4EAE-9F9E-E57DF7063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1" name="灯片编号占位符 30">
            <a:extLst>
              <a:ext uri="{FF2B5EF4-FFF2-40B4-BE49-F238E27FC236}">
                <a16:creationId xmlns:a16="http://schemas.microsoft.com/office/drawing/2014/main" id="{FDA217BA-9849-423C-B3A7-401DA9FA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444713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Parallelism and Window Size</a:t>
            </a:r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日期占位符 28">
            <a:extLst>
              <a:ext uri="{FF2B5EF4-FFF2-40B4-BE49-F238E27FC236}">
                <a16:creationId xmlns:a16="http://schemas.microsoft.com/office/drawing/2014/main" id="{BE7608B7-3999-41D3-9B08-88B3410A2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0489-0AC2-4A91-8CA7-8948FC932A09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0" name="页脚占位符 29">
            <a:extLst>
              <a:ext uri="{FF2B5EF4-FFF2-40B4-BE49-F238E27FC236}">
                <a16:creationId xmlns:a16="http://schemas.microsoft.com/office/drawing/2014/main" id="{A1A3DB5D-A946-48F8-82C6-A0622A5D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1" name="灯片编号占位符 30">
            <a:extLst>
              <a:ext uri="{FF2B5EF4-FFF2-40B4-BE49-F238E27FC236}">
                <a16:creationId xmlns:a16="http://schemas.microsoft.com/office/drawing/2014/main" id="{4CA64C8A-F31F-45E0-8017-2D8B23D8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419126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Homeworks</a:t>
            </a:r>
            <a:endParaRPr lang="zh-CN" altLang="en-US" dirty="0"/>
          </a:p>
        </p:txBody>
      </p:sp>
      <p:sp>
        <p:nvSpPr>
          <p:cNvPr id="501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Review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3.</a:t>
            </a:r>
            <a:r>
              <a:rPr lang="en-US" altLang="zh-CN" dirty="0"/>
              <a:t>9</a:t>
            </a:r>
          </a:p>
          <a:p>
            <a:pPr lvl="1"/>
            <a:r>
              <a:rPr lang="zh-CN" altLang="en-US" dirty="0"/>
              <a:t>3.10 </a:t>
            </a:r>
            <a:r>
              <a:rPr lang="en-US" altLang="zh-CN" dirty="0"/>
              <a:t>(the 5</a:t>
            </a:r>
            <a:r>
              <a:rPr lang="en-US" altLang="zh-CN" baseline="30000" dirty="0"/>
              <a:t>th</a:t>
            </a:r>
            <a:r>
              <a:rPr lang="en-US" altLang="zh-CN" dirty="0"/>
              <a:t> ed)</a:t>
            </a:r>
          </a:p>
          <a:p>
            <a:r>
              <a:rPr lang="en-US" altLang="zh-CN" dirty="0"/>
              <a:t>Reading</a:t>
            </a:r>
          </a:p>
          <a:p>
            <a:pPr lvl="1"/>
            <a:r>
              <a:rPr lang="en-US" altLang="zh-CN" dirty="0"/>
              <a:t>"Combining Branch Predictors", </a:t>
            </a:r>
            <a:r>
              <a:rPr lang="en-US" altLang="zh-CN" dirty="0" err="1"/>
              <a:t>McFarling</a:t>
            </a:r>
            <a:r>
              <a:rPr lang="en-US" altLang="zh-CN" dirty="0"/>
              <a:t>, DEC WRL Technical Note TN-36, 1993</a:t>
            </a:r>
          </a:p>
          <a:p>
            <a:r>
              <a:rPr lang="en-US" altLang="zh-CN" dirty="0"/>
              <a:t>Coding</a:t>
            </a:r>
          </a:p>
          <a:p>
            <a:pPr lvl="1"/>
            <a:r>
              <a:rPr lang="en-US" altLang="zh-CN" dirty="0"/>
              <a:t>The branch predictor: BPB(1k, 2bit) + BTB(256, …)</a:t>
            </a:r>
          </a:p>
        </p:txBody>
      </p:sp>
      <p:sp>
        <p:nvSpPr>
          <p:cNvPr id="50179" name="日期占位符 50178">
            <a:extLst>
              <a:ext uri="{FF2B5EF4-FFF2-40B4-BE49-F238E27FC236}">
                <a16:creationId xmlns:a16="http://schemas.microsoft.com/office/drawing/2014/main" id="{7B3F28FA-F512-41A7-912B-4C18A598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D1E6-408B-440C-A422-E528855F153C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0183" name="页脚占位符 50182">
            <a:extLst>
              <a:ext uri="{FF2B5EF4-FFF2-40B4-BE49-F238E27FC236}">
                <a16:creationId xmlns:a16="http://schemas.microsoft.com/office/drawing/2014/main" id="{F7EE442C-BA9D-43C5-8BEE-E5A4F6C6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50184" name="灯片编号占位符 50183">
            <a:extLst>
              <a:ext uri="{FF2B5EF4-FFF2-40B4-BE49-F238E27FC236}">
                <a16:creationId xmlns:a16="http://schemas.microsoft.com/office/drawing/2014/main" id="{BEBDBED1-E726-4D2B-880B-1A5299A7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3523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721B67E6-C8D4-4C12-97F2-B2A172D7E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8" name="副标题 7">
            <a:extLst>
              <a:ext uri="{FF2B5EF4-FFF2-40B4-BE49-F238E27FC236}">
                <a16:creationId xmlns:a16="http://schemas.microsoft.com/office/drawing/2014/main" id="{0EC69CE5-62AF-43C6-B9FD-BCC58B89E9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MT &amp; DLP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72C029-1904-4933-BFE9-1F7D4D94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34A5-CAE4-488F-85B9-69A4F9FA4BDF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E10529-781E-4B40-B4BC-8CB53417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B6B32-F275-46C0-8FEA-5CDAD10C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54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>
            <a:extLst>
              <a:ext uri="{FF2B5EF4-FFF2-40B4-BE49-F238E27FC236}">
                <a16:creationId xmlns:a16="http://schemas.microsoft.com/office/drawing/2014/main" id="{40DD22A0-0F6A-4E2D-AC3F-B12F38064D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Control Flow Penalty</a:t>
            </a:r>
          </a:p>
        </p:txBody>
      </p:sp>
      <p:sp>
        <p:nvSpPr>
          <p:cNvPr id="419843" name="Rectangle 3">
            <a:extLst>
              <a:ext uri="{FF2B5EF4-FFF2-40B4-BE49-F238E27FC236}">
                <a16:creationId xmlns:a16="http://schemas.microsoft.com/office/drawing/2014/main" id="{00E0484C-BA0D-4ED9-9CED-06D16F22E3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3940811" cy="4351338"/>
          </a:xfrm>
        </p:spPr>
        <p:txBody>
          <a:bodyPr/>
          <a:lstStyle/>
          <a:p>
            <a:r>
              <a:rPr lang="en-US" altLang="zh-CN" dirty="0"/>
              <a:t>Modern processors may have &gt; 10 pipeline stages between next PC calculation and branch resolution!</a:t>
            </a:r>
          </a:p>
        </p:txBody>
      </p:sp>
      <p:grpSp>
        <p:nvGrpSpPr>
          <p:cNvPr id="419844" name="Group 4">
            <a:extLst>
              <a:ext uri="{FF2B5EF4-FFF2-40B4-BE49-F238E27FC236}">
                <a16:creationId xmlns:a16="http://schemas.microsoft.com/office/drawing/2014/main" id="{2A1E7DAA-14F9-482A-9310-5FBE201EF92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51550" y="1139825"/>
            <a:ext cx="2481263" cy="5168900"/>
            <a:chOff x="0" y="0"/>
            <a:chExt cx="1563" cy="3256"/>
          </a:xfrm>
        </p:grpSpPr>
        <p:sp>
          <p:nvSpPr>
            <p:cNvPr id="419845" name="Rectangle 5">
              <a:extLst>
                <a:ext uri="{FF2B5EF4-FFF2-40B4-BE49-F238E27FC236}">
                  <a16:creationId xmlns:a16="http://schemas.microsoft.com/office/drawing/2014/main" id="{204D1A49-C8A6-4FEE-9B85-15EBA3B472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2561"/>
              <a:ext cx="1563" cy="5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19846" name="Rectangle 6">
              <a:extLst>
                <a:ext uri="{FF2B5EF4-FFF2-40B4-BE49-F238E27FC236}">
                  <a16:creationId xmlns:a16="http://schemas.microsoft.com/office/drawing/2014/main" id="{63789EFA-D938-4B4A-87D2-11EE19E58B8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1519"/>
              <a:ext cx="1563" cy="9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19847" name="Rectangle 7">
              <a:extLst>
                <a:ext uri="{FF2B5EF4-FFF2-40B4-BE49-F238E27FC236}">
                  <a16:creationId xmlns:a16="http://schemas.microsoft.com/office/drawing/2014/main" id="{03B4620A-8960-4FA3-AB61-602FD03BE3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912"/>
              <a:ext cx="1563" cy="5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19848" name="Rectangle 8">
              <a:extLst>
                <a:ext uri="{FF2B5EF4-FFF2-40B4-BE49-F238E27FC236}">
                  <a16:creationId xmlns:a16="http://schemas.microsoft.com/office/drawing/2014/main" id="{CE820F8B-40B0-4FB9-AFF9-FEF51005EE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87"/>
              <a:ext cx="1563" cy="7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1800" i="1">
                <a:ea typeface="宋体" panose="02010600030101010101" pitchFamily="2" charset="-122"/>
              </a:endParaRPr>
            </a:p>
          </p:txBody>
        </p:sp>
        <p:sp>
          <p:nvSpPr>
            <p:cNvPr id="419849" name="Rectangle 9">
              <a:extLst>
                <a:ext uri="{FF2B5EF4-FFF2-40B4-BE49-F238E27FC236}">
                  <a16:creationId xmlns:a16="http://schemas.microsoft.com/office/drawing/2014/main" id="{1A3A5C3B-799F-4154-ADF1-3542B75BCF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304"/>
              <a:ext cx="607" cy="3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I-cache</a:t>
              </a:r>
            </a:p>
          </p:txBody>
        </p:sp>
        <p:sp>
          <p:nvSpPr>
            <p:cNvPr id="419850" name="Rectangle 10">
              <a:extLst>
                <a:ext uri="{FF2B5EF4-FFF2-40B4-BE49-F238E27FC236}">
                  <a16:creationId xmlns:a16="http://schemas.microsoft.com/office/drawing/2014/main" id="{26CCDF86-BAE4-4372-B291-EC857D2E25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738"/>
              <a:ext cx="607" cy="3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Fetch Buffer</a:t>
              </a:r>
            </a:p>
          </p:txBody>
        </p:sp>
        <p:sp>
          <p:nvSpPr>
            <p:cNvPr id="419851" name="Rectangle 11">
              <a:extLst>
                <a:ext uri="{FF2B5EF4-FFF2-40B4-BE49-F238E27FC236}">
                  <a16:creationId xmlns:a16="http://schemas.microsoft.com/office/drawing/2014/main" id="{E1BA1A99-AFA5-45FD-AF5A-79C7A1F01B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1259"/>
              <a:ext cx="607" cy="3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Issue</a:t>
              </a:r>
            </a:p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Buffer</a:t>
              </a:r>
            </a:p>
          </p:txBody>
        </p:sp>
        <p:sp>
          <p:nvSpPr>
            <p:cNvPr id="419852" name="Rectangle 12">
              <a:extLst>
                <a:ext uri="{FF2B5EF4-FFF2-40B4-BE49-F238E27FC236}">
                  <a16:creationId xmlns:a16="http://schemas.microsoft.com/office/drawing/2014/main" id="{8E666EF5-3BEA-45C4-9418-9D70B9B550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1780"/>
              <a:ext cx="607" cy="39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Func.</a:t>
              </a:r>
            </a:p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Units</a:t>
              </a:r>
            </a:p>
          </p:txBody>
        </p:sp>
        <p:sp>
          <p:nvSpPr>
            <p:cNvPr id="419853" name="Rectangle 13">
              <a:extLst>
                <a:ext uri="{FF2B5EF4-FFF2-40B4-BE49-F238E27FC236}">
                  <a16:creationId xmlns:a16="http://schemas.microsoft.com/office/drawing/2014/main" id="{6A66DD5B-8600-4CED-B712-E5FBF71B619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2909"/>
              <a:ext cx="607" cy="3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Arch.</a:t>
              </a:r>
            </a:p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State</a:t>
              </a:r>
            </a:p>
          </p:txBody>
        </p:sp>
        <p:sp>
          <p:nvSpPr>
            <p:cNvPr id="419854" name="Line 14">
              <a:extLst>
                <a:ext uri="{FF2B5EF4-FFF2-40B4-BE49-F238E27FC236}">
                  <a16:creationId xmlns:a16="http://schemas.microsoft.com/office/drawing/2014/main" id="{01063790-1417-40AC-8782-455646F2889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369" y="239"/>
              <a:ext cx="1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855" name="Line 15">
              <a:extLst>
                <a:ext uri="{FF2B5EF4-FFF2-40B4-BE49-F238E27FC236}">
                  <a16:creationId xmlns:a16="http://schemas.microsoft.com/office/drawing/2014/main" id="{7CE87F6F-E9E1-4569-BD2E-921176598AF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" y="608"/>
              <a:ext cx="0" cy="1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856" name="Line 16">
              <a:extLst>
                <a:ext uri="{FF2B5EF4-FFF2-40B4-BE49-F238E27FC236}">
                  <a16:creationId xmlns:a16="http://schemas.microsoft.com/office/drawing/2014/main" id="{B128D639-A95F-4C49-92B4-F09BBD851AC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" y="1085"/>
              <a:ext cx="0" cy="1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857" name="Line 17">
              <a:extLst>
                <a:ext uri="{FF2B5EF4-FFF2-40B4-BE49-F238E27FC236}">
                  <a16:creationId xmlns:a16="http://schemas.microsoft.com/office/drawing/2014/main" id="{A8F0DBBF-F8DD-4800-8DA4-9933DBA9F9D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" y="1606"/>
              <a:ext cx="0" cy="1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858" name="Text Box 18">
              <a:extLst>
                <a:ext uri="{FF2B5EF4-FFF2-40B4-BE49-F238E27FC236}">
                  <a16:creationId xmlns:a16="http://schemas.microsoft.com/office/drawing/2014/main" id="{9E63AEB8-C195-4AD7-A3E9-56E01CD6937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82" y="1650"/>
              <a:ext cx="6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i="1">
                  <a:ea typeface="宋体" panose="02010600030101010101" pitchFamily="2" charset="-122"/>
                </a:rPr>
                <a:t>Execute</a:t>
              </a:r>
            </a:p>
          </p:txBody>
        </p:sp>
        <p:sp>
          <p:nvSpPr>
            <p:cNvPr id="419859" name="Text Box 19">
              <a:extLst>
                <a:ext uri="{FF2B5EF4-FFF2-40B4-BE49-F238E27FC236}">
                  <a16:creationId xmlns:a16="http://schemas.microsoft.com/office/drawing/2014/main" id="{E90DDE45-B9B0-45AC-BBAE-746F3C4CE31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25" y="999"/>
              <a:ext cx="6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i="1">
                  <a:ea typeface="宋体" panose="02010600030101010101" pitchFamily="2" charset="-122"/>
                </a:rPr>
                <a:t>Decode</a:t>
              </a:r>
            </a:p>
          </p:txBody>
        </p:sp>
        <p:sp>
          <p:nvSpPr>
            <p:cNvPr id="419860" name="Rectangle 20">
              <a:extLst>
                <a:ext uri="{FF2B5EF4-FFF2-40B4-BE49-F238E27FC236}">
                  <a16:creationId xmlns:a16="http://schemas.microsoft.com/office/drawing/2014/main" id="{E89CD235-D159-4FFA-9EDA-1B51176E6A3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2344"/>
              <a:ext cx="607" cy="39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Result</a:t>
              </a:r>
            </a:p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Buffer</a:t>
              </a:r>
            </a:p>
          </p:txBody>
        </p:sp>
        <p:sp>
          <p:nvSpPr>
            <p:cNvPr id="419861" name="Line 21">
              <a:extLst>
                <a:ext uri="{FF2B5EF4-FFF2-40B4-BE49-F238E27FC236}">
                  <a16:creationId xmlns:a16="http://schemas.microsoft.com/office/drawing/2014/main" id="{23EBED37-EC39-4D30-B2B8-5CD181F3DCD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" y="2171"/>
              <a:ext cx="0" cy="1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862" name="Line 22">
              <a:extLst>
                <a:ext uri="{FF2B5EF4-FFF2-40B4-BE49-F238E27FC236}">
                  <a16:creationId xmlns:a16="http://schemas.microsoft.com/office/drawing/2014/main" id="{F8CD8158-8B77-47A4-9165-48A49ED5C4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" y="2735"/>
              <a:ext cx="0" cy="1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863" name="Text Box 23">
              <a:extLst>
                <a:ext uri="{FF2B5EF4-FFF2-40B4-BE49-F238E27FC236}">
                  <a16:creationId xmlns:a16="http://schemas.microsoft.com/office/drawing/2014/main" id="{B87B518A-505B-4C8D-ADBD-9E9513E00B3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25" y="2561"/>
              <a:ext cx="6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i="1">
                  <a:ea typeface="宋体" panose="02010600030101010101" pitchFamily="2" charset="-122"/>
                </a:rPr>
                <a:t>Commit</a:t>
              </a:r>
            </a:p>
          </p:txBody>
        </p:sp>
        <p:sp>
          <p:nvSpPr>
            <p:cNvPr id="419864" name="Rectangle 24">
              <a:extLst>
                <a:ext uri="{FF2B5EF4-FFF2-40B4-BE49-F238E27FC236}">
                  <a16:creationId xmlns:a16="http://schemas.microsoft.com/office/drawing/2014/main" id="{5FDB67B3-6D09-4F0B-80A6-FA0381D32C1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0"/>
              <a:ext cx="607" cy="17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PC</a:t>
              </a:r>
            </a:p>
          </p:txBody>
        </p:sp>
        <p:sp>
          <p:nvSpPr>
            <p:cNvPr id="419865" name="Text Box 25">
              <a:extLst>
                <a:ext uri="{FF2B5EF4-FFF2-40B4-BE49-F238E27FC236}">
                  <a16:creationId xmlns:a16="http://schemas.microsoft.com/office/drawing/2014/main" id="{18B35D4C-7144-4622-BCCF-884CCD64D7C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25" y="260"/>
              <a:ext cx="5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ea typeface="宋体" panose="02010600030101010101" pitchFamily="2" charset="-122"/>
                </a:rPr>
                <a:t>Fetch</a:t>
              </a:r>
            </a:p>
          </p:txBody>
        </p:sp>
      </p:grpSp>
      <p:grpSp>
        <p:nvGrpSpPr>
          <p:cNvPr id="419866" name="Group 26">
            <a:extLst>
              <a:ext uri="{FF2B5EF4-FFF2-40B4-BE49-F238E27FC236}">
                <a16:creationId xmlns:a16="http://schemas.microsoft.com/office/drawing/2014/main" id="{4939C23A-3581-4AF3-B498-5F20BCAC8B69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1125538"/>
            <a:ext cx="1509712" cy="4238625"/>
            <a:chOff x="0" y="0"/>
            <a:chExt cx="2379" cy="6676"/>
          </a:xfrm>
        </p:grpSpPr>
        <p:sp>
          <p:nvSpPr>
            <p:cNvPr id="419867" name="Text Box 27">
              <a:extLst>
                <a:ext uri="{FF2B5EF4-FFF2-40B4-BE49-F238E27FC236}">
                  <a16:creationId xmlns:a16="http://schemas.microsoft.com/office/drawing/2014/main" id="{E3F0C6AA-4EB2-4B63-BA9D-9E216FF15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" y="5670"/>
              <a:ext cx="1930" cy="10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>
                  <a:ea typeface="宋体" panose="02010600030101010101" pitchFamily="2" charset="-122"/>
                </a:rPr>
                <a:t>Branch</a:t>
              </a:r>
              <a:br>
                <a:rPr lang="en-US" altLang="zh-CN" sz="1800">
                  <a:ea typeface="宋体" panose="02010600030101010101" pitchFamily="2" charset="-122"/>
                </a:rPr>
              </a:br>
              <a:r>
                <a:rPr lang="en-US" altLang="zh-CN" sz="1800">
                  <a:ea typeface="宋体" panose="02010600030101010101" pitchFamily="2" charset="-122"/>
                </a:rPr>
                <a:t>executed</a:t>
              </a:r>
            </a:p>
          </p:txBody>
        </p:sp>
        <p:sp>
          <p:nvSpPr>
            <p:cNvPr id="419868" name="Text Box 28">
              <a:extLst>
                <a:ext uri="{FF2B5EF4-FFF2-40B4-BE49-F238E27FC236}">
                  <a16:creationId xmlns:a16="http://schemas.microsoft.com/office/drawing/2014/main" id="{A66C8CB0-2918-42E9-AF2D-91639677D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306" cy="10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>
                  <a:ea typeface="宋体" panose="02010600030101010101" pitchFamily="2" charset="-122"/>
                </a:rPr>
                <a:t>Next fetch started</a:t>
              </a:r>
            </a:p>
          </p:txBody>
        </p:sp>
        <p:cxnSp>
          <p:nvCxnSpPr>
            <p:cNvPr id="419869" name="AutoShape 29">
              <a:extLst>
                <a:ext uri="{FF2B5EF4-FFF2-40B4-BE49-F238E27FC236}">
                  <a16:creationId xmlns:a16="http://schemas.microsoft.com/office/drawing/2014/main" id="{D6275B7F-44A5-44B0-B212-1FE430B19904}"/>
                </a:ext>
              </a:extLst>
            </p:cNvPr>
            <p:cNvCxnSpPr>
              <a:cxnSpLocks noChangeShapeType="1"/>
              <a:stCxn id="419860" idx="1"/>
              <a:endCxn id="419864" idx="1"/>
            </p:cNvCxnSpPr>
            <p:nvPr/>
          </p:nvCxnSpPr>
          <p:spPr bwMode="auto">
            <a:xfrm rot="10800000">
              <a:off x="2375" y="240"/>
              <a:ext cx="4" cy="6130"/>
            </a:xfrm>
            <a:prstGeom prst="curvedConnector3">
              <a:avLst>
                <a:gd name="adj1" fmla="val 2364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5BF975-D2F3-4892-8E34-C9C64A14D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0C02-D785-4534-99F9-4E25B1194926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6A013C-DB82-4A7C-8E4C-8C95F8C1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90EB77-A974-41B3-A54F-F16FD0D4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266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>
            <a:extLst>
              <a:ext uri="{FF2B5EF4-FFF2-40B4-BE49-F238E27FC236}">
                <a16:creationId xmlns:a16="http://schemas.microsoft.com/office/drawing/2014/main" id="{27C5EE86-9682-439D-83F2-0A45F2156C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Control Flow Penalty</a:t>
            </a:r>
          </a:p>
        </p:txBody>
      </p:sp>
      <p:sp>
        <p:nvSpPr>
          <p:cNvPr id="420867" name="Rectangle 3">
            <a:extLst>
              <a:ext uri="{FF2B5EF4-FFF2-40B4-BE49-F238E27FC236}">
                <a16:creationId xmlns:a16="http://schemas.microsoft.com/office/drawing/2014/main" id="{AF30F827-C7DD-40E1-A383-4CF8FD284E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/>
          </a:bodyPr>
          <a:lstStyle/>
          <a:p>
            <a:r>
              <a:rPr lang="zh-CN" altLang="zh-CN" dirty="0"/>
              <a:t>Modern processors may have &gt; 10 pipeline stages between next PC calculation and branch resolution !</a:t>
            </a:r>
          </a:p>
          <a:p>
            <a:r>
              <a:rPr lang="zh-CN" altLang="zh-CN" dirty="0"/>
              <a:t>How much work is lost if pipeline doesn’t follow correct instruction flow?</a:t>
            </a:r>
            <a:endParaRPr lang="en-US" altLang="zh-CN" sz="1400" dirty="0"/>
          </a:p>
          <a:p>
            <a:pPr marL="457200" lvl="1" indent="0">
              <a:buNone/>
            </a:pPr>
            <a:r>
              <a:rPr lang="zh-CN" altLang="zh-CN" sz="2000" dirty="0"/>
              <a:t>~ Loop length x pipeline width</a:t>
            </a:r>
          </a:p>
        </p:txBody>
      </p:sp>
      <p:grpSp>
        <p:nvGrpSpPr>
          <p:cNvPr id="420868" name="Group 4">
            <a:extLst>
              <a:ext uri="{FF2B5EF4-FFF2-40B4-BE49-F238E27FC236}">
                <a16:creationId xmlns:a16="http://schemas.microsoft.com/office/drawing/2014/main" id="{ACF50B2F-54EC-4B13-BAC5-66E11FE13C6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51550" y="1139825"/>
            <a:ext cx="2481263" cy="5168900"/>
            <a:chOff x="0" y="0"/>
            <a:chExt cx="1563" cy="3256"/>
          </a:xfrm>
        </p:grpSpPr>
        <p:sp>
          <p:nvSpPr>
            <p:cNvPr id="420869" name="Rectangle 5">
              <a:extLst>
                <a:ext uri="{FF2B5EF4-FFF2-40B4-BE49-F238E27FC236}">
                  <a16:creationId xmlns:a16="http://schemas.microsoft.com/office/drawing/2014/main" id="{57692EB6-9A1A-480C-BDAE-A542CED761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2561"/>
              <a:ext cx="1563" cy="5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20870" name="Rectangle 6">
              <a:extLst>
                <a:ext uri="{FF2B5EF4-FFF2-40B4-BE49-F238E27FC236}">
                  <a16:creationId xmlns:a16="http://schemas.microsoft.com/office/drawing/2014/main" id="{58890BB3-EC29-4A2C-A0E4-AC25A9459F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1519"/>
              <a:ext cx="1563" cy="9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20871" name="Rectangle 7">
              <a:extLst>
                <a:ext uri="{FF2B5EF4-FFF2-40B4-BE49-F238E27FC236}">
                  <a16:creationId xmlns:a16="http://schemas.microsoft.com/office/drawing/2014/main" id="{140BD970-9E2D-48A1-A911-32FCD805DB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912"/>
              <a:ext cx="1563" cy="5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20872" name="Rectangle 8">
              <a:extLst>
                <a:ext uri="{FF2B5EF4-FFF2-40B4-BE49-F238E27FC236}">
                  <a16:creationId xmlns:a16="http://schemas.microsoft.com/office/drawing/2014/main" id="{BEC8541C-CE49-4B98-8394-33E3EE5F31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87"/>
              <a:ext cx="1563" cy="7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1800" i="1">
                <a:ea typeface="宋体" panose="02010600030101010101" pitchFamily="2" charset="-122"/>
              </a:endParaRPr>
            </a:p>
          </p:txBody>
        </p:sp>
        <p:sp>
          <p:nvSpPr>
            <p:cNvPr id="420873" name="Rectangle 9">
              <a:extLst>
                <a:ext uri="{FF2B5EF4-FFF2-40B4-BE49-F238E27FC236}">
                  <a16:creationId xmlns:a16="http://schemas.microsoft.com/office/drawing/2014/main" id="{5072DD7E-9F93-4A52-B721-666D919BC0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304"/>
              <a:ext cx="607" cy="3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I-cache</a:t>
              </a:r>
            </a:p>
          </p:txBody>
        </p:sp>
        <p:sp>
          <p:nvSpPr>
            <p:cNvPr id="420874" name="Rectangle 10">
              <a:extLst>
                <a:ext uri="{FF2B5EF4-FFF2-40B4-BE49-F238E27FC236}">
                  <a16:creationId xmlns:a16="http://schemas.microsoft.com/office/drawing/2014/main" id="{9E53AE4A-1E29-487B-8576-884F9B630D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738"/>
              <a:ext cx="607" cy="3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Fetch Buffer</a:t>
              </a:r>
            </a:p>
          </p:txBody>
        </p:sp>
        <p:sp>
          <p:nvSpPr>
            <p:cNvPr id="420875" name="Rectangle 11">
              <a:extLst>
                <a:ext uri="{FF2B5EF4-FFF2-40B4-BE49-F238E27FC236}">
                  <a16:creationId xmlns:a16="http://schemas.microsoft.com/office/drawing/2014/main" id="{61CAD3A0-54A4-41CB-AC30-83E925994F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1259"/>
              <a:ext cx="607" cy="3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Issue</a:t>
              </a:r>
            </a:p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Buffer</a:t>
              </a:r>
            </a:p>
          </p:txBody>
        </p:sp>
        <p:sp>
          <p:nvSpPr>
            <p:cNvPr id="420876" name="Rectangle 12">
              <a:extLst>
                <a:ext uri="{FF2B5EF4-FFF2-40B4-BE49-F238E27FC236}">
                  <a16:creationId xmlns:a16="http://schemas.microsoft.com/office/drawing/2014/main" id="{C091C50A-89F1-41B4-B9C7-64775612D2D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1780"/>
              <a:ext cx="607" cy="39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Func.</a:t>
              </a:r>
            </a:p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Units</a:t>
              </a:r>
            </a:p>
          </p:txBody>
        </p:sp>
        <p:sp>
          <p:nvSpPr>
            <p:cNvPr id="420877" name="Rectangle 13">
              <a:extLst>
                <a:ext uri="{FF2B5EF4-FFF2-40B4-BE49-F238E27FC236}">
                  <a16:creationId xmlns:a16="http://schemas.microsoft.com/office/drawing/2014/main" id="{C3816CDA-55EF-418A-BFC7-7E89313659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2909"/>
              <a:ext cx="607" cy="3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Arch.</a:t>
              </a:r>
            </a:p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State</a:t>
              </a:r>
            </a:p>
          </p:txBody>
        </p:sp>
        <p:sp>
          <p:nvSpPr>
            <p:cNvPr id="420878" name="Line 14">
              <a:extLst>
                <a:ext uri="{FF2B5EF4-FFF2-40B4-BE49-F238E27FC236}">
                  <a16:creationId xmlns:a16="http://schemas.microsoft.com/office/drawing/2014/main" id="{10AD8AD5-135A-4704-8B37-BF8C1DAC48F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369" y="239"/>
              <a:ext cx="1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79" name="Line 15">
              <a:extLst>
                <a:ext uri="{FF2B5EF4-FFF2-40B4-BE49-F238E27FC236}">
                  <a16:creationId xmlns:a16="http://schemas.microsoft.com/office/drawing/2014/main" id="{2C960B55-BB6C-47E7-9A82-4F1D269B173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" y="608"/>
              <a:ext cx="0" cy="1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80" name="Line 16">
              <a:extLst>
                <a:ext uri="{FF2B5EF4-FFF2-40B4-BE49-F238E27FC236}">
                  <a16:creationId xmlns:a16="http://schemas.microsoft.com/office/drawing/2014/main" id="{4AEA49C4-8216-44A6-B3F0-DB3AB3AC333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" y="1085"/>
              <a:ext cx="0" cy="1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81" name="Line 17">
              <a:extLst>
                <a:ext uri="{FF2B5EF4-FFF2-40B4-BE49-F238E27FC236}">
                  <a16:creationId xmlns:a16="http://schemas.microsoft.com/office/drawing/2014/main" id="{F5F1883B-35CB-43C1-BE40-205671FAF84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" y="1606"/>
              <a:ext cx="0" cy="1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82" name="Text Box 18">
              <a:extLst>
                <a:ext uri="{FF2B5EF4-FFF2-40B4-BE49-F238E27FC236}">
                  <a16:creationId xmlns:a16="http://schemas.microsoft.com/office/drawing/2014/main" id="{3EB7F78E-24A0-48A9-ABA5-FF473A5572A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82" y="1650"/>
              <a:ext cx="6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i="1">
                  <a:ea typeface="宋体" panose="02010600030101010101" pitchFamily="2" charset="-122"/>
                </a:rPr>
                <a:t>Execute</a:t>
              </a:r>
            </a:p>
          </p:txBody>
        </p:sp>
        <p:sp>
          <p:nvSpPr>
            <p:cNvPr id="420883" name="Text Box 19">
              <a:extLst>
                <a:ext uri="{FF2B5EF4-FFF2-40B4-BE49-F238E27FC236}">
                  <a16:creationId xmlns:a16="http://schemas.microsoft.com/office/drawing/2014/main" id="{11B177B7-B450-4FEF-BE62-1F78E7F7CD1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25" y="999"/>
              <a:ext cx="6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i="1">
                  <a:ea typeface="宋体" panose="02010600030101010101" pitchFamily="2" charset="-122"/>
                </a:rPr>
                <a:t>Decode</a:t>
              </a:r>
            </a:p>
          </p:txBody>
        </p:sp>
        <p:sp>
          <p:nvSpPr>
            <p:cNvPr id="420884" name="Rectangle 20">
              <a:extLst>
                <a:ext uri="{FF2B5EF4-FFF2-40B4-BE49-F238E27FC236}">
                  <a16:creationId xmlns:a16="http://schemas.microsoft.com/office/drawing/2014/main" id="{9549C9FA-4B00-4820-89AC-DF882110B2E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2344"/>
              <a:ext cx="607" cy="39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Result</a:t>
              </a:r>
            </a:p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Buffer</a:t>
              </a:r>
            </a:p>
          </p:txBody>
        </p:sp>
        <p:sp>
          <p:nvSpPr>
            <p:cNvPr id="420885" name="Line 21">
              <a:extLst>
                <a:ext uri="{FF2B5EF4-FFF2-40B4-BE49-F238E27FC236}">
                  <a16:creationId xmlns:a16="http://schemas.microsoft.com/office/drawing/2014/main" id="{FED670ED-7FE4-46BA-B937-8B3DE0854B1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" y="2171"/>
              <a:ext cx="0" cy="1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86" name="Line 22">
              <a:extLst>
                <a:ext uri="{FF2B5EF4-FFF2-40B4-BE49-F238E27FC236}">
                  <a16:creationId xmlns:a16="http://schemas.microsoft.com/office/drawing/2014/main" id="{035491AA-3D92-4269-A1AF-30BAF5C6CCC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" y="2735"/>
              <a:ext cx="0" cy="1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87" name="Text Box 23">
              <a:extLst>
                <a:ext uri="{FF2B5EF4-FFF2-40B4-BE49-F238E27FC236}">
                  <a16:creationId xmlns:a16="http://schemas.microsoft.com/office/drawing/2014/main" id="{ED819DE1-EDA3-46B7-BE39-2FE4CCAC04B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25" y="2561"/>
              <a:ext cx="6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i="1">
                  <a:ea typeface="宋体" panose="02010600030101010101" pitchFamily="2" charset="-122"/>
                </a:rPr>
                <a:t>Commit</a:t>
              </a:r>
            </a:p>
          </p:txBody>
        </p:sp>
        <p:sp>
          <p:nvSpPr>
            <p:cNvPr id="420888" name="Rectangle 24">
              <a:extLst>
                <a:ext uri="{FF2B5EF4-FFF2-40B4-BE49-F238E27FC236}">
                  <a16:creationId xmlns:a16="http://schemas.microsoft.com/office/drawing/2014/main" id="{5DD8CA5B-5776-473C-9AA6-DA984D4226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0"/>
              <a:ext cx="607" cy="17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PC</a:t>
              </a:r>
            </a:p>
          </p:txBody>
        </p:sp>
        <p:sp>
          <p:nvSpPr>
            <p:cNvPr id="420889" name="Text Box 25">
              <a:extLst>
                <a:ext uri="{FF2B5EF4-FFF2-40B4-BE49-F238E27FC236}">
                  <a16:creationId xmlns:a16="http://schemas.microsoft.com/office/drawing/2014/main" id="{ECB00C98-7273-4E15-AFEB-4CBD751E9C8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25" y="260"/>
              <a:ext cx="5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ea typeface="宋体" panose="02010600030101010101" pitchFamily="2" charset="-122"/>
                </a:rPr>
                <a:t>Fetch</a:t>
              </a:r>
            </a:p>
          </p:txBody>
        </p:sp>
      </p:grpSp>
      <p:grpSp>
        <p:nvGrpSpPr>
          <p:cNvPr id="420890" name="Group 26">
            <a:extLst>
              <a:ext uri="{FF2B5EF4-FFF2-40B4-BE49-F238E27FC236}">
                <a16:creationId xmlns:a16="http://schemas.microsoft.com/office/drawing/2014/main" id="{3B837667-97C5-4E00-BDBE-3CE5BBEBEE2B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1125538"/>
            <a:ext cx="1509712" cy="4238625"/>
            <a:chOff x="0" y="0"/>
            <a:chExt cx="2379" cy="6676"/>
          </a:xfrm>
        </p:grpSpPr>
        <p:sp>
          <p:nvSpPr>
            <p:cNvPr id="420891" name="Text Box 27">
              <a:extLst>
                <a:ext uri="{FF2B5EF4-FFF2-40B4-BE49-F238E27FC236}">
                  <a16:creationId xmlns:a16="http://schemas.microsoft.com/office/drawing/2014/main" id="{5CD73C41-1594-410C-A14C-92E5C80E3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" y="5670"/>
              <a:ext cx="1930" cy="10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>
                  <a:ea typeface="宋体" panose="02010600030101010101" pitchFamily="2" charset="-122"/>
                </a:rPr>
                <a:t>Branch</a:t>
              </a:r>
              <a:br>
                <a:rPr lang="en-US" altLang="zh-CN" sz="1800">
                  <a:ea typeface="宋体" panose="02010600030101010101" pitchFamily="2" charset="-122"/>
                </a:rPr>
              </a:br>
              <a:r>
                <a:rPr lang="en-US" altLang="zh-CN" sz="1800">
                  <a:ea typeface="宋体" panose="02010600030101010101" pitchFamily="2" charset="-122"/>
                </a:rPr>
                <a:t>executed</a:t>
              </a:r>
            </a:p>
          </p:txBody>
        </p:sp>
        <p:sp>
          <p:nvSpPr>
            <p:cNvPr id="420892" name="Text Box 28">
              <a:extLst>
                <a:ext uri="{FF2B5EF4-FFF2-40B4-BE49-F238E27FC236}">
                  <a16:creationId xmlns:a16="http://schemas.microsoft.com/office/drawing/2014/main" id="{D5A6A25C-21A6-4FD5-99C3-DFBDC5F532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306" cy="10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>
                  <a:ea typeface="宋体" panose="02010600030101010101" pitchFamily="2" charset="-122"/>
                </a:rPr>
                <a:t>Next fetch started</a:t>
              </a:r>
            </a:p>
          </p:txBody>
        </p:sp>
        <p:cxnSp>
          <p:nvCxnSpPr>
            <p:cNvPr id="420893" name="AutoShape 29">
              <a:extLst>
                <a:ext uri="{FF2B5EF4-FFF2-40B4-BE49-F238E27FC236}">
                  <a16:creationId xmlns:a16="http://schemas.microsoft.com/office/drawing/2014/main" id="{CC12E310-F00A-4563-8127-96A85EF30BFF}"/>
                </a:ext>
              </a:extLst>
            </p:cNvPr>
            <p:cNvCxnSpPr>
              <a:cxnSpLocks noChangeShapeType="1"/>
              <a:stCxn id="420884" idx="1"/>
              <a:endCxn id="420888" idx="1"/>
            </p:cNvCxnSpPr>
            <p:nvPr/>
          </p:nvCxnSpPr>
          <p:spPr bwMode="auto">
            <a:xfrm rot="10800000">
              <a:off x="2375" y="240"/>
              <a:ext cx="4" cy="6130"/>
            </a:xfrm>
            <a:prstGeom prst="curvedConnector3">
              <a:avLst>
                <a:gd name="adj1" fmla="val 2364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C22DEA-AAF9-4102-B22F-5A105937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2D58-6CC5-4A85-A7EC-B631B39A1DA7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01D792-8E5E-4C3A-B40D-BA5F9528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E6CE67-A983-4CF4-8662-041DA48B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683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7119</TotalTime>
  <Words>3428</Words>
  <Application>Microsoft Office PowerPoint</Application>
  <PresentationFormat>全屏显示(4:3)</PresentationFormat>
  <Paragraphs>818</Paragraphs>
  <Slides>78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78</vt:i4>
      </vt:variant>
    </vt:vector>
  </HeadingPairs>
  <TitlesOfParts>
    <vt:vector size="89" baseType="lpstr">
      <vt:lpstr>等线</vt:lpstr>
      <vt:lpstr>宋体</vt:lpstr>
      <vt:lpstr>微软雅黑</vt:lpstr>
      <vt:lpstr>Arial</vt:lpstr>
      <vt:lpstr>Calibri</vt:lpstr>
      <vt:lpstr>Calibri Light</vt:lpstr>
      <vt:lpstr>Century Gothic</vt:lpstr>
      <vt:lpstr>Wingdings</vt:lpstr>
      <vt:lpstr>Office Theme</vt:lpstr>
      <vt:lpstr>图片</vt:lpstr>
      <vt:lpstr>Microsoft Excel Chart</vt:lpstr>
      <vt:lpstr>Advanced Computer Architecture (ACA2020)</vt:lpstr>
      <vt:lpstr>Lecture 09  BTB &amp; ILP Limitation</vt:lpstr>
      <vt:lpstr>PowerPoint 演示文稿</vt:lpstr>
      <vt:lpstr>My View: Enthusiasm of Students</vt:lpstr>
      <vt:lpstr>Superscalar – Hi Story</vt:lpstr>
      <vt:lpstr>MIPS Branches and Jumps</vt:lpstr>
      <vt:lpstr>Control Flow Penalty</vt:lpstr>
      <vt:lpstr>Control Flow Penalty</vt:lpstr>
      <vt:lpstr>Control Flow Penalty</vt:lpstr>
      <vt:lpstr>Branch Penalties in Modern Pipelines</vt:lpstr>
      <vt:lpstr>Multiple Issue Processors</vt:lpstr>
      <vt:lpstr>Branch Target Buffer (BTB)</vt:lpstr>
      <vt:lpstr>How Branch Target Buffer Works</vt:lpstr>
      <vt:lpstr>Branch Target Buffer (BTB)</vt:lpstr>
      <vt:lpstr>PowerPoint 演示文稿</vt:lpstr>
      <vt:lpstr>BTB Penalties</vt:lpstr>
      <vt:lpstr>One Variation of BTB</vt:lpstr>
      <vt:lpstr>BTB : Structure </vt:lpstr>
      <vt:lpstr>BTB : Usage</vt:lpstr>
      <vt:lpstr>BTB Reduced the Penalty</vt:lpstr>
      <vt:lpstr> BTB : Example</vt:lpstr>
      <vt:lpstr> BTB : Example Assumptions</vt:lpstr>
      <vt:lpstr> BTB : Answer 1/2</vt:lpstr>
      <vt:lpstr> BTB : Answer 2/2</vt:lpstr>
      <vt:lpstr>One Variation of BTB</vt:lpstr>
      <vt:lpstr>Branch Folder</vt:lpstr>
      <vt:lpstr>Indirect Jumps 1/2</vt:lpstr>
      <vt:lpstr>Indirect Jumps 2/2</vt:lpstr>
      <vt:lpstr>Prediction Accuracy (Depth)</vt:lpstr>
      <vt:lpstr>Dynamic Branch Prediction Summary</vt:lpstr>
      <vt:lpstr>BTB vs. BPB</vt:lpstr>
      <vt:lpstr>Conclusion of Branch Prediction</vt:lpstr>
      <vt:lpstr>Question: Where Can Implement These Functions?</vt:lpstr>
      <vt:lpstr>Integrated Instruction Fetch Units</vt:lpstr>
      <vt:lpstr>Integrates Functions</vt:lpstr>
      <vt:lpstr>Next …</vt:lpstr>
      <vt:lpstr>Critical Question</vt:lpstr>
      <vt:lpstr>New ILP Techniques ???</vt:lpstr>
      <vt:lpstr>How to Study ILP?</vt:lpstr>
      <vt:lpstr>HW Model: An Ideal Processor</vt:lpstr>
      <vt:lpstr>These Assumptions Means</vt:lpstr>
      <vt:lpstr>Perfect Processor HW Model</vt:lpstr>
      <vt:lpstr>What the Perfect Processor Must Do?</vt:lpstr>
      <vt:lpstr>ILP in a Perfect Processor (SPEC92)</vt:lpstr>
      <vt:lpstr>The Factors We are Concerned</vt:lpstr>
      <vt:lpstr>Instruction Windows</vt:lpstr>
      <vt:lpstr>Complexity of Instruction Windows</vt:lpstr>
      <vt:lpstr>Limits to ILP HW Model</vt:lpstr>
      <vt:lpstr>Limitation of the Window Size</vt:lpstr>
      <vt:lpstr>Limitation of the Window Size</vt:lpstr>
      <vt:lpstr>Limitation of the Window Size</vt:lpstr>
      <vt:lpstr>Branch and Jump Prediction 1/2</vt:lpstr>
      <vt:lpstr>Branch and Jump Prediction 2/2</vt:lpstr>
      <vt:lpstr>Limits to ILP HW Model</vt:lpstr>
      <vt:lpstr>Branch and Jump Prediction</vt:lpstr>
      <vt:lpstr>Branch and Jump Prediction</vt:lpstr>
      <vt:lpstr>IIPC: Branch and Jump Prediction</vt:lpstr>
      <vt:lpstr>Branch Prediction Accuracy</vt:lpstr>
      <vt:lpstr>Branch Misprediction Rates</vt:lpstr>
      <vt:lpstr>Misprediction Rates</vt:lpstr>
      <vt:lpstr>The Effects of Register Number</vt:lpstr>
      <vt:lpstr>Limits to ILP HW Model</vt:lpstr>
      <vt:lpstr>The Effects of Register Number</vt:lpstr>
      <vt:lpstr>The Effects of Register Number</vt:lpstr>
      <vt:lpstr>The Effects of Register Number</vt:lpstr>
      <vt:lpstr>Alias Analysis</vt:lpstr>
      <vt:lpstr>Limits to ILP HW Model</vt:lpstr>
      <vt:lpstr>Effect of Alias Analysis</vt:lpstr>
      <vt:lpstr>Effect of Alias Analysis</vt:lpstr>
      <vt:lpstr>Effect of Alias Analysis</vt:lpstr>
      <vt:lpstr>Dynamic Memory Disambiguation</vt:lpstr>
      <vt:lpstr>Memory Address Speculation</vt:lpstr>
      <vt:lpstr>Realizable Processors Assumptions</vt:lpstr>
      <vt:lpstr>Limits to ILP HW Model</vt:lpstr>
      <vt:lpstr>Parallelism and Window Size</vt:lpstr>
      <vt:lpstr>Parallelism and Window Size</vt:lpstr>
      <vt:lpstr>Homeworks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Chun-yuan Zhang</dc:creator>
  <cp:lastModifiedBy>王 悟信</cp:lastModifiedBy>
  <cp:revision>327</cp:revision>
  <dcterms:created xsi:type="dcterms:W3CDTF">2019-10-31T01:02:19Z</dcterms:created>
  <dcterms:modified xsi:type="dcterms:W3CDTF">2020-12-09T15:01:02Z</dcterms:modified>
</cp:coreProperties>
</file>