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79"/>
  </p:notesMasterIdLst>
  <p:sldIdLst>
    <p:sldId id="257" r:id="rId2"/>
    <p:sldId id="50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1030" autoAdjust="0"/>
  </p:normalViewPr>
  <p:slideViewPr>
    <p:cSldViewPr snapToGrid="0">
      <p:cViewPr varScale="1">
        <p:scale>
          <a:sx n="103" d="100"/>
          <a:sy n="103" d="100"/>
        </p:scale>
        <p:origin x="2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B5127-041A-0D48-992E-5F781F097742}" type="slidenum">
              <a:rPr lang="en-US"/>
              <a:pPr/>
              <a:t>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402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DC7E5-6782-F242-B4FB-EFDA95638155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204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85A53-6E47-404B-809F-A618562936F9}" type="slidenum">
              <a:rPr lang="en-US"/>
              <a:pPr/>
              <a:t>17</a:t>
            </a:fld>
            <a:endParaRPr 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41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CBA7C-9B22-6646-BD2F-40AD407A0D6B}" type="slidenum">
              <a:rPr lang="en-US"/>
              <a:pPr/>
              <a:t>18</a:t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73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B1B86-ED21-9D45-800D-D4F7E692673A}" type="slidenum">
              <a:rPr lang="en-US"/>
              <a:pPr/>
              <a:t>19</a:t>
            </a:fld>
            <a:endParaRPr lang="en-US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79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86137-1860-EA44-9DB2-E23DF116C8BC}" type="slidenum">
              <a:rPr lang="en-US"/>
              <a:pPr/>
              <a:t>20</a:t>
            </a:fld>
            <a:endParaRPr lang="en-US"/>
          </a:p>
        </p:txBody>
      </p:sp>
      <p:sp>
        <p:nvSpPr>
          <p:cNvPr id="135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81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6EA1C-689A-1E4E-B777-893B594E28B1}" type="slidenum">
              <a:rPr lang="en-US"/>
              <a:pPr/>
              <a:t>21</a:t>
            </a:fld>
            <a:endParaRPr 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02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EC4BB-29B3-7E4A-BF3C-BE43C0F627B3}" type="slidenum">
              <a:rPr lang="en-US"/>
              <a:pPr/>
              <a:t>22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944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0E5B0-886D-0C48-AAC6-890CD678230F}" type="slidenum">
              <a:rPr lang="en-US"/>
              <a:pPr/>
              <a:t>23</a:t>
            </a:fld>
            <a:endParaRPr lang="en-US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749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12DB6-D42D-3842-BF2B-624D29F180FB}" type="slidenum">
              <a:rPr lang="en-US"/>
              <a:pPr/>
              <a:t>24</a:t>
            </a:fld>
            <a:endParaRPr 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5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815BC-8BAD-F349-A80A-A1EB84ADA80D}" type="slidenum">
              <a:rPr lang="en-US"/>
              <a:pPr/>
              <a:t>25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04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0EFDD-1F3F-6249-9E49-5C7B4F0CBE6D}" type="slidenum">
              <a:rPr lang="en-US"/>
              <a:pPr/>
              <a:t>8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713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55699-BFF5-DD42-B76B-F2BF985A8CD4}" type="slidenum">
              <a:rPr lang="en-US"/>
              <a:pPr/>
              <a:t>26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39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DE2DC-F20D-0045-898B-D7A924D2C123}" type="slidenum">
              <a:rPr lang="en-US"/>
              <a:pPr/>
              <a:t>27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19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91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EA84C-FBAB-1C49-8587-2B44A70EB823}" type="slidenum">
              <a:rPr lang="en-US"/>
              <a:pPr/>
              <a:t>29</a:t>
            </a:fld>
            <a:endParaRPr lang="en-US"/>
          </a:p>
        </p:txBody>
      </p:sp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250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6BF65-92ED-5744-93F6-D90F7780C39D}" type="slidenum">
              <a:rPr lang="en-US"/>
              <a:pPr/>
              <a:t>30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53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52488-E8EA-DD42-B002-DFC4EFA2D1FE}" type="slidenum">
              <a:rPr lang="en-US"/>
              <a:pPr/>
              <a:t>31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9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96F92-05CB-A746-825C-60EB627C8671}" type="slidenum">
              <a:rPr lang="en-US"/>
              <a:pPr/>
              <a:t>33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Picture from NEC article “A hardware overview of SX-6 and SX-7 supercomputer”</a:t>
            </a:r>
          </a:p>
        </p:txBody>
      </p:sp>
    </p:spTree>
    <p:extLst>
      <p:ext uri="{BB962C8B-B14F-4D97-AF65-F5344CB8AC3E}">
        <p14:creationId xmlns:p14="http://schemas.microsoft.com/office/powerpoint/2010/main" val="80327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82BDA-E39A-0C4A-8DAA-984A3D8ECC50}" type="slidenum">
              <a:rPr lang="en-US"/>
              <a:pPr/>
              <a:t>9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61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9591B-C989-7049-A5B9-8CFDD06A7446}" type="slidenum">
              <a:rPr lang="en-US"/>
              <a:pPr/>
              <a:t>10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5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64D60-EE75-CE46-A316-F35583BF862F}" type="slidenum">
              <a:rPr lang="en-US"/>
              <a:pPr/>
              <a:t>11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56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FEC57-58E9-D648-8CF8-07C143BF6BC0}" type="slidenum">
              <a:rPr lang="en-US"/>
              <a:pPr/>
              <a:t>12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8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8DC21-13E9-664B-8A90-D9756FBA8073}" type="slidenum">
              <a:rPr lang="en-US"/>
              <a:pPr/>
              <a:t>13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95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2C7C3-CE18-A14C-A789-F2A9AA26B19B}" type="slidenum">
              <a:rPr lang="en-US"/>
              <a:pPr/>
              <a:t>14</a:t>
            </a:fld>
            <a:endParaRPr 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4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95B05-F852-E84D-8967-3F358D9DEA9C}" type="slidenum">
              <a:rPr lang="en-US"/>
              <a:pPr/>
              <a:t>15</a:t>
            </a:fld>
            <a:endParaRPr lang="en-US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100637" cy="3825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69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FE-CF49-46C2-A518-DCC67CE5952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EA309-D790-4B0C-8099-E2345F817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7B7-D4A1-41C2-9F68-716532975F01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33057-9D7D-4ED4-9A73-C8399AE76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7FFA-FE47-4E3F-8765-D5A88C3FE23A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72E18-D76A-4959-B93C-79C87E28B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729-EE1A-453B-B13F-4240D53D2D46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E354-EE47-442B-BAC7-EA1DCAA9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F767D-893E-41EE-8222-C47D25AA04D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0128" y="1051717"/>
            <a:ext cx="4341383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D9975-5C46-41AF-9D4B-0F37E91D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490" y="1051717"/>
            <a:ext cx="4342644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ACB67-24A6-4BF3-BA31-31AEE099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7E93D063-62F4-4F1D-B12D-A83EFCD91ADC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5F584-842D-4825-A85B-A84D3FBD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ACA202 © ZHANG Chun-yuan, Fall 2020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BF6B7-1842-410A-87A6-72A5028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F1303F64-9331-4AD6-ACDD-325F6045E5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24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1E644-1404-49CB-A2BF-CF93CB73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CD72E-05DE-4641-ABD3-168DC1EA3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127" y="1051717"/>
            <a:ext cx="8805006" cy="26175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DC2A2-6EAE-405A-81E2-0F0D4D63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127" y="3830534"/>
            <a:ext cx="8805006" cy="26175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911CF-72EB-4B9A-9EC0-C66C8E08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4692F58F-7CCD-4030-9928-DFB50626F20B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CF397-E812-4D31-8AD7-30886FEF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ACA202 © ZHANG Chun-yuan, Fall 2020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F112F-E97B-472E-AEC9-9BBC7904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4B92438E-418D-4BBA-AE4F-9A85CBB547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35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450-E5DC-446B-A31C-BE140C8F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824BC-B7B4-40C2-BD7C-EEE5AF38B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128" y="1051717"/>
            <a:ext cx="4341383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9920FC-3036-4138-8041-ACE323FAF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2490" y="1051717"/>
            <a:ext cx="4342644" cy="5396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A155A-58D0-4BE9-91F0-AB40B4B3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5D68BD93-FADC-4F2F-9937-8E6424329518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57034-60F0-4D32-AE23-4535C5BB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ACA202 © ZHANG Chun-yuan, Fall 2020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C0F2E-6529-469D-A1FC-F0392C71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F0B08DAE-DE3E-47E5-98DA-DADE9134FC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95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8C272C-CB68-4943-A6A5-18671517F1D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70127" y="137765"/>
            <a:ext cx="8806267" cy="63103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D33659-3715-4F3A-9F40-391D4489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40E0F7F7-F8CB-48E9-9535-836CB334EFC1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87649-0091-4D59-9621-40C43298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ACA202 © ZHANG Chun-yuan, Fall 2020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F8F6EE-26AA-4450-9FFC-A95DA30E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FDCE95FA-AAEB-4A05-B72F-1862315F9D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46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EF8-CFBF-4986-9C76-27D091608CAE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E3E0-8371-4C91-836C-0B36AA4C2B40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2D7C0-6A66-4B4A-8834-70ED60EF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5395-0F87-47F3-8C51-53C1C0A88B78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82C6-5A47-4356-8EE7-27EA8C7FC3F6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49E2E-B346-4041-BC1C-4BD87BE87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E11E-A9C3-4E9E-9BCE-2988F4598D11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2228A-AB6B-4EAB-AF44-4CDE14645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47B9-2261-4CA3-A5AA-B64B9BD76494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EC71E-1FA9-4C6E-8293-6D1AFCF42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0674-F183-4732-ADCA-C0C41EAE3233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DD4F0-C674-4083-82F0-16545E1C6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6A3-00A8-4D52-8160-FD44D42BCDF1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FC524-6C53-4791-BA83-CC32B49FB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5B81-3255-4CA3-9E5E-1B715F70BE12}" type="datetime1">
              <a:rPr lang="zh-CN" altLang="en-US" smtClean="0"/>
              <a:t>2020/12/16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2020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F58D4-2277-469F-86A2-A21D0635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E2F-6320-4964-B607-07BA787F6DD5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5FB5A-340E-4BC0-9E06-E1CA509D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3F93C-21BB-42F7-9376-7FD7865D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Code Example</a:t>
            </a:r>
          </a:p>
        </p:txBody>
      </p:sp>
      <p:grpSp>
        <p:nvGrpSpPr>
          <p:cNvPr id="1330179" name="Group 3"/>
          <p:cNvGrpSpPr>
            <a:grpSpLocks/>
          </p:cNvGrpSpPr>
          <p:nvPr/>
        </p:nvGrpSpPr>
        <p:grpSpPr bwMode="auto">
          <a:xfrm>
            <a:off x="3352800" y="1600200"/>
            <a:ext cx="2743200" cy="4038600"/>
            <a:chOff x="2112" y="1008"/>
            <a:chExt cx="1728" cy="2544"/>
          </a:xfrm>
        </p:grpSpPr>
        <p:sp>
          <p:nvSpPr>
            <p:cNvPr id="1330180" name="Rectangle 4"/>
            <p:cNvSpPr>
              <a:spLocks noChangeArrowheads="1"/>
            </p:cNvSpPr>
            <p:nvPr/>
          </p:nvSpPr>
          <p:spPr bwMode="auto">
            <a:xfrm>
              <a:off x="2112" y="1008"/>
              <a:ext cx="1728" cy="25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0181" name="Text Box 5"/>
            <p:cNvSpPr txBox="1">
              <a:spLocks noChangeArrowheads="1"/>
            </p:cNvSpPr>
            <p:nvPr/>
          </p:nvSpPr>
          <p:spPr bwMode="auto">
            <a:xfrm>
              <a:off x="2112" y="1213"/>
              <a:ext cx="1600" cy="21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# Scalar Code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li x4, 64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loop: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fld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f1, 0(x1)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fld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f2, 0(x2)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fadd.d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f3,f1,f2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fsd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f3, 0(x3)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addi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x1, 8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addi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x2, 8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addi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x3, 8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subi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x4, 1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bnez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x4, loop</a:t>
              </a:r>
            </a:p>
          </p:txBody>
        </p:sp>
      </p:grpSp>
      <p:grpSp>
        <p:nvGrpSpPr>
          <p:cNvPr id="1330182" name="Group 6"/>
          <p:cNvGrpSpPr>
            <a:grpSpLocks/>
          </p:cNvGrpSpPr>
          <p:nvPr/>
        </p:nvGrpSpPr>
        <p:grpSpPr bwMode="auto">
          <a:xfrm>
            <a:off x="6019800" y="1600200"/>
            <a:ext cx="2743200" cy="4038600"/>
            <a:chOff x="3792" y="1008"/>
            <a:chExt cx="1728" cy="2544"/>
          </a:xfrm>
        </p:grpSpPr>
        <p:sp>
          <p:nvSpPr>
            <p:cNvPr id="1330183" name="Rectangle 7"/>
            <p:cNvSpPr>
              <a:spLocks noChangeArrowheads="1"/>
            </p:cNvSpPr>
            <p:nvPr/>
          </p:nvSpPr>
          <p:spPr bwMode="auto">
            <a:xfrm>
              <a:off x="3840" y="1008"/>
              <a:ext cx="1680" cy="25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0184" name="Text Box 8"/>
            <p:cNvSpPr txBox="1">
              <a:spLocks noChangeArrowheads="1"/>
            </p:cNvSpPr>
            <p:nvPr/>
          </p:nvSpPr>
          <p:spPr bwMode="auto">
            <a:xfrm>
              <a:off x="3792" y="1026"/>
              <a:ext cx="1687" cy="12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# Vector Code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li x4, 64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setvlr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x4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vfld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v1, x1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vfld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v2, x2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vfadd.d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v3,v1,v2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vfsd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v3, x3</a:t>
              </a:r>
            </a:p>
          </p:txBody>
        </p:sp>
      </p:grpSp>
      <p:grpSp>
        <p:nvGrpSpPr>
          <p:cNvPr id="1330185" name="Group 9"/>
          <p:cNvGrpSpPr>
            <a:grpSpLocks/>
          </p:cNvGrpSpPr>
          <p:nvPr/>
        </p:nvGrpSpPr>
        <p:grpSpPr bwMode="auto">
          <a:xfrm>
            <a:off x="381000" y="1600200"/>
            <a:ext cx="3065463" cy="4038600"/>
            <a:chOff x="240" y="1008"/>
            <a:chExt cx="1931" cy="2544"/>
          </a:xfrm>
        </p:grpSpPr>
        <p:sp>
          <p:nvSpPr>
            <p:cNvPr id="1330186" name="Rectangle 10"/>
            <p:cNvSpPr>
              <a:spLocks noChangeArrowheads="1"/>
            </p:cNvSpPr>
            <p:nvPr/>
          </p:nvSpPr>
          <p:spPr bwMode="auto">
            <a:xfrm>
              <a:off x="240" y="1008"/>
              <a:ext cx="1872" cy="25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0187" name="Text Box 11"/>
            <p:cNvSpPr txBox="1">
              <a:spLocks noChangeArrowheads="1"/>
            </p:cNvSpPr>
            <p:nvPr/>
          </p:nvSpPr>
          <p:spPr bwMode="auto">
            <a:xfrm>
              <a:off x="240" y="1104"/>
              <a:ext cx="1931" cy="5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# C code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&lt;64;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algn="l"/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C[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+ B[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48B6F5-ED22-4743-B920-0DA8E7F3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6CFB-4550-4839-856E-52797AF10194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63B8E-84AA-4435-8FA4-9088B355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D9A48-01E3-4859-B237-4DB8E845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Cray-1 (1976)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419D16-2564-409B-866B-2F7E7266152C}"/>
              </a:ext>
            </a:extLst>
          </p:cNvPr>
          <p:cNvGrpSpPr/>
          <p:nvPr/>
        </p:nvGrpSpPr>
        <p:grpSpPr>
          <a:xfrm>
            <a:off x="762000" y="1421476"/>
            <a:ext cx="7608888" cy="4881786"/>
            <a:chOff x="762000" y="825500"/>
            <a:chExt cx="7608888" cy="5477762"/>
          </a:xfrm>
        </p:grpSpPr>
        <p:sp>
          <p:nvSpPr>
            <p:cNvPr id="1326083" name="Rectangle 3"/>
            <p:cNvSpPr>
              <a:spLocks noChangeArrowheads="1"/>
            </p:cNvSpPr>
            <p:nvPr/>
          </p:nvSpPr>
          <p:spPr bwMode="auto">
            <a:xfrm>
              <a:off x="762000" y="901700"/>
              <a:ext cx="1754188" cy="48148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84" name="Rectangle 4"/>
            <p:cNvSpPr>
              <a:spLocks noChangeArrowheads="1"/>
            </p:cNvSpPr>
            <p:nvPr/>
          </p:nvSpPr>
          <p:spPr bwMode="auto">
            <a:xfrm>
              <a:off x="762000" y="1587500"/>
              <a:ext cx="1828800" cy="39338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Single Port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Memory</a:t>
              </a:r>
            </a:p>
            <a:p>
              <a:pPr algn="l">
                <a:spcBef>
                  <a:spcPct val="0"/>
                </a:spcBef>
              </a:pPr>
              <a:endParaRPr lang="en-US" altLang="ko-KR" sz="1800" dirty="0">
                <a:latin typeface="Calibri"/>
                <a:ea typeface="굴림" charset="-127"/>
                <a:cs typeface="Calibri"/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16 banks of 64-bit words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+ 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8-bit SECDED</a:t>
              </a:r>
            </a:p>
            <a:p>
              <a:pPr algn="l">
                <a:spcBef>
                  <a:spcPct val="0"/>
                </a:spcBef>
              </a:pPr>
              <a:endParaRPr lang="en-US" altLang="ko-KR" sz="1800" dirty="0">
                <a:latin typeface="Calibri"/>
                <a:ea typeface="굴림" charset="-127"/>
                <a:cs typeface="Calibri"/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80MW/sec data load/store</a:t>
              </a:r>
            </a:p>
            <a:p>
              <a:pPr algn="l">
                <a:spcBef>
                  <a:spcPct val="0"/>
                </a:spcBef>
              </a:pPr>
              <a:endParaRPr lang="en-US" altLang="ko-KR" sz="1800" dirty="0">
                <a:latin typeface="Calibri"/>
                <a:ea typeface="굴림" charset="-127"/>
                <a:cs typeface="Calibri"/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320MW/sec instruction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buffer refill</a:t>
              </a:r>
            </a:p>
          </p:txBody>
        </p:sp>
        <p:sp>
          <p:nvSpPr>
            <p:cNvPr id="1326085" name="Rectangle 5"/>
            <p:cNvSpPr>
              <a:spLocks noChangeArrowheads="1"/>
            </p:cNvSpPr>
            <p:nvPr/>
          </p:nvSpPr>
          <p:spPr bwMode="auto">
            <a:xfrm>
              <a:off x="2655888" y="5702300"/>
              <a:ext cx="2478087" cy="363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4 Instruction Buffers</a:t>
              </a:r>
            </a:p>
          </p:txBody>
        </p:sp>
        <p:sp>
          <p:nvSpPr>
            <p:cNvPr id="1326086" name="Line 6"/>
            <p:cNvSpPr>
              <a:spLocks noChangeShapeType="1"/>
            </p:cNvSpPr>
            <p:nvPr/>
          </p:nvSpPr>
          <p:spPr bwMode="auto">
            <a:xfrm flipV="1">
              <a:off x="2960688" y="5143500"/>
              <a:ext cx="431800" cy="482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87" name="Line 7"/>
            <p:cNvSpPr>
              <a:spLocks noChangeShapeType="1"/>
            </p:cNvSpPr>
            <p:nvPr/>
          </p:nvSpPr>
          <p:spPr bwMode="auto">
            <a:xfrm>
              <a:off x="3036888" y="55372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88" name="Line 8"/>
            <p:cNvSpPr>
              <a:spLocks noChangeShapeType="1"/>
            </p:cNvSpPr>
            <p:nvPr/>
          </p:nvSpPr>
          <p:spPr bwMode="auto">
            <a:xfrm>
              <a:off x="3113088" y="54610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89" name="Line 9"/>
            <p:cNvSpPr>
              <a:spLocks noChangeShapeType="1"/>
            </p:cNvSpPr>
            <p:nvPr/>
          </p:nvSpPr>
          <p:spPr bwMode="auto">
            <a:xfrm>
              <a:off x="3189288" y="53848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90" name="Line 10"/>
            <p:cNvSpPr>
              <a:spLocks noChangeShapeType="1"/>
            </p:cNvSpPr>
            <p:nvPr/>
          </p:nvSpPr>
          <p:spPr bwMode="auto">
            <a:xfrm>
              <a:off x="3265488" y="53086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91" name="Rectangle 11"/>
            <p:cNvSpPr>
              <a:spLocks noChangeArrowheads="1"/>
            </p:cNvSpPr>
            <p:nvPr/>
          </p:nvSpPr>
          <p:spPr bwMode="auto">
            <a:xfrm>
              <a:off x="3570288" y="5092700"/>
              <a:ext cx="889000" cy="355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92" name="Rectangle 12"/>
            <p:cNvSpPr>
              <a:spLocks noChangeArrowheads="1"/>
            </p:cNvSpPr>
            <p:nvPr/>
          </p:nvSpPr>
          <p:spPr bwMode="auto">
            <a:xfrm>
              <a:off x="3494088" y="5168900"/>
              <a:ext cx="889000" cy="355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93" name="Rectangle 13"/>
            <p:cNvSpPr>
              <a:spLocks noChangeArrowheads="1"/>
            </p:cNvSpPr>
            <p:nvPr/>
          </p:nvSpPr>
          <p:spPr bwMode="auto">
            <a:xfrm>
              <a:off x="3417888" y="5245100"/>
              <a:ext cx="889000" cy="355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94" name="Rectangle 14"/>
            <p:cNvSpPr>
              <a:spLocks noChangeArrowheads="1"/>
            </p:cNvSpPr>
            <p:nvPr/>
          </p:nvSpPr>
          <p:spPr bwMode="auto">
            <a:xfrm>
              <a:off x="3341688" y="5321300"/>
              <a:ext cx="889000" cy="355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95" name="Rectangle 15"/>
            <p:cNvSpPr>
              <a:spLocks noChangeArrowheads="1"/>
            </p:cNvSpPr>
            <p:nvPr/>
          </p:nvSpPr>
          <p:spPr bwMode="auto">
            <a:xfrm>
              <a:off x="3314700" y="5332413"/>
              <a:ext cx="888065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 dirty="0">
                  <a:latin typeface="Calibri"/>
                  <a:ea typeface="굴림" charset="-127"/>
                  <a:cs typeface="Calibri"/>
                </a:rPr>
                <a:t>64-bitx16</a:t>
              </a:r>
            </a:p>
          </p:txBody>
        </p:sp>
        <p:sp>
          <p:nvSpPr>
            <p:cNvPr id="1326096" name="Line 16"/>
            <p:cNvSpPr>
              <a:spLocks noChangeShapeType="1"/>
            </p:cNvSpPr>
            <p:nvPr/>
          </p:nvSpPr>
          <p:spPr bwMode="auto">
            <a:xfrm>
              <a:off x="2503488" y="5613400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97" name="Line 17"/>
            <p:cNvSpPr>
              <a:spLocks noChangeShapeType="1"/>
            </p:cNvSpPr>
            <p:nvPr/>
          </p:nvSpPr>
          <p:spPr bwMode="auto">
            <a:xfrm>
              <a:off x="2503488" y="5461000"/>
              <a:ext cx="584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98" name="Line 18"/>
            <p:cNvSpPr>
              <a:spLocks noChangeShapeType="1"/>
            </p:cNvSpPr>
            <p:nvPr/>
          </p:nvSpPr>
          <p:spPr bwMode="auto">
            <a:xfrm>
              <a:off x="2503488" y="53086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099" name="Line 19"/>
            <p:cNvSpPr>
              <a:spLocks noChangeShapeType="1"/>
            </p:cNvSpPr>
            <p:nvPr/>
          </p:nvSpPr>
          <p:spPr bwMode="auto">
            <a:xfrm>
              <a:off x="2503488" y="5156200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00" name="Rectangle 20"/>
            <p:cNvSpPr>
              <a:spLocks noChangeArrowheads="1"/>
            </p:cNvSpPr>
            <p:nvPr/>
          </p:nvSpPr>
          <p:spPr bwMode="auto">
            <a:xfrm>
              <a:off x="5399088" y="5321300"/>
              <a:ext cx="838200" cy="203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01" name="Rectangle 21"/>
            <p:cNvSpPr>
              <a:spLocks noChangeArrowheads="1"/>
            </p:cNvSpPr>
            <p:nvPr/>
          </p:nvSpPr>
          <p:spPr bwMode="auto">
            <a:xfrm>
              <a:off x="5600700" y="5268913"/>
              <a:ext cx="444421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NIP</a:t>
              </a:r>
            </a:p>
          </p:txBody>
        </p:sp>
        <p:sp>
          <p:nvSpPr>
            <p:cNvPr id="1326102" name="Rectangle 22"/>
            <p:cNvSpPr>
              <a:spLocks noChangeArrowheads="1"/>
            </p:cNvSpPr>
            <p:nvPr/>
          </p:nvSpPr>
          <p:spPr bwMode="auto">
            <a:xfrm>
              <a:off x="5399088" y="5702300"/>
              <a:ext cx="812800" cy="203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03" name="Rectangle 23"/>
            <p:cNvSpPr>
              <a:spLocks noChangeArrowheads="1"/>
            </p:cNvSpPr>
            <p:nvPr/>
          </p:nvSpPr>
          <p:spPr bwMode="auto">
            <a:xfrm>
              <a:off x="5600700" y="5649913"/>
              <a:ext cx="402079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LIP</a:t>
              </a:r>
            </a:p>
          </p:txBody>
        </p:sp>
        <p:grpSp>
          <p:nvGrpSpPr>
            <p:cNvPr id="1326104" name="Group 24"/>
            <p:cNvGrpSpPr>
              <a:grpSpLocks/>
            </p:cNvGrpSpPr>
            <p:nvPr/>
          </p:nvGrpSpPr>
          <p:grpSpPr bwMode="auto">
            <a:xfrm>
              <a:off x="6999288" y="5268913"/>
              <a:ext cx="812800" cy="304800"/>
              <a:chOff x="4368" y="3327"/>
              <a:chExt cx="512" cy="192"/>
            </a:xfrm>
          </p:grpSpPr>
          <p:sp>
            <p:nvSpPr>
              <p:cNvPr id="1326105" name="Rectangle 25"/>
              <p:cNvSpPr>
                <a:spLocks noChangeArrowheads="1"/>
              </p:cNvSpPr>
              <p:nvPr/>
            </p:nvSpPr>
            <p:spPr bwMode="auto">
              <a:xfrm>
                <a:off x="4368" y="3360"/>
                <a:ext cx="512" cy="1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06" name="Rectangle 26"/>
              <p:cNvSpPr>
                <a:spLocks noChangeArrowheads="1"/>
              </p:cNvSpPr>
              <p:nvPr/>
            </p:nvSpPr>
            <p:spPr bwMode="auto">
              <a:xfrm>
                <a:off x="4495" y="3327"/>
                <a:ext cx="265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400">
                    <a:latin typeface="Calibri"/>
                    <a:ea typeface="굴림" charset="-127"/>
                    <a:cs typeface="Calibri"/>
                  </a:rPr>
                  <a:t>CIP</a:t>
                </a:r>
              </a:p>
            </p:txBody>
          </p:sp>
        </p:grpSp>
        <p:sp>
          <p:nvSpPr>
            <p:cNvPr id="1326107" name="Line 27"/>
            <p:cNvSpPr>
              <a:spLocks noChangeShapeType="1"/>
            </p:cNvSpPr>
            <p:nvPr/>
          </p:nvSpPr>
          <p:spPr bwMode="auto">
            <a:xfrm flipV="1">
              <a:off x="4560888" y="5295900"/>
              <a:ext cx="203200" cy="25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08" name="Line 28"/>
            <p:cNvSpPr>
              <a:spLocks noChangeShapeType="1"/>
            </p:cNvSpPr>
            <p:nvPr/>
          </p:nvSpPr>
          <p:spPr bwMode="auto">
            <a:xfrm>
              <a:off x="4637088" y="53975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09" name="Line 29"/>
            <p:cNvSpPr>
              <a:spLocks noChangeShapeType="1"/>
            </p:cNvSpPr>
            <p:nvPr/>
          </p:nvSpPr>
          <p:spPr bwMode="auto">
            <a:xfrm>
              <a:off x="4256088" y="55372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0" name="Line 30"/>
            <p:cNvSpPr>
              <a:spLocks noChangeShapeType="1"/>
            </p:cNvSpPr>
            <p:nvPr/>
          </p:nvSpPr>
          <p:spPr bwMode="auto">
            <a:xfrm>
              <a:off x="4332288" y="54610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1" name="Line 31"/>
            <p:cNvSpPr>
              <a:spLocks noChangeShapeType="1"/>
            </p:cNvSpPr>
            <p:nvPr/>
          </p:nvSpPr>
          <p:spPr bwMode="auto">
            <a:xfrm>
              <a:off x="4408488" y="53975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2" name="Line 32"/>
            <p:cNvSpPr>
              <a:spLocks noChangeShapeType="1"/>
            </p:cNvSpPr>
            <p:nvPr/>
          </p:nvSpPr>
          <p:spPr bwMode="auto">
            <a:xfrm>
              <a:off x="4484688" y="5308600"/>
              <a:ext cx="27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3" name="Freeform 33"/>
            <p:cNvSpPr>
              <a:spLocks/>
            </p:cNvSpPr>
            <p:nvPr/>
          </p:nvSpPr>
          <p:spPr bwMode="auto">
            <a:xfrm>
              <a:off x="5018088" y="5397500"/>
              <a:ext cx="369887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40" y="240"/>
                </a:cxn>
              </a:cxnLst>
              <a:rect l="0" t="0" r="r" b="b"/>
              <a:pathLst>
                <a:path w="241" h="241">
                  <a:moveTo>
                    <a:pt x="0" y="0"/>
                  </a:moveTo>
                  <a:lnTo>
                    <a:pt x="0" y="240"/>
                  </a:lnTo>
                  <a:lnTo>
                    <a:pt x="240" y="2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4" name="Line 34"/>
            <p:cNvSpPr>
              <a:spLocks noChangeShapeType="1"/>
            </p:cNvSpPr>
            <p:nvPr/>
          </p:nvSpPr>
          <p:spPr bwMode="auto">
            <a:xfrm flipV="1">
              <a:off x="6237288" y="53975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5" name="Rectangle 35"/>
            <p:cNvSpPr>
              <a:spLocks noChangeArrowheads="1"/>
            </p:cNvSpPr>
            <p:nvPr/>
          </p:nvSpPr>
          <p:spPr bwMode="auto">
            <a:xfrm>
              <a:off x="3519488" y="2884488"/>
              <a:ext cx="812800" cy="584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6" name="Line 36"/>
            <p:cNvSpPr>
              <a:spLocks noChangeShapeType="1"/>
            </p:cNvSpPr>
            <p:nvPr/>
          </p:nvSpPr>
          <p:spPr bwMode="auto">
            <a:xfrm flipH="1">
              <a:off x="2503488" y="3176588"/>
              <a:ext cx="101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7" name="Line 37"/>
            <p:cNvSpPr>
              <a:spLocks noChangeShapeType="1"/>
            </p:cNvSpPr>
            <p:nvPr/>
          </p:nvSpPr>
          <p:spPr bwMode="auto">
            <a:xfrm flipV="1">
              <a:off x="4332288" y="30353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8" name="Line 38"/>
            <p:cNvSpPr>
              <a:spLocks noChangeShapeType="1"/>
            </p:cNvSpPr>
            <p:nvPr/>
          </p:nvSpPr>
          <p:spPr bwMode="auto">
            <a:xfrm flipH="1">
              <a:off x="4332288" y="3328988"/>
              <a:ext cx="86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19" name="Rectangle 39"/>
            <p:cNvSpPr>
              <a:spLocks noChangeArrowheads="1"/>
            </p:cNvSpPr>
            <p:nvPr/>
          </p:nvSpPr>
          <p:spPr bwMode="auto">
            <a:xfrm>
              <a:off x="2717800" y="2882900"/>
              <a:ext cx="464872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(A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0</a:t>
              </a: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)</a:t>
              </a:r>
            </a:p>
          </p:txBody>
        </p:sp>
        <p:sp>
          <p:nvSpPr>
            <p:cNvPr id="1326120" name="Line 40"/>
            <p:cNvSpPr>
              <a:spLocks noChangeShapeType="1"/>
            </p:cNvSpPr>
            <p:nvPr/>
          </p:nvSpPr>
          <p:spPr bwMode="auto">
            <a:xfrm flipH="1">
              <a:off x="2503488" y="2719388"/>
              <a:ext cx="269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21" name="Rectangle 41"/>
            <p:cNvSpPr>
              <a:spLocks noChangeArrowheads="1"/>
            </p:cNvSpPr>
            <p:nvPr/>
          </p:nvSpPr>
          <p:spPr bwMode="auto">
            <a:xfrm>
              <a:off x="3098800" y="2425700"/>
              <a:ext cx="1190502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( (A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h</a:t>
              </a: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) + j k m )</a:t>
              </a:r>
            </a:p>
          </p:txBody>
        </p:sp>
        <p:sp>
          <p:nvSpPr>
            <p:cNvPr id="1326122" name="Rectangle 42"/>
            <p:cNvSpPr>
              <a:spLocks noChangeArrowheads="1"/>
            </p:cNvSpPr>
            <p:nvPr/>
          </p:nvSpPr>
          <p:spPr bwMode="auto">
            <a:xfrm>
              <a:off x="3479800" y="2836863"/>
              <a:ext cx="798296" cy="6437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64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T </a:t>
              </a:r>
              <a:r>
                <a:rPr lang="en-US" altLang="ko-KR" sz="1800" dirty="0" err="1">
                  <a:latin typeface="Calibri"/>
                  <a:ea typeface="굴림" charset="-127"/>
                  <a:cs typeface="Calibri"/>
                </a:rPr>
                <a:t>Regs</a:t>
              </a:r>
              <a:endParaRPr lang="en-US" altLang="ko-KR" sz="1800" dirty="0">
                <a:latin typeface="Calibri"/>
                <a:ea typeface="굴림" charset="-127"/>
                <a:cs typeface="Calibri"/>
              </a:endParaRPr>
            </a:p>
          </p:txBody>
        </p:sp>
        <p:sp>
          <p:nvSpPr>
            <p:cNvPr id="1326123" name="Rectangle 43"/>
            <p:cNvSpPr>
              <a:spLocks noChangeArrowheads="1"/>
            </p:cNvSpPr>
            <p:nvPr/>
          </p:nvSpPr>
          <p:spPr bwMode="auto">
            <a:xfrm>
              <a:off x="3519488" y="4332288"/>
              <a:ext cx="812800" cy="584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24" name="Line 44"/>
            <p:cNvSpPr>
              <a:spLocks noChangeShapeType="1"/>
            </p:cNvSpPr>
            <p:nvPr/>
          </p:nvSpPr>
          <p:spPr bwMode="auto">
            <a:xfrm flipH="1">
              <a:off x="2503488" y="4624388"/>
              <a:ext cx="101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25" name="Line 45"/>
            <p:cNvSpPr>
              <a:spLocks noChangeShapeType="1"/>
            </p:cNvSpPr>
            <p:nvPr/>
          </p:nvSpPr>
          <p:spPr bwMode="auto">
            <a:xfrm>
              <a:off x="4357688" y="4471988"/>
              <a:ext cx="812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26" name="Line 46"/>
            <p:cNvSpPr>
              <a:spLocks noChangeShapeType="1"/>
            </p:cNvSpPr>
            <p:nvPr/>
          </p:nvSpPr>
          <p:spPr bwMode="auto">
            <a:xfrm flipH="1">
              <a:off x="4332288" y="4776788"/>
              <a:ext cx="86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27" name="Rectangle 47"/>
            <p:cNvSpPr>
              <a:spLocks noChangeArrowheads="1"/>
            </p:cNvSpPr>
            <p:nvPr/>
          </p:nvSpPr>
          <p:spPr bwMode="auto">
            <a:xfrm>
              <a:off x="2717800" y="4330700"/>
              <a:ext cx="464872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(A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0</a:t>
              </a: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)</a:t>
              </a:r>
            </a:p>
          </p:txBody>
        </p:sp>
        <p:sp>
          <p:nvSpPr>
            <p:cNvPr id="1326128" name="Line 48"/>
            <p:cNvSpPr>
              <a:spLocks noChangeShapeType="1"/>
            </p:cNvSpPr>
            <p:nvPr/>
          </p:nvSpPr>
          <p:spPr bwMode="auto">
            <a:xfrm flipH="1">
              <a:off x="2503488" y="4167188"/>
              <a:ext cx="269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29" name="Rectangle 49"/>
            <p:cNvSpPr>
              <a:spLocks noChangeArrowheads="1"/>
            </p:cNvSpPr>
            <p:nvPr/>
          </p:nvSpPr>
          <p:spPr bwMode="auto">
            <a:xfrm>
              <a:off x="3098800" y="3873500"/>
              <a:ext cx="1190502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( (A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h</a:t>
              </a: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) + j k m )</a:t>
              </a:r>
            </a:p>
          </p:txBody>
        </p:sp>
        <p:sp>
          <p:nvSpPr>
            <p:cNvPr id="1326130" name="Rectangle 50"/>
            <p:cNvSpPr>
              <a:spLocks noChangeArrowheads="1"/>
            </p:cNvSpPr>
            <p:nvPr/>
          </p:nvSpPr>
          <p:spPr bwMode="auto">
            <a:xfrm>
              <a:off x="3467100" y="4297363"/>
              <a:ext cx="812010" cy="6437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64 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B Regs</a:t>
              </a:r>
            </a:p>
          </p:txBody>
        </p:sp>
        <p:grpSp>
          <p:nvGrpSpPr>
            <p:cNvPr id="1326131" name="Group 51"/>
            <p:cNvGrpSpPr>
              <a:grpSpLocks/>
            </p:cNvGrpSpPr>
            <p:nvPr/>
          </p:nvGrpSpPr>
          <p:grpSpPr bwMode="auto">
            <a:xfrm>
              <a:off x="5189538" y="2319339"/>
              <a:ext cx="901700" cy="1309688"/>
              <a:chOff x="3236" y="988"/>
              <a:chExt cx="568" cy="825"/>
            </a:xfrm>
          </p:grpSpPr>
          <p:sp>
            <p:nvSpPr>
              <p:cNvPr id="1326132" name="Rectangle 52"/>
              <p:cNvSpPr>
                <a:spLocks noChangeArrowheads="1"/>
              </p:cNvSpPr>
              <p:nvPr/>
            </p:nvSpPr>
            <p:spPr bwMode="auto">
              <a:xfrm>
                <a:off x="3240" y="1008"/>
                <a:ext cx="560" cy="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33" name="Line 53"/>
              <p:cNvSpPr>
                <a:spLocks noChangeShapeType="1"/>
              </p:cNvSpPr>
              <p:nvPr/>
            </p:nvSpPr>
            <p:spPr bwMode="auto">
              <a:xfrm>
                <a:off x="3236" y="1096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34" name="Line 54"/>
              <p:cNvSpPr>
                <a:spLocks noChangeShapeType="1"/>
              </p:cNvSpPr>
              <p:nvPr/>
            </p:nvSpPr>
            <p:spPr bwMode="auto">
              <a:xfrm>
                <a:off x="3236" y="119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35" name="Line 55"/>
              <p:cNvSpPr>
                <a:spLocks noChangeShapeType="1"/>
              </p:cNvSpPr>
              <p:nvPr/>
            </p:nvSpPr>
            <p:spPr bwMode="auto">
              <a:xfrm>
                <a:off x="3236" y="1288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36" name="Line 56"/>
              <p:cNvSpPr>
                <a:spLocks noChangeShapeType="1"/>
              </p:cNvSpPr>
              <p:nvPr/>
            </p:nvSpPr>
            <p:spPr bwMode="auto">
              <a:xfrm>
                <a:off x="3236" y="1384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37" name="Line 57"/>
              <p:cNvSpPr>
                <a:spLocks noChangeShapeType="1"/>
              </p:cNvSpPr>
              <p:nvPr/>
            </p:nvSpPr>
            <p:spPr bwMode="auto">
              <a:xfrm>
                <a:off x="3236" y="1480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38" name="Line 58"/>
              <p:cNvSpPr>
                <a:spLocks noChangeShapeType="1"/>
              </p:cNvSpPr>
              <p:nvPr/>
            </p:nvSpPr>
            <p:spPr bwMode="auto">
              <a:xfrm>
                <a:off x="3236" y="1576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39" name="Line 59"/>
              <p:cNvSpPr>
                <a:spLocks noChangeShapeType="1"/>
              </p:cNvSpPr>
              <p:nvPr/>
            </p:nvSpPr>
            <p:spPr bwMode="auto">
              <a:xfrm>
                <a:off x="3236" y="167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40" name="Rectangle 60"/>
              <p:cNvSpPr>
                <a:spLocks noChangeArrowheads="1"/>
              </p:cNvSpPr>
              <p:nvPr/>
            </p:nvSpPr>
            <p:spPr bwMode="auto">
              <a:xfrm>
                <a:off x="3407" y="988"/>
                <a:ext cx="196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S0</a:t>
                </a:r>
              </a:p>
            </p:txBody>
          </p:sp>
          <p:sp>
            <p:nvSpPr>
              <p:cNvPr id="1326141" name="Rectangle 61"/>
              <p:cNvSpPr>
                <a:spLocks noChangeArrowheads="1"/>
              </p:cNvSpPr>
              <p:nvPr/>
            </p:nvSpPr>
            <p:spPr bwMode="auto">
              <a:xfrm>
                <a:off x="3407" y="1084"/>
                <a:ext cx="19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S1</a:t>
                </a:r>
              </a:p>
            </p:txBody>
          </p:sp>
          <p:sp>
            <p:nvSpPr>
              <p:cNvPr id="1326142" name="Rectangle 62"/>
              <p:cNvSpPr>
                <a:spLocks noChangeArrowheads="1"/>
              </p:cNvSpPr>
              <p:nvPr/>
            </p:nvSpPr>
            <p:spPr bwMode="auto">
              <a:xfrm>
                <a:off x="3407" y="1180"/>
                <a:ext cx="196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S2</a:t>
                </a:r>
              </a:p>
            </p:txBody>
          </p:sp>
          <p:sp>
            <p:nvSpPr>
              <p:cNvPr id="1326143" name="Rectangle 63"/>
              <p:cNvSpPr>
                <a:spLocks noChangeArrowheads="1"/>
              </p:cNvSpPr>
              <p:nvPr/>
            </p:nvSpPr>
            <p:spPr bwMode="auto">
              <a:xfrm>
                <a:off x="3407" y="1276"/>
                <a:ext cx="196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S3</a:t>
                </a:r>
              </a:p>
            </p:txBody>
          </p:sp>
          <p:sp>
            <p:nvSpPr>
              <p:cNvPr id="1326144" name="Rectangle 64"/>
              <p:cNvSpPr>
                <a:spLocks noChangeArrowheads="1"/>
              </p:cNvSpPr>
              <p:nvPr/>
            </p:nvSpPr>
            <p:spPr bwMode="auto">
              <a:xfrm>
                <a:off x="3407" y="1372"/>
                <a:ext cx="196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S4</a:t>
                </a:r>
              </a:p>
            </p:txBody>
          </p:sp>
          <p:sp>
            <p:nvSpPr>
              <p:cNvPr id="1326145" name="Rectangle 65"/>
              <p:cNvSpPr>
                <a:spLocks noChangeArrowheads="1"/>
              </p:cNvSpPr>
              <p:nvPr/>
            </p:nvSpPr>
            <p:spPr bwMode="auto">
              <a:xfrm>
                <a:off x="3407" y="1468"/>
                <a:ext cx="19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S5</a:t>
                </a:r>
              </a:p>
            </p:txBody>
          </p:sp>
          <p:sp>
            <p:nvSpPr>
              <p:cNvPr id="1326146" name="Rectangle 66"/>
              <p:cNvSpPr>
                <a:spLocks noChangeArrowheads="1"/>
              </p:cNvSpPr>
              <p:nvPr/>
            </p:nvSpPr>
            <p:spPr bwMode="auto">
              <a:xfrm>
                <a:off x="3407" y="1564"/>
                <a:ext cx="196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S6</a:t>
                </a:r>
              </a:p>
            </p:txBody>
          </p:sp>
          <p:sp>
            <p:nvSpPr>
              <p:cNvPr id="1326147" name="Rectangle 67"/>
              <p:cNvSpPr>
                <a:spLocks noChangeArrowheads="1"/>
              </p:cNvSpPr>
              <p:nvPr/>
            </p:nvSpPr>
            <p:spPr bwMode="auto">
              <a:xfrm>
                <a:off x="3407" y="1660"/>
                <a:ext cx="19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S7</a:t>
                </a:r>
              </a:p>
            </p:txBody>
          </p:sp>
        </p:grpSp>
        <p:grpSp>
          <p:nvGrpSpPr>
            <p:cNvPr id="1326148" name="Group 68"/>
            <p:cNvGrpSpPr>
              <a:grpSpLocks/>
            </p:cNvGrpSpPr>
            <p:nvPr/>
          </p:nvGrpSpPr>
          <p:grpSpPr bwMode="auto">
            <a:xfrm>
              <a:off x="5189538" y="3767139"/>
              <a:ext cx="901700" cy="1309688"/>
              <a:chOff x="3236" y="1900"/>
              <a:chExt cx="568" cy="825"/>
            </a:xfrm>
          </p:grpSpPr>
          <p:sp>
            <p:nvSpPr>
              <p:cNvPr id="1326149" name="Rectangle 69"/>
              <p:cNvSpPr>
                <a:spLocks noChangeArrowheads="1"/>
              </p:cNvSpPr>
              <p:nvPr/>
            </p:nvSpPr>
            <p:spPr bwMode="auto">
              <a:xfrm>
                <a:off x="3240" y="1920"/>
                <a:ext cx="560" cy="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50" name="Line 70"/>
              <p:cNvSpPr>
                <a:spLocks noChangeShapeType="1"/>
              </p:cNvSpPr>
              <p:nvPr/>
            </p:nvSpPr>
            <p:spPr bwMode="auto">
              <a:xfrm>
                <a:off x="3236" y="2008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51" name="Line 71"/>
              <p:cNvSpPr>
                <a:spLocks noChangeShapeType="1"/>
              </p:cNvSpPr>
              <p:nvPr/>
            </p:nvSpPr>
            <p:spPr bwMode="auto">
              <a:xfrm>
                <a:off x="3236" y="2104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52" name="Line 72"/>
              <p:cNvSpPr>
                <a:spLocks noChangeShapeType="1"/>
              </p:cNvSpPr>
              <p:nvPr/>
            </p:nvSpPr>
            <p:spPr bwMode="auto">
              <a:xfrm>
                <a:off x="3236" y="2200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53" name="Line 73"/>
              <p:cNvSpPr>
                <a:spLocks noChangeShapeType="1"/>
              </p:cNvSpPr>
              <p:nvPr/>
            </p:nvSpPr>
            <p:spPr bwMode="auto">
              <a:xfrm>
                <a:off x="3236" y="2296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54" name="Line 74"/>
              <p:cNvSpPr>
                <a:spLocks noChangeShapeType="1"/>
              </p:cNvSpPr>
              <p:nvPr/>
            </p:nvSpPr>
            <p:spPr bwMode="auto">
              <a:xfrm>
                <a:off x="3236" y="239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55" name="Line 75"/>
              <p:cNvSpPr>
                <a:spLocks noChangeShapeType="1"/>
              </p:cNvSpPr>
              <p:nvPr/>
            </p:nvSpPr>
            <p:spPr bwMode="auto">
              <a:xfrm>
                <a:off x="3236" y="2488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56" name="Line 76"/>
              <p:cNvSpPr>
                <a:spLocks noChangeShapeType="1"/>
              </p:cNvSpPr>
              <p:nvPr/>
            </p:nvSpPr>
            <p:spPr bwMode="auto">
              <a:xfrm>
                <a:off x="3236" y="2584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57" name="Rectangle 77"/>
              <p:cNvSpPr>
                <a:spLocks noChangeArrowheads="1"/>
              </p:cNvSpPr>
              <p:nvPr/>
            </p:nvSpPr>
            <p:spPr bwMode="auto">
              <a:xfrm>
                <a:off x="3407" y="1900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A0</a:t>
                </a:r>
              </a:p>
            </p:txBody>
          </p:sp>
          <p:sp>
            <p:nvSpPr>
              <p:cNvPr id="1326158" name="Rectangle 78"/>
              <p:cNvSpPr>
                <a:spLocks noChangeArrowheads="1"/>
              </p:cNvSpPr>
              <p:nvPr/>
            </p:nvSpPr>
            <p:spPr bwMode="auto">
              <a:xfrm>
                <a:off x="3407" y="1996"/>
                <a:ext cx="203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A1</a:t>
                </a:r>
              </a:p>
            </p:txBody>
          </p:sp>
          <p:sp>
            <p:nvSpPr>
              <p:cNvPr id="1326159" name="Rectangle 79"/>
              <p:cNvSpPr>
                <a:spLocks noChangeArrowheads="1"/>
              </p:cNvSpPr>
              <p:nvPr/>
            </p:nvSpPr>
            <p:spPr bwMode="auto">
              <a:xfrm>
                <a:off x="3407" y="2092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A2</a:t>
                </a:r>
              </a:p>
            </p:txBody>
          </p:sp>
          <p:sp>
            <p:nvSpPr>
              <p:cNvPr id="1326160" name="Rectangle 80"/>
              <p:cNvSpPr>
                <a:spLocks noChangeArrowheads="1"/>
              </p:cNvSpPr>
              <p:nvPr/>
            </p:nvSpPr>
            <p:spPr bwMode="auto">
              <a:xfrm>
                <a:off x="3407" y="2188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A3</a:t>
                </a:r>
              </a:p>
            </p:txBody>
          </p:sp>
          <p:sp>
            <p:nvSpPr>
              <p:cNvPr id="1326161" name="Rectangle 81"/>
              <p:cNvSpPr>
                <a:spLocks noChangeArrowheads="1"/>
              </p:cNvSpPr>
              <p:nvPr/>
            </p:nvSpPr>
            <p:spPr bwMode="auto">
              <a:xfrm>
                <a:off x="3407" y="2284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A4</a:t>
                </a:r>
              </a:p>
            </p:txBody>
          </p:sp>
          <p:sp>
            <p:nvSpPr>
              <p:cNvPr id="1326162" name="Rectangle 82"/>
              <p:cNvSpPr>
                <a:spLocks noChangeArrowheads="1"/>
              </p:cNvSpPr>
              <p:nvPr/>
            </p:nvSpPr>
            <p:spPr bwMode="auto">
              <a:xfrm>
                <a:off x="3407" y="2380"/>
                <a:ext cx="203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A5</a:t>
                </a:r>
              </a:p>
            </p:txBody>
          </p:sp>
          <p:sp>
            <p:nvSpPr>
              <p:cNvPr id="1326163" name="Rectangle 83"/>
              <p:cNvSpPr>
                <a:spLocks noChangeArrowheads="1"/>
              </p:cNvSpPr>
              <p:nvPr/>
            </p:nvSpPr>
            <p:spPr bwMode="auto">
              <a:xfrm>
                <a:off x="3407" y="2476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A6</a:t>
                </a:r>
              </a:p>
            </p:txBody>
          </p:sp>
          <p:sp>
            <p:nvSpPr>
              <p:cNvPr id="1326164" name="Rectangle 84"/>
              <p:cNvSpPr>
                <a:spLocks noChangeArrowheads="1"/>
              </p:cNvSpPr>
              <p:nvPr/>
            </p:nvSpPr>
            <p:spPr bwMode="auto">
              <a:xfrm>
                <a:off x="3407" y="2572"/>
                <a:ext cx="203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A7</a:t>
                </a:r>
              </a:p>
            </p:txBody>
          </p:sp>
        </p:grpSp>
        <p:sp>
          <p:nvSpPr>
            <p:cNvPr id="1326165" name="Rectangle 85"/>
            <p:cNvSpPr>
              <a:spLocks noChangeArrowheads="1"/>
            </p:cNvSpPr>
            <p:nvPr/>
          </p:nvSpPr>
          <p:spPr bwMode="auto">
            <a:xfrm>
              <a:off x="4622800" y="2730500"/>
              <a:ext cx="298160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S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i</a:t>
              </a:r>
            </a:p>
          </p:txBody>
        </p:sp>
        <p:sp>
          <p:nvSpPr>
            <p:cNvPr id="1326166" name="Rectangle 86"/>
            <p:cNvSpPr>
              <a:spLocks noChangeArrowheads="1"/>
            </p:cNvSpPr>
            <p:nvPr/>
          </p:nvSpPr>
          <p:spPr bwMode="auto">
            <a:xfrm>
              <a:off x="4622800" y="3035300"/>
              <a:ext cx="362280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T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jk</a:t>
              </a:r>
            </a:p>
          </p:txBody>
        </p:sp>
        <p:sp>
          <p:nvSpPr>
            <p:cNvPr id="1326167" name="Rectangle 87"/>
            <p:cNvSpPr>
              <a:spLocks noChangeArrowheads="1"/>
            </p:cNvSpPr>
            <p:nvPr/>
          </p:nvSpPr>
          <p:spPr bwMode="auto">
            <a:xfrm>
              <a:off x="4622800" y="4178300"/>
              <a:ext cx="31409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A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i</a:t>
              </a:r>
            </a:p>
          </p:txBody>
        </p:sp>
        <p:sp>
          <p:nvSpPr>
            <p:cNvPr id="1326168" name="Rectangle 88"/>
            <p:cNvSpPr>
              <a:spLocks noChangeArrowheads="1"/>
            </p:cNvSpPr>
            <p:nvPr/>
          </p:nvSpPr>
          <p:spPr bwMode="auto">
            <a:xfrm>
              <a:off x="4622800" y="4483100"/>
              <a:ext cx="3751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B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jk</a:t>
              </a:r>
            </a:p>
          </p:txBody>
        </p:sp>
        <p:sp>
          <p:nvSpPr>
            <p:cNvPr id="1326169" name="Rectangle 89"/>
            <p:cNvSpPr>
              <a:spLocks noChangeArrowheads="1"/>
            </p:cNvSpPr>
            <p:nvPr/>
          </p:nvSpPr>
          <p:spPr bwMode="auto">
            <a:xfrm>
              <a:off x="7405688" y="1970088"/>
              <a:ext cx="965200" cy="889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70" name="Rectangle 90"/>
            <p:cNvSpPr>
              <a:spLocks noChangeArrowheads="1"/>
            </p:cNvSpPr>
            <p:nvPr/>
          </p:nvSpPr>
          <p:spPr bwMode="auto">
            <a:xfrm>
              <a:off x="7442200" y="1968500"/>
              <a:ext cx="702768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FP Add</a:t>
              </a:r>
            </a:p>
          </p:txBody>
        </p:sp>
        <p:sp>
          <p:nvSpPr>
            <p:cNvPr id="1326171" name="Rectangle 91"/>
            <p:cNvSpPr>
              <a:spLocks noChangeArrowheads="1"/>
            </p:cNvSpPr>
            <p:nvPr/>
          </p:nvSpPr>
          <p:spPr bwMode="auto">
            <a:xfrm>
              <a:off x="7442200" y="2273300"/>
              <a:ext cx="698647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FP Mul</a:t>
              </a:r>
            </a:p>
          </p:txBody>
        </p:sp>
        <p:sp>
          <p:nvSpPr>
            <p:cNvPr id="1326172" name="Rectangle 92"/>
            <p:cNvSpPr>
              <a:spLocks noChangeArrowheads="1"/>
            </p:cNvSpPr>
            <p:nvPr/>
          </p:nvSpPr>
          <p:spPr bwMode="auto">
            <a:xfrm>
              <a:off x="7442200" y="2578100"/>
              <a:ext cx="808315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FP Recip</a:t>
              </a:r>
            </a:p>
          </p:txBody>
        </p:sp>
        <p:sp>
          <p:nvSpPr>
            <p:cNvPr id="1326173" name="Line 93"/>
            <p:cNvSpPr>
              <a:spLocks noChangeShapeType="1"/>
            </p:cNvSpPr>
            <p:nvPr/>
          </p:nvSpPr>
          <p:spPr bwMode="auto">
            <a:xfrm>
              <a:off x="7405688" y="2262188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74" name="Line 94"/>
            <p:cNvSpPr>
              <a:spLocks noChangeShapeType="1"/>
            </p:cNvSpPr>
            <p:nvPr/>
          </p:nvSpPr>
          <p:spPr bwMode="auto">
            <a:xfrm>
              <a:off x="7405688" y="2566988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326175" name="Group 95"/>
            <p:cNvGrpSpPr>
              <a:grpSpLocks/>
            </p:cNvGrpSpPr>
            <p:nvPr/>
          </p:nvGrpSpPr>
          <p:grpSpPr bwMode="auto">
            <a:xfrm>
              <a:off x="7405688" y="2959100"/>
              <a:ext cx="965200" cy="1219200"/>
              <a:chOff x="4624" y="1872"/>
              <a:chExt cx="608" cy="768"/>
            </a:xfrm>
          </p:grpSpPr>
          <p:sp>
            <p:nvSpPr>
              <p:cNvPr id="1326176" name="Rectangle 96"/>
              <p:cNvSpPr>
                <a:spLocks noChangeArrowheads="1"/>
              </p:cNvSpPr>
              <p:nvPr/>
            </p:nvSpPr>
            <p:spPr bwMode="auto">
              <a:xfrm>
                <a:off x="4624" y="1873"/>
                <a:ext cx="608" cy="75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77" name="Rectangle 97"/>
              <p:cNvSpPr>
                <a:spLocks noChangeArrowheads="1"/>
              </p:cNvSpPr>
              <p:nvPr/>
            </p:nvSpPr>
            <p:spPr bwMode="auto">
              <a:xfrm>
                <a:off x="4647" y="1872"/>
                <a:ext cx="46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400">
                    <a:latin typeface="Calibri"/>
                    <a:ea typeface="굴림" charset="-127"/>
                    <a:cs typeface="Calibri"/>
                  </a:rPr>
                  <a:t>Int Add</a:t>
                </a:r>
              </a:p>
            </p:txBody>
          </p:sp>
          <p:sp>
            <p:nvSpPr>
              <p:cNvPr id="1326178" name="Rectangle 98"/>
              <p:cNvSpPr>
                <a:spLocks noChangeArrowheads="1"/>
              </p:cNvSpPr>
              <p:nvPr/>
            </p:nvSpPr>
            <p:spPr bwMode="auto">
              <a:xfrm>
                <a:off x="4647" y="2064"/>
                <a:ext cx="51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400">
                    <a:latin typeface="Calibri"/>
                    <a:ea typeface="굴림" charset="-127"/>
                    <a:cs typeface="Calibri"/>
                  </a:rPr>
                  <a:t>Int Logic</a:t>
                </a:r>
              </a:p>
            </p:txBody>
          </p:sp>
          <p:sp>
            <p:nvSpPr>
              <p:cNvPr id="1326179" name="Rectangle 99"/>
              <p:cNvSpPr>
                <a:spLocks noChangeArrowheads="1"/>
              </p:cNvSpPr>
              <p:nvPr/>
            </p:nvSpPr>
            <p:spPr bwMode="auto">
              <a:xfrm>
                <a:off x="4647" y="2256"/>
                <a:ext cx="485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400">
                    <a:latin typeface="Calibri"/>
                    <a:ea typeface="굴림" charset="-127"/>
                    <a:cs typeface="Calibri"/>
                  </a:rPr>
                  <a:t>Int Shift</a:t>
                </a:r>
              </a:p>
            </p:txBody>
          </p:sp>
          <p:sp>
            <p:nvSpPr>
              <p:cNvPr id="1326180" name="Line 100"/>
              <p:cNvSpPr>
                <a:spLocks noChangeShapeType="1"/>
              </p:cNvSpPr>
              <p:nvPr/>
            </p:nvSpPr>
            <p:spPr bwMode="auto">
              <a:xfrm>
                <a:off x="4624" y="2057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81" name="Line 101"/>
              <p:cNvSpPr>
                <a:spLocks noChangeShapeType="1"/>
              </p:cNvSpPr>
              <p:nvPr/>
            </p:nvSpPr>
            <p:spPr bwMode="auto">
              <a:xfrm>
                <a:off x="4624" y="2249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182" name="Rectangle 102"/>
              <p:cNvSpPr>
                <a:spLocks noChangeArrowheads="1"/>
              </p:cNvSpPr>
              <p:nvPr/>
            </p:nvSpPr>
            <p:spPr bwMode="auto">
              <a:xfrm>
                <a:off x="4647" y="2448"/>
                <a:ext cx="487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400">
                    <a:latin typeface="Calibri"/>
                    <a:ea typeface="굴림" charset="-127"/>
                    <a:cs typeface="Calibri"/>
                  </a:rPr>
                  <a:t>Pop Cnt</a:t>
                </a:r>
              </a:p>
            </p:txBody>
          </p:sp>
          <p:sp>
            <p:nvSpPr>
              <p:cNvPr id="1326183" name="Line 103"/>
              <p:cNvSpPr>
                <a:spLocks noChangeShapeType="1"/>
              </p:cNvSpPr>
              <p:nvPr/>
            </p:nvSpPr>
            <p:spPr bwMode="auto">
              <a:xfrm>
                <a:off x="4624" y="2441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26184" name="Freeform 104"/>
            <p:cNvSpPr>
              <a:spLocks/>
            </p:cNvSpPr>
            <p:nvPr/>
          </p:nvSpPr>
          <p:spPr bwMode="auto">
            <a:xfrm>
              <a:off x="6084888" y="2273300"/>
              <a:ext cx="1296987" cy="30638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88" y="192"/>
                </a:cxn>
                <a:cxn ang="0">
                  <a:pos x="288" y="0"/>
                </a:cxn>
                <a:cxn ang="0">
                  <a:pos x="816" y="0"/>
                </a:cxn>
              </a:cxnLst>
              <a:rect l="0" t="0" r="r" b="b"/>
              <a:pathLst>
                <a:path w="817" h="193">
                  <a:moveTo>
                    <a:pt x="0" y="192"/>
                  </a:moveTo>
                  <a:lnTo>
                    <a:pt x="288" y="192"/>
                  </a:lnTo>
                  <a:lnTo>
                    <a:pt x="288" y="0"/>
                  </a:lnTo>
                  <a:lnTo>
                    <a:pt x="8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85" name="Freeform 105"/>
            <p:cNvSpPr>
              <a:spLocks/>
            </p:cNvSpPr>
            <p:nvPr/>
          </p:nvSpPr>
          <p:spPr bwMode="auto">
            <a:xfrm>
              <a:off x="6542088" y="2578100"/>
              <a:ext cx="839787" cy="839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528" y="528"/>
                </a:cxn>
              </a:cxnLst>
              <a:rect l="0" t="0" r="r" b="b"/>
              <a:pathLst>
                <a:path w="529" h="529">
                  <a:moveTo>
                    <a:pt x="0" y="0"/>
                  </a:moveTo>
                  <a:lnTo>
                    <a:pt x="0" y="528"/>
                  </a:lnTo>
                  <a:lnTo>
                    <a:pt x="528" y="5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86" name="Freeform 106"/>
            <p:cNvSpPr>
              <a:spLocks/>
            </p:cNvSpPr>
            <p:nvPr/>
          </p:nvSpPr>
          <p:spPr bwMode="auto">
            <a:xfrm>
              <a:off x="6084888" y="2425700"/>
              <a:ext cx="1296987" cy="4587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384" y="288"/>
                </a:cxn>
                <a:cxn ang="0">
                  <a:pos x="384" y="0"/>
                </a:cxn>
                <a:cxn ang="0">
                  <a:pos x="816" y="0"/>
                </a:cxn>
              </a:cxnLst>
              <a:rect l="0" t="0" r="r" b="b"/>
              <a:pathLst>
                <a:path w="817" h="289">
                  <a:moveTo>
                    <a:pt x="0" y="288"/>
                  </a:moveTo>
                  <a:lnTo>
                    <a:pt x="384" y="288"/>
                  </a:lnTo>
                  <a:lnTo>
                    <a:pt x="384" y="0"/>
                  </a:lnTo>
                  <a:lnTo>
                    <a:pt x="8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87" name="Freeform 107"/>
            <p:cNvSpPr>
              <a:spLocks/>
            </p:cNvSpPr>
            <p:nvPr/>
          </p:nvSpPr>
          <p:spPr bwMode="auto">
            <a:xfrm>
              <a:off x="6694488" y="2882900"/>
              <a:ext cx="687387" cy="687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2"/>
                </a:cxn>
                <a:cxn ang="0">
                  <a:pos x="432" y="432"/>
                </a:cxn>
              </a:cxnLst>
              <a:rect l="0" t="0" r="r" b="b"/>
              <a:pathLst>
                <a:path w="433" h="433">
                  <a:moveTo>
                    <a:pt x="0" y="0"/>
                  </a:moveTo>
                  <a:lnTo>
                    <a:pt x="0" y="432"/>
                  </a:lnTo>
                  <a:lnTo>
                    <a:pt x="432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88" name="Freeform 108"/>
            <p:cNvSpPr>
              <a:spLocks/>
            </p:cNvSpPr>
            <p:nvPr/>
          </p:nvSpPr>
          <p:spPr bwMode="auto">
            <a:xfrm>
              <a:off x="6084888" y="2578100"/>
              <a:ext cx="1296987" cy="611188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480" y="0"/>
                </a:cxn>
                <a:cxn ang="0">
                  <a:pos x="480" y="384"/>
                </a:cxn>
                <a:cxn ang="0">
                  <a:pos x="0" y="384"/>
                </a:cxn>
              </a:cxnLst>
              <a:rect l="0" t="0" r="r" b="b"/>
              <a:pathLst>
                <a:path w="817" h="385">
                  <a:moveTo>
                    <a:pt x="816" y="0"/>
                  </a:moveTo>
                  <a:lnTo>
                    <a:pt x="48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89" name="Freeform 109"/>
            <p:cNvSpPr>
              <a:spLocks/>
            </p:cNvSpPr>
            <p:nvPr/>
          </p:nvSpPr>
          <p:spPr bwMode="auto">
            <a:xfrm>
              <a:off x="6846888" y="3187700"/>
              <a:ext cx="534987" cy="534988"/>
            </a:xfrm>
            <a:custGeom>
              <a:avLst/>
              <a:gdLst/>
              <a:ahLst/>
              <a:cxnLst>
                <a:cxn ang="0">
                  <a:pos x="336" y="336"/>
                </a:cxn>
                <a:cxn ang="0">
                  <a:pos x="0" y="336"/>
                </a:cxn>
                <a:cxn ang="0">
                  <a:pos x="0" y="0"/>
                </a:cxn>
              </a:cxnLst>
              <a:rect l="0" t="0" r="r" b="b"/>
              <a:pathLst>
                <a:path w="337" h="337">
                  <a:moveTo>
                    <a:pt x="33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90" name="Rectangle 110"/>
            <p:cNvSpPr>
              <a:spLocks noChangeArrowheads="1"/>
            </p:cNvSpPr>
            <p:nvPr/>
          </p:nvSpPr>
          <p:spPr bwMode="auto">
            <a:xfrm>
              <a:off x="6223000" y="2273300"/>
              <a:ext cx="298168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S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j</a:t>
              </a:r>
            </a:p>
          </p:txBody>
        </p:sp>
        <p:sp>
          <p:nvSpPr>
            <p:cNvPr id="1326191" name="Rectangle 111"/>
            <p:cNvSpPr>
              <a:spLocks noChangeArrowheads="1"/>
            </p:cNvSpPr>
            <p:nvPr/>
          </p:nvSpPr>
          <p:spPr bwMode="auto">
            <a:xfrm>
              <a:off x="6223000" y="2882900"/>
              <a:ext cx="298160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S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i</a:t>
              </a:r>
            </a:p>
          </p:txBody>
        </p:sp>
        <p:sp>
          <p:nvSpPr>
            <p:cNvPr id="1326192" name="Rectangle 112"/>
            <p:cNvSpPr>
              <a:spLocks noChangeArrowheads="1"/>
            </p:cNvSpPr>
            <p:nvPr/>
          </p:nvSpPr>
          <p:spPr bwMode="auto">
            <a:xfrm>
              <a:off x="6223000" y="2578100"/>
              <a:ext cx="319646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S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k</a:t>
              </a:r>
            </a:p>
          </p:txBody>
        </p:sp>
        <p:sp>
          <p:nvSpPr>
            <p:cNvPr id="1326193" name="Rectangle 113"/>
            <p:cNvSpPr>
              <a:spLocks noChangeArrowheads="1"/>
            </p:cNvSpPr>
            <p:nvPr/>
          </p:nvSpPr>
          <p:spPr bwMode="auto">
            <a:xfrm>
              <a:off x="7405688" y="4332288"/>
              <a:ext cx="9652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94" name="Rectangle 114"/>
            <p:cNvSpPr>
              <a:spLocks noChangeArrowheads="1"/>
            </p:cNvSpPr>
            <p:nvPr/>
          </p:nvSpPr>
          <p:spPr bwMode="auto">
            <a:xfrm>
              <a:off x="7442200" y="4330700"/>
              <a:ext cx="902930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Addr Add</a:t>
              </a:r>
            </a:p>
          </p:txBody>
        </p:sp>
        <p:sp>
          <p:nvSpPr>
            <p:cNvPr id="1326195" name="Rectangle 115"/>
            <p:cNvSpPr>
              <a:spLocks noChangeArrowheads="1"/>
            </p:cNvSpPr>
            <p:nvPr/>
          </p:nvSpPr>
          <p:spPr bwMode="auto">
            <a:xfrm>
              <a:off x="7442200" y="4635500"/>
              <a:ext cx="898810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Addr Mul</a:t>
              </a:r>
            </a:p>
          </p:txBody>
        </p:sp>
        <p:sp>
          <p:nvSpPr>
            <p:cNvPr id="1326196" name="Line 116"/>
            <p:cNvSpPr>
              <a:spLocks noChangeShapeType="1"/>
            </p:cNvSpPr>
            <p:nvPr/>
          </p:nvSpPr>
          <p:spPr bwMode="auto">
            <a:xfrm>
              <a:off x="7405688" y="4624388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97" name="Line 117"/>
            <p:cNvSpPr>
              <a:spLocks noChangeShapeType="1"/>
            </p:cNvSpPr>
            <p:nvPr/>
          </p:nvSpPr>
          <p:spPr bwMode="auto">
            <a:xfrm>
              <a:off x="6110288" y="4395788"/>
              <a:ext cx="127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98" name="Line 118"/>
            <p:cNvSpPr>
              <a:spLocks noChangeShapeType="1"/>
            </p:cNvSpPr>
            <p:nvPr/>
          </p:nvSpPr>
          <p:spPr bwMode="auto">
            <a:xfrm>
              <a:off x="6110288" y="4624388"/>
              <a:ext cx="127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199" name="Line 119"/>
            <p:cNvSpPr>
              <a:spLocks noChangeShapeType="1"/>
            </p:cNvSpPr>
            <p:nvPr/>
          </p:nvSpPr>
          <p:spPr bwMode="auto">
            <a:xfrm flipH="1">
              <a:off x="6084888" y="4852988"/>
              <a:ext cx="1320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00" name="Rectangle 120"/>
            <p:cNvSpPr>
              <a:spLocks noChangeArrowheads="1"/>
            </p:cNvSpPr>
            <p:nvPr/>
          </p:nvSpPr>
          <p:spPr bwMode="auto">
            <a:xfrm>
              <a:off x="6527800" y="4102100"/>
              <a:ext cx="315262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A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j</a:t>
              </a:r>
            </a:p>
          </p:txBody>
        </p:sp>
        <p:sp>
          <p:nvSpPr>
            <p:cNvPr id="1326201" name="Rectangle 121"/>
            <p:cNvSpPr>
              <a:spLocks noChangeArrowheads="1"/>
            </p:cNvSpPr>
            <p:nvPr/>
          </p:nvSpPr>
          <p:spPr bwMode="auto">
            <a:xfrm>
              <a:off x="6527800" y="4559300"/>
              <a:ext cx="31409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A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i</a:t>
              </a:r>
            </a:p>
          </p:txBody>
        </p:sp>
        <p:sp>
          <p:nvSpPr>
            <p:cNvPr id="1326202" name="Rectangle 122"/>
            <p:cNvSpPr>
              <a:spLocks noChangeArrowheads="1"/>
            </p:cNvSpPr>
            <p:nvPr/>
          </p:nvSpPr>
          <p:spPr bwMode="auto">
            <a:xfrm>
              <a:off x="6527800" y="4330700"/>
              <a:ext cx="341036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A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k</a:t>
              </a:r>
            </a:p>
          </p:txBody>
        </p:sp>
        <p:sp>
          <p:nvSpPr>
            <p:cNvPr id="1326203" name="Rectangle 123"/>
            <p:cNvSpPr>
              <a:spLocks noChangeArrowheads="1"/>
            </p:cNvSpPr>
            <p:nvPr/>
          </p:nvSpPr>
          <p:spPr bwMode="auto">
            <a:xfrm>
              <a:off x="914400" y="5905717"/>
              <a:ext cx="6530647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2000" i="1" dirty="0">
                  <a:latin typeface="Calibri"/>
                  <a:ea typeface="굴림" charset="-127"/>
                  <a:cs typeface="Calibri"/>
                </a:rPr>
                <a:t>memory bank cycle </a:t>
              </a:r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50 ns     </a:t>
              </a:r>
              <a:r>
                <a:rPr lang="en-US" altLang="ko-KR" sz="2000" i="1" dirty="0">
                  <a:latin typeface="Calibri"/>
                  <a:ea typeface="굴림" charset="-127"/>
                  <a:cs typeface="Calibri"/>
                </a:rPr>
                <a:t>processor cycle </a:t>
              </a:r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12.5 ns (80MHz)</a:t>
              </a:r>
            </a:p>
          </p:txBody>
        </p:sp>
        <p:sp>
          <p:nvSpPr>
            <p:cNvPr id="1326204" name="Rectangle 124"/>
            <p:cNvSpPr>
              <a:spLocks noChangeArrowheads="1"/>
            </p:cNvSpPr>
            <p:nvPr/>
          </p:nvSpPr>
          <p:spPr bwMode="auto">
            <a:xfrm>
              <a:off x="2884488" y="901700"/>
              <a:ext cx="3200400" cy="12255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05" name="Line 125"/>
            <p:cNvSpPr>
              <a:spLocks noChangeShapeType="1"/>
            </p:cNvSpPr>
            <p:nvPr/>
          </p:nvSpPr>
          <p:spPr bwMode="auto">
            <a:xfrm>
              <a:off x="2884488" y="1044575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06" name="Line 126"/>
            <p:cNvSpPr>
              <a:spLocks noChangeShapeType="1"/>
            </p:cNvSpPr>
            <p:nvPr/>
          </p:nvSpPr>
          <p:spPr bwMode="auto">
            <a:xfrm>
              <a:off x="2884488" y="1201738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07" name="Line 127"/>
            <p:cNvSpPr>
              <a:spLocks noChangeShapeType="1"/>
            </p:cNvSpPr>
            <p:nvPr/>
          </p:nvSpPr>
          <p:spPr bwMode="auto">
            <a:xfrm>
              <a:off x="2884488" y="1357313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08" name="Line 128"/>
            <p:cNvSpPr>
              <a:spLocks noChangeShapeType="1"/>
            </p:cNvSpPr>
            <p:nvPr/>
          </p:nvSpPr>
          <p:spPr bwMode="auto">
            <a:xfrm>
              <a:off x="2884488" y="1514475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09" name="Line 129"/>
            <p:cNvSpPr>
              <a:spLocks noChangeShapeType="1"/>
            </p:cNvSpPr>
            <p:nvPr/>
          </p:nvSpPr>
          <p:spPr bwMode="auto">
            <a:xfrm>
              <a:off x="2884488" y="1671638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10" name="Line 130"/>
            <p:cNvSpPr>
              <a:spLocks noChangeShapeType="1"/>
            </p:cNvSpPr>
            <p:nvPr/>
          </p:nvSpPr>
          <p:spPr bwMode="auto">
            <a:xfrm>
              <a:off x="2884488" y="1827213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11" name="Line 131"/>
            <p:cNvSpPr>
              <a:spLocks noChangeShapeType="1"/>
            </p:cNvSpPr>
            <p:nvPr/>
          </p:nvSpPr>
          <p:spPr bwMode="auto">
            <a:xfrm>
              <a:off x="2884488" y="1984375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326212" name="Group 132"/>
            <p:cNvGrpSpPr>
              <a:grpSpLocks/>
            </p:cNvGrpSpPr>
            <p:nvPr/>
          </p:nvGrpSpPr>
          <p:grpSpPr bwMode="auto">
            <a:xfrm>
              <a:off x="5475288" y="868363"/>
              <a:ext cx="336550" cy="1309688"/>
              <a:chOff x="2282" y="576"/>
              <a:chExt cx="212" cy="825"/>
            </a:xfrm>
          </p:grpSpPr>
          <p:sp>
            <p:nvSpPr>
              <p:cNvPr id="1326213" name="Rectangle 133"/>
              <p:cNvSpPr>
                <a:spLocks noChangeArrowheads="1"/>
              </p:cNvSpPr>
              <p:nvPr/>
            </p:nvSpPr>
            <p:spPr bwMode="auto">
              <a:xfrm>
                <a:off x="2282" y="576"/>
                <a:ext cx="212" cy="1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V0</a:t>
                </a:r>
              </a:p>
            </p:txBody>
          </p:sp>
          <p:sp>
            <p:nvSpPr>
              <p:cNvPr id="1326214" name="Rectangle 134"/>
              <p:cNvSpPr>
                <a:spLocks noChangeArrowheads="1"/>
              </p:cNvSpPr>
              <p:nvPr/>
            </p:nvSpPr>
            <p:spPr bwMode="auto">
              <a:xfrm>
                <a:off x="2282" y="672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V1</a:t>
                </a:r>
              </a:p>
            </p:txBody>
          </p:sp>
          <p:sp>
            <p:nvSpPr>
              <p:cNvPr id="1326215" name="Rectangle 135"/>
              <p:cNvSpPr>
                <a:spLocks noChangeArrowheads="1"/>
              </p:cNvSpPr>
              <p:nvPr/>
            </p:nvSpPr>
            <p:spPr bwMode="auto">
              <a:xfrm>
                <a:off x="2282" y="768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V2</a:t>
                </a:r>
              </a:p>
            </p:txBody>
          </p:sp>
          <p:sp>
            <p:nvSpPr>
              <p:cNvPr id="1326216" name="Rectangle 136"/>
              <p:cNvSpPr>
                <a:spLocks noChangeArrowheads="1"/>
              </p:cNvSpPr>
              <p:nvPr/>
            </p:nvSpPr>
            <p:spPr bwMode="auto">
              <a:xfrm>
                <a:off x="2282" y="864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 dirty="0">
                    <a:latin typeface="Calibri"/>
                    <a:ea typeface="굴림" charset="-127"/>
                    <a:cs typeface="Calibri"/>
                  </a:rPr>
                  <a:t>V3</a:t>
                </a:r>
              </a:p>
            </p:txBody>
          </p:sp>
          <p:sp>
            <p:nvSpPr>
              <p:cNvPr id="1326217" name="Rectangle 137"/>
              <p:cNvSpPr>
                <a:spLocks noChangeArrowheads="1"/>
              </p:cNvSpPr>
              <p:nvPr/>
            </p:nvSpPr>
            <p:spPr bwMode="auto">
              <a:xfrm>
                <a:off x="2282" y="960"/>
                <a:ext cx="212" cy="1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V4</a:t>
                </a:r>
              </a:p>
            </p:txBody>
          </p:sp>
          <p:sp>
            <p:nvSpPr>
              <p:cNvPr id="1326218" name="Rectangle 138"/>
              <p:cNvSpPr>
                <a:spLocks noChangeArrowheads="1"/>
              </p:cNvSpPr>
              <p:nvPr/>
            </p:nvSpPr>
            <p:spPr bwMode="auto">
              <a:xfrm>
                <a:off x="2282" y="1056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V5</a:t>
                </a:r>
              </a:p>
            </p:txBody>
          </p:sp>
          <p:sp>
            <p:nvSpPr>
              <p:cNvPr id="1326219" name="Rectangle 139"/>
              <p:cNvSpPr>
                <a:spLocks noChangeArrowheads="1"/>
              </p:cNvSpPr>
              <p:nvPr/>
            </p:nvSpPr>
            <p:spPr bwMode="auto">
              <a:xfrm>
                <a:off x="2282" y="1152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V6</a:t>
                </a:r>
              </a:p>
            </p:txBody>
          </p:sp>
          <p:sp>
            <p:nvSpPr>
              <p:cNvPr id="1326220" name="Rectangle 140"/>
              <p:cNvSpPr>
                <a:spLocks noChangeArrowheads="1"/>
              </p:cNvSpPr>
              <p:nvPr/>
            </p:nvSpPr>
            <p:spPr bwMode="auto">
              <a:xfrm>
                <a:off x="2282" y="1248"/>
                <a:ext cx="204" cy="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000">
                    <a:latin typeface="Calibri"/>
                    <a:ea typeface="굴림" charset="-127"/>
                    <a:cs typeface="Calibri"/>
                  </a:rPr>
                  <a:t>V7</a:t>
                </a:r>
              </a:p>
            </p:txBody>
          </p:sp>
        </p:grpSp>
        <p:sp>
          <p:nvSpPr>
            <p:cNvPr id="1326221" name="Line 141"/>
            <p:cNvSpPr>
              <a:spLocks noChangeShapeType="1"/>
            </p:cNvSpPr>
            <p:nvPr/>
          </p:nvSpPr>
          <p:spPr bwMode="auto">
            <a:xfrm flipH="1">
              <a:off x="2514600" y="1512888"/>
              <a:ext cx="376238" cy="4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22" name="Line 142"/>
            <p:cNvSpPr>
              <a:spLocks noChangeShapeType="1"/>
            </p:cNvSpPr>
            <p:nvPr/>
          </p:nvSpPr>
          <p:spPr bwMode="auto">
            <a:xfrm flipV="1">
              <a:off x="6846888" y="11303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23" name="Line 143"/>
            <p:cNvSpPr>
              <a:spLocks noChangeShapeType="1"/>
            </p:cNvSpPr>
            <p:nvPr/>
          </p:nvSpPr>
          <p:spPr bwMode="auto">
            <a:xfrm flipH="1">
              <a:off x="6084888" y="11303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24" name="Line 144"/>
            <p:cNvSpPr>
              <a:spLocks noChangeShapeType="1"/>
            </p:cNvSpPr>
            <p:nvPr/>
          </p:nvSpPr>
          <p:spPr bwMode="auto">
            <a:xfrm>
              <a:off x="6084888" y="14351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25" name="Line 145"/>
            <p:cNvSpPr>
              <a:spLocks noChangeShapeType="1"/>
            </p:cNvSpPr>
            <p:nvPr/>
          </p:nvSpPr>
          <p:spPr bwMode="auto">
            <a:xfrm>
              <a:off x="6542088" y="17399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26" name="Line 146"/>
            <p:cNvSpPr>
              <a:spLocks noChangeShapeType="1"/>
            </p:cNvSpPr>
            <p:nvPr/>
          </p:nvSpPr>
          <p:spPr bwMode="auto">
            <a:xfrm>
              <a:off x="6084888" y="17399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27" name="Line 147"/>
            <p:cNvSpPr>
              <a:spLocks noChangeShapeType="1"/>
            </p:cNvSpPr>
            <p:nvPr/>
          </p:nvSpPr>
          <p:spPr bwMode="auto">
            <a:xfrm flipV="1">
              <a:off x="6694488" y="1435100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26228" name="Rectangle 148"/>
            <p:cNvSpPr>
              <a:spLocks noChangeArrowheads="1"/>
            </p:cNvSpPr>
            <p:nvPr/>
          </p:nvSpPr>
          <p:spPr bwMode="auto">
            <a:xfrm>
              <a:off x="6161088" y="1435100"/>
              <a:ext cx="349456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V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k</a:t>
              </a:r>
            </a:p>
          </p:txBody>
        </p:sp>
        <p:sp>
          <p:nvSpPr>
            <p:cNvPr id="1326229" name="Rectangle 149"/>
            <p:cNvSpPr>
              <a:spLocks noChangeArrowheads="1"/>
            </p:cNvSpPr>
            <p:nvPr/>
          </p:nvSpPr>
          <p:spPr bwMode="auto">
            <a:xfrm>
              <a:off x="6161088" y="1130300"/>
              <a:ext cx="319470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V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j</a:t>
              </a:r>
            </a:p>
          </p:txBody>
        </p:sp>
        <p:sp>
          <p:nvSpPr>
            <p:cNvPr id="1326230" name="Rectangle 150"/>
            <p:cNvSpPr>
              <a:spLocks noChangeArrowheads="1"/>
            </p:cNvSpPr>
            <p:nvPr/>
          </p:nvSpPr>
          <p:spPr bwMode="auto">
            <a:xfrm>
              <a:off x="6161088" y="825500"/>
              <a:ext cx="318301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400">
                  <a:latin typeface="Calibri"/>
                  <a:ea typeface="굴림" charset="-127"/>
                  <a:cs typeface="Calibri"/>
                </a:rPr>
                <a:t>V</a:t>
              </a:r>
              <a:r>
                <a:rPr lang="en-US" altLang="ko-KR" sz="1400" baseline="-25000">
                  <a:latin typeface="Calibri"/>
                  <a:ea typeface="굴림" charset="-127"/>
                  <a:cs typeface="Calibri"/>
                </a:rPr>
                <a:t>i</a:t>
              </a:r>
            </a:p>
          </p:txBody>
        </p:sp>
        <p:grpSp>
          <p:nvGrpSpPr>
            <p:cNvPr id="1326231" name="Group 151"/>
            <p:cNvGrpSpPr>
              <a:grpSpLocks/>
            </p:cNvGrpSpPr>
            <p:nvPr/>
          </p:nvGrpSpPr>
          <p:grpSpPr bwMode="auto">
            <a:xfrm>
              <a:off x="7388225" y="901700"/>
              <a:ext cx="974725" cy="304800"/>
              <a:chOff x="4613" y="576"/>
              <a:chExt cx="614" cy="192"/>
            </a:xfrm>
          </p:grpSpPr>
          <p:sp>
            <p:nvSpPr>
              <p:cNvPr id="1326232" name="Rectangle 152"/>
              <p:cNvSpPr>
                <a:spLocks noChangeArrowheads="1"/>
              </p:cNvSpPr>
              <p:nvPr/>
            </p:nvSpPr>
            <p:spPr bwMode="auto">
              <a:xfrm>
                <a:off x="4613" y="609"/>
                <a:ext cx="614" cy="1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233" name="Rectangle 153"/>
              <p:cNvSpPr>
                <a:spLocks noChangeArrowheads="1"/>
              </p:cNvSpPr>
              <p:nvPr/>
            </p:nvSpPr>
            <p:spPr bwMode="auto">
              <a:xfrm>
                <a:off x="4655" y="576"/>
                <a:ext cx="495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400">
                    <a:latin typeface="Calibri"/>
                    <a:ea typeface="굴림" charset="-127"/>
                    <a:cs typeface="Calibri"/>
                  </a:rPr>
                  <a:t>V. Mask</a:t>
                </a:r>
              </a:p>
            </p:txBody>
          </p:sp>
        </p:grpSp>
        <p:grpSp>
          <p:nvGrpSpPr>
            <p:cNvPr id="1326234" name="Group 154"/>
            <p:cNvGrpSpPr>
              <a:grpSpLocks/>
            </p:cNvGrpSpPr>
            <p:nvPr/>
          </p:nvGrpSpPr>
          <p:grpSpPr bwMode="auto">
            <a:xfrm>
              <a:off x="7380284" y="1282700"/>
              <a:ext cx="971909" cy="304800"/>
              <a:chOff x="4624" y="576"/>
              <a:chExt cx="520" cy="192"/>
            </a:xfrm>
          </p:grpSpPr>
          <p:sp>
            <p:nvSpPr>
              <p:cNvPr id="1326235" name="Rectangle 155"/>
              <p:cNvSpPr>
                <a:spLocks noChangeArrowheads="1"/>
              </p:cNvSpPr>
              <p:nvPr/>
            </p:nvSpPr>
            <p:spPr bwMode="auto">
              <a:xfrm>
                <a:off x="4632" y="609"/>
                <a:ext cx="512" cy="1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326236" name="Rectangle 156"/>
              <p:cNvSpPr>
                <a:spLocks noChangeArrowheads="1"/>
              </p:cNvSpPr>
              <p:nvPr/>
            </p:nvSpPr>
            <p:spPr bwMode="auto">
              <a:xfrm>
                <a:off x="4624" y="576"/>
                <a:ext cx="473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400">
                    <a:latin typeface="Calibri"/>
                    <a:ea typeface="굴림" charset="-127"/>
                    <a:cs typeface="Calibri"/>
                  </a:rPr>
                  <a:t>V. Length</a:t>
                </a:r>
              </a:p>
            </p:txBody>
          </p:sp>
        </p:grpSp>
        <p:sp>
          <p:nvSpPr>
            <p:cNvPr id="1326237" name="Text Box 157"/>
            <p:cNvSpPr txBox="1">
              <a:spLocks noChangeArrowheads="1"/>
            </p:cNvSpPr>
            <p:nvPr/>
          </p:nvSpPr>
          <p:spPr bwMode="auto">
            <a:xfrm>
              <a:off x="3122613" y="1173163"/>
              <a:ext cx="20891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64 Element Vector Registers</a:t>
              </a:r>
              <a:endParaRPr lang="en-US" altLang="ko-KR" sz="2400">
                <a:latin typeface="Calibri"/>
                <a:ea typeface="굴림" charset="-127"/>
                <a:cs typeface="Calibri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95EBE-C49B-4B37-A30E-5732B0E9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6F0A-CBD3-4F47-B7AE-B14D8FC75527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44D5A-530A-42DF-AAC1-50B8C741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84D29F-E167-4FBE-97D3-82A78120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9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Instruction Set Advantages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Compact</a:t>
            </a:r>
          </a:p>
          <a:p>
            <a:pPr lvl="1"/>
            <a:r>
              <a:rPr lang="en-US" altLang="ko-KR"/>
              <a:t>one short instruction encodes N operations</a:t>
            </a:r>
          </a:p>
          <a:p>
            <a:r>
              <a:rPr lang="en-US" altLang="ko-KR"/>
              <a:t>Expressive, tells hardware that these N operations:</a:t>
            </a:r>
          </a:p>
          <a:p>
            <a:pPr lvl="1"/>
            <a:r>
              <a:rPr lang="en-US" altLang="ko-KR"/>
              <a:t>are independent</a:t>
            </a:r>
          </a:p>
          <a:p>
            <a:pPr lvl="1"/>
            <a:r>
              <a:rPr lang="en-US" altLang="ko-KR"/>
              <a:t>use the same functional unit</a:t>
            </a:r>
          </a:p>
          <a:p>
            <a:pPr lvl="1"/>
            <a:r>
              <a:rPr lang="en-US" altLang="ko-KR"/>
              <a:t>access disjoint registers</a:t>
            </a:r>
          </a:p>
          <a:p>
            <a:pPr lvl="1"/>
            <a:r>
              <a:rPr lang="en-US" altLang="ko-KR"/>
              <a:t>access registers in same pattern as previous instructions</a:t>
            </a:r>
          </a:p>
          <a:p>
            <a:pPr lvl="1"/>
            <a:r>
              <a:rPr lang="en-US" altLang="ko-KR"/>
              <a:t>access a contiguous block of memory</a:t>
            </a:r>
            <a:br>
              <a:rPr lang="en-US" altLang="ko-KR"/>
            </a:br>
            <a:r>
              <a:rPr lang="en-US" altLang="ko-KR"/>
              <a:t> (unit-stride load/store)</a:t>
            </a:r>
          </a:p>
          <a:p>
            <a:pPr lvl="1"/>
            <a:r>
              <a:rPr lang="en-US" altLang="ko-KR"/>
              <a:t>access memory in a known pattern </a:t>
            </a:r>
            <a:br>
              <a:rPr lang="en-US" altLang="ko-KR"/>
            </a:br>
            <a:r>
              <a:rPr lang="en-US" altLang="ko-KR"/>
              <a:t>(strided load/store) </a:t>
            </a:r>
          </a:p>
          <a:p>
            <a:r>
              <a:rPr lang="en-US" altLang="ko-KR"/>
              <a:t>Scalable</a:t>
            </a:r>
          </a:p>
          <a:p>
            <a:pPr lvl="1"/>
            <a:r>
              <a:rPr lang="en-US" altLang="ko-KR"/>
              <a:t>can run same code on more parallel pipelines (lanes)</a:t>
            </a:r>
            <a:endParaRPr lang="en-US" altLang="ko-KR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D808C-D241-45A2-8F46-510B0B897F4E}" type="datetime1">
              <a:rPr lang="zh-CN" altLang="en-US" smtClean="0"/>
              <a:pPr/>
              <a:t>2020/12/16</a:t>
            </a:fld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D3B7E-3E79-4B79-A9B0-79A2C6F4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7C7-7BD2-48B2-969C-C834BEC37A53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19870D-9882-4AB5-B163-75C73E31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D86F8-A018-4A15-9D73-6EDB2060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Vector Arithmetic Execution</a:t>
            </a:r>
            <a:br>
              <a:rPr lang="en-US" altLang="ko-KR"/>
            </a:br>
            <a:endParaRPr lang="en-US" dirty="0"/>
          </a:p>
        </p:txBody>
      </p:sp>
      <p:sp>
        <p:nvSpPr>
          <p:cNvPr id="1334275" name="Rectangle 3"/>
          <p:cNvSpPr>
            <a:spLocks noChangeArrowheads="1"/>
          </p:cNvSpPr>
          <p:nvPr/>
        </p:nvSpPr>
        <p:spPr bwMode="auto">
          <a:xfrm>
            <a:off x="479425" y="1408489"/>
            <a:ext cx="5562600" cy="216777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ko-KR" sz="2800" dirty="0">
                <a:latin typeface="Calibri"/>
                <a:ea typeface="굴림" charset="-127"/>
                <a:cs typeface="Calibri"/>
              </a:rPr>
              <a:t>Use deep pipeline (=&gt; fast clock) to execute element operations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ko-KR" sz="2800" dirty="0">
                <a:latin typeface="Calibri"/>
                <a:ea typeface="굴림" charset="-127"/>
                <a:cs typeface="Calibri"/>
              </a:rPr>
              <a:t>Simplifies control of deep pipeline because elements in vector are independent (=&gt; no hazards!) </a:t>
            </a:r>
            <a:endParaRPr lang="en-US" altLang="ko-KR" sz="2000" dirty="0">
              <a:latin typeface="Calibri"/>
              <a:ea typeface="굴림" charset="-127"/>
              <a:cs typeface="Calibri"/>
            </a:endParaRPr>
          </a:p>
        </p:txBody>
      </p:sp>
      <p:sp>
        <p:nvSpPr>
          <p:cNvPr id="1334276" name="Freeform 4"/>
          <p:cNvSpPr>
            <a:spLocks/>
          </p:cNvSpPr>
          <p:nvPr/>
        </p:nvSpPr>
        <p:spPr bwMode="auto">
          <a:xfrm>
            <a:off x="6477000" y="2971800"/>
            <a:ext cx="914400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34277" name="Group 5"/>
          <p:cNvGrpSpPr>
            <a:grpSpLocks/>
          </p:cNvGrpSpPr>
          <p:nvPr/>
        </p:nvGrpSpPr>
        <p:grpSpPr bwMode="auto">
          <a:xfrm>
            <a:off x="6477000" y="3886200"/>
            <a:ext cx="993775" cy="76200"/>
            <a:chOff x="1536" y="2256"/>
            <a:chExt cx="626" cy="48"/>
          </a:xfrm>
        </p:grpSpPr>
        <p:sp>
          <p:nvSpPr>
            <p:cNvPr id="1334278" name="Rectangle 6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79" name="Freeform 7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0" name="Line 8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34281" name="Group 9"/>
          <p:cNvGrpSpPr>
            <a:grpSpLocks/>
          </p:cNvGrpSpPr>
          <p:nvPr/>
        </p:nvGrpSpPr>
        <p:grpSpPr bwMode="auto">
          <a:xfrm>
            <a:off x="6477000" y="3124200"/>
            <a:ext cx="993775" cy="76200"/>
            <a:chOff x="1536" y="2256"/>
            <a:chExt cx="626" cy="48"/>
          </a:xfrm>
        </p:grpSpPr>
        <p:sp>
          <p:nvSpPr>
            <p:cNvPr id="1334282" name="Rectangle 1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3" name="Freeform 1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4" name="Line 1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34285" name="Group 13"/>
          <p:cNvGrpSpPr>
            <a:grpSpLocks/>
          </p:cNvGrpSpPr>
          <p:nvPr/>
        </p:nvGrpSpPr>
        <p:grpSpPr bwMode="auto">
          <a:xfrm>
            <a:off x="6477000" y="3505200"/>
            <a:ext cx="993775" cy="76200"/>
            <a:chOff x="1536" y="2256"/>
            <a:chExt cx="626" cy="48"/>
          </a:xfrm>
        </p:grpSpPr>
        <p:sp>
          <p:nvSpPr>
            <p:cNvPr id="1334286" name="Rectangle 1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7" name="Freeform 1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88" name="Line 1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34289" name="Line 17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4290" name="Line 18"/>
          <p:cNvSpPr>
            <a:spLocks noChangeShapeType="1"/>
          </p:cNvSpPr>
          <p:nvPr/>
        </p:nvSpPr>
        <p:spPr bwMode="auto">
          <a:xfrm>
            <a:off x="6629400" y="26670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4291" name="Freeform 19"/>
          <p:cNvSpPr>
            <a:spLocks/>
          </p:cNvSpPr>
          <p:nvPr/>
        </p:nvSpPr>
        <p:spPr bwMode="auto">
          <a:xfrm>
            <a:off x="6934200" y="2667000"/>
            <a:ext cx="762000" cy="2743200"/>
          </a:xfrm>
          <a:custGeom>
            <a:avLst/>
            <a:gdLst/>
            <a:ahLst/>
            <a:cxnLst>
              <a:cxn ang="0">
                <a:pos x="0" y="1490"/>
              </a:cxn>
              <a:cxn ang="0">
                <a:pos x="2" y="1584"/>
              </a:cxn>
              <a:cxn ang="0">
                <a:pos x="482" y="1584"/>
              </a:cxn>
              <a:cxn ang="0">
                <a:pos x="482" y="0"/>
              </a:cxn>
            </a:cxnLst>
            <a:rect l="0" t="0" r="r" b="b"/>
            <a:pathLst>
              <a:path w="482" h="1584">
                <a:moveTo>
                  <a:pt x="0" y="1490"/>
                </a:moveTo>
                <a:lnTo>
                  <a:pt x="2" y="1584"/>
                </a:lnTo>
                <a:lnTo>
                  <a:pt x="482" y="1584"/>
                </a:lnTo>
                <a:lnTo>
                  <a:pt x="48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4292" name="Rectangle 20"/>
          <p:cNvSpPr>
            <a:spLocks noChangeArrowheads="1"/>
          </p:cNvSpPr>
          <p:nvPr/>
        </p:nvSpPr>
        <p:spPr bwMode="auto">
          <a:xfrm>
            <a:off x="6400800" y="1371600"/>
            <a:ext cx="457200" cy="1304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altLang="ko-KR" sz="2800" dirty="0">
                <a:latin typeface="Calibri"/>
                <a:ea typeface="굴림" charset="-127"/>
                <a:cs typeface="Calibri"/>
              </a:rPr>
              <a:t>v1</a:t>
            </a:r>
          </a:p>
        </p:txBody>
      </p:sp>
      <p:sp>
        <p:nvSpPr>
          <p:cNvPr id="1334293" name="Rectangle 21"/>
          <p:cNvSpPr>
            <a:spLocks noChangeArrowheads="1"/>
          </p:cNvSpPr>
          <p:nvPr/>
        </p:nvSpPr>
        <p:spPr bwMode="auto">
          <a:xfrm>
            <a:off x="6934200" y="1371600"/>
            <a:ext cx="457200" cy="1304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altLang="ko-KR" sz="2800" dirty="0">
                <a:latin typeface="Calibri"/>
                <a:ea typeface="굴림" charset="-127"/>
                <a:cs typeface="Calibri"/>
              </a:rPr>
              <a:t>v2</a:t>
            </a:r>
          </a:p>
        </p:txBody>
      </p:sp>
      <p:sp>
        <p:nvSpPr>
          <p:cNvPr id="1334294" name="Rectangle 22"/>
          <p:cNvSpPr>
            <a:spLocks noChangeArrowheads="1"/>
          </p:cNvSpPr>
          <p:nvPr/>
        </p:nvSpPr>
        <p:spPr bwMode="auto">
          <a:xfrm>
            <a:off x="7467600" y="1371600"/>
            <a:ext cx="457200" cy="1304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altLang="ko-KR" sz="2800" dirty="0">
                <a:latin typeface="Calibri"/>
                <a:ea typeface="굴림" charset="-127"/>
                <a:cs typeface="Calibri"/>
              </a:rPr>
              <a:t>v3</a:t>
            </a:r>
          </a:p>
        </p:txBody>
      </p:sp>
      <p:sp>
        <p:nvSpPr>
          <p:cNvPr id="1334295" name="Text Box 23"/>
          <p:cNvSpPr txBox="1">
            <a:spLocks noChangeArrowheads="1"/>
          </p:cNvSpPr>
          <p:nvPr/>
        </p:nvSpPr>
        <p:spPr bwMode="auto">
          <a:xfrm>
            <a:off x="5943600" y="5575629"/>
            <a:ext cx="2009484" cy="52322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800" dirty="0">
                <a:latin typeface="Calibri"/>
                <a:ea typeface="굴림" charset="-127"/>
                <a:cs typeface="Calibri"/>
              </a:rPr>
              <a:t>v3 &lt;- v1 * v2</a:t>
            </a:r>
          </a:p>
        </p:txBody>
      </p:sp>
      <p:grpSp>
        <p:nvGrpSpPr>
          <p:cNvPr id="1334296" name="Group 24"/>
          <p:cNvGrpSpPr>
            <a:grpSpLocks/>
          </p:cNvGrpSpPr>
          <p:nvPr/>
        </p:nvGrpSpPr>
        <p:grpSpPr bwMode="auto">
          <a:xfrm>
            <a:off x="6477000" y="5029200"/>
            <a:ext cx="993775" cy="76200"/>
            <a:chOff x="1536" y="2256"/>
            <a:chExt cx="626" cy="48"/>
          </a:xfrm>
        </p:grpSpPr>
        <p:sp>
          <p:nvSpPr>
            <p:cNvPr id="1334297" name="Rectangle 2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98" name="Freeform 2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299" name="Line 2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34300" name="Group 28"/>
          <p:cNvGrpSpPr>
            <a:grpSpLocks/>
          </p:cNvGrpSpPr>
          <p:nvPr/>
        </p:nvGrpSpPr>
        <p:grpSpPr bwMode="auto">
          <a:xfrm>
            <a:off x="6477000" y="4267200"/>
            <a:ext cx="993775" cy="76200"/>
            <a:chOff x="1536" y="2256"/>
            <a:chExt cx="626" cy="48"/>
          </a:xfrm>
        </p:grpSpPr>
        <p:sp>
          <p:nvSpPr>
            <p:cNvPr id="1334301" name="Rectangle 2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302" name="Freeform 3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303" name="Line 3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34304" name="Group 32"/>
          <p:cNvGrpSpPr>
            <a:grpSpLocks/>
          </p:cNvGrpSpPr>
          <p:nvPr/>
        </p:nvGrpSpPr>
        <p:grpSpPr bwMode="auto">
          <a:xfrm>
            <a:off x="6477000" y="4648200"/>
            <a:ext cx="993775" cy="76200"/>
            <a:chOff x="1536" y="2256"/>
            <a:chExt cx="626" cy="48"/>
          </a:xfrm>
        </p:grpSpPr>
        <p:sp>
          <p:nvSpPr>
            <p:cNvPr id="1334305" name="Rectangle 3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306" name="Freeform 3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4307" name="Line 3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34308" name="Text Box 36"/>
          <p:cNvSpPr txBox="1">
            <a:spLocks noChangeArrowheads="1"/>
          </p:cNvSpPr>
          <p:nvPr/>
        </p:nvSpPr>
        <p:spPr bwMode="auto">
          <a:xfrm>
            <a:off x="3733800" y="39624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ko-KR" altLang="en-US"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334309" name="Text Box 37"/>
          <p:cNvSpPr txBox="1">
            <a:spLocks noChangeArrowheads="1"/>
          </p:cNvSpPr>
          <p:nvPr/>
        </p:nvSpPr>
        <p:spPr bwMode="auto">
          <a:xfrm>
            <a:off x="2248680" y="4491038"/>
            <a:ext cx="4041804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2800" i="1" dirty="0">
                <a:latin typeface="Calibri"/>
                <a:ea typeface="굴림" charset="-127"/>
                <a:cs typeface="Calibri"/>
              </a:rPr>
              <a:t>Six-stage multiply pipeline</a:t>
            </a:r>
          </a:p>
        </p:txBody>
      </p:sp>
      <p:sp>
        <p:nvSpPr>
          <p:cNvPr id="1334310" name="Line 38"/>
          <p:cNvSpPr>
            <a:spLocks noChangeShapeType="1"/>
          </p:cNvSpPr>
          <p:nvPr/>
        </p:nvSpPr>
        <p:spPr bwMode="auto">
          <a:xfrm flipV="1">
            <a:off x="5715000" y="4343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E0A2AB-9B89-433B-9799-F86FE0A7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B95C-642E-4AFD-8031-886E6BA28154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2A40EA-94EE-4099-B011-5AFAEEA5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F46C4-7072-4E5D-820B-EAFD455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2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Instruction Execution</a:t>
            </a:r>
            <a:endParaRPr lang="en-US" altLang="ko-KR" dirty="0"/>
          </a:p>
        </p:txBody>
      </p:sp>
      <p:sp>
        <p:nvSpPr>
          <p:cNvPr id="1336323" name="Text Box 3"/>
          <p:cNvSpPr txBox="1">
            <a:spLocks noChangeArrowheads="1"/>
          </p:cNvSpPr>
          <p:nvPr/>
        </p:nvSpPr>
        <p:spPr bwMode="auto">
          <a:xfrm>
            <a:off x="2973416" y="1211546"/>
            <a:ext cx="2678062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1800" b="1" dirty="0" err="1">
                <a:latin typeface="Courier New"/>
                <a:ea typeface="굴림" charset="-127"/>
                <a:cs typeface="Courier New"/>
              </a:rPr>
              <a:t>vfadd.d</a:t>
            </a:r>
            <a:r>
              <a:rPr lang="en-US" altLang="ko-KR" sz="1800" b="1" dirty="0">
                <a:latin typeface="Courier New"/>
                <a:ea typeface="굴림" charset="-127"/>
                <a:cs typeface="Courier New"/>
              </a:rPr>
              <a:t> </a:t>
            </a:r>
            <a:r>
              <a:rPr lang="en-US" altLang="ko-KR" sz="1800" b="1" dirty="0" err="1">
                <a:latin typeface="Courier New"/>
                <a:ea typeface="굴림" charset="-127"/>
                <a:cs typeface="Courier New"/>
              </a:rPr>
              <a:t>vc</a:t>
            </a:r>
            <a:r>
              <a:rPr lang="en-US" altLang="ko-KR" sz="1800" b="1" dirty="0">
                <a:latin typeface="Courier New"/>
                <a:ea typeface="굴림" charset="-127"/>
                <a:cs typeface="Courier New"/>
              </a:rPr>
              <a:t>, </a:t>
            </a:r>
            <a:r>
              <a:rPr lang="en-US" altLang="ko-KR" sz="1800" b="1" dirty="0" err="1">
                <a:latin typeface="Courier New"/>
                <a:ea typeface="굴림" charset="-127"/>
                <a:cs typeface="Courier New"/>
              </a:rPr>
              <a:t>va</a:t>
            </a:r>
            <a:r>
              <a:rPr lang="en-US" altLang="ko-KR" sz="1800" b="1" dirty="0">
                <a:latin typeface="Courier New"/>
                <a:ea typeface="굴림" charset="-127"/>
                <a:cs typeface="Courier New"/>
              </a:rPr>
              <a:t>, </a:t>
            </a:r>
            <a:r>
              <a:rPr lang="en-US" altLang="ko-KR" sz="1800" b="1" dirty="0" err="1">
                <a:latin typeface="Courier New"/>
                <a:ea typeface="굴림" charset="-127"/>
                <a:cs typeface="Courier New"/>
              </a:rPr>
              <a:t>vb</a:t>
            </a:r>
            <a:endParaRPr lang="en-US" altLang="ko-KR" sz="1800" b="1" dirty="0">
              <a:latin typeface="Courier New"/>
              <a:ea typeface="굴림" charset="-127"/>
              <a:cs typeface="Courier New"/>
            </a:endParaRPr>
          </a:p>
        </p:txBody>
      </p:sp>
      <p:grpSp>
        <p:nvGrpSpPr>
          <p:cNvPr id="1336324" name="Group 4"/>
          <p:cNvGrpSpPr>
            <a:grpSpLocks/>
          </p:cNvGrpSpPr>
          <p:nvPr/>
        </p:nvGrpSpPr>
        <p:grpSpPr bwMode="auto">
          <a:xfrm>
            <a:off x="692179" y="1655768"/>
            <a:ext cx="2741612" cy="4832351"/>
            <a:chOff x="480" y="816"/>
            <a:chExt cx="1727" cy="3044"/>
          </a:xfrm>
        </p:grpSpPr>
        <p:grpSp>
          <p:nvGrpSpPr>
            <p:cNvPr id="1336325" name="Group 5"/>
            <p:cNvGrpSpPr>
              <a:grpSpLocks/>
            </p:cNvGrpSpPr>
            <p:nvPr/>
          </p:nvGrpSpPr>
          <p:grpSpPr bwMode="auto">
            <a:xfrm>
              <a:off x="672" y="1871"/>
              <a:ext cx="767" cy="1989"/>
              <a:chOff x="829" y="1391"/>
              <a:chExt cx="767" cy="1989"/>
            </a:xfrm>
          </p:grpSpPr>
          <p:sp>
            <p:nvSpPr>
              <p:cNvPr id="1336326" name="Freeform 6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327" name="Group 7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328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29" name="Freeform 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0" name="Line 1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31" name="Group 11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3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3" name="Freeform 1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4" name="Line 1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35" name="Group 15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336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7" name="Freeform 17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38" name="Line 18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339" name="Text Box 19"/>
              <p:cNvSpPr txBox="1">
                <a:spLocks noChangeArrowheads="1"/>
              </p:cNvSpPr>
              <p:nvPr/>
            </p:nvSpPr>
            <p:spPr bwMode="auto">
              <a:xfrm>
                <a:off x="1073" y="268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C[1]</a:t>
                </a:r>
              </a:p>
            </p:txBody>
          </p:sp>
          <p:sp>
            <p:nvSpPr>
              <p:cNvPr id="1336340" name="Text Box 20"/>
              <p:cNvSpPr txBox="1">
                <a:spLocks noChangeArrowheads="1"/>
              </p:cNvSpPr>
              <p:nvPr/>
            </p:nvSpPr>
            <p:spPr bwMode="auto">
              <a:xfrm>
                <a:off x="1073" y="244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C[2]</a:t>
                </a:r>
              </a:p>
            </p:txBody>
          </p:sp>
          <p:sp>
            <p:nvSpPr>
              <p:cNvPr id="1336341" name="Text Box 21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C[0]</a:t>
                </a:r>
              </a:p>
            </p:txBody>
          </p:sp>
          <p:sp>
            <p:nvSpPr>
              <p:cNvPr id="1336342" name="Line 22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43" name="Line 23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44" name="Line 24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45" name="Text Box 25"/>
              <p:cNvSpPr txBox="1">
                <a:spLocks noChangeArrowheads="1"/>
              </p:cNvSpPr>
              <p:nvPr/>
            </p:nvSpPr>
            <p:spPr bwMode="auto">
              <a:xfrm>
                <a:off x="829" y="1967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A[3]</a:t>
                </a:r>
              </a:p>
            </p:txBody>
          </p:sp>
          <p:sp>
            <p:nvSpPr>
              <p:cNvPr id="1336346" name="Text Box 26"/>
              <p:cNvSpPr txBox="1">
                <a:spLocks noChangeArrowheads="1"/>
              </p:cNvSpPr>
              <p:nvPr/>
            </p:nvSpPr>
            <p:spPr bwMode="auto">
              <a:xfrm>
                <a:off x="1265" y="1967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B[3]</a:t>
                </a:r>
              </a:p>
            </p:txBody>
          </p:sp>
          <p:sp>
            <p:nvSpPr>
              <p:cNvPr id="1336347" name="Text Box 27"/>
              <p:cNvSpPr txBox="1">
                <a:spLocks noChangeArrowheads="1"/>
              </p:cNvSpPr>
              <p:nvPr/>
            </p:nvSpPr>
            <p:spPr bwMode="auto">
              <a:xfrm>
                <a:off x="829" y="1775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A[4]</a:t>
                </a:r>
              </a:p>
            </p:txBody>
          </p:sp>
          <p:sp>
            <p:nvSpPr>
              <p:cNvPr id="1336348" name="Text Box 28"/>
              <p:cNvSpPr txBox="1">
                <a:spLocks noChangeArrowheads="1"/>
              </p:cNvSpPr>
              <p:nvPr/>
            </p:nvSpPr>
            <p:spPr bwMode="auto">
              <a:xfrm>
                <a:off x="1265" y="1775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B[4]</a:t>
                </a:r>
              </a:p>
            </p:txBody>
          </p:sp>
          <p:sp>
            <p:nvSpPr>
              <p:cNvPr id="1336349" name="Text Box 29"/>
              <p:cNvSpPr txBox="1">
                <a:spLocks noChangeArrowheads="1"/>
              </p:cNvSpPr>
              <p:nvPr/>
            </p:nvSpPr>
            <p:spPr bwMode="auto">
              <a:xfrm>
                <a:off x="829" y="1583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A[5]</a:t>
                </a:r>
              </a:p>
            </p:txBody>
          </p:sp>
          <p:sp>
            <p:nvSpPr>
              <p:cNvPr id="1336350" name="Text Box 30"/>
              <p:cNvSpPr txBox="1">
                <a:spLocks noChangeArrowheads="1"/>
              </p:cNvSpPr>
              <p:nvPr/>
            </p:nvSpPr>
            <p:spPr bwMode="auto">
              <a:xfrm>
                <a:off x="1265" y="1583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B[5]</a:t>
                </a:r>
              </a:p>
            </p:txBody>
          </p:sp>
          <p:sp>
            <p:nvSpPr>
              <p:cNvPr id="1336351" name="Text Box 31"/>
              <p:cNvSpPr txBox="1">
                <a:spLocks noChangeArrowheads="1"/>
              </p:cNvSpPr>
              <p:nvPr/>
            </p:nvSpPr>
            <p:spPr bwMode="auto">
              <a:xfrm>
                <a:off x="829" y="1391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A[6]</a:t>
                </a:r>
              </a:p>
            </p:txBody>
          </p:sp>
          <p:sp>
            <p:nvSpPr>
              <p:cNvPr id="1336352" name="Text Box 32"/>
              <p:cNvSpPr txBox="1">
                <a:spLocks noChangeArrowheads="1"/>
              </p:cNvSpPr>
              <p:nvPr/>
            </p:nvSpPr>
            <p:spPr bwMode="auto">
              <a:xfrm>
                <a:off x="1265" y="1391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B[6]</a:t>
                </a:r>
              </a:p>
            </p:txBody>
          </p:sp>
        </p:grpSp>
        <p:sp>
          <p:nvSpPr>
            <p:cNvPr id="1336353" name="Line 33"/>
            <p:cNvSpPr>
              <a:spLocks noChangeShapeType="1"/>
            </p:cNvSpPr>
            <p:nvPr/>
          </p:nvSpPr>
          <p:spPr bwMode="auto">
            <a:xfrm flipH="1">
              <a:off x="1152" y="816"/>
              <a:ext cx="100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6354" name="Oval 34"/>
            <p:cNvSpPr>
              <a:spLocks noChangeArrowheads="1"/>
            </p:cNvSpPr>
            <p:nvPr/>
          </p:nvSpPr>
          <p:spPr bwMode="auto">
            <a:xfrm>
              <a:off x="480" y="859"/>
              <a:ext cx="1727" cy="81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Execution using one pipelined functional unit</a:t>
              </a:r>
            </a:p>
          </p:txBody>
        </p:sp>
      </p:grpSp>
      <p:grpSp>
        <p:nvGrpSpPr>
          <p:cNvPr id="1336355" name="Group 35"/>
          <p:cNvGrpSpPr>
            <a:grpSpLocks/>
          </p:cNvGrpSpPr>
          <p:nvPr/>
        </p:nvGrpSpPr>
        <p:grpSpPr bwMode="auto">
          <a:xfrm>
            <a:off x="3205191" y="1655768"/>
            <a:ext cx="5280025" cy="4832351"/>
            <a:chOff x="2063" y="816"/>
            <a:chExt cx="3326" cy="3044"/>
          </a:xfrm>
        </p:grpSpPr>
        <p:grpSp>
          <p:nvGrpSpPr>
            <p:cNvPr id="1336356" name="Group 36"/>
            <p:cNvGrpSpPr>
              <a:grpSpLocks/>
            </p:cNvGrpSpPr>
            <p:nvPr/>
          </p:nvGrpSpPr>
          <p:grpSpPr bwMode="auto">
            <a:xfrm>
              <a:off x="2063" y="1871"/>
              <a:ext cx="830" cy="1989"/>
              <a:chOff x="828" y="1391"/>
              <a:chExt cx="830" cy="1989"/>
            </a:xfrm>
          </p:grpSpPr>
          <p:sp>
            <p:nvSpPr>
              <p:cNvPr id="1336357" name="Freeform 37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358" name="Group 38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35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0" name="Freeform 4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1" name="Line 4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62" name="Group 42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363" name="Rectangle 4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4" name="Freeform 4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5" name="Line 4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66" name="Group 46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3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8" name="Freeform 4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69" name="Line 4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370" name="Text Box 50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C[4]</a:t>
                </a:r>
              </a:p>
            </p:txBody>
          </p:sp>
          <p:sp>
            <p:nvSpPr>
              <p:cNvPr id="1336371" name="Text Box 51"/>
              <p:cNvSpPr txBox="1">
                <a:spLocks noChangeArrowheads="1"/>
              </p:cNvSpPr>
              <p:nvPr/>
            </p:nvSpPr>
            <p:spPr bwMode="auto">
              <a:xfrm>
                <a:off x="1073" y="246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C[8]</a:t>
                </a:r>
              </a:p>
            </p:txBody>
          </p:sp>
          <p:sp>
            <p:nvSpPr>
              <p:cNvPr id="1336372" name="Text Box 52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C[0]</a:t>
                </a:r>
              </a:p>
            </p:txBody>
          </p:sp>
          <p:sp>
            <p:nvSpPr>
              <p:cNvPr id="1336373" name="Line 53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74" name="Line 54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75" name="Line 55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376" name="Text Box 56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A[12]</a:t>
                </a:r>
              </a:p>
            </p:txBody>
          </p:sp>
          <p:sp>
            <p:nvSpPr>
              <p:cNvPr id="1336377" name="Text Box 57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B[12]</a:t>
                </a:r>
              </a:p>
            </p:txBody>
          </p:sp>
          <p:sp>
            <p:nvSpPr>
              <p:cNvPr id="1336378" name="Text Box 58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A[16]</a:t>
                </a:r>
              </a:p>
            </p:txBody>
          </p:sp>
          <p:sp>
            <p:nvSpPr>
              <p:cNvPr id="1336379" name="Text Box 59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B[16]</a:t>
                </a:r>
              </a:p>
            </p:txBody>
          </p:sp>
          <p:sp>
            <p:nvSpPr>
              <p:cNvPr id="1336380" name="Text Box 60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A[20]</a:t>
                </a:r>
              </a:p>
            </p:txBody>
          </p:sp>
          <p:sp>
            <p:nvSpPr>
              <p:cNvPr id="1336381" name="Text Box 61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B[20]</a:t>
                </a:r>
              </a:p>
            </p:txBody>
          </p:sp>
          <p:sp>
            <p:nvSpPr>
              <p:cNvPr id="1336382" name="Text Box 62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A[24]</a:t>
                </a:r>
              </a:p>
            </p:txBody>
          </p:sp>
          <p:sp>
            <p:nvSpPr>
              <p:cNvPr id="1336383" name="Text Box 63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B[24]</a:t>
                </a:r>
              </a:p>
            </p:txBody>
          </p:sp>
        </p:grpSp>
        <p:grpSp>
          <p:nvGrpSpPr>
            <p:cNvPr id="1336384" name="Group 64"/>
            <p:cNvGrpSpPr>
              <a:grpSpLocks/>
            </p:cNvGrpSpPr>
            <p:nvPr/>
          </p:nvGrpSpPr>
          <p:grpSpPr bwMode="auto">
            <a:xfrm>
              <a:off x="2927" y="1871"/>
              <a:ext cx="830" cy="1989"/>
              <a:chOff x="828" y="1391"/>
              <a:chExt cx="830" cy="1989"/>
            </a:xfrm>
          </p:grpSpPr>
          <p:sp>
            <p:nvSpPr>
              <p:cNvPr id="1336385" name="Freeform 65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386" name="Group 66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387" name="Rectangle 6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88" name="Freeform 6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89" name="Line 6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90" name="Group 70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3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92" name="Freeform 7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93" name="Line 7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394" name="Group 74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395" name="Rectangle 7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96" name="Freeform 7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397" name="Line 7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398" name="Text Box 78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C[5]</a:t>
                </a:r>
              </a:p>
            </p:txBody>
          </p:sp>
          <p:sp>
            <p:nvSpPr>
              <p:cNvPr id="1336399" name="Text Box 79"/>
              <p:cNvSpPr txBox="1">
                <a:spLocks noChangeArrowheads="1"/>
              </p:cNvSpPr>
              <p:nvPr/>
            </p:nvSpPr>
            <p:spPr bwMode="auto">
              <a:xfrm>
                <a:off x="1073" y="246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C[9]</a:t>
                </a:r>
              </a:p>
            </p:txBody>
          </p:sp>
          <p:sp>
            <p:nvSpPr>
              <p:cNvPr id="1336400" name="Text Box 80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C[1]</a:t>
                </a:r>
              </a:p>
            </p:txBody>
          </p:sp>
          <p:sp>
            <p:nvSpPr>
              <p:cNvPr id="1336401" name="Line 81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02" name="Line 82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03" name="Line 83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04" name="Text Box 84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A[13]</a:t>
                </a:r>
              </a:p>
            </p:txBody>
          </p:sp>
          <p:sp>
            <p:nvSpPr>
              <p:cNvPr id="1336405" name="Text Box 85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B[13]</a:t>
                </a:r>
              </a:p>
            </p:txBody>
          </p:sp>
          <p:sp>
            <p:nvSpPr>
              <p:cNvPr id="1336406" name="Text Box 86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A[17]</a:t>
                </a:r>
              </a:p>
            </p:txBody>
          </p:sp>
          <p:sp>
            <p:nvSpPr>
              <p:cNvPr id="1336407" name="Text Box 87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B[17]</a:t>
                </a:r>
              </a:p>
            </p:txBody>
          </p:sp>
          <p:sp>
            <p:nvSpPr>
              <p:cNvPr id="1336408" name="Text Box 88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dirty="0">
                    <a:latin typeface="Calibri"/>
                    <a:ea typeface="굴림" charset="-127"/>
                    <a:cs typeface="Calibri"/>
                  </a:rPr>
                  <a:t>A[21]</a:t>
                </a:r>
              </a:p>
            </p:txBody>
          </p:sp>
          <p:sp>
            <p:nvSpPr>
              <p:cNvPr id="1336409" name="Text Box 89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B[21]</a:t>
                </a:r>
              </a:p>
            </p:txBody>
          </p:sp>
          <p:sp>
            <p:nvSpPr>
              <p:cNvPr id="1336410" name="Text Box 90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A[25]</a:t>
                </a:r>
              </a:p>
            </p:txBody>
          </p:sp>
          <p:sp>
            <p:nvSpPr>
              <p:cNvPr id="1336411" name="Text Box 91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B[25]</a:t>
                </a:r>
              </a:p>
            </p:txBody>
          </p:sp>
        </p:grpSp>
        <p:grpSp>
          <p:nvGrpSpPr>
            <p:cNvPr id="1336412" name="Group 92"/>
            <p:cNvGrpSpPr>
              <a:grpSpLocks/>
            </p:cNvGrpSpPr>
            <p:nvPr/>
          </p:nvGrpSpPr>
          <p:grpSpPr bwMode="auto">
            <a:xfrm>
              <a:off x="3743" y="1871"/>
              <a:ext cx="830" cy="1989"/>
              <a:chOff x="828" y="1391"/>
              <a:chExt cx="830" cy="1989"/>
            </a:xfrm>
          </p:grpSpPr>
          <p:sp>
            <p:nvSpPr>
              <p:cNvPr id="1336413" name="Freeform 93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414" name="Group 94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415" name="Rectangle 9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16" name="Freeform 9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17" name="Line 9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418" name="Group 98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419" name="Rectangle 9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20" name="Freeform 10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21" name="Line 10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422" name="Group 102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42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24" name="Freeform 10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25" name="Line 10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426" name="Text Box 106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C[6]</a:t>
                </a:r>
              </a:p>
            </p:txBody>
          </p:sp>
          <p:sp>
            <p:nvSpPr>
              <p:cNvPr id="1336427" name="Text Box 107"/>
              <p:cNvSpPr txBox="1">
                <a:spLocks noChangeArrowheads="1"/>
              </p:cNvSpPr>
              <p:nvPr/>
            </p:nvSpPr>
            <p:spPr bwMode="auto">
              <a:xfrm>
                <a:off x="1042" y="2461"/>
                <a:ext cx="39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C[10]</a:t>
                </a:r>
              </a:p>
            </p:txBody>
          </p:sp>
          <p:sp>
            <p:nvSpPr>
              <p:cNvPr id="1336428" name="Text Box 108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C[2]</a:t>
                </a:r>
              </a:p>
            </p:txBody>
          </p:sp>
          <p:sp>
            <p:nvSpPr>
              <p:cNvPr id="1336429" name="Line 109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30" name="Line 110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31" name="Line 111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32" name="Text Box 112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A[14]</a:t>
                </a:r>
              </a:p>
            </p:txBody>
          </p:sp>
          <p:sp>
            <p:nvSpPr>
              <p:cNvPr id="1336433" name="Text Box 113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B[14]</a:t>
                </a:r>
              </a:p>
            </p:txBody>
          </p:sp>
          <p:sp>
            <p:nvSpPr>
              <p:cNvPr id="1336434" name="Text Box 114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A[18]</a:t>
                </a:r>
              </a:p>
            </p:txBody>
          </p:sp>
          <p:sp>
            <p:nvSpPr>
              <p:cNvPr id="1336435" name="Text Box 115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B[18]</a:t>
                </a:r>
              </a:p>
            </p:txBody>
          </p:sp>
          <p:sp>
            <p:nvSpPr>
              <p:cNvPr id="1336436" name="Text Box 116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A[22]</a:t>
                </a:r>
              </a:p>
            </p:txBody>
          </p:sp>
          <p:sp>
            <p:nvSpPr>
              <p:cNvPr id="1336437" name="Text Box 117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B[22]</a:t>
                </a:r>
              </a:p>
            </p:txBody>
          </p:sp>
          <p:sp>
            <p:nvSpPr>
              <p:cNvPr id="1336438" name="Text Box 118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A[26]</a:t>
                </a:r>
              </a:p>
            </p:txBody>
          </p:sp>
          <p:sp>
            <p:nvSpPr>
              <p:cNvPr id="1336439" name="Text Box 119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B[26]</a:t>
                </a:r>
              </a:p>
            </p:txBody>
          </p:sp>
        </p:grpSp>
        <p:grpSp>
          <p:nvGrpSpPr>
            <p:cNvPr id="1336440" name="Group 120"/>
            <p:cNvGrpSpPr>
              <a:grpSpLocks/>
            </p:cNvGrpSpPr>
            <p:nvPr/>
          </p:nvGrpSpPr>
          <p:grpSpPr bwMode="auto">
            <a:xfrm>
              <a:off x="4559" y="1871"/>
              <a:ext cx="830" cy="1989"/>
              <a:chOff x="828" y="1391"/>
              <a:chExt cx="830" cy="1989"/>
            </a:xfrm>
          </p:grpSpPr>
          <p:sp>
            <p:nvSpPr>
              <p:cNvPr id="1336441" name="Freeform 121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36442" name="Group 122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4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44" name="Freeform 12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45" name="Line 12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446" name="Group 126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447" name="Rectangle 12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48" name="Freeform 12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49" name="Line 12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6450" name="Group 130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451" name="Rectangle 13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52" name="Freeform 13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6453" name="Line 13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6454" name="Text Box 134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C[7]</a:t>
                </a:r>
              </a:p>
            </p:txBody>
          </p:sp>
          <p:sp>
            <p:nvSpPr>
              <p:cNvPr id="1336455" name="Text Box 135"/>
              <p:cNvSpPr txBox="1">
                <a:spLocks noChangeArrowheads="1"/>
              </p:cNvSpPr>
              <p:nvPr/>
            </p:nvSpPr>
            <p:spPr bwMode="auto">
              <a:xfrm>
                <a:off x="1042" y="2461"/>
                <a:ext cx="39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C[11]</a:t>
                </a:r>
              </a:p>
            </p:txBody>
          </p:sp>
          <p:sp>
            <p:nvSpPr>
              <p:cNvPr id="1336456" name="Text Box 136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C[3]</a:t>
                </a:r>
              </a:p>
            </p:txBody>
          </p:sp>
          <p:sp>
            <p:nvSpPr>
              <p:cNvPr id="1336457" name="Line 137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58" name="Line 138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59" name="Line 139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6460" name="Text Box 140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A[15]</a:t>
                </a:r>
              </a:p>
            </p:txBody>
          </p:sp>
          <p:sp>
            <p:nvSpPr>
              <p:cNvPr id="1336461" name="Text Box 141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B[15]</a:t>
                </a:r>
              </a:p>
            </p:txBody>
          </p:sp>
          <p:sp>
            <p:nvSpPr>
              <p:cNvPr id="1336462" name="Text Box 142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A[19]</a:t>
                </a:r>
              </a:p>
            </p:txBody>
          </p:sp>
          <p:sp>
            <p:nvSpPr>
              <p:cNvPr id="1336463" name="Text Box 143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B[19]</a:t>
                </a:r>
              </a:p>
            </p:txBody>
          </p:sp>
          <p:sp>
            <p:nvSpPr>
              <p:cNvPr id="1336464" name="Text Box 144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A[23]</a:t>
                </a:r>
              </a:p>
            </p:txBody>
          </p:sp>
          <p:sp>
            <p:nvSpPr>
              <p:cNvPr id="1336465" name="Text Box 145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B[23]</a:t>
                </a:r>
              </a:p>
            </p:txBody>
          </p:sp>
          <p:sp>
            <p:nvSpPr>
              <p:cNvPr id="1336466" name="Text Box 146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A[27]</a:t>
                </a:r>
              </a:p>
            </p:txBody>
          </p:sp>
          <p:sp>
            <p:nvSpPr>
              <p:cNvPr id="1336467" name="Text Box 147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-127"/>
                    <a:cs typeface="Calibri"/>
                  </a:rPr>
                  <a:t>B[27]</a:t>
                </a:r>
              </a:p>
            </p:txBody>
          </p:sp>
        </p:grpSp>
        <p:sp>
          <p:nvSpPr>
            <p:cNvPr id="1336468" name="Line 148"/>
            <p:cNvSpPr>
              <a:spLocks noChangeShapeType="1"/>
            </p:cNvSpPr>
            <p:nvPr/>
          </p:nvSpPr>
          <p:spPr bwMode="auto">
            <a:xfrm>
              <a:off x="2736" y="816"/>
              <a:ext cx="912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6469" name="Oval 149"/>
            <p:cNvSpPr>
              <a:spLocks noChangeArrowheads="1"/>
            </p:cNvSpPr>
            <p:nvPr/>
          </p:nvSpPr>
          <p:spPr bwMode="auto">
            <a:xfrm flipH="1">
              <a:off x="2307" y="860"/>
              <a:ext cx="1727" cy="81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Execution using four pipelined functional units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98ADD7-AE8B-4F90-9D85-C7CD9A04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8EC-72B5-46A4-80F4-9ADB0DB54020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B4EBD-31DA-410E-8217-8FBD7DC3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A9BA2-D6F2-40A8-B9DC-41585AA2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ko-KR"/>
              <a:t>Interleaved Vector Memory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/>
          </a:bodyPr>
          <a:lstStyle/>
          <a:p>
            <a:r>
              <a:rPr lang="en-US" altLang="ko-KR" dirty="0"/>
              <a:t>Bank busy time: Time before bank ready to accept next request</a:t>
            </a:r>
          </a:p>
          <a:p>
            <a:r>
              <a:rPr lang="en-US" altLang="ko-KR" dirty="0"/>
              <a:t>Cray-1, 16 banks, 4 cycle bank busy time, 12 cycle latency</a:t>
            </a:r>
          </a:p>
          <a:p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459E29-90AD-405D-BEF1-33B31631295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88113"/>
            <a:ext cx="2057400" cy="365125"/>
          </a:xfrm>
        </p:spPr>
        <p:txBody>
          <a:bodyPr/>
          <a:lstStyle/>
          <a:p>
            <a:fld id="{1A656D4B-6909-4D72-88CF-7D837F177A5F}" type="datetime1">
              <a:rPr lang="zh-CN" altLang="en-US" smtClean="0"/>
              <a:t>2020/12/16</a:t>
            </a:fld>
            <a:endParaRPr lang="zh-CN" altLang="en-US"/>
          </a:p>
        </p:txBody>
      </p:sp>
      <p:grpSp>
        <p:nvGrpSpPr>
          <p:cNvPr id="1338437" name="Group 69"/>
          <p:cNvGrpSpPr>
            <a:grpSpLocks/>
          </p:cNvGrpSpPr>
          <p:nvPr/>
        </p:nvGrpSpPr>
        <p:grpSpPr bwMode="auto">
          <a:xfrm>
            <a:off x="381000" y="3366655"/>
            <a:ext cx="8610600" cy="3038908"/>
            <a:chOff x="240" y="1629"/>
            <a:chExt cx="5424" cy="2595"/>
          </a:xfrm>
        </p:grpSpPr>
        <p:grpSp>
          <p:nvGrpSpPr>
            <p:cNvPr id="1338372" name="Group 4"/>
            <p:cNvGrpSpPr>
              <a:grpSpLocks/>
            </p:cNvGrpSpPr>
            <p:nvPr/>
          </p:nvGrpSpPr>
          <p:grpSpPr bwMode="auto">
            <a:xfrm>
              <a:off x="240" y="2024"/>
              <a:ext cx="4616" cy="1895"/>
              <a:chOff x="524" y="2016"/>
              <a:chExt cx="4616" cy="1895"/>
            </a:xfrm>
          </p:grpSpPr>
          <p:sp>
            <p:nvSpPr>
              <p:cNvPr id="1338373" name="Rectangle 5"/>
              <p:cNvSpPr>
                <a:spLocks noChangeArrowheads="1"/>
              </p:cNvSpPr>
              <p:nvPr/>
            </p:nvSpPr>
            <p:spPr bwMode="auto">
              <a:xfrm>
                <a:off x="52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0</a:t>
                </a:r>
              </a:p>
            </p:txBody>
          </p:sp>
          <p:sp>
            <p:nvSpPr>
              <p:cNvPr id="1338374" name="Rectangle 6"/>
              <p:cNvSpPr>
                <a:spLocks noChangeArrowheads="1"/>
              </p:cNvSpPr>
              <p:nvPr/>
            </p:nvSpPr>
            <p:spPr bwMode="auto">
              <a:xfrm>
                <a:off x="81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1</a:t>
                </a:r>
              </a:p>
            </p:txBody>
          </p:sp>
          <p:sp>
            <p:nvSpPr>
              <p:cNvPr id="1338375" name="Rectangle 7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2</a:t>
                </a:r>
              </a:p>
            </p:txBody>
          </p:sp>
          <p:sp>
            <p:nvSpPr>
              <p:cNvPr id="1338376" name="Rectangle 8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3</a:t>
                </a:r>
              </a:p>
            </p:txBody>
          </p:sp>
          <p:sp>
            <p:nvSpPr>
              <p:cNvPr id="1338377" name="Rectangle 9"/>
              <p:cNvSpPr>
                <a:spLocks noChangeArrowheads="1"/>
              </p:cNvSpPr>
              <p:nvPr/>
            </p:nvSpPr>
            <p:spPr bwMode="auto">
              <a:xfrm>
                <a:off x="167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4</a:t>
                </a:r>
              </a:p>
            </p:txBody>
          </p:sp>
          <p:sp>
            <p:nvSpPr>
              <p:cNvPr id="1338378" name="Rectangle 10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5</a:t>
                </a:r>
              </a:p>
            </p:txBody>
          </p:sp>
          <p:sp>
            <p:nvSpPr>
              <p:cNvPr id="1338379" name="Rectangle 11"/>
              <p:cNvSpPr>
                <a:spLocks noChangeArrowheads="1"/>
              </p:cNvSpPr>
              <p:nvPr/>
            </p:nvSpPr>
            <p:spPr bwMode="auto">
              <a:xfrm>
                <a:off x="225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6</a:t>
                </a:r>
              </a:p>
            </p:txBody>
          </p:sp>
          <p:sp>
            <p:nvSpPr>
              <p:cNvPr id="1338380" name="Rectangle 12"/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7</a:t>
                </a:r>
              </a:p>
            </p:txBody>
          </p:sp>
          <p:sp>
            <p:nvSpPr>
              <p:cNvPr id="1338381" name="Rectangle 13"/>
              <p:cNvSpPr>
                <a:spLocks noChangeArrowheads="1"/>
              </p:cNvSpPr>
              <p:nvPr/>
            </p:nvSpPr>
            <p:spPr bwMode="auto">
              <a:xfrm>
                <a:off x="282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8</a:t>
                </a:r>
              </a:p>
            </p:txBody>
          </p:sp>
          <p:sp>
            <p:nvSpPr>
              <p:cNvPr id="1338382" name="Rectangle 14"/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9</a:t>
                </a:r>
              </a:p>
            </p:txBody>
          </p:sp>
          <p:sp>
            <p:nvSpPr>
              <p:cNvPr id="1338383" name="Rectangle 15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A</a:t>
                </a:r>
              </a:p>
            </p:txBody>
          </p:sp>
          <p:sp>
            <p:nvSpPr>
              <p:cNvPr id="1338384" name="Rectangle 16"/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B</a:t>
                </a:r>
              </a:p>
            </p:txBody>
          </p:sp>
          <p:sp>
            <p:nvSpPr>
              <p:cNvPr id="1338385" name="Rectangle 17"/>
              <p:cNvSpPr>
                <a:spLocks noChangeArrowheads="1"/>
              </p:cNvSpPr>
              <p:nvPr/>
            </p:nvSpPr>
            <p:spPr bwMode="auto">
              <a:xfrm>
                <a:off x="398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C</a:t>
                </a:r>
              </a:p>
            </p:txBody>
          </p:sp>
          <p:sp>
            <p:nvSpPr>
              <p:cNvPr id="1338386" name="Rectangle 18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D</a:t>
                </a:r>
              </a:p>
            </p:txBody>
          </p:sp>
          <p:sp>
            <p:nvSpPr>
              <p:cNvPr id="1338387" name="Rectangle 1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E</a:t>
                </a:r>
              </a:p>
            </p:txBody>
          </p:sp>
          <p:sp>
            <p:nvSpPr>
              <p:cNvPr id="1338388" name="Rectangle 20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F</a:t>
                </a:r>
              </a:p>
            </p:txBody>
          </p:sp>
          <p:grpSp>
            <p:nvGrpSpPr>
              <p:cNvPr id="1338389" name="Group 21"/>
              <p:cNvGrpSpPr>
                <a:grpSpLocks/>
              </p:cNvGrpSpPr>
              <p:nvPr/>
            </p:nvGrpSpPr>
            <p:grpSpPr bwMode="auto">
              <a:xfrm>
                <a:off x="2544" y="2544"/>
                <a:ext cx="626" cy="48"/>
                <a:chOff x="1536" y="2256"/>
                <a:chExt cx="626" cy="48"/>
              </a:xfrm>
            </p:grpSpPr>
            <p:sp>
              <p:nvSpPr>
                <p:cNvPr id="133839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8391" name="Freeform 2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8392" name="Line 2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8393" name="Line 25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11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4" name="Line 26"/>
              <p:cNvSpPr>
                <a:spLocks noChangeShapeType="1"/>
              </p:cNvSpPr>
              <p:nvPr/>
            </p:nvSpPr>
            <p:spPr bwMode="auto">
              <a:xfrm flipV="1">
                <a:off x="1008" y="2592"/>
                <a:ext cx="177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5" name="Line 27"/>
              <p:cNvSpPr>
                <a:spLocks noChangeShapeType="1"/>
              </p:cNvSpPr>
              <p:nvPr/>
            </p:nvSpPr>
            <p:spPr bwMode="auto">
              <a:xfrm flipV="1">
                <a:off x="1248" y="2592"/>
                <a:ext cx="153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6" name="Line 28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124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7" name="Line 29"/>
              <p:cNvSpPr>
                <a:spLocks noChangeShapeType="1"/>
              </p:cNvSpPr>
              <p:nvPr/>
            </p:nvSpPr>
            <p:spPr bwMode="auto">
              <a:xfrm flipV="1">
                <a:off x="1824" y="2592"/>
                <a:ext cx="96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8" name="Line 30"/>
              <p:cNvSpPr>
                <a:spLocks noChangeShapeType="1"/>
              </p:cNvSpPr>
              <p:nvPr/>
            </p:nvSpPr>
            <p:spPr bwMode="auto">
              <a:xfrm flipV="1">
                <a:off x="2112" y="2592"/>
                <a:ext cx="67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399" name="Line 31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38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0" name="Line 32"/>
              <p:cNvSpPr>
                <a:spLocks noChangeShapeType="1"/>
              </p:cNvSpPr>
              <p:nvPr/>
            </p:nvSpPr>
            <p:spPr bwMode="auto">
              <a:xfrm flipV="1">
                <a:off x="2688" y="2592"/>
                <a:ext cx="9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1" name="Line 33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2" name="Line 34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48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3" name="Line 35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76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4" name="Line 36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05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5" name="Line 37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34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6" name="Line 38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63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7" name="Line 39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8" name="Line 40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220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09" name="Line 41"/>
              <p:cNvSpPr>
                <a:spLocks noChangeShapeType="1"/>
              </p:cNvSpPr>
              <p:nvPr/>
            </p:nvSpPr>
            <p:spPr bwMode="auto">
              <a:xfrm flipH="1">
                <a:off x="2784" y="2016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8410" name="Freeform 42"/>
            <p:cNvSpPr>
              <a:spLocks/>
            </p:cNvSpPr>
            <p:nvPr/>
          </p:nvSpPr>
          <p:spPr bwMode="auto">
            <a:xfrm>
              <a:off x="4848" y="2312"/>
              <a:ext cx="57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11" name="Line 43"/>
            <p:cNvSpPr>
              <a:spLocks noChangeShapeType="1"/>
            </p:cNvSpPr>
            <p:nvPr/>
          </p:nvSpPr>
          <p:spPr bwMode="auto">
            <a:xfrm>
              <a:off x="5136" y="2552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38412" name="Group 44"/>
            <p:cNvGrpSpPr>
              <a:grpSpLocks/>
            </p:cNvGrpSpPr>
            <p:nvPr/>
          </p:nvGrpSpPr>
          <p:grpSpPr bwMode="auto">
            <a:xfrm>
              <a:off x="4752" y="2120"/>
              <a:ext cx="338" cy="48"/>
              <a:chOff x="1536" y="2256"/>
              <a:chExt cx="626" cy="48"/>
            </a:xfrm>
          </p:grpSpPr>
          <p:sp>
            <p:nvSpPr>
              <p:cNvPr id="1338413" name="Rectangle 45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14" name="Freeform 46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15" name="Line 47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8416" name="Group 48"/>
            <p:cNvGrpSpPr>
              <a:grpSpLocks/>
            </p:cNvGrpSpPr>
            <p:nvPr/>
          </p:nvGrpSpPr>
          <p:grpSpPr bwMode="auto">
            <a:xfrm>
              <a:off x="5184" y="2120"/>
              <a:ext cx="338" cy="48"/>
              <a:chOff x="1536" y="2256"/>
              <a:chExt cx="626" cy="48"/>
            </a:xfrm>
          </p:grpSpPr>
          <p:sp>
            <p:nvSpPr>
              <p:cNvPr id="1338417" name="Rectangle 49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18" name="Freeform 50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19" name="Line 51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8420" name="Line 52"/>
            <p:cNvSpPr>
              <a:spLocks noChangeShapeType="1"/>
            </p:cNvSpPr>
            <p:nvPr/>
          </p:nvSpPr>
          <p:spPr bwMode="auto">
            <a:xfrm flipH="1">
              <a:off x="4944" y="2168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21" name="Line 53"/>
            <p:cNvSpPr>
              <a:spLocks noChangeShapeType="1"/>
            </p:cNvSpPr>
            <p:nvPr/>
          </p:nvSpPr>
          <p:spPr bwMode="auto">
            <a:xfrm>
              <a:off x="5328" y="2168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22" name="Text Box 54"/>
            <p:cNvSpPr txBox="1">
              <a:spLocks noChangeArrowheads="1"/>
            </p:cNvSpPr>
            <p:nvPr/>
          </p:nvSpPr>
          <p:spPr bwMode="auto">
            <a:xfrm>
              <a:off x="4992" y="2253"/>
              <a:ext cx="247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800" dirty="0">
                  <a:latin typeface="Calibri"/>
                  <a:ea typeface="굴림" charset="-127"/>
                  <a:cs typeface="Calibri"/>
                </a:rPr>
                <a:t>+</a:t>
              </a:r>
            </a:p>
          </p:txBody>
        </p:sp>
        <p:grpSp>
          <p:nvGrpSpPr>
            <p:cNvPr id="1338423" name="Group 55"/>
            <p:cNvGrpSpPr>
              <a:grpSpLocks/>
            </p:cNvGrpSpPr>
            <p:nvPr/>
          </p:nvGrpSpPr>
          <p:grpSpPr bwMode="auto">
            <a:xfrm>
              <a:off x="4992" y="2696"/>
              <a:ext cx="338" cy="48"/>
              <a:chOff x="1536" y="2256"/>
              <a:chExt cx="626" cy="48"/>
            </a:xfrm>
          </p:grpSpPr>
          <p:sp>
            <p:nvSpPr>
              <p:cNvPr id="1338424" name="Rectangle 56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25" name="Freeform 57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8426" name="Line 58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8427" name="Freeform 59"/>
            <p:cNvSpPr>
              <a:spLocks/>
            </p:cNvSpPr>
            <p:nvPr/>
          </p:nvSpPr>
          <p:spPr bwMode="auto">
            <a:xfrm>
              <a:off x="4560" y="2024"/>
              <a:ext cx="576" cy="576"/>
            </a:xfrm>
            <a:custGeom>
              <a:avLst/>
              <a:gdLst/>
              <a:ahLst/>
              <a:cxnLst>
                <a:cxn ang="0">
                  <a:pos x="576" y="576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288" y="0"/>
                </a:cxn>
                <a:cxn ang="0">
                  <a:pos x="288" y="96"/>
                </a:cxn>
              </a:cxnLst>
              <a:rect l="0" t="0" r="r" b="b"/>
              <a:pathLst>
                <a:path w="576" h="576">
                  <a:moveTo>
                    <a:pt x="576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9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28" name="Line 60"/>
            <p:cNvSpPr>
              <a:spLocks noChangeShapeType="1"/>
            </p:cNvSpPr>
            <p:nvPr/>
          </p:nvSpPr>
          <p:spPr bwMode="auto">
            <a:xfrm>
              <a:off x="4992" y="1832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29" name="Line 61"/>
            <p:cNvSpPr>
              <a:spLocks noChangeShapeType="1"/>
            </p:cNvSpPr>
            <p:nvPr/>
          </p:nvSpPr>
          <p:spPr bwMode="auto">
            <a:xfrm>
              <a:off x="5328" y="1832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30" name="Text Box 62"/>
            <p:cNvSpPr txBox="1">
              <a:spLocks noChangeArrowheads="1"/>
            </p:cNvSpPr>
            <p:nvPr/>
          </p:nvSpPr>
          <p:spPr bwMode="auto">
            <a:xfrm>
              <a:off x="4608" y="1629"/>
              <a:ext cx="6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Base</a:t>
              </a:r>
            </a:p>
          </p:txBody>
        </p:sp>
        <p:sp>
          <p:nvSpPr>
            <p:cNvPr id="1338431" name="Text Box 63"/>
            <p:cNvSpPr txBox="1">
              <a:spLocks noChangeArrowheads="1"/>
            </p:cNvSpPr>
            <p:nvPr/>
          </p:nvSpPr>
          <p:spPr bwMode="auto">
            <a:xfrm>
              <a:off x="4992" y="1629"/>
              <a:ext cx="6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Stride</a:t>
              </a:r>
            </a:p>
          </p:txBody>
        </p:sp>
        <p:sp>
          <p:nvSpPr>
            <p:cNvPr id="1338432" name="Freeform 64"/>
            <p:cNvSpPr>
              <a:spLocks/>
            </p:cNvSpPr>
            <p:nvPr/>
          </p:nvSpPr>
          <p:spPr bwMode="auto">
            <a:xfrm>
              <a:off x="4848" y="2744"/>
              <a:ext cx="288" cy="76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88" y="768"/>
                </a:cxn>
                <a:cxn ang="0">
                  <a:pos x="0" y="768"/>
                </a:cxn>
              </a:cxnLst>
              <a:rect l="0" t="0" r="r" b="b"/>
              <a:pathLst>
                <a:path w="288" h="768">
                  <a:moveTo>
                    <a:pt x="288" y="0"/>
                  </a:moveTo>
                  <a:lnTo>
                    <a:pt x="288" y="768"/>
                  </a:lnTo>
                  <a:lnTo>
                    <a:pt x="0" y="76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8433" name="Text Box 65"/>
            <p:cNvSpPr txBox="1">
              <a:spLocks noChangeArrowheads="1"/>
            </p:cNvSpPr>
            <p:nvPr/>
          </p:nvSpPr>
          <p:spPr bwMode="auto">
            <a:xfrm>
              <a:off x="1872" y="1773"/>
              <a:ext cx="1218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i="1" dirty="0">
                  <a:latin typeface="Calibri"/>
                  <a:ea typeface="굴림" charset="-127"/>
                  <a:cs typeface="Calibri"/>
                </a:rPr>
                <a:t>Vector Registers</a:t>
              </a:r>
            </a:p>
          </p:txBody>
        </p:sp>
        <p:sp>
          <p:nvSpPr>
            <p:cNvPr id="1338434" name="Text Box 66"/>
            <p:cNvSpPr txBox="1">
              <a:spLocks noChangeArrowheads="1"/>
            </p:cNvSpPr>
            <p:nvPr/>
          </p:nvSpPr>
          <p:spPr bwMode="auto">
            <a:xfrm>
              <a:off x="2016" y="3933"/>
              <a:ext cx="16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i="1" dirty="0">
                  <a:latin typeface="Calibri"/>
                  <a:ea typeface="굴림" charset="-127"/>
                  <a:cs typeface="Calibri"/>
                </a:rPr>
                <a:t>Memory Banks</a:t>
              </a:r>
            </a:p>
          </p:txBody>
        </p:sp>
        <p:sp>
          <p:nvSpPr>
            <p:cNvPr id="1338435" name="Text Box 67"/>
            <p:cNvSpPr txBox="1">
              <a:spLocks noChangeArrowheads="1"/>
            </p:cNvSpPr>
            <p:nvPr/>
          </p:nvSpPr>
          <p:spPr bwMode="auto">
            <a:xfrm>
              <a:off x="3744" y="2109"/>
              <a:ext cx="768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Address Generator</a:t>
              </a:r>
            </a:p>
          </p:txBody>
        </p:sp>
      </p:grpSp>
      <p:sp>
        <p:nvSpPr>
          <p:cNvPr id="72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D808C-D241-45A2-8F46-510B0B897F4E}" type="datetime1">
              <a:rPr lang="zh-CN" altLang="en-US" smtClean="0"/>
              <a:pPr/>
              <a:t>2020/12/16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FB0DA5-68B9-4753-B27F-26EFE971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A308E-93FF-47E8-830E-F02ABAF8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Unit Structure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86A756B-A971-402E-B82C-EB6A1DD060A1}"/>
              </a:ext>
            </a:extLst>
          </p:cNvPr>
          <p:cNvGrpSpPr/>
          <p:nvPr/>
        </p:nvGrpSpPr>
        <p:grpSpPr>
          <a:xfrm>
            <a:off x="23586" y="1514476"/>
            <a:ext cx="8891814" cy="4833936"/>
            <a:chOff x="23586" y="752474"/>
            <a:chExt cx="8891814" cy="5595938"/>
          </a:xfrm>
        </p:grpSpPr>
        <p:sp>
          <p:nvSpPr>
            <p:cNvPr id="1340419" name="Freeform 3"/>
            <p:cNvSpPr>
              <a:spLocks/>
            </p:cNvSpPr>
            <p:nvPr/>
          </p:nvSpPr>
          <p:spPr bwMode="auto">
            <a:xfrm>
              <a:off x="1828800" y="4062412"/>
              <a:ext cx="914400" cy="106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40420" name="Group 4"/>
            <p:cNvGrpSpPr>
              <a:grpSpLocks/>
            </p:cNvGrpSpPr>
            <p:nvPr/>
          </p:nvGrpSpPr>
          <p:grpSpPr bwMode="auto">
            <a:xfrm>
              <a:off x="1828800" y="4976812"/>
              <a:ext cx="993775" cy="76200"/>
              <a:chOff x="1536" y="2256"/>
              <a:chExt cx="626" cy="48"/>
            </a:xfrm>
          </p:grpSpPr>
          <p:sp>
            <p:nvSpPr>
              <p:cNvPr id="1340421" name="Rectangle 5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22" name="Freeform 6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23" name="Line 7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24" name="Group 8"/>
            <p:cNvGrpSpPr>
              <a:grpSpLocks/>
            </p:cNvGrpSpPr>
            <p:nvPr/>
          </p:nvGrpSpPr>
          <p:grpSpPr bwMode="auto">
            <a:xfrm>
              <a:off x="1828800" y="4214812"/>
              <a:ext cx="993775" cy="76200"/>
              <a:chOff x="1536" y="2256"/>
              <a:chExt cx="626" cy="48"/>
            </a:xfrm>
          </p:grpSpPr>
          <p:sp>
            <p:nvSpPr>
              <p:cNvPr id="1340425" name="Rectangle 9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26" name="Freeform 10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27" name="Line 11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28" name="Group 12"/>
            <p:cNvGrpSpPr>
              <a:grpSpLocks/>
            </p:cNvGrpSpPr>
            <p:nvPr/>
          </p:nvGrpSpPr>
          <p:grpSpPr bwMode="auto">
            <a:xfrm>
              <a:off x="1828800" y="4595812"/>
              <a:ext cx="993775" cy="76200"/>
              <a:chOff x="1536" y="2256"/>
              <a:chExt cx="626" cy="48"/>
            </a:xfrm>
          </p:grpSpPr>
          <p:sp>
            <p:nvSpPr>
              <p:cNvPr id="1340429" name="Rectangle 13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30" name="Freeform 14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31" name="Line 15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40432" name="Line 16"/>
            <p:cNvSpPr>
              <a:spLocks noChangeShapeType="1"/>
            </p:cNvSpPr>
            <p:nvPr/>
          </p:nvSpPr>
          <p:spPr bwMode="auto">
            <a:xfrm>
              <a:off x="2590800" y="38338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33" name="Line 17"/>
            <p:cNvSpPr>
              <a:spLocks noChangeShapeType="1"/>
            </p:cNvSpPr>
            <p:nvPr/>
          </p:nvSpPr>
          <p:spPr bwMode="auto">
            <a:xfrm>
              <a:off x="1981200" y="38338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34" name="Freeform 18"/>
            <p:cNvSpPr>
              <a:spLocks/>
            </p:cNvSpPr>
            <p:nvPr/>
          </p:nvSpPr>
          <p:spPr bwMode="auto">
            <a:xfrm flipV="1">
              <a:off x="1828800" y="1471612"/>
              <a:ext cx="914400" cy="106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40435" name="Group 19"/>
            <p:cNvGrpSpPr>
              <a:grpSpLocks/>
            </p:cNvGrpSpPr>
            <p:nvPr/>
          </p:nvGrpSpPr>
          <p:grpSpPr bwMode="auto">
            <a:xfrm flipV="1">
              <a:off x="1828800" y="1547812"/>
              <a:ext cx="993775" cy="76200"/>
              <a:chOff x="1536" y="2256"/>
              <a:chExt cx="626" cy="48"/>
            </a:xfrm>
          </p:grpSpPr>
          <p:sp>
            <p:nvSpPr>
              <p:cNvPr id="1340436" name="Rectangle 20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37" name="Freeform 21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38" name="Line 22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39" name="Group 23"/>
            <p:cNvGrpSpPr>
              <a:grpSpLocks/>
            </p:cNvGrpSpPr>
            <p:nvPr/>
          </p:nvGrpSpPr>
          <p:grpSpPr bwMode="auto">
            <a:xfrm flipV="1">
              <a:off x="1828800" y="2309812"/>
              <a:ext cx="993775" cy="76200"/>
              <a:chOff x="1536" y="2256"/>
              <a:chExt cx="626" cy="48"/>
            </a:xfrm>
          </p:grpSpPr>
          <p:sp>
            <p:nvSpPr>
              <p:cNvPr id="1340440" name="Rectangle 24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41" name="Freeform 25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42" name="Line 26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43" name="Group 27"/>
            <p:cNvGrpSpPr>
              <a:grpSpLocks/>
            </p:cNvGrpSpPr>
            <p:nvPr/>
          </p:nvGrpSpPr>
          <p:grpSpPr bwMode="auto">
            <a:xfrm flipV="1">
              <a:off x="1828800" y="1928812"/>
              <a:ext cx="993775" cy="76200"/>
              <a:chOff x="1536" y="2256"/>
              <a:chExt cx="626" cy="48"/>
            </a:xfrm>
          </p:grpSpPr>
          <p:sp>
            <p:nvSpPr>
              <p:cNvPr id="1340444" name="Rectangle 28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45" name="Freeform 29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46" name="Line 30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40447" name="Line 31"/>
            <p:cNvSpPr>
              <a:spLocks noChangeShapeType="1"/>
            </p:cNvSpPr>
            <p:nvPr/>
          </p:nvSpPr>
          <p:spPr bwMode="auto">
            <a:xfrm flipV="1">
              <a:off x="2590800" y="25384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48" name="Line 32"/>
            <p:cNvSpPr>
              <a:spLocks noChangeShapeType="1"/>
            </p:cNvSpPr>
            <p:nvPr/>
          </p:nvSpPr>
          <p:spPr bwMode="auto">
            <a:xfrm flipV="1">
              <a:off x="1981200" y="25384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49" name="Rectangle 33"/>
            <p:cNvSpPr>
              <a:spLocks noChangeArrowheads="1"/>
            </p:cNvSpPr>
            <p:nvPr/>
          </p:nvSpPr>
          <p:spPr bwMode="auto">
            <a:xfrm>
              <a:off x="1524000" y="2767012"/>
              <a:ext cx="1524000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50" name="Freeform 34"/>
            <p:cNvSpPr>
              <a:spLocks/>
            </p:cNvSpPr>
            <p:nvPr/>
          </p:nvSpPr>
          <p:spPr bwMode="auto">
            <a:xfrm>
              <a:off x="2286000" y="3833812"/>
              <a:ext cx="685800" cy="1447800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0" y="912"/>
                </a:cxn>
                <a:cxn ang="0">
                  <a:pos x="432" y="912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816"/>
                  </a:moveTo>
                  <a:lnTo>
                    <a:pt x="0" y="912"/>
                  </a:lnTo>
                  <a:lnTo>
                    <a:pt x="432" y="912"/>
                  </a:lnTo>
                  <a:lnTo>
                    <a:pt x="432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51" name="Freeform 35"/>
            <p:cNvSpPr>
              <a:spLocks/>
            </p:cNvSpPr>
            <p:nvPr/>
          </p:nvSpPr>
          <p:spPr bwMode="auto">
            <a:xfrm flipV="1">
              <a:off x="2286000" y="1319212"/>
              <a:ext cx="685800" cy="1447800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0" y="912"/>
                </a:cxn>
                <a:cxn ang="0">
                  <a:pos x="432" y="912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816"/>
                  </a:moveTo>
                  <a:lnTo>
                    <a:pt x="0" y="912"/>
                  </a:lnTo>
                  <a:lnTo>
                    <a:pt x="432" y="912"/>
                  </a:lnTo>
                  <a:lnTo>
                    <a:pt x="432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52" name="Line 36"/>
            <p:cNvSpPr>
              <a:spLocks noChangeShapeType="1"/>
            </p:cNvSpPr>
            <p:nvPr/>
          </p:nvSpPr>
          <p:spPr bwMode="auto">
            <a:xfrm flipV="1">
              <a:off x="1600200" y="3833812"/>
              <a:ext cx="0" cy="1981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53" name="Line 37"/>
            <p:cNvSpPr>
              <a:spLocks noChangeShapeType="1"/>
            </p:cNvSpPr>
            <p:nvPr/>
          </p:nvSpPr>
          <p:spPr bwMode="auto">
            <a:xfrm>
              <a:off x="1752600" y="3733800"/>
              <a:ext cx="0" cy="1981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54" name="Freeform 38"/>
            <p:cNvSpPr>
              <a:spLocks/>
            </p:cNvSpPr>
            <p:nvPr/>
          </p:nvSpPr>
          <p:spPr bwMode="auto">
            <a:xfrm>
              <a:off x="3733800" y="4062412"/>
              <a:ext cx="914400" cy="106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40455" name="Group 39"/>
            <p:cNvGrpSpPr>
              <a:grpSpLocks/>
            </p:cNvGrpSpPr>
            <p:nvPr/>
          </p:nvGrpSpPr>
          <p:grpSpPr bwMode="auto">
            <a:xfrm>
              <a:off x="3733800" y="4976812"/>
              <a:ext cx="993775" cy="76200"/>
              <a:chOff x="1536" y="2256"/>
              <a:chExt cx="626" cy="48"/>
            </a:xfrm>
          </p:grpSpPr>
          <p:sp>
            <p:nvSpPr>
              <p:cNvPr id="1340456" name="Rectangle 40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57" name="Freeform 41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58" name="Line 42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59" name="Group 43"/>
            <p:cNvGrpSpPr>
              <a:grpSpLocks/>
            </p:cNvGrpSpPr>
            <p:nvPr/>
          </p:nvGrpSpPr>
          <p:grpSpPr bwMode="auto">
            <a:xfrm>
              <a:off x="3733800" y="4214812"/>
              <a:ext cx="993775" cy="76200"/>
              <a:chOff x="1536" y="2256"/>
              <a:chExt cx="626" cy="48"/>
            </a:xfrm>
          </p:grpSpPr>
          <p:sp>
            <p:nvSpPr>
              <p:cNvPr id="1340460" name="Rectangle 44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61" name="Freeform 45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62" name="Line 46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63" name="Group 47"/>
            <p:cNvGrpSpPr>
              <a:grpSpLocks/>
            </p:cNvGrpSpPr>
            <p:nvPr/>
          </p:nvGrpSpPr>
          <p:grpSpPr bwMode="auto">
            <a:xfrm>
              <a:off x="3733800" y="4595812"/>
              <a:ext cx="993775" cy="76200"/>
              <a:chOff x="1536" y="2256"/>
              <a:chExt cx="626" cy="48"/>
            </a:xfrm>
          </p:grpSpPr>
          <p:sp>
            <p:nvSpPr>
              <p:cNvPr id="1340464" name="Rectangle 48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65" name="Freeform 49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66" name="Line 50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40467" name="Line 51"/>
            <p:cNvSpPr>
              <a:spLocks noChangeShapeType="1"/>
            </p:cNvSpPr>
            <p:nvPr/>
          </p:nvSpPr>
          <p:spPr bwMode="auto">
            <a:xfrm>
              <a:off x="4495800" y="38338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68" name="Line 52"/>
            <p:cNvSpPr>
              <a:spLocks noChangeShapeType="1"/>
            </p:cNvSpPr>
            <p:nvPr/>
          </p:nvSpPr>
          <p:spPr bwMode="auto">
            <a:xfrm>
              <a:off x="3886200" y="38338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69" name="Freeform 53"/>
            <p:cNvSpPr>
              <a:spLocks/>
            </p:cNvSpPr>
            <p:nvPr/>
          </p:nvSpPr>
          <p:spPr bwMode="auto">
            <a:xfrm flipV="1">
              <a:off x="3733800" y="1471612"/>
              <a:ext cx="914400" cy="106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40470" name="Group 54"/>
            <p:cNvGrpSpPr>
              <a:grpSpLocks/>
            </p:cNvGrpSpPr>
            <p:nvPr/>
          </p:nvGrpSpPr>
          <p:grpSpPr bwMode="auto">
            <a:xfrm flipV="1">
              <a:off x="3733800" y="1547812"/>
              <a:ext cx="993775" cy="76200"/>
              <a:chOff x="1536" y="2256"/>
              <a:chExt cx="626" cy="48"/>
            </a:xfrm>
          </p:grpSpPr>
          <p:sp>
            <p:nvSpPr>
              <p:cNvPr id="1340471" name="Rectangle 55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72" name="Freeform 56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73" name="Line 57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74" name="Group 58"/>
            <p:cNvGrpSpPr>
              <a:grpSpLocks/>
            </p:cNvGrpSpPr>
            <p:nvPr/>
          </p:nvGrpSpPr>
          <p:grpSpPr bwMode="auto">
            <a:xfrm flipV="1">
              <a:off x="3733800" y="2309812"/>
              <a:ext cx="993775" cy="76200"/>
              <a:chOff x="1536" y="2256"/>
              <a:chExt cx="626" cy="48"/>
            </a:xfrm>
          </p:grpSpPr>
          <p:sp>
            <p:nvSpPr>
              <p:cNvPr id="1340475" name="Rectangle 59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76" name="Freeform 60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77" name="Line 61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78" name="Group 62"/>
            <p:cNvGrpSpPr>
              <a:grpSpLocks/>
            </p:cNvGrpSpPr>
            <p:nvPr/>
          </p:nvGrpSpPr>
          <p:grpSpPr bwMode="auto">
            <a:xfrm flipV="1">
              <a:off x="3733800" y="1928812"/>
              <a:ext cx="993775" cy="76200"/>
              <a:chOff x="1536" y="2256"/>
              <a:chExt cx="626" cy="48"/>
            </a:xfrm>
          </p:grpSpPr>
          <p:sp>
            <p:nvSpPr>
              <p:cNvPr id="1340479" name="Rectangle 63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80" name="Freeform 64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81" name="Line 65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40482" name="Line 66"/>
            <p:cNvSpPr>
              <a:spLocks noChangeShapeType="1"/>
            </p:cNvSpPr>
            <p:nvPr/>
          </p:nvSpPr>
          <p:spPr bwMode="auto">
            <a:xfrm flipV="1">
              <a:off x="4495800" y="25384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83" name="Line 67"/>
            <p:cNvSpPr>
              <a:spLocks noChangeShapeType="1"/>
            </p:cNvSpPr>
            <p:nvPr/>
          </p:nvSpPr>
          <p:spPr bwMode="auto">
            <a:xfrm flipV="1">
              <a:off x="3886200" y="25384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84" name="Rectangle 68"/>
            <p:cNvSpPr>
              <a:spLocks noChangeArrowheads="1"/>
            </p:cNvSpPr>
            <p:nvPr/>
          </p:nvSpPr>
          <p:spPr bwMode="auto">
            <a:xfrm>
              <a:off x="3429000" y="2767012"/>
              <a:ext cx="1524000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85" name="Freeform 69"/>
            <p:cNvSpPr>
              <a:spLocks/>
            </p:cNvSpPr>
            <p:nvPr/>
          </p:nvSpPr>
          <p:spPr bwMode="auto">
            <a:xfrm>
              <a:off x="4191000" y="3833812"/>
              <a:ext cx="685800" cy="1447800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0" y="912"/>
                </a:cxn>
                <a:cxn ang="0">
                  <a:pos x="432" y="912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816"/>
                  </a:moveTo>
                  <a:lnTo>
                    <a:pt x="0" y="912"/>
                  </a:lnTo>
                  <a:lnTo>
                    <a:pt x="432" y="912"/>
                  </a:lnTo>
                  <a:lnTo>
                    <a:pt x="432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86" name="Freeform 70"/>
            <p:cNvSpPr>
              <a:spLocks/>
            </p:cNvSpPr>
            <p:nvPr/>
          </p:nvSpPr>
          <p:spPr bwMode="auto">
            <a:xfrm flipV="1">
              <a:off x="4191000" y="1319212"/>
              <a:ext cx="685800" cy="1447800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0" y="912"/>
                </a:cxn>
                <a:cxn ang="0">
                  <a:pos x="432" y="912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816"/>
                  </a:moveTo>
                  <a:lnTo>
                    <a:pt x="0" y="912"/>
                  </a:lnTo>
                  <a:lnTo>
                    <a:pt x="432" y="912"/>
                  </a:lnTo>
                  <a:lnTo>
                    <a:pt x="432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87" name="Line 71"/>
            <p:cNvSpPr>
              <a:spLocks noChangeShapeType="1"/>
            </p:cNvSpPr>
            <p:nvPr/>
          </p:nvSpPr>
          <p:spPr bwMode="auto">
            <a:xfrm flipV="1">
              <a:off x="3505200" y="3833812"/>
              <a:ext cx="0" cy="1981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88" name="Line 72"/>
            <p:cNvSpPr>
              <a:spLocks noChangeShapeType="1"/>
            </p:cNvSpPr>
            <p:nvPr/>
          </p:nvSpPr>
          <p:spPr bwMode="auto">
            <a:xfrm>
              <a:off x="3657600" y="3833812"/>
              <a:ext cx="0" cy="1981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489" name="Freeform 73"/>
            <p:cNvSpPr>
              <a:spLocks/>
            </p:cNvSpPr>
            <p:nvPr/>
          </p:nvSpPr>
          <p:spPr bwMode="auto">
            <a:xfrm>
              <a:off x="5638800" y="4062412"/>
              <a:ext cx="914400" cy="106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40490" name="Group 74"/>
            <p:cNvGrpSpPr>
              <a:grpSpLocks/>
            </p:cNvGrpSpPr>
            <p:nvPr/>
          </p:nvGrpSpPr>
          <p:grpSpPr bwMode="auto">
            <a:xfrm>
              <a:off x="5638800" y="4976812"/>
              <a:ext cx="993775" cy="76200"/>
              <a:chOff x="1536" y="2256"/>
              <a:chExt cx="626" cy="48"/>
            </a:xfrm>
          </p:grpSpPr>
          <p:sp>
            <p:nvSpPr>
              <p:cNvPr id="1340491" name="Rectangle 75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92" name="Freeform 76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93" name="Line 77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94" name="Group 78"/>
            <p:cNvGrpSpPr>
              <a:grpSpLocks/>
            </p:cNvGrpSpPr>
            <p:nvPr/>
          </p:nvGrpSpPr>
          <p:grpSpPr bwMode="auto">
            <a:xfrm>
              <a:off x="5638800" y="4214812"/>
              <a:ext cx="993775" cy="76200"/>
              <a:chOff x="1536" y="2256"/>
              <a:chExt cx="626" cy="48"/>
            </a:xfrm>
          </p:grpSpPr>
          <p:sp>
            <p:nvSpPr>
              <p:cNvPr id="1340495" name="Rectangle 79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96" name="Freeform 80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497" name="Line 81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498" name="Group 82"/>
            <p:cNvGrpSpPr>
              <a:grpSpLocks/>
            </p:cNvGrpSpPr>
            <p:nvPr/>
          </p:nvGrpSpPr>
          <p:grpSpPr bwMode="auto">
            <a:xfrm>
              <a:off x="5638800" y="4595812"/>
              <a:ext cx="993775" cy="76200"/>
              <a:chOff x="1536" y="2256"/>
              <a:chExt cx="626" cy="48"/>
            </a:xfrm>
          </p:grpSpPr>
          <p:sp>
            <p:nvSpPr>
              <p:cNvPr id="1340499" name="Rectangle 83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00" name="Freeform 84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01" name="Line 85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40502" name="Line 86"/>
            <p:cNvSpPr>
              <a:spLocks noChangeShapeType="1"/>
            </p:cNvSpPr>
            <p:nvPr/>
          </p:nvSpPr>
          <p:spPr bwMode="auto">
            <a:xfrm>
              <a:off x="6400800" y="38338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03" name="Line 87"/>
            <p:cNvSpPr>
              <a:spLocks noChangeShapeType="1"/>
            </p:cNvSpPr>
            <p:nvPr/>
          </p:nvSpPr>
          <p:spPr bwMode="auto">
            <a:xfrm>
              <a:off x="5791200" y="38338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04" name="Freeform 88"/>
            <p:cNvSpPr>
              <a:spLocks/>
            </p:cNvSpPr>
            <p:nvPr/>
          </p:nvSpPr>
          <p:spPr bwMode="auto">
            <a:xfrm flipV="1">
              <a:off x="5638800" y="1471612"/>
              <a:ext cx="914400" cy="106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40505" name="Group 89"/>
            <p:cNvGrpSpPr>
              <a:grpSpLocks/>
            </p:cNvGrpSpPr>
            <p:nvPr/>
          </p:nvGrpSpPr>
          <p:grpSpPr bwMode="auto">
            <a:xfrm flipV="1">
              <a:off x="5638800" y="1547812"/>
              <a:ext cx="993775" cy="76200"/>
              <a:chOff x="1536" y="2256"/>
              <a:chExt cx="626" cy="48"/>
            </a:xfrm>
          </p:grpSpPr>
          <p:sp>
            <p:nvSpPr>
              <p:cNvPr id="1340506" name="Rectangle 90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07" name="Freeform 91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08" name="Line 92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509" name="Group 93"/>
            <p:cNvGrpSpPr>
              <a:grpSpLocks/>
            </p:cNvGrpSpPr>
            <p:nvPr/>
          </p:nvGrpSpPr>
          <p:grpSpPr bwMode="auto">
            <a:xfrm flipV="1">
              <a:off x="5638800" y="2309812"/>
              <a:ext cx="993775" cy="76200"/>
              <a:chOff x="1536" y="2256"/>
              <a:chExt cx="626" cy="48"/>
            </a:xfrm>
          </p:grpSpPr>
          <p:sp>
            <p:nvSpPr>
              <p:cNvPr id="1340510" name="Rectangle 94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11" name="Freeform 95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12" name="Line 96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513" name="Group 97"/>
            <p:cNvGrpSpPr>
              <a:grpSpLocks/>
            </p:cNvGrpSpPr>
            <p:nvPr/>
          </p:nvGrpSpPr>
          <p:grpSpPr bwMode="auto">
            <a:xfrm flipV="1">
              <a:off x="5638800" y="1928812"/>
              <a:ext cx="993775" cy="76200"/>
              <a:chOff x="1536" y="2256"/>
              <a:chExt cx="626" cy="48"/>
            </a:xfrm>
          </p:grpSpPr>
          <p:sp>
            <p:nvSpPr>
              <p:cNvPr id="1340514" name="Rectangle 98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15" name="Freeform 99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16" name="Line 100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40517" name="Line 101"/>
            <p:cNvSpPr>
              <a:spLocks noChangeShapeType="1"/>
            </p:cNvSpPr>
            <p:nvPr/>
          </p:nvSpPr>
          <p:spPr bwMode="auto">
            <a:xfrm flipV="1">
              <a:off x="6400800" y="25384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18" name="Line 102"/>
            <p:cNvSpPr>
              <a:spLocks noChangeShapeType="1"/>
            </p:cNvSpPr>
            <p:nvPr/>
          </p:nvSpPr>
          <p:spPr bwMode="auto">
            <a:xfrm flipV="1">
              <a:off x="5791200" y="25384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19" name="Rectangle 103"/>
            <p:cNvSpPr>
              <a:spLocks noChangeArrowheads="1"/>
            </p:cNvSpPr>
            <p:nvPr/>
          </p:nvSpPr>
          <p:spPr bwMode="auto">
            <a:xfrm>
              <a:off x="5334000" y="2767012"/>
              <a:ext cx="1524000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20" name="Freeform 104"/>
            <p:cNvSpPr>
              <a:spLocks/>
            </p:cNvSpPr>
            <p:nvPr/>
          </p:nvSpPr>
          <p:spPr bwMode="auto">
            <a:xfrm>
              <a:off x="6096000" y="3833812"/>
              <a:ext cx="685800" cy="1447800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0" y="912"/>
                </a:cxn>
                <a:cxn ang="0">
                  <a:pos x="432" y="912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816"/>
                  </a:moveTo>
                  <a:lnTo>
                    <a:pt x="0" y="912"/>
                  </a:lnTo>
                  <a:lnTo>
                    <a:pt x="432" y="912"/>
                  </a:lnTo>
                  <a:lnTo>
                    <a:pt x="432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21" name="Freeform 105"/>
            <p:cNvSpPr>
              <a:spLocks/>
            </p:cNvSpPr>
            <p:nvPr/>
          </p:nvSpPr>
          <p:spPr bwMode="auto">
            <a:xfrm flipV="1">
              <a:off x="6096000" y="1319212"/>
              <a:ext cx="685800" cy="1447800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0" y="912"/>
                </a:cxn>
                <a:cxn ang="0">
                  <a:pos x="432" y="912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816"/>
                  </a:moveTo>
                  <a:lnTo>
                    <a:pt x="0" y="912"/>
                  </a:lnTo>
                  <a:lnTo>
                    <a:pt x="432" y="912"/>
                  </a:lnTo>
                  <a:lnTo>
                    <a:pt x="432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22" name="Line 106"/>
            <p:cNvSpPr>
              <a:spLocks noChangeShapeType="1"/>
            </p:cNvSpPr>
            <p:nvPr/>
          </p:nvSpPr>
          <p:spPr bwMode="auto">
            <a:xfrm flipV="1">
              <a:off x="5410200" y="3833812"/>
              <a:ext cx="0" cy="1981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23" name="Line 107"/>
            <p:cNvSpPr>
              <a:spLocks noChangeShapeType="1"/>
            </p:cNvSpPr>
            <p:nvPr/>
          </p:nvSpPr>
          <p:spPr bwMode="auto">
            <a:xfrm>
              <a:off x="5562600" y="3833812"/>
              <a:ext cx="0" cy="1981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24" name="Freeform 108"/>
            <p:cNvSpPr>
              <a:spLocks/>
            </p:cNvSpPr>
            <p:nvPr/>
          </p:nvSpPr>
          <p:spPr bwMode="auto">
            <a:xfrm>
              <a:off x="7543800" y="4062412"/>
              <a:ext cx="914400" cy="106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40525" name="Group 109"/>
            <p:cNvGrpSpPr>
              <a:grpSpLocks/>
            </p:cNvGrpSpPr>
            <p:nvPr/>
          </p:nvGrpSpPr>
          <p:grpSpPr bwMode="auto">
            <a:xfrm>
              <a:off x="7543800" y="4976812"/>
              <a:ext cx="993775" cy="76200"/>
              <a:chOff x="1536" y="2256"/>
              <a:chExt cx="626" cy="48"/>
            </a:xfrm>
          </p:grpSpPr>
          <p:sp>
            <p:nvSpPr>
              <p:cNvPr id="1340526" name="Rectangle 110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27" name="Freeform 111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28" name="Line 112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529" name="Group 113"/>
            <p:cNvGrpSpPr>
              <a:grpSpLocks/>
            </p:cNvGrpSpPr>
            <p:nvPr/>
          </p:nvGrpSpPr>
          <p:grpSpPr bwMode="auto">
            <a:xfrm>
              <a:off x="7543800" y="4214812"/>
              <a:ext cx="993775" cy="76200"/>
              <a:chOff x="1536" y="2256"/>
              <a:chExt cx="626" cy="48"/>
            </a:xfrm>
          </p:grpSpPr>
          <p:sp>
            <p:nvSpPr>
              <p:cNvPr id="1340530" name="Rectangle 114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31" name="Freeform 115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32" name="Line 116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533" name="Group 117"/>
            <p:cNvGrpSpPr>
              <a:grpSpLocks/>
            </p:cNvGrpSpPr>
            <p:nvPr/>
          </p:nvGrpSpPr>
          <p:grpSpPr bwMode="auto">
            <a:xfrm>
              <a:off x="7543800" y="4595812"/>
              <a:ext cx="993775" cy="76200"/>
              <a:chOff x="1536" y="2256"/>
              <a:chExt cx="626" cy="48"/>
            </a:xfrm>
          </p:grpSpPr>
          <p:sp>
            <p:nvSpPr>
              <p:cNvPr id="1340534" name="Rectangle 118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35" name="Freeform 119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36" name="Line 120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40537" name="Line 121"/>
            <p:cNvSpPr>
              <a:spLocks noChangeShapeType="1"/>
            </p:cNvSpPr>
            <p:nvPr/>
          </p:nvSpPr>
          <p:spPr bwMode="auto">
            <a:xfrm>
              <a:off x="8305800" y="38338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38" name="Line 122"/>
            <p:cNvSpPr>
              <a:spLocks noChangeShapeType="1"/>
            </p:cNvSpPr>
            <p:nvPr/>
          </p:nvSpPr>
          <p:spPr bwMode="auto">
            <a:xfrm>
              <a:off x="7696200" y="38338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39" name="Freeform 123"/>
            <p:cNvSpPr>
              <a:spLocks/>
            </p:cNvSpPr>
            <p:nvPr/>
          </p:nvSpPr>
          <p:spPr bwMode="auto">
            <a:xfrm flipV="1">
              <a:off x="7543800" y="1471612"/>
              <a:ext cx="914400" cy="106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40540" name="Group 124"/>
            <p:cNvGrpSpPr>
              <a:grpSpLocks/>
            </p:cNvGrpSpPr>
            <p:nvPr/>
          </p:nvGrpSpPr>
          <p:grpSpPr bwMode="auto">
            <a:xfrm flipV="1">
              <a:off x="7543800" y="1547812"/>
              <a:ext cx="993775" cy="76200"/>
              <a:chOff x="1536" y="2256"/>
              <a:chExt cx="626" cy="48"/>
            </a:xfrm>
          </p:grpSpPr>
          <p:sp>
            <p:nvSpPr>
              <p:cNvPr id="1340541" name="Rectangle 125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42" name="Freeform 126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43" name="Line 127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544" name="Group 128"/>
            <p:cNvGrpSpPr>
              <a:grpSpLocks/>
            </p:cNvGrpSpPr>
            <p:nvPr/>
          </p:nvGrpSpPr>
          <p:grpSpPr bwMode="auto">
            <a:xfrm flipV="1">
              <a:off x="7543800" y="2309812"/>
              <a:ext cx="993775" cy="76200"/>
              <a:chOff x="1536" y="2256"/>
              <a:chExt cx="626" cy="48"/>
            </a:xfrm>
          </p:grpSpPr>
          <p:sp>
            <p:nvSpPr>
              <p:cNvPr id="1340545" name="Rectangle 129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46" name="Freeform 130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47" name="Line 131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40548" name="Group 132"/>
            <p:cNvGrpSpPr>
              <a:grpSpLocks/>
            </p:cNvGrpSpPr>
            <p:nvPr/>
          </p:nvGrpSpPr>
          <p:grpSpPr bwMode="auto">
            <a:xfrm flipV="1">
              <a:off x="7543800" y="1928812"/>
              <a:ext cx="993775" cy="76200"/>
              <a:chOff x="1536" y="2256"/>
              <a:chExt cx="626" cy="48"/>
            </a:xfrm>
          </p:grpSpPr>
          <p:sp>
            <p:nvSpPr>
              <p:cNvPr id="1340549" name="Rectangle 133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50" name="Freeform 134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51" name="Line 135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40552" name="Line 136"/>
            <p:cNvSpPr>
              <a:spLocks noChangeShapeType="1"/>
            </p:cNvSpPr>
            <p:nvPr/>
          </p:nvSpPr>
          <p:spPr bwMode="auto">
            <a:xfrm flipV="1">
              <a:off x="8305800" y="25384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53" name="Line 137"/>
            <p:cNvSpPr>
              <a:spLocks noChangeShapeType="1"/>
            </p:cNvSpPr>
            <p:nvPr/>
          </p:nvSpPr>
          <p:spPr bwMode="auto">
            <a:xfrm flipV="1">
              <a:off x="7696200" y="2538412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54" name="Rectangle 138"/>
            <p:cNvSpPr>
              <a:spLocks noChangeArrowheads="1"/>
            </p:cNvSpPr>
            <p:nvPr/>
          </p:nvSpPr>
          <p:spPr bwMode="auto">
            <a:xfrm>
              <a:off x="7239000" y="2767012"/>
              <a:ext cx="1524000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55" name="Freeform 139"/>
            <p:cNvSpPr>
              <a:spLocks/>
            </p:cNvSpPr>
            <p:nvPr/>
          </p:nvSpPr>
          <p:spPr bwMode="auto">
            <a:xfrm>
              <a:off x="8001000" y="3833812"/>
              <a:ext cx="685800" cy="1447800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0" y="912"/>
                </a:cxn>
                <a:cxn ang="0">
                  <a:pos x="432" y="912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816"/>
                  </a:moveTo>
                  <a:lnTo>
                    <a:pt x="0" y="912"/>
                  </a:lnTo>
                  <a:lnTo>
                    <a:pt x="432" y="912"/>
                  </a:lnTo>
                  <a:lnTo>
                    <a:pt x="432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56" name="Freeform 140"/>
            <p:cNvSpPr>
              <a:spLocks/>
            </p:cNvSpPr>
            <p:nvPr/>
          </p:nvSpPr>
          <p:spPr bwMode="auto">
            <a:xfrm flipV="1">
              <a:off x="8001000" y="1319212"/>
              <a:ext cx="685800" cy="1447800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0" y="912"/>
                </a:cxn>
                <a:cxn ang="0">
                  <a:pos x="432" y="912"/>
                </a:cxn>
                <a:cxn ang="0">
                  <a:pos x="432" y="0"/>
                </a:cxn>
              </a:cxnLst>
              <a:rect l="0" t="0" r="r" b="b"/>
              <a:pathLst>
                <a:path w="432" h="912">
                  <a:moveTo>
                    <a:pt x="0" y="816"/>
                  </a:moveTo>
                  <a:lnTo>
                    <a:pt x="0" y="912"/>
                  </a:lnTo>
                  <a:lnTo>
                    <a:pt x="432" y="912"/>
                  </a:lnTo>
                  <a:lnTo>
                    <a:pt x="432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57" name="Line 141"/>
            <p:cNvSpPr>
              <a:spLocks noChangeShapeType="1"/>
            </p:cNvSpPr>
            <p:nvPr/>
          </p:nvSpPr>
          <p:spPr bwMode="auto">
            <a:xfrm flipV="1">
              <a:off x="7315200" y="3833812"/>
              <a:ext cx="0" cy="1981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58" name="Line 142"/>
            <p:cNvSpPr>
              <a:spLocks noChangeShapeType="1"/>
            </p:cNvSpPr>
            <p:nvPr/>
          </p:nvSpPr>
          <p:spPr bwMode="auto">
            <a:xfrm>
              <a:off x="7467600" y="3833812"/>
              <a:ext cx="0" cy="1981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40559" name="Group 143"/>
            <p:cNvGrpSpPr>
              <a:grpSpLocks/>
            </p:cNvGrpSpPr>
            <p:nvPr/>
          </p:nvGrpSpPr>
          <p:grpSpPr bwMode="auto">
            <a:xfrm>
              <a:off x="117476" y="1090612"/>
              <a:ext cx="3082926" cy="4467226"/>
              <a:chOff x="74" y="816"/>
              <a:chExt cx="1942" cy="2814"/>
            </a:xfrm>
          </p:grpSpPr>
          <p:sp>
            <p:nvSpPr>
              <p:cNvPr id="1340560" name="AutoShape 144"/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1152" cy="2736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61" name="Line 145"/>
              <p:cNvSpPr>
                <a:spLocks noChangeShapeType="1"/>
              </p:cNvSpPr>
              <p:nvPr/>
            </p:nvSpPr>
            <p:spPr bwMode="auto">
              <a:xfrm flipH="1">
                <a:off x="576" y="3312"/>
                <a:ext cx="286" cy="152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62" name="Text Box 146"/>
              <p:cNvSpPr txBox="1">
                <a:spLocks noChangeArrowheads="1"/>
              </p:cNvSpPr>
              <p:nvPr/>
            </p:nvSpPr>
            <p:spPr bwMode="auto">
              <a:xfrm>
                <a:off x="74" y="3339"/>
                <a:ext cx="537" cy="29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i="1" dirty="0">
                    <a:solidFill>
                      <a:srgbClr val="3366FF"/>
                    </a:solidFill>
                    <a:latin typeface="Calibri"/>
                    <a:ea typeface="굴림" charset="-127"/>
                    <a:cs typeface="Calibri"/>
                  </a:rPr>
                  <a:t>Lane</a:t>
                </a:r>
              </a:p>
            </p:txBody>
          </p:sp>
        </p:grpSp>
        <p:grpSp>
          <p:nvGrpSpPr>
            <p:cNvPr id="1340563" name="Group 147"/>
            <p:cNvGrpSpPr>
              <a:grpSpLocks/>
            </p:cNvGrpSpPr>
            <p:nvPr/>
          </p:nvGrpSpPr>
          <p:grpSpPr bwMode="auto">
            <a:xfrm>
              <a:off x="1524000" y="752474"/>
              <a:ext cx="7391400" cy="1862136"/>
              <a:chOff x="960" y="603"/>
              <a:chExt cx="4656" cy="1173"/>
            </a:xfrm>
          </p:grpSpPr>
          <p:sp>
            <p:nvSpPr>
              <p:cNvPr id="1340564" name="AutoShape 148"/>
              <p:cNvSpPr>
                <a:spLocks noChangeArrowheads="1"/>
              </p:cNvSpPr>
              <p:nvPr/>
            </p:nvSpPr>
            <p:spPr bwMode="auto">
              <a:xfrm>
                <a:off x="960" y="912"/>
                <a:ext cx="4656" cy="864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65" name="Line 149"/>
              <p:cNvSpPr>
                <a:spLocks noChangeShapeType="1"/>
              </p:cNvSpPr>
              <p:nvPr/>
            </p:nvSpPr>
            <p:spPr bwMode="auto">
              <a:xfrm flipV="1">
                <a:off x="3504" y="801"/>
                <a:ext cx="144" cy="1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0566" name="Text Box 150"/>
              <p:cNvSpPr txBox="1">
                <a:spLocks noChangeArrowheads="1"/>
              </p:cNvSpPr>
              <p:nvPr/>
            </p:nvSpPr>
            <p:spPr bwMode="auto">
              <a:xfrm>
                <a:off x="3655" y="603"/>
                <a:ext cx="1361" cy="29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i="1" dirty="0">
                    <a:solidFill>
                      <a:srgbClr val="FF0000"/>
                    </a:solidFill>
                    <a:latin typeface="Calibri"/>
                    <a:ea typeface="굴림" charset="-127"/>
                    <a:cs typeface="Calibri"/>
                  </a:rPr>
                  <a:t>Functional Unit</a:t>
                </a:r>
              </a:p>
            </p:txBody>
          </p:sp>
        </p:grpSp>
        <p:sp>
          <p:nvSpPr>
            <p:cNvPr id="1340567" name="Text Box 151"/>
            <p:cNvSpPr txBox="1">
              <a:spLocks noChangeArrowheads="1"/>
            </p:cNvSpPr>
            <p:nvPr/>
          </p:nvSpPr>
          <p:spPr bwMode="auto">
            <a:xfrm>
              <a:off x="23586" y="2362200"/>
              <a:ext cx="1397200" cy="83099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i="1" dirty="0">
                  <a:latin typeface="Calibri"/>
                  <a:ea typeface="굴림" charset="-127"/>
                  <a:cs typeface="Calibri"/>
                </a:rPr>
                <a:t>Vector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i="1" dirty="0">
                  <a:latin typeface="Calibri"/>
                  <a:ea typeface="굴림" charset="-127"/>
                  <a:cs typeface="Calibri"/>
                </a:rPr>
                <a:t>Registers</a:t>
              </a:r>
            </a:p>
          </p:txBody>
        </p:sp>
        <p:sp>
          <p:nvSpPr>
            <p:cNvPr id="1340568" name="Line 152"/>
            <p:cNvSpPr>
              <a:spLocks noChangeShapeType="1"/>
            </p:cNvSpPr>
            <p:nvPr/>
          </p:nvSpPr>
          <p:spPr bwMode="auto">
            <a:xfrm flipH="1" flipV="1">
              <a:off x="1027113" y="3181350"/>
              <a:ext cx="496887" cy="169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0569" name="Rectangle 153"/>
            <p:cNvSpPr>
              <a:spLocks noChangeArrowheads="1"/>
            </p:cNvSpPr>
            <p:nvPr/>
          </p:nvSpPr>
          <p:spPr bwMode="auto">
            <a:xfrm>
              <a:off x="1447800" y="5815012"/>
              <a:ext cx="7315200" cy="533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400" i="1" dirty="0">
                  <a:latin typeface="Calibri"/>
                  <a:ea typeface="굴림" charset="-127"/>
                  <a:cs typeface="Calibri"/>
                </a:rPr>
                <a:t>Memory Subsystem</a:t>
              </a:r>
            </a:p>
          </p:txBody>
        </p:sp>
        <p:sp>
          <p:nvSpPr>
            <p:cNvPr id="1340570" name="Text Box 154"/>
            <p:cNvSpPr txBox="1">
              <a:spLocks noChangeArrowheads="1"/>
            </p:cNvSpPr>
            <p:nvPr/>
          </p:nvSpPr>
          <p:spPr bwMode="auto">
            <a:xfrm>
              <a:off x="1676400" y="2995612"/>
              <a:ext cx="1231900" cy="707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Elements 0, 4, 8, …</a:t>
              </a:r>
            </a:p>
          </p:txBody>
        </p:sp>
        <p:sp>
          <p:nvSpPr>
            <p:cNvPr id="1340571" name="Text Box 155"/>
            <p:cNvSpPr txBox="1">
              <a:spLocks noChangeArrowheads="1"/>
            </p:cNvSpPr>
            <p:nvPr/>
          </p:nvSpPr>
          <p:spPr bwMode="auto">
            <a:xfrm>
              <a:off x="3581400" y="2995612"/>
              <a:ext cx="1231900" cy="707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Elements 1, 5, 9, …</a:t>
              </a:r>
            </a:p>
          </p:txBody>
        </p:sp>
        <p:sp>
          <p:nvSpPr>
            <p:cNvPr id="1340572" name="Text Box 156"/>
            <p:cNvSpPr txBox="1">
              <a:spLocks noChangeArrowheads="1"/>
            </p:cNvSpPr>
            <p:nvPr/>
          </p:nvSpPr>
          <p:spPr bwMode="auto">
            <a:xfrm>
              <a:off x="5486400" y="2995612"/>
              <a:ext cx="1231900" cy="707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Elements 2, 6, 10, …</a:t>
              </a:r>
            </a:p>
          </p:txBody>
        </p:sp>
        <p:sp>
          <p:nvSpPr>
            <p:cNvPr id="1340573" name="Text Box 157"/>
            <p:cNvSpPr txBox="1">
              <a:spLocks noChangeArrowheads="1"/>
            </p:cNvSpPr>
            <p:nvPr/>
          </p:nvSpPr>
          <p:spPr bwMode="auto">
            <a:xfrm>
              <a:off x="7391400" y="2995612"/>
              <a:ext cx="1231900" cy="707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Elements 3, 7, 11, …</a:t>
              </a:r>
            </a:p>
          </p:txBody>
        </p:sp>
      </p:grp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9EA354-9D1F-49CD-B791-C88052DF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3F8B-E1E4-40A4-9DA1-E36EF26314F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413D52-03D9-466C-8D63-A549E6E6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995777E-A906-442E-BF1C-22BD2A3D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5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614" name="Rectangle 10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ko-KR"/>
              <a:t>Vector Instruction Parallelism</a:t>
            </a:r>
          </a:p>
        </p:txBody>
      </p:sp>
      <p:sp>
        <p:nvSpPr>
          <p:cNvPr id="1344615" name="Rectangle 103"/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en-US" altLang="ko-KR"/>
              <a:t>Can overlap execution of multiple vector instructions</a:t>
            </a:r>
          </a:p>
          <a:p>
            <a:pPr lvl="1"/>
            <a:r>
              <a:rPr lang="en-US" altLang="ko-KR"/>
              <a:t>example machine has 32 elements per vector register and 8 lanes</a:t>
            </a:r>
            <a:endParaRPr lang="en-US" altLang="ko-KR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BF12F8-E435-4655-8B4B-D3285664A1D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88113"/>
            <a:ext cx="2057400" cy="365125"/>
          </a:xfrm>
        </p:spPr>
        <p:txBody>
          <a:bodyPr/>
          <a:lstStyle/>
          <a:p>
            <a:fld id="{B72443C3-6985-4A56-9B1A-ACA5CC9BF2E5}" type="datetime1">
              <a:rPr lang="zh-CN" altLang="en-US" smtClean="0"/>
              <a:t>2020/12/16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AAF78A-D664-4F49-A670-324AF34F25C4}"/>
              </a:ext>
            </a:extLst>
          </p:cNvPr>
          <p:cNvGrpSpPr/>
          <p:nvPr/>
        </p:nvGrpSpPr>
        <p:grpSpPr>
          <a:xfrm>
            <a:off x="228600" y="2718262"/>
            <a:ext cx="8610600" cy="3234863"/>
            <a:chOff x="228600" y="1798638"/>
            <a:chExt cx="8610600" cy="4154487"/>
          </a:xfrm>
        </p:grpSpPr>
        <p:grpSp>
          <p:nvGrpSpPr>
            <p:cNvPr id="1344514" name="Group 2"/>
            <p:cNvGrpSpPr>
              <a:grpSpLocks/>
            </p:cNvGrpSpPr>
            <p:nvPr/>
          </p:nvGrpSpPr>
          <p:grpSpPr bwMode="auto">
            <a:xfrm>
              <a:off x="685800" y="3184525"/>
              <a:ext cx="3276600" cy="1571625"/>
              <a:chOff x="432" y="2130"/>
              <a:chExt cx="2064" cy="990"/>
            </a:xfrm>
          </p:grpSpPr>
          <p:grpSp>
            <p:nvGrpSpPr>
              <p:cNvPr id="1344515" name="Group 3"/>
              <p:cNvGrpSpPr>
                <a:grpSpLocks/>
              </p:cNvGrpSpPr>
              <p:nvPr/>
            </p:nvGrpSpPr>
            <p:grpSpPr bwMode="auto">
              <a:xfrm>
                <a:off x="960" y="2352"/>
                <a:ext cx="1536" cy="768"/>
                <a:chOff x="480" y="2352"/>
                <a:chExt cx="1536" cy="768"/>
              </a:xfrm>
            </p:grpSpPr>
            <p:grpSp>
              <p:nvGrpSpPr>
                <p:cNvPr id="1344516" name="Group 4"/>
                <p:cNvGrpSpPr>
                  <a:grpSpLocks/>
                </p:cNvGrpSpPr>
                <p:nvPr/>
              </p:nvGrpSpPr>
              <p:grpSpPr bwMode="auto">
                <a:xfrm>
                  <a:off x="1824" y="2352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17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1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4519" name="Rectangle 7"/>
                <p:cNvSpPr>
                  <a:spLocks noChangeArrowheads="1"/>
                </p:cNvSpPr>
                <p:nvPr/>
              </p:nvSpPr>
              <p:spPr bwMode="auto">
                <a:xfrm>
                  <a:off x="480" y="2352"/>
                  <a:ext cx="1536" cy="76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344520" name="Group 8"/>
                <p:cNvGrpSpPr>
                  <a:grpSpLocks/>
                </p:cNvGrpSpPr>
                <p:nvPr/>
              </p:nvGrpSpPr>
              <p:grpSpPr bwMode="auto">
                <a:xfrm>
                  <a:off x="1824" y="2544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2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2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23" name="Group 11"/>
                <p:cNvGrpSpPr>
                  <a:grpSpLocks/>
                </p:cNvGrpSpPr>
                <p:nvPr/>
              </p:nvGrpSpPr>
              <p:grpSpPr bwMode="auto">
                <a:xfrm>
                  <a:off x="1824" y="2736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2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26" name="Group 14"/>
                <p:cNvGrpSpPr>
                  <a:grpSpLocks/>
                </p:cNvGrpSpPr>
                <p:nvPr/>
              </p:nvGrpSpPr>
              <p:grpSpPr bwMode="auto">
                <a:xfrm>
                  <a:off x="1824" y="2928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29" name="Group 17"/>
                <p:cNvGrpSpPr>
                  <a:grpSpLocks/>
                </p:cNvGrpSpPr>
                <p:nvPr/>
              </p:nvGrpSpPr>
              <p:grpSpPr bwMode="auto">
                <a:xfrm>
                  <a:off x="1632" y="2352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3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32" name="Group 20"/>
                <p:cNvGrpSpPr>
                  <a:grpSpLocks/>
                </p:cNvGrpSpPr>
                <p:nvPr/>
              </p:nvGrpSpPr>
              <p:grpSpPr bwMode="auto">
                <a:xfrm>
                  <a:off x="1632" y="2544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3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3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35" name="Group 23"/>
                <p:cNvGrpSpPr>
                  <a:grpSpLocks/>
                </p:cNvGrpSpPr>
                <p:nvPr/>
              </p:nvGrpSpPr>
              <p:grpSpPr bwMode="auto">
                <a:xfrm>
                  <a:off x="1632" y="2736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3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38" name="Group 26"/>
                <p:cNvGrpSpPr>
                  <a:grpSpLocks/>
                </p:cNvGrpSpPr>
                <p:nvPr/>
              </p:nvGrpSpPr>
              <p:grpSpPr bwMode="auto">
                <a:xfrm>
                  <a:off x="1632" y="2928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3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4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41" name="Group 29"/>
                <p:cNvGrpSpPr>
                  <a:grpSpLocks/>
                </p:cNvGrpSpPr>
                <p:nvPr/>
              </p:nvGrpSpPr>
              <p:grpSpPr bwMode="auto">
                <a:xfrm>
                  <a:off x="1440" y="2352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4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4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44" name="Group 32"/>
                <p:cNvGrpSpPr>
                  <a:grpSpLocks/>
                </p:cNvGrpSpPr>
                <p:nvPr/>
              </p:nvGrpSpPr>
              <p:grpSpPr bwMode="auto">
                <a:xfrm>
                  <a:off x="1440" y="2544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4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4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47" name="Group 35"/>
                <p:cNvGrpSpPr>
                  <a:grpSpLocks/>
                </p:cNvGrpSpPr>
                <p:nvPr/>
              </p:nvGrpSpPr>
              <p:grpSpPr bwMode="auto">
                <a:xfrm>
                  <a:off x="1440" y="2736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4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50" name="Group 38"/>
                <p:cNvGrpSpPr>
                  <a:grpSpLocks/>
                </p:cNvGrpSpPr>
                <p:nvPr/>
              </p:nvGrpSpPr>
              <p:grpSpPr bwMode="auto">
                <a:xfrm>
                  <a:off x="1440" y="2928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5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5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53" name="Group 41"/>
                <p:cNvGrpSpPr>
                  <a:grpSpLocks/>
                </p:cNvGrpSpPr>
                <p:nvPr/>
              </p:nvGrpSpPr>
              <p:grpSpPr bwMode="auto">
                <a:xfrm>
                  <a:off x="1248" y="2352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5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55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56" name="Group 44"/>
                <p:cNvGrpSpPr>
                  <a:grpSpLocks/>
                </p:cNvGrpSpPr>
                <p:nvPr/>
              </p:nvGrpSpPr>
              <p:grpSpPr bwMode="auto">
                <a:xfrm>
                  <a:off x="1248" y="2544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5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5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59" name="Group 47"/>
                <p:cNvGrpSpPr>
                  <a:grpSpLocks/>
                </p:cNvGrpSpPr>
                <p:nvPr/>
              </p:nvGrpSpPr>
              <p:grpSpPr bwMode="auto">
                <a:xfrm>
                  <a:off x="1248" y="2736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6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61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62" name="Group 50"/>
                <p:cNvGrpSpPr>
                  <a:grpSpLocks/>
                </p:cNvGrpSpPr>
                <p:nvPr/>
              </p:nvGrpSpPr>
              <p:grpSpPr bwMode="auto">
                <a:xfrm>
                  <a:off x="1248" y="2928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63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64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65" name="Group 53"/>
                <p:cNvGrpSpPr>
                  <a:grpSpLocks/>
                </p:cNvGrpSpPr>
                <p:nvPr/>
              </p:nvGrpSpPr>
              <p:grpSpPr bwMode="auto">
                <a:xfrm>
                  <a:off x="1056" y="2352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6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6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68" name="Group 56"/>
                <p:cNvGrpSpPr>
                  <a:grpSpLocks/>
                </p:cNvGrpSpPr>
                <p:nvPr/>
              </p:nvGrpSpPr>
              <p:grpSpPr bwMode="auto">
                <a:xfrm>
                  <a:off x="1056" y="2544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69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7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71" name="Group 59"/>
                <p:cNvGrpSpPr>
                  <a:grpSpLocks/>
                </p:cNvGrpSpPr>
                <p:nvPr/>
              </p:nvGrpSpPr>
              <p:grpSpPr bwMode="auto">
                <a:xfrm>
                  <a:off x="1056" y="2736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72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7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74" name="Group 62"/>
                <p:cNvGrpSpPr>
                  <a:grpSpLocks/>
                </p:cNvGrpSpPr>
                <p:nvPr/>
              </p:nvGrpSpPr>
              <p:grpSpPr bwMode="auto">
                <a:xfrm>
                  <a:off x="1056" y="2928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75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7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77" name="Group 65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78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7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80" name="Group 68"/>
                <p:cNvGrpSpPr>
                  <a:grpSpLocks/>
                </p:cNvGrpSpPr>
                <p:nvPr/>
              </p:nvGrpSpPr>
              <p:grpSpPr bwMode="auto">
                <a:xfrm>
                  <a:off x="864" y="2544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81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8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83" name="Group 71"/>
                <p:cNvGrpSpPr>
                  <a:grpSpLocks/>
                </p:cNvGrpSpPr>
                <p:nvPr/>
              </p:nvGrpSpPr>
              <p:grpSpPr bwMode="auto">
                <a:xfrm>
                  <a:off x="864" y="2736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8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8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86" name="Group 74"/>
                <p:cNvGrpSpPr>
                  <a:grpSpLocks/>
                </p:cNvGrpSpPr>
                <p:nvPr/>
              </p:nvGrpSpPr>
              <p:grpSpPr bwMode="auto">
                <a:xfrm>
                  <a:off x="864" y="2928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87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8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89" name="Group 77"/>
                <p:cNvGrpSpPr>
                  <a:grpSpLocks/>
                </p:cNvGrpSpPr>
                <p:nvPr/>
              </p:nvGrpSpPr>
              <p:grpSpPr bwMode="auto">
                <a:xfrm>
                  <a:off x="672" y="2352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90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91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92" name="Group 80"/>
                <p:cNvGrpSpPr>
                  <a:grpSpLocks/>
                </p:cNvGrpSpPr>
                <p:nvPr/>
              </p:nvGrpSpPr>
              <p:grpSpPr bwMode="auto">
                <a:xfrm>
                  <a:off x="672" y="2544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93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9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95" name="Group 83"/>
                <p:cNvGrpSpPr>
                  <a:grpSpLocks/>
                </p:cNvGrpSpPr>
                <p:nvPr/>
              </p:nvGrpSpPr>
              <p:grpSpPr bwMode="auto">
                <a:xfrm>
                  <a:off x="672" y="2736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9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59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598" name="Group 86"/>
                <p:cNvGrpSpPr>
                  <a:grpSpLocks/>
                </p:cNvGrpSpPr>
                <p:nvPr/>
              </p:nvGrpSpPr>
              <p:grpSpPr bwMode="auto">
                <a:xfrm>
                  <a:off x="672" y="2928"/>
                  <a:ext cx="192" cy="192"/>
                  <a:chOff x="1824" y="2352"/>
                  <a:chExt cx="192" cy="192"/>
                </a:xfrm>
              </p:grpSpPr>
              <p:sp>
                <p:nvSpPr>
                  <p:cNvPr id="1344599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0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01" name="Group 89"/>
                <p:cNvGrpSpPr>
                  <a:grpSpLocks/>
                </p:cNvGrpSpPr>
                <p:nvPr/>
              </p:nvGrpSpPr>
              <p:grpSpPr bwMode="auto">
                <a:xfrm>
                  <a:off x="480" y="2352"/>
                  <a:ext cx="192" cy="192"/>
                  <a:chOff x="1824" y="2352"/>
                  <a:chExt cx="192" cy="192"/>
                </a:xfrm>
              </p:grpSpPr>
              <p:sp>
                <p:nvSpPr>
                  <p:cNvPr id="1344602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0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04" name="Group 92"/>
                <p:cNvGrpSpPr>
                  <a:grpSpLocks/>
                </p:cNvGrpSpPr>
                <p:nvPr/>
              </p:nvGrpSpPr>
              <p:grpSpPr bwMode="auto">
                <a:xfrm>
                  <a:off x="480" y="2544"/>
                  <a:ext cx="192" cy="192"/>
                  <a:chOff x="1824" y="2352"/>
                  <a:chExt cx="192" cy="192"/>
                </a:xfrm>
              </p:grpSpPr>
              <p:sp>
                <p:nvSpPr>
                  <p:cNvPr id="1344605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0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07" name="Group 95"/>
                <p:cNvGrpSpPr>
                  <a:grpSpLocks/>
                </p:cNvGrpSpPr>
                <p:nvPr/>
              </p:nvGrpSpPr>
              <p:grpSpPr bwMode="auto">
                <a:xfrm>
                  <a:off x="480" y="2736"/>
                  <a:ext cx="192" cy="192"/>
                  <a:chOff x="1824" y="2352"/>
                  <a:chExt cx="192" cy="192"/>
                </a:xfrm>
              </p:grpSpPr>
              <p:sp>
                <p:nvSpPr>
                  <p:cNvPr id="1344608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09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10" name="Group 98"/>
                <p:cNvGrpSpPr>
                  <a:grpSpLocks/>
                </p:cNvGrpSpPr>
                <p:nvPr/>
              </p:nvGrpSpPr>
              <p:grpSpPr bwMode="auto">
                <a:xfrm>
                  <a:off x="480" y="2928"/>
                  <a:ext cx="192" cy="192"/>
                  <a:chOff x="1824" y="2352"/>
                  <a:chExt cx="192" cy="192"/>
                </a:xfrm>
              </p:grpSpPr>
              <p:sp>
                <p:nvSpPr>
                  <p:cNvPr id="1344611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352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12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400"/>
                    <a:ext cx="96" cy="96"/>
                  </a:xfrm>
                  <a:prstGeom prst="ellipse">
                    <a:avLst/>
                  </a:prstGeom>
                  <a:solidFill>
                    <a:srgbClr val="FFFF66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44613" name="AutoShape 101"/>
              <p:cNvSpPr>
                <a:spLocks noChangeArrowheads="1"/>
              </p:cNvSpPr>
              <p:nvPr/>
            </p:nvSpPr>
            <p:spPr bwMode="auto">
              <a:xfrm>
                <a:off x="432" y="2130"/>
                <a:ext cx="529" cy="429"/>
              </a:xfrm>
              <a:prstGeom prst="rightArrow">
                <a:avLst>
                  <a:gd name="adj1" fmla="val 50000"/>
                  <a:gd name="adj2" fmla="val 30828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latin typeface="Verdana" charset="0"/>
                    <a:ea typeface="굴림" charset="-127"/>
                    <a:cs typeface="굴림" charset="-127"/>
                  </a:rPr>
                  <a:t>load</a:t>
                </a:r>
              </a:p>
            </p:txBody>
          </p:sp>
        </p:grpSp>
        <p:grpSp>
          <p:nvGrpSpPr>
            <p:cNvPr id="1344616" name="Group 104"/>
            <p:cNvGrpSpPr>
              <a:grpSpLocks/>
            </p:cNvGrpSpPr>
            <p:nvPr/>
          </p:nvGrpSpPr>
          <p:grpSpPr bwMode="auto">
            <a:xfrm>
              <a:off x="685800" y="2014538"/>
              <a:ext cx="3276600" cy="1522412"/>
              <a:chOff x="432" y="1393"/>
              <a:chExt cx="2064" cy="959"/>
            </a:xfrm>
          </p:grpSpPr>
          <p:grpSp>
            <p:nvGrpSpPr>
              <p:cNvPr id="1344617" name="Group 105"/>
              <p:cNvGrpSpPr>
                <a:grpSpLocks/>
              </p:cNvGrpSpPr>
              <p:nvPr/>
            </p:nvGrpSpPr>
            <p:grpSpPr bwMode="auto">
              <a:xfrm>
                <a:off x="960" y="1584"/>
                <a:ext cx="1536" cy="768"/>
                <a:chOff x="480" y="1584"/>
                <a:chExt cx="1536" cy="768"/>
              </a:xfrm>
            </p:grpSpPr>
            <p:grpSp>
              <p:nvGrpSpPr>
                <p:cNvPr id="1344618" name="Group 106"/>
                <p:cNvGrpSpPr>
                  <a:grpSpLocks/>
                </p:cNvGrpSpPr>
                <p:nvPr/>
              </p:nvGrpSpPr>
              <p:grpSpPr bwMode="auto">
                <a:xfrm>
                  <a:off x="1824" y="1584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1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20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4621" name="Rectangle 109"/>
                <p:cNvSpPr>
                  <a:spLocks noChangeArrowheads="1"/>
                </p:cNvSpPr>
                <p:nvPr/>
              </p:nvSpPr>
              <p:spPr bwMode="auto">
                <a:xfrm>
                  <a:off x="480" y="1584"/>
                  <a:ext cx="1536" cy="76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344622" name="Group 110"/>
                <p:cNvGrpSpPr>
                  <a:grpSpLocks/>
                </p:cNvGrpSpPr>
                <p:nvPr/>
              </p:nvGrpSpPr>
              <p:grpSpPr bwMode="auto">
                <a:xfrm>
                  <a:off x="1824" y="1776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23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2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25" name="Group 113"/>
                <p:cNvGrpSpPr>
                  <a:grpSpLocks/>
                </p:cNvGrpSpPr>
                <p:nvPr/>
              </p:nvGrpSpPr>
              <p:grpSpPr bwMode="auto">
                <a:xfrm>
                  <a:off x="1824" y="1968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26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27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28" name="Group 116"/>
                <p:cNvGrpSpPr>
                  <a:grpSpLocks/>
                </p:cNvGrpSpPr>
                <p:nvPr/>
              </p:nvGrpSpPr>
              <p:grpSpPr bwMode="auto">
                <a:xfrm>
                  <a:off x="1824" y="2160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29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30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31" name="Group 119"/>
                <p:cNvGrpSpPr>
                  <a:grpSpLocks/>
                </p:cNvGrpSpPr>
                <p:nvPr/>
              </p:nvGrpSpPr>
              <p:grpSpPr bwMode="auto">
                <a:xfrm>
                  <a:off x="1632" y="1584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3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33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34" name="Group 122"/>
                <p:cNvGrpSpPr>
                  <a:grpSpLocks/>
                </p:cNvGrpSpPr>
                <p:nvPr/>
              </p:nvGrpSpPr>
              <p:grpSpPr bwMode="auto">
                <a:xfrm>
                  <a:off x="1632" y="1776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36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37" name="Group 125"/>
                <p:cNvGrpSpPr>
                  <a:grpSpLocks/>
                </p:cNvGrpSpPr>
                <p:nvPr/>
              </p:nvGrpSpPr>
              <p:grpSpPr bwMode="auto">
                <a:xfrm>
                  <a:off x="1632" y="1968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3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3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40" name="Group 128"/>
                <p:cNvGrpSpPr>
                  <a:grpSpLocks/>
                </p:cNvGrpSpPr>
                <p:nvPr/>
              </p:nvGrpSpPr>
              <p:grpSpPr bwMode="auto">
                <a:xfrm>
                  <a:off x="1632" y="2160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4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4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43" name="Group 131"/>
                <p:cNvGrpSpPr>
                  <a:grpSpLocks/>
                </p:cNvGrpSpPr>
                <p:nvPr/>
              </p:nvGrpSpPr>
              <p:grpSpPr bwMode="auto">
                <a:xfrm>
                  <a:off x="1440" y="1584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44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45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46" name="Group 134"/>
                <p:cNvGrpSpPr>
                  <a:grpSpLocks/>
                </p:cNvGrpSpPr>
                <p:nvPr/>
              </p:nvGrpSpPr>
              <p:grpSpPr bwMode="auto">
                <a:xfrm>
                  <a:off x="1440" y="1776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47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48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49" name="Group 137"/>
                <p:cNvGrpSpPr>
                  <a:grpSpLocks/>
                </p:cNvGrpSpPr>
                <p:nvPr/>
              </p:nvGrpSpPr>
              <p:grpSpPr bwMode="auto">
                <a:xfrm>
                  <a:off x="1440" y="1968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5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51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52" name="Group 140"/>
                <p:cNvGrpSpPr>
                  <a:grpSpLocks/>
                </p:cNvGrpSpPr>
                <p:nvPr/>
              </p:nvGrpSpPr>
              <p:grpSpPr bwMode="auto">
                <a:xfrm>
                  <a:off x="1440" y="2160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53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54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55" name="Group 143"/>
                <p:cNvGrpSpPr>
                  <a:grpSpLocks/>
                </p:cNvGrpSpPr>
                <p:nvPr/>
              </p:nvGrpSpPr>
              <p:grpSpPr bwMode="auto">
                <a:xfrm>
                  <a:off x="1248" y="1584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56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57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58" name="Group 146"/>
                <p:cNvGrpSpPr>
                  <a:grpSpLocks/>
                </p:cNvGrpSpPr>
                <p:nvPr/>
              </p:nvGrpSpPr>
              <p:grpSpPr bwMode="auto">
                <a:xfrm>
                  <a:off x="1248" y="1776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59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60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61" name="Group 149"/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62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63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64" name="Group 152"/>
                <p:cNvGrpSpPr>
                  <a:grpSpLocks/>
                </p:cNvGrpSpPr>
                <p:nvPr/>
              </p:nvGrpSpPr>
              <p:grpSpPr bwMode="auto">
                <a:xfrm>
                  <a:off x="1248" y="2160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6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66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67" name="Group 155"/>
                <p:cNvGrpSpPr>
                  <a:grpSpLocks/>
                </p:cNvGrpSpPr>
                <p:nvPr/>
              </p:nvGrpSpPr>
              <p:grpSpPr bwMode="auto">
                <a:xfrm>
                  <a:off x="1056" y="1584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6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69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70" name="Group 158"/>
                <p:cNvGrpSpPr>
                  <a:grpSpLocks/>
                </p:cNvGrpSpPr>
                <p:nvPr/>
              </p:nvGrpSpPr>
              <p:grpSpPr bwMode="auto">
                <a:xfrm>
                  <a:off x="1056" y="1776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71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72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73" name="Group 161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74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75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76" name="Group 164"/>
                <p:cNvGrpSpPr>
                  <a:grpSpLocks/>
                </p:cNvGrpSpPr>
                <p:nvPr/>
              </p:nvGrpSpPr>
              <p:grpSpPr bwMode="auto">
                <a:xfrm>
                  <a:off x="1056" y="2160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77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78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79" name="Group 167"/>
                <p:cNvGrpSpPr>
                  <a:grpSpLocks/>
                </p:cNvGrpSpPr>
                <p:nvPr/>
              </p:nvGrpSpPr>
              <p:grpSpPr bwMode="auto">
                <a:xfrm>
                  <a:off x="864" y="1584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80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81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82" name="Group 170"/>
                <p:cNvGrpSpPr>
                  <a:grpSpLocks/>
                </p:cNvGrpSpPr>
                <p:nvPr/>
              </p:nvGrpSpPr>
              <p:grpSpPr bwMode="auto">
                <a:xfrm>
                  <a:off x="864" y="1776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83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84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85" name="Group 173"/>
                <p:cNvGrpSpPr>
                  <a:grpSpLocks/>
                </p:cNvGrpSpPr>
                <p:nvPr/>
              </p:nvGrpSpPr>
              <p:grpSpPr bwMode="auto">
                <a:xfrm>
                  <a:off x="864" y="1968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86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87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88" name="Group 176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89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90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91" name="Group 179"/>
                <p:cNvGrpSpPr>
                  <a:grpSpLocks/>
                </p:cNvGrpSpPr>
                <p:nvPr/>
              </p:nvGrpSpPr>
              <p:grpSpPr bwMode="auto">
                <a:xfrm>
                  <a:off x="672" y="1584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92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93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94" name="Group 182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95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96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697" name="Group 185"/>
                <p:cNvGrpSpPr>
                  <a:grpSpLocks/>
                </p:cNvGrpSpPr>
                <p:nvPr/>
              </p:nvGrpSpPr>
              <p:grpSpPr bwMode="auto">
                <a:xfrm>
                  <a:off x="672" y="1968"/>
                  <a:ext cx="192" cy="192"/>
                  <a:chOff x="1824" y="1584"/>
                  <a:chExt cx="192" cy="192"/>
                </a:xfrm>
              </p:grpSpPr>
              <p:sp>
                <p:nvSpPr>
                  <p:cNvPr id="1344698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699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00" name="Group 188"/>
                <p:cNvGrpSpPr>
                  <a:grpSpLocks/>
                </p:cNvGrpSpPr>
                <p:nvPr/>
              </p:nvGrpSpPr>
              <p:grpSpPr bwMode="auto">
                <a:xfrm>
                  <a:off x="672" y="2160"/>
                  <a:ext cx="192" cy="192"/>
                  <a:chOff x="1824" y="1584"/>
                  <a:chExt cx="192" cy="192"/>
                </a:xfrm>
              </p:grpSpPr>
              <p:sp>
                <p:nvSpPr>
                  <p:cNvPr id="1344701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02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03" name="Group 191"/>
                <p:cNvGrpSpPr>
                  <a:grpSpLocks/>
                </p:cNvGrpSpPr>
                <p:nvPr/>
              </p:nvGrpSpPr>
              <p:grpSpPr bwMode="auto">
                <a:xfrm>
                  <a:off x="480" y="1584"/>
                  <a:ext cx="192" cy="192"/>
                  <a:chOff x="1824" y="1584"/>
                  <a:chExt cx="192" cy="192"/>
                </a:xfrm>
              </p:grpSpPr>
              <p:sp>
                <p:nvSpPr>
                  <p:cNvPr id="1344704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05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06" name="Group 194"/>
                <p:cNvGrpSpPr>
                  <a:grpSpLocks/>
                </p:cNvGrpSpPr>
                <p:nvPr/>
              </p:nvGrpSpPr>
              <p:grpSpPr bwMode="auto">
                <a:xfrm>
                  <a:off x="480" y="1776"/>
                  <a:ext cx="192" cy="192"/>
                  <a:chOff x="1824" y="1584"/>
                  <a:chExt cx="192" cy="192"/>
                </a:xfrm>
              </p:grpSpPr>
              <p:sp>
                <p:nvSpPr>
                  <p:cNvPr id="1344707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08" name="Oval 19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09" name="Group 197"/>
                <p:cNvGrpSpPr>
                  <a:grpSpLocks/>
                </p:cNvGrpSpPr>
                <p:nvPr/>
              </p:nvGrpSpPr>
              <p:grpSpPr bwMode="auto">
                <a:xfrm>
                  <a:off x="480" y="1968"/>
                  <a:ext cx="192" cy="192"/>
                  <a:chOff x="1824" y="1584"/>
                  <a:chExt cx="192" cy="192"/>
                </a:xfrm>
              </p:grpSpPr>
              <p:sp>
                <p:nvSpPr>
                  <p:cNvPr id="1344710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11" name="Oval 19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12" name="Group 200"/>
                <p:cNvGrpSpPr>
                  <a:grpSpLocks/>
                </p:cNvGrpSpPr>
                <p:nvPr/>
              </p:nvGrpSpPr>
              <p:grpSpPr bwMode="auto">
                <a:xfrm>
                  <a:off x="480" y="2160"/>
                  <a:ext cx="192" cy="192"/>
                  <a:chOff x="1824" y="1584"/>
                  <a:chExt cx="192" cy="192"/>
                </a:xfrm>
              </p:grpSpPr>
              <p:sp>
                <p:nvSpPr>
                  <p:cNvPr id="1344713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58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14" name="Oval 20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632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44715" name="AutoShape 203"/>
              <p:cNvSpPr>
                <a:spLocks noChangeArrowheads="1"/>
              </p:cNvSpPr>
              <p:nvPr/>
            </p:nvSpPr>
            <p:spPr bwMode="auto">
              <a:xfrm>
                <a:off x="432" y="1393"/>
                <a:ext cx="529" cy="429"/>
              </a:xfrm>
              <a:prstGeom prst="rightArrow">
                <a:avLst>
                  <a:gd name="adj1" fmla="val 50000"/>
                  <a:gd name="adj2" fmla="val 30828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 dirty="0">
                    <a:latin typeface="Verdana" charset="0"/>
                    <a:ea typeface="굴림" charset="-127"/>
                    <a:cs typeface="굴림" charset="-127"/>
                  </a:rPr>
                  <a:t>load</a:t>
                </a:r>
              </a:p>
            </p:txBody>
          </p:sp>
        </p:grpSp>
        <p:grpSp>
          <p:nvGrpSpPr>
            <p:cNvPr id="1344716" name="Group 204"/>
            <p:cNvGrpSpPr>
              <a:grpSpLocks/>
            </p:cNvGrpSpPr>
            <p:nvPr/>
          </p:nvGrpSpPr>
          <p:grpSpPr bwMode="auto">
            <a:xfrm>
              <a:off x="3200400" y="2270125"/>
              <a:ext cx="3200400" cy="1571625"/>
              <a:chOff x="2016" y="1554"/>
              <a:chExt cx="2016" cy="990"/>
            </a:xfrm>
          </p:grpSpPr>
          <p:grpSp>
            <p:nvGrpSpPr>
              <p:cNvPr id="1344717" name="Group 205"/>
              <p:cNvGrpSpPr>
                <a:grpSpLocks/>
              </p:cNvGrpSpPr>
              <p:nvPr/>
            </p:nvGrpSpPr>
            <p:grpSpPr bwMode="auto">
              <a:xfrm>
                <a:off x="2496" y="1776"/>
                <a:ext cx="1536" cy="768"/>
                <a:chOff x="2016" y="1776"/>
                <a:chExt cx="1536" cy="768"/>
              </a:xfrm>
            </p:grpSpPr>
            <p:grpSp>
              <p:nvGrpSpPr>
                <p:cNvPr id="1344718" name="Group 206"/>
                <p:cNvGrpSpPr>
                  <a:grpSpLocks/>
                </p:cNvGrpSpPr>
                <p:nvPr/>
              </p:nvGrpSpPr>
              <p:grpSpPr bwMode="auto">
                <a:xfrm>
                  <a:off x="2016" y="1776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19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20" name="Freeform 208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4721" name="Rectangle 20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536" cy="76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344722" name="Group 210"/>
                <p:cNvGrpSpPr>
                  <a:grpSpLocks/>
                </p:cNvGrpSpPr>
                <p:nvPr/>
              </p:nvGrpSpPr>
              <p:grpSpPr bwMode="auto">
                <a:xfrm>
                  <a:off x="2016" y="1968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23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24" name="Freeform 212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25" name="Group 213"/>
                <p:cNvGrpSpPr>
                  <a:grpSpLocks/>
                </p:cNvGrpSpPr>
                <p:nvPr/>
              </p:nvGrpSpPr>
              <p:grpSpPr bwMode="auto">
                <a:xfrm>
                  <a:off x="2016" y="2160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2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27" name="Freeform 215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28" name="Group 216"/>
                <p:cNvGrpSpPr>
                  <a:grpSpLocks/>
                </p:cNvGrpSpPr>
                <p:nvPr/>
              </p:nvGrpSpPr>
              <p:grpSpPr bwMode="auto">
                <a:xfrm>
                  <a:off x="2016" y="2352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29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30" name="Freeform 218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31" name="Group 219"/>
                <p:cNvGrpSpPr>
                  <a:grpSpLocks/>
                </p:cNvGrpSpPr>
                <p:nvPr/>
              </p:nvGrpSpPr>
              <p:grpSpPr bwMode="auto">
                <a:xfrm>
                  <a:off x="2208" y="1776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3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33" name="Freeform 221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34" name="Group 222"/>
                <p:cNvGrpSpPr>
                  <a:grpSpLocks/>
                </p:cNvGrpSpPr>
                <p:nvPr/>
              </p:nvGrpSpPr>
              <p:grpSpPr bwMode="auto">
                <a:xfrm>
                  <a:off x="2208" y="1968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35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36" name="Freeform 224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37" name="Group 225"/>
                <p:cNvGrpSpPr>
                  <a:grpSpLocks/>
                </p:cNvGrpSpPr>
                <p:nvPr/>
              </p:nvGrpSpPr>
              <p:grpSpPr bwMode="auto">
                <a:xfrm>
                  <a:off x="2208" y="2160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38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39" name="Freeform 227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40" name="Group 228"/>
                <p:cNvGrpSpPr>
                  <a:grpSpLocks/>
                </p:cNvGrpSpPr>
                <p:nvPr/>
              </p:nvGrpSpPr>
              <p:grpSpPr bwMode="auto">
                <a:xfrm>
                  <a:off x="2208" y="2352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41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42" name="Freeform 230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43" name="Group 231"/>
                <p:cNvGrpSpPr>
                  <a:grpSpLocks/>
                </p:cNvGrpSpPr>
                <p:nvPr/>
              </p:nvGrpSpPr>
              <p:grpSpPr bwMode="auto">
                <a:xfrm>
                  <a:off x="2400" y="1776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4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45" name="Freeform 233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46" name="Group 234"/>
                <p:cNvGrpSpPr>
                  <a:grpSpLocks/>
                </p:cNvGrpSpPr>
                <p:nvPr/>
              </p:nvGrpSpPr>
              <p:grpSpPr bwMode="auto">
                <a:xfrm>
                  <a:off x="2400" y="1968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47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48" name="Freeform 236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49" name="Group 237"/>
                <p:cNvGrpSpPr>
                  <a:grpSpLocks/>
                </p:cNvGrpSpPr>
                <p:nvPr/>
              </p:nvGrpSpPr>
              <p:grpSpPr bwMode="auto">
                <a:xfrm>
                  <a:off x="2400" y="2160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50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51" name="Freeform 239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52" name="Group 240"/>
                <p:cNvGrpSpPr>
                  <a:grpSpLocks/>
                </p:cNvGrpSpPr>
                <p:nvPr/>
              </p:nvGrpSpPr>
              <p:grpSpPr bwMode="auto">
                <a:xfrm>
                  <a:off x="2400" y="2352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53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54" name="Freeform 242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55" name="Group 243"/>
                <p:cNvGrpSpPr>
                  <a:grpSpLocks/>
                </p:cNvGrpSpPr>
                <p:nvPr/>
              </p:nvGrpSpPr>
              <p:grpSpPr bwMode="auto">
                <a:xfrm>
                  <a:off x="2592" y="1776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56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57" name="Freeform 245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58" name="Group 246"/>
                <p:cNvGrpSpPr>
                  <a:grpSpLocks/>
                </p:cNvGrpSpPr>
                <p:nvPr/>
              </p:nvGrpSpPr>
              <p:grpSpPr bwMode="auto">
                <a:xfrm>
                  <a:off x="2592" y="1968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59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60" name="Freeform 248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61" name="Group 249"/>
                <p:cNvGrpSpPr>
                  <a:grpSpLocks/>
                </p:cNvGrpSpPr>
                <p:nvPr/>
              </p:nvGrpSpPr>
              <p:grpSpPr bwMode="auto">
                <a:xfrm>
                  <a:off x="2592" y="2160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62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63" name="Freeform 251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64" name="Group 252"/>
                <p:cNvGrpSpPr>
                  <a:grpSpLocks/>
                </p:cNvGrpSpPr>
                <p:nvPr/>
              </p:nvGrpSpPr>
              <p:grpSpPr bwMode="auto">
                <a:xfrm>
                  <a:off x="2592" y="2352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65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66" name="Freeform 254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67" name="Group 255"/>
                <p:cNvGrpSpPr>
                  <a:grpSpLocks/>
                </p:cNvGrpSpPr>
                <p:nvPr/>
              </p:nvGrpSpPr>
              <p:grpSpPr bwMode="auto">
                <a:xfrm>
                  <a:off x="2784" y="1776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68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69" name="Freeform 257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70" name="Group 258"/>
                <p:cNvGrpSpPr>
                  <a:grpSpLocks/>
                </p:cNvGrpSpPr>
                <p:nvPr/>
              </p:nvGrpSpPr>
              <p:grpSpPr bwMode="auto">
                <a:xfrm>
                  <a:off x="2784" y="1968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71" name="Rectangle 25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72" name="Freeform 260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73" name="Group 261"/>
                <p:cNvGrpSpPr>
                  <a:grpSpLocks/>
                </p:cNvGrpSpPr>
                <p:nvPr/>
              </p:nvGrpSpPr>
              <p:grpSpPr bwMode="auto">
                <a:xfrm>
                  <a:off x="2784" y="2160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74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75" name="Freeform 263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76" name="Group 264"/>
                <p:cNvGrpSpPr>
                  <a:grpSpLocks/>
                </p:cNvGrpSpPr>
                <p:nvPr/>
              </p:nvGrpSpPr>
              <p:grpSpPr bwMode="auto">
                <a:xfrm>
                  <a:off x="2784" y="2352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77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78" name="Freeform 266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79" name="Group 267"/>
                <p:cNvGrpSpPr>
                  <a:grpSpLocks/>
                </p:cNvGrpSpPr>
                <p:nvPr/>
              </p:nvGrpSpPr>
              <p:grpSpPr bwMode="auto">
                <a:xfrm>
                  <a:off x="2976" y="1776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80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81" name="Freeform 269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82" name="Group 270"/>
                <p:cNvGrpSpPr>
                  <a:grpSpLocks/>
                </p:cNvGrpSpPr>
                <p:nvPr/>
              </p:nvGrpSpPr>
              <p:grpSpPr bwMode="auto">
                <a:xfrm>
                  <a:off x="2976" y="1968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83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84" name="Freeform 272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85" name="Group 273"/>
                <p:cNvGrpSpPr>
                  <a:grpSpLocks/>
                </p:cNvGrpSpPr>
                <p:nvPr/>
              </p:nvGrpSpPr>
              <p:grpSpPr bwMode="auto">
                <a:xfrm>
                  <a:off x="2976" y="2160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86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87" name="Freeform 275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88" name="Group 276"/>
                <p:cNvGrpSpPr>
                  <a:grpSpLocks/>
                </p:cNvGrpSpPr>
                <p:nvPr/>
              </p:nvGrpSpPr>
              <p:grpSpPr bwMode="auto">
                <a:xfrm>
                  <a:off x="2976" y="2352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89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90" name="Freeform 278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91" name="Group 279"/>
                <p:cNvGrpSpPr>
                  <a:grpSpLocks/>
                </p:cNvGrpSpPr>
                <p:nvPr/>
              </p:nvGrpSpPr>
              <p:grpSpPr bwMode="auto">
                <a:xfrm>
                  <a:off x="3168" y="1776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92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93" name="Freeform 281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94" name="Group 282"/>
                <p:cNvGrpSpPr>
                  <a:grpSpLocks/>
                </p:cNvGrpSpPr>
                <p:nvPr/>
              </p:nvGrpSpPr>
              <p:grpSpPr bwMode="auto">
                <a:xfrm>
                  <a:off x="3168" y="1968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95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96" name="Freeform 284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797" name="Group 285"/>
                <p:cNvGrpSpPr>
                  <a:grpSpLocks/>
                </p:cNvGrpSpPr>
                <p:nvPr/>
              </p:nvGrpSpPr>
              <p:grpSpPr bwMode="auto">
                <a:xfrm>
                  <a:off x="3168" y="2160"/>
                  <a:ext cx="192" cy="192"/>
                  <a:chOff x="2016" y="1776"/>
                  <a:chExt cx="192" cy="192"/>
                </a:xfrm>
              </p:grpSpPr>
              <p:sp>
                <p:nvSpPr>
                  <p:cNvPr id="1344798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799" name="Freeform 287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00" name="Group 288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192" cy="192"/>
                  <a:chOff x="2016" y="1776"/>
                  <a:chExt cx="192" cy="192"/>
                </a:xfrm>
              </p:grpSpPr>
              <p:sp>
                <p:nvSpPr>
                  <p:cNvPr id="1344801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02" name="Freeform 290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03" name="Group 291"/>
                <p:cNvGrpSpPr>
                  <a:grpSpLocks/>
                </p:cNvGrpSpPr>
                <p:nvPr/>
              </p:nvGrpSpPr>
              <p:grpSpPr bwMode="auto">
                <a:xfrm>
                  <a:off x="3360" y="1776"/>
                  <a:ext cx="192" cy="192"/>
                  <a:chOff x="2016" y="1776"/>
                  <a:chExt cx="192" cy="192"/>
                </a:xfrm>
              </p:grpSpPr>
              <p:sp>
                <p:nvSpPr>
                  <p:cNvPr id="1344804" name="Rectangle 29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05" name="Freeform 293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06" name="Group 294"/>
                <p:cNvGrpSpPr>
                  <a:grpSpLocks/>
                </p:cNvGrpSpPr>
                <p:nvPr/>
              </p:nvGrpSpPr>
              <p:grpSpPr bwMode="auto">
                <a:xfrm>
                  <a:off x="3360" y="1968"/>
                  <a:ext cx="192" cy="192"/>
                  <a:chOff x="2016" y="1776"/>
                  <a:chExt cx="192" cy="192"/>
                </a:xfrm>
              </p:grpSpPr>
              <p:sp>
                <p:nvSpPr>
                  <p:cNvPr id="1344807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08" name="Freeform 296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09" name="Group 297"/>
                <p:cNvGrpSpPr>
                  <a:grpSpLocks/>
                </p:cNvGrpSpPr>
                <p:nvPr/>
              </p:nvGrpSpPr>
              <p:grpSpPr bwMode="auto">
                <a:xfrm>
                  <a:off x="3360" y="2160"/>
                  <a:ext cx="192" cy="192"/>
                  <a:chOff x="2016" y="1776"/>
                  <a:chExt cx="192" cy="192"/>
                </a:xfrm>
              </p:grpSpPr>
              <p:sp>
                <p:nvSpPr>
                  <p:cNvPr id="1344810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11" name="Freeform 299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12" name="Group 300"/>
                <p:cNvGrpSpPr>
                  <a:grpSpLocks/>
                </p:cNvGrpSpPr>
                <p:nvPr/>
              </p:nvGrpSpPr>
              <p:grpSpPr bwMode="auto">
                <a:xfrm>
                  <a:off x="3360" y="2352"/>
                  <a:ext cx="192" cy="192"/>
                  <a:chOff x="2016" y="1776"/>
                  <a:chExt cx="192" cy="192"/>
                </a:xfrm>
              </p:grpSpPr>
              <p:sp>
                <p:nvSpPr>
                  <p:cNvPr id="1344813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14" name="Freeform 302"/>
                  <p:cNvSpPr>
                    <a:spLocks/>
                  </p:cNvSpPr>
                  <p:nvPr/>
                </p:nvSpPr>
                <p:spPr bwMode="auto">
                  <a:xfrm>
                    <a:off x="2064" y="1824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44815" name="AutoShape 303"/>
              <p:cNvSpPr>
                <a:spLocks noChangeArrowheads="1"/>
              </p:cNvSpPr>
              <p:nvPr/>
            </p:nvSpPr>
            <p:spPr bwMode="auto">
              <a:xfrm>
                <a:off x="2016" y="1554"/>
                <a:ext cx="481" cy="429"/>
              </a:xfrm>
              <a:prstGeom prst="rightArrow">
                <a:avLst>
                  <a:gd name="adj1" fmla="val 50000"/>
                  <a:gd name="adj2" fmla="val 2803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latin typeface="Verdana" charset="0"/>
                    <a:ea typeface="굴림" charset="-127"/>
                    <a:cs typeface="굴림" charset="-127"/>
                  </a:rPr>
                  <a:t>mul</a:t>
                </a:r>
              </a:p>
            </p:txBody>
          </p:sp>
        </p:grpSp>
        <p:grpSp>
          <p:nvGrpSpPr>
            <p:cNvPr id="1344816" name="Group 304"/>
            <p:cNvGrpSpPr>
              <a:grpSpLocks/>
            </p:cNvGrpSpPr>
            <p:nvPr/>
          </p:nvGrpSpPr>
          <p:grpSpPr bwMode="auto">
            <a:xfrm>
              <a:off x="3200400" y="3489325"/>
              <a:ext cx="3200400" cy="1571625"/>
              <a:chOff x="2016" y="2322"/>
              <a:chExt cx="2016" cy="990"/>
            </a:xfrm>
          </p:grpSpPr>
          <p:grpSp>
            <p:nvGrpSpPr>
              <p:cNvPr id="1344817" name="Group 305"/>
              <p:cNvGrpSpPr>
                <a:grpSpLocks/>
              </p:cNvGrpSpPr>
              <p:nvPr/>
            </p:nvGrpSpPr>
            <p:grpSpPr bwMode="auto">
              <a:xfrm>
                <a:off x="2496" y="2544"/>
                <a:ext cx="1536" cy="768"/>
                <a:chOff x="2016" y="2544"/>
                <a:chExt cx="1536" cy="768"/>
              </a:xfrm>
            </p:grpSpPr>
            <p:grpSp>
              <p:nvGrpSpPr>
                <p:cNvPr id="1344818" name="Group 306"/>
                <p:cNvGrpSpPr>
                  <a:grpSpLocks/>
                </p:cNvGrpSpPr>
                <p:nvPr/>
              </p:nvGrpSpPr>
              <p:grpSpPr bwMode="auto">
                <a:xfrm>
                  <a:off x="2016" y="2544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19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20" name="Freeform 308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4821" name="Rectangle 30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536" cy="76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344822" name="Group 310"/>
                <p:cNvGrpSpPr>
                  <a:grpSpLocks/>
                </p:cNvGrpSpPr>
                <p:nvPr/>
              </p:nvGrpSpPr>
              <p:grpSpPr bwMode="auto">
                <a:xfrm>
                  <a:off x="2016" y="2736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23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24" name="Freeform 312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25" name="Group 313"/>
                <p:cNvGrpSpPr>
                  <a:grpSpLocks/>
                </p:cNvGrpSpPr>
                <p:nvPr/>
              </p:nvGrpSpPr>
              <p:grpSpPr bwMode="auto">
                <a:xfrm>
                  <a:off x="2016" y="2928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26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27" name="Freeform 315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28" name="Group 316"/>
                <p:cNvGrpSpPr>
                  <a:grpSpLocks/>
                </p:cNvGrpSpPr>
                <p:nvPr/>
              </p:nvGrpSpPr>
              <p:grpSpPr bwMode="auto">
                <a:xfrm>
                  <a:off x="2016" y="3120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29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30" name="Freeform 318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31" name="Group 319"/>
                <p:cNvGrpSpPr>
                  <a:grpSpLocks/>
                </p:cNvGrpSpPr>
                <p:nvPr/>
              </p:nvGrpSpPr>
              <p:grpSpPr bwMode="auto">
                <a:xfrm>
                  <a:off x="2208" y="2544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32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33" name="Freeform 321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34" name="Group 322"/>
                <p:cNvGrpSpPr>
                  <a:grpSpLocks/>
                </p:cNvGrpSpPr>
                <p:nvPr/>
              </p:nvGrpSpPr>
              <p:grpSpPr bwMode="auto">
                <a:xfrm>
                  <a:off x="2208" y="2736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35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36" name="Freeform 324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37" name="Group 325"/>
                <p:cNvGrpSpPr>
                  <a:grpSpLocks/>
                </p:cNvGrpSpPr>
                <p:nvPr/>
              </p:nvGrpSpPr>
              <p:grpSpPr bwMode="auto">
                <a:xfrm>
                  <a:off x="2208" y="2928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39" name="Freeform 327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40" name="Group 328"/>
                <p:cNvGrpSpPr>
                  <a:grpSpLocks/>
                </p:cNvGrpSpPr>
                <p:nvPr/>
              </p:nvGrpSpPr>
              <p:grpSpPr bwMode="auto">
                <a:xfrm>
                  <a:off x="2208" y="3120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41" name="Rectangle 32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42" name="Freeform 330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43" name="Group 331"/>
                <p:cNvGrpSpPr>
                  <a:grpSpLocks/>
                </p:cNvGrpSpPr>
                <p:nvPr/>
              </p:nvGrpSpPr>
              <p:grpSpPr bwMode="auto">
                <a:xfrm>
                  <a:off x="2400" y="2544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44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45" name="Freeform 333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46" name="Group 334"/>
                <p:cNvGrpSpPr>
                  <a:grpSpLocks/>
                </p:cNvGrpSpPr>
                <p:nvPr/>
              </p:nvGrpSpPr>
              <p:grpSpPr bwMode="auto">
                <a:xfrm>
                  <a:off x="2400" y="2736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47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48" name="Freeform 336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49" name="Group 337"/>
                <p:cNvGrpSpPr>
                  <a:grpSpLocks/>
                </p:cNvGrpSpPr>
                <p:nvPr/>
              </p:nvGrpSpPr>
              <p:grpSpPr bwMode="auto">
                <a:xfrm>
                  <a:off x="2400" y="2928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50" name="Rectangle 33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51" name="Freeform 339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52" name="Group 340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53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54" name="Freeform 342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55" name="Group 343"/>
                <p:cNvGrpSpPr>
                  <a:grpSpLocks/>
                </p:cNvGrpSpPr>
                <p:nvPr/>
              </p:nvGrpSpPr>
              <p:grpSpPr bwMode="auto">
                <a:xfrm>
                  <a:off x="2592" y="2544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56" name="Rectangle 34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57" name="Freeform 345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58" name="Group 346"/>
                <p:cNvGrpSpPr>
                  <a:grpSpLocks/>
                </p:cNvGrpSpPr>
                <p:nvPr/>
              </p:nvGrpSpPr>
              <p:grpSpPr bwMode="auto">
                <a:xfrm>
                  <a:off x="2592" y="2736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59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60" name="Freeform 348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61" name="Group 349"/>
                <p:cNvGrpSpPr>
                  <a:grpSpLocks/>
                </p:cNvGrpSpPr>
                <p:nvPr/>
              </p:nvGrpSpPr>
              <p:grpSpPr bwMode="auto">
                <a:xfrm>
                  <a:off x="2592" y="2928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62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63" name="Freeform 351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64" name="Group 352"/>
                <p:cNvGrpSpPr>
                  <a:grpSpLocks/>
                </p:cNvGrpSpPr>
                <p:nvPr/>
              </p:nvGrpSpPr>
              <p:grpSpPr bwMode="auto">
                <a:xfrm>
                  <a:off x="2592" y="3120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65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66" name="Freeform 354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67" name="Group 355"/>
                <p:cNvGrpSpPr>
                  <a:grpSpLocks/>
                </p:cNvGrpSpPr>
                <p:nvPr/>
              </p:nvGrpSpPr>
              <p:grpSpPr bwMode="auto">
                <a:xfrm>
                  <a:off x="2784" y="2544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68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69" name="Freeform 357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70" name="Group 358"/>
                <p:cNvGrpSpPr>
                  <a:grpSpLocks/>
                </p:cNvGrpSpPr>
                <p:nvPr/>
              </p:nvGrpSpPr>
              <p:grpSpPr bwMode="auto">
                <a:xfrm>
                  <a:off x="2784" y="2736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71" name="Rectangle 35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72" name="Freeform 360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73" name="Group 361"/>
                <p:cNvGrpSpPr>
                  <a:grpSpLocks/>
                </p:cNvGrpSpPr>
                <p:nvPr/>
              </p:nvGrpSpPr>
              <p:grpSpPr bwMode="auto">
                <a:xfrm>
                  <a:off x="2784" y="2928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74" name="Rectangle 36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75" name="Freeform 363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76" name="Group 364"/>
                <p:cNvGrpSpPr>
                  <a:grpSpLocks/>
                </p:cNvGrpSpPr>
                <p:nvPr/>
              </p:nvGrpSpPr>
              <p:grpSpPr bwMode="auto">
                <a:xfrm>
                  <a:off x="2784" y="3120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77" name="Rectangle 36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78" name="Freeform 366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79" name="Group 367"/>
                <p:cNvGrpSpPr>
                  <a:grpSpLocks/>
                </p:cNvGrpSpPr>
                <p:nvPr/>
              </p:nvGrpSpPr>
              <p:grpSpPr bwMode="auto">
                <a:xfrm>
                  <a:off x="2976" y="2544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80" name="Rectangle 36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81" name="Freeform 369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82" name="Group 370"/>
                <p:cNvGrpSpPr>
                  <a:grpSpLocks/>
                </p:cNvGrpSpPr>
                <p:nvPr/>
              </p:nvGrpSpPr>
              <p:grpSpPr bwMode="auto">
                <a:xfrm>
                  <a:off x="2976" y="2736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83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84" name="Freeform 372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85" name="Group 373"/>
                <p:cNvGrpSpPr>
                  <a:grpSpLocks/>
                </p:cNvGrpSpPr>
                <p:nvPr/>
              </p:nvGrpSpPr>
              <p:grpSpPr bwMode="auto">
                <a:xfrm>
                  <a:off x="2976" y="2928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86" name="Rectangle 37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87" name="Freeform 375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88" name="Group 376"/>
                <p:cNvGrpSpPr>
                  <a:grpSpLocks/>
                </p:cNvGrpSpPr>
                <p:nvPr/>
              </p:nvGrpSpPr>
              <p:grpSpPr bwMode="auto">
                <a:xfrm>
                  <a:off x="2976" y="3120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89" name="Rectangle 37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90" name="Freeform 378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91" name="Group 379"/>
                <p:cNvGrpSpPr>
                  <a:grpSpLocks/>
                </p:cNvGrpSpPr>
                <p:nvPr/>
              </p:nvGrpSpPr>
              <p:grpSpPr bwMode="auto">
                <a:xfrm>
                  <a:off x="3168" y="2544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92" name="Rectangle 38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93" name="Freeform 381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94" name="Group 382"/>
                <p:cNvGrpSpPr>
                  <a:grpSpLocks/>
                </p:cNvGrpSpPr>
                <p:nvPr/>
              </p:nvGrpSpPr>
              <p:grpSpPr bwMode="auto">
                <a:xfrm>
                  <a:off x="3168" y="2736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9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96" name="Freeform 384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897" name="Group 385"/>
                <p:cNvGrpSpPr>
                  <a:grpSpLocks/>
                </p:cNvGrpSpPr>
                <p:nvPr/>
              </p:nvGrpSpPr>
              <p:grpSpPr bwMode="auto">
                <a:xfrm>
                  <a:off x="3168" y="2928"/>
                  <a:ext cx="192" cy="192"/>
                  <a:chOff x="2016" y="2544"/>
                  <a:chExt cx="192" cy="192"/>
                </a:xfrm>
              </p:grpSpPr>
              <p:sp>
                <p:nvSpPr>
                  <p:cNvPr id="1344898" name="Rectangle 38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899" name="Freeform 387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00" name="Group 388"/>
                <p:cNvGrpSpPr>
                  <a:grpSpLocks/>
                </p:cNvGrpSpPr>
                <p:nvPr/>
              </p:nvGrpSpPr>
              <p:grpSpPr bwMode="auto">
                <a:xfrm>
                  <a:off x="3168" y="3120"/>
                  <a:ext cx="192" cy="192"/>
                  <a:chOff x="2016" y="2544"/>
                  <a:chExt cx="192" cy="192"/>
                </a:xfrm>
              </p:grpSpPr>
              <p:sp>
                <p:nvSpPr>
                  <p:cNvPr id="1344901" name="Rectangle 38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02" name="Freeform 390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03" name="Group 391"/>
                <p:cNvGrpSpPr>
                  <a:grpSpLocks/>
                </p:cNvGrpSpPr>
                <p:nvPr/>
              </p:nvGrpSpPr>
              <p:grpSpPr bwMode="auto">
                <a:xfrm>
                  <a:off x="3360" y="2544"/>
                  <a:ext cx="192" cy="192"/>
                  <a:chOff x="2016" y="2544"/>
                  <a:chExt cx="192" cy="192"/>
                </a:xfrm>
              </p:grpSpPr>
              <p:sp>
                <p:nvSpPr>
                  <p:cNvPr id="1344904" name="Rectangle 39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05" name="Freeform 393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06" name="Group 394"/>
                <p:cNvGrpSpPr>
                  <a:grpSpLocks/>
                </p:cNvGrpSpPr>
                <p:nvPr/>
              </p:nvGrpSpPr>
              <p:grpSpPr bwMode="auto">
                <a:xfrm>
                  <a:off x="3360" y="2736"/>
                  <a:ext cx="192" cy="192"/>
                  <a:chOff x="2016" y="2544"/>
                  <a:chExt cx="192" cy="192"/>
                </a:xfrm>
              </p:grpSpPr>
              <p:sp>
                <p:nvSpPr>
                  <p:cNvPr id="1344907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08" name="Freeform 396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09" name="Group 397"/>
                <p:cNvGrpSpPr>
                  <a:grpSpLocks/>
                </p:cNvGrpSpPr>
                <p:nvPr/>
              </p:nvGrpSpPr>
              <p:grpSpPr bwMode="auto">
                <a:xfrm>
                  <a:off x="3360" y="2928"/>
                  <a:ext cx="192" cy="192"/>
                  <a:chOff x="2016" y="2544"/>
                  <a:chExt cx="192" cy="192"/>
                </a:xfrm>
              </p:grpSpPr>
              <p:sp>
                <p:nvSpPr>
                  <p:cNvPr id="1344910" name="Rectangle 39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11" name="Freeform 399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12" name="Group 400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192" cy="192"/>
                  <a:chOff x="2016" y="2544"/>
                  <a:chExt cx="192" cy="192"/>
                </a:xfrm>
              </p:grpSpPr>
              <p:sp>
                <p:nvSpPr>
                  <p:cNvPr id="1344913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544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14" name="Freeform 402"/>
                  <p:cNvSpPr>
                    <a:spLocks/>
                  </p:cNvSpPr>
                  <p:nvPr/>
                </p:nvSpPr>
                <p:spPr bwMode="auto">
                  <a:xfrm>
                    <a:off x="2064" y="2592"/>
                    <a:ext cx="96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96"/>
                      </a:cxn>
                      <a:cxn ang="0">
                        <a:pos x="48" y="0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96" h="96">
                        <a:moveTo>
                          <a:pt x="0" y="96"/>
                        </a:moveTo>
                        <a:lnTo>
                          <a:pt x="96" y="96"/>
                        </a:lnTo>
                        <a:lnTo>
                          <a:pt x="48" y="0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rgbClr val="9966FF"/>
                  </a:solidFill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44915" name="AutoShape 403"/>
              <p:cNvSpPr>
                <a:spLocks noChangeArrowheads="1"/>
              </p:cNvSpPr>
              <p:nvPr/>
            </p:nvSpPr>
            <p:spPr bwMode="auto">
              <a:xfrm>
                <a:off x="2016" y="2322"/>
                <a:ext cx="481" cy="429"/>
              </a:xfrm>
              <a:prstGeom prst="rightArrow">
                <a:avLst>
                  <a:gd name="adj1" fmla="val 50000"/>
                  <a:gd name="adj2" fmla="val 2803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latin typeface="Verdana" charset="0"/>
                    <a:ea typeface="굴림" charset="-127"/>
                    <a:cs typeface="굴림" charset="-127"/>
                  </a:rPr>
                  <a:t>mul</a:t>
                </a:r>
              </a:p>
            </p:txBody>
          </p:sp>
        </p:grpSp>
        <p:grpSp>
          <p:nvGrpSpPr>
            <p:cNvPr id="1344916" name="Group 404"/>
            <p:cNvGrpSpPr>
              <a:grpSpLocks/>
            </p:cNvGrpSpPr>
            <p:nvPr/>
          </p:nvGrpSpPr>
          <p:grpSpPr bwMode="auto">
            <a:xfrm>
              <a:off x="5638800" y="2651125"/>
              <a:ext cx="3200400" cy="1495425"/>
              <a:chOff x="3552" y="1794"/>
              <a:chExt cx="2016" cy="942"/>
            </a:xfrm>
          </p:grpSpPr>
          <p:grpSp>
            <p:nvGrpSpPr>
              <p:cNvPr id="1344917" name="Group 405"/>
              <p:cNvGrpSpPr>
                <a:grpSpLocks/>
              </p:cNvGrpSpPr>
              <p:nvPr/>
            </p:nvGrpSpPr>
            <p:grpSpPr bwMode="auto">
              <a:xfrm>
                <a:off x="4032" y="1968"/>
                <a:ext cx="1536" cy="768"/>
                <a:chOff x="3552" y="1968"/>
                <a:chExt cx="1536" cy="768"/>
              </a:xfrm>
            </p:grpSpPr>
            <p:sp>
              <p:nvSpPr>
                <p:cNvPr id="1344918" name="Rectangle 40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536" cy="76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344919" name="Group 407"/>
                <p:cNvGrpSpPr>
                  <a:grpSpLocks/>
                </p:cNvGrpSpPr>
                <p:nvPr/>
              </p:nvGrpSpPr>
              <p:grpSpPr bwMode="auto">
                <a:xfrm>
                  <a:off x="3552" y="1968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20" name="Rectangle 40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21" name="Rectangle 4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22" name="Group 410"/>
                <p:cNvGrpSpPr>
                  <a:grpSpLocks/>
                </p:cNvGrpSpPr>
                <p:nvPr/>
              </p:nvGrpSpPr>
              <p:grpSpPr bwMode="auto">
                <a:xfrm>
                  <a:off x="3552" y="2160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23" name="Rectangle 41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24" name="Rectangle 41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25" name="Group 413"/>
                <p:cNvGrpSpPr>
                  <a:grpSpLocks/>
                </p:cNvGrpSpPr>
                <p:nvPr/>
              </p:nvGrpSpPr>
              <p:grpSpPr bwMode="auto">
                <a:xfrm>
                  <a:off x="3552" y="2352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26" name="Rectangle 41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27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28" name="Group 416"/>
                <p:cNvGrpSpPr>
                  <a:grpSpLocks/>
                </p:cNvGrpSpPr>
                <p:nvPr/>
              </p:nvGrpSpPr>
              <p:grpSpPr bwMode="auto">
                <a:xfrm>
                  <a:off x="3552" y="2544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29" name="Rectangle 41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30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31" name="Group 419"/>
                <p:cNvGrpSpPr>
                  <a:grpSpLocks/>
                </p:cNvGrpSpPr>
                <p:nvPr/>
              </p:nvGrpSpPr>
              <p:grpSpPr bwMode="auto">
                <a:xfrm>
                  <a:off x="3744" y="1968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32" name="Rectangle 42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33" name="Rectangle 4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34" name="Group 422"/>
                <p:cNvGrpSpPr>
                  <a:grpSpLocks/>
                </p:cNvGrpSpPr>
                <p:nvPr/>
              </p:nvGrpSpPr>
              <p:grpSpPr bwMode="auto">
                <a:xfrm>
                  <a:off x="3744" y="2160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35" name="Rectangle 42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36" name="Rectangle 42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37" name="Group 425"/>
                <p:cNvGrpSpPr>
                  <a:grpSpLocks/>
                </p:cNvGrpSpPr>
                <p:nvPr/>
              </p:nvGrpSpPr>
              <p:grpSpPr bwMode="auto">
                <a:xfrm>
                  <a:off x="3744" y="2352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38" name="Rectangle 42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39" name="Rectangle 42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40" name="Group 428"/>
                <p:cNvGrpSpPr>
                  <a:grpSpLocks/>
                </p:cNvGrpSpPr>
                <p:nvPr/>
              </p:nvGrpSpPr>
              <p:grpSpPr bwMode="auto">
                <a:xfrm>
                  <a:off x="3744" y="2544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41" name="Rectangle 429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42" name="Rectangle 43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43" name="Group 431"/>
                <p:cNvGrpSpPr>
                  <a:grpSpLocks/>
                </p:cNvGrpSpPr>
                <p:nvPr/>
              </p:nvGrpSpPr>
              <p:grpSpPr bwMode="auto">
                <a:xfrm>
                  <a:off x="3936" y="1968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44" name="Rectangle 43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45" name="Rectangle 43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46" name="Group 434"/>
                <p:cNvGrpSpPr>
                  <a:grpSpLocks/>
                </p:cNvGrpSpPr>
                <p:nvPr/>
              </p:nvGrpSpPr>
              <p:grpSpPr bwMode="auto">
                <a:xfrm>
                  <a:off x="3936" y="2160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47" name="Rectangle 43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48" name="Rectangle 43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49" name="Group 437"/>
                <p:cNvGrpSpPr>
                  <a:grpSpLocks/>
                </p:cNvGrpSpPr>
                <p:nvPr/>
              </p:nvGrpSpPr>
              <p:grpSpPr bwMode="auto">
                <a:xfrm>
                  <a:off x="3936" y="2352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50" name="Rectangle 43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51" name="Rectangle 43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52" name="Group 440"/>
                <p:cNvGrpSpPr>
                  <a:grpSpLocks/>
                </p:cNvGrpSpPr>
                <p:nvPr/>
              </p:nvGrpSpPr>
              <p:grpSpPr bwMode="auto">
                <a:xfrm>
                  <a:off x="3936" y="2544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53" name="Rectangle 44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54" name="Rectangle 44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55" name="Group 443"/>
                <p:cNvGrpSpPr>
                  <a:grpSpLocks/>
                </p:cNvGrpSpPr>
                <p:nvPr/>
              </p:nvGrpSpPr>
              <p:grpSpPr bwMode="auto">
                <a:xfrm>
                  <a:off x="4128" y="1968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56" name="Rectangle 44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57" name="Rectangle 44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58" name="Group 446"/>
                <p:cNvGrpSpPr>
                  <a:grpSpLocks/>
                </p:cNvGrpSpPr>
                <p:nvPr/>
              </p:nvGrpSpPr>
              <p:grpSpPr bwMode="auto">
                <a:xfrm>
                  <a:off x="4128" y="2160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59" name="Rectangle 44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60" name="Rectangle 44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61" name="Group 449"/>
                <p:cNvGrpSpPr>
                  <a:grpSpLocks/>
                </p:cNvGrpSpPr>
                <p:nvPr/>
              </p:nvGrpSpPr>
              <p:grpSpPr bwMode="auto">
                <a:xfrm>
                  <a:off x="4128" y="2352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62" name="Rectangle 45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63" name="Rectangle 45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64" name="Group 452"/>
                <p:cNvGrpSpPr>
                  <a:grpSpLocks/>
                </p:cNvGrpSpPr>
                <p:nvPr/>
              </p:nvGrpSpPr>
              <p:grpSpPr bwMode="auto">
                <a:xfrm>
                  <a:off x="4128" y="2544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65" name="Rectangle 45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66" name="Rectangle 45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67" name="Group 455"/>
                <p:cNvGrpSpPr>
                  <a:grpSpLocks/>
                </p:cNvGrpSpPr>
                <p:nvPr/>
              </p:nvGrpSpPr>
              <p:grpSpPr bwMode="auto">
                <a:xfrm>
                  <a:off x="4320" y="1968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68" name="Rectangle 45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69" name="Rectangle 45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70" name="Group 458"/>
                <p:cNvGrpSpPr>
                  <a:grpSpLocks/>
                </p:cNvGrpSpPr>
                <p:nvPr/>
              </p:nvGrpSpPr>
              <p:grpSpPr bwMode="auto">
                <a:xfrm>
                  <a:off x="4320" y="2160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71" name="Rectangle 459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72" name="Rectangle 46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73" name="Group 461"/>
                <p:cNvGrpSpPr>
                  <a:grpSpLocks/>
                </p:cNvGrpSpPr>
                <p:nvPr/>
              </p:nvGrpSpPr>
              <p:grpSpPr bwMode="auto">
                <a:xfrm>
                  <a:off x="4320" y="2352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74" name="Rectangle 46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75" name="Rectangle 46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76" name="Group 464"/>
                <p:cNvGrpSpPr>
                  <a:grpSpLocks/>
                </p:cNvGrpSpPr>
                <p:nvPr/>
              </p:nvGrpSpPr>
              <p:grpSpPr bwMode="auto">
                <a:xfrm>
                  <a:off x="4320" y="2544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77" name="Rectangle 46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78" name="Rectangle 46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79" name="Group 467"/>
                <p:cNvGrpSpPr>
                  <a:grpSpLocks/>
                </p:cNvGrpSpPr>
                <p:nvPr/>
              </p:nvGrpSpPr>
              <p:grpSpPr bwMode="auto">
                <a:xfrm>
                  <a:off x="4512" y="1968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80" name="Rectangle 46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81" name="Rectangle 46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82" name="Group 470"/>
                <p:cNvGrpSpPr>
                  <a:grpSpLocks/>
                </p:cNvGrpSpPr>
                <p:nvPr/>
              </p:nvGrpSpPr>
              <p:grpSpPr bwMode="auto">
                <a:xfrm>
                  <a:off x="4512" y="2160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83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84" name="Rectangle 47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85" name="Group 473"/>
                <p:cNvGrpSpPr>
                  <a:grpSpLocks/>
                </p:cNvGrpSpPr>
                <p:nvPr/>
              </p:nvGrpSpPr>
              <p:grpSpPr bwMode="auto">
                <a:xfrm>
                  <a:off x="4512" y="2352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86" name="Rectangle 47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87" name="Rectangle 47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88" name="Group 476"/>
                <p:cNvGrpSpPr>
                  <a:grpSpLocks/>
                </p:cNvGrpSpPr>
                <p:nvPr/>
              </p:nvGrpSpPr>
              <p:grpSpPr bwMode="auto">
                <a:xfrm>
                  <a:off x="4512" y="2544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89" name="Rectangle 47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90" name="Rectangle 47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91" name="Group 479"/>
                <p:cNvGrpSpPr>
                  <a:grpSpLocks/>
                </p:cNvGrpSpPr>
                <p:nvPr/>
              </p:nvGrpSpPr>
              <p:grpSpPr bwMode="auto">
                <a:xfrm>
                  <a:off x="4704" y="1968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92" name="Rectangle 48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93" name="Rectangle 48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94" name="Group 482"/>
                <p:cNvGrpSpPr>
                  <a:grpSpLocks/>
                </p:cNvGrpSpPr>
                <p:nvPr/>
              </p:nvGrpSpPr>
              <p:grpSpPr bwMode="auto">
                <a:xfrm>
                  <a:off x="4704" y="2160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95" name="Rectangle 48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96" name="Rectangle 48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4997" name="Group 485"/>
                <p:cNvGrpSpPr>
                  <a:grpSpLocks/>
                </p:cNvGrpSpPr>
                <p:nvPr/>
              </p:nvGrpSpPr>
              <p:grpSpPr bwMode="auto">
                <a:xfrm>
                  <a:off x="4704" y="2352"/>
                  <a:ext cx="192" cy="192"/>
                  <a:chOff x="3552" y="1968"/>
                  <a:chExt cx="192" cy="192"/>
                </a:xfrm>
              </p:grpSpPr>
              <p:sp>
                <p:nvSpPr>
                  <p:cNvPr id="1344998" name="Rectangle 48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4999" name="Rectangle 48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00" name="Group 488"/>
                <p:cNvGrpSpPr>
                  <a:grpSpLocks/>
                </p:cNvGrpSpPr>
                <p:nvPr/>
              </p:nvGrpSpPr>
              <p:grpSpPr bwMode="auto">
                <a:xfrm>
                  <a:off x="4704" y="2544"/>
                  <a:ext cx="192" cy="192"/>
                  <a:chOff x="3552" y="1968"/>
                  <a:chExt cx="192" cy="192"/>
                </a:xfrm>
              </p:grpSpPr>
              <p:sp>
                <p:nvSpPr>
                  <p:cNvPr id="1345001" name="Rectangle 489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02" name="Rectangle 49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03" name="Group 491"/>
                <p:cNvGrpSpPr>
                  <a:grpSpLocks/>
                </p:cNvGrpSpPr>
                <p:nvPr/>
              </p:nvGrpSpPr>
              <p:grpSpPr bwMode="auto">
                <a:xfrm>
                  <a:off x="4896" y="1968"/>
                  <a:ext cx="192" cy="192"/>
                  <a:chOff x="3552" y="1968"/>
                  <a:chExt cx="192" cy="192"/>
                </a:xfrm>
              </p:grpSpPr>
              <p:sp>
                <p:nvSpPr>
                  <p:cNvPr id="1345004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05" name="Rectangle 49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06" name="Group 494"/>
                <p:cNvGrpSpPr>
                  <a:grpSpLocks/>
                </p:cNvGrpSpPr>
                <p:nvPr/>
              </p:nvGrpSpPr>
              <p:grpSpPr bwMode="auto">
                <a:xfrm>
                  <a:off x="4896" y="2160"/>
                  <a:ext cx="192" cy="192"/>
                  <a:chOff x="3552" y="1968"/>
                  <a:chExt cx="192" cy="192"/>
                </a:xfrm>
              </p:grpSpPr>
              <p:sp>
                <p:nvSpPr>
                  <p:cNvPr id="1345007" name="Rectangle 49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08" name="Rectangle 49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09" name="Group 497"/>
                <p:cNvGrpSpPr>
                  <a:grpSpLocks/>
                </p:cNvGrpSpPr>
                <p:nvPr/>
              </p:nvGrpSpPr>
              <p:grpSpPr bwMode="auto">
                <a:xfrm>
                  <a:off x="4896" y="2352"/>
                  <a:ext cx="192" cy="192"/>
                  <a:chOff x="3552" y="1968"/>
                  <a:chExt cx="192" cy="192"/>
                </a:xfrm>
              </p:grpSpPr>
              <p:sp>
                <p:nvSpPr>
                  <p:cNvPr id="1345010" name="Rectangle 49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11" name="Rectangle 49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12" name="Group 500"/>
                <p:cNvGrpSpPr>
                  <a:grpSpLocks/>
                </p:cNvGrpSpPr>
                <p:nvPr/>
              </p:nvGrpSpPr>
              <p:grpSpPr bwMode="auto">
                <a:xfrm>
                  <a:off x="4896" y="2544"/>
                  <a:ext cx="192" cy="192"/>
                  <a:chOff x="3552" y="1968"/>
                  <a:chExt cx="192" cy="192"/>
                </a:xfrm>
              </p:grpSpPr>
              <p:sp>
                <p:nvSpPr>
                  <p:cNvPr id="1345013" name="Rectangle 50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14" name="Rectangle 50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96" cy="9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45015" name="AutoShape 503"/>
              <p:cNvSpPr>
                <a:spLocks noChangeArrowheads="1"/>
              </p:cNvSpPr>
              <p:nvPr/>
            </p:nvSpPr>
            <p:spPr bwMode="auto">
              <a:xfrm>
                <a:off x="3552" y="1794"/>
                <a:ext cx="481" cy="429"/>
              </a:xfrm>
              <a:prstGeom prst="rightArrow">
                <a:avLst>
                  <a:gd name="adj1" fmla="val 50000"/>
                  <a:gd name="adj2" fmla="val 2803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latin typeface="Verdana" charset="0"/>
                    <a:ea typeface="굴림" charset="-127"/>
                    <a:cs typeface="굴림" charset="-127"/>
                  </a:rPr>
                  <a:t>add</a:t>
                </a:r>
              </a:p>
            </p:txBody>
          </p:sp>
        </p:grpSp>
        <p:grpSp>
          <p:nvGrpSpPr>
            <p:cNvPr id="1345016" name="Group 504"/>
            <p:cNvGrpSpPr>
              <a:grpSpLocks/>
            </p:cNvGrpSpPr>
            <p:nvPr/>
          </p:nvGrpSpPr>
          <p:grpSpPr bwMode="auto">
            <a:xfrm>
              <a:off x="5638800" y="3870325"/>
              <a:ext cx="3200400" cy="1495425"/>
              <a:chOff x="3552" y="2562"/>
              <a:chExt cx="2016" cy="942"/>
            </a:xfrm>
          </p:grpSpPr>
          <p:grpSp>
            <p:nvGrpSpPr>
              <p:cNvPr id="1345017" name="Group 505"/>
              <p:cNvGrpSpPr>
                <a:grpSpLocks/>
              </p:cNvGrpSpPr>
              <p:nvPr/>
            </p:nvGrpSpPr>
            <p:grpSpPr bwMode="auto">
              <a:xfrm>
                <a:off x="4032" y="2736"/>
                <a:ext cx="1536" cy="768"/>
                <a:chOff x="3552" y="2736"/>
                <a:chExt cx="1536" cy="768"/>
              </a:xfrm>
            </p:grpSpPr>
            <p:sp>
              <p:nvSpPr>
                <p:cNvPr id="1345018" name="Rectangle 50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536" cy="76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345019" name="Group 507"/>
                <p:cNvGrpSpPr>
                  <a:grpSpLocks/>
                </p:cNvGrpSpPr>
                <p:nvPr/>
              </p:nvGrpSpPr>
              <p:grpSpPr bwMode="auto">
                <a:xfrm>
                  <a:off x="3552" y="2736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20" name="Rectangle 50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21" name="Rectangle 5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22" name="Group 510"/>
                <p:cNvGrpSpPr>
                  <a:grpSpLocks/>
                </p:cNvGrpSpPr>
                <p:nvPr/>
              </p:nvGrpSpPr>
              <p:grpSpPr bwMode="auto">
                <a:xfrm>
                  <a:off x="3552" y="2928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23" name="Rectangle 51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24" name="Rectangle 51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25" name="Group 513"/>
                <p:cNvGrpSpPr>
                  <a:grpSpLocks/>
                </p:cNvGrpSpPr>
                <p:nvPr/>
              </p:nvGrpSpPr>
              <p:grpSpPr bwMode="auto">
                <a:xfrm>
                  <a:off x="3552" y="3120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26" name="Rectangle 51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27" name="Rectangle 51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28" name="Group 516"/>
                <p:cNvGrpSpPr>
                  <a:grpSpLocks/>
                </p:cNvGrpSpPr>
                <p:nvPr/>
              </p:nvGrpSpPr>
              <p:grpSpPr bwMode="auto">
                <a:xfrm>
                  <a:off x="3552" y="3312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29" name="Rectangle 51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30" name="Rectangle 51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31" name="Group 519"/>
                <p:cNvGrpSpPr>
                  <a:grpSpLocks/>
                </p:cNvGrpSpPr>
                <p:nvPr/>
              </p:nvGrpSpPr>
              <p:grpSpPr bwMode="auto">
                <a:xfrm>
                  <a:off x="3744" y="2736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32" name="Rectangle 52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33" name="Rectangle 5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34" name="Group 522"/>
                <p:cNvGrpSpPr>
                  <a:grpSpLocks/>
                </p:cNvGrpSpPr>
                <p:nvPr/>
              </p:nvGrpSpPr>
              <p:grpSpPr bwMode="auto">
                <a:xfrm>
                  <a:off x="3744" y="2928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35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36" name="Rectangle 52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37" name="Group 525"/>
                <p:cNvGrpSpPr>
                  <a:grpSpLocks/>
                </p:cNvGrpSpPr>
                <p:nvPr/>
              </p:nvGrpSpPr>
              <p:grpSpPr bwMode="auto">
                <a:xfrm>
                  <a:off x="3744" y="3120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38" name="Rectangle 52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39" name="Rectangle 52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40" name="Group 528"/>
                <p:cNvGrpSpPr>
                  <a:grpSpLocks/>
                </p:cNvGrpSpPr>
                <p:nvPr/>
              </p:nvGrpSpPr>
              <p:grpSpPr bwMode="auto">
                <a:xfrm>
                  <a:off x="3744" y="3312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41" name="Rectangle 529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42" name="Rectangle 53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43" name="Group 531"/>
                <p:cNvGrpSpPr>
                  <a:grpSpLocks/>
                </p:cNvGrpSpPr>
                <p:nvPr/>
              </p:nvGrpSpPr>
              <p:grpSpPr bwMode="auto">
                <a:xfrm>
                  <a:off x="3936" y="2736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44" name="Rectangle 53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45" name="Rectangle 53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46" name="Group 534"/>
                <p:cNvGrpSpPr>
                  <a:grpSpLocks/>
                </p:cNvGrpSpPr>
                <p:nvPr/>
              </p:nvGrpSpPr>
              <p:grpSpPr bwMode="auto">
                <a:xfrm>
                  <a:off x="3936" y="2928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47" name="Rectangle 53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48" name="Rectangle 53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49" name="Group 537"/>
                <p:cNvGrpSpPr>
                  <a:grpSpLocks/>
                </p:cNvGrpSpPr>
                <p:nvPr/>
              </p:nvGrpSpPr>
              <p:grpSpPr bwMode="auto">
                <a:xfrm>
                  <a:off x="3936" y="3120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50" name="Rectangle 53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51" name="Rectangle 53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52" name="Group 540"/>
                <p:cNvGrpSpPr>
                  <a:grpSpLocks/>
                </p:cNvGrpSpPr>
                <p:nvPr/>
              </p:nvGrpSpPr>
              <p:grpSpPr bwMode="auto">
                <a:xfrm>
                  <a:off x="3936" y="3312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53" name="Rectangle 54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54" name="Rectangle 54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55" name="Group 543"/>
                <p:cNvGrpSpPr>
                  <a:grpSpLocks/>
                </p:cNvGrpSpPr>
                <p:nvPr/>
              </p:nvGrpSpPr>
              <p:grpSpPr bwMode="auto">
                <a:xfrm>
                  <a:off x="4128" y="2736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56" name="Rectangle 54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57" name="Rectangle 54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58" name="Group 546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59" name="Rectangle 54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60" name="Rectangle 54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61" name="Group 549"/>
                <p:cNvGrpSpPr>
                  <a:grpSpLocks/>
                </p:cNvGrpSpPr>
                <p:nvPr/>
              </p:nvGrpSpPr>
              <p:grpSpPr bwMode="auto">
                <a:xfrm>
                  <a:off x="4128" y="3120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62" name="Rectangle 55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63" name="Rectangle 55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64" name="Group 552"/>
                <p:cNvGrpSpPr>
                  <a:grpSpLocks/>
                </p:cNvGrpSpPr>
                <p:nvPr/>
              </p:nvGrpSpPr>
              <p:grpSpPr bwMode="auto">
                <a:xfrm>
                  <a:off x="4128" y="3312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65" name="Rectangle 55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66" name="Rectangle 55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67" name="Group 555"/>
                <p:cNvGrpSpPr>
                  <a:grpSpLocks/>
                </p:cNvGrpSpPr>
                <p:nvPr/>
              </p:nvGrpSpPr>
              <p:grpSpPr bwMode="auto">
                <a:xfrm>
                  <a:off x="4320" y="2736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68" name="Rectangle 55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69" name="Rectangle 55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70" name="Group 558"/>
                <p:cNvGrpSpPr>
                  <a:grpSpLocks/>
                </p:cNvGrpSpPr>
                <p:nvPr/>
              </p:nvGrpSpPr>
              <p:grpSpPr bwMode="auto">
                <a:xfrm>
                  <a:off x="4320" y="2928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71" name="Rectangle 559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72" name="Rectangle 56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73" name="Group 561"/>
                <p:cNvGrpSpPr>
                  <a:grpSpLocks/>
                </p:cNvGrpSpPr>
                <p:nvPr/>
              </p:nvGrpSpPr>
              <p:grpSpPr bwMode="auto">
                <a:xfrm>
                  <a:off x="4320" y="3120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74" name="Rectangle 56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75" name="Rectangle 56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76" name="Group 564"/>
                <p:cNvGrpSpPr>
                  <a:grpSpLocks/>
                </p:cNvGrpSpPr>
                <p:nvPr/>
              </p:nvGrpSpPr>
              <p:grpSpPr bwMode="auto">
                <a:xfrm>
                  <a:off x="4320" y="3312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77" name="Rectangle 56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78" name="Rectangle 56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79" name="Group 567"/>
                <p:cNvGrpSpPr>
                  <a:grpSpLocks/>
                </p:cNvGrpSpPr>
                <p:nvPr/>
              </p:nvGrpSpPr>
              <p:grpSpPr bwMode="auto">
                <a:xfrm>
                  <a:off x="4512" y="2736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80" name="Rectangle 56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81" name="Rectangle 56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82" name="Group 570"/>
                <p:cNvGrpSpPr>
                  <a:grpSpLocks/>
                </p:cNvGrpSpPr>
                <p:nvPr/>
              </p:nvGrpSpPr>
              <p:grpSpPr bwMode="auto">
                <a:xfrm>
                  <a:off x="4512" y="2928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83" name="Rectangle 57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84" name="Rectangle 57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85" name="Group 573"/>
                <p:cNvGrpSpPr>
                  <a:grpSpLocks/>
                </p:cNvGrpSpPr>
                <p:nvPr/>
              </p:nvGrpSpPr>
              <p:grpSpPr bwMode="auto">
                <a:xfrm>
                  <a:off x="4512" y="3120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86" name="Rectangle 57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87" name="Rectangle 57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88" name="Group 576"/>
                <p:cNvGrpSpPr>
                  <a:grpSpLocks/>
                </p:cNvGrpSpPr>
                <p:nvPr/>
              </p:nvGrpSpPr>
              <p:grpSpPr bwMode="auto">
                <a:xfrm>
                  <a:off x="4512" y="3312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89" name="Rectangle 57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90" name="Rectangle 57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91" name="Group 579"/>
                <p:cNvGrpSpPr>
                  <a:grpSpLocks/>
                </p:cNvGrpSpPr>
                <p:nvPr/>
              </p:nvGrpSpPr>
              <p:grpSpPr bwMode="auto">
                <a:xfrm>
                  <a:off x="4704" y="2736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92" name="Rectangle 58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93" name="Rectangle 58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94" name="Group 582"/>
                <p:cNvGrpSpPr>
                  <a:grpSpLocks/>
                </p:cNvGrpSpPr>
                <p:nvPr/>
              </p:nvGrpSpPr>
              <p:grpSpPr bwMode="auto">
                <a:xfrm>
                  <a:off x="4704" y="2928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95" name="Rectangle 58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96" name="Rectangle 58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097" name="Group 585"/>
                <p:cNvGrpSpPr>
                  <a:grpSpLocks/>
                </p:cNvGrpSpPr>
                <p:nvPr/>
              </p:nvGrpSpPr>
              <p:grpSpPr bwMode="auto">
                <a:xfrm>
                  <a:off x="4704" y="3120"/>
                  <a:ext cx="192" cy="192"/>
                  <a:chOff x="3552" y="2736"/>
                  <a:chExt cx="192" cy="192"/>
                </a:xfrm>
              </p:grpSpPr>
              <p:sp>
                <p:nvSpPr>
                  <p:cNvPr id="1345098" name="Rectangle 58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099" name="Rectangle 58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100" name="Group 588"/>
                <p:cNvGrpSpPr>
                  <a:grpSpLocks/>
                </p:cNvGrpSpPr>
                <p:nvPr/>
              </p:nvGrpSpPr>
              <p:grpSpPr bwMode="auto">
                <a:xfrm>
                  <a:off x="4704" y="3312"/>
                  <a:ext cx="192" cy="192"/>
                  <a:chOff x="3552" y="2736"/>
                  <a:chExt cx="192" cy="192"/>
                </a:xfrm>
              </p:grpSpPr>
              <p:sp>
                <p:nvSpPr>
                  <p:cNvPr id="1345101" name="Rectangle 589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102" name="Rectangle 59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103" name="Group 591"/>
                <p:cNvGrpSpPr>
                  <a:grpSpLocks/>
                </p:cNvGrpSpPr>
                <p:nvPr/>
              </p:nvGrpSpPr>
              <p:grpSpPr bwMode="auto">
                <a:xfrm>
                  <a:off x="4896" y="2736"/>
                  <a:ext cx="192" cy="192"/>
                  <a:chOff x="3552" y="2736"/>
                  <a:chExt cx="192" cy="192"/>
                </a:xfrm>
              </p:grpSpPr>
              <p:sp>
                <p:nvSpPr>
                  <p:cNvPr id="1345104" name="Rectangle 59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105" name="Rectangle 59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106" name="Group 594"/>
                <p:cNvGrpSpPr>
                  <a:grpSpLocks/>
                </p:cNvGrpSpPr>
                <p:nvPr/>
              </p:nvGrpSpPr>
              <p:grpSpPr bwMode="auto">
                <a:xfrm>
                  <a:off x="4896" y="2928"/>
                  <a:ext cx="192" cy="192"/>
                  <a:chOff x="3552" y="2736"/>
                  <a:chExt cx="192" cy="192"/>
                </a:xfrm>
              </p:grpSpPr>
              <p:sp>
                <p:nvSpPr>
                  <p:cNvPr id="1345107" name="Rectangle 59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108" name="Rectangle 59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109" name="Group 597"/>
                <p:cNvGrpSpPr>
                  <a:grpSpLocks/>
                </p:cNvGrpSpPr>
                <p:nvPr/>
              </p:nvGrpSpPr>
              <p:grpSpPr bwMode="auto">
                <a:xfrm>
                  <a:off x="4896" y="3120"/>
                  <a:ext cx="192" cy="192"/>
                  <a:chOff x="3552" y="2736"/>
                  <a:chExt cx="192" cy="192"/>
                </a:xfrm>
              </p:grpSpPr>
              <p:sp>
                <p:nvSpPr>
                  <p:cNvPr id="1345110" name="Rectangle 59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111" name="Rectangle 59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5112" name="Group 600"/>
                <p:cNvGrpSpPr>
                  <a:grpSpLocks/>
                </p:cNvGrpSpPr>
                <p:nvPr/>
              </p:nvGrpSpPr>
              <p:grpSpPr bwMode="auto">
                <a:xfrm>
                  <a:off x="4896" y="3312"/>
                  <a:ext cx="192" cy="192"/>
                  <a:chOff x="3552" y="2736"/>
                  <a:chExt cx="192" cy="192"/>
                </a:xfrm>
              </p:grpSpPr>
              <p:sp>
                <p:nvSpPr>
                  <p:cNvPr id="1345113" name="Rectangle 60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36"/>
                    <a:ext cx="192" cy="192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114" name="Rectangle 60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96" cy="96"/>
                  </a:xfrm>
                  <a:prstGeom prst="rect">
                    <a:avLst/>
                  </a:prstGeom>
                  <a:solidFill>
                    <a:srgbClr val="FF00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45115" name="AutoShape 603"/>
              <p:cNvSpPr>
                <a:spLocks noChangeArrowheads="1"/>
              </p:cNvSpPr>
              <p:nvPr/>
            </p:nvSpPr>
            <p:spPr bwMode="auto">
              <a:xfrm>
                <a:off x="3552" y="2562"/>
                <a:ext cx="481" cy="429"/>
              </a:xfrm>
              <a:prstGeom prst="rightArrow">
                <a:avLst>
                  <a:gd name="adj1" fmla="val 50000"/>
                  <a:gd name="adj2" fmla="val 2803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latin typeface="Verdana" charset="0"/>
                    <a:ea typeface="굴림" charset="-127"/>
                    <a:cs typeface="굴림" charset="-127"/>
                  </a:rPr>
                  <a:t>add</a:t>
                </a:r>
              </a:p>
            </p:txBody>
          </p:sp>
        </p:grpSp>
        <p:sp>
          <p:nvSpPr>
            <p:cNvPr id="1345116" name="Text Box 604"/>
            <p:cNvSpPr txBox="1">
              <a:spLocks noChangeArrowheads="1"/>
            </p:cNvSpPr>
            <p:nvPr/>
          </p:nvSpPr>
          <p:spPr bwMode="auto">
            <a:xfrm>
              <a:off x="2097088" y="1798638"/>
              <a:ext cx="1274762" cy="36671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dirty="0">
                  <a:latin typeface="Verdana" charset="0"/>
                  <a:ea typeface="굴림" charset="-127"/>
                  <a:cs typeface="굴림" charset="-127"/>
                </a:rPr>
                <a:t>Load Unit</a:t>
              </a:r>
            </a:p>
          </p:txBody>
        </p:sp>
        <p:sp>
          <p:nvSpPr>
            <p:cNvPr id="1345117" name="Text Box 605"/>
            <p:cNvSpPr txBox="1">
              <a:spLocks noChangeArrowheads="1"/>
            </p:cNvSpPr>
            <p:nvPr/>
          </p:nvSpPr>
          <p:spPr bwMode="auto">
            <a:xfrm>
              <a:off x="4384675" y="1798638"/>
              <a:ext cx="1622425" cy="36671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Multiply Unit</a:t>
              </a:r>
            </a:p>
          </p:txBody>
        </p:sp>
        <p:sp>
          <p:nvSpPr>
            <p:cNvPr id="1345118" name="Text Box 606"/>
            <p:cNvSpPr txBox="1">
              <a:spLocks noChangeArrowheads="1"/>
            </p:cNvSpPr>
            <p:nvPr/>
          </p:nvSpPr>
          <p:spPr bwMode="auto">
            <a:xfrm>
              <a:off x="7045325" y="1798638"/>
              <a:ext cx="1169988" cy="36671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Add Unit</a:t>
              </a:r>
            </a:p>
          </p:txBody>
        </p:sp>
        <p:sp>
          <p:nvSpPr>
            <p:cNvPr id="1345119" name="Line 607"/>
            <p:cNvSpPr>
              <a:spLocks noChangeShapeType="1"/>
            </p:cNvSpPr>
            <p:nvPr/>
          </p:nvSpPr>
          <p:spPr bwMode="auto">
            <a:xfrm>
              <a:off x="228600" y="2698750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5120" name="Text Box 608"/>
            <p:cNvSpPr txBox="1">
              <a:spLocks noChangeArrowheads="1"/>
            </p:cNvSpPr>
            <p:nvPr/>
          </p:nvSpPr>
          <p:spPr bwMode="auto">
            <a:xfrm>
              <a:off x="231775" y="2941638"/>
              <a:ext cx="695325" cy="36671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i="1">
                  <a:latin typeface="Verdana" charset="0"/>
                  <a:ea typeface="굴림" charset="-127"/>
                  <a:cs typeface="굴림" charset="-127"/>
                </a:rPr>
                <a:t>time</a:t>
              </a:r>
            </a:p>
          </p:txBody>
        </p:sp>
        <p:sp>
          <p:nvSpPr>
            <p:cNvPr id="1345121" name="AutoShape 609"/>
            <p:cNvSpPr>
              <a:spLocks noChangeArrowheads="1"/>
            </p:cNvSpPr>
            <p:nvPr/>
          </p:nvSpPr>
          <p:spPr bwMode="auto">
            <a:xfrm>
              <a:off x="838200" y="4972050"/>
              <a:ext cx="1449388" cy="981075"/>
            </a:xfrm>
            <a:prstGeom prst="rightArrow">
              <a:avLst>
                <a:gd name="adj1" fmla="val 50000"/>
                <a:gd name="adj2" fmla="val 3693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Instruction issue</a:t>
              </a:r>
            </a:p>
          </p:txBody>
        </p:sp>
      </p:grpSp>
      <p:sp>
        <p:nvSpPr>
          <p:cNvPr id="1345122" name="Text Box 610"/>
          <p:cNvSpPr txBox="1">
            <a:spLocks noChangeArrowheads="1"/>
          </p:cNvSpPr>
          <p:nvPr/>
        </p:nvSpPr>
        <p:spPr bwMode="auto">
          <a:xfrm>
            <a:off x="262462" y="5927875"/>
            <a:ext cx="8717501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latin typeface="Calibri"/>
                <a:ea typeface="굴림" charset="-127"/>
                <a:cs typeface="Calibri"/>
              </a:rPr>
              <a:t>Complete 24 operations/cycle while issuing 1 short instruction/cycle</a:t>
            </a:r>
          </a:p>
        </p:txBody>
      </p:sp>
      <p:sp>
        <p:nvSpPr>
          <p:cNvPr id="614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D808C-D241-45A2-8F46-510B0B897F4E}" type="datetime1">
              <a:rPr lang="zh-CN" altLang="en-US" smtClean="0"/>
              <a:pPr/>
              <a:t>2020/12/16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CE0A1-77C2-41D5-9515-2836316E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A20E03-D449-49FD-A332-57992135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1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ko-KR"/>
              <a:t>Vector Chaining</a:t>
            </a:r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22CB2E44-6D83-4BE1-ACA9-F20E000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version of register bypassing</a:t>
            </a:r>
          </a:p>
          <a:p>
            <a:pPr lvl="1"/>
            <a:r>
              <a:rPr lang="en-US" altLang="ko-KR" dirty="0"/>
              <a:t>introduced with Cray-1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346564" name="Group 4"/>
          <p:cNvGrpSpPr>
            <a:grpSpLocks/>
          </p:cNvGrpSpPr>
          <p:nvPr/>
        </p:nvGrpSpPr>
        <p:grpSpPr bwMode="auto">
          <a:xfrm>
            <a:off x="3028950" y="2542309"/>
            <a:ext cx="1547813" cy="3733800"/>
            <a:chOff x="1824" y="1392"/>
            <a:chExt cx="975" cy="2352"/>
          </a:xfrm>
        </p:grpSpPr>
        <p:sp>
          <p:nvSpPr>
            <p:cNvPr id="1346565" name="Rectangle 5"/>
            <p:cNvSpPr>
              <a:spLocks noChangeArrowheads="1"/>
            </p:cNvSpPr>
            <p:nvPr/>
          </p:nvSpPr>
          <p:spPr bwMode="auto">
            <a:xfrm>
              <a:off x="1824" y="34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Memory</a:t>
              </a:r>
            </a:p>
          </p:txBody>
        </p:sp>
        <p:sp>
          <p:nvSpPr>
            <p:cNvPr id="1346566" name="Rectangle 6"/>
            <p:cNvSpPr>
              <a:spLocks noChangeArrowheads="1"/>
            </p:cNvSpPr>
            <p:nvPr/>
          </p:nvSpPr>
          <p:spPr bwMode="auto">
            <a:xfrm>
              <a:off x="2496" y="1392"/>
              <a:ext cx="303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V1</a:t>
              </a:r>
            </a:p>
          </p:txBody>
        </p:sp>
        <p:sp>
          <p:nvSpPr>
            <p:cNvPr id="1346567" name="Rectangle 7"/>
            <p:cNvSpPr>
              <a:spLocks noChangeArrowheads="1"/>
            </p:cNvSpPr>
            <p:nvPr/>
          </p:nvSpPr>
          <p:spPr bwMode="auto">
            <a:xfrm>
              <a:off x="1872" y="2832"/>
              <a:ext cx="714" cy="4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Load Unit</a:t>
              </a:r>
            </a:p>
          </p:txBody>
        </p:sp>
        <p:sp>
          <p:nvSpPr>
            <p:cNvPr id="1346568" name="Line 8"/>
            <p:cNvSpPr>
              <a:spLocks noChangeShapeType="1"/>
            </p:cNvSpPr>
            <p:nvPr/>
          </p:nvSpPr>
          <p:spPr bwMode="auto">
            <a:xfrm flipV="1">
              <a:off x="2256" y="2208"/>
              <a:ext cx="403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569" name="Line 9"/>
            <p:cNvSpPr>
              <a:spLocks noChangeShapeType="1"/>
            </p:cNvSpPr>
            <p:nvPr/>
          </p:nvSpPr>
          <p:spPr bwMode="auto">
            <a:xfrm flipV="1">
              <a:off x="2208" y="3264"/>
              <a:ext cx="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46570" name="Group 10"/>
          <p:cNvGrpSpPr>
            <a:grpSpLocks/>
          </p:cNvGrpSpPr>
          <p:nvPr/>
        </p:nvGrpSpPr>
        <p:grpSpPr bwMode="auto">
          <a:xfrm>
            <a:off x="4019550" y="2542309"/>
            <a:ext cx="2514600" cy="3810000"/>
            <a:chOff x="2448" y="1392"/>
            <a:chExt cx="1584" cy="2400"/>
          </a:xfrm>
        </p:grpSpPr>
        <p:grpSp>
          <p:nvGrpSpPr>
            <p:cNvPr id="1346571" name="Group 11"/>
            <p:cNvGrpSpPr>
              <a:grpSpLocks/>
            </p:cNvGrpSpPr>
            <p:nvPr/>
          </p:nvGrpSpPr>
          <p:grpSpPr bwMode="auto">
            <a:xfrm>
              <a:off x="3120" y="2880"/>
              <a:ext cx="720" cy="912"/>
              <a:chOff x="3120" y="2880"/>
              <a:chExt cx="720" cy="912"/>
            </a:xfrm>
          </p:grpSpPr>
          <p:sp>
            <p:nvSpPr>
              <p:cNvPr id="1346572" name="Freeform 12"/>
              <p:cNvSpPr>
                <a:spLocks/>
              </p:cNvSpPr>
              <p:nvPr/>
            </p:nvSpPr>
            <p:spPr bwMode="auto">
              <a:xfrm>
                <a:off x="3120" y="3024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6573" name="Group 13"/>
              <p:cNvGrpSpPr>
                <a:grpSpLocks/>
              </p:cNvGrpSpPr>
              <p:nvPr/>
            </p:nvGrpSpPr>
            <p:grpSpPr bwMode="auto">
              <a:xfrm>
                <a:off x="3120" y="3600"/>
                <a:ext cx="626" cy="48"/>
                <a:chOff x="1536" y="2256"/>
                <a:chExt cx="626" cy="48"/>
              </a:xfrm>
            </p:grpSpPr>
            <p:sp>
              <p:nvSpPr>
                <p:cNvPr id="1346574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75" name="Freeform 15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76" name="Line 16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6577" name="Group 17"/>
              <p:cNvGrpSpPr>
                <a:grpSpLocks/>
              </p:cNvGrpSpPr>
              <p:nvPr/>
            </p:nvGrpSpPr>
            <p:grpSpPr bwMode="auto">
              <a:xfrm>
                <a:off x="3120" y="3120"/>
                <a:ext cx="626" cy="48"/>
                <a:chOff x="1536" y="2256"/>
                <a:chExt cx="626" cy="48"/>
              </a:xfrm>
            </p:grpSpPr>
            <p:sp>
              <p:nvSpPr>
                <p:cNvPr id="13465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79" name="Freeform 1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80" name="Line 2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6581" name="Group 21"/>
              <p:cNvGrpSpPr>
                <a:grpSpLocks/>
              </p:cNvGrpSpPr>
              <p:nvPr/>
            </p:nvGrpSpPr>
            <p:grpSpPr bwMode="auto">
              <a:xfrm>
                <a:off x="3120" y="3360"/>
                <a:ext cx="626" cy="48"/>
                <a:chOff x="1536" y="2256"/>
                <a:chExt cx="626" cy="48"/>
              </a:xfrm>
            </p:grpSpPr>
            <p:sp>
              <p:nvSpPr>
                <p:cNvPr id="1346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83" name="Freeform 2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584" name="Line 2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46585" name="Line 25"/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586" name="Line 26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587" name="Freeform 27"/>
              <p:cNvSpPr>
                <a:spLocks/>
              </p:cNvSpPr>
              <p:nvPr/>
            </p:nvSpPr>
            <p:spPr bwMode="auto">
              <a:xfrm>
                <a:off x="3408" y="2880"/>
                <a:ext cx="432" cy="912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0" y="912"/>
                  </a:cxn>
                  <a:cxn ang="0">
                    <a:pos x="432" y="912"/>
                  </a:cxn>
                  <a:cxn ang="0">
                    <a:pos x="432" y="0"/>
                  </a:cxn>
                </a:cxnLst>
                <a:rect l="0" t="0" r="r" b="b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588" name="Text Box 28"/>
              <p:cNvSpPr txBox="1">
                <a:spLocks noChangeArrowheads="1"/>
              </p:cNvSpPr>
              <p:nvPr/>
            </p:nvSpPr>
            <p:spPr bwMode="auto">
              <a:xfrm>
                <a:off x="3168" y="3120"/>
                <a:ext cx="471" cy="2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dirty="0" err="1">
                    <a:latin typeface="Calibri"/>
                    <a:ea typeface="굴림" charset="-127"/>
                    <a:cs typeface="Calibri"/>
                  </a:rPr>
                  <a:t>Mult</a:t>
                </a:r>
                <a:r>
                  <a:rPr lang="en-US" altLang="ko-KR" sz="2000" dirty="0">
                    <a:latin typeface="Calibri"/>
                    <a:ea typeface="굴림" charset="-127"/>
                    <a:cs typeface="Calibri"/>
                  </a:rPr>
                  <a:t>.</a:t>
                </a:r>
              </a:p>
            </p:txBody>
          </p:sp>
        </p:grpSp>
        <p:sp>
          <p:nvSpPr>
            <p:cNvPr id="1346589" name="Line 29"/>
            <p:cNvSpPr>
              <a:spLocks noChangeShapeType="1"/>
            </p:cNvSpPr>
            <p:nvPr/>
          </p:nvSpPr>
          <p:spPr bwMode="auto">
            <a:xfrm>
              <a:off x="2448" y="2544"/>
              <a:ext cx="768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590" name="Rectangle 30"/>
            <p:cNvSpPr>
              <a:spLocks noChangeArrowheads="1"/>
            </p:cNvSpPr>
            <p:nvPr/>
          </p:nvSpPr>
          <p:spPr bwMode="auto">
            <a:xfrm>
              <a:off x="3408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V2</a:t>
              </a:r>
            </a:p>
          </p:txBody>
        </p:sp>
        <p:sp>
          <p:nvSpPr>
            <p:cNvPr id="1346591" name="Line 31"/>
            <p:cNvSpPr>
              <a:spLocks noChangeShapeType="1"/>
            </p:cNvSpPr>
            <p:nvPr/>
          </p:nvSpPr>
          <p:spPr bwMode="auto">
            <a:xfrm>
              <a:off x="3600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592" name="Rectangle 32"/>
            <p:cNvSpPr>
              <a:spLocks noChangeArrowheads="1"/>
            </p:cNvSpPr>
            <p:nvPr/>
          </p:nvSpPr>
          <p:spPr bwMode="auto">
            <a:xfrm>
              <a:off x="3744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V3</a:t>
              </a:r>
            </a:p>
          </p:txBody>
        </p:sp>
        <p:sp>
          <p:nvSpPr>
            <p:cNvPr id="1346593" name="Line 33"/>
            <p:cNvSpPr>
              <a:spLocks noChangeShapeType="1"/>
            </p:cNvSpPr>
            <p:nvPr/>
          </p:nvSpPr>
          <p:spPr bwMode="auto">
            <a:xfrm flipV="1">
              <a:off x="3840" y="2208"/>
              <a:ext cx="4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594" name="Text Box 34"/>
            <p:cNvSpPr txBox="1">
              <a:spLocks noChangeArrowheads="1"/>
            </p:cNvSpPr>
            <p:nvPr/>
          </p:nvSpPr>
          <p:spPr bwMode="auto">
            <a:xfrm>
              <a:off x="2706" y="2494"/>
              <a:ext cx="526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i="1" dirty="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Chain</a:t>
              </a:r>
            </a:p>
          </p:txBody>
        </p:sp>
      </p:grpSp>
      <p:grpSp>
        <p:nvGrpSpPr>
          <p:cNvPr id="1346595" name="Group 35"/>
          <p:cNvGrpSpPr>
            <a:grpSpLocks/>
          </p:cNvGrpSpPr>
          <p:nvPr/>
        </p:nvGrpSpPr>
        <p:grpSpPr bwMode="auto">
          <a:xfrm>
            <a:off x="6229350" y="2542309"/>
            <a:ext cx="2133600" cy="3810000"/>
            <a:chOff x="3840" y="1392"/>
            <a:chExt cx="1344" cy="2400"/>
          </a:xfrm>
        </p:grpSpPr>
        <p:grpSp>
          <p:nvGrpSpPr>
            <p:cNvPr id="1346596" name="Group 36"/>
            <p:cNvGrpSpPr>
              <a:grpSpLocks/>
            </p:cNvGrpSpPr>
            <p:nvPr/>
          </p:nvGrpSpPr>
          <p:grpSpPr bwMode="auto">
            <a:xfrm>
              <a:off x="4176" y="2880"/>
              <a:ext cx="720" cy="912"/>
              <a:chOff x="4176" y="2880"/>
              <a:chExt cx="720" cy="912"/>
            </a:xfrm>
          </p:grpSpPr>
          <p:sp>
            <p:nvSpPr>
              <p:cNvPr id="1346597" name="Freeform 37"/>
              <p:cNvSpPr>
                <a:spLocks/>
              </p:cNvSpPr>
              <p:nvPr/>
            </p:nvSpPr>
            <p:spPr bwMode="auto">
              <a:xfrm>
                <a:off x="4176" y="3024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46598" name="Group 38"/>
              <p:cNvGrpSpPr>
                <a:grpSpLocks/>
              </p:cNvGrpSpPr>
              <p:nvPr/>
            </p:nvGrpSpPr>
            <p:grpSpPr bwMode="auto">
              <a:xfrm>
                <a:off x="4176" y="3600"/>
                <a:ext cx="626" cy="48"/>
                <a:chOff x="1536" y="2256"/>
                <a:chExt cx="626" cy="48"/>
              </a:xfrm>
            </p:grpSpPr>
            <p:sp>
              <p:nvSpPr>
                <p:cNvPr id="1346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0" name="Freeform 4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1" name="Line 4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6602" name="Group 42"/>
              <p:cNvGrpSpPr>
                <a:grpSpLocks/>
              </p:cNvGrpSpPr>
              <p:nvPr/>
            </p:nvGrpSpPr>
            <p:grpSpPr bwMode="auto">
              <a:xfrm>
                <a:off x="4176" y="3120"/>
                <a:ext cx="626" cy="48"/>
                <a:chOff x="1536" y="2256"/>
                <a:chExt cx="626" cy="48"/>
              </a:xfrm>
            </p:grpSpPr>
            <p:sp>
              <p:nvSpPr>
                <p:cNvPr id="1346603" name="Rectangle 4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4" name="Freeform 4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5" name="Line 4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6606" name="Group 46"/>
              <p:cNvGrpSpPr>
                <a:grpSpLocks/>
              </p:cNvGrpSpPr>
              <p:nvPr/>
            </p:nvGrpSpPr>
            <p:grpSpPr bwMode="auto">
              <a:xfrm>
                <a:off x="4176" y="3360"/>
                <a:ext cx="626" cy="48"/>
                <a:chOff x="1536" y="2256"/>
                <a:chExt cx="626" cy="48"/>
              </a:xfrm>
            </p:grpSpPr>
            <p:sp>
              <p:nvSpPr>
                <p:cNvPr id="1346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8" name="Freeform 4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6609" name="Line 4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46610" name="Line 50"/>
              <p:cNvSpPr>
                <a:spLocks noChangeShapeType="1"/>
              </p:cNvSpPr>
              <p:nvPr/>
            </p:nvSpPr>
            <p:spPr bwMode="auto">
              <a:xfrm>
                <a:off x="465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611" name="Line 51"/>
              <p:cNvSpPr>
                <a:spLocks noChangeShapeType="1"/>
              </p:cNvSpPr>
              <p:nvPr/>
            </p:nvSpPr>
            <p:spPr bwMode="auto">
              <a:xfrm>
                <a:off x="4272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612" name="Freeform 52"/>
              <p:cNvSpPr>
                <a:spLocks/>
              </p:cNvSpPr>
              <p:nvPr/>
            </p:nvSpPr>
            <p:spPr bwMode="auto">
              <a:xfrm>
                <a:off x="4464" y="2880"/>
                <a:ext cx="432" cy="912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0" y="912"/>
                  </a:cxn>
                  <a:cxn ang="0">
                    <a:pos x="432" y="912"/>
                  </a:cxn>
                  <a:cxn ang="0">
                    <a:pos x="432" y="0"/>
                  </a:cxn>
                </a:cxnLst>
                <a:rect l="0" t="0" r="r" b="b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6613" name="Text Box 53"/>
              <p:cNvSpPr txBox="1">
                <a:spLocks noChangeArrowheads="1"/>
              </p:cNvSpPr>
              <p:nvPr/>
            </p:nvSpPr>
            <p:spPr bwMode="auto">
              <a:xfrm>
                <a:off x="4288" y="3120"/>
                <a:ext cx="380" cy="2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dirty="0"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</p:grpSp>
        <p:sp>
          <p:nvSpPr>
            <p:cNvPr id="1346614" name="Rectangle 54"/>
            <p:cNvSpPr>
              <a:spLocks noChangeArrowheads="1"/>
            </p:cNvSpPr>
            <p:nvPr/>
          </p:nvSpPr>
          <p:spPr bwMode="auto">
            <a:xfrm>
              <a:off x="4464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V4</a:t>
              </a:r>
            </a:p>
          </p:txBody>
        </p:sp>
        <p:sp>
          <p:nvSpPr>
            <p:cNvPr id="1346615" name="Rectangle 55"/>
            <p:cNvSpPr>
              <a:spLocks noChangeArrowheads="1"/>
            </p:cNvSpPr>
            <p:nvPr/>
          </p:nvSpPr>
          <p:spPr bwMode="auto">
            <a:xfrm>
              <a:off x="4896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>
                  <a:latin typeface="Calibri"/>
                  <a:ea typeface="굴림" charset="-127"/>
                  <a:cs typeface="Calibri"/>
                </a:rPr>
                <a:t>V5</a:t>
              </a:r>
            </a:p>
          </p:txBody>
        </p:sp>
        <p:sp>
          <p:nvSpPr>
            <p:cNvPr id="1346616" name="Line 56"/>
            <p:cNvSpPr>
              <a:spLocks noChangeShapeType="1"/>
            </p:cNvSpPr>
            <p:nvPr/>
          </p:nvSpPr>
          <p:spPr bwMode="auto">
            <a:xfrm>
              <a:off x="3840" y="2640"/>
              <a:ext cx="43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617" name="Line 57"/>
            <p:cNvSpPr>
              <a:spLocks noChangeShapeType="1"/>
            </p:cNvSpPr>
            <p:nvPr/>
          </p:nvSpPr>
          <p:spPr bwMode="auto">
            <a:xfrm>
              <a:off x="4656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618" name="Line 58"/>
            <p:cNvSpPr>
              <a:spLocks noChangeShapeType="1"/>
            </p:cNvSpPr>
            <p:nvPr/>
          </p:nvSpPr>
          <p:spPr bwMode="auto">
            <a:xfrm flipV="1">
              <a:off x="4896" y="2208"/>
              <a:ext cx="144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6619" name="Text Box 59"/>
            <p:cNvSpPr txBox="1">
              <a:spLocks noChangeArrowheads="1"/>
            </p:cNvSpPr>
            <p:nvPr/>
          </p:nvSpPr>
          <p:spPr bwMode="auto">
            <a:xfrm>
              <a:off x="3954" y="2542"/>
              <a:ext cx="526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i="1" dirty="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Chain</a:t>
              </a:r>
              <a:endParaRPr lang="en-US" altLang="ko-KR" sz="2000" i="1" dirty="0">
                <a:latin typeface="Calibri"/>
                <a:ea typeface="굴림" charset="-127"/>
                <a:cs typeface="Calibri"/>
              </a:endParaRPr>
            </a:p>
          </p:txBody>
        </p:sp>
      </p:grpSp>
      <p:sp>
        <p:nvSpPr>
          <p:cNvPr id="1346620" name="Text Box 60"/>
          <p:cNvSpPr txBox="1">
            <a:spLocks noChangeArrowheads="1"/>
          </p:cNvSpPr>
          <p:nvPr/>
        </p:nvSpPr>
        <p:spPr bwMode="auto">
          <a:xfrm>
            <a:off x="666750" y="3147315"/>
            <a:ext cx="2647279" cy="10156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v1</a:t>
            </a:r>
          </a:p>
          <a:p>
            <a:pPr algn="l"/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vfmul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v3,v1,v2</a:t>
            </a:r>
          </a:p>
          <a:p>
            <a:pPr algn="l"/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Vfadd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v5, v3, v4</a:t>
            </a:r>
          </a:p>
        </p:txBody>
      </p:sp>
      <p:sp>
        <p:nvSpPr>
          <p:cNvPr id="1346621" name="Line 61"/>
          <p:cNvSpPr>
            <a:spLocks noChangeShapeType="1"/>
          </p:cNvSpPr>
          <p:nvPr/>
        </p:nvSpPr>
        <p:spPr bwMode="auto">
          <a:xfrm>
            <a:off x="1885950" y="3380509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46622" name="Line 62"/>
          <p:cNvSpPr>
            <a:spLocks noChangeShapeType="1"/>
          </p:cNvSpPr>
          <p:nvPr/>
        </p:nvSpPr>
        <p:spPr bwMode="auto">
          <a:xfrm>
            <a:off x="2038350" y="3761509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日期占位符 25">
            <a:extLst>
              <a:ext uri="{FF2B5EF4-FFF2-40B4-BE49-F238E27FC236}">
                <a16:creationId xmlns:a16="http://schemas.microsoft.com/office/drawing/2014/main" id="{25B9B53D-9AC9-4610-91A7-96C1B17E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33CA-5348-47F0-97DE-A0B855C3DC27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27" name="页脚占位符 26">
            <a:extLst>
              <a:ext uri="{FF2B5EF4-FFF2-40B4-BE49-F238E27FC236}">
                <a16:creationId xmlns:a16="http://schemas.microsoft.com/office/drawing/2014/main" id="{900231B4-7A10-4C8F-98D9-33DF26D7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40267BAE-3C2E-4E31-A579-91927F1E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en-US" altLang="ko-KR"/>
              <a:t>Vector Chaining Advantage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6353C3B8-9CE4-4F0A-A14C-AA42569B2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127" y="1051717"/>
            <a:ext cx="8805006" cy="2617532"/>
          </a:xfrm>
        </p:spPr>
        <p:txBody>
          <a:bodyPr/>
          <a:lstStyle/>
          <a:p>
            <a:r>
              <a:rPr lang="en-US" altLang="ko-KR" dirty="0"/>
              <a:t>Without chaining, must wait for last element of result to be written before starting dependent instruction</a:t>
            </a:r>
          </a:p>
          <a:p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67A96CD2-BD83-4BD4-8F3B-72FA271E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127" y="3830534"/>
            <a:ext cx="8805006" cy="2617532"/>
          </a:xfrm>
        </p:spPr>
        <p:txBody>
          <a:bodyPr/>
          <a:lstStyle/>
          <a:p>
            <a:r>
              <a:rPr lang="en-US" altLang="ko-KR" dirty="0"/>
              <a:t>With chaining, can start dependent instruction as soon as first result appears</a:t>
            </a:r>
          </a:p>
          <a:p>
            <a:endParaRPr lang="zh-CN" altLang="en-US" dirty="0"/>
          </a:p>
        </p:txBody>
      </p:sp>
      <p:grpSp>
        <p:nvGrpSpPr>
          <p:cNvPr id="1348613" name="Group 5"/>
          <p:cNvGrpSpPr>
            <a:grpSpLocks/>
          </p:cNvGrpSpPr>
          <p:nvPr/>
        </p:nvGrpSpPr>
        <p:grpSpPr bwMode="auto">
          <a:xfrm>
            <a:off x="1295400" y="4953001"/>
            <a:ext cx="3276600" cy="1162050"/>
            <a:chOff x="816" y="3120"/>
            <a:chExt cx="2064" cy="732"/>
          </a:xfrm>
        </p:grpSpPr>
        <p:sp>
          <p:nvSpPr>
            <p:cNvPr id="1348614" name="Rectangle 6"/>
            <p:cNvSpPr>
              <a:spLocks noChangeArrowheads="1"/>
            </p:cNvSpPr>
            <p:nvPr/>
          </p:nvSpPr>
          <p:spPr bwMode="auto">
            <a:xfrm>
              <a:off x="816" y="3120"/>
              <a:ext cx="1536" cy="24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80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Load</a:t>
              </a:r>
            </a:p>
          </p:txBody>
        </p:sp>
        <p:sp>
          <p:nvSpPr>
            <p:cNvPr id="1348615" name="Rectangle 7"/>
            <p:cNvSpPr>
              <a:spLocks noChangeArrowheads="1"/>
            </p:cNvSpPr>
            <p:nvPr/>
          </p:nvSpPr>
          <p:spPr bwMode="auto">
            <a:xfrm>
              <a:off x="1104" y="3360"/>
              <a:ext cx="1536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80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Mul</a:t>
              </a:r>
            </a:p>
          </p:txBody>
        </p:sp>
        <p:sp>
          <p:nvSpPr>
            <p:cNvPr id="1348616" name="Rectangle 8"/>
            <p:cNvSpPr>
              <a:spLocks noChangeArrowheads="1"/>
            </p:cNvSpPr>
            <p:nvPr/>
          </p:nvSpPr>
          <p:spPr bwMode="auto">
            <a:xfrm>
              <a:off x="1344" y="3600"/>
              <a:ext cx="1536" cy="25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rPr>
                <a:t>Add</a:t>
              </a:r>
            </a:p>
          </p:txBody>
        </p:sp>
      </p:grpSp>
      <p:grpSp>
        <p:nvGrpSpPr>
          <p:cNvPr id="1348618" name="Group 10"/>
          <p:cNvGrpSpPr>
            <a:grpSpLocks/>
          </p:cNvGrpSpPr>
          <p:nvPr/>
        </p:nvGrpSpPr>
        <p:grpSpPr bwMode="auto">
          <a:xfrm>
            <a:off x="990600" y="2286001"/>
            <a:ext cx="7315200" cy="1176338"/>
            <a:chOff x="624" y="1440"/>
            <a:chExt cx="4608" cy="741"/>
          </a:xfrm>
        </p:grpSpPr>
        <p:grpSp>
          <p:nvGrpSpPr>
            <p:cNvPr id="1348619" name="Group 11"/>
            <p:cNvGrpSpPr>
              <a:grpSpLocks/>
            </p:cNvGrpSpPr>
            <p:nvPr/>
          </p:nvGrpSpPr>
          <p:grpSpPr bwMode="auto">
            <a:xfrm>
              <a:off x="624" y="1440"/>
              <a:ext cx="4608" cy="732"/>
              <a:chOff x="624" y="1440"/>
              <a:chExt cx="4608" cy="732"/>
            </a:xfrm>
          </p:grpSpPr>
          <p:sp>
            <p:nvSpPr>
              <p:cNvPr id="1348620" name="Rectangle 12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536" cy="240"/>
              </a:xfrm>
              <a:prstGeom prst="rect">
                <a:avLst/>
              </a:prstGeom>
              <a:solidFill>
                <a:srgbClr val="9999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48621" name="Rectangle 1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1536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 dirty="0" err="1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Mul</a:t>
                </a:r>
                <a:endParaRPr lang="en-US" altLang="ko-KR" sz="2800" dirty="0">
                  <a:solidFill>
                    <a:schemeClr val="bg1"/>
                  </a:solidFill>
                  <a:latin typeface="Calibri"/>
                  <a:ea typeface="굴림" charset="-127"/>
                  <a:cs typeface="Calibri"/>
                </a:endParaRPr>
              </a:p>
            </p:txBody>
          </p:sp>
          <p:sp>
            <p:nvSpPr>
              <p:cNvPr id="1348622" name="Rectangle 14"/>
              <p:cNvSpPr>
                <a:spLocks noChangeArrowheads="1"/>
              </p:cNvSpPr>
              <p:nvPr/>
            </p:nvSpPr>
            <p:spPr bwMode="auto">
              <a:xfrm>
                <a:off x="3696" y="1920"/>
                <a:ext cx="1536" cy="25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</p:grpSp>
        <p:grpSp>
          <p:nvGrpSpPr>
            <p:cNvPr id="1348623" name="Group 15"/>
            <p:cNvGrpSpPr>
              <a:grpSpLocks/>
            </p:cNvGrpSpPr>
            <p:nvPr/>
          </p:nvGrpSpPr>
          <p:grpSpPr bwMode="auto">
            <a:xfrm>
              <a:off x="1058" y="1851"/>
              <a:ext cx="862" cy="330"/>
              <a:chOff x="1058" y="1851"/>
              <a:chExt cx="862" cy="330"/>
            </a:xfrm>
          </p:grpSpPr>
          <p:sp>
            <p:nvSpPr>
              <p:cNvPr id="1348624" name="Line 16"/>
              <p:cNvSpPr>
                <a:spLocks noChangeShapeType="1"/>
              </p:cNvSpPr>
              <p:nvPr/>
            </p:nvSpPr>
            <p:spPr bwMode="auto">
              <a:xfrm flipV="1">
                <a:off x="1584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8625" name="Text Box 17"/>
              <p:cNvSpPr txBox="1">
                <a:spLocks noChangeArrowheads="1"/>
              </p:cNvSpPr>
              <p:nvPr/>
            </p:nvSpPr>
            <p:spPr bwMode="auto">
              <a:xfrm>
                <a:off x="1058" y="1851"/>
                <a:ext cx="572" cy="33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800">
                    <a:latin typeface="Calibri"/>
                    <a:ea typeface="굴림" charset="-127"/>
                    <a:cs typeface="Calibri"/>
                  </a:rPr>
                  <a:t>Time</a:t>
                </a:r>
              </a:p>
            </p:txBody>
          </p:sp>
        </p:grpSp>
      </p:grpSp>
      <p:sp>
        <p:nvSpPr>
          <p:cNvPr id="1348628" name="日期占位符 1348627">
            <a:extLst>
              <a:ext uri="{FF2B5EF4-FFF2-40B4-BE49-F238E27FC236}">
                <a16:creationId xmlns:a16="http://schemas.microsoft.com/office/drawing/2014/main" id="{CFAE5083-9C7A-4BD3-8AC2-3B6C5E58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F056-5934-451E-A0D2-ECC3DB02FA51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1348629" name="页脚占位符 1348628">
            <a:extLst>
              <a:ext uri="{FF2B5EF4-FFF2-40B4-BE49-F238E27FC236}">
                <a16:creationId xmlns:a16="http://schemas.microsoft.com/office/drawing/2014/main" id="{B6B3761F-6198-4EF4-AFDE-C1766F51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1348630" name="灯片编号占位符 1348629">
            <a:extLst>
              <a:ext uri="{FF2B5EF4-FFF2-40B4-BE49-F238E27FC236}">
                <a16:creationId xmlns:a16="http://schemas.microsoft.com/office/drawing/2014/main" id="{78C52622-22B3-406C-89C4-65E7B118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438E-418D-4BBA-AE4F-9A85CBB54791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2314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693C36-AE9A-4582-8828-F69DF760C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Lecture </a:t>
            </a:r>
            <a:r>
              <a:rPr lang="en-US" altLang="zh-CN" dirty="0"/>
              <a:t>1</a:t>
            </a:r>
            <a:r>
              <a:rPr lang="en-US" altLang="zh-Hans" dirty="0"/>
              <a:t>0</a:t>
            </a:r>
            <a:br>
              <a:rPr lang="zh-CN" altLang="en-US" dirty="0"/>
            </a:br>
            <a:r>
              <a:rPr lang="en-US" altLang="zh-CN" dirty="0"/>
              <a:t>Vector Processor, </a:t>
            </a:r>
            <a:br>
              <a:rPr lang="en-US" altLang="zh-CN" dirty="0"/>
            </a:br>
            <a:r>
              <a:rPr lang="en-US" altLang="zh-CN" dirty="0"/>
              <a:t>SIMD and GPU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25548-EFB2-4EA1-B7C7-5E64339AD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0B5856F-6BE1-455A-896D-797A04AC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0C5-9718-4717-B4DA-DBA728291F47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3FD6EB9-B96E-4FEB-93F8-8325D1E3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7564F98-47BC-45C1-AA02-0BBE19F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9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ko-KR"/>
              <a:t>Vector Startup</a:t>
            </a:r>
            <a:endParaRPr lang="en-US" altLang="ko-KR" dirty="0"/>
          </a:p>
        </p:txBody>
      </p:sp>
      <p:sp>
        <p:nvSpPr>
          <p:cNvPr id="1350659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en-US" altLang="ko-KR" dirty="0"/>
              <a:t>Two components of vector startup penalty</a:t>
            </a:r>
          </a:p>
          <a:p>
            <a:pPr lvl="1"/>
            <a:r>
              <a:rPr lang="en-US" altLang="ko-KR" dirty="0"/>
              <a:t>functional unit latency (time through pipeline)</a:t>
            </a:r>
          </a:p>
          <a:p>
            <a:pPr lvl="1"/>
            <a:r>
              <a:rPr lang="en-US" altLang="ko-KR" dirty="0"/>
              <a:t>dead time or recovery time (time before another vector instruction can start down pipeline)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E6DB0E8-1A66-4575-9FB0-414007287FD5}"/>
              </a:ext>
            </a:extLst>
          </p:cNvPr>
          <p:cNvGrpSpPr/>
          <p:nvPr/>
        </p:nvGrpSpPr>
        <p:grpSpPr>
          <a:xfrm>
            <a:off x="582635" y="3167150"/>
            <a:ext cx="8107229" cy="3263814"/>
            <a:chOff x="582635" y="2056399"/>
            <a:chExt cx="8107229" cy="4496801"/>
          </a:xfrm>
        </p:grpSpPr>
        <p:grpSp>
          <p:nvGrpSpPr>
            <p:cNvPr id="1350660" name="Group 4"/>
            <p:cNvGrpSpPr>
              <a:grpSpLocks/>
            </p:cNvGrpSpPr>
            <p:nvPr/>
          </p:nvGrpSpPr>
          <p:grpSpPr bwMode="auto">
            <a:xfrm>
              <a:off x="685800" y="2743200"/>
              <a:ext cx="1905000" cy="381000"/>
              <a:chOff x="480" y="1776"/>
              <a:chExt cx="1200" cy="240"/>
            </a:xfrm>
          </p:grpSpPr>
          <p:sp>
            <p:nvSpPr>
              <p:cNvPr id="1350661" name="Rectangle 5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 dirty="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662" name="Rectangle 6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63" name="Rectangle 7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64" name="Rectangle 8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65" name="Rectangle 9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grpSp>
          <p:nvGrpSpPr>
            <p:cNvPr id="1350666" name="Group 10"/>
            <p:cNvGrpSpPr>
              <a:grpSpLocks/>
            </p:cNvGrpSpPr>
            <p:nvPr/>
          </p:nvGrpSpPr>
          <p:grpSpPr bwMode="auto">
            <a:xfrm>
              <a:off x="1066800" y="3124200"/>
              <a:ext cx="1905000" cy="381000"/>
              <a:chOff x="480" y="1776"/>
              <a:chExt cx="1200" cy="240"/>
            </a:xfrm>
          </p:grpSpPr>
          <p:sp>
            <p:nvSpPr>
              <p:cNvPr id="1350667" name="Rectangle 11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668" name="Rectangle 12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69" name="Rectangle 13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70" name="Rectangle 14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71" name="Rectangle 15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grpSp>
          <p:nvGrpSpPr>
            <p:cNvPr id="1350672" name="Group 16"/>
            <p:cNvGrpSpPr>
              <a:grpSpLocks/>
            </p:cNvGrpSpPr>
            <p:nvPr/>
          </p:nvGrpSpPr>
          <p:grpSpPr bwMode="auto">
            <a:xfrm>
              <a:off x="1447800" y="3505200"/>
              <a:ext cx="1905000" cy="381000"/>
              <a:chOff x="480" y="1776"/>
              <a:chExt cx="1200" cy="240"/>
            </a:xfrm>
          </p:grpSpPr>
          <p:sp>
            <p:nvSpPr>
              <p:cNvPr id="1350673" name="Rectangle 17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674" name="Rectangle 18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75" name="Rectangle 19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76" name="Rectangle 20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77" name="Rectangle 2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hlink"/>
                    </a:solidFill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grpSp>
          <p:nvGrpSpPr>
            <p:cNvPr id="1350678" name="Group 22"/>
            <p:cNvGrpSpPr>
              <a:grpSpLocks/>
            </p:cNvGrpSpPr>
            <p:nvPr/>
          </p:nvGrpSpPr>
          <p:grpSpPr bwMode="auto">
            <a:xfrm>
              <a:off x="1828800" y="3886200"/>
              <a:ext cx="1905000" cy="381000"/>
              <a:chOff x="480" y="1776"/>
              <a:chExt cx="1200" cy="240"/>
            </a:xfrm>
          </p:grpSpPr>
          <p:sp>
            <p:nvSpPr>
              <p:cNvPr id="1350679" name="Rectangle 23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680" name="Rectangle 24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81" name="Rectangle 25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82" name="Rectangle 26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83" name="Rectangle 27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grpSp>
          <p:nvGrpSpPr>
            <p:cNvPr id="1350684" name="Group 28"/>
            <p:cNvGrpSpPr>
              <a:grpSpLocks/>
            </p:cNvGrpSpPr>
            <p:nvPr/>
          </p:nvGrpSpPr>
          <p:grpSpPr bwMode="auto">
            <a:xfrm>
              <a:off x="2209800" y="4267200"/>
              <a:ext cx="1905000" cy="381000"/>
              <a:chOff x="480" y="1776"/>
              <a:chExt cx="1200" cy="240"/>
            </a:xfrm>
          </p:grpSpPr>
          <p:sp>
            <p:nvSpPr>
              <p:cNvPr id="1350685" name="Rectangle 29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686" name="Rectangle 30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87" name="Rectangle 31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88" name="Rectangle 32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89" name="Rectangle 33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grpSp>
          <p:nvGrpSpPr>
            <p:cNvPr id="1350690" name="Group 34"/>
            <p:cNvGrpSpPr>
              <a:grpSpLocks/>
            </p:cNvGrpSpPr>
            <p:nvPr/>
          </p:nvGrpSpPr>
          <p:grpSpPr bwMode="auto">
            <a:xfrm>
              <a:off x="2590800" y="4648200"/>
              <a:ext cx="1905000" cy="381000"/>
              <a:chOff x="480" y="1776"/>
              <a:chExt cx="1200" cy="240"/>
            </a:xfrm>
          </p:grpSpPr>
          <p:sp>
            <p:nvSpPr>
              <p:cNvPr id="1350691" name="Rectangle 35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692" name="Rectangle 36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93" name="Rectangle 37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94" name="Rectangle 38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95" name="Rectangle 39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grpSp>
          <p:nvGrpSpPr>
            <p:cNvPr id="1350696" name="Group 40"/>
            <p:cNvGrpSpPr>
              <a:grpSpLocks/>
            </p:cNvGrpSpPr>
            <p:nvPr/>
          </p:nvGrpSpPr>
          <p:grpSpPr bwMode="auto">
            <a:xfrm>
              <a:off x="2971800" y="5029200"/>
              <a:ext cx="1905000" cy="381000"/>
              <a:chOff x="480" y="1776"/>
              <a:chExt cx="1200" cy="240"/>
            </a:xfrm>
          </p:grpSpPr>
          <p:sp>
            <p:nvSpPr>
              <p:cNvPr id="1350697" name="Rectangle 41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1800"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698" name="Rectangle 42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18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699" name="Rectangle 43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18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00" name="Rectangle 44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1800"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01" name="Rectangle 45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1800"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grpSp>
          <p:nvGrpSpPr>
            <p:cNvPr id="1350702" name="Group 46"/>
            <p:cNvGrpSpPr>
              <a:grpSpLocks/>
            </p:cNvGrpSpPr>
            <p:nvPr/>
          </p:nvGrpSpPr>
          <p:grpSpPr bwMode="auto">
            <a:xfrm>
              <a:off x="3352800" y="5410200"/>
              <a:ext cx="1905000" cy="381000"/>
              <a:chOff x="480" y="1776"/>
              <a:chExt cx="1200" cy="240"/>
            </a:xfrm>
          </p:grpSpPr>
          <p:sp>
            <p:nvSpPr>
              <p:cNvPr id="1350703" name="Rectangle 47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704" name="Rectangle 48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05" name="Rectangle 49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06" name="Rectangle 50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07" name="Rectangle 5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grpSp>
          <p:nvGrpSpPr>
            <p:cNvPr id="1350708" name="Group 52"/>
            <p:cNvGrpSpPr>
              <a:grpSpLocks/>
            </p:cNvGrpSpPr>
            <p:nvPr/>
          </p:nvGrpSpPr>
          <p:grpSpPr bwMode="auto">
            <a:xfrm>
              <a:off x="3733800" y="5791200"/>
              <a:ext cx="1905000" cy="381000"/>
              <a:chOff x="480" y="1776"/>
              <a:chExt cx="1200" cy="240"/>
            </a:xfrm>
          </p:grpSpPr>
          <p:sp>
            <p:nvSpPr>
              <p:cNvPr id="1350709" name="Rectangle 53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710" name="Rectangle 54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11" name="Rectangle 55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12" name="Rectangle 56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13" name="Rectangle 57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grpSp>
          <p:nvGrpSpPr>
            <p:cNvPr id="1350714" name="Group 58"/>
            <p:cNvGrpSpPr>
              <a:grpSpLocks/>
            </p:cNvGrpSpPr>
            <p:nvPr/>
          </p:nvGrpSpPr>
          <p:grpSpPr bwMode="auto">
            <a:xfrm>
              <a:off x="4114800" y="6172200"/>
              <a:ext cx="1905000" cy="381000"/>
              <a:chOff x="480" y="1776"/>
              <a:chExt cx="1200" cy="240"/>
            </a:xfrm>
          </p:grpSpPr>
          <p:sp>
            <p:nvSpPr>
              <p:cNvPr id="1350715" name="Rectangle 59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R</a:t>
                </a:r>
              </a:p>
            </p:txBody>
          </p:sp>
          <p:sp>
            <p:nvSpPr>
              <p:cNvPr id="1350716" name="Rectangle 60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17" name="Rectangle 61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18" name="Rectangle 62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X</a:t>
                </a:r>
              </a:p>
            </p:txBody>
          </p:sp>
          <p:sp>
            <p:nvSpPr>
              <p:cNvPr id="1350719" name="Rectangle 63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240" cy="24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ko-KR" sz="2000">
                    <a:solidFill>
                      <a:schemeClr val="accent2"/>
                    </a:solidFill>
                    <a:latin typeface="Calibri"/>
                    <a:ea typeface="굴림" charset="-127"/>
                    <a:cs typeface="Calibri"/>
                  </a:rPr>
                  <a:t>W</a:t>
                </a:r>
              </a:p>
            </p:txBody>
          </p:sp>
        </p:grpSp>
        <p:sp>
          <p:nvSpPr>
            <p:cNvPr id="1350720" name="Line 64"/>
            <p:cNvSpPr>
              <a:spLocks noChangeShapeType="1"/>
            </p:cNvSpPr>
            <p:nvPr/>
          </p:nvSpPr>
          <p:spPr bwMode="auto">
            <a:xfrm>
              <a:off x="685800" y="2362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21" name="Line 65"/>
            <p:cNvSpPr>
              <a:spLocks noChangeShapeType="1"/>
            </p:cNvSpPr>
            <p:nvPr/>
          </p:nvSpPr>
          <p:spPr bwMode="auto">
            <a:xfrm>
              <a:off x="2590800" y="2362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22" name="Line 66"/>
            <p:cNvSpPr>
              <a:spLocks noChangeShapeType="1"/>
            </p:cNvSpPr>
            <p:nvPr/>
          </p:nvSpPr>
          <p:spPr bwMode="auto">
            <a:xfrm>
              <a:off x="685800" y="2514600"/>
              <a:ext cx="190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23" name="Text Box 67"/>
            <p:cNvSpPr txBox="1">
              <a:spLocks noChangeArrowheads="1"/>
            </p:cNvSpPr>
            <p:nvPr/>
          </p:nvSpPr>
          <p:spPr bwMode="auto">
            <a:xfrm>
              <a:off x="582635" y="2056399"/>
              <a:ext cx="214784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>
                  <a:latin typeface="Calibri"/>
                  <a:ea typeface="굴림" charset="-127"/>
                  <a:cs typeface="Calibri"/>
                </a:rPr>
                <a:t>Functional Unit Latency</a:t>
              </a:r>
            </a:p>
          </p:txBody>
        </p:sp>
        <p:sp>
          <p:nvSpPr>
            <p:cNvPr id="1350724" name="Line 68"/>
            <p:cNvSpPr>
              <a:spLocks noChangeShapeType="1"/>
            </p:cNvSpPr>
            <p:nvPr/>
          </p:nvSpPr>
          <p:spPr bwMode="auto">
            <a:xfrm>
              <a:off x="1828800" y="43434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25" name="Line 69"/>
            <p:cNvSpPr>
              <a:spLocks noChangeShapeType="1"/>
            </p:cNvSpPr>
            <p:nvPr/>
          </p:nvSpPr>
          <p:spPr bwMode="auto">
            <a:xfrm>
              <a:off x="3352800" y="5867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26" name="Line 70"/>
            <p:cNvSpPr>
              <a:spLocks noChangeShapeType="1"/>
            </p:cNvSpPr>
            <p:nvPr/>
          </p:nvSpPr>
          <p:spPr bwMode="auto">
            <a:xfrm>
              <a:off x="1828800" y="6019800"/>
              <a:ext cx="15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27" name="Text Box 71"/>
            <p:cNvSpPr txBox="1">
              <a:spLocks noChangeArrowheads="1"/>
            </p:cNvSpPr>
            <p:nvPr/>
          </p:nvSpPr>
          <p:spPr bwMode="auto">
            <a:xfrm>
              <a:off x="2040907" y="5698610"/>
              <a:ext cx="119027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Calibri"/>
                  <a:ea typeface="굴림" charset="-127"/>
                  <a:cs typeface="Calibri"/>
                </a:rPr>
                <a:t>Dead Time</a:t>
              </a:r>
            </a:p>
          </p:txBody>
        </p:sp>
        <p:sp>
          <p:nvSpPr>
            <p:cNvPr id="1350728" name="Line 72"/>
            <p:cNvSpPr>
              <a:spLocks noChangeShapeType="1"/>
            </p:cNvSpPr>
            <p:nvPr/>
          </p:nvSpPr>
          <p:spPr bwMode="auto">
            <a:xfrm>
              <a:off x="6400800" y="2743200"/>
              <a:ext cx="190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29" name="Line 73"/>
            <p:cNvSpPr>
              <a:spLocks noChangeShapeType="1"/>
            </p:cNvSpPr>
            <p:nvPr/>
          </p:nvSpPr>
          <p:spPr bwMode="auto">
            <a:xfrm>
              <a:off x="6400800" y="3886200"/>
              <a:ext cx="190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30" name="Line 74"/>
            <p:cNvSpPr>
              <a:spLocks noChangeShapeType="1"/>
            </p:cNvSpPr>
            <p:nvPr/>
          </p:nvSpPr>
          <p:spPr bwMode="auto">
            <a:xfrm>
              <a:off x="6400800" y="5334000"/>
              <a:ext cx="190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31" name="Line 75"/>
            <p:cNvSpPr>
              <a:spLocks noChangeShapeType="1"/>
            </p:cNvSpPr>
            <p:nvPr/>
          </p:nvSpPr>
          <p:spPr bwMode="auto">
            <a:xfrm>
              <a:off x="6400800" y="6477000"/>
              <a:ext cx="190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32" name="Line 76"/>
            <p:cNvSpPr>
              <a:spLocks noChangeShapeType="1"/>
            </p:cNvSpPr>
            <p:nvPr/>
          </p:nvSpPr>
          <p:spPr bwMode="auto">
            <a:xfrm>
              <a:off x="7239000" y="27432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33" name="Line 77"/>
            <p:cNvSpPr>
              <a:spLocks noChangeShapeType="1"/>
            </p:cNvSpPr>
            <p:nvPr/>
          </p:nvSpPr>
          <p:spPr bwMode="auto">
            <a:xfrm>
              <a:off x="7239000" y="3886200"/>
              <a:ext cx="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34" name="Line 7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0735" name="Text Box 79"/>
            <p:cNvSpPr txBox="1">
              <a:spLocks noChangeArrowheads="1"/>
            </p:cNvSpPr>
            <p:nvPr/>
          </p:nvSpPr>
          <p:spPr bwMode="auto">
            <a:xfrm>
              <a:off x="6063301" y="3107810"/>
              <a:ext cx="23371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dirty="0">
                  <a:solidFill>
                    <a:schemeClr val="hlink"/>
                  </a:solidFill>
                  <a:latin typeface="Calibri"/>
                  <a:ea typeface="굴림" charset="-127"/>
                  <a:cs typeface="Calibri"/>
                </a:rPr>
                <a:t>First Vector Instruction</a:t>
              </a:r>
            </a:p>
          </p:txBody>
        </p:sp>
        <p:sp>
          <p:nvSpPr>
            <p:cNvPr id="1350736" name="Text Box 80"/>
            <p:cNvSpPr txBox="1">
              <a:spLocks noChangeArrowheads="1"/>
            </p:cNvSpPr>
            <p:nvPr/>
          </p:nvSpPr>
          <p:spPr bwMode="auto">
            <a:xfrm>
              <a:off x="6077062" y="5698610"/>
              <a:ext cx="261280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dirty="0">
                  <a:solidFill>
                    <a:schemeClr val="accent2"/>
                  </a:solidFill>
                  <a:latin typeface="Calibri"/>
                  <a:ea typeface="굴림" charset="-127"/>
                  <a:cs typeface="Calibri"/>
                </a:rPr>
                <a:t>Second Vector Instruction</a:t>
              </a:r>
            </a:p>
          </p:txBody>
        </p:sp>
        <p:sp>
          <p:nvSpPr>
            <p:cNvPr id="1350737" name="Text Box 81"/>
            <p:cNvSpPr txBox="1">
              <a:spLocks noChangeArrowheads="1"/>
            </p:cNvSpPr>
            <p:nvPr/>
          </p:nvSpPr>
          <p:spPr bwMode="auto">
            <a:xfrm>
              <a:off x="6639895" y="4403210"/>
              <a:ext cx="119027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Dead Time</a:t>
              </a:r>
            </a:p>
          </p:txBody>
        </p:sp>
      </p:grp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C45F903-6D65-469F-9A2B-9E0D3807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FB8C-078F-4DA7-897C-52CEFAEEF94E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F2D04DCE-3416-4A11-845E-CBBF9960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EFBB710-628B-46B6-86AF-73C50230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704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>
                <a:ea typeface="굴림" charset="-127"/>
                <a:cs typeface="굴림" charset="-127"/>
              </a:rPr>
              <a:t>Dead Time and Short Vectors</a:t>
            </a:r>
          </a:p>
        </p:txBody>
      </p:sp>
      <p:grpSp>
        <p:nvGrpSpPr>
          <p:cNvPr id="1352798" name="Group 94"/>
          <p:cNvGrpSpPr>
            <a:grpSpLocks/>
          </p:cNvGrpSpPr>
          <p:nvPr/>
        </p:nvGrpSpPr>
        <p:grpSpPr bwMode="auto">
          <a:xfrm>
            <a:off x="4725988" y="1905000"/>
            <a:ext cx="4265612" cy="1936750"/>
            <a:chOff x="2977" y="1392"/>
            <a:chExt cx="2687" cy="1220"/>
          </a:xfrm>
        </p:grpSpPr>
        <p:grpSp>
          <p:nvGrpSpPr>
            <p:cNvPr id="1352799" name="Group 95"/>
            <p:cNvGrpSpPr>
              <a:grpSpLocks/>
            </p:cNvGrpSpPr>
            <p:nvPr/>
          </p:nvGrpSpPr>
          <p:grpSpPr bwMode="auto">
            <a:xfrm>
              <a:off x="4032" y="1392"/>
              <a:ext cx="1536" cy="384"/>
              <a:chOff x="3024" y="1344"/>
              <a:chExt cx="1536" cy="384"/>
            </a:xfrm>
          </p:grpSpPr>
          <p:grpSp>
            <p:nvGrpSpPr>
              <p:cNvPr id="1352800" name="Group 96"/>
              <p:cNvGrpSpPr>
                <a:grpSpLocks/>
              </p:cNvGrpSpPr>
              <p:nvPr/>
            </p:nvGrpSpPr>
            <p:grpSpPr bwMode="auto">
              <a:xfrm>
                <a:off x="3024" y="1344"/>
                <a:ext cx="192" cy="192"/>
                <a:chOff x="672" y="1248"/>
                <a:chExt cx="192" cy="192"/>
              </a:xfrm>
            </p:grpSpPr>
            <p:sp>
              <p:nvSpPr>
                <p:cNvPr id="1352801" name="Rectangle 97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02" name="Oval 98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03" name="Group 99"/>
              <p:cNvGrpSpPr>
                <a:grpSpLocks/>
              </p:cNvGrpSpPr>
              <p:nvPr/>
            </p:nvGrpSpPr>
            <p:grpSpPr bwMode="auto">
              <a:xfrm>
                <a:off x="3216" y="1344"/>
                <a:ext cx="192" cy="192"/>
                <a:chOff x="672" y="1248"/>
                <a:chExt cx="192" cy="192"/>
              </a:xfrm>
            </p:grpSpPr>
            <p:sp>
              <p:nvSpPr>
                <p:cNvPr id="1352804" name="Rectangle 100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05" name="Oval 101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06" name="Group 102"/>
              <p:cNvGrpSpPr>
                <a:grpSpLocks/>
              </p:cNvGrpSpPr>
              <p:nvPr/>
            </p:nvGrpSpPr>
            <p:grpSpPr bwMode="auto">
              <a:xfrm>
                <a:off x="3792" y="1344"/>
                <a:ext cx="192" cy="192"/>
                <a:chOff x="672" y="1248"/>
                <a:chExt cx="192" cy="192"/>
              </a:xfrm>
            </p:grpSpPr>
            <p:sp>
              <p:nvSpPr>
                <p:cNvPr id="13528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08" name="Oval 104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09" name="Group 105"/>
              <p:cNvGrpSpPr>
                <a:grpSpLocks/>
              </p:cNvGrpSpPr>
              <p:nvPr/>
            </p:nvGrpSpPr>
            <p:grpSpPr bwMode="auto">
              <a:xfrm>
                <a:off x="3984" y="1344"/>
                <a:ext cx="192" cy="192"/>
                <a:chOff x="672" y="1248"/>
                <a:chExt cx="192" cy="192"/>
              </a:xfrm>
            </p:grpSpPr>
            <p:sp>
              <p:nvSpPr>
                <p:cNvPr id="13528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11" name="Oval 107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12" name="Group 108"/>
              <p:cNvGrpSpPr>
                <a:grpSpLocks/>
              </p:cNvGrpSpPr>
              <p:nvPr/>
            </p:nvGrpSpPr>
            <p:grpSpPr bwMode="auto">
              <a:xfrm>
                <a:off x="3408" y="1344"/>
                <a:ext cx="192" cy="192"/>
                <a:chOff x="672" y="1248"/>
                <a:chExt cx="192" cy="192"/>
              </a:xfrm>
            </p:grpSpPr>
            <p:sp>
              <p:nvSpPr>
                <p:cNvPr id="1352813" name="Rectangle 109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14" name="Oval 110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15" name="Group 111"/>
              <p:cNvGrpSpPr>
                <a:grpSpLocks/>
              </p:cNvGrpSpPr>
              <p:nvPr/>
            </p:nvGrpSpPr>
            <p:grpSpPr bwMode="auto">
              <a:xfrm>
                <a:off x="3600" y="1344"/>
                <a:ext cx="192" cy="192"/>
                <a:chOff x="672" y="1248"/>
                <a:chExt cx="192" cy="192"/>
              </a:xfrm>
            </p:grpSpPr>
            <p:sp>
              <p:nvSpPr>
                <p:cNvPr id="1352816" name="Rectangle 112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17" name="Oval 113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18" name="Group 114"/>
              <p:cNvGrpSpPr>
                <a:grpSpLocks/>
              </p:cNvGrpSpPr>
              <p:nvPr/>
            </p:nvGrpSpPr>
            <p:grpSpPr bwMode="auto">
              <a:xfrm>
                <a:off x="4176" y="1344"/>
                <a:ext cx="192" cy="192"/>
                <a:chOff x="672" y="1248"/>
                <a:chExt cx="192" cy="192"/>
              </a:xfrm>
            </p:grpSpPr>
            <p:sp>
              <p:nvSpPr>
                <p:cNvPr id="1352819" name="Rectangle 115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20" name="Oval 116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21" name="Group 117"/>
              <p:cNvGrpSpPr>
                <a:grpSpLocks/>
              </p:cNvGrpSpPr>
              <p:nvPr/>
            </p:nvGrpSpPr>
            <p:grpSpPr bwMode="auto">
              <a:xfrm>
                <a:off x="4368" y="1344"/>
                <a:ext cx="192" cy="192"/>
                <a:chOff x="672" y="1248"/>
                <a:chExt cx="192" cy="192"/>
              </a:xfrm>
            </p:grpSpPr>
            <p:sp>
              <p:nvSpPr>
                <p:cNvPr id="1352822" name="Rectangle 118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23" name="Oval 119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52824" name="Rectangle 12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153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52825" name="Group 121"/>
              <p:cNvGrpSpPr>
                <a:grpSpLocks/>
              </p:cNvGrpSpPr>
              <p:nvPr/>
            </p:nvGrpSpPr>
            <p:grpSpPr bwMode="auto">
              <a:xfrm>
                <a:off x="3024" y="1536"/>
                <a:ext cx="192" cy="192"/>
                <a:chOff x="672" y="2784"/>
                <a:chExt cx="192" cy="192"/>
              </a:xfrm>
            </p:grpSpPr>
            <p:sp>
              <p:nvSpPr>
                <p:cNvPr id="1352826" name="Rectangle 122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27" name="Oval 123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28" name="Group 124"/>
              <p:cNvGrpSpPr>
                <a:grpSpLocks/>
              </p:cNvGrpSpPr>
              <p:nvPr/>
            </p:nvGrpSpPr>
            <p:grpSpPr bwMode="auto">
              <a:xfrm>
                <a:off x="3216" y="1536"/>
                <a:ext cx="192" cy="192"/>
                <a:chOff x="672" y="2784"/>
                <a:chExt cx="192" cy="192"/>
              </a:xfrm>
            </p:grpSpPr>
            <p:sp>
              <p:nvSpPr>
                <p:cNvPr id="1352829" name="Rectangle 125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30" name="Oval 126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31" name="Group 127"/>
              <p:cNvGrpSpPr>
                <a:grpSpLocks/>
              </p:cNvGrpSpPr>
              <p:nvPr/>
            </p:nvGrpSpPr>
            <p:grpSpPr bwMode="auto">
              <a:xfrm>
                <a:off x="3408" y="1536"/>
                <a:ext cx="192" cy="192"/>
                <a:chOff x="672" y="2784"/>
                <a:chExt cx="192" cy="192"/>
              </a:xfrm>
            </p:grpSpPr>
            <p:sp>
              <p:nvSpPr>
                <p:cNvPr id="1352832" name="Rectangle 128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33" name="Oval 129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34" name="Group 130"/>
              <p:cNvGrpSpPr>
                <a:grpSpLocks/>
              </p:cNvGrpSpPr>
              <p:nvPr/>
            </p:nvGrpSpPr>
            <p:grpSpPr bwMode="auto">
              <a:xfrm>
                <a:off x="3600" y="1536"/>
                <a:ext cx="192" cy="192"/>
                <a:chOff x="672" y="2784"/>
                <a:chExt cx="192" cy="192"/>
              </a:xfrm>
            </p:grpSpPr>
            <p:sp>
              <p:nvSpPr>
                <p:cNvPr id="1352835" name="Rectangle 131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36" name="Oval 132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37" name="Group 133"/>
              <p:cNvGrpSpPr>
                <a:grpSpLocks/>
              </p:cNvGrpSpPr>
              <p:nvPr/>
            </p:nvGrpSpPr>
            <p:grpSpPr bwMode="auto">
              <a:xfrm>
                <a:off x="3792" y="1536"/>
                <a:ext cx="192" cy="192"/>
                <a:chOff x="672" y="2784"/>
                <a:chExt cx="192" cy="192"/>
              </a:xfrm>
            </p:grpSpPr>
            <p:sp>
              <p:nvSpPr>
                <p:cNvPr id="1352838" name="Rectangle 134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39" name="Oval 135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40" name="Group 136"/>
              <p:cNvGrpSpPr>
                <a:grpSpLocks/>
              </p:cNvGrpSpPr>
              <p:nvPr/>
            </p:nvGrpSpPr>
            <p:grpSpPr bwMode="auto">
              <a:xfrm>
                <a:off x="3984" y="1536"/>
                <a:ext cx="192" cy="192"/>
                <a:chOff x="672" y="2784"/>
                <a:chExt cx="192" cy="192"/>
              </a:xfrm>
            </p:grpSpPr>
            <p:sp>
              <p:nvSpPr>
                <p:cNvPr id="1352841" name="Rectangle 137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42" name="Oval 138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43" name="Group 139"/>
              <p:cNvGrpSpPr>
                <a:grpSpLocks/>
              </p:cNvGrpSpPr>
              <p:nvPr/>
            </p:nvGrpSpPr>
            <p:grpSpPr bwMode="auto">
              <a:xfrm>
                <a:off x="4176" y="1536"/>
                <a:ext cx="192" cy="192"/>
                <a:chOff x="672" y="2784"/>
                <a:chExt cx="192" cy="192"/>
              </a:xfrm>
            </p:grpSpPr>
            <p:sp>
              <p:nvSpPr>
                <p:cNvPr id="1352844" name="Rectangle 140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45" name="Oval 141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846" name="Group 142"/>
              <p:cNvGrpSpPr>
                <a:grpSpLocks/>
              </p:cNvGrpSpPr>
              <p:nvPr/>
            </p:nvGrpSpPr>
            <p:grpSpPr bwMode="auto">
              <a:xfrm>
                <a:off x="4368" y="1536"/>
                <a:ext cx="192" cy="192"/>
                <a:chOff x="672" y="2784"/>
                <a:chExt cx="192" cy="192"/>
              </a:xfrm>
            </p:grpSpPr>
            <p:sp>
              <p:nvSpPr>
                <p:cNvPr id="1352847" name="Rectangle 143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2848" name="Oval 144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52849" name="Rectangle 145"/>
              <p:cNvSpPr>
                <a:spLocks noChangeArrowheads="1"/>
              </p:cNvSpPr>
              <p:nvPr/>
            </p:nvSpPr>
            <p:spPr bwMode="auto">
              <a:xfrm>
                <a:off x="3024" y="1536"/>
                <a:ext cx="153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2850" name="Text Box 146"/>
            <p:cNvSpPr txBox="1">
              <a:spLocks noChangeArrowheads="1"/>
            </p:cNvSpPr>
            <p:nvPr/>
          </p:nvSpPr>
          <p:spPr bwMode="auto">
            <a:xfrm>
              <a:off x="3648" y="1964"/>
              <a:ext cx="2016" cy="6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T0, Eight lanes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No dead time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100% efficiency with 8 element vectors</a:t>
              </a:r>
            </a:p>
          </p:txBody>
        </p:sp>
        <p:sp>
          <p:nvSpPr>
            <p:cNvPr id="1352851" name="Text Box 147"/>
            <p:cNvSpPr txBox="1">
              <a:spLocks noChangeArrowheads="1"/>
            </p:cNvSpPr>
            <p:nvPr/>
          </p:nvSpPr>
          <p:spPr bwMode="auto">
            <a:xfrm>
              <a:off x="2977" y="1498"/>
              <a:ext cx="87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>
                  <a:latin typeface="Verdana" charset="0"/>
                  <a:ea typeface="굴림" charset="-127"/>
                  <a:cs typeface="굴림" charset="-127"/>
                </a:rPr>
                <a:t>No dead time</a:t>
              </a:r>
            </a:p>
          </p:txBody>
        </p:sp>
        <p:sp>
          <p:nvSpPr>
            <p:cNvPr id="1352852" name="Line 148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1D6E34-6F5B-48FF-85D6-118CEB5DB358}"/>
              </a:ext>
            </a:extLst>
          </p:cNvPr>
          <p:cNvGrpSpPr/>
          <p:nvPr/>
        </p:nvGrpSpPr>
        <p:grpSpPr>
          <a:xfrm>
            <a:off x="914400" y="1514476"/>
            <a:ext cx="4114800" cy="4886324"/>
            <a:chOff x="914400" y="838200"/>
            <a:chExt cx="4114800" cy="5562600"/>
          </a:xfrm>
        </p:grpSpPr>
        <p:grpSp>
          <p:nvGrpSpPr>
            <p:cNvPr id="1352707" name="Group 3"/>
            <p:cNvGrpSpPr>
              <a:grpSpLocks/>
            </p:cNvGrpSpPr>
            <p:nvPr/>
          </p:nvGrpSpPr>
          <p:grpSpPr bwMode="auto">
            <a:xfrm>
              <a:off x="914400" y="1066800"/>
              <a:ext cx="304800" cy="304800"/>
              <a:chOff x="672" y="1248"/>
              <a:chExt cx="192" cy="192"/>
            </a:xfrm>
          </p:grpSpPr>
          <p:sp>
            <p:nvSpPr>
              <p:cNvPr id="1352708" name="Rectangle 4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09" name="Oval 5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10" name="Group 6"/>
            <p:cNvGrpSpPr>
              <a:grpSpLocks/>
            </p:cNvGrpSpPr>
            <p:nvPr/>
          </p:nvGrpSpPr>
          <p:grpSpPr bwMode="auto">
            <a:xfrm>
              <a:off x="1219200" y="1066800"/>
              <a:ext cx="304800" cy="304800"/>
              <a:chOff x="672" y="1248"/>
              <a:chExt cx="192" cy="192"/>
            </a:xfrm>
          </p:grpSpPr>
          <p:sp>
            <p:nvSpPr>
              <p:cNvPr id="1352711" name="Rectangle 7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12" name="Oval 8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13" name="Group 9"/>
            <p:cNvGrpSpPr>
              <a:grpSpLocks/>
            </p:cNvGrpSpPr>
            <p:nvPr/>
          </p:nvGrpSpPr>
          <p:grpSpPr bwMode="auto">
            <a:xfrm>
              <a:off x="914400" y="1371600"/>
              <a:ext cx="304800" cy="304800"/>
              <a:chOff x="672" y="1248"/>
              <a:chExt cx="192" cy="192"/>
            </a:xfrm>
          </p:grpSpPr>
          <p:sp>
            <p:nvSpPr>
              <p:cNvPr id="1352714" name="Rectangle 10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15" name="Oval 11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16" name="Group 12"/>
            <p:cNvGrpSpPr>
              <a:grpSpLocks/>
            </p:cNvGrpSpPr>
            <p:nvPr/>
          </p:nvGrpSpPr>
          <p:grpSpPr bwMode="auto">
            <a:xfrm>
              <a:off x="1219200" y="1371600"/>
              <a:ext cx="304800" cy="304800"/>
              <a:chOff x="672" y="1248"/>
              <a:chExt cx="192" cy="192"/>
            </a:xfrm>
          </p:grpSpPr>
          <p:sp>
            <p:nvSpPr>
              <p:cNvPr id="1352717" name="Rectangle 13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18" name="Oval 14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19" name="Group 15"/>
            <p:cNvGrpSpPr>
              <a:grpSpLocks/>
            </p:cNvGrpSpPr>
            <p:nvPr/>
          </p:nvGrpSpPr>
          <p:grpSpPr bwMode="auto">
            <a:xfrm>
              <a:off x="914400" y="1676400"/>
              <a:ext cx="304800" cy="304800"/>
              <a:chOff x="672" y="1248"/>
              <a:chExt cx="192" cy="192"/>
            </a:xfrm>
          </p:grpSpPr>
          <p:sp>
            <p:nvSpPr>
              <p:cNvPr id="1352720" name="Rectangle 16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21" name="Oval 17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22" name="Group 18"/>
            <p:cNvGrpSpPr>
              <a:grpSpLocks/>
            </p:cNvGrpSpPr>
            <p:nvPr/>
          </p:nvGrpSpPr>
          <p:grpSpPr bwMode="auto">
            <a:xfrm>
              <a:off x="1219200" y="1676400"/>
              <a:ext cx="304800" cy="304800"/>
              <a:chOff x="672" y="1248"/>
              <a:chExt cx="192" cy="192"/>
            </a:xfrm>
          </p:grpSpPr>
          <p:sp>
            <p:nvSpPr>
              <p:cNvPr id="1352723" name="Rectangle 19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24" name="Oval 20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25" name="Group 21"/>
            <p:cNvGrpSpPr>
              <a:grpSpLocks/>
            </p:cNvGrpSpPr>
            <p:nvPr/>
          </p:nvGrpSpPr>
          <p:grpSpPr bwMode="auto">
            <a:xfrm>
              <a:off x="914400" y="1981200"/>
              <a:ext cx="304800" cy="304800"/>
              <a:chOff x="672" y="1248"/>
              <a:chExt cx="192" cy="192"/>
            </a:xfrm>
          </p:grpSpPr>
          <p:sp>
            <p:nvSpPr>
              <p:cNvPr id="1352726" name="Rectangle 22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27" name="Oval 23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28" name="Group 24"/>
            <p:cNvGrpSpPr>
              <a:grpSpLocks/>
            </p:cNvGrpSpPr>
            <p:nvPr/>
          </p:nvGrpSpPr>
          <p:grpSpPr bwMode="auto">
            <a:xfrm>
              <a:off x="1219200" y="1981200"/>
              <a:ext cx="304800" cy="304800"/>
              <a:chOff x="672" y="1248"/>
              <a:chExt cx="192" cy="192"/>
            </a:xfrm>
          </p:grpSpPr>
          <p:sp>
            <p:nvSpPr>
              <p:cNvPr id="1352729" name="Rectangle 25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30" name="Oval 26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2731" name="Freeform 27"/>
            <p:cNvSpPr>
              <a:spLocks/>
            </p:cNvSpPr>
            <p:nvPr/>
          </p:nvSpPr>
          <p:spPr bwMode="auto">
            <a:xfrm>
              <a:off x="914400" y="838200"/>
              <a:ext cx="6096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2"/>
                </a:cxn>
                <a:cxn ang="0">
                  <a:pos x="384" y="912"/>
                </a:cxn>
                <a:cxn ang="0">
                  <a:pos x="384" y="48"/>
                </a:cxn>
              </a:cxnLst>
              <a:rect l="0" t="0" r="r" b="b"/>
              <a:pathLst>
                <a:path w="384" h="912">
                  <a:moveTo>
                    <a:pt x="0" y="0"/>
                  </a:moveTo>
                  <a:lnTo>
                    <a:pt x="0" y="912"/>
                  </a:lnTo>
                  <a:lnTo>
                    <a:pt x="384" y="912"/>
                  </a:lnTo>
                  <a:lnTo>
                    <a:pt x="384" y="4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52732" name="Group 28"/>
            <p:cNvGrpSpPr>
              <a:grpSpLocks/>
            </p:cNvGrpSpPr>
            <p:nvPr/>
          </p:nvGrpSpPr>
          <p:grpSpPr bwMode="auto">
            <a:xfrm>
              <a:off x="914400" y="2286000"/>
              <a:ext cx="304800" cy="304800"/>
              <a:chOff x="672" y="1248"/>
              <a:chExt cx="192" cy="192"/>
            </a:xfrm>
          </p:grpSpPr>
          <p:sp>
            <p:nvSpPr>
              <p:cNvPr id="1352733" name="Rectangle 29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34" name="Oval 30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35" name="Group 31"/>
            <p:cNvGrpSpPr>
              <a:grpSpLocks/>
            </p:cNvGrpSpPr>
            <p:nvPr/>
          </p:nvGrpSpPr>
          <p:grpSpPr bwMode="auto">
            <a:xfrm>
              <a:off x="1219200" y="2286000"/>
              <a:ext cx="304800" cy="304800"/>
              <a:chOff x="672" y="1248"/>
              <a:chExt cx="192" cy="192"/>
            </a:xfrm>
          </p:grpSpPr>
          <p:sp>
            <p:nvSpPr>
              <p:cNvPr id="1352736" name="Rectangle 32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37" name="Oval 33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38" name="Group 34"/>
            <p:cNvGrpSpPr>
              <a:grpSpLocks/>
            </p:cNvGrpSpPr>
            <p:nvPr/>
          </p:nvGrpSpPr>
          <p:grpSpPr bwMode="auto">
            <a:xfrm>
              <a:off x="914400" y="2590800"/>
              <a:ext cx="304800" cy="304800"/>
              <a:chOff x="672" y="1248"/>
              <a:chExt cx="192" cy="192"/>
            </a:xfrm>
          </p:grpSpPr>
          <p:sp>
            <p:nvSpPr>
              <p:cNvPr id="1352739" name="Rectangle 35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40" name="Oval 36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41" name="Group 37"/>
            <p:cNvGrpSpPr>
              <a:grpSpLocks/>
            </p:cNvGrpSpPr>
            <p:nvPr/>
          </p:nvGrpSpPr>
          <p:grpSpPr bwMode="auto">
            <a:xfrm>
              <a:off x="1219200" y="2590800"/>
              <a:ext cx="304800" cy="304800"/>
              <a:chOff x="672" y="1248"/>
              <a:chExt cx="192" cy="192"/>
            </a:xfrm>
          </p:grpSpPr>
          <p:sp>
            <p:nvSpPr>
              <p:cNvPr id="1352742" name="Rectangle 38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43" name="Oval 39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44" name="Group 40"/>
            <p:cNvGrpSpPr>
              <a:grpSpLocks/>
            </p:cNvGrpSpPr>
            <p:nvPr/>
          </p:nvGrpSpPr>
          <p:grpSpPr bwMode="auto">
            <a:xfrm>
              <a:off x="914400" y="2895600"/>
              <a:ext cx="304800" cy="304800"/>
              <a:chOff x="672" y="1248"/>
              <a:chExt cx="192" cy="192"/>
            </a:xfrm>
          </p:grpSpPr>
          <p:sp>
            <p:nvSpPr>
              <p:cNvPr id="1352745" name="Rectangle 41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46" name="Oval 42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47" name="Group 43"/>
            <p:cNvGrpSpPr>
              <a:grpSpLocks/>
            </p:cNvGrpSpPr>
            <p:nvPr/>
          </p:nvGrpSpPr>
          <p:grpSpPr bwMode="auto">
            <a:xfrm>
              <a:off x="1219200" y="2895600"/>
              <a:ext cx="304800" cy="304800"/>
              <a:chOff x="672" y="1248"/>
              <a:chExt cx="192" cy="192"/>
            </a:xfrm>
          </p:grpSpPr>
          <p:sp>
            <p:nvSpPr>
              <p:cNvPr id="1352748" name="Rectangle 44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49" name="Oval 45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50" name="Group 46"/>
            <p:cNvGrpSpPr>
              <a:grpSpLocks/>
            </p:cNvGrpSpPr>
            <p:nvPr/>
          </p:nvGrpSpPr>
          <p:grpSpPr bwMode="auto">
            <a:xfrm>
              <a:off x="914400" y="3200400"/>
              <a:ext cx="304800" cy="304800"/>
              <a:chOff x="672" y="1248"/>
              <a:chExt cx="192" cy="192"/>
            </a:xfrm>
          </p:grpSpPr>
          <p:sp>
            <p:nvSpPr>
              <p:cNvPr id="1352751" name="Rectangle 47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52" name="Oval 48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53" name="Group 49"/>
            <p:cNvGrpSpPr>
              <a:grpSpLocks/>
            </p:cNvGrpSpPr>
            <p:nvPr/>
          </p:nvGrpSpPr>
          <p:grpSpPr bwMode="auto">
            <a:xfrm>
              <a:off x="1219200" y="3200400"/>
              <a:ext cx="304800" cy="304800"/>
              <a:chOff x="672" y="1248"/>
              <a:chExt cx="192" cy="192"/>
            </a:xfrm>
          </p:grpSpPr>
          <p:sp>
            <p:nvSpPr>
              <p:cNvPr id="1352754" name="Rectangle 50"/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55" name="Oval 51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56" name="Group 52"/>
            <p:cNvGrpSpPr>
              <a:grpSpLocks/>
            </p:cNvGrpSpPr>
            <p:nvPr/>
          </p:nvGrpSpPr>
          <p:grpSpPr bwMode="auto">
            <a:xfrm>
              <a:off x="914400" y="3505200"/>
              <a:ext cx="304800" cy="304800"/>
              <a:chOff x="672" y="2784"/>
              <a:chExt cx="192" cy="192"/>
            </a:xfrm>
          </p:grpSpPr>
          <p:sp>
            <p:nvSpPr>
              <p:cNvPr id="1352757" name="Rectangle 53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58" name="Oval 54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59" name="Group 55"/>
            <p:cNvGrpSpPr>
              <a:grpSpLocks/>
            </p:cNvGrpSpPr>
            <p:nvPr/>
          </p:nvGrpSpPr>
          <p:grpSpPr bwMode="auto">
            <a:xfrm>
              <a:off x="1219200" y="3505200"/>
              <a:ext cx="304800" cy="304800"/>
              <a:chOff x="672" y="2784"/>
              <a:chExt cx="192" cy="192"/>
            </a:xfrm>
          </p:grpSpPr>
          <p:sp>
            <p:nvSpPr>
              <p:cNvPr id="1352760" name="Rectangle 56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61" name="Oval 57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62" name="Group 58"/>
            <p:cNvGrpSpPr>
              <a:grpSpLocks/>
            </p:cNvGrpSpPr>
            <p:nvPr/>
          </p:nvGrpSpPr>
          <p:grpSpPr bwMode="auto">
            <a:xfrm>
              <a:off x="1219200" y="3810000"/>
              <a:ext cx="304800" cy="304800"/>
              <a:chOff x="672" y="2784"/>
              <a:chExt cx="192" cy="192"/>
            </a:xfrm>
          </p:grpSpPr>
          <p:sp>
            <p:nvSpPr>
              <p:cNvPr id="1352763" name="Rectangle 59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64" name="Oval 60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65" name="Group 61"/>
            <p:cNvGrpSpPr>
              <a:grpSpLocks/>
            </p:cNvGrpSpPr>
            <p:nvPr/>
          </p:nvGrpSpPr>
          <p:grpSpPr bwMode="auto">
            <a:xfrm>
              <a:off x="914400" y="3810000"/>
              <a:ext cx="304800" cy="304800"/>
              <a:chOff x="672" y="2784"/>
              <a:chExt cx="192" cy="192"/>
            </a:xfrm>
          </p:grpSpPr>
          <p:sp>
            <p:nvSpPr>
              <p:cNvPr id="1352766" name="Rectangle 62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67" name="Oval 63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68" name="Group 64"/>
            <p:cNvGrpSpPr>
              <a:grpSpLocks/>
            </p:cNvGrpSpPr>
            <p:nvPr/>
          </p:nvGrpSpPr>
          <p:grpSpPr bwMode="auto">
            <a:xfrm>
              <a:off x="1219200" y="4114800"/>
              <a:ext cx="304800" cy="304800"/>
              <a:chOff x="672" y="2784"/>
              <a:chExt cx="192" cy="192"/>
            </a:xfrm>
          </p:grpSpPr>
          <p:sp>
            <p:nvSpPr>
              <p:cNvPr id="1352769" name="Rectangle 65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70" name="Oval 66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71" name="Group 67"/>
            <p:cNvGrpSpPr>
              <a:grpSpLocks/>
            </p:cNvGrpSpPr>
            <p:nvPr/>
          </p:nvGrpSpPr>
          <p:grpSpPr bwMode="auto">
            <a:xfrm>
              <a:off x="914400" y="4114800"/>
              <a:ext cx="304800" cy="304800"/>
              <a:chOff x="672" y="2784"/>
              <a:chExt cx="192" cy="192"/>
            </a:xfrm>
          </p:grpSpPr>
          <p:sp>
            <p:nvSpPr>
              <p:cNvPr id="1352772" name="Rectangle 68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73" name="Oval 69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74" name="Group 70"/>
            <p:cNvGrpSpPr>
              <a:grpSpLocks/>
            </p:cNvGrpSpPr>
            <p:nvPr/>
          </p:nvGrpSpPr>
          <p:grpSpPr bwMode="auto">
            <a:xfrm>
              <a:off x="914400" y="4419600"/>
              <a:ext cx="304800" cy="304800"/>
              <a:chOff x="672" y="2784"/>
              <a:chExt cx="192" cy="192"/>
            </a:xfrm>
          </p:grpSpPr>
          <p:sp>
            <p:nvSpPr>
              <p:cNvPr id="1352775" name="Rectangle 71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76" name="Oval 72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77" name="Group 73"/>
            <p:cNvGrpSpPr>
              <a:grpSpLocks/>
            </p:cNvGrpSpPr>
            <p:nvPr/>
          </p:nvGrpSpPr>
          <p:grpSpPr bwMode="auto">
            <a:xfrm>
              <a:off x="1219200" y="4419600"/>
              <a:ext cx="304800" cy="304800"/>
              <a:chOff x="672" y="2784"/>
              <a:chExt cx="192" cy="192"/>
            </a:xfrm>
          </p:grpSpPr>
          <p:sp>
            <p:nvSpPr>
              <p:cNvPr id="1352778" name="Rectangle 74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79" name="Oval 75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80" name="Group 76"/>
            <p:cNvGrpSpPr>
              <a:grpSpLocks/>
            </p:cNvGrpSpPr>
            <p:nvPr/>
          </p:nvGrpSpPr>
          <p:grpSpPr bwMode="auto">
            <a:xfrm>
              <a:off x="1219200" y="4724400"/>
              <a:ext cx="304800" cy="304800"/>
              <a:chOff x="672" y="2784"/>
              <a:chExt cx="192" cy="192"/>
            </a:xfrm>
          </p:grpSpPr>
          <p:sp>
            <p:nvSpPr>
              <p:cNvPr id="1352781" name="Rectangle 77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82" name="Oval 78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83" name="Group 79"/>
            <p:cNvGrpSpPr>
              <a:grpSpLocks/>
            </p:cNvGrpSpPr>
            <p:nvPr/>
          </p:nvGrpSpPr>
          <p:grpSpPr bwMode="auto">
            <a:xfrm>
              <a:off x="914400" y="4724400"/>
              <a:ext cx="304800" cy="304800"/>
              <a:chOff x="672" y="2784"/>
              <a:chExt cx="192" cy="192"/>
            </a:xfrm>
          </p:grpSpPr>
          <p:sp>
            <p:nvSpPr>
              <p:cNvPr id="1352784" name="Rectangle 80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85" name="Oval 8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86" name="Group 82"/>
            <p:cNvGrpSpPr>
              <a:grpSpLocks/>
            </p:cNvGrpSpPr>
            <p:nvPr/>
          </p:nvGrpSpPr>
          <p:grpSpPr bwMode="auto">
            <a:xfrm>
              <a:off x="1219200" y="5029200"/>
              <a:ext cx="304800" cy="304800"/>
              <a:chOff x="672" y="2784"/>
              <a:chExt cx="192" cy="192"/>
            </a:xfrm>
          </p:grpSpPr>
          <p:sp>
            <p:nvSpPr>
              <p:cNvPr id="1352787" name="Rectangle 83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88" name="Oval 84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789" name="Group 85"/>
            <p:cNvGrpSpPr>
              <a:grpSpLocks/>
            </p:cNvGrpSpPr>
            <p:nvPr/>
          </p:nvGrpSpPr>
          <p:grpSpPr bwMode="auto">
            <a:xfrm>
              <a:off x="914400" y="5029200"/>
              <a:ext cx="304800" cy="304800"/>
              <a:chOff x="672" y="2784"/>
              <a:chExt cx="192" cy="192"/>
            </a:xfrm>
          </p:grpSpPr>
          <p:sp>
            <p:nvSpPr>
              <p:cNvPr id="1352790" name="Rectangle 86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791" name="Oval 87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2792" name="Freeform 88"/>
            <p:cNvSpPr>
              <a:spLocks/>
            </p:cNvSpPr>
            <p:nvPr/>
          </p:nvSpPr>
          <p:spPr bwMode="auto">
            <a:xfrm>
              <a:off x="914400" y="3505200"/>
              <a:ext cx="609600" cy="2133600"/>
            </a:xfrm>
            <a:custGeom>
              <a:avLst/>
              <a:gdLst/>
              <a:ahLst/>
              <a:cxnLst>
                <a:cxn ang="0">
                  <a:pos x="0" y="1296"/>
                </a:cxn>
                <a:cxn ang="0">
                  <a:pos x="0" y="0"/>
                </a:cxn>
                <a:cxn ang="0">
                  <a:pos x="384" y="0"/>
                </a:cxn>
                <a:cxn ang="0">
                  <a:pos x="384" y="1344"/>
                </a:cxn>
              </a:cxnLst>
              <a:rect l="0" t="0" r="r" b="b"/>
              <a:pathLst>
                <a:path w="384" h="1344">
                  <a:moveTo>
                    <a:pt x="0" y="1296"/>
                  </a:moveTo>
                  <a:lnTo>
                    <a:pt x="0" y="0"/>
                  </a:lnTo>
                  <a:lnTo>
                    <a:pt x="384" y="0"/>
                  </a:lnTo>
                  <a:lnTo>
                    <a:pt x="384" y="134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93" name="Text Box 89"/>
            <p:cNvSpPr txBox="1">
              <a:spLocks noChangeArrowheads="1"/>
            </p:cNvSpPr>
            <p:nvPr/>
          </p:nvSpPr>
          <p:spPr bwMode="auto">
            <a:xfrm>
              <a:off x="2209800" y="5251450"/>
              <a:ext cx="2819400" cy="1028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Cray C90, Two lanes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4 cycle dead time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 i="1">
                  <a:latin typeface="Verdana" charset="0"/>
                  <a:ea typeface="굴림" charset="-127"/>
                  <a:cs typeface="굴림" charset="-127"/>
                </a:rPr>
                <a:t>Maximum efficiency 94% with 128 element vectors</a:t>
              </a:r>
            </a:p>
          </p:txBody>
        </p:sp>
        <p:sp>
          <p:nvSpPr>
            <p:cNvPr id="1352794" name="Line 90"/>
            <p:cNvSpPr>
              <a:spLocks noChangeShapeType="1"/>
            </p:cNvSpPr>
            <p:nvPr/>
          </p:nvSpPr>
          <p:spPr bwMode="auto">
            <a:xfrm>
              <a:off x="1600200" y="35052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95" name="Line 91"/>
            <p:cNvSpPr>
              <a:spLocks noChangeShapeType="1"/>
            </p:cNvSpPr>
            <p:nvPr/>
          </p:nvSpPr>
          <p:spPr bwMode="auto">
            <a:xfrm>
              <a:off x="1600200" y="22860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96" name="Line 92"/>
            <p:cNvSpPr>
              <a:spLocks noChangeShapeType="1"/>
            </p:cNvSpPr>
            <p:nvPr/>
          </p:nvSpPr>
          <p:spPr bwMode="auto">
            <a:xfrm>
              <a:off x="1752600" y="22860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797" name="Text Box 93"/>
            <p:cNvSpPr txBox="1">
              <a:spLocks noChangeArrowheads="1"/>
            </p:cNvSpPr>
            <p:nvPr/>
          </p:nvSpPr>
          <p:spPr bwMode="auto">
            <a:xfrm>
              <a:off x="1892300" y="2759075"/>
              <a:ext cx="18542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>
                  <a:latin typeface="Verdana" charset="0"/>
                  <a:ea typeface="굴림" charset="-127"/>
                  <a:cs typeface="굴림" charset="-127"/>
                </a:rPr>
                <a:t>4 cycles dead time</a:t>
              </a:r>
            </a:p>
          </p:txBody>
        </p:sp>
        <p:grpSp>
          <p:nvGrpSpPr>
            <p:cNvPr id="1352853" name="Group 149"/>
            <p:cNvGrpSpPr>
              <a:grpSpLocks/>
            </p:cNvGrpSpPr>
            <p:nvPr/>
          </p:nvGrpSpPr>
          <p:grpSpPr bwMode="auto">
            <a:xfrm>
              <a:off x="1219200" y="5791200"/>
              <a:ext cx="304800" cy="304800"/>
              <a:chOff x="672" y="2784"/>
              <a:chExt cx="192" cy="192"/>
            </a:xfrm>
          </p:grpSpPr>
          <p:sp>
            <p:nvSpPr>
              <p:cNvPr id="1352854" name="Rectangle 150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855" name="Oval 15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856" name="Group 152"/>
            <p:cNvGrpSpPr>
              <a:grpSpLocks/>
            </p:cNvGrpSpPr>
            <p:nvPr/>
          </p:nvGrpSpPr>
          <p:grpSpPr bwMode="auto">
            <a:xfrm>
              <a:off x="914400" y="5791200"/>
              <a:ext cx="304800" cy="304800"/>
              <a:chOff x="672" y="2784"/>
              <a:chExt cx="192" cy="192"/>
            </a:xfrm>
          </p:grpSpPr>
          <p:sp>
            <p:nvSpPr>
              <p:cNvPr id="1352857" name="Rectangle 153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858" name="Oval 154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859" name="Group 155"/>
            <p:cNvGrpSpPr>
              <a:grpSpLocks/>
            </p:cNvGrpSpPr>
            <p:nvPr/>
          </p:nvGrpSpPr>
          <p:grpSpPr bwMode="auto">
            <a:xfrm>
              <a:off x="1219200" y="6096000"/>
              <a:ext cx="304800" cy="304800"/>
              <a:chOff x="672" y="2784"/>
              <a:chExt cx="192" cy="192"/>
            </a:xfrm>
          </p:grpSpPr>
          <p:sp>
            <p:nvSpPr>
              <p:cNvPr id="1352860" name="Rectangle 156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861" name="Oval 157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52862" name="Group 158"/>
            <p:cNvGrpSpPr>
              <a:grpSpLocks/>
            </p:cNvGrpSpPr>
            <p:nvPr/>
          </p:nvGrpSpPr>
          <p:grpSpPr bwMode="auto">
            <a:xfrm>
              <a:off x="914400" y="6096000"/>
              <a:ext cx="304800" cy="304800"/>
              <a:chOff x="672" y="2784"/>
              <a:chExt cx="192" cy="192"/>
            </a:xfrm>
          </p:grpSpPr>
          <p:sp>
            <p:nvSpPr>
              <p:cNvPr id="1352863" name="Rectangle 159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92" cy="1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864" name="Oval 160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2865" name="Freeform 161"/>
            <p:cNvSpPr>
              <a:spLocks/>
            </p:cNvSpPr>
            <p:nvPr/>
          </p:nvSpPr>
          <p:spPr bwMode="auto">
            <a:xfrm>
              <a:off x="914400" y="5638800"/>
              <a:ext cx="609600" cy="762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384" y="480"/>
                </a:cxn>
                <a:cxn ang="0">
                  <a:pos x="384" y="96"/>
                </a:cxn>
              </a:cxnLst>
              <a:rect l="0" t="0" r="r" b="b"/>
              <a:pathLst>
                <a:path w="384" h="480">
                  <a:moveTo>
                    <a:pt x="0" y="0"/>
                  </a:moveTo>
                  <a:lnTo>
                    <a:pt x="0" y="480"/>
                  </a:lnTo>
                  <a:lnTo>
                    <a:pt x="384" y="480"/>
                  </a:lnTo>
                  <a:lnTo>
                    <a:pt x="384" y="9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866" name="Line 162"/>
            <p:cNvSpPr>
              <a:spLocks noChangeShapeType="1"/>
            </p:cNvSpPr>
            <p:nvPr/>
          </p:nvSpPr>
          <p:spPr bwMode="auto">
            <a:xfrm>
              <a:off x="1600200" y="64008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867" name="Line 163"/>
            <p:cNvSpPr>
              <a:spLocks noChangeShapeType="1"/>
            </p:cNvSpPr>
            <p:nvPr/>
          </p:nvSpPr>
          <p:spPr bwMode="auto">
            <a:xfrm>
              <a:off x="1752600" y="3505200"/>
              <a:ext cx="0" cy="2895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868" name="Text Box 164"/>
            <p:cNvSpPr txBox="1">
              <a:spLocks noChangeArrowheads="1"/>
            </p:cNvSpPr>
            <p:nvPr/>
          </p:nvSpPr>
          <p:spPr bwMode="auto">
            <a:xfrm>
              <a:off x="1889125" y="4587875"/>
              <a:ext cx="1601788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>
                  <a:latin typeface="Verdana" charset="0"/>
                  <a:ea typeface="굴림" charset="-127"/>
                  <a:cs typeface="굴림" charset="-127"/>
                </a:rPr>
                <a:t>64 cycles active</a:t>
              </a:r>
            </a:p>
          </p:txBody>
        </p:sp>
        <p:sp>
          <p:nvSpPr>
            <p:cNvPr id="1352869" name="Line 165"/>
            <p:cNvSpPr>
              <a:spLocks noChangeShapeType="1"/>
            </p:cNvSpPr>
            <p:nvPr/>
          </p:nvSpPr>
          <p:spPr bwMode="auto">
            <a:xfrm>
              <a:off x="1219200" y="54102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C21D4-1E49-4BCB-9AF4-A387EE0E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A6A-D236-4B36-885D-4365F47246BC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5E28D-0776-49E4-A9C3-2552B3B6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A1460-89B0-4D1E-97EA-7DBB20A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10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ko-KR"/>
              <a:t>Vector Memory-Memory versus Vector Register Machines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Vector memory-memory instructions hold all vector operands in main memory</a:t>
            </a:r>
          </a:p>
          <a:p>
            <a:r>
              <a:rPr lang="en-US" altLang="ko-KR" sz="2000" dirty="0"/>
              <a:t>The first vector machines, CDC Star-100 (‘73) and TI ASC (‘71), were memory-memory machines</a:t>
            </a:r>
          </a:p>
          <a:p>
            <a:r>
              <a:rPr lang="en-US" altLang="ko-KR" sz="2000" dirty="0"/>
              <a:t>Cray-1 (’76) was first vector register machine</a:t>
            </a:r>
          </a:p>
        </p:txBody>
      </p:sp>
      <p:grpSp>
        <p:nvGrpSpPr>
          <p:cNvPr id="1354756" name="Group 4"/>
          <p:cNvGrpSpPr>
            <a:grpSpLocks/>
          </p:cNvGrpSpPr>
          <p:nvPr/>
        </p:nvGrpSpPr>
        <p:grpSpPr bwMode="auto">
          <a:xfrm>
            <a:off x="357187" y="4158447"/>
            <a:ext cx="3200400" cy="2163763"/>
            <a:chOff x="240" y="2016"/>
            <a:chExt cx="2016" cy="1363"/>
          </a:xfrm>
        </p:grpSpPr>
        <p:sp>
          <p:nvSpPr>
            <p:cNvPr id="1354757" name="Text Box 5"/>
            <p:cNvSpPr txBox="1">
              <a:spLocks noChangeArrowheads="1"/>
            </p:cNvSpPr>
            <p:nvPr/>
          </p:nvSpPr>
          <p:spPr bwMode="auto">
            <a:xfrm>
              <a:off x="288" y="2316"/>
              <a:ext cx="1931" cy="106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&lt;N; 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{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C[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+ B[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  D[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 - B[</a:t>
              </a:r>
              <a:r>
                <a:rPr lang="en-US" altLang="ko-KR" sz="18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ko-KR" sz="1800" b="1" dirty="0">
                  <a:latin typeface="Courier New" charset="0"/>
                  <a:ea typeface="굴림" charset="-127"/>
                  <a:cs typeface="굴림" charset="-127"/>
                </a:rPr>
                <a:t>}</a:t>
              </a:r>
            </a:p>
          </p:txBody>
        </p:sp>
        <p:sp>
          <p:nvSpPr>
            <p:cNvPr id="1354758" name="Text Box 6"/>
            <p:cNvSpPr txBox="1">
              <a:spLocks noChangeArrowheads="1"/>
            </p:cNvSpPr>
            <p:nvPr/>
          </p:nvSpPr>
          <p:spPr bwMode="auto">
            <a:xfrm>
              <a:off x="294" y="2073"/>
              <a:ext cx="1698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>
                  <a:latin typeface="Verdana" charset="0"/>
                  <a:ea typeface="굴림" charset="-127"/>
                  <a:cs typeface="굴림" charset="-127"/>
                </a:rPr>
                <a:t>Example Source Code</a:t>
              </a:r>
            </a:p>
          </p:txBody>
        </p:sp>
        <p:sp>
          <p:nvSpPr>
            <p:cNvPr id="1354759" name="Rectangle 7"/>
            <p:cNvSpPr>
              <a:spLocks noChangeArrowheads="1"/>
            </p:cNvSpPr>
            <p:nvPr/>
          </p:nvSpPr>
          <p:spPr bwMode="auto">
            <a:xfrm>
              <a:off x="240" y="2016"/>
              <a:ext cx="2016" cy="134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4760" name="Group 8"/>
          <p:cNvGrpSpPr>
            <a:grpSpLocks/>
          </p:cNvGrpSpPr>
          <p:nvPr/>
        </p:nvGrpSpPr>
        <p:grpSpPr bwMode="auto">
          <a:xfrm>
            <a:off x="3581400" y="3266257"/>
            <a:ext cx="5334000" cy="973784"/>
            <a:chOff x="2256" y="1801"/>
            <a:chExt cx="3360" cy="864"/>
          </a:xfrm>
        </p:grpSpPr>
        <p:grpSp>
          <p:nvGrpSpPr>
            <p:cNvPr id="1354761" name="Group 9"/>
            <p:cNvGrpSpPr>
              <a:grpSpLocks/>
            </p:cNvGrpSpPr>
            <p:nvPr/>
          </p:nvGrpSpPr>
          <p:grpSpPr bwMode="auto">
            <a:xfrm>
              <a:off x="3168" y="1801"/>
              <a:ext cx="2448" cy="864"/>
              <a:chOff x="3168" y="1801"/>
              <a:chExt cx="2448" cy="864"/>
            </a:xfrm>
          </p:grpSpPr>
          <p:sp>
            <p:nvSpPr>
              <p:cNvPr id="1354762" name="Text Box 10"/>
              <p:cNvSpPr txBox="1">
                <a:spLocks noChangeArrowheads="1"/>
              </p:cNvSpPr>
              <p:nvPr/>
            </p:nvSpPr>
            <p:spPr bwMode="auto">
              <a:xfrm>
                <a:off x="3696" y="2087"/>
                <a:ext cx="1163" cy="44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altLang="ko-KR" b="1" dirty="0">
                    <a:latin typeface="Courier New" charset="0"/>
                    <a:ea typeface="굴림" charset="-127"/>
                    <a:cs typeface="굴림" charset="-127"/>
                  </a:rPr>
                  <a:t>ADDV C, A, B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altLang="ko-KR" b="1" dirty="0">
                    <a:latin typeface="Courier New" charset="0"/>
                    <a:ea typeface="굴림" charset="-127"/>
                    <a:cs typeface="굴림" charset="-127"/>
                  </a:rPr>
                  <a:t>SUBV D, A, B</a:t>
                </a:r>
                <a:endParaRPr lang="en-US" altLang="ko-KR" b="1" dirty="0"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54763" name="Text Box 11"/>
              <p:cNvSpPr txBox="1">
                <a:spLocks noChangeArrowheads="1"/>
              </p:cNvSpPr>
              <p:nvPr/>
            </p:nvSpPr>
            <p:spPr bwMode="auto">
              <a:xfrm>
                <a:off x="3222" y="1810"/>
                <a:ext cx="2273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 dirty="0">
                    <a:latin typeface="Verdana" charset="0"/>
                    <a:ea typeface="굴림" charset="-127"/>
                    <a:cs typeface="굴림" charset="-127"/>
                  </a:rPr>
                  <a:t>Vector Memory-Memory Code</a:t>
                </a:r>
              </a:p>
            </p:txBody>
          </p:sp>
          <p:sp>
            <p:nvSpPr>
              <p:cNvPr id="1354764" name="Rectangle 12"/>
              <p:cNvSpPr>
                <a:spLocks noChangeArrowheads="1"/>
              </p:cNvSpPr>
              <p:nvPr/>
            </p:nvSpPr>
            <p:spPr bwMode="auto">
              <a:xfrm>
                <a:off x="3168" y="1801"/>
                <a:ext cx="2448" cy="86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4765" name="Line 13"/>
            <p:cNvSpPr>
              <a:spLocks noChangeShapeType="1"/>
            </p:cNvSpPr>
            <p:nvPr/>
          </p:nvSpPr>
          <p:spPr bwMode="auto">
            <a:xfrm flipV="1">
              <a:off x="2256" y="2233"/>
              <a:ext cx="91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4766" name="Group 14"/>
          <p:cNvGrpSpPr>
            <a:grpSpLocks/>
          </p:cNvGrpSpPr>
          <p:nvPr/>
        </p:nvGrpSpPr>
        <p:grpSpPr bwMode="auto">
          <a:xfrm>
            <a:off x="3581400" y="4367361"/>
            <a:ext cx="5334001" cy="2085975"/>
            <a:chOff x="2256" y="2665"/>
            <a:chExt cx="3360" cy="1559"/>
          </a:xfrm>
        </p:grpSpPr>
        <p:grpSp>
          <p:nvGrpSpPr>
            <p:cNvPr id="1354767" name="Group 15"/>
            <p:cNvGrpSpPr>
              <a:grpSpLocks/>
            </p:cNvGrpSpPr>
            <p:nvPr/>
          </p:nvGrpSpPr>
          <p:grpSpPr bwMode="auto">
            <a:xfrm>
              <a:off x="3168" y="2688"/>
              <a:ext cx="2448" cy="1536"/>
              <a:chOff x="3168" y="2761"/>
              <a:chExt cx="2448" cy="1536"/>
            </a:xfrm>
          </p:grpSpPr>
          <p:sp>
            <p:nvSpPr>
              <p:cNvPr id="1354768" name="Text Box 16"/>
              <p:cNvSpPr txBox="1">
                <a:spLocks noChangeArrowheads="1"/>
              </p:cNvSpPr>
              <p:nvPr/>
            </p:nvSpPr>
            <p:spPr bwMode="auto">
              <a:xfrm>
                <a:off x="3648" y="3001"/>
                <a:ext cx="1425" cy="119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b="1" dirty="0">
                    <a:latin typeface="Courier New" charset="0"/>
                    <a:ea typeface="굴림" charset="-127"/>
                    <a:cs typeface="굴림" charset="-127"/>
                  </a:rPr>
                  <a:t>LV V1, A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b="1" dirty="0">
                    <a:latin typeface="Courier New" charset="0"/>
                    <a:ea typeface="굴림" charset="-127"/>
                    <a:cs typeface="굴림" charset="-127"/>
                  </a:rPr>
                  <a:t>LV V2, B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b="1" dirty="0">
                    <a:latin typeface="Courier New" charset="0"/>
                    <a:ea typeface="굴림" charset="-127"/>
                    <a:cs typeface="굴림" charset="-127"/>
                  </a:rPr>
                  <a:t>ADDV V3, V1, V2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b="1" dirty="0">
                    <a:latin typeface="Courier New" charset="0"/>
                    <a:ea typeface="굴림" charset="-127"/>
                    <a:cs typeface="굴림" charset="-127"/>
                  </a:rPr>
                  <a:t>SV V3, C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b="1" dirty="0">
                    <a:latin typeface="Courier New" charset="0"/>
                    <a:ea typeface="굴림" charset="-127"/>
                    <a:cs typeface="굴림" charset="-127"/>
                  </a:rPr>
                  <a:t>SUBV V4, V1, V2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ko-KR" b="1" dirty="0">
                    <a:latin typeface="Courier New" charset="0"/>
                    <a:ea typeface="굴림" charset="-127"/>
                    <a:cs typeface="굴림" charset="-127"/>
                  </a:rPr>
                  <a:t>SV V4, D</a:t>
                </a:r>
                <a:endParaRPr lang="en-US" altLang="ko-KR" b="1" dirty="0"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54769" name="Text Box 17"/>
              <p:cNvSpPr txBox="1">
                <a:spLocks noChangeArrowheads="1"/>
              </p:cNvSpPr>
              <p:nvPr/>
            </p:nvSpPr>
            <p:spPr bwMode="auto">
              <a:xfrm>
                <a:off x="3218" y="2770"/>
                <a:ext cx="164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dirty="0">
                    <a:latin typeface="Verdana" charset="0"/>
                    <a:ea typeface="굴림" charset="-127"/>
                    <a:cs typeface="굴림" charset="-127"/>
                  </a:rPr>
                  <a:t>Vector Register Code</a:t>
                </a:r>
              </a:p>
            </p:txBody>
          </p:sp>
          <p:sp>
            <p:nvSpPr>
              <p:cNvPr id="1354770" name="Rectangle 18"/>
              <p:cNvSpPr>
                <a:spLocks noChangeArrowheads="1"/>
              </p:cNvSpPr>
              <p:nvPr/>
            </p:nvSpPr>
            <p:spPr bwMode="auto">
              <a:xfrm>
                <a:off x="3168" y="2761"/>
                <a:ext cx="2448" cy="153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4771" name="Line 19"/>
            <p:cNvSpPr>
              <a:spLocks noChangeShapeType="1"/>
            </p:cNvSpPr>
            <p:nvPr/>
          </p:nvSpPr>
          <p:spPr bwMode="auto">
            <a:xfrm>
              <a:off x="2256" y="2665"/>
              <a:ext cx="912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45F29AC-7B77-4315-AA76-F5D678B5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DABA-1E88-4400-9D4D-55CE95D5D9FC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96964B20-68B3-4E13-A5C2-E99C30BC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31C51A1-E7EC-47A2-9EB2-A8280F5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23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Vector Memory-Memory vs. Vector Register Machines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Vector memory-memory architectures (VMMA) require greater main memory bandwidth, why?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All operands must be read in and out of memory</a:t>
            </a:r>
          </a:p>
          <a:p>
            <a:r>
              <a:rPr lang="en-US" altLang="ko-KR" sz="2400"/>
              <a:t>VMMAs make if difficult to overlap execution of multiple vector operations, why? 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Must check dependencies on memory addresses</a:t>
            </a:r>
          </a:p>
          <a:p>
            <a:r>
              <a:rPr lang="en-US" altLang="ko-KR" sz="2400"/>
              <a:t>VMMAs incur greater startup latency</a:t>
            </a:r>
          </a:p>
          <a:p>
            <a:pPr lvl="1"/>
            <a:r>
              <a:rPr lang="en-US" altLang="ko-KR" sz="2000"/>
              <a:t>Scalar code was faster on CDC Star-100 for vectors &lt; 100 elements</a:t>
            </a:r>
          </a:p>
          <a:p>
            <a:pPr lvl="1"/>
            <a:r>
              <a:rPr lang="en-US" altLang="ko-KR" sz="2000"/>
              <a:t>For Cray-1, vector/scalar breakeven point was around 2-4 elements</a:t>
            </a:r>
          </a:p>
          <a:p>
            <a:r>
              <a:rPr lang="en-US" altLang="ko-KR" sz="2400"/>
              <a:t>Apart from CDC follow-ons (Cyber-205, ETA-10) all major vector machines since Cray-1 have had vector register architectures</a:t>
            </a:r>
          </a:p>
          <a:p>
            <a:r>
              <a:rPr lang="en-US" altLang="ko-KR" sz="2400">
                <a:solidFill>
                  <a:srgbClr val="F905F3"/>
                </a:solidFill>
              </a:rPr>
              <a:t>(we ignore vector memory-memory from now on)</a:t>
            </a:r>
            <a:endParaRPr lang="en-US" altLang="ko-KR" sz="2400" dirty="0">
              <a:solidFill>
                <a:srgbClr val="F905F3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BA42FA-D8BF-45DC-A1F3-2138D13C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E6EA08-A583-4C18-B3FD-C1A531F1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19EC4B1-90CD-465F-A68A-CF40B6D4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D2E1-7BB0-4D45-BD6A-D10208240A17}" type="datetime1">
              <a:rPr lang="zh-CN" altLang="en-US" smtClean="0"/>
              <a:t>2020/12/16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45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Automatic Code </a:t>
            </a:r>
            <a:r>
              <a:rPr lang="en-US" altLang="ko-KR" dirty="0" err="1"/>
              <a:t>Vectorization</a:t>
            </a:r>
            <a:endParaRPr lang="en-US" altLang="ko-KR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04B0836-0684-44A0-AE22-FA026E7B30E5}"/>
              </a:ext>
            </a:extLst>
          </p:cNvPr>
          <p:cNvGrpSpPr/>
          <p:nvPr/>
        </p:nvGrpSpPr>
        <p:grpSpPr>
          <a:xfrm>
            <a:off x="-69851" y="1514476"/>
            <a:ext cx="9302752" cy="4853167"/>
            <a:chOff x="-69851" y="1036832"/>
            <a:chExt cx="9302752" cy="5330811"/>
          </a:xfrm>
        </p:grpSpPr>
        <p:sp>
          <p:nvSpPr>
            <p:cNvPr id="1358851" name="Text Box 3"/>
            <p:cNvSpPr txBox="1">
              <a:spLocks noChangeArrowheads="1"/>
            </p:cNvSpPr>
            <p:nvPr/>
          </p:nvSpPr>
          <p:spPr bwMode="auto">
            <a:xfrm>
              <a:off x="3286034" y="1036832"/>
              <a:ext cx="4391025" cy="85883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10000"/>
                </a:spcBef>
              </a:pPr>
              <a:r>
                <a:rPr lang="en-US" altLang="ko-KR" sz="2400" b="1" dirty="0"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24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400" b="1" dirty="0"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24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400" b="1" dirty="0">
                  <a:latin typeface="Courier New" charset="0"/>
                  <a:ea typeface="굴림" charset="-127"/>
                  <a:cs typeface="굴림" charset="-127"/>
                </a:rPr>
                <a:t> &lt; N; </a:t>
              </a:r>
              <a:r>
                <a:rPr lang="en-US" altLang="ko-KR" sz="24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400" b="1" dirty="0"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ko-KR" sz="2400" b="1" dirty="0">
                  <a:latin typeface="Courier New" charset="0"/>
                  <a:ea typeface="굴림" charset="-127"/>
                  <a:cs typeface="굴림" charset="-127"/>
                </a:rPr>
                <a:t>    C[</a:t>
              </a:r>
              <a:r>
                <a:rPr lang="en-US" altLang="ko-KR" sz="24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400" b="1" dirty="0"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24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400" b="1" dirty="0">
                  <a:latin typeface="Courier New" charset="0"/>
                  <a:ea typeface="굴림" charset="-127"/>
                  <a:cs typeface="굴림" charset="-127"/>
                </a:rPr>
                <a:t>] + B[</a:t>
              </a:r>
              <a:r>
                <a:rPr lang="en-US" altLang="ko-KR" sz="24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400" b="1" dirty="0"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</p:txBody>
        </p:sp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-69851" y="1414462"/>
              <a:ext cx="3268664" cy="4719636"/>
              <a:chOff x="-44" y="891"/>
              <a:chExt cx="2059" cy="3333"/>
            </a:xfrm>
          </p:grpSpPr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649" y="1224"/>
                <a:ext cx="1065" cy="1474"/>
                <a:chOff x="697" y="888"/>
                <a:chExt cx="1065" cy="1474"/>
              </a:xfrm>
            </p:grpSpPr>
            <p:sp>
              <p:nvSpPr>
                <p:cNvPr id="1358854" name="AutoShape 6"/>
                <p:cNvSpPr>
                  <a:spLocks noChangeArrowheads="1"/>
                </p:cNvSpPr>
                <p:nvPr/>
              </p:nvSpPr>
              <p:spPr bwMode="auto">
                <a:xfrm>
                  <a:off x="697" y="888"/>
                  <a:ext cx="489" cy="32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load</a:t>
                  </a:r>
                </a:p>
              </p:txBody>
            </p:sp>
            <p:sp>
              <p:nvSpPr>
                <p:cNvPr id="1358855" name="AutoShape 7"/>
                <p:cNvSpPr>
                  <a:spLocks noChangeArrowheads="1"/>
                </p:cNvSpPr>
                <p:nvPr/>
              </p:nvSpPr>
              <p:spPr bwMode="auto">
                <a:xfrm>
                  <a:off x="1273" y="1176"/>
                  <a:ext cx="489" cy="32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240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load</a:t>
                  </a:r>
                </a:p>
              </p:txBody>
            </p:sp>
            <p:sp>
              <p:nvSpPr>
                <p:cNvPr id="1358856" name="AutoShape 8"/>
                <p:cNvSpPr>
                  <a:spLocks noChangeArrowheads="1"/>
                </p:cNvSpPr>
                <p:nvPr/>
              </p:nvSpPr>
              <p:spPr bwMode="auto">
                <a:xfrm>
                  <a:off x="938" y="1608"/>
                  <a:ext cx="441" cy="32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240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add</a:t>
                  </a:r>
                </a:p>
              </p:txBody>
            </p:sp>
            <p:sp>
              <p:nvSpPr>
                <p:cNvPr id="1358857" name="AutoShape 9"/>
                <p:cNvSpPr>
                  <a:spLocks noChangeArrowheads="1"/>
                </p:cNvSpPr>
                <p:nvPr/>
              </p:nvSpPr>
              <p:spPr bwMode="auto">
                <a:xfrm>
                  <a:off x="905" y="2040"/>
                  <a:ext cx="554" cy="32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240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store</a:t>
                  </a:r>
                </a:p>
              </p:txBody>
            </p:sp>
            <p:sp>
              <p:nvSpPr>
                <p:cNvPr id="1358858" name="Line 10"/>
                <p:cNvSpPr>
                  <a:spLocks noChangeShapeType="1"/>
                </p:cNvSpPr>
                <p:nvPr/>
              </p:nvSpPr>
              <p:spPr bwMode="auto">
                <a:xfrm>
                  <a:off x="948" y="1200"/>
                  <a:ext cx="144" cy="43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885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236" y="1488"/>
                  <a:ext cx="192" cy="14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8860" name="Line 12"/>
                <p:cNvSpPr>
                  <a:spLocks noChangeShapeType="1"/>
                </p:cNvSpPr>
                <p:nvPr/>
              </p:nvSpPr>
              <p:spPr bwMode="auto">
                <a:xfrm>
                  <a:off x="1188" y="1920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661" y="2712"/>
                <a:ext cx="1065" cy="1474"/>
                <a:chOff x="709" y="2376"/>
                <a:chExt cx="1065" cy="1474"/>
              </a:xfrm>
            </p:grpSpPr>
            <p:sp>
              <p:nvSpPr>
                <p:cNvPr id="1358862" name="AutoShape 14"/>
                <p:cNvSpPr>
                  <a:spLocks noChangeArrowheads="1"/>
                </p:cNvSpPr>
                <p:nvPr/>
              </p:nvSpPr>
              <p:spPr bwMode="auto">
                <a:xfrm>
                  <a:off x="709" y="2376"/>
                  <a:ext cx="489" cy="32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240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load</a:t>
                  </a:r>
                </a:p>
              </p:txBody>
            </p:sp>
            <p:sp>
              <p:nvSpPr>
                <p:cNvPr id="1358863" name="AutoShape 15"/>
                <p:cNvSpPr>
                  <a:spLocks noChangeArrowheads="1"/>
                </p:cNvSpPr>
                <p:nvPr/>
              </p:nvSpPr>
              <p:spPr bwMode="auto">
                <a:xfrm>
                  <a:off x="1285" y="2664"/>
                  <a:ext cx="489" cy="32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240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load</a:t>
                  </a:r>
                </a:p>
              </p:txBody>
            </p:sp>
            <p:sp>
              <p:nvSpPr>
                <p:cNvPr id="1358864" name="AutoShape 16"/>
                <p:cNvSpPr>
                  <a:spLocks noChangeArrowheads="1"/>
                </p:cNvSpPr>
                <p:nvPr/>
              </p:nvSpPr>
              <p:spPr bwMode="auto">
                <a:xfrm>
                  <a:off x="950" y="3096"/>
                  <a:ext cx="441" cy="32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240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add</a:t>
                  </a:r>
                </a:p>
              </p:txBody>
            </p:sp>
            <p:sp>
              <p:nvSpPr>
                <p:cNvPr id="1358865" name="AutoShape 17"/>
                <p:cNvSpPr>
                  <a:spLocks noChangeArrowheads="1"/>
                </p:cNvSpPr>
                <p:nvPr/>
              </p:nvSpPr>
              <p:spPr bwMode="auto">
                <a:xfrm>
                  <a:off x="917" y="3528"/>
                  <a:ext cx="554" cy="32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ko-KR" sz="2400">
                      <a:solidFill>
                        <a:schemeClr val="bg1"/>
                      </a:solidFill>
                      <a:latin typeface="Calibri"/>
                      <a:ea typeface="굴림" charset="-127"/>
                      <a:cs typeface="Calibri"/>
                    </a:rPr>
                    <a:t>store</a:t>
                  </a:r>
                </a:p>
              </p:txBody>
            </p:sp>
            <p:sp>
              <p:nvSpPr>
                <p:cNvPr id="1358866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44" cy="43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886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248" y="2976"/>
                  <a:ext cx="192" cy="14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8868" name="Line 20"/>
                <p:cNvSpPr>
                  <a:spLocks noChangeShapeType="1"/>
                </p:cNvSpPr>
                <p:nvPr/>
              </p:nvSpPr>
              <p:spPr bwMode="auto">
                <a:xfrm>
                  <a:off x="1200" y="3408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58869" name="AutoShape 21"/>
              <p:cNvSpPr>
                <a:spLocks noChangeArrowheads="1"/>
              </p:cNvSpPr>
              <p:nvPr/>
            </p:nvSpPr>
            <p:spPr bwMode="auto">
              <a:xfrm>
                <a:off x="528" y="1200"/>
                <a:ext cx="1248" cy="148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70" name="AutoShape 22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1296" cy="1488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71" name="Text Box 23"/>
              <p:cNvSpPr txBox="1">
                <a:spLocks noChangeArrowheads="1"/>
              </p:cNvSpPr>
              <p:nvPr/>
            </p:nvSpPr>
            <p:spPr bwMode="auto">
              <a:xfrm>
                <a:off x="-44" y="1563"/>
                <a:ext cx="585" cy="29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dirty="0" err="1">
                    <a:latin typeface="Calibri"/>
                    <a:ea typeface="굴림" charset="-127"/>
                    <a:cs typeface="Calibri"/>
                  </a:rPr>
                  <a:t>Iter</a:t>
                </a:r>
                <a:r>
                  <a:rPr lang="en-US" altLang="ko-KR" sz="2400" dirty="0">
                    <a:latin typeface="Calibri"/>
                    <a:ea typeface="굴림" charset="-127"/>
                    <a:cs typeface="Calibri"/>
                  </a:rPr>
                  <a:t>. 1</a:t>
                </a:r>
              </a:p>
            </p:txBody>
          </p:sp>
          <p:sp>
            <p:nvSpPr>
              <p:cNvPr id="1358872" name="Text Box 24"/>
              <p:cNvSpPr txBox="1">
                <a:spLocks noChangeArrowheads="1"/>
              </p:cNvSpPr>
              <p:nvPr/>
            </p:nvSpPr>
            <p:spPr bwMode="auto">
              <a:xfrm>
                <a:off x="-44" y="3051"/>
                <a:ext cx="585" cy="29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dirty="0" err="1">
                    <a:latin typeface="Calibri"/>
                    <a:ea typeface="굴림" charset="-127"/>
                    <a:cs typeface="Calibri"/>
                  </a:rPr>
                  <a:t>Iter</a:t>
                </a:r>
                <a:r>
                  <a:rPr lang="en-US" altLang="ko-KR" sz="2400" dirty="0">
                    <a:latin typeface="Calibri"/>
                    <a:ea typeface="굴림" charset="-127"/>
                    <a:cs typeface="Calibri"/>
                  </a:rPr>
                  <a:t>. 2</a:t>
                </a:r>
              </a:p>
            </p:txBody>
          </p:sp>
          <p:sp>
            <p:nvSpPr>
              <p:cNvPr id="1358873" name="Text Box 25"/>
              <p:cNvSpPr txBox="1">
                <a:spLocks noChangeArrowheads="1"/>
              </p:cNvSpPr>
              <p:nvPr/>
            </p:nvSpPr>
            <p:spPr bwMode="auto">
              <a:xfrm>
                <a:off x="68" y="891"/>
                <a:ext cx="1947" cy="29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i="1" dirty="0">
                    <a:latin typeface="Calibri"/>
                    <a:ea typeface="굴림" charset="-127"/>
                    <a:cs typeface="Calibri"/>
                  </a:rPr>
                  <a:t>Scalar Sequential Code</a:t>
                </a:r>
              </a:p>
            </p:txBody>
          </p:sp>
        </p:grpSp>
        <p:sp>
          <p:nvSpPr>
            <p:cNvPr id="1358874" name="Text Box 26"/>
            <p:cNvSpPr txBox="1">
              <a:spLocks noChangeArrowheads="1"/>
            </p:cNvSpPr>
            <p:nvPr/>
          </p:nvSpPr>
          <p:spPr bwMode="auto">
            <a:xfrm>
              <a:off x="2915816" y="5167315"/>
              <a:ext cx="6120680" cy="1200328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dirty="0" err="1">
                  <a:latin typeface="Calibri"/>
                  <a:ea typeface="굴림" charset="-127"/>
                  <a:cs typeface="Calibri"/>
                </a:rPr>
                <a:t>Vectorization</a:t>
              </a: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 is a massive compile-time reordering of operation sequencing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dirty="0">
                  <a:latin typeface="Calibri"/>
                  <a:ea typeface="굴림" charset="-127"/>
                  <a:cs typeface="Calibri"/>
                  <a:sym typeface="Symbol" charset="2"/>
                </a:rPr>
                <a:t> </a:t>
              </a: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requires extensive loop dependence analysis</a:t>
              </a: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3055938" y="1852016"/>
              <a:ext cx="6176963" cy="3315299"/>
              <a:chOff x="1925" y="843"/>
              <a:chExt cx="3891" cy="2412"/>
            </a:xfrm>
          </p:grpSpPr>
          <p:sp>
            <p:nvSpPr>
              <p:cNvPr id="1358876" name="AutoShape 28"/>
              <p:cNvSpPr>
                <a:spLocks noChangeArrowheads="1"/>
              </p:cNvSpPr>
              <p:nvPr/>
            </p:nvSpPr>
            <p:spPr bwMode="auto">
              <a:xfrm>
                <a:off x="2352" y="1536"/>
                <a:ext cx="31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77" name="AutoShape 29"/>
              <p:cNvSpPr>
                <a:spLocks noChangeArrowheads="1"/>
              </p:cNvSpPr>
              <p:nvPr/>
            </p:nvSpPr>
            <p:spPr bwMode="auto">
              <a:xfrm>
                <a:off x="2354" y="1158"/>
                <a:ext cx="3164" cy="322"/>
              </a:xfrm>
              <a:prstGeom prst="roundRect">
                <a:avLst>
                  <a:gd name="adj" fmla="val 16667"/>
                </a:avLst>
              </a:prstGeom>
              <a:solidFill>
                <a:srgbClr val="CCFF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ko-KR" altLang="en-US" sz="2400"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58878" name="AutoShape 30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3168" cy="336"/>
              </a:xfrm>
              <a:prstGeom prst="roundRect">
                <a:avLst>
                  <a:gd name="adj" fmla="val 16667"/>
                </a:avLst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79" name="AutoShape 31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3168" cy="2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80" name="Text Box 32"/>
              <p:cNvSpPr txBox="1">
                <a:spLocks noChangeArrowheads="1"/>
              </p:cNvSpPr>
              <p:nvPr/>
            </p:nvSpPr>
            <p:spPr bwMode="auto">
              <a:xfrm>
                <a:off x="4493" y="3003"/>
                <a:ext cx="1323" cy="25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i="1" dirty="0">
                    <a:latin typeface="Calibri"/>
                    <a:ea typeface="굴림" charset="-127"/>
                    <a:cs typeface="Calibri"/>
                  </a:rPr>
                  <a:t>Vector Instruction</a:t>
                </a:r>
              </a:p>
            </p:txBody>
          </p:sp>
          <p:sp>
            <p:nvSpPr>
              <p:cNvPr id="1358881" name="AutoShape 33"/>
              <p:cNvSpPr>
                <a:spLocks noChangeArrowheads="1"/>
              </p:cNvSpPr>
              <p:nvPr/>
            </p:nvSpPr>
            <p:spPr bwMode="auto">
              <a:xfrm>
                <a:off x="2692" y="1208"/>
                <a:ext cx="365" cy="257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82" name="AutoShape 34"/>
              <p:cNvSpPr>
                <a:spLocks noChangeArrowheads="1"/>
              </p:cNvSpPr>
              <p:nvPr/>
            </p:nvSpPr>
            <p:spPr bwMode="auto">
              <a:xfrm>
                <a:off x="3268" y="1592"/>
                <a:ext cx="365" cy="257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83" name="AutoShape 35"/>
              <p:cNvSpPr>
                <a:spLocks noChangeArrowheads="1"/>
              </p:cNvSpPr>
              <p:nvPr/>
            </p:nvSpPr>
            <p:spPr bwMode="auto">
              <a:xfrm>
                <a:off x="2930" y="2024"/>
                <a:ext cx="320" cy="257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  <p:sp>
            <p:nvSpPr>
              <p:cNvPr id="1358884" name="AutoShape 36"/>
              <p:cNvSpPr>
                <a:spLocks noChangeArrowheads="1"/>
              </p:cNvSpPr>
              <p:nvPr/>
            </p:nvSpPr>
            <p:spPr bwMode="auto">
              <a:xfrm>
                <a:off x="2899" y="2408"/>
                <a:ext cx="431" cy="257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store</a:t>
                </a:r>
              </a:p>
            </p:txBody>
          </p:sp>
          <p:sp>
            <p:nvSpPr>
              <p:cNvPr id="1358885" name="Line 37"/>
              <p:cNvSpPr>
                <a:spLocks noChangeShapeType="1"/>
              </p:cNvSpPr>
              <p:nvPr/>
            </p:nvSpPr>
            <p:spPr bwMode="auto">
              <a:xfrm>
                <a:off x="2880" y="1488"/>
                <a:ext cx="144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86" name="Line 38"/>
              <p:cNvSpPr>
                <a:spLocks noChangeShapeType="1"/>
              </p:cNvSpPr>
              <p:nvPr/>
            </p:nvSpPr>
            <p:spPr bwMode="auto">
              <a:xfrm flipH="1">
                <a:off x="3168" y="1872"/>
                <a:ext cx="144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87" name="Line 39"/>
              <p:cNvSpPr>
                <a:spLocks noChangeShapeType="1"/>
              </p:cNvSpPr>
              <p:nvPr/>
            </p:nvSpPr>
            <p:spPr bwMode="auto">
              <a:xfrm>
                <a:off x="3120" y="2304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88" name="AutoShape 40"/>
              <p:cNvSpPr>
                <a:spLocks noChangeArrowheads="1"/>
              </p:cNvSpPr>
              <p:nvPr/>
            </p:nvSpPr>
            <p:spPr bwMode="auto">
              <a:xfrm>
                <a:off x="3892" y="1208"/>
                <a:ext cx="365" cy="257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89" name="AutoShape 41"/>
              <p:cNvSpPr>
                <a:spLocks noChangeArrowheads="1"/>
              </p:cNvSpPr>
              <p:nvPr/>
            </p:nvSpPr>
            <p:spPr bwMode="auto">
              <a:xfrm>
                <a:off x="4468" y="1592"/>
                <a:ext cx="365" cy="257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90" name="AutoShape 42"/>
              <p:cNvSpPr>
                <a:spLocks noChangeArrowheads="1"/>
              </p:cNvSpPr>
              <p:nvPr/>
            </p:nvSpPr>
            <p:spPr bwMode="auto">
              <a:xfrm>
                <a:off x="4130" y="2024"/>
                <a:ext cx="320" cy="257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  <p:sp>
            <p:nvSpPr>
              <p:cNvPr id="1358891" name="AutoShape 43"/>
              <p:cNvSpPr>
                <a:spLocks noChangeArrowheads="1"/>
              </p:cNvSpPr>
              <p:nvPr/>
            </p:nvSpPr>
            <p:spPr bwMode="auto">
              <a:xfrm>
                <a:off x="4099" y="2408"/>
                <a:ext cx="431" cy="257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Calibri"/>
                    <a:ea typeface="굴림" charset="-127"/>
                    <a:cs typeface="Calibri"/>
                  </a:rPr>
                  <a:t>store</a:t>
                </a:r>
              </a:p>
            </p:txBody>
          </p:sp>
          <p:sp>
            <p:nvSpPr>
              <p:cNvPr id="1358892" name="Line 44"/>
              <p:cNvSpPr>
                <a:spLocks noChangeShapeType="1"/>
              </p:cNvSpPr>
              <p:nvPr/>
            </p:nvSpPr>
            <p:spPr bwMode="auto">
              <a:xfrm>
                <a:off x="4032" y="1488"/>
                <a:ext cx="192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93" name="Line 45"/>
              <p:cNvSpPr>
                <a:spLocks noChangeShapeType="1"/>
              </p:cNvSpPr>
              <p:nvPr/>
            </p:nvSpPr>
            <p:spPr bwMode="auto">
              <a:xfrm flipH="1">
                <a:off x="4368" y="1872"/>
                <a:ext cx="144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94" name="Line 46"/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95" name="AutoShape 47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1248" cy="1632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96" name="AutoShape 48"/>
              <p:cNvSpPr>
                <a:spLocks noChangeArrowheads="1"/>
              </p:cNvSpPr>
              <p:nvPr/>
            </p:nvSpPr>
            <p:spPr bwMode="auto">
              <a:xfrm>
                <a:off x="3744" y="1152"/>
                <a:ext cx="1248" cy="1632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897" name="Text Box 49"/>
              <p:cNvSpPr txBox="1">
                <a:spLocks noChangeArrowheads="1"/>
              </p:cNvSpPr>
              <p:nvPr/>
            </p:nvSpPr>
            <p:spPr bwMode="auto">
              <a:xfrm>
                <a:off x="2544" y="2784"/>
                <a:ext cx="624" cy="29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dirty="0" err="1">
                    <a:latin typeface="Calibri"/>
                    <a:ea typeface="굴림" charset="-127"/>
                    <a:cs typeface="Calibri"/>
                  </a:rPr>
                  <a:t>Iter</a:t>
                </a:r>
                <a:r>
                  <a:rPr lang="en-US" altLang="ko-KR" sz="2400" dirty="0">
                    <a:latin typeface="Calibri"/>
                    <a:ea typeface="굴림" charset="-127"/>
                    <a:cs typeface="Calibri"/>
                  </a:rPr>
                  <a:t>. 1</a:t>
                </a:r>
              </a:p>
            </p:txBody>
          </p:sp>
          <p:sp>
            <p:nvSpPr>
              <p:cNvPr id="1358898" name="Text Box 50"/>
              <p:cNvSpPr txBox="1">
                <a:spLocks noChangeArrowheads="1"/>
              </p:cNvSpPr>
              <p:nvPr/>
            </p:nvSpPr>
            <p:spPr bwMode="auto">
              <a:xfrm>
                <a:off x="3792" y="2784"/>
                <a:ext cx="624" cy="29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dirty="0" err="1">
                    <a:latin typeface="Calibri"/>
                    <a:ea typeface="굴림" charset="-127"/>
                    <a:cs typeface="Calibri"/>
                  </a:rPr>
                  <a:t>Iter</a:t>
                </a:r>
                <a:r>
                  <a:rPr lang="en-US" altLang="ko-KR" sz="2400" dirty="0">
                    <a:latin typeface="Calibri"/>
                    <a:ea typeface="굴림" charset="-127"/>
                    <a:cs typeface="Calibri"/>
                  </a:rPr>
                  <a:t>. 2</a:t>
                </a:r>
              </a:p>
            </p:txBody>
          </p:sp>
          <p:sp>
            <p:nvSpPr>
              <p:cNvPr id="1358899" name="Text Box 51"/>
              <p:cNvSpPr txBox="1">
                <a:spLocks noChangeArrowheads="1"/>
              </p:cNvSpPr>
              <p:nvPr/>
            </p:nvSpPr>
            <p:spPr bwMode="auto">
              <a:xfrm>
                <a:off x="4051" y="843"/>
                <a:ext cx="1428" cy="29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i="1" dirty="0" err="1">
                    <a:latin typeface="Calibri"/>
                    <a:ea typeface="굴림" charset="-127"/>
                    <a:cs typeface="Calibri"/>
                  </a:rPr>
                  <a:t>Vectorized</a:t>
                </a:r>
                <a:r>
                  <a:rPr lang="en-US" altLang="ko-KR" sz="2400" i="1" dirty="0">
                    <a:latin typeface="Calibri"/>
                    <a:ea typeface="굴림" charset="-127"/>
                    <a:cs typeface="Calibri"/>
                  </a:rPr>
                  <a:t> Code</a:t>
                </a:r>
              </a:p>
            </p:txBody>
          </p:sp>
          <p:sp>
            <p:nvSpPr>
              <p:cNvPr id="1358900" name="Line 52"/>
              <p:cNvSpPr>
                <a:spLocks noChangeShapeType="1"/>
              </p:cNvSpPr>
              <p:nvPr/>
            </p:nvSpPr>
            <p:spPr bwMode="auto">
              <a:xfrm>
                <a:off x="5088" y="2688"/>
                <a:ext cx="96" cy="3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901" name="Line 53"/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8902" name="Text Box 54"/>
              <p:cNvSpPr txBox="1">
                <a:spLocks noChangeArrowheads="1"/>
              </p:cNvSpPr>
              <p:nvPr/>
            </p:nvSpPr>
            <p:spPr bwMode="auto">
              <a:xfrm rot="16200000">
                <a:off x="1797" y="1815"/>
                <a:ext cx="548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400" i="1" dirty="0">
                    <a:latin typeface="Calibri"/>
                    <a:ea typeface="굴림" charset="-127"/>
                    <a:cs typeface="Calibri"/>
                  </a:rPr>
                  <a:t>Time</a:t>
                </a:r>
              </a:p>
            </p:txBody>
          </p:sp>
          <p:sp>
            <p:nvSpPr>
              <p:cNvPr id="1358903" name="Line 55"/>
              <p:cNvSpPr>
                <a:spLocks noChangeShapeType="1"/>
              </p:cNvSpPr>
              <p:nvPr/>
            </p:nvSpPr>
            <p:spPr bwMode="auto">
              <a:xfrm>
                <a:off x="5088" y="1776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BECBA33-6690-420F-896A-D0CFB8A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4A83-FD3B-4C38-A6A7-6E82498BE3E2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868EAB5-0DFB-4AD8-BD00-14DE2017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BAFC3A6-E5D7-4680-8759-3C0592F5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59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ko-KR"/>
              <a:t>Vector Stripmining</a:t>
            </a:r>
            <a:endParaRPr lang="en-US" altLang="ko-KR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4366C184-B0F7-4F54-A965-A12F71A3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Problem: Vector registers have finite length</a:t>
            </a:r>
          </a:p>
          <a:p>
            <a:r>
              <a:rPr lang="en-US" altLang="ko-KR" dirty="0"/>
              <a:t>Solution: Break loops into pieces that fit in registers, “</a:t>
            </a:r>
            <a:r>
              <a:rPr lang="en-US" altLang="ko-KR" dirty="0" err="1"/>
              <a:t>Stripmining</a:t>
            </a:r>
            <a:r>
              <a:rPr lang="en-US" altLang="ko-KR" dirty="0"/>
              <a:t>”</a:t>
            </a:r>
          </a:p>
          <a:p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F420AA7-04E2-4AC3-9639-F983C295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B25951CF-210F-4FBC-8008-9DD636E9CCBE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A9E517A-225C-4BC8-8C4C-78ED7CF5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8016D20-749E-4C47-B0B1-3FB1AFD5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360900" name="Text Box 4"/>
          <p:cNvSpPr txBox="1">
            <a:spLocks noChangeArrowheads="1"/>
          </p:cNvSpPr>
          <p:nvPr/>
        </p:nvSpPr>
        <p:spPr bwMode="auto">
          <a:xfrm>
            <a:off x="3503699" y="2612995"/>
            <a:ext cx="5285421" cy="381796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andi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x1,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, 63  # N mod 64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setvlr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x1       # Do remainder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loop: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v1,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endParaRPr lang="en-US" altLang="ko-KR" b="1" dirty="0">
              <a:latin typeface="Courier New" charset="0"/>
              <a:ea typeface="굴림" charset="-127"/>
              <a:cs typeface="굴림" charset="-127"/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sll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x2, x1, 3  # Multiply by 8      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add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, x2     # Bump pointer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v2,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endParaRPr lang="en-US" altLang="ko-KR" b="1" dirty="0">
              <a:latin typeface="Courier New" charset="0"/>
              <a:ea typeface="굴림" charset="-127"/>
              <a:cs typeface="굴림" charset="-127"/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add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, x2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vfadd.d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v3, v1, v2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vsd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v3,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xC</a:t>
            </a:r>
            <a:endParaRPr lang="en-US" altLang="ko-KR" b="1" dirty="0">
              <a:latin typeface="Courier New" charset="0"/>
              <a:ea typeface="굴림" charset="-127"/>
              <a:cs typeface="굴림" charset="-127"/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add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xC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, x2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sub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, x1    # Subtract elements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li x1, 64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setvlr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x1     # Reset full length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bgtz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, loop # Any more to do?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8169" y="3249946"/>
            <a:ext cx="3384550" cy="2973217"/>
            <a:chOff x="0" y="1344"/>
            <a:chExt cx="2132" cy="2832"/>
          </a:xfrm>
        </p:grpSpPr>
        <p:sp>
          <p:nvSpPr>
            <p:cNvPr id="1360902" name="Text Box 6"/>
            <p:cNvSpPr txBox="1">
              <a:spLocks noChangeArrowheads="1"/>
            </p:cNvSpPr>
            <p:nvPr/>
          </p:nvSpPr>
          <p:spPr bwMode="auto">
            <a:xfrm>
              <a:off x="0" y="1344"/>
              <a:ext cx="2132" cy="46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10000"/>
                </a:spcBef>
              </a:pP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&lt;N; 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    C[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]+B[</a:t>
              </a:r>
              <a:r>
                <a:rPr lang="en-US" altLang="ko-KR" sz="2000" b="1" dirty="0" err="1"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1824"/>
              <a:ext cx="1959" cy="2352"/>
              <a:chOff x="144" y="1392"/>
              <a:chExt cx="1959" cy="2352"/>
            </a:xfrm>
          </p:grpSpPr>
          <p:sp>
            <p:nvSpPr>
              <p:cNvPr id="1360904" name="Rectangle 8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96" cy="211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5" name="Rectangle 9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96" cy="211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6" name="Rectangle 10"/>
              <p:cNvSpPr>
                <a:spLocks noChangeArrowheads="1"/>
              </p:cNvSpPr>
              <p:nvPr/>
            </p:nvSpPr>
            <p:spPr bwMode="auto">
              <a:xfrm>
                <a:off x="1008" y="1632"/>
                <a:ext cx="96" cy="211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7" name="Rectangle 11"/>
              <p:cNvSpPr>
                <a:spLocks noChangeArrowheads="1"/>
              </p:cNvSpPr>
              <p:nvPr/>
            </p:nvSpPr>
            <p:spPr bwMode="auto">
              <a:xfrm>
                <a:off x="192" y="2016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8" name="Rectangle 12"/>
              <p:cNvSpPr>
                <a:spLocks noChangeArrowheads="1"/>
              </p:cNvSpPr>
              <p:nvPr/>
            </p:nvSpPr>
            <p:spPr bwMode="auto">
              <a:xfrm>
                <a:off x="480" y="2016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09" name="Rectangle 13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0" name="Rectangle 14"/>
              <p:cNvSpPr>
                <a:spLocks noChangeArrowheads="1"/>
              </p:cNvSpPr>
              <p:nvPr/>
            </p:nvSpPr>
            <p:spPr bwMode="auto">
              <a:xfrm>
                <a:off x="192" y="2880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1" name="Rectangle 15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2" name="Rectangle 16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3" name="Rectangle 17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9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4" name="Rectangle 18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9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0915" name="Rectangle 19"/>
              <p:cNvSpPr>
                <a:spLocks noChangeArrowheads="1"/>
              </p:cNvSpPr>
              <p:nvPr/>
            </p:nvSpPr>
            <p:spPr bwMode="auto">
              <a:xfrm>
                <a:off x="1008" y="1632"/>
                <a:ext cx="9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288" y="2304"/>
                <a:ext cx="720" cy="288"/>
                <a:chOff x="912" y="2736"/>
                <a:chExt cx="720" cy="288"/>
              </a:xfrm>
            </p:grpSpPr>
            <p:sp>
              <p:nvSpPr>
                <p:cNvPr id="1360917" name="Oval 21"/>
                <p:cNvSpPr>
                  <a:spLocks noChangeArrowheads="1"/>
                </p:cNvSpPr>
                <p:nvPr/>
              </p:nvSpPr>
              <p:spPr bwMode="auto">
                <a:xfrm>
                  <a:off x="1344" y="2784"/>
                  <a:ext cx="192" cy="188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prstTxWarp prst="textNoShape">
                    <a:avLst/>
                  </a:prstTxWarp>
                </a:bodyPr>
                <a:lstStyle/>
                <a:p>
                  <a:r>
                    <a:rPr lang="en-US" altLang="ko-KR" sz="2000" b="1" dirty="0">
                      <a:ea typeface="굴림" charset="-127"/>
                      <a:cs typeface="굴림" charset="-127"/>
                    </a:rPr>
                    <a:t>+</a:t>
                  </a:r>
                </a:p>
              </p:txBody>
            </p:sp>
            <p:sp>
              <p:nvSpPr>
                <p:cNvPr id="1360918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19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1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43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20" name="Line 2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288" y="3168"/>
                <a:ext cx="720" cy="288"/>
                <a:chOff x="912" y="2736"/>
                <a:chExt cx="720" cy="288"/>
              </a:xfrm>
            </p:grpSpPr>
            <p:sp>
              <p:nvSpPr>
                <p:cNvPr id="1360922" name="Oval 26"/>
                <p:cNvSpPr>
                  <a:spLocks noChangeArrowheads="1"/>
                </p:cNvSpPr>
                <p:nvPr/>
              </p:nvSpPr>
              <p:spPr bwMode="auto">
                <a:xfrm>
                  <a:off x="1344" y="2784"/>
                  <a:ext cx="192" cy="188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prstTxWarp prst="textNoShape">
                    <a:avLst/>
                  </a:prstTxWarp>
                </a:bodyPr>
                <a:lstStyle/>
                <a:p>
                  <a:r>
                    <a:rPr lang="en-US" altLang="ko-KR" sz="2000" b="1">
                      <a:ea typeface="굴림" charset="-127"/>
                      <a:cs typeface="굴림" charset="-127"/>
                    </a:rPr>
                    <a:t>+</a:t>
                  </a:r>
                </a:p>
              </p:txBody>
            </p:sp>
            <p:sp>
              <p:nvSpPr>
                <p:cNvPr id="1360923" name="Line 27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19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2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43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25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288" y="1680"/>
                <a:ext cx="720" cy="288"/>
                <a:chOff x="912" y="2736"/>
                <a:chExt cx="720" cy="288"/>
              </a:xfrm>
            </p:grpSpPr>
            <p:sp>
              <p:nvSpPr>
                <p:cNvPr id="1360927" name="Oval 31"/>
                <p:cNvSpPr>
                  <a:spLocks noChangeArrowheads="1"/>
                </p:cNvSpPr>
                <p:nvPr/>
              </p:nvSpPr>
              <p:spPr bwMode="auto">
                <a:xfrm>
                  <a:off x="1344" y="2784"/>
                  <a:ext cx="192" cy="188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prstTxWarp prst="textNoShape">
                    <a:avLst/>
                  </a:prstTxWarp>
                </a:bodyPr>
                <a:lstStyle/>
                <a:p>
                  <a:r>
                    <a:rPr lang="en-US" altLang="ko-KR" sz="2000" b="1" dirty="0">
                      <a:ea typeface="굴림" charset="-127"/>
                      <a:cs typeface="굴림" charset="-127"/>
                    </a:rPr>
                    <a:t>+</a:t>
                  </a:r>
                </a:p>
              </p:txBody>
            </p:sp>
            <p:sp>
              <p:nvSpPr>
                <p:cNvPr id="1360928" name="Line 32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19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2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43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0930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0931" name="Text Box 35"/>
              <p:cNvSpPr txBox="1">
                <a:spLocks noChangeArrowheads="1"/>
              </p:cNvSpPr>
              <p:nvPr/>
            </p:nvSpPr>
            <p:spPr bwMode="auto">
              <a:xfrm>
                <a:off x="144" y="1392"/>
                <a:ext cx="232" cy="25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b="1">
                    <a:ea typeface="굴림" charset="-127"/>
                    <a:cs typeface="굴림" charset="-127"/>
                  </a:rPr>
                  <a:t>A</a:t>
                </a:r>
              </a:p>
            </p:txBody>
          </p:sp>
          <p:sp>
            <p:nvSpPr>
              <p:cNvPr id="1360932" name="Text Box 36"/>
              <p:cNvSpPr txBox="1">
                <a:spLocks noChangeArrowheads="1"/>
              </p:cNvSpPr>
              <p:nvPr/>
            </p:nvSpPr>
            <p:spPr bwMode="auto">
              <a:xfrm>
                <a:off x="432" y="1392"/>
                <a:ext cx="232" cy="25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b="1">
                    <a:ea typeface="굴림" charset="-127"/>
                    <a:cs typeface="굴림" charset="-127"/>
                  </a:rPr>
                  <a:t>B</a:t>
                </a:r>
              </a:p>
            </p:txBody>
          </p:sp>
          <p:sp>
            <p:nvSpPr>
              <p:cNvPr id="1360933" name="Text Box 3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232" cy="25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2000" b="1">
                    <a:ea typeface="굴림" charset="-127"/>
                    <a:cs typeface="굴림" charset="-127"/>
                  </a:rPr>
                  <a:t>C</a:t>
                </a:r>
              </a:p>
            </p:txBody>
          </p:sp>
          <p:sp>
            <p:nvSpPr>
              <p:cNvPr id="1360934" name="AutoShape 38"/>
              <p:cNvSpPr>
                <a:spLocks/>
              </p:cNvSpPr>
              <p:nvPr/>
            </p:nvSpPr>
            <p:spPr bwMode="auto">
              <a:xfrm>
                <a:off x="1152" y="2064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ko-KR" altLang="en-US" sz="2000" b="1"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60935" name="Text Box 39"/>
              <p:cNvSpPr txBox="1">
                <a:spLocks noChangeArrowheads="1"/>
              </p:cNvSpPr>
              <p:nvPr/>
            </p:nvSpPr>
            <p:spPr bwMode="auto">
              <a:xfrm>
                <a:off x="1258" y="2312"/>
                <a:ext cx="845" cy="23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 dirty="0">
                    <a:latin typeface="Calibri"/>
                    <a:ea typeface="굴림" charset="-127"/>
                    <a:cs typeface="Calibri"/>
                  </a:rPr>
                  <a:t>64 elements</a:t>
                </a:r>
              </a:p>
            </p:txBody>
          </p:sp>
          <p:sp>
            <p:nvSpPr>
              <p:cNvPr id="1360936" name="AutoShape 40"/>
              <p:cNvSpPr>
                <a:spLocks/>
              </p:cNvSpPr>
              <p:nvPr/>
            </p:nvSpPr>
            <p:spPr bwMode="auto">
              <a:xfrm>
                <a:off x="1152" y="1632"/>
                <a:ext cx="144" cy="384"/>
              </a:xfrm>
              <a:prstGeom prst="rightBrace">
                <a:avLst>
                  <a:gd name="adj1" fmla="val 22222"/>
                  <a:gd name="adj2" fmla="val 50000"/>
                </a:avLst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ko-KR" altLang="en-US" sz="2000" b="1"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60937" name="Text Box 41"/>
              <p:cNvSpPr txBox="1">
                <a:spLocks noChangeArrowheads="1"/>
              </p:cNvSpPr>
              <p:nvPr/>
            </p:nvSpPr>
            <p:spPr bwMode="auto">
              <a:xfrm>
                <a:off x="1272" y="1688"/>
                <a:ext cx="763" cy="23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800">
                    <a:latin typeface="Calibri"/>
                    <a:ea typeface="굴림" charset="-127"/>
                    <a:cs typeface="Calibri"/>
                  </a:rPr>
                  <a:t>Remainder</a:t>
                </a:r>
              </a:p>
            </p:txBody>
          </p:sp>
        </p:grpSp>
      </p:grpSp>
      <p:sp>
        <p:nvSpPr>
          <p:cNvPr id="45" name="日期占位符 3">
            <a:extLst>
              <a:ext uri="{FF2B5EF4-FFF2-40B4-BE49-F238E27FC236}">
                <a16:creationId xmlns:a16="http://schemas.microsoft.com/office/drawing/2014/main" id="{4720948D-B813-481A-A434-FEB7686800E7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D808C-D241-45A2-8F46-510B0B897F4E}" type="datetime1">
              <a:rPr lang="zh-CN" altLang="en-US" smtClean="0"/>
              <a:pPr/>
              <a:t>2020/12/16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48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90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Conditional Execution</a:t>
            </a:r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FCD494F8-5BA3-4369-BFAA-748F0FEB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Problem: Want to vectorize loops with conditional code:</a:t>
            </a:r>
          </a:p>
          <a:p>
            <a:pPr marL="1371600" lvl="3" indent="0" algn="l">
              <a:lnSpc>
                <a:spcPct val="90000"/>
              </a:lnSpc>
              <a:spcBef>
                <a:spcPct val="10000"/>
              </a:spcBef>
              <a:buSzPct val="100000"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marL="1371600" lvl="3" indent="0" algn="l">
              <a:lnSpc>
                <a:spcPct val="90000"/>
              </a:lnSpc>
              <a:spcBef>
                <a:spcPct val="10000"/>
              </a:spcBef>
              <a:buSzPct val="100000"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if (A[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]&gt;0) then</a:t>
            </a:r>
          </a:p>
          <a:p>
            <a:pPr marL="1371600" lvl="3" indent="0" algn="l">
              <a:lnSpc>
                <a:spcPct val="90000"/>
              </a:lnSpc>
              <a:spcBef>
                <a:spcPct val="10000"/>
              </a:spcBef>
              <a:buSzPct val="100000"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= B[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];</a:t>
            </a:r>
          </a:p>
          <a:p>
            <a:pPr marL="1371600" lvl="3" indent="0" algn="l">
              <a:lnSpc>
                <a:spcPct val="90000"/>
              </a:lnSpc>
              <a:spcBef>
                <a:spcPct val="10000"/>
              </a:spcBef>
              <a:buSzPct val="100000"/>
              <a:buNone/>
            </a:pPr>
            <a:r>
              <a:rPr lang="en-US" altLang="ko-KR" sz="2000" dirty="0">
                <a:latin typeface="Courier New" charset="0"/>
                <a:ea typeface="굴림" charset="-127"/>
                <a:cs typeface="굴림" charset="-127"/>
              </a:rPr>
              <a:t>    </a:t>
            </a:r>
            <a:endParaRPr lang="en-US" altLang="ko-KR" sz="2000" dirty="0">
              <a:ea typeface="굴림" charset="-127"/>
              <a:cs typeface="굴림" charset="-127"/>
            </a:endParaRPr>
          </a:p>
          <a:p>
            <a:pPr marL="285750" indent="-285750"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Solution: Add vector </a:t>
            </a:r>
            <a:r>
              <a:rPr lang="en-US" altLang="ko-KR" i="1" dirty="0">
                <a:latin typeface="Calibri"/>
                <a:ea typeface="굴림" charset="-127"/>
                <a:cs typeface="Calibri"/>
              </a:rPr>
              <a:t>mask</a:t>
            </a:r>
            <a:r>
              <a:rPr lang="en-US" altLang="ko-KR" dirty="0">
                <a:latin typeface="Calibri"/>
                <a:ea typeface="굴림" charset="-127"/>
                <a:cs typeface="Calibri"/>
              </a:rPr>
              <a:t> (or </a:t>
            </a:r>
            <a:r>
              <a:rPr lang="en-US" altLang="ko-KR" i="1" dirty="0">
                <a:latin typeface="Calibri"/>
                <a:ea typeface="굴림" charset="-127"/>
                <a:cs typeface="Calibri"/>
              </a:rPr>
              <a:t>flag</a:t>
            </a:r>
            <a:r>
              <a:rPr lang="en-US" altLang="ko-KR" dirty="0">
                <a:latin typeface="Calibri"/>
                <a:ea typeface="굴림" charset="-127"/>
                <a:cs typeface="Calibri"/>
              </a:rPr>
              <a:t>) registers</a:t>
            </a:r>
          </a:p>
          <a:p>
            <a:pPr marL="685800" lvl="1" indent="-228600" algn="l">
              <a:lnSpc>
                <a:spcPct val="90000"/>
              </a:lnSpc>
              <a:spcBef>
                <a:spcPct val="10000"/>
              </a:spcBef>
              <a:buSzPct val="100000"/>
              <a:buFontTx/>
              <a:buChar char="–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vector version of predicate registers, 1 bit per element</a:t>
            </a:r>
          </a:p>
          <a:p>
            <a:pPr marL="285750" indent="-285750"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…and </a:t>
            </a:r>
            <a:r>
              <a:rPr lang="en-US" altLang="ko-KR" i="1" dirty="0">
                <a:latin typeface="Calibri"/>
                <a:ea typeface="굴림" charset="-127"/>
                <a:cs typeface="Calibri"/>
              </a:rPr>
              <a:t>maskable</a:t>
            </a:r>
            <a:r>
              <a:rPr lang="en-US" altLang="ko-KR" dirty="0">
                <a:latin typeface="Calibri"/>
                <a:ea typeface="굴림" charset="-127"/>
                <a:cs typeface="Calibri"/>
              </a:rPr>
              <a:t> vector instructions</a:t>
            </a:r>
          </a:p>
          <a:p>
            <a:pPr marL="685800" lvl="1" indent="-228600" algn="l">
              <a:lnSpc>
                <a:spcPct val="90000"/>
              </a:lnSpc>
              <a:spcBef>
                <a:spcPct val="10000"/>
              </a:spcBef>
              <a:buSzPct val="100000"/>
              <a:buFontTx/>
              <a:buChar char="–"/>
            </a:pPr>
            <a:r>
              <a:rPr lang="en-US" altLang="ko-KR" dirty="0">
                <a:latin typeface="Calibri"/>
                <a:ea typeface="굴림" charset="-127"/>
                <a:cs typeface="Calibri"/>
              </a:rPr>
              <a:t>vector operation becomes bubble (“NOP”) at elements where mask bit is clear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Code example:</a:t>
            </a:r>
          </a:p>
          <a:p>
            <a:pPr marL="457200" lvl="1" indent="0" algn="l">
              <a:lnSpc>
                <a:spcPct val="90000"/>
              </a:lnSpc>
              <a:spcBef>
                <a:spcPct val="30000"/>
              </a:spcBef>
              <a:buSzPct val="100000"/>
              <a:buNone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cvm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         # Turn on all elements </a:t>
            </a:r>
          </a:p>
          <a:p>
            <a:pPr marL="457200" lvl="1" indent="0" algn="l">
              <a:lnSpc>
                <a:spcPct val="90000"/>
              </a:lnSpc>
              <a:spcBef>
                <a:spcPct val="30000"/>
              </a:spcBef>
              <a:buSzPct val="100000"/>
              <a:buNone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  # Load entire A vector</a:t>
            </a:r>
          </a:p>
          <a:p>
            <a:pPr marL="457200" lvl="1" indent="0" algn="l">
              <a:lnSpc>
                <a:spcPct val="90000"/>
              </a:lnSpc>
              <a:spcBef>
                <a:spcPct val="30000"/>
              </a:spcBef>
              <a:buSzPct val="100000"/>
              <a:buNone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vfsgts.d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, f0 # Set bits in mask register where A&gt;0</a:t>
            </a:r>
          </a:p>
          <a:p>
            <a:pPr marL="457200" lvl="1" indent="0" algn="l">
              <a:lnSpc>
                <a:spcPct val="90000"/>
              </a:lnSpc>
              <a:spcBef>
                <a:spcPct val="30000"/>
              </a:spcBef>
              <a:buSzPct val="100000"/>
              <a:buNone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  # Load B vector into A under mask</a:t>
            </a:r>
          </a:p>
          <a:p>
            <a:pPr marL="457200" lvl="1" indent="0" algn="l">
              <a:lnSpc>
                <a:spcPct val="90000"/>
              </a:lnSpc>
              <a:spcBef>
                <a:spcPct val="30000"/>
              </a:spcBef>
              <a:buSzPct val="100000"/>
              <a:buNone/>
            </a:pP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vsd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  # Store A back to memory under mask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63BDF-CC76-4538-9693-D98F85BC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914F-0C77-4639-8AFB-D24D544E1A77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84C126-30AE-42FC-A464-17303784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4512B-C421-4B8E-8C29-C747FC9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77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893" y="365126"/>
            <a:ext cx="8247459" cy="1149350"/>
          </a:xfrm>
        </p:spPr>
        <p:txBody>
          <a:bodyPr/>
          <a:lstStyle/>
          <a:p>
            <a:r>
              <a:rPr lang="en-US" altLang="ko-KR" dirty="0"/>
              <a:t>Masked Vector Instructions</a:t>
            </a: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155B1D3E-71B1-423B-9F94-BCBF282E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608456AC-DFBC-4122-B419-BAAC2CEEBD74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F4C63819-EF6A-49DF-BC1C-5415BAA4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31D80BD1-8B29-4A3E-AA7F-12CDD308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0" y="1565556"/>
            <a:ext cx="4724400" cy="4135436"/>
            <a:chOff x="2688" y="669"/>
            <a:chExt cx="2976" cy="260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061" y="1402"/>
              <a:ext cx="2364" cy="1872"/>
              <a:chOff x="3061" y="1402"/>
              <a:chExt cx="2364" cy="1872"/>
            </a:xfrm>
          </p:grpSpPr>
          <p:sp>
            <p:nvSpPr>
              <p:cNvPr id="1369093" name="Freeform 5"/>
              <p:cNvSpPr>
                <a:spLocks/>
              </p:cNvSpPr>
              <p:nvPr/>
            </p:nvSpPr>
            <p:spPr bwMode="auto">
              <a:xfrm>
                <a:off x="4224" y="2016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224" y="2592"/>
                <a:ext cx="626" cy="48"/>
                <a:chOff x="1536" y="2256"/>
                <a:chExt cx="626" cy="48"/>
              </a:xfrm>
            </p:grpSpPr>
            <p:sp>
              <p:nvSpPr>
                <p:cNvPr id="1369095" name="Rectangle 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096" name="Freeform 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097" name="Line 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4224" y="2112"/>
                <a:ext cx="626" cy="48"/>
                <a:chOff x="1536" y="2256"/>
                <a:chExt cx="626" cy="48"/>
              </a:xfrm>
            </p:grpSpPr>
            <p:sp>
              <p:nvSpPr>
                <p:cNvPr id="136909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00" name="Freeform 1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01" name="Line 1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224" y="2352"/>
                <a:ext cx="626" cy="48"/>
                <a:chOff x="1536" y="2256"/>
                <a:chExt cx="626" cy="48"/>
              </a:xfrm>
            </p:grpSpPr>
            <p:sp>
              <p:nvSpPr>
                <p:cNvPr id="1369103" name="Rectangle 1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04" name="Freeform 1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05" name="Line 1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9106" name="Text Box 18"/>
              <p:cNvSpPr txBox="1">
                <a:spLocks noChangeArrowheads="1"/>
              </p:cNvSpPr>
              <p:nvPr/>
            </p:nvSpPr>
            <p:spPr bwMode="auto">
              <a:xfrm>
                <a:off x="4319" y="2362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C[4]</a:t>
                </a:r>
              </a:p>
            </p:txBody>
          </p:sp>
          <p:sp>
            <p:nvSpPr>
              <p:cNvPr id="1369107" name="Text Box 19"/>
              <p:cNvSpPr txBox="1">
                <a:spLocks noChangeArrowheads="1"/>
              </p:cNvSpPr>
              <p:nvPr/>
            </p:nvSpPr>
            <p:spPr bwMode="auto">
              <a:xfrm>
                <a:off x="4319" y="2122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C[5]</a:t>
                </a:r>
              </a:p>
            </p:txBody>
          </p:sp>
          <p:sp>
            <p:nvSpPr>
              <p:cNvPr id="1369108" name="Text Box 20"/>
              <p:cNvSpPr txBox="1">
                <a:spLocks noChangeArrowheads="1"/>
              </p:cNvSpPr>
              <p:nvPr/>
            </p:nvSpPr>
            <p:spPr bwMode="auto">
              <a:xfrm>
                <a:off x="4524" y="2842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C[1]</a:t>
                </a:r>
              </a:p>
            </p:txBody>
          </p:sp>
          <p:sp>
            <p:nvSpPr>
              <p:cNvPr id="1369109" name="Line 21"/>
              <p:cNvSpPr>
                <a:spLocks noChangeShapeType="1"/>
              </p:cNvSpPr>
              <p:nvPr/>
            </p:nvSpPr>
            <p:spPr bwMode="auto">
              <a:xfrm>
                <a:off x="4525" y="2688"/>
                <a:ext cx="0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10" name="Line 22"/>
              <p:cNvSpPr>
                <a:spLocks noChangeShapeType="1"/>
              </p:cNvSpPr>
              <p:nvPr/>
            </p:nvSpPr>
            <p:spPr bwMode="auto">
              <a:xfrm>
                <a:off x="4704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11" name="Line 23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12" name="Text Box 24"/>
              <p:cNvSpPr txBox="1">
                <a:spLocks noChangeArrowheads="1"/>
              </p:cNvSpPr>
              <p:nvPr/>
            </p:nvSpPr>
            <p:spPr bwMode="auto">
              <a:xfrm>
                <a:off x="4452" y="3082"/>
                <a:ext cx="973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i="1">
                    <a:latin typeface="Verdana" charset="0"/>
                    <a:ea typeface="굴림" charset="-127"/>
                    <a:cs typeface="굴림" charset="-127"/>
                  </a:rPr>
                  <a:t>Write data port</a:t>
                </a:r>
              </a:p>
            </p:txBody>
          </p:sp>
          <p:sp>
            <p:nvSpPr>
              <p:cNvPr id="1369113" name="Text Box 25"/>
              <p:cNvSpPr txBox="1">
                <a:spLocks noChangeArrowheads="1"/>
              </p:cNvSpPr>
              <p:nvPr/>
            </p:nvSpPr>
            <p:spPr bwMode="auto">
              <a:xfrm>
                <a:off x="4079" y="1642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A[7]</a:t>
                </a:r>
              </a:p>
            </p:txBody>
          </p:sp>
          <p:sp>
            <p:nvSpPr>
              <p:cNvPr id="1369114" name="Text Box 26"/>
              <p:cNvSpPr txBox="1">
                <a:spLocks noChangeArrowheads="1"/>
              </p:cNvSpPr>
              <p:nvPr/>
            </p:nvSpPr>
            <p:spPr bwMode="auto">
              <a:xfrm>
                <a:off x="4511" y="1642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B[7]</a:t>
                </a:r>
              </a:p>
            </p:txBody>
          </p:sp>
          <p:sp>
            <p:nvSpPr>
              <p:cNvPr id="1369115" name="Text Box 27"/>
              <p:cNvSpPr txBox="1">
                <a:spLocks noChangeArrowheads="1"/>
              </p:cNvSpPr>
              <p:nvPr/>
            </p:nvSpPr>
            <p:spPr bwMode="auto">
              <a:xfrm>
                <a:off x="3061" y="217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M[3]=0</a:t>
                </a:r>
              </a:p>
            </p:txBody>
          </p:sp>
          <p:sp>
            <p:nvSpPr>
              <p:cNvPr id="1369116" name="Text Box 28"/>
              <p:cNvSpPr txBox="1">
                <a:spLocks noChangeArrowheads="1"/>
              </p:cNvSpPr>
              <p:nvPr/>
            </p:nvSpPr>
            <p:spPr bwMode="auto">
              <a:xfrm>
                <a:off x="3061" y="1978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M[4]=1</a:t>
                </a:r>
              </a:p>
            </p:txBody>
          </p:sp>
          <p:sp>
            <p:nvSpPr>
              <p:cNvPr id="1369117" name="Text Box 29"/>
              <p:cNvSpPr txBox="1">
                <a:spLocks noChangeArrowheads="1"/>
              </p:cNvSpPr>
              <p:nvPr/>
            </p:nvSpPr>
            <p:spPr bwMode="auto">
              <a:xfrm>
                <a:off x="3061" y="1786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M[5]=1</a:t>
                </a:r>
              </a:p>
            </p:txBody>
          </p:sp>
          <p:sp>
            <p:nvSpPr>
              <p:cNvPr id="1369118" name="Text Box 30"/>
              <p:cNvSpPr txBox="1">
                <a:spLocks noChangeArrowheads="1"/>
              </p:cNvSpPr>
              <p:nvPr/>
            </p:nvSpPr>
            <p:spPr bwMode="auto">
              <a:xfrm>
                <a:off x="3061" y="1594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M[6]=0</a:t>
                </a:r>
              </a:p>
            </p:txBody>
          </p:sp>
          <p:sp>
            <p:nvSpPr>
              <p:cNvPr id="1369119" name="Text Box 31"/>
              <p:cNvSpPr txBox="1">
                <a:spLocks noChangeArrowheads="1"/>
              </p:cNvSpPr>
              <p:nvPr/>
            </p:nvSpPr>
            <p:spPr bwMode="auto">
              <a:xfrm>
                <a:off x="3061" y="2362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M[2]=0</a:t>
                </a:r>
              </a:p>
            </p:txBody>
          </p:sp>
          <p:sp>
            <p:nvSpPr>
              <p:cNvPr id="1369120" name="Text Box 32"/>
              <p:cNvSpPr txBox="1">
                <a:spLocks noChangeArrowheads="1"/>
              </p:cNvSpPr>
              <p:nvPr/>
            </p:nvSpPr>
            <p:spPr bwMode="auto">
              <a:xfrm>
                <a:off x="3061" y="2554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M[1]=1</a:t>
                </a:r>
              </a:p>
            </p:txBody>
          </p:sp>
          <p:sp>
            <p:nvSpPr>
              <p:cNvPr id="1369121" name="Text Box 33"/>
              <p:cNvSpPr txBox="1">
                <a:spLocks noChangeArrowheads="1"/>
              </p:cNvSpPr>
              <p:nvPr/>
            </p:nvSpPr>
            <p:spPr bwMode="auto">
              <a:xfrm>
                <a:off x="3061" y="2746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M[0]=0</a:t>
                </a:r>
              </a:p>
            </p:txBody>
          </p:sp>
          <p:sp>
            <p:nvSpPr>
              <p:cNvPr id="1369122" name="Text Box 34"/>
              <p:cNvSpPr txBox="1">
                <a:spLocks noChangeArrowheads="1"/>
              </p:cNvSpPr>
              <p:nvPr/>
            </p:nvSpPr>
            <p:spPr bwMode="auto">
              <a:xfrm>
                <a:off x="3061" y="1402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M[7]=1</a:t>
                </a:r>
              </a:p>
            </p:txBody>
          </p:sp>
          <p:sp>
            <p:nvSpPr>
              <p:cNvPr id="1369123" name="Line 35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816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24" name="Line 36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672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25" name="Line 37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576" cy="3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26" name="Line 38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48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69127" name="Rectangle 39"/>
            <p:cNvSpPr>
              <a:spLocks noChangeArrowheads="1"/>
            </p:cNvSpPr>
            <p:nvPr/>
          </p:nvSpPr>
          <p:spPr bwMode="auto">
            <a:xfrm>
              <a:off x="2688" y="669"/>
              <a:ext cx="2976" cy="63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Density-Time Implementation</a:t>
              </a:r>
            </a:p>
            <a:p>
              <a:pPr marL="685800" lvl="1" indent="-228600" algn="l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scan mask vector and only execute elements with non-zero masks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16720" y="1712010"/>
            <a:ext cx="4184650" cy="4364816"/>
            <a:chOff x="0" y="672"/>
            <a:chExt cx="2880" cy="3130"/>
          </a:xfrm>
        </p:grpSpPr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365" y="1402"/>
              <a:ext cx="1879" cy="2400"/>
              <a:chOff x="365" y="1402"/>
              <a:chExt cx="1879" cy="2400"/>
            </a:xfrm>
          </p:grpSpPr>
          <p:sp>
            <p:nvSpPr>
              <p:cNvPr id="1369130" name="Freeform 42"/>
              <p:cNvSpPr>
                <a:spLocks/>
              </p:cNvSpPr>
              <p:nvPr/>
            </p:nvSpPr>
            <p:spPr bwMode="auto">
              <a:xfrm>
                <a:off x="1043" y="2544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" name="Group 43"/>
              <p:cNvGrpSpPr>
                <a:grpSpLocks/>
              </p:cNvGrpSpPr>
              <p:nvPr/>
            </p:nvGrpSpPr>
            <p:grpSpPr bwMode="auto">
              <a:xfrm>
                <a:off x="1043" y="3120"/>
                <a:ext cx="626" cy="48"/>
                <a:chOff x="1536" y="2256"/>
                <a:chExt cx="626" cy="48"/>
              </a:xfrm>
            </p:grpSpPr>
            <p:sp>
              <p:nvSpPr>
                <p:cNvPr id="1369132" name="Rectangle 4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33" name="Freeform 45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34" name="Line 46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1043" y="2640"/>
                <a:ext cx="626" cy="48"/>
                <a:chOff x="1536" y="2256"/>
                <a:chExt cx="626" cy="48"/>
              </a:xfrm>
            </p:grpSpPr>
            <p:sp>
              <p:nvSpPr>
                <p:cNvPr id="1369136" name="Rectangle 4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37" name="Freeform 4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38" name="Line 5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1043" y="2880"/>
                <a:ext cx="626" cy="48"/>
                <a:chOff x="1536" y="2256"/>
                <a:chExt cx="626" cy="48"/>
              </a:xfrm>
            </p:grpSpPr>
            <p:sp>
              <p:nvSpPr>
                <p:cNvPr id="1369140" name="Rectangle 5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41" name="Freeform 5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9142" name="Line 5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9143" name="Text Box 55"/>
              <p:cNvSpPr txBox="1">
                <a:spLocks noChangeArrowheads="1"/>
              </p:cNvSpPr>
              <p:nvPr/>
            </p:nvSpPr>
            <p:spPr bwMode="auto">
              <a:xfrm>
                <a:off x="1138" y="2890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C[1]</a:t>
                </a:r>
              </a:p>
            </p:txBody>
          </p:sp>
          <p:sp>
            <p:nvSpPr>
              <p:cNvPr id="1369144" name="Text Box 56"/>
              <p:cNvSpPr txBox="1">
                <a:spLocks noChangeArrowheads="1"/>
              </p:cNvSpPr>
              <p:nvPr/>
            </p:nvSpPr>
            <p:spPr bwMode="auto">
              <a:xfrm>
                <a:off x="1138" y="2650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C[2]</a:t>
                </a:r>
              </a:p>
            </p:txBody>
          </p:sp>
          <p:sp>
            <p:nvSpPr>
              <p:cNvPr id="1369145" name="Text Box 57"/>
              <p:cNvSpPr txBox="1">
                <a:spLocks noChangeArrowheads="1"/>
              </p:cNvSpPr>
              <p:nvPr/>
            </p:nvSpPr>
            <p:spPr bwMode="auto">
              <a:xfrm>
                <a:off x="1343" y="3370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C[0]</a:t>
                </a:r>
              </a:p>
            </p:txBody>
          </p:sp>
          <p:sp>
            <p:nvSpPr>
              <p:cNvPr id="1369146" name="Line 58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47" name="Line 59"/>
              <p:cNvSpPr>
                <a:spLocks noChangeShapeType="1"/>
              </p:cNvSpPr>
              <p:nvPr/>
            </p:nvSpPr>
            <p:spPr bwMode="auto">
              <a:xfrm>
                <a:off x="1523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48" name="Line 60"/>
              <p:cNvSpPr>
                <a:spLocks noChangeShapeType="1"/>
              </p:cNvSpPr>
              <p:nvPr/>
            </p:nvSpPr>
            <p:spPr bwMode="auto">
              <a:xfrm>
                <a:off x="1139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49" name="Text Box 61"/>
              <p:cNvSpPr txBox="1">
                <a:spLocks noChangeArrowheads="1"/>
              </p:cNvSpPr>
              <p:nvPr/>
            </p:nvSpPr>
            <p:spPr bwMode="auto">
              <a:xfrm>
                <a:off x="898" y="2170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A[3]</a:t>
                </a:r>
              </a:p>
            </p:txBody>
          </p:sp>
          <p:sp>
            <p:nvSpPr>
              <p:cNvPr id="1369150" name="Text Box 62"/>
              <p:cNvSpPr txBox="1">
                <a:spLocks noChangeArrowheads="1"/>
              </p:cNvSpPr>
              <p:nvPr/>
            </p:nvSpPr>
            <p:spPr bwMode="auto">
              <a:xfrm>
                <a:off x="1330" y="2170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B[3]</a:t>
                </a:r>
              </a:p>
            </p:txBody>
          </p:sp>
          <p:sp>
            <p:nvSpPr>
              <p:cNvPr id="1369151" name="Text Box 63"/>
              <p:cNvSpPr txBox="1">
                <a:spLocks noChangeArrowheads="1"/>
              </p:cNvSpPr>
              <p:nvPr/>
            </p:nvSpPr>
            <p:spPr bwMode="auto">
              <a:xfrm>
                <a:off x="898" y="1978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A[4]</a:t>
                </a:r>
              </a:p>
            </p:txBody>
          </p:sp>
          <p:sp>
            <p:nvSpPr>
              <p:cNvPr id="1369152" name="Text Box 64"/>
              <p:cNvSpPr txBox="1">
                <a:spLocks noChangeArrowheads="1"/>
              </p:cNvSpPr>
              <p:nvPr/>
            </p:nvSpPr>
            <p:spPr bwMode="auto">
              <a:xfrm>
                <a:off x="1330" y="1978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B[4]</a:t>
                </a:r>
              </a:p>
            </p:txBody>
          </p:sp>
          <p:sp>
            <p:nvSpPr>
              <p:cNvPr id="1369153" name="Text Box 65"/>
              <p:cNvSpPr txBox="1">
                <a:spLocks noChangeArrowheads="1"/>
              </p:cNvSpPr>
              <p:nvPr/>
            </p:nvSpPr>
            <p:spPr bwMode="auto">
              <a:xfrm>
                <a:off x="898" y="1786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A[5]</a:t>
                </a:r>
              </a:p>
            </p:txBody>
          </p:sp>
          <p:sp>
            <p:nvSpPr>
              <p:cNvPr id="1369154" name="Text Box 66"/>
              <p:cNvSpPr txBox="1">
                <a:spLocks noChangeArrowheads="1"/>
              </p:cNvSpPr>
              <p:nvPr/>
            </p:nvSpPr>
            <p:spPr bwMode="auto">
              <a:xfrm>
                <a:off x="1330" y="1786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dirty="0">
                    <a:latin typeface="Verdana" charset="0"/>
                    <a:ea typeface="굴림" charset="-127"/>
                    <a:cs typeface="굴림" charset="-127"/>
                  </a:rPr>
                  <a:t>B[5]</a:t>
                </a:r>
              </a:p>
            </p:txBody>
          </p:sp>
          <p:sp>
            <p:nvSpPr>
              <p:cNvPr id="1369155" name="Text Box 67"/>
              <p:cNvSpPr txBox="1">
                <a:spLocks noChangeArrowheads="1"/>
              </p:cNvSpPr>
              <p:nvPr/>
            </p:nvSpPr>
            <p:spPr bwMode="auto">
              <a:xfrm>
                <a:off x="898" y="1594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dirty="0">
                    <a:latin typeface="Verdana" charset="0"/>
                    <a:ea typeface="굴림" charset="-127"/>
                    <a:cs typeface="굴림" charset="-127"/>
                  </a:rPr>
                  <a:t>A[6]</a:t>
                </a:r>
              </a:p>
            </p:txBody>
          </p:sp>
          <p:sp>
            <p:nvSpPr>
              <p:cNvPr id="1369156" name="Text Box 68"/>
              <p:cNvSpPr txBox="1">
                <a:spLocks noChangeArrowheads="1"/>
              </p:cNvSpPr>
              <p:nvPr/>
            </p:nvSpPr>
            <p:spPr bwMode="auto">
              <a:xfrm>
                <a:off x="1330" y="1594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B[6]</a:t>
                </a:r>
              </a:p>
            </p:txBody>
          </p:sp>
          <p:sp>
            <p:nvSpPr>
              <p:cNvPr id="1369157" name="Text Box 69"/>
              <p:cNvSpPr txBox="1">
                <a:spLocks noChangeArrowheads="1"/>
              </p:cNvSpPr>
              <p:nvPr/>
            </p:nvSpPr>
            <p:spPr bwMode="auto">
              <a:xfrm>
                <a:off x="373" y="217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M[3]=0</a:t>
                </a:r>
              </a:p>
            </p:txBody>
          </p:sp>
          <p:sp>
            <p:nvSpPr>
              <p:cNvPr id="1369158" name="Text Box 70"/>
              <p:cNvSpPr txBox="1">
                <a:spLocks noChangeArrowheads="1"/>
              </p:cNvSpPr>
              <p:nvPr/>
            </p:nvSpPr>
            <p:spPr bwMode="auto">
              <a:xfrm>
                <a:off x="373" y="1978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M[4]=1</a:t>
                </a:r>
              </a:p>
            </p:txBody>
          </p:sp>
          <p:sp>
            <p:nvSpPr>
              <p:cNvPr id="1369159" name="Text Box 71"/>
              <p:cNvSpPr txBox="1">
                <a:spLocks noChangeArrowheads="1"/>
              </p:cNvSpPr>
              <p:nvPr/>
            </p:nvSpPr>
            <p:spPr bwMode="auto">
              <a:xfrm>
                <a:off x="373" y="1786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M[5]=1</a:t>
                </a:r>
              </a:p>
            </p:txBody>
          </p:sp>
          <p:sp>
            <p:nvSpPr>
              <p:cNvPr id="1369160" name="Text Box 72"/>
              <p:cNvSpPr txBox="1">
                <a:spLocks noChangeArrowheads="1"/>
              </p:cNvSpPr>
              <p:nvPr/>
            </p:nvSpPr>
            <p:spPr bwMode="auto">
              <a:xfrm>
                <a:off x="373" y="1594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M[6]=0</a:t>
                </a:r>
              </a:p>
            </p:txBody>
          </p:sp>
          <p:sp>
            <p:nvSpPr>
              <p:cNvPr id="1369161" name="Text Box 73"/>
              <p:cNvSpPr txBox="1">
                <a:spLocks noChangeArrowheads="1"/>
              </p:cNvSpPr>
              <p:nvPr/>
            </p:nvSpPr>
            <p:spPr bwMode="auto">
              <a:xfrm>
                <a:off x="373" y="265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M[2]=0</a:t>
                </a:r>
              </a:p>
            </p:txBody>
          </p:sp>
          <p:sp>
            <p:nvSpPr>
              <p:cNvPr id="1369162" name="Text Box 74"/>
              <p:cNvSpPr txBox="1">
                <a:spLocks noChangeArrowheads="1"/>
              </p:cNvSpPr>
              <p:nvPr/>
            </p:nvSpPr>
            <p:spPr bwMode="auto">
              <a:xfrm>
                <a:off x="373" y="289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M[1]=1</a:t>
                </a:r>
              </a:p>
            </p:txBody>
          </p:sp>
          <p:sp>
            <p:nvSpPr>
              <p:cNvPr id="1369163" name="Text Box 75"/>
              <p:cNvSpPr txBox="1">
                <a:spLocks noChangeArrowheads="1"/>
              </p:cNvSpPr>
              <p:nvPr/>
            </p:nvSpPr>
            <p:spPr bwMode="auto">
              <a:xfrm>
                <a:off x="373" y="337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M[0]=0</a:t>
                </a:r>
              </a:p>
            </p:txBody>
          </p:sp>
          <p:sp>
            <p:nvSpPr>
              <p:cNvPr id="1369164" name="Freeform 76"/>
              <p:cNvSpPr>
                <a:spLocks/>
              </p:cNvSpPr>
              <p:nvPr/>
            </p:nvSpPr>
            <p:spPr bwMode="auto">
              <a:xfrm>
                <a:off x="912" y="3456"/>
                <a:ext cx="9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192"/>
                  </a:cxn>
                </a:cxnLst>
                <a:rect l="0" t="0" r="r" b="b"/>
                <a:pathLst>
                  <a:path w="240" h="19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92"/>
                    </a:lnTo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9165" name="Text Box 77"/>
              <p:cNvSpPr txBox="1">
                <a:spLocks noChangeArrowheads="1"/>
              </p:cNvSpPr>
              <p:nvPr/>
            </p:nvSpPr>
            <p:spPr bwMode="auto">
              <a:xfrm>
                <a:off x="1271" y="3610"/>
                <a:ext cx="973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i="1">
                    <a:latin typeface="Verdana" charset="0"/>
                    <a:ea typeface="굴림" charset="-127"/>
                    <a:cs typeface="굴림" charset="-127"/>
                  </a:rPr>
                  <a:t>Write data port</a:t>
                </a:r>
              </a:p>
            </p:txBody>
          </p:sp>
          <p:sp>
            <p:nvSpPr>
              <p:cNvPr id="1369166" name="Text Box 78"/>
              <p:cNvSpPr txBox="1">
                <a:spLocks noChangeArrowheads="1"/>
              </p:cNvSpPr>
              <p:nvPr/>
            </p:nvSpPr>
            <p:spPr bwMode="auto">
              <a:xfrm>
                <a:off x="365" y="3610"/>
                <a:ext cx="832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i="1">
                    <a:latin typeface="Verdana" charset="0"/>
                    <a:ea typeface="굴림" charset="-127"/>
                    <a:cs typeface="굴림" charset="-127"/>
                  </a:rPr>
                  <a:t>Write Enable</a:t>
                </a:r>
              </a:p>
            </p:txBody>
          </p:sp>
          <p:sp>
            <p:nvSpPr>
              <p:cNvPr id="1369167" name="Text Box 79"/>
              <p:cNvSpPr txBox="1">
                <a:spLocks noChangeArrowheads="1"/>
              </p:cNvSpPr>
              <p:nvPr/>
            </p:nvSpPr>
            <p:spPr bwMode="auto">
              <a:xfrm>
                <a:off x="898" y="1402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A[7]</a:t>
                </a:r>
              </a:p>
            </p:txBody>
          </p:sp>
          <p:sp>
            <p:nvSpPr>
              <p:cNvPr id="1369168" name="Text Box 80"/>
              <p:cNvSpPr txBox="1">
                <a:spLocks noChangeArrowheads="1"/>
              </p:cNvSpPr>
              <p:nvPr/>
            </p:nvSpPr>
            <p:spPr bwMode="auto">
              <a:xfrm>
                <a:off x="1330" y="1402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dirty="0">
                    <a:latin typeface="Verdana" charset="0"/>
                    <a:ea typeface="굴림" charset="-127"/>
                    <a:cs typeface="굴림" charset="-127"/>
                  </a:rPr>
                  <a:t>B[7]</a:t>
                </a:r>
              </a:p>
            </p:txBody>
          </p:sp>
          <p:sp>
            <p:nvSpPr>
              <p:cNvPr id="1369169" name="Text Box 81"/>
              <p:cNvSpPr txBox="1">
                <a:spLocks noChangeArrowheads="1"/>
              </p:cNvSpPr>
              <p:nvPr/>
            </p:nvSpPr>
            <p:spPr bwMode="auto">
              <a:xfrm>
                <a:off x="373" y="1402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>
                    <a:latin typeface="Verdana" charset="0"/>
                    <a:ea typeface="굴림" charset="-127"/>
                    <a:cs typeface="굴림" charset="-127"/>
                  </a:rPr>
                  <a:t>M[7]=1</a:t>
                </a:r>
              </a:p>
            </p:txBody>
          </p:sp>
        </p:grpSp>
        <p:sp>
          <p:nvSpPr>
            <p:cNvPr id="1369170" name="Rectangle 82"/>
            <p:cNvSpPr>
              <a:spLocks noChangeArrowheads="1"/>
            </p:cNvSpPr>
            <p:nvPr/>
          </p:nvSpPr>
          <p:spPr bwMode="auto">
            <a:xfrm>
              <a:off x="0" y="672"/>
              <a:ext cx="2880" cy="63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400" dirty="0">
                  <a:latin typeface="Calibri"/>
                  <a:ea typeface="굴림" charset="-127"/>
                  <a:cs typeface="Calibri"/>
                </a:rPr>
                <a:t>Simple Implementation</a:t>
              </a:r>
            </a:p>
            <a:p>
              <a:pPr marL="685800" lvl="1" indent="-228600" algn="l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execute all N operations, turn off result </a:t>
              </a:r>
              <a:r>
                <a:rPr lang="en-US" altLang="ko-KR" sz="1800" dirty="0" err="1">
                  <a:latin typeface="Calibri"/>
                  <a:ea typeface="굴림" charset="-127"/>
                  <a:cs typeface="Calibri"/>
                </a:rPr>
                <a:t>writeback</a:t>
              </a:r>
              <a:r>
                <a:rPr lang="en-US" altLang="ko-KR" sz="1800" dirty="0">
                  <a:latin typeface="Calibri"/>
                  <a:ea typeface="굴림" charset="-127"/>
                  <a:cs typeface="Calibri"/>
                </a:rPr>
                <a:t> according to mask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4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ko-KR"/>
              <a:t>Compress/Expand Operations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F371FBE6-181B-421A-818B-D3B85249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Compress packs non-masked elements from one vector register contiguously at start of destination vector register</a:t>
            </a:r>
          </a:p>
          <a:p>
            <a:pPr lvl="1"/>
            <a:r>
              <a:rPr lang="en-US" altLang="ko-KR" dirty="0"/>
              <a:t>population count of mask vector gives packed vector length</a:t>
            </a:r>
          </a:p>
          <a:p>
            <a:r>
              <a:rPr lang="en-US" altLang="ko-KR" dirty="0"/>
              <a:t>Expand performs inverse operation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135E5D-B48D-4750-8782-78A311A4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02F185BD-DC7C-4AD5-961D-05404A00F601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F7C660-BDD0-4E01-B123-3CAEA54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D6256-DAC3-4E04-8F3C-D18A67E6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F49793-62EE-4A1E-BEA5-2A60535293A6}"/>
              </a:ext>
            </a:extLst>
          </p:cNvPr>
          <p:cNvGrpSpPr/>
          <p:nvPr/>
        </p:nvGrpSpPr>
        <p:grpSpPr>
          <a:xfrm>
            <a:off x="1780858" y="3725714"/>
            <a:ext cx="5102225" cy="2319546"/>
            <a:chOff x="1780858" y="2911534"/>
            <a:chExt cx="5102225" cy="3133726"/>
          </a:xfrm>
        </p:grpSpPr>
        <p:grpSp>
          <p:nvGrpSpPr>
            <p:cNvPr id="186372" name="Group 4"/>
            <p:cNvGrpSpPr>
              <a:grpSpLocks/>
            </p:cNvGrpSpPr>
            <p:nvPr/>
          </p:nvGrpSpPr>
          <p:grpSpPr bwMode="auto">
            <a:xfrm>
              <a:off x="1780858" y="3025833"/>
              <a:ext cx="1743075" cy="2471738"/>
              <a:chOff x="1237" y="1536"/>
              <a:chExt cx="1098" cy="1557"/>
            </a:xfrm>
          </p:grpSpPr>
          <p:grpSp>
            <p:nvGrpSpPr>
              <p:cNvPr id="186373" name="Group 5"/>
              <p:cNvGrpSpPr>
                <a:grpSpLocks/>
              </p:cNvGrpSpPr>
              <p:nvPr/>
            </p:nvGrpSpPr>
            <p:grpSpPr bwMode="auto">
              <a:xfrm>
                <a:off x="1237" y="1536"/>
                <a:ext cx="501" cy="1557"/>
                <a:chOff x="1237" y="1536"/>
                <a:chExt cx="501" cy="1557"/>
              </a:xfrm>
            </p:grpSpPr>
            <p:sp>
              <p:nvSpPr>
                <p:cNvPr id="18637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237" y="2304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M[3]=0</a:t>
                  </a:r>
                </a:p>
              </p:txBody>
            </p:sp>
            <p:sp>
              <p:nvSpPr>
                <p:cNvPr id="18637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37" y="2112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M[4]=1</a:t>
                  </a:r>
                </a:p>
              </p:txBody>
            </p:sp>
            <p:sp>
              <p:nvSpPr>
                <p:cNvPr id="18637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37" y="1920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M[5]=1</a:t>
                  </a:r>
                </a:p>
              </p:txBody>
            </p:sp>
            <p:sp>
              <p:nvSpPr>
                <p:cNvPr id="18637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37" y="1728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M[6]=0</a:t>
                  </a:r>
                </a:p>
              </p:txBody>
            </p:sp>
            <p:sp>
              <p:nvSpPr>
                <p:cNvPr id="18637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37" y="2496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M[2]=0</a:t>
                  </a:r>
                </a:p>
              </p:txBody>
            </p:sp>
            <p:sp>
              <p:nvSpPr>
                <p:cNvPr id="1863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37" y="2688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M[1]=1</a:t>
                  </a:r>
                </a:p>
              </p:txBody>
            </p:sp>
            <p:sp>
              <p:nvSpPr>
                <p:cNvPr id="18638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37" y="2880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M[0]=0</a:t>
                  </a:r>
                </a:p>
              </p:txBody>
            </p:sp>
            <p:sp>
              <p:nvSpPr>
                <p:cNvPr id="1863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37" y="1536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ko-KR" sz="1600" dirty="0">
                      <a:latin typeface="Calibri"/>
                      <a:ea typeface="굴림" charset="0"/>
                      <a:cs typeface="Calibri"/>
                    </a:rPr>
                    <a:t>M[7]=1</a:t>
                  </a:r>
                </a:p>
              </p:txBody>
            </p:sp>
          </p:grpSp>
          <p:grpSp>
            <p:nvGrpSpPr>
              <p:cNvPr id="186382" name="Group 14"/>
              <p:cNvGrpSpPr>
                <a:grpSpLocks/>
              </p:cNvGrpSpPr>
              <p:nvPr/>
            </p:nvGrpSpPr>
            <p:grpSpPr bwMode="auto">
              <a:xfrm>
                <a:off x="1776" y="1546"/>
                <a:ext cx="559" cy="1538"/>
                <a:chOff x="1776" y="1546"/>
                <a:chExt cx="559" cy="1538"/>
              </a:xfrm>
            </p:grpSpPr>
            <p:grpSp>
              <p:nvGrpSpPr>
                <p:cNvPr id="186383" name="Group 15"/>
                <p:cNvGrpSpPr>
                  <a:grpSpLocks/>
                </p:cNvGrpSpPr>
                <p:nvPr/>
              </p:nvGrpSpPr>
              <p:grpSpPr bwMode="auto">
                <a:xfrm>
                  <a:off x="1967" y="1546"/>
                  <a:ext cx="368" cy="1538"/>
                  <a:chOff x="1967" y="1546"/>
                  <a:chExt cx="368" cy="1538"/>
                </a:xfrm>
              </p:grpSpPr>
              <p:sp>
                <p:nvSpPr>
                  <p:cNvPr id="18638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7" y="2314"/>
                    <a:ext cx="368" cy="19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ko-KR" sz="1400">
                        <a:ea typeface="굴림" charset="0"/>
                        <a:cs typeface="굴림" charset="0"/>
                      </a:rPr>
                      <a:t>A[3]</a:t>
                    </a:r>
                  </a:p>
                </p:txBody>
              </p:sp>
              <p:sp>
                <p:nvSpPr>
                  <p:cNvPr id="18638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7" y="2122"/>
                    <a:ext cx="368" cy="19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ko-KR" sz="1400">
                        <a:ea typeface="굴림" charset="0"/>
                        <a:cs typeface="굴림" charset="0"/>
                      </a:rPr>
                      <a:t>A[4]</a:t>
                    </a:r>
                  </a:p>
                </p:txBody>
              </p:sp>
              <p:sp>
                <p:nvSpPr>
                  <p:cNvPr id="18638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7" y="1930"/>
                    <a:ext cx="368" cy="19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ko-KR" sz="1400">
                        <a:ea typeface="굴림" charset="0"/>
                        <a:cs typeface="굴림" charset="0"/>
                      </a:rPr>
                      <a:t>A[5]</a:t>
                    </a:r>
                  </a:p>
                </p:txBody>
              </p:sp>
              <p:sp>
                <p:nvSpPr>
                  <p:cNvPr id="18638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7" y="1738"/>
                    <a:ext cx="368" cy="19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ko-KR" sz="1400">
                        <a:ea typeface="굴림" charset="0"/>
                        <a:cs typeface="굴림" charset="0"/>
                      </a:rPr>
                      <a:t>A[6]</a:t>
                    </a:r>
                  </a:p>
                </p:txBody>
              </p:sp>
              <p:sp>
                <p:nvSpPr>
                  <p:cNvPr id="18638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7" y="1546"/>
                    <a:ext cx="368" cy="19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ko-KR" sz="1400">
                        <a:ea typeface="굴림" charset="0"/>
                        <a:cs typeface="굴림" charset="0"/>
                      </a:rPr>
                      <a:t>A[7]</a:t>
                    </a:r>
                  </a:p>
                </p:txBody>
              </p:sp>
              <p:sp>
                <p:nvSpPr>
                  <p:cNvPr id="1863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7" y="2890"/>
                    <a:ext cx="368" cy="19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ko-KR" sz="1400">
                        <a:ea typeface="굴림" charset="0"/>
                        <a:cs typeface="굴림" charset="0"/>
                      </a:rPr>
                      <a:t>A[0]</a:t>
                    </a:r>
                  </a:p>
                </p:txBody>
              </p:sp>
              <p:sp>
                <p:nvSpPr>
                  <p:cNvPr id="18639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7" y="2698"/>
                    <a:ext cx="368" cy="19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ko-KR" sz="1400">
                        <a:ea typeface="굴림" charset="0"/>
                        <a:cs typeface="굴림" charset="0"/>
                      </a:rPr>
                      <a:t>A[1]</a:t>
                    </a:r>
                  </a:p>
                </p:txBody>
              </p:sp>
              <p:sp>
                <p:nvSpPr>
                  <p:cNvPr id="18639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7" y="2506"/>
                    <a:ext cx="368" cy="194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ko-KR" sz="1400">
                        <a:ea typeface="굴림" charset="0"/>
                        <a:cs typeface="굴림" charset="0"/>
                      </a:rPr>
                      <a:t>A[2]</a:t>
                    </a:r>
                  </a:p>
                </p:txBody>
              </p:sp>
            </p:grpSp>
            <p:sp>
              <p:nvSpPr>
                <p:cNvPr id="186392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784"/>
                  <a:ext cx="19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393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19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394" name="Line 26"/>
                <p:cNvSpPr>
                  <a:spLocks noChangeShapeType="1"/>
                </p:cNvSpPr>
                <p:nvPr/>
              </p:nvSpPr>
              <p:spPr bwMode="auto">
                <a:xfrm>
                  <a:off x="1776" y="2016"/>
                  <a:ext cx="19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395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1632"/>
                  <a:ext cx="19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86396" name="Group 28"/>
            <p:cNvGrpSpPr>
              <a:grpSpLocks/>
            </p:cNvGrpSpPr>
            <p:nvPr/>
          </p:nvGrpSpPr>
          <p:grpSpPr bwMode="auto">
            <a:xfrm>
              <a:off x="4501833" y="3025833"/>
              <a:ext cx="2381250" cy="3019425"/>
              <a:chOff x="2951" y="1536"/>
              <a:chExt cx="1500" cy="1902"/>
            </a:xfrm>
          </p:grpSpPr>
          <p:grpSp>
            <p:nvGrpSpPr>
              <p:cNvPr id="186397" name="Group 29"/>
              <p:cNvGrpSpPr>
                <a:grpSpLocks/>
              </p:cNvGrpSpPr>
              <p:nvPr/>
            </p:nvGrpSpPr>
            <p:grpSpPr bwMode="auto">
              <a:xfrm>
                <a:off x="3949" y="1536"/>
                <a:ext cx="502" cy="1557"/>
                <a:chOff x="3949" y="1536"/>
                <a:chExt cx="502" cy="1557"/>
              </a:xfrm>
            </p:grpSpPr>
            <p:sp>
              <p:nvSpPr>
                <p:cNvPr id="1863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50" y="2304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M[3]=0</a:t>
                  </a:r>
                </a:p>
              </p:txBody>
            </p:sp>
            <p:sp>
              <p:nvSpPr>
                <p:cNvPr id="18639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49" y="2112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M[4]=1</a:t>
                  </a:r>
                </a:p>
              </p:txBody>
            </p:sp>
            <p:sp>
              <p:nvSpPr>
                <p:cNvPr id="1864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949" y="1920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Calibri"/>
                      <a:ea typeface="굴림" charset="0"/>
                      <a:cs typeface="Calibri"/>
                    </a:rPr>
                    <a:t>M[5]=1</a:t>
                  </a:r>
                </a:p>
              </p:txBody>
            </p:sp>
            <p:sp>
              <p:nvSpPr>
                <p:cNvPr id="1864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950" y="1728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M[6]=0</a:t>
                  </a:r>
                </a:p>
              </p:txBody>
            </p:sp>
            <p:sp>
              <p:nvSpPr>
                <p:cNvPr id="1864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50" y="2496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M[2]=0</a:t>
                  </a:r>
                </a:p>
              </p:txBody>
            </p:sp>
            <p:sp>
              <p:nvSpPr>
                <p:cNvPr id="18640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49" y="2688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M[1]=1</a:t>
                  </a:r>
                </a:p>
              </p:txBody>
            </p:sp>
            <p:sp>
              <p:nvSpPr>
                <p:cNvPr id="1864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950" y="2880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Calibri"/>
                      <a:ea typeface="굴림" charset="0"/>
                      <a:cs typeface="Calibri"/>
                    </a:rPr>
                    <a:t>M[0]=0</a:t>
                  </a:r>
                </a:p>
              </p:txBody>
            </p:sp>
            <p:sp>
              <p:nvSpPr>
                <p:cNvPr id="18640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49" y="1536"/>
                  <a:ext cx="501" cy="213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Calibri"/>
                      <a:ea typeface="굴림" charset="0"/>
                      <a:cs typeface="Calibri"/>
                    </a:rPr>
                    <a:t>M[7]=1</a:t>
                  </a:r>
                </a:p>
              </p:txBody>
            </p:sp>
          </p:grpSp>
          <p:grpSp>
            <p:nvGrpSpPr>
              <p:cNvPr id="186406" name="Group 38"/>
              <p:cNvGrpSpPr>
                <a:grpSpLocks/>
              </p:cNvGrpSpPr>
              <p:nvPr/>
            </p:nvGrpSpPr>
            <p:grpSpPr bwMode="auto">
              <a:xfrm>
                <a:off x="2951" y="1536"/>
                <a:ext cx="1033" cy="1902"/>
                <a:chOff x="2951" y="1536"/>
                <a:chExt cx="1033" cy="1902"/>
              </a:xfrm>
            </p:grpSpPr>
            <p:grpSp>
              <p:nvGrpSpPr>
                <p:cNvPr id="186407" name="Group 39"/>
                <p:cNvGrpSpPr>
                  <a:grpSpLocks/>
                </p:cNvGrpSpPr>
                <p:nvPr/>
              </p:nvGrpSpPr>
              <p:grpSpPr bwMode="auto">
                <a:xfrm>
                  <a:off x="2976" y="1536"/>
                  <a:ext cx="1008" cy="1557"/>
                  <a:chOff x="2976" y="1536"/>
                  <a:chExt cx="1008" cy="1557"/>
                </a:xfrm>
              </p:grpSpPr>
              <p:sp>
                <p:nvSpPr>
                  <p:cNvPr id="186408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632"/>
                    <a:ext cx="384" cy="768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86409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2016"/>
                    <a:ext cx="384" cy="576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86410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6" y="2208"/>
                    <a:ext cx="432" cy="576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86411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2784"/>
                    <a:ext cx="384" cy="19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endParaRPr lang="en-US">
                      <a:latin typeface="Calibri"/>
                      <a:cs typeface="Calibri"/>
                    </a:endParaRPr>
                  </a:p>
                </p:txBody>
              </p:sp>
              <p:grpSp>
                <p:nvGrpSpPr>
                  <p:cNvPr id="186412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393" y="1536"/>
                    <a:ext cx="591" cy="1557"/>
                    <a:chOff x="3393" y="1536"/>
                    <a:chExt cx="591" cy="1557"/>
                  </a:xfrm>
                </p:grpSpPr>
                <p:grpSp>
                  <p:nvGrpSpPr>
                    <p:cNvPr id="186413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93" y="1536"/>
                      <a:ext cx="336" cy="1557"/>
                      <a:chOff x="3393" y="1536"/>
                      <a:chExt cx="336" cy="1557"/>
                    </a:xfrm>
                  </p:grpSpPr>
                  <p:sp>
                    <p:nvSpPr>
                      <p:cNvPr id="186414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94" y="2304"/>
                        <a:ext cx="331" cy="2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>
                            <a:latin typeface="Calibri"/>
                            <a:ea typeface="굴림" charset="0"/>
                            <a:cs typeface="Calibri"/>
                          </a:rPr>
                          <a:t>B[3]</a:t>
                        </a:r>
                      </a:p>
                    </p:txBody>
                  </p:sp>
                  <p:sp>
                    <p:nvSpPr>
                      <p:cNvPr id="186415" name="Text Box 4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93" y="2112"/>
                        <a:ext cx="336" cy="2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>
                            <a:latin typeface="Calibri"/>
                            <a:ea typeface="굴림" charset="0"/>
                            <a:cs typeface="Calibri"/>
                          </a:rPr>
                          <a:t>A[4]</a:t>
                        </a:r>
                      </a:p>
                    </p:txBody>
                  </p:sp>
                  <p:sp>
                    <p:nvSpPr>
                      <p:cNvPr id="186416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93" y="1920"/>
                        <a:ext cx="336" cy="2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>
                            <a:latin typeface="Calibri"/>
                            <a:ea typeface="굴림" charset="0"/>
                            <a:cs typeface="Calibri"/>
                          </a:rPr>
                          <a:t>A[5]</a:t>
                        </a:r>
                      </a:p>
                    </p:txBody>
                  </p:sp>
                  <p:sp>
                    <p:nvSpPr>
                      <p:cNvPr id="186417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94" y="1728"/>
                        <a:ext cx="331" cy="2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>
                            <a:latin typeface="Calibri"/>
                            <a:ea typeface="굴림" charset="0"/>
                            <a:cs typeface="Calibri"/>
                          </a:rPr>
                          <a:t>B[6]</a:t>
                        </a:r>
                      </a:p>
                    </p:txBody>
                  </p:sp>
                  <p:sp>
                    <p:nvSpPr>
                      <p:cNvPr id="186418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93" y="1536"/>
                        <a:ext cx="336" cy="2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>
                            <a:latin typeface="Calibri"/>
                            <a:ea typeface="굴림" charset="0"/>
                            <a:cs typeface="Calibri"/>
                          </a:rPr>
                          <a:t>A[7]</a:t>
                        </a:r>
                      </a:p>
                    </p:txBody>
                  </p:sp>
                  <p:sp>
                    <p:nvSpPr>
                      <p:cNvPr id="186419" name="Text Box 5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94" y="2880"/>
                        <a:ext cx="331" cy="2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>
                            <a:latin typeface="Calibri"/>
                            <a:ea typeface="굴림" charset="0"/>
                            <a:cs typeface="Calibri"/>
                          </a:rPr>
                          <a:t>B[0]</a:t>
                        </a:r>
                      </a:p>
                    </p:txBody>
                  </p:sp>
                  <p:sp>
                    <p:nvSpPr>
                      <p:cNvPr id="186420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93" y="2688"/>
                        <a:ext cx="336" cy="2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>
                            <a:latin typeface="Calibri"/>
                            <a:ea typeface="굴림" charset="0"/>
                            <a:cs typeface="Calibri"/>
                          </a:rPr>
                          <a:t>A[1]</a:t>
                        </a:r>
                      </a:p>
                    </p:txBody>
                  </p:sp>
                  <p:sp>
                    <p:nvSpPr>
                      <p:cNvPr id="186421" name="Text Box 5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94" y="2496"/>
                        <a:ext cx="331" cy="2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>
                            <a:latin typeface="Calibri"/>
                            <a:ea typeface="굴림" charset="0"/>
                            <a:cs typeface="Calibri"/>
                          </a:rPr>
                          <a:t>B[2]</a:t>
                        </a:r>
                      </a:p>
                    </p:txBody>
                  </p:sp>
                </p:grpSp>
                <p:sp>
                  <p:nvSpPr>
                    <p:cNvPr id="186422" name="Line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92" y="2784"/>
                      <a:ext cx="192" cy="0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endParaRPr lang="en-US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186423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92" y="2208"/>
                      <a:ext cx="192" cy="0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algn="ctr"/>
                      <a:endParaRPr lang="en-US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186424" name="Line 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92" y="2016"/>
                      <a:ext cx="192" cy="0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algn="ctr"/>
                      <a:endParaRPr lang="en-US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186425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92" y="1632"/>
                      <a:ext cx="192" cy="0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algn="ctr"/>
                      <a:endParaRPr lang="en-US">
                        <a:latin typeface="Calibri"/>
                        <a:cs typeface="Calibri"/>
                      </a:endParaRPr>
                    </a:p>
                  </p:txBody>
                </p:sp>
              </p:grpSp>
            </p:grpSp>
            <p:sp>
              <p:nvSpPr>
                <p:cNvPr id="1864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951" y="3147"/>
                  <a:ext cx="741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i="1">
                      <a:latin typeface="Calibri"/>
                      <a:ea typeface="굴림" charset="0"/>
                      <a:cs typeface="Calibri"/>
                    </a:rPr>
                    <a:t>Expand</a:t>
                  </a:r>
                </a:p>
              </p:txBody>
            </p:sp>
          </p:grpSp>
        </p:grpSp>
        <p:grpSp>
          <p:nvGrpSpPr>
            <p:cNvPr id="186427" name="Group 59"/>
            <p:cNvGrpSpPr>
              <a:grpSpLocks/>
            </p:cNvGrpSpPr>
            <p:nvPr/>
          </p:nvGrpSpPr>
          <p:grpSpPr bwMode="auto">
            <a:xfrm>
              <a:off x="2917508" y="2911534"/>
              <a:ext cx="1600200" cy="3133726"/>
              <a:chOff x="1953" y="1464"/>
              <a:chExt cx="1008" cy="1974"/>
            </a:xfrm>
          </p:grpSpPr>
          <p:sp>
            <p:nvSpPr>
              <p:cNvPr id="186428" name="Text Box 60"/>
              <p:cNvSpPr txBox="1">
                <a:spLocks noChangeArrowheads="1"/>
              </p:cNvSpPr>
              <p:nvPr/>
            </p:nvSpPr>
            <p:spPr bwMode="auto">
              <a:xfrm>
                <a:off x="2625" y="2304"/>
                <a:ext cx="336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A[7]</a:t>
                </a:r>
              </a:p>
            </p:txBody>
          </p:sp>
          <p:sp>
            <p:nvSpPr>
              <p:cNvPr id="186429" name="Text Box 61"/>
              <p:cNvSpPr txBox="1">
                <a:spLocks noChangeArrowheads="1"/>
              </p:cNvSpPr>
              <p:nvPr/>
            </p:nvSpPr>
            <p:spPr bwMode="auto">
              <a:xfrm>
                <a:off x="2625" y="2880"/>
                <a:ext cx="336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A[1]</a:t>
                </a:r>
              </a:p>
            </p:txBody>
          </p:sp>
          <p:sp>
            <p:nvSpPr>
              <p:cNvPr id="186430" name="Text Box 62"/>
              <p:cNvSpPr txBox="1">
                <a:spLocks noChangeArrowheads="1"/>
              </p:cNvSpPr>
              <p:nvPr/>
            </p:nvSpPr>
            <p:spPr bwMode="auto">
              <a:xfrm>
                <a:off x="2625" y="2688"/>
                <a:ext cx="336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A[4]</a:t>
                </a:r>
              </a:p>
            </p:txBody>
          </p:sp>
          <p:sp>
            <p:nvSpPr>
              <p:cNvPr id="186431" name="Text Box 63"/>
              <p:cNvSpPr txBox="1">
                <a:spLocks noChangeArrowheads="1"/>
              </p:cNvSpPr>
              <p:nvPr/>
            </p:nvSpPr>
            <p:spPr bwMode="auto">
              <a:xfrm>
                <a:off x="2625" y="2496"/>
                <a:ext cx="336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600">
                    <a:latin typeface="Calibri"/>
                    <a:ea typeface="굴림" charset="0"/>
                    <a:cs typeface="Calibri"/>
                  </a:rPr>
                  <a:t>A[5]</a:t>
                </a:r>
              </a:p>
            </p:txBody>
          </p:sp>
          <p:sp>
            <p:nvSpPr>
              <p:cNvPr id="186432" name="Line 64"/>
              <p:cNvSpPr>
                <a:spLocks noChangeShapeType="1"/>
              </p:cNvSpPr>
              <p:nvPr/>
            </p:nvSpPr>
            <p:spPr bwMode="auto">
              <a:xfrm>
                <a:off x="2352" y="2784"/>
                <a:ext cx="288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86433" name="Line 65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288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86434" name="Line 66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288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86435" name="Line 67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288" cy="81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86436" name="Text Box 68"/>
              <p:cNvSpPr txBox="1">
                <a:spLocks noChangeArrowheads="1"/>
              </p:cNvSpPr>
              <p:nvPr/>
            </p:nvSpPr>
            <p:spPr bwMode="auto">
              <a:xfrm>
                <a:off x="1953" y="3147"/>
                <a:ext cx="9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i="1" dirty="0">
                    <a:latin typeface="Calibri"/>
                    <a:ea typeface="굴림" charset="0"/>
                    <a:cs typeface="Calibri"/>
                  </a:rPr>
                  <a:t>Compress</a:t>
                </a:r>
              </a:p>
            </p:txBody>
          </p:sp>
          <p:sp>
            <p:nvSpPr>
              <p:cNvPr id="186437" name="Text Box 69"/>
              <p:cNvSpPr txBox="1">
                <a:spLocks noChangeArrowheads="1"/>
              </p:cNvSpPr>
              <p:nvPr/>
            </p:nvSpPr>
            <p:spPr bwMode="auto">
              <a:xfrm>
                <a:off x="2639" y="1464"/>
                <a:ext cx="308" cy="26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Calibri"/>
                    <a:ea typeface="굴림" charset="0"/>
                    <a:cs typeface="Calibri"/>
                  </a:rPr>
                  <a:t>A[7]</a:t>
                </a:r>
              </a:p>
            </p:txBody>
          </p:sp>
          <p:sp>
            <p:nvSpPr>
              <p:cNvPr id="186438" name="Text Box 70"/>
              <p:cNvSpPr txBox="1">
                <a:spLocks noChangeArrowheads="1"/>
              </p:cNvSpPr>
              <p:nvPr/>
            </p:nvSpPr>
            <p:spPr bwMode="auto">
              <a:xfrm>
                <a:off x="2639" y="2040"/>
                <a:ext cx="308" cy="26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Calibri"/>
                    <a:ea typeface="굴림" charset="0"/>
                    <a:cs typeface="Calibri"/>
                  </a:rPr>
                  <a:t>A[1]</a:t>
                </a:r>
              </a:p>
            </p:txBody>
          </p:sp>
          <p:sp>
            <p:nvSpPr>
              <p:cNvPr id="186439" name="Text Box 71"/>
              <p:cNvSpPr txBox="1">
                <a:spLocks noChangeArrowheads="1"/>
              </p:cNvSpPr>
              <p:nvPr/>
            </p:nvSpPr>
            <p:spPr bwMode="auto">
              <a:xfrm>
                <a:off x="2639" y="1848"/>
                <a:ext cx="308" cy="26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Calibri"/>
                    <a:ea typeface="굴림" charset="0"/>
                    <a:cs typeface="Calibri"/>
                  </a:rPr>
                  <a:t>A[4]</a:t>
                </a:r>
              </a:p>
            </p:txBody>
          </p:sp>
          <p:sp>
            <p:nvSpPr>
              <p:cNvPr id="186440" name="Text Box 72"/>
              <p:cNvSpPr txBox="1">
                <a:spLocks noChangeArrowheads="1"/>
              </p:cNvSpPr>
              <p:nvPr/>
            </p:nvSpPr>
            <p:spPr bwMode="auto">
              <a:xfrm>
                <a:off x="2639" y="1656"/>
                <a:ext cx="308" cy="26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Calibri"/>
                    <a:ea typeface="굴림" charset="0"/>
                    <a:cs typeface="Calibri"/>
                  </a:rPr>
                  <a:t>A[5]</a:t>
                </a:r>
              </a:p>
            </p:txBody>
          </p:sp>
        </p:grpSp>
      </p:grpSp>
      <p:sp>
        <p:nvSpPr>
          <p:cNvPr id="186441" name="Text Box 73"/>
          <p:cNvSpPr txBox="1">
            <a:spLocks noChangeArrowheads="1"/>
          </p:cNvSpPr>
          <p:nvPr/>
        </p:nvSpPr>
        <p:spPr bwMode="auto">
          <a:xfrm>
            <a:off x="685800" y="5802740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ko-KR" dirty="0">
                <a:latin typeface="Calibri"/>
                <a:ea typeface="굴림" charset="0"/>
                <a:cs typeface="Calibri"/>
              </a:rPr>
              <a:t>Used for density-time conditionals and also for general selection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2705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Reductions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1B0518A-67BF-4206-986C-9372B379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>
                <a:ea typeface="굴림" charset="-127"/>
                <a:cs typeface="굴림" charset="-127"/>
              </a:rPr>
              <a:t>Problem</a:t>
            </a:r>
            <a:r>
              <a:rPr lang="en-US" altLang="ko-KR" sz="1800" dirty="0">
                <a:ea typeface="굴림" charset="-127"/>
                <a:cs typeface="굴림" charset="-127"/>
              </a:rPr>
              <a:t>: Loop-carried dependence on reduction variables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sum = 0;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sum +=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];  # Loop-carried dependence on sum</a:t>
            </a:r>
            <a:endParaRPr lang="en-US" altLang="ko-KR" sz="2000" b="1" dirty="0">
              <a:ea typeface="굴림" charset="-127"/>
              <a:cs typeface="굴림" charset="-127"/>
            </a:endParaRPr>
          </a:p>
          <a:p>
            <a:pPr>
              <a:buFontTx/>
              <a:buNone/>
            </a:pPr>
            <a:r>
              <a:rPr lang="en-US" altLang="ko-KR" sz="1800" b="1" dirty="0">
                <a:ea typeface="굴림" charset="-127"/>
                <a:cs typeface="굴림" charset="-127"/>
              </a:rPr>
              <a:t>Solution</a:t>
            </a:r>
            <a:r>
              <a:rPr lang="en-US" altLang="ko-KR" sz="1800" dirty="0">
                <a:ea typeface="굴림" charset="-127"/>
                <a:cs typeface="굴림" charset="-127"/>
              </a:rPr>
              <a:t>: Re-associate operations if possible, use binary tree to perform reduction</a:t>
            </a:r>
            <a:endParaRPr lang="en-US" altLang="ko-KR" sz="1800" dirty="0">
              <a:latin typeface="Courier New" charset="0"/>
              <a:ea typeface="굴림" charset="-127"/>
              <a:cs typeface="굴림" charset="-127"/>
            </a:endParaRP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# Rearrange as: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sum[0:VL-1] = 0         # Vector of VL partial sums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for(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+=VL)    #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Stripmine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VL-sized chunks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sum[0:VL-1] += A[i:i+VL-1]; # Vector sum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# Now have VL partial sums in one vector register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do {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VL = VL/2;           # Halve vector length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sum[0:VL-1] += sum[VL:2*VL-1] # Halve no. of partials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} while (VL&gt;1)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CCFD83-329B-47F9-BE46-A4A36D2E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C39-9010-4924-9A8B-8C8D1C0C67A5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4E0320-E39E-4967-A0D6-09506D7C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C7DF1-0316-40D3-BCF3-C1C885E1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8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Chapter 4 DLP in Vector, SIMD, and GPU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Data-Level Parallelism in Vector, SIMD, and GPU Architectures (pp262-334)</a:t>
            </a:r>
          </a:p>
          <a:p>
            <a:pPr lvl="1"/>
            <a:r>
              <a:rPr lang="en-US"/>
              <a:t>4.1 Introduction</a:t>
            </a:r>
          </a:p>
          <a:p>
            <a:pPr lvl="1"/>
            <a:r>
              <a:rPr lang="en-US"/>
              <a:t>4.2 Vector Architecture</a:t>
            </a:r>
          </a:p>
          <a:p>
            <a:pPr lvl="1"/>
            <a:r>
              <a:rPr lang="en-US"/>
              <a:t>4.3 SIMD Instruction Set Extensions for Multimedia</a:t>
            </a:r>
          </a:p>
          <a:p>
            <a:pPr lvl="1"/>
            <a:r>
              <a:rPr lang="en-US"/>
              <a:t>4.4 Graphics Processing Units</a:t>
            </a:r>
          </a:p>
          <a:p>
            <a:pPr lvl="1"/>
            <a:r>
              <a:rPr lang="en-US"/>
              <a:t>4.5 Detecting and Enhancing Loop-Level Parallelism</a:t>
            </a:r>
          </a:p>
          <a:p>
            <a:pPr lvl="1"/>
            <a:r>
              <a:rPr lang="en-US"/>
              <a:t>4.6 Crosscutting Issues</a:t>
            </a:r>
          </a:p>
          <a:p>
            <a:pPr lvl="1"/>
            <a:r>
              <a:rPr lang="en-US"/>
              <a:t>4.7 Putting It All Together: Mobile versus Server GPUs and Tesla versus Core i7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46FC88-F7B7-4EF8-96D2-F3915D9E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33D2-5C88-4DA4-9620-8A9BA86D0529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02D2FA-903C-4C06-954E-E7F57255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5BA5F-D063-42BE-A255-79932306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66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Scatter/Gather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7800117-0E4E-4557-97CA-3176C85B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altLang="ko-KR" dirty="0">
                <a:ea typeface="굴림" charset="-127"/>
                <a:cs typeface="굴림" charset="-127"/>
              </a:rPr>
              <a:t>Want to vectorize loops with indirect accesses: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= B[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+ C[D[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]]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endParaRPr lang="en-US" altLang="ko-KR" sz="2000" b="1" dirty="0">
              <a:latin typeface="Courier New" charset="0"/>
              <a:ea typeface="굴림" charset="-127"/>
              <a:cs typeface="굴림" charset="-127"/>
            </a:endParaRPr>
          </a:p>
          <a:p>
            <a:pPr marL="457200" indent="-457200">
              <a:buFontTx/>
              <a:buNone/>
            </a:pPr>
            <a:r>
              <a:rPr lang="en-US" altLang="ko-KR" dirty="0">
                <a:ea typeface="굴림" charset="-127"/>
                <a:cs typeface="굴림" charset="-127"/>
              </a:rPr>
              <a:t>Indexed load instruction (</a:t>
            </a:r>
            <a:r>
              <a:rPr lang="en-US" altLang="ko-KR" i="1" dirty="0">
                <a:ea typeface="굴림" charset="-127"/>
                <a:cs typeface="굴림" charset="-127"/>
              </a:rPr>
              <a:t>Gather</a:t>
            </a:r>
            <a:r>
              <a:rPr lang="en-US" altLang="ko-KR" dirty="0">
                <a:ea typeface="굴림" charset="-127"/>
                <a:cs typeface="굴림" charset="-127"/>
              </a:rPr>
              <a:t>)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# Load indices in D vector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vdli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# Load indirect from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rC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base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# Load B vector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vfadd.d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vA,vB,vC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# Do add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vsd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# Store result</a:t>
            </a:r>
          </a:p>
          <a:p>
            <a:pPr marL="800100" lvl="1" indent="-342900">
              <a:buFontTx/>
              <a:buNone/>
            </a:pPr>
            <a:endParaRPr lang="en-US" altLang="ko-KR" sz="2000" dirty="0">
              <a:latin typeface="Courier New" charset="0"/>
              <a:ea typeface="굴림" charset="-127"/>
              <a:cs typeface="굴림" charset="-127"/>
            </a:endParaRP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142E56-759C-4785-A0F8-7B8F43A2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47B4-3AAE-4F52-9E3D-01AE0F06E4EB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9B2B10-2C03-4A72-BD1B-6A91D39E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A27F1-936E-459C-90B4-F70F9B84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27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  <a:cs typeface="굴림" charset="-127"/>
              </a:rPr>
              <a:t>Vector Scatter/Gather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C0FE9-E100-4C6B-A482-CF3FB58C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altLang="ko-KR" sz="2400" dirty="0">
                <a:ea typeface="굴림" charset="-127"/>
                <a:cs typeface="굴림" charset="-127"/>
              </a:rPr>
              <a:t>Histogram example</a:t>
            </a:r>
            <a:r>
              <a:rPr lang="en-US" altLang="ko-KR" dirty="0">
                <a:ea typeface="굴림" charset="-127"/>
                <a:cs typeface="굴림" charset="-127"/>
              </a:rPr>
              <a:t>: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A[B[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]]++;</a:t>
            </a:r>
          </a:p>
          <a:p>
            <a:pPr marL="800100" lvl="1" indent="-342900">
              <a:buFontTx/>
              <a:buNone/>
            </a:pPr>
            <a:endParaRPr lang="en-US" altLang="ko-KR" sz="2000" dirty="0">
              <a:latin typeface="Courier New" charset="0"/>
              <a:ea typeface="굴림" charset="-127"/>
              <a:cs typeface="굴림" charset="-127"/>
            </a:endParaRPr>
          </a:p>
          <a:p>
            <a:pPr marL="457200" indent="-457200">
              <a:buFontTx/>
              <a:buNone/>
            </a:pPr>
            <a:r>
              <a:rPr lang="en-US" altLang="ko-KR" sz="2400" dirty="0">
                <a:ea typeface="굴림" charset="-127"/>
                <a:cs typeface="굴림" charset="-127"/>
              </a:rPr>
              <a:t>Is following a correct translation?</a:t>
            </a:r>
            <a:endParaRPr lang="en-US" altLang="ko-KR" sz="2400" dirty="0">
              <a:latin typeface="Courier New" charset="0"/>
              <a:ea typeface="굴림" charset="-127"/>
              <a:cs typeface="굴림" charset="-127"/>
            </a:endParaRP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# Load indices in B vector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# Gather initial A values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vadd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1   # Increment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vsdi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# Scatter incremented values</a:t>
            </a:r>
            <a:endParaRPr lang="en-US" altLang="ko-KR" sz="2000" b="1" dirty="0">
              <a:ea typeface="굴림" charset="-127"/>
              <a:cs typeface="굴림" charset="-127"/>
            </a:endParaRP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EC355-BD53-496F-8C04-831F18AF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DFA2-A8B2-4FB7-8701-C43B42ED125E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40A954-5182-4D40-A7ED-103BA8DC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A03FB-3D25-4143-86FF-9250686B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4483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/>
              <a:t>Vector Memory Models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874E7070-B5A9-46FD-8F96-0ADD0CEE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Most vector machines have a very relaxed memory model, e.g.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latin typeface="Courier New" charset="0"/>
              </a:rPr>
              <a:t>vsd</a:t>
            </a:r>
            <a:r>
              <a:rPr lang="en-US" altLang="zh-CN" b="1" dirty="0">
                <a:latin typeface="Courier New" charset="0"/>
              </a:rPr>
              <a:t> v1, x1   # Store vector to x1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latin typeface="Courier New" charset="0"/>
              </a:rPr>
              <a:t>vld</a:t>
            </a:r>
            <a:r>
              <a:rPr lang="en-US" altLang="zh-CN" b="1" dirty="0">
                <a:latin typeface="Courier New" charset="0"/>
              </a:rPr>
              <a:t> v2, x1   # Load vector from x1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No guarantee that elements of v2 will have value of elements of v1 even when store and load execute by </a:t>
            </a:r>
            <a:r>
              <a:rPr lang="en-US" altLang="zh-CN" sz="1600" i="1" dirty="0"/>
              <a:t>same </a:t>
            </a:r>
            <a:r>
              <a:rPr lang="en-US" altLang="zh-CN" sz="1600" dirty="0"/>
              <a:t>processor!</a:t>
            </a:r>
          </a:p>
          <a:p>
            <a:pPr lvl="2">
              <a:lnSpc>
                <a:spcPct val="80000"/>
              </a:lnSpc>
            </a:pPr>
            <a:endParaRPr lang="en-US" altLang="zh-CN" sz="12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Requires explicit memory barrier or fence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latin typeface="Courier New" charset="0"/>
              </a:rPr>
              <a:t>vsd</a:t>
            </a:r>
            <a:r>
              <a:rPr lang="en-US" altLang="zh-CN" b="1" dirty="0">
                <a:latin typeface="Courier New" charset="0"/>
              </a:rPr>
              <a:t> v1, x1   # Store vector to x1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latin typeface="Courier New" charset="0"/>
              </a:rPr>
              <a:t>fence.vs.vl</a:t>
            </a:r>
            <a:r>
              <a:rPr lang="en-US" altLang="zh-CN" b="1" dirty="0">
                <a:latin typeface="Courier New" charset="0"/>
              </a:rPr>
              <a:t>  # Enforce ordering s-&gt;l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latin typeface="Courier New" charset="0"/>
              </a:rPr>
              <a:t>vld</a:t>
            </a:r>
            <a:r>
              <a:rPr lang="en-US" altLang="zh-CN" b="1" dirty="0">
                <a:latin typeface="Courier New" charset="0"/>
              </a:rPr>
              <a:t> v2, x1   # Load vector from x1</a:t>
            </a:r>
          </a:p>
          <a:p>
            <a:pPr lvl="3">
              <a:lnSpc>
                <a:spcPct val="80000"/>
              </a:lnSpc>
              <a:buNone/>
            </a:pPr>
            <a:endParaRPr lang="en-US" altLang="zh-CN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/>
              <a:t>Vector machines support highly parallel memory systems (multiple lanes and multiple load and store units) with long latency (100+ clock cycles)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hardware coherence checks would be prohibitively expensive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vectorizing compiler can eliminate most dependencies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100D0F-9F73-4A45-9B40-2A2F5D25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7F2FF531-480A-4330-B95E-9818D2B80EA7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DDE13-FA7E-4852-A44E-D05F3362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46635B-FD3C-41F7-BB59-34673F79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24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  <a:cs typeface="굴림" charset="-127"/>
              </a:rPr>
              <a:t>A Recent Vector Super: NEC SX-9 (2008)</a:t>
            </a:r>
            <a:endParaRPr lang="en-US" altLang="ko-KR" sz="2800" dirty="0">
              <a:ea typeface="굴림" charset="-127"/>
              <a:cs typeface="굴림" charset="-127"/>
            </a:endParaRPr>
          </a:p>
        </p:txBody>
      </p:sp>
      <p:sp>
        <p:nvSpPr>
          <p:cNvPr id="137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48200" y="584200"/>
            <a:ext cx="4495800" cy="4213225"/>
          </a:xfrm>
          <a:noFill/>
          <a:ln/>
        </p:spPr>
        <p:txBody>
          <a:bodyPr anchor="ctr">
            <a:spAutoFit/>
          </a:bodyPr>
          <a:lstStyle/>
          <a:p>
            <a:pPr marL="171450" indent="-171450">
              <a:lnSpc>
                <a:spcPct val="80000"/>
              </a:lnSpc>
            </a:pPr>
            <a:r>
              <a:rPr lang="en-US" altLang="ko-KR" sz="2000" dirty="0">
                <a:ea typeface="굴림" charset="-127"/>
                <a:cs typeface="굴림" charset="-127"/>
              </a:rPr>
              <a:t>65nm CMOS technology</a:t>
            </a:r>
          </a:p>
          <a:p>
            <a:pPr marL="171450" indent="-171450">
              <a:lnSpc>
                <a:spcPct val="80000"/>
              </a:lnSpc>
            </a:pPr>
            <a:r>
              <a:rPr lang="en-US" altLang="ko-KR" sz="2000" dirty="0">
                <a:ea typeface="굴림" charset="-127"/>
                <a:cs typeface="굴림" charset="-127"/>
              </a:rPr>
              <a:t>Vector unit (3.2 GHz)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8 foreground </a:t>
            </a:r>
            <a:r>
              <a:rPr lang="en-US" altLang="ko-KR" sz="1800" dirty="0" err="1">
                <a:ea typeface="굴림" charset="-127"/>
                <a:cs typeface="굴림" charset="-127"/>
              </a:rPr>
              <a:t>VRegs</a:t>
            </a:r>
            <a:r>
              <a:rPr lang="en-US" altLang="ko-KR" sz="1800" dirty="0">
                <a:ea typeface="굴림" charset="-127"/>
                <a:cs typeface="굴림" charset="-127"/>
              </a:rPr>
              <a:t> + 64 background </a:t>
            </a:r>
            <a:r>
              <a:rPr lang="en-US" altLang="ko-KR" sz="1800" dirty="0" err="1">
                <a:ea typeface="굴림" charset="-127"/>
                <a:cs typeface="굴림" charset="-127"/>
              </a:rPr>
              <a:t>VRegs</a:t>
            </a:r>
            <a:r>
              <a:rPr lang="en-US" altLang="ko-KR" sz="1800" dirty="0">
                <a:ea typeface="굴림" charset="-127"/>
                <a:cs typeface="굴림" charset="-127"/>
              </a:rPr>
              <a:t> (256x64-bit elements/</a:t>
            </a:r>
            <a:r>
              <a:rPr lang="en-US" altLang="ko-KR" sz="1800" dirty="0" err="1">
                <a:ea typeface="굴림" charset="-127"/>
                <a:cs typeface="굴림" charset="-127"/>
              </a:rPr>
              <a:t>VReg</a:t>
            </a:r>
            <a:r>
              <a:rPr lang="en-US" altLang="ko-KR" sz="1800" dirty="0">
                <a:ea typeface="굴림" charset="-127"/>
                <a:cs typeface="굴림" charset="-127"/>
              </a:rPr>
              <a:t>)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64-bit functional units: 2 multiply, 2 add, 1 divide/</a:t>
            </a:r>
            <a:r>
              <a:rPr lang="en-US" altLang="ko-KR" sz="1800" dirty="0" err="1">
                <a:ea typeface="굴림" charset="-127"/>
                <a:cs typeface="굴림" charset="-127"/>
              </a:rPr>
              <a:t>sqrt</a:t>
            </a:r>
            <a:r>
              <a:rPr lang="en-US" altLang="ko-KR" sz="1800" dirty="0">
                <a:ea typeface="굴림" charset="-127"/>
                <a:cs typeface="굴림" charset="-127"/>
              </a:rPr>
              <a:t>, 1 logical, 1 mask unit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8 lanes (32+ FLOPS/cycle, 100+ GFLOPS peak per CPU)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1 load or store unit (8 x 8-byte accesses/cycle) </a:t>
            </a:r>
          </a:p>
          <a:p>
            <a:pPr marL="171450" indent="-171450">
              <a:lnSpc>
                <a:spcPct val="80000"/>
              </a:lnSpc>
            </a:pPr>
            <a:r>
              <a:rPr lang="en-US" altLang="ko-KR" sz="2000" dirty="0">
                <a:ea typeface="굴림" charset="-127"/>
                <a:cs typeface="굴림" charset="-127"/>
              </a:rPr>
              <a:t>Scalar unit (1.6 GHz)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4-way superscalar with out-of-order and speculative execution</a:t>
            </a:r>
          </a:p>
          <a:p>
            <a:pPr marL="458788" lvl="1" indent="-173038">
              <a:lnSpc>
                <a:spcPct val="80000"/>
              </a:lnSpc>
            </a:pPr>
            <a:r>
              <a:rPr lang="en-US" altLang="ko-KR" sz="1800" dirty="0">
                <a:ea typeface="굴림" charset="-127"/>
                <a:cs typeface="굴림" charset="-127"/>
              </a:rPr>
              <a:t>64KB I-cache and 64KB data cache</a:t>
            </a:r>
          </a:p>
        </p:txBody>
      </p:sp>
      <p:pic>
        <p:nvPicPr>
          <p:cNvPr id="13752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09033"/>
            <a:ext cx="467349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75239" name="Rectangle 7"/>
          <p:cNvSpPr>
            <a:spLocks noChangeArrowheads="1"/>
          </p:cNvSpPr>
          <p:nvPr/>
        </p:nvSpPr>
        <p:spPr bwMode="auto">
          <a:xfrm>
            <a:off x="152400" y="4648200"/>
            <a:ext cx="8686800" cy="16862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marL="171450" indent="-1714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Memory system provides 256GB/s DRAM bandwidth per CPU</a:t>
            </a:r>
          </a:p>
          <a:p>
            <a:pPr marL="171450" indent="-1714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Up to 16 CPUs and up to 1TB DRAM form shared-memory </a:t>
            </a:r>
            <a:r>
              <a:rPr lang="en-US" altLang="ko-KR" sz="2000" i="1" dirty="0">
                <a:latin typeface="Calibri"/>
                <a:ea typeface="굴림" charset="-127"/>
                <a:cs typeface="Calibri"/>
              </a:rPr>
              <a:t>node</a:t>
            </a:r>
            <a:endParaRPr lang="en-US" altLang="ko-KR" sz="2000" dirty="0">
              <a:latin typeface="Calibri"/>
              <a:ea typeface="굴림" charset="-127"/>
              <a:cs typeface="Calibri"/>
            </a:endParaRPr>
          </a:p>
          <a:p>
            <a:pPr marL="515938" lvl="1" indent="-230188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600" dirty="0">
                <a:latin typeface="Calibri"/>
                <a:ea typeface="굴림" charset="-127"/>
                <a:cs typeface="Calibri"/>
              </a:rPr>
              <a:t>total of 4TB/s bandwidth to shared DRAM memory</a:t>
            </a:r>
          </a:p>
          <a:p>
            <a:pPr marL="171450" indent="-1714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000" dirty="0">
                <a:latin typeface="Calibri"/>
                <a:ea typeface="굴림" charset="-127"/>
                <a:cs typeface="Calibri"/>
              </a:rPr>
              <a:t>Up to 512 nodes connected via 128GB/s network links (message passing between nodes)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343400"/>
            <a:ext cx="1353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/>
                <a:cs typeface="Calibri"/>
              </a:rPr>
              <a:t>[ ©NEC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843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[ New announcement SX-ACE, 4x16-lane vector CPUs on one chip]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A62B02-F374-41E0-85CB-4610B1CFD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Memory Banks Example:</a:t>
            </a:r>
            <a:r>
              <a:rPr lang="en-AU" sz="2800"/>
              <a:t> Cray T90 (Cray T932)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32 processors, each generating 4 loads and 2 stores/cycle</a:t>
            </a:r>
          </a:p>
          <a:p>
            <a:pPr>
              <a:lnSpc>
                <a:spcPct val="90000"/>
              </a:lnSpc>
            </a:pPr>
            <a:r>
              <a:rPr lang="en-US" sz="2800"/>
              <a:t>Clock cycle is 2.167 ns, SRAM cycle is 15 ns</a:t>
            </a:r>
          </a:p>
          <a:p>
            <a:pPr>
              <a:lnSpc>
                <a:spcPct val="90000"/>
              </a:lnSpc>
            </a:pPr>
            <a:r>
              <a:rPr lang="en-US" sz="2800"/>
              <a:t>How many memory banks needed?</a:t>
            </a:r>
          </a:p>
          <a:p>
            <a:pPr>
              <a:lnSpc>
                <a:spcPct val="90000"/>
              </a:lnSpc>
            </a:pPr>
            <a:r>
              <a:rPr lang="en-US" sz="2800"/>
              <a:t>Answer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maximum number of memory references each cycle is 192: 32 processors times 6 references per processor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SRAM bank is busy for 15/2.167 = 6.92 clock cycles, which we round up to 7 processor clock cycles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 require a minimum of 192 × 7 = 1344 memory banks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Cray T932 actually has 1024 memory banks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8CEBB2-CD82-4163-99A6-36728CD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6E1-92AA-4532-A859-001792C3389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325E3-489E-47B2-8F18-389CDE20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B9206-C040-406F-BBA6-1177916D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84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Programming Vector Architectures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Compilers can provide feedback </a:t>
            </a:r>
          </a:p>
          <a:p>
            <a:r>
              <a:rPr lang="en-US" altLang="zh-CN" sz="2800" dirty="0"/>
              <a:t>Programmers can provide hints to compiler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D9A8E7-18B9-4395-831C-B962D157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3CCA-F224-464A-904C-A1E17B4446F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46EE3A-189F-4A96-B5EE-60D11E2D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8EBDA-1311-45B2-B490-0541C615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" b="753"/>
          <a:stretch/>
        </p:blipFill>
        <p:spPr>
          <a:xfrm>
            <a:off x="1774808" y="2591966"/>
            <a:ext cx="5579010" cy="3838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423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Seymour Cray’s Lecture </a:t>
            </a:r>
            <a:endParaRPr lang="zh-CN" altLang="en-US">
              <a:latin typeface="+mn-lt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I’m certainly not inventing vector processors. There are three kinds that I know of existing today. They are represented by the </a:t>
            </a:r>
            <a:r>
              <a:rPr lang="en-US" dirty="0" err="1">
                <a:latin typeface="+mn-lt"/>
              </a:rPr>
              <a:t>Illiac</a:t>
            </a:r>
            <a:r>
              <a:rPr lang="en-US" dirty="0">
                <a:latin typeface="+mn-lt"/>
              </a:rPr>
              <a:t>-IV, the (CDC) Star processor, and the TI (ASC) processor</a:t>
            </a:r>
          </a:p>
          <a:p>
            <a:r>
              <a:rPr lang="en-US" dirty="0">
                <a:latin typeface="+mn-lt"/>
              </a:rPr>
              <a:t>Those three were all pioneering processors. . . . One of the problems of being a pioneer is you always make mistakes and I never, never want to be a pioneer</a:t>
            </a:r>
          </a:p>
          <a:p>
            <a:r>
              <a:rPr lang="en-US" dirty="0">
                <a:latin typeface="+mn-lt"/>
              </a:rPr>
              <a:t>It’s always best to come second when you can look at the mistakes the pioneers made</a:t>
            </a:r>
          </a:p>
          <a:p>
            <a:r>
              <a:rPr lang="en-US" dirty="0">
                <a:latin typeface="+mn-lt"/>
              </a:rPr>
              <a:t>1976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4007DB-779F-40CA-A915-0EEFF9B9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A746-43CF-4841-88E9-4F23CB17C73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8F8627-A75B-42D7-84B5-14AB5FB4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6E6147-3E03-485B-8121-85FD32AC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99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Summary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Vector is alternative model for exploiting ILP</a:t>
            </a:r>
          </a:p>
          <a:p>
            <a:r>
              <a:rPr lang="en-US" sz="2800"/>
              <a:t>If code is vectorizable, then simpler hardware, more energy efficient, and better real-time model than Out-of-order machines</a:t>
            </a:r>
          </a:p>
          <a:p>
            <a:r>
              <a:rPr lang="en-US" sz="2800"/>
              <a:t>Design issues include number of lanes, number of functional units, number of vector registers, length of vector registers, exception handling, conditional operations</a:t>
            </a:r>
          </a:p>
          <a:p>
            <a:r>
              <a:rPr lang="en-US" sz="2800"/>
              <a:t>Fundamental design issue is memory bandwidth</a:t>
            </a:r>
          </a:p>
          <a:p>
            <a:r>
              <a:rPr lang="en-US" sz="2800"/>
              <a:t>Will multimedia popularity revive vector architectures?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776D1F-5ABB-4ED8-8C27-D8A8859B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E4-262F-4529-BC90-D613BF04C198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EAFB84-0F20-441E-86C7-90BD20F6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C7FEA-7E2E-463C-BBA1-EF5ECFD8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5294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SIMD processing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E265B-D72E-42AF-B0A6-24B1CE41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F91-DC31-4145-ADEF-3C3D509BAC6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5D79E-A515-46D0-830F-3210B23D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6574F-EB74-461D-AE44-5ACBAA37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37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 x86 Computers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Potential speedup via parallelism from MIMD, SIMD, and both MIMD and SIMD over time</a:t>
            </a:r>
          </a:p>
          <a:p>
            <a:pPr lvl="1"/>
            <a:r>
              <a:rPr lang="en-US" altLang="zh-CN"/>
              <a:t>Expect two additional cores per chip per year</a:t>
            </a:r>
          </a:p>
          <a:p>
            <a:pPr lvl="1"/>
            <a:r>
              <a:rPr lang="en-US" altLang="zh-CN"/>
              <a:t>SIMD width to double every four years</a:t>
            </a:r>
          </a:p>
          <a:p>
            <a:pPr lvl="1"/>
            <a:r>
              <a:rPr lang="en-US" altLang="zh-CN"/>
              <a:t>Potential speedup from SIMD to be twice that from MIMD!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r="7591"/>
          <a:stretch>
            <a:fillRect/>
          </a:stretch>
        </p:blipFill>
        <p:spPr/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F16A6D-2857-4AE7-B56A-2E874E47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7CA1-E3DE-447D-89CA-87BA176D2D93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86593D-D5F0-4A51-8D2B-5649E785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55382-AF30-4623-A47F-5336BEBC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3F64-9331-4AD6-ACDD-325F6045E581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 G. Vector Processors in More Depth</a:t>
            </a: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G.1 Introduction</a:t>
            </a:r>
          </a:p>
          <a:p>
            <a:pPr marL="0" indent="0">
              <a:buNone/>
            </a:pPr>
            <a:r>
              <a:rPr lang="en-US" dirty="0"/>
              <a:t>G.2 Vector Performance in More Depth</a:t>
            </a:r>
          </a:p>
          <a:p>
            <a:pPr marL="0" indent="0">
              <a:buNone/>
            </a:pPr>
            <a:r>
              <a:rPr lang="en-US" dirty="0"/>
              <a:t>G.3 Vector Memory Systems in More Depth</a:t>
            </a:r>
          </a:p>
          <a:p>
            <a:pPr marL="0" indent="0">
              <a:buNone/>
            </a:pPr>
            <a:r>
              <a:rPr lang="en-US" dirty="0"/>
              <a:t>G.4 Enhancing Vector Performance</a:t>
            </a:r>
          </a:p>
          <a:p>
            <a:pPr marL="0" indent="0">
              <a:buNone/>
            </a:pPr>
            <a:r>
              <a:rPr lang="en-US" dirty="0"/>
              <a:t>G.5 Effectiveness of Compiler </a:t>
            </a:r>
            <a:r>
              <a:rPr lang="en-US" dirty="0" err="1"/>
              <a:t>Vectorization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G.6 Putting It All Together: Performance of Vector Processors</a:t>
            </a:r>
          </a:p>
          <a:p>
            <a:pPr marL="0" indent="0">
              <a:buNone/>
            </a:pPr>
            <a:r>
              <a:rPr lang="en-US" dirty="0"/>
              <a:t>G.7 A Modern Vector Supercomputer: The Cray X1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93F1A-9309-46A9-A634-C2A56258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EC18-3863-412E-B87C-A0AED695A79F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AD0BC2-9C5E-4356-94E6-63A61A26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D1B0D-909C-4FA7-AD65-B5BB1A13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SIMD Extensions</a:t>
            </a:r>
            <a:endParaRPr lang="en-AU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Media applications operate on data types narrower than the native word size</a:t>
            </a:r>
          </a:p>
          <a:p>
            <a:pPr lvl="1"/>
            <a:r>
              <a:rPr lang="en-US"/>
              <a:t>Example:  disconnect carry chains to “partition” adder</a:t>
            </a:r>
          </a:p>
          <a:p>
            <a:r>
              <a:rPr lang="en-US"/>
              <a:t>Limitations, compared to vector instructions:</a:t>
            </a:r>
          </a:p>
          <a:p>
            <a:pPr lvl="1"/>
            <a:r>
              <a:rPr lang="en-US"/>
              <a:t>Number of data operands encoded into op code</a:t>
            </a:r>
          </a:p>
          <a:p>
            <a:pPr lvl="1"/>
            <a:r>
              <a:rPr lang="en-US"/>
              <a:t>No sophisticated addressing modes (strided, scatter-gather)</a:t>
            </a:r>
          </a:p>
          <a:p>
            <a:pPr lvl="1"/>
            <a:r>
              <a:rPr lang="en-US"/>
              <a:t>No mask registers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D2875-4FE2-4611-AED6-15D4EAAC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CD7-96FA-4C86-8E6D-27F0167D0DF6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F41AAD-0187-49CC-9D99-89023450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6BA10A-F9D6-4A5D-A0A8-1FF9EA1A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88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SIMD Implementations</a:t>
            </a:r>
            <a:endParaRPr lang="en-A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Intel MMX (1996)</a:t>
            </a:r>
          </a:p>
          <a:p>
            <a:pPr lvl="1"/>
            <a:r>
              <a:rPr lang="en-US"/>
              <a:t>Eight 8-bit integer ops or four 16-bit integer ops</a:t>
            </a:r>
          </a:p>
          <a:p>
            <a:pPr lvl="1"/>
            <a:r>
              <a:rPr lang="en-US"/>
              <a:t>Operands must be consecutive and aligned memory locations</a:t>
            </a:r>
          </a:p>
          <a:p>
            <a:r>
              <a:rPr lang="en-US"/>
              <a:t>Streaming SIMD Extensions (SSE) (1999)</a:t>
            </a:r>
          </a:p>
          <a:p>
            <a:pPr lvl="1"/>
            <a:r>
              <a:rPr lang="en-US"/>
              <a:t>Eight 16-bit integer ops</a:t>
            </a:r>
          </a:p>
          <a:p>
            <a:pPr lvl="1"/>
            <a:r>
              <a:rPr lang="en-US"/>
              <a:t>Four 32-bit integer/fp ops or two 64-bit integer/fp ops</a:t>
            </a:r>
          </a:p>
          <a:p>
            <a:r>
              <a:rPr lang="en-US"/>
              <a:t>Advanced Vector eXtensions (AVX) (2010)</a:t>
            </a:r>
          </a:p>
          <a:p>
            <a:pPr lvl="1"/>
            <a:r>
              <a:rPr lang="en-US"/>
              <a:t>Four 64-bit integer/fp ops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69CBC-BC8F-4CA4-B09B-D8CF5405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323-1DE5-461D-8A38-302EA8EC5857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2DE69E-370E-40A9-8045-C22568A3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A62B4-7129-4AD4-8688-13152E59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93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 Extensions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Very short vectors existing ISAs for micros</a:t>
            </a:r>
          </a:p>
          <a:p>
            <a:pPr lvl="1"/>
            <a:r>
              <a:rPr lang="en-US"/>
              <a:t>Usually 64-bit registers split into 2x32b or 4x16b or 8x8b</a:t>
            </a:r>
          </a:p>
          <a:p>
            <a:pPr lvl="1"/>
            <a:r>
              <a:rPr lang="en-US"/>
              <a:t>Newer designs have 128-bit registers (Altivec, SSE2)</a:t>
            </a:r>
          </a:p>
          <a:p>
            <a:r>
              <a:rPr lang="en-US"/>
              <a:t>Limited instruction set:</a:t>
            </a:r>
          </a:p>
          <a:p>
            <a:pPr lvl="1"/>
            <a:r>
              <a:rPr lang="en-US"/>
              <a:t>no vector length control</a:t>
            </a:r>
          </a:p>
          <a:p>
            <a:pPr lvl="1"/>
            <a:r>
              <a:rPr lang="en-US"/>
              <a:t>no strided load/store or scatter/gather</a:t>
            </a:r>
          </a:p>
          <a:p>
            <a:pPr lvl="1"/>
            <a:r>
              <a:rPr lang="en-US"/>
              <a:t>unit-stride loads must be aligned to 64/128-bit boundary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F79E81-A93E-43E7-BF60-C373CE08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528A-C87C-43E7-BC2C-5CDF22D09CB2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FD4A25-D714-4DB5-AE2D-CC4B90EF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048FB-D592-419B-97D9-673ABF98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19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 Extensions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Limited vector register length:</a:t>
            </a:r>
          </a:p>
          <a:p>
            <a:pPr lvl="1"/>
            <a:r>
              <a:rPr lang="en-US"/>
              <a:t>requires superscalar dispatch to keep multiply/add/load units busy</a:t>
            </a:r>
          </a:p>
          <a:p>
            <a:pPr lvl="1"/>
            <a:r>
              <a:rPr lang="en-US"/>
              <a:t>loop unrolling to hide latencies increases register pressure</a:t>
            </a:r>
          </a:p>
          <a:p>
            <a:r>
              <a:rPr lang="en-US"/>
              <a:t>Trend towards fuller vector support in microprocessors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EE429B-0ED8-4493-AEE6-F0530E80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675-9E1A-49F2-906A-302F64100B81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A82485-8884-4C8B-9CF7-62E632EE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D524BA-26AE-498E-8825-B8BADA9B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39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MMX Instructions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Move 32b, 64b</a:t>
            </a:r>
          </a:p>
          <a:p>
            <a:r>
              <a:rPr lang="en-US"/>
              <a:t>Add, Subtract in parallel: 8</a:t>
            </a:r>
            <a:r>
              <a:rPr lang="en-US" altLang="zh-CN"/>
              <a:t>*</a:t>
            </a:r>
            <a:r>
              <a:rPr lang="en-US"/>
              <a:t>8b, 4</a:t>
            </a:r>
            <a:r>
              <a:rPr lang="en-US" altLang="zh-CN"/>
              <a:t>*</a:t>
            </a:r>
            <a:r>
              <a:rPr lang="en-US"/>
              <a:t>16b, 2</a:t>
            </a:r>
            <a:r>
              <a:rPr lang="en-US" altLang="zh-CN"/>
              <a:t>*</a:t>
            </a:r>
            <a:r>
              <a:rPr lang="en-US"/>
              <a:t>32b</a:t>
            </a:r>
          </a:p>
          <a:p>
            <a:pPr lvl="1"/>
            <a:r>
              <a:rPr lang="en-US"/>
              <a:t>opt. signed/unsigned saturate (set to max) if overflow</a:t>
            </a:r>
          </a:p>
          <a:p>
            <a:r>
              <a:rPr lang="en-US"/>
              <a:t>Shifts (sll,srl, sra), And, And Not, Or, Xor in parallel: 8</a:t>
            </a:r>
            <a:r>
              <a:rPr lang="en-US" altLang="zh-CN"/>
              <a:t>*</a:t>
            </a:r>
            <a:r>
              <a:rPr lang="en-US"/>
              <a:t>8b, 4</a:t>
            </a:r>
            <a:r>
              <a:rPr lang="en-US" altLang="zh-CN"/>
              <a:t>*</a:t>
            </a:r>
            <a:r>
              <a:rPr lang="en-US"/>
              <a:t>16b, 2</a:t>
            </a:r>
            <a:r>
              <a:rPr lang="en-US" altLang="zh-CN"/>
              <a:t>*</a:t>
            </a:r>
            <a:r>
              <a:rPr lang="en-US"/>
              <a:t>32b</a:t>
            </a:r>
          </a:p>
          <a:p>
            <a:r>
              <a:rPr lang="en-US"/>
              <a:t>Multiply, Multiply-Add in parallel: 4</a:t>
            </a:r>
            <a:r>
              <a:rPr lang="en-US" altLang="zh-CN"/>
              <a:t>*</a:t>
            </a:r>
            <a:r>
              <a:rPr lang="en-US"/>
              <a:t>16b</a:t>
            </a:r>
          </a:p>
          <a:p>
            <a:r>
              <a:rPr lang="en-US"/>
              <a:t>Compare = , &gt; in parallel: 8</a:t>
            </a:r>
            <a:r>
              <a:rPr lang="en-US" altLang="zh-CN"/>
              <a:t>*</a:t>
            </a:r>
            <a:r>
              <a:rPr lang="en-US"/>
              <a:t>8b, 4</a:t>
            </a:r>
            <a:r>
              <a:rPr lang="en-US" altLang="zh-CN"/>
              <a:t>*</a:t>
            </a:r>
            <a:r>
              <a:rPr lang="en-US"/>
              <a:t>16b, 2</a:t>
            </a:r>
            <a:r>
              <a:rPr lang="en-US" altLang="zh-CN"/>
              <a:t>*</a:t>
            </a:r>
            <a:r>
              <a:rPr lang="en-US"/>
              <a:t>32b</a:t>
            </a:r>
          </a:p>
          <a:p>
            <a:pPr lvl="1"/>
            <a:r>
              <a:rPr lang="en-US"/>
              <a:t>sets field to 0s (false) or 1s (true); removes branches</a:t>
            </a:r>
          </a:p>
          <a:p>
            <a:r>
              <a:rPr lang="en-US"/>
              <a:t>Pack/Unpack</a:t>
            </a:r>
          </a:p>
          <a:p>
            <a:pPr lvl="1"/>
            <a:r>
              <a:rPr lang="en-US"/>
              <a:t>Convert 32b&lt;–&gt; 16b, 16b &lt;–&gt; 8b</a:t>
            </a:r>
          </a:p>
          <a:p>
            <a:pPr lvl="1"/>
            <a:r>
              <a:rPr lang="en-US"/>
              <a:t>Pack saturates (set to max) if number is too large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D8B525-4A6E-4BB8-A2DD-888DF942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EE6B-34CC-4FE6-A456-C69EBE6440C9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AD4877-D001-4A27-B675-EA4E5A6F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19B87A-892B-4183-8F4C-1B78A7A3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980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SIMD Code: DXPY</a:t>
            </a:r>
            <a:endParaRPr lang="en-A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L.D	</a:t>
            </a:r>
            <a:r>
              <a:rPr lang="en-US" sz="2000">
                <a:solidFill>
                  <a:schemeClr val="hlink"/>
                </a:solidFill>
              </a:rPr>
              <a:t>F0</a:t>
            </a:r>
            <a:r>
              <a:rPr lang="en-US" sz="2000"/>
              <a:t>,a		;load scalar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MOV	F1, F0		;copy a into F1 for SIMD MUL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MOV	F2, F0		;copy a into F2 for SIMD MUL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MOV	F3, F0		;copy a into F3 for SIMD MUL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DADDIU	 R4,Rx,#512	;last address to load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Loop: </a:t>
            </a:r>
            <a:r>
              <a:rPr lang="en-US" sz="2000" u="sng"/>
              <a:t>L.4D	</a:t>
            </a:r>
            <a:r>
              <a:rPr lang="en-US" sz="2000" u="sng">
                <a:solidFill>
                  <a:schemeClr val="accent2"/>
                </a:solidFill>
              </a:rPr>
              <a:t>F4</a:t>
            </a:r>
            <a:r>
              <a:rPr lang="en-US" sz="2000" u="sng"/>
              <a:t>,0[Rx]	</a:t>
            </a:r>
            <a:r>
              <a:rPr lang="en-US" altLang="zh-CN" sz="2000" u="sng"/>
              <a:t>	</a:t>
            </a:r>
            <a:r>
              <a:rPr lang="en-US" sz="2000" u="sng"/>
              <a:t>;load X[i], X[i+1], X[i+2], X[i+3]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MUL.4D	F4,</a:t>
            </a:r>
            <a:r>
              <a:rPr lang="en-US" sz="2000" u="sng">
                <a:solidFill>
                  <a:schemeClr val="accent2"/>
                </a:solidFill>
              </a:rPr>
              <a:t>F4</a:t>
            </a:r>
            <a:r>
              <a:rPr lang="en-US" sz="2000" u="sng"/>
              <a:t>,</a:t>
            </a:r>
            <a:r>
              <a:rPr lang="en-US" sz="2000" u="sng">
                <a:solidFill>
                  <a:schemeClr val="hlink"/>
                </a:solidFill>
              </a:rPr>
              <a:t>F0</a:t>
            </a:r>
            <a:r>
              <a:rPr lang="en-US" sz="2000" u="sng"/>
              <a:t>	</a:t>
            </a:r>
            <a:r>
              <a:rPr lang="en-US" altLang="zh-CN" sz="2000" u="sng"/>
              <a:t>	</a:t>
            </a:r>
            <a:r>
              <a:rPr lang="en-US" sz="2000" u="sng"/>
              <a:t>;a×X[i],a×X[i+1],a×X[i+2],a×X[i+3]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000" u="sng"/>
              <a:t>	L.4D	</a:t>
            </a:r>
            <a:r>
              <a:rPr lang="es-ES" sz="2000" u="sng">
                <a:solidFill>
                  <a:srgbClr val="0000FF"/>
                </a:solidFill>
              </a:rPr>
              <a:t>F8</a:t>
            </a:r>
            <a:r>
              <a:rPr lang="es-ES" sz="2000" u="sng"/>
              <a:t>,0[Ry]	</a:t>
            </a:r>
            <a:r>
              <a:rPr lang="es-ES" altLang="zh-CN" sz="2000" u="sng"/>
              <a:t>	</a:t>
            </a:r>
            <a:r>
              <a:rPr lang="es-ES" sz="2000" u="sng"/>
              <a:t>;load Y[i], Y[i+1], Y[i+2], Y[i+3]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nn-NO" sz="2000" u="sng"/>
              <a:t>	ADD.4D	F8,</a:t>
            </a:r>
            <a:r>
              <a:rPr lang="nn-NO" sz="2000" u="sng">
                <a:solidFill>
                  <a:srgbClr val="0000FF"/>
                </a:solidFill>
              </a:rPr>
              <a:t>F8</a:t>
            </a:r>
            <a:r>
              <a:rPr lang="nn-NO" sz="2000" u="sng"/>
              <a:t>,F4	</a:t>
            </a:r>
            <a:r>
              <a:rPr lang="nn-NO" altLang="zh-CN" sz="2000" u="sng"/>
              <a:t>	</a:t>
            </a:r>
            <a:r>
              <a:rPr lang="nn-NO" sz="2000" u="sng"/>
              <a:t>;a×X[i]+Y[i], ..., a×X[i+3]+Y[i+3]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u="sng"/>
              <a:t>	S.4D	0[Ry],</a:t>
            </a:r>
            <a:r>
              <a:rPr lang="en-US" sz="2000" u="sng">
                <a:solidFill>
                  <a:srgbClr val="0000FF"/>
                </a:solidFill>
              </a:rPr>
              <a:t>F8</a:t>
            </a:r>
            <a:r>
              <a:rPr lang="en-US" sz="2000" u="sng"/>
              <a:t>	</a:t>
            </a:r>
            <a:r>
              <a:rPr lang="en-US" altLang="zh-CN" sz="2000" u="sng"/>
              <a:t>	</a:t>
            </a:r>
            <a:r>
              <a:rPr lang="en-US" sz="2000" u="sng"/>
              <a:t>;store into Y[i], Y[i+1], Y[i+2], Y[i+3]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DADDIU	 Rx,Rx,#32	;increment index to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DADDIU	 Ry,Ry,#32	;increment index to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DSUBU	R20,R4,Rx	;compute bound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BNEZ	R20,Loop	;check if done</a:t>
            </a:r>
          </a:p>
          <a:p>
            <a:pPr>
              <a:lnSpc>
                <a:spcPct val="90000"/>
              </a:lnSpc>
            </a:pPr>
            <a:r>
              <a:rPr lang="en-US" sz="2400"/>
              <a:t>The multiply MUL.4D does F4*F0, F5*F1, F6*F2, and F7*F3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B7D2D3-5F54-4809-93B1-ADA14FE9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0440-1C93-45F9-95A8-3DA79CC085CF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869B6-25E8-441D-9573-69B71993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3CA01-3871-4F05-BB5D-553D19E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46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Roofline Performance Model</a:t>
            </a:r>
            <a:endParaRPr lang="en-AU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</a:p>
          <a:p>
            <a:pPr lvl="1"/>
            <a:r>
              <a:rPr lang="en-US"/>
              <a:t>Plot peak floating-point throughput as a function of arithmetic intensity</a:t>
            </a:r>
          </a:p>
          <a:p>
            <a:pPr lvl="1"/>
            <a:r>
              <a:rPr lang="en-US"/>
              <a:t>Ties together floating-point performance and memory performance for a target machine</a:t>
            </a:r>
          </a:p>
          <a:p>
            <a:r>
              <a:rPr lang="en-US">
                <a:solidFill>
                  <a:srgbClr val="FF0000"/>
                </a:solidFill>
              </a:rPr>
              <a:t>Arithmetic intensity</a:t>
            </a:r>
          </a:p>
          <a:p>
            <a:pPr lvl="1"/>
            <a:r>
              <a:rPr lang="en-US"/>
              <a:t>Floating-point </a:t>
            </a:r>
            <a:r>
              <a:rPr lang="en-US">
                <a:solidFill>
                  <a:srgbClr val="FF0000"/>
                </a:solidFill>
              </a:rPr>
              <a:t>operations per byte</a:t>
            </a:r>
            <a:r>
              <a:rPr lang="en-US"/>
              <a:t> read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71717-9199-4416-A6F3-E673D5CB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E1B-6A43-4EF1-9F03-57434DBAF701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3389D3-5B54-49AC-85B5-A1AFF42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8F7D3-4EFE-4EC6-A9B4-AAE38807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71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Roofline Performance Model</a:t>
            </a:r>
            <a:endParaRPr lang="en-AU"/>
          </a:p>
        </p:txBody>
      </p:sp>
      <p:pic>
        <p:nvPicPr>
          <p:cNvPr id="9421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805" y="2054560"/>
            <a:ext cx="8574390" cy="33906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E3B7D-A9D6-4936-99AF-DD4F0C99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CCA9-E69F-4808-B351-AA2F135E65F0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68C0E1-874F-4A63-B417-4F06AE98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DE89F-246B-453E-B5CA-C6DB7760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55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Rectangle 8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/>
              <a:t>Examples</a:t>
            </a:r>
            <a:endParaRPr lang="en-AU"/>
          </a:p>
        </p:txBody>
      </p:sp>
      <p:pic>
        <p:nvPicPr>
          <p:cNvPr id="5837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6" y="1533526"/>
            <a:ext cx="8212268" cy="4145999"/>
          </a:xfrm>
          <a:noFill/>
          <a:ln>
            <a:noFill/>
          </a:ln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4770CD-B045-454F-8A18-E4E6F0DC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BD4D7432-6AEE-45D9-AE9E-5D7F2EB073DD}" type="datetime1">
              <a:rPr lang="zh-CN" altLang="en-US" smtClean="0"/>
              <a:pPr/>
              <a:t>2020/12/16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78356C-06B8-453C-961E-C3240735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10341-991A-4200-9253-EB308291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4B92438E-418D-4BBA-AE4F-9A85CBB54791}" type="slidenum">
              <a:rPr lang="zh-CN" altLang="en-US" smtClean="0"/>
              <a:pPr/>
              <a:t>48</a:t>
            </a:fld>
            <a:endParaRPr lang="en-US" altLang="zh-CN"/>
          </a:p>
        </p:txBody>
      </p:sp>
      <p:sp>
        <p:nvSpPr>
          <p:cNvPr id="58378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8138" y="5719214"/>
            <a:ext cx="8805862" cy="729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Attainable GFLOPs/sec Min = (Peak Memory BW × Arithmetic Intensity, Peak Floating Point Perf.)</a:t>
            </a:r>
          </a:p>
        </p:txBody>
      </p:sp>
    </p:spTree>
    <p:extLst>
      <p:ext uri="{BB962C8B-B14F-4D97-AF65-F5344CB8AC3E}">
        <p14:creationId xmlns:p14="http://schemas.microsoft.com/office/powerpoint/2010/main" val="4294424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Graphics Processing Units (GPU)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E05B6-EB3D-42E8-A733-1F8886FC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077E-EC37-4BF9-B317-3D2116B1B743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A5CAF-F778-4917-A300-4296B96D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D2DCB-1081-4A26-914F-157BD39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0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SIMD Parallelism</a:t>
            </a: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Vector architectures</a:t>
            </a:r>
          </a:p>
          <a:p>
            <a:r>
              <a:rPr lang="en-US"/>
              <a:t>SIMD extensions</a:t>
            </a:r>
          </a:p>
          <a:p>
            <a:r>
              <a:rPr lang="en-US"/>
              <a:t>Graphics Processor Units (GPUs)</a:t>
            </a:r>
          </a:p>
          <a:p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8AF522-D405-4B39-A5F5-8D019293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CF07-6709-48EE-93BD-E988D6273B39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219C5A-5AFC-4ED0-B4F7-3807E3CB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D7A80-4C7D-421E-9DD0-16C69F5D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0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Processing Units</a:t>
            </a:r>
            <a:endParaRPr lang="en-A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Given the hardware invested to do graphics well</a:t>
            </a:r>
          </a:p>
          <a:p>
            <a:pPr lvl="1"/>
            <a:r>
              <a:rPr lang="en-US"/>
              <a:t>How can be supplement it to improve performance of a wider range of applications?</a:t>
            </a:r>
          </a:p>
          <a:p>
            <a:r>
              <a:rPr lang="en-US"/>
              <a:t>Basic idea:</a:t>
            </a:r>
          </a:p>
          <a:p>
            <a:pPr lvl="1"/>
            <a:r>
              <a:rPr lang="en-US"/>
              <a:t>Heterogeneous execution model</a:t>
            </a:r>
          </a:p>
          <a:p>
            <a:pPr lvl="2"/>
            <a:r>
              <a:rPr lang="en-US"/>
              <a:t>CPU is the </a:t>
            </a:r>
            <a:r>
              <a:rPr lang="en-US">
                <a:solidFill>
                  <a:schemeClr val="hlink"/>
                </a:solidFill>
              </a:rPr>
              <a:t>host</a:t>
            </a:r>
            <a:r>
              <a:rPr lang="en-US"/>
              <a:t>, GPU is the </a:t>
            </a:r>
            <a:r>
              <a:rPr lang="en-US">
                <a:solidFill>
                  <a:schemeClr val="hlink"/>
                </a:solidFill>
              </a:rPr>
              <a:t>device</a:t>
            </a:r>
          </a:p>
          <a:p>
            <a:pPr lvl="1"/>
            <a:r>
              <a:rPr lang="en-US"/>
              <a:t>Develop a C-like programming language for GPU</a:t>
            </a:r>
          </a:p>
          <a:p>
            <a:pPr lvl="2"/>
            <a:r>
              <a:rPr lang="en-US"/>
              <a:t>Unify all forms of GPU parallelism as CUDA thread</a:t>
            </a:r>
          </a:p>
          <a:p>
            <a:pPr lvl="1"/>
            <a:r>
              <a:rPr lang="en-US"/>
              <a:t>Programming model is “Single Instruction Multiple Thread”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8820F2-7220-4BED-A338-32960149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F09B-3C30-4014-94B0-1678C9EA3D5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6FE95C-3B02-46AA-8F02-0AAFA720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0F5017-E6CD-4BB1-9820-90034671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9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and Blocks</a:t>
            </a:r>
            <a:endParaRPr lang="en-AU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solidFill>
                  <a:schemeClr val="hlink"/>
                </a:solidFill>
              </a:rPr>
              <a:t>thread</a:t>
            </a:r>
            <a:r>
              <a:rPr lang="en-US"/>
              <a:t> is associated with each data element</a:t>
            </a:r>
          </a:p>
          <a:p>
            <a:pPr>
              <a:lnSpc>
                <a:spcPct val="90000"/>
              </a:lnSpc>
            </a:pPr>
            <a:r>
              <a:rPr lang="en-US"/>
              <a:t>Threads are organized into </a:t>
            </a:r>
            <a:r>
              <a:rPr lang="en-US">
                <a:solidFill>
                  <a:schemeClr val="hlink"/>
                </a:solidFill>
              </a:rPr>
              <a:t>blocks</a:t>
            </a:r>
          </a:p>
          <a:p>
            <a:pPr lvl="1">
              <a:lnSpc>
                <a:spcPct val="90000"/>
              </a:lnSpc>
            </a:pPr>
            <a:r>
              <a:rPr lang="en-US"/>
              <a:t>These threads are blocked together and executed in groups of 32 threads, called a </a:t>
            </a:r>
            <a:r>
              <a:rPr lang="en-US">
                <a:solidFill>
                  <a:schemeClr val="hlink"/>
                </a:solidFill>
              </a:rPr>
              <a:t>Thread Block</a:t>
            </a:r>
          </a:p>
          <a:p>
            <a:pPr lvl="1">
              <a:lnSpc>
                <a:spcPct val="90000"/>
              </a:lnSpc>
            </a:pPr>
            <a:r>
              <a:rPr lang="en-US"/>
              <a:t>GPU hardware handles thread management, not applications or OS</a:t>
            </a:r>
          </a:p>
          <a:p>
            <a:pPr>
              <a:lnSpc>
                <a:spcPct val="90000"/>
              </a:lnSpc>
            </a:pPr>
            <a:r>
              <a:rPr lang="en-US"/>
              <a:t>Blocks are organized into a </a:t>
            </a:r>
            <a:r>
              <a:rPr lang="en-US">
                <a:solidFill>
                  <a:schemeClr val="hlink"/>
                </a:solidFill>
              </a:rPr>
              <a:t>grid</a:t>
            </a:r>
          </a:p>
          <a:p>
            <a:pPr>
              <a:lnSpc>
                <a:spcPct val="90000"/>
              </a:lnSpc>
            </a:pPr>
            <a:r>
              <a:rPr lang="en-US"/>
              <a:t>The hardware that executes a whole block of threads a </a:t>
            </a:r>
            <a:r>
              <a:rPr lang="en-US">
                <a:solidFill>
                  <a:schemeClr val="hlink"/>
                </a:solidFill>
              </a:rPr>
              <a:t>multithreaded SIMD Processor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41AE7-DB8B-4E42-A98A-31290054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E160-386E-4CB8-85BC-3656728ECBBF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FBA0A-5600-4253-9213-28DA814C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A80B31-34FB-4DF8-AE40-A5457E1B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30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NVIDIA GPU Architecture</a:t>
            </a:r>
            <a:endParaRPr lang="en-A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Similarities to vector machines:</a:t>
            </a:r>
          </a:p>
          <a:p>
            <a:pPr lvl="1"/>
            <a:r>
              <a:rPr lang="en-US"/>
              <a:t>Works well with data-level parallel problems</a:t>
            </a:r>
          </a:p>
          <a:p>
            <a:pPr lvl="1"/>
            <a:r>
              <a:rPr lang="en-US"/>
              <a:t>Scatter-gather transfers</a:t>
            </a:r>
          </a:p>
          <a:p>
            <a:pPr lvl="1"/>
            <a:r>
              <a:rPr lang="en-US"/>
              <a:t>Mask registers</a:t>
            </a:r>
          </a:p>
          <a:p>
            <a:pPr lvl="1"/>
            <a:r>
              <a:rPr lang="en-US"/>
              <a:t>Large register files</a:t>
            </a:r>
          </a:p>
          <a:p>
            <a:r>
              <a:rPr lang="en-US"/>
              <a:t>Differences:</a:t>
            </a:r>
          </a:p>
          <a:p>
            <a:pPr lvl="1"/>
            <a:r>
              <a:rPr lang="en-US"/>
              <a:t>No scalar processor</a:t>
            </a:r>
          </a:p>
          <a:p>
            <a:pPr lvl="1"/>
            <a:r>
              <a:rPr lang="en-US"/>
              <a:t>Uses multithreading to hide memory latency</a:t>
            </a:r>
          </a:p>
          <a:p>
            <a:pPr lvl="1"/>
            <a:r>
              <a:rPr lang="en-US"/>
              <a:t>Has many functional units, as opposed to a few deeply pipelined units like a vector processor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FBF5C-E006-4FB3-AD2E-5C274D86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C76B-CD0F-4845-91D3-C2DF5D475E58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2553F-C358-4659-BAAB-E897436B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5D351-87E9-432A-866A-DCD28CB8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0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Few Details of a CUDA Program</a:t>
            </a: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CUDA functions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the GPU (device) uses </a:t>
            </a:r>
            <a:r>
              <a:rPr lang="en-US" sz="2000">
                <a:solidFill>
                  <a:schemeClr val="hlink"/>
                </a:solidFill>
              </a:rPr>
              <a:t>__device__</a:t>
            </a:r>
            <a:r>
              <a:rPr lang="en-US" sz="2000"/>
              <a:t> or </a:t>
            </a:r>
            <a:r>
              <a:rPr lang="en-US" sz="2000">
                <a:solidFill>
                  <a:schemeClr val="hlink"/>
                </a:solidFill>
              </a:rPr>
              <a:t>__global__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the system processor (host) uses </a:t>
            </a:r>
            <a:r>
              <a:rPr lang="en-US" sz="2000">
                <a:solidFill>
                  <a:schemeClr val="hlink"/>
                </a:solidFill>
              </a:rPr>
              <a:t>__host__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CUDA GPU Memory variables declared as in the </a:t>
            </a:r>
            <a:r>
              <a:rPr lang="en-US" sz="2400">
                <a:solidFill>
                  <a:schemeClr val="hlink"/>
                </a:solidFill>
              </a:rPr>
              <a:t>__device__</a:t>
            </a:r>
            <a:r>
              <a:rPr lang="en-US" sz="2400"/>
              <a:t> or </a:t>
            </a:r>
            <a:r>
              <a:rPr lang="en-US" sz="2400">
                <a:solidFill>
                  <a:schemeClr val="hlink"/>
                </a:solidFill>
              </a:rPr>
              <a:t>__global__functions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Accessible by all multithreaded SIMD processors.</a:t>
            </a:r>
          </a:p>
          <a:p>
            <a:pPr>
              <a:lnSpc>
                <a:spcPct val="90000"/>
              </a:lnSpc>
            </a:pPr>
            <a:r>
              <a:rPr lang="en-US" sz="2400"/>
              <a:t>The function name that runs on the GPU is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name&lt;&lt;&lt;</a:t>
            </a:r>
            <a:r>
              <a:rPr lang="en-US" sz="2000">
                <a:solidFill>
                  <a:schemeClr val="hlink"/>
                </a:solidFill>
              </a:rPr>
              <a:t>dimGrid</a:t>
            </a:r>
            <a:r>
              <a:rPr lang="en-US" sz="2000"/>
              <a:t>, </a:t>
            </a:r>
            <a:r>
              <a:rPr lang="en-US" sz="2000">
                <a:solidFill>
                  <a:schemeClr val="hlink"/>
                </a:solidFill>
              </a:rPr>
              <a:t>dimBlock</a:t>
            </a:r>
            <a:r>
              <a:rPr lang="en-US" sz="2000"/>
              <a:t>&gt;&gt;&gt;(... parameter list ...)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dimGrid: dimensions of the code (in blocks)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dimBlock: dimensions of a block (in threads)</a:t>
            </a:r>
          </a:p>
          <a:p>
            <a:pPr>
              <a:lnSpc>
                <a:spcPct val="90000"/>
              </a:lnSpc>
            </a:pPr>
            <a:r>
              <a:rPr lang="en-US" sz="2400"/>
              <a:t>The identifier for blocks ( </a:t>
            </a:r>
            <a:r>
              <a:rPr lang="en-US" sz="2400">
                <a:solidFill>
                  <a:schemeClr val="hlink"/>
                </a:solidFill>
              </a:rPr>
              <a:t>blockIdx</a:t>
            </a:r>
            <a:r>
              <a:rPr lang="en-US" sz="2400"/>
              <a:t> ) </a:t>
            </a:r>
          </a:p>
          <a:p>
            <a:pPr>
              <a:lnSpc>
                <a:spcPct val="90000"/>
              </a:lnSpc>
            </a:pPr>
            <a:r>
              <a:rPr lang="en-US" sz="2400"/>
              <a:t>The identifier for threads per block ( </a:t>
            </a:r>
            <a:r>
              <a:rPr lang="en-US" sz="2400">
                <a:solidFill>
                  <a:schemeClr val="hlink"/>
                </a:solidFill>
              </a:rPr>
              <a:t>threadIdx</a:t>
            </a:r>
            <a:r>
              <a:rPr lang="en-US" sz="2400"/>
              <a:t> ), </a:t>
            </a:r>
          </a:p>
          <a:p>
            <a:pPr>
              <a:lnSpc>
                <a:spcPct val="90000"/>
              </a:lnSpc>
            </a:pPr>
            <a:r>
              <a:rPr lang="en-US" sz="2400"/>
              <a:t>The number of threads per block (</a:t>
            </a:r>
            <a:r>
              <a:rPr lang="en-US" sz="2400">
                <a:solidFill>
                  <a:schemeClr val="hlink"/>
                </a:solidFill>
              </a:rPr>
              <a:t> blockDim</a:t>
            </a:r>
            <a:r>
              <a:rPr lang="en-US" sz="2400"/>
              <a:t> 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Which comes from the </a:t>
            </a:r>
            <a:r>
              <a:rPr lang="en-US" sz="2000">
                <a:solidFill>
                  <a:schemeClr val="hlink"/>
                </a:solidFill>
              </a:rPr>
              <a:t>dimBlock</a:t>
            </a:r>
            <a:r>
              <a:rPr lang="en-US" sz="2000"/>
              <a:t> parameter in the bullet above</a:t>
            </a:r>
            <a:endParaRPr lang="zh-CN" altLang="en-US" sz="20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832057-AF11-4309-8E98-9DEA2FF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9D4-DA6D-40E8-AD06-B3787C5E4A98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9556C-2700-4267-8A69-2E998F38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229CC-EF13-4EA2-8FE3-C964EB5E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86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DAXPY</a:t>
            </a:r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Conventional C code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// DAXPY in 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void daxpy(int n,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		double a,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		double *x,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		double *y)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for (int i = 0; i &lt; n; ++i)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</a:t>
            </a: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y[i] = a*x[i] + y[i];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// Perform SAXPY on 1M elements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daxpy (4096*256, 2.0, x, y);</a:t>
            </a:r>
            <a:endParaRPr lang="zh-CN" altLang="en-US" sz="1800" b="1">
              <a:latin typeface="Courier New" charset="0"/>
            </a:endParaRPr>
          </a:p>
        </p:txBody>
      </p:sp>
      <p:sp>
        <p:nvSpPr>
          <p:cNvPr id="645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 </a:t>
            </a:r>
            <a:r>
              <a:rPr lang="en-US" sz="2400"/>
              <a:t>The CUDA version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// DAXPY in CUDA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__device__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//__Global__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void daxpy(int n,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		double a,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		double *x,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		double *y)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int i = 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blockIdx</a:t>
            </a:r>
            <a:r>
              <a:rPr lang="en-US" sz="1800" b="1">
                <a:latin typeface="Courier New" charset="0"/>
              </a:rPr>
              <a:t>.x*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blockDim</a:t>
            </a:r>
            <a:r>
              <a:rPr lang="en-US" sz="1800" b="1">
                <a:latin typeface="Courier New" charset="0"/>
              </a:rPr>
              <a:t>.x + 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threadIdx</a:t>
            </a:r>
            <a:r>
              <a:rPr lang="en-US" sz="1800" b="1">
                <a:latin typeface="Courier New" charset="0"/>
              </a:rPr>
              <a:t>.x;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if (i &lt; n) </a:t>
            </a: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y[i] = a*x[i] + y[i];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// Perform SAXPY on 1M elements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daxpy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&lt;&lt;&lt;4096,256&gt;&gt;&gt;</a:t>
            </a:r>
            <a:r>
              <a:rPr lang="en-US" sz="1800" b="1">
                <a:latin typeface="Courier New" charset="0"/>
              </a:rPr>
              <a:t>(n, 2.0, x, y);</a:t>
            </a:r>
            <a:endParaRPr lang="zh-CN" altLang="en-US" sz="1800" b="1">
              <a:latin typeface="Courier New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0DA9BE-042D-47A8-AC12-3D1694BF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141-4F42-436E-B004-1B90309F4C5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F2842D-7E7E-4F9A-9204-C4A6D964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7C332-CCC4-4354-B5F1-56E434A9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97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zh-CN" altLang="en-US"/>
              <a:t> </a:t>
            </a:r>
            <a:r>
              <a:rPr lang="en-US"/>
              <a:t>GPU terms in book and NVIDIA and OpenCL - 1</a:t>
            </a:r>
            <a:endParaRPr lang="zh-CN" altLang="en-US"/>
          </a:p>
        </p:txBody>
      </p:sp>
      <p:pic>
        <p:nvPicPr>
          <p:cNvPr id="655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860499"/>
            <a:ext cx="8429625" cy="4281590"/>
          </a:xfrm>
          <a:noFill/>
          <a:ln>
            <a:noFill/>
          </a:ln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57832-30B4-4F3E-8038-F3EF3940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6FB38D98-D4BE-43D0-8004-97EC016717C5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0A8637-A935-4B44-B093-5CE95C2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EC448-2426-456A-A44A-9BA087E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71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zh-CN" altLang="en-US"/>
              <a:t> </a:t>
            </a:r>
            <a:r>
              <a:rPr lang="en-US"/>
              <a:t>GPU terms in book and NVIDIA and OpenCL - 2</a:t>
            </a:r>
            <a:endParaRPr lang="zh-CN" altLang="en-US"/>
          </a:p>
        </p:txBody>
      </p:sp>
      <p:pic>
        <p:nvPicPr>
          <p:cNvPr id="665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39" y="1571625"/>
            <a:ext cx="8177723" cy="4859338"/>
          </a:xfrm>
          <a:noFill/>
          <a:ln>
            <a:noFill/>
          </a:ln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5EB09-0628-4585-9ED5-44B83623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E2E38437-DFEA-4DD7-9CF0-8EC99A5C72B9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0EEC1D-D1D8-45CF-BF65-ADE447F1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09922-0B36-4327-9BDF-CF14D7A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01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zh-CN" altLang="en-US"/>
              <a:t> </a:t>
            </a:r>
            <a:r>
              <a:rPr lang="en-US"/>
              <a:t>GPU terms in book and NVIDIA and OpenCL – 1 ( from back cover)</a:t>
            </a:r>
            <a:endParaRPr lang="zh-CN" altLang="en-US"/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698112"/>
            <a:ext cx="8429625" cy="4606364"/>
          </a:xfrm>
          <a:noFill/>
          <a:ln>
            <a:noFill/>
          </a:ln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E8BC88-6ABA-4915-844E-42DA8CE9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0DED3B07-633D-4880-89C1-CBEC03752240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1495FE-8376-4D45-A926-8C173A0B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14A1D-2855-4438-A530-2469747A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7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zh-CN" altLang="en-US"/>
              <a:t> </a:t>
            </a:r>
            <a:r>
              <a:rPr lang="en-US"/>
              <a:t>GPU terms in book and NVIDIA and OpenCL - 2 ( from back cover)</a:t>
            </a:r>
            <a:endParaRPr lang="zh-CN" altLang="en-US"/>
          </a:p>
        </p:txBody>
      </p:sp>
      <p:pic>
        <p:nvPicPr>
          <p:cNvPr id="6861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187" y="1571625"/>
            <a:ext cx="7001627" cy="4859338"/>
          </a:xfrm>
          <a:noFill/>
          <a:ln>
            <a:noFill/>
          </a:ln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46717A-C4A7-4343-A552-F4B6A8EE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27ADF3F2-310E-443B-B6E1-A84752A46CFE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3403A5-10F8-4B56-8B5B-4256CB0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7D931-5B94-4B48-9C42-3443B5E8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60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Grid, Thread Blocks and SIMD Threads</a:t>
            </a:r>
          </a:p>
        </p:txBody>
      </p:sp>
      <p:pic>
        <p:nvPicPr>
          <p:cNvPr id="69641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304055"/>
            <a:ext cx="3663141" cy="5317781"/>
          </a:xfrm>
          <a:noFill/>
          <a:ln>
            <a:noFill/>
          </a:ln>
        </p:spPr>
      </p:pic>
      <p:sp>
        <p:nvSpPr>
          <p:cNvPr id="69642" name="Rectangle 10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mapping of a Grid (</a:t>
            </a:r>
            <a:r>
              <a:rPr lang="en-US" dirty="0" err="1"/>
              <a:t>vectorizable</a:t>
            </a:r>
            <a:r>
              <a:rPr lang="en-US" dirty="0"/>
              <a:t> loop), Thread Blocks (SIMD basic blocks), and threads of SIMD instructions</a:t>
            </a:r>
          </a:p>
          <a:p>
            <a:pPr lvl="1"/>
            <a:r>
              <a:rPr lang="en-US" dirty="0"/>
              <a:t>The GPU code that works on the whole 8192 element multiply is called a Grid (or </a:t>
            </a:r>
            <a:r>
              <a:rPr lang="en-US" dirty="0" err="1"/>
              <a:t>vectorized</a:t>
            </a:r>
            <a:r>
              <a:rPr lang="en-US" dirty="0"/>
              <a:t> loop)</a:t>
            </a:r>
          </a:p>
          <a:p>
            <a:pPr lvl="1"/>
            <a:r>
              <a:rPr lang="en-US" dirty="0"/>
              <a:t>A Grid is composed of Thread Blocks (or body of a </a:t>
            </a:r>
            <a:r>
              <a:rPr lang="en-US" dirty="0" err="1"/>
              <a:t>vectorized</a:t>
            </a:r>
            <a:r>
              <a:rPr lang="en-US" dirty="0"/>
              <a:t> loop), each with up to 512 elements</a:t>
            </a:r>
          </a:p>
          <a:p>
            <a:pPr lvl="1"/>
            <a:r>
              <a:rPr lang="en-US" dirty="0"/>
              <a:t>A SIMD instruction (Thread) executes 32 elements at a time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3B167E-32D0-4615-92F0-92AC20F3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D25-9BAE-4F3E-B9CB-1F25423C788A}" type="datetime1">
              <a:rPr lang="zh-CN" altLang="en-US" smtClean="0"/>
              <a:pPr/>
              <a:t>2020/12/16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699B52-9C54-47DC-801E-2BDC5D32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8BFE27-1591-496A-ADB1-7CB0E155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DAE-DE3E-47E5-98DA-DADE9134FC43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38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9845D4ED-5D60-4F4F-9A33-FA911164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Architectures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/>
          </a:bodyPr>
          <a:lstStyle/>
          <a:p>
            <a:r>
              <a:rPr lang="en-US"/>
              <a:t>The most efficient way to execute a vectorizable application is a vector processor. Jim Smith, ISCA (1994)</a:t>
            </a:r>
          </a:p>
          <a:p>
            <a:r>
              <a:rPr lang="en-US"/>
              <a:t>Basic idea:</a:t>
            </a:r>
          </a:p>
          <a:p>
            <a:pPr lvl="1"/>
            <a:r>
              <a:rPr lang="en-US"/>
              <a:t>Read sets of data elements into “vector registers”</a:t>
            </a:r>
          </a:p>
          <a:p>
            <a:pPr lvl="1"/>
            <a:r>
              <a:rPr lang="en-US"/>
              <a:t>Operate on those registers</a:t>
            </a:r>
          </a:p>
          <a:p>
            <a:pPr lvl="1"/>
            <a:r>
              <a:rPr lang="en-US"/>
              <a:t>Disperse the results back into memory</a:t>
            </a:r>
          </a:p>
          <a:p>
            <a:r>
              <a:rPr lang="en-US"/>
              <a:t>Registers are controlled by compiler</a:t>
            </a:r>
          </a:p>
          <a:p>
            <a:pPr lvl="1"/>
            <a:r>
              <a:rPr lang="en-US"/>
              <a:t>Used to hide memory latency</a:t>
            </a:r>
          </a:p>
          <a:p>
            <a:pPr lvl="1"/>
            <a:r>
              <a:rPr lang="en-US"/>
              <a:t>Leverage memory bandwidth</a:t>
            </a:r>
          </a:p>
        </p:txBody>
      </p:sp>
      <p:sp>
        <p:nvSpPr>
          <p:cNvPr id="23" name="日期占位符 22">
            <a:extLst>
              <a:ext uri="{FF2B5EF4-FFF2-40B4-BE49-F238E27FC236}">
                <a16:creationId xmlns:a16="http://schemas.microsoft.com/office/drawing/2014/main" id="{6B3BD650-DAC8-4449-9080-4858010E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8F1-9726-459B-97E8-66D35DC1140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24" name="页脚占位符 23">
            <a:extLst>
              <a:ext uri="{FF2B5EF4-FFF2-40B4-BE49-F238E27FC236}">
                <a16:creationId xmlns:a16="http://schemas.microsoft.com/office/drawing/2014/main" id="{5351528C-2513-41A0-9F19-DED62F75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EF0FAED1-B680-48C4-ABCF-AD86A345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42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Example: Multiply two vectors of length 8192</a:t>
            </a:r>
            <a:endParaRPr lang="en-AU" sz="280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A </a:t>
            </a:r>
            <a:r>
              <a:rPr lang="en-US" sz="2400">
                <a:solidFill>
                  <a:schemeClr val="hlink"/>
                </a:solidFill>
              </a:rPr>
              <a:t>Thread Block</a:t>
            </a:r>
            <a:r>
              <a:rPr lang="en-US" sz="2400"/>
              <a:t> is assigned to a processor that executes that code, which we call a </a:t>
            </a:r>
            <a:r>
              <a:rPr lang="en-US" sz="2400">
                <a:solidFill>
                  <a:schemeClr val="hlink"/>
                </a:solidFill>
              </a:rPr>
              <a:t>multithreaded SIMD Processor</a:t>
            </a:r>
            <a:r>
              <a:rPr lang="en-US" sz="2400"/>
              <a:t>, by the Thread Block Scheduler</a:t>
            </a:r>
          </a:p>
          <a:p>
            <a:r>
              <a:rPr lang="en-US" sz="2400"/>
              <a:t>The Thread Block Scheduler has some similarities to a control processor in a vector architecture</a:t>
            </a:r>
          </a:p>
          <a:p>
            <a:r>
              <a:rPr lang="en-US" sz="2400"/>
              <a:t>It determines the number of thread blocks needed for the loop and keeps allocating them to different multithreaded SIMD Processors until the loop is completed</a:t>
            </a:r>
          </a:p>
          <a:p>
            <a:r>
              <a:rPr lang="en-US" sz="2400"/>
              <a:t>In this example, it would send 16 Thread Blocks to multithreaded SIMD Processors to compute all 8192 elements of this loop</a:t>
            </a:r>
          </a:p>
          <a:p>
            <a:r>
              <a:rPr lang="en-US" sz="2400"/>
              <a:t>Current-generation GPUs (Fermi) have 7-15 multithreaded SIMD processors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3365C7-7CB0-4E52-A083-9A269553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A0C2-5256-439F-AF6C-2A2612C9F1F3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F95F6C-61B5-4CBB-AC0F-6655C675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82D09-A12B-4ED0-8666-3CA3CE78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42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Kepler GK110 Full Chip Block Diagram</a:t>
            </a:r>
            <a:endParaRPr lang="zh-CN" altLang="en-US"/>
          </a:p>
        </p:txBody>
      </p:sp>
      <p:pic>
        <p:nvPicPr>
          <p:cNvPr id="7168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" b="5532"/>
          <a:stretch>
            <a:fillRect/>
          </a:stretch>
        </p:blipFill>
        <p:spPr/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49A273-B69D-4F63-AEE8-A6FE48DF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A3D-0785-4C01-A839-5D2E04633D42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3A7E63-53F3-4C20-B7BC-CF349781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0AA84-99F7-4B1A-AD44-38FD6A51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39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Streaming Multiprocessor (SMX) Architecture</a:t>
            </a:r>
            <a:endParaRPr lang="zh-CN" altLang="en-US"/>
          </a:p>
        </p:txBody>
      </p:sp>
      <p:pic>
        <p:nvPicPr>
          <p:cNvPr id="72713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5" y="1665288"/>
            <a:ext cx="4140267" cy="4691062"/>
          </a:xfrm>
          <a:prstGeom prst="rect">
            <a:avLst/>
          </a:prstGeom>
          <a:noFill/>
          <a:ln>
            <a:noFill/>
          </a:ln>
        </p:spPr>
      </p:pic>
      <p:sp>
        <p:nvSpPr>
          <p:cNvPr id="72714" name="Rectangle 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SMX: 192 single-precision CUDA cores, 64 double-precision units, 32 special function units (SFU), and 32 load/store units (LD/ST)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BC3CBE-18F9-477A-B326-C9FB1126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3952-BBD7-4E55-BE80-5589DCC129F2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6C430F-6289-44C7-9AE9-9B05C491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BE925-8A49-442D-A0BA-D09D6BC1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DAE-DE3E-47E5-98DA-DADE9134FC43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118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/>
              <a:t>A Multithreaded SIMD Processor</a:t>
            </a:r>
            <a:endParaRPr lang="zh-CN" altLang="en-US"/>
          </a:p>
        </p:txBody>
      </p:sp>
      <p:pic>
        <p:nvPicPr>
          <p:cNvPr id="73737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8" y="2249600"/>
            <a:ext cx="4246562" cy="3522437"/>
          </a:xfrm>
          <a:prstGeom prst="rect">
            <a:avLst/>
          </a:prstGeom>
          <a:noFill/>
          <a:ln>
            <a:noFill/>
          </a:ln>
        </p:spPr>
      </p:pic>
      <p:sp>
        <p:nvSpPr>
          <p:cNvPr id="73738" name="Rectangle 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16 SIMD lanes</a:t>
            </a:r>
          </a:p>
          <a:p>
            <a:r>
              <a:rPr lang="en-US"/>
              <a:t>The SIMD Thread Scheduler has, say, 48 independent threads  of SIMD instructions that it schedules  with a table of 48 PCs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2C8DF-D372-4FE1-9D4C-272A31B1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47D-A182-4D43-A72D-69BA36626DA1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003435-F4D4-435E-87DA-55D1C1C3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65A76-3A27-4B20-98E5-A18350A1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DAE-DE3E-47E5-98DA-DADE9134FC43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148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  <a:endParaRPr lang="zh-CN" altLang="en-US"/>
          </a:p>
        </p:txBody>
      </p:sp>
      <p:pic>
        <p:nvPicPr>
          <p:cNvPr id="74761" name="Picture 9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4" r="-16862"/>
          <a:stretch/>
        </p:blipFill>
        <p:spPr>
          <a:xfrm>
            <a:off x="776941" y="1051717"/>
            <a:ext cx="3122706" cy="53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7476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3635673" y="1051717"/>
            <a:ext cx="5339461" cy="5396349"/>
          </a:xfrm>
        </p:spPr>
        <p:txBody>
          <a:bodyPr>
            <a:noAutofit/>
          </a:bodyPr>
          <a:lstStyle/>
          <a:p>
            <a:r>
              <a:rPr lang="en-US" sz="2000" dirty="0"/>
              <a:t>Threads of SIMD instructions</a:t>
            </a:r>
          </a:p>
          <a:p>
            <a:pPr lvl="1"/>
            <a:r>
              <a:rPr lang="en-US" sz="2000" dirty="0"/>
              <a:t>Each has its own PC</a:t>
            </a:r>
          </a:p>
          <a:p>
            <a:pPr lvl="1"/>
            <a:r>
              <a:rPr lang="en-US" sz="2000" dirty="0"/>
              <a:t>Thread scheduler uses scoreboard to dispatch</a:t>
            </a:r>
          </a:p>
          <a:p>
            <a:pPr lvl="1"/>
            <a:r>
              <a:rPr lang="en-US" sz="2000" dirty="0"/>
              <a:t>No data dependencies between threads!</a:t>
            </a:r>
          </a:p>
          <a:p>
            <a:pPr lvl="1"/>
            <a:r>
              <a:rPr lang="en-US" sz="2000" dirty="0"/>
              <a:t>Keeps track of up to 48 threads of SIMD instructions</a:t>
            </a:r>
          </a:p>
          <a:p>
            <a:pPr lvl="2"/>
            <a:r>
              <a:rPr lang="en-US" sz="1600" dirty="0"/>
              <a:t>Hides memory latency</a:t>
            </a:r>
          </a:p>
          <a:p>
            <a:r>
              <a:rPr lang="en-US" sz="2000" dirty="0"/>
              <a:t>Thread block scheduler schedules blocks to SIMD processors</a:t>
            </a:r>
          </a:p>
          <a:p>
            <a:r>
              <a:rPr lang="en-US" sz="2000" dirty="0"/>
              <a:t>Because threads of SIMD instructions are independent, the scheduler may select a different SIMD thread each time</a:t>
            </a:r>
            <a:endParaRPr lang="zh-CN" altLang="en-US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C2FDA6-CCEA-4716-B666-F1C24D69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DBE-D000-4494-AB2B-0865BEEE08CF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4B8B3B-7CF3-42A9-8885-AB0965B1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6AEDB-824C-4BDA-9F58-F1BD626C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8DAE-DE3E-47E5-98DA-DADE9134FC43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971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zh-CN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NVIDIA GPU has 32,768 registers</a:t>
            </a:r>
          </a:p>
          <a:p>
            <a:pPr lvl="1"/>
            <a:r>
              <a:rPr lang="en-US"/>
              <a:t>Divided into lanes</a:t>
            </a:r>
          </a:p>
          <a:p>
            <a:pPr lvl="1"/>
            <a:r>
              <a:rPr lang="en-US"/>
              <a:t>Each SIMD thread is limited to 64 registers</a:t>
            </a:r>
          </a:p>
          <a:p>
            <a:pPr lvl="1"/>
            <a:r>
              <a:rPr lang="en-US"/>
              <a:t>SIMD thread has up to:</a:t>
            </a:r>
          </a:p>
          <a:p>
            <a:pPr lvl="2"/>
            <a:r>
              <a:rPr lang="en-US"/>
              <a:t>64 vector registers of 32 32-bit elements</a:t>
            </a:r>
          </a:p>
          <a:p>
            <a:pPr lvl="2"/>
            <a:r>
              <a:rPr lang="en-US"/>
              <a:t>32 vector registers of 32 64-bit elements</a:t>
            </a:r>
          </a:p>
          <a:p>
            <a:pPr lvl="1"/>
            <a:r>
              <a:rPr lang="en-US"/>
              <a:t>Fermi has 16 physical SIMD lanes, each containing 2048 registers</a:t>
            </a:r>
          </a:p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EA3471-DAEE-460F-ADC4-1B79EFDC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5A2E-914C-4806-9B9C-0B01FA9E83EF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6F601A-126E-4D5E-A5A6-7F5B5AA9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F6E968-FCE4-41B7-8405-80BB57E0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2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NVIDIA Instruction Set Architecture</a:t>
            </a:r>
            <a:endParaRPr lang="zh-CN" altLang="en-US"/>
          </a:p>
        </p:txBody>
      </p:sp>
      <p:pic>
        <p:nvPicPr>
          <p:cNvPr id="76815" name="Picture 1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9" y="1095288"/>
            <a:ext cx="8903810" cy="2529062"/>
          </a:xfrm>
          <a:prstGeom prst="rect">
            <a:avLst/>
          </a:prstGeom>
          <a:noFill/>
          <a:ln>
            <a:noFill/>
          </a:ln>
        </p:spPr>
      </p:pic>
      <p:sp>
        <p:nvSpPr>
          <p:cNvPr id="76816" name="Rectangle 16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ISA is an abstraction of the hardware instruction set</a:t>
            </a:r>
          </a:p>
          <a:p>
            <a:pPr lvl="1"/>
            <a:r>
              <a:rPr lang="en-US"/>
              <a:t>“Parallel Thread Execution (PTX)”</a:t>
            </a:r>
          </a:p>
          <a:p>
            <a:pPr lvl="1"/>
            <a:r>
              <a:rPr lang="en-US"/>
              <a:t>Uses virtual registers</a:t>
            </a:r>
          </a:p>
          <a:p>
            <a:pPr lvl="1"/>
            <a:r>
              <a:rPr lang="en-US"/>
              <a:t>Translation to machine code is performed in software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9C5BFC-580A-4DE1-9893-DE4ED3FD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BE18-4B7E-46AE-9E0C-7B78811E7AAC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0ECE16-9BDB-4F25-BB05-6A10D99E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DBCE2-7CD2-419A-80CD-B4F88208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438E-418D-4BBA-AE4F-9A85CBB54791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477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2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1568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778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-4150" y="0"/>
            <a:ext cx="1191774" cy="2355131"/>
          </a:xfrm>
        </p:spPr>
        <p:txBody>
          <a:bodyPr>
            <a:noAutofit/>
          </a:bodyPr>
          <a:lstStyle/>
          <a:p>
            <a:r>
              <a:rPr lang="zh-CN" altLang="en-US" sz="1400" b="1" dirty="0"/>
              <a:t> </a:t>
            </a:r>
            <a:r>
              <a:rPr lang="en-US" sz="1400" b="1" dirty="0"/>
              <a:t>Basic PTX GPU Thread Instructions</a:t>
            </a:r>
            <a:endParaRPr lang="zh-CN" altLang="en-US" sz="14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BA9A75-0242-4234-86C8-532DFF5D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0BA5-7886-4280-9FA8-CB263BEB060F}" type="datetime1">
              <a:rPr lang="zh-CN" altLang="en-US" smtClean="0"/>
              <a:t>2020/12/16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8E05F-95E7-44FE-B0E6-55A6B6ED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97C58-BFF5-472A-9389-0162A5D4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95FA-AAEB-4A05-B72F-1862315F9D04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628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DAXPY Example</a:t>
            </a:r>
            <a:endParaRPr lang="zh-CN" altLang="en-US"/>
          </a:p>
        </p:txBody>
      </p:sp>
      <p:sp>
        <p:nvSpPr>
          <p:cNvPr id="78854" name="Rectangle 6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shl.s32	R8, </a:t>
            </a:r>
            <a:r>
              <a:rPr lang="en-US" sz="2000" dirty="0" err="1"/>
              <a:t>blockIdx</a:t>
            </a:r>
            <a:r>
              <a:rPr lang="en-US" sz="2000" dirty="0"/>
              <a:t>, 9	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add.s32	R8, R8, </a:t>
            </a:r>
            <a:r>
              <a:rPr lang="en-US" sz="2000" dirty="0" err="1"/>
              <a:t>threadIdx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ld.global.f64	 RD0, [X+R8]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2000" dirty="0"/>
              <a:t>ld.global.f64	 RD2, [Y+R8]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mul.f64 </a:t>
            </a:r>
            <a:r>
              <a:rPr lang="en-US" altLang="zh-CN" sz="2000" dirty="0"/>
              <a:t>	</a:t>
            </a:r>
            <a:r>
              <a:rPr lang="en-US" sz="2000" dirty="0"/>
              <a:t>R0D, RD0, RD4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add.f64 </a:t>
            </a:r>
            <a:r>
              <a:rPr lang="en-US" altLang="zh-CN" sz="2000" dirty="0"/>
              <a:t>	</a:t>
            </a:r>
            <a:r>
              <a:rPr lang="en-US" sz="2000" dirty="0"/>
              <a:t>R0D, RD0, RD2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2000" dirty="0"/>
              <a:t>st.global.f64 [Y+R8], RD0	</a:t>
            </a:r>
            <a:endParaRPr lang="zh-CN" altLang="en-US" sz="2000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/>
              <a:t>; Thread Block ID * Block size (512 or 2</a:t>
            </a:r>
            <a:r>
              <a:rPr lang="en-US" sz="2000" baseline="30000"/>
              <a:t>9</a:t>
            </a:r>
            <a:r>
              <a:rPr lang="en-US" sz="200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; R8 = i = my CUDA thread ID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; RD0 = X[i]</a:t>
            </a:r>
            <a:endParaRPr lang="zh-CN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s-ES" sz="2000"/>
              <a:t>; RD2 = Y[i]</a:t>
            </a:r>
            <a:endParaRPr lang="zh-CN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; Product in RD0 = RD0 * RD4 (scalar a)</a:t>
            </a:r>
            <a:endParaRPr lang="zh-CN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; Sum in RD0 = RD0 + RD2 (Y[i])</a:t>
            </a:r>
            <a:endParaRPr lang="zh-CN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s-ES" sz="2000"/>
              <a:t>; Y[i] = sum (X[i]*a + Y[i])</a:t>
            </a:r>
            <a:endParaRPr lang="zh-CN" altLang="en-US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EF2332-1EF4-456E-8EA3-6985C19B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BB37-4B93-4BF6-BE3D-A867436BE231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31836-2465-4D66-9FB4-486726BC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3A7D82-D65B-4DC8-8E4A-879F3308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172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宋体" charset="0"/>
                <a:cs typeface="宋体" charset="0"/>
              </a:rPr>
              <a:t>Loop-Level Parallelism</a:t>
            </a:r>
            <a:endParaRPr lang="zh-CN" altLang="en-US">
              <a:ea typeface="宋体" charset="0"/>
              <a:cs typeface="宋体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宋体" charset="0"/>
                <a:cs typeface="宋体" charset="0"/>
              </a:rPr>
              <a:t>Focuses on determining whether data accesses in later iterations are dependent on data values produced in earlier iterations</a:t>
            </a:r>
          </a:p>
          <a:p>
            <a:pPr lvl="1"/>
            <a:r>
              <a:rPr lang="en-US" sz="2400" dirty="0">
                <a:ea typeface="宋体" charset="0"/>
                <a:cs typeface="宋体" charset="0"/>
              </a:rPr>
              <a:t>Loop-carried dependence</a:t>
            </a:r>
          </a:p>
          <a:p>
            <a:pPr lvl="2"/>
            <a:endParaRPr lang="nn-NO" dirty="0"/>
          </a:p>
          <a:p>
            <a:r>
              <a:rPr lang="nn-NO" dirty="0"/>
              <a:t>Example 1:</a:t>
            </a:r>
          </a:p>
          <a:p>
            <a:pPr>
              <a:buFontTx/>
              <a:buNone/>
            </a:pPr>
            <a:r>
              <a:rPr lang="nn-NO" dirty="0"/>
              <a:t>	</a:t>
            </a:r>
            <a:r>
              <a:rPr lang="nn-NO" sz="2400" dirty="0"/>
              <a:t>for (i=999; i&gt;=0; i=i-1)</a:t>
            </a:r>
          </a:p>
          <a:p>
            <a:pPr>
              <a:buFontTx/>
              <a:buNone/>
            </a:pPr>
            <a:r>
              <a:rPr lang="en-US" sz="2400" dirty="0">
                <a:ea typeface="宋体" charset="0"/>
                <a:cs typeface="宋体" charset="0"/>
              </a:rPr>
              <a:t>		x[</a:t>
            </a:r>
            <a:r>
              <a:rPr lang="en-US" sz="2400" dirty="0" err="1">
                <a:ea typeface="宋体" charset="0"/>
                <a:cs typeface="宋体" charset="0"/>
              </a:rPr>
              <a:t>i</a:t>
            </a:r>
            <a:r>
              <a:rPr lang="en-US" sz="2400" dirty="0">
                <a:ea typeface="宋体" charset="0"/>
                <a:cs typeface="宋体" charset="0"/>
              </a:rPr>
              <a:t>] = x[</a:t>
            </a:r>
            <a:r>
              <a:rPr lang="en-US" sz="2400" dirty="0" err="1">
                <a:ea typeface="宋体" charset="0"/>
                <a:cs typeface="宋体" charset="0"/>
              </a:rPr>
              <a:t>i</a:t>
            </a:r>
            <a:r>
              <a:rPr lang="en-US" sz="2400" dirty="0">
                <a:ea typeface="宋体" charset="0"/>
                <a:cs typeface="宋体" charset="0"/>
              </a:rPr>
              <a:t>] + s;</a:t>
            </a:r>
          </a:p>
          <a:p>
            <a:pPr lvl="2"/>
            <a:endParaRPr lang="en-US" dirty="0">
              <a:ea typeface="宋体" charset="0"/>
              <a:cs typeface="宋体" charset="0"/>
            </a:endParaRPr>
          </a:p>
          <a:p>
            <a:r>
              <a:rPr lang="en-US" dirty="0">
                <a:ea typeface="宋体" charset="0"/>
                <a:cs typeface="宋体" charset="0"/>
              </a:rPr>
              <a:t>No loop-carried dependence</a:t>
            </a:r>
          </a:p>
          <a:p>
            <a:endParaRPr lang="zh-CN" altLang="en-US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9878B5-8955-450C-B975-5CF11CB0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4467-3604-42FE-8948-E1087C4C229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947238-48DB-48EE-B994-22F0CB7F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AB368A-8E72-4405-955D-7D848737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Supercomputer Applications</a:t>
            </a:r>
            <a:endParaRPr lang="en-US" altLang="ko-KR" dirty="0"/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 </a:t>
            </a:r>
            <a:r>
              <a:rPr lang="en-US" altLang="ko-KR"/>
              <a:t>Typical application areas</a:t>
            </a:r>
          </a:p>
          <a:p>
            <a:pPr lvl="1"/>
            <a:r>
              <a:rPr lang="en-US" altLang="ko-KR"/>
              <a:t> Military research (nuclear weapons, cryptography)</a:t>
            </a:r>
          </a:p>
          <a:p>
            <a:pPr lvl="1"/>
            <a:r>
              <a:rPr lang="en-US" altLang="ko-KR"/>
              <a:t> Scientific research</a:t>
            </a:r>
          </a:p>
          <a:p>
            <a:pPr lvl="1"/>
            <a:r>
              <a:rPr lang="en-US" altLang="ko-KR"/>
              <a:t> Weather forecasting</a:t>
            </a:r>
          </a:p>
          <a:p>
            <a:pPr lvl="1"/>
            <a:r>
              <a:rPr lang="en-US" altLang="ko-KR"/>
              <a:t> Oil exploration</a:t>
            </a:r>
          </a:p>
          <a:p>
            <a:pPr lvl="1"/>
            <a:r>
              <a:rPr lang="en-US" altLang="ko-KR"/>
              <a:t> Industrial design (car crash simulation)</a:t>
            </a:r>
          </a:p>
          <a:p>
            <a:pPr lvl="1"/>
            <a:r>
              <a:rPr lang="en-US" altLang="ko-KR"/>
              <a:t> Bioinformatics</a:t>
            </a:r>
          </a:p>
          <a:p>
            <a:pPr lvl="1"/>
            <a:r>
              <a:rPr lang="en-US" altLang="ko-KR"/>
              <a:t> Cryptography</a:t>
            </a:r>
          </a:p>
          <a:p>
            <a:r>
              <a:rPr lang="en-US" altLang="ko-KR"/>
              <a:t>All involve huge computations on large data set</a:t>
            </a:r>
          </a:p>
          <a:p>
            <a:endParaRPr lang="en-US" altLang="ko-KR"/>
          </a:p>
          <a:p>
            <a:r>
              <a:rPr lang="en-US" altLang="ko-KR"/>
              <a:t>Supercomputers: CDC6600, CDC7600, Cray-1, …</a:t>
            </a:r>
          </a:p>
          <a:p>
            <a:endParaRPr lang="en-US" altLang="ko-KR"/>
          </a:p>
          <a:p>
            <a:r>
              <a:rPr lang="en-US" altLang="ko-KR"/>
              <a:t>In 70s-80s, Supercomputer </a:t>
            </a:r>
            <a:r>
              <a:rPr lang="en-US" altLang="ko-KR">
                <a:sym typeface="Symbol" charset="2"/>
              </a:rPr>
              <a:t></a:t>
            </a:r>
            <a:r>
              <a:rPr lang="en-US" altLang="ko-KR"/>
              <a:t> Vector Machine</a:t>
            </a:r>
          </a:p>
          <a:p>
            <a:endParaRPr lang="ko-KR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94462D-BA32-4A15-80FF-A1F20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5DCE-CDA8-44CB-889F-876ABBEE7EAA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990870-EF81-44A0-90C5-823F9550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671592-F85C-444C-BCCB-C4B1D870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宋体" charset="0"/>
                <a:cs typeface="宋体" charset="0"/>
              </a:rPr>
              <a:t>Loop-Level Parallelism</a:t>
            </a:r>
            <a:endParaRPr lang="zh-CN" altLang="en-US">
              <a:ea typeface="宋体" charset="0"/>
              <a:cs typeface="宋体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n-NO"/>
              <a:t>Example 2:</a:t>
            </a:r>
          </a:p>
          <a:p>
            <a:pPr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for (i=0; i&lt;100; i=i+1) {</a:t>
            </a:r>
          </a:p>
          <a:p>
            <a:pPr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	A[i+1] = A[i] + C[i]; /* S1 */</a:t>
            </a:r>
          </a:p>
          <a:p>
            <a:pPr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	B[i+1] = B[i] + A[i+1]; /* S2 */</a:t>
            </a:r>
          </a:p>
          <a:p>
            <a:pPr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}</a:t>
            </a:r>
            <a:endParaRPr lang="nn-NO" sz="2400"/>
          </a:p>
          <a:p>
            <a:pPr>
              <a:buFontTx/>
              <a:buNone/>
            </a:pPr>
            <a:r>
              <a:rPr lang="nn-NO"/>
              <a:t>	</a:t>
            </a:r>
          </a:p>
          <a:p>
            <a:r>
              <a:rPr lang="nn-NO"/>
              <a:t>S1 and S2 use values computed by S1 in previous iteration</a:t>
            </a:r>
          </a:p>
          <a:p>
            <a:r>
              <a:rPr lang="nn-NO"/>
              <a:t>S2 uses value computed by S1 in same iteration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601490-BD29-4D47-B062-6D44CAE9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E9E-600B-4C94-89D3-C7AFE97C12E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7A6B83-A9AA-4955-B9DA-D030B9BD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26C420-8770-4139-A232-1F2051B7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678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宋体" charset="0"/>
                <a:cs typeface="宋体" charset="0"/>
              </a:rPr>
              <a:t>Loop-Level Parallelism</a:t>
            </a:r>
            <a:endParaRPr lang="zh-CN" altLang="en-US">
              <a:ea typeface="宋体" charset="0"/>
              <a:cs typeface="宋体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>
                <a:ea typeface="宋体" charset="0"/>
                <a:cs typeface="宋体" charset="0"/>
              </a:rPr>
              <a:t>Example 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for (i=0; i&lt;100; i=i+1)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	A[i] = A[i] + B[i]; /* S1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	B[i+1] = C[i] + D[i]; /* S2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宋体" charset="0"/>
                <a:cs typeface="宋体" charset="0"/>
              </a:rPr>
              <a:t>S1 uses value computed by S2 in previous iteration but dependence is not circular so loop is parallel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宋体" charset="0"/>
                <a:cs typeface="宋体" charset="0"/>
              </a:rPr>
              <a:t>Transform to: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A[0] = A[0] + B[0];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for (i=0; i&lt;99; i=i+1)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	B[i+1] = C[i] + D[i];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	A[i+1] = A[i+1] + B[i+1];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ea typeface="宋体" charset="0"/>
                <a:cs typeface="宋体" charset="0"/>
              </a:rPr>
              <a:t>	B[100] = C[99] + D[99];</a:t>
            </a:r>
          </a:p>
          <a:p>
            <a:pPr>
              <a:lnSpc>
                <a:spcPct val="80000"/>
              </a:lnSpc>
            </a:pPr>
            <a:endParaRPr lang="zh-CN" altLang="en-US" sz="24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81D175-2122-45C0-A02C-B80DBADB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443-4314-434F-AB71-E4D5BA5CCB36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C8D31-846C-4AE4-870D-3652C06E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8E586-3F90-474C-9780-EA4F9D00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63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宋体" charset="0"/>
                <a:cs typeface="宋体" charset="0"/>
              </a:rPr>
              <a:t>Loop-Level Parallelism</a:t>
            </a:r>
            <a:endParaRPr lang="zh-CN" altLang="en-US">
              <a:ea typeface="宋体" charset="0"/>
              <a:cs typeface="宋体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宋体" charset="0"/>
                <a:cs typeface="宋体" charset="0"/>
              </a:rPr>
              <a:t>Example 4: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for (i=0;i&lt;100;i=i+1)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	A[i] = B[i] + C[i];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	D[i] = A[i] * E[i];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}</a:t>
            </a:r>
          </a:p>
          <a:p>
            <a:pPr>
              <a:lnSpc>
                <a:spcPct val="90000"/>
              </a:lnSpc>
            </a:pPr>
            <a:endParaRPr lang="en-US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宋体" charset="0"/>
                <a:cs typeface="宋体" charset="0"/>
              </a:rPr>
              <a:t>Example 5: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for (i=1;i&lt;100;i=i+1)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	Y[i] = Y[i-1] + Y[i];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}</a:t>
            </a:r>
          </a:p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77140-08B3-451F-887C-D07E1E66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56-1FB4-4594-8703-5002820D469A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CE4B05-B10B-49DB-BD7E-B0DA4195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2DF3A-B5DB-4F9C-A187-B3DB798A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705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宋体" charset="0"/>
                <a:cs typeface="宋体" charset="0"/>
              </a:rPr>
              <a:t>Finding Dependencies</a:t>
            </a:r>
            <a:endParaRPr lang="zh-CN" altLang="en-US">
              <a:ea typeface="宋体" charset="0"/>
              <a:cs typeface="宋体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宋体" charset="0"/>
                <a:cs typeface="宋体" charset="0"/>
              </a:rPr>
              <a:t>Assume indices are affine:</a:t>
            </a:r>
          </a:p>
          <a:p>
            <a:pPr lvl="1"/>
            <a:r>
              <a:rPr lang="en-US" i="1">
                <a:ea typeface="宋体" charset="0"/>
                <a:cs typeface="宋体" charset="0"/>
              </a:rPr>
              <a:t>a</a:t>
            </a:r>
            <a:r>
              <a:rPr lang="en-US">
                <a:ea typeface="宋体" charset="0"/>
                <a:cs typeface="宋体" charset="0"/>
              </a:rPr>
              <a:t> x </a:t>
            </a:r>
            <a:r>
              <a:rPr lang="en-US" i="1">
                <a:ea typeface="宋体" charset="0"/>
                <a:cs typeface="宋体" charset="0"/>
              </a:rPr>
              <a:t>i</a:t>
            </a:r>
            <a:r>
              <a:rPr lang="en-US">
                <a:ea typeface="宋体" charset="0"/>
                <a:cs typeface="宋体" charset="0"/>
              </a:rPr>
              <a:t> + </a:t>
            </a:r>
            <a:r>
              <a:rPr lang="en-US" i="1">
                <a:ea typeface="宋体" charset="0"/>
                <a:cs typeface="宋体" charset="0"/>
              </a:rPr>
              <a:t>b </a:t>
            </a:r>
            <a:r>
              <a:rPr lang="en-US">
                <a:ea typeface="宋体" charset="0"/>
                <a:cs typeface="宋体" charset="0"/>
              </a:rPr>
              <a:t>(i is loop index)</a:t>
            </a:r>
          </a:p>
          <a:p>
            <a:pPr lvl="1"/>
            <a:endParaRPr lang="en-US">
              <a:ea typeface="宋体" charset="0"/>
              <a:cs typeface="宋体" charset="0"/>
            </a:endParaRPr>
          </a:p>
          <a:p>
            <a:r>
              <a:rPr lang="en-US">
                <a:ea typeface="宋体" charset="0"/>
                <a:cs typeface="宋体" charset="0"/>
              </a:rPr>
              <a:t>Assume:</a:t>
            </a:r>
          </a:p>
          <a:p>
            <a:pPr lvl="1"/>
            <a:r>
              <a:rPr lang="en-US">
                <a:ea typeface="宋体" charset="0"/>
                <a:cs typeface="宋体" charset="0"/>
              </a:rPr>
              <a:t>Store to </a:t>
            </a:r>
            <a:r>
              <a:rPr lang="en-US" i="1">
                <a:ea typeface="宋体" charset="0"/>
                <a:cs typeface="宋体" charset="0"/>
              </a:rPr>
              <a:t>a</a:t>
            </a:r>
            <a:r>
              <a:rPr lang="en-US">
                <a:ea typeface="宋体" charset="0"/>
                <a:cs typeface="宋体" charset="0"/>
              </a:rPr>
              <a:t> x </a:t>
            </a:r>
            <a:r>
              <a:rPr lang="en-US" i="1">
                <a:ea typeface="宋体" charset="0"/>
                <a:cs typeface="宋体" charset="0"/>
              </a:rPr>
              <a:t>i</a:t>
            </a:r>
            <a:r>
              <a:rPr lang="en-US">
                <a:ea typeface="宋体" charset="0"/>
                <a:cs typeface="宋体" charset="0"/>
              </a:rPr>
              <a:t> + </a:t>
            </a:r>
            <a:r>
              <a:rPr lang="en-US" i="1">
                <a:ea typeface="宋体" charset="0"/>
                <a:cs typeface="宋体" charset="0"/>
              </a:rPr>
              <a:t>b</a:t>
            </a:r>
            <a:r>
              <a:rPr lang="en-US">
                <a:ea typeface="宋体" charset="0"/>
                <a:cs typeface="宋体" charset="0"/>
              </a:rPr>
              <a:t>, then</a:t>
            </a:r>
          </a:p>
          <a:p>
            <a:pPr lvl="1"/>
            <a:r>
              <a:rPr lang="en-US">
                <a:ea typeface="宋体" charset="0"/>
                <a:cs typeface="宋体" charset="0"/>
              </a:rPr>
              <a:t>Load from </a:t>
            </a:r>
            <a:r>
              <a:rPr lang="en-US" i="1">
                <a:ea typeface="宋体" charset="0"/>
                <a:cs typeface="宋体" charset="0"/>
              </a:rPr>
              <a:t>c</a:t>
            </a:r>
            <a:r>
              <a:rPr lang="en-US">
                <a:ea typeface="宋体" charset="0"/>
                <a:cs typeface="宋体" charset="0"/>
              </a:rPr>
              <a:t> x </a:t>
            </a:r>
            <a:r>
              <a:rPr lang="en-US" i="1">
                <a:ea typeface="宋体" charset="0"/>
                <a:cs typeface="宋体" charset="0"/>
              </a:rPr>
              <a:t>i</a:t>
            </a:r>
            <a:r>
              <a:rPr lang="en-US">
                <a:ea typeface="宋体" charset="0"/>
                <a:cs typeface="宋体" charset="0"/>
              </a:rPr>
              <a:t> + </a:t>
            </a:r>
            <a:r>
              <a:rPr lang="en-US" i="1">
                <a:ea typeface="宋体" charset="0"/>
                <a:cs typeface="宋体" charset="0"/>
              </a:rPr>
              <a:t>d</a:t>
            </a:r>
          </a:p>
          <a:p>
            <a:pPr lvl="1"/>
            <a:r>
              <a:rPr lang="en-US" i="1">
                <a:ea typeface="宋体" charset="0"/>
                <a:cs typeface="宋体" charset="0"/>
              </a:rPr>
              <a:t>i</a:t>
            </a:r>
            <a:r>
              <a:rPr lang="en-US">
                <a:ea typeface="宋体" charset="0"/>
                <a:cs typeface="宋体" charset="0"/>
              </a:rPr>
              <a:t> runs from </a:t>
            </a:r>
            <a:r>
              <a:rPr lang="en-US" i="1">
                <a:ea typeface="宋体" charset="0"/>
                <a:cs typeface="宋体" charset="0"/>
              </a:rPr>
              <a:t>m</a:t>
            </a:r>
            <a:r>
              <a:rPr lang="en-US">
                <a:ea typeface="宋体" charset="0"/>
                <a:cs typeface="宋体" charset="0"/>
              </a:rPr>
              <a:t> to </a:t>
            </a:r>
            <a:r>
              <a:rPr lang="en-US" i="1">
                <a:ea typeface="宋体" charset="0"/>
                <a:cs typeface="宋体" charset="0"/>
              </a:rPr>
              <a:t>n</a:t>
            </a:r>
          </a:p>
          <a:p>
            <a:pPr lvl="1"/>
            <a:r>
              <a:rPr lang="en-US">
                <a:ea typeface="宋体" charset="0"/>
                <a:cs typeface="宋体" charset="0"/>
              </a:rPr>
              <a:t>Dependence exists if:</a:t>
            </a:r>
          </a:p>
          <a:p>
            <a:pPr lvl="2"/>
            <a:r>
              <a:rPr lang="en-US">
                <a:ea typeface="宋体" charset="0"/>
                <a:cs typeface="宋体" charset="0"/>
              </a:rPr>
              <a:t>Given </a:t>
            </a:r>
            <a:r>
              <a:rPr lang="en-US" i="1">
                <a:ea typeface="宋体" charset="0"/>
                <a:cs typeface="宋体" charset="0"/>
              </a:rPr>
              <a:t>j</a:t>
            </a:r>
            <a:r>
              <a:rPr lang="en-US">
                <a:ea typeface="宋体" charset="0"/>
                <a:cs typeface="宋体" charset="0"/>
              </a:rPr>
              <a:t>, </a:t>
            </a:r>
            <a:r>
              <a:rPr lang="en-US" i="1">
                <a:ea typeface="宋体" charset="0"/>
                <a:cs typeface="宋体" charset="0"/>
              </a:rPr>
              <a:t>k</a:t>
            </a:r>
            <a:r>
              <a:rPr lang="en-US">
                <a:ea typeface="宋体" charset="0"/>
                <a:cs typeface="宋体" charset="0"/>
              </a:rPr>
              <a:t> such that </a:t>
            </a:r>
            <a:r>
              <a:rPr lang="en-US" i="1">
                <a:ea typeface="宋体" charset="0"/>
                <a:cs typeface="宋体" charset="0"/>
              </a:rPr>
              <a:t>m</a:t>
            </a:r>
            <a:r>
              <a:rPr lang="en-US">
                <a:ea typeface="宋体" charset="0"/>
                <a:cs typeface="宋体" charset="0"/>
              </a:rPr>
              <a:t> ≤ </a:t>
            </a:r>
            <a:r>
              <a:rPr lang="en-US" i="1">
                <a:ea typeface="宋体" charset="0"/>
                <a:cs typeface="宋体" charset="0"/>
              </a:rPr>
              <a:t>j</a:t>
            </a:r>
            <a:r>
              <a:rPr lang="en-US">
                <a:ea typeface="宋体" charset="0"/>
                <a:cs typeface="宋体" charset="0"/>
              </a:rPr>
              <a:t> ≤ </a:t>
            </a:r>
            <a:r>
              <a:rPr lang="en-US" i="1">
                <a:ea typeface="宋体" charset="0"/>
                <a:cs typeface="宋体" charset="0"/>
              </a:rPr>
              <a:t>n</a:t>
            </a:r>
            <a:r>
              <a:rPr lang="en-US">
                <a:ea typeface="宋体" charset="0"/>
                <a:cs typeface="宋体" charset="0"/>
              </a:rPr>
              <a:t>, </a:t>
            </a:r>
            <a:r>
              <a:rPr lang="en-US" i="1">
                <a:ea typeface="宋体" charset="0"/>
                <a:cs typeface="宋体" charset="0"/>
              </a:rPr>
              <a:t>m</a:t>
            </a:r>
            <a:r>
              <a:rPr lang="en-US">
                <a:ea typeface="宋体" charset="0"/>
                <a:cs typeface="宋体" charset="0"/>
              </a:rPr>
              <a:t> ≤ </a:t>
            </a:r>
            <a:r>
              <a:rPr lang="en-US" i="1">
                <a:ea typeface="宋体" charset="0"/>
                <a:cs typeface="宋体" charset="0"/>
              </a:rPr>
              <a:t>k</a:t>
            </a:r>
            <a:r>
              <a:rPr lang="en-US">
                <a:ea typeface="宋体" charset="0"/>
                <a:cs typeface="宋体" charset="0"/>
              </a:rPr>
              <a:t> ≤ </a:t>
            </a:r>
            <a:r>
              <a:rPr lang="en-US" i="1">
                <a:ea typeface="宋体" charset="0"/>
                <a:cs typeface="宋体" charset="0"/>
              </a:rPr>
              <a:t>n</a:t>
            </a:r>
          </a:p>
          <a:p>
            <a:pPr lvl="2"/>
            <a:r>
              <a:rPr lang="en-US">
                <a:ea typeface="宋体" charset="0"/>
                <a:cs typeface="宋体" charset="0"/>
              </a:rPr>
              <a:t>Store to </a:t>
            </a:r>
            <a:r>
              <a:rPr lang="en-US" i="1">
                <a:ea typeface="宋体" charset="0"/>
                <a:cs typeface="宋体" charset="0"/>
              </a:rPr>
              <a:t>a</a:t>
            </a:r>
            <a:r>
              <a:rPr lang="en-US">
                <a:ea typeface="宋体" charset="0"/>
                <a:cs typeface="宋体" charset="0"/>
              </a:rPr>
              <a:t> x </a:t>
            </a:r>
            <a:r>
              <a:rPr lang="en-US" i="1">
                <a:ea typeface="宋体" charset="0"/>
                <a:cs typeface="宋体" charset="0"/>
              </a:rPr>
              <a:t>j</a:t>
            </a:r>
            <a:r>
              <a:rPr lang="en-US">
                <a:ea typeface="宋体" charset="0"/>
                <a:cs typeface="宋体" charset="0"/>
              </a:rPr>
              <a:t> + </a:t>
            </a:r>
            <a:r>
              <a:rPr lang="en-US" i="1">
                <a:ea typeface="宋体" charset="0"/>
                <a:cs typeface="宋体" charset="0"/>
              </a:rPr>
              <a:t>b</a:t>
            </a:r>
            <a:r>
              <a:rPr lang="en-US">
                <a:ea typeface="宋体" charset="0"/>
                <a:cs typeface="宋体" charset="0"/>
              </a:rPr>
              <a:t>, load from </a:t>
            </a:r>
            <a:r>
              <a:rPr lang="en-US" i="1">
                <a:ea typeface="宋体" charset="0"/>
                <a:cs typeface="宋体" charset="0"/>
              </a:rPr>
              <a:t>a</a:t>
            </a:r>
            <a:r>
              <a:rPr lang="en-US">
                <a:ea typeface="宋体" charset="0"/>
                <a:cs typeface="宋体" charset="0"/>
              </a:rPr>
              <a:t> x </a:t>
            </a:r>
            <a:r>
              <a:rPr lang="en-US" i="1">
                <a:ea typeface="宋体" charset="0"/>
                <a:cs typeface="宋体" charset="0"/>
              </a:rPr>
              <a:t>k</a:t>
            </a:r>
            <a:r>
              <a:rPr lang="en-US">
                <a:ea typeface="宋体" charset="0"/>
                <a:cs typeface="宋体" charset="0"/>
              </a:rPr>
              <a:t> + </a:t>
            </a:r>
            <a:r>
              <a:rPr lang="en-US" i="1">
                <a:ea typeface="宋体" charset="0"/>
                <a:cs typeface="宋体" charset="0"/>
              </a:rPr>
              <a:t>d</a:t>
            </a:r>
            <a:r>
              <a:rPr lang="en-US">
                <a:ea typeface="宋体" charset="0"/>
                <a:cs typeface="宋体" charset="0"/>
              </a:rPr>
              <a:t>, and </a:t>
            </a:r>
            <a:r>
              <a:rPr lang="en-US" i="1">
                <a:solidFill>
                  <a:srgbClr val="FF0000"/>
                </a:solidFill>
                <a:ea typeface="宋体" charset="0"/>
                <a:cs typeface="宋体" charset="0"/>
              </a:rPr>
              <a:t>a</a:t>
            </a:r>
            <a:r>
              <a:rPr lang="en-US">
                <a:solidFill>
                  <a:srgbClr val="FF0000"/>
                </a:solidFill>
                <a:ea typeface="宋体" charset="0"/>
                <a:cs typeface="宋体" charset="0"/>
              </a:rPr>
              <a:t> x </a:t>
            </a:r>
            <a:r>
              <a:rPr lang="en-US" i="1">
                <a:solidFill>
                  <a:srgbClr val="FF0000"/>
                </a:solidFill>
                <a:ea typeface="宋体" charset="0"/>
                <a:cs typeface="宋体" charset="0"/>
              </a:rPr>
              <a:t>j</a:t>
            </a:r>
            <a:r>
              <a:rPr lang="en-US">
                <a:solidFill>
                  <a:srgbClr val="FF0000"/>
                </a:solidFill>
                <a:ea typeface="宋体" charset="0"/>
                <a:cs typeface="宋体" charset="0"/>
              </a:rPr>
              <a:t> + </a:t>
            </a:r>
            <a:r>
              <a:rPr lang="en-US" i="1">
                <a:solidFill>
                  <a:srgbClr val="FF0000"/>
                </a:solidFill>
                <a:ea typeface="宋体" charset="0"/>
                <a:cs typeface="宋体" charset="0"/>
              </a:rPr>
              <a:t>b</a:t>
            </a:r>
            <a:r>
              <a:rPr lang="en-US">
                <a:solidFill>
                  <a:srgbClr val="FF0000"/>
                </a:solidFill>
                <a:ea typeface="宋体" charset="0"/>
                <a:cs typeface="宋体" charset="0"/>
              </a:rPr>
              <a:t> = </a:t>
            </a:r>
            <a:r>
              <a:rPr lang="en-US" i="1">
                <a:solidFill>
                  <a:srgbClr val="FF0000"/>
                </a:solidFill>
                <a:ea typeface="宋体" charset="0"/>
                <a:cs typeface="宋体" charset="0"/>
              </a:rPr>
              <a:t>c</a:t>
            </a:r>
            <a:r>
              <a:rPr lang="en-US">
                <a:solidFill>
                  <a:srgbClr val="FF0000"/>
                </a:solidFill>
                <a:ea typeface="宋体" charset="0"/>
                <a:cs typeface="宋体" charset="0"/>
              </a:rPr>
              <a:t> x </a:t>
            </a:r>
            <a:r>
              <a:rPr lang="en-US" i="1">
                <a:solidFill>
                  <a:srgbClr val="FF0000"/>
                </a:solidFill>
                <a:ea typeface="宋体" charset="0"/>
                <a:cs typeface="宋体" charset="0"/>
              </a:rPr>
              <a:t>k</a:t>
            </a:r>
            <a:r>
              <a:rPr lang="en-US">
                <a:solidFill>
                  <a:srgbClr val="FF0000"/>
                </a:solidFill>
                <a:ea typeface="宋体" charset="0"/>
                <a:cs typeface="宋体" charset="0"/>
              </a:rPr>
              <a:t> + </a:t>
            </a:r>
            <a:r>
              <a:rPr lang="en-US" i="1">
                <a:solidFill>
                  <a:srgbClr val="FF0000"/>
                </a:solidFill>
                <a:ea typeface="宋体" charset="0"/>
                <a:cs typeface="宋体" charset="0"/>
              </a:rPr>
              <a:t>d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7A7FDD-C04C-4706-A61D-35B07AC7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776D-DBA2-43AB-A179-6EA44CB49FC0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94FD0A-2334-4648-B045-4D0A447A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9AD9C9-1E40-4ABA-9A8B-3567BD4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114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宋体" charset="0"/>
                <a:cs typeface="宋体" charset="0"/>
              </a:rPr>
              <a:t>Finding Dependencies</a:t>
            </a:r>
            <a:endParaRPr lang="zh-CN" altLang="en-US">
              <a:ea typeface="宋体" charset="0"/>
              <a:cs typeface="宋体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宋体" charset="0"/>
                <a:cs typeface="宋体" charset="0"/>
              </a:rPr>
              <a:t>Generally cannot determine at compile time</a:t>
            </a:r>
          </a:p>
          <a:p>
            <a:r>
              <a:rPr lang="en-US">
                <a:ea typeface="宋体" charset="0"/>
                <a:cs typeface="宋体" charset="0"/>
              </a:rPr>
              <a:t>Test for absence of a dependence:</a:t>
            </a:r>
          </a:p>
          <a:p>
            <a:pPr lvl="1"/>
            <a:r>
              <a:rPr lang="en-US">
                <a:ea typeface="宋体" charset="0"/>
                <a:cs typeface="宋体" charset="0"/>
              </a:rPr>
              <a:t>GCD test:</a:t>
            </a:r>
          </a:p>
          <a:p>
            <a:pPr lvl="2"/>
            <a:r>
              <a:rPr lang="en-US">
                <a:ea typeface="宋体" charset="0"/>
                <a:cs typeface="宋体" charset="0"/>
              </a:rPr>
              <a:t>If a dependency exists, GCD(</a:t>
            </a:r>
            <a:r>
              <a:rPr lang="en-US" i="1">
                <a:ea typeface="宋体" charset="0"/>
                <a:cs typeface="宋体" charset="0"/>
              </a:rPr>
              <a:t>c</a:t>
            </a:r>
            <a:r>
              <a:rPr lang="en-US">
                <a:ea typeface="宋体" charset="0"/>
                <a:cs typeface="宋体" charset="0"/>
              </a:rPr>
              <a:t>,</a:t>
            </a:r>
            <a:r>
              <a:rPr lang="en-US" i="1">
                <a:ea typeface="宋体" charset="0"/>
                <a:cs typeface="宋体" charset="0"/>
              </a:rPr>
              <a:t>a</a:t>
            </a:r>
            <a:r>
              <a:rPr lang="en-US">
                <a:ea typeface="宋体" charset="0"/>
                <a:cs typeface="宋体" charset="0"/>
              </a:rPr>
              <a:t>) must evenly divide (</a:t>
            </a:r>
            <a:r>
              <a:rPr lang="en-US" i="1">
                <a:ea typeface="宋体" charset="0"/>
                <a:cs typeface="宋体" charset="0"/>
              </a:rPr>
              <a:t>d</a:t>
            </a:r>
            <a:r>
              <a:rPr lang="en-US">
                <a:ea typeface="宋体" charset="0"/>
                <a:cs typeface="宋体" charset="0"/>
              </a:rPr>
              <a:t>-</a:t>
            </a:r>
            <a:r>
              <a:rPr lang="en-US" i="1">
                <a:ea typeface="宋体" charset="0"/>
                <a:cs typeface="宋体" charset="0"/>
              </a:rPr>
              <a:t>b</a:t>
            </a:r>
            <a:r>
              <a:rPr lang="en-US">
                <a:ea typeface="宋体" charset="0"/>
                <a:cs typeface="宋体" charset="0"/>
              </a:rPr>
              <a:t>)</a:t>
            </a:r>
          </a:p>
          <a:p>
            <a:pPr lvl="2"/>
            <a:endParaRPr lang="en-US">
              <a:ea typeface="宋体" charset="0"/>
              <a:cs typeface="宋体" charset="0"/>
            </a:endParaRPr>
          </a:p>
          <a:p>
            <a:r>
              <a:rPr lang="en-US">
                <a:ea typeface="宋体" charset="0"/>
                <a:cs typeface="宋体" charset="0"/>
              </a:rPr>
              <a:t>Example:</a:t>
            </a:r>
          </a:p>
          <a:p>
            <a:pPr lvl="1">
              <a:buFontTx/>
              <a:buNone/>
            </a:pPr>
            <a:r>
              <a:rPr lang="nn-NO"/>
              <a:t>for (i=0; i&lt;100; i=i+1) {</a:t>
            </a:r>
          </a:p>
          <a:p>
            <a:pPr lvl="1">
              <a:buFontTx/>
              <a:buNone/>
            </a:pPr>
            <a:r>
              <a:rPr lang="nn-NO"/>
              <a:t>	X[2*i+3] = X[2*i] * 5.0;</a:t>
            </a:r>
          </a:p>
          <a:p>
            <a:pPr lvl="1">
              <a:buFontTx/>
              <a:buNone/>
            </a:pPr>
            <a:r>
              <a:rPr lang="nn-NO"/>
              <a:t>}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B1DADB-91DF-41CB-8C0C-CDCD0D87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E6E6-BAE6-4870-8B96-D3B73EFB5FA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A970CD-C551-40EB-85CB-5C4E013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30DEF-010B-4973-BDFF-05A54871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712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宋体" charset="0"/>
                <a:cs typeface="宋体" charset="0"/>
              </a:rPr>
              <a:t>Finding Dependencies</a:t>
            </a:r>
            <a:endParaRPr lang="zh-CN" altLang="en-US">
              <a:ea typeface="宋体" charset="0"/>
              <a:cs typeface="宋体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宋体" charset="0"/>
                <a:cs typeface="宋体" charset="0"/>
              </a:rPr>
              <a:t>Example 2:</a:t>
            </a:r>
          </a:p>
          <a:p>
            <a:pPr lvl="1"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for (i=0; i&lt;100; i=i+1) {</a:t>
            </a:r>
          </a:p>
          <a:p>
            <a:pPr lvl="1"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Y[i] = X[i] / c; /* S1 */</a:t>
            </a:r>
          </a:p>
          <a:p>
            <a:pPr lvl="1"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X[i] = X[i] + c; /* S2 */</a:t>
            </a:r>
          </a:p>
          <a:p>
            <a:pPr lvl="1"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Z[i] = Y[i] + c; /* S3 */</a:t>
            </a:r>
          </a:p>
          <a:p>
            <a:pPr lvl="1"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	Y[i] = c - Y[i]; /* S4 */</a:t>
            </a:r>
          </a:p>
          <a:p>
            <a:pPr lvl="1">
              <a:buFontTx/>
              <a:buNone/>
            </a:pPr>
            <a:r>
              <a:rPr lang="en-US">
                <a:ea typeface="宋体" charset="0"/>
                <a:cs typeface="宋体" charset="0"/>
              </a:rPr>
              <a:t>}</a:t>
            </a:r>
          </a:p>
          <a:p>
            <a:pPr lvl="1">
              <a:buFontTx/>
              <a:buNone/>
            </a:pPr>
            <a:endParaRPr lang="en-US">
              <a:ea typeface="宋体" charset="0"/>
              <a:cs typeface="宋体" charset="0"/>
            </a:endParaRPr>
          </a:p>
          <a:p>
            <a:r>
              <a:rPr lang="en-US">
                <a:ea typeface="宋体" charset="0"/>
                <a:cs typeface="宋体" charset="0"/>
              </a:rPr>
              <a:t>Watch for antidependencies and output dependencies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12F4BD-C706-4B50-8DAF-3BF75C07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CB95-1FEE-4910-8CE9-6E3A7D916F77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DBA65-3CEA-486A-AC52-E72E7DF4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54BF4-4EC5-42BC-AF1D-3E1EFC8A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819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/>
              <a:t>Reductions</a:t>
            </a:r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n-NO" dirty="0"/>
              <a:t>Reduction Operation:</a:t>
            </a:r>
          </a:p>
          <a:p>
            <a:pPr marL="0" indent="0">
              <a:buNone/>
            </a:pPr>
            <a:r>
              <a:rPr lang="nn-NO" dirty="0"/>
              <a:t>	for (i=9999; i&gt;=0; i=i-1)</a:t>
            </a:r>
          </a:p>
          <a:p>
            <a:pPr marL="0" indent="0">
              <a:buNone/>
            </a:pPr>
            <a:r>
              <a:rPr lang="en-US" dirty="0"/>
              <a:t>		sum = sum + x[</a:t>
            </a:r>
            <a:r>
              <a:rPr lang="en-US" dirty="0" err="1"/>
              <a:t>i</a:t>
            </a:r>
            <a:r>
              <a:rPr lang="en-US" dirty="0"/>
              <a:t>] * 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Transform to…</a:t>
            </a:r>
          </a:p>
          <a:p>
            <a:pPr marL="0" indent="0">
              <a:buNone/>
            </a:pPr>
            <a:r>
              <a:rPr lang="nn-NO" dirty="0"/>
              <a:t>	for (i=9999; i&gt;=0; i=i-1)</a:t>
            </a:r>
          </a:p>
          <a:p>
            <a:pPr marL="0" indent="0">
              <a:buNone/>
            </a:pPr>
            <a:r>
              <a:rPr lang="en-US" dirty="0"/>
              <a:t>		sum [</a:t>
            </a:r>
            <a:r>
              <a:rPr lang="en-US" dirty="0" err="1"/>
              <a:t>i</a:t>
            </a:r>
            <a:r>
              <a:rPr lang="en-US" dirty="0"/>
              <a:t>] = x[</a:t>
            </a:r>
            <a:r>
              <a:rPr lang="en-US" dirty="0" err="1"/>
              <a:t>i</a:t>
            </a:r>
            <a:r>
              <a:rPr lang="en-US" dirty="0"/>
              <a:t>] * 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nn-NO" dirty="0"/>
              <a:t>	for (i=9999; i&gt;=0; i=i-1)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finalsum</a:t>
            </a:r>
            <a:r>
              <a:rPr lang="en-US" dirty="0"/>
              <a:t> = </a:t>
            </a:r>
            <a:r>
              <a:rPr lang="en-US" dirty="0" err="1"/>
              <a:t>finalsum</a:t>
            </a:r>
            <a:r>
              <a:rPr lang="en-US" dirty="0"/>
              <a:t> + sum[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on p processors:</a:t>
            </a:r>
          </a:p>
          <a:p>
            <a:pPr marL="0" indent="0">
              <a:buNone/>
            </a:pPr>
            <a:r>
              <a:rPr lang="nn-NO" dirty="0"/>
              <a:t>	for (i=999; i&gt;=0; i=i-1)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finalsum</a:t>
            </a:r>
            <a:r>
              <a:rPr lang="en-US" dirty="0"/>
              <a:t>[p] = </a:t>
            </a:r>
            <a:r>
              <a:rPr lang="en-US" dirty="0" err="1"/>
              <a:t>finalsum</a:t>
            </a:r>
            <a:r>
              <a:rPr lang="en-US" dirty="0"/>
              <a:t>[p] + sum[i+1000*p];</a:t>
            </a:r>
          </a:p>
          <a:p>
            <a:pPr marL="0" indent="0">
              <a:buNone/>
            </a:pPr>
            <a:r>
              <a:rPr lang="en-US" dirty="0"/>
              <a:t>Note:  assumes associativity!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57DFC9-6BB0-4B79-B36A-851237B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F756AC83-9F2D-4723-9526-74A875C64DD9}" type="datetime1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EDE1D9-54F6-467A-9C18-37335F5F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125CF-17D6-42D2-BB8F-021C02CE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492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</a:p>
          <a:p>
            <a:pPr lvl="1"/>
            <a:r>
              <a:rPr kumimoji="1" lang="en-US" altLang="zh-CN" dirty="0"/>
              <a:t>4.1~4.4</a:t>
            </a:r>
          </a:p>
          <a:p>
            <a:pPr lvl="1"/>
            <a:r>
              <a:rPr kumimoji="1" lang="en-US" altLang="zh-CN" dirty="0"/>
              <a:t>G.1~G.5</a:t>
            </a:r>
          </a:p>
          <a:p>
            <a:r>
              <a:rPr kumimoji="1" lang="en-US" altLang="zh-CN" dirty="0"/>
              <a:t>Reading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papers</a:t>
            </a:r>
          </a:p>
          <a:p>
            <a:pPr lvl="1"/>
            <a:r>
              <a:rPr lang="en-US" altLang="zh-CN" dirty="0"/>
              <a:t>The CRAY-1 Computer System 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CF71A-4CF1-4025-B3A8-3C9CF72A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8F8F-3AAD-488D-AA7B-6F5C7909D437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B10BC-A3C4-4449-A054-A9D71F45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4A7C4A-CDC7-4DF2-A568-D46D4D9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4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Supercomputers</a:t>
            </a:r>
            <a:endParaRPr lang="en-US" altLang="ko-KR" dirty="0"/>
          </a:p>
        </p:txBody>
      </p:sp>
      <p:pic>
        <p:nvPicPr>
          <p:cNvPr id="15" name="Picture 1" descr="500004254-03-01.jpe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4" r="20774"/>
          <a:stretch/>
        </p:blipFill>
        <p:spPr>
          <a:xfrm>
            <a:off x="510396" y="1598880"/>
            <a:ext cx="3762346" cy="4823878"/>
          </a:xfrm>
        </p:spPr>
      </p:pic>
      <p:sp>
        <p:nvSpPr>
          <p:cNvPr id="12" name="文本占位符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Cray-1, 1976</a:t>
            </a:r>
          </a:p>
          <a:p>
            <a:r>
              <a:rPr lang="en-US" altLang="ko-KR" dirty="0"/>
              <a:t>Scalar Unit</a:t>
            </a:r>
          </a:p>
          <a:p>
            <a:pPr lvl="1"/>
            <a:r>
              <a:rPr lang="en-US" altLang="ko-KR" dirty="0"/>
              <a:t>Load/Store Architecture</a:t>
            </a:r>
          </a:p>
          <a:p>
            <a:r>
              <a:rPr lang="en-US" altLang="ko-KR" dirty="0"/>
              <a:t>Vector Extension</a:t>
            </a:r>
          </a:p>
          <a:p>
            <a:pPr lvl="1"/>
            <a:r>
              <a:rPr lang="en-US" altLang="ko-KR" dirty="0"/>
              <a:t>Vector Registers</a:t>
            </a:r>
          </a:p>
          <a:p>
            <a:pPr lvl="1"/>
            <a:r>
              <a:rPr lang="en-US" altLang="ko-KR" dirty="0"/>
              <a:t>Vector Instructions</a:t>
            </a:r>
          </a:p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dirty="0"/>
              <a:t>Hardwired Control</a:t>
            </a:r>
          </a:p>
          <a:p>
            <a:pPr lvl="1"/>
            <a:r>
              <a:rPr lang="en-US" altLang="ko-KR" dirty="0"/>
              <a:t>Highly Pipelined Functional Units</a:t>
            </a:r>
          </a:p>
          <a:p>
            <a:pPr lvl="1"/>
            <a:r>
              <a:rPr lang="en-US" altLang="ko-KR" dirty="0"/>
              <a:t>Interleaved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ko-KR" dirty="0"/>
              <a:t>Memory System</a:t>
            </a:r>
          </a:p>
          <a:p>
            <a:pPr lvl="1"/>
            <a:r>
              <a:rPr lang="en-US" altLang="ko-KR" dirty="0"/>
              <a:t>No Data Caches</a:t>
            </a:r>
          </a:p>
          <a:p>
            <a:pPr lvl="2"/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ko-KR" dirty="0"/>
              <a:t>No Virtual Memory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5822070"/>
            <a:ext cx="272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[©Cray Research, 1976]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2FF4E-4024-4C21-8AE6-CD593653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54C5-12E9-4CC7-AF84-0B4BDF59B375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841852-2496-4808-8C2A-AB2074F3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EB2F4-3CF3-4A80-A8D0-87BB133B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7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2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Programming Model</a:t>
            </a:r>
            <a:endParaRPr lang="en-US" dirty="0"/>
          </a:p>
        </p:txBody>
      </p:sp>
      <p:grpSp>
        <p:nvGrpSpPr>
          <p:cNvPr id="1328131" name="Group 3"/>
          <p:cNvGrpSpPr>
            <a:grpSpLocks/>
          </p:cNvGrpSpPr>
          <p:nvPr/>
        </p:nvGrpSpPr>
        <p:grpSpPr bwMode="auto">
          <a:xfrm>
            <a:off x="498764" y="3309130"/>
            <a:ext cx="8104909" cy="1550449"/>
            <a:chOff x="144" y="1967"/>
            <a:chExt cx="5472" cy="1057"/>
          </a:xfrm>
        </p:grpSpPr>
        <p:sp>
          <p:nvSpPr>
            <p:cNvPr id="1328132" name="Rectangle 4"/>
            <p:cNvSpPr>
              <a:spLocks noChangeArrowheads="1"/>
            </p:cNvSpPr>
            <p:nvPr/>
          </p:nvSpPr>
          <p:spPr bwMode="auto">
            <a:xfrm>
              <a:off x="2400" y="2640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33" name="Rectangle 5"/>
            <p:cNvSpPr>
              <a:spLocks noChangeArrowheads="1"/>
            </p:cNvSpPr>
            <p:nvPr/>
          </p:nvSpPr>
          <p:spPr bwMode="auto">
            <a:xfrm>
              <a:off x="2400" y="2064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34" name="Rectangle 6"/>
            <p:cNvSpPr>
              <a:spLocks noChangeArrowheads="1"/>
            </p:cNvSpPr>
            <p:nvPr/>
          </p:nvSpPr>
          <p:spPr bwMode="auto">
            <a:xfrm>
              <a:off x="2400" y="2208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28135" name="Group 7"/>
            <p:cNvGrpSpPr>
              <a:grpSpLocks/>
            </p:cNvGrpSpPr>
            <p:nvPr/>
          </p:nvGrpSpPr>
          <p:grpSpPr bwMode="auto">
            <a:xfrm>
              <a:off x="2400" y="2640"/>
              <a:ext cx="2160" cy="48"/>
              <a:chOff x="1824" y="2928"/>
              <a:chExt cx="2160" cy="48"/>
            </a:xfrm>
          </p:grpSpPr>
          <p:sp>
            <p:nvSpPr>
              <p:cNvPr id="1328136" name="Rectangle 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37" name="Rectangle 9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38" name="Rectangle 10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39" name="Rectangle 11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40" name="Rectangle 1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141" name="Rectangle 13"/>
            <p:cNvSpPr>
              <a:spLocks noChangeArrowheads="1"/>
            </p:cNvSpPr>
            <p:nvPr/>
          </p:nvSpPr>
          <p:spPr bwMode="auto">
            <a:xfrm>
              <a:off x="4560" y="26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2" name="Rectangle 14"/>
            <p:cNvSpPr>
              <a:spLocks noChangeArrowheads="1"/>
            </p:cNvSpPr>
            <p:nvPr/>
          </p:nvSpPr>
          <p:spPr bwMode="auto">
            <a:xfrm>
              <a:off x="2400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3" name="Rectangle 15"/>
            <p:cNvSpPr>
              <a:spLocks noChangeArrowheads="1"/>
            </p:cNvSpPr>
            <p:nvPr/>
          </p:nvSpPr>
          <p:spPr bwMode="auto">
            <a:xfrm>
              <a:off x="2832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4" name="Rectangle 16"/>
            <p:cNvSpPr>
              <a:spLocks noChangeArrowheads="1"/>
            </p:cNvSpPr>
            <p:nvPr/>
          </p:nvSpPr>
          <p:spPr bwMode="auto">
            <a:xfrm>
              <a:off x="3264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5" name="Rectangle 17"/>
            <p:cNvSpPr>
              <a:spLocks noChangeArrowheads="1"/>
            </p:cNvSpPr>
            <p:nvPr/>
          </p:nvSpPr>
          <p:spPr bwMode="auto">
            <a:xfrm>
              <a:off x="3696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6" name="Rectangle 18"/>
            <p:cNvSpPr>
              <a:spLocks noChangeArrowheads="1"/>
            </p:cNvSpPr>
            <p:nvPr/>
          </p:nvSpPr>
          <p:spPr bwMode="auto">
            <a:xfrm>
              <a:off x="4128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7" name="Rectangle 19"/>
            <p:cNvSpPr>
              <a:spLocks noChangeArrowheads="1"/>
            </p:cNvSpPr>
            <p:nvPr/>
          </p:nvSpPr>
          <p:spPr bwMode="auto">
            <a:xfrm>
              <a:off x="4560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8" name="Rectangle 20"/>
            <p:cNvSpPr>
              <a:spLocks noChangeArrowheads="1"/>
            </p:cNvSpPr>
            <p:nvPr/>
          </p:nvSpPr>
          <p:spPr bwMode="auto">
            <a:xfrm>
              <a:off x="2400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49" name="Rectangle 21"/>
            <p:cNvSpPr>
              <a:spLocks noChangeArrowheads="1"/>
            </p:cNvSpPr>
            <p:nvPr/>
          </p:nvSpPr>
          <p:spPr bwMode="auto">
            <a:xfrm>
              <a:off x="2832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50" name="Rectangle 22"/>
            <p:cNvSpPr>
              <a:spLocks noChangeArrowheads="1"/>
            </p:cNvSpPr>
            <p:nvPr/>
          </p:nvSpPr>
          <p:spPr bwMode="auto">
            <a:xfrm>
              <a:off x="3264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51" name="Rectangle 23"/>
            <p:cNvSpPr>
              <a:spLocks noChangeArrowheads="1"/>
            </p:cNvSpPr>
            <p:nvPr/>
          </p:nvSpPr>
          <p:spPr bwMode="auto">
            <a:xfrm>
              <a:off x="3696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52" name="Rectangle 24"/>
            <p:cNvSpPr>
              <a:spLocks noChangeArrowheads="1"/>
            </p:cNvSpPr>
            <p:nvPr/>
          </p:nvSpPr>
          <p:spPr bwMode="auto">
            <a:xfrm>
              <a:off x="4128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153" name="Rectangle 25"/>
            <p:cNvSpPr>
              <a:spLocks noChangeArrowheads="1"/>
            </p:cNvSpPr>
            <p:nvPr/>
          </p:nvSpPr>
          <p:spPr bwMode="auto">
            <a:xfrm>
              <a:off x="4560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328154" name="Group 26"/>
            <p:cNvGrpSpPr>
              <a:grpSpLocks/>
            </p:cNvGrpSpPr>
            <p:nvPr/>
          </p:nvGrpSpPr>
          <p:grpSpPr bwMode="auto">
            <a:xfrm>
              <a:off x="2544" y="2112"/>
              <a:ext cx="192" cy="528"/>
              <a:chOff x="1968" y="2400"/>
              <a:chExt cx="192" cy="528"/>
            </a:xfrm>
          </p:grpSpPr>
          <p:sp>
            <p:nvSpPr>
              <p:cNvPr id="1328155" name="Oval 2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dirty="0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56" name="Line 2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57" name="Line 2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58" name="Line 30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59" name="Group 31"/>
            <p:cNvGrpSpPr>
              <a:grpSpLocks/>
            </p:cNvGrpSpPr>
            <p:nvPr/>
          </p:nvGrpSpPr>
          <p:grpSpPr bwMode="auto">
            <a:xfrm>
              <a:off x="2976" y="2112"/>
              <a:ext cx="192" cy="528"/>
              <a:chOff x="1968" y="2400"/>
              <a:chExt cx="192" cy="528"/>
            </a:xfrm>
          </p:grpSpPr>
          <p:sp>
            <p:nvSpPr>
              <p:cNvPr id="1328160" name="Oval 3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61" name="Line 3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62" name="Line 34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63" name="Line 35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64" name="Group 36"/>
            <p:cNvGrpSpPr>
              <a:grpSpLocks/>
            </p:cNvGrpSpPr>
            <p:nvPr/>
          </p:nvGrpSpPr>
          <p:grpSpPr bwMode="auto">
            <a:xfrm>
              <a:off x="3408" y="2112"/>
              <a:ext cx="192" cy="528"/>
              <a:chOff x="1968" y="2400"/>
              <a:chExt cx="192" cy="528"/>
            </a:xfrm>
          </p:grpSpPr>
          <p:sp>
            <p:nvSpPr>
              <p:cNvPr id="1328165" name="Oval 3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66" name="Line 3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67" name="Line 3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68" name="Line 40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69" name="Group 41"/>
            <p:cNvGrpSpPr>
              <a:grpSpLocks/>
            </p:cNvGrpSpPr>
            <p:nvPr/>
          </p:nvGrpSpPr>
          <p:grpSpPr bwMode="auto">
            <a:xfrm>
              <a:off x="3840" y="2112"/>
              <a:ext cx="192" cy="528"/>
              <a:chOff x="1968" y="2400"/>
              <a:chExt cx="192" cy="528"/>
            </a:xfrm>
          </p:grpSpPr>
          <p:sp>
            <p:nvSpPr>
              <p:cNvPr id="1328170" name="Oval 4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71" name="Line 4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72" name="Line 44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73" name="Line 45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74" name="Group 46"/>
            <p:cNvGrpSpPr>
              <a:grpSpLocks/>
            </p:cNvGrpSpPr>
            <p:nvPr/>
          </p:nvGrpSpPr>
          <p:grpSpPr bwMode="auto">
            <a:xfrm>
              <a:off x="4272" y="2112"/>
              <a:ext cx="192" cy="528"/>
              <a:chOff x="1968" y="2400"/>
              <a:chExt cx="192" cy="528"/>
            </a:xfrm>
          </p:grpSpPr>
          <p:sp>
            <p:nvSpPr>
              <p:cNvPr id="1328175" name="Oval 4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76" name="Line 4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77" name="Line 4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78" name="Line 50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28179" name="Group 51"/>
            <p:cNvGrpSpPr>
              <a:grpSpLocks/>
            </p:cNvGrpSpPr>
            <p:nvPr/>
          </p:nvGrpSpPr>
          <p:grpSpPr bwMode="auto">
            <a:xfrm>
              <a:off x="4704" y="2112"/>
              <a:ext cx="192" cy="528"/>
              <a:chOff x="1968" y="2400"/>
              <a:chExt cx="192" cy="528"/>
            </a:xfrm>
          </p:grpSpPr>
          <p:sp>
            <p:nvSpPr>
              <p:cNvPr id="1328180" name="Oval 5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dirty="0"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81" name="Line 5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82" name="Line 54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83" name="Line 55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184" name="Text Box 56"/>
            <p:cNvSpPr txBox="1">
              <a:spLocks noChangeArrowheads="1"/>
            </p:cNvSpPr>
            <p:nvPr/>
          </p:nvSpPr>
          <p:spPr bwMode="auto">
            <a:xfrm>
              <a:off x="2448" y="2688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[0]</a:t>
              </a:r>
            </a:p>
          </p:txBody>
        </p:sp>
        <p:sp>
          <p:nvSpPr>
            <p:cNvPr id="1328185" name="Text Box 57"/>
            <p:cNvSpPr txBox="1">
              <a:spLocks noChangeArrowheads="1"/>
            </p:cNvSpPr>
            <p:nvPr/>
          </p:nvSpPr>
          <p:spPr bwMode="auto">
            <a:xfrm>
              <a:off x="2880" y="2688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[1]</a:t>
              </a:r>
            </a:p>
          </p:txBody>
        </p:sp>
        <p:sp>
          <p:nvSpPr>
            <p:cNvPr id="1328186" name="Text Box 58"/>
            <p:cNvSpPr txBox="1">
              <a:spLocks noChangeArrowheads="1"/>
            </p:cNvSpPr>
            <p:nvPr/>
          </p:nvSpPr>
          <p:spPr bwMode="auto">
            <a:xfrm>
              <a:off x="4416" y="2688"/>
              <a:ext cx="795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[VLR-1]</a:t>
              </a:r>
            </a:p>
          </p:txBody>
        </p:sp>
        <p:sp>
          <p:nvSpPr>
            <p:cNvPr id="1328187" name="Text Box 59"/>
            <p:cNvSpPr txBox="1">
              <a:spLocks noChangeArrowheads="1"/>
            </p:cNvSpPr>
            <p:nvPr/>
          </p:nvSpPr>
          <p:spPr bwMode="auto">
            <a:xfrm>
              <a:off x="288" y="2109"/>
              <a:ext cx="1728" cy="64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Vector Arithmetic Instructions</a:t>
              </a:r>
            </a:p>
            <a:p>
              <a:r>
                <a:rPr lang="en-US" altLang="ko-KR" sz="2000" b="1" dirty="0" err="1">
                  <a:latin typeface="Courier New"/>
                  <a:ea typeface="굴림" charset="-127"/>
                  <a:cs typeface="Courier New"/>
                </a:rPr>
                <a:t>vadd</a:t>
              </a:r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 v3, v1, v2</a:t>
              </a:r>
            </a:p>
          </p:txBody>
        </p:sp>
        <p:sp>
          <p:nvSpPr>
            <p:cNvPr id="1328188" name="Text Box 60"/>
            <p:cNvSpPr txBox="1">
              <a:spLocks noChangeArrowheads="1"/>
            </p:cNvSpPr>
            <p:nvPr/>
          </p:nvSpPr>
          <p:spPr bwMode="auto">
            <a:xfrm>
              <a:off x="2102" y="2543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v3</a:t>
              </a:r>
            </a:p>
          </p:txBody>
        </p:sp>
        <p:sp>
          <p:nvSpPr>
            <p:cNvPr id="1328189" name="Text Box 61"/>
            <p:cNvSpPr txBox="1">
              <a:spLocks noChangeArrowheads="1"/>
            </p:cNvSpPr>
            <p:nvPr/>
          </p:nvSpPr>
          <p:spPr bwMode="auto">
            <a:xfrm>
              <a:off x="2102" y="2111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v2</a:t>
              </a:r>
            </a:p>
          </p:txBody>
        </p:sp>
        <p:sp>
          <p:nvSpPr>
            <p:cNvPr id="1328190" name="Text Box 62"/>
            <p:cNvSpPr txBox="1">
              <a:spLocks noChangeArrowheads="1"/>
            </p:cNvSpPr>
            <p:nvPr/>
          </p:nvSpPr>
          <p:spPr bwMode="auto">
            <a:xfrm>
              <a:off x="2102" y="1967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v1</a:t>
              </a:r>
            </a:p>
          </p:txBody>
        </p:sp>
        <p:sp>
          <p:nvSpPr>
            <p:cNvPr id="1328191" name="AutoShape 63"/>
            <p:cNvSpPr>
              <a:spLocks noChangeArrowheads="1"/>
            </p:cNvSpPr>
            <p:nvPr/>
          </p:nvSpPr>
          <p:spPr bwMode="auto">
            <a:xfrm>
              <a:off x="144" y="2016"/>
              <a:ext cx="5472" cy="1008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328192" name="Group 64"/>
          <p:cNvGrpSpPr>
            <a:grpSpLocks/>
          </p:cNvGrpSpPr>
          <p:nvPr/>
        </p:nvGrpSpPr>
        <p:grpSpPr bwMode="auto">
          <a:xfrm>
            <a:off x="498764" y="1514476"/>
            <a:ext cx="8104909" cy="1780186"/>
            <a:chOff x="144" y="489"/>
            <a:chExt cx="5472" cy="1434"/>
          </a:xfrm>
        </p:grpSpPr>
        <p:grpSp>
          <p:nvGrpSpPr>
            <p:cNvPr id="1328193" name="Group 65"/>
            <p:cNvGrpSpPr>
              <a:grpSpLocks/>
            </p:cNvGrpSpPr>
            <p:nvPr/>
          </p:nvGrpSpPr>
          <p:grpSpPr bwMode="auto">
            <a:xfrm>
              <a:off x="768" y="768"/>
              <a:ext cx="429" cy="624"/>
              <a:chOff x="864" y="912"/>
              <a:chExt cx="528" cy="768"/>
            </a:xfrm>
          </p:grpSpPr>
          <p:sp>
            <p:nvSpPr>
              <p:cNvPr id="1328194" name="Rectangle 66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5" name="Rectangle 67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6" name="Rectangle 68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7" name="Rectangle 69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8" name="Rectangle 70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199" name="Rectangle 71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0" name="Rectangle 72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1" name="Rectangle 73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2" name="Rectangle 74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3" name="Rectangle 75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4" name="Rectangle 76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5" name="Rectangle 77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6" name="Rectangle 78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7" name="Rectangle 79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8" name="Rectangle 80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09" name="Rectangle 81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10" name="Text Box 82"/>
            <p:cNvSpPr txBox="1">
              <a:spLocks noChangeArrowheads="1"/>
            </p:cNvSpPr>
            <p:nvPr/>
          </p:nvSpPr>
          <p:spPr bwMode="auto">
            <a:xfrm>
              <a:off x="271" y="489"/>
              <a:ext cx="1403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i="1" dirty="0">
                  <a:latin typeface="Calibri"/>
                  <a:ea typeface="굴림" charset="-127"/>
                  <a:cs typeface="Calibri"/>
                </a:rPr>
                <a:t>Scalar Registers</a:t>
              </a:r>
            </a:p>
          </p:txBody>
        </p:sp>
        <p:sp>
          <p:nvSpPr>
            <p:cNvPr id="1328211" name="Text Box 83"/>
            <p:cNvSpPr txBox="1">
              <a:spLocks noChangeArrowheads="1"/>
            </p:cNvSpPr>
            <p:nvPr/>
          </p:nvSpPr>
          <p:spPr bwMode="auto">
            <a:xfrm>
              <a:off x="480" y="1247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x0</a:t>
              </a:r>
            </a:p>
          </p:txBody>
        </p:sp>
        <p:sp>
          <p:nvSpPr>
            <p:cNvPr id="1328212" name="Text Box 84"/>
            <p:cNvSpPr txBox="1">
              <a:spLocks noChangeArrowheads="1"/>
            </p:cNvSpPr>
            <p:nvPr/>
          </p:nvSpPr>
          <p:spPr bwMode="auto">
            <a:xfrm>
              <a:off x="384" y="671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x31</a:t>
              </a:r>
            </a:p>
          </p:txBody>
        </p:sp>
        <p:sp>
          <p:nvSpPr>
            <p:cNvPr id="1328213" name="Text Box 85"/>
            <p:cNvSpPr txBox="1">
              <a:spLocks noChangeArrowheads="1"/>
            </p:cNvSpPr>
            <p:nvPr/>
          </p:nvSpPr>
          <p:spPr bwMode="auto">
            <a:xfrm>
              <a:off x="3006" y="489"/>
              <a:ext cx="1438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i="1" dirty="0">
                  <a:latin typeface="Calibri"/>
                  <a:ea typeface="굴림" charset="-127"/>
                  <a:cs typeface="Calibri"/>
                </a:rPr>
                <a:t>Vector Registers</a:t>
              </a:r>
            </a:p>
          </p:txBody>
        </p:sp>
        <p:sp>
          <p:nvSpPr>
            <p:cNvPr id="1328214" name="Text Box 86"/>
            <p:cNvSpPr txBox="1">
              <a:spLocks noChangeArrowheads="1"/>
            </p:cNvSpPr>
            <p:nvPr/>
          </p:nvSpPr>
          <p:spPr bwMode="auto">
            <a:xfrm>
              <a:off x="1488" y="1247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v0</a:t>
              </a:r>
            </a:p>
          </p:txBody>
        </p:sp>
        <p:sp>
          <p:nvSpPr>
            <p:cNvPr id="1328215" name="Text Box 87"/>
            <p:cNvSpPr txBox="1">
              <a:spLocks noChangeArrowheads="1"/>
            </p:cNvSpPr>
            <p:nvPr/>
          </p:nvSpPr>
          <p:spPr bwMode="auto">
            <a:xfrm>
              <a:off x="1424" y="671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v31</a:t>
              </a:r>
            </a:p>
          </p:txBody>
        </p:sp>
        <p:grpSp>
          <p:nvGrpSpPr>
            <p:cNvPr id="1328216" name="Group 88"/>
            <p:cNvGrpSpPr>
              <a:grpSpLocks/>
            </p:cNvGrpSpPr>
            <p:nvPr/>
          </p:nvGrpSpPr>
          <p:grpSpPr bwMode="auto">
            <a:xfrm>
              <a:off x="1776" y="768"/>
              <a:ext cx="429" cy="624"/>
              <a:chOff x="864" y="912"/>
              <a:chExt cx="528" cy="768"/>
            </a:xfrm>
          </p:grpSpPr>
          <p:sp>
            <p:nvSpPr>
              <p:cNvPr id="1328217" name="Rectangle 89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18" name="Rectangle 90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19" name="Rectangle 91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0" name="Rectangle 92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1" name="Rectangle 9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2" name="Rectangle 94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3" name="Rectangle 95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4" name="Rectangle 96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5" name="Rectangle 97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6" name="Rectangle 98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7" name="Rectangle 99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8" name="Rectangle 100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29" name="Rectangle 101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0" name="Rectangle 102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1" name="Rectangle 103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2" name="Rectangle 104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33" name="Text Box 105"/>
            <p:cNvSpPr txBox="1">
              <a:spLocks noChangeArrowheads="1"/>
            </p:cNvSpPr>
            <p:nvPr/>
          </p:nvSpPr>
          <p:spPr bwMode="auto">
            <a:xfrm>
              <a:off x="1809" y="1343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[0]</a:t>
              </a:r>
            </a:p>
          </p:txBody>
        </p:sp>
        <p:grpSp>
          <p:nvGrpSpPr>
            <p:cNvPr id="1328234" name="Group 106"/>
            <p:cNvGrpSpPr>
              <a:grpSpLocks/>
            </p:cNvGrpSpPr>
            <p:nvPr/>
          </p:nvGrpSpPr>
          <p:grpSpPr bwMode="auto">
            <a:xfrm>
              <a:off x="2208" y="768"/>
              <a:ext cx="429" cy="624"/>
              <a:chOff x="864" y="912"/>
              <a:chExt cx="528" cy="768"/>
            </a:xfrm>
          </p:grpSpPr>
          <p:sp>
            <p:nvSpPr>
              <p:cNvPr id="1328235" name="Rectangle 107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6" name="Rectangle 108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7" name="Rectangle 109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8" name="Rectangle 110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39" name="Rectangle 11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0" name="Rectangle 112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1" name="Rectangle 113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2" name="Rectangle 114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3" name="Rectangle 115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4" name="Rectangle 116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5" name="Rectangle 117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6" name="Rectangle 118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7" name="Rectangle 119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8" name="Rectangle 120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49" name="Rectangle 121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0" name="Rectangle 122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51" name="Text Box 123"/>
            <p:cNvSpPr txBox="1">
              <a:spLocks noChangeArrowheads="1"/>
            </p:cNvSpPr>
            <p:nvPr/>
          </p:nvSpPr>
          <p:spPr bwMode="auto">
            <a:xfrm>
              <a:off x="2241" y="1343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[1]</a:t>
              </a:r>
            </a:p>
          </p:txBody>
        </p:sp>
        <p:grpSp>
          <p:nvGrpSpPr>
            <p:cNvPr id="1328252" name="Group 124"/>
            <p:cNvGrpSpPr>
              <a:grpSpLocks/>
            </p:cNvGrpSpPr>
            <p:nvPr/>
          </p:nvGrpSpPr>
          <p:grpSpPr bwMode="auto">
            <a:xfrm>
              <a:off x="2640" y="768"/>
              <a:ext cx="429" cy="624"/>
              <a:chOff x="864" y="912"/>
              <a:chExt cx="528" cy="768"/>
            </a:xfrm>
          </p:grpSpPr>
          <p:sp>
            <p:nvSpPr>
              <p:cNvPr id="1328253" name="Rectangle 125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4" name="Rectangle 126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5" name="Rectangle 127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6" name="Rectangle 128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7" name="Rectangle 12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8" name="Rectangle 130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59" name="Rectangle 131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0" name="Rectangle 132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1" name="Rectangle 133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2" name="Rectangle 134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3" name="Rectangle 13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4" name="Rectangle 136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5" name="Rectangle 137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6" name="Rectangle 138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7" name="Rectangle 139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68" name="Rectangle 140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69" name="Text Box 141"/>
            <p:cNvSpPr txBox="1">
              <a:spLocks noChangeArrowheads="1"/>
            </p:cNvSpPr>
            <p:nvPr/>
          </p:nvSpPr>
          <p:spPr bwMode="auto">
            <a:xfrm>
              <a:off x="2673" y="1343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[2]</a:t>
              </a:r>
            </a:p>
          </p:txBody>
        </p:sp>
        <p:grpSp>
          <p:nvGrpSpPr>
            <p:cNvPr id="1328270" name="Group 142"/>
            <p:cNvGrpSpPr>
              <a:grpSpLocks/>
            </p:cNvGrpSpPr>
            <p:nvPr/>
          </p:nvGrpSpPr>
          <p:grpSpPr bwMode="auto">
            <a:xfrm>
              <a:off x="3072" y="768"/>
              <a:ext cx="429" cy="624"/>
              <a:chOff x="864" y="912"/>
              <a:chExt cx="528" cy="768"/>
            </a:xfrm>
          </p:grpSpPr>
          <p:sp>
            <p:nvSpPr>
              <p:cNvPr id="1328271" name="Rectangle 143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2" name="Rectangle 144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3" name="Rectangle 145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4" name="Rectangle 146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5" name="Rectangle 14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6" name="Rectangle 148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7" name="Rectangle 149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8" name="Rectangle 150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79" name="Rectangle 151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0" name="Rectangle 152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1" name="Rectangle 153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2" name="Rectangle 15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3" name="Rectangle 155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4" name="Rectangle 156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5" name="Rectangle 157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86" name="Rectangle 158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287" name="Text Box 159"/>
            <p:cNvSpPr txBox="1">
              <a:spLocks noChangeArrowheads="1"/>
            </p:cNvSpPr>
            <p:nvPr/>
          </p:nvSpPr>
          <p:spPr bwMode="auto">
            <a:xfrm>
              <a:off x="3228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ko-KR" altLang="en-US" sz="2000"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288" name="Group 160"/>
            <p:cNvGrpSpPr>
              <a:grpSpLocks/>
            </p:cNvGrpSpPr>
            <p:nvPr/>
          </p:nvGrpSpPr>
          <p:grpSpPr bwMode="auto">
            <a:xfrm>
              <a:off x="3504" y="768"/>
              <a:ext cx="429" cy="624"/>
              <a:chOff x="864" y="912"/>
              <a:chExt cx="528" cy="768"/>
            </a:xfrm>
          </p:grpSpPr>
          <p:sp>
            <p:nvSpPr>
              <p:cNvPr id="1328289" name="Rectangle 161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0" name="Rectangle 162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1" name="Rectangle 163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2" name="Rectangle 164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3" name="Rectangle 16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4" name="Rectangle 166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5" name="Rectangle 167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6" name="Rectangle 168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7" name="Rectangle 169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8" name="Rectangle 170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299" name="Rectangle 171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0" name="Rectangle 17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1" name="Rectangle 173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2" name="Rectangle 174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3" name="Rectangle 175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4" name="Rectangle 176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305" name="Text Box 177"/>
            <p:cNvSpPr txBox="1">
              <a:spLocks noChangeArrowheads="1"/>
            </p:cNvSpPr>
            <p:nvPr/>
          </p:nvSpPr>
          <p:spPr bwMode="auto">
            <a:xfrm>
              <a:off x="3660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ko-KR" altLang="en-US" sz="2000"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306" name="Group 178"/>
            <p:cNvGrpSpPr>
              <a:grpSpLocks/>
            </p:cNvGrpSpPr>
            <p:nvPr/>
          </p:nvGrpSpPr>
          <p:grpSpPr bwMode="auto">
            <a:xfrm>
              <a:off x="3936" y="768"/>
              <a:ext cx="429" cy="624"/>
              <a:chOff x="864" y="912"/>
              <a:chExt cx="528" cy="768"/>
            </a:xfrm>
          </p:grpSpPr>
          <p:sp>
            <p:nvSpPr>
              <p:cNvPr id="1328307" name="Rectangle 179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8" name="Rectangle 180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09" name="Rectangle 181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0" name="Rectangle 182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1" name="Rectangle 18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2" name="Rectangle 184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3" name="Rectangle 185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4" name="Rectangle 186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5" name="Rectangle 187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6" name="Rectangle 188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7" name="Rectangle 189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8" name="Rectangle 190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19" name="Rectangle 191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0" name="Rectangle 192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1" name="Rectangle 193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2" name="Rectangle 194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323" name="Text Box 195"/>
            <p:cNvSpPr txBox="1">
              <a:spLocks noChangeArrowheads="1"/>
            </p:cNvSpPr>
            <p:nvPr/>
          </p:nvSpPr>
          <p:spPr bwMode="auto">
            <a:xfrm>
              <a:off x="4092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ko-KR" altLang="en-US" sz="2000"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324" name="Group 196"/>
            <p:cNvGrpSpPr>
              <a:grpSpLocks/>
            </p:cNvGrpSpPr>
            <p:nvPr/>
          </p:nvGrpSpPr>
          <p:grpSpPr bwMode="auto">
            <a:xfrm>
              <a:off x="4368" y="768"/>
              <a:ext cx="429" cy="624"/>
              <a:chOff x="864" y="912"/>
              <a:chExt cx="528" cy="768"/>
            </a:xfrm>
          </p:grpSpPr>
          <p:sp>
            <p:nvSpPr>
              <p:cNvPr id="1328325" name="Rectangle 197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6" name="Rectangle 198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7" name="Rectangle 199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8" name="Rectangle 200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29" name="Rectangle 20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0" name="Rectangle 202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1" name="Rectangle 203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2" name="Rectangle 204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3" name="Rectangle 205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4" name="Rectangle 206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5" name="Rectangle 207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6" name="Rectangle 208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7" name="Rectangle 209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8" name="Rectangle 210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39" name="Rectangle 211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0" name="Rectangle 212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341" name="Text Box 213"/>
            <p:cNvSpPr txBox="1">
              <a:spLocks noChangeArrowheads="1"/>
            </p:cNvSpPr>
            <p:nvPr/>
          </p:nvSpPr>
          <p:spPr bwMode="auto">
            <a:xfrm>
              <a:off x="4524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ko-KR" altLang="en-US" sz="2000"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342" name="Group 214"/>
            <p:cNvGrpSpPr>
              <a:grpSpLocks/>
            </p:cNvGrpSpPr>
            <p:nvPr/>
          </p:nvGrpSpPr>
          <p:grpSpPr bwMode="auto">
            <a:xfrm>
              <a:off x="4800" y="768"/>
              <a:ext cx="429" cy="624"/>
              <a:chOff x="864" y="912"/>
              <a:chExt cx="528" cy="768"/>
            </a:xfrm>
          </p:grpSpPr>
          <p:sp>
            <p:nvSpPr>
              <p:cNvPr id="1328343" name="Rectangle 215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4" name="Rectangle 216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5" name="Rectangle 217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6" name="Rectangle 218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7" name="Rectangle 21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8" name="Rectangle 220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49" name="Rectangle 221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0" name="Rectangle 222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1" name="Rectangle 223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2" name="Rectangle 224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3" name="Rectangle 22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4" name="Rectangle 226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5" name="Rectangle 227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6" name="Rectangle 228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7" name="Rectangle 229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8358" name="Rectangle 230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28359" name="Text Box 231"/>
            <p:cNvSpPr txBox="1">
              <a:spLocks noChangeArrowheads="1"/>
            </p:cNvSpPr>
            <p:nvPr/>
          </p:nvSpPr>
          <p:spPr bwMode="auto">
            <a:xfrm>
              <a:off x="4435" y="1343"/>
              <a:ext cx="1086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>
                  <a:latin typeface="Courier New"/>
                  <a:ea typeface="굴림" charset="-127"/>
                  <a:cs typeface="Courier New"/>
                </a:rPr>
                <a:t>[VLRMAX-1]</a:t>
              </a:r>
            </a:p>
          </p:txBody>
        </p:sp>
        <p:sp>
          <p:nvSpPr>
            <p:cNvPr id="1328360" name="Rectangle 232"/>
            <p:cNvSpPr>
              <a:spLocks noChangeArrowheads="1"/>
            </p:cNvSpPr>
            <p:nvPr/>
          </p:nvSpPr>
          <p:spPr bwMode="auto">
            <a:xfrm>
              <a:off x="3984" y="1728"/>
              <a:ext cx="720" cy="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VLR</a:t>
              </a:r>
            </a:p>
          </p:txBody>
        </p:sp>
        <p:sp>
          <p:nvSpPr>
            <p:cNvPr id="1328361" name="AutoShape 233"/>
            <p:cNvSpPr>
              <a:spLocks noChangeArrowheads="1"/>
            </p:cNvSpPr>
            <p:nvPr/>
          </p:nvSpPr>
          <p:spPr bwMode="auto">
            <a:xfrm>
              <a:off x="144" y="528"/>
              <a:ext cx="5472" cy="1392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2" name="Text Box 234"/>
            <p:cNvSpPr txBox="1">
              <a:spLocks noChangeArrowheads="1"/>
            </p:cNvSpPr>
            <p:nvPr/>
          </p:nvSpPr>
          <p:spPr bwMode="auto">
            <a:xfrm>
              <a:off x="2064" y="1632"/>
              <a:ext cx="1945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i="1" dirty="0">
                  <a:latin typeface="Calibri"/>
                  <a:ea typeface="굴림" charset="-127"/>
                  <a:cs typeface="Calibri"/>
                </a:rPr>
                <a:t>Vector Length Register</a:t>
              </a:r>
            </a:p>
          </p:txBody>
        </p:sp>
      </p:grpSp>
      <p:grpSp>
        <p:nvGrpSpPr>
          <p:cNvPr id="1328363" name="Group 235"/>
          <p:cNvGrpSpPr>
            <a:grpSpLocks/>
          </p:cNvGrpSpPr>
          <p:nvPr/>
        </p:nvGrpSpPr>
        <p:grpSpPr bwMode="auto">
          <a:xfrm>
            <a:off x="498764" y="4922711"/>
            <a:ext cx="8104909" cy="1571753"/>
            <a:chOff x="144" y="3040"/>
            <a:chExt cx="5472" cy="1195"/>
          </a:xfrm>
        </p:grpSpPr>
        <p:sp>
          <p:nvSpPr>
            <p:cNvPr id="1328364" name="Rectangle 236"/>
            <p:cNvSpPr>
              <a:spLocks noChangeArrowheads="1"/>
            </p:cNvSpPr>
            <p:nvPr/>
          </p:nvSpPr>
          <p:spPr bwMode="auto">
            <a:xfrm>
              <a:off x="2784" y="3360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5" name="Rectangle 237"/>
            <p:cNvSpPr>
              <a:spLocks noChangeArrowheads="1"/>
            </p:cNvSpPr>
            <p:nvPr/>
          </p:nvSpPr>
          <p:spPr bwMode="auto">
            <a:xfrm>
              <a:off x="2784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6" name="Rectangle 238"/>
            <p:cNvSpPr>
              <a:spLocks noChangeArrowheads="1"/>
            </p:cNvSpPr>
            <p:nvPr/>
          </p:nvSpPr>
          <p:spPr bwMode="auto">
            <a:xfrm>
              <a:off x="3216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7" name="Rectangle 239"/>
            <p:cNvSpPr>
              <a:spLocks noChangeArrowheads="1"/>
            </p:cNvSpPr>
            <p:nvPr/>
          </p:nvSpPr>
          <p:spPr bwMode="auto">
            <a:xfrm>
              <a:off x="3648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8" name="Rectangle 240"/>
            <p:cNvSpPr>
              <a:spLocks noChangeArrowheads="1"/>
            </p:cNvSpPr>
            <p:nvPr/>
          </p:nvSpPr>
          <p:spPr bwMode="auto">
            <a:xfrm>
              <a:off x="4080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69" name="Rectangle 241"/>
            <p:cNvSpPr>
              <a:spLocks noChangeArrowheads="1"/>
            </p:cNvSpPr>
            <p:nvPr/>
          </p:nvSpPr>
          <p:spPr bwMode="auto">
            <a:xfrm>
              <a:off x="4512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0" name="Rectangle 242"/>
            <p:cNvSpPr>
              <a:spLocks noChangeArrowheads="1"/>
            </p:cNvSpPr>
            <p:nvPr/>
          </p:nvSpPr>
          <p:spPr bwMode="auto">
            <a:xfrm>
              <a:off x="4944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1" name="Rectangle 243"/>
            <p:cNvSpPr>
              <a:spLocks noChangeArrowheads="1"/>
            </p:cNvSpPr>
            <p:nvPr/>
          </p:nvSpPr>
          <p:spPr bwMode="auto">
            <a:xfrm>
              <a:off x="624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2" name="Rectangle 244"/>
            <p:cNvSpPr>
              <a:spLocks noChangeArrowheads="1"/>
            </p:cNvSpPr>
            <p:nvPr/>
          </p:nvSpPr>
          <p:spPr bwMode="auto">
            <a:xfrm>
              <a:off x="1056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3" name="Rectangle 245"/>
            <p:cNvSpPr>
              <a:spLocks noChangeArrowheads="1"/>
            </p:cNvSpPr>
            <p:nvPr/>
          </p:nvSpPr>
          <p:spPr bwMode="auto">
            <a:xfrm>
              <a:off x="1488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4" name="Rectangle 246"/>
            <p:cNvSpPr>
              <a:spLocks noChangeArrowheads="1"/>
            </p:cNvSpPr>
            <p:nvPr/>
          </p:nvSpPr>
          <p:spPr bwMode="auto">
            <a:xfrm>
              <a:off x="1920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5" name="Rectangle 247"/>
            <p:cNvSpPr>
              <a:spLocks noChangeArrowheads="1"/>
            </p:cNvSpPr>
            <p:nvPr/>
          </p:nvSpPr>
          <p:spPr bwMode="auto">
            <a:xfrm>
              <a:off x="2352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6" name="Rectangle 248"/>
            <p:cNvSpPr>
              <a:spLocks noChangeArrowheads="1"/>
            </p:cNvSpPr>
            <p:nvPr/>
          </p:nvSpPr>
          <p:spPr bwMode="auto">
            <a:xfrm>
              <a:off x="2784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7" name="Rectangle 249"/>
            <p:cNvSpPr>
              <a:spLocks noChangeArrowheads="1"/>
            </p:cNvSpPr>
            <p:nvPr/>
          </p:nvSpPr>
          <p:spPr bwMode="auto">
            <a:xfrm>
              <a:off x="3216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8" name="Rectangle 250"/>
            <p:cNvSpPr>
              <a:spLocks noChangeArrowheads="1"/>
            </p:cNvSpPr>
            <p:nvPr/>
          </p:nvSpPr>
          <p:spPr bwMode="auto">
            <a:xfrm>
              <a:off x="3648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79" name="Rectangle 251"/>
            <p:cNvSpPr>
              <a:spLocks noChangeArrowheads="1"/>
            </p:cNvSpPr>
            <p:nvPr/>
          </p:nvSpPr>
          <p:spPr bwMode="auto">
            <a:xfrm>
              <a:off x="4080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0" name="Rectangle 252"/>
            <p:cNvSpPr>
              <a:spLocks noChangeArrowheads="1"/>
            </p:cNvSpPr>
            <p:nvPr/>
          </p:nvSpPr>
          <p:spPr bwMode="auto">
            <a:xfrm>
              <a:off x="4512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1" name="Rectangle 253"/>
            <p:cNvSpPr>
              <a:spLocks noChangeArrowheads="1"/>
            </p:cNvSpPr>
            <p:nvPr/>
          </p:nvSpPr>
          <p:spPr bwMode="auto">
            <a:xfrm>
              <a:off x="4944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2" name="Line 254"/>
            <p:cNvSpPr>
              <a:spLocks noChangeShapeType="1"/>
            </p:cNvSpPr>
            <p:nvPr/>
          </p:nvSpPr>
          <p:spPr bwMode="auto">
            <a:xfrm flipV="1">
              <a:off x="864" y="3408"/>
              <a:ext cx="216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3" name="Line 255"/>
            <p:cNvSpPr>
              <a:spLocks noChangeShapeType="1"/>
            </p:cNvSpPr>
            <p:nvPr/>
          </p:nvSpPr>
          <p:spPr bwMode="auto">
            <a:xfrm flipV="1">
              <a:off x="1728" y="3408"/>
              <a:ext cx="168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4" name="Line 256"/>
            <p:cNvSpPr>
              <a:spLocks noChangeShapeType="1"/>
            </p:cNvSpPr>
            <p:nvPr/>
          </p:nvSpPr>
          <p:spPr bwMode="auto">
            <a:xfrm flipV="1">
              <a:off x="2592" y="3408"/>
              <a:ext cx="1296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5" name="Line 257"/>
            <p:cNvSpPr>
              <a:spLocks noChangeShapeType="1"/>
            </p:cNvSpPr>
            <p:nvPr/>
          </p:nvSpPr>
          <p:spPr bwMode="auto">
            <a:xfrm flipV="1">
              <a:off x="3408" y="3408"/>
              <a:ext cx="864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6" name="Line 258"/>
            <p:cNvSpPr>
              <a:spLocks noChangeShapeType="1"/>
            </p:cNvSpPr>
            <p:nvPr/>
          </p:nvSpPr>
          <p:spPr bwMode="auto">
            <a:xfrm flipV="1">
              <a:off x="4272" y="3408"/>
              <a:ext cx="432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7" name="Line 259"/>
            <p:cNvSpPr>
              <a:spLocks noChangeShapeType="1"/>
            </p:cNvSpPr>
            <p:nvPr/>
          </p:nvSpPr>
          <p:spPr bwMode="auto">
            <a:xfrm flipV="1">
              <a:off x="5136" y="3408"/>
              <a:ext cx="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88" name="Text Box 260"/>
            <p:cNvSpPr txBox="1">
              <a:spLocks noChangeArrowheads="1"/>
            </p:cNvSpPr>
            <p:nvPr/>
          </p:nvSpPr>
          <p:spPr bwMode="auto">
            <a:xfrm>
              <a:off x="2486" y="3215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v1</a:t>
              </a:r>
            </a:p>
          </p:txBody>
        </p:sp>
        <p:sp>
          <p:nvSpPr>
            <p:cNvPr id="1328389" name="Text Box 261"/>
            <p:cNvSpPr txBox="1">
              <a:spLocks noChangeArrowheads="1"/>
            </p:cNvSpPr>
            <p:nvPr/>
          </p:nvSpPr>
          <p:spPr bwMode="auto">
            <a:xfrm>
              <a:off x="240" y="3040"/>
              <a:ext cx="1680" cy="64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Vector Load and Store Instructions</a:t>
              </a:r>
            </a:p>
            <a:p>
              <a:r>
                <a:rPr lang="en-US" altLang="ko-KR" sz="2000" b="1" dirty="0" err="1">
                  <a:latin typeface="Courier New"/>
                  <a:ea typeface="굴림" charset="-127"/>
                  <a:cs typeface="Courier New"/>
                </a:rPr>
                <a:t>vld</a:t>
              </a:r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 v1, x1, x2</a:t>
              </a:r>
            </a:p>
          </p:txBody>
        </p:sp>
        <p:sp>
          <p:nvSpPr>
            <p:cNvPr id="1328390" name="Line 262"/>
            <p:cNvSpPr>
              <a:spLocks noChangeShapeType="1"/>
            </p:cNvSpPr>
            <p:nvPr/>
          </p:nvSpPr>
          <p:spPr bwMode="auto">
            <a:xfrm flipV="1">
              <a:off x="624" y="3888"/>
              <a:ext cx="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1" name="Text Box 263"/>
            <p:cNvSpPr txBox="1">
              <a:spLocks noChangeArrowheads="1"/>
            </p:cNvSpPr>
            <p:nvPr/>
          </p:nvSpPr>
          <p:spPr bwMode="auto">
            <a:xfrm>
              <a:off x="313" y="3983"/>
              <a:ext cx="696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Base, </a:t>
              </a:r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x1</a:t>
              </a:r>
            </a:p>
          </p:txBody>
        </p:sp>
        <p:sp>
          <p:nvSpPr>
            <p:cNvPr id="1328392" name="Line 264"/>
            <p:cNvSpPr>
              <a:spLocks noChangeShapeType="1"/>
            </p:cNvSpPr>
            <p:nvPr/>
          </p:nvSpPr>
          <p:spPr bwMode="auto">
            <a:xfrm>
              <a:off x="1488" y="3936"/>
              <a:ext cx="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3" name="Line 265"/>
            <p:cNvSpPr>
              <a:spLocks noChangeShapeType="1"/>
            </p:cNvSpPr>
            <p:nvPr/>
          </p:nvSpPr>
          <p:spPr bwMode="auto">
            <a:xfrm>
              <a:off x="2352" y="3936"/>
              <a:ext cx="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4" name="Line 266"/>
            <p:cNvSpPr>
              <a:spLocks noChangeShapeType="1"/>
            </p:cNvSpPr>
            <p:nvPr/>
          </p:nvSpPr>
          <p:spPr bwMode="auto">
            <a:xfrm>
              <a:off x="1488" y="3984"/>
              <a:ext cx="86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5" name="Text Box 267"/>
            <p:cNvSpPr txBox="1">
              <a:spLocks noChangeArrowheads="1"/>
            </p:cNvSpPr>
            <p:nvPr/>
          </p:nvSpPr>
          <p:spPr bwMode="auto">
            <a:xfrm>
              <a:off x="1501" y="3983"/>
              <a:ext cx="774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>
                  <a:latin typeface="Calibri"/>
                  <a:ea typeface="굴림" charset="-127"/>
                  <a:cs typeface="Calibri"/>
                </a:rPr>
                <a:t>Stride, </a:t>
              </a:r>
              <a:r>
                <a:rPr lang="en-US" altLang="ko-KR" sz="2000" b="1" dirty="0">
                  <a:latin typeface="Courier New"/>
                  <a:ea typeface="굴림" charset="-127"/>
                  <a:cs typeface="Courier New"/>
                </a:rPr>
                <a:t>x2</a:t>
              </a:r>
            </a:p>
          </p:txBody>
        </p:sp>
        <p:sp>
          <p:nvSpPr>
            <p:cNvPr id="1328396" name="AutoShape 268"/>
            <p:cNvSpPr>
              <a:spLocks noChangeArrowheads="1"/>
            </p:cNvSpPr>
            <p:nvPr/>
          </p:nvSpPr>
          <p:spPr bwMode="auto">
            <a:xfrm>
              <a:off x="144" y="3072"/>
              <a:ext cx="5472" cy="1152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7" name="Text Box 269"/>
            <p:cNvSpPr txBox="1">
              <a:spLocks noChangeArrowheads="1"/>
            </p:cNvSpPr>
            <p:nvPr/>
          </p:nvSpPr>
          <p:spPr bwMode="auto">
            <a:xfrm>
              <a:off x="3442" y="3887"/>
              <a:ext cx="650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Memory</a:t>
              </a:r>
            </a:p>
          </p:txBody>
        </p:sp>
        <p:sp>
          <p:nvSpPr>
            <p:cNvPr id="1328398" name="Rectangle 270"/>
            <p:cNvSpPr>
              <a:spLocks noChangeArrowheads="1"/>
            </p:cNvSpPr>
            <p:nvPr/>
          </p:nvSpPr>
          <p:spPr bwMode="auto">
            <a:xfrm>
              <a:off x="192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8399" name="Text Box 271"/>
            <p:cNvSpPr txBox="1">
              <a:spLocks noChangeArrowheads="1"/>
            </p:cNvSpPr>
            <p:nvPr/>
          </p:nvSpPr>
          <p:spPr bwMode="auto">
            <a:xfrm>
              <a:off x="3408" y="3120"/>
              <a:ext cx="1051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i="1" dirty="0">
                  <a:latin typeface="Calibri"/>
                  <a:ea typeface="굴림" charset="-127"/>
                  <a:cs typeface="Calibri"/>
                </a:rPr>
                <a:t>Vector Register</a:t>
              </a:r>
            </a:p>
          </p:txBody>
        </p:sp>
      </p:grp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F1CBEF-5FD2-41F6-BBAF-D948C535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D7-B02F-4F8D-96F5-8318C56B3DA2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C61B17-09A7-4ABF-A1C6-840691C0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5BFC1A-1860-406F-A1F6-ADD5F2B8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6845</TotalTime>
  <Words>5511</Words>
  <Application>Microsoft Macintosh PowerPoint</Application>
  <PresentationFormat>全屏显示(4:3)</PresentationFormat>
  <Paragraphs>1258</Paragraphs>
  <Slides>77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0" baseType="lpstr">
      <vt:lpstr>等线</vt:lpstr>
      <vt:lpstr>宋体</vt:lpstr>
      <vt:lpstr>微软雅黑</vt:lpstr>
      <vt:lpstr>AppleMyungjo</vt:lpstr>
      <vt:lpstr>굴림</vt:lpstr>
      <vt:lpstr>맑은 고딕</vt:lpstr>
      <vt:lpstr>Arial</vt:lpstr>
      <vt:lpstr>Calibri</vt:lpstr>
      <vt:lpstr>Courier New</vt:lpstr>
      <vt:lpstr>Symbol</vt:lpstr>
      <vt:lpstr>Verdana</vt:lpstr>
      <vt:lpstr>Wingdings</vt:lpstr>
      <vt:lpstr>Office Theme</vt:lpstr>
      <vt:lpstr>Advanced Computer Architecture (ACA2020)</vt:lpstr>
      <vt:lpstr>Lecture 10 Vector Processor,  SIMD and GPU</vt:lpstr>
      <vt:lpstr>Chapter 4 DLP in Vector, SIMD, and GPU</vt:lpstr>
      <vt:lpstr>App G. Vector Processors in More Depth</vt:lpstr>
      <vt:lpstr>SIMD Parallelism</vt:lpstr>
      <vt:lpstr>Vector Architectures</vt:lpstr>
      <vt:lpstr>Supercomputer Applications</vt:lpstr>
      <vt:lpstr>Vector Supercomputers</vt:lpstr>
      <vt:lpstr>Vector Programming Model</vt:lpstr>
      <vt:lpstr>Vector Code Example</vt:lpstr>
      <vt:lpstr>Cray-1 (1976)</vt:lpstr>
      <vt:lpstr>Vector Instruction Set Advantages</vt:lpstr>
      <vt:lpstr>Vector Arithmetic Execution </vt:lpstr>
      <vt:lpstr>Vector Instruction Execution</vt:lpstr>
      <vt:lpstr>Interleaved Vector Memory System</vt:lpstr>
      <vt:lpstr>Vector Unit Structure</vt:lpstr>
      <vt:lpstr>Vector Instruction Parallelism</vt:lpstr>
      <vt:lpstr>Vector Chaining</vt:lpstr>
      <vt:lpstr>Vector Chaining Advantage</vt:lpstr>
      <vt:lpstr>Vector Startup</vt:lpstr>
      <vt:lpstr>Dead Time and Short Vectors</vt:lpstr>
      <vt:lpstr>Vector Memory-Memory versus Vector Register Machines</vt:lpstr>
      <vt:lpstr>Vector Memory-Memory vs. Vector Register Machines</vt:lpstr>
      <vt:lpstr>Automatic Code Vectorization</vt:lpstr>
      <vt:lpstr>Vector Stripmining</vt:lpstr>
      <vt:lpstr>Vector Conditional Execution</vt:lpstr>
      <vt:lpstr>Masked Vector Instructions</vt:lpstr>
      <vt:lpstr>Compress/Expand Operations</vt:lpstr>
      <vt:lpstr>Vector Reductions</vt:lpstr>
      <vt:lpstr>Vector Scatter/Gather</vt:lpstr>
      <vt:lpstr>Vector Scatter/Gather</vt:lpstr>
      <vt:lpstr>Vector Memory Models</vt:lpstr>
      <vt:lpstr>A Recent Vector Super: NEC SX-9 (2008)</vt:lpstr>
      <vt:lpstr>Memory Banks Example: Cray T90 (Cray T932)</vt:lpstr>
      <vt:lpstr>Programming Vector Architectures</vt:lpstr>
      <vt:lpstr>Seymour Cray’s Lecture </vt:lpstr>
      <vt:lpstr>Vector Summary</vt:lpstr>
      <vt:lpstr>Next…</vt:lpstr>
      <vt:lpstr>For x86 Computers </vt:lpstr>
      <vt:lpstr>SIMD Extensions</vt:lpstr>
      <vt:lpstr>SIMD Implementations</vt:lpstr>
      <vt:lpstr>Multimedia Extensions</vt:lpstr>
      <vt:lpstr>Multimedia Extensions</vt:lpstr>
      <vt:lpstr>MMX Instructions</vt:lpstr>
      <vt:lpstr>Example SIMD Code: DXPY</vt:lpstr>
      <vt:lpstr>Roofline Performance Model</vt:lpstr>
      <vt:lpstr>Roofline Performance Model</vt:lpstr>
      <vt:lpstr>Examples</vt:lpstr>
      <vt:lpstr>Next…</vt:lpstr>
      <vt:lpstr>Graphical Processing Units</vt:lpstr>
      <vt:lpstr>Threads and Blocks</vt:lpstr>
      <vt:lpstr>NVIDIA GPU Architecture</vt:lpstr>
      <vt:lpstr>Few Details of a CUDA Program</vt:lpstr>
      <vt:lpstr>DAXPY</vt:lpstr>
      <vt:lpstr> GPU terms in book and NVIDIA and OpenCL - 1</vt:lpstr>
      <vt:lpstr> GPU terms in book and NVIDIA and OpenCL - 2</vt:lpstr>
      <vt:lpstr> GPU terms in book and NVIDIA and OpenCL – 1 ( from back cover)</vt:lpstr>
      <vt:lpstr> GPU terms in book and NVIDIA and OpenCL - 2 ( from back cover)</vt:lpstr>
      <vt:lpstr>Grid, Thread Blocks and SIMD Threads</vt:lpstr>
      <vt:lpstr>Example: Multiply two vectors of length 8192</vt:lpstr>
      <vt:lpstr>Kepler GK110 Full Chip Block Diagram</vt:lpstr>
      <vt:lpstr>Streaming Multiprocessor (SMX) Architecture</vt:lpstr>
      <vt:lpstr> A Multithreaded SIMD Processor</vt:lpstr>
      <vt:lpstr>Terminology</vt:lpstr>
      <vt:lpstr>Example</vt:lpstr>
      <vt:lpstr>NVIDIA Instruction Set Architecture</vt:lpstr>
      <vt:lpstr> Basic PTX GPU Thread Instructions</vt:lpstr>
      <vt:lpstr>DAXPY Example</vt:lpstr>
      <vt:lpstr>Loop-Level Parallelism</vt:lpstr>
      <vt:lpstr>Loop-Level Parallelism</vt:lpstr>
      <vt:lpstr>Loop-Level Parallelism</vt:lpstr>
      <vt:lpstr>Loop-Level Parallelism</vt:lpstr>
      <vt:lpstr>Finding Dependencies</vt:lpstr>
      <vt:lpstr>Finding Dependencies</vt:lpstr>
      <vt:lpstr>Finding Dependencies</vt:lpstr>
      <vt:lpstr>Reductions</vt:lpstr>
      <vt:lpstr>Homework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SHEN Li</cp:lastModifiedBy>
  <cp:revision>317</cp:revision>
  <dcterms:created xsi:type="dcterms:W3CDTF">2019-10-31T01:02:19Z</dcterms:created>
  <dcterms:modified xsi:type="dcterms:W3CDTF">2020-12-16T10:54:57Z</dcterms:modified>
</cp:coreProperties>
</file>