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130"/>
  </p:notesMasterIdLst>
  <p:sldIdLst>
    <p:sldId id="257" r:id="rId2"/>
    <p:sldId id="823" r:id="rId3"/>
    <p:sldId id="300" r:id="rId4"/>
    <p:sldId id="301" r:id="rId5"/>
    <p:sldId id="302" r:id="rId6"/>
    <p:sldId id="303" r:id="rId7"/>
    <p:sldId id="304" r:id="rId8"/>
    <p:sldId id="305" r:id="rId9"/>
    <p:sldId id="306" r:id="rId10"/>
    <p:sldId id="824"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379" r:id="rId49"/>
    <p:sldId id="298" r:id="rId50"/>
    <p:sldId id="299" r:id="rId51"/>
    <p:sldId id="825" r:id="rId52"/>
    <p:sldId id="826" r:id="rId53"/>
    <p:sldId id="827" r:id="rId54"/>
    <p:sldId id="828" r:id="rId55"/>
    <p:sldId id="829" r:id="rId56"/>
    <p:sldId id="830"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81" r:id="rId90"/>
    <p:sldId id="831" r:id="rId91"/>
    <p:sldId id="383" r:id="rId92"/>
    <p:sldId id="384" r:id="rId93"/>
    <p:sldId id="385" r:id="rId94"/>
    <p:sldId id="386" r:id="rId95"/>
    <p:sldId id="387" r:id="rId96"/>
    <p:sldId id="388" r:id="rId97"/>
    <p:sldId id="389" r:id="rId98"/>
    <p:sldId id="390" r:id="rId99"/>
    <p:sldId id="391" r:id="rId100"/>
    <p:sldId id="392" r:id="rId101"/>
    <p:sldId id="393" r:id="rId102"/>
    <p:sldId id="394" r:id="rId103"/>
    <p:sldId id="395" r:id="rId104"/>
    <p:sldId id="396" r:id="rId105"/>
    <p:sldId id="397" r:id="rId106"/>
    <p:sldId id="398" r:id="rId107"/>
    <p:sldId id="399" r:id="rId108"/>
    <p:sldId id="400" r:id="rId109"/>
    <p:sldId id="401" r:id="rId110"/>
    <p:sldId id="402" r:id="rId111"/>
    <p:sldId id="403" r:id="rId112"/>
    <p:sldId id="404" r:id="rId113"/>
    <p:sldId id="405" r:id="rId114"/>
    <p:sldId id="406" r:id="rId115"/>
    <p:sldId id="407" r:id="rId116"/>
    <p:sldId id="408" r:id="rId117"/>
    <p:sldId id="409" r:id="rId118"/>
    <p:sldId id="410" r:id="rId119"/>
    <p:sldId id="411" r:id="rId120"/>
    <p:sldId id="412" r:id="rId121"/>
    <p:sldId id="413" r:id="rId122"/>
    <p:sldId id="414" r:id="rId123"/>
    <p:sldId id="415" r:id="rId124"/>
    <p:sldId id="416" r:id="rId125"/>
    <p:sldId id="417" r:id="rId126"/>
    <p:sldId id="418" r:id="rId127"/>
    <p:sldId id="420" r:id="rId128"/>
    <p:sldId id="419" r:id="rId1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9A78"/>
    <a:srgbClr val="FF0000"/>
    <a:srgbClr val="F19D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1086" autoAdjust="0"/>
  </p:normalViewPr>
  <p:slideViewPr>
    <p:cSldViewPr snapToGrid="0">
      <p:cViewPr varScale="1">
        <p:scale>
          <a:sx n="77" d="100"/>
          <a:sy n="77" d="100"/>
        </p:scale>
        <p:origin x="20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35BCA-682C-4EF0-9236-68AA4B379B9F}" type="datetimeFigureOut">
              <a:rPr lang="zh-CN" altLang="en-US" smtClean="0"/>
              <a:t>2020/12/15 Tuesday</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BDAC78-224B-4489-98AF-3C628EBA0244}" type="slidenum">
              <a:rPr lang="zh-CN" altLang="en-US" smtClean="0"/>
              <a:t>‹#›</a:t>
            </a:fld>
            <a:endParaRPr lang="zh-CN" altLang="en-US"/>
          </a:p>
        </p:txBody>
      </p:sp>
    </p:spTree>
    <p:extLst>
      <p:ext uri="{BB962C8B-B14F-4D97-AF65-F5344CB8AC3E}">
        <p14:creationId xmlns:p14="http://schemas.microsoft.com/office/powerpoint/2010/main" val="3106207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96.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100.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01.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03.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17442" name="Rectangle 2">
            <a:extLst>
              <a:ext uri="{FF2B5EF4-FFF2-40B4-BE49-F238E27FC236}">
                <a16:creationId xmlns:a16="http://schemas.microsoft.com/office/drawing/2014/main" id="{DC11FBD1-BE69-41DF-B6E6-2C25538AE0A7}"/>
              </a:ext>
            </a:extLst>
          </p:cNvPr>
          <p:cNvSpPr>
            <a:spLocks noGrp="1" noRot="1" noChangeAspect="1" noChangeArrowheads="1" noTextEdit="1"/>
          </p:cNvSpPr>
          <p:nvPr>
            <p:ph type="sldImg"/>
          </p:nvPr>
        </p:nvSpPr>
        <p:spPr>
          <a:xfrm>
            <a:off x="190500" y="417513"/>
            <a:ext cx="6540500" cy="4905375"/>
          </a:xfrm>
        </p:spPr>
      </p:sp>
      <p:sp>
        <p:nvSpPr>
          <p:cNvPr id="317443" name="Rectangle 3">
            <a:extLst>
              <a:ext uri="{FF2B5EF4-FFF2-40B4-BE49-F238E27FC236}">
                <a16:creationId xmlns:a16="http://schemas.microsoft.com/office/drawing/2014/main" id="{52C31928-C711-4CE0-9B42-3546AE825DF6}"/>
              </a:ext>
            </a:extLst>
          </p:cNvPr>
          <p:cNvSpPr>
            <a:spLocks noGrp="1" noRot="1" noChangeArrowheads="1"/>
          </p:cNvSpPr>
          <p:nvPr>
            <p:ph type="body" idx="1"/>
          </p:nvPr>
        </p:nvSpPr>
        <p:spPr>
          <a:xfrm>
            <a:off x="230188" y="5451475"/>
            <a:ext cx="6645275" cy="4362450"/>
          </a:xfrm>
        </p:spPr>
        <p:txBody>
          <a:bodyPr lIns="89786" tIns="44893" rIns="89786" bIns="44893" anchor="t"/>
          <a:lstStyle/>
          <a:p>
            <a:r>
              <a:rPr lang="en-US" altLang="zh-CN"/>
              <a:t>Primary instruction cache.</a:t>
            </a:r>
          </a:p>
        </p:txBody>
      </p:sp>
    </p:spTree>
    <p:extLst>
      <p:ext uri="{BB962C8B-B14F-4D97-AF65-F5344CB8AC3E}">
        <p14:creationId xmlns:p14="http://schemas.microsoft.com/office/powerpoint/2010/main" val="2697248077"/>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22562" name="Rectangle 2">
            <a:extLst>
              <a:ext uri="{FF2B5EF4-FFF2-40B4-BE49-F238E27FC236}">
                <a16:creationId xmlns:a16="http://schemas.microsoft.com/office/drawing/2014/main" id="{1517CAF3-91AF-41B9-A952-E9F430BD5EDF}"/>
              </a:ext>
            </a:extLst>
          </p:cNvPr>
          <p:cNvSpPr>
            <a:spLocks noGrp="1" noRot="1" noChangeAspect="1" noChangeArrowheads="1" noTextEdit="1"/>
          </p:cNvSpPr>
          <p:nvPr>
            <p:ph type="sldImg"/>
          </p:nvPr>
        </p:nvSpPr>
        <p:spPr>
          <a:xfrm>
            <a:off x="190500" y="417513"/>
            <a:ext cx="6540500" cy="4905375"/>
          </a:xfrm>
        </p:spPr>
      </p:sp>
      <p:sp>
        <p:nvSpPr>
          <p:cNvPr id="322563" name="Rectangle 3">
            <a:extLst>
              <a:ext uri="{FF2B5EF4-FFF2-40B4-BE49-F238E27FC236}">
                <a16:creationId xmlns:a16="http://schemas.microsoft.com/office/drawing/2014/main" id="{ACA3D120-2A46-4E34-81CD-38438A4BC8F7}"/>
              </a:ext>
            </a:extLst>
          </p:cNvPr>
          <p:cNvSpPr>
            <a:spLocks noGrp="1" noRot="1" noChangeArrowheads="1"/>
          </p:cNvSpPr>
          <p:nvPr>
            <p:ph type="body" idx="1"/>
          </p:nvPr>
        </p:nvSpPr>
        <p:spPr>
          <a:xfrm>
            <a:off x="230188" y="5451475"/>
            <a:ext cx="6645275" cy="4362450"/>
          </a:xfrm>
        </p:spPr>
        <p:txBody>
          <a:bodyPr lIns="89786" tIns="44893" rIns="89786" bIns="44893" anchor="t"/>
          <a:lstStyle/>
          <a:p>
            <a:r>
              <a:rPr lang="en-US" altLang="zh-CN"/>
              <a:t>The combination of the uOP queues and the schedulers are analogous to P6’s reservation stations.</a:t>
            </a:r>
          </a:p>
          <a:p>
            <a:endParaRPr lang="en-US" altLang="zh-CN"/>
          </a:p>
          <a:p>
            <a:r>
              <a:rPr lang="en-US" altLang="zh-CN"/>
              <a:t>This is the last part of the in order machine.</a:t>
            </a:r>
          </a:p>
        </p:txBody>
      </p:sp>
    </p:spTree>
    <p:extLst>
      <p:ext uri="{BB962C8B-B14F-4D97-AF65-F5344CB8AC3E}">
        <p14:creationId xmlns:p14="http://schemas.microsoft.com/office/powerpoint/2010/main" val="2041928644"/>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24610" name="Rectangle 2">
            <a:extLst>
              <a:ext uri="{FF2B5EF4-FFF2-40B4-BE49-F238E27FC236}">
                <a16:creationId xmlns:a16="http://schemas.microsoft.com/office/drawing/2014/main" id="{01116098-251D-4AB5-9F61-E1CDAB62696F}"/>
              </a:ext>
            </a:extLst>
          </p:cNvPr>
          <p:cNvSpPr>
            <a:spLocks noGrp="1" noRot="1" noChangeAspect="1" noChangeArrowheads="1" noTextEdit="1"/>
          </p:cNvSpPr>
          <p:nvPr>
            <p:ph type="sldImg"/>
          </p:nvPr>
        </p:nvSpPr>
        <p:spPr>
          <a:xfrm>
            <a:off x="190500" y="417513"/>
            <a:ext cx="6540500" cy="4905375"/>
          </a:xfrm>
        </p:spPr>
      </p:sp>
      <p:sp>
        <p:nvSpPr>
          <p:cNvPr id="324611" name="Rectangle 3">
            <a:extLst>
              <a:ext uri="{FF2B5EF4-FFF2-40B4-BE49-F238E27FC236}">
                <a16:creationId xmlns:a16="http://schemas.microsoft.com/office/drawing/2014/main" id="{ABEDC071-4D49-4796-BA06-9D1FCE1F4649}"/>
              </a:ext>
            </a:extLst>
          </p:cNvPr>
          <p:cNvSpPr>
            <a:spLocks noGrp="1" noRot="1" noChangeArrowheads="1"/>
          </p:cNvSpPr>
          <p:nvPr>
            <p:ph type="body" idx="1"/>
          </p:nvPr>
        </p:nvSpPr>
        <p:spPr>
          <a:xfrm>
            <a:off x="230188" y="5451475"/>
            <a:ext cx="6645275" cy="4362450"/>
          </a:xfrm>
        </p:spPr>
        <p:txBody>
          <a:bodyPr lIns="89786" tIns="44893" rIns="89786" bIns="44893" anchor="t"/>
          <a:lstStyle/>
          <a:p>
            <a:r>
              <a:rPr lang="en-US" altLang="zh-CN"/>
              <a:t>Heart of the out of order machine.  Traffic cops making sure that uOPs execute in the right order.</a:t>
            </a:r>
          </a:p>
        </p:txBody>
      </p:sp>
    </p:spTree>
    <p:extLst>
      <p:ext uri="{BB962C8B-B14F-4D97-AF65-F5344CB8AC3E}">
        <p14:creationId xmlns:p14="http://schemas.microsoft.com/office/powerpoint/2010/main" val="2315126457"/>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27682" name="Rectangle 2">
            <a:extLst>
              <a:ext uri="{FF2B5EF4-FFF2-40B4-BE49-F238E27FC236}">
                <a16:creationId xmlns:a16="http://schemas.microsoft.com/office/drawing/2014/main" id="{72457786-1C46-4203-A1CF-D1FB342DDFF6}"/>
              </a:ext>
            </a:extLst>
          </p:cNvPr>
          <p:cNvSpPr>
            <a:spLocks noGrp="1" noRot="1" noChangeAspect="1" noChangeArrowheads="1" noTextEdit="1"/>
          </p:cNvSpPr>
          <p:nvPr>
            <p:ph type="sldImg"/>
          </p:nvPr>
        </p:nvSpPr>
        <p:spPr>
          <a:xfrm>
            <a:off x="190500" y="417513"/>
            <a:ext cx="6540500" cy="4905375"/>
          </a:xfrm>
        </p:spPr>
      </p:sp>
      <p:sp>
        <p:nvSpPr>
          <p:cNvPr id="327683" name="Rectangle 3">
            <a:extLst>
              <a:ext uri="{FF2B5EF4-FFF2-40B4-BE49-F238E27FC236}">
                <a16:creationId xmlns:a16="http://schemas.microsoft.com/office/drawing/2014/main" id="{94673058-B8EB-4469-B212-C4B5E54080C9}"/>
              </a:ext>
            </a:extLst>
          </p:cNvPr>
          <p:cNvSpPr>
            <a:spLocks noGrp="1" noRot="1" noChangeArrowheads="1"/>
          </p:cNvSpPr>
          <p:nvPr>
            <p:ph type="body" idx="1"/>
          </p:nvPr>
        </p:nvSpPr>
        <p:spPr>
          <a:xfrm>
            <a:off x="230188" y="5451475"/>
            <a:ext cx="6645275" cy="4362450"/>
          </a:xfrm>
        </p:spPr>
        <p:txBody>
          <a:bodyPr lIns="89786" tIns="44893" rIns="89786" bIns="44893" anchor="t"/>
          <a:lstStyle/>
          <a:p>
            <a:r>
              <a:rPr lang="en-US" altLang="zh-CN"/>
              <a:t>Includes bypassing from things just finishing execution.</a:t>
            </a:r>
          </a:p>
        </p:txBody>
      </p:sp>
    </p:spTree>
    <p:extLst>
      <p:ext uri="{BB962C8B-B14F-4D97-AF65-F5344CB8AC3E}">
        <p14:creationId xmlns:p14="http://schemas.microsoft.com/office/powerpoint/2010/main" val="3147093239"/>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71550" y="1122363"/>
            <a:ext cx="7200900" cy="2387600"/>
          </a:xfrm>
          <a:solidFill>
            <a:schemeClr val="bg1"/>
          </a:solidFill>
          <a:effectLst>
            <a:softEdge rad="635000"/>
          </a:effectLst>
        </p:spPr>
        <p:txBody>
          <a:bodyPr anchor="b">
            <a:normAutofit/>
            <a:scene3d>
              <a:camera prst="orthographicFront"/>
              <a:lightRig rig="threePt" dir="t"/>
            </a:scene3d>
            <a:sp3d extrusionH="57150">
              <a:bevelT w="38100" h="38100" prst="relaxedInset"/>
            </a:sp3d>
          </a:bodyPr>
          <a:lstStyle>
            <a:lvl1pPr algn="ctr">
              <a:defRPr lang="en-US" sz="4400" b="1" kern="1200" dirty="0">
                <a:solidFill>
                  <a:schemeClr val="accent4"/>
                </a:solidFill>
                <a:effectLst>
                  <a:outerShdw blurRad="60007" dir="1500000" sy="-30000" kx="800400" algn="bl" rotWithShape="0">
                    <a:prstClr val="black">
                      <a:alpha val="20000"/>
                    </a:prstClr>
                  </a:outerShdw>
                </a:effectLst>
                <a:latin typeface="微软雅黑" panose="020B0503020204020204" pitchFamily="34" charset="-122"/>
                <a:ea typeface="微软雅黑" panose="020B0503020204020204" pitchFamily="34" charset="-122"/>
                <a:cs typeface="+mj-cs"/>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chor="ctr">
            <a:normAutofit/>
          </a:bodyPr>
          <a:lstStyle>
            <a:lvl1pPr marL="0" indent="0" algn="ctr">
              <a:buNone/>
              <a:defRPr sz="3200">
                <a:effectLst>
                  <a:glow rad="63500">
                    <a:schemeClr val="accent4">
                      <a:satMod val="175000"/>
                      <a:alpha val="40000"/>
                    </a:schemeClr>
                  </a:glow>
                </a:effectLst>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211E29C2-D09F-4CA3-9B85-2131E05875DA}" type="datetime1">
              <a:rPr lang="zh-CN" altLang="en-US" smtClean="0"/>
              <a:t>2020/12/15 Tuesday</a:t>
            </a:fld>
            <a:endParaRPr lang="zh-CN" altLang="en-US"/>
          </a:p>
        </p:txBody>
      </p:sp>
      <p:sp>
        <p:nvSpPr>
          <p:cNvPr id="5" name="Footer Placeholder 4"/>
          <p:cNvSpPr>
            <a:spLocks noGrp="1"/>
          </p:cNvSpPr>
          <p:nvPr>
            <p:ph type="ftr" sz="quarter" idx="11"/>
          </p:nvPr>
        </p:nvSpPr>
        <p:spPr/>
        <p:txBody>
          <a:bodyPr/>
          <a:lstStyle/>
          <a:p>
            <a:r>
              <a:rPr lang="en-US" altLang="zh-CN"/>
              <a:t>ACA202 © ZHANG Chun-yuan, Fall 2020</a:t>
            </a:r>
            <a:endParaRPr lang="zh-CN" altLang="en-US"/>
          </a:p>
        </p:txBody>
      </p:sp>
      <p:sp>
        <p:nvSpPr>
          <p:cNvPr id="6" name="Slide Number Placeholder 5"/>
          <p:cNvSpPr>
            <a:spLocks noGrp="1"/>
          </p:cNvSpPr>
          <p:nvPr>
            <p:ph type="sldNum" sz="quarter" idx="12"/>
          </p:nvPr>
        </p:nvSpPr>
        <p:spPr/>
        <p:txBody>
          <a:bodyPr/>
          <a:lstStyle/>
          <a:p>
            <a:fld id="{6F64E4EE-51DC-49B1-94AF-ED07334A16FB}" type="slidenum">
              <a:rPr lang="zh-CN" altLang="en-US" smtClean="0"/>
              <a:t>‹#›</a:t>
            </a:fld>
            <a:endParaRPr lang="zh-CN" altLang="en-US"/>
          </a:p>
        </p:txBody>
      </p:sp>
      <p:pic>
        <p:nvPicPr>
          <p:cNvPr id="7" name="图片 6">
            <a:extLst>
              <a:ext uri="{FF2B5EF4-FFF2-40B4-BE49-F238E27FC236}">
                <a16:creationId xmlns:a16="http://schemas.microsoft.com/office/drawing/2014/main" id="{2E0EA309-D790-4B0C-8099-E2345F817388}"/>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48433" y="463551"/>
            <a:ext cx="1256576" cy="1225549"/>
          </a:xfrm>
          <a:prstGeom prst="rect">
            <a:avLst/>
          </a:prstGeom>
        </p:spPr>
      </p:pic>
    </p:spTree>
    <p:extLst>
      <p:ext uri="{BB962C8B-B14F-4D97-AF65-F5344CB8AC3E}">
        <p14:creationId xmlns:p14="http://schemas.microsoft.com/office/powerpoint/2010/main" val="34993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713D9C9-E006-4B9B-A5C8-42753967586B}" type="datetime1">
              <a:rPr lang="zh-CN" altLang="en-US" smtClean="0"/>
              <a:t>2020/12/15 Tuesday</a:t>
            </a:fld>
            <a:endParaRPr lang="zh-CN" altLang="en-US"/>
          </a:p>
        </p:txBody>
      </p:sp>
      <p:sp>
        <p:nvSpPr>
          <p:cNvPr id="5" name="Footer Placeholder 4"/>
          <p:cNvSpPr>
            <a:spLocks noGrp="1"/>
          </p:cNvSpPr>
          <p:nvPr>
            <p:ph type="ftr" sz="quarter" idx="11"/>
          </p:nvPr>
        </p:nvSpPr>
        <p:spPr/>
        <p:txBody>
          <a:bodyPr/>
          <a:lstStyle/>
          <a:p>
            <a:r>
              <a:rPr lang="en-US" altLang="zh-CN"/>
              <a:t>ACA202 © ZHANG Chun-yuan, Fall 2020</a:t>
            </a:r>
            <a:endParaRPr lang="zh-CN" altLang="en-US"/>
          </a:p>
        </p:txBody>
      </p:sp>
      <p:sp>
        <p:nvSpPr>
          <p:cNvPr id="6" name="Slide Number Placeholder 5"/>
          <p:cNvSpPr>
            <a:spLocks noGrp="1"/>
          </p:cNvSpPr>
          <p:nvPr>
            <p:ph type="sldNum" sz="quarter" idx="12"/>
          </p:nvPr>
        </p:nvSpPr>
        <p:spPr/>
        <p:txBody>
          <a:bodyPr/>
          <a:lstStyle/>
          <a:p>
            <a:fld id="{6F64E4EE-51DC-49B1-94AF-ED07334A16FB}" type="slidenum">
              <a:rPr lang="zh-CN" altLang="en-US" smtClean="0"/>
              <a:t>‹#›</a:t>
            </a:fld>
            <a:endParaRPr lang="zh-CN" altLang="en-US"/>
          </a:p>
        </p:txBody>
      </p:sp>
      <p:pic>
        <p:nvPicPr>
          <p:cNvPr id="8" name="图片 7">
            <a:extLst>
              <a:ext uri="{FF2B5EF4-FFF2-40B4-BE49-F238E27FC236}">
                <a16:creationId xmlns:a16="http://schemas.microsoft.com/office/drawing/2014/main" id="{5D933057-9D7D-4ED4-9A73-C8399AE76B26}"/>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56103" y="622300"/>
            <a:ext cx="762828" cy="742950"/>
          </a:xfrm>
          <a:prstGeom prst="rect">
            <a:avLst/>
          </a:prstGeom>
        </p:spPr>
      </p:pic>
    </p:spTree>
    <p:extLst>
      <p:ext uri="{BB962C8B-B14F-4D97-AF65-F5344CB8AC3E}">
        <p14:creationId xmlns:p14="http://schemas.microsoft.com/office/powerpoint/2010/main" val="1950305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3B33D7-9A3C-4AB5-8991-F271D72279AD}" type="datetime1">
              <a:rPr lang="zh-CN" altLang="en-US" smtClean="0"/>
              <a:t>2020/12/15 Tuesday</a:t>
            </a:fld>
            <a:endParaRPr lang="zh-CN" altLang="en-US"/>
          </a:p>
        </p:txBody>
      </p:sp>
      <p:sp>
        <p:nvSpPr>
          <p:cNvPr id="5" name="Footer Placeholder 4"/>
          <p:cNvSpPr>
            <a:spLocks noGrp="1"/>
          </p:cNvSpPr>
          <p:nvPr>
            <p:ph type="ftr" sz="quarter" idx="11"/>
          </p:nvPr>
        </p:nvSpPr>
        <p:spPr/>
        <p:txBody>
          <a:bodyPr/>
          <a:lstStyle/>
          <a:p>
            <a:r>
              <a:rPr lang="en-US" altLang="zh-CN"/>
              <a:t>ACA202 © ZHANG Chun-yuan, Fall 2020</a:t>
            </a:r>
            <a:endParaRPr lang="zh-CN" altLang="en-US"/>
          </a:p>
        </p:txBody>
      </p:sp>
      <p:sp>
        <p:nvSpPr>
          <p:cNvPr id="6" name="Slide Number Placeholder 5"/>
          <p:cNvSpPr>
            <a:spLocks noGrp="1"/>
          </p:cNvSpPr>
          <p:nvPr>
            <p:ph type="sldNum" sz="quarter" idx="12"/>
          </p:nvPr>
        </p:nvSpPr>
        <p:spPr/>
        <p:txBody>
          <a:bodyPr/>
          <a:lstStyle/>
          <a:p>
            <a:fld id="{6F64E4EE-51DC-49B1-94AF-ED07334A16FB}" type="slidenum">
              <a:rPr lang="zh-CN" altLang="en-US" smtClean="0"/>
              <a:t>‹#›</a:t>
            </a:fld>
            <a:endParaRPr lang="zh-CN" altLang="en-US"/>
          </a:p>
        </p:txBody>
      </p:sp>
      <p:pic>
        <p:nvPicPr>
          <p:cNvPr id="8" name="图片 7">
            <a:extLst>
              <a:ext uri="{FF2B5EF4-FFF2-40B4-BE49-F238E27FC236}">
                <a16:creationId xmlns:a16="http://schemas.microsoft.com/office/drawing/2014/main" id="{3FF72E18-D76A-4959-B93C-79C87E28B553}"/>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56103" y="622300"/>
            <a:ext cx="762828" cy="742950"/>
          </a:xfrm>
          <a:prstGeom prst="rect">
            <a:avLst/>
          </a:prstGeom>
        </p:spPr>
      </p:pic>
    </p:spTree>
    <p:extLst>
      <p:ext uri="{BB962C8B-B14F-4D97-AF65-F5344CB8AC3E}">
        <p14:creationId xmlns:p14="http://schemas.microsoft.com/office/powerpoint/2010/main" val="200452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298174" y="228575"/>
            <a:ext cx="8097078" cy="106610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98174" y="1421606"/>
            <a:ext cx="4216676" cy="2540794"/>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4629153" y="1421606"/>
            <a:ext cx="4216675" cy="2540794"/>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Date Placeholder 4"/>
          <p:cNvSpPr>
            <a:spLocks noGrp="1"/>
          </p:cNvSpPr>
          <p:nvPr>
            <p:ph type="dt" sz="half" idx="10"/>
          </p:nvPr>
        </p:nvSpPr>
        <p:spPr/>
        <p:txBody>
          <a:bodyPr/>
          <a:lstStyle/>
          <a:p>
            <a:fld id="{81DA84FC-AAD0-490E-A4B9-E217FD07C81E}" type="datetime1">
              <a:rPr lang="zh-CN" altLang="en-US" smtClean="0"/>
              <a:t>2020/12/15 Tuesday</a:t>
            </a:fld>
            <a:endParaRPr lang="zh-CN" altLang="en-US"/>
          </a:p>
        </p:txBody>
      </p:sp>
      <p:sp>
        <p:nvSpPr>
          <p:cNvPr id="6" name="Footer Placeholder 5"/>
          <p:cNvSpPr>
            <a:spLocks noGrp="1"/>
          </p:cNvSpPr>
          <p:nvPr>
            <p:ph type="ftr" sz="quarter" idx="11"/>
          </p:nvPr>
        </p:nvSpPr>
        <p:spPr/>
        <p:txBody>
          <a:bodyPr/>
          <a:lstStyle/>
          <a:p>
            <a:r>
              <a:rPr lang="en-US" altLang="zh-CN"/>
              <a:t>ACA202 © ZHANG Chun-yuan, Fall 2020</a:t>
            </a:r>
            <a:endParaRPr lang="zh-CN" altLang="en-US"/>
          </a:p>
        </p:txBody>
      </p:sp>
      <p:sp>
        <p:nvSpPr>
          <p:cNvPr id="7" name="Slide Number Placeholder 6"/>
          <p:cNvSpPr>
            <a:spLocks noGrp="1"/>
          </p:cNvSpPr>
          <p:nvPr>
            <p:ph type="sldNum" sz="quarter" idx="12"/>
          </p:nvPr>
        </p:nvSpPr>
        <p:spPr/>
        <p:txBody>
          <a:bodyPr/>
          <a:lstStyle/>
          <a:p>
            <a:fld id="{6F64E4EE-51DC-49B1-94AF-ED07334A16FB}" type="slidenum">
              <a:rPr lang="zh-CN" altLang="en-US" smtClean="0"/>
              <a:t>‹#›</a:t>
            </a:fld>
            <a:endParaRPr lang="zh-CN" altLang="en-US"/>
          </a:p>
        </p:txBody>
      </p:sp>
      <p:sp>
        <p:nvSpPr>
          <p:cNvPr id="8" name="Content Placeholder 2">
            <a:extLst>
              <a:ext uri="{FF2B5EF4-FFF2-40B4-BE49-F238E27FC236}">
                <a16:creationId xmlns:a16="http://schemas.microsoft.com/office/drawing/2014/main" id="{ACE615F2-CBE1-460C-83C1-11EEBA57AC56}"/>
              </a:ext>
            </a:extLst>
          </p:cNvPr>
          <p:cNvSpPr>
            <a:spLocks noGrp="1"/>
          </p:cNvSpPr>
          <p:nvPr>
            <p:ph sz="half" idx="13"/>
          </p:nvPr>
        </p:nvSpPr>
        <p:spPr>
          <a:xfrm>
            <a:off x="298174" y="4061100"/>
            <a:ext cx="4216676" cy="2431774"/>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9" name="Content Placeholder 3">
            <a:extLst>
              <a:ext uri="{FF2B5EF4-FFF2-40B4-BE49-F238E27FC236}">
                <a16:creationId xmlns:a16="http://schemas.microsoft.com/office/drawing/2014/main" id="{275054DB-B63C-4EBE-8937-022A8017AF02}"/>
              </a:ext>
            </a:extLst>
          </p:cNvPr>
          <p:cNvSpPr>
            <a:spLocks noGrp="1"/>
          </p:cNvSpPr>
          <p:nvPr>
            <p:ph sz="half" idx="14"/>
          </p:nvPr>
        </p:nvSpPr>
        <p:spPr>
          <a:xfrm>
            <a:off x="4629153" y="4061100"/>
            <a:ext cx="4216675" cy="2431774"/>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pic>
        <p:nvPicPr>
          <p:cNvPr id="12" name="图片 11">
            <a:extLst>
              <a:ext uri="{FF2B5EF4-FFF2-40B4-BE49-F238E27FC236}">
                <a16:creationId xmlns:a16="http://schemas.microsoft.com/office/drawing/2014/main" id="{42D4E43D-A5ED-41A0-810F-E955E1D9B1F9}"/>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56103" y="622300"/>
            <a:ext cx="762828" cy="742950"/>
          </a:xfrm>
          <a:prstGeom prst="rect">
            <a:avLst/>
          </a:prstGeom>
        </p:spPr>
      </p:pic>
    </p:spTree>
    <p:extLst>
      <p:ext uri="{BB962C8B-B14F-4D97-AF65-F5344CB8AC3E}">
        <p14:creationId xmlns:p14="http://schemas.microsoft.com/office/powerpoint/2010/main" val="2203688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002450-E5DC-446B-A31C-BE140C8FB8E2}"/>
              </a:ext>
            </a:extLst>
          </p:cNvPr>
          <p:cNvSpPr>
            <a:spLocks noGrp="1"/>
          </p:cNvSpPr>
          <p:nvPr>
            <p:ph type="title"/>
          </p:nvPr>
        </p:nvSpPr>
        <p:spPr>
          <a:xfrm>
            <a:off x="170127" y="137765"/>
            <a:ext cx="8806267" cy="772827"/>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71824BC-B7B4-40C2-BD7C-EEE5AF38B171}"/>
              </a:ext>
            </a:extLst>
          </p:cNvPr>
          <p:cNvSpPr>
            <a:spLocks noGrp="1"/>
          </p:cNvSpPr>
          <p:nvPr>
            <p:ph sz="half" idx="1"/>
          </p:nvPr>
        </p:nvSpPr>
        <p:spPr>
          <a:xfrm>
            <a:off x="170128" y="1051717"/>
            <a:ext cx="4341383" cy="539634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29920FC-3036-4138-8041-ACE323FAF10A}"/>
              </a:ext>
            </a:extLst>
          </p:cNvPr>
          <p:cNvSpPr>
            <a:spLocks noGrp="1"/>
          </p:cNvSpPr>
          <p:nvPr>
            <p:ph type="body" sz="half" idx="2"/>
          </p:nvPr>
        </p:nvSpPr>
        <p:spPr>
          <a:xfrm>
            <a:off x="4632490" y="1051717"/>
            <a:ext cx="4342644" cy="539634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9BA155A-58D0-4BE9-91F0-AB40B4B3F9D6}"/>
              </a:ext>
            </a:extLst>
          </p:cNvPr>
          <p:cNvSpPr>
            <a:spLocks noGrp="1"/>
          </p:cNvSpPr>
          <p:nvPr>
            <p:ph type="dt" sz="half" idx="10"/>
          </p:nvPr>
        </p:nvSpPr>
        <p:spPr>
          <a:xfrm>
            <a:off x="254560" y="6448066"/>
            <a:ext cx="3381113" cy="273850"/>
          </a:xfrm>
        </p:spPr>
        <p:txBody>
          <a:bodyPr/>
          <a:lstStyle>
            <a:lvl1pPr>
              <a:defRPr/>
            </a:lvl1pPr>
          </a:lstStyle>
          <a:p>
            <a:fld id="{AC3D8F2A-E711-4887-9042-EA61004E3236}" type="datetime1">
              <a:rPr lang="zh-CN" altLang="en-US" smtClean="0"/>
              <a:t>2020/12/15 Tuesday</a:t>
            </a:fld>
            <a:endParaRPr lang="en-US" altLang="zh-CN"/>
          </a:p>
        </p:txBody>
      </p:sp>
      <p:sp>
        <p:nvSpPr>
          <p:cNvPr id="6" name="页脚占位符 5">
            <a:extLst>
              <a:ext uri="{FF2B5EF4-FFF2-40B4-BE49-F238E27FC236}">
                <a16:creationId xmlns:a16="http://schemas.microsoft.com/office/drawing/2014/main" id="{06B57034-60F0-4D32-AE23-4535C5BBD32A}"/>
              </a:ext>
            </a:extLst>
          </p:cNvPr>
          <p:cNvSpPr>
            <a:spLocks noGrp="1"/>
          </p:cNvSpPr>
          <p:nvPr>
            <p:ph type="ftr" sz="quarter" idx="11"/>
          </p:nvPr>
        </p:nvSpPr>
        <p:spPr>
          <a:xfrm>
            <a:off x="3781857" y="6448066"/>
            <a:ext cx="3888972" cy="273850"/>
          </a:xfrm>
        </p:spPr>
        <p:txBody>
          <a:bodyPr/>
          <a:lstStyle>
            <a:lvl1pPr>
              <a:defRPr/>
            </a:lvl1pPr>
          </a:lstStyle>
          <a:p>
            <a:r>
              <a:rPr lang="en-US" altLang="zh-CN"/>
              <a:t>ACA202 © ZHANG Chun-yuan, Fall 2020</a:t>
            </a:r>
          </a:p>
        </p:txBody>
      </p:sp>
      <p:sp>
        <p:nvSpPr>
          <p:cNvPr id="7" name="灯片编号占位符 6">
            <a:extLst>
              <a:ext uri="{FF2B5EF4-FFF2-40B4-BE49-F238E27FC236}">
                <a16:creationId xmlns:a16="http://schemas.microsoft.com/office/drawing/2014/main" id="{D64C0F2E-6529-469D-A1FC-F0392C713866}"/>
              </a:ext>
            </a:extLst>
          </p:cNvPr>
          <p:cNvSpPr>
            <a:spLocks noGrp="1"/>
          </p:cNvSpPr>
          <p:nvPr>
            <p:ph type="sldNum" sz="quarter" idx="12"/>
          </p:nvPr>
        </p:nvSpPr>
        <p:spPr>
          <a:xfrm>
            <a:off x="8029985" y="6448066"/>
            <a:ext cx="946409" cy="273850"/>
          </a:xfrm>
        </p:spPr>
        <p:txBody>
          <a:bodyPr/>
          <a:lstStyle>
            <a:lvl1pPr>
              <a:defRPr/>
            </a:lvl1pPr>
          </a:lstStyle>
          <a:p>
            <a:fld id="{F0B08DAE-DE3E-47E5-98DA-DADE9134FC43}" type="slidenum">
              <a:rPr lang="zh-CN" altLang="en-US"/>
              <a:pPr/>
              <a:t>‹#›</a:t>
            </a:fld>
            <a:endParaRPr lang="en-US" altLang="zh-CN"/>
          </a:p>
        </p:txBody>
      </p:sp>
    </p:spTree>
    <p:extLst>
      <p:ext uri="{BB962C8B-B14F-4D97-AF65-F5344CB8AC3E}">
        <p14:creationId xmlns:p14="http://schemas.microsoft.com/office/powerpoint/2010/main" val="3404880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8C272C-CB68-4943-A6A5-18671517F1D7}"/>
              </a:ext>
            </a:extLst>
          </p:cNvPr>
          <p:cNvSpPr>
            <a:spLocks noGrp="1"/>
          </p:cNvSpPr>
          <p:nvPr>
            <p:ph/>
          </p:nvPr>
        </p:nvSpPr>
        <p:spPr>
          <a:xfrm>
            <a:off x="170127" y="137765"/>
            <a:ext cx="8806267" cy="631030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a:extLst>
              <a:ext uri="{FF2B5EF4-FFF2-40B4-BE49-F238E27FC236}">
                <a16:creationId xmlns:a16="http://schemas.microsoft.com/office/drawing/2014/main" id="{81D33659-3715-4F3A-9F40-391D4489514B}"/>
              </a:ext>
            </a:extLst>
          </p:cNvPr>
          <p:cNvSpPr>
            <a:spLocks noGrp="1"/>
          </p:cNvSpPr>
          <p:nvPr>
            <p:ph type="dt" sz="half" idx="10"/>
          </p:nvPr>
        </p:nvSpPr>
        <p:spPr>
          <a:xfrm>
            <a:off x="254560" y="6448066"/>
            <a:ext cx="3381113" cy="273850"/>
          </a:xfrm>
        </p:spPr>
        <p:txBody>
          <a:bodyPr/>
          <a:lstStyle>
            <a:lvl1pPr>
              <a:defRPr/>
            </a:lvl1pPr>
          </a:lstStyle>
          <a:p>
            <a:fld id="{18FB4970-438F-4942-A28C-004B28CB0958}" type="datetime1">
              <a:rPr lang="zh-CN" altLang="en-US" smtClean="0"/>
              <a:t>2020/12/15 Tuesday</a:t>
            </a:fld>
            <a:endParaRPr lang="en-US" altLang="zh-CN"/>
          </a:p>
        </p:txBody>
      </p:sp>
      <p:sp>
        <p:nvSpPr>
          <p:cNvPr id="4" name="页脚占位符 3">
            <a:extLst>
              <a:ext uri="{FF2B5EF4-FFF2-40B4-BE49-F238E27FC236}">
                <a16:creationId xmlns:a16="http://schemas.microsoft.com/office/drawing/2014/main" id="{26D87649-0091-4D59-9621-40C43298B3B8}"/>
              </a:ext>
            </a:extLst>
          </p:cNvPr>
          <p:cNvSpPr>
            <a:spLocks noGrp="1"/>
          </p:cNvSpPr>
          <p:nvPr>
            <p:ph type="ftr" sz="quarter" idx="11"/>
          </p:nvPr>
        </p:nvSpPr>
        <p:spPr>
          <a:xfrm>
            <a:off x="3781857" y="6448066"/>
            <a:ext cx="3888972" cy="273850"/>
          </a:xfrm>
        </p:spPr>
        <p:txBody>
          <a:bodyPr/>
          <a:lstStyle>
            <a:lvl1pPr>
              <a:defRPr/>
            </a:lvl1pPr>
          </a:lstStyle>
          <a:p>
            <a:r>
              <a:rPr lang="en-US" altLang="zh-CN"/>
              <a:t>ACA202 © ZHANG Chun-yuan, Fall 2020</a:t>
            </a:r>
          </a:p>
        </p:txBody>
      </p:sp>
      <p:sp>
        <p:nvSpPr>
          <p:cNvPr id="5" name="灯片编号占位符 4">
            <a:extLst>
              <a:ext uri="{FF2B5EF4-FFF2-40B4-BE49-F238E27FC236}">
                <a16:creationId xmlns:a16="http://schemas.microsoft.com/office/drawing/2014/main" id="{EBF8F6EE-26AA-4450-9FFC-A95DA30E05EF}"/>
              </a:ext>
            </a:extLst>
          </p:cNvPr>
          <p:cNvSpPr>
            <a:spLocks noGrp="1"/>
          </p:cNvSpPr>
          <p:nvPr>
            <p:ph type="sldNum" sz="quarter" idx="12"/>
          </p:nvPr>
        </p:nvSpPr>
        <p:spPr>
          <a:xfrm>
            <a:off x="8029985" y="6448066"/>
            <a:ext cx="946409" cy="273850"/>
          </a:xfrm>
        </p:spPr>
        <p:txBody>
          <a:bodyPr/>
          <a:lstStyle>
            <a:lvl1pPr>
              <a:defRPr/>
            </a:lvl1pPr>
          </a:lstStyle>
          <a:p>
            <a:fld id="{FDCE95FA-AAEB-4A05-B72F-1862315F9D04}" type="slidenum">
              <a:rPr lang="zh-CN" altLang="en-US"/>
              <a:pPr/>
              <a:t>‹#›</a:t>
            </a:fld>
            <a:endParaRPr lang="en-US" altLang="zh-CN"/>
          </a:p>
        </p:txBody>
      </p:sp>
    </p:spTree>
    <p:extLst>
      <p:ext uri="{BB962C8B-B14F-4D97-AF65-F5344CB8AC3E}">
        <p14:creationId xmlns:p14="http://schemas.microsoft.com/office/powerpoint/2010/main" val="3839515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A16BD6-7AD9-4772-B237-AE24BD33934C}"/>
              </a:ext>
            </a:extLst>
          </p:cNvPr>
          <p:cNvSpPr>
            <a:spLocks noGrp="1"/>
          </p:cNvSpPr>
          <p:nvPr>
            <p:ph type="title" sz="quarter"/>
          </p:nvPr>
        </p:nvSpPr>
        <p:spPr>
          <a:xfrm>
            <a:off x="170127" y="137765"/>
            <a:ext cx="8806267" cy="772827"/>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603C25B-9247-4CC4-A4CA-38DAE76CE02B}"/>
              </a:ext>
            </a:extLst>
          </p:cNvPr>
          <p:cNvSpPr>
            <a:spLocks noGrp="1"/>
          </p:cNvSpPr>
          <p:nvPr>
            <p:ph sz="quarter" idx="1"/>
          </p:nvPr>
        </p:nvSpPr>
        <p:spPr>
          <a:xfrm>
            <a:off x="170128" y="1051717"/>
            <a:ext cx="4341383" cy="261753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B2B23C7-8789-455D-BF0F-E1CAA981EB63}"/>
              </a:ext>
            </a:extLst>
          </p:cNvPr>
          <p:cNvSpPr>
            <a:spLocks noGrp="1"/>
          </p:cNvSpPr>
          <p:nvPr>
            <p:ph sz="quarter" idx="2"/>
          </p:nvPr>
        </p:nvSpPr>
        <p:spPr>
          <a:xfrm>
            <a:off x="4632490" y="1051717"/>
            <a:ext cx="4342644" cy="261753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6665AB9B-081A-417D-B2D8-7F83F2279F70}"/>
              </a:ext>
            </a:extLst>
          </p:cNvPr>
          <p:cNvSpPr>
            <a:spLocks noGrp="1"/>
          </p:cNvSpPr>
          <p:nvPr>
            <p:ph sz="quarter" idx="3"/>
          </p:nvPr>
        </p:nvSpPr>
        <p:spPr>
          <a:xfrm>
            <a:off x="170128" y="3830534"/>
            <a:ext cx="4341383" cy="261753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a:extLst>
              <a:ext uri="{FF2B5EF4-FFF2-40B4-BE49-F238E27FC236}">
                <a16:creationId xmlns:a16="http://schemas.microsoft.com/office/drawing/2014/main" id="{34F97F5E-B73E-463A-9DE7-042189090BFF}"/>
              </a:ext>
            </a:extLst>
          </p:cNvPr>
          <p:cNvSpPr>
            <a:spLocks noGrp="1"/>
          </p:cNvSpPr>
          <p:nvPr>
            <p:ph sz="quarter" idx="4"/>
          </p:nvPr>
        </p:nvSpPr>
        <p:spPr>
          <a:xfrm>
            <a:off x="4632490" y="3830534"/>
            <a:ext cx="4342644" cy="261753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8799E67-7B8E-49AE-9D89-31A87B73BEA3}"/>
              </a:ext>
            </a:extLst>
          </p:cNvPr>
          <p:cNvSpPr>
            <a:spLocks noGrp="1"/>
          </p:cNvSpPr>
          <p:nvPr>
            <p:ph type="dt" sz="half" idx="10"/>
          </p:nvPr>
        </p:nvSpPr>
        <p:spPr>
          <a:xfrm>
            <a:off x="254560" y="6448066"/>
            <a:ext cx="3381113" cy="273850"/>
          </a:xfrm>
        </p:spPr>
        <p:txBody>
          <a:bodyPr/>
          <a:lstStyle>
            <a:lvl1pPr>
              <a:defRPr/>
            </a:lvl1pPr>
          </a:lstStyle>
          <a:p>
            <a:fld id="{F4FBF8D4-D1E1-4C72-A159-2CA674777AF4}" type="datetime1">
              <a:rPr lang="zh-CN" altLang="en-US" smtClean="0"/>
              <a:t>2020/12/15 Tuesday</a:t>
            </a:fld>
            <a:endParaRPr lang="en-US" altLang="zh-CN"/>
          </a:p>
        </p:txBody>
      </p:sp>
      <p:sp>
        <p:nvSpPr>
          <p:cNvPr id="8" name="页脚占位符 7">
            <a:extLst>
              <a:ext uri="{FF2B5EF4-FFF2-40B4-BE49-F238E27FC236}">
                <a16:creationId xmlns:a16="http://schemas.microsoft.com/office/drawing/2014/main" id="{68DBC037-5981-4DFF-B579-6E3B296680FF}"/>
              </a:ext>
            </a:extLst>
          </p:cNvPr>
          <p:cNvSpPr>
            <a:spLocks noGrp="1"/>
          </p:cNvSpPr>
          <p:nvPr>
            <p:ph type="ftr" sz="quarter" idx="11"/>
          </p:nvPr>
        </p:nvSpPr>
        <p:spPr>
          <a:xfrm>
            <a:off x="3781857" y="6448066"/>
            <a:ext cx="3888972" cy="273850"/>
          </a:xfrm>
        </p:spPr>
        <p:txBody>
          <a:bodyPr/>
          <a:lstStyle>
            <a:lvl1pPr>
              <a:defRPr/>
            </a:lvl1pPr>
          </a:lstStyle>
          <a:p>
            <a:r>
              <a:rPr lang="en-US" altLang="zh-CN"/>
              <a:t>ACA202 © ZHANG Chun-yuan, Fall 2020</a:t>
            </a:r>
          </a:p>
        </p:txBody>
      </p:sp>
      <p:sp>
        <p:nvSpPr>
          <p:cNvPr id="9" name="灯片编号占位符 8">
            <a:extLst>
              <a:ext uri="{FF2B5EF4-FFF2-40B4-BE49-F238E27FC236}">
                <a16:creationId xmlns:a16="http://schemas.microsoft.com/office/drawing/2014/main" id="{CB295ED5-F34D-4CAE-9EAE-BFAFE2FA3ABE}"/>
              </a:ext>
            </a:extLst>
          </p:cNvPr>
          <p:cNvSpPr>
            <a:spLocks noGrp="1"/>
          </p:cNvSpPr>
          <p:nvPr>
            <p:ph type="sldNum" sz="quarter" idx="12"/>
          </p:nvPr>
        </p:nvSpPr>
        <p:spPr>
          <a:xfrm>
            <a:off x="8029985" y="6448066"/>
            <a:ext cx="946409" cy="273850"/>
          </a:xfrm>
        </p:spPr>
        <p:txBody>
          <a:bodyPr/>
          <a:lstStyle>
            <a:lvl1pPr>
              <a:defRPr/>
            </a:lvl1pPr>
          </a:lstStyle>
          <a:p>
            <a:fld id="{D63A4206-E5BD-4137-B291-9C444A960DB7}" type="slidenum">
              <a:rPr lang="zh-CN" altLang="en-US"/>
              <a:pPr/>
              <a:t>‹#›</a:t>
            </a:fld>
            <a:endParaRPr lang="en-US" altLang="zh-CN"/>
          </a:p>
        </p:txBody>
      </p:sp>
    </p:spTree>
    <p:extLst>
      <p:ext uri="{BB962C8B-B14F-4D97-AF65-F5344CB8AC3E}">
        <p14:creationId xmlns:p14="http://schemas.microsoft.com/office/powerpoint/2010/main" val="2251012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11E644-1404-49CB-A2BF-CF93CB734E9D}"/>
              </a:ext>
            </a:extLst>
          </p:cNvPr>
          <p:cNvSpPr>
            <a:spLocks noGrp="1"/>
          </p:cNvSpPr>
          <p:nvPr>
            <p:ph type="title"/>
          </p:nvPr>
        </p:nvSpPr>
        <p:spPr>
          <a:xfrm>
            <a:off x="170127" y="137765"/>
            <a:ext cx="8806267" cy="772827"/>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0FCD72E-05DE-4641-ABD3-168DC1EA3A72}"/>
              </a:ext>
            </a:extLst>
          </p:cNvPr>
          <p:cNvSpPr>
            <a:spLocks noGrp="1"/>
          </p:cNvSpPr>
          <p:nvPr>
            <p:ph sz="half" idx="1"/>
          </p:nvPr>
        </p:nvSpPr>
        <p:spPr>
          <a:xfrm>
            <a:off x="170127" y="1051717"/>
            <a:ext cx="8805006" cy="261753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40DC2A2-6EAE-405A-81E2-0F0D4D633DED}"/>
              </a:ext>
            </a:extLst>
          </p:cNvPr>
          <p:cNvSpPr>
            <a:spLocks noGrp="1"/>
          </p:cNvSpPr>
          <p:nvPr>
            <p:ph type="body" sz="half" idx="2"/>
          </p:nvPr>
        </p:nvSpPr>
        <p:spPr>
          <a:xfrm>
            <a:off x="170127" y="3830534"/>
            <a:ext cx="8805006" cy="261753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BE911CF-72EB-4B9A-9EC0-C66C8E08B40D}"/>
              </a:ext>
            </a:extLst>
          </p:cNvPr>
          <p:cNvSpPr>
            <a:spLocks noGrp="1"/>
          </p:cNvSpPr>
          <p:nvPr>
            <p:ph type="dt" sz="half" idx="10"/>
          </p:nvPr>
        </p:nvSpPr>
        <p:spPr>
          <a:xfrm>
            <a:off x="254560" y="6448066"/>
            <a:ext cx="3381113" cy="273850"/>
          </a:xfrm>
        </p:spPr>
        <p:txBody>
          <a:bodyPr/>
          <a:lstStyle>
            <a:lvl1pPr>
              <a:defRPr/>
            </a:lvl1pPr>
          </a:lstStyle>
          <a:p>
            <a:fld id="{2D1D74A0-FF8A-40BC-8D7C-CA15041DB078}" type="datetime1">
              <a:rPr lang="zh-CN" altLang="en-US" smtClean="0"/>
              <a:t>2020/12/15 Tuesday</a:t>
            </a:fld>
            <a:endParaRPr lang="en-US" altLang="zh-CN"/>
          </a:p>
        </p:txBody>
      </p:sp>
      <p:sp>
        <p:nvSpPr>
          <p:cNvPr id="6" name="页脚占位符 5">
            <a:extLst>
              <a:ext uri="{FF2B5EF4-FFF2-40B4-BE49-F238E27FC236}">
                <a16:creationId xmlns:a16="http://schemas.microsoft.com/office/drawing/2014/main" id="{32BCF397-E812-4D31-8AD7-30886FEF7DDB}"/>
              </a:ext>
            </a:extLst>
          </p:cNvPr>
          <p:cNvSpPr>
            <a:spLocks noGrp="1"/>
          </p:cNvSpPr>
          <p:nvPr>
            <p:ph type="ftr" sz="quarter" idx="11"/>
          </p:nvPr>
        </p:nvSpPr>
        <p:spPr>
          <a:xfrm>
            <a:off x="3781857" y="6448066"/>
            <a:ext cx="3888972" cy="273850"/>
          </a:xfrm>
        </p:spPr>
        <p:txBody>
          <a:bodyPr/>
          <a:lstStyle>
            <a:lvl1pPr>
              <a:defRPr/>
            </a:lvl1pPr>
          </a:lstStyle>
          <a:p>
            <a:r>
              <a:rPr lang="en-US" altLang="zh-CN"/>
              <a:t>ACA202 © ZHANG Chun-yuan, Fall 2020</a:t>
            </a:r>
          </a:p>
        </p:txBody>
      </p:sp>
      <p:sp>
        <p:nvSpPr>
          <p:cNvPr id="7" name="灯片编号占位符 6">
            <a:extLst>
              <a:ext uri="{FF2B5EF4-FFF2-40B4-BE49-F238E27FC236}">
                <a16:creationId xmlns:a16="http://schemas.microsoft.com/office/drawing/2014/main" id="{602F112F-E97B-472E-AEC9-9BBC7904F289}"/>
              </a:ext>
            </a:extLst>
          </p:cNvPr>
          <p:cNvSpPr>
            <a:spLocks noGrp="1"/>
          </p:cNvSpPr>
          <p:nvPr>
            <p:ph type="sldNum" sz="quarter" idx="12"/>
          </p:nvPr>
        </p:nvSpPr>
        <p:spPr>
          <a:xfrm>
            <a:off x="8029985" y="6448066"/>
            <a:ext cx="946409" cy="273850"/>
          </a:xfrm>
        </p:spPr>
        <p:txBody>
          <a:bodyPr/>
          <a:lstStyle>
            <a:lvl1pPr>
              <a:defRPr/>
            </a:lvl1pPr>
          </a:lstStyle>
          <a:p>
            <a:fld id="{4B92438E-418D-4BBA-AE4F-9A85CBB54791}" type="slidenum">
              <a:rPr lang="zh-CN" altLang="en-US"/>
              <a:pPr/>
              <a:t>‹#›</a:t>
            </a:fld>
            <a:endParaRPr lang="en-US" altLang="zh-CN"/>
          </a:p>
        </p:txBody>
      </p:sp>
    </p:spTree>
    <p:extLst>
      <p:ext uri="{BB962C8B-B14F-4D97-AF65-F5344CB8AC3E}">
        <p14:creationId xmlns:p14="http://schemas.microsoft.com/office/powerpoint/2010/main" val="368197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57190" y="365126"/>
            <a:ext cx="7947422" cy="1127919"/>
          </a:xfrm>
          <a:solidFill>
            <a:schemeClr val="bg1"/>
          </a:solidFill>
          <a:effectLst>
            <a:softEdge rad="317500"/>
          </a:effectLst>
        </p:spPr>
        <p:txBody>
          <a:bodyPr>
            <a:normAutofit/>
          </a:bodyPr>
          <a:lstStyle>
            <a:lvl1pPr>
              <a:defRPr sz="3200">
                <a:effectLst>
                  <a:outerShdw blurRad="38100" dist="38100" dir="2700000" algn="tl">
                    <a:srgbClr val="000000">
                      <a:alpha val="43137"/>
                    </a:srgbClr>
                  </a:outerShdw>
                </a:effectLst>
                <a:latin typeface="+mn-ea"/>
                <a:ea typeface="+mn-ea"/>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357188" y="1571625"/>
            <a:ext cx="8429625" cy="4859338"/>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49D9CC15-3716-435C-B59B-21C7D1910B84}" type="datetime1">
              <a:rPr lang="zh-CN" altLang="en-US" smtClean="0"/>
              <a:t>2020/12/15 Tuesday</a:t>
            </a:fld>
            <a:endParaRPr lang="zh-CN" altLang="en-US"/>
          </a:p>
        </p:txBody>
      </p:sp>
      <p:sp>
        <p:nvSpPr>
          <p:cNvPr id="5" name="Footer Placeholder 4"/>
          <p:cNvSpPr>
            <a:spLocks noGrp="1"/>
          </p:cNvSpPr>
          <p:nvPr>
            <p:ph type="ftr" sz="quarter" idx="11"/>
          </p:nvPr>
        </p:nvSpPr>
        <p:spPr/>
        <p:txBody>
          <a:bodyPr/>
          <a:lstStyle/>
          <a:p>
            <a:r>
              <a:rPr lang="en-US" altLang="zh-CN"/>
              <a:t>ACA202 © ZHANG Chun-yuan, Fall 2020</a:t>
            </a:r>
            <a:endParaRPr lang="zh-CN" altLang="en-US"/>
          </a:p>
        </p:txBody>
      </p:sp>
      <p:sp>
        <p:nvSpPr>
          <p:cNvPr id="6" name="Slide Number Placeholder 5"/>
          <p:cNvSpPr>
            <a:spLocks noGrp="1"/>
          </p:cNvSpPr>
          <p:nvPr>
            <p:ph type="sldNum" sz="quarter" idx="12"/>
          </p:nvPr>
        </p:nvSpPr>
        <p:spPr/>
        <p:txBody>
          <a:bodyPr/>
          <a:lstStyle/>
          <a:p>
            <a:fld id="{6F64E4EE-51DC-49B1-94AF-ED07334A16FB}" type="slidenum">
              <a:rPr lang="zh-CN" altLang="en-US" smtClean="0"/>
              <a:t>‹#›</a:t>
            </a:fld>
            <a:endParaRPr lang="zh-CN" altLang="en-US"/>
          </a:p>
        </p:txBody>
      </p:sp>
      <p:pic>
        <p:nvPicPr>
          <p:cNvPr id="7" name="图片 6">
            <a:extLst>
              <a:ext uri="{FF2B5EF4-FFF2-40B4-BE49-F238E27FC236}">
                <a16:creationId xmlns:a16="http://schemas.microsoft.com/office/drawing/2014/main" id="{70B95973-A0DB-42C7-81DF-719E30E80B6A}"/>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56103" y="622300"/>
            <a:ext cx="762828" cy="742950"/>
          </a:xfrm>
          <a:prstGeom prst="rect">
            <a:avLst/>
          </a:prstGeom>
        </p:spPr>
      </p:pic>
    </p:spTree>
    <p:extLst>
      <p:ext uri="{BB962C8B-B14F-4D97-AF65-F5344CB8AC3E}">
        <p14:creationId xmlns:p14="http://schemas.microsoft.com/office/powerpoint/2010/main" val="3519734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5"/>
            <a:ext cx="7886700" cy="2852737"/>
          </a:xfrm>
        </p:spPr>
        <p:txBody>
          <a:bodyPr anchor="ctr">
            <a:normAutofit/>
            <a:scene3d>
              <a:camera prst="orthographicFront"/>
              <a:lightRig rig="threePt" dir="t"/>
            </a:scene3d>
            <a:sp3d extrusionH="57150">
              <a:bevelT h="25400" prst="softRound"/>
            </a:sp3d>
          </a:bodyPr>
          <a:lstStyle>
            <a:lvl1pPr algn="ctr">
              <a:defRPr sz="4400" b="1">
                <a:solidFill>
                  <a:schemeClr val="accent4"/>
                </a:solidFill>
                <a:effectLst>
                  <a:outerShdw blurRad="60007" dir="1500000" sy="-30000" kx="800400" algn="bl" rotWithShape="0">
                    <a:prstClr val="black">
                      <a:alpha val="20000"/>
                    </a:prst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3888" y="4589470"/>
            <a:ext cx="7886700" cy="1500187"/>
          </a:xfrm>
        </p:spPr>
        <p:txBody>
          <a:bodyPr>
            <a:normAutofit/>
            <a:scene3d>
              <a:camera prst="orthographicFront"/>
              <a:lightRig rig="threePt" dir="t"/>
            </a:scene3d>
            <a:sp3d extrusionH="57150">
              <a:bevelT w="38100" h="38100" prst="slope"/>
            </a:sp3d>
          </a:bodyPr>
          <a:lstStyle>
            <a:lvl1pPr marL="0" indent="0" algn="ctr">
              <a:buNone/>
              <a:defRPr sz="3200">
                <a:solidFill>
                  <a:schemeClr val="tx1"/>
                </a:solidFill>
                <a:effectLst>
                  <a:glow rad="63500">
                    <a:schemeClr val="accent4">
                      <a:satMod val="175000"/>
                      <a:alpha val="40000"/>
                    </a:schemeClr>
                  </a:glow>
                </a:effectLst>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dirty="0"/>
              <a:t>单击此处编辑母版文本样式</a:t>
            </a:r>
          </a:p>
        </p:txBody>
      </p:sp>
      <p:sp>
        <p:nvSpPr>
          <p:cNvPr id="4" name="Date Placeholder 3"/>
          <p:cNvSpPr>
            <a:spLocks noGrp="1"/>
          </p:cNvSpPr>
          <p:nvPr>
            <p:ph type="dt" sz="half" idx="10"/>
          </p:nvPr>
        </p:nvSpPr>
        <p:spPr/>
        <p:txBody>
          <a:bodyPr/>
          <a:lstStyle/>
          <a:p>
            <a:fld id="{F540FB5B-85FD-4F1B-B1A2-5A5BAEBDCC47}" type="datetime1">
              <a:rPr lang="zh-CN" altLang="en-US" smtClean="0"/>
              <a:t>2020/12/15 Tuesday</a:t>
            </a:fld>
            <a:endParaRPr lang="zh-CN" altLang="en-US"/>
          </a:p>
        </p:txBody>
      </p:sp>
      <p:sp>
        <p:nvSpPr>
          <p:cNvPr id="5" name="Footer Placeholder 4"/>
          <p:cNvSpPr>
            <a:spLocks noGrp="1"/>
          </p:cNvSpPr>
          <p:nvPr>
            <p:ph type="ftr" sz="quarter" idx="11"/>
          </p:nvPr>
        </p:nvSpPr>
        <p:spPr/>
        <p:txBody>
          <a:bodyPr/>
          <a:lstStyle/>
          <a:p>
            <a:r>
              <a:rPr lang="en-US" altLang="zh-CN"/>
              <a:t>ACA202 © ZHANG Chun-yuan, Fall 2020</a:t>
            </a:r>
            <a:endParaRPr lang="zh-CN" altLang="en-US"/>
          </a:p>
        </p:txBody>
      </p:sp>
      <p:sp>
        <p:nvSpPr>
          <p:cNvPr id="6" name="Slide Number Placeholder 5"/>
          <p:cNvSpPr>
            <a:spLocks noGrp="1"/>
          </p:cNvSpPr>
          <p:nvPr>
            <p:ph type="sldNum" sz="quarter" idx="12"/>
          </p:nvPr>
        </p:nvSpPr>
        <p:spPr/>
        <p:txBody>
          <a:bodyPr/>
          <a:lstStyle/>
          <a:p>
            <a:fld id="{6F64E4EE-51DC-49B1-94AF-ED07334A16FB}" type="slidenum">
              <a:rPr lang="zh-CN" altLang="en-US" smtClean="0"/>
              <a:t>‹#›</a:t>
            </a:fld>
            <a:endParaRPr lang="zh-CN" altLang="en-US"/>
          </a:p>
        </p:txBody>
      </p:sp>
      <p:pic>
        <p:nvPicPr>
          <p:cNvPr id="9" name="图片 8">
            <a:extLst>
              <a:ext uri="{FF2B5EF4-FFF2-40B4-BE49-F238E27FC236}">
                <a16:creationId xmlns:a16="http://schemas.microsoft.com/office/drawing/2014/main" id="{9A52D7C0-6A66-4B4A-8834-70ED60EF4CE0}"/>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48433" y="463551"/>
            <a:ext cx="1256576" cy="1225549"/>
          </a:xfrm>
          <a:prstGeom prst="rect">
            <a:avLst/>
          </a:prstGeom>
        </p:spPr>
      </p:pic>
    </p:spTree>
    <p:extLst>
      <p:ext uri="{BB962C8B-B14F-4D97-AF65-F5344CB8AC3E}">
        <p14:creationId xmlns:p14="http://schemas.microsoft.com/office/powerpoint/2010/main" val="3520048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267891" y="365126"/>
            <a:ext cx="8117086" cy="1120774"/>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67893" y="1665287"/>
            <a:ext cx="4246959" cy="46910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2" y="1665287"/>
            <a:ext cx="4246959" cy="46910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0E5F7B7-8B55-4EA1-B480-CFEE4CDFEA78}" type="datetime1">
              <a:rPr lang="zh-CN" altLang="en-US" smtClean="0"/>
              <a:t>2020/12/15 Tuesday</a:t>
            </a:fld>
            <a:endParaRPr lang="zh-CN" altLang="en-US"/>
          </a:p>
        </p:txBody>
      </p:sp>
      <p:sp>
        <p:nvSpPr>
          <p:cNvPr id="6" name="Footer Placeholder 5"/>
          <p:cNvSpPr>
            <a:spLocks noGrp="1"/>
          </p:cNvSpPr>
          <p:nvPr>
            <p:ph type="ftr" sz="quarter" idx="11"/>
          </p:nvPr>
        </p:nvSpPr>
        <p:spPr/>
        <p:txBody>
          <a:bodyPr/>
          <a:lstStyle/>
          <a:p>
            <a:r>
              <a:rPr lang="en-US" altLang="zh-CN"/>
              <a:t>ACA202 © ZHANG Chun-yuan, Fall 2020</a:t>
            </a:r>
            <a:endParaRPr lang="zh-CN" altLang="en-US"/>
          </a:p>
        </p:txBody>
      </p:sp>
      <p:sp>
        <p:nvSpPr>
          <p:cNvPr id="7" name="Slide Number Placeholder 6"/>
          <p:cNvSpPr>
            <a:spLocks noGrp="1"/>
          </p:cNvSpPr>
          <p:nvPr>
            <p:ph type="sldNum" sz="quarter" idx="12"/>
          </p:nvPr>
        </p:nvSpPr>
        <p:spPr/>
        <p:txBody>
          <a:bodyPr/>
          <a:lstStyle/>
          <a:p>
            <a:fld id="{6F64E4EE-51DC-49B1-94AF-ED07334A16FB}" type="slidenum">
              <a:rPr lang="zh-CN" altLang="en-US" smtClean="0"/>
              <a:t>‹#›</a:t>
            </a:fld>
            <a:endParaRPr lang="zh-CN" altLang="en-US"/>
          </a:p>
        </p:txBody>
      </p:sp>
      <p:pic>
        <p:nvPicPr>
          <p:cNvPr id="10" name="图片 9">
            <a:extLst>
              <a:ext uri="{FF2B5EF4-FFF2-40B4-BE49-F238E27FC236}">
                <a16:creationId xmlns:a16="http://schemas.microsoft.com/office/drawing/2014/main" id="{5AD6F4E5-A6BF-4896-A27A-D1A46C61D8BF}"/>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56103" y="622300"/>
            <a:ext cx="762828" cy="742950"/>
          </a:xfrm>
          <a:prstGeom prst="rect">
            <a:avLst/>
          </a:prstGeom>
        </p:spPr>
      </p:pic>
    </p:spTree>
    <p:extLst>
      <p:ext uri="{BB962C8B-B14F-4D97-AF65-F5344CB8AC3E}">
        <p14:creationId xmlns:p14="http://schemas.microsoft.com/office/powerpoint/2010/main" val="1757181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2"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B588265-73C1-4B99-AE81-25A1C777CAD5}" type="datetime1">
              <a:rPr lang="zh-CN" altLang="en-US" smtClean="0"/>
              <a:t>2020/12/15 Tuesday</a:t>
            </a:fld>
            <a:endParaRPr lang="zh-CN" altLang="en-US"/>
          </a:p>
        </p:txBody>
      </p:sp>
      <p:sp>
        <p:nvSpPr>
          <p:cNvPr id="8" name="Footer Placeholder 7"/>
          <p:cNvSpPr>
            <a:spLocks noGrp="1"/>
          </p:cNvSpPr>
          <p:nvPr>
            <p:ph type="ftr" sz="quarter" idx="11"/>
          </p:nvPr>
        </p:nvSpPr>
        <p:spPr/>
        <p:txBody>
          <a:bodyPr/>
          <a:lstStyle/>
          <a:p>
            <a:r>
              <a:rPr lang="en-US" altLang="zh-CN"/>
              <a:t>ACA202 © ZHANG Chun-yuan, Fall 2020</a:t>
            </a:r>
            <a:endParaRPr lang="zh-CN" altLang="en-US"/>
          </a:p>
        </p:txBody>
      </p:sp>
      <p:sp>
        <p:nvSpPr>
          <p:cNvPr id="9" name="Slide Number Placeholder 8"/>
          <p:cNvSpPr>
            <a:spLocks noGrp="1"/>
          </p:cNvSpPr>
          <p:nvPr>
            <p:ph type="sldNum" sz="quarter" idx="12"/>
          </p:nvPr>
        </p:nvSpPr>
        <p:spPr/>
        <p:txBody>
          <a:bodyPr/>
          <a:lstStyle/>
          <a:p>
            <a:fld id="{6F64E4EE-51DC-49B1-94AF-ED07334A16FB}" type="slidenum">
              <a:rPr lang="zh-CN" altLang="en-US" smtClean="0"/>
              <a:t>‹#›</a:t>
            </a:fld>
            <a:endParaRPr lang="zh-CN" altLang="en-US"/>
          </a:p>
        </p:txBody>
      </p:sp>
      <p:pic>
        <p:nvPicPr>
          <p:cNvPr id="11" name="图片 10">
            <a:extLst>
              <a:ext uri="{FF2B5EF4-FFF2-40B4-BE49-F238E27FC236}">
                <a16:creationId xmlns:a16="http://schemas.microsoft.com/office/drawing/2014/main" id="{85649E2E-B346-4041-BC1C-4BD87BE87FC8}"/>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56103" y="622300"/>
            <a:ext cx="762828" cy="742950"/>
          </a:xfrm>
          <a:prstGeom prst="rect">
            <a:avLst/>
          </a:prstGeom>
        </p:spPr>
      </p:pic>
    </p:spTree>
    <p:extLst>
      <p:ext uri="{BB962C8B-B14F-4D97-AF65-F5344CB8AC3E}">
        <p14:creationId xmlns:p14="http://schemas.microsoft.com/office/powerpoint/2010/main" val="2474044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16457DA-0A01-44B4-9FF9-96CE3C2176D5}" type="datetime1">
              <a:rPr lang="zh-CN" altLang="en-US" smtClean="0"/>
              <a:t>2020/12/15 Tuesday</a:t>
            </a:fld>
            <a:endParaRPr lang="zh-CN" altLang="en-US"/>
          </a:p>
        </p:txBody>
      </p:sp>
      <p:sp>
        <p:nvSpPr>
          <p:cNvPr id="4" name="Footer Placeholder 3"/>
          <p:cNvSpPr>
            <a:spLocks noGrp="1"/>
          </p:cNvSpPr>
          <p:nvPr>
            <p:ph type="ftr" sz="quarter" idx="11"/>
          </p:nvPr>
        </p:nvSpPr>
        <p:spPr/>
        <p:txBody>
          <a:bodyPr/>
          <a:lstStyle/>
          <a:p>
            <a:r>
              <a:rPr lang="en-US" altLang="zh-CN"/>
              <a:t>ACA202 © ZHANG Chun-yuan, Fall 2020</a:t>
            </a:r>
            <a:endParaRPr lang="zh-CN" altLang="en-US"/>
          </a:p>
        </p:txBody>
      </p:sp>
      <p:sp>
        <p:nvSpPr>
          <p:cNvPr id="5" name="Slide Number Placeholder 4"/>
          <p:cNvSpPr>
            <a:spLocks noGrp="1"/>
          </p:cNvSpPr>
          <p:nvPr>
            <p:ph type="sldNum" sz="quarter" idx="12"/>
          </p:nvPr>
        </p:nvSpPr>
        <p:spPr/>
        <p:txBody>
          <a:bodyPr/>
          <a:lstStyle/>
          <a:p>
            <a:fld id="{6F64E4EE-51DC-49B1-94AF-ED07334A16FB}" type="slidenum">
              <a:rPr lang="zh-CN" altLang="en-US" smtClean="0"/>
              <a:t>‹#›</a:t>
            </a:fld>
            <a:endParaRPr lang="zh-CN" altLang="en-US"/>
          </a:p>
        </p:txBody>
      </p:sp>
      <p:pic>
        <p:nvPicPr>
          <p:cNvPr id="8" name="图片 7">
            <a:extLst>
              <a:ext uri="{FF2B5EF4-FFF2-40B4-BE49-F238E27FC236}">
                <a16:creationId xmlns:a16="http://schemas.microsoft.com/office/drawing/2014/main" id="{2D52228A-AB6B-4EAB-AF44-4CDE14645F14}"/>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56103" y="622300"/>
            <a:ext cx="762828" cy="742950"/>
          </a:xfrm>
          <a:prstGeom prst="rect">
            <a:avLst/>
          </a:prstGeom>
        </p:spPr>
      </p:pic>
    </p:spTree>
    <p:extLst>
      <p:ext uri="{BB962C8B-B14F-4D97-AF65-F5344CB8AC3E}">
        <p14:creationId xmlns:p14="http://schemas.microsoft.com/office/powerpoint/2010/main" val="2349036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DEEFF4-1AD5-4C2B-B1E4-AD927D29E9EC}" type="datetime1">
              <a:rPr lang="zh-CN" altLang="en-US" smtClean="0"/>
              <a:t>2020/12/15 Tuesday</a:t>
            </a:fld>
            <a:endParaRPr lang="zh-CN" altLang="en-US"/>
          </a:p>
        </p:txBody>
      </p:sp>
      <p:sp>
        <p:nvSpPr>
          <p:cNvPr id="3" name="Footer Placeholder 2"/>
          <p:cNvSpPr>
            <a:spLocks noGrp="1"/>
          </p:cNvSpPr>
          <p:nvPr>
            <p:ph type="ftr" sz="quarter" idx="11"/>
          </p:nvPr>
        </p:nvSpPr>
        <p:spPr/>
        <p:txBody>
          <a:bodyPr/>
          <a:lstStyle/>
          <a:p>
            <a:r>
              <a:rPr lang="en-US" altLang="zh-CN"/>
              <a:t>ACA202 © ZHANG Chun-yuan, Fall 2020</a:t>
            </a:r>
            <a:endParaRPr lang="zh-CN" altLang="en-US"/>
          </a:p>
        </p:txBody>
      </p:sp>
      <p:sp>
        <p:nvSpPr>
          <p:cNvPr id="4" name="Slide Number Placeholder 3"/>
          <p:cNvSpPr>
            <a:spLocks noGrp="1"/>
          </p:cNvSpPr>
          <p:nvPr>
            <p:ph type="sldNum" sz="quarter" idx="12"/>
          </p:nvPr>
        </p:nvSpPr>
        <p:spPr/>
        <p:txBody>
          <a:bodyPr/>
          <a:lstStyle/>
          <a:p>
            <a:fld id="{6F64E4EE-51DC-49B1-94AF-ED07334A16FB}" type="slidenum">
              <a:rPr lang="zh-CN" altLang="en-US" smtClean="0"/>
              <a:t>‹#›</a:t>
            </a:fld>
            <a:endParaRPr lang="zh-CN" altLang="en-US"/>
          </a:p>
        </p:txBody>
      </p:sp>
      <p:pic>
        <p:nvPicPr>
          <p:cNvPr id="7" name="图片 6">
            <a:extLst>
              <a:ext uri="{FF2B5EF4-FFF2-40B4-BE49-F238E27FC236}">
                <a16:creationId xmlns:a16="http://schemas.microsoft.com/office/drawing/2014/main" id="{F40EC71E-1FA9-4C6E-8293-6D1AFCF42102}"/>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56103" y="622300"/>
            <a:ext cx="762828" cy="742950"/>
          </a:xfrm>
          <a:prstGeom prst="rect">
            <a:avLst/>
          </a:prstGeom>
        </p:spPr>
      </p:pic>
    </p:spTree>
    <p:extLst>
      <p:ext uri="{BB962C8B-B14F-4D97-AF65-F5344CB8AC3E}">
        <p14:creationId xmlns:p14="http://schemas.microsoft.com/office/powerpoint/2010/main" val="1063892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32"/>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01B4A6-6CD6-45B0-95C4-85E693EEF4D6}" type="datetime1">
              <a:rPr lang="zh-CN" altLang="en-US" smtClean="0"/>
              <a:t>2020/12/15 Tuesday</a:t>
            </a:fld>
            <a:endParaRPr lang="zh-CN" altLang="en-US"/>
          </a:p>
        </p:txBody>
      </p:sp>
      <p:sp>
        <p:nvSpPr>
          <p:cNvPr id="6" name="Footer Placeholder 5"/>
          <p:cNvSpPr>
            <a:spLocks noGrp="1"/>
          </p:cNvSpPr>
          <p:nvPr>
            <p:ph type="ftr" sz="quarter" idx="11"/>
          </p:nvPr>
        </p:nvSpPr>
        <p:spPr/>
        <p:txBody>
          <a:bodyPr/>
          <a:lstStyle/>
          <a:p>
            <a:r>
              <a:rPr lang="en-US" altLang="zh-CN"/>
              <a:t>ACA202 © ZHANG Chun-yuan, Fall 2020</a:t>
            </a:r>
            <a:endParaRPr lang="zh-CN" altLang="en-US"/>
          </a:p>
        </p:txBody>
      </p:sp>
      <p:sp>
        <p:nvSpPr>
          <p:cNvPr id="7" name="Slide Number Placeholder 6"/>
          <p:cNvSpPr>
            <a:spLocks noGrp="1"/>
          </p:cNvSpPr>
          <p:nvPr>
            <p:ph type="sldNum" sz="quarter" idx="12"/>
          </p:nvPr>
        </p:nvSpPr>
        <p:spPr/>
        <p:txBody>
          <a:bodyPr/>
          <a:lstStyle/>
          <a:p>
            <a:fld id="{6F64E4EE-51DC-49B1-94AF-ED07334A16FB}" type="slidenum">
              <a:rPr lang="zh-CN" altLang="en-US" smtClean="0"/>
              <a:t>‹#›</a:t>
            </a:fld>
            <a:endParaRPr lang="zh-CN" altLang="en-US"/>
          </a:p>
        </p:txBody>
      </p:sp>
      <p:pic>
        <p:nvPicPr>
          <p:cNvPr id="9" name="图片 8">
            <a:extLst>
              <a:ext uri="{FF2B5EF4-FFF2-40B4-BE49-F238E27FC236}">
                <a16:creationId xmlns:a16="http://schemas.microsoft.com/office/drawing/2014/main" id="{1D9DD4F0-C674-4083-82F0-16545E1C61DD}"/>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56103" y="622300"/>
            <a:ext cx="762828" cy="742950"/>
          </a:xfrm>
          <a:prstGeom prst="rect">
            <a:avLst/>
          </a:prstGeom>
        </p:spPr>
      </p:pic>
    </p:spTree>
    <p:extLst>
      <p:ext uri="{BB962C8B-B14F-4D97-AF65-F5344CB8AC3E}">
        <p14:creationId xmlns:p14="http://schemas.microsoft.com/office/powerpoint/2010/main" val="1050253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32"/>
            <a:ext cx="4629150" cy="4873625"/>
          </a:xfrm>
        </p:spPr>
        <p:txBody>
          <a:bodyPr anchor="t"/>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D103BB-EAFE-49F1-8C42-8FF30DA8996C}" type="datetime1">
              <a:rPr lang="zh-CN" altLang="en-US" smtClean="0"/>
              <a:t>2020/12/15 Tuesday</a:t>
            </a:fld>
            <a:endParaRPr lang="zh-CN" altLang="en-US"/>
          </a:p>
        </p:txBody>
      </p:sp>
      <p:sp>
        <p:nvSpPr>
          <p:cNvPr id="6" name="Footer Placeholder 5"/>
          <p:cNvSpPr>
            <a:spLocks noGrp="1"/>
          </p:cNvSpPr>
          <p:nvPr>
            <p:ph type="ftr" sz="quarter" idx="11"/>
          </p:nvPr>
        </p:nvSpPr>
        <p:spPr/>
        <p:txBody>
          <a:bodyPr/>
          <a:lstStyle/>
          <a:p>
            <a:r>
              <a:rPr lang="en-US" altLang="zh-CN"/>
              <a:t>ACA202 © ZHANG Chun-yuan, Fall 2020</a:t>
            </a:r>
            <a:endParaRPr lang="zh-CN" altLang="en-US"/>
          </a:p>
        </p:txBody>
      </p:sp>
      <p:sp>
        <p:nvSpPr>
          <p:cNvPr id="7" name="Slide Number Placeholder 6"/>
          <p:cNvSpPr>
            <a:spLocks noGrp="1"/>
          </p:cNvSpPr>
          <p:nvPr>
            <p:ph type="sldNum" sz="quarter" idx="12"/>
          </p:nvPr>
        </p:nvSpPr>
        <p:spPr/>
        <p:txBody>
          <a:bodyPr/>
          <a:lstStyle/>
          <a:p>
            <a:fld id="{6F64E4EE-51DC-49B1-94AF-ED07334A16FB}" type="slidenum">
              <a:rPr lang="zh-CN" altLang="en-US" smtClean="0"/>
              <a:t>‹#›</a:t>
            </a:fld>
            <a:endParaRPr lang="zh-CN" altLang="en-US"/>
          </a:p>
        </p:txBody>
      </p:sp>
      <p:pic>
        <p:nvPicPr>
          <p:cNvPr id="9" name="图片 8">
            <a:extLst>
              <a:ext uri="{FF2B5EF4-FFF2-40B4-BE49-F238E27FC236}">
                <a16:creationId xmlns:a16="http://schemas.microsoft.com/office/drawing/2014/main" id="{139FC524-6C53-4791-BA83-CC32B49FB7DB}"/>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56103" y="622300"/>
            <a:ext cx="762828" cy="742950"/>
          </a:xfrm>
          <a:prstGeom prst="rect">
            <a:avLst/>
          </a:prstGeom>
        </p:spPr>
      </p:pic>
    </p:spTree>
    <p:extLst>
      <p:ext uri="{BB962C8B-B14F-4D97-AF65-F5344CB8AC3E}">
        <p14:creationId xmlns:p14="http://schemas.microsoft.com/office/powerpoint/2010/main" val="1207722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7893" y="365126"/>
            <a:ext cx="8247459" cy="1149350"/>
          </a:xfrm>
          <a:prstGeom prst="rect">
            <a:avLst/>
          </a:prstGeom>
          <a:solidFill>
            <a:schemeClr val="bg1"/>
          </a:solidFill>
          <a:effectLst>
            <a:softEdge rad="317500"/>
          </a:effectLst>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267891" y="1635919"/>
            <a:ext cx="8608218" cy="473075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6488119"/>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AA601-AD8A-4893-B48E-E72F2FAD7DF5}" type="datetime1">
              <a:rPr lang="zh-CN" altLang="en-US" smtClean="0"/>
              <a:t>2020/12/15 Tuesday</a:t>
            </a:fld>
            <a:endParaRPr lang="zh-CN" altLang="en-US" dirty="0"/>
          </a:p>
        </p:txBody>
      </p:sp>
      <p:sp>
        <p:nvSpPr>
          <p:cNvPr id="5" name="Footer Placeholder 4"/>
          <p:cNvSpPr>
            <a:spLocks noGrp="1"/>
          </p:cNvSpPr>
          <p:nvPr>
            <p:ph type="ftr" sz="quarter" idx="3"/>
          </p:nvPr>
        </p:nvSpPr>
        <p:spPr>
          <a:xfrm>
            <a:off x="3028950" y="6488119"/>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ACA202 © ZHANG Chun-yuan, Fall 2020</a:t>
            </a:r>
            <a:endParaRPr lang="zh-CN" altLang="en-US" dirty="0"/>
          </a:p>
        </p:txBody>
      </p:sp>
      <p:sp>
        <p:nvSpPr>
          <p:cNvPr id="6" name="Slide Number Placeholder 5"/>
          <p:cNvSpPr>
            <a:spLocks noGrp="1"/>
          </p:cNvSpPr>
          <p:nvPr>
            <p:ph type="sldNum" sz="quarter" idx="4"/>
          </p:nvPr>
        </p:nvSpPr>
        <p:spPr>
          <a:xfrm>
            <a:off x="6457950" y="6488119"/>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4E4EE-51DC-49B1-94AF-ED07334A16FB}" type="slidenum">
              <a:rPr lang="zh-CN" altLang="en-US" smtClean="0"/>
              <a:pPr/>
              <a:t>‹#›</a:t>
            </a:fld>
            <a:endParaRPr lang="zh-CN" altLang="en-US" dirty="0"/>
          </a:p>
        </p:txBody>
      </p:sp>
    </p:spTree>
    <p:extLst>
      <p:ext uri="{BB962C8B-B14F-4D97-AF65-F5344CB8AC3E}">
        <p14:creationId xmlns:p14="http://schemas.microsoft.com/office/powerpoint/2010/main" val="95705650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3" r:id="rId12"/>
    <p:sldLayoutId id="2147483724" r:id="rId13"/>
    <p:sldLayoutId id="2147483725" r:id="rId14"/>
    <p:sldLayoutId id="2147483726" r:id="rId15"/>
    <p:sldLayoutId id="2147483727" r:id="rId16"/>
  </p:sldLayoutIdLst>
  <p:hf hdr="0"/>
  <p:txStyles>
    <p:titleStyle>
      <a:lvl1pPr algn="l" defTabSz="914354" rtl="0" eaLnBrk="1" latinLnBrk="0" hangingPunct="1">
        <a:lnSpc>
          <a:spcPct val="90000"/>
        </a:lnSpc>
        <a:spcBef>
          <a:spcPct val="0"/>
        </a:spcBef>
        <a:buNone/>
        <a:defRPr sz="3200" kern="1200">
          <a:solidFill>
            <a:schemeClr val="accent4"/>
          </a:solidFill>
          <a:effectLst>
            <a:outerShdw blurRad="38100" dist="38100" dir="2700000" algn="tl">
              <a:srgbClr val="000000">
                <a:alpha val="43137"/>
              </a:srgbClr>
            </a:outerShdw>
          </a:effectLst>
          <a:latin typeface="+mn-ea"/>
          <a:ea typeface="+mn-ea"/>
          <a:cs typeface="+mj-cs"/>
        </a:defRPr>
      </a:lvl1pPr>
    </p:titleStyle>
    <p:bodyStyle>
      <a:lvl1pPr marL="228589" indent="-228589" algn="l" defTabSz="914354" rtl="0" eaLnBrk="1" latinLnBrk="0" hangingPunct="1">
        <a:lnSpc>
          <a:spcPct val="90000"/>
        </a:lnSpc>
        <a:spcBef>
          <a:spcPts val="1000"/>
        </a:spcBef>
        <a:buClr>
          <a:schemeClr val="accent4"/>
        </a:buClr>
        <a:buSzPct val="75000"/>
        <a:buFont typeface="Wingdings" panose="05000000000000000000" pitchFamily="2" charset="2"/>
        <a:buChar char="l"/>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Clr>
          <a:schemeClr val="accent4"/>
        </a:buClr>
        <a:buSzPct val="75000"/>
        <a:buFont typeface="Wingdings" panose="05000000000000000000" pitchFamily="2" charset="2"/>
        <a:buChar char="n"/>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Clr>
          <a:schemeClr val="accent4"/>
        </a:buClr>
        <a:buSzPct val="75000"/>
        <a:buFont typeface="Wingdings" panose="05000000000000000000" pitchFamily="2" charset="2"/>
        <a:buChar char="u"/>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Clr>
          <a:schemeClr val="accent4"/>
        </a:buClr>
        <a:buSzPct val="75000"/>
        <a:buFont typeface="Wingdings" panose="05000000000000000000" pitchFamily="2" charset="2"/>
        <a:buChar char="p"/>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6.xml"/></Relationships>
</file>

<file path=ppt/slides/_rels/slide127.xml.rels><?xml version="1.0" encoding="UTF-8" standalone="yes"?>
<Relationships xmlns="http://schemas.openxmlformats.org/package/2006/relationships"><Relationship Id="rId3" Type="http://schemas.openxmlformats.org/officeDocument/2006/relationships/hyperlink" Target="https://en.wikipedia.org/wiki/X86" TargetMode="External"/><Relationship Id="rId2" Type="http://schemas.openxmlformats.org/officeDocument/2006/relationships/hyperlink" Target="https://www.realworldtech.com/jaguar/" TargetMode="External"/><Relationship Id="rId1" Type="http://schemas.openxmlformats.org/officeDocument/2006/relationships/slideLayout" Target="../slideLayouts/slideLayout2.xml"/><Relationship Id="rId4" Type="http://schemas.openxmlformats.org/officeDocument/2006/relationships/hyperlink" Target="https://en.wikipedia.org/wiki/List_of_Intel_microprocessors" TargetMode="Externa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jpeg"/><Relationship Id="rId1" Type="http://schemas.openxmlformats.org/officeDocument/2006/relationships/slideLayout" Target="../slideLayouts/slideLayout14.xml"/><Relationship Id="rId5" Type="http://schemas.openxmlformats.org/officeDocument/2006/relationships/image" Target="../media/image19.jpeg"/><Relationship Id="rId4" Type="http://schemas.openxmlformats.org/officeDocument/2006/relationships/image" Target="../media/image18.gif"/></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15.xml"/><Relationship Id="rId5" Type="http://schemas.openxmlformats.org/officeDocument/2006/relationships/image" Target="../media/image33.jpeg"/><Relationship Id="rId4" Type="http://schemas.openxmlformats.org/officeDocument/2006/relationships/image" Target="../media/image32.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a:extLst>
              <a:ext uri="{FF2B5EF4-FFF2-40B4-BE49-F238E27FC236}">
                <a16:creationId xmlns:a16="http://schemas.microsoft.com/office/drawing/2014/main" id="{A52C9452-27EB-4C32-AB98-7E7FEB8899BA}"/>
              </a:ext>
            </a:extLst>
          </p:cNvPr>
          <p:cNvSpPr>
            <a:spLocks noGrp="1" noChangeArrowheads="1"/>
          </p:cNvSpPr>
          <p:nvPr>
            <p:ph type="ctrTitle"/>
          </p:nvPr>
        </p:nvSpPr>
        <p:spPr/>
        <p:txBody>
          <a:bodyPr/>
          <a:lstStyle/>
          <a:p>
            <a:r>
              <a:rPr lang="en-US" altLang="zh-CN" dirty="0"/>
              <a:t>Advanced Computer Architecture</a:t>
            </a:r>
            <a:br>
              <a:rPr lang="en-US" altLang="zh-CN" dirty="0"/>
            </a:br>
            <a:r>
              <a:rPr lang="en-US" altLang="zh-CN" dirty="0"/>
              <a:t>(ACA2020)</a:t>
            </a:r>
          </a:p>
        </p:txBody>
      </p:sp>
      <p:sp>
        <p:nvSpPr>
          <p:cNvPr id="4101" name="Rectangle 5">
            <a:extLst>
              <a:ext uri="{FF2B5EF4-FFF2-40B4-BE49-F238E27FC236}">
                <a16:creationId xmlns:a16="http://schemas.microsoft.com/office/drawing/2014/main" id="{7AD75156-3694-442B-87DE-7850313C11C5}"/>
              </a:ext>
            </a:extLst>
          </p:cNvPr>
          <p:cNvSpPr>
            <a:spLocks noGrp="1" noChangeArrowheads="1"/>
          </p:cNvSpPr>
          <p:nvPr>
            <p:ph type="subTitle" idx="1"/>
          </p:nvPr>
        </p:nvSpPr>
        <p:spPr/>
        <p:txBody>
          <a:bodyPr>
            <a:normAutofit lnSpcReduction="10000"/>
          </a:bodyPr>
          <a:lstStyle/>
          <a:p>
            <a:r>
              <a:rPr lang="en-US" altLang="zh-CN" dirty="0"/>
              <a:t>Dr. ZHANG Chun-yuan</a:t>
            </a:r>
          </a:p>
          <a:p>
            <a:r>
              <a:rPr lang="en-US" altLang="zh-CN" dirty="0"/>
              <a:t>College of Computer, NUDT</a:t>
            </a:r>
          </a:p>
          <a:p>
            <a:r>
              <a:rPr lang="en-US" altLang="zh-CN" dirty="0"/>
              <a:t>Fall, 2020</a:t>
            </a:r>
          </a:p>
        </p:txBody>
      </p:sp>
      <p:sp>
        <p:nvSpPr>
          <p:cNvPr id="2" name="日期占位符 1">
            <a:extLst>
              <a:ext uri="{FF2B5EF4-FFF2-40B4-BE49-F238E27FC236}">
                <a16:creationId xmlns:a16="http://schemas.microsoft.com/office/drawing/2014/main" id="{F2EDD957-3A28-49DB-9C55-D397C0E36343}"/>
              </a:ext>
            </a:extLst>
          </p:cNvPr>
          <p:cNvSpPr>
            <a:spLocks noGrp="1"/>
          </p:cNvSpPr>
          <p:nvPr>
            <p:ph type="dt" sz="half" idx="10"/>
          </p:nvPr>
        </p:nvSpPr>
        <p:spPr/>
        <p:txBody>
          <a:bodyPr/>
          <a:lstStyle/>
          <a:p>
            <a:fld id="{C5047027-CC8D-4D89-A3F0-7F2749F24D99}"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88EC6D69-B5F4-4188-832B-0DEA030BBAF8}"/>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B0923366-3CD6-4796-A6D0-187872C8A164}"/>
              </a:ext>
            </a:extLst>
          </p:cNvPr>
          <p:cNvSpPr>
            <a:spLocks noGrp="1"/>
          </p:cNvSpPr>
          <p:nvPr>
            <p:ph type="sldNum" sz="quarter" idx="12"/>
          </p:nvPr>
        </p:nvSpPr>
        <p:spPr/>
        <p:txBody>
          <a:bodyPr/>
          <a:lstStyle/>
          <a:p>
            <a:fld id="{6F64E4EE-51DC-49B1-94AF-ED07334A16FB}" type="slidenum">
              <a:rPr lang="zh-CN" altLang="en-US" smtClean="0"/>
              <a:t>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99" advTm="38140"/>
    </mc:Choice>
    <mc:Fallback xmlns="">
      <p:transition spd="slow" advTm="3814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59DBE62-A048-42FE-A6FB-4B433572B722}"/>
              </a:ext>
            </a:extLst>
          </p:cNvPr>
          <p:cNvSpPr>
            <a:spLocks noGrp="1" noChangeArrowheads="1"/>
          </p:cNvSpPr>
          <p:nvPr>
            <p:ph type="ctrTitle"/>
          </p:nvPr>
        </p:nvSpPr>
        <p:spPr/>
        <p:txBody>
          <a:bodyPr/>
          <a:lstStyle/>
          <a:p>
            <a:r>
              <a:rPr lang="zh-CN" altLang="zh-CN"/>
              <a:t>Advanced Computer Architecture</a:t>
            </a:r>
            <a:r>
              <a:rPr lang="en-US" altLang="zh-CN"/>
              <a:t> 2017</a:t>
            </a:r>
            <a:endParaRPr lang="zh-CN" altLang="zh-CN" dirty="0"/>
          </a:p>
        </p:txBody>
      </p:sp>
      <p:sp>
        <p:nvSpPr>
          <p:cNvPr id="4099" name="Rectangle 3">
            <a:extLst>
              <a:ext uri="{FF2B5EF4-FFF2-40B4-BE49-F238E27FC236}">
                <a16:creationId xmlns:a16="http://schemas.microsoft.com/office/drawing/2014/main" id="{0D18C090-A38D-4825-8660-2668E90CBFC2}"/>
              </a:ext>
            </a:extLst>
          </p:cNvPr>
          <p:cNvSpPr>
            <a:spLocks noGrp="1" noChangeArrowheads="1"/>
          </p:cNvSpPr>
          <p:nvPr>
            <p:ph type="subTitle" idx="1"/>
          </p:nvPr>
        </p:nvSpPr>
        <p:spPr/>
        <p:txBody>
          <a:bodyPr>
            <a:normAutofit fontScale="85000" lnSpcReduction="20000"/>
          </a:bodyPr>
          <a:lstStyle/>
          <a:p>
            <a:endParaRPr lang="en-US" altLang="zh-CN"/>
          </a:p>
          <a:p>
            <a:r>
              <a:rPr lang="zh-CN" altLang="zh-CN"/>
              <a:t>Dr. Chun-yuan ZHANG</a:t>
            </a:r>
          </a:p>
          <a:p>
            <a:r>
              <a:rPr lang="zh-CN" altLang="zh-CN"/>
              <a:t>College of Computer, NUDT</a:t>
            </a:r>
          </a:p>
          <a:p>
            <a:r>
              <a:rPr lang="zh-CN" altLang="zh-CN"/>
              <a:t>Fall, 201</a:t>
            </a:r>
            <a:r>
              <a:rPr lang="en-US" altLang="zh-CN"/>
              <a:t>7</a:t>
            </a:r>
            <a:endParaRPr lang="zh-CN" altLang="zh-CN" dirty="0"/>
          </a:p>
        </p:txBody>
      </p:sp>
      <p:sp>
        <p:nvSpPr>
          <p:cNvPr id="2" name="日期占位符 1">
            <a:extLst>
              <a:ext uri="{FF2B5EF4-FFF2-40B4-BE49-F238E27FC236}">
                <a16:creationId xmlns:a16="http://schemas.microsoft.com/office/drawing/2014/main" id="{65D57EDC-30EB-483D-BF8A-3331C356DD0B}"/>
              </a:ext>
            </a:extLst>
          </p:cNvPr>
          <p:cNvSpPr>
            <a:spLocks noGrp="1"/>
          </p:cNvSpPr>
          <p:nvPr>
            <p:ph type="dt" sz="half" idx="10"/>
          </p:nvPr>
        </p:nvSpPr>
        <p:spPr/>
        <p:txBody>
          <a:bodyPr/>
          <a:lstStyle/>
          <a:p>
            <a:fld id="{0CA32BD8-01F6-49BA-B55E-558082C8E2B9}"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16481166-B06A-4679-B2D2-D12A4465D7D4}"/>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DD99C6A8-15F6-4C90-8CE2-F4A37E4DA6FA}"/>
              </a:ext>
            </a:extLst>
          </p:cNvPr>
          <p:cNvSpPr>
            <a:spLocks noGrp="1"/>
          </p:cNvSpPr>
          <p:nvPr>
            <p:ph type="sldNum" sz="quarter" idx="12"/>
          </p:nvPr>
        </p:nvSpPr>
        <p:spPr/>
        <p:txBody>
          <a:bodyPr/>
          <a:lstStyle/>
          <a:p>
            <a:fld id="{6F64E4EE-51DC-49B1-94AF-ED07334A16FB}" type="slidenum">
              <a:rPr lang="zh-CN" altLang="en-US" smtClean="0"/>
              <a:t>10</a:t>
            </a:fld>
            <a:endParaRPr lang="zh-CN" altLang="en-US"/>
          </a:p>
        </p:txBody>
      </p:sp>
    </p:spTree>
    <p:extLst>
      <p:ext uri="{BB962C8B-B14F-4D97-AF65-F5344CB8AC3E}">
        <p14:creationId xmlns:p14="http://schemas.microsoft.com/office/powerpoint/2010/main" val="230194827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699" name="Rectangle 163">
            <a:extLst>
              <a:ext uri="{FF2B5EF4-FFF2-40B4-BE49-F238E27FC236}">
                <a16:creationId xmlns:a16="http://schemas.microsoft.com/office/drawing/2014/main" id="{F0076E65-A809-4A05-A181-0E411AB982C3}"/>
              </a:ext>
            </a:extLst>
          </p:cNvPr>
          <p:cNvSpPr>
            <a:spLocks noGrp="1" noChangeArrowheads="1"/>
          </p:cNvSpPr>
          <p:nvPr>
            <p:ph type="title"/>
          </p:nvPr>
        </p:nvSpPr>
        <p:spPr/>
        <p:txBody>
          <a:bodyPr/>
          <a:lstStyle/>
          <a:p>
            <a:r>
              <a:rPr lang="en-US" altLang="zh-CN"/>
              <a:t>Hyper Pipelined Technology 6/13</a:t>
            </a:r>
          </a:p>
        </p:txBody>
      </p:sp>
      <p:sp>
        <p:nvSpPr>
          <p:cNvPr id="321538" name="Rectangle 2">
            <a:extLst>
              <a:ext uri="{FF2B5EF4-FFF2-40B4-BE49-F238E27FC236}">
                <a16:creationId xmlns:a16="http://schemas.microsoft.com/office/drawing/2014/main" id="{AA841649-2673-484E-960A-151DDE92A593}"/>
              </a:ext>
            </a:extLst>
          </p:cNvPr>
          <p:cNvSpPr>
            <a:spLocks noChangeArrowheads="1"/>
          </p:cNvSpPr>
          <p:nvPr/>
        </p:nvSpPr>
        <p:spPr bwMode="auto">
          <a:xfrm>
            <a:off x="6943725" y="2522538"/>
            <a:ext cx="4763"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1539" name="Rectangle 3">
            <a:extLst>
              <a:ext uri="{FF2B5EF4-FFF2-40B4-BE49-F238E27FC236}">
                <a16:creationId xmlns:a16="http://schemas.microsoft.com/office/drawing/2014/main" id="{DA6D54C7-4729-44BB-B458-4E491D452255}"/>
              </a:ext>
            </a:extLst>
          </p:cNvPr>
          <p:cNvSpPr>
            <a:spLocks noChangeArrowheads="1"/>
          </p:cNvSpPr>
          <p:nvPr/>
        </p:nvSpPr>
        <p:spPr bwMode="auto">
          <a:xfrm>
            <a:off x="1084263"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1540" name="Rectangle 4">
            <a:extLst>
              <a:ext uri="{FF2B5EF4-FFF2-40B4-BE49-F238E27FC236}">
                <a16:creationId xmlns:a16="http://schemas.microsoft.com/office/drawing/2014/main" id="{A73099D1-8747-4814-9E4C-0490612DE253}"/>
              </a:ext>
            </a:extLst>
          </p:cNvPr>
          <p:cNvSpPr>
            <a:spLocks noChangeArrowheads="1"/>
          </p:cNvSpPr>
          <p:nvPr/>
        </p:nvSpPr>
        <p:spPr bwMode="auto">
          <a:xfrm>
            <a:off x="1920875"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1541" name="Rectangle 5">
            <a:extLst>
              <a:ext uri="{FF2B5EF4-FFF2-40B4-BE49-F238E27FC236}">
                <a16:creationId xmlns:a16="http://schemas.microsoft.com/office/drawing/2014/main" id="{FE33803E-2EA2-433A-A414-333B1D4D8512}"/>
              </a:ext>
            </a:extLst>
          </p:cNvPr>
          <p:cNvSpPr>
            <a:spLocks noChangeArrowheads="1"/>
          </p:cNvSpPr>
          <p:nvPr/>
        </p:nvSpPr>
        <p:spPr bwMode="auto">
          <a:xfrm>
            <a:off x="6108700"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1542" name="Rectangle 6">
            <a:extLst>
              <a:ext uri="{FF2B5EF4-FFF2-40B4-BE49-F238E27FC236}">
                <a16:creationId xmlns:a16="http://schemas.microsoft.com/office/drawing/2014/main" id="{EA743201-90E1-4698-A690-51729BDC3B3C}"/>
              </a:ext>
            </a:extLst>
          </p:cNvPr>
          <p:cNvSpPr>
            <a:spLocks noChangeArrowheads="1"/>
          </p:cNvSpPr>
          <p:nvPr/>
        </p:nvSpPr>
        <p:spPr bwMode="auto">
          <a:xfrm>
            <a:off x="1624013" y="12461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1543" name="Rectangle 7">
            <a:extLst>
              <a:ext uri="{FF2B5EF4-FFF2-40B4-BE49-F238E27FC236}">
                <a16:creationId xmlns:a16="http://schemas.microsoft.com/office/drawing/2014/main" id="{72A50C0C-6FF5-496E-A0A2-3AC9E61A17AB}"/>
              </a:ext>
            </a:extLst>
          </p:cNvPr>
          <p:cNvSpPr>
            <a:spLocks noChangeArrowheads="1"/>
          </p:cNvSpPr>
          <p:nvPr/>
        </p:nvSpPr>
        <p:spPr bwMode="auto">
          <a:xfrm>
            <a:off x="4556125" y="12461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1544" name="Rectangle 8">
            <a:extLst>
              <a:ext uri="{FF2B5EF4-FFF2-40B4-BE49-F238E27FC236}">
                <a16:creationId xmlns:a16="http://schemas.microsoft.com/office/drawing/2014/main" id="{B8D223E8-0D68-4D65-B812-CF0E5A421664}"/>
              </a:ext>
            </a:extLst>
          </p:cNvPr>
          <p:cNvSpPr>
            <a:spLocks noChangeArrowheads="1"/>
          </p:cNvSpPr>
          <p:nvPr/>
        </p:nvSpPr>
        <p:spPr bwMode="auto">
          <a:xfrm>
            <a:off x="5397500" y="1222375"/>
            <a:ext cx="836613" cy="63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1545" name="Rectangle 9">
            <a:extLst>
              <a:ext uri="{FF2B5EF4-FFF2-40B4-BE49-F238E27FC236}">
                <a16:creationId xmlns:a16="http://schemas.microsoft.com/office/drawing/2014/main" id="{38D345BD-275F-412C-994E-5508A9FB9D6D}"/>
              </a:ext>
            </a:extLst>
          </p:cNvPr>
          <p:cNvSpPr>
            <a:spLocks noChangeArrowheads="1"/>
          </p:cNvSpPr>
          <p:nvPr/>
        </p:nvSpPr>
        <p:spPr bwMode="auto">
          <a:xfrm>
            <a:off x="5397500" y="1222375"/>
            <a:ext cx="836613"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21546" name="Group 10">
            <a:extLst>
              <a:ext uri="{FF2B5EF4-FFF2-40B4-BE49-F238E27FC236}">
                <a16:creationId xmlns:a16="http://schemas.microsoft.com/office/drawing/2014/main" id="{EB72341C-CB28-4FAB-9CBB-B1E4D9531ED9}"/>
              </a:ext>
            </a:extLst>
          </p:cNvPr>
          <p:cNvGrpSpPr>
            <a:grpSpLocks/>
          </p:cNvGrpSpPr>
          <p:nvPr/>
        </p:nvGrpSpPr>
        <p:grpSpPr bwMode="auto">
          <a:xfrm>
            <a:off x="228600" y="1628775"/>
            <a:ext cx="8688388" cy="4441825"/>
            <a:chOff x="0" y="0"/>
            <a:chExt cx="5473" cy="3056"/>
          </a:xfrm>
        </p:grpSpPr>
        <p:sp>
          <p:nvSpPr>
            <p:cNvPr id="321547" name="Rectangle 11">
              <a:extLst>
                <a:ext uri="{FF2B5EF4-FFF2-40B4-BE49-F238E27FC236}">
                  <a16:creationId xmlns:a16="http://schemas.microsoft.com/office/drawing/2014/main" id="{D31473F7-ACA2-4AD7-B8F1-D1F42A05A56E}"/>
                </a:ext>
              </a:extLst>
            </p:cNvPr>
            <p:cNvSpPr>
              <a:spLocks noChangeArrowheads="1"/>
            </p:cNvSpPr>
            <p:nvPr/>
          </p:nvSpPr>
          <p:spPr bwMode="auto">
            <a:xfrm>
              <a:off x="0" y="6"/>
              <a:ext cx="5473" cy="38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bg2"/>
              </a:solidFill>
              <a:miter lim="800000"/>
              <a:headEnd/>
              <a:tailEnd/>
            </a:ln>
          </p:spPr>
          <p:txBody>
            <a:bodyPr/>
            <a:lstStyle/>
            <a:p>
              <a:endParaRPr lang="zh-CN" altLang="en-US"/>
            </a:p>
          </p:txBody>
        </p:sp>
        <p:sp>
          <p:nvSpPr>
            <p:cNvPr id="321548" name="Line 12">
              <a:extLst>
                <a:ext uri="{FF2B5EF4-FFF2-40B4-BE49-F238E27FC236}">
                  <a16:creationId xmlns:a16="http://schemas.microsoft.com/office/drawing/2014/main" id="{D9F62B42-A41F-4251-91B4-07E0E0521310}"/>
                </a:ext>
              </a:extLst>
            </p:cNvPr>
            <p:cNvSpPr>
              <a:spLocks noChangeShapeType="1"/>
            </p:cNvSpPr>
            <p:nvPr/>
          </p:nvSpPr>
          <p:spPr bwMode="auto">
            <a:xfrm>
              <a:off x="55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1549" name="Line 13">
              <a:extLst>
                <a:ext uri="{FF2B5EF4-FFF2-40B4-BE49-F238E27FC236}">
                  <a16:creationId xmlns:a16="http://schemas.microsoft.com/office/drawing/2014/main" id="{4AB8C1C4-6262-4E58-A796-9949EF23CCC2}"/>
                </a:ext>
              </a:extLst>
            </p:cNvPr>
            <p:cNvSpPr>
              <a:spLocks noChangeShapeType="1"/>
            </p:cNvSpPr>
            <p:nvPr/>
          </p:nvSpPr>
          <p:spPr bwMode="auto">
            <a:xfrm>
              <a:off x="1099"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1550" name="Line 14">
              <a:extLst>
                <a:ext uri="{FF2B5EF4-FFF2-40B4-BE49-F238E27FC236}">
                  <a16:creationId xmlns:a16="http://schemas.microsoft.com/office/drawing/2014/main" id="{F57AE505-0FA6-41A2-8FD2-73F1DB089677}"/>
                </a:ext>
              </a:extLst>
            </p:cNvPr>
            <p:cNvSpPr>
              <a:spLocks noChangeShapeType="1"/>
            </p:cNvSpPr>
            <p:nvPr/>
          </p:nvSpPr>
          <p:spPr bwMode="auto">
            <a:xfrm>
              <a:off x="1644"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1551" name="Line 15">
              <a:extLst>
                <a:ext uri="{FF2B5EF4-FFF2-40B4-BE49-F238E27FC236}">
                  <a16:creationId xmlns:a16="http://schemas.microsoft.com/office/drawing/2014/main" id="{F04BC6C5-A20B-4EE6-98FD-9F0362C78D9B}"/>
                </a:ext>
              </a:extLst>
            </p:cNvPr>
            <p:cNvSpPr>
              <a:spLocks noChangeShapeType="1"/>
            </p:cNvSpPr>
            <p:nvPr/>
          </p:nvSpPr>
          <p:spPr bwMode="auto">
            <a:xfrm>
              <a:off x="2190"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1552" name="Line 16">
              <a:extLst>
                <a:ext uri="{FF2B5EF4-FFF2-40B4-BE49-F238E27FC236}">
                  <a16:creationId xmlns:a16="http://schemas.microsoft.com/office/drawing/2014/main" id="{B85623E0-6137-4B3E-A117-F6D5E1C7A604}"/>
                </a:ext>
              </a:extLst>
            </p:cNvPr>
            <p:cNvSpPr>
              <a:spLocks noChangeShapeType="1"/>
            </p:cNvSpPr>
            <p:nvPr/>
          </p:nvSpPr>
          <p:spPr bwMode="auto">
            <a:xfrm>
              <a:off x="246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1553" name="Line 17">
              <a:extLst>
                <a:ext uri="{FF2B5EF4-FFF2-40B4-BE49-F238E27FC236}">
                  <a16:creationId xmlns:a16="http://schemas.microsoft.com/office/drawing/2014/main" id="{6613EDDA-2B62-4D16-A904-6E9408E4C771}"/>
                </a:ext>
              </a:extLst>
            </p:cNvPr>
            <p:cNvSpPr>
              <a:spLocks noChangeShapeType="1"/>
            </p:cNvSpPr>
            <p:nvPr/>
          </p:nvSpPr>
          <p:spPr bwMode="auto">
            <a:xfrm>
              <a:off x="273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1554" name="Line 18">
              <a:extLst>
                <a:ext uri="{FF2B5EF4-FFF2-40B4-BE49-F238E27FC236}">
                  <a16:creationId xmlns:a16="http://schemas.microsoft.com/office/drawing/2014/main" id="{C182DBAE-6276-4F73-BD72-B1ECA5FCF7D2}"/>
                </a:ext>
              </a:extLst>
            </p:cNvPr>
            <p:cNvSpPr>
              <a:spLocks noChangeShapeType="1"/>
            </p:cNvSpPr>
            <p:nvPr/>
          </p:nvSpPr>
          <p:spPr bwMode="auto">
            <a:xfrm>
              <a:off x="3007"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1555" name="Line 19">
              <a:extLst>
                <a:ext uri="{FF2B5EF4-FFF2-40B4-BE49-F238E27FC236}">
                  <a16:creationId xmlns:a16="http://schemas.microsoft.com/office/drawing/2014/main" id="{2BA39AE4-A340-49D2-A228-B48C1D251FDB}"/>
                </a:ext>
              </a:extLst>
            </p:cNvPr>
            <p:cNvSpPr>
              <a:spLocks noChangeShapeType="1"/>
            </p:cNvSpPr>
            <p:nvPr/>
          </p:nvSpPr>
          <p:spPr bwMode="auto">
            <a:xfrm>
              <a:off x="3287" y="5"/>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1556" name="Line 20">
              <a:extLst>
                <a:ext uri="{FF2B5EF4-FFF2-40B4-BE49-F238E27FC236}">
                  <a16:creationId xmlns:a16="http://schemas.microsoft.com/office/drawing/2014/main" id="{7FD3DCFD-788E-4A74-A2B3-6247EB9EC713}"/>
                </a:ext>
              </a:extLst>
            </p:cNvPr>
            <p:cNvSpPr>
              <a:spLocks noChangeShapeType="1"/>
            </p:cNvSpPr>
            <p:nvPr/>
          </p:nvSpPr>
          <p:spPr bwMode="auto">
            <a:xfrm>
              <a:off x="3552"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1557" name="Line 21">
              <a:extLst>
                <a:ext uri="{FF2B5EF4-FFF2-40B4-BE49-F238E27FC236}">
                  <a16:creationId xmlns:a16="http://schemas.microsoft.com/office/drawing/2014/main" id="{44B41BAB-9F9C-4A1A-B71B-85D8DA4CDAAA}"/>
                </a:ext>
              </a:extLst>
            </p:cNvPr>
            <p:cNvSpPr>
              <a:spLocks noChangeShapeType="1"/>
            </p:cNvSpPr>
            <p:nvPr/>
          </p:nvSpPr>
          <p:spPr bwMode="auto">
            <a:xfrm>
              <a:off x="382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1558" name="Line 22">
              <a:extLst>
                <a:ext uri="{FF2B5EF4-FFF2-40B4-BE49-F238E27FC236}">
                  <a16:creationId xmlns:a16="http://schemas.microsoft.com/office/drawing/2014/main" id="{4D241482-F8F4-46C0-92F7-74CB5135B85C}"/>
                </a:ext>
              </a:extLst>
            </p:cNvPr>
            <p:cNvSpPr>
              <a:spLocks noChangeShapeType="1"/>
            </p:cNvSpPr>
            <p:nvPr/>
          </p:nvSpPr>
          <p:spPr bwMode="auto">
            <a:xfrm>
              <a:off x="4089" y="0"/>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1559" name="Line 23">
              <a:extLst>
                <a:ext uri="{FF2B5EF4-FFF2-40B4-BE49-F238E27FC236}">
                  <a16:creationId xmlns:a16="http://schemas.microsoft.com/office/drawing/2014/main" id="{0CAF9FEA-B569-4FA9-9797-6F771DBC7EAF}"/>
                </a:ext>
              </a:extLst>
            </p:cNvPr>
            <p:cNvSpPr>
              <a:spLocks noChangeShapeType="1"/>
            </p:cNvSpPr>
            <p:nvPr/>
          </p:nvSpPr>
          <p:spPr bwMode="auto">
            <a:xfrm>
              <a:off x="436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1560" name="Line 24">
              <a:extLst>
                <a:ext uri="{FF2B5EF4-FFF2-40B4-BE49-F238E27FC236}">
                  <a16:creationId xmlns:a16="http://schemas.microsoft.com/office/drawing/2014/main" id="{465D76B3-52C4-485D-B13F-1216471FF8BB}"/>
                </a:ext>
              </a:extLst>
            </p:cNvPr>
            <p:cNvSpPr>
              <a:spLocks noChangeShapeType="1"/>
            </p:cNvSpPr>
            <p:nvPr/>
          </p:nvSpPr>
          <p:spPr bwMode="auto">
            <a:xfrm>
              <a:off x="4631" y="3"/>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1561" name="Line 25">
              <a:extLst>
                <a:ext uri="{FF2B5EF4-FFF2-40B4-BE49-F238E27FC236}">
                  <a16:creationId xmlns:a16="http://schemas.microsoft.com/office/drawing/2014/main" id="{B0FB7934-FD09-4403-9D5B-264180835B7E}"/>
                </a:ext>
              </a:extLst>
            </p:cNvPr>
            <p:cNvSpPr>
              <a:spLocks noChangeShapeType="1"/>
            </p:cNvSpPr>
            <p:nvPr/>
          </p:nvSpPr>
          <p:spPr bwMode="auto">
            <a:xfrm>
              <a:off x="4895"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1562" name="Line 26">
              <a:extLst>
                <a:ext uri="{FF2B5EF4-FFF2-40B4-BE49-F238E27FC236}">
                  <a16:creationId xmlns:a16="http://schemas.microsoft.com/office/drawing/2014/main" id="{B6E33BA4-D57E-4517-8188-6C7480B7D23D}"/>
                </a:ext>
              </a:extLst>
            </p:cNvPr>
            <p:cNvSpPr>
              <a:spLocks noChangeShapeType="1"/>
            </p:cNvSpPr>
            <p:nvPr/>
          </p:nvSpPr>
          <p:spPr bwMode="auto">
            <a:xfrm>
              <a:off x="517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21563" name="Group 27">
              <a:extLst>
                <a:ext uri="{FF2B5EF4-FFF2-40B4-BE49-F238E27FC236}">
                  <a16:creationId xmlns:a16="http://schemas.microsoft.com/office/drawing/2014/main" id="{ECD0BE00-5B52-4CDA-B0BE-7AB530659F45}"/>
                </a:ext>
              </a:extLst>
            </p:cNvPr>
            <p:cNvGrpSpPr>
              <a:grpSpLocks/>
            </p:cNvGrpSpPr>
            <p:nvPr/>
          </p:nvGrpSpPr>
          <p:grpSpPr bwMode="auto">
            <a:xfrm>
              <a:off x="279" y="6"/>
              <a:ext cx="3" cy="381"/>
              <a:chOff x="0" y="0"/>
              <a:chExt cx="3" cy="381"/>
            </a:xfrm>
          </p:grpSpPr>
          <p:grpSp>
            <p:nvGrpSpPr>
              <p:cNvPr id="321564" name="Group 28">
                <a:extLst>
                  <a:ext uri="{FF2B5EF4-FFF2-40B4-BE49-F238E27FC236}">
                    <a16:creationId xmlns:a16="http://schemas.microsoft.com/office/drawing/2014/main" id="{D691D315-92DC-47FA-82A2-3794C1F438C9}"/>
                  </a:ext>
                </a:extLst>
              </p:cNvPr>
              <p:cNvGrpSpPr>
                <a:grpSpLocks/>
              </p:cNvGrpSpPr>
              <p:nvPr/>
            </p:nvGrpSpPr>
            <p:grpSpPr bwMode="auto">
              <a:xfrm>
                <a:off x="0" y="0"/>
                <a:ext cx="3" cy="381"/>
                <a:chOff x="0" y="0"/>
                <a:chExt cx="3" cy="381"/>
              </a:xfrm>
            </p:grpSpPr>
            <p:sp>
              <p:nvSpPr>
                <p:cNvPr id="321565" name="Line 29">
                  <a:extLst>
                    <a:ext uri="{FF2B5EF4-FFF2-40B4-BE49-F238E27FC236}">
                      <a16:creationId xmlns:a16="http://schemas.microsoft.com/office/drawing/2014/main" id="{A757CCB1-4B42-4F79-B228-8C93E4E307AB}"/>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1566" name="Line 30">
                  <a:extLst>
                    <a:ext uri="{FF2B5EF4-FFF2-40B4-BE49-F238E27FC236}">
                      <a16:creationId xmlns:a16="http://schemas.microsoft.com/office/drawing/2014/main" id="{06C704DF-0C81-4A3F-8503-753D14B90A42}"/>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1567" name="Line 31">
                  <a:extLst>
                    <a:ext uri="{FF2B5EF4-FFF2-40B4-BE49-F238E27FC236}">
                      <a16:creationId xmlns:a16="http://schemas.microsoft.com/office/drawing/2014/main" id="{091C7DEC-25BC-48F1-8510-B73FEACA499B}"/>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1568" name="Line 32">
                <a:extLst>
                  <a:ext uri="{FF2B5EF4-FFF2-40B4-BE49-F238E27FC236}">
                    <a16:creationId xmlns:a16="http://schemas.microsoft.com/office/drawing/2014/main" id="{2773C87B-CF96-43EB-822B-0EEB467BAACD}"/>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1569" name="Group 33">
              <a:extLst>
                <a:ext uri="{FF2B5EF4-FFF2-40B4-BE49-F238E27FC236}">
                  <a16:creationId xmlns:a16="http://schemas.microsoft.com/office/drawing/2014/main" id="{68B307C5-91CE-4995-965F-3CD39302F13C}"/>
                </a:ext>
              </a:extLst>
            </p:cNvPr>
            <p:cNvGrpSpPr>
              <a:grpSpLocks/>
            </p:cNvGrpSpPr>
            <p:nvPr/>
          </p:nvGrpSpPr>
          <p:grpSpPr bwMode="auto">
            <a:xfrm>
              <a:off x="828" y="11"/>
              <a:ext cx="3" cy="381"/>
              <a:chOff x="0" y="0"/>
              <a:chExt cx="3" cy="381"/>
            </a:xfrm>
          </p:grpSpPr>
          <p:grpSp>
            <p:nvGrpSpPr>
              <p:cNvPr id="321570" name="Group 34">
                <a:extLst>
                  <a:ext uri="{FF2B5EF4-FFF2-40B4-BE49-F238E27FC236}">
                    <a16:creationId xmlns:a16="http://schemas.microsoft.com/office/drawing/2014/main" id="{3D1A03BB-4894-4B11-A36F-5C3354DE9167}"/>
                  </a:ext>
                </a:extLst>
              </p:cNvPr>
              <p:cNvGrpSpPr>
                <a:grpSpLocks/>
              </p:cNvGrpSpPr>
              <p:nvPr/>
            </p:nvGrpSpPr>
            <p:grpSpPr bwMode="auto">
              <a:xfrm>
                <a:off x="0" y="0"/>
                <a:ext cx="3" cy="381"/>
                <a:chOff x="0" y="0"/>
                <a:chExt cx="3" cy="381"/>
              </a:xfrm>
            </p:grpSpPr>
            <p:sp>
              <p:nvSpPr>
                <p:cNvPr id="321571" name="Line 35">
                  <a:extLst>
                    <a:ext uri="{FF2B5EF4-FFF2-40B4-BE49-F238E27FC236}">
                      <a16:creationId xmlns:a16="http://schemas.microsoft.com/office/drawing/2014/main" id="{D12527B6-F6B4-4A1A-9911-E4807CC22B05}"/>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1572" name="Line 36">
                  <a:extLst>
                    <a:ext uri="{FF2B5EF4-FFF2-40B4-BE49-F238E27FC236}">
                      <a16:creationId xmlns:a16="http://schemas.microsoft.com/office/drawing/2014/main" id="{92F62E8B-6C43-410D-80AF-E19F38F361BC}"/>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1573" name="Line 37">
                  <a:extLst>
                    <a:ext uri="{FF2B5EF4-FFF2-40B4-BE49-F238E27FC236}">
                      <a16:creationId xmlns:a16="http://schemas.microsoft.com/office/drawing/2014/main" id="{C6BF46B8-1D53-481C-9982-4C648F6C5378}"/>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1574" name="Line 38">
                <a:extLst>
                  <a:ext uri="{FF2B5EF4-FFF2-40B4-BE49-F238E27FC236}">
                    <a16:creationId xmlns:a16="http://schemas.microsoft.com/office/drawing/2014/main" id="{B20CF7A4-D5E3-46C3-8C9F-47466E5E7E42}"/>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1575" name="Line 39">
              <a:extLst>
                <a:ext uri="{FF2B5EF4-FFF2-40B4-BE49-F238E27FC236}">
                  <a16:creationId xmlns:a16="http://schemas.microsoft.com/office/drawing/2014/main" id="{E872C6E5-FD61-46C5-A784-10ED995B9392}"/>
                </a:ext>
              </a:extLst>
            </p:cNvPr>
            <p:cNvSpPr>
              <a:spLocks noChangeShapeType="1"/>
            </p:cNvSpPr>
            <p:nvPr/>
          </p:nvSpPr>
          <p:spPr bwMode="auto">
            <a:xfrm>
              <a:off x="1371"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21576" name="Group 40">
              <a:extLst>
                <a:ext uri="{FF2B5EF4-FFF2-40B4-BE49-F238E27FC236}">
                  <a16:creationId xmlns:a16="http://schemas.microsoft.com/office/drawing/2014/main" id="{1784E631-6D3C-4103-A7F9-84E1116A74EC}"/>
                </a:ext>
              </a:extLst>
            </p:cNvPr>
            <p:cNvGrpSpPr>
              <a:grpSpLocks/>
            </p:cNvGrpSpPr>
            <p:nvPr/>
          </p:nvGrpSpPr>
          <p:grpSpPr bwMode="auto">
            <a:xfrm>
              <a:off x="1914" y="11"/>
              <a:ext cx="3" cy="381"/>
              <a:chOff x="0" y="0"/>
              <a:chExt cx="3" cy="381"/>
            </a:xfrm>
          </p:grpSpPr>
          <p:grpSp>
            <p:nvGrpSpPr>
              <p:cNvPr id="321577" name="Group 41">
                <a:extLst>
                  <a:ext uri="{FF2B5EF4-FFF2-40B4-BE49-F238E27FC236}">
                    <a16:creationId xmlns:a16="http://schemas.microsoft.com/office/drawing/2014/main" id="{5F7FAACF-3C29-4565-B513-585A20AB1A26}"/>
                  </a:ext>
                </a:extLst>
              </p:cNvPr>
              <p:cNvGrpSpPr>
                <a:grpSpLocks/>
              </p:cNvGrpSpPr>
              <p:nvPr/>
            </p:nvGrpSpPr>
            <p:grpSpPr bwMode="auto">
              <a:xfrm>
                <a:off x="0" y="0"/>
                <a:ext cx="3" cy="381"/>
                <a:chOff x="0" y="0"/>
                <a:chExt cx="3" cy="381"/>
              </a:xfrm>
            </p:grpSpPr>
            <p:sp>
              <p:nvSpPr>
                <p:cNvPr id="321578" name="Line 42">
                  <a:extLst>
                    <a:ext uri="{FF2B5EF4-FFF2-40B4-BE49-F238E27FC236}">
                      <a16:creationId xmlns:a16="http://schemas.microsoft.com/office/drawing/2014/main" id="{AED68A74-536C-42DB-806B-E9BB8B070D59}"/>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1579" name="Line 43">
                  <a:extLst>
                    <a:ext uri="{FF2B5EF4-FFF2-40B4-BE49-F238E27FC236}">
                      <a16:creationId xmlns:a16="http://schemas.microsoft.com/office/drawing/2014/main" id="{3CE06176-819A-4C3E-B880-02E1A711D13C}"/>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1580" name="Line 44">
                  <a:extLst>
                    <a:ext uri="{FF2B5EF4-FFF2-40B4-BE49-F238E27FC236}">
                      <a16:creationId xmlns:a16="http://schemas.microsoft.com/office/drawing/2014/main" id="{603A4A4A-6290-4376-88F4-EB578780F99B}"/>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1581" name="Line 45">
                <a:extLst>
                  <a:ext uri="{FF2B5EF4-FFF2-40B4-BE49-F238E27FC236}">
                    <a16:creationId xmlns:a16="http://schemas.microsoft.com/office/drawing/2014/main" id="{83FDED26-9EA9-4F61-90B1-2B3EF993D1E8}"/>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1582" name="Group 46">
              <a:extLst>
                <a:ext uri="{FF2B5EF4-FFF2-40B4-BE49-F238E27FC236}">
                  <a16:creationId xmlns:a16="http://schemas.microsoft.com/office/drawing/2014/main" id="{A48993FC-C43C-46A6-A78F-68AEE5AA488B}"/>
                </a:ext>
              </a:extLst>
            </p:cNvPr>
            <p:cNvGrpSpPr>
              <a:grpSpLocks/>
            </p:cNvGrpSpPr>
            <p:nvPr/>
          </p:nvGrpSpPr>
          <p:grpSpPr bwMode="auto">
            <a:xfrm>
              <a:off x="3153" y="2514"/>
              <a:ext cx="547" cy="542"/>
              <a:chOff x="0" y="0"/>
              <a:chExt cx="1210" cy="1200"/>
            </a:xfrm>
          </p:grpSpPr>
          <p:sp>
            <p:nvSpPr>
              <p:cNvPr id="321583" name="Rectangle 47">
                <a:extLst>
                  <a:ext uri="{FF2B5EF4-FFF2-40B4-BE49-F238E27FC236}">
                    <a16:creationId xmlns:a16="http://schemas.microsoft.com/office/drawing/2014/main" id="{E8F8B382-5164-412E-A76C-01D80AE80A85}"/>
                  </a:ext>
                </a:extLst>
              </p:cNvPr>
              <p:cNvSpPr>
                <a:spLocks noChangeArrowheads="1"/>
              </p:cNvSpPr>
              <p:nvPr/>
            </p:nvSpPr>
            <p:spPr bwMode="auto">
              <a:xfrm rot="16200000">
                <a:off x="-278" y="480"/>
                <a:ext cx="1200"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FP RF</a:t>
                </a:r>
              </a:p>
            </p:txBody>
          </p:sp>
          <p:sp>
            <p:nvSpPr>
              <p:cNvPr id="321584" name="Rectangle 48">
                <a:extLst>
                  <a:ext uri="{FF2B5EF4-FFF2-40B4-BE49-F238E27FC236}">
                    <a16:creationId xmlns:a16="http://schemas.microsoft.com/office/drawing/2014/main" id="{674231D2-9C36-48EB-A962-9186993D08E2}"/>
                  </a:ext>
                </a:extLst>
              </p:cNvPr>
              <p:cNvSpPr>
                <a:spLocks noChangeArrowheads="1"/>
              </p:cNvSpPr>
              <p:nvPr/>
            </p:nvSpPr>
            <p:spPr bwMode="auto">
              <a:xfrm>
                <a:off x="646" y="662"/>
                <a:ext cx="458" cy="53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Fop</a:t>
                </a:r>
              </a:p>
            </p:txBody>
          </p:sp>
          <p:sp>
            <p:nvSpPr>
              <p:cNvPr id="321585" name="Rectangle 49">
                <a:extLst>
                  <a:ext uri="{FF2B5EF4-FFF2-40B4-BE49-F238E27FC236}">
                    <a16:creationId xmlns:a16="http://schemas.microsoft.com/office/drawing/2014/main" id="{25907321-3D34-4428-8A52-C077B5D68BEA}"/>
                  </a:ext>
                </a:extLst>
              </p:cNvPr>
              <p:cNvSpPr>
                <a:spLocks noChangeArrowheads="1"/>
              </p:cNvSpPr>
              <p:nvPr/>
            </p:nvSpPr>
            <p:spPr bwMode="auto">
              <a:xfrm>
                <a:off x="641" y="254"/>
                <a:ext cx="477" cy="31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Fms</a:t>
                </a:r>
              </a:p>
            </p:txBody>
          </p:sp>
          <p:sp>
            <p:nvSpPr>
              <p:cNvPr id="321586" name="Line 50">
                <a:extLst>
                  <a:ext uri="{FF2B5EF4-FFF2-40B4-BE49-F238E27FC236}">
                    <a16:creationId xmlns:a16="http://schemas.microsoft.com/office/drawing/2014/main" id="{67524A90-DF83-4A9E-9753-F1748AA5F187}"/>
                  </a:ext>
                </a:extLst>
              </p:cNvPr>
              <p:cNvSpPr>
                <a:spLocks noChangeShapeType="1"/>
              </p:cNvSpPr>
              <p:nvPr/>
            </p:nvSpPr>
            <p:spPr bwMode="auto">
              <a:xfrm rot="16200000" flipH="1">
                <a:off x="100" y="339"/>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587" name="Line 51">
                <a:extLst>
                  <a:ext uri="{FF2B5EF4-FFF2-40B4-BE49-F238E27FC236}">
                    <a16:creationId xmlns:a16="http://schemas.microsoft.com/office/drawing/2014/main" id="{6DC106A5-C4F2-47A0-9399-53DF3E67E0B5}"/>
                  </a:ext>
                </a:extLst>
              </p:cNvPr>
              <p:cNvSpPr>
                <a:spLocks noChangeShapeType="1"/>
              </p:cNvSpPr>
              <p:nvPr/>
            </p:nvSpPr>
            <p:spPr bwMode="auto">
              <a:xfrm rot="16200000" flipH="1">
                <a:off x="96" y="863"/>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588" name="Line 52">
                <a:extLst>
                  <a:ext uri="{FF2B5EF4-FFF2-40B4-BE49-F238E27FC236}">
                    <a16:creationId xmlns:a16="http://schemas.microsoft.com/office/drawing/2014/main" id="{25BDC12A-C6F4-4723-8EE2-1A80730A11EE}"/>
                  </a:ext>
                </a:extLst>
              </p:cNvPr>
              <p:cNvSpPr>
                <a:spLocks noChangeShapeType="1"/>
              </p:cNvSpPr>
              <p:nvPr/>
            </p:nvSpPr>
            <p:spPr bwMode="auto">
              <a:xfrm rot="16200000" flipH="1">
                <a:off x="543" y="859"/>
                <a:ext cx="0" cy="20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589" name="Line 53">
                <a:extLst>
                  <a:ext uri="{FF2B5EF4-FFF2-40B4-BE49-F238E27FC236}">
                    <a16:creationId xmlns:a16="http://schemas.microsoft.com/office/drawing/2014/main" id="{0F0FF42B-4D23-410E-99A1-574CAF0AAE27}"/>
                  </a:ext>
                </a:extLst>
              </p:cNvPr>
              <p:cNvSpPr>
                <a:spLocks noChangeShapeType="1"/>
              </p:cNvSpPr>
              <p:nvPr/>
            </p:nvSpPr>
            <p:spPr bwMode="auto">
              <a:xfrm rot="5400000" flipH="1" flipV="1">
                <a:off x="1159" y="383"/>
                <a:ext cx="1" cy="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590" name="Line 54">
                <a:extLst>
                  <a:ext uri="{FF2B5EF4-FFF2-40B4-BE49-F238E27FC236}">
                    <a16:creationId xmlns:a16="http://schemas.microsoft.com/office/drawing/2014/main" id="{0BC937C2-8D48-4BC1-B3AA-0B572D3165B3}"/>
                  </a:ext>
                </a:extLst>
              </p:cNvPr>
              <p:cNvSpPr>
                <a:spLocks noChangeShapeType="1"/>
              </p:cNvSpPr>
              <p:nvPr/>
            </p:nvSpPr>
            <p:spPr bwMode="auto">
              <a:xfrm rot="16200000" flipH="1">
                <a:off x="538" y="33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1591" name="Line 55">
              <a:extLst>
                <a:ext uri="{FF2B5EF4-FFF2-40B4-BE49-F238E27FC236}">
                  <a16:creationId xmlns:a16="http://schemas.microsoft.com/office/drawing/2014/main" id="{303D13B2-2FEB-4A22-8AFD-09313C2ED3A3}"/>
                </a:ext>
              </a:extLst>
            </p:cNvPr>
            <p:cNvSpPr>
              <a:spLocks noChangeShapeType="1"/>
            </p:cNvSpPr>
            <p:nvPr/>
          </p:nvSpPr>
          <p:spPr bwMode="auto">
            <a:xfrm flipV="1">
              <a:off x="3765" y="1602"/>
              <a:ext cx="0" cy="131"/>
            </a:xfrm>
            <a:prstGeom prst="line">
              <a:avLst/>
            </a:prstGeom>
            <a:noFill/>
            <a:ln w="12700">
              <a:solidFill>
                <a:schemeClr val="accent2"/>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592" name="Rectangle 56">
              <a:extLst>
                <a:ext uri="{FF2B5EF4-FFF2-40B4-BE49-F238E27FC236}">
                  <a16:creationId xmlns:a16="http://schemas.microsoft.com/office/drawing/2014/main" id="{F1C3104E-88EC-44C1-A9F3-ACC77BA33DCD}"/>
                </a:ext>
              </a:extLst>
            </p:cNvPr>
            <p:cNvSpPr>
              <a:spLocks noChangeArrowheads="1"/>
            </p:cNvSpPr>
            <p:nvPr/>
          </p:nvSpPr>
          <p:spPr bwMode="auto">
            <a:xfrm rot="16200000">
              <a:off x="1140" y="1876"/>
              <a:ext cx="801" cy="113"/>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System Interface</a:t>
              </a:r>
            </a:p>
          </p:txBody>
        </p:sp>
        <p:sp>
          <p:nvSpPr>
            <p:cNvPr id="321593" name="Line 57">
              <a:extLst>
                <a:ext uri="{FF2B5EF4-FFF2-40B4-BE49-F238E27FC236}">
                  <a16:creationId xmlns:a16="http://schemas.microsoft.com/office/drawing/2014/main" id="{1AFFAC57-1717-484D-8CD3-28AA8B415F8B}"/>
                </a:ext>
              </a:extLst>
            </p:cNvPr>
            <p:cNvSpPr>
              <a:spLocks noChangeShapeType="1"/>
            </p:cNvSpPr>
            <p:nvPr/>
          </p:nvSpPr>
          <p:spPr bwMode="auto">
            <a:xfrm>
              <a:off x="3570" y="1602"/>
              <a:ext cx="195" cy="0"/>
            </a:xfrm>
            <a:prstGeom prst="line">
              <a:avLst/>
            </a:prstGeom>
            <a:noFill/>
            <a:ln w="12700">
              <a:solidFill>
                <a:schemeClr val="accent2"/>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594" name="Line 58">
              <a:extLst>
                <a:ext uri="{FF2B5EF4-FFF2-40B4-BE49-F238E27FC236}">
                  <a16:creationId xmlns:a16="http://schemas.microsoft.com/office/drawing/2014/main" id="{CBE971A3-ACA9-4E4E-A72D-B0EC4487D5AF}"/>
                </a:ext>
              </a:extLst>
            </p:cNvPr>
            <p:cNvSpPr>
              <a:spLocks noChangeShapeType="1"/>
            </p:cNvSpPr>
            <p:nvPr/>
          </p:nvSpPr>
          <p:spPr bwMode="auto">
            <a:xfrm flipH="1">
              <a:off x="1602" y="1602"/>
              <a:ext cx="14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595" name="Rectangle 59">
              <a:extLst>
                <a:ext uri="{FF2B5EF4-FFF2-40B4-BE49-F238E27FC236}">
                  <a16:creationId xmlns:a16="http://schemas.microsoft.com/office/drawing/2014/main" id="{964ACD82-E14B-4DB4-8E2C-8E5D07482100}"/>
                </a:ext>
              </a:extLst>
            </p:cNvPr>
            <p:cNvSpPr>
              <a:spLocks noChangeArrowheads="1"/>
            </p:cNvSpPr>
            <p:nvPr/>
          </p:nvSpPr>
          <p:spPr bwMode="auto">
            <a:xfrm>
              <a:off x="1746" y="1537"/>
              <a:ext cx="1824"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p>
          </p:txBody>
        </p:sp>
        <p:grpSp>
          <p:nvGrpSpPr>
            <p:cNvPr id="321596" name="Group 60">
              <a:extLst>
                <a:ext uri="{FF2B5EF4-FFF2-40B4-BE49-F238E27FC236}">
                  <a16:creationId xmlns:a16="http://schemas.microsoft.com/office/drawing/2014/main" id="{1489000F-F89A-47B7-9977-7F87350B8B98}"/>
                </a:ext>
              </a:extLst>
            </p:cNvPr>
            <p:cNvGrpSpPr>
              <a:grpSpLocks/>
            </p:cNvGrpSpPr>
            <p:nvPr/>
          </p:nvGrpSpPr>
          <p:grpSpPr bwMode="auto">
            <a:xfrm>
              <a:off x="3352" y="1732"/>
              <a:ext cx="478" cy="1324"/>
              <a:chOff x="0" y="0"/>
              <a:chExt cx="1056" cy="2928"/>
            </a:xfrm>
          </p:grpSpPr>
          <p:grpSp>
            <p:nvGrpSpPr>
              <p:cNvPr id="321597" name="Group 61">
                <a:extLst>
                  <a:ext uri="{FF2B5EF4-FFF2-40B4-BE49-F238E27FC236}">
                    <a16:creationId xmlns:a16="http://schemas.microsoft.com/office/drawing/2014/main" id="{5760B210-A051-4F19-9E48-EBC4A375787D}"/>
                  </a:ext>
                </a:extLst>
              </p:cNvPr>
              <p:cNvGrpSpPr>
                <a:grpSpLocks/>
              </p:cNvGrpSpPr>
              <p:nvPr/>
            </p:nvGrpSpPr>
            <p:grpSpPr bwMode="auto">
              <a:xfrm>
                <a:off x="0" y="0"/>
                <a:ext cx="1056" cy="2928"/>
                <a:chOff x="0" y="0"/>
                <a:chExt cx="1056" cy="2928"/>
              </a:xfrm>
            </p:grpSpPr>
            <p:sp>
              <p:nvSpPr>
                <p:cNvPr id="321598" name="Rectangle 62">
                  <a:extLst>
                    <a:ext uri="{FF2B5EF4-FFF2-40B4-BE49-F238E27FC236}">
                      <a16:creationId xmlns:a16="http://schemas.microsoft.com/office/drawing/2014/main" id="{8A174352-B514-47F3-985A-862516F05515}"/>
                    </a:ext>
                  </a:extLst>
                </p:cNvPr>
                <p:cNvSpPr>
                  <a:spLocks noChangeArrowheads="1"/>
                </p:cNvSpPr>
                <p:nvPr/>
              </p:nvSpPr>
              <p:spPr bwMode="auto">
                <a:xfrm rot="16200000">
                  <a:off x="-552" y="1320"/>
                  <a:ext cx="2928" cy="288"/>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L1 D-Cache and D-TLB</a:t>
                  </a:r>
                </a:p>
              </p:txBody>
            </p:sp>
            <p:grpSp>
              <p:nvGrpSpPr>
                <p:cNvPr id="321599" name="Group 63">
                  <a:extLst>
                    <a:ext uri="{FF2B5EF4-FFF2-40B4-BE49-F238E27FC236}">
                      <a16:creationId xmlns:a16="http://schemas.microsoft.com/office/drawing/2014/main" id="{FE0B3DC9-9684-4DCE-875C-A20003D82FD8}"/>
                    </a:ext>
                  </a:extLst>
                </p:cNvPr>
                <p:cNvGrpSpPr>
                  <a:grpSpLocks/>
                </p:cNvGrpSpPr>
                <p:nvPr/>
              </p:nvGrpSpPr>
              <p:grpSpPr bwMode="auto">
                <a:xfrm>
                  <a:off x="0" y="1440"/>
                  <a:ext cx="768" cy="384"/>
                  <a:chOff x="0" y="0"/>
                  <a:chExt cx="768" cy="384"/>
                </a:xfrm>
              </p:grpSpPr>
              <p:sp>
                <p:nvSpPr>
                  <p:cNvPr id="321600" name="Line 64">
                    <a:extLst>
                      <a:ext uri="{FF2B5EF4-FFF2-40B4-BE49-F238E27FC236}">
                        <a16:creationId xmlns:a16="http://schemas.microsoft.com/office/drawing/2014/main" id="{36BF4752-6EC5-401A-95DD-F475DFE6F679}"/>
                      </a:ext>
                    </a:extLst>
                  </p:cNvPr>
                  <p:cNvSpPr>
                    <a:spLocks noChangeShapeType="1"/>
                  </p:cNvSpPr>
                  <p:nvPr/>
                </p:nvSpPr>
                <p:spPr bwMode="auto">
                  <a:xfrm>
                    <a:off x="144" y="192"/>
                    <a:ext cx="62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01" name="Line 65">
                    <a:extLst>
                      <a:ext uri="{FF2B5EF4-FFF2-40B4-BE49-F238E27FC236}">
                        <a16:creationId xmlns:a16="http://schemas.microsoft.com/office/drawing/2014/main" id="{6604B8DF-00A6-4CC2-B67D-18B74B66821D}"/>
                      </a:ext>
                    </a:extLst>
                  </p:cNvPr>
                  <p:cNvSpPr>
                    <a:spLocks noChangeShapeType="1"/>
                  </p:cNvSpPr>
                  <p:nvPr/>
                </p:nvSpPr>
                <p:spPr bwMode="auto">
                  <a:xfrm flipH="1">
                    <a:off x="0" y="0"/>
                    <a:ext cx="144" cy="0"/>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02" name="Line 66">
                    <a:extLst>
                      <a:ext uri="{FF2B5EF4-FFF2-40B4-BE49-F238E27FC236}">
                        <a16:creationId xmlns:a16="http://schemas.microsoft.com/office/drawing/2014/main" id="{0F192B6B-F402-43F7-8E80-98280BED9AB3}"/>
                      </a:ext>
                    </a:extLst>
                  </p:cNvPr>
                  <p:cNvSpPr>
                    <a:spLocks noChangeShapeType="1"/>
                  </p:cNvSpPr>
                  <p:nvPr/>
                </p:nvSpPr>
                <p:spPr bwMode="auto">
                  <a:xfrm flipH="1">
                    <a:off x="3" y="384"/>
                    <a:ext cx="141" cy="0"/>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03" name="Line 67">
                    <a:extLst>
                      <a:ext uri="{FF2B5EF4-FFF2-40B4-BE49-F238E27FC236}">
                        <a16:creationId xmlns:a16="http://schemas.microsoft.com/office/drawing/2014/main" id="{19EC3E97-65B1-4124-8799-CEE61E00B156}"/>
                      </a:ext>
                    </a:extLst>
                  </p:cNvPr>
                  <p:cNvSpPr>
                    <a:spLocks noChangeShapeType="1"/>
                  </p:cNvSpPr>
                  <p:nvPr/>
                </p:nvSpPr>
                <p:spPr bwMode="auto">
                  <a:xfrm>
                    <a:off x="144" y="0"/>
                    <a:ext cx="0" cy="38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1604" name="Line 68">
                  <a:extLst>
                    <a:ext uri="{FF2B5EF4-FFF2-40B4-BE49-F238E27FC236}">
                      <a16:creationId xmlns:a16="http://schemas.microsoft.com/office/drawing/2014/main" id="{4127475E-2897-4F16-BCC4-F68BF53D9ED7}"/>
                    </a:ext>
                  </a:extLst>
                </p:cNvPr>
                <p:cNvSpPr>
                  <a:spLocks noChangeShapeType="1"/>
                </p:cNvSpPr>
                <p:nvPr/>
              </p:nvSpPr>
              <p:spPr bwMode="auto">
                <a:xfrm rot="16200000" flipH="1">
                  <a:off x="612" y="260"/>
                  <a:ext cx="0" cy="296"/>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05" name="Line 69">
                  <a:extLst>
                    <a:ext uri="{FF2B5EF4-FFF2-40B4-BE49-F238E27FC236}">
                      <a16:creationId xmlns:a16="http://schemas.microsoft.com/office/drawing/2014/main" id="{F41EA9E7-5465-4ED5-8D17-0C2DAEFD1518}"/>
                    </a:ext>
                  </a:extLst>
                </p:cNvPr>
                <p:cNvSpPr>
                  <a:spLocks noChangeShapeType="1"/>
                </p:cNvSpPr>
                <p:nvPr/>
              </p:nvSpPr>
              <p:spPr bwMode="auto">
                <a:xfrm rot="16200000" flipH="1">
                  <a:off x="619" y="-49"/>
                  <a:ext cx="0" cy="306"/>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06" name="Rectangle 70">
                  <a:extLst>
                    <a:ext uri="{FF2B5EF4-FFF2-40B4-BE49-F238E27FC236}">
                      <a16:creationId xmlns:a16="http://schemas.microsoft.com/office/drawing/2014/main" id="{EA4C3E08-A34A-4E2B-97FA-D4B24A44273A}"/>
                    </a:ext>
                  </a:extLst>
                </p:cNvPr>
                <p:cNvSpPr>
                  <a:spLocks noChangeArrowheads="1"/>
                </p:cNvSpPr>
                <p:nvPr/>
              </p:nvSpPr>
              <p:spPr bwMode="auto">
                <a:xfrm>
                  <a:off x="198" y="1"/>
                  <a:ext cx="322" cy="24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p>
              </p:txBody>
            </p:sp>
            <p:sp>
              <p:nvSpPr>
                <p:cNvPr id="321607" name="Line 71">
                  <a:extLst>
                    <a:ext uri="{FF2B5EF4-FFF2-40B4-BE49-F238E27FC236}">
                      <a16:creationId xmlns:a16="http://schemas.microsoft.com/office/drawing/2014/main" id="{45D16E57-11E4-48C6-97F6-18FDB1E46DAD}"/>
                    </a:ext>
                  </a:extLst>
                </p:cNvPr>
                <p:cNvSpPr>
                  <a:spLocks noChangeShapeType="1"/>
                </p:cNvSpPr>
                <p:nvPr/>
              </p:nvSpPr>
              <p:spPr bwMode="auto">
                <a:xfrm rot="16200000" flipH="1">
                  <a:off x="102" y="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08" name="Line 72">
                  <a:extLst>
                    <a:ext uri="{FF2B5EF4-FFF2-40B4-BE49-F238E27FC236}">
                      <a16:creationId xmlns:a16="http://schemas.microsoft.com/office/drawing/2014/main" id="{332C3E51-37AB-496C-AB2D-0EF4F7FF220B}"/>
                    </a:ext>
                  </a:extLst>
                </p:cNvPr>
                <p:cNvSpPr>
                  <a:spLocks noChangeShapeType="1"/>
                </p:cNvSpPr>
                <p:nvPr/>
              </p:nvSpPr>
              <p:spPr bwMode="auto">
                <a:xfrm rot="16200000" flipH="1">
                  <a:off x="98" y="31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1609" name="Rectangle 73">
                <a:extLst>
                  <a:ext uri="{FF2B5EF4-FFF2-40B4-BE49-F238E27FC236}">
                    <a16:creationId xmlns:a16="http://schemas.microsoft.com/office/drawing/2014/main" id="{ABFA39FB-87AE-4A18-AD30-119D9A10213C}"/>
                  </a:ext>
                </a:extLst>
              </p:cNvPr>
              <p:cNvSpPr>
                <a:spLocks noChangeArrowheads="1"/>
              </p:cNvSpPr>
              <p:nvPr/>
            </p:nvSpPr>
            <p:spPr bwMode="auto">
              <a:xfrm>
                <a:off x="194" y="286"/>
                <a:ext cx="331" cy="237"/>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p>
            </p:txBody>
          </p:sp>
        </p:grpSp>
        <p:grpSp>
          <p:nvGrpSpPr>
            <p:cNvPr id="321610" name="Group 74">
              <a:extLst>
                <a:ext uri="{FF2B5EF4-FFF2-40B4-BE49-F238E27FC236}">
                  <a16:creationId xmlns:a16="http://schemas.microsoft.com/office/drawing/2014/main" id="{17A030CE-8ADA-4FD9-87C6-CD9235B7A9EB}"/>
                </a:ext>
              </a:extLst>
            </p:cNvPr>
            <p:cNvGrpSpPr>
              <a:grpSpLocks/>
            </p:cNvGrpSpPr>
            <p:nvPr/>
          </p:nvGrpSpPr>
          <p:grpSpPr bwMode="auto">
            <a:xfrm>
              <a:off x="3048" y="1732"/>
              <a:ext cx="514" cy="1324"/>
              <a:chOff x="0" y="0"/>
              <a:chExt cx="1136" cy="2928"/>
            </a:xfrm>
          </p:grpSpPr>
          <p:sp>
            <p:nvSpPr>
              <p:cNvPr id="321611" name="Rectangle 75">
                <a:extLst>
                  <a:ext uri="{FF2B5EF4-FFF2-40B4-BE49-F238E27FC236}">
                    <a16:creationId xmlns:a16="http://schemas.microsoft.com/office/drawing/2014/main" id="{D7490890-5433-4CC4-99F7-E603777339C3}"/>
                  </a:ext>
                </a:extLst>
              </p:cNvPr>
              <p:cNvSpPr>
                <a:spLocks noChangeArrowheads="1"/>
              </p:cNvSpPr>
              <p:nvPr/>
            </p:nvSpPr>
            <p:spPr bwMode="auto">
              <a:xfrm rot="16200000">
                <a:off x="-1344" y="1344"/>
                <a:ext cx="2928"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Schedulers</a:t>
                </a:r>
              </a:p>
            </p:txBody>
          </p:sp>
          <p:sp>
            <p:nvSpPr>
              <p:cNvPr id="321612" name="Rectangle 76">
                <a:extLst>
                  <a:ext uri="{FF2B5EF4-FFF2-40B4-BE49-F238E27FC236}">
                    <a16:creationId xmlns:a16="http://schemas.microsoft.com/office/drawing/2014/main" id="{4A274B86-C874-406F-B776-7031D8C5C5A5}"/>
                  </a:ext>
                </a:extLst>
              </p:cNvPr>
              <p:cNvSpPr>
                <a:spLocks noChangeArrowheads="1"/>
              </p:cNvSpPr>
              <p:nvPr/>
            </p:nvSpPr>
            <p:spPr bwMode="auto">
              <a:xfrm rot="16200000">
                <a:off x="-216" y="648"/>
                <a:ext cx="1536"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Integer RF</a:t>
                </a:r>
              </a:p>
            </p:txBody>
          </p:sp>
          <p:sp>
            <p:nvSpPr>
              <p:cNvPr id="321613" name="Line 77">
                <a:extLst>
                  <a:ext uri="{FF2B5EF4-FFF2-40B4-BE49-F238E27FC236}">
                    <a16:creationId xmlns:a16="http://schemas.microsoft.com/office/drawing/2014/main" id="{0D5E3FCC-2D9D-4DE9-B5C6-31BF7591FECB}"/>
                  </a:ext>
                </a:extLst>
              </p:cNvPr>
              <p:cNvSpPr>
                <a:spLocks noChangeShapeType="1"/>
              </p:cNvSpPr>
              <p:nvPr/>
            </p:nvSpPr>
            <p:spPr bwMode="auto">
              <a:xfrm rot="16200000" flipH="1">
                <a:off x="338" y="122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14" name="Line 78">
                <a:extLst>
                  <a:ext uri="{FF2B5EF4-FFF2-40B4-BE49-F238E27FC236}">
                    <a16:creationId xmlns:a16="http://schemas.microsoft.com/office/drawing/2014/main" id="{95443F34-4F6F-4EA1-92AA-FA23E01DD7B2}"/>
                  </a:ext>
                </a:extLst>
              </p:cNvPr>
              <p:cNvSpPr>
                <a:spLocks noChangeShapeType="1"/>
              </p:cNvSpPr>
              <p:nvPr/>
            </p:nvSpPr>
            <p:spPr bwMode="auto">
              <a:xfrm rot="16200000" flipH="1">
                <a:off x="342" y="986"/>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15" name="Line 79">
                <a:extLst>
                  <a:ext uri="{FF2B5EF4-FFF2-40B4-BE49-F238E27FC236}">
                    <a16:creationId xmlns:a16="http://schemas.microsoft.com/office/drawing/2014/main" id="{8EAED83A-5389-4A97-AE8C-AD6CEB4F52B5}"/>
                  </a:ext>
                </a:extLst>
              </p:cNvPr>
              <p:cNvSpPr>
                <a:spLocks noChangeShapeType="1"/>
              </p:cNvSpPr>
              <p:nvPr/>
            </p:nvSpPr>
            <p:spPr bwMode="auto">
              <a:xfrm rot="16200000" flipH="1">
                <a:off x="338" y="76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16" name="Line 80">
                <a:extLst>
                  <a:ext uri="{FF2B5EF4-FFF2-40B4-BE49-F238E27FC236}">
                    <a16:creationId xmlns:a16="http://schemas.microsoft.com/office/drawing/2014/main" id="{8D91CDBD-FBF2-4B8E-BC41-BB98FF187D47}"/>
                  </a:ext>
                </a:extLst>
              </p:cNvPr>
              <p:cNvSpPr>
                <a:spLocks noChangeShapeType="1"/>
              </p:cNvSpPr>
              <p:nvPr/>
            </p:nvSpPr>
            <p:spPr bwMode="auto">
              <a:xfrm rot="16200000" flipH="1">
                <a:off x="336" y="536"/>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17" name="Line 81">
                <a:extLst>
                  <a:ext uri="{FF2B5EF4-FFF2-40B4-BE49-F238E27FC236}">
                    <a16:creationId xmlns:a16="http://schemas.microsoft.com/office/drawing/2014/main" id="{93CF5544-E7E2-45C2-94C0-9BA25569682F}"/>
                  </a:ext>
                </a:extLst>
              </p:cNvPr>
              <p:cNvSpPr>
                <a:spLocks noChangeShapeType="1"/>
              </p:cNvSpPr>
              <p:nvPr/>
            </p:nvSpPr>
            <p:spPr bwMode="auto">
              <a:xfrm rot="16200000" flipH="1">
                <a:off x="338" y="31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18" name="Line 82">
                <a:extLst>
                  <a:ext uri="{FF2B5EF4-FFF2-40B4-BE49-F238E27FC236}">
                    <a16:creationId xmlns:a16="http://schemas.microsoft.com/office/drawing/2014/main" id="{F2EDB191-5106-4DA9-815C-D0F4F75D2900}"/>
                  </a:ext>
                </a:extLst>
              </p:cNvPr>
              <p:cNvSpPr>
                <a:spLocks noChangeShapeType="1"/>
              </p:cNvSpPr>
              <p:nvPr/>
            </p:nvSpPr>
            <p:spPr bwMode="auto">
              <a:xfrm rot="16200000" flipH="1">
                <a:off x="340" y="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19" name="Line 83">
                <a:extLst>
                  <a:ext uri="{FF2B5EF4-FFF2-40B4-BE49-F238E27FC236}">
                    <a16:creationId xmlns:a16="http://schemas.microsoft.com/office/drawing/2014/main" id="{23415255-FF23-4404-9171-71FC94BA5463}"/>
                  </a:ext>
                </a:extLst>
              </p:cNvPr>
              <p:cNvSpPr>
                <a:spLocks noChangeShapeType="1"/>
              </p:cNvSpPr>
              <p:nvPr/>
            </p:nvSpPr>
            <p:spPr bwMode="auto">
              <a:xfrm rot="16200000" flipH="1">
                <a:off x="768" y="122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20" name="Line 84">
                <a:extLst>
                  <a:ext uri="{FF2B5EF4-FFF2-40B4-BE49-F238E27FC236}">
                    <a16:creationId xmlns:a16="http://schemas.microsoft.com/office/drawing/2014/main" id="{6CC2CA12-4BDF-4136-9B98-D016C710152F}"/>
                  </a:ext>
                </a:extLst>
              </p:cNvPr>
              <p:cNvSpPr>
                <a:spLocks noChangeShapeType="1"/>
              </p:cNvSpPr>
              <p:nvPr/>
            </p:nvSpPr>
            <p:spPr bwMode="auto">
              <a:xfrm rot="16200000" flipH="1">
                <a:off x="768" y="991"/>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21" name="Line 85">
                <a:extLst>
                  <a:ext uri="{FF2B5EF4-FFF2-40B4-BE49-F238E27FC236}">
                    <a16:creationId xmlns:a16="http://schemas.microsoft.com/office/drawing/2014/main" id="{9DCF5DE7-72C6-4C76-83E3-5DA27C5C5E49}"/>
                  </a:ext>
                </a:extLst>
              </p:cNvPr>
              <p:cNvSpPr>
                <a:spLocks noChangeShapeType="1"/>
              </p:cNvSpPr>
              <p:nvPr/>
            </p:nvSpPr>
            <p:spPr bwMode="auto">
              <a:xfrm rot="16200000" flipH="1">
                <a:off x="770" y="76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22" name="Line 86">
                <a:extLst>
                  <a:ext uri="{FF2B5EF4-FFF2-40B4-BE49-F238E27FC236}">
                    <a16:creationId xmlns:a16="http://schemas.microsoft.com/office/drawing/2014/main" id="{ED4F5AAD-6D25-4171-AA0C-108E11EEEA6E}"/>
                  </a:ext>
                </a:extLst>
              </p:cNvPr>
              <p:cNvSpPr>
                <a:spLocks noChangeShapeType="1"/>
              </p:cNvSpPr>
              <p:nvPr/>
            </p:nvSpPr>
            <p:spPr bwMode="auto">
              <a:xfrm rot="16200000" flipH="1">
                <a:off x="768" y="54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23" name="Rectangle 87">
                <a:extLst>
                  <a:ext uri="{FF2B5EF4-FFF2-40B4-BE49-F238E27FC236}">
                    <a16:creationId xmlns:a16="http://schemas.microsoft.com/office/drawing/2014/main" id="{0A99A683-3599-48AA-A3FB-1A103174772C}"/>
                  </a:ext>
                </a:extLst>
              </p:cNvPr>
              <p:cNvSpPr>
                <a:spLocks noChangeArrowheads="1"/>
              </p:cNvSpPr>
              <p:nvPr/>
            </p:nvSpPr>
            <p:spPr bwMode="auto">
              <a:xfrm>
                <a:off x="866" y="791"/>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21624" name="Rectangle 88">
                <a:extLst>
                  <a:ext uri="{FF2B5EF4-FFF2-40B4-BE49-F238E27FC236}">
                    <a16:creationId xmlns:a16="http://schemas.microsoft.com/office/drawing/2014/main" id="{C6EE3433-6D27-414B-B7D9-83DC57E57C39}"/>
                  </a:ext>
                </a:extLst>
              </p:cNvPr>
              <p:cNvSpPr>
                <a:spLocks noChangeArrowheads="1"/>
              </p:cNvSpPr>
              <p:nvPr/>
            </p:nvSpPr>
            <p:spPr bwMode="auto">
              <a:xfrm>
                <a:off x="868" y="570"/>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21625" name="Rectangle 89">
                <a:extLst>
                  <a:ext uri="{FF2B5EF4-FFF2-40B4-BE49-F238E27FC236}">
                    <a16:creationId xmlns:a16="http://schemas.microsoft.com/office/drawing/2014/main" id="{4BCD2CCF-527C-4D58-BCA7-02E34477DB66}"/>
                  </a:ext>
                </a:extLst>
              </p:cNvPr>
              <p:cNvSpPr>
                <a:spLocks noChangeArrowheads="1"/>
              </p:cNvSpPr>
              <p:nvPr/>
            </p:nvSpPr>
            <p:spPr bwMode="auto">
              <a:xfrm>
                <a:off x="866" y="1018"/>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21626" name="Rectangle 90">
                <a:extLst>
                  <a:ext uri="{FF2B5EF4-FFF2-40B4-BE49-F238E27FC236}">
                    <a16:creationId xmlns:a16="http://schemas.microsoft.com/office/drawing/2014/main" id="{ADF17C92-FCD6-4C64-96B2-37D6BFE1DB85}"/>
                  </a:ext>
                </a:extLst>
              </p:cNvPr>
              <p:cNvSpPr>
                <a:spLocks noChangeArrowheads="1"/>
              </p:cNvSpPr>
              <p:nvPr/>
            </p:nvSpPr>
            <p:spPr bwMode="auto">
              <a:xfrm>
                <a:off x="869" y="1239"/>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grpSp>
        <p:sp>
          <p:nvSpPr>
            <p:cNvPr id="321627" name="Rectangle 91">
              <a:extLst>
                <a:ext uri="{FF2B5EF4-FFF2-40B4-BE49-F238E27FC236}">
                  <a16:creationId xmlns:a16="http://schemas.microsoft.com/office/drawing/2014/main" id="{0A8DFB61-65CA-4ADD-B034-0E3960BB100F}"/>
                </a:ext>
              </a:extLst>
            </p:cNvPr>
            <p:cNvSpPr>
              <a:spLocks noChangeArrowheads="1"/>
            </p:cNvSpPr>
            <p:nvPr/>
          </p:nvSpPr>
          <p:spPr bwMode="auto">
            <a:xfrm rot="16200000">
              <a:off x="1884" y="2259"/>
              <a:ext cx="868" cy="23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Trace Cache</a:t>
              </a:r>
            </a:p>
          </p:txBody>
        </p:sp>
        <p:sp>
          <p:nvSpPr>
            <p:cNvPr id="321628" name="Rectangle 92">
              <a:extLst>
                <a:ext uri="{FF2B5EF4-FFF2-40B4-BE49-F238E27FC236}">
                  <a16:creationId xmlns:a16="http://schemas.microsoft.com/office/drawing/2014/main" id="{E6942C65-4875-45F6-ABCB-4842FE1102DA}"/>
                </a:ext>
              </a:extLst>
            </p:cNvPr>
            <p:cNvSpPr>
              <a:spLocks noChangeArrowheads="1"/>
            </p:cNvSpPr>
            <p:nvPr/>
          </p:nvSpPr>
          <p:spPr bwMode="auto">
            <a:xfrm rot="16200000">
              <a:off x="2209" y="2324"/>
              <a:ext cx="868" cy="10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Rename/Alloc</a:t>
              </a:r>
            </a:p>
          </p:txBody>
        </p:sp>
        <p:sp>
          <p:nvSpPr>
            <p:cNvPr id="321629" name="Rectangle 93">
              <a:extLst>
                <a:ext uri="{FF2B5EF4-FFF2-40B4-BE49-F238E27FC236}">
                  <a16:creationId xmlns:a16="http://schemas.microsoft.com/office/drawing/2014/main" id="{FC8713F3-06DF-4C76-8CD4-390C6B548D2F}"/>
                </a:ext>
              </a:extLst>
            </p:cNvPr>
            <p:cNvSpPr>
              <a:spLocks noChangeArrowheads="1"/>
            </p:cNvSpPr>
            <p:nvPr/>
          </p:nvSpPr>
          <p:spPr bwMode="auto">
            <a:xfrm rot="16200000">
              <a:off x="2448" y="2324"/>
              <a:ext cx="868" cy="10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uop Queues</a:t>
              </a:r>
            </a:p>
          </p:txBody>
        </p:sp>
        <p:sp>
          <p:nvSpPr>
            <p:cNvPr id="321630" name="Rectangle 94">
              <a:extLst>
                <a:ext uri="{FF2B5EF4-FFF2-40B4-BE49-F238E27FC236}">
                  <a16:creationId xmlns:a16="http://schemas.microsoft.com/office/drawing/2014/main" id="{77FF7609-0D2E-46D1-8B63-8B045AD9E739}"/>
                </a:ext>
              </a:extLst>
            </p:cNvPr>
            <p:cNvSpPr>
              <a:spLocks noChangeArrowheads="1"/>
            </p:cNvSpPr>
            <p:nvPr/>
          </p:nvSpPr>
          <p:spPr bwMode="auto">
            <a:xfrm>
              <a:off x="2202" y="1732"/>
              <a:ext cx="239"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a:t>
              </a:r>
            </a:p>
          </p:txBody>
        </p:sp>
        <p:sp>
          <p:nvSpPr>
            <p:cNvPr id="321631" name="Line 95">
              <a:extLst>
                <a:ext uri="{FF2B5EF4-FFF2-40B4-BE49-F238E27FC236}">
                  <a16:creationId xmlns:a16="http://schemas.microsoft.com/office/drawing/2014/main" id="{9CF7B756-0EB3-47B7-B6D7-E87A9CAB7D01}"/>
                </a:ext>
              </a:extLst>
            </p:cNvPr>
            <p:cNvSpPr>
              <a:spLocks noChangeShapeType="1"/>
            </p:cNvSpPr>
            <p:nvPr/>
          </p:nvSpPr>
          <p:spPr bwMode="auto">
            <a:xfrm>
              <a:off x="2332" y="1862"/>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32" name="Line 96">
              <a:extLst>
                <a:ext uri="{FF2B5EF4-FFF2-40B4-BE49-F238E27FC236}">
                  <a16:creationId xmlns:a16="http://schemas.microsoft.com/office/drawing/2014/main" id="{7A4FF59E-A569-4163-BB02-613CAC38B3C4}"/>
                </a:ext>
              </a:extLst>
            </p:cNvPr>
            <p:cNvSpPr>
              <a:spLocks noChangeShapeType="1"/>
            </p:cNvSpPr>
            <p:nvPr/>
          </p:nvSpPr>
          <p:spPr bwMode="auto">
            <a:xfrm rot="16200000" flipH="1">
              <a:off x="2513" y="2281"/>
              <a:ext cx="0" cy="151"/>
            </a:xfrm>
            <a:prstGeom prst="line">
              <a:avLst/>
            </a:prstGeom>
            <a:noFill/>
            <a:ln w="381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33" name="Line 97">
              <a:extLst>
                <a:ext uri="{FF2B5EF4-FFF2-40B4-BE49-F238E27FC236}">
                  <a16:creationId xmlns:a16="http://schemas.microsoft.com/office/drawing/2014/main" id="{ED786157-B1AD-40B5-B6B9-9072D542854C}"/>
                </a:ext>
              </a:extLst>
            </p:cNvPr>
            <p:cNvSpPr>
              <a:spLocks noChangeShapeType="1"/>
            </p:cNvSpPr>
            <p:nvPr/>
          </p:nvSpPr>
          <p:spPr bwMode="auto">
            <a:xfrm rot="16200000" flipH="1">
              <a:off x="2766" y="2296"/>
              <a:ext cx="0" cy="130"/>
            </a:xfrm>
            <a:prstGeom prst="line">
              <a:avLst/>
            </a:prstGeom>
            <a:noFill/>
            <a:ln w="381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34" name="Line 98">
              <a:extLst>
                <a:ext uri="{FF2B5EF4-FFF2-40B4-BE49-F238E27FC236}">
                  <a16:creationId xmlns:a16="http://schemas.microsoft.com/office/drawing/2014/main" id="{4D4D6468-4EC4-41F3-9FB9-6C5F01D6D523}"/>
                </a:ext>
              </a:extLst>
            </p:cNvPr>
            <p:cNvSpPr>
              <a:spLocks noChangeShapeType="1"/>
            </p:cNvSpPr>
            <p:nvPr/>
          </p:nvSpPr>
          <p:spPr bwMode="auto">
            <a:xfrm rot="16200000" flipH="1">
              <a:off x="2994" y="2307"/>
              <a:ext cx="0" cy="108"/>
            </a:xfrm>
            <a:prstGeom prst="line">
              <a:avLst/>
            </a:prstGeom>
            <a:noFill/>
            <a:ln w="571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35" name="Rectangle 99">
              <a:extLst>
                <a:ext uri="{FF2B5EF4-FFF2-40B4-BE49-F238E27FC236}">
                  <a16:creationId xmlns:a16="http://schemas.microsoft.com/office/drawing/2014/main" id="{7E665CCF-2145-4530-9909-6768CDBE09A3}"/>
                </a:ext>
              </a:extLst>
            </p:cNvPr>
            <p:cNvSpPr>
              <a:spLocks noChangeArrowheads="1"/>
            </p:cNvSpPr>
            <p:nvPr/>
          </p:nvSpPr>
          <p:spPr bwMode="auto">
            <a:xfrm>
              <a:off x="2202" y="2904"/>
              <a:ext cx="239" cy="152"/>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ROM</a:t>
              </a:r>
            </a:p>
          </p:txBody>
        </p:sp>
        <p:sp>
          <p:nvSpPr>
            <p:cNvPr id="321636" name="Line 100">
              <a:extLst>
                <a:ext uri="{FF2B5EF4-FFF2-40B4-BE49-F238E27FC236}">
                  <a16:creationId xmlns:a16="http://schemas.microsoft.com/office/drawing/2014/main" id="{1057D596-AB20-45FF-911B-86AD5FBFC3BF}"/>
                </a:ext>
              </a:extLst>
            </p:cNvPr>
            <p:cNvSpPr>
              <a:spLocks noChangeShapeType="1"/>
            </p:cNvSpPr>
            <p:nvPr/>
          </p:nvSpPr>
          <p:spPr bwMode="auto">
            <a:xfrm>
              <a:off x="2441" y="2991"/>
              <a:ext cx="43"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37" name="Line 101">
              <a:extLst>
                <a:ext uri="{FF2B5EF4-FFF2-40B4-BE49-F238E27FC236}">
                  <a16:creationId xmlns:a16="http://schemas.microsoft.com/office/drawing/2014/main" id="{EB87DEC1-2BCE-46DE-9D07-F922ACEAFF09}"/>
                </a:ext>
              </a:extLst>
            </p:cNvPr>
            <p:cNvSpPr>
              <a:spLocks noChangeShapeType="1"/>
            </p:cNvSpPr>
            <p:nvPr/>
          </p:nvSpPr>
          <p:spPr bwMode="auto">
            <a:xfrm flipH="1" flipV="1">
              <a:off x="2484" y="2361"/>
              <a:ext cx="0" cy="630"/>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38" name="Line 102">
              <a:extLst>
                <a:ext uri="{FF2B5EF4-FFF2-40B4-BE49-F238E27FC236}">
                  <a16:creationId xmlns:a16="http://schemas.microsoft.com/office/drawing/2014/main" id="{1B9CD28B-CCE4-48CC-9BDC-2E777405AF03}"/>
                </a:ext>
              </a:extLst>
            </p:cNvPr>
            <p:cNvSpPr>
              <a:spLocks noChangeShapeType="1"/>
            </p:cNvSpPr>
            <p:nvPr/>
          </p:nvSpPr>
          <p:spPr bwMode="auto">
            <a:xfrm>
              <a:off x="2321" y="2817"/>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1639" name="Group 103">
              <a:extLst>
                <a:ext uri="{FF2B5EF4-FFF2-40B4-BE49-F238E27FC236}">
                  <a16:creationId xmlns:a16="http://schemas.microsoft.com/office/drawing/2014/main" id="{824C260F-F998-4133-9A9C-0ED673DD89F5}"/>
                </a:ext>
              </a:extLst>
            </p:cNvPr>
            <p:cNvGrpSpPr>
              <a:grpSpLocks/>
            </p:cNvGrpSpPr>
            <p:nvPr/>
          </p:nvGrpSpPr>
          <p:grpSpPr bwMode="auto">
            <a:xfrm>
              <a:off x="2427" y="2234"/>
              <a:ext cx="169" cy="190"/>
              <a:chOff x="0" y="0"/>
              <a:chExt cx="373" cy="418"/>
            </a:xfrm>
          </p:grpSpPr>
          <p:sp>
            <p:nvSpPr>
              <p:cNvPr id="321640" name="Line 104">
                <a:extLst>
                  <a:ext uri="{FF2B5EF4-FFF2-40B4-BE49-F238E27FC236}">
                    <a16:creationId xmlns:a16="http://schemas.microsoft.com/office/drawing/2014/main" id="{0B15C937-2128-41D1-938B-B39D1E82B07D}"/>
                  </a:ext>
                </a:extLst>
              </p:cNvPr>
              <p:cNvSpPr>
                <a:spLocks noChangeShapeType="1"/>
              </p:cNvSpPr>
              <p:nvPr/>
            </p:nvSpPr>
            <p:spPr bwMode="auto">
              <a:xfrm flipV="1">
                <a:off x="187" y="206"/>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41" name="Text Box 105">
                <a:extLst>
                  <a:ext uri="{FF2B5EF4-FFF2-40B4-BE49-F238E27FC236}">
                    <a16:creationId xmlns:a16="http://schemas.microsoft.com/office/drawing/2014/main" id="{3166D9D9-3B4B-4CF9-B4E3-5B5CD6E3103D}"/>
                  </a:ext>
                </a:extLst>
              </p:cNvPr>
              <p:cNvSpPr txBox="1">
                <a:spLocks noChangeArrowheads="1"/>
              </p:cNvSpPr>
              <p:nvPr/>
            </p:nvSpPr>
            <p:spPr bwMode="auto">
              <a:xfrm>
                <a:off x="0" y="0"/>
                <a:ext cx="373" cy="4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p>
            </p:txBody>
          </p:sp>
        </p:grpSp>
        <p:grpSp>
          <p:nvGrpSpPr>
            <p:cNvPr id="321642" name="Group 106">
              <a:extLst>
                <a:ext uri="{FF2B5EF4-FFF2-40B4-BE49-F238E27FC236}">
                  <a16:creationId xmlns:a16="http://schemas.microsoft.com/office/drawing/2014/main" id="{22659BC1-5CD3-4A87-8A29-A18B8C7E3CFB}"/>
                </a:ext>
              </a:extLst>
            </p:cNvPr>
            <p:cNvGrpSpPr>
              <a:grpSpLocks/>
            </p:cNvGrpSpPr>
            <p:nvPr/>
          </p:nvGrpSpPr>
          <p:grpSpPr bwMode="auto">
            <a:xfrm>
              <a:off x="2653" y="2237"/>
              <a:ext cx="169" cy="189"/>
              <a:chOff x="0" y="0"/>
              <a:chExt cx="374" cy="416"/>
            </a:xfrm>
          </p:grpSpPr>
          <p:sp>
            <p:nvSpPr>
              <p:cNvPr id="321643" name="Line 107">
                <a:extLst>
                  <a:ext uri="{FF2B5EF4-FFF2-40B4-BE49-F238E27FC236}">
                    <a16:creationId xmlns:a16="http://schemas.microsoft.com/office/drawing/2014/main" id="{7BAD90C2-4C5F-42D0-951E-90901B8FC4E8}"/>
                  </a:ext>
                </a:extLst>
              </p:cNvPr>
              <p:cNvSpPr>
                <a:spLocks noChangeShapeType="1"/>
              </p:cNvSpPr>
              <p:nvPr/>
            </p:nvSpPr>
            <p:spPr bwMode="auto">
              <a:xfrm flipV="1">
                <a:off x="189" y="209"/>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44" name="Text Box 108">
                <a:extLst>
                  <a:ext uri="{FF2B5EF4-FFF2-40B4-BE49-F238E27FC236}">
                    <a16:creationId xmlns:a16="http://schemas.microsoft.com/office/drawing/2014/main" id="{7172B296-DAB5-4F43-86AE-DCAD6D6B7977}"/>
                  </a:ext>
                </a:extLst>
              </p:cNvPr>
              <p:cNvSpPr txBox="1">
                <a:spLocks noChangeArrowheads="1"/>
              </p:cNvSpPr>
              <p:nvPr/>
            </p:nvSpPr>
            <p:spPr bwMode="auto">
              <a:xfrm>
                <a:off x="0" y="0"/>
                <a:ext cx="374"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p>
            </p:txBody>
          </p:sp>
        </p:grpSp>
        <p:sp>
          <p:nvSpPr>
            <p:cNvPr id="321645" name="Line 109">
              <a:extLst>
                <a:ext uri="{FF2B5EF4-FFF2-40B4-BE49-F238E27FC236}">
                  <a16:creationId xmlns:a16="http://schemas.microsoft.com/office/drawing/2014/main" id="{5E5982D4-1AAF-418C-9E6C-A22F6CE4E5E0}"/>
                </a:ext>
              </a:extLst>
            </p:cNvPr>
            <p:cNvSpPr>
              <a:spLocks noChangeShapeType="1"/>
            </p:cNvSpPr>
            <p:nvPr/>
          </p:nvSpPr>
          <p:spPr bwMode="auto">
            <a:xfrm flipH="1">
              <a:off x="2507" y="2333"/>
              <a:ext cx="27" cy="53"/>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46" name="Line 110">
              <a:extLst>
                <a:ext uri="{FF2B5EF4-FFF2-40B4-BE49-F238E27FC236}">
                  <a16:creationId xmlns:a16="http://schemas.microsoft.com/office/drawing/2014/main" id="{9A5C5913-C0DE-499D-99B0-BAD83B0D577E}"/>
                </a:ext>
              </a:extLst>
            </p:cNvPr>
            <p:cNvSpPr>
              <a:spLocks noChangeShapeType="1"/>
            </p:cNvSpPr>
            <p:nvPr/>
          </p:nvSpPr>
          <p:spPr bwMode="auto">
            <a:xfrm flipH="1">
              <a:off x="2735" y="2335"/>
              <a:ext cx="30" cy="51"/>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1647" name="Group 111">
              <a:extLst>
                <a:ext uri="{FF2B5EF4-FFF2-40B4-BE49-F238E27FC236}">
                  <a16:creationId xmlns:a16="http://schemas.microsoft.com/office/drawing/2014/main" id="{921AB57A-49C2-41EF-9ABA-5C5251D12D82}"/>
                </a:ext>
              </a:extLst>
            </p:cNvPr>
            <p:cNvGrpSpPr>
              <a:grpSpLocks/>
            </p:cNvGrpSpPr>
            <p:nvPr/>
          </p:nvGrpSpPr>
          <p:grpSpPr bwMode="auto">
            <a:xfrm>
              <a:off x="1746" y="1667"/>
              <a:ext cx="456" cy="1151"/>
              <a:chOff x="0" y="0"/>
              <a:chExt cx="1008" cy="2544"/>
            </a:xfrm>
          </p:grpSpPr>
          <p:sp>
            <p:nvSpPr>
              <p:cNvPr id="321648" name="Rectangle 112">
                <a:extLst>
                  <a:ext uri="{FF2B5EF4-FFF2-40B4-BE49-F238E27FC236}">
                    <a16:creationId xmlns:a16="http://schemas.microsoft.com/office/drawing/2014/main" id="{14022E9A-1115-4CD3-8125-A34C06A47502}"/>
                  </a:ext>
                </a:extLst>
              </p:cNvPr>
              <p:cNvSpPr>
                <a:spLocks noChangeArrowheads="1"/>
              </p:cNvSpPr>
              <p:nvPr/>
            </p:nvSpPr>
            <p:spPr bwMode="auto">
              <a:xfrm rot="16200000">
                <a:off x="-336" y="1440"/>
                <a:ext cx="1920" cy="288"/>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Decoder</a:t>
                </a:r>
              </a:p>
            </p:txBody>
          </p:sp>
          <p:sp>
            <p:nvSpPr>
              <p:cNvPr id="321649" name="Line 113">
                <a:extLst>
                  <a:ext uri="{FF2B5EF4-FFF2-40B4-BE49-F238E27FC236}">
                    <a16:creationId xmlns:a16="http://schemas.microsoft.com/office/drawing/2014/main" id="{F57066B9-D03C-4326-B768-224DB2FFB82D}"/>
                  </a:ext>
                </a:extLst>
              </p:cNvPr>
              <p:cNvSpPr>
                <a:spLocks noChangeShapeType="1"/>
              </p:cNvSpPr>
              <p:nvPr/>
            </p:nvSpPr>
            <p:spPr bwMode="auto">
              <a:xfrm rot="16200000">
                <a:off x="372" y="1428"/>
                <a:ext cx="0" cy="216"/>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50" name="Line 114">
                <a:extLst>
                  <a:ext uri="{FF2B5EF4-FFF2-40B4-BE49-F238E27FC236}">
                    <a16:creationId xmlns:a16="http://schemas.microsoft.com/office/drawing/2014/main" id="{F17C4D5F-3A34-4669-9024-CC6FCCB6FD26}"/>
                  </a:ext>
                </a:extLst>
              </p:cNvPr>
              <p:cNvSpPr>
                <a:spLocks noChangeShapeType="1"/>
              </p:cNvSpPr>
              <p:nvPr/>
            </p:nvSpPr>
            <p:spPr bwMode="auto">
              <a:xfrm rot="16200000" flipH="1">
                <a:off x="888" y="1416"/>
                <a:ext cx="0" cy="240"/>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51" name="Rectangle 115">
                <a:extLst>
                  <a:ext uri="{FF2B5EF4-FFF2-40B4-BE49-F238E27FC236}">
                    <a16:creationId xmlns:a16="http://schemas.microsoft.com/office/drawing/2014/main" id="{90FC17F0-F337-4D50-B8CB-91B80BA0DFB8}"/>
                  </a:ext>
                </a:extLst>
              </p:cNvPr>
              <p:cNvSpPr>
                <a:spLocks noChangeArrowheads="1"/>
              </p:cNvSpPr>
              <p:nvPr/>
            </p:nvSpPr>
            <p:spPr bwMode="auto">
              <a:xfrm rot="16200000">
                <a:off x="-828" y="1452"/>
                <a:ext cx="1920" cy="2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 &amp; I-TLB</a:t>
                </a:r>
              </a:p>
            </p:txBody>
          </p:sp>
          <p:sp>
            <p:nvSpPr>
              <p:cNvPr id="321652" name="Line 116">
                <a:extLst>
                  <a:ext uri="{FF2B5EF4-FFF2-40B4-BE49-F238E27FC236}">
                    <a16:creationId xmlns:a16="http://schemas.microsoft.com/office/drawing/2014/main" id="{02B2CAAC-FC90-4346-81B5-77FC4A91609E}"/>
                  </a:ext>
                </a:extLst>
              </p:cNvPr>
              <p:cNvSpPr>
                <a:spLocks noChangeShapeType="1"/>
              </p:cNvSpPr>
              <p:nvPr/>
            </p:nvSpPr>
            <p:spPr bwMode="auto">
              <a:xfrm>
                <a:off x="144" y="0"/>
                <a:ext cx="0" cy="624"/>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1653" name="Rectangle 117">
              <a:extLst>
                <a:ext uri="{FF2B5EF4-FFF2-40B4-BE49-F238E27FC236}">
                  <a16:creationId xmlns:a16="http://schemas.microsoft.com/office/drawing/2014/main" id="{EB06ABD0-8A1F-4D55-A774-17E03478BF81}"/>
                </a:ext>
              </a:extLst>
            </p:cNvPr>
            <p:cNvSpPr>
              <a:spLocks noChangeArrowheads="1"/>
            </p:cNvSpPr>
            <p:nvPr/>
          </p:nvSpPr>
          <p:spPr bwMode="auto">
            <a:xfrm>
              <a:off x="1745" y="1538"/>
              <a:ext cx="1824"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p>
          </p:txBody>
        </p:sp>
        <p:sp>
          <p:nvSpPr>
            <p:cNvPr id="321654" name="Rectangle 118">
              <a:extLst>
                <a:ext uri="{FF2B5EF4-FFF2-40B4-BE49-F238E27FC236}">
                  <a16:creationId xmlns:a16="http://schemas.microsoft.com/office/drawing/2014/main" id="{2E555325-D69A-4D9D-B1EA-769095544218}"/>
                </a:ext>
              </a:extLst>
            </p:cNvPr>
            <p:cNvSpPr>
              <a:spLocks noChangeArrowheads="1"/>
            </p:cNvSpPr>
            <p:nvPr/>
          </p:nvSpPr>
          <p:spPr bwMode="auto">
            <a:xfrm>
              <a:off x="2160" y="0"/>
              <a:ext cx="336"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55" name="Rectangle 119">
              <a:extLst>
                <a:ext uri="{FF2B5EF4-FFF2-40B4-BE49-F238E27FC236}">
                  <a16:creationId xmlns:a16="http://schemas.microsoft.com/office/drawing/2014/main" id="{02132609-504A-4902-B133-91E33AFA0F8E}"/>
                </a:ext>
              </a:extLst>
            </p:cNvPr>
            <p:cNvSpPr>
              <a:spLocks noChangeArrowheads="1"/>
            </p:cNvSpPr>
            <p:nvPr/>
          </p:nvSpPr>
          <p:spPr bwMode="auto">
            <a:xfrm>
              <a:off x="40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a:t>
              </a:r>
              <a:endParaRPr lang="en-US" altLang="zh-CN" sz="2800">
                <a:effectLst>
                  <a:outerShdw blurRad="38100" dist="38100" dir="2700000" algn="tl">
                    <a:srgbClr val="FFFFFF"/>
                  </a:outerShdw>
                </a:effectLst>
                <a:ea typeface="宋体" panose="02010600030101010101" pitchFamily="2" charset="-122"/>
              </a:endParaRPr>
            </a:p>
          </p:txBody>
        </p:sp>
        <p:sp>
          <p:nvSpPr>
            <p:cNvPr id="321656" name="Rectangle 120">
              <a:extLst>
                <a:ext uri="{FF2B5EF4-FFF2-40B4-BE49-F238E27FC236}">
                  <a16:creationId xmlns:a16="http://schemas.microsoft.com/office/drawing/2014/main" id="{46A2EEC4-D239-4B26-B747-C17C6D049102}"/>
                </a:ext>
              </a:extLst>
            </p:cNvPr>
            <p:cNvSpPr>
              <a:spLocks noChangeArrowheads="1"/>
            </p:cNvSpPr>
            <p:nvPr/>
          </p:nvSpPr>
          <p:spPr bwMode="auto">
            <a:xfrm>
              <a:off x="67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3</a:t>
              </a:r>
              <a:endParaRPr lang="en-US" altLang="zh-CN" sz="2800">
                <a:effectLst>
                  <a:outerShdw blurRad="38100" dist="38100" dir="2700000" algn="tl">
                    <a:srgbClr val="FFFFFF"/>
                  </a:outerShdw>
                </a:effectLst>
                <a:ea typeface="宋体" panose="02010600030101010101" pitchFamily="2" charset="-122"/>
              </a:endParaRPr>
            </a:p>
          </p:txBody>
        </p:sp>
        <p:sp>
          <p:nvSpPr>
            <p:cNvPr id="321657" name="Rectangle 121">
              <a:extLst>
                <a:ext uri="{FF2B5EF4-FFF2-40B4-BE49-F238E27FC236}">
                  <a16:creationId xmlns:a16="http://schemas.microsoft.com/office/drawing/2014/main" id="{96CEDE9E-51E6-48D8-99DA-BE8CDF64F3E7}"/>
                </a:ext>
              </a:extLst>
            </p:cNvPr>
            <p:cNvSpPr>
              <a:spLocks noChangeArrowheads="1"/>
            </p:cNvSpPr>
            <p:nvPr/>
          </p:nvSpPr>
          <p:spPr bwMode="auto">
            <a:xfrm>
              <a:off x="94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4</a:t>
              </a:r>
              <a:endParaRPr lang="en-US" altLang="zh-CN" sz="2800">
                <a:effectLst>
                  <a:outerShdw blurRad="38100" dist="38100" dir="2700000" algn="tl">
                    <a:srgbClr val="FFFFFF"/>
                  </a:outerShdw>
                </a:effectLst>
                <a:ea typeface="宋体" panose="02010600030101010101" pitchFamily="2" charset="-122"/>
              </a:endParaRPr>
            </a:p>
          </p:txBody>
        </p:sp>
        <p:sp>
          <p:nvSpPr>
            <p:cNvPr id="321658" name="Rectangle 122">
              <a:extLst>
                <a:ext uri="{FF2B5EF4-FFF2-40B4-BE49-F238E27FC236}">
                  <a16:creationId xmlns:a16="http://schemas.microsoft.com/office/drawing/2014/main" id="{C36B14CE-D8AF-4DF6-9D81-7036832556C0}"/>
                </a:ext>
              </a:extLst>
            </p:cNvPr>
            <p:cNvSpPr>
              <a:spLocks noChangeArrowheads="1"/>
            </p:cNvSpPr>
            <p:nvPr/>
          </p:nvSpPr>
          <p:spPr bwMode="auto">
            <a:xfrm>
              <a:off x="122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5</a:t>
              </a:r>
              <a:endParaRPr lang="en-US" altLang="zh-CN" sz="2800">
                <a:effectLst>
                  <a:outerShdw blurRad="38100" dist="38100" dir="2700000" algn="tl">
                    <a:srgbClr val="FFFFFF"/>
                  </a:outerShdw>
                </a:effectLst>
                <a:ea typeface="宋体" panose="02010600030101010101" pitchFamily="2" charset="-122"/>
              </a:endParaRPr>
            </a:p>
          </p:txBody>
        </p:sp>
        <p:sp>
          <p:nvSpPr>
            <p:cNvPr id="321659" name="Rectangle 123">
              <a:extLst>
                <a:ext uri="{FF2B5EF4-FFF2-40B4-BE49-F238E27FC236}">
                  <a16:creationId xmlns:a16="http://schemas.microsoft.com/office/drawing/2014/main" id="{ED7C8092-618A-49C2-A7A6-43B6F24B3B05}"/>
                </a:ext>
              </a:extLst>
            </p:cNvPr>
            <p:cNvSpPr>
              <a:spLocks noChangeArrowheads="1"/>
            </p:cNvSpPr>
            <p:nvPr/>
          </p:nvSpPr>
          <p:spPr bwMode="auto">
            <a:xfrm>
              <a:off x="149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6</a:t>
              </a:r>
              <a:endParaRPr lang="en-US" altLang="zh-CN" sz="2800">
                <a:effectLst>
                  <a:outerShdw blurRad="38100" dist="38100" dir="2700000" algn="tl">
                    <a:srgbClr val="FFFFFF"/>
                  </a:outerShdw>
                </a:effectLst>
                <a:ea typeface="宋体" panose="02010600030101010101" pitchFamily="2" charset="-122"/>
              </a:endParaRPr>
            </a:p>
          </p:txBody>
        </p:sp>
        <p:sp>
          <p:nvSpPr>
            <p:cNvPr id="321660" name="Rectangle 124">
              <a:extLst>
                <a:ext uri="{FF2B5EF4-FFF2-40B4-BE49-F238E27FC236}">
                  <a16:creationId xmlns:a16="http://schemas.microsoft.com/office/drawing/2014/main" id="{CDCD80B4-6099-4293-958F-9CB424FCBDE5}"/>
                </a:ext>
              </a:extLst>
            </p:cNvPr>
            <p:cNvSpPr>
              <a:spLocks noChangeArrowheads="1"/>
            </p:cNvSpPr>
            <p:nvPr/>
          </p:nvSpPr>
          <p:spPr bwMode="auto">
            <a:xfrm>
              <a:off x="176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7</a:t>
              </a:r>
              <a:endParaRPr lang="en-US" altLang="zh-CN" sz="2800">
                <a:effectLst>
                  <a:outerShdw blurRad="38100" dist="38100" dir="2700000" algn="tl">
                    <a:srgbClr val="FFFFFF"/>
                  </a:outerShdw>
                </a:effectLst>
                <a:ea typeface="宋体" panose="02010600030101010101" pitchFamily="2" charset="-122"/>
              </a:endParaRPr>
            </a:p>
          </p:txBody>
        </p:sp>
        <p:sp>
          <p:nvSpPr>
            <p:cNvPr id="321661" name="Rectangle 125">
              <a:extLst>
                <a:ext uri="{FF2B5EF4-FFF2-40B4-BE49-F238E27FC236}">
                  <a16:creationId xmlns:a16="http://schemas.microsoft.com/office/drawing/2014/main" id="{087404CD-067A-42D3-9C11-364FAE1B581E}"/>
                </a:ext>
              </a:extLst>
            </p:cNvPr>
            <p:cNvSpPr>
              <a:spLocks noChangeArrowheads="1"/>
            </p:cNvSpPr>
            <p:nvPr/>
          </p:nvSpPr>
          <p:spPr bwMode="auto">
            <a:xfrm>
              <a:off x="203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8</a:t>
              </a:r>
              <a:endParaRPr lang="en-US" altLang="zh-CN" sz="2800">
                <a:effectLst>
                  <a:outerShdw blurRad="38100" dist="38100" dir="2700000" algn="tl">
                    <a:srgbClr val="FFFFFF"/>
                  </a:outerShdw>
                </a:effectLst>
                <a:ea typeface="宋体" panose="02010600030101010101" pitchFamily="2" charset="-122"/>
              </a:endParaRPr>
            </a:p>
          </p:txBody>
        </p:sp>
        <p:sp>
          <p:nvSpPr>
            <p:cNvPr id="321662" name="Rectangle 126">
              <a:extLst>
                <a:ext uri="{FF2B5EF4-FFF2-40B4-BE49-F238E27FC236}">
                  <a16:creationId xmlns:a16="http://schemas.microsoft.com/office/drawing/2014/main" id="{730E6B6F-4FAB-4D78-88C2-9417A684E19F}"/>
                </a:ext>
              </a:extLst>
            </p:cNvPr>
            <p:cNvSpPr>
              <a:spLocks noChangeArrowheads="1"/>
            </p:cNvSpPr>
            <p:nvPr/>
          </p:nvSpPr>
          <p:spPr bwMode="auto">
            <a:xfrm>
              <a:off x="231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9</a:t>
              </a:r>
              <a:endParaRPr lang="en-US" altLang="zh-CN" sz="2800">
                <a:effectLst>
                  <a:outerShdw blurRad="38100" dist="38100" dir="2700000" algn="tl">
                    <a:srgbClr val="FFFFFF"/>
                  </a:outerShdw>
                </a:effectLst>
                <a:ea typeface="宋体" panose="02010600030101010101" pitchFamily="2" charset="-122"/>
              </a:endParaRPr>
            </a:p>
          </p:txBody>
        </p:sp>
        <p:sp>
          <p:nvSpPr>
            <p:cNvPr id="321663" name="Rectangle 127">
              <a:extLst>
                <a:ext uri="{FF2B5EF4-FFF2-40B4-BE49-F238E27FC236}">
                  <a16:creationId xmlns:a16="http://schemas.microsoft.com/office/drawing/2014/main" id="{E03F0DDD-D3E2-4F44-91DF-5E668CCDF068}"/>
                </a:ext>
              </a:extLst>
            </p:cNvPr>
            <p:cNvSpPr>
              <a:spLocks noChangeArrowheads="1"/>
            </p:cNvSpPr>
            <p:nvPr/>
          </p:nvSpPr>
          <p:spPr bwMode="auto">
            <a:xfrm>
              <a:off x="256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10</a:t>
              </a:r>
              <a:endParaRPr lang="en-US" altLang="zh-CN" sz="2800">
                <a:effectLst>
                  <a:outerShdw blurRad="38100" dist="38100" dir="2700000" algn="tl">
                    <a:srgbClr val="FFFFFF"/>
                  </a:outerShdw>
                </a:effectLst>
                <a:ea typeface="宋体" panose="02010600030101010101" pitchFamily="2" charset="-122"/>
              </a:endParaRPr>
            </a:p>
          </p:txBody>
        </p:sp>
        <p:sp>
          <p:nvSpPr>
            <p:cNvPr id="321664" name="Rectangle 128">
              <a:extLst>
                <a:ext uri="{FF2B5EF4-FFF2-40B4-BE49-F238E27FC236}">
                  <a16:creationId xmlns:a16="http://schemas.microsoft.com/office/drawing/2014/main" id="{E65312F6-C6BB-410F-8429-4D5EF1159752}"/>
                </a:ext>
              </a:extLst>
            </p:cNvPr>
            <p:cNvSpPr>
              <a:spLocks noChangeArrowheads="1"/>
            </p:cNvSpPr>
            <p:nvPr/>
          </p:nvSpPr>
          <p:spPr bwMode="auto">
            <a:xfrm>
              <a:off x="283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11</a:t>
              </a:r>
              <a:endParaRPr lang="en-US" altLang="zh-CN" sz="2800">
                <a:effectLst>
                  <a:outerShdw blurRad="38100" dist="38100" dir="2700000" algn="tl">
                    <a:srgbClr val="FFFFFF"/>
                  </a:outerShdw>
                </a:effectLst>
                <a:ea typeface="宋体" panose="02010600030101010101" pitchFamily="2" charset="-122"/>
              </a:endParaRPr>
            </a:p>
          </p:txBody>
        </p:sp>
        <p:sp>
          <p:nvSpPr>
            <p:cNvPr id="321665" name="Rectangle 129">
              <a:extLst>
                <a:ext uri="{FF2B5EF4-FFF2-40B4-BE49-F238E27FC236}">
                  <a16:creationId xmlns:a16="http://schemas.microsoft.com/office/drawing/2014/main" id="{FDCD1AED-C4F4-4CA3-AE26-18937B18B60C}"/>
                </a:ext>
              </a:extLst>
            </p:cNvPr>
            <p:cNvSpPr>
              <a:spLocks noChangeArrowheads="1"/>
            </p:cNvSpPr>
            <p:nvPr/>
          </p:nvSpPr>
          <p:spPr bwMode="auto">
            <a:xfrm>
              <a:off x="3112"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12</a:t>
              </a:r>
              <a:endParaRPr lang="en-US" altLang="zh-CN" sz="2800">
                <a:effectLst>
                  <a:outerShdw blurRad="38100" dist="38100" dir="2700000" algn="tl">
                    <a:srgbClr val="FFFFFF"/>
                  </a:outerShdw>
                </a:effectLst>
                <a:ea typeface="宋体" panose="02010600030101010101" pitchFamily="2" charset="-122"/>
              </a:endParaRPr>
            </a:p>
          </p:txBody>
        </p:sp>
        <p:sp>
          <p:nvSpPr>
            <p:cNvPr id="321666" name="Rectangle 130">
              <a:extLst>
                <a:ext uri="{FF2B5EF4-FFF2-40B4-BE49-F238E27FC236}">
                  <a16:creationId xmlns:a16="http://schemas.microsoft.com/office/drawing/2014/main" id="{2CB126F8-1A59-4DE6-8A0C-9ECCB1A9AD4F}"/>
                </a:ext>
              </a:extLst>
            </p:cNvPr>
            <p:cNvSpPr>
              <a:spLocks noChangeArrowheads="1"/>
            </p:cNvSpPr>
            <p:nvPr/>
          </p:nvSpPr>
          <p:spPr bwMode="auto">
            <a:xfrm>
              <a:off x="611" y="211"/>
              <a:ext cx="411"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Fetch</a:t>
              </a:r>
              <a:endParaRPr lang="en-US" altLang="zh-CN" sz="2400">
                <a:effectLst>
                  <a:outerShdw blurRad="38100" dist="38100" dir="2700000" algn="tl">
                    <a:srgbClr val="FFFFFF"/>
                  </a:outerShdw>
                </a:effectLst>
                <a:ea typeface="宋体" panose="02010600030101010101" pitchFamily="2" charset="-122"/>
              </a:endParaRPr>
            </a:p>
          </p:txBody>
        </p:sp>
        <p:sp>
          <p:nvSpPr>
            <p:cNvPr id="321667" name="Rectangle 131">
              <a:extLst>
                <a:ext uri="{FF2B5EF4-FFF2-40B4-BE49-F238E27FC236}">
                  <a16:creationId xmlns:a16="http://schemas.microsoft.com/office/drawing/2014/main" id="{B0F5404F-2602-4B27-BB2B-96E57AF2AABB}"/>
                </a:ext>
              </a:extLst>
            </p:cNvPr>
            <p:cNvSpPr>
              <a:spLocks noChangeArrowheads="1"/>
            </p:cNvSpPr>
            <p:nvPr/>
          </p:nvSpPr>
          <p:spPr bwMode="auto">
            <a:xfrm>
              <a:off x="1117" y="211"/>
              <a:ext cx="239"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21668" name="Rectangle 132">
              <a:extLst>
                <a:ext uri="{FF2B5EF4-FFF2-40B4-BE49-F238E27FC236}">
                  <a16:creationId xmlns:a16="http://schemas.microsoft.com/office/drawing/2014/main" id="{EE041048-654E-41BD-A183-174322554DA1}"/>
                </a:ext>
              </a:extLst>
            </p:cNvPr>
            <p:cNvSpPr>
              <a:spLocks noChangeArrowheads="1"/>
            </p:cNvSpPr>
            <p:nvPr/>
          </p:nvSpPr>
          <p:spPr bwMode="auto">
            <a:xfrm>
              <a:off x="1391" y="211"/>
              <a:ext cx="23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Alloc</a:t>
              </a:r>
              <a:endParaRPr lang="en-US" altLang="zh-CN" sz="2400">
                <a:effectLst>
                  <a:outerShdw blurRad="38100" dist="38100" dir="2700000" algn="tl">
                    <a:srgbClr val="FFFFFF"/>
                  </a:outerShdw>
                </a:effectLst>
                <a:ea typeface="宋体" panose="02010600030101010101" pitchFamily="2" charset="-122"/>
              </a:endParaRPr>
            </a:p>
          </p:txBody>
        </p:sp>
        <p:sp>
          <p:nvSpPr>
            <p:cNvPr id="321669" name="Rectangle 133">
              <a:extLst>
                <a:ext uri="{FF2B5EF4-FFF2-40B4-BE49-F238E27FC236}">
                  <a16:creationId xmlns:a16="http://schemas.microsoft.com/office/drawing/2014/main" id="{DE2660A8-569A-4793-92E7-74F46CEE03EC}"/>
                </a:ext>
              </a:extLst>
            </p:cNvPr>
            <p:cNvSpPr>
              <a:spLocks noChangeArrowheads="1"/>
            </p:cNvSpPr>
            <p:nvPr/>
          </p:nvSpPr>
          <p:spPr bwMode="auto">
            <a:xfrm>
              <a:off x="1751" y="214"/>
              <a:ext cx="372"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Rename</a:t>
              </a:r>
              <a:endParaRPr lang="en-US" altLang="zh-CN" sz="2400">
                <a:effectLst>
                  <a:outerShdw blurRad="38100" dist="38100" dir="2700000" algn="tl">
                    <a:srgbClr val="FFFFFF"/>
                  </a:outerShdw>
                </a:effectLst>
                <a:ea typeface="宋体" panose="02010600030101010101" pitchFamily="2" charset="-122"/>
              </a:endParaRPr>
            </a:p>
          </p:txBody>
        </p:sp>
        <p:sp>
          <p:nvSpPr>
            <p:cNvPr id="321670" name="Rectangle 134">
              <a:extLst>
                <a:ext uri="{FF2B5EF4-FFF2-40B4-BE49-F238E27FC236}">
                  <a16:creationId xmlns:a16="http://schemas.microsoft.com/office/drawing/2014/main" id="{30B4C03E-2A47-43E0-B1C4-0C090F248D92}"/>
                </a:ext>
              </a:extLst>
            </p:cNvPr>
            <p:cNvSpPr>
              <a:spLocks noChangeArrowheads="1"/>
            </p:cNvSpPr>
            <p:nvPr/>
          </p:nvSpPr>
          <p:spPr bwMode="auto">
            <a:xfrm>
              <a:off x="2237" y="211"/>
              <a:ext cx="18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Que</a:t>
              </a:r>
              <a:endParaRPr lang="en-US" altLang="zh-CN" sz="2400">
                <a:effectLst>
                  <a:outerShdw blurRad="38100" dist="38100" dir="2700000" algn="tl">
                    <a:srgbClr val="FFFFFF"/>
                  </a:outerShdw>
                </a:effectLst>
                <a:ea typeface="宋体" panose="02010600030101010101" pitchFamily="2" charset="-122"/>
              </a:endParaRPr>
            </a:p>
          </p:txBody>
        </p:sp>
        <p:sp>
          <p:nvSpPr>
            <p:cNvPr id="321671" name="Rectangle 135">
              <a:extLst>
                <a:ext uri="{FF2B5EF4-FFF2-40B4-BE49-F238E27FC236}">
                  <a16:creationId xmlns:a16="http://schemas.microsoft.com/office/drawing/2014/main" id="{E0EF8495-6737-41D6-A8DE-0133F4CD9EED}"/>
                </a:ext>
              </a:extLst>
            </p:cNvPr>
            <p:cNvSpPr>
              <a:spLocks noChangeArrowheads="1"/>
            </p:cNvSpPr>
            <p:nvPr/>
          </p:nvSpPr>
          <p:spPr bwMode="auto">
            <a:xfrm>
              <a:off x="2509"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1672" name="Rectangle 136">
              <a:extLst>
                <a:ext uri="{FF2B5EF4-FFF2-40B4-BE49-F238E27FC236}">
                  <a16:creationId xmlns:a16="http://schemas.microsoft.com/office/drawing/2014/main" id="{251B9AE2-93A3-472A-A33A-CB4265CD674E}"/>
                </a:ext>
              </a:extLst>
            </p:cNvPr>
            <p:cNvSpPr>
              <a:spLocks noChangeArrowheads="1"/>
            </p:cNvSpPr>
            <p:nvPr/>
          </p:nvSpPr>
          <p:spPr bwMode="auto">
            <a:xfrm>
              <a:off x="2790" y="208"/>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1673" name="Rectangle 137">
              <a:extLst>
                <a:ext uri="{FF2B5EF4-FFF2-40B4-BE49-F238E27FC236}">
                  <a16:creationId xmlns:a16="http://schemas.microsoft.com/office/drawing/2014/main" id="{C61CDDCD-3846-4CB8-A42D-7C8B2F19E76A}"/>
                </a:ext>
              </a:extLst>
            </p:cNvPr>
            <p:cNvSpPr>
              <a:spLocks noChangeArrowheads="1"/>
            </p:cNvSpPr>
            <p:nvPr/>
          </p:nvSpPr>
          <p:spPr bwMode="auto">
            <a:xfrm>
              <a:off x="3054"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1674" name="Line 138">
              <a:extLst>
                <a:ext uri="{FF2B5EF4-FFF2-40B4-BE49-F238E27FC236}">
                  <a16:creationId xmlns:a16="http://schemas.microsoft.com/office/drawing/2014/main" id="{D9865B0A-A019-4A45-A00D-83B6689112CA}"/>
                </a:ext>
              </a:extLst>
            </p:cNvPr>
            <p:cNvSpPr>
              <a:spLocks noChangeShapeType="1"/>
            </p:cNvSpPr>
            <p:nvPr/>
          </p:nvSpPr>
          <p:spPr bwMode="auto">
            <a:xfrm>
              <a:off x="3281" y="2"/>
              <a:ext cx="545"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1675" name="Rectangle 139">
              <a:extLst>
                <a:ext uri="{FF2B5EF4-FFF2-40B4-BE49-F238E27FC236}">
                  <a16:creationId xmlns:a16="http://schemas.microsoft.com/office/drawing/2014/main" id="{20322844-975E-4B1B-9FA1-6BE9F57B6C56}"/>
                </a:ext>
              </a:extLst>
            </p:cNvPr>
            <p:cNvSpPr>
              <a:spLocks noChangeArrowheads="1"/>
            </p:cNvSpPr>
            <p:nvPr/>
          </p:nvSpPr>
          <p:spPr bwMode="auto">
            <a:xfrm>
              <a:off x="338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13</a:t>
              </a:r>
              <a:endParaRPr lang="en-US" altLang="zh-CN" sz="2800">
                <a:effectLst>
                  <a:outerShdw blurRad="38100" dist="38100" dir="2700000" algn="tl">
                    <a:srgbClr val="FFFFFF"/>
                  </a:outerShdw>
                </a:effectLst>
                <a:ea typeface="宋体" panose="02010600030101010101" pitchFamily="2" charset="-122"/>
              </a:endParaRPr>
            </a:p>
          </p:txBody>
        </p:sp>
        <p:sp>
          <p:nvSpPr>
            <p:cNvPr id="321676" name="Rectangle 140">
              <a:extLst>
                <a:ext uri="{FF2B5EF4-FFF2-40B4-BE49-F238E27FC236}">
                  <a16:creationId xmlns:a16="http://schemas.microsoft.com/office/drawing/2014/main" id="{5CCF2BF7-39F5-4982-BF1C-93019D505A1E}"/>
                </a:ext>
              </a:extLst>
            </p:cNvPr>
            <p:cNvSpPr>
              <a:spLocks noChangeArrowheads="1"/>
            </p:cNvSpPr>
            <p:nvPr/>
          </p:nvSpPr>
          <p:spPr bwMode="auto">
            <a:xfrm>
              <a:off x="3658"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14</a:t>
              </a:r>
              <a:endParaRPr lang="en-US" altLang="zh-CN" sz="2800">
                <a:effectLst>
                  <a:outerShdw blurRad="38100" dist="38100" dir="2700000" algn="tl">
                    <a:srgbClr val="FFFFFF"/>
                  </a:outerShdw>
                </a:effectLst>
                <a:ea typeface="宋体" panose="02010600030101010101" pitchFamily="2" charset="-122"/>
              </a:endParaRPr>
            </a:p>
          </p:txBody>
        </p:sp>
        <p:sp>
          <p:nvSpPr>
            <p:cNvPr id="321677" name="Rectangle 141">
              <a:extLst>
                <a:ext uri="{FF2B5EF4-FFF2-40B4-BE49-F238E27FC236}">
                  <a16:creationId xmlns:a16="http://schemas.microsoft.com/office/drawing/2014/main" id="{84D246F2-650B-4FCF-9BF7-3F4FFBF810F1}"/>
                </a:ext>
              </a:extLst>
            </p:cNvPr>
            <p:cNvSpPr>
              <a:spLocks noChangeArrowheads="1"/>
            </p:cNvSpPr>
            <p:nvPr/>
          </p:nvSpPr>
          <p:spPr bwMode="auto">
            <a:xfrm>
              <a:off x="3325" y="209"/>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21678" name="Rectangle 142">
              <a:extLst>
                <a:ext uri="{FF2B5EF4-FFF2-40B4-BE49-F238E27FC236}">
                  <a16:creationId xmlns:a16="http://schemas.microsoft.com/office/drawing/2014/main" id="{DC9C5FC9-3CCC-4233-B47A-B2A9F511CFAD}"/>
                </a:ext>
              </a:extLst>
            </p:cNvPr>
            <p:cNvSpPr>
              <a:spLocks noChangeArrowheads="1"/>
            </p:cNvSpPr>
            <p:nvPr/>
          </p:nvSpPr>
          <p:spPr bwMode="auto">
            <a:xfrm>
              <a:off x="3576" y="213"/>
              <a:ext cx="20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21679" name="Line 143">
              <a:extLst>
                <a:ext uri="{FF2B5EF4-FFF2-40B4-BE49-F238E27FC236}">
                  <a16:creationId xmlns:a16="http://schemas.microsoft.com/office/drawing/2014/main" id="{D29B4134-32F0-4385-82B7-B108A434BF55}"/>
                </a:ext>
              </a:extLst>
            </p:cNvPr>
            <p:cNvSpPr>
              <a:spLocks noChangeShapeType="1"/>
            </p:cNvSpPr>
            <p:nvPr/>
          </p:nvSpPr>
          <p:spPr bwMode="auto">
            <a:xfrm>
              <a:off x="3281" y="2"/>
              <a:ext cx="5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1680" name="Line 144">
              <a:extLst>
                <a:ext uri="{FF2B5EF4-FFF2-40B4-BE49-F238E27FC236}">
                  <a16:creationId xmlns:a16="http://schemas.microsoft.com/office/drawing/2014/main" id="{369B4FEE-E452-4F27-9825-7FBAB8580795}"/>
                </a:ext>
              </a:extLst>
            </p:cNvPr>
            <p:cNvSpPr>
              <a:spLocks noChangeShapeType="1"/>
            </p:cNvSpPr>
            <p:nvPr/>
          </p:nvSpPr>
          <p:spPr bwMode="auto">
            <a:xfrm>
              <a:off x="3826" y="2"/>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1681" name="Line 145">
              <a:extLst>
                <a:ext uri="{FF2B5EF4-FFF2-40B4-BE49-F238E27FC236}">
                  <a16:creationId xmlns:a16="http://schemas.microsoft.com/office/drawing/2014/main" id="{D06288FE-9312-4299-BBF9-18FF12E6B6C2}"/>
                </a:ext>
              </a:extLst>
            </p:cNvPr>
            <p:cNvSpPr>
              <a:spLocks noChangeShapeType="1"/>
            </p:cNvSpPr>
            <p:nvPr/>
          </p:nvSpPr>
          <p:spPr bwMode="auto">
            <a:xfrm>
              <a:off x="3826" y="173"/>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1682" name="Rectangle 146">
              <a:extLst>
                <a:ext uri="{FF2B5EF4-FFF2-40B4-BE49-F238E27FC236}">
                  <a16:creationId xmlns:a16="http://schemas.microsoft.com/office/drawing/2014/main" id="{98B311DB-E46F-4E2C-BA58-6CDDE62C9F38}"/>
                </a:ext>
              </a:extLst>
            </p:cNvPr>
            <p:cNvSpPr>
              <a:spLocks noChangeArrowheads="1"/>
            </p:cNvSpPr>
            <p:nvPr/>
          </p:nvSpPr>
          <p:spPr bwMode="auto">
            <a:xfrm>
              <a:off x="3886"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15</a:t>
              </a:r>
              <a:endParaRPr lang="en-US" altLang="zh-CN" sz="2800">
                <a:effectLst>
                  <a:outerShdw blurRad="38100" dist="38100" dir="2700000" algn="tl">
                    <a:srgbClr val="FFFFFF"/>
                  </a:outerShdw>
                </a:effectLst>
                <a:ea typeface="宋体" panose="02010600030101010101" pitchFamily="2" charset="-122"/>
              </a:endParaRPr>
            </a:p>
          </p:txBody>
        </p:sp>
        <p:sp>
          <p:nvSpPr>
            <p:cNvPr id="321683" name="Rectangle 147">
              <a:extLst>
                <a:ext uri="{FF2B5EF4-FFF2-40B4-BE49-F238E27FC236}">
                  <a16:creationId xmlns:a16="http://schemas.microsoft.com/office/drawing/2014/main" id="{AC3D5FB0-668D-41DD-BED7-ACCE49FAEFE8}"/>
                </a:ext>
              </a:extLst>
            </p:cNvPr>
            <p:cNvSpPr>
              <a:spLocks noChangeArrowheads="1"/>
            </p:cNvSpPr>
            <p:nvPr/>
          </p:nvSpPr>
          <p:spPr bwMode="auto">
            <a:xfrm>
              <a:off x="415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16</a:t>
              </a:r>
              <a:endParaRPr lang="en-US" altLang="zh-CN" sz="2800">
                <a:effectLst>
                  <a:outerShdw blurRad="38100" dist="38100" dir="2700000" algn="tl">
                    <a:srgbClr val="FFFFFF"/>
                  </a:outerShdw>
                </a:effectLst>
                <a:ea typeface="宋体" panose="02010600030101010101" pitchFamily="2" charset="-122"/>
              </a:endParaRPr>
            </a:p>
          </p:txBody>
        </p:sp>
        <p:sp>
          <p:nvSpPr>
            <p:cNvPr id="321684" name="Rectangle 148">
              <a:extLst>
                <a:ext uri="{FF2B5EF4-FFF2-40B4-BE49-F238E27FC236}">
                  <a16:creationId xmlns:a16="http://schemas.microsoft.com/office/drawing/2014/main" id="{725B86E0-F86C-4586-AA39-1ACFA8640F90}"/>
                </a:ext>
              </a:extLst>
            </p:cNvPr>
            <p:cNvSpPr>
              <a:spLocks noChangeArrowheads="1"/>
            </p:cNvSpPr>
            <p:nvPr/>
          </p:nvSpPr>
          <p:spPr bwMode="auto">
            <a:xfrm>
              <a:off x="4429"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17</a:t>
              </a:r>
              <a:endParaRPr lang="en-US" altLang="zh-CN" sz="2800">
                <a:effectLst>
                  <a:outerShdw blurRad="38100" dist="38100" dir="2700000" algn="tl">
                    <a:srgbClr val="FFFFFF"/>
                  </a:outerShdw>
                </a:effectLst>
                <a:ea typeface="宋体" panose="02010600030101010101" pitchFamily="2" charset="-122"/>
              </a:endParaRPr>
            </a:p>
          </p:txBody>
        </p:sp>
        <p:sp>
          <p:nvSpPr>
            <p:cNvPr id="321685" name="Rectangle 149">
              <a:extLst>
                <a:ext uri="{FF2B5EF4-FFF2-40B4-BE49-F238E27FC236}">
                  <a16:creationId xmlns:a16="http://schemas.microsoft.com/office/drawing/2014/main" id="{A010C2E2-3BC5-4C8E-9CF8-AB82DA3AB217}"/>
                </a:ext>
              </a:extLst>
            </p:cNvPr>
            <p:cNvSpPr>
              <a:spLocks noChangeArrowheads="1"/>
            </p:cNvSpPr>
            <p:nvPr/>
          </p:nvSpPr>
          <p:spPr bwMode="auto">
            <a:xfrm>
              <a:off x="469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18</a:t>
              </a:r>
              <a:endParaRPr lang="en-US" altLang="zh-CN" sz="2800">
                <a:effectLst>
                  <a:outerShdw blurRad="38100" dist="38100" dir="2700000" algn="tl">
                    <a:srgbClr val="FFFFFF"/>
                  </a:outerShdw>
                </a:effectLst>
                <a:ea typeface="宋体" panose="02010600030101010101" pitchFamily="2" charset="-122"/>
              </a:endParaRPr>
            </a:p>
          </p:txBody>
        </p:sp>
        <p:sp>
          <p:nvSpPr>
            <p:cNvPr id="321686" name="Rectangle 150">
              <a:extLst>
                <a:ext uri="{FF2B5EF4-FFF2-40B4-BE49-F238E27FC236}">
                  <a16:creationId xmlns:a16="http://schemas.microsoft.com/office/drawing/2014/main" id="{E35FD7B0-1958-4760-B131-C169ADD62FCA}"/>
                </a:ext>
              </a:extLst>
            </p:cNvPr>
            <p:cNvSpPr>
              <a:spLocks noChangeArrowheads="1"/>
            </p:cNvSpPr>
            <p:nvPr/>
          </p:nvSpPr>
          <p:spPr bwMode="auto">
            <a:xfrm>
              <a:off x="4975"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19</a:t>
              </a:r>
              <a:endParaRPr lang="en-US" altLang="zh-CN" sz="2800">
                <a:effectLst>
                  <a:outerShdw blurRad="38100" dist="38100" dir="2700000" algn="tl">
                    <a:srgbClr val="FFFFFF"/>
                  </a:outerShdw>
                </a:effectLst>
                <a:ea typeface="宋体" panose="02010600030101010101" pitchFamily="2" charset="-122"/>
              </a:endParaRPr>
            </a:p>
          </p:txBody>
        </p:sp>
        <p:sp>
          <p:nvSpPr>
            <p:cNvPr id="321687" name="Rectangle 151">
              <a:extLst>
                <a:ext uri="{FF2B5EF4-FFF2-40B4-BE49-F238E27FC236}">
                  <a16:creationId xmlns:a16="http://schemas.microsoft.com/office/drawing/2014/main" id="{67625808-893B-4451-9ED2-C2199884208D}"/>
                </a:ext>
              </a:extLst>
            </p:cNvPr>
            <p:cNvSpPr>
              <a:spLocks noChangeArrowheads="1"/>
            </p:cNvSpPr>
            <p:nvPr/>
          </p:nvSpPr>
          <p:spPr bwMode="auto">
            <a:xfrm>
              <a:off x="5230" y="29"/>
              <a:ext cx="124" cy="147"/>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20</a:t>
              </a:r>
              <a:endParaRPr lang="en-US" altLang="zh-CN" sz="2800">
                <a:effectLst>
                  <a:outerShdw blurRad="38100" dist="38100" dir="2700000" algn="tl">
                    <a:srgbClr val="FFFFFF"/>
                  </a:outerShdw>
                </a:effectLst>
                <a:ea typeface="宋体" panose="02010600030101010101" pitchFamily="2" charset="-122"/>
              </a:endParaRPr>
            </a:p>
          </p:txBody>
        </p:sp>
        <p:sp>
          <p:nvSpPr>
            <p:cNvPr id="321688" name="Rectangle 152">
              <a:extLst>
                <a:ext uri="{FF2B5EF4-FFF2-40B4-BE49-F238E27FC236}">
                  <a16:creationId xmlns:a16="http://schemas.microsoft.com/office/drawing/2014/main" id="{166F8F98-E933-42C7-A4DD-8EF8AB8C8F6E}"/>
                </a:ext>
              </a:extLst>
            </p:cNvPr>
            <p:cNvSpPr>
              <a:spLocks noChangeArrowheads="1"/>
            </p:cNvSpPr>
            <p:nvPr/>
          </p:nvSpPr>
          <p:spPr bwMode="auto">
            <a:xfrm>
              <a:off x="4157" y="208"/>
              <a:ext cx="12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a:t>
              </a:r>
            </a:p>
          </p:txBody>
        </p:sp>
        <p:sp>
          <p:nvSpPr>
            <p:cNvPr id="321689" name="Rectangle 153">
              <a:extLst>
                <a:ext uri="{FF2B5EF4-FFF2-40B4-BE49-F238E27FC236}">
                  <a16:creationId xmlns:a16="http://schemas.microsoft.com/office/drawing/2014/main" id="{3D700A49-607A-483A-AE22-66676BB0D6C4}"/>
                </a:ext>
              </a:extLst>
            </p:cNvPr>
            <p:cNvSpPr>
              <a:spLocks noChangeArrowheads="1"/>
            </p:cNvSpPr>
            <p:nvPr/>
          </p:nvSpPr>
          <p:spPr bwMode="auto">
            <a:xfrm>
              <a:off x="4435" y="211"/>
              <a:ext cx="11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Ex</a:t>
              </a:r>
              <a:endParaRPr lang="en-US" altLang="zh-CN" sz="2400">
                <a:effectLst>
                  <a:outerShdw blurRad="38100" dist="38100" dir="2700000" algn="tl">
                    <a:srgbClr val="FFFFFF"/>
                  </a:outerShdw>
                </a:effectLst>
                <a:ea typeface="宋体" panose="02010600030101010101" pitchFamily="2" charset="-122"/>
              </a:endParaRPr>
            </a:p>
          </p:txBody>
        </p:sp>
        <p:sp>
          <p:nvSpPr>
            <p:cNvPr id="321690" name="Rectangle 154">
              <a:extLst>
                <a:ext uri="{FF2B5EF4-FFF2-40B4-BE49-F238E27FC236}">
                  <a16:creationId xmlns:a16="http://schemas.microsoft.com/office/drawing/2014/main" id="{B51C8E9E-EAFF-4258-905D-9617CE564687}"/>
                </a:ext>
              </a:extLst>
            </p:cNvPr>
            <p:cNvSpPr>
              <a:spLocks noChangeArrowheads="1"/>
            </p:cNvSpPr>
            <p:nvPr/>
          </p:nvSpPr>
          <p:spPr bwMode="auto">
            <a:xfrm>
              <a:off x="4660" y="214"/>
              <a:ext cx="19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Flgs</a:t>
              </a:r>
              <a:endParaRPr lang="en-US" altLang="zh-CN" sz="2400">
                <a:effectLst>
                  <a:outerShdw blurRad="38100" dist="38100" dir="2700000" algn="tl">
                    <a:srgbClr val="FFFFFF"/>
                  </a:outerShdw>
                </a:effectLst>
                <a:ea typeface="宋体" panose="02010600030101010101" pitchFamily="2" charset="-122"/>
              </a:endParaRPr>
            </a:p>
          </p:txBody>
        </p:sp>
        <p:sp>
          <p:nvSpPr>
            <p:cNvPr id="321691" name="Rectangle 155">
              <a:extLst>
                <a:ext uri="{FF2B5EF4-FFF2-40B4-BE49-F238E27FC236}">
                  <a16:creationId xmlns:a16="http://schemas.microsoft.com/office/drawing/2014/main" id="{0E0E320A-0F79-4D18-B98C-9B46D881EBB7}"/>
                </a:ext>
              </a:extLst>
            </p:cNvPr>
            <p:cNvSpPr>
              <a:spLocks noChangeArrowheads="1"/>
            </p:cNvSpPr>
            <p:nvPr/>
          </p:nvSpPr>
          <p:spPr bwMode="auto">
            <a:xfrm>
              <a:off x="4914" y="210"/>
              <a:ext cx="2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Br Ck</a:t>
              </a:r>
              <a:endParaRPr lang="en-US" altLang="zh-CN" sz="2400">
                <a:effectLst>
                  <a:outerShdw blurRad="38100" dist="38100" dir="2700000" algn="tl">
                    <a:srgbClr val="FFFFFF"/>
                  </a:outerShdw>
                </a:effectLst>
                <a:ea typeface="宋体" panose="02010600030101010101" pitchFamily="2" charset="-122"/>
              </a:endParaRPr>
            </a:p>
          </p:txBody>
        </p:sp>
        <p:sp>
          <p:nvSpPr>
            <p:cNvPr id="321692" name="Rectangle 156">
              <a:extLst>
                <a:ext uri="{FF2B5EF4-FFF2-40B4-BE49-F238E27FC236}">
                  <a16:creationId xmlns:a16="http://schemas.microsoft.com/office/drawing/2014/main" id="{8CEC4003-E3FB-4FD3-99E5-CE4646DCC355}"/>
                </a:ext>
              </a:extLst>
            </p:cNvPr>
            <p:cNvSpPr>
              <a:spLocks noChangeArrowheads="1"/>
            </p:cNvSpPr>
            <p:nvPr/>
          </p:nvSpPr>
          <p:spPr bwMode="auto">
            <a:xfrm>
              <a:off x="5194" y="211"/>
              <a:ext cx="26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21693" name="Rectangle 157">
              <a:extLst>
                <a:ext uri="{FF2B5EF4-FFF2-40B4-BE49-F238E27FC236}">
                  <a16:creationId xmlns:a16="http://schemas.microsoft.com/office/drawing/2014/main" id="{81A9BFAB-8935-4460-9626-4B33B106F093}"/>
                </a:ext>
              </a:extLst>
            </p:cNvPr>
            <p:cNvSpPr>
              <a:spLocks noChangeArrowheads="1"/>
            </p:cNvSpPr>
            <p:nvPr/>
          </p:nvSpPr>
          <p:spPr bwMode="auto">
            <a:xfrm>
              <a:off x="3886" y="208"/>
              <a:ext cx="1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 </a:t>
              </a:r>
              <a:endParaRPr lang="en-US" altLang="zh-CN" sz="2400">
                <a:effectLst>
                  <a:outerShdw blurRad="38100" dist="38100" dir="2700000" algn="tl">
                    <a:srgbClr val="FFFFFF"/>
                  </a:outerShdw>
                </a:effectLst>
                <a:ea typeface="宋体" panose="02010600030101010101" pitchFamily="2" charset="-122"/>
              </a:endParaRPr>
            </a:p>
          </p:txBody>
        </p:sp>
        <p:sp>
          <p:nvSpPr>
            <p:cNvPr id="321694" name="Rectangle 158">
              <a:extLst>
                <a:ext uri="{FF2B5EF4-FFF2-40B4-BE49-F238E27FC236}">
                  <a16:creationId xmlns:a16="http://schemas.microsoft.com/office/drawing/2014/main" id="{DFE2530D-8B4A-4B2D-97EC-F6C6EB26EF9A}"/>
                </a:ext>
              </a:extLst>
            </p:cNvPr>
            <p:cNvSpPr>
              <a:spLocks noChangeArrowheads="1"/>
            </p:cNvSpPr>
            <p:nvPr/>
          </p:nvSpPr>
          <p:spPr bwMode="auto">
            <a:xfrm>
              <a:off x="67" y="211"/>
              <a:ext cx="42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Nxt IP</a:t>
              </a:r>
              <a:endParaRPr lang="en-US" altLang="zh-CN" sz="2400">
                <a:effectLst>
                  <a:outerShdw blurRad="38100" dist="38100" dir="2700000" algn="tl">
                    <a:srgbClr val="FFFFFF"/>
                  </a:outerShdw>
                </a:effectLst>
                <a:ea typeface="宋体" panose="02010600030101010101" pitchFamily="2" charset="-122"/>
              </a:endParaRPr>
            </a:p>
          </p:txBody>
        </p:sp>
        <p:sp>
          <p:nvSpPr>
            <p:cNvPr id="321695" name="Rectangle 159">
              <a:extLst>
                <a:ext uri="{FF2B5EF4-FFF2-40B4-BE49-F238E27FC236}">
                  <a16:creationId xmlns:a16="http://schemas.microsoft.com/office/drawing/2014/main" id="{CBEDF77F-5A50-4E92-9AD7-4825067137FD}"/>
                </a:ext>
              </a:extLst>
            </p:cNvPr>
            <p:cNvSpPr>
              <a:spLocks noChangeArrowheads="1"/>
            </p:cNvSpPr>
            <p:nvPr/>
          </p:nvSpPr>
          <p:spPr bwMode="auto">
            <a:xfrm>
              <a:off x="13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a:t>
              </a:r>
              <a:endParaRPr lang="en-US" altLang="zh-CN" sz="2800">
                <a:effectLst>
                  <a:outerShdw blurRad="38100" dist="38100" dir="2700000" algn="tl">
                    <a:srgbClr val="FFFFFF"/>
                  </a:outerShdw>
                </a:effectLst>
                <a:ea typeface="宋体" panose="02010600030101010101" pitchFamily="2" charset="-122"/>
              </a:endParaRPr>
            </a:p>
          </p:txBody>
        </p:sp>
        <p:grpSp>
          <p:nvGrpSpPr>
            <p:cNvPr id="321696" name="Group 160">
              <a:extLst>
                <a:ext uri="{FF2B5EF4-FFF2-40B4-BE49-F238E27FC236}">
                  <a16:creationId xmlns:a16="http://schemas.microsoft.com/office/drawing/2014/main" id="{61909ED8-8F0D-4DD6-BF20-9FE5066426F3}"/>
                </a:ext>
              </a:extLst>
            </p:cNvPr>
            <p:cNvGrpSpPr>
              <a:grpSpLocks/>
            </p:cNvGrpSpPr>
            <p:nvPr/>
          </p:nvGrpSpPr>
          <p:grpSpPr bwMode="auto">
            <a:xfrm>
              <a:off x="144" y="577"/>
              <a:ext cx="4786" cy="2288"/>
              <a:chOff x="0" y="0"/>
              <a:chExt cx="4786" cy="2288"/>
            </a:xfrm>
          </p:grpSpPr>
          <p:sp>
            <p:nvSpPr>
              <p:cNvPr id="321697" name="Text Box 161">
                <a:extLst>
                  <a:ext uri="{FF2B5EF4-FFF2-40B4-BE49-F238E27FC236}">
                    <a16:creationId xmlns:a16="http://schemas.microsoft.com/office/drawing/2014/main" id="{6209D600-7474-4256-8868-405FC0BDD083}"/>
                  </a:ext>
                </a:extLst>
              </p:cNvPr>
              <p:cNvSpPr txBox="1">
                <a:spLocks noChangeArrowheads="1"/>
              </p:cNvSpPr>
              <p:nvPr/>
            </p:nvSpPr>
            <p:spPr bwMode="auto">
              <a:xfrm>
                <a:off x="0" y="0"/>
                <a:ext cx="4786" cy="9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latin typeface="Trebuchet MS" panose="020B0603020202020204" pitchFamily="34" charset="0"/>
                    <a:ea typeface="宋体" panose="02010600030101010101" pitchFamily="2" charset="-122"/>
                  </a:rPr>
                  <a:t>Que:	Write into the uOP Queue</a:t>
                </a:r>
              </a:p>
              <a:p>
                <a:r>
                  <a:rPr lang="en-US" altLang="zh-CN" sz="2800">
                    <a:latin typeface="Trebuchet MS" panose="020B0603020202020204" pitchFamily="34" charset="0"/>
                    <a:ea typeface="宋体" panose="02010600030101010101" pitchFamily="2" charset="-122"/>
                  </a:rPr>
                  <a:t>	</a:t>
                </a:r>
                <a:r>
                  <a:rPr lang="en-US" altLang="zh-CN" sz="2400">
                    <a:latin typeface="Trebuchet MS" panose="020B0603020202020204" pitchFamily="34" charset="0"/>
                    <a:ea typeface="宋体" panose="02010600030101010101" pitchFamily="2" charset="-122"/>
                  </a:rPr>
                  <a:t>uOPs are placed into the queues, where they</a:t>
                </a:r>
              </a:p>
              <a:p>
                <a:r>
                  <a:rPr lang="en-US" altLang="zh-CN" sz="2400">
                    <a:latin typeface="Trebuchet MS" panose="020B0603020202020204" pitchFamily="34" charset="0"/>
                    <a:ea typeface="宋体" panose="02010600030101010101" pitchFamily="2" charset="-122"/>
                  </a:rPr>
                  <a:t>	are held until there is room in the schedulers</a:t>
                </a:r>
              </a:p>
            </p:txBody>
          </p:sp>
          <p:sp>
            <p:nvSpPr>
              <p:cNvPr id="321698" name="Rectangle 162">
                <a:extLst>
                  <a:ext uri="{FF2B5EF4-FFF2-40B4-BE49-F238E27FC236}">
                    <a16:creationId xmlns:a16="http://schemas.microsoft.com/office/drawing/2014/main" id="{CC2CFDAD-557E-4B44-9C38-EE95E4A96CC0}"/>
                  </a:ext>
                </a:extLst>
              </p:cNvPr>
              <p:cNvSpPr>
                <a:spLocks noChangeArrowheads="1"/>
              </p:cNvSpPr>
              <p:nvPr/>
            </p:nvSpPr>
            <p:spPr bwMode="auto">
              <a:xfrm rot="16200000">
                <a:off x="2212" y="1667"/>
                <a:ext cx="993" cy="241"/>
              </a:xfrm>
              <a:prstGeom prst="rect">
                <a:avLst/>
              </a:prstGeom>
              <a:solidFill>
                <a:schemeClr val="folHlink"/>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effectLst>
                      <a:outerShdw blurRad="38100" dist="38100" dir="2700000" algn="tl">
                        <a:srgbClr val="FFFFFF"/>
                      </a:outerShdw>
                    </a:effectLst>
                    <a:ea typeface="宋体" panose="02010600030101010101" pitchFamily="2" charset="-122"/>
                  </a:rPr>
                  <a:t>uop Queues</a:t>
                </a:r>
              </a:p>
            </p:txBody>
          </p:sp>
        </p:grpSp>
      </p:grpSp>
      <p:sp>
        <p:nvSpPr>
          <p:cNvPr id="2" name="日期占位符 1">
            <a:extLst>
              <a:ext uri="{FF2B5EF4-FFF2-40B4-BE49-F238E27FC236}">
                <a16:creationId xmlns:a16="http://schemas.microsoft.com/office/drawing/2014/main" id="{9DD6C29E-3874-41B0-9D17-1935F529E425}"/>
              </a:ext>
            </a:extLst>
          </p:cNvPr>
          <p:cNvSpPr>
            <a:spLocks noGrp="1"/>
          </p:cNvSpPr>
          <p:nvPr>
            <p:ph type="dt" sz="half" idx="10"/>
          </p:nvPr>
        </p:nvSpPr>
        <p:spPr/>
        <p:txBody>
          <a:bodyPr/>
          <a:lstStyle/>
          <a:p>
            <a:fld id="{4B00F16D-F477-4C6D-9AC3-65F6349E392D}"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69EC1623-22F0-4C2B-B922-E31CBCFD3B7B}"/>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36084F36-83EA-4BC1-92C9-DCE97166DBA2}"/>
              </a:ext>
            </a:extLst>
          </p:cNvPr>
          <p:cNvSpPr>
            <a:spLocks noGrp="1"/>
          </p:cNvSpPr>
          <p:nvPr>
            <p:ph type="sldNum" sz="quarter" idx="12"/>
          </p:nvPr>
        </p:nvSpPr>
        <p:spPr/>
        <p:txBody>
          <a:bodyPr/>
          <a:lstStyle/>
          <a:p>
            <a:fld id="{543F9F60-DC96-4418-AA45-B65D142E4089}" type="slidenum">
              <a:rPr lang="zh-CN" altLang="en-US" smtClean="0"/>
              <a:t>100</a:t>
            </a:fld>
            <a:endParaRPr lang="zh-CN" altLang="en-US"/>
          </a:p>
        </p:txBody>
      </p:sp>
    </p:spTree>
    <p:extLst>
      <p:ext uri="{BB962C8B-B14F-4D97-AF65-F5344CB8AC3E}">
        <p14:creationId xmlns:p14="http://schemas.microsoft.com/office/powerpoint/2010/main" val="2296962851"/>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748" name="Rectangle 164">
            <a:extLst>
              <a:ext uri="{FF2B5EF4-FFF2-40B4-BE49-F238E27FC236}">
                <a16:creationId xmlns:a16="http://schemas.microsoft.com/office/drawing/2014/main" id="{94AEAA51-BAF3-4874-A056-73E89C360DF6}"/>
              </a:ext>
            </a:extLst>
          </p:cNvPr>
          <p:cNvSpPr>
            <a:spLocks noGrp="1" noChangeArrowheads="1"/>
          </p:cNvSpPr>
          <p:nvPr>
            <p:ph type="title"/>
          </p:nvPr>
        </p:nvSpPr>
        <p:spPr/>
        <p:txBody>
          <a:bodyPr/>
          <a:lstStyle/>
          <a:p>
            <a:r>
              <a:rPr lang="en-US" altLang="zh-CN"/>
              <a:t>Hyper Pipelined Technology 7/13</a:t>
            </a:r>
          </a:p>
        </p:txBody>
      </p:sp>
      <p:sp>
        <p:nvSpPr>
          <p:cNvPr id="323586" name="Rectangle 2">
            <a:extLst>
              <a:ext uri="{FF2B5EF4-FFF2-40B4-BE49-F238E27FC236}">
                <a16:creationId xmlns:a16="http://schemas.microsoft.com/office/drawing/2014/main" id="{35A07DA9-3FAB-4B1B-8C5F-46380F9BCEA8}"/>
              </a:ext>
            </a:extLst>
          </p:cNvPr>
          <p:cNvSpPr>
            <a:spLocks noChangeArrowheads="1"/>
          </p:cNvSpPr>
          <p:nvPr/>
        </p:nvSpPr>
        <p:spPr bwMode="auto">
          <a:xfrm>
            <a:off x="6943725" y="2522538"/>
            <a:ext cx="4763"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587" name="Rectangle 3">
            <a:extLst>
              <a:ext uri="{FF2B5EF4-FFF2-40B4-BE49-F238E27FC236}">
                <a16:creationId xmlns:a16="http://schemas.microsoft.com/office/drawing/2014/main" id="{A39A937E-52B2-438F-9EE6-B67647CC0D54}"/>
              </a:ext>
            </a:extLst>
          </p:cNvPr>
          <p:cNvSpPr>
            <a:spLocks noChangeArrowheads="1"/>
          </p:cNvSpPr>
          <p:nvPr/>
        </p:nvSpPr>
        <p:spPr bwMode="auto">
          <a:xfrm>
            <a:off x="1084263"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588" name="Rectangle 4">
            <a:extLst>
              <a:ext uri="{FF2B5EF4-FFF2-40B4-BE49-F238E27FC236}">
                <a16:creationId xmlns:a16="http://schemas.microsoft.com/office/drawing/2014/main" id="{B0273E00-251B-4003-A562-6D3816EE8B62}"/>
              </a:ext>
            </a:extLst>
          </p:cNvPr>
          <p:cNvSpPr>
            <a:spLocks noChangeArrowheads="1"/>
          </p:cNvSpPr>
          <p:nvPr/>
        </p:nvSpPr>
        <p:spPr bwMode="auto">
          <a:xfrm>
            <a:off x="1920875"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589" name="Rectangle 5">
            <a:extLst>
              <a:ext uri="{FF2B5EF4-FFF2-40B4-BE49-F238E27FC236}">
                <a16:creationId xmlns:a16="http://schemas.microsoft.com/office/drawing/2014/main" id="{20447ECB-6DEC-4852-B1A0-9520A01053F8}"/>
              </a:ext>
            </a:extLst>
          </p:cNvPr>
          <p:cNvSpPr>
            <a:spLocks noChangeArrowheads="1"/>
          </p:cNvSpPr>
          <p:nvPr/>
        </p:nvSpPr>
        <p:spPr bwMode="auto">
          <a:xfrm>
            <a:off x="6108700"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590" name="Rectangle 6">
            <a:extLst>
              <a:ext uri="{FF2B5EF4-FFF2-40B4-BE49-F238E27FC236}">
                <a16:creationId xmlns:a16="http://schemas.microsoft.com/office/drawing/2014/main" id="{E836A13D-31B5-42BB-A11F-A4B9156B92CB}"/>
              </a:ext>
            </a:extLst>
          </p:cNvPr>
          <p:cNvSpPr>
            <a:spLocks noChangeArrowheads="1"/>
          </p:cNvSpPr>
          <p:nvPr/>
        </p:nvSpPr>
        <p:spPr bwMode="auto">
          <a:xfrm>
            <a:off x="1624013" y="12461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591" name="Rectangle 7">
            <a:extLst>
              <a:ext uri="{FF2B5EF4-FFF2-40B4-BE49-F238E27FC236}">
                <a16:creationId xmlns:a16="http://schemas.microsoft.com/office/drawing/2014/main" id="{55622562-7302-40FD-9191-409B85A00DB3}"/>
              </a:ext>
            </a:extLst>
          </p:cNvPr>
          <p:cNvSpPr>
            <a:spLocks noChangeArrowheads="1"/>
          </p:cNvSpPr>
          <p:nvPr/>
        </p:nvSpPr>
        <p:spPr bwMode="auto">
          <a:xfrm>
            <a:off x="4556125" y="12461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592" name="Rectangle 8">
            <a:extLst>
              <a:ext uri="{FF2B5EF4-FFF2-40B4-BE49-F238E27FC236}">
                <a16:creationId xmlns:a16="http://schemas.microsoft.com/office/drawing/2014/main" id="{7AF5602C-C373-4382-957B-BD894709E1FC}"/>
              </a:ext>
            </a:extLst>
          </p:cNvPr>
          <p:cNvSpPr>
            <a:spLocks noChangeArrowheads="1"/>
          </p:cNvSpPr>
          <p:nvPr/>
        </p:nvSpPr>
        <p:spPr bwMode="auto">
          <a:xfrm>
            <a:off x="5397500" y="1222375"/>
            <a:ext cx="836613" cy="63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3593" name="Rectangle 9">
            <a:extLst>
              <a:ext uri="{FF2B5EF4-FFF2-40B4-BE49-F238E27FC236}">
                <a16:creationId xmlns:a16="http://schemas.microsoft.com/office/drawing/2014/main" id="{7E09B859-7CDD-4177-9E42-A12D69F4A83E}"/>
              </a:ext>
            </a:extLst>
          </p:cNvPr>
          <p:cNvSpPr>
            <a:spLocks noChangeArrowheads="1"/>
          </p:cNvSpPr>
          <p:nvPr/>
        </p:nvSpPr>
        <p:spPr bwMode="auto">
          <a:xfrm>
            <a:off x="5397500" y="1222375"/>
            <a:ext cx="836613"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23594" name="Group 10">
            <a:extLst>
              <a:ext uri="{FF2B5EF4-FFF2-40B4-BE49-F238E27FC236}">
                <a16:creationId xmlns:a16="http://schemas.microsoft.com/office/drawing/2014/main" id="{A8A86C67-355D-45B9-B08E-85E1823E3B7B}"/>
              </a:ext>
            </a:extLst>
          </p:cNvPr>
          <p:cNvGrpSpPr>
            <a:grpSpLocks/>
          </p:cNvGrpSpPr>
          <p:nvPr/>
        </p:nvGrpSpPr>
        <p:grpSpPr bwMode="auto">
          <a:xfrm>
            <a:off x="228600" y="1628775"/>
            <a:ext cx="8688388" cy="4467225"/>
            <a:chOff x="0" y="0"/>
            <a:chExt cx="5473" cy="3072"/>
          </a:xfrm>
        </p:grpSpPr>
        <p:sp>
          <p:nvSpPr>
            <p:cNvPr id="323595" name="Rectangle 11">
              <a:extLst>
                <a:ext uri="{FF2B5EF4-FFF2-40B4-BE49-F238E27FC236}">
                  <a16:creationId xmlns:a16="http://schemas.microsoft.com/office/drawing/2014/main" id="{94CFD640-EB14-49BC-90A8-F4B3270F3650}"/>
                </a:ext>
              </a:extLst>
            </p:cNvPr>
            <p:cNvSpPr>
              <a:spLocks noChangeArrowheads="1"/>
            </p:cNvSpPr>
            <p:nvPr/>
          </p:nvSpPr>
          <p:spPr bwMode="auto">
            <a:xfrm>
              <a:off x="0" y="6"/>
              <a:ext cx="5473" cy="38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bg2"/>
              </a:solidFill>
              <a:miter lim="800000"/>
              <a:headEnd/>
              <a:tailEnd/>
            </a:ln>
          </p:spPr>
          <p:txBody>
            <a:bodyPr/>
            <a:lstStyle/>
            <a:p>
              <a:endParaRPr lang="zh-CN" altLang="en-US"/>
            </a:p>
          </p:txBody>
        </p:sp>
        <p:sp>
          <p:nvSpPr>
            <p:cNvPr id="323596" name="Line 12">
              <a:extLst>
                <a:ext uri="{FF2B5EF4-FFF2-40B4-BE49-F238E27FC236}">
                  <a16:creationId xmlns:a16="http://schemas.microsoft.com/office/drawing/2014/main" id="{7A4FB334-05C3-4BF3-836E-8423E3AC5FAC}"/>
                </a:ext>
              </a:extLst>
            </p:cNvPr>
            <p:cNvSpPr>
              <a:spLocks noChangeShapeType="1"/>
            </p:cNvSpPr>
            <p:nvPr/>
          </p:nvSpPr>
          <p:spPr bwMode="auto">
            <a:xfrm>
              <a:off x="55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3597" name="Line 13">
              <a:extLst>
                <a:ext uri="{FF2B5EF4-FFF2-40B4-BE49-F238E27FC236}">
                  <a16:creationId xmlns:a16="http://schemas.microsoft.com/office/drawing/2014/main" id="{951E3EEF-5574-4BA4-9261-D886AE79E846}"/>
                </a:ext>
              </a:extLst>
            </p:cNvPr>
            <p:cNvSpPr>
              <a:spLocks noChangeShapeType="1"/>
            </p:cNvSpPr>
            <p:nvPr/>
          </p:nvSpPr>
          <p:spPr bwMode="auto">
            <a:xfrm>
              <a:off x="1099"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3598" name="Line 14">
              <a:extLst>
                <a:ext uri="{FF2B5EF4-FFF2-40B4-BE49-F238E27FC236}">
                  <a16:creationId xmlns:a16="http://schemas.microsoft.com/office/drawing/2014/main" id="{C181B367-3C05-4CC2-A360-BA2553657701}"/>
                </a:ext>
              </a:extLst>
            </p:cNvPr>
            <p:cNvSpPr>
              <a:spLocks noChangeShapeType="1"/>
            </p:cNvSpPr>
            <p:nvPr/>
          </p:nvSpPr>
          <p:spPr bwMode="auto">
            <a:xfrm>
              <a:off x="1644"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3599" name="Line 15">
              <a:extLst>
                <a:ext uri="{FF2B5EF4-FFF2-40B4-BE49-F238E27FC236}">
                  <a16:creationId xmlns:a16="http://schemas.microsoft.com/office/drawing/2014/main" id="{782800E3-CC5D-4E30-A511-7BFE6E7788BD}"/>
                </a:ext>
              </a:extLst>
            </p:cNvPr>
            <p:cNvSpPr>
              <a:spLocks noChangeShapeType="1"/>
            </p:cNvSpPr>
            <p:nvPr/>
          </p:nvSpPr>
          <p:spPr bwMode="auto">
            <a:xfrm>
              <a:off x="2190"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3600" name="Line 16">
              <a:extLst>
                <a:ext uri="{FF2B5EF4-FFF2-40B4-BE49-F238E27FC236}">
                  <a16:creationId xmlns:a16="http://schemas.microsoft.com/office/drawing/2014/main" id="{D7D30E3A-1E31-4CAB-AD86-7E1FEB75EE50}"/>
                </a:ext>
              </a:extLst>
            </p:cNvPr>
            <p:cNvSpPr>
              <a:spLocks noChangeShapeType="1"/>
            </p:cNvSpPr>
            <p:nvPr/>
          </p:nvSpPr>
          <p:spPr bwMode="auto">
            <a:xfrm>
              <a:off x="246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3601" name="Line 17">
              <a:extLst>
                <a:ext uri="{FF2B5EF4-FFF2-40B4-BE49-F238E27FC236}">
                  <a16:creationId xmlns:a16="http://schemas.microsoft.com/office/drawing/2014/main" id="{81CE8C90-12D6-4403-B3C7-D0FD0BBDD913}"/>
                </a:ext>
              </a:extLst>
            </p:cNvPr>
            <p:cNvSpPr>
              <a:spLocks noChangeShapeType="1"/>
            </p:cNvSpPr>
            <p:nvPr/>
          </p:nvSpPr>
          <p:spPr bwMode="auto">
            <a:xfrm>
              <a:off x="273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3602" name="Line 18">
              <a:extLst>
                <a:ext uri="{FF2B5EF4-FFF2-40B4-BE49-F238E27FC236}">
                  <a16:creationId xmlns:a16="http://schemas.microsoft.com/office/drawing/2014/main" id="{6A7CFC51-D2E8-4E90-811D-43E22ECA617E}"/>
                </a:ext>
              </a:extLst>
            </p:cNvPr>
            <p:cNvSpPr>
              <a:spLocks noChangeShapeType="1"/>
            </p:cNvSpPr>
            <p:nvPr/>
          </p:nvSpPr>
          <p:spPr bwMode="auto">
            <a:xfrm>
              <a:off x="3007"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3603" name="Line 19">
              <a:extLst>
                <a:ext uri="{FF2B5EF4-FFF2-40B4-BE49-F238E27FC236}">
                  <a16:creationId xmlns:a16="http://schemas.microsoft.com/office/drawing/2014/main" id="{31D33140-D595-4AEF-8539-486633A6C28E}"/>
                </a:ext>
              </a:extLst>
            </p:cNvPr>
            <p:cNvSpPr>
              <a:spLocks noChangeShapeType="1"/>
            </p:cNvSpPr>
            <p:nvPr/>
          </p:nvSpPr>
          <p:spPr bwMode="auto">
            <a:xfrm>
              <a:off x="3287" y="5"/>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3604" name="Line 20">
              <a:extLst>
                <a:ext uri="{FF2B5EF4-FFF2-40B4-BE49-F238E27FC236}">
                  <a16:creationId xmlns:a16="http://schemas.microsoft.com/office/drawing/2014/main" id="{E51A1DE7-77AF-4F1D-A869-D9D635766106}"/>
                </a:ext>
              </a:extLst>
            </p:cNvPr>
            <p:cNvSpPr>
              <a:spLocks noChangeShapeType="1"/>
            </p:cNvSpPr>
            <p:nvPr/>
          </p:nvSpPr>
          <p:spPr bwMode="auto">
            <a:xfrm>
              <a:off x="3552"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3605" name="Line 21">
              <a:extLst>
                <a:ext uri="{FF2B5EF4-FFF2-40B4-BE49-F238E27FC236}">
                  <a16:creationId xmlns:a16="http://schemas.microsoft.com/office/drawing/2014/main" id="{25B75CEC-864C-4FE3-8C12-5F1BFF708DE2}"/>
                </a:ext>
              </a:extLst>
            </p:cNvPr>
            <p:cNvSpPr>
              <a:spLocks noChangeShapeType="1"/>
            </p:cNvSpPr>
            <p:nvPr/>
          </p:nvSpPr>
          <p:spPr bwMode="auto">
            <a:xfrm>
              <a:off x="382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3606" name="Line 22">
              <a:extLst>
                <a:ext uri="{FF2B5EF4-FFF2-40B4-BE49-F238E27FC236}">
                  <a16:creationId xmlns:a16="http://schemas.microsoft.com/office/drawing/2014/main" id="{24B5DFAF-B3F5-42C4-9E48-D9EF4BF1ECDA}"/>
                </a:ext>
              </a:extLst>
            </p:cNvPr>
            <p:cNvSpPr>
              <a:spLocks noChangeShapeType="1"/>
            </p:cNvSpPr>
            <p:nvPr/>
          </p:nvSpPr>
          <p:spPr bwMode="auto">
            <a:xfrm>
              <a:off x="4089" y="0"/>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3607" name="Line 23">
              <a:extLst>
                <a:ext uri="{FF2B5EF4-FFF2-40B4-BE49-F238E27FC236}">
                  <a16:creationId xmlns:a16="http://schemas.microsoft.com/office/drawing/2014/main" id="{2913670C-BF3C-48CD-9091-DC1752B5EE7C}"/>
                </a:ext>
              </a:extLst>
            </p:cNvPr>
            <p:cNvSpPr>
              <a:spLocks noChangeShapeType="1"/>
            </p:cNvSpPr>
            <p:nvPr/>
          </p:nvSpPr>
          <p:spPr bwMode="auto">
            <a:xfrm>
              <a:off x="436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3608" name="Line 24">
              <a:extLst>
                <a:ext uri="{FF2B5EF4-FFF2-40B4-BE49-F238E27FC236}">
                  <a16:creationId xmlns:a16="http://schemas.microsoft.com/office/drawing/2014/main" id="{B35512E4-286D-4D15-984F-CF7CCE3188BC}"/>
                </a:ext>
              </a:extLst>
            </p:cNvPr>
            <p:cNvSpPr>
              <a:spLocks noChangeShapeType="1"/>
            </p:cNvSpPr>
            <p:nvPr/>
          </p:nvSpPr>
          <p:spPr bwMode="auto">
            <a:xfrm>
              <a:off x="4631" y="3"/>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3609" name="Line 25">
              <a:extLst>
                <a:ext uri="{FF2B5EF4-FFF2-40B4-BE49-F238E27FC236}">
                  <a16:creationId xmlns:a16="http://schemas.microsoft.com/office/drawing/2014/main" id="{0F59D408-4101-4661-9A56-12CA56FB590A}"/>
                </a:ext>
              </a:extLst>
            </p:cNvPr>
            <p:cNvSpPr>
              <a:spLocks noChangeShapeType="1"/>
            </p:cNvSpPr>
            <p:nvPr/>
          </p:nvSpPr>
          <p:spPr bwMode="auto">
            <a:xfrm>
              <a:off x="4895"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3610" name="Line 26">
              <a:extLst>
                <a:ext uri="{FF2B5EF4-FFF2-40B4-BE49-F238E27FC236}">
                  <a16:creationId xmlns:a16="http://schemas.microsoft.com/office/drawing/2014/main" id="{2B43CE3E-682E-4AD1-8DD9-33CCB59A8A6B}"/>
                </a:ext>
              </a:extLst>
            </p:cNvPr>
            <p:cNvSpPr>
              <a:spLocks noChangeShapeType="1"/>
            </p:cNvSpPr>
            <p:nvPr/>
          </p:nvSpPr>
          <p:spPr bwMode="auto">
            <a:xfrm>
              <a:off x="517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23611" name="Group 27">
              <a:extLst>
                <a:ext uri="{FF2B5EF4-FFF2-40B4-BE49-F238E27FC236}">
                  <a16:creationId xmlns:a16="http://schemas.microsoft.com/office/drawing/2014/main" id="{9FA7B12E-AFBD-456A-92B1-78B124FE04BD}"/>
                </a:ext>
              </a:extLst>
            </p:cNvPr>
            <p:cNvGrpSpPr>
              <a:grpSpLocks/>
            </p:cNvGrpSpPr>
            <p:nvPr/>
          </p:nvGrpSpPr>
          <p:grpSpPr bwMode="auto">
            <a:xfrm>
              <a:off x="279" y="6"/>
              <a:ext cx="3" cy="381"/>
              <a:chOff x="0" y="0"/>
              <a:chExt cx="3" cy="381"/>
            </a:xfrm>
          </p:grpSpPr>
          <p:grpSp>
            <p:nvGrpSpPr>
              <p:cNvPr id="323612" name="Group 28">
                <a:extLst>
                  <a:ext uri="{FF2B5EF4-FFF2-40B4-BE49-F238E27FC236}">
                    <a16:creationId xmlns:a16="http://schemas.microsoft.com/office/drawing/2014/main" id="{BA8AE48D-2D22-4D2F-BE7B-89CD36FB7F64}"/>
                  </a:ext>
                </a:extLst>
              </p:cNvPr>
              <p:cNvGrpSpPr>
                <a:grpSpLocks/>
              </p:cNvGrpSpPr>
              <p:nvPr/>
            </p:nvGrpSpPr>
            <p:grpSpPr bwMode="auto">
              <a:xfrm>
                <a:off x="0" y="0"/>
                <a:ext cx="3" cy="381"/>
                <a:chOff x="0" y="0"/>
                <a:chExt cx="3" cy="381"/>
              </a:xfrm>
            </p:grpSpPr>
            <p:sp>
              <p:nvSpPr>
                <p:cNvPr id="323613" name="Line 29">
                  <a:extLst>
                    <a:ext uri="{FF2B5EF4-FFF2-40B4-BE49-F238E27FC236}">
                      <a16:creationId xmlns:a16="http://schemas.microsoft.com/office/drawing/2014/main" id="{2740718C-DFEB-47B4-AFC5-DF38DE1467EA}"/>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3614" name="Line 30">
                  <a:extLst>
                    <a:ext uri="{FF2B5EF4-FFF2-40B4-BE49-F238E27FC236}">
                      <a16:creationId xmlns:a16="http://schemas.microsoft.com/office/drawing/2014/main" id="{DF8E7029-1FB2-4562-A8FB-1FDD760AD8D2}"/>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3615" name="Line 31">
                  <a:extLst>
                    <a:ext uri="{FF2B5EF4-FFF2-40B4-BE49-F238E27FC236}">
                      <a16:creationId xmlns:a16="http://schemas.microsoft.com/office/drawing/2014/main" id="{3CA0CD86-8058-4892-B302-CC214B58D3D6}"/>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3616" name="Line 32">
                <a:extLst>
                  <a:ext uri="{FF2B5EF4-FFF2-40B4-BE49-F238E27FC236}">
                    <a16:creationId xmlns:a16="http://schemas.microsoft.com/office/drawing/2014/main" id="{29D8372C-5654-4101-85D1-81E4EDC8911A}"/>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3617" name="Group 33">
              <a:extLst>
                <a:ext uri="{FF2B5EF4-FFF2-40B4-BE49-F238E27FC236}">
                  <a16:creationId xmlns:a16="http://schemas.microsoft.com/office/drawing/2014/main" id="{6E704DD4-4767-497E-98C0-82AA34E2EBE6}"/>
                </a:ext>
              </a:extLst>
            </p:cNvPr>
            <p:cNvGrpSpPr>
              <a:grpSpLocks/>
            </p:cNvGrpSpPr>
            <p:nvPr/>
          </p:nvGrpSpPr>
          <p:grpSpPr bwMode="auto">
            <a:xfrm>
              <a:off x="828" y="11"/>
              <a:ext cx="3" cy="381"/>
              <a:chOff x="0" y="0"/>
              <a:chExt cx="3" cy="381"/>
            </a:xfrm>
          </p:grpSpPr>
          <p:grpSp>
            <p:nvGrpSpPr>
              <p:cNvPr id="323618" name="Group 34">
                <a:extLst>
                  <a:ext uri="{FF2B5EF4-FFF2-40B4-BE49-F238E27FC236}">
                    <a16:creationId xmlns:a16="http://schemas.microsoft.com/office/drawing/2014/main" id="{B1E91DA7-FADD-4796-A910-AAA7264FB7B2}"/>
                  </a:ext>
                </a:extLst>
              </p:cNvPr>
              <p:cNvGrpSpPr>
                <a:grpSpLocks/>
              </p:cNvGrpSpPr>
              <p:nvPr/>
            </p:nvGrpSpPr>
            <p:grpSpPr bwMode="auto">
              <a:xfrm>
                <a:off x="0" y="0"/>
                <a:ext cx="3" cy="381"/>
                <a:chOff x="0" y="0"/>
                <a:chExt cx="3" cy="381"/>
              </a:xfrm>
            </p:grpSpPr>
            <p:sp>
              <p:nvSpPr>
                <p:cNvPr id="323619" name="Line 35">
                  <a:extLst>
                    <a:ext uri="{FF2B5EF4-FFF2-40B4-BE49-F238E27FC236}">
                      <a16:creationId xmlns:a16="http://schemas.microsoft.com/office/drawing/2014/main" id="{5B224044-969D-45A5-B859-56557003736C}"/>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3620" name="Line 36">
                  <a:extLst>
                    <a:ext uri="{FF2B5EF4-FFF2-40B4-BE49-F238E27FC236}">
                      <a16:creationId xmlns:a16="http://schemas.microsoft.com/office/drawing/2014/main" id="{0922BBAC-4E9D-4E04-895E-B1D57CA33E44}"/>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3621" name="Line 37">
                  <a:extLst>
                    <a:ext uri="{FF2B5EF4-FFF2-40B4-BE49-F238E27FC236}">
                      <a16:creationId xmlns:a16="http://schemas.microsoft.com/office/drawing/2014/main" id="{979B9632-4927-4A4D-8BCF-014E19899284}"/>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3622" name="Line 38">
                <a:extLst>
                  <a:ext uri="{FF2B5EF4-FFF2-40B4-BE49-F238E27FC236}">
                    <a16:creationId xmlns:a16="http://schemas.microsoft.com/office/drawing/2014/main" id="{9886A03D-0876-4D53-9665-A9B89B950C20}"/>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3623" name="Line 39">
              <a:extLst>
                <a:ext uri="{FF2B5EF4-FFF2-40B4-BE49-F238E27FC236}">
                  <a16:creationId xmlns:a16="http://schemas.microsoft.com/office/drawing/2014/main" id="{B607A2A2-CBA9-4B83-9278-23E030949959}"/>
                </a:ext>
              </a:extLst>
            </p:cNvPr>
            <p:cNvSpPr>
              <a:spLocks noChangeShapeType="1"/>
            </p:cNvSpPr>
            <p:nvPr/>
          </p:nvSpPr>
          <p:spPr bwMode="auto">
            <a:xfrm>
              <a:off x="1371"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23624" name="Group 40">
              <a:extLst>
                <a:ext uri="{FF2B5EF4-FFF2-40B4-BE49-F238E27FC236}">
                  <a16:creationId xmlns:a16="http://schemas.microsoft.com/office/drawing/2014/main" id="{A2D55E2C-E5F0-4A2D-AA21-1F5A407F11E7}"/>
                </a:ext>
              </a:extLst>
            </p:cNvPr>
            <p:cNvGrpSpPr>
              <a:grpSpLocks/>
            </p:cNvGrpSpPr>
            <p:nvPr/>
          </p:nvGrpSpPr>
          <p:grpSpPr bwMode="auto">
            <a:xfrm>
              <a:off x="1914" y="11"/>
              <a:ext cx="3" cy="381"/>
              <a:chOff x="0" y="0"/>
              <a:chExt cx="3" cy="381"/>
            </a:xfrm>
          </p:grpSpPr>
          <p:grpSp>
            <p:nvGrpSpPr>
              <p:cNvPr id="323625" name="Group 41">
                <a:extLst>
                  <a:ext uri="{FF2B5EF4-FFF2-40B4-BE49-F238E27FC236}">
                    <a16:creationId xmlns:a16="http://schemas.microsoft.com/office/drawing/2014/main" id="{87A20CD9-4442-4E3D-8E73-9940717AACBC}"/>
                  </a:ext>
                </a:extLst>
              </p:cNvPr>
              <p:cNvGrpSpPr>
                <a:grpSpLocks/>
              </p:cNvGrpSpPr>
              <p:nvPr/>
            </p:nvGrpSpPr>
            <p:grpSpPr bwMode="auto">
              <a:xfrm>
                <a:off x="0" y="0"/>
                <a:ext cx="3" cy="381"/>
                <a:chOff x="0" y="0"/>
                <a:chExt cx="3" cy="381"/>
              </a:xfrm>
            </p:grpSpPr>
            <p:sp>
              <p:nvSpPr>
                <p:cNvPr id="323626" name="Line 42">
                  <a:extLst>
                    <a:ext uri="{FF2B5EF4-FFF2-40B4-BE49-F238E27FC236}">
                      <a16:creationId xmlns:a16="http://schemas.microsoft.com/office/drawing/2014/main" id="{68566367-B41B-4276-A180-A347BB6C142A}"/>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3627" name="Line 43">
                  <a:extLst>
                    <a:ext uri="{FF2B5EF4-FFF2-40B4-BE49-F238E27FC236}">
                      <a16:creationId xmlns:a16="http://schemas.microsoft.com/office/drawing/2014/main" id="{821BEA11-9661-44B4-9F9F-23C358C9DC84}"/>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3628" name="Line 44">
                  <a:extLst>
                    <a:ext uri="{FF2B5EF4-FFF2-40B4-BE49-F238E27FC236}">
                      <a16:creationId xmlns:a16="http://schemas.microsoft.com/office/drawing/2014/main" id="{AFAEC541-CBC4-40E4-9304-05696AE0BCE9}"/>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3629" name="Line 45">
                <a:extLst>
                  <a:ext uri="{FF2B5EF4-FFF2-40B4-BE49-F238E27FC236}">
                    <a16:creationId xmlns:a16="http://schemas.microsoft.com/office/drawing/2014/main" id="{83A342CE-8825-4D8B-ABEF-247072CB2239}"/>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3630" name="Group 46">
              <a:extLst>
                <a:ext uri="{FF2B5EF4-FFF2-40B4-BE49-F238E27FC236}">
                  <a16:creationId xmlns:a16="http://schemas.microsoft.com/office/drawing/2014/main" id="{1E2BEF23-99DD-42CC-890A-6C632085AD7E}"/>
                </a:ext>
              </a:extLst>
            </p:cNvPr>
            <p:cNvGrpSpPr>
              <a:grpSpLocks/>
            </p:cNvGrpSpPr>
            <p:nvPr/>
          </p:nvGrpSpPr>
          <p:grpSpPr bwMode="auto">
            <a:xfrm>
              <a:off x="3153" y="2514"/>
              <a:ext cx="547" cy="542"/>
              <a:chOff x="0" y="0"/>
              <a:chExt cx="1210" cy="1200"/>
            </a:xfrm>
          </p:grpSpPr>
          <p:sp>
            <p:nvSpPr>
              <p:cNvPr id="323631" name="Rectangle 47">
                <a:extLst>
                  <a:ext uri="{FF2B5EF4-FFF2-40B4-BE49-F238E27FC236}">
                    <a16:creationId xmlns:a16="http://schemas.microsoft.com/office/drawing/2014/main" id="{1A0898DD-4537-4795-A325-3359B33081FB}"/>
                  </a:ext>
                </a:extLst>
              </p:cNvPr>
              <p:cNvSpPr>
                <a:spLocks noChangeArrowheads="1"/>
              </p:cNvSpPr>
              <p:nvPr/>
            </p:nvSpPr>
            <p:spPr bwMode="auto">
              <a:xfrm rot="16200000">
                <a:off x="-278" y="480"/>
                <a:ext cx="1200"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FP RF</a:t>
                </a:r>
              </a:p>
            </p:txBody>
          </p:sp>
          <p:sp>
            <p:nvSpPr>
              <p:cNvPr id="323632" name="Rectangle 48">
                <a:extLst>
                  <a:ext uri="{FF2B5EF4-FFF2-40B4-BE49-F238E27FC236}">
                    <a16:creationId xmlns:a16="http://schemas.microsoft.com/office/drawing/2014/main" id="{15423A87-7DEF-4A44-B477-920D234E3F26}"/>
                  </a:ext>
                </a:extLst>
              </p:cNvPr>
              <p:cNvSpPr>
                <a:spLocks noChangeArrowheads="1"/>
              </p:cNvSpPr>
              <p:nvPr/>
            </p:nvSpPr>
            <p:spPr bwMode="auto">
              <a:xfrm>
                <a:off x="646" y="662"/>
                <a:ext cx="458" cy="53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Fop</a:t>
                </a:r>
              </a:p>
            </p:txBody>
          </p:sp>
          <p:sp>
            <p:nvSpPr>
              <p:cNvPr id="323633" name="Rectangle 49">
                <a:extLst>
                  <a:ext uri="{FF2B5EF4-FFF2-40B4-BE49-F238E27FC236}">
                    <a16:creationId xmlns:a16="http://schemas.microsoft.com/office/drawing/2014/main" id="{A27D6057-547F-4A81-9BC2-E72E9DF5B43E}"/>
                  </a:ext>
                </a:extLst>
              </p:cNvPr>
              <p:cNvSpPr>
                <a:spLocks noChangeArrowheads="1"/>
              </p:cNvSpPr>
              <p:nvPr/>
            </p:nvSpPr>
            <p:spPr bwMode="auto">
              <a:xfrm>
                <a:off x="641" y="254"/>
                <a:ext cx="477" cy="31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Fms</a:t>
                </a:r>
              </a:p>
            </p:txBody>
          </p:sp>
          <p:sp>
            <p:nvSpPr>
              <p:cNvPr id="323634" name="Line 50">
                <a:extLst>
                  <a:ext uri="{FF2B5EF4-FFF2-40B4-BE49-F238E27FC236}">
                    <a16:creationId xmlns:a16="http://schemas.microsoft.com/office/drawing/2014/main" id="{F8E7822A-1060-4BF6-9E76-80462DFFB56D}"/>
                  </a:ext>
                </a:extLst>
              </p:cNvPr>
              <p:cNvSpPr>
                <a:spLocks noChangeShapeType="1"/>
              </p:cNvSpPr>
              <p:nvPr/>
            </p:nvSpPr>
            <p:spPr bwMode="auto">
              <a:xfrm rot="16200000" flipH="1">
                <a:off x="100" y="339"/>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35" name="Line 51">
                <a:extLst>
                  <a:ext uri="{FF2B5EF4-FFF2-40B4-BE49-F238E27FC236}">
                    <a16:creationId xmlns:a16="http://schemas.microsoft.com/office/drawing/2014/main" id="{86A18148-6AB1-492B-8B29-53F060678868}"/>
                  </a:ext>
                </a:extLst>
              </p:cNvPr>
              <p:cNvSpPr>
                <a:spLocks noChangeShapeType="1"/>
              </p:cNvSpPr>
              <p:nvPr/>
            </p:nvSpPr>
            <p:spPr bwMode="auto">
              <a:xfrm rot="16200000" flipH="1">
                <a:off x="96" y="863"/>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36" name="Line 52">
                <a:extLst>
                  <a:ext uri="{FF2B5EF4-FFF2-40B4-BE49-F238E27FC236}">
                    <a16:creationId xmlns:a16="http://schemas.microsoft.com/office/drawing/2014/main" id="{5AB73340-9306-47FC-A0E8-8E2EE536AA37}"/>
                  </a:ext>
                </a:extLst>
              </p:cNvPr>
              <p:cNvSpPr>
                <a:spLocks noChangeShapeType="1"/>
              </p:cNvSpPr>
              <p:nvPr/>
            </p:nvSpPr>
            <p:spPr bwMode="auto">
              <a:xfrm rot="16200000" flipH="1">
                <a:off x="543" y="859"/>
                <a:ext cx="0" cy="20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37" name="Line 53">
                <a:extLst>
                  <a:ext uri="{FF2B5EF4-FFF2-40B4-BE49-F238E27FC236}">
                    <a16:creationId xmlns:a16="http://schemas.microsoft.com/office/drawing/2014/main" id="{3C959ACD-EF78-414D-81C1-B912994EE281}"/>
                  </a:ext>
                </a:extLst>
              </p:cNvPr>
              <p:cNvSpPr>
                <a:spLocks noChangeShapeType="1"/>
              </p:cNvSpPr>
              <p:nvPr/>
            </p:nvSpPr>
            <p:spPr bwMode="auto">
              <a:xfrm rot="5400000" flipH="1" flipV="1">
                <a:off x="1159" y="383"/>
                <a:ext cx="1" cy="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38" name="Line 54">
                <a:extLst>
                  <a:ext uri="{FF2B5EF4-FFF2-40B4-BE49-F238E27FC236}">
                    <a16:creationId xmlns:a16="http://schemas.microsoft.com/office/drawing/2014/main" id="{0FB8F066-2302-40CF-9CC1-8A3AF39D4679}"/>
                  </a:ext>
                </a:extLst>
              </p:cNvPr>
              <p:cNvSpPr>
                <a:spLocks noChangeShapeType="1"/>
              </p:cNvSpPr>
              <p:nvPr/>
            </p:nvSpPr>
            <p:spPr bwMode="auto">
              <a:xfrm rot="16200000" flipH="1">
                <a:off x="538" y="33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3639" name="Line 55">
              <a:extLst>
                <a:ext uri="{FF2B5EF4-FFF2-40B4-BE49-F238E27FC236}">
                  <a16:creationId xmlns:a16="http://schemas.microsoft.com/office/drawing/2014/main" id="{A3605F4E-7CD6-4DEF-8541-7E8FDF6E55BF}"/>
                </a:ext>
              </a:extLst>
            </p:cNvPr>
            <p:cNvSpPr>
              <a:spLocks noChangeShapeType="1"/>
            </p:cNvSpPr>
            <p:nvPr/>
          </p:nvSpPr>
          <p:spPr bwMode="auto">
            <a:xfrm flipV="1">
              <a:off x="3765" y="1602"/>
              <a:ext cx="0" cy="131"/>
            </a:xfrm>
            <a:prstGeom prst="line">
              <a:avLst/>
            </a:prstGeom>
            <a:noFill/>
            <a:ln w="12700">
              <a:solidFill>
                <a:schemeClr val="accent2"/>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40" name="Rectangle 56">
              <a:extLst>
                <a:ext uri="{FF2B5EF4-FFF2-40B4-BE49-F238E27FC236}">
                  <a16:creationId xmlns:a16="http://schemas.microsoft.com/office/drawing/2014/main" id="{AC8C627A-C34B-4293-84F8-5FA2C41FF138}"/>
                </a:ext>
              </a:extLst>
            </p:cNvPr>
            <p:cNvSpPr>
              <a:spLocks noChangeArrowheads="1"/>
            </p:cNvSpPr>
            <p:nvPr/>
          </p:nvSpPr>
          <p:spPr bwMode="auto">
            <a:xfrm rot="16200000">
              <a:off x="1140" y="1876"/>
              <a:ext cx="801" cy="113"/>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System Interface</a:t>
              </a:r>
            </a:p>
          </p:txBody>
        </p:sp>
        <p:sp>
          <p:nvSpPr>
            <p:cNvPr id="323641" name="Line 57">
              <a:extLst>
                <a:ext uri="{FF2B5EF4-FFF2-40B4-BE49-F238E27FC236}">
                  <a16:creationId xmlns:a16="http://schemas.microsoft.com/office/drawing/2014/main" id="{A29C2316-F715-4DC9-99A4-11CC2F58770A}"/>
                </a:ext>
              </a:extLst>
            </p:cNvPr>
            <p:cNvSpPr>
              <a:spLocks noChangeShapeType="1"/>
            </p:cNvSpPr>
            <p:nvPr/>
          </p:nvSpPr>
          <p:spPr bwMode="auto">
            <a:xfrm>
              <a:off x="3570" y="1602"/>
              <a:ext cx="195" cy="0"/>
            </a:xfrm>
            <a:prstGeom prst="line">
              <a:avLst/>
            </a:prstGeom>
            <a:noFill/>
            <a:ln w="12700">
              <a:solidFill>
                <a:schemeClr val="accent2"/>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42" name="Line 58">
              <a:extLst>
                <a:ext uri="{FF2B5EF4-FFF2-40B4-BE49-F238E27FC236}">
                  <a16:creationId xmlns:a16="http://schemas.microsoft.com/office/drawing/2014/main" id="{C0521DCF-904B-410C-A9CE-3C617CC6C428}"/>
                </a:ext>
              </a:extLst>
            </p:cNvPr>
            <p:cNvSpPr>
              <a:spLocks noChangeShapeType="1"/>
            </p:cNvSpPr>
            <p:nvPr/>
          </p:nvSpPr>
          <p:spPr bwMode="auto">
            <a:xfrm flipH="1">
              <a:off x="1602" y="1602"/>
              <a:ext cx="14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43" name="Rectangle 59">
              <a:extLst>
                <a:ext uri="{FF2B5EF4-FFF2-40B4-BE49-F238E27FC236}">
                  <a16:creationId xmlns:a16="http://schemas.microsoft.com/office/drawing/2014/main" id="{E63EE271-DD2A-4A66-B4F7-29FC041A6826}"/>
                </a:ext>
              </a:extLst>
            </p:cNvPr>
            <p:cNvSpPr>
              <a:spLocks noChangeArrowheads="1"/>
            </p:cNvSpPr>
            <p:nvPr/>
          </p:nvSpPr>
          <p:spPr bwMode="auto">
            <a:xfrm>
              <a:off x="1746" y="1537"/>
              <a:ext cx="1824"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p>
          </p:txBody>
        </p:sp>
        <p:grpSp>
          <p:nvGrpSpPr>
            <p:cNvPr id="323644" name="Group 60">
              <a:extLst>
                <a:ext uri="{FF2B5EF4-FFF2-40B4-BE49-F238E27FC236}">
                  <a16:creationId xmlns:a16="http://schemas.microsoft.com/office/drawing/2014/main" id="{3189FD0D-963D-4731-A14E-DE3ED9FAC291}"/>
                </a:ext>
              </a:extLst>
            </p:cNvPr>
            <p:cNvGrpSpPr>
              <a:grpSpLocks/>
            </p:cNvGrpSpPr>
            <p:nvPr/>
          </p:nvGrpSpPr>
          <p:grpSpPr bwMode="auto">
            <a:xfrm>
              <a:off x="3352" y="1732"/>
              <a:ext cx="478" cy="1324"/>
              <a:chOff x="0" y="0"/>
              <a:chExt cx="1056" cy="2928"/>
            </a:xfrm>
          </p:grpSpPr>
          <p:grpSp>
            <p:nvGrpSpPr>
              <p:cNvPr id="323645" name="Group 61">
                <a:extLst>
                  <a:ext uri="{FF2B5EF4-FFF2-40B4-BE49-F238E27FC236}">
                    <a16:creationId xmlns:a16="http://schemas.microsoft.com/office/drawing/2014/main" id="{52A61682-FCEF-45FA-8996-5DA510DE6C25}"/>
                  </a:ext>
                </a:extLst>
              </p:cNvPr>
              <p:cNvGrpSpPr>
                <a:grpSpLocks/>
              </p:cNvGrpSpPr>
              <p:nvPr/>
            </p:nvGrpSpPr>
            <p:grpSpPr bwMode="auto">
              <a:xfrm>
                <a:off x="0" y="0"/>
                <a:ext cx="1056" cy="2928"/>
                <a:chOff x="0" y="0"/>
                <a:chExt cx="1056" cy="2928"/>
              </a:xfrm>
            </p:grpSpPr>
            <p:sp>
              <p:nvSpPr>
                <p:cNvPr id="323646" name="Rectangle 62">
                  <a:extLst>
                    <a:ext uri="{FF2B5EF4-FFF2-40B4-BE49-F238E27FC236}">
                      <a16:creationId xmlns:a16="http://schemas.microsoft.com/office/drawing/2014/main" id="{0FEDF332-0281-47AF-B667-65FF7F2ABB06}"/>
                    </a:ext>
                  </a:extLst>
                </p:cNvPr>
                <p:cNvSpPr>
                  <a:spLocks noChangeArrowheads="1"/>
                </p:cNvSpPr>
                <p:nvPr/>
              </p:nvSpPr>
              <p:spPr bwMode="auto">
                <a:xfrm rot="16200000">
                  <a:off x="-552" y="1320"/>
                  <a:ext cx="2928" cy="288"/>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L1 D-Cache and D-TLB</a:t>
                  </a:r>
                </a:p>
              </p:txBody>
            </p:sp>
            <p:grpSp>
              <p:nvGrpSpPr>
                <p:cNvPr id="323647" name="Group 63">
                  <a:extLst>
                    <a:ext uri="{FF2B5EF4-FFF2-40B4-BE49-F238E27FC236}">
                      <a16:creationId xmlns:a16="http://schemas.microsoft.com/office/drawing/2014/main" id="{22D033F8-7B21-4E84-B195-62A3C7BF8B9F}"/>
                    </a:ext>
                  </a:extLst>
                </p:cNvPr>
                <p:cNvGrpSpPr>
                  <a:grpSpLocks/>
                </p:cNvGrpSpPr>
                <p:nvPr/>
              </p:nvGrpSpPr>
              <p:grpSpPr bwMode="auto">
                <a:xfrm>
                  <a:off x="0" y="1440"/>
                  <a:ext cx="768" cy="384"/>
                  <a:chOff x="0" y="0"/>
                  <a:chExt cx="768" cy="384"/>
                </a:xfrm>
              </p:grpSpPr>
              <p:sp>
                <p:nvSpPr>
                  <p:cNvPr id="323648" name="Line 64">
                    <a:extLst>
                      <a:ext uri="{FF2B5EF4-FFF2-40B4-BE49-F238E27FC236}">
                        <a16:creationId xmlns:a16="http://schemas.microsoft.com/office/drawing/2014/main" id="{872BC639-B458-4CDB-8BEC-C8D2922D03CE}"/>
                      </a:ext>
                    </a:extLst>
                  </p:cNvPr>
                  <p:cNvSpPr>
                    <a:spLocks noChangeShapeType="1"/>
                  </p:cNvSpPr>
                  <p:nvPr/>
                </p:nvSpPr>
                <p:spPr bwMode="auto">
                  <a:xfrm>
                    <a:off x="144" y="192"/>
                    <a:ext cx="62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49" name="Line 65">
                    <a:extLst>
                      <a:ext uri="{FF2B5EF4-FFF2-40B4-BE49-F238E27FC236}">
                        <a16:creationId xmlns:a16="http://schemas.microsoft.com/office/drawing/2014/main" id="{8BB7E14B-1E80-4EC0-8330-7BF3D8946C7C}"/>
                      </a:ext>
                    </a:extLst>
                  </p:cNvPr>
                  <p:cNvSpPr>
                    <a:spLocks noChangeShapeType="1"/>
                  </p:cNvSpPr>
                  <p:nvPr/>
                </p:nvSpPr>
                <p:spPr bwMode="auto">
                  <a:xfrm flipH="1">
                    <a:off x="0" y="0"/>
                    <a:ext cx="144" cy="0"/>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50" name="Line 66">
                    <a:extLst>
                      <a:ext uri="{FF2B5EF4-FFF2-40B4-BE49-F238E27FC236}">
                        <a16:creationId xmlns:a16="http://schemas.microsoft.com/office/drawing/2014/main" id="{68408F2A-8820-4605-8769-1AA92249ABA8}"/>
                      </a:ext>
                    </a:extLst>
                  </p:cNvPr>
                  <p:cNvSpPr>
                    <a:spLocks noChangeShapeType="1"/>
                  </p:cNvSpPr>
                  <p:nvPr/>
                </p:nvSpPr>
                <p:spPr bwMode="auto">
                  <a:xfrm flipH="1">
                    <a:off x="3" y="384"/>
                    <a:ext cx="141" cy="0"/>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51" name="Line 67">
                    <a:extLst>
                      <a:ext uri="{FF2B5EF4-FFF2-40B4-BE49-F238E27FC236}">
                        <a16:creationId xmlns:a16="http://schemas.microsoft.com/office/drawing/2014/main" id="{EFC66BB5-DBF3-413C-A539-0BA9549A276A}"/>
                      </a:ext>
                    </a:extLst>
                  </p:cNvPr>
                  <p:cNvSpPr>
                    <a:spLocks noChangeShapeType="1"/>
                  </p:cNvSpPr>
                  <p:nvPr/>
                </p:nvSpPr>
                <p:spPr bwMode="auto">
                  <a:xfrm>
                    <a:off x="144" y="0"/>
                    <a:ext cx="0" cy="38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3652" name="Line 68">
                  <a:extLst>
                    <a:ext uri="{FF2B5EF4-FFF2-40B4-BE49-F238E27FC236}">
                      <a16:creationId xmlns:a16="http://schemas.microsoft.com/office/drawing/2014/main" id="{C5D52048-444F-4D66-B393-A428F0C709BE}"/>
                    </a:ext>
                  </a:extLst>
                </p:cNvPr>
                <p:cNvSpPr>
                  <a:spLocks noChangeShapeType="1"/>
                </p:cNvSpPr>
                <p:nvPr/>
              </p:nvSpPr>
              <p:spPr bwMode="auto">
                <a:xfrm rot="16200000" flipH="1">
                  <a:off x="612" y="260"/>
                  <a:ext cx="0" cy="296"/>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53" name="Line 69">
                  <a:extLst>
                    <a:ext uri="{FF2B5EF4-FFF2-40B4-BE49-F238E27FC236}">
                      <a16:creationId xmlns:a16="http://schemas.microsoft.com/office/drawing/2014/main" id="{D578D599-406A-4902-8FDC-89E1B59C456B}"/>
                    </a:ext>
                  </a:extLst>
                </p:cNvPr>
                <p:cNvSpPr>
                  <a:spLocks noChangeShapeType="1"/>
                </p:cNvSpPr>
                <p:nvPr/>
              </p:nvSpPr>
              <p:spPr bwMode="auto">
                <a:xfrm rot="16200000" flipH="1">
                  <a:off x="619" y="-49"/>
                  <a:ext cx="0" cy="306"/>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54" name="Rectangle 70">
                  <a:extLst>
                    <a:ext uri="{FF2B5EF4-FFF2-40B4-BE49-F238E27FC236}">
                      <a16:creationId xmlns:a16="http://schemas.microsoft.com/office/drawing/2014/main" id="{FC33120D-90F0-48DD-A7FB-B0AC664FCB77}"/>
                    </a:ext>
                  </a:extLst>
                </p:cNvPr>
                <p:cNvSpPr>
                  <a:spLocks noChangeArrowheads="1"/>
                </p:cNvSpPr>
                <p:nvPr/>
              </p:nvSpPr>
              <p:spPr bwMode="auto">
                <a:xfrm>
                  <a:off x="198" y="1"/>
                  <a:ext cx="322" cy="24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p>
              </p:txBody>
            </p:sp>
            <p:sp>
              <p:nvSpPr>
                <p:cNvPr id="323655" name="Line 71">
                  <a:extLst>
                    <a:ext uri="{FF2B5EF4-FFF2-40B4-BE49-F238E27FC236}">
                      <a16:creationId xmlns:a16="http://schemas.microsoft.com/office/drawing/2014/main" id="{8F04D468-9B60-4117-B57C-46635446489E}"/>
                    </a:ext>
                  </a:extLst>
                </p:cNvPr>
                <p:cNvSpPr>
                  <a:spLocks noChangeShapeType="1"/>
                </p:cNvSpPr>
                <p:nvPr/>
              </p:nvSpPr>
              <p:spPr bwMode="auto">
                <a:xfrm rot="16200000" flipH="1">
                  <a:off x="102" y="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56" name="Line 72">
                  <a:extLst>
                    <a:ext uri="{FF2B5EF4-FFF2-40B4-BE49-F238E27FC236}">
                      <a16:creationId xmlns:a16="http://schemas.microsoft.com/office/drawing/2014/main" id="{777AC9E9-D319-4BF5-AA81-2D556A3277AA}"/>
                    </a:ext>
                  </a:extLst>
                </p:cNvPr>
                <p:cNvSpPr>
                  <a:spLocks noChangeShapeType="1"/>
                </p:cNvSpPr>
                <p:nvPr/>
              </p:nvSpPr>
              <p:spPr bwMode="auto">
                <a:xfrm rot="16200000" flipH="1">
                  <a:off x="98" y="31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3657" name="Rectangle 73">
                <a:extLst>
                  <a:ext uri="{FF2B5EF4-FFF2-40B4-BE49-F238E27FC236}">
                    <a16:creationId xmlns:a16="http://schemas.microsoft.com/office/drawing/2014/main" id="{09A2EFCF-0E46-41C6-ABAD-20FEA21BE5E1}"/>
                  </a:ext>
                </a:extLst>
              </p:cNvPr>
              <p:cNvSpPr>
                <a:spLocks noChangeArrowheads="1"/>
              </p:cNvSpPr>
              <p:nvPr/>
            </p:nvSpPr>
            <p:spPr bwMode="auto">
              <a:xfrm>
                <a:off x="194" y="286"/>
                <a:ext cx="331" cy="237"/>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p>
            </p:txBody>
          </p:sp>
        </p:grpSp>
        <p:sp>
          <p:nvSpPr>
            <p:cNvPr id="323658" name="Rectangle 74">
              <a:extLst>
                <a:ext uri="{FF2B5EF4-FFF2-40B4-BE49-F238E27FC236}">
                  <a16:creationId xmlns:a16="http://schemas.microsoft.com/office/drawing/2014/main" id="{9BA599A3-6524-4807-8BD1-89E49CD443DE}"/>
                </a:ext>
              </a:extLst>
            </p:cNvPr>
            <p:cNvSpPr>
              <a:spLocks noChangeArrowheads="1"/>
            </p:cNvSpPr>
            <p:nvPr/>
          </p:nvSpPr>
          <p:spPr bwMode="auto">
            <a:xfrm rot="16200000">
              <a:off x="2437" y="2335"/>
              <a:ext cx="1324" cy="10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Schedulers</a:t>
              </a:r>
            </a:p>
          </p:txBody>
        </p:sp>
        <p:sp>
          <p:nvSpPr>
            <p:cNvPr id="323659" name="Rectangle 75">
              <a:extLst>
                <a:ext uri="{FF2B5EF4-FFF2-40B4-BE49-F238E27FC236}">
                  <a16:creationId xmlns:a16="http://schemas.microsoft.com/office/drawing/2014/main" id="{0E2A6E39-99A5-4730-8875-73013B74E27C}"/>
                </a:ext>
              </a:extLst>
            </p:cNvPr>
            <p:cNvSpPr>
              <a:spLocks noChangeArrowheads="1"/>
            </p:cNvSpPr>
            <p:nvPr/>
          </p:nvSpPr>
          <p:spPr bwMode="auto">
            <a:xfrm rot="16200000">
              <a:off x="2946" y="2021"/>
              <a:ext cx="695" cy="10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Integer RF</a:t>
              </a:r>
            </a:p>
          </p:txBody>
        </p:sp>
        <p:sp>
          <p:nvSpPr>
            <p:cNvPr id="323660" name="Line 76">
              <a:extLst>
                <a:ext uri="{FF2B5EF4-FFF2-40B4-BE49-F238E27FC236}">
                  <a16:creationId xmlns:a16="http://schemas.microsoft.com/office/drawing/2014/main" id="{4524C6C3-BFAA-4614-8627-0200A6797560}"/>
                </a:ext>
              </a:extLst>
            </p:cNvPr>
            <p:cNvSpPr>
              <a:spLocks noChangeShapeType="1"/>
            </p:cNvSpPr>
            <p:nvPr/>
          </p:nvSpPr>
          <p:spPr bwMode="auto">
            <a:xfrm rot="16200000" flipH="1">
              <a:off x="3197" y="2280"/>
              <a:ext cx="0" cy="87"/>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61" name="Line 77">
              <a:extLst>
                <a:ext uri="{FF2B5EF4-FFF2-40B4-BE49-F238E27FC236}">
                  <a16:creationId xmlns:a16="http://schemas.microsoft.com/office/drawing/2014/main" id="{D466F9A2-247D-484A-A959-B48C0E78673B}"/>
                </a:ext>
              </a:extLst>
            </p:cNvPr>
            <p:cNvSpPr>
              <a:spLocks noChangeShapeType="1"/>
            </p:cNvSpPr>
            <p:nvPr/>
          </p:nvSpPr>
          <p:spPr bwMode="auto">
            <a:xfrm rot="16200000" flipH="1">
              <a:off x="3199" y="2173"/>
              <a:ext cx="0" cy="87"/>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62" name="Line 78">
              <a:extLst>
                <a:ext uri="{FF2B5EF4-FFF2-40B4-BE49-F238E27FC236}">
                  <a16:creationId xmlns:a16="http://schemas.microsoft.com/office/drawing/2014/main" id="{928EEC8A-38D7-4E8A-A407-567A71448151}"/>
                </a:ext>
              </a:extLst>
            </p:cNvPr>
            <p:cNvSpPr>
              <a:spLocks noChangeShapeType="1"/>
            </p:cNvSpPr>
            <p:nvPr/>
          </p:nvSpPr>
          <p:spPr bwMode="auto">
            <a:xfrm rot="16200000" flipH="1">
              <a:off x="3197" y="2072"/>
              <a:ext cx="0" cy="87"/>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63" name="Line 79">
              <a:extLst>
                <a:ext uri="{FF2B5EF4-FFF2-40B4-BE49-F238E27FC236}">
                  <a16:creationId xmlns:a16="http://schemas.microsoft.com/office/drawing/2014/main" id="{7833F63B-0D35-4F72-95FF-71AF4E777C6E}"/>
                </a:ext>
              </a:extLst>
            </p:cNvPr>
            <p:cNvSpPr>
              <a:spLocks noChangeShapeType="1"/>
            </p:cNvSpPr>
            <p:nvPr/>
          </p:nvSpPr>
          <p:spPr bwMode="auto">
            <a:xfrm rot="16200000" flipH="1">
              <a:off x="3200" y="1975"/>
              <a:ext cx="0" cy="86"/>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64" name="Line 80">
              <a:extLst>
                <a:ext uri="{FF2B5EF4-FFF2-40B4-BE49-F238E27FC236}">
                  <a16:creationId xmlns:a16="http://schemas.microsoft.com/office/drawing/2014/main" id="{673AE66C-48AC-4C8D-A333-706B2DDD27EE}"/>
                </a:ext>
              </a:extLst>
            </p:cNvPr>
            <p:cNvSpPr>
              <a:spLocks noChangeShapeType="1"/>
            </p:cNvSpPr>
            <p:nvPr/>
          </p:nvSpPr>
          <p:spPr bwMode="auto">
            <a:xfrm rot="16200000" flipH="1">
              <a:off x="3197" y="1868"/>
              <a:ext cx="0" cy="87"/>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65" name="Line 81">
              <a:extLst>
                <a:ext uri="{FF2B5EF4-FFF2-40B4-BE49-F238E27FC236}">
                  <a16:creationId xmlns:a16="http://schemas.microsoft.com/office/drawing/2014/main" id="{E1AD5AE0-3183-4E50-A7E2-E3B23A4B667D}"/>
                </a:ext>
              </a:extLst>
            </p:cNvPr>
            <p:cNvSpPr>
              <a:spLocks noChangeShapeType="1"/>
            </p:cNvSpPr>
            <p:nvPr/>
          </p:nvSpPr>
          <p:spPr bwMode="auto">
            <a:xfrm rot="16200000" flipH="1">
              <a:off x="3198" y="1728"/>
              <a:ext cx="0" cy="87"/>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66" name="Line 82">
              <a:extLst>
                <a:ext uri="{FF2B5EF4-FFF2-40B4-BE49-F238E27FC236}">
                  <a16:creationId xmlns:a16="http://schemas.microsoft.com/office/drawing/2014/main" id="{1B95DF91-C496-44D1-86E7-84B80520EDB0}"/>
                </a:ext>
              </a:extLst>
            </p:cNvPr>
            <p:cNvSpPr>
              <a:spLocks noChangeShapeType="1"/>
            </p:cNvSpPr>
            <p:nvPr/>
          </p:nvSpPr>
          <p:spPr bwMode="auto">
            <a:xfrm rot="16200000" flipH="1">
              <a:off x="3392" y="2282"/>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67" name="Line 83">
              <a:extLst>
                <a:ext uri="{FF2B5EF4-FFF2-40B4-BE49-F238E27FC236}">
                  <a16:creationId xmlns:a16="http://schemas.microsoft.com/office/drawing/2014/main" id="{E6D4A11B-EF54-483E-A0C9-E0262AA66D35}"/>
                </a:ext>
              </a:extLst>
            </p:cNvPr>
            <p:cNvSpPr>
              <a:spLocks noChangeShapeType="1"/>
            </p:cNvSpPr>
            <p:nvPr/>
          </p:nvSpPr>
          <p:spPr bwMode="auto">
            <a:xfrm rot="16200000" flipH="1">
              <a:off x="3392" y="2176"/>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68" name="Line 84">
              <a:extLst>
                <a:ext uri="{FF2B5EF4-FFF2-40B4-BE49-F238E27FC236}">
                  <a16:creationId xmlns:a16="http://schemas.microsoft.com/office/drawing/2014/main" id="{5BDE2B97-3521-49E9-B0A1-BF2B21645907}"/>
                </a:ext>
              </a:extLst>
            </p:cNvPr>
            <p:cNvSpPr>
              <a:spLocks noChangeShapeType="1"/>
            </p:cNvSpPr>
            <p:nvPr/>
          </p:nvSpPr>
          <p:spPr bwMode="auto">
            <a:xfrm rot="16200000" flipH="1">
              <a:off x="3393" y="2073"/>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69" name="Line 85">
              <a:extLst>
                <a:ext uri="{FF2B5EF4-FFF2-40B4-BE49-F238E27FC236}">
                  <a16:creationId xmlns:a16="http://schemas.microsoft.com/office/drawing/2014/main" id="{F9A51275-601C-4198-A5C6-631DF2AAA7A6}"/>
                </a:ext>
              </a:extLst>
            </p:cNvPr>
            <p:cNvSpPr>
              <a:spLocks noChangeShapeType="1"/>
            </p:cNvSpPr>
            <p:nvPr/>
          </p:nvSpPr>
          <p:spPr bwMode="auto">
            <a:xfrm rot="16200000" flipH="1">
              <a:off x="3392" y="1972"/>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70" name="Rectangle 86">
              <a:extLst>
                <a:ext uri="{FF2B5EF4-FFF2-40B4-BE49-F238E27FC236}">
                  <a16:creationId xmlns:a16="http://schemas.microsoft.com/office/drawing/2014/main" id="{C8FFF8A6-588E-413C-A015-90BE5AE385E2}"/>
                </a:ext>
              </a:extLst>
            </p:cNvPr>
            <p:cNvSpPr>
              <a:spLocks noChangeArrowheads="1"/>
            </p:cNvSpPr>
            <p:nvPr/>
          </p:nvSpPr>
          <p:spPr bwMode="auto">
            <a:xfrm>
              <a:off x="3440" y="2090"/>
              <a:ext cx="121" cy="7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23671" name="Rectangle 87">
              <a:extLst>
                <a:ext uri="{FF2B5EF4-FFF2-40B4-BE49-F238E27FC236}">
                  <a16:creationId xmlns:a16="http://schemas.microsoft.com/office/drawing/2014/main" id="{92507D8A-C069-4E72-94F7-0D68327A2C0E}"/>
                </a:ext>
              </a:extLst>
            </p:cNvPr>
            <p:cNvSpPr>
              <a:spLocks noChangeArrowheads="1"/>
            </p:cNvSpPr>
            <p:nvPr/>
          </p:nvSpPr>
          <p:spPr bwMode="auto">
            <a:xfrm>
              <a:off x="3441" y="1990"/>
              <a:ext cx="121" cy="7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23672" name="Rectangle 88">
              <a:extLst>
                <a:ext uri="{FF2B5EF4-FFF2-40B4-BE49-F238E27FC236}">
                  <a16:creationId xmlns:a16="http://schemas.microsoft.com/office/drawing/2014/main" id="{14733753-C69B-4F4C-BD91-75DF8F390B0B}"/>
                </a:ext>
              </a:extLst>
            </p:cNvPr>
            <p:cNvSpPr>
              <a:spLocks noChangeArrowheads="1"/>
            </p:cNvSpPr>
            <p:nvPr/>
          </p:nvSpPr>
          <p:spPr bwMode="auto">
            <a:xfrm>
              <a:off x="3440" y="2192"/>
              <a:ext cx="121" cy="7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23673" name="Rectangle 89">
              <a:extLst>
                <a:ext uri="{FF2B5EF4-FFF2-40B4-BE49-F238E27FC236}">
                  <a16:creationId xmlns:a16="http://schemas.microsoft.com/office/drawing/2014/main" id="{6FAB6E0F-78AA-486D-A172-6657D6DB1167}"/>
                </a:ext>
              </a:extLst>
            </p:cNvPr>
            <p:cNvSpPr>
              <a:spLocks noChangeArrowheads="1"/>
            </p:cNvSpPr>
            <p:nvPr/>
          </p:nvSpPr>
          <p:spPr bwMode="auto">
            <a:xfrm>
              <a:off x="3441" y="2292"/>
              <a:ext cx="121" cy="7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23674" name="Rectangle 90">
              <a:extLst>
                <a:ext uri="{FF2B5EF4-FFF2-40B4-BE49-F238E27FC236}">
                  <a16:creationId xmlns:a16="http://schemas.microsoft.com/office/drawing/2014/main" id="{CA2841BA-FC7A-4A9D-8C1B-B3B784761CDB}"/>
                </a:ext>
              </a:extLst>
            </p:cNvPr>
            <p:cNvSpPr>
              <a:spLocks noChangeArrowheads="1"/>
            </p:cNvSpPr>
            <p:nvPr/>
          </p:nvSpPr>
          <p:spPr bwMode="auto">
            <a:xfrm rot="16200000">
              <a:off x="1884" y="2259"/>
              <a:ext cx="868" cy="23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Trace Cache</a:t>
              </a:r>
            </a:p>
          </p:txBody>
        </p:sp>
        <p:sp>
          <p:nvSpPr>
            <p:cNvPr id="323675" name="Rectangle 91">
              <a:extLst>
                <a:ext uri="{FF2B5EF4-FFF2-40B4-BE49-F238E27FC236}">
                  <a16:creationId xmlns:a16="http://schemas.microsoft.com/office/drawing/2014/main" id="{54EE6D2C-7E11-4A35-B2EE-42CF41F40C32}"/>
                </a:ext>
              </a:extLst>
            </p:cNvPr>
            <p:cNvSpPr>
              <a:spLocks noChangeArrowheads="1"/>
            </p:cNvSpPr>
            <p:nvPr/>
          </p:nvSpPr>
          <p:spPr bwMode="auto">
            <a:xfrm rot="16200000">
              <a:off x="2209" y="2324"/>
              <a:ext cx="868" cy="10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Rename/Alloc</a:t>
              </a:r>
            </a:p>
          </p:txBody>
        </p:sp>
        <p:sp>
          <p:nvSpPr>
            <p:cNvPr id="323676" name="Rectangle 92">
              <a:extLst>
                <a:ext uri="{FF2B5EF4-FFF2-40B4-BE49-F238E27FC236}">
                  <a16:creationId xmlns:a16="http://schemas.microsoft.com/office/drawing/2014/main" id="{F5323349-CC1D-4A92-979E-CAC655B2C6FC}"/>
                </a:ext>
              </a:extLst>
            </p:cNvPr>
            <p:cNvSpPr>
              <a:spLocks noChangeArrowheads="1"/>
            </p:cNvSpPr>
            <p:nvPr/>
          </p:nvSpPr>
          <p:spPr bwMode="auto">
            <a:xfrm rot="16200000">
              <a:off x="2448" y="2324"/>
              <a:ext cx="868" cy="10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uop Queues</a:t>
              </a:r>
            </a:p>
          </p:txBody>
        </p:sp>
        <p:sp>
          <p:nvSpPr>
            <p:cNvPr id="323677" name="Rectangle 93">
              <a:extLst>
                <a:ext uri="{FF2B5EF4-FFF2-40B4-BE49-F238E27FC236}">
                  <a16:creationId xmlns:a16="http://schemas.microsoft.com/office/drawing/2014/main" id="{C085FB61-3364-4C5E-AB2F-EA2F8D278EA9}"/>
                </a:ext>
              </a:extLst>
            </p:cNvPr>
            <p:cNvSpPr>
              <a:spLocks noChangeArrowheads="1"/>
            </p:cNvSpPr>
            <p:nvPr/>
          </p:nvSpPr>
          <p:spPr bwMode="auto">
            <a:xfrm>
              <a:off x="2202" y="1732"/>
              <a:ext cx="239"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a:t>
              </a:r>
            </a:p>
          </p:txBody>
        </p:sp>
        <p:sp>
          <p:nvSpPr>
            <p:cNvPr id="323678" name="Line 94">
              <a:extLst>
                <a:ext uri="{FF2B5EF4-FFF2-40B4-BE49-F238E27FC236}">
                  <a16:creationId xmlns:a16="http://schemas.microsoft.com/office/drawing/2014/main" id="{F1B3BC94-A3BF-49A7-9BC2-23E30ACF3E7E}"/>
                </a:ext>
              </a:extLst>
            </p:cNvPr>
            <p:cNvSpPr>
              <a:spLocks noChangeShapeType="1"/>
            </p:cNvSpPr>
            <p:nvPr/>
          </p:nvSpPr>
          <p:spPr bwMode="auto">
            <a:xfrm>
              <a:off x="2332" y="1862"/>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79" name="Line 95">
              <a:extLst>
                <a:ext uri="{FF2B5EF4-FFF2-40B4-BE49-F238E27FC236}">
                  <a16:creationId xmlns:a16="http://schemas.microsoft.com/office/drawing/2014/main" id="{3766AEA0-418B-437A-B681-74A9DDC3DE72}"/>
                </a:ext>
              </a:extLst>
            </p:cNvPr>
            <p:cNvSpPr>
              <a:spLocks noChangeShapeType="1"/>
            </p:cNvSpPr>
            <p:nvPr/>
          </p:nvSpPr>
          <p:spPr bwMode="auto">
            <a:xfrm rot="16200000" flipH="1">
              <a:off x="2513" y="2281"/>
              <a:ext cx="0" cy="151"/>
            </a:xfrm>
            <a:prstGeom prst="line">
              <a:avLst/>
            </a:prstGeom>
            <a:noFill/>
            <a:ln w="381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80" name="Line 96">
              <a:extLst>
                <a:ext uri="{FF2B5EF4-FFF2-40B4-BE49-F238E27FC236}">
                  <a16:creationId xmlns:a16="http://schemas.microsoft.com/office/drawing/2014/main" id="{3F2C1E51-03C0-40AE-8053-D154873CBD48}"/>
                </a:ext>
              </a:extLst>
            </p:cNvPr>
            <p:cNvSpPr>
              <a:spLocks noChangeShapeType="1"/>
            </p:cNvSpPr>
            <p:nvPr/>
          </p:nvSpPr>
          <p:spPr bwMode="auto">
            <a:xfrm rot="16200000" flipH="1">
              <a:off x="2766" y="2296"/>
              <a:ext cx="0" cy="130"/>
            </a:xfrm>
            <a:prstGeom prst="line">
              <a:avLst/>
            </a:prstGeom>
            <a:noFill/>
            <a:ln w="381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81" name="Line 97">
              <a:extLst>
                <a:ext uri="{FF2B5EF4-FFF2-40B4-BE49-F238E27FC236}">
                  <a16:creationId xmlns:a16="http://schemas.microsoft.com/office/drawing/2014/main" id="{7ADA1124-0A48-4446-836D-96F575FA8C2D}"/>
                </a:ext>
              </a:extLst>
            </p:cNvPr>
            <p:cNvSpPr>
              <a:spLocks noChangeShapeType="1"/>
            </p:cNvSpPr>
            <p:nvPr/>
          </p:nvSpPr>
          <p:spPr bwMode="auto">
            <a:xfrm rot="16200000" flipH="1">
              <a:off x="2994" y="2307"/>
              <a:ext cx="0" cy="108"/>
            </a:xfrm>
            <a:prstGeom prst="line">
              <a:avLst/>
            </a:prstGeom>
            <a:noFill/>
            <a:ln w="571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82" name="Rectangle 98">
              <a:extLst>
                <a:ext uri="{FF2B5EF4-FFF2-40B4-BE49-F238E27FC236}">
                  <a16:creationId xmlns:a16="http://schemas.microsoft.com/office/drawing/2014/main" id="{94B33035-5755-4981-BB9F-BE49BE4598E2}"/>
                </a:ext>
              </a:extLst>
            </p:cNvPr>
            <p:cNvSpPr>
              <a:spLocks noChangeArrowheads="1"/>
            </p:cNvSpPr>
            <p:nvPr/>
          </p:nvSpPr>
          <p:spPr bwMode="auto">
            <a:xfrm>
              <a:off x="2202" y="2904"/>
              <a:ext cx="239" cy="152"/>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ROM</a:t>
              </a:r>
            </a:p>
          </p:txBody>
        </p:sp>
        <p:sp>
          <p:nvSpPr>
            <p:cNvPr id="323683" name="Line 99">
              <a:extLst>
                <a:ext uri="{FF2B5EF4-FFF2-40B4-BE49-F238E27FC236}">
                  <a16:creationId xmlns:a16="http://schemas.microsoft.com/office/drawing/2014/main" id="{4C5CCBCE-A4B9-4EF8-A973-59184AB8C1A7}"/>
                </a:ext>
              </a:extLst>
            </p:cNvPr>
            <p:cNvSpPr>
              <a:spLocks noChangeShapeType="1"/>
            </p:cNvSpPr>
            <p:nvPr/>
          </p:nvSpPr>
          <p:spPr bwMode="auto">
            <a:xfrm>
              <a:off x="2441" y="2991"/>
              <a:ext cx="43"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84" name="Line 100">
              <a:extLst>
                <a:ext uri="{FF2B5EF4-FFF2-40B4-BE49-F238E27FC236}">
                  <a16:creationId xmlns:a16="http://schemas.microsoft.com/office/drawing/2014/main" id="{74C43D0F-CAFB-4BA0-846C-E06B7DABF2DD}"/>
                </a:ext>
              </a:extLst>
            </p:cNvPr>
            <p:cNvSpPr>
              <a:spLocks noChangeShapeType="1"/>
            </p:cNvSpPr>
            <p:nvPr/>
          </p:nvSpPr>
          <p:spPr bwMode="auto">
            <a:xfrm flipH="1" flipV="1">
              <a:off x="2484" y="2361"/>
              <a:ext cx="0" cy="630"/>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85" name="Line 101">
              <a:extLst>
                <a:ext uri="{FF2B5EF4-FFF2-40B4-BE49-F238E27FC236}">
                  <a16:creationId xmlns:a16="http://schemas.microsoft.com/office/drawing/2014/main" id="{82032044-715D-4CB2-96BB-29919B42C5EB}"/>
                </a:ext>
              </a:extLst>
            </p:cNvPr>
            <p:cNvSpPr>
              <a:spLocks noChangeShapeType="1"/>
            </p:cNvSpPr>
            <p:nvPr/>
          </p:nvSpPr>
          <p:spPr bwMode="auto">
            <a:xfrm>
              <a:off x="2321" y="2817"/>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3686" name="Group 102">
              <a:extLst>
                <a:ext uri="{FF2B5EF4-FFF2-40B4-BE49-F238E27FC236}">
                  <a16:creationId xmlns:a16="http://schemas.microsoft.com/office/drawing/2014/main" id="{AFE3C1BF-F2A8-4764-A22A-B2D88E920C50}"/>
                </a:ext>
              </a:extLst>
            </p:cNvPr>
            <p:cNvGrpSpPr>
              <a:grpSpLocks/>
            </p:cNvGrpSpPr>
            <p:nvPr/>
          </p:nvGrpSpPr>
          <p:grpSpPr bwMode="auto">
            <a:xfrm>
              <a:off x="2427" y="2234"/>
              <a:ext cx="169" cy="190"/>
              <a:chOff x="0" y="0"/>
              <a:chExt cx="373" cy="418"/>
            </a:xfrm>
          </p:grpSpPr>
          <p:sp>
            <p:nvSpPr>
              <p:cNvPr id="323687" name="Line 103">
                <a:extLst>
                  <a:ext uri="{FF2B5EF4-FFF2-40B4-BE49-F238E27FC236}">
                    <a16:creationId xmlns:a16="http://schemas.microsoft.com/office/drawing/2014/main" id="{004ED944-5CFC-4989-A89E-FD29ED47CD63}"/>
                  </a:ext>
                </a:extLst>
              </p:cNvPr>
              <p:cNvSpPr>
                <a:spLocks noChangeShapeType="1"/>
              </p:cNvSpPr>
              <p:nvPr/>
            </p:nvSpPr>
            <p:spPr bwMode="auto">
              <a:xfrm flipV="1">
                <a:off x="187" y="206"/>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88" name="Text Box 104">
                <a:extLst>
                  <a:ext uri="{FF2B5EF4-FFF2-40B4-BE49-F238E27FC236}">
                    <a16:creationId xmlns:a16="http://schemas.microsoft.com/office/drawing/2014/main" id="{D2A13227-908A-4111-A943-84EB5CF748D5}"/>
                  </a:ext>
                </a:extLst>
              </p:cNvPr>
              <p:cNvSpPr txBox="1">
                <a:spLocks noChangeArrowheads="1"/>
              </p:cNvSpPr>
              <p:nvPr/>
            </p:nvSpPr>
            <p:spPr bwMode="auto">
              <a:xfrm>
                <a:off x="0" y="0"/>
                <a:ext cx="373" cy="4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p>
            </p:txBody>
          </p:sp>
        </p:grpSp>
        <p:grpSp>
          <p:nvGrpSpPr>
            <p:cNvPr id="323689" name="Group 105">
              <a:extLst>
                <a:ext uri="{FF2B5EF4-FFF2-40B4-BE49-F238E27FC236}">
                  <a16:creationId xmlns:a16="http://schemas.microsoft.com/office/drawing/2014/main" id="{7ADE480E-8E22-46E7-B99C-135845ACAC01}"/>
                </a:ext>
              </a:extLst>
            </p:cNvPr>
            <p:cNvGrpSpPr>
              <a:grpSpLocks/>
            </p:cNvGrpSpPr>
            <p:nvPr/>
          </p:nvGrpSpPr>
          <p:grpSpPr bwMode="auto">
            <a:xfrm>
              <a:off x="2653" y="2237"/>
              <a:ext cx="169" cy="189"/>
              <a:chOff x="0" y="0"/>
              <a:chExt cx="374" cy="416"/>
            </a:xfrm>
          </p:grpSpPr>
          <p:sp>
            <p:nvSpPr>
              <p:cNvPr id="323690" name="Line 106">
                <a:extLst>
                  <a:ext uri="{FF2B5EF4-FFF2-40B4-BE49-F238E27FC236}">
                    <a16:creationId xmlns:a16="http://schemas.microsoft.com/office/drawing/2014/main" id="{3C0F58EE-2FA0-4148-A8A7-755E0AD8398A}"/>
                  </a:ext>
                </a:extLst>
              </p:cNvPr>
              <p:cNvSpPr>
                <a:spLocks noChangeShapeType="1"/>
              </p:cNvSpPr>
              <p:nvPr/>
            </p:nvSpPr>
            <p:spPr bwMode="auto">
              <a:xfrm flipV="1">
                <a:off x="189" y="209"/>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91" name="Text Box 107">
                <a:extLst>
                  <a:ext uri="{FF2B5EF4-FFF2-40B4-BE49-F238E27FC236}">
                    <a16:creationId xmlns:a16="http://schemas.microsoft.com/office/drawing/2014/main" id="{96849DB1-FFDE-4AE1-B0A9-69D1B2CC968D}"/>
                  </a:ext>
                </a:extLst>
              </p:cNvPr>
              <p:cNvSpPr txBox="1">
                <a:spLocks noChangeArrowheads="1"/>
              </p:cNvSpPr>
              <p:nvPr/>
            </p:nvSpPr>
            <p:spPr bwMode="auto">
              <a:xfrm>
                <a:off x="0" y="0"/>
                <a:ext cx="374"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p>
            </p:txBody>
          </p:sp>
        </p:grpSp>
        <p:sp>
          <p:nvSpPr>
            <p:cNvPr id="323692" name="Line 108">
              <a:extLst>
                <a:ext uri="{FF2B5EF4-FFF2-40B4-BE49-F238E27FC236}">
                  <a16:creationId xmlns:a16="http://schemas.microsoft.com/office/drawing/2014/main" id="{EFAB9089-57A4-446A-8433-C9670C449C1E}"/>
                </a:ext>
              </a:extLst>
            </p:cNvPr>
            <p:cNvSpPr>
              <a:spLocks noChangeShapeType="1"/>
            </p:cNvSpPr>
            <p:nvPr/>
          </p:nvSpPr>
          <p:spPr bwMode="auto">
            <a:xfrm flipH="1">
              <a:off x="2507" y="2333"/>
              <a:ext cx="27" cy="53"/>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93" name="Line 109">
              <a:extLst>
                <a:ext uri="{FF2B5EF4-FFF2-40B4-BE49-F238E27FC236}">
                  <a16:creationId xmlns:a16="http://schemas.microsoft.com/office/drawing/2014/main" id="{CA6D3092-6B60-4162-B09F-B6E1B4717CEF}"/>
                </a:ext>
              </a:extLst>
            </p:cNvPr>
            <p:cNvSpPr>
              <a:spLocks noChangeShapeType="1"/>
            </p:cNvSpPr>
            <p:nvPr/>
          </p:nvSpPr>
          <p:spPr bwMode="auto">
            <a:xfrm flipH="1">
              <a:off x="2735" y="2335"/>
              <a:ext cx="30" cy="51"/>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3694" name="Group 110">
              <a:extLst>
                <a:ext uri="{FF2B5EF4-FFF2-40B4-BE49-F238E27FC236}">
                  <a16:creationId xmlns:a16="http://schemas.microsoft.com/office/drawing/2014/main" id="{61037EC0-910E-456D-A7C2-32C3BDD66E78}"/>
                </a:ext>
              </a:extLst>
            </p:cNvPr>
            <p:cNvGrpSpPr>
              <a:grpSpLocks/>
            </p:cNvGrpSpPr>
            <p:nvPr/>
          </p:nvGrpSpPr>
          <p:grpSpPr bwMode="auto">
            <a:xfrm>
              <a:off x="1746" y="1667"/>
              <a:ext cx="456" cy="1151"/>
              <a:chOff x="0" y="0"/>
              <a:chExt cx="1008" cy="2544"/>
            </a:xfrm>
          </p:grpSpPr>
          <p:sp>
            <p:nvSpPr>
              <p:cNvPr id="323695" name="Rectangle 111">
                <a:extLst>
                  <a:ext uri="{FF2B5EF4-FFF2-40B4-BE49-F238E27FC236}">
                    <a16:creationId xmlns:a16="http://schemas.microsoft.com/office/drawing/2014/main" id="{03A8BA9A-DF85-4C8B-AF3C-EDDF9CBD2264}"/>
                  </a:ext>
                </a:extLst>
              </p:cNvPr>
              <p:cNvSpPr>
                <a:spLocks noChangeArrowheads="1"/>
              </p:cNvSpPr>
              <p:nvPr/>
            </p:nvSpPr>
            <p:spPr bwMode="auto">
              <a:xfrm rot="16200000">
                <a:off x="-336" y="1440"/>
                <a:ext cx="1920" cy="288"/>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Decoder</a:t>
                </a:r>
              </a:p>
            </p:txBody>
          </p:sp>
          <p:sp>
            <p:nvSpPr>
              <p:cNvPr id="323696" name="Line 112">
                <a:extLst>
                  <a:ext uri="{FF2B5EF4-FFF2-40B4-BE49-F238E27FC236}">
                    <a16:creationId xmlns:a16="http://schemas.microsoft.com/office/drawing/2014/main" id="{6C5C11BA-7581-4BEF-8488-2AE3D184C9EB}"/>
                  </a:ext>
                </a:extLst>
              </p:cNvPr>
              <p:cNvSpPr>
                <a:spLocks noChangeShapeType="1"/>
              </p:cNvSpPr>
              <p:nvPr/>
            </p:nvSpPr>
            <p:spPr bwMode="auto">
              <a:xfrm rot="16200000">
                <a:off x="372" y="1428"/>
                <a:ext cx="0" cy="216"/>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97" name="Line 113">
                <a:extLst>
                  <a:ext uri="{FF2B5EF4-FFF2-40B4-BE49-F238E27FC236}">
                    <a16:creationId xmlns:a16="http://schemas.microsoft.com/office/drawing/2014/main" id="{DB159944-10A2-4034-88E3-682126A8C750}"/>
                  </a:ext>
                </a:extLst>
              </p:cNvPr>
              <p:cNvSpPr>
                <a:spLocks noChangeShapeType="1"/>
              </p:cNvSpPr>
              <p:nvPr/>
            </p:nvSpPr>
            <p:spPr bwMode="auto">
              <a:xfrm rot="16200000" flipH="1">
                <a:off x="888" y="1416"/>
                <a:ext cx="0" cy="240"/>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98" name="Rectangle 114">
                <a:extLst>
                  <a:ext uri="{FF2B5EF4-FFF2-40B4-BE49-F238E27FC236}">
                    <a16:creationId xmlns:a16="http://schemas.microsoft.com/office/drawing/2014/main" id="{4DB173D8-349E-4B61-9DFF-03936CA5DDEE}"/>
                  </a:ext>
                </a:extLst>
              </p:cNvPr>
              <p:cNvSpPr>
                <a:spLocks noChangeArrowheads="1"/>
              </p:cNvSpPr>
              <p:nvPr/>
            </p:nvSpPr>
            <p:spPr bwMode="auto">
              <a:xfrm rot="16200000">
                <a:off x="-828" y="1452"/>
                <a:ext cx="1920" cy="2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 &amp; I-TLB</a:t>
                </a:r>
              </a:p>
            </p:txBody>
          </p:sp>
          <p:sp>
            <p:nvSpPr>
              <p:cNvPr id="323699" name="Line 115">
                <a:extLst>
                  <a:ext uri="{FF2B5EF4-FFF2-40B4-BE49-F238E27FC236}">
                    <a16:creationId xmlns:a16="http://schemas.microsoft.com/office/drawing/2014/main" id="{071CA65C-ADA6-4B2A-9A02-2C47EEC9405C}"/>
                  </a:ext>
                </a:extLst>
              </p:cNvPr>
              <p:cNvSpPr>
                <a:spLocks noChangeShapeType="1"/>
              </p:cNvSpPr>
              <p:nvPr/>
            </p:nvSpPr>
            <p:spPr bwMode="auto">
              <a:xfrm>
                <a:off x="144" y="0"/>
                <a:ext cx="0" cy="624"/>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3700" name="Rectangle 116">
              <a:extLst>
                <a:ext uri="{FF2B5EF4-FFF2-40B4-BE49-F238E27FC236}">
                  <a16:creationId xmlns:a16="http://schemas.microsoft.com/office/drawing/2014/main" id="{A7F0D1DC-DDBC-44C2-A966-E378083567FB}"/>
                </a:ext>
              </a:extLst>
            </p:cNvPr>
            <p:cNvSpPr>
              <a:spLocks noChangeArrowheads="1"/>
            </p:cNvSpPr>
            <p:nvPr/>
          </p:nvSpPr>
          <p:spPr bwMode="auto">
            <a:xfrm>
              <a:off x="1745" y="1538"/>
              <a:ext cx="1824"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p>
          </p:txBody>
        </p:sp>
        <p:grpSp>
          <p:nvGrpSpPr>
            <p:cNvPr id="323701" name="Group 117">
              <a:extLst>
                <a:ext uri="{FF2B5EF4-FFF2-40B4-BE49-F238E27FC236}">
                  <a16:creationId xmlns:a16="http://schemas.microsoft.com/office/drawing/2014/main" id="{79072618-382F-4BD1-BC34-7983BF5D2685}"/>
                </a:ext>
              </a:extLst>
            </p:cNvPr>
            <p:cNvGrpSpPr>
              <a:grpSpLocks/>
            </p:cNvGrpSpPr>
            <p:nvPr/>
          </p:nvGrpSpPr>
          <p:grpSpPr bwMode="auto">
            <a:xfrm>
              <a:off x="2448" y="0"/>
              <a:ext cx="864" cy="384"/>
              <a:chOff x="0" y="0"/>
              <a:chExt cx="576" cy="384"/>
            </a:xfrm>
          </p:grpSpPr>
          <p:sp>
            <p:nvSpPr>
              <p:cNvPr id="323702" name="Rectangle 118">
                <a:extLst>
                  <a:ext uri="{FF2B5EF4-FFF2-40B4-BE49-F238E27FC236}">
                    <a16:creationId xmlns:a16="http://schemas.microsoft.com/office/drawing/2014/main" id="{A749482A-0C08-401C-8B2E-5EB30DEF8839}"/>
                  </a:ext>
                </a:extLst>
              </p:cNvPr>
              <p:cNvSpPr>
                <a:spLocks noChangeArrowheads="1"/>
              </p:cNvSpPr>
              <p:nvPr/>
            </p:nvSpPr>
            <p:spPr bwMode="auto">
              <a:xfrm>
                <a:off x="0" y="0"/>
                <a:ext cx="288"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703" name="Rectangle 119">
                <a:extLst>
                  <a:ext uri="{FF2B5EF4-FFF2-40B4-BE49-F238E27FC236}">
                    <a16:creationId xmlns:a16="http://schemas.microsoft.com/office/drawing/2014/main" id="{14651212-4E9B-4D7D-AEB4-0DD34A4B983B}"/>
                  </a:ext>
                </a:extLst>
              </p:cNvPr>
              <p:cNvSpPr>
                <a:spLocks noChangeArrowheads="1"/>
              </p:cNvSpPr>
              <p:nvPr/>
            </p:nvSpPr>
            <p:spPr bwMode="auto">
              <a:xfrm>
                <a:off x="288" y="0"/>
                <a:ext cx="288"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3704" name="Rectangle 120">
              <a:extLst>
                <a:ext uri="{FF2B5EF4-FFF2-40B4-BE49-F238E27FC236}">
                  <a16:creationId xmlns:a16="http://schemas.microsoft.com/office/drawing/2014/main" id="{93620A4D-DE59-4AD5-9781-CE4BC0A03F37}"/>
                </a:ext>
              </a:extLst>
            </p:cNvPr>
            <p:cNvSpPr>
              <a:spLocks noChangeArrowheads="1"/>
            </p:cNvSpPr>
            <p:nvPr/>
          </p:nvSpPr>
          <p:spPr bwMode="auto">
            <a:xfrm>
              <a:off x="40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a:t>
              </a:r>
              <a:endParaRPr lang="en-US" altLang="zh-CN" sz="2800">
                <a:effectLst>
                  <a:outerShdw blurRad="38100" dist="38100" dir="2700000" algn="tl">
                    <a:srgbClr val="FFFFFF"/>
                  </a:outerShdw>
                </a:effectLst>
                <a:ea typeface="宋体" panose="02010600030101010101" pitchFamily="2" charset="-122"/>
              </a:endParaRPr>
            </a:p>
          </p:txBody>
        </p:sp>
        <p:sp>
          <p:nvSpPr>
            <p:cNvPr id="323705" name="Rectangle 121">
              <a:extLst>
                <a:ext uri="{FF2B5EF4-FFF2-40B4-BE49-F238E27FC236}">
                  <a16:creationId xmlns:a16="http://schemas.microsoft.com/office/drawing/2014/main" id="{61F3F604-2E2C-4225-A06C-ECF7BB4A80CF}"/>
                </a:ext>
              </a:extLst>
            </p:cNvPr>
            <p:cNvSpPr>
              <a:spLocks noChangeArrowheads="1"/>
            </p:cNvSpPr>
            <p:nvPr/>
          </p:nvSpPr>
          <p:spPr bwMode="auto">
            <a:xfrm>
              <a:off x="67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3</a:t>
              </a:r>
              <a:endParaRPr lang="en-US" altLang="zh-CN" sz="2800">
                <a:effectLst>
                  <a:outerShdw blurRad="38100" dist="38100" dir="2700000" algn="tl">
                    <a:srgbClr val="FFFFFF"/>
                  </a:outerShdw>
                </a:effectLst>
                <a:ea typeface="宋体" panose="02010600030101010101" pitchFamily="2" charset="-122"/>
              </a:endParaRPr>
            </a:p>
          </p:txBody>
        </p:sp>
        <p:sp>
          <p:nvSpPr>
            <p:cNvPr id="323706" name="Rectangle 122">
              <a:extLst>
                <a:ext uri="{FF2B5EF4-FFF2-40B4-BE49-F238E27FC236}">
                  <a16:creationId xmlns:a16="http://schemas.microsoft.com/office/drawing/2014/main" id="{65C36C86-CD5D-496D-BB04-0A11DFFAA64F}"/>
                </a:ext>
              </a:extLst>
            </p:cNvPr>
            <p:cNvSpPr>
              <a:spLocks noChangeArrowheads="1"/>
            </p:cNvSpPr>
            <p:nvPr/>
          </p:nvSpPr>
          <p:spPr bwMode="auto">
            <a:xfrm>
              <a:off x="94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4</a:t>
              </a:r>
              <a:endParaRPr lang="en-US" altLang="zh-CN" sz="2800">
                <a:effectLst>
                  <a:outerShdw blurRad="38100" dist="38100" dir="2700000" algn="tl">
                    <a:srgbClr val="FFFFFF"/>
                  </a:outerShdw>
                </a:effectLst>
                <a:ea typeface="宋体" panose="02010600030101010101" pitchFamily="2" charset="-122"/>
              </a:endParaRPr>
            </a:p>
          </p:txBody>
        </p:sp>
        <p:sp>
          <p:nvSpPr>
            <p:cNvPr id="323707" name="Rectangle 123">
              <a:extLst>
                <a:ext uri="{FF2B5EF4-FFF2-40B4-BE49-F238E27FC236}">
                  <a16:creationId xmlns:a16="http://schemas.microsoft.com/office/drawing/2014/main" id="{0F9A8C42-4C66-4887-B07D-A439ABF62293}"/>
                </a:ext>
              </a:extLst>
            </p:cNvPr>
            <p:cNvSpPr>
              <a:spLocks noChangeArrowheads="1"/>
            </p:cNvSpPr>
            <p:nvPr/>
          </p:nvSpPr>
          <p:spPr bwMode="auto">
            <a:xfrm>
              <a:off x="122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5</a:t>
              </a:r>
              <a:endParaRPr lang="en-US" altLang="zh-CN" sz="2800">
                <a:effectLst>
                  <a:outerShdw blurRad="38100" dist="38100" dir="2700000" algn="tl">
                    <a:srgbClr val="FFFFFF"/>
                  </a:outerShdw>
                </a:effectLst>
                <a:ea typeface="宋体" panose="02010600030101010101" pitchFamily="2" charset="-122"/>
              </a:endParaRPr>
            </a:p>
          </p:txBody>
        </p:sp>
        <p:sp>
          <p:nvSpPr>
            <p:cNvPr id="323708" name="Rectangle 124">
              <a:extLst>
                <a:ext uri="{FF2B5EF4-FFF2-40B4-BE49-F238E27FC236}">
                  <a16:creationId xmlns:a16="http://schemas.microsoft.com/office/drawing/2014/main" id="{6635DCF0-E48E-45D9-8CB7-AA4CF01FD948}"/>
                </a:ext>
              </a:extLst>
            </p:cNvPr>
            <p:cNvSpPr>
              <a:spLocks noChangeArrowheads="1"/>
            </p:cNvSpPr>
            <p:nvPr/>
          </p:nvSpPr>
          <p:spPr bwMode="auto">
            <a:xfrm>
              <a:off x="149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6</a:t>
              </a:r>
              <a:endParaRPr lang="en-US" altLang="zh-CN" sz="2800">
                <a:effectLst>
                  <a:outerShdw blurRad="38100" dist="38100" dir="2700000" algn="tl">
                    <a:srgbClr val="FFFFFF"/>
                  </a:outerShdw>
                </a:effectLst>
                <a:ea typeface="宋体" panose="02010600030101010101" pitchFamily="2" charset="-122"/>
              </a:endParaRPr>
            </a:p>
          </p:txBody>
        </p:sp>
        <p:sp>
          <p:nvSpPr>
            <p:cNvPr id="323709" name="Rectangle 125">
              <a:extLst>
                <a:ext uri="{FF2B5EF4-FFF2-40B4-BE49-F238E27FC236}">
                  <a16:creationId xmlns:a16="http://schemas.microsoft.com/office/drawing/2014/main" id="{29476A67-D090-425D-BAC5-A11236852D5B}"/>
                </a:ext>
              </a:extLst>
            </p:cNvPr>
            <p:cNvSpPr>
              <a:spLocks noChangeArrowheads="1"/>
            </p:cNvSpPr>
            <p:nvPr/>
          </p:nvSpPr>
          <p:spPr bwMode="auto">
            <a:xfrm>
              <a:off x="176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7</a:t>
              </a:r>
              <a:endParaRPr lang="en-US" altLang="zh-CN" sz="2800">
                <a:effectLst>
                  <a:outerShdw blurRad="38100" dist="38100" dir="2700000" algn="tl">
                    <a:srgbClr val="FFFFFF"/>
                  </a:outerShdw>
                </a:effectLst>
                <a:ea typeface="宋体" panose="02010600030101010101" pitchFamily="2" charset="-122"/>
              </a:endParaRPr>
            </a:p>
          </p:txBody>
        </p:sp>
        <p:sp>
          <p:nvSpPr>
            <p:cNvPr id="323710" name="Rectangle 126">
              <a:extLst>
                <a:ext uri="{FF2B5EF4-FFF2-40B4-BE49-F238E27FC236}">
                  <a16:creationId xmlns:a16="http://schemas.microsoft.com/office/drawing/2014/main" id="{B5E1EDC4-8696-4F74-8C0C-8C8104A853B5}"/>
                </a:ext>
              </a:extLst>
            </p:cNvPr>
            <p:cNvSpPr>
              <a:spLocks noChangeArrowheads="1"/>
            </p:cNvSpPr>
            <p:nvPr/>
          </p:nvSpPr>
          <p:spPr bwMode="auto">
            <a:xfrm>
              <a:off x="203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8</a:t>
              </a:r>
              <a:endParaRPr lang="en-US" altLang="zh-CN" sz="2800">
                <a:effectLst>
                  <a:outerShdw blurRad="38100" dist="38100" dir="2700000" algn="tl">
                    <a:srgbClr val="FFFFFF"/>
                  </a:outerShdw>
                </a:effectLst>
                <a:ea typeface="宋体" panose="02010600030101010101" pitchFamily="2" charset="-122"/>
              </a:endParaRPr>
            </a:p>
          </p:txBody>
        </p:sp>
        <p:sp>
          <p:nvSpPr>
            <p:cNvPr id="323711" name="Rectangle 127">
              <a:extLst>
                <a:ext uri="{FF2B5EF4-FFF2-40B4-BE49-F238E27FC236}">
                  <a16:creationId xmlns:a16="http://schemas.microsoft.com/office/drawing/2014/main" id="{742E3334-7C00-469B-8C3A-A6DD29CC7982}"/>
                </a:ext>
              </a:extLst>
            </p:cNvPr>
            <p:cNvSpPr>
              <a:spLocks noChangeArrowheads="1"/>
            </p:cNvSpPr>
            <p:nvPr/>
          </p:nvSpPr>
          <p:spPr bwMode="auto">
            <a:xfrm>
              <a:off x="231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9</a:t>
              </a:r>
              <a:endParaRPr lang="en-US" altLang="zh-CN" sz="2800">
                <a:effectLst>
                  <a:outerShdw blurRad="38100" dist="38100" dir="2700000" algn="tl">
                    <a:srgbClr val="FFFFFF"/>
                  </a:outerShdw>
                </a:effectLst>
                <a:ea typeface="宋体" panose="02010600030101010101" pitchFamily="2" charset="-122"/>
              </a:endParaRPr>
            </a:p>
          </p:txBody>
        </p:sp>
        <p:sp>
          <p:nvSpPr>
            <p:cNvPr id="323712" name="Rectangle 128">
              <a:extLst>
                <a:ext uri="{FF2B5EF4-FFF2-40B4-BE49-F238E27FC236}">
                  <a16:creationId xmlns:a16="http://schemas.microsoft.com/office/drawing/2014/main" id="{647A708D-A5F5-4241-8E01-EB9BD1500B6B}"/>
                </a:ext>
              </a:extLst>
            </p:cNvPr>
            <p:cNvSpPr>
              <a:spLocks noChangeArrowheads="1"/>
            </p:cNvSpPr>
            <p:nvPr/>
          </p:nvSpPr>
          <p:spPr bwMode="auto">
            <a:xfrm>
              <a:off x="256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10</a:t>
              </a:r>
              <a:endParaRPr lang="en-US" altLang="zh-CN" sz="2800">
                <a:effectLst>
                  <a:outerShdw blurRad="38100" dist="38100" dir="2700000" algn="tl">
                    <a:srgbClr val="FFFFFF"/>
                  </a:outerShdw>
                </a:effectLst>
                <a:ea typeface="宋体" panose="02010600030101010101" pitchFamily="2" charset="-122"/>
              </a:endParaRPr>
            </a:p>
          </p:txBody>
        </p:sp>
        <p:sp>
          <p:nvSpPr>
            <p:cNvPr id="323713" name="Rectangle 129">
              <a:extLst>
                <a:ext uri="{FF2B5EF4-FFF2-40B4-BE49-F238E27FC236}">
                  <a16:creationId xmlns:a16="http://schemas.microsoft.com/office/drawing/2014/main" id="{9362BA5A-5DE9-4A94-B792-82E5B22C20BB}"/>
                </a:ext>
              </a:extLst>
            </p:cNvPr>
            <p:cNvSpPr>
              <a:spLocks noChangeArrowheads="1"/>
            </p:cNvSpPr>
            <p:nvPr/>
          </p:nvSpPr>
          <p:spPr bwMode="auto">
            <a:xfrm>
              <a:off x="283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11</a:t>
              </a:r>
              <a:endParaRPr lang="en-US" altLang="zh-CN" sz="2800">
                <a:effectLst>
                  <a:outerShdw blurRad="38100" dist="38100" dir="2700000" algn="tl">
                    <a:srgbClr val="FFFFFF"/>
                  </a:outerShdw>
                </a:effectLst>
                <a:ea typeface="宋体" panose="02010600030101010101" pitchFamily="2" charset="-122"/>
              </a:endParaRPr>
            </a:p>
          </p:txBody>
        </p:sp>
        <p:sp>
          <p:nvSpPr>
            <p:cNvPr id="323714" name="Rectangle 130">
              <a:extLst>
                <a:ext uri="{FF2B5EF4-FFF2-40B4-BE49-F238E27FC236}">
                  <a16:creationId xmlns:a16="http://schemas.microsoft.com/office/drawing/2014/main" id="{A2937D53-C5EA-42A0-9FD4-700157434424}"/>
                </a:ext>
              </a:extLst>
            </p:cNvPr>
            <p:cNvSpPr>
              <a:spLocks noChangeArrowheads="1"/>
            </p:cNvSpPr>
            <p:nvPr/>
          </p:nvSpPr>
          <p:spPr bwMode="auto">
            <a:xfrm>
              <a:off x="3112"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12</a:t>
              </a:r>
              <a:endParaRPr lang="en-US" altLang="zh-CN" sz="2800">
                <a:effectLst>
                  <a:outerShdw blurRad="38100" dist="38100" dir="2700000" algn="tl">
                    <a:srgbClr val="FFFFFF"/>
                  </a:outerShdw>
                </a:effectLst>
                <a:ea typeface="宋体" panose="02010600030101010101" pitchFamily="2" charset="-122"/>
              </a:endParaRPr>
            </a:p>
          </p:txBody>
        </p:sp>
        <p:sp>
          <p:nvSpPr>
            <p:cNvPr id="323715" name="Rectangle 131">
              <a:extLst>
                <a:ext uri="{FF2B5EF4-FFF2-40B4-BE49-F238E27FC236}">
                  <a16:creationId xmlns:a16="http://schemas.microsoft.com/office/drawing/2014/main" id="{D0188881-7E16-4789-9372-A1662BFDE234}"/>
                </a:ext>
              </a:extLst>
            </p:cNvPr>
            <p:cNvSpPr>
              <a:spLocks noChangeArrowheads="1"/>
            </p:cNvSpPr>
            <p:nvPr/>
          </p:nvSpPr>
          <p:spPr bwMode="auto">
            <a:xfrm>
              <a:off x="611" y="211"/>
              <a:ext cx="411"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Fetch</a:t>
              </a:r>
              <a:endParaRPr lang="en-US" altLang="zh-CN" sz="2400">
                <a:effectLst>
                  <a:outerShdw blurRad="38100" dist="38100" dir="2700000" algn="tl">
                    <a:srgbClr val="FFFFFF"/>
                  </a:outerShdw>
                </a:effectLst>
                <a:ea typeface="宋体" panose="02010600030101010101" pitchFamily="2" charset="-122"/>
              </a:endParaRPr>
            </a:p>
          </p:txBody>
        </p:sp>
        <p:sp>
          <p:nvSpPr>
            <p:cNvPr id="323716" name="Rectangle 132">
              <a:extLst>
                <a:ext uri="{FF2B5EF4-FFF2-40B4-BE49-F238E27FC236}">
                  <a16:creationId xmlns:a16="http://schemas.microsoft.com/office/drawing/2014/main" id="{3A1D9EC0-3707-43F9-9FF7-0BB425836040}"/>
                </a:ext>
              </a:extLst>
            </p:cNvPr>
            <p:cNvSpPr>
              <a:spLocks noChangeArrowheads="1"/>
            </p:cNvSpPr>
            <p:nvPr/>
          </p:nvSpPr>
          <p:spPr bwMode="auto">
            <a:xfrm>
              <a:off x="1117" y="211"/>
              <a:ext cx="239"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23717" name="Rectangle 133">
              <a:extLst>
                <a:ext uri="{FF2B5EF4-FFF2-40B4-BE49-F238E27FC236}">
                  <a16:creationId xmlns:a16="http://schemas.microsoft.com/office/drawing/2014/main" id="{587B9A86-CD06-4055-AAF7-35126C9DE3F1}"/>
                </a:ext>
              </a:extLst>
            </p:cNvPr>
            <p:cNvSpPr>
              <a:spLocks noChangeArrowheads="1"/>
            </p:cNvSpPr>
            <p:nvPr/>
          </p:nvSpPr>
          <p:spPr bwMode="auto">
            <a:xfrm>
              <a:off x="1391" y="211"/>
              <a:ext cx="23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Alloc</a:t>
              </a:r>
              <a:endParaRPr lang="en-US" altLang="zh-CN" sz="2400">
                <a:effectLst>
                  <a:outerShdw blurRad="38100" dist="38100" dir="2700000" algn="tl">
                    <a:srgbClr val="FFFFFF"/>
                  </a:outerShdw>
                </a:effectLst>
                <a:ea typeface="宋体" panose="02010600030101010101" pitchFamily="2" charset="-122"/>
              </a:endParaRPr>
            </a:p>
          </p:txBody>
        </p:sp>
        <p:sp>
          <p:nvSpPr>
            <p:cNvPr id="323718" name="Rectangle 134">
              <a:extLst>
                <a:ext uri="{FF2B5EF4-FFF2-40B4-BE49-F238E27FC236}">
                  <a16:creationId xmlns:a16="http://schemas.microsoft.com/office/drawing/2014/main" id="{9714E8FA-791F-4A4F-A5A5-A9720992AC2C}"/>
                </a:ext>
              </a:extLst>
            </p:cNvPr>
            <p:cNvSpPr>
              <a:spLocks noChangeArrowheads="1"/>
            </p:cNvSpPr>
            <p:nvPr/>
          </p:nvSpPr>
          <p:spPr bwMode="auto">
            <a:xfrm>
              <a:off x="1751" y="214"/>
              <a:ext cx="372"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Rename</a:t>
              </a:r>
              <a:endParaRPr lang="en-US" altLang="zh-CN" sz="2400">
                <a:effectLst>
                  <a:outerShdw blurRad="38100" dist="38100" dir="2700000" algn="tl">
                    <a:srgbClr val="FFFFFF"/>
                  </a:outerShdw>
                </a:effectLst>
                <a:ea typeface="宋体" panose="02010600030101010101" pitchFamily="2" charset="-122"/>
              </a:endParaRPr>
            </a:p>
          </p:txBody>
        </p:sp>
        <p:sp>
          <p:nvSpPr>
            <p:cNvPr id="323719" name="Rectangle 135">
              <a:extLst>
                <a:ext uri="{FF2B5EF4-FFF2-40B4-BE49-F238E27FC236}">
                  <a16:creationId xmlns:a16="http://schemas.microsoft.com/office/drawing/2014/main" id="{25D75DC7-9617-4C2C-9EF0-8CF52BD1B28C}"/>
                </a:ext>
              </a:extLst>
            </p:cNvPr>
            <p:cNvSpPr>
              <a:spLocks noChangeArrowheads="1"/>
            </p:cNvSpPr>
            <p:nvPr/>
          </p:nvSpPr>
          <p:spPr bwMode="auto">
            <a:xfrm>
              <a:off x="2237" y="211"/>
              <a:ext cx="18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Que</a:t>
              </a:r>
              <a:endParaRPr lang="en-US" altLang="zh-CN" sz="2400">
                <a:effectLst>
                  <a:outerShdw blurRad="38100" dist="38100" dir="2700000" algn="tl">
                    <a:srgbClr val="FFFFFF"/>
                  </a:outerShdw>
                </a:effectLst>
                <a:ea typeface="宋体" panose="02010600030101010101" pitchFamily="2" charset="-122"/>
              </a:endParaRPr>
            </a:p>
          </p:txBody>
        </p:sp>
        <p:sp>
          <p:nvSpPr>
            <p:cNvPr id="323720" name="Rectangle 136">
              <a:extLst>
                <a:ext uri="{FF2B5EF4-FFF2-40B4-BE49-F238E27FC236}">
                  <a16:creationId xmlns:a16="http://schemas.microsoft.com/office/drawing/2014/main" id="{C7A0C4B1-5E5C-4098-A34A-E7502DDFB1ED}"/>
                </a:ext>
              </a:extLst>
            </p:cNvPr>
            <p:cNvSpPr>
              <a:spLocks noChangeArrowheads="1"/>
            </p:cNvSpPr>
            <p:nvPr/>
          </p:nvSpPr>
          <p:spPr bwMode="auto">
            <a:xfrm>
              <a:off x="2509"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3721" name="Rectangle 137">
              <a:extLst>
                <a:ext uri="{FF2B5EF4-FFF2-40B4-BE49-F238E27FC236}">
                  <a16:creationId xmlns:a16="http://schemas.microsoft.com/office/drawing/2014/main" id="{20BFB129-057D-44FC-B44B-2CB81F7D117C}"/>
                </a:ext>
              </a:extLst>
            </p:cNvPr>
            <p:cNvSpPr>
              <a:spLocks noChangeArrowheads="1"/>
            </p:cNvSpPr>
            <p:nvPr/>
          </p:nvSpPr>
          <p:spPr bwMode="auto">
            <a:xfrm>
              <a:off x="2790" y="207"/>
              <a:ext cx="176"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3722" name="Rectangle 138">
              <a:extLst>
                <a:ext uri="{FF2B5EF4-FFF2-40B4-BE49-F238E27FC236}">
                  <a16:creationId xmlns:a16="http://schemas.microsoft.com/office/drawing/2014/main" id="{24A970F9-D913-40C9-838A-4BE1F8486DC7}"/>
                </a:ext>
              </a:extLst>
            </p:cNvPr>
            <p:cNvSpPr>
              <a:spLocks noChangeArrowheads="1"/>
            </p:cNvSpPr>
            <p:nvPr/>
          </p:nvSpPr>
          <p:spPr bwMode="auto">
            <a:xfrm>
              <a:off x="3054"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3723" name="Line 139">
              <a:extLst>
                <a:ext uri="{FF2B5EF4-FFF2-40B4-BE49-F238E27FC236}">
                  <a16:creationId xmlns:a16="http://schemas.microsoft.com/office/drawing/2014/main" id="{3B8F1640-EF43-48F7-9A2A-1652B0DBF9F0}"/>
                </a:ext>
              </a:extLst>
            </p:cNvPr>
            <p:cNvSpPr>
              <a:spLocks noChangeShapeType="1"/>
            </p:cNvSpPr>
            <p:nvPr/>
          </p:nvSpPr>
          <p:spPr bwMode="auto">
            <a:xfrm>
              <a:off x="3281" y="2"/>
              <a:ext cx="545"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3724" name="Rectangle 140">
              <a:extLst>
                <a:ext uri="{FF2B5EF4-FFF2-40B4-BE49-F238E27FC236}">
                  <a16:creationId xmlns:a16="http://schemas.microsoft.com/office/drawing/2014/main" id="{7CCF86EA-9ABF-4DD8-8CAB-209AE687AA91}"/>
                </a:ext>
              </a:extLst>
            </p:cNvPr>
            <p:cNvSpPr>
              <a:spLocks noChangeArrowheads="1"/>
            </p:cNvSpPr>
            <p:nvPr/>
          </p:nvSpPr>
          <p:spPr bwMode="auto">
            <a:xfrm>
              <a:off x="338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13</a:t>
              </a:r>
              <a:endParaRPr lang="en-US" altLang="zh-CN" sz="2800">
                <a:effectLst>
                  <a:outerShdw blurRad="38100" dist="38100" dir="2700000" algn="tl">
                    <a:srgbClr val="FFFFFF"/>
                  </a:outerShdw>
                </a:effectLst>
                <a:ea typeface="宋体" panose="02010600030101010101" pitchFamily="2" charset="-122"/>
              </a:endParaRPr>
            </a:p>
          </p:txBody>
        </p:sp>
        <p:sp>
          <p:nvSpPr>
            <p:cNvPr id="323725" name="Rectangle 141">
              <a:extLst>
                <a:ext uri="{FF2B5EF4-FFF2-40B4-BE49-F238E27FC236}">
                  <a16:creationId xmlns:a16="http://schemas.microsoft.com/office/drawing/2014/main" id="{D1B21AA5-2D33-4743-B4B1-C31A596DCC43}"/>
                </a:ext>
              </a:extLst>
            </p:cNvPr>
            <p:cNvSpPr>
              <a:spLocks noChangeArrowheads="1"/>
            </p:cNvSpPr>
            <p:nvPr/>
          </p:nvSpPr>
          <p:spPr bwMode="auto">
            <a:xfrm>
              <a:off x="3658"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14</a:t>
              </a:r>
              <a:endParaRPr lang="en-US" altLang="zh-CN" sz="2800">
                <a:effectLst>
                  <a:outerShdw blurRad="38100" dist="38100" dir="2700000" algn="tl">
                    <a:srgbClr val="FFFFFF"/>
                  </a:outerShdw>
                </a:effectLst>
                <a:ea typeface="宋体" panose="02010600030101010101" pitchFamily="2" charset="-122"/>
              </a:endParaRPr>
            </a:p>
          </p:txBody>
        </p:sp>
        <p:sp>
          <p:nvSpPr>
            <p:cNvPr id="323726" name="Rectangle 142">
              <a:extLst>
                <a:ext uri="{FF2B5EF4-FFF2-40B4-BE49-F238E27FC236}">
                  <a16:creationId xmlns:a16="http://schemas.microsoft.com/office/drawing/2014/main" id="{8FCE0393-AEA0-4D58-B1E5-C993DBACB8C4}"/>
                </a:ext>
              </a:extLst>
            </p:cNvPr>
            <p:cNvSpPr>
              <a:spLocks noChangeArrowheads="1"/>
            </p:cNvSpPr>
            <p:nvPr/>
          </p:nvSpPr>
          <p:spPr bwMode="auto">
            <a:xfrm>
              <a:off x="3325" y="209"/>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23727" name="Rectangle 143">
              <a:extLst>
                <a:ext uri="{FF2B5EF4-FFF2-40B4-BE49-F238E27FC236}">
                  <a16:creationId xmlns:a16="http://schemas.microsoft.com/office/drawing/2014/main" id="{214FB56B-584B-4C39-8853-BED860FBA6F3}"/>
                </a:ext>
              </a:extLst>
            </p:cNvPr>
            <p:cNvSpPr>
              <a:spLocks noChangeArrowheads="1"/>
            </p:cNvSpPr>
            <p:nvPr/>
          </p:nvSpPr>
          <p:spPr bwMode="auto">
            <a:xfrm>
              <a:off x="3576" y="213"/>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23728" name="Line 144">
              <a:extLst>
                <a:ext uri="{FF2B5EF4-FFF2-40B4-BE49-F238E27FC236}">
                  <a16:creationId xmlns:a16="http://schemas.microsoft.com/office/drawing/2014/main" id="{24AE3B32-1C72-4E95-B0E1-E5F470D6A802}"/>
                </a:ext>
              </a:extLst>
            </p:cNvPr>
            <p:cNvSpPr>
              <a:spLocks noChangeShapeType="1"/>
            </p:cNvSpPr>
            <p:nvPr/>
          </p:nvSpPr>
          <p:spPr bwMode="auto">
            <a:xfrm>
              <a:off x="3281" y="2"/>
              <a:ext cx="5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3729" name="Line 145">
              <a:extLst>
                <a:ext uri="{FF2B5EF4-FFF2-40B4-BE49-F238E27FC236}">
                  <a16:creationId xmlns:a16="http://schemas.microsoft.com/office/drawing/2014/main" id="{9C7D4F9A-D291-4231-8D75-202730B3414A}"/>
                </a:ext>
              </a:extLst>
            </p:cNvPr>
            <p:cNvSpPr>
              <a:spLocks noChangeShapeType="1"/>
            </p:cNvSpPr>
            <p:nvPr/>
          </p:nvSpPr>
          <p:spPr bwMode="auto">
            <a:xfrm>
              <a:off x="3826" y="2"/>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3730" name="Line 146">
              <a:extLst>
                <a:ext uri="{FF2B5EF4-FFF2-40B4-BE49-F238E27FC236}">
                  <a16:creationId xmlns:a16="http://schemas.microsoft.com/office/drawing/2014/main" id="{DE7B0DC7-DF36-4070-B348-8F221983AAA2}"/>
                </a:ext>
              </a:extLst>
            </p:cNvPr>
            <p:cNvSpPr>
              <a:spLocks noChangeShapeType="1"/>
            </p:cNvSpPr>
            <p:nvPr/>
          </p:nvSpPr>
          <p:spPr bwMode="auto">
            <a:xfrm>
              <a:off x="3826" y="173"/>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3731" name="Rectangle 147">
              <a:extLst>
                <a:ext uri="{FF2B5EF4-FFF2-40B4-BE49-F238E27FC236}">
                  <a16:creationId xmlns:a16="http://schemas.microsoft.com/office/drawing/2014/main" id="{2E70F0E0-9AB2-4DA0-B22D-154FFA74F72C}"/>
                </a:ext>
              </a:extLst>
            </p:cNvPr>
            <p:cNvSpPr>
              <a:spLocks noChangeArrowheads="1"/>
            </p:cNvSpPr>
            <p:nvPr/>
          </p:nvSpPr>
          <p:spPr bwMode="auto">
            <a:xfrm>
              <a:off x="3886"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15</a:t>
              </a:r>
              <a:endParaRPr lang="en-US" altLang="zh-CN" sz="2800">
                <a:effectLst>
                  <a:outerShdw blurRad="38100" dist="38100" dir="2700000" algn="tl">
                    <a:srgbClr val="FFFFFF"/>
                  </a:outerShdw>
                </a:effectLst>
                <a:ea typeface="宋体" panose="02010600030101010101" pitchFamily="2" charset="-122"/>
              </a:endParaRPr>
            </a:p>
          </p:txBody>
        </p:sp>
        <p:sp>
          <p:nvSpPr>
            <p:cNvPr id="323732" name="Rectangle 148">
              <a:extLst>
                <a:ext uri="{FF2B5EF4-FFF2-40B4-BE49-F238E27FC236}">
                  <a16:creationId xmlns:a16="http://schemas.microsoft.com/office/drawing/2014/main" id="{9B625E74-7829-4409-A106-470936F9FD5E}"/>
                </a:ext>
              </a:extLst>
            </p:cNvPr>
            <p:cNvSpPr>
              <a:spLocks noChangeArrowheads="1"/>
            </p:cNvSpPr>
            <p:nvPr/>
          </p:nvSpPr>
          <p:spPr bwMode="auto">
            <a:xfrm>
              <a:off x="415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16</a:t>
              </a:r>
              <a:endParaRPr lang="en-US" altLang="zh-CN" sz="2800">
                <a:effectLst>
                  <a:outerShdw blurRad="38100" dist="38100" dir="2700000" algn="tl">
                    <a:srgbClr val="FFFFFF"/>
                  </a:outerShdw>
                </a:effectLst>
                <a:ea typeface="宋体" panose="02010600030101010101" pitchFamily="2" charset="-122"/>
              </a:endParaRPr>
            </a:p>
          </p:txBody>
        </p:sp>
        <p:sp>
          <p:nvSpPr>
            <p:cNvPr id="323733" name="Rectangle 149">
              <a:extLst>
                <a:ext uri="{FF2B5EF4-FFF2-40B4-BE49-F238E27FC236}">
                  <a16:creationId xmlns:a16="http://schemas.microsoft.com/office/drawing/2014/main" id="{28C1C29A-C1C3-4783-91B8-E25FF85D68A1}"/>
                </a:ext>
              </a:extLst>
            </p:cNvPr>
            <p:cNvSpPr>
              <a:spLocks noChangeArrowheads="1"/>
            </p:cNvSpPr>
            <p:nvPr/>
          </p:nvSpPr>
          <p:spPr bwMode="auto">
            <a:xfrm>
              <a:off x="4429"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17</a:t>
              </a:r>
              <a:endParaRPr lang="en-US" altLang="zh-CN" sz="2800">
                <a:effectLst>
                  <a:outerShdw blurRad="38100" dist="38100" dir="2700000" algn="tl">
                    <a:srgbClr val="FFFFFF"/>
                  </a:outerShdw>
                </a:effectLst>
                <a:ea typeface="宋体" panose="02010600030101010101" pitchFamily="2" charset="-122"/>
              </a:endParaRPr>
            </a:p>
          </p:txBody>
        </p:sp>
        <p:sp>
          <p:nvSpPr>
            <p:cNvPr id="323734" name="Rectangle 150">
              <a:extLst>
                <a:ext uri="{FF2B5EF4-FFF2-40B4-BE49-F238E27FC236}">
                  <a16:creationId xmlns:a16="http://schemas.microsoft.com/office/drawing/2014/main" id="{3959A8B3-55BC-4B32-8F10-13B951172830}"/>
                </a:ext>
              </a:extLst>
            </p:cNvPr>
            <p:cNvSpPr>
              <a:spLocks noChangeArrowheads="1"/>
            </p:cNvSpPr>
            <p:nvPr/>
          </p:nvSpPr>
          <p:spPr bwMode="auto">
            <a:xfrm>
              <a:off x="469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18</a:t>
              </a:r>
              <a:endParaRPr lang="en-US" altLang="zh-CN" sz="2800">
                <a:effectLst>
                  <a:outerShdw blurRad="38100" dist="38100" dir="2700000" algn="tl">
                    <a:srgbClr val="FFFFFF"/>
                  </a:outerShdw>
                </a:effectLst>
                <a:ea typeface="宋体" panose="02010600030101010101" pitchFamily="2" charset="-122"/>
              </a:endParaRPr>
            </a:p>
          </p:txBody>
        </p:sp>
        <p:sp>
          <p:nvSpPr>
            <p:cNvPr id="323735" name="Rectangle 151">
              <a:extLst>
                <a:ext uri="{FF2B5EF4-FFF2-40B4-BE49-F238E27FC236}">
                  <a16:creationId xmlns:a16="http://schemas.microsoft.com/office/drawing/2014/main" id="{2A9893D0-76D2-495B-BD9C-43A2761C2B1C}"/>
                </a:ext>
              </a:extLst>
            </p:cNvPr>
            <p:cNvSpPr>
              <a:spLocks noChangeArrowheads="1"/>
            </p:cNvSpPr>
            <p:nvPr/>
          </p:nvSpPr>
          <p:spPr bwMode="auto">
            <a:xfrm>
              <a:off x="4975"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19</a:t>
              </a:r>
              <a:endParaRPr lang="en-US" altLang="zh-CN" sz="2800">
                <a:effectLst>
                  <a:outerShdw blurRad="38100" dist="38100" dir="2700000" algn="tl">
                    <a:srgbClr val="FFFFFF"/>
                  </a:outerShdw>
                </a:effectLst>
                <a:ea typeface="宋体" panose="02010600030101010101" pitchFamily="2" charset="-122"/>
              </a:endParaRPr>
            </a:p>
          </p:txBody>
        </p:sp>
        <p:sp>
          <p:nvSpPr>
            <p:cNvPr id="323736" name="Rectangle 152">
              <a:extLst>
                <a:ext uri="{FF2B5EF4-FFF2-40B4-BE49-F238E27FC236}">
                  <a16:creationId xmlns:a16="http://schemas.microsoft.com/office/drawing/2014/main" id="{23551048-FFE7-416D-BA0E-04B57690542F}"/>
                </a:ext>
              </a:extLst>
            </p:cNvPr>
            <p:cNvSpPr>
              <a:spLocks noChangeArrowheads="1"/>
            </p:cNvSpPr>
            <p:nvPr/>
          </p:nvSpPr>
          <p:spPr bwMode="auto">
            <a:xfrm>
              <a:off x="5230" y="29"/>
              <a:ext cx="124" cy="147"/>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20</a:t>
              </a:r>
              <a:endParaRPr lang="en-US" altLang="zh-CN" sz="2800">
                <a:effectLst>
                  <a:outerShdw blurRad="38100" dist="38100" dir="2700000" algn="tl">
                    <a:srgbClr val="FFFFFF"/>
                  </a:outerShdw>
                </a:effectLst>
                <a:ea typeface="宋体" panose="02010600030101010101" pitchFamily="2" charset="-122"/>
              </a:endParaRPr>
            </a:p>
          </p:txBody>
        </p:sp>
        <p:sp>
          <p:nvSpPr>
            <p:cNvPr id="323737" name="Rectangle 153">
              <a:extLst>
                <a:ext uri="{FF2B5EF4-FFF2-40B4-BE49-F238E27FC236}">
                  <a16:creationId xmlns:a16="http://schemas.microsoft.com/office/drawing/2014/main" id="{1F4AFAB0-904D-4E41-8BF4-3B96D4020055}"/>
                </a:ext>
              </a:extLst>
            </p:cNvPr>
            <p:cNvSpPr>
              <a:spLocks noChangeArrowheads="1"/>
            </p:cNvSpPr>
            <p:nvPr/>
          </p:nvSpPr>
          <p:spPr bwMode="auto">
            <a:xfrm>
              <a:off x="4157" y="207"/>
              <a:ext cx="12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a:t>
              </a:r>
            </a:p>
          </p:txBody>
        </p:sp>
        <p:sp>
          <p:nvSpPr>
            <p:cNvPr id="323738" name="Rectangle 154">
              <a:extLst>
                <a:ext uri="{FF2B5EF4-FFF2-40B4-BE49-F238E27FC236}">
                  <a16:creationId xmlns:a16="http://schemas.microsoft.com/office/drawing/2014/main" id="{3D7AC7BF-BBE1-4F09-AD17-C981146B06C3}"/>
                </a:ext>
              </a:extLst>
            </p:cNvPr>
            <p:cNvSpPr>
              <a:spLocks noChangeArrowheads="1"/>
            </p:cNvSpPr>
            <p:nvPr/>
          </p:nvSpPr>
          <p:spPr bwMode="auto">
            <a:xfrm>
              <a:off x="4435" y="211"/>
              <a:ext cx="11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Ex</a:t>
              </a:r>
              <a:endParaRPr lang="en-US" altLang="zh-CN" sz="2400">
                <a:effectLst>
                  <a:outerShdw blurRad="38100" dist="38100" dir="2700000" algn="tl">
                    <a:srgbClr val="FFFFFF"/>
                  </a:outerShdw>
                </a:effectLst>
                <a:ea typeface="宋体" panose="02010600030101010101" pitchFamily="2" charset="-122"/>
              </a:endParaRPr>
            </a:p>
          </p:txBody>
        </p:sp>
        <p:sp>
          <p:nvSpPr>
            <p:cNvPr id="323739" name="Rectangle 155">
              <a:extLst>
                <a:ext uri="{FF2B5EF4-FFF2-40B4-BE49-F238E27FC236}">
                  <a16:creationId xmlns:a16="http://schemas.microsoft.com/office/drawing/2014/main" id="{7DE8173B-F453-46B5-A4B8-C38170687AB8}"/>
                </a:ext>
              </a:extLst>
            </p:cNvPr>
            <p:cNvSpPr>
              <a:spLocks noChangeArrowheads="1"/>
            </p:cNvSpPr>
            <p:nvPr/>
          </p:nvSpPr>
          <p:spPr bwMode="auto">
            <a:xfrm>
              <a:off x="4660" y="214"/>
              <a:ext cx="19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Flgs</a:t>
              </a:r>
              <a:endParaRPr lang="en-US" altLang="zh-CN" sz="2400">
                <a:effectLst>
                  <a:outerShdw blurRad="38100" dist="38100" dir="2700000" algn="tl">
                    <a:srgbClr val="FFFFFF"/>
                  </a:outerShdw>
                </a:effectLst>
                <a:ea typeface="宋体" panose="02010600030101010101" pitchFamily="2" charset="-122"/>
              </a:endParaRPr>
            </a:p>
          </p:txBody>
        </p:sp>
        <p:sp>
          <p:nvSpPr>
            <p:cNvPr id="323740" name="Rectangle 156">
              <a:extLst>
                <a:ext uri="{FF2B5EF4-FFF2-40B4-BE49-F238E27FC236}">
                  <a16:creationId xmlns:a16="http://schemas.microsoft.com/office/drawing/2014/main" id="{F455BCFF-4BB5-4E2D-84F4-752F7FD6912B}"/>
                </a:ext>
              </a:extLst>
            </p:cNvPr>
            <p:cNvSpPr>
              <a:spLocks noChangeArrowheads="1"/>
            </p:cNvSpPr>
            <p:nvPr/>
          </p:nvSpPr>
          <p:spPr bwMode="auto">
            <a:xfrm>
              <a:off x="4914" y="210"/>
              <a:ext cx="2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Br Ck</a:t>
              </a:r>
              <a:endParaRPr lang="en-US" altLang="zh-CN" sz="2400">
                <a:effectLst>
                  <a:outerShdw blurRad="38100" dist="38100" dir="2700000" algn="tl">
                    <a:srgbClr val="FFFFFF"/>
                  </a:outerShdw>
                </a:effectLst>
                <a:ea typeface="宋体" panose="02010600030101010101" pitchFamily="2" charset="-122"/>
              </a:endParaRPr>
            </a:p>
          </p:txBody>
        </p:sp>
        <p:sp>
          <p:nvSpPr>
            <p:cNvPr id="323741" name="Rectangle 157">
              <a:extLst>
                <a:ext uri="{FF2B5EF4-FFF2-40B4-BE49-F238E27FC236}">
                  <a16:creationId xmlns:a16="http://schemas.microsoft.com/office/drawing/2014/main" id="{2121E94E-C2C2-409B-854C-94BB83917162}"/>
                </a:ext>
              </a:extLst>
            </p:cNvPr>
            <p:cNvSpPr>
              <a:spLocks noChangeArrowheads="1"/>
            </p:cNvSpPr>
            <p:nvPr/>
          </p:nvSpPr>
          <p:spPr bwMode="auto">
            <a:xfrm>
              <a:off x="5194" y="211"/>
              <a:ext cx="26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23742" name="Rectangle 158">
              <a:extLst>
                <a:ext uri="{FF2B5EF4-FFF2-40B4-BE49-F238E27FC236}">
                  <a16:creationId xmlns:a16="http://schemas.microsoft.com/office/drawing/2014/main" id="{35FDCBAE-5DB3-4767-9176-4015B1047F90}"/>
                </a:ext>
              </a:extLst>
            </p:cNvPr>
            <p:cNvSpPr>
              <a:spLocks noChangeArrowheads="1"/>
            </p:cNvSpPr>
            <p:nvPr/>
          </p:nvSpPr>
          <p:spPr bwMode="auto">
            <a:xfrm>
              <a:off x="3886" y="209"/>
              <a:ext cx="1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 </a:t>
              </a:r>
              <a:endParaRPr lang="en-US" altLang="zh-CN" sz="2400">
                <a:effectLst>
                  <a:outerShdw blurRad="38100" dist="38100" dir="2700000" algn="tl">
                    <a:srgbClr val="FFFFFF"/>
                  </a:outerShdw>
                </a:effectLst>
                <a:ea typeface="宋体" panose="02010600030101010101" pitchFamily="2" charset="-122"/>
              </a:endParaRPr>
            </a:p>
          </p:txBody>
        </p:sp>
        <p:sp>
          <p:nvSpPr>
            <p:cNvPr id="323743" name="Rectangle 159">
              <a:extLst>
                <a:ext uri="{FF2B5EF4-FFF2-40B4-BE49-F238E27FC236}">
                  <a16:creationId xmlns:a16="http://schemas.microsoft.com/office/drawing/2014/main" id="{A5967024-60A0-479A-9759-A7DB6B1A1700}"/>
                </a:ext>
              </a:extLst>
            </p:cNvPr>
            <p:cNvSpPr>
              <a:spLocks noChangeArrowheads="1"/>
            </p:cNvSpPr>
            <p:nvPr/>
          </p:nvSpPr>
          <p:spPr bwMode="auto">
            <a:xfrm>
              <a:off x="67" y="211"/>
              <a:ext cx="42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Nxt IP</a:t>
              </a:r>
              <a:endParaRPr lang="en-US" altLang="zh-CN" sz="2400">
                <a:effectLst>
                  <a:outerShdw blurRad="38100" dist="38100" dir="2700000" algn="tl">
                    <a:srgbClr val="FFFFFF"/>
                  </a:outerShdw>
                </a:effectLst>
                <a:ea typeface="宋体" panose="02010600030101010101" pitchFamily="2" charset="-122"/>
              </a:endParaRPr>
            </a:p>
          </p:txBody>
        </p:sp>
        <p:sp>
          <p:nvSpPr>
            <p:cNvPr id="323744" name="Rectangle 160">
              <a:extLst>
                <a:ext uri="{FF2B5EF4-FFF2-40B4-BE49-F238E27FC236}">
                  <a16:creationId xmlns:a16="http://schemas.microsoft.com/office/drawing/2014/main" id="{C92A02B9-8F5D-456D-91CD-930AB0B46F79}"/>
                </a:ext>
              </a:extLst>
            </p:cNvPr>
            <p:cNvSpPr>
              <a:spLocks noChangeArrowheads="1"/>
            </p:cNvSpPr>
            <p:nvPr/>
          </p:nvSpPr>
          <p:spPr bwMode="auto">
            <a:xfrm>
              <a:off x="13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a:t>
              </a:r>
              <a:endParaRPr lang="en-US" altLang="zh-CN" sz="2800">
                <a:effectLst>
                  <a:outerShdw blurRad="38100" dist="38100" dir="2700000" algn="tl">
                    <a:srgbClr val="FFFFFF"/>
                  </a:outerShdw>
                </a:effectLst>
                <a:ea typeface="宋体" panose="02010600030101010101" pitchFamily="2" charset="-122"/>
              </a:endParaRPr>
            </a:p>
          </p:txBody>
        </p:sp>
        <p:grpSp>
          <p:nvGrpSpPr>
            <p:cNvPr id="323745" name="Group 161">
              <a:extLst>
                <a:ext uri="{FF2B5EF4-FFF2-40B4-BE49-F238E27FC236}">
                  <a16:creationId xmlns:a16="http://schemas.microsoft.com/office/drawing/2014/main" id="{87BFDD40-5FFA-48B6-83AF-FA4CD9F60F98}"/>
                </a:ext>
              </a:extLst>
            </p:cNvPr>
            <p:cNvGrpSpPr>
              <a:grpSpLocks/>
            </p:cNvGrpSpPr>
            <p:nvPr/>
          </p:nvGrpSpPr>
          <p:grpSpPr bwMode="auto">
            <a:xfrm>
              <a:off x="144" y="549"/>
              <a:ext cx="5169" cy="2523"/>
              <a:chOff x="0" y="0"/>
              <a:chExt cx="5169" cy="2523"/>
            </a:xfrm>
          </p:grpSpPr>
          <p:sp>
            <p:nvSpPr>
              <p:cNvPr id="323746" name="Text Box 162">
                <a:extLst>
                  <a:ext uri="{FF2B5EF4-FFF2-40B4-BE49-F238E27FC236}">
                    <a16:creationId xmlns:a16="http://schemas.microsoft.com/office/drawing/2014/main" id="{6983A3F6-D3E3-4FEB-A95D-D3EA733202A5}"/>
                  </a:ext>
                </a:extLst>
              </p:cNvPr>
              <p:cNvSpPr txBox="1">
                <a:spLocks noChangeArrowheads="1"/>
              </p:cNvSpPr>
              <p:nvPr/>
            </p:nvSpPr>
            <p:spPr bwMode="auto">
              <a:xfrm>
                <a:off x="0" y="0"/>
                <a:ext cx="5169" cy="8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latin typeface="Trebuchet MS" panose="020B0603020202020204" pitchFamily="34" charset="0"/>
                    <a:ea typeface="宋体" panose="02010600030101010101" pitchFamily="2" charset="-122"/>
                  </a:rPr>
                  <a:t>Sch: Schedule</a:t>
                </a:r>
              </a:p>
              <a:p>
                <a:r>
                  <a:rPr lang="en-US" altLang="zh-CN" sz="2400">
                    <a:latin typeface="Trebuchet MS" panose="020B0603020202020204" pitchFamily="34" charset="0"/>
                    <a:ea typeface="宋体" panose="02010600030101010101" pitchFamily="2" charset="-122"/>
                  </a:rPr>
                  <a:t>	Write into the schedulers and compute </a:t>
                </a:r>
              </a:p>
              <a:p>
                <a:r>
                  <a:rPr lang="en-US" altLang="zh-CN" sz="2400">
                    <a:latin typeface="Trebuchet MS" panose="020B0603020202020204" pitchFamily="34" charset="0"/>
                    <a:ea typeface="宋体" panose="02010600030101010101" pitchFamily="2" charset="-122"/>
                  </a:rPr>
                  <a:t>	dependencies.  Watch for dependency to resolve.</a:t>
                </a:r>
              </a:p>
            </p:txBody>
          </p:sp>
          <p:sp>
            <p:nvSpPr>
              <p:cNvPr id="323747" name="Rectangle 163">
                <a:extLst>
                  <a:ext uri="{FF2B5EF4-FFF2-40B4-BE49-F238E27FC236}">
                    <a16:creationId xmlns:a16="http://schemas.microsoft.com/office/drawing/2014/main" id="{CA379CF8-71EB-4AB4-97ED-5A9F0FDDE5D2}"/>
                  </a:ext>
                </a:extLst>
              </p:cNvPr>
              <p:cNvSpPr>
                <a:spLocks noChangeArrowheads="1"/>
              </p:cNvSpPr>
              <p:nvPr/>
            </p:nvSpPr>
            <p:spPr bwMode="auto">
              <a:xfrm rot="16200000">
                <a:off x="2242" y="1741"/>
                <a:ext cx="1372" cy="192"/>
              </a:xfrm>
              <a:prstGeom prst="rect">
                <a:avLst/>
              </a:prstGeom>
              <a:solidFill>
                <a:schemeClr val="folHlink"/>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effectLst>
                      <a:outerShdw blurRad="38100" dist="38100" dir="2700000" algn="tl">
                        <a:srgbClr val="FFFFFF"/>
                      </a:outerShdw>
                    </a:effectLst>
                    <a:ea typeface="宋体" panose="02010600030101010101" pitchFamily="2" charset="-122"/>
                  </a:rPr>
                  <a:t>Schedulers</a:t>
                </a:r>
              </a:p>
            </p:txBody>
          </p:sp>
        </p:grpSp>
      </p:grpSp>
      <p:sp>
        <p:nvSpPr>
          <p:cNvPr id="2" name="日期占位符 1">
            <a:extLst>
              <a:ext uri="{FF2B5EF4-FFF2-40B4-BE49-F238E27FC236}">
                <a16:creationId xmlns:a16="http://schemas.microsoft.com/office/drawing/2014/main" id="{AD10831A-FB4A-4BDD-A3D7-1B164261130F}"/>
              </a:ext>
            </a:extLst>
          </p:cNvPr>
          <p:cNvSpPr>
            <a:spLocks noGrp="1"/>
          </p:cNvSpPr>
          <p:nvPr>
            <p:ph type="dt" sz="half" idx="10"/>
          </p:nvPr>
        </p:nvSpPr>
        <p:spPr/>
        <p:txBody>
          <a:bodyPr/>
          <a:lstStyle/>
          <a:p>
            <a:fld id="{DA32560A-0403-4FED-BD6A-033D1B955E9F}"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BC1B9926-250B-4072-B9B0-1FB93EC71664}"/>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0268EDDB-944C-4D05-BCD9-624942C01C8C}"/>
              </a:ext>
            </a:extLst>
          </p:cNvPr>
          <p:cNvSpPr>
            <a:spLocks noGrp="1"/>
          </p:cNvSpPr>
          <p:nvPr>
            <p:ph type="sldNum" sz="quarter" idx="12"/>
          </p:nvPr>
        </p:nvSpPr>
        <p:spPr/>
        <p:txBody>
          <a:bodyPr/>
          <a:lstStyle/>
          <a:p>
            <a:fld id="{543F9F60-DC96-4418-AA45-B65D142E4089}" type="slidenum">
              <a:rPr lang="zh-CN" altLang="en-US" smtClean="0"/>
              <a:t>101</a:t>
            </a:fld>
            <a:endParaRPr lang="zh-CN" altLang="en-US"/>
          </a:p>
        </p:txBody>
      </p:sp>
    </p:spTree>
    <p:extLst>
      <p:ext uri="{BB962C8B-B14F-4D97-AF65-F5344CB8AC3E}">
        <p14:creationId xmlns:p14="http://schemas.microsoft.com/office/powerpoint/2010/main" val="412973193"/>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800" name="Rectangle 168">
            <a:extLst>
              <a:ext uri="{FF2B5EF4-FFF2-40B4-BE49-F238E27FC236}">
                <a16:creationId xmlns:a16="http://schemas.microsoft.com/office/drawing/2014/main" id="{2B71A206-6311-4BDA-B568-8E3CBF95593B}"/>
              </a:ext>
            </a:extLst>
          </p:cNvPr>
          <p:cNvSpPr>
            <a:spLocks noGrp="1" noChangeArrowheads="1"/>
          </p:cNvSpPr>
          <p:nvPr>
            <p:ph type="title"/>
          </p:nvPr>
        </p:nvSpPr>
        <p:spPr/>
        <p:txBody>
          <a:bodyPr/>
          <a:lstStyle/>
          <a:p>
            <a:r>
              <a:rPr lang="en-US" altLang="zh-CN"/>
              <a:t>Hyper Pipelined Technology 8/13</a:t>
            </a:r>
          </a:p>
        </p:txBody>
      </p:sp>
      <p:sp>
        <p:nvSpPr>
          <p:cNvPr id="325634" name="Rectangle 2">
            <a:extLst>
              <a:ext uri="{FF2B5EF4-FFF2-40B4-BE49-F238E27FC236}">
                <a16:creationId xmlns:a16="http://schemas.microsoft.com/office/drawing/2014/main" id="{183AE221-3A2C-41D7-B9EB-BF1AD3D1DB61}"/>
              </a:ext>
            </a:extLst>
          </p:cNvPr>
          <p:cNvSpPr>
            <a:spLocks noChangeArrowheads="1"/>
          </p:cNvSpPr>
          <p:nvPr/>
        </p:nvSpPr>
        <p:spPr bwMode="auto">
          <a:xfrm>
            <a:off x="6943725" y="2522538"/>
            <a:ext cx="4763"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5635" name="Rectangle 3">
            <a:extLst>
              <a:ext uri="{FF2B5EF4-FFF2-40B4-BE49-F238E27FC236}">
                <a16:creationId xmlns:a16="http://schemas.microsoft.com/office/drawing/2014/main" id="{038F86D7-76ED-49EA-844C-AE501209FCC8}"/>
              </a:ext>
            </a:extLst>
          </p:cNvPr>
          <p:cNvSpPr>
            <a:spLocks noChangeArrowheads="1"/>
          </p:cNvSpPr>
          <p:nvPr/>
        </p:nvSpPr>
        <p:spPr bwMode="auto">
          <a:xfrm>
            <a:off x="1084263"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5636" name="Rectangle 4">
            <a:extLst>
              <a:ext uri="{FF2B5EF4-FFF2-40B4-BE49-F238E27FC236}">
                <a16:creationId xmlns:a16="http://schemas.microsoft.com/office/drawing/2014/main" id="{FCD9CC44-50B5-4693-92F1-FE7B369BF2A1}"/>
              </a:ext>
            </a:extLst>
          </p:cNvPr>
          <p:cNvSpPr>
            <a:spLocks noChangeArrowheads="1"/>
          </p:cNvSpPr>
          <p:nvPr/>
        </p:nvSpPr>
        <p:spPr bwMode="auto">
          <a:xfrm>
            <a:off x="1920875"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5637" name="Rectangle 5">
            <a:extLst>
              <a:ext uri="{FF2B5EF4-FFF2-40B4-BE49-F238E27FC236}">
                <a16:creationId xmlns:a16="http://schemas.microsoft.com/office/drawing/2014/main" id="{14644EF9-D2B3-4F21-BA3F-669402B7DAC7}"/>
              </a:ext>
            </a:extLst>
          </p:cNvPr>
          <p:cNvSpPr>
            <a:spLocks noChangeArrowheads="1"/>
          </p:cNvSpPr>
          <p:nvPr/>
        </p:nvSpPr>
        <p:spPr bwMode="auto">
          <a:xfrm>
            <a:off x="6108700"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5638" name="Rectangle 6">
            <a:extLst>
              <a:ext uri="{FF2B5EF4-FFF2-40B4-BE49-F238E27FC236}">
                <a16:creationId xmlns:a16="http://schemas.microsoft.com/office/drawing/2014/main" id="{07DCB663-699F-4E96-80BE-B18CE13ED610}"/>
              </a:ext>
            </a:extLst>
          </p:cNvPr>
          <p:cNvSpPr>
            <a:spLocks noChangeArrowheads="1"/>
          </p:cNvSpPr>
          <p:nvPr/>
        </p:nvSpPr>
        <p:spPr bwMode="auto">
          <a:xfrm>
            <a:off x="1624013" y="12461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5639" name="Rectangle 7">
            <a:extLst>
              <a:ext uri="{FF2B5EF4-FFF2-40B4-BE49-F238E27FC236}">
                <a16:creationId xmlns:a16="http://schemas.microsoft.com/office/drawing/2014/main" id="{F2720A17-D924-421E-84FF-56E1A4D31329}"/>
              </a:ext>
            </a:extLst>
          </p:cNvPr>
          <p:cNvSpPr>
            <a:spLocks noChangeArrowheads="1"/>
          </p:cNvSpPr>
          <p:nvPr/>
        </p:nvSpPr>
        <p:spPr bwMode="auto">
          <a:xfrm>
            <a:off x="4556125" y="12461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5640" name="Rectangle 8">
            <a:extLst>
              <a:ext uri="{FF2B5EF4-FFF2-40B4-BE49-F238E27FC236}">
                <a16:creationId xmlns:a16="http://schemas.microsoft.com/office/drawing/2014/main" id="{C438C24A-57F1-4C09-98FE-075746342DF0}"/>
              </a:ext>
            </a:extLst>
          </p:cNvPr>
          <p:cNvSpPr>
            <a:spLocks noChangeArrowheads="1"/>
          </p:cNvSpPr>
          <p:nvPr/>
        </p:nvSpPr>
        <p:spPr bwMode="auto">
          <a:xfrm>
            <a:off x="5397500" y="1222375"/>
            <a:ext cx="836613" cy="63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5641" name="Rectangle 9">
            <a:extLst>
              <a:ext uri="{FF2B5EF4-FFF2-40B4-BE49-F238E27FC236}">
                <a16:creationId xmlns:a16="http://schemas.microsoft.com/office/drawing/2014/main" id="{66F11240-48EF-4EE5-ACAB-01A8F1B4D9AB}"/>
              </a:ext>
            </a:extLst>
          </p:cNvPr>
          <p:cNvSpPr>
            <a:spLocks noChangeArrowheads="1"/>
          </p:cNvSpPr>
          <p:nvPr/>
        </p:nvSpPr>
        <p:spPr bwMode="auto">
          <a:xfrm>
            <a:off x="5397500" y="1222375"/>
            <a:ext cx="836613"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25642" name="Group 10">
            <a:extLst>
              <a:ext uri="{FF2B5EF4-FFF2-40B4-BE49-F238E27FC236}">
                <a16:creationId xmlns:a16="http://schemas.microsoft.com/office/drawing/2014/main" id="{D9337A9E-F2A0-4C1E-96C2-9C0A31ED19F6}"/>
              </a:ext>
            </a:extLst>
          </p:cNvPr>
          <p:cNvGrpSpPr>
            <a:grpSpLocks/>
          </p:cNvGrpSpPr>
          <p:nvPr/>
        </p:nvGrpSpPr>
        <p:grpSpPr bwMode="auto">
          <a:xfrm>
            <a:off x="228600" y="1628775"/>
            <a:ext cx="8688388" cy="4441825"/>
            <a:chOff x="0" y="0"/>
            <a:chExt cx="5473" cy="3056"/>
          </a:xfrm>
        </p:grpSpPr>
        <p:sp>
          <p:nvSpPr>
            <p:cNvPr id="325643" name="Rectangle 11">
              <a:extLst>
                <a:ext uri="{FF2B5EF4-FFF2-40B4-BE49-F238E27FC236}">
                  <a16:creationId xmlns:a16="http://schemas.microsoft.com/office/drawing/2014/main" id="{CA0CBF2B-C243-440F-80BE-A656EEFC311C}"/>
                </a:ext>
              </a:extLst>
            </p:cNvPr>
            <p:cNvSpPr>
              <a:spLocks noChangeArrowheads="1"/>
            </p:cNvSpPr>
            <p:nvPr/>
          </p:nvSpPr>
          <p:spPr bwMode="auto">
            <a:xfrm>
              <a:off x="0" y="6"/>
              <a:ext cx="5473" cy="38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bg2"/>
              </a:solidFill>
              <a:miter lim="800000"/>
              <a:headEnd/>
              <a:tailEnd/>
            </a:ln>
          </p:spPr>
          <p:txBody>
            <a:bodyPr/>
            <a:lstStyle/>
            <a:p>
              <a:endParaRPr lang="zh-CN" altLang="en-US"/>
            </a:p>
          </p:txBody>
        </p:sp>
        <p:sp>
          <p:nvSpPr>
            <p:cNvPr id="325644" name="Line 12">
              <a:extLst>
                <a:ext uri="{FF2B5EF4-FFF2-40B4-BE49-F238E27FC236}">
                  <a16:creationId xmlns:a16="http://schemas.microsoft.com/office/drawing/2014/main" id="{74B33423-80C7-4774-9014-C229584FA005}"/>
                </a:ext>
              </a:extLst>
            </p:cNvPr>
            <p:cNvSpPr>
              <a:spLocks noChangeShapeType="1"/>
            </p:cNvSpPr>
            <p:nvPr/>
          </p:nvSpPr>
          <p:spPr bwMode="auto">
            <a:xfrm>
              <a:off x="55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645" name="Line 13">
              <a:extLst>
                <a:ext uri="{FF2B5EF4-FFF2-40B4-BE49-F238E27FC236}">
                  <a16:creationId xmlns:a16="http://schemas.microsoft.com/office/drawing/2014/main" id="{87339859-FDE2-43C8-BCF9-C643BC8F4AB6}"/>
                </a:ext>
              </a:extLst>
            </p:cNvPr>
            <p:cNvSpPr>
              <a:spLocks noChangeShapeType="1"/>
            </p:cNvSpPr>
            <p:nvPr/>
          </p:nvSpPr>
          <p:spPr bwMode="auto">
            <a:xfrm>
              <a:off x="1099"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646" name="Line 14">
              <a:extLst>
                <a:ext uri="{FF2B5EF4-FFF2-40B4-BE49-F238E27FC236}">
                  <a16:creationId xmlns:a16="http://schemas.microsoft.com/office/drawing/2014/main" id="{DEC2F04F-4EA7-4476-BBC0-68EBA53F66FE}"/>
                </a:ext>
              </a:extLst>
            </p:cNvPr>
            <p:cNvSpPr>
              <a:spLocks noChangeShapeType="1"/>
            </p:cNvSpPr>
            <p:nvPr/>
          </p:nvSpPr>
          <p:spPr bwMode="auto">
            <a:xfrm>
              <a:off x="1644"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647" name="Line 15">
              <a:extLst>
                <a:ext uri="{FF2B5EF4-FFF2-40B4-BE49-F238E27FC236}">
                  <a16:creationId xmlns:a16="http://schemas.microsoft.com/office/drawing/2014/main" id="{5C56CD16-421A-48F8-A810-DC947883EF46}"/>
                </a:ext>
              </a:extLst>
            </p:cNvPr>
            <p:cNvSpPr>
              <a:spLocks noChangeShapeType="1"/>
            </p:cNvSpPr>
            <p:nvPr/>
          </p:nvSpPr>
          <p:spPr bwMode="auto">
            <a:xfrm>
              <a:off x="2190"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648" name="Line 16">
              <a:extLst>
                <a:ext uri="{FF2B5EF4-FFF2-40B4-BE49-F238E27FC236}">
                  <a16:creationId xmlns:a16="http://schemas.microsoft.com/office/drawing/2014/main" id="{6A099914-B7DD-4139-BE77-1CE182883452}"/>
                </a:ext>
              </a:extLst>
            </p:cNvPr>
            <p:cNvSpPr>
              <a:spLocks noChangeShapeType="1"/>
            </p:cNvSpPr>
            <p:nvPr/>
          </p:nvSpPr>
          <p:spPr bwMode="auto">
            <a:xfrm>
              <a:off x="246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649" name="Line 17">
              <a:extLst>
                <a:ext uri="{FF2B5EF4-FFF2-40B4-BE49-F238E27FC236}">
                  <a16:creationId xmlns:a16="http://schemas.microsoft.com/office/drawing/2014/main" id="{255B53BB-C0B5-4735-9EA4-EC00A3322993}"/>
                </a:ext>
              </a:extLst>
            </p:cNvPr>
            <p:cNvSpPr>
              <a:spLocks noChangeShapeType="1"/>
            </p:cNvSpPr>
            <p:nvPr/>
          </p:nvSpPr>
          <p:spPr bwMode="auto">
            <a:xfrm>
              <a:off x="273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650" name="Line 18">
              <a:extLst>
                <a:ext uri="{FF2B5EF4-FFF2-40B4-BE49-F238E27FC236}">
                  <a16:creationId xmlns:a16="http://schemas.microsoft.com/office/drawing/2014/main" id="{A62892B5-360B-4E58-9DB3-0CDF64D27F0A}"/>
                </a:ext>
              </a:extLst>
            </p:cNvPr>
            <p:cNvSpPr>
              <a:spLocks noChangeShapeType="1"/>
            </p:cNvSpPr>
            <p:nvPr/>
          </p:nvSpPr>
          <p:spPr bwMode="auto">
            <a:xfrm>
              <a:off x="3007"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651" name="Line 19">
              <a:extLst>
                <a:ext uri="{FF2B5EF4-FFF2-40B4-BE49-F238E27FC236}">
                  <a16:creationId xmlns:a16="http://schemas.microsoft.com/office/drawing/2014/main" id="{326D528E-3E54-4855-A6AF-2F68A2023FB0}"/>
                </a:ext>
              </a:extLst>
            </p:cNvPr>
            <p:cNvSpPr>
              <a:spLocks noChangeShapeType="1"/>
            </p:cNvSpPr>
            <p:nvPr/>
          </p:nvSpPr>
          <p:spPr bwMode="auto">
            <a:xfrm>
              <a:off x="3287" y="5"/>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652" name="Line 20">
              <a:extLst>
                <a:ext uri="{FF2B5EF4-FFF2-40B4-BE49-F238E27FC236}">
                  <a16:creationId xmlns:a16="http://schemas.microsoft.com/office/drawing/2014/main" id="{6925FFB7-B94F-4F70-B6A0-F3F5A130027C}"/>
                </a:ext>
              </a:extLst>
            </p:cNvPr>
            <p:cNvSpPr>
              <a:spLocks noChangeShapeType="1"/>
            </p:cNvSpPr>
            <p:nvPr/>
          </p:nvSpPr>
          <p:spPr bwMode="auto">
            <a:xfrm>
              <a:off x="3552"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653" name="Line 21">
              <a:extLst>
                <a:ext uri="{FF2B5EF4-FFF2-40B4-BE49-F238E27FC236}">
                  <a16:creationId xmlns:a16="http://schemas.microsoft.com/office/drawing/2014/main" id="{36958794-97A0-4B1E-8492-1C75722C1C86}"/>
                </a:ext>
              </a:extLst>
            </p:cNvPr>
            <p:cNvSpPr>
              <a:spLocks noChangeShapeType="1"/>
            </p:cNvSpPr>
            <p:nvPr/>
          </p:nvSpPr>
          <p:spPr bwMode="auto">
            <a:xfrm>
              <a:off x="382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654" name="Line 22">
              <a:extLst>
                <a:ext uri="{FF2B5EF4-FFF2-40B4-BE49-F238E27FC236}">
                  <a16:creationId xmlns:a16="http://schemas.microsoft.com/office/drawing/2014/main" id="{EF72F51E-60D6-4D4C-8563-DC19BB5CEDF0}"/>
                </a:ext>
              </a:extLst>
            </p:cNvPr>
            <p:cNvSpPr>
              <a:spLocks noChangeShapeType="1"/>
            </p:cNvSpPr>
            <p:nvPr/>
          </p:nvSpPr>
          <p:spPr bwMode="auto">
            <a:xfrm>
              <a:off x="4089" y="0"/>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655" name="Line 23">
              <a:extLst>
                <a:ext uri="{FF2B5EF4-FFF2-40B4-BE49-F238E27FC236}">
                  <a16:creationId xmlns:a16="http://schemas.microsoft.com/office/drawing/2014/main" id="{7F2C9DFF-7E59-4825-A37D-BE321B9090BF}"/>
                </a:ext>
              </a:extLst>
            </p:cNvPr>
            <p:cNvSpPr>
              <a:spLocks noChangeShapeType="1"/>
            </p:cNvSpPr>
            <p:nvPr/>
          </p:nvSpPr>
          <p:spPr bwMode="auto">
            <a:xfrm>
              <a:off x="436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656" name="Line 24">
              <a:extLst>
                <a:ext uri="{FF2B5EF4-FFF2-40B4-BE49-F238E27FC236}">
                  <a16:creationId xmlns:a16="http://schemas.microsoft.com/office/drawing/2014/main" id="{9B082DB2-A73E-4D97-B3B3-5EBBE275EA64}"/>
                </a:ext>
              </a:extLst>
            </p:cNvPr>
            <p:cNvSpPr>
              <a:spLocks noChangeShapeType="1"/>
            </p:cNvSpPr>
            <p:nvPr/>
          </p:nvSpPr>
          <p:spPr bwMode="auto">
            <a:xfrm>
              <a:off x="4631" y="3"/>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657" name="Line 25">
              <a:extLst>
                <a:ext uri="{FF2B5EF4-FFF2-40B4-BE49-F238E27FC236}">
                  <a16:creationId xmlns:a16="http://schemas.microsoft.com/office/drawing/2014/main" id="{4534E438-4D41-4634-8361-88B13A684A9E}"/>
                </a:ext>
              </a:extLst>
            </p:cNvPr>
            <p:cNvSpPr>
              <a:spLocks noChangeShapeType="1"/>
            </p:cNvSpPr>
            <p:nvPr/>
          </p:nvSpPr>
          <p:spPr bwMode="auto">
            <a:xfrm>
              <a:off x="4895"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658" name="Line 26">
              <a:extLst>
                <a:ext uri="{FF2B5EF4-FFF2-40B4-BE49-F238E27FC236}">
                  <a16:creationId xmlns:a16="http://schemas.microsoft.com/office/drawing/2014/main" id="{0A76C38A-4B7A-4EDB-9660-2407B844AF98}"/>
                </a:ext>
              </a:extLst>
            </p:cNvPr>
            <p:cNvSpPr>
              <a:spLocks noChangeShapeType="1"/>
            </p:cNvSpPr>
            <p:nvPr/>
          </p:nvSpPr>
          <p:spPr bwMode="auto">
            <a:xfrm>
              <a:off x="517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25659" name="Group 27">
              <a:extLst>
                <a:ext uri="{FF2B5EF4-FFF2-40B4-BE49-F238E27FC236}">
                  <a16:creationId xmlns:a16="http://schemas.microsoft.com/office/drawing/2014/main" id="{F595265D-7406-4D26-988E-C4C1A1AE42F3}"/>
                </a:ext>
              </a:extLst>
            </p:cNvPr>
            <p:cNvGrpSpPr>
              <a:grpSpLocks/>
            </p:cNvGrpSpPr>
            <p:nvPr/>
          </p:nvGrpSpPr>
          <p:grpSpPr bwMode="auto">
            <a:xfrm>
              <a:off x="279" y="6"/>
              <a:ext cx="3" cy="381"/>
              <a:chOff x="0" y="0"/>
              <a:chExt cx="3" cy="381"/>
            </a:xfrm>
          </p:grpSpPr>
          <p:grpSp>
            <p:nvGrpSpPr>
              <p:cNvPr id="325660" name="Group 28">
                <a:extLst>
                  <a:ext uri="{FF2B5EF4-FFF2-40B4-BE49-F238E27FC236}">
                    <a16:creationId xmlns:a16="http://schemas.microsoft.com/office/drawing/2014/main" id="{BA35586E-6C9C-4D8D-9776-E13F82DEAEBB}"/>
                  </a:ext>
                </a:extLst>
              </p:cNvPr>
              <p:cNvGrpSpPr>
                <a:grpSpLocks/>
              </p:cNvGrpSpPr>
              <p:nvPr/>
            </p:nvGrpSpPr>
            <p:grpSpPr bwMode="auto">
              <a:xfrm>
                <a:off x="0" y="0"/>
                <a:ext cx="3" cy="381"/>
                <a:chOff x="0" y="0"/>
                <a:chExt cx="3" cy="381"/>
              </a:xfrm>
            </p:grpSpPr>
            <p:sp>
              <p:nvSpPr>
                <p:cNvPr id="325661" name="Line 29">
                  <a:extLst>
                    <a:ext uri="{FF2B5EF4-FFF2-40B4-BE49-F238E27FC236}">
                      <a16:creationId xmlns:a16="http://schemas.microsoft.com/office/drawing/2014/main" id="{1D2E437D-FED7-419E-9A88-1307BCA40DC3}"/>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662" name="Line 30">
                  <a:extLst>
                    <a:ext uri="{FF2B5EF4-FFF2-40B4-BE49-F238E27FC236}">
                      <a16:creationId xmlns:a16="http://schemas.microsoft.com/office/drawing/2014/main" id="{7FC5FCE7-2435-4722-A69B-2E5546CC8469}"/>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663" name="Line 31">
                  <a:extLst>
                    <a:ext uri="{FF2B5EF4-FFF2-40B4-BE49-F238E27FC236}">
                      <a16:creationId xmlns:a16="http://schemas.microsoft.com/office/drawing/2014/main" id="{3086D6F4-2F49-4CC6-880C-987304012D22}"/>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5664" name="Line 32">
                <a:extLst>
                  <a:ext uri="{FF2B5EF4-FFF2-40B4-BE49-F238E27FC236}">
                    <a16:creationId xmlns:a16="http://schemas.microsoft.com/office/drawing/2014/main" id="{88CD6EC0-04CA-46AC-98A0-736A1711D42D}"/>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5665" name="Group 33">
              <a:extLst>
                <a:ext uri="{FF2B5EF4-FFF2-40B4-BE49-F238E27FC236}">
                  <a16:creationId xmlns:a16="http://schemas.microsoft.com/office/drawing/2014/main" id="{CA570872-AE61-49A2-854D-A1D65E6762A0}"/>
                </a:ext>
              </a:extLst>
            </p:cNvPr>
            <p:cNvGrpSpPr>
              <a:grpSpLocks/>
            </p:cNvGrpSpPr>
            <p:nvPr/>
          </p:nvGrpSpPr>
          <p:grpSpPr bwMode="auto">
            <a:xfrm>
              <a:off x="828" y="11"/>
              <a:ext cx="3" cy="381"/>
              <a:chOff x="0" y="0"/>
              <a:chExt cx="3" cy="381"/>
            </a:xfrm>
          </p:grpSpPr>
          <p:grpSp>
            <p:nvGrpSpPr>
              <p:cNvPr id="325666" name="Group 34">
                <a:extLst>
                  <a:ext uri="{FF2B5EF4-FFF2-40B4-BE49-F238E27FC236}">
                    <a16:creationId xmlns:a16="http://schemas.microsoft.com/office/drawing/2014/main" id="{C8BD6C55-4D82-437C-9B38-F94B179DC25B}"/>
                  </a:ext>
                </a:extLst>
              </p:cNvPr>
              <p:cNvGrpSpPr>
                <a:grpSpLocks/>
              </p:cNvGrpSpPr>
              <p:nvPr/>
            </p:nvGrpSpPr>
            <p:grpSpPr bwMode="auto">
              <a:xfrm>
                <a:off x="0" y="0"/>
                <a:ext cx="3" cy="381"/>
                <a:chOff x="0" y="0"/>
                <a:chExt cx="3" cy="381"/>
              </a:xfrm>
            </p:grpSpPr>
            <p:sp>
              <p:nvSpPr>
                <p:cNvPr id="325667" name="Line 35">
                  <a:extLst>
                    <a:ext uri="{FF2B5EF4-FFF2-40B4-BE49-F238E27FC236}">
                      <a16:creationId xmlns:a16="http://schemas.microsoft.com/office/drawing/2014/main" id="{1EA1B8D3-493B-41D2-BB73-DC5F4D8E30E8}"/>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668" name="Line 36">
                  <a:extLst>
                    <a:ext uri="{FF2B5EF4-FFF2-40B4-BE49-F238E27FC236}">
                      <a16:creationId xmlns:a16="http://schemas.microsoft.com/office/drawing/2014/main" id="{F56093A7-DCAC-49BE-8BE6-021ACEA95BB9}"/>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669" name="Line 37">
                  <a:extLst>
                    <a:ext uri="{FF2B5EF4-FFF2-40B4-BE49-F238E27FC236}">
                      <a16:creationId xmlns:a16="http://schemas.microsoft.com/office/drawing/2014/main" id="{B6A0B61C-7D8C-4F2D-9AB7-9D22476B6EC1}"/>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5670" name="Line 38">
                <a:extLst>
                  <a:ext uri="{FF2B5EF4-FFF2-40B4-BE49-F238E27FC236}">
                    <a16:creationId xmlns:a16="http://schemas.microsoft.com/office/drawing/2014/main" id="{B512F91E-DF01-4A62-98E3-C922DB7393A4}"/>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5671" name="Line 39">
              <a:extLst>
                <a:ext uri="{FF2B5EF4-FFF2-40B4-BE49-F238E27FC236}">
                  <a16:creationId xmlns:a16="http://schemas.microsoft.com/office/drawing/2014/main" id="{7132F70B-B943-41E0-8678-48D012159E10}"/>
                </a:ext>
              </a:extLst>
            </p:cNvPr>
            <p:cNvSpPr>
              <a:spLocks noChangeShapeType="1"/>
            </p:cNvSpPr>
            <p:nvPr/>
          </p:nvSpPr>
          <p:spPr bwMode="auto">
            <a:xfrm>
              <a:off x="1371"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25672" name="Group 40">
              <a:extLst>
                <a:ext uri="{FF2B5EF4-FFF2-40B4-BE49-F238E27FC236}">
                  <a16:creationId xmlns:a16="http://schemas.microsoft.com/office/drawing/2014/main" id="{65ED615D-230A-44F6-BC0C-457A9326BF6D}"/>
                </a:ext>
              </a:extLst>
            </p:cNvPr>
            <p:cNvGrpSpPr>
              <a:grpSpLocks/>
            </p:cNvGrpSpPr>
            <p:nvPr/>
          </p:nvGrpSpPr>
          <p:grpSpPr bwMode="auto">
            <a:xfrm>
              <a:off x="1914" y="11"/>
              <a:ext cx="3" cy="381"/>
              <a:chOff x="0" y="0"/>
              <a:chExt cx="3" cy="381"/>
            </a:xfrm>
          </p:grpSpPr>
          <p:grpSp>
            <p:nvGrpSpPr>
              <p:cNvPr id="325673" name="Group 41">
                <a:extLst>
                  <a:ext uri="{FF2B5EF4-FFF2-40B4-BE49-F238E27FC236}">
                    <a16:creationId xmlns:a16="http://schemas.microsoft.com/office/drawing/2014/main" id="{8AFEC4C8-8EE3-4434-9442-78CEB8A79462}"/>
                  </a:ext>
                </a:extLst>
              </p:cNvPr>
              <p:cNvGrpSpPr>
                <a:grpSpLocks/>
              </p:cNvGrpSpPr>
              <p:nvPr/>
            </p:nvGrpSpPr>
            <p:grpSpPr bwMode="auto">
              <a:xfrm>
                <a:off x="0" y="0"/>
                <a:ext cx="3" cy="381"/>
                <a:chOff x="0" y="0"/>
                <a:chExt cx="3" cy="381"/>
              </a:xfrm>
            </p:grpSpPr>
            <p:sp>
              <p:nvSpPr>
                <p:cNvPr id="325674" name="Line 42">
                  <a:extLst>
                    <a:ext uri="{FF2B5EF4-FFF2-40B4-BE49-F238E27FC236}">
                      <a16:creationId xmlns:a16="http://schemas.microsoft.com/office/drawing/2014/main" id="{F108EEAE-A02A-477D-B1D0-882FCBE173EE}"/>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675" name="Line 43">
                  <a:extLst>
                    <a:ext uri="{FF2B5EF4-FFF2-40B4-BE49-F238E27FC236}">
                      <a16:creationId xmlns:a16="http://schemas.microsoft.com/office/drawing/2014/main" id="{D5979A46-1282-483C-9E90-A4690E61C06A}"/>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676" name="Line 44">
                  <a:extLst>
                    <a:ext uri="{FF2B5EF4-FFF2-40B4-BE49-F238E27FC236}">
                      <a16:creationId xmlns:a16="http://schemas.microsoft.com/office/drawing/2014/main" id="{4998AE1F-83F2-4111-89FF-F46513CB7ABC}"/>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5677" name="Line 45">
                <a:extLst>
                  <a:ext uri="{FF2B5EF4-FFF2-40B4-BE49-F238E27FC236}">
                    <a16:creationId xmlns:a16="http://schemas.microsoft.com/office/drawing/2014/main" id="{76BB65B1-9F5E-4BFC-B393-AB77457D40B9}"/>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5678" name="Group 46">
              <a:extLst>
                <a:ext uri="{FF2B5EF4-FFF2-40B4-BE49-F238E27FC236}">
                  <a16:creationId xmlns:a16="http://schemas.microsoft.com/office/drawing/2014/main" id="{71B769E6-A13A-4218-B0FB-3E99696B599B}"/>
                </a:ext>
              </a:extLst>
            </p:cNvPr>
            <p:cNvGrpSpPr>
              <a:grpSpLocks/>
            </p:cNvGrpSpPr>
            <p:nvPr/>
          </p:nvGrpSpPr>
          <p:grpSpPr bwMode="auto">
            <a:xfrm>
              <a:off x="3153" y="2514"/>
              <a:ext cx="547" cy="542"/>
              <a:chOff x="0" y="0"/>
              <a:chExt cx="1210" cy="1200"/>
            </a:xfrm>
          </p:grpSpPr>
          <p:sp>
            <p:nvSpPr>
              <p:cNvPr id="325679" name="Rectangle 47">
                <a:extLst>
                  <a:ext uri="{FF2B5EF4-FFF2-40B4-BE49-F238E27FC236}">
                    <a16:creationId xmlns:a16="http://schemas.microsoft.com/office/drawing/2014/main" id="{F0218048-6788-4AA4-8AD5-5608946F4B2A}"/>
                  </a:ext>
                </a:extLst>
              </p:cNvPr>
              <p:cNvSpPr>
                <a:spLocks noChangeArrowheads="1"/>
              </p:cNvSpPr>
              <p:nvPr/>
            </p:nvSpPr>
            <p:spPr bwMode="auto">
              <a:xfrm rot="16200000">
                <a:off x="-278" y="480"/>
                <a:ext cx="1200"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FP RF</a:t>
                </a:r>
              </a:p>
            </p:txBody>
          </p:sp>
          <p:sp>
            <p:nvSpPr>
              <p:cNvPr id="325680" name="Rectangle 48">
                <a:extLst>
                  <a:ext uri="{FF2B5EF4-FFF2-40B4-BE49-F238E27FC236}">
                    <a16:creationId xmlns:a16="http://schemas.microsoft.com/office/drawing/2014/main" id="{E2F77F01-69B2-4FE7-A97E-717E6AA2F23B}"/>
                  </a:ext>
                </a:extLst>
              </p:cNvPr>
              <p:cNvSpPr>
                <a:spLocks noChangeArrowheads="1"/>
              </p:cNvSpPr>
              <p:nvPr/>
            </p:nvSpPr>
            <p:spPr bwMode="auto">
              <a:xfrm>
                <a:off x="646" y="662"/>
                <a:ext cx="458" cy="53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Fop</a:t>
                </a:r>
              </a:p>
            </p:txBody>
          </p:sp>
          <p:sp>
            <p:nvSpPr>
              <p:cNvPr id="325681" name="Rectangle 49">
                <a:extLst>
                  <a:ext uri="{FF2B5EF4-FFF2-40B4-BE49-F238E27FC236}">
                    <a16:creationId xmlns:a16="http://schemas.microsoft.com/office/drawing/2014/main" id="{17D848D0-A483-4F8B-B3D1-B61B2F6A8166}"/>
                  </a:ext>
                </a:extLst>
              </p:cNvPr>
              <p:cNvSpPr>
                <a:spLocks noChangeArrowheads="1"/>
              </p:cNvSpPr>
              <p:nvPr/>
            </p:nvSpPr>
            <p:spPr bwMode="auto">
              <a:xfrm>
                <a:off x="641" y="254"/>
                <a:ext cx="477" cy="31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Fms</a:t>
                </a:r>
              </a:p>
            </p:txBody>
          </p:sp>
          <p:sp>
            <p:nvSpPr>
              <p:cNvPr id="325682" name="Line 50">
                <a:extLst>
                  <a:ext uri="{FF2B5EF4-FFF2-40B4-BE49-F238E27FC236}">
                    <a16:creationId xmlns:a16="http://schemas.microsoft.com/office/drawing/2014/main" id="{D376EBC8-8A9F-4753-BE81-5105B2F67EB5}"/>
                  </a:ext>
                </a:extLst>
              </p:cNvPr>
              <p:cNvSpPr>
                <a:spLocks noChangeShapeType="1"/>
              </p:cNvSpPr>
              <p:nvPr/>
            </p:nvSpPr>
            <p:spPr bwMode="auto">
              <a:xfrm rot="16200000" flipH="1">
                <a:off x="100" y="339"/>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683" name="Line 51">
                <a:extLst>
                  <a:ext uri="{FF2B5EF4-FFF2-40B4-BE49-F238E27FC236}">
                    <a16:creationId xmlns:a16="http://schemas.microsoft.com/office/drawing/2014/main" id="{5AD249E1-9D3A-4932-B692-A9E215407DA0}"/>
                  </a:ext>
                </a:extLst>
              </p:cNvPr>
              <p:cNvSpPr>
                <a:spLocks noChangeShapeType="1"/>
              </p:cNvSpPr>
              <p:nvPr/>
            </p:nvSpPr>
            <p:spPr bwMode="auto">
              <a:xfrm rot="16200000" flipH="1">
                <a:off x="96" y="863"/>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684" name="Line 52">
                <a:extLst>
                  <a:ext uri="{FF2B5EF4-FFF2-40B4-BE49-F238E27FC236}">
                    <a16:creationId xmlns:a16="http://schemas.microsoft.com/office/drawing/2014/main" id="{211DF98A-5A15-44FD-AEEE-8531E5E1EA2A}"/>
                  </a:ext>
                </a:extLst>
              </p:cNvPr>
              <p:cNvSpPr>
                <a:spLocks noChangeShapeType="1"/>
              </p:cNvSpPr>
              <p:nvPr/>
            </p:nvSpPr>
            <p:spPr bwMode="auto">
              <a:xfrm rot="16200000" flipH="1">
                <a:off x="543" y="859"/>
                <a:ext cx="0" cy="20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685" name="Line 53">
                <a:extLst>
                  <a:ext uri="{FF2B5EF4-FFF2-40B4-BE49-F238E27FC236}">
                    <a16:creationId xmlns:a16="http://schemas.microsoft.com/office/drawing/2014/main" id="{5AA37EF2-F303-4D32-B2D4-8B61DFF6CCF5}"/>
                  </a:ext>
                </a:extLst>
              </p:cNvPr>
              <p:cNvSpPr>
                <a:spLocks noChangeShapeType="1"/>
              </p:cNvSpPr>
              <p:nvPr/>
            </p:nvSpPr>
            <p:spPr bwMode="auto">
              <a:xfrm rot="5400000" flipH="1" flipV="1">
                <a:off x="1159" y="383"/>
                <a:ext cx="1" cy="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686" name="Line 54">
                <a:extLst>
                  <a:ext uri="{FF2B5EF4-FFF2-40B4-BE49-F238E27FC236}">
                    <a16:creationId xmlns:a16="http://schemas.microsoft.com/office/drawing/2014/main" id="{E6572363-2FEF-4FD2-89C7-032EDB3FA873}"/>
                  </a:ext>
                </a:extLst>
              </p:cNvPr>
              <p:cNvSpPr>
                <a:spLocks noChangeShapeType="1"/>
              </p:cNvSpPr>
              <p:nvPr/>
            </p:nvSpPr>
            <p:spPr bwMode="auto">
              <a:xfrm rot="16200000" flipH="1">
                <a:off x="538" y="33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5687" name="Line 55">
              <a:extLst>
                <a:ext uri="{FF2B5EF4-FFF2-40B4-BE49-F238E27FC236}">
                  <a16:creationId xmlns:a16="http://schemas.microsoft.com/office/drawing/2014/main" id="{7982EE87-3A10-4B5F-AB0C-6E514530F67C}"/>
                </a:ext>
              </a:extLst>
            </p:cNvPr>
            <p:cNvSpPr>
              <a:spLocks noChangeShapeType="1"/>
            </p:cNvSpPr>
            <p:nvPr/>
          </p:nvSpPr>
          <p:spPr bwMode="auto">
            <a:xfrm flipV="1">
              <a:off x="3765" y="1602"/>
              <a:ext cx="0" cy="131"/>
            </a:xfrm>
            <a:prstGeom prst="line">
              <a:avLst/>
            </a:prstGeom>
            <a:noFill/>
            <a:ln w="12700">
              <a:solidFill>
                <a:schemeClr val="accent2"/>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688" name="Rectangle 56">
              <a:extLst>
                <a:ext uri="{FF2B5EF4-FFF2-40B4-BE49-F238E27FC236}">
                  <a16:creationId xmlns:a16="http://schemas.microsoft.com/office/drawing/2014/main" id="{63482AB7-FE51-473A-85C6-21D47299C02E}"/>
                </a:ext>
              </a:extLst>
            </p:cNvPr>
            <p:cNvSpPr>
              <a:spLocks noChangeArrowheads="1"/>
            </p:cNvSpPr>
            <p:nvPr/>
          </p:nvSpPr>
          <p:spPr bwMode="auto">
            <a:xfrm rot="16200000">
              <a:off x="1140" y="1876"/>
              <a:ext cx="801" cy="113"/>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System Interface</a:t>
              </a:r>
            </a:p>
          </p:txBody>
        </p:sp>
        <p:sp>
          <p:nvSpPr>
            <p:cNvPr id="325689" name="Line 57">
              <a:extLst>
                <a:ext uri="{FF2B5EF4-FFF2-40B4-BE49-F238E27FC236}">
                  <a16:creationId xmlns:a16="http://schemas.microsoft.com/office/drawing/2014/main" id="{26680C51-0EB0-4731-82A9-5069AE68A15B}"/>
                </a:ext>
              </a:extLst>
            </p:cNvPr>
            <p:cNvSpPr>
              <a:spLocks noChangeShapeType="1"/>
            </p:cNvSpPr>
            <p:nvPr/>
          </p:nvSpPr>
          <p:spPr bwMode="auto">
            <a:xfrm>
              <a:off x="3570" y="1602"/>
              <a:ext cx="195" cy="0"/>
            </a:xfrm>
            <a:prstGeom prst="line">
              <a:avLst/>
            </a:prstGeom>
            <a:noFill/>
            <a:ln w="12700">
              <a:solidFill>
                <a:schemeClr val="accent2"/>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690" name="Line 58">
              <a:extLst>
                <a:ext uri="{FF2B5EF4-FFF2-40B4-BE49-F238E27FC236}">
                  <a16:creationId xmlns:a16="http://schemas.microsoft.com/office/drawing/2014/main" id="{8609EF64-8849-415D-A2B8-EB083D6A2DCD}"/>
                </a:ext>
              </a:extLst>
            </p:cNvPr>
            <p:cNvSpPr>
              <a:spLocks noChangeShapeType="1"/>
            </p:cNvSpPr>
            <p:nvPr/>
          </p:nvSpPr>
          <p:spPr bwMode="auto">
            <a:xfrm flipH="1">
              <a:off x="1602" y="1602"/>
              <a:ext cx="14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691" name="Rectangle 59">
              <a:extLst>
                <a:ext uri="{FF2B5EF4-FFF2-40B4-BE49-F238E27FC236}">
                  <a16:creationId xmlns:a16="http://schemas.microsoft.com/office/drawing/2014/main" id="{B837CBFA-A7FC-45F3-9EBC-6BC841AF9774}"/>
                </a:ext>
              </a:extLst>
            </p:cNvPr>
            <p:cNvSpPr>
              <a:spLocks noChangeArrowheads="1"/>
            </p:cNvSpPr>
            <p:nvPr/>
          </p:nvSpPr>
          <p:spPr bwMode="auto">
            <a:xfrm>
              <a:off x="1746" y="1537"/>
              <a:ext cx="1824"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p>
          </p:txBody>
        </p:sp>
        <p:grpSp>
          <p:nvGrpSpPr>
            <p:cNvPr id="325692" name="Group 60">
              <a:extLst>
                <a:ext uri="{FF2B5EF4-FFF2-40B4-BE49-F238E27FC236}">
                  <a16:creationId xmlns:a16="http://schemas.microsoft.com/office/drawing/2014/main" id="{774059C0-87FC-40C3-BA4D-47490A1F0082}"/>
                </a:ext>
              </a:extLst>
            </p:cNvPr>
            <p:cNvGrpSpPr>
              <a:grpSpLocks/>
            </p:cNvGrpSpPr>
            <p:nvPr/>
          </p:nvGrpSpPr>
          <p:grpSpPr bwMode="auto">
            <a:xfrm>
              <a:off x="3352" y="1732"/>
              <a:ext cx="478" cy="1324"/>
              <a:chOff x="0" y="0"/>
              <a:chExt cx="1056" cy="2928"/>
            </a:xfrm>
          </p:grpSpPr>
          <p:grpSp>
            <p:nvGrpSpPr>
              <p:cNvPr id="325693" name="Group 61">
                <a:extLst>
                  <a:ext uri="{FF2B5EF4-FFF2-40B4-BE49-F238E27FC236}">
                    <a16:creationId xmlns:a16="http://schemas.microsoft.com/office/drawing/2014/main" id="{6FA8A98A-1B3C-47AC-83D4-3A2F8EB41C50}"/>
                  </a:ext>
                </a:extLst>
              </p:cNvPr>
              <p:cNvGrpSpPr>
                <a:grpSpLocks/>
              </p:cNvGrpSpPr>
              <p:nvPr/>
            </p:nvGrpSpPr>
            <p:grpSpPr bwMode="auto">
              <a:xfrm>
                <a:off x="0" y="0"/>
                <a:ext cx="1056" cy="2928"/>
                <a:chOff x="0" y="0"/>
                <a:chExt cx="1056" cy="2928"/>
              </a:xfrm>
            </p:grpSpPr>
            <p:sp>
              <p:nvSpPr>
                <p:cNvPr id="325694" name="Rectangle 62">
                  <a:extLst>
                    <a:ext uri="{FF2B5EF4-FFF2-40B4-BE49-F238E27FC236}">
                      <a16:creationId xmlns:a16="http://schemas.microsoft.com/office/drawing/2014/main" id="{BE0CEB68-5BD2-4BBA-ABF7-3A4E6CAC0418}"/>
                    </a:ext>
                  </a:extLst>
                </p:cNvPr>
                <p:cNvSpPr>
                  <a:spLocks noChangeArrowheads="1"/>
                </p:cNvSpPr>
                <p:nvPr/>
              </p:nvSpPr>
              <p:spPr bwMode="auto">
                <a:xfrm rot="16200000">
                  <a:off x="-552" y="1320"/>
                  <a:ext cx="2928" cy="288"/>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L1 D-Cache and D-TLB</a:t>
                  </a:r>
                </a:p>
              </p:txBody>
            </p:sp>
            <p:grpSp>
              <p:nvGrpSpPr>
                <p:cNvPr id="325695" name="Group 63">
                  <a:extLst>
                    <a:ext uri="{FF2B5EF4-FFF2-40B4-BE49-F238E27FC236}">
                      <a16:creationId xmlns:a16="http://schemas.microsoft.com/office/drawing/2014/main" id="{3F67B69C-F0BA-4696-987C-353BFCB6FCFF}"/>
                    </a:ext>
                  </a:extLst>
                </p:cNvPr>
                <p:cNvGrpSpPr>
                  <a:grpSpLocks/>
                </p:cNvGrpSpPr>
                <p:nvPr/>
              </p:nvGrpSpPr>
              <p:grpSpPr bwMode="auto">
                <a:xfrm>
                  <a:off x="0" y="1440"/>
                  <a:ext cx="768" cy="384"/>
                  <a:chOff x="0" y="0"/>
                  <a:chExt cx="768" cy="384"/>
                </a:xfrm>
              </p:grpSpPr>
              <p:sp>
                <p:nvSpPr>
                  <p:cNvPr id="325696" name="Line 64">
                    <a:extLst>
                      <a:ext uri="{FF2B5EF4-FFF2-40B4-BE49-F238E27FC236}">
                        <a16:creationId xmlns:a16="http://schemas.microsoft.com/office/drawing/2014/main" id="{0D91E3D2-9FD5-41CB-B1E9-8313311C4C7A}"/>
                      </a:ext>
                    </a:extLst>
                  </p:cNvPr>
                  <p:cNvSpPr>
                    <a:spLocks noChangeShapeType="1"/>
                  </p:cNvSpPr>
                  <p:nvPr/>
                </p:nvSpPr>
                <p:spPr bwMode="auto">
                  <a:xfrm>
                    <a:off x="144" y="192"/>
                    <a:ext cx="62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697" name="Line 65">
                    <a:extLst>
                      <a:ext uri="{FF2B5EF4-FFF2-40B4-BE49-F238E27FC236}">
                        <a16:creationId xmlns:a16="http://schemas.microsoft.com/office/drawing/2014/main" id="{CAA95FF9-2752-47B9-94EC-F6D080D0DAB9}"/>
                      </a:ext>
                    </a:extLst>
                  </p:cNvPr>
                  <p:cNvSpPr>
                    <a:spLocks noChangeShapeType="1"/>
                  </p:cNvSpPr>
                  <p:nvPr/>
                </p:nvSpPr>
                <p:spPr bwMode="auto">
                  <a:xfrm flipH="1">
                    <a:off x="0" y="0"/>
                    <a:ext cx="144" cy="0"/>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698" name="Line 66">
                    <a:extLst>
                      <a:ext uri="{FF2B5EF4-FFF2-40B4-BE49-F238E27FC236}">
                        <a16:creationId xmlns:a16="http://schemas.microsoft.com/office/drawing/2014/main" id="{5F4B781A-F545-43AA-AC9D-AAA852ED9F45}"/>
                      </a:ext>
                    </a:extLst>
                  </p:cNvPr>
                  <p:cNvSpPr>
                    <a:spLocks noChangeShapeType="1"/>
                  </p:cNvSpPr>
                  <p:nvPr/>
                </p:nvSpPr>
                <p:spPr bwMode="auto">
                  <a:xfrm flipH="1">
                    <a:off x="3" y="384"/>
                    <a:ext cx="141" cy="0"/>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699" name="Line 67">
                    <a:extLst>
                      <a:ext uri="{FF2B5EF4-FFF2-40B4-BE49-F238E27FC236}">
                        <a16:creationId xmlns:a16="http://schemas.microsoft.com/office/drawing/2014/main" id="{C6F9A11C-3793-46D4-ACFF-5EE92D294593}"/>
                      </a:ext>
                    </a:extLst>
                  </p:cNvPr>
                  <p:cNvSpPr>
                    <a:spLocks noChangeShapeType="1"/>
                  </p:cNvSpPr>
                  <p:nvPr/>
                </p:nvSpPr>
                <p:spPr bwMode="auto">
                  <a:xfrm>
                    <a:off x="144" y="0"/>
                    <a:ext cx="0" cy="38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5700" name="Line 68">
                  <a:extLst>
                    <a:ext uri="{FF2B5EF4-FFF2-40B4-BE49-F238E27FC236}">
                      <a16:creationId xmlns:a16="http://schemas.microsoft.com/office/drawing/2014/main" id="{FA161B2D-9539-44D1-89DC-E1BFEF472A35}"/>
                    </a:ext>
                  </a:extLst>
                </p:cNvPr>
                <p:cNvSpPr>
                  <a:spLocks noChangeShapeType="1"/>
                </p:cNvSpPr>
                <p:nvPr/>
              </p:nvSpPr>
              <p:spPr bwMode="auto">
                <a:xfrm rot="16200000" flipH="1">
                  <a:off x="612" y="260"/>
                  <a:ext cx="0" cy="296"/>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01" name="Line 69">
                  <a:extLst>
                    <a:ext uri="{FF2B5EF4-FFF2-40B4-BE49-F238E27FC236}">
                      <a16:creationId xmlns:a16="http://schemas.microsoft.com/office/drawing/2014/main" id="{C82CB4DB-BB86-46DC-8E25-8A5603A1A938}"/>
                    </a:ext>
                  </a:extLst>
                </p:cNvPr>
                <p:cNvSpPr>
                  <a:spLocks noChangeShapeType="1"/>
                </p:cNvSpPr>
                <p:nvPr/>
              </p:nvSpPr>
              <p:spPr bwMode="auto">
                <a:xfrm rot="16200000" flipH="1">
                  <a:off x="619" y="-49"/>
                  <a:ext cx="0" cy="306"/>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02" name="Rectangle 70">
                  <a:extLst>
                    <a:ext uri="{FF2B5EF4-FFF2-40B4-BE49-F238E27FC236}">
                      <a16:creationId xmlns:a16="http://schemas.microsoft.com/office/drawing/2014/main" id="{EDA046EC-5BA6-4555-B4C9-838EAE3DFCF8}"/>
                    </a:ext>
                  </a:extLst>
                </p:cNvPr>
                <p:cNvSpPr>
                  <a:spLocks noChangeArrowheads="1"/>
                </p:cNvSpPr>
                <p:nvPr/>
              </p:nvSpPr>
              <p:spPr bwMode="auto">
                <a:xfrm>
                  <a:off x="198" y="1"/>
                  <a:ext cx="322" cy="24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p>
              </p:txBody>
            </p:sp>
            <p:sp>
              <p:nvSpPr>
                <p:cNvPr id="325703" name="Line 71">
                  <a:extLst>
                    <a:ext uri="{FF2B5EF4-FFF2-40B4-BE49-F238E27FC236}">
                      <a16:creationId xmlns:a16="http://schemas.microsoft.com/office/drawing/2014/main" id="{9CCBE6AB-48BF-4C49-ACF0-B3B91343C9E7}"/>
                    </a:ext>
                  </a:extLst>
                </p:cNvPr>
                <p:cNvSpPr>
                  <a:spLocks noChangeShapeType="1"/>
                </p:cNvSpPr>
                <p:nvPr/>
              </p:nvSpPr>
              <p:spPr bwMode="auto">
                <a:xfrm rot="16200000" flipH="1">
                  <a:off x="102" y="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04" name="Line 72">
                  <a:extLst>
                    <a:ext uri="{FF2B5EF4-FFF2-40B4-BE49-F238E27FC236}">
                      <a16:creationId xmlns:a16="http://schemas.microsoft.com/office/drawing/2014/main" id="{82622281-EA52-4363-A89E-3D0B9881CED0}"/>
                    </a:ext>
                  </a:extLst>
                </p:cNvPr>
                <p:cNvSpPr>
                  <a:spLocks noChangeShapeType="1"/>
                </p:cNvSpPr>
                <p:nvPr/>
              </p:nvSpPr>
              <p:spPr bwMode="auto">
                <a:xfrm rot="16200000" flipH="1">
                  <a:off x="98" y="31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5705" name="Rectangle 73">
                <a:extLst>
                  <a:ext uri="{FF2B5EF4-FFF2-40B4-BE49-F238E27FC236}">
                    <a16:creationId xmlns:a16="http://schemas.microsoft.com/office/drawing/2014/main" id="{7DBAE9E2-4380-495C-BA4F-2BAFF856D328}"/>
                  </a:ext>
                </a:extLst>
              </p:cNvPr>
              <p:cNvSpPr>
                <a:spLocks noChangeArrowheads="1"/>
              </p:cNvSpPr>
              <p:nvPr/>
            </p:nvSpPr>
            <p:spPr bwMode="auto">
              <a:xfrm>
                <a:off x="194" y="286"/>
                <a:ext cx="331" cy="237"/>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p>
            </p:txBody>
          </p:sp>
        </p:grpSp>
        <p:grpSp>
          <p:nvGrpSpPr>
            <p:cNvPr id="325706" name="Group 74">
              <a:extLst>
                <a:ext uri="{FF2B5EF4-FFF2-40B4-BE49-F238E27FC236}">
                  <a16:creationId xmlns:a16="http://schemas.microsoft.com/office/drawing/2014/main" id="{BD0CA9F6-3CAB-4609-80CE-B25DF3FC20DA}"/>
                </a:ext>
              </a:extLst>
            </p:cNvPr>
            <p:cNvGrpSpPr>
              <a:grpSpLocks/>
            </p:cNvGrpSpPr>
            <p:nvPr/>
          </p:nvGrpSpPr>
          <p:grpSpPr bwMode="auto">
            <a:xfrm>
              <a:off x="3048" y="1732"/>
              <a:ext cx="514" cy="1324"/>
              <a:chOff x="0" y="0"/>
              <a:chExt cx="1136" cy="2928"/>
            </a:xfrm>
          </p:grpSpPr>
          <p:sp>
            <p:nvSpPr>
              <p:cNvPr id="325707" name="Rectangle 75">
                <a:extLst>
                  <a:ext uri="{FF2B5EF4-FFF2-40B4-BE49-F238E27FC236}">
                    <a16:creationId xmlns:a16="http://schemas.microsoft.com/office/drawing/2014/main" id="{07389000-AE46-480F-8A87-8AF6239340A7}"/>
                  </a:ext>
                </a:extLst>
              </p:cNvPr>
              <p:cNvSpPr>
                <a:spLocks noChangeArrowheads="1"/>
              </p:cNvSpPr>
              <p:nvPr/>
            </p:nvSpPr>
            <p:spPr bwMode="auto">
              <a:xfrm rot="16200000">
                <a:off x="-1344" y="1344"/>
                <a:ext cx="2928"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Schedulers</a:t>
                </a:r>
              </a:p>
            </p:txBody>
          </p:sp>
          <p:sp>
            <p:nvSpPr>
              <p:cNvPr id="325708" name="Rectangle 76">
                <a:extLst>
                  <a:ext uri="{FF2B5EF4-FFF2-40B4-BE49-F238E27FC236}">
                    <a16:creationId xmlns:a16="http://schemas.microsoft.com/office/drawing/2014/main" id="{0A236653-B60F-474D-AF72-561FFDBC3698}"/>
                  </a:ext>
                </a:extLst>
              </p:cNvPr>
              <p:cNvSpPr>
                <a:spLocks noChangeArrowheads="1"/>
              </p:cNvSpPr>
              <p:nvPr/>
            </p:nvSpPr>
            <p:spPr bwMode="auto">
              <a:xfrm rot="16200000">
                <a:off x="-216" y="648"/>
                <a:ext cx="1536"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Integer RF</a:t>
                </a:r>
              </a:p>
            </p:txBody>
          </p:sp>
          <p:sp>
            <p:nvSpPr>
              <p:cNvPr id="325709" name="Line 77">
                <a:extLst>
                  <a:ext uri="{FF2B5EF4-FFF2-40B4-BE49-F238E27FC236}">
                    <a16:creationId xmlns:a16="http://schemas.microsoft.com/office/drawing/2014/main" id="{38610F6A-E8C1-452B-91FB-747CD37F6B24}"/>
                  </a:ext>
                </a:extLst>
              </p:cNvPr>
              <p:cNvSpPr>
                <a:spLocks noChangeShapeType="1"/>
              </p:cNvSpPr>
              <p:nvPr/>
            </p:nvSpPr>
            <p:spPr bwMode="auto">
              <a:xfrm rot="16200000" flipH="1">
                <a:off x="338" y="122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10" name="Line 78">
                <a:extLst>
                  <a:ext uri="{FF2B5EF4-FFF2-40B4-BE49-F238E27FC236}">
                    <a16:creationId xmlns:a16="http://schemas.microsoft.com/office/drawing/2014/main" id="{BA4F3BF5-196E-4E27-8FF0-A89302957E75}"/>
                  </a:ext>
                </a:extLst>
              </p:cNvPr>
              <p:cNvSpPr>
                <a:spLocks noChangeShapeType="1"/>
              </p:cNvSpPr>
              <p:nvPr/>
            </p:nvSpPr>
            <p:spPr bwMode="auto">
              <a:xfrm rot="16200000" flipH="1">
                <a:off x="342" y="986"/>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11" name="Line 79">
                <a:extLst>
                  <a:ext uri="{FF2B5EF4-FFF2-40B4-BE49-F238E27FC236}">
                    <a16:creationId xmlns:a16="http://schemas.microsoft.com/office/drawing/2014/main" id="{14E65FAB-6E65-451D-9994-55461BA2F03E}"/>
                  </a:ext>
                </a:extLst>
              </p:cNvPr>
              <p:cNvSpPr>
                <a:spLocks noChangeShapeType="1"/>
              </p:cNvSpPr>
              <p:nvPr/>
            </p:nvSpPr>
            <p:spPr bwMode="auto">
              <a:xfrm rot="16200000" flipH="1">
                <a:off x="338" y="76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12" name="Line 80">
                <a:extLst>
                  <a:ext uri="{FF2B5EF4-FFF2-40B4-BE49-F238E27FC236}">
                    <a16:creationId xmlns:a16="http://schemas.microsoft.com/office/drawing/2014/main" id="{37BFBF94-916D-46B8-92D5-D4378DABD914}"/>
                  </a:ext>
                </a:extLst>
              </p:cNvPr>
              <p:cNvSpPr>
                <a:spLocks noChangeShapeType="1"/>
              </p:cNvSpPr>
              <p:nvPr/>
            </p:nvSpPr>
            <p:spPr bwMode="auto">
              <a:xfrm rot="16200000" flipH="1">
                <a:off x="336" y="536"/>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13" name="Line 81">
                <a:extLst>
                  <a:ext uri="{FF2B5EF4-FFF2-40B4-BE49-F238E27FC236}">
                    <a16:creationId xmlns:a16="http://schemas.microsoft.com/office/drawing/2014/main" id="{F3356773-75A0-4360-A262-5E5F2289F374}"/>
                  </a:ext>
                </a:extLst>
              </p:cNvPr>
              <p:cNvSpPr>
                <a:spLocks noChangeShapeType="1"/>
              </p:cNvSpPr>
              <p:nvPr/>
            </p:nvSpPr>
            <p:spPr bwMode="auto">
              <a:xfrm rot="16200000" flipH="1">
                <a:off x="338" y="31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14" name="Line 82">
                <a:extLst>
                  <a:ext uri="{FF2B5EF4-FFF2-40B4-BE49-F238E27FC236}">
                    <a16:creationId xmlns:a16="http://schemas.microsoft.com/office/drawing/2014/main" id="{74E1CF1C-C900-48D8-994E-DB101E365F66}"/>
                  </a:ext>
                </a:extLst>
              </p:cNvPr>
              <p:cNvSpPr>
                <a:spLocks noChangeShapeType="1"/>
              </p:cNvSpPr>
              <p:nvPr/>
            </p:nvSpPr>
            <p:spPr bwMode="auto">
              <a:xfrm rot="16200000" flipH="1">
                <a:off x="340" y="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15" name="Line 83">
                <a:extLst>
                  <a:ext uri="{FF2B5EF4-FFF2-40B4-BE49-F238E27FC236}">
                    <a16:creationId xmlns:a16="http://schemas.microsoft.com/office/drawing/2014/main" id="{42A2A563-2513-43E1-BC6B-62C62C410952}"/>
                  </a:ext>
                </a:extLst>
              </p:cNvPr>
              <p:cNvSpPr>
                <a:spLocks noChangeShapeType="1"/>
              </p:cNvSpPr>
              <p:nvPr/>
            </p:nvSpPr>
            <p:spPr bwMode="auto">
              <a:xfrm rot="16200000" flipH="1">
                <a:off x="768" y="122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16" name="Line 84">
                <a:extLst>
                  <a:ext uri="{FF2B5EF4-FFF2-40B4-BE49-F238E27FC236}">
                    <a16:creationId xmlns:a16="http://schemas.microsoft.com/office/drawing/2014/main" id="{CEF5315F-FDA1-4CBA-AF1C-F23956D1D6BC}"/>
                  </a:ext>
                </a:extLst>
              </p:cNvPr>
              <p:cNvSpPr>
                <a:spLocks noChangeShapeType="1"/>
              </p:cNvSpPr>
              <p:nvPr/>
            </p:nvSpPr>
            <p:spPr bwMode="auto">
              <a:xfrm rot="16200000" flipH="1">
                <a:off x="768" y="991"/>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17" name="Line 85">
                <a:extLst>
                  <a:ext uri="{FF2B5EF4-FFF2-40B4-BE49-F238E27FC236}">
                    <a16:creationId xmlns:a16="http://schemas.microsoft.com/office/drawing/2014/main" id="{6B001568-AD0A-4E34-8273-5E3A93513229}"/>
                  </a:ext>
                </a:extLst>
              </p:cNvPr>
              <p:cNvSpPr>
                <a:spLocks noChangeShapeType="1"/>
              </p:cNvSpPr>
              <p:nvPr/>
            </p:nvSpPr>
            <p:spPr bwMode="auto">
              <a:xfrm rot="16200000" flipH="1">
                <a:off x="770" y="76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18" name="Line 86">
                <a:extLst>
                  <a:ext uri="{FF2B5EF4-FFF2-40B4-BE49-F238E27FC236}">
                    <a16:creationId xmlns:a16="http://schemas.microsoft.com/office/drawing/2014/main" id="{76162722-271D-4E5C-AE2F-DD43A8A084C5}"/>
                  </a:ext>
                </a:extLst>
              </p:cNvPr>
              <p:cNvSpPr>
                <a:spLocks noChangeShapeType="1"/>
              </p:cNvSpPr>
              <p:nvPr/>
            </p:nvSpPr>
            <p:spPr bwMode="auto">
              <a:xfrm rot="16200000" flipH="1">
                <a:off x="768" y="54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19" name="Rectangle 87">
                <a:extLst>
                  <a:ext uri="{FF2B5EF4-FFF2-40B4-BE49-F238E27FC236}">
                    <a16:creationId xmlns:a16="http://schemas.microsoft.com/office/drawing/2014/main" id="{5DCA8E4B-D52F-4F6C-8605-2C142E497195}"/>
                  </a:ext>
                </a:extLst>
              </p:cNvPr>
              <p:cNvSpPr>
                <a:spLocks noChangeArrowheads="1"/>
              </p:cNvSpPr>
              <p:nvPr/>
            </p:nvSpPr>
            <p:spPr bwMode="auto">
              <a:xfrm>
                <a:off x="866" y="791"/>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25720" name="Rectangle 88">
                <a:extLst>
                  <a:ext uri="{FF2B5EF4-FFF2-40B4-BE49-F238E27FC236}">
                    <a16:creationId xmlns:a16="http://schemas.microsoft.com/office/drawing/2014/main" id="{D4F6C1AF-3541-4D66-8352-D4D232E5E917}"/>
                  </a:ext>
                </a:extLst>
              </p:cNvPr>
              <p:cNvSpPr>
                <a:spLocks noChangeArrowheads="1"/>
              </p:cNvSpPr>
              <p:nvPr/>
            </p:nvSpPr>
            <p:spPr bwMode="auto">
              <a:xfrm>
                <a:off x="868" y="570"/>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25721" name="Rectangle 89">
                <a:extLst>
                  <a:ext uri="{FF2B5EF4-FFF2-40B4-BE49-F238E27FC236}">
                    <a16:creationId xmlns:a16="http://schemas.microsoft.com/office/drawing/2014/main" id="{903B763D-DDB4-4B0D-BE71-F329684DE79E}"/>
                  </a:ext>
                </a:extLst>
              </p:cNvPr>
              <p:cNvSpPr>
                <a:spLocks noChangeArrowheads="1"/>
              </p:cNvSpPr>
              <p:nvPr/>
            </p:nvSpPr>
            <p:spPr bwMode="auto">
              <a:xfrm>
                <a:off x="866" y="1018"/>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25722" name="Rectangle 90">
                <a:extLst>
                  <a:ext uri="{FF2B5EF4-FFF2-40B4-BE49-F238E27FC236}">
                    <a16:creationId xmlns:a16="http://schemas.microsoft.com/office/drawing/2014/main" id="{F283AE36-62B8-42EA-AB28-83C576E23BB6}"/>
                  </a:ext>
                </a:extLst>
              </p:cNvPr>
              <p:cNvSpPr>
                <a:spLocks noChangeArrowheads="1"/>
              </p:cNvSpPr>
              <p:nvPr/>
            </p:nvSpPr>
            <p:spPr bwMode="auto">
              <a:xfrm>
                <a:off x="869" y="1239"/>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grpSp>
        <p:sp>
          <p:nvSpPr>
            <p:cNvPr id="325723" name="Rectangle 91">
              <a:extLst>
                <a:ext uri="{FF2B5EF4-FFF2-40B4-BE49-F238E27FC236}">
                  <a16:creationId xmlns:a16="http://schemas.microsoft.com/office/drawing/2014/main" id="{884FD122-F07F-4B88-9183-C253D148EF7E}"/>
                </a:ext>
              </a:extLst>
            </p:cNvPr>
            <p:cNvSpPr>
              <a:spLocks noChangeArrowheads="1"/>
            </p:cNvSpPr>
            <p:nvPr/>
          </p:nvSpPr>
          <p:spPr bwMode="auto">
            <a:xfrm rot="16200000">
              <a:off x="1884" y="2259"/>
              <a:ext cx="868" cy="23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Trace Cache</a:t>
              </a:r>
            </a:p>
          </p:txBody>
        </p:sp>
        <p:sp>
          <p:nvSpPr>
            <p:cNvPr id="325724" name="Rectangle 92">
              <a:extLst>
                <a:ext uri="{FF2B5EF4-FFF2-40B4-BE49-F238E27FC236}">
                  <a16:creationId xmlns:a16="http://schemas.microsoft.com/office/drawing/2014/main" id="{EB657EA9-4166-4807-858E-5B5DDEE44AB9}"/>
                </a:ext>
              </a:extLst>
            </p:cNvPr>
            <p:cNvSpPr>
              <a:spLocks noChangeArrowheads="1"/>
            </p:cNvSpPr>
            <p:nvPr/>
          </p:nvSpPr>
          <p:spPr bwMode="auto">
            <a:xfrm rot="16200000">
              <a:off x="2209" y="2324"/>
              <a:ext cx="868" cy="10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Rename/Alloc</a:t>
              </a:r>
            </a:p>
          </p:txBody>
        </p:sp>
        <p:sp>
          <p:nvSpPr>
            <p:cNvPr id="325725" name="Rectangle 93">
              <a:extLst>
                <a:ext uri="{FF2B5EF4-FFF2-40B4-BE49-F238E27FC236}">
                  <a16:creationId xmlns:a16="http://schemas.microsoft.com/office/drawing/2014/main" id="{AFE85555-7E77-42DB-B8D1-01DC3BE8C847}"/>
                </a:ext>
              </a:extLst>
            </p:cNvPr>
            <p:cNvSpPr>
              <a:spLocks noChangeArrowheads="1"/>
            </p:cNvSpPr>
            <p:nvPr/>
          </p:nvSpPr>
          <p:spPr bwMode="auto">
            <a:xfrm rot="16200000">
              <a:off x="2448" y="2324"/>
              <a:ext cx="868" cy="10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uop Queues</a:t>
              </a:r>
            </a:p>
          </p:txBody>
        </p:sp>
        <p:sp>
          <p:nvSpPr>
            <p:cNvPr id="325726" name="Rectangle 94">
              <a:extLst>
                <a:ext uri="{FF2B5EF4-FFF2-40B4-BE49-F238E27FC236}">
                  <a16:creationId xmlns:a16="http://schemas.microsoft.com/office/drawing/2014/main" id="{94900613-0C51-453F-9BE6-1BF10E687137}"/>
                </a:ext>
              </a:extLst>
            </p:cNvPr>
            <p:cNvSpPr>
              <a:spLocks noChangeArrowheads="1"/>
            </p:cNvSpPr>
            <p:nvPr/>
          </p:nvSpPr>
          <p:spPr bwMode="auto">
            <a:xfrm>
              <a:off x="2202" y="1732"/>
              <a:ext cx="239"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a:t>
              </a:r>
            </a:p>
          </p:txBody>
        </p:sp>
        <p:sp>
          <p:nvSpPr>
            <p:cNvPr id="325727" name="Line 95">
              <a:extLst>
                <a:ext uri="{FF2B5EF4-FFF2-40B4-BE49-F238E27FC236}">
                  <a16:creationId xmlns:a16="http://schemas.microsoft.com/office/drawing/2014/main" id="{06C028A5-0792-47B6-94E9-927A83BBB2CC}"/>
                </a:ext>
              </a:extLst>
            </p:cNvPr>
            <p:cNvSpPr>
              <a:spLocks noChangeShapeType="1"/>
            </p:cNvSpPr>
            <p:nvPr/>
          </p:nvSpPr>
          <p:spPr bwMode="auto">
            <a:xfrm>
              <a:off x="2332" y="1862"/>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28" name="Line 96">
              <a:extLst>
                <a:ext uri="{FF2B5EF4-FFF2-40B4-BE49-F238E27FC236}">
                  <a16:creationId xmlns:a16="http://schemas.microsoft.com/office/drawing/2014/main" id="{5C427088-2940-4F0C-ADA7-34E06E530F66}"/>
                </a:ext>
              </a:extLst>
            </p:cNvPr>
            <p:cNvSpPr>
              <a:spLocks noChangeShapeType="1"/>
            </p:cNvSpPr>
            <p:nvPr/>
          </p:nvSpPr>
          <p:spPr bwMode="auto">
            <a:xfrm rot="16200000" flipH="1">
              <a:off x="2513" y="2281"/>
              <a:ext cx="0" cy="151"/>
            </a:xfrm>
            <a:prstGeom prst="line">
              <a:avLst/>
            </a:prstGeom>
            <a:noFill/>
            <a:ln w="381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29" name="Line 97">
              <a:extLst>
                <a:ext uri="{FF2B5EF4-FFF2-40B4-BE49-F238E27FC236}">
                  <a16:creationId xmlns:a16="http://schemas.microsoft.com/office/drawing/2014/main" id="{D3242FAD-7507-45B7-8A6D-2F7EDFC85C26}"/>
                </a:ext>
              </a:extLst>
            </p:cNvPr>
            <p:cNvSpPr>
              <a:spLocks noChangeShapeType="1"/>
            </p:cNvSpPr>
            <p:nvPr/>
          </p:nvSpPr>
          <p:spPr bwMode="auto">
            <a:xfrm rot="16200000" flipH="1">
              <a:off x="2766" y="2296"/>
              <a:ext cx="0" cy="130"/>
            </a:xfrm>
            <a:prstGeom prst="line">
              <a:avLst/>
            </a:prstGeom>
            <a:noFill/>
            <a:ln w="381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30" name="Line 98">
              <a:extLst>
                <a:ext uri="{FF2B5EF4-FFF2-40B4-BE49-F238E27FC236}">
                  <a16:creationId xmlns:a16="http://schemas.microsoft.com/office/drawing/2014/main" id="{56012DCF-9BE2-4EB2-930A-1B054E7AC2EA}"/>
                </a:ext>
              </a:extLst>
            </p:cNvPr>
            <p:cNvSpPr>
              <a:spLocks noChangeShapeType="1"/>
            </p:cNvSpPr>
            <p:nvPr/>
          </p:nvSpPr>
          <p:spPr bwMode="auto">
            <a:xfrm rot="16200000" flipH="1">
              <a:off x="2994" y="2307"/>
              <a:ext cx="0" cy="108"/>
            </a:xfrm>
            <a:prstGeom prst="line">
              <a:avLst/>
            </a:prstGeom>
            <a:noFill/>
            <a:ln w="571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31" name="Rectangle 99">
              <a:extLst>
                <a:ext uri="{FF2B5EF4-FFF2-40B4-BE49-F238E27FC236}">
                  <a16:creationId xmlns:a16="http://schemas.microsoft.com/office/drawing/2014/main" id="{C0D630B6-4340-465C-B189-201B2BFD1F0A}"/>
                </a:ext>
              </a:extLst>
            </p:cNvPr>
            <p:cNvSpPr>
              <a:spLocks noChangeArrowheads="1"/>
            </p:cNvSpPr>
            <p:nvPr/>
          </p:nvSpPr>
          <p:spPr bwMode="auto">
            <a:xfrm>
              <a:off x="2202" y="2904"/>
              <a:ext cx="239" cy="152"/>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ROM</a:t>
              </a:r>
            </a:p>
          </p:txBody>
        </p:sp>
        <p:sp>
          <p:nvSpPr>
            <p:cNvPr id="325732" name="Line 100">
              <a:extLst>
                <a:ext uri="{FF2B5EF4-FFF2-40B4-BE49-F238E27FC236}">
                  <a16:creationId xmlns:a16="http://schemas.microsoft.com/office/drawing/2014/main" id="{EF24F53C-C2BB-4CC2-9963-9DB116E35C97}"/>
                </a:ext>
              </a:extLst>
            </p:cNvPr>
            <p:cNvSpPr>
              <a:spLocks noChangeShapeType="1"/>
            </p:cNvSpPr>
            <p:nvPr/>
          </p:nvSpPr>
          <p:spPr bwMode="auto">
            <a:xfrm>
              <a:off x="2441" y="2991"/>
              <a:ext cx="43"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33" name="Line 101">
              <a:extLst>
                <a:ext uri="{FF2B5EF4-FFF2-40B4-BE49-F238E27FC236}">
                  <a16:creationId xmlns:a16="http://schemas.microsoft.com/office/drawing/2014/main" id="{561DC4D4-48B0-4F98-B721-99665F9D4EDF}"/>
                </a:ext>
              </a:extLst>
            </p:cNvPr>
            <p:cNvSpPr>
              <a:spLocks noChangeShapeType="1"/>
            </p:cNvSpPr>
            <p:nvPr/>
          </p:nvSpPr>
          <p:spPr bwMode="auto">
            <a:xfrm flipH="1" flipV="1">
              <a:off x="2484" y="2361"/>
              <a:ext cx="0" cy="630"/>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34" name="Line 102">
              <a:extLst>
                <a:ext uri="{FF2B5EF4-FFF2-40B4-BE49-F238E27FC236}">
                  <a16:creationId xmlns:a16="http://schemas.microsoft.com/office/drawing/2014/main" id="{F5EEF574-544D-42AF-891A-67DBD7E9E34F}"/>
                </a:ext>
              </a:extLst>
            </p:cNvPr>
            <p:cNvSpPr>
              <a:spLocks noChangeShapeType="1"/>
            </p:cNvSpPr>
            <p:nvPr/>
          </p:nvSpPr>
          <p:spPr bwMode="auto">
            <a:xfrm>
              <a:off x="2321" y="2817"/>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5735" name="Group 103">
              <a:extLst>
                <a:ext uri="{FF2B5EF4-FFF2-40B4-BE49-F238E27FC236}">
                  <a16:creationId xmlns:a16="http://schemas.microsoft.com/office/drawing/2014/main" id="{101677DC-949A-46DF-9E68-93CAB0B0607F}"/>
                </a:ext>
              </a:extLst>
            </p:cNvPr>
            <p:cNvGrpSpPr>
              <a:grpSpLocks/>
            </p:cNvGrpSpPr>
            <p:nvPr/>
          </p:nvGrpSpPr>
          <p:grpSpPr bwMode="auto">
            <a:xfrm>
              <a:off x="2427" y="2234"/>
              <a:ext cx="169" cy="190"/>
              <a:chOff x="0" y="0"/>
              <a:chExt cx="373" cy="418"/>
            </a:xfrm>
          </p:grpSpPr>
          <p:sp>
            <p:nvSpPr>
              <p:cNvPr id="325736" name="Line 104">
                <a:extLst>
                  <a:ext uri="{FF2B5EF4-FFF2-40B4-BE49-F238E27FC236}">
                    <a16:creationId xmlns:a16="http://schemas.microsoft.com/office/drawing/2014/main" id="{F8DCB4DB-CD3E-4B26-A0FD-69472555F23A}"/>
                  </a:ext>
                </a:extLst>
              </p:cNvPr>
              <p:cNvSpPr>
                <a:spLocks noChangeShapeType="1"/>
              </p:cNvSpPr>
              <p:nvPr/>
            </p:nvSpPr>
            <p:spPr bwMode="auto">
              <a:xfrm flipV="1">
                <a:off x="187" y="206"/>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37" name="Text Box 105">
                <a:extLst>
                  <a:ext uri="{FF2B5EF4-FFF2-40B4-BE49-F238E27FC236}">
                    <a16:creationId xmlns:a16="http://schemas.microsoft.com/office/drawing/2014/main" id="{8EFCC5AB-1C8A-4F43-813E-BCF2E62DD61E}"/>
                  </a:ext>
                </a:extLst>
              </p:cNvPr>
              <p:cNvSpPr txBox="1">
                <a:spLocks noChangeArrowheads="1"/>
              </p:cNvSpPr>
              <p:nvPr/>
            </p:nvSpPr>
            <p:spPr bwMode="auto">
              <a:xfrm>
                <a:off x="0" y="0"/>
                <a:ext cx="373" cy="4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p>
            </p:txBody>
          </p:sp>
        </p:grpSp>
        <p:grpSp>
          <p:nvGrpSpPr>
            <p:cNvPr id="325738" name="Group 106">
              <a:extLst>
                <a:ext uri="{FF2B5EF4-FFF2-40B4-BE49-F238E27FC236}">
                  <a16:creationId xmlns:a16="http://schemas.microsoft.com/office/drawing/2014/main" id="{2AD1CF93-C664-4ACF-AA1F-90C367194EFB}"/>
                </a:ext>
              </a:extLst>
            </p:cNvPr>
            <p:cNvGrpSpPr>
              <a:grpSpLocks/>
            </p:cNvGrpSpPr>
            <p:nvPr/>
          </p:nvGrpSpPr>
          <p:grpSpPr bwMode="auto">
            <a:xfrm>
              <a:off x="2653" y="2237"/>
              <a:ext cx="169" cy="189"/>
              <a:chOff x="0" y="0"/>
              <a:chExt cx="374" cy="416"/>
            </a:xfrm>
          </p:grpSpPr>
          <p:sp>
            <p:nvSpPr>
              <p:cNvPr id="325739" name="Line 107">
                <a:extLst>
                  <a:ext uri="{FF2B5EF4-FFF2-40B4-BE49-F238E27FC236}">
                    <a16:creationId xmlns:a16="http://schemas.microsoft.com/office/drawing/2014/main" id="{A5DB62EC-D870-42E6-B2EA-D3C610D21CCC}"/>
                  </a:ext>
                </a:extLst>
              </p:cNvPr>
              <p:cNvSpPr>
                <a:spLocks noChangeShapeType="1"/>
              </p:cNvSpPr>
              <p:nvPr/>
            </p:nvSpPr>
            <p:spPr bwMode="auto">
              <a:xfrm flipV="1">
                <a:off x="189" y="209"/>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40" name="Text Box 108">
                <a:extLst>
                  <a:ext uri="{FF2B5EF4-FFF2-40B4-BE49-F238E27FC236}">
                    <a16:creationId xmlns:a16="http://schemas.microsoft.com/office/drawing/2014/main" id="{4C9F3A9A-D666-4A91-9355-324C13E6F995}"/>
                  </a:ext>
                </a:extLst>
              </p:cNvPr>
              <p:cNvSpPr txBox="1">
                <a:spLocks noChangeArrowheads="1"/>
              </p:cNvSpPr>
              <p:nvPr/>
            </p:nvSpPr>
            <p:spPr bwMode="auto">
              <a:xfrm>
                <a:off x="0" y="0"/>
                <a:ext cx="374"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p>
            </p:txBody>
          </p:sp>
        </p:grpSp>
        <p:sp>
          <p:nvSpPr>
            <p:cNvPr id="325741" name="Line 109">
              <a:extLst>
                <a:ext uri="{FF2B5EF4-FFF2-40B4-BE49-F238E27FC236}">
                  <a16:creationId xmlns:a16="http://schemas.microsoft.com/office/drawing/2014/main" id="{9B36AE75-1F55-4343-A798-D5E8027DBF3A}"/>
                </a:ext>
              </a:extLst>
            </p:cNvPr>
            <p:cNvSpPr>
              <a:spLocks noChangeShapeType="1"/>
            </p:cNvSpPr>
            <p:nvPr/>
          </p:nvSpPr>
          <p:spPr bwMode="auto">
            <a:xfrm flipH="1">
              <a:off x="2507" y="2333"/>
              <a:ext cx="27" cy="53"/>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42" name="Line 110">
              <a:extLst>
                <a:ext uri="{FF2B5EF4-FFF2-40B4-BE49-F238E27FC236}">
                  <a16:creationId xmlns:a16="http://schemas.microsoft.com/office/drawing/2014/main" id="{E03B7A8F-E65C-4181-A11B-46C9C8BB5547}"/>
                </a:ext>
              </a:extLst>
            </p:cNvPr>
            <p:cNvSpPr>
              <a:spLocks noChangeShapeType="1"/>
            </p:cNvSpPr>
            <p:nvPr/>
          </p:nvSpPr>
          <p:spPr bwMode="auto">
            <a:xfrm flipH="1">
              <a:off x="2735" y="2335"/>
              <a:ext cx="30" cy="51"/>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5743" name="Group 111">
              <a:extLst>
                <a:ext uri="{FF2B5EF4-FFF2-40B4-BE49-F238E27FC236}">
                  <a16:creationId xmlns:a16="http://schemas.microsoft.com/office/drawing/2014/main" id="{4165E05D-9B74-46CE-AED3-BB73D5E5D5A8}"/>
                </a:ext>
              </a:extLst>
            </p:cNvPr>
            <p:cNvGrpSpPr>
              <a:grpSpLocks/>
            </p:cNvGrpSpPr>
            <p:nvPr/>
          </p:nvGrpSpPr>
          <p:grpSpPr bwMode="auto">
            <a:xfrm>
              <a:off x="1746" y="1667"/>
              <a:ext cx="456" cy="1151"/>
              <a:chOff x="0" y="0"/>
              <a:chExt cx="1008" cy="2544"/>
            </a:xfrm>
          </p:grpSpPr>
          <p:sp>
            <p:nvSpPr>
              <p:cNvPr id="325744" name="Rectangle 112">
                <a:extLst>
                  <a:ext uri="{FF2B5EF4-FFF2-40B4-BE49-F238E27FC236}">
                    <a16:creationId xmlns:a16="http://schemas.microsoft.com/office/drawing/2014/main" id="{98951134-50DF-4C24-A085-2611994F6A66}"/>
                  </a:ext>
                </a:extLst>
              </p:cNvPr>
              <p:cNvSpPr>
                <a:spLocks noChangeArrowheads="1"/>
              </p:cNvSpPr>
              <p:nvPr/>
            </p:nvSpPr>
            <p:spPr bwMode="auto">
              <a:xfrm rot="16200000">
                <a:off x="-336" y="1440"/>
                <a:ext cx="1920" cy="288"/>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Decoder</a:t>
                </a:r>
              </a:p>
            </p:txBody>
          </p:sp>
          <p:sp>
            <p:nvSpPr>
              <p:cNvPr id="325745" name="Line 113">
                <a:extLst>
                  <a:ext uri="{FF2B5EF4-FFF2-40B4-BE49-F238E27FC236}">
                    <a16:creationId xmlns:a16="http://schemas.microsoft.com/office/drawing/2014/main" id="{20592814-97B9-404C-9751-8FF508A3479B}"/>
                  </a:ext>
                </a:extLst>
              </p:cNvPr>
              <p:cNvSpPr>
                <a:spLocks noChangeShapeType="1"/>
              </p:cNvSpPr>
              <p:nvPr/>
            </p:nvSpPr>
            <p:spPr bwMode="auto">
              <a:xfrm rot="16200000">
                <a:off x="372" y="1428"/>
                <a:ext cx="0" cy="216"/>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46" name="Line 114">
                <a:extLst>
                  <a:ext uri="{FF2B5EF4-FFF2-40B4-BE49-F238E27FC236}">
                    <a16:creationId xmlns:a16="http://schemas.microsoft.com/office/drawing/2014/main" id="{9C289ADE-CA18-4E62-A6EE-75E594CEB5FA}"/>
                  </a:ext>
                </a:extLst>
              </p:cNvPr>
              <p:cNvSpPr>
                <a:spLocks noChangeShapeType="1"/>
              </p:cNvSpPr>
              <p:nvPr/>
            </p:nvSpPr>
            <p:spPr bwMode="auto">
              <a:xfrm rot="16200000" flipH="1">
                <a:off x="888" y="1416"/>
                <a:ext cx="0" cy="240"/>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47" name="Rectangle 115">
                <a:extLst>
                  <a:ext uri="{FF2B5EF4-FFF2-40B4-BE49-F238E27FC236}">
                    <a16:creationId xmlns:a16="http://schemas.microsoft.com/office/drawing/2014/main" id="{D61669D5-2666-472A-BC39-28968FA0999C}"/>
                  </a:ext>
                </a:extLst>
              </p:cNvPr>
              <p:cNvSpPr>
                <a:spLocks noChangeArrowheads="1"/>
              </p:cNvSpPr>
              <p:nvPr/>
            </p:nvSpPr>
            <p:spPr bwMode="auto">
              <a:xfrm rot="16200000">
                <a:off x="-828" y="1452"/>
                <a:ext cx="1920" cy="2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 &amp; I-TLB</a:t>
                </a:r>
              </a:p>
            </p:txBody>
          </p:sp>
          <p:sp>
            <p:nvSpPr>
              <p:cNvPr id="325748" name="Line 116">
                <a:extLst>
                  <a:ext uri="{FF2B5EF4-FFF2-40B4-BE49-F238E27FC236}">
                    <a16:creationId xmlns:a16="http://schemas.microsoft.com/office/drawing/2014/main" id="{54EE5447-E20D-4DE8-B028-14B4009917FC}"/>
                  </a:ext>
                </a:extLst>
              </p:cNvPr>
              <p:cNvSpPr>
                <a:spLocks noChangeShapeType="1"/>
              </p:cNvSpPr>
              <p:nvPr/>
            </p:nvSpPr>
            <p:spPr bwMode="auto">
              <a:xfrm>
                <a:off x="144" y="0"/>
                <a:ext cx="0" cy="624"/>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5749" name="Rectangle 117">
              <a:extLst>
                <a:ext uri="{FF2B5EF4-FFF2-40B4-BE49-F238E27FC236}">
                  <a16:creationId xmlns:a16="http://schemas.microsoft.com/office/drawing/2014/main" id="{108D5A39-FA70-4607-9270-513441B3968B}"/>
                </a:ext>
              </a:extLst>
            </p:cNvPr>
            <p:cNvSpPr>
              <a:spLocks noChangeArrowheads="1"/>
            </p:cNvSpPr>
            <p:nvPr/>
          </p:nvSpPr>
          <p:spPr bwMode="auto">
            <a:xfrm>
              <a:off x="1745" y="1538"/>
              <a:ext cx="1824"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p>
          </p:txBody>
        </p:sp>
        <p:grpSp>
          <p:nvGrpSpPr>
            <p:cNvPr id="325750" name="Group 118">
              <a:extLst>
                <a:ext uri="{FF2B5EF4-FFF2-40B4-BE49-F238E27FC236}">
                  <a16:creationId xmlns:a16="http://schemas.microsoft.com/office/drawing/2014/main" id="{01A5F539-2956-49B6-91E1-F46ACBA16974}"/>
                </a:ext>
              </a:extLst>
            </p:cNvPr>
            <p:cNvGrpSpPr>
              <a:grpSpLocks/>
            </p:cNvGrpSpPr>
            <p:nvPr/>
          </p:nvGrpSpPr>
          <p:grpSpPr bwMode="auto">
            <a:xfrm>
              <a:off x="3264" y="0"/>
              <a:ext cx="576" cy="384"/>
              <a:chOff x="0" y="0"/>
              <a:chExt cx="576" cy="384"/>
            </a:xfrm>
          </p:grpSpPr>
          <p:sp>
            <p:nvSpPr>
              <p:cNvPr id="325751" name="Rectangle 119">
                <a:extLst>
                  <a:ext uri="{FF2B5EF4-FFF2-40B4-BE49-F238E27FC236}">
                    <a16:creationId xmlns:a16="http://schemas.microsoft.com/office/drawing/2014/main" id="{4F660F75-901E-458F-BA9F-A230D52328CF}"/>
                  </a:ext>
                </a:extLst>
              </p:cNvPr>
              <p:cNvSpPr>
                <a:spLocks noChangeArrowheads="1"/>
              </p:cNvSpPr>
              <p:nvPr/>
            </p:nvSpPr>
            <p:spPr bwMode="auto">
              <a:xfrm>
                <a:off x="0" y="0"/>
                <a:ext cx="288"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52" name="Rectangle 120">
                <a:extLst>
                  <a:ext uri="{FF2B5EF4-FFF2-40B4-BE49-F238E27FC236}">
                    <a16:creationId xmlns:a16="http://schemas.microsoft.com/office/drawing/2014/main" id="{034FF227-C818-447A-8589-5EECE1516FA7}"/>
                  </a:ext>
                </a:extLst>
              </p:cNvPr>
              <p:cNvSpPr>
                <a:spLocks noChangeArrowheads="1"/>
              </p:cNvSpPr>
              <p:nvPr/>
            </p:nvSpPr>
            <p:spPr bwMode="auto">
              <a:xfrm>
                <a:off x="288" y="0"/>
                <a:ext cx="288"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5753" name="Rectangle 121">
              <a:extLst>
                <a:ext uri="{FF2B5EF4-FFF2-40B4-BE49-F238E27FC236}">
                  <a16:creationId xmlns:a16="http://schemas.microsoft.com/office/drawing/2014/main" id="{CF32835D-12BC-4463-A7DF-FEBE7BB80845}"/>
                </a:ext>
              </a:extLst>
            </p:cNvPr>
            <p:cNvSpPr>
              <a:spLocks noChangeArrowheads="1"/>
            </p:cNvSpPr>
            <p:nvPr/>
          </p:nvSpPr>
          <p:spPr bwMode="auto">
            <a:xfrm>
              <a:off x="40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a:t>
              </a:r>
              <a:endParaRPr lang="en-US" altLang="zh-CN" sz="2800">
                <a:effectLst>
                  <a:outerShdw blurRad="38100" dist="38100" dir="2700000" algn="tl">
                    <a:srgbClr val="FFFFFF"/>
                  </a:outerShdw>
                </a:effectLst>
                <a:ea typeface="宋体" panose="02010600030101010101" pitchFamily="2" charset="-122"/>
              </a:endParaRPr>
            </a:p>
          </p:txBody>
        </p:sp>
        <p:sp>
          <p:nvSpPr>
            <p:cNvPr id="325754" name="Rectangle 122">
              <a:extLst>
                <a:ext uri="{FF2B5EF4-FFF2-40B4-BE49-F238E27FC236}">
                  <a16:creationId xmlns:a16="http://schemas.microsoft.com/office/drawing/2014/main" id="{CB7B9AF6-42F8-42A9-B146-E89C8538ADDC}"/>
                </a:ext>
              </a:extLst>
            </p:cNvPr>
            <p:cNvSpPr>
              <a:spLocks noChangeArrowheads="1"/>
            </p:cNvSpPr>
            <p:nvPr/>
          </p:nvSpPr>
          <p:spPr bwMode="auto">
            <a:xfrm>
              <a:off x="67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3</a:t>
              </a:r>
              <a:endParaRPr lang="en-US" altLang="zh-CN" sz="2800">
                <a:effectLst>
                  <a:outerShdw blurRad="38100" dist="38100" dir="2700000" algn="tl">
                    <a:srgbClr val="FFFFFF"/>
                  </a:outerShdw>
                </a:effectLst>
                <a:ea typeface="宋体" panose="02010600030101010101" pitchFamily="2" charset="-122"/>
              </a:endParaRPr>
            </a:p>
          </p:txBody>
        </p:sp>
        <p:sp>
          <p:nvSpPr>
            <p:cNvPr id="325755" name="Rectangle 123">
              <a:extLst>
                <a:ext uri="{FF2B5EF4-FFF2-40B4-BE49-F238E27FC236}">
                  <a16:creationId xmlns:a16="http://schemas.microsoft.com/office/drawing/2014/main" id="{B80AB4E5-3BDC-4951-AC27-9C81FDBFDF4A}"/>
                </a:ext>
              </a:extLst>
            </p:cNvPr>
            <p:cNvSpPr>
              <a:spLocks noChangeArrowheads="1"/>
            </p:cNvSpPr>
            <p:nvPr/>
          </p:nvSpPr>
          <p:spPr bwMode="auto">
            <a:xfrm>
              <a:off x="94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4</a:t>
              </a:r>
              <a:endParaRPr lang="en-US" altLang="zh-CN" sz="2800">
                <a:effectLst>
                  <a:outerShdw blurRad="38100" dist="38100" dir="2700000" algn="tl">
                    <a:srgbClr val="FFFFFF"/>
                  </a:outerShdw>
                </a:effectLst>
                <a:ea typeface="宋体" panose="02010600030101010101" pitchFamily="2" charset="-122"/>
              </a:endParaRPr>
            </a:p>
          </p:txBody>
        </p:sp>
        <p:sp>
          <p:nvSpPr>
            <p:cNvPr id="325756" name="Rectangle 124">
              <a:extLst>
                <a:ext uri="{FF2B5EF4-FFF2-40B4-BE49-F238E27FC236}">
                  <a16:creationId xmlns:a16="http://schemas.microsoft.com/office/drawing/2014/main" id="{27ECB6E1-11CA-4978-A72D-0F3011972D94}"/>
                </a:ext>
              </a:extLst>
            </p:cNvPr>
            <p:cNvSpPr>
              <a:spLocks noChangeArrowheads="1"/>
            </p:cNvSpPr>
            <p:nvPr/>
          </p:nvSpPr>
          <p:spPr bwMode="auto">
            <a:xfrm>
              <a:off x="122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5</a:t>
              </a:r>
              <a:endParaRPr lang="en-US" altLang="zh-CN" sz="2800">
                <a:effectLst>
                  <a:outerShdw blurRad="38100" dist="38100" dir="2700000" algn="tl">
                    <a:srgbClr val="FFFFFF"/>
                  </a:outerShdw>
                </a:effectLst>
                <a:ea typeface="宋体" panose="02010600030101010101" pitchFamily="2" charset="-122"/>
              </a:endParaRPr>
            </a:p>
          </p:txBody>
        </p:sp>
        <p:sp>
          <p:nvSpPr>
            <p:cNvPr id="325757" name="Rectangle 125">
              <a:extLst>
                <a:ext uri="{FF2B5EF4-FFF2-40B4-BE49-F238E27FC236}">
                  <a16:creationId xmlns:a16="http://schemas.microsoft.com/office/drawing/2014/main" id="{82596259-F379-451E-947B-5FCF10BA6878}"/>
                </a:ext>
              </a:extLst>
            </p:cNvPr>
            <p:cNvSpPr>
              <a:spLocks noChangeArrowheads="1"/>
            </p:cNvSpPr>
            <p:nvPr/>
          </p:nvSpPr>
          <p:spPr bwMode="auto">
            <a:xfrm>
              <a:off x="149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6</a:t>
              </a:r>
              <a:endParaRPr lang="en-US" altLang="zh-CN" sz="2800">
                <a:effectLst>
                  <a:outerShdw blurRad="38100" dist="38100" dir="2700000" algn="tl">
                    <a:srgbClr val="FFFFFF"/>
                  </a:outerShdw>
                </a:effectLst>
                <a:ea typeface="宋体" panose="02010600030101010101" pitchFamily="2" charset="-122"/>
              </a:endParaRPr>
            </a:p>
          </p:txBody>
        </p:sp>
        <p:sp>
          <p:nvSpPr>
            <p:cNvPr id="325758" name="Rectangle 126">
              <a:extLst>
                <a:ext uri="{FF2B5EF4-FFF2-40B4-BE49-F238E27FC236}">
                  <a16:creationId xmlns:a16="http://schemas.microsoft.com/office/drawing/2014/main" id="{C8A82B98-EF0C-47BC-A181-76CD001B734C}"/>
                </a:ext>
              </a:extLst>
            </p:cNvPr>
            <p:cNvSpPr>
              <a:spLocks noChangeArrowheads="1"/>
            </p:cNvSpPr>
            <p:nvPr/>
          </p:nvSpPr>
          <p:spPr bwMode="auto">
            <a:xfrm>
              <a:off x="176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7</a:t>
              </a:r>
              <a:endParaRPr lang="en-US" altLang="zh-CN" sz="2800">
                <a:effectLst>
                  <a:outerShdw blurRad="38100" dist="38100" dir="2700000" algn="tl">
                    <a:srgbClr val="FFFFFF"/>
                  </a:outerShdw>
                </a:effectLst>
                <a:ea typeface="宋体" panose="02010600030101010101" pitchFamily="2" charset="-122"/>
              </a:endParaRPr>
            </a:p>
          </p:txBody>
        </p:sp>
        <p:sp>
          <p:nvSpPr>
            <p:cNvPr id="325759" name="Rectangle 127">
              <a:extLst>
                <a:ext uri="{FF2B5EF4-FFF2-40B4-BE49-F238E27FC236}">
                  <a16:creationId xmlns:a16="http://schemas.microsoft.com/office/drawing/2014/main" id="{AB6DF919-160A-426B-A67F-F1AFC8AAB91B}"/>
                </a:ext>
              </a:extLst>
            </p:cNvPr>
            <p:cNvSpPr>
              <a:spLocks noChangeArrowheads="1"/>
            </p:cNvSpPr>
            <p:nvPr/>
          </p:nvSpPr>
          <p:spPr bwMode="auto">
            <a:xfrm>
              <a:off x="203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8</a:t>
              </a:r>
              <a:endParaRPr lang="en-US" altLang="zh-CN" sz="2800">
                <a:effectLst>
                  <a:outerShdw blurRad="38100" dist="38100" dir="2700000" algn="tl">
                    <a:srgbClr val="FFFFFF"/>
                  </a:outerShdw>
                </a:effectLst>
                <a:ea typeface="宋体" panose="02010600030101010101" pitchFamily="2" charset="-122"/>
              </a:endParaRPr>
            </a:p>
          </p:txBody>
        </p:sp>
        <p:sp>
          <p:nvSpPr>
            <p:cNvPr id="325760" name="Rectangle 128">
              <a:extLst>
                <a:ext uri="{FF2B5EF4-FFF2-40B4-BE49-F238E27FC236}">
                  <a16:creationId xmlns:a16="http://schemas.microsoft.com/office/drawing/2014/main" id="{AB4BE7E4-B9A9-4002-9844-C035FCB57E50}"/>
                </a:ext>
              </a:extLst>
            </p:cNvPr>
            <p:cNvSpPr>
              <a:spLocks noChangeArrowheads="1"/>
            </p:cNvSpPr>
            <p:nvPr/>
          </p:nvSpPr>
          <p:spPr bwMode="auto">
            <a:xfrm>
              <a:off x="231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9</a:t>
              </a:r>
              <a:endParaRPr lang="en-US" altLang="zh-CN" sz="2800">
                <a:effectLst>
                  <a:outerShdw blurRad="38100" dist="38100" dir="2700000" algn="tl">
                    <a:srgbClr val="FFFFFF"/>
                  </a:outerShdw>
                </a:effectLst>
                <a:ea typeface="宋体" panose="02010600030101010101" pitchFamily="2" charset="-122"/>
              </a:endParaRPr>
            </a:p>
          </p:txBody>
        </p:sp>
        <p:sp>
          <p:nvSpPr>
            <p:cNvPr id="325761" name="Rectangle 129">
              <a:extLst>
                <a:ext uri="{FF2B5EF4-FFF2-40B4-BE49-F238E27FC236}">
                  <a16:creationId xmlns:a16="http://schemas.microsoft.com/office/drawing/2014/main" id="{BAE87888-1954-47B6-B7BD-04D87FE77322}"/>
                </a:ext>
              </a:extLst>
            </p:cNvPr>
            <p:cNvSpPr>
              <a:spLocks noChangeArrowheads="1"/>
            </p:cNvSpPr>
            <p:nvPr/>
          </p:nvSpPr>
          <p:spPr bwMode="auto">
            <a:xfrm>
              <a:off x="256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10</a:t>
              </a:r>
              <a:endParaRPr lang="en-US" altLang="zh-CN" sz="2800">
                <a:effectLst>
                  <a:outerShdw blurRad="38100" dist="38100" dir="2700000" algn="tl">
                    <a:srgbClr val="FFFFFF"/>
                  </a:outerShdw>
                </a:effectLst>
                <a:ea typeface="宋体" panose="02010600030101010101" pitchFamily="2" charset="-122"/>
              </a:endParaRPr>
            </a:p>
          </p:txBody>
        </p:sp>
        <p:sp>
          <p:nvSpPr>
            <p:cNvPr id="325762" name="Rectangle 130">
              <a:extLst>
                <a:ext uri="{FF2B5EF4-FFF2-40B4-BE49-F238E27FC236}">
                  <a16:creationId xmlns:a16="http://schemas.microsoft.com/office/drawing/2014/main" id="{AEAAC9CA-010A-4316-87F4-3C1F9B4F110F}"/>
                </a:ext>
              </a:extLst>
            </p:cNvPr>
            <p:cNvSpPr>
              <a:spLocks noChangeArrowheads="1"/>
            </p:cNvSpPr>
            <p:nvPr/>
          </p:nvSpPr>
          <p:spPr bwMode="auto">
            <a:xfrm>
              <a:off x="283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11</a:t>
              </a:r>
              <a:endParaRPr lang="en-US" altLang="zh-CN" sz="2800">
                <a:effectLst>
                  <a:outerShdw blurRad="38100" dist="38100" dir="2700000" algn="tl">
                    <a:srgbClr val="FFFFFF"/>
                  </a:outerShdw>
                </a:effectLst>
                <a:ea typeface="宋体" panose="02010600030101010101" pitchFamily="2" charset="-122"/>
              </a:endParaRPr>
            </a:p>
          </p:txBody>
        </p:sp>
        <p:sp>
          <p:nvSpPr>
            <p:cNvPr id="325763" name="Rectangle 131">
              <a:extLst>
                <a:ext uri="{FF2B5EF4-FFF2-40B4-BE49-F238E27FC236}">
                  <a16:creationId xmlns:a16="http://schemas.microsoft.com/office/drawing/2014/main" id="{1928380E-10B2-41FD-BBD0-D1CAB364B114}"/>
                </a:ext>
              </a:extLst>
            </p:cNvPr>
            <p:cNvSpPr>
              <a:spLocks noChangeArrowheads="1"/>
            </p:cNvSpPr>
            <p:nvPr/>
          </p:nvSpPr>
          <p:spPr bwMode="auto">
            <a:xfrm>
              <a:off x="3112"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12</a:t>
              </a:r>
              <a:endParaRPr lang="en-US" altLang="zh-CN" sz="2800">
                <a:effectLst>
                  <a:outerShdw blurRad="38100" dist="38100" dir="2700000" algn="tl">
                    <a:srgbClr val="FFFFFF"/>
                  </a:outerShdw>
                </a:effectLst>
                <a:ea typeface="宋体" panose="02010600030101010101" pitchFamily="2" charset="-122"/>
              </a:endParaRPr>
            </a:p>
          </p:txBody>
        </p:sp>
        <p:sp>
          <p:nvSpPr>
            <p:cNvPr id="325764" name="Rectangle 132">
              <a:extLst>
                <a:ext uri="{FF2B5EF4-FFF2-40B4-BE49-F238E27FC236}">
                  <a16:creationId xmlns:a16="http://schemas.microsoft.com/office/drawing/2014/main" id="{0AB50C49-A564-45AB-B056-C6D0A724797D}"/>
                </a:ext>
              </a:extLst>
            </p:cNvPr>
            <p:cNvSpPr>
              <a:spLocks noChangeArrowheads="1"/>
            </p:cNvSpPr>
            <p:nvPr/>
          </p:nvSpPr>
          <p:spPr bwMode="auto">
            <a:xfrm>
              <a:off x="611" y="211"/>
              <a:ext cx="411"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Fetch</a:t>
              </a:r>
              <a:endParaRPr lang="en-US" altLang="zh-CN" sz="2400">
                <a:effectLst>
                  <a:outerShdw blurRad="38100" dist="38100" dir="2700000" algn="tl">
                    <a:srgbClr val="FFFFFF"/>
                  </a:outerShdw>
                </a:effectLst>
                <a:ea typeface="宋体" panose="02010600030101010101" pitchFamily="2" charset="-122"/>
              </a:endParaRPr>
            </a:p>
          </p:txBody>
        </p:sp>
        <p:sp>
          <p:nvSpPr>
            <p:cNvPr id="325765" name="Rectangle 133">
              <a:extLst>
                <a:ext uri="{FF2B5EF4-FFF2-40B4-BE49-F238E27FC236}">
                  <a16:creationId xmlns:a16="http://schemas.microsoft.com/office/drawing/2014/main" id="{78AD07E4-03B9-41B9-A43A-2C4157BABAA9}"/>
                </a:ext>
              </a:extLst>
            </p:cNvPr>
            <p:cNvSpPr>
              <a:spLocks noChangeArrowheads="1"/>
            </p:cNvSpPr>
            <p:nvPr/>
          </p:nvSpPr>
          <p:spPr bwMode="auto">
            <a:xfrm>
              <a:off x="1117" y="211"/>
              <a:ext cx="239"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25766" name="Rectangle 134">
              <a:extLst>
                <a:ext uri="{FF2B5EF4-FFF2-40B4-BE49-F238E27FC236}">
                  <a16:creationId xmlns:a16="http://schemas.microsoft.com/office/drawing/2014/main" id="{CD20A9D8-AD87-4B1C-8E84-1266B39916FC}"/>
                </a:ext>
              </a:extLst>
            </p:cNvPr>
            <p:cNvSpPr>
              <a:spLocks noChangeArrowheads="1"/>
            </p:cNvSpPr>
            <p:nvPr/>
          </p:nvSpPr>
          <p:spPr bwMode="auto">
            <a:xfrm>
              <a:off x="1391" y="211"/>
              <a:ext cx="23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Alloc</a:t>
              </a:r>
              <a:endParaRPr lang="en-US" altLang="zh-CN" sz="2400">
                <a:effectLst>
                  <a:outerShdw blurRad="38100" dist="38100" dir="2700000" algn="tl">
                    <a:srgbClr val="FFFFFF"/>
                  </a:outerShdw>
                </a:effectLst>
                <a:ea typeface="宋体" panose="02010600030101010101" pitchFamily="2" charset="-122"/>
              </a:endParaRPr>
            </a:p>
          </p:txBody>
        </p:sp>
        <p:sp>
          <p:nvSpPr>
            <p:cNvPr id="325767" name="Rectangle 135">
              <a:extLst>
                <a:ext uri="{FF2B5EF4-FFF2-40B4-BE49-F238E27FC236}">
                  <a16:creationId xmlns:a16="http://schemas.microsoft.com/office/drawing/2014/main" id="{46FBBB74-0093-4B0E-8598-A90D8B39388B}"/>
                </a:ext>
              </a:extLst>
            </p:cNvPr>
            <p:cNvSpPr>
              <a:spLocks noChangeArrowheads="1"/>
            </p:cNvSpPr>
            <p:nvPr/>
          </p:nvSpPr>
          <p:spPr bwMode="auto">
            <a:xfrm>
              <a:off x="1751" y="214"/>
              <a:ext cx="372"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Rename</a:t>
              </a:r>
              <a:endParaRPr lang="en-US" altLang="zh-CN" sz="2400">
                <a:effectLst>
                  <a:outerShdw blurRad="38100" dist="38100" dir="2700000" algn="tl">
                    <a:srgbClr val="FFFFFF"/>
                  </a:outerShdw>
                </a:effectLst>
                <a:ea typeface="宋体" panose="02010600030101010101" pitchFamily="2" charset="-122"/>
              </a:endParaRPr>
            </a:p>
          </p:txBody>
        </p:sp>
        <p:sp>
          <p:nvSpPr>
            <p:cNvPr id="325768" name="Rectangle 136">
              <a:extLst>
                <a:ext uri="{FF2B5EF4-FFF2-40B4-BE49-F238E27FC236}">
                  <a16:creationId xmlns:a16="http://schemas.microsoft.com/office/drawing/2014/main" id="{528E7E68-FC25-41D0-8EE6-7342AE0C1B5F}"/>
                </a:ext>
              </a:extLst>
            </p:cNvPr>
            <p:cNvSpPr>
              <a:spLocks noChangeArrowheads="1"/>
            </p:cNvSpPr>
            <p:nvPr/>
          </p:nvSpPr>
          <p:spPr bwMode="auto">
            <a:xfrm>
              <a:off x="2237" y="211"/>
              <a:ext cx="18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Que</a:t>
              </a:r>
              <a:endParaRPr lang="en-US" altLang="zh-CN" sz="2400">
                <a:effectLst>
                  <a:outerShdw blurRad="38100" dist="38100" dir="2700000" algn="tl">
                    <a:srgbClr val="FFFFFF"/>
                  </a:outerShdw>
                </a:effectLst>
                <a:ea typeface="宋体" panose="02010600030101010101" pitchFamily="2" charset="-122"/>
              </a:endParaRPr>
            </a:p>
          </p:txBody>
        </p:sp>
        <p:sp>
          <p:nvSpPr>
            <p:cNvPr id="325769" name="Rectangle 137">
              <a:extLst>
                <a:ext uri="{FF2B5EF4-FFF2-40B4-BE49-F238E27FC236}">
                  <a16:creationId xmlns:a16="http://schemas.microsoft.com/office/drawing/2014/main" id="{24B08D93-938B-40AF-9314-6E2742D26F15}"/>
                </a:ext>
              </a:extLst>
            </p:cNvPr>
            <p:cNvSpPr>
              <a:spLocks noChangeArrowheads="1"/>
            </p:cNvSpPr>
            <p:nvPr/>
          </p:nvSpPr>
          <p:spPr bwMode="auto">
            <a:xfrm>
              <a:off x="2509"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5770" name="Rectangle 138">
              <a:extLst>
                <a:ext uri="{FF2B5EF4-FFF2-40B4-BE49-F238E27FC236}">
                  <a16:creationId xmlns:a16="http://schemas.microsoft.com/office/drawing/2014/main" id="{5AA2E7C7-B5E3-437C-9549-FAE2B9CD0453}"/>
                </a:ext>
              </a:extLst>
            </p:cNvPr>
            <p:cNvSpPr>
              <a:spLocks noChangeArrowheads="1"/>
            </p:cNvSpPr>
            <p:nvPr/>
          </p:nvSpPr>
          <p:spPr bwMode="auto">
            <a:xfrm>
              <a:off x="2790" y="208"/>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5771" name="Rectangle 139">
              <a:extLst>
                <a:ext uri="{FF2B5EF4-FFF2-40B4-BE49-F238E27FC236}">
                  <a16:creationId xmlns:a16="http://schemas.microsoft.com/office/drawing/2014/main" id="{2FE13FD0-7049-4A8D-AA4F-C360C845331D}"/>
                </a:ext>
              </a:extLst>
            </p:cNvPr>
            <p:cNvSpPr>
              <a:spLocks noChangeArrowheads="1"/>
            </p:cNvSpPr>
            <p:nvPr/>
          </p:nvSpPr>
          <p:spPr bwMode="auto">
            <a:xfrm>
              <a:off x="3054"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5772" name="Line 140">
              <a:extLst>
                <a:ext uri="{FF2B5EF4-FFF2-40B4-BE49-F238E27FC236}">
                  <a16:creationId xmlns:a16="http://schemas.microsoft.com/office/drawing/2014/main" id="{DF450E96-C6D3-41B4-B82B-D84AE92BA4D0}"/>
                </a:ext>
              </a:extLst>
            </p:cNvPr>
            <p:cNvSpPr>
              <a:spLocks noChangeShapeType="1"/>
            </p:cNvSpPr>
            <p:nvPr/>
          </p:nvSpPr>
          <p:spPr bwMode="auto">
            <a:xfrm>
              <a:off x="3281" y="2"/>
              <a:ext cx="545"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773" name="Rectangle 141">
              <a:extLst>
                <a:ext uri="{FF2B5EF4-FFF2-40B4-BE49-F238E27FC236}">
                  <a16:creationId xmlns:a16="http://schemas.microsoft.com/office/drawing/2014/main" id="{4BD089ED-72A4-4386-875A-0BE51410020D}"/>
                </a:ext>
              </a:extLst>
            </p:cNvPr>
            <p:cNvSpPr>
              <a:spLocks noChangeArrowheads="1"/>
            </p:cNvSpPr>
            <p:nvPr/>
          </p:nvSpPr>
          <p:spPr bwMode="auto">
            <a:xfrm>
              <a:off x="338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13</a:t>
              </a:r>
              <a:endParaRPr lang="en-US" altLang="zh-CN" sz="2800">
                <a:effectLst>
                  <a:outerShdw blurRad="38100" dist="38100" dir="2700000" algn="tl">
                    <a:srgbClr val="FFFFFF"/>
                  </a:outerShdw>
                </a:effectLst>
                <a:ea typeface="宋体" panose="02010600030101010101" pitchFamily="2" charset="-122"/>
              </a:endParaRPr>
            </a:p>
          </p:txBody>
        </p:sp>
        <p:sp>
          <p:nvSpPr>
            <p:cNvPr id="325774" name="Rectangle 142">
              <a:extLst>
                <a:ext uri="{FF2B5EF4-FFF2-40B4-BE49-F238E27FC236}">
                  <a16:creationId xmlns:a16="http://schemas.microsoft.com/office/drawing/2014/main" id="{49435F7B-0A03-41DD-8EC7-41FC2564364B}"/>
                </a:ext>
              </a:extLst>
            </p:cNvPr>
            <p:cNvSpPr>
              <a:spLocks noChangeArrowheads="1"/>
            </p:cNvSpPr>
            <p:nvPr/>
          </p:nvSpPr>
          <p:spPr bwMode="auto">
            <a:xfrm>
              <a:off x="3658"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14</a:t>
              </a:r>
              <a:endParaRPr lang="en-US" altLang="zh-CN" sz="2800">
                <a:effectLst>
                  <a:outerShdw blurRad="38100" dist="38100" dir="2700000" algn="tl">
                    <a:srgbClr val="FFFFFF"/>
                  </a:outerShdw>
                </a:effectLst>
                <a:ea typeface="宋体" panose="02010600030101010101" pitchFamily="2" charset="-122"/>
              </a:endParaRPr>
            </a:p>
          </p:txBody>
        </p:sp>
        <p:sp>
          <p:nvSpPr>
            <p:cNvPr id="325775" name="Rectangle 143">
              <a:extLst>
                <a:ext uri="{FF2B5EF4-FFF2-40B4-BE49-F238E27FC236}">
                  <a16:creationId xmlns:a16="http://schemas.microsoft.com/office/drawing/2014/main" id="{FED262A8-D11B-4D60-BB42-F356656194F8}"/>
                </a:ext>
              </a:extLst>
            </p:cNvPr>
            <p:cNvSpPr>
              <a:spLocks noChangeArrowheads="1"/>
            </p:cNvSpPr>
            <p:nvPr/>
          </p:nvSpPr>
          <p:spPr bwMode="auto">
            <a:xfrm>
              <a:off x="3325" y="209"/>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25776" name="Rectangle 144">
              <a:extLst>
                <a:ext uri="{FF2B5EF4-FFF2-40B4-BE49-F238E27FC236}">
                  <a16:creationId xmlns:a16="http://schemas.microsoft.com/office/drawing/2014/main" id="{5A188FBE-D764-4BB9-B039-38ACA5A6BF56}"/>
                </a:ext>
              </a:extLst>
            </p:cNvPr>
            <p:cNvSpPr>
              <a:spLocks noChangeArrowheads="1"/>
            </p:cNvSpPr>
            <p:nvPr/>
          </p:nvSpPr>
          <p:spPr bwMode="auto">
            <a:xfrm>
              <a:off x="3576" y="213"/>
              <a:ext cx="20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25777" name="Line 145">
              <a:extLst>
                <a:ext uri="{FF2B5EF4-FFF2-40B4-BE49-F238E27FC236}">
                  <a16:creationId xmlns:a16="http://schemas.microsoft.com/office/drawing/2014/main" id="{6A6186EC-B6B9-4C0C-828E-C9068358808E}"/>
                </a:ext>
              </a:extLst>
            </p:cNvPr>
            <p:cNvSpPr>
              <a:spLocks noChangeShapeType="1"/>
            </p:cNvSpPr>
            <p:nvPr/>
          </p:nvSpPr>
          <p:spPr bwMode="auto">
            <a:xfrm>
              <a:off x="3281" y="2"/>
              <a:ext cx="5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778" name="Line 146">
              <a:extLst>
                <a:ext uri="{FF2B5EF4-FFF2-40B4-BE49-F238E27FC236}">
                  <a16:creationId xmlns:a16="http://schemas.microsoft.com/office/drawing/2014/main" id="{335468F5-1FE3-45C5-839C-AE5BF02C0C2D}"/>
                </a:ext>
              </a:extLst>
            </p:cNvPr>
            <p:cNvSpPr>
              <a:spLocks noChangeShapeType="1"/>
            </p:cNvSpPr>
            <p:nvPr/>
          </p:nvSpPr>
          <p:spPr bwMode="auto">
            <a:xfrm>
              <a:off x="3826" y="2"/>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779" name="Line 147">
              <a:extLst>
                <a:ext uri="{FF2B5EF4-FFF2-40B4-BE49-F238E27FC236}">
                  <a16:creationId xmlns:a16="http://schemas.microsoft.com/office/drawing/2014/main" id="{32C84E3C-3276-486D-B124-C3F3E83F8F6E}"/>
                </a:ext>
              </a:extLst>
            </p:cNvPr>
            <p:cNvSpPr>
              <a:spLocks noChangeShapeType="1"/>
            </p:cNvSpPr>
            <p:nvPr/>
          </p:nvSpPr>
          <p:spPr bwMode="auto">
            <a:xfrm>
              <a:off x="3826" y="173"/>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780" name="Rectangle 148">
              <a:extLst>
                <a:ext uri="{FF2B5EF4-FFF2-40B4-BE49-F238E27FC236}">
                  <a16:creationId xmlns:a16="http://schemas.microsoft.com/office/drawing/2014/main" id="{BD6A00B1-5E83-4CEF-A38F-47632D7E3F9B}"/>
                </a:ext>
              </a:extLst>
            </p:cNvPr>
            <p:cNvSpPr>
              <a:spLocks noChangeArrowheads="1"/>
            </p:cNvSpPr>
            <p:nvPr/>
          </p:nvSpPr>
          <p:spPr bwMode="auto">
            <a:xfrm>
              <a:off x="3886"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15</a:t>
              </a:r>
              <a:endParaRPr lang="en-US" altLang="zh-CN" sz="2800">
                <a:effectLst>
                  <a:outerShdw blurRad="38100" dist="38100" dir="2700000" algn="tl">
                    <a:srgbClr val="FFFFFF"/>
                  </a:outerShdw>
                </a:effectLst>
                <a:ea typeface="宋体" panose="02010600030101010101" pitchFamily="2" charset="-122"/>
              </a:endParaRPr>
            </a:p>
          </p:txBody>
        </p:sp>
        <p:sp>
          <p:nvSpPr>
            <p:cNvPr id="325781" name="Rectangle 149">
              <a:extLst>
                <a:ext uri="{FF2B5EF4-FFF2-40B4-BE49-F238E27FC236}">
                  <a16:creationId xmlns:a16="http://schemas.microsoft.com/office/drawing/2014/main" id="{808120D4-F0C8-41BF-B0EF-9B225F2F9346}"/>
                </a:ext>
              </a:extLst>
            </p:cNvPr>
            <p:cNvSpPr>
              <a:spLocks noChangeArrowheads="1"/>
            </p:cNvSpPr>
            <p:nvPr/>
          </p:nvSpPr>
          <p:spPr bwMode="auto">
            <a:xfrm>
              <a:off x="415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16</a:t>
              </a:r>
              <a:endParaRPr lang="en-US" altLang="zh-CN" sz="2800">
                <a:effectLst>
                  <a:outerShdw blurRad="38100" dist="38100" dir="2700000" algn="tl">
                    <a:srgbClr val="FFFFFF"/>
                  </a:outerShdw>
                </a:effectLst>
                <a:ea typeface="宋体" panose="02010600030101010101" pitchFamily="2" charset="-122"/>
              </a:endParaRPr>
            </a:p>
          </p:txBody>
        </p:sp>
        <p:sp>
          <p:nvSpPr>
            <p:cNvPr id="325782" name="Rectangle 150">
              <a:extLst>
                <a:ext uri="{FF2B5EF4-FFF2-40B4-BE49-F238E27FC236}">
                  <a16:creationId xmlns:a16="http://schemas.microsoft.com/office/drawing/2014/main" id="{51B095E5-1152-448E-9849-38A38D037E36}"/>
                </a:ext>
              </a:extLst>
            </p:cNvPr>
            <p:cNvSpPr>
              <a:spLocks noChangeArrowheads="1"/>
            </p:cNvSpPr>
            <p:nvPr/>
          </p:nvSpPr>
          <p:spPr bwMode="auto">
            <a:xfrm>
              <a:off x="4429"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17</a:t>
              </a:r>
              <a:endParaRPr lang="en-US" altLang="zh-CN" sz="2800">
                <a:effectLst>
                  <a:outerShdw blurRad="38100" dist="38100" dir="2700000" algn="tl">
                    <a:srgbClr val="FFFFFF"/>
                  </a:outerShdw>
                </a:effectLst>
                <a:ea typeface="宋体" panose="02010600030101010101" pitchFamily="2" charset="-122"/>
              </a:endParaRPr>
            </a:p>
          </p:txBody>
        </p:sp>
        <p:sp>
          <p:nvSpPr>
            <p:cNvPr id="325783" name="Rectangle 151">
              <a:extLst>
                <a:ext uri="{FF2B5EF4-FFF2-40B4-BE49-F238E27FC236}">
                  <a16:creationId xmlns:a16="http://schemas.microsoft.com/office/drawing/2014/main" id="{28E1AA90-3C89-43D6-9557-5AED0364B154}"/>
                </a:ext>
              </a:extLst>
            </p:cNvPr>
            <p:cNvSpPr>
              <a:spLocks noChangeArrowheads="1"/>
            </p:cNvSpPr>
            <p:nvPr/>
          </p:nvSpPr>
          <p:spPr bwMode="auto">
            <a:xfrm>
              <a:off x="469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18</a:t>
              </a:r>
              <a:endParaRPr lang="en-US" altLang="zh-CN" sz="2800">
                <a:effectLst>
                  <a:outerShdw blurRad="38100" dist="38100" dir="2700000" algn="tl">
                    <a:srgbClr val="FFFFFF"/>
                  </a:outerShdw>
                </a:effectLst>
                <a:ea typeface="宋体" panose="02010600030101010101" pitchFamily="2" charset="-122"/>
              </a:endParaRPr>
            </a:p>
          </p:txBody>
        </p:sp>
        <p:sp>
          <p:nvSpPr>
            <p:cNvPr id="325784" name="Rectangle 152">
              <a:extLst>
                <a:ext uri="{FF2B5EF4-FFF2-40B4-BE49-F238E27FC236}">
                  <a16:creationId xmlns:a16="http://schemas.microsoft.com/office/drawing/2014/main" id="{33FC1C94-8DBB-4E2D-9D3D-AEDEFF88382E}"/>
                </a:ext>
              </a:extLst>
            </p:cNvPr>
            <p:cNvSpPr>
              <a:spLocks noChangeArrowheads="1"/>
            </p:cNvSpPr>
            <p:nvPr/>
          </p:nvSpPr>
          <p:spPr bwMode="auto">
            <a:xfrm>
              <a:off x="4975"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19</a:t>
              </a:r>
              <a:endParaRPr lang="en-US" altLang="zh-CN" sz="2800">
                <a:effectLst>
                  <a:outerShdw blurRad="38100" dist="38100" dir="2700000" algn="tl">
                    <a:srgbClr val="FFFFFF"/>
                  </a:outerShdw>
                </a:effectLst>
                <a:ea typeface="宋体" panose="02010600030101010101" pitchFamily="2" charset="-122"/>
              </a:endParaRPr>
            </a:p>
          </p:txBody>
        </p:sp>
        <p:sp>
          <p:nvSpPr>
            <p:cNvPr id="325785" name="Rectangle 153">
              <a:extLst>
                <a:ext uri="{FF2B5EF4-FFF2-40B4-BE49-F238E27FC236}">
                  <a16:creationId xmlns:a16="http://schemas.microsoft.com/office/drawing/2014/main" id="{46399B13-880B-4551-9CFF-F01CAA570EB1}"/>
                </a:ext>
              </a:extLst>
            </p:cNvPr>
            <p:cNvSpPr>
              <a:spLocks noChangeArrowheads="1"/>
            </p:cNvSpPr>
            <p:nvPr/>
          </p:nvSpPr>
          <p:spPr bwMode="auto">
            <a:xfrm>
              <a:off x="5230" y="29"/>
              <a:ext cx="124" cy="147"/>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20</a:t>
              </a:r>
              <a:endParaRPr lang="en-US" altLang="zh-CN" sz="2800">
                <a:effectLst>
                  <a:outerShdw blurRad="38100" dist="38100" dir="2700000" algn="tl">
                    <a:srgbClr val="FFFFFF"/>
                  </a:outerShdw>
                </a:effectLst>
                <a:ea typeface="宋体" panose="02010600030101010101" pitchFamily="2" charset="-122"/>
              </a:endParaRPr>
            </a:p>
          </p:txBody>
        </p:sp>
        <p:sp>
          <p:nvSpPr>
            <p:cNvPr id="325786" name="Rectangle 154">
              <a:extLst>
                <a:ext uri="{FF2B5EF4-FFF2-40B4-BE49-F238E27FC236}">
                  <a16:creationId xmlns:a16="http://schemas.microsoft.com/office/drawing/2014/main" id="{A2EBBDB5-94C4-4BED-9F69-B8E61E1BC8EF}"/>
                </a:ext>
              </a:extLst>
            </p:cNvPr>
            <p:cNvSpPr>
              <a:spLocks noChangeArrowheads="1"/>
            </p:cNvSpPr>
            <p:nvPr/>
          </p:nvSpPr>
          <p:spPr bwMode="auto">
            <a:xfrm>
              <a:off x="4157" y="208"/>
              <a:ext cx="12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a:t>
              </a:r>
            </a:p>
          </p:txBody>
        </p:sp>
        <p:sp>
          <p:nvSpPr>
            <p:cNvPr id="325787" name="Rectangle 155">
              <a:extLst>
                <a:ext uri="{FF2B5EF4-FFF2-40B4-BE49-F238E27FC236}">
                  <a16:creationId xmlns:a16="http://schemas.microsoft.com/office/drawing/2014/main" id="{05C6EB2D-422D-4C9B-BBCC-A6DDB329F63D}"/>
                </a:ext>
              </a:extLst>
            </p:cNvPr>
            <p:cNvSpPr>
              <a:spLocks noChangeArrowheads="1"/>
            </p:cNvSpPr>
            <p:nvPr/>
          </p:nvSpPr>
          <p:spPr bwMode="auto">
            <a:xfrm>
              <a:off x="4435" y="211"/>
              <a:ext cx="11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Ex</a:t>
              </a:r>
              <a:endParaRPr lang="en-US" altLang="zh-CN" sz="2400">
                <a:effectLst>
                  <a:outerShdw blurRad="38100" dist="38100" dir="2700000" algn="tl">
                    <a:srgbClr val="FFFFFF"/>
                  </a:outerShdw>
                </a:effectLst>
                <a:ea typeface="宋体" panose="02010600030101010101" pitchFamily="2" charset="-122"/>
              </a:endParaRPr>
            </a:p>
          </p:txBody>
        </p:sp>
        <p:sp>
          <p:nvSpPr>
            <p:cNvPr id="325788" name="Rectangle 156">
              <a:extLst>
                <a:ext uri="{FF2B5EF4-FFF2-40B4-BE49-F238E27FC236}">
                  <a16:creationId xmlns:a16="http://schemas.microsoft.com/office/drawing/2014/main" id="{51C178DC-49FE-42AC-A9A4-DC508541A4B6}"/>
                </a:ext>
              </a:extLst>
            </p:cNvPr>
            <p:cNvSpPr>
              <a:spLocks noChangeArrowheads="1"/>
            </p:cNvSpPr>
            <p:nvPr/>
          </p:nvSpPr>
          <p:spPr bwMode="auto">
            <a:xfrm>
              <a:off x="4660" y="214"/>
              <a:ext cx="19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Flgs</a:t>
              </a:r>
              <a:endParaRPr lang="en-US" altLang="zh-CN" sz="2400">
                <a:effectLst>
                  <a:outerShdw blurRad="38100" dist="38100" dir="2700000" algn="tl">
                    <a:srgbClr val="FFFFFF"/>
                  </a:outerShdw>
                </a:effectLst>
                <a:ea typeface="宋体" panose="02010600030101010101" pitchFamily="2" charset="-122"/>
              </a:endParaRPr>
            </a:p>
          </p:txBody>
        </p:sp>
        <p:sp>
          <p:nvSpPr>
            <p:cNvPr id="325789" name="Rectangle 157">
              <a:extLst>
                <a:ext uri="{FF2B5EF4-FFF2-40B4-BE49-F238E27FC236}">
                  <a16:creationId xmlns:a16="http://schemas.microsoft.com/office/drawing/2014/main" id="{A578C73B-D818-4593-BBD1-F363F10C2E5F}"/>
                </a:ext>
              </a:extLst>
            </p:cNvPr>
            <p:cNvSpPr>
              <a:spLocks noChangeArrowheads="1"/>
            </p:cNvSpPr>
            <p:nvPr/>
          </p:nvSpPr>
          <p:spPr bwMode="auto">
            <a:xfrm>
              <a:off x="4914" y="210"/>
              <a:ext cx="2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Br Ck</a:t>
              </a:r>
              <a:endParaRPr lang="en-US" altLang="zh-CN" sz="2400">
                <a:effectLst>
                  <a:outerShdw blurRad="38100" dist="38100" dir="2700000" algn="tl">
                    <a:srgbClr val="FFFFFF"/>
                  </a:outerShdw>
                </a:effectLst>
                <a:ea typeface="宋体" panose="02010600030101010101" pitchFamily="2" charset="-122"/>
              </a:endParaRPr>
            </a:p>
          </p:txBody>
        </p:sp>
        <p:sp>
          <p:nvSpPr>
            <p:cNvPr id="325790" name="Rectangle 158">
              <a:extLst>
                <a:ext uri="{FF2B5EF4-FFF2-40B4-BE49-F238E27FC236}">
                  <a16:creationId xmlns:a16="http://schemas.microsoft.com/office/drawing/2014/main" id="{F0700784-00FE-46EE-8E85-16F247B39902}"/>
                </a:ext>
              </a:extLst>
            </p:cNvPr>
            <p:cNvSpPr>
              <a:spLocks noChangeArrowheads="1"/>
            </p:cNvSpPr>
            <p:nvPr/>
          </p:nvSpPr>
          <p:spPr bwMode="auto">
            <a:xfrm>
              <a:off x="5194" y="211"/>
              <a:ext cx="26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25791" name="Rectangle 159">
              <a:extLst>
                <a:ext uri="{FF2B5EF4-FFF2-40B4-BE49-F238E27FC236}">
                  <a16:creationId xmlns:a16="http://schemas.microsoft.com/office/drawing/2014/main" id="{CC9E77D0-15F9-4FAE-BF1E-172577EA5EBC}"/>
                </a:ext>
              </a:extLst>
            </p:cNvPr>
            <p:cNvSpPr>
              <a:spLocks noChangeArrowheads="1"/>
            </p:cNvSpPr>
            <p:nvPr/>
          </p:nvSpPr>
          <p:spPr bwMode="auto">
            <a:xfrm>
              <a:off x="3886" y="208"/>
              <a:ext cx="1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 </a:t>
              </a:r>
              <a:endParaRPr lang="en-US" altLang="zh-CN" sz="2400">
                <a:effectLst>
                  <a:outerShdw blurRad="38100" dist="38100" dir="2700000" algn="tl">
                    <a:srgbClr val="FFFFFF"/>
                  </a:outerShdw>
                </a:effectLst>
                <a:ea typeface="宋体" panose="02010600030101010101" pitchFamily="2" charset="-122"/>
              </a:endParaRPr>
            </a:p>
          </p:txBody>
        </p:sp>
        <p:sp>
          <p:nvSpPr>
            <p:cNvPr id="325792" name="Rectangle 160">
              <a:extLst>
                <a:ext uri="{FF2B5EF4-FFF2-40B4-BE49-F238E27FC236}">
                  <a16:creationId xmlns:a16="http://schemas.microsoft.com/office/drawing/2014/main" id="{79F1B9E1-493F-45B0-BAEA-3D76206E8771}"/>
                </a:ext>
              </a:extLst>
            </p:cNvPr>
            <p:cNvSpPr>
              <a:spLocks noChangeArrowheads="1"/>
            </p:cNvSpPr>
            <p:nvPr/>
          </p:nvSpPr>
          <p:spPr bwMode="auto">
            <a:xfrm>
              <a:off x="67" y="211"/>
              <a:ext cx="42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Nxt IP</a:t>
              </a:r>
              <a:endParaRPr lang="en-US" altLang="zh-CN" sz="2400">
                <a:effectLst>
                  <a:outerShdw blurRad="38100" dist="38100" dir="2700000" algn="tl">
                    <a:srgbClr val="FFFFFF"/>
                  </a:outerShdw>
                </a:effectLst>
                <a:ea typeface="宋体" panose="02010600030101010101" pitchFamily="2" charset="-122"/>
              </a:endParaRPr>
            </a:p>
          </p:txBody>
        </p:sp>
        <p:sp>
          <p:nvSpPr>
            <p:cNvPr id="325793" name="Rectangle 161">
              <a:extLst>
                <a:ext uri="{FF2B5EF4-FFF2-40B4-BE49-F238E27FC236}">
                  <a16:creationId xmlns:a16="http://schemas.microsoft.com/office/drawing/2014/main" id="{AF0F0A3F-E2F8-4EAC-8558-FC7535404A8A}"/>
                </a:ext>
              </a:extLst>
            </p:cNvPr>
            <p:cNvSpPr>
              <a:spLocks noChangeArrowheads="1"/>
            </p:cNvSpPr>
            <p:nvPr/>
          </p:nvSpPr>
          <p:spPr bwMode="auto">
            <a:xfrm>
              <a:off x="13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a:t>
              </a:r>
              <a:endParaRPr lang="en-US" altLang="zh-CN" sz="2800">
                <a:effectLst>
                  <a:outerShdw blurRad="38100" dist="38100" dir="2700000" algn="tl">
                    <a:srgbClr val="FFFFFF"/>
                  </a:outerShdw>
                </a:effectLst>
                <a:ea typeface="宋体" panose="02010600030101010101" pitchFamily="2" charset="-122"/>
              </a:endParaRPr>
            </a:p>
          </p:txBody>
        </p:sp>
        <p:grpSp>
          <p:nvGrpSpPr>
            <p:cNvPr id="325794" name="Group 162">
              <a:extLst>
                <a:ext uri="{FF2B5EF4-FFF2-40B4-BE49-F238E27FC236}">
                  <a16:creationId xmlns:a16="http://schemas.microsoft.com/office/drawing/2014/main" id="{D0B6C8A3-89C1-49B6-9A8B-E8AD0FF3302C}"/>
                </a:ext>
              </a:extLst>
            </p:cNvPr>
            <p:cNvGrpSpPr>
              <a:grpSpLocks/>
            </p:cNvGrpSpPr>
            <p:nvPr/>
          </p:nvGrpSpPr>
          <p:grpSpPr bwMode="auto">
            <a:xfrm>
              <a:off x="144" y="546"/>
              <a:ext cx="4200" cy="2430"/>
              <a:chOff x="0" y="0"/>
              <a:chExt cx="4200" cy="2430"/>
            </a:xfrm>
          </p:grpSpPr>
          <p:sp>
            <p:nvSpPr>
              <p:cNvPr id="325795" name="Text Box 163">
                <a:extLst>
                  <a:ext uri="{FF2B5EF4-FFF2-40B4-BE49-F238E27FC236}">
                    <a16:creationId xmlns:a16="http://schemas.microsoft.com/office/drawing/2014/main" id="{515760FE-092D-4380-AB03-BB75EA892FAD}"/>
                  </a:ext>
                </a:extLst>
              </p:cNvPr>
              <p:cNvSpPr txBox="1">
                <a:spLocks noChangeArrowheads="1"/>
              </p:cNvSpPr>
              <p:nvPr/>
            </p:nvSpPr>
            <p:spPr bwMode="auto">
              <a:xfrm>
                <a:off x="0" y="0"/>
                <a:ext cx="4200" cy="102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latin typeface="Trebuchet MS" panose="020B0603020202020204" pitchFamily="34" charset="0"/>
                    <a:ea typeface="宋体" panose="02010600030101010101" pitchFamily="2" charset="-122"/>
                  </a:rPr>
                  <a:t>Disp: Dispatch</a:t>
                </a:r>
              </a:p>
              <a:p>
                <a:r>
                  <a:rPr lang="en-US" altLang="zh-CN" sz="3200">
                    <a:latin typeface="Trebuchet MS" panose="020B0603020202020204" pitchFamily="34" charset="0"/>
                    <a:ea typeface="宋体" panose="02010600030101010101" pitchFamily="2" charset="-122"/>
                  </a:rPr>
                  <a:t>	</a:t>
                </a:r>
                <a:r>
                  <a:rPr lang="en-US" altLang="zh-CN" sz="2800">
                    <a:latin typeface="Trebuchet MS" panose="020B0603020202020204" pitchFamily="34" charset="0"/>
                    <a:ea typeface="宋体" panose="02010600030101010101" pitchFamily="2" charset="-122"/>
                  </a:rPr>
                  <a:t>Send the uOPs to the appropriate</a:t>
                </a:r>
              </a:p>
              <a:p>
                <a:r>
                  <a:rPr lang="en-US" altLang="zh-CN" sz="2800">
                    <a:latin typeface="Trebuchet MS" panose="020B0603020202020204" pitchFamily="34" charset="0"/>
                    <a:ea typeface="宋体" panose="02010600030101010101" pitchFamily="2" charset="-122"/>
                  </a:rPr>
                  <a:t>	execution unit.</a:t>
                </a:r>
              </a:p>
            </p:txBody>
          </p:sp>
          <p:grpSp>
            <p:nvGrpSpPr>
              <p:cNvPr id="325796" name="Group 164">
                <a:extLst>
                  <a:ext uri="{FF2B5EF4-FFF2-40B4-BE49-F238E27FC236}">
                    <a16:creationId xmlns:a16="http://schemas.microsoft.com/office/drawing/2014/main" id="{E53CBCCD-5D62-4C6B-870F-EEF6328470D4}"/>
                  </a:ext>
                </a:extLst>
              </p:cNvPr>
              <p:cNvGrpSpPr>
                <a:grpSpLocks/>
              </p:cNvGrpSpPr>
              <p:nvPr/>
            </p:nvGrpSpPr>
            <p:grpSpPr bwMode="auto">
              <a:xfrm>
                <a:off x="2928" y="1278"/>
                <a:ext cx="288" cy="1152"/>
                <a:chOff x="0" y="0"/>
                <a:chExt cx="288" cy="1152"/>
              </a:xfrm>
            </p:grpSpPr>
            <p:sp>
              <p:nvSpPr>
                <p:cNvPr id="325797" name="AutoShape 165">
                  <a:extLst>
                    <a:ext uri="{FF2B5EF4-FFF2-40B4-BE49-F238E27FC236}">
                      <a16:creationId xmlns:a16="http://schemas.microsoft.com/office/drawing/2014/main" id="{4D083D4B-DC78-4CE1-A683-F7A88C9E2006}"/>
                    </a:ext>
                  </a:extLst>
                </p:cNvPr>
                <p:cNvSpPr>
                  <a:spLocks noChangeArrowheads="1"/>
                </p:cNvSpPr>
                <p:nvPr/>
              </p:nvSpPr>
              <p:spPr bwMode="auto">
                <a:xfrm>
                  <a:off x="0" y="0"/>
                  <a:ext cx="288" cy="288"/>
                </a:xfrm>
                <a:prstGeom prst="rightArrow">
                  <a:avLst>
                    <a:gd name="adj1" fmla="val 55556"/>
                    <a:gd name="adj2" fmla="val 44444"/>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98" name="AutoShape 166">
                  <a:extLst>
                    <a:ext uri="{FF2B5EF4-FFF2-40B4-BE49-F238E27FC236}">
                      <a16:creationId xmlns:a16="http://schemas.microsoft.com/office/drawing/2014/main" id="{FBB18C9E-54D9-48AF-A3D9-D3EE509975BB}"/>
                    </a:ext>
                  </a:extLst>
                </p:cNvPr>
                <p:cNvSpPr>
                  <a:spLocks noChangeArrowheads="1"/>
                </p:cNvSpPr>
                <p:nvPr/>
              </p:nvSpPr>
              <p:spPr bwMode="auto">
                <a:xfrm>
                  <a:off x="0" y="288"/>
                  <a:ext cx="288" cy="288"/>
                </a:xfrm>
                <a:prstGeom prst="rightArrow">
                  <a:avLst>
                    <a:gd name="adj1" fmla="val 55556"/>
                    <a:gd name="adj2" fmla="val 44444"/>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799" name="AutoShape 167">
                  <a:extLst>
                    <a:ext uri="{FF2B5EF4-FFF2-40B4-BE49-F238E27FC236}">
                      <a16:creationId xmlns:a16="http://schemas.microsoft.com/office/drawing/2014/main" id="{7EFCC2F9-2D49-4AE4-AE4C-2452BEF2407E}"/>
                    </a:ext>
                  </a:extLst>
                </p:cNvPr>
                <p:cNvSpPr>
                  <a:spLocks noChangeArrowheads="1"/>
                </p:cNvSpPr>
                <p:nvPr/>
              </p:nvSpPr>
              <p:spPr bwMode="auto">
                <a:xfrm>
                  <a:off x="0" y="864"/>
                  <a:ext cx="288" cy="288"/>
                </a:xfrm>
                <a:prstGeom prst="rightArrow">
                  <a:avLst>
                    <a:gd name="adj1" fmla="val 55556"/>
                    <a:gd name="adj2" fmla="val 44444"/>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2" name="日期占位符 1">
            <a:extLst>
              <a:ext uri="{FF2B5EF4-FFF2-40B4-BE49-F238E27FC236}">
                <a16:creationId xmlns:a16="http://schemas.microsoft.com/office/drawing/2014/main" id="{531ED3D7-4932-4DF3-B77E-517603D717E0}"/>
              </a:ext>
            </a:extLst>
          </p:cNvPr>
          <p:cNvSpPr>
            <a:spLocks noGrp="1"/>
          </p:cNvSpPr>
          <p:nvPr>
            <p:ph type="dt" sz="half" idx="10"/>
          </p:nvPr>
        </p:nvSpPr>
        <p:spPr/>
        <p:txBody>
          <a:bodyPr/>
          <a:lstStyle/>
          <a:p>
            <a:fld id="{8239B8C7-6087-4EC7-9915-D223ED281808}"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402C8F3C-E8B4-46E4-A1D8-3AF6BF931999}"/>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A271FF02-52C9-4A80-B8EB-246DA77483A8}"/>
              </a:ext>
            </a:extLst>
          </p:cNvPr>
          <p:cNvSpPr>
            <a:spLocks noGrp="1"/>
          </p:cNvSpPr>
          <p:nvPr>
            <p:ph type="sldNum" sz="quarter" idx="12"/>
          </p:nvPr>
        </p:nvSpPr>
        <p:spPr/>
        <p:txBody>
          <a:bodyPr/>
          <a:lstStyle/>
          <a:p>
            <a:fld id="{543F9F60-DC96-4418-AA45-B65D142E4089}" type="slidenum">
              <a:rPr lang="zh-CN" altLang="en-US" smtClean="0"/>
              <a:t>102</a:t>
            </a:fld>
            <a:endParaRPr lang="zh-CN" altLang="en-US"/>
          </a:p>
        </p:txBody>
      </p:sp>
    </p:spTree>
    <p:extLst>
      <p:ext uri="{BB962C8B-B14F-4D97-AF65-F5344CB8AC3E}">
        <p14:creationId xmlns:p14="http://schemas.microsoft.com/office/powerpoint/2010/main" val="715107321"/>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821" name="Rectangle 165">
            <a:extLst>
              <a:ext uri="{FF2B5EF4-FFF2-40B4-BE49-F238E27FC236}">
                <a16:creationId xmlns:a16="http://schemas.microsoft.com/office/drawing/2014/main" id="{DB34370F-C338-4B32-BBFF-7C2AE136591C}"/>
              </a:ext>
            </a:extLst>
          </p:cNvPr>
          <p:cNvSpPr>
            <a:spLocks noGrp="1" noChangeArrowheads="1"/>
          </p:cNvSpPr>
          <p:nvPr>
            <p:ph type="title"/>
          </p:nvPr>
        </p:nvSpPr>
        <p:spPr/>
        <p:txBody>
          <a:bodyPr/>
          <a:lstStyle/>
          <a:p>
            <a:r>
              <a:rPr lang="en-US" altLang="zh-CN"/>
              <a:t>Hyper Pipelined Technology 9/13</a:t>
            </a:r>
          </a:p>
        </p:txBody>
      </p:sp>
      <p:sp>
        <p:nvSpPr>
          <p:cNvPr id="326658" name="Rectangle 2">
            <a:extLst>
              <a:ext uri="{FF2B5EF4-FFF2-40B4-BE49-F238E27FC236}">
                <a16:creationId xmlns:a16="http://schemas.microsoft.com/office/drawing/2014/main" id="{315F5668-2B03-4F41-A363-EDF8D27C551B}"/>
              </a:ext>
            </a:extLst>
          </p:cNvPr>
          <p:cNvSpPr>
            <a:spLocks noChangeArrowheads="1"/>
          </p:cNvSpPr>
          <p:nvPr/>
        </p:nvSpPr>
        <p:spPr bwMode="auto">
          <a:xfrm>
            <a:off x="6943725" y="2446338"/>
            <a:ext cx="4763"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6659" name="Rectangle 3">
            <a:extLst>
              <a:ext uri="{FF2B5EF4-FFF2-40B4-BE49-F238E27FC236}">
                <a16:creationId xmlns:a16="http://schemas.microsoft.com/office/drawing/2014/main" id="{2FDADADD-C8BC-4A3B-BDAC-8FC4AE5C57E0}"/>
              </a:ext>
            </a:extLst>
          </p:cNvPr>
          <p:cNvSpPr>
            <a:spLocks noChangeArrowheads="1"/>
          </p:cNvSpPr>
          <p:nvPr/>
        </p:nvSpPr>
        <p:spPr bwMode="auto">
          <a:xfrm>
            <a:off x="1084263" y="24463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6660" name="Rectangle 4">
            <a:extLst>
              <a:ext uri="{FF2B5EF4-FFF2-40B4-BE49-F238E27FC236}">
                <a16:creationId xmlns:a16="http://schemas.microsoft.com/office/drawing/2014/main" id="{E3D437F5-DBC7-44D4-8FD9-3F71EB23DE10}"/>
              </a:ext>
            </a:extLst>
          </p:cNvPr>
          <p:cNvSpPr>
            <a:spLocks noChangeArrowheads="1"/>
          </p:cNvSpPr>
          <p:nvPr/>
        </p:nvSpPr>
        <p:spPr bwMode="auto">
          <a:xfrm>
            <a:off x="1920875" y="24463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6661" name="Rectangle 5">
            <a:extLst>
              <a:ext uri="{FF2B5EF4-FFF2-40B4-BE49-F238E27FC236}">
                <a16:creationId xmlns:a16="http://schemas.microsoft.com/office/drawing/2014/main" id="{6A422270-4A00-43D1-B66A-5DBAD0FA0E0D}"/>
              </a:ext>
            </a:extLst>
          </p:cNvPr>
          <p:cNvSpPr>
            <a:spLocks noChangeArrowheads="1"/>
          </p:cNvSpPr>
          <p:nvPr/>
        </p:nvSpPr>
        <p:spPr bwMode="auto">
          <a:xfrm>
            <a:off x="6108700" y="24463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6662" name="Rectangle 6">
            <a:extLst>
              <a:ext uri="{FF2B5EF4-FFF2-40B4-BE49-F238E27FC236}">
                <a16:creationId xmlns:a16="http://schemas.microsoft.com/office/drawing/2014/main" id="{B8A40157-13F7-463B-83D5-80A8459AF322}"/>
              </a:ext>
            </a:extLst>
          </p:cNvPr>
          <p:cNvSpPr>
            <a:spLocks noChangeArrowheads="1"/>
          </p:cNvSpPr>
          <p:nvPr/>
        </p:nvSpPr>
        <p:spPr bwMode="auto">
          <a:xfrm>
            <a:off x="1624013" y="11699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6663" name="Rectangle 7">
            <a:extLst>
              <a:ext uri="{FF2B5EF4-FFF2-40B4-BE49-F238E27FC236}">
                <a16:creationId xmlns:a16="http://schemas.microsoft.com/office/drawing/2014/main" id="{56D56B09-6D6D-49C3-B1AC-0C0FF2745D4D}"/>
              </a:ext>
            </a:extLst>
          </p:cNvPr>
          <p:cNvSpPr>
            <a:spLocks noChangeArrowheads="1"/>
          </p:cNvSpPr>
          <p:nvPr/>
        </p:nvSpPr>
        <p:spPr bwMode="auto">
          <a:xfrm>
            <a:off x="4556125" y="11699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6664" name="Rectangle 8">
            <a:extLst>
              <a:ext uri="{FF2B5EF4-FFF2-40B4-BE49-F238E27FC236}">
                <a16:creationId xmlns:a16="http://schemas.microsoft.com/office/drawing/2014/main" id="{2EC368DB-281B-4D36-B53F-81B754AAE256}"/>
              </a:ext>
            </a:extLst>
          </p:cNvPr>
          <p:cNvSpPr>
            <a:spLocks noChangeArrowheads="1"/>
          </p:cNvSpPr>
          <p:nvPr/>
        </p:nvSpPr>
        <p:spPr bwMode="auto">
          <a:xfrm>
            <a:off x="5397500" y="1169988"/>
            <a:ext cx="836613" cy="63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6665" name="Rectangle 9">
            <a:extLst>
              <a:ext uri="{FF2B5EF4-FFF2-40B4-BE49-F238E27FC236}">
                <a16:creationId xmlns:a16="http://schemas.microsoft.com/office/drawing/2014/main" id="{60455BBC-F696-4631-A665-67270AD8F448}"/>
              </a:ext>
            </a:extLst>
          </p:cNvPr>
          <p:cNvSpPr>
            <a:spLocks noChangeArrowheads="1"/>
          </p:cNvSpPr>
          <p:nvPr/>
        </p:nvSpPr>
        <p:spPr bwMode="auto">
          <a:xfrm>
            <a:off x="5397500" y="1169988"/>
            <a:ext cx="836613"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26666" name="Group 10">
            <a:extLst>
              <a:ext uri="{FF2B5EF4-FFF2-40B4-BE49-F238E27FC236}">
                <a16:creationId xmlns:a16="http://schemas.microsoft.com/office/drawing/2014/main" id="{104BA6F2-2B3D-4A9E-BDBF-01C163DEBE66}"/>
              </a:ext>
            </a:extLst>
          </p:cNvPr>
          <p:cNvGrpSpPr>
            <a:grpSpLocks/>
          </p:cNvGrpSpPr>
          <p:nvPr/>
        </p:nvGrpSpPr>
        <p:grpSpPr bwMode="auto">
          <a:xfrm>
            <a:off x="228600" y="1628775"/>
            <a:ext cx="8688388" cy="4619625"/>
            <a:chOff x="0" y="0"/>
            <a:chExt cx="5473" cy="3168"/>
          </a:xfrm>
        </p:grpSpPr>
        <p:sp>
          <p:nvSpPr>
            <p:cNvPr id="326667" name="Rectangle 11">
              <a:extLst>
                <a:ext uri="{FF2B5EF4-FFF2-40B4-BE49-F238E27FC236}">
                  <a16:creationId xmlns:a16="http://schemas.microsoft.com/office/drawing/2014/main" id="{377D5BF0-F816-40D5-B37A-2E37C96B6BC6}"/>
                </a:ext>
              </a:extLst>
            </p:cNvPr>
            <p:cNvSpPr>
              <a:spLocks noChangeArrowheads="1"/>
            </p:cNvSpPr>
            <p:nvPr/>
          </p:nvSpPr>
          <p:spPr bwMode="auto">
            <a:xfrm>
              <a:off x="0" y="6"/>
              <a:ext cx="5473" cy="38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bg2"/>
              </a:solidFill>
              <a:miter lim="800000"/>
              <a:headEnd/>
              <a:tailEnd/>
            </a:ln>
          </p:spPr>
          <p:txBody>
            <a:bodyPr/>
            <a:lstStyle/>
            <a:p>
              <a:endParaRPr lang="zh-CN" altLang="en-US"/>
            </a:p>
          </p:txBody>
        </p:sp>
        <p:sp>
          <p:nvSpPr>
            <p:cNvPr id="326668" name="Line 12">
              <a:extLst>
                <a:ext uri="{FF2B5EF4-FFF2-40B4-BE49-F238E27FC236}">
                  <a16:creationId xmlns:a16="http://schemas.microsoft.com/office/drawing/2014/main" id="{6B25F4BC-1412-4A0D-BC42-897A90FF7682}"/>
                </a:ext>
              </a:extLst>
            </p:cNvPr>
            <p:cNvSpPr>
              <a:spLocks noChangeShapeType="1"/>
            </p:cNvSpPr>
            <p:nvPr/>
          </p:nvSpPr>
          <p:spPr bwMode="auto">
            <a:xfrm>
              <a:off x="55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669" name="Line 13">
              <a:extLst>
                <a:ext uri="{FF2B5EF4-FFF2-40B4-BE49-F238E27FC236}">
                  <a16:creationId xmlns:a16="http://schemas.microsoft.com/office/drawing/2014/main" id="{B8AE5941-4C1C-49FF-BDCA-D9DA10957F7F}"/>
                </a:ext>
              </a:extLst>
            </p:cNvPr>
            <p:cNvSpPr>
              <a:spLocks noChangeShapeType="1"/>
            </p:cNvSpPr>
            <p:nvPr/>
          </p:nvSpPr>
          <p:spPr bwMode="auto">
            <a:xfrm>
              <a:off x="1099"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670" name="Line 14">
              <a:extLst>
                <a:ext uri="{FF2B5EF4-FFF2-40B4-BE49-F238E27FC236}">
                  <a16:creationId xmlns:a16="http://schemas.microsoft.com/office/drawing/2014/main" id="{54CF0004-AC3D-47E7-B1BD-269E9CF50F9E}"/>
                </a:ext>
              </a:extLst>
            </p:cNvPr>
            <p:cNvSpPr>
              <a:spLocks noChangeShapeType="1"/>
            </p:cNvSpPr>
            <p:nvPr/>
          </p:nvSpPr>
          <p:spPr bwMode="auto">
            <a:xfrm>
              <a:off x="1644"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671" name="Line 15">
              <a:extLst>
                <a:ext uri="{FF2B5EF4-FFF2-40B4-BE49-F238E27FC236}">
                  <a16:creationId xmlns:a16="http://schemas.microsoft.com/office/drawing/2014/main" id="{1503FA7B-7328-41E4-9FF7-1D4BEA340D91}"/>
                </a:ext>
              </a:extLst>
            </p:cNvPr>
            <p:cNvSpPr>
              <a:spLocks noChangeShapeType="1"/>
            </p:cNvSpPr>
            <p:nvPr/>
          </p:nvSpPr>
          <p:spPr bwMode="auto">
            <a:xfrm>
              <a:off x="2190"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672" name="Line 16">
              <a:extLst>
                <a:ext uri="{FF2B5EF4-FFF2-40B4-BE49-F238E27FC236}">
                  <a16:creationId xmlns:a16="http://schemas.microsoft.com/office/drawing/2014/main" id="{786228DF-AA5E-41B4-BC04-C5E4FFECE09C}"/>
                </a:ext>
              </a:extLst>
            </p:cNvPr>
            <p:cNvSpPr>
              <a:spLocks noChangeShapeType="1"/>
            </p:cNvSpPr>
            <p:nvPr/>
          </p:nvSpPr>
          <p:spPr bwMode="auto">
            <a:xfrm>
              <a:off x="246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673" name="Line 17">
              <a:extLst>
                <a:ext uri="{FF2B5EF4-FFF2-40B4-BE49-F238E27FC236}">
                  <a16:creationId xmlns:a16="http://schemas.microsoft.com/office/drawing/2014/main" id="{C45D3812-637C-4ECD-A4F7-C6A83A7DF918}"/>
                </a:ext>
              </a:extLst>
            </p:cNvPr>
            <p:cNvSpPr>
              <a:spLocks noChangeShapeType="1"/>
            </p:cNvSpPr>
            <p:nvPr/>
          </p:nvSpPr>
          <p:spPr bwMode="auto">
            <a:xfrm>
              <a:off x="273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674" name="Line 18">
              <a:extLst>
                <a:ext uri="{FF2B5EF4-FFF2-40B4-BE49-F238E27FC236}">
                  <a16:creationId xmlns:a16="http://schemas.microsoft.com/office/drawing/2014/main" id="{924F633E-6A8F-41D6-8F20-2B8C9D5C800C}"/>
                </a:ext>
              </a:extLst>
            </p:cNvPr>
            <p:cNvSpPr>
              <a:spLocks noChangeShapeType="1"/>
            </p:cNvSpPr>
            <p:nvPr/>
          </p:nvSpPr>
          <p:spPr bwMode="auto">
            <a:xfrm>
              <a:off x="3007"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675" name="Line 19">
              <a:extLst>
                <a:ext uri="{FF2B5EF4-FFF2-40B4-BE49-F238E27FC236}">
                  <a16:creationId xmlns:a16="http://schemas.microsoft.com/office/drawing/2014/main" id="{32BD2A5A-2778-4080-A453-BDFB52F6AA22}"/>
                </a:ext>
              </a:extLst>
            </p:cNvPr>
            <p:cNvSpPr>
              <a:spLocks noChangeShapeType="1"/>
            </p:cNvSpPr>
            <p:nvPr/>
          </p:nvSpPr>
          <p:spPr bwMode="auto">
            <a:xfrm>
              <a:off x="3287" y="5"/>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676" name="Line 20">
              <a:extLst>
                <a:ext uri="{FF2B5EF4-FFF2-40B4-BE49-F238E27FC236}">
                  <a16:creationId xmlns:a16="http://schemas.microsoft.com/office/drawing/2014/main" id="{EE6F6DDF-48B3-429F-98F7-5CE3E6D7A257}"/>
                </a:ext>
              </a:extLst>
            </p:cNvPr>
            <p:cNvSpPr>
              <a:spLocks noChangeShapeType="1"/>
            </p:cNvSpPr>
            <p:nvPr/>
          </p:nvSpPr>
          <p:spPr bwMode="auto">
            <a:xfrm>
              <a:off x="3552"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677" name="Line 21">
              <a:extLst>
                <a:ext uri="{FF2B5EF4-FFF2-40B4-BE49-F238E27FC236}">
                  <a16:creationId xmlns:a16="http://schemas.microsoft.com/office/drawing/2014/main" id="{B4B2574C-A0DF-4E6D-A9D7-AB9717BA63F9}"/>
                </a:ext>
              </a:extLst>
            </p:cNvPr>
            <p:cNvSpPr>
              <a:spLocks noChangeShapeType="1"/>
            </p:cNvSpPr>
            <p:nvPr/>
          </p:nvSpPr>
          <p:spPr bwMode="auto">
            <a:xfrm>
              <a:off x="382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678" name="Line 22">
              <a:extLst>
                <a:ext uri="{FF2B5EF4-FFF2-40B4-BE49-F238E27FC236}">
                  <a16:creationId xmlns:a16="http://schemas.microsoft.com/office/drawing/2014/main" id="{D1EE42ED-17D1-4FB0-9DCC-D5B177CE7901}"/>
                </a:ext>
              </a:extLst>
            </p:cNvPr>
            <p:cNvSpPr>
              <a:spLocks noChangeShapeType="1"/>
            </p:cNvSpPr>
            <p:nvPr/>
          </p:nvSpPr>
          <p:spPr bwMode="auto">
            <a:xfrm>
              <a:off x="4089" y="0"/>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679" name="Line 23">
              <a:extLst>
                <a:ext uri="{FF2B5EF4-FFF2-40B4-BE49-F238E27FC236}">
                  <a16:creationId xmlns:a16="http://schemas.microsoft.com/office/drawing/2014/main" id="{A0D178F3-F278-4A32-B600-7925C33C5316}"/>
                </a:ext>
              </a:extLst>
            </p:cNvPr>
            <p:cNvSpPr>
              <a:spLocks noChangeShapeType="1"/>
            </p:cNvSpPr>
            <p:nvPr/>
          </p:nvSpPr>
          <p:spPr bwMode="auto">
            <a:xfrm>
              <a:off x="436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680" name="Line 24">
              <a:extLst>
                <a:ext uri="{FF2B5EF4-FFF2-40B4-BE49-F238E27FC236}">
                  <a16:creationId xmlns:a16="http://schemas.microsoft.com/office/drawing/2014/main" id="{94349FBC-9E73-464A-A838-DA8C11373CD3}"/>
                </a:ext>
              </a:extLst>
            </p:cNvPr>
            <p:cNvSpPr>
              <a:spLocks noChangeShapeType="1"/>
            </p:cNvSpPr>
            <p:nvPr/>
          </p:nvSpPr>
          <p:spPr bwMode="auto">
            <a:xfrm>
              <a:off x="4631" y="3"/>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681" name="Line 25">
              <a:extLst>
                <a:ext uri="{FF2B5EF4-FFF2-40B4-BE49-F238E27FC236}">
                  <a16:creationId xmlns:a16="http://schemas.microsoft.com/office/drawing/2014/main" id="{ECF02969-B362-4D98-9B66-A5776D029987}"/>
                </a:ext>
              </a:extLst>
            </p:cNvPr>
            <p:cNvSpPr>
              <a:spLocks noChangeShapeType="1"/>
            </p:cNvSpPr>
            <p:nvPr/>
          </p:nvSpPr>
          <p:spPr bwMode="auto">
            <a:xfrm>
              <a:off x="4895"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682" name="Line 26">
              <a:extLst>
                <a:ext uri="{FF2B5EF4-FFF2-40B4-BE49-F238E27FC236}">
                  <a16:creationId xmlns:a16="http://schemas.microsoft.com/office/drawing/2014/main" id="{2B09213A-2DF7-4758-BA50-46939BE07820}"/>
                </a:ext>
              </a:extLst>
            </p:cNvPr>
            <p:cNvSpPr>
              <a:spLocks noChangeShapeType="1"/>
            </p:cNvSpPr>
            <p:nvPr/>
          </p:nvSpPr>
          <p:spPr bwMode="auto">
            <a:xfrm>
              <a:off x="517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26683" name="Group 27">
              <a:extLst>
                <a:ext uri="{FF2B5EF4-FFF2-40B4-BE49-F238E27FC236}">
                  <a16:creationId xmlns:a16="http://schemas.microsoft.com/office/drawing/2014/main" id="{75913381-2E10-497F-96B8-57C12A204016}"/>
                </a:ext>
              </a:extLst>
            </p:cNvPr>
            <p:cNvGrpSpPr>
              <a:grpSpLocks/>
            </p:cNvGrpSpPr>
            <p:nvPr/>
          </p:nvGrpSpPr>
          <p:grpSpPr bwMode="auto">
            <a:xfrm>
              <a:off x="279" y="6"/>
              <a:ext cx="3" cy="381"/>
              <a:chOff x="0" y="0"/>
              <a:chExt cx="3" cy="381"/>
            </a:xfrm>
          </p:grpSpPr>
          <p:grpSp>
            <p:nvGrpSpPr>
              <p:cNvPr id="326684" name="Group 28">
                <a:extLst>
                  <a:ext uri="{FF2B5EF4-FFF2-40B4-BE49-F238E27FC236}">
                    <a16:creationId xmlns:a16="http://schemas.microsoft.com/office/drawing/2014/main" id="{04A1CA59-42FA-4596-ADAF-DE4763309607}"/>
                  </a:ext>
                </a:extLst>
              </p:cNvPr>
              <p:cNvGrpSpPr>
                <a:grpSpLocks/>
              </p:cNvGrpSpPr>
              <p:nvPr/>
            </p:nvGrpSpPr>
            <p:grpSpPr bwMode="auto">
              <a:xfrm>
                <a:off x="0" y="0"/>
                <a:ext cx="3" cy="381"/>
                <a:chOff x="0" y="0"/>
                <a:chExt cx="3" cy="381"/>
              </a:xfrm>
            </p:grpSpPr>
            <p:sp>
              <p:nvSpPr>
                <p:cNvPr id="326685" name="Line 29">
                  <a:extLst>
                    <a:ext uri="{FF2B5EF4-FFF2-40B4-BE49-F238E27FC236}">
                      <a16:creationId xmlns:a16="http://schemas.microsoft.com/office/drawing/2014/main" id="{43A4702A-0730-42EC-AE1B-E8594F834485}"/>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686" name="Line 30">
                  <a:extLst>
                    <a:ext uri="{FF2B5EF4-FFF2-40B4-BE49-F238E27FC236}">
                      <a16:creationId xmlns:a16="http://schemas.microsoft.com/office/drawing/2014/main" id="{834AFD4C-8314-4FDD-B716-1D9D5BC9EF74}"/>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687" name="Line 31">
                  <a:extLst>
                    <a:ext uri="{FF2B5EF4-FFF2-40B4-BE49-F238E27FC236}">
                      <a16:creationId xmlns:a16="http://schemas.microsoft.com/office/drawing/2014/main" id="{C5A05183-0772-497C-910E-CC5268FA9162}"/>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6688" name="Line 32">
                <a:extLst>
                  <a:ext uri="{FF2B5EF4-FFF2-40B4-BE49-F238E27FC236}">
                    <a16:creationId xmlns:a16="http://schemas.microsoft.com/office/drawing/2014/main" id="{74777788-4249-4466-A4D4-13D20C8E2BE3}"/>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6689" name="Group 33">
              <a:extLst>
                <a:ext uri="{FF2B5EF4-FFF2-40B4-BE49-F238E27FC236}">
                  <a16:creationId xmlns:a16="http://schemas.microsoft.com/office/drawing/2014/main" id="{52DC5CC6-286D-4821-B683-6E19EB500A73}"/>
                </a:ext>
              </a:extLst>
            </p:cNvPr>
            <p:cNvGrpSpPr>
              <a:grpSpLocks/>
            </p:cNvGrpSpPr>
            <p:nvPr/>
          </p:nvGrpSpPr>
          <p:grpSpPr bwMode="auto">
            <a:xfrm>
              <a:off x="828" y="11"/>
              <a:ext cx="3" cy="381"/>
              <a:chOff x="0" y="0"/>
              <a:chExt cx="3" cy="381"/>
            </a:xfrm>
          </p:grpSpPr>
          <p:grpSp>
            <p:nvGrpSpPr>
              <p:cNvPr id="326690" name="Group 34">
                <a:extLst>
                  <a:ext uri="{FF2B5EF4-FFF2-40B4-BE49-F238E27FC236}">
                    <a16:creationId xmlns:a16="http://schemas.microsoft.com/office/drawing/2014/main" id="{60F95304-592E-4782-B322-209CB7039ABD}"/>
                  </a:ext>
                </a:extLst>
              </p:cNvPr>
              <p:cNvGrpSpPr>
                <a:grpSpLocks/>
              </p:cNvGrpSpPr>
              <p:nvPr/>
            </p:nvGrpSpPr>
            <p:grpSpPr bwMode="auto">
              <a:xfrm>
                <a:off x="0" y="0"/>
                <a:ext cx="3" cy="381"/>
                <a:chOff x="0" y="0"/>
                <a:chExt cx="3" cy="381"/>
              </a:xfrm>
            </p:grpSpPr>
            <p:sp>
              <p:nvSpPr>
                <p:cNvPr id="326691" name="Line 35">
                  <a:extLst>
                    <a:ext uri="{FF2B5EF4-FFF2-40B4-BE49-F238E27FC236}">
                      <a16:creationId xmlns:a16="http://schemas.microsoft.com/office/drawing/2014/main" id="{7865FB29-09ED-4255-873D-4A6664E20D30}"/>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692" name="Line 36">
                  <a:extLst>
                    <a:ext uri="{FF2B5EF4-FFF2-40B4-BE49-F238E27FC236}">
                      <a16:creationId xmlns:a16="http://schemas.microsoft.com/office/drawing/2014/main" id="{EE8C351C-5CAF-4ADD-AA75-166AAE008D49}"/>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693" name="Line 37">
                  <a:extLst>
                    <a:ext uri="{FF2B5EF4-FFF2-40B4-BE49-F238E27FC236}">
                      <a16:creationId xmlns:a16="http://schemas.microsoft.com/office/drawing/2014/main" id="{D52A2B66-F649-4C98-ADD8-62ADBAF67251}"/>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6694" name="Line 38">
                <a:extLst>
                  <a:ext uri="{FF2B5EF4-FFF2-40B4-BE49-F238E27FC236}">
                    <a16:creationId xmlns:a16="http://schemas.microsoft.com/office/drawing/2014/main" id="{84591EAB-42AC-4073-B32B-D5AE5324B249}"/>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6695" name="Line 39">
              <a:extLst>
                <a:ext uri="{FF2B5EF4-FFF2-40B4-BE49-F238E27FC236}">
                  <a16:creationId xmlns:a16="http://schemas.microsoft.com/office/drawing/2014/main" id="{4B32C4F8-76D2-4946-BEA3-7D90EE43C5F8}"/>
                </a:ext>
              </a:extLst>
            </p:cNvPr>
            <p:cNvSpPr>
              <a:spLocks noChangeShapeType="1"/>
            </p:cNvSpPr>
            <p:nvPr/>
          </p:nvSpPr>
          <p:spPr bwMode="auto">
            <a:xfrm>
              <a:off x="1371"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26696" name="Group 40">
              <a:extLst>
                <a:ext uri="{FF2B5EF4-FFF2-40B4-BE49-F238E27FC236}">
                  <a16:creationId xmlns:a16="http://schemas.microsoft.com/office/drawing/2014/main" id="{9F82376E-8C49-41CB-A214-8F5ADAF46D69}"/>
                </a:ext>
              </a:extLst>
            </p:cNvPr>
            <p:cNvGrpSpPr>
              <a:grpSpLocks/>
            </p:cNvGrpSpPr>
            <p:nvPr/>
          </p:nvGrpSpPr>
          <p:grpSpPr bwMode="auto">
            <a:xfrm>
              <a:off x="1914" y="11"/>
              <a:ext cx="3" cy="381"/>
              <a:chOff x="0" y="0"/>
              <a:chExt cx="3" cy="381"/>
            </a:xfrm>
          </p:grpSpPr>
          <p:grpSp>
            <p:nvGrpSpPr>
              <p:cNvPr id="326697" name="Group 41">
                <a:extLst>
                  <a:ext uri="{FF2B5EF4-FFF2-40B4-BE49-F238E27FC236}">
                    <a16:creationId xmlns:a16="http://schemas.microsoft.com/office/drawing/2014/main" id="{76EA1F20-33F4-4A15-A17B-29951A25A023}"/>
                  </a:ext>
                </a:extLst>
              </p:cNvPr>
              <p:cNvGrpSpPr>
                <a:grpSpLocks/>
              </p:cNvGrpSpPr>
              <p:nvPr/>
            </p:nvGrpSpPr>
            <p:grpSpPr bwMode="auto">
              <a:xfrm>
                <a:off x="0" y="0"/>
                <a:ext cx="3" cy="381"/>
                <a:chOff x="0" y="0"/>
                <a:chExt cx="3" cy="381"/>
              </a:xfrm>
            </p:grpSpPr>
            <p:sp>
              <p:nvSpPr>
                <p:cNvPr id="326698" name="Line 42">
                  <a:extLst>
                    <a:ext uri="{FF2B5EF4-FFF2-40B4-BE49-F238E27FC236}">
                      <a16:creationId xmlns:a16="http://schemas.microsoft.com/office/drawing/2014/main" id="{A33B8075-F44E-4BBC-A928-DA86F4A242A5}"/>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699" name="Line 43">
                  <a:extLst>
                    <a:ext uri="{FF2B5EF4-FFF2-40B4-BE49-F238E27FC236}">
                      <a16:creationId xmlns:a16="http://schemas.microsoft.com/office/drawing/2014/main" id="{E5FA7A08-B95B-4C07-B9A0-DE51CFE9FB7D}"/>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700" name="Line 44">
                  <a:extLst>
                    <a:ext uri="{FF2B5EF4-FFF2-40B4-BE49-F238E27FC236}">
                      <a16:creationId xmlns:a16="http://schemas.microsoft.com/office/drawing/2014/main" id="{D86F31B1-7188-421D-B03B-8E004646E332}"/>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6701" name="Line 45">
                <a:extLst>
                  <a:ext uri="{FF2B5EF4-FFF2-40B4-BE49-F238E27FC236}">
                    <a16:creationId xmlns:a16="http://schemas.microsoft.com/office/drawing/2014/main" id="{CE799720-F3A0-4F49-9D6B-111B0BFABFC9}"/>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6702" name="Rectangle 46">
              <a:extLst>
                <a:ext uri="{FF2B5EF4-FFF2-40B4-BE49-F238E27FC236}">
                  <a16:creationId xmlns:a16="http://schemas.microsoft.com/office/drawing/2014/main" id="{E503C9D7-44D3-4A24-9231-94451CD367BA}"/>
                </a:ext>
              </a:extLst>
            </p:cNvPr>
            <p:cNvSpPr>
              <a:spLocks noChangeArrowheads="1"/>
            </p:cNvSpPr>
            <p:nvPr/>
          </p:nvSpPr>
          <p:spPr bwMode="auto">
            <a:xfrm rot="16200000">
              <a:off x="3024" y="2726"/>
              <a:ext cx="542" cy="10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FP RF</a:t>
              </a:r>
            </a:p>
          </p:txBody>
        </p:sp>
        <p:sp>
          <p:nvSpPr>
            <p:cNvPr id="326703" name="Rectangle 47">
              <a:extLst>
                <a:ext uri="{FF2B5EF4-FFF2-40B4-BE49-F238E27FC236}">
                  <a16:creationId xmlns:a16="http://schemas.microsoft.com/office/drawing/2014/main" id="{3F9AEFAF-D3E7-425B-9CAB-3D721C44F43F}"/>
                </a:ext>
              </a:extLst>
            </p:cNvPr>
            <p:cNvSpPr>
              <a:spLocks noChangeArrowheads="1"/>
            </p:cNvSpPr>
            <p:nvPr/>
          </p:nvSpPr>
          <p:spPr bwMode="auto">
            <a:xfrm>
              <a:off x="3445" y="2813"/>
              <a:ext cx="207" cy="242"/>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Fop</a:t>
              </a:r>
            </a:p>
          </p:txBody>
        </p:sp>
        <p:sp>
          <p:nvSpPr>
            <p:cNvPr id="326704" name="Rectangle 48">
              <a:extLst>
                <a:ext uri="{FF2B5EF4-FFF2-40B4-BE49-F238E27FC236}">
                  <a16:creationId xmlns:a16="http://schemas.microsoft.com/office/drawing/2014/main" id="{F487E36E-22A5-490E-B20F-F2287C47F1BB}"/>
                </a:ext>
              </a:extLst>
            </p:cNvPr>
            <p:cNvSpPr>
              <a:spLocks noChangeArrowheads="1"/>
            </p:cNvSpPr>
            <p:nvPr/>
          </p:nvSpPr>
          <p:spPr bwMode="auto">
            <a:xfrm>
              <a:off x="3443" y="2629"/>
              <a:ext cx="215" cy="142"/>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Fms</a:t>
              </a:r>
            </a:p>
          </p:txBody>
        </p:sp>
        <p:sp>
          <p:nvSpPr>
            <p:cNvPr id="326705" name="Line 49">
              <a:extLst>
                <a:ext uri="{FF2B5EF4-FFF2-40B4-BE49-F238E27FC236}">
                  <a16:creationId xmlns:a16="http://schemas.microsoft.com/office/drawing/2014/main" id="{FBB88290-B85A-41B7-B51D-78141A577C19}"/>
                </a:ext>
              </a:extLst>
            </p:cNvPr>
            <p:cNvSpPr>
              <a:spLocks noChangeShapeType="1"/>
            </p:cNvSpPr>
            <p:nvPr/>
          </p:nvSpPr>
          <p:spPr bwMode="auto">
            <a:xfrm rot="16200000" flipH="1">
              <a:off x="3195" y="2662"/>
              <a:ext cx="0" cy="87"/>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06" name="Line 50">
              <a:extLst>
                <a:ext uri="{FF2B5EF4-FFF2-40B4-BE49-F238E27FC236}">
                  <a16:creationId xmlns:a16="http://schemas.microsoft.com/office/drawing/2014/main" id="{A6942918-FDC8-4481-AF1C-D97414ACB44B}"/>
                </a:ext>
              </a:extLst>
            </p:cNvPr>
            <p:cNvSpPr>
              <a:spLocks noChangeShapeType="1"/>
            </p:cNvSpPr>
            <p:nvPr/>
          </p:nvSpPr>
          <p:spPr bwMode="auto">
            <a:xfrm rot="16200000" flipH="1">
              <a:off x="3193" y="2899"/>
              <a:ext cx="0" cy="87"/>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07" name="Line 51">
              <a:extLst>
                <a:ext uri="{FF2B5EF4-FFF2-40B4-BE49-F238E27FC236}">
                  <a16:creationId xmlns:a16="http://schemas.microsoft.com/office/drawing/2014/main" id="{4E5AF3F8-77E5-44B7-ABD7-DA73291B1E4D}"/>
                </a:ext>
              </a:extLst>
            </p:cNvPr>
            <p:cNvSpPr>
              <a:spLocks noChangeShapeType="1"/>
            </p:cNvSpPr>
            <p:nvPr/>
          </p:nvSpPr>
          <p:spPr bwMode="auto">
            <a:xfrm rot="16200000" flipH="1">
              <a:off x="3395" y="2898"/>
              <a:ext cx="0" cy="91"/>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08" name="Line 52">
              <a:extLst>
                <a:ext uri="{FF2B5EF4-FFF2-40B4-BE49-F238E27FC236}">
                  <a16:creationId xmlns:a16="http://schemas.microsoft.com/office/drawing/2014/main" id="{76F402B7-6147-4C80-A89A-507843890AD3}"/>
                </a:ext>
              </a:extLst>
            </p:cNvPr>
            <p:cNvSpPr>
              <a:spLocks noChangeShapeType="1"/>
            </p:cNvSpPr>
            <p:nvPr/>
          </p:nvSpPr>
          <p:spPr bwMode="auto">
            <a:xfrm rot="5400000" flipH="1" flipV="1">
              <a:off x="3674" y="2685"/>
              <a:ext cx="1" cy="4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09" name="Line 53">
              <a:extLst>
                <a:ext uri="{FF2B5EF4-FFF2-40B4-BE49-F238E27FC236}">
                  <a16:creationId xmlns:a16="http://schemas.microsoft.com/office/drawing/2014/main" id="{0DF84B51-E53F-4FA6-8743-7C4FAE517A97}"/>
                </a:ext>
              </a:extLst>
            </p:cNvPr>
            <p:cNvSpPr>
              <a:spLocks noChangeShapeType="1"/>
            </p:cNvSpPr>
            <p:nvPr/>
          </p:nvSpPr>
          <p:spPr bwMode="auto">
            <a:xfrm rot="16200000" flipH="1">
              <a:off x="3393" y="2661"/>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10" name="Line 54">
              <a:extLst>
                <a:ext uri="{FF2B5EF4-FFF2-40B4-BE49-F238E27FC236}">
                  <a16:creationId xmlns:a16="http://schemas.microsoft.com/office/drawing/2014/main" id="{8871FD92-9E0F-4FF1-9D6E-34AB5F3839BB}"/>
                </a:ext>
              </a:extLst>
            </p:cNvPr>
            <p:cNvSpPr>
              <a:spLocks noChangeShapeType="1"/>
            </p:cNvSpPr>
            <p:nvPr/>
          </p:nvSpPr>
          <p:spPr bwMode="auto">
            <a:xfrm flipV="1">
              <a:off x="3765" y="1602"/>
              <a:ext cx="0" cy="131"/>
            </a:xfrm>
            <a:prstGeom prst="line">
              <a:avLst/>
            </a:prstGeom>
            <a:noFill/>
            <a:ln w="12700">
              <a:solidFill>
                <a:schemeClr val="accent2"/>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11" name="Rectangle 55">
              <a:extLst>
                <a:ext uri="{FF2B5EF4-FFF2-40B4-BE49-F238E27FC236}">
                  <a16:creationId xmlns:a16="http://schemas.microsoft.com/office/drawing/2014/main" id="{1B9EF0CC-05CE-41BD-A84F-1DD2D61CC32F}"/>
                </a:ext>
              </a:extLst>
            </p:cNvPr>
            <p:cNvSpPr>
              <a:spLocks noChangeArrowheads="1"/>
            </p:cNvSpPr>
            <p:nvPr/>
          </p:nvSpPr>
          <p:spPr bwMode="auto">
            <a:xfrm rot="16200000">
              <a:off x="1140" y="1876"/>
              <a:ext cx="801" cy="113"/>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System Interface</a:t>
              </a:r>
            </a:p>
          </p:txBody>
        </p:sp>
        <p:sp>
          <p:nvSpPr>
            <p:cNvPr id="326712" name="Line 56">
              <a:extLst>
                <a:ext uri="{FF2B5EF4-FFF2-40B4-BE49-F238E27FC236}">
                  <a16:creationId xmlns:a16="http://schemas.microsoft.com/office/drawing/2014/main" id="{08994BD2-9E1E-4812-AEB6-599F4E95FB90}"/>
                </a:ext>
              </a:extLst>
            </p:cNvPr>
            <p:cNvSpPr>
              <a:spLocks noChangeShapeType="1"/>
            </p:cNvSpPr>
            <p:nvPr/>
          </p:nvSpPr>
          <p:spPr bwMode="auto">
            <a:xfrm>
              <a:off x="3570" y="1602"/>
              <a:ext cx="195" cy="0"/>
            </a:xfrm>
            <a:prstGeom prst="line">
              <a:avLst/>
            </a:prstGeom>
            <a:noFill/>
            <a:ln w="12700">
              <a:solidFill>
                <a:schemeClr val="accent2"/>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13" name="Line 57">
              <a:extLst>
                <a:ext uri="{FF2B5EF4-FFF2-40B4-BE49-F238E27FC236}">
                  <a16:creationId xmlns:a16="http://schemas.microsoft.com/office/drawing/2014/main" id="{5A5545A1-D12C-441E-B000-4406F95CB8D3}"/>
                </a:ext>
              </a:extLst>
            </p:cNvPr>
            <p:cNvSpPr>
              <a:spLocks noChangeShapeType="1"/>
            </p:cNvSpPr>
            <p:nvPr/>
          </p:nvSpPr>
          <p:spPr bwMode="auto">
            <a:xfrm flipH="1">
              <a:off x="1602" y="1602"/>
              <a:ext cx="14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14" name="Rectangle 58">
              <a:extLst>
                <a:ext uri="{FF2B5EF4-FFF2-40B4-BE49-F238E27FC236}">
                  <a16:creationId xmlns:a16="http://schemas.microsoft.com/office/drawing/2014/main" id="{8D442A22-B03A-4899-8489-1A2F207EAB6C}"/>
                </a:ext>
              </a:extLst>
            </p:cNvPr>
            <p:cNvSpPr>
              <a:spLocks noChangeArrowheads="1"/>
            </p:cNvSpPr>
            <p:nvPr/>
          </p:nvSpPr>
          <p:spPr bwMode="auto">
            <a:xfrm>
              <a:off x="1746" y="1537"/>
              <a:ext cx="1824"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p>
          </p:txBody>
        </p:sp>
        <p:grpSp>
          <p:nvGrpSpPr>
            <p:cNvPr id="326715" name="Group 59">
              <a:extLst>
                <a:ext uri="{FF2B5EF4-FFF2-40B4-BE49-F238E27FC236}">
                  <a16:creationId xmlns:a16="http://schemas.microsoft.com/office/drawing/2014/main" id="{7624CF4E-660B-412A-B7F9-1A04D45CA04D}"/>
                </a:ext>
              </a:extLst>
            </p:cNvPr>
            <p:cNvGrpSpPr>
              <a:grpSpLocks/>
            </p:cNvGrpSpPr>
            <p:nvPr/>
          </p:nvGrpSpPr>
          <p:grpSpPr bwMode="auto">
            <a:xfrm>
              <a:off x="3352" y="1732"/>
              <a:ext cx="478" cy="1324"/>
              <a:chOff x="0" y="0"/>
              <a:chExt cx="1056" cy="2928"/>
            </a:xfrm>
          </p:grpSpPr>
          <p:grpSp>
            <p:nvGrpSpPr>
              <p:cNvPr id="326716" name="Group 60">
                <a:extLst>
                  <a:ext uri="{FF2B5EF4-FFF2-40B4-BE49-F238E27FC236}">
                    <a16:creationId xmlns:a16="http://schemas.microsoft.com/office/drawing/2014/main" id="{87A17FB3-A704-4AD4-AE81-DC4B5466CCA5}"/>
                  </a:ext>
                </a:extLst>
              </p:cNvPr>
              <p:cNvGrpSpPr>
                <a:grpSpLocks/>
              </p:cNvGrpSpPr>
              <p:nvPr/>
            </p:nvGrpSpPr>
            <p:grpSpPr bwMode="auto">
              <a:xfrm>
                <a:off x="0" y="0"/>
                <a:ext cx="1056" cy="2928"/>
                <a:chOff x="0" y="0"/>
                <a:chExt cx="1056" cy="2928"/>
              </a:xfrm>
            </p:grpSpPr>
            <p:sp>
              <p:nvSpPr>
                <p:cNvPr id="326717" name="Rectangle 61">
                  <a:extLst>
                    <a:ext uri="{FF2B5EF4-FFF2-40B4-BE49-F238E27FC236}">
                      <a16:creationId xmlns:a16="http://schemas.microsoft.com/office/drawing/2014/main" id="{87E94E6F-08BB-4116-B10D-11C3B0113A3B}"/>
                    </a:ext>
                  </a:extLst>
                </p:cNvPr>
                <p:cNvSpPr>
                  <a:spLocks noChangeArrowheads="1"/>
                </p:cNvSpPr>
                <p:nvPr/>
              </p:nvSpPr>
              <p:spPr bwMode="auto">
                <a:xfrm rot="16200000">
                  <a:off x="-552" y="1320"/>
                  <a:ext cx="2928" cy="288"/>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L1 D-Cache and D-TLB</a:t>
                  </a:r>
                </a:p>
              </p:txBody>
            </p:sp>
            <p:grpSp>
              <p:nvGrpSpPr>
                <p:cNvPr id="326718" name="Group 62">
                  <a:extLst>
                    <a:ext uri="{FF2B5EF4-FFF2-40B4-BE49-F238E27FC236}">
                      <a16:creationId xmlns:a16="http://schemas.microsoft.com/office/drawing/2014/main" id="{321D5FCE-61FE-424A-A779-71D41A72B435}"/>
                    </a:ext>
                  </a:extLst>
                </p:cNvPr>
                <p:cNvGrpSpPr>
                  <a:grpSpLocks/>
                </p:cNvGrpSpPr>
                <p:nvPr/>
              </p:nvGrpSpPr>
              <p:grpSpPr bwMode="auto">
                <a:xfrm>
                  <a:off x="0" y="1440"/>
                  <a:ext cx="768" cy="384"/>
                  <a:chOff x="0" y="0"/>
                  <a:chExt cx="768" cy="384"/>
                </a:xfrm>
              </p:grpSpPr>
              <p:sp>
                <p:nvSpPr>
                  <p:cNvPr id="326719" name="Line 63">
                    <a:extLst>
                      <a:ext uri="{FF2B5EF4-FFF2-40B4-BE49-F238E27FC236}">
                        <a16:creationId xmlns:a16="http://schemas.microsoft.com/office/drawing/2014/main" id="{8D03788A-C977-4213-9282-4282340A4810}"/>
                      </a:ext>
                    </a:extLst>
                  </p:cNvPr>
                  <p:cNvSpPr>
                    <a:spLocks noChangeShapeType="1"/>
                  </p:cNvSpPr>
                  <p:nvPr/>
                </p:nvSpPr>
                <p:spPr bwMode="auto">
                  <a:xfrm>
                    <a:off x="144" y="192"/>
                    <a:ext cx="62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20" name="Line 64">
                    <a:extLst>
                      <a:ext uri="{FF2B5EF4-FFF2-40B4-BE49-F238E27FC236}">
                        <a16:creationId xmlns:a16="http://schemas.microsoft.com/office/drawing/2014/main" id="{9F452A9D-79B2-492A-B50F-9DDD9FE83945}"/>
                      </a:ext>
                    </a:extLst>
                  </p:cNvPr>
                  <p:cNvSpPr>
                    <a:spLocks noChangeShapeType="1"/>
                  </p:cNvSpPr>
                  <p:nvPr/>
                </p:nvSpPr>
                <p:spPr bwMode="auto">
                  <a:xfrm flipH="1">
                    <a:off x="0" y="0"/>
                    <a:ext cx="144" cy="0"/>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21" name="Line 65">
                    <a:extLst>
                      <a:ext uri="{FF2B5EF4-FFF2-40B4-BE49-F238E27FC236}">
                        <a16:creationId xmlns:a16="http://schemas.microsoft.com/office/drawing/2014/main" id="{2C8633B9-CE89-4A87-B4AE-FCBB2A6AEFE3}"/>
                      </a:ext>
                    </a:extLst>
                  </p:cNvPr>
                  <p:cNvSpPr>
                    <a:spLocks noChangeShapeType="1"/>
                  </p:cNvSpPr>
                  <p:nvPr/>
                </p:nvSpPr>
                <p:spPr bwMode="auto">
                  <a:xfrm flipH="1">
                    <a:off x="3" y="384"/>
                    <a:ext cx="141" cy="0"/>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22" name="Line 66">
                    <a:extLst>
                      <a:ext uri="{FF2B5EF4-FFF2-40B4-BE49-F238E27FC236}">
                        <a16:creationId xmlns:a16="http://schemas.microsoft.com/office/drawing/2014/main" id="{967CAB08-2E4E-4682-A771-5E1ABF84ED72}"/>
                      </a:ext>
                    </a:extLst>
                  </p:cNvPr>
                  <p:cNvSpPr>
                    <a:spLocks noChangeShapeType="1"/>
                  </p:cNvSpPr>
                  <p:nvPr/>
                </p:nvSpPr>
                <p:spPr bwMode="auto">
                  <a:xfrm>
                    <a:off x="144" y="0"/>
                    <a:ext cx="0" cy="38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6723" name="Line 67">
                  <a:extLst>
                    <a:ext uri="{FF2B5EF4-FFF2-40B4-BE49-F238E27FC236}">
                      <a16:creationId xmlns:a16="http://schemas.microsoft.com/office/drawing/2014/main" id="{F8C730A5-EF28-4C69-9265-70FEA49EE368}"/>
                    </a:ext>
                  </a:extLst>
                </p:cNvPr>
                <p:cNvSpPr>
                  <a:spLocks noChangeShapeType="1"/>
                </p:cNvSpPr>
                <p:nvPr/>
              </p:nvSpPr>
              <p:spPr bwMode="auto">
                <a:xfrm rot="16200000" flipH="1">
                  <a:off x="612" y="260"/>
                  <a:ext cx="0" cy="296"/>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24" name="Line 68">
                  <a:extLst>
                    <a:ext uri="{FF2B5EF4-FFF2-40B4-BE49-F238E27FC236}">
                      <a16:creationId xmlns:a16="http://schemas.microsoft.com/office/drawing/2014/main" id="{3F725A3D-7F7E-4A1A-9056-17A31821B75A}"/>
                    </a:ext>
                  </a:extLst>
                </p:cNvPr>
                <p:cNvSpPr>
                  <a:spLocks noChangeShapeType="1"/>
                </p:cNvSpPr>
                <p:nvPr/>
              </p:nvSpPr>
              <p:spPr bwMode="auto">
                <a:xfrm rot="16200000" flipH="1">
                  <a:off x="619" y="-49"/>
                  <a:ext cx="0" cy="306"/>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25" name="Rectangle 69">
                  <a:extLst>
                    <a:ext uri="{FF2B5EF4-FFF2-40B4-BE49-F238E27FC236}">
                      <a16:creationId xmlns:a16="http://schemas.microsoft.com/office/drawing/2014/main" id="{D1BC7808-CB96-440A-ADDD-75E13F742542}"/>
                    </a:ext>
                  </a:extLst>
                </p:cNvPr>
                <p:cNvSpPr>
                  <a:spLocks noChangeArrowheads="1"/>
                </p:cNvSpPr>
                <p:nvPr/>
              </p:nvSpPr>
              <p:spPr bwMode="auto">
                <a:xfrm>
                  <a:off x="198" y="1"/>
                  <a:ext cx="322" cy="24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p>
              </p:txBody>
            </p:sp>
            <p:sp>
              <p:nvSpPr>
                <p:cNvPr id="326726" name="Line 70">
                  <a:extLst>
                    <a:ext uri="{FF2B5EF4-FFF2-40B4-BE49-F238E27FC236}">
                      <a16:creationId xmlns:a16="http://schemas.microsoft.com/office/drawing/2014/main" id="{8129C9E2-C5B7-4239-9600-0288F209606D}"/>
                    </a:ext>
                  </a:extLst>
                </p:cNvPr>
                <p:cNvSpPr>
                  <a:spLocks noChangeShapeType="1"/>
                </p:cNvSpPr>
                <p:nvPr/>
              </p:nvSpPr>
              <p:spPr bwMode="auto">
                <a:xfrm rot="16200000" flipH="1">
                  <a:off x="102" y="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27" name="Line 71">
                  <a:extLst>
                    <a:ext uri="{FF2B5EF4-FFF2-40B4-BE49-F238E27FC236}">
                      <a16:creationId xmlns:a16="http://schemas.microsoft.com/office/drawing/2014/main" id="{E6865E61-EDEF-4AC4-AB37-C2AA4E80AA9F}"/>
                    </a:ext>
                  </a:extLst>
                </p:cNvPr>
                <p:cNvSpPr>
                  <a:spLocks noChangeShapeType="1"/>
                </p:cNvSpPr>
                <p:nvPr/>
              </p:nvSpPr>
              <p:spPr bwMode="auto">
                <a:xfrm rot="16200000" flipH="1">
                  <a:off x="98" y="31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6728" name="Rectangle 72">
                <a:extLst>
                  <a:ext uri="{FF2B5EF4-FFF2-40B4-BE49-F238E27FC236}">
                    <a16:creationId xmlns:a16="http://schemas.microsoft.com/office/drawing/2014/main" id="{31EBDE88-DA3A-411C-8C91-1D3BB79C2359}"/>
                  </a:ext>
                </a:extLst>
              </p:cNvPr>
              <p:cNvSpPr>
                <a:spLocks noChangeArrowheads="1"/>
              </p:cNvSpPr>
              <p:nvPr/>
            </p:nvSpPr>
            <p:spPr bwMode="auto">
              <a:xfrm>
                <a:off x="194" y="286"/>
                <a:ext cx="331" cy="237"/>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p>
            </p:txBody>
          </p:sp>
        </p:grpSp>
        <p:sp>
          <p:nvSpPr>
            <p:cNvPr id="326729" name="Rectangle 73">
              <a:extLst>
                <a:ext uri="{FF2B5EF4-FFF2-40B4-BE49-F238E27FC236}">
                  <a16:creationId xmlns:a16="http://schemas.microsoft.com/office/drawing/2014/main" id="{80BBB9FA-FD40-40D5-A9B2-F2F7B5072152}"/>
                </a:ext>
              </a:extLst>
            </p:cNvPr>
            <p:cNvSpPr>
              <a:spLocks noChangeArrowheads="1"/>
            </p:cNvSpPr>
            <p:nvPr/>
          </p:nvSpPr>
          <p:spPr bwMode="auto">
            <a:xfrm rot="16200000">
              <a:off x="2437" y="2335"/>
              <a:ext cx="1324" cy="10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Schedulers</a:t>
              </a:r>
            </a:p>
          </p:txBody>
        </p:sp>
        <p:sp>
          <p:nvSpPr>
            <p:cNvPr id="326730" name="Rectangle 74">
              <a:extLst>
                <a:ext uri="{FF2B5EF4-FFF2-40B4-BE49-F238E27FC236}">
                  <a16:creationId xmlns:a16="http://schemas.microsoft.com/office/drawing/2014/main" id="{717AC557-5E4D-4F41-8872-CB2B74656EA9}"/>
                </a:ext>
              </a:extLst>
            </p:cNvPr>
            <p:cNvSpPr>
              <a:spLocks noChangeArrowheads="1"/>
            </p:cNvSpPr>
            <p:nvPr/>
          </p:nvSpPr>
          <p:spPr bwMode="auto">
            <a:xfrm rot="16200000">
              <a:off x="2946" y="2021"/>
              <a:ext cx="695" cy="10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Integer RF</a:t>
              </a:r>
            </a:p>
          </p:txBody>
        </p:sp>
        <p:sp>
          <p:nvSpPr>
            <p:cNvPr id="326731" name="Line 75">
              <a:extLst>
                <a:ext uri="{FF2B5EF4-FFF2-40B4-BE49-F238E27FC236}">
                  <a16:creationId xmlns:a16="http://schemas.microsoft.com/office/drawing/2014/main" id="{2BA63EF8-ADAB-4AC0-8669-B20E2C6EBA5B}"/>
                </a:ext>
              </a:extLst>
            </p:cNvPr>
            <p:cNvSpPr>
              <a:spLocks noChangeShapeType="1"/>
            </p:cNvSpPr>
            <p:nvPr/>
          </p:nvSpPr>
          <p:spPr bwMode="auto">
            <a:xfrm rot="16200000" flipH="1">
              <a:off x="3197" y="2280"/>
              <a:ext cx="0" cy="87"/>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32" name="Line 76">
              <a:extLst>
                <a:ext uri="{FF2B5EF4-FFF2-40B4-BE49-F238E27FC236}">
                  <a16:creationId xmlns:a16="http://schemas.microsoft.com/office/drawing/2014/main" id="{8E9B2D6E-E30D-4E19-9CDC-32E127319698}"/>
                </a:ext>
              </a:extLst>
            </p:cNvPr>
            <p:cNvSpPr>
              <a:spLocks noChangeShapeType="1"/>
            </p:cNvSpPr>
            <p:nvPr/>
          </p:nvSpPr>
          <p:spPr bwMode="auto">
            <a:xfrm rot="16200000" flipH="1">
              <a:off x="3199" y="2173"/>
              <a:ext cx="0" cy="87"/>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33" name="Line 77">
              <a:extLst>
                <a:ext uri="{FF2B5EF4-FFF2-40B4-BE49-F238E27FC236}">
                  <a16:creationId xmlns:a16="http://schemas.microsoft.com/office/drawing/2014/main" id="{1BEF7BD7-D85C-4504-A7A3-A049E22EA0DC}"/>
                </a:ext>
              </a:extLst>
            </p:cNvPr>
            <p:cNvSpPr>
              <a:spLocks noChangeShapeType="1"/>
            </p:cNvSpPr>
            <p:nvPr/>
          </p:nvSpPr>
          <p:spPr bwMode="auto">
            <a:xfrm rot="16200000" flipH="1">
              <a:off x="3197" y="2072"/>
              <a:ext cx="0" cy="87"/>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34" name="Line 78">
              <a:extLst>
                <a:ext uri="{FF2B5EF4-FFF2-40B4-BE49-F238E27FC236}">
                  <a16:creationId xmlns:a16="http://schemas.microsoft.com/office/drawing/2014/main" id="{725B1011-1425-472E-8907-6BC254F8BF81}"/>
                </a:ext>
              </a:extLst>
            </p:cNvPr>
            <p:cNvSpPr>
              <a:spLocks noChangeShapeType="1"/>
            </p:cNvSpPr>
            <p:nvPr/>
          </p:nvSpPr>
          <p:spPr bwMode="auto">
            <a:xfrm rot="16200000" flipH="1">
              <a:off x="3200" y="1975"/>
              <a:ext cx="0" cy="86"/>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35" name="Line 79">
              <a:extLst>
                <a:ext uri="{FF2B5EF4-FFF2-40B4-BE49-F238E27FC236}">
                  <a16:creationId xmlns:a16="http://schemas.microsoft.com/office/drawing/2014/main" id="{15DF5411-1396-4172-ACA8-6E08CA6BCE6B}"/>
                </a:ext>
              </a:extLst>
            </p:cNvPr>
            <p:cNvSpPr>
              <a:spLocks noChangeShapeType="1"/>
            </p:cNvSpPr>
            <p:nvPr/>
          </p:nvSpPr>
          <p:spPr bwMode="auto">
            <a:xfrm rot="16200000" flipH="1">
              <a:off x="3197" y="1868"/>
              <a:ext cx="0" cy="87"/>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36" name="Line 80">
              <a:extLst>
                <a:ext uri="{FF2B5EF4-FFF2-40B4-BE49-F238E27FC236}">
                  <a16:creationId xmlns:a16="http://schemas.microsoft.com/office/drawing/2014/main" id="{492DF10D-4B85-4707-AA15-26BD27323B0C}"/>
                </a:ext>
              </a:extLst>
            </p:cNvPr>
            <p:cNvSpPr>
              <a:spLocks noChangeShapeType="1"/>
            </p:cNvSpPr>
            <p:nvPr/>
          </p:nvSpPr>
          <p:spPr bwMode="auto">
            <a:xfrm rot="16200000" flipH="1">
              <a:off x="3198" y="1728"/>
              <a:ext cx="0" cy="87"/>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37" name="Line 81">
              <a:extLst>
                <a:ext uri="{FF2B5EF4-FFF2-40B4-BE49-F238E27FC236}">
                  <a16:creationId xmlns:a16="http://schemas.microsoft.com/office/drawing/2014/main" id="{51ED804A-DD8A-428B-A7CB-B69F844F6EEB}"/>
                </a:ext>
              </a:extLst>
            </p:cNvPr>
            <p:cNvSpPr>
              <a:spLocks noChangeShapeType="1"/>
            </p:cNvSpPr>
            <p:nvPr/>
          </p:nvSpPr>
          <p:spPr bwMode="auto">
            <a:xfrm rot="16200000" flipH="1">
              <a:off x="3392" y="2282"/>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38" name="Line 82">
              <a:extLst>
                <a:ext uri="{FF2B5EF4-FFF2-40B4-BE49-F238E27FC236}">
                  <a16:creationId xmlns:a16="http://schemas.microsoft.com/office/drawing/2014/main" id="{194E2FCB-68FB-4129-805D-62C41B9CDB71}"/>
                </a:ext>
              </a:extLst>
            </p:cNvPr>
            <p:cNvSpPr>
              <a:spLocks noChangeShapeType="1"/>
            </p:cNvSpPr>
            <p:nvPr/>
          </p:nvSpPr>
          <p:spPr bwMode="auto">
            <a:xfrm rot="16200000" flipH="1">
              <a:off x="3392" y="2176"/>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39" name="Line 83">
              <a:extLst>
                <a:ext uri="{FF2B5EF4-FFF2-40B4-BE49-F238E27FC236}">
                  <a16:creationId xmlns:a16="http://schemas.microsoft.com/office/drawing/2014/main" id="{1DF9798A-28AE-4526-900C-0C70CC936056}"/>
                </a:ext>
              </a:extLst>
            </p:cNvPr>
            <p:cNvSpPr>
              <a:spLocks noChangeShapeType="1"/>
            </p:cNvSpPr>
            <p:nvPr/>
          </p:nvSpPr>
          <p:spPr bwMode="auto">
            <a:xfrm rot="16200000" flipH="1">
              <a:off x="3393" y="2073"/>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40" name="Line 84">
              <a:extLst>
                <a:ext uri="{FF2B5EF4-FFF2-40B4-BE49-F238E27FC236}">
                  <a16:creationId xmlns:a16="http://schemas.microsoft.com/office/drawing/2014/main" id="{57A3BA3D-219B-4273-A5FB-356734EEF95D}"/>
                </a:ext>
              </a:extLst>
            </p:cNvPr>
            <p:cNvSpPr>
              <a:spLocks noChangeShapeType="1"/>
            </p:cNvSpPr>
            <p:nvPr/>
          </p:nvSpPr>
          <p:spPr bwMode="auto">
            <a:xfrm rot="16200000" flipH="1">
              <a:off x="3392" y="1972"/>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41" name="Rectangle 85">
              <a:extLst>
                <a:ext uri="{FF2B5EF4-FFF2-40B4-BE49-F238E27FC236}">
                  <a16:creationId xmlns:a16="http://schemas.microsoft.com/office/drawing/2014/main" id="{111E2192-E095-46D8-87F5-4824CF197187}"/>
                </a:ext>
              </a:extLst>
            </p:cNvPr>
            <p:cNvSpPr>
              <a:spLocks noChangeArrowheads="1"/>
            </p:cNvSpPr>
            <p:nvPr/>
          </p:nvSpPr>
          <p:spPr bwMode="auto">
            <a:xfrm>
              <a:off x="3440" y="2090"/>
              <a:ext cx="121" cy="7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26742" name="Rectangle 86">
              <a:extLst>
                <a:ext uri="{FF2B5EF4-FFF2-40B4-BE49-F238E27FC236}">
                  <a16:creationId xmlns:a16="http://schemas.microsoft.com/office/drawing/2014/main" id="{88A6A705-355F-4EB6-8979-65CAFD2684DF}"/>
                </a:ext>
              </a:extLst>
            </p:cNvPr>
            <p:cNvSpPr>
              <a:spLocks noChangeArrowheads="1"/>
            </p:cNvSpPr>
            <p:nvPr/>
          </p:nvSpPr>
          <p:spPr bwMode="auto">
            <a:xfrm>
              <a:off x="3441" y="1990"/>
              <a:ext cx="121" cy="7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26743" name="Rectangle 87">
              <a:extLst>
                <a:ext uri="{FF2B5EF4-FFF2-40B4-BE49-F238E27FC236}">
                  <a16:creationId xmlns:a16="http://schemas.microsoft.com/office/drawing/2014/main" id="{0AC8625D-1679-4272-AF79-18D398780134}"/>
                </a:ext>
              </a:extLst>
            </p:cNvPr>
            <p:cNvSpPr>
              <a:spLocks noChangeArrowheads="1"/>
            </p:cNvSpPr>
            <p:nvPr/>
          </p:nvSpPr>
          <p:spPr bwMode="auto">
            <a:xfrm>
              <a:off x="3440" y="2192"/>
              <a:ext cx="121" cy="7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26744" name="Rectangle 88">
              <a:extLst>
                <a:ext uri="{FF2B5EF4-FFF2-40B4-BE49-F238E27FC236}">
                  <a16:creationId xmlns:a16="http://schemas.microsoft.com/office/drawing/2014/main" id="{8730F142-D8F7-4055-BCFC-3E7C9FF3D5F1}"/>
                </a:ext>
              </a:extLst>
            </p:cNvPr>
            <p:cNvSpPr>
              <a:spLocks noChangeArrowheads="1"/>
            </p:cNvSpPr>
            <p:nvPr/>
          </p:nvSpPr>
          <p:spPr bwMode="auto">
            <a:xfrm>
              <a:off x="3441" y="2292"/>
              <a:ext cx="121" cy="7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26745" name="Rectangle 89">
              <a:extLst>
                <a:ext uri="{FF2B5EF4-FFF2-40B4-BE49-F238E27FC236}">
                  <a16:creationId xmlns:a16="http://schemas.microsoft.com/office/drawing/2014/main" id="{D6E6A6E0-0CC4-4FC2-9AAC-70116BBC7C74}"/>
                </a:ext>
              </a:extLst>
            </p:cNvPr>
            <p:cNvSpPr>
              <a:spLocks noChangeArrowheads="1"/>
            </p:cNvSpPr>
            <p:nvPr/>
          </p:nvSpPr>
          <p:spPr bwMode="auto">
            <a:xfrm rot="16200000">
              <a:off x="1884" y="2259"/>
              <a:ext cx="868" cy="23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Trace Cache</a:t>
              </a:r>
            </a:p>
          </p:txBody>
        </p:sp>
        <p:sp>
          <p:nvSpPr>
            <p:cNvPr id="326746" name="Rectangle 90">
              <a:extLst>
                <a:ext uri="{FF2B5EF4-FFF2-40B4-BE49-F238E27FC236}">
                  <a16:creationId xmlns:a16="http://schemas.microsoft.com/office/drawing/2014/main" id="{A44D2561-A60E-4C43-BD64-C65F7E62C996}"/>
                </a:ext>
              </a:extLst>
            </p:cNvPr>
            <p:cNvSpPr>
              <a:spLocks noChangeArrowheads="1"/>
            </p:cNvSpPr>
            <p:nvPr/>
          </p:nvSpPr>
          <p:spPr bwMode="auto">
            <a:xfrm rot="16200000">
              <a:off x="2209" y="2324"/>
              <a:ext cx="868" cy="10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Rename/Alloc</a:t>
              </a:r>
            </a:p>
          </p:txBody>
        </p:sp>
        <p:sp>
          <p:nvSpPr>
            <p:cNvPr id="326747" name="Rectangle 91">
              <a:extLst>
                <a:ext uri="{FF2B5EF4-FFF2-40B4-BE49-F238E27FC236}">
                  <a16:creationId xmlns:a16="http://schemas.microsoft.com/office/drawing/2014/main" id="{87D0CAAB-ED5A-49D6-B841-E1FCD7CC2E8B}"/>
                </a:ext>
              </a:extLst>
            </p:cNvPr>
            <p:cNvSpPr>
              <a:spLocks noChangeArrowheads="1"/>
            </p:cNvSpPr>
            <p:nvPr/>
          </p:nvSpPr>
          <p:spPr bwMode="auto">
            <a:xfrm rot="16200000">
              <a:off x="2448" y="2324"/>
              <a:ext cx="868" cy="10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uop Queues</a:t>
              </a:r>
            </a:p>
          </p:txBody>
        </p:sp>
        <p:sp>
          <p:nvSpPr>
            <p:cNvPr id="326748" name="Rectangle 92">
              <a:extLst>
                <a:ext uri="{FF2B5EF4-FFF2-40B4-BE49-F238E27FC236}">
                  <a16:creationId xmlns:a16="http://schemas.microsoft.com/office/drawing/2014/main" id="{3DF971F1-2FA2-42BD-A795-3B7F8F93121E}"/>
                </a:ext>
              </a:extLst>
            </p:cNvPr>
            <p:cNvSpPr>
              <a:spLocks noChangeArrowheads="1"/>
            </p:cNvSpPr>
            <p:nvPr/>
          </p:nvSpPr>
          <p:spPr bwMode="auto">
            <a:xfrm>
              <a:off x="2202" y="1732"/>
              <a:ext cx="239"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a:t>
              </a:r>
            </a:p>
          </p:txBody>
        </p:sp>
        <p:sp>
          <p:nvSpPr>
            <p:cNvPr id="326749" name="Line 93">
              <a:extLst>
                <a:ext uri="{FF2B5EF4-FFF2-40B4-BE49-F238E27FC236}">
                  <a16:creationId xmlns:a16="http://schemas.microsoft.com/office/drawing/2014/main" id="{4A5BBA5F-D74F-476D-9F29-B6EB8CA5070A}"/>
                </a:ext>
              </a:extLst>
            </p:cNvPr>
            <p:cNvSpPr>
              <a:spLocks noChangeShapeType="1"/>
            </p:cNvSpPr>
            <p:nvPr/>
          </p:nvSpPr>
          <p:spPr bwMode="auto">
            <a:xfrm>
              <a:off x="2332" y="1862"/>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50" name="Line 94">
              <a:extLst>
                <a:ext uri="{FF2B5EF4-FFF2-40B4-BE49-F238E27FC236}">
                  <a16:creationId xmlns:a16="http://schemas.microsoft.com/office/drawing/2014/main" id="{6AE9D52F-FB1F-4BA8-978C-6A4C435A1B59}"/>
                </a:ext>
              </a:extLst>
            </p:cNvPr>
            <p:cNvSpPr>
              <a:spLocks noChangeShapeType="1"/>
            </p:cNvSpPr>
            <p:nvPr/>
          </p:nvSpPr>
          <p:spPr bwMode="auto">
            <a:xfrm rot="16200000" flipH="1">
              <a:off x="2513" y="2281"/>
              <a:ext cx="0" cy="151"/>
            </a:xfrm>
            <a:prstGeom prst="line">
              <a:avLst/>
            </a:prstGeom>
            <a:noFill/>
            <a:ln w="381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51" name="Line 95">
              <a:extLst>
                <a:ext uri="{FF2B5EF4-FFF2-40B4-BE49-F238E27FC236}">
                  <a16:creationId xmlns:a16="http://schemas.microsoft.com/office/drawing/2014/main" id="{52E2BE2B-F99F-4CA3-B915-64FEC8F95196}"/>
                </a:ext>
              </a:extLst>
            </p:cNvPr>
            <p:cNvSpPr>
              <a:spLocks noChangeShapeType="1"/>
            </p:cNvSpPr>
            <p:nvPr/>
          </p:nvSpPr>
          <p:spPr bwMode="auto">
            <a:xfrm rot="16200000" flipH="1">
              <a:off x="2766" y="2296"/>
              <a:ext cx="0" cy="130"/>
            </a:xfrm>
            <a:prstGeom prst="line">
              <a:avLst/>
            </a:prstGeom>
            <a:noFill/>
            <a:ln w="381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52" name="Line 96">
              <a:extLst>
                <a:ext uri="{FF2B5EF4-FFF2-40B4-BE49-F238E27FC236}">
                  <a16:creationId xmlns:a16="http://schemas.microsoft.com/office/drawing/2014/main" id="{C59DC9F7-C887-4BFD-A503-9001816512A9}"/>
                </a:ext>
              </a:extLst>
            </p:cNvPr>
            <p:cNvSpPr>
              <a:spLocks noChangeShapeType="1"/>
            </p:cNvSpPr>
            <p:nvPr/>
          </p:nvSpPr>
          <p:spPr bwMode="auto">
            <a:xfrm rot="16200000" flipH="1">
              <a:off x="2994" y="2307"/>
              <a:ext cx="0" cy="108"/>
            </a:xfrm>
            <a:prstGeom prst="line">
              <a:avLst/>
            </a:prstGeom>
            <a:noFill/>
            <a:ln w="571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53" name="Rectangle 97">
              <a:extLst>
                <a:ext uri="{FF2B5EF4-FFF2-40B4-BE49-F238E27FC236}">
                  <a16:creationId xmlns:a16="http://schemas.microsoft.com/office/drawing/2014/main" id="{14B2CE81-A3BD-436F-9821-67F67AFE945A}"/>
                </a:ext>
              </a:extLst>
            </p:cNvPr>
            <p:cNvSpPr>
              <a:spLocks noChangeArrowheads="1"/>
            </p:cNvSpPr>
            <p:nvPr/>
          </p:nvSpPr>
          <p:spPr bwMode="auto">
            <a:xfrm>
              <a:off x="2202" y="2904"/>
              <a:ext cx="239" cy="152"/>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ROM</a:t>
              </a:r>
            </a:p>
          </p:txBody>
        </p:sp>
        <p:sp>
          <p:nvSpPr>
            <p:cNvPr id="326754" name="Line 98">
              <a:extLst>
                <a:ext uri="{FF2B5EF4-FFF2-40B4-BE49-F238E27FC236}">
                  <a16:creationId xmlns:a16="http://schemas.microsoft.com/office/drawing/2014/main" id="{7DA3A962-0CDD-4B24-B6C8-66A2FF753280}"/>
                </a:ext>
              </a:extLst>
            </p:cNvPr>
            <p:cNvSpPr>
              <a:spLocks noChangeShapeType="1"/>
            </p:cNvSpPr>
            <p:nvPr/>
          </p:nvSpPr>
          <p:spPr bwMode="auto">
            <a:xfrm>
              <a:off x="2441" y="2991"/>
              <a:ext cx="43"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55" name="Line 99">
              <a:extLst>
                <a:ext uri="{FF2B5EF4-FFF2-40B4-BE49-F238E27FC236}">
                  <a16:creationId xmlns:a16="http://schemas.microsoft.com/office/drawing/2014/main" id="{C0504CED-B41C-4F75-919B-1B5886467BE8}"/>
                </a:ext>
              </a:extLst>
            </p:cNvPr>
            <p:cNvSpPr>
              <a:spLocks noChangeShapeType="1"/>
            </p:cNvSpPr>
            <p:nvPr/>
          </p:nvSpPr>
          <p:spPr bwMode="auto">
            <a:xfrm flipH="1" flipV="1">
              <a:off x="2484" y="2361"/>
              <a:ext cx="0" cy="630"/>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56" name="Line 100">
              <a:extLst>
                <a:ext uri="{FF2B5EF4-FFF2-40B4-BE49-F238E27FC236}">
                  <a16:creationId xmlns:a16="http://schemas.microsoft.com/office/drawing/2014/main" id="{4A0C8CCE-9BB6-4DE0-B4C1-1CE73317460C}"/>
                </a:ext>
              </a:extLst>
            </p:cNvPr>
            <p:cNvSpPr>
              <a:spLocks noChangeShapeType="1"/>
            </p:cNvSpPr>
            <p:nvPr/>
          </p:nvSpPr>
          <p:spPr bwMode="auto">
            <a:xfrm>
              <a:off x="2321" y="2817"/>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6757" name="Group 101">
              <a:extLst>
                <a:ext uri="{FF2B5EF4-FFF2-40B4-BE49-F238E27FC236}">
                  <a16:creationId xmlns:a16="http://schemas.microsoft.com/office/drawing/2014/main" id="{F2E76A65-9FBB-40DE-A1B8-3F0D65C90569}"/>
                </a:ext>
              </a:extLst>
            </p:cNvPr>
            <p:cNvGrpSpPr>
              <a:grpSpLocks/>
            </p:cNvGrpSpPr>
            <p:nvPr/>
          </p:nvGrpSpPr>
          <p:grpSpPr bwMode="auto">
            <a:xfrm>
              <a:off x="2427" y="2234"/>
              <a:ext cx="169" cy="189"/>
              <a:chOff x="0" y="0"/>
              <a:chExt cx="373" cy="416"/>
            </a:xfrm>
          </p:grpSpPr>
          <p:sp>
            <p:nvSpPr>
              <p:cNvPr id="326758" name="Line 102">
                <a:extLst>
                  <a:ext uri="{FF2B5EF4-FFF2-40B4-BE49-F238E27FC236}">
                    <a16:creationId xmlns:a16="http://schemas.microsoft.com/office/drawing/2014/main" id="{A3625054-0B93-4C10-84C3-E3A855EDB35F}"/>
                  </a:ext>
                </a:extLst>
              </p:cNvPr>
              <p:cNvSpPr>
                <a:spLocks noChangeShapeType="1"/>
              </p:cNvSpPr>
              <p:nvPr/>
            </p:nvSpPr>
            <p:spPr bwMode="auto">
              <a:xfrm flipV="1">
                <a:off x="187" y="206"/>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59" name="Text Box 103">
                <a:extLst>
                  <a:ext uri="{FF2B5EF4-FFF2-40B4-BE49-F238E27FC236}">
                    <a16:creationId xmlns:a16="http://schemas.microsoft.com/office/drawing/2014/main" id="{23384683-EE52-4C0C-A470-9885EAF10C55}"/>
                  </a:ext>
                </a:extLst>
              </p:cNvPr>
              <p:cNvSpPr txBox="1">
                <a:spLocks noChangeArrowheads="1"/>
              </p:cNvSpPr>
              <p:nvPr/>
            </p:nvSpPr>
            <p:spPr bwMode="auto">
              <a:xfrm>
                <a:off x="0" y="0"/>
                <a:ext cx="373"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p>
            </p:txBody>
          </p:sp>
        </p:grpSp>
        <p:grpSp>
          <p:nvGrpSpPr>
            <p:cNvPr id="326760" name="Group 104">
              <a:extLst>
                <a:ext uri="{FF2B5EF4-FFF2-40B4-BE49-F238E27FC236}">
                  <a16:creationId xmlns:a16="http://schemas.microsoft.com/office/drawing/2014/main" id="{748CFEF6-66A4-426C-931A-50C6BBC65A31}"/>
                </a:ext>
              </a:extLst>
            </p:cNvPr>
            <p:cNvGrpSpPr>
              <a:grpSpLocks/>
            </p:cNvGrpSpPr>
            <p:nvPr/>
          </p:nvGrpSpPr>
          <p:grpSpPr bwMode="auto">
            <a:xfrm>
              <a:off x="2653" y="2237"/>
              <a:ext cx="169" cy="189"/>
              <a:chOff x="0" y="0"/>
              <a:chExt cx="374" cy="416"/>
            </a:xfrm>
          </p:grpSpPr>
          <p:sp>
            <p:nvSpPr>
              <p:cNvPr id="326761" name="Line 105">
                <a:extLst>
                  <a:ext uri="{FF2B5EF4-FFF2-40B4-BE49-F238E27FC236}">
                    <a16:creationId xmlns:a16="http://schemas.microsoft.com/office/drawing/2014/main" id="{AA141127-C5D1-43A1-946A-B61DA8835FE9}"/>
                  </a:ext>
                </a:extLst>
              </p:cNvPr>
              <p:cNvSpPr>
                <a:spLocks noChangeShapeType="1"/>
              </p:cNvSpPr>
              <p:nvPr/>
            </p:nvSpPr>
            <p:spPr bwMode="auto">
              <a:xfrm flipV="1">
                <a:off x="189" y="209"/>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62" name="Text Box 106">
                <a:extLst>
                  <a:ext uri="{FF2B5EF4-FFF2-40B4-BE49-F238E27FC236}">
                    <a16:creationId xmlns:a16="http://schemas.microsoft.com/office/drawing/2014/main" id="{258E46CE-3511-4DD3-AC84-96771C0AF505}"/>
                  </a:ext>
                </a:extLst>
              </p:cNvPr>
              <p:cNvSpPr txBox="1">
                <a:spLocks noChangeArrowheads="1"/>
              </p:cNvSpPr>
              <p:nvPr/>
            </p:nvSpPr>
            <p:spPr bwMode="auto">
              <a:xfrm>
                <a:off x="0" y="0"/>
                <a:ext cx="374"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p>
            </p:txBody>
          </p:sp>
        </p:grpSp>
        <p:sp>
          <p:nvSpPr>
            <p:cNvPr id="326763" name="Line 107">
              <a:extLst>
                <a:ext uri="{FF2B5EF4-FFF2-40B4-BE49-F238E27FC236}">
                  <a16:creationId xmlns:a16="http://schemas.microsoft.com/office/drawing/2014/main" id="{55ABF98C-8071-4121-A21C-885B0FDB8753}"/>
                </a:ext>
              </a:extLst>
            </p:cNvPr>
            <p:cNvSpPr>
              <a:spLocks noChangeShapeType="1"/>
            </p:cNvSpPr>
            <p:nvPr/>
          </p:nvSpPr>
          <p:spPr bwMode="auto">
            <a:xfrm flipH="1">
              <a:off x="2507" y="2333"/>
              <a:ext cx="27" cy="53"/>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64" name="Line 108">
              <a:extLst>
                <a:ext uri="{FF2B5EF4-FFF2-40B4-BE49-F238E27FC236}">
                  <a16:creationId xmlns:a16="http://schemas.microsoft.com/office/drawing/2014/main" id="{C9085AD7-ECC3-4522-B2C7-D627AA655879}"/>
                </a:ext>
              </a:extLst>
            </p:cNvPr>
            <p:cNvSpPr>
              <a:spLocks noChangeShapeType="1"/>
            </p:cNvSpPr>
            <p:nvPr/>
          </p:nvSpPr>
          <p:spPr bwMode="auto">
            <a:xfrm flipH="1">
              <a:off x="2735" y="2335"/>
              <a:ext cx="30" cy="51"/>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6765" name="Group 109">
              <a:extLst>
                <a:ext uri="{FF2B5EF4-FFF2-40B4-BE49-F238E27FC236}">
                  <a16:creationId xmlns:a16="http://schemas.microsoft.com/office/drawing/2014/main" id="{856A2876-720D-4FE3-A86C-8942C23733D3}"/>
                </a:ext>
              </a:extLst>
            </p:cNvPr>
            <p:cNvGrpSpPr>
              <a:grpSpLocks/>
            </p:cNvGrpSpPr>
            <p:nvPr/>
          </p:nvGrpSpPr>
          <p:grpSpPr bwMode="auto">
            <a:xfrm>
              <a:off x="1746" y="1667"/>
              <a:ext cx="456" cy="1151"/>
              <a:chOff x="0" y="0"/>
              <a:chExt cx="1008" cy="2544"/>
            </a:xfrm>
          </p:grpSpPr>
          <p:sp>
            <p:nvSpPr>
              <p:cNvPr id="326766" name="Rectangle 110">
                <a:extLst>
                  <a:ext uri="{FF2B5EF4-FFF2-40B4-BE49-F238E27FC236}">
                    <a16:creationId xmlns:a16="http://schemas.microsoft.com/office/drawing/2014/main" id="{EBB08BDA-FA91-4ED5-84E6-59362FD7AF73}"/>
                  </a:ext>
                </a:extLst>
              </p:cNvPr>
              <p:cNvSpPr>
                <a:spLocks noChangeArrowheads="1"/>
              </p:cNvSpPr>
              <p:nvPr/>
            </p:nvSpPr>
            <p:spPr bwMode="auto">
              <a:xfrm rot="16200000">
                <a:off x="-336" y="1440"/>
                <a:ext cx="1920" cy="288"/>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Decoder</a:t>
                </a:r>
              </a:p>
            </p:txBody>
          </p:sp>
          <p:sp>
            <p:nvSpPr>
              <p:cNvPr id="326767" name="Line 111">
                <a:extLst>
                  <a:ext uri="{FF2B5EF4-FFF2-40B4-BE49-F238E27FC236}">
                    <a16:creationId xmlns:a16="http://schemas.microsoft.com/office/drawing/2014/main" id="{708BE7E5-EE2A-4834-894E-DF040DB26C4F}"/>
                  </a:ext>
                </a:extLst>
              </p:cNvPr>
              <p:cNvSpPr>
                <a:spLocks noChangeShapeType="1"/>
              </p:cNvSpPr>
              <p:nvPr/>
            </p:nvSpPr>
            <p:spPr bwMode="auto">
              <a:xfrm rot="16200000">
                <a:off x="372" y="1428"/>
                <a:ext cx="0" cy="216"/>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68" name="Line 112">
                <a:extLst>
                  <a:ext uri="{FF2B5EF4-FFF2-40B4-BE49-F238E27FC236}">
                    <a16:creationId xmlns:a16="http://schemas.microsoft.com/office/drawing/2014/main" id="{59BF662F-7EE4-40BC-84D2-7C5042CB4AB1}"/>
                  </a:ext>
                </a:extLst>
              </p:cNvPr>
              <p:cNvSpPr>
                <a:spLocks noChangeShapeType="1"/>
              </p:cNvSpPr>
              <p:nvPr/>
            </p:nvSpPr>
            <p:spPr bwMode="auto">
              <a:xfrm rot="16200000" flipH="1">
                <a:off x="888" y="1416"/>
                <a:ext cx="0" cy="240"/>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69" name="Rectangle 113">
                <a:extLst>
                  <a:ext uri="{FF2B5EF4-FFF2-40B4-BE49-F238E27FC236}">
                    <a16:creationId xmlns:a16="http://schemas.microsoft.com/office/drawing/2014/main" id="{CE72A2FA-C232-4F48-9AFA-F2920035D1BB}"/>
                  </a:ext>
                </a:extLst>
              </p:cNvPr>
              <p:cNvSpPr>
                <a:spLocks noChangeArrowheads="1"/>
              </p:cNvSpPr>
              <p:nvPr/>
            </p:nvSpPr>
            <p:spPr bwMode="auto">
              <a:xfrm rot="16200000">
                <a:off x="-828" y="1452"/>
                <a:ext cx="1920" cy="2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 &amp; I-TLB</a:t>
                </a:r>
              </a:p>
            </p:txBody>
          </p:sp>
          <p:sp>
            <p:nvSpPr>
              <p:cNvPr id="326770" name="Line 114">
                <a:extLst>
                  <a:ext uri="{FF2B5EF4-FFF2-40B4-BE49-F238E27FC236}">
                    <a16:creationId xmlns:a16="http://schemas.microsoft.com/office/drawing/2014/main" id="{43702CE5-E31D-4DD7-ADB1-C063B080552B}"/>
                  </a:ext>
                </a:extLst>
              </p:cNvPr>
              <p:cNvSpPr>
                <a:spLocks noChangeShapeType="1"/>
              </p:cNvSpPr>
              <p:nvPr/>
            </p:nvSpPr>
            <p:spPr bwMode="auto">
              <a:xfrm>
                <a:off x="144" y="0"/>
                <a:ext cx="0" cy="624"/>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6771" name="Rectangle 115">
              <a:extLst>
                <a:ext uri="{FF2B5EF4-FFF2-40B4-BE49-F238E27FC236}">
                  <a16:creationId xmlns:a16="http://schemas.microsoft.com/office/drawing/2014/main" id="{12FE4747-695C-4167-BB14-46C25E59170A}"/>
                </a:ext>
              </a:extLst>
            </p:cNvPr>
            <p:cNvSpPr>
              <a:spLocks noChangeArrowheads="1"/>
            </p:cNvSpPr>
            <p:nvPr/>
          </p:nvSpPr>
          <p:spPr bwMode="auto">
            <a:xfrm>
              <a:off x="1745" y="1538"/>
              <a:ext cx="1824"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p>
          </p:txBody>
        </p:sp>
        <p:grpSp>
          <p:nvGrpSpPr>
            <p:cNvPr id="326772" name="Group 116">
              <a:extLst>
                <a:ext uri="{FF2B5EF4-FFF2-40B4-BE49-F238E27FC236}">
                  <a16:creationId xmlns:a16="http://schemas.microsoft.com/office/drawing/2014/main" id="{62303703-2BFD-4C41-B95A-5315BE11D91F}"/>
                </a:ext>
              </a:extLst>
            </p:cNvPr>
            <p:cNvGrpSpPr>
              <a:grpSpLocks/>
            </p:cNvGrpSpPr>
            <p:nvPr/>
          </p:nvGrpSpPr>
          <p:grpSpPr bwMode="auto">
            <a:xfrm>
              <a:off x="3792" y="0"/>
              <a:ext cx="576" cy="384"/>
              <a:chOff x="0" y="0"/>
              <a:chExt cx="576" cy="384"/>
            </a:xfrm>
          </p:grpSpPr>
          <p:sp>
            <p:nvSpPr>
              <p:cNvPr id="326773" name="Rectangle 117">
                <a:extLst>
                  <a:ext uri="{FF2B5EF4-FFF2-40B4-BE49-F238E27FC236}">
                    <a16:creationId xmlns:a16="http://schemas.microsoft.com/office/drawing/2014/main" id="{264E3CFD-5633-4116-A170-4B6DBCBC2F3C}"/>
                  </a:ext>
                </a:extLst>
              </p:cNvPr>
              <p:cNvSpPr>
                <a:spLocks noChangeArrowheads="1"/>
              </p:cNvSpPr>
              <p:nvPr/>
            </p:nvSpPr>
            <p:spPr bwMode="auto">
              <a:xfrm>
                <a:off x="0" y="0"/>
                <a:ext cx="288"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774" name="Rectangle 118">
                <a:extLst>
                  <a:ext uri="{FF2B5EF4-FFF2-40B4-BE49-F238E27FC236}">
                    <a16:creationId xmlns:a16="http://schemas.microsoft.com/office/drawing/2014/main" id="{7A1DFACE-6004-44C7-B513-FFB40439CF34}"/>
                  </a:ext>
                </a:extLst>
              </p:cNvPr>
              <p:cNvSpPr>
                <a:spLocks noChangeArrowheads="1"/>
              </p:cNvSpPr>
              <p:nvPr/>
            </p:nvSpPr>
            <p:spPr bwMode="auto">
              <a:xfrm>
                <a:off x="288" y="0"/>
                <a:ext cx="288"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6775" name="Rectangle 119">
              <a:extLst>
                <a:ext uri="{FF2B5EF4-FFF2-40B4-BE49-F238E27FC236}">
                  <a16:creationId xmlns:a16="http://schemas.microsoft.com/office/drawing/2014/main" id="{D10CD604-7ED6-4C2C-9CF6-14166F6CA502}"/>
                </a:ext>
              </a:extLst>
            </p:cNvPr>
            <p:cNvSpPr>
              <a:spLocks noChangeArrowheads="1"/>
            </p:cNvSpPr>
            <p:nvPr/>
          </p:nvSpPr>
          <p:spPr bwMode="auto">
            <a:xfrm>
              <a:off x="40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a:t>
              </a:r>
              <a:endParaRPr lang="en-US" altLang="zh-CN" sz="2800">
                <a:effectLst>
                  <a:outerShdw blurRad="38100" dist="38100" dir="2700000" algn="tl">
                    <a:srgbClr val="FFFFFF"/>
                  </a:outerShdw>
                </a:effectLst>
                <a:ea typeface="宋体" panose="02010600030101010101" pitchFamily="2" charset="-122"/>
              </a:endParaRPr>
            </a:p>
          </p:txBody>
        </p:sp>
        <p:sp>
          <p:nvSpPr>
            <p:cNvPr id="326776" name="Rectangle 120">
              <a:extLst>
                <a:ext uri="{FF2B5EF4-FFF2-40B4-BE49-F238E27FC236}">
                  <a16:creationId xmlns:a16="http://schemas.microsoft.com/office/drawing/2014/main" id="{A1261236-F618-486F-999C-051488031798}"/>
                </a:ext>
              </a:extLst>
            </p:cNvPr>
            <p:cNvSpPr>
              <a:spLocks noChangeArrowheads="1"/>
            </p:cNvSpPr>
            <p:nvPr/>
          </p:nvSpPr>
          <p:spPr bwMode="auto">
            <a:xfrm>
              <a:off x="67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3</a:t>
              </a:r>
              <a:endParaRPr lang="en-US" altLang="zh-CN" sz="2800">
                <a:effectLst>
                  <a:outerShdw blurRad="38100" dist="38100" dir="2700000" algn="tl">
                    <a:srgbClr val="FFFFFF"/>
                  </a:outerShdw>
                </a:effectLst>
                <a:ea typeface="宋体" panose="02010600030101010101" pitchFamily="2" charset="-122"/>
              </a:endParaRPr>
            </a:p>
          </p:txBody>
        </p:sp>
        <p:sp>
          <p:nvSpPr>
            <p:cNvPr id="326777" name="Rectangle 121">
              <a:extLst>
                <a:ext uri="{FF2B5EF4-FFF2-40B4-BE49-F238E27FC236}">
                  <a16:creationId xmlns:a16="http://schemas.microsoft.com/office/drawing/2014/main" id="{7F0AEC83-E576-45D1-BA92-3294563206B4}"/>
                </a:ext>
              </a:extLst>
            </p:cNvPr>
            <p:cNvSpPr>
              <a:spLocks noChangeArrowheads="1"/>
            </p:cNvSpPr>
            <p:nvPr/>
          </p:nvSpPr>
          <p:spPr bwMode="auto">
            <a:xfrm>
              <a:off x="94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4</a:t>
              </a:r>
              <a:endParaRPr lang="en-US" altLang="zh-CN" sz="2800">
                <a:effectLst>
                  <a:outerShdw blurRad="38100" dist="38100" dir="2700000" algn="tl">
                    <a:srgbClr val="FFFFFF"/>
                  </a:outerShdw>
                </a:effectLst>
                <a:ea typeface="宋体" panose="02010600030101010101" pitchFamily="2" charset="-122"/>
              </a:endParaRPr>
            </a:p>
          </p:txBody>
        </p:sp>
        <p:sp>
          <p:nvSpPr>
            <p:cNvPr id="326778" name="Rectangle 122">
              <a:extLst>
                <a:ext uri="{FF2B5EF4-FFF2-40B4-BE49-F238E27FC236}">
                  <a16:creationId xmlns:a16="http://schemas.microsoft.com/office/drawing/2014/main" id="{559CDD42-2A7B-43D7-9ED8-78A3B4B6C768}"/>
                </a:ext>
              </a:extLst>
            </p:cNvPr>
            <p:cNvSpPr>
              <a:spLocks noChangeArrowheads="1"/>
            </p:cNvSpPr>
            <p:nvPr/>
          </p:nvSpPr>
          <p:spPr bwMode="auto">
            <a:xfrm>
              <a:off x="122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5</a:t>
              </a:r>
              <a:endParaRPr lang="en-US" altLang="zh-CN" sz="2800">
                <a:effectLst>
                  <a:outerShdw blurRad="38100" dist="38100" dir="2700000" algn="tl">
                    <a:srgbClr val="FFFFFF"/>
                  </a:outerShdw>
                </a:effectLst>
                <a:ea typeface="宋体" panose="02010600030101010101" pitchFamily="2" charset="-122"/>
              </a:endParaRPr>
            </a:p>
          </p:txBody>
        </p:sp>
        <p:sp>
          <p:nvSpPr>
            <p:cNvPr id="326779" name="Rectangle 123">
              <a:extLst>
                <a:ext uri="{FF2B5EF4-FFF2-40B4-BE49-F238E27FC236}">
                  <a16:creationId xmlns:a16="http://schemas.microsoft.com/office/drawing/2014/main" id="{49BA3AE1-CAE7-42A1-A53A-C86B8193846A}"/>
                </a:ext>
              </a:extLst>
            </p:cNvPr>
            <p:cNvSpPr>
              <a:spLocks noChangeArrowheads="1"/>
            </p:cNvSpPr>
            <p:nvPr/>
          </p:nvSpPr>
          <p:spPr bwMode="auto">
            <a:xfrm>
              <a:off x="149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6</a:t>
              </a:r>
              <a:endParaRPr lang="en-US" altLang="zh-CN" sz="2800">
                <a:effectLst>
                  <a:outerShdw blurRad="38100" dist="38100" dir="2700000" algn="tl">
                    <a:srgbClr val="FFFFFF"/>
                  </a:outerShdw>
                </a:effectLst>
                <a:ea typeface="宋体" panose="02010600030101010101" pitchFamily="2" charset="-122"/>
              </a:endParaRPr>
            </a:p>
          </p:txBody>
        </p:sp>
        <p:sp>
          <p:nvSpPr>
            <p:cNvPr id="326780" name="Rectangle 124">
              <a:extLst>
                <a:ext uri="{FF2B5EF4-FFF2-40B4-BE49-F238E27FC236}">
                  <a16:creationId xmlns:a16="http://schemas.microsoft.com/office/drawing/2014/main" id="{D8FD8990-E327-4007-AB3B-D4157B45A168}"/>
                </a:ext>
              </a:extLst>
            </p:cNvPr>
            <p:cNvSpPr>
              <a:spLocks noChangeArrowheads="1"/>
            </p:cNvSpPr>
            <p:nvPr/>
          </p:nvSpPr>
          <p:spPr bwMode="auto">
            <a:xfrm>
              <a:off x="176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7</a:t>
              </a:r>
              <a:endParaRPr lang="en-US" altLang="zh-CN" sz="2800">
                <a:effectLst>
                  <a:outerShdw blurRad="38100" dist="38100" dir="2700000" algn="tl">
                    <a:srgbClr val="FFFFFF"/>
                  </a:outerShdw>
                </a:effectLst>
                <a:ea typeface="宋体" panose="02010600030101010101" pitchFamily="2" charset="-122"/>
              </a:endParaRPr>
            </a:p>
          </p:txBody>
        </p:sp>
        <p:sp>
          <p:nvSpPr>
            <p:cNvPr id="326781" name="Rectangle 125">
              <a:extLst>
                <a:ext uri="{FF2B5EF4-FFF2-40B4-BE49-F238E27FC236}">
                  <a16:creationId xmlns:a16="http://schemas.microsoft.com/office/drawing/2014/main" id="{04604101-9FDB-457A-B79D-265B2F1C7014}"/>
                </a:ext>
              </a:extLst>
            </p:cNvPr>
            <p:cNvSpPr>
              <a:spLocks noChangeArrowheads="1"/>
            </p:cNvSpPr>
            <p:nvPr/>
          </p:nvSpPr>
          <p:spPr bwMode="auto">
            <a:xfrm>
              <a:off x="203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8</a:t>
              </a:r>
              <a:endParaRPr lang="en-US" altLang="zh-CN" sz="2800">
                <a:effectLst>
                  <a:outerShdw blurRad="38100" dist="38100" dir="2700000" algn="tl">
                    <a:srgbClr val="FFFFFF"/>
                  </a:outerShdw>
                </a:effectLst>
                <a:ea typeface="宋体" panose="02010600030101010101" pitchFamily="2" charset="-122"/>
              </a:endParaRPr>
            </a:p>
          </p:txBody>
        </p:sp>
        <p:sp>
          <p:nvSpPr>
            <p:cNvPr id="326782" name="Rectangle 126">
              <a:extLst>
                <a:ext uri="{FF2B5EF4-FFF2-40B4-BE49-F238E27FC236}">
                  <a16:creationId xmlns:a16="http://schemas.microsoft.com/office/drawing/2014/main" id="{513CD626-61A4-4963-81D1-750DC4F47A20}"/>
                </a:ext>
              </a:extLst>
            </p:cNvPr>
            <p:cNvSpPr>
              <a:spLocks noChangeArrowheads="1"/>
            </p:cNvSpPr>
            <p:nvPr/>
          </p:nvSpPr>
          <p:spPr bwMode="auto">
            <a:xfrm>
              <a:off x="231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9</a:t>
              </a:r>
              <a:endParaRPr lang="en-US" altLang="zh-CN" sz="2800">
                <a:effectLst>
                  <a:outerShdw blurRad="38100" dist="38100" dir="2700000" algn="tl">
                    <a:srgbClr val="FFFFFF"/>
                  </a:outerShdw>
                </a:effectLst>
                <a:ea typeface="宋体" panose="02010600030101010101" pitchFamily="2" charset="-122"/>
              </a:endParaRPr>
            </a:p>
          </p:txBody>
        </p:sp>
        <p:sp>
          <p:nvSpPr>
            <p:cNvPr id="326783" name="Rectangle 127">
              <a:extLst>
                <a:ext uri="{FF2B5EF4-FFF2-40B4-BE49-F238E27FC236}">
                  <a16:creationId xmlns:a16="http://schemas.microsoft.com/office/drawing/2014/main" id="{8B85404E-FD8F-47E1-97BF-D895B6950B97}"/>
                </a:ext>
              </a:extLst>
            </p:cNvPr>
            <p:cNvSpPr>
              <a:spLocks noChangeArrowheads="1"/>
            </p:cNvSpPr>
            <p:nvPr/>
          </p:nvSpPr>
          <p:spPr bwMode="auto">
            <a:xfrm>
              <a:off x="256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10</a:t>
              </a:r>
              <a:endParaRPr lang="en-US" altLang="zh-CN" sz="2800">
                <a:effectLst>
                  <a:outerShdw blurRad="38100" dist="38100" dir="2700000" algn="tl">
                    <a:srgbClr val="FFFFFF"/>
                  </a:outerShdw>
                </a:effectLst>
                <a:ea typeface="宋体" panose="02010600030101010101" pitchFamily="2" charset="-122"/>
              </a:endParaRPr>
            </a:p>
          </p:txBody>
        </p:sp>
        <p:sp>
          <p:nvSpPr>
            <p:cNvPr id="326784" name="Rectangle 128">
              <a:extLst>
                <a:ext uri="{FF2B5EF4-FFF2-40B4-BE49-F238E27FC236}">
                  <a16:creationId xmlns:a16="http://schemas.microsoft.com/office/drawing/2014/main" id="{6FDE3D70-DEE4-47DD-A562-C761A420E32E}"/>
                </a:ext>
              </a:extLst>
            </p:cNvPr>
            <p:cNvSpPr>
              <a:spLocks noChangeArrowheads="1"/>
            </p:cNvSpPr>
            <p:nvPr/>
          </p:nvSpPr>
          <p:spPr bwMode="auto">
            <a:xfrm>
              <a:off x="283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11</a:t>
              </a:r>
              <a:endParaRPr lang="en-US" altLang="zh-CN" sz="2800">
                <a:effectLst>
                  <a:outerShdw blurRad="38100" dist="38100" dir="2700000" algn="tl">
                    <a:srgbClr val="FFFFFF"/>
                  </a:outerShdw>
                </a:effectLst>
                <a:ea typeface="宋体" panose="02010600030101010101" pitchFamily="2" charset="-122"/>
              </a:endParaRPr>
            </a:p>
          </p:txBody>
        </p:sp>
        <p:sp>
          <p:nvSpPr>
            <p:cNvPr id="326785" name="Rectangle 129">
              <a:extLst>
                <a:ext uri="{FF2B5EF4-FFF2-40B4-BE49-F238E27FC236}">
                  <a16:creationId xmlns:a16="http://schemas.microsoft.com/office/drawing/2014/main" id="{8E6D7C21-ED4D-4EF3-93D2-89BAF279CDB8}"/>
                </a:ext>
              </a:extLst>
            </p:cNvPr>
            <p:cNvSpPr>
              <a:spLocks noChangeArrowheads="1"/>
            </p:cNvSpPr>
            <p:nvPr/>
          </p:nvSpPr>
          <p:spPr bwMode="auto">
            <a:xfrm>
              <a:off x="3112"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12</a:t>
              </a:r>
              <a:endParaRPr lang="en-US" altLang="zh-CN" sz="2800">
                <a:effectLst>
                  <a:outerShdw blurRad="38100" dist="38100" dir="2700000" algn="tl">
                    <a:srgbClr val="FFFFFF"/>
                  </a:outerShdw>
                </a:effectLst>
                <a:ea typeface="宋体" panose="02010600030101010101" pitchFamily="2" charset="-122"/>
              </a:endParaRPr>
            </a:p>
          </p:txBody>
        </p:sp>
        <p:sp>
          <p:nvSpPr>
            <p:cNvPr id="326786" name="Rectangle 130">
              <a:extLst>
                <a:ext uri="{FF2B5EF4-FFF2-40B4-BE49-F238E27FC236}">
                  <a16:creationId xmlns:a16="http://schemas.microsoft.com/office/drawing/2014/main" id="{D69EEDAE-30DB-42F7-8D4F-A76F842058DE}"/>
                </a:ext>
              </a:extLst>
            </p:cNvPr>
            <p:cNvSpPr>
              <a:spLocks noChangeArrowheads="1"/>
            </p:cNvSpPr>
            <p:nvPr/>
          </p:nvSpPr>
          <p:spPr bwMode="auto">
            <a:xfrm>
              <a:off x="611" y="211"/>
              <a:ext cx="411"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Fetch</a:t>
              </a:r>
              <a:endParaRPr lang="en-US" altLang="zh-CN" sz="2400">
                <a:effectLst>
                  <a:outerShdw blurRad="38100" dist="38100" dir="2700000" algn="tl">
                    <a:srgbClr val="FFFFFF"/>
                  </a:outerShdw>
                </a:effectLst>
                <a:ea typeface="宋体" panose="02010600030101010101" pitchFamily="2" charset="-122"/>
              </a:endParaRPr>
            </a:p>
          </p:txBody>
        </p:sp>
        <p:sp>
          <p:nvSpPr>
            <p:cNvPr id="326787" name="Rectangle 131">
              <a:extLst>
                <a:ext uri="{FF2B5EF4-FFF2-40B4-BE49-F238E27FC236}">
                  <a16:creationId xmlns:a16="http://schemas.microsoft.com/office/drawing/2014/main" id="{67C27375-B57B-46FC-A802-C726B504E51A}"/>
                </a:ext>
              </a:extLst>
            </p:cNvPr>
            <p:cNvSpPr>
              <a:spLocks noChangeArrowheads="1"/>
            </p:cNvSpPr>
            <p:nvPr/>
          </p:nvSpPr>
          <p:spPr bwMode="auto">
            <a:xfrm>
              <a:off x="1117" y="211"/>
              <a:ext cx="239"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26788" name="Rectangle 132">
              <a:extLst>
                <a:ext uri="{FF2B5EF4-FFF2-40B4-BE49-F238E27FC236}">
                  <a16:creationId xmlns:a16="http://schemas.microsoft.com/office/drawing/2014/main" id="{F953397E-D8EB-4955-B987-3E8A7CC88FD1}"/>
                </a:ext>
              </a:extLst>
            </p:cNvPr>
            <p:cNvSpPr>
              <a:spLocks noChangeArrowheads="1"/>
            </p:cNvSpPr>
            <p:nvPr/>
          </p:nvSpPr>
          <p:spPr bwMode="auto">
            <a:xfrm>
              <a:off x="1391" y="211"/>
              <a:ext cx="23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Alloc</a:t>
              </a:r>
              <a:endParaRPr lang="en-US" altLang="zh-CN" sz="2400">
                <a:effectLst>
                  <a:outerShdw blurRad="38100" dist="38100" dir="2700000" algn="tl">
                    <a:srgbClr val="FFFFFF"/>
                  </a:outerShdw>
                </a:effectLst>
                <a:ea typeface="宋体" panose="02010600030101010101" pitchFamily="2" charset="-122"/>
              </a:endParaRPr>
            </a:p>
          </p:txBody>
        </p:sp>
        <p:sp>
          <p:nvSpPr>
            <p:cNvPr id="326789" name="Rectangle 133">
              <a:extLst>
                <a:ext uri="{FF2B5EF4-FFF2-40B4-BE49-F238E27FC236}">
                  <a16:creationId xmlns:a16="http://schemas.microsoft.com/office/drawing/2014/main" id="{8AD29D63-5969-42A7-B6F7-769C13F78F3F}"/>
                </a:ext>
              </a:extLst>
            </p:cNvPr>
            <p:cNvSpPr>
              <a:spLocks noChangeArrowheads="1"/>
            </p:cNvSpPr>
            <p:nvPr/>
          </p:nvSpPr>
          <p:spPr bwMode="auto">
            <a:xfrm>
              <a:off x="1751" y="214"/>
              <a:ext cx="372"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Rename</a:t>
              </a:r>
              <a:endParaRPr lang="en-US" altLang="zh-CN" sz="2400">
                <a:effectLst>
                  <a:outerShdw blurRad="38100" dist="38100" dir="2700000" algn="tl">
                    <a:srgbClr val="FFFFFF"/>
                  </a:outerShdw>
                </a:effectLst>
                <a:ea typeface="宋体" panose="02010600030101010101" pitchFamily="2" charset="-122"/>
              </a:endParaRPr>
            </a:p>
          </p:txBody>
        </p:sp>
        <p:sp>
          <p:nvSpPr>
            <p:cNvPr id="326790" name="Rectangle 134">
              <a:extLst>
                <a:ext uri="{FF2B5EF4-FFF2-40B4-BE49-F238E27FC236}">
                  <a16:creationId xmlns:a16="http://schemas.microsoft.com/office/drawing/2014/main" id="{1BA54D13-3F4B-4B34-9E1D-D03078E7128C}"/>
                </a:ext>
              </a:extLst>
            </p:cNvPr>
            <p:cNvSpPr>
              <a:spLocks noChangeArrowheads="1"/>
            </p:cNvSpPr>
            <p:nvPr/>
          </p:nvSpPr>
          <p:spPr bwMode="auto">
            <a:xfrm>
              <a:off x="2237" y="211"/>
              <a:ext cx="18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Que</a:t>
              </a:r>
              <a:endParaRPr lang="en-US" altLang="zh-CN" sz="2400">
                <a:effectLst>
                  <a:outerShdw blurRad="38100" dist="38100" dir="2700000" algn="tl">
                    <a:srgbClr val="FFFFFF"/>
                  </a:outerShdw>
                </a:effectLst>
                <a:ea typeface="宋体" panose="02010600030101010101" pitchFamily="2" charset="-122"/>
              </a:endParaRPr>
            </a:p>
          </p:txBody>
        </p:sp>
        <p:sp>
          <p:nvSpPr>
            <p:cNvPr id="326791" name="Rectangle 135">
              <a:extLst>
                <a:ext uri="{FF2B5EF4-FFF2-40B4-BE49-F238E27FC236}">
                  <a16:creationId xmlns:a16="http://schemas.microsoft.com/office/drawing/2014/main" id="{4A1E6404-F84D-40BE-BE3A-20558BF709C3}"/>
                </a:ext>
              </a:extLst>
            </p:cNvPr>
            <p:cNvSpPr>
              <a:spLocks noChangeArrowheads="1"/>
            </p:cNvSpPr>
            <p:nvPr/>
          </p:nvSpPr>
          <p:spPr bwMode="auto">
            <a:xfrm>
              <a:off x="2509"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6792" name="Rectangle 136">
              <a:extLst>
                <a:ext uri="{FF2B5EF4-FFF2-40B4-BE49-F238E27FC236}">
                  <a16:creationId xmlns:a16="http://schemas.microsoft.com/office/drawing/2014/main" id="{9D0BB420-5EAC-4834-BC96-DAF8B7AD2254}"/>
                </a:ext>
              </a:extLst>
            </p:cNvPr>
            <p:cNvSpPr>
              <a:spLocks noChangeArrowheads="1"/>
            </p:cNvSpPr>
            <p:nvPr/>
          </p:nvSpPr>
          <p:spPr bwMode="auto">
            <a:xfrm>
              <a:off x="2790" y="207"/>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6793" name="Rectangle 137">
              <a:extLst>
                <a:ext uri="{FF2B5EF4-FFF2-40B4-BE49-F238E27FC236}">
                  <a16:creationId xmlns:a16="http://schemas.microsoft.com/office/drawing/2014/main" id="{805A6224-CF98-472D-883B-D2CBC035505E}"/>
                </a:ext>
              </a:extLst>
            </p:cNvPr>
            <p:cNvSpPr>
              <a:spLocks noChangeArrowheads="1"/>
            </p:cNvSpPr>
            <p:nvPr/>
          </p:nvSpPr>
          <p:spPr bwMode="auto">
            <a:xfrm>
              <a:off x="3054"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6794" name="Line 138">
              <a:extLst>
                <a:ext uri="{FF2B5EF4-FFF2-40B4-BE49-F238E27FC236}">
                  <a16:creationId xmlns:a16="http://schemas.microsoft.com/office/drawing/2014/main" id="{50D54F75-305B-417B-BE64-EBD3CAD51CA4}"/>
                </a:ext>
              </a:extLst>
            </p:cNvPr>
            <p:cNvSpPr>
              <a:spLocks noChangeShapeType="1"/>
            </p:cNvSpPr>
            <p:nvPr/>
          </p:nvSpPr>
          <p:spPr bwMode="auto">
            <a:xfrm>
              <a:off x="3281" y="2"/>
              <a:ext cx="545"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795" name="Rectangle 139">
              <a:extLst>
                <a:ext uri="{FF2B5EF4-FFF2-40B4-BE49-F238E27FC236}">
                  <a16:creationId xmlns:a16="http://schemas.microsoft.com/office/drawing/2014/main" id="{DFA731DD-20DF-4DA5-8D47-35DBF5521C50}"/>
                </a:ext>
              </a:extLst>
            </p:cNvPr>
            <p:cNvSpPr>
              <a:spLocks noChangeArrowheads="1"/>
            </p:cNvSpPr>
            <p:nvPr/>
          </p:nvSpPr>
          <p:spPr bwMode="auto">
            <a:xfrm>
              <a:off x="338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13</a:t>
              </a:r>
              <a:endParaRPr lang="en-US" altLang="zh-CN" sz="2800">
                <a:effectLst>
                  <a:outerShdw blurRad="38100" dist="38100" dir="2700000" algn="tl">
                    <a:srgbClr val="FFFFFF"/>
                  </a:outerShdw>
                </a:effectLst>
                <a:ea typeface="宋体" panose="02010600030101010101" pitchFamily="2" charset="-122"/>
              </a:endParaRPr>
            </a:p>
          </p:txBody>
        </p:sp>
        <p:sp>
          <p:nvSpPr>
            <p:cNvPr id="326796" name="Rectangle 140">
              <a:extLst>
                <a:ext uri="{FF2B5EF4-FFF2-40B4-BE49-F238E27FC236}">
                  <a16:creationId xmlns:a16="http://schemas.microsoft.com/office/drawing/2014/main" id="{8BC9F340-3F56-46A6-8CFA-5DE5AE2B4B86}"/>
                </a:ext>
              </a:extLst>
            </p:cNvPr>
            <p:cNvSpPr>
              <a:spLocks noChangeArrowheads="1"/>
            </p:cNvSpPr>
            <p:nvPr/>
          </p:nvSpPr>
          <p:spPr bwMode="auto">
            <a:xfrm>
              <a:off x="3658"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14</a:t>
              </a:r>
              <a:endParaRPr lang="en-US" altLang="zh-CN" sz="2800">
                <a:effectLst>
                  <a:outerShdw blurRad="38100" dist="38100" dir="2700000" algn="tl">
                    <a:srgbClr val="FFFFFF"/>
                  </a:outerShdw>
                </a:effectLst>
                <a:ea typeface="宋体" panose="02010600030101010101" pitchFamily="2" charset="-122"/>
              </a:endParaRPr>
            </a:p>
          </p:txBody>
        </p:sp>
        <p:sp>
          <p:nvSpPr>
            <p:cNvPr id="326797" name="Rectangle 141">
              <a:extLst>
                <a:ext uri="{FF2B5EF4-FFF2-40B4-BE49-F238E27FC236}">
                  <a16:creationId xmlns:a16="http://schemas.microsoft.com/office/drawing/2014/main" id="{DC0F351B-2615-4661-8CD7-18B509651A4F}"/>
                </a:ext>
              </a:extLst>
            </p:cNvPr>
            <p:cNvSpPr>
              <a:spLocks noChangeArrowheads="1"/>
            </p:cNvSpPr>
            <p:nvPr/>
          </p:nvSpPr>
          <p:spPr bwMode="auto">
            <a:xfrm>
              <a:off x="3325" y="209"/>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26798" name="Rectangle 142">
              <a:extLst>
                <a:ext uri="{FF2B5EF4-FFF2-40B4-BE49-F238E27FC236}">
                  <a16:creationId xmlns:a16="http://schemas.microsoft.com/office/drawing/2014/main" id="{F9E04050-03BE-4C8F-92BE-0C9DF3D0A925}"/>
                </a:ext>
              </a:extLst>
            </p:cNvPr>
            <p:cNvSpPr>
              <a:spLocks noChangeArrowheads="1"/>
            </p:cNvSpPr>
            <p:nvPr/>
          </p:nvSpPr>
          <p:spPr bwMode="auto">
            <a:xfrm>
              <a:off x="3576" y="213"/>
              <a:ext cx="20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26799" name="Line 143">
              <a:extLst>
                <a:ext uri="{FF2B5EF4-FFF2-40B4-BE49-F238E27FC236}">
                  <a16:creationId xmlns:a16="http://schemas.microsoft.com/office/drawing/2014/main" id="{3D27790E-EB38-4884-8831-CC13BCE7DF47}"/>
                </a:ext>
              </a:extLst>
            </p:cNvPr>
            <p:cNvSpPr>
              <a:spLocks noChangeShapeType="1"/>
            </p:cNvSpPr>
            <p:nvPr/>
          </p:nvSpPr>
          <p:spPr bwMode="auto">
            <a:xfrm>
              <a:off x="3281" y="2"/>
              <a:ext cx="5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800" name="Line 144">
              <a:extLst>
                <a:ext uri="{FF2B5EF4-FFF2-40B4-BE49-F238E27FC236}">
                  <a16:creationId xmlns:a16="http://schemas.microsoft.com/office/drawing/2014/main" id="{6635BAEC-E13A-4B2C-A845-54322BC26C75}"/>
                </a:ext>
              </a:extLst>
            </p:cNvPr>
            <p:cNvSpPr>
              <a:spLocks noChangeShapeType="1"/>
            </p:cNvSpPr>
            <p:nvPr/>
          </p:nvSpPr>
          <p:spPr bwMode="auto">
            <a:xfrm>
              <a:off x="3826" y="2"/>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801" name="Line 145">
              <a:extLst>
                <a:ext uri="{FF2B5EF4-FFF2-40B4-BE49-F238E27FC236}">
                  <a16:creationId xmlns:a16="http://schemas.microsoft.com/office/drawing/2014/main" id="{C1D353DB-1AAE-4040-8822-CA87E39E6F0F}"/>
                </a:ext>
              </a:extLst>
            </p:cNvPr>
            <p:cNvSpPr>
              <a:spLocks noChangeShapeType="1"/>
            </p:cNvSpPr>
            <p:nvPr/>
          </p:nvSpPr>
          <p:spPr bwMode="auto">
            <a:xfrm>
              <a:off x="3826" y="173"/>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802" name="Rectangle 146">
              <a:extLst>
                <a:ext uri="{FF2B5EF4-FFF2-40B4-BE49-F238E27FC236}">
                  <a16:creationId xmlns:a16="http://schemas.microsoft.com/office/drawing/2014/main" id="{BBA7BA4C-DB61-430F-9F92-3346560C8DFB}"/>
                </a:ext>
              </a:extLst>
            </p:cNvPr>
            <p:cNvSpPr>
              <a:spLocks noChangeArrowheads="1"/>
            </p:cNvSpPr>
            <p:nvPr/>
          </p:nvSpPr>
          <p:spPr bwMode="auto">
            <a:xfrm>
              <a:off x="3886"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15</a:t>
              </a:r>
              <a:endParaRPr lang="en-US" altLang="zh-CN" sz="2800">
                <a:effectLst>
                  <a:outerShdw blurRad="38100" dist="38100" dir="2700000" algn="tl">
                    <a:srgbClr val="FFFFFF"/>
                  </a:outerShdw>
                </a:effectLst>
                <a:ea typeface="宋体" panose="02010600030101010101" pitchFamily="2" charset="-122"/>
              </a:endParaRPr>
            </a:p>
          </p:txBody>
        </p:sp>
        <p:sp>
          <p:nvSpPr>
            <p:cNvPr id="326803" name="Rectangle 147">
              <a:extLst>
                <a:ext uri="{FF2B5EF4-FFF2-40B4-BE49-F238E27FC236}">
                  <a16:creationId xmlns:a16="http://schemas.microsoft.com/office/drawing/2014/main" id="{39A5161D-F26F-4B76-9269-5F39B19293AA}"/>
                </a:ext>
              </a:extLst>
            </p:cNvPr>
            <p:cNvSpPr>
              <a:spLocks noChangeArrowheads="1"/>
            </p:cNvSpPr>
            <p:nvPr/>
          </p:nvSpPr>
          <p:spPr bwMode="auto">
            <a:xfrm>
              <a:off x="415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16</a:t>
              </a:r>
              <a:endParaRPr lang="en-US" altLang="zh-CN" sz="2800">
                <a:effectLst>
                  <a:outerShdw blurRad="38100" dist="38100" dir="2700000" algn="tl">
                    <a:srgbClr val="FFFFFF"/>
                  </a:outerShdw>
                </a:effectLst>
                <a:ea typeface="宋体" panose="02010600030101010101" pitchFamily="2" charset="-122"/>
              </a:endParaRPr>
            </a:p>
          </p:txBody>
        </p:sp>
        <p:sp>
          <p:nvSpPr>
            <p:cNvPr id="326804" name="Rectangle 148">
              <a:extLst>
                <a:ext uri="{FF2B5EF4-FFF2-40B4-BE49-F238E27FC236}">
                  <a16:creationId xmlns:a16="http://schemas.microsoft.com/office/drawing/2014/main" id="{3889BBA8-4366-4911-962E-F2ABB0430B68}"/>
                </a:ext>
              </a:extLst>
            </p:cNvPr>
            <p:cNvSpPr>
              <a:spLocks noChangeArrowheads="1"/>
            </p:cNvSpPr>
            <p:nvPr/>
          </p:nvSpPr>
          <p:spPr bwMode="auto">
            <a:xfrm>
              <a:off x="4429"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17</a:t>
              </a:r>
              <a:endParaRPr lang="en-US" altLang="zh-CN" sz="2800">
                <a:effectLst>
                  <a:outerShdw blurRad="38100" dist="38100" dir="2700000" algn="tl">
                    <a:srgbClr val="FFFFFF"/>
                  </a:outerShdw>
                </a:effectLst>
                <a:ea typeface="宋体" panose="02010600030101010101" pitchFamily="2" charset="-122"/>
              </a:endParaRPr>
            </a:p>
          </p:txBody>
        </p:sp>
        <p:sp>
          <p:nvSpPr>
            <p:cNvPr id="326805" name="Rectangle 149">
              <a:extLst>
                <a:ext uri="{FF2B5EF4-FFF2-40B4-BE49-F238E27FC236}">
                  <a16:creationId xmlns:a16="http://schemas.microsoft.com/office/drawing/2014/main" id="{9E8C735D-FD0A-44D7-8599-5D891CFE6159}"/>
                </a:ext>
              </a:extLst>
            </p:cNvPr>
            <p:cNvSpPr>
              <a:spLocks noChangeArrowheads="1"/>
            </p:cNvSpPr>
            <p:nvPr/>
          </p:nvSpPr>
          <p:spPr bwMode="auto">
            <a:xfrm>
              <a:off x="469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18</a:t>
              </a:r>
              <a:endParaRPr lang="en-US" altLang="zh-CN" sz="2800">
                <a:effectLst>
                  <a:outerShdw blurRad="38100" dist="38100" dir="2700000" algn="tl">
                    <a:srgbClr val="FFFFFF"/>
                  </a:outerShdw>
                </a:effectLst>
                <a:ea typeface="宋体" panose="02010600030101010101" pitchFamily="2" charset="-122"/>
              </a:endParaRPr>
            </a:p>
          </p:txBody>
        </p:sp>
        <p:sp>
          <p:nvSpPr>
            <p:cNvPr id="326806" name="Rectangle 150">
              <a:extLst>
                <a:ext uri="{FF2B5EF4-FFF2-40B4-BE49-F238E27FC236}">
                  <a16:creationId xmlns:a16="http://schemas.microsoft.com/office/drawing/2014/main" id="{6BDADD7C-356F-4CE3-8011-ABF1C93D941A}"/>
                </a:ext>
              </a:extLst>
            </p:cNvPr>
            <p:cNvSpPr>
              <a:spLocks noChangeArrowheads="1"/>
            </p:cNvSpPr>
            <p:nvPr/>
          </p:nvSpPr>
          <p:spPr bwMode="auto">
            <a:xfrm>
              <a:off x="4975"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19</a:t>
              </a:r>
              <a:endParaRPr lang="en-US" altLang="zh-CN" sz="2800">
                <a:effectLst>
                  <a:outerShdw blurRad="38100" dist="38100" dir="2700000" algn="tl">
                    <a:srgbClr val="FFFFFF"/>
                  </a:outerShdw>
                </a:effectLst>
                <a:ea typeface="宋体" panose="02010600030101010101" pitchFamily="2" charset="-122"/>
              </a:endParaRPr>
            </a:p>
          </p:txBody>
        </p:sp>
        <p:sp>
          <p:nvSpPr>
            <p:cNvPr id="326807" name="Rectangle 151">
              <a:extLst>
                <a:ext uri="{FF2B5EF4-FFF2-40B4-BE49-F238E27FC236}">
                  <a16:creationId xmlns:a16="http://schemas.microsoft.com/office/drawing/2014/main" id="{616AAF8A-4842-45C0-B76E-1CF99F84B3C6}"/>
                </a:ext>
              </a:extLst>
            </p:cNvPr>
            <p:cNvSpPr>
              <a:spLocks noChangeArrowheads="1"/>
            </p:cNvSpPr>
            <p:nvPr/>
          </p:nvSpPr>
          <p:spPr bwMode="auto">
            <a:xfrm>
              <a:off x="5230" y="30"/>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20</a:t>
              </a:r>
              <a:endParaRPr lang="en-US" altLang="zh-CN" sz="2800">
                <a:effectLst>
                  <a:outerShdw blurRad="38100" dist="38100" dir="2700000" algn="tl">
                    <a:srgbClr val="FFFFFF"/>
                  </a:outerShdw>
                </a:effectLst>
                <a:ea typeface="宋体" panose="02010600030101010101" pitchFamily="2" charset="-122"/>
              </a:endParaRPr>
            </a:p>
          </p:txBody>
        </p:sp>
        <p:sp>
          <p:nvSpPr>
            <p:cNvPr id="326808" name="Rectangle 152">
              <a:extLst>
                <a:ext uri="{FF2B5EF4-FFF2-40B4-BE49-F238E27FC236}">
                  <a16:creationId xmlns:a16="http://schemas.microsoft.com/office/drawing/2014/main" id="{F8D59FA5-38D5-4E70-A0B8-350537E4B455}"/>
                </a:ext>
              </a:extLst>
            </p:cNvPr>
            <p:cNvSpPr>
              <a:spLocks noChangeArrowheads="1"/>
            </p:cNvSpPr>
            <p:nvPr/>
          </p:nvSpPr>
          <p:spPr bwMode="auto">
            <a:xfrm>
              <a:off x="4157" y="207"/>
              <a:ext cx="12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a:t>
              </a:r>
            </a:p>
          </p:txBody>
        </p:sp>
        <p:sp>
          <p:nvSpPr>
            <p:cNvPr id="326809" name="Rectangle 153">
              <a:extLst>
                <a:ext uri="{FF2B5EF4-FFF2-40B4-BE49-F238E27FC236}">
                  <a16:creationId xmlns:a16="http://schemas.microsoft.com/office/drawing/2014/main" id="{41163318-D598-412E-87B4-DDC068514E9D}"/>
                </a:ext>
              </a:extLst>
            </p:cNvPr>
            <p:cNvSpPr>
              <a:spLocks noChangeArrowheads="1"/>
            </p:cNvSpPr>
            <p:nvPr/>
          </p:nvSpPr>
          <p:spPr bwMode="auto">
            <a:xfrm>
              <a:off x="4435" y="211"/>
              <a:ext cx="11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Ex</a:t>
              </a:r>
              <a:endParaRPr lang="en-US" altLang="zh-CN" sz="2400">
                <a:effectLst>
                  <a:outerShdw blurRad="38100" dist="38100" dir="2700000" algn="tl">
                    <a:srgbClr val="FFFFFF"/>
                  </a:outerShdw>
                </a:effectLst>
                <a:ea typeface="宋体" panose="02010600030101010101" pitchFamily="2" charset="-122"/>
              </a:endParaRPr>
            </a:p>
          </p:txBody>
        </p:sp>
        <p:sp>
          <p:nvSpPr>
            <p:cNvPr id="326810" name="Rectangle 154">
              <a:extLst>
                <a:ext uri="{FF2B5EF4-FFF2-40B4-BE49-F238E27FC236}">
                  <a16:creationId xmlns:a16="http://schemas.microsoft.com/office/drawing/2014/main" id="{9098A6EA-AAB1-4D4A-AFD4-A4408E425973}"/>
                </a:ext>
              </a:extLst>
            </p:cNvPr>
            <p:cNvSpPr>
              <a:spLocks noChangeArrowheads="1"/>
            </p:cNvSpPr>
            <p:nvPr/>
          </p:nvSpPr>
          <p:spPr bwMode="auto">
            <a:xfrm>
              <a:off x="4660" y="214"/>
              <a:ext cx="19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Flgs</a:t>
              </a:r>
              <a:endParaRPr lang="en-US" altLang="zh-CN" sz="2400">
                <a:effectLst>
                  <a:outerShdw blurRad="38100" dist="38100" dir="2700000" algn="tl">
                    <a:srgbClr val="FFFFFF"/>
                  </a:outerShdw>
                </a:effectLst>
                <a:ea typeface="宋体" panose="02010600030101010101" pitchFamily="2" charset="-122"/>
              </a:endParaRPr>
            </a:p>
          </p:txBody>
        </p:sp>
        <p:sp>
          <p:nvSpPr>
            <p:cNvPr id="326811" name="Rectangle 155">
              <a:extLst>
                <a:ext uri="{FF2B5EF4-FFF2-40B4-BE49-F238E27FC236}">
                  <a16:creationId xmlns:a16="http://schemas.microsoft.com/office/drawing/2014/main" id="{9CE04066-8F5B-48CC-B530-4E814CFB8537}"/>
                </a:ext>
              </a:extLst>
            </p:cNvPr>
            <p:cNvSpPr>
              <a:spLocks noChangeArrowheads="1"/>
            </p:cNvSpPr>
            <p:nvPr/>
          </p:nvSpPr>
          <p:spPr bwMode="auto">
            <a:xfrm>
              <a:off x="4914" y="210"/>
              <a:ext cx="2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Br Ck</a:t>
              </a:r>
              <a:endParaRPr lang="en-US" altLang="zh-CN" sz="2400">
                <a:effectLst>
                  <a:outerShdw blurRad="38100" dist="38100" dir="2700000" algn="tl">
                    <a:srgbClr val="FFFFFF"/>
                  </a:outerShdw>
                </a:effectLst>
                <a:ea typeface="宋体" panose="02010600030101010101" pitchFamily="2" charset="-122"/>
              </a:endParaRPr>
            </a:p>
          </p:txBody>
        </p:sp>
        <p:sp>
          <p:nvSpPr>
            <p:cNvPr id="326812" name="Rectangle 156">
              <a:extLst>
                <a:ext uri="{FF2B5EF4-FFF2-40B4-BE49-F238E27FC236}">
                  <a16:creationId xmlns:a16="http://schemas.microsoft.com/office/drawing/2014/main" id="{A9CFBF96-5E17-4975-8FBB-98177E2C859E}"/>
                </a:ext>
              </a:extLst>
            </p:cNvPr>
            <p:cNvSpPr>
              <a:spLocks noChangeArrowheads="1"/>
            </p:cNvSpPr>
            <p:nvPr/>
          </p:nvSpPr>
          <p:spPr bwMode="auto">
            <a:xfrm>
              <a:off x="5194" y="211"/>
              <a:ext cx="26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26813" name="Rectangle 157">
              <a:extLst>
                <a:ext uri="{FF2B5EF4-FFF2-40B4-BE49-F238E27FC236}">
                  <a16:creationId xmlns:a16="http://schemas.microsoft.com/office/drawing/2014/main" id="{B52926A0-7C5C-44BE-92AD-A97AA563F61B}"/>
                </a:ext>
              </a:extLst>
            </p:cNvPr>
            <p:cNvSpPr>
              <a:spLocks noChangeArrowheads="1"/>
            </p:cNvSpPr>
            <p:nvPr/>
          </p:nvSpPr>
          <p:spPr bwMode="auto">
            <a:xfrm>
              <a:off x="3886" y="208"/>
              <a:ext cx="1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 </a:t>
              </a:r>
              <a:endParaRPr lang="en-US" altLang="zh-CN" sz="2400">
                <a:effectLst>
                  <a:outerShdw blurRad="38100" dist="38100" dir="2700000" algn="tl">
                    <a:srgbClr val="FFFFFF"/>
                  </a:outerShdw>
                </a:effectLst>
                <a:ea typeface="宋体" panose="02010600030101010101" pitchFamily="2" charset="-122"/>
              </a:endParaRPr>
            </a:p>
          </p:txBody>
        </p:sp>
        <p:sp>
          <p:nvSpPr>
            <p:cNvPr id="326814" name="Rectangle 158">
              <a:extLst>
                <a:ext uri="{FF2B5EF4-FFF2-40B4-BE49-F238E27FC236}">
                  <a16:creationId xmlns:a16="http://schemas.microsoft.com/office/drawing/2014/main" id="{176B1C55-E8E7-44BB-AB3B-193B66969C41}"/>
                </a:ext>
              </a:extLst>
            </p:cNvPr>
            <p:cNvSpPr>
              <a:spLocks noChangeArrowheads="1"/>
            </p:cNvSpPr>
            <p:nvPr/>
          </p:nvSpPr>
          <p:spPr bwMode="auto">
            <a:xfrm>
              <a:off x="67" y="211"/>
              <a:ext cx="42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Nxt IP</a:t>
              </a:r>
              <a:endParaRPr lang="en-US" altLang="zh-CN" sz="2400">
                <a:effectLst>
                  <a:outerShdw blurRad="38100" dist="38100" dir="2700000" algn="tl">
                    <a:srgbClr val="FFFFFF"/>
                  </a:outerShdw>
                </a:effectLst>
                <a:ea typeface="宋体" panose="02010600030101010101" pitchFamily="2" charset="-122"/>
              </a:endParaRPr>
            </a:p>
          </p:txBody>
        </p:sp>
        <p:sp>
          <p:nvSpPr>
            <p:cNvPr id="326815" name="Rectangle 159">
              <a:extLst>
                <a:ext uri="{FF2B5EF4-FFF2-40B4-BE49-F238E27FC236}">
                  <a16:creationId xmlns:a16="http://schemas.microsoft.com/office/drawing/2014/main" id="{33C93423-2EF9-4CE4-B53E-49E792FE4D5B}"/>
                </a:ext>
              </a:extLst>
            </p:cNvPr>
            <p:cNvSpPr>
              <a:spLocks noChangeArrowheads="1"/>
            </p:cNvSpPr>
            <p:nvPr/>
          </p:nvSpPr>
          <p:spPr bwMode="auto">
            <a:xfrm>
              <a:off x="13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a:t>
              </a:r>
              <a:endParaRPr lang="en-US" altLang="zh-CN" sz="2800">
                <a:effectLst>
                  <a:outerShdw blurRad="38100" dist="38100" dir="2700000" algn="tl">
                    <a:srgbClr val="FFFFFF"/>
                  </a:outerShdw>
                </a:effectLst>
                <a:ea typeface="宋体" panose="02010600030101010101" pitchFamily="2" charset="-122"/>
              </a:endParaRPr>
            </a:p>
          </p:txBody>
        </p:sp>
        <p:grpSp>
          <p:nvGrpSpPr>
            <p:cNvPr id="326816" name="Group 160">
              <a:extLst>
                <a:ext uri="{FF2B5EF4-FFF2-40B4-BE49-F238E27FC236}">
                  <a16:creationId xmlns:a16="http://schemas.microsoft.com/office/drawing/2014/main" id="{02C27476-886A-43D3-BD33-A3B889E47D2D}"/>
                </a:ext>
              </a:extLst>
            </p:cNvPr>
            <p:cNvGrpSpPr>
              <a:grpSpLocks/>
            </p:cNvGrpSpPr>
            <p:nvPr/>
          </p:nvGrpSpPr>
          <p:grpSpPr bwMode="auto">
            <a:xfrm>
              <a:off x="144" y="562"/>
              <a:ext cx="4906" cy="2606"/>
              <a:chOff x="0" y="0"/>
              <a:chExt cx="4906" cy="2606"/>
            </a:xfrm>
          </p:grpSpPr>
          <p:sp>
            <p:nvSpPr>
              <p:cNvPr id="326817" name="Text Box 161">
                <a:extLst>
                  <a:ext uri="{FF2B5EF4-FFF2-40B4-BE49-F238E27FC236}">
                    <a16:creationId xmlns:a16="http://schemas.microsoft.com/office/drawing/2014/main" id="{719B25C2-F16F-44B6-878E-FA6ED5E85E4A}"/>
                  </a:ext>
                </a:extLst>
              </p:cNvPr>
              <p:cNvSpPr txBox="1">
                <a:spLocks noChangeArrowheads="1"/>
              </p:cNvSpPr>
              <p:nvPr/>
            </p:nvSpPr>
            <p:spPr bwMode="auto">
              <a:xfrm>
                <a:off x="0" y="0"/>
                <a:ext cx="4906" cy="8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latin typeface="Trebuchet MS" panose="020B0603020202020204" pitchFamily="34" charset="0"/>
                    <a:ea typeface="宋体" panose="02010600030101010101" pitchFamily="2" charset="-122"/>
                  </a:rPr>
                  <a:t>RF: Register File</a:t>
                </a:r>
              </a:p>
              <a:p>
                <a:r>
                  <a:rPr lang="en-US" altLang="zh-CN" sz="2800">
                    <a:latin typeface="Trebuchet MS" panose="020B0603020202020204" pitchFamily="34" charset="0"/>
                    <a:ea typeface="宋体" panose="02010600030101010101" pitchFamily="2" charset="-122"/>
                  </a:rPr>
                  <a:t>	</a:t>
                </a:r>
                <a:r>
                  <a:rPr lang="en-US" altLang="zh-CN" sz="2400">
                    <a:latin typeface="Trebuchet MS" panose="020B0603020202020204" pitchFamily="34" charset="0"/>
                    <a:ea typeface="宋体" panose="02010600030101010101" pitchFamily="2" charset="-122"/>
                  </a:rPr>
                  <a:t>Read the register file.  These are the source(s)</a:t>
                </a:r>
              </a:p>
              <a:p>
                <a:r>
                  <a:rPr lang="en-US" altLang="zh-CN" sz="2400">
                    <a:latin typeface="Trebuchet MS" panose="020B0603020202020204" pitchFamily="34" charset="0"/>
                    <a:ea typeface="宋体" panose="02010600030101010101" pitchFamily="2" charset="-122"/>
                  </a:rPr>
                  <a:t>	for the pending operation (ALU or other).</a:t>
                </a:r>
              </a:p>
            </p:txBody>
          </p:sp>
          <p:grpSp>
            <p:nvGrpSpPr>
              <p:cNvPr id="326818" name="Group 162">
                <a:extLst>
                  <a:ext uri="{FF2B5EF4-FFF2-40B4-BE49-F238E27FC236}">
                    <a16:creationId xmlns:a16="http://schemas.microsoft.com/office/drawing/2014/main" id="{13192776-E98A-495F-8C45-4E39D8E272B4}"/>
                  </a:ext>
                </a:extLst>
              </p:cNvPr>
              <p:cNvGrpSpPr>
                <a:grpSpLocks/>
              </p:cNvGrpSpPr>
              <p:nvPr/>
            </p:nvGrpSpPr>
            <p:grpSpPr bwMode="auto">
              <a:xfrm>
                <a:off x="3072" y="1056"/>
                <a:ext cx="144" cy="1550"/>
                <a:chOff x="0" y="0"/>
                <a:chExt cx="144" cy="1550"/>
              </a:xfrm>
            </p:grpSpPr>
            <p:sp>
              <p:nvSpPr>
                <p:cNvPr id="326819" name="Rectangle 163">
                  <a:extLst>
                    <a:ext uri="{FF2B5EF4-FFF2-40B4-BE49-F238E27FC236}">
                      <a16:creationId xmlns:a16="http://schemas.microsoft.com/office/drawing/2014/main" id="{A0F054EC-0807-4224-B27F-4E726C6346C8}"/>
                    </a:ext>
                  </a:extLst>
                </p:cNvPr>
                <p:cNvSpPr>
                  <a:spLocks noChangeArrowheads="1"/>
                </p:cNvSpPr>
                <p:nvPr/>
              </p:nvSpPr>
              <p:spPr bwMode="auto">
                <a:xfrm rot="16200000">
                  <a:off x="-324" y="324"/>
                  <a:ext cx="791" cy="144"/>
                </a:xfrm>
                <a:prstGeom prst="rect">
                  <a:avLst/>
                </a:prstGeom>
                <a:solidFill>
                  <a:schemeClr val="folHlink"/>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Integer RF</a:t>
                  </a:r>
                </a:p>
              </p:txBody>
            </p:sp>
            <p:sp>
              <p:nvSpPr>
                <p:cNvPr id="326820" name="Rectangle 164">
                  <a:extLst>
                    <a:ext uri="{FF2B5EF4-FFF2-40B4-BE49-F238E27FC236}">
                      <a16:creationId xmlns:a16="http://schemas.microsoft.com/office/drawing/2014/main" id="{C242FB6F-CE54-4CBB-82B2-085C22D390A1}"/>
                    </a:ext>
                  </a:extLst>
                </p:cNvPr>
                <p:cNvSpPr>
                  <a:spLocks noChangeArrowheads="1"/>
                </p:cNvSpPr>
                <p:nvPr/>
              </p:nvSpPr>
              <p:spPr bwMode="auto">
                <a:xfrm rot="16200000">
                  <a:off x="-271" y="1135"/>
                  <a:ext cx="686" cy="144"/>
                </a:xfrm>
                <a:prstGeom prst="rect">
                  <a:avLst/>
                </a:prstGeom>
                <a:solidFill>
                  <a:schemeClr val="folHlink"/>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FP RF</a:t>
                  </a:r>
                </a:p>
              </p:txBody>
            </p:sp>
          </p:grpSp>
        </p:grpSp>
      </p:grpSp>
      <p:sp>
        <p:nvSpPr>
          <p:cNvPr id="2" name="日期占位符 1">
            <a:extLst>
              <a:ext uri="{FF2B5EF4-FFF2-40B4-BE49-F238E27FC236}">
                <a16:creationId xmlns:a16="http://schemas.microsoft.com/office/drawing/2014/main" id="{325819DF-9D6F-4982-9FEA-DC782B472964}"/>
              </a:ext>
            </a:extLst>
          </p:cNvPr>
          <p:cNvSpPr>
            <a:spLocks noGrp="1"/>
          </p:cNvSpPr>
          <p:nvPr>
            <p:ph type="dt" sz="half" idx="10"/>
          </p:nvPr>
        </p:nvSpPr>
        <p:spPr/>
        <p:txBody>
          <a:bodyPr/>
          <a:lstStyle/>
          <a:p>
            <a:fld id="{659FDD85-7C3F-47F7-8596-1EA38150C247}"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6F964E85-8F83-4AD3-963D-68767F777359}"/>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72F82233-E0F5-44C0-BC79-40E7BB135D0B}"/>
              </a:ext>
            </a:extLst>
          </p:cNvPr>
          <p:cNvSpPr>
            <a:spLocks noGrp="1"/>
          </p:cNvSpPr>
          <p:nvPr>
            <p:ph type="sldNum" sz="quarter" idx="12"/>
          </p:nvPr>
        </p:nvSpPr>
        <p:spPr/>
        <p:txBody>
          <a:bodyPr/>
          <a:lstStyle/>
          <a:p>
            <a:fld id="{543F9F60-DC96-4418-AA45-B65D142E4089}" type="slidenum">
              <a:rPr lang="zh-CN" altLang="en-US" smtClean="0"/>
              <a:t>103</a:t>
            </a:fld>
            <a:endParaRPr lang="zh-CN" altLang="en-US"/>
          </a:p>
        </p:txBody>
      </p:sp>
    </p:spTree>
    <p:extLst>
      <p:ext uri="{BB962C8B-B14F-4D97-AF65-F5344CB8AC3E}">
        <p14:creationId xmlns:p14="http://schemas.microsoft.com/office/powerpoint/2010/main" val="4201671919"/>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873" name="Rectangle 169">
            <a:extLst>
              <a:ext uri="{FF2B5EF4-FFF2-40B4-BE49-F238E27FC236}">
                <a16:creationId xmlns:a16="http://schemas.microsoft.com/office/drawing/2014/main" id="{D1050539-8A9C-4E6C-964A-862C2C785D4C}"/>
              </a:ext>
            </a:extLst>
          </p:cNvPr>
          <p:cNvSpPr>
            <a:spLocks noGrp="1" noChangeArrowheads="1"/>
          </p:cNvSpPr>
          <p:nvPr>
            <p:ph type="title"/>
          </p:nvPr>
        </p:nvSpPr>
        <p:spPr/>
        <p:txBody>
          <a:bodyPr/>
          <a:lstStyle/>
          <a:p>
            <a:r>
              <a:rPr lang="en-US" altLang="zh-CN"/>
              <a:t>Hyper Pipelined Technology 10/13</a:t>
            </a:r>
          </a:p>
        </p:txBody>
      </p:sp>
      <p:sp>
        <p:nvSpPr>
          <p:cNvPr id="328706" name="Rectangle 2">
            <a:extLst>
              <a:ext uri="{FF2B5EF4-FFF2-40B4-BE49-F238E27FC236}">
                <a16:creationId xmlns:a16="http://schemas.microsoft.com/office/drawing/2014/main" id="{2347E25A-CBFE-41F2-B5DF-9E4FFB0D5676}"/>
              </a:ext>
            </a:extLst>
          </p:cNvPr>
          <p:cNvSpPr>
            <a:spLocks noChangeArrowheads="1"/>
          </p:cNvSpPr>
          <p:nvPr/>
        </p:nvSpPr>
        <p:spPr bwMode="auto">
          <a:xfrm>
            <a:off x="6943725" y="2522538"/>
            <a:ext cx="4763"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8707" name="Rectangle 3">
            <a:extLst>
              <a:ext uri="{FF2B5EF4-FFF2-40B4-BE49-F238E27FC236}">
                <a16:creationId xmlns:a16="http://schemas.microsoft.com/office/drawing/2014/main" id="{4E671EC3-FBAE-49C8-97C3-6CAC856AC258}"/>
              </a:ext>
            </a:extLst>
          </p:cNvPr>
          <p:cNvSpPr>
            <a:spLocks noChangeArrowheads="1"/>
          </p:cNvSpPr>
          <p:nvPr/>
        </p:nvSpPr>
        <p:spPr bwMode="auto">
          <a:xfrm>
            <a:off x="1084263"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8708" name="Rectangle 4">
            <a:extLst>
              <a:ext uri="{FF2B5EF4-FFF2-40B4-BE49-F238E27FC236}">
                <a16:creationId xmlns:a16="http://schemas.microsoft.com/office/drawing/2014/main" id="{4C5053A8-4852-470D-9633-C4151E7DD6EF}"/>
              </a:ext>
            </a:extLst>
          </p:cNvPr>
          <p:cNvSpPr>
            <a:spLocks noChangeArrowheads="1"/>
          </p:cNvSpPr>
          <p:nvPr/>
        </p:nvSpPr>
        <p:spPr bwMode="auto">
          <a:xfrm>
            <a:off x="1920875"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8709" name="Rectangle 5">
            <a:extLst>
              <a:ext uri="{FF2B5EF4-FFF2-40B4-BE49-F238E27FC236}">
                <a16:creationId xmlns:a16="http://schemas.microsoft.com/office/drawing/2014/main" id="{28D8EA31-0F25-4479-ABC7-6232DBA55B7B}"/>
              </a:ext>
            </a:extLst>
          </p:cNvPr>
          <p:cNvSpPr>
            <a:spLocks noChangeArrowheads="1"/>
          </p:cNvSpPr>
          <p:nvPr/>
        </p:nvSpPr>
        <p:spPr bwMode="auto">
          <a:xfrm>
            <a:off x="6108700"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8710" name="Rectangle 6">
            <a:extLst>
              <a:ext uri="{FF2B5EF4-FFF2-40B4-BE49-F238E27FC236}">
                <a16:creationId xmlns:a16="http://schemas.microsoft.com/office/drawing/2014/main" id="{89F601F8-36EE-4319-9862-42E06B4A9629}"/>
              </a:ext>
            </a:extLst>
          </p:cNvPr>
          <p:cNvSpPr>
            <a:spLocks noChangeArrowheads="1"/>
          </p:cNvSpPr>
          <p:nvPr/>
        </p:nvSpPr>
        <p:spPr bwMode="auto">
          <a:xfrm>
            <a:off x="1624013" y="12461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8711" name="Rectangle 7">
            <a:extLst>
              <a:ext uri="{FF2B5EF4-FFF2-40B4-BE49-F238E27FC236}">
                <a16:creationId xmlns:a16="http://schemas.microsoft.com/office/drawing/2014/main" id="{9971F34A-7E45-482E-87DC-AEED8A8CA62D}"/>
              </a:ext>
            </a:extLst>
          </p:cNvPr>
          <p:cNvSpPr>
            <a:spLocks noChangeArrowheads="1"/>
          </p:cNvSpPr>
          <p:nvPr/>
        </p:nvSpPr>
        <p:spPr bwMode="auto">
          <a:xfrm>
            <a:off x="4556125" y="12461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28712" name="Group 8">
            <a:extLst>
              <a:ext uri="{FF2B5EF4-FFF2-40B4-BE49-F238E27FC236}">
                <a16:creationId xmlns:a16="http://schemas.microsoft.com/office/drawing/2014/main" id="{BCD35E26-3781-41E7-B898-523AEB283EBF}"/>
              </a:ext>
            </a:extLst>
          </p:cNvPr>
          <p:cNvGrpSpPr>
            <a:grpSpLocks/>
          </p:cNvGrpSpPr>
          <p:nvPr/>
        </p:nvGrpSpPr>
        <p:grpSpPr bwMode="auto">
          <a:xfrm>
            <a:off x="228600" y="1628775"/>
            <a:ext cx="8688388" cy="4441825"/>
            <a:chOff x="0" y="0"/>
            <a:chExt cx="5473" cy="3041"/>
          </a:xfrm>
        </p:grpSpPr>
        <p:sp>
          <p:nvSpPr>
            <p:cNvPr id="328713" name="Rectangle 9">
              <a:extLst>
                <a:ext uri="{FF2B5EF4-FFF2-40B4-BE49-F238E27FC236}">
                  <a16:creationId xmlns:a16="http://schemas.microsoft.com/office/drawing/2014/main" id="{F756E21D-C5BE-4D91-B056-11ED05ABFE7A}"/>
                </a:ext>
              </a:extLst>
            </p:cNvPr>
            <p:cNvSpPr>
              <a:spLocks noChangeArrowheads="1"/>
            </p:cNvSpPr>
            <p:nvPr/>
          </p:nvSpPr>
          <p:spPr bwMode="auto">
            <a:xfrm>
              <a:off x="88" y="2"/>
              <a:ext cx="3168" cy="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8714" name="Rectangle 10">
              <a:extLst>
                <a:ext uri="{FF2B5EF4-FFF2-40B4-BE49-F238E27FC236}">
                  <a16:creationId xmlns:a16="http://schemas.microsoft.com/office/drawing/2014/main" id="{AB964D8C-8B00-462A-8604-A1A1DB059204}"/>
                </a:ext>
              </a:extLst>
            </p:cNvPr>
            <p:cNvSpPr>
              <a:spLocks noChangeArrowheads="1"/>
            </p:cNvSpPr>
            <p:nvPr/>
          </p:nvSpPr>
          <p:spPr bwMode="auto">
            <a:xfrm>
              <a:off x="90" y="2"/>
              <a:ext cx="3168"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8715" name="Rectangle 11">
              <a:extLst>
                <a:ext uri="{FF2B5EF4-FFF2-40B4-BE49-F238E27FC236}">
                  <a16:creationId xmlns:a16="http://schemas.microsoft.com/office/drawing/2014/main" id="{E091EFE0-7016-4E80-BF42-E4806DDA1011}"/>
                </a:ext>
              </a:extLst>
            </p:cNvPr>
            <p:cNvSpPr>
              <a:spLocks noChangeArrowheads="1"/>
            </p:cNvSpPr>
            <p:nvPr/>
          </p:nvSpPr>
          <p:spPr bwMode="auto">
            <a:xfrm>
              <a:off x="3256" y="2"/>
              <a:ext cx="527" cy="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8716" name="Rectangle 12">
              <a:extLst>
                <a:ext uri="{FF2B5EF4-FFF2-40B4-BE49-F238E27FC236}">
                  <a16:creationId xmlns:a16="http://schemas.microsoft.com/office/drawing/2014/main" id="{5225DA4C-D711-4EF1-94A7-37D36029356F}"/>
                </a:ext>
              </a:extLst>
            </p:cNvPr>
            <p:cNvSpPr>
              <a:spLocks noChangeArrowheads="1"/>
            </p:cNvSpPr>
            <p:nvPr/>
          </p:nvSpPr>
          <p:spPr bwMode="auto">
            <a:xfrm>
              <a:off x="3256" y="2"/>
              <a:ext cx="527"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8717" name="Rectangle 13">
              <a:extLst>
                <a:ext uri="{FF2B5EF4-FFF2-40B4-BE49-F238E27FC236}">
                  <a16:creationId xmlns:a16="http://schemas.microsoft.com/office/drawing/2014/main" id="{4D93E8C9-FF1F-4D7C-9814-C62222FE8BCD}"/>
                </a:ext>
              </a:extLst>
            </p:cNvPr>
            <p:cNvSpPr>
              <a:spLocks noChangeArrowheads="1"/>
            </p:cNvSpPr>
            <p:nvPr/>
          </p:nvSpPr>
          <p:spPr bwMode="auto">
            <a:xfrm>
              <a:off x="0" y="6"/>
              <a:ext cx="5473" cy="38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bg2"/>
              </a:solidFill>
              <a:miter lim="800000"/>
              <a:headEnd/>
              <a:tailEnd/>
            </a:ln>
          </p:spPr>
          <p:txBody>
            <a:bodyPr/>
            <a:lstStyle/>
            <a:p>
              <a:endParaRPr lang="zh-CN" altLang="en-US"/>
            </a:p>
          </p:txBody>
        </p:sp>
        <p:sp>
          <p:nvSpPr>
            <p:cNvPr id="328718" name="Line 14">
              <a:extLst>
                <a:ext uri="{FF2B5EF4-FFF2-40B4-BE49-F238E27FC236}">
                  <a16:creationId xmlns:a16="http://schemas.microsoft.com/office/drawing/2014/main" id="{E73ABE61-C323-4906-9BD7-B71AA6A0BD9C}"/>
                </a:ext>
              </a:extLst>
            </p:cNvPr>
            <p:cNvSpPr>
              <a:spLocks noChangeShapeType="1"/>
            </p:cNvSpPr>
            <p:nvPr/>
          </p:nvSpPr>
          <p:spPr bwMode="auto">
            <a:xfrm>
              <a:off x="55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19" name="Line 15">
              <a:extLst>
                <a:ext uri="{FF2B5EF4-FFF2-40B4-BE49-F238E27FC236}">
                  <a16:creationId xmlns:a16="http://schemas.microsoft.com/office/drawing/2014/main" id="{98A6E06D-D89F-4AB4-942E-A614C8F319F0}"/>
                </a:ext>
              </a:extLst>
            </p:cNvPr>
            <p:cNvSpPr>
              <a:spLocks noChangeShapeType="1"/>
            </p:cNvSpPr>
            <p:nvPr/>
          </p:nvSpPr>
          <p:spPr bwMode="auto">
            <a:xfrm>
              <a:off x="1099"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20" name="Line 16">
              <a:extLst>
                <a:ext uri="{FF2B5EF4-FFF2-40B4-BE49-F238E27FC236}">
                  <a16:creationId xmlns:a16="http://schemas.microsoft.com/office/drawing/2014/main" id="{0ABCD8D8-7A3A-469D-ACD6-7D6D057476E5}"/>
                </a:ext>
              </a:extLst>
            </p:cNvPr>
            <p:cNvSpPr>
              <a:spLocks noChangeShapeType="1"/>
            </p:cNvSpPr>
            <p:nvPr/>
          </p:nvSpPr>
          <p:spPr bwMode="auto">
            <a:xfrm>
              <a:off x="1644"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21" name="Line 17">
              <a:extLst>
                <a:ext uri="{FF2B5EF4-FFF2-40B4-BE49-F238E27FC236}">
                  <a16:creationId xmlns:a16="http://schemas.microsoft.com/office/drawing/2014/main" id="{500AA02F-26B0-4C82-B816-726BFE5CB877}"/>
                </a:ext>
              </a:extLst>
            </p:cNvPr>
            <p:cNvSpPr>
              <a:spLocks noChangeShapeType="1"/>
            </p:cNvSpPr>
            <p:nvPr/>
          </p:nvSpPr>
          <p:spPr bwMode="auto">
            <a:xfrm>
              <a:off x="2190"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22" name="Line 18">
              <a:extLst>
                <a:ext uri="{FF2B5EF4-FFF2-40B4-BE49-F238E27FC236}">
                  <a16:creationId xmlns:a16="http://schemas.microsoft.com/office/drawing/2014/main" id="{9C14F359-FEC9-4AD2-B6E9-9997B611BF75}"/>
                </a:ext>
              </a:extLst>
            </p:cNvPr>
            <p:cNvSpPr>
              <a:spLocks noChangeShapeType="1"/>
            </p:cNvSpPr>
            <p:nvPr/>
          </p:nvSpPr>
          <p:spPr bwMode="auto">
            <a:xfrm>
              <a:off x="246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23" name="Line 19">
              <a:extLst>
                <a:ext uri="{FF2B5EF4-FFF2-40B4-BE49-F238E27FC236}">
                  <a16:creationId xmlns:a16="http://schemas.microsoft.com/office/drawing/2014/main" id="{4E9A93B7-7B60-4A97-B512-3227BF3A6FA4}"/>
                </a:ext>
              </a:extLst>
            </p:cNvPr>
            <p:cNvSpPr>
              <a:spLocks noChangeShapeType="1"/>
            </p:cNvSpPr>
            <p:nvPr/>
          </p:nvSpPr>
          <p:spPr bwMode="auto">
            <a:xfrm>
              <a:off x="273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24" name="Line 20">
              <a:extLst>
                <a:ext uri="{FF2B5EF4-FFF2-40B4-BE49-F238E27FC236}">
                  <a16:creationId xmlns:a16="http://schemas.microsoft.com/office/drawing/2014/main" id="{E7965179-7DC1-4FF8-A7A5-C2FB1C4515B7}"/>
                </a:ext>
              </a:extLst>
            </p:cNvPr>
            <p:cNvSpPr>
              <a:spLocks noChangeShapeType="1"/>
            </p:cNvSpPr>
            <p:nvPr/>
          </p:nvSpPr>
          <p:spPr bwMode="auto">
            <a:xfrm>
              <a:off x="3007"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25" name="Line 21">
              <a:extLst>
                <a:ext uri="{FF2B5EF4-FFF2-40B4-BE49-F238E27FC236}">
                  <a16:creationId xmlns:a16="http://schemas.microsoft.com/office/drawing/2014/main" id="{A98BA16D-F2BA-4592-BA93-78565375F246}"/>
                </a:ext>
              </a:extLst>
            </p:cNvPr>
            <p:cNvSpPr>
              <a:spLocks noChangeShapeType="1"/>
            </p:cNvSpPr>
            <p:nvPr/>
          </p:nvSpPr>
          <p:spPr bwMode="auto">
            <a:xfrm>
              <a:off x="3287" y="5"/>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26" name="Line 22">
              <a:extLst>
                <a:ext uri="{FF2B5EF4-FFF2-40B4-BE49-F238E27FC236}">
                  <a16:creationId xmlns:a16="http://schemas.microsoft.com/office/drawing/2014/main" id="{8946663A-D1D0-4DAF-BA22-19F256FCE3C9}"/>
                </a:ext>
              </a:extLst>
            </p:cNvPr>
            <p:cNvSpPr>
              <a:spLocks noChangeShapeType="1"/>
            </p:cNvSpPr>
            <p:nvPr/>
          </p:nvSpPr>
          <p:spPr bwMode="auto">
            <a:xfrm>
              <a:off x="3552"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27" name="Line 23">
              <a:extLst>
                <a:ext uri="{FF2B5EF4-FFF2-40B4-BE49-F238E27FC236}">
                  <a16:creationId xmlns:a16="http://schemas.microsoft.com/office/drawing/2014/main" id="{F6393737-5C4A-4CDD-8371-B1078DE597A4}"/>
                </a:ext>
              </a:extLst>
            </p:cNvPr>
            <p:cNvSpPr>
              <a:spLocks noChangeShapeType="1"/>
            </p:cNvSpPr>
            <p:nvPr/>
          </p:nvSpPr>
          <p:spPr bwMode="auto">
            <a:xfrm>
              <a:off x="382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28" name="Line 24">
              <a:extLst>
                <a:ext uri="{FF2B5EF4-FFF2-40B4-BE49-F238E27FC236}">
                  <a16:creationId xmlns:a16="http://schemas.microsoft.com/office/drawing/2014/main" id="{827BF761-00DB-4C39-BCB0-AB17854D0D14}"/>
                </a:ext>
              </a:extLst>
            </p:cNvPr>
            <p:cNvSpPr>
              <a:spLocks noChangeShapeType="1"/>
            </p:cNvSpPr>
            <p:nvPr/>
          </p:nvSpPr>
          <p:spPr bwMode="auto">
            <a:xfrm>
              <a:off x="4089" y="0"/>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29" name="Line 25">
              <a:extLst>
                <a:ext uri="{FF2B5EF4-FFF2-40B4-BE49-F238E27FC236}">
                  <a16:creationId xmlns:a16="http://schemas.microsoft.com/office/drawing/2014/main" id="{E63940A7-E666-4A4D-A52A-E808861522B0}"/>
                </a:ext>
              </a:extLst>
            </p:cNvPr>
            <p:cNvSpPr>
              <a:spLocks noChangeShapeType="1"/>
            </p:cNvSpPr>
            <p:nvPr/>
          </p:nvSpPr>
          <p:spPr bwMode="auto">
            <a:xfrm>
              <a:off x="436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30" name="Line 26">
              <a:extLst>
                <a:ext uri="{FF2B5EF4-FFF2-40B4-BE49-F238E27FC236}">
                  <a16:creationId xmlns:a16="http://schemas.microsoft.com/office/drawing/2014/main" id="{C1A001AF-B89F-4897-8B46-F2772621C908}"/>
                </a:ext>
              </a:extLst>
            </p:cNvPr>
            <p:cNvSpPr>
              <a:spLocks noChangeShapeType="1"/>
            </p:cNvSpPr>
            <p:nvPr/>
          </p:nvSpPr>
          <p:spPr bwMode="auto">
            <a:xfrm>
              <a:off x="4631" y="3"/>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31" name="Line 27">
              <a:extLst>
                <a:ext uri="{FF2B5EF4-FFF2-40B4-BE49-F238E27FC236}">
                  <a16:creationId xmlns:a16="http://schemas.microsoft.com/office/drawing/2014/main" id="{07702C26-FCE1-46FB-BD76-57EB3B0671ED}"/>
                </a:ext>
              </a:extLst>
            </p:cNvPr>
            <p:cNvSpPr>
              <a:spLocks noChangeShapeType="1"/>
            </p:cNvSpPr>
            <p:nvPr/>
          </p:nvSpPr>
          <p:spPr bwMode="auto">
            <a:xfrm>
              <a:off x="4895"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32" name="Line 28">
              <a:extLst>
                <a:ext uri="{FF2B5EF4-FFF2-40B4-BE49-F238E27FC236}">
                  <a16:creationId xmlns:a16="http://schemas.microsoft.com/office/drawing/2014/main" id="{7B181DC9-0E1F-45A4-A013-D7FE38C06D4A}"/>
                </a:ext>
              </a:extLst>
            </p:cNvPr>
            <p:cNvSpPr>
              <a:spLocks noChangeShapeType="1"/>
            </p:cNvSpPr>
            <p:nvPr/>
          </p:nvSpPr>
          <p:spPr bwMode="auto">
            <a:xfrm>
              <a:off x="517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28733" name="Group 29">
              <a:extLst>
                <a:ext uri="{FF2B5EF4-FFF2-40B4-BE49-F238E27FC236}">
                  <a16:creationId xmlns:a16="http://schemas.microsoft.com/office/drawing/2014/main" id="{C53A93E1-E2E4-4825-8FA6-199CE0B9C8AB}"/>
                </a:ext>
              </a:extLst>
            </p:cNvPr>
            <p:cNvGrpSpPr>
              <a:grpSpLocks/>
            </p:cNvGrpSpPr>
            <p:nvPr/>
          </p:nvGrpSpPr>
          <p:grpSpPr bwMode="auto">
            <a:xfrm>
              <a:off x="279" y="6"/>
              <a:ext cx="3" cy="381"/>
              <a:chOff x="0" y="0"/>
              <a:chExt cx="3" cy="381"/>
            </a:xfrm>
          </p:grpSpPr>
          <p:grpSp>
            <p:nvGrpSpPr>
              <p:cNvPr id="328734" name="Group 30">
                <a:extLst>
                  <a:ext uri="{FF2B5EF4-FFF2-40B4-BE49-F238E27FC236}">
                    <a16:creationId xmlns:a16="http://schemas.microsoft.com/office/drawing/2014/main" id="{2A68B91C-C9C7-49EA-9DC6-2226124F4DFD}"/>
                  </a:ext>
                </a:extLst>
              </p:cNvPr>
              <p:cNvGrpSpPr>
                <a:grpSpLocks/>
              </p:cNvGrpSpPr>
              <p:nvPr/>
            </p:nvGrpSpPr>
            <p:grpSpPr bwMode="auto">
              <a:xfrm>
                <a:off x="0" y="0"/>
                <a:ext cx="3" cy="381"/>
                <a:chOff x="0" y="0"/>
                <a:chExt cx="3" cy="381"/>
              </a:xfrm>
            </p:grpSpPr>
            <p:sp>
              <p:nvSpPr>
                <p:cNvPr id="328735" name="Line 31">
                  <a:extLst>
                    <a:ext uri="{FF2B5EF4-FFF2-40B4-BE49-F238E27FC236}">
                      <a16:creationId xmlns:a16="http://schemas.microsoft.com/office/drawing/2014/main" id="{40DFBAFC-1A7A-46D7-AD61-5A0EFDB18535}"/>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36" name="Line 32">
                  <a:extLst>
                    <a:ext uri="{FF2B5EF4-FFF2-40B4-BE49-F238E27FC236}">
                      <a16:creationId xmlns:a16="http://schemas.microsoft.com/office/drawing/2014/main" id="{ABE20365-7824-4554-94C5-B78C2D0275C2}"/>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37" name="Line 33">
                  <a:extLst>
                    <a:ext uri="{FF2B5EF4-FFF2-40B4-BE49-F238E27FC236}">
                      <a16:creationId xmlns:a16="http://schemas.microsoft.com/office/drawing/2014/main" id="{40C7AA10-78EC-474A-9374-555505CBC2FB}"/>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8738" name="Line 34">
                <a:extLst>
                  <a:ext uri="{FF2B5EF4-FFF2-40B4-BE49-F238E27FC236}">
                    <a16:creationId xmlns:a16="http://schemas.microsoft.com/office/drawing/2014/main" id="{81E77891-B2D5-4FDA-A73F-BD296DAF1E90}"/>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8739" name="Group 35">
              <a:extLst>
                <a:ext uri="{FF2B5EF4-FFF2-40B4-BE49-F238E27FC236}">
                  <a16:creationId xmlns:a16="http://schemas.microsoft.com/office/drawing/2014/main" id="{844661B8-03B8-48E2-A58F-C5F2D567A3D6}"/>
                </a:ext>
              </a:extLst>
            </p:cNvPr>
            <p:cNvGrpSpPr>
              <a:grpSpLocks/>
            </p:cNvGrpSpPr>
            <p:nvPr/>
          </p:nvGrpSpPr>
          <p:grpSpPr bwMode="auto">
            <a:xfrm>
              <a:off x="828" y="11"/>
              <a:ext cx="3" cy="381"/>
              <a:chOff x="0" y="0"/>
              <a:chExt cx="3" cy="381"/>
            </a:xfrm>
          </p:grpSpPr>
          <p:grpSp>
            <p:nvGrpSpPr>
              <p:cNvPr id="328740" name="Group 36">
                <a:extLst>
                  <a:ext uri="{FF2B5EF4-FFF2-40B4-BE49-F238E27FC236}">
                    <a16:creationId xmlns:a16="http://schemas.microsoft.com/office/drawing/2014/main" id="{E3ED5673-3E68-481D-8C52-DD62E0489A78}"/>
                  </a:ext>
                </a:extLst>
              </p:cNvPr>
              <p:cNvGrpSpPr>
                <a:grpSpLocks/>
              </p:cNvGrpSpPr>
              <p:nvPr/>
            </p:nvGrpSpPr>
            <p:grpSpPr bwMode="auto">
              <a:xfrm>
                <a:off x="0" y="0"/>
                <a:ext cx="3" cy="381"/>
                <a:chOff x="0" y="0"/>
                <a:chExt cx="3" cy="381"/>
              </a:xfrm>
            </p:grpSpPr>
            <p:sp>
              <p:nvSpPr>
                <p:cNvPr id="328741" name="Line 37">
                  <a:extLst>
                    <a:ext uri="{FF2B5EF4-FFF2-40B4-BE49-F238E27FC236}">
                      <a16:creationId xmlns:a16="http://schemas.microsoft.com/office/drawing/2014/main" id="{40294C09-931A-4AD5-BDAC-9CC241E35532}"/>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42" name="Line 38">
                  <a:extLst>
                    <a:ext uri="{FF2B5EF4-FFF2-40B4-BE49-F238E27FC236}">
                      <a16:creationId xmlns:a16="http://schemas.microsoft.com/office/drawing/2014/main" id="{582BAC54-358B-4228-BA17-897640726FB8}"/>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43" name="Line 39">
                  <a:extLst>
                    <a:ext uri="{FF2B5EF4-FFF2-40B4-BE49-F238E27FC236}">
                      <a16:creationId xmlns:a16="http://schemas.microsoft.com/office/drawing/2014/main" id="{C764DEC1-5DB5-4EA3-8654-FC24412953F3}"/>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8744" name="Line 40">
                <a:extLst>
                  <a:ext uri="{FF2B5EF4-FFF2-40B4-BE49-F238E27FC236}">
                    <a16:creationId xmlns:a16="http://schemas.microsoft.com/office/drawing/2014/main" id="{47C8E501-83A3-4E82-AE9D-30660778387E}"/>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8745" name="Line 41">
              <a:extLst>
                <a:ext uri="{FF2B5EF4-FFF2-40B4-BE49-F238E27FC236}">
                  <a16:creationId xmlns:a16="http://schemas.microsoft.com/office/drawing/2014/main" id="{26C2CCF8-A493-4B33-A6B9-2DA39AAF6926}"/>
                </a:ext>
              </a:extLst>
            </p:cNvPr>
            <p:cNvSpPr>
              <a:spLocks noChangeShapeType="1"/>
            </p:cNvSpPr>
            <p:nvPr/>
          </p:nvSpPr>
          <p:spPr bwMode="auto">
            <a:xfrm>
              <a:off x="1371"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28746" name="Group 42">
              <a:extLst>
                <a:ext uri="{FF2B5EF4-FFF2-40B4-BE49-F238E27FC236}">
                  <a16:creationId xmlns:a16="http://schemas.microsoft.com/office/drawing/2014/main" id="{B8C4C21A-E5B9-41AE-92C2-70A55F5C0D36}"/>
                </a:ext>
              </a:extLst>
            </p:cNvPr>
            <p:cNvGrpSpPr>
              <a:grpSpLocks/>
            </p:cNvGrpSpPr>
            <p:nvPr/>
          </p:nvGrpSpPr>
          <p:grpSpPr bwMode="auto">
            <a:xfrm>
              <a:off x="1914" y="11"/>
              <a:ext cx="3" cy="381"/>
              <a:chOff x="0" y="0"/>
              <a:chExt cx="3" cy="381"/>
            </a:xfrm>
          </p:grpSpPr>
          <p:grpSp>
            <p:nvGrpSpPr>
              <p:cNvPr id="328747" name="Group 43">
                <a:extLst>
                  <a:ext uri="{FF2B5EF4-FFF2-40B4-BE49-F238E27FC236}">
                    <a16:creationId xmlns:a16="http://schemas.microsoft.com/office/drawing/2014/main" id="{E14D60B0-BFAD-4B07-80C2-27ECDF41C1E2}"/>
                  </a:ext>
                </a:extLst>
              </p:cNvPr>
              <p:cNvGrpSpPr>
                <a:grpSpLocks/>
              </p:cNvGrpSpPr>
              <p:nvPr/>
            </p:nvGrpSpPr>
            <p:grpSpPr bwMode="auto">
              <a:xfrm>
                <a:off x="0" y="0"/>
                <a:ext cx="3" cy="381"/>
                <a:chOff x="0" y="0"/>
                <a:chExt cx="3" cy="381"/>
              </a:xfrm>
            </p:grpSpPr>
            <p:sp>
              <p:nvSpPr>
                <p:cNvPr id="328748" name="Line 44">
                  <a:extLst>
                    <a:ext uri="{FF2B5EF4-FFF2-40B4-BE49-F238E27FC236}">
                      <a16:creationId xmlns:a16="http://schemas.microsoft.com/office/drawing/2014/main" id="{8375FF03-EBA9-47E7-9679-8BE5424CF118}"/>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49" name="Line 45">
                  <a:extLst>
                    <a:ext uri="{FF2B5EF4-FFF2-40B4-BE49-F238E27FC236}">
                      <a16:creationId xmlns:a16="http://schemas.microsoft.com/office/drawing/2014/main" id="{40C77235-8D88-45EA-9B77-18DE2BDF672F}"/>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50" name="Line 46">
                  <a:extLst>
                    <a:ext uri="{FF2B5EF4-FFF2-40B4-BE49-F238E27FC236}">
                      <a16:creationId xmlns:a16="http://schemas.microsoft.com/office/drawing/2014/main" id="{6127C578-398A-4B4C-A49A-53F4149AC71A}"/>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8751" name="Line 47">
                <a:extLst>
                  <a:ext uri="{FF2B5EF4-FFF2-40B4-BE49-F238E27FC236}">
                    <a16:creationId xmlns:a16="http://schemas.microsoft.com/office/drawing/2014/main" id="{30A29644-A6A1-4A1D-A12D-15660B9C3235}"/>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8752" name="Rectangle 48">
              <a:extLst>
                <a:ext uri="{FF2B5EF4-FFF2-40B4-BE49-F238E27FC236}">
                  <a16:creationId xmlns:a16="http://schemas.microsoft.com/office/drawing/2014/main" id="{7BA71698-7412-4475-9772-D64B97DB7B3D}"/>
                </a:ext>
              </a:extLst>
            </p:cNvPr>
            <p:cNvSpPr>
              <a:spLocks noChangeArrowheads="1"/>
            </p:cNvSpPr>
            <p:nvPr/>
          </p:nvSpPr>
          <p:spPr bwMode="auto">
            <a:xfrm rot="16200000">
              <a:off x="3024" y="2711"/>
              <a:ext cx="542" cy="10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FP RF</a:t>
              </a:r>
            </a:p>
          </p:txBody>
        </p:sp>
        <p:sp>
          <p:nvSpPr>
            <p:cNvPr id="328753" name="Rectangle 49">
              <a:extLst>
                <a:ext uri="{FF2B5EF4-FFF2-40B4-BE49-F238E27FC236}">
                  <a16:creationId xmlns:a16="http://schemas.microsoft.com/office/drawing/2014/main" id="{FF914F3D-AF70-4841-B9F6-7BD113A70242}"/>
                </a:ext>
              </a:extLst>
            </p:cNvPr>
            <p:cNvSpPr>
              <a:spLocks noChangeArrowheads="1"/>
            </p:cNvSpPr>
            <p:nvPr/>
          </p:nvSpPr>
          <p:spPr bwMode="auto">
            <a:xfrm>
              <a:off x="3445" y="2798"/>
              <a:ext cx="207" cy="242"/>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Fop</a:t>
              </a:r>
            </a:p>
          </p:txBody>
        </p:sp>
        <p:sp>
          <p:nvSpPr>
            <p:cNvPr id="328754" name="Rectangle 50">
              <a:extLst>
                <a:ext uri="{FF2B5EF4-FFF2-40B4-BE49-F238E27FC236}">
                  <a16:creationId xmlns:a16="http://schemas.microsoft.com/office/drawing/2014/main" id="{80511453-38D6-45B5-905E-9023C08F88ED}"/>
                </a:ext>
              </a:extLst>
            </p:cNvPr>
            <p:cNvSpPr>
              <a:spLocks noChangeArrowheads="1"/>
            </p:cNvSpPr>
            <p:nvPr/>
          </p:nvSpPr>
          <p:spPr bwMode="auto">
            <a:xfrm>
              <a:off x="3443" y="2614"/>
              <a:ext cx="215" cy="142"/>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Fms</a:t>
              </a:r>
            </a:p>
          </p:txBody>
        </p:sp>
        <p:sp>
          <p:nvSpPr>
            <p:cNvPr id="328755" name="Line 51">
              <a:extLst>
                <a:ext uri="{FF2B5EF4-FFF2-40B4-BE49-F238E27FC236}">
                  <a16:creationId xmlns:a16="http://schemas.microsoft.com/office/drawing/2014/main" id="{AF45973A-D5E3-4DFD-A0C1-CD9336B5CAE7}"/>
                </a:ext>
              </a:extLst>
            </p:cNvPr>
            <p:cNvSpPr>
              <a:spLocks noChangeShapeType="1"/>
            </p:cNvSpPr>
            <p:nvPr/>
          </p:nvSpPr>
          <p:spPr bwMode="auto">
            <a:xfrm rot="16200000" flipH="1">
              <a:off x="3195" y="2647"/>
              <a:ext cx="0" cy="87"/>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6" name="Line 52">
              <a:extLst>
                <a:ext uri="{FF2B5EF4-FFF2-40B4-BE49-F238E27FC236}">
                  <a16:creationId xmlns:a16="http://schemas.microsoft.com/office/drawing/2014/main" id="{C48509CD-8146-4A23-8539-EDF9BEE4EE5E}"/>
                </a:ext>
              </a:extLst>
            </p:cNvPr>
            <p:cNvSpPr>
              <a:spLocks noChangeShapeType="1"/>
            </p:cNvSpPr>
            <p:nvPr/>
          </p:nvSpPr>
          <p:spPr bwMode="auto">
            <a:xfrm rot="16200000" flipH="1">
              <a:off x="3193" y="2884"/>
              <a:ext cx="0" cy="87"/>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7" name="Line 53">
              <a:extLst>
                <a:ext uri="{FF2B5EF4-FFF2-40B4-BE49-F238E27FC236}">
                  <a16:creationId xmlns:a16="http://schemas.microsoft.com/office/drawing/2014/main" id="{27194E00-10BD-4F9C-822C-BFB6E30BB5D4}"/>
                </a:ext>
              </a:extLst>
            </p:cNvPr>
            <p:cNvSpPr>
              <a:spLocks noChangeShapeType="1"/>
            </p:cNvSpPr>
            <p:nvPr/>
          </p:nvSpPr>
          <p:spPr bwMode="auto">
            <a:xfrm rot="16200000" flipH="1">
              <a:off x="3395" y="2883"/>
              <a:ext cx="0" cy="91"/>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8" name="Line 54">
              <a:extLst>
                <a:ext uri="{FF2B5EF4-FFF2-40B4-BE49-F238E27FC236}">
                  <a16:creationId xmlns:a16="http://schemas.microsoft.com/office/drawing/2014/main" id="{1AC48C13-C98D-4234-8398-27CF31B3FE62}"/>
                </a:ext>
              </a:extLst>
            </p:cNvPr>
            <p:cNvSpPr>
              <a:spLocks noChangeShapeType="1"/>
            </p:cNvSpPr>
            <p:nvPr/>
          </p:nvSpPr>
          <p:spPr bwMode="auto">
            <a:xfrm rot="5400000" flipH="1" flipV="1">
              <a:off x="3674" y="2670"/>
              <a:ext cx="1" cy="4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9" name="Line 55">
              <a:extLst>
                <a:ext uri="{FF2B5EF4-FFF2-40B4-BE49-F238E27FC236}">
                  <a16:creationId xmlns:a16="http://schemas.microsoft.com/office/drawing/2014/main" id="{A3023D8C-C18E-4010-86FD-A9EBC7B34811}"/>
                </a:ext>
              </a:extLst>
            </p:cNvPr>
            <p:cNvSpPr>
              <a:spLocks noChangeShapeType="1"/>
            </p:cNvSpPr>
            <p:nvPr/>
          </p:nvSpPr>
          <p:spPr bwMode="auto">
            <a:xfrm rot="16200000" flipH="1">
              <a:off x="3393" y="2646"/>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0" name="Line 56">
              <a:extLst>
                <a:ext uri="{FF2B5EF4-FFF2-40B4-BE49-F238E27FC236}">
                  <a16:creationId xmlns:a16="http://schemas.microsoft.com/office/drawing/2014/main" id="{14086E7C-6A83-434E-AA32-BD95F8C2BB5F}"/>
                </a:ext>
              </a:extLst>
            </p:cNvPr>
            <p:cNvSpPr>
              <a:spLocks noChangeShapeType="1"/>
            </p:cNvSpPr>
            <p:nvPr/>
          </p:nvSpPr>
          <p:spPr bwMode="auto">
            <a:xfrm flipV="1">
              <a:off x="3765" y="1587"/>
              <a:ext cx="0" cy="131"/>
            </a:xfrm>
            <a:prstGeom prst="line">
              <a:avLst/>
            </a:prstGeom>
            <a:noFill/>
            <a:ln w="12700">
              <a:solidFill>
                <a:schemeClr val="accent2"/>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1" name="Rectangle 57">
              <a:extLst>
                <a:ext uri="{FF2B5EF4-FFF2-40B4-BE49-F238E27FC236}">
                  <a16:creationId xmlns:a16="http://schemas.microsoft.com/office/drawing/2014/main" id="{54BACE79-E26A-4911-AF24-04BCE0D2C8F2}"/>
                </a:ext>
              </a:extLst>
            </p:cNvPr>
            <p:cNvSpPr>
              <a:spLocks noChangeArrowheads="1"/>
            </p:cNvSpPr>
            <p:nvPr/>
          </p:nvSpPr>
          <p:spPr bwMode="auto">
            <a:xfrm rot="16200000">
              <a:off x="1140" y="1861"/>
              <a:ext cx="801" cy="113"/>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System Interface</a:t>
              </a:r>
            </a:p>
          </p:txBody>
        </p:sp>
        <p:sp>
          <p:nvSpPr>
            <p:cNvPr id="328762" name="Line 58">
              <a:extLst>
                <a:ext uri="{FF2B5EF4-FFF2-40B4-BE49-F238E27FC236}">
                  <a16:creationId xmlns:a16="http://schemas.microsoft.com/office/drawing/2014/main" id="{FCCF6B9C-B88B-42EC-8994-FE493C8FED48}"/>
                </a:ext>
              </a:extLst>
            </p:cNvPr>
            <p:cNvSpPr>
              <a:spLocks noChangeShapeType="1"/>
            </p:cNvSpPr>
            <p:nvPr/>
          </p:nvSpPr>
          <p:spPr bwMode="auto">
            <a:xfrm>
              <a:off x="3570" y="1587"/>
              <a:ext cx="195" cy="0"/>
            </a:xfrm>
            <a:prstGeom prst="line">
              <a:avLst/>
            </a:prstGeom>
            <a:noFill/>
            <a:ln w="12700">
              <a:solidFill>
                <a:schemeClr val="accent2"/>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3" name="Line 59">
              <a:extLst>
                <a:ext uri="{FF2B5EF4-FFF2-40B4-BE49-F238E27FC236}">
                  <a16:creationId xmlns:a16="http://schemas.microsoft.com/office/drawing/2014/main" id="{634313F7-9FA9-4118-A592-6A9B3F0FA16F}"/>
                </a:ext>
              </a:extLst>
            </p:cNvPr>
            <p:cNvSpPr>
              <a:spLocks noChangeShapeType="1"/>
            </p:cNvSpPr>
            <p:nvPr/>
          </p:nvSpPr>
          <p:spPr bwMode="auto">
            <a:xfrm flipH="1">
              <a:off x="1602" y="1587"/>
              <a:ext cx="14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4" name="Rectangle 60">
              <a:extLst>
                <a:ext uri="{FF2B5EF4-FFF2-40B4-BE49-F238E27FC236}">
                  <a16:creationId xmlns:a16="http://schemas.microsoft.com/office/drawing/2014/main" id="{644AED85-04D3-4B4F-80E9-7E2608FF9D19}"/>
                </a:ext>
              </a:extLst>
            </p:cNvPr>
            <p:cNvSpPr>
              <a:spLocks noChangeArrowheads="1"/>
            </p:cNvSpPr>
            <p:nvPr/>
          </p:nvSpPr>
          <p:spPr bwMode="auto">
            <a:xfrm>
              <a:off x="1746" y="1522"/>
              <a:ext cx="1824"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p>
          </p:txBody>
        </p:sp>
        <p:sp>
          <p:nvSpPr>
            <p:cNvPr id="328765" name="Rectangle 61">
              <a:extLst>
                <a:ext uri="{FF2B5EF4-FFF2-40B4-BE49-F238E27FC236}">
                  <a16:creationId xmlns:a16="http://schemas.microsoft.com/office/drawing/2014/main" id="{A6B0A324-A1FC-4E29-9968-DBBDFFF26D7B}"/>
                </a:ext>
              </a:extLst>
            </p:cNvPr>
            <p:cNvSpPr>
              <a:spLocks noChangeArrowheads="1"/>
            </p:cNvSpPr>
            <p:nvPr/>
          </p:nvSpPr>
          <p:spPr bwMode="auto">
            <a:xfrm rot="16200000">
              <a:off x="3103" y="2314"/>
              <a:ext cx="1324"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L1 D-Cache and D-TLB</a:t>
              </a:r>
            </a:p>
          </p:txBody>
        </p:sp>
        <p:grpSp>
          <p:nvGrpSpPr>
            <p:cNvPr id="328766" name="Group 62">
              <a:extLst>
                <a:ext uri="{FF2B5EF4-FFF2-40B4-BE49-F238E27FC236}">
                  <a16:creationId xmlns:a16="http://schemas.microsoft.com/office/drawing/2014/main" id="{A5A74344-82C9-4105-8298-E62F152512D7}"/>
                </a:ext>
              </a:extLst>
            </p:cNvPr>
            <p:cNvGrpSpPr>
              <a:grpSpLocks/>
            </p:cNvGrpSpPr>
            <p:nvPr/>
          </p:nvGrpSpPr>
          <p:grpSpPr bwMode="auto">
            <a:xfrm>
              <a:off x="3352" y="2368"/>
              <a:ext cx="348" cy="174"/>
              <a:chOff x="0" y="0"/>
              <a:chExt cx="768" cy="384"/>
            </a:xfrm>
          </p:grpSpPr>
          <p:sp>
            <p:nvSpPr>
              <p:cNvPr id="328767" name="Line 63">
                <a:extLst>
                  <a:ext uri="{FF2B5EF4-FFF2-40B4-BE49-F238E27FC236}">
                    <a16:creationId xmlns:a16="http://schemas.microsoft.com/office/drawing/2014/main" id="{4FF5A714-1BB8-4C9A-9E72-7FE2033AFE06}"/>
                  </a:ext>
                </a:extLst>
              </p:cNvPr>
              <p:cNvSpPr>
                <a:spLocks noChangeShapeType="1"/>
              </p:cNvSpPr>
              <p:nvPr/>
            </p:nvSpPr>
            <p:spPr bwMode="auto">
              <a:xfrm>
                <a:off x="144" y="192"/>
                <a:ext cx="62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8" name="Line 64">
                <a:extLst>
                  <a:ext uri="{FF2B5EF4-FFF2-40B4-BE49-F238E27FC236}">
                    <a16:creationId xmlns:a16="http://schemas.microsoft.com/office/drawing/2014/main" id="{2B3F5C47-4BD0-49B3-A218-2AA4D00EE097}"/>
                  </a:ext>
                </a:extLst>
              </p:cNvPr>
              <p:cNvSpPr>
                <a:spLocks noChangeShapeType="1"/>
              </p:cNvSpPr>
              <p:nvPr/>
            </p:nvSpPr>
            <p:spPr bwMode="auto">
              <a:xfrm flipH="1">
                <a:off x="0" y="0"/>
                <a:ext cx="144" cy="0"/>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9" name="Line 65">
                <a:extLst>
                  <a:ext uri="{FF2B5EF4-FFF2-40B4-BE49-F238E27FC236}">
                    <a16:creationId xmlns:a16="http://schemas.microsoft.com/office/drawing/2014/main" id="{7128E04D-054E-45AB-8295-B87CC0526F22}"/>
                  </a:ext>
                </a:extLst>
              </p:cNvPr>
              <p:cNvSpPr>
                <a:spLocks noChangeShapeType="1"/>
              </p:cNvSpPr>
              <p:nvPr/>
            </p:nvSpPr>
            <p:spPr bwMode="auto">
              <a:xfrm flipH="1">
                <a:off x="3" y="384"/>
                <a:ext cx="141" cy="0"/>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70" name="Line 66">
                <a:extLst>
                  <a:ext uri="{FF2B5EF4-FFF2-40B4-BE49-F238E27FC236}">
                    <a16:creationId xmlns:a16="http://schemas.microsoft.com/office/drawing/2014/main" id="{7F104318-8DA8-4837-9648-D8F0D894F067}"/>
                  </a:ext>
                </a:extLst>
              </p:cNvPr>
              <p:cNvSpPr>
                <a:spLocks noChangeShapeType="1"/>
              </p:cNvSpPr>
              <p:nvPr/>
            </p:nvSpPr>
            <p:spPr bwMode="auto">
              <a:xfrm>
                <a:off x="144" y="0"/>
                <a:ext cx="0" cy="38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8771" name="Line 67">
              <a:extLst>
                <a:ext uri="{FF2B5EF4-FFF2-40B4-BE49-F238E27FC236}">
                  <a16:creationId xmlns:a16="http://schemas.microsoft.com/office/drawing/2014/main" id="{B337E164-73F7-445B-9CC1-519D15110FBD}"/>
                </a:ext>
              </a:extLst>
            </p:cNvPr>
            <p:cNvSpPr>
              <a:spLocks noChangeShapeType="1"/>
            </p:cNvSpPr>
            <p:nvPr/>
          </p:nvSpPr>
          <p:spPr bwMode="auto">
            <a:xfrm rot="16200000" flipH="1">
              <a:off x="3629" y="1834"/>
              <a:ext cx="0" cy="134"/>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72" name="Line 68">
              <a:extLst>
                <a:ext uri="{FF2B5EF4-FFF2-40B4-BE49-F238E27FC236}">
                  <a16:creationId xmlns:a16="http://schemas.microsoft.com/office/drawing/2014/main" id="{A79F2FF8-C5EB-42A9-90CA-8290280350BD}"/>
                </a:ext>
              </a:extLst>
            </p:cNvPr>
            <p:cNvSpPr>
              <a:spLocks noChangeShapeType="1"/>
            </p:cNvSpPr>
            <p:nvPr/>
          </p:nvSpPr>
          <p:spPr bwMode="auto">
            <a:xfrm rot="16200000" flipH="1">
              <a:off x="3632" y="1695"/>
              <a:ext cx="0" cy="138"/>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73" name="Rectangle 69">
              <a:extLst>
                <a:ext uri="{FF2B5EF4-FFF2-40B4-BE49-F238E27FC236}">
                  <a16:creationId xmlns:a16="http://schemas.microsoft.com/office/drawing/2014/main" id="{2B12C35D-A561-4F19-8E80-5874BD774D9F}"/>
                </a:ext>
              </a:extLst>
            </p:cNvPr>
            <p:cNvSpPr>
              <a:spLocks noChangeArrowheads="1"/>
            </p:cNvSpPr>
            <p:nvPr/>
          </p:nvSpPr>
          <p:spPr bwMode="auto">
            <a:xfrm>
              <a:off x="3442" y="1717"/>
              <a:ext cx="145" cy="111"/>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p>
          </p:txBody>
        </p:sp>
        <p:sp>
          <p:nvSpPr>
            <p:cNvPr id="328774" name="Line 70">
              <a:extLst>
                <a:ext uri="{FF2B5EF4-FFF2-40B4-BE49-F238E27FC236}">
                  <a16:creationId xmlns:a16="http://schemas.microsoft.com/office/drawing/2014/main" id="{8CA361CC-C8F0-453B-AF34-27C8FA01FE00}"/>
                </a:ext>
              </a:extLst>
            </p:cNvPr>
            <p:cNvSpPr>
              <a:spLocks noChangeShapeType="1"/>
            </p:cNvSpPr>
            <p:nvPr/>
          </p:nvSpPr>
          <p:spPr bwMode="auto">
            <a:xfrm rot="16200000" flipH="1">
              <a:off x="3395" y="1714"/>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75" name="Line 71">
              <a:extLst>
                <a:ext uri="{FF2B5EF4-FFF2-40B4-BE49-F238E27FC236}">
                  <a16:creationId xmlns:a16="http://schemas.microsoft.com/office/drawing/2014/main" id="{D170110E-A18D-4900-9F88-C33A585F3922}"/>
                </a:ext>
              </a:extLst>
            </p:cNvPr>
            <p:cNvSpPr>
              <a:spLocks noChangeShapeType="1"/>
            </p:cNvSpPr>
            <p:nvPr/>
          </p:nvSpPr>
          <p:spPr bwMode="auto">
            <a:xfrm rot="16200000" flipH="1">
              <a:off x="3393" y="1853"/>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76" name="Rectangle 72">
              <a:extLst>
                <a:ext uri="{FF2B5EF4-FFF2-40B4-BE49-F238E27FC236}">
                  <a16:creationId xmlns:a16="http://schemas.microsoft.com/office/drawing/2014/main" id="{9E9EA1C9-CCF2-42CC-82DE-5E5C1084EC0C}"/>
                </a:ext>
              </a:extLst>
            </p:cNvPr>
            <p:cNvSpPr>
              <a:spLocks noChangeArrowheads="1"/>
            </p:cNvSpPr>
            <p:nvPr/>
          </p:nvSpPr>
          <p:spPr bwMode="auto">
            <a:xfrm>
              <a:off x="3440" y="1846"/>
              <a:ext cx="150" cy="107"/>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p>
          </p:txBody>
        </p:sp>
        <p:sp>
          <p:nvSpPr>
            <p:cNvPr id="328777" name="Rectangle 73">
              <a:extLst>
                <a:ext uri="{FF2B5EF4-FFF2-40B4-BE49-F238E27FC236}">
                  <a16:creationId xmlns:a16="http://schemas.microsoft.com/office/drawing/2014/main" id="{09448873-28FF-44D4-AEF6-0B899EE730EA}"/>
                </a:ext>
              </a:extLst>
            </p:cNvPr>
            <p:cNvSpPr>
              <a:spLocks noChangeArrowheads="1"/>
            </p:cNvSpPr>
            <p:nvPr/>
          </p:nvSpPr>
          <p:spPr bwMode="auto">
            <a:xfrm rot="16200000">
              <a:off x="2437" y="2320"/>
              <a:ext cx="1324" cy="10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Schedulers</a:t>
              </a:r>
            </a:p>
          </p:txBody>
        </p:sp>
        <p:sp>
          <p:nvSpPr>
            <p:cNvPr id="328778" name="Rectangle 74">
              <a:extLst>
                <a:ext uri="{FF2B5EF4-FFF2-40B4-BE49-F238E27FC236}">
                  <a16:creationId xmlns:a16="http://schemas.microsoft.com/office/drawing/2014/main" id="{5B5E1385-BA86-4EEA-A7F3-C02F89E210CF}"/>
                </a:ext>
              </a:extLst>
            </p:cNvPr>
            <p:cNvSpPr>
              <a:spLocks noChangeArrowheads="1"/>
            </p:cNvSpPr>
            <p:nvPr/>
          </p:nvSpPr>
          <p:spPr bwMode="auto">
            <a:xfrm rot="16200000">
              <a:off x="2946" y="2006"/>
              <a:ext cx="695" cy="10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Integer RF</a:t>
              </a:r>
            </a:p>
          </p:txBody>
        </p:sp>
        <p:sp>
          <p:nvSpPr>
            <p:cNvPr id="328779" name="Line 75">
              <a:extLst>
                <a:ext uri="{FF2B5EF4-FFF2-40B4-BE49-F238E27FC236}">
                  <a16:creationId xmlns:a16="http://schemas.microsoft.com/office/drawing/2014/main" id="{CA918A4A-739C-44B5-A560-9894FA5EBF7E}"/>
                </a:ext>
              </a:extLst>
            </p:cNvPr>
            <p:cNvSpPr>
              <a:spLocks noChangeShapeType="1"/>
            </p:cNvSpPr>
            <p:nvPr/>
          </p:nvSpPr>
          <p:spPr bwMode="auto">
            <a:xfrm rot="16200000" flipH="1">
              <a:off x="3197" y="2265"/>
              <a:ext cx="0" cy="87"/>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80" name="Line 76">
              <a:extLst>
                <a:ext uri="{FF2B5EF4-FFF2-40B4-BE49-F238E27FC236}">
                  <a16:creationId xmlns:a16="http://schemas.microsoft.com/office/drawing/2014/main" id="{8D6A3FC2-45E2-42CC-AC66-1C8869EDDB72}"/>
                </a:ext>
              </a:extLst>
            </p:cNvPr>
            <p:cNvSpPr>
              <a:spLocks noChangeShapeType="1"/>
            </p:cNvSpPr>
            <p:nvPr/>
          </p:nvSpPr>
          <p:spPr bwMode="auto">
            <a:xfrm rot="16200000" flipH="1">
              <a:off x="3199" y="2158"/>
              <a:ext cx="0" cy="87"/>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81" name="Line 77">
              <a:extLst>
                <a:ext uri="{FF2B5EF4-FFF2-40B4-BE49-F238E27FC236}">
                  <a16:creationId xmlns:a16="http://schemas.microsoft.com/office/drawing/2014/main" id="{A3EAF669-492B-4C06-8B18-ECD7C61E8E56}"/>
                </a:ext>
              </a:extLst>
            </p:cNvPr>
            <p:cNvSpPr>
              <a:spLocks noChangeShapeType="1"/>
            </p:cNvSpPr>
            <p:nvPr/>
          </p:nvSpPr>
          <p:spPr bwMode="auto">
            <a:xfrm rot="16200000" flipH="1">
              <a:off x="3197" y="2057"/>
              <a:ext cx="0" cy="87"/>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82" name="Line 78">
              <a:extLst>
                <a:ext uri="{FF2B5EF4-FFF2-40B4-BE49-F238E27FC236}">
                  <a16:creationId xmlns:a16="http://schemas.microsoft.com/office/drawing/2014/main" id="{A05DA111-0496-4F79-AEF2-C9E906404CFF}"/>
                </a:ext>
              </a:extLst>
            </p:cNvPr>
            <p:cNvSpPr>
              <a:spLocks noChangeShapeType="1"/>
            </p:cNvSpPr>
            <p:nvPr/>
          </p:nvSpPr>
          <p:spPr bwMode="auto">
            <a:xfrm rot="16200000" flipH="1">
              <a:off x="3200" y="1960"/>
              <a:ext cx="0" cy="86"/>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83" name="Line 79">
              <a:extLst>
                <a:ext uri="{FF2B5EF4-FFF2-40B4-BE49-F238E27FC236}">
                  <a16:creationId xmlns:a16="http://schemas.microsoft.com/office/drawing/2014/main" id="{4155E4D5-AD6C-4C25-B1CC-5D9CB1B020F6}"/>
                </a:ext>
              </a:extLst>
            </p:cNvPr>
            <p:cNvSpPr>
              <a:spLocks noChangeShapeType="1"/>
            </p:cNvSpPr>
            <p:nvPr/>
          </p:nvSpPr>
          <p:spPr bwMode="auto">
            <a:xfrm rot="16200000" flipH="1">
              <a:off x="3197" y="1853"/>
              <a:ext cx="0" cy="87"/>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84" name="Line 80">
              <a:extLst>
                <a:ext uri="{FF2B5EF4-FFF2-40B4-BE49-F238E27FC236}">
                  <a16:creationId xmlns:a16="http://schemas.microsoft.com/office/drawing/2014/main" id="{613B69FE-1F03-4A23-BA1A-B741810DA4AC}"/>
                </a:ext>
              </a:extLst>
            </p:cNvPr>
            <p:cNvSpPr>
              <a:spLocks noChangeShapeType="1"/>
            </p:cNvSpPr>
            <p:nvPr/>
          </p:nvSpPr>
          <p:spPr bwMode="auto">
            <a:xfrm rot="16200000" flipH="1">
              <a:off x="3198" y="1713"/>
              <a:ext cx="0" cy="87"/>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85" name="Line 81">
              <a:extLst>
                <a:ext uri="{FF2B5EF4-FFF2-40B4-BE49-F238E27FC236}">
                  <a16:creationId xmlns:a16="http://schemas.microsoft.com/office/drawing/2014/main" id="{91B1325D-2791-4D90-8966-EB86D22AC7AC}"/>
                </a:ext>
              </a:extLst>
            </p:cNvPr>
            <p:cNvSpPr>
              <a:spLocks noChangeShapeType="1"/>
            </p:cNvSpPr>
            <p:nvPr/>
          </p:nvSpPr>
          <p:spPr bwMode="auto">
            <a:xfrm rot="16200000" flipH="1">
              <a:off x="3392" y="2267"/>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86" name="Line 82">
              <a:extLst>
                <a:ext uri="{FF2B5EF4-FFF2-40B4-BE49-F238E27FC236}">
                  <a16:creationId xmlns:a16="http://schemas.microsoft.com/office/drawing/2014/main" id="{B585B25E-ED9D-4E15-993E-26E8FFCFCCBC}"/>
                </a:ext>
              </a:extLst>
            </p:cNvPr>
            <p:cNvSpPr>
              <a:spLocks noChangeShapeType="1"/>
            </p:cNvSpPr>
            <p:nvPr/>
          </p:nvSpPr>
          <p:spPr bwMode="auto">
            <a:xfrm rot="16200000" flipH="1">
              <a:off x="3392" y="2161"/>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87" name="Line 83">
              <a:extLst>
                <a:ext uri="{FF2B5EF4-FFF2-40B4-BE49-F238E27FC236}">
                  <a16:creationId xmlns:a16="http://schemas.microsoft.com/office/drawing/2014/main" id="{2EE494E8-705F-49D7-8C6C-53487DE00100}"/>
                </a:ext>
              </a:extLst>
            </p:cNvPr>
            <p:cNvSpPr>
              <a:spLocks noChangeShapeType="1"/>
            </p:cNvSpPr>
            <p:nvPr/>
          </p:nvSpPr>
          <p:spPr bwMode="auto">
            <a:xfrm rot="16200000" flipH="1">
              <a:off x="3393" y="2058"/>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88" name="Line 84">
              <a:extLst>
                <a:ext uri="{FF2B5EF4-FFF2-40B4-BE49-F238E27FC236}">
                  <a16:creationId xmlns:a16="http://schemas.microsoft.com/office/drawing/2014/main" id="{59AC27D8-E167-475B-9A4D-B4BBFF0A8314}"/>
                </a:ext>
              </a:extLst>
            </p:cNvPr>
            <p:cNvSpPr>
              <a:spLocks noChangeShapeType="1"/>
            </p:cNvSpPr>
            <p:nvPr/>
          </p:nvSpPr>
          <p:spPr bwMode="auto">
            <a:xfrm rot="16200000" flipH="1">
              <a:off x="3392" y="1957"/>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89" name="Rectangle 85">
              <a:extLst>
                <a:ext uri="{FF2B5EF4-FFF2-40B4-BE49-F238E27FC236}">
                  <a16:creationId xmlns:a16="http://schemas.microsoft.com/office/drawing/2014/main" id="{802AAFDD-63C2-4AF1-8677-D9BC8E46DD3D}"/>
                </a:ext>
              </a:extLst>
            </p:cNvPr>
            <p:cNvSpPr>
              <a:spLocks noChangeArrowheads="1"/>
            </p:cNvSpPr>
            <p:nvPr/>
          </p:nvSpPr>
          <p:spPr bwMode="auto">
            <a:xfrm>
              <a:off x="3440" y="2075"/>
              <a:ext cx="121" cy="7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28790" name="Rectangle 86">
              <a:extLst>
                <a:ext uri="{FF2B5EF4-FFF2-40B4-BE49-F238E27FC236}">
                  <a16:creationId xmlns:a16="http://schemas.microsoft.com/office/drawing/2014/main" id="{9BFA6C15-CEC0-450E-88EF-3AA1572744F7}"/>
                </a:ext>
              </a:extLst>
            </p:cNvPr>
            <p:cNvSpPr>
              <a:spLocks noChangeArrowheads="1"/>
            </p:cNvSpPr>
            <p:nvPr/>
          </p:nvSpPr>
          <p:spPr bwMode="auto">
            <a:xfrm>
              <a:off x="3441" y="1975"/>
              <a:ext cx="121" cy="7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28791" name="Rectangle 87">
              <a:extLst>
                <a:ext uri="{FF2B5EF4-FFF2-40B4-BE49-F238E27FC236}">
                  <a16:creationId xmlns:a16="http://schemas.microsoft.com/office/drawing/2014/main" id="{DA4BB053-9F9E-4EB3-95D1-D2B8FF0433EA}"/>
                </a:ext>
              </a:extLst>
            </p:cNvPr>
            <p:cNvSpPr>
              <a:spLocks noChangeArrowheads="1"/>
            </p:cNvSpPr>
            <p:nvPr/>
          </p:nvSpPr>
          <p:spPr bwMode="auto">
            <a:xfrm>
              <a:off x="3440" y="2177"/>
              <a:ext cx="121" cy="7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28792" name="Rectangle 88">
              <a:extLst>
                <a:ext uri="{FF2B5EF4-FFF2-40B4-BE49-F238E27FC236}">
                  <a16:creationId xmlns:a16="http://schemas.microsoft.com/office/drawing/2014/main" id="{AD73D4FE-0FBB-416B-B3ED-6B025B7A986E}"/>
                </a:ext>
              </a:extLst>
            </p:cNvPr>
            <p:cNvSpPr>
              <a:spLocks noChangeArrowheads="1"/>
            </p:cNvSpPr>
            <p:nvPr/>
          </p:nvSpPr>
          <p:spPr bwMode="auto">
            <a:xfrm>
              <a:off x="3441" y="2277"/>
              <a:ext cx="121" cy="7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28793" name="Rectangle 89">
              <a:extLst>
                <a:ext uri="{FF2B5EF4-FFF2-40B4-BE49-F238E27FC236}">
                  <a16:creationId xmlns:a16="http://schemas.microsoft.com/office/drawing/2014/main" id="{48A7AAC4-FFAA-4A4B-B08A-41CEEC7AE67B}"/>
                </a:ext>
              </a:extLst>
            </p:cNvPr>
            <p:cNvSpPr>
              <a:spLocks noChangeArrowheads="1"/>
            </p:cNvSpPr>
            <p:nvPr/>
          </p:nvSpPr>
          <p:spPr bwMode="auto">
            <a:xfrm rot="16200000">
              <a:off x="1884" y="2244"/>
              <a:ext cx="868" cy="23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Trace Cache</a:t>
              </a:r>
            </a:p>
          </p:txBody>
        </p:sp>
        <p:sp>
          <p:nvSpPr>
            <p:cNvPr id="328794" name="Rectangle 90">
              <a:extLst>
                <a:ext uri="{FF2B5EF4-FFF2-40B4-BE49-F238E27FC236}">
                  <a16:creationId xmlns:a16="http://schemas.microsoft.com/office/drawing/2014/main" id="{224EF89B-03CD-4BA8-8753-2E938B0F27E0}"/>
                </a:ext>
              </a:extLst>
            </p:cNvPr>
            <p:cNvSpPr>
              <a:spLocks noChangeArrowheads="1"/>
            </p:cNvSpPr>
            <p:nvPr/>
          </p:nvSpPr>
          <p:spPr bwMode="auto">
            <a:xfrm rot="16200000">
              <a:off x="2209" y="2309"/>
              <a:ext cx="868" cy="10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Rename/Alloc</a:t>
              </a:r>
            </a:p>
          </p:txBody>
        </p:sp>
        <p:sp>
          <p:nvSpPr>
            <p:cNvPr id="328795" name="Rectangle 91">
              <a:extLst>
                <a:ext uri="{FF2B5EF4-FFF2-40B4-BE49-F238E27FC236}">
                  <a16:creationId xmlns:a16="http://schemas.microsoft.com/office/drawing/2014/main" id="{03280430-C4A4-49AC-AB20-54C8D291C490}"/>
                </a:ext>
              </a:extLst>
            </p:cNvPr>
            <p:cNvSpPr>
              <a:spLocks noChangeArrowheads="1"/>
            </p:cNvSpPr>
            <p:nvPr/>
          </p:nvSpPr>
          <p:spPr bwMode="auto">
            <a:xfrm rot="16200000">
              <a:off x="2448" y="2309"/>
              <a:ext cx="868" cy="10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uop Queues</a:t>
              </a:r>
            </a:p>
          </p:txBody>
        </p:sp>
        <p:sp>
          <p:nvSpPr>
            <p:cNvPr id="328796" name="Rectangle 92">
              <a:extLst>
                <a:ext uri="{FF2B5EF4-FFF2-40B4-BE49-F238E27FC236}">
                  <a16:creationId xmlns:a16="http://schemas.microsoft.com/office/drawing/2014/main" id="{3692D79B-6963-494F-A00D-0B7711DA5516}"/>
                </a:ext>
              </a:extLst>
            </p:cNvPr>
            <p:cNvSpPr>
              <a:spLocks noChangeArrowheads="1"/>
            </p:cNvSpPr>
            <p:nvPr/>
          </p:nvSpPr>
          <p:spPr bwMode="auto">
            <a:xfrm>
              <a:off x="2202" y="1717"/>
              <a:ext cx="239"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a:t>
              </a:r>
            </a:p>
          </p:txBody>
        </p:sp>
        <p:sp>
          <p:nvSpPr>
            <p:cNvPr id="328797" name="Line 93">
              <a:extLst>
                <a:ext uri="{FF2B5EF4-FFF2-40B4-BE49-F238E27FC236}">
                  <a16:creationId xmlns:a16="http://schemas.microsoft.com/office/drawing/2014/main" id="{C770E841-C0D7-47B6-9E88-F1A5E27F7BA2}"/>
                </a:ext>
              </a:extLst>
            </p:cNvPr>
            <p:cNvSpPr>
              <a:spLocks noChangeShapeType="1"/>
            </p:cNvSpPr>
            <p:nvPr/>
          </p:nvSpPr>
          <p:spPr bwMode="auto">
            <a:xfrm>
              <a:off x="2332" y="1847"/>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98" name="Line 94">
              <a:extLst>
                <a:ext uri="{FF2B5EF4-FFF2-40B4-BE49-F238E27FC236}">
                  <a16:creationId xmlns:a16="http://schemas.microsoft.com/office/drawing/2014/main" id="{1176D1E6-923A-414B-B791-0C92CC64AA9D}"/>
                </a:ext>
              </a:extLst>
            </p:cNvPr>
            <p:cNvSpPr>
              <a:spLocks noChangeShapeType="1"/>
            </p:cNvSpPr>
            <p:nvPr/>
          </p:nvSpPr>
          <p:spPr bwMode="auto">
            <a:xfrm rot="16200000" flipH="1">
              <a:off x="2513" y="2266"/>
              <a:ext cx="0" cy="151"/>
            </a:xfrm>
            <a:prstGeom prst="line">
              <a:avLst/>
            </a:prstGeom>
            <a:noFill/>
            <a:ln w="381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99" name="Line 95">
              <a:extLst>
                <a:ext uri="{FF2B5EF4-FFF2-40B4-BE49-F238E27FC236}">
                  <a16:creationId xmlns:a16="http://schemas.microsoft.com/office/drawing/2014/main" id="{E95497DC-2954-4198-B9F3-3B28372AAC12}"/>
                </a:ext>
              </a:extLst>
            </p:cNvPr>
            <p:cNvSpPr>
              <a:spLocks noChangeShapeType="1"/>
            </p:cNvSpPr>
            <p:nvPr/>
          </p:nvSpPr>
          <p:spPr bwMode="auto">
            <a:xfrm rot="16200000" flipH="1">
              <a:off x="2766" y="2281"/>
              <a:ext cx="0" cy="130"/>
            </a:xfrm>
            <a:prstGeom prst="line">
              <a:avLst/>
            </a:prstGeom>
            <a:noFill/>
            <a:ln w="381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800" name="Line 96">
              <a:extLst>
                <a:ext uri="{FF2B5EF4-FFF2-40B4-BE49-F238E27FC236}">
                  <a16:creationId xmlns:a16="http://schemas.microsoft.com/office/drawing/2014/main" id="{00B730DA-7B27-42CA-AFDF-F5D88AFA7143}"/>
                </a:ext>
              </a:extLst>
            </p:cNvPr>
            <p:cNvSpPr>
              <a:spLocks noChangeShapeType="1"/>
            </p:cNvSpPr>
            <p:nvPr/>
          </p:nvSpPr>
          <p:spPr bwMode="auto">
            <a:xfrm rot="16200000" flipH="1">
              <a:off x="2994" y="2292"/>
              <a:ext cx="0" cy="108"/>
            </a:xfrm>
            <a:prstGeom prst="line">
              <a:avLst/>
            </a:prstGeom>
            <a:noFill/>
            <a:ln w="571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801" name="Rectangle 97">
              <a:extLst>
                <a:ext uri="{FF2B5EF4-FFF2-40B4-BE49-F238E27FC236}">
                  <a16:creationId xmlns:a16="http://schemas.microsoft.com/office/drawing/2014/main" id="{2AF91F34-5C0E-49C2-93E3-5756696B1FFE}"/>
                </a:ext>
              </a:extLst>
            </p:cNvPr>
            <p:cNvSpPr>
              <a:spLocks noChangeArrowheads="1"/>
            </p:cNvSpPr>
            <p:nvPr/>
          </p:nvSpPr>
          <p:spPr bwMode="auto">
            <a:xfrm>
              <a:off x="2202" y="2889"/>
              <a:ext cx="239" cy="152"/>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ROM</a:t>
              </a:r>
            </a:p>
          </p:txBody>
        </p:sp>
        <p:sp>
          <p:nvSpPr>
            <p:cNvPr id="328802" name="Line 98">
              <a:extLst>
                <a:ext uri="{FF2B5EF4-FFF2-40B4-BE49-F238E27FC236}">
                  <a16:creationId xmlns:a16="http://schemas.microsoft.com/office/drawing/2014/main" id="{2AD395F3-B76C-49DE-86B4-220F19176617}"/>
                </a:ext>
              </a:extLst>
            </p:cNvPr>
            <p:cNvSpPr>
              <a:spLocks noChangeShapeType="1"/>
            </p:cNvSpPr>
            <p:nvPr/>
          </p:nvSpPr>
          <p:spPr bwMode="auto">
            <a:xfrm>
              <a:off x="2441" y="2976"/>
              <a:ext cx="43"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803" name="Line 99">
              <a:extLst>
                <a:ext uri="{FF2B5EF4-FFF2-40B4-BE49-F238E27FC236}">
                  <a16:creationId xmlns:a16="http://schemas.microsoft.com/office/drawing/2014/main" id="{D9BDBD6C-A924-4709-B801-A1F0EE434018}"/>
                </a:ext>
              </a:extLst>
            </p:cNvPr>
            <p:cNvSpPr>
              <a:spLocks noChangeShapeType="1"/>
            </p:cNvSpPr>
            <p:nvPr/>
          </p:nvSpPr>
          <p:spPr bwMode="auto">
            <a:xfrm flipH="1" flipV="1">
              <a:off x="2484" y="2346"/>
              <a:ext cx="0" cy="630"/>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804" name="Line 100">
              <a:extLst>
                <a:ext uri="{FF2B5EF4-FFF2-40B4-BE49-F238E27FC236}">
                  <a16:creationId xmlns:a16="http://schemas.microsoft.com/office/drawing/2014/main" id="{54CE901F-5D57-485B-B6E1-901C362CFB93}"/>
                </a:ext>
              </a:extLst>
            </p:cNvPr>
            <p:cNvSpPr>
              <a:spLocks noChangeShapeType="1"/>
            </p:cNvSpPr>
            <p:nvPr/>
          </p:nvSpPr>
          <p:spPr bwMode="auto">
            <a:xfrm>
              <a:off x="2321" y="2802"/>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8805" name="Group 101">
              <a:extLst>
                <a:ext uri="{FF2B5EF4-FFF2-40B4-BE49-F238E27FC236}">
                  <a16:creationId xmlns:a16="http://schemas.microsoft.com/office/drawing/2014/main" id="{FEB65DB3-4EE9-4903-8428-9184DE680C46}"/>
                </a:ext>
              </a:extLst>
            </p:cNvPr>
            <p:cNvGrpSpPr>
              <a:grpSpLocks/>
            </p:cNvGrpSpPr>
            <p:nvPr/>
          </p:nvGrpSpPr>
          <p:grpSpPr bwMode="auto">
            <a:xfrm>
              <a:off x="2427" y="2219"/>
              <a:ext cx="169" cy="189"/>
              <a:chOff x="0" y="0"/>
              <a:chExt cx="373" cy="416"/>
            </a:xfrm>
          </p:grpSpPr>
          <p:sp>
            <p:nvSpPr>
              <p:cNvPr id="328806" name="Line 102">
                <a:extLst>
                  <a:ext uri="{FF2B5EF4-FFF2-40B4-BE49-F238E27FC236}">
                    <a16:creationId xmlns:a16="http://schemas.microsoft.com/office/drawing/2014/main" id="{031F1F05-874A-4C8B-A02B-DC98D411C364}"/>
                  </a:ext>
                </a:extLst>
              </p:cNvPr>
              <p:cNvSpPr>
                <a:spLocks noChangeShapeType="1"/>
              </p:cNvSpPr>
              <p:nvPr/>
            </p:nvSpPr>
            <p:spPr bwMode="auto">
              <a:xfrm flipV="1">
                <a:off x="187" y="206"/>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807" name="Text Box 103">
                <a:extLst>
                  <a:ext uri="{FF2B5EF4-FFF2-40B4-BE49-F238E27FC236}">
                    <a16:creationId xmlns:a16="http://schemas.microsoft.com/office/drawing/2014/main" id="{C9EB9650-B10A-447F-9050-C06336EBBF1C}"/>
                  </a:ext>
                </a:extLst>
              </p:cNvPr>
              <p:cNvSpPr txBox="1">
                <a:spLocks noChangeArrowheads="1"/>
              </p:cNvSpPr>
              <p:nvPr/>
            </p:nvSpPr>
            <p:spPr bwMode="auto">
              <a:xfrm>
                <a:off x="0" y="0"/>
                <a:ext cx="373"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p>
            </p:txBody>
          </p:sp>
        </p:grpSp>
        <p:grpSp>
          <p:nvGrpSpPr>
            <p:cNvPr id="328808" name="Group 104">
              <a:extLst>
                <a:ext uri="{FF2B5EF4-FFF2-40B4-BE49-F238E27FC236}">
                  <a16:creationId xmlns:a16="http://schemas.microsoft.com/office/drawing/2014/main" id="{3226EBEA-4BD3-48B9-A99E-CF10C24A01B5}"/>
                </a:ext>
              </a:extLst>
            </p:cNvPr>
            <p:cNvGrpSpPr>
              <a:grpSpLocks/>
            </p:cNvGrpSpPr>
            <p:nvPr/>
          </p:nvGrpSpPr>
          <p:grpSpPr bwMode="auto">
            <a:xfrm>
              <a:off x="2653" y="2222"/>
              <a:ext cx="169" cy="189"/>
              <a:chOff x="0" y="0"/>
              <a:chExt cx="374" cy="416"/>
            </a:xfrm>
          </p:grpSpPr>
          <p:sp>
            <p:nvSpPr>
              <p:cNvPr id="328809" name="Line 105">
                <a:extLst>
                  <a:ext uri="{FF2B5EF4-FFF2-40B4-BE49-F238E27FC236}">
                    <a16:creationId xmlns:a16="http://schemas.microsoft.com/office/drawing/2014/main" id="{0FD422FB-C732-49AE-BD03-729540ABE3AA}"/>
                  </a:ext>
                </a:extLst>
              </p:cNvPr>
              <p:cNvSpPr>
                <a:spLocks noChangeShapeType="1"/>
              </p:cNvSpPr>
              <p:nvPr/>
            </p:nvSpPr>
            <p:spPr bwMode="auto">
              <a:xfrm flipV="1">
                <a:off x="189" y="209"/>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810" name="Text Box 106">
                <a:extLst>
                  <a:ext uri="{FF2B5EF4-FFF2-40B4-BE49-F238E27FC236}">
                    <a16:creationId xmlns:a16="http://schemas.microsoft.com/office/drawing/2014/main" id="{42E8C411-9C1F-4FB1-A672-631DF770EBA7}"/>
                  </a:ext>
                </a:extLst>
              </p:cNvPr>
              <p:cNvSpPr txBox="1">
                <a:spLocks noChangeArrowheads="1"/>
              </p:cNvSpPr>
              <p:nvPr/>
            </p:nvSpPr>
            <p:spPr bwMode="auto">
              <a:xfrm>
                <a:off x="0" y="0"/>
                <a:ext cx="374"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p>
            </p:txBody>
          </p:sp>
        </p:grpSp>
        <p:sp>
          <p:nvSpPr>
            <p:cNvPr id="328811" name="Line 107">
              <a:extLst>
                <a:ext uri="{FF2B5EF4-FFF2-40B4-BE49-F238E27FC236}">
                  <a16:creationId xmlns:a16="http://schemas.microsoft.com/office/drawing/2014/main" id="{FD953FCE-C83F-4AAC-A863-60D7C39C8ED3}"/>
                </a:ext>
              </a:extLst>
            </p:cNvPr>
            <p:cNvSpPr>
              <a:spLocks noChangeShapeType="1"/>
            </p:cNvSpPr>
            <p:nvPr/>
          </p:nvSpPr>
          <p:spPr bwMode="auto">
            <a:xfrm flipH="1">
              <a:off x="2507" y="2318"/>
              <a:ext cx="27" cy="53"/>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812" name="Line 108">
              <a:extLst>
                <a:ext uri="{FF2B5EF4-FFF2-40B4-BE49-F238E27FC236}">
                  <a16:creationId xmlns:a16="http://schemas.microsoft.com/office/drawing/2014/main" id="{AE2D9856-775A-4F9A-921A-A73B54BF0563}"/>
                </a:ext>
              </a:extLst>
            </p:cNvPr>
            <p:cNvSpPr>
              <a:spLocks noChangeShapeType="1"/>
            </p:cNvSpPr>
            <p:nvPr/>
          </p:nvSpPr>
          <p:spPr bwMode="auto">
            <a:xfrm flipH="1">
              <a:off x="2735" y="2320"/>
              <a:ext cx="30" cy="51"/>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8813" name="Group 109">
              <a:extLst>
                <a:ext uri="{FF2B5EF4-FFF2-40B4-BE49-F238E27FC236}">
                  <a16:creationId xmlns:a16="http://schemas.microsoft.com/office/drawing/2014/main" id="{81F36C54-DB13-4B5F-A026-90BD0374CA76}"/>
                </a:ext>
              </a:extLst>
            </p:cNvPr>
            <p:cNvGrpSpPr>
              <a:grpSpLocks/>
            </p:cNvGrpSpPr>
            <p:nvPr/>
          </p:nvGrpSpPr>
          <p:grpSpPr bwMode="auto">
            <a:xfrm>
              <a:off x="1746" y="1652"/>
              <a:ext cx="456" cy="1151"/>
              <a:chOff x="0" y="0"/>
              <a:chExt cx="1008" cy="2544"/>
            </a:xfrm>
          </p:grpSpPr>
          <p:sp>
            <p:nvSpPr>
              <p:cNvPr id="328814" name="Rectangle 110">
                <a:extLst>
                  <a:ext uri="{FF2B5EF4-FFF2-40B4-BE49-F238E27FC236}">
                    <a16:creationId xmlns:a16="http://schemas.microsoft.com/office/drawing/2014/main" id="{806B697C-032B-46CA-8220-BEF0C26D6D39}"/>
                  </a:ext>
                </a:extLst>
              </p:cNvPr>
              <p:cNvSpPr>
                <a:spLocks noChangeArrowheads="1"/>
              </p:cNvSpPr>
              <p:nvPr/>
            </p:nvSpPr>
            <p:spPr bwMode="auto">
              <a:xfrm rot="16200000">
                <a:off x="-336" y="1440"/>
                <a:ext cx="1920" cy="288"/>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Decoder</a:t>
                </a:r>
              </a:p>
            </p:txBody>
          </p:sp>
          <p:sp>
            <p:nvSpPr>
              <p:cNvPr id="328815" name="Line 111">
                <a:extLst>
                  <a:ext uri="{FF2B5EF4-FFF2-40B4-BE49-F238E27FC236}">
                    <a16:creationId xmlns:a16="http://schemas.microsoft.com/office/drawing/2014/main" id="{E5720164-24D4-40A9-A60D-81046F794F89}"/>
                  </a:ext>
                </a:extLst>
              </p:cNvPr>
              <p:cNvSpPr>
                <a:spLocks noChangeShapeType="1"/>
              </p:cNvSpPr>
              <p:nvPr/>
            </p:nvSpPr>
            <p:spPr bwMode="auto">
              <a:xfrm rot="16200000">
                <a:off x="372" y="1428"/>
                <a:ext cx="0" cy="216"/>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816" name="Line 112">
                <a:extLst>
                  <a:ext uri="{FF2B5EF4-FFF2-40B4-BE49-F238E27FC236}">
                    <a16:creationId xmlns:a16="http://schemas.microsoft.com/office/drawing/2014/main" id="{9DFDF985-0DE3-4852-80E2-8F59B2A10753}"/>
                  </a:ext>
                </a:extLst>
              </p:cNvPr>
              <p:cNvSpPr>
                <a:spLocks noChangeShapeType="1"/>
              </p:cNvSpPr>
              <p:nvPr/>
            </p:nvSpPr>
            <p:spPr bwMode="auto">
              <a:xfrm rot="16200000" flipH="1">
                <a:off x="888" y="1416"/>
                <a:ext cx="0" cy="240"/>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817" name="Rectangle 113">
                <a:extLst>
                  <a:ext uri="{FF2B5EF4-FFF2-40B4-BE49-F238E27FC236}">
                    <a16:creationId xmlns:a16="http://schemas.microsoft.com/office/drawing/2014/main" id="{C658CCFA-29EC-4FA3-8FEF-369F0060D323}"/>
                  </a:ext>
                </a:extLst>
              </p:cNvPr>
              <p:cNvSpPr>
                <a:spLocks noChangeArrowheads="1"/>
              </p:cNvSpPr>
              <p:nvPr/>
            </p:nvSpPr>
            <p:spPr bwMode="auto">
              <a:xfrm rot="16200000">
                <a:off x="-828" y="1452"/>
                <a:ext cx="1920" cy="2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 &amp; I-TLB</a:t>
                </a:r>
              </a:p>
            </p:txBody>
          </p:sp>
          <p:sp>
            <p:nvSpPr>
              <p:cNvPr id="328818" name="Line 114">
                <a:extLst>
                  <a:ext uri="{FF2B5EF4-FFF2-40B4-BE49-F238E27FC236}">
                    <a16:creationId xmlns:a16="http://schemas.microsoft.com/office/drawing/2014/main" id="{71618547-0488-4C49-879B-311FDE13FAA1}"/>
                  </a:ext>
                </a:extLst>
              </p:cNvPr>
              <p:cNvSpPr>
                <a:spLocks noChangeShapeType="1"/>
              </p:cNvSpPr>
              <p:nvPr/>
            </p:nvSpPr>
            <p:spPr bwMode="auto">
              <a:xfrm>
                <a:off x="144" y="0"/>
                <a:ext cx="0" cy="624"/>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8819" name="Rectangle 115">
              <a:extLst>
                <a:ext uri="{FF2B5EF4-FFF2-40B4-BE49-F238E27FC236}">
                  <a16:creationId xmlns:a16="http://schemas.microsoft.com/office/drawing/2014/main" id="{83509AE5-A94E-4951-85E7-472AD4EFFDFC}"/>
                </a:ext>
              </a:extLst>
            </p:cNvPr>
            <p:cNvSpPr>
              <a:spLocks noChangeArrowheads="1"/>
            </p:cNvSpPr>
            <p:nvPr/>
          </p:nvSpPr>
          <p:spPr bwMode="auto">
            <a:xfrm>
              <a:off x="1745" y="1523"/>
              <a:ext cx="1824"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p>
          </p:txBody>
        </p:sp>
        <p:sp>
          <p:nvSpPr>
            <p:cNvPr id="328820" name="Rectangle 116">
              <a:extLst>
                <a:ext uri="{FF2B5EF4-FFF2-40B4-BE49-F238E27FC236}">
                  <a16:creationId xmlns:a16="http://schemas.microsoft.com/office/drawing/2014/main" id="{E6DD3BD3-9B28-4122-AA2D-983C08E03E09}"/>
                </a:ext>
              </a:extLst>
            </p:cNvPr>
            <p:cNvSpPr>
              <a:spLocks noChangeArrowheads="1"/>
            </p:cNvSpPr>
            <p:nvPr/>
          </p:nvSpPr>
          <p:spPr bwMode="auto">
            <a:xfrm>
              <a:off x="4368" y="0"/>
              <a:ext cx="288"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821" name="Rectangle 117">
              <a:extLst>
                <a:ext uri="{FF2B5EF4-FFF2-40B4-BE49-F238E27FC236}">
                  <a16:creationId xmlns:a16="http://schemas.microsoft.com/office/drawing/2014/main" id="{5F43EEDA-D348-4E7E-95AE-6B04478E2513}"/>
                </a:ext>
              </a:extLst>
            </p:cNvPr>
            <p:cNvSpPr>
              <a:spLocks noChangeArrowheads="1"/>
            </p:cNvSpPr>
            <p:nvPr/>
          </p:nvSpPr>
          <p:spPr bwMode="auto">
            <a:xfrm>
              <a:off x="40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a:t>
              </a:r>
              <a:endParaRPr lang="en-US" altLang="zh-CN" sz="2800">
                <a:effectLst>
                  <a:outerShdw blurRad="38100" dist="38100" dir="2700000" algn="tl">
                    <a:srgbClr val="FFFFFF"/>
                  </a:outerShdw>
                </a:effectLst>
                <a:ea typeface="宋体" panose="02010600030101010101" pitchFamily="2" charset="-122"/>
              </a:endParaRPr>
            </a:p>
          </p:txBody>
        </p:sp>
        <p:sp>
          <p:nvSpPr>
            <p:cNvPr id="328822" name="Rectangle 118">
              <a:extLst>
                <a:ext uri="{FF2B5EF4-FFF2-40B4-BE49-F238E27FC236}">
                  <a16:creationId xmlns:a16="http://schemas.microsoft.com/office/drawing/2014/main" id="{24ED9AB9-8B06-484C-A728-64F38B10B2D0}"/>
                </a:ext>
              </a:extLst>
            </p:cNvPr>
            <p:cNvSpPr>
              <a:spLocks noChangeArrowheads="1"/>
            </p:cNvSpPr>
            <p:nvPr/>
          </p:nvSpPr>
          <p:spPr bwMode="auto">
            <a:xfrm>
              <a:off x="67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3</a:t>
              </a:r>
              <a:endParaRPr lang="en-US" altLang="zh-CN" sz="2800">
                <a:effectLst>
                  <a:outerShdw blurRad="38100" dist="38100" dir="2700000" algn="tl">
                    <a:srgbClr val="FFFFFF"/>
                  </a:outerShdw>
                </a:effectLst>
                <a:ea typeface="宋体" panose="02010600030101010101" pitchFamily="2" charset="-122"/>
              </a:endParaRPr>
            </a:p>
          </p:txBody>
        </p:sp>
        <p:sp>
          <p:nvSpPr>
            <p:cNvPr id="328823" name="Rectangle 119">
              <a:extLst>
                <a:ext uri="{FF2B5EF4-FFF2-40B4-BE49-F238E27FC236}">
                  <a16:creationId xmlns:a16="http://schemas.microsoft.com/office/drawing/2014/main" id="{01723350-DB79-405E-AC82-889B4A5F0ED9}"/>
                </a:ext>
              </a:extLst>
            </p:cNvPr>
            <p:cNvSpPr>
              <a:spLocks noChangeArrowheads="1"/>
            </p:cNvSpPr>
            <p:nvPr/>
          </p:nvSpPr>
          <p:spPr bwMode="auto">
            <a:xfrm>
              <a:off x="94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4</a:t>
              </a:r>
              <a:endParaRPr lang="en-US" altLang="zh-CN" sz="2800">
                <a:effectLst>
                  <a:outerShdw blurRad="38100" dist="38100" dir="2700000" algn="tl">
                    <a:srgbClr val="FFFFFF"/>
                  </a:outerShdw>
                </a:effectLst>
                <a:ea typeface="宋体" panose="02010600030101010101" pitchFamily="2" charset="-122"/>
              </a:endParaRPr>
            </a:p>
          </p:txBody>
        </p:sp>
        <p:sp>
          <p:nvSpPr>
            <p:cNvPr id="328824" name="Rectangle 120">
              <a:extLst>
                <a:ext uri="{FF2B5EF4-FFF2-40B4-BE49-F238E27FC236}">
                  <a16:creationId xmlns:a16="http://schemas.microsoft.com/office/drawing/2014/main" id="{5519866F-C779-40B3-97E8-855058EEFADB}"/>
                </a:ext>
              </a:extLst>
            </p:cNvPr>
            <p:cNvSpPr>
              <a:spLocks noChangeArrowheads="1"/>
            </p:cNvSpPr>
            <p:nvPr/>
          </p:nvSpPr>
          <p:spPr bwMode="auto">
            <a:xfrm>
              <a:off x="122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5</a:t>
              </a:r>
              <a:endParaRPr lang="en-US" altLang="zh-CN" sz="2800">
                <a:effectLst>
                  <a:outerShdw blurRad="38100" dist="38100" dir="2700000" algn="tl">
                    <a:srgbClr val="FFFFFF"/>
                  </a:outerShdw>
                </a:effectLst>
                <a:ea typeface="宋体" panose="02010600030101010101" pitchFamily="2" charset="-122"/>
              </a:endParaRPr>
            </a:p>
          </p:txBody>
        </p:sp>
        <p:sp>
          <p:nvSpPr>
            <p:cNvPr id="328825" name="Rectangle 121">
              <a:extLst>
                <a:ext uri="{FF2B5EF4-FFF2-40B4-BE49-F238E27FC236}">
                  <a16:creationId xmlns:a16="http://schemas.microsoft.com/office/drawing/2014/main" id="{793717E4-B7B3-42D3-8E3B-077FD89BD452}"/>
                </a:ext>
              </a:extLst>
            </p:cNvPr>
            <p:cNvSpPr>
              <a:spLocks noChangeArrowheads="1"/>
            </p:cNvSpPr>
            <p:nvPr/>
          </p:nvSpPr>
          <p:spPr bwMode="auto">
            <a:xfrm>
              <a:off x="149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6</a:t>
              </a:r>
              <a:endParaRPr lang="en-US" altLang="zh-CN" sz="2800">
                <a:effectLst>
                  <a:outerShdw blurRad="38100" dist="38100" dir="2700000" algn="tl">
                    <a:srgbClr val="FFFFFF"/>
                  </a:outerShdw>
                </a:effectLst>
                <a:ea typeface="宋体" panose="02010600030101010101" pitchFamily="2" charset="-122"/>
              </a:endParaRPr>
            </a:p>
          </p:txBody>
        </p:sp>
        <p:sp>
          <p:nvSpPr>
            <p:cNvPr id="328826" name="Rectangle 122">
              <a:extLst>
                <a:ext uri="{FF2B5EF4-FFF2-40B4-BE49-F238E27FC236}">
                  <a16:creationId xmlns:a16="http://schemas.microsoft.com/office/drawing/2014/main" id="{75CC3CB4-792B-4F94-9459-C37C4A068D86}"/>
                </a:ext>
              </a:extLst>
            </p:cNvPr>
            <p:cNvSpPr>
              <a:spLocks noChangeArrowheads="1"/>
            </p:cNvSpPr>
            <p:nvPr/>
          </p:nvSpPr>
          <p:spPr bwMode="auto">
            <a:xfrm>
              <a:off x="176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7</a:t>
              </a:r>
              <a:endParaRPr lang="en-US" altLang="zh-CN" sz="2800">
                <a:effectLst>
                  <a:outerShdw blurRad="38100" dist="38100" dir="2700000" algn="tl">
                    <a:srgbClr val="FFFFFF"/>
                  </a:outerShdw>
                </a:effectLst>
                <a:ea typeface="宋体" panose="02010600030101010101" pitchFamily="2" charset="-122"/>
              </a:endParaRPr>
            </a:p>
          </p:txBody>
        </p:sp>
        <p:sp>
          <p:nvSpPr>
            <p:cNvPr id="328827" name="Rectangle 123">
              <a:extLst>
                <a:ext uri="{FF2B5EF4-FFF2-40B4-BE49-F238E27FC236}">
                  <a16:creationId xmlns:a16="http://schemas.microsoft.com/office/drawing/2014/main" id="{52C26EDC-5D4E-4DBF-9C11-C79DA45F4F61}"/>
                </a:ext>
              </a:extLst>
            </p:cNvPr>
            <p:cNvSpPr>
              <a:spLocks noChangeArrowheads="1"/>
            </p:cNvSpPr>
            <p:nvPr/>
          </p:nvSpPr>
          <p:spPr bwMode="auto">
            <a:xfrm>
              <a:off x="203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8</a:t>
              </a:r>
              <a:endParaRPr lang="en-US" altLang="zh-CN" sz="2800">
                <a:effectLst>
                  <a:outerShdw blurRad="38100" dist="38100" dir="2700000" algn="tl">
                    <a:srgbClr val="FFFFFF"/>
                  </a:outerShdw>
                </a:effectLst>
                <a:ea typeface="宋体" panose="02010600030101010101" pitchFamily="2" charset="-122"/>
              </a:endParaRPr>
            </a:p>
          </p:txBody>
        </p:sp>
        <p:sp>
          <p:nvSpPr>
            <p:cNvPr id="328828" name="Rectangle 124">
              <a:extLst>
                <a:ext uri="{FF2B5EF4-FFF2-40B4-BE49-F238E27FC236}">
                  <a16:creationId xmlns:a16="http://schemas.microsoft.com/office/drawing/2014/main" id="{E4068BBB-FCFA-423D-914C-8E14212FDABA}"/>
                </a:ext>
              </a:extLst>
            </p:cNvPr>
            <p:cNvSpPr>
              <a:spLocks noChangeArrowheads="1"/>
            </p:cNvSpPr>
            <p:nvPr/>
          </p:nvSpPr>
          <p:spPr bwMode="auto">
            <a:xfrm>
              <a:off x="231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9</a:t>
              </a:r>
              <a:endParaRPr lang="en-US" altLang="zh-CN" sz="2800">
                <a:effectLst>
                  <a:outerShdw blurRad="38100" dist="38100" dir="2700000" algn="tl">
                    <a:srgbClr val="FFFFFF"/>
                  </a:outerShdw>
                </a:effectLst>
                <a:ea typeface="宋体" panose="02010600030101010101" pitchFamily="2" charset="-122"/>
              </a:endParaRPr>
            </a:p>
          </p:txBody>
        </p:sp>
        <p:sp>
          <p:nvSpPr>
            <p:cNvPr id="328829" name="Rectangle 125">
              <a:extLst>
                <a:ext uri="{FF2B5EF4-FFF2-40B4-BE49-F238E27FC236}">
                  <a16:creationId xmlns:a16="http://schemas.microsoft.com/office/drawing/2014/main" id="{AC7F1F1B-8BEC-49D2-8CF7-167885F57DF6}"/>
                </a:ext>
              </a:extLst>
            </p:cNvPr>
            <p:cNvSpPr>
              <a:spLocks noChangeArrowheads="1"/>
            </p:cNvSpPr>
            <p:nvPr/>
          </p:nvSpPr>
          <p:spPr bwMode="auto">
            <a:xfrm>
              <a:off x="256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10</a:t>
              </a:r>
              <a:endParaRPr lang="en-US" altLang="zh-CN" sz="2800">
                <a:effectLst>
                  <a:outerShdw blurRad="38100" dist="38100" dir="2700000" algn="tl">
                    <a:srgbClr val="FFFFFF"/>
                  </a:outerShdw>
                </a:effectLst>
                <a:ea typeface="宋体" panose="02010600030101010101" pitchFamily="2" charset="-122"/>
              </a:endParaRPr>
            </a:p>
          </p:txBody>
        </p:sp>
        <p:sp>
          <p:nvSpPr>
            <p:cNvPr id="328830" name="Rectangle 126">
              <a:extLst>
                <a:ext uri="{FF2B5EF4-FFF2-40B4-BE49-F238E27FC236}">
                  <a16:creationId xmlns:a16="http://schemas.microsoft.com/office/drawing/2014/main" id="{EBCA515D-0E14-4CBF-82E6-5B6E44C02E5C}"/>
                </a:ext>
              </a:extLst>
            </p:cNvPr>
            <p:cNvSpPr>
              <a:spLocks noChangeArrowheads="1"/>
            </p:cNvSpPr>
            <p:nvPr/>
          </p:nvSpPr>
          <p:spPr bwMode="auto">
            <a:xfrm>
              <a:off x="283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11</a:t>
              </a:r>
              <a:endParaRPr lang="en-US" altLang="zh-CN" sz="2800">
                <a:effectLst>
                  <a:outerShdw blurRad="38100" dist="38100" dir="2700000" algn="tl">
                    <a:srgbClr val="FFFFFF"/>
                  </a:outerShdw>
                </a:effectLst>
                <a:ea typeface="宋体" panose="02010600030101010101" pitchFamily="2" charset="-122"/>
              </a:endParaRPr>
            </a:p>
          </p:txBody>
        </p:sp>
        <p:sp>
          <p:nvSpPr>
            <p:cNvPr id="328831" name="Rectangle 127">
              <a:extLst>
                <a:ext uri="{FF2B5EF4-FFF2-40B4-BE49-F238E27FC236}">
                  <a16:creationId xmlns:a16="http://schemas.microsoft.com/office/drawing/2014/main" id="{2AF311D4-4974-4DD1-B626-34B065B9AED6}"/>
                </a:ext>
              </a:extLst>
            </p:cNvPr>
            <p:cNvSpPr>
              <a:spLocks noChangeArrowheads="1"/>
            </p:cNvSpPr>
            <p:nvPr/>
          </p:nvSpPr>
          <p:spPr bwMode="auto">
            <a:xfrm>
              <a:off x="3112"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12</a:t>
              </a:r>
              <a:endParaRPr lang="en-US" altLang="zh-CN" sz="2800">
                <a:effectLst>
                  <a:outerShdw blurRad="38100" dist="38100" dir="2700000" algn="tl">
                    <a:srgbClr val="FFFFFF"/>
                  </a:outerShdw>
                </a:effectLst>
                <a:ea typeface="宋体" panose="02010600030101010101" pitchFamily="2" charset="-122"/>
              </a:endParaRPr>
            </a:p>
          </p:txBody>
        </p:sp>
        <p:sp>
          <p:nvSpPr>
            <p:cNvPr id="328832" name="Rectangle 128">
              <a:extLst>
                <a:ext uri="{FF2B5EF4-FFF2-40B4-BE49-F238E27FC236}">
                  <a16:creationId xmlns:a16="http://schemas.microsoft.com/office/drawing/2014/main" id="{88FCC0CB-67DA-46E4-9416-FB9EB67F223D}"/>
                </a:ext>
              </a:extLst>
            </p:cNvPr>
            <p:cNvSpPr>
              <a:spLocks noChangeArrowheads="1"/>
            </p:cNvSpPr>
            <p:nvPr/>
          </p:nvSpPr>
          <p:spPr bwMode="auto">
            <a:xfrm>
              <a:off x="611" y="211"/>
              <a:ext cx="411"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Fetch</a:t>
              </a:r>
              <a:endParaRPr lang="en-US" altLang="zh-CN" sz="2400">
                <a:effectLst>
                  <a:outerShdw blurRad="38100" dist="38100" dir="2700000" algn="tl">
                    <a:srgbClr val="FFFFFF"/>
                  </a:outerShdw>
                </a:effectLst>
                <a:ea typeface="宋体" panose="02010600030101010101" pitchFamily="2" charset="-122"/>
              </a:endParaRPr>
            </a:p>
          </p:txBody>
        </p:sp>
        <p:sp>
          <p:nvSpPr>
            <p:cNvPr id="328833" name="Rectangle 129">
              <a:extLst>
                <a:ext uri="{FF2B5EF4-FFF2-40B4-BE49-F238E27FC236}">
                  <a16:creationId xmlns:a16="http://schemas.microsoft.com/office/drawing/2014/main" id="{1705689F-C6C9-4ABE-A535-CC5F29757FB0}"/>
                </a:ext>
              </a:extLst>
            </p:cNvPr>
            <p:cNvSpPr>
              <a:spLocks noChangeArrowheads="1"/>
            </p:cNvSpPr>
            <p:nvPr/>
          </p:nvSpPr>
          <p:spPr bwMode="auto">
            <a:xfrm>
              <a:off x="1117" y="211"/>
              <a:ext cx="239"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28834" name="Rectangle 130">
              <a:extLst>
                <a:ext uri="{FF2B5EF4-FFF2-40B4-BE49-F238E27FC236}">
                  <a16:creationId xmlns:a16="http://schemas.microsoft.com/office/drawing/2014/main" id="{0A41D474-B81B-4D74-8CEE-9F253D16911D}"/>
                </a:ext>
              </a:extLst>
            </p:cNvPr>
            <p:cNvSpPr>
              <a:spLocks noChangeArrowheads="1"/>
            </p:cNvSpPr>
            <p:nvPr/>
          </p:nvSpPr>
          <p:spPr bwMode="auto">
            <a:xfrm>
              <a:off x="1391" y="211"/>
              <a:ext cx="23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Alloc</a:t>
              </a:r>
              <a:endParaRPr lang="en-US" altLang="zh-CN" sz="2400">
                <a:effectLst>
                  <a:outerShdw blurRad="38100" dist="38100" dir="2700000" algn="tl">
                    <a:srgbClr val="FFFFFF"/>
                  </a:outerShdw>
                </a:effectLst>
                <a:ea typeface="宋体" panose="02010600030101010101" pitchFamily="2" charset="-122"/>
              </a:endParaRPr>
            </a:p>
          </p:txBody>
        </p:sp>
        <p:sp>
          <p:nvSpPr>
            <p:cNvPr id="328835" name="Rectangle 131">
              <a:extLst>
                <a:ext uri="{FF2B5EF4-FFF2-40B4-BE49-F238E27FC236}">
                  <a16:creationId xmlns:a16="http://schemas.microsoft.com/office/drawing/2014/main" id="{84176E4E-D269-4F96-8D43-EAF4831ECDDB}"/>
                </a:ext>
              </a:extLst>
            </p:cNvPr>
            <p:cNvSpPr>
              <a:spLocks noChangeArrowheads="1"/>
            </p:cNvSpPr>
            <p:nvPr/>
          </p:nvSpPr>
          <p:spPr bwMode="auto">
            <a:xfrm>
              <a:off x="1751" y="214"/>
              <a:ext cx="372"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Rename</a:t>
              </a:r>
              <a:endParaRPr lang="en-US" altLang="zh-CN" sz="2400">
                <a:effectLst>
                  <a:outerShdw blurRad="38100" dist="38100" dir="2700000" algn="tl">
                    <a:srgbClr val="FFFFFF"/>
                  </a:outerShdw>
                </a:effectLst>
                <a:ea typeface="宋体" panose="02010600030101010101" pitchFamily="2" charset="-122"/>
              </a:endParaRPr>
            </a:p>
          </p:txBody>
        </p:sp>
        <p:sp>
          <p:nvSpPr>
            <p:cNvPr id="328836" name="Rectangle 132">
              <a:extLst>
                <a:ext uri="{FF2B5EF4-FFF2-40B4-BE49-F238E27FC236}">
                  <a16:creationId xmlns:a16="http://schemas.microsoft.com/office/drawing/2014/main" id="{EEC40520-575E-42C3-8D71-BAD91EE37E83}"/>
                </a:ext>
              </a:extLst>
            </p:cNvPr>
            <p:cNvSpPr>
              <a:spLocks noChangeArrowheads="1"/>
            </p:cNvSpPr>
            <p:nvPr/>
          </p:nvSpPr>
          <p:spPr bwMode="auto">
            <a:xfrm>
              <a:off x="2237" y="211"/>
              <a:ext cx="18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Que</a:t>
              </a:r>
              <a:endParaRPr lang="en-US" altLang="zh-CN" sz="2400">
                <a:effectLst>
                  <a:outerShdw blurRad="38100" dist="38100" dir="2700000" algn="tl">
                    <a:srgbClr val="FFFFFF"/>
                  </a:outerShdw>
                </a:effectLst>
                <a:ea typeface="宋体" panose="02010600030101010101" pitchFamily="2" charset="-122"/>
              </a:endParaRPr>
            </a:p>
          </p:txBody>
        </p:sp>
        <p:sp>
          <p:nvSpPr>
            <p:cNvPr id="328837" name="Rectangle 133">
              <a:extLst>
                <a:ext uri="{FF2B5EF4-FFF2-40B4-BE49-F238E27FC236}">
                  <a16:creationId xmlns:a16="http://schemas.microsoft.com/office/drawing/2014/main" id="{A944D073-1C99-48DC-B870-FAEBE156B7F0}"/>
                </a:ext>
              </a:extLst>
            </p:cNvPr>
            <p:cNvSpPr>
              <a:spLocks noChangeArrowheads="1"/>
            </p:cNvSpPr>
            <p:nvPr/>
          </p:nvSpPr>
          <p:spPr bwMode="auto">
            <a:xfrm>
              <a:off x="2509"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8838" name="Rectangle 134">
              <a:extLst>
                <a:ext uri="{FF2B5EF4-FFF2-40B4-BE49-F238E27FC236}">
                  <a16:creationId xmlns:a16="http://schemas.microsoft.com/office/drawing/2014/main" id="{9A563E14-0BE2-487D-9186-46AE6E3FFEDC}"/>
                </a:ext>
              </a:extLst>
            </p:cNvPr>
            <p:cNvSpPr>
              <a:spLocks noChangeArrowheads="1"/>
            </p:cNvSpPr>
            <p:nvPr/>
          </p:nvSpPr>
          <p:spPr bwMode="auto">
            <a:xfrm>
              <a:off x="2790" y="207"/>
              <a:ext cx="176" cy="12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8839" name="Rectangle 135">
              <a:extLst>
                <a:ext uri="{FF2B5EF4-FFF2-40B4-BE49-F238E27FC236}">
                  <a16:creationId xmlns:a16="http://schemas.microsoft.com/office/drawing/2014/main" id="{835EF67A-9983-4EFF-855B-1E357A172888}"/>
                </a:ext>
              </a:extLst>
            </p:cNvPr>
            <p:cNvSpPr>
              <a:spLocks noChangeArrowheads="1"/>
            </p:cNvSpPr>
            <p:nvPr/>
          </p:nvSpPr>
          <p:spPr bwMode="auto">
            <a:xfrm>
              <a:off x="3054"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8840" name="Line 136">
              <a:extLst>
                <a:ext uri="{FF2B5EF4-FFF2-40B4-BE49-F238E27FC236}">
                  <a16:creationId xmlns:a16="http://schemas.microsoft.com/office/drawing/2014/main" id="{915DF082-38C2-47C7-8353-C4F91336175E}"/>
                </a:ext>
              </a:extLst>
            </p:cNvPr>
            <p:cNvSpPr>
              <a:spLocks noChangeShapeType="1"/>
            </p:cNvSpPr>
            <p:nvPr/>
          </p:nvSpPr>
          <p:spPr bwMode="auto">
            <a:xfrm>
              <a:off x="3281" y="2"/>
              <a:ext cx="545"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841" name="Rectangle 137">
              <a:extLst>
                <a:ext uri="{FF2B5EF4-FFF2-40B4-BE49-F238E27FC236}">
                  <a16:creationId xmlns:a16="http://schemas.microsoft.com/office/drawing/2014/main" id="{A2AE08CC-96D9-4D38-B4EE-700C03CC27A0}"/>
                </a:ext>
              </a:extLst>
            </p:cNvPr>
            <p:cNvSpPr>
              <a:spLocks noChangeArrowheads="1"/>
            </p:cNvSpPr>
            <p:nvPr/>
          </p:nvSpPr>
          <p:spPr bwMode="auto">
            <a:xfrm>
              <a:off x="338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13</a:t>
              </a:r>
              <a:endParaRPr lang="en-US" altLang="zh-CN" sz="2800">
                <a:effectLst>
                  <a:outerShdw blurRad="38100" dist="38100" dir="2700000" algn="tl">
                    <a:srgbClr val="FFFFFF"/>
                  </a:outerShdw>
                </a:effectLst>
                <a:ea typeface="宋体" panose="02010600030101010101" pitchFamily="2" charset="-122"/>
              </a:endParaRPr>
            </a:p>
          </p:txBody>
        </p:sp>
        <p:sp>
          <p:nvSpPr>
            <p:cNvPr id="328842" name="Rectangle 138">
              <a:extLst>
                <a:ext uri="{FF2B5EF4-FFF2-40B4-BE49-F238E27FC236}">
                  <a16:creationId xmlns:a16="http://schemas.microsoft.com/office/drawing/2014/main" id="{FDC1F312-5597-4D3F-9DA6-D98187F222AB}"/>
                </a:ext>
              </a:extLst>
            </p:cNvPr>
            <p:cNvSpPr>
              <a:spLocks noChangeArrowheads="1"/>
            </p:cNvSpPr>
            <p:nvPr/>
          </p:nvSpPr>
          <p:spPr bwMode="auto">
            <a:xfrm>
              <a:off x="3658"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14</a:t>
              </a:r>
              <a:endParaRPr lang="en-US" altLang="zh-CN" sz="2800">
                <a:effectLst>
                  <a:outerShdw blurRad="38100" dist="38100" dir="2700000" algn="tl">
                    <a:srgbClr val="FFFFFF"/>
                  </a:outerShdw>
                </a:effectLst>
                <a:ea typeface="宋体" panose="02010600030101010101" pitchFamily="2" charset="-122"/>
              </a:endParaRPr>
            </a:p>
          </p:txBody>
        </p:sp>
        <p:sp>
          <p:nvSpPr>
            <p:cNvPr id="328843" name="Rectangle 139">
              <a:extLst>
                <a:ext uri="{FF2B5EF4-FFF2-40B4-BE49-F238E27FC236}">
                  <a16:creationId xmlns:a16="http://schemas.microsoft.com/office/drawing/2014/main" id="{8F52DED2-344A-4D35-BAAE-60BF96BD2405}"/>
                </a:ext>
              </a:extLst>
            </p:cNvPr>
            <p:cNvSpPr>
              <a:spLocks noChangeArrowheads="1"/>
            </p:cNvSpPr>
            <p:nvPr/>
          </p:nvSpPr>
          <p:spPr bwMode="auto">
            <a:xfrm>
              <a:off x="3325" y="209"/>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28844" name="Rectangle 140">
              <a:extLst>
                <a:ext uri="{FF2B5EF4-FFF2-40B4-BE49-F238E27FC236}">
                  <a16:creationId xmlns:a16="http://schemas.microsoft.com/office/drawing/2014/main" id="{F5BAE07B-F56D-4E7F-B91A-88975E62A4C1}"/>
                </a:ext>
              </a:extLst>
            </p:cNvPr>
            <p:cNvSpPr>
              <a:spLocks noChangeArrowheads="1"/>
            </p:cNvSpPr>
            <p:nvPr/>
          </p:nvSpPr>
          <p:spPr bwMode="auto">
            <a:xfrm>
              <a:off x="3576" y="213"/>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28845" name="Line 141">
              <a:extLst>
                <a:ext uri="{FF2B5EF4-FFF2-40B4-BE49-F238E27FC236}">
                  <a16:creationId xmlns:a16="http://schemas.microsoft.com/office/drawing/2014/main" id="{AD559B34-AFC2-468C-96E8-BE3387E2D9AF}"/>
                </a:ext>
              </a:extLst>
            </p:cNvPr>
            <p:cNvSpPr>
              <a:spLocks noChangeShapeType="1"/>
            </p:cNvSpPr>
            <p:nvPr/>
          </p:nvSpPr>
          <p:spPr bwMode="auto">
            <a:xfrm>
              <a:off x="3281" y="2"/>
              <a:ext cx="5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846" name="Line 142">
              <a:extLst>
                <a:ext uri="{FF2B5EF4-FFF2-40B4-BE49-F238E27FC236}">
                  <a16:creationId xmlns:a16="http://schemas.microsoft.com/office/drawing/2014/main" id="{DAF83183-8445-45FA-8C24-A751B98CA99C}"/>
                </a:ext>
              </a:extLst>
            </p:cNvPr>
            <p:cNvSpPr>
              <a:spLocks noChangeShapeType="1"/>
            </p:cNvSpPr>
            <p:nvPr/>
          </p:nvSpPr>
          <p:spPr bwMode="auto">
            <a:xfrm>
              <a:off x="3826" y="2"/>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847" name="Line 143">
              <a:extLst>
                <a:ext uri="{FF2B5EF4-FFF2-40B4-BE49-F238E27FC236}">
                  <a16:creationId xmlns:a16="http://schemas.microsoft.com/office/drawing/2014/main" id="{5B059F66-1012-4A3E-9C0A-B10FC46587B3}"/>
                </a:ext>
              </a:extLst>
            </p:cNvPr>
            <p:cNvSpPr>
              <a:spLocks noChangeShapeType="1"/>
            </p:cNvSpPr>
            <p:nvPr/>
          </p:nvSpPr>
          <p:spPr bwMode="auto">
            <a:xfrm>
              <a:off x="3826" y="173"/>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848" name="Rectangle 144">
              <a:extLst>
                <a:ext uri="{FF2B5EF4-FFF2-40B4-BE49-F238E27FC236}">
                  <a16:creationId xmlns:a16="http://schemas.microsoft.com/office/drawing/2014/main" id="{63E93AB1-ECE2-4443-82F1-667E7BA92466}"/>
                </a:ext>
              </a:extLst>
            </p:cNvPr>
            <p:cNvSpPr>
              <a:spLocks noChangeArrowheads="1"/>
            </p:cNvSpPr>
            <p:nvPr/>
          </p:nvSpPr>
          <p:spPr bwMode="auto">
            <a:xfrm>
              <a:off x="3886"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15</a:t>
              </a:r>
              <a:endParaRPr lang="en-US" altLang="zh-CN" sz="2800">
                <a:effectLst>
                  <a:outerShdw blurRad="38100" dist="38100" dir="2700000" algn="tl">
                    <a:srgbClr val="FFFFFF"/>
                  </a:outerShdw>
                </a:effectLst>
                <a:ea typeface="宋体" panose="02010600030101010101" pitchFamily="2" charset="-122"/>
              </a:endParaRPr>
            </a:p>
          </p:txBody>
        </p:sp>
        <p:sp>
          <p:nvSpPr>
            <p:cNvPr id="328849" name="Rectangle 145">
              <a:extLst>
                <a:ext uri="{FF2B5EF4-FFF2-40B4-BE49-F238E27FC236}">
                  <a16:creationId xmlns:a16="http://schemas.microsoft.com/office/drawing/2014/main" id="{372CD814-2352-417A-A933-283BC863922D}"/>
                </a:ext>
              </a:extLst>
            </p:cNvPr>
            <p:cNvSpPr>
              <a:spLocks noChangeArrowheads="1"/>
            </p:cNvSpPr>
            <p:nvPr/>
          </p:nvSpPr>
          <p:spPr bwMode="auto">
            <a:xfrm>
              <a:off x="415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16</a:t>
              </a:r>
              <a:endParaRPr lang="en-US" altLang="zh-CN" sz="2800">
                <a:effectLst>
                  <a:outerShdw blurRad="38100" dist="38100" dir="2700000" algn="tl">
                    <a:srgbClr val="FFFFFF"/>
                  </a:outerShdw>
                </a:effectLst>
                <a:ea typeface="宋体" panose="02010600030101010101" pitchFamily="2" charset="-122"/>
              </a:endParaRPr>
            </a:p>
          </p:txBody>
        </p:sp>
        <p:sp>
          <p:nvSpPr>
            <p:cNvPr id="328850" name="Rectangle 146">
              <a:extLst>
                <a:ext uri="{FF2B5EF4-FFF2-40B4-BE49-F238E27FC236}">
                  <a16:creationId xmlns:a16="http://schemas.microsoft.com/office/drawing/2014/main" id="{2AE04A5B-DCA8-48F0-B586-36761F1C598E}"/>
                </a:ext>
              </a:extLst>
            </p:cNvPr>
            <p:cNvSpPr>
              <a:spLocks noChangeArrowheads="1"/>
            </p:cNvSpPr>
            <p:nvPr/>
          </p:nvSpPr>
          <p:spPr bwMode="auto">
            <a:xfrm>
              <a:off x="4429" y="33"/>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17</a:t>
              </a:r>
              <a:endParaRPr lang="en-US" altLang="zh-CN" sz="2800">
                <a:effectLst>
                  <a:outerShdw blurRad="38100" dist="38100" dir="2700000" algn="tl">
                    <a:srgbClr val="FFFFFF"/>
                  </a:outerShdw>
                </a:effectLst>
                <a:ea typeface="宋体" panose="02010600030101010101" pitchFamily="2" charset="-122"/>
              </a:endParaRPr>
            </a:p>
          </p:txBody>
        </p:sp>
        <p:sp>
          <p:nvSpPr>
            <p:cNvPr id="328851" name="Rectangle 147">
              <a:extLst>
                <a:ext uri="{FF2B5EF4-FFF2-40B4-BE49-F238E27FC236}">
                  <a16:creationId xmlns:a16="http://schemas.microsoft.com/office/drawing/2014/main" id="{02DE81A3-46B8-4DFB-9421-C0ABE6A989B4}"/>
                </a:ext>
              </a:extLst>
            </p:cNvPr>
            <p:cNvSpPr>
              <a:spLocks noChangeArrowheads="1"/>
            </p:cNvSpPr>
            <p:nvPr/>
          </p:nvSpPr>
          <p:spPr bwMode="auto">
            <a:xfrm>
              <a:off x="469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18</a:t>
              </a:r>
              <a:endParaRPr lang="en-US" altLang="zh-CN" sz="2800">
                <a:effectLst>
                  <a:outerShdw blurRad="38100" dist="38100" dir="2700000" algn="tl">
                    <a:srgbClr val="FFFFFF"/>
                  </a:outerShdw>
                </a:effectLst>
                <a:ea typeface="宋体" panose="02010600030101010101" pitchFamily="2" charset="-122"/>
              </a:endParaRPr>
            </a:p>
          </p:txBody>
        </p:sp>
        <p:sp>
          <p:nvSpPr>
            <p:cNvPr id="328852" name="Rectangle 148">
              <a:extLst>
                <a:ext uri="{FF2B5EF4-FFF2-40B4-BE49-F238E27FC236}">
                  <a16:creationId xmlns:a16="http://schemas.microsoft.com/office/drawing/2014/main" id="{88CF1FB5-DA70-4A84-A2F2-BA95051B3F75}"/>
                </a:ext>
              </a:extLst>
            </p:cNvPr>
            <p:cNvSpPr>
              <a:spLocks noChangeArrowheads="1"/>
            </p:cNvSpPr>
            <p:nvPr/>
          </p:nvSpPr>
          <p:spPr bwMode="auto">
            <a:xfrm>
              <a:off x="4975" y="33"/>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19</a:t>
              </a:r>
              <a:endParaRPr lang="en-US" altLang="zh-CN" sz="2800">
                <a:effectLst>
                  <a:outerShdw blurRad="38100" dist="38100" dir="2700000" algn="tl">
                    <a:srgbClr val="FFFFFF"/>
                  </a:outerShdw>
                </a:effectLst>
                <a:ea typeface="宋体" panose="02010600030101010101" pitchFamily="2" charset="-122"/>
              </a:endParaRPr>
            </a:p>
          </p:txBody>
        </p:sp>
        <p:sp>
          <p:nvSpPr>
            <p:cNvPr id="328853" name="Rectangle 149">
              <a:extLst>
                <a:ext uri="{FF2B5EF4-FFF2-40B4-BE49-F238E27FC236}">
                  <a16:creationId xmlns:a16="http://schemas.microsoft.com/office/drawing/2014/main" id="{D14B3A8B-1BC2-4C9C-91A3-CE7FA0C8517F}"/>
                </a:ext>
              </a:extLst>
            </p:cNvPr>
            <p:cNvSpPr>
              <a:spLocks noChangeArrowheads="1"/>
            </p:cNvSpPr>
            <p:nvPr/>
          </p:nvSpPr>
          <p:spPr bwMode="auto">
            <a:xfrm>
              <a:off x="5230" y="30"/>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20</a:t>
              </a:r>
              <a:endParaRPr lang="en-US" altLang="zh-CN" sz="2800">
                <a:effectLst>
                  <a:outerShdw blurRad="38100" dist="38100" dir="2700000" algn="tl">
                    <a:srgbClr val="FFFFFF"/>
                  </a:outerShdw>
                </a:effectLst>
                <a:ea typeface="宋体" panose="02010600030101010101" pitchFamily="2" charset="-122"/>
              </a:endParaRPr>
            </a:p>
          </p:txBody>
        </p:sp>
        <p:sp>
          <p:nvSpPr>
            <p:cNvPr id="328854" name="Rectangle 150">
              <a:extLst>
                <a:ext uri="{FF2B5EF4-FFF2-40B4-BE49-F238E27FC236}">
                  <a16:creationId xmlns:a16="http://schemas.microsoft.com/office/drawing/2014/main" id="{95DDF12A-2B92-4FCC-B964-ADF3E0BD1DFB}"/>
                </a:ext>
              </a:extLst>
            </p:cNvPr>
            <p:cNvSpPr>
              <a:spLocks noChangeArrowheads="1"/>
            </p:cNvSpPr>
            <p:nvPr/>
          </p:nvSpPr>
          <p:spPr bwMode="auto">
            <a:xfrm>
              <a:off x="4157" y="207"/>
              <a:ext cx="128" cy="12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a:t>
              </a:r>
            </a:p>
          </p:txBody>
        </p:sp>
        <p:sp>
          <p:nvSpPr>
            <p:cNvPr id="328855" name="Rectangle 151">
              <a:extLst>
                <a:ext uri="{FF2B5EF4-FFF2-40B4-BE49-F238E27FC236}">
                  <a16:creationId xmlns:a16="http://schemas.microsoft.com/office/drawing/2014/main" id="{ABDA75D8-352E-405E-B80A-78ABED143523}"/>
                </a:ext>
              </a:extLst>
            </p:cNvPr>
            <p:cNvSpPr>
              <a:spLocks noChangeArrowheads="1"/>
            </p:cNvSpPr>
            <p:nvPr/>
          </p:nvSpPr>
          <p:spPr bwMode="auto">
            <a:xfrm>
              <a:off x="4435" y="211"/>
              <a:ext cx="11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Ex</a:t>
              </a:r>
              <a:endParaRPr lang="en-US" altLang="zh-CN" sz="2400">
                <a:effectLst>
                  <a:outerShdw blurRad="38100" dist="38100" dir="2700000" algn="tl">
                    <a:srgbClr val="FFFFFF"/>
                  </a:outerShdw>
                </a:effectLst>
                <a:ea typeface="宋体" panose="02010600030101010101" pitchFamily="2" charset="-122"/>
              </a:endParaRPr>
            </a:p>
          </p:txBody>
        </p:sp>
        <p:sp>
          <p:nvSpPr>
            <p:cNvPr id="328856" name="Rectangle 152">
              <a:extLst>
                <a:ext uri="{FF2B5EF4-FFF2-40B4-BE49-F238E27FC236}">
                  <a16:creationId xmlns:a16="http://schemas.microsoft.com/office/drawing/2014/main" id="{AB89A595-FE21-4AA6-BA58-FE8311AAF845}"/>
                </a:ext>
              </a:extLst>
            </p:cNvPr>
            <p:cNvSpPr>
              <a:spLocks noChangeArrowheads="1"/>
            </p:cNvSpPr>
            <p:nvPr/>
          </p:nvSpPr>
          <p:spPr bwMode="auto">
            <a:xfrm>
              <a:off x="4660" y="214"/>
              <a:ext cx="19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Flgs</a:t>
              </a:r>
              <a:endParaRPr lang="en-US" altLang="zh-CN" sz="2400">
                <a:effectLst>
                  <a:outerShdw blurRad="38100" dist="38100" dir="2700000" algn="tl">
                    <a:srgbClr val="FFFFFF"/>
                  </a:outerShdw>
                </a:effectLst>
                <a:ea typeface="宋体" panose="02010600030101010101" pitchFamily="2" charset="-122"/>
              </a:endParaRPr>
            </a:p>
          </p:txBody>
        </p:sp>
        <p:sp>
          <p:nvSpPr>
            <p:cNvPr id="328857" name="Rectangle 153">
              <a:extLst>
                <a:ext uri="{FF2B5EF4-FFF2-40B4-BE49-F238E27FC236}">
                  <a16:creationId xmlns:a16="http://schemas.microsoft.com/office/drawing/2014/main" id="{38CC8568-69DD-4104-8CA0-F125120DDB9F}"/>
                </a:ext>
              </a:extLst>
            </p:cNvPr>
            <p:cNvSpPr>
              <a:spLocks noChangeArrowheads="1"/>
            </p:cNvSpPr>
            <p:nvPr/>
          </p:nvSpPr>
          <p:spPr bwMode="auto">
            <a:xfrm>
              <a:off x="4914" y="210"/>
              <a:ext cx="2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Br Ck</a:t>
              </a:r>
              <a:endParaRPr lang="en-US" altLang="zh-CN" sz="2400">
                <a:effectLst>
                  <a:outerShdw blurRad="38100" dist="38100" dir="2700000" algn="tl">
                    <a:srgbClr val="FFFFFF"/>
                  </a:outerShdw>
                </a:effectLst>
                <a:ea typeface="宋体" panose="02010600030101010101" pitchFamily="2" charset="-122"/>
              </a:endParaRPr>
            </a:p>
          </p:txBody>
        </p:sp>
        <p:sp>
          <p:nvSpPr>
            <p:cNvPr id="328858" name="Rectangle 154">
              <a:extLst>
                <a:ext uri="{FF2B5EF4-FFF2-40B4-BE49-F238E27FC236}">
                  <a16:creationId xmlns:a16="http://schemas.microsoft.com/office/drawing/2014/main" id="{C29C7B04-7763-430E-8648-9FD12FAC1A4B}"/>
                </a:ext>
              </a:extLst>
            </p:cNvPr>
            <p:cNvSpPr>
              <a:spLocks noChangeArrowheads="1"/>
            </p:cNvSpPr>
            <p:nvPr/>
          </p:nvSpPr>
          <p:spPr bwMode="auto">
            <a:xfrm>
              <a:off x="5194" y="211"/>
              <a:ext cx="26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28859" name="Rectangle 155">
              <a:extLst>
                <a:ext uri="{FF2B5EF4-FFF2-40B4-BE49-F238E27FC236}">
                  <a16:creationId xmlns:a16="http://schemas.microsoft.com/office/drawing/2014/main" id="{B041046D-3BB5-48AB-8A5D-6F814EDB29D1}"/>
                </a:ext>
              </a:extLst>
            </p:cNvPr>
            <p:cNvSpPr>
              <a:spLocks noChangeArrowheads="1"/>
            </p:cNvSpPr>
            <p:nvPr/>
          </p:nvSpPr>
          <p:spPr bwMode="auto">
            <a:xfrm>
              <a:off x="3886" y="208"/>
              <a:ext cx="1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 </a:t>
              </a:r>
              <a:endParaRPr lang="en-US" altLang="zh-CN" sz="2400">
                <a:effectLst>
                  <a:outerShdw blurRad="38100" dist="38100" dir="2700000" algn="tl">
                    <a:srgbClr val="FFFFFF"/>
                  </a:outerShdw>
                </a:effectLst>
                <a:ea typeface="宋体" panose="02010600030101010101" pitchFamily="2" charset="-122"/>
              </a:endParaRPr>
            </a:p>
          </p:txBody>
        </p:sp>
        <p:sp>
          <p:nvSpPr>
            <p:cNvPr id="328860" name="Rectangle 156">
              <a:extLst>
                <a:ext uri="{FF2B5EF4-FFF2-40B4-BE49-F238E27FC236}">
                  <a16:creationId xmlns:a16="http://schemas.microsoft.com/office/drawing/2014/main" id="{6B7E22FB-D568-4D44-858E-31C7A1D81058}"/>
                </a:ext>
              </a:extLst>
            </p:cNvPr>
            <p:cNvSpPr>
              <a:spLocks noChangeArrowheads="1"/>
            </p:cNvSpPr>
            <p:nvPr/>
          </p:nvSpPr>
          <p:spPr bwMode="auto">
            <a:xfrm>
              <a:off x="67" y="211"/>
              <a:ext cx="42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Nxt IP</a:t>
              </a:r>
              <a:endParaRPr lang="en-US" altLang="zh-CN" sz="2400">
                <a:effectLst>
                  <a:outerShdw blurRad="38100" dist="38100" dir="2700000" algn="tl">
                    <a:srgbClr val="FFFFFF"/>
                  </a:outerShdw>
                </a:effectLst>
                <a:ea typeface="宋体" panose="02010600030101010101" pitchFamily="2" charset="-122"/>
              </a:endParaRPr>
            </a:p>
          </p:txBody>
        </p:sp>
        <p:sp>
          <p:nvSpPr>
            <p:cNvPr id="328861" name="Rectangle 157">
              <a:extLst>
                <a:ext uri="{FF2B5EF4-FFF2-40B4-BE49-F238E27FC236}">
                  <a16:creationId xmlns:a16="http://schemas.microsoft.com/office/drawing/2014/main" id="{6726A91E-15F3-433B-94C4-CB66F55E47D6}"/>
                </a:ext>
              </a:extLst>
            </p:cNvPr>
            <p:cNvSpPr>
              <a:spLocks noChangeArrowheads="1"/>
            </p:cNvSpPr>
            <p:nvPr/>
          </p:nvSpPr>
          <p:spPr bwMode="auto">
            <a:xfrm>
              <a:off x="13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a:t>
              </a:r>
              <a:endParaRPr lang="en-US" altLang="zh-CN" sz="2800">
                <a:effectLst>
                  <a:outerShdw blurRad="38100" dist="38100" dir="2700000" algn="tl">
                    <a:srgbClr val="FFFFFF"/>
                  </a:outerShdw>
                </a:effectLst>
                <a:ea typeface="宋体" panose="02010600030101010101" pitchFamily="2" charset="-122"/>
              </a:endParaRPr>
            </a:p>
          </p:txBody>
        </p:sp>
        <p:grpSp>
          <p:nvGrpSpPr>
            <p:cNvPr id="328862" name="Group 158">
              <a:extLst>
                <a:ext uri="{FF2B5EF4-FFF2-40B4-BE49-F238E27FC236}">
                  <a16:creationId xmlns:a16="http://schemas.microsoft.com/office/drawing/2014/main" id="{C143C983-5884-4182-A0C3-722A5A39FE3F}"/>
                </a:ext>
              </a:extLst>
            </p:cNvPr>
            <p:cNvGrpSpPr>
              <a:grpSpLocks/>
            </p:cNvGrpSpPr>
            <p:nvPr/>
          </p:nvGrpSpPr>
          <p:grpSpPr bwMode="auto">
            <a:xfrm>
              <a:off x="144" y="530"/>
              <a:ext cx="4582" cy="2505"/>
              <a:chOff x="0" y="0"/>
              <a:chExt cx="4582" cy="2505"/>
            </a:xfrm>
          </p:grpSpPr>
          <p:sp>
            <p:nvSpPr>
              <p:cNvPr id="328863" name="Text Box 159">
                <a:extLst>
                  <a:ext uri="{FF2B5EF4-FFF2-40B4-BE49-F238E27FC236}">
                    <a16:creationId xmlns:a16="http://schemas.microsoft.com/office/drawing/2014/main" id="{60942781-351B-498E-9187-6E16956CCF53}"/>
                  </a:ext>
                </a:extLst>
              </p:cNvPr>
              <p:cNvSpPr txBox="1">
                <a:spLocks noChangeArrowheads="1"/>
              </p:cNvSpPr>
              <p:nvPr/>
            </p:nvSpPr>
            <p:spPr bwMode="auto">
              <a:xfrm>
                <a:off x="0" y="0"/>
                <a:ext cx="4582" cy="10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latin typeface="Trebuchet MS" panose="020B0603020202020204" pitchFamily="34" charset="0"/>
                    <a:ea typeface="宋体" panose="02010600030101010101" pitchFamily="2" charset="-122"/>
                  </a:rPr>
                  <a:t>Ex: Execute</a:t>
                </a:r>
              </a:p>
              <a:p>
                <a:r>
                  <a:rPr lang="en-US" altLang="zh-CN" sz="3200">
                    <a:latin typeface="Trebuchet MS" panose="020B0603020202020204" pitchFamily="34" charset="0"/>
                    <a:ea typeface="宋体" panose="02010600030101010101" pitchFamily="2" charset="-122"/>
                  </a:rPr>
                  <a:t>	</a:t>
                </a:r>
                <a:r>
                  <a:rPr lang="en-US" altLang="zh-CN" sz="2800">
                    <a:latin typeface="Trebuchet MS" panose="020B0603020202020204" pitchFamily="34" charset="0"/>
                    <a:ea typeface="宋体" panose="02010600030101010101" pitchFamily="2" charset="-122"/>
                  </a:rPr>
                  <a:t>Execute the uOPs on the appropriate</a:t>
                </a:r>
              </a:p>
              <a:p>
                <a:r>
                  <a:rPr lang="en-US" altLang="zh-CN" sz="2800">
                    <a:latin typeface="Trebuchet MS" panose="020B0603020202020204" pitchFamily="34" charset="0"/>
                    <a:ea typeface="宋体" panose="02010600030101010101" pitchFamily="2" charset="-122"/>
                  </a:rPr>
                  <a:t>	execution port.</a:t>
                </a:r>
              </a:p>
            </p:txBody>
          </p:sp>
          <p:grpSp>
            <p:nvGrpSpPr>
              <p:cNvPr id="328864" name="Group 160">
                <a:extLst>
                  <a:ext uri="{FF2B5EF4-FFF2-40B4-BE49-F238E27FC236}">
                    <a16:creationId xmlns:a16="http://schemas.microsoft.com/office/drawing/2014/main" id="{50789C0B-ECAA-43DC-A6DA-5690A3D12685}"/>
                  </a:ext>
                </a:extLst>
              </p:cNvPr>
              <p:cNvGrpSpPr>
                <a:grpSpLocks/>
              </p:cNvGrpSpPr>
              <p:nvPr/>
            </p:nvGrpSpPr>
            <p:grpSpPr bwMode="auto">
              <a:xfrm>
                <a:off x="3286" y="1182"/>
                <a:ext cx="218" cy="1323"/>
                <a:chOff x="0" y="0"/>
                <a:chExt cx="218" cy="1323"/>
              </a:xfrm>
            </p:grpSpPr>
            <p:sp>
              <p:nvSpPr>
                <p:cNvPr id="328865" name="Rectangle 161">
                  <a:extLst>
                    <a:ext uri="{FF2B5EF4-FFF2-40B4-BE49-F238E27FC236}">
                      <a16:creationId xmlns:a16="http://schemas.microsoft.com/office/drawing/2014/main" id="{D807A766-3BCC-4745-835D-9F4E20187252}"/>
                    </a:ext>
                  </a:extLst>
                </p:cNvPr>
                <p:cNvSpPr>
                  <a:spLocks noChangeArrowheads="1"/>
                </p:cNvSpPr>
                <p:nvPr/>
              </p:nvSpPr>
              <p:spPr bwMode="auto">
                <a:xfrm>
                  <a:off x="5" y="1081"/>
                  <a:ext cx="207" cy="242"/>
                </a:xfrm>
                <a:prstGeom prst="rect">
                  <a:avLst/>
                </a:prstGeom>
                <a:solidFill>
                  <a:schemeClr val="folHlink"/>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Fop</a:t>
                  </a:r>
                </a:p>
              </p:txBody>
            </p:sp>
            <p:sp>
              <p:nvSpPr>
                <p:cNvPr id="328866" name="Rectangle 162">
                  <a:extLst>
                    <a:ext uri="{FF2B5EF4-FFF2-40B4-BE49-F238E27FC236}">
                      <a16:creationId xmlns:a16="http://schemas.microsoft.com/office/drawing/2014/main" id="{AFE5222E-3D6C-4C71-8E83-03CEA44AB6E7}"/>
                    </a:ext>
                  </a:extLst>
                </p:cNvPr>
                <p:cNvSpPr>
                  <a:spLocks noChangeArrowheads="1"/>
                </p:cNvSpPr>
                <p:nvPr/>
              </p:nvSpPr>
              <p:spPr bwMode="auto">
                <a:xfrm>
                  <a:off x="3" y="897"/>
                  <a:ext cx="215" cy="142"/>
                </a:xfrm>
                <a:prstGeom prst="rect">
                  <a:avLst/>
                </a:prstGeom>
                <a:solidFill>
                  <a:schemeClr val="folHlink"/>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Fms</a:t>
                  </a:r>
                </a:p>
              </p:txBody>
            </p:sp>
            <p:sp>
              <p:nvSpPr>
                <p:cNvPr id="328867" name="Rectangle 163">
                  <a:extLst>
                    <a:ext uri="{FF2B5EF4-FFF2-40B4-BE49-F238E27FC236}">
                      <a16:creationId xmlns:a16="http://schemas.microsoft.com/office/drawing/2014/main" id="{94DFB61D-DC9B-4C80-B062-07E1342B1BDF}"/>
                    </a:ext>
                  </a:extLst>
                </p:cNvPr>
                <p:cNvSpPr>
                  <a:spLocks noChangeArrowheads="1"/>
                </p:cNvSpPr>
                <p:nvPr/>
              </p:nvSpPr>
              <p:spPr bwMode="auto">
                <a:xfrm>
                  <a:off x="2" y="0"/>
                  <a:ext cx="145" cy="111"/>
                </a:xfrm>
                <a:prstGeom prst="rect">
                  <a:avLst/>
                </a:prstGeom>
                <a:solidFill>
                  <a:schemeClr val="folHlink"/>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p>
              </p:txBody>
            </p:sp>
            <p:sp>
              <p:nvSpPr>
                <p:cNvPr id="328868" name="Rectangle 164">
                  <a:extLst>
                    <a:ext uri="{FF2B5EF4-FFF2-40B4-BE49-F238E27FC236}">
                      <a16:creationId xmlns:a16="http://schemas.microsoft.com/office/drawing/2014/main" id="{5914ADB2-DED0-488E-9FFF-39F4EF654F87}"/>
                    </a:ext>
                  </a:extLst>
                </p:cNvPr>
                <p:cNvSpPr>
                  <a:spLocks noChangeArrowheads="1"/>
                </p:cNvSpPr>
                <p:nvPr/>
              </p:nvSpPr>
              <p:spPr bwMode="auto">
                <a:xfrm>
                  <a:off x="0" y="129"/>
                  <a:ext cx="150" cy="107"/>
                </a:xfrm>
                <a:prstGeom prst="rect">
                  <a:avLst/>
                </a:prstGeom>
                <a:solidFill>
                  <a:schemeClr val="folHlink"/>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p>
              </p:txBody>
            </p:sp>
            <p:sp>
              <p:nvSpPr>
                <p:cNvPr id="328869" name="Rectangle 165">
                  <a:extLst>
                    <a:ext uri="{FF2B5EF4-FFF2-40B4-BE49-F238E27FC236}">
                      <a16:creationId xmlns:a16="http://schemas.microsoft.com/office/drawing/2014/main" id="{30975023-FBB5-4D8D-9B1B-267554B12B7C}"/>
                    </a:ext>
                  </a:extLst>
                </p:cNvPr>
                <p:cNvSpPr>
                  <a:spLocks noChangeArrowheads="1"/>
                </p:cNvSpPr>
                <p:nvPr/>
              </p:nvSpPr>
              <p:spPr bwMode="auto">
                <a:xfrm>
                  <a:off x="0" y="358"/>
                  <a:ext cx="121" cy="74"/>
                </a:xfrm>
                <a:prstGeom prst="rect">
                  <a:avLst/>
                </a:prstGeom>
                <a:solidFill>
                  <a:schemeClr val="folHlink"/>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28870" name="Rectangle 166">
                  <a:extLst>
                    <a:ext uri="{FF2B5EF4-FFF2-40B4-BE49-F238E27FC236}">
                      <a16:creationId xmlns:a16="http://schemas.microsoft.com/office/drawing/2014/main" id="{2439D84D-DD16-49D3-9611-045FA307C57B}"/>
                    </a:ext>
                  </a:extLst>
                </p:cNvPr>
                <p:cNvSpPr>
                  <a:spLocks noChangeArrowheads="1"/>
                </p:cNvSpPr>
                <p:nvPr/>
              </p:nvSpPr>
              <p:spPr bwMode="auto">
                <a:xfrm>
                  <a:off x="1" y="258"/>
                  <a:ext cx="121" cy="74"/>
                </a:xfrm>
                <a:prstGeom prst="rect">
                  <a:avLst/>
                </a:prstGeom>
                <a:solidFill>
                  <a:schemeClr val="folHlink"/>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28871" name="Rectangle 167">
                  <a:extLst>
                    <a:ext uri="{FF2B5EF4-FFF2-40B4-BE49-F238E27FC236}">
                      <a16:creationId xmlns:a16="http://schemas.microsoft.com/office/drawing/2014/main" id="{6D303910-1839-42C0-8E54-7D8BBED77EAB}"/>
                    </a:ext>
                  </a:extLst>
                </p:cNvPr>
                <p:cNvSpPr>
                  <a:spLocks noChangeArrowheads="1"/>
                </p:cNvSpPr>
                <p:nvPr/>
              </p:nvSpPr>
              <p:spPr bwMode="auto">
                <a:xfrm>
                  <a:off x="0" y="460"/>
                  <a:ext cx="121" cy="74"/>
                </a:xfrm>
                <a:prstGeom prst="rect">
                  <a:avLst/>
                </a:prstGeom>
                <a:solidFill>
                  <a:schemeClr val="folHlink"/>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28872" name="Rectangle 168">
                  <a:extLst>
                    <a:ext uri="{FF2B5EF4-FFF2-40B4-BE49-F238E27FC236}">
                      <a16:creationId xmlns:a16="http://schemas.microsoft.com/office/drawing/2014/main" id="{2228B484-21D8-4DEA-826C-8400F7782E77}"/>
                    </a:ext>
                  </a:extLst>
                </p:cNvPr>
                <p:cNvSpPr>
                  <a:spLocks noChangeArrowheads="1"/>
                </p:cNvSpPr>
                <p:nvPr/>
              </p:nvSpPr>
              <p:spPr bwMode="auto">
                <a:xfrm>
                  <a:off x="1" y="560"/>
                  <a:ext cx="121" cy="74"/>
                </a:xfrm>
                <a:prstGeom prst="rect">
                  <a:avLst/>
                </a:prstGeom>
                <a:solidFill>
                  <a:schemeClr val="folHlink"/>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grpSp>
        </p:grpSp>
      </p:grpSp>
      <p:sp>
        <p:nvSpPr>
          <p:cNvPr id="2" name="日期占位符 1">
            <a:extLst>
              <a:ext uri="{FF2B5EF4-FFF2-40B4-BE49-F238E27FC236}">
                <a16:creationId xmlns:a16="http://schemas.microsoft.com/office/drawing/2014/main" id="{F397A79B-50C9-4218-AAAD-A7AFA1E90C82}"/>
              </a:ext>
            </a:extLst>
          </p:cNvPr>
          <p:cNvSpPr>
            <a:spLocks noGrp="1"/>
          </p:cNvSpPr>
          <p:nvPr>
            <p:ph type="dt" sz="half" idx="10"/>
          </p:nvPr>
        </p:nvSpPr>
        <p:spPr/>
        <p:txBody>
          <a:bodyPr/>
          <a:lstStyle/>
          <a:p>
            <a:fld id="{BF6E92B1-3A03-48BA-8B1A-AD8351D6033F}"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7FF21F6F-8393-403E-9859-A0A1EDDC6BB6}"/>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3276FFE3-1A3D-447E-90A4-1FAFC37FEE69}"/>
              </a:ext>
            </a:extLst>
          </p:cNvPr>
          <p:cNvSpPr>
            <a:spLocks noGrp="1"/>
          </p:cNvSpPr>
          <p:nvPr>
            <p:ph type="sldNum" sz="quarter" idx="12"/>
          </p:nvPr>
        </p:nvSpPr>
        <p:spPr/>
        <p:txBody>
          <a:bodyPr/>
          <a:lstStyle/>
          <a:p>
            <a:fld id="{543F9F60-DC96-4418-AA45-B65D142E4089}" type="slidenum">
              <a:rPr lang="zh-CN" altLang="en-US" smtClean="0"/>
              <a:t>104</a:t>
            </a:fld>
            <a:endParaRPr lang="zh-CN" altLang="en-US"/>
          </a:p>
        </p:txBody>
      </p:sp>
    </p:spTree>
    <p:extLst>
      <p:ext uri="{BB962C8B-B14F-4D97-AF65-F5344CB8AC3E}">
        <p14:creationId xmlns:p14="http://schemas.microsoft.com/office/powerpoint/2010/main" val="1452733854"/>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897" name="Rectangle 169">
            <a:extLst>
              <a:ext uri="{FF2B5EF4-FFF2-40B4-BE49-F238E27FC236}">
                <a16:creationId xmlns:a16="http://schemas.microsoft.com/office/drawing/2014/main" id="{1A9FAC40-CFEA-4827-87C2-B496CB6DD78B}"/>
              </a:ext>
            </a:extLst>
          </p:cNvPr>
          <p:cNvSpPr>
            <a:spLocks noGrp="1" noChangeArrowheads="1"/>
          </p:cNvSpPr>
          <p:nvPr>
            <p:ph type="title"/>
          </p:nvPr>
        </p:nvSpPr>
        <p:spPr/>
        <p:txBody>
          <a:bodyPr/>
          <a:lstStyle/>
          <a:p>
            <a:r>
              <a:rPr lang="en-US" altLang="zh-CN"/>
              <a:t>Hyper Pipelined Technology 11/13</a:t>
            </a:r>
          </a:p>
        </p:txBody>
      </p:sp>
      <p:sp>
        <p:nvSpPr>
          <p:cNvPr id="329730" name="Rectangle 2">
            <a:extLst>
              <a:ext uri="{FF2B5EF4-FFF2-40B4-BE49-F238E27FC236}">
                <a16:creationId xmlns:a16="http://schemas.microsoft.com/office/drawing/2014/main" id="{24573080-C0E2-4C48-B182-7DDD7DFD684D}"/>
              </a:ext>
            </a:extLst>
          </p:cNvPr>
          <p:cNvSpPr>
            <a:spLocks noChangeArrowheads="1"/>
          </p:cNvSpPr>
          <p:nvPr/>
        </p:nvSpPr>
        <p:spPr bwMode="auto">
          <a:xfrm>
            <a:off x="6943725" y="2522538"/>
            <a:ext cx="4763"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9731" name="Rectangle 3">
            <a:extLst>
              <a:ext uri="{FF2B5EF4-FFF2-40B4-BE49-F238E27FC236}">
                <a16:creationId xmlns:a16="http://schemas.microsoft.com/office/drawing/2014/main" id="{5C4A5989-E988-4223-92E0-2659767C17E5}"/>
              </a:ext>
            </a:extLst>
          </p:cNvPr>
          <p:cNvSpPr>
            <a:spLocks noChangeArrowheads="1"/>
          </p:cNvSpPr>
          <p:nvPr/>
        </p:nvSpPr>
        <p:spPr bwMode="auto">
          <a:xfrm>
            <a:off x="1084263"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9732" name="Rectangle 4">
            <a:extLst>
              <a:ext uri="{FF2B5EF4-FFF2-40B4-BE49-F238E27FC236}">
                <a16:creationId xmlns:a16="http://schemas.microsoft.com/office/drawing/2014/main" id="{8F737463-496D-445D-802B-761FBBDCFE5E}"/>
              </a:ext>
            </a:extLst>
          </p:cNvPr>
          <p:cNvSpPr>
            <a:spLocks noChangeArrowheads="1"/>
          </p:cNvSpPr>
          <p:nvPr/>
        </p:nvSpPr>
        <p:spPr bwMode="auto">
          <a:xfrm>
            <a:off x="1920875"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9733" name="Rectangle 5">
            <a:extLst>
              <a:ext uri="{FF2B5EF4-FFF2-40B4-BE49-F238E27FC236}">
                <a16:creationId xmlns:a16="http://schemas.microsoft.com/office/drawing/2014/main" id="{789316AE-BDD5-4C50-BB91-C71752A4254F}"/>
              </a:ext>
            </a:extLst>
          </p:cNvPr>
          <p:cNvSpPr>
            <a:spLocks noChangeArrowheads="1"/>
          </p:cNvSpPr>
          <p:nvPr/>
        </p:nvSpPr>
        <p:spPr bwMode="auto">
          <a:xfrm>
            <a:off x="6108700"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9734" name="Rectangle 6">
            <a:extLst>
              <a:ext uri="{FF2B5EF4-FFF2-40B4-BE49-F238E27FC236}">
                <a16:creationId xmlns:a16="http://schemas.microsoft.com/office/drawing/2014/main" id="{E6F73299-E4FE-44A0-8FFB-03E28D129991}"/>
              </a:ext>
            </a:extLst>
          </p:cNvPr>
          <p:cNvSpPr>
            <a:spLocks noChangeArrowheads="1"/>
          </p:cNvSpPr>
          <p:nvPr/>
        </p:nvSpPr>
        <p:spPr bwMode="auto">
          <a:xfrm>
            <a:off x="1624013" y="12461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9735" name="Rectangle 7">
            <a:extLst>
              <a:ext uri="{FF2B5EF4-FFF2-40B4-BE49-F238E27FC236}">
                <a16:creationId xmlns:a16="http://schemas.microsoft.com/office/drawing/2014/main" id="{91C0D627-95BA-403B-9FE3-F72243B1F9E5}"/>
              </a:ext>
            </a:extLst>
          </p:cNvPr>
          <p:cNvSpPr>
            <a:spLocks noChangeArrowheads="1"/>
          </p:cNvSpPr>
          <p:nvPr/>
        </p:nvSpPr>
        <p:spPr bwMode="auto">
          <a:xfrm>
            <a:off x="4556125" y="12461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29736" name="Group 8">
            <a:extLst>
              <a:ext uri="{FF2B5EF4-FFF2-40B4-BE49-F238E27FC236}">
                <a16:creationId xmlns:a16="http://schemas.microsoft.com/office/drawing/2014/main" id="{870B38DC-ACFF-4843-A96F-B0A02E4CED18}"/>
              </a:ext>
            </a:extLst>
          </p:cNvPr>
          <p:cNvGrpSpPr>
            <a:grpSpLocks/>
          </p:cNvGrpSpPr>
          <p:nvPr/>
        </p:nvGrpSpPr>
        <p:grpSpPr bwMode="auto">
          <a:xfrm>
            <a:off x="228600" y="1628775"/>
            <a:ext cx="8688388" cy="4467225"/>
            <a:chOff x="0" y="0"/>
            <a:chExt cx="5473" cy="3057"/>
          </a:xfrm>
        </p:grpSpPr>
        <p:sp>
          <p:nvSpPr>
            <p:cNvPr id="329737" name="Rectangle 9">
              <a:extLst>
                <a:ext uri="{FF2B5EF4-FFF2-40B4-BE49-F238E27FC236}">
                  <a16:creationId xmlns:a16="http://schemas.microsoft.com/office/drawing/2014/main" id="{8615E730-81F9-4C9F-9AE8-C1E718BAC8EA}"/>
                </a:ext>
              </a:extLst>
            </p:cNvPr>
            <p:cNvSpPr>
              <a:spLocks noChangeArrowheads="1"/>
            </p:cNvSpPr>
            <p:nvPr/>
          </p:nvSpPr>
          <p:spPr bwMode="auto">
            <a:xfrm>
              <a:off x="88" y="2"/>
              <a:ext cx="3168" cy="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9738" name="Rectangle 10">
              <a:extLst>
                <a:ext uri="{FF2B5EF4-FFF2-40B4-BE49-F238E27FC236}">
                  <a16:creationId xmlns:a16="http://schemas.microsoft.com/office/drawing/2014/main" id="{3124870A-75F7-40DD-A766-1ED3857FFA5B}"/>
                </a:ext>
              </a:extLst>
            </p:cNvPr>
            <p:cNvSpPr>
              <a:spLocks noChangeArrowheads="1"/>
            </p:cNvSpPr>
            <p:nvPr/>
          </p:nvSpPr>
          <p:spPr bwMode="auto">
            <a:xfrm>
              <a:off x="90" y="2"/>
              <a:ext cx="3168"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9739" name="Rectangle 11">
              <a:extLst>
                <a:ext uri="{FF2B5EF4-FFF2-40B4-BE49-F238E27FC236}">
                  <a16:creationId xmlns:a16="http://schemas.microsoft.com/office/drawing/2014/main" id="{3C20AB4F-65CA-47AA-A36C-44066453CF40}"/>
                </a:ext>
              </a:extLst>
            </p:cNvPr>
            <p:cNvSpPr>
              <a:spLocks noChangeArrowheads="1"/>
            </p:cNvSpPr>
            <p:nvPr/>
          </p:nvSpPr>
          <p:spPr bwMode="auto">
            <a:xfrm>
              <a:off x="3256" y="2"/>
              <a:ext cx="527" cy="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9740" name="Rectangle 12">
              <a:extLst>
                <a:ext uri="{FF2B5EF4-FFF2-40B4-BE49-F238E27FC236}">
                  <a16:creationId xmlns:a16="http://schemas.microsoft.com/office/drawing/2014/main" id="{BB4DE15D-FBBB-4EBF-AB73-F1B8AC71D2AA}"/>
                </a:ext>
              </a:extLst>
            </p:cNvPr>
            <p:cNvSpPr>
              <a:spLocks noChangeArrowheads="1"/>
            </p:cNvSpPr>
            <p:nvPr/>
          </p:nvSpPr>
          <p:spPr bwMode="auto">
            <a:xfrm>
              <a:off x="3256" y="2"/>
              <a:ext cx="527"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9741" name="Rectangle 13">
              <a:extLst>
                <a:ext uri="{FF2B5EF4-FFF2-40B4-BE49-F238E27FC236}">
                  <a16:creationId xmlns:a16="http://schemas.microsoft.com/office/drawing/2014/main" id="{F459A6E5-7FD6-494D-AD7D-80F486AEE932}"/>
                </a:ext>
              </a:extLst>
            </p:cNvPr>
            <p:cNvSpPr>
              <a:spLocks noChangeArrowheads="1"/>
            </p:cNvSpPr>
            <p:nvPr/>
          </p:nvSpPr>
          <p:spPr bwMode="auto">
            <a:xfrm>
              <a:off x="0" y="6"/>
              <a:ext cx="5473" cy="38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bg2"/>
              </a:solidFill>
              <a:miter lim="800000"/>
              <a:headEnd/>
              <a:tailEnd/>
            </a:ln>
          </p:spPr>
          <p:txBody>
            <a:bodyPr/>
            <a:lstStyle/>
            <a:p>
              <a:endParaRPr lang="zh-CN" altLang="en-US"/>
            </a:p>
          </p:txBody>
        </p:sp>
        <p:sp>
          <p:nvSpPr>
            <p:cNvPr id="329742" name="Line 14">
              <a:extLst>
                <a:ext uri="{FF2B5EF4-FFF2-40B4-BE49-F238E27FC236}">
                  <a16:creationId xmlns:a16="http://schemas.microsoft.com/office/drawing/2014/main" id="{EEB99834-4495-409A-95E9-991DF4324CDD}"/>
                </a:ext>
              </a:extLst>
            </p:cNvPr>
            <p:cNvSpPr>
              <a:spLocks noChangeShapeType="1"/>
            </p:cNvSpPr>
            <p:nvPr/>
          </p:nvSpPr>
          <p:spPr bwMode="auto">
            <a:xfrm>
              <a:off x="55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9743" name="Line 15">
              <a:extLst>
                <a:ext uri="{FF2B5EF4-FFF2-40B4-BE49-F238E27FC236}">
                  <a16:creationId xmlns:a16="http://schemas.microsoft.com/office/drawing/2014/main" id="{326F6171-4CA6-467C-A5E9-40F7CE85A939}"/>
                </a:ext>
              </a:extLst>
            </p:cNvPr>
            <p:cNvSpPr>
              <a:spLocks noChangeShapeType="1"/>
            </p:cNvSpPr>
            <p:nvPr/>
          </p:nvSpPr>
          <p:spPr bwMode="auto">
            <a:xfrm>
              <a:off x="1099"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9744" name="Line 16">
              <a:extLst>
                <a:ext uri="{FF2B5EF4-FFF2-40B4-BE49-F238E27FC236}">
                  <a16:creationId xmlns:a16="http://schemas.microsoft.com/office/drawing/2014/main" id="{09841B6A-8821-4786-878B-6B66C0E8867B}"/>
                </a:ext>
              </a:extLst>
            </p:cNvPr>
            <p:cNvSpPr>
              <a:spLocks noChangeShapeType="1"/>
            </p:cNvSpPr>
            <p:nvPr/>
          </p:nvSpPr>
          <p:spPr bwMode="auto">
            <a:xfrm>
              <a:off x="1644"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9745" name="Line 17">
              <a:extLst>
                <a:ext uri="{FF2B5EF4-FFF2-40B4-BE49-F238E27FC236}">
                  <a16:creationId xmlns:a16="http://schemas.microsoft.com/office/drawing/2014/main" id="{BB4DF9EE-2B80-46A1-BEEA-6F5A2622AC65}"/>
                </a:ext>
              </a:extLst>
            </p:cNvPr>
            <p:cNvSpPr>
              <a:spLocks noChangeShapeType="1"/>
            </p:cNvSpPr>
            <p:nvPr/>
          </p:nvSpPr>
          <p:spPr bwMode="auto">
            <a:xfrm>
              <a:off x="2190"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9746" name="Line 18">
              <a:extLst>
                <a:ext uri="{FF2B5EF4-FFF2-40B4-BE49-F238E27FC236}">
                  <a16:creationId xmlns:a16="http://schemas.microsoft.com/office/drawing/2014/main" id="{CF87E8DD-0DF1-4043-86A5-C41EFE3F89A6}"/>
                </a:ext>
              </a:extLst>
            </p:cNvPr>
            <p:cNvSpPr>
              <a:spLocks noChangeShapeType="1"/>
            </p:cNvSpPr>
            <p:nvPr/>
          </p:nvSpPr>
          <p:spPr bwMode="auto">
            <a:xfrm>
              <a:off x="246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9747" name="Line 19">
              <a:extLst>
                <a:ext uri="{FF2B5EF4-FFF2-40B4-BE49-F238E27FC236}">
                  <a16:creationId xmlns:a16="http://schemas.microsoft.com/office/drawing/2014/main" id="{76A1F27C-EA93-4A53-944E-CF0A6E3E797C}"/>
                </a:ext>
              </a:extLst>
            </p:cNvPr>
            <p:cNvSpPr>
              <a:spLocks noChangeShapeType="1"/>
            </p:cNvSpPr>
            <p:nvPr/>
          </p:nvSpPr>
          <p:spPr bwMode="auto">
            <a:xfrm>
              <a:off x="273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9748" name="Line 20">
              <a:extLst>
                <a:ext uri="{FF2B5EF4-FFF2-40B4-BE49-F238E27FC236}">
                  <a16:creationId xmlns:a16="http://schemas.microsoft.com/office/drawing/2014/main" id="{37CA38DC-F9F9-4631-8BCB-B9068B3747E3}"/>
                </a:ext>
              </a:extLst>
            </p:cNvPr>
            <p:cNvSpPr>
              <a:spLocks noChangeShapeType="1"/>
            </p:cNvSpPr>
            <p:nvPr/>
          </p:nvSpPr>
          <p:spPr bwMode="auto">
            <a:xfrm>
              <a:off x="3007"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9749" name="Line 21">
              <a:extLst>
                <a:ext uri="{FF2B5EF4-FFF2-40B4-BE49-F238E27FC236}">
                  <a16:creationId xmlns:a16="http://schemas.microsoft.com/office/drawing/2014/main" id="{64524028-1DF1-4858-B855-07438F5B134E}"/>
                </a:ext>
              </a:extLst>
            </p:cNvPr>
            <p:cNvSpPr>
              <a:spLocks noChangeShapeType="1"/>
            </p:cNvSpPr>
            <p:nvPr/>
          </p:nvSpPr>
          <p:spPr bwMode="auto">
            <a:xfrm>
              <a:off x="3287" y="5"/>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9750" name="Line 22">
              <a:extLst>
                <a:ext uri="{FF2B5EF4-FFF2-40B4-BE49-F238E27FC236}">
                  <a16:creationId xmlns:a16="http://schemas.microsoft.com/office/drawing/2014/main" id="{19063C68-36A4-4D6D-8882-3E99BDC0FBC7}"/>
                </a:ext>
              </a:extLst>
            </p:cNvPr>
            <p:cNvSpPr>
              <a:spLocks noChangeShapeType="1"/>
            </p:cNvSpPr>
            <p:nvPr/>
          </p:nvSpPr>
          <p:spPr bwMode="auto">
            <a:xfrm>
              <a:off x="3552"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9751" name="Line 23">
              <a:extLst>
                <a:ext uri="{FF2B5EF4-FFF2-40B4-BE49-F238E27FC236}">
                  <a16:creationId xmlns:a16="http://schemas.microsoft.com/office/drawing/2014/main" id="{59A6CA4D-031F-4659-A8F0-8432D88B1CF0}"/>
                </a:ext>
              </a:extLst>
            </p:cNvPr>
            <p:cNvSpPr>
              <a:spLocks noChangeShapeType="1"/>
            </p:cNvSpPr>
            <p:nvPr/>
          </p:nvSpPr>
          <p:spPr bwMode="auto">
            <a:xfrm>
              <a:off x="382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9752" name="Line 24">
              <a:extLst>
                <a:ext uri="{FF2B5EF4-FFF2-40B4-BE49-F238E27FC236}">
                  <a16:creationId xmlns:a16="http://schemas.microsoft.com/office/drawing/2014/main" id="{06578790-0538-4F7F-B1E8-9B0603351F72}"/>
                </a:ext>
              </a:extLst>
            </p:cNvPr>
            <p:cNvSpPr>
              <a:spLocks noChangeShapeType="1"/>
            </p:cNvSpPr>
            <p:nvPr/>
          </p:nvSpPr>
          <p:spPr bwMode="auto">
            <a:xfrm>
              <a:off x="4089" y="0"/>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9753" name="Line 25">
              <a:extLst>
                <a:ext uri="{FF2B5EF4-FFF2-40B4-BE49-F238E27FC236}">
                  <a16:creationId xmlns:a16="http://schemas.microsoft.com/office/drawing/2014/main" id="{EB1F48ED-49FF-492D-996D-10FA2810B0E2}"/>
                </a:ext>
              </a:extLst>
            </p:cNvPr>
            <p:cNvSpPr>
              <a:spLocks noChangeShapeType="1"/>
            </p:cNvSpPr>
            <p:nvPr/>
          </p:nvSpPr>
          <p:spPr bwMode="auto">
            <a:xfrm>
              <a:off x="436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9754" name="Line 26">
              <a:extLst>
                <a:ext uri="{FF2B5EF4-FFF2-40B4-BE49-F238E27FC236}">
                  <a16:creationId xmlns:a16="http://schemas.microsoft.com/office/drawing/2014/main" id="{276C905E-C3AB-4334-9532-0145A6814711}"/>
                </a:ext>
              </a:extLst>
            </p:cNvPr>
            <p:cNvSpPr>
              <a:spLocks noChangeShapeType="1"/>
            </p:cNvSpPr>
            <p:nvPr/>
          </p:nvSpPr>
          <p:spPr bwMode="auto">
            <a:xfrm>
              <a:off x="4631" y="3"/>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9755" name="Line 27">
              <a:extLst>
                <a:ext uri="{FF2B5EF4-FFF2-40B4-BE49-F238E27FC236}">
                  <a16:creationId xmlns:a16="http://schemas.microsoft.com/office/drawing/2014/main" id="{A29169F0-E6C1-442F-BDDF-E7839751CEB8}"/>
                </a:ext>
              </a:extLst>
            </p:cNvPr>
            <p:cNvSpPr>
              <a:spLocks noChangeShapeType="1"/>
            </p:cNvSpPr>
            <p:nvPr/>
          </p:nvSpPr>
          <p:spPr bwMode="auto">
            <a:xfrm>
              <a:off x="4895"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9756" name="Line 28">
              <a:extLst>
                <a:ext uri="{FF2B5EF4-FFF2-40B4-BE49-F238E27FC236}">
                  <a16:creationId xmlns:a16="http://schemas.microsoft.com/office/drawing/2014/main" id="{B3CA9904-7DA7-4F76-A9D7-DC2062CD76DB}"/>
                </a:ext>
              </a:extLst>
            </p:cNvPr>
            <p:cNvSpPr>
              <a:spLocks noChangeShapeType="1"/>
            </p:cNvSpPr>
            <p:nvPr/>
          </p:nvSpPr>
          <p:spPr bwMode="auto">
            <a:xfrm>
              <a:off x="517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29757" name="Group 29">
              <a:extLst>
                <a:ext uri="{FF2B5EF4-FFF2-40B4-BE49-F238E27FC236}">
                  <a16:creationId xmlns:a16="http://schemas.microsoft.com/office/drawing/2014/main" id="{65BEC0AF-2B49-4430-9918-B8137F5B1716}"/>
                </a:ext>
              </a:extLst>
            </p:cNvPr>
            <p:cNvGrpSpPr>
              <a:grpSpLocks/>
            </p:cNvGrpSpPr>
            <p:nvPr/>
          </p:nvGrpSpPr>
          <p:grpSpPr bwMode="auto">
            <a:xfrm>
              <a:off x="279" y="6"/>
              <a:ext cx="3" cy="381"/>
              <a:chOff x="0" y="0"/>
              <a:chExt cx="3" cy="381"/>
            </a:xfrm>
          </p:grpSpPr>
          <p:grpSp>
            <p:nvGrpSpPr>
              <p:cNvPr id="329758" name="Group 30">
                <a:extLst>
                  <a:ext uri="{FF2B5EF4-FFF2-40B4-BE49-F238E27FC236}">
                    <a16:creationId xmlns:a16="http://schemas.microsoft.com/office/drawing/2014/main" id="{D1FD57F9-90C8-46F9-AA28-F2C7EF6E011F}"/>
                  </a:ext>
                </a:extLst>
              </p:cNvPr>
              <p:cNvGrpSpPr>
                <a:grpSpLocks/>
              </p:cNvGrpSpPr>
              <p:nvPr/>
            </p:nvGrpSpPr>
            <p:grpSpPr bwMode="auto">
              <a:xfrm>
                <a:off x="0" y="0"/>
                <a:ext cx="3" cy="381"/>
                <a:chOff x="0" y="0"/>
                <a:chExt cx="3" cy="381"/>
              </a:xfrm>
            </p:grpSpPr>
            <p:sp>
              <p:nvSpPr>
                <p:cNvPr id="329759" name="Line 31">
                  <a:extLst>
                    <a:ext uri="{FF2B5EF4-FFF2-40B4-BE49-F238E27FC236}">
                      <a16:creationId xmlns:a16="http://schemas.microsoft.com/office/drawing/2014/main" id="{B7279143-B3A7-480E-8830-4FC3CFB9EDE7}"/>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9760" name="Line 32">
                  <a:extLst>
                    <a:ext uri="{FF2B5EF4-FFF2-40B4-BE49-F238E27FC236}">
                      <a16:creationId xmlns:a16="http://schemas.microsoft.com/office/drawing/2014/main" id="{1F65556E-232F-4CD1-ABD6-372196727C71}"/>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9761" name="Line 33">
                  <a:extLst>
                    <a:ext uri="{FF2B5EF4-FFF2-40B4-BE49-F238E27FC236}">
                      <a16:creationId xmlns:a16="http://schemas.microsoft.com/office/drawing/2014/main" id="{B8AACF5A-8EDD-4BA4-B926-5435A1EF01B9}"/>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9762" name="Line 34">
                <a:extLst>
                  <a:ext uri="{FF2B5EF4-FFF2-40B4-BE49-F238E27FC236}">
                    <a16:creationId xmlns:a16="http://schemas.microsoft.com/office/drawing/2014/main" id="{A83962C1-702C-4BBC-A715-7318320E3822}"/>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9763" name="Group 35">
              <a:extLst>
                <a:ext uri="{FF2B5EF4-FFF2-40B4-BE49-F238E27FC236}">
                  <a16:creationId xmlns:a16="http://schemas.microsoft.com/office/drawing/2014/main" id="{59679590-0873-4A66-9D52-185A9F6A5C04}"/>
                </a:ext>
              </a:extLst>
            </p:cNvPr>
            <p:cNvGrpSpPr>
              <a:grpSpLocks/>
            </p:cNvGrpSpPr>
            <p:nvPr/>
          </p:nvGrpSpPr>
          <p:grpSpPr bwMode="auto">
            <a:xfrm>
              <a:off x="828" y="11"/>
              <a:ext cx="3" cy="381"/>
              <a:chOff x="0" y="0"/>
              <a:chExt cx="3" cy="381"/>
            </a:xfrm>
          </p:grpSpPr>
          <p:grpSp>
            <p:nvGrpSpPr>
              <p:cNvPr id="329764" name="Group 36">
                <a:extLst>
                  <a:ext uri="{FF2B5EF4-FFF2-40B4-BE49-F238E27FC236}">
                    <a16:creationId xmlns:a16="http://schemas.microsoft.com/office/drawing/2014/main" id="{38082DC2-64C2-4A2B-92BF-066443CA7DDD}"/>
                  </a:ext>
                </a:extLst>
              </p:cNvPr>
              <p:cNvGrpSpPr>
                <a:grpSpLocks/>
              </p:cNvGrpSpPr>
              <p:nvPr/>
            </p:nvGrpSpPr>
            <p:grpSpPr bwMode="auto">
              <a:xfrm>
                <a:off x="0" y="0"/>
                <a:ext cx="3" cy="381"/>
                <a:chOff x="0" y="0"/>
                <a:chExt cx="3" cy="381"/>
              </a:xfrm>
            </p:grpSpPr>
            <p:sp>
              <p:nvSpPr>
                <p:cNvPr id="329765" name="Line 37">
                  <a:extLst>
                    <a:ext uri="{FF2B5EF4-FFF2-40B4-BE49-F238E27FC236}">
                      <a16:creationId xmlns:a16="http://schemas.microsoft.com/office/drawing/2014/main" id="{6DC8F8DC-03D2-45CC-BE5B-7FF38C031841}"/>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9766" name="Line 38">
                  <a:extLst>
                    <a:ext uri="{FF2B5EF4-FFF2-40B4-BE49-F238E27FC236}">
                      <a16:creationId xmlns:a16="http://schemas.microsoft.com/office/drawing/2014/main" id="{9F630742-B747-4C04-BCD9-47392B34E3F2}"/>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9767" name="Line 39">
                  <a:extLst>
                    <a:ext uri="{FF2B5EF4-FFF2-40B4-BE49-F238E27FC236}">
                      <a16:creationId xmlns:a16="http://schemas.microsoft.com/office/drawing/2014/main" id="{B63A82A8-C7F9-4321-9555-1214B336481D}"/>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9768" name="Line 40">
                <a:extLst>
                  <a:ext uri="{FF2B5EF4-FFF2-40B4-BE49-F238E27FC236}">
                    <a16:creationId xmlns:a16="http://schemas.microsoft.com/office/drawing/2014/main" id="{43A51721-E2D8-47F3-9C9A-69433BA3B634}"/>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9769" name="Line 41">
              <a:extLst>
                <a:ext uri="{FF2B5EF4-FFF2-40B4-BE49-F238E27FC236}">
                  <a16:creationId xmlns:a16="http://schemas.microsoft.com/office/drawing/2014/main" id="{3242BCF1-E5AB-4A16-AC0D-09A1CB7A6D33}"/>
                </a:ext>
              </a:extLst>
            </p:cNvPr>
            <p:cNvSpPr>
              <a:spLocks noChangeShapeType="1"/>
            </p:cNvSpPr>
            <p:nvPr/>
          </p:nvSpPr>
          <p:spPr bwMode="auto">
            <a:xfrm>
              <a:off x="1371"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29770" name="Group 42">
              <a:extLst>
                <a:ext uri="{FF2B5EF4-FFF2-40B4-BE49-F238E27FC236}">
                  <a16:creationId xmlns:a16="http://schemas.microsoft.com/office/drawing/2014/main" id="{82E74B6E-3271-4D66-9168-C8172B0E3EDE}"/>
                </a:ext>
              </a:extLst>
            </p:cNvPr>
            <p:cNvGrpSpPr>
              <a:grpSpLocks/>
            </p:cNvGrpSpPr>
            <p:nvPr/>
          </p:nvGrpSpPr>
          <p:grpSpPr bwMode="auto">
            <a:xfrm>
              <a:off x="1914" y="11"/>
              <a:ext cx="3" cy="381"/>
              <a:chOff x="0" y="0"/>
              <a:chExt cx="3" cy="381"/>
            </a:xfrm>
          </p:grpSpPr>
          <p:grpSp>
            <p:nvGrpSpPr>
              <p:cNvPr id="329771" name="Group 43">
                <a:extLst>
                  <a:ext uri="{FF2B5EF4-FFF2-40B4-BE49-F238E27FC236}">
                    <a16:creationId xmlns:a16="http://schemas.microsoft.com/office/drawing/2014/main" id="{80B5FC4F-71B1-4F51-81E9-3205F7FA0049}"/>
                  </a:ext>
                </a:extLst>
              </p:cNvPr>
              <p:cNvGrpSpPr>
                <a:grpSpLocks/>
              </p:cNvGrpSpPr>
              <p:nvPr/>
            </p:nvGrpSpPr>
            <p:grpSpPr bwMode="auto">
              <a:xfrm>
                <a:off x="0" y="0"/>
                <a:ext cx="3" cy="381"/>
                <a:chOff x="0" y="0"/>
                <a:chExt cx="3" cy="381"/>
              </a:xfrm>
            </p:grpSpPr>
            <p:sp>
              <p:nvSpPr>
                <p:cNvPr id="329772" name="Line 44">
                  <a:extLst>
                    <a:ext uri="{FF2B5EF4-FFF2-40B4-BE49-F238E27FC236}">
                      <a16:creationId xmlns:a16="http://schemas.microsoft.com/office/drawing/2014/main" id="{22C1D21A-076F-4F6C-AFCC-681CC493FF58}"/>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9773" name="Line 45">
                  <a:extLst>
                    <a:ext uri="{FF2B5EF4-FFF2-40B4-BE49-F238E27FC236}">
                      <a16:creationId xmlns:a16="http://schemas.microsoft.com/office/drawing/2014/main" id="{FE772F4A-2CCF-493B-AC25-075F6B825DA3}"/>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9774" name="Line 46">
                  <a:extLst>
                    <a:ext uri="{FF2B5EF4-FFF2-40B4-BE49-F238E27FC236}">
                      <a16:creationId xmlns:a16="http://schemas.microsoft.com/office/drawing/2014/main" id="{1ECC9816-F9B2-4DBA-8EFB-8225F9CCEA34}"/>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9775" name="Line 47">
                <a:extLst>
                  <a:ext uri="{FF2B5EF4-FFF2-40B4-BE49-F238E27FC236}">
                    <a16:creationId xmlns:a16="http://schemas.microsoft.com/office/drawing/2014/main" id="{42C3060F-3F7F-4047-BEF9-78F94C55E978}"/>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9776" name="Group 48">
              <a:extLst>
                <a:ext uri="{FF2B5EF4-FFF2-40B4-BE49-F238E27FC236}">
                  <a16:creationId xmlns:a16="http://schemas.microsoft.com/office/drawing/2014/main" id="{49582FFB-CE46-4E04-9483-C522EC52C871}"/>
                </a:ext>
              </a:extLst>
            </p:cNvPr>
            <p:cNvGrpSpPr>
              <a:grpSpLocks/>
            </p:cNvGrpSpPr>
            <p:nvPr/>
          </p:nvGrpSpPr>
          <p:grpSpPr bwMode="auto">
            <a:xfrm>
              <a:off x="3153" y="2499"/>
              <a:ext cx="547" cy="542"/>
              <a:chOff x="0" y="0"/>
              <a:chExt cx="1210" cy="1200"/>
            </a:xfrm>
          </p:grpSpPr>
          <p:sp>
            <p:nvSpPr>
              <p:cNvPr id="329777" name="Rectangle 49">
                <a:extLst>
                  <a:ext uri="{FF2B5EF4-FFF2-40B4-BE49-F238E27FC236}">
                    <a16:creationId xmlns:a16="http://schemas.microsoft.com/office/drawing/2014/main" id="{A0B301A4-BDEF-4726-9544-10645AD00D57}"/>
                  </a:ext>
                </a:extLst>
              </p:cNvPr>
              <p:cNvSpPr>
                <a:spLocks noChangeArrowheads="1"/>
              </p:cNvSpPr>
              <p:nvPr/>
            </p:nvSpPr>
            <p:spPr bwMode="auto">
              <a:xfrm rot="16200000">
                <a:off x="-278" y="480"/>
                <a:ext cx="1200"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FP RF</a:t>
                </a:r>
              </a:p>
            </p:txBody>
          </p:sp>
          <p:sp>
            <p:nvSpPr>
              <p:cNvPr id="329778" name="Rectangle 50">
                <a:extLst>
                  <a:ext uri="{FF2B5EF4-FFF2-40B4-BE49-F238E27FC236}">
                    <a16:creationId xmlns:a16="http://schemas.microsoft.com/office/drawing/2014/main" id="{CD5FBDC0-4418-4436-AC91-AB4125E817FA}"/>
                  </a:ext>
                </a:extLst>
              </p:cNvPr>
              <p:cNvSpPr>
                <a:spLocks noChangeArrowheads="1"/>
              </p:cNvSpPr>
              <p:nvPr/>
            </p:nvSpPr>
            <p:spPr bwMode="auto">
              <a:xfrm>
                <a:off x="646" y="662"/>
                <a:ext cx="458" cy="53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Fop</a:t>
                </a:r>
              </a:p>
            </p:txBody>
          </p:sp>
          <p:sp>
            <p:nvSpPr>
              <p:cNvPr id="329779" name="Rectangle 51">
                <a:extLst>
                  <a:ext uri="{FF2B5EF4-FFF2-40B4-BE49-F238E27FC236}">
                    <a16:creationId xmlns:a16="http://schemas.microsoft.com/office/drawing/2014/main" id="{719DC00C-ED73-4EFF-97A7-CBFAD88BBCCF}"/>
                  </a:ext>
                </a:extLst>
              </p:cNvPr>
              <p:cNvSpPr>
                <a:spLocks noChangeArrowheads="1"/>
              </p:cNvSpPr>
              <p:nvPr/>
            </p:nvSpPr>
            <p:spPr bwMode="auto">
              <a:xfrm>
                <a:off x="641" y="254"/>
                <a:ext cx="477" cy="31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Fms</a:t>
                </a:r>
              </a:p>
            </p:txBody>
          </p:sp>
          <p:sp>
            <p:nvSpPr>
              <p:cNvPr id="329780" name="Line 52">
                <a:extLst>
                  <a:ext uri="{FF2B5EF4-FFF2-40B4-BE49-F238E27FC236}">
                    <a16:creationId xmlns:a16="http://schemas.microsoft.com/office/drawing/2014/main" id="{9ECE75D7-60A7-4DFC-A439-B7DD35AD2212}"/>
                  </a:ext>
                </a:extLst>
              </p:cNvPr>
              <p:cNvSpPr>
                <a:spLocks noChangeShapeType="1"/>
              </p:cNvSpPr>
              <p:nvPr/>
            </p:nvSpPr>
            <p:spPr bwMode="auto">
              <a:xfrm rot="16200000" flipH="1">
                <a:off x="100" y="339"/>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81" name="Line 53">
                <a:extLst>
                  <a:ext uri="{FF2B5EF4-FFF2-40B4-BE49-F238E27FC236}">
                    <a16:creationId xmlns:a16="http://schemas.microsoft.com/office/drawing/2014/main" id="{0C240677-0AA5-4D1D-8326-DCA2BBF36724}"/>
                  </a:ext>
                </a:extLst>
              </p:cNvPr>
              <p:cNvSpPr>
                <a:spLocks noChangeShapeType="1"/>
              </p:cNvSpPr>
              <p:nvPr/>
            </p:nvSpPr>
            <p:spPr bwMode="auto">
              <a:xfrm rot="16200000" flipH="1">
                <a:off x="96" y="863"/>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82" name="Line 54">
                <a:extLst>
                  <a:ext uri="{FF2B5EF4-FFF2-40B4-BE49-F238E27FC236}">
                    <a16:creationId xmlns:a16="http://schemas.microsoft.com/office/drawing/2014/main" id="{71764C38-D62B-4630-92BA-0B2402ECD4D6}"/>
                  </a:ext>
                </a:extLst>
              </p:cNvPr>
              <p:cNvSpPr>
                <a:spLocks noChangeShapeType="1"/>
              </p:cNvSpPr>
              <p:nvPr/>
            </p:nvSpPr>
            <p:spPr bwMode="auto">
              <a:xfrm rot="16200000" flipH="1">
                <a:off x="543" y="859"/>
                <a:ext cx="0" cy="20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83" name="Line 55">
                <a:extLst>
                  <a:ext uri="{FF2B5EF4-FFF2-40B4-BE49-F238E27FC236}">
                    <a16:creationId xmlns:a16="http://schemas.microsoft.com/office/drawing/2014/main" id="{F288143B-77A0-41B4-A7CD-819B41C9BE6C}"/>
                  </a:ext>
                </a:extLst>
              </p:cNvPr>
              <p:cNvSpPr>
                <a:spLocks noChangeShapeType="1"/>
              </p:cNvSpPr>
              <p:nvPr/>
            </p:nvSpPr>
            <p:spPr bwMode="auto">
              <a:xfrm rot="5400000" flipH="1" flipV="1">
                <a:off x="1159" y="383"/>
                <a:ext cx="1" cy="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84" name="Line 56">
                <a:extLst>
                  <a:ext uri="{FF2B5EF4-FFF2-40B4-BE49-F238E27FC236}">
                    <a16:creationId xmlns:a16="http://schemas.microsoft.com/office/drawing/2014/main" id="{8DD06575-46C1-41EC-AB7E-C7BE2442351F}"/>
                  </a:ext>
                </a:extLst>
              </p:cNvPr>
              <p:cNvSpPr>
                <a:spLocks noChangeShapeType="1"/>
              </p:cNvSpPr>
              <p:nvPr/>
            </p:nvSpPr>
            <p:spPr bwMode="auto">
              <a:xfrm rot="16200000" flipH="1">
                <a:off x="538" y="33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9785" name="Line 57">
              <a:extLst>
                <a:ext uri="{FF2B5EF4-FFF2-40B4-BE49-F238E27FC236}">
                  <a16:creationId xmlns:a16="http://schemas.microsoft.com/office/drawing/2014/main" id="{BD19B09C-81AC-4D01-A7C6-5DB8AE10279C}"/>
                </a:ext>
              </a:extLst>
            </p:cNvPr>
            <p:cNvSpPr>
              <a:spLocks noChangeShapeType="1"/>
            </p:cNvSpPr>
            <p:nvPr/>
          </p:nvSpPr>
          <p:spPr bwMode="auto">
            <a:xfrm flipV="1">
              <a:off x="3765" y="1587"/>
              <a:ext cx="0" cy="131"/>
            </a:xfrm>
            <a:prstGeom prst="line">
              <a:avLst/>
            </a:prstGeom>
            <a:noFill/>
            <a:ln w="12700">
              <a:solidFill>
                <a:schemeClr val="accent2"/>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86" name="Rectangle 58">
              <a:extLst>
                <a:ext uri="{FF2B5EF4-FFF2-40B4-BE49-F238E27FC236}">
                  <a16:creationId xmlns:a16="http://schemas.microsoft.com/office/drawing/2014/main" id="{3C9450DD-7129-43EC-91EB-3E84AADBF2C5}"/>
                </a:ext>
              </a:extLst>
            </p:cNvPr>
            <p:cNvSpPr>
              <a:spLocks noChangeArrowheads="1"/>
            </p:cNvSpPr>
            <p:nvPr/>
          </p:nvSpPr>
          <p:spPr bwMode="auto">
            <a:xfrm rot="16200000">
              <a:off x="1140" y="1861"/>
              <a:ext cx="801" cy="113"/>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System Interface</a:t>
              </a:r>
            </a:p>
          </p:txBody>
        </p:sp>
        <p:sp>
          <p:nvSpPr>
            <p:cNvPr id="329787" name="Line 59">
              <a:extLst>
                <a:ext uri="{FF2B5EF4-FFF2-40B4-BE49-F238E27FC236}">
                  <a16:creationId xmlns:a16="http://schemas.microsoft.com/office/drawing/2014/main" id="{FEFC47CE-4BFB-486C-A909-95B192A046E3}"/>
                </a:ext>
              </a:extLst>
            </p:cNvPr>
            <p:cNvSpPr>
              <a:spLocks noChangeShapeType="1"/>
            </p:cNvSpPr>
            <p:nvPr/>
          </p:nvSpPr>
          <p:spPr bwMode="auto">
            <a:xfrm>
              <a:off x="3570" y="1587"/>
              <a:ext cx="195" cy="0"/>
            </a:xfrm>
            <a:prstGeom prst="line">
              <a:avLst/>
            </a:prstGeom>
            <a:noFill/>
            <a:ln w="12700">
              <a:solidFill>
                <a:schemeClr val="accent2"/>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88" name="Line 60">
              <a:extLst>
                <a:ext uri="{FF2B5EF4-FFF2-40B4-BE49-F238E27FC236}">
                  <a16:creationId xmlns:a16="http://schemas.microsoft.com/office/drawing/2014/main" id="{E2773163-E7EE-42CD-91C4-E53B23AD85F7}"/>
                </a:ext>
              </a:extLst>
            </p:cNvPr>
            <p:cNvSpPr>
              <a:spLocks noChangeShapeType="1"/>
            </p:cNvSpPr>
            <p:nvPr/>
          </p:nvSpPr>
          <p:spPr bwMode="auto">
            <a:xfrm flipH="1">
              <a:off x="1602" y="1587"/>
              <a:ext cx="14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89" name="Rectangle 61">
              <a:extLst>
                <a:ext uri="{FF2B5EF4-FFF2-40B4-BE49-F238E27FC236}">
                  <a16:creationId xmlns:a16="http://schemas.microsoft.com/office/drawing/2014/main" id="{B1CA202D-83A3-4947-A048-41521403F1F2}"/>
                </a:ext>
              </a:extLst>
            </p:cNvPr>
            <p:cNvSpPr>
              <a:spLocks noChangeArrowheads="1"/>
            </p:cNvSpPr>
            <p:nvPr/>
          </p:nvSpPr>
          <p:spPr bwMode="auto">
            <a:xfrm>
              <a:off x="1746" y="1522"/>
              <a:ext cx="1824"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p>
          </p:txBody>
        </p:sp>
        <p:grpSp>
          <p:nvGrpSpPr>
            <p:cNvPr id="329790" name="Group 62">
              <a:extLst>
                <a:ext uri="{FF2B5EF4-FFF2-40B4-BE49-F238E27FC236}">
                  <a16:creationId xmlns:a16="http://schemas.microsoft.com/office/drawing/2014/main" id="{DD08B67C-BCCB-4310-BCEB-5BF20C60FE3A}"/>
                </a:ext>
              </a:extLst>
            </p:cNvPr>
            <p:cNvGrpSpPr>
              <a:grpSpLocks/>
            </p:cNvGrpSpPr>
            <p:nvPr/>
          </p:nvGrpSpPr>
          <p:grpSpPr bwMode="auto">
            <a:xfrm>
              <a:off x="3352" y="1717"/>
              <a:ext cx="478" cy="1324"/>
              <a:chOff x="0" y="0"/>
              <a:chExt cx="1056" cy="2928"/>
            </a:xfrm>
          </p:grpSpPr>
          <p:grpSp>
            <p:nvGrpSpPr>
              <p:cNvPr id="329791" name="Group 63">
                <a:extLst>
                  <a:ext uri="{FF2B5EF4-FFF2-40B4-BE49-F238E27FC236}">
                    <a16:creationId xmlns:a16="http://schemas.microsoft.com/office/drawing/2014/main" id="{51637BA6-FE3D-4D64-A10D-E8D47AAC9F42}"/>
                  </a:ext>
                </a:extLst>
              </p:cNvPr>
              <p:cNvGrpSpPr>
                <a:grpSpLocks/>
              </p:cNvGrpSpPr>
              <p:nvPr/>
            </p:nvGrpSpPr>
            <p:grpSpPr bwMode="auto">
              <a:xfrm>
                <a:off x="0" y="0"/>
                <a:ext cx="1056" cy="2928"/>
                <a:chOff x="0" y="0"/>
                <a:chExt cx="1056" cy="2928"/>
              </a:xfrm>
            </p:grpSpPr>
            <p:sp>
              <p:nvSpPr>
                <p:cNvPr id="329792" name="Rectangle 64">
                  <a:extLst>
                    <a:ext uri="{FF2B5EF4-FFF2-40B4-BE49-F238E27FC236}">
                      <a16:creationId xmlns:a16="http://schemas.microsoft.com/office/drawing/2014/main" id="{FCFF7E40-B718-4492-85C9-67669267362C}"/>
                    </a:ext>
                  </a:extLst>
                </p:cNvPr>
                <p:cNvSpPr>
                  <a:spLocks noChangeArrowheads="1"/>
                </p:cNvSpPr>
                <p:nvPr/>
              </p:nvSpPr>
              <p:spPr bwMode="auto">
                <a:xfrm rot="16200000">
                  <a:off x="-552" y="1320"/>
                  <a:ext cx="2928" cy="288"/>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L1 D-Cache and D-TLB</a:t>
                  </a:r>
                </a:p>
              </p:txBody>
            </p:sp>
            <p:grpSp>
              <p:nvGrpSpPr>
                <p:cNvPr id="329793" name="Group 65">
                  <a:extLst>
                    <a:ext uri="{FF2B5EF4-FFF2-40B4-BE49-F238E27FC236}">
                      <a16:creationId xmlns:a16="http://schemas.microsoft.com/office/drawing/2014/main" id="{69B88AA2-4717-4B25-B150-3C4DA08B3B95}"/>
                    </a:ext>
                  </a:extLst>
                </p:cNvPr>
                <p:cNvGrpSpPr>
                  <a:grpSpLocks/>
                </p:cNvGrpSpPr>
                <p:nvPr/>
              </p:nvGrpSpPr>
              <p:grpSpPr bwMode="auto">
                <a:xfrm>
                  <a:off x="0" y="1440"/>
                  <a:ext cx="768" cy="384"/>
                  <a:chOff x="0" y="0"/>
                  <a:chExt cx="768" cy="384"/>
                </a:xfrm>
              </p:grpSpPr>
              <p:sp>
                <p:nvSpPr>
                  <p:cNvPr id="329794" name="Line 66">
                    <a:extLst>
                      <a:ext uri="{FF2B5EF4-FFF2-40B4-BE49-F238E27FC236}">
                        <a16:creationId xmlns:a16="http://schemas.microsoft.com/office/drawing/2014/main" id="{57375B15-CB19-451B-853E-C15AD7BBB385}"/>
                      </a:ext>
                    </a:extLst>
                  </p:cNvPr>
                  <p:cNvSpPr>
                    <a:spLocks noChangeShapeType="1"/>
                  </p:cNvSpPr>
                  <p:nvPr/>
                </p:nvSpPr>
                <p:spPr bwMode="auto">
                  <a:xfrm>
                    <a:off x="144" y="192"/>
                    <a:ext cx="62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95" name="Line 67">
                    <a:extLst>
                      <a:ext uri="{FF2B5EF4-FFF2-40B4-BE49-F238E27FC236}">
                        <a16:creationId xmlns:a16="http://schemas.microsoft.com/office/drawing/2014/main" id="{C28C1761-F736-4005-B561-A1AEB2EE24DB}"/>
                      </a:ext>
                    </a:extLst>
                  </p:cNvPr>
                  <p:cNvSpPr>
                    <a:spLocks noChangeShapeType="1"/>
                  </p:cNvSpPr>
                  <p:nvPr/>
                </p:nvSpPr>
                <p:spPr bwMode="auto">
                  <a:xfrm flipH="1">
                    <a:off x="0" y="0"/>
                    <a:ext cx="144" cy="0"/>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96" name="Line 68">
                    <a:extLst>
                      <a:ext uri="{FF2B5EF4-FFF2-40B4-BE49-F238E27FC236}">
                        <a16:creationId xmlns:a16="http://schemas.microsoft.com/office/drawing/2014/main" id="{9A5E39E5-FE9B-47BE-A643-FE53C34A1DF8}"/>
                      </a:ext>
                    </a:extLst>
                  </p:cNvPr>
                  <p:cNvSpPr>
                    <a:spLocks noChangeShapeType="1"/>
                  </p:cNvSpPr>
                  <p:nvPr/>
                </p:nvSpPr>
                <p:spPr bwMode="auto">
                  <a:xfrm flipH="1">
                    <a:off x="3" y="384"/>
                    <a:ext cx="141" cy="0"/>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97" name="Line 69">
                    <a:extLst>
                      <a:ext uri="{FF2B5EF4-FFF2-40B4-BE49-F238E27FC236}">
                        <a16:creationId xmlns:a16="http://schemas.microsoft.com/office/drawing/2014/main" id="{7515156A-4335-4F6C-94A6-5F1A1CA5919C}"/>
                      </a:ext>
                    </a:extLst>
                  </p:cNvPr>
                  <p:cNvSpPr>
                    <a:spLocks noChangeShapeType="1"/>
                  </p:cNvSpPr>
                  <p:nvPr/>
                </p:nvSpPr>
                <p:spPr bwMode="auto">
                  <a:xfrm>
                    <a:off x="144" y="0"/>
                    <a:ext cx="0" cy="38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9798" name="Line 70">
                  <a:extLst>
                    <a:ext uri="{FF2B5EF4-FFF2-40B4-BE49-F238E27FC236}">
                      <a16:creationId xmlns:a16="http://schemas.microsoft.com/office/drawing/2014/main" id="{0B3554C5-ECF2-4E3F-B1F5-8ED991F3505F}"/>
                    </a:ext>
                  </a:extLst>
                </p:cNvPr>
                <p:cNvSpPr>
                  <a:spLocks noChangeShapeType="1"/>
                </p:cNvSpPr>
                <p:nvPr/>
              </p:nvSpPr>
              <p:spPr bwMode="auto">
                <a:xfrm rot="16200000" flipH="1">
                  <a:off x="612" y="260"/>
                  <a:ext cx="0" cy="296"/>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99" name="Line 71">
                  <a:extLst>
                    <a:ext uri="{FF2B5EF4-FFF2-40B4-BE49-F238E27FC236}">
                      <a16:creationId xmlns:a16="http://schemas.microsoft.com/office/drawing/2014/main" id="{22812DC9-4426-40F2-99A9-DBEC9BA4A222}"/>
                    </a:ext>
                  </a:extLst>
                </p:cNvPr>
                <p:cNvSpPr>
                  <a:spLocks noChangeShapeType="1"/>
                </p:cNvSpPr>
                <p:nvPr/>
              </p:nvSpPr>
              <p:spPr bwMode="auto">
                <a:xfrm rot="16200000" flipH="1">
                  <a:off x="619" y="-49"/>
                  <a:ext cx="0" cy="306"/>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00" name="Rectangle 72">
                  <a:extLst>
                    <a:ext uri="{FF2B5EF4-FFF2-40B4-BE49-F238E27FC236}">
                      <a16:creationId xmlns:a16="http://schemas.microsoft.com/office/drawing/2014/main" id="{9A32BC93-A982-482C-96CF-4E09D2D5C3F5}"/>
                    </a:ext>
                  </a:extLst>
                </p:cNvPr>
                <p:cNvSpPr>
                  <a:spLocks noChangeArrowheads="1"/>
                </p:cNvSpPr>
                <p:nvPr/>
              </p:nvSpPr>
              <p:spPr bwMode="auto">
                <a:xfrm>
                  <a:off x="198" y="1"/>
                  <a:ext cx="322" cy="24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p>
              </p:txBody>
            </p:sp>
            <p:sp>
              <p:nvSpPr>
                <p:cNvPr id="329801" name="Line 73">
                  <a:extLst>
                    <a:ext uri="{FF2B5EF4-FFF2-40B4-BE49-F238E27FC236}">
                      <a16:creationId xmlns:a16="http://schemas.microsoft.com/office/drawing/2014/main" id="{DF0497A1-C913-486A-B1A2-C59208CC3721}"/>
                    </a:ext>
                  </a:extLst>
                </p:cNvPr>
                <p:cNvSpPr>
                  <a:spLocks noChangeShapeType="1"/>
                </p:cNvSpPr>
                <p:nvPr/>
              </p:nvSpPr>
              <p:spPr bwMode="auto">
                <a:xfrm rot="16200000" flipH="1">
                  <a:off x="102" y="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02" name="Line 74">
                  <a:extLst>
                    <a:ext uri="{FF2B5EF4-FFF2-40B4-BE49-F238E27FC236}">
                      <a16:creationId xmlns:a16="http://schemas.microsoft.com/office/drawing/2014/main" id="{AF773F83-FF2A-42C5-BA6B-460EA98BD4F6}"/>
                    </a:ext>
                  </a:extLst>
                </p:cNvPr>
                <p:cNvSpPr>
                  <a:spLocks noChangeShapeType="1"/>
                </p:cNvSpPr>
                <p:nvPr/>
              </p:nvSpPr>
              <p:spPr bwMode="auto">
                <a:xfrm rot="16200000" flipH="1">
                  <a:off x="98" y="31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9803" name="Rectangle 75">
                <a:extLst>
                  <a:ext uri="{FF2B5EF4-FFF2-40B4-BE49-F238E27FC236}">
                    <a16:creationId xmlns:a16="http://schemas.microsoft.com/office/drawing/2014/main" id="{9E571660-4AD9-4A18-90EB-EB3483042460}"/>
                  </a:ext>
                </a:extLst>
              </p:cNvPr>
              <p:cNvSpPr>
                <a:spLocks noChangeArrowheads="1"/>
              </p:cNvSpPr>
              <p:nvPr/>
            </p:nvSpPr>
            <p:spPr bwMode="auto">
              <a:xfrm>
                <a:off x="194" y="286"/>
                <a:ext cx="331" cy="237"/>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p>
            </p:txBody>
          </p:sp>
        </p:grpSp>
        <p:grpSp>
          <p:nvGrpSpPr>
            <p:cNvPr id="329804" name="Group 76">
              <a:extLst>
                <a:ext uri="{FF2B5EF4-FFF2-40B4-BE49-F238E27FC236}">
                  <a16:creationId xmlns:a16="http://schemas.microsoft.com/office/drawing/2014/main" id="{15785727-15C7-4CA1-BD82-5041351AE2B5}"/>
                </a:ext>
              </a:extLst>
            </p:cNvPr>
            <p:cNvGrpSpPr>
              <a:grpSpLocks/>
            </p:cNvGrpSpPr>
            <p:nvPr/>
          </p:nvGrpSpPr>
          <p:grpSpPr bwMode="auto">
            <a:xfrm>
              <a:off x="3048" y="1733"/>
              <a:ext cx="514" cy="1324"/>
              <a:chOff x="0" y="0"/>
              <a:chExt cx="1136" cy="2928"/>
            </a:xfrm>
          </p:grpSpPr>
          <p:sp>
            <p:nvSpPr>
              <p:cNvPr id="329805" name="Rectangle 77">
                <a:extLst>
                  <a:ext uri="{FF2B5EF4-FFF2-40B4-BE49-F238E27FC236}">
                    <a16:creationId xmlns:a16="http://schemas.microsoft.com/office/drawing/2014/main" id="{36E6DCAA-0E22-41EB-B6AF-91CB3400A9E7}"/>
                  </a:ext>
                </a:extLst>
              </p:cNvPr>
              <p:cNvSpPr>
                <a:spLocks noChangeArrowheads="1"/>
              </p:cNvSpPr>
              <p:nvPr/>
            </p:nvSpPr>
            <p:spPr bwMode="auto">
              <a:xfrm rot="16200000">
                <a:off x="-1344" y="1344"/>
                <a:ext cx="2928"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Schedulers</a:t>
                </a:r>
              </a:p>
            </p:txBody>
          </p:sp>
          <p:sp>
            <p:nvSpPr>
              <p:cNvPr id="329806" name="Rectangle 78">
                <a:extLst>
                  <a:ext uri="{FF2B5EF4-FFF2-40B4-BE49-F238E27FC236}">
                    <a16:creationId xmlns:a16="http://schemas.microsoft.com/office/drawing/2014/main" id="{6C0F9147-F385-41E9-90BE-9C65F6997CD1}"/>
                  </a:ext>
                </a:extLst>
              </p:cNvPr>
              <p:cNvSpPr>
                <a:spLocks noChangeArrowheads="1"/>
              </p:cNvSpPr>
              <p:nvPr/>
            </p:nvSpPr>
            <p:spPr bwMode="auto">
              <a:xfrm rot="16200000">
                <a:off x="-216" y="648"/>
                <a:ext cx="1536"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Integer RF</a:t>
                </a:r>
              </a:p>
            </p:txBody>
          </p:sp>
          <p:sp>
            <p:nvSpPr>
              <p:cNvPr id="329807" name="Line 79">
                <a:extLst>
                  <a:ext uri="{FF2B5EF4-FFF2-40B4-BE49-F238E27FC236}">
                    <a16:creationId xmlns:a16="http://schemas.microsoft.com/office/drawing/2014/main" id="{34C62C0A-6B20-49DF-8696-147DEB35EE04}"/>
                  </a:ext>
                </a:extLst>
              </p:cNvPr>
              <p:cNvSpPr>
                <a:spLocks noChangeShapeType="1"/>
              </p:cNvSpPr>
              <p:nvPr/>
            </p:nvSpPr>
            <p:spPr bwMode="auto">
              <a:xfrm rot="16200000" flipH="1">
                <a:off x="338" y="122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08" name="Line 80">
                <a:extLst>
                  <a:ext uri="{FF2B5EF4-FFF2-40B4-BE49-F238E27FC236}">
                    <a16:creationId xmlns:a16="http://schemas.microsoft.com/office/drawing/2014/main" id="{ACEF6C8F-0C8E-4C65-8875-3558565657A4}"/>
                  </a:ext>
                </a:extLst>
              </p:cNvPr>
              <p:cNvSpPr>
                <a:spLocks noChangeShapeType="1"/>
              </p:cNvSpPr>
              <p:nvPr/>
            </p:nvSpPr>
            <p:spPr bwMode="auto">
              <a:xfrm rot="16200000" flipH="1">
                <a:off x="342" y="986"/>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09" name="Line 81">
                <a:extLst>
                  <a:ext uri="{FF2B5EF4-FFF2-40B4-BE49-F238E27FC236}">
                    <a16:creationId xmlns:a16="http://schemas.microsoft.com/office/drawing/2014/main" id="{65F8C4A2-5DF9-43CF-9784-5141EE418918}"/>
                  </a:ext>
                </a:extLst>
              </p:cNvPr>
              <p:cNvSpPr>
                <a:spLocks noChangeShapeType="1"/>
              </p:cNvSpPr>
              <p:nvPr/>
            </p:nvSpPr>
            <p:spPr bwMode="auto">
              <a:xfrm rot="16200000" flipH="1">
                <a:off x="338" y="76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10" name="Line 82">
                <a:extLst>
                  <a:ext uri="{FF2B5EF4-FFF2-40B4-BE49-F238E27FC236}">
                    <a16:creationId xmlns:a16="http://schemas.microsoft.com/office/drawing/2014/main" id="{BF58C953-8CD3-45DE-AABB-1BB822A285B8}"/>
                  </a:ext>
                </a:extLst>
              </p:cNvPr>
              <p:cNvSpPr>
                <a:spLocks noChangeShapeType="1"/>
              </p:cNvSpPr>
              <p:nvPr/>
            </p:nvSpPr>
            <p:spPr bwMode="auto">
              <a:xfrm rot="16200000" flipH="1">
                <a:off x="336" y="536"/>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11" name="Line 83">
                <a:extLst>
                  <a:ext uri="{FF2B5EF4-FFF2-40B4-BE49-F238E27FC236}">
                    <a16:creationId xmlns:a16="http://schemas.microsoft.com/office/drawing/2014/main" id="{41EFD69B-3F05-43FD-8351-60B3F6318967}"/>
                  </a:ext>
                </a:extLst>
              </p:cNvPr>
              <p:cNvSpPr>
                <a:spLocks noChangeShapeType="1"/>
              </p:cNvSpPr>
              <p:nvPr/>
            </p:nvSpPr>
            <p:spPr bwMode="auto">
              <a:xfrm rot="16200000" flipH="1">
                <a:off x="338" y="31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12" name="Line 84">
                <a:extLst>
                  <a:ext uri="{FF2B5EF4-FFF2-40B4-BE49-F238E27FC236}">
                    <a16:creationId xmlns:a16="http://schemas.microsoft.com/office/drawing/2014/main" id="{C662A3FA-DFD6-40B8-8E67-925DF5430E48}"/>
                  </a:ext>
                </a:extLst>
              </p:cNvPr>
              <p:cNvSpPr>
                <a:spLocks noChangeShapeType="1"/>
              </p:cNvSpPr>
              <p:nvPr/>
            </p:nvSpPr>
            <p:spPr bwMode="auto">
              <a:xfrm rot="16200000" flipH="1">
                <a:off x="340" y="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13" name="Line 85">
                <a:extLst>
                  <a:ext uri="{FF2B5EF4-FFF2-40B4-BE49-F238E27FC236}">
                    <a16:creationId xmlns:a16="http://schemas.microsoft.com/office/drawing/2014/main" id="{2A3ABEF9-7FB9-4354-8779-9561E33395D3}"/>
                  </a:ext>
                </a:extLst>
              </p:cNvPr>
              <p:cNvSpPr>
                <a:spLocks noChangeShapeType="1"/>
              </p:cNvSpPr>
              <p:nvPr/>
            </p:nvSpPr>
            <p:spPr bwMode="auto">
              <a:xfrm rot="16200000" flipH="1">
                <a:off x="768" y="122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14" name="Line 86">
                <a:extLst>
                  <a:ext uri="{FF2B5EF4-FFF2-40B4-BE49-F238E27FC236}">
                    <a16:creationId xmlns:a16="http://schemas.microsoft.com/office/drawing/2014/main" id="{F42A97CC-A59D-43E5-82FE-B934C4BB0DAA}"/>
                  </a:ext>
                </a:extLst>
              </p:cNvPr>
              <p:cNvSpPr>
                <a:spLocks noChangeShapeType="1"/>
              </p:cNvSpPr>
              <p:nvPr/>
            </p:nvSpPr>
            <p:spPr bwMode="auto">
              <a:xfrm rot="16200000" flipH="1">
                <a:off x="768" y="991"/>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15" name="Line 87">
                <a:extLst>
                  <a:ext uri="{FF2B5EF4-FFF2-40B4-BE49-F238E27FC236}">
                    <a16:creationId xmlns:a16="http://schemas.microsoft.com/office/drawing/2014/main" id="{04B54FD3-AFC8-4E15-A9C5-A5C77F04FE9D}"/>
                  </a:ext>
                </a:extLst>
              </p:cNvPr>
              <p:cNvSpPr>
                <a:spLocks noChangeShapeType="1"/>
              </p:cNvSpPr>
              <p:nvPr/>
            </p:nvSpPr>
            <p:spPr bwMode="auto">
              <a:xfrm rot="16200000" flipH="1">
                <a:off x="770" y="76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16" name="Line 88">
                <a:extLst>
                  <a:ext uri="{FF2B5EF4-FFF2-40B4-BE49-F238E27FC236}">
                    <a16:creationId xmlns:a16="http://schemas.microsoft.com/office/drawing/2014/main" id="{3A617E1D-38D9-4B75-8D71-5FDE915D0ECD}"/>
                  </a:ext>
                </a:extLst>
              </p:cNvPr>
              <p:cNvSpPr>
                <a:spLocks noChangeShapeType="1"/>
              </p:cNvSpPr>
              <p:nvPr/>
            </p:nvSpPr>
            <p:spPr bwMode="auto">
              <a:xfrm rot="16200000" flipH="1">
                <a:off x="768" y="54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17" name="Rectangle 89">
                <a:extLst>
                  <a:ext uri="{FF2B5EF4-FFF2-40B4-BE49-F238E27FC236}">
                    <a16:creationId xmlns:a16="http://schemas.microsoft.com/office/drawing/2014/main" id="{1389B984-4C5A-4536-A575-FA733AFC0BCC}"/>
                  </a:ext>
                </a:extLst>
              </p:cNvPr>
              <p:cNvSpPr>
                <a:spLocks noChangeArrowheads="1"/>
              </p:cNvSpPr>
              <p:nvPr/>
            </p:nvSpPr>
            <p:spPr bwMode="auto">
              <a:xfrm>
                <a:off x="866" y="791"/>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29818" name="Rectangle 90">
                <a:extLst>
                  <a:ext uri="{FF2B5EF4-FFF2-40B4-BE49-F238E27FC236}">
                    <a16:creationId xmlns:a16="http://schemas.microsoft.com/office/drawing/2014/main" id="{DAB22CAE-FB38-4807-B270-50811AD01F68}"/>
                  </a:ext>
                </a:extLst>
              </p:cNvPr>
              <p:cNvSpPr>
                <a:spLocks noChangeArrowheads="1"/>
              </p:cNvSpPr>
              <p:nvPr/>
            </p:nvSpPr>
            <p:spPr bwMode="auto">
              <a:xfrm>
                <a:off x="868" y="570"/>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29819" name="Rectangle 91">
                <a:extLst>
                  <a:ext uri="{FF2B5EF4-FFF2-40B4-BE49-F238E27FC236}">
                    <a16:creationId xmlns:a16="http://schemas.microsoft.com/office/drawing/2014/main" id="{B0AEC576-78B5-4048-9E1C-DB1B5331FD44}"/>
                  </a:ext>
                </a:extLst>
              </p:cNvPr>
              <p:cNvSpPr>
                <a:spLocks noChangeArrowheads="1"/>
              </p:cNvSpPr>
              <p:nvPr/>
            </p:nvSpPr>
            <p:spPr bwMode="auto">
              <a:xfrm>
                <a:off x="866" y="1018"/>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29820" name="Rectangle 92">
                <a:extLst>
                  <a:ext uri="{FF2B5EF4-FFF2-40B4-BE49-F238E27FC236}">
                    <a16:creationId xmlns:a16="http://schemas.microsoft.com/office/drawing/2014/main" id="{0655DA79-A1B7-49D2-8447-D425E4B151FC}"/>
                  </a:ext>
                </a:extLst>
              </p:cNvPr>
              <p:cNvSpPr>
                <a:spLocks noChangeArrowheads="1"/>
              </p:cNvSpPr>
              <p:nvPr/>
            </p:nvSpPr>
            <p:spPr bwMode="auto">
              <a:xfrm>
                <a:off x="869" y="1239"/>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grpSp>
        <p:sp>
          <p:nvSpPr>
            <p:cNvPr id="329821" name="Rectangle 93">
              <a:extLst>
                <a:ext uri="{FF2B5EF4-FFF2-40B4-BE49-F238E27FC236}">
                  <a16:creationId xmlns:a16="http://schemas.microsoft.com/office/drawing/2014/main" id="{DD87B742-F49C-4191-B47B-89ACE0826A2F}"/>
                </a:ext>
              </a:extLst>
            </p:cNvPr>
            <p:cNvSpPr>
              <a:spLocks noChangeArrowheads="1"/>
            </p:cNvSpPr>
            <p:nvPr/>
          </p:nvSpPr>
          <p:spPr bwMode="auto">
            <a:xfrm rot="16200000">
              <a:off x="1884" y="2244"/>
              <a:ext cx="868" cy="23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Trace Cache</a:t>
              </a:r>
            </a:p>
          </p:txBody>
        </p:sp>
        <p:sp>
          <p:nvSpPr>
            <p:cNvPr id="329822" name="Rectangle 94">
              <a:extLst>
                <a:ext uri="{FF2B5EF4-FFF2-40B4-BE49-F238E27FC236}">
                  <a16:creationId xmlns:a16="http://schemas.microsoft.com/office/drawing/2014/main" id="{9617558F-CF77-4EEB-A419-355277FB46F8}"/>
                </a:ext>
              </a:extLst>
            </p:cNvPr>
            <p:cNvSpPr>
              <a:spLocks noChangeArrowheads="1"/>
            </p:cNvSpPr>
            <p:nvPr/>
          </p:nvSpPr>
          <p:spPr bwMode="auto">
            <a:xfrm rot="16200000">
              <a:off x="2209" y="2309"/>
              <a:ext cx="868" cy="10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Rename/Alloc</a:t>
              </a:r>
            </a:p>
          </p:txBody>
        </p:sp>
        <p:sp>
          <p:nvSpPr>
            <p:cNvPr id="329823" name="Rectangle 95">
              <a:extLst>
                <a:ext uri="{FF2B5EF4-FFF2-40B4-BE49-F238E27FC236}">
                  <a16:creationId xmlns:a16="http://schemas.microsoft.com/office/drawing/2014/main" id="{A8203922-9808-46E3-83AC-1594B63E4B24}"/>
                </a:ext>
              </a:extLst>
            </p:cNvPr>
            <p:cNvSpPr>
              <a:spLocks noChangeArrowheads="1"/>
            </p:cNvSpPr>
            <p:nvPr/>
          </p:nvSpPr>
          <p:spPr bwMode="auto">
            <a:xfrm rot="16200000">
              <a:off x="2448" y="2309"/>
              <a:ext cx="868" cy="10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uop Queues</a:t>
              </a:r>
            </a:p>
          </p:txBody>
        </p:sp>
        <p:sp>
          <p:nvSpPr>
            <p:cNvPr id="329824" name="Rectangle 96">
              <a:extLst>
                <a:ext uri="{FF2B5EF4-FFF2-40B4-BE49-F238E27FC236}">
                  <a16:creationId xmlns:a16="http://schemas.microsoft.com/office/drawing/2014/main" id="{A8E9D9CC-6462-4142-BF0F-1D98D3E78683}"/>
                </a:ext>
              </a:extLst>
            </p:cNvPr>
            <p:cNvSpPr>
              <a:spLocks noChangeArrowheads="1"/>
            </p:cNvSpPr>
            <p:nvPr/>
          </p:nvSpPr>
          <p:spPr bwMode="auto">
            <a:xfrm>
              <a:off x="2202" y="1717"/>
              <a:ext cx="239"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a:t>
              </a:r>
            </a:p>
          </p:txBody>
        </p:sp>
        <p:sp>
          <p:nvSpPr>
            <p:cNvPr id="329825" name="Line 97">
              <a:extLst>
                <a:ext uri="{FF2B5EF4-FFF2-40B4-BE49-F238E27FC236}">
                  <a16:creationId xmlns:a16="http://schemas.microsoft.com/office/drawing/2014/main" id="{3E083C31-66D0-4C1C-9F46-2A01CB89E7FB}"/>
                </a:ext>
              </a:extLst>
            </p:cNvPr>
            <p:cNvSpPr>
              <a:spLocks noChangeShapeType="1"/>
            </p:cNvSpPr>
            <p:nvPr/>
          </p:nvSpPr>
          <p:spPr bwMode="auto">
            <a:xfrm>
              <a:off x="2332" y="1847"/>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26" name="Line 98">
              <a:extLst>
                <a:ext uri="{FF2B5EF4-FFF2-40B4-BE49-F238E27FC236}">
                  <a16:creationId xmlns:a16="http://schemas.microsoft.com/office/drawing/2014/main" id="{8BFB0857-CE1B-433F-B03C-A7845CB0D8BF}"/>
                </a:ext>
              </a:extLst>
            </p:cNvPr>
            <p:cNvSpPr>
              <a:spLocks noChangeShapeType="1"/>
            </p:cNvSpPr>
            <p:nvPr/>
          </p:nvSpPr>
          <p:spPr bwMode="auto">
            <a:xfrm rot="16200000" flipH="1">
              <a:off x="2513" y="2266"/>
              <a:ext cx="0" cy="151"/>
            </a:xfrm>
            <a:prstGeom prst="line">
              <a:avLst/>
            </a:prstGeom>
            <a:noFill/>
            <a:ln w="381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27" name="Line 99">
              <a:extLst>
                <a:ext uri="{FF2B5EF4-FFF2-40B4-BE49-F238E27FC236}">
                  <a16:creationId xmlns:a16="http://schemas.microsoft.com/office/drawing/2014/main" id="{8790EA76-A4C1-4C7A-A819-CD5921A87773}"/>
                </a:ext>
              </a:extLst>
            </p:cNvPr>
            <p:cNvSpPr>
              <a:spLocks noChangeShapeType="1"/>
            </p:cNvSpPr>
            <p:nvPr/>
          </p:nvSpPr>
          <p:spPr bwMode="auto">
            <a:xfrm rot="16200000" flipH="1">
              <a:off x="2766" y="2281"/>
              <a:ext cx="0" cy="130"/>
            </a:xfrm>
            <a:prstGeom prst="line">
              <a:avLst/>
            </a:prstGeom>
            <a:noFill/>
            <a:ln w="381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28" name="Line 100">
              <a:extLst>
                <a:ext uri="{FF2B5EF4-FFF2-40B4-BE49-F238E27FC236}">
                  <a16:creationId xmlns:a16="http://schemas.microsoft.com/office/drawing/2014/main" id="{69AEC3AF-EB98-4EC0-9A52-2F6A36C68A9B}"/>
                </a:ext>
              </a:extLst>
            </p:cNvPr>
            <p:cNvSpPr>
              <a:spLocks noChangeShapeType="1"/>
            </p:cNvSpPr>
            <p:nvPr/>
          </p:nvSpPr>
          <p:spPr bwMode="auto">
            <a:xfrm rot="16200000" flipH="1">
              <a:off x="2994" y="2292"/>
              <a:ext cx="0" cy="108"/>
            </a:xfrm>
            <a:prstGeom prst="line">
              <a:avLst/>
            </a:prstGeom>
            <a:noFill/>
            <a:ln w="571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29" name="Rectangle 101">
              <a:extLst>
                <a:ext uri="{FF2B5EF4-FFF2-40B4-BE49-F238E27FC236}">
                  <a16:creationId xmlns:a16="http://schemas.microsoft.com/office/drawing/2014/main" id="{E7A87064-994A-4C03-9731-8742C2995E09}"/>
                </a:ext>
              </a:extLst>
            </p:cNvPr>
            <p:cNvSpPr>
              <a:spLocks noChangeArrowheads="1"/>
            </p:cNvSpPr>
            <p:nvPr/>
          </p:nvSpPr>
          <p:spPr bwMode="auto">
            <a:xfrm>
              <a:off x="2202" y="2889"/>
              <a:ext cx="239" cy="152"/>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ROM</a:t>
              </a:r>
            </a:p>
          </p:txBody>
        </p:sp>
        <p:sp>
          <p:nvSpPr>
            <p:cNvPr id="329830" name="Line 102">
              <a:extLst>
                <a:ext uri="{FF2B5EF4-FFF2-40B4-BE49-F238E27FC236}">
                  <a16:creationId xmlns:a16="http://schemas.microsoft.com/office/drawing/2014/main" id="{89482ADB-8800-4F5F-8806-2B1AE4234369}"/>
                </a:ext>
              </a:extLst>
            </p:cNvPr>
            <p:cNvSpPr>
              <a:spLocks noChangeShapeType="1"/>
            </p:cNvSpPr>
            <p:nvPr/>
          </p:nvSpPr>
          <p:spPr bwMode="auto">
            <a:xfrm>
              <a:off x="2441" y="2976"/>
              <a:ext cx="43"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31" name="Line 103">
              <a:extLst>
                <a:ext uri="{FF2B5EF4-FFF2-40B4-BE49-F238E27FC236}">
                  <a16:creationId xmlns:a16="http://schemas.microsoft.com/office/drawing/2014/main" id="{FDFC9B92-06C5-4F89-B276-657AD34A71D4}"/>
                </a:ext>
              </a:extLst>
            </p:cNvPr>
            <p:cNvSpPr>
              <a:spLocks noChangeShapeType="1"/>
            </p:cNvSpPr>
            <p:nvPr/>
          </p:nvSpPr>
          <p:spPr bwMode="auto">
            <a:xfrm flipH="1" flipV="1">
              <a:off x="2484" y="2346"/>
              <a:ext cx="0" cy="630"/>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32" name="Line 104">
              <a:extLst>
                <a:ext uri="{FF2B5EF4-FFF2-40B4-BE49-F238E27FC236}">
                  <a16:creationId xmlns:a16="http://schemas.microsoft.com/office/drawing/2014/main" id="{07BA833D-BCA4-4848-820F-409F3258FECF}"/>
                </a:ext>
              </a:extLst>
            </p:cNvPr>
            <p:cNvSpPr>
              <a:spLocks noChangeShapeType="1"/>
            </p:cNvSpPr>
            <p:nvPr/>
          </p:nvSpPr>
          <p:spPr bwMode="auto">
            <a:xfrm>
              <a:off x="2321" y="2802"/>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9833" name="Group 105">
              <a:extLst>
                <a:ext uri="{FF2B5EF4-FFF2-40B4-BE49-F238E27FC236}">
                  <a16:creationId xmlns:a16="http://schemas.microsoft.com/office/drawing/2014/main" id="{833CC742-2276-429D-AB19-E0B5ED2C2218}"/>
                </a:ext>
              </a:extLst>
            </p:cNvPr>
            <p:cNvGrpSpPr>
              <a:grpSpLocks/>
            </p:cNvGrpSpPr>
            <p:nvPr/>
          </p:nvGrpSpPr>
          <p:grpSpPr bwMode="auto">
            <a:xfrm>
              <a:off x="2427" y="2219"/>
              <a:ext cx="169" cy="189"/>
              <a:chOff x="0" y="0"/>
              <a:chExt cx="373" cy="416"/>
            </a:xfrm>
          </p:grpSpPr>
          <p:sp>
            <p:nvSpPr>
              <p:cNvPr id="329834" name="Line 106">
                <a:extLst>
                  <a:ext uri="{FF2B5EF4-FFF2-40B4-BE49-F238E27FC236}">
                    <a16:creationId xmlns:a16="http://schemas.microsoft.com/office/drawing/2014/main" id="{8D76717F-2737-47D9-BD11-143D28FA0D68}"/>
                  </a:ext>
                </a:extLst>
              </p:cNvPr>
              <p:cNvSpPr>
                <a:spLocks noChangeShapeType="1"/>
              </p:cNvSpPr>
              <p:nvPr/>
            </p:nvSpPr>
            <p:spPr bwMode="auto">
              <a:xfrm flipV="1">
                <a:off x="187" y="206"/>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35" name="Text Box 107">
                <a:extLst>
                  <a:ext uri="{FF2B5EF4-FFF2-40B4-BE49-F238E27FC236}">
                    <a16:creationId xmlns:a16="http://schemas.microsoft.com/office/drawing/2014/main" id="{2801AA2A-1E78-426A-98EB-ECC34E3596C1}"/>
                  </a:ext>
                </a:extLst>
              </p:cNvPr>
              <p:cNvSpPr txBox="1">
                <a:spLocks noChangeArrowheads="1"/>
              </p:cNvSpPr>
              <p:nvPr/>
            </p:nvSpPr>
            <p:spPr bwMode="auto">
              <a:xfrm>
                <a:off x="0" y="0"/>
                <a:ext cx="373"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p>
            </p:txBody>
          </p:sp>
        </p:grpSp>
        <p:grpSp>
          <p:nvGrpSpPr>
            <p:cNvPr id="329836" name="Group 108">
              <a:extLst>
                <a:ext uri="{FF2B5EF4-FFF2-40B4-BE49-F238E27FC236}">
                  <a16:creationId xmlns:a16="http://schemas.microsoft.com/office/drawing/2014/main" id="{95362B7B-B470-4B34-98D7-812F859EB78D}"/>
                </a:ext>
              </a:extLst>
            </p:cNvPr>
            <p:cNvGrpSpPr>
              <a:grpSpLocks/>
            </p:cNvGrpSpPr>
            <p:nvPr/>
          </p:nvGrpSpPr>
          <p:grpSpPr bwMode="auto">
            <a:xfrm>
              <a:off x="2653" y="2222"/>
              <a:ext cx="169" cy="189"/>
              <a:chOff x="0" y="0"/>
              <a:chExt cx="374" cy="416"/>
            </a:xfrm>
          </p:grpSpPr>
          <p:sp>
            <p:nvSpPr>
              <p:cNvPr id="329837" name="Line 109">
                <a:extLst>
                  <a:ext uri="{FF2B5EF4-FFF2-40B4-BE49-F238E27FC236}">
                    <a16:creationId xmlns:a16="http://schemas.microsoft.com/office/drawing/2014/main" id="{6434A76F-1D64-4561-AEF6-450D985B7DC9}"/>
                  </a:ext>
                </a:extLst>
              </p:cNvPr>
              <p:cNvSpPr>
                <a:spLocks noChangeShapeType="1"/>
              </p:cNvSpPr>
              <p:nvPr/>
            </p:nvSpPr>
            <p:spPr bwMode="auto">
              <a:xfrm flipV="1">
                <a:off x="189" y="209"/>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38" name="Text Box 110">
                <a:extLst>
                  <a:ext uri="{FF2B5EF4-FFF2-40B4-BE49-F238E27FC236}">
                    <a16:creationId xmlns:a16="http://schemas.microsoft.com/office/drawing/2014/main" id="{AEF86B7B-4EE4-4174-ACEB-189632FDE465}"/>
                  </a:ext>
                </a:extLst>
              </p:cNvPr>
              <p:cNvSpPr txBox="1">
                <a:spLocks noChangeArrowheads="1"/>
              </p:cNvSpPr>
              <p:nvPr/>
            </p:nvSpPr>
            <p:spPr bwMode="auto">
              <a:xfrm>
                <a:off x="0" y="0"/>
                <a:ext cx="374"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p>
            </p:txBody>
          </p:sp>
        </p:grpSp>
        <p:sp>
          <p:nvSpPr>
            <p:cNvPr id="329839" name="Line 111">
              <a:extLst>
                <a:ext uri="{FF2B5EF4-FFF2-40B4-BE49-F238E27FC236}">
                  <a16:creationId xmlns:a16="http://schemas.microsoft.com/office/drawing/2014/main" id="{DD7AD175-ADA9-4419-A9C3-71D079B87DAE}"/>
                </a:ext>
              </a:extLst>
            </p:cNvPr>
            <p:cNvSpPr>
              <a:spLocks noChangeShapeType="1"/>
            </p:cNvSpPr>
            <p:nvPr/>
          </p:nvSpPr>
          <p:spPr bwMode="auto">
            <a:xfrm flipH="1">
              <a:off x="2507" y="2318"/>
              <a:ext cx="27" cy="53"/>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40" name="Line 112">
              <a:extLst>
                <a:ext uri="{FF2B5EF4-FFF2-40B4-BE49-F238E27FC236}">
                  <a16:creationId xmlns:a16="http://schemas.microsoft.com/office/drawing/2014/main" id="{C3077EF0-75D1-492A-BDFB-80107B62F984}"/>
                </a:ext>
              </a:extLst>
            </p:cNvPr>
            <p:cNvSpPr>
              <a:spLocks noChangeShapeType="1"/>
            </p:cNvSpPr>
            <p:nvPr/>
          </p:nvSpPr>
          <p:spPr bwMode="auto">
            <a:xfrm flipH="1">
              <a:off x="2735" y="2320"/>
              <a:ext cx="30" cy="51"/>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9841" name="Group 113">
              <a:extLst>
                <a:ext uri="{FF2B5EF4-FFF2-40B4-BE49-F238E27FC236}">
                  <a16:creationId xmlns:a16="http://schemas.microsoft.com/office/drawing/2014/main" id="{F9D562F5-5869-4545-B283-0E870220216A}"/>
                </a:ext>
              </a:extLst>
            </p:cNvPr>
            <p:cNvGrpSpPr>
              <a:grpSpLocks/>
            </p:cNvGrpSpPr>
            <p:nvPr/>
          </p:nvGrpSpPr>
          <p:grpSpPr bwMode="auto">
            <a:xfrm>
              <a:off x="1746" y="1652"/>
              <a:ext cx="456" cy="1151"/>
              <a:chOff x="0" y="0"/>
              <a:chExt cx="1008" cy="2544"/>
            </a:xfrm>
          </p:grpSpPr>
          <p:sp>
            <p:nvSpPr>
              <p:cNvPr id="329842" name="Rectangle 114">
                <a:extLst>
                  <a:ext uri="{FF2B5EF4-FFF2-40B4-BE49-F238E27FC236}">
                    <a16:creationId xmlns:a16="http://schemas.microsoft.com/office/drawing/2014/main" id="{F3DBB779-F600-4FEE-9E57-302FFC9302E8}"/>
                  </a:ext>
                </a:extLst>
              </p:cNvPr>
              <p:cNvSpPr>
                <a:spLocks noChangeArrowheads="1"/>
              </p:cNvSpPr>
              <p:nvPr/>
            </p:nvSpPr>
            <p:spPr bwMode="auto">
              <a:xfrm rot="16200000">
                <a:off x="-336" y="1440"/>
                <a:ext cx="1920" cy="288"/>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Decoder</a:t>
                </a:r>
              </a:p>
            </p:txBody>
          </p:sp>
          <p:sp>
            <p:nvSpPr>
              <p:cNvPr id="329843" name="Line 115">
                <a:extLst>
                  <a:ext uri="{FF2B5EF4-FFF2-40B4-BE49-F238E27FC236}">
                    <a16:creationId xmlns:a16="http://schemas.microsoft.com/office/drawing/2014/main" id="{F94AD72A-BBCD-4470-9FD8-4FCC0ADA7E33}"/>
                  </a:ext>
                </a:extLst>
              </p:cNvPr>
              <p:cNvSpPr>
                <a:spLocks noChangeShapeType="1"/>
              </p:cNvSpPr>
              <p:nvPr/>
            </p:nvSpPr>
            <p:spPr bwMode="auto">
              <a:xfrm rot="16200000">
                <a:off x="372" y="1428"/>
                <a:ext cx="0" cy="216"/>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44" name="Line 116">
                <a:extLst>
                  <a:ext uri="{FF2B5EF4-FFF2-40B4-BE49-F238E27FC236}">
                    <a16:creationId xmlns:a16="http://schemas.microsoft.com/office/drawing/2014/main" id="{1D1B0BEC-A037-4E86-BB00-44A5FBBCB8BB}"/>
                  </a:ext>
                </a:extLst>
              </p:cNvPr>
              <p:cNvSpPr>
                <a:spLocks noChangeShapeType="1"/>
              </p:cNvSpPr>
              <p:nvPr/>
            </p:nvSpPr>
            <p:spPr bwMode="auto">
              <a:xfrm rot="16200000" flipH="1">
                <a:off x="888" y="1416"/>
                <a:ext cx="0" cy="240"/>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45" name="Rectangle 117">
                <a:extLst>
                  <a:ext uri="{FF2B5EF4-FFF2-40B4-BE49-F238E27FC236}">
                    <a16:creationId xmlns:a16="http://schemas.microsoft.com/office/drawing/2014/main" id="{B74301A1-090A-41F2-A7F3-85DE87A1CC8C}"/>
                  </a:ext>
                </a:extLst>
              </p:cNvPr>
              <p:cNvSpPr>
                <a:spLocks noChangeArrowheads="1"/>
              </p:cNvSpPr>
              <p:nvPr/>
            </p:nvSpPr>
            <p:spPr bwMode="auto">
              <a:xfrm rot="16200000">
                <a:off x="-828" y="1452"/>
                <a:ext cx="1920" cy="2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 &amp; I-TLB</a:t>
                </a:r>
              </a:p>
            </p:txBody>
          </p:sp>
          <p:sp>
            <p:nvSpPr>
              <p:cNvPr id="329846" name="Line 118">
                <a:extLst>
                  <a:ext uri="{FF2B5EF4-FFF2-40B4-BE49-F238E27FC236}">
                    <a16:creationId xmlns:a16="http://schemas.microsoft.com/office/drawing/2014/main" id="{A93A6C0C-26A3-4C6C-A53D-88D7652A2910}"/>
                  </a:ext>
                </a:extLst>
              </p:cNvPr>
              <p:cNvSpPr>
                <a:spLocks noChangeShapeType="1"/>
              </p:cNvSpPr>
              <p:nvPr/>
            </p:nvSpPr>
            <p:spPr bwMode="auto">
              <a:xfrm>
                <a:off x="144" y="0"/>
                <a:ext cx="0" cy="624"/>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9847" name="Rectangle 119">
              <a:extLst>
                <a:ext uri="{FF2B5EF4-FFF2-40B4-BE49-F238E27FC236}">
                  <a16:creationId xmlns:a16="http://schemas.microsoft.com/office/drawing/2014/main" id="{A1FE95B7-DDB7-48AA-BB35-555F10AFEF6B}"/>
                </a:ext>
              </a:extLst>
            </p:cNvPr>
            <p:cNvSpPr>
              <a:spLocks noChangeArrowheads="1"/>
            </p:cNvSpPr>
            <p:nvPr/>
          </p:nvSpPr>
          <p:spPr bwMode="auto">
            <a:xfrm>
              <a:off x="1745" y="1523"/>
              <a:ext cx="1824"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p>
          </p:txBody>
        </p:sp>
        <p:sp>
          <p:nvSpPr>
            <p:cNvPr id="329848" name="Rectangle 120">
              <a:extLst>
                <a:ext uri="{FF2B5EF4-FFF2-40B4-BE49-F238E27FC236}">
                  <a16:creationId xmlns:a16="http://schemas.microsoft.com/office/drawing/2014/main" id="{97D96C43-5136-40D5-A140-0399365D8E15}"/>
                </a:ext>
              </a:extLst>
            </p:cNvPr>
            <p:cNvSpPr>
              <a:spLocks noChangeArrowheads="1"/>
            </p:cNvSpPr>
            <p:nvPr/>
          </p:nvSpPr>
          <p:spPr bwMode="auto">
            <a:xfrm>
              <a:off x="4608" y="0"/>
              <a:ext cx="288"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849" name="Rectangle 121">
              <a:extLst>
                <a:ext uri="{FF2B5EF4-FFF2-40B4-BE49-F238E27FC236}">
                  <a16:creationId xmlns:a16="http://schemas.microsoft.com/office/drawing/2014/main" id="{223A7815-E54F-4BF8-B0EE-96A51160C0FB}"/>
                </a:ext>
              </a:extLst>
            </p:cNvPr>
            <p:cNvSpPr>
              <a:spLocks noChangeArrowheads="1"/>
            </p:cNvSpPr>
            <p:nvPr/>
          </p:nvSpPr>
          <p:spPr bwMode="auto">
            <a:xfrm>
              <a:off x="402"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a:t>
              </a:r>
              <a:endParaRPr lang="en-US" altLang="zh-CN" sz="2800">
                <a:effectLst>
                  <a:outerShdw blurRad="38100" dist="38100" dir="2700000" algn="tl">
                    <a:srgbClr val="FFFFFF"/>
                  </a:outerShdw>
                </a:effectLst>
                <a:ea typeface="宋体" panose="02010600030101010101" pitchFamily="2" charset="-122"/>
              </a:endParaRPr>
            </a:p>
          </p:txBody>
        </p:sp>
        <p:sp>
          <p:nvSpPr>
            <p:cNvPr id="329850" name="Rectangle 122">
              <a:extLst>
                <a:ext uri="{FF2B5EF4-FFF2-40B4-BE49-F238E27FC236}">
                  <a16:creationId xmlns:a16="http://schemas.microsoft.com/office/drawing/2014/main" id="{87BCE460-319E-46B7-8EC3-FE711E66C080}"/>
                </a:ext>
              </a:extLst>
            </p:cNvPr>
            <p:cNvSpPr>
              <a:spLocks noChangeArrowheads="1"/>
            </p:cNvSpPr>
            <p:nvPr/>
          </p:nvSpPr>
          <p:spPr bwMode="auto">
            <a:xfrm>
              <a:off x="675"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3</a:t>
              </a:r>
              <a:endParaRPr lang="en-US" altLang="zh-CN" sz="2800">
                <a:effectLst>
                  <a:outerShdw blurRad="38100" dist="38100" dir="2700000" algn="tl">
                    <a:srgbClr val="FFFFFF"/>
                  </a:outerShdw>
                </a:effectLst>
                <a:ea typeface="宋体" panose="02010600030101010101" pitchFamily="2" charset="-122"/>
              </a:endParaRPr>
            </a:p>
          </p:txBody>
        </p:sp>
        <p:sp>
          <p:nvSpPr>
            <p:cNvPr id="329851" name="Rectangle 123">
              <a:extLst>
                <a:ext uri="{FF2B5EF4-FFF2-40B4-BE49-F238E27FC236}">
                  <a16:creationId xmlns:a16="http://schemas.microsoft.com/office/drawing/2014/main" id="{7D4EB852-4284-4B1D-80D3-DB30ABBC495A}"/>
                </a:ext>
              </a:extLst>
            </p:cNvPr>
            <p:cNvSpPr>
              <a:spLocks noChangeArrowheads="1"/>
            </p:cNvSpPr>
            <p:nvPr/>
          </p:nvSpPr>
          <p:spPr bwMode="auto">
            <a:xfrm>
              <a:off x="947"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4</a:t>
              </a:r>
              <a:endParaRPr lang="en-US" altLang="zh-CN" sz="2800">
                <a:effectLst>
                  <a:outerShdw blurRad="38100" dist="38100" dir="2700000" algn="tl">
                    <a:srgbClr val="FFFFFF"/>
                  </a:outerShdw>
                </a:effectLst>
                <a:ea typeface="宋体" panose="02010600030101010101" pitchFamily="2" charset="-122"/>
              </a:endParaRPr>
            </a:p>
          </p:txBody>
        </p:sp>
        <p:sp>
          <p:nvSpPr>
            <p:cNvPr id="329852" name="Rectangle 124">
              <a:extLst>
                <a:ext uri="{FF2B5EF4-FFF2-40B4-BE49-F238E27FC236}">
                  <a16:creationId xmlns:a16="http://schemas.microsoft.com/office/drawing/2014/main" id="{5983ED65-3962-4C9C-BB63-CC2FED992290}"/>
                </a:ext>
              </a:extLst>
            </p:cNvPr>
            <p:cNvSpPr>
              <a:spLocks noChangeArrowheads="1"/>
            </p:cNvSpPr>
            <p:nvPr/>
          </p:nvSpPr>
          <p:spPr bwMode="auto">
            <a:xfrm>
              <a:off x="1220"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5</a:t>
              </a:r>
              <a:endParaRPr lang="en-US" altLang="zh-CN" sz="2800">
                <a:effectLst>
                  <a:outerShdw blurRad="38100" dist="38100" dir="2700000" algn="tl">
                    <a:srgbClr val="FFFFFF"/>
                  </a:outerShdw>
                </a:effectLst>
                <a:ea typeface="宋体" panose="02010600030101010101" pitchFamily="2" charset="-122"/>
              </a:endParaRPr>
            </a:p>
          </p:txBody>
        </p:sp>
        <p:sp>
          <p:nvSpPr>
            <p:cNvPr id="329853" name="Rectangle 125">
              <a:extLst>
                <a:ext uri="{FF2B5EF4-FFF2-40B4-BE49-F238E27FC236}">
                  <a16:creationId xmlns:a16="http://schemas.microsoft.com/office/drawing/2014/main" id="{7CF3ED3E-31BF-4087-9854-2C377216DED6}"/>
                </a:ext>
              </a:extLst>
            </p:cNvPr>
            <p:cNvSpPr>
              <a:spLocks noChangeArrowheads="1"/>
            </p:cNvSpPr>
            <p:nvPr/>
          </p:nvSpPr>
          <p:spPr bwMode="auto">
            <a:xfrm>
              <a:off x="1492"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6</a:t>
              </a:r>
              <a:endParaRPr lang="en-US" altLang="zh-CN" sz="2800">
                <a:effectLst>
                  <a:outerShdw blurRad="38100" dist="38100" dir="2700000" algn="tl">
                    <a:srgbClr val="FFFFFF"/>
                  </a:outerShdw>
                </a:effectLst>
                <a:ea typeface="宋体" panose="02010600030101010101" pitchFamily="2" charset="-122"/>
              </a:endParaRPr>
            </a:p>
          </p:txBody>
        </p:sp>
        <p:sp>
          <p:nvSpPr>
            <p:cNvPr id="329854" name="Rectangle 126">
              <a:extLst>
                <a:ext uri="{FF2B5EF4-FFF2-40B4-BE49-F238E27FC236}">
                  <a16:creationId xmlns:a16="http://schemas.microsoft.com/office/drawing/2014/main" id="{1858E2A2-80D5-43DE-A9AA-9B83BD943060}"/>
                </a:ext>
              </a:extLst>
            </p:cNvPr>
            <p:cNvSpPr>
              <a:spLocks noChangeArrowheads="1"/>
            </p:cNvSpPr>
            <p:nvPr/>
          </p:nvSpPr>
          <p:spPr bwMode="auto">
            <a:xfrm>
              <a:off x="1765"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7</a:t>
              </a:r>
              <a:endParaRPr lang="en-US" altLang="zh-CN" sz="2800">
                <a:effectLst>
                  <a:outerShdw blurRad="38100" dist="38100" dir="2700000" algn="tl">
                    <a:srgbClr val="FFFFFF"/>
                  </a:outerShdw>
                </a:effectLst>
                <a:ea typeface="宋体" panose="02010600030101010101" pitchFamily="2" charset="-122"/>
              </a:endParaRPr>
            </a:p>
          </p:txBody>
        </p:sp>
        <p:sp>
          <p:nvSpPr>
            <p:cNvPr id="329855" name="Rectangle 127">
              <a:extLst>
                <a:ext uri="{FF2B5EF4-FFF2-40B4-BE49-F238E27FC236}">
                  <a16:creationId xmlns:a16="http://schemas.microsoft.com/office/drawing/2014/main" id="{2F859260-69B6-4E8D-8E97-25CC8AA30EC3}"/>
                </a:ext>
              </a:extLst>
            </p:cNvPr>
            <p:cNvSpPr>
              <a:spLocks noChangeArrowheads="1"/>
            </p:cNvSpPr>
            <p:nvPr/>
          </p:nvSpPr>
          <p:spPr bwMode="auto">
            <a:xfrm>
              <a:off x="2037"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8</a:t>
              </a:r>
              <a:endParaRPr lang="en-US" altLang="zh-CN" sz="2800">
                <a:effectLst>
                  <a:outerShdw blurRad="38100" dist="38100" dir="2700000" algn="tl">
                    <a:srgbClr val="FFFFFF"/>
                  </a:outerShdw>
                </a:effectLst>
                <a:ea typeface="宋体" panose="02010600030101010101" pitchFamily="2" charset="-122"/>
              </a:endParaRPr>
            </a:p>
          </p:txBody>
        </p:sp>
        <p:sp>
          <p:nvSpPr>
            <p:cNvPr id="329856" name="Rectangle 128">
              <a:extLst>
                <a:ext uri="{FF2B5EF4-FFF2-40B4-BE49-F238E27FC236}">
                  <a16:creationId xmlns:a16="http://schemas.microsoft.com/office/drawing/2014/main" id="{8F3DC918-E48F-4708-9349-9984C901D54C}"/>
                </a:ext>
              </a:extLst>
            </p:cNvPr>
            <p:cNvSpPr>
              <a:spLocks noChangeArrowheads="1"/>
            </p:cNvSpPr>
            <p:nvPr/>
          </p:nvSpPr>
          <p:spPr bwMode="auto">
            <a:xfrm>
              <a:off x="2310"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9</a:t>
              </a:r>
              <a:endParaRPr lang="en-US" altLang="zh-CN" sz="2800">
                <a:effectLst>
                  <a:outerShdw blurRad="38100" dist="38100" dir="2700000" algn="tl">
                    <a:srgbClr val="FFFFFF"/>
                  </a:outerShdw>
                </a:effectLst>
                <a:ea typeface="宋体" panose="02010600030101010101" pitchFamily="2" charset="-122"/>
              </a:endParaRPr>
            </a:p>
          </p:txBody>
        </p:sp>
        <p:sp>
          <p:nvSpPr>
            <p:cNvPr id="329857" name="Rectangle 129">
              <a:extLst>
                <a:ext uri="{FF2B5EF4-FFF2-40B4-BE49-F238E27FC236}">
                  <a16:creationId xmlns:a16="http://schemas.microsoft.com/office/drawing/2014/main" id="{BC522194-0A3F-47FA-B1FF-BAA317202D21}"/>
                </a:ext>
              </a:extLst>
            </p:cNvPr>
            <p:cNvSpPr>
              <a:spLocks noChangeArrowheads="1"/>
            </p:cNvSpPr>
            <p:nvPr/>
          </p:nvSpPr>
          <p:spPr bwMode="auto">
            <a:xfrm>
              <a:off x="2567" y="36"/>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10</a:t>
              </a:r>
              <a:endParaRPr lang="en-US" altLang="zh-CN" sz="2800">
                <a:effectLst>
                  <a:outerShdw blurRad="38100" dist="38100" dir="2700000" algn="tl">
                    <a:srgbClr val="FFFFFF"/>
                  </a:outerShdw>
                </a:effectLst>
                <a:ea typeface="宋体" panose="02010600030101010101" pitchFamily="2" charset="-122"/>
              </a:endParaRPr>
            </a:p>
          </p:txBody>
        </p:sp>
        <p:sp>
          <p:nvSpPr>
            <p:cNvPr id="329858" name="Rectangle 130">
              <a:extLst>
                <a:ext uri="{FF2B5EF4-FFF2-40B4-BE49-F238E27FC236}">
                  <a16:creationId xmlns:a16="http://schemas.microsoft.com/office/drawing/2014/main" id="{029DEBD9-AD48-4620-8D05-5BC1334DCFFB}"/>
                </a:ext>
              </a:extLst>
            </p:cNvPr>
            <p:cNvSpPr>
              <a:spLocks noChangeArrowheads="1"/>
            </p:cNvSpPr>
            <p:nvPr/>
          </p:nvSpPr>
          <p:spPr bwMode="auto">
            <a:xfrm>
              <a:off x="2839" y="36"/>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11</a:t>
              </a:r>
              <a:endParaRPr lang="en-US" altLang="zh-CN" sz="2800">
                <a:effectLst>
                  <a:outerShdw blurRad="38100" dist="38100" dir="2700000" algn="tl">
                    <a:srgbClr val="FFFFFF"/>
                  </a:outerShdw>
                </a:effectLst>
                <a:ea typeface="宋体" panose="02010600030101010101" pitchFamily="2" charset="-122"/>
              </a:endParaRPr>
            </a:p>
          </p:txBody>
        </p:sp>
        <p:sp>
          <p:nvSpPr>
            <p:cNvPr id="329859" name="Rectangle 131">
              <a:extLst>
                <a:ext uri="{FF2B5EF4-FFF2-40B4-BE49-F238E27FC236}">
                  <a16:creationId xmlns:a16="http://schemas.microsoft.com/office/drawing/2014/main" id="{8B56B887-3C63-40D9-8D6E-A95BB466CE0B}"/>
                </a:ext>
              </a:extLst>
            </p:cNvPr>
            <p:cNvSpPr>
              <a:spLocks noChangeArrowheads="1"/>
            </p:cNvSpPr>
            <p:nvPr/>
          </p:nvSpPr>
          <p:spPr bwMode="auto">
            <a:xfrm>
              <a:off x="3112" y="36"/>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12</a:t>
              </a:r>
              <a:endParaRPr lang="en-US" altLang="zh-CN" sz="2800">
                <a:effectLst>
                  <a:outerShdw blurRad="38100" dist="38100" dir="2700000" algn="tl">
                    <a:srgbClr val="FFFFFF"/>
                  </a:outerShdw>
                </a:effectLst>
                <a:ea typeface="宋体" panose="02010600030101010101" pitchFamily="2" charset="-122"/>
              </a:endParaRPr>
            </a:p>
          </p:txBody>
        </p:sp>
        <p:sp>
          <p:nvSpPr>
            <p:cNvPr id="329860" name="Rectangle 132">
              <a:extLst>
                <a:ext uri="{FF2B5EF4-FFF2-40B4-BE49-F238E27FC236}">
                  <a16:creationId xmlns:a16="http://schemas.microsoft.com/office/drawing/2014/main" id="{603B9D65-49C8-4565-83BD-B405E0A3763C}"/>
                </a:ext>
              </a:extLst>
            </p:cNvPr>
            <p:cNvSpPr>
              <a:spLocks noChangeArrowheads="1"/>
            </p:cNvSpPr>
            <p:nvPr/>
          </p:nvSpPr>
          <p:spPr bwMode="auto">
            <a:xfrm>
              <a:off x="611" y="211"/>
              <a:ext cx="411"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Fetch</a:t>
              </a:r>
              <a:endParaRPr lang="en-US" altLang="zh-CN" sz="2400">
                <a:effectLst>
                  <a:outerShdw blurRad="38100" dist="38100" dir="2700000" algn="tl">
                    <a:srgbClr val="FFFFFF"/>
                  </a:outerShdw>
                </a:effectLst>
                <a:ea typeface="宋体" panose="02010600030101010101" pitchFamily="2" charset="-122"/>
              </a:endParaRPr>
            </a:p>
          </p:txBody>
        </p:sp>
        <p:sp>
          <p:nvSpPr>
            <p:cNvPr id="329861" name="Rectangle 133">
              <a:extLst>
                <a:ext uri="{FF2B5EF4-FFF2-40B4-BE49-F238E27FC236}">
                  <a16:creationId xmlns:a16="http://schemas.microsoft.com/office/drawing/2014/main" id="{DCEDA760-F5CC-48F9-9DB5-172B91E23CFA}"/>
                </a:ext>
              </a:extLst>
            </p:cNvPr>
            <p:cNvSpPr>
              <a:spLocks noChangeArrowheads="1"/>
            </p:cNvSpPr>
            <p:nvPr/>
          </p:nvSpPr>
          <p:spPr bwMode="auto">
            <a:xfrm>
              <a:off x="1117" y="211"/>
              <a:ext cx="239"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29862" name="Rectangle 134">
              <a:extLst>
                <a:ext uri="{FF2B5EF4-FFF2-40B4-BE49-F238E27FC236}">
                  <a16:creationId xmlns:a16="http://schemas.microsoft.com/office/drawing/2014/main" id="{6F4635A2-B4AB-4A62-9985-E643CA61C1A7}"/>
                </a:ext>
              </a:extLst>
            </p:cNvPr>
            <p:cNvSpPr>
              <a:spLocks noChangeArrowheads="1"/>
            </p:cNvSpPr>
            <p:nvPr/>
          </p:nvSpPr>
          <p:spPr bwMode="auto">
            <a:xfrm>
              <a:off x="1391" y="211"/>
              <a:ext cx="23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Alloc</a:t>
              </a:r>
              <a:endParaRPr lang="en-US" altLang="zh-CN" sz="2400">
                <a:effectLst>
                  <a:outerShdw blurRad="38100" dist="38100" dir="2700000" algn="tl">
                    <a:srgbClr val="FFFFFF"/>
                  </a:outerShdw>
                </a:effectLst>
                <a:ea typeface="宋体" panose="02010600030101010101" pitchFamily="2" charset="-122"/>
              </a:endParaRPr>
            </a:p>
          </p:txBody>
        </p:sp>
        <p:sp>
          <p:nvSpPr>
            <p:cNvPr id="329863" name="Rectangle 135">
              <a:extLst>
                <a:ext uri="{FF2B5EF4-FFF2-40B4-BE49-F238E27FC236}">
                  <a16:creationId xmlns:a16="http://schemas.microsoft.com/office/drawing/2014/main" id="{3462A77B-9AB4-4397-8DBA-D2DEF2814021}"/>
                </a:ext>
              </a:extLst>
            </p:cNvPr>
            <p:cNvSpPr>
              <a:spLocks noChangeArrowheads="1"/>
            </p:cNvSpPr>
            <p:nvPr/>
          </p:nvSpPr>
          <p:spPr bwMode="auto">
            <a:xfrm>
              <a:off x="1751" y="214"/>
              <a:ext cx="372"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Rename</a:t>
              </a:r>
              <a:endParaRPr lang="en-US" altLang="zh-CN" sz="2400">
                <a:effectLst>
                  <a:outerShdw blurRad="38100" dist="38100" dir="2700000" algn="tl">
                    <a:srgbClr val="FFFFFF"/>
                  </a:outerShdw>
                </a:effectLst>
                <a:ea typeface="宋体" panose="02010600030101010101" pitchFamily="2" charset="-122"/>
              </a:endParaRPr>
            </a:p>
          </p:txBody>
        </p:sp>
        <p:sp>
          <p:nvSpPr>
            <p:cNvPr id="329864" name="Rectangle 136">
              <a:extLst>
                <a:ext uri="{FF2B5EF4-FFF2-40B4-BE49-F238E27FC236}">
                  <a16:creationId xmlns:a16="http://schemas.microsoft.com/office/drawing/2014/main" id="{F537313F-1D38-48F1-ABDD-454CD7C07B9A}"/>
                </a:ext>
              </a:extLst>
            </p:cNvPr>
            <p:cNvSpPr>
              <a:spLocks noChangeArrowheads="1"/>
            </p:cNvSpPr>
            <p:nvPr/>
          </p:nvSpPr>
          <p:spPr bwMode="auto">
            <a:xfrm>
              <a:off x="2237" y="211"/>
              <a:ext cx="18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Que</a:t>
              </a:r>
              <a:endParaRPr lang="en-US" altLang="zh-CN" sz="2400">
                <a:effectLst>
                  <a:outerShdw blurRad="38100" dist="38100" dir="2700000" algn="tl">
                    <a:srgbClr val="FFFFFF"/>
                  </a:outerShdw>
                </a:effectLst>
                <a:ea typeface="宋体" panose="02010600030101010101" pitchFamily="2" charset="-122"/>
              </a:endParaRPr>
            </a:p>
          </p:txBody>
        </p:sp>
        <p:sp>
          <p:nvSpPr>
            <p:cNvPr id="329865" name="Rectangle 137">
              <a:extLst>
                <a:ext uri="{FF2B5EF4-FFF2-40B4-BE49-F238E27FC236}">
                  <a16:creationId xmlns:a16="http://schemas.microsoft.com/office/drawing/2014/main" id="{BA772784-2C8C-45D9-BEE3-BAAA89C39519}"/>
                </a:ext>
              </a:extLst>
            </p:cNvPr>
            <p:cNvSpPr>
              <a:spLocks noChangeArrowheads="1"/>
            </p:cNvSpPr>
            <p:nvPr/>
          </p:nvSpPr>
          <p:spPr bwMode="auto">
            <a:xfrm>
              <a:off x="2509"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9866" name="Rectangle 138">
              <a:extLst>
                <a:ext uri="{FF2B5EF4-FFF2-40B4-BE49-F238E27FC236}">
                  <a16:creationId xmlns:a16="http://schemas.microsoft.com/office/drawing/2014/main" id="{1696DF33-5F81-4BB8-86F3-DE954165AC0F}"/>
                </a:ext>
              </a:extLst>
            </p:cNvPr>
            <p:cNvSpPr>
              <a:spLocks noChangeArrowheads="1"/>
            </p:cNvSpPr>
            <p:nvPr/>
          </p:nvSpPr>
          <p:spPr bwMode="auto">
            <a:xfrm>
              <a:off x="2790" y="207"/>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9867" name="Rectangle 139">
              <a:extLst>
                <a:ext uri="{FF2B5EF4-FFF2-40B4-BE49-F238E27FC236}">
                  <a16:creationId xmlns:a16="http://schemas.microsoft.com/office/drawing/2014/main" id="{D6CC7972-57FE-466D-95E3-0227BBC83EDB}"/>
                </a:ext>
              </a:extLst>
            </p:cNvPr>
            <p:cNvSpPr>
              <a:spLocks noChangeArrowheads="1"/>
            </p:cNvSpPr>
            <p:nvPr/>
          </p:nvSpPr>
          <p:spPr bwMode="auto">
            <a:xfrm>
              <a:off x="3054"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9868" name="Line 140">
              <a:extLst>
                <a:ext uri="{FF2B5EF4-FFF2-40B4-BE49-F238E27FC236}">
                  <a16:creationId xmlns:a16="http://schemas.microsoft.com/office/drawing/2014/main" id="{00968A22-29DA-4035-B587-77E723571616}"/>
                </a:ext>
              </a:extLst>
            </p:cNvPr>
            <p:cNvSpPr>
              <a:spLocks noChangeShapeType="1"/>
            </p:cNvSpPr>
            <p:nvPr/>
          </p:nvSpPr>
          <p:spPr bwMode="auto">
            <a:xfrm>
              <a:off x="3281" y="2"/>
              <a:ext cx="545"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9869" name="Rectangle 141">
              <a:extLst>
                <a:ext uri="{FF2B5EF4-FFF2-40B4-BE49-F238E27FC236}">
                  <a16:creationId xmlns:a16="http://schemas.microsoft.com/office/drawing/2014/main" id="{EBE24E24-11C0-44E7-9B61-9946C607B5C2}"/>
                </a:ext>
              </a:extLst>
            </p:cNvPr>
            <p:cNvSpPr>
              <a:spLocks noChangeArrowheads="1"/>
            </p:cNvSpPr>
            <p:nvPr/>
          </p:nvSpPr>
          <p:spPr bwMode="auto">
            <a:xfrm>
              <a:off x="3387" y="36"/>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13</a:t>
              </a:r>
              <a:endParaRPr lang="en-US" altLang="zh-CN" sz="2800">
                <a:effectLst>
                  <a:outerShdw blurRad="38100" dist="38100" dir="2700000" algn="tl">
                    <a:srgbClr val="FFFFFF"/>
                  </a:outerShdw>
                </a:effectLst>
                <a:ea typeface="宋体" panose="02010600030101010101" pitchFamily="2" charset="-122"/>
              </a:endParaRPr>
            </a:p>
          </p:txBody>
        </p:sp>
        <p:sp>
          <p:nvSpPr>
            <p:cNvPr id="329870" name="Rectangle 142">
              <a:extLst>
                <a:ext uri="{FF2B5EF4-FFF2-40B4-BE49-F238E27FC236}">
                  <a16:creationId xmlns:a16="http://schemas.microsoft.com/office/drawing/2014/main" id="{742D82C6-5611-49EE-BFA4-E18199A32459}"/>
                </a:ext>
              </a:extLst>
            </p:cNvPr>
            <p:cNvSpPr>
              <a:spLocks noChangeArrowheads="1"/>
            </p:cNvSpPr>
            <p:nvPr/>
          </p:nvSpPr>
          <p:spPr bwMode="auto">
            <a:xfrm>
              <a:off x="3658" y="36"/>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14</a:t>
              </a:r>
              <a:endParaRPr lang="en-US" altLang="zh-CN" sz="2800">
                <a:effectLst>
                  <a:outerShdw blurRad="38100" dist="38100" dir="2700000" algn="tl">
                    <a:srgbClr val="FFFFFF"/>
                  </a:outerShdw>
                </a:effectLst>
                <a:ea typeface="宋体" panose="02010600030101010101" pitchFamily="2" charset="-122"/>
              </a:endParaRPr>
            </a:p>
          </p:txBody>
        </p:sp>
        <p:sp>
          <p:nvSpPr>
            <p:cNvPr id="329871" name="Rectangle 143">
              <a:extLst>
                <a:ext uri="{FF2B5EF4-FFF2-40B4-BE49-F238E27FC236}">
                  <a16:creationId xmlns:a16="http://schemas.microsoft.com/office/drawing/2014/main" id="{78EF1F66-C801-463B-8B07-16007A370080}"/>
                </a:ext>
              </a:extLst>
            </p:cNvPr>
            <p:cNvSpPr>
              <a:spLocks noChangeArrowheads="1"/>
            </p:cNvSpPr>
            <p:nvPr/>
          </p:nvSpPr>
          <p:spPr bwMode="auto">
            <a:xfrm>
              <a:off x="3325" y="209"/>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29872" name="Rectangle 144">
              <a:extLst>
                <a:ext uri="{FF2B5EF4-FFF2-40B4-BE49-F238E27FC236}">
                  <a16:creationId xmlns:a16="http://schemas.microsoft.com/office/drawing/2014/main" id="{CF02B294-4991-4259-9271-C4289CE954BC}"/>
                </a:ext>
              </a:extLst>
            </p:cNvPr>
            <p:cNvSpPr>
              <a:spLocks noChangeArrowheads="1"/>
            </p:cNvSpPr>
            <p:nvPr/>
          </p:nvSpPr>
          <p:spPr bwMode="auto">
            <a:xfrm>
              <a:off x="3576" y="213"/>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29873" name="Line 145">
              <a:extLst>
                <a:ext uri="{FF2B5EF4-FFF2-40B4-BE49-F238E27FC236}">
                  <a16:creationId xmlns:a16="http://schemas.microsoft.com/office/drawing/2014/main" id="{86B1443C-9CA1-421C-A234-155EF9BBE428}"/>
                </a:ext>
              </a:extLst>
            </p:cNvPr>
            <p:cNvSpPr>
              <a:spLocks noChangeShapeType="1"/>
            </p:cNvSpPr>
            <p:nvPr/>
          </p:nvSpPr>
          <p:spPr bwMode="auto">
            <a:xfrm>
              <a:off x="3281" y="2"/>
              <a:ext cx="5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9874" name="Line 146">
              <a:extLst>
                <a:ext uri="{FF2B5EF4-FFF2-40B4-BE49-F238E27FC236}">
                  <a16:creationId xmlns:a16="http://schemas.microsoft.com/office/drawing/2014/main" id="{6D55F406-A958-4DFC-8A41-F499490A8C7A}"/>
                </a:ext>
              </a:extLst>
            </p:cNvPr>
            <p:cNvSpPr>
              <a:spLocks noChangeShapeType="1"/>
            </p:cNvSpPr>
            <p:nvPr/>
          </p:nvSpPr>
          <p:spPr bwMode="auto">
            <a:xfrm>
              <a:off x="3826" y="2"/>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9875" name="Line 147">
              <a:extLst>
                <a:ext uri="{FF2B5EF4-FFF2-40B4-BE49-F238E27FC236}">
                  <a16:creationId xmlns:a16="http://schemas.microsoft.com/office/drawing/2014/main" id="{64C2E875-6AB7-4A12-A31E-07619BB932C3}"/>
                </a:ext>
              </a:extLst>
            </p:cNvPr>
            <p:cNvSpPr>
              <a:spLocks noChangeShapeType="1"/>
            </p:cNvSpPr>
            <p:nvPr/>
          </p:nvSpPr>
          <p:spPr bwMode="auto">
            <a:xfrm>
              <a:off x="3826" y="173"/>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9876" name="Rectangle 148">
              <a:extLst>
                <a:ext uri="{FF2B5EF4-FFF2-40B4-BE49-F238E27FC236}">
                  <a16:creationId xmlns:a16="http://schemas.microsoft.com/office/drawing/2014/main" id="{4A97F0FF-371A-4B7C-8798-E8C92B61CE96}"/>
                </a:ext>
              </a:extLst>
            </p:cNvPr>
            <p:cNvSpPr>
              <a:spLocks noChangeArrowheads="1"/>
            </p:cNvSpPr>
            <p:nvPr/>
          </p:nvSpPr>
          <p:spPr bwMode="auto">
            <a:xfrm>
              <a:off x="3886" y="36"/>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15</a:t>
              </a:r>
              <a:endParaRPr lang="en-US" altLang="zh-CN" sz="2800">
                <a:effectLst>
                  <a:outerShdw blurRad="38100" dist="38100" dir="2700000" algn="tl">
                    <a:srgbClr val="FFFFFF"/>
                  </a:outerShdw>
                </a:effectLst>
                <a:ea typeface="宋体" panose="02010600030101010101" pitchFamily="2" charset="-122"/>
              </a:endParaRPr>
            </a:p>
          </p:txBody>
        </p:sp>
        <p:sp>
          <p:nvSpPr>
            <p:cNvPr id="329877" name="Rectangle 149">
              <a:extLst>
                <a:ext uri="{FF2B5EF4-FFF2-40B4-BE49-F238E27FC236}">
                  <a16:creationId xmlns:a16="http://schemas.microsoft.com/office/drawing/2014/main" id="{DE7278F8-BC7C-46A3-9818-1BC8E4936EEE}"/>
                </a:ext>
              </a:extLst>
            </p:cNvPr>
            <p:cNvSpPr>
              <a:spLocks noChangeArrowheads="1"/>
            </p:cNvSpPr>
            <p:nvPr/>
          </p:nvSpPr>
          <p:spPr bwMode="auto">
            <a:xfrm>
              <a:off x="4159" y="36"/>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16</a:t>
              </a:r>
              <a:endParaRPr lang="en-US" altLang="zh-CN" sz="2800">
                <a:effectLst>
                  <a:outerShdw blurRad="38100" dist="38100" dir="2700000" algn="tl">
                    <a:srgbClr val="FFFFFF"/>
                  </a:outerShdw>
                </a:effectLst>
                <a:ea typeface="宋体" panose="02010600030101010101" pitchFamily="2" charset="-122"/>
              </a:endParaRPr>
            </a:p>
          </p:txBody>
        </p:sp>
        <p:sp>
          <p:nvSpPr>
            <p:cNvPr id="329878" name="Rectangle 150">
              <a:extLst>
                <a:ext uri="{FF2B5EF4-FFF2-40B4-BE49-F238E27FC236}">
                  <a16:creationId xmlns:a16="http://schemas.microsoft.com/office/drawing/2014/main" id="{AC11A9B2-163C-4BC1-9C33-3D69E2F41BD2}"/>
                </a:ext>
              </a:extLst>
            </p:cNvPr>
            <p:cNvSpPr>
              <a:spLocks noChangeArrowheads="1"/>
            </p:cNvSpPr>
            <p:nvPr/>
          </p:nvSpPr>
          <p:spPr bwMode="auto">
            <a:xfrm>
              <a:off x="4429" y="33"/>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17</a:t>
              </a:r>
              <a:endParaRPr lang="en-US" altLang="zh-CN" sz="2800">
                <a:effectLst>
                  <a:outerShdw blurRad="38100" dist="38100" dir="2700000" algn="tl">
                    <a:srgbClr val="FFFFFF"/>
                  </a:outerShdw>
                </a:effectLst>
                <a:ea typeface="宋体" panose="02010600030101010101" pitchFamily="2" charset="-122"/>
              </a:endParaRPr>
            </a:p>
          </p:txBody>
        </p:sp>
        <p:sp>
          <p:nvSpPr>
            <p:cNvPr id="329879" name="Rectangle 151">
              <a:extLst>
                <a:ext uri="{FF2B5EF4-FFF2-40B4-BE49-F238E27FC236}">
                  <a16:creationId xmlns:a16="http://schemas.microsoft.com/office/drawing/2014/main" id="{AAF57773-72BC-41AB-B94D-8B55025F967F}"/>
                </a:ext>
              </a:extLst>
            </p:cNvPr>
            <p:cNvSpPr>
              <a:spLocks noChangeArrowheads="1"/>
            </p:cNvSpPr>
            <p:nvPr/>
          </p:nvSpPr>
          <p:spPr bwMode="auto">
            <a:xfrm>
              <a:off x="4699" y="36"/>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18</a:t>
              </a:r>
              <a:endParaRPr lang="en-US" altLang="zh-CN" sz="2800">
                <a:effectLst>
                  <a:outerShdw blurRad="38100" dist="38100" dir="2700000" algn="tl">
                    <a:srgbClr val="FFFFFF"/>
                  </a:outerShdw>
                </a:effectLst>
                <a:ea typeface="宋体" panose="02010600030101010101" pitchFamily="2" charset="-122"/>
              </a:endParaRPr>
            </a:p>
          </p:txBody>
        </p:sp>
        <p:sp>
          <p:nvSpPr>
            <p:cNvPr id="329880" name="Rectangle 152">
              <a:extLst>
                <a:ext uri="{FF2B5EF4-FFF2-40B4-BE49-F238E27FC236}">
                  <a16:creationId xmlns:a16="http://schemas.microsoft.com/office/drawing/2014/main" id="{FC26B9DE-66A3-4FEF-B899-A60FC37F593E}"/>
                </a:ext>
              </a:extLst>
            </p:cNvPr>
            <p:cNvSpPr>
              <a:spLocks noChangeArrowheads="1"/>
            </p:cNvSpPr>
            <p:nvPr/>
          </p:nvSpPr>
          <p:spPr bwMode="auto">
            <a:xfrm>
              <a:off x="4975" y="33"/>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19</a:t>
              </a:r>
              <a:endParaRPr lang="en-US" altLang="zh-CN" sz="2800">
                <a:effectLst>
                  <a:outerShdw blurRad="38100" dist="38100" dir="2700000" algn="tl">
                    <a:srgbClr val="FFFFFF"/>
                  </a:outerShdw>
                </a:effectLst>
                <a:ea typeface="宋体" panose="02010600030101010101" pitchFamily="2" charset="-122"/>
              </a:endParaRPr>
            </a:p>
          </p:txBody>
        </p:sp>
        <p:sp>
          <p:nvSpPr>
            <p:cNvPr id="329881" name="Rectangle 153">
              <a:extLst>
                <a:ext uri="{FF2B5EF4-FFF2-40B4-BE49-F238E27FC236}">
                  <a16:creationId xmlns:a16="http://schemas.microsoft.com/office/drawing/2014/main" id="{13DA7E82-AD88-48DD-9179-43E2A665FBC1}"/>
                </a:ext>
              </a:extLst>
            </p:cNvPr>
            <p:cNvSpPr>
              <a:spLocks noChangeArrowheads="1"/>
            </p:cNvSpPr>
            <p:nvPr/>
          </p:nvSpPr>
          <p:spPr bwMode="auto">
            <a:xfrm>
              <a:off x="5230" y="30"/>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20</a:t>
              </a:r>
              <a:endParaRPr lang="en-US" altLang="zh-CN" sz="2800">
                <a:effectLst>
                  <a:outerShdw blurRad="38100" dist="38100" dir="2700000" algn="tl">
                    <a:srgbClr val="FFFFFF"/>
                  </a:outerShdw>
                </a:effectLst>
                <a:ea typeface="宋体" panose="02010600030101010101" pitchFamily="2" charset="-122"/>
              </a:endParaRPr>
            </a:p>
          </p:txBody>
        </p:sp>
        <p:sp>
          <p:nvSpPr>
            <p:cNvPr id="329882" name="Rectangle 154">
              <a:extLst>
                <a:ext uri="{FF2B5EF4-FFF2-40B4-BE49-F238E27FC236}">
                  <a16:creationId xmlns:a16="http://schemas.microsoft.com/office/drawing/2014/main" id="{894EFB88-88FF-46DE-8C22-D4362A840C9B}"/>
                </a:ext>
              </a:extLst>
            </p:cNvPr>
            <p:cNvSpPr>
              <a:spLocks noChangeArrowheads="1"/>
            </p:cNvSpPr>
            <p:nvPr/>
          </p:nvSpPr>
          <p:spPr bwMode="auto">
            <a:xfrm>
              <a:off x="4157" y="207"/>
              <a:ext cx="12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a:t>
              </a:r>
            </a:p>
          </p:txBody>
        </p:sp>
        <p:sp>
          <p:nvSpPr>
            <p:cNvPr id="329883" name="Rectangle 155">
              <a:extLst>
                <a:ext uri="{FF2B5EF4-FFF2-40B4-BE49-F238E27FC236}">
                  <a16:creationId xmlns:a16="http://schemas.microsoft.com/office/drawing/2014/main" id="{9F28F75F-5C04-4EC0-8AAA-3838763E205D}"/>
                </a:ext>
              </a:extLst>
            </p:cNvPr>
            <p:cNvSpPr>
              <a:spLocks noChangeArrowheads="1"/>
            </p:cNvSpPr>
            <p:nvPr/>
          </p:nvSpPr>
          <p:spPr bwMode="auto">
            <a:xfrm>
              <a:off x="4435" y="211"/>
              <a:ext cx="11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Ex</a:t>
              </a:r>
              <a:endParaRPr lang="en-US" altLang="zh-CN" sz="2400">
                <a:effectLst>
                  <a:outerShdw blurRad="38100" dist="38100" dir="2700000" algn="tl">
                    <a:srgbClr val="FFFFFF"/>
                  </a:outerShdw>
                </a:effectLst>
                <a:ea typeface="宋体" panose="02010600030101010101" pitchFamily="2" charset="-122"/>
              </a:endParaRPr>
            </a:p>
          </p:txBody>
        </p:sp>
        <p:sp>
          <p:nvSpPr>
            <p:cNvPr id="329884" name="Rectangle 156">
              <a:extLst>
                <a:ext uri="{FF2B5EF4-FFF2-40B4-BE49-F238E27FC236}">
                  <a16:creationId xmlns:a16="http://schemas.microsoft.com/office/drawing/2014/main" id="{52128260-F30F-406E-BE65-CB1502AD2E1E}"/>
                </a:ext>
              </a:extLst>
            </p:cNvPr>
            <p:cNvSpPr>
              <a:spLocks noChangeArrowheads="1"/>
            </p:cNvSpPr>
            <p:nvPr/>
          </p:nvSpPr>
          <p:spPr bwMode="auto">
            <a:xfrm>
              <a:off x="4660" y="214"/>
              <a:ext cx="19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Flgs</a:t>
              </a:r>
              <a:endParaRPr lang="en-US" altLang="zh-CN" sz="2400">
                <a:effectLst>
                  <a:outerShdw blurRad="38100" dist="38100" dir="2700000" algn="tl">
                    <a:srgbClr val="FFFFFF"/>
                  </a:outerShdw>
                </a:effectLst>
                <a:ea typeface="宋体" panose="02010600030101010101" pitchFamily="2" charset="-122"/>
              </a:endParaRPr>
            </a:p>
          </p:txBody>
        </p:sp>
        <p:sp>
          <p:nvSpPr>
            <p:cNvPr id="329885" name="Rectangle 157">
              <a:extLst>
                <a:ext uri="{FF2B5EF4-FFF2-40B4-BE49-F238E27FC236}">
                  <a16:creationId xmlns:a16="http://schemas.microsoft.com/office/drawing/2014/main" id="{A7AB7B75-2313-461E-B2DA-F10F148D13D0}"/>
                </a:ext>
              </a:extLst>
            </p:cNvPr>
            <p:cNvSpPr>
              <a:spLocks noChangeArrowheads="1"/>
            </p:cNvSpPr>
            <p:nvPr/>
          </p:nvSpPr>
          <p:spPr bwMode="auto">
            <a:xfrm>
              <a:off x="4914" y="210"/>
              <a:ext cx="2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Br Ck</a:t>
              </a:r>
              <a:endParaRPr lang="en-US" altLang="zh-CN" sz="2400">
                <a:effectLst>
                  <a:outerShdw blurRad="38100" dist="38100" dir="2700000" algn="tl">
                    <a:srgbClr val="FFFFFF"/>
                  </a:outerShdw>
                </a:effectLst>
                <a:ea typeface="宋体" panose="02010600030101010101" pitchFamily="2" charset="-122"/>
              </a:endParaRPr>
            </a:p>
          </p:txBody>
        </p:sp>
        <p:sp>
          <p:nvSpPr>
            <p:cNvPr id="329886" name="Rectangle 158">
              <a:extLst>
                <a:ext uri="{FF2B5EF4-FFF2-40B4-BE49-F238E27FC236}">
                  <a16:creationId xmlns:a16="http://schemas.microsoft.com/office/drawing/2014/main" id="{833D081A-2F8B-4627-A004-9C4C7EE06316}"/>
                </a:ext>
              </a:extLst>
            </p:cNvPr>
            <p:cNvSpPr>
              <a:spLocks noChangeArrowheads="1"/>
            </p:cNvSpPr>
            <p:nvPr/>
          </p:nvSpPr>
          <p:spPr bwMode="auto">
            <a:xfrm>
              <a:off x="5194" y="211"/>
              <a:ext cx="26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29887" name="Rectangle 159">
              <a:extLst>
                <a:ext uri="{FF2B5EF4-FFF2-40B4-BE49-F238E27FC236}">
                  <a16:creationId xmlns:a16="http://schemas.microsoft.com/office/drawing/2014/main" id="{4640467A-9631-43DF-AADC-A996F3095B20}"/>
                </a:ext>
              </a:extLst>
            </p:cNvPr>
            <p:cNvSpPr>
              <a:spLocks noChangeArrowheads="1"/>
            </p:cNvSpPr>
            <p:nvPr/>
          </p:nvSpPr>
          <p:spPr bwMode="auto">
            <a:xfrm>
              <a:off x="3886" y="207"/>
              <a:ext cx="1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 </a:t>
              </a:r>
              <a:endParaRPr lang="en-US" altLang="zh-CN" sz="2400">
                <a:effectLst>
                  <a:outerShdw blurRad="38100" dist="38100" dir="2700000" algn="tl">
                    <a:srgbClr val="FFFFFF"/>
                  </a:outerShdw>
                </a:effectLst>
                <a:ea typeface="宋体" panose="02010600030101010101" pitchFamily="2" charset="-122"/>
              </a:endParaRPr>
            </a:p>
          </p:txBody>
        </p:sp>
        <p:sp>
          <p:nvSpPr>
            <p:cNvPr id="329888" name="Rectangle 160">
              <a:extLst>
                <a:ext uri="{FF2B5EF4-FFF2-40B4-BE49-F238E27FC236}">
                  <a16:creationId xmlns:a16="http://schemas.microsoft.com/office/drawing/2014/main" id="{C83ACB89-D64D-4592-916E-76D3AB2650B0}"/>
                </a:ext>
              </a:extLst>
            </p:cNvPr>
            <p:cNvSpPr>
              <a:spLocks noChangeArrowheads="1"/>
            </p:cNvSpPr>
            <p:nvPr/>
          </p:nvSpPr>
          <p:spPr bwMode="auto">
            <a:xfrm>
              <a:off x="67" y="211"/>
              <a:ext cx="42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Nxt IP</a:t>
              </a:r>
              <a:endParaRPr lang="en-US" altLang="zh-CN" sz="2400">
                <a:effectLst>
                  <a:outerShdw blurRad="38100" dist="38100" dir="2700000" algn="tl">
                    <a:srgbClr val="FFFFFF"/>
                  </a:outerShdw>
                </a:effectLst>
                <a:ea typeface="宋体" panose="02010600030101010101" pitchFamily="2" charset="-122"/>
              </a:endParaRPr>
            </a:p>
          </p:txBody>
        </p:sp>
        <p:sp>
          <p:nvSpPr>
            <p:cNvPr id="329889" name="Rectangle 161">
              <a:extLst>
                <a:ext uri="{FF2B5EF4-FFF2-40B4-BE49-F238E27FC236}">
                  <a16:creationId xmlns:a16="http://schemas.microsoft.com/office/drawing/2014/main" id="{7C304A34-9826-4D40-94A6-EB3B98C186A2}"/>
                </a:ext>
              </a:extLst>
            </p:cNvPr>
            <p:cNvSpPr>
              <a:spLocks noChangeArrowheads="1"/>
            </p:cNvSpPr>
            <p:nvPr/>
          </p:nvSpPr>
          <p:spPr bwMode="auto">
            <a:xfrm>
              <a:off x="130"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a:t>
              </a:r>
              <a:endParaRPr lang="en-US" altLang="zh-CN" sz="2800">
                <a:effectLst>
                  <a:outerShdw blurRad="38100" dist="38100" dir="2700000" algn="tl">
                    <a:srgbClr val="FFFFFF"/>
                  </a:outerShdw>
                </a:effectLst>
                <a:ea typeface="宋体" panose="02010600030101010101" pitchFamily="2" charset="-122"/>
              </a:endParaRPr>
            </a:p>
          </p:txBody>
        </p:sp>
        <p:grpSp>
          <p:nvGrpSpPr>
            <p:cNvPr id="329890" name="Group 162">
              <a:extLst>
                <a:ext uri="{FF2B5EF4-FFF2-40B4-BE49-F238E27FC236}">
                  <a16:creationId xmlns:a16="http://schemas.microsoft.com/office/drawing/2014/main" id="{58E95CCA-28D0-4862-8ED3-EBCFFCA5B627}"/>
                </a:ext>
              </a:extLst>
            </p:cNvPr>
            <p:cNvGrpSpPr>
              <a:grpSpLocks/>
            </p:cNvGrpSpPr>
            <p:nvPr/>
          </p:nvGrpSpPr>
          <p:grpSpPr bwMode="auto">
            <a:xfrm>
              <a:off x="144" y="600"/>
              <a:ext cx="4882" cy="1785"/>
              <a:chOff x="0" y="0"/>
              <a:chExt cx="4882" cy="1785"/>
            </a:xfrm>
          </p:grpSpPr>
          <p:sp>
            <p:nvSpPr>
              <p:cNvPr id="329891" name="Text Box 163">
                <a:extLst>
                  <a:ext uri="{FF2B5EF4-FFF2-40B4-BE49-F238E27FC236}">
                    <a16:creationId xmlns:a16="http://schemas.microsoft.com/office/drawing/2014/main" id="{62D5033A-10B9-4E37-AA05-EEFBB4BE9B9A}"/>
                  </a:ext>
                </a:extLst>
              </p:cNvPr>
              <p:cNvSpPr txBox="1">
                <a:spLocks noChangeArrowheads="1"/>
              </p:cNvSpPr>
              <p:nvPr/>
            </p:nvSpPr>
            <p:spPr bwMode="auto">
              <a:xfrm>
                <a:off x="0" y="0"/>
                <a:ext cx="4882" cy="8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latin typeface="Trebuchet MS" panose="020B0603020202020204" pitchFamily="34" charset="0"/>
                    <a:ea typeface="宋体" panose="02010600030101010101" pitchFamily="2" charset="-122"/>
                  </a:rPr>
                  <a:t>Flgs:	Flags</a:t>
                </a:r>
              </a:p>
              <a:p>
                <a:r>
                  <a:rPr lang="en-US" altLang="zh-CN" sz="2800">
                    <a:latin typeface="Trebuchet MS" panose="020B0603020202020204" pitchFamily="34" charset="0"/>
                    <a:ea typeface="宋体" panose="02010600030101010101" pitchFamily="2" charset="-122"/>
                  </a:rPr>
                  <a:t>	</a:t>
                </a:r>
                <a:r>
                  <a:rPr lang="en-US" altLang="zh-CN" sz="2400">
                    <a:latin typeface="Trebuchet MS" panose="020B0603020202020204" pitchFamily="34" charset="0"/>
                    <a:ea typeface="宋体" panose="02010600030101010101" pitchFamily="2" charset="-122"/>
                  </a:rPr>
                  <a:t>Compute flags (zero, negative, etc..).  These</a:t>
                </a:r>
              </a:p>
              <a:p>
                <a:r>
                  <a:rPr lang="en-US" altLang="zh-CN" sz="2400">
                    <a:latin typeface="Trebuchet MS" panose="020B0603020202020204" pitchFamily="34" charset="0"/>
                    <a:ea typeface="宋体" panose="02010600030101010101" pitchFamily="2" charset="-122"/>
                  </a:rPr>
                  <a:t>	are typically the input to a branch instruction.</a:t>
                </a:r>
              </a:p>
            </p:txBody>
          </p:sp>
          <p:grpSp>
            <p:nvGrpSpPr>
              <p:cNvPr id="329892" name="Group 164">
                <a:extLst>
                  <a:ext uri="{FF2B5EF4-FFF2-40B4-BE49-F238E27FC236}">
                    <a16:creationId xmlns:a16="http://schemas.microsoft.com/office/drawing/2014/main" id="{469DA2A6-A9C6-4716-A9F9-5EE3B9CFB3E4}"/>
                  </a:ext>
                </a:extLst>
              </p:cNvPr>
              <p:cNvGrpSpPr>
                <a:grpSpLocks/>
              </p:cNvGrpSpPr>
              <p:nvPr/>
            </p:nvGrpSpPr>
            <p:grpSpPr bwMode="auto">
              <a:xfrm>
                <a:off x="3286" y="1409"/>
                <a:ext cx="122" cy="376"/>
                <a:chOff x="0" y="0"/>
                <a:chExt cx="122" cy="376"/>
              </a:xfrm>
            </p:grpSpPr>
            <p:sp>
              <p:nvSpPr>
                <p:cNvPr id="329893" name="Rectangle 165">
                  <a:extLst>
                    <a:ext uri="{FF2B5EF4-FFF2-40B4-BE49-F238E27FC236}">
                      <a16:creationId xmlns:a16="http://schemas.microsoft.com/office/drawing/2014/main" id="{66B9E21E-0EB5-46C8-B643-6A3C13746EEF}"/>
                    </a:ext>
                  </a:extLst>
                </p:cNvPr>
                <p:cNvSpPr>
                  <a:spLocks noChangeArrowheads="1"/>
                </p:cNvSpPr>
                <p:nvPr/>
              </p:nvSpPr>
              <p:spPr bwMode="auto">
                <a:xfrm>
                  <a:off x="0" y="100"/>
                  <a:ext cx="121" cy="74"/>
                </a:xfrm>
                <a:prstGeom prst="rect">
                  <a:avLst/>
                </a:prstGeom>
                <a:solidFill>
                  <a:schemeClr val="folHlink"/>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29894" name="Rectangle 166">
                  <a:extLst>
                    <a:ext uri="{FF2B5EF4-FFF2-40B4-BE49-F238E27FC236}">
                      <a16:creationId xmlns:a16="http://schemas.microsoft.com/office/drawing/2014/main" id="{503585B1-435F-4B50-BB02-21AC40D4F241}"/>
                    </a:ext>
                  </a:extLst>
                </p:cNvPr>
                <p:cNvSpPr>
                  <a:spLocks noChangeArrowheads="1"/>
                </p:cNvSpPr>
                <p:nvPr/>
              </p:nvSpPr>
              <p:spPr bwMode="auto">
                <a:xfrm>
                  <a:off x="1" y="0"/>
                  <a:ext cx="121" cy="74"/>
                </a:xfrm>
                <a:prstGeom prst="rect">
                  <a:avLst/>
                </a:prstGeom>
                <a:solidFill>
                  <a:schemeClr val="folHlink"/>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29895" name="Rectangle 167">
                  <a:extLst>
                    <a:ext uri="{FF2B5EF4-FFF2-40B4-BE49-F238E27FC236}">
                      <a16:creationId xmlns:a16="http://schemas.microsoft.com/office/drawing/2014/main" id="{CBC3E7FD-9D82-4DA0-8615-045DCE33A3A5}"/>
                    </a:ext>
                  </a:extLst>
                </p:cNvPr>
                <p:cNvSpPr>
                  <a:spLocks noChangeArrowheads="1"/>
                </p:cNvSpPr>
                <p:nvPr/>
              </p:nvSpPr>
              <p:spPr bwMode="auto">
                <a:xfrm>
                  <a:off x="0" y="202"/>
                  <a:ext cx="121" cy="74"/>
                </a:xfrm>
                <a:prstGeom prst="rect">
                  <a:avLst/>
                </a:prstGeom>
                <a:solidFill>
                  <a:schemeClr val="folHlink"/>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29896" name="Rectangle 168">
                  <a:extLst>
                    <a:ext uri="{FF2B5EF4-FFF2-40B4-BE49-F238E27FC236}">
                      <a16:creationId xmlns:a16="http://schemas.microsoft.com/office/drawing/2014/main" id="{55423179-4BCB-4CA6-8C93-22791F4D98A3}"/>
                    </a:ext>
                  </a:extLst>
                </p:cNvPr>
                <p:cNvSpPr>
                  <a:spLocks noChangeArrowheads="1"/>
                </p:cNvSpPr>
                <p:nvPr/>
              </p:nvSpPr>
              <p:spPr bwMode="auto">
                <a:xfrm>
                  <a:off x="1" y="302"/>
                  <a:ext cx="121" cy="74"/>
                </a:xfrm>
                <a:prstGeom prst="rect">
                  <a:avLst/>
                </a:prstGeom>
                <a:solidFill>
                  <a:schemeClr val="folHlink"/>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grpSp>
        </p:grpSp>
      </p:grpSp>
      <p:sp>
        <p:nvSpPr>
          <p:cNvPr id="2" name="日期占位符 1">
            <a:extLst>
              <a:ext uri="{FF2B5EF4-FFF2-40B4-BE49-F238E27FC236}">
                <a16:creationId xmlns:a16="http://schemas.microsoft.com/office/drawing/2014/main" id="{AD186D85-7107-411D-893B-E11278E7F901}"/>
              </a:ext>
            </a:extLst>
          </p:cNvPr>
          <p:cNvSpPr>
            <a:spLocks noGrp="1"/>
          </p:cNvSpPr>
          <p:nvPr>
            <p:ph type="dt" sz="half" idx="10"/>
          </p:nvPr>
        </p:nvSpPr>
        <p:spPr/>
        <p:txBody>
          <a:bodyPr/>
          <a:lstStyle/>
          <a:p>
            <a:fld id="{9F7CC914-BDDE-4970-BBA3-BF4393195110}"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4B982A10-B0C8-4BE7-BA68-773C0F09D273}"/>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4ED952AE-97AA-4846-94F1-8E31A7A5BFA0}"/>
              </a:ext>
            </a:extLst>
          </p:cNvPr>
          <p:cNvSpPr>
            <a:spLocks noGrp="1"/>
          </p:cNvSpPr>
          <p:nvPr>
            <p:ph type="sldNum" sz="quarter" idx="12"/>
          </p:nvPr>
        </p:nvSpPr>
        <p:spPr/>
        <p:txBody>
          <a:bodyPr/>
          <a:lstStyle/>
          <a:p>
            <a:fld id="{543F9F60-DC96-4418-AA45-B65D142E4089}" type="slidenum">
              <a:rPr lang="zh-CN" altLang="en-US" smtClean="0"/>
              <a:t>105</a:t>
            </a:fld>
            <a:endParaRPr lang="zh-CN" altLang="en-US"/>
          </a:p>
        </p:txBody>
      </p:sp>
    </p:spTree>
    <p:extLst>
      <p:ext uri="{BB962C8B-B14F-4D97-AF65-F5344CB8AC3E}">
        <p14:creationId xmlns:p14="http://schemas.microsoft.com/office/powerpoint/2010/main" val="2558312187"/>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921" name="Rectangle 169">
            <a:extLst>
              <a:ext uri="{FF2B5EF4-FFF2-40B4-BE49-F238E27FC236}">
                <a16:creationId xmlns:a16="http://schemas.microsoft.com/office/drawing/2014/main" id="{A66D704B-085D-4F84-8225-7621455C5574}"/>
              </a:ext>
            </a:extLst>
          </p:cNvPr>
          <p:cNvSpPr>
            <a:spLocks noGrp="1" noChangeArrowheads="1"/>
          </p:cNvSpPr>
          <p:nvPr>
            <p:ph type="title"/>
          </p:nvPr>
        </p:nvSpPr>
        <p:spPr/>
        <p:txBody>
          <a:bodyPr/>
          <a:lstStyle/>
          <a:p>
            <a:r>
              <a:rPr lang="en-US" altLang="zh-CN"/>
              <a:t>Hyper Pipelined Technology 12/13</a:t>
            </a:r>
          </a:p>
        </p:txBody>
      </p:sp>
      <p:sp>
        <p:nvSpPr>
          <p:cNvPr id="330754" name="Rectangle 2">
            <a:extLst>
              <a:ext uri="{FF2B5EF4-FFF2-40B4-BE49-F238E27FC236}">
                <a16:creationId xmlns:a16="http://schemas.microsoft.com/office/drawing/2014/main" id="{3AC45865-1B79-430D-A5BD-0EE270791317}"/>
              </a:ext>
            </a:extLst>
          </p:cNvPr>
          <p:cNvSpPr>
            <a:spLocks noChangeArrowheads="1"/>
          </p:cNvSpPr>
          <p:nvPr/>
        </p:nvSpPr>
        <p:spPr bwMode="auto">
          <a:xfrm>
            <a:off x="6943725" y="2522538"/>
            <a:ext cx="4763"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0755" name="Rectangle 3">
            <a:extLst>
              <a:ext uri="{FF2B5EF4-FFF2-40B4-BE49-F238E27FC236}">
                <a16:creationId xmlns:a16="http://schemas.microsoft.com/office/drawing/2014/main" id="{8484A2FC-17F6-4531-9E4D-CA3B90374954}"/>
              </a:ext>
            </a:extLst>
          </p:cNvPr>
          <p:cNvSpPr>
            <a:spLocks noChangeArrowheads="1"/>
          </p:cNvSpPr>
          <p:nvPr/>
        </p:nvSpPr>
        <p:spPr bwMode="auto">
          <a:xfrm>
            <a:off x="1084263"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0756" name="Rectangle 4">
            <a:extLst>
              <a:ext uri="{FF2B5EF4-FFF2-40B4-BE49-F238E27FC236}">
                <a16:creationId xmlns:a16="http://schemas.microsoft.com/office/drawing/2014/main" id="{558068FB-E15C-4818-BD15-B1CC1F995B30}"/>
              </a:ext>
            </a:extLst>
          </p:cNvPr>
          <p:cNvSpPr>
            <a:spLocks noChangeArrowheads="1"/>
          </p:cNvSpPr>
          <p:nvPr/>
        </p:nvSpPr>
        <p:spPr bwMode="auto">
          <a:xfrm>
            <a:off x="1920875"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0757" name="Rectangle 5">
            <a:extLst>
              <a:ext uri="{FF2B5EF4-FFF2-40B4-BE49-F238E27FC236}">
                <a16:creationId xmlns:a16="http://schemas.microsoft.com/office/drawing/2014/main" id="{7805B5FC-5B88-4C20-9376-BD1A11C95EF4}"/>
              </a:ext>
            </a:extLst>
          </p:cNvPr>
          <p:cNvSpPr>
            <a:spLocks noChangeArrowheads="1"/>
          </p:cNvSpPr>
          <p:nvPr/>
        </p:nvSpPr>
        <p:spPr bwMode="auto">
          <a:xfrm>
            <a:off x="6108700"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0758" name="Rectangle 6">
            <a:extLst>
              <a:ext uri="{FF2B5EF4-FFF2-40B4-BE49-F238E27FC236}">
                <a16:creationId xmlns:a16="http://schemas.microsoft.com/office/drawing/2014/main" id="{88E89F4C-2599-4B9C-9327-200A5A8A440E}"/>
              </a:ext>
            </a:extLst>
          </p:cNvPr>
          <p:cNvSpPr>
            <a:spLocks noChangeArrowheads="1"/>
          </p:cNvSpPr>
          <p:nvPr/>
        </p:nvSpPr>
        <p:spPr bwMode="auto">
          <a:xfrm>
            <a:off x="1624013" y="12461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0759" name="Rectangle 7">
            <a:extLst>
              <a:ext uri="{FF2B5EF4-FFF2-40B4-BE49-F238E27FC236}">
                <a16:creationId xmlns:a16="http://schemas.microsoft.com/office/drawing/2014/main" id="{7ED8CEF1-0191-4E15-B69F-C1B22AD07C2D}"/>
              </a:ext>
            </a:extLst>
          </p:cNvPr>
          <p:cNvSpPr>
            <a:spLocks noChangeArrowheads="1"/>
          </p:cNvSpPr>
          <p:nvPr/>
        </p:nvSpPr>
        <p:spPr bwMode="auto">
          <a:xfrm>
            <a:off x="4556125" y="12461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30760" name="Group 8">
            <a:extLst>
              <a:ext uri="{FF2B5EF4-FFF2-40B4-BE49-F238E27FC236}">
                <a16:creationId xmlns:a16="http://schemas.microsoft.com/office/drawing/2014/main" id="{280F6CE8-E34F-4A75-B676-1B611C51CBD9}"/>
              </a:ext>
            </a:extLst>
          </p:cNvPr>
          <p:cNvGrpSpPr>
            <a:grpSpLocks/>
          </p:cNvGrpSpPr>
          <p:nvPr/>
        </p:nvGrpSpPr>
        <p:grpSpPr bwMode="auto">
          <a:xfrm>
            <a:off x="228600" y="1628775"/>
            <a:ext cx="8688388" cy="4441825"/>
            <a:chOff x="0" y="0"/>
            <a:chExt cx="5473" cy="3041"/>
          </a:xfrm>
        </p:grpSpPr>
        <p:sp>
          <p:nvSpPr>
            <p:cNvPr id="330761" name="Rectangle 9">
              <a:extLst>
                <a:ext uri="{FF2B5EF4-FFF2-40B4-BE49-F238E27FC236}">
                  <a16:creationId xmlns:a16="http://schemas.microsoft.com/office/drawing/2014/main" id="{271367A5-CBB2-477F-AAD9-602584F22CF1}"/>
                </a:ext>
              </a:extLst>
            </p:cNvPr>
            <p:cNvSpPr>
              <a:spLocks noChangeArrowheads="1"/>
            </p:cNvSpPr>
            <p:nvPr/>
          </p:nvSpPr>
          <p:spPr bwMode="auto">
            <a:xfrm>
              <a:off x="88" y="2"/>
              <a:ext cx="3168" cy="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0762" name="Rectangle 10">
              <a:extLst>
                <a:ext uri="{FF2B5EF4-FFF2-40B4-BE49-F238E27FC236}">
                  <a16:creationId xmlns:a16="http://schemas.microsoft.com/office/drawing/2014/main" id="{53403779-9344-4DA3-81FF-5AAAD09DE655}"/>
                </a:ext>
              </a:extLst>
            </p:cNvPr>
            <p:cNvSpPr>
              <a:spLocks noChangeArrowheads="1"/>
            </p:cNvSpPr>
            <p:nvPr/>
          </p:nvSpPr>
          <p:spPr bwMode="auto">
            <a:xfrm>
              <a:off x="90" y="2"/>
              <a:ext cx="3168"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0763" name="Rectangle 11">
              <a:extLst>
                <a:ext uri="{FF2B5EF4-FFF2-40B4-BE49-F238E27FC236}">
                  <a16:creationId xmlns:a16="http://schemas.microsoft.com/office/drawing/2014/main" id="{692FDCE4-CA24-4F2B-B95F-1534B220C6B4}"/>
                </a:ext>
              </a:extLst>
            </p:cNvPr>
            <p:cNvSpPr>
              <a:spLocks noChangeArrowheads="1"/>
            </p:cNvSpPr>
            <p:nvPr/>
          </p:nvSpPr>
          <p:spPr bwMode="auto">
            <a:xfrm>
              <a:off x="3256" y="2"/>
              <a:ext cx="527" cy="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0764" name="Rectangle 12">
              <a:extLst>
                <a:ext uri="{FF2B5EF4-FFF2-40B4-BE49-F238E27FC236}">
                  <a16:creationId xmlns:a16="http://schemas.microsoft.com/office/drawing/2014/main" id="{DD1D7E5A-E982-40E4-A7FA-56D7B39410FB}"/>
                </a:ext>
              </a:extLst>
            </p:cNvPr>
            <p:cNvSpPr>
              <a:spLocks noChangeArrowheads="1"/>
            </p:cNvSpPr>
            <p:nvPr/>
          </p:nvSpPr>
          <p:spPr bwMode="auto">
            <a:xfrm>
              <a:off x="3256" y="2"/>
              <a:ext cx="527"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0765" name="Rectangle 13">
              <a:extLst>
                <a:ext uri="{FF2B5EF4-FFF2-40B4-BE49-F238E27FC236}">
                  <a16:creationId xmlns:a16="http://schemas.microsoft.com/office/drawing/2014/main" id="{4D1113BD-DF50-433B-8AEC-8B6FE2FB72A0}"/>
                </a:ext>
              </a:extLst>
            </p:cNvPr>
            <p:cNvSpPr>
              <a:spLocks noChangeArrowheads="1"/>
            </p:cNvSpPr>
            <p:nvPr/>
          </p:nvSpPr>
          <p:spPr bwMode="auto">
            <a:xfrm>
              <a:off x="0" y="6"/>
              <a:ext cx="5473" cy="38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bg2"/>
              </a:solidFill>
              <a:miter lim="800000"/>
              <a:headEnd/>
              <a:tailEnd/>
            </a:ln>
          </p:spPr>
          <p:txBody>
            <a:bodyPr/>
            <a:lstStyle/>
            <a:p>
              <a:endParaRPr lang="zh-CN" altLang="en-US"/>
            </a:p>
          </p:txBody>
        </p:sp>
        <p:sp>
          <p:nvSpPr>
            <p:cNvPr id="330766" name="Line 14">
              <a:extLst>
                <a:ext uri="{FF2B5EF4-FFF2-40B4-BE49-F238E27FC236}">
                  <a16:creationId xmlns:a16="http://schemas.microsoft.com/office/drawing/2014/main" id="{6778B0A0-4A27-4F85-9A02-7F70608ED988}"/>
                </a:ext>
              </a:extLst>
            </p:cNvPr>
            <p:cNvSpPr>
              <a:spLocks noChangeShapeType="1"/>
            </p:cNvSpPr>
            <p:nvPr/>
          </p:nvSpPr>
          <p:spPr bwMode="auto">
            <a:xfrm>
              <a:off x="55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0767" name="Line 15">
              <a:extLst>
                <a:ext uri="{FF2B5EF4-FFF2-40B4-BE49-F238E27FC236}">
                  <a16:creationId xmlns:a16="http://schemas.microsoft.com/office/drawing/2014/main" id="{6F68A853-9D77-4E89-BA9F-C020E131ED14}"/>
                </a:ext>
              </a:extLst>
            </p:cNvPr>
            <p:cNvSpPr>
              <a:spLocks noChangeShapeType="1"/>
            </p:cNvSpPr>
            <p:nvPr/>
          </p:nvSpPr>
          <p:spPr bwMode="auto">
            <a:xfrm>
              <a:off x="1099"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0768" name="Line 16">
              <a:extLst>
                <a:ext uri="{FF2B5EF4-FFF2-40B4-BE49-F238E27FC236}">
                  <a16:creationId xmlns:a16="http://schemas.microsoft.com/office/drawing/2014/main" id="{DC8F245F-203A-4A4E-9904-3CD1DFD62FE3}"/>
                </a:ext>
              </a:extLst>
            </p:cNvPr>
            <p:cNvSpPr>
              <a:spLocks noChangeShapeType="1"/>
            </p:cNvSpPr>
            <p:nvPr/>
          </p:nvSpPr>
          <p:spPr bwMode="auto">
            <a:xfrm>
              <a:off x="1644"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0769" name="Line 17">
              <a:extLst>
                <a:ext uri="{FF2B5EF4-FFF2-40B4-BE49-F238E27FC236}">
                  <a16:creationId xmlns:a16="http://schemas.microsoft.com/office/drawing/2014/main" id="{DDEB00B3-13BF-4992-9AB7-F3677BEB4729}"/>
                </a:ext>
              </a:extLst>
            </p:cNvPr>
            <p:cNvSpPr>
              <a:spLocks noChangeShapeType="1"/>
            </p:cNvSpPr>
            <p:nvPr/>
          </p:nvSpPr>
          <p:spPr bwMode="auto">
            <a:xfrm>
              <a:off x="2190"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0770" name="Line 18">
              <a:extLst>
                <a:ext uri="{FF2B5EF4-FFF2-40B4-BE49-F238E27FC236}">
                  <a16:creationId xmlns:a16="http://schemas.microsoft.com/office/drawing/2014/main" id="{E5AD78DC-F292-4CD8-A8BA-B0B81A4A1AF7}"/>
                </a:ext>
              </a:extLst>
            </p:cNvPr>
            <p:cNvSpPr>
              <a:spLocks noChangeShapeType="1"/>
            </p:cNvSpPr>
            <p:nvPr/>
          </p:nvSpPr>
          <p:spPr bwMode="auto">
            <a:xfrm>
              <a:off x="246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0771" name="Line 19">
              <a:extLst>
                <a:ext uri="{FF2B5EF4-FFF2-40B4-BE49-F238E27FC236}">
                  <a16:creationId xmlns:a16="http://schemas.microsoft.com/office/drawing/2014/main" id="{7D7D51AE-A574-4B10-AC93-49ED4E6C125C}"/>
                </a:ext>
              </a:extLst>
            </p:cNvPr>
            <p:cNvSpPr>
              <a:spLocks noChangeShapeType="1"/>
            </p:cNvSpPr>
            <p:nvPr/>
          </p:nvSpPr>
          <p:spPr bwMode="auto">
            <a:xfrm>
              <a:off x="273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0772" name="Line 20">
              <a:extLst>
                <a:ext uri="{FF2B5EF4-FFF2-40B4-BE49-F238E27FC236}">
                  <a16:creationId xmlns:a16="http://schemas.microsoft.com/office/drawing/2014/main" id="{768972DD-5BB1-460E-BD83-788B2D40F70C}"/>
                </a:ext>
              </a:extLst>
            </p:cNvPr>
            <p:cNvSpPr>
              <a:spLocks noChangeShapeType="1"/>
            </p:cNvSpPr>
            <p:nvPr/>
          </p:nvSpPr>
          <p:spPr bwMode="auto">
            <a:xfrm>
              <a:off x="3007"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0773" name="Line 21">
              <a:extLst>
                <a:ext uri="{FF2B5EF4-FFF2-40B4-BE49-F238E27FC236}">
                  <a16:creationId xmlns:a16="http://schemas.microsoft.com/office/drawing/2014/main" id="{DA4DC106-7041-4B7E-8E86-BC6838E4CE17}"/>
                </a:ext>
              </a:extLst>
            </p:cNvPr>
            <p:cNvSpPr>
              <a:spLocks noChangeShapeType="1"/>
            </p:cNvSpPr>
            <p:nvPr/>
          </p:nvSpPr>
          <p:spPr bwMode="auto">
            <a:xfrm>
              <a:off x="3287" y="5"/>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0774" name="Line 22">
              <a:extLst>
                <a:ext uri="{FF2B5EF4-FFF2-40B4-BE49-F238E27FC236}">
                  <a16:creationId xmlns:a16="http://schemas.microsoft.com/office/drawing/2014/main" id="{AA824638-946D-4574-9087-12860B48193C}"/>
                </a:ext>
              </a:extLst>
            </p:cNvPr>
            <p:cNvSpPr>
              <a:spLocks noChangeShapeType="1"/>
            </p:cNvSpPr>
            <p:nvPr/>
          </p:nvSpPr>
          <p:spPr bwMode="auto">
            <a:xfrm>
              <a:off x="3552"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0775" name="Line 23">
              <a:extLst>
                <a:ext uri="{FF2B5EF4-FFF2-40B4-BE49-F238E27FC236}">
                  <a16:creationId xmlns:a16="http://schemas.microsoft.com/office/drawing/2014/main" id="{D22E6BAC-DD6E-4B82-80BE-7306B261E23C}"/>
                </a:ext>
              </a:extLst>
            </p:cNvPr>
            <p:cNvSpPr>
              <a:spLocks noChangeShapeType="1"/>
            </p:cNvSpPr>
            <p:nvPr/>
          </p:nvSpPr>
          <p:spPr bwMode="auto">
            <a:xfrm>
              <a:off x="382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0776" name="Line 24">
              <a:extLst>
                <a:ext uri="{FF2B5EF4-FFF2-40B4-BE49-F238E27FC236}">
                  <a16:creationId xmlns:a16="http://schemas.microsoft.com/office/drawing/2014/main" id="{943DDEA1-C9A3-407F-8E11-F2C8FB962C32}"/>
                </a:ext>
              </a:extLst>
            </p:cNvPr>
            <p:cNvSpPr>
              <a:spLocks noChangeShapeType="1"/>
            </p:cNvSpPr>
            <p:nvPr/>
          </p:nvSpPr>
          <p:spPr bwMode="auto">
            <a:xfrm>
              <a:off x="4089" y="0"/>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0777" name="Line 25">
              <a:extLst>
                <a:ext uri="{FF2B5EF4-FFF2-40B4-BE49-F238E27FC236}">
                  <a16:creationId xmlns:a16="http://schemas.microsoft.com/office/drawing/2014/main" id="{13A0106E-D7DE-4487-B58B-16EFFA33A18D}"/>
                </a:ext>
              </a:extLst>
            </p:cNvPr>
            <p:cNvSpPr>
              <a:spLocks noChangeShapeType="1"/>
            </p:cNvSpPr>
            <p:nvPr/>
          </p:nvSpPr>
          <p:spPr bwMode="auto">
            <a:xfrm>
              <a:off x="436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0778" name="Line 26">
              <a:extLst>
                <a:ext uri="{FF2B5EF4-FFF2-40B4-BE49-F238E27FC236}">
                  <a16:creationId xmlns:a16="http://schemas.microsoft.com/office/drawing/2014/main" id="{BCB8E6AD-F2A0-4370-A698-CA324CE1D540}"/>
                </a:ext>
              </a:extLst>
            </p:cNvPr>
            <p:cNvSpPr>
              <a:spLocks noChangeShapeType="1"/>
            </p:cNvSpPr>
            <p:nvPr/>
          </p:nvSpPr>
          <p:spPr bwMode="auto">
            <a:xfrm>
              <a:off x="4631" y="3"/>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0779" name="Line 27">
              <a:extLst>
                <a:ext uri="{FF2B5EF4-FFF2-40B4-BE49-F238E27FC236}">
                  <a16:creationId xmlns:a16="http://schemas.microsoft.com/office/drawing/2014/main" id="{DC98D11D-7B60-4D4E-A316-90B46E31914B}"/>
                </a:ext>
              </a:extLst>
            </p:cNvPr>
            <p:cNvSpPr>
              <a:spLocks noChangeShapeType="1"/>
            </p:cNvSpPr>
            <p:nvPr/>
          </p:nvSpPr>
          <p:spPr bwMode="auto">
            <a:xfrm>
              <a:off x="4895"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0780" name="Line 28">
              <a:extLst>
                <a:ext uri="{FF2B5EF4-FFF2-40B4-BE49-F238E27FC236}">
                  <a16:creationId xmlns:a16="http://schemas.microsoft.com/office/drawing/2014/main" id="{FE6C713F-3A17-4012-933F-12403BAE373A}"/>
                </a:ext>
              </a:extLst>
            </p:cNvPr>
            <p:cNvSpPr>
              <a:spLocks noChangeShapeType="1"/>
            </p:cNvSpPr>
            <p:nvPr/>
          </p:nvSpPr>
          <p:spPr bwMode="auto">
            <a:xfrm>
              <a:off x="517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30781" name="Group 29">
              <a:extLst>
                <a:ext uri="{FF2B5EF4-FFF2-40B4-BE49-F238E27FC236}">
                  <a16:creationId xmlns:a16="http://schemas.microsoft.com/office/drawing/2014/main" id="{57D918B7-FADF-4784-AE73-8E850A689D7C}"/>
                </a:ext>
              </a:extLst>
            </p:cNvPr>
            <p:cNvGrpSpPr>
              <a:grpSpLocks/>
            </p:cNvGrpSpPr>
            <p:nvPr/>
          </p:nvGrpSpPr>
          <p:grpSpPr bwMode="auto">
            <a:xfrm>
              <a:off x="279" y="6"/>
              <a:ext cx="3" cy="381"/>
              <a:chOff x="0" y="0"/>
              <a:chExt cx="3" cy="381"/>
            </a:xfrm>
          </p:grpSpPr>
          <p:grpSp>
            <p:nvGrpSpPr>
              <p:cNvPr id="330782" name="Group 30">
                <a:extLst>
                  <a:ext uri="{FF2B5EF4-FFF2-40B4-BE49-F238E27FC236}">
                    <a16:creationId xmlns:a16="http://schemas.microsoft.com/office/drawing/2014/main" id="{27B63B8A-0CC3-40F7-965B-6DD43BA27813}"/>
                  </a:ext>
                </a:extLst>
              </p:cNvPr>
              <p:cNvGrpSpPr>
                <a:grpSpLocks/>
              </p:cNvGrpSpPr>
              <p:nvPr/>
            </p:nvGrpSpPr>
            <p:grpSpPr bwMode="auto">
              <a:xfrm>
                <a:off x="0" y="0"/>
                <a:ext cx="3" cy="381"/>
                <a:chOff x="0" y="0"/>
                <a:chExt cx="3" cy="381"/>
              </a:xfrm>
            </p:grpSpPr>
            <p:sp>
              <p:nvSpPr>
                <p:cNvPr id="330783" name="Line 31">
                  <a:extLst>
                    <a:ext uri="{FF2B5EF4-FFF2-40B4-BE49-F238E27FC236}">
                      <a16:creationId xmlns:a16="http://schemas.microsoft.com/office/drawing/2014/main" id="{F0ABF924-19EA-44AC-B2C4-7B7A8A721AD7}"/>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0784" name="Line 32">
                  <a:extLst>
                    <a:ext uri="{FF2B5EF4-FFF2-40B4-BE49-F238E27FC236}">
                      <a16:creationId xmlns:a16="http://schemas.microsoft.com/office/drawing/2014/main" id="{5E2478FD-40C1-4824-A269-E921573A2EC3}"/>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0785" name="Line 33">
                  <a:extLst>
                    <a:ext uri="{FF2B5EF4-FFF2-40B4-BE49-F238E27FC236}">
                      <a16:creationId xmlns:a16="http://schemas.microsoft.com/office/drawing/2014/main" id="{A35F5ABC-6AF3-4026-8E3E-817903DEE83C}"/>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0786" name="Line 34">
                <a:extLst>
                  <a:ext uri="{FF2B5EF4-FFF2-40B4-BE49-F238E27FC236}">
                    <a16:creationId xmlns:a16="http://schemas.microsoft.com/office/drawing/2014/main" id="{28D5C6EA-9C82-40C9-8DF7-B00F1CA2993F}"/>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0787" name="Group 35">
              <a:extLst>
                <a:ext uri="{FF2B5EF4-FFF2-40B4-BE49-F238E27FC236}">
                  <a16:creationId xmlns:a16="http://schemas.microsoft.com/office/drawing/2014/main" id="{BDDC1C37-678D-4DA7-AFBA-749C76BD6D9D}"/>
                </a:ext>
              </a:extLst>
            </p:cNvPr>
            <p:cNvGrpSpPr>
              <a:grpSpLocks/>
            </p:cNvGrpSpPr>
            <p:nvPr/>
          </p:nvGrpSpPr>
          <p:grpSpPr bwMode="auto">
            <a:xfrm>
              <a:off x="828" y="11"/>
              <a:ext cx="3" cy="381"/>
              <a:chOff x="0" y="0"/>
              <a:chExt cx="3" cy="381"/>
            </a:xfrm>
          </p:grpSpPr>
          <p:grpSp>
            <p:nvGrpSpPr>
              <p:cNvPr id="330788" name="Group 36">
                <a:extLst>
                  <a:ext uri="{FF2B5EF4-FFF2-40B4-BE49-F238E27FC236}">
                    <a16:creationId xmlns:a16="http://schemas.microsoft.com/office/drawing/2014/main" id="{772151B1-4BE7-455D-8B14-3284110267FA}"/>
                  </a:ext>
                </a:extLst>
              </p:cNvPr>
              <p:cNvGrpSpPr>
                <a:grpSpLocks/>
              </p:cNvGrpSpPr>
              <p:nvPr/>
            </p:nvGrpSpPr>
            <p:grpSpPr bwMode="auto">
              <a:xfrm>
                <a:off x="0" y="0"/>
                <a:ext cx="3" cy="381"/>
                <a:chOff x="0" y="0"/>
                <a:chExt cx="3" cy="381"/>
              </a:xfrm>
            </p:grpSpPr>
            <p:sp>
              <p:nvSpPr>
                <p:cNvPr id="330789" name="Line 37">
                  <a:extLst>
                    <a:ext uri="{FF2B5EF4-FFF2-40B4-BE49-F238E27FC236}">
                      <a16:creationId xmlns:a16="http://schemas.microsoft.com/office/drawing/2014/main" id="{46BB93B9-E174-47CA-AC34-41711B72FCD5}"/>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0790" name="Line 38">
                  <a:extLst>
                    <a:ext uri="{FF2B5EF4-FFF2-40B4-BE49-F238E27FC236}">
                      <a16:creationId xmlns:a16="http://schemas.microsoft.com/office/drawing/2014/main" id="{1545A552-5A6E-4377-8758-C13C9C96DBBD}"/>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0791" name="Line 39">
                  <a:extLst>
                    <a:ext uri="{FF2B5EF4-FFF2-40B4-BE49-F238E27FC236}">
                      <a16:creationId xmlns:a16="http://schemas.microsoft.com/office/drawing/2014/main" id="{CDAC57C6-2119-4884-9CA8-44381E218C9B}"/>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0792" name="Line 40">
                <a:extLst>
                  <a:ext uri="{FF2B5EF4-FFF2-40B4-BE49-F238E27FC236}">
                    <a16:creationId xmlns:a16="http://schemas.microsoft.com/office/drawing/2014/main" id="{E3D10776-9E97-4AB0-801F-1847AFC037C1}"/>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0793" name="Line 41">
              <a:extLst>
                <a:ext uri="{FF2B5EF4-FFF2-40B4-BE49-F238E27FC236}">
                  <a16:creationId xmlns:a16="http://schemas.microsoft.com/office/drawing/2014/main" id="{E8720A3F-07D0-4843-A1E7-21565A0DD9DB}"/>
                </a:ext>
              </a:extLst>
            </p:cNvPr>
            <p:cNvSpPr>
              <a:spLocks noChangeShapeType="1"/>
            </p:cNvSpPr>
            <p:nvPr/>
          </p:nvSpPr>
          <p:spPr bwMode="auto">
            <a:xfrm>
              <a:off x="1371"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30794" name="Group 42">
              <a:extLst>
                <a:ext uri="{FF2B5EF4-FFF2-40B4-BE49-F238E27FC236}">
                  <a16:creationId xmlns:a16="http://schemas.microsoft.com/office/drawing/2014/main" id="{82E7EEA5-ECDA-4DE9-AB47-A452583F2D97}"/>
                </a:ext>
              </a:extLst>
            </p:cNvPr>
            <p:cNvGrpSpPr>
              <a:grpSpLocks/>
            </p:cNvGrpSpPr>
            <p:nvPr/>
          </p:nvGrpSpPr>
          <p:grpSpPr bwMode="auto">
            <a:xfrm>
              <a:off x="1914" y="11"/>
              <a:ext cx="3" cy="381"/>
              <a:chOff x="0" y="0"/>
              <a:chExt cx="3" cy="381"/>
            </a:xfrm>
          </p:grpSpPr>
          <p:grpSp>
            <p:nvGrpSpPr>
              <p:cNvPr id="330795" name="Group 43">
                <a:extLst>
                  <a:ext uri="{FF2B5EF4-FFF2-40B4-BE49-F238E27FC236}">
                    <a16:creationId xmlns:a16="http://schemas.microsoft.com/office/drawing/2014/main" id="{A11A6B4A-4586-4B9F-AF57-2B580D2BBD1A}"/>
                  </a:ext>
                </a:extLst>
              </p:cNvPr>
              <p:cNvGrpSpPr>
                <a:grpSpLocks/>
              </p:cNvGrpSpPr>
              <p:nvPr/>
            </p:nvGrpSpPr>
            <p:grpSpPr bwMode="auto">
              <a:xfrm>
                <a:off x="0" y="0"/>
                <a:ext cx="3" cy="381"/>
                <a:chOff x="0" y="0"/>
                <a:chExt cx="3" cy="381"/>
              </a:xfrm>
            </p:grpSpPr>
            <p:sp>
              <p:nvSpPr>
                <p:cNvPr id="330796" name="Line 44">
                  <a:extLst>
                    <a:ext uri="{FF2B5EF4-FFF2-40B4-BE49-F238E27FC236}">
                      <a16:creationId xmlns:a16="http://schemas.microsoft.com/office/drawing/2014/main" id="{6E32D407-A2C0-4BB7-9AE2-AC17A8FE8C80}"/>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0797" name="Line 45">
                  <a:extLst>
                    <a:ext uri="{FF2B5EF4-FFF2-40B4-BE49-F238E27FC236}">
                      <a16:creationId xmlns:a16="http://schemas.microsoft.com/office/drawing/2014/main" id="{D96C2B78-9306-4130-818B-A6BBE23E518B}"/>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0798" name="Line 46">
                  <a:extLst>
                    <a:ext uri="{FF2B5EF4-FFF2-40B4-BE49-F238E27FC236}">
                      <a16:creationId xmlns:a16="http://schemas.microsoft.com/office/drawing/2014/main" id="{3285F67C-B51C-4BF8-BF18-D7E3BFDB6912}"/>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0799" name="Line 47">
                <a:extLst>
                  <a:ext uri="{FF2B5EF4-FFF2-40B4-BE49-F238E27FC236}">
                    <a16:creationId xmlns:a16="http://schemas.microsoft.com/office/drawing/2014/main" id="{2934D4AA-8666-4208-9AA0-CD161F902E57}"/>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0800" name="Group 48">
              <a:extLst>
                <a:ext uri="{FF2B5EF4-FFF2-40B4-BE49-F238E27FC236}">
                  <a16:creationId xmlns:a16="http://schemas.microsoft.com/office/drawing/2014/main" id="{85B90921-7526-4C2C-96F6-3046526FD704}"/>
                </a:ext>
              </a:extLst>
            </p:cNvPr>
            <p:cNvGrpSpPr>
              <a:grpSpLocks/>
            </p:cNvGrpSpPr>
            <p:nvPr/>
          </p:nvGrpSpPr>
          <p:grpSpPr bwMode="auto">
            <a:xfrm>
              <a:off x="3153" y="2499"/>
              <a:ext cx="547" cy="542"/>
              <a:chOff x="0" y="0"/>
              <a:chExt cx="1210" cy="1200"/>
            </a:xfrm>
          </p:grpSpPr>
          <p:sp>
            <p:nvSpPr>
              <p:cNvPr id="330801" name="Rectangle 49">
                <a:extLst>
                  <a:ext uri="{FF2B5EF4-FFF2-40B4-BE49-F238E27FC236}">
                    <a16:creationId xmlns:a16="http://schemas.microsoft.com/office/drawing/2014/main" id="{A9112E64-060F-4CB1-9DC7-63E096833897}"/>
                  </a:ext>
                </a:extLst>
              </p:cNvPr>
              <p:cNvSpPr>
                <a:spLocks noChangeArrowheads="1"/>
              </p:cNvSpPr>
              <p:nvPr/>
            </p:nvSpPr>
            <p:spPr bwMode="auto">
              <a:xfrm rot="16200000">
                <a:off x="-278" y="480"/>
                <a:ext cx="1200"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FP RF</a:t>
                </a:r>
              </a:p>
            </p:txBody>
          </p:sp>
          <p:sp>
            <p:nvSpPr>
              <p:cNvPr id="330802" name="Rectangle 50">
                <a:extLst>
                  <a:ext uri="{FF2B5EF4-FFF2-40B4-BE49-F238E27FC236}">
                    <a16:creationId xmlns:a16="http://schemas.microsoft.com/office/drawing/2014/main" id="{DE1FAA69-8C8E-477F-A082-E4602EE6FFC2}"/>
                  </a:ext>
                </a:extLst>
              </p:cNvPr>
              <p:cNvSpPr>
                <a:spLocks noChangeArrowheads="1"/>
              </p:cNvSpPr>
              <p:nvPr/>
            </p:nvSpPr>
            <p:spPr bwMode="auto">
              <a:xfrm>
                <a:off x="646" y="662"/>
                <a:ext cx="458" cy="53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Fop</a:t>
                </a:r>
              </a:p>
            </p:txBody>
          </p:sp>
          <p:sp>
            <p:nvSpPr>
              <p:cNvPr id="330803" name="Rectangle 51">
                <a:extLst>
                  <a:ext uri="{FF2B5EF4-FFF2-40B4-BE49-F238E27FC236}">
                    <a16:creationId xmlns:a16="http://schemas.microsoft.com/office/drawing/2014/main" id="{F668C470-3CA0-47BC-AD0E-37E67A74A2AF}"/>
                  </a:ext>
                </a:extLst>
              </p:cNvPr>
              <p:cNvSpPr>
                <a:spLocks noChangeArrowheads="1"/>
              </p:cNvSpPr>
              <p:nvPr/>
            </p:nvSpPr>
            <p:spPr bwMode="auto">
              <a:xfrm>
                <a:off x="641" y="254"/>
                <a:ext cx="477" cy="31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Fms</a:t>
                </a:r>
              </a:p>
            </p:txBody>
          </p:sp>
          <p:sp>
            <p:nvSpPr>
              <p:cNvPr id="330804" name="Line 52">
                <a:extLst>
                  <a:ext uri="{FF2B5EF4-FFF2-40B4-BE49-F238E27FC236}">
                    <a16:creationId xmlns:a16="http://schemas.microsoft.com/office/drawing/2014/main" id="{5BF58450-CB58-4F22-A2CD-2C431766E8D1}"/>
                  </a:ext>
                </a:extLst>
              </p:cNvPr>
              <p:cNvSpPr>
                <a:spLocks noChangeShapeType="1"/>
              </p:cNvSpPr>
              <p:nvPr/>
            </p:nvSpPr>
            <p:spPr bwMode="auto">
              <a:xfrm rot="16200000" flipH="1">
                <a:off x="100" y="339"/>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05" name="Line 53">
                <a:extLst>
                  <a:ext uri="{FF2B5EF4-FFF2-40B4-BE49-F238E27FC236}">
                    <a16:creationId xmlns:a16="http://schemas.microsoft.com/office/drawing/2014/main" id="{8DF5DFDA-D06E-4198-A7F4-35CBAAE0725A}"/>
                  </a:ext>
                </a:extLst>
              </p:cNvPr>
              <p:cNvSpPr>
                <a:spLocks noChangeShapeType="1"/>
              </p:cNvSpPr>
              <p:nvPr/>
            </p:nvSpPr>
            <p:spPr bwMode="auto">
              <a:xfrm rot="16200000" flipH="1">
                <a:off x="96" y="863"/>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06" name="Line 54">
                <a:extLst>
                  <a:ext uri="{FF2B5EF4-FFF2-40B4-BE49-F238E27FC236}">
                    <a16:creationId xmlns:a16="http://schemas.microsoft.com/office/drawing/2014/main" id="{171B9E10-A48A-4E2E-A959-291149EABF6B}"/>
                  </a:ext>
                </a:extLst>
              </p:cNvPr>
              <p:cNvSpPr>
                <a:spLocks noChangeShapeType="1"/>
              </p:cNvSpPr>
              <p:nvPr/>
            </p:nvSpPr>
            <p:spPr bwMode="auto">
              <a:xfrm rot="16200000" flipH="1">
                <a:off x="543" y="859"/>
                <a:ext cx="0" cy="20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07" name="Line 55">
                <a:extLst>
                  <a:ext uri="{FF2B5EF4-FFF2-40B4-BE49-F238E27FC236}">
                    <a16:creationId xmlns:a16="http://schemas.microsoft.com/office/drawing/2014/main" id="{A2ED8B22-51CF-4CD8-AF8E-755D4538DB9B}"/>
                  </a:ext>
                </a:extLst>
              </p:cNvPr>
              <p:cNvSpPr>
                <a:spLocks noChangeShapeType="1"/>
              </p:cNvSpPr>
              <p:nvPr/>
            </p:nvSpPr>
            <p:spPr bwMode="auto">
              <a:xfrm rot="5400000" flipH="1" flipV="1">
                <a:off x="1159" y="383"/>
                <a:ext cx="1" cy="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08" name="Line 56">
                <a:extLst>
                  <a:ext uri="{FF2B5EF4-FFF2-40B4-BE49-F238E27FC236}">
                    <a16:creationId xmlns:a16="http://schemas.microsoft.com/office/drawing/2014/main" id="{77F4BC1C-B267-4EDE-BD07-1A01605C6FA5}"/>
                  </a:ext>
                </a:extLst>
              </p:cNvPr>
              <p:cNvSpPr>
                <a:spLocks noChangeShapeType="1"/>
              </p:cNvSpPr>
              <p:nvPr/>
            </p:nvSpPr>
            <p:spPr bwMode="auto">
              <a:xfrm rot="16200000" flipH="1">
                <a:off x="538" y="33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0809" name="Line 57">
              <a:extLst>
                <a:ext uri="{FF2B5EF4-FFF2-40B4-BE49-F238E27FC236}">
                  <a16:creationId xmlns:a16="http://schemas.microsoft.com/office/drawing/2014/main" id="{1903BD9E-DD3C-4C9F-9DD7-2D6620C2C96E}"/>
                </a:ext>
              </a:extLst>
            </p:cNvPr>
            <p:cNvSpPr>
              <a:spLocks noChangeShapeType="1"/>
            </p:cNvSpPr>
            <p:nvPr/>
          </p:nvSpPr>
          <p:spPr bwMode="auto">
            <a:xfrm flipV="1">
              <a:off x="3765" y="1587"/>
              <a:ext cx="0" cy="131"/>
            </a:xfrm>
            <a:prstGeom prst="line">
              <a:avLst/>
            </a:prstGeom>
            <a:noFill/>
            <a:ln w="12700">
              <a:solidFill>
                <a:schemeClr val="accent2"/>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10" name="Rectangle 58">
              <a:extLst>
                <a:ext uri="{FF2B5EF4-FFF2-40B4-BE49-F238E27FC236}">
                  <a16:creationId xmlns:a16="http://schemas.microsoft.com/office/drawing/2014/main" id="{20985120-A323-4ADC-86B5-831F5353F8FF}"/>
                </a:ext>
              </a:extLst>
            </p:cNvPr>
            <p:cNvSpPr>
              <a:spLocks noChangeArrowheads="1"/>
            </p:cNvSpPr>
            <p:nvPr/>
          </p:nvSpPr>
          <p:spPr bwMode="auto">
            <a:xfrm rot="16200000">
              <a:off x="1140" y="1861"/>
              <a:ext cx="801" cy="113"/>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System Interface</a:t>
              </a:r>
            </a:p>
          </p:txBody>
        </p:sp>
        <p:sp>
          <p:nvSpPr>
            <p:cNvPr id="330811" name="Line 59">
              <a:extLst>
                <a:ext uri="{FF2B5EF4-FFF2-40B4-BE49-F238E27FC236}">
                  <a16:creationId xmlns:a16="http://schemas.microsoft.com/office/drawing/2014/main" id="{0D037120-31C1-4AE3-A34F-1D81D3406F10}"/>
                </a:ext>
              </a:extLst>
            </p:cNvPr>
            <p:cNvSpPr>
              <a:spLocks noChangeShapeType="1"/>
            </p:cNvSpPr>
            <p:nvPr/>
          </p:nvSpPr>
          <p:spPr bwMode="auto">
            <a:xfrm>
              <a:off x="3570" y="1587"/>
              <a:ext cx="195" cy="0"/>
            </a:xfrm>
            <a:prstGeom prst="line">
              <a:avLst/>
            </a:prstGeom>
            <a:noFill/>
            <a:ln w="12700">
              <a:solidFill>
                <a:schemeClr val="accent2"/>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12" name="Line 60">
              <a:extLst>
                <a:ext uri="{FF2B5EF4-FFF2-40B4-BE49-F238E27FC236}">
                  <a16:creationId xmlns:a16="http://schemas.microsoft.com/office/drawing/2014/main" id="{827926BE-A023-44A7-9A21-618CBF26CD18}"/>
                </a:ext>
              </a:extLst>
            </p:cNvPr>
            <p:cNvSpPr>
              <a:spLocks noChangeShapeType="1"/>
            </p:cNvSpPr>
            <p:nvPr/>
          </p:nvSpPr>
          <p:spPr bwMode="auto">
            <a:xfrm flipH="1">
              <a:off x="1602" y="1587"/>
              <a:ext cx="14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13" name="Rectangle 61">
              <a:extLst>
                <a:ext uri="{FF2B5EF4-FFF2-40B4-BE49-F238E27FC236}">
                  <a16:creationId xmlns:a16="http://schemas.microsoft.com/office/drawing/2014/main" id="{2FB69656-2FB5-4573-876C-EB11D6BB5313}"/>
                </a:ext>
              </a:extLst>
            </p:cNvPr>
            <p:cNvSpPr>
              <a:spLocks noChangeArrowheads="1"/>
            </p:cNvSpPr>
            <p:nvPr/>
          </p:nvSpPr>
          <p:spPr bwMode="auto">
            <a:xfrm>
              <a:off x="1746" y="1522"/>
              <a:ext cx="1824"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p>
          </p:txBody>
        </p:sp>
        <p:grpSp>
          <p:nvGrpSpPr>
            <p:cNvPr id="330814" name="Group 62">
              <a:extLst>
                <a:ext uri="{FF2B5EF4-FFF2-40B4-BE49-F238E27FC236}">
                  <a16:creationId xmlns:a16="http://schemas.microsoft.com/office/drawing/2014/main" id="{C5AF4D5C-FC7B-48EF-A60F-E131930DE3A2}"/>
                </a:ext>
              </a:extLst>
            </p:cNvPr>
            <p:cNvGrpSpPr>
              <a:grpSpLocks/>
            </p:cNvGrpSpPr>
            <p:nvPr/>
          </p:nvGrpSpPr>
          <p:grpSpPr bwMode="auto">
            <a:xfrm>
              <a:off x="3352" y="1717"/>
              <a:ext cx="478" cy="1324"/>
              <a:chOff x="0" y="0"/>
              <a:chExt cx="1056" cy="2928"/>
            </a:xfrm>
          </p:grpSpPr>
          <p:grpSp>
            <p:nvGrpSpPr>
              <p:cNvPr id="330815" name="Group 63">
                <a:extLst>
                  <a:ext uri="{FF2B5EF4-FFF2-40B4-BE49-F238E27FC236}">
                    <a16:creationId xmlns:a16="http://schemas.microsoft.com/office/drawing/2014/main" id="{E3570735-D666-47AB-8224-03B84684CD00}"/>
                  </a:ext>
                </a:extLst>
              </p:cNvPr>
              <p:cNvGrpSpPr>
                <a:grpSpLocks/>
              </p:cNvGrpSpPr>
              <p:nvPr/>
            </p:nvGrpSpPr>
            <p:grpSpPr bwMode="auto">
              <a:xfrm>
                <a:off x="0" y="0"/>
                <a:ext cx="1056" cy="2928"/>
                <a:chOff x="0" y="0"/>
                <a:chExt cx="1056" cy="2928"/>
              </a:xfrm>
            </p:grpSpPr>
            <p:sp>
              <p:nvSpPr>
                <p:cNvPr id="330816" name="Rectangle 64">
                  <a:extLst>
                    <a:ext uri="{FF2B5EF4-FFF2-40B4-BE49-F238E27FC236}">
                      <a16:creationId xmlns:a16="http://schemas.microsoft.com/office/drawing/2014/main" id="{909BFA85-D670-420E-BF62-E91668EEAB20}"/>
                    </a:ext>
                  </a:extLst>
                </p:cNvPr>
                <p:cNvSpPr>
                  <a:spLocks noChangeArrowheads="1"/>
                </p:cNvSpPr>
                <p:nvPr/>
              </p:nvSpPr>
              <p:spPr bwMode="auto">
                <a:xfrm rot="16200000">
                  <a:off x="-552" y="1320"/>
                  <a:ext cx="2928" cy="288"/>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L1 D-Cache and D-TLB</a:t>
                  </a:r>
                </a:p>
              </p:txBody>
            </p:sp>
            <p:grpSp>
              <p:nvGrpSpPr>
                <p:cNvPr id="330817" name="Group 65">
                  <a:extLst>
                    <a:ext uri="{FF2B5EF4-FFF2-40B4-BE49-F238E27FC236}">
                      <a16:creationId xmlns:a16="http://schemas.microsoft.com/office/drawing/2014/main" id="{FE282D01-E26C-446D-B84C-6A720165AE56}"/>
                    </a:ext>
                  </a:extLst>
                </p:cNvPr>
                <p:cNvGrpSpPr>
                  <a:grpSpLocks/>
                </p:cNvGrpSpPr>
                <p:nvPr/>
              </p:nvGrpSpPr>
              <p:grpSpPr bwMode="auto">
                <a:xfrm>
                  <a:off x="0" y="1440"/>
                  <a:ext cx="768" cy="384"/>
                  <a:chOff x="0" y="0"/>
                  <a:chExt cx="768" cy="384"/>
                </a:xfrm>
              </p:grpSpPr>
              <p:sp>
                <p:nvSpPr>
                  <p:cNvPr id="330818" name="Line 66">
                    <a:extLst>
                      <a:ext uri="{FF2B5EF4-FFF2-40B4-BE49-F238E27FC236}">
                        <a16:creationId xmlns:a16="http://schemas.microsoft.com/office/drawing/2014/main" id="{20142082-40F4-44D7-96A3-B762E37646B4}"/>
                      </a:ext>
                    </a:extLst>
                  </p:cNvPr>
                  <p:cNvSpPr>
                    <a:spLocks noChangeShapeType="1"/>
                  </p:cNvSpPr>
                  <p:nvPr/>
                </p:nvSpPr>
                <p:spPr bwMode="auto">
                  <a:xfrm>
                    <a:off x="144" y="192"/>
                    <a:ext cx="62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19" name="Line 67">
                    <a:extLst>
                      <a:ext uri="{FF2B5EF4-FFF2-40B4-BE49-F238E27FC236}">
                        <a16:creationId xmlns:a16="http://schemas.microsoft.com/office/drawing/2014/main" id="{BC932E9C-E9E5-4583-822E-7A0C574F42CC}"/>
                      </a:ext>
                    </a:extLst>
                  </p:cNvPr>
                  <p:cNvSpPr>
                    <a:spLocks noChangeShapeType="1"/>
                  </p:cNvSpPr>
                  <p:nvPr/>
                </p:nvSpPr>
                <p:spPr bwMode="auto">
                  <a:xfrm flipH="1">
                    <a:off x="0" y="0"/>
                    <a:ext cx="144" cy="0"/>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20" name="Line 68">
                    <a:extLst>
                      <a:ext uri="{FF2B5EF4-FFF2-40B4-BE49-F238E27FC236}">
                        <a16:creationId xmlns:a16="http://schemas.microsoft.com/office/drawing/2014/main" id="{253A1BC2-0DE3-4D6A-9EC2-4E21B3888AE4}"/>
                      </a:ext>
                    </a:extLst>
                  </p:cNvPr>
                  <p:cNvSpPr>
                    <a:spLocks noChangeShapeType="1"/>
                  </p:cNvSpPr>
                  <p:nvPr/>
                </p:nvSpPr>
                <p:spPr bwMode="auto">
                  <a:xfrm flipH="1">
                    <a:off x="3" y="384"/>
                    <a:ext cx="141" cy="0"/>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21" name="Line 69">
                    <a:extLst>
                      <a:ext uri="{FF2B5EF4-FFF2-40B4-BE49-F238E27FC236}">
                        <a16:creationId xmlns:a16="http://schemas.microsoft.com/office/drawing/2014/main" id="{CDA60D77-92C0-496C-AF54-34F76C45126C}"/>
                      </a:ext>
                    </a:extLst>
                  </p:cNvPr>
                  <p:cNvSpPr>
                    <a:spLocks noChangeShapeType="1"/>
                  </p:cNvSpPr>
                  <p:nvPr/>
                </p:nvSpPr>
                <p:spPr bwMode="auto">
                  <a:xfrm>
                    <a:off x="144" y="0"/>
                    <a:ext cx="0" cy="38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0822" name="Line 70">
                  <a:extLst>
                    <a:ext uri="{FF2B5EF4-FFF2-40B4-BE49-F238E27FC236}">
                      <a16:creationId xmlns:a16="http://schemas.microsoft.com/office/drawing/2014/main" id="{3642D4DB-64F2-4EA1-A11C-42E6CDB07103}"/>
                    </a:ext>
                  </a:extLst>
                </p:cNvPr>
                <p:cNvSpPr>
                  <a:spLocks noChangeShapeType="1"/>
                </p:cNvSpPr>
                <p:nvPr/>
              </p:nvSpPr>
              <p:spPr bwMode="auto">
                <a:xfrm rot="16200000" flipH="1">
                  <a:off x="612" y="260"/>
                  <a:ext cx="0" cy="296"/>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23" name="Line 71">
                  <a:extLst>
                    <a:ext uri="{FF2B5EF4-FFF2-40B4-BE49-F238E27FC236}">
                      <a16:creationId xmlns:a16="http://schemas.microsoft.com/office/drawing/2014/main" id="{678C16B6-2359-4264-9D5B-EFC29C2FB7D9}"/>
                    </a:ext>
                  </a:extLst>
                </p:cNvPr>
                <p:cNvSpPr>
                  <a:spLocks noChangeShapeType="1"/>
                </p:cNvSpPr>
                <p:nvPr/>
              </p:nvSpPr>
              <p:spPr bwMode="auto">
                <a:xfrm rot="16200000" flipH="1">
                  <a:off x="619" y="-49"/>
                  <a:ext cx="0" cy="306"/>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24" name="Rectangle 72">
                  <a:extLst>
                    <a:ext uri="{FF2B5EF4-FFF2-40B4-BE49-F238E27FC236}">
                      <a16:creationId xmlns:a16="http://schemas.microsoft.com/office/drawing/2014/main" id="{E5358F42-A487-4FB2-80C7-2ACA3EEE0197}"/>
                    </a:ext>
                  </a:extLst>
                </p:cNvPr>
                <p:cNvSpPr>
                  <a:spLocks noChangeArrowheads="1"/>
                </p:cNvSpPr>
                <p:nvPr/>
              </p:nvSpPr>
              <p:spPr bwMode="auto">
                <a:xfrm>
                  <a:off x="198" y="1"/>
                  <a:ext cx="322" cy="24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p>
              </p:txBody>
            </p:sp>
            <p:sp>
              <p:nvSpPr>
                <p:cNvPr id="330825" name="Line 73">
                  <a:extLst>
                    <a:ext uri="{FF2B5EF4-FFF2-40B4-BE49-F238E27FC236}">
                      <a16:creationId xmlns:a16="http://schemas.microsoft.com/office/drawing/2014/main" id="{FEF6B7AB-A794-4E16-8D91-5B0DE43281EB}"/>
                    </a:ext>
                  </a:extLst>
                </p:cNvPr>
                <p:cNvSpPr>
                  <a:spLocks noChangeShapeType="1"/>
                </p:cNvSpPr>
                <p:nvPr/>
              </p:nvSpPr>
              <p:spPr bwMode="auto">
                <a:xfrm rot="16200000" flipH="1">
                  <a:off x="102" y="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26" name="Line 74">
                  <a:extLst>
                    <a:ext uri="{FF2B5EF4-FFF2-40B4-BE49-F238E27FC236}">
                      <a16:creationId xmlns:a16="http://schemas.microsoft.com/office/drawing/2014/main" id="{8CBCBFFD-C3CE-460E-B98C-DADE7E60764E}"/>
                    </a:ext>
                  </a:extLst>
                </p:cNvPr>
                <p:cNvSpPr>
                  <a:spLocks noChangeShapeType="1"/>
                </p:cNvSpPr>
                <p:nvPr/>
              </p:nvSpPr>
              <p:spPr bwMode="auto">
                <a:xfrm rot="16200000" flipH="1">
                  <a:off x="98" y="31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0827" name="Rectangle 75">
                <a:extLst>
                  <a:ext uri="{FF2B5EF4-FFF2-40B4-BE49-F238E27FC236}">
                    <a16:creationId xmlns:a16="http://schemas.microsoft.com/office/drawing/2014/main" id="{4F5D9585-4F67-474C-9E4C-5D19B322504B}"/>
                  </a:ext>
                </a:extLst>
              </p:cNvPr>
              <p:cNvSpPr>
                <a:spLocks noChangeArrowheads="1"/>
              </p:cNvSpPr>
              <p:nvPr/>
            </p:nvSpPr>
            <p:spPr bwMode="auto">
              <a:xfrm>
                <a:off x="194" y="286"/>
                <a:ext cx="331" cy="237"/>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p>
            </p:txBody>
          </p:sp>
        </p:grpSp>
        <p:grpSp>
          <p:nvGrpSpPr>
            <p:cNvPr id="330828" name="Group 76">
              <a:extLst>
                <a:ext uri="{FF2B5EF4-FFF2-40B4-BE49-F238E27FC236}">
                  <a16:creationId xmlns:a16="http://schemas.microsoft.com/office/drawing/2014/main" id="{F2AF0804-E370-4251-8AE8-5E3FD8B5E081}"/>
                </a:ext>
              </a:extLst>
            </p:cNvPr>
            <p:cNvGrpSpPr>
              <a:grpSpLocks/>
            </p:cNvGrpSpPr>
            <p:nvPr/>
          </p:nvGrpSpPr>
          <p:grpSpPr bwMode="auto">
            <a:xfrm>
              <a:off x="3048" y="1713"/>
              <a:ext cx="514" cy="1324"/>
              <a:chOff x="0" y="0"/>
              <a:chExt cx="1136" cy="2928"/>
            </a:xfrm>
          </p:grpSpPr>
          <p:sp>
            <p:nvSpPr>
              <p:cNvPr id="330829" name="Rectangle 77">
                <a:extLst>
                  <a:ext uri="{FF2B5EF4-FFF2-40B4-BE49-F238E27FC236}">
                    <a16:creationId xmlns:a16="http://schemas.microsoft.com/office/drawing/2014/main" id="{4D321A9A-3AE1-44A9-9CD3-64B1C0E31501}"/>
                  </a:ext>
                </a:extLst>
              </p:cNvPr>
              <p:cNvSpPr>
                <a:spLocks noChangeArrowheads="1"/>
              </p:cNvSpPr>
              <p:nvPr/>
            </p:nvSpPr>
            <p:spPr bwMode="auto">
              <a:xfrm rot="16200000">
                <a:off x="-1344" y="1344"/>
                <a:ext cx="2928"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Schedulers</a:t>
                </a:r>
              </a:p>
            </p:txBody>
          </p:sp>
          <p:sp>
            <p:nvSpPr>
              <p:cNvPr id="330830" name="Rectangle 78">
                <a:extLst>
                  <a:ext uri="{FF2B5EF4-FFF2-40B4-BE49-F238E27FC236}">
                    <a16:creationId xmlns:a16="http://schemas.microsoft.com/office/drawing/2014/main" id="{B5DB7ED9-916D-4F69-B805-29E1E61F908D}"/>
                  </a:ext>
                </a:extLst>
              </p:cNvPr>
              <p:cNvSpPr>
                <a:spLocks noChangeArrowheads="1"/>
              </p:cNvSpPr>
              <p:nvPr/>
            </p:nvSpPr>
            <p:spPr bwMode="auto">
              <a:xfrm rot="16200000">
                <a:off x="-216" y="648"/>
                <a:ext cx="1536"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Integer RF</a:t>
                </a:r>
              </a:p>
            </p:txBody>
          </p:sp>
          <p:sp>
            <p:nvSpPr>
              <p:cNvPr id="330831" name="Line 79">
                <a:extLst>
                  <a:ext uri="{FF2B5EF4-FFF2-40B4-BE49-F238E27FC236}">
                    <a16:creationId xmlns:a16="http://schemas.microsoft.com/office/drawing/2014/main" id="{10A9ADBA-16A9-4409-B5AF-632F1F047012}"/>
                  </a:ext>
                </a:extLst>
              </p:cNvPr>
              <p:cNvSpPr>
                <a:spLocks noChangeShapeType="1"/>
              </p:cNvSpPr>
              <p:nvPr/>
            </p:nvSpPr>
            <p:spPr bwMode="auto">
              <a:xfrm rot="16200000" flipH="1">
                <a:off x="338" y="122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32" name="Line 80">
                <a:extLst>
                  <a:ext uri="{FF2B5EF4-FFF2-40B4-BE49-F238E27FC236}">
                    <a16:creationId xmlns:a16="http://schemas.microsoft.com/office/drawing/2014/main" id="{E2D33003-D7A7-4747-A5F7-E29782B28E54}"/>
                  </a:ext>
                </a:extLst>
              </p:cNvPr>
              <p:cNvSpPr>
                <a:spLocks noChangeShapeType="1"/>
              </p:cNvSpPr>
              <p:nvPr/>
            </p:nvSpPr>
            <p:spPr bwMode="auto">
              <a:xfrm rot="16200000" flipH="1">
                <a:off x="342" y="986"/>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33" name="Line 81">
                <a:extLst>
                  <a:ext uri="{FF2B5EF4-FFF2-40B4-BE49-F238E27FC236}">
                    <a16:creationId xmlns:a16="http://schemas.microsoft.com/office/drawing/2014/main" id="{222F72B9-F3A0-41D7-9F77-027AE9092500}"/>
                  </a:ext>
                </a:extLst>
              </p:cNvPr>
              <p:cNvSpPr>
                <a:spLocks noChangeShapeType="1"/>
              </p:cNvSpPr>
              <p:nvPr/>
            </p:nvSpPr>
            <p:spPr bwMode="auto">
              <a:xfrm rot="16200000" flipH="1">
                <a:off x="338" y="76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34" name="Line 82">
                <a:extLst>
                  <a:ext uri="{FF2B5EF4-FFF2-40B4-BE49-F238E27FC236}">
                    <a16:creationId xmlns:a16="http://schemas.microsoft.com/office/drawing/2014/main" id="{2C96ED41-1439-4BAC-8079-D70E51FEFBDF}"/>
                  </a:ext>
                </a:extLst>
              </p:cNvPr>
              <p:cNvSpPr>
                <a:spLocks noChangeShapeType="1"/>
              </p:cNvSpPr>
              <p:nvPr/>
            </p:nvSpPr>
            <p:spPr bwMode="auto">
              <a:xfrm rot="16200000" flipH="1">
                <a:off x="336" y="536"/>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35" name="Line 83">
                <a:extLst>
                  <a:ext uri="{FF2B5EF4-FFF2-40B4-BE49-F238E27FC236}">
                    <a16:creationId xmlns:a16="http://schemas.microsoft.com/office/drawing/2014/main" id="{C05F1183-24D7-4135-83B8-48557C7A5B8F}"/>
                  </a:ext>
                </a:extLst>
              </p:cNvPr>
              <p:cNvSpPr>
                <a:spLocks noChangeShapeType="1"/>
              </p:cNvSpPr>
              <p:nvPr/>
            </p:nvSpPr>
            <p:spPr bwMode="auto">
              <a:xfrm rot="16200000" flipH="1">
                <a:off x="338" y="31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36" name="Line 84">
                <a:extLst>
                  <a:ext uri="{FF2B5EF4-FFF2-40B4-BE49-F238E27FC236}">
                    <a16:creationId xmlns:a16="http://schemas.microsoft.com/office/drawing/2014/main" id="{1D9A4A57-A562-4DA6-9D76-9330492E7343}"/>
                  </a:ext>
                </a:extLst>
              </p:cNvPr>
              <p:cNvSpPr>
                <a:spLocks noChangeShapeType="1"/>
              </p:cNvSpPr>
              <p:nvPr/>
            </p:nvSpPr>
            <p:spPr bwMode="auto">
              <a:xfrm rot="16200000" flipH="1">
                <a:off x="340" y="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37" name="Line 85">
                <a:extLst>
                  <a:ext uri="{FF2B5EF4-FFF2-40B4-BE49-F238E27FC236}">
                    <a16:creationId xmlns:a16="http://schemas.microsoft.com/office/drawing/2014/main" id="{2983B642-5686-47D9-A260-FC472878125E}"/>
                  </a:ext>
                </a:extLst>
              </p:cNvPr>
              <p:cNvSpPr>
                <a:spLocks noChangeShapeType="1"/>
              </p:cNvSpPr>
              <p:nvPr/>
            </p:nvSpPr>
            <p:spPr bwMode="auto">
              <a:xfrm rot="16200000" flipH="1">
                <a:off x="768" y="122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38" name="Line 86">
                <a:extLst>
                  <a:ext uri="{FF2B5EF4-FFF2-40B4-BE49-F238E27FC236}">
                    <a16:creationId xmlns:a16="http://schemas.microsoft.com/office/drawing/2014/main" id="{38946526-8C31-496D-8ED6-207F5EBD6CE1}"/>
                  </a:ext>
                </a:extLst>
              </p:cNvPr>
              <p:cNvSpPr>
                <a:spLocks noChangeShapeType="1"/>
              </p:cNvSpPr>
              <p:nvPr/>
            </p:nvSpPr>
            <p:spPr bwMode="auto">
              <a:xfrm rot="16200000" flipH="1">
                <a:off x="768" y="991"/>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39" name="Line 87">
                <a:extLst>
                  <a:ext uri="{FF2B5EF4-FFF2-40B4-BE49-F238E27FC236}">
                    <a16:creationId xmlns:a16="http://schemas.microsoft.com/office/drawing/2014/main" id="{9AF8FDD4-B610-401A-B586-B558F849AB4F}"/>
                  </a:ext>
                </a:extLst>
              </p:cNvPr>
              <p:cNvSpPr>
                <a:spLocks noChangeShapeType="1"/>
              </p:cNvSpPr>
              <p:nvPr/>
            </p:nvSpPr>
            <p:spPr bwMode="auto">
              <a:xfrm rot="16200000" flipH="1">
                <a:off x="770" y="76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40" name="Line 88">
                <a:extLst>
                  <a:ext uri="{FF2B5EF4-FFF2-40B4-BE49-F238E27FC236}">
                    <a16:creationId xmlns:a16="http://schemas.microsoft.com/office/drawing/2014/main" id="{5C7EC458-E714-4259-8319-B172E8F565F6}"/>
                  </a:ext>
                </a:extLst>
              </p:cNvPr>
              <p:cNvSpPr>
                <a:spLocks noChangeShapeType="1"/>
              </p:cNvSpPr>
              <p:nvPr/>
            </p:nvSpPr>
            <p:spPr bwMode="auto">
              <a:xfrm rot="16200000" flipH="1">
                <a:off x="768" y="54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41" name="Rectangle 89">
                <a:extLst>
                  <a:ext uri="{FF2B5EF4-FFF2-40B4-BE49-F238E27FC236}">
                    <a16:creationId xmlns:a16="http://schemas.microsoft.com/office/drawing/2014/main" id="{B090744F-6AA3-493A-9848-DD378FDB2348}"/>
                  </a:ext>
                </a:extLst>
              </p:cNvPr>
              <p:cNvSpPr>
                <a:spLocks noChangeArrowheads="1"/>
              </p:cNvSpPr>
              <p:nvPr/>
            </p:nvSpPr>
            <p:spPr bwMode="auto">
              <a:xfrm>
                <a:off x="866" y="791"/>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30842" name="Rectangle 90">
                <a:extLst>
                  <a:ext uri="{FF2B5EF4-FFF2-40B4-BE49-F238E27FC236}">
                    <a16:creationId xmlns:a16="http://schemas.microsoft.com/office/drawing/2014/main" id="{EC92E17B-24D0-4794-85CE-BFE3902DCD77}"/>
                  </a:ext>
                </a:extLst>
              </p:cNvPr>
              <p:cNvSpPr>
                <a:spLocks noChangeArrowheads="1"/>
              </p:cNvSpPr>
              <p:nvPr/>
            </p:nvSpPr>
            <p:spPr bwMode="auto">
              <a:xfrm>
                <a:off x="868" y="570"/>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30843" name="Rectangle 91">
                <a:extLst>
                  <a:ext uri="{FF2B5EF4-FFF2-40B4-BE49-F238E27FC236}">
                    <a16:creationId xmlns:a16="http://schemas.microsoft.com/office/drawing/2014/main" id="{24BBF353-0E77-4001-AFBA-646E256FA1D8}"/>
                  </a:ext>
                </a:extLst>
              </p:cNvPr>
              <p:cNvSpPr>
                <a:spLocks noChangeArrowheads="1"/>
              </p:cNvSpPr>
              <p:nvPr/>
            </p:nvSpPr>
            <p:spPr bwMode="auto">
              <a:xfrm>
                <a:off x="866" y="1018"/>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30844" name="Rectangle 92">
                <a:extLst>
                  <a:ext uri="{FF2B5EF4-FFF2-40B4-BE49-F238E27FC236}">
                    <a16:creationId xmlns:a16="http://schemas.microsoft.com/office/drawing/2014/main" id="{D4FABC81-80F7-4EAC-A358-4A1223102961}"/>
                  </a:ext>
                </a:extLst>
              </p:cNvPr>
              <p:cNvSpPr>
                <a:spLocks noChangeArrowheads="1"/>
              </p:cNvSpPr>
              <p:nvPr/>
            </p:nvSpPr>
            <p:spPr bwMode="auto">
              <a:xfrm>
                <a:off x="869" y="1239"/>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grpSp>
        <p:sp>
          <p:nvSpPr>
            <p:cNvPr id="330845" name="Rectangle 93">
              <a:extLst>
                <a:ext uri="{FF2B5EF4-FFF2-40B4-BE49-F238E27FC236}">
                  <a16:creationId xmlns:a16="http://schemas.microsoft.com/office/drawing/2014/main" id="{EEB6BD7C-A3A9-4664-8363-533CF4D9D437}"/>
                </a:ext>
              </a:extLst>
            </p:cNvPr>
            <p:cNvSpPr>
              <a:spLocks noChangeArrowheads="1"/>
            </p:cNvSpPr>
            <p:nvPr/>
          </p:nvSpPr>
          <p:spPr bwMode="auto">
            <a:xfrm rot="16200000">
              <a:off x="1884" y="2244"/>
              <a:ext cx="868" cy="23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Trace Cache</a:t>
              </a:r>
            </a:p>
          </p:txBody>
        </p:sp>
        <p:sp>
          <p:nvSpPr>
            <p:cNvPr id="330846" name="Rectangle 94">
              <a:extLst>
                <a:ext uri="{FF2B5EF4-FFF2-40B4-BE49-F238E27FC236}">
                  <a16:creationId xmlns:a16="http://schemas.microsoft.com/office/drawing/2014/main" id="{0C0B5662-0992-489C-AA5A-2C7045EA0CE0}"/>
                </a:ext>
              </a:extLst>
            </p:cNvPr>
            <p:cNvSpPr>
              <a:spLocks noChangeArrowheads="1"/>
            </p:cNvSpPr>
            <p:nvPr/>
          </p:nvSpPr>
          <p:spPr bwMode="auto">
            <a:xfrm rot="16200000">
              <a:off x="2209" y="2309"/>
              <a:ext cx="868" cy="10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Rename/Alloc</a:t>
              </a:r>
            </a:p>
          </p:txBody>
        </p:sp>
        <p:sp>
          <p:nvSpPr>
            <p:cNvPr id="330847" name="Rectangle 95">
              <a:extLst>
                <a:ext uri="{FF2B5EF4-FFF2-40B4-BE49-F238E27FC236}">
                  <a16:creationId xmlns:a16="http://schemas.microsoft.com/office/drawing/2014/main" id="{C220354D-2A26-4733-8EE8-C7E9613A4C25}"/>
                </a:ext>
              </a:extLst>
            </p:cNvPr>
            <p:cNvSpPr>
              <a:spLocks noChangeArrowheads="1"/>
            </p:cNvSpPr>
            <p:nvPr/>
          </p:nvSpPr>
          <p:spPr bwMode="auto">
            <a:xfrm rot="16200000">
              <a:off x="2448" y="2309"/>
              <a:ext cx="868" cy="10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uop Queues</a:t>
              </a:r>
            </a:p>
          </p:txBody>
        </p:sp>
        <p:sp>
          <p:nvSpPr>
            <p:cNvPr id="330848" name="Rectangle 96">
              <a:extLst>
                <a:ext uri="{FF2B5EF4-FFF2-40B4-BE49-F238E27FC236}">
                  <a16:creationId xmlns:a16="http://schemas.microsoft.com/office/drawing/2014/main" id="{6D9BA9EA-8E0D-4C37-B804-A5753DDCD1D1}"/>
                </a:ext>
              </a:extLst>
            </p:cNvPr>
            <p:cNvSpPr>
              <a:spLocks noChangeArrowheads="1"/>
            </p:cNvSpPr>
            <p:nvPr/>
          </p:nvSpPr>
          <p:spPr bwMode="auto">
            <a:xfrm>
              <a:off x="2202" y="1717"/>
              <a:ext cx="239"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a:t>
              </a:r>
            </a:p>
          </p:txBody>
        </p:sp>
        <p:sp>
          <p:nvSpPr>
            <p:cNvPr id="330849" name="Line 97">
              <a:extLst>
                <a:ext uri="{FF2B5EF4-FFF2-40B4-BE49-F238E27FC236}">
                  <a16:creationId xmlns:a16="http://schemas.microsoft.com/office/drawing/2014/main" id="{0EBC3B4F-6FFA-40A6-ACAB-EB743A39777E}"/>
                </a:ext>
              </a:extLst>
            </p:cNvPr>
            <p:cNvSpPr>
              <a:spLocks noChangeShapeType="1"/>
            </p:cNvSpPr>
            <p:nvPr/>
          </p:nvSpPr>
          <p:spPr bwMode="auto">
            <a:xfrm>
              <a:off x="2332" y="1847"/>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50" name="Line 98">
              <a:extLst>
                <a:ext uri="{FF2B5EF4-FFF2-40B4-BE49-F238E27FC236}">
                  <a16:creationId xmlns:a16="http://schemas.microsoft.com/office/drawing/2014/main" id="{FAE0B90D-AA79-4DDF-B910-8177635A3837}"/>
                </a:ext>
              </a:extLst>
            </p:cNvPr>
            <p:cNvSpPr>
              <a:spLocks noChangeShapeType="1"/>
            </p:cNvSpPr>
            <p:nvPr/>
          </p:nvSpPr>
          <p:spPr bwMode="auto">
            <a:xfrm rot="16200000" flipH="1">
              <a:off x="2513" y="2266"/>
              <a:ext cx="0" cy="151"/>
            </a:xfrm>
            <a:prstGeom prst="line">
              <a:avLst/>
            </a:prstGeom>
            <a:noFill/>
            <a:ln w="381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51" name="Line 99">
              <a:extLst>
                <a:ext uri="{FF2B5EF4-FFF2-40B4-BE49-F238E27FC236}">
                  <a16:creationId xmlns:a16="http://schemas.microsoft.com/office/drawing/2014/main" id="{E48E9272-301C-4E87-A193-1C68FA5E42FB}"/>
                </a:ext>
              </a:extLst>
            </p:cNvPr>
            <p:cNvSpPr>
              <a:spLocks noChangeShapeType="1"/>
            </p:cNvSpPr>
            <p:nvPr/>
          </p:nvSpPr>
          <p:spPr bwMode="auto">
            <a:xfrm rot="16200000" flipH="1">
              <a:off x="2766" y="2281"/>
              <a:ext cx="0" cy="130"/>
            </a:xfrm>
            <a:prstGeom prst="line">
              <a:avLst/>
            </a:prstGeom>
            <a:noFill/>
            <a:ln w="381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52" name="Line 100">
              <a:extLst>
                <a:ext uri="{FF2B5EF4-FFF2-40B4-BE49-F238E27FC236}">
                  <a16:creationId xmlns:a16="http://schemas.microsoft.com/office/drawing/2014/main" id="{42CB54AD-993E-42C4-A97B-B4B71919F651}"/>
                </a:ext>
              </a:extLst>
            </p:cNvPr>
            <p:cNvSpPr>
              <a:spLocks noChangeShapeType="1"/>
            </p:cNvSpPr>
            <p:nvPr/>
          </p:nvSpPr>
          <p:spPr bwMode="auto">
            <a:xfrm rot="16200000" flipH="1">
              <a:off x="2994" y="2292"/>
              <a:ext cx="0" cy="108"/>
            </a:xfrm>
            <a:prstGeom prst="line">
              <a:avLst/>
            </a:prstGeom>
            <a:noFill/>
            <a:ln w="571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53" name="Rectangle 101">
              <a:extLst>
                <a:ext uri="{FF2B5EF4-FFF2-40B4-BE49-F238E27FC236}">
                  <a16:creationId xmlns:a16="http://schemas.microsoft.com/office/drawing/2014/main" id="{655983C0-7D27-4691-8F8F-AD7D3B8E9E6D}"/>
                </a:ext>
              </a:extLst>
            </p:cNvPr>
            <p:cNvSpPr>
              <a:spLocks noChangeArrowheads="1"/>
            </p:cNvSpPr>
            <p:nvPr/>
          </p:nvSpPr>
          <p:spPr bwMode="auto">
            <a:xfrm>
              <a:off x="2202" y="2889"/>
              <a:ext cx="239" cy="152"/>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ROM</a:t>
              </a:r>
            </a:p>
          </p:txBody>
        </p:sp>
        <p:sp>
          <p:nvSpPr>
            <p:cNvPr id="330854" name="Line 102">
              <a:extLst>
                <a:ext uri="{FF2B5EF4-FFF2-40B4-BE49-F238E27FC236}">
                  <a16:creationId xmlns:a16="http://schemas.microsoft.com/office/drawing/2014/main" id="{CAE45235-1FA3-4D61-9BFD-8316605563AF}"/>
                </a:ext>
              </a:extLst>
            </p:cNvPr>
            <p:cNvSpPr>
              <a:spLocks noChangeShapeType="1"/>
            </p:cNvSpPr>
            <p:nvPr/>
          </p:nvSpPr>
          <p:spPr bwMode="auto">
            <a:xfrm>
              <a:off x="2441" y="2976"/>
              <a:ext cx="43"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55" name="Line 103">
              <a:extLst>
                <a:ext uri="{FF2B5EF4-FFF2-40B4-BE49-F238E27FC236}">
                  <a16:creationId xmlns:a16="http://schemas.microsoft.com/office/drawing/2014/main" id="{F4D0132D-D91D-4A5A-A638-BA8EA0CA780F}"/>
                </a:ext>
              </a:extLst>
            </p:cNvPr>
            <p:cNvSpPr>
              <a:spLocks noChangeShapeType="1"/>
            </p:cNvSpPr>
            <p:nvPr/>
          </p:nvSpPr>
          <p:spPr bwMode="auto">
            <a:xfrm flipH="1" flipV="1">
              <a:off x="2484" y="2346"/>
              <a:ext cx="0" cy="630"/>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56" name="Line 104">
              <a:extLst>
                <a:ext uri="{FF2B5EF4-FFF2-40B4-BE49-F238E27FC236}">
                  <a16:creationId xmlns:a16="http://schemas.microsoft.com/office/drawing/2014/main" id="{B9366895-8335-4F84-BB22-2F5E2C877D2A}"/>
                </a:ext>
              </a:extLst>
            </p:cNvPr>
            <p:cNvSpPr>
              <a:spLocks noChangeShapeType="1"/>
            </p:cNvSpPr>
            <p:nvPr/>
          </p:nvSpPr>
          <p:spPr bwMode="auto">
            <a:xfrm>
              <a:off x="2321" y="2802"/>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30857" name="Group 105">
              <a:extLst>
                <a:ext uri="{FF2B5EF4-FFF2-40B4-BE49-F238E27FC236}">
                  <a16:creationId xmlns:a16="http://schemas.microsoft.com/office/drawing/2014/main" id="{3636F394-C28C-4E6F-AEF6-192C907F36CB}"/>
                </a:ext>
              </a:extLst>
            </p:cNvPr>
            <p:cNvGrpSpPr>
              <a:grpSpLocks/>
            </p:cNvGrpSpPr>
            <p:nvPr/>
          </p:nvGrpSpPr>
          <p:grpSpPr bwMode="auto">
            <a:xfrm>
              <a:off x="2427" y="2219"/>
              <a:ext cx="169" cy="189"/>
              <a:chOff x="0" y="0"/>
              <a:chExt cx="373" cy="416"/>
            </a:xfrm>
          </p:grpSpPr>
          <p:sp>
            <p:nvSpPr>
              <p:cNvPr id="330858" name="Line 106">
                <a:extLst>
                  <a:ext uri="{FF2B5EF4-FFF2-40B4-BE49-F238E27FC236}">
                    <a16:creationId xmlns:a16="http://schemas.microsoft.com/office/drawing/2014/main" id="{A154463E-0800-4DFC-A86A-17FF16C01ADE}"/>
                  </a:ext>
                </a:extLst>
              </p:cNvPr>
              <p:cNvSpPr>
                <a:spLocks noChangeShapeType="1"/>
              </p:cNvSpPr>
              <p:nvPr/>
            </p:nvSpPr>
            <p:spPr bwMode="auto">
              <a:xfrm flipV="1">
                <a:off x="187" y="206"/>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59" name="Text Box 107">
                <a:extLst>
                  <a:ext uri="{FF2B5EF4-FFF2-40B4-BE49-F238E27FC236}">
                    <a16:creationId xmlns:a16="http://schemas.microsoft.com/office/drawing/2014/main" id="{943340E0-3B3E-4836-AE42-C50552396E78}"/>
                  </a:ext>
                </a:extLst>
              </p:cNvPr>
              <p:cNvSpPr txBox="1">
                <a:spLocks noChangeArrowheads="1"/>
              </p:cNvSpPr>
              <p:nvPr/>
            </p:nvSpPr>
            <p:spPr bwMode="auto">
              <a:xfrm>
                <a:off x="0" y="0"/>
                <a:ext cx="373"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p>
            </p:txBody>
          </p:sp>
        </p:grpSp>
        <p:grpSp>
          <p:nvGrpSpPr>
            <p:cNvPr id="330860" name="Group 108">
              <a:extLst>
                <a:ext uri="{FF2B5EF4-FFF2-40B4-BE49-F238E27FC236}">
                  <a16:creationId xmlns:a16="http://schemas.microsoft.com/office/drawing/2014/main" id="{E1F223FF-CE4C-4CEE-98FE-214C6595359C}"/>
                </a:ext>
              </a:extLst>
            </p:cNvPr>
            <p:cNvGrpSpPr>
              <a:grpSpLocks/>
            </p:cNvGrpSpPr>
            <p:nvPr/>
          </p:nvGrpSpPr>
          <p:grpSpPr bwMode="auto">
            <a:xfrm>
              <a:off x="2653" y="2222"/>
              <a:ext cx="169" cy="189"/>
              <a:chOff x="0" y="0"/>
              <a:chExt cx="374" cy="416"/>
            </a:xfrm>
          </p:grpSpPr>
          <p:sp>
            <p:nvSpPr>
              <p:cNvPr id="330861" name="Line 109">
                <a:extLst>
                  <a:ext uri="{FF2B5EF4-FFF2-40B4-BE49-F238E27FC236}">
                    <a16:creationId xmlns:a16="http://schemas.microsoft.com/office/drawing/2014/main" id="{86DD53F2-90C9-4BFB-A5AD-55CBC625157F}"/>
                  </a:ext>
                </a:extLst>
              </p:cNvPr>
              <p:cNvSpPr>
                <a:spLocks noChangeShapeType="1"/>
              </p:cNvSpPr>
              <p:nvPr/>
            </p:nvSpPr>
            <p:spPr bwMode="auto">
              <a:xfrm flipV="1">
                <a:off x="189" y="209"/>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62" name="Text Box 110">
                <a:extLst>
                  <a:ext uri="{FF2B5EF4-FFF2-40B4-BE49-F238E27FC236}">
                    <a16:creationId xmlns:a16="http://schemas.microsoft.com/office/drawing/2014/main" id="{F5324341-201E-4995-AA31-DC3E5BEACDA4}"/>
                  </a:ext>
                </a:extLst>
              </p:cNvPr>
              <p:cNvSpPr txBox="1">
                <a:spLocks noChangeArrowheads="1"/>
              </p:cNvSpPr>
              <p:nvPr/>
            </p:nvSpPr>
            <p:spPr bwMode="auto">
              <a:xfrm>
                <a:off x="0" y="0"/>
                <a:ext cx="374"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p>
            </p:txBody>
          </p:sp>
        </p:grpSp>
        <p:sp>
          <p:nvSpPr>
            <p:cNvPr id="330863" name="Line 111">
              <a:extLst>
                <a:ext uri="{FF2B5EF4-FFF2-40B4-BE49-F238E27FC236}">
                  <a16:creationId xmlns:a16="http://schemas.microsoft.com/office/drawing/2014/main" id="{F8FB1746-C3CD-4F06-BD5A-057D9CA24A00}"/>
                </a:ext>
              </a:extLst>
            </p:cNvPr>
            <p:cNvSpPr>
              <a:spLocks noChangeShapeType="1"/>
            </p:cNvSpPr>
            <p:nvPr/>
          </p:nvSpPr>
          <p:spPr bwMode="auto">
            <a:xfrm flipH="1">
              <a:off x="2507" y="2318"/>
              <a:ext cx="27" cy="53"/>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64" name="Line 112">
              <a:extLst>
                <a:ext uri="{FF2B5EF4-FFF2-40B4-BE49-F238E27FC236}">
                  <a16:creationId xmlns:a16="http://schemas.microsoft.com/office/drawing/2014/main" id="{7775FA6B-AA8F-4B1E-A268-037BF59F08F6}"/>
                </a:ext>
              </a:extLst>
            </p:cNvPr>
            <p:cNvSpPr>
              <a:spLocks noChangeShapeType="1"/>
            </p:cNvSpPr>
            <p:nvPr/>
          </p:nvSpPr>
          <p:spPr bwMode="auto">
            <a:xfrm flipH="1">
              <a:off x="2735" y="2320"/>
              <a:ext cx="30" cy="51"/>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30865" name="Group 113">
              <a:extLst>
                <a:ext uri="{FF2B5EF4-FFF2-40B4-BE49-F238E27FC236}">
                  <a16:creationId xmlns:a16="http://schemas.microsoft.com/office/drawing/2014/main" id="{12CA6E14-3943-4958-9AF8-D84C4C4017F0}"/>
                </a:ext>
              </a:extLst>
            </p:cNvPr>
            <p:cNvGrpSpPr>
              <a:grpSpLocks/>
            </p:cNvGrpSpPr>
            <p:nvPr/>
          </p:nvGrpSpPr>
          <p:grpSpPr bwMode="auto">
            <a:xfrm>
              <a:off x="1746" y="1652"/>
              <a:ext cx="456" cy="1151"/>
              <a:chOff x="0" y="0"/>
              <a:chExt cx="1008" cy="2544"/>
            </a:xfrm>
          </p:grpSpPr>
          <p:sp>
            <p:nvSpPr>
              <p:cNvPr id="330866" name="Rectangle 114">
                <a:extLst>
                  <a:ext uri="{FF2B5EF4-FFF2-40B4-BE49-F238E27FC236}">
                    <a16:creationId xmlns:a16="http://schemas.microsoft.com/office/drawing/2014/main" id="{DAFAACE7-51B8-482E-BD85-ECB65A21B260}"/>
                  </a:ext>
                </a:extLst>
              </p:cNvPr>
              <p:cNvSpPr>
                <a:spLocks noChangeArrowheads="1"/>
              </p:cNvSpPr>
              <p:nvPr/>
            </p:nvSpPr>
            <p:spPr bwMode="auto">
              <a:xfrm rot="16200000">
                <a:off x="-336" y="1440"/>
                <a:ext cx="1920" cy="288"/>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Decoder</a:t>
                </a:r>
              </a:p>
            </p:txBody>
          </p:sp>
          <p:sp>
            <p:nvSpPr>
              <p:cNvPr id="330867" name="Line 115">
                <a:extLst>
                  <a:ext uri="{FF2B5EF4-FFF2-40B4-BE49-F238E27FC236}">
                    <a16:creationId xmlns:a16="http://schemas.microsoft.com/office/drawing/2014/main" id="{4E2F2417-3020-4E81-8F39-2A7944C56DBA}"/>
                  </a:ext>
                </a:extLst>
              </p:cNvPr>
              <p:cNvSpPr>
                <a:spLocks noChangeShapeType="1"/>
              </p:cNvSpPr>
              <p:nvPr/>
            </p:nvSpPr>
            <p:spPr bwMode="auto">
              <a:xfrm rot="16200000">
                <a:off x="372" y="1428"/>
                <a:ext cx="0" cy="216"/>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68" name="Line 116">
                <a:extLst>
                  <a:ext uri="{FF2B5EF4-FFF2-40B4-BE49-F238E27FC236}">
                    <a16:creationId xmlns:a16="http://schemas.microsoft.com/office/drawing/2014/main" id="{C9D253F0-3283-47DC-B740-CBBAF8DFFA3D}"/>
                  </a:ext>
                </a:extLst>
              </p:cNvPr>
              <p:cNvSpPr>
                <a:spLocks noChangeShapeType="1"/>
              </p:cNvSpPr>
              <p:nvPr/>
            </p:nvSpPr>
            <p:spPr bwMode="auto">
              <a:xfrm rot="16200000" flipH="1">
                <a:off x="888" y="1416"/>
                <a:ext cx="0" cy="240"/>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69" name="Rectangle 117">
                <a:extLst>
                  <a:ext uri="{FF2B5EF4-FFF2-40B4-BE49-F238E27FC236}">
                    <a16:creationId xmlns:a16="http://schemas.microsoft.com/office/drawing/2014/main" id="{7F784645-E455-4FCF-A432-7DE24567B6CB}"/>
                  </a:ext>
                </a:extLst>
              </p:cNvPr>
              <p:cNvSpPr>
                <a:spLocks noChangeArrowheads="1"/>
              </p:cNvSpPr>
              <p:nvPr/>
            </p:nvSpPr>
            <p:spPr bwMode="auto">
              <a:xfrm rot="16200000">
                <a:off x="-828" y="1452"/>
                <a:ext cx="1920" cy="2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 &amp; I-TLB</a:t>
                </a:r>
              </a:p>
            </p:txBody>
          </p:sp>
          <p:sp>
            <p:nvSpPr>
              <p:cNvPr id="330870" name="Line 118">
                <a:extLst>
                  <a:ext uri="{FF2B5EF4-FFF2-40B4-BE49-F238E27FC236}">
                    <a16:creationId xmlns:a16="http://schemas.microsoft.com/office/drawing/2014/main" id="{C3D8F21A-9A1F-412A-8C84-1212145B90F3}"/>
                  </a:ext>
                </a:extLst>
              </p:cNvPr>
              <p:cNvSpPr>
                <a:spLocks noChangeShapeType="1"/>
              </p:cNvSpPr>
              <p:nvPr/>
            </p:nvSpPr>
            <p:spPr bwMode="auto">
              <a:xfrm>
                <a:off x="144" y="0"/>
                <a:ext cx="0" cy="624"/>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0871" name="Rectangle 119">
              <a:extLst>
                <a:ext uri="{FF2B5EF4-FFF2-40B4-BE49-F238E27FC236}">
                  <a16:creationId xmlns:a16="http://schemas.microsoft.com/office/drawing/2014/main" id="{71654F03-51A2-440B-8DA5-3219FE77D6BD}"/>
                </a:ext>
              </a:extLst>
            </p:cNvPr>
            <p:cNvSpPr>
              <a:spLocks noChangeArrowheads="1"/>
            </p:cNvSpPr>
            <p:nvPr/>
          </p:nvSpPr>
          <p:spPr bwMode="auto">
            <a:xfrm>
              <a:off x="1745" y="1523"/>
              <a:ext cx="1824"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p>
          </p:txBody>
        </p:sp>
        <p:sp>
          <p:nvSpPr>
            <p:cNvPr id="330872" name="Rectangle 120">
              <a:extLst>
                <a:ext uri="{FF2B5EF4-FFF2-40B4-BE49-F238E27FC236}">
                  <a16:creationId xmlns:a16="http://schemas.microsoft.com/office/drawing/2014/main" id="{4B26ABB9-CDCB-4D98-A93A-CFC7FF07F7A3}"/>
                </a:ext>
              </a:extLst>
            </p:cNvPr>
            <p:cNvSpPr>
              <a:spLocks noChangeArrowheads="1"/>
            </p:cNvSpPr>
            <p:nvPr/>
          </p:nvSpPr>
          <p:spPr bwMode="auto">
            <a:xfrm>
              <a:off x="4896" y="0"/>
              <a:ext cx="288"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873" name="Rectangle 121">
              <a:extLst>
                <a:ext uri="{FF2B5EF4-FFF2-40B4-BE49-F238E27FC236}">
                  <a16:creationId xmlns:a16="http://schemas.microsoft.com/office/drawing/2014/main" id="{1BF97A4A-8C1E-4E8B-B977-4B727EF89E65}"/>
                </a:ext>
              </a:extLst>
            </p:cNvPr>
            <p:cNvSpPr>
              <a:spLocks noChangeArrowheads="1"/>
            </p:cNvSpPr>
            <p:nvPr/>
          </p:nvSpPr>
          <p:spPr bwMode="auto">
            <a:xfrm>
              <a:off x="40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a:t>
              </a:r>
              <a:endParaRPr lang="en-US" altLang="zh-CN" sz="2800">
                <a:effectLst>
                  <a:outerShdw blurRad="38100" dist="38100" dir="2700000" algn="tl">
                    <a:srgbClr val="FFFFFF"/>
                  </a:outerShdw>
                </a:effectLst>
                <a:ea typeface="宋体" panose="02010600030101010101" pitchFamily="2" charset="-122"/>
              </a:endParaRPr>
            </a:p>
          </p:txBody>
        </p:sp>
        <p:sp>
          <p:nvSpPr>
            <p:cNvPr id="330874" name="Rectangle 122">
              <a:extLst>
                <a:ext uri="{FF2B5EF4-FFF2-40B4-BE49-F238E27FC236}">
                  <a16:creationId xmlns:a16="http://schemas.microsoft.com/office/drawing/2014/main" id="{85037FD3-1386-40FD-9D55-BD640B7463B6}"/>
                </a:ext>
              </a:extLst>
            </p:cNvPr>
            <p:cNvSpPr>
              <a:spLocks noChangeArrowheads="1"/>
            </p:cNvSpPr>
            <p:nvPr/>
          </p:nvSpPr>
          <p:spPr bwMode="auto">
            <a:xfrm>
              <a:off x="67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3</a:t>
              </a:r>
              <a:endParaRPr lang="en-US" altLang="zh-CN" sz="2800">
                <a:effectLst>
                  <a:outerShdw blurRad="38100" dist="38100" dir="2700000" algn="tl">
                    <a:srgbClr val="FFFFFF"/>
                  </a:outerShdw>
                </a:effectLst>
                <a:ea typeface="宋体" panose="02010600030101010101" pitchFamily="2" charset="-122"/>
              </a:endParaRPr>
            </a:p>
          </p:txBody>
        </p:sp>
        <p:sp>
          <p:nvSpPr>
            <p:cNvPr id="330875" name="Rectangle 123">
              <a:extLst>
                <a:ext uri="{FF2B5EF4-FFF2-40B4-BE49-F238E27FC236}">
                  <a16:creationId xmlns:a16="http://schemas.microsoft.com/office/drawing/2014/main" id="{DB2E468A-D3A9-426F-93BB-7781EBBF3E5E}"/>
                </a:ext>
              </a:extLst>
            </p:cNvPr>
            <p:cNvSpPr>
              <a:spLocks noChangeArrowheads="1"/>
            </p:cNvSpPr>
            <p:nvPr/>
          </p:nvSpPr>
          <p:spPr bwMode="auto">
            <a:xfrm>
              <a:off x="94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4</a:t>
              </a:r>
              <a:endParaRPr lang="en-US" altLang="zh-CN" sz="2800">
                <a:effectLst>
                  <a:outerShdw blurRad="38100" dist="38100" dir="2700000" algn="tl">
                    <a:srgbClr val="FFFFFF"/>
                  </a:outerShdw>
                </a:effectLst>
                <a:ea typeface="宋体" panose="02010600030101010101" pitchFamily="2" charset="-122"/>
              </a:endParaRPr>
            </a:p>
          </p:txBody>
        </p:sp>
        <p:sp>
          <p:nvSpPr>
            <p:cNvPr id="330876" name="Rectangle 124">
              <a:extLst>
                <a:ext uri="{FF2B5EF4-FFF2-40B4-BE49-F238E27FC236}">
                  <a16:creationId xmlns:a16="http://schemas.microsoft.com/office/drawing/2014/main" id="{1798AF82-B90D-40B6-98FC-911BA102EE21}"/>
                </a:ext>
              </a:extLst>
            </p:cNvPr>
            <p:cNvSpPr>
              <a:spLocks noChangeArrowheads="1"/>
            </p:cNvSpPr>
            <p:nvPr/>
          </p:nvSpPr>
          <p:spPr bwMode="auto">
            <a:xfrm>
              <a:off x="122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5</a:t>
              </a:r>
              <a:endParaRPr lang="en-US" altLang="zh-CN" sz="2800">
                <a:effectLst>
                  <a:outerShdw blurRad="38100" dist="38100" dir="2700000" algn="tl">
                    <a:srgbClr val="FFFFFF"/>
                  </a:outerShdw>
                </a:effectLst>
                <a:ea typeface="宋体" panose="02010600030101010101" pitchFamily="2" charset="-122"/>
              </a:endParaRPr>
            </a:p>
          </p:txBody>
        </p:sp>
        <p:sp>
          <p:nvSpPr>
            <p:cNvPr id="330877" name="Rectangle 125">
              <a:extLst>
                <a:ext uri="{FF2B5EF4-FFF2-40B4-BE49-F238E27FC236}">
                  <a16:creationId xmlns:a16="http://schemas.microsoft.com/office/drawing/2014/main" id="{44F844F7-2A5B-490C-BD43-CE016C222F20}"/>
                </a:ext>
              </a:extLst>
            </p:cNvPr>
            <p:cNvSpPr>
              <a:spLocks noChangeArrowheads="1"/>
            </p:cNvSpPr>
            <p:nvPr/>
          </p:nvSpPr>
          <p:spPr bwMode="auto">
            <a:xfrm>
              <a:off x="149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6</a:t>
              </a:r>
              <a:endParaRPr lang="en-US" altLang="zh-CN" sz="2800">
                <a:effectLst>
                  <a:outerShdw blurRad="38100" dist="38100" dir="2700000" algn="tl">
                    <a:srgbClr val="FFFFFF"/>
                  </a:outerShdw>
                </a:effectLst>
                <a:ea typeface="宋体" panose="02010600030101010101" pitchFamily="2" charset="-122"/>
              </a:endParaRPr>
            </a:p>
          </p:txBody>
        </p:sp>
        <p:sp>
          <p:nvSpPr>
            <p:cNvPr id="330878" name="Rectangle 126">
              <a:extLst>
                <a:ext uri="{FF2B5EF4-FFF2-40B4-BE49-F238E27FC236}">
                  <a16:creationId xmlns:a16="http://schemas.microsoft.com/office/drawing/2014/main" id="{41866615-D04B-4BAA-90A7-5FBC606BDFB3}"/>
                </a:ext>
              </a:extLst>
            </p:cNvPr>
            <p:cNvSpPr>
              <a:spLocks noChangeArrowheads="1"/>
            </p:cNvSpPr>
            <p:nvPr/>
          </p:nvSpPr>
          <p:spPr bwMode="auto">
            <a:xfrm>
              <a:off x="176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7</a:t>
              </a:r>
              <a:endParaRPr lang="en-US" altLang="zh-CN" sz="2800">
                <a:effectLst>
                  <a:outerShdw blurRad="38100" dist="38100" dir="2700000" algn="tl">
                    <a:srgbClr val="FFFFFF"/>
                  </a:outerShdw>
                </a:effectLst>
                <a:ea typeface="宋体" panose="02010600030101010101" pitchFamily="2" charset="-122"/>
              </a:endParaRPr>
            </a:p>
          </p:txBody>
        </p:sp>
        <p:sp>
          <p:nvSpPr>
            <p:cNvPr id="330879" name="Rectangle 127">
              <a:extLst>
                <a:ext uri="{FF2B5EF4-FFF2-40B4-BE49-F238E27FC236}">
                  <a16:creationId xmlns:a16="http://schemas.microsoft.com/office/drawing/2014/main" id="{35D7AA18-6330-452B-9398-CF25A57C6F68}"/>
                </a:ext>
              </a:extLst>
            </p:cNvPr>
            <p:cNvSpPr>
              <a:spLocks noChangeArrowheads="1"/>
            </p:cNvSpPr>
            <p:nvPr/>
          </p:nvSpPr>
          <p:spPr bwMode="auto">
            <a:xfrm>
              <a:off x="203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8</a:t>
              </a:r>
              <a:endParaRPr lang="en-US" altLang="zh-CN" sz="2800">
                <a:effectLst>
                  <a:outerShdw blurRad="38100" dist="38100" dir="2700000" algn="tl">
                    <a:srgbClr val="FFFFFF"/>
                  </a:outerShdw>
                </a:effectLst>
                <a:ea typeface="宋体" panose="02010600030101010101" pitchFamily="2" charset="-122"/>
              </a:endParaRPr>
            </a:p>
          </p:txBody>
        </p:sp>
        <p:sp>
          <p:nvSpPr>
            <p:cNvPr id="330880" name="Rectangle 128">
              <a:extLst>
                <a:ext uri="{FF2B5EF4-FFF2-40B4-BE49-F238E27FC236}">
                  <a16:creationId xmlns:a16="http://schemas.microsoft.com/office/drawing/2014/main" id="{FC177E73-E110-43A3-A7B6-8EEB7B0A34ED}"/>
                </a:ext>
              </a:extLst>
            </p:cNvPr>
            <p:cNvSpPr>
              <a:spLocks noChangeArrowheads="1"/>
            </p:cNvSpPr>
            <p:nvPr/>
          </p:nvSpPr>
          <p:spPr bwMode="auto">
            <a:xfrm>
              <a:off x="231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9</a:t>
              </a:r>
              <a:endParaRPr lang="en-US" altLang="zh-CN" sz="2800">
                <a:effectLst>
                  <a:outerShdw blurRad="38100" dist="38100" dir="2700000" algn="tl">
                    <a:srgbClr val="FFFFFF"/>
                  </a:outerShdw>
                </a:effectLst>
                <a:ea typeface="宋体" panose="02010600030101010101" pitchFamily="2" charset="-122"/>
              </a:endParaRPr>
            </a:p>
          </p:txBody>
        </p:sp>
        <p:sp>
          <p:nvSpPr>
            <p:cNvPr id="330881" name="Rectangle 129">
              <a:extLst>
                <a:ext uri="{FF2B5EF4-FFF2-40B4-BE49-F238E27FC236}">
                  <a16:creationId xmlns:a16="http://schemas.microsoft.com/office/drawing/2014/main" id="{15FCC64C-F847-4385-B911-7847B00406BD}"/>
                </a:ext>
              </a:extLst>
            </p:cNvPr>
            <p:cNvSpPr>
              <a:spLocks noChangeArrowheads="1"/>
            </p:cNvSpPr>
            <p:nvPr/>
          </p:nvSpPr>
          <p:spPr bwMode="auto">
            <a:xfrm>
              <a:off x="256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10</a:t>
              </a:r>
              <a:endParaRPr lang="en-US" altLang="zh-CN" sz="2800">
                <a:effectLst>
                  <a:outerShdw blurRad="38100" dist="38100" dir="2700000" algn="tl">
                    <a:srgbClr val="FFFFFF"/>
                  </a:outerShdw>
                </a:effectLst>
                <a:ea typeface="宋体" panose="02010600030101010101" pitchFamily="2" charset="-122"/>
              </a:endParaRPr>
            </a:p>
          </p:txBody>
        </p:sp>
        <p:sp>
          <p:nvSpPr>
            <p:cNvPr id="330882" name="Rectangle 130">
              <a:extLst>
                <a:ext uri="{FF2B5EF4-FFF2-40B4-BE49-F238E27FC236}">
                  <a16:creationId xmlns:a16="http://schemas.microsoft.com/office/drawing/2014/main" id="{B9B8F086-3C77-4114-898C-7FCEF665F49E}"/>
                </a:ext>
              </a:extLst>
            </p:cNvPr>
            <p:cNvSpPr>
              <a:spLocks noChangeArrowheads="1"/>
            </p:cNvSpPr>
            <p:nvPr/>
          </p:nvSpPr>
          <p:spPr bwMode="auto">
            <a:xfrm>
              <a:off x="283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11</a:t>
              </a:r>
              <a:endParaRPr lang="en-US" altLang="zh-CN" sz="2800">
                <a:effectLst>
                  <a:outerShdw blurRad="38100" dist="38100" dir="2700000" algn="tl">
                    <a:srgbClr val="FFFFFF"/>
                  </a:outerShdw>
                </a:effectLst>
                <a:ea typeface="宋体" panose="02010600030101010101" pitchFamily="2" charset="-122"/>
              </a:endParaRPr>
            </a:p>
          </p:txBody>
        </p:sp>
        <p:sp>
          <p:nvSpPr>
            <p:cNvPr id="330883" name="Rectangle 131">
              <a:extLst>
                <a:ext uri="{FF2B5EF4-FFF2-40B4-BE49-F238E27FC236}">
                  <a16:creationId xmlns:a16="http://schemas.microsoft.com/office/drawing/2014/main" id="{C3610956-DEAB-4B32-962B-DC3DF07B2F01}"/>
                </a:ext>
              </a:extLst>
            </p:cNvPr>
            <p:cNvSpPr>
              <a:spLocks noChangeArrowheads="1"/>
            </p:cNvSpPr>
            <p:nvPr/>
          </p:nvSpPr>
          <p:spPr bwMode="auto">
            <a:xfrm>
              <a:off x="3112"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12</a:t>
              </a:r>
              <a:endParaRPr lang="en-US" altLang="zh-CN" sz="2800">
                <a:effectLst>
                  <a:outerShdw blurRad="38100" dist="38100" dir="2700000" algn="tl">
                    <a:srgbClr val="FFFFFF"/>
                  </a:outerShdw>
                </a:effectLst>
                <a:ea typeface="宋体" panose="02010600030101010101" pitchFamily="2" charset="-122"/>
              </a:endParaRPr>
            </a:p>
          </p:txBody>
        </p:sp>
        <p:sp>
          <p:nvSpPr>
            <p:cNvPr id="330884" name="Rectangle 132">
              <a:extLst>
                <a:ext uri="{FF2B5EF4-FFF2-40B4-BE49-F238E27FC236}">
                  <a16:creationId xmlns:a16="http://schemas.microsoft.com/office/drawing/2014/main" id="{47F71E6D-BD0E-4060-9016-942014AA39B3}"/>
                </a:ext>
              </a:extLst>
            </p:cNvPr>
            <p:cNvSpPr>
              <a:spLocks noChangeArrowheads="1"/>
            </p:cNvSpPr>
            <p:nvPr/>
          </p:nvSpPr>
          <p:spPr bwMode="auto">
            <a:xfrm>
              <a:off x="611" y="211"/>
              <a:ext cx="411"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Fetch</a:t>
              </a:r>
              <a:endParaRPr lang="en-US" altLang="zh-CN" sz="2400">
                <a:effectLst>
                  <a:outerShdw blurRad="38100" dist="38100" dir="2700000" algn="tl">
                    <a:srgbClr val="FFFFFF"/>
                  </a:outerShdw>
                </a:effectLst>
                <a:ea typeface="宋体" panose="02010600030101010101" pitchFamily="2" charset="-122"/>
              </a:endParaRPr>
            </a:p>
          </p:txBody>
        </p:sp>
        <p:sp>
          <p:nvSpPr>
            <p:cNvPr id="330885" name="Rectangle 133">
              <a:extLst>
                <a:ext uri="{FF2B5EF4-FFF2-40B4-BE49-F238E27FC236}">
                  <a16:creationId xmlns:a16="http://schemas.microsoft.com/office/drawing/2014/main" id="{E29353D0-C271-4BE7-973A-C30A58A9FC18}"/>
                </a:ext>
              </a:extLst>
            </p:cNvPr>
            <p:cNvSpPr>
              <a:spLocks noChangeArrowheads="1"/>
            </p:cNvSpPr>
            <p:nvPr/>
          </p:nvSpPr>
          <p:spPr bwMode="auto">
            <a:xfrm>
              <a:off x="1117" y="211"/>
              <a:ext cx="239"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30886" name="Rectangle 134">
              <a:extLst>
                <a:ext uri="{FF2B5EF4-FFF2-40B4-BE49-F238E27FC236}">
                  <a16:creationId xmlns:a16="http://schemas.microsoft.com/office/drawing/2014/main" id="{7CE0EED6-2773-4D56-82C3-59F4DCD5927F}"/>
                </a:ext>
              </a:extLst>
            </p:cNvPr>
            <p:cNvSpPr>
              <a:spLocks noChangeArrowheads="1"/>
            </p:cNvSpPr>
            <p:nvPr/>
          </p:nvSpPr>
          <p:spPr bwMode="auto">
            <a:xfrm>
              <a:off x="1391" y="211"/>
              <a:ext cx="23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Alloc</a:t>
              </a:r>
              <a:endParaRPr lang="en-US" altLang="zh-CN" sz="2400">
                <a:effectLst>
                  <a:outerShdw blurRad="38100" dist="38100" dir="2700000" algn="tl">
                    <a:srgbClr val="FFFFFF"/>
                  </a:outerShdw>
                </a:effectLst>
                <a:ea typeface="宋体" panose="02010600030101010101" pitchFamily="2" charset="-122"/>
              </a:endParaRPr>
            </a:p>
          </p:txBody>
        </p:sp>
        <p:sp>
          <p:nvSpPr>
            <p:cNvPr id="330887" name="Rectangle 135">
              <a:extLst>
                <a:ext uri="{FF2B5EF4-FFF2-40B4-BE49-F238E27FC236}">
                  <a16:creationId xmlns:a16="http://schemas.microsoft.com/office/drawing/2014/main" id="{DD2F78E9-04E6-42D9-87D6-4DD2F5526531}"/>
                </a:ext>
              </a:extLst>
            </p:cNvPr>
            <p:cNvSpPr>
              <a:spLocks noChangeArrowheads="1"/>
            </p:cNvSpPr>
            <p:nvPr/>
          </p:nvSpPr>
          <p:spPr bwMode="auto">
            <a:xfrm>
              <a:off x="1751" y="214"/>
              <a:ext cx="372"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Rename</a:t>
              </a:r>
              <a:endParaRPr lang="en-US" altLang="zh-CN" sz="2400">
                <a:effectLst>
                  <a:outerShdw blurRad="38100" dist="38100" dir="2700000" algn="tl">
                    <a:srgbClr val="FFFFFF"/>
                  </a:outerShdw>
                </a:effectLst>
                <a:ea typeface="宋体" panose="02010600030101010101" pitchFamily="2" charset="-122"/>
              </a:endParaRPr>
            </a:p>
          </p:txBody>
        </p:sp>
        <p:sp>
          <p:nvSpPr>
            <p:cNvPr id="330888" name="Rectangle 136">
              <a:extLst>
                <a:ext uri="{FF2B5EF4-FFF2-40B4-BE49-F238E27FC236}">
                  <a16:creationId xmlns:a16="http://schemas.microsoft.com/office/drawing/2014/main" id="{41E7D66E-6111-4D92-9E62-D7116776FF09}"/>
                </a:ext>
              </a:extLst>
            </p:cNvPr>
            <p:cNvSpPr>
              <a:spLocks noChangeArrowheads="1"/>
            </p:cNvSpPr>
            <p:nvPr/>
          </p:nvSpPr>
          <p:spPr bwMode="auto">
            <a:xfrm>
              <a:off x="2237" y="211"/>
              <a:ext cx="18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Que</a:t>
              </a:r>
              <a:endParaRPr lang="en-US" altLang="zh-CN" sz="2400">
                <a:effectLst>
                  <a:outerShdw blurRad="38100" dist="38100" dir="2700000" algn="tl">
                    <a:srgbClr val="FFFFFF"/>
                  </a:outerShdw>
                </a:effectLst>
                <a:ea typeface="宋体" panose="02010600030101010101" pitchFamily="2" charset="-122"/>
              </a:endParaRPr>
            </a:p>
          </p:txBody>
        </p:sp>
        <p:sp>
          <p:nvSpPr>
            <p:cNvPr id="330889" name="Rectangle 137">
              <a:extLst>
                <a:ext uri="{FF2B5EF4-FFF2-40B4-BE49-F238E27FC236}">
                  <a16:creationId xmlns:a16="http://schemas.microsoft.com/office/drawing/2014/main" id="{D79CEB69-C952-4B48-A38D-93AAFD1B7AB3}"/>
                </a:ext>
              </a:extLst>
            </p:cNvPr>
            <p:cNvSpPr>
              <a:spLocks noChangeArrowheads="1"/>
            </p:cNvSpPr>
            <p:nvPr/>
          </p:nvSpPr>
          <p:spPr bwMode="auto">
            <a:xfrm>
              <a:off x="2509"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30890" name="Rectangle 138">
              <a:extLst>
                <a:ext uri="{FF2B5EF4-FFF2-40B4-BE49-F238E27FC236}">
                  <a16:creationId xmlns:a16="http://schemas.microsoft.com/office/drawing/2014/main" id="{BB6B4D12-359C-4AEF-A3A3-4D22EAFC454B}"/>
                </a:ext>
              </a:extLst>
            </p:cNvPr>
            <p:cNvSpPr>
              <a:spLocks noChangeArrowheads="1"/>
            </p:cNvSpPr>
            <p:nvPr/>
          </p:nvSpPr>
          <p:spPr bwMode="auto">
            <a:xfrm>
              <a:off x="2790" y="207"/>
              <a:ext cx="176" cy="12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30891" name="Rectangle 139">
              <a:extLst>
                <a:ext uri="{FF2B5EF4-FFF2-40B4-BE49-F238E27FC236}">
                  <a16:creationId xmlns:a16="http://schemas.microsoft.com/office/drawing/2014/main" id="{6C1ECB9D-7868-4238-A7C4-334081E0D526}"/>
                </a:ext>
              </a:extLst>
            </p:cNvPr>
            <p:cNvSpPr>
              <a:spLocks noChangeArrowheads="1"/>
            </p:cNvSpPr>
            <p:nvPr/>
          </p:nvSpPr>
          <p:spPr bwMode="auto">
            <a:xfrm>
              <a:off x="3054"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30892" name="Line 140">
              <a:extLst>
                <a:ext uri="{FF2B5EF4-FFF2-40B4-BE49-F238E27FC236}">
                  <a16:creationId xmlns:a16="http://schemas.microsoft.com/office/drawing/2014/main" id="{A2AFFDCB-3C13-4F62-A076-36C873644154}"/>
                </a:ext>
              </a:extLst>
            </p:cNvPr>
            <p:cNvSpPr>
              <a:spLocks noChangeShapeType="1"/>
            </p:cNvSpPr>
            <p:nvPr/>
          </p:nvSpPr>
          <p:spPr bwMode="auto">
            <a:xfrm>
              <a:off x="3281" y="2"/>
              <a:ext cx="545"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0893" name="Rectangle 141">
              <a:extLst>
                <a:ext uri="{FF2B5EF4-FFF2-40B4-BE49-F238E27FC236}">
                  <a16:creationId xmlns:a16="http://schemas.microsoft.com/office/drawing/2014/main" id="{D7D77727-3135-449E-8999-20AF29FC1656}"/>
                </a:ext>
              </a:extLst>
            </p:cNvPr>
            <p:cNvSpPr>
              <a:spLocks noChangeArrowheads="1"/>
            </p:cNvSpPr>
            <p:nvPr/>
          </p:nvSpPr>
          <p:spPr bwMode="auto">
            <a:xfrm>
              <a:off x="338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13</a:t>
              </a:r>
              <a:endParaRPr lang="en-US" altLang="zh-CN" sz="2800">
                <a:effectLst>
                  <a:outerShdw blurRad="38100" dist="38100" dir="2700000" algn="tl">
                    <a:srgbClr val="FFFFFF"/>
                  </a:outerShdw>
                </a:effectLst>
                <a:ea typeface="宋体" panose="02010600030101010101" pitchFamily="2" charset="-122"/>
              </a:endParaRPr>
            </a:p>
          </p:txBody>
        </p:sp>
        <p:sp>
          <p:nvSpPr>
            <p:cNvPr id="330894" name="Rectangle 142">
              <a:extLst>
                <a:ext uri="{FF2B5EF4-FFF2-40B4-BE49-F238E27FC236}">
                  <a16:creationId xmlns:a16="http://schemas.microsoft.com/office/drawing/2014/main" id="{A1C6A1D1-F91F-4B8C-AE8C-71B01A4F0A4D}"/>
                </a:ext>
              </a:extLst>
            </p:cNvPr>
            <p:cNvSpPr>
              <a:spLocks noChangeArrowheads="1"/>
            </p:cNvSpPr>
            <p:nvPr/>
          </p:nvSpPr>
          <p:spPr bwMode="auto">
            <a:xfrm>
              <a:off x="3658"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14</a:t>
              </a:r>
              <a:endParaRPr lang="en-US" altLang="zh-CN" sz="2800">
                <a:effectLst>
                  <a:outerShdw blurRad="38100" dist="38100" dir="2700000" algn="tl">
                    <a:srgbClr val="FFFFFF"/>
                  </a:outerShdw>
                </a:effectLst>
                <a:ea typeface="宋体" panose="02010600030101010101" pitchFamily="2" charset="-122"/>
              </a:endParaRPr>
            </a:p>
          </p:txBody>
        </p:sp>
        <p:sp>
          <p:nvSpPr>
            <p:cNvPr id="330895" name="Rectangle 143">
              <a:extLst>
                <a:ext uri="{FF2B5EF4-FFF2-40B4-BE49-F238E27FC236}">
                  <a16:creationId xmlns:a16="http://schemas.microsoft.com/office/drawing/2014/main" id="{F612CB9C-6A50-4DD4-854E-B106F860716F}"/>
                </a:ext>
              </a:extLst>
            </p:cNvPr>
            <p:cNvSpPr>
              <a:spLocks noChangeArrowheads="1"/>
            </p:cNvSpPr>
            <p:nvPr/>
          </p:nvSpPr>
          <p:spPr bwMode="auto">
            <a:xfrm>
              <a:off x="3325" y="209"/>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30896" name="Rectangle 144">
              <a:extLst>
                <a:ext uri="{FF2B5EF4-FFF2-40B4-BE49-F238E27FC236}">
                  <a16:creationId xmlns:a16="http://schemas.microsoft.com/office/drawing/2014/main" id="{15BB8A43-4966-4151-969E-70489869C235}"/>
                </a:ext>
              </a:extLst>
            </p:cNvPr>
            <p:cNvSpPr>
              <a:spLocks noChangeArrowheads="1"/>
            </p:cNvSpPr>
            <p:nvPr/>
          </p:nvSpPr>
          <p:spPr bwMode="auto">
            <a:xfrm>
              <a:off x="3576" y="213"/>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30897" name="Line 145">
              <a:extLst>
                <a:ext uri="{FF2B5EF4-FFF2-40B4-BE49-F238E27FC236}">
                  <a16:creationId xmlns:a16="http://schemas.microsoft.com/office/drawing/2014/main" id="{C9441113-0531-4D47-BEE2-0BB38F0BE824}"/>
                </a:ext>
              </a:extLst>
            </p:cNvPr>
            <p:cNvSpPr>
              <a:spLocks noChangeShapeType="1"/>
            </p:cNvSpPr>
            <p:nvPr/>
          </p:nvSpPr>
          <p:spPr bwMode="auto">
            <a:xfrm>
              <a:off x="3281" y="2"/>
              <a:ext cx="5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0898" name="Line 146">
              <a:extLst>
                <a:ext uri="{FF2B5EF4-FFF2-40B4-BE49-F238E27FC236}">
                  <a16:creationId xmlns:a16="http://schemas.microsoft.com/office/drawing/2014/main" id="{BFCF6EDA-8475-448A-BDD6-3E5E2574983E}"/>
                </a:ext>
              </a:extLst>
            </p:cNvPr>
            <p:cNvSpPr>
              <a:spLocks noChangeShapeType="1"/>
            </p:cNvSpPr>
            <p:nvPr/>
          </p:nvSpPr>
          <p:spPr bwMode="auto">
            <a:xfrm>
              <a:off x="3826" y="2"/>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0899" name="Line 147">
              <a:extLst>
                <a:ext uri="{FF2B5EF4-FFF2-40B4-BE49-F238E27FC236}">
                  <a16:creationId xmlns:a16="http://schemas.microsoft.com/office/drawing/2014/main" id="{42214B19-202C-42DB-8B63-A4D4045872BB}"/>
                </a:ext>
              </a:extLst>
            </p:cNvPr>
            <p:cNvSpPr>
              <a:spLocks noChangeShapeType="1"/>
            </p:cNvSpPr>
            <p:nvPr/>
          </p:nvSpPr>
          <p:spPr bwMode="auto">
            <a:xfrm>
              <a:off x="3826" y="173"/>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0900" name="Rectangle 148">
              <a:extLst>
                <a:ext uri="{FF2B5EF4-FFF2-40B4-BE49-F238E27FC236}">
                  <a16:creationId xmlns:a16="http://schemas.microsoft.com/office/drawing/2014/main" id="{6013C742-814C-4602-BD7A-D7CB27CE1C65}"/>
                </a:ext>
              </a:extLst>
            </p:cNvPr>
            <p:cNvSpPr>
              <a:spLocks noChangeArrowheads="1"/>
            </p:cNvSpPr>
            <p:nvPr/>
          </p:nvSpPr>
          <p:spPr bwMode="auto">
            <a:xfrm>
              <a:off x="3886"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15</a:t>
              </a:r>
              <a:endParaRPr lang="en-US" altLang="zh-CN" sz="2800">
                <a:effectLst>
                  <a:outerShdw blurRad="38100" dist="38100" dir="2700000" algn="tl">
                    <a:srgbClr val="FFFFFF"/>
                  </a:outerShdw>
                </a:effectLst>
                <a:ea typeface="宋体" panose="02010600030101010101" pitchFamily="2" charset="-122"/>
              </a:endParaRPr>
            </a:p>
          </p:txBody>
        </p:sp>
        <p:sp>
          <p:nvSpPr>
            <p:cNvPr id="330901" name="Rectangle 149">
              <a:extLst>
                <a:ext uri="{FF2B5EF4-FFF2-40B4-BE49-F238E27FC236}">
                  <a16:creationId xmlns:a16="http://schemas.microsoft.com/office/drawing/2014/main" id="{0EF4350C-50DF-43B5-A6DE-D58FB46C350D}"/>
                </a:ext>
              </a:extLst>
            </p:cNvPr>
            <p:cNvSpPr>
              <a:spLocks noChangeArrowheads="1"/>
            </p:cNvSpPr>
            <p:nvPr/>
          </p:nvSpPr>
          <p:spPr bwMode="auto">
            <a:xfrm>
              <a:off x="415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16</a:t>
              </a:r>
              <a:endParaRPr lang="en-US" altLang="zh-CN" sz="2800">
                <a:effectLst>
                  <a:outerShdw blurRad="38100" dist="38100" dir="2700000" algn="tl">
                    <a:srgbClr val="FFFFFF"/>
                  </a:outerShdw>
                </a:effectLst>
                <a:ea typeface="宋体" panose="02010600030101010101" pitchFamily="2" charset="-122"/>
              </a:endParaRPr>
            </a:p>
          </p:txBody>
        </p:sp>
        <p:sp>
          <p:nvSpPr>
            <p:cNvPr id="330902" name="Rectangle 150">
              <a:extLst>
                <a:ext uri="{FF2B5EF4-FFF2-40B4-BE49-F238E27FC236}">
                  <a16:creationId xmlns:a16="http://schemas.microsoft.com/office/drawing/2014/main" id="{B609BA32-CD72-4472-8E78-142E4C557F76}"/>
                </a:ext>
              </a:extLst>
            </p:cNvPr>
            <p:cNvSpPr>
              <a:spLocks noChangeArrowheads="1"/>
            </p:cNvSpPr>
            <p:nvPr/>
          </p:nvSpPr>
          <p:spPr bwMode="auto">
            <a:xfrm>
              <a:off x="4429" y="33"/>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17</a:t>
              </a:r>
              <a:endParaRPr lang="en-US" altLang="zh-CN" sz="2800">
                <a:effectLst>
                  <a:outerShdw blurRad="38100" dist="38100" dir="2700000" algn="tl">
                    <a:srgbClr val="FFFFFF"/>
                  </a:outerShdw>
                </a:effectLst>
                <a:ea typeface="宋体" panose="02010600030101010101" pitchFamily="2" charset="-122"/>
              </a:endParaRPr>
            </a:p>
          </p:txBody>
        </p:sp>
        <p:sp>
          <p:nvSpPr>
            <p:cNvPr id="330903" name="Rectangle 151">
              <a:extLst>
                <a:ext uri="{FF2B5EF4-FFF2-40B4-BE49-F238E27FC236}">
                  <a16:creationId xmlns:a16="http://schemas.microsoft.com/office/drawing/2014/main" id="{2C259ECC-EF13-4C5A-B67C-DA059744C5A8}"/>
                </a:ext>
              </a:extLst>
            </p:cNvPr>
            <p:cNvSpPr>
              <a:spLocks noChangeArrowheads="1"/>
            </p:cNvSpPr>
            <p:nvPr/>
          </p:nvSpPr>
          <p:spPr bwMode="auto">
            <a:xfrm>
              <a:off x="469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18</a:t>
              </a:r>
              <a:endParaRPr lang="en-US" altLang="zh-CN" sz="2800">
                <a:effectLst>
                  <a:outerShdw blurRad="38100" dist="38100" dir="2700000" algn="tl">
                    <a:srgbClr val="FFFFFF"/>
                  </a:outerShdw>
                </a:effectLst>
                <a:ea typeface="宋体" panose="02010600030101010101" pitchFamily="2" charset="-122"/>
              </a:endParaRPr>
            </a:p>
          </p:txBody>
        </p:sp>
        <p:sp>
          <p:nvSpPr>
            <p:cNvPr id="330904" name="Rectangle 152">
              <a:extLst>
                <a:ext uri="{FF2B5EF4-FFF2-40B4-BE49-F238E27FC236}">
                  <a16:creationId xmlns:a16="http://schemas.microsoft.com/office/drawing/2014/main" id="{63D09341-5AD9-43C2-882E-2744D627D829}"/>
                </a:ext>
              </a:extLst>
            </p:cNvPr>
            <p:cNvSpPr>
              <a:spLocks noChangeArrowheads="1"/>
            </p:cNvSpPr>
            <p:nvPr/>
          </p:nvSpPr>
          <p:spPr bwMode="auto">
            <a:xfrm>
              <a:off x="4975" y="33"/>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19</a:t>
              </a:r>
              <a:endParaRPr lang="en-US" altLang="zh-CN" sz="2800">
                <a:effectLst>
                  <a:outerShdw blurRad="38100" dist="38100" dir="2700000" algn="tl">
                    <a:srgbClr val="FFFFFF"/>
                  </a:outerShdw>
                </a:effectLst>
                <a:ea typeface="宋体" panose="02010600030101010101" pitchFamily="2" charset="-122"/>
              </a:endParaRPr>
            </a:p>
          </p:txBody>
        </p:sp>
        <p:sp>
          <p:nvSpPr>
            <p:cNvPr id="330905" name="Rectangle 153">
              <a:extLst>
                <a:ext uri="{FF2B5EF4-FFF2-40B4-BE49-F238E27FC236}">
                  <a16:creationId xmlns:a16="http://schemas.microsoft.com/office/drawing/2014/main" id="{C77B60B5-00B0-46AC-81D1-9997794F074C}"/>
                </a:ext>
              </a:extLst>
            </p:cNvPr>
            <p:cNvSpPr>
              <a:spLocks noChangeArrowheads="1"/>
            </p:cNvSpPr>
            <p:nvPr/>
          </p:nvSpPr>
          <p:spPr bwMode="auto">
            <a:xfrm>
              <a:off x="5230" y="30"/>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20</a:t>
              </a:r>
              <a:endParaRPr lang="en-US" altLang="zh-CN" sz="2800">
                <a:effectLst>
                  <a:outerShdw blurRad="38100" dist="38100" dir="2700000" algn="tl">
                    <a:srgbClr val="FFFFFF"/>
                  </a:outerShdw>
                </a:effectLst>
                <a:ea typeface="宋体" panose="02010600030101010101" pitchFamily="2" charset="-122"/>
              </a:endParaRPr>
            </a:p>
          </p:txBody>
        </p:sp>
        <p:sp>
          <p:nvSpPr>
            <p:cNvPr id="330906" name="Rectangle 154">
              <a:extLst>
                <a:ext uri="{FF2B5EF4-FFF2-40B4-BE49-F238E27FC236}">
                  <a16:creationId xmlns:a16="http://schemas.microsoft.com/office/drawing/2014/main" id="{1FC5F4B7-8A94-426B-BD94-6A0701AB2464}"/>
                </a:ext>
              </a:extLst>
            </p:cNvPr>
            <p:cNvSpPr>
              <a:spLocks noChangeArrowheads="1"/>
            </p:cNvSpPr>
            <p:nvPr/>
          </p:nvSpPr>
          <p:spPr bwMode="auto">
            <a:xfrm>
              <a:off x="4157" y="207"/>
              <a:ext cx="128" cy="12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a:t>
              </a:r>
            </a:p>
          </p:txBody>
        </p:sp>
        <p:sp>
          <p:nvSpPr>
            <p:cNvPr id="330907" name="Rectangle 155">
              <a:extLst>
                <a:ext uri="{FF2B5EF4-FFF2-40B4-BE49-F238E27FC236}">
                  <a16:creationId xmlns:a16="http://schemas.microsoft.com/office/drawing/2014/main" id="{2156FB66-0971-47D5-B890-7A6D11CB060A}"/>
                </a:ext>
              </a:extLst>
            </p:cNvPr>
            <p:cNvSpPr>
              <a:spLocks noChangeArrowheads="1"/>
            </p:cNvSpPr>
            <p:nvPr/>
          </p:nvSpPr>
          <p:spPr bwMode="auto">
            <a:xfrm>
              <a:off x="4435" y="211"/>
              <a:ext cx="11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Ex</a:t>
              </a:r>
              <a:endParaRPr lang="en-US" altLang="zh-CN" sz="2400">
                <a:effectLst>
                  <a:outerShdw blurRad="38100" dist="38100" dir="2700000" algn="tl">
                    <a:srgbClr val="FFFFFF"/>
                  </a:outerShdw>
                </a:effectLst>
                <a:ea typeface="宋体" panose="02010600030101010101" pitchFamily="2" charset="-122"/>
              </a:endParaRPr>
            </a:p>
          </p:txBody>
        </p:sp>
        <p:sp>
          <p:nvSpPr>
            <p:cNvPr id="330908" name="Rectangle 156">
              <a:extLst>
                <a:ext uri="{FF2B5EF4-FFF2-40B4-BE49-F238E27FC236}">
                  <a16:creationId xmlns:a16="http://schemas.microsoft.com/office/drawing/2014/main" id="{C556DA31-6517-413A-A361-1B1B2D7F94FF}"/>
                </a:ext>
              </a:extLst>
            </p:cNvPr>
            <p:cNvSpPr>
              <a:spLocks noChangeArrowheads="1"/>
            </p:cNvSpPr>
            <p:nvPr/>
          </p:nvSpPr>
          <p:spPr bwMode="auto">
            <a:xfrm>
              <a:off x="4660" y="214"/>
              <a:ext cx="19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Flgs</a:t>
              </a:r>
              <a:endParaRPr lang="en-US" altLang="zh-CN" sz="2400">
                <a:effectLst>
                  <a:outerShdw blurRad="38100" dist="38100" dir="2700000" algn="tl">
                    <a:srgbClr val="FFFFFF"/>
                  </a:outerShdw>
                </a:effectLst>
                <a:ea typeface="宋体" panose="02010600030101010101" pitchFamily="2" charset="-122"/>
              </a:endParaRPr>
            </a:p>
          </p:txBody>
        </p:sp>
        <p:sp>
          <p:nvSpPr>
            <p:cNvPr id="330909" name="Rectangle 157">
              <a:extLst>
                <a:ext uri="{FF2B5EF4-FFF2-40B4-BE49-F238E27FC236}">
                  <a16:creationId xmlns:a16="http://schemas.microsoft.com/office/drawing/2014/main" id="{B63D669D-9A85-4A40-8803-68148A977F76}"/>
                </a:ext>
              </a:extLst>
            </p:cNvPr>
            <p:cNvSpPr>
              <a:spLocks noChangeArrowheads="1"/>
            </p:cNvSpPr>
            <p:nvPr/>
          </p:nvSpPr>
          <p:spPr bwMode="auto">
            <a:xfrm>
              <a:off x="4914" y="210"/>
              <a:ext cx="2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Br Ck</a:t>
              </a:r>
              <a:endParaRPr lang="en-US" altLang="zh-CN" sz="2400">
                <a:effectLst>
                  <a:outerShdw blurRad="38100" dist="38100" dir="2700000" algn="tl">
                    <a:srgbClr val="FFFFFF"/>
                  </a:outerShdw>
                </a:effectLst>
                <a:ea typeface="宋体" panose="02010600030101010101" pitchFamily="2" charset="-122"/>
              </a:endParaRPr>
            </a:p>
          </p:txBody>
        </p:sp>
        <p:sp>
          <p:nvSpPr>
            <p:cNvPr id="330910" name="Rectangle 158">
              <a:extLst>
                <a:ext uri="{FF2B5EF4-FFF2-40B4-BE49-F238E27FC236}">
                  <a16:creationId xmlns:a16="http://schemas.microsoft.com/office/drawing/2014/main" id="{E4DF8592-2251-4BAB-935A-5B0375B87738}"/>
                </a:ext>
              </a:extLst>
            </p:cNvPr>
            <p:cNvSpPr>
              <a:spLocks noChangeArrowheads="1"/>
            </p:cNvSpPr>
            <p:nvPr/>
          </p:nvSpPr>
          <p:spPr bwMode="auto">
            <a:xfrm>
              <a:off x="5194" y="211"/>
              <a:ext cx="26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30911" name="Rectangle 159">
              <a:extLst>
                <a:ext uri="{FF2B5EF4-FFF2-40B4-BE49-F238E27FC236}">
                  <a16:creationId xmlns:a16="http://schemas.microsoft.com/office/drawing/2014/main" id="{D7DB8DAC-481C-4F4A-99D6-6850308470D7}"/>
                </a:ext>
              </a:extLst>
            </p:cNvPr>
            <p:cNvSpPr>
              <a:spLocks noChangeArrowheads="1"/>
            </p:cNvSpPr>
            <p:nvPr/>
          </p:nvSpPr>
          <p:spPr bwMode="auto">
            <a:xfrm>
              <a:off x="3886" y="208"/>
              <a:ext cx="1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 </a:t>
              </a:r>
              <a:endParaRPr lang="en-US" altLang="zh-CN" sz="2400">
                <a:effectLst>
                  <a:outerShdw blurRad="38100" dist="38100" dir="2700000" algn="tl">
                    <a:srgbClr val="FFFFFF"/>
                  </a:outerShdw>
                </a:effectLst>
                <a:ea typeface="宋体" panose="02010600030101010101" pitchFamily="2" charset="-122"/>
              </a:endParaRPr>
            </a:p>
          </p:txBody>
        </p:sp>
        <p:sp>
          <p:nvSpPr>
            <p:cNvPr id="330912" name="Rectangle 160">
              <a:extLst>
                <a:ext uri="{FF2B5EF4-FFF2-40B4-BE49-F238E27FC236}">
                  <a16:creationId xmlns:a16="http://schemas.microsoft.com/office/drawing/2014/main" id="{EDE766AA-0113-4F95-95E7-17E5F0E1BCE4}"/>
                </a:ext>
              </a:extLst>
            </p:cNvPr>
            <p:cNvSpPr>
              <a:spLocks noChangeArrowheads="1"/>
            </p:cNvSpPr>
            <p:nvPr/>
          </p:nvSpPr>
          <p:spPr bwMode="auto">
            <a:xfrm>
              <a:off x="67" y="211"/>
              <a:ext cx="42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Nxt IP</a:t>
              </a:r>
              <a:endParaRPr lang="en-US" altLang="zh-CN" sz="2400">
                <a:effectLst>
                  <a:outerShdw blurRad="38100" dist="38100" dir="2700000" algn="tl">
                    <a:srgbClr val="FFFFFF"/>
                  </a:outerShdw>
                </a:effectLst>
                <a:ea typeface="宋体" panose="02010600030101010101" pitchFamily="2" charset="-122"/>
              </a:endParaRPr>
            </a:p>
          </p:txBody>
        </p:sp>
        <p:sp>
          <p:nvSpPr>
            <p:cNvPr id="330913" name="Rectangle 161">
              <a:extLst>
                <a:ext uri="{FF2B5EF4-FFF2-40B4-BE49-F238E27FC236}">
                  <a16:creationId xmlns:a16="http://schemas.microsoft.com/office/drawing/2014/main" id="{77B1FD3D-4337-48ED-BD30-F471293AA7E6}"/>
                </a:ext>
              </a:extLst>
            </p:cNvPr>
            <p:cNvSpPr>
              <a:spLocks noChangeArrowheads="1"/>
            </p:cNvSpPr>
            <p:nvPr/>
          </p:nvSpPr>
          <p:spPr bwMode="auto">
            <a:xfrm>
              <a:off x="13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a:t>
              </a:r>
              <a:endParaRPr lang="en-US" altLang="zh-CN" sz="2800">
                <a:effectLst>
                  <a:outerShdw blurRad="38100" dist="38100" dir="2700000" algn="tl">
                    <a:srgbClr val="FFFFFF"/>
                  </a:outerShdw>
                </a:effectLst>
                <a:ea typeface="宋体" panose="02010600030101010101" pitchFamily="2" charset="-122"/>
              </a:endParaRPr>
            </a:p>
          </p:txBody>
        </p:sp>
        <p:grpSp>
          <p:nvGrpSpPr>
            <p:cNvPr id="330914" name="Group 162">
              <a:extLst>
                <a:ext uri="{FF2B5EF4-FFF2-40B4-BE49-F238E27FC236}">
                  <a16:creationId xmlns:a16="http://schemas.microsoft.com/office/drawing/2014/main" id="{01F50A1F-0F1E-4A8B-9272-CF32F41A7D97}"/>
                </a:ext>
              </a:extLst>
            </p:cNvPr>
            <p:cNvGrpSpPr>
              <a:grpSpLocks/>
            </p:cNvGrpSpPr>
            <p:nvPr/>
          </p:nvGrpSpPr>
          <p:grpSpPr bwMode="auto">
            <a:xfrm>
              <a:off x="144" y="577"/>
              <a:ext cx="5092" cy="1785"/>
              <a:chOff x="0" y="0"/>
              <a:chExt cx="5092" cy="1785"/>
            </a:xfrm>
          </p:grpSpPr>
          <p:sp>
            <p:nvSpPr>
              <p:cNvPr id="330915" name="Text Box 163">
                <a:extLst>
                  <a:ext uri="{FF2B5EF4-FFF2-40B4-BE49-F238E27FC236}">
                    <a16:creationId xmlns:a16="http://schemas.microsoft.com/office/drawing/2014/main" id="{49565BC8-2575-4DC6-8F59-59CFC6CA35B8}"/>
                  </a:ext>
                </a:extLst>
              </p:cNvPr>
              <p:cNvSpPr txBox="1">
                <a:spLocks noChangeArrowheads="1"/>
              </p:cNvSpPr>
              <p:nvPr/>
            </p:nvSpPr>
            <p:spPr bwMode="auto">
              <a:xfrm>
                <a:off x="0" y="0"/>
                <a:ext cx="5092" cy="8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latin typeface="Trebuchet MS" panose="020B0603020202020204" pitchFamily="34" charset="0"/>
                    <a:ea typeface="宋体" panose="02010600030101010101" pitchFamily="2" charset="-122"/>
                  </a:rPr>
                  <a:t>Br Ck: Branch Check</a:t>
                </a:r>
              </a:p>
              <a:p>
                <a:r>
                  <a:rPr lang="en-US" altLang="zh-CN" sz="2800">
                    <a:latin typeface="Trebuchet MS" panose="020B0603020202020204" pitchFamily="34" charset="0"/>
                    <a:ea typeface="宋体" panose="02010600030101010101" pitchFamily="2" charset="-122"/>
                  </a:rPr>
                  <a:t>	</a:t>
                </a:r>
                <a:r>
                  <a:rPr lang="en-US" altLang="zh-CN" sz="2400">
                    <a:latin typeface="Trebuchet MS" panose="020B0603020202020204" pitchFamily="34" charset="0"/>
                    <a:ea typeface="宋体" panose="02010600030101010101" pitchFamily="2" charset="-122"/>
                  </a:rPr>
                  <a:t>The branch operation compares the result of the</a:t>
                </a:r>
              </a:p>
              <a:p>
                <a:r>
                  <a:rPr lang="en-US" altLang="zh-CN" sz="2400">
                    <a:latin typeface="Trebuchet MS" panose="020B0603020202020204" pitchFamily="34" charset="0"/>
                    <a:ea typeface="宋体" panose="02010600030101010101" pitchFamily="2" charset="-122"/>
                  </a:rPr>
                  <a:t>	actual branch direction with the prediction.</a:t>
                </a:r>
              </a:p>
            </p:txBody>
          </p:sp>
          <p:grpSp>
            <p:nvGrpSpPr>
              <p:cNvPr id="330916" name="Group 164">
                <a:extLst>
                  <a:ext uri="{FF2B5EF4-FFF2-40B4-BE49-F238E27FC236}">
                    <a16:creationId xmlns:a16="http://schemas.microsoft.com/office/drawing/2014/main" id="{E37A6972-F07A-4453-B755-D39CA8A3F1E6}"/>
                  </a:ext>
                </a:extLst>
              </p:cNvPr>
              <p:cNvGrpSpPr>
                <a:grpSpLocks/>
              </p:cNvGrpSpPr>
              <p:nvPr/>
            </p:nvGrpSpPr>
            <p:grpSpPr bwMode="auto">
              <a:xfrm>
                <a:off x="3286" y="1409"/>
                <a:ext cx="122" cy="376"/>
                <a:chOff x="0" y="0"/>
                <a:chExt cx="122" cy="376"/>
              </a:xfrm>
            </p:grpSpPr>
            <p:sp>
              <p:nvSpPr>
                <p:cNvPr id="330917" name="Rectangle 165">
                  <a:extLst>
                    <a:ext uri="{FF2B5EF4-FFF2-40B4-BE49-F238E27FC236}">
                      <a16:creationId xmlns:a16="http://schemas.microsoft.com/office/drawing/2014/main" id="{922B99A4-86FC-4DC0-98A3-5ED48B56C1E1}"/>
                    </a:ext>
                  </a:extLst>
                </p:cNvPr>
                <p:cNvSpPr>
                  <a:spLocks noChangeArrowheads="1"/>
                </p:cNvSpPr>
                <p:nvPr/>
              </p:nvSpPr>
              <p:spPr bwMode="auto">
                <a:xfrm>
                  <a:off x="0" y="100"/>
                  <a:ext cx="121" cy="74"/>
                </a:xfrm>
                <a:prstGeom prst="rect">
                  <a:avLst/>
                </a:prstGeom>
                <a:solidFill>
                  <a:schemeClr val="folHlink"/>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30918" name="Rectangle 166">
                  <a:extLst>
                    <a:ext uri="{FF2B5EF4-FFF2-40B4-BE49-F238E27FC236}">
                      <a16:creationId xmlns:a16="http://schemas.microsoft.com/office/drawing/2014/main" id="{5BBE87AC-27B1-432E-975E-A5B58A4DDE51}"/>
                    </a:ext>
                  </a:extLst>
                </p:cNvPr>
                <p:cNvSpPr>
                  <a:spLocks noChangeArrowheads="1"/>
                </p:cNvSpPr>
                <p:nvPr/>
              </p:nvSpPr>
              <p:spPr bwMode="auto">
                <a:xfrm>
                  <a:off x="1" y="0"/>
                  <a:ext cx="121" cy="74"/>
                </a:xfrm>
                <a:prstGeom prst="rect">
                  <a:avLst/>
                </a:prstGeom>
                <a:solidFill>
                  <a:schemeClr val="folHlink"/>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30919" name="Rectangle 167">
                  <a:extLst>
                    <a:ext uri="{FF2B5EF4-FFF2-40B4-BE49-F238E27FC236}">
                      <a16:creationId xmlns:a16="http://schemas.microsoft.com/office/drawing/2014/main" id="{98B0ECE3-B4B2-45DF-928A-AF6BC17C1371}"/>
                    </a:ext>
                  </a:extLst>
                </p:cNvPr>
                <p:cNvSpPr>
                  <a:spLocks noChangeArrowheads="1"/>
                </p:cNvSpPr>
                <p:nvPr/>
              </p:nvSpPr>
              <p:spPr bwMode="auto">
                <a:xfrm>
                  <a:off x="0" y="202"/>
                  <a:ext cx="121" cy="74"/>
                </a:xfrm>
                <a:prstGeom prst="rect">
                  <a:avLst/>
                </a:prstGeom>
                <a:solidFill>
                  <a:schemeClr val="folHlink"/>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30920" name="Rectangle 168">
                  <a:extLst>
                    <a:ext uri="{FF2B5EF4-FFF2-40B4-BE49-F238E27FC236}">
                      <a16:creationId xmlns:a16="http://schemas.microsoft.com/office/drawing/2014/main" id="{4DBD1462-A09D-490E-8355-FF65C1EF69CA}"/>
                    </a:ext>
                  </a:extLst>
                </p:cNvPr>
                <p:cNvSpPr>
                  <a:spLocks noChangeArrowheads="1"/>
                </p:cNvSpPr>
                <p:nvPr/>
              </p:nvSpPr>
              <p:spPr bwMode="auto">
                <a:xfrm>
                  <a:off x="1" y="302"/>
                  <a:ext cx="121" cy="74"/>
                </a:xfrm>
                <a:prstGeom prst="rect">
                  <a:avLst/>
                </a:prstGeom>
                <a:solidFill>
                  <a:schemeClr val="folHlink"/>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grpSp>
        </p:grpSp>
      </p:grpSp>
      <p:sp>
        <p:nvSpPr>
          <p:cNvPr id="2" name="日期占位符 1">
            <a:extLst>
              <a:ext uri="{FF2B5EF4-FFF2-40B4-BE49-F238E27FC236}">
                <a16:creationId xmlns:a16="http://schemas.microsoft.com/office/drawing/2014/main" id="{25A55A17-6D8B-4076-BB2D-D36409EAA2B2}"/>
              </a:ext>
            </a:extLst>
          </p:cNvPr>
          <p:cNvSpPr>
            <a:spLocks noGrp="1"/>
          </p:cNvSpPr>
          <p:nvPr>
            <p:ph type="dt" sz="half" idx="10"/>
          </p:nvPr>
        </p:nvSpPr>
        <p:spPr/>
        <p:txBody>
          <a:bodyPr/>
          <a:lstStyle/>
          <a:p>
            <a:fld id="{345E6F51-A8B7-4F24-A748-0EB834652884}"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2BDB885A-8A98-47E6-B823-EEE467F927CF}"/>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7B278994-E103-4076-921D-B09C65F821F6}"/>
              </a:ext>
            </a:extLst>
          </p:cNvPr>
          <p:cNvSpPr>
            <a:spLocks noGrp="1"/>
          </p:cNvSpPr>
          <p:nvPr>
            <p:ph type="sldNum" sz="quarter" idx="12"/>
          </p:nvPr>
        </p:nvSpPr>
        <p:spPr/>
        <p:txBody>
          <a:bodyPr/>
          <a:lstStyle/>
          <a:p>
            <a:fld id="{543F9F60-DC96-4418-AA45-B65D142E4089}" type="slidenum">
              <a:rPr lang="zh-CN" altLang="en-US" smtClean="0"/>
              <a:t>106</a:t>
            </a:fld>
            <a:endParaRPr lang="zh-CN" altLang="en-US"/>
          </a:p>
        </p:txBody>
      </p:sp>
    </p:spTree>
    <p:extLst>
      <p:ext uri="{BB962C8B-B14F-4D97-AF65-F5344CB8AC3E}">
        <p14:creationId xmlns:p14="http://schemas.microsoft.com/office/powerpoint/2010/main" val="272572580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941" name="Rectangle 165">
            <a:extLst>
              <a:ext uri="{FF2B5EF4-FFF2-40B4-BE49-F238E27FC236}">
                <a16:creationId xmlns:a16="http://schemas.microsoft.com/office/drawing/2014/main" id="{F4B0889A-DBD4-4826-BEB2-D39C3AEB723E}"/>
              </a:ext>
            </a:extLst>
          </p:cNvPr>
          <p:cNvSpPr>
            <a:spLocks noGrp="1" noChangeArrowheads="1"/>
          </p:cNvSpPr>
          <p:nvPr>
            <p:ph type="title"/>
          </p:nvPr>
        </p:nvSpPr>
        <p:spPr/>
        <p:txBody>
          <a:bodyPr/>
          <a:lstStyle/>
          <a:p>
            <a:r>
              <a:rPr lang="en-US" altLang="zh-CN"/>
              <a:t>Hyper Pipelined Technology 13/13</a:t>
            </a:r>
          </a:p>
        </p:txBody>
      </p:sp>
      <p:sp>
        <p:nvSpPr>
          <p:cNvPr id="331778" name="Rectangle 2">
            <a:extLst>
              <a:ext uri="{FF2B5EF4-FFF2-40B4-BE49-F238E27FC236}">
                <a16:creationId xmlns:a16="http://schemas.microsoft.com/office/drawing/2014/main" id="{56668877-FE34-431A-BCA9-B6023F2C9C90}"/>
              </a:ext>
            </a:extLst>
          </p:cNvPr>
          <p:cNvSpPr>
            <a:spLocks noChangeArrowheads="1"/>
          </p:cNvSpPr>
          <p:nvPr/>
        </p:nvSpPr>
        <p:spPr bwMode="auto">
          <a:xfrm>
            <a:off x="6943725" y="2524125"/>
            <a:ext cx="4763"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1779" name="Rectangle 3">
            <a:extLst>
              <a:ext uri="{FF2B5EF4-FFF2-40B4-BE49-F238E27FC236}">
                <a16:creationId xmlns:a16="http://schemas.microsoft.com/office/drawing/2014/main" id="{454328D1-0C72-4843-BBBA-947299BBACDC}"/>
              </a:ext>
            </a:extLst>
          </p:cNvPr>
          <p:cNvSpPr>
            <a:spLocks noChangeArrowheads="1"/>
          </p:cNvSpPr>
          <p:nvPr/>
        </p:nvSpPr>
        <p:spPr bwMode="auto">
          <a:xfrm>
            <a:off x="1084263" y="2524125"/>
            <a:ext cx="317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1780" name="Rectangle 4">
            <a:extLst>
              <a:ext uri="{FF2B5EF4-FFF2-40B4-BE49-F238E27FC236}">
                <a16:creationId xmlns:a16="http://schemas.microsoft.com/office/drawing/2014/main" id="{0A329409-4BD0-4933-8CE5-48A995545C24}"/>
              </a:ext>
            </a:extLst>
          </p:cNvPr>
          <p:cNvSpPr>
            <a:spLocks noChangeArrowheads="1"/>
          </p:cNvSpPr>
          <p:nvPr/>
        </p:nvSpPr>
        <p:spPr bwMode="auto">
          <a:xfrm>
            <a:off x="1920875" y="2524125"/>
            <a:ext cx="317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1781" name="Rectangle 5">
            <a:extLst>
              <a:ext uri="{FF2B5EF4-FFF2-40B4-BE49-F238E27FC236}">
                <a16:creationId xmlns:a16="http://schemas.microsoft.com/office/drawing/2014/main" id="{3BEEBC0D-F92F-45C0-A0F4-3DEFB80BB18C}"/>
              </a:ext>
            </a:extLst>
          </p:cNvPr>
          <p:cNvSpPr>
            <a:spLocks noChangeArrowheads="1"/>
          </p:cNvSpPr>
          <p:nvPr/>
        </p:nvSpPr>
        <p:spPr bwMode="auto">
          <a:xfrm>
            <a:off x="6108700" y="2524125"/>
            <a:ext cx="317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1782" name="Rectangle 6">
            <a:extLst>
              <a:ext uri="{FF2B5EF4-FFF2-40B4-BE49-F238E27FC236}">
                <a16:creationId xmlns:a16="http://schemas.microsoft.com/office/drawing/2014/main" id="{E5F26868-80EB-4474-A9EC-6C6B5251AFDA}"/>
              </a:ext>
            </a:extLst>
          </p:cNvPr>
          <p:cNvSpPr>
            <a:spLocks noChangeArrowheads="1"/>
          </p:cNvSpPr>
          <p:nvPr/>
        </p:nvSpPr>
        <p:spPr bwMode="auto">
          <a:xfrm>
            <a:off x="1624013" y="1247775"/>
            <a:ext cx="317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1783" name="Rectangle 7">
            <a:extLst>
              <a:ext uri="{FF2B5EF4-FFF2-40B4-BE49-F238E27FC236}">
                <a16:creationId xmlns:a16="http://schemas.microsoft.com/office/drawing/2014/main" id="{8CBB5DFE-B6F1-4D07-B88A-6FC88BE29A78}"/>
              </a:ext>
            </a:extLst>
          </p:cNvPr>
          <p:cNvSpPr>
            <a:spLocks noChangeArrowheads="1"/>
          </p:cNvSpPr>
          <p:nvPr/>
        </p:nvSpPr>
        <p:spPr bwMode="auto">
          <a:xfrm>
            <a:off x="4556125" y="1247775"/>
            <a:ext cx="317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31784" name="Group 8">
            <a:extLst>
              <a:ext uri="{FF2B5EF4-FFF2-40B4-BE49-F238E27FC236}">
                <a16:creationId xmlns:a16="http://schemas.microsoft.com/office/drawing/2014/main" id="{C2D4D99C-4623-45AF-A283-CF6A6DA96AF7}"/>
              </a:ext>
            </a:extLst>
          </p:cNvPr>
          <p:cNvGrpSpPr>
            <a:grpSpLocks/>
          </p:cNvGrpSpPr>
          <p:nvPr/>
        </p:nvGrpSpPr>
        <p:grpSpPr bwMode="auto">
          <a:xfrm>
            <a:off x="228600" y="1628775"/>
            <a:ext cx="8688388" cy="4441825"/>
            <a:chOff x="0" y="0"/>
            <a:chExt cx="5473" cy="3040"/>
          </a:xfrm>
        </p:grpSpPr>
        <p:sp>
          <p:nvSpPr>
            <p:cNvPr id="331785" name="Rectangle 9">
              <a:extLst>
                <a:ext uri="{FF2B5EF4-FFF2-40B4-BE49-F238E27FC236}">
                  <a16:creationId xmlns:a16="http://schemas.microsoft.com/office/drawing/2014/main" id="{0CAD306F-8A74-4A70-972C-B286312F8DD1}"/>
                </a:ext>
              </a:extLst>
            </p:cNvPr>
            <p:cNvSpPr>
              <a:spLocks noChangeArrowheads="1"/>
            </p:cNvSpPr>
            <p:nvPr/>
          </p:nvSpPr>
          <p:spPr bwMode="auto">
            <a:xfrm>
              <a:off x="88" y="2"/>
              <a:ext cx="3168" cy="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1786" name="Rectangle 10">
              <a:extLst>
                <a:ext uri="{FF2B5EF4-FFF2-40B4-BE49-F238E27FC236}">
                  <a16:creationId xmlns:a16="http://schemas.microsoft.com/office/drawing/2014/main" id="{873CAFCF-8F95-4758-A3E6-D945AD99EBE5}"/>
                </a:ext>
              </a:extLst>
            </p:cNvPr>
            <p:cNvSpPr>
              <a:spLocks noChangeArrowheads="1"/>
            </p:cNvSpPr>
            <p:nvPr/>
          </p:nvSpPr>
          <p:spPr bwMode="auto">
            <a:xfrm>
              <a:off x="90" y="2"/>
              <a:ext cx="3168"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1787" name="Rectangle 11">
              <a:extLst>
                <a:ext uri="{FF2B5EF4-FFF2-40B4-BE49-F238E27FC236}">
                  <a16:creationId xmlns:a16="http://schemas.microsoft.com/office/drawing/2014/main" id="{FF945D2F-07C9-41F7-8DC7-93C09907F6F3}"/>
                </a:ext>
              </a:extLst>
            </p:cNvPr>
            <p:cNvSpPr>
              <a:spLocks noChangeArrowheads="1"/>
            </p:cNvSpPr>
            <p:nvPr/>
          </p:nvSpPr>
          <p:spPr bwMode="auto">
            <a:xfrm>
              <a:off x="3256" y="2"/>
              <a:ext cx="527" cy="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1788" name="Rectangle 12">
              <a:extLst>
                <a:ext uri="{FF2B5EF4-FFF2-40B4-BE49-F238E27FC236}">
                  <a16:creationId xmlns:a16="http://schemas.microsoft.com/office/drawing/2014/main" id="{9BCFEBF4-6728-4F0D-831A-8539CC21E3F3}"/>
                </a:ext>
              </a:extLst>
            </p:cNvPr>
            <p:cNvSpPr>
              <a:spLocks noChangeArrowheads="1"/>
            </p:cNvSpPr>
            <p:nvPr/>
          </p:nvSpPr>
          <p:spPr bwMode="auto">
            <a:xfrm>
              <a:off x="3256" y="2"/>
              <a:ext cx="527"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1789" name="Rectangle 13">
              <a:extLst>
                <a:ext uri="{FF2B5EF4-FFF2-40B4-BE49-F238E27FC236}">
                  <a16:creationId xmlns:a16="http://schemas.microsoft.com/office/drawing/2014/main" id="{9DFC131F-E3A8-41EC-A671-6EB3FD85F0EA}"/>
                </a:ext>
              </a:extLst>
            </p:cNvPr>
            <p:cNvSpPr>
              <a:spLocks noChangeArrowheads="1"/>
            </p:cNvSpPr>
            <p:nvPr/>
          </p:nvSpPr>
          <p:spPr bwMode="auto">
            <a:xfrm>
              <a:off x="0" y="6"/>
              <a:ext cx="5473" cy="38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bg2"/>
              </a:solidFill>
              <a:miter lim="800000"/>
              <a:headEnd/>
              <a:tailEnd/>
            </a:ln>
          </p:spPr>
          <p:txBody>
            <a:bodyPr/>
            <a:lstStyle/>
            <a:p>
              <a:endParaRPr lang="zh-CN" altLang="en-US"/>
            </a:p>
          </p:txBody>
        </p:sp>
        <p:sp>
          <p:nvSpPr>
            <p:cNvPr id="331790" name="Line 14">
              <a:extLst>
                <a:ext uri="{FF2B5EF4-FFF2-40B4-BE49-F238E27FC236}">
                  <a16:creationId xmlns:a16="http://schemas.microsoft.com/office/drawing/2014/main" id="{3747423B-96E2-4C5E-83DB-C68AC0E578E4}"/>
                </a:ext>
              </a:extLst>
            </p:cNvPr>
            <p:cNvSpPr>
              <a:spLocks noChangeShapeType="1"/>
            </p:cNvSpPr>
            <p:nvPr/>
          </p:nvSpPr>
          <p:spPr bwMode="auto">
            <a:xfrm>
              <a:off x="55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1791" name="Line 15">
              <a:extLst>
                <a:ext uri="{FF2B5EF4-FFF2-40B4-BE49-F238E27FC236}">
                  <a16:creationId xmlns:a16="http://schemas.microsoft.com/office/drawing/2014/main" id="{32D7D8F6-54AD-4AE5-97F4-07E0B375103E}"/>
                </a:ext>
              </a:extLst>
            </p:cNvPr>
            <p:cNvSpPr>
              <a:spLocks noChangeShapeType="1"/>
            </p:cNvSpPr>
            <p:nvPr/>
          </p:nvSpPr>
          <p:spPr bwMode="auto">
            <a:xfrm>
              <a:off x="1099"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1792" name="Line 16">
              <a:extLst>
                <a:ext uri="{FF2B5EF4-FFF2-40B4-BE49-F238E27FC236}">
                  <a16:creationId xmlns:a16="http://schemas.microsoft.com/office/drawing/2014/main" id="{18CEDA45-6471-41A9-80BE-8160B8F34862}"/>
                </a:ext>
              </a:extLst>
            </p:cNvPr>
            <p:cNvSpPr>
              <a:spLocks noChangeShapeType="1"/>
            </p:cNvSpPr>
            <p:nvPr/>
          </p:nvSpPr>
          <p:spPr bwMode="auto">
            <a:xfrm>
              <a:off x="1644"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1793" name="Line 17">
              <a:extLst>
                <a:ext uri="{FF2B5EF4-FFF2-40B4-BE49-F238E27FC236}">
                  <a16:creationId xmlns:a16="http://schemas.microsoft.com/office/drawing/2014/main" id="{2E0D7951-67E7-4639-B836-D46BA3ECC2EE}"/>
                </a:ext>
              </a:extLst>
            </p:cNvPr>
            <p:cNvSpPr>
              <a:spLocks noChangeShapeType="1"/>
            </p:cNvSpPr>
            <p:nvPr/>
          </p:nvSpPr>
          <p:spPr bwMode="auto">
            <a:xfrm>
              <a:off x="2190"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1794" name="Line 18">
              <a:extLst>
                <a:ext uri="{FF2B5EF4-FFF2-40B4-BE49-F238E27FC236}">
                  <a16:creationId xmlns:a16="http://schemas.microsoft.com/office/drawing/2014/main" id="{B1E62FBC-29F4-4988-AF62-20FB26E4EFBA}"/>
                </a:ext>
              </a:extLst>
            </p:cNvPr>
            <p:cNvSpPr>
              <a:spLocks noChangeShapeType="1"/>
            </p:cNvSpPr>
            <p:nvPr/>
          </p:nvSpPr>
          <p:spPr bwMode="auto">
            <a:xfrm>
              <a:off x="246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1795" name="Line 19">
              <a:extLst>
                <a:ext uri="{FF2B5EF4-FFF2-40B4-BE49-F238E27FC236}">
                  <a16:creationId xmlns:a16="http://schemas.microsoft.com/office/drawing/2014/main" id="{DC0C2EA2-C464-4259-9C95-844502792CFE}"/>
                </a:ext>
              </a:extLst>
            </p:cNvPr>
            <p:cNvSpPr>
              <a:spLocks noChangeShapeType="1"/>
            </p:cNvSpPr>
            <p:nvPr/>
          </p:nvSpPr>
          <p:spPr bwMode="auto">
            <a:xfrm>
              <a:off x="273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1796" name="Line 20">
              <a:extLst>
                <a:ext uri="{FF2B5EF4-FFF2-40B4-BE49-F238E27FC236}">
                  <a16:creationId xmlns:a16="http://schemas.microsoft.com/office/drawing/2014/main" id="{EB5C8C21-F01B-4512-91E4-52E4A679DABB}"/>
                </a:ext>
              </a:extLst>
            </p:cNvPr>
            <p:cNvSpPr>
              <a:spLocks noChangeShapeType="1"/>
            </p:cNvSpPr>
            <p:nvPr/>
          </p:nvSpPr>
          <p:spPr bwMode="auto">
            <a:xfrm>
              <a:off x="3007"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1797" name="Line 21">
              <a:extLst>
                <a:ext uri="{FF2B5EF4-FFF2-40B4-BE49-F238E27FC236}">
                  <a16:creationId xmlns:a16="http://schemas.microsoft.com/office/drawing/2014/main" id="{66E0CF5B-49F3-4E61-8115-0FB07526E962}"/>
                </a:ext>
              </a:extLst>
            </p:cNvPr>
            <p:cNvSpPr>
              <a:spLocks noChangeShapeType="1"/>
            </p:cNvSpPr>
            <p:nvPr/>
          </p:nvSpPr>
          <p:spPr bwMode="auto">
            <a:xfrm>
              <a:off x="3287" y="5"/>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1798" name="Line 22">
              <a:extLst>
                <a:ext uri="{FF2B5EF4-FFF2-40B4-BE49-F238E27FC236}">
                  <a16:creationId xmlns:a16="http://schemas.microsoft.com/office/drawing/2014/main" id="{E359171C-E9B1-4BEE-9BE2-6EB93F8E6CAF}"/>
                </a:ext>
              </a:extLst>
            </p:cNvPr>
            <p:cNvSpPr>
              <a:spLocks noChangeShapeType="1"/>
            </p:cNvSpPr>
            <p:nvPr/>
          </p:nvSpPr>
          <p:spPr bwMode="auto">
            <a:xfrm>
              <a:off x="3552"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1799" name="Line 23">
              <a:extLst>
                <a:ext uri="{FF2B5EF4-FFF2-40B4-BE49-F238E27FC236}">
                  <a16:creationId xmlns:a16="http://schemas.microsoft.com/office/drawing/2014/main" id="{A199C6EB-9656-4154-BB87-D0D343638BC3}"/>
                </a:ext>
              </a:extLst>
            </p:cNvPr>
            <p:cNvSpPr>
              <a:spLocks noChangeShapeType="1"/>
            </p:cNvSpPr>
            <p:nvPr/>
          </p:nvSpPr>
          <p:spPr bwMode="auto">
            <a:xfrm>
              <a:off x="382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1800" name="Line 24">
              <a:extLst>
                <a:ext uri="{FF2B5EF4-FFF2-40B4-BE49-F238E27FC236}">
                  <a16:creationId xmlns:a16="http://schemas.microsoft.com/office/drawing/2014/main" id="{53C9DAEF-CFCB-4463-8892-F473311F1789}"/>
                </a:ext>
              </a:extLst>
            </p:cNvPr>
            <p:cNvSpPr>
              <a:spLocks noChangeShapeType="1"/>
            </p:cNvSpPr>
            <p:nvPr/>
          </p:nvSpPr>
          <p:spPr bwMode="auto">
            <a:xfrm>
              <a:off x="4089" y="0"/>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1801" name="Line 25">
              <a:extLst>
                <a:ext uri="{FF2B5EF4-FFF2-40B4-BE49-F238E27FC236}">
                  <a16:creationId xmlns:a16="http://schemas.microsoft.com/office/drawing/2014/main" id="{3B042C38-BEE1-4C7D-A445-AAFC55F2B2EA}"/>
                </a:ext>
              </a:extLst>
            </p:cNvPr>
            <p:cNvSpPr>
              <a:spLocks noChangeShapeType="1"/>
            </p:cNvSpPr>
            <p:nvPr/>
          </p:nvSpPr>
          <p:spPr bwMode="auto">
            <a:xfrm>
              <a:off x="436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1802" name="Line 26">
              <a:extLst>
                <a:ext uri="{FF2B5EF4-FFF2-40B4-BE49-F238E27FC236}">
                  <a16:creationId xmlns:a16="http://schemas.microsoft.com/office/drawing/2014/main" id="{C19F3981-B842-4AC5-9986-AE08DA38018A}"/>
                </a:ext>
              </a:extLst>
            </p:cNvPr>
            <p:cNvSpPr>
              <a:spLocks noChangeShapeType="1"/>
            </p:cNvSpPr>
            <p:nvPr/>
          </p:nvSpPr>
          <p:spPr bwMode="auto">
            <a:xfrm>
              <a:off x="4631" y="3"/>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1803" name="Line 27">
              <a:extLst>
                <a:ext uri="{FF2B5EF4-FFF2-40B4-BE49-F238E27FC236}">
                  <a16:creationId xmlns:a16="http://schemas.microsoft.com/office/drawing/2014/main" id="{766ACCF3-3091-46C2-A42F-733FDA8AB583}"/>
                </a:ext>
              </a:extLst>
            </p:cNvPr>
            <p:cNvSpPr>
              <a:spLocks noChangeShapeType="1"/>
            </p:cNvSpPr>
            <p:nvPr/>
          </p:nvSpPr>
          <p:spPr bwMode="auto">
            <a:xfrm>
              <a:off x="4895"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1804" name="Line 28">
              <a:extLst>
                <a:ext uri="{FF2B5EF4-FFF2-40B4-BE49-F238E27FC236}">
                  <a16:creationId xmlns:a16="http://schemas.microsoft.com/office/drawing/2014/main" id="{33687714-03A6-46D6-B203-FFBE64D3DEB8}"/>
                </a:ext>
              </a:extLst>
            </p:cNvPr>
            <p:cNvSpPr>
              <a:spLocks noChangeShapeType="1"/>
            </p:cNvSpPr>
            <p:nvPr/>
          </p:nvSpPr>
          <p:spPr bwMode="auto">
            <a:xfrm>
              <a:off x="517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31805" name="Group 29">
              <a:extLst>
                <a:ext uri="{FF2B5EF4-FFF2-40B4-BE49-F238E27FC236}">
                  <a16:creationId xmlns:a16="http://schemas.microsoft.com/office/drawing/2014/main" id="{9C0A720F-BD3B-4AA3-97BC-E25EEAE214D1}"/>
                </a:ext>
              </a:extLst>
            </p:cNvPr>
            <p:cNvGrpSpPr>
              <a:grpSpLocks/>
            </p:cNvGrpSpPr>
            <p:nvPr/>
          </p:nvGrpSpPr>
          <p:grpSpPr bwMode="auto">
            <a:xfrm>
              <a:off x="279" y="6"/>
              <a:ext cx="3" cy="381"/>
              <a:chOff x="0" y="0"/>
              <a:chExt cx="3" cy="381"/>
            </a:xfrm>
          </p:grpSpPr>
          <p:grpSp>
            <p:nvGrpSpPr>
              <p:cNvPr id="331806" name="Group 30">
                <a:extLst>
                  <a:ext uri="{FF2B5EF4-FFF2-40B4-BE49-F238E27FC236}">
                    <a16:creationId xmlns:a16="http://schemas.microsoft.com/office/drawing/2014/main" id="{7296FB1B-3FA5-4D56-9B3A-1CA84781FD3A}"/>
                  </a:ext>
                </a:extLst>
              </p:cNvPr>
              <p:cNvGrpSpPr>
                <a:grpSpLocks/>
              </p:cNvGrpSpPr>
              <p:nvPr/>
            </p:nvGrpSpPr>
            <p:grpSpPr bwMode="auto">
              <a:xfrm>
                <a:off x="0" y="0"/>
                <a:ext cx="3" cy="381"/>
                <a:chOff x="0" y="0"/>
                <a:chExt cx="3" cy="381"/>
              </a:xfrm>
            </p:grpSpPr>
            <p:sp>
              <p:nvSpPr>
                <p:cNvPr id="331807" name="Line 31">
                  <a:extLst>
                    <a:ext uri="{FF2B5EF4-FFF2-40B4-BE49-F238E27FC236}">
                      <a16:creationId xmlns:a16="http://schemas.microsoft.com/office/drawing/2014/main" id="{070DD375-4229-4294-9E22-C4786E225D56}"/>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1808" name="Line 32">
                  <a:extLst>
                    <a:ext uri="{FF2B5EF4-FFF2-40B4-BE49-F238E27FC236}">
                      <a16:creationId xmlns:a16="http://schemas.microsoft.com/office/drawing/2014/main" id="{B2927303-CCC7-447E-A589-44FEC4217281}"/>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1809" name="Line 33">
                  <a:extLst>
                    <a:ext uri="{FF2B5EF4-FFF2-40B4-BE49-F238E27FC236}">
                      <a16:creationId xmlns:a16="http://schemas.microsoft.com/office/drawing/2014/main" id="{15E7AC93-FC71-4665-99F6-0B135BBBA96F}"/>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1810" name="Line 34">
                <a:extLst>
                  <a:ext uri="{FF2B5EF4-FFF2-40B4-BE49-F238E27FC236}">
                    <a16:creationId xmlns:a16="http://schemas.microsoft.com/office/drawing/2014/main" id="{75C023F1-9973-4FC9-A1A3-CB3B0C52DF82}"/>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1811" name="Group 35">
              <a:extLst>
                <a:ext uri="{FF2B5EF4-FFF2-40B4-BE49-F238E27FC236}">
                  <a16:creationId xmlns:a16="http://schemas.microsoft.com/office/drawing/2014/main" id="{797D2BF1-33C6-488F-AA02-5462E6CF03F4}"/>
                </a:ext>
              </a:extLst>
            </p:cNvPr>
            <p:cNvGrpSpPr>
              <a:grpSpLocks/>
            </p:cNvGrpSpPr>
            <p:nvPr/>
          </p:nvGrpSpPr>
          <p:grpSpPr bwMode="auto">
            <a:xfrm>
              <a:off x="828" y="11"/>
              <a:ext cx="3" cy="381"/>
              <a:chOff x="0" y="0"/>
              <a:chExt cx="3" cy="381"/>
            </a:xfrm>
          </p:grpSpPr>
          <p:grpSp>
            <p:nvGrpSpPr>
              <p:cNvPr id="331812" name="Group 36">
                <a:extLst>
                  <a:ext uri="{FF2B5EF4-FFF2-40B4-BE49-F238E27FC236}">
                    <a16:creationId xmlns:a16="http://schemas.microsoft.com/office/drawing/2014/main" id="{40175316-3817-4FB0-A35D-FB8E4B5A65EA}"/>
                  </a:ext>
                </a:extLst>
              </p:cNvPr>
              <p:cNvGrpSpPr>
                <a:grpSpLocks/>
              </p:cNvGrpSpPr>
              <p:nvPr/>
            </p:nvGrpSpPr>
            <p:grpSpPr bwMode="auto">
              <a:xfrm>
                <a:off x="0" y="0"/>
                <a:ext cx="3" cy="381"/>
                <a:chOff x="0" y="0"/>
                <a:chExt cx="3" cy="381"/>
              </a:xfrm>
            </p:grpSpPr>
            <p:sp>
              <p:nvSpPr>
                <p:cNvPr id="331813" name="Line 37">
                  <a:extLst>
                    <a:ext uri="{FF2B5EF4-FFF2-40B4-BE49-F238E27FC236}">
                      <a16:creationId xmlns:a16="http://schemas.microsoft.com/office/drawing/2014/main" id="{2E4A5429-B845-487A-AACF-79D5EF146732}"/>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1814" name="Line 38">
                  <a:extLst>
                    <a:ext uri="{FF2B5EF4-FFF2-40B4-BE49-F238E27FC236}">
                      <a16:creationId xmlns:a16="http://schemas.microsoft.com/office/drawing/2014/main" id="{993AB624-A9C9-4618-8A87-EB2CDF5E696F}"/>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1815" name="Line 39">
                  <a:extLst>
                    <a:ext uri="{FF2B5EF4-FFF2-40B4-BE49-F238E27FC236}">
                      <a16:creationId xmlns:a16="http://schemas.microsoft.com/office/drawing/2014/main" id="{A2F1B624-C69F-45D1-94D2-C1C632ACABFE}"/>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1816" name="Line 40">
                <a:extLst>
                  <a:ext uri="{FF2B5EF4-FFF2-40B4-BE49-F238E27FC236}">
                    <a16:creationId xmlns:a16="http://schemas.microsoft.com/office/drawing/2014/main" id="{D8A7C3E0-1E6E-4B37-B261-0847758FE547}"/>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1817" name="Line 41">
              <a:extLst>
                <a:ext uri="{FF2B5EF4-FFF2-40B4-BE49-F238E27FC236}">
                  <a16:creationId xmlns:a16="http://schemas.microsoft.com/office/drawing/2014/main" id="{7717029E-5231-4771-98C1-541F309E61A7}"/>
                </a:ext>
              </a:extLst>
            </p:cNvPr>
            <p:cNvSpPr>
              <a:spLocks noChangeShapeType="1"/>
            </p:cNvSpPr>
            <p:nvPr/>
          </p:nvSpPr>
          <p:spPr bwMode="auto">
            <a:xfrm>
              <a:off x="1371"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31818" name="Group 42">
              <a:extLst>
                <a:ext uri="{FF2B5EF4-FFF2-40B4-BE49-F238E27FC236}">
                  <a16:creationId xmlns:a16="http://schemas.microsoft.com/office/drawing/2014/main" id="{A7019D7A-E4EA-480C-8B6F-F69D262C4598}"/>
                </a:ext>
              </a:extLst>
            </p:cNvPr>
            <p:cNvGrpSpPr>
              <a:grpSpLocks/>
            </p:cNvGrpSpPr>
            <p:nvPr/>
          </p:nvGrpSpPr>
          <p:grpSpPr bwMode="auto">
            <a:xfrm>
              <a:off x="1914" y="11"/>
              <a:ext cx="3" cy="381"/>
              <a:chOff x="0" y="0"/>
              <a:chExt cx="3" cy="381"/>
            </a:xfrm>
          </p:grpSpPr>
          <p:grpSp>
            <p:nvGrpSpPr>
              <p:cNvPr id="331819" name="Group 43">
                <a:extLst>
                  <a:ext uri="{FF2B5EF4-FFF2-40B4-BE49-F238E27FC236}">
                    <a16:creationId xmlns:a16="http://schemas.microsoft.com/office/drawing/2014/main" id="{5B30FD34-79CC-405E-A6CC-9E49B338D513}"/>
                  </a:ext>
                </a:extLst>
              </p:cNvPr>
              <p:cNvGrpSpPr>
                <a:grpSpLocks/>
              </p:cNvGrpSpPr>
              <p:nvPr/>
            </p:nvGrpSpPr>
            <p:grpSpPr bwMode="auto">
              <a:xfrm>
                <a:off x="0" y="0"/>
                <a:ext cx="3" cy="381"/>
                <a:chOff x="0" y="0"/>
                <a:chExt cx="3" cy="381"/>
              </a:xfrm>
            </p:grpSpPr>
            <p:sp>
              <p:nvSpPr>
                <p:cNvPr id="331820" name="Line 44">
                  <a:extLst>
                    <a:ext uri="{FF2B5EF4-FFF2-40B4-BE49-F238E27FC236}">
                      <a16:creationId xmlns:a16="http://schemas.microsoft.com/office/drawing/2014/main" id="{B25D5607-29F3-4C99-B5B6-80BDB98A843C}"/>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1821" name="Line 45">
                  <a:extLst>
                    <a:ext uri="{FF2B5EF4-FFF2-40B4-BE49-F238E27FC236}">
                      <a16:creationId xmlns:a16="http://schemas.microsoft.com/office/drawing/2014/main" id="{6C46F87D-047E-4B82-9B74-08E103342F2F}"/>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1822" name="Line 46">
                  <a:extLst>
                    <a:ext uri="{FF2B5EF4-FFF2-40B4-BE49-F238E27FC236}">
                      <a16:creationId xmlns:a16="http://schemas.microsoft.com/office/drawing/2014/main" id="{AD7B09E4-D68C-4F96-9E83-71224B3B84C4}"/>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1823" name="Line 47">
                <a:extLst>
                  <a:ext uri="{FF2B5EF4-FFF2-40B4-BE49-F238E27FC236}">
                    <a16:creationId xmlns:a16="http://schemas.microsoft.com/office/drawing/2014/main" id="{6CCB9A37-83FD-44ED-AE3F-AE023C444E53}"/>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1824" name="Group 48">
              <a:extLst>
                <a:ext uri="{FF2B5EF4-FFF2-40B4-BE49-F238E27FC236}">
                  <a16:creationId xmlns:a16="http://schemas.microsoft.com/office/drawing/2014/main" id="{FDF835B7-852B-49A4-B527-EFD0AB832167}"/>
                </a:ext>
              </a:extLst>
            </p:cNvPr>
            <p:cNvGrpSpPr>
              <a:grpSpLocks/>
            </p:cNvGrpSpPr>
            <p:nvPr/>
          </p:nvGrpSpPr>
          <p:grpSpPr bwMode="auto">
            <a:xfrm>
              <a:off x="3153" y="2498"/>
              <a:ext cx="547" cy="542"/>
              <a:chOff x="0" y="0"/>
              <a:chExt cx="1210" cy="1200"/>
            </a:xfrm>
          </p:grpSpPr>
          <p:sp>
            <p:nvSpPr>
              <p:cNvPr id="331825" name="Rectangle 49">
                <a:extLst>
                  <a:ext uri="{FF2B5EF4-FFF2-40B4-BE49-F238E27FC236}">
                    <a16:creationId xmlns:a16="http://schemas.microsoft.com/office/drawing/2014/main" id="{50A371F5-EE2E-4FBB-AE97-345A7427B94C}"/>
                  </a:ext>
                </a:extLst>
              </p:cNvPr>
              <p:cNvSpPr>
                <a:spLocks noChangeArrowheads="1"/>
              </p:cNvSpPr>
              <p:nvPr/>
            </p:nvSpPr>
            <p:spPr bwMode="auto">
              <a:xfrm rot="16200000">
                <a:off x="-278" y="480"/>
                <a:ext cx="1200"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FP RF</a:t>
                </a:r>
              </a:p>
            </p:txBody>
          </p:sp>
          <p:sp>
            <p:nvSpPr>
              <p:cNvPr id="331826" name="Rectangle 50">
                <a:extLst>
                  <a:ext uri="{FF2B5EF4-FFF2-40B4-BE49-F238E27FC236}">
                    <a16:creationId xmlns:a16="http://schemas.microsoft.com/office/drawing/2014/main" id="{EE80BFC6-404F-4DF6-BEF8-8810312E0C9D}"/>
                  </a:ext>
                </a:extLst>
              </p:cNvPr>
              <p:cNvSpPr>
                <a:spLocks noChangeArrowheads="1"/>
              </p:cNvSpPr>
              <p:nvPr/>
            </p:nvSpPr>
            <p:spPr bwMode="auto">
              <a:xfrm>
                <a:off x="646" y="662"/>
                <a:ext cx="458" cy="53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Fop</a:t>
                </a:r>
              </a:p>
            </p:txBody>
          </p:sp>
          <p:sp>
            <p:nvSpPr>
              <p:cNvPr id="331827" name="Rectangle 51">
                <a:extLst>
                  <a:ext uri="{FF2B5EF4-FFF2-40B4-BE49-F238E27FC236}">
                    <a16:creationId xmlns:a16="http://schemas.microsoft.com/office/drawing/2014/main" id="{471E84D3-B9C5-4DC3-8686-C547C36863D8}"/>
                  </a:ext>
                </a:extLst>
              </p:cNvPr>
              <p:cNvSpPr>
                <a:spLocks noChangeArrowheads="1"/>
              </p:cNvSpPr>
              <p:nvPr/>
            </p:nvSpPr>
            <p:spPr bwMode="auto">
              <a:xfrm>
                <a:off x="641" y="254"/>
                <a:ext cx="477" cy="31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Fms</a:t>
                </a:r>
              </a:p>
            </p:txBody>
          </p:sp>
          <p:sp>
            <p:nvSpPr>
              <p:cNvPr id="331828" name="Line 52">
                <a:extLst>
                  <a:ext uri="{FF2B5EF4-FFF2-40B4-BE49-F238E27FC236}">
                    <a16:creationId xmlns:a16="http://schemas.microsoft.com/office/drawing/2014/main" id="{34593C2E-1783-4CAC-97AB-1CF296321319}"/>
                  </a:ext>
                </a:extLst>
              </p:cNvPr>
              <p:cNvSpPr>
                <a:spLocks noChangeShapeType="1"/>
              </p:cNvSpPr>
              <p:nvPr/>
            </p:nvSpPr>
            <p:spPr bwMode="auto">
              <a:xfrm rot="16200000" flipH="1">
                <a:off x="100" y="339"/>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29" name="Line 53">
                <a:extLst>
                  <a:ext uri="{FF2B5EF4-FFF2-40B4-BE49-F238E27FC236}">
                    <a16:creationId xmlns:a16="http://schemas.microsoft.com/office/drawing/2014/main" id="{010F7B2B-E037-48B4-9544-19E11F889B65}"/>
                  </a:ext>
                </a:extLst>
              </p:cNvPr>
              <p:cNvSpPr>
                <a:spLocks noChangeShapeType="1"/>
              </p:cNvSpPr>
              <p:nvPr/>
            </p:nvSpPr>
            <p:spPr bwMode="auto">
              <a:xfrm rot="16200000" flipH="1">
                <a:off x="96" y="863"/>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30" name="Line 54">
                <a:extLst>
                  <a:ext uri="{FF2B5EF4-FFF2-40B4-BE49-F238E27FC236}">
                    <a16:creationId xmlns:a16="http://schemas.microsoft.com/office/drawing/2014/main" id="{EF58D219-5AB7-4D0A-AEDC-6FE2EEB36CD3}"/>
                  </a:ext>
                </a:extLst>
              </p:cNvPr>
              <p:cNvSpPr>
                <a:spLocks noChangeShapeType="1"/>
              </p:cNvSpPr>
              <p:nvPr/>
            </p:nvSpPr>
            <p:spPr bwMode="auto">
              <a:xfrm rot="16200000" flipH="1">
                <a:off x="543" y="859"/>
                <a:ext cx="0" cy="20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31" name="Line 55">
                <a:extLst>
                  <a:ext uri="{FF2B5EF4-FFF2-40B4-BE49-F238E27FC236}">
                    <a16:creationId xmlns:a16="http://schemas.microsoft.com/office/drawing/2014/main" id="{D99A7169-0681-4036-B68E-46FF53FFEEEF}"/>
                  </a:ext>
                </a:extLst>
              </p:cNvPr>
              <p:cNvSpPr>
                <a:spLocks noChangeShapeType="1"/>
              </p:cNvSpPr>
              <p:nvPr/>
            </p:nvSpPr>
            <p:spPr bwMode="auto">
              <a:xfrm rot="5400000" flipH="1" flipV="1">
                <a:off x="1159" y="383"/>
                <a:ext cx="1" cy="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32" name="Line 56">
                <a:extLst>
                  <a:ext uri="{FF2B5EF4-FFF2-40B4-BE49-F238E27FC236}">
                    <a16:creationId xmlns:a16="http://schemas.microsoft.com/office/drawing/2014/main" id="{DC8FBDF6-A991-4582-B006-046B25508347}"/>
                  </a:ext>
                </a:extLst>
              </p:cNvPr>
              <p:cNvSpPr>
                <a:spLocks noChangeShapeType="1"/>
              </p:cNvSpPr>
              <p:nvPr/>
            </p:nvSpPr>
            <p:spPr bwMode="auto">
              <a:xfrm rot="16200000" flipH="1">
                <a:off x="538" y="33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1833" name="Line 57">
              <a:extLst>
                <a:ext uri="{FF2B5EF4-FFF2-40B4-BE49-F238E27FC236}">
                  <a16:creationId xmlns:a16="http://schemas.microsoft.com/office/drawing/2014/main" id="{1092CE62-A1B4-43E0-986D-EE7859ADED0B}"/>
                </a:ext>
              </a:extLst>
            </p:cNvPr>
            <p:cNvSpPr>
              <a:spLocks noChangeShapeType="1"/>
            </p:cNvSpPr>
            <p:nvPr/>
          </p:nvSpPr>
          <p:spPr bwMode="auto">
            <a:xfrm flipV="1">
              <a:off x="3765" y="1586"/>
              <a:ext cx="0" cy="131"/>
            </a:xfrm>
            <a:prstGeom prst="line">
              <a:avLst/>
            </a:prstGeom>
            <a:noFill/>
            <a:ln w="12700">
              <a:solidFill>
                <a:schemeClr val="accent2"/>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34" name="Rectangle 58">
              <a:extLst>
                <a:ext uri="{FF2B5EF4-FFF2-40B4-BE49-F238E27FC236}">
                  <a16:creationId xmlns:a16="http://schemas.microsoft.com/office/drawing/2014/main" id="{7A65BC88-075F-4916-B7C0-0C2179FD9044}"/>
                </a:ext>
              </a:extLst>
            </p:cNvPr>
            <p:cNvSpPr>
              <a:spLocks noChangeArrowheads="1"/>
            </p:cNvSpPr>
            <p:nvPr/>
          </p:nvSpPr>
          <p:spPr bwMode="auto">
            <a:xfrm rot="16200000">
              <a:off x="1140" y="1860"/>
              <a:ext cx="801" cy="113"/>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System Interface</a:t>
              </a:r>
            </a:p>
          </p:txBody>
        </p:sp>
        <p:sp>
          <p:nvSpPr>
            <p:cNvPr id="331835" name="Line 59">
              <a:extLst>
                <a:ext uri="{FF2B5EF4-FFF2-40B4-BE49-F238E27FC236}">
                  <a16:creationId xmlns:a16="http://schemas.microsoft.com/office/drawing/2014/main" id="{0E6959FA-336C-45B6-87C4-D9FF3025AAAF}"/>
                </a:ext>
              </a:extLst>
            </p:cNvPr>
            <p:cNvSpPr>
              <a:spLocks noChangeShapeType="1"/>
            </p:cNvSpPr>
            <p:nvPr/>
          </p:nvSpPr>
          <p:spPr bwMode="auto">
            <a:xfrm>
              <a:off x="3570" y="1586"/>
              <a:ext cx="195" cy="0"/>
            </a:xfrm>
            <a:prstGeom prst="line">
              <a:avLst/>
            </a:prstGeom>
            <a:noFill/>
            <a:ln w="12700">
              <a:solidFill>
                <a:schemeClr val="accent2"/>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36" name="Line 60">
              <a:extLst>
                <a:ext uri="{FF2B5EF4-FFF2-40B4-BE49-F238E27FC236}">
                  <a16:creationId xmlns:a16="http://schemas.microsoft.com/office/drawing/2014/main" id="{D722E74D-2FB4-42D1-98E9-350B9A14C995}"/>
                </a:ext>
              </a:extLst>
            </p:cNvPr>
            <p:cNvSpPr>
              <a:spLocks noChangeShapeType="1"/>
            </p:cNvSpPr>
            <p:nvPr/>
          </p:nvSpPr>
          <p:spPr bwMode="auto">
            <a:xfrm flipH="1">
              <a:off x="1602" y="1586"/>
              <a:ext cx="14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37" name="Rectangle 61">
              <a:extLst>
                <a:ext uri="{FF2B5EF4-FFF2-40B4-BE49-F238E27FC236}">
                  <a16:creationId xmlns:a16="http://schemas.microsoft.com/office/drawing/2014/main" id="{957D0F32-C494-4FA3-A157-E34DF383593C}"/>
                </a:ext>
              </a:extLst>
            </p:cNvPr>
            <p:cNvSpPr>
              <a:spLocks noChangeArrowheads="1"/>
            </p:cNvSpPr>
            <p:nvPr/>
          </p:nvSpPr>
          <p:spPr bwMode="auto">
            <a:xfrm>
              <a:off x="1746" y="1521"/>
              <a:ext cx="1824"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p>
          </p:txBody>
        </p:sp>
        <p:grpSp>
          <p:nvGrpSpPr>
            <p:cNvPr id="331838" name="Group 62">
              <a:extLst>
                <a:ext uri="{FF2B5EF4-FFF2-40B4-BE49-F238E27FC236}">
                  <a16:creationId xmlns:a16="http://schemas.microsoft.com/office/drawing/2014/main" id="{55EB434A-9518-471D-90DF-A879D01923F3}"/>
                </a:ext>
              </a:extLst>
            </p:cNvPr>
            <p:cNvGrpSpPr>
              <a:grpSpLocks/>
            </p:cNvGrpSpPr>
            <p:nvPr/>
          </p:nvGrpSpPr>
          <p:grpSpPr bwMode="auto">
            <a:xfrm>
              <a:off x="3352" y="1716"/>
              <a:ext cx="478" cy="1324"/>
              <a:chOff x="0" y="0"/>
              <a:chExt cx="1056" cy="2928"/>
            </a:xfrm>
          </p:grpSpPr>
          <p:grpSp>
            <p:nvGrpSpPr>
              <p:cNvPr id="331839" name="Group 63">
                <a:extLst>
                  <a:ext uri="{FF2B5EF4-FFF2-40B4-BE49-F238E27FC236}">
                    <a16:creationId xmlns:a16="http://schemas.microsoft.com/office/drawing/2014/main" id="{A36C72F5-A735-4B36-9A7A-DC25FFE7D008}"/>
                  </a:ext>
                </a:extLst>
              </p:cNvPr>
              <p:cNvGrpSpPr>
                <a:grpSpLocks/>
              </p:cNvGrpSpPr>
              <p:nvPr/>
            </p:nvGrpSpPr>
            <p:grpSpPr bwMode="auto">
              <a:xfrm>
                <a:off x="0" y="0"/>
                <a:ext cx="1056" cy="2928"/>
                <a:chOff x="0" y="0"/>
                <a:chExt cx="1056" cy="2928"/>
              </a:xfrm>
            </p:grpSpPr>
            <p:sp>
              <p:nvSpPr>
                <p:cNvPr id="331840" name="Rectangle 64">
                  <a:extLst>
                    <a:ext uri="{FF2B5EF4-FFF2-40B4-BE49-F238E27FC236}">
                      <a16:creationId xmlns:a16="http://schemas.microsoft.com/office/drawing/2014/main" id="{7B7496F2-52F2-423A-BCB2-B1E416BB616B}"/>
                    </a:ext>
                  </a:extLst>
                </p:cNvPr>
                <p:cNvSpPr>
                  <a:spLocks noChangeArrowheads="1"/>
                </p:cNvSpPr>
                <p:nvPr/>
              </p:nvSpPr>
              <p:spPr bwMode="auto">
                <a:xfrm rot="16200000">
                  <a:off x="-552" y="1320"/>
                  <a:ext cx="2928" cy="288"/>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L1 D-Cache and D-TLB</a:t>
                  </a:r>
                </a:p>
              </p:txBody>
            </p:sp>
            <p:grpSp>
              <p:nvGrpSpPr>
                <p:cNvPr id="331841" name="Group 65">
                  <a:extLst>
                    <a:ext uri="{FF2B5EF4-FFF2-40B4-BE49-F238E27FC236}">
                      <a16:creationId xmlns:a16="http://schemas.microsoft.com/office/drawing/2014/main" id="{9CD38E41-CD25-4484-864D-677D7F122FC9}"/>
                    </a:ext>
                  </a:extLst>
                </p:cNvPr>
                <p:cNvGrpSpPr>
                  <a:grpSpLocks/>
                </p:cNvGrpSpPr>
                <p:nvPr/>
              </p:nvGrpSpPr>
              <p:grpSpPr bwMode="auto">
                <a:xfrm>
                  <a:off x="0" y="1440"/>
                  <a:ext cx="768" cy="384"/>
                  <a:chOff x="0" y="0"/>
                  <a:chExt cx="768" cy="384"/>
                </a:xfrm>
              </p:grpSpPr>
              <p:sp>
                <p:nvSpPr>
                  <p:cNvPr id="331842" name="Line 66">
                    <a:extLst>
                      <a:ext uri="{FF2B5EF4-FFF2-40B4-BE49-F238E27FC236}">
                        <a16:creationId xmlns:a16="http://schemas.microsoft.com/office/drawing/2014/main" id="{12B3EAB1-E5B0-4958-A7ED-FD1BF8A06287}"/>
                      </a:ext>
                    </a:extLst>
                  </p:cNvPr>
                  <p:cNvSpPr>
                    <a:spLocks noChangeShapeType="1"/>
                  </p:cNvSpPr>
                  <p:nvPr/>
                </p:nvSpPr>
                <p:spPr bwMode="auto">
                  <a:xfrm>
                    <a:off x="144" y="192"/>
                    <a:ext cx="62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43" name="Line 67">
                    <a:extLst>
                      <a:ext uri="{FF2B5EF4-FFF2-40B4-BE49-F238E27FC236}">
                        <a16:creationId xmlns:a16="http://schemas.microsoft.com/office/drawing/2014/main" id="{8A166308-F2F5-49CB-A52A-7AFC5948767C}"/>
                      </a:ext>
                    </a:extLst>
                  </p:cNvPr>
                  <p:cNvSpPr>
                    <a:spLocks noChangeShapeType="1"/>
                  </p:cNvSpPr>
                  <p:nvPr/>
                </p:nvSpPr>
                <p:spPr bwMode="auto">
                  <a:xfrm flipH="1">
                    <a:off x="0" y="0"/>
                    <a:ext cx="144" cy="0"/>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44" name="Line 68">
                    <a:extLst>
                      <a:ext uri="{FF2B5EF4-FFF2-40B4-BE49-F238E27FC236}">
                        <a16:creationId xmlns:a16="http://schemas.microsoft.com/office/drawing/2014/main" id="{077699FF-7E0F-4EDC-BCE7-D3730318AE49}"/>
                      </a:ext>
                    </a:extLst>
                  </p:cNvPr>
                  <p:cNvSpPr>
                    <a:spLocks noChangeShapeType="1"/>
                  </p:cNvSpPr>
                  <p:nvPr/>
                </p:nvSpPr>
                <p:spPr bwMode="auto">
                  <a:xfrm flipH="1">
                    <a:off x="3" y="384"/>
                    <a:ext cx="141" cy="0"/>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45" name="Line 69">
                    <a:extLst>
                      <a:ext uri="{FF2B5EF4-FFF2-40B4-BE49-F238E27FC236}">
                        <a16:creationId xmlns:a16="http://schemas.microsoft.com/office/drawing/2014/main" id="{41E49990-4BB6-4ACB-A1D2-38C204F81CDB}"/>
                      </a:ext>
                    </a:extLst>
                  </p:cNvPr>
                  <p:cNvSpPr>
                    <a:spLocks noChangeShapeType="1"/>
                  </p:cNvSpPr>
                  <p:nvPr/>
                </p:nvSpPr>
                <p:spPr bwMode="auto">
                  <a:xfrm>
                    <a:off x="144" y="0"/>
                    <a:ext cx="0" cy="38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1846" name="Line 70">
                  <a:extLst>
                    <a:ext uri="{FF2B5EF4-FFF2-40B4-BE49-F238E27FC236}">
                      <a16:creationId xmlns:a16="http://schemas.microsoft.com/office/drawing/2014/main" id="{536023E1-C284-40E9-9C37-86253DC842EF}"/>
                    </a:ext>
                  </a:extLst>
                </p:cNvPr>
                <p:cNvSpPr>
                  <a:spLocks noChangeShapeType="1"/>
                </p:cNvSpPr>
                <p:nvPr/>
              </p:nvSpPr>
              <p:spPr bwMode="auto">
                <a:xfrm rot="16200000" flipH="1">
                  <a:off x="612" y="260"/>
                  <a:ext cx="0" cy="296"/>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47" name="Line 71">
                  <a:extLst>
                    <a:ext uri="{FF2B5EF4-FFF2-40B4-BE49-F238E27FC236}">
                      <a16:creationId xmlns:a16="http://schemas.microsoft.com/office/drawing/2014/main" id="{E097459F-F7D4-48C3-8281-92AAA5BE5B1B}"/>
                    </a:ext>
                  </a:extLst>
                </p:cNvPr>
                <p:cNvSpPr>
                  <a:spLocks noChangeShapeType="1"/>
                </p:cNvSpPr>
                <p:nvPr/>
              </p:nvSpPr>
              <p:spPr bwMode="auto">
                <a:xfrm rot="16200000" flipH="1">
                  <a:off x="619" y="-49"/>
                  <a:ext cx="0" cy="306"/>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48" name="Rectangle 72">
                  <a:extLst>
                    <a:ext uri="{FF2B5EF4-FFF2-40B4-BE49-F238E27FC236}">
                      <a16:creationId xmlns:a16="http://schemas.microsoft.com/office/drawing/2014/main" id="{C9476E34-4547-49FF-9CB6-B5C0C03C649E}"/>
                    </a:ext>
                  </a:extLst>
                </p:cNvPr>
                <p:cNvSpPr>
                  <a:spLocks noChangeArrowheads="1"/>
                </p:cNvSpPr>
                <p:nvPr/>
              </p:nvSpPr>
              <p:spPr bwMode="auto">
                <a:xfrm>
                  <a:off x="198" y="1"/>
                  <a:ext cx="322" cy="24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p>
              </p:txBody>
            </p:sp>
            <p:sp>
              <p:nvSpPr>
                <p:cNvPr id="331849" name="Line 73">
                  <a:extLst>
                    <a:ext uri="{FF2B5EF4-FFF2-40B4-BE49-F238E27FC236}">
                      <a16:creationId xmlns:a16="http://schemas.microsoft.com/office/drawing/2014/main" id="{6C16099E-4453-4967-A2C0-AD500876AC2B}"/>
                    </a:ext>
                  </a:extLst>
                </p:cNvPr>
                <p:cNvSpPr>
                  <a:spLocks noChangeShapeType="1"/>
                </p:cNvSpPr>
                <p:nvPr/>
              </p:nvSpPr>
              <p:spPr bwMode="auto">
                <a:xfrm rot="16200000" flipH="1">
                  <a:off x="102" y="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50" name="Line 74">
                  <a:extLst>
                    <a:ext uri="{FF2B5EF4-FFF2-40B4-BE49-F238E27FC236}">
                      <a16:creationId xmlns:a16="http://schemas.microsoft.com/office/drawing/2014/main" id="{D0FBF0AF-2B0F-4136-8C24-7CB4A66DD2C1}"/>
                    </a:ext>
                  </a:extLst>
                </p:cNvPr>
                <p:cNvSpPr>
                  <a:spLocks noChangeShapeType="1"/>
                </p:cNvSpPr>
                <p:nvPr/>
              </p:nvSpPr>
              <p:spPr bwMode="auto">
                <a:xfrm rot="16200000" flipH="1">
                  <a:off x="98" y="31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1851" name="Rectangle 75">
                <a:extLst>
                  <a:ext uri="{FF2B5EF4-FFF2-40B4-BE49-F238E27FC236}">
                    <a16:creationId xmlns:a16="http://schemas.microsoft.com/office/drawing/2014/main" id="{D6B8863C-30A2-47A7-9258-6B3B90D288EE}"/>
                  </a:ext>
                </a:extLst>
              </p:cNvPr>
              <p:cNvSpPr>
                <a:spLocks noChangeArrowheads="1"/>
              </p:cNvSpPr>
              <p:nvPr/>
            </p:nvSpPr>
            <p:spPr bwMode="auto">
              <a:xfrm>
                <a:off x="194" y="286"/>
                <a:ext cx="331" cy="237"/>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p>
            </p:txBody>
          </p:sp>
        </p:grpSp>
        <p:grpSp>
          <p:nvGrpSpPr>
            <p:cNvPr id="331852" name="Group 76">
              <a:extLst>
                <a:ext uri="{FF2B5EF4-FFF2-40B4-BE49-F238E27FC236}">
                  <a16:creationId xmlns:a16="http://schemas.microsoft.com/office/drawing/2014/main" id="{72201DD9-30CC-4268-B63E-381FA2253934}"/>
                </a:ext>
              </a:extLst>
            </p:cNvPr>
            <p:cNvGrpSpPr>
              <a:grpSpLocks/>
            </p:cNvGrpSpPr>
            <p:nvPr/>
          </p:nvGrpSpPr>
          <p:grpSpPr bwMode="auto">
            <a:xfrm>
              <a:off x="3048" y="1716"/>
              <a:ext cx="514" cy="1324"/>
              <a:chOff x="0" y="0"/>
              <a:chExt cx="1136" cy="2928"/>
            </a:xfrm>
          </p:grpSpPr>
          <p:sp>
            <p:nvSpPr>
              <p:cNvPr id="331853" name="Rectangle 77">
                <a:extLst>
                  <a:ext uri="{FF2B5EF4-FFF2-40B4-BE49-F238E27FC236}">
                    <a16:creationId xmlns:a16="http://schemas.microsoft.com/office/drawing/2014/main" id="{B3F7ADDD-712E-401E-A481-74C0222F564C}"/>
                  </a:ext>
                </a:extLst>
              </p:cNvPr>
              <p:cNvSpPr>
                <a:spLocks noChangeArrowheads="1"/>
              </p:cNvSpPr>
              <p:nvPr/>
            </p:nvSpPr>
            <p:spPr bwMode="auto">
              <a:xfrm rot="16200000">
                <a:off x="-1344" y="1344"/>
                <a:ext cx="2928"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Schedulers</a:t>
                </a:r>
              </a:p>
            </p:txBody>
          </p:sp>
          <p:sp>
            <p:nvSpPr>
              <p:cNvPr id="331854" name="Rectangle 78">
                <a:extLst>
                  <a:ext uri="{FF2B5EF4-FFF2-40B4-BE49-F238E27FC236}">
                    <a16:creationId xmlns:a16="http://schemas.microsoft.com/office/drawing/2014/main" id="{16B766E8-ED18-4579-B1F5-9B1270F14E8B}"/>
                  </a:ext>
                </a:extLst>
              </p:cNvPr>
              <p:cNvSpPr>
                <a:spLocks noChangeArrowheads="1"/>
              </p:cNvSpPr>
              <p:nvPr/>
            </p:nvSpPr>
            <p:spPr bwMode="auto">
              <a:xfrm rot="16200000">
                <a:off x="-216" y="648"/>
                <a:ext cx="1536"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Integer RF</a:t>
                </a:r>
              </a:p>
            </p:txBody>
          </p:sp>
          <p:sp>
            <p:nvSpPr>
              <p:cNvPr id="331855" name="Line 79">
                <a:extLst>
                  <a:ext uri="{FF2B5EF4-FFF2-40B4-BE49-F238E27FC236}">
                    <a16:creationId xmlns:a16="http://schemas.microsoft.com/office/drawing/2014/main" id="{B163BB47-7390-4177-A8D0-56809A5EE677}"/>
                  </a:ext>
                </a:extLst>
              </p:cNvPr>
              <p:cNvSpPr>
                <a:spLocks noChangeShapeType="1"/>
              </p:cNvSpPr>
              <p:nvPr/>
            </p:nvSpPr>
            <p:spPr bwMode="auto">
              <a:xfrm rot="16200000" flipH="1">
                <a:off x="338" y="122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56" name="Line 80">
                <a:extLst>
                  <a:ext uri="{FF2B5EF4-FFF2-40B4-BE49-F238E27FC236}">
                    <a16:creationId xmlns:a16="http://schemas.microsoft.com/office/drawing/2014/main" id="{8552CDBE-5148-46E9-8DA2-63E892191312}"/>
                  </a:ext>
                </a:extLst>
              </p:cNvPr>
              <p:cNvSpPr>
                <a:spLocks noChangeShapeType="1"/>
              </p:cNvSpPr>
              <p:nvPr/>
            </p:nvSpPr>
            <p:spPr bwMode="auto">
              <a:xfrm rot="16200000" flipH="1">
                <a:off x="342" y="986"/>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57" name="Line 81">
                <a:extLst>
                  <a:ext uri="{FF2B5EF4-FFF2-40B4-BE49-F238E27FC236}">
                    <a16:creationId xmlns:a16="http://schemas.microsoft.com/office/drawing/2014/main" id="{F4A7EF3C-FCAB-4F75-BFB3-DA9FC3FC8234}"/>
                  </a:ext>
                </a:extLst>
              </p:cNvPr>
              <p:cNvSpPr>
                <a:spLocks noChangeShapeType="1"/>
              </p:cNvSpPr>
              <p:nvPr/>
            </p:nvSpPr>
            <p:spPr bwMode="auto">
              <a:xfrm rot="16200000" flipH="1">
                <a:off x="338" y="76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58" name="Line 82">
                <a:extLst>
                  <a:ext uri="{FF2B5EF4-FFF2-40B4-BE49-F238E27FC236}">
                    <a16:creationId xmlns:a16="http://schemas.microsoft.com/office/drawing/2014/main" id="{461F5C63-426F-4DFD-AF76-E4E6E933407B}"/>
                  </a:ext>
                </a:extLst>
              </p:cNvPr>
              <p:cNvSpPr>
                <a:spLocks noChangeShapeType="1"/>
              </p:cNvSpPr>
              <p:nvPr/>
            </p:nvSpPr>
            <p:spPr bwMode="auto">
              <a:xfrm rot="16200000" flipH="1">
                <a:off x="336" y="536"/>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59" name="Line 83">
                <a:extLst>
                  <a:ext uri="{FF2B5EF4-FFF2-40B4-BE49-F238E27FC236}">
                    <a16:creationId xmlns:a16="http://schemas.microsoft.com/office/drawing/2014/main" id="{FEF44BDA-68EB-4448-9FE4-0CF599136D35}"/>
                  </a:ext>
                </a:extLst>
              </p:cNvPr>
              <p:cNvSpPr>
                <a:spLocks noChangeShapeType="1"/>
              </p:cNvSpPr>
              <p:nvPr/>
            </p:nvSpPr>
            <p:spPr bwMode="auto">
              <a:xfrm rot="16200000" flipH="1">
                <a:off x="338" y="31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60" name="Line 84">
                <a:extLst>
                  <a:ext uri="{FF2B5EF4-FFF2-40B4-BE49-F238E27FC236}">
                    <a16:creationId xmlns:a16="http://schemas.microsoft.com/office/drawing/2014/main" id="{6E3AA620-5CB4-4DA9-A6FA-930DB08F1C60}"/>
                  </a:ext>
                </a:extLst>
              </p:cNvPr>
              <p:cNvSpPr>
                <a:spLocks noChangeShapeType="1"/>
              </p:cNvSpPr>
              <p:nvPr/>
            </p:nvSpPr>
            <p:spPr bwMode="auto">
              <a:xfrm rot="16200000" flipH="1">
                <a:off x="340" y="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61" name="Line 85">
                <a:extLst>
                  <a:ext uri="{FF2B5EF4-FFF2-40B4-BE49-F238E27FC236}">
                    <a16:creationId xmlns:a16="http://schemas.microsoft.com/office/drawing/2014/main" id="{F4E27D38-83CE-44B4-8471-1F36F0EF8BA9}"/>
                  </a:ext>
                </a:extLst>
              </p:cNvPr>
              <p:cNvSpPr>
                <a:spLocks noChangeShapeType="1"/>
              </p:cNvSpPr>
              <p:nvPr/>
            </p:nvSpPr>
            <p:spPr bwMode="auto">
              <a:xfrm rot="16200000" flipH="1">
                <a:off x="768" y="122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62" name="Line 86">
                <a:extLst>
                  <a:ext uri="{FF2B5EF4-FFF2-40B4-BE49-F238E27FC236}">
                    <a16:creationId xmlns:a16="http://schemas.microsoft.com/office/drawing/2014/main" id="{D5664A9E-A802-41B5-9193-F999A521D23D}"/>
                  </a:ext>
                </a:extLst>
              </p:cNvPr>
              <p:cNvSpPr>
                <a:spLocks noChangeShapeType="1"/>
              </p:cNvSpPr>
              <p:nvPr/>
            </p:nvSpPr>
            <p:spPr bwMode="auto">
              <a:xfrm rot="16200000" flipH="1">
                <a:off x="768" y="991"/>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63" name="Line 87">
                <a:extLst>
                  <a:ext uri="{FF2B5EF4-FFF2-40B4-BE49-F238E27FC236}">
                    <a16:creationId xmlns:a16="http://schemas.microsoft.com/office/drawing/2014/main" id="{B9A29C48-D96A-4ED4-B448-44B91ACD9822}"/>
                  </a:ext>
                </a:extLst>
              </p:cNvPr>
              <p:cNvSpPr>
                <a:spLocks noChangeShapeType="1"/>
              </p:cNvSpPr>
              <p:nvPr/>
            </p:nvSpPr>
            <p:spPr bwMode="auto">
              <a:xfrm rot="16200000" flipH="1">
                <a:off x="770" y="76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64" name="Line 88">
                <a:extLst>
                  <a:ext uri="{FF2B5EF4-FFF2-40B4-BE49-F238E27FC236}">
                    <a16:creationId xmlns:a16="http://schemas.microsoft.com/office/drawing/2014/main" id="{2B77547F-89FA-4FAA-BDC3-F3842CCABB72}"/>
                  </a:ext>
                </a:extLst>
              </p:cNvPr>
              <p:cNvSpPr>
                <a:spLocks noChangeShapeType="1"/>
              </p:cNvSpPr>
              <p:nvPr/>
            </p:nvSpPr>
            <p:spPr bwMode="auto">
              <a:xfrm rot="16200000" flipH="1">
                <a:off x="768" y="54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65" name="Rectangle 89">
                <a:extLst>
                  <a:ext uri="{FF2B5EF4-FFF2-40B4-BE49-F238E27FC236}">
                    <a16:creationId xmlns:a16="http://schemas.microsoft.com/office/drawing/2014/main" id="{EB9E9DD0-F058-435E-82D0-9D89D7B708EE}"/>
                  </a:ext>
                </a:extLst>
              </p:cNvPr>
              <p:cNvSpPr>
                <a:spLocks noChangeArrowheads="1"/>
              </p:cNvSpPr>
              <p:nvPr/>
            </p:nvSpPr>
            <p:spPr bwMode="auto">
              <a:xfrm>
                <a:off x="866" y="791"/>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31866" name="Rectangle 90">
                <a:extLst>
                  <a:ext uri="{FF2B5EF4-FFF2-40B4-BE49-F238E27FC236}">
                    <a16:creationId xmlns:a16="http://schemas.microsoft.com/office/drawing/2014/main" id="{6FAA4B10-FE75-46F7-BDDA-5E9E21B415B4}"/>
                  </a:ext>
                </a:extLst>
              </p:cNvPr>
              <p:cNvSpPr>
                <a:spLocks noChangeArrowheads="1"/>
              </p:cNvSpPr>
              <p:nvPr/>
            </p:nvSpPr>
            <p:spPr bwMode="auto">
              <a:xfrm>
                <a:off x="868" y="570"/>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31867" name="Rectangle 91">
                <a:extLst>
                  <a:ext uri="{FF2B5EF4-FFF2-40B4-BE49-F238E27FC236}">
                    <a16:creationId xmlns:a16="http://schemas.microsoft.com/office/drawing/2014/main" id="{9C64607C-C919-4DF5-9A54-28DED2F0ADB6}"/>
                  </a:ext>
                </a:extLst>
              </p:cNvPr>
              <p:cNvSpPr>
                <a:spLocks noChangeArrowheads="1"/>
              </p:cNvSpPr>
              <p:nvPr/>
            </p:nvSpPr>
            <p:spPr bwMode="auto">
              <a:xfrm>
                <a:off x="866" y="1018"/>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31868" name="Rectangle 92">
                <a:extLst>
                  <a:ext uri="{FF2B5EF4-FFF2-40B4-BE49-F238E27FC236}">
                    <a16:creationId xmlns:a16="http://schemas.microsoft.com/office/drawing/2014/main" id="{BC18CA12-10A6-4845-A6FD-0F88018A76F6}"/>
                  </a:ext>
                </a:extLst>
              </p:cNvPr>
              <p:cNvSpPr>
                <a:spLocks noChangeArrowheads="1"/>
              </p:cNvSpPr>
              <p:nvPr/>
            </p:nvSpPr>
            <p:spPr bwMode="auto">
              <a:xfrm>
                <a:off x="869" y="1239"/>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grpSp>
        <p:sp>
          <p:nvSpPr>
            <p:cNvPr id="331869" name="Rectangle 93">
              <a:extLst>
                <a:ext uri="{FF2B5EF4-FFF2-40B4-BE49-F238E27FC236}">
                  <a16:creationId xmlns:a16="http://schemas.microsoft.com/office/drawing/2014/main" id="{11A09DE2-936E-4572-BADC-58C69E5B5BE5}"/>
                </a:ext>
              </a:extLst>
            </p:cNvPr>
            <p:cNvSpPr>
              <a:spLocks noChangeArrowheads="1"/>
            </p:cNvSpPr>
            <p:nvPr/>
          </p:nvSpPr>
          <p:spPr bwMode="auto">
            <a:xfrm rot="16200000">
              <a:off x="1884" y="2243"/>
              <a:ext cx="868" cy="23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Trace Cache</a:t>
              </a:r>
            </a:p>
          </p:txBody>
        </p:sp>
        <p:sp>
          <p:nvSpPr>
            <p:cNvPr id="331870" name="Rectangle 94">
              <a:extLst>
                <a:ext uri="{FF2B5EF4-FFF2-40B4-BE49-F238E27FC236}">
                  <a16:creationId xmlns:a16="http://schemas.microsoft.com/office/drawing/2014/main" id="{F8E9FAA7-7C05-4652-AC5C-3DA24C1DEDB6}"/>
                </a:ext>
              </a:extLst>
            </p:cNvPr>
            <p:cNvSpPr>
              <a:spLocks noChangeArrowheads="1"/>
            </p:cNvSpPr>
            <p:nvPr/>
          </p:nvSpPr>
          <p:spPr bwMode="auto">
            <a:xfrm rot="16200000">
              <a:off x="2209" y="2308"/>
              <a:ext cx="868" cy="10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Rename/Alloc</a:t>
              </a:r>
            </a:p>
          </p:txBody>
        </p:sp>
        <p:sp>
          <p:nvSpPr>
            <p:cNvPr id="331871" name="Rectangle 95">
              <a:extLst>
                <a:ext uri="{FF2B5EF4-FFF2-40B4-BE49-F238E27FC236}">
                  <a16:creationId xmlns:a16="http://schemas.microsoft.com/office/drawing/2014/main" id="{49F3F685-23E0-4B40-8830-FE30B4236E62}"/>
                </a:ext>
              </a:extLst>
            </p:cNvPr>
            <p:cNvSpPr>
              <a:spLocks noChangeArrowheads="1"/>
            </p:cNvSpPr>
            <p:nvPr/>
          </p:nvSpPr>
          <p:spPr bwMode="auto">
            <a:xfrm rot="16200000">
              <a:off x="2448" y="2308"/>
              <a:ext cx="868" cy="10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uop Queues</a:t>
              </a:r>
            </a:p>
          </p:txBody>
        </p:sp>
        <p:sp>
          <p:nvSpPr>
            <p:cNvPr id="331872" name="Rectangle 96">
              <a:extLst>
                <a:ext uri="{FF2B5EF4-FFF2-40B4-BE49-F238E27FC236}">
                  <a16:creationId xmlns:a16="http://schemas.microsoft.com/office/drawing/2014/main" id="{DCA84CEE-2DEA-4AE2-9FA1-4F1F8AA832BC}"/>
                </a:ext>
              </a:extLst>
            </p:cNvPr>
            <p:cNvSpPr>
              <a:spLocks noChangeArrowheads="1"/>
            </p:cNvSpPr>
            <p:nvPr/>
          </p:nvSpPr>
          <p:spPr bwMode="auto">
            <a:xfrm>
              <a:off x="2202" y="1716"/>
              <a:ext cx="239"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a:t>
              </a:r>
            </a:p>
          </p:txBody>
        </p:sp>
        <p:sp>
          <p:nvSpPr>
            <p:cNvPr id="331873" name="Line 97">
              <a:extLst>
                <a:ext uri="{FF2B5EF4-FFF2-40B4-BE49-F238E27FC236}">
                  <a16:creationId xmlns:a16="http://schemas.microsoft.com/office/drawing/2014/main" id="{C5545D75-3695-4881-BB28-0A3BFE1AD452}"/>
                </a:ext>
              </a:extLst>
            </p:cNvPr>
            <p:cNvSpPr>
              <a:spLocks noChangeShapeType="1"/>
            </p:cNvSpPr>
            <p:nvPr/>
          </p:nvSpPr>
          <p:spPr bwMode="auto">
            <a:xfrm>
              <a:off x="2332" y="1846"/>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74" name="Line 98">
              <a:extLst>
                <a:ext uri="{FF2B5EF4-FFF2-40B4-BE49-F238E27FC236}">
                  <a16:creationId xmlns:a16="http://schemas.microsoft.com/office/drawing/2014/main" id="{52C7D1E6-B434-4C95-BCB3-4F5A4AA4D6CF}"/>
                </a:ext>
              </a:extLst>
            </p:cNvPr>
            <p:cNvSpPr>
              <a:spLocks noChangeShapeType="1"/>
            </p:cNvSpPr>
            <p:nvPr/>
          </p:nvSpPr>
          <p:spPr bwMode="auto">
            <a:xfrm rot="16200000" flipH="1">
              <a:off x="2513" y="2265"/>
              <a:ext cx="0" cy="151"/>
            </a:xfrm>
            <a:prstGeom prst="line">
              <a:avLst/>
            </a:prstGeom>
            <a:noFill/>
            <a:ln w="381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75" name="Line 99">
              <a:extLst>
                <a:ext uri="{FF2B5EF4-FFF2-40B4-BE49-F238E27FC236}">
                  <a16:creationId xmlns:a16="http://schemas.microsoft.com/office/drawing/2014/main" id="{C6D68CD0-385D-4953-AA80-66A63A0A7881}"/>
                </a:ext>
              </a:extLst>
            </p:cNvPr>
            <p:cNvSpPr>
              <a:spLocks noChangeShapeType="1"/>
            </p:cNvSpPr>
            <p:nvPr/>
          </p:nvSpPr>
          <p:spPr bwMode="auto">
            <a:xfrm rot="16200000" flipH="1">
              <a:off x="2766" y="2280"/>
              <a:ext cx="0" cy="130"/>
            </a:xfrm>
            <a:prstGeom prst="line">
              <a:avLst/>
            </a:prstGeom>
            <a:noFill/>
            <a:ln w="381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76" name="Line 100">
              <a:extLst>
                <a:ext uri="{FF2B5EF4-FFF2-40B4-BE49-F238E27FC236}">
                  <a16:creationId xmlns:a16="http://schemas.microsoft.com/office/drawing/2014/main" id="{4E94A51E-82EC-43C2-8711-F60B7D6AED1C}"/>
                </a:ext>
              </a:extLst>
            </p:cNvPr>
            <p:cNvSpPr>
              <a:spLocks noChangeShapeType="1"/>
            </p:cNvSpPr>
            <p:nvPr/>
          </p:nvSpPr>
          <p:spPr bwMode="auto">
            <a:xfrm rot="16200000" flipH="1">
              <a:off x="2994" y="2291"/>
              <a:ext cx="0" cy="108"/>
            </a:xfrm>
            <a:prstGeom prst="line">
              <a:avLst/>
            </a:prstGeom>
            <a:noFill/>
            <a:ln w="571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77" name="Rectangle 101">
              <a:extLst>
                <a:ext uri="{FF2B5EF4-FFF2-40B4-BE49-F238E27FC236}">
                  <a16:creationId xmlns:a16="http://schemas.microsoft.com/office/drawing/2014/main" id="{766F0502-D8BB-434B-A045-F769312C14AE}"/>
                </a:ext>
              </a:extLst>
            </p:cNvPr>
            <p:cNvSpPr>
              <a:spLocks noChangeArrowheads="1"/>
            </p:cNvSpPr>
            <p:nvPr/>
          </p:nvSpPr>
          <p:spPr bwMode="auto">
            <a:xfrm>
              <a:off x="2202" y="2888"/>
              <a:ext cx="239" cy="152"/>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ROM</a:t>
              </a:r>
            </a:p>
          </p:txBody>
        </p:sp>
        <p:sp>
          <p:nvSpPr>
            <p:cNvPr id="331878" name="Line 102">
              <a:extLst>
                <a:ext uri="{FF2B5EF4-FFF2-40B4-BE49-F238E27FC236}">
                  <a16:creationId xmlns:a16="http://schemas.microsoft.com/office/drawing/2014/main" id="{79E436A0-EBDF-409A-9360-7112F6EBC550}"/>
                </a:ext>
              </a:extLst>
            </p:cNvPr>
            <p:cNvSpPr>
              <a:spLocks noChangeShapeType="1"/>
            </p:cNvSpPr>
            <p:nvPr/>
          </p:nvSpPr>
          <p:spPr bwMode="auto">
            <a:xfrm>
              <a:off x="2441" y="2975"/>
              <a:ext cx="43"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79" name="Line 103">
              <a:extLst>
                <a:ext uri="{FF2B5EF4-FFF2-40B4-BE49-F238E27FC236}">
                  <a16:creationId xmlns:a16="http://schemas.microsoft.com/office/drawing/2014/main" id="{80192C11-27A4-4951-8F2F-267A9E50F753}"/>
                </a:ext>
              </a:extLst>
            </p:cNvPr>
            <p:cNvSpPr>
              <a:spLocks noChangeShapeType="1"/>
            </p:cNvSpPr>
            <p:nvPr/>
          </p:nvSpPr>
          <p:spPr bwMode="auto">
            <a:xfrm flipH="1" flipV="1">
              <a:off x="2484" y="2345"/>
              <a:ext cx="0" cy="630"/>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80" name="Line 104">
              <a:extLst>
                <a:ext uri="{FF2B5EF4-FFF2-40B4-BE49-F238E27FC236}">
                  <a16:creationId xmlns:a16="http://schemas.microsoft.com/office/drawing/2014/main" id="{36B1A37F-36CF-445D-8224-A390EEF2C66F}"/>
                </a:ext>
              </a:extLst>
            </p:cNvPr>
            <p:cNvSpPr>
              <a:spLocks noChangeShapeType="1"/>
            </p:cNvSpPr>
            <p:nvPr/>
          </p:nvSpPr>
          <p:spPr bwMode="auto">
            <a:xfrm>
              <a:off x="2321" y="2801"/>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31881" name="Group 105">
              <a:extLst>
                <a:ext uri="{FF2B5EF4-FFF2-40B4-BE49-F238E27FC236}">
                  <a16:creationId xmlns:a16="http://schemas.microsoft.com/office/drawing/2014/main" id="{0164FABE-29B1-473A-84BE-49A6B1B2DDC6}"/>
                </a:ext>
              </a:extLst>
            </p:cNvPr>
            <p:cNvGrpSpPr>
              <a:grpSpLocks/>
            </p:cNvGrpSpPr>
            <p:nvPr/>
          </p:nvGrpSpPr>
          <p:grpSpPr bwMode="auto">
            <a:xfrm>
              <a:off x="2427" y="2218"/>
              <a:ext cx="169" cy="189"/>
              <a:chOff x="0" y="0"/>
              <a:chExt cx="373" cy="416"/>
            </a:xfrm>
          </p:grpSpPr>
          <p:sp>
            <p:nvSpPr>
              <p:cNvPr id="331882" name="Line 106">
                <a:extLst>
                  <a:ext uri="{FF2B5EF4-FFF2-40B4-BE49-F238E27FC236}">
                    <a16:creationId xmlns:a16="http://schemas.microsoft.com/office/drawing/2014/main" id="{481E7E5B-A8F8-4260-849F-439E8279F9B6}"/>
                  </a:ext>
                </a:extLst>
              </p:cNvPr>
              <p:cNvSpPr>
                <a:spLocks noChangeShapeType="1"/>
              </p:cNvSpPr>
              <p:nvPr/>
            </p:nvSpPr>
            <p:spPr bwMode="auto">
              <a:xfrm flipV="1">
                <a:off x="187" y="206"/>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83" name="Text Box 107">
                <a:extLst>
                  <a:ext uri="{FF2B5EF4-FFF2-40B4-BE49-F238E27FC236}">
                    <a16:creationId xmlns:a16="http://schemas.microsoft.com/office/drawing/2014/main" id="{6F5B7FA3-F5BD-4CAA-9C9C-6A6FBE46A717}"/>
                  </a:ext>
                </a:extLst>
              </p:cNvPr>
              <p:cNvSpPr txBox="1">
                <a:spLocks noChangeArrowheads="1"/>
              </p:cNvSpPr>
              <p:nvPr/>
            </p:nvSpPr>
            <p:spPr bwMode="auto">
              <a:xfrm>
                <a:off x="0" y="0"/>
                <a:ext cx="373"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p>
            </p:txBody>
          </p:sp>
        </p:grpSp>
        <p:grpSp>
          <p:nvGrpSpPr>
            <p:cNvPr id="331884" name="Group 108">
              <a:extLst>
                <a:ext uri="{FF2B5EF4-FFF2-40B4-BE49-F238E27FC236}">
                  <a16:creationId xmlns:a16="http://schemas.microsoft.com/office/drawing/2014/main" id="{986327EF-E321-44FB-A582-4B5464419BAD}"/>
                </a:ext>
              </a:extLst>
            </p:cNvPr>
            <p:cNvGrpSpPr>
              <a:grpSpLocks/>
            </p:cNvGrpSpPr>
            <p:nvPr/>
          </p:nvGrpSpPr>
          <p:grpSpPr bwMode="auto">
            <a:xfrm>
              <a:off x="2653" y="2221"/>
              <a:ext cx="169" cy="189"/>
              <a:chOff x="0" y="0"/>
              <a:chExt cx="374" cy="416"/>
            </a:xfrm>
          </p:grpSpPr>
          <p:sp>
            <p:nvSpPr>
              <p:cNvPr id="331885" name="Line 109">
                <a:extLst>
                  <a:ext uri="{FF2B5EF4-FFF2-40B4-BE49-F238E27FC236}">
                    <a16:creationId xmlns:a16="http://schemas.microsoft.com/office/drawing/2014/main" id="{55B1BE7B-1E8E-48B1-A7BC-CFD32B54917F}"/>
                  </a:ext>
                </a:extLst>
              </p:cNvPr>
              <p:cNvSpPr>
                <a:spLocks noChangeShapeType="1"/>
              </p:cNvSpPr>
              <p:nvPr/>
            </p:nvSpPr>
            <p:spPr bwMode="auto">
              <a:xfrm flipV="1">
                <a:off x="189" y="209"/>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86" name="Text Box 110">
                <a:extLst>
                  <a:ext uri="{FF2B5EF4-FFF2-40B4-BE49-F238E27FC236}">
                    <a16:creationId xmlns:a16="http://schemas.microsoft.com/office/drawing/2014/main" id="{DBBAABAC-D7B4-4E71-B06D-CDD5A8C0AC1F}"/>
                  </a:ext>
                </a:extLst>
              </p:cNvPr>
              <p:cNvSpPr txBox="1">
                <a:spLocks noChangeArrowheads="1"/>
              </p:cNvSpPr>
              <p:nvPr/>
            </p:nvSpPr>
            <p:spPr bwMode="auto">
              <a:xfrm>
                <a:off x="0" y="0"/>
                <a:ext cx="374"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p>
            </p:txBody>
          </p:sp>
        </p:grpSp>
        <p:sp>
          <p:nvSpPr>
            <p:cNvPr id="331887" name="Line 111">
              <a:extLst>
                <a:ext uri="{FF2B5EF4-FFF2-40B4-BE49-F238E27FC236}">
                  <a16:creationId xmlns:a16="http://schemas.microsoft.com/office/drawing/2014/main" id="{B7103699-4BAE-483B-B278-1F4477256780}"/>
                </a:ext>
              </a:extLst>
            </p:cNvPr>
            <p:cNvSpPr>
              <a:spLocks noChangeShapeType="1"/>
            </p:cNvSpPr>
            <p:nvPr/>
          </p:nvSpPr>
          <p:spPr bwMode="auto">
            <a:xfrm flipH="1">
              <a:off x="2507" y="2317"/>
              <a:ext cx="27" cy="53"/>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88" name="Line 112">
              <a:extLst>
                <a:ext uri="{FF2B5EF4-FFF2-40B4-BE49-F238E27FC236}">
                  <a16:creationId xmlns:a16="http://schemas.microsoft.com/office/drawing/2014/main" id="{B756B97A-5A18-4473-A19A-6B8B97CCD590}"/>
                </a:ext>
              </a:extLst>
            </p:cNvPr>
            <p:cNvSpPr>
              <a:spLocks noChangeShapeType="1"/>
            </p:cNvSpPr>
            <p:nvPr/>
          </p:nvSpPr>
          <p:spPr bwMode="auto">
            <a:xfrm flipH="1">
              <a:off x="2735" y="2319"/>
              <a:ext cx="30" cy="51"/>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31889" name="Group 113">
              <a:extLst>
                <a:ext uri="{FF2B5EF4-FFF2-40B4-BE49-F238E27FC236}">
                  <a16:creationId xmlns:a16="http://schemas.microsoft.com/office/drawing/2014/main" id="{01B0E80B-E086-4D7C-8C18-D61D67820B41}"/>
                </a:ext>
              </a:extLst>
            </p:cNvPr>
            <p:cNvGrpSpPr>
              <a:grpSpLocks/>
            </p:cNvGrpSpPr>
            <p:nvPr/>
          </p:nvGrpSpPr>
          <p:grpSpPr bwMode="auto">
            <a:xfrm>
              <a:off x="1746" y="1651"/>
              <a:ext cx="456" cy="1151"/>
              <a:chOff x="0" y="0"/>
              <a:chExt cx="1008" cy="2544"/>
            </a:xfrm>
          </p:grpSpPr>
          <p:sp>
            <p:nvSpPr>
              <p:cNvPr id="331890" name="Rectangle 114">
                <a:extLst>
                  <a:ext uri="{FF2B5EF4-FFF2-40B4-BE49-F238E27FC236}">
                    <a16:creationId xmlns:a16="http://schemas.microsoft.com/office/drawing/2014/main" id="{C8262D11-BA6E-4CE5-91B6-B28E3357C6AC}"/>
                  </a:ext>
                </a:extLst>
              </p:cNvPr>
              <p:cNvSpPr>
                <a:spLocks noChangeArrowheads="1"/>
              </p:cNvSpPr>
              <p:nvPr/>
            </p:nvSpPr>
            <p:spPr bwMode="auto">
              <a:xfrm rot="16200000">
                <a:off x="-336" y="1440"/>
                <a:ext cx="1920" cy="288"/>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Decoder</a:t>
                </a:r>
              </a:p>
            </p:txBody>
          </p:sp>
          <p:sp>
            <p:nvSpPr>
              <p:cNvPr id="331891" name="Line 115">
                <a:extLst>
                  <a:ext uri="{FF2B5EF4-FFF2-40B4-BE49-F238E27FC236}">
                    <a16:creationId xmlns:a16="http://schemas.microsoft.com/office/drawing/2014/main" id="{7009F582-5364-4891-9D77-C1546A85CABB}"/>
                  </a:ext>
                </a:extLst>
              </p:cNvPr>
              <p:cNvSpPr>
                <a:spLocks noChangeShapeType="1"/>
              </p:cNvSpPr>
              <p:nvPr/>
            </p:nvSpPr>
            <p:spPr bwMode="auto">
              <a:xfrm rot="16200000">
                <a:off x="372" y="1428"/>
                <a:ext cx="0" cy="216"/>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92" name="Line 116">
                <a:extLst>
                  <a:ext uri="{FF2B5EF4-FFF2-40B4-BE49-F238E27FC236}">
                    <a16:creationId xmlns:a16="http://schemas.microsoft.com/office/drawing/2014/main" id="{0B59B847-72F7-4A6F-86A4-8083954A0900}"/>
                  </a:ext>
                </a:extLst>
              </p:cNvPr>
              <p:cNvSpPr>
                <a:spLocks noChangeShapeType="1"/>
              </p:cNvSpPr>
              <p:nvPr/>
            </p:nvSpPr>
            <p:spPr bwMode="auto">
              <a:xfrm rot="16200000" flipH="1">
                <a:off x="888" y="1416"/>
                <a:ext cx="0" cy="240"/>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93" name="Rectangle 117">
                <a:extLst>
                  <a:ext uri="{FF2B5EF4-FFF2-40B4-BE49-F238E27FC236}">
                    <a16:creationId xmlns:a16="http://schemas.microsoft.com/office/drawing/2014/main" id="{8F57CCE1-20C3-4A35-8AF1-801203DD3E0F}"/>
                  </a:ext>
                </a:extLst>
              </p:cNvPr>
              <p:cNvSpPr>
                <a:spLocks noChangeArrowheads="1"/>
              </p:cNvSpPr>
              <p:nvPr/>
            </p:nvSpPr>
            <p:spPr bwMode="auto">
              <a:xfrm rot="16200000">
                <a:off x="-828" y="1452"/>
                <a:ext cx="1920" cy="2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 &amp; I-TLB</a:t>
                </a:r>
              </a:p>
            </p:txBody>
          </p:sp>
          <p:sp>
            <p:nvSpPr>
              <p:cNvPr id="331894" name="Line 118">
                <a:extLst>
                  <a:ext uri="{FF2B5EF4-FFF2-40B4-BE49-F238E27FC236}">
                    <a16:creationId xmlns:a16="http://schemas.microsoft.com/office/drawing/2014/main" id="{AED64429-80E3-4BB8-A166-85DD40C6F547}"/>
                  </a:ext>
                </a:extLst>
              </p:cNvPr>
              <p:cNvSpPr>
                <a:spLocks noChangeShapeType="1"/>
              </p:cNvSpPr>
              <p:nvPr/>
            </p:nvSpPr>
            <p:spPr bwMode="auto">
              <a:xfrm>
                <a:off x="144" y="0"/>
                <a:ext cx="0" cy="624"/>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1895" name="Rectangle 119">
              <a:extLst>
                <a:ext uri="{FF2B5EF4-FFF2-40B4-BE49-F238E27FC236}">
                  <a16:creationId xmlns:a16="http://schemas.microsoft.com/office/drawing/2014/main" id="{7447C8B6-56AC-42DF-99AF-D792FE5A4F4E}"/>
                </a:ext>
              </a:extLst>
            </p:cNvPr>
            <p:cNvSpPr>
              <a:spLocks noChangeArrowheads="1"/>
            </p:cNvSpPr>
            <p:nvPr/>
          </p:nvSpPr>
          <p:spPr bwMode="auto">
            <a:xfrm>
              <a:off x="1745" y="1522"/>
              <a:ext cx="1824"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p>
          </p:txBody>
        </p:sp>
        <p:sp>
          <p:nvSpPr>
            <p:cNvPr id="331896" name="Rectangle 120">
              <a:extLst>
                <a:ext uri="{FF2B5EF4-FFF2-40B4-BE49-F238E27FC236}">
                  <a16:creationId xmlns:a16="http://schemas.microsoft.com/office/drawing/2014/main" id="{D7F6FB85-9C6E-4832-BC4A-540A1F301D2F}"/>
                </a:ext>
              </a:extLst>
            </p:cNvPr>
            <p:cNvSpPr>
              <a:spLocks noChangeArrowheads="1"/>
            </p:cNvSpPr>
            <p:nvPr/>
          </p:nvSpPr>
          <p:spPr bwMode="auto">
            <a:xfrm>
              <a:off x="5184" y="0"/>
              <a:ext cx="288"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897" name="Rectangle 121">
              <a:extLst>
                <a:ext uri="{FF2B5EF4-FFF2-40B4-BE49-F238E27FC236}">
                  <a16:creationId xmlns:a16="http://schemas.microsoft.com/office/drawing/2014/main" id="{821839C8-5D85-4B41-98A0-84B68B3FC8E5}"/>
                </a:ext>
              </a:extLst>
            </p:cNvPr>
            <p:cNvSpPr>
              <a:spLocks noChangeArrowheads="1"/>
            </p:cNvSpPr>
            <p:nvPr/>
          </p:nvSpPr>
          <p:spPr bwMode="auto">
            <a:xfrm>
              <a:off x="402"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a:t>
              </a:r>
              <a:endParaRPr lang="en-US" altLang="zh-CN" sz="2800">
                <a:effectLst>
                  <a:outerShdw blurRad="38100" dist="38100" dir="2700000" algn="tl">
                    <a:srgbClr val="FFFFFF"/>
                  </a:outerShdw>
                </a:effectLst>
                <a:ea typeface="宋体" panose="02010600030101010101" pitchFamily="2" charset="-122"/>
              </a:endParaRPr>
            </a:p>
          </p:txBody>
        </p:sp>
        <p:sp>
          <p:nvSpPr>
            <p:cNvPr id="331898" name="Rectangle 122">
              <a:extLst>
                <a:ext uri="{FF2B5EF4-FFF2-40B4-BE49-F238E27FC236}">
                  <a16:creationId xmlns:a16="http://schemas.microsoft.com/office/drawing/2014/main" id="{5AFD844A-7732-4CE8-8D97-1AABEB150553}"/>
                </a:ext>
              </a:extLst>
            </p:cNvPr>
            <p:cNvSpPr>
              <a:spLocks noChangeArrowheads="1"/>
            </p:cNvSpPr>
            <p:nvPr/>
          </p:nvSpPr>
          <p:spPr bwMode="auto">
            <a:xfrm>
              <a:off x="675"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3</a:t>
              </a:r>
              <a:endParaRPr lang="en-US" altLang="zh-CN" sz="2800">
                <a:effectLst>
                  <a:outerShdw blurRad="38100" dist="38100" dir="2700000" algn="tl">
                    <a:srgbClr val="FFFFFF"/>
                  </a:outerShdw>
                </a:effectLst>
                <a:ea typeface="宋体" panose="02010600030101010101" pitchFamily="2" charset="-122"/>
              </a:endParaRPr>
            </a:p>
          </p:txBody>
        </p:sp>
        <p:sp>
          <p:nvSpPr>
            <p:cNvPr id="331899" name="Rectangle 123">
              <a:extLst>
                <a:ext uri="{FF2B5EF4-FFF2-40B4-BE49-F238E27FC236}">
                  <a16:creationId xmlns:a16="http://schemas.microsoft.com/office/drawing/2014/main" id="{3B282DE4-25D2-401C-BA6B-5B6FA87B9CF0}"/>
                </a:ext>
              </a:extLst>
            </p:cNvPr>
            <p:cNvSpPr>
              <a:spLocks noChangeArrowheads="1"/>
            </p:cNvSpPr>
            <p:nvPr/>
          </p:nvSpPr>
          <p:spPr bwMode="auto">
            <a:xfrm>
              <a:off x="947"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4</a:t>
              </a:r>
              <a:endParaRPr lang="en-US" altLang="zh-CN" sz="2800">
                <a:effectLst>
                  <a:outerShdw blurRad="38100" dist="38100" dir="2700000" algn="tl">
                    <a:srgbClr val="FFFFFF"/>
                  </a:outerShdw>
                </a:effectLst>
                <a:ea typeface="宋体" panose="02010600030101010101" pitchFamily="2" charset="-122"/>
              </a:endParaRPr>
            </a:p>
          </p:txBody>
        </p:sp>
        <p:sp>
          <p:nvSpPr>
            <p:cNvPr id="331900" name="Rectangle 124">
              <a:extLst>
                <a:ext uri="{FF2B5EF4-FFF2-40B4-BE49-F238E27FC236}">
                  <a16:creationId xmlns:a16="http://schemas.microsoft.com/office/drawing/2014/main" id="{CA509A95-C98B-440A-842F-01F9A4E62F86}"/>
                </a:ext>
              </a:extLst>
            </p:cNvPr>
            <p:cNvSpPr>
              <a:spLocks noChangeArrowheads="1"/>
            </p:cNvSpPr>
            <p:nvPr/>
          </p:nvSpPr>
          <p:spPr bwMode="auto">
            <a:xfrm>
              <a:off x="1220"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5</a:t>
              </a:r>
              <a:endParaRPr lang="en-US" altLang="zh-CN" sz="2800">
                <a:effectLst>
                  <a:outerShdw blurRad="38100" dist="38100" dir="2700000" algn="tl">
                    <a:srgbClr val="FFFFFF"/>
                  </a:outerShdw>
                </a:effectLst>
                <a:ea typeface="宋体" panose="02010600030101010101" pitchFamily="2" charset="-122"/>
              </a:endParaRPr>
            </a:p>
          </p:txBody>
        </p:sp>
        <p:sp>
          <p:nvSpPr>
            <p:cNvPr id="331901" name="Rectangle 125">
              <a:extLst>
                <a:ext uri="{FF2B5EF4-FFF2-40B4-BE49-F238E27FC236}">
                  <a16:creationId xmlns:a16="http://schemas.microsoft.com/office/drawing/2014/main" id="{9670F401-DC37-4502-81F4-4FFFBBD649CB}"/>
                </a:ext>
              </a:extLst>
            </p:cNvPr>
            <p:cNvSpPr>
              <a:spLocks noChangeArrowheads="1"/>
            </p:cNvSpPr>
            <p:nvPr/>
          </p:nvSpPr>
          <p:spPr bwMode="auto">
            <a:xfrm>
              <a:off x="1492"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6</a:t>
              </a:r>
              <a:endParaRPr lang="en-US" altLang="zh-CN" sz="2800">
                <a:effectLst>
                  <a:outerShdw blurRad="38100" dist="38100" dir="2700000" algn="tl">
                    <a:srgbClr val="FFFFFF"/>
                  </a:outerShdw>
                </a:effectLst>
                <a:ea typeface="宋体" panose="02010600030101010101" pitchFamily="2" charset="-122"/>
              </a:endParaRPr>
            </a:p>
          </p:txBody>
        </p:sp>
        <p:sp>
          <p:nvSpPr>
            <p:cNvPr id="331902" name="Rectangle 126">
              <a:extLst>
                <a:ext uri="{FF2B5EF4-FFF2-40B4-BE49-F238E27FC236}">
                  <a16:creationId xmlns:a16="http://schemas.microsoft.com/office/drawing/2014/main" id="{73C54758-BA97-46EC-A7D5-F7C8AE97D494}"/>
                </a:ext>
              </a:extLst>
            </p:cNvPr>
            <p:cNvSpPr>
              <a:spLocks noChangeArrowheads="1"/>
            </p:cNvSpPr>
            <p:nvPr/>
          </p:nvSpPr>
          <p:spPr bwMode="auto">
            <a:xfrm>
              <a:off x="1765"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7</a:t>
              </a:r>
              <a:endParaRPr lang="en-US" altLang="zh-CN" sz="2800">
                <a:effectLst>
                  <a:outerShdw blurRad="38100" dist="38100" dir="2700000" algn="tl">
                    <a:srgbClr val="FFFFFF"/>
                  </a:outerShdw>
                </a:effectLst>
                <a:ea typeface="宋体" panose="02010600030101010101" pitchFamily="2" charset="-122"/>
              </a:endParaRPr>
            </a:p>
          </p:txBody>
        </p:sp>
        <p:sp>
          <p:nvSpPr>
            <p:cNvPr id="331903" name="Rectangle 127">
              <a:extLst>
                <a:ext uri="{FF2B5EF4-FFF2-40B4-BE49-F238E27FC236}">
                  <a16:creationId xmlns:a16="http://schemas.microsoft.com/office/drawing/2014/main" id="{AB98B30A-1750-45D2-84CA-59B507DEA623}"/>
                </a:ext>
              </a:extLst>
            </p:cNvPr>
            <p:cNvSpPr>
              <a:spLocks noChangeArrowheads="1"/>
            </p:cNvSpPr>
            <p:nvPr/>
          </p:nvSpPr>
          <p:spPr bwMode="auto">
            <a:xfrm>
              <a:off x="2037"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8</a:t>
              </a:r>
              <a:endParaRPr lang="en-US" altLang="zh-CN" sz="2800">
                <a:effectLst>
                  <a:outerShdw blurRad="38100" dist="38100" dir="2700000" algn="tl">
                    <a:srgbClr val="FFFFFF"/>
                  </a:outerShdw>
                </a:effectLst>
                <a:ea typeface="宋体" panose="02010600030101010101" pitchFamily="2" charset="-122"/>
              </a:endParaRPr>
            </a:p>
          </p:txBody>
        </p:sp>
        <p:sp>
          <p:nvSpPr>
            <p:cNvPr id="331904" name="Rectangle 128">
              <a:extLst>
                <a:ext uri="{FF2B5EF4-FFF2-40B4-BE49-F238E27FC236}">
                  <a16:creationId xmlns:a16="http://schemas.microsoft.com/office/drawing/2014/main" id="{70774554-1123-4A15-ACBC-A526B7D77018}"/>
                </a:ext>
              </a:extLst>
            </p:cNvPr>
            <p:cNvSpPr>
              <a:spLocks noChangeArrowheads="1"/>
            </p:cNvSpPr>
            <p:nvPr/>
          </p:nvSpPr>
          <p:spPr bwMode="auto">
            <a:xfrm>
              <a:off x="2310"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9</a:t>
              </a:r>
              <a:endParaRPr lang="en-US" altLang="zh-CN" sz="2800">
                <a:effectLst>
                  <a:outerShdw blurRad="38100" dist="38100" dir="2700000" algn="tl">
                    <a:srgbClr val="FFFFFF"/>
                  </a:outerShdw>
                </a:effectLst>
                <a:ea typeface="宋体" panose="02010600030101010101" pitchFamily="2" charset="-122"/>
              </a:endParaRPr>
            </a:p>
          </p:txBody>
        </p:sp>
        <p:sp>
          <p:nvSpPr>
            <p:cNvPr id="331905" name="Rectangle 129">
              <a:extLst>
                <a:ext uri="{FF2B5EF4-FFF2-40B4-BE49-F238E27FC236}">
                  <a16:creationId xmlns:a16="http://schemas.microsoft.com/office/drawing/2014/main" id="{91203FF5-31E0-4905-A1D0-237C2974C9B7}"/>
                </a:ext>
              </a:extLst>
            </p:cNvPr>
            <p:cNvSpPr>
              <a:spLocks noChangeArrowheads="1"/>
            </p:cNvSpPr>
            <p:nvPr/>
          </p:nvSpPr>
          <p:spPr bwMode="auto">
            <a:xfrm>
              <a:off x="2567" y="36"/>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10</a:t>
              </a:r>
              <a:endParaRPr lang="en-US" altLang="zh-CN" sz="2800">
                <a:effectLst>
                  <a:outerShdw blurRad="38100" dist="38100" dir="2700000" algn="tl">
                    <a:srgbClr val="FFFFFF"/>
                  </a:outerShdw>
                </a:effectLst>
                <a:ea typeface="宋体" panose="02010600030101010101" pitchFamily="2" charset="-122"/>
              </a:endParaRPr>
            </a:p>
          </p:txBody>
        </p:sp>
        <p:sp>
          <p:nvSpPr>
            <p:cNvPr id="331906" name="Rectangle 130">
              <a:extLst>
                <a:ext uri="{FF2B5EF4-FFF2-40B4-BE49-F238E27FC236}">
                  <a16:creationId xmlns:a16="http://schemas.microsoft.com/office/drawing/2014/main" id="{6F3B8C38-067F-424C-90FE-55E44509B71D}"/>
                </a:ext>
              </a:extLst>
            </p:cNvPr>
            <p:cNvSpPr>
              <a:spLocks noChangeArrowheads="1"/>
            </p:cNvSpPr>
            <p:nvPr/>
          </p:nvSpPr>
          <p:spPr bwMode="auto">
            <a:xfrm>
              <a:off x="2839" y="36"/>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11</a:t>
              </a:r>
              <a:endParaRPr lang="en-US" altLang="zh-CN" sz="2800">
                <a:effectLst>
                  <a:outerShdw blurRad="38100" dist="38100" dir="2700000" algn="tl">
                    <a:srgbClr val="FFFFFF"/>
                  </a:outerShdw>
                </a:effectLst>
                <a:ea typeface="宋体" panose="02010600030101010101" pitchFamily="2" charset="-122"/>
              </a:endParaRPr>
            </a:p>
          </p:txBody>
        </p:sp>
        <p:sp>
          <p:nvSpPr>
            <p:cNvPr id="331907" name="Rectangle 131">
              <a:extLst>
                <a:ext uri="{FF2B5EF4-FFF2-40B4-BE49-F238E27FC236}">
                  <a16:creationId xmlns:a16="http://schemas.microsoft.com/office/drawing/2014/main" id="{DD06A609-745F-41E3-B4CA-7A7F3CC8CC15}"/>
                </a:ext>
              </a:extLst>
            </p:cNvPr>
            <p:cNvSpPr>
              <a:spLocks noChangeArrowheads="1"/>
            </p:cNvSpPr>
            <p:nvPr/>
          </p:nvSpPr>
          <p:spPr bwMode="auto">
            <a:xfrm>
              <a:off x="3112" y="36"/>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12</a:t>
              </a:r>
              <a:endParaRPr lang="en-US" altLang="zh-CN" sz="2800">
                <a:effectLst>
                  <a:outerShdw blurRad="38100" dist="38100" dir="2700000" algn="tl">
                    <a:srgbClr val="FFFFFF"/>
                  </a:outerShdw>
                </a:effectLst>
                <a:ea typeface="宋体" panose="02010600030101010101" pitchFamily="2" charset="-122"/>
              </a:endParaRPr>
            </a:p>
          </p:txBody>
        </p:sp>
        <p:sp>
          <p:nvSpPr>
            <p:cNvPr id="331908" name="Rectangle 132">
              <a:extLst>
                <a:ext uri="{FF2B5EF4-FFF2-40B4-BE49-F238E27FC236}">
                  <a16:creationId xmlns:a16="http://schemas.microsoft.com/office/drawing/2014/main" id="{FB868569-4195-4B7E-B5B2-1C380F325069}"/>
                </a:ext>
              </a:extLst>
            </p:cNvPr>
            <p:cNvSpPr>
              <a:spLocks noChangeArrowheads="1"/>
            </p:cNvSpPr>
            <p:nvPr/>
          </p:nvSpPr>
          <p:spPr bwMode="auto">
            <a:xfrm>
              <a:off x="611" y="211"/>
              <a:ext cx="411"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Fetch</a:t>
              </a:r>
              <a:endParaRPr lang="en-US" altLang="zh-CN" sz="2400">
                <a:effectLst>
                  <a:outerShdw blurRad="38100" dist="38100" dir="2700000" algn="tl">
                    <a:srgbClr val="FFFFFF"/>
                  </a:outerShdw>
                </a:effectLst>
                <a:ea typeface="宋体" panose="02010600030101010101" pitchFamily="2" charset="-122"/>
              </a:endParaRPr>
            </a:p>
          </p:txBody>
        </p:sp>
        <p:sp>
          <p:nvSpPr>
            <p:cNvPr id="331909" name="Rectangle 133">
              <a:extLst>
                <a:ext uri="{FF2B5EF4-FFF2-40B4-BE49-F238E27FC236}">
                  <a16:creationId xmlns:a16="http://schemas.microsoft.com/office/drawing/2014/main" id="{DB5E0AFC-B87D-4AE0-9BEF-874D1AB1E418}"/>
                </a:ext>
              </a:extLst>
            </p:cNvPr>
            <p:cNvSpPr>
              <a:spLocks noChangeArrowheads="1"/>
            </p:cNvSpPr>
            <p:nvPr/>
          </p:nvSpPr>
          <p:spPr bwMode="auto">
            <a:xfrm>
              <a:off x="1117" y="211"/>
              <a:ext cx="239"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31910" name="Rectangle 134">
              <a:extLst>
                <a:ext uri="{FF2B5EF4-FFF2-40B4-BE49-F238E27FC236}">
                  <a16:creationId xmlns:a16="http://schemas.microsoft.com/office/drawing/2014/main" id="{FA04586A-6846-4E4B-A034-6878A8CA2350}"/>
                </a:ext>
              </a:extLst>
            </p:cNvPr>
            <p:cNvSpPr>
              <a:spLocks noChangeArrowheads="1"/>
            </p:cNvSpPr>
            <p:nvPr/>
          </p:nvSpPr>
          <p:spPr bwMode="auto">
            <a:xfrm>
              <a:off x="1391" y="211"/>
              <a:ext cx="23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Alloc</a:t>
              </a:r>
              <a:endParaRPr lang="en-US" altLang="zh-CN" sz="2400">
                <a:effectLst>
                  <a:outerShdw blurRad="38100" dist="38100" dir="2700000" algn="tl">
                    <a:srgbClr val="FFFFFF"/>
                  </a:outerShdw>
                </a:effectLst>
                <a:ea typeface="宋体" panose="02010600030101010101" pitchFamily="2" charset="-122"/>
              </a:endParaRPr>
            </a:p>
          </p:txBody>
        </p:sp>
        <p:sp>
          <p:nvSpPr>
            <p:cNvPr id="331911" name="Rectangle 135">
              <a:extLst>
                <a:ext uri="{FF2B5EF4-FFF2-40B4-BE49-F238E27FC236}">
                  <a16:creationId xmlns:a16="http://schemas.microsoft.com/office/drawing/2014/main" id="{3A0596CB-FA41-4E5D-A170-06E56258D362}"/>
                </a:ext>
              </a:extLst>
            </p:cNvPr>
            <p:cNvSpPr>
              <a:spLocks noChangeArrowheads="1"/>
            </p:cNvSpPr>
            <p:nvPr/>
          </p:nvSpPr>
          <p:spPr bwMode="auto">
            <a:xfrm>
              <a:off x="1751" y="214"/>
              <a:ext cx="372"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Rename</a:t>
              </a:r>
              <a:endParaRPr lang="en-US" altLang="zh-CN" sz="2400">
                <a:effectLst>
                  <a:outerShdw blurRad="38100" dist="38100" dir="2700000" algn="tl">
                    <a:srgbClr val="FFFFFF"/>
                  </a:outerShdw>
                </a:effectLst>
                <a:ea typeface="宋体" panose="02010600030101010101" pitchFamily="2" charset="-122"/>
              </a:endParaRPr>
            </a:p>
          </p:txBody>
        </p:sp>
        <p:sp>
          <p:nvSpPr>
            <p:cNvPr id="331912" name="Rectangle 136">
              <a:extLst>
                <a:ext uri="{FF2B5EF4-FFF2-40B4-BE49-F238E27FC236}">
                  <a16:creationId xmlns:a16="http://schemas.microsoft.com/office/drawing/2014/main" id="{828D6C25-D221-41AB-8F18-EC0D67F1A60E}"/>
                </a:ext>
              </a:extLst>
            </p:cNvPr>
            <p:cNvSpPr>
              <a:spLocks noChangeArrowheads="1"/>
            </p:cNvSpPr>
            <p:nvPr/>
          </p:nvSpPr>
          <p:spPr bwMode="auto">
            <a:xfrm>
              <a:off x="2237" y="211"/>
              <a:ext cx="18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Que</a:t>
              </a:r>
              <a:endParaRPr lang="en-US" altLang="zh-CN" sz="2400">
                <a:effectLst>
                  <a:outerShdw blurRad="38100" dist="38100" dir="2700000" algn="tl">
                    <a:srgbClr val="FFFFFF"/>
                  </a:outerShdw>
                </a:effectLst>
                <a:ea typeface="宋体" panose="02010600030101010101" pitchFamily="2" charset="-122"/>
              </a:endParaRPr>
            </a:p>
          </p:txBody>
        </p:sp>
        <p:sp>
          <p:nvSpPr>
            <p:cNvPr id="331913" name="Rectangle 137">
              <a:extLst>
                <a:ext uri="{FF2B5EF4-FFF2-40B4-BE49-F238E27FC236}">
                  <a16:creationId xmlns:a16="http://schemas.microsoft.com/office/drawing/2014/main" id="{DE60E121-7278-4940-9508-5EE679A6DCE3}"/>
                </a:ext>
              </a:extLst>
            </p:cNvPr>
            <p:cNvSpPr>
              <a:spLocks noChangeArrowheads="1"/>
            </p:cNvSpPr>
            <p:nvPr/>
          </p:nvSpPr>
          <p:spPr bwMode="auto">
            <a:xfrm>
              <a:off x="2509"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31914" name="Rectangle 138">
              <a:extLst>
                <a:ext uri="{FF2B5EF4-FFF2-40B4-BE49-F238E27FC236}">
                  <a16:creationId xmlns:a16="http://schemas.microsoft.com/office/drawing/2014/main" id="{6D2252C5-4CBA-4542-A77A-0F68C992F402}"/>
                </a:ext>
              </a:extLst>
            </p:cNvPr>
            <p:cNvSpPr>
              <a:spLocks noChangeArrowheads="1"/>
            </p:cNvSpPr>
            <p:nvPr/>
          </p:nvSpPr>
          <p:spPr bwMode="auto">
            <a:xfrm>
              <a:off x="2790" y="208"/>
              <a:ext cx="176" cy="12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31915" name="Rectangle 139">
              <a:extLst>
                <a:ext uri="{FF2B5EF4-FFF2-40B4-BE49-F238E27FC236}">
                  <a16:creationId xmlns:a16="http://schemas.microsoft.com/office/drawing/2014/main" id="{8D97114B-DE0D-47EA-A915-DDA7B85336FA}"/>
                </a:ext>
              </a:extLst>
            </p:cNvPr>
            <p:cNvSpPr>
              <a:spLocks noChangeArrowheads="1"/>
            </p:cNvSpPr>
            <p:nvPr/>
          </p:nvSpPr>
          <p:spPr bwMode="auto">
            <a:xfrm>
              <a:off x="3054"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31916" name="Line 140">
              <a:extLst>
                <a:ext uri="{FF2B5EF4-FFF2-40B4-BE49-F238E27FC236}">
                  <a16:creationId xmlns:a16="http://schemas.microsoft.com/office/drawing/2014/main" id="{7C677EA2-3CED-42E2-AB6C-A118DE1413E2}"/>
                </a:ext>
              </a:extLst>
            </p:cNvPr>
            <p:cNvSpPr>
              <a:spLocks noChangeShapeType="1"/>
            </p:cNvSpPr>
            <p:nvPr/>
          </p:nvSpPr>
          <p:spPr bwMode="auto">
            <a:xfrm>
              <a:off x="3281" y="2"/>
              <a:ext cx="545"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1917" name="Rectangle 141">
              <a:extLst>
                <a:ext uri="{FF2B5EF4-FFF2-40B4-BE49-F238E27FC236}">
                  <a16:creationId xmlns:a16="http://schemas.microsoft.com/office/drawing/2014/main" id="{46E15E78-DCA1-44D0-8E5D-207C7F19C83C}"/>
                </a:ext>
              </a:extLst>
            </p:cNvPr>
            <p:cNvSpPr>
              <a:spLocks noChangeArrowheads="1"/>
            </p:cNvSpPr>
            <p:nvPr/>
          </p:nvSpPr>
          <p:spPr bwMode="auto">
            <a:xfrm>
              <a:off x="3387" y="36"/>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13</a:t>
              </a:r>
              <a:endParaRPr lang="en-US" altLang="zh-CN" sz="2800">
                <a:effectLst>
                  <a:outerShdw blurRad="38100" dist="38100" dir="2700000" algn="tl">
                    <a:srgbClr val="FFFFFF"/>
                  </a:outerShdw>
                </a:effectLst>
                <a:ea typeface="宋体" panose="02010600030101010101" pitchFamily="2" charset="-122"/>
              </a:endParaRPr>
            </a:p>
          </p:txBody>
        </p:sp>
        <p:sp>
          <p:nvSpPr>
            <p:cNvPr id="331918" name="Rectangle 142">
              <a:extLst>
                <a:ext uri="{FF2B5EF4-FFF2-40B4-BE49-F238E27FC236}">
                  <a16:creationId xmlns:a16="http://schemas.microsoft.com/office/drawing/2014/main" id="{ECDCCDBB-8956-4338-8963-952025D2CD45}"/>
                </a:ext>
              </a:extLst>
            </p:cNvPr>
            <p:cNvSpPr>
              <a:spLocks noChangeArrowheads="1"/>
            </p:cNvSpPr>
            <p:nvPr/>
          </p:nvSpPr>
          <p:spPr bwMode="auto">
            <a:xfrm>
              <a:off x="3658" y="36"/>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14</a:t>
              </a:r>
              <a:endParaRPr lang="en-US" altLang="zh-CN" sz="2800">
                <a:effectLst>
                  <a:outerShdw blurRad="38100" dist="38100" dir="2700000" algn="tl">
                    <a:srgbClr val="FFFFFF"/>
                  </a:outerShdw>
                </a:effectLst>
                <a:ea typeface="宋体" panose="02010600030101010101" pitchFamily="2" charset="-122"/>
              </a:endParaRPr>
            </a:p>
          </p:txBody>
        </p:sp>
        <p:sp>
          <p:nvSpPr>
            <p:cNvPr id="331919" name="Rectangle 143">
              <a:extLst>
                <a:ext uri="{FF2B5EF4-FFF2-40B4-BE49-F238E27FC236}">
                  <a16:creationId xmlns:a16="http://schemas.microsoft.com/office/drawing/2014/main" id="{EA297FD3-2E5E-431C-9067-722B37246F89}"/>
                </a:ext>
              </a:extLst>
            </p:cNvPr>
            <p:cNvSpPr>
              <a:spLocks noChangeArrowheads="1"/>
            </p:cNvSpPr>
            <p:nvPr/>
          </p:nvSpPr>
          <p:spPr bwMode="auto">
            <a:xfrm>
              <a:off x="3325" y="209"/>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31920" name="Rectangle 144">
              <a:extLst>
                <a:ext uri="{FF2B5EF4-FFF2-40B4-BE49-F238E27FC236}">
                  <a16:creationId xmlns:a16="http://schemas.microsoft.com/office/drawing/2014/main" id="{50CA7EE0-6D6D-4F45-93A5-6AC3D99A7B1A}"/>
                </a:ext>
              </a:extLst>
            </p:cNvPr>
            <p:cNvSpPr>
              <a:spLocks noChangeArrowheads="1"/>
            </p:cNvSpPr>
            <p:nvPr/>
          </p:nvSpPr>
          <p:spPr bwMode="auto">
            <a:xfrm>
              <a:off x="3576" y="213"/>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31921" name="Line 145">
              <a:extLst>
                <a:ext uri="{FF2B5EF4-FFF2-40B4-BE49-F238E27FC236}">
                  <a16:creationId xmlns:a16="http://schemas.microsoft.com/office/drawing/2014/main" id="{F001DD1F-AD44-4733-B0CC-5FB25E66BC12}"/>
                </a:ext>
              </a:extLst>
            </p:cNvPr>
            <p:cNvSpPr>
              <a:spLocks noChangeShapeType="1"/>
            </p:cNvSpPr>
            <p:nvPr/>
          </p:nvSpPr>
          <p:spPr bwMode="auto">
            <a:xfrm>
              <a:off x="3281" y="2"/>
              <a:ext cx="5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1922" name="Line 146">
              <a:extLst>
                <a:ext uri="{FF2B5EF4-FFF2-40B4-BE49-F238E27FC236}">
                  <a16:creationId xmlns:a16="http://schemas.microsoft.com/office/drawing/2014/main" id="{2F6C4191-5235-4921-9991-F7FDF5B69397}"/>
                </a:ext>
              </a:extLst>
            </p:cNvPr>
            <p:cNvSpPr>
              <a:spLocks noChangeShapeType="1"/>
            </p:cNvSpPr>
            <p:nvPr/>
          </p:nvSpPr>
          <p:spPr bwMode="auto">
            <a:xfrm>
              <a:off x="3826" y="2"/>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1923" name="Line 147">
              <a:extLst>
                <a:ext uri="{FF2B5EF4-FFF2-40B4-BE49-F238E27FC236}">
                  <a16:creationId xmlns:a16="http://schemas.microsoft.com/office/drawing/2014/main" id="{49218050-CCB2-4116-B45C-D5363CC383B3}"/>
                </a:ext>
              </a:extLst>
            </p:cNvPr>
            <p:cNvSpPr>
              <a:spLocks noChangeShapeType="1"/>
            </p:cNvSpPr>
            <p:nvPr/>
          </p:nvSpPr>
          <p:spPr bwMode="auto">
            <a:xfrm>
              <a:off x="3826" y="173"/>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1924" name="Rectangle 148">
              <a:extLst>
                <a:ext uri="{FF2B5EF4-FFF2-40B4-BE49-F238E27FC236}">
                  <a16:creationId xmlns:a16="http://schemas.microsoft.com/office/drawing/2014/main" id="{F4AB87BA-68F5-464B-B8BE-D8700C9AA8DE}"/>
                </a:ext>
              </a:extLst>
            </p:cNvPr>
            <p:cNvSpPr>
              <a:spLocks noChangeArrowheads="1"/>
            </p:cNvSpPr>
            <p:nvPr/>
          </p:nvSpPr>
          <p:spPr bwMode="auto">
            <a:xfrm>
              <a:off x="3886" y="36"/>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15</a:t>
              </a:r>
              <a:endParaRPr lang="en-US" altLang="zh-CN" sz="2800">
                <a:effectLst>
                  <a:outerShdw blurRad="38100" dist="38100" dir="2700000" algn="tl">
                    <a:srgbClr val="FFFFFF"/>
                  </a:outerShdw>
                </a:effectLst>
                <a:ea typeface="宋体" panose="02010600030101010101" pitchFamily="2" charset="-122"/>
              </a:endParaRPr>
            </a:p>
          </p:txBody>
        </p:sp>
        <p:sp>
          <p:nvSpPr>
            <p:cNvPr id="331925" name="Rectangle 149">
              <a:extLst>
                <a:ext uri="{FF2B5EF4-FFF2-40B4-BE49-F238E27FC236}">
                  <a16:creationId xmlns:a16="http://schemas.microsoft.com/office/drawing/2014/main" id="{9384B716-DD38-4E4E-A01A-4E596CB67214}"/>
                </a:ext>
              </a:extLst>
            </p:cNvPr>
            <p:cNvSpPr>
              <a:spLocks noChangeArrowheads="1"/>
            </p:cNvSpPr>
            <p:nvPr/>
          </p:nvSpPr>
          <p:spPr bwMode="auto">
            <a:xfrm>
              <a:off x="4159" y="36"/>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16</a:t>
              </a:r>
              <a:endParaRPr lang="en-US" altLang="zh-CN" sz="2800">
                <a:effectLst>
                  <a:outerShdw blurRad="38100" dist="38100" dir="2700000" algn="tl">
                    <a:srgbClr val="FFFFFF"/>
                  </a:outerShdw>
                </a:effectLst>
                <a:ea typeface="宋体" panose="02010600030101010101" pitchFamily="2" charset="-122"/>
              </a:endParaRPr>
            </a:p>
          </p:txBody>
        </p:sp>
        <p:sp>
          <p:nvSpPr>
            <p:cNvPr id="331926" name="Rectangle 150">
              <a:extLst>
                <a:ext uri="{FF2B5EF4-FFF2-40B4-BE49-F238E27FC236}">
                  <a16:creationId xmlns:a16="http://schemas.microsoft.com/office/drawing/2014/main" id="{A7676832-983F-4B99-802A-DF73FE25FBC3}"/>
                </a:ext>
              </a:extLst>
            </p:cNvPr>
            <p:cNvSpPr>
              <a:spLocks noChangeArrowheads="1"/>
            </p:cNvSpPr>
            <p:nvPr/>
          </p:nvSpPr>
          <p:spPr bwMode="auto">
            <a:xfrm>
              <a:off x="4429" y="33"/>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17</a:t>
              </a:r>
              <a:endParaRPr lang="en-US" altLang="zh-CN" sz="2800">
                <a:effectLst>
                  <a:outerShdw blurRad="38100" dist="38100" dir="2700000" algn="tl">
                    <a:srgbClr val="FFFFFF"/>
                  </a:outerShdw>
                </a:effectLst>
                <a:ea typeface="宋体" panose="02010600030101010101" pitchFamily="2" charset="-122"/>
              </a:endParaRPr>
            </a:p>
          </p:txBody>
        </p:sp>
        <p:sp>
          <p:nvSpPr>
            <p:cNvPr id="331927" name="Rectangle 151">
              <a:extLst>
                <a:ext uri="{FF2B5EF4-FFF2-40B4-BE49-F238E27FC236}">
                  <a16:creationId xmlns:a16="http://schemas.microsoft.com/office/drawing/2014/main" id="{680F9341-090C-407E-A008-29159289B775}"/>
                </a:ext>
              </a:extLst>
            </p:cNvPr>
            <p:cNvSpPr>
              <a:spLocks noChangeArrowheads="1"/>
            </p:cNvSpPr>
            <p:nvPr/>
          </p:nvSpPr>
          <p:spPr bwMode="auto">
            <a:xfrm>
              <a:off x="4699" y="36"/>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18</a:t>
              </a:r>
              <a:endParaRPr lang="en-US" altLang="zh-CN" sz="2800">
                <a:effectLst>
                  <a:outerShdw blurRad="38100" dist="38100" dir="2700000" algn="tl">
                    <a:srgbClr val="FFFFFF"/>
                  </a:outerShdw>
                </a:effectLst>
                <a:ea typeface="宋体" panose="02010600030101010101" pitchFamily="2" charset="-122"/>
              </a:endParaRPr>
            </a:p>
          </p:txBody>
        </p:sp>
        <p:sp>
          <p:nvSpPr>
            <p:cNvPr id="331928" name="Rectangle 152">
              <a:extLst>
                <a:ext uri="{FF2B5EF4-FFF2-40B4-BE49-F238E27FC236}">
                  <a16:creationId xmlns:a16="http://schemas.microsoft.com/office/drawing/2014/main" id="{C9CF1404-A42B-4DA0-BF36-5333EB7A02AA}"/>
                </a:ext>
              </a:extLst>
            </p:cNvPr>
            <p:cNvSpPr>
              <a:spLocks noChangeArrowheads="1"/>
            </p:cNvSpPr>
            <p:nvPr/>
          </p:nvSpPr>
          <p:spPr bwMode="auto">
            <a:xfrm>
              <a:off x="4975" y="33"/>
              <a:ext cx="124"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19</a:t>
              </a:r>
              <a:endParaRPr lang="en-US" altLang="zh-CN" sz="2800">
                <a:effectLst>
                  <a:outerShdw blurRad="38100" dist="38100" dir="2700000" algn="tl">
                    <a:srgbClr val="FFFFFF"/>
                  </a:outerShdw>
                </a:effectLst>
                <a:ea typeface="宋体" panose="02010600030101010101" pitchFamily="2" charset="-122"/>
              </a:endParaRPr>
            </a:p>
          </p:txBody>
        </p:sp>
        <p:sp>
          <p:nvSpPr>
            <p:cNvPr id="331929" name="Rectangle 153">
              <a:extLst>
                <a:ext uri="{FF2B5EF4-FFF2-40B4-BE49-F238E27FC236}">
                  <a16:creationId xmlns:a16="http://schemas.microsoft.com/office/drawing/2014/main" id="{101A4856-9FAD-4245-957E-EE432F281E2D}"/>
                </a:ext>
              </a:extLst>
            </p:cNvPr>
            <p:cNvSpPr>
              <a:spLocks noChangeArrowheads="1"/>
            </p:cNvSpPr>
            <p:nvPr/>
          </p:nvSpPr>
          <p:spPr bwMode="auto">
            <a:xfrm>
              <a:off x="5230" y="30"/>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20</a:t>
              </a:r>
              <a:endParaRPr lang="en-US" altLang="zh-CN" sz="2800">
                <a:effectLst>
                  <a:outerShdw blurRad="38100" dist="38100" dir="2700000" algn="tl">
                    <a:srgbClr val="FFFFFF"/>
                  </a:outerShdw>
                </a:effectLst>
                <a:ea typeface="宋体" panose="02010600030101010101" pitchFamily="2" charset="-122"/>
              </a:endParaRPr>
            </a:p>
          </p:txBody>
        </p:sp>
        <p:sp>
          <p:nvSpPr>
            <p:cNvPr id="331930" name="Rectangle 154">
              <a:extLst>
                <a:ext uri="{FF2B5EF4-FFF2-40B4-BE49-F238E27FC236}">
                  <a16:creationId xmlns:a16="http://schemas.microsoft.com/office/drawing/2014/main" id="{604D48F0-CA52-402F-8598-F79421B51FCE}"/>
                </a:ext>
              </a:extLst>
            </p:cNvPr>
            <p:cNvSpPr>
              <a:spLocks noChangeArrowheads="1"/>
            </p:cNvSpPr>
            <p:nvPr/>
          </p:nvSpPr>
          <p:spPr bwMode="auto">
            <a:xfrm>
              <a:off x="4157" y="208"/>
              <a:ext cx="128" cy="12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a:t>
              </a:r>
            </a:p>
          </p:txBody>
        </p:sp>
        <p:sp>
          <p:nvSpPr>
            <p:cNvPr id="331931" name="Rectangle 155">
              <a:extLst>
                <a:ext uri="{FF2B5EF4-FFF2-40B4-BE49-F238E27FC236}">
                  <a16:creationId xmlns:a16="http://schemas.microsoft.com/office/drawing/2014/main" id="{79AEA052-ED62-400E-AB52-5E9A564A1F92}"/>
                </a:ext>
              </a:extLst>
            </p:cNvPr>
            <p:cNvSpPr>
              <a:spLocks noChangeArrowheads="1"/>
            </p:cNvSpPr>
            <p:nvPr/>
          </p:nvSpPr>
          <p:spPr bwMode="auto">
            <a:xfrm>
              <a:off x="4435" y="211"/>
              <a:ext cx="11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Ex</a:t>
              </a:r>
              <a:endParaRPr lang="en-US" altLang="zh-CN" sz="2400">
                <a:effectLst>
                  <a:outerShdw blurRad="38100" dist="38100" dir="2700000" algn="tl">
                    <a:srgbClr val="FFFFFF"/>
                  </a:outerShdw>
                </a:effectLst>
                <a:ea typeface="宋体" panose="02010600030101010101" pitchFamily="2" charset="-122"/>
              </a:endParaRPr>
            </a:p>
          </p:txBody>
        </p:sp>
        <p:sp>
          <p:nvSpPr>
            <p:cNvPr id="331932" name="Rectangle 156">
              <a:extLst>
                <a:ext uri="{FF2B5EF4-FFF2-40B4-BE49-F238E27FC236}">
                  <a16:creationId xmlns:a16="http://schemas.microsoft.com/office/drawing/2014/main" id="{9F129530-E760-486E-8738-7969FBC79F80}"/>
                </a:ext>
              </a:extLst>
            </p:cNvPr>
            <p:cNvSpPr>
              <a:spLocks noChangeArrowheads="1"/>
            </p:cNvSpPr>
            <p:nvPr/>
          </p:nvSpPr>
          <p:spPr bwMode="auto">
            <a:xfrm>
              <a:off x="4660" y="214"/>
              <a:ext cx="19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Flgs</a:t>
              </a:r>
              <a:endParaRPr lang="en-US" altLang="zh-CN" sz="2400">
                <a:effectLst>
                  <a:outerShdw blurRad="38100" dist="38100" dir="2700000" algn="tl">
                    <a:srgbClr val="FFFFFF"/>
                  </a:outerShdw>
                </a:effectLst>
                <a:ea typeface="宋体" panose="02010600030101010101" pitchFamily="2" charset="-122"/>
              </a:endParaRPr>
            </a:p>
          </p:txBody>
        </p:sp>
        <p:sp>
          <p:nvSpPr>
            <p:cNvPr id="331933" name="Rectangle 157">
              <a:extLst>
                <a:ext uri="{FF2B5EF4-FFF2-40B4-BE49-F238E27FC236}">
                  <a16:creationId xmlns:a16="http://schemas.microsoft.com/office/drawing/2014/main" id="{21F00FE9-0CC2-4989-ADBC-D95A3162115F}"/>
                </a:ext>
              </a:extLst>
            </p:cNvPr>
            <p:cNvSpPr>
              <a:spLocks noChangeArrowheads="1"/>
            </p:cNvSpPr>
            <p:nvPr/>
          </p:nvSpPr>
          <p:spPr bwMode="auto">
            <a:xfrm>
              <a:off x="4914" y="210"/>
              <a:ext cx="2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Br Ck</a:t>
              </a:r>
              <a:endParaRPr lang="en-US" altLang="zh-CN" sz="2400">
                <a:effectLst>
                  <a:outerShdw blurRad="38100" dist="38100" dir="2700000" algn="tl">
                    <a:srgbClr val="FFFFFF"/>
                  </a:outerShdw>
                </a:effectLst>
                <a:ea typeface="宋体" panose="02010600030101010101" pitchFamily="2" charset="-122"/>
              </a:endParaRPr>
            </a:p>
          </p:txBody>
        </p:sp>
        <p:sp>
          <p:nvSpPr>
            <p:cNvPr id="331934" name="Rectangle 158">
              <a:extLst>
                <a:ext uri="{FF2B5EF4-FFF2-40B4-BE49-F238E27FC236}">
                  <a16:creationId xmlns:a16="http://schemas.microsoft.com/office/drawing/2014/main" id="{6D0E4F85-3B1E-4C28-A156-D4B163132284}"/>
                </a:ext>
              </a:extLst>
            </p:cNvPr>
            <p:cNvSpPr>
              <a:spLocks noChangeArrowheads="1"/>
            </p:cNvSpPr>
            <p:nvPr/>
          </p:nvSpPr>
          <p:spPr bwMode="auto">
            <a:xfrm>
              <a:off x="5194" y="211"/>
              <a:ext cx="26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31935" name="Rectangle 159">
              <a:extLst>
                <a:ext uri="{FF2B5EF4-FFF2-40B4-BE49-F238E27FC236}">
                  <a16:creationId xmlns:a16="http://schemas.microsoft.com/office/drawing/2014/main" id="{82BFCB46-253F-4D6C-98AA-2AC041B3A4C3}"/>
                </a:ext>
              </a:extLst>
            </p:cNvPr>
            <p:cNvSpPr>
              <a:spLocks noChangeArrowheads="1"/>
            </p:cNvSpPr>
            <p:nvPr/>
          </p:nvSpPr>
          <p:spPr bwMode="auto">
            <a:xfrm>
              <a:off x="3886" y="208"/>
              <a:ext cx="155" cy="12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 </a:t>
              </a:r>
              <a:endParaRPr lang="en-US" altLang="zh-CN" sz="2400">
                <a:effectLst>
                  <a:outerShdw blurRad="38100" dist="38100" dir="2700000" algn="tl">
                    <a:srgbClr val="FFFFFF"/>
                  </a:outerShdw>
                </a:effectLst>
                <a:ea typeface="宋体" panose="02010600030101010101" pitchFamily="2" charset="-122"/>
              </a:endParaRPr>
            </a:p>
          </p:txBody>
        </p:sp>
        <p:sp>
          <p:nvSpPr>
            <p:cNvPr id="331936" name="Rectangle 160">
              <a:extLst>
                <a:ext uri="{FF2B5EF4-FFF2-40B4-BE49-F238E27FC236}">
                  <a16:creationId xmlns:a16="http://schemas.microsoft.com/office/drawing/2014/main" id="{4459D350-1569-4081-BE2F-A4A699EB09BD}"/>
                </a:ext>
              </a:extLst>
            </p:cNvPr>
            <p:cNvSpPr>
              <a:spLocks noChangeArrowheads="1"/>
            </p:cNvSpPr>
            <p:nvPr/>
          </p:nvSpPr>
          <p:spPr bwMode="auto">
            <a:xfrm>
              <a:off x="67" y="211"/>
              <a:ext cx="42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Nxt IP</a:t>
              </a:r>
              <a:endParaRPr lang="en-US" altLang="zh-CN" sz="2400">
                <a:effectLst>
                  <a:outerShdw blurRad="38100" dist="38100" dir="2700000" algn="tl">
                    <a:srgbClr val="FFFFFF"/>
                  </a:outerShdw>
                </a:effectLst>
                <a:ea typeface="宋体" panose="02010600030101010101" pitchFamily="2" charset="-122"/>
              </a:endParaRPr>
            </a:p>
          </p:txBody>
        </p:sp>
        <p:sp>
          <p:nvSpPr>
            <p:cNvPr id="331937" name="Rectangle 161">
              <a:extLst>
                <a:ext uri="{FF2B5EF4-FFF2-40B4-BE49-F238E27FC236}">
                  <a16:creationId xmlns:a16="http://schemas.microsoft.com/office/drawing/2014/main" id="{1E184208-7768-48DD-8B15-A4AA52BBFCAC}"/>
                </a:ext>
              </a:extLst>
            </p:cNvPr>
            <p:cNvSpPr>
              <a:spLocks noChangeArrowheads="1"/>
            </p:cNvSpPr>
            <p:nvPr/>
          </p:nvSpPr>
          <p:spPr bwMode="auto">
            <a:xfrm>
              <a:off x="130" y="36"/>
              <a:ext cx="62" cy="14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a:t>
              </a:r>
              <a:endParaRPr lang="en-US" altLang="zh-CN" sz="2800">
                <a:effectLst>
                  <a:outerShdw blurRad="38100" dist="38100" dir="2700000" algn="tl">
                    <a:srgbClr val="FFFFFF"/>
                  </a:outerShdw>
                </a:effectLst>
                <a:ea typeface="宋体" panose="02010600030101010101" pitchFamily="2" charset="-122"/>
              </a:endParaRPr>
            </a:p>
          </p:txBody>
        </p:sp>
        <p:grpSp>
          <p:nvGrpSpPr>
            <p:cNvPr id="331938" name="Group 162">
              <a:extLst>
                <a:ext uri="{FF2B5EF4-FFF2-40B4-BE49-F238E27FC236}">
                  <a16:creationId xmlns:a16="http://schemas.microsoft.com/office/drawing/2014/main" id="{CE677557-16C9-4A50-8992-181454D9EF4E}"/>
                </a:ext>
              </a:extLst>
            </p:cNvPr>
            <p:cNvGrpSpPr>
              <a:grpSpLocks/>
            </p:cNvGrpSpPr>
            <p:nvPr/>
          </p:nvGrpSpPr>
          <p:grpSpPr bwMode="auto">
            <a:xfrm>
              <a:off x="144" y="560"/>
              <a:ext cx="5070" cy="1343"/>
              <a:chOff x="0" y="0"/>
              <a:chExt cx="5070" cy="1343"/>
            </a:xfrm>
          </p:grpSpPr>
          <p:sp>
            <p:nvSpPr>
              <p:cNvPr id="331939" name="Text Box 163">
                <a:extLst>
                  <a:ext uri="{FF2B5EF4-FFF2-40B4-BE49-F238E27FC236}">
                    <a16:creationId xmlns:a16="http://schemas.microsoft.com/office/drawing/2014/main" id="{6DB12238-ADDB-462E-B888-338567BFB10B}"/>
                  </a:ext>
                </a:extLst>
              </p:cNvPr>
              <p:cNvSpPr txBox="1">
                <a:spLocks noChangeArrowheads="1"/>
              </p:cNvSpPr>
              <p:nvPr/>
            </p:nvSpPr>
            <p:spPr bwMode="auto">
              <a:xfrm>
                <a:off x="0" y="0"/>
                <a:ext cx="5070" cy="8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latin typeface="Trebuchet MS" panose="020B0603020202020204" pitchFamily="34" charset="0"/>
                    <a:ea typeface="宋体" panose="02010600030101010101" pitchFamily="2" charset="-122"/>
                  </a:rPr>
                  <a:t>Drive: Wire delay</a:t>
                </a:r>
              </a:p>
              <a:p>
                <a:r>
                  <a:rPr lang="en-US" altLang="zh-CN" sz="2800">
                    <a:latin typeface="Trebuchet MS" panose="020B0603020202020204" pitchFamily="34" charset="0"/>
                    <a:ea typeface="宋体" panose="02010600030101010101" pitchFamily="2" charset="-122"/>
                  </a:rPr>
                  <a:t>	</a:t>
                </a:r>
                <a:r>
                  <a:rPr lang="en-US" altLang="zh-CN" sz="2400">
                    <a:latin typeface="Trebuchet MS" panose="020B0603020202020204" pitchFamily="34" charset="0"/>
                    <a:ea typeface="宋体" panose="02010600030101010101" pitchFamily="2" charset="-122"/>
                  </a:rPr>
                  <a:t>Drive the result of the branch check to the front</a:t>
                </a:r>
              </a:p>
              <a:p>
                <a:r>
                  <a:rPr lang="en-US" altLang="zh-CN" sz="2400">
                    <a:latin typeface="Trebuchet MS" panose="020B0603020202020204" pitchFamily="34" charset="0"/>
                    <a:ea typeface="宋体" panose="02010600030101010101" pitchFamily="2" charset="-122"/>
                  </a:rPr>
                  <a:t>	end of the machine.  </a:t>
                </a:r>
              </a:p>
            </p:txBody>
          </p:sp>
          <p:sp>
            <p:nvSpPr>
              <p:cNvPr id="331940" name="AutoShape 164">
                <a:extLst>
                  <a:ext uri="{FF2B5EF4-FFF2-40B4-BE49-F238E27FC236}">
                    <a16:creationId xmlns:a16="http://schemas.microsoft.com/office/drawing/2014/main" id="{AC56B9ED-487D-4D6E-8B56-9C8DF17908AA}"/>
                  </a:ext>
                </a:extLst>
              </p:cNvPr>
              <p:cNvSpPr>
                <a:spLocks noChangeArrowheads="1"/>
              </p:cNvSpPr>
              <p:nvPr/>
            </p:nvSpPr>
            <p:spPr bwMode="auto">
              <a:xfrm>
                <a:off x="2304" y="1103"/>
                <a:ext cx="1008" cy="240"/>
              </a:xfrm>
              <a:prstGeom prst="leftArrow">
                <a:avLst>
                  <a:gd name="adj1" fmla="val 50000"/>
                  <a:gd name="adj2" fmla="val 105000"/>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 name="日期占位符 1">
            <a:extLst>
              <a:ext uri="{FF2B5EF4-FFF2-40B4-BE49-F238E27FC236}">
                <a16:creationId xmlns:a16="http://schemas.microsoft.com/office/drawing/2014/main" id="{278110A6-06BA-43F3-A53F-2D82078028C2}"/>
              </a:ext>
            </a:extLst>
          </p:cNvPr>
          <p:cNvSpPr>
            <a:spLocks noGrp="1"/>
          </p:cNvSpPr>
          <p:nvPr>
            <p:ph type="dt" sz="half" idx="10"/>
          </p:nvPr>
        </p:nvSpPr>
        <p:spPr/>
        <p:txBody>
          <a:bodyPr/>
          <a:lstStyle/>
          <a:p>
            <a:fld id="{EDF7C4CF-1C55-424D-A2CF-ADBFC0B6EED7}"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FF66D21B-6766-4E76-9B2B-3A94F9E8332C}"/>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5A954937-1CFB-4F49-AFA1-0608EC98FC7E}"/>
              </a:ext>
            </a:extLst>
          </p:cNvPr>
          <p:cNvSpPr>
            <a:spLocks noGrp="1"/>
          </p:cNvSpPr>
          <p:nvPr>
            <p:ph type="sldNum" sz="quarter" idx="12"/>
          </p:nvPr>
        </p:nvSpPr>
        <p:spPr/>
        <p:txBody>
          <a:bodyPr/>
          <a:lstStyle/>
          <a:p>
            <a:fld id="{543F9F60-DC96-4418-AA45-B65D142E4089}" type="slidenum">
              <a:rPr lang="zh-CN" altLang="en-US" smtClean="0"/>
              <a:t>107</a:t>
            </a:fld>
            <a:endParaRPr lang="zh-CN" altLang="en-US"/>
          </a:p>
        </p:txBody>
      </p:sp>
    </p:spTree>
    <p:extLst>
      <p:ext uri="{BB962C8B-B14F-4D97-AF65-F5344CB8AC3E}">
        <p14:creationId xmlns:p14="http://schemas.microsoft.com/office/powerpoint/2010/main" val="2014777164"/>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4" name="Rectangle 4">
            <a:extLst>
              <a:ext uri="{FF2B5EF4-FFF2-40B4-BE49-F238E27FC236}">
                <a16:creationId xmlns:a16="http://schemas.microsoft.com/office/drawing/2014/main" id="{BAE1C1FA-62AD-46B0-A29E-C909E314308F}"/>
              </a:ext>
            </a:extLst>
          </p:cNvPr>
          <p:cNvSpPr>
            <a:spLocks noGrp="1" noChangeArrowheads="1"/>
          </p:cNvSpPr>
          <p:nvPr>
            <p:ph type="title"/>
          </p:nvPr>
        </p:nvSpPr>
        <p:spPr/>
        <p:txBody>
          <a:bodyPr/>
          <a:lstStyle/>
          <a:p>
            <a:r>
              <a:rPr lang="en-US" altLang="zh-CN"/>
              <a:t>The Intel Core i7: Nehalem Architecture</a:t>
            </a:r>
            <a:endParaRPr lang="zh-CN" altLang="en-US"/>
          </a:p>
        </p:txBody>
      </p:sp>
      <p:sp>
        <p:nvSpPr>
          <p:cNvPr id="302085" name="Rectangle 5">
            <a:extLst>
              <a:ext uri="{FF2B5EF4-FFF2-40B4-BE49-F238E27FC236}">
                <a16:creationId xmlns:a16="http://schemas.microsoft.com/office/drawing/2014/main" id="{FDDFB355-FAD2-4929-9919-76B9ECE7D549}"/>
              </a:ext>
            </a:extLst>
          </p:cNvPr>
          <p:cNvSpPr>
            <a:spLocks noGrp="1" noChangeArrowheads="1"/>
          </p:cNvSpPr>
          <p:nvPr>
            <p:ph type="body" idx="1"/>
          </p:nvPr>
        </p:nvSpPr>
        <p:spPr/>
        <p:txBody>
          <a:bodyPr>
            <a:normAutofit/>
          </a:bodyPr>
          <a:lstStyle/>
          <a:p>
            <a:r>
              <a:rPr lang="en-US" altLang="zh-CN"/>
              <a:t>The i7 uses an aggressive out-of-order speculative microarchitecture</a:t>
            </a:r>
          </a:p>
          <a:p>
            <a:pPr lvl="1"/>
            <a:r>
              <a:rPr lang="en-US" altLang="zh-CN"/>
              <a:t>With reasonably deep pipelines</a:t>
            </a:r>
          </a:p>
          <a:p>
            <a:pPr lvl="1"/>
            <a:r>
              <a:rPr lang="en-US" altLang="zh-CN"/>
              <a:t>With the goal of achieving high instruction throughput</a:t>
            </a:r>
          </a:p>
          <a:p>
            <a:pPr lvl="1"/>
            <a:r>
              <a:rPr lang="en-US" altLang="zh-CN"/>
              <a:t>By combining multiple issue</a:t>
            </a:r>
          </a:p>
          <a:p>
            <a:pPr lvl="1"/>
            <a:r>
              <a:rPr lang="en-US" altLang="zh-CN"/>
              <a:t>And high clock rates</a:t>
            </a:r>
          </a:p>
          <a:p>
            <a:r>
              <a:rPr lang="en-US" altLang="zh-CN"/>
              <a:t>The total pipeline depth is 14 stages</a:t>
            </a:r>
          </a:p>
          <a:p>
            <a:pPr lvl="1"/>
            <a:r>
              <a:rPr lang="en-US" altLang="zh-CN"/>
              <a:t>branch mispredictions costing 17 cycles</a:t>
            </a:r>
          </a:p>
          <a:p>
            <a:r>
              <a:rPr lang="en-US" altLang="zh-CN"/>
              <a:t>There are 48 load and 32 store buffers</a:t>
            </a:r>
          </a:p>
          <a:p>
            <a:r>
              <a:rPr lang="en-US" altLang="zh-CN"/>
              <a:t>The six independent functional units can each begin execution of a ready micro-op in the same cycle</a:t>
            </a:r>
            <a:endParaRPr lang="zh-CN" altLang="en-US"/>
          </a:p>
        </p:txBody>
      </p:sp>
      <p:sp>
        <p:nvSpPr>
          <p:cNvPr id="2" name="日期占位符 1">
            <a:extLst>
              <a:ext uri="{FF2B5EF4-FFF2-40B4-BE49-F238E27FC236}">
                <a16:creationId xmlns:a16="http://schemas.microsoft.com/office/drawing/2014/main" id="{3DD6624A-7859-4DB5-9A08-F136521FF620}"/>
              </a:ext>
            </a:extLst>
          </p:cNvPr>
          <p:cNvSpPr>
            <a:spLocks noGrp="1"/>
          </p:cNvSpPr>
          <p:nvPr>
            <p:ph type="dt" sz="half" idx="10"/>
          </p:nvPr>
        </p:nvSpPr>
        <p:spPr/>
        <p:txBody>
          <a:bodyPr/>
          <a:lstStyle/>
          <a:p>
            <a:fld id="{ADA10062-B72D-475D-BB3A-F063E7006682}"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5CD22990-6A1B-4A97-894E-6FF762DDBF15}"/>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02DD4A50-8828-47E5-8D09-79FD6828AB94}"/>
              </a:ext>
            </a:extLst>
          </p:cNvPr>
          <p:cNvSpPr>
            <a:spLocks noGrp="1"/>
          </p:cNvSpPr>
          <p:nvPr>
            <p:ph type="sldNum" sz="quarter" idx="12"/>
          </p:nvPr>
        </p:nvSpPr>
        <p:spPr/>
        <p:txBody>
          <a:bodyPr/>
          <a:lstStyle/>
          <a:p>
            <a:fld id="{543F9F60-DC96-4418-AA45-B65D142E4089}" type="slidenum">
              <a:rPr lang="zh-CN" altLang="en-US" smtClean="0"/>
              <a:t>108</a:t>
            </a:fld>
            <a:endParaRPr lang="zh-CN" altLang="en-US"/>
          </a:p>
        </p:txBody>
      </p:sp>
    </p:spTree>
    <p:extLst>
      <p:ext uri="{BB962C8B-B14F-4D97-AF65-F5344CB8AC3E}">
        <p14:creationId xmlns:p14="http://schemas.microsoft.com/office/powerpoint/2010/main" val="32669530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5877" name="Picture 5">
            <a:extLst>
              <a:ext uri="{FF2B5EF4-FFF2-40B4-BE49-F238E27FC236}">
                <a16:creationId xmlns:a16="http://schemas.microsoft.com/office/drawing/2014/main" id="{E0F3227A-4092-45A4-94A7-396AFE73B3AF}"/>
              </a:ext>
            </a:extLst>
          </p:cNvPr>
          <p:cNvPicPr>
            <a:picLocks noGrp="1" noChangeAspect="1" noChangeArrowheads="1"/>
          </p:cNvPicPr>
          <p:nvPr>
            <p:ph/>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1698764" y="138113"/>
            <a:ext cx="5748060" cy="6310312"/>
          </a:xfrm>
        </p:spPr>
      </p:pic>
      <p:sp>
        <p:nvSpPr>
          <p:cNvPr id="335878" name="Rectangle 6">
            <a:extLst>
              <a:ext uri="{FF2B5EF4-FFF2-40B4-BE49-F238E27FC236}">
                <a16:creationId xmlns:a16="http://schemas.microsoft.com/office/drawing/2014/main" id="{51A9EF1B-C283-40FC-94FF-3B1F622D16CD}"/>
              </a:ext>
            </a:extLst>
          </p:cNvPr>
          <p:cNvSpPr>
            <a:spLocks noChangeArrowheads="1"/>
          </p:cNvSpPr>
          <p:nvPr/>
        </p:nvSpPr>
        <p:spPr bwMode="auto">
          <a:xfrm>
            <a:off x="6877050" y="1268413"/>
            <a:ext cx="1657350" cy="36036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Cache</a:t>
            </a:r>
          </a:p>
        </p:txBody>
      </p:sp>
      <p:sp>
        <p:nvSpPr>
          <p:cNvPr id="335879" name="Rectangle 7">
            <a:extLst>
              <a:ext uri="{FF2B5EF4-FFF2-40B4-BE49-F238E27FC236}">
                <a16:creationId xmlns:a16="http://schemas.microsoft.com/office/drawing/2014/main" id="{67ADD10B-0080-4CA1-AEC8-E0C71F92747E}"/>
              </a:ext>
            </a:extLst>
          </p:cNvPr>
          <p:cNvSpPr>
            <a:spLocks noChangeArrowheads="1"/>
          </p:cNvSpPr>
          <p:nvPr/>
        </p:nvSpPr>
        <p:spPr bwMode="auto">
          <a:xfrm>
            <a:off x="6877050" y="1773238"/>
            <a:ext cx="1657350" cy="647700"/>
          </a:xfrm>
          <a:prstGeom prst="rect">
            <a:avLst/>
          </a:prstGeom>
          <a:solidFill>
            <a:srgbClr val="99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Micro-OP</a:t>
            </a:r>
          </a:p>
          <a:p>
            <a:pPr algn="ctr"/>
            <a:r>
              <a:rPr lang="en-US" altLang="zh-CN"/>
              <a:t>Handling</a:t>
            </a:r>
          </a:p>
        </p:txBody>
      </p:sp>
      <p:sp>
        <p:nvSpPr>
          <p:cNvPr id="335880" name="Rectangle 8">
            <a:extLst>
              <a:ext uri="{FF2B5EF4-FFF2-40B4-BE49-F238E27FC236}">
                <a16:creationId xmlns:a16="http://schemas.microsoft.com/office/drawing/2014/main" id="{0F9788A3-61C1-48F2-9EAD-9F3DA62C6467}"/>
              </a:ext>
            </a:extLst>
          </p:cNvPr>
          <p:cNvSpPr>
            <a:spLocks noChangeArrowheads="1"/>
          </p:cNvSpPr>
          <p:nvPr/>
        </p:nvSpPr>
        <p:spPr bwMode="auto">
          <a:xfrm>
            <a:off x="6877050" y="2565400"/>
            <a:ext cx="1657350" cy="1223963"/>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Micro-OP</a:t>
            </a:r>
          </a:p>
          <a:p>
            <a:pPr algn="ctr"/>
            <a:r>
              <a:rPr lang="en-US" altLang="zh-CN"/>
              <a:t>Decode and</a:t>
            </a:r>
          </a:p>
          <a:p>
            <a:pPr algn="ctr"/>
            <a:r>
              <a:rPr lang="en-US" altLang="zh-CN"/>
              <a:t> loop stream</a:t>
            </a:r>
          </a:p>
          <a:p>
            <a:pPr algn="ctr"/>
            <a:r>
              <a:rPr lang="en-US" altLang="zh-CN"/>
              <a:t> detect</a:t>
            </a:r>
          </a:p>
        </p:txBody>
      </p:sp>
      <p:sp>
        <p:nvSpPr>
          <p:cNvPr id="335881" name="Rectangle 9">
            <a:extLst>
              <a:ext uri="{FF2B5EF4-FFF2-40B4-BE49-F238E27FC236}">
                <a16:creationId xmlns:a16="http://schemas.microsoft.com/office/drawing/2014/main" id="{9CC2ABE8-7041-47C8-908C-C668AE82DF21}"/>
              </a:ext>
            </a:extLst>
          </p:cNvPr>
          <p:cNvSpPr>
            <a:spLocks noChangeArrowheads="1"/>
          </p:cNvSpPr>
          <p:nvPr/>
        </p:nvSpPr>
        <p:spPr bwMode="auto">
          <a:xfrm>
            <a:off x="6880225" y="3933825"/>
            <a:ext cx="1654175" cy="935038"/>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New or </a:t>
            </a:r>
          </a:p>
          <a:p>
            <a:pPr algn="ctr"/>
            <a:r>
              <a:rPr lang="en-US" altLang="zh-CN"/>
              <a:t>Improved in</a:t>
            </a:r>
          </a:p>
          <a:p>
            <a:pPr algn="ctr"/>
            <a:r>
              <a:rPr lang="en-US" altLang="zh-CN"/>
              <a:t>Nehalem</a:t>
            </a:r>
          </a:p>
        </p:txBody>
      </p:sp>
      <p:sp>
        <p:nvSpPr>
          <p:cNvPr id="2" name="日期占位符 1">
            <a:extLst>
              <a:ext uri="{FF2B5EF4-FFF2-40B4-BE49-F238E27FC236}">
                <a16:creationId xmlns:a16="http://schemas.microsoft.com/office/drawing/2014/main" id="{FF4F6AC0-7C32-42B9-8959-BB4EFAE8548F}"/>
              </a:ext>
            </a:extLst>
          </p:cNvPr>
          <p:cNvSpPr>
            <a:spLocks noGrp="1"/>
          </p:cNvSpPr>
          <p:nvPr>
            <p:ph type="dt" sz="half" idx="10"/>
          </p:nvPr>
        </p:nvSpPr>
        <p:spPr/>
        <p:txBody>
          <a:bodyPr/>
          <a:lstStyle/>
          <a:p>
            <a:fld id="{482F0B0C-4181-4FEA-8562-B84D2ACAF458}" type="datetime1">
              <a:rPr lang="zh-CN" altLang="en-US" smtClean="0"/>
              <a:t>2020/12/15 Tuesday</a:t>
            </a:fld>
            <a:endParaRPr lang="en-US" altLang="zh-CN"/>
          </a:p>
        </p:txBody>
      </p:sp>
      <p:sp>
        <p:nvSpPr>
          <p:cNvPr id="3" name="页脚占位符 2">
            <a:extLst>
              <a:ext uri="{FF2B5EF4-FFF2-40B4-BE49-F238E27FC236}">
                <a16:creationId xmlns:a16="http://schemas.microsoft.com/office/drawing/2014/main" id="{95B99667-4F91-4386-B3FE-A129AAFEE4D5}"/>
              </a:ext>
            </a:extLst>
          </p:cNvPr>
          <p:cNvSpPr>
            <a:spLocks noGrp="1"/>
          </p:cNvSpPr>
          <p:nvPr>
            <p:ph type="ftr" sz="quarter" idx="11"/>
          </p:nvPr>
        </p:nvSpPr>
        <p:spPr/>
        <p:txBody>
          <a:bodyPr/>
          <a:lstStyle/>
          <a:p>
            <a:r>
              <a:rPr lang="en-US" altLang="zh-CN"/>
              <a:t>ACA202 © ZHANG Chun-yuan, Fall 2020</a:t>
            </a:r>
          </a:p>
        </p:txBody>
      </p:sp>
      <p:sp>
        <p:nvSpPr>
          <p:cNvPr id="4" name="灯片编号占位符 3">
            <a:extLst>
              <a:ext uri="{FF2B5EF4-FFF2-40B4-BE49-F238E27FC236}">
                <a16:creationId xmlns:a16="http://schemas.microsoft.com/office/drawing/2014/main" id="{BA59815A-DFE1-44E9-BB79-522A778A79A1}"/>
              </a:ext>
            </a:extLst>
          </p:cNvPr>
          <p:cNvSpPr>
            <a:spLocks noGrp="1"/>
          </p:cNvSpPr>
          <p:nvPr>
            <p:ph type="sldNum" sz="quarter" idx="12"/>
          </p:nvPr>
        </p:nvSpPr>
        <p:spPr/>
        <p:txBody>
          <a:bodyPr/>
          <a:lstStyle/>
          <a:p>
            <a:fld id="{FDCE95FA-AAEB-4A05-B72F-1862315F9D04}" type="slidenum">
              <a:rPr lang="zh-CN" altLang="en-US" smtClean="0"/>
              <a:pPr/>
              <a:t>109</a:t>
            </a:fld>
            <a:endParaRPr lang="en-US" altLang="zh-CN"/>
          </a:p>
        </p:txBody>
      </p:sp>
    </p:spTree>
    <p:extLst>
      <p:ext uri="{BB962C8B-B14F-4D97-AF65-F5344CB8AC3E}">
        <p14:creationId xmlns:p14="http://schemas.microsoft.com/office/powerpoint/2010/main" val="3472947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A693C36-AE9A-4582-8828-F69DF760C8C0}"/>
              </a:ext>
            </a:extLst>
          </p:cNvPr>
          <p:cNvSpPr>
            <a:spLocks noGrp="1" noChangeArrowheads="1"/>
          </p:cNvSpPr>
          <p:nvPr>
            <p:ph type="title"/>
          </p:nvPr>
        </p:nvSpPr>
        <p:spPr/>
        <p:txBody>
          <a:bodyPr/>
          <a:lstStyle/>
          <a:p>
            <a:r>
              <a:rPr lang="zh-CN" altLang="en-US" dirty="0"/>
              <a:t>Processor Examples</a:t>
            </a:r>
          </a:p>
        </p:txBody>
      </p:sp>
      <p:sp>
        <p:nvSpPr>
          <p:cNvPr id="5123" name="Rectangle 3">
            <a:extLst>
              <a:ext uri="{FF2B5EF4-FFF2-40B4-BE49-F238E27FC236}">
                <a16:creationId xmlns:a16="http://schemas.microsoft.com/office/drawing/2014/main" id="{4DAC882F-D65E-4D29-BF72-9D813EB3935B}"/>
              </a:ext>
            </a:extLst>
          </p:cNvPr>
          <p:cNvSpPr>
            <a:spLocks noGrp="1" noChangeArrowheads="1"/>
          </p:cNvSpPr>
          <p:nvPr>
            <p:ph type="body" idx="1"/>
          </p:nvPr>
        </p:nvSpPr>
        <p:spPr/>
        <p:txBody>
          <a:bodyPr/>
          <a:lstStyle/>
          <a:p>
            <a:endParaRPr lang="en-US" altLang="zh-CN" dirty="0"/>
          </a:p>
        </p:txBody>
      </p:sp>
      <p:sp>
        <p:nvSpPr>
          <p:cNvPr id="2" name="日期占位符 1">
            <a:extLst>
              <a:ext uri="{FF2B5EF4-FFF2-40B4-BE49-F238E27FC236}">
                <a16:creationId xmlns:a16="http://schemas.microsoft.com/office/drawing/2014/main" id="{9AF9E10D-672D-4E94-9A2D-A25DBE1FB709}"/>
              </a:ext>
            </a:extLst>
          </p:cNvPr>
          <p:cNvSpPr>
            <a:spLocks noGrp="1"/>
          </p:cNvSpPr>
          <p:nvPr>
            <p:ph type="dt" sz="half" idx="10"/>
          </p:nvPr>
        </p:nvSpPr>
        <p:spPr/>
        <p:txBody>
          <a:bodyPr/>
          <a:lstStyle/>
          <a:p>
            <a:fld id="{403FB15F-2847-4CD4-983D-430A9589BDCC}"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11280566-1A3C-4E51-B060-303B6C596BC9}"/>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122AE324-781E-4F6D-AC79-517D76029378}"/>
              </a:ext>
            </a:extLst>
          </p:cNvPr>
          <p:cNvSpPr>
            <a:spLocks noGrp="1"/>
          </p:cNvSpPr>
          <p:nvPr>
            <p:ph type="sldNum" sz="quarter" idx="12"/>
          </p:nvPr>
        </p:nvSpPr>
        <p:spPr/>
        <p:txBody>
          <a:bodyPr/>
          <a:lstStyle/>
          <a:p>
            <a:fld id="{6F64E4EE-51DC-49B1-94AF-ED07334A16FB}" type="slidenum">
              <a:rPr lang="zh-CN" altLang="en-US" smtClean="0"/>
              <a:t>11</a:t>
            </a:fld>
            <a:endParaRPr lang="zh-CN" altLang="en-US"/>
          </a:p>
        </p:txBody>
      </p:sp>
    </p:spTree>
    <p:extLst>
      <p:ext uri="{BB962C8B-B14F-4D97-AF65-F5344CB8AC3E}">
        <p14:creationId xmlns:p14="http://schemas.microsoft.com/office/powerpoint/2010/main" val="202408642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a:extLst>
              <a:ext uri="{FF2B5EF4-FFF2-40B4-BE49-F238E27FC236}">
                <a16:creationId xmlns:a16="http://schemas.microsoft.com/office/drawing/2014/main" id="{A4EA3156-010C-4E95-9FB1-51C43243C4D0}"/>
              </a:ext>
            </a:extLst>
          </p:cNvPr>
          <p:cNvSpPr>
            <a:spLocks noGrp="1" noChangeArrowheads="1"/>
          </p:cNvSpPr>
          <p:nvPr>
            <p:ph type="title"/>
          </p:nvPr>
        </p:nvSpPr>
        <p:spPr/>
        <p:txBody>
          <a:bodyPr/>
          <a:lstStyle/>
          <a:p>
            <a:r>
              <a:rPr lang="en-US" altLang="zh-CN"/>
              <a:t>i7 Pipeline Steps 1: Instruction Fetch</a:t>
            </a:r>
            <a:endParaRPr lang="zh-CN" altLang="en-US"/>
          </a:p>
        </p:txBody>
      </p:sp>
      <p:sp>
        <p:nvSpPr>
          <p:cNvPr id="337923" name="Rectangle 3">
            <a:extLst>
              <a:ext uri="{FF2B5EF4-FFF2-40B4-BE49-F238E27FC236}">
                <a16:creationId xmlns:a16="http://schemas.microsoft.com/office/drawing/2014/main" id="{44D01B9E-8FF6-454A-BF50-6C2C6D9C1EB2}"/>
              </a:ext>
            </a:extLst>
          </p:cNvPr>
          <p:cNvSpPr>
            <a:spLocks noGrp="1" noChangeArrowheads="1"/>
          </p:cNvSpPr>
          <p:nvPr>
            <p:ph type="body" idx="1"/>
          </p:nvPr>
        </p:nvSpPr>
        <p:spPr/>
        <p:txBody>
          <a:bodyPr/>
          <a:lstStyle/>
          <a:p>
            <a:r>
              <a:rPr lang="en-US" altLang="zh-CN"/>
              <a:t>The processor uses a multilevel branch target buffer to achieve a balance between speed and prediction accuracy</a:t>
            </a:r>
          </a:p>
          <a:p>
            <a:r>
              <a:rPr lang="en-US" altLang="zh-CN"/>
              <a:t>There is also a return address stack to speed up function return</a:t>
            </a:r>
          </a:p>
          <a:p>
            <a:pPr lvl="1"/>
            <a:r>
              <a:rPr lang="en-US" altLang="zh-CN"/>
              <a:t>Mispredictions cause a penalty of about 15 cycles</a:t>
            </a:r>
          </a:p>
          <a:p>
            <a:r>
              <a:rPr lang="en-US" altLang="zh-CN"/>
              <a:t>Using the predicted address, the instruction fetch unit fetches 16 bytes from the instruction cache</a:t>
            </a:r>
            <a:endParaRPr lang="zh-CN" altLang="en-US"/>
          </a:p>
        </p:txBody>
      </p:sp>
      <p:sp>
        <p:nvSpPr>
          <p:cNvPr id="2" name="日期占位符 1">
            <a:extLst>
              <a:ext uri="{FF2B5EF4-FFF2-40B4-BE49-F238E27FC236}">
                <a16:creationId xmlns:a16="http://schemas.microsoft.com/office/drawing/2014/main" id="{FACA53CA-36BF-485D-8B72-E71806BCE61F}"/>
              </a:ext>
            </a:extLst>
          </p:cNvPr>
          <p:cNvSpPr>
            <a:spLocks noGrp="1"/>
          </p:cNvSpPr>
          <p:nvPr>
            <p:ph type="dt" sz="half" idx="10"/>
          </p:nvPr>
        </p:nvSpPr>
        <p:spPr/>
        <p:txBody>
          <a:bodyPr/>
          <a:lstStyle/>
          <a:p>
            <a:fld id="{01A041A1-A241-4AE9-93CA-CAE146AF368B}"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1E48BCC8-3435-44DB-AEE0-A5ECD00DAF6C}"/>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8EFF404C-72C7-4E1A-B135-FDF95CE18827}"/>
              </a:ext>
            </a:extLst>
          </p:cNvPr>
          <p:cNvSpPr>
            <a:spLocks noGrp="1"/>
          </p:cNvSpPr>
          <p:nvPr>
            <p:ph type="sldNum" sz="quarter" idx="12"/>
          </p:nvPr>
        </p:nvSpPr>
        <p:spPr/>
        <p:txBody>
          <a:bodyPr/>
          <a:lstStyle/>
          <a:p>
            <a:fld id="{543F9F60-DC96-4418-AA45-B65D142E4089}" type="slidenum">
              <a:rPr lang="zh-CN" altLang="en-US" smtClean="0"/>
              <a:t>110</a:t>
            </a:fld>
            <a:endParaRPr lang="zh-CN" altLang="en-US"/>
          </a:p>
        </p:txBody>
      </p:sp>
    </p:spTree>
    <p:extLst>
      <p:ext uri="{BB962C8B-B14F-4D97-AF65-F5344CB8AC3E}">
        <p14:creationId xmlns:p14="http://schemas.microsoft.com/office/powerpoint/2010/main" val="135124582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a:extLst>
              <a:ext uri="{FF2B5EF4-FFF2-40B4-BE49-F238E27FC236}">
                <a16:creationId xmlns:a16="http://schemas.microsoft.com/office/drawing/2014/main" id="{BDF420ED-A323-44B0-8E14-87E755F83362}"/>
              </a:ext>
            </a:extLst>
          </p:cNvPr>
          <p:cNvSpPr>
            <a:spLocks noGrp="1" noChangeArrowheads="1"/>
          </p:cNvSpPr>
          <p:nvPr>
            <p:ph type="title"/>
          </p:nvPr>
        </p:nvSpPr>
        <p:spPr/>
        <p:txBody>
          <a:bodyPr/>
          <a:lstStyle/>
          <a:p>
            <a:r>
              <a:rPr lang="en-US" altLang="zh-CN"/>
              <a:t>i7 Pipeline Steps 2: Placed in the Predecode Instruction </a:t>
            </a:r>
            <a:endParaRPr lang="zh-CN" altLang="en-US"/>
          </a:p>
        </p:txBody>
      </p:sp>
      <p:sp>
        <p:nvSpPr>
          <p:cNvPr id="338947" name="Rectangle 3">
            <a:extLst>
              <a:ext uri="{FF2B5EF4-FFF2-40B4-BE49-F238E27FC236}">
                <a16:creationId xmlns:a16="http://schemas.microsoft.com/office/drawing/2014/main" id="{3580C9B4-5489-4337-96EE-034910F0F03D}"/>
              </a:ext>
            </a:extLst>
          </p:cNvPr>
          <p:cNvSpPr>
            <a:spLocks noGrp="1" noChangeArrowheads="1"/>
          </p:cNvSpPr>
          <p:nvPr>
            <p:ph type="body" idx="1"/>
          </p:nvPr>
        </p:nvSpPr>
        <p:spPr/>
        <p:txBody>
          <a:bodyPr/>
          <a:lstStyle/>
          <a:p>
            <a:r>
              <a:rPr lang="en-US" altLang="zh-CN"/>
              <a:t>The 16 bytes are placed in the predecode instruction buffer</a:t>
            </a:r>
          </a:p>
          <a:p>
            <a:r>
              <a:rPr lang="en-US" altLang="zh-CN"/>
              <a:t>a process called macro-op fusion is executed</a:t>
            </a:r>
          </a:p>
          <a:p>
            <a:pPr lvl="1"/>
            <a:r>
              <a:rPr lang="en-US" altLang="zh-CN"/>
              <a:t>Macro-op fusion takes instruction combinations such as compare followed by a branch and fuses them into a single operation</a:t>
            </a:r>
          </a:p>
        </p:txBody>
      </p:sp>
      <p:sp>
        <p:nvSpPr>
          <p:cNvPr id="2" name="日期占位符 1">
            <a:extLst>
              <a:ext uri="{FF2B5EF4-FFF2-40B4-BE49-F238E27FC236}">
                <a16:creationId xmlns:a16="http://schemas.microsoft.com/office/drawing/2014/main" id="{58C40F96-E234-4C77-9C9E-37429BE29761}"/>
              </a:ext>
            </a:extLst>
          </p:cNvPr>
          <p:cNvSpPr>
            <a:spLocks noGrp="1"/>
          </p:cNvSpPr>
          <p:nvPr>
            <p:ph type="dt" sz="half" idx="10"/>
          </p:nvPr>
        </p:nvSpPr>
        <p:spPr/>
        <p:txBody>
          <a:bodyPr/>
          <a:lstStyle/>
          <a:p>
            <a:fld id="{DFF738F8-BBBC-4F68-9938-BDE5F81A9F80}"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5DA4109A-9434-4FC6-BD8E-27234C09C579}"/>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00650D7F-1554-43A7-9F18-EB8E6AF26160}"/>
              </a:ext>
            </a:extLst>
          </p:cNvPr>
          <p:cNvSpPr>
            <a:spLocks noGrp="1"/>
          </p:cNvSpPr>
          <p:nvPr>
            <p:ph type="sldNum" sz="quarter" idx="12"/>
          </p:nvPr>
        </p:nvSpPr>
        <p:spPr/>
        <p:txBody>
          <a:bodyPr/>
          <a:lstStyle/>
          <a:p>
            <a:fld id="{543F9F60-DC96-4418-AA45-B65D142E4089}" type="slidenum">
              <a:rPr lang="zh-CN" altLang="en-US" smtClean="0"/>
              <a:t>111</a:t>
            </a:fld>
            <a:endParaRPr lang="zh-CN" altLang="en-US"/>
          </a:p>
        </p:txBody>
      </p:sp>
    </p:spTree>
    <p:extLst>
      <p:ext uri="{BB962C8B-B14F-4D97-AF65-F5344CB8AC3E}">
        <p14:creationId xmlns:p14="http://schemas.microsoft.com/office/powerpoint/2010/main" val="85503754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a:extLst>
              <a:ext uri="{FF2B5EF4-FFF2-40B4-BE49-F238E27FC236}">
                <a16:creationId xmlns:a16="http://schemas.microsoft.com/office/drawing/2014/main" id="{C42E1A03-6CDD-45BA-92CD-C20BDC99AF4C}"/>
              </a:ext>
            </a:extLst>
          </p:cNvPr>
          <p:cNvSpPr>
            <a:spLocks noGrp="1" noChangeArrowheads="1"/>
          </p:cNvSpPr>
          <p:nvPr>
            <p:ph type="title"/>
          </p:nvPr>
        </p:nvSpPr>
        <p:spPr/>
        <p:txBody>
          <a:bodyPr/>
          <a:lstStyle/>
          <a:p>
            <a:r>
              <a:rPr lang="en-US" altLang="zh-CN"/>
              <a:t>i7 Pipeline Steps 2: Placed in the Predecode Instruction </a:t>
            </a:r>
            <a:endParaRPr lang="zh-CN" altLang="en-US"/>
          </a:p>
        </p:txBody>
      </p:sp>
      <p:sp>
        <p:nvSpPr>
          <p:cNvPr id="365571" name="Rectangle 3">
            <a:extLst>
              <a:ext uri="{FF2B5EF4-FFF2-40B4-BE49-F238E27FC236}">
                <a16:creationId xmlns:a16="http://schemas.microsoft.com/office/drawing/2014/main" id="{9211490F-58E1-4C80-B7AE-962A97010364}"/>
              </a:ext>
            </a:extLst>
          </p:cNvPr>
          <p:cNvSpPr>
            <a:spLocks noGrp="1" noChangeArrowheads="1"/>
          </p:cNvSpPr>
          <p:nvPr>
            <p:ph type="body" idx="1"/>
          </p:nvPr>
        </p:nvSpPr>
        <p:spPr/>
        <p:txBody>
          <a:bodyPr/>
          <a:lstStyle/>
          <a:p>
            <a:r>
              <a:rPr lang="en-US" altLang="zh-CN"/>
              <a:t>The predecode stage also breaks the 16 bytes into individual x86 instructions</a:t>
            </a:r>
          </a:p>
          <a:p>
            <a:pPr lvl="1"/>
            <a:r>
              <a:rPr lang="en-US" altLang="zh-CN"/>
              <a:t>This predecode is nontrivial since the length of an x86 instruction can be from 1 to 17 bytes and the predecoder must look through a number of bytes before it knows the instruction length</a:t>
            </a:r>
          </a:p>
          <a:p>
            <a:r>
              <a:rPr lang="en-US" altLang="zh-CN"/>
              <a:t>Individual x86 instructions (including some fused instructions) are placed into the 18-entry instruction queue</a:t>
            </a:r>
            <a:endParaRPr lang="zh-CN" altLang="en-US"/>
          </a:p>
        </p:txBody>
      </p:sp>
      <p:sp>
        <p:nvSpPr>
          <p:cNvPr id="2" name="日期占位符 1">
            <a:extLst>
              <a:ext uri="{FF2B5EF4-FFF2-40B4-BE49-F238E27FC236}">
                <a16:creationId xmlns:a16="http://schemas.microsoft.com/office/drawing/2014/main" id="{F5F8363B-F851-48C0-8D00-F957671DDC2E}"/>
              </a:ext>
            </a:extLst>
          </p:cNvPr>
          <p:cNvSpPr>
            <a:spLocks noGrp="1"/>
          </p:cNvSpPr>
          <p:nvPr>
            <p:ph type="dt" sz="half" idx="10"/>
          </p:nvPr>
        </p:nvSpPr>
        <p:spPr/>
        <p:txBody>
          <a:bodyPr/>
          <a:lstStyle/>
          <a:p>
            <a:fld id="{354ECB07-3A66-412B-8974-6E62E5E3611B}"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3F37CC9A-728D-4DC0-9EF3-137265CB66A7}"/>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215CCFC3-BE26-4B2D-A3C1-0662A677F580}"/>
              </a:ext>
            </a:extLst>
          </p:cNvPr>
          <p:cNvSpPr>
            <a:spLocks noGrp="1"/>
          </p:cNvSpPr>
          <p:nvPr>
            <p:ph type="sldNum" sz="quarter" idx="12"/>
          </p:nvPr>
        </p:nvSpPr>
        <p:spPr/>
        <p:txBody>
          <a:bodyPr/>
          <a:lstStyle/>
          <a:p>
            <a:fld id="{543F9F60-DC96-4418-AA45-B65D142E4089}" type="slidenum">
              <a:rPr lang="zh-CN" altLang="en-US" smtClean="0"/>
              <a:t>112</a:t>
            </a:fld>
            <a:endParaRPr lang="zh-CN" altLang="en-US"/>
          </a:p>
        </p:txBody>
      </p:sp>
    </p:spTree>
    <p:extLst>
      <p:ext uri="{BB962C8B-B14F-4D97-AF65-F5344CB8AC3E}">
        <p14:creationId xmlns:p14="http://schemas.microsoft.com/office/powerpoint/2010/main" val="336233034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8" name="Rectangle 8">
            <a:extLst>
              <a:ext uri="{FF2B5EF4-FFF2-40B4-BE49-F238E27FC236}">
                <a16:creationId xmlns:a16="http://schemas.microsoft.com/office/drawing/2014/main" id="{2F84C344-B43C-494C-A313-0EB06EF7B276}"/>
              </a:ext>
            </a:extLst>
          </p:cNvPr>
          <p:cNvSpPr>
            <a:spLocks noGrp="1" noChangeArrowheads="1"/>
          </p:cNvSpPr>
          <p:nvPr>
            <p:ph type="title"/>
          </p:nvPr>
        </p:nvSpPr>
        <p:spPr/>
        <p:txBody>
          <a:bodyPr/>
          <a:lstStyle/>
          <a:p>
            <a:r>
              <a:rPr lang="en-US" altLang="zh-CN"/>
              <a:t>i7 Pipeline Steps 3: Micro-op Decode</a:t>
            </a:r>
            <a:endParaRPr lang="zh-CN" altLang="en-US"/>
          </a:p>
        </p:txBody>
      </p:sp>
      <p:sp>
        <p:nvSpPr>
          <p:cNvPr id="348169" name="Rectangle 9">
            <a:extLst>
              <a:ext uri="{FF2B5EF4-FFF2-40B4-BE49-F238E27FC236}">
                <a16:creationId xmlns:a16="http://schemas.microsoft.com/office/drawing/2014/main" id="{859FAB7B-E796-45D6-9DD1-4E6B5E249DD1}"/>
              </a:ext>
            </a:extLst>
          </p:cNvPr>
          <p:cNvSpPr>
            <a:spLocks noGrp="1" noChangeArrowheads="1"/>
          </p:cNvSpPr>
          <p:nvPr>
            <p:ph type="body" idx="1"/>
          </p:nvPr>
        </p:nvSpPr>
        <p:spPr/>
        <p:txBody>
          <a:bodyPr/>
          <a:lstStyle/>
          <a:p>
            <a:r>
              <a:rPr lang="en-US" altLang="zh-CN"/>
              <a:t>Individual x86 instructions are translated into micro-ops</a:t>
            </a:r>
          </a:p>
          <a:p>
            <a:pPr lvl="1"/>
            <a:r>
              <a:rPr lang="en-US" altLang="zh-CN"/>
              <a:t>Micro-ops are simple MIPS-like instructions that can be executed directly by the pipeline</a:t>
            </a:r>
          </a:p>
          <a:p>
            <a:pPr lvl="1"/>
            <a:r>
              <a:rPr lang="en-US" altLang="zh-CN"/>
              <a:t>This approach of translating the x86 instruction set into simple operations that are more easily pipelined was introduced in the Pentium Pro in 1997 and has been used since</a:t>
            </a:r>
          </a:p>
        </p:txBody>
      </p:sp>
      <p:sp>
        <p:nvSpPr>
          <p:cNvPr id="2" name="日期占位符 1">
            <a:extLst>
              <a:ext uri="{FF2B5EF4-FFF2-40B4-BE49-F238E27FC236}">
                <a16:creationId xmlns:a16="http://schemas.microsoft.com/office/drawing/2014/main" id="{9D42B631-85F1-47BB-A60B-280820001AB8}"/>
              </a:ext>
            </a:extLst>
          </p:cNvPr>
          <p:cNvSpPr>
            <a:spLocks noGrp="1"/>
          </p:cNvSpPr>
          <p:nvPr>
            <p:ph type="dt" sz="half" idx="10"/>
          </p:nvPr>
        </p:nvSpPr>
        <p:spPr/>
        <p:txBody>
          <a:bodyPr/>
          <a:lstStyle/>
          <a:p>
            <a:fld id="{8C716287-22AF-446B-A661-7AAFF90F0BAB}"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71B58D5E-C0B0-4B08-8725-2030BF694DFB}"/>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EB89CEA1-8360-4B5D-8CD6-27F6E7775BA5}"/>
              </a:ext>
            </a:extLst>
          </p:cNvPr>
          <p:cNvSpPr>
            <a:spLocks noGrp="1"/>
          </p:cNvSpPr>
          <p:nvPr>
            <p:ph type="sldNum" sz="quarter" idx="12"/>
          </p:nvPr>
        </p:nvSpPr>
        <p:spPr/>
        <p:txBody>
          <a:bodyPr/>
          <a:lstStyle/>
          <a:p>
            <a:fld id="{543F9F60-DC96-4418-AA45-B65D142E4089}" type="slidenum">
              <a:rPr lang="zh-CN" altLang="en-US" smtClean="0"/>
              <a:t>113</a:t>
            </a:fld>
            <a:endParaRPr lang="zh-CN" altLang="en-US"/>
          </a:p>
        </p:txBody>
      </p:sp>
    </p:spTree>
    <p:extLst>
      <p:ext uri="{BB962C8B-B14F-4D97-AF65-F5344CB8AC3E}">
        <p14:creationId xmlns:p14="http://schemas.microsoft.com/office/powerpoint/2010/main" val="414706044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50" name="Rectangle 6">
            <a:extLst>
              <a:ext uri="{FF2B5EF4-FFF2-40B4-BE49-F238E27FC236}">
                <a16:creationId xmlns:a16="http://schemas.microsoft.com/office/drawing/2014/main" id="{EEC18F51-C2C0-4AEC-93B4-9D7DE8B02ED9}"/>
              </a:ext>
            </a:extLst>
          </p:cNvPr>
          <p:cNvSpPr>
            <a:spLocks noGrp="1" noChangeArrowheads="1"/>
          </p:cNvSpPr>
          <p:nvPr>
            <p:ph type="title"/>
          </p:nvPr>
        </p:nvSpPr>
        <p:spPr/>
        <p:txBody>
          <a:bodyPr/>
          <a:lstStyle/>
          <a:p>
            <a:r>
              <a:rPr lang="en-US" altLang="zh-CN"/>
              <a:t>i7 Pipeline Steps 3: Micro-op Decode</a:t>
            </a:r>
            <a:endParaRPr lang="zh-CN" altLang="en-US"/>
          </a:p>
        </p:txBody>
      </p:sp>
      <p:sp>
        <p:nvSpPr>
          <p:cNvPr id="364551" name="Rectangle 7">
            <a:extLst>
              <a:ext uri="{FF2B5EF4-FFF2-40B4-BE49-F238E27FC236}">
                <a16:creationId xmlns:a16="http://schemas.microsoft.com/office/drawing/2014/main" id="{B2BB59F8-A01B-40B1-B7C7-7D17DD0C4F55}"/>
              </a:ext>
            </a:extLst>
          </p:cNvPr>
          <p:cNvSpPr>
            <a:spLocks noGrp="1" noChangeArrowheads="1"/>
          </p:cNvSpPr>
          <p:nvPr>
            <p:ph type="body" idx="1"/>
          </p:nvPr>
        </p:nvSpPr>
        <p:spPr/>
        <p:txBody>
          <a:bodyPr/>
          <a:lstStyle/>
          <a:p>
            <a:r>
              <a:rPr lang="en-US" altLang="zh-CN"/>
              <a:t>Three of the decoders handle x86 instructions that translate directly into one micro-op</a:t>
            </a:r>
          </a:p>
          <a:p>
            <a:pPr lvl="1"/>
            <a:r>
              <a:rPr lang="en-US" altLang="zh-CN"/>
              <a:t>For x86 instructions that have more complex semantics, there is a microcode engine that is used to produce the micro-op sequence</a:t>
            </a:r>
          </a:p>
          <a:p>
            <a:pPr lvl="1"/>
            <a:r>
              <a:rPr lang="en-US" altLang="zh-CN"/>
              <a:t>It can produce up to four micro-ops every cycle and continues until the necessary micro-op sequence has been generated</a:t>
            </a:r>
          </a:p>
          <a:p>
            <a:r>
              <a:rPr lang="en-US" altLang="zh-CN"/>
              <a:t>The micro-ops are placed according to the order of the x86 instructions in the 28-entry micro-op buffer</a:t>
            </a:r>
            <a:endParaRPr lang="zh-CN" altLang="en-US"/>
          </a:p>
        </p:txBody>
      </p:sp>
      <p:sp>
        <p:nvSpPr>
          <p:cNvPr id="2" name="日期占位符 1">
            <a:extLst>
              <a:ext uri="{FF2B5EF4-FFF2-40B4-BE49-F238E27FC236}">
                <a16:creationId xmlns:a16="http://schemas.microsoft.com/office/drawing/2014/main" id="{77D360AA-513E-4B43-813A-441A4F0D611C}"/>
              </a:ext>
            </a:extLst>
          </p:cNvPr>
          <p:cNvSpPr>
            <a:spLocks noGrp="1"/>
          </p:cNvSpPr>
          <p:nvPr>
            <p:ph type="dt" sz="half" idx="10"/>
          </p:nvPr>
        </p:nvSpPr>
        <p:spPr/>
        <p:txBody>
          <a:bodyPr/>
          <a:lstStyle/>
          <a:p>
            <a:fld id="{7C2DFCD9-E37F-4006-91E4-689643D14BF1}"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3E51E9FC-8DFE-4B9B-937F-AAD0C3B61815}"/>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4025E9A0-C8A7-40B2-A486-BB58780AA557}"/>
              </a:ext>
            </a:extLst>
          </p:cNvPr>
          <p:cNvSpPr>
            <a:spLocks noGrp="1"/>
          </p:cNvSpPr>
          <p:nvPr>
            <p:ph type="sldNum" sz="quarter" idx="12"/>
          </p:nvPr>
        </p:nvSpPr>
        <p:spPr/>
        <p:txBody>
          <a:bodyPr/>
          <a:lstStyle/>
          <a:p>
            <a:fld id="{543F9F60-DC96-4418-AA45-B65D142E4089}" type="slidenum">
              <a:rPr lang="zh-CN" altLang="en-US" smtClean="0"/>
              <a:t>114</a:t>
            </a:fld>
            <a:endParaRPr lang="zh-CN" altLang="en-US"/>
          </a:p>
        </p:txBody>
      </p:sp>
    </p:spTree>
    <p:extLst>
      <p:ext uri="{BB962C8B-B14F-4D97-AF65-F5344CB8AC3E}">
        <p14:creationId xmlns:p14="http://schemas.microsoft.com/office/powerpoint/2010/main" val="188730487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a:extLst>
              <a:ext uri="{FF2B5EF4-FFF2-40B4-BE49-F238E27FC236}">
                <a16:creationId xmlns:a16="http://schemas.microsoft.com/office/drawing/2014/main" id="{92F082FF-AB7E-4D08-8DE4-07270F05A234}"/>
              </a:ext>
            </a:extLst>
          </p:cNvPr>
          <p:cNvSpPr>
            <a:spLocks noGrp="1" noChangeArrowheads="1"/>
          </p:cNvSpPr>
          <p:nvPr>
            <p:ph type="title"/>
          </p:nvPr>
        </p:nvSpPr>
        <p:spPr/>
        <p:txBody>
          <a:bodyPr/>
          <a:lstStyle/>
          <a:p>
            <a:r>
              <a:rPr lang="en-US" altLang="zh-CN"/>
              <a:t>i7 Pipeline Steps 4: Loop Stream Detection</a:t>
            </a:r>
            <a:endParaRPr lang="zh-CN" altLang="en-US"/>
          </a:p>
        </p:txBody>
      </p:sp>
      <p:sp>
        <p:nvSpPr>
          <p:cNvPr id="339971" name="Rectangle 3">
            <a:extLst>
              <a:ext uri="{FF2B5EF4-FFF2-40B4-BE49-F238E27FC236}">
                <a16:creationId xmlns:a16="http://schemas.microsoft.com/office/drawing/2014/main" id="{4ECD9AE4-BA4F-4FDF-B4BC-89142C704C9E}"/>
              </a:ext>
            </a:extLst>
          </p:cNvPr>
          <p:cNvSpPr>
            <a:spLocks noGrp="1" noChangeArrowheads="1"/>
          </p:cNvSpPr>
          <p:nvPr>
            <p:ph type="body" idx="1"/>
          </p:nvPr>
        </p:nvSpPr>
        <p:spPr/>
        <p:txBody>
          <a:bodyPr/>
          <a:lstStyle/>
          <a:p>
            <a:r>
              <a:rPr lang="en-US" altLang="zh-CN"/>
              <a:t>The micro-op buffer preforms loop stream detection and microfusion</a:t>
            </a:r>
          </a:p>
          <a:p>
            <a:r>
              <a:rPr lang="en-US" altLang="zh-CN"/>
              <a:t>If there is a small sequence of instructions (less than 28 instructions or 256 bytes in length) that comprises a loop, the loop stream detector will find the loop and directly issue the micro-ops from the buffer, eliminating the need for the instruction fetch and instruction decode stages to be activated</a:t>
            </a:r>
          </a:p>
        </p:txBody>
      </p:sp>
      <p:sp>
        <p:nvSpPr>
          <p:cNvPr id="2" name="日期占位符 1">
            <a:extLst>
              <a:ext uri="{FF2B5EF4-FFF2-40B4-BE49-F238E27FC236}">
                <a16:creationId xmlns:a16="http://schemas.microsoft.com/office/drawing/2014/main" id="{4F5FE357-1909-412A-8821-34208BEAFDA1}"/>
              </a:ext>
            </a:extLst>
          </p:cNvPr>
          <p:cNvSpPr>
            <a:spLocks noGrp="1"/>
          </p:cNvSpPr>
          <p:nvPr>
            <p:ph type="dt" sz="half" idx="10"/>
          </p:nvPr>
        </p:nvSpPr>
        <p:spPr/>
        <p:txBody>
          <a:bodyPr/>
          <a:lstStyle/>
          <a:p>
            <a:fld id="{133D8C5C-C611-431A-9E55-B26B38B49770}"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0FC6A26B-0931-457F-9D8D-0F8E0AA4D7B9}"/>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AD1DE95B-9FCE-40BD-9AAA-EC154813A045}"/>
              </a:ext>
            </a:extLst>
          </p:cNvPr>
          <p:cNvSpPr>
            <a:spLocks noGrp="1"/>
          </p:cNvSpPr>
          <p:nvPr>
            <p:ph type="sldNum" sz="quarter" idx="12"/>
          </p:nvPr>
        </p:nvSpPr>
        <p:spPr/>
        <p:txBody>
          <a:bodyPr/>
          <a:lstStyle/>
          <a:p>
            <a:fld id="{543F9F60-DC96-4418-AA45-B65D142E4089}" type="slidenum">
              <a:rPr lang="zh-CN" altLang="en-US" smtClean="0"/>
              <a:t>115</a:t>
            </a:fld>
            <a:endParaRPr lang="zh-CN" altLang="en-US"/>
          </a:p>
        </p:txBody>
      </p:sp>
    </p:spTree>
    <p:extLst>
      <p:ext uri="{BB962C8B-B14F-4D97-AF65-F5344CB8AC3E}">
        <p14:creationId xmlns:p14="http://schemas.microsoft.com/office/powerpoint/2010/main" val="254894933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a:extLst>
              <a:ext uri="{FF2B5EF4-FFF2-40B4-BE49-F238E27FC236}">
                <a16:creationId xmlns:a16="http://schemas.microsoft.com/office/drawing/2014/main" id="{459A4D0C-F76C-4030-96D8-F9CEFBC111C2}"/>
              </a:ext>
            </a:extLst>
          </p:cNvPr>
          <p:cNvSpPr>
            <a:spLocks noGrp="1" noChangeArrowheads="1"/>
          </p:cNvSpPr>
          <p:nvPr>
            <p:ph type="title"/>
          </p:nvPr>
        </p:nvSpPr>
        <p:spPr/>
        <p:txBody>
          <a:bodyPr/>
          <a:lstStyle/>
          <a:p>
            <a:r>
              <a:rPr lang="en-US" altLang="zh-CN"/>
              <a:t>i7 Pipeline Steps 4: Microfusion</a:t>
            </a:r>
            <a:endParaRPr lang="zh-CN" altLang="en-US"/>
          </a:p>
        </p:txBody>
      </p:sp>
      <p:sp>
        <p:nvSpPr>
          <p:cNvPr id="349187" name="Rectangle 3">
            <a:extLst>
              <a:ext uri="{FF2B5EF4-FFF2-40B4-BE49-F238E27FC236}">
                <a16:creationId xmlns:a16="http://schemas.microsoft.com/office/drawing/2014/main" id="{775A4A28-B321-4229-9160-19B019ACE76B}"/>
              </a:ext>
            </a:extLst>
          </p:cNvPr>
          <p:cNvSpPr>
            <a:spLocks noGrp="1" noChangeArrowheads="1"/>
          </p:cNvSpPr>
          <p:nvPr>
            <p:ph type="body" idx="1"/>
          </p:nvPr>
        </p:nvSpPr>
        <p:spPr/>
        <p:txBody>
          <a:bodyPr/>
          <a:lstStyle/>
          <a:p>
            <a:r>
              <a:rPr lang="en-US" altLang="zh-CN" dirty="0" err="1"/>
              <a:t>Microfusion</a:t>
            </a:r>
            <a:r>
              <a:rPr lang="en-US" altLang="zh-CN" dirty="0"/>
              <a:t> combines instruction pairs such as load/ALU operation and ALU operation/store and issues them to a single reservation station (where they can still issue independently), thus increasing the usage of the buffer</a:t>
            </a:r>
          </a:p>
          <a:p>
            <a:pPr lvl="1"/>
            <a:r>
              <a:rPr lang="en-US" altLang="zh-CN" dirty="0"/>
              <a:t>In a study of the Intel Core architecture, which also incorporated </a:t>
            </a:r>
            <a:r>
              <a:rPr lang="en-US" altLang="zh-CN" dirty="0" err="1"/>
              <a:t>microfusion</a:t>
            </a:r>
            <a:r>
              <a:rPr lang="en-US" altLang="zh-CN" dirty="0"/>
              <a:t> and </a:t>
            </a:r>
            <a:r>
              <a:rPr lang="en-US" altLang="zh-CN" dirty="0" err="1"/>
              <a:t>macrofusion</a:t>
            </a:r>
            <a:r>
              <a:rPr lang="en-US" altLang="zh-CN" dirty="0"/>
              <a:t>, Bird et al. [2007] discovered that </a:t>
            </a:r>
            <a:r>
              <a:rPr lang="en-US" altLang="zh-CN" dirty="0" err="1"/>
              <a:t>microfusion</a:t>
            </a:r>
            <a:r>
              <a:rPr lang="en-US" altLang="zh-CN" dirty="0"/>
              <a:t> had little impact on performance, while </a:t>
            </a:r>
            <a:r>
              <a:rPr lang="en-US" altLang="zh-CN" dirty="0" err="1"/>
              <a:t>macrofusion</a:t>
            </a:r>
            <a:r>
              <a:rPr lang="en-US" altLang="zh-CN" dirty="0"/>
              <a:t> appears to have a modest positive impact on integer performance and little impact on floating-point performance</a:t>
            </a:r>
            <a:endParaRPr lang="zh-CN" altLang="en-US" dirty="0"/>
          </a:p>
        </p:txBody>
      </p:sp>
      <p:sp>
        <p:nvSpPr>
          <p:cNvPr id="2" name="日期占位符 1">
            <a:extLst>
              <a:ext uri="{FF2B5EF4-FFF2-40B4-BE49-F238E27FC236}">
                <a16:creationId xmlns:a16="http://schemas.microsoft.com/office/drawing/2014/main" id="{7B35916F-F045-4C27-821E-B2EBB035821C}"/>
              </a:ext>
            </a:extLst>
          </p:cNvPr>
          <p:cNvSpPr>
            <a:spLocks noGrp="1"/>
          </p:cNvSpPr>
          <p:nvPr>
            <p:ph type="dt" sz="half" idx="10"/>
          </p:nvPr>
        </p:nvSpPr>
        <p:spPr/>
        <p:txBody>
          <a:bodyPr/>
          <a:lstStyle/>
          <a:p>
            <a:fld id="{A08FB5A1-F724-4308-B609-1B3679E30397}"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BF523634-E39B-46CC-8810-EC57E89496B6}"/>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AA235338-AE21-4E50-9930-0055B86859B2}"/>
              </a:ext>
            </a:extLst>
          </p:cNvPr>
          <p:cNvSpPr>
            <a:spLocks noGrp="1"/>
          </p:cNvSpPr>
          <p:nvPr>
            <p:ph type="sldNum" sz="quarter" idx="12"/>
          </p:nvPr>
        </p:nvSpPr>
        <p:spPr/>
        <p:txBody>
          <a:bodyPr/>
          <a:lstStyle/>
          <a:p>
            <a:fld id="{543F9F60-DC96-4418-AA45-B65D142E4089}" type="slidenum">
              <a:rPr lang="zh-CN" altLang="en-US" smtClean="0"/>
              <a:t>116</a:t>
            </a:fld>
            <a:endParaRPr lang="zh-CN" altLang="en-US"/>
          </a:p>
        </p:txBody>
      </p:sp>
    </p:spTree>
    <p:extLst>
      <p:ext uri="{BB962C8B-B14F-4D97-AF65-F5344CB8AC3E}">
        <p14:creationId xmlns:p14="http://schemas.microsoft.com/office/powerpoint/2010/main" val="98073452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20" name="Rectangle 4">
            <a:extLst>
              <a:ext uri="{FF2B5EF4-FFF2-40B4-BE49-F238E27FC236}">
                <a16:creationId xmlns:a16="http://schemas.microsoft.com/office/drawing/2014/main" id="{9D854B7A-129E-41C0-955F-08CFA8DDBF94}"/>
              </a:ext>
            </a:extLst>
          </p:cNvPr>
          <p:cNvSpPr>
            <a:spLocks noGrp="1" noChangeArrowheads="1"/>
          </p:cNvSpPr>
          <p:nvPr>
            <p:ph type="title"/>
          </p:nvPr>
        </p:nvSpPr>
        <p:spPr/>
        <p:txBody>
          <a:bodyPr/>
          <a:lstStyle/>
          <a:p>
            <a:r>
              <a:rPr lang="en-US" altLang="zh-CN"/>
              <a:t>i7 Pipeline Steps 5: Basic Instruction Issue </a:t>
            </a:r>
            <a:endParaRPr lang="zh-CN" altLang="en-US"/>
          </a:p>
        </p:txBody>
      </p:sp>
      <p:sp>
        <p:nvSpPr>
          <p:cNvPr id="342021" name="Rectangle 5">
            <a:extLst>
              <a:ext uri="{FF2B5EF4-FFF2-40B4-BE49-F238E27FC236}">
                <a16:creationId xmlns:a16="http://schemas.microsoft.com/office/drawing/2014/main" id="{DD3C52D8-FB35-461D-BB34-40AC58497770}"/>
              </a:ext>
            </a:extLst>
          </p:cNvPr>
          <p:cNvSpPr>
            <a:spLocks noGrp="1" noChangeArrowheads="1"/>
          </p:cNvSpPr>
          <p:nvPr>
            <p:ph type="body" idx="1"/>
          </p:nvPr>
        </p:nvSpPr>
        <p:spPr/>
        <p:txBody>
          <a:bodyPr/>
          <a:lstStyle/>
          <a:p>
            <a:r>
              <a:rPr lang="en-US" altLang="zh-CN"/>
              <a:t>Perform the basic instruction issue</a:t>
            </a:r>
          </a:p>
          <a:p>
            <a:pPr lvl="1"/>
            <a:r>
              <a:rPr lang="en-US" altLang="zh-CN"/>
              <a:t>Looking up the register location in the register tables</a:t>
            </a:r>
          </a:p>
          <a:p>
            <a:pPr lvl="1"/>
            <a:r>
              <a:rPr lang="en-US" altLang="zh-CN"/>
              <a:t>Renaming the registers</a:t>
            </a:r>
          </a:p>
          <a:p>
            <a:pPr lvl="1"/>
            <a:r>
              <a:rPr lang="en-US" altLang="zh-CN"/>
              <a:t>Allocating a reorder buffer entry</a:t>
            </a:r>
          </a:p>
          <a:p>
            <a:pPr lvl="1"/>
            <a:r>
              <a:rPr lang="en-US" altLang="zh-CN"/>
              <a:t>And fetching any results from the registers or reorder buffer</a:t>
            </a:r>
          </a:p>
          <a:p>
            <a:r>
              <a:rPr lang="en-US" altLang="zh-CN"/>
              <a:t>Before sending the micro-ops to the reservation stations</a:t>
            </a:r>
            <a:endParaRPr lang="zh-CN" altLang="en-US"/>
          </a:p>
        </p:txBody>
      </p:sp>
      <p:sp>
        <p:nvSpPr>
          <p:cNvPr id="2" name="日期占位符 1">
            <a:extLst>
              <a:ext uri="{FF2B5EF4-FFF2-40B4-BE49-F238E27FC236}">
                <a16:creationId xmlns:a16="http://schemas.microsoft.com/office/drawing/2014/main" id="{A7E524D1-B5BD-4086-9A92-EBCD0D43EF45}"/>
              </a:ext>
            </a:extLst>
          </p:cNvPr>
          <p:cNvSpPr>
            <a:spLocks noGrp="1"/>
          </p:cNvSpPr>
          <p:nvPr>
            <p:ph type="dt" sz="half" idx="10"/>
          </p:nvPr>
        </p:nvSpPr>
        <p:spPr/>
        <p:txBody>
          <a:bodyPr/>
          <a:lstStyle/>
          <a:p>
            <a:fld id="{330F160F-5E40-4730-95F5-8ED494C8ADC1}"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D49C8B0D-84DF-4252-BBBF-D2FEA3EF3DF0}"/>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8D9F8751-CF79-4C67-A4B2-CFC876F209C6}"/>
              </a:ext>
            </a:extLst>
          </p:cNvPr>
          <p:cNvSpPr>
            <a:spLocks noGrp="1"/>
          </p:cNvSpPr>
          <p:nvPr>
            <p:ph type="sldNum" sz="quarter" idx="12"/>
          </p:nvPr>
        </p:nvSpPr>
        <p:spPr/>
        <p:txBody>
          <a:bodyPr/>
          <a:lstStyle/>
          <a:p>
            <a:fld id="{543F9F60-DC96-4418-AA45-B65D142E4089}" type="slidenum">
              <a:rPr lang="zh-CN" altLang="en-US" smtClean="0"/>
              <a:t>117</a:t>
            </a:fld>
            <a:endParaRPr lang="zh-CN" altLang="en-US"/>
          </a:p>
        </p:txBody>
      </p:sp>
    </p:spTree>
    <p:extLst>
      <p:ext uri="{BB962C8B-B14F-4D97-AF65-F5344CB8AC3E}">
        <p14:creationId xmlns:p14="http://schemas.microsoft.com/office/powerpoint/2010/main" val="342039451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a:extLst>
              <a:ext uri="{FF2B5EF4-FFF2-40B4-BE49-F238E27FC236}">
                <a16:creationId xmlns:a16="http://schemas.microsoft.com/office/drawing/2014/main" id="{97F370FD-DD85-4524-96FF-587085DFD9B6}"/>
              </a:ext>
            </a:extLst>
          </p:cNvPr>
          <p:cNvSpPr>
            <a:spLocks noGrp="1" noChangeArrowheads="1"/>
          </p:cNvSpPr>
          <p:nvPr>
            <p:ph type="title"/>
          </p:nvPr>
        </p:nvSpPr>
        <p:spPr/>
        <p:txBody>
          <a:bodyPr/>
          <a:lstStyle/>
          <a:p>
            <a:r>
              <a:rPr lang="en-US" altLang="zh-CN"/>
              <a:t>i7 Pipeline Steps 6: to Reservation Station</a:t>
            </a:r>
            <a:endParaRPr lang="zh-CN" altLang="en-US"/>
          </a:p>
        </p:txBody>
      </p:sp>
      <p:sp>
        <p:nvSpPr>
          <p:cNvPr id="343043" name="Rectangle 3">
            <a:extLst>
              <a:ext uri="{FF2B5EF4-FFF2-40B4-BE49-F238E27FC236}">
                <a16:creationId xmlns:a16="http://schemas.microsoft.com/office/drawing/2014/main" id="{B9E4DD83-B4A0-4265-9724-DB0E656C2B43}"/>
              </a:ext>
            </a:extLst>
          </p:cNvPr>
          <p:cNvSpPr>
            <a:spLocks noGrp="1" noChangeArrowheads="1"/>
          </p:cNvSpPr>
          <p:nvPr>
            <p:ph type="body" idx="1"/>
          </p:nvPr>
        </p:nvSpPr>
        <p:spPr/>
        <p:txBody>
          <a:bodyPr/>
          <a:lstStyle/>
          <a:p>
            <a:r>
              <a:rPr lang="en-US" altLang="zh-CN"/>
              <a:t>The i7 uses a 36-entry centralized reservation station shared by six functional units</a:t>
            </a:r>
          </a:p>
          <a:p>
            <a:r>
              <a:rPr lang="en-US" altLang="zh-CN"/>
              <a:t>Up to six micro-ops may be dispatched to the functional units every clock cycle</a:t>
            </a:r>
            <a:endParaRPr lang="zh-CN" altLang="en-US"/>
          </a:p>
        </p:txBody>
      </p:sp>
      <p:sp>
        <p:nvSpPr>
          <p:cNvPr id="2" name="日期占位符 1">
            <a:extLst>
              <a:ext uri="{FF2B5EF4-FFF2-40B4-BE49-F238E27FC236}">
                <a16:creationId xmlns:a16="http://schemas.microsoft.com/office/drawing/2014/main" id="{FF1EA697-70DA-40AA-9AC9-DC67365F442C}"/>
              </a:ext>
            </a:extLst>
          </p:cNvPr>
          <p:cNvSpPr>
            <a:spLocks noGrp="1"/>
          </p:cNvSpPr>
          <p:nvPr>
            <p:ph type="dt" sz="half" idx="10"/>
          </p:nvPr>
        </p:nvSpPr>
        <p:spPr/>
        <p:txBody>
          <a:bodyPr/>
          <a:lstStyle/>
          <a:p>
            <a:fld id="{AA12C209-09AC-4015-AC83-2AEF879E5DF4}"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C8E4E854-6223-4074-9832-4F104EA1C178}"/>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4BF1D3CA-E4B5-4852-A8D2-7E2FD493C7D1}"/>
              </a:ext>
            </a:extLst>
          </p:cNvPr>
          <p:cNvSpPr>
            <a:spLocks noGrp="1"/>
          </p:cNvSpPr>
          <p:nvPr>
            <p:ph type="sldNum" sz="quarter" idx="12"/>
          </p:nvPr>
        </p:nvSpPr>
        <p:spPr/>
        <p:txBody>
          <a:bodyPr/>
          <a:lstStyle/>
          <a:p>
            <a:fld id="{543F9F60-DC96-4418-AA45-B65D142E4089}" type="slidenum">
              <a:rPr lang="zh-CN" altLang="en-US" smtClean="0"/>
              <a:t>118</a:t>
            </a:fld>
            <a:endParaRPr lang="zh-CN" altLang="en-US"/>
          </a:p>
        </p:txBody>
      </p:sp>
    </p:spTree>
    <p:extLst>
      <p:ext uri="{BB962C8B-B14F-4D97-AF65-F5344CB8AC3E}">
        <p14:creationId xmlns:p14="http://schemas.microsoft.com/office/powerpoint/2010/main" val="65316150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a:extLst>
              <a:ext uri="{FF2B5EF4-FFF2-40B4-BE49-F238E27FC236}">
                <a16:creationId xmlns:a16="http://schemas.microsoft.com/office/drawing/2014/main" id="{6048F4AA-4072-4E84-B09A-BF24E43D6BA2}"/>
              </a:ext>
            </a:extLst>
          </p:cNvPr>
          <p:cNvSpPr>
            <a:spLocks noGrp="1" noChangeArrowheads="1"/>
          </p:cNvSpPr>
          <p:nvPr>
            <p:ph type="title"/>
          </p:nvPr>
        </p:nvSpPr>
        <p:spPr/>
        <p:txBody>
          <a:bodyPr/>
          <a:lstStyle/>
          <a:p>
            <a:r>
              <a:rPr lang="en-US" altLang="zh-CN"/>
              <a:t>i7 Pipeline Steps 7: Execution</a:t>
            </a:r>
            <a:endParaRPr lang="zh-CN" altLang="en-US"/>
          </a:p>
        </p:txBody>
      </p:sp>
      <p:sp>
        <p:nvSpPr>
          <p:cNvPr id="344067" name="Rectangle 3">
            <a:extLst>
              <a:ext uri="{FF2B5EF4-FFF2-40B4-BE49-F238E27FC236}">
                <a16:creationId xmlns:a16="http://schemas.microsoft.com/office/drawing/2014/main" id="{3E468E7B-E8A0-4288-9529-48629C5DA570}"/>
              </a:ext>
            </a:extLst>
          </p:cNvPr>
          <p:cNvSpPr>
            <a:spLocks noGrp="1" noChangeArrowheads="1"/>
          </p:cNvSpPr>
          <p:nvPr>
            <p:ph type="body" idx="1"/>
          </p:nvPr>
        </p:nvSpPr>
        <p:spPr/>
        <p:txBody>
          <a:bodyPr/>
          <a:lstStyle/>
          <a:p>
            <a:r>
              <a:rPr lang="en-US" altLang="zh-CN"/>
              <a:t>Micro-ops are executed by the individual function units and then results are sent back to any waiting reservation station as well as to the register retirement unit, where they will update the register state, once it is known that the instruction is no longer speculative</a:t>
            </a:r>
          </a:p>
          <a:p>
            <a:r>
              <a:rPr lang="en-US" altLang="zh-CN"/>
              <a:t>The entry corresponding to the instruction in the reorder buffer is marked as complete</a:t>
            </a:r>
            <a:endParaRPr lang="zh-CN" altLang="en-US"/>
          </a:p>
        </p:txBody>
      </p:sp>
      <p:sp>
        <p:nvSpPr>
          <p:cNvPr id="2" name="日期占位符 1">
            <a:extLst>
              <a:ext uri="{FF2B5EF4-FFF2-40B4-BE49-F238E27FC236}">
                <a16:creationId xmlns:a16="http://schemas.microsoft.com/office/drawing/2014/main" id="{052B9357-7AD2-45B0-873E-AEA1CA4602BA}"/>
              </a:ext>
            </a:extLst>
          </p:cNvPr>
          <p:cNvSpPr>
            <a:spLocks noGrp="1"/>
          </p:cNvSpPr>
          <p:nvPr>
            <p:ph type="dt" sz="half" idx="10"/>
          </p:nvPr>
        </p:nvSpPr>
        <p:spPr/>
        <p:txBody>
          <a:bodyPr/>
          <a:lstStyle/>
          <a:p>
            <a:fld id="{CB251C8B-F439-48E1-9341-99DCC89204A9}"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D946472A-7463-45A0-B27B-D583C0F11358}"/>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D794828F-3E1D-4C6C-B77C-EB5BEA7B8ABF}"/>
              </a:ext>
            </a:extLst>
          </p:cNvPr>
          <p:cNvSpPr>
            <a:spLocks noGrp="1"/>
          </p:cNvSpPr>
          <p:nvPr>
            <p:ph type="sldNum" sz="quarter" idx="12"/>
          </p:nvPr>
        </p:nvSpPr>
        <p:spPr/>
        <p:txBody>
          <a:bodyPr/>
          <a:lstStyle/>
          <a:p>
            <a:fld id="{543F9F60-DC96-4418-AA45-B65D142E4089}" type="slidenum">
              <a:rPr lang="zh-CN" altLang="en-US" smtClean="0"/>
              <a:t>119</a:t>
            </a:fld>
            <a:endParaRPr lang="zh-CN" altLang="en-US"/>
          </a:p>
        </p:txBody>
      </p:sp>
    </p:spTree>
    <p:extLst>
      <p:ext uri="{BB962C8B-B14F-4D97-AF65-F5344CB8AC3E}">
        <p14:creationId xmlns:p14="http://schemas.microsoft.com/office/powerpoint/2010/main" val="3498724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6AF20B9-F933-4300-8CEF-47A397A8F96D}"/>
              </a:ext>
            </a:extLst>
          </p:cNvPr>
          <p:cNvSpPr>
            <a:spLocks noGrp="1" noChangeArrowheads="1"/>
          </p:cNvSpPr>
          <p:nvPr>
            <p:ph type="title"/>
          </p:nvPr>
        </p:nvSpPr>
        <p:spPr/>
        <p:txBody>
          <a:bodyPr/>
          <a:lstStyle/>
          <a:p>
            <a:r>
              <a:rPr lang="zh-CN" altLang="en-US"/>
              <a:t>First of All, We Ought to Know What We have Done</a:t>
            </a:r>
          </a:p>
        </p:txBody>
      </p:sp>
      <p:sp>
        <p:nvSpPr>
          <p:cNvPr id="6147" name="Rectangle 3">
            <a:extLst>
              <a:ext uri="{FF2B5EF4-FFF2-40B4-BE49-F238E27FC236}">
                <a16:creationId xmlns:a16="http://schemas.microsoft.com/office/drawing/2014/main" id="{FC0D4700-80A5-4350-ABCC-E8B6B005F9BC}"/>
              </a:ext>
            </a:extLst>
          </p:cNvPr>
          <p:cNvSpPr>
            <a:spLocks noGrp="1" noChangeArrowheads="1"/>
          </p:cNvSpPr>
          <p:nvPr>
            <p:ph type="body" idx="1"/>
          </p:nvPr>
        </p:nvSpPr>
        <p:spPr/>
        <p:txBody>
          <a:bodyPr/>
          <a:lstStyle/>
          <a:p>
            <a:r>
              <a:rPr lang="zh-CN" altLang="en-US"/>
              <a:t>Why electronic computer?</a:t>
            </a:r>
          </a:p>
          <a:p>
            <a:r>
              <a:rPr lang="zh-CN" altLang="en-US"/>
              <a:t>What is the road and who are the pioneers?</a:t>
            </a:r>
          </a:p>
          <a:p>
            <a:r>
              <a:rPr lang="zh-CN" altLang="en-US"/>
              <a:t>What is the elements or the base of building a computer?</a:t>
            </a:r>
          </a:p>
          <a:p>
            <a:r>
              <a:rPr lang="zh-CN" altLang="en-US"/>
              <a:t>What is the near future look like?</a:t>
            </a:r>
          </a:p>
          <a:p>
            <a:r>
              <a:rPr lang="zh-CN" altLang="en-US"/>
              <a:t>What is your chance?</a:t>
            </a:r>
          </a:p>
          <a:p>
            <a:pPr lvl="1"/>
            <a:r>
              <a:rPr lang="zh-CN" altLang="en-US"/>
              <a:t>This is what I really out of my imagenation!</a:t>
            </a:r>
          </a:p>
        </p:txBody>
      </p:sp>
      <p:sp>
        <p:nvSpPr>
          <p:cNvPr id="2" name="日期占位符 1">
            <a:extLst>
              <a:ext uri="{FF2B5EF4-FFF2-40B4-BE49-F238E27FC236}">
                <a16:creationId xmlns:a16="http://schemas.microsoft.com/office/drawing/2014/main" id="{9AA33B61-54B7-4A20-AA96-DCF6252D4406}"/>
              </a:ext>
            </a:extLst>
          </p:cNvPr>
          <p:cNvSpPr>
            <a:spLocks noGrp="1"/>
          </p:cNvSpPr>
          <p:nvPr>
            <p:ph type="dt" sz="half" idx="10"/>
          </p:nvPr>
        </p:nvSpPr>
        <p:spPr/>
        <p:txBody>
          <a:bodyPr/>
          <a:lstStyle/>
          <a:p>
            <a:fld id="{BB916A53-E501-44E6-BB68-9DE738242692}"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2C02A2BC-02E4-4FE6-9FFE-8F17AD89F210}"/>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34F70766-15D2-448F-BE91-AE2554587703}"/>
              </a:ext>
            </a:extLst>
          </p:cNvPr>
          <p:cNvSpPr>
            <a:spLocks noGrp="1"/>
          </p:cNvSpPr>
          <p:nvPr>
            <p:ph type="sldNum" sz="quarter" idx="12"/>
          </p:nvPr>
        </p:nvSpPr>
        <p:spPr/>
        <p:txBody>
          <a:bodyPr/>
          <a:lstStyle/>
          <a:p>
            <a:fld id="{543F9F60-DC96-4418-AA45-B65D142E4089}" type="slidenum">
              <a:rPr lang="zh-CN" altLang="en-US" smtClean="0"/>
              <a:t>12</a:t>
            </a:fld>
            <a:endParaRPr lang="zh-CN" altLang="en-US"/>
          </a:p>
        </p:txBody>
      </p:sp>
    </p:spTree>
    <p:extLst>
      <p:ext uri="{BB962C8B-B14F-4D97-AF65-F5344CB8AC3E}">
        <p14:creationId xmlns:p14="http://schemas.microsoft.com/office/powerpoint/2010/main" val="88820403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a:extLst>
              <a:ext uri="{FF2B5EF4-FFF2-40B4-BE49-F238E27FC236}">
                <a16:creationId xmlns:a16="http://schemas.microsoft.com/office/drawing/2014/main" id="{A6FFB909-F301-46F2-A892-01F76658D6BA}"/>
              </a:ext>
            </a:extLst>
          </p:cNvPr>
          <p:cNvSpPr>
            <a:spLocks noGrp="1" noChangeArrowheads="1"/>
          </p:cNvSpPr>
          <p:nvPr>
            <p:ph type="title"/>
          </p:nvPr>
        </p:nvSpPr>
        <p:spPr/>
        <p:txBody>
          <a:bodyPr/>
          <a:lstStyle/>
          <a:p>
            <a:r>
              <a:rPr lang="en-US" altLang="zh-CN"/>
              <a:t>i7 Pipeline Steps 8: Commit</a:t>
            </a:r>
            <a:endParaRPr lang="zh-CN" altLang="en-US"/>
          </a:p>
        </p:txBody>
      </p:sp>
      <p:sp>
        <p:nvSpPr>
          <p:cNvPr id="345091" name="Rectangle 3">
            <a:extLst>
              <a:ext uri="{FF2B5EF4-FFF2-40B4-BE49-F238E27FC236}">
                <a16:creationId xmlns:a16="http://schemas.microsoft.com/office/drawing/2014/main" id="{40755D8C-8D8F-4A8F-8108-5C1307AAFBFC}"/>
              </a:ext>
            </a:extLst>
          </p:cNvPr>
          <p:cNvSpPr>
            <a:spLocks noGrp="1" noChangeArrowheads="1"/>
          </p:cNvSpPr>
          <p:nvPr>
            <p:ph type="body" idx="1"/>
          </p:nvPr>
        </p:nvSpPr>
        <p:spPr/>
        <p:txBody>
          <a:bodyPr/>
          <a:lstStyle/>
          <a:p>
            <a:r>
              <a:rPr lang="en-US" altLang="zh-CN"/>
              <a:t>When one or more instructions at the head of the reorder buffer have been marked as complete, the pending writes in the register retirement unit are executed, and the instructions are removed from the reorder buffer</a:t>
            </a:r>
            <a:endParaRPr lang="zh-CN" altLang="en-US"/>
          </a:p>
        </p:txBody>
      </p:sp>
      <p:sp>
        <p:nvSpPr>
          <p:cNvPr id="2" name="日期占位符 1">
            <a:extLst>
              <a:ext uri="{FF2B5EF4-FFF2-40B4-BE49-F238E27FC236}">
                <a16:creationId xmlns:a16="http://schemas.microsoft.com/office/drawing/2014/main" id="{B54F8E92-F44D-4D9B-85C8-5C24C0D8AC29}"/>
              </a:ext>
            </a:extLst>
          </p:cNvPr>
          <p:cNvSpPr>
            <a:spLocks noGrp="1"/>
          </p:cNvSpPr>
          <p:nvPr>
            <p:ph type="dt" sz="half" idx="10"/>
          </p:nvPr>
        </p:nvSpPr>
        <p:spPr/>
        <p:txBody>
          <a:bodyPr/>
          <a:lstStyle/>
          <a:p>
            <a:fld id="{A597621F-491C-484D-8345-BB6F76A3F4F2}"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5E2BF833-01C9-4BB0-92E1-853FB24AB4F6}"/>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24BE458C-6AA1-485F-8866-F4FD29811459}"/>
              </a:ext>
            </a:extLst>
          </p:cNvPr>
          <p:cNvSpPr>
            <a:spLocks noGrp="1"/>
          </p:cNvSpPr>
          <p:nvPr>
            <p:ph type="sldNum" sz="quarter" idx="12"/>
          </p:nvPr>
        </p:nvSpPr>
        <p:spPr/>
        <p:txBody>
          <a:bodyPr/>
          <a:lstStyle/>
          <a:p>
            <a:fld id="{543F9F60-DC96-4418-AA45-B65D142E4089}" type="slidenum">
              <a:rPr lang="zh-CN" altLang="en-US" smtClean="0"/>
              <a:t>120</a:t>
            </a:fld>
            <a:endParaRPr lang="zh-CN" altLang="en-US"/>
          </a:p>
        </p:txBody>
      </p:sp>
    </p:spTree>
    <p:extLst>
      <p:ext uri="{BB962C8B-B14F-4D97-AF65-F5344CB8AC3E}">
        <p14:creationId xmlns:p14="http://schemas.microsoft.com/office/powerpoint/2010/main" val="167559705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a:extLst>
              <a:ext uri="{FF2B5EF4-FFF2-40B4-BE49-F238E27FC236}">
                <a16:creationId xmlns:a16="http://schemas.microsoft.com/office/drawing/2014/main" id="{A0C0DCF0-4F15-4EA7-8562-154FC1EE95F8}"/>
              </a:ext>
            </a:extLst>
          </p:cNvPr>
          <p:cNvSpPr>
            <a:spLocks noGrp="1" noChangeArrowheads="1"/>
          </p:cNvSpPr>
          <p:nvPr>
            <p:ph type="title"/>
          </p:nvPr>
        </p:nvSpPr>
        <p:spPr/>
        <p:txBody>
          <a:bodyPr/>
          <a:lstStyle/>
          <a:p>
            <a:r>
              <a:rPr lang="en-US" altLang="zh-CN"/>
              <a:t>Performance of the  i7</a:t>
            </a:r>
            <a:endParaRPr lang="zh-CN" altLang="en-US"/>
          </a:p>
        </p:txBody>
      </p:sp>
      <p:sp>
        <p:nvSpPr>
          <p:cNvPr id="350211" name="Rectangle 3">
            <a:extLst>
              <a:ext uri="{FF2B5EF4-FFF2-40B4-BE49-F238E27FC236}">
                <a16:creationId xmlns:a16="http://schemas.microsoft.com/office/drawing/2014/main" id="{E72B6AAF-8993-45DB-A18D-B63F66FEBA6D}"/>
              </a:ext>
            </a:extLst>
          </p:cNvPr>
          <p:cNvSpPr>
            <a:spLocks noGrp="1" noChangeArrowheads="1"/>
          </p:cNvSpPr>
          <p:nvPr>
            <p:ph type="body" idx="1"/>
          </p:nvPr>
        </p:nvSpPr>
        <p:spPr/>
        <p:txBody>
          <a:bodyPr>
            <a:normAutofit/>
          </a:bodyPr>
          <a:lstStyle/>
          <a:p>
            <a:r>
              <a:rPr lang="en-US" altLang="zh-CN"/>
              <a:t>A single-thread pipeline performance</a:t>
            </a:r>
          </a:p>
          <a:p>
            <a:r>
              <a:rPr lang="en-US" altLang="zh-CN"/>
              <a:t>The cost of a branch mispredict is 15 cycles</a:t>
            </a:r>
          </a:p>
          <a:p>
            <a:r>
              <a:rPr lang="en-US" altLang="zh-CN"/>
              <a:t>the cost of an L1 miss is about 10 cycles</a:t>
            </a:r>
          </a:p>
          <a:p>
            <a:r>
              <a:rPr lang="en-US" altLang="zh-CN"/>
              <a:t>L2 misses are slightly more than three times as costly as an L1 miss</a:t>
            </a:r>
          </a:p>
          <a:p>
            <a:r>
              <a:rPr lang="en-US" altLang="zh-CN"/>
              <a:t>L3 misses cost about 13 times what an L1 miss costs (130–135 cycles)</a:t>
            </a:r>
          </a:p>
          <a:p>
            <a:pPr lvl="1"/>
            <a:r>
              <a:rPr lang="en-US" altLang="zh-CN"/>
              <a:t>Although the processor will attempt to find alternative instructions to execute for L3 misses and some L2 misses, it is likely that some of the buffers will fill before the miss completes, causing the processor to stop issuing instructions</a:t>
            </a:r>
            <a:endParaRPr lang="zh-CN" altLang="en-US"/>
          </a:p>
        </p:txBody>
      </p:sp>
      <p:sp>
        <p:nvSpPr>
          <p:cNvPr id="2" name="日期占位符 1">
            <a:extLst>
              <a:ext uri="{FF2B5EF4-FFF2-40B4-BE49-F238E27FC236}">
                <a16:creationId xmlns:a16="http://schemas.microsoft.com/office/drawing/2014/main" id="{191E6F0E-CBC5-43D6-BAAA-0BB3C0AE96F5}"/>
              </a:ext>
            </a:extLst>
          </p:cNvPr>
          <p:cNvSpPr>
            <a:spLocks noGrp="1"/>
          </p:cNvSpPr>
          <p:nvPr>
            <p:ph type="dt" sz="half" idx="10"/>
          </p:nvPr>
        </p:nvSpPr>
        <p:spPr/>
        <p:txBody>
          <a:bodyPr/>
          <a:lstStyle/>
          <a:p>
            <a:fld id="{DA7F9EE1-8A1E-40A8-A472-5B942F6D5BCC}"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9EE6FF69-AD56-4088-BE92-EF99E205C729}"/>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3D9CC048-7B4D-4A86-8396-1380BFD92EC6}"/>
              </a:ext>
            </a:extLst>
          </p:cNvPr>
          <p:cNvSpPr>
            <a:spLocks noGrp="1"/>
          </p:cNvSpPr>
          <p:nvPr>
            <p:ph type="sldNum" sz="quarter" idx="12"/>
          </p:nvPr>
        </p:nvSpPr>
        <p:spPr/>
        <p:txBody>
          <a:bodyPr/>
          <a:lstStyle/>
          <a:p>
            <a:fld id="{543F9F60-DC96-4418-AA45-B65D142E4089}" type="slidenum">
              <a:rPr lang="zh-CN" altLang="en-US" smtClean="0"/>
              <a:t>121</a:t>
            </a:fld>
            <a:endParaRPr lang="zh-CN" altLang="en-US"/>
          </a:p>
        </p:txBody>
      </p:sp>
    </p:spTree>
    <p:extLst>
      <p:ext uri="{BB962C8B-B14F-4D97-AF65-F5344CB8AC3E}">
        <p14:creationId xmlns:p14="http://schemas.microsoft.com/office/powerpoint/2010/main" val="378385422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8" name="Rectangle 6">
            <a:extLst>
              <a:ext uri="{FF2B5EF4-FFF2-40B4-BE49-F238E27FC236}">
                <a16:creationId xmlns:a16="http://schemas.microsoft.com/office/drawing/2014/main" id="{303ED5EE-0B58-45FE-8D1E-C218CFC03E18}"/>
              </a:ext>
            </a:extLst>
          </p:cNvPr>
          <p:cNvSpPr>
            <a:spLocks noGrp="1" noChangeArrowheads="1"/>
          </p:cNvSpPr>
          <p:nvPr>
            <p:ph type="title"/>
          </p:nvPr>
        </p:nvSpPr>
        <p:spPr/>
        <p:txBody>
          <a:bodyPr/>
          <a:lstStyle/>
          <a:p>
            <a:r>
              <a:rPr lang="zh-CN" altLang="en-US"/>
              <a:t> </a:t>
            </a:r>
            <a:r>
              <a:rPr lang="en-US" altLang="zh-CN"/>
              <a:t>The Amount of “Wasted Work”</a:t>
            </a:r>
            <a:endParaRPr lang="zh-CN" altLang="en-US"/>
          </a:p>
        </p:txBody>
      </p:sp>
      <p:pic>
        <p:nvPicPr>
          <p:cNvPr id="351239" name="Picture 7">
            <a:extLst>
              <a:ext uri="{FF2B5EF4-FFF2-40B4-BE49-F238E27FC236}">
                <a16:creationId xmlns:a16="http://schemas.microsoft.com/office/drawing/2014/main" id="{22DC4FD5-DF06-4941-B862-FBA7E24281F0}"/>
              </a:ext>
            </a:extLst>
          </p:cNvPr>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1165648" y="1825625"/>
            <a:ext cx="6812704" cy="4351338"/>
          </a:xfrm>
        </p:spPr>
      </p:pic>
      <p:sp>
        <p:nvSpPr>
          <p:cNvPr id="351240" name="Rectangle 8">
            <a:extLst>
              <a:ext uri="{FF2B5EF4-FFF2-40B4-BE49-F238E27FC236}">
                <a16:creationId xmlns:a16="http://schemas.microsoft.com/office/drawing/2014/main" id="{D189E5D9-6EC9-4851-85E8-14F4EFF7AC7B}"/>
              </a:ext>
            </a:extLst>
          </p:cNvPr>
          <p:cNvSpPr>
            <a:spLocks noChangeArrowheads="1"/>
          </p:cNvSpPr>
          <p:nvPr/>
        </p:nvSpPr>
        <p:spPr bwMode="auto">
          <a:xfrm>
            <a:off x="5368776" y="1595774"/>
            <a:ext cx="279089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t>The ratio of dispatched micro-ops that do not graduate to all dispatched micro-ops</a:t>
            </a:r>
            <a:endParaRPr lang="zh-CN" altLang="en-US" dirty="0"/>
          </a:p>
        </p:txBody>
      </p:sp>
      <p:sp>
        <p:nvSpPr>
          <p:cNvPr id="2" name="日期占位符 1">
            <a:extLst>
              <a:ext uri="{FF2B5EF4-FFF2-40B4-BE49-F238E27FC236}">
                <a16:creationId xmlns:a16="http://schemas.microsoft.com/office/drawing/2014/main" id="{9ECC6EAC-F176-49F5-B04F-3741EFE477AF}"/>
              </a:ext>
            </a:extLst>
          </p:cNvPr>
          <p:cNvSpPr>
            <a:spLocks noGrp="1"/>
          </p:cNvSpPr>
          <p:nvPr>
            <p:ph type="dt" sz="half" idx="10"/>
          </p:nvPr>
        </p:nvSpPr>
        <p:spPr/>
        <p:txBody>
          <a:bodyPr/>
          <a:lstStyle/>
          <a:p>
            <a:fld id="{D11BB3C0-850F-4963-A4CF-F8B0E2E316C4}"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1AE8D4FC-3695-4A37-9C64-5AF93C4B866D}"/>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4DAF5DFC-164B-4FFC-863A-EDDC7380164E}"/>
              </a:ext>
            </a:extLst>
          </p:cNvPr>
          <p:cNvSpPr>
            <a:spLocks noGrp="1"/>
          </p:cNvSpPr>
          <p:nvPr>
            <p:ph type="sldNum" sz="quarter" idx="12"/>
          </p:nvPr>
        </p:nvSpPr>
        <p:spPr/>
        <p:txBody>
          <a:bodyPr/>
          <a:lstStyle/>
          <a:p>
            <a:fld id="{543F9F60-DC96-4418-AA45-B65D142E4089}" type="slidenum">
              <a:rPr lang="zh-CN" altLang="en-US" smtClean="0"/>
              <a:t>122</a:t>
            </a:fld>
            <a:endParaRPr lang="zh-CN" altLang="en-US"/>
          </a:p>
        </p:txBody>
      </p:sp>
    </p:spTree>
    <p:extLst>
      <p:ext uri="{BB962C8B-B14F-4D97-AF65-F5344CB8AC3E}">
        <p14:creationId xmlns:p14="http://schemas.microsoft.com/office/powerpoint/2010/main" val="327846925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6" name="Rectangle 6">
            <a:extLst>
              <a:ext uri="{FF2B5EF4-FFF2-40B4-BE49-F238E27FC236}">
                <a16:creationId xmlns:a16="http://schemas.microsoft.com/office/drawing/2014/main" id="{4F58EE23-0D58-453E-9DBE-C707FFECF170}"/>
              </a:ext>
            </a:extLst>
          </p:cNvPr>
          <p:cNvSpPr>
            <a:spLocks noGrp="1" noChangeArrowheads="1"/>
          </p:cNvSpPr>
          <p:nvPr>
            <p:ph type="title"/>
          </p:nvPr>
        </p:nvSpPr>
        <p:spPr/>
        <p:txBody>
          <a:bodyPr/>
          <a:lstStyle/>
          <a:p>
            <a:r>
              <a:rPr lang="en-US" altLang="zh-CN"/>
              <a:t>The CPI for the 19 SPECCPU2006</a:t>
            </a:r>
            <a:endParaRPr lang="zh-CN" altLang="en-US"/>
          </a:p>
        </p:txBody>
      </p:sp>
      <p:pic>
        <p:nvPicPr>
          <p:cNvPr id="353287" name="Picture 7">
            <a:extLst>
              <a:ext uri="{FF2B5EF4-FFF2-40B4-BE49-F238E27FC236}">
                <a16:creationId xmlns:a16="http://schemas.microsoft.com/office/drawing/2014/main" id="{F3C31257-BE0D-4598-8ADF-8E36F7762127}"/>
              </a:ext>
            </a:extLst>
          </p:cNvPr>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1221547" y="1825625"/>
            <a:ext cx="6700905" cy="4351338"/>
          </a:xfrm>
        </p:spPr>
      </p:pic>
      <p:sp>
        <p:nvSpPr>
          <p:cNvPr id="353288" name="Rectangle 8">
            <a:extLst>
              <a:ext uri="{FF2B5EF4-FFF2-40B4-BE49-F238E27FC236}">
                <a16:creationId xmlns:a16="http://schemas.microsoft.com/office/drawing/2014/main" id="{27EBE004-380D-406D-BA28-79C4021073A7}"/>
              </a:ext>
            </a:extLst>
          </p:cNvPr>
          <p:cNvSpPr>
            <a:spLocks noChangeArrowheads="1"/>
          </p:cNvSpPr>
          <p:nvPr/>
        </p:nvSpPr>
        <p:spPr bwMode="auto">
          <a:xfrm>
            <a:off x="4910866" y="1690689"/>
            <a:ext cx="403609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t>- An average CPI for 0.83</a:t>
            </a:r>
          </a:p>
          <a:p>
            <a:r>
              <a:rPr lang="en-US" altLang="zh-CN" dirty="0"/>
              <a:t>- In the integer case, the CPI values range from 0.44 to 2.66 with a standard deviation of 0.77</a:t>
            </a:r>
          </a:p>
          <a:p>
            <a:r>
              <a:rPr lang="en-US" altLang="zh-CN" dirty="0"/>
              <a:t>- The FP case is from 0.62 to 1.38 with a standard deviation of 0.25</a:t>
            </a:r>
            <a:endParaRPr lang="zh-CN" altLang="en-US" dirty="0"/>
          </a:p>
        </p:txBody>
      </p:sp>
      <p:sp>
        <p:nvSpPr>
          <p:cNvPr id="2" name="日期占位符 1">
            <a:extLst>
              <a:ext uri="{FF2B5EF4-FFF2-40B4-BE49-F238E27FC236}">
                <a16:creationId xmlns:a16="http://schemas.microsoft.com/office/drawing/2014/main" id="{A10CC4DD-036E-4783-98DC-45D4F8A869B0}"/>
              </a:ext>
            </a:extLst>
          </p:cNvPr>
          <p:cNvSpPr>
            <a:spLocks noGrp="1"/>
          </p:cNvSpPr>
          <p:nvPr>
            <p:ph type="dt" sz="half" idx="10"/>
          </p:nvPr>
        </p:nvSpPr>
        <p:spPr/>
        <p:txBody>
          <a:bodyPr/>
          <a:lstStyle/>
          <a:p>
            <a:fld id="{EBC31C0C-476C-44AA-9999-D38E8C452609}"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EDA5E558-BAC3-4734-8507-5CB031B3895F}"/>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2C5568D9-D460-4751-A638-28EBC2319159}"/>
              </a:ext>
            </a:extLst>
          </p:cNvPr>
          <p:cNvSpPr>
            <a:spLocks noGrp="1"/>
          </p:cNvSpPr>
          <p:nvPr>
            <p:ph type="sldNum" sz="quarter" idx="12"/>
          </p:nvPr>
        </p:nvSpPr>
        <p:spPr/>
        <p:txBody>
          <a:bodyPr/>
          <a:lstStyle/>
          <a:p>
            <a:fld id="{543F9F60-DC96-4418-AA45-B65D142E4089}" type="slidenum">
              <a:rPr lang="zh-CN" altLang="en-US" smtClean="0"/>
              <a:t>123</a:t>
            </a:fld>
            <a:endParaRPr lang="zh-CN" altLang="en-US"/>
          </a:p>
        </p:txBody>
      </p:sp>
    </p:spTree>
    <p:extLst>
      <p:ext uri="{BB962C8B-B14F-4D97-AF65-F5344CB8AC3E}">
        <p14:creationId xmlns:p14="http://schemas.microsoft.com/office/powerpoint/2010/main" val="15033708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4" name="Rectangle 6">
            <a:extLst>
              <a:ext uri="{FF2B5EF4-FFF2-40B4-BE49-F238E27FC236}">
                <a16:creationId xmlns:a16="http://schemas.microsoft.com/office/drawing/2014/main" id="{5D32BC54-422F-4FE4-870A-2E611B962802}"/>
              </a:ext>
            </a:extLst>
          </p:cNvPr>
          <p:cNvSpPr>
            <a:spLocks noGrp="1" noChangeArrowheads="1"/>
          </p:cNvSpPr>
          <p:nvPr>
            <p:ph type="title"/>
          </p:nvPr>
        </p:nvSpPr>
        <p:spPr/>
        <p:txBody>
          <a:bodyPr/>
          <a:lstStyle/>
          <a:p>
            <a:r>
              <a:rPr lang="zh-CN" altLang="en-US"/>
              <a:t> </a:t>
            </a:r>
            <a:r>
              <a:rPr lang="en-US" altLang="zh-CN"/>
              <a:t>The Four-core Intel i7 920, ARM A8 and the Intel Atom 230</a:t>
            </a:r>
            <a:endParaRPr lang="zh-CN" altLang="en-US"/>
          </a:p>
        </p:txBody>
      </p:sp>
      <p:pic>
        <p:nvPicPr>
          <p:cNvPr id="355335" name="Picture 7">
            <a:extLst>
              <a:ext uri="{FF2B5EF4-FFF2-40B4-BE49-F238E27FC236}">
                <a16:creationId xmlns:a16="http://schemas.microsoft.com/office/drawing/2014/main" id="{5A2F0CDA-321D-49CC-BEF2-21BAA5CFF5C5}"/>
              </a:ext>
            </a:extLst>
          </p:cNvPr>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1713768" y="1825625"/>
            <a:ext cx="5716464" cy="4351338"/>
          </a:xfrm>
        </p:spPr>
      </p:pic>
      <p:sp>
        <p:nvSpPr>
          <p:cNvPr id="2" name="日期占位符 1">
            <a:extLst>
              <a:ext uri="{FF2B5EF4-FFF2-40B4-BE49-F238E27FC236}">
                <a16:creationId xmlns:a16="http://schemas.microsoft.com/office/drawing/2014/main" id="{C174EAC6-2B9E-490E-A531-EA63068DE99D}"/>
              </a:ext>
            </a:extLst>
          </p:cNvPr>
          <p:cNvSpPr>
            <a:spLocks noGrp="1"/>
          </p:cNvSpPr>
          <p:nvPr>
            <p:ph type="dt" sz="half" idx="10"/>
          </p:nvPr>
        </p:nvSpPr>
        <p:spPr/>
        <p:txBody>
          <a:bodyPr/>
          <a:lstStyle/>
          <a:p>
            <a:fld id="{7D345A3F-80FF-48C1-BB16-ECFE085B0BA7}"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1EDE36EC-0036-467B-8A71-33230D65A41F}"/>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9D54262E-AB1B-45D6-A5B4-A4AF543D6194}"/>
              </a:ext>
            </a:extLst>
          </p:cNvPr>
          <p:cNvSpPr>
            <a:spLocks noGrp="1"/>
          </p:cNvSpPr>
          <p:nvPr>
            <p:ph type="sldNum" sz="quarter" idx="12"/>
          </p:nvPr>
        </p:nvSpPr>
        <p:spPr/>
        <p:txBody>
          <a:bodyPr/>
          <a:lstStyle/>
          <a:p>
            <a:fld id="{543F9F60-DC96-4418-AA45-B65D142E4089}" type="slidenum">
              <a:rPr lang="zh-CN" altLang="en-US" smtClean="0"/>
              <a:t>124</a:t>
            </a:fld>
            <a:endParaRPr lang="zh-CN" altLang="en-US"/>
          </a:p>
        </p:txBody>
      </p:sp>
    </p:spTree>
    <p:extLst>
      <p:ext uri="{BB962C8B-B14F-4D97-AF65-F5344CB8AC3E}">
        <p14:creationId xmlns:p14="http://schemas.microsoft.com/office/powerpoint/2010/main" val="424922157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80" name="Rectangle 4">
            <a:extLst>
              <a:ext uri="{FF2B5EF4-FFF2-40B4-BE49-F238E27FC236}">
                <a16:creationId xmlns:a16="http://schemas.microsoft.com/office/drawing/2014/main" id="{52B1DFD7-7C99-45CB-B834-336E392726FA}"/>
              </a:ext>
            </a:extLst>
          </p:cNvPr>
          <p:cNvSpPr>
            <a:spLocks noGrp="1" noChangeArrowheads="1"/>
          </p:cNvSpPr>
          <p:nvPr>
            <p:ph type="title"/>
          </p:nvPr>
        </p:nvSpPr>
        <p:spPr/>
        <p:txBody>
          <a:bodyPr/>
          <a:lstStyle/>
          <a:p>
            <a:r>
              <a:rPr lang="en-US" altLang="zh-CN"/>
              <a:t>The Relative Performance And Energy Efficiency</a:t>
            </a:r>
            <a:endParaRPr lang="zh-CN" altLang="en-US"/>
          </a:p>
        </p:txBody>
      </p:sp>
      <p:pic>
        <p:nvPicPr>
          <p:cNvPr id="357381" name="Picture 5">
            <a:extLst>
              <a:ext uri="{FF2B5EF4-FFF2-40B4-BE49-F238E27FC236}">
                <a16:creationId xmlns:a16="http://schemas.microsoft.com/office/drawing/2014/main" id="{DA98FC32-9AB7-4C0E-9D7B-84E31E90B66E}"/>
              </a:ext>
            </a:extLst>
          </p:cNvPr>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1175750" y="1825625"/>
            <a:ext cx="6792500" cy="4351338"/>
          </a:xfrm>
        </p:spPr>
      </p:pic>
      <p:sp>
        <p:nvSpPr>
          <p:cNvPr id="357382" name="Rectangle 6">
            <a:extLst>
              <a:ext uri="{FF2B5EF4-FFF2-40B4-BE49-F238E27FC236}">
                <a16:creationId xmlns:a16="http://schemas.microsoft.com/office/drawing/2014/main" id="{D2798D8F-7794-4906-ABEB-8EA0EDDE08B7}"/>
              </a:ext>
            </a:extLst>
          </p:cNvPr>
          <p:cNvSpPr>
            <a:spLocks noChangeArrowheads="1"/>
          </p:cNvSpPr>
          <p:nvPr/>
        </p:nvSpPr>
        <p:spPr bwMode="auto">
          <a:xfrm>
            <a:off x="6456438" y="1027907"/>
            <a:ext cx="261225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solidFill>
                  <a:schemeClr val="hlink"/>
                </a:solidFill>
              </a:rPr>
              <a:t>the i7 920 is 4 to over 10 times faster than the Atom 230 but that it is about 2 times less power efficient on average!</a:t>
            </a:r>
            <a:endParaRPr lang="zh-CN" altLang="en-US" dirty="0">
              <a:solidFill>
                <a:schemeClr val="hlink"/>
              </a:solidFill>
            </a:endParaRPr>
          </a:p>
        </p:txBody>
      </p:sp>
      <p:sp>
        <p:nvSpPr>
          <p:cNvPr id="2" name="日期占位符 1">
            <a:extLst>
              <a:ext uri="{FF2B5EF4-FFF2-40B4-BE49-F238E27FC236}">
                <a16:creationId xmlns:a16="http://schemas.microsoft.com/office/drawing/2014/main" id="{C49552E3-8C34-4A6B-94C9-2CC22BAD50F4}"/>
              </a:ext>
            </a:extLst>
          </p:cNvPr>
          <p:cNvSpPr>
            <a:spLocks noGrp="1"/>
          </p:cNvSpPr>
          <p:nvPr>
            <p:ph type="dt" sz="half" idx="10"/>
          </p:nvPr>
        </p:nvSpPr>
        <p:spPr/>
        <p:txBody>
          <a:bodyPr/>
          <a:lstStyle/>
          <a:p>
            <a:fld id="{216D5858-5B04-48C8-8CCA-8F0535A538CB}"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05EB8BFE-F1B4-438E-BFF1-DB09BC3579EF}"/>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B4F22332-939B-4194-A9DF-E4CF93E9B67F}"/>
              </a:ext>
            </a:extLst>
          </p:cNvPr>
          <p:cNvSpPr>
            <a:spLocks noGrp="1"/>
          </p:cNvSpPr>
          <p:nvPr>
            <p:ph type="sldNum" sz="quarter" idx="12"/>
          </p:nvPr>
        </p:nvSpPr>
        <p:spPr/>
        <p:txBody>
          <a:bodyPr/>
          <a:lstStyle/>
          <a:p>
            <a:fld id="{543F9F60-DC96-4418-AA45-B65D142E4089}" type="slidenum">
              <a:rPr lang="zh-CN" altLang="en-US" smtClean="0"/>
              <a:t>125</a:t>
            </a:fld>
            <a:endParaRPr lang="zh-CN" altLang="en-US"/>
          </a:p>
        </p:txBody>
      </p:sp>
    </p:spTree>
    <p:extLst>
      <p:ext uri="{BB962C8B-B14F-4D97-AF65-F5344CB8AC3E}">
        <p14:creationId xmlns:p14="http://schemas.microsoft.com/office/powerpoint/2010/main" val="291264092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20" name="Rectangle 8">
            <a:extLst>
              <a:ext uri="{FF2B5EF4-FFF2-40B4-BE49-F238E27FC236}">
                <a16:creationId xmlns:a16="http://schemas.microsoft.com/office/drawing/2014/main" id="{A1AF14B4-FA63-4923-8FAE-9BFC7F64CE40}"/>
              </a:ext>
            </a:extLst>
          </p:cNvPr>
          <p:cNvSpPr>
            <a:spLocks noGrp="1" noChangeArrowheads="1"/>
          </p:cNvSpPr>
          <p:nvPr>
            <p:ph type="title"/>
          </p:nvPr>
        </p:nvSpPr>
        <p:spPr/>
        <p:txBody>
          <a:bodyPr>
            <a:normAutofit/>
          </a:bodyPr>
          <a:lstStyle/>
          <a:p>
            <a:r>
              <a:rPr lang="en-US" altLang="en-US"/>
              <a:t>Characteristics of Four IBM Power Processors</a:t>
            </a:r>
            <a:endParaRPr lang="zh-CN" altLang="en-US"/>
          </a:p>
        </p:txBody>
      </p:sp>
      <p:pic>
        <p:nvPicPr>
          <p:cNvPr id="346121" name="Picture 9">
            <a:extLst>
              <a:ext uri="{FF2B5EF4-FFF2-40B4-BE49-F238E27FC236}">
                <a16:creationId xmlns:a16="http://schemas.microsoft.com/office/drawing/2014/main" id="{B150F704-1890-4D50-846D-F7D55183F560}"/>
              </a:ext>
            </a:extLst>
          </p:cNvPr>
          <p:cNvPicPr>
            <a:picLocks noGrp="1" noChangeAspect="1" noChangeArrowheads="1"/>
          </p:cNvPicPr>
          <p:nvPr>
            <p:ph sz="half"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709586" y="1050925"/>
            <a:ext cx="7726415" cy="2617788"/>
          </a:xfrm>
        </p:spPr>
      </p:pic>
      <p:sp>
        <p:nvSpPr>
          <p:cNvPr id="346122" name="Rectangle 10">
            <a:extLst>
              <a:ext uri="{FF2B5EF4-FFF2-40B4-BE49-F238E27FC236}">
                <a16:creationId xmlns:a16="http://schemas.microsoft.com/office/drawing/2014/main" id="{38EB3369-51E1-4D64-8704-041CF976910F}"/>
              </a:ext>
            </a:extLst>
          </p:cNvPr>
          <p:cNvSpPr>
            <a:spLocks noGrp="1" noChangeArrowheads="1"/>
          </p:cNvSpPr>
          <p:nvPr>
            <p:ph type="body" sz="half" idx="2"/>
          </p:nvPr>
        </p:nvSpPr>
        <p:spPr/>
        <p:txBody>
          <a:bodyPr/>
          <a:lstStyle/>
          <a:p>
            <a:r>
              <a:rPr lang="en-US" altLang="zh-CN"/>
              <a:t>All except the Power6 were dynamically scheduled, which is static, and in-order, and all the processors support two load/store pipelines. The Power6 has the same functional units as the Power5 except for adecimal unit. Power7 uses DRAM for the L3 cache</a:t>
            </a:r>
            <a:endParaRPr lang="zh-CN" altLang="en-US"/>
          </a:p>
        </p:txBody>
      </p:sp>
      <p:sp>
        <p:nvSpPr>
          <p:cNvPr id="2" name="日期占位符 1">
            <a:extLst>
              <a:ext uri="{FF2B5EF4-FFF2-40B4-BE49-F238E27FC236}">
                <a16:creationId xmlns:a16="http://schemas.microsoft.com/office/drawing/2014/main" id="{62A1FD53-2C62-44F9-B62B-DC633C4F0FAE}"/>
              </a:ext>
            </a:extLst>
          </p:cNvPr>
          <p:cNvSpPr>
            <a:spLocks noGrp="1"/>
          </p:cNvSpPr>
          <p:nvPr>
            <p:ph type="dt" sz="half" idx="10"/>
          </p:nvPr>
        </p:nvSpPr>
        <p:spPr/>
        <p:txBody>
          <a:bodyPr/>
          <a:lstStyle/>
          <a:p>
            <a:fld id="{DEBCB7C8-7AD0-4D91-A714-E3E7118A8030}" type="datetime1">
              <a:rPr lang="zh-CN" altLang="en-US" smtClean="0"/>
              <a:t>2020/12/15 Tuesday</a:t>
            </a:fld>
            <a:endParaRPr lang="en-US" altLang="zh-CN"/>
          </a:p>
        </p:txBody>
      </p:sp>
      <p:sp>
        <p:nvSpPr>
          <p:cNvPr id="3" name="页脚占位符 2">
            <a:extLst>
              <a:ext uri="{FF2B5EF4-FFF2-40B4-BE49-F238E27FC236}">
                <a16:creationId xmlns:a16="http://schemas.microsoft.com/office/drawing/2014/main" id="{3FB13DE2-F7E7-42C1-BF38-236F62533027}"/>
              </a:ext>
            </a:extLst>
          </p:cNvPr>
          <p:cNvSpPr>
            <a:spLocks noGrp="1"/>
          </p:cNvSpPr>
          <p:nvPr>
            <p:ph type="ftr" sz="quarter" idx="11"/>
          </p:nvPr>
        </p:nvSpPr>
        <p:spPr/>
        <p:txBody>
          <a:bodyPr/>
          <a:lstStyle/>
          <a:p>
            <a:r>
              <a:rPr lang="en-US" altLang="zh-CN"/>
              <a:t>ACA202 © ZHANG Chun-yuan, Fall 2020</a:t>
            </a:r>
          </a:p>
        </p:txBody>
      </p:sp>
      <p:sp>
        <p:nvSpPr>
          <p:cNvPr id="4" name="灯片编号占位符 3">
            <a:extLst>
              <a:ext uri="{FF2B5EF4-FFF2-40B4-BE49-F238E27FC236}">
                <a16:creationId xmlns:a16="http://schemas.microsoft.com/office/drawing/2014/main" id="{B8508783-3763-4F1B-9520-7BAB3D2095F2}"/>
              </a:ext>
            </a:extLst>
          </p:cNvPr>
          <p:cNvSpPr>
            <a:spLocks noGrp="1"/>
          </p:cNvSpPr>
          <p:nvPr>
            <p:ph type="sldNum" sz="quarter" idx="12"/>
          </p:nvPr>
        </p:nvSpPr>
        <p:spPr/>
        <p:txBody>
          <a:bodyPr/>
          <a:lstStyle/>
          <a:p>
            <a:fld id="{4B92438E-418D-4BBA-AE4F-9A85CBB54791}" type="slidenum">
              <a:rPr lang="zh-CN" altLang="en-US" smtClean="0"/>
              <a:pPr/>
              <a:t>126</a:t>
            </a:fld>
            <a:endParaRPr lang="en-US" altLang="zh-CN"/>
          </a:p>
        </p:txBody>
      </p:sp>
    </p:spTree>
    <p:extLst>
      <p:ext uri="{BB962C8B-B14F-4D97-AF65-F5344CB8AC3E}">
        <p14:creationId xmlns:p14="http://schemas.microsoft.com/office/powerpoint/2010/main" val="9567654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4FF2C0-AB83-4988-B426-37ECE601FCCA}"/>
              </a:ext>
            </a:extLst>
          </p:cNvPr>
          <p:cNvSpPr>
            <a:spLocks noGrp="1"/>
          </p:cNvSpPr>
          <p:nvPr>
            <p:ph type="title"/>
          </p:nvPr>
        </p:nvSpPr>
        <p:spPr/>
        <p:txBody>
          <a:bodyPr/>
          <a:lstStyle/>
          <a:p>
            <a:r>
              <a:rPr lang="en-US" altLang="zh-CN" dirty="0"/>
              <a:t>Homework</a:t>
            </a:r>
            <a:endParaRPr lang="zh-CN" altLang="en-US" dirty="0"/>
          </a:p>
        </p:txBody>
      </p:sp>
      <p:sp>
        <p:nvSpPr>
          <p:cNvPr id="3" name="内容占位符 2">
            <a:extLst>
              <a:ext uri="{FF2B5EF4-FFF2-40B4-BE49-F238E27FC236}">
                <a16:creationId xmlns:a16="http://schemas.microsoft.com/office/drawing/2014/main" id="{3BCE45ED-55EA-48F2-9C01-86BE682ED459}"/>
              </a:ext>
            </a:extLst>
          </p:cNvPr>
          <p:cNvSpPr>
            <a:spLocks noGrp="1"/>
          </p:cNvSpPr>
          <p:nvPr>
            <p:ph idx="1"/>
          </p:nvPr>
        </p:nvSpPr>
        <p:spPr/>
        <p:txBody>
          <a:bodyPr/>
          <a:lstStyle/>
          <a:p>
            <a:r>
              <a:rPr lang="en-US" altLang="zh-CN" dirty="0"/>
              <a:t>Textbook</a:t>
            </a:r>
          </a:p>
          <a:p>
            <a:pPr lvl="1"/>
            <a:r>
              <a:rPr lang="en-US" altLang="zh-CN" dirty="0"/>
              <a:t>3.13</a:t>
            </a:r>
          </a:p>
          <a:p>
            <a:r>
              <a:rPr lang="en-US" altLang="zh-CN" dirty="0"/>
              <a:t>Paper</a:t>
            </a:r>
          </a:p>
          <a:p>
            <a:pPr lvl="1"/>
            <a:r>
              <a:rPr lang="en-US" altLang="zh-CN" dirty="0"/>
              <a:t>"The MIPS R10000 Superscalar microprocessor", Yeager, IEEE Micro 16(2), 1996</a:t>
            </a:r>
          </a:p>
          <a:p>
            <a:pPr lvl="1"/>
            <a:r>
              <a:rPr lang="en-US" altLang="zh-CN" dirty="0">
                <a:hlinkClick r:id="rId2"/>
              </a:rPr>
              <a:t>https://www.realworldtech.com/jaguar/</a:t>
            </a:r>
            <a:endParaRPr lang="en-US" altLang="zh-CN" dirty="0"/>
          </a:p>
          <a:p>
            <a:r>
              <a:rPr lang="en-US" altLang="zh-CN" dirty="0"/>
              <a:t>References</a:t>
            </a:r>
          </a:p>
          <a:p>
            <a:pPr lvl="1"/>
            <a:r>
              <a:rPr lang="en-US" altLang="zh-CN" dirty="0">
                <a:hlinkClick r:id="rId3"/>
              </a:rPr>
              <a:t>https://en.wikipedia.org/wiki/X86</a:t>
            </a:r>
            <a:endParaRPr lang="en-US" altLang="zh-CN" dirty="0"/>
          </a:p>
          <a:p>
            <a:pPr lvl="1"/>
            <a:r>
              <a:rPr lang="en-US" altLang="zh-CN" dirty="0">
                <a:hlinkClick r:id="rId4"/>
              </a:rPr>
              <a:t>https://en.wikipedia.org/wiki/List_of_Intel_microprocessors</a:t>
            </a:r>
            <a:endParaRPr lang="en-US" altLang="zh-CN" dirty="0"/>
          </a:p>
        </p:txBody>
      </p:sp>
      <p:sp>
        <p:nvSpPr>
          <p:cNvPr id="4" name="日期占位符 3">
            <a:extLst>
              <a:ext uri="{FF2B5EF4-FFF2-40B4-BE49-F238E27FC236}">
                <a16:creationId xmlns:a16="http://schemas.microsoft.com/office/drawing/2014/main" id="{4720948D-B813-481A-A434-FEB7686800E7}"/>
              </a:ext>
            </a:extLst>
          </p:cNvPr>
          <p:cNvSpPr>
            <a:spLocks noGrp="1"/>
          </p:cNvSpPr>
          <p:nvPr>
            <p:ph type="dt" sz="half" idx="10"/>
          </p:nvPr>
        </p:nvSpPr>
        <p:spPr/>
        <p:txBody>
          <a:bodyPr/>
          <a:lstStyle/>
          <a:p>
            <a:fld id="{A2F32FAC-0C1A-463F-B605-FA47DBA3FA82}" type="datetime1">
              <a:rPr lang="zh-CN" altLang="en-US" smtClean="0"/>
              <a:t>2020/12/15 Tuesday</a:t>
            </a:fld>
            <a:endParaRPr lang="zh-CN" altLang="en-US"/>
          </a:p>
        </p:txBody>
      </p:sp>
      <p:sp>
        <p:nvSpPr>
          <p:cNvPr id="5" name="页脚占位符 4">
            <a:extLst>
              <a:ext uri="{FF2B5EF4-FFF2-40B4-BE49-F238E27FC236}">
                <a16:creationId xmlns:a16="http://schemas.microsoft.com/office/drawing/2014/main" id="{48DDF674-CFA2-4567-9A6A-97CABD47554F}"/>
              </a:ext>
            </a:extLst>
          </p:cNvPr>
          <p:cNvSpPr>
            <a:spLocks noGrp="1"/>
          </p:cNvSpPr>
          <p:nvPr>
            <p:ph type="ftr" sz="quarter" idx="11"/>
          </p:nvPr>
        </p:nvSpPr>
        <p:spPr/>
        <p:txBody>
          <a:bodyPr/>
          <a:lstStyle/>
          <a:p>
            <a:r>
              <a:rPr lang="en-US" altLang="zh-CN"/>
              <a:t>ACA202 © ZHANG Chun-yuan, Fall 2020</a:t>
            </a:r>
            <a:endParaRPr lang="zh-CN" altLang="en-US"/>
          </a:p>
        </p:txBody>
      </p:sp>
      <p:sp>
        <p:nvSpPr>
          <p:cNvPr id="6" name="灯片编号占位符 5">
            <a:extLst>
              <a:ext uri="{FF2B5EF4-FFF2-40B4-BE49-F238E27FC236}">
                <a16:creationId xmlns:a16="http://schemas.microsoft.com/office/drawing/2014/main" id="{17FAA0B9-DFEB-4A90-95FC-36B76E8599DD}"/>
              </a:ext>
            </a:extLst>
          </p:cNvPr>
          <p:cNvSpPr>
            <a:spLocks noGrp="1"/>
          </p:cNvSpPr>
          <p:nvPr>
            <p:ph type="sldNum" sz="quarter" idx="12"/>
          </p:nvPr>
        </p:nvSpPr>
        <p:spPr/>
        <p:txBody>
          <a:bodyPr/>
          <a:lstStyle/>
          <a:p>
            <a:fld id="{543F9F60-DC96-4418-AA45-B65D142E4089}" type="slidenum">
              <a:rPr lang="zh-CN" altLang="en-US" smtClean="0"/>
              <a:t>127</a:t>
            </a:fld>
            <a:endParaRPr lang="zh-CN" altLang="en-US"/>
          </a:p>
        </p:txBody>
      </p:sp>
    </p:spTree>
    <p:extLst>
      <p:ext uri="{BB962C8B-B14F-4D97-AF65-F5344CB8AC3E}">
        <p14:creationId xmlns:p14="http://schemas.microsoft.com/office/powerpoint/2010/main" val="156436264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a:extLst>
              <a:ext uri="{FF2B5EF4-FFF2-40B4-BE49-F238E27FC236}">
                <a16:creationId xmlns:a16="http://schemas.microsoft.com/office/drawing/2014/main" id="{DD1ACA71-E4F5-4C0C-A9EC-A03A9E680660}"/>
              </a:ext>
            </a:extLst>
          </p:cNvPr>
          <p:cNvSpPr>
            <a:spLocks noGrp="1" noChangeArrowheads="1"/>
          </p:cNvSpPr>
          <p:nvPr>
            <p:ph type="ctrTitle"/>
          </p:nvPr>
        </p:nvSpPr>
        <p:spPr/>
        <p:txBody>
          <a:bodyPr/>
          <a:lstStyle/>
          <a:p>
            <a:r>
              <a:rPr lang="en-US" altLang="zh-CN"/>
              <a:t>Next …</a:t>
            </a:r>
            <a:endParaRPr lang="zh-CN" altLang="en-US"/>
          </a:p>
        </p:txBody>
      </p:sp>
      <p:sp>
        <p:nvSpPr>
          <p:cNvPr id="347140" name="Rectangle 4">
            <a:extLst>
              <a:ext uri="{FF2B5EF4-FFF2-40B4-BE49-F238E27FC236}">
                <a16:creationId xmlns:a16="http://schemas.microsoft.com/office/drawing/2014/main" id="{E3DA8EAB-FD42-4507-A2F2-194D75915094}"/>
              </a:ext>
            </a:extLst>
          </p:cNvPr>
          <p:cNvSpPr>
            <a:spLocks noGrp="1" noChangeArrowheads="1"/>
          </p:cNvSpPr>
          <p:nvPr>
            <p:ph type="subTitle" idx="1"/>
          </p:nvPr>
        </p:nvSpPr>
        <p:spPr/>
        <p:txBody>
          <a:bodyPr/>
          <a:lstStyle/>
          <a:p>
            <a:endParaRPr lang="en-US" altLang="zh-CN" dirty="0"/>
          </a:p>
          <a:p>
            <a:r>
              <a:rPr lang="en-US" altLang="zh-CN" dirty="0"/>
              <a:t>Vector, SIMD and GPU</a:t>
            </a:r>
          </a:p>
        </p:txBody>
      </p:sp>
      <p:sp>
        <p:nvSpPr>
          <p:cNvPr id="2" name="日期占位符 1">
            <a:extLst>
              <a:ext uri="{FF2B5EF4-FFF2-40B4-BE49-F238E27FC236}">
                <a16:creationId xmlns:a16="http://schemas.microsoft.com/office/drawing/2014/main" id="{43061C9B-0EB0-4412-96CA-A36B8402A70B}"/>
              </a:ext>
            </a:extLst>
          </p:cNvPr>
          <p:cNvSpPr>
            <a:spLocks noGrp="1"/>
          </p:cNvSpPr>
          <p:nvPr>
            <p:ph type="dt" sz="half" idx="10"/>
          </p:nvPr>
        </p:nvSpPr>
        <p:spPr/>
        <p:txBody>
          <a:bodyPr/>
          <a:lstStyle/>
          <a:p>
            <a:fld id="{06BAD2BF-815B-47C3-843D-C2CBE06CB009}"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F3255C03-998A-4C17-A869-CD88737B4A87}"/>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24532378-D51D-453A-A1E5-C273EFFA7E7D}"/>
              </a:ext>
            </a:extLst>
          </p:cNvPr>
          <p:cNvSpPr>
            <a:spLocks noGrp="1"/>
          </p:cNvSpPr>
          <p:nvPr>
            <p:ph type="sldNum" sz="quarter" idx="12"/>
          </p:nvPr>
        </p:nvSpPr>
        <p:spPr/>
        <p:txBody>
          <a:bodyPr/>
          <a:lstStyle/>
          <a:p>
            <a:fld id="{6F64E4EE-51DC-49B1-94AF-ED07334A16FB}" type="slidenum">
              <a:rPr lang="zh-CN" altLang="en-US" smtClean="0"/>
              <a:t>128</a:t>
            </a:fld>
            <a:endParaRPr lang="zh-CN" altLang="en-US"/>
          </a:p>
        </p:txBody>
      </p:sp>
    </p:spTree>
    <p:extLst>
      <p:ext uri="{BB962C8B-B14F-4D97-AF65-F5344CB8AC3E}">
        <p14:creationId xmlns:p14="http://schemas.microsoft.com/office/powerpoint/2010/main" val="299546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A16E508-3728-4D5F-8766-3BB500A5F109}"/>
              </a:ext>
            </a:extLst>
          </p:cNvPr>
          <p:cNvSpPr>
            <a:spLocks noGrp="1" noChangeArrowheads="1"/>
          </p:cNvSpPr>
          <p:nvPr>
            <p:ph type="title"/>
          </p:nvPr>
        </p:nvSpPr>
        <p:spPr/>
        <p:txBody>
          <a:bodyPr/>
          <a:lstStyle/>
          <a:p>
            <a:r>
              <a:rPr lang="zh-CN" altLang="en-US"/>
              <a:t>Where It Came From?</a:t>
            </a:r>
          </a:p>
        </p:txBody>
      </p:sp>
      <p:pic>
        <p:nvPicPr>
          <p:cNvPr id="7171" name="Picture 3">
            <a:extLst>
              <a:ext uri="{FF2B5EF4-FFF2-40B4-BE49-F238E27FC236}">
                <a16:creationId xmlns:a16="http://schemas.microsoft.com/office/drawing/2014/main" id="{3B6CD3DB-631F-4B1F-97A0-8BFF605FCDC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40827" y="1180304"/>
            <a:ext cx="3999884" cy="5138742"/>
          </a:xfrm>
        </p:spPr>
      </p:pic>
      <p:sp>
        <p:nvSpPr>
          <p:cNvPr id="7172" name="Rectangle 4">
            <a:extLst>
              <a:ext uri="{FF2B5EF4-FFF2-40B4-BE49-F238E27FC236}">
                <a16:creationId xmlns:a16="http://schemas.microsoft.com/office/drawing/2014/main" id="{F6DA1D18-D669-411D-8BED-8CADDF01D53D}"/>
              </a:ext>
            </a:extLst>
          </p:cNvPr>
          <p:cNvSpPr>
            <a:spLocks noGrp="1" noChangeArrowheads="1"/>
          </p:cNvSpPr>
          <p:nvPr>
            <p:ph type="body" sz="half" idx="2"/>
          </p:nvPr>
        </p:nvSpPr>
        <p:spPr/>
        <p:txBody>
          <a:bodyPr/>
          <a:lstStyle/>
          <a:p>
            <a:r>
              <a:rPr lang="zh-CN" altLang="zh-CN"/>
              <a:t>1940 - PN junction </a:t>
            </a:r>
          </a:p>
          <a:p>
            <a:r>
              <a:rPr lang="zh-CN" altLang="zh-CN"/>
              <a:t>Russel Ohl at Bell Labs develops the PN junction that produces 0.5 volts when exposed to light</a:t>
            </a:r>
          </a:p>
        </p:txBody>
      </p:sp>
      <p:sp>
        <p:nvSpPr>
          <p:cNvPr id="2" name="日期占位符 1">
            <a:extLst>
              <a:ext uri="{FF2B5EF4-FFF2-40B4-BE49-F238E27FC236}">
                <a16:creationId xmlns:a16="http://schemas.microsoft.com/office/drawing/2014/main" id="{12C3A26F-7707-410C-8D95-14B21F91A5A0}"/>
              </a:ext>
            </a:extLst>
          </p:cNvPr>
          <p:cNvSpPr>
            <a:spLocks noGrp="1"/>
          </p:cNvSpPr>
          <p:nvPr>
            <p:ph type="dt" sz="half" idx="10"/>
          </p:nvPr>
        </p:nvSpPr>
        <p:spPr/>
        <p:txBody>
          <a:bodyPr/>
          <a:lstStyle/>
          <a:p>
            <a:fld id="{57E55148-03B5-4BA7-9831-FBC49C07D00B}" type="datetime1">
              <a:rPr lang="zh-CN" altLang="en-US" smtClean="0"/>
              <a:t>2020/12/15 Tuesday</a:t>
            </a:fld>
            <a:endParaRPr lang="en-US" altLang="zh-CN"/>
          </a:p>
        </p:txBody>
      </p:sp>
      <p:sp>
        <p:nvSpPr>
          <p:cNvPr id="3" name="页脚占位符 2">
            <a:extLst>
              <a:ext uri="{FF2B5EF4-FFF2-40B4-BE49-F238E27FC236}">
                <a16:creationId xmlns:a16="http://schemas.microsoft.com/office/drawing/2014/main" id="{9677B80D-7031-4C1E-98CB-A521C9EFDF29}"/>
              </a:ext>
            </a:extLst>
          </p:cNvPr>
          <p:cNvSpPr>
            <a:spLocks noGrp="1"/>
          </p:cNvSpPr>
          <p:nvPr>
            <p:ph type="ftr" sz="quarter" idx="11"/>
          </p:nvPr>
        </p:nvSpPr>
        <p:spPr/>
        <p:txBody>
          <a:bodyPr/>
          <a:lstStyle/>
          <a:p>
            <a:r>
              <a:rPr lang="en-US" altLang="zh-CN"/>
              <a:t>ACA202 © ZHANG Chun-yuan, Fall 2020</a:t>
            </a:r>
          </a:p>
        </p:txBody>
      </p:sp>
      <p:sp>
        <p:nvSpPr>
          <p:cNvPr id="4" name="灯片编号占位符 3">
            <a:extLst>
              <a:ext uri="{FF2B5EF4-FFF2-40B4-BE49-F238E27FC236}">
                <a16:creationId xmlns:a16="http://schemas.microsoft.com/office/drawing/2014/main" id="{158822F0-35F1-406C-8477-587CAF0D8894}"/>
              </a:ext>
            </a:extLst>
          </p:cNvPr>
          <p:cNvSpPr>
            <a:spLocks noGrp="1"/>
          </p:cNvSpPr>
          <p:nvPr>
            <p:ph type="sldNum" sz="quarter" idx="12"/>
          </p:nvPr>
        </p:nvSpPr>
        <p:spPr/>
        <p:txBody>
          <a:bodyPr/>
          <a:lstStyle/>
          <a:p>
            <a:fld id="{F0B08DAE-DE3E-47E5-98DA-DADE9134FC43}" type="slidenum">
              <a:rPr lang="zh-CN" altLang="en-US" smtClean="0"/>
              <a:pPr/>
              <a:t>13</a:t>
            </a:fld>
            <a:endParaRPr lang="en-US" altLang="zh-CN"/>
          </a:p>
        </p:txBody>
      </p:sp>
    </p:spTree>
    <p:extLst>
      <p:ext uri="{BB962C8B-B14F-4D97-AF65-F5344CB8AC3E}">
        <p14:creationId xmlns:p14="http://schemas.microsoft.com/office/powerpoint/2010/main" val="37974117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28">
            <a:extLst>
              <a:ext uri="{FF2B5EF4-FFF2-40B4-BE49-F238E27FC236}">
                <a16:creationId xmlns:a16="http://schemas.microsoft.com/office/drawing/2014/main" id="{C4111D3E-63C2-4A04-B906-9CDF704D22F5}"/>
              </a:ext>
            </a:extLst>
          </p:cNvPr>
          <p:cNvSpPr>
            <a:spLocks noGrp="1"/>
          </p:cNvSpPr>
          <p:nvPr>
            <p:ph type="title"/>
          </p:nvPr>
        </p:nvSpPr>
        <p:spPr>
          <a:xfrm>
            <a:off x="357190" y="365126"/>
            <a:ext cx="7947422" cy="1127919"/>
          </a:xfrm>
        </p:spPr>
        <p:txBody>
          <a:bodyPr/>
          <a:lstStyle/>
          <a:p>
            <a:r>
              <a:rPr lang="en-US" altLang="zh-CN" dirty="0"/>
              <a:t>Point Contact Transistor</a:t>
            </a:r>
            <a:endParaRPr lang="zh-CN" altLang="en-US" dirty="0"/>
          </a:p>
        </p:txBody>
      </p:sp>
      <p:pic>
        <p:nvPicPr>
          <p:cNvPr id="8195" name="Picture 3" descr="图片包含 室内, 餐桌, 蛋糕&#10;&#10;已生成极高可信度的说明">
            <a:extLst>
              <a:ext uri="{FF2B5EF4-FFF2-40B4-BE49-F238E27FC236}">
                <a16:creationId xmlns:a16="http://schemas.microsoft.com/office/drawing/2014/main" id="{3C228C58-E589-472A-A524-F869E4A2D7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620610" y="1514475"/>
            <a:ext cx="5902780" cy="4973638"/>
          </a:xfrm>
        </p:spPr>
      </p:pic>
      <p:sp>
        <p:nvSpPr>
          <p:cNvPr id="2" name="日期占位符 1">
            <a:extLst>
              <a:ext uri="{FF2B5EF4-FFF2-40B4-BE49-F238E27FC236}">
                <a16:creationId xmlns:a16="http://schemas.microsoft.com/office/drawing/2014/main" id="{C1CAA9D6-B13B-449E-83EC-FBAF547BBD8E}"/>
              </a:ext>
            </a:extLst>
          </p:cNvPr>
          <p:cNvSpPr>
            <a:spLocks noGrp="1"/>
          </p:cNvSpPr>
          <p:nvPr>
            <p:ph type="dt" sz="half" idx="10"/>
          </p:nvPr>
        </p:nvSpPr>
        <p:spPr>
          <a:xfrm>
            <a:off x="628650" y="6488119"/>
            <a:ext cx="2057400" cy="365125"/>
          </a:xfrm>
        </p:spPr>
        <p:txBody>
          <a:bodyPr/>
          <a:lstStyle/>
          <a:p>
            <a:fld id="{0C961812-D767-4CCE-9FF8-9EA0EA09DBC3}" type="datetime1">
              <a:rPr lang="zh-CN" altLang="en-US" smtClean="0"/>
              <a:pPr/>
              <a:t>2020/12/15 Tuesday</a:t>
            </a:fld>
            <a:endParaRPr lang="zh-CN" altLang="en-US"/>
          </a:p>
        </p:txBody>
      </p:sp>
      <p:sp>
        <p:nvSpPr>
          <p:cNvPr id="3" name="页脚占位符 2">
            <a:extLst>
              <a:ext uri="{FF2B5EF4-FFF2-40B4-BE49-F238E27FC236}">
                <a16:creationId xmlns:a16="http://schemas.microsoft.com/office/drawing/2014/main" id="{6526E8C9-2143-4F02-A25F-157BE4AF6C92}"/>
              </a:ext>
            </a:extLst>
          </p:cNvPr>
          <p:cNvSpPr>
            <a:spLocks noGrp="1"/>
          </p:cNvSpPr>
          <p:nvPr>
            <p:ph type="ftr" sz="quarter" idx="11"/>
          </p:nvPr>
        </p:nvSpPr>
        <p:spPr>
          <a:xfrm>
            <a:off x="3028950" y="6488119"/>
            <a:ext cx="3086100" cy="365125"/>
          </a:xfrm>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B4AF8E4B-6595-4657-A9FD-C72C2872E859}"/>
              </a:ext>
            </a:extLst>
          </p:cNvPr>
          <p:cNvSpPr>
            <a:spLocks noGrp="1"/>
          </p:cNvSpPr>
          <p:nvPr>
            <p:ph type="sldNum" sz="quarter" idx="12"/>
          </p:nvPr>
        </p:nvSpPr>
        <p:spPr>
          <a:xfrm>
            <a:off x="6457950" y="6488119"/>
            <a:ext cx="2057400" cy="365125"/>
          </a:xfrm>
        </p:spPr>
        <p:txBody>
          <a:bodyPr/>
          <a:lstStyle/>
          <a:p>
            <a:fld id="{543F9F60-DC96-4418-AA45-B65D142E4089}" type="slidenum">
              <a:rPr lang="zh-CN" altLang="en-US" smtClean="0"/>
              <a:pPr/>
              <a:t>14</a:t>
            </a:fld>
            <a:endParaRPr lang="zh-CN" altLang="en-US"/>
          </a:p>
        </p:txBody>
      </p:sp>
    </p:spTree>
    <p:extLst>
      <p:ext uri="{BB962C8B-B14F-4D97-AF65-F5344CB8AC3E}">
        <p14:creationId xmlns:p14="http://schemas.microsoft.com/office/powerpoint/2010/main" val="188761455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510C206-A9E0-48C2-A0D3-F269F1EEB35D}"/>
              </a:ext>
            </a:extLst>
          </p:cNvPr>
          <p:cNvSpPr>
            <a:spLocks noGrp="1" noChangeArrowheads="1"/>
          </p:cNvSpPr>
          <p:nvPr>
            <p:ph type="title"/>
          </p:nvPr>
        </p:nvSpPr>
        <p:spPr/>
        <p:txBody>
          <a:bodyPr/>
          <a:lstStyle/>
          <a:p>
            <a:r>
              <a:rPr lang="zh-CN" altLang="zh-CN"/>
              <a:t>Junction Transistor</a:t>
            </a:r>
          </a:p>
        </p:txBody>
      </p:sp>
      <p:sp>
        <p:nvSpPr>
          <p:cNvPr id="9219" name="Rectangle 3">
            <a:extLst>
              <a:ext uri="{FF2B5EF4-FFF2-40B4-BE49-F238E27FC236}">
                <a16:creationId xmlns:a16="http://schemas.microsoft.com/office/drawing/2014/main" id="{9CC1A935-F6A7-45E7-B674-D63936CC4D1E}"/>
              </a:ext>
            </a:extLst>
          </p:cNvPr>
          <p:cNvSpPr>
            <a:spLocks noGrp="1" noChangeArrowheads="1"/>
          </p:cNvSpPr>
          <p:nvPr>
            <p:ph type="body" idx="1"/>
          </p:nvPr>
        </p:nvSpPr>
        <p:spPr/>
        <p:txBody>
          <a:bodyPr/>
          <a:lstStyle/>
          <a:p>
            <a:r>
              <a:rPr lang="zh-CN" altLang="zh-CN" dirty="0"/>
              <a:t>The </a:t>
            </a:r>
            <a:r>
              <a:rPr lang="zh-CN" altLang="zh-CN" dirty="0">
                <a:solidFill>
                  <a:srgbClr val="FF0000"/>
                </a:solidFill>
              </a:rPr>
              <a:t>point contact transistor </a:t>
            </a:r>
            <a:r>
              <a:rPr lang="zh-CN" altLang="zh-CN" dirty="0"/>
              <a:t>was difficult to produce and was replaced by the </a:t>
            </a:r>
            <a:r>
              <a:rPr lang="zh-CN" altLang="zh-CN" dirty="0">
                <a:solidFill>
                  <a:srgbClr val="FF0000"/>
                </a:solidFill>
              </a:rPr>
              <a:t>junction transistor </a:t>
            </a:r>
            <a:r>
              <a:rPr lang="zh-CN" altLang="zh-CN" dirty="0"/>
              <a:t>by the mid fifties</a:t>
            </a:r>
          </a:p>
          <a:p>
            <a:r>
              <a:rPr lang="zh-CN" altLang="zh-CN" dirty="0"/>
              <a:t>In 1956 the importance of the invention of the transistor by Bardeen, Brattain and Shockley was recognized by the Nobel Prize in physics</a:t>
            </a:r>
          </a:p>
        </p:txBody>
      </p:sp>
      <p:sp>
        <p:nvSpPr>
          <p:cNvPr id="2" name="日期占位符 1">
            <a:extLst>
              <a:ext uri="{FF2B5EF4-FFF2-40B4-BE49-F238E27FC236}">
                <a16:creationId xmlns:a16="http://schemas.microsoft.com/office/drawing/2014/main" id="{4A1A4B3A-2B89-4F79-A795-EFC9C262FEE8}"/>
              </a:ext>
            </a:extLst>
          </p:cNvPr>
          <p:cNvSpPr>
            <a:spLocks noGrp="1"/>
          </p:cNvSpPr>
          <p:nvPr>
            <p:ph type="dt" sz="half" idx="10"/>
          </p:nvPr>
        </p:nvSpPr>
        <p:spPr/>
        <p:txBody>
          <a:bodyPr/>
          <a:lstStyle/>
          <a:p>
            <a:fld id="{32B3DA07-DC23-4EF1-87E7-F56092B855B9}"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3E29A00D-5956-46DC-8D00-516D2CE6F632}"/>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A59B3042-42BE-43EA-84EA-293FC96EC225}"/>
              </a:ext>
            </a:extLst>
          </p:cNvPr>
          <p:cNvSpPr>
            <a:spLocks noGrp="1"/>
          </p:cNvSpPr>
          <p:nvPr>
            <p:ph type="sldNum" sz="quarter" idx="12"/>
          </p:nvPr>
        </p:nvSpPr>
        <p:spPr/>
        <p:txBody>
          <a:bodyPr/>
          <a:lstStyle/>
          <a:p>
            <a:fld id="{543F9F60-DC96-4418-AA45-B65D142E4089}" type="slidenum">
              <a:rPr lang="zh-CN" altLang="en-US" smtClean="0"/>
              <a:t>15</a:t>
            </a:fld>
            <a:endParaRPr lang="zh-CN" altLang="en-US"/>
          </a:p>
        </p:txBody>
      </p:sp>
    </p:spTree>
    <p:extLst>
      <p:ext uri="{BB962C8B-B14F-4D97-AF65-F5344CB8AC3E}">
        <p14:creationId xmlns:p14="http://schemas.microsoft.com/office/powerpoint/2010/main" val="339767125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909856BF-0648-4768-BDD7-205DB4CC25B2}"/>
              </a:ext>
            </a:extLst>
          </p:cNvP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52140" y="150160"/>
            <a:ext cx="5277440" cy="6037049"/>
          </a:xfrm>
          <a:ln/>
        </p:spPr>
      </p:pic>
      <p:pic>
        <p:nvPicPr>
          <p:cNvPr id="10244" name="Picture 4">
            <a:extLst>
              <a:ext uri="{FF2B5EF4-FFF2-40B4-BE49-F238E27FC236}">
                <a16:creationId xmlns:a16="http://schemas.microsoft.com/office/drawing/2014/main" id="{7B6C711C-73B7-4F97-BE9C-054054679D47}"/>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5370151" y="167151"/>
            <a:ext cx="3721709" cy="6037049"/>
          </a:xfrm>
          <a:noFill/>
          <a:ln/>
          <a:extLst>
            <a:ext uri="{91240B29-F687-4F45-9708-019B960494DF}">
              <a14:hiddenLine xmlns:a14="http://schemas.microsoft.com/office/drawing/2010/main" w="9525" cap="flat" cmpd="sng">
                <a:solidFill>
                  <a:srgbClr val="000000"/>
                </a:solidFill>
                <a:bevel/>
                <a:headEnd/>
                <a:tailEnd/>
              </a14:hiddenLine>
            </a:ext>
          </a:extLst>
        </p:spPr>
      </p:pic>
      <p:sp>
        <p:nvSpPr>
          <p:cNvPr id="10243" name="Rectangle 3">
            <a:extLst>
              <a:ext uri="{FF2B5EF4-FFF2-40B4-BE49-F238E27FC236}">
                <a16:creationId xmlns:a16="http://schemas.microsoft.com/office/drawing/2014/main" id="{FBF9DE67-F618-4FAA-88D1-0A395DEA85FA}"/>
              </a:ext>
            </a:extLst>
          </p:cNvPr>
          <p:cNvSpPr>
            <a:spLocks noChangeArrowheads="1"/>
          </p:cNvSpPr>
          <p:nvPr/>
        </p:nvSpPr>
        <p:spPr bwMode="auto">
          <a:xfrm>
            <a:off x="837618" y="624484"/>
            <a:ext cx="4230487" cy="434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223" dirty="0">
                <a:solidFill>
                  <a:srgbClr val="0000FF"/>
                </a:solidFill>
                <a:latin typeface="Comic Sans MS" panose="030F0702030302020204" pitchFamily="66" charset="0"/>
              </a:rPr>
              <a:t>http://www.nobelprize.org/</a:t>
            </a:r>
          </a:p>
        </p:txBody>
      </p:sp>
      <p:sp>
        <p:nvSpPr>
          <p:cNvPr id="10245" name="Text Box 5">
            <a:extLst>
              <a:ext uri="{FF2B5EF4-FFF2-40B4-BE49-F238E27FC236}">
                <a16:creationId xmlns:a16="http://schemas.microsoft.com/office/drawing/2014/main" id="{9CAB1C6D-000D-438C-91C0-75F21A3A0969}"/>
              </a:ext>
            </a:extLst>
          </p:cNvPr>
          <p:cNvSpPr txBox="1">
            <a:spLocks noChangeArrowheads="1"/>
          </p:cNvSpPr>
          <p:nvPr/>
        </p:nvSpPr>
        <p:spPr bwMode="auto">
          <a:xfrm>
            <a:off x="5370151" y="4330565"/>
            <a:ext cx="3695728" cy="312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429" b="1" dirty="0">
                <a:solidFill>
                  <a:srgbClr val="FF0000"/>
                </a:solidFill>
              </a:rPr>
              <a:t>In 1951,the junction transistor was developed </a:t>
            </a:r>
          </a:p>
        </p:txBody>
      </p:sp>
      <p:sp>
        <p:nvSpPr>
          <p:cNvPr id="2" name="日期占位符 1">
            <a:extLst>
              <a:ext uri="{FF2B5EF4-FFF2-40B4-BE49-F238E27FC236}">
                <a16:creationId xmlns:a16="http://schemas.microsoft.com/office/drawing/2014/main" id="{79D387C0-7DE7-40C9-B787-8FD40FD2098A}"/>
              </a:ext>
            </a:extLst>
          </p:cNvPr>
          <p:cNvSpPr>
            <a:spLocks noGrp="1"/>
          </p:cNvSpPr>
          <p:nvPr>
            <p:ph type="dt" sz="half" idx="10"/>
          </p:nvPr>
        </p:nvSpPr>
        <p:spPr/>
        <p:txBody>
          <a:bodyPr/>
          <a:lstStyle/>
          <a:p>
            <a:fld id="{71629E37-2549-424D-BCA3-674D30EBE387}"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CE571F5C-8907-48EE-A47C-BD833939F360}"/>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A0344185-B3B0-4202-96DD-D202D01C3960}"/>
              </a:ext>
            </a:extLst>
          </p:cNvPr>
          <p:cNvSpPr>
            <a:spLocks noGrp="1"/>
          </p:cNvSpPr>
          <p:nvPr>
            <p:ph type="sldNum" sz="quarter" idx="12"/>
          </p:nvPr>
        </p:nvSpPr>
        <p:spPr/>
        <p:txBody>
          <a:bodyPr/>
          <a:lstStyle/>
          <a:p>
            <a:fld id="{543F9F60-DC96-4418-AA45-B65D142E4089}" type="slidenum">
              <a:rPr lang="zh-CN" altLang="en-US" smtClean="0"/>
              <a:t>16</a:t>
            </a:fld>
            <a:endParaRPr lang="zh-CN" altLang="en-US"/>
          </a:p>
        </p:txBody>
      </p:sp>
    </p:spTree>
    <p:extLst>
      <p:ext uri="{BB962C8B-B14F-4D97-AF65-F5344CB8AC3E}">
        <p14:creationId xmlns:p14="http://schemas.microsoft.com/office/powerpoint/2010/main" val="371953173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1FF923E4-F393-40B9-8CB8-1CDC83D9FC74}"/>
              </a:ext>
            </a:extLst>
          </p:cNvP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33886" y="270543"/>
            <a:ext cx="4538114" cy="5404416"/>
          </a:xfrm>
          <a:ln/>
        </p:spPr>
      </p:pic>
      <p:sp>
        <p:nvSpPr>
          <p:cNvPr id="11267" name="Rectangle 3">
            <a:extLst>
              <a:ext uri="{FF2B5EF4-FFF2-40B4-BE49-F238E27FC236}">
                <a16:creationId xmlns:a16="http://schemas.microsoft.com/office/drawing/2014/main" id="{F407A167-E704-4D41-A44B-E1390A298A81}"/>
              </a:ext>
            </a:extLst>
          </p:cNvPr>
          <p:cNvSpPr>
            <a:spLocks noChangeArrowheads="1"/>
          </p:cNvSpPr>
          <p:nvPr/>
        </p:nvSpPr>
        <p:spPr bwMode="auto">
          <a:xfrm>
            <a:off x="4572000" y="675150"/>
            <a:ext cx="3841116" cy="434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223" dirty="0">
                <a:solidFill>
                  <a:srgbClr val="0000FF"/>
                </a:solidFill>
                <a:latin typeface="Comic Sans MS" panose="030F0702030302020204" pitchFamily="66" charset="0"/>
              </a:rPr>
              <a:t>http://www.nobelprize.org/</a:t>
            </a:r>
          </a:p>
        </p:txBody>
      </p:sp>
      <p:pic>
        <p:nvPicPr>
          <p:cNvPr id="11268" name="Picture 4">
            <a:extLst>
              <a:ext uri="{FF2B5EF4-FFF2-40B4-BE49-F238E27FC236}">
                <a16:creationId xmlns:a16="http://schemas.microsoft.com/office/drawing/2014/main" id="{BD710AC2-59CD-40B6-AAED-842CECD57566}"/>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l="4643" r="4236"/>
          <a:stretch>
            <a:fillRect/>
          </a:stretch>
        </p:blipFill>
        <p:spPr bwMode="auto">
          <a:xfrm>
            <a:off x="4603505" y="1644560"/>
            <a:ext cx="4330042" cy="4049017"/>
          </a:xfrm>
          <a:prstGeom prst="rect">
            <a:avLst/>
          </a:prstGeom>
          <a:noFill/>
          <a:ln>
            <a:noFill/>
          </a:ln>
          <a:effectLst/>
          <a:extLst>
            <a:ext uri="{909E8E84-426E-40DD-AFC4-6F175D3DCCD1}">
              <a14:hiddenFill xmlns:a14="http://schemas.microsoft.com/office/drawing/2010/main">
                <a:solidFill>
                  <a:schemeClr val="bg1">
                    <a:alpha val="37000"/>
                  </a:schemeClr>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9" name="Text Box 5">
            <a:extLst>
              <a:ext uri="{FF2B5EF4-FFF2-40B4-BE49-F238E27FC236}">
                <a16:creationId xmlns:a16="http://schemas.microsoft.com/office/drawing/2014/main" id="{C9B770C8-8A96-4ACC-A151-9599E4F927A3}"/>
              </a:ext>
            </a:extLst>
          </p:cNvPr>
          <p:cNvSpPr txBox="1">
            <a:spLocks noChangeArrowheads="1"/>
          </p:cNvSpPr>
          <p:nvPr/>
        </p:nvSpPr>
        <p:spPr bwMode="auto">
          <a:xfrm>
            <a:off x="4604765" y="1644560"/>
            <a:ext cx="4330042" cy="727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064">
                <a:solidFill>
                  <a:srgbClr val="FFFF99"/>
                </a:solidFill>
              </a:rPr>
              <a:t>In July of 1958, Jack Kilby was a recent hire at Texas Instruments</a:t>
            </a:r>
          </a:p>
        </p:txBody>
      </p:sp>
      <p:sp>
        <p:nvSpPr>
          <p:cNvPr id="11270" name="Text Box 6">
            <a:extLst>
              <a:ext uri="{FF2B5EF4-FFF2-40B4-BE49-F238E27FC236}">
                <a16:creationId xmlns:a16="http://schemas.microsoft.com/office/drawing/2014/main" id="{60C2111E-AF39-4D3A-88C5-8971F5E021AF}"/>
              </a:ext>
            </a:extLst>
          </p:cNvPr>
          <p:cNvSpPr txBox="1">
            <a:spLocks noChangeArrowheads="1"/>
          </p:cNvSpPr>
          <p:nvPr/>
        </p:nvSpPr>
        <p:spPr bwMode="auto">
          <a:xfrm>
            <a:off x="4606026" y="5030713"/>
            <a:ext cx="4328781" cy="727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064">
                <a:solidFill>
                  <a:srgbClr val="FFFF99"/>
                </a:solidFill>
              </a:rPr>
              <a:t>On July 24, 1958 in the quiet of the miniaturization lab…</a:t>
            </a:r>
          </a:p>
        </p:txBody>
      </p:sp>
      <p:sp>
        <p:nvSpPr>
          <p:cNvPr id="2" name="日期占位符 1">
            <a:extLst>
              <a:ext uri="{FF2B5EF4-FFF2-40B4-BE49-F238E27FC236}">
                <a16:creationId xmlns:a16="http://schemas.microsoft.com/office/drawing/2014/main" id="{9611A41B-CF43-48D3-9EAB-6752D250058D}"/>
              </a:ext>
            </a:extLst>
          </p:cNvPr>
          <p:cNvSpPr>
            <a:spLocks noGrp="1"/>
          </p:cNvSpPr>
          <p:nvPr>
            <p:ph type="dt" sz="half" idx="10"/>
          </p:nvPr>
        </p:nvSpPr>
        <p:spPr/>
        <p:txBody>
          <a:bodyPr/>
          <a:lstStyle/>
          <a:p>
            <a:fld id="{8C332D1F-AE3B-4683-96C4-1EB73501FC1D}"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134D3D2B-21D9-446A-81DA-F6B1C86B0692}"/>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B9C33FE1-E066-491B-AD78-B7F9E360CEFB}"/>
              </a:ext>
            </a:extLst>
          </p:cNvPr>
          <p:cNvSpPr>
            <a:spLocks noGrp="1"/>
          </p:cNvSpPr>
          <p:nvPr>
            <p:ph type="sldNum" sz="quarter" idx="12"/>
          </p:nvPr>
        </p:nvSpPr>
        <p:spPr/>
        <p:txBody>
          <a:bodyPr/>
          <a:lstStyle/>
          <a:p>
            <a:fld id="{543F9F60-DC96-4418-AA45-B65D142E4089}" type="slidenum">
              <a:rPr lang="zh-CN" altLang="en-US" smtClean="0"/>
              <a:t>17</a:t>
            </a:fld>
            <a:endParaRPr lang="zh-CN" altLang="en-US"/>
          </a:p>
        </p:txBody>
      </p:sp>
    </p:spTree>
    <p:extLst>
      <p:ext uri="{BB962C8B-B14F-4D97-AF65-F5344CB8AC3E}">
        <p14:creationId xmlns:p14="http://schemas.microsoft.com/office/powerpoint/2010/main" val="83449693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E6F12F9-88AE-4F8E-8CBB-4D5A070B9CA7}"/>
              </a:ext>
            </a:extLst>
          </p:cNvPr>
          <p:cNvSpPr>
            <a:spLocks noGrp="1" noChangeArrowheads="1"/>
          </p:cNvSpPr>
          <p:nvPr>
            <p:ph type="title"/>
          </p:nvPr>
        </p:nvSpPr>
        <p:spPr/>
        <p:txBody>
          <a:bodyPr/>
          <a:lstStyle/>
          <a:p>
            <a:r>
              <a:rPr lang="zh-CN" altLang="zh-CN" dirty="0"/>
              <a:t>The</a:t>
            </a:r>
            <a:r>
              <a:rPr lang="en-US" altLang="zh-CN" dirty="0"/>
              <a:t> </a:t>
            </a:r>
            <a:r>
              <a:rPr lang="zh-CN" altLang="zh-CN" dirty="0"/>
              <a:t>1st Planar IC</a:t>
            </a:r>
          </a:p>
        </p:txBody>
      </p:sp>
      <p:sp>
        <p:nvSpPr>
          <p:cNvPr id="12291" name="Rectangle 3">
            <a:extLst>
              <a:ext uri="{FF2B5EF4-FFF2-40B4-BE49-F238E27FC236}">
                <a16:creationId xmlns:a16="http://schemas.microsoft.com/office/drawing/2014/main" id="{46DD6ED9-59C6-4472-8627-579BC2E118F5}"/>
              </a:ext>
            </a:extLst>
          </p:cNvPr>
          <p:cNvSpPr>
            <a:spLocks noGrp="1" noChangeArrowheads="1"/>
          </p:cNvSpPr>
          <p:nvPr>
            <p:ph type="body" sz="half" idx="1"/>
          </p:nvPr>
        </p:nvSpPr>
        <p:spPr/>
        <p:txBody>
          <a:bodyPr>
            <a:normAutofit/>
          </a:bodyPr>
          <a:lstStyle/>
          <a:p>
            <a:r>
              <a:rPr lang="zh-CN" altLang="zh-CN"/>
              <a:t>By late 1958 Swiss-born physicist - Jean Hoerni at Fairchild had developed a structure with N and P junctions formed in silicon.</a:t>
            </a:r>
          </a:p>
          <a:p>
            <a:pPr lvl="1"/>
            <a:r>
              <a:rPr lang="zh-CN" altLang="zh-CN"/>
              <a:t>Over the junctions a thin layer of silicon dioxide was used as an insulator and holes were etched open in the silicon dioxide to connect to the junctions</a:t>
            </a:r>
          </a:p>
        </p:txBody>
      </p:sp>
      <p:sp>
        <p:nvSpPr>
          <p:cNvPr id="12292" name="Rectangle 4">
            <a:extLst>
              <a:ext uri="{FF2B5EF4-FFF2-40B4-BE49-F238E27FC236}">
                <a16:creationId xmlns:a16="http://schemas.microsoft.com/office/drawing/2014/main" id="{A8D9AAD5-020C-440B-8ECF-D47A69CCDAAC}"/>
              </a:ext>
            </a:extLst>
          </p:cNvPr>
          <p:cNvSpPr>
            <a:spLocks noGrp="1" noChangeArrowheads="1"/>
          </p:cNvSpPr>
          <p:nvPr>
            <p:ph type="body" sz="half" idx="2"/>
          </p:nvPr>
        </p:nvSpPr>
        <p:spPr/>
        <p:txBody>
          <a:bodyPr>
            <a:normAutofit fontScale="85000" lnSpcReduction="20000"/>
          </a:bodyPr>
          <a:lstStyle/>
          <a:p>
            <a:r>
              <a:rPr lang="zh-CN" altLang="zh-CN"/>
              <a:t>Czech-born physicist - Kurt Lehovec of Sprague Electric developed the technique of using PN junctions to electrically isolate components</a:t>
            </a:r>
          </a:p>
          <a:p>
            <a:r>
              <a:rPr lang="zh-CN" altLang="zh-CN"/>
              <a:t>In 1959, Robert Noyce also of Fairchild had the idea to create an integrated circuit by combing Hoerni's and Lehovec's processes and evaporating a thin metal layer over the circuits</a:t>
            </a:r>
          </a:p>
          <a:p>
            <a:pPr lvl="1"/>
            <a:r>
              <a:rPr lang="zh-CN" altLang="zh-CN"/>
              <a:t>The metal layer connected down to the junctions through the holes in the silicon dioxide and was then etched into a pattern to interconnect the circuit</a:t>
            </a:r>
          </a:p>
        </p:txBody>
      </p:sp>
      <p:pic>
        <p:nvPicPr>
          <p:cNvPr id="12293" name="Picture 5">
            <a:extLst>
              <a:ext uri="{FF2B5EF4-FFF2-40B4-BE49-F238E27FC236}">
                <a16:creationId xmlns:a16="http://schemas.microsoft.com/office/drawing/2014/main" id="{B7F0D430-6FD1-42DD-94C4-540F007AAF44}"/>
              </a:ext>
            </a:extLst>
          </p:cNvPr>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7851775" y="103188"/>
            <a:ext cx="1292225" cy="1631950"/>
          </a:xfrm>
          <a:noFill/>
          <a:ln/>
        </p:spPr>
      </p:pic>
      <p:sp>
        <p:nvSpPr>
          <p:cNvPr id="2" name="日期占位符 1">
            <a:extLst>
              <a:ext uri="{FF2B5EF4-FFF2-40B4-BE49-F238E27FC236}">
                <a16:creationId xmlns:a16="http://schemas.microsoft.com/office/drawing/2014/main" id="{31B44074-A2F0-4F06-B761-158F40872F3D}"/>
              </a:ext>
            </a:extLst>
          </p:cNvPr>
          <p:cNvSpPr>
            <a:spLocks noGrp="1"/>
          </p:cNvSpPr>
          <p:nvPr>
            <p:ph type="dt" sz="half" idx="10"/>
          </p:nvPr>
        </p:nvSpPr>
        <p:spPr/>
        <p:txBody>
          <a:bodyPr/>
          <a:lstStyle/>
          <a:p>
            <a:fld id="{71472CE3-912D-4D3B-9DB2-BDB55200D043}"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012905D9-5A76-4AD4-A37D-910C9A3C8424}"/>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EA2247DC-1973-48DB-B3FF-EC759A4C3074}"/>
              </a:ext>
            </a:extLst>
          </p:cNvPr>
          <p:cNvSpPr>
            <a:spLocks noGrp="1"/>
          </p:cNvSpPr>
          <p:nvPr>
            <p:ph type="sldNum" sz="quarter" idx="12"/>
          </p:nvPr>
        </p:nvSpPr>
        <p:spPr/>
        <p:txBody>
          <a:bodyPr/>
          <a:lstStyle/>
          <a:p>
            <a:fld id="{543F9F60-DC96-4418-AA45-B65D142E4089}" type="slidenum">
              <a:rPr lang="zh-CN" altLang="en-US" smtClean="0"/>
              <a:t>18</a:t>
            </a:fld>
            <a:endParaRPr lang="zh-CN" altLang="en-US"/>
          </a:p>
        </p:txBody>
      </p:sp>
    </p:spTree>
    <p:extLst>
      <p:ext uri="{BB962C8B-B14F-4D97-AF65-F5344CB8AC3E}">
        <p14:creationId xmlns:p14="http://schemas.microsoft.com/office/powerpoint/2010/main" val="126577518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77CCC9E-E5FF-4644-82A9-BAD2B440C4E2}"/>
              </a:ext>
            </a:extLst>
          </p:cNvPr>
          <p:cNvSpPr>
            <a:spLocks noGrp="1" noChangeArrowheads="1"/>
          </p:cNvSpPr>
          <p:nvPr>
            <p:ph type="title"/>
          </p:nvPr>
        </p:nvSpPr>
        <p:spPr/>
        <p:txBody>
          <a:bodyPr/>
          <a:lstStyle/>
          <a:p>
            <a:r>
              <a:rPr lang="zh-CN" altLang="zh-CN"/>
              <a:t>Hard Disk</a:t>
            </a:r>
          </a:p>
        </p:txBody>
      </p:sp>
      <p:pic>
        <p:nvPicPr>
          <p:cNvPr id="13315" name="Picture 3">
            <a:extLst>
              <a:ext uri="{FF2B5EF4-FFF2-40B4-BE49-F238E27FC236}">
                <a16:creationId xmlns:a16="http://schemas.microsoft.com/office/drawing/2014/main" id="{30DF089D-295E-41F4-A097-29C99AC7A5C0}"/>
              </a:ext>
            </a:extLst>
          </p:cNvPr>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6545519" y="3924486"/>
            <a:ext cx="2513119" cy="2104523"/>
          </a:xfrm>
        </p:spPr>
      </p:pic>
      <p:pic>
        <p:nvPicPr>
          <p:cNvPr id="13317" name="Picture 5">
            <a:extLst>
              <a:ext uri="{FF2B5EF4-FFF2-40B4-BE49-F238E27FC236}">
                <a16:creationId xmlns:a16="http://schemas.microsoft.com/office/drawing/2014/main" id="{196C41C1-255C-4EB2-AEB8-7A3EF38B7BCD}"/>
              </a:ext>
            </a:extLst>
          </p:cNvPr>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rot="5400000">
            <a:off x="5900659" y="922416"/>
            <a:ext cx="3715269" cy="2600688"/>
          </a:xfrm>
        </p:spPr>
      </p:pic>
      <p:pic>
        <p:nvPicPr>
          <p:cNvPr id="13316" name="Picture 4">
            <a:extLst>
              <a:ext uri="{FF2B5EF4-FFF2-40B4-BE49-F238E27FC236}">
                <a16:creationId xmlns:a16="http://schemas.microsoft.com/office/drawing/2014/main" id="{BD87E3BA-BD0A-4BA6-9146-FF9BB34CA18D}"/>
              </a:ext>
            </a:extLst>
          </p:cNvPr>
          <p:cNvPicPr>
            <a:picLocks noGrp="1" noChangeAspect="1" noChangeArrowheads="1"/>
          </p:cNvPicPr>
          <p:nvPr>
            <p:ph sz="quarter" idx="4294967295"/>
          </p:nvPr>
        </p:nvPicPr>
        <p:blipFill>
          <a:blip r:embed="rId4">
            <a:extLst>
              <a:ext uri="{28A0092B-C50C-407E-A947-70E740481C1C}">
                <a14:useLocalDpi xmlns:a14="http://schemas.microsoft.com/office/drawing/2010/main" val="0"/>
              </a:ext>
            </a:extLst>
          </a:blip>
          <a:srcRect/>
          <a:stretch>
            <a:fillRect/>
          </a:stretch>
        </p:blipFill>
        <p:spPr>
          <a:xfrm rot="5400000">
            <a:off x="3367144" y="838462"/>
            <a:ext cx="3788997" cy="2842325"/>
          </a:xfrm>
        </p:spPr>
      </p:pic>
      <p:pic>
        <p:nvPicPr>
          <p:cNvPr id="13318" name="Picture 6">
            <a:extLst>
              <a:ext uri="{FF2B5EF4-FFF2-40B4-BE49-F238E27FC236}">
                <a16:creationId xmlns:a16="http://schemas.microsoft.com/office/drawing/2014/main" id="{89D26064-F5C6-4969-878F-FD98479585BC}"/>
              </a:ext>
            </a:extLst>
          </p:cNvPr>
          <p:cNvPicPr>
            <a:picLocks noGrp="1" noChangeAspect="1" noChangeArrowheads="1"/>
          </p:cNvPicPr>
          <p:nvPr>
            <p:ph sz="quarter" idx="4294967295"/>
          </p:nvPr>
        </p:nvPicPr>
        <p:blipFill>
          <a:blip r:embed="rId5">
            <a:extLst>
              <a:ext uri="{28A0092B-C50C-407E-A947-70E740481C1C}">
                <a14:useLocalDpi xmlns:a14="http://schemas.microsoft.com/office/drawing/2010/main" val="0"/>
              </a:ext>
            </a:extLst>
          </a:blip>
          <a:srcRect/>
          <a:stretch>
            <a:fillRect/>
          </a:stretch>
        </p:blipFill>
        <p:spPr>
          <a:xfrm>
            <a:off x="3840480" y="4025061"/>
            <a:ext cx="2900514" cy="2103257"/>
          </a:xfrm>
        </p:spPr>
      </p:pic>
      <p:pic>
        <p:nvPicPr>
          <p:cNvPr id="13319" name="Picture 7">
            <a:extLst>
              <a:ext uri="{FF2B5EF4-FFF2-40B4-BE49-F238E27FC236}">
                <a16:creationId xmlns:a16="http://schemas.microsoft.com/office/drawing/2014/main" id="{4D1C87A1-E46D-4CD5-ADA3-848183847CF3}"/>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48" y="1331352"/>
            <a:ext cx="3727667" cy="4835382"/>
          </a:xfrm>
          <a:prstGeom prst="rect">
            <a:avLst/>
          </a:prstGeom>
          <a:noFill/>
          <a:ln>
            <a:noFill/>
          </a:ln>
          <a:effectLst/>
          <a:extLst>
            <a:ext uri="{909E8E84-426E-40DD-AFC4-6F175D3DCCD1}">
              <a14:hiddenFill xmlns:a14="http://schemas.microsoft.com/office/drawing/2010/main">
                <a:solidFill>
                  <a:schemeClr val="bg1">
                    <a:alpha val="37000"/>
                  </a:schemeClr>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a:extLst>
              <a:ext uri="{FF2B5EF4-FFF2-40B4-BE49-F238E27FC236}">
                <a16:creationId xmlns:a16="http://schemas.microsoft.com/office/drawing/2014/main" id="{0AEB2EB4-2586-485D-910D-2E74DA262113}"/>
              </a:ext>
            </a:extLst>
          </p:cNvPr>
          <p:cNvSpPr>
            <a:spLocks noGrp="1"/>
          </p:cNvSpPr>
          <p:nvPr>
            <p:ph type="dt" sz="half" idx="10"/>
          </p:nvPr>
        </p:nvSpPr>
        <p:spPr/>
        <p:txBody>
          <a:bodyPr/>
          <a:lstStyle/>
          <a:p>
            <a:fld id="{6D74CF17-8D95-49EA-A4F8-6F5E6E0A3F1D}"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C052106F-BC58-4D5F-B4F0-D8EEDCEC74E1}"/>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D0A1B2DF-7460-496E-8951-71895CBBC041}"/>
              </a:ext>
            </a:extLst>
          </p:cNvPr>
          <p:cNvSpPr>
            <a:spLocks noGrp="1"/>
          </p:cNvSpPr>
          <p:nvPr>
            <p:ph type="sldNum" sz="quarter" idx="12"/>
          </p:nvPr>
        </p:nvSpPr>
        <p:spPr/>
        <p:txBody>
          <a:bodyPr/>
          <a:lstStyle/>
          <a:p>
            <a:fld id="{543F9F60-DC96-4418-AA45-B65D142E4089}" type="slidenum">
              <a:rPr lang="zh-CN" altLang="en-US" smtClean="0"/>
              <a:t>19</a:t>
            </a:fld>
            <a:endParaRPr lang="zh-CN" altLang="en-US"/>
          </a:p>
        </p:txBody>
      </p:sp>
    </p:spTree>
    <p:extLst>
      <p:ext uri="{BB962C8B-B14F-4D97-AF65-F5344CB8AC3E}">
        <p14:creationId xmlns:p14="http://schemas.microsoft.com/office/powerpoint/2010/main" val="2656334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8B77269-5AB1-4C1B-A6DA-1BF0115D8476}"/>
              </a:ext>
            </a:extLst>
          </p:cNvPr>
          <p:cNvSpPr>
            <a:spLocks noGrp="1" noChangeArrowheads="1"/>
          </p:cNvSpPr>
          <p:nvPr>
            <p:ph type="title"/>
          </p:nvPr>
        </p:nvSpPr>
        <p:spPr/>
        <p:txBody>
          <a:bodyPr/>
          <a:lstStyle/>
          <a:p>
            <a:r>
              <a:rPr lang="zh-CN" altLang="en-US" dirty="0"/>
              <a:t>Lecture 10</a:t>
            </a:r>
            <a:br>
              <a:rPr lang="zh-CN" altLang="en-US" dirty="0"/>
            </a:br>
            <a:r>
              <a:rPr lang="zh-CN" altLang="en-US" dirty="0"/>
              <a:t>Processor Examples</a:t>
            </a:r>
          </a:p>
        </p:txBody>
      </p:sp>
      <p:sp>
        <p:nvSpPr>
          <p:cNvPr id="5123" name="Rectangle 3">
            <a:extLst>
              <a:ext uri="{FF2B5EF4-FFF2-40B4-BE49-F238E27FC236}">
                <a16:creationId xmlns:a16="http://schemas.microsoft.com/office/drawing/2014/main" id="{961FC419-95AF-4BA6-B5AC-EE23885CE70C}"/>
              </a:ext>
            </a:extLst>
          </p:cNvPr>
          <p:cNvSpPr>
            <a:spLocks noGrp="1" noChangeArrowheads="1"/>
          </p:cNvSpPr>
          <p:nvPr>
            <p:ph type="body" idx="1"/>
          </p:nvPr>
        </p:nvSpPr>
        <p:spPr/>
        <p:txBody>
          <a:bodyPr/>
          <a:lstStyle/>
          <a:p>
            <a:fld id="{A03E4DD1-FA8E-4182-984A-E30E459E0EAB}" type="datetime4">
              <a:rPr lang="en-US" altLang="zh-CN" smtClean="0"/>
              <a:t>December 15, 2020</a:t>
            </a:fld>
            <a:endParaRPr lang="en-US" altLang="zh-CN" dirty="0"/>
          </a:p>
        </p:txBody>
      </p:sp>
      <p:sp>
        <p:nvSpPr>
          <p:cNvPr id="6" name="日期占位符 5">
            <a:extLst>
              <a:ext uri="{FF2B5EF4-FFF2-40B4-BE49-F238E27FC236}">
                <a16:creationId xmlns:a16="http://schemas.microsoft.com/office/drawing/2014/main" id="{364623B7-4280-4A9B-ADEE-3D8578C12CC9}"/>
              </a:ext>
            </a:extLst>
          </p:cNvPr>
          <p:cNvSpPr>
            <a:spLocks noGrp="1"/>
          </p:cNvSpPr>
          <p:nvPr>
            <p:ph type="dt" sz="half" idx="10"/>
          </p:nvPr>
        </p:nvSpPr>
        <p:spPr/>
        <p:txBody>
          <a:bodyPr/>
          <a:lstStyle/>
          <a:p>
            <a:fld id="{F2D8F969-DB43-40BB-9EC9-8B87478F5848}" type="datetime1">
              <a:rPr lang="zh-CN" altLang="en-US" smtClean="0"/>
              <a:t>2020/12/15 Tuesday</a:t>
            </a:fld>
            <a:endParaRPr lang="zh-CN" altLang="en-US"/>
          </a:p>
        </p:txBody>
      </p:sp>
      <p:sp>
        <p:nvSpPr>
          <p:cNvPr id="7" name="页脚占位符 6">
            <a:extLst>
              <a:ext uri="{FF2B5EF4-FFF2-40B4-BE49-F238E27FC236}">
                <a16:creationId xmlns:a16="http://schemas.microsoft.com/office/drawing/2014/main" id="{61B02AA5-EAA0-443F-84DD-878991A51DEF}"/>
              </a:ext>
            </a:extLst>
          </p:cNvPr>
          <p:cNvSpPr>
            <a:spLocks noGrp="1"/>
          </p:cNvSpPr>
          <p:nvPr>
            <p:ph type="ftr" sz="quarter" idx="11"/>
          </p:nvPr>
        </p:nvSpPr>
        <p:spPr/>
        <p:txBody>
          <a:bodyPr/>
          <a:lstStyle/>
          <a:p>
            <a:r>
              <a:rPr lang="en-US" altLang="zh-CN"/>
              <a:t>ACA202 © ZHANG Chun-yuan, Fall 2020</a:t>
            </a:r>
            <a:endParaRPr lang="zh-CN" altLang="en-US"/>
          </a:p>
        </p:txBody>
      </p:sp>
      <p:sp>
        <p:nvSpPr>
          <p:cNvPr id="8" name="灯片编号占位符 7">
            <a:extLst>
              <a:ext uri="{FF2B5EF4-FFF2-40B4-BE49-F238E27FC236}">
                <a16:creationId xmlns:a16="http://schemas.microsoft.com/office/drawing/2014/main" id="{89DD14BF-16D5-49C6-9F51-AB3A5E6A74DF}"/>
              </a:ext>
            </a:extLst>
          </p:cNvPr>
          <p:cNvSpPr>
            <a:spLocks noGrp="1"/>
          </p:cNvSpPr>
          <p:nvPr>
            <p:ph type="sldNum" sz="quarter" idx="12"/>
          </p:nvPr>
        </p:nvSpPr>
        <p:spPr/>
        <p:txBody>
          <a:bodyPr/>
          <a:lstStyle/>
          <a:p>
            <a:fld id="{900E560B-D258-487E-8D34-1332E864E36B}" type="slidenum">
              <a:rPr lang="zh-CN" altLang="en-US" smtClean="0"/>
              <a:pPr/>
              <a:t>2</a:t>
            </a:fld>
            <a:endParaRPr lang="zh-CN" alt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1204A41B-7644-4456-A17A-F28BC37CF956}"/>
              </a:ext>
            </a:extLst>
          </p:cNvP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5651379" y="1879338"/>
            <a:ext cx="3408362" cy="4048125"/>
          </a:xfrm>
          <a:ln/>
        </p:spPr>
      </p:pic>
      <p:pic>
        <p:nvPicPr>
          <p:cNvPr id="14339" name="Picture 3">
            <a:extLst>
              <a:ext uri="{FF2B5EF4-FFF2-40B4-BE49-F238E27FC236}">
                <a16:creationId xmlns:a16="http://schemas.microsoft.com/office/drawing/2014/main" id="{212F3846-A169-4049-A847-CEC109CA38BF}"/>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84259" y="611671"/>
            <a:ext cx="6411400" cy="5315792"/>
          </a:xfrm>
          <a:ln/>
          <a:extLst>
            <a:ext uri="{91240B29-F687-4F45-9708-019B960494DF}">
              <a14:hiddenLine xmlns:a14="http://schemas.microsoft.com/office/drawing/2010/main" w="9525" cap="flat" cmpd="sng">
                <a:solidFill>
                  <a:srgbClr val="000000"/>
                </a:solidFill>
                <a:miter lim="800000"/>
                <a:headEnd/>
                <a:tailEnd/>
              </a14:hiddenLine>
            </a:ext>
          </a:extLst>
        </p:spPr>
      </p:pic>
      <p:sp>
        <p:nvSpPr>
          <p:cNvPr id="14340" name="Text Box 4">
            <a:extLst>
              <a:ext uri="{FF2B5EF4-FFF2-40B4-BE49-F238E27FC236}">
                <a16:creationId xmlns:a16="http://schemas.microsoft.com/office/drawing/2014/main" id="{6F527ADA-7377-4D69-94FC-FBA16A149664}"/>
              </a:ext>
            </a:extLst>
          </p:cNvPr>
          <p:cNvSpPr txBox="1">
            <a:spLocks noChangeArrowheads="1"/>
          </p:cNvSpPr>
          <p:nvPr/>
        </p:nvSpPr>
        <p:spPr bwMode="auto">
          <a:xfrm>
            <a:off x="6300173" y="1318682"/>
            <a:ext cx="2372953" cy="507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699">
                <a:solidFill>
                  <a:srgbClr val="0066CC"/>
                </a:solidFill>
              </a:rPr>
              <a:t>Optical Fiber</a:t>
            </a:r>
          </a:p>
        </p:txBody>
      </p:sp>
      <p:sp>
        <p:nvSpPr>
          <p:cNvPr id="2" name="日期占位符 1">
            <a:extLst>
              <a:ext uri="{FF2B5EF4-FFF2-40B4-BE49-F238E27FC236}">
                <a16:creationId xmlns:a16="http://schemas.microsoft.com/office/drawing/2014/main" id="{8DE824A7-5BC2-4D25-BC91-465217070408}"/>
              </a:ext>
            </a:extLst>
          </p:cNvPr>
          <p:cNvSpPr>
            <a:spLocks noGrp="1"/>
          </p:cNvSpPr>
          <p:nvPr>
            <p:ph type="dt" sz="half" idx="10"/>
          </p:nvPr>
        </p:nvSpPr>
        <p:spPr/>
        <p:txBody>
          <a:bodyPr/>
          <a:lstStyle/>
          <a:p>
            <a:fld id="{5C96A8B6-F4C7-4BF1-9D78-A2A0296FD68F}"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02EDF8AE-C8A8-44B6-9895-3F7E66B77ACC}"/>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A1260FB3-7632-4042-9C06-C55EDAFFF5A4}"/>
              </a:ext>
            </a:extLst>
          </p:cNvPr>
          <p:cNvSpPr>
            <a:spLocks noGrp="1"/>
          </p:cNvSpPr>
          <p:nvPr>
            <p:ph type="sldNum" sz="quarter" idx="12"/>
          </p:nvPr>
        </p:nvSpPr>
        <p:spPr/>
        <p:txBody>
          <a:bodyPr/>
          <a:lstStyle/>
          <a:p>
            <a:fld id="{543F9F60-DC96-4418-AA45-B65D142E4089}" type="slidenum">
              <a:rPr lang="zh-CN" altLang="en-US" smtClean="0"/>
              <a:t>20</a:t>
            </a:fld>
            <a:endParaRPr lang="zh-CN" altLang="en-US"/>
          </a:p>
        </p:txBody>
      </p:sp>
    </p:spTree>
    <p:extLst>
      <p:ext uri="{BB962C8B-B14F-4D97-AF65-F5344CB8AC3E}">
        <p14:creationId xmlns:p14="http://schemas.microsoft.com/office/powerpoint/2010/main" val="4246046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28F07EFF-E13B-4F94-B466-688667EBBA21}"/>
              </a:ext>
            </a:extLst>
          </p:cNvPr>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254559" y="531746"/>
            <a:ext cx="6800031" cy="5834045"/>
          </a:xfrm>
        </p:spPr>
      </p:pic>
      <p:pic>
        <p:nvPicPr>
          <p:cNvPr id="15363" name="Picture 3" descr="350px-Cnt_zz_v3">
            <a:extLst>
              <a:ext uri="{FF2B5EF4-FFF2-40B4-BE49-F238E27FC236}">
                <a16:creationId xmlns:a16="http://schemas.microsoft.com/office/drawing/2014/main" id="{C9D443D3-7F3E-40C8-897D-0D21E9F873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613" y="1199708"/>
            <a:ext cx="3340786" cy="1846190"/>
          </a:xfrm>
          <a:prstGeom prst="rect">
            <a:avLst/>
          </a:prstGeom>
          <a:noFill/>
          <a:ln>
            <a:noFill/>
          </a:ln>
          <a:effectLst/>
          <a:extLst>
            <a:ext uri="{909E8E84-426E-40DD-AFC4-6F175D3DCCD1}">
              <a14:hiddenFill xmlns:a14="http://schemas.microsoft.com/office/drawing/2010/main">
                <a:solidFill>
                  <a:srgbClr val="FFFFFF">
                    <a:alpha val="37000"/>
                  </a:srgbClr>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364" name="Picture 4" descr="350px-Cnt_gnrarm_v3">
            <a:extLst>
              <a:ext uri="{FF2B5EF4-FFF2-40B4-BE49-F238E27FC236}">
                <a16:creationId xmlns:a16="http://schemas.microsoft.com/office/drawing/2014/main" id="{75A8146C-1DD2-4B98-89FC-A521594EA4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3613" y="3102605"/>
            <a:ext cx="3340786" cy="1846190"/>
          </a:xfrm>
          <a:prstGeom prst="rect">
            <a:avLst/>
          </a:prstGeom>
          <a:noFill/>
          <a:ln>
            <a:noFill/>
          </a:ln>
          <a:effectLst/>
          <a:extLst>
            <a:ext uri="{909E8E84-426E-40DD-AFC4-6F175D3DCCD1}">
              <a14:hiddenFill xmlns:a14="http://schemas.microsoft.com/office/drawing/2010/main">
                <a:solidFill>
                  <a:srgbClr val="FFFFFF">
                    <a:alpha val="37000"/>
                  </a:srgbClr>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5" name="Text Box 5">
            <a:extLst>
              <a:ext uri="{FF2B5EF4-FFF2-40B4-BE49-F238E27FC236}">
                <a16:creationId xmlns:a16="http://schemas.microsoft.com/office/drawing/2014/main" id="{BEE42875-E113-4E9F-9D29-27028823CACA}"/>
              </a:ext>
            </a:extLst>
          </p:cNvPr>
          <p:cNvSpPr txBox="1">
            <a:spLocks noChangeArrowheads="1"/>
          </p:cNvSpPr>
          <p:nvPr/>
        </p:nvSpPr>
        <p:spPr bwMode="auto">
          <a:xfrm>
            <a:off x="5543613" y="317903"/>
            <a:ext cx="3272736" cy="825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381" dirty="0">
                <a:solidFill>
                  <a:srgbClr val="0066CC"/>
                </a:solidFill>
              </a:rPr>
              <a:t>Electronic Properties (</a:t>
            </a:r>
            <a:r>
              <a:rPr lang="en-US" altLang="zh-CN" sz="2381" dirty="0" err="1">
                <a:solidFill>
                  <a:srgbClr val="0066CC"/>
                </a:solidFill>
              </a:rPr>
              <a:t>wikipedia</a:t>
            </a:r>
            <a:r>
              <a:rPr lang="en-US" altLang="zh-CN" sz="2381" dirty="0">
                <a:solidFill>
                  <a:srgbClr val="0066CC"/>
                </a:solidFill>
              </a:rPr>
              <a:t>)</a:t>
            </a:r>
          </a:p>
        </p:txBody>
      </p:sp>
      <p:pic>
        <p:nvPicPr>
          <p:cNvPr id="15366" name="Picture 6">
            <a:extLst>
              <a:ext uri="{FF2B5EF4-FFF2-40B4-BE49-F238E27FC236}">
                <a16:creationId xmlns:a16="http://schemas.microsoft.com/office/drawing/2014/main" id="{71073182-FDE2-495D-B6C5-8DE403376A23}"/>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4591" y="4879654"/>
            <a:ext cx="1829808" cy="1463090"/>
          </a:xfrm>
          <a:prstGeom prst="rect">
            <a:avLst/>
          </a:prstGeom>
          <a:noFill/>
          <a:ln>
            <a:noFill/>
          </a:ln>
          <a:effectLst/>
          <a:extLst>
            <a:ext uri="{909E8E84-426E-40DD-AFC4-6F175D3DCCD1}">
              <a14:hiddenFill xmlns:a14="http://schemas.microsoft.com/office/drawing/2010/main">
                <a:solidFill>
                  <a:schemeClr val="bg1">
                    <a:alpha val="37000"/>
                  </a:schemeClr>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a:extLst>
              <a:ext uri="{FF2B5EF4-FFF2-40B4-BE49-F238E27FC236}">
                <a16:creationId xmlns:a16="http://schemas.microsoft.com/office/drawing/2014/main" id="{2048B0EB-4140-43F8-B7C3-7D5708D6A4BC}"/>
              </a:ext>
            </a:extLst>
          </p:cNvPr>
          <p:cNvSpPr>
            <a:spLocks noGrp="1"/>
          </p:cNvSpPr>
          <p:nvPr>
            <p:ph type="dt" sz="half" idx="10"/>
          </p:nvPr>
        </p:nvSpPr>
        <p:spPr/>
        <p:txBody>
          <a:bodyPr/>
          <a:lstStyle/>
          <a:p>
            <a:fld id="{B305EA0A-1B83-4035-8D2A-C873CA82D04B}" type="datetime1">
              <a:rPr lang="zh-CN" altLang="en-US" smtClean="0"/>
              <a:t>2020/12/15 Tuesday</a:t>
            </a:fld>
            <a:endParaRPr lang="en-US" altLang="zh-CN"/>
          </a:p>
        </p:txBody>
      </p:sp>
      <p:sp>
        <p:nvSpPr>
          <p:cNvPr id="3" name="页脚占位符 2">
            <a:extLst>
              <a:ext uri="{FF2B5EF4-FFF2-40B4-BE49-F238E27FC236}">
                <a16:creationId xmlns:a16="http://schemas.microsoft.com/office/drawing/2014/main" id="{0B7695C7-CC36-48DA-B3AE-1FEC090C7FB7}"/>
              </a:ext>
            </a:extLst>
          </p:cNvPr>
          <p:cNvSpPr>
            <a:spLocks noGrp="1"/>
          </p:cNvSpPr>
          <p:nvPr>
            <p:ph type="ftr" sz="quarter" idx="11"/>
          </p:nvPr>
        </p:nvSpPr>
        <p:spPr/>
        <p:txBody>
          <a:bodyPr/>
          <a:lstStyle/>
          <a:p>
            <a:r>
              <a:rPr lang="en-US" altLang="zh-CN"/>
              <a:t>ACA202 © ZHANG Chun-yuan, Fall 2020</a:t>
            </a:r>
          </a:p>
        </p:txBody>
      </p:sp>
      <p:sp>
        <p:nvSpPr>
          <p:cNvPr id="4" name="灯片编号占位符 3">
            <a:extLst>
              <a:ext uri="{FF2B5EF4-FFF2-40B4-BE49-F238E27FC236}">
                <a16:creationId xmlns:a16="http://schemas.microsoft.com/office/drawing/2014/main" id="{4EED859B-8111-414B-9003-F303F6771359}"/>
              </a:ext>
            </a:extLst>
          </p:cNvPr>
          <p:cNvSpPr>
            <a:spLocks noGrp="1"/>
          </p:cNvSpPr>
          <p:nvPr>
            <p:ph type="sldNum" sz="quarter" idx="12"/>
          </p:nvPr>
        </p:nvSpPr>
        <p:spPr/>
        <p:txBody>
          <a:bodyPr/>
          <a:lstStyle/>
          <a:p>
            <a:fld id="{FDCE95FA-AAEB-4A05-B72F-1862315F9D04}" type="slidenum">
              <a:rPr lang="zh-CN" altLang="en-US" smtClean="0"/>
              <a:pPr/>
              <a:t>21</a:t>
            </a:fld>
            <a:endParaRPr lang="en-US" altLang="zh-CN"/>
          </a:p>
        </p:txBody>
      </p:sp>
    </p:spTree>
    <p:extLst>
      <p:ext uri="{BB962C8B-B14F-4D97-AF65-F5344CB8AC3E}">
        <p14:creationId xmlns:p14="http://schemas.microsoft.com/office/powerpoint/2010/main" val="3486525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7FBA708E-989E-452C-A996-ECC5B4F3DF3F}"/>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43032" y="587621"/>
            <a:ext cx="5811392" cy="5252137"/>
          </a:xfrm>
          <a:noFill/>
          <a:ln/>
        </p:spPr>
      </p:pic>
      <p:sp>
        <p:nvSpPr>
          <p:cNvPr id="16387" name="Rectangle 3">
            <a:extLst>
              <a:ext uri="{FF2B5EF4-FFF2-40B4-BE49-F238E27FC236}">
                <a16:creationId xmlns:a16="http://schemas.microsoft.com/office/drawing/2014/main" id="{DEE63459-7E30-46FE-9855-CCD4D52772C1}"/>
              </a:ext>
            </a:extLst>
          </p:cNvPr>
          <p:cNvSpPr>
            <a:spLocks noChangeArrowheads="1"/>
          </p:cNvSpPr>
          <p:nvPr/>
        </p:nvSpPr>
        <p:spPr bwMode="auto">
          <a:xfrm>
            <a:off x="3829744" y="1780170"/>
            <a:ext cx="4991646" cy="126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zh-CN" altLang="en-US" sz="2540" dirty="0">
                <a:solidFill>
                  <a:schemeClr val="hlink"/>
                </a:solidFill>
                <a:latin typeface="Comic Sans MS" panose="030F0702030302020204" pitchFamily="66" charset="0"/>
              </a:rPr>
              <a:t>法国科学研究中心（</a:t>
            </a:r>
            <a:r>
              <a:rPr lang="en-US" altLang="zh-CN" sz="2540" dirty="0">
                <a:solidFill>
                  <a:schemeClr val="hlink"/>
                </a:solidFill>
                <a:latin typeface="Comic Sans MS" panose="030F0702030302020204" pitchFamily="66" charset="0"/>
              </a:rPr>
              <a:t>CNRS, The French National Center for Scientific Research </a:t>
            </a:r>
            <a:r>
              <a:rPr lang="zh-CN" altLang="en-US" sz="2540" dirty="0">
                <a:solidFill>
                  <a:schemeClr val="hlink"/>
                </a:solidFill>
                <a:latin typeface="Comic Sans MS" panose="030F0702030302020204" pitchFamily="66" charset="0"/>
              </a:rPr>
              <a:t>） </a:t>
            </a:r>
          </a:p>
        </p:txBody>
      </p:sp>
      <p:sp>
        <p:nvSpPr>
          <p:cNvPr id="16388" name="Rectangle 4">
            <a:extLst>
              <a:ext uri="{FF2B5EF4-FFF2-40B4-BE49-F238E27FC236}">
                <a16:creationId xmlns:a16="http://schemas.microsoft.com/office/drawing/2014/main" id="{FB0EAFD5-AF62-4538-81C1-54C5F12050BB}"/>
              </a:ext>
            </a:extLst>
          </p:cNvPr>
          <p:cNvSpPr>
            <a:spLocks noChangeArrowheads="1"/>
          </p:cNvSpPr>
          <p:nvPr/>
        </p:nvSpPr>
        <p:spPr bwMode="auto">
          <a:xfrm>
            <a:off x="3829744" y="3437331"/>
            <a:ext cx="4992906" cy="126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zh-CN" altLang="en-US" sz="2540" dirty="0">
                <a:solidFill>
                  <a:schemeClr val="hlink"/>
                </a:solidFill>
                <a:latin typeface="Comic Sans MS" panose="030F0702030302020204" pitchFamily="66" charset="0"/>
              </a:rPr>
              <a:t>美国国家标准技术研究所（</a:t>
            </a:r>
            <a:r>
              <a:rPr lang="en-US" altLang="zh-CN" sz="2540" dirty="0">
                <a:solidFill>
                  <a:schemeClr val="hlink"/>
                </a:solidFill>
                <a:latin typeface="Comic Sans MS" panose="030F0702030302020204" pitchFamily="66" charset="0"/>
              </a:rPr>
              <a:t>NIST, National Institute of Standards and Technology</a:t>
            </a:r>
            <a:r>
              <a:rPr lang="zh-CN" altLang="en-US" sz="2540" dirty="0">
                <a:solidFill>
                  <a:schemeClr val="hlink"/>
                </a:solidFill>
                <a:latin typeface="Comic Sans MS" panose="030F0702030302020204" pitchFamily="66" charset="0"/>
              </a:rPr>
              <a:t>） </a:t>
            </a:r>
          </a:p>
        </p:txBody>
      </p:sp>
      <p:sp>
        <p:nvSpPr>
          <p:cNvPr id="16389" name="Rectangle 5">
            <a:extLst>
              <a:ext uri="{FF2B5EF4-FFF2-40B4-BE49-F238E27FC236}">
                <a16:creationId xmlns:a16="http://schemas.microsoft.com/office/drawing/2014/main" id="{ABE3B5A2-A6D2-4926-AA70-86B595FF2C61}"/>
              </a:ext>
            </a:extLst>
          </p:cNvPr>
          <p:cNvSpPr>
            <a:spLocks noChangeArrowheads="1"/>
          </p:cNvSpPr>
          <p:nvPr/>
        </p:nvSpPr>
        <p:spPr bwMode="auto">
          <a:xfrm>
            <a:off x="5430195" y="1018241"/>
            <a:ext cx="3313728" cy="385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905">
                <a:solidFill>
                  <a:srgbClr val="0000FF"/>
                </a:solidFill>
                <a:latin typeface="Comic Sans MS" panose="030F0702030302020204" pitchFamily="66" charset="0"/>
              </a:rPr>
              <a:t>http://www.nobelprize.org/</a:t>
            </a:r>
          </a:p>
        </p:txBody>
      </p:sp>
      <p:sp>
        <p:nvSpPr>
          <p:cNvPr id="2" name="日期占位符 1">
            <a:extLst>
              <a:ext uri="{FF2B5EF4-FFF2-40B4-BE49-F238E27FC236}">
                <a16:creationId xmlns:a16="http://schemas.microsoft.com/office/drawing/2014/main" id="{7ABFE5B3-C513-46C9-85A9-74A44C952C70}"/>
              </a:ext>
            </a:extLst>
          </p:cNvPr>
          <p:cNvSpPr>
            <a:spLocks noGrp="1"/>
          </p:cNvSpPr>
          <p:nvPr>
            <p:ph type="dt" sz="half" idx="10"/>
          </p:nvPr>
        </p:nvSpPr>
        <p:spPr/>
        <p:txBody>
          <a:bodyPr/>
          <a:lstStyle/>
          <a:p>
            <a:fld id="{FD25ACA2-5FD2-44C8-B7E1-B9B30BD7B4A7}"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450B6317-2918-4348-A1B6-6EB0DE2D39F2}"/>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6B268F31-9699-457F-A6A6-7E4929CE7C37}"/>
              </a:ext>
            </a:extLst>
          </p:cNvPr>
          <p:cNvSpPr>
            <a:spLocks noGrp="1"/>
          </p:cNvSpPr>
          <p:nvPr>
            <p:ph type="sldNum" sz="quarter" idx="12"/>
          </p:nvPr>
        </p:nvSpPr>
        <p:spPr/>
        <p:txBody>
          <a:bodyPr/>
          <a:lstStyle/>
          <a:p>
            <a:fld id="{543F9F60-DC96-4418-AA45-B65D142E4089}" type="slidenum">
              <a:rPr lang="zh-CN" altLang="en-US" smtClean="0"/>
              <a:t>22</a:t>
            </a:fld>
            <a:endParaRPr lang="zh-CN" altLang="en-US"/>
          </a:p>
        </p:txBody>
      </p:sp>
    </p:spTree>
    <p:extLst>
      <p:ext uri="{BB962C8B-B14F-4D97-AF65-F5344CB8AC3E}">
        <p14:creationId xmlns:p14="http://schemas.microsoft.com/office/powerpoint/2010/main" val="888606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E676B26-B66A-46D8-9BBB-3C9088A5CF32}"/>
              </a:ext>
            </a:extLst>
          </p:cNvPr>
          <p:cNvSpPr>
            <a:spLocks noGrp="1" noChangeArrowheads="1"/>
          </p:cNvSpPr>
          <p:nvPr>
            <p:ph type="ctrTitle"/>
          </p:nvPr>
        </p:nvSpPr>
        <p:spPr/>
        <p:txBody>
          <a:bodyPr/>
          <a:lstStyle/>
          <a:p>
            <a:r>
              <a:rPr lang="zh-CN" altLang="zh-CN"/>
              <a:t>Next...</a:t>
            </a:r>
          </a:p>
        </p:txBody>
      </p:sp>
      <p:sp>
        <p:nvSpPr>
          <p:cNvPr id="17411" name="Rectangle 3">
            <a:extLst>
              <a:ext uri="{FF2B5EF4-FFF2-40B4-BE49-F238E27FC236}">
                <a16:creationId xmlns:a16="http://schemas.microsoft.com/office/drawing/2014/main" id="{D568509B-21F9-46CC-AE07-BBAAAA73D29A}"/>
              </a:ext>
            </a:extLst>
          </p:cNvPr>
          <p:cNvSpPr>
            <a:spLocks noGrp="1" noChangeArrowheads="1"/>
          </p:cNvSpPr>
          <p:nvPr>
            <p:ph type="subTitle" idx="1"/>
          </p:nvPr>
        </p:nvSpPr>
        <p:spPr/>
        <p:txBody>
          <a:bodyPr/>
          <a:lstStyle/>
          <a:p>
            <a:r>
              <a:rPr lang="zh-CN" altLang="en-US"/>
              <a:t>Processor Examples</a:t>
            </a:r>
          </a:p>
          <a:p>
            <a:r>
              <a:rPr lang="zh-CN" altLang="en-US"/>
              <a:t> 1. The ARM Cortex-A8 ...</a:t>
            </a:r>
          </a:p>
        </p:txBody>
      </p:sp>
      <p:sp>
        <p:nvSpPr>
          <p:cNvPr id="2" name="日期占位符 1">
            <a:extLst>
              <a:ext uri="{FF2B5EF4-FFF2-40B4-BE49-F238E27FC236}">
                <a16:creationId xmlns:a16="http://schemas.microsoft.com/office/drawing/2014/main" id="{EFB2E659-0DCA-4A40-851D-A402D94A1CA5}"/>
              </a:ext>
            </a:extLst>
          </p:cNvPr>
          <p:cNvSpPr>
            <a:spLocks noGrp="1"/>
          </p:cNvSpPr>
          <p:nvPr>
            <p:ph type="dt" sz="half" idx="10"/>
          </p:nvPr>
        </p:nvSpPr>
        <p:spPr/>
        <p:txBody>
          <a:bodyPr/>
          <a:lstStyle/>
          <a:p>
            <a:fld id="{B8D7D5B3-D97F-4EB4-A72B-2F58326E8332}"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3FDA8CB7-11A3-4112-98BA-7D8BF5BE465B}"/>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C14C937A-19C2-4F85-9B55-AACF87C15132}"/>
              </a:ext>
            </a:extLst>
          </p:cNvPr>
          <p:cNvSpPr>
            <a:spLocks noGrp="1"/>
          </p:cNvSpPr>
          <p:nvPr>
            <p:ph type="sldNum" sz="quarter" idx="12"/>
          </p:nvPr>
        </p:nvSpPr>
        <p:spPr/>
        <p:txBody>
          <a:bodyPr/>
          <a:lstStyle/>
          <a:p>
            <a:fld id="{6F64E4EE-51DC-49B1-94AF-ED07334A16FB}" type="slidenum">
              <a:rPr lang="zh-CN" altLang="en-US" smtClean="0"/>
              <a:t>23</a:t>
            </a:fld>
            <a:endParaRPr lang="zh-CN" altLang="en-US"/>
          </a:p>
        </p:txBody>
      </p:sp>
    </p:spTree>
    <p:extLst>
      <p:ext uri="{BB962C8B-B14F-4D97-AF65-F5344CB8AC3E}">
        <p14:creationId xmlns:p14="http://schemas.microsoft.com/office/powerpoint/2010/main" val="3150935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9F6C371C-0E45-4668-AB7E-5E8A94F2073B}"/>
              </a:ext>
            </a:extLst>
          </p:cNvPr>
          <p:cNvSpPr>
            <a:spLocks noGrp="1" noChangeArrowheads="1"/>
          </p:cNvSpPr>
          <p:nvPr>
            <p:ph type="title"/>
          </p:nvPr>
        </p:nvSpPr>
        <p:spPr/>
        <p:txBody>
          <a:bodyPr/>
          <a:lstStyle/>
          <a:p>
            <a:r>
              <a:rPr lang="en-US" altLang="zh-CN"/>
              <a:t>ARM Cortex-A8</a:t>
            </a:r>
            <a:endParaRPr lang="zh-CN" altLang="en-US"/>
          </a:p>
        </p:txBody>
      </p:sp>
      <p:sp>
        <p:nvSpPr>
          <p:cNvPr id="18435" name="Rectangle 3">
            <a:extLst>
              <a:ext uri="{FF2B5EF4-FFF2-40B4-BE49-F238E27FC236}">
                <a16:creationId xmlns:a16="http://schemas.microsoft.com/office/drawing/2014/main" id="{7DF6B0ED-4302-4AF3-8E08-83555F49C6F3}"/>
              </a:ext>
            </a:extLst>
          </p:cNvPr>
          <p:cNvSpPr>
            <a:spLocks noGrp="1" noChangeArrowheads="1"/>
          </p:cNvSpPr>
          <p:nvPr>
            <p:ph type="body" idx="1"/>
          </p:nvPr>
        </p:nvSpPr>
        <p:spPr/>
        <p:txBody>
          <a:bodyPr/>
          <a:lstStyle/>
          <a:p>
            <a:r>
              <a:rPr lang="en-US" altLang="zh-CN"/>
              <a:t>the ARM Cortex-A8 core is used</a:t>
            </a:r>
          </a:p>
          <a:p>
            <a:pPr lvl="1"/>
            <a:r>
              <a:rPr lang="en-US" altLang="zh-CN"/>
              <a:t>Apple A9 processor in the iPad, as well as the processor in the Motorola Droid and the iPhones 3GS and 4</a:t>
            </a:r>
          </a:p>
          <a:p>
            <a:r>
              <a:rPr lang="en-US" altLang="zh-CN"/>
              <a:t>The A8 is a dual-issue, statically scheduled superscalar </a:t>
            </a:r>
          </a:p>
          <a:p>
            <a:pPr lvl="1"/>
            <a:r>
              <a:rPr lang="en-US" altLang="zh-CN"/>
              <a:t>with dynamic issue detection, which allows the processor to issue one or two instructions per clock</a:t>
            </a:r>
            <a:endParaRPr lang="zh-CN" altLang="en-US"/>
          </a:p>
        </p:txBody>
      </p:sp>
      <p:sp>
        <p:nvSpPr>
          <p:cNvPr id="2" name="日期占位符 1">
            <a:extLst>
              <a:ext uri="{FF2B5EF4-FFF2-40B4-BE49-F238E27FC236}">
                <a16:creationId xmlns:a16="http://schemas.microsoft.com/office/drawing/2014/main" id="{5BDC3726-208E-4417-B225-F17AE180277C}"/>
              </a:ext>
            </a:extLst>
          </p:cNvPr>
          <p:cNvSpPr>
            <a:spLocks noGrp="1"/>
          </p:cNvSpPr>
          <p:nvPr>
            <p:ph type="dt" sz="half" idx="10"/>
          </p:nvPr>
        </p:nvSpPr>
        <p:spPr/>
        <p:txBody>
          <a:bodyPr/>
          <a:lstStyle/>
          <a:p>
            <a:fld id="{B1AD8181-9210-4090-B794-BE3FA2A1DE43}"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1ABA39DC-7776-42BD-97FD-3A724AA4EAD0}"/>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2249F12F-7F27-4A84-A689-ADDC1881A88B}"/>
              </a:ext>
            </a:extLst>
          </p:cNvPr>
          <p:cNvSpPr>
            <a:spLocks noGrp="1"/>
          </p:cNvSpPr>
          <p:nvPr>
            <p:ph type="sldNum" sz="quarter" idx="12"/>
          </p:nvPr>
        </p:nvSpPr>
        <p:spPr/>
        <p:txBody>
          <a:bodyPr/>
          <a:lstStyle/>
          <a:p>
            <a:fld id="{543F9F60-DC96-4418-AA45-B65D142E4089}" type="slidenum">
              <a:rPr lang="zh-CN" altLang="en-US" smtClean="0"/>
              <a:t>24</a:t>
            </a:fld>
            <a:endParaRPr lang="zh-CN" altLang="en-US"/>
          </a:p>
        </p:txBody>
      </p:sp>
    </p:spTree>
    <p:extLst>
      <p:ext uri="{BB962C8B-B14F-4D97-AF65-F5344CB8AC3E}">
        <p14:creationId xmlns:p14="http://schemas.microsoft.com/office/powerpoint/2010/main" val="227337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5B63CF9-7F4C-4103-8CC4-5048C1A51C3B}"/>
              </a:ext>
            </a:extLst>
          </p:cNvPr>
          <p:cNvSpPr>
            <a:spLocks noGrp="1" noChangeArrowheads="1"/>
          </p:cNvSpPr>
          <p:nvPr>
            <p:ph type="title"/>
          </p:nvPr>
        </p:nvSpPr>
        <p:spPr/>
        <p:txBody>
          <a:bodyPr/>
          <a:lstStyle/>
          <a:p>
            <a:r>
              <a:rPr lang="en-US" altLang="zh-CN"/>
              <a:t>The A8 Dynamic Branch Predictor</a:t>
            </a:r>
            <a:endParaRPr lang="zh-CN" altLang="en-US"/>
          </a:p>
        </p:txBody>
      </p:sp>
      <p:sp>
        <p:nvSpPr>
          <p:cNvPr id="19459" name="Rectangle 3">
            <a:extLst>
              <a:ext uri="{FF2B5EF4-FFF2-40B4-BE49-F238E27FC236}">
                <a16:creationId xmlns:a16="http://schemas.microsoft.com/office/drawing/2014/main" id="{2FEC421D-EFBD-4D70-A0AC-E25D3F661B9A}"/>
              </a:ext>
            </a:extLst>
          </p:cNvPr>
          <p:cNvSpPr>
            <a:spLocks noGrp="1" noChangeArrowheads="1"/>
          </p:cNvSpPr>
          <p:nvPr>
            <p:ph type="body" idx="1"/>
          </p:nvPr>
        </p:nvSpPr>
        <p:spPr/>
        <p:txBody>
          <a:bodyPr>
            <a:normAutofit/>
          </a:bodyPr>
          <a:lstStyle/>
          <a:p>
            <a:r>
              <a:rPr lang="en-US" altLang="zh-CN"/>
              <a:t>A 512-entry two-way set associative branch target buffer (BTB) </a:t>
            </a:r>
          </a:p>
          <a:p>
            <a:r>
              <a:rPr lang="en-US" altLang="zh-CN"/>
              <a:t>A 4K-entry global history buffer (BPB)</a:t>
            </a:r>
          </a:p>
          <a:p>
            <a:pPr lvl="1"/>
            <a:r>
              <a:rPr lang="en-US" altLang="zh-CN"/>
              <a:t>Indexed by the branch history and the current PC</a:t>
            </a:r>
          </a:p>
          <a:p>
            <a:pPr lvl="1"/>
            <a:r>
              <a:rPr lang="en-US" altLang="zh-CN"/>
              <a:t>In the event that the branch target buffer misses, a prediction is obtained from the global history buffer, which can then be used to compute the branch address</a:t>
            </a:r>
          </a:p>
          <a:p>
            <a:r>
              <a:rPr lang="en-US" altLang="zh-CN"/>
              <a:t>An eight-entry return stack is kept to track return addresses</a:t>
            </a:r>
          </a:p>
          <a:p>
            <a:r>
              <a:rPr lang="en-US" altLang="zh-CN"/>
              <a:t>An incorrect prediction results in a 13-cycle penalty as the pipeline is flushed</a:t>
            </a:r>
            <a:endParaRPr lang="zh-CN" altLang="en-US"/>
          </a:p>
        </p:txBody>
      </p:sp>
      <p:sp>
        <p:nvSpPr>
          <p:cNvPr id="2" name="日期占位符 1">
            <a:extLst>
              <a:ext uri="{FF2B5EF4-FFF2-40B4-BE49-F238E27FC236}">
                <a16:creationId xmlns:a16="http://schemas.microsoft.com/office/drawing/2014/main" id="{416FB843-B349-4701-968F-54C56BFBC03E}"/>
              </a:ext>
            </a:extLst>
          </p:cNvPr>
          <p:cNvSpPr>
            <a:spLocks noGrp="1"/>
          </p:cNvSpPr>
          <p:nvPr>
            <p:ph type="dt" sz="half" idx="10"/>
          </p:nvPr>
        </p:nvSpPr>
        <p:spPr/>
        <p:txBody>
          <a:bodyPr/>
          <a:lstStyle/>
          <a:p>
            <a:fld id="{77D6E5A1-1591-4459-926D-2F5D5FA6C266}"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AEE18F7A-2B10-4A5D-97A9-47323224BC26}"/>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A54009AB-760B-422A-804F-9131B312FF87}"/>
              </a:ext>
            </a:extLst>
          </p:cNvPr>
          <p:cNvSpPr>
            <a:spLocks noGrp="1"/>
          </p:cNvSpPr>
          <p:nvPr>
            <p:ph type="sldNum" sz="quarter" idx="12"/>
          </p:nvPr>
        </p:nvSpPr>
        <p:spPr/>
        <p:txBody>
          <a:bodyPr/>
          <a:lstStyle/>
          <a:p>
            <a:fld id="{543F9F60-DC96-4418-AA45-B65D142E4089}" type="slidenum">
              <a:rPr lang="zh-CN" altLang="en-US" smtClean="0"/>
              <a:t>25</a:t>
            </a:fld>
            <a:endParaRPr lang="zh-CN" altLang="en-US"/>
          </a:p>
        </p:txBody>
      </p:sp>
    </p:spTree>
    <p:extLst>
      <p:ext uri="{BB962C8B-B14F-4D97-AF65-F5344CB8AC3E}">
        <p14:creationId xmlns:p14="http://schemas.microsoft.com/office/powerpoint/2010/main" val="2298510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32BB2A5-9555-4E01-8548-AD37DFD1CDFB}"/>
              </a:ext>
            </a:extLst>
          </p:cNvPr>
          <p:cNvSpPr>
            <a:spLocks noGrp="1" noChangeArrowheads="1"/>
          </p:cNvSpPr>
          <p:nvPr>
            <p:ph type="title"/>
          </p:nvPr>
        </p:nvSpPr>
        <p:spPr/>
        <p:txBody>
          <a:bodyPr/>
          <a:lstStyle/>
          <a:p>
            <a:r>
              <a:rPr lang="zh-CN" altLang="zh-CN"/>
              <a:t> The Five-stage Instruction Decode of The A8</a:t>
            </a:r>
          </a:p>
        </p:txBody>
      </p:sp>
      <p:pic>
        <p:nvPicPr>
          <p:cNvPr id="20483" name="Picture 3">
            <a:extLst>
              <a:ext uri="{FF2B5EF4-FFF2-40B4-BE49-F238E27FC236}">
                <a16:creationId xmlns:a16="http://schemas.microsoft.com/office/drawing/2014/main" id="{5F918B63-77F1-4374-ABF5-1A0978D84BCD}"/>
              </a:ext>
            </a:extLst>
          </p:cNvPr>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628650" y="2431747"/>
            <a:ext cx="7886700" cy="3139093"/>
          </a:xfrm>
        </p:spPr>
      </p:pic>
      <p:sp>
        <p:nvSpPr>
          <p:cNvPr id="2" name="日期占位符 1">
            <a:extLst>
              <a:ext uri="{FF2B5EF4-FFF2-40B4-BE49-F238E27FC236}">
                <a16:creationId xmlns:a16="http://schemas.microsoft.com/office/drawing/2014/main" id="{A7E05009-4018-4744-8CF3-B71B8F0F7151}"/>
              </a:ext>
            </a:extLst>
          </p:cNvPr>
          <p:cNvSpPr>
            <a:spLocks noGrp="1"/>
          </p:cNvSpPr>
          <p:nvPr>
            <p:ph type="dt" sz="half" idx="10"/>
          </p:nvPr>
        </p:nvSpPr>
        <p:spPr/>
        <p:txBody>
          <a:bodyPr/>
          <a:lstStyle/>
          <a:p>
            <a:fld id="{996ED842-5ABE-491F-98BE-245FF88222F3}"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13C058C6-E4FC-4783-980C-F2839AD92DCD}"/>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25AE824C-D439-469B-8B30-53AC9295DBAA}"/>
              </a:ext>
            </a:extLst>
          </p:cNvPr>
          <p:cNvSpPr>
            <a:spLocks noGrp="1"/>
          </p:cNvSpPr>
          <p:nvPr>
            <p:ph type="sldNum" sz="quarter" idx="12"/>
          </p:nvPr>
        </p:nvSpPr>
        <p:spPr/>
        <p:txBody>
          <a:bodyPr/>
          <a:lstStyle/>
          <a:p>
            <a:fld id="{543F9F60-DC96-4418-AA45-B65D142E4089}" type="slidenum">
              <a:rPr lang="zh-CN" altLang="en-US" smtClean="0"/>
              <a:t>26</a:t>
            </a:fld>
            <a:endParaRPr lang="zh-CN" altLang="en-US"/>
          </a:p>
        </p:txBody>
      </p:sp>
    </p:spTree>
    <p:extLst>
      <p:ext uri="{BB962C8B-B14F-4D97-AF65-F5344CB8AC3E}">
        <p14:creationId xmlns:p14="http://schemas.microsoft.com/office/powerpoint/2010/main" val="3815292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31A7D2A-1A29-408C-AE9E-C617D7ADBCE1}"/>
              </a:ext>
            </a:extLst>
          </p:cNvPr>
          <p:cNvSpPr>
            <a:spLocks noGrp="1" noChangeArrowheads="1"/>
          </p:cNvSpPr>
          <p:nvPr>
            <p:ph type="title"/>
          </p:nvPr>
        </p:nvSpPr>
        <p:spPr/>
        <p:txBody>
          <a:bodyPr/>
          <a:lstStyle/>
          <a:p>
            <a:r>
              <a:rPr lang="zh-CN" altLang="en-US"/>
              <a:t> </a:t>
            </a:r>
            <a:r>
              <a:rPr lang="en-US" altLang="zh-CN"/>
              <a:t>The Five-stage Instruction Decode of The A8</a:t>
            </a:r>
            <a:endParaRPr lang="zh-CN" altLang="en-US"/>
          </a:p>
        </p:txBody>
      </p:sp>
      <p:sp>
        <p:nvSpPr>
          <p:cNvPr id="21507" name="Rectangle 3">
            <a:extLst>
              <a:ext uri="{FF2B5EF4-FFF2-40B4-BE49-F238E27FC236}">
                <a16:creationId xmlns:a16="http://schemas.microsoft.com/office/drawing/2014/main" id="{22CAEE85-9127-4D1A-8167-85CC0E244880}"/>
              </a:ext>
            </a:extLst>
          </p:cNvPr>
          <p:cNvSpPr>
            <a:spLocks noGrp="1" noChangeArrowheads="1"/>
          </p:cNvSpPr>
          <p:nvPr>
            <p:ph type="body" idx="1"/>
          </p:nvPr>
        </p:nvSpPr>
        <p:spPr/>
        <p:txBody>
          <a:bodyPr>
            <a:normAutofit fontScale="92500" lnSpcReduction="10000"/>
          </a:bodyPr>
          <a:lstStyle/>
          <a:p>
            <a:r>
              <a:rPr lang="en-US" altLang="zh-CN" dirty="0"/>
              <a:t>In the first stage, a PC produced by the fetch unit (either from the branch target buffer or the PC </a:t>
            </a:r>
            <a:r>
              <a:rPr lang="en-US" altLang="zh-CN" dirty="0" err="1"/>
              <a:t>incrementer</a:t>
            </a:r>
            <a:r>
              <a:rPr lang="en-US" altLang="zh-CN" dirty="0"/>
              <a:t>) is used to retrieve an 8-byte block from the cache</a:t>
            </a:r>
          </a:p>
          <a:p>
            <a:r>
              <a:rPr lang="en-US" altLang="zh-CN" dirty="0">
                <a:solidFill>
                  <a:srgbClr val="FF0000"/>
                </a:solidFill>
              </a:rPr>
              <a:t>Up to two instructions are decoded </a:t>
            </a:r>
            <a:r>
              <a:rPr lang="en-US" altLang="zh-CN" dirty="0"/>
              <a:t>and placed into the decode queue; if neither instruction is a branch, the PC is incremented for the next fetch</a:t>
            </a:r>
          </a:p>
          <a:p>
            <a:r>
              <a:rPr lang="en-US" altLang="zh-CN" dirty="0"/>
              <a:t>Once in the decode queue, the </a:t>
            </a:r>
            <a:r>
              <a:rPr lang="en-US" altLang="zh-CN" dirty="0">
                <a:solidFill>
                  <a:srgbClr val="FF0000"/>
                </a:solidFill>
              </a:rPr>
              <a:t>scoreboard</a:t>
            </a:r>
            <a:r>
              <a:rPr lang="en-US" altLang="zh-CN" dirty="0"/>
              <a:t> logic decides when the instructions can issue</a:t>
            </a:r>
          </a:p>
          <a:p>
            <a:r>
              <a:rPr lang="en-US" altLang="zh-CN" dirty="0"/>
              <a:t>In the issue, the register operands are read; recall that in a simple scoreboard, the operands always come from the registers</a:t>
            </a:r>
          </a:p>
          <a:p>
            <a:r>
              <a:rPr lang="en-US" altLang="zh-CN" dirty="0"/>
              <a:t>The register operands and opcode are sent to the instruction execution portion of the pipeline</a:t>
            </a:r>
            <a:endParaRPr lang="zh-CN" altLang="en-US" dirty="0"/>
          </a:p>
        </p:txBody>
      </p:sp>
      <p:sp>
        <p:nvSpPr>
          <p:cNvPr id="2" name="日期占位符 1">
            <a:extLst>
              <a:ext uri="{FF2B5EF4-FFF2-40B4-BE49-F238E27FC236}">
                <a16:creationId xmlns:a16="http://schemas.microsoft.com/office/drawing/2014/main" id="{E344C2BC-4B51-4857-8CFC-C8F4AC3E39FB}"/>
              </a:ext>
            </a:extLst>
          </p:cNvPr>
          <p:cNvSpPr>
            <a:spLocks noGrp="1"/>
          </p:cNvSpPr>
          <p:nvPr>
            <p:ph type="dt" sz="half" idx="10"/>
          </p:nvPr>
        </p:nvSpPr>
        <p:spPr/>
        <p:txBody>
          <a:bodyPr/>
          <a:lstStyle/>
          <a:p>
            <a:fld id="{B70AD7C9-41CB-4763-AD4C-F2D1A5E7D6CD}"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0608C046-B9FE-4EFE-925C-71757EE8576A}"/>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EB438BA4-6A59-408C-88E9-C1A5FF6342BA}"/>
              </a:ext>
            </a:extLst>
          </p:cNvPr>
          <p:cNvSpPr>
            <a:spLocks noGrp="1"/>
          </p:cNvSpPr>
          <p:nvPr>
            <p:ph type="sldNum" sz="quarter" idx="12"/>
          </p:nvPr>
        </p:nvSpPr>
        <p:spPr/>
        <p:txBody>
          <a:bodyPr/>
          <a:lstStyle/>
          <a:p>
            <a:fld id="{543F9F60-DC96-4418-AA45-B65D142E4089}" type="slidenum">
              <a:rPr lang="zh-CN" altLang="en-US" smtClean="0"/>
              <a:t>27</a:t>
            </a:fld>
            <a:endParaRPr lang="zh-CN" altLang="en-US"/>
          </a:p>
        </p:txBody>
      </p:sp>
    </p:spTree>
    <p:extLst>
      <p:ext uri="{BB962C8B-B14F-4D97-AF65-F5344CB8AC3E}">
        <p14:creationId xmlns:p14="http://schemas.microsoft.com/office/powerpoint/2010/main" val="1505678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01AE40B-5A11-4985-AD16-227A2F4C1A8B}"/>
              </a:ext>
            </a:extLst>
          </p:cNvPr>
          <p:cNvSpPr>
            <a:spLocks noGrp="1" noChangeArrowheads="1"/>
          </p:cNvSpPr>
          <p:nvPr>
            <p:ph type="title"/>
          </p:nvPr>
        </p:nvSpPr>
        <p:spPr/>
        <p:txBody>
          <a:bodyPr/>
          <a:lstStyle/>
          <a:p>
            <a:r>
              <a:rPr lang="zh-CN" altLang="zh-CN"/>
              <a:t>The Execution Pipeline for The A8 Processor</a:t>
            </a:r>
          </a:p>
        </p:txBody>
      </p:sp>
      <p:pic>
        <p:nvPicPr>
          <p:cNvPr id="22531" name="Picture 3">
            <a:extLst>
              <a:ext uri="{FF2B5EF4-FFF2-40B4-BE49-F238E27FC236}">
                <a16:creationId xmlns:a16="http://schemas.microsoft.com/office/drawing/2014/main" id="{DA8911B5-EB90-4379-B1B3-4C65806C2EE7}"/>
              </a:ext>
            </a:extLst>
          </p:cNvPr>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975845" y="1825625"/>
            <a:ext cx="7192309" cy="4351338"/>
          </a:xfrm>
        </p:spPr>
      </p:pic>
      <p:sp>
        <p:nvSpPr>
          <p:cNvPr id="2" name="日期占位符 1">
            <a:extLst>
              <a:ext uri="{FF2B5EF4-FFF2-40B4-BE49-F238E27FC236}">
                <a16:creationId xmlns:a16="http://schemas.microsoft.com/office/drawing/2014/main" id="{58C49872-B1A8-4524-B70C-261236343B1F}"/>
              </a:ext>
            </a:extLst>
          </p:cNvPr>
          <p:cNvSpPr>
            <a:spLocks noGrp="1"/>
          </p:cNvSpPr>
          <p:nvPr>
            <p:ph type="dt" sz="half" idx="10"/>
          </p:nvPr>
        </p:nvSpPr>
        <p:spPr/>
        <p:txBody>
          <a:bodyPr/>
          <a:lstStyle/>
          <a:p>
            <a:fld id="{19C8C1DD-9CB0-4607-902D-EE297E6BCAC8}"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E8CAEB79-E6AD-4C34-9686-949B0106E514}"/>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2455AD00-AB19-4227-88FE-EE882F95C404}"/>
              </a:ext>
            </a:extLst>
          </p:cNvPr>
          <p:cNvSpPr>
            <a:spLocks noGrp="1"/>
          </p:cNvSpPr>
          <p:nvPr>
            <p:ph type="sldNum" sz="quarter" idx="12"/>
          </p:nvPr>
        </p:nvSpPr>
        <p:spPr/>
        <p:txBody>
          <a:bodyPr/>
          <a:lstStyle/>
          <a:p>
            <a:fld id="{543F9F60-DC96-4418-AA45-B65D142E4089}" type="slidenum">
              <a:rPr lang="zh-CN" altLang="en-US" smtClean="0"/>
              <a:t>28</a:t>
            </a:fld>
            <a:endParaRPr lang="zh-CN" altLang="en-US"/>
          </a:p>
        </p:txBody>
      </p:sp>
    </p:spTree>
    <p:extLst>
      <p:ext uri="{BB962C8B-B14F-4D97-AF65-F5344CB8AC3E}">
        <p14:creationId xmlns:p14="http://schemas.microsoft.com/office/powerpoint/2010/main" val="3837835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6A89F6C-ECEB-430F-AD00-8B10184BBAE3}"/>
              </a:ext>
            </a:extLst>
          </p:cNvPr>
          <p:cNvSpPr>
            <a:spLocks noGrp="1" noChangeArrowheads="1"/>
          </p:cNvSpPr>
          <p:nvPr>
            <p:ph type="title"/>
          </p:nvPr>
        </p:nvSpPr>
        <p:spPr/>
        <p:txBody>
          <a:bodyPr/>
          <a:lstStyle/>
          <a:p>
            <a:r>
              <a:rPr lang="en-US" altLang="zh-CN"/>
              <a:t>The Execution Pipeline for The A8 Processor</a:t>
            </a:r>
            <a:endParaRPr lang="zh-CN" altLang="en-US"/>
          </a:p>
        </p:txBody>
      </p:sp>
      <p:sp>
        <p:nvSpPr>
          <p:cNvPr id="23555" name="Rectangle 3">
            <a:extLst>
              <a:ext uri="{FF2B5EF4-FFF2-40B4-BE49-F238E27FC236}">
                <a16:creationId xmlns:a16="http://schemas.microsoft.com/office/drawing/2014/main" id="{5454EA22-AE8A-4824-A356-D4A5819F911F}"/>
              </a:ext>
            </a:extLst>
          </p:cNvPr>
          <p:cNvSpPr>
            <a:spLocks noGrp="1" noChangeArrowheads="1"/>
          </p:cNvSpPr>
          <p:nvPr>
            <p:ph type="body" idx="1"/>
          </p:nvPr>
        </p:nvSpPr>
        <p:spPr/>
        <p:txBody>
          <a:bodyPr/>
          <a:lstStyle/>
          <a:p>
            <a:r>
              <a:rPr lang="en-US" altLang="zh-CN" dirty="0"/>
              <a:t>Either instruction 1 or instruction 2 can go to the load/store pipeline</a:t>
            </a:r>
          </a:p>
          <a:p>
            <a:r>
              <a:rPr lang="en-US" altLang="zh-CN" dirty="0">
                <a:solidFill>
                  <a:srgbClr val="FF0000"/>
                </a:solidFill>
              </a:rPr>
              <a:t>Fully bypassing </a:t>
            </a:r>
            <a:r>
              <a:rPr lang="en-US" altLang="zh-CN" dirty="0"/>
              <a:t>is supported among the pipelines</a:t>
            </a:r>
          </a:p>
          <a:p>
            <a:r>
              <a:rPr lang="en-US" altLang="zh-CN" dirty="0"/>
              <a:t>The ARM Cortex-A8 pipeline uses a simple </a:t>
            </a:r>
            <a:r>
              <a:rPr lang="en-US" altLang="zh-CN" dirty="0">
                <a:solidFill>
                  <a:srgbClr val="FF0000"/>
                </a:solidFill>
              </a:rPr>
              <a:t>two-issue statically scheduled superscalar </a:t>
            </a:r>
            <a:r>
              <a:rPr lang="en-US" altLang="zh-CN" dirty="0"/>
              <a:t>to allow reasonably high clock rate with lower power</a:t>
            </a:r>
            <a:endParaRPr lang="zh-CN" altLang="en-US" dirty="0"/>
          </a:p>
        </p:txBody>
      </p:sp>
      <p:sp>
        <p:nvSpPr>
          <p:cNvPr id="2" name="日期占位符 1">
            <a:extLst>
              <a:ext uri="{FF2B5EF4-FFF2-40B4-BE49-F238E27FC236}">
                <a16:creationId xmlns:a16="http://schemas.microsoft.com/office/drawing/2014/main" id="{AD9E68AA-182F-49DE-AA35-2F82EE982308}"/>
              </a:ext>
            </a:extLst>
          </p:cNvPr>
          <p:cNvSpPr>
            <a:spLocks noGrp="1"/>
          </p:cNvSpPr>
          <p:nvPr>
            <p:ph type="dt" sz="half" idx="10"/>
          </p:nvPr>
        </p:nvSpPr>
        <p:spPr/>
        <p:txBody>
          <a:bodyPr/>
          <a:lstStyle/>
          <a:p>
            <a:fld id="{75BF9F21-0F68-4EAF-8CEA-096019CBCDE1}"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3B9912E8-EF0A-4525-B5A9-FC9792F4C6E5}"/>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D4B20C7B-CECA-4234-9E65-781AF9854107}"/>
              </a:ext>
            </a:extLst>
          </p:cNvPr>
          <p:cNvSpPr>
            <a:spLocks noGrp="1"/>
          </p:cNvSpPr>
          <p:nvPr>
            <p:ph type="sldNum" sz="quarter" idx="12"/>
          </p:nvPr>
        </p:nvSpPr>
        <p:spPr/>
        <p:txBody>
          <a:bodyPr/>
          <a:lstStyle/>
          <a:p>
            <a:fld id="{543F9F60-DC96-4418-AA45-B65D142E4089}" type="slidenum">
              <a:rPr lang="zh-CN" altLang="en-US" smtClean="0"/>
              <a:t>29</a:t>
            </a:fld>
            <a:endParaRPr lang="zh-CN" altLang="en-US"/>
          </a:p>
        </p:txBody>
      </p:sp>
    </p:spTree>
    <p:extLst>
      <p:ext uri="{BB962C8B-B14F-4D97-AF65-F5344CB8AC3E}">
        <p14:creationId xmlns:p14="http://schemas.microsoft.com/office/powerpoint/2010/main" val="2818562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a:extLst>
              <a:ext uri="{FF2B5EF4-FFF2-40B4-BE49-F238E27FC236}">
                <a16:creationId xmlns:a16="http://schemas.microsoft.com/office/drawing/2014/main" id="{058243DA-7158-41D9-B98D-2A84C032047B}"/>
              </a:ext>
            </a:extLst>
          </p:cNvPr>
          <p:cNvSpPr>
            <a:spLocks noGrp="1" noChangeArrowheads="1"/>
          </p:cNvSpPr>
          <p:nvPr>
            <p:ph type="title"/>
          </p:nvPr>
        </p:nvSpPr>
        <p:spPr/>
        <p:txBody>
          <a:bodyPr/>
          <a:lstStyle/>
          <a:p>
            <a:r>
              <a:rPr lang="zh-CN" altLang="en-US"/>
              <a:t>学术不端行为三宗罪（</a:t>
            </a:r>
            <a:r>
              <a:rPr lang="en-US" altLang="zh-CN"/>
              <a:t>FFP</a:t>
            </a:r>
            <a:r>
              <a:rPr lang="zh-CN" altLang="en-US"/>
              <a:t>）</a:t>
            </a:r>
          </a:p>
        </p:txBody>
      </p:sp>
      <p:sp>
        <p:nvSpPr>
          <p:cNvPr id="496643" name="Rectangle 3">
            <a:extLst>
              <a:ext uri="{FF2B5EF4-FFF2-40B4-BE49-F238E27FC236}">
                <a16:creationId xmlns:a16="http://schemas.microsoft.com/office/drawing/2014/main" id="{72B2B289-3A57-4572-BAA8-74FAD720594F}"/>
              </a:ext>
            </a:extLst>
          </p:cNvPr>
          <p:cNvSpPr>
            <a:spLocks noGrp="1" noChangeArrowheads="1"/>
          </p:cNvSpPr>
          <p:nvPr>
            <p:ph type="body" idx="1"/>
          </p:nvPr>
        </p:nvSpPr>
        <p:spPr/>
        <p:txBody>
          <a:bodyPr>
            <a:normAutofit lnSpcReduction="10000"/>
          </a:bodyPr>
          <a:lstStyle/>
          <a:p>
            <a:pPr marL="0" indent="0">
              <a:buNone/>
            </a:pPr>
            <a:r>
              <a:rPr lang="zh-CN" altLang="zh-CN" dirty="0"/>
              <a:t>一、伪造（Fabrication）：编造研究记录或结果</a:t>
            </a:r>
          </a:p>
          <a:p>
            <a:pPr lvl="1"/>
            <a:r>
              <a:rPr lang="zh-CN" altLang="zh-CN" dirty="0"/>
              <a:t>无中生有地捏造</a:t>
            </a:r>
          </a:p>
          <a:p>
            <a:pPr marL="0" indent="0">
              <a:buNone/>
            </a:pPr>
            <a:r>
              <a:rPr lang="zh-CN" altLang="zh-CN" dirty="0"/>
              <a:t>二、虚假（Falsification）：对材料、设备、过程、结果等进行作假，包括故意地筛选、篡改研究记录等</a:t>
            </a:r>
          </a:p>
          <a:p>
            <a:pPr lvl="1"/>
            <a:r>
              <a:rPr lang="zh-CN" altLang="zh-CN" dirty="0"/>
              <a:t>有点影子，确实做过，但得不到想要的结果，就往自己希望看到的方向修改</a:t>
            </a:r>
            <a:r>
              <a:rPr lang="zh-CN" altLang="en-US" dirty="0"/>
              <a:t>结果</a:t>
            </a:r>
            <a:endParaRPr lang="zh-CN" altLang="zh-CN" dirty="0"/>
          </a:p>
          <a:p>
            <a:pPr lvl="1"/>
            <a:r>
              <a:rPr lang="zh-CN" altLang="zh-CN" dirty="0"/>
              <a:t>用PS加工试验图表（国内比较常见）</a:t>
            </a:r>
          </a:p>
          <a:p>
            <a:pPr marL="0" indent="0">
              <a:buNone/>
            </a:pPr>
            <a:r>
              <a:rPr lang="zh-CN" altLang="en-US" dirty="0"/>
              <a:t>三、</a:t>
            </a:r>
            <a:r>
              <a:rPr lang="zh-CN" altLang="zh-CN" dirty="0"/>
              <a:t>剽窃（Plagiarism）：窃取他人的想法、过程、结果、文字等，而未给他人的贡献已足够的承认</a:t>
            </a:r>
          </a:p>
          <a:p>
            <a:pPr lvl="1"/>
            <a:r>
              <a:rPr lang="zh-CN" altLang="zh-CN" dirty="0"/>
              <a:t>盗用他人的</a:t>
            </a:r>
            <a:r>
              <a:rPr lang="zh-CN" altLang="en-US" dirty="0"/>
              <a:t>物件</a:t>
            </a:r>
            <a:r>
              <a:rPr lang="zh-CN" altLang="zh-CN" dirty="0"/>
              <a:t>是</a:t>
            </a:r>
            <a:r>
              <a:rPr lang="zh-CN" altLang="en-US" dirty="0"/>
              <a:t>偷</a:t>
            </a:r>
            <a:r>
              <a:rPr lang="zh-CN" altLang="zh-CN" dirty="0"/>
              <a:t>，盗用他人的文字也是</a:t>
            </a:r>
            <a:r>
              <a:rPr lang="zh-CN" altLang="en-US" dirty="0"/>
              <a:t>偷</a:t>
            </a:r>
            <a:endParaRPr lang="zh-CN" altLang="zh-CN" dirty="0"/>
          </a:p>
          <a:p>
            <a:r>
              <a:rPr lang="zh-CN" altLang="zh-CN" dirty="0"/>
              <a:t>不包括：能力不足的错误和观点的分歧</a:t>
            </a:r>
          </a:p>
          <a:p>
            <a:pPr lvl="1"/>
            <a:r>
              <a:rPr lang="zh-CN" altLang="zh-CN" dirty="0"/>
              <a:t>这一点往往导致法律</a:t>
            </a:r>
            <a:r>
              <a:rPr lang="zh-CN" altLang="en-US" dirty="0"/>
              <a:t>和道德上的</a:t>
            </a:r>
            <a:r>
              <a:rPr lang="zh-CN" altLang="zh-CN" dirty="0"/>
              <a:t>争议</a:t>
            </a:r>
          </a:p>
        </p:txBody>
      </p:sp>
      <p:sp>
        <p:nvSpPr>
          <p:cNvPr id="2" name="日期占位符 1">
            <a:extLst>
              <a:ext uri="{FF2B5EF4-FFF2-40B4-BE49-F238E27FC236}">
                <a16:creationId xmlns:a16="http://schemas.microsoft.com/office/drawing/2014/main" id="{D1FDB1DB-AADB-4198-97F9-A5F5BED0FF95}"/>
              </a:ext>
            </a:extLst>
          </p:cNvPr>
          <p:cNvSpPr>
            <a:spLocks noGrp="1"/>
          </p:cNvSpPr>
          <p:nvPr>
            <p:ph type="dt" sz="half" idx="10"/>
          </p:nvPr>
        </p:nvSpPr>
        <p:spPr/>
        <p:txBody>
          <a:bodyPr/>
          <a:lstStyle/>
          <a:p>
            <a:fld id="{174DF93D-FC1E-4C2D-95C0-1B0C14641E67}"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D38E2463-851A-41F0-B1C6-E0343CAF545F}"/>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E9329A09-3A8D-43A1-AA2B-551D071B2693}"/>
              </a:ext>
            </a:extLst>
          </p:cNvPr>
          <p:cNvSpPr>
            <a:spLocks noGrp="1"/>
          </p:cNvSpPr>
          <p:nvPr>
            <p:ph type="sldNum" sz="quarter" idx="12"/>
          </p:nvPr>
        </p:nvSpPr>
        <p:spPr/>
        <p:txBody>
          <a:bodyPr/>
          <a:lstStyle/>
          <a:p>
            <a:fld id="{336653EF-9ABF-4E40-80D2-3EB699054AAB}" type="slidenum">
              <a:rPr lang="zh-CN" altLang="en-US" smtClean="0"/>
              <a:t>3</a:t>
            </a:fld>
            <a:endParaRPr lang="zh-CN" altLang="en-US"/>
          </a:p>
        </p:txBody>
      </p:sp>
    </p:spTree>
    <p:extLst>
      <p:ext uri="{BB962C8B-B14F-4D97-AF65-F5344CB8AC3E}">
        <p14:creationId xmlns:p14="http://schemas.microsoft.com/office/powerpoint/2010/main" val="629225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0EA45FC-91E7-4AA8-96B0-A4334A9EC305}"/>
              </a:ext>
            </a:extLst>
          </p:cNvPr>
          <p:cNvSpPr>
            <a:spLocks noGrp="1" noChangeArrowheads="1"/>
          </p:cNvSpPr>
          <p:nvPr>
            <p:ph type="title"/>
          </p:nvPr>
        </p:nvSpPr>
        <p:spPr/>
        <p:txBody>
          <a:bodyPr/>
          <a:lstStyle/>
          <a:p>
            <a:r>
              <a:rPr lang="en-US" altLang="zh-CN"/>
              <a:t>Performance of the A8 Pipeline</a:t>
            </a:r>
            <a:endParaRPr lang="zh-CN" altLang="en-US"/>
          </a:p>
        </p:txBody>
      </p:sp>
      <p:sp>
        <p:nvSpPr>
          <p:cNvPr id="24579" name="Rectangle 3">
            <a:extLst>
              <a:ext uri="{FF2B5EF4-FFF2-40B4-BE49-F238E27FC236}">
                <a16:creationId xmlns:a16="http://schemas.microsoft.com/office/drawing/2014/main" id="{AD3010D9-09BB-4E46-AA5A-D5B77DB3BF1A}"/>
              </a:ext>
            </a:extLst>
          </p:cNvPr>
          <p:cNvSpPr>
            <a:spLocks noGrp="1" noChangeArrowheads="1"/>
          </p:cNvSpPr>
          <p:nvPr>
            <p:ph type="body" idx="1"/>
          </p:nvPr>
        </p:nvSpPr>
        <p:spPr/>
        <p:txBody>
          <a:bodyPr>
            <a:normAutofit/>
          </a:bodyPr>
          <a:lstStyle/>
          <a:p>
            <a:r>
              <a:rPr lang="en-US" altLang="zh-CN"/>
              <a:t>The A8 has an ideal CPI of 0.5 due to its dual-issue structure</a:t>
            </a:r>
          </a:p>
          <a:p>
            <a:r>
              <a:rPr lang="en-US" altLang="zh-CN"/>
              <a:t>Pipeline stalls can arise from three sources</a:t>
            </a:r>
          </a:p>
          <a:p>
            <a:pPr lvl="1"/>
            <a:r>
              <a:rPr lang="en-US" altLang="zh-CN"/>
              <a:t>1. Functional hazards</a:t>
            </a:r>
          </a:p>
          <a:p>
            <a:pPr lvl="1"/>
            <a:r>
              <a:rPr lang="en-US" altLang="zh-CN"/>
              <a:t>2. Data hazards, which are detected early in the pipeline and may stall either both instructions or the second of a pair</a:t>
            </a:r>
          </a:p>
          <a:p>
            <a:pPr lvl="2"/>
            <a:r>
              <a:rPr lang="en-US" altLang="zh-CN"/>
              <a:t>If the first cannot issue, the second is always stalled</a:t>
            </a:r>
          </a:p>
          <a:p>
            <a:pPr lvl="2"/>
            <a:r>
              <a:rPr lang="en-US" altLang="zh-CN"/>
              <a:t>The compiler is responsible for preventing such stalls when possible</a:t>
            </a:r>
          </a:p>
          <a:p>
            <a:pPr lvl="1"/>
            <a:r>
              <a:rPr lang="en-US" altLang="zh-CN"/>
              <a:t>3. Control hazards, which arise only when branches are mispredicted</a:t>
            </a:r>
            <a:endParaRPr lang="zh-CN" altLang="en-US"/>
          </a:p>
        </p:txBody>
      </p:sp>
      <p:sp>
        <p:nvSpPr>
          <p:cNvPr id="2" name="日期占位符 1">
            <a:extLst>
              <a:ext uri="{FF2B5EF4-FFF2-40B4-BE49-F238E27FC236}">
                <a16:creationId xmlns:a16="http://schemas.microsoft.com/office/drawing/2014/main" id="{9A736B3F-0263-4E67-AB0E-A64479E01BD1}"/>
              </a:ext>
            </a:extLst>
          </p:cNvPr>
          <p:cNvSpPr>
            <a:spLocks noGrp="1"/>
          </p:cNvSpPr>
          <p:nvPr>
            <p:ph type="dt" sz="half" idx="10"/>
          </p:nvPr>
        </p:nvSpPr>
        <p:spPr/>
        <p:txBody>
          <a:bodyPr/>
          <a:lstStyle/>
          <a:p>
            <a:fld id="{5AD3CF93-0399-46F3-BFFB-42E19A9C53F9}"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A1A9C55C-9F26-4A77-AF2C-1E33ECEEEFA7}"/>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57BACB76-F610-4062-A7AD-1B57176608B2}"/>
              </a:ext>
            </a:extLst>
          </p:cNvPr>
          <p:cNvSpPr>
            <a:spLocks noGrp="1"/>
          </p:cNvSpPr>
          <p:nvPr>
            <p:ph type="sldNum" sz="quarter" idx="12"/>
          </p:nvPr>
        </p:nvSpPr>
        <p:spPr/>
        <p:txBody>
          <a:bodyPr/>
          <a:lstStyle/>
          <a:p>
            <a:fld id="{543F9F60-DC96-4418-AA45-B65D142E4089}" type="slidenum">
              <a:rPr lang="zh-CN" altLang="en-US" smtClean="0"/>
              <a:t>30</a:t>
            </a:fld>
            <a:endParaRPr lang="zh-CN" altLang="en-US"/>
          </a:p>
        </p:txBody>
      </p:sp>
    </p:spTree>
    <p:extLst>
      <p:ext uri="{BB962C8B-B14F-4D97-AF65-F5344CB8AC3E}">
        <p14:creationId xmlns:p14="http://schemas.microsoft.com/office/powerpoint/2010/main" val="1958852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A6C3BEB-3F7B-4266-8C41-2E9DFE22A7C1}"/>
              </a:ext>
            </a:extLst>
          </p:cNvPr>
          <p:cNvSpPr>
            <a:spLocks noGrp="1" noChangeArrowheads="1"/>
          </p:cNvSpPr>
          <p:nvPr>
            <p:ph type="title"/>
          </p:nvPr>
        </p:nvSpPr>
        <p:spPr>
          <a:xfrm>
            <a:off x="357190" y="365126"/>
            <a:ext cx="7947422" cy="1127919"/>
          </a:xfrm>
        </p:spPr>
        <p:txBody>
          <a:bodyPr/>
          <a:lstStyle/>
          <a:p>
            <a:r>
              <a:rPr lang="zh-CN" altLang="zh-CN"/>
              <a:t> The Estimated of The CPI on The ARM A8 </a:t>
            </a:r>
          </a:p>
        </p:txBody>
      </p:sp>
      <p:pic>
        <p:nvPicPr>
          <p:cNvPr id="25603" name="Picture 3">
            <a:extLst>
              <a:ext uri="{FF2B5EF4-FFF2-40B4-BE49-F238E27FC236}">
                <a16:creationId xmlns:a16="http://schemas.microsoft.com/office/drawing/2014/main" id="{DA73103A-C9BD-44D6-B5B5-8C740E63E6AA}"/>
              </a:ext>
            </a:extLst>
          </p:cNvPr>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1599180" y="1571625"/>
            <a:ext cx="5945640" cy="4859338"/>
          </a:xfrm>
        </p:spPr>
      </p:pic>
      <p:sp>
        <p:nvSpPr>
          <p:cNvPr id="2" name="日期占位符 1">
            <a:extLst>
              <a:ext uri="{FF2B5EF4-FFF2-40B4-BE49-F238E27FC236}">
                <a16:creationId xmlns:a16="http://schemas.microsoft.com/office/drawing/2014/main" id="{15C7B01E-5FFB-476A-989F-325B7976DCBF}"/>
              </a:ext>
            </a:extLst>
          </p:cNvPr>
          <p:cNvSpPr>
            <a:spLocks noGrp="1"/>
          </p:cNvSpPr>
          <p:nvPr>
            <p:ph type="dt" sz="half" idx="10"/>
          </p:nvPr>
        </p:nvSpPr>
        <p:spPr>
          <a:xfrm>
            <a:off x="628650" y="6488119"/>
            <a:ext cx="2057400" cy="365125"/>
          </a:xfrm>
        </p:spPr>
        <p:txBody>
          <a:bodyPr/>
          <a:lstStyle/>
          <a:p>
            <a:fld id="{E83E92F1-7620-4386-96EB-FCB7B48BF3CC}" type="datetime1">
              <a:rPr lang="zh-CN" altLang="en-US" smtClean="0"/>
              <a:pPr/>
              <a:t>2020/12/15 Tuesday</a:t>
            </a:fld>
            <a:endParaRPr lang="zh-CN" altLang="en-US"/>
          </a:p>
        </p:txBody>
      </p:sp>
      <p:sp>
        <p:nvSpPr>
          <p:cNvPr id="3" name="页脚占位符 2">
            <a:extLst>
              <a:ext uri="{FF2B5EF4-FFF2-40B4-BE49-F238E27FC236}">
                <a16:creationId xmlns:a16="http://schemas.microsoft.com/office/drawing/2014/main" id="{2486F368-430F-454F-AE19-3A8014617609}"/>
              </a:ext>
            </a:extLst>
          </p:cNvPr>
          <p:cNvSpPr>
            <a:spLocks noGrp="1"/>
          </p:cNvSpPr>
          <p:nvPr>
            <p:ph type="ftr" sz="quarter" idx="11"/>
          </p:nvPr>
        </p:nvSpPr>
        <p:spPr>
          <a:xfrm>
            <a:off x="3028950" y="6488119"/>
            <a:ext cx="3086100" cy="365125"/>
          </a:xfrm>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14C03070-0AF7-43CE-A614-9D2D6910F37A}"/>
              </a:ext>
            </a:extLst>
          </p:cNvPr>
          <p:cNvSpPr>
            <a:spLocks noGrp="1"/>
          </p:cNvSpPr>
          <p:nvPr>
            <p:ph type="sldNum" sz="quarter" idx="12"/>
          </p:nvPr>
        </p:nvSpPr>
        <p:spPr>
          <a:xfrm>
            <a:off x="6457950" y="6488119"/>
            <a:ext cx="2057400" cy="365125"/>
          </a:xfrm>
        </p:spPr>
        <p:txBody>
          <a:bodyPr/>
          <a:lstStyle/>
          <a:p>
            <a:fld id="{543F9F60-DC96-4418-AA45-B65D142E4089}" type="slidenum">
              <a:rPr lang="zh-CN" altLang="en-US" smtClean="0"/>
              <a:pPr/>
              <a:t>31</a:t>
            </a:fld>
            <a:endParaRPr lang="zh-CN" altLang="en-US"/>
          </a:p>
        </p:txBody>
      </p:sp>
    </p:spTree>
    <p:extLst>
      <p:ext uri="{BB962C8B-B14F-4D97-AF65-F5344CB8AC3E}">
        <p14:creationId xmlns:p14="http://schemas.microsoft.com/office/powerpoint/2010/main" val="850893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F28473B-365D-4274-BB66-075EE253DE4B}"/>
              </a:ext>
            </a:extLst>
          </p:cNvPr>
          <p:cNvSpPr>
            <a:spLocks noGrp="1" noChangeArrowheads="1"/>
          </p:cNvSpPr>
          <p:nvPr>
            <p:ph type="title"/>
          </p:nvPr>
        </p:nvSpPr>
        <p:spPr>
          <a:xfrm>
            <a:off x="357190" y="365126"/>
            <a:ext cx="7947422" cy="1127919"/>
          </a:xfrm>
        </p:spPr>
        <p:txBody>
          <a:bodyPr/>
          <a:lstStyle/>
          <a:p>
            <a:r>
              <a:rPr lang="zh-CN" altLang="zh-CN"/>
              <a:t>The Performance Ratio for The A9 Compared to The A8</a:t>
            </a:r>
          </a:p>
        </p:txBody>
      </p:sp>
      <p:pic>
        <p:nvPicPr>
          <p:cNvPr id="27651" name="Picture 3">
            <a:extLst>
              <a:ext uri="{FF2B5EF4-FFF2-40B4-BE49-F238E27FC236}">
                <a16:creationId xmlns:a16="http://schemas.microsoft.com/office/drawing/2014/main" id="{C4E98503-3F53-49A0-ADDC-0D3423207A8B}"/>
              </a:ext>
            </a:extLst>
          </p:cNvPr>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551086" y="1571625"/>
            <a:ext cx="8041829" cy="4859338"/>
          </a:xfrm>
        </p:spPr>
      </p:pic>
      <p:sp>
        <p:nvSpPr>
          <p:cNvPr id="2" name="日期占位符 1">
            <a:extLst>
              <a:ext uri="{FF2B5EF4-FFF2-40B4-BE49-F238E27FC236}">
                <a16:creationId xmlns:a16="http://schemas.microsoft.com/office/drawing/2014/main" id="{B2D5FFE6-496F-4F1F-8004-F291FCF2079D}"/>
              </a:ext>
            </a:extLst>
          </p:cNvPr>
          <p:cNvSpPr>
            <a:spLocks noGrp="1"/>
          </p:cNvSpPr>
          <p:nvPr>
            <p:ph type="dt" sz="half" idx="10"/>
          </p:nvPr>
        </p:nvSpPr>
        <p:spPr>
          <a:xfrm>
            <a:off x="628650" y="6488119"/>
            <a:ext cx="2057400" cy="365125"/>
          </a:xfrm>
        </p:spPr>
        <p:txBody>
          <a:bodyPr/>
          <a:lstStyle/>
          <a:p>
            <a:fld id="{A04D3C65-1A18-4527-84D7-94AA3C218040}" type="datetime1">
              <a:rPr lang="zh-CN" altLang="en-US" smtClean="0"/>
              <a:pPr/>
              <a:t>2020/12/15 Tuesday</a:t>
            </a:fld>
            <a:endParaRPr lang="zh-CN" altLang="en-US"/>
          </a:p>
        </p:txBody>
      </p:sp>
      <p:sp>
        <p:nvSpPr>
          <p:cNvPr id="3" name="页脚占位符 2">
            <a:extLst>
              <a:ext uri="{FF2B5EF4-FFF2-40B4-BE49-F238E27FC236}">
                <a16:creationId xmlns:a16="http://schemas.microsoft.com/office/drawing/2014/main" id="{6001C01D-63E0-446F-8876-771942E08C56}"/>
              </a:ext>
            </a:extLst>
          </p:cNvPr>
          <p:cNvSpPr>
            <a:spLocks noGrp="1"/>
          </p:cNvSpPr>
          <p:nvPr>
            <p:ph type="ftr" sz="quarter" idx="11"/>
          </p:nvPr>
        </p:nvSpPr>
        <p:spPr>
          <a:xfrm>
            <a:off x="3028950" y="6488119"/>
            <a:ext cx="3086100" cy="365125"/>
          </a:xfrm>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F470699E-D3B3-4DE6-BB33-FD9DCA2F2F1D}"/>
              </a:ext>
            </a:extLst>
          </p:cNvPr>
          <p:cNvSpPr>
            <a:spLocks noGrp="1"/>
          </p:cNvSpPr>
          <p:nvPr>
            <p:ph type="sldNum" sz="quarter" idx="12"/>
          </p:nvPr>
        </p:nvSpPr>
        <p:spPr>
          <a:xfrm>
            <a:off x="6457950" y="6488119"/>
            <a:ext cx="2057400" cy="365125"/>
          </a:xfrm>
        </p:spPr>
        <p:txBody>
          <a:bodyPr/>
          <a:lstStyle/>
          <a:p>
            <a:fld id="{543F9F60-DC96-4418-AA45-B65D142E4089}" type="slidenum">
              <a:rPr lang="zh-CN" altLang="en-US" smtClean="0"/>
              <a:pPr/>
              <a:t>32</a:t>
            </a:fld>
            <a:endParaRPr lang="zh-CN" altLang="en-US"/>
          </a:p>
        </p:txBody>
      </p:sp>
      <p:sp>
        <p:nvSpPr>
          <p:cNvPr id="27652" name="Rectangle 4">
            <a:extLst>
              <a:ext uri="{FF2B5EF4-FFF2-40B4-BE49-F238E27FC236}">
                <a16:creationId xmlns:a16="http://schemas.microsoft.com/office/drawing/2014/main" id="{F15BCF83-6BB6-4534-BF99-C2930CD8E211}"/>
              </a:ext>
            </a:extLst>
          </p:cNvPr>
          <p:cNvSpPr>
            <a:spLocks noChangeArrowheads="1"/>
          </p:cNvSpPr>
          <p:nvPr/>
        </p:nvSpPr>
        <p:spPr bwMode="auto">
          <a:xfrm>
            <a:off x="5464884" y="1825625"/>
            <a:ext cx="327032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800100" indent="-342900" eaLnBrk="0" hangingPunct="0">
              <a:defRPr>
                <a:solidFill>
                  <a:schemeClr val="tx1"/>
                </a:solidFill>
                <a:latin typeface="Arial" panose="020B0604020202020204" pitchFamily="34" charset="0"/>
                <a:ea typeface="宋体" panose="02010600030101010101" pitchFamily="2" charset="-122"/>
              </a:defRPr>
            </a:lvl2pPr>
            <a:lvl3pPr marL="1257300" indent="-342900" eaLnBrk="0" hangingPunct="0">
              <a:defRPr>
                <a:solidFill>
                  <a:schemeClr val="tx1"/>
                </a:solidFill>
                <a:latin typeface="Arial" panose="020B0604020202020204" pitchFamily="34" charset="0"/>
                <a:ea typeface="宋体" panose="02010600030101010101" pitchFamily="2" charset="-122"/>
              </a:defRPr>
            </a:lvl3pPr>
            <a:lvl4pPr marL="1714500" indent="-342900" eaLnBrk="0" hangingPunct="0">
              <a:defRPr>
                <a:solidFill>
                  <a:schemeClr val="tx1"/>
                </a:solidFill>
                <a:latin typeface="Arial" panose="020B0604020202020204" pitchFamily="34" charset="0"/>
                <a:ea typeface="宋体" panose="02010600030101010101" pitchFamily="2" charset="-122"/>
              </a:defRPr>
            </a:lvl4pPr>
            <a:lvl5pPr marL="2171700" indent="-342900" eaLnBrk="0" hangingPunct="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b="1" dirty="0">
                <a:ea typeface="楷体_GB2312" pitchFamily="1" charset="-122"/>
              </a:rPr>
              <a:t>Both using a 1 GHz clock and the same size caches for L1 and L2</a:t>
            </a:r>
          </a:p>
          <a:p>
            <a:pPr>
              <a:buFont typeface="Arial" panose="020B0604020202020204" pitchFamily="34" charset="0"/>
              <a:buChar char="•"/>
            </a:pPr>
            <a:r>
              <a:rPr lang="en-US" altLang="zh-CN" b="1" dirty="0">
                <a:ea typeface="楷体_GB2312" pitchFamily="1" charset="-122"/>
              </a:rPr>
              <a:t>The A9 is about </a:t>
            </a:r>
            <a:r>
              <a:rPr lang="en-US" altLang="zh-CN" b="1" dirty="0">
                <a:solidFill>
                  <a:srgbClr val="FF0000"/>
                </a:solidFill>
                <a:ea typeface="楷体_GB2312" pitchFamily="1" charset="-122"/>
              </a:rPr>
              <a:t>1.28</a:t>
            </a:r>
            <a:r>
              <a:rPr lang="en-US" altLang="zh-CN" b="1" dirty="0">
                <a:ea typeface="楷体_GB2312" pitchFamily="1" charset="-122"/>
              </a:rPr>
              <a:t> times faster</a:t>
            </a:r>
          </a:p>
        </p:txBody>
      </p:sp>
    </p:spTree>
    <p:extLst>
      <p:ext uri="{BB962C8B-B14F-4D97-AF65-F5344CB8AC3E}">
        <p14:creationId xmlns:p14="http://schemas.microsoft.com/office/powerpoint/2010/main" val="3983943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31078F4-5A1A-440E-AAFF-AE9C0AF370AC}"/>
              </a:ext>
            </a:extLst>
          </p:cNvPr>
          <p:cNvSpPr>
            <a:spLocks noGrp="1" noChangeArrowheads="1"/>
          </p:cNvSpPr>
          <p:nvPr>
            <p:ph type="title"/>
          </p:nvPr>
        </p:nvSpPr>
        <p:spPr/>
        <p:txBody>
          <a:bodyPr/>
          <a:lstStyle/>
          <a:p>
            <a:r>
              <a:rPr lang="en-US" altLang="zh-CN"/>
              <a:t>ARM Cortex-A9</a:t>
            </a:r>
            <a:endParaRPr lang="zh-CN" altLang="en-US"/>
          </a:p>
        </p:txBody>
      </p:sp>
      <p:sp>
        <p:nvSpPr>
          <p:cNvPr id="28675" name="Rectangle 3">
            <a:extLst>
              <a:ext uri="{FF2B5EF4-FFF2-40B4-BE49-F238E27FC236}">
                <a16:creationId xmlns:a16="http://schemas.microsoft.com/office/drawing/2014/main" id="{EE8D578E-87B0-4BF9-898E-0469D222CAA4}"/>
              </a:ext>
            </a:extLst>
          </p:cNvPr>
          <p:cNvSpPr>
            <a:spLocks noGrp="1" noChangeArrowheads="1"/>
          </p:cNvSpPr>
          <p:nvPr>
            <p:ph type="body" idx="1"/>
          </p:nvPr>
        </p:nvSpPr>
        <p:spPr/>
        <p:txBody>
          <a:bodyPr>
            <a:normAutofit/>
          </a:bodyPr>
          <a:lstStyle/>
          <a:p>
            <a:r>
              <a:rPr lang="en-US" altLang="zh-CN" dirty="0"/>
              <a:t>The ARM Cortex-A9 is a </a:t>
            </a:r>
            <a:r>
              <a:rPr lang="en-US" altLang="zh-CN" dirty="0">
                <a:solidFill>
                  <a:srgbClr val="FF0000"/>
                </a:solidFill>
              </a:rPr>
              <a:t>dynamically scheduled superscalar </a:t>
            </a:r>
            <a:r>
              <a:rPr lang="en-US" altLang="zh-CN" dirty="0"/>
              <a:t>processor</a:t>
            </a:r>
          </a:p>
          <a:p>
            <a:r>
              <a:rPr lang="en-US" altLang="zh-CN" dirty="0"/>
              <a:t>The A9, like the A8, </a:t>
            </a:r>
            <a:r>
              <a:rPr lang="en-US" altLang="zh-CN" dirty="0">
                <a:solidFill>
                  <a:srgbClr val="FF0000"/>
                </a:solidFill>
              </a:rPr>
              <a:t>issues up to two instructions </a:t>
            </a:r>
            <a:r>
              <a:rPr lang="en-US" altLang="zh-CN" dirty="0"/>
              <a:t>per clock, but it uses dynamic scheduling and speculation</a:t>
            </a:r>
          </a:p>
          <a:p>
            <a:r>
              <a:rPr lang="en-US" altLang="zh-CN" dirty="0"/>
              <a:t>Up to four pending instructions (two ALUs, one load/store or FP/multimedia, and one branch) can begin execution in a clock cycle</a:t>
            </a:r>
          </a:p>
          <a:p>
            <a:r>
              <a:rPr lang="en-US" altLang="zh-CN" dirty="0"/>
              <a:t>The A9 uses a more powerful branch predictor, instruction cache prefetch, and a nonblocking L1 data cache</a:t>
            </a:r>
            <a:endParaRPr lang="zh-CN" altLang="en-US" dirty="0"/>
          </a:p>
        </p:txBody>
      </p:sp>
      <p:sp>
        <p:nvSpPr>
          <p:cNvPr id="2" name="日期占位符 1">
            <a:extLst>
              <a:ext uri="{FF2B5EF4-FFF2-40B4-BE49-F238E27FC236}">
                <a16:creationId xmlns:a16="http://schemas.microsoft.com/office/drawing/2014/main" id="{612DCFF4-7637-4935-A7B0-DEEFA782131E}"/>
              </a:ext>
            </a:extLst>
          </p:cNvPr>
          <p:cNvSpPr>
            <a:spLocks noGrp="1"/>
          </p:cNvSpPr>
          <p:nvPr>
            <p:ph type="dt" sz="half" idx="10"/>
          </p:nvPr>
        </p:nvSpPr>
        <p:spPr/>
        <p:txBody>
          <a:bodyPr/>
          <a:lstStyle/>
          <a:p>
            <a:fld id="{3206D51E-5DA4-456E-B129-CA66A42B37C7}"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264B030F-6BF7-4ED6-9D60-9990F9CDD683}"/>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F6380774-A536-45B0-9BB2-55B1E1EFDEF3}"/>
              </a:ext>
            </a:extLst>
          </p:cNvPr>
          <p:cNvSpPr>
            <a:spLocks noGrp="1"/>
          </p:cNvSpPr>
          <p:nvPr>
            <p:ph type="sldNum" sz="quarter" idx="12"/>
          </p:nvPr>
        </p:nvSpPr>
        <p:spPr/>
        <p:txBody>
          <a:bodyPr/>
          <a:lstStyle/>
          <a:p>
            <a:fld id="{543F9F60-DC96-4418-AA45-B65D142E4089}" type="slidenum">
              <a:rPr lang="zh-CN" altLang="en-US" smtClean="0"/>
              <a:t>33</a:t>
            </a:fld>
            <a:endParaRPr lang="zh-CN" altLang="en-US"/>
          </a:p>
        </p:txBody>
      </p:sp>
    </p:spTree>
    <p:extLst>
      <p:ext uri="{BB962C8B-B14F-4D97-AF65-F5344CB8AC3E}">
        <p14:creationId xmlns:p14="http://schemas.microsoft.com/office/powerpoint/2010/main" val="1412561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3FD2C69-EA68-4451-9201-965122A8C3EA}"/>
              </a:ext>
            </a:extLst>
          </p:cNvPr>
          <p:cNvSpPr>
            <a:spLocks noGrp="1" noChangeArrowheads="1"/>
          </p:cNvSpPr>
          <p:nvPr>
            <p:ph type="ctrTitle"/>
          </p:nvPr>
        </p:nvSpPr>
        <p:spPr/>
        <p:txBody>
          <a:bodyPr/>
          <a:lstStyle/>
          <a:p>
            <a:r>
              <a:rPr lang="en-US" altLang="zh-CN"/>
              <a:t>Next…</a:t>
            </a:r>
          </a:p>
        </p:txBody>
      </p:sp>
      <p:sp>
        <p:nvSpPr>
          <p:cNvPr id="29699" name="Rectangle 3">
            <a:extLst>
              <a:ext uri="{FF2B5EF4-FFF2-40B4-BE49-F238E27FC236}">
                <a16:creationId xmlns:a16="http://schemas.microsoft.com/office/drawing/2014/main" id="{DDB52061-309D-43A7-9D6E-E9727390C3DC}"/>
              </a:ext>
            </a:extLst>
          </p:cNvPr>
          <p:cNvSpPr>
            <a:spLocks noGrp="1" noChangeArrowheads="1"/>
          </p:cNvSpPr>
          <p:nvPr>
            <p:ph type="subTitle" idx="1"/>
          </p:nvPr>
        </p:nvSpPr>
        <p:spPr/>
        <p:txBody>
          <a:bodyPr/>
          <a:lstStyle/>
          <a:p>
            <a:endParaRPr lang="en-US" altLang="zh-CN" dirty="0"/>
          </a:p>
          <a:p>
            <a:r>
              <a:rPr lang="zh-CN" altLang="en-US" dirty="0"/>
              <a:t>Example 2: </a:t>
            </a:r>
            <a:r>
              <a:rPr lang="en-US" altLang="zh-CN" dirty="0"/>
              <a:t>PowerPC 604e</a:t>
            </a:r>
            <a:endParaRPr lang="zh-CN" altLang="en-US" dirty="0"/>
          </a:p>
        </p:txBody>
      </p:sp>
      <p:sp>
        <p:nvSpPr>
          <p:cNvPr id="2" name="日期占位符 1">
            <a:extLst>
              <a:ext uri="{FF2B5EF4-FFF2-40B4-BE49-F238E27FC236}">
                <a16:creationId xmlns:a16="http://schemas.microsoft.com/office/drawing/2014/main" id="{7A2B0366-4EC8-41F6-BFA0-CF4DF359F7E5}"/>
              </a:ext>
            </a:extLst>
          </p:cNvPr>
          <p:cNvSpPr>
            <a:spLocks noGrp="1"/>
          </p:cNvSpPr>
          <p:nvPr>
            <p:ph type="dt" sz="half" idx="10"/>
          </p:nvPr>
        </p:nvSpPr>
        <p:spPr/>
        <p:txBody>
          <a:bodyPr/>
          <a:lstStyle/>
          <a:p>
            <a:fld id="{667D5925-67C1-4C67-A829-D43DA52E95A2}"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829A31DF-3B86-4F31-940F-EE1A3CB91F1A}"/>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CB2438B3-59CD-4FD7-A513-B994230B123F}"/>
              </a:ext>
            </a:extLst>
          </p:cNvPr>
          <p:cNvSpPr>
            <a:spLocks noGrp="1"/>
          </p:cNvSpPr>
          <p:nvPr>
            <p:ph type="sldNum" sz="quarter" idx="12"/>
          </p:nvPr>
        </p:nvSpPr>
        <p:spPr/>
        <p:txBody>
          <a:bodyPr/>
          <a:lstStyle/>
          <a:p>
            <a:fld id="{6F64E4EE-51DC-49B1-94AF-ED07334A16FB}" type="slidenum">
              <a:rPr lang="zh-CN" altLang="en-US" smtClean="0"/>
              <a:t>34</a:t>
            </a:fld>
            <a:endParaRPr lang="zh-CN" altLang="en-US"/>
          </a:p>
        </p:txBody>
      </p:sp>
    </p:spTree>
    <p:extLst>
      <p:ext uri="{BB962C8B-B14F-4D97-AF65-F5344CB8AC3E}">
        <p14:creationId xmlns:p14="http://schemas.microsoft.com/office/powerpoint/2010/main" val="3969429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97B7665-2A6C-4B43-B93C-5B47121C3DFA}"/>
              </a:ext>
            </a:extLst>
          </p:cNvPr>
          <p:cNvSpPr>
            <a:spLocks noGrp="1" noChangeArrowheads="1"/>
          </p:cNvSpPr>
          <p:nvPr>
            <p:ph type="title"/>
          </p:nvPr>
        </p:nvSpPr>
        <p:spPr/>
        <p:txBody>
          <a:bodyPr/>
          <a:lstStyle/>
          <a:p>
            <a:r>
              <a:rPr lang="zh-CN" altLang="zh-CN"/>
              <a:t>PowerPC 604e, Introduced in 1996</a:t>
            </a:r>
          </a:p>
        </p:txBody>
      </p:sp>
      <p:pic>
        <p:nvPicPr>
          <p:cNvPr id="30724" name="Picture 4">
            <a:extLst>
              <a:ext uri="{FF2B5EF4-FFF2-40B4-BE49-F238E27FC236}">
                <a16:creationId xmlns:a16="http://schemas.microsoft.com/office/drawing/2014/main" id="{77E61925-6F09-4E9D-A8C7-17E55D7E574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a:xfrm>
            <a:off x="628650" y="1990411"/>
            <a:ext cx="3886200" cy="4021765"/>
          </a:xfrm>
        </p:spPr>
      </p:pic>
      <p:sp>
        <p:nvSpPr>
          <p:cNvPr id="30723" name="Rectangle 3">
            <a:extLst>
              <a:ext uri="{FF2B5EF4-FFF2-40B4-BE49-F238E27FC236}">
                <a16:creationId xmlns:a16="http://schemas.microsoft.com/office/drawing/2014/main" id="{635995D1-962C-4C75-9C67-72FC304F9DF8}"/>
              </a:ext>
            </a:extLst>
          </p:cNvPr>
          <p:cNvSpPr>
            <a:spLocks noGrp="1" noChangeArrowheads="1"/>
          </p:cNvSpPr>
          <p:nvPr>
            <p:ph sz="half" idx="2"/>
          </p:nvPr>
        </p:nvSpPr>
        <p:spPr/>
        <p:txBody>
          <a:bodyPr>
            <a:normAutofit fontScale="92500" lnSpcReduction="20000"/>
          </a:bodyPr>
          <a:lstStyle/>
          <a:p>
            <a:r>
              <a:rPr lang="zh-CN" altLang="zh-CN"/>
              <a:t>Manufactured by IBM and Motorola respectively</a:t>
            </a:r>
          </a:p>
          <a:p>
            <a:r>
              <a:rPr lang="zh-CN" altLang="zh-CN"/>
              <a:t>separate 32 KB data and instruction L1 caches</a:t>
            </a:r>
          </a:p>
          <a:p>
            <a:r>
              <a:rPr lang="zh-CN" altLang="zh-CN"/>
              <a:t>5.1 million transistors on a 0.35 µm fabrication process</a:t>
            </a:r>
          </a:p>
          <a:p>
            <a:r>
              <a:rPr lang="zh-CN" altLang="zh-CN"/>
              <a:t>The die was 148 mm² or 96 mm² large, drawing 16-18W at 233 MHz</a:t>
            </a:r>
          </a:p>
          <a:p>
            <a:r>
              <a:rPr lang="zh-CN" altLang="zh-CN"/>
              <a:t>Operated at speeds between 166 and 233 MHz and supported a memory bus up to 66 MHz</a:t>
            </a:r>
          </a:p>
        </p:txBody>
      </p:sp>
      <p:sp>
        <p:nvSpPr>
          <p:cNvPr id="2" name="日期占位符 1">
            <a:extLst>
              <a:ext uri="{FF2B5EF4-FFF2-40B4-BE49-F238E27FC236}">
                <a16:creationId xmlns:a16="http://schemas.microsoft.com/office/drawing/2014/main" id="{AC727D50-2836-42EB-B64F-D9BD4E7EE5D2}"/>
              </a:ext>
            </a:extLst>
          </p:cNvPr>
          <p:cNvSpPr>
            <a:spLocks noGrp="1"/>
          </p:cNvSpPr>
          <p:nvPr>
            <p:ph type="dt" sz="half" idx="10"/>
          </p:nvPr>
        </p:nvSpPr>
        <p:spPr/>
        <p:txBody>
          <a:bodyPr/>
          <a:lstStyle/>
          <a:p>
            <a:fld id="{9E1BB3A9-57FE-4A6C-965E-DFB2ADAAD0B5}"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790F3697-53C3-4E0B-B013-B1BD42F5B540}"/>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99E2B060-19B3-4D52-9A09-07AEAA03AAB0}"/>
              </a:ext>
            </a:extLst>
          </p:cNvPr>
          <p:cNvSpPr>
            <a:spLocks noGrp="1"/>
          </p:cNvSpPr>
          <p:nvPr>
            <p:ph type="sldNum" sz="quarter" idx="12"/>
          </p:nvPr>
        </p:nvSpPr>
        <p:spPr/>
        <p:txBody>
          <a:bodyPr/>
          <a:lstStyle/>
          <a:p>
            <a:fld id="{543F9F60-DC96-4418-AA45-B65D142E4089}" type="slidenum">
              <a:rPr lang="zh-CN" altLang="en-US" smtClean="0"/>
              <a:t>35</a:t>
            </a:fld>
            <a:endParaRPr lang="zh-CN" altLang="en-US"/>
          </a:p>
        </p:txBody>
      </p:sp>
    </p:spTree>
    <p:extLst>
      <p:ext uri="{BB962C8B-B14F-4D97-AF65-F5344CB8AC3E}">
        <p14:creationId xmlns:p14="http://schemas.microsoft.com/office/powerpoint/2010/main" val="32241799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D29E07E-6355-4BD4-9DF1-035B72C80A4F}"/>
              </a:ext>
            </a:extLst>
          </p:cNvPr>
          <p:cNvSpPr>
            <a:spLocks noGrp="1" noChangeArrowheads="1"/>
          </p:cNvSpPr>
          <p:nvPr>
            <p:ph type="title"/>
          </p:nvPr>
        </p:nvSpPr>
        <p:spPr/>
        <p:txBody>
          <a:bodyPr/>
          <a:lstStyle/>
          <a:p>
            <a:r>
              <a:rPr lang="en-US" altLang="zh-CN"/>
              <a:t>PowerPC 604e : Features</a:t>
            </a:r>
          </a:p>
        </p:txBody>
      </p:sp>
      <p:sp>
        <p:nvSpPr>
          <p:cNvPr id="31747" name="Rectangle 3">
            <a:extLst>
              <a:ext uri="{FF2B5EF4-FFF2-40B4-BE49-F238E27FC236}">
                <a16:creationId xmlns:a16="http://schemas.microsoft.com/office/drawing/2014/main" id="{551E21DD-93A4-41C8-8366-BAF80E595834}"/>
              </a:ext>
            </a:extLst>
          </p:cNvPr>
          <p:cNvSpPr>
            <a:spLocks noGrp="1" noChangeArrowheads="1"/>
          </p:cNvSpPr>
          <p:nvPr>
            <p:ph type="body" idx="1"/>
          </p:nvPr>
        </p:nvSpPr>
        <p:spPr/>
        <p:txBody>
          <a:bodyPr>
            <a:normAutofit/>
          </a:bodyPr>
          <a:lstStyle/>
          <a:p>
            <a:r>
              <a:rPr lang="zh-CN" altLang="zh-CN" dirty="0"/>
              <a:t>The PowerPC 604e includes we have discussed</a:t>
            </a:r>
          </a:p>
          <a:p>
            <a:pPr lvl="1"/>
            <a:r>
              <a:rPr lang="zh-CN" altLang="zh-CN" dirty="0"/>
              <a:t>Four-way superscale: ability to fetch, issue and complete up to four instructions per cycle</a:t>
            </a:r>
          </a:p>
          <a:p>
            <a:pPr lvl="1"/>
            <a:r>
              <a:rPr lang="zh-CN" altLang="zh-CN" dirty="0"/>
              <a:t>Dynamic branch prediction</a:t>
            </a:r>
          </a:p>
          <a:p>
            <a:pPr lvl="1"/>
            <a:r>
              <a:rPr lang="zh-CN" altLang="zh-CN" dirty="0"/>
              <a:t>Speculation</a:t>
            </a:r>
          </a:p>
          <a:p>
            <a:pPr lvl="1"/>
            <a:r>
              <a:rPr lang="zh-CN" altLang="zh-CN" dirty="0"/>
              <a:t>Out-of-order execution</a:t>
            </a:r>
          </a:p>
          <a:p>
            <a:r>
              <a:rPr lang="zh-CN" altLang="zh-CN" dirty="0"/>
              <a:t>The Tomasulo's algorithm, speculation</a:t>
            </a:r>
            <a:r>
              <a:rPr lang="en-US" altLang="zh-CN" dirty="0"/>
              <a:t> </a:t>
            </a:r>
            <a:r>
              <a:rPr lang="zh-CN" altLang="zh-CN" dirty="0"/>
              <a:t>extended</a:t>
            </a:r>
          </a:p>
          <a:p>
            <a:pPr lvl="1"/>
            <a:r>
              <a:rPr lang="zh-CN" altLang="zh-CN" dirty="0"/>
              <a:t>The 604e has seven separate execution units, each of which can initiate execution independently from its own reservation stations</a:t>
            </a:r>
          </a:p>
        </p:txBody>
      </p:sp>
      <p:sp>
        <p:nvSpPr>
          <p:cNvPr id="2" name="日期占位符 1">
            <a:extLst>
              <a:ext uri="{FF2B5EF4-FFF2-40B4-BE49-F238E27FC236}">
                <a16:creationId xmlns:a16="http://schemas.microsoft.com/office/drawing/2014/main" id="{88DC561E-47B1-488A-A8A3-340ECCF39E71}"/>
              </a:ext>
            </a:extLst>
          </p:cNvPr>
          <p:cNvSpPr>
            <a:spLocks noGrp="1"/>
          </p:cNvSpPr>
          <p:nvPr>
            <p:ph type="dt" sz="half" idx="10"/>
          </p:nvPr>
        </p:nvSpPr>
        <p:spPr/>
        <p:txBody>
          <a:bodyPr/>
          <a:lstStyle/>
          <a:p>
            <a:fld id="{3CCC891F-73C6-412D-928D-77742BD8F575}"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1F1F0C12-A215-4A57-887B-EA626EEE6888}"/>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DC7244B7-1655-4FF7-8323-3E980AECB0A3}"/>
              </a:ext>
            </a:extLst>
          </p:cNvPr>
          <p:cNvSpPr>
            <a:spLocks noGrp="1"/>
          </p:cNvSpPr>
          <p:nvPr>
            <p:ph type="sldNum" sz="quarter" idx="12"/>
          </p:nvPr>
        </p:nvSpPr>
        <p:spPr/>
        <p:txBody>
          <a:bodyPr/>
          <a:lstStyle/>
          <a:p>
            <a:fld id="{543F9F60-DC96-4418-AA45-B65D142E4089}" type="slidenum">
              <a:rPr lang="zh-CN" altLang="en-US" smtClean="0"/>
              <a:t>36</a:t>
            </a:fld>
            <a:endParaRPr lang="zh-CN" altLang="en-US"/>
          </a:p>
        </p:txBody>
      </p:sp>
    </p:spTree>
    <p:extLst>
      <p:ext uri="{BB962C8B-B14F-4D97-AF65-F5344CB8AC3E}">
        <p14:creationId xmlns:p14="http://schemas.microsoft.com/office/powerpoint/2010/main" val="257767055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C7EC43C-057E-4933-A35C-ABE0F8BE4529}"/>
              </a:ext>
            </a:extLst>
          </p:cNvPr>
          <p:cNvSpPr>
            <a:spLocks noGrp="1" noChangeArrowheads="1"/>
          </p:cNvSpPr>
          <p:nvPr>
            <p:ph type="title"/>
          </p:nvPr>
        </p:nvSpPr>
        <p:spPr/>
        <p:txBody>
          <a:bodyPr/>
          <a:lstStyle/>
          <a:p>
            <a:r>
              <a:rPr lang="en-US" altLang="zh-CN"/>
              <a:t>The Seven Function Units  1/2</a:t>
            </a:r>
          </a:p>
        </p:txBody>
      </p:sp>
      <p:sp>
        <p:nvSpPr>
          <p:cNvPr id="32771" name="Rectangle 3">
            <a:extLst>
              <a:ext uri="{FF2B5EF4-FFF2-40B4-BE49-F238E27FC236}">
                <a16:creationId xmlns:a16="http://schemas.microsoft.com/office/drawing/2014/main" id="{75E95C5F-E6F4-40C8-AD40-3B64A8B37F01}"/>
              </a:ext>
            </a:extLst>
          </p:cNvPr>
          <p:cNvSpPr>
            <a:spLocks noGrp="1" noChangeArrowheads="1"/>
          </p:cNvSpPr>
          <p:nvPr>
            <p:ph type="body" idx="1"/>
          </p:nvPr>
        </p:nvSpPr>
        <p:spPr/>
        <p:txBody>
          <a:bodyPr/>
          <a:lstStyle/>
          <a:p>
            <a:r>
              <a:rPr lang="zh-CN" altLang="zh-CN"/>
              <a:t>Two separate simple integer units (XSU0 and XSU1) for add, sub, etc</a:t>
            </a:r>
          </a:p>
          <a:p>
            <a:pPr lvl="1"/>
            <a:r>
              <a:rPr lang="zh-CN" altLang="zh-CN"/>
              <a:t>One cycle per simple operation</a:t>
            </a:r>
          </a:p>
          <a:p>
            <a:r>
              <a:rPr lang="zh-CN" altLang="zh-CN"/>
              <a:t>One complex integer unit (MCFXU) for integer multiply/divide</a:t>
            </a:r>
          </a:p>
          <a:p>
            <a:pPr lvl="1"/>
            <a:r>
              <a:rPr lang="zh-CN" altLang="zh-CN"/>
              <a:t>3-20 cycles per operation </a:t>
            </a:r>
          </a:p>
          <a:p>
            <a:r>
              <a:rPr lang="zh-CN" altLang="zh-CN"/>
              <a:t>One condition register unit</a:t>
            </a:r>
          </a:p>
          <a:p>
            <a:r>
              <a:rPr lang="zh-CN" altLang="zh-CN"/>
              <a:t>One branch processing unit (BPU)</a:t>
            </a:r>
          </a:p>
        </p:txBody>
      </p:sp>
      <p:sp>
        <p:nvSpPr>
          <p:cNvPr id="2" name="日期占位符 1">
            <a:extLst>
              <a:ext uri="{FF2B5EF4-FFF2-40B4-BE49-F238E27FC236}">
                <a16:creationId xmlns:a16="http://schemas.microsoft.com/office/drawing/2014/main" id="{AA1DF2B1-6CEA-46A3-B75D-31CFB5566B73}"/>
              </a:ext>
            </a:extLst>
          </p:cNvPr>
          <p:cNvSpPr>
            <a:spLocks noGrp="1"/>
          </p:cNvSpPr>
          <p:nvPr>
            <p:ph type="dt" sz="half" idx="10"/>
          </p:nvPr>
        </p:nvSpPr>
        <p:spPr/>
        <p:txBody>
          <a:bodyPr/>
          <a:lstStyle/>
          <a:p>
            <a:fld id="{E2835957-A61E-4728-AD2F-8BF924F3BA7D}"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DEC4106A-B937-4A66-ACF9-0EB21E1E8913}"/>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D3EF494C-648F-4568-B6E2-606B44ED3F39}"/>
              </a:ext>
            </a:extLst>
          </p:cNvPr>
          <p:cNvSpPr>
            <a:spLocks noGrp="1"/>
          </p:cNvSpPr>
          <p:nvPr>
            <p:ph type="sldNum" sz="quarter" idx="12"/>
          </p:nvPr>
        </p:nvSpPr>
        <p:spPr/>
        <p:txBody>
          <a:bodyPr/>
          <a:lstStyle/>
          <a:p>
            <a:fld id="{543F9F60-DC96-4418-AA45-B65D142E4089}" type="slidenum">
              <a:rPr lang="zh-CN" altLang="en-US" smtClean="0"/>
              <a:t>37</a:t>
            </a:fld>
            <a:endParaRPr lang="zh-CN" altLang="en-US"/>
          </a:p>
        </p:txBody>
      </p:sp>
    </p:spTree>
    <p:extLst>
      <p:ext uri="{BB962C8B-B14F-4D97-AF65-F5344CB8AC3E}">
        <p14:creationId xmlns:p14="http://schemas.microsoft.com/office/powerpoint/2010/main" val="375258621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C7BF5AD-80BF-4285-8667-E68736E30E70}"/>
              </a:ext>
            </a:extLst>
          </p:cNvPr>
          <p:cNvSpPr>
            <a:spLocks noGrp="1" noChangeArrowheads="1"/>
          </p:cNvSpPr>
          <p:nvPr>
            <p:ph type="title"/>
          </p:nvPr>
        </p:nvSpPr>
        <p:spPr/>
        <p:txBody>
          <a:bodyPr/>
          <a:lstStyle/>
          <a:p>
            <a:r>
              <a:rPr lang="en-US" altLang="zh-CN"/>
              <a:t>The Seven Function Units 2/2</a:t>
            </a:r>
          </a:p>
        </p:txBody>
      </p:sp>
      <p:sp>
        <p:nvSpPr>
          <p:cNvPr id="33795" name="Rectangle 3">
            <a:extLst>
              <a:ext uri="{FF2B5EF4-FFF2-40B4-BE49-F238E27FC236}">
                <a16:creationId xmlns:a16="http://schemas.microsoft.com/office/drawing/2014/main" id="{B5FBC458-9130-4E62-887E-D8D662F1989C}"/>
              </a:ext>
            </a:extLst>
          </p:cNvPr>
          <p:cNvSpPr>
            <a:spLocks noGrp="1" noChangeArrowheads="1"/>
          </p:cNvSpPr>
          <p:nvPr>
            <p:ph type="body" idx="1"/>
          </p:nvPr>
        </p:nvSpPr>
        <p:spPr/>
        <p:txBody>
          <a:bodyPr/>
          <a:lstStyle/>
          <a:p>
            <a:r>
              <a:rPr lang="en-US" altLang="zh-CN"/>
              <a:t>One load/store unit (LSU)</a:t>
            </a:r>
          </a:p>
          <a:p>
            <a:pPr lvl="1"/>
            <a:r>
              <a:rPr lang="en-US" altLang="zh-CN"/>
              <a:t>One cycle per integer loads</a:t>
            </a:r>
          </a:p>
          <a:p>
            <a:pPr lvl="1"/>
            <a:r>
              <a:rPr lang="en-US" altLang="zh-CN"/>
              <a:t>Two cycles per FP loads</a:t>
            </a:r>
          </a:p>
          <a:p>
            <a:r>
              <a:rPr lang="en-US" altLang="zh-CN"/>
              <a:t>One floating-point unit (FPU)</a:t>
            </a:r>
          </a:p>
          <a:p>
            <a:pPr lvl="1"/>
            <a:r>
              <a:rPr lang="en-US" altLang="zh-CN"/>
              <a:t>Two cycles for FP add, multiply, or multiply/add</a:t>
            </a:r>
          </a:p>
          <a:p>
            <a:pPr lvl="1"/>
            <a:r>
              <a:rPr lang="en-US" altLang="zh-CN"/>
              <a:t>31 cycles for FP divide</a:t>
            </a:r>
          </a:p>
          <a:p>
            <a:r>
              <a:rPr lang="en-US" altLang="zh-CN"/>
              <a:t>The 604e pipeline varies from 5 to 7 clock cycles</a:t>
            </a:r>
          </a:p>
          <a:p>
            <a:pPr lvl="1"/>
            <a:r>
              <a:rPr lang="en-US" altLang="zh-CN"/>
              <a:t>Instructions like divide take longer</a:t>
            </a:r>
          </a:p>
        </p:txBody>
      </p:sp>
      <p:sp>
        <p:nvSpPr>
          <p:cNvPr id="2" name="日期占位符 1">
            <a:extLst>
              <a:ext uri="{FF2B5EF4-FFF2-40B4-BE49-F238E27FC236}">
                <a16:creationId xmlns:a16="http://schemas.microsoft.com/office/drawing/2014/main" id="{F556A3BF-2830-49DF-841D-55B2209CCAA4}"/>
              </a:ext>
            </a:extLst>
          </p:cNvPr>
          <p:cNvSpPr>
            <a:spLocks noGrp="1"/>
          </p:cNvSpPr>
          <p:nvPr>
            <p:ph type="dt" sz="half" idx="10"/>
          </p:nvPr>
        </p:nvSpPr>
        <p:spPr/>
        <p:txBody>
          <a:bodyPr/>
          <a:lstStyle/>
          <a:p>
            <a:fld id="{ECC00696-BDB4-4FBC-BB9F-8AC98E963DC9}"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DCE3F76C-C143-4134-803B-46D62FF90B60}"/>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E93BCB56-62CB-4AA8-B380-D416283DBB01}"/>
              </a:ext>
            </a:extLst>
          </p:cNvPr>
          <p:cNvSpPr>
            <a:spLocks noGrp="1"/>
          </p:cNvSpPr>
          <p:nvPr>
            <p:ph type="sldNum" sz="quarter" idx="12"/>
          </p:nvPr>
        </p:nvSpPr>
        <p:spPr/>
        <p:txBody>
          <a:bodyPr/>
          <a:lstStyle/>
          <a:p>
            <a:fld id="{543F9F60-DC96-4418-AA45-B65D142E4089}" type="slidenum">
              <a:rPr lang="zh-CN" altLang="en-US" smtClean="0"/>
              <a:t>38</a:t>
            </a:fld>
            <a:endParaRPr lang="zh-CN" altLang="en-US"/>
          </a:p>
        </p:txBody>
      </p:sp>
    </p:spTree>
    <p:extLst>
      <p:ext uri="{BB962C8B-B14F-4D97-AF65-F5344CB8AC3E}">
        <p14:creationId xmlns:p14="http://schemas.microsoft.com/office/powerpoint/2010/main" val="255292119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a:extLst>
              <a:ext uri="{FF2B5EF4-FFF2-40B4-BE49-F238E27FC236}">
                <a16:creationId xmlns:a16="http://schemas.microsoft.com/office/drawing/2014/main" id="{296822FE-5E33-4EDE-A9EC-5EE235F64D78}"/>
              </a:ext>
            </a:extLst>
          </p:cNvPr>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286307" y="138113"/>
            <a:ext cx="8572973" cy="6310312"/>
          </a:xfrm>
        </p:spPr>
      </p:pic>
      <p:sp>
        <p:nvSpPr>
          <p:cNvPr id="34819" name="Rectangle 3">
            <a:extLst>
              <a:ext uri="{FF2B5EF4-FFF2-40B4-BE49-F238E27FC236}">
                <a16:creationId xmlns:a16="http://schemas.microsoft.com/office/drawing/2014/main" id="{452EDD41-ACDA-4623-9B6E-1894DC419994}"/>
              </a:ext>
            </a:extLst>
          </p:cNvPr>
          <p:cNvSpPr>
            <a:spLocks noGrp="1" noChangeArrowheads="1"/>
          </p:cNvSpPr>
          <p:nvPr>
            <p:ph type="title" idx="4294967295"/>
          </p:nvPr>
        </p:nvSpPr>
        <p:spPr>
          <a:xfrm>
            <a:off x="446442" y="294099"/>
            <a:ext cx="3125097" cy="485831"/>
          </a:xfrm>
        </p:spPr>
        <p:txBody>
          <a:bodyPr/>
          <a:lstStyle/>
          <a:p>
            <a:r>
              <a:rPr lang="zh-CN" altLang="zh-CN" sz="2381" dirty="0"/>
              <a:t>Block Diagram</a:t>
            </a:r>
          </a:p>
        </p:txBody>
      </p:sp>
      <p:sp>
        <p:nvSpPr>
          <p:cNvPr id="2" name="日期占位符 1">
            <a:extLst>
              <a:ext uri="{FF2B5EF4-FFF2-40B4-BE49-F238E27FC236}">
                <a16:creationId xmlns:a16="http://schemas.microsoft.com/office/drawing/2014/main" id="{CDB5F8E3-3499-4CC8-A5C5-C2C461B58067}"/>
              </a:ext>
            </a:extLst>
          </p:cNvPr>
          <p:cNvSpPr>
            <a:spLocks noGrp="1"/>
          </p:cNvSpPr>
          <p:nvPr>
            <p:ph type="dt" sz="half" idx="10"/>
          </p:nvPr>
        </p:nvSpPr>
        <p:spPr/>
        <p:txBody>
          <a:bodyPr/>
          <a:lstStyle/>
          <a:p>
            <a:fld id="{C64647F8-08C2-479F-A605-95A8C61EFEA3}" type="datetime1">
              <a:rPr lang="zh-CN" altLang="en-US" smtClean="0"/>
              <a:t>2020/12/15 Tuesday</a:t>
            </a:fld>
            <a:endParaRPr lang="en-US" altLang="zh-CN"/>
          </a:p>
        </p:txBody>
      </p:sp>
      <p:sp>
        <p:nvSpPr>
          <p:cNvPr id="3" name="页脚占位符 2">
            <a:extLst>
              <a:ext uri="{FF2B5EF4-FFF2-40B4-BE49-F238E27FC236}">
                <a16:creationId xmlns:a16="http://schemas.microsoft.com/office/drawing/2014/main" id="{2010EA7C-A7C2-4332-9006-FC9E9B63E54A}"/>
              </a:ext>
            </a:extLst>
          </p:cNvPr>
          <p:cNvSpPr>
            <a:spLocks noGrp="1"/>
          </p:cNvSpPr>
          <p:nvPr>
            <p:ph type="ftr" sz="quarter" idx="11"/>
          </p:nvPr>
        </p:nvSpPr>
        <p:spPr/>
        <p:txBody>
          <a:bodyPr/>
          <a:lstStyle/>
          <a:p>
            <a:r>
              <a:rPr lang="en-US" altLang="zh-CN"/>
              <a:t>ACA202 © ZHANG Chun-yuan, Fall 2020</a:t>
            </a:r>
          </a:p>
        </p:txBody>
      </p:sp>
      <p:sp>
        <p:nvSpPr>
          <p:cNvPr id="4" name="灯片编号占位符 3">
            <a:extLst>
              <a:ext uri="{FF2B5EF4-FFF2-40B4-BE49-F238E27FC236}">
                <a16:creationId xmlns:a16="http://schemas.microsoft.com/office/drawing/2014/main" id="{60E4EF1C-FFC6-48EA-B968-97A81F4E5069}"/>
              </a:ext>
            </a:extLst>
          </p:cNvPr>
          <p:cNvSpPr>
            <a:spLocks noGrp="1"/>
          </p:cNvSpPr>
          <p:nvPr>
            <p:ph type="sldNum" sz="quarter" idx="12"/>
          </p:nvPr>
        </p:nvSpPr>
        <p:spPr/>
        <p:txBody>
          <a:bodyPr/>
          <a:lstStyle/>
          <a:p>
            <a:fld id="{FDCE95FA-AAEB-4A05-B72F-1862315F9D04}" type="slidenum">
              <a:rPr lang="zh-CN" altLang="en-US" smtClean="0"/>
              <a:pPr/>
              <a:t>39</a:t>
            </a:fld>
            <a:endParaRPr lang="en-US" altLang="zh-CN"/>
          </a:p>
        </p:txBody>
      </p:sp>
    </p:spTree>
    <p:extLst>
      <p:ext uri="{BB962C8B-B14F-4D97-AF65-F5344CB8AC3E}">
        <p14:creationId xmlns:p14="http://schemas.microsoft.com/office/powerpoint/2010/main" val="352843621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id="{3FD87658-2F7E-4FDC-AFEE-FEA0D5DB20F8}"/>
              </a:ext>
            </a:extLst>
          </p:cNvPr>
          <p:cNvSpPr>
            <a:spLocks noGrp="1" noChangeArrowheads="1"/>
          </p:cNvSpPr>
          <p:nvPr>
            <p:ph type="title"/>
          </p:nvPr>
        </p:nvSpPr>
        <p:spPr/>
        <p:txBody>
          <a:bodyPr/>
          <a:lstStyle/>
          <a:p>
            <a:r>
              <a:rPr lang="zh-CN" altLang="zh-CN" dirty="0"/>
              <a:t>剽窃的</a:t>
            </a:r>
            <a:r>
              <a:rPr lang="en-US" altLang="zh-CN" dirty="0"/>
              <a:t>5</a:t>
            </a:r>
            <a:r>
              <a:rPr lang="zh-CN" altLang="zh-CN" dirty="0"/>
              <a:t>个层次（摘自</a:t>
            </a:r>
            <a:r>
              <a:rPr lang="en-US" altLang="zh-CN" dirty="0"/>
              <a:t>IEEE</a:t>
            </a:r>
            <a:r>
              <a:rPr lang="zh-CN" altLang="zh-CN" dirty="0"/>
              <a:t>指南）</a:t>
            </a:r>
          </a:p>
        </p:txBody>
      </p:sp>
      <p:sp>
        <p:nvSpPr>
          <p:cNvPr id="497667" name="Rectangle 3">
            <a:extLst>
              <a:ext uri="{FF2B5EF4-FFF2-40B4-BE49-F238E27FC236}">
                <a16:creationId xmlns:a16="http://schemas.microsoft.com/office/drawing/2014/main" id="{7DCA6096-3F05-4A54-8A8C-101390E07B71}"/>
              </a:ext>
            </a:extLst>
          </p:cNvPr>
          <p:cNvSpPr>
            <a:spLocks noGrp="1" noChangeArrowheads="1"/>
          </p:cNvSpPr>
          <p:nvPr>
            <p:ph type="body" idx="1"/>
          </p:nvPr>
        </p:nvSpPr>
        <p:spPr/>
        <p:txBody>
          <a:bodyPr>
            <a:normAutofit/>
          </a:bodyPr>
          <a:lstStyle/>
          <a:p>
            <a:r>
              <a:rPr lang="zh-CN" altLang="en-US"/>
              <a:t>最严重地是未注明出处地全文复制一篇论文</a:t>
            </a:r>
          </a:p>
          <a:p>
            <a:pPr lvl="1"/>
            <a:r>
              <a:rPr lang="zh-CN" altLang="en-US"/>
              <a:t>吊销违规者在</a:t>
            </a:r>
            <a:r>
              <a:rPr lang="en-US" altLang="zh-CN"/>
              <a:t>IEEE</a:t>
            </a:r>
            <a:r>
              <a:rPr lang="zh-CN" altLang="zh-CN"/>
              <a:t>刊物上的发表权利</a:t>
            </a:r>
            <a:r>
              <a:rPr lang="en-US" altLang="zh-CN"/>
              <a:t>5</a:t>
            </a:r>
            <a:r>
              <a:rPr lang="zh-CN" altLang="en-US"/>
              <a:t>年</a:t>
            </a:r>
          </a:p>
          <a:p>
            <a:r>
              <a:rPr lang="zh-CN" altLang="en-US"/>
              <a:t>其次是未注明出处地大量复制一篇论文，达一半的篇幅</a:t>
            </a:r>
          </a:p>
          <a:p>
            <a:pPr lvl="1"/>
            <a:r>
              <a:rPr lang="zh-CN" altLang="en-US"/>
              <a:t>处罚和上面的是一样的</a:t>
            </a:r>
          </a:p>
          <a:p>
            <a:r>
              <a:rPr lang="zh-CN" altLang="en-US"/>
              <a:t>第三是未注明出处地照搬句子、段落或插图</a:t>
            </a:r>
          </a:p>
          <a:p>
            <a:r>
              <a:rPr lang="zh-CN" altLang="en-US"/>
              <a:t>第四是未注明出处地不恰当地复述整页或整段内容，通过改变个别单词、词组或重排句子顺序</a:t>
            </a:r>
          </a:p>
          <a:p>
            <a:r>
              <a:rPr lang="zh-CN" altLang="en-US"/>
              <a:t>最后是注明出处地复制一篇论文的很大一部分，而没有清楚地表明谁做了或写了什么</a:t>
            </a:r>
          </a:p>
        </p:txBody>
      </p:sp>
      <p:sp>
        <p:nvSpPr>
          <p:cNvPr id="2" name="日期占位符 1">
            <a:extLst>
              <a:ext uri="{FF2B5EF4-FFF2-40B4-BE49-F238E27FC236}">
                <a16:creationId xmlns:a16="http://schemas.microsoft.com/office/drawing/2014/main" id="{7193EFBE-D2BD-414C-A324-97F0CA26C688}"/>
              </a:ext>
            </a:extLst>
          </p:cNvPr>
          <p:cNvSpPr>
            <a:spLocks noGrp="1"/>
          </p:cNvSpPr>
          <p:nvPr>
            <p:ph type="dt" sz="half" idx="10"/>
          </p:nvPr>
        </p:nvSpPr>
        <p:spPr/>
        <p:txBody>
          <a:bodyPr/>
          <a:lstStyle/>
          <a:p>
            <a:fld id="{ED510FEC-0A11-4D8B-B3A1-4BBE7EF93D8F}"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5FF566C5-8705-4F5C-8096-E86E2E9096D9}"/>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6E33C086-137D-4AF4-8CE4-3A80A0977F24}"/>
              </a:ext>
            </a:extLst>
          </p:cNvPr>
          <p:cNvSpPr>
            <a:spLocks noGrp="1"/>
          </p:cNvSpPr>
          <p:nvPr>
            <p:ph type="sldNum" sz="quarter" idx="12"/>
          </p:nvPr>
        </p:nvSpPr>
        <p:spPr/>
        <p:txBody>
          <a:bodyPr/>
          <a:lstStyle/>
          <a:p>
            <a:fld id="{336653EF-9ABF-4E40-80D2-3EB699054AAB}" type="slidenum">
              <a:rPr lang="zh-CN" altLang="en-US" smtClean="0"/>
              <a:t>4</a:t>
            </a:fld>
            <a:endParaRPr lang="zh-CN" altLang="en-US"/>
          </a:p>
        </p:txBody>
      </p:sp>
    </p:spTree>
    <p:extLst>
      <p:ext uri="{BB962C8B-B14F-4D97-AF65-F5344CB8AC3E}">
        <p14:creationId xmlns:p14="http://schemas.microsoft.com/office/powerpoint/2010/main" val="24903305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DADA158-DD31-4522-8E91-CE5297FCADB7}"/>
              </a:ext>
            </a:extLst>
          </p:cNvPr>
          <p:cNvSpPr>
            <a:spLocks noGrp="1" noChangeArrowheads="1"/>
          </p:cNvSpPr>
          <p:nvPr>
            <p:ph type="title"/>
          </p:nvPr>
        </p:nvSpPr>
        <p:spPr/>
        <p:txBody>
          <a:bodyPr/>
          <a:lstStyle/>
          <a:p>
            <a:r>
              <a:rPr lang="en-US" altLang="zh-CN"/>
              <a:t>PowerPC 604e : Reorder Buffer</a:t>
            </a:r>
          </a:p>
        </p:txBody>
      </p:sp>
      <p:sp>
        <p:nvSpPr>
          <p:cNvPr id="35843" name="Rectangle 3">
            <a:extLst>
              <a:ext uri="{FF2B5EF4-FFF2-40B4-BE49-F238E27FC236}">
                <a16:creationId xmlns:a16="http://schemas.microsoft.com/office/drawing/2014/main" id="{4174B71B-C004-460B-B392-EEC910FCFF16}"/>
              </a:ext>
            </a:extLst>
          </p:cNvPr>
          <p:cNvSpPr>
            <a:spLocks noGrp="1" noChangeArrowheads="1"/>
          </p:cNvSpPr>
          <p:nvPr>
            <p:ph type="body" idx="1"/>
          </p:nvPr>
        </p:nvSpPr>
        <p:spPr/>
        <p:txBody>
          <a:bodyPr>
            <a:normAutofit/>
          </a:bodyPr>
          <a:lstStyle/>
          <a:p>
            <a:r>
              <a:rPr lang="en-US" altLang="zh-CN"/>
              <a:t>The reorder buffer does not hold speculative results</a:t>
            </a:r>
          </a:p>
          <a:p>
            <a:pPr lvl="1"/>
            <a:r>
              <a:rPr lang="en-US" altLang="zh-CN"/>
              <a:t>It only holds the information needed to complete the instruction when it commits</a:t>
            </a:r>
          </a:p>
          <a:p>
            <a:r>
              <a:rPr lang="en-US" altLang="zh-CN"/>
              <a:t>The register sets (both GPRs and FPRs) are extended with 8 extra registers in each set</a:t>
            </a:r>
          </a:p>
          <a:p>
            <a:pPr lvl="1"/>
            <a:r>
              <a:rPr lang="en-US" altLang="zh-CN"/>
              <a:t>These extra registers are used to hold the speculative results until the instruction commits</a:t>
            </a:r>
          </a:p>
          <a:p>
            <a:pPr lvl="1"/>
            <a:r>
              <a:rPr lang="en-US" altLang="zh-CN"/>
              <a:t>At which time the results are written from these “renaming” registers to the standard registers</a:t>
            </a:r>
          </a:p>
          <a:p>
            <a:r>
              <a:rPr lang="en-US" altLang="zh-CN"/>
              <a:t>All operands still are loaded into reservation stations as soon as they are available</a:t>
            </a:r>
          </a:p>
        </p:txBody>
      </p:sp>
      <p:sp>
        <p:nvSpPr>
          <p:cNvPr id="2" name="日期占位符 1">
            <a:extLst>
              <a:ext uri="{FF2B5EF4-FFF2-40B4-BE49-F238E27FC236}">
                <a16:creationId xmlns:a16="http://schemas.microsoft.com/office/drawing/2014/main" id="{945D5B46-419D-4C0A-954A-820AEF89DA54}"/>
              </a:ext>
            </a:extLst>
          </p:cNvPr>
          <p:cNvSpPr>
            <a:spLocks noGrp="1"/>
          </p:cNvSpPr>
          <p:nvPr>
            <p:ph type="dt" sz="half" idx="10"/>
          </p:nvPr>
        </p:nvSpPr>
        <p:spPr/>
        <p:txBody>
          <a:bodyPr/>
          <a:lstStyle/>
          <a:p>
            <a:fld id="{7BA4A675-6CE5-4048-A802-8FD43C98A826}"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9F2A5635-F788-4E88-A681-59B6CBAABC8E}"/>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F25E39FE-9CC1-46C5-A044-2D1EB9643217}"/>
              </a:ext>
            </a:extLst>
          </p:cNvPr>
          <p:cNvSpPr>
            <a:spLocks noGrp="1"/>
          </p:cNvSpPr>
          <p:nvPr>
            <p:ph type="sldNum" sz="quarter" idx="12"/>
          </p:nvPr>
        </p:nvSpPr>
        <p:spPr/>
        <p:txBody>
          <a:bodyPr/>
          <a:lstStyle/>
          <a:p>
            <a:fld id="{543F9F60-DC96-4418-AA45-B65D142E4089}" type="slidenum">
              <a:rPr lang="zh-CN" altLang="en-US" smtClean="0"/>
              <a:t>40</a:t>
            </a:fld>
            <a:endParaRPr lang="zh-CN" altLang="en-US"/>
          </a:p>
        </p:txBody>
      </p:sp>
    </p:spTree>
    <p:extLst>
      <p:ext uri="{BB962C8B-B14F-4D97-AF65-F5344CB8AC3E}">
        <p14:creationId xmlns:p14="http://schemas.microsoft.com/office/powerpoint/2010/main" val="2406877778"/>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04BBC80-CDF0-4DC8-9A94-317E7854D1C3}"/>
              </a:ext>
            </a:extLst>
          </p:cNvPr>
          <p:cNvSpPr>
            <a:spLocks noGrp="1" noChangeArrowheads="1"/>
          </p:cNvSpPr>
          <p:nvPr>
            <p:ph type="title"/>
          </p:nvPr>
        </p:nvSpPr>
        <p:spPr/>
        <p:txBody>
          <a:bodyPr/>
          <a:lstStyle/>
          <a:p>
            <a:r>
              <a:rPr lang="en-US" altLang="zh-CN"/>
              <a:t>Pipeline Stages : Fetch</a:t>
            </a:r>
          </a:p>
        </p:txBody>
      </p:sp>
      <p:sp>
        <p:nvSpPr>
          <p:cNvPr id="36867" name="Rectangle 3">
            <a:extLst>
              <a:ext uri="{FF2B5EF4-FFF2-40B4-BE49-F238E27FC236}">
                <a16:creationId xmlns:a16="http://schemas.microsoft.com/office/drawing/2014/main" id="{40B84C5A-DC4A-4A1F-8B36-1794BA343148}"/>
              </a:ext>
            </a:extLst>
          </p:cNvPr>
          <p:cNvSpPr>
            <a:spLocks noGrp="1" noChangeArrowheads="1"/>
          </p:cNvSpPr>
          <p:nvPr>
            <p:ph type="body" idx="1"/>
          </p:nvPr>
        </p:nvSpPr>
        <p:spPr/>
        <p:txBody>
          <a:bodyPr>
            <a:normAutofit lnSpcReduction="10000"/>
          </a:bodyPr>
          <a:lstStyle/>
          <a:p>
            <a:r>
              <a:rPr lang="zh-CN" altLang="zh-CN"/>
              <a:t>The fetch unit</a:t>
            </a:r>
          </a:p>
          <a:p>
            <a:pPr lvl="1"/>
            <a:r>
              <a:rPr lang="zh-CN" altLang="zh-CN"/>
              <a:t>Loads the instruction queue in the dispatch unit with instructions from the i-cache</a:t>
            </a:r>
          </a:p>
          <a:p>
            <a:pPr lvl="1"/>
            <a:r>
              <a:rPr lang="zh-CN" altLang="zh-CN"/>
              <a:t>Determines the next PC</a:t>
            </a:r>
          </a:p>
          <a:p>
            <a:r>
              <a:rPr lang="zh-CN" altLang="zh-CN"/>
              <a:t>A 256-entry BTB is used as the first source for predicting the next address</a:t>
            </a:r>
          </a:p>
          <a:p>
            <a:r>
              <a:rPr lang="zh-CN" altLang="zh-CN"/>
              <a:t>Another 2048-entry BPB is used when there is no hit in the BTB</a:t>
            </a:r>
          </a:p>
          <a:p>
            <a:pPr lvl="1"/>
            <a:r>
              <a:rPr lang="zh-CN" altLang="zh-CN"/>
              <a:t>But a branch is decoded</a:t>
            </a:r>
          </a:p>
          <a:p>
            <a:r>
              <a:rPr lang="zh-CN" altLang="zh-CN"/>
              <a:t>Still another stack of return address registers is used to predict subroutine returns</a:t>
            </a:r>
          </a:p>
          <a:p>
            <a:pPr lvl="1"/>
            <a:r>
              <a:rPr lang="zh-CN" altLang="zh-CN"/>
              <a:t>This is the indirect branch processing unit</a:t>
            </a:r>
          </a:p>
        </p:txBody>
      </p:sp>
      <p:sp>
        <p:nvSpPr>
          <p:cNvPr id="2" name="日期占位符 1">
            <a:extLst>
              <a:ext uri="{FF2B5EF4-FFF2-40B4-BE49-F238E27FC236}">
                <a16:creationId xmlns:a16="http://schemas.microsoft.com/office/drawing/2014/main" id="{CF090B4F-8011-4781-89F6-87380A41EFC1}"/>
              </a:ext>
            </a:extLst>
          </p:cNvPr>
          <p:cNvSpPr>
            <a:spLocks noGrp="1"/>
          </p:cNvSpPr>
          <p:nvPr>
            <p:ph type="dt" sz="half" idx="10"/>
          </p:nvPr>
        </p:nvSpPr>
        <p:spPr/>
        <p:txBody>
          <a:bodyPr/>
          <a:lstStyle/>
          <a:p>
            <a:fld id="{01A66B00-72B6-4538-BB89-AA64E417A5D3}"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C0B2F0EE-AE78-4249-90A8-75FA1D37A34C}"/>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F6E98AD0-F393-4C68-8B66-0F8C91DADF71}"/>
              </a:ext>
            </a:extLst>
          </p:cNvPr>
          <p:cNvSpPr>
            <a:spLocks noGrp="1"/>
          </p:cNvSpPr>
          <p:nvPr>
            <p:ph type="sldNum" sz="quarter" idx="12"/>
          </p:nvPr>
        </p:nvSpPr>
        <p:spPr/>
        <p:txBody>
          <a:bodyPr/>
          <a:lstStyle/>
          <a:p>
            <a:fld id="{543F9F60-DC96-4418-AA45-B65D142E4089}" type="slidenum">
              <a:rPr lang="zh-CN" altLang="en-US" smtClean="0"/>
              <a:t>41</a:t>
            </a:fld>
            <a:endParaRPr lang="zh-CN" altLang="en-US"/>
          </a:p>
        </p:txBody>
      </p:sp>
    </p:spTree>
    <p:extLst>
      <p:ext uri="{BB962C8B-B14F-4D97-AF65-F5344CB8AC3E}">
        <p14:creationId xmlns:p14="http://schemas.microsoft.com/office/powerpoint/2010/main" val="161271765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09F34E1-4873-4BC5-BDE2-07362F17EA9A}"/>
              </a:ext>
            </a:extLst>
          </p:cNvPr>
          <p:cNvSpPr>
            <a:spLocks noGrp="1" noChangeArrowheads="1"/>
          </p:cNvSpPr>
          <p:nvPr>
            <p:ph type="title"/>
          </p:nvPr>
        </p:nvSpPr>
        <p:spPr/>
        <p:txBody>
          <a:bodyPr/>
          <a:lstStyle/>
          <a:p>
            <a:r>
              <a:rPr lang="en-US" altLang="zh-CN"/>
              <a:t>Pipeline Stages : Instruction Decode</a:t>
            </a:r>
          </a:p>
        </p:txBody>
      </p:sp>
      <p:sp>
        <p:nvSpPr>
          <p:cNvPr id="37891" name="Rectangle 3">
            <a:extLst>
              <a:ext uri="{FF2B5EF4-FFF2-40B4-BE49-F238E27FC236}">
                <a16:creationId xmlns:a16="http://schemas.microsoft.com/office/drawing/2014/main" id="{494D1341-8A93-44E4-B6C6-B516108BFBB8}"/>
              </a:ext>
            </a:extLst>
          </p:cNvPr>
          <p:cNvSpPr>
            <a:spLocks noGrp="1" noChangeArrowheads="1"/>
          </p:cNvSpPr>
          <p:nvPr>
            <p:ph type="body" idx="1"/>
          </p:nvPr>
        </p:nvSpPr>
        <p:spPr/>
        <p:txBody>
          <a:bodyPr/>
          <a:lstStyle/>
          <a:p>
            <a:r>
              <a:rPr lang="en-US" altLang="zh-CN"/>
              <a:t>The next four instructions are decoded in this stage and passed on to the issue stage</a:t>
            </a:r>
          </a:p>
        </p:txBody>
      </p:sp>
      <p:sp>
        <p:nvSpPr>
          <p:cNvPr id="2" name="日期占位符 1">
            <a:extLst>
              <a:ext uri="{FF2B5EF4-FFF2-40B4-BE49-F238E27FC236}">
                <a16:creationId xmlns:a16="http://schemas.microsoft.com/office/drawing/2014/main" id="{E5F1613E-B4E7-48E0-92B5-A363D66108C1}"/>
              </a:ext>
            </a:extLst>
          </p:cNvPr>
          <p:cNvSpPr>
            <a:spLocks noGrp="1"/>
          </p:cNvSpPr>
          <p:nvPr>
            <p:ph type="dt" sz="half" idx="10"/>
          </p:nvPr>
        </p:nvSpPr>
        <p:spPr/>
        <p:txBody>
          <a:bodyPr/>
          <a:lstStyle/>
          <a:p>
            <a:fld id="{82FC993A-0910-4260-8472-30B4DAE52F7A}"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5476C0D8-1E75-4E50-A7D9-5DFEA2BD1A46}"/>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7CB6CB7D-E6AE-4B16-AFE9-9BDBCD4A70B0}"/>
              </a:ext>
            </a:extLst>
          </p:cNvPr>
          <p:cNvSpPr>
            <a:spLocks noGrp="1"/>
          </p:cNvSpPr>
          <p:nvPr>
            <p:ph type="sldNum" sz="quarter" idx="12"/>
          </p:nvPr>
        </p:nvSpPr>
        <p:spPr/>
        <p:txBody>
          <a:bodyPr/>
          <a:lstStyle/>
          <a:p>
            <a:fld id="{543F9F60-DC96-4418-AA45-B65D142E4089}" type="slidenum">
              <a:rPr lang="zh-CN" altLang="en-US" smtClean="0"/>
              <a:t>42</a:t>
            </a:fld>
            <a:endParaRPr lang="zh-CN" altLang="en-US"/>
          </a:p>
        </p:txBody>
      </p:sp>
    </p:spTree>
    <p:extLst>
      <p:ext uri="{BB962C8B-B14F-4D97-AF65-F5344CB8AC3E}">
        <p14:creationId xmlns:p14="http://schemas.microsoft.com/office/powerpoint/2010/main" val="324640656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D163CD7-7349-4672-9EC5-27A726C4D75F}"/>
              </a:ext>
            </a:extLst>
          </p:cNvPr>
          <p:cNvSpPr>
            <a:spLocks noGrp="1" noChangeArrowheads="1"/>
          </p:cNvSpPr>
          <p:nvPr>
            <p:ph type="title"/>
          </p:nvPr>
        </p:nvSpPr>
        <p:spPr/>
        <p:txBody>
          <a:bodyPr/>
          <a:lstStyle/>
          <a:p>
            <a:r>
              <a:rPr lang="en-US" altLang="zh-CN"/>
              <a:t>Pipeline Stages : Instruction Issue</a:t>
            </a:r>
          </a:p>
        </p:txBody>
      </p:sp>
      <p:sp>
        <p:nvSpPr>
          <p:cNvPr id="38915" name="Rectangle 3">
            <a:extLst>
              <a:ext uri="{FF2B5EF4-FFF2-40B4-BE49-F238E27FC236}">
                <a16:creationId xmlns:a16="http://schemas.microsoft.com/office/drawing/2014/main" id="{294450E1-ADEA-4CF0-B412-F76497177841}"/>
              </a:ext>
            </a:extLst>
          </p:cNvPr>
          <p:cNvSpPr>
            <a:spLocks noGrp="1" noChangeArrowheads="1"/>
          </p:cNvSpPr>
          <p:nvPr>
            <p:ph type="body" idx="1"/>
          </p:nvPr>
        </p:nvSpPr>
        <p:spPr/>
        <p:txBody>
          <a:bodyPr/>
          <a:lstStyle/>
          <a:p>
            <a:r>
              <a:rPr lang="en-US" altLang="zh-CN"/>
              <a:t>The instructions are issued to the appropriate reservation stations during this stage</a:t>
            </a:r>
          </a:p>
          <a:p>
            <a:pPr lvl="1"/>
            <a:r>
              <a:rPr lang="en-US" altLang="zh-CN"/>
              <a:t>The 604e calls this operation dispatch</a:t>
            </a:r>
          </a:p>
          <a:p>
            <a:r>
              <a:rPr lang="en-US" altLang="zh-CN"/>
              <a:t>An entry in the reorder buffer is allocated to ensure in-order completion</a:t>
            </a:r>
          </a:p>
          <a:p>
            <a:r>
              <a:rPr lang="en-US" altLang="zh-CN"/>
              <a:t>Operands are read from the register file and passed to either the functional unit or into the reservation station</a:t>
            </a:r>
          </a:p>
          <a:p>
            <a:r>
              <a:rPr lang="en-US" altLang="zh-CN"/>
              <a:t>A rename register is allocated to hold the result of the instruction</a:t>
            </a:r>
          </a:p>
        </p:txBody>
      </p:sp>
      <p:sp>
        <p:nvSpPr>
          <p:cNvPr id="2" name="日期占位符 1">
            <a:extLst>
              <a:ext uri="{FF2B5EF4-FFF2-40B4-BE49-F238E27FC236}">
                <a16:creationId xmlns:a16="http://schemas.microsoft.com/office/drawing/2014/main" id="{13D260CD-BCA5-4F19-902B-4BD03F1E2ADC}"/>
              </a:ext>
            </a:extLst>
          </p:cNvPr>
          <p:cNvSpPr>
            <a:spLocks noGrp="1"/>
          </p:cNvSpPr>
          <p:nvPr>
            <p:ph type="dt" sz="half" idx="10"/>
          </p:nvPr>
        </p:nvSpPr>
        <p:spPr/>
        <p:txBody>
          <a:bodyPr/>
          <a:lstStyle/>
          <a:p>
            <a:fld id="{AC8E8FDA-5BD5-429A-9806-5C24E09DC5B3}"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C2CD4CA2-B3A3-4916-99CF-44221D9D5C17}"/>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9E153256-8D79-4453-9975-0035E019519F}"/>
              </a:ext>
            </a:extLst>
          </p:cNvPr>
          <p:cNvSpPr>
            <a:spLocks noGrp="1"/>
          </p:cNvSpPr>
          <p:nvPr>
            <p:ph type="sldNum" sz="quarter" idx="12"/>
          </p:nvPr>
        </p:nvSpPr>
        <p:spPr/>
        <p:txBody>
          <a:bodyPr/>
          <a:lstStyle/>
          <a:p>
            <a:fld id="{543F9F60-DC96-4418-AA45-B65D142E4089}" type="slidenum">
              <a:rPr lang="zh-CN" altLang="en-US" smtClean="0"/>
              <a:t>43</a:t>
            </a:fld>
            <a:endParaRPr lang="zh-CN" altLang="en-US"/>
          </a:p>
        </p:txBody>
      </p:sp>
    </p:spTree>
    <p:extLst>
      <p:ext uri="{BB962C8B-B14F-4D97-AF65-F5344CB8AC3E}">
        <p14:creationId xmlns:p14="http://schemas.microsoft.com/office/powerpoint/2010/main" val="3458556913"/>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0D5E783-AEF8-4103-A3FF-FDAAE0EA0374}"/>
              </a:ext>
            </a:extLst>
          </p:cNvPr>
          <p:cNvSpPr>
            <a:spLocks noGrp="1" noChangeArrowheads="1"/>
          </p:cNvSpPr>
          <p:nvPr>
            <p:ph type="title"/>
          </p:nvPr>
        </p:nvSpPr>
        <p:spPr/>
        <p:txBody>
          <a:bodyPr/>
          <a:lstStyle/>
          <a:p>
            <a:r>
              <a:rPr lang="zh-CN" altLang="zh-CN"/>
              <a:t>Pipeline Stages : Execute 1/2</a:t>
            </a:r>
          </a:p>
        </p:txBody>
      </p:sp>
      <p:sp>
        <p:nvSpPr>
          <p:cNvPr id="39939" name="Rectangle 3">
            <a:extLst>
              <a:ext uri="{FF2B5EF4-FFF2-40B4-BE49-F238E27FC236}">
                <a16:creationId xmlns:a16="http://schemas.microsoft.com/office/drawing/2014/main" id="{32AA9085-ACA0-4852-BD5F-BCA1D6E5BA1A}"/>
              </a:ext>
            </a:extLst>
          </p:cNvPr>
          <p:cNvSpPr>
            <a:spLocks noGrp="1" noChangeArrowheads="1"/>
          </p:cNvSpPr>
          <p:nvPr>
            <p:ph type="body" idx="1"/>
          </p:nvPr>
        </p:nvSpPr>
        <p:spPr/>
        <p:txBody>
          <a:bodyPr/>
          <a:lstStyle/>
          <a:p>
            <a:r>
              <a:rPr lang="zh-CN" altLang="zh-CN"/>
              <a:t>Only when all operands are available in a reservation station</a:t>
            </a:r>
          </a:p>
          <a:p>
            <a:r>
              <a:rPr lang="zh-CN" altLang="zh-CN"/>
              <a:t>At the end of execution, the result is written on the appropriate result bus(CDB)</a:t>
            </a:r>
          </a:p>
          <a:p>
            <a:pPr lvl="1"/>
            <a:r>
              <a:rPr lang="zh-CN" altLang="zh-CN"/>
              <a:t>An execution can take from 1 to 31 cycles</a:t>
            </a:r>
          </a:p>
          <a:p>
            <a:r>
              <a:rPr lang="zh-CN" altLang="zh-CN"/>
              <a:t>The waiting reservation stations and rename buffer (renaming registers) get the result from the bus</a:t>
            </a:r>
          </a:p>
          <a:p>
            <a:r>
              <a:rPr lang="zh-CN" altLang="zh-CN"/>
              <a:t>The completion unit is notified that the instruction completed</a:t>
            </a:r>
          </a:p>
        </p:txBody>
      </p:sp>
      <p:sp>
        <p:nvSpPr>
          <p:cNvPr id="2" name="日期占位符 1">
            <a:extLst>
              <a:ext uri="{FF2B5EF4-FFF2-40B4-BE49-F238E27FC236}">
                <a16:creationId xmlns:a16="http://schemas.microsoft.com/office/drawing/2014/main" id="{4194732A-19B1-45AC-BF5A-0ED89552CC9D}"/>
              </a:ext>
            </a:extLst>
          </p:cNvPr>
          <p:cNvSpPr>
            <a:spLocks noGrp="1"/>
          </p:cNvSpPr>
          <p:nvPr>
            <p:ph type="dt" sz="half" idx="10"/>
          </p:nvPr>
        </p:nvSpPr>
        <p:spPr/>
        <p:txBody>
          <a:bodyPr/>
          <a:lstStyle/>
          <a:p>
            <a:fld id="{60D162E2-FBAB-469C-98D9-78DFB63D35BB}"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27F620EC-702E-4E1A-9B14-EA04950819C2}"/>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2A35934C-E20C-47F7-9412-6D244ACE69CC}"/>
              </a:ext>
            </a:extLst>
          </p:cNvPr>
          <p:cNvSpPr>
            <a:spLocks noGrp="1"/>
          </p:cNvSpPr>
          <p:nvPr>
            <p:ph type="sldNum" sz="quarter" idx="12"/>
          </p:nvPr>
        </p:nvSpPr>
        <p:spPr/>
        <p:txBody>
          <a:bodyPr/>
          <a:lstStyle/>
          <a:p>
            <a:fld id="{543F9F60-DC96-4418-AA45-B65D142E4089}" type="slidenum">
              <a:rPr lang="zh-CN" altLang="en-US" smtClean="0"/>
              <a:t>44</a:t>
            </a:fld>
            <a:endParaRPr lang="zh-CN" altLang="en-US"/>
          </a:p>
        </p:txBody>
      </p:sp>
    </p:spTree>
    <p:extLst>
      <p:ext uri="{BB962C8B-B14F-4D97-AF65-F5344CB8AC3E}">
        <p14:creationId xmlns:p14="http://schemas.microsoft.com/office/powerpoint/2010/main" val="131391222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F31A46F-9B7E-42B8-8313-437A3ED2CD7E}"/>
              </a:ext>
            </a:extLst>
          </p:cNvPr>
          <p:cNvSpPr>
            <a:spLocks noGrp="1" noChangeArrowheads="1"/>
          </p:cNvSpPr>
          <p:nvPr>
            <p:ph type="title"/>
          </p:nvPr>
        </p:nvSpPr>
        <p:spPr/>
        <p:txBody>
          <a:bodyPr/>
          <a:lstStyle/>
          <a:p>
            <a:r>
              <a:rPr lang="zh-CN" altLang="zh-CN"/>
              <a:t>Pipeline Stages : Execute 2/2</a:t>
            </a:r>
          </a:p>
        </p:txBody>
      </p:sp>
      <p:sp>
        <p:nvSpPr>
          <p:cNvPr id="40963" name="Rectangle 3">
            <a:extLst>
              <a:ext uri="{FF2B5EF4-FFF2-40B4-BE49-F238E27FC236}">
                <a16:creationId xmlns:a16="http://schemas.microsoft.com/office/drawing/2014/main" id="{9C69286C-B8FF-407B-A9FB-2ABE09C9DDF2}"/>
              </a:ext>
            </a:extLst>
          </p:cNvPr>
          <p:cNvSpPr>
            <a:spLocks noGrp="1" noChangeArrowheads="1"/>
          </p:cNvSpPr>
          <p:nvPr>
            <p:ph type="body" idx="1"/>
          </p:nvPr>
        </p:nvSpPr>
        <p:spPr/>
        <p:txBody>
          <a:bodyPr/>
          <a:lstStyle/>
          <a:p>
            <a:r>
              <a:rPr lang="en-US" altLang="zh-CN"/>
              <a:t>If it is a mispredicted branch</a:t>
            </a:r>
          </a:p>
          <a:p>
            <a:pPr lvl="1"/>
            <a:r>
              <a:rPr lang="en-US" altLang="zh-CN"/>
              <a:t>Notifying the instruction unit and the completion unit</a:t>
            </a:r>
          </a:p>
          <a:p>
            <a:pPr lvl="1"/>
            <a:r>
              <a:rPr lang="en-US" altLang="zh-CN"/>
              <a:t>Causing instruction fetch to restart at the corrected address</a:t>
            </a:r>
          </a:p>
          <a:p>
            <a:pPr lvl="1"/>
            <a:r>
              <a:rPr lang="en-US" altLang="zh-CN"/>
              <a:t>Causing the completion unit to discard any speculated instructions</a:t>
            </a:r>
          </a:p>
          <a:p>
            <a:pPr lvl="1"/>
            <a:r>
              <a:rPr lang="en-US" altLang="zh-CN"/>
              <a:t>Free the renaming registers holding the speculated results</a:t>
            </a:r>
          </a:p>
        </p:txBody>
      </p:sp>
      <p:sp>
        <p:nvSpPr>
          <p:cNvPr id="2" name="日期占位符 1">
            <a:extLst>
              <a:ext uri="{FF2B5EF4-FFF2-40B4-BE49-F238E27FC236}">
                <a16:creationId xmlns:a16="http://schemas.microsoft.com/office/drawing/2014/main" id="{B9B5359A-EC63-4860-BFB4-8517FD2ABAC5}"/>
              </a:ext>
            </a:extLst>
          </p:cNvPr>
          <p:cNvSpPr>
            <a:spLocks noGrp="1"/>
          </p:cNvSpPr>
          <p:nvPr>
            <p:ph type="dt" sz="half" idx="10"/>
          </p:nvPr>
        </p:nvSpPr>
        <p:spPr/>
        <p:txBody>
          <a:bodyPr/>
          <a:lstStyle/>
          <a:p>
            <a:fld id="{ABFE8FAE-9DFD-46DF-ACDA-AA74A230A1CB}"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B4B4EDDA-49AB-4516-8A9D-405C1A7E189C}"/>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994DFB48-1A3B-4E41-8F02-36D395623468}"/>
              </a:ext>
            </a:extLst>
          </p:cNvPr>
          <p:cNvSpPr>
            <a:spLocks noGrp="1"/>
          </p:cNvSpPr>
          <p:nvPr>
            <p:ph type="sldNum" sz="quarter" idx="12"/>
          </p:nvPr>
        </p:nvSpPr>
        <p:spPr/>
        <p:txBody>
          <a:bodyPr/>
          <a:lstStyle/>
          <a:p>
            <a:fld id="{543F9F60-DC96-4418-AA45-B65D142E4089}" type="slidenum">
              <a:rPr lang="zh-CN" altLang="en-US" smtClean="0"/>
              <a:t>45</a:t>
            </a:fld>
            <a:endParaRPr lang="zh-CN" altLang="en-US"/>
          </a:p>
        </p:txBody>
      </p:sp>
    </p:spTree>
    <p:extLst>
      <p:ext uri="{BB962C8B-B14F-4D97-AF65-F5344CB8AC3E}">
        <p14:creationId xmlns:p14="http://schemas.microsoft.com/office/powerpoint/2010/main" val="124267971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794DF79-CFBF-4020-9FB0-3AA7BC487BD9}"/>
              </a:ext>
            </a:extLst>
          </p:cNvPr>
          <p:cNvSpPr>
            <a:spLocks noGrp="1" noChangeArrowheads="1"/>
          </p:cNvSpPr>
          <p:nvPr>
            <p:ph type="title"/>
          </p:nvPr>
        </p:nvSpPr>
        <p:spPr/>
        <p:txBody>
          <a:bodyPr/>
          <a:lstStyle/>
          <a:p>
            <a:r>
              <a:rPr lang="en-US" altLang="zh-CN"/>
              <a:t>Pipeline Stages : Commit</a:t>
            </a:r>
          </a:p>
        </p:txBody>
      </p:sp>
      <p:sp>
        <p:nvSpPr>
          <p:cNvPr id="41987" name="Rectangle 3">
            <a:extLst>
              <a:ext uri="{FF2B5EF4-FFF2-40B4-BE49-F238E27FC236}">
                <a16:creationId xmlns:a16="http://schemas.microsoft.com/office/drawing/2014/main" id="{55CBADF5-3A6E-4E3C-AFBA-82E5FA47A203}"/>
              </a:ext>
            </a:extLst>
          </p:cNvPr>
          <p:cNvSpPr>
            <a:spLocks noGrp="1" noChangeArrowheads="1"/>
          </p:cNvSpPr>
          <p:nvPr>
            <p:ph type="body" idx="1"/>
          </p:nvPr>
        </p:nvSpPr>
        <p:spPr/>
        <p:txBody>
          <a:bodyPr/>
          <a:lstStyle/>
          <a:p>
            <a:r>
              <a:rPr lang="en-US" altLang="zh-CN"/>
              <a:t>This occurs when all previous instructions have been committed</a:t>
            </a:r>
          </a:p>
          <a:p>
            <a:r>
              <a:rPr lang="en-US" altLang="zh-CN"/>
              <a:t>The results in the rename registers are written to the standard registers and the rename registers are freed</a:t>
            </a:r>
          </a:p>
          <a:p>
            <a:r>
              <a:rPr lang="en-US" altLang="zh-CN"/>
              <a:t>Upon completing a store instruction, the load/store unit is also notified so the corresponding store buffer can be sent to the data cache</a:t>
            </a:r>
          </a:p>
        </p:txBody>
      </p:sp>
      <p:sp>
        <p:nvSpPr>
          <p:cNvPr id="2" name="日期占位符 1">
            <a:extLst>
              <a:ext uri="{FF2B5EF4-FFF2-40B4-BE49-F238E27FC236}">
                <a16:creationId xmlns:a16="http://schemas.microsoft.com/office/drawing/2014/main" id="{DE2CEA9B-AC8E-4E94-9211-73702FECF769}"/>
              </a:ext>
            </a:extLst>
          </p:cNvPr>
          <p:cNvSpPr>
            <a:spLocks noGrp="1"/>
          </p:cNvSpPr>
          <p:nvPr>
            <p:ph type="dt" sz="half" idx="10"/>
          </p:nvPr>
        </p:nvSpPr>
        <p:spPr/>
        <p:txBody>
          <a:bodyPr/>
          <a:lstStyle/>
          <a:p>
            <a:fld id="{EBA26AC3-5EB9-40FB-85FE-84147A8109D1}"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ED1741AF-42B8-493C-89F8-8C65854F121A}"/>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7301806E-83E7-41EE-8CF1-642589EBFD1A}"/>
              </a:ext>
            </a:extLst>
          </p:cNvPr>
          <p:cNvSpPr>
            <a:spLocks noGrp="1"/>
          </p:cNvSpPr>
          <p:nvPr>
            <p:ph type="sldNum" sz="quarter" idx="12"/>
          </p:nvPr>
        </p:nvSpPr>
        <p:spPr/>
        <p:txBody>
          <a:bodyPr/>
          <a:lstStyle/>
          <a:p>
            <a:fld id="{543F9F60-DC96-4418-AA45-B65D142E4089}" type="slidenum">
              <a:rPr lang="zh-CN" altLang="en-US" smtClean="0"/>
              <a:t>46</a:t>
            </a:fld>
            <a:endParaRPr lang="zh-CN" altLang="en-US"/>
          </a:p>
        </p:txBody>
      </p:sp>
    </p:spTree>
    <p:extLst>
      <p:ext uri="{BB962C8B-B14F-4D97-AF65-F5344CB8AC3E}">
        <p14:creationId xmlns:p14="http://schemas.microsoft.com/office/powerpoint/2010/main" val="571584841"/>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DAC82AD-B326-4087-B000-B71A52F0B57F}"/>
              </a:ext>
            </a:extLst>
          </p:cNvPr>
          <p:cNvSpPr>
            <a:spLocks noGrp="1" noChangeArrowheads="1"/>
          </p:cNvSpPr>
          <p:nvPr>
            <p:ph type="ctrTitle"/>
          </p:nvPr>
        </p:nvSpPr>
        <p:spPr/>
        <p:txBody>
          <a:bodyPr/>
          <a:lstStyle/>
          <a:p>
            <a:r>
              <a:rPr lang="en-US" altLang="zh-CN"/>
              <a:t>Next…</a:t>
            </a:r>
          </a:p>
        </p:txBody>
      </p:sp>
      <p:sp>
        <p:nvSpPr>
          <p:cNvPr id="43011" name="Rectangle 3">
            <a:extLst>
              <a:ext uri="{FF2B5EF4-FFF2-40B4-BE49-F238E27FC236}">
                <a16:creationId xmlns:a16="http://schemas.microsoft.com/office/drawing/2014/main" id="{6525CDF3-F7C6-4881-B6EA-019CB661D824}"/>
              </a:ext>
            </a:extLst>
          </p:cNvPr>
          <p:cNvSpPr>
            <a:spLocks noGrp="1" noChangeArrowheads="1"/>
          </p:cNvSpPr>
          <p:nvPr>
            <p:ph type="subTitle" idx="1"/>
          </p:nvPr>
        </p:nvSpPr>
        <p:spPr/>
        <p:txBody>
          <a:bodyPr/>
          <a:lstStyle/>
          <a:p>
            <a:endParaRPr lang="en-US" altLang="zh-CN" dirty="0"/>
          </a:p>
          <a:p>
            <a:r>
              <a:rPr lang="en-US" altLang="zh-CN" dirty="0"/>
              <a:t>Intel P6 Architecture</a:t>
            </a:r>
          </a:p>
        </p:txBody>
      </p:sp>
      <p:sp>
        <p:nvSpPr>
          <p:cNvPr id="2" name="日期占位符 1">
            <a:extLst>
              <a:ext uri="{FF2B5EF4-FFF2-40B4-BE49-F238E27FC236}">
                <a16:creationId xmlns:a16="http://schemas.microsoft.com/office/drawing/2014/main" id="{0BC75490-4DDE-4406-8914-0AA51CDA70BF}"/>
              </a:ext>
            </a:extLst>
          </p:cNvPr>
          <p:cNvSpPr>
            <a:spLocks noGrp="1"/>
          </p:cNvSpPr>
          <p:nvPr>
            <p:ph type="dt" sz="half" idx="10"/>
          </p:nvPr>
        </p:nvSpPr>
        <p:spPr/>
        <p:txBody>
          <a:bodyPr/>
          <a:lstStyle/>
          <a:p>
            <a:fld id="{FC005500-F543-4E12-894B-86085E87B360}"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FE8543EA-8A30-4D9C-AD9F-0C6273DABC70}"/>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C4FA5B8C-28A3-4241-BAAD-F8ACD4986A94}"/>
              </a:ext>
            </a:extLst>
          </p:cNvPr>
          <p:cNvSpPr>
            <a:spLocks noGrp="1"/>
          </p:cNvSpPr>
          <p:nvPr>
            <p:ph type="sldNum" sz="quarter" idx="12"/>
          </p:nvPr>
        </p:nvSpPr>
        <p:spPr/>
        <p:txBody>
          <a:bodyPr/>
          <a:lstStyle/>
          <a:p>
            <a:fld id="{6F64E4EE-51DC-49B1-94AF-ED07334A16FB}" type="slidenum">
              <a:rPr lang="zh-CN" altLang="en-US" smtClean="0"/>
              <a:t>47</a:t>
            </a:fld>
            <a:endParaRPr lang="zh-CN" altLang="en-US"/>
          </a:p>
        </p:txBody>
      </p:sp>
    </p:spTree>
    <p:extLst>
      <p:ext uri="{BB962C8B-B14F-4D97-AF65-F5344CB8AC3E}">
        <p14:creationId xmlns:p14="http://schemas.microsoft.com/office/powerpoint/2010/main" val="2310728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60BC1E02-7218-4C9B-B1D5-B12C06CF996F}"/>
              </a:ext>
            </a:extLst>
          </p:cNvPr>
          <p:cNvPicPr>
            <a:picLocks noGrp="1" noChangeAspect="1"/>
          </p:cNvPicPr>
          <p:nvPr>
            <p:ph/>
          </p:nvPr>
        </p:nvPicPr>
        <p:blipFill rotWithShape="1">
          <a:blip r:embed="rId2">
            <a:clrChange>
              <a:clrFrom>
                <a:srgbClr val="FFFFFF"/>
              </a:clrFrom>
              <a:clrTo>
                <a:srgbClr val="FFFFFF">
                  <a:alpha val="0"/>
                </a:srgbClr>
              </a:clrTo>
            </a:clrChange>
          </a:blip>
          <a:srcRect l="13770" t="8929" r="2120" b="7877"/>
          <a:stretch/>
        </p:blipFill>
        <p:spPr>
          <a:xfrm>
            <a:off x="144074" y="509205"/>
            <a:ext cx="8855852" cy="5839590"/>
          </a:xfrm>
          <a:prstGeom prst="rect">
            <a:avLst/>
          </a:prstGeom>
        </p:spPr>
      </p:pic>
      <p:sp>
        <p:nvSpPr>
          <p:cNvPr id="2" name="日期占位符 1">
            <a:extLst>
              <a:ext uri="{FF2B5EF4-FFF2-40B4-BE49-F238E27FC236}">
                <a16:creationId xmlns:a16="http://schemas.microsoft.com/office/drawing/2014/main" id="{CE8A57B6-E9BE-4F84-B65A-6CF54B01725F}"/>
              </a:ext>
            </a:extLst>
          </p:cNvPr>
          <p:cNvSpPr>
            <a:spLocks noGrp="1"/>
          </p:cNvSpPr>
          <p:nvPr>
            <p:ph type="dt" sz="half" idx="10"/>
          </p:nvPr>
        </p:nvSpPr>
        <p:spPr/>
        <p:txBody>
          <a:bodyPr/>
          <a:lstStyle/>
          <a:p>
            <a:fld id="{64F634D0-F0C3-422F-87C1-AB27E5C72D40}" type="datetime1">
              <a:rPr lang="zh-CN" altLang="en-US" smtClean="0"/>
              <a:t>2020/12/15 Tuesday</a:t>
            </a:fld>
            <a:endParaRPr lang="en-US" altLang="zh-CN"/>
          </a:p>
        </p:txBody>
      </p:sp>
      <p:sp>
        <p:nvSpPr>
          <p:cNvPr id="3" name="页脚占位符 2">
            <a:extLst>
              <a:ext uri="{FF2B5EF4-FFF2-40B4-BE49-F238E27FC236}">
                <a16:creationId xmlns:a16="http://schemas.microsoft.com/office/drawing/2014/main" id="{3FE51A5B-9205-47B8-BE6C-A01BAF81F696}"/>
              </a:ext>
            </a:extLst>
          </p:cNvPr>
          <p:cNvSpPr>
            <a:spLocks noGrp="1"/>
          </p:cNvSpPr>
          <p:nvPr>
            <p:ph type="ftr" sz="quarter" idx="11"/>
          </p:nvPr>
        </p:nvSpPr>
        <p:spPr/>
        <p:txBody>
          <a:bodyPr/>
          <a:lstStyle/>
          <a:p>
            <a:r>
              <a:rPr lang="en-US" altLang="zh-CN"/>
              <a:t>ACA202 © ZHANG Chun-yuan, Fall 2020</a:t>
            </a:r>
          </a:p>
        </p:txBody>
      </p:sp>
      <p:sp>
        <p:nvSpPr>
          <p:cNvPr id="4" name="灯片编号占位符 3">
            <a:extLst>
              <a:ext uri="{FF2B5EF4-FFF2-40B4-BE49-F238E27FC236}">
                <a16:creationId xmlns:a16="http://schemas.microsoft.com/office/drawing/2014/main" id="{D24F4712-7645-4198-A178-1C9C16311717}"/>
              </a:ext>
            </a:extLst>
          </p:cNvPr>
          <p:cNvSpPr>
            <a:spLocks noGrp="1"/>
          </p:cNvSpPr>
          <p:nvPr>
            <p:ph type="sldNum" sz="quarter" idx="12"/>
          </p:nvPr>
        </p:nvSpPr>
        <p:spPr/>
        <p:txBody>
          <a:bodyPr/>
          <a:lstStyle/>
          <a:p>
            <a:fld id="{FDCE95FA-AAEB-4A05-B72F-1862315F9D04}" type="slidenum">
              <a:rPr lang="zh-CN" altLang="en-US" smtClean="0"/>
              <a:pPr/>
              <a:t>48</a:t>
            </a:fld>
            <a:endParaRPr lang="en-US" altLang="zh-CN"/>
          </a:p>
        </p:txBody>
      </p:sp>
    </p:spTree>
    <p:extLst>
      <p:ext uri="{BB962C8B-B14F-4D97-AF65-F5344CB8AC3E}">
        <p14:creationId xmlns:p14="http://schemas.microsoft.com/office/powerpoint/2010/main" val="758757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DD78AFB-1535-45CF-B3E8-C3F577192C00}"/>
              </a:ext>
            </a:extLst>
          </p:cNvPr>
          <p:cNvSpPr>
            <a:spLocks noGrp="1" noChangeArrowheads="1"/>
          </p:cNvSpPr>
          <p:nvPr>
            <p:ph type="title"/>
          </p:nvPr>
        </p:nvSpPr>
        <p:spPr/>
        <p:txBody>
          <a:bodyPr/>
          <a:lstStyle/>
          <a:p>
            <a:r>
              <a:rPr lang="en-US" altLang="zh-CN"/>
              <a:t>x86 Microarchitectures, Released</a:t>
            </a:r>
          </a:p>
        </p:txBody>
      </p:sp>
      <p:sp>
        <p:nvSpPr>
          <p:cNvPr id="46083" name="Rectangle 3">
            <a:extLst>
              <a:ext uri="{FF2B5EF4-FFF2-40B4-BE49-F238E27FC236}">
                <a16:creationId xmlns:a16="http://schemas.microsoft.com/office/drawing/2014/main" id="{FC1B25A9-73F3-4D28-9C5B-4BDA1FD06D13}"/>
              </a:ext>
            </a:extLst>
          </p:cNvPr>
          <p:cNvSpPr>
            <a:spLocks noGrp="1" noChangeArrowheads="1"/>
          </p:cNvSpPr>
          <p:nvPr>
            <p:ph type="body" idx="1"/>
          </p:nvPr>
        </p:nvSpPr>
        <p:spPr/>
        <p:txBody>
          <a:bodyPr>
            <a:normAutofit/>
          </a:bodyPr>
          <a:lstStyle/>
          <a:p>
            <a:r>
              <a:rPr lang="en-US" altLang="zh-CN"/>
              <a:t>8086: the first 16-bit processor</a:t>
            </a:r>
          </a:p>
          <a:p>
            <a:r>
              <a:rPr lang="en-US" altLang="zh-CN"/>
              <a:t>i186: a SoC like 8086</a:t>
            </a:r>
          </a:p>
          <a:p>
            <a:r>
              <a:rPr lang="en-US" altLang="zh-CN"/>
              <a:t>i286: the first 16-bit VM processor with 24-bit address</a:t>
            </a:r>
          </a:p>
          <a:p>
            <a:r>
              <a:rPr lang="en-US" altLang="zh-CN"/>
              <a:t>i386: the first 32-bit x86 processor </a:t>
            </a:r>
          </a:p>
          <a:p>
            <a:r>
              <a:rPr lang="en-US" altLang="zh-CN"/>
              <a:t>i486: Intel's second-generation of 32-bit x86 processors with RISK technology</a:t>
            </a:r>
          </a:p>
          <a:p>
            <a:r>
              <a:rPr lang="en-US" altLang="zh-CN"/>
              <a:t>P5: Original Pentium microprocessors, two-way superscale integer pipeline, named U and V</a:t>
            </a:r>
          </a:p>
          <a:p>
            <a:r>
              <a:rPr lang="en-US" altLang="zh-CN"/>
              <a:t>P6: Used in Pentium Pro, Pentium II, Pentium II Xeon, Pentium III, and Pentium III Xeon microprocessors</a:t>
            </a:r>
          </a:p>
        </p:txBody>
      </p:sp>
      <p:sp>
        <p:nvSpPr>
          <p:cNvPr id="2" name="日期占位符 1">
            <a:extLst>
              <a:ext uri="{FF2B5EF4-FFF2-40B4-BE49-F238E27FC236}">
                <a16:creationId xmlns:a16="http://schemas.microsoft.com/office/drawing/2014/main" id="{1B3D3054-6698-456B-B044-CE5EFB950A37}"/>
              </a:ext>
            </a:extLst>
          </p:cNvPr>
          <p:cNvSpPr>
            <a:spLocks noGrp="1"/>
          </p:cNvSpPr>
          <p:nvPr>
            <p:ph type="dt" sz="half" idx="10"/>
          </p:nvPr>
        </p:nvSpPr>
        <p:spPr/>
        <p:txBody>
          <a:bodyPr/>
          <a:lstStyle/>
          <a:p>
            <a:fld id="{88E6898A-3773-4AC3-97F1-EFF52C786601}"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FD1CF9B9-C877-44BD-820B-93F67C918673}"/>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B3891CCC-E53F-48AD-B9EB-858545333D86}"/>
              </a:ext>
            </a:extLst>
          </p:cNvPr>
          <p:cNvSpPr>
            <a:spLocks noGrp="1"/>
          </p:cNvSpPr>
          <p:nvPr>
            <p:ph type="sldNum" sz="quarter" idx="12"/>
          </p:nvPr>
        </p:nvSpPr>
        <p:spPr/>
        <p:txBody>
          <a:bodyPr/>
          <a:lstStyle/>
          <a:p>
            <a:fld id="{543F9F60-DC96-4418-AA45-B65D142E4089}" type="slidenum">
              <a:rPr lang="zh-CN" altLang="en-US" smtClean="0"/>
              <a:t>49</a:t>
            </a:fld>
            <a:endParaRPr lang="zh-CN" altLang="en-US"/>
          </a:p>
        </p:txBody>
      </p:sp>
    </p:spTree>
    <p:extLst>
      <p:ext uri="{BB962C8B-B14F-4D97-AF65-F5344CB8AC3E}">
        <p14:creationId xmlns:p14="http://schemas.microsoft.com/office/powerpoint/2010/main" val="2181800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a:extLst>
              <a:ext uri="{FF2B5EF4-FFF2-40B4-BE49-F238E27FC236}">
                <a16:creationId xmlns:a16="http://schemas.microsoft.com/office/drawing/2014/main" id="{7F650CE2-6CD7-4415-B051-FA5C79014DA1}"/>
              </a:ext>
            </a:extLst>
          </p:cNvPr>
          <p:cNvSpPr>
            <a:spLocks noGrp="1" noChangeArrowheads="1"/>
          </p:cNvSpPr>
          <p:nvPr>
            <p:ph type="title"/>
          </p:nvPr>
        </p:nvSpPr>
        <p:spPr/>
        <p:txBody>
          <a:bodyPr/>
          <a:lstStyle/>
          <a:p>
            <a:r>
              <a:rPr lang="zh-CN" altLang="zh-CN"/>
              <a:t>抄别人的描述，把数据换成自己的</a:t>
            </a:r>
            <a:r>
              <a:rPr lang="en-US" altLang="zh-CN"/>
              <a:t>, OK?</a:t>
            </a:r>
            <a:endParaRPr lang="zh-CN" altLang="zh-CN"/>
          </a:p>
        </p:txBody>
      </p:sp>
      <p:sp>
        <p:nvSpPr>
          <p:cNvPr id="498691" name="Rectangle 3">
            <a:extLst>
              <a:ext uri="{FF2B5EF4-FFF2-40B4-BE49-F238E27FC236}">
                <a16:creationId xmlns:a16="http://schemas.microsoft.com/office/drawing/2014/main" id="{7937963D-5E33-4FF0-AA7C-EB7BA8DBD855}"/>
              </a:ext>
            </a:extLst>
          </p:cNvPr>
          <p:cNvSpPr>
            <a:spLocks noGrp="1" noChangeArrowheads="1"/>
          </p:cNvSpPr>
          <p:nvPr>
            <p:ph type="body" idx="1"/>
          </p:nvPr>
        </p:nvSpPr>
        <p:spPr/>
        <p:txBody>
          <a:bodyPr/>
          <a:lstStyle/>
          <a:p>
            <a:r>
              <a:rPr lang="zh-CN" altLang="en-US"/>
              <a:t>“因为英文水平有限，所以我写英文文章时借鉴了那些母语为英语的同行发表的相关文章，甚至原封不动地摘抄了一些语句，这是我个人的问题，以后我肯定会多加注意！</a:t>
            </a:r>
          </a:p>
          <a:p>
            <a:r>
              <a:rPr lang="zh-CN" altLang="en-US"/>
              <a:t>与文科类文献不同，即使在化学专业学术论文中原封不动地借鉴了文献中的某些语句，但只要报道的是自己的研究结果和结论，就和抄袭没有任何关系！因为化学文献注重的是实验方法、数据和结论，而不是个别单词或者语句的写法。”</a:t>
            </a:r>
          </a:p>
        </p:txBody>
      </p:sp>
      <p:sp>
        <p:nvSpPr>
          <p:cNvPr id="2" name="日期占位符 1">
            <a:extLst>
              <a:ext uri="{FF2B5EF4-FFF2-40B4-BE49-F238E27FC236}">
                <a16:creationId xmlns:a16="http://schemas.microsoft.com/office/drawing/2014/main" id="{4E4C7BB8-9D2E-4792-8655-98542DC7A578}"/>
              </a:ext>
            </a:extLst>
          </p:cNvPr>
          <p:cNvSpPr>
            <a:spLocks noGrp="1"/>
          </p:cNvSpPr>
          <p:nvPr>
            <p:ph type="dt" sz="half" idx="10"/>
          </p:nvPr>
        </p:nvSpPr>
        <p:spPr/>
        <p:txBody>
          <a:bodyPr/>
          <a:lstStyle/>
          <a:p>
            <a:fld id="{34D828D4-C1AC-43A7-BB58-6A58B014B35F}"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4B09BD34-2AB6-4FFF-B743-5A5D8BD883AF}"/>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CE0675FC-A1FA-49EA-B539-C3818043CD7F}"/>
              </a:ext>
            </a:extLst>
          </p:cNvPr>
          <p:cNvSpPr>
            <a:spLocks noGrp="1"/>
          </p:cNvSpPr>
          <p:nvPr>
            <p:ph type="sldNum" sz="quarter" idx="12"/>
          </p:nvPr>
        </p:nvSpPr>
        <p:spPr/>
        <p:txBody>
          <a:bodyPr/>
          <a:lstStyle/>
          <a:p>
            <a:fld id="{336653EF-9ABF-4E40-80D2-3EB699054AAB}" type="slidenum">
              <a:rPr lang="zh-CN" altLang="en-US" smtClean="0"/>
              <a:t>5</a:t>
            </a:fld>
            <a:endParaRPr lang="zh-CN" altLang="en-US"/>
          </a:p>
        </p:txBody>
      </p:sp>
    </p:spTree>
    <p:extLst>
      <p:ext uri="{BB962C8B-B14F-4D97-AF65-F5344CB8AC3E}">
        <p14:creationId xmlns:p14="http://schemas.microsoft.com/office/powerpoint/2010/main" val="19295460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5B7E370-B03D-4B11-85C3-B57813EBD55F}"/>
              </a:ext>
            </a:extLst>
          </p:cNvPr>
          <p:cNvSpPr>
            <a:spLocks noGrp="1" noChangeArrowheads="1"/>
          </p:cNvSpPr>
          <p:nvPr>
            <p:ph type="title"/>
          </p:nvPr>
        </p:nvSpPr>
        <p:spPr/>
        <p:txBody>
          <a:bodyPr/>
          <a:lstStyle/>
          <a:p>
            <a:r>
              <a:rPr lang="zh-CN" altLang="zh-CN"/>
              <a:t>x86 Microarchitectures, Released and Current</a:t>
            </a:r>
          </a:p>
        </p:txBody>
      </p:sp>
      <p:sp>
        <p:nvSpPr>
          <p:cNvPr id="47107" name="Rectangle 3">
            <a:extLst>
              <a:ext uri="{FF2B5EF4-FFF2-40B4-BE49-F238E27FC236}">
                <a16:creationId xmlns:a16="http://schemas.microsoft.com/office/drawing/2014/main" id="{5A73018A-D2A5-425E-81AF-C83BCC311F1A}"/>
              </a:ext>
            </a:extLst>
          </p:cNvPr>
          <p:cNvSpPr>
            <a:spLocks noGrp="1" noChangeArrowheads="1"/>
          </p:cNvSpPr>
          <p:nvPr>
            <p:ph type="body" idx="1"/>
          </p:nvPr>
        </p:nvSpPr>
        <p:spPr/>
        <p:txBody>
          <a:bodyPr>
            <a:normAutofit fontScale="92500" lnSpcReduction="20000"/>
          </a:bodyPr>
          <a:lstStyle/>
          <a:p>
            <a:r>
              <a:rPr lang="zh-CN" altLang="en-US"/>
              <a:t>NetBurst: Used in Pentium 4, Pentium D, and some Xeon microprocessors</a:t>
            </a:r>
          </a:p>
          <a:p>
            <a:pPr lvl="1"/>
            <a:r>
              <a:rPr lang="zh-CN" altLang="en-US"/>
              <a:t>Pentium M -- Updated version of Pentium III's P6 microarchitecture designed from the ground up for mobile computing </a:t>
            </a:r>
          </a:p>
          <a:p>
            <a:pPr lvl="1"/>
            <a:r>
              <a:rPr lang="zh-CN" altLang="en-US"/>
              <a:t>Enhanced Pentium M -- Updated, dual core version of the Pentium M microarchitecture used in Core microprocessors. </a:t>
            </a:r>
          </a:p>
          <a:p>
            <a:r>
              <a:rPr lang="zh-CN" altLang="en-US"/>
              <a:t>Core: New microarchitecture, based on the P6 architecture, used in Core 2 and Xeon microprocessors, built on a 65nm process. </a:t>
            </a:r>
          </a:p>
          <a:p>
            <a:pPr lvl="1"/>
            <a:r>
              <a:rPr lang="zh-CN" altLang="en-US"/>
              <a:t>Penryn: 45nm shrink of the Core microarchitecture with larger cache, faster FSB and clock speeds, and SSE4.1 instructions. </a:t>
            </a:r>
          </a:p>
          <a:p>
            <a:r>
              <a:rPr lang="zh-CN" altLang="en-US"/>
              <a:t>Atom: Low-power, in-order x86-64 processor for use in Mobile Internet Devices</a:t>
            </a:r>
          </a:p>
          <a:p>
            <a:r>
              <a:rPr lang="zh-CN" altLang="en-US"/>
              <a:t>Nehalem: was released in 2008, built on a 45nm process</a:t>
            </a:r>
          </a:p>
          <a:p>
            <a:pPr lvl="1"/>
            <a:r>
              <a:rPr lang="zh-CN" altLang="en-US"/>
              <a:t>It will be an enhanced version of the Core microarchitecture</a:t>
            </a:r>
          </a:p>
        </p:txBody>
      </p:sp>
      <p:sp>
        <p:nvSpPr>
          <p:cNvPr id="2" name="日期占位符 1">
            <a:extLst>
              <a:ext uri="{FF2B5EF4-FFF2-40B4-BE49-F238E27FC236}">
                <a16:creationId xmlns:a16="http://schemas.microsoft.com/office/drawing/2014/main" id="{FDB7995E-054B-414B-B51E-52905568E06C}"/>
              </a:ext>
            </a:extLst>
          </p:cNvPr>
          <p:cNvSpPr>
            <a:spLocks noGrp="1"/>
          </p:cNvSpPr>
          <p:nvPr>
            <p:ph type="dt" sz="half" idx="10"/>
          </p:nvPr>
        </p:nvSpPr>
        <p:spPr/>
        <p:txBody>
          <a:bodyPr/>
          <a:lstStyle/>
          <a:p>
            <a:fld id="{321841BF-B815-4910-A938-D6DBF4F7ED4C}"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2E53CA48-0147-4E88-914E-9C76E83E2914}"/>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2CFBC724-63A9-49C0-90E1-68CEB836979E}"/>
              </a:ext>
            </a:extLst>
          </p:cNvPr>
          <p:cNvSpPr>
            <a:spLocks noGrp="1"/>
          </p:cNvSpPr>
          <p:nvPr>
            <p:ph type="sldNum" sz="quarter" idx="12"/>
          </p:nvPr>
        </p:nvSpPr>
        <p:spPr/>
        <p:txBody>
          <a:bodyPr/>
          <a:lstStyle/>
          <a:p>
            <a:fld id="{543F9F60-DC96-4418-AA45-B65D142E4089}" type="slidenum">
              <a:rPr lang="zh-CN" altLang="en-US" smtClean="0"/>
              <a:t>50</a:t>
            </a:fld>
            <a:endParaRPr lang="zh-CN" altLang="en-US"/>
          </a:p>
        </p:txBody>
      </p:sp>
    </p:spTree>
    <p:extLst>
      <p:ext uri="{BB962C8B-B14F-4D97-AF65-F5344CB8AC3E}">
        <p14:creationId xmlns:p14="http://schemas.microsoft.com/office/powerpoint/2010/main" val="22514436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6422D1E-ADBC-4FAB-AE47-4724D6CCB66B}"/>
              </a:ext>
            </a:extLst>
          </p:cNvPr>
          <p:cNvSpPr>
            <a:spLocks noGrp="1" noChangeArrowheads="1"/>
          </p:cNvSpPr>
          <p:nvPr>
            <p:ph type="title"/>
          </p:nvPr>
        </p:nvSpPr>
        <p:spPr/>
        <p:txBody>
          <a:bodyPr/>
          <a:lstStyle/>
          <a:p>
            <a:r>
              <a:rPr lang="zh-CN" altLang="en-US"/>
              <a:t>x86 </a:t>
            </a:r>
            <a:r>
              <a:rPr lang="en-US" altLang="zh-CN"/>
              <a:t>Multiprocessor</a:t>
            </a:r>
            <a:r>
              <a:rPr lang="zh-CN" altLang="en-US"/>
              <a:t>: </a:t>
            </a:r>
            <a:r>
              <a:rPr lang="en-US" altLang="zh-CN"/>
              <a:t>Xeon Phi (Wikipedia)</a:t>
            </a:r>
            <a:endParaRPr lang="zh-CN" altLang="en-US"/>
          </a:p>
        </p:txBody>
      </p:sp>
      <p:sp>
        <p:nvSpPr>
          <p:cNvPr id="48131" name="Rectangle 3">
            <a:extLst>
              <a:ext uri="{FF2B5EF4-FFF2-40B4-BE49-F238E27FC236}">
                <a16:creationId xmlns:a16="http://schemas.microsoft.com/office/drawing/2014/main" id="{171F34FC-2DD0-43C3-B0A3-A140418CC8BB}"/>
              </a:ext>
            </a:extLst>
          </p:cNvPr>
          <p:cNvSpPr>
            <a:spLocks noGrp="1" noChangeArrowheads="1"/>
          </p:cNvSpPr>
          <p:nvPr>
            <p:ph type="body" idx="1"/>
          </p:nvPr>
        </p:nvSpPr>
        <p:spPr/>
        <p:txBody>
          <a:bodyPr>
            <a:normAutofit lnSpcReduction="10000"/>
          </a:bodyPr>
          <a:lstStyle/>
          <a:p>
            <a:r>
              <a:rPr lang="en-US" altLang="zh-CN"/>
              <a:t>Intel Many Integrated Core Architecture or Intel MIC (pronounced Mike) is a multiprocessor computer architecture developed by Intel incorporating earlier work on the Larrabee many core architecture, the Teraflops Research Chip multicore chip research project and the Intel Single-chip Cloud Computer multicore microprocessor</a:t>
            </a:r>
          </a:p>
          <a:p>
            <a:r>
              <a:rPr lang="zh-CN" altLang="en-US"/>
              <a:t>Larrabee: Multi-core in-order x86-64 processor with wide SIMD vector units and texture sampling hardware for use in graphics</a:t>
            </a:r>
          </a:p>
          <a:p>
            <a:pPr lvl="1"/>
            <a:r>
              <a:rPr lang="en-US" altLang="zh-CN"/>
              <a:t>See also: Larrabee (microarchitecture), Teraflops Research Chip, and Single-chip Cloud Computer</a:t>
            </a:r>
          </a:p>
          <a:p>
            <a:r>
              <a:rPr lang="en-US" altLang="zh-CN"/>
              <a:t>Intel MIC (Redirected from Xeon Phi)</a:t>
            </a:r>
            <a:endParaRPr lang="zh-CN" altLang="en-US"/>
          </a:p>
        </p:txBody>
      </p:sp>
      <p:sp>
        <p:nvSpPr>
          <p:cNvPr id="2" name="日期占位符 1">
            <a:extLst>
              <a:ext uri="{FF2B5EF4-FFF2-40B4-BE49-F238E27FC236}">
                <a16:creationId xmlns:a16="http://schemas.microsoft.com/office/drawing/2014/main" id="{60B920BF-A8EB-4773-95D7-2E903187C7AE}"/>
              </a:ext>
            </a:extLst>
          </p:cNvPr>
          <p:cNvSpPr>
            <a:spLocks noGrp="1"/>
          </p:cNvSpPr>
          <p:nvPr>
            <p:ph type="dt" sz="half" idx="10"/>
          </p:nvPr>
        </p:nvSpPr>
        <p:spPr/>
        <p:txBody>
          <a:bodyPr/>
          <a:lstStyle/>
          <a:p>
            <a:fld id="{A899845A-E967-4315-973C-8E4AEEB6D3E4}"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E376500D-C609-4C6C-8C1D-DF9AECA11502}"/>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D808E6FF-1AFD-41BE-B299-C78CA8D64B52}"/>
              </a:ext>
            </a:extLst>
          </p:cNvPr>
          <p:cNvSpPr>
            <a:spLocks noGrp="1"/>
          </p:cNvSpPr>
          <p:nvPr>
            <p:ph type="sldNum" sz="quarter" idx="12"/>
          </p:nvPr>
        </p:nvSpPr>
        <p:spPr/>
        <p:txBody>
          <a:bodyPr/>
          <a:lstStyle/>
          <a:p>
            <a:fld id="{543F9F60-DC96-4418-AA45-B65D142E4089}" type="slidenum">
              <a:rPr lang="zh-CN" altLang="en-US" smtClean="0"/>
              <a:t>51</a:t>
            </a:fld>
            <a:endParaRPr lang="zh-CN" altLang="en-US"/>
          </a:p>
        </p:txBody>
      </p:sp>
    </p:spTree>
    <p:extLst>
      <p:ext uri="{BB962C8B-B14F-4D97-AF65-F5344CB8AC3E}">
        <p14:creationId xmlns:p14="http://schemas.microsoft.com/office/powerpoint/2010/main" val="10245507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19FA33A9-53A0-49A1-9248-6D215944FF0A}"/>
              </a:ext>
            </a:extLst>
          </p:cNvPr>
          <p:cNvSpPr>
            <a:spLocks noGrp="1" noChangeArrowheads="1"/>
          </p:cNvSpPr>
          <p:nvPr>
            <p:ph type="title"/>
          </p:nvPr>
        </p:nvSpPr>
        <p:spPr/>
        <p:txBody>
          <a:bodyPr/>
          <a:lstStyle/>
          <a:p>
            <a:r>
              <a:rPr lang="zh-CN" altLang="zh-CN"/>
              <a:t>Intel P6: the 6th Generation Microarchitecture</a:t>
            </a:r>
          </a:p>
        </p:txBody>
      </p:sp>
      <p:sp>
        <p:nvSpPr>
          <p:cNvPr id="50179" name="Rectangle 3">
            <a:extLst>
              <a:ext uri="{FF2B5EF4-FFF2-40B4-BE49-F238E27FC236}">
                <a16:creationId xmlns:a16="http://schemas.microsoft.com/office/drawing/2014/main" id="{7B0E92D9-6122-49E5-AA9B-5FFB26B7AD7D}"/>
              </a:ext>
            </a:extLst>
          </p:cNvPr>
          <p:cNvSpPr>
            <a:spLocks noGrp="1" noChangeArrowheads="1"/>
          </p:cNvSpPr>
          <p:nvPr>
            <p:ph type="body" idx="1"/>
          </p:nvPr>
        </p:nvSpPr>
        <p:spPr/>
        <p:txBody>
          <a:bodyPr/>
          <a:lstStyle/>
          <a:p>
            <a:r>
              <a:rPr lang="zh-CN" altLang="zh-CN"/>
              <a:t>The first implementation of the P6 core was the Pentium Pro CPU in 1995</a:t>
            </a:r>
          </a:p>
          <a:p>
            <a:pPr lvl="1"/>
            <a:r>
              <a:rPr lang="zh-CN" altLang="zh-CN"/>
              <a:t>From Pentium Pro to Pentium III</a:t>
            </a:r>
          </a:p>
          <a:p>
            <a:pPr lvl="2"/>
            <a:r>
              <a:rPr lang="zh-CN" altLang="zh-CN"/>
              <a:t>It was succeeded by the NetBurst in 2000</a:t>
            </a:r>
          </a:p>
          <a:p>
            <a:pPr lvl="1"/>
            <a:r>
              <a:rPr lang="zh-CN" altLang="zh-CN"/>
              <a:t>Revived in the Pentium M line of microprocessors</a:t>
            </a:r>
          </a:p>
          <a:p>
            <a:pPr lvl="2"/>
            <a:r>
              <a:rPr lang="zh-CN" altLang="zh-CN"/>
              <a:t>The successor to the Pentium M variant of the P6 is the Intel Core microarchitecture</a:t>
            </a:r>
          </a:p>
          <a:p>
            <a:pPr lvl="2"/>
            <a:r>
              <a:rPr lang="zh-CN" altLang="zh-CN"/>
              <a:t>Intel has found that the superpipelined NetBurst pipelines and eneygy efficiency are lower then P6</a:t>
            </a:r>
          </a:p>
          <a:p>
            <a:pPr lvl="1"/>
            <a:endParaRPr lang="zh-CN" altLang="zh-CN"/>
          </a:p>
        </p:txBody>
      </p:sp>
      <p:sp>
        <p:nvSpPr>
          <p:cNvPr id="2" name="日期占位符 1">
            <a:extLst>
              <a:ext uri="{FF2B5EF4-FFF2-40B4-BE49-F238E27FC236}">
                <a16:creationId xmlns:a16="http://schemas.microsoft.com/office/drawing/2014/main" id="{1BA5E8BE-8B72-4C1A-B47F-BDD2E29317BF}"/>
              </a:ext>
            </a:extLst>
          </p:cNvPr>
          <p:cNvSpPr>
            <a:spLocks noGrp="1"/>
          </p:cNvSpPr>
          <p:nvPr>
            <p:ph type="dt" sz="half" idx="10"/>
          </p:nvPr>
        </p:nvSpPr>
        <p:spPr/>
        <p:txBody>
          <a:bodyPr/>
          <a:lstStyle/>
          <a:p>
            <a:fld id="{BE752C8B-0372-4E78-84BC-3BDAEBFB7B3F}"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59A20060-1AA3-4E0B-8D94-37511B7A6708}"/>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5EC67234-9310-48E0-BA27-358EB1DAF7A0}"/>
              </a:ext>
            </a:extLst>
          </p:cNvPr>
          <p:cNvSpPr>
            <a:spLocks noGrp="1"/>
          </p:cNvSpPr>
          <p:nvPr>
            <p:ph type="sldNum" sz="quarter" idx="12"/>
          </p:nvPr>
        </p:nvSpPr>
        <p:spPr/>
        <p:txBody>
          <a:bodyPr/>
          <a:lstStyle/>
          <a:p>
            <a:fld id="{543F9F60-DC96-4418-AA45-B65D142E4089}" type="slidenum">
              <a:rPr lang="zh-CN" altLang="en-US" smtClean="0"/>
              <a:t>52</a:t>
            </a:fld>
            <a:endParaRPr lang="zh-CN" altLang="en-US"/>
          </a:p>
        </p:txBody>
      </p:sp>
    </p:spTree>
    <p:extLst>
      <p:ext uri="{BB962C8B-B14F-4D97-AF65-F5344CB8AC3E}">
        <p14:creationId xmlns:p14="http://schemas.microsoft.com/office/powerpoint/2010/main" val="32453119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7034A10-8D53-4665-B8E7-DAD45C7A33E6}"/>
              </a:ext>
            </a:extLst>
          </p:cNvPr>
          <p:cNvSpPr>
            <a:spLocks noGrp="1" noChangeArrowheads="1"/>
          </p:cNvSpPr>
          <p:nvPr>
            <p:ph type="title"/>
          </p:nvPr>
        </p:nvSpPr>
        <p:spPr/>
        <p:txBody>
          <a:bodyPr/>
          <a:lstStyle/>
          <a:p>
            <a:r>
              <a:rPr lang="zh-CN" altLang="zh-CN"/>
              <a:t>Intel P6 Charactors</a:t>
            </a:r>
          </a:p>
        </p:txBody>
      </p:sp>
      <p:sp>
        <p:nvSpPr>
          <p:cNvPr id="51203" name="Rectangle 3">
            <a:extLst>
              <a:ext uri="{FF2B5EF4-FFF2-40B4-BE49-F238E27FC236}">
                <a16:creationId xmlns:a16="http://schemas.microsoft.com/office/drawing/2014/main" id="{C9403ABD-36EA-4334-9660-401945A187ED}"/>
              </a:ext>
            </a:extLst>
          </p:cNvPr>
          <p:cNvSpPr>
            <a:spLocks noGrp="1" noChangeArrowheads="1"/>
          </p:cNvSpPr>
          <p:nvPr>
            <p:ph type="body" idx="1"/>
          </p:nvPr>
        </p:nvSpPr>
        <p:spPr/>
        <p:txBody>
          <a:bodyPr/>
          <a:lstStyle/>
          <a:p>
            <a:r>
              <a:rPr lang="en-US" altLang="zh-CN"/>
              <a:t>The P6 is a CISC/RISC hybrid</a:t>
            </a:r>
          </a:p>
          <a:p>
            <a:r>
              <a:rPr lang="en-US" altLang="zh-CN"/>
              <a:t>The Pentium Pro, Pentium II, Pentium III</a:t>
            </a:r>
          </a:p>
          <a:p>
            <a:pPr lvl="1"/>
            <a:r>
              <a:rPr lang="en-US" altLang="zh-CN"/>
              <a:t>A CISC instruction sets</a:t>
            </a:r>
          </a:p>
          <a:p>
            <a:pPr lvl="1"/>
            <a:r>
              <a:rPr lang="en-US" altLang="zh-CN"/>
              <a:t>A RISC micro-architecture as a core</a:t>
            </a:r>
          </a:p>
          <a:p>
            <a:r>
              <a:rPr lang="en-US" altLang="zh-CN"/>
              <a:t>The Pentium Pro and Pentium II were developed by the company’s design team in Hillsboro, Oregon</a:t>
            </a:r>
          </a:p>
          <a:p>
            <a:pPr lvl="1"/>
            <a:r>
              <a:rPr lang="en-US" altLang="zh-CN"/>
              <a:t>They earlier worked on the i960, a RISC design</a:t>
            </a:r>
          </a:p>
          <a:p>
            <a:pPr lvl="1"/>
            <a:r>
              <a:rPr lang="en-US" altLang="zh-CN"/>
              <a:t>Previous x86 Intel processors came from their facility in Santa Clara, CA</a:t>
            </a:r>
          </a:p>
        </p:txBody>
      </p:sp>
      <p:sp>
        <p:nvSpPr>
          <p:cNvPr id="2" name="日期占位符 1">
            <a:extLst>
              <a:ext uri="{FF2B5EF4-FFF2-40B4-BE49-F238E27FC236}">
                <a16:creationId xmlns:a16="http://schemas.microsoft.com/office/drawing/2014/main" id="{92A69912-88AC-4588-AEAE-0A992AAE76A3}"/>
              </a:ext>
            </a:extLst>
          </p:cNvPr>
          <p:cNvSpPr>
            <a:spLocks noGrp="1"/>
          </p:cNvSpPr>
          <p:nvPr>
            <p:ph type="dt" sz="half" idx="10"/>
          </p:nvPr>
        </p:nvSpPr>
        <p:spPr/>
        <p:txBody>
          <a:bodyPr/>
          <a:lstStyle/>
          <a:p>
            <a:fld id="{2F700D4C-C40D-4065-AB51-131C8A825108}"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ED70FF50-4A6D-4BB2-8DA5-AEB329F07FFF}"/>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C4D518A5-5157-4D0B-A4B1-E505BD298EB2}"/>
              </a:ext>
            </a:extLst>
          </p:cNvPr>
          <p:cNvSpPr>
            <a:spLocks noGrp="1"/>
          </p:cNvSpPr>
          <p:nvPr>
            <p:ph type="sldNum" sz="quarter" idx="12"/>
          </p:nvPr>
        </p:nvSpPr>
        <p:spPr/>
        <p:txBody>
          <a:bodyPr/>
          <a:lstStyle/>
          <a:p>
            <a:fld id="{543F9F60-DC96-4418-AA45-B65D142E4089}" type="slidenum">
              <a:rPr lang="zh-CN" altLang="en-US" smtClean="0"/>
              <a:t>53</a:t>
            </a:fld>
            <a:endParaRPr lang="zh-CN" altLang="en-US"/>
          </a:p>
        </p:txBody>
      </p:sp>
    </p:spTree>
    <p:extLst>
      <p:ext uri="{BB962C8B-B14F-4D97-AF65-F5344CB8AC3E}">
        <p14:creationId xmlns:p14="http://schemas.microsoft.com/office/powerpoint/2010/main" val="313956682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2969CE9C-3B19-478B-8A8E-AC470BA1ED60}"/>
              </a:ext>
            </a:extLst>
          </p:cNvPr>
          <p:cNvSpPr>
            <a:spLocks noGrp="1" noChangeArrowheads="1"/>
          </p:cNvSpPr>
          <p:nvPr>
            <p:ph type="title"/>
          </p:nvPr>
        </p:nvSpPr>
        <p:spPr/>
        <p:txBody>
          <a:bodyPr/>
          <a:lstStyle/>
          <a:p>
            <a:r>
              <a:rPr lang="en-US" altLang="zh-CN"/>
              <a:t>The First P6: Pentium Pro (on November 1995)</a:t>
            </a:r>
          </a:p>
        </p:txBody>
      </p:sp>
      <p:sp>
        <p:nvSpPr>
          <p:cNvPr id="52227" name="Rectangle 3">
            <a:extLst>
              <a:ext uri="{FF2B5EF4-FFF2-40B4-BE49-F238E27FC236}">
                <a16:creationId xmlns:a16="http://schemas.microsoft.com/office/drawing/2014/main" id="{EE3C6C69-929D-4AC3-86F7-B68AA5666131}"/>
              </a:ext>
            </a:extLst>
          </p:cNvPr>
          <p:cNvSpPr>
            <a:spLocks noGrp="1" noChangeArrowheads="1"/>
          </p:cNvSpPr>
          <p:nvPr>
            <p:ph type="body" idx="1"/>
          </p:nvPr>
        </p:nvSpPr>
        <p:spPr/>
        <p:txBody>
          <a:bodyPr>
            <a:normAutofit/>
          </a:bodyPr>
          <a:lstStyle/>
          <a:p>
            <a:r>
              <a:rPr lang="en-US" altLang="zh-CN"/>
              <a:t>L1 cache: 8 + 8 KB (Data + Instructions)</a:t>
            </a:r>
          </a:p>
          <a:p>
            <a:r>
              <a:rPr lang="en-US" altLang="zh-CN"/>
              <a:t>L2 cache: 256, 512 KB (one die) or 1024 KB (two 512 KB dies) in a multi-chip module clocked at CPU-speed</a:t>
            </a:r>
          </a:p>
          <a:p>
            <a:r>
              <a:rPr lang="en-US" altLang="zh-CN"/>
              <a:t>Socket: Socket 8</a:t>
            </a:r>
          </a:p>
          <a:p>
            <a:r>
              <a:rPr lang="en-US" altLang="zh-CN"/>
              <a:t>Front side bus: 60 and 66 MHz</a:t>
            </a:r>
          </a:p>
          <a:p>
            <a:r>
              <a:rPr lang="en-US" altLang="zh-CN"/>
              <a:t>VCore: 3.1-3.3 V</a:t>
            </a:r>
          </a:p>
          <a:p>
            <a:r>
              <a:rPr lang="en-US" altLang="zh-CN"/>
              <a:t>Fabrication: 0.50 µm or 0.35 BiCMOS</a:t>
            </a:r>
          </a:p>
          <a:p>
            <a:r>
              <a:rPr lang="en-US" altLang="zh-CN"/>
              <a:t>Transistors:  5.5 million</a:t>
            </a:r>
          </a:p>
          <a:p>
            <a:r>
              <a:rPr lang="en-US" altLang="zh-CN"/>
              <a:t>Clockrate: 150, 166, 180, 200 MHz</a:t>
            </a:r>
          </a:p>
        </p:txBody>
      </p:sp>
      <p:sp>
        <p:nvSpPr>
          <p:cNvPr id="2" name="日期占位符 1">
            <a:extLst>
              <a:ext uri="{FF2B5EF4-FFF2-40B4-BE49-F238E27FC236}">
                <a16:creationId xmlns:a16="http://schemas.microsoft.com/office/drawing/2014/main" id="{7CEEAC0A-3973-49E1-96B2-3558429B1775}"/>
              </a:ext>
            </a:extLst>
          </p:cNvPr>
          <p:cNvSpPr>
            <a:spLocks noGrp="1"/>
          </p:cNvSpPr>
          <p:nvPr>
            <p:ph type="dt" sz="half" idx="10"/>
          </p:nvPr>
        </p:nvSpPr>
        <p:spPr/>
        <p:txBody>
          <a:bodyPr/>
          <a:lstStyle/>
          <a:p>
            <a:fld id="{15FD6FDD-06D2-4BCF-AD0B-9A5E3AA65D07}"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927CC785-5D10-4377-B7A6-ED5D660BD9D8}"/>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63E103C5-C313-4DFE-9771-53D844B9CB9B}"/>
              </a:ext>
            </a:extLst>
          </p:cNvPr>
          <p:cNvSpPr>
            <a:spLocks noGrp="1"/>
          </p:cNvSpPr>
          <p:nvPr>
            <p:ph type="sldNum" sz="quarter" idx="12"/>
          </p:nvPr>
        </p:nvSpPr>
        <p:spPr/>
        <p:txBody>
          <a:bodyPr/>
          <a:lstStyle/>
          <a:p>
            <a:fld id="{543F9F60-DC96-4418-AA45-B65D142E4089}" type="slidenum">
              <a:rPr lang="zh-CN" altLang="en-US" smtClean="0"/>
              <a:t>54</a:t>
            </a:fld>
            <a:endParaRPr lang="zh-CN" altLang="en-US"/>
          </a:p>
        </p:txBody>
      </p:sp>
    </p:spTree>
    <p:extLst>
      <p:ext uri="{BB962C8B-B14F-4D97-AF65-F5344CB8AC3E}">
        <p14:creationId xmlns:p14="http://schemas.microsoft.com/office/powerpoint/2010/main" val="3993630357"/>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a:extLst>
              <a:ext uri="{FF2B5EF4-FFF2-40B4-BE49-F238E27FC236}">
                <a16:creationId xmlns:a16="http://schemas.microsoft.com/office/drawing/2014/main" id="{E3D7C8A9-458B-4ADD-B1AD-2BC158B53374}"/>
              </a:ext>
            </a:extLst>
          </p:cNvPr>
          <p:cNvSpPr>
            <a:spLocks noGrp="1" noChangeArrowheads="1"/>
          </p:cNvSpPr>
          <p:nvPr>
            <p:ph type="title"/>
          </p:nvPr>
        </p:nvSpPr>
        <p:spPr/>
        <p:txBody>
          <a:bodyPr/>
          <a:lstStyle/>
          <a:p>
            <a:r>
              <a:rPr lang="zh-CN" altLang="zh-CN"/>
              <a:t>Pentium Pro</a:t>
            </a:r>
          </a:p>
        </p:txBody>
      </p:sp>
      <p:pic>
        <p:nvPicPr>
          <p:cNvPr id="53250" name="Picture 2">
            <a:extLst>
              <a:ext uri="{FF2B5EF4-FFF2-40B4-BE49-F238E27FC236}">
                <a16:creationId xmlns:a16="http://schemas.microsoft.com/office/drawing/2014/main" id="{BD5C3C43-AE15-4488-B82F-1A5E6A757EF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501032" y="2236489"/>
            <a:ext cx="3764918" cy="3529610"/>
          </a:xfrm>
        </p:spPr>
      </p:pic>
      <p:pic>
        <p:nvPicPr>
          <p:cNvPr id="53251" name="Picture 3">
            <a:extLst>
              <a:ext uri="{FF2B5EF4-FFF2-40B4-BE49-F238E27FC236}">
                <a16:creationId xmlns:a16="http://schemas.microsoft.com/office/drawing/2014/main" id="{78455FC3-70A5-446B-BDF5-C4D91E6B857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366647" y="2134291"/>
            <a:ext cx="4411206" cy="3734006"/>
          </a:xfrm>
        </p:spPr>
      </p:pic>
      <p:sp>
        <p:nvSpPr>
          <p:cNvPr id="2" name="日期占位符 1">
            <a:extLst>
              <a:ext uri="{FF2B5EF4-FFF2-40B4-BE49-F238E27FC236}">
                <a16:creationId xmlns:a16="http://schemas.microsoft.com/office/drawing/2014/main" id="{0529DF21-B071-4B5B-BCB3-D7494BA39BD6}"/>
              </a:ext>
            </a:extLst>
          </p:cNvPr>
          <p:cNvSpPr>
            <a:spLocks noGrp="1"/>
          </p:cNvSpPr>
          <p:nvPr>
            <p:ph type="dt" sz="half" idx="10"/>
          </p:nvPr>
        </p:nvSpPr>
        <p:spPr/>
        <p:txBody>
          <a:bodyPr/>
          <a:lstStyle/>
          <a:p>
            <a:fld id="{9FFE98F6-EB16-4441-BB7F-D9DB6850E826}"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44CB6258-4539-4737-8E3C-6C4F6EADD9A3}"/>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3907C7A8-514E-4DBD-B8CA-29DFC3F29AC3}"/>
              </a:ext>
            </a:extLst>
          </p:cNvPr>
          <p:cNvSpPr>
            <a:spLocks noGrp="1"/>
          </p:cNvSpPr>
          <p:nvPr>
            <p:ph type="sldNum" sz="quarter" idx="12"/>
          </p:nvPr>
        </p:nvSpPr>
        <p:spPr/>
        <p:txBody>
          <a:bodyPr/>
          <a:lstStyle/>
          <a:p>
            <a:fld id="{543F9F60-DC96-4418-AA45-B65D142E4089}" type="slidenum">
              <a:rPr lang="zh-CN" altLang="en-US" smtClean="0"/>
              <a:t>55</a:t>
            </a:fld>
            <a:endParaRPr lang="zh-CN" altLang="en-US"/>
          </a:p>
        </p:txBody>
      </p:sp>
    </p:spTree>
    <p:extLst>
      <p:ext uri="{BB962C8B-B14F-4D97-AF65-F5344CB8AC3E}">
        <p14:creationId xmlns:p14="http://schemas.microsoft.com/office/powerpoint/2010/main" val="38873778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B0E41BA-2D78-4225-8443-DB365FE3A25D}"/>
              </a:ext>
            </a:extLst>
          </p:cNvPr>
          <p:cNvSpPr>
            <a:spLocks noGrp="1" noChangeArrowheads="1"/>
          </p:cNvSpPr>
          <p:nvPr>
            <p:ph type="title"/>
          </p:nvPr>
        </p:nvSpPr>
        <p:spPr/>
        <p:txBody>
          <a:bodyPr/>
          <a:lstStyle/>
          <a:p>
            <a:r>
              <a:rPr lang="en-US" altLang="zh-CN"/>
              <a:t>Pentium II (on May 7, 1997)</a:t>
            </a:r>
          </a:p>
        </p:txBody>
      </p:sp>
      <p:sp>
        <p:nvSpPr>
          <p:cNvPr id="54275" name="Rectangle 3">
            <a:extLst>
              <a:ext uri="{FF2B5EF4-FFF2-40B4-BE49-F238E27FC236}">
                <a16:creationId xmlns:a16="http://schemas.microsoft.com/office/drawing/2014/main" id="{42348747-5053-42AC-84BC-AFB81C98A8DA}"/>
              </a:ext>
            </a:extLst>
          </p:cNvPr>
          <p:cNvSpPr>
            <a:spLocks noGrp="1" noChangeArrowheads="1"/>
          </p:cNvSpPr>
          <p:nvPr>
            <p:ph type="body" idx="1"/>
          </p:nvPr>
        </p:nvSpPr>
        <p:spPr/>
        <p:txBody>
          <a:bodyPr>
            <a:normAutofit fontScale="92500" lnSpcReduction="10000"/>
          </a:bodyPr>
          <a:lstStyle/>
          <a:p>
            <a:r>
              <a:rPr lang="zh-CN" altLang="zh-CN"/>
              <a:t>Produced: From mid 1997 to early 1999 </a:t>
            </a:r>
          </a:p>
          <a:p>
            <a:r>
              <a:rPr lang="zh-CN" altLang="zh-CN"/>
              <a:t>Max CPU clock: 233 MHz to 450 MHz </a:t>
            </a:r>
          </a:p>
          <a:p>
            <a:r>
              <a:rPr lang="zh-CN" altLang="zh-CN"/>
              <a:t>FSB speeds: 66  to 100  </a:t>
            </a:r>
          </a:p>
          <a:p>
            <a:r>
              <a:rPr lang="zh-CN" altLang="zh-CN"/>
              <a:t>Min feature size: 0.35 µm to 0.25 µm </a:t>
            </a:r>
          </a:p>
          <a:p>
            <a:r>
              <a:rPr lang="zh-CN" altLang="zh-CN"/>
              <a:t>Instruction set: x86, MMX </a:t>
            </a:r>
          </a:p>
          <a:p>
            <a:r>
              <a:rPr lang="zh-CN" altLang="zh-CN"/>
              <a:t>Socket(s): Slot 1</a:t>
            </a:r>
          </a:p>
          <a:p>
            <a:r>
              <a:rPr lang="zh-CN" altLang="zh-CN"/>
              <a:t>VCore: 1.5, 1.55, 1.6 V, 2.0 V, 2.8 V</a:t>
            </a:r>
          </a:p>
          <a:p>
            <a:r>
              <a:rPr lang="zh-CN" altLang="zh-CN"/>
              <a:t>Transistors: 7.5 million</a:t>
            </a:r>
          </a:p>
          <a:p>
            <a:r>
              <a:rPr lang="zh-CN" altLang="zh-CN"/>
              <a:t>Others</a:t>
            </a:r>
          </a:p>
          <a:p>
            <a:pPr lvl="1"/>
            <a:r>
              <a:rPr lang="zh-CN" altLang="zh-CN"/>
              <a:t>Core name(s): Klamath, Deschutes, Tonga, Dixon</a:t>
            </a:r>
          </a:p>
          <a:p>
            <a:pPr lvl="1"/>
            <a:r>
              <a:rPr lang="zh-CN" altLang="zh-CN"/>
              <a:t>In early 1999, it was superseded by the Pentium III</a:t>
            </a:r>
          </a:p>
        </p:txBody>
      </p:sp>
      <p:sp>
        <p:nvSpPr>
          <p:cNvPr id="2" name="日期占位符 1">
            <a:extLst>
              <a:ext uri="{FF2B5EF4-FFF2-40B4-BE49-F238E27FC236}">
                <a16:creationId xmlns:a16="http://schemas.microsoft.com/office/drawing/2014/main" id="{A9D65E34-C53F-4118-A78D-91D58FBC34B9}"/>
              </a:ext>
            </a:extLst>
          </p:cNvPr>
          <p:cNvSpPr>
            <a:spLocks noGrp="1"/>
          </p:cNvSpPr>
          <p:nvPr>
            <p:ph type="dt" sz="half" idx="10"/>
          </p:nvPr>
        </p:nvSpPr>
        <p:spPr/>
        <p:txBody>
          <a:bodyPr/>
          <a:lstStyle/>
          <a:p>
            <a:fld id="{E4F123AC-EF75-4539-ACB3-898AAF13A876}"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729DF2E3-2BC1-40FC-89F1-44BA987D9897}"/>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46B29701-8348-4A26-BAE5-987D9557F161}"/>
              </a:ext>
            </a:extLst>
          </p:cNvPr>
          <p:cNvSpPr>
            <a:spLocks noGrp="1"/>
          </p:cNvSpPr>
          <p:nvPr>
            <p:ph type="sldNum" sz="quarter" idx="12"/>
          </p:nvPr>
        </p:nvSpPr>
        <p:spPr/>
        <p:txBody>
          <a:bodyPr/>
          <a:lstStyle/>
          <a:p>
            <a:fld id="{543F9F60-DC96-4418-AA45-B65D142E4089}" type="slidenum">
              <a:rPr lang="zh-CN" altLang="en-US" smtClean="0"/>
              <a:t>56</a:t>
            </a:fld>
            <a:endParaRPr lang="zh-CN" altLang="en-US"/>
          </a:p>
        </p:txBody>
      </p:sp>
    </p:spTree>
    <p:extLst>
      <p:ext uri="{BB962C8B-B14F-4D97-AF65-F5344CB8AC3E}">
        <p14:creationId xmlns:p14="http://schemas.microsoft.com/office/powerpoint/2010/main" val="38727517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80E3E8C7-18E8-4B08-8212-A731708666D6}"/>
              </a:ext>
            </a:extLst>
          </p:cNvPr>
          <p:cNvSpPr>
            <a:spLocks noGrp="1" noChangeArrowheads="1"/>
          </p:cNvSpPr>
          <p:nvPr>
            <p:ph type="title"/>
          </p:nvPr>
        </p:nvSpPr>
        <p:spPr/>
        <p:txBody>
          <a:bodyPr/>
          <a:lstStyle/>
          <a:p>
            <a:r>
              <a:rPr lang="zh-CN" altLang="zh-CN"/>
              <a:t>Pentium II, Slot 1</a:t>
            </a:r>
          </a:p>
        </p:txBody>
      </p:sp>
      <p:pic>
        <p:nvPicPr>
          <p:cNvPr id="55299" name="Picture 3">
            <a:extLst>
              <a:ext uri="{FF2B5EF4-FFF2-40B4-BE49-F238E27FC236}">
                <a16:creationId xmlns:a16="http://schemas.microsoft.com/office/drawing/2014/main" id="{B24514D9-21B8-42A1-8133-16BB47372292}"/>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42758" y="1050925"/>
            <a:ext cx="4196021" cy="2617788"/>
          </a:xfrm>
        </p:spPr>
      </p:pic>
      <p:pic>
        <p:nvPicPr>
          <p:cNvPr id="55300" name="Picture 4">
            <a:extLst>
              <a:ext uri="{FF2B5EF4-FFF2-40B4-BE49-F238E27FC236}">
                <a16:creationId xmlns:a16="http://schemas.microsoft.com/office/drawing/2014/main" id="{5FF60AD3-F76B-4324-B5B5-011897C7A8BD}"/>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847772" y="1050925"/>
            <a:ext cx="3912506" cy="2617788"/>
          </a:xfrm>
        </p:spPr>
      </p:pic>
      <p:pic>
        <p:nvPicPr>
          <p:cNvPr id="55301" name="Picture 5">
            <a:extLst>
              <a:ext uri="{FF2B5EF4-FFF2-40B4-BE49-F238E27FC236}">
                <a16:creationId xmlns:a16="http://schemas.microsoft.com/office/drawing/2014/main" id="{0E871613-5F53-4FCA-B18C-642B6EDDC620}"/>
              </a:ext>
            </a:extLst>
          </p:cNvPr>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188119" y="4210844"/>
            <a:ext cx="4305300" cy="1857375"/>
          </a:xfrm>
        </p:spPr>
      </p:pic>
      <p:pic>
        <p:nvPicPr>
          <p:cNvPr id="55302" name="Picture 6">
            <a:extLst>
              <a:ext uri="{FF2B5EF4-FFF2-40B4-BE49-F238E27FC236}">
                <a16:creationId xmlns:a16="http://schemas.microsoft.com/office/drawing/2014/main" id="{D83EF412-2A8E-4A5F-AD85-BEB4BF331087}"/>
              </a:ext>
            </a:extLst>
          </p:cNvPr>
          <p:cNvPicPr>
            <a:picLocks noGrp="1" noChangeAspect="1" noChangeArrowheads="1"/>
          </p:cNvPicPr>
          <p:nvPr>
            <p:ph sz="quarter" idx="4"/>
          </p:nvPr>
        </p:nvPicPr>
        <p:blipFill>
          <a:blip r:embed="rId5">
            <a:extLst>
              <a:ext uri="{28A0092B-C50C-407E-A947-70E740481C1C}">
                <a14:useLocalDpi xmlns:a14="http://schemas.microsoft.com/office/drawing/2010/main" val="0"/>
              </a:ext>
            </a:extLst>
          </a:blip>
          <a:srcRect/>
          <a:stretch>
            <a:fillRect/>
          </a:stretch>
        </p:blipFill>
        <p:spPr>
          <a:xfrm>
            <a:off x="4651375" y="4206081"/>
            <a:ext cx="4305300" cy="1866900"/>
          </a:xfrm>
        </p:spPr>
      </p:pic>
      <p:sp>
        <p:nvSpPr>
          <p:cNvPr id="2" name="日期占位符 1">
            <a:extLst>
              <a:ext uri="{FF2B5EF4-FFF2-40B4-BE49-F238E27FC236}">
                <a16:creationId xmlns:a16="http://schemas.microsoft.com/office/drawing/2014/main" id="{EDB3752D-E013-4138-83E5-1CAB0AA836CA}"/>
              </a:ext>
            </a:extLst>
          </p:cNvPr>
          <p:cNvSpPr>
            <a:spLocks noGrp="1"/>
          </p:cNvSpPr>
          <p:nvPr>
            <p:ph type="dt" sz="half" idx="10"/>
          </p:nvPr>
        </p:nvSpPr>
        <p:spPr/>
        <p:txBody>
          <a:bodyPr/>
          <a:lstStyle/>
          <a:p>
            <a:fld id="{A03E802E-CCEC-4323-B7B3-0B015530CCC0}" type="datetime1">
              <a:rPr lang="zh-CN" altLang="en-US" smtClean="0"/>
              <a:t>2020/12/15 Tuesday</a:t>
            </a:fld>
            <a:endParaRPr lang="en-US" altLang="zh-CN"/>
          </a:p>
        </p:txBody>
      </p:sp>
      <p:sp>
        <p:nvSpPr>
          <p:cNvPr id="3" name="页脚占位符 2">
            <a:extLst>
              <a:ext uri="{FF2B5EF4-FFF2-40B4-BE49-F238E27FC236}">
                <a16:creationId xmlns:a16="http://schemas.microsoft.com/office/drawing/2014/main" id="{E2716ABE-D14E-4AED-896C-FBA75F730121}"/>
              </a:ext>
            </a:extLst>
          </p:cNvPr>
          <p:cNvSpPr>
            <a:spLocks noGrp="1"/>
          </p:cNvSpPr>
          <p:nvPr>
            <p:ph type="ftr" sz="quarter" idx="11"/>
          </p:nvPr>
        </p:nvSpPr>
        <p:spPr/>
        <p:txBody>
          <a:bodyPr/>
          <a:lstStyle/>
          <a:p>
            <a:r>
              <a:rPr lang="en-US" altLang="zh-CN"/>
              <a:t>ACA202 © ZHANG Chun-yuan, Fall 2020</a:t>
            </a:r>
          </a:p>
        </p:txBody>
      </p:sp>
      <p:sp>
        <p:nvSpPr>
          <p:cNvPr id="4" name="灯片编号占位符 3">
            <a:extLst>
              <a:ext uri="{FF2B5EF4-FFF2-40B4-BE49-F238E27FC236}">
                <a16:creationId xmlns:a16="http://schemas.microsoft.com/office/drawing/2014/main" id="{A9390C2A-4121-49CC-AA8B-DD8EF09D7994}"/>
              </a:ext>
            </a:extLst>
          </p:cNvPr>
          <p:cNvSpPr>
            <a:spLocks noGrp="1"/>
          </p:cNvSpPr>
          <p:nvPr>
            <p:ph type="sldNum" sz="quarter" idx="12"/>
          </p:nvPr>
        </p:nvSpPr>
        <p:spPr/>
        <p:txBody>
          <a:bodyPr/>
          <a:lstStyle/>
          <a:p>
            <a:fld id="{D63A4206-E5BD-4137-B291-9C444A960DB7}" type="slidenum">
              <a:rPr lang="zh-CN" altLang="en-US" smtClean="0"/>
              <a:pPr/>
              <a:t>57</a:t>
            </a:fld>
            <a:endParaRPr lang="en-US" altLang="zh-CN"/>
          </a:p>
        </p:txBody>
      </p:sp>
    </p:spTree>
    <p:extLst>
      <p:ext uri="{BB962C8B-B14F-4D97-AF65-F5344CB8AC3E}">
        <p14:creationId xmlns:p14="http://schemas.microsoft.com/office/powerpoint/2010/main" val="40363253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83A4996-7B07-489F-88DB-757631FBD4EC}"/>
              </a:ext>
            </a:extLst>
          </p:cNvPr>
          <p:cNvSpPr>
            <a:spLocks noGrp="1" noChangeArrowheads="1"/>
          </p:cNvSpPr>
          <p:nvPr>
            <p:ph type="title"/>
          </p:nvPr>
        </p:nvSpPr>
        <p:spPr/>
        <p:txBody>
          <a:bodyPr/>
          <a:lstStyle/>
          <a:p>
            <a:r>
              <a:rPr lang="en-US" altLang="zh-CN"/>
              <a:t>The Intel P6 Competitors</a:t>
            </a:r>
          </a:p>
        </p:txBody>
      </p:sp>
      <p:sp>
        <p:nvSpPr>
          <p:cNvPr id="56323" name="Rectangle 3">
            <a:extLst>
              <a:ext uri="{FF2B5EF4-FFF2-40B4-BE49-F238E27FC236}">
                <a16:creationId xmlns:a16="http://schemas.microsoft.com/office/drawing/2014/main" id="{AA3CB441-BC2E-4E29-A10C-DE7F3049C498}"/>
              </a:ext>
            </a:extLst>
          </p:cNvPr>
          <p:cNvSpPr>
            <a:spLocks noGrp="1" noChangeArrowheads="1"/>
          </p:cNvSpPr>
          <p:nvPr>
            <p:ph type="body" idx="1"/>
          </p:nvPr>
        </p:nvSpPr>
        <p:spPr/>
        <p:txBody>
          <a:bodyPr/>
          <a:lstStyle/>
          <a:p>
            <a:r>
              <a:rPr lang="en-US" altLang="zh-CN"/>
              <a:t>Using a RISC core for the x86 architecture is not original to Intel</a:t>
            </a:r>
          </a:p>
          <a:p>
            <a:r>
              <a:rPr lang="en-US" altLang="zh-CN"/>
              <a:t>Similar designs appeared earlier in </a:t>
            </a:r>
          </a:p>
          <a:p>
            <a:pPr lvl="1"/>
            <a:r>
              <a:rPr lang="en-US" altLang="zh-CN"/>
              <a:t>The NextGen Nx586 -&gt; AMD K6</a:t>
            </a:r>
          </a:p>
          <a:p>
            <a:pPr lvl="1"/>
            <a:r>
              <a:rPr lang="en-US" altLang="zh-CN"/>
              <a:t>The AMD K5</a:t>
            </a:r>
          </a:p>
          <a:p>
            <a:pPr lvl="1"/>
            <a:r>
              <a:rPr lang="en-US" altLang="zh-CN"/>
              <a:t>The Cyrix 6x86 and MII -&gt; National Semiconductor -&gt; VIA C</a:t>
            </a:r>
          </a:p>
          <a:p>
            <a:pPr lvl="1"/>
            <a:r>
              <a:rPr lang="en-US" altLang="zh-CN"/>
              <a:t>IDT WinChip -&gt; VIA</a:t>
            </a:r>
          </a:p>
        </p:txBody>
      </p:sp>
      <p:sp>
        <p:nvSpPr>
          <p:cNvPr id="2" name="日期占位符 1">
            <a:extLst>
              <a:ext uri="{FF2B5EF4-FFF2-40B4-BE49-F238E27FC236}">
                <a16:creationId xmlns:a16="http://schemas.microsoft.com/office/drawing/2014/main" id="{E3C8CACA-EEEA-40F1-92E0-E6B3EDC7EC05}"/>
              </a:ext>
            </a:extLst>
          </p:cNvPr>
          <p:cNvSpPr>
            <a:spLocks noGrp="1"/>
          </p:cNvSpPr>
          <p:nvPr>
            <p:ph type="dt" sz="half" idx="10"/>
          </p:nvPr>
        </p:nvSpPr>
        <p:spPr/>
        <p:txBody>
          <a:bodyPr/>
          <a:lstStyle/>
          <a:p>
            <a:fld id="{60EC5EDE-4CB7-4D5B-A11F-97E4B1DEADAB}"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E1FC068D-2409-4597-9C3B-361DF7BF4780}"/>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8C5986AE-E08E-4564-A731-CADE48A04D4E}"/>
              </a:ext>
            </a:extLst>
          </p:cNvPr>
          <p:cNvSpPr>
            <a:spLocks noGrp="1"/>
          </p:cNvSpPr>
          <p:nvPr>
            <p:ph type="sldNum" sz="quarter" idx="12"/>
          </p:nvPr>
        </p:nvSpPr>
        <p:spPr/>
        <p:txBody>
          <a:bodyPr/>
          <a:lstStyle/>
          <a:p>
            <a:fld id="{543F9F60-DC96-4418-AA45-B65D142E4089}" type="slidenum">
              <a:rPr lang="zh-CN" altLang="en-US" smtClean="0"/>
              <a:t>58</a:t>
            </a:fld>
            <a:endParaRPr lang="zh-CN" altLang="en-US"/>
          </a:p>
        </p:txBody>
      </p:sp>
    </p:spTree>
    <p:extLst>
      <p:ext uri="{BB962C8B-B14F-4D97-AF65-F5344CB8AC3E}">
        <p14:creationId xmlns:p14="http://schemas.microsoft.com/office/powerpoint/2010/main" val="2504162008"/>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46EDA8A-044F-4D4E-BB3A-F40301930793}"/>
              </a:ext>
            </a:extLst>
          </p:cNvPr>
          <p:cNvSpPr>
            <a:spLocks noGrp="1" noChangeArrowheads="1"/>
          </p:cNvSpPr>
          <p:nvPr>
            <p:ph type="title"/>
          </p:nvPr>
        </p:nvSpPr>
        <p:spPr/>
        <p:txBody>
          <a:bodyPr/>
          <a:lstStyle/>
          <a:p>
            <a:r>
              <a:rPr lang="zh-CN" altLang="zh-CN"/>
              <a:t>Intel P6 Organization</a:t>
            </a:r>
          </a:p>
        </p:txBody>
      </p:sp>
      <p:sp>
        <p:nvSpPr>
          <p:cNvPr id="57347" name="Rectangle 3">
            <a:extLst>
              <a:ext uri="{FF2B5EF4-FFF2-40B4-BE49-F238E27FC236}">
                <a16:creationId xmlns:a16="http://schemas.microsoft.com/office/drawing/2014/main" id="{1698EE90-6AFF-4DAC-8962-A691EE8F29D0}"/>
              </a:ext>
            </a:extLst>
          </p:cNvPr>
          <p:cNvSpPr>
            <a:spLocks noGrp="1" noChangeArrowheads="1"/>
          </p:cNvSpPr>
          <p:nvPr>
            <p:ph type="body" idx="1"/>
          </p:nvPr>
        </p:nvSpPr>
        <p:spPr/>
        <p:txBody>
          <a:bodyPr/>
          <a:lstStyle/>
          <a:p>
            <a:r>
              <a:rPr lang="en-US" altLang="zh-CN"/>
              <a:t>A three-issue, superscalar micro-architecture</a:t>
            </a:r>
          </a:p>
          <a:p>
            <a:r>
              <a:rPr lang="en-US" altLang="zh-CN"/>
              <a:t>A 14-stage pipeline</a:t>
            </a:r>
          </a:p>
          <a:p>
            <a:pPr lvl="1"/>
            <a:r>
              <a:rPr lang="en-US" altLang="zh-CN"/>
              <a:t>Intel sometimes counts them as 12 stages</a:t>
            </a:r>
          </a:p>
          <a:p>
            <a:r>
              <a:rPr lang="en-US" altLang="zh-CN"/>
              <a:t>Six parallel execution units</a:t>
            </a:r>
          </a:p>
          <a:p>
            <a:pPr lvl="1"/>
            <a:r>
              <a:rPr lang="en-US" altLang="zh-CN"/>
              <a:t>Two integer</a:t>
            </a:r>
          </a:p>
          <a:p>
            <a:pPr lvl="1"/>
            <a:r>
              <a:rPr lang="en-US" altLang="zh-CN"/>
              <a:t>One load</a:t>
            </a:r>
          </a:p>
          <a:p>
            <a:pPr lvl="1"/>
            <a:r>
              <a:rPr lang="en-US" altLang="zh-CN"/>
              <a:t>One store</a:t>
            </a:r>
          </a:p>
          <a:p>
            <a:pPr lvl="1"/>
            <a:r>
              <a:rPr lang="en-US" altLang="zh-CN"/>
              <a:t>One FP unit</a:t>
            </a:r>
          </a:p>
          <a:p>
            <a:pPr lvl="1"/>
            <a:r>
              <a:rPr lang="en-US" altLang="zh-CN"/>
              <a:t>One MMX unit</a:t>
            </a:r>
          </a:p>
          <a:p>
            <a:pPr lvl="2"/>
            <a:r>
              <a:rPr lang="en-US" altLang="zh-CN"/>
              <a:t>The first separate MMX unit processor</a:t>
            </a:r>
          </a:p>
        </p:txBody>
      </p:sp>
      <p:sp>
        <p:nvSpPr>
          <p:cNvPr id="2" name="日期占位符 1">
            <a:extLst>
              <a:ext uri="{FF2B5EF4-FFF2-40B4-BE49-F238E27FC236}">
                <a16:creationId xmlns:a16="http://schemas.microsoft.com/office/drawing/2014/main" id="{2C0C5860-6355-4F2F-96CB-005F896E3813}"/>
              </a:ext>
            </a:extLst>
          </p:cNvPr>
          <p:cNvSpPr>
            <a:spLocks noGrp="1"/>
          </p:cNvSpPr>
          <p:nvPr>
            <p:ph type="dt" sz="half" idx="10"/>
          </p:nvPr>
        </p:nvSpPr>
        <p:spPr/>
        <p:txBody>
          <a:bodyPr/>
          <a:lstStyle/>
          <a:p>
            <a:fld id="{3C063E84-C60E-423B-BFFC-98D1F5518C1F}"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EECA6981-30C1-42AC-88C5-FD657D84998E}"/>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F0360D38-FCC9-49F5-88B8-FB4F92B6E79B}"/>
              </a:ext>
            </a:extLst>
          </p:cNvPr>
          <p:cNvSpPr>
            <a:spLocks noGrp="1"/>
          </p:cNvSpPr>
          <p:nvPr>
            <p:ph type="sldNum" sz="quarter" idx="12"/>
          </p:nvPr>
        </p:nvSpPr>
        <p:spPr/>
        <p:txBody>
          <a:bodyPr/>
          <a:lstStyle/>
          <a:p>
            <a:fld id="{543F9F60-DC96-4418-AA45-B65D142E4089}" type="slidenum">
              <a:rPr lang="zh-CN" altLang="en-US" smtClean="0"/>
              <a:t>59</a:t>
            </a:fld>
            <a:endParaRPr lang="zh-CN" altLang="en-US"/>
          </a:p>
        </p:txBody>
      </p:sp>
    </p:spTree>
    <p:extLst>
      <p:ext uri="{BB962C8B-B14F-4D97-AF65-F5344CB8AC3E}">
        <p14:creationId xmlns:p14="http://schemas.microsoft.com/office/powerpoint/2010/main" val="295489569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a:extLst>
              <a:ext uri="{FF2B5EF4-FFF2-40B4-BE49-F238E27FC236}">
                <a16:creationId xmlns:a16="http://schemas.microsoft.com/office/drawing/2014/main" id="{4ECD0422-C40D-4B65-94F2-D7AAF862F44D}"/>
              </a:ext>
            </a:extLst>
          </p:cNvPr>
          <p:cNvSpPr>
            <a:spLocks noGrp="1" noChangeArrowheads="1"/>
          </p:cNvSpPr>
          <p:nvPr>
            <p:ph type="title"/>
          </p:nvPr>
        </p:nvSpPr>
        <p:spPr/>
        <p:txBody>
          <a:bodyPr/>
          <a:lstStyle/>
          <a:p>
            <a:r>
              <a:rPr lang="zh-CN" altLang="en-US"/>
              <a:t>剽窃与引用</a:t>
            </a:r>
            <a:endParaRPr lang="zh-CN" altLang="en-US" dirty="0"/>
          </a:p>
        </p:txBody>
      </p:sp>
      <p:sp>
        <p:nvSpPr>
          <p:cNvPr id="499715" name="Rectangle 3">
            <a:extLst>
              <a:ext uri="{FF2B5EF4-FFF2-40B4-BE49-F238E27FC236}">
                <a16:creationId xmlns:a16="http://schemas.microsoft.com/office/drawing/2014/main" id="{96790BE4-B138-44C6-8054-44811257504E}"/>
              </a:ext>
            </a:extLst>
          </p:cNvPr>
          <p:cNvSpPr>
            <a:spLocks noGrp="1" noChangeArrowheads="1"/>
          </p:cNvSpPr>
          <p:nvPr>
            <p:ph type="body" idx="1"/>
          </p:nvPr>
        </p:nvSpPr>
        <p:spPr/>
        <p:txBody>
          <a:bodyPr/>
          <a:lstStyle/>
          <a:p>
            <a:r>
              <a:rPr lang="zh-CN" altLang="en-US" dirty="0"/>
              <a:t>你用了别人的大段文字，注明了出处，但是没有对别人的文字做恰当的改写，也是剽窃</a:t>
            </a:r>
          </a:p>
          <a:p>
            <a:pPr lvl="1"/>
            <a:r>
              <a:rPr lang="zh-CN" altLang="en-US" dirty="0"/>
              <a:t>如果是直接引用别人的文字，要用引号给引起来表示是引用，光是注明出处还不行</a:t>
            </a:r>
          </a:p>
          <a:p>
            <a:pPr lvl="2"/>
            <a:r>
              <a:rPr lang="zh-CN" altLang="en-US" dirty="0"/>
              <a:t>有的人写论文的引言部分去抄别人的，抄完了注明引自这篇论文。那也是剽窃</a:t>
            </a:r>
          </a:p>
          <a:p>
            <a:r>
              <a:rPr lang="zh-CN" altLang="en-US" dirty="0"/>
              <a:t>重要、重要、重要</a:t>
            </a:r>
            <a:r>
              <a:rPr lang="en-US" altLang="zh-CN" dirty="0"/>
              <a:t>……</a:t>
            </a:r>
          </a:p>
          <a:p>
            <a:pPr lvl="1"/>
            <a:r>
              <a:rPr lang="zh-CN" altLang="en-US" dirty="0"/>
              <a:t>你在介绍别人的成果的时候，必须用自己的语言进行复述，而不能不用引号地直接用别人的话</a:t>
            </a:r>
          </a:p>
          <a:p>
            <a:pPr lvl="2"/>
            <a:r>
              <a:rPr lang="zh-CN" altLang="en-US" dirty="0"/>
              <a:t>这是国际学术界公认的一条准则</a:t>
            </a:r>
          </a:p>
        </p:txBody>
      </p:sp>
      <p:sp>
        <p:nvSpPr>
          <p:cNvPr id="2" name="日期占位符 1">
            <a:extLst>
              <a:ext uri="{FF2B5EF4-FFF2-40B4-BE49-F238E27FC236}">
                <a16:creationId xmlns:a16="http://schemas.microsoft.com/office/drawing/2014/main" id="{BAD75796-5E05-4608-A529-8808A6AE1787}"/>
              </a:ext>
            </a:extLst>
          </p:cNvPr>
          <p:cNvSpPr>
            <a:spLocks noGrp="1"/>
          </p:cNvSpPr>
          <p:nvPr>
            <p:ph type="dt" sz="half" idx="10"/>
          </p:nvPr>
        </p:nvSpPr>
        <p:spPr/>
        <p:txBody>
          <a:bodyPr/>
          <a:lstStyle/>
          <a:p>
            <a:fld id="{FF2FB41F-97EF-4638-8861-35C30B4AD3EB}"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2E5BE285-1A5B-4DD7-817F-4F3987DDB378}"/>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23A4AA6B-D95F-47BE-B58F-A3D500DAFA9D}"/>
              </a:ext>
            </a:extLst>
          </p:cNvPr>
          <p:cNvSpPr>
            <a:spLocks noGrp="1"/>
          </p:cNvSpPr>
          <p:nvPr>
            <p:ph type="sldNum" sz="quarter" idx="12"/>
          </p:nvPr>
        </p:nvSpPr>
        <p:spPr/>
        <p:txBody>
          <a:bodyPr/>
          <a:lstStyle/>
          <a:p>
            <a:fld id="{336653EF-9ABF-4E40-80D2-3EB699054AAB}" type="slidenum">
              <a:rPr lang="zh-CN" altLang="en-US" smtClean="0"/>
              <a:t>6</a:t>
            </a:fld>
            <a:endParaRPr lang="zh-CN" altLang="en-US"/>
          </a:p>
        </p:txBody>
      </p:sp>
    </p:spTree>
    <p:extLst>
      <p:ext uri="{BB962C8B-B14F-4D97-AF65-F5344CB8AC3E}">
        <p14:creationId xmlns:p14="http://schemas.microsoft.com/office/powerpoint/2010/main" val="37164774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FE8F1463-EB43-4CA9-9EAC-15801DF02943}"/>
              </a:ext>
            </a:extLst>
          </p:cNvPr>
          <p:cNvSpPr>
            <a:spLocks noGrp="1" noChangeArrowheads="1"/>
          </p:cNvSpPr>
          <p:nvPr>
            <p:ph type="title"/>
          </p:nvPr>
        </p:nvSpPr>
        <p:spPr/>
        <p:txBody>
          <a:bodyPr/>
          <a:lstStyle/>
          <a:p>
            <a:r>
              <a:rPr lang="zh-CN" altLang="zh-CN"/>
              <a:t>The Latency and Repeat Rate For uOPs</a:t>
            </a:r>
          </a:p>
        </p:txBody>
      </p:sp>
      <p:graphicFrame>
        <p:nvGraphicFramePr>
          <p:cNvPr id="58371" name="Group 3">
            <a:extLst>
              <a:ext uri="{FF2B5EF4-FFF2-40B4-BE49-F238E27FC236}">
                <a16:creationId xmlns:a16="http://schemas.microsoft.com/office/drawing/2014/main" id="{B92CD59F-9820-4776-B65E-6CC85C30127F}"/>
              </a:ext>
            </a:extLst>
          </p:cNvPr>
          <p:cNvGraphicFramePr>
            <a:graphicFrameLocks noGrp="1"/>
          </p:cNvGraphicFramePr>
          <p:nvPr>
            <p:ph idx="1"/>
          </p:nvPr>
        </p:nvGraphicFramePr>
        <p:xfrm>
          <a:off x="628650" y="1825625"/>
          <a:ext cx="7887355" cy="4047759"/>
        </p:xfrm>
        <a:graphic>
          <a:graphicData uri="http://schemas.openxmlformats.org/drawingml/2006/table">
            <a:tbl>
              <a:tblPr/>
              <a:tblGrid>
                <a:gridCol w="3045668">
                  <a:extLst>
                    <a:ext uri="{9D8B030D-6E8A-4147-A177-3AD203B41FA5}">
                      <a16:colId xmlns:a16="http://schemas.microsoft.com/office/drawing/2014/main" val="1490323383"/>
                    </a:ext>
                  </a:extLst>
                </a:gridCol>
                <a:gridCol w="2732973">
                  <a:extLst>
                    <a:ext uri="{9D8B030D-6E8A-4147-A177-3AD203B41FA5}">
                      <a16:colId xmlns:a16="http://schemas.microsoft.com/office/drawing/2014/main" val="3181644283"/>
                    </a:ext>
                  </a:extLst>
                </a:gridCol>
                <a:gridCol w="2108714">
                  <a:extLst>
                    <a:ext uri="{9D8B030D-6E8A-4147-A177-3AD203B41FA5}">
                      <a16:colId xmlns:a16="http://schemas.microsoft.com/office/drawing/2014/main" val="750238728"/>
                    </a:ext>
                  </a:extLst>
                </a:gridCol>
              </a:tblGrid>
              <a:tr h="548187">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marL="757238" defTabSz="1123950">
                        <a:spcBef>
                          <a:spcPct val="20000"/>
                        </a:spcBef>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Instruction name</a:t>
                      </a:r>
                    </a:p>
                  </a:txBody>
                  <a:tcPr marL="65474" marR="65474" marT="36546" marB="36546"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marL="757238" defTabSz="1123950">
                        <a:spcBef>
                          <a:spcPct val="20000"/>
                        </a:spcBef>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Pipeline stages</a:t>
                      </a:r>
                    </a:p>
                  </a:txBody>
                  <a:tcPr marL="65474" marR="65474" marT="36546" marB="3654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marL="757238" defTabSz="1123950">
                        <a:spcBef>
                          <a:spcPct val="20000"/>
                        </a:spcBef>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Repeat rate</a:t>
                      </a:r>
                    </a:p>
                  </a:txBody>
                  <a:tcPr marL="65474" marR="65474" marT="36546" marB="36546"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328599401"/>
                  </a:ext>
                </a:extLst>
              </a:tr>
              <a:tr h="558268">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marL="757238" defTabSz="1123950">
                        <a:spcBef>
                          <a:spcPct val="20000"/>
                        </a:spcBef>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Integer ALU</a:t>
                      </a:r>
                    </a:p>
                  </a:txBody>
                  <a:tcPr marL="65474" marR="65474" marT="36546" marB="36546"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123950">
                        <a:spcBef>
                          <a:spcPct val="20000"/>
                        </a:spcBef>
                        <a:tabLst>
                          <a:tab pos="1254125" algn="r"/>
                        </a:tabLst>
                        <a:defRPr sz="2800">
                          <a:solidFill>
                            <a:schemeClr val="tx1"/>
                          </a:solidFill>
                          <a:latin typeface="Arial" panose="020B0604020202020204" pitchFamily="34" charset="0"/>
                          <a:ea typeface="微软雅黑" panose="020B0503020204020204" pitchFamily="34" charset="-122"/>
                        </a:defRPr>
                      </a:lvl1pPr>
                      <a:lvl2pPr marL="757238" defTabSz="1123950">
                        <a:spcBef>
                          <a:spcPct val="20000"/>
                        </a:spcBef>
                        <a:tabLst>
                          <a:tab pos="1254125" algn="r"/>
                        </a:tabLst>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tabLst>
                          <a:tab pos="1254125" algn="r"/>
                        </a:tabLst>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tabLst>
                          <a:tab pos="1254125" algn="r"/>
                        </a:tabLst>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tabLst>
                          <a:tab pos="1254125" algn="r"/>
                        </a:tabLst>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tab pos="1254125" algn="r"/>
                        </a:tabLst>
                      </a:pPr>
                      <a:r>
                        <a:rPr kumimoji="0" lang="zh-CN" altLang="en-US"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	</a:t>
                      </a: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1</a:t>
                      </a:r>
                    </a:p>
                  </a:txBody>
                  <a:tcPr marL="65474" marR="65474" marT="36546" marB="3654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marL="757238" defTabSz="1123950">
                        <a:spcBef>
                          <a:spcPct val="20000"/>
                        </a:spcBef>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	</a:t>
                      </a: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1</a:t>
                      </a:r>
                    </a:p>
                  </a:txBody>
                  <a:tcPr marL="65474" marR="65474" marT="36546" marB="36546"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33339672"/>
                  </a:ext>
                </a:extLst>
              </a:tr>
              <a:tr h="557008">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marL="757238" defTabSz="1123950">
                        <a:spcBef>
                          <a:spcPct val="20000"/>
                        </a:spcBef>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Integer load</a:t>
                      </a:r>
                    </a:p>
                  </a:txBody>
                  <a:tcPr marL="65474" marR="65474" marT="36546" marB="36546"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123950">
                        <a:spcBef>
                          <a:spcPct val="20000"/>
                        </a:spcBef>
                        <a:tabLst>
                          <a:tab pos="1254125" algn="r"/>
                        </a:tabLst>
                        <a:defRPr sz="2800">
                          <a:solidFill>
                            <a:schemeClr val="tx1"/>
                          </a:solidFill>
                          <a:latin typeface="Arial" panose="020B0604020202020204" pitchFamily="34" charset="0"/>
                          <a:ea typeface="微软雅黑" panose="020B0503020204020204" pitchFamily="34" charset="-122"/>
                        </a:defRPr>
                      </a:lvl1pPr>
                      <a:lvl2pPr marL="757238" defTabSz="1123950">
                        <a:spcBef>
                          <a:spcPct val="20000"/>
                        </a:spcBef>
                        <a:tabLst>
                          <a:tab pos="1254125" algn="r"/>
                        </a:tabLst>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tabLst>
                          <a:tab pos="1254125" algn="r"/>
                        </a:tabLst>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tabLst>
                          <a:tab pos="1254125" algn="r"/>
                        </a:tabLst>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tabLst>
                          <a:tab pos="1254125" algn="r"/>
                        </a:tabLst>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tab pos="1254125" algn="r"/>
                        </a:tabLst>
                      </a:pPr>
                      <a:r>
                        <a:rPr kumimoji="0" lang="zh-CN" altLang="en-US"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	</a:t>
                      </a: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3</a:t>
                      </a:r>
                    </a:p>
                  </a:txBody>
                  <a:tcPr marL="65474" marR="65474" marT="36546" marB="3654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marL="757238" defTabSz="1123950">
                        <a:spcBef>
                          <a:spcPct val="20000"/>
                        </a:spcBef>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	</a:t>
                      </a: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1</a:t>
                      </a:r>
                    </a:p>
                  </a:txBody>
                  <a:tcPr marL="65474" marR="65474" marT="36546" marB="36546"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04819089"/>
                  </a:ext>
                </a:extLst>
              </a:tr>
              <a:tr h="608676">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marL="757238" defTabSz="1123950">
                        <a:spcBef>
                          <a:spcPct val="20000"/>
                        </a:spcBef>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Integer multiply</a:t>
                      </a:r>
                    </a:p>
                  </a:txBody>
                  <a:tcPr marL="65474" marR="65474" marT="36546" marB="36546"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123950">
                        <a:spcBef>
                          <a:spcPct val="20000"/>
                        </a:spcBef>
                        <a:tabLst>
                          <a:tab pos="1254125" algn="r"/>
                        </a:tabLst>
                        <a:defRPr sz="2800">
                          <a:solidFill>
                            <a:schemeClr val="tx1"/>
                          </a:solidFill>
                          <a:latin typeface="Arial" panose="020B0604020202020204" pitchFamily="34" charset="0"/>
                          <a:ea typeface="微软雅黑" panose="020B0503020204020204" pitchFamily="34" charset="-122"/>
                        </a:defRPr>
                      </a:lvl1pPr>
                      <a:lvl2pPr marL="757238" defTabSz="1123950">
                        <a:spcBef>
                          <a:spcPct val="20000"/>
                        </a:spcBef>
                        <a:tabLst>
                          <a:tab pos="1254125" algn="r"/>
                        </a:tabLst>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tabLst>
                          <a:tab pos="1254125" algn="r"/>
                        </a:tabLst>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tabLst>
                          <a:tab pos="1254125" algn="r"/>
                        </a:tabLst>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tabLst>
                          <a:tab pos="1254125" algn="r"/>
                        </a:tabLst>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tab pos="1254125" algn="r"/>
                        </a:tabLst>
                      </a:pPr>
                      <a:r>
                        <a:rPr kumimoji="0" lang="zh-CN" altLang="en-US"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	</a:t>
                      </a: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4</a:t>
                      </a:r>
                    </a:p>
                  </a:txBody>
                  <a:tcPr marL="65474" marR="65474" marT="36546" marB="3654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marL="757238" defTabSz="1123950">
                        <a:spcBef>
                          <a:spcPct val="20000"/>
                        </a:spcBef>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	</a:t>
                      </a: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1</a:t>
                      </a:r>
                    </a:p>
                  </a:txBody>
                  <a:tcPr marL="65474" marR="65474" marT="36546" marB="36546"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288666907"/>
                  </a:ext>
                </a:extLst>
              </a:tr>
              <a:tr h="559528">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marL="757238" defTabSz="1123950">
                        <a:spcBef>
                          <a:spcPct val="20000"/>
                        </a:spcBef>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FP add</a:t>
                      </a:r>
                    </a:p>
                  </a:txBody>
                  <a:tcPr marL="65474" marR="65474" marT="36546" marB="36546"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123950">
                        <a:spcBef>
                          <a:spcPct val="20000"/>
                        </a:spcBef>
                        <a:tabLst>
                          <a:tab pos="1254125" algn="r"/>
                        </a:tabLst>
                        <a:defRPr sz="2800">
                          <a:solidFill>
                            <a:schemeClr val="tx1"/>
                          </a:solidFill>
                          <a:latin typeface="Arial" panose="020B0604020202020204" pitchFamily="34" charset="0"/>
                          <a:ea typeface="微软雅黑" panose="020B0503020204020204" pitchFamily="34" charset="-122"/>
                        </a:defRPr>
                      </a:lvl1pPr>
                      <a:lvl2pPr marL="757238" defTabSz="1123950">
                        <a:spcBef>
                          <a:spcPct val="20000"/>
                        </a:spcBef>
                        <a:tabLst>
                          <a:tab pos="1254125" algn="r"/>
                        </a:tabLst>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tabLst>
                          <a:tab pos="1254125" algn="r"/>
                        </a:tabLst>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tabLst>
                          <a:tab pos="1254125" algn="r"/>
                        </a:tabLst>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tabLst>
                          <a:tab pos="1254125" algn="r"/>
                        </a:tabLst>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tab pos="1254125" algn="r"/>
                        </a:tabLst>
                      </a:pPr>
                      <a:r>
                        <a:rPr kumimoji="0" lang="zh-CN" altLang="en-US"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	</a:t>
                      </a: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3</a:t>
                      </a:r>
                    </a:p>
                  </a:txBody>
                  <a:tcPr marL="65474" marR="65474" marT="36546" marB="3654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marL="757238" defTabSz="1123950">
                        <a:spcBef>
                          <a:spcPct val="20000"/>
                        </a:spcBef>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	</a:t>
                      </a: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1</a:t>
                      </a:r>
                    </a:p>
                  </a:txBody>
                  <a:tcPr marL="65474" marR="65474" marT="36546" marB="36546"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34455312"/>
                  </a:ext>
                </a:extLst>
              </a:tr>
              <a:tr h="606156">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marL="757238" defTabSz="1123950">
                        <a:spcBef>
                          <a:spcPct val="20000"/>
                        </a:spcBef>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FP multiply</a:t>
                      </a:r>
                    </a:p>
                  </a:txBody>
                  <a:tcPr marL="65474" marR="65474" marT="36546" marB="36546"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123950">
                        <a:spcBef>
                          <a:spcPct val="20000"/>
                        </a:spcBef>
                        <a:tabLst>
                          <a:tab pos="1254125" algn="r"/>
                        </a:tabLst>
                        <a:defRPr sz="2800">
                          <a:solidFill>
                            <a:schemeClr val="tx1"/>
                          </a:solidFill>
                          <a:latin typeface="Arial" panose="020B0604020202020204" pitchFamily="34" charset="0"/>
                          <a:ea typeface="微软雅黑" panose="020B0503020204020204" pitchFamily="34" charset="-122"/>
                        </a:defRPr>
                      </a:lvl1pPr>
                      <a:lvl2pPr marL="757238" defTabSz="1123950">
                        <a:spcBef>
                          <a:spcPct val="20000"/>
                        </a:spcBef>
                        <a:tabLst>
                          <a:tab pos="1254125" algn="r"/>
                        </a:tabLst>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tabLst>
                          <a:tab pos="1254125" algn="r"/>
                        </a:tabLst>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tabLst>
                          <a:tab pos="1254125" algn="r"/>
                        </a:tabLst>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tabLst>
                          <a:tab pos="1254125" algn="r"/>
                        </a:tabLst>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tab pos="1254125" algn="r"/>
                        </a:tabLst>
                      </a:pPr>
                      <a:r>
                        <a:rPr kumimoji="0" lang="zh-CN" altLang="en-US"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	</a:t>
                      </a: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5</a:t>
                      </a:r>
                    </a:p>
                  </a:txBody>
                  <a:tcPr marL="65474" marR="65474" marT="36546" marB="3654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marL="757238" defTabSz="1123950">
                        <a:spcBef>
                          <a:spcPct val="20000"/>
                        </a:spcBef>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	</a:t>
                      </a: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2</a:t>
                      </a:r>
                    </a:p>
                  </a:txBody>
                  <a:tcPr marL="65474" marR="65474" marT="36546" marB="36546"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4006666"/>
                  </a:ext>
                </a:extLst>
              </a:tr>
              <a:tr h="609936">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marL="757238" defTabSz="1123950">
                        <a:spcBef>
                          <a:spcPct val="20000"/>
                        </a:spcBef>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FP divide (64-bit)</a:t>
                      </a:r>
                    </a:p>
                  </a:txBody>
                  <a:tcPr marL="65474" marR="65474" marT="36546" marB="36546"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123950">
                        <a:spcBef>
                          <a:spcPct val="20000"/>
                        </a:spcBef>
                        <a:tabLst>
                          <a:tab pos="1254125" algn="r"/>
                        </a:tabLst>
                        <a:defRPr sz="2800">
                          <a:solidFill>
                            <a:schemeClr val="tx1"/>
                          </a:solidFill>
                          <a:latin typeface="Arial" panose="020B0604020202020204" pitchFamily="34" charset="0"/>
                          <a:ea typeface="微软雅黑" panose="020B0503020204020204" pitchFamily="34" charset="-122"/>
                        </a:defRPr>
                      </a:lvl1pPr>
                      <a:lvl2pPr marL="757238" defTabSz="1123950">
                        <a:spcBef>
                          <a:spcPct val="20000"/>
                        </a:spcBef>
                        <a:tabLst>
                          <a:tab pos="1254125" algn="r"/>
                        </a:tabLst>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tabLst>
                          <a:tab pos="1254125" algn="r"/>
                        </a:tabLst>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tabLst>
                          <a:tab pos="1254125" algn="r"/>
                        </a:tabLst>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tabLst>
                          <a:tab pos="1254125" algn="r"/>
                        </a:tabLst>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tabLst>
                          <a:tab pos="1254125" algn="r"/>
                        </a:tabLs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tab pos="1254125" algn="r"/>
                        </a:tabLst>
                      </a:pPr>
                      <a:r>
                        <a:rPr kumimoji="0" lang="zh-CN" altLang="en-US"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	</a:t>
                      </a: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32</a:t>
                      </a:r>
                    </a:p>
                  </a:txBody>
                  <a:tcPr marL="65474" marR="65474" marT="36546" marB="3654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123950">
                        <a:spcBef>
                          <a:spcPct val="20000"/>
                        </a:spcBef>
                        <a:tabLst>
                          <a:tab pos="1343025" algn="r"/>
                        </a:tabLst>
                        <a:defRPr sz="2800">
                          <a:solidFill>
                            <a:schemeClr val="tx1"/>
                          </a:solidFill>
                          <a:latin typeface="Arial" panose="020B0604020202020204" pitchFamily="34" charset="0"/>
                          <a:ea typeface="微软雅黑" panose="020B0503020204020204" pitchFamily="34" charset="-122"/>
                        </a:defRPr>
                      </a:lvl1pPr>
                      <a:lvl2pPr marL="757238" defTabSz="1123950">
                        <a:spcBef>
                          <a:spcPct val="20000"/>
                        </a:spcBef>
                        <a:tabLst>
                          <a:tab pos="1343025" algn="r"/>
                        </a:tabLst>
                        <a:defRPr sz="2400">
                          <a:solidFill>
                            <a:schemeClr val="tx1"/>
                          </a:solidFill>
                          <a:latin typeface="Arial" panose="020B0604020202020204" pitchFamily="34" charset="0"/>
                          <a:ea typeface="微软雅黑" panose="020B0503020204020204" pitchFamily="34" charset="-122"/>
                        </a:defRPr>
                      </a:lvl2pPr>
                      <a:lvl3pPr marL="1619250" defTabSz="1123950">
                        <a:spcBef>
                          <a:spcPct val="20000"/>
                        </a:spcBef>
                        <a:tabLst>
                          <a:tab pos="1343025" algn="r"/>
                        </a:tabLst>
                        <a:defRPr sz="2000">
                          <a:solidFill>
                            <a:schemeClr val="tx1"/>
                          </a:solidFill>
                          <a:latin typeface="Arial" panose="020B0604020202020204" pitchFamily="34" charset="0"/>
                          <a:ea typeface="微软雅黑" panose="020B0503020204020204" pitchFamily="34" charset="-122"/>
                        </a:defRPr>
                      </a:lvl3pPr>
                      <a:lvl4pPr marL="2197100" defTabSz="1123950">
                        <a:spcBef>
                          <a:spcPct val="20000"/>
                        </a:spcBef>
                        <a:tabLst>
                          <a:tab pos="1343025" algn="r"/>
                        </a:tabLst>
                        <a:defRPr sz="2000">
                          <a:solidFill>
                            <a:schemeClr val="tx1"/>
                          </a:solidFill>
                          <a:latin typeface="Arial" panose="020B0604020202020204" pitchFamily="34" charset="0"/>
                          <a:ea typeface="微软雅黑" panose="020B0503020204020204" pitchFamily="34" charset="-122"/>
                        </a:defRPr>
                      </a:lvl4pPr>
                      <a:lvl5pPr marL="2673350" defTabSz="1123950">
                        <a:spcBef>
                          <a:spcPct val="20000"/>
                        </a:spcBef>
                        <a:tabLst>
                          <a:tab pos="1343025" algn="r"/>
                        </a:tabLst>
                        <a:defRPr>
                          <a:solidFill>
                            <a:schemeClr val="tx1"/>
                          </a:solidFill>
                          <a:latin typeface="Arial" panose="020B0604020202020204" pitchFamily="34" charset="0"/>
                          <a:ea typeface="微软雅黑" panose="020B0503020204020204" pitchFamily="34" charset="-122"/>
                        </a:defRPr>
                      </a:lvl5pPr>
                      <a:lvl6pPr marL="3130550" defTabSz="1123950" fontAlgn="base">
                        <a:spcBef>
                          <a:spcPct val="20000"/>
                        </a:spcBef>
                        <a:spcAft>
                          <a:spcPct val="0"/>
                        </a:spcAft>
                        <a:tabLst>
                          <a:tab pos="1343025" algn="r"/>
                        </a:tabLst>
                        <a:defRPr>
                          <a:solidFill>
                            <a:schemeClr val="tx1"/>
                          </a:solidFill>
                          <a:latin typeface="Arial" panose="020B0604020202020204" pitchFamily="34" charset="0"/>
                          <a:ea typeface="微软雅黑" panose="020B0503020204020204" pitchFamily="34" charset="-122"/>
                        </a:defRPr>
                      </a:lvl6pPr>
                      <a:lvl7pPr marL="3587750" defTabSz="1123950" fontAlgn="base">
                        <a:spcBef>
                          <a:spcPct val="20000"/>
                        </a:spcBef>
                        <a:spcAft>
                          <a:spcPct val="0"/>
                        </a:spcAft>
                        <a:tabLst>
                          <a:tab pos="1343025" algn="r"/>
                        </a:tabLst>
                        <a:defRPr>
                          <a:solidFill>
                            <a:schemeClr val="tx1"/>
                          </a:solidFill>
                          <a:latin typeface="Arial" panose="020B0604020202020204" pitchFamily="34" charset="0"/>
                          <a:ea typeface="微软雅黑" panose="020B0503020204020204" pitchFamily="34" charset="-122"/>
                        </a:defRPr>
                      </a:lvl7pPr>
                      <a:lvl8pPr marL="4044950" defTabSz="1123950" fontAlgn="base">
                        <a:spcBef>
                          <a:spcPct val="20000"/>
                        </a:spcBef>
                        <a:spcAft>
                          <a:spcPct val="0"/>
                        </a:spcAft>
                        <a:tabLst>
                          <a:tab pos="1343025" algn="r"/>
                        </a:tabLst>
                        <a:defRPr>
                          <a:solidFill>
                            <a:schemeClr val="tx1"/>
                          </a:solidFill>
                          <a:latin typeface="Arial" panose="020B0604020202020204" pitchFamily="34" charset="0"/>
                          <a:ea typeface="微软雅黑" panose="020B0503020204020204" pitchFamily="34" charset="-122"/>
                        </a:defRPr>
                      </a:lvl8pPr>
                      <a:lvl9pPr marL="4502150" defTabSz="1123950" fontAlgn="base">
                        <a:spcBef>
                          <a:spcPct val="20000"/>
                        </a:spcBef>
                        <a:spcAft>
                          <a:spcPct val="0"/>
                        </a:spcAft>
                        <a:tabLst>
                          <a:tab pos="1343025" algn="r"/>
                        </a:tabLs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tab pos="1343025" algn="r"/>
                        </a:tabLst>
                      </a:pPr>
                      <a:r>
                        <a:rPr kumimoji="0" lang="zh-CN" altLang="en-US"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	</a:t>
                      </a:r>
                      <a:r>
                        <a:rPr kumimoji="0" lang="en-US" altLang="zh-CN" sz="22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32</a:t>
                      </a:r>
                    </a:p>
                  </a:txBody>
                  <a:tcPr marL="65474" marR="65474" marT="36546" marB="36546"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71688021"/>
                  </a:ext>
                </a:extLst>
              </a:tr>
            </a:tbl>
          </a:graphicData>
        </a:graphic>
      </p:graphicFrame>
      <p:sp>
        <p:nvSpPr>
          <p:cNvPr id="2" name="日期占位符 1">
            <a:extLst>
              <a:ext uri="{FF2B5EF4-FFF2-40B4-BE49-F238E27FC236}">
                <a16:creationId xmlns:a16="http://schemas.microsoft.com/office/drawing/2014/main" id="{FA7FAE65-76DA-45B0-920B-D628A59FCE80}"/>
              </a:ext>
            </a:extLst>
          </p:cNvPr>
          <p:cNvSpPr>
            <a:spLocks noGrp="1"/>
          </p:cNvSpPr>
          <p:nvPr>
            <p:ph type="dt" sz="half" idx="10"/>
          </p:nvPr>
        </p:nvSpPr>
        <p:spPr/>
        <p:txBody>
          <a:bodyPr/>
          <a:lstStyle/>
          <a:p>
            <a:fld id="{D9218606-E3E0-45CD-BAFC-D17502C387D0}"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970EBD00-9509-4180-A8B6-E150DD83790D}"/>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02F6B71C-941B-4D3E-B878-7DD1CF4E9A1E}"/>
              </a:ext>
            </a:extLst>
          </p:cNvPr>
          <p:cNvSpPr>
            <a:spLocks noGrp="1"/>
          </p:cNvSpPr>
          <p:nvPr>
            <p:ph type="sldNum" sz="quarter" idx="12"/>
          </p:nvPr>
        </p:nvSpPr>
        <p:spPr/>
        <p:txBody>
          <a:bodyPr/>
          <a:lstStyle/>
          <a:p>
            <a:fld id="{543F9F60-DC96-4418-AA45-B65D142E4089}" type="slidenum">
              <a:rPr lang="zh-CN" altLang="en-US" smtClean="0"/>
              <a:t>60</a:t>
            </a:fld>
            <a:endParaRPr lang="zh-CN" altLang="en-US"/>
          </a:p>
        </p:txBody>
      </p:sp>
    </p:spTree>
    <p:extLst>
      <p:ext uri="{BB962C8B-B14F-4D97-AF65-F5344CB8AC3E}">
        <p14:creationId xmlns:p14="http://schemas.microsoft.com/office/powerpoint/2010/main" val="2916778824"/>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84BD2CAB-7C03-4CE8-BAC6-9C4165C147EE}"/>
              </a:ext>
            </a:extLst>
          </p:cNvPr>
          <p:cNvSpPr>
            <a:spLocks noGrp="1" noChangeArrowheads="1"/>
          </p:cNvSpPr>
          <p:nvPr>
            <p:ph type="title"/>
          </p:nvPr>
        </p:nvSpPr>
        <p:spPr/>
        <p:txBody>
          <a:bodyPr/>
          <a:lstStyle/>
          <a:p>
            <a:r>
              <a:rPr lang="en-US" altLang="zh-CN"/>
              <a:t>P6 Microarchitecture</a:t>
            </a:r>
          </a:p>
        </p:txBody>
      </p:sp>
      <p:sp>
        <p:nvSpPr>
          <p:cNvPr id="59395" name="Text Box 3">
            <a:extLst>
              <a:ext uri="{FF2B5EF4-FFF2-40B4-BE49-F238E27FC236}">
                <a16:creationId xmlns:a16="http://schemas.microsoft.com/office/drawing/2014/main" id="{92E71929-482A-4AA9-98E7-9A1B2DB13206}"/>
              </a:ext>
            </a:extLst>
          </p:cNvPr>
          <p:cNvSpPr txBox="1">
            <a:spLocks noChangeArrowheads="1"/>
          </p:cNvSpPr>
          <p:nvPr/>
        </p:nvSpPr>
        <p:spPr bwMode="auto">
          <a:xfrm>
            <a:off x="1217352" y="2989192"/>
            <a:ext cx="2210388" cy="287771"/>
          </a:xfrm>
          <a:prstGeom prst="rect">
            <a:avLst/>
          </a:prstGeom>
          <a:solidFill>
            <a:schemeClr val="tx2"/>
          </a:solidFill>
          <a:ln w="127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270"/>
              <a:t>Instruction Fetch Unit</a:t>
            </a:r>
          </a:p>
        </p:txBody>
      </p:sp>
      <p:sp>
        <p:nvSpPr>
          <p:cNvPr id="59396" name="Text Box 4">
            <a:extLst>
              <a:ext uri="{FF2B5EF4-FFF2-40B4-BE49-F238E27FC236}">
                <a16:creationId xmlns:a16="http://schemas.microsoft.com/office/drawing/2014/main" id="{488781BF-5E12-4691-8F0F-EC17759580FF}"/>
              </a:ext>
            </a:extLst>
          </p:cNvPr>
          <p:cNvSpPr txBox="1">
            <a:spLocks noChangeArrowheads="1"/>
          </p:cNvSpPr>
          <p:nvPr/>
        </p:nvSpPr>
        <p:spPr bwMode="auto">
          <a:xfrm>
            <a:off x="1401340" y="2435965"/>
            <a:ext cx="1982293" cy="312265"/>
          </a:xfrm>
          <a:prstGeom prst="rect">
            <a:avLst/>
          </a:prstGeom>
          <a:solidFill>
            <a:schemeClr val="tx2"/>
          </a:solidFill>
          <a:ln w="12700" cmpd="sng">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zh-CN" altLang="en-US" sz="1429"/>
          </a:p>
        </p:txBody>
      </p:sp>
      <p:sp>
        <p:nvSpPr>
          <p:cNvPr id="59397" name="Line 5">
            <a:extLst>
              <a:ext uri="{FF2B5EF4-FFF2-40B4-BE49-F238E27FC236}">
                <a16:creationId xmlns:a16="http://schemas.microsoft.com/office/drawing/2014/main" id="{EC4D29B4-B848-4F12-AA31-8249031C35F0}"/>
              </a:ext>
            </a:extLst>
          </p:cNvPr>
          <p:cNvSpPr>
            <a:spLocks noChangeShapeType="1"/>
          </p:cNvSpPr>
          <p:nvPr/>
        </p:nvSpPr>
        <p:spPr bwMode="auto">
          <a:xfrm>
            <a:off x="2316245" y="2664061"/>
            <a:ext cx="0" cy="286065"/>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398" name="Text Box 6">
            <a:extLst>
              <a:ext uri="{FF2B5EF4-FFF2-40B4-BE49-F238E27FC236}">
                <a16:creationId xmlns:a16="http://schemas.microsoft.com/office/drawing/2014/main" id="{D42FFFA8-386D-4531-9B12-66C00B22A74D}"/>
              </a:ext>
            </a:extLst>
          </p:cNvPr>
          <p:cNvSpPr txBox="1">
            <a:spLocks noChangeArrowheads="1"/>
          </p:cNvSpPr>
          <p:nvPr/>
        </p:nvSpPr>
        <p:spPr bwMode="auto">
          <a:xfrm>
            <a:off x="2316245" y="3636934"/>
            <a:ext cx="1219872" cy="312265"/>
          </a:xfrm>
          <a:prstGeom prst="rect">
            <a:avLst/>
          </a:prstGeom>
          <a:solidFill>
            <a:schemeClr val="tx2"/>
          </a:solidFill>
          <a:ln w="12700" cmpd="sng">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zh-CN" altLang="en-US" sz="1429">
              <a:solidFill>
                <a:srgbClr val="777777"/>
              </a:solidFill>
            </a:endParaRPr>
          </a:p>
        </p:txBody>
      </p:sp>
      <p:sp>
        <p:nvSpPr>
          <p:cNvPr id="59399" name="Text Box 7">
            <a:extLst>
              <a:ext uri="{FF2B5EF4-FFF2-40B4-BE49-F238E27FC236}">
                <a16:creationId xmlns:a16="http://schemas.microsoft.com/office/drawing/2014/main" id="{DADEF2F0-2B6A-4E95-9F44-D1B89943DA35}"/>
              </a:ext>
            </a:extLst>
          </p:cNvPr>
          <p:cNvSpPr txBox="1">
            <a:spLocks noChangeArrowheads="1"/>
          </p:cNvSpPr>
          <p:nvPr/>
        </p:nvSpPr>
        <p:spPr bwMode="auto">
          <a:xfrm>
            <a:off x="2240633" y="3578964"/>
            <a:ext cx="1218612" cy="312265"/>
          </a:xfrm>
          <a:prstGeom prst="rect">
            <a:avLst/>
          </a:prstGeom>
          <a:solidFill>
            <a:schemeClr val="bg1"/>
          </a:solidFill>
          <a:ln w="127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429">
                <a:solidFill>
                  <a:srgbClr val="777777"/>
                </a:solidFill>
              </a:rPr>
              <a:t>BTB/BAC</a:t>
            </a:r>
          </a:p>
        </p:txBody>
      </p:sp>
      <p:sp>
        <p:nvSpPr>
          <p:cNvPr id="59400" name="Text Box 8">
            <a:extLst>
              <a:ext uri="{FF2B5EF4-FFF2-40B4-BE49-F238E27FC236}">
                <a16:creationId xmlns:a16="http://schemas.microsoft.com/office/drawing/2014/main" id="{723AC35F-53C5-4FC7-8A5F-3D3DD5FC3B6C}"/>
              </a:ext>
            </a:extLst>
          </p:cNvPr>
          <p:cNvSpPr txBox="1">
            <a:spLocks noChangeArrowheads="1"/>
          </p:cNvSpPr>
          <p:nvPr/>
        </p:nvSpPr>
        <p:spPr bwMode="auto">
          <a:xfrm>
            <a:off x="1173246" y="2950126"/>
            <a:ext cx="2210388" cy="287771"/>
          </a:xfrm>
          <a:prstGeom prst="rect">
            <a:avLst/>
          </a:prstGeom>
          <a:solidFill>
            <a:schemeClr val="bg1"/>
          </a:solidFill>
          <a:ln w="127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270"/>
              <a:t>Instruction Fetch Unit</a:t>
            </a:r>
          </a:p>
        </p:txBody>
      </p:sp>
      <p:sp>
        <p:nvSpPr>
          <p:cNvPr id="59401" name="Text Box 9">
            <a:extLst>
              <a:ext uri="{FF2B5EF4-FFF2-40B4-BE49-F238E27FC236}">
                <a16:creationId xmlns:a16="http://schemas.microsoft.com/office/drawing/2014/main" id="{2CED1BF5-62DF-4527-B7DF-5F40F055F809}"/>
              </a:ext>
            </a:extLst>
          </p:cNvPr>
          <p:cNvSpPr txBox="1">
            <a:spLocks noChangeArrowheads="1"/>
          </p:cNvSpPr>
          <p:nvPr/>
        </p:nvSpPr>
        <p:spPr bwMode="auto">
          <a:xfrm>
            <a:off x="1325729" y="2379255"/>
            <a:ext cx="1981032" cy="312265"/>
          </a:xfrm>
          <a:prstGeom prst="rect">
            <a:avLst/>
          </a:prstGeom>
          <a:solidFill>
            <a:schemeClr val="bg1"/>
          </a:solidFill>
          <a:ln w="127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429"/>
              <a:t>Bus interface unit</a:t>
            </a:r>
          </a:p>
        </p:txBody>
      </p:sp>
      <p:sp>
        <p:nvSpPr>
          <p:cNvPr id="59402" name="Line 10">
            <a:extLst>
              <a:ext uri="{FF2B5EF4-FFF2-40B4-BE49-F238E27FC236}">
                <a16:creationId xmlns:a16="http://schemas.microsoft.com/office/drawing/2014/main" id="{A052C0D9-0E3B-4E6C-9A02-C12A5909931C}"/>
              </a:ext>
            </a:extLst>
          </p:cNvPr>
          <p:cNvSpPr>
            <a:spLocks noChangeShapeType="1"/>
          </p:cNvSpPr>
          <p:nvPr/>
        </p:nvSpPr>
        <p:spPr bwMode="auto">
          <a:xfrm>
            <a:off x="2773697" y="3236190"/>
            <a:ext cx="0" cy="342774"/>
          </a:xfrm>
          <a:prstGeom prst="line">
            <a:avLst/>
          </a:prstGeom>
          <a:noFill/>
          <a:ln w="2857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nvGrpSpPr>
          <p:cNvPr id="59403" name="Group 11">
            <a:extLst>
              <a:ext uri="{FF2B5EF4-FFF2-40B4-BE49-F238E27FC236}">
                <a16:creationId xmlns:a16="http://schemas.microsoft.com/office/drawing/2014/main" id="{2FEC72DC-4271-4C31-A572-35E8C203E4D9}"/>
              </a:ext>
            </a:extLst>
          </p:cNvPr>
          <p:cNvGrpSpPr>
            <a:grpSpLocks/>
          </p:cNvGrpSpPr>
          <p:nvPr/>
        </p:nvGrpSpPr>
        <p:grpSpPr bwMode="auto">
          <a:xfrm>
            <a:off x="1173245" y="4264512"/>
            <a:ext cx="1447968" cy="699166"/>
            <a:chOff x="0" y="0"/>
            <a:chExt cx="912" cy="587"/>
          </a:xfrm>
        </p:grpSpPr>
        <p:sp>
          <p:nvSpPr>
            <p:cNvPr id="59404" name="Text Box 12">
              <a:extLst>
                <a:ext uri="{FF2B5EF4-FFF2-40B4-BE49-F238E27FC236}">
                  <a16:creationId xmlns:a16="http://schemas.microsoft.com/office/drawing/2014/main" id="{AEFD9ED6-514A-46C1-8444-94A8F1DBA3D8}"/>
                </a:ext>
              </a:extLst>
            </p:cNvPr>
            <p:cNvSpPr txBox="1">
              <a:spLocks noChangeArrowheads="1"/>
            </p:cNvSpPr>
            <p:nvPr/>
          </p:nvSpPr>
          <p:spPr bwMode="auto">
            <a:xfrm>
              <a:off x="48" y="48"/>
              <a:ext cx="864" cy="539"/>
            </a:xfrm>
            <a:prstGeom prst="rect">
              <a:avLst/>
            </a:prstGeom>
            <a:solidFill>
              <a:schemeClr val="tx2"/>
            </a:solidFill>
            <a:ln w="12700" cmpd="sng">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429">
                  <a:solidFill>
                    <a:schemeClr val="tx2"/>
                  </a:solidFill>
                </a:rPr>
                <a:t>Instruction</a:t>
              </a:r>
            </a:p>
            <a:p>
              <a:pPr eaLnBrk="0" hangingPunct="0">
                <a:spcBef>
                  <a:spcPct val="50000"/>
                </a:spcBef>
              </a:pPr>
              <a:r>
                <a:rPr lang="en-US" altLang="zh-CN" sz="1429">
                  <a:solidFill>
                    <a:schemeClr val="tx2"/>
                  </a:solidFill>
                </a:rPr>
                <a:t>Decoder</a:t>
              </a:r>
            </a:p>
          </p:txBody>
        </p:sp>
        <p:sp>
          <p:nvSpPr>
            <p:cNvPr id="59405" name="Text Box 13">
              <a:extLst>
                <a:ext uri="{FF2B5EF4-FFF2-40B4-BE49-F238E27FC236}">
                  <a16:creationId xmlns:a16="http://schemas.microsoft.com/office/drawing/2014/main" id="{1458859D-8D75-4012-A839-5783A3AF640F}"/>
                </a:ext>
              </a:extLst>
            </p:cNvPr>
            <p:cNvSpPr txBox="1">
              <a:spLocks noChangeArrowheads="1"/>
            </p:cNvSpPr>
            <p:nvPr/>
          </p:nvSpPr>
          <p:spPr bwMode="auto">
            <a:xfrm>
              <a:off x="0" y="0"/>
              <a:ext cx="864" cy="539"/>
            </a:xfrm>
            <a:prstGeom prst="rect">
              <a:avLst/>
            </a:prstGeom>
            <a:solidFill>
              <a:schemeClr val="bg1"/>
            </a:solidFill>
            <a:ln w="12700" cmpd="sng">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429">
                  <a:solidFill>
                    <a:schemeClr val="tx2"/>
                  </a:solidFill>
                </a:rPr>
                <a:t>Instruction</a:t>
              </a:r>
            </a:p>
            <a:p>
              <a:pPr eaLnBrk="0" hangingPunct="0">
                <a:spcBef>
                  <a:spcPct val="50000"/>
                </a:spcBef>
              </a:pPr>
              <a:r>
                <a:rPr lang="en-US" altLang="zh-CN" sz="1429">
                  <a:solidFill>
                    <a:schemeClr val="tx2"/>
                  </a:solidFill>
                </a:rPr>
                <a:t>Decoder</a:t>
              </a:r>
            </a:p>
          </p:txBody>
        </p:sp>
      </p:grpSp>
      <p:sp>
        <p:nvSpPr>
          <p:cNvPr id="59406" name="Line 14">
            <a:extLst>
              <a:ext uri="{FF2B5EF4-FFF2-40B4-BE49-F238E27FC236}">
                <a16:creationId xmlns:a16="http://schemas.microsoft.com/office/drawing/2014/main" id="{EECDC35B-A2B5-47C7-A773-C02CCD871D58}"/>
              </a:ext>
            </a:extLst>
          </p:cNvPr>
          <p:cNvSpPr>
            <a:spLocks noChangeShapeType="1"/>
          </p:cNvSpPr>
          <p:nvPr/>
        </p:nvSpPr>
        <p:spPr bwMode="auto">
          <a:xfrm>
            <a:off x="1555085" y="3236190"/>
            <a:ext cx="0" cy="1028322"/>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07" name="Line 15">
            <a:extLst>
              <a:ext uri="{FF2B5EF4-FFF2-40B4-BE49-F238E27FC236}">
                <a16:creationId xmlns:a16="http://schemas.microsoft.com/office/drawing/2014/main" id="{8A235E78-FD47-4B16-AC87-CB2B4AC2A9EC}"/>
              </a:ext>
            </a:extLst>
          </p:cNvPr>
          <p:cNvSpPr>
            <a:spLocks noChangeShapeType="1"/>
          </p:cNvSpPr>
          <p:nvPr/>
        </p:nvSpPr>
        <p:spPr bwMode="auto">
          <a:xfrm flipV="1">
            <a:off x="2393117" y="3921738"/>
            <a:ext cx="0" cy="342774"/>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nvGrpSpPr>
          <p:cNvPr id="59408" name="Group 16">
            <a:extLst>
              <a:ext uri="{FF2B5EF4-FFF2-40B4-BE49-F238E27FC236}">
                <a16:creationId xmlns:a16="http://schemas.microsoft.com/office/drawing/2014/main" id="{9A1454B9-AD36-49FB-B46D-512990A0E662}"/>
              </a:ext>
            </a:extLst>
          </p:cNvPr>
          <p:cNvGrpSpPr>
            <a:grpSpLocks/>
          </p:cNvGrpSpPr>
          <p:nvPr/>
        </p:nvGrpSpPr>
        <p:grpSpPr bwMode="auto">
          <a:xfrm>
            <a:off x="3164359" y="4322481"/>
            <a:ext cx="1362274" cy="514161"/>
            <a:chOff x="0" y="0"/>
            <a:chExt cx="858" cy="432"/>
          </a:xfrm>
        </p:grpSpPr>
        <p:sp>
          <p:nvSpPr>
            <p:cNvPr id="59409" name="Rectangle 17">
              <a:extLst>
                <a:ext uri="{FF2B5EF4-FFF2-40B4-BE49-F238E27FC236}">
                  <a16:creationId xmlns:a16="http://schemas.microsoft.com/office/drawing/2014/main" id="{0EA09073-3BDB-4F38-8556-61B375A6561E}"/>
                </a:ext>
              </a:extLst>
            </p:cNvPr>
            <p:cNvSpPr>
              <a:spLocks noChangeArrowheads="1"/>
            </p:cNvSpPr>
            <p:nvPr/>
          </p:nvSpPr>
          <p:spPr bwMode="auto">
            <a:xfrm>
              <a:off x="48" y="48"/>
              <a:ext cx="810" cy="384"/>
            </a:xfrm>
            <a:prstGeom prst="rect">
              <a:avLst/>
            </a:prstGeom>
            <a:solidFill>
              <a:schemeClr val="tx2"/>
            </a:solidFill>
            <a:ln w="127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9410" name="Text Box 18">
              <a:extLst>
                <a:ext uri="{FF2B5EF4-FFF2-40B4-BE49-F238E27FC236}">
                  <a16:creationId xmlns:a16="http://schemas.microsoft.com/office/drawing/2014/main" id="{1AF6844F-A208-42A7-A00E-8E2B3DF87782}"/>
                </a:ext>
              </a:extLst>
            </p:cNvPr>
            <p:cNvSpPr txBox="1">
              <a:spLocks noChangeArrowheads="1"/>
            </p:cNvSpPr>
            <p:nvPr/>
          </p:nvSpPr>
          <p:spPr bwMode="auto">
            <a:xfrm>
              <a:off x="0" y="0"/>
              <a:ext cx="816" cy="406"/>
            </a:xfrm>
            <a:prstGeom prst="rect">
              <a:avLst/>
            </a:prstGeom>
            <a:solidFill>
              <a:schemeClr val="bg1"/>
            </a:solidFill>
            <a:ln w="12700" cmpd="sng">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270">
                  <a:solidFill>
                    <a:schemeClr val="tx2"/>
                  </a:solidFill>
                </a:rPr>
                <a:t>Register Alias Table</a:t>
              </a:r>
            </a:p>
          </p:txBody>
        </p:sp>
      </p:grpSp>
      <p:grpSp>
        <p:nvGrpSpPr>
          <p:cNvPr id="59411" name="Group 19">
            <a:extLst>
              <a:ext uri="{FF2B5EF4-FFF2-40B4-BE49-F238E27FC236}">
                <a16:creationId xmlns:a16="http://schemas.microsoft.com/office/drawing/2014/main" id="{FCBF1C7D-CEF6-4FB5-B6FB-562E94988C75}"/>
              </a:ext>
            </a:extLst>
          </p:cNvPr>
          <p:cNvGrpSpPr>
            <a:grpSpLocks/>
          </p:cNvGrpSpPr>
          <p:nvPr/>
        </p:nvGrpSpPr>
        <p:grpSpPr bwMode="auto">
          <a:xfrm>
            <a:off x="3306761" y="5179417"/>
            <a:ext cx="1067388" cy="288052"/>
            <a:chOff x="0" y="0"/>
            <a:chExt cx="858" cy="435"/>
          </a:xfrm>
        </p:grpSpPr>
        <p:sp>
          <p:nvSpPr>
            <p:cNvPr id="59412" name="Rectangle 20">
              <a:extLst>
                <a:ext uri="{FF2B5EF4-FFF2-40B4-BE49-F238E27FC236}">
                  <a16:creationId xmlns:a16="http://schemas.microsoft.com/office/drawing/2014/main" id="{A293F1A9-7188-46D3-8BC9-C2531D79CC5D}"/>
                </a:ext>
              </a:extLst>
            </p:cNvPr>
            <p:cNvSpPr>
              <a:spLocks noChangeArrowheads="1"/>
            </p:cNvSpPr>
            <p:nvPr/>
          </p:nvSpPr>
          <p:spPr bwMode="auto">
            <a:xfrm>
              <a:off x="48" y="48"/>
              <a:ext cx="810" cy="384"/>
            </a:xfrm>
            <a:prstGeom prst="rect">
              <a:avLst/>
            </a:prstGeom>
            <a:solidFill>
              <a:schemeClr val="tx2"/>
            </a:solidFill>
            <a:ln w="127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9413" name="Text Box 21">
              <a:extLst>
                <a:ext uri="{FF2B5EF4-FFF2-40B4-BE49-F238E27FC236}">
                  <a16:creationId xmlns:a16="http://schemas.microsoft.com/office/drawing/2014/main" id="{C2DCF211-0EB0-4277-BD2D-DBF165BDFCB2}"/>
                </a:ext>
              </a:extLst>
            </p:cNvPr>
            <p:cNvSpPr txBox="1">
              <a:spLocks noChangeArrowheads="1"/>
            </p:cNvSpPr>
            <p:nvPr/>
          </p:nvSpPr>
          <p:spPr bwMode="auto">
            <a:xfrm>
              <a:off x="0" y="0"/>
              <a:ext cx="816" cy="435"/>
            </a:xfrm>
            <a:prstGeom prst="rect">
              <a:avLst/>
            </a:prstGeom>
            <a:solidFill>
              <a:schemeClr val="bg1"/>
            </a:solidFill>
            <a:ln w="12700" cmpd="sng">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270">
                  <a:solidFill>
                    <a:schemeClr val="tx2"/>
                  </a:solidFill>
                </a:rPr>
                <a:t>Allocator</a:t>
              </a:r>
            </a:p>
          </p:txBody>
        </p:sp>
      </p:grpSp>
      <p:sp>
        <p:nvSpPr>
          <p:cNvPr id="59414" name="Line 22">
            <a:extLst>
              <a:ext uri="{FF2B5EF4-FFF2-40B4-BE49-F238E27FC236}">
                <a16:creationId xmlns:a16="http://schemas.microsoft.com/office/drawing/2014/main" id="{6C76CDC1-3778-4C6E-9F05-3C24B16FB2BB}"/>
              </a:ext>
            </a:extLst>
          </p:cNvPr>
          <p:cNvSpPr>
            <a:spLocks noChangeShapeType="1"/>
          </p:cNvSpPr>
          <p:nvPr/>
        </p:nvSpPr>
        <p:spPr bwMode="auto">
          <a:xfrm flipV="1">
            <a:off x="3764213" y="4836642"/>
            <a:ext cx="0" cy="342774"/>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15" name="Line 23">
            <a:extLst>
              <a:ext uri="{FF2B5EF4-FFF2-40B4-BE49-F238E27FC236}">
                <a16:creationId xmlns:a16="http://schemas.microsoft.com/office/drawing/2014/main" id="{267C137F-D8FA-4F40-935A-77181008861E}"/>
              </a:ext>
            </a:extLst>
          </p:cNvPr>
          <p:cNvSpPr>
            <a:spLocks noChangeShapeType="1"/>
          </p:cNvSpPr>
          <p:nvPr/>
        </p:nvSpPr>
        <p:spPr bwMode="auto">
          <a:xfrm>
            <a:off x="3764214" y="5064738"/>
            <a:ext cx="990516"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16" name="Line 24">
            <a:extLst>
              <a:ext uri="{FF2B5EF4-FFF2-40B4-BE49-F238E27FC236}">
                <a16:creationId xmlns:a16="http://schemas.microsoft.com/office/drawing/2014/main" id="{19DADC2A-B132-4B7B-9179-D34B7CAD0CD4}"/>
              </a:ext>
            </a:extLst>
          </p:cNvPr>
          <p:cNvSpPr>
            <a:spLocks noChangeShapeType="1"/>
          </p:cNvSpPr>
          <p:nvPr/>
        </p:nvSpPr>
        <p:spPr bwMode="auto">
          <a:xfrm flipV="1">
            <a:off x="4754729" y="4607287"/>
            <a:ext cx="0" cy="457452"/>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nvGrpSpPr>
          <p:cNvPr id="59417" name="Group 25">
            <a:extLst>
              <a:ext uri="{FF2B5EF4-FFF2-40B4-BE49-F238E27FC236}">
                <a16:creationId xmlns:a16="http://schemas.microsoft.com/office/drawing/2014/main" id="{FF8D48E9-64F0-42F9-8692-FB0F55B5F293}"/>
              </a:ext>
            </a:extLst>
          </p:cNvPr>
          <p:cNvGrpSpPr>
            <a:grpSpLocks/>
          </p:cNvGrpSpPr>
          <p:nvPr/>
        </p:nvGrpSpPr>
        <p:grpSpPr bwMode="auto">
          <a:xfrm>
            <a:off x="1258939" y="5179416"/>
            <a:ext cx="1362274" cy="514161"/>
            <a:chOff x="0" y="0"/>
            <a:chExt cx="858" cy="432"/>
          </a:xfrm>
        </p:grpSpPr>
        <p:sp>
          <p:nvSpPr>
            <p:cNvPr id="59418" name="Rectangle 26">
              <a:extLst>
                <a:ext uri="{FF2B5EF4-FFF2-40B4-BE49-F238E27FC236}">
                  <a16:creationId xmlns:a16="http://schemas.microsoft.com/office/drawing/2014/main" id="{E6BEE417-BF8E-491A-93A4-388BE12D795B}"/>
                </a:ext>
              </a:extLst>
            </p:cNvPr>
            <p:cNvSpPr>
              <a:spLocks noChangeArrowheads="1"/>
            </p:cNvSpPr>
            <p:nvPr/>
          </p:nvSpPr>
          <p:spPr bwMode="auto">
            <a:xfrm>
              <a:off x="48" y="48"/>
              <a:ext cx="810" cy="384"/>
            </a:xfrm>
            <a:prstGeom prst="rect">
              <a:avLst/>
            </a:prstGeom>
            <a:solidFill>
              <a:schemeClr val="tx2"/>
            </a:solidFill>
            <a:ln w="127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9419" name="Text Box 27">
              <a:extLst>
                <a:ext uri="{FF2B5EF4-FFF2-40B4-BE49-F238E27FC236}">
                  <a16:creationId xmlns:a16="http://schemas.microsoft.com/office/drawing/2014/main" id="{08A4C0E7-F878-438E-990D-5EC15796A09B}"/>
                </a:ext>
              </a:extLst>
            </p:cNvPr>
            <p:cNvSpPr txBox="1">
              <a:spLocks noChangeArrowheads="1"/>
            </p:cNvSpPr>
            <p:nvPr/>
          </p:nvSpPr>
          <p:spPr bwMode="auto">
            <a:xfrm>
              <a:off x="0" y="0"/>
              <a:ext cx="816" cy="406"/>
            </a:xfrm>
            <a:prstGeom prst="rect">
              <a:avLst/>
            </a:prstGeom>
            <a:solidFill>
              <a:schemeClr val="bg1"/>
            </a:solidFill>
            <a:ln w="12700" cmpd="sng">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270">
                  <a:solidFill>
                    <a:schemeClr val="tx2"/>
                  </a:solidFill>
                </a:rPr>
                <a:t>Microcode Sequencer</a:t>
              </a:r>
            </a:p>
          </p:txBody>
        </p:sp>
      </p:grpSp>
      <p:sp>
        <p:nvSpPr>
          <p:cNvPr id="59420" name="Line 28">
            <a:extLst>
              <a:ext uri="{FF2B5EF4-FFF2-40B4-BE49-F238E27FC236}">
                <a16:creationId xmlns:a16="http://schemas.microsoft.com/office/drawing/2014/main" id="{ECCADFDC-EA42-4B27-B3EF-B1D7C8EEA48E}"/>
              </a:ext>
            </a:extLst>
          </p:cNvPr>
          <p:cNvSpPr>
            <a:spLocks noChangeShapeType="1"/>
          </p:cNvSpPr>
          <p:nvPr/>
        </p:nvSpPr>
        <p:spPr bwMode="auto">
          <a:xfrm>
            <a:off x="1935665" y="4893351"/>
            <a:ext cx="0" cy="286065"/>
          </a:xfrm>
          <a:prstGeom prst="line">
            <a:avLst/>
          </a:prstGeom>
          <a:noFill/>
          <a:ln w="2857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21" name="Line 29">
            <a:extLst>
              <a:ext uri="{FF2B5EF4-FFF2-40B4-BE49-F238E27FC236}">
                <a16:creationId xmlns:a16="http://schemas.microsoft.com/office/drawing/2014/main" id="{5329C052-B184-436D-86CA-5AD112224FD5}"/>
              </a:ext>
            </a:extLst>
          </p:cNvPr>
          <p:cNvSpPr>
            <a:spLocks noChangeShapeType="1"/>
          </p:cNvSpPr>
          <p:nvPr/>
        </p:nvSpPr>
        <p:spPr bwMode="auto">
          <a:xfrm>
            <a:off x="2545601" y="4607286"/>
            <a:ext cx="608676"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22" name="Line 30">
            <a:extLst>
              <a:ext uri="{FF2B5EF4-FFF2-40B4-BE49-F238E27FC236}">
                <a16:creationId xmlns:a16="http://schemas.microsoft.com/office/drawing/2014/main" id="{3D51C503-9CDB-404F-9AAD-71CF74ED8659}"/>
              </a:ext>
            </a:extLst>
          </p:cNvPr>
          <p:cNvSpPr>
            <a:spLocks noChangeShapeType="1"/>
          </p:cNvSpPr>
          <p:nvPr/>
        </p:nvSpPr>
        <p:spPr bwMode="auto">
          <a:xfrm>
            <a:off x="2850569" y="4607286"/>
            <a:ext cx="0" cy="686809"/>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23" name="Line 31">
            <a:extLst>
              <a:ext uri="{FF2B5EF4-FFF2-40B4-BE49-F238E27FC236}">
                <a16:creationId xmlns:a16="http://schemas.microsoft.com/office/drawing/2014/main" id="{5A512E82-5824-41AF-810E-DBE8FFEBC692}"/>
              </a:ext>
            </a:extLst>
          </p:cNvPr>
          <p:cNvSpPr>
            <a:spLocks noChangeShapeType="1"/>
          </p:cNvSpPr>
          <p:nvPr/>
        </p:nvSpPr>
        <p:spPr bwMode="auto">
          <a:xfrm>
            <a:off x="2850569" y="5294095"/>
            <a:ext cx="456192"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24" name="Line 32">
            <a:extLst>
              <a:ext uri="{FF2B5EF4-FFF2-40B4-BE49-F238E27FC236}">
                <a16:creationId xmlns:a16="http://schemas.microsoft.com/office/drawing/2014/main" id="{8E1C6926-9318-4B7F-9970-15DF192A5285}"/>
              </a:ext>
            </a:extLst>
          </p:cNvPr>
          <p:cNvSpPr>
            <a:spLocks noChangeShapeType="1"/>
          </p:cNvSpPr>
          <p:nvPr/>
        </p:nvSpPr>
        <p:spPr bwMode="auto">
          <a:xfrm>
            <a:off x="5136569" y="4778673"/>
            <a:ext cx="0" cy="686809"/>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25" name="Line 33">
            <a:extLst>
              <a:ext uri="{FF2B5EF4-FFF2-40B4-BE49-F238E27FC236}">
                <a16:creationId xmlns:a16="http://schemas.microsoft.com/office/drawing/2014/main" id="{7011993A-8801-483A-ABED-E28CC1D49AEC}"/>
              </a:ext>
            </a:extLst>
          </p:cNvPr>
          <p:cNvSpPr>
            <a:spLocks noChangeShapeType="1"/>
          </p:cNvSpPr>
          <p:nvPr/>
        </p:nvSpPr>
        <p:spPr bwMode="auto">
          <a:xfrm>
            <a:off x="5136569" y="4778673"/>
            <a:ext cx="533064"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26" name="Line 34">
            <a:extLst>
              <a:ext uri="{FF2B5EF4-FFF2-40B4-BE49-F238E27FC236}">
                <a16:creationId xmlns:a16="http://schemas.microsoft.com/office/drawing/2014/main" id="{EDFAA6BC-9074-4B2B-8CB9-D60DD1FC3A8D}"/>
              </a:ext>
            </a:extLst>
          </p:cNvPr>
          <p:cNvSpPr>
            <a:spLocks noChangeShapeType="1"/>
          </p:cNvSpPr>
          <p:nvPr/>
        </p:nvSpPr>
        <p:spPr bwMode="auto">
          <a:xfrm>
            <a:off x="5136569" y="5465481"/>
            <a:ext cx="533064"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27" name="Rectangle 35">
            <a:extLst>
              <a:ext uri="{FF2B5EF4-FFF2-40B4-BE49-F238E27FC236}">
                <a16:creationId xmlns:a16="http://schemas.microsoft.com/office/drawing/2014/main" id="{7E23DD6B-F527-406B-A70F-10DEA693EBDB}"/>
              </a:ext>
            </a:extLst>
          </p:cNvPr>
          <p:cNvSpPr>
            <a:spLocks noChangeArrowheads="1"/>
          </p:cNvSpPr>
          <p:nvPr/>
        </p:nvSpPr>
        <p:spPr bwMode="auto">
          <a:xfrm>
            <a:off x="5745245" y="4721964"/>
            <a:ext cx="1287923" cy="457452"/>
          </a:xfrm>
          <a:prstGeom prst="rect">
            <a:avLst/>
          </a:prstGeom>
          <a:solidFill>
            <a:schemeClr val="tx2"/>
          </a:solidFill>
          <a:ln w="127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9428" name="Text Box 36">
            <a:extLst>
              <a:ext uri="{FF2B5EF4-FFF2-40B4-BE49-F238E27FC236}">
                <a16:creationId xmlns:a16="http://schemas.microsoft.com/office/drawing/2014/main" id="{DFA107A9-80F7-47E7-8DD7-98AE4E2F0DE7}"/>
              </a:ext>
            </a:extLst>
          </p:cNvPr>
          <p:cNvSpPr txBox="1">
            <a:spLocks noChangeArrowheads="1"/>
          </p:cNvSpPr>
          <p:nvPr/>
        </p:nvSpPr>
        <p:spPr bwMode="auto">
          <a:xfrm>
            <a:off x="5669633" y="4665256"/>
            <a:ext cx="1295484" cy="483209"/>
          </a:xfrm>
          <a:prstGeom prst="rect">
            <a:avLst/>
          </a:prstGeom>
          <a:solidFill>
            <a:schemeClr val="bg1"/>
          </a:solidFill>
          <a:ln w="127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270"/>
              <a:t>Reservation Station</a:t>
            </a:r>
          </a:p>
        </p:txBody>
      </p:sp>
      <p:sp>
        <p:nvSpPr>
          <p:cNvPr id="59429" name="Rectangle 37">
            <a:extLst>
              <a:ext uri="{FF2B5EF4-FFF2-40B4-BE49-F238E27FC236}">
                <a16:creationId xmlns:a16="http://schemas.microsoft.com/office/drawing/2014/main" id="{FD01E0B9-366D-4C27-91B2-A61BA33B0A38}"/>
              </a:ext>
            </a:extLst>
          </p:cNvPr>
          <p:cNvSpPr>
            <a:spLocks noChangeArrowheads="1"/>
          </p:cNvSpPr>
          <p:nvPr/>
        </p:nvSpPr>
        <p:spPr bwMode="auto">
          <a:xfrm>
            <a:off x="5745245" y="5236125"/>
            <a:ext cx="1287923" cy="457452"/>
          </a:xfrm>
          <a:prstGeom prst="rect">
            <a:avLst/>
          </a:prstGeom>
          <a:solidFill>
            <a:schemeClr val="tx2"/>
          </a:solidFill>
          <a:ln w="127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9430" name="Text Box 38">
            <a:extLst>
              <a:ext uri="{FF2B5EF4-FFF2-40B4-BE49-F238E27FC236}">
                <a16:creationId xmlns:a16="http://schemas.microsoft.com/office/drawing/2014/main" id="{958EF8D6-FF5D-47B8-88E4-A42FF2A05769}"/>
              </a:ext>
            </a:extLst>
          </p:cNvPr>
          <p:cNvSpPr txBox="1">
            <a:spLocks noChangeArrowheads="1"/>
          </p:cNvSpPr>
          <p:nvPr/>
        </p:nvSpPr>
        <p:spPr bwMode="auto">
          <a:xfrm>
            <a:off x="5669633" y="5179416"/>
            <a:ext cx="1295484" cy="287771"/>
          </a:xfrm>
          <a:prstGeom prst="rect">
            <a:avLst/>
          </a:prstGeom>
          <a:solidFill>
            <a:schemeClr val="bg1"/>
          </a:solidFill>
          <a:ln w="127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270"/>
              <a:t>ROB &amp; Retire RF</a:t>
            </a:r>
          </a:p>
        </p:txBody>
      </p:sp>
      <p:grpSp>
        <p:nvGrpSpPr>
          <p:cNvPr id="59431" name="Group 39">
            <a:extLst>
              <a:ext uri="{FF2B5EF4-FFF2-40B4-BE49-F238E27FC236}">
                <a16:creationId xmlns:a16="http://schemas.microsoft.com/office/drawing/2014/main" id="{46285755-DD77-4984-BAD2-1283C5B0CCDF}"/>
              </a:ext>
            </a:extLst>
          </p:cNvPr>
          <p:cNvGrpSpPr>
            <a:grpSpLocks/>
          </p:cNvGrpSpPr>
          <p:nvPr/>
        </p:nvGrpSpPr>
        <p:grpSpPr bwMode="auto">
          <a:xfrm>
            <a:off x="5745245" y="2778738"/>
            <a:ext cx="838032" cy="368958"/>
            <a:chOff x="0" y="0"/>
            <a:chExt cx="528" cy="310"/>
          </a:xfrm>
        </p:grpSpPr>
        <p:sp>
          <p:nvSpPr>
            <p:cNvPr id="59432" name="Text Box 40">
              <a:extLst>
                <a:ext uri="{FF2B5EF4-FFF2-40B4-BE49-F238E27FC236}">
                  <a16:creationId xmlns:a16="http://schemas.microsoft.com/office/drawing/2014/main" id="{3E2AD9DC-F54F-4592-A540-C91950D22478}"/>
                </a:ext>
              </a:extLst>
            </p:cNvPr>
            <p:cNvSpPr txBox="1">
              <a:spLocks noChangeArrowheads="1"/>
            </p:cNvSpPr>
            <p:nvPr/>
          </p:nvSpPr>
          <p:spPr bwMode="auto">
            <a:xfrm>
              <a:off x="48" y="48"/>
              <a:ext cx="480" cy="262"/>
            </a:xfrm>
            <a:prstGeom prst="rect">
              <a:avLst/>
            </a:prstGeom>
            <a:solidFill>
              <a:schemeClr val="tx2"/>
            </a:solidFill>
            <a:ln w="127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zh-CN" altLang="en-US" sz="1429"/>
            </a:p>
          </p:txBody>
        </p:sp>
        <p:sp>
          <p:nvSpPr>
            <p:cNvPr id="59433" name="Text Box 41">
              <a:extLst>
                <a:ext uri="{FF2B5EF4-FFF2-40B4-BE49-F238E27FC236}">
                  <a16:creationId xmlns:a16="http://schemas.microsoft.com/office/drawing/2014/main" id="{CE6E1193-C6E9-4875-BEE9-941716BE36A6}"/>
                </a:ext>
              </a:extLst>
            </p:cNvPr>
            <p:cNvSpPr txBox="1">
              <a:spLocks noChangeArrowheads="1"/>
            </p:cNvSpPr>
            <p:nvPr/>
          </p:nvSpPr>
          <p:spPr bwMode="auto">
            <a:xfrm>
              <a:off x="0" y="0"/>
              <a:ext cx="480" cy="262"/>
            </a:xfrm>
            <a:prstGeom prst="rect">
              <a:avLst/>
            </a:prstGeom>
            <a:solidFill>
              <a:schemeClr val="bg1"/>
            </a:solidFill>
            <a:ln w="127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429"/>
                <a:t>AGU</a:t>
              </a:r>
            </a:p>
          </p:txBody>
        </p:sp>
      </p:grpSp>
      <p:grpSp>
        <p:nvGrpSpPr>
          <p:cNvPr id="59434" name="Group 42">
            <a:extLst>
              <a:ext uri="{FF2B5EF4-FFF2-40B4-BE49-F238E27FC236}">
                <a16:creationId xmlns:a16="http://schemas.microsoft.com/office/drawing/2014/main" id="{2148B931-3B11-4CAD-9745-B5279ABE72CE}"/>
              </a:ext>
            </a:extLst>
          </p:cNvPr>
          <p:cNvGrpSpPr>
            <a:grpSpLocks/>
          </p:cNvGrpSpPr>
          <p:nvPr/>
        </p:nvGrpSpPr>
        <p:grpSpPr bwMode="auto">
          <a:xfrm>
            <a:off x="5745245" y="3112690"/>
            <a:ext cx="838032" cy="368958"/>
            <a:chOff x="0" y="0"/>
            <a:chExt cx="528" cy="310"/>
          </a:xfrm>
        </p:grpSpPr>
        <p:sp>
          <p:nvSpPr>
            <p:cNvPr id="59435" name="Text Box 43">
              <a:extLst>
                <a:ext uri="{FF2B5EF4-FFF2-40B4-BE49-F238E27FC236}">
                  <a16:creationId xmlns:a16="http://schemas.microsoft.com/office/drawing/2014/main" id="{CCDD4E60-CC79-4939-8C69-14F3CC1D5CB9}"/>
                </a:ext>
              </a:extLst>
            </p:cNvPr>
            <p:cNvSpPr txBox="1">
              <a:spLocks noChangeArrowheads="1"/>
            </p:cNvSpPr>
            <p:nvPr/>
          </p:nvSpPr>
          <p:spPr bwMode="auto">
            <a:xfrm>
              <a:off x="48" y="48"/>
              <a:ext cx="480" cy="262"/>
            </a:xfrm>
            <a:prstGeom prst="rect">
              <a:avLst/>
            </a:prstGeom>
            <a:solidFill>
              <a:schemeClr val="tx2"/>
            </a:solidFill>
            <a:ln w="127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zh-CN" altLang="en-US" sz="1429"/>
            </a:p>
          </p:txBody>
        </p:sp>
        <p:sp>
          <p:nvSpPr>
            <p:cNvPr id="59436" name="Text Box 44">
              <a:extLst>
                <a:ext uri="{FF2B5EF4-FFF2-40B4-BE49-F238E27FC236}">
                  <a16:creationId xmlns:a16="http://schemas.microsoft.com/office/drawing/2014/main" id="{7BC9864B-F2F4-4405-9DB9-482518C6A535}"/>
                </a:ext>
              </a:extLst>
            </p:cNvPr>
            <p:cNvSpPr txBox="1">
              <a:spLocks noChangeArrowheads="1"/>
            </p:cNvSpPr>
            <p:nvPr/>
          </p:nvSpPr>
          <p:spPr bwMode="auto">
            <a:xfrm>
              <a:off x="0" y="0"/>
              <a:ext cx="480" cy="242"/>
            </a:xfrm>
            <a:prstGeom prst="rect">
              <a:avLst/>
            </a:prstGeom>
            <a:solidFill>
              <a:schemeClr val="bg1"/>
            </a:solidFill>
            <a:ln w="127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270"/>
                <a:t>MMX</a:t>
              </a:r>
            </a:p>
          </p:txBody>
        </p:sp>
      </p:grpSp>
      <p:sp>
        <p:nvSpPr>
          <p:cNvPr id="59437" name="Text Box 45">
            <a:extLst>
              <a:ext uri="{FF2B5EF4-FFF2-40B4-BE49-F238E27FC236}">
                <a16:creationId xmlns:a16="http://schemas.microsoft.com/office/drawing/2014/main" id="{B807D768-9BE0-4817-8264-B0F85781EB10}"/>
              </a:ext>
            </a:extLst>
          </p:cNvPr>
          <p:cNvSpPr txBox="1">
            <a:spLocks noChangeArrowheads="1"/>
          </p:cNvSpPr>
          <p:nvPr/>
        </p:nvSpPr>
        <p:spPr bwMode="auto">
          <a:xfrm>
            <a:off x="5822117" y="3455465"/>
            <a:ext cx="913644" cy="263277"/>
          </a:xfrm>
          <a:prstGeom prst="rect">
            <a:avLst/>
          </a:prstGeom>
          <a:solidFill>
            <a:schemeClr val="tx2"/>
          </a:solidFill>
          <a:ln w="127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111">
                <a:solidFill>
                  <a:schemeClr val="bg2"/>
                </a:solidFill>
              </a:rPr>
              <a:t>IEU/JEU</a:t>
            </a:r>
          </a:p>
        </p:txBody>
      </p:sp>
      <p:sp>
        <p:nvSpPr>
          <p:cNvPr id="59438" name="Text Box 46">
            <a:extLst>
              <a:ext uri="{FF2B5EF4-FFF2-40B4-BE49-F238E27FC236}">
                <a16:creationId xmlns:a16="http://schemas.microsoft.com/office/drawing/2014/main" id="{AE22DEB0-FEE2-4FE4-9A77-8349FBC98886}"/>
              </a:ext>
            </a:extLst>
          </p:cNvPr>
          <p:cNvSpPr txBox="1">
            <a:spLocks noChangeArrowheads="1"/>
          </p:cNvSpPr>
          <p:nvPr/>
        </p:nvSpPr>
        <p:spPr bwMode="auto">
          <a:xfrm>
            <a:off x="5745246" y="3397496"/>
            <a:ext cx="914904" cy="263277"/>
          </a:xfrm>
          <a:prstGeom prst="rect">
            <a:avLst/>
          </a:prstGeom>
          <a:solidFill>
            <a:schemeClr val="bg1"/>
          </a:solidFill>
          <a:ln w="127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111"/>
              <a:t>IEU/JEU</a:t>
            </a:r>
          </a:p>
        </p:txBody>
      </p:sp>
      <p:grpSp>
        <p:nvGrpSpPr>
          <p:cNvPr id="59439" name="Group 47">
            <a:extLst>
              <a:ext uri="{FF2B5EF4-FFF2-40B4-BE49-F238E27FC236}">
                <a16:creationId xmlns:a16="http://schemas.microsoft.com/office/drawing/2014/main" id="{6F79D9AB-E4C5-44F5-992A-E7E5D71C7034}"/>
              </a:ext>
            </a:extLst>
          </p:cNvPr>
          <p:cNvGrpSpPr>
            <a:grpSpLocks/>
          </p:cNvGrpSpPr>
          <p:nvPr/>
        </p:nvGrpSpPr>
        <p:grpSpPr bwMode="auto">
          <a:xfrm>
            <a:off x="5745245" y="3693642"/>
            <a:ext cx="838032" cy="368958"/>
            <a:chOff x="0" y="0"/>
            <a:chExt cx="528" cy="310"/>
          </a:xfrm>
        </p:grpSpPr>
        <p:sp>
          <p:nvSpPr>
            <p:cNvPr id="59440" name="Text Box 48">
              <a:extLst>
                <a:ext uri="{FF2B5EF4-FFF2-40B4-BE49-F238E27FC236}">
                  <a16:creationId xmlns:a16="http://schemas.microsoft.com/office/drawing/2014/main" id="{583F8383-069D-4E23-B077-CC571ACB4B8C}"/>
                </a:ext>
              </a:extLst>
            </p:cNvPr>
            <p:cNvSpPr txBox="1">
              <a:spLocks noChangeArrowheads="1"/>
            </p:cNvSpPr>
            <p:nvPr/>
          </p:nvSpPr>
          <p:spPr bwMode="auto">
            <a:xfrm>
              <a:off x="48" y="48"/>
              <a:ext cx="480" cy="262"/>
            </a:xfrm>
            <a:prstGeom prst="rect">
              <a:avLst/>
            </a:prstGeom>
            <a:solidFill>
              <a:schemeClr val="tx2"/>
            </a:solidFill>
            <a:ln w="127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zh-CN" altLang="en-US" sz="1429"/>
            </a:p>
          </p:txBody>
        </p:sp>
        <p:sp>
          <p:nvSpPr>
            <p:cNvPr id="59441" name="Text Box 49">
              <a:extLst>
                <a:ext uri="{FF2B5EF4-FFF2-40B4-BE49-F238E27FC236}">
                  <a16:creationId xmlns:a16="http://schemas.microsoft.com/office/drawing/2014/main" id="{5D757F79-759A-4B1A-9919-A92423561DF1}"/>
                </a:ext>
              </a:extLst>
            </p:cNvPr>
            <p:cNvSpPr txBox="1">
              <a:spLocks noChangeArrowheads="1"/>
            </p:cNvSpPr>
            <p:nvPr/>
          </p:nvSpPr>
          <p:spPr bwMode="auto">
            <a:xfrm>
              <a:off x="0" y="0"/>
              <a:ext cx="480" cy="262"/>
            </a:xfrm>
            <a:prstGeom prst="rect">
              <a:avLst/>
            </a:prstGeom>
            <a:solidFill>
              <a:schemeClr val="bg1"/>
            </a:solidFill>
            <a:ln w="127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429"/>
                <a:t>FEU</a:t>
              </a:r>
            </a:p>
          </p:txBody>
        </p:sp>
      </p:grpSp>
      <p:grpSp>
        <p:nvGrpSpPr>
          <p:cNvPr id="59442" name="Group 50">
            <a:extLst>
              <a:ext uri="{FF2B5EF4-FFF2-40B4-BE49-F238E27FC236}">
                <a16:creationId xmlns:a16="http://schemas.microsoft.com/office/drawing/2014/main" id="{66D2216C-204F-4693-9A57-FEFAAB2B5068}"/>
              </a:ext>
            </a:extLst>
          </p:cNvPr>
          <p:cNvGrpSpPr>
            <a:grpSpLocks/>
          </p:cNvGrpSpPr>
          <p:nvPr/>
        </p:nvGrpSpPr>
        <p:grpSpPr bwMode="auto">
          <a:xfrm>
            <a:off x="5745245" y="4093125"/>
            <a:ext cx="838032" cy="368958"/>
            <a:chOff x="0" y="0"/>
            <a:chExt cx="528" cy="310"/>
          </a:xfrm>
        </p:grpSpPr>
        <p:sp>
          <p:nvSpPr>
            <p:cNvPr id="59443" name="Text Box 51">
              <a:extLst>
                <a:ext uri="{FF2B5EF4-FFF2-40B4-BE49-F238E27FC236}">
                  <a16:creationId xmlns:a16="http://schemas.microsoft.com/office/drawing/2014/main" id="{5DA58D95-1CDF-4F58-9085-B5B162FE11C6}"/>
                </a:ext>
              </a:extLst>
            </p:cNvPr>
            <p:cNvSpPr txBox="1">
              <a:spLocks noChangeArrowheads="1"/>
            </p:cNvSpPr>
            <p:nvPr/>
          </p:nvSpPr>
          <p:spPr bwMode="auto">
            <a:xfrm>
              <a:off x="48" y="48"/>
              <a:ext cx="480" cy="262"/>
            </a:xfrm>
            <a:prstGeom prst="rect">
              <a:avLst/>
            </a:prstGeom>
            <a:solidFill>
              <a:schemeClr val="tx2"/>
            </a:solidFill>
            <a:ln w="127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zh-CN" altLang="en-US" sz="1429"/>
            </a:p>
          </p:txBody>
        </p:sp>
        <p:sp>
          <p:nvSpPr>
            <p:cNvPr id="59444" name="Text Box 52">
              <a:extLst>
                <a:ext uri="{FF2B5EF4-FFF2-40B4-BE49-F238E27FC236}">
                  <a16:creationId xmlns:a16="http://schemas.microsoft.com/office/drawing/2014/main" id="{C5D80B62-779B-4EE7-AC3A-E85EB51BFEC7}"/>
                </a:ext>
              </a:extLst>
            </p:cNvPr>
            <p:cNvSpPr txBox="1">
              <a:spLocks noChangeArrowheads="1"/>
            </p:cNvSpPr>
            <p:nvPr/>
          </p:nvSpPr>
          <p:spPr bwMode="auto">
            <a:xfrm>
              <a:off x="0" y="0"/>
              <a:ext cx="480" cy="262"/>
            </a:xfrm>
            <a:prstGeom prst="rect">
              <a:avLst/>
            </a:prstGeom>
            <a:solidFill>
              <a:schemeClr val="bg1"/>
            </a:solidFill>
            <a:ln w="127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429"/>
                <a:t>MIU</a:t>
              </a:r>
            </a:p>
          </p:txBody>
        </p:sp>
      </p:grpSp>
      <p:grpSp>
        <p:nvGrpSpPr>
          <p:cNvPr id="59445" name="Group 53">
            <a:extLst>
              <a:ext uri="{FF2B5EF4-FFF2-40B4-BE49-F238E27FC236}">
                <a16:creationId xmlns:a16="http://schemas.microsoft.com/office/drawing/2014/main" id="{0BB0E773-F006-4468-8425-8F1C5D3F2300}"/>
              </a:ext>
            </a:extLst>
          </p:cNvPr>
          <p:cNvGrpSpPr>
            <a:grpSpLocks/>
          </p:cNvGrpSpPr>
          <p:nvPr/>
        </p:nvGrpSpPr>
        <p:grpSpPr bwMode="auto">
          <a:xfrm>
            <a:off x="5440277" y="2207868"/>
            <a:ext cx="1363535" cy="459360"/>
            <a:chOff x="0" y="0"/>
            <a:chExt cx="858" cy="435"/>
          </a:xfrm>
        </p:grpSpPr>
        <p:sp>
          <p:nvSpPr>
            <p:cNvPr id="59446" name="Rectangle 54">
              <a:extLst>
                <a:ext uri="{FF2B5EF4-FFF2-40B4-BE49-F238E27FC236}">
                  <a16:creationId xmlns:a16="http://schemas.microsoft.com/office/drawing/2014/main" id="{48BFEAC1-5630-4824-84FB-DA466AB92878}"/>
                </a:ext>
              </a:extLst>
            </p:cNvPr>
            <p:cNvSpPr>
              <a:spLocks noChangeArrowheads="1"/>
            </p:cNvSpPr>
            <p:nvPr/>
          </p:nvSpPr>
          <p:spPr bwMode="auto">
            <a:xfrm>
              <a:off x="48" y="48"/>
              <a:ext cx="810" cy="384"/>
            </a:xfrm>
            <a:prstGeom prst="rect">
              <a:avLst/>
            </a:prstGeom>
            <a:solidFill>
              <a:schemeClr val="tx2"/>
            </a:solidFill>
            <a:ln w="127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9447" name="Text Box 55">
              <a:extLst>
                <a:ext uri="{FF2B5EF4-FFF2-40B4-BE49-F238E27FC236}">
                  <a16:creationId xmlns:a16="http://schemas.microsoft.com/office/drawing/2014/main" id="{75A2F55B-A9C2-46DA-8BE2-D3322F707C7B}"/>
                </a:ext>
              </a:extLst>
            </p:cNvPr>
            <p:cNvSpPr txBox="1">
              <a:spLocks noChangeArrowheads="1"/>
            </p:cNvSpPr>
            <p:nvPr/>
          </p:nvSpPr>
          <p:spPr bwMode="auto">
            <a:xfrm>
              <a:off x="0" y="0"/>
              <a:ext cx="816" cy="435"/>
            </a:xfrm>
            <a:prstGeom prst="rect">
              <a:avLst/>
            </a:prstGeom>
            <a:solidFill>
              <a:schemeClr val="bg1"/>
            </a:solidFill>
            <a:ln w="127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191"/>
                <a:t>Memory Order Buffer</a:t>
              </a:r>
            </a:p>
          </p:txBody>
        </p:sp>
      </p:grpSp>
      <p:sp>
        <p:nvSpPr>
          <p:cNvPr id="59448" name="Line 56">
            <a:extLst>
              <a:ext uri="{FF2B5EF4-FFF2-40B4-BE49-F238E27FC236}">
                <a16:creationId xmlns:a16="http://schemas.microsoft.com/office/drawing/2014/main" id="{5FA8C9FC-8565-46A9-9D8A-80EA67A9B037}"/>
              </a:ext>
            </a:extLst>
          </p:cNvPr>
          <p:cNvSpPr>
            <a:spLocks noChangeShapeType="1"/>
          </p:cNvSpPr>
          <p:nvPr/>
        </p:nvSpPr>
        <p:spPr bwMode="auto">
          <a:xfrm flipV="1">
            <a:off x="6202697" y="4550577"/>
            <a:ext cx="0" cy="114678"/>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49" name="Line 57">
            <a:extLst>
              <a:ext uri="{FF2B5EF4-FFF2-40B4-BE49-F238E27FC236}">
                <a16:creationId xmlns:a16="http://schemas.microsoft.com/office/drawing/2014/main" id="{E6B36CDA-4F25-4915-AB5F-09F504435F82}"/>
              </a:ext>
            </a:extLst>
          </p:cNvPr>
          <p:cNvSpPr>
            <a:spLocks noChangeShapeType="1"/>
          </p:cNvSpPr>
          <p:nvPr/>
        </p:nvSpPr>
        <p:spPr bwMode="auto">
          <a:xfrm flipH="1">
            <a:off x="5440277" y="4550577"/>
            <a:ext cx="76242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50" name="Line 58">
            <a:extLst>
              <a:ext uri="{FF2B5EF4-FFF2-40B4-BE49-F238E27FC236}">
                <a16:creationId xmlns:a16="http://schemas.microsoft.com/office/drawing/2014/main" id="{32F77CD2-0937-49A6-9CF8-92EE3112C1DF}"/>
              </a:ext>
            </a:extLst>
          </p:cNvPr>
          <p:cNvSpPr>
            <a:spLocks noChangeShapeType="1"/>
          </p:cNvSpPr>
          <p:nvPr/>
        </p:nvSpPr>
        <p:spPr bwMode="auto">
          <a:xfrm flipV="1">
            <a:off x="5440277" y="2893417"/>
            <a:ext cx="0" cy="1657161"/>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51" name="Line 59">
            <a:extLst>
              <a:ext uri="{FF2B5EF4-FFF2-40B4-BE49-F238E27FC236}">
                <a16:creationId xmlns:a16="http://schemas.microsoft.com/office/drawing/2014/main" id="{6FA946AA-DEBF-4393-AA51-979B1075FF9E}"/>
              </a:ext>
            </a:extLst>
          </p:cNvPr>
          <p:cNvSpPr>
            <a:spLocks noChangeShapeType="1"/>
          </p:cNvSpPr>
          <p:nvPr/>
        </p:nvSpPr>
        <p:spPr bwMode="auto">
          <a:xfrm>
            <a:off x="5440278" y="2893416"/>
            <a:ext cx="304968"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52" name="Line 60">
            <a:extLst>
              <a:ext uri="{FF2B5EF4-FFF2-40B4-BE49-F238E27FC236}">
                <a16:creationId xmlns:a16="http://schemas.microsoft.com/office/drawing/2014/main" id="{0FD16F73-3B00-4F97-9921-3BA7738EBB86}"/>
              </a:ext>
            </a:extLst>
          </p:cNvPr>
          <p:cNvSpPr>
            <a:spLocks noChangeShapeType="1"/>
          </p:cNvSpPr>
          <p:nvPr/>
        </p:nvSpPr>
        <p:spPr bwMode="auto">
          <a:xfrm>
            <a:off x="5440278" y="3236190"/>
            <a:ext cx="304968"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53" name="Line 61">
            <a:extLst>
              <a:ext uri="{FF2B5EF4-FFF2-40B4-BE49-F238E27FC236}">
                <a16:creationId xmlns:a16="http://schemas.microsoft.com/office/drawing/2014/main" id="{5664769F-B22B-477F-AF83-6512374B6D43}"/>
              </a:ext>
            </a:extLst>
          </p:cNvPr>
          <p:cNvSpPr>
            <a:spLocks noChangeShapeType="1"/>
          </p:cNvSpPr>
          <p:nvPr/>
        </p:nvSpPr>
        <p:spPr bwMode="auto">
          <a:xfrm>
            <a:off x="5440278" y="3522255"/>
            <a:ext cx="304968"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54" name="Line 62">
            <a:extLst>
              <a:ext uri="{FF2B5EF4-FFF2-40B4-BE49-F238E27FC236}">
                <a16:creationId xmlns:a16="http://schemas.microsoft.com/office/drawing/2014/main" id="{6FDAEF20-D22E-41E6-9EA4-C5C3E85FD1CB}"/>
              </a:ext>
            </a:extLst>
          </p:cNvPr>
          <p:cNvSpPr>
            <a:spLocks noChangeShapeType="1"/>
          </p:cNvSpPr>
          <p:nvPr/>
        </p:nvSpPr>
        <p:spPr bwMode="auto">
          <a:xfrm>
            <a:off x="5440278" y="3865029"/>
            <a:ext cx="304968"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55" name="Line 63">
            <a:extLst>
              <a:ext uri="{FF2B5EF4-FFF2-40B4-BE49-F238E27FC236}">
                <a16:creationId xmlns:a16="http://schemas.microsoft.com/office/drawing/2014/main" id="{E9F0E415-40F7-4658-9C9E-1C643FF2D448}"/>
              </a:ext>
            </a:extLst>
          </p:cNvPr>
          <p:cNvSpPr>
            <a:spLocks noChangeShapeType="1"/>
          </p:cNvSpPr>
          <p:nvPr/>
        </p:nvSpPr>
        <p:spPr bwMode="auto">
          <a:xfrm>
            <a:off x="5440278" y="4264512"/>
            <a:ext cx="304968"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nvGrpSpPr>
          <p:cNvPr id="59456" name="Group 64">
            <a:extLst>
              <a:ext uri="{FF2B5EF4-FFF2-40B4-BE49-F238E27FC236}">
                <a16:creationId xmlns:a16="http://schemas.microsoft.com/office/drawing/2014/main" id="{7EF91F23-0068-4EBC-AA6D-CD067D88B91B}"/>
              </a:ext>
            </a:extLst>
          </p:cNvPr>
          <p:cNvGrpSpPr>
            <a:grpSpLocks/>
          </p:cNvGrpSpPr>
          <p:nvPr/>
        </p:nvGrpSpPr>
        <p:grpSpPr bwMode="auto">
          <a:xfrm>
            <a:off x="5440277" y="1579029"/>
            <a:ext cx="1363535" cy="458511"/>
            <a:chOff x="0" y="0"/>
            <a:chExt cx="858" cy="433"/>
          </a:xfrm>
        </p:grpSpPr>
        <p:sp>
          <p:nvSpPr>
            <p:cNvPr id="59457" name="Rectangle 65">
              <a:extLst>
                <a:ext uri="{FF2B5EF4-FFF2-40B4-BE49-F238E27FC236}">
                  <a16:creationId xmlns:a16="http://schemas.microsoft.com/office/drawing/2014/main" id="{C72AC79C-7E24-4153-8670-6A40E8F5CF1E}"/>
                </a:ext>
              </a:extLst>
            </p:cNvPr>
            <p:cNvSpPr>
              <a:spLocks noChangeArrowheads="1"/>
            </p:cNvSpPr>
            <p:nvPr/>
          </p:nvSpPr>
          <p:spPr bwMode="auto">
            <a:xfrm>
              <a:off x="48" y="48"/>
              <a:ext cx="810" cy="384"/>
            </a:xfrm>
            <a:prstGeom prst="rect">
              <a:avLst/>
            </a:prstGeom>
            <a:solidFill>
              <a:schemeClr val="tx2"/>
            </a:solidFill>
            <a:ln w="127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9458" name="Text Box 66">
              <a:extLst>
                <a:ext uri="{FF2B5EF4-FFF2-40B4-BE49-F238E27FC236}">
                  <a16:creationId xmlns:a16="http://schemas.microsoft.com/office/drawing/2014/main" id="{53EB4C0F-1062-41BB-9B0A-A920544A249B}"/>
                </a:ext>
              </a:extLst>
            </p:cNvPr>
            <p:cNvSpPr txBox="1">
              <a:spLocks noChangeArrowheads="1"/>
            </p:cNvSpPr>
            <p:nvPr/>
          </p:nvSpPr>
          <p:spPr bwMode="auto">
            <a:xfrm>
              <a:off x="0" y="0"/>
              <a:ext cx="816" cy="433"/>
            </a:xfrm>
            <a:prstGeom prst="rect">
              <a:avLst/>
            </a:prstGeom>
            <a:solidFill>
              <a:schemeClr val="bg1"/>
            </a:solidFill>
            <a:ln w="127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191"/>
                <a:t>Data Cache Unit (L1) </a:t>
              </a:r>
            </a:p>
          </p:txBody>
        </p:sp>
      </p:grpSp>
      <p:sp>
        <p:nvSpPr>
          <p:cNvPr id="59459" name="Line 67">
            <a:extLst>
              <a:ext uri="{FF2B5EF4-FFF2-40B4-BE49-F238E27FC236}">
                <a16:creationId xmlns:a16="http://schemas.microsoft.com/office/drawing/2014/main" id="{584BE019-7142-4260-B5AC-DDF75E4D3DB5}"/>
              </a:ext>
            </a:extLst>
          </p:cNvPr>
          <p:cNvSpPr>
            <a:spLocks noChangeShapeType="1"/>
          </p:cNvSpPr>
          <p:nvPr/>
        </p:nvSpPr>
        <p:spPr bwMode="auto">
          <a:xfrm>
            <a:off x="7422569" y="1750416"/>
            <a:ext cx="0" cy="3658356"/>
          </a:xfrm>
          <a:prstGeom prst="line">
            <a:avLst/>
          </a:prstGeom>
          <a:noFill/>
          <a:ln w="571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60" name="Line 68">
            <a:extLst>
              <a:ext uri="{FF2B5EF4-FFF2-40B4-BE49-F238E27FC236}">
                <a16:creationId xmlns:a16="http://schemas.microsoft.com/office/drawing/2014/main" id="{F3BD75AB-3AF2-4591-929B-9C803DEB5B29}"/>
              </a:ext>
            </a:extLst>
          </p:cNvPr>
          <p:cNvSpPr>
            <a:spLocks noChangeShapeType="1"/>
          </p:cNvSpPr>
          <p:nvPr/>
        </p:nvSpPr>
        <p:spPr bwMode="auto">
          <a:xfrm flipH="1">
            <a:off x="6965117" y="5350803"/>
            <a:ext cx="457452"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61" name="Line 69">
            <a:extLst>
              <a:ext uri="{FF2B5EF4-FFF2-40B4-BE49-F238E27FC236}">
                <a16:creationId xmlns:a16="http://schemas.microsoft.com/office/drawing/2014/main" id="{85045D32-879C-48C0-AD9E-FA76CB6B0CA3}"/>
              </a:ext>
            </a:extLst>
          </p:cNvPr>
          <p:cNvSpPr>
            <a:spLocks noChangeShapeType="1"/>
          </p:cNvSpPr>
          <p:nvPr/>
        </p:nvSpPr>
        <p:spPr bwMode="auto">
          <a:xfrm flipH="1">
            <a:off x="6965117" y="4950060"/>
            <a:ext cx="457452"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62" name="Line 70">
            <a:extLst>
              <a:ext uri="{FF2B5EF4-FFF2-40B4-BE49-F238E27FC236}">
                <a16:creationId xmlns:a16="http://schemas.microsoft.com/office/drawing/2014/main" id="{86432026-E29D-488D-9B6C-211BCCF3EDDE}"/>
              </a:ext>
            </a:extLst>
          </p:cNvPr>
          <p:cNvSpPr>
            <a:spLocks noChangeShapeType="1"/>
          </p:cNvSpPr>
          <p:nvPr/>
        </p:nvSpPr>
        <p:spPr bwMode="auto">
          <a:xfrm>
            <a:off x="4526633" y="4607286"/>
            <a:ext cx="609936"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63" name="Line 71">
            <a:extLst>
              <a:ext uri="{FF2B5EF4-FFF2-40B4-BE49-F238E27FC236}">
                <a16:creationId xmlns:a16="http://schemas.microsoft.com/office/drawing/2014/main" id="{49E368DD-B18C-4AEA-B7D0-ED9B4AD37FFD}"/>
              </a:ext>
            </a:extLst>
          </p:cNvPr>
          <p:cNvSpPr>
            <a:spLocks noChangeShapeType="1"/>
          </p:cNvSpPr>
          <p:nvPr/>
        </p:nvSpPr>
        <p:spPr bwMode="auto">
          <a:xfrm>
            <a:off x="5136569" y="4607286"/>
            <a:ext cx="0" cy="229356"/>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64" name="Line 72">
            <a:extLst>
              <a:ext uri="{FF2B5EF4-FFF2-40B4-BE49-F238E27FC236}">
                <a16:creationId xmlns:a16="http://schemas.microsoft.com/office/drawing/2014/main" id="{4E7FBE04-5E8B-4398-A89E-A2A10DEC5E8F}"/>
              </a:ext>
            </a:extLst>
          </p:cNvPr>
          <p:cNvSpPr>
            <a:spLocks noChangeShapeType="1"/>
          </p:cNvSpPr>
          <p:nvPr/>
        </p:nvSpPr>
        <p:spPr bwMode="auto">
          <a:xfrm flipV="1">
            <a:off x="6050213" y="2664061"/>
            <a:ext cx="0" cy="114678"/>
          </a:xfrm>
          <a:prstGeom prst="line">
            <a:avLst/>
          </a:prstGeom>
          <a:noFill/>
          <a:ln w="127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65" name="Line 73">
            <a:extLst>
              <a:ext uri="{FF2B5EF4-FFF2-40B4-BE49-F238E27FC236}">
                <a16:creationId xmlns:a16="http://schemas.microsoft.com/office/drawing/2014/main" id="{F7356A75-4D27-4227-94A5-3C2DCFC72E63}"/>
              </a:ext>
            </a:extLst>
          </p:cNvPr>
          <p:cNvSpPr>
            <a:spLocks noChangeShapeType="1"/>
          </p:cNvSpPr>
          <p:nvPr/>
        </p:nvSpPr>
        <p:spPr bwMode="auto">
          <a:xfrm flipV="1">
            <a:off x="6127085" y="2036481"/>
            <a:ext cx="0" cy="171387"/>
          </a:xfrm>
          <a:prstGeom prst="line">
            <a:avLst/>
          </a:prstGeom>
          <a:noFill/>
          <a:ln w="127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66" name="Line 74">
            <a:extLst>
              <a:ext uri="{FF2B5EF4-FFF2-40B4-BE49-F238E27FC236}">
                <a16:creationId xmlns:a16="http://schemas.microsoft.com/office/drawing/2014/main" id="{7FEC1366-95DD-42B3-B8D5-732C78F1BCC0}"/>
              </a:ext>
            </a:extLst>
          </p:cNvPr>
          <p:cNvSpPr>
            <a:spLocks noChangeShapeType="1"/>
          </p:cNvSpPr>
          <p:nvPr/>
        </p:nvSpPr>
        <p:spPr bwMode="auto">
          <a:xfrm>
            <a:off x="6812633" y="1807125"/>
            <a:ext cx="609936"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67" name="Line 75">
            <a:extLst>
              <a:ext uri="{FF2B5EF4-FFF2-40B4-BE49-F238E27FC236}">
                <a16:creationId xmlns:a16="http://schemas.microsoft.com/office/drawing/2014/main" id="{CE42BDA6-279F-4472-8027-636E3A784405}"/>
              </a:ext>
            </a:extLst>
          </p:cNvPr>
          <p:cNvSpPr>
            <a:spLocks noChangeShapeType="1"/>
          </p:cNvSpPr>
          <p:nvPr/>
        </p:nvSpPr>
        <p:spPr bwMode="auto">
          <a:xfrm>
            <a:off x="6583277" y="2950125"/>
            <a:ext cx="839292" cy="0"/>
          </a:xfrm>
          <a:prstGeom prst="line">
            <a:avLst/>
          </a:prstGeom>
          <a:noFill/>
          <a:ln w="2857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68" name="Line 76">
            <a:extLst>
              <a:ext uri="{FF2B5EF4-FFF2-40B4-BE49-F238E27FC236}">
                <a16:creationId xmlns:a16="http://schemas.microsoft.com/office/drawing/2014/main" id="{38566CC4-9314-4C32-A864-EEF2A9C89795}"/>
              </a:ext>
            </a:extLst>
          </p:cNvPr>
          <p:cNvSpPr>
            <a:spLocks noChangeShapeType="1"/>
          </p:cNvSpPr>
          <p:nvPr/>
        </p:nvSpPr>
        <p:spPr bwMode="auto">
          <a:xfrm>
            <a:off x="6583277" y="3292899"/>
            <a:ext cx="839292" cy="0"/>
          </a:xfrm>
          <a:prstGeom prst="line">
            <a:avLst/>
          </a:prstGeom>
          <a:noFill/>
          <a:ln w="2857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69" name="Line 77">
            <a:extLst>
              <a:ext uri="{FF2B5EF4-FFF2-40B4-BE49-F238E27FC236}">
                <a16:creationId xmlns:a16="http://schemas.microsoft.com/office/drawing/2014/main" id="{9968507A-4229-4E1D-944D-AB0ECCABCDD7}"/>
              </a:ext>
            </a:extLst>
          </p:cNvPr>
          <p:cNvSpPr>
            <a:spLocks noChangeShapeType="1"/>
          </p:cNvSpPr>
          <p:nvPr/>
        </p:nvSpPr>
        <p:spPr bwMode="auto">
          <a:xfrm>
            <a:off x="6583277" y="3865029"/>
            <a:ext cx="839292" cy="0"/>
          </a:xfrm>
          <a:prstGeom prst="line">
            <a:avLst/>
          </a:prstGeom>
          <a:noFill/>
          <a:ln w="2857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70" name="Line 78">
            <a:extLst>
              <a:ext uri="{FF2B5EF4-FFF2-40B4-BE49-F238E27FC236}">
                <a16:creationId xmlns:a16="http://schemas.microsoft.com/office/drawing/2014/main" id="{95100DB2-D387-46D4-9853-3ACAFABAD404}"/>
              </a:ext>
            </a:extLst>
          </p:cNvPr>
          <p:cNvSpPr>
            <a:spLocks noChangeShapeType="1"/>
          </p:cNvSpPr>
          <p:nvPr/>
        </p:nvSpPr>
        <p:spPr bwMode="auto">
          <a:xfrm>
            <a:off x="6583277" y="4264512"/>
            <a:ext cx="839292" cy="0"/>
          </a:xfrm>
          <a:prstGeom prst="line">
            <a:avLst/>
          </a:prstGeom>
          <a:noFill/>
          <a:ln w="2857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71" name="Line 79">
            <a:extLst>
              <a:ext uri="{FF2B5EF4-FFF2-40B4-BE49-F238E27FC236}">
                <a16:creationId xmlns:a16="http://schemas.microsoft.com/office/drawing/2014/main" id="{DFFAF991-A101-456E-B610-41EC7B45F946}"/>
              </a:ext>
            </a:extLst>
          </p:cNvPr>
          <p:cNvSpPr>
            <a:spLocks noChangeShapeType="1"/>
          </p:cNvSpPr>
          <p:nvPr/>
        </p:nvSpPr>
        <p:spPr bwMode="auto">
          <a:xfrm>
            <a:off x="6735761" y="3578964"/>
            <a:ext cx="686808" cy="0"/>
          </a:xfrm>
          <a:prstGeom prst="line">
            <a:avLst/>
          </a:prstGeom>
          <a:noFill/>
          <a:ln w="2857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72" name="Line 80">
            <a:extLst>
              <a:ext uri="{FF2B5EF4-FFF2-40B4-BE49-F238E27FC236}">
                <a16:creationId xmlns:a16="http://schemas.microsoft.com/office/drawing/2014/main" id="{B0C78C20-0204-4F49-9250-39647D6F2876}"/>
              </a:ext>
            </a:extLst>
          </p:cNvPr>
          <p:cNvSpPr>
            <a:spLocks noChangeShapeType="1"/>
          </p:cNvSpPr>
          <p:nvPr/>
        </p:nvSpPr>
        <p:spPr bwMode="auto">
          <a:xfrm flipH="1">
            <a:off x="4602245" y="1807125"/>
            <a:ext cx="838032"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73" name="Line 81">
            <a:extLst>
              <a:ext uri="{FF2B5EF4-FFF2-40B4-BE49-F238E27FC236}">
                <a16:creationId xmlns:a16="http://schemas.microsoft.com/office/drawing/2014/main" id="{08F6DA6B-A697-4167-AF76-8A60AF40C761}"/>
              </a:ext>
            </a:extLst>
          </p:cNvPr>
          <p:cNvSpPr>
            <a:spLocks noChangeShapeType="1"/>
          </p:cNvSpPr>
          <p:nvPr/>
        </p:nvSpPr>
        <p:spPr bwMode="auto">
          <a:xfrm>
            <a:off x="4602245" y="1807125"/>
            <a:ext cx="0" cy="685548"/>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74" name="Line 82">
            <a:extLst>
              <a:ext uri="{FF2B5EF4-FFF2-40B4-BE49-F238E27FC236}">
                <a16:creationId xmlns:a16="http://schemas.microsoft.com/office/drawing/2014/main" id="{753C45A6-CA83-4317-94A3-71A5D495DC54}"/>
              </a:ext>
            </a:extLst>
          </p:cNvPr>
          <p:cNvSpPr>
            <a:spLocks noChangeShapeType="1"/>
          </p:cNvSpPr>
          <p:nvPr/>
        </p:nvSpPr>
        <p:spPr bwMode="auto">
          <a:xfrm flipH="1">
            <a:off x="3383633" y="2492673"/>
            <a:ext cx="1218612"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75" name="Line 83">
            <a:extLst>
              <a:ext uri="{FF2B5EF4-FFF2-40B4-BE49-F238E27FC236}">
                <a16:creationId xmlns:a16="http://schemas.microsoft.com/office/drawing/2014/main" id="{85ECDBCC-7024-4F79-A704-D46D63A744D3}"/>
              </a:ext>
            </a:extLst>
          </p:cNvPr>
          <p:cNvSpPr>
            <a:spLocks noChangeShapeType="1"/>
          </p:cNvSpPr>
          <p:nvPr/>
        </p:nvSpPr>
        <p:spPr bwMode="auto">
          <a:xfrm flipV="1">
            <a:off x="1935665" y="1808386"/>
            <a:ext cx="0" cy="570870"/>
          </a:xfrm>
          <a:prstGeom prst="line">
            <a:avLst/>
          </a:prstGeom>
          <a:noFill/>
          <a:ln w="2857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76" name="Line 84">
            <a:extLst>
              <a:ext uri="{FF2B5EF4-FFF2-40B4-BE49-F238E27FC236}">
                <a16:creationId xmlns:a16="http://schemas.microsoft.com/office/drawing/2014/main" id="{20AD3F84-15EC-4245-ADEB-EF77E6BA8646}"/>
              </a:ext>
            </a:extLst>
          </p:cNvPr>
          <p:cNvSpPr>
            <a:spLocks noChangeShapeType="1"/>
          </p:cNvSpPr>
          <p:nvPr/>
        </p:nvSpPr>
        <p:spPr bwMode="auto">
          <a:xfrm>
            <a:off x="792665" y="1754197"/>
            <a:ext cx="2438484" cy="0"/>
          </a:xfrm>
          <a:prstGeom prst="line">
            <a:avLst/>
          </a:prstGeom>
          <a:noFill/>
          <a:ln w="38100"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77" name="Line 85">
            <a:extLst>
              <a:ext uri="{FF2B5EF4-FFF2-40B4-BE49-F238E27FC236}">
                <a16:creationId xmlns:a16="http://schemas.microsoft.com/office/drawing/2014/main" id="{08CE293A-CC13-4959-BAE3-5052D21F0C88}"/>
              </a:ext>
            </a:extLst>
          </p:cNvPr>
          <p:cNvSpPr>
            <a:spLocks noChangeShapeType="1"/>
          </p:cNvSpPr>
          <p:nvPr/>
        </p:nvSpPr>
        <p:spPr bwMode="auto">
          <a:xfrm>
            <a:off x="564569" y="2078068"/>
            <a:ext cx="3809580" cy="0"/>
          </a:xfrm>
          <a:prstGeom prst="line">
            <a:avLst/>
          </a:prstGeom>
          <a:noFill/>
          <a:ln w="28575" cmpd="sng">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78" name="Line 86">
            <a:extLst>
              <a:ext uri="{FF2B5EF4-FFF2-40B4-BE49-F238E27FC236}">
                <a16:creationId xmlns:a16="http://schemas.microsoft.com/office/drawing/2014/main" id="{EB51BAD4-0123-469B-84F7-4036352AE4B6}"/>
              </a:ext>
            </a:extLst>
          </p:cNvPr>
          <p:cNvSpPr>
            <a:spLocks noChangeShapeType="1"/>
          </p:cNvSpPr>
          <p:nvPr/>
        </p:nvSpPr>
        <p:spPr bwMode="auto">
          <a:xfrm flipH="1">
            <a:off x="4343905" y="1591632"/>
            <a:ext cx="12602" cy="486437"/>
          </a:xfrm>
          <a:prstGeom prst="line">
            <a:avLst/>
          </a:prstGeom>
          <a:noFill/>
          <a:ln w="28575" cmpd="sng">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79" name="Text Box 87">
            <a:extLst>
              <a:ext uri="{FF2B5EF4-FFF2-40B4-BE49-F238E27FC236}">
                <a16:creationId xmlns:a16="http://schemas.microsoft.com/office/drawing/2014/main" id="{3D0AE401-0AEB-4BB5-819C-C9781E114357}"/>
              </a:ext>
            </a:extLst>
          </p:cNvPr>
          <p:cNvSpPr txBox="1">
            <a:spLocks noChangeArrowheads="1"/>
          </p:cNvSpPr>
          <p:nvPr/>
        </p:nvSpPr>
        <p:spPr bwMode="auto">
          <a:xfrm>
            <a:off x="410825" y="1754197"/>
            <a:ext cx="1093569" cy="287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270">
                <a:latin typeface="Georgia" panose="02040502050405020303" pitchFamily="18" charset="0"/>
              </a:rPr>
              <a:t>External bus</a:t>
            </a:r>
          </a:p>
        </p:txBody>
      </p:sp>
      <p:sp>
        <p:nvSpPr>
          <p:cNvPr id="59480" name="Text Box 88">
            <a:extLst>
              <a:ext uri="{FF2B5EF4-FFF2-40B4-BE49-F238E27FC236}">
                <a16:creationId xmlns:a16="http://schemas.microsoft.com/office/drawing/2014/main" id="{A18B95C7-DB55-40E7-8208-0A1D7F69E10D}"/>
              </a:ext>
            </a:extLst>
          </p:cNvPr>
          <p:cNvSpPr txBox="1">
            <a:spLocks noChangeArrowheads="1"/>
          </p:cNvSpPr>
          <p:nvPr/>
        </p:nvSpPr>
        <p:spPr bwMode="auto">
          <a:xfrm>
            <a:off x="2468729" y="1807125"/>
            <a:ext cx="1255472" cy="287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270">
                <a:solidFill>
                  <a:srgbClr val="FF0000"/>
                </a:solidFill>
                <a:latin typeface="Georgia" panose="02040502050405020303" pitchFamily="18" charset="0"/>
              </a:rPr>
              <a:t>Chip boundary</a:t>
            </a:r>
          </a:p>
        </p:txBody>
      </p:sp>
      <p:sp>
        <p:nvSpPr>
          <p:cNvPr id="59481" name="Line 89">
            <a:extLst>
              <a:ext uri="{FF2B5EF4-FFF2-40B4-BE49-F238E27FC236}">
                <a16:creationId xmlns:a16="http://schemas.microsoft.com/office/drawing/2014/main" id="{2C2E581C-246A-413F-A1ED-39A1357BF8E6}"/>
              </a:ext>
            </a:extLst>
          </p:cNvPr>
          <p:cNvSpPr>
            <a:spLocks noChangeShapeType="1"/>
          </p:cNvSpPr>
          <p:nvPr/>
        </p:nvSpPr>
        <p:spPr bwMode="auto">
          <a:xfrm flipH="1">
            <a:off x="4297277" y="3636933"/>
            <a:ext cx="1447968"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82" name="Line 90">
            <a:extLst>
              <a:ext uri="{FF2B5EF4-FFF2-40B4-BE49-F238E27FC236}">
                <a16:creationId xmlns:a16="http://schemas.microsoft.com/office/drawing/2014/main" id="{0038A96F-1E7E-4CDC-BBBB-98CEA5863386}"/>
              </a:ext>
            </a:extLst>
          </p:cNvPr>
          <p:cNvSpPr>
            <a:spLocks noChangeShapeType="1"/>
          </p:cNvSpPr>
          <p:nvPr/>
        </p:nvSpPr>
        <p:spPr bwMode="auto">
          <a:xfrm>
            <a:off x="4297277" y="3636933"/>
            <a:ext cx="0" cy="171387"/>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83" name="Line 91">
            <a:extLst>
              <a:ext uri="{FF2B5EF4-FFF2-40B4-BE49-F238E27FC236}">
                <a16:creationId xmlns:a16="http://schemas.microsoft.com/office/drawing/2014/main" id="{53768341-323C-4113-9220-27CEA895CCB2}"/>
              </a:ext>
            </a:extLst>
          </p:cNvPr>
          <p:cNvSpPr>
            <a:spLocks noChangeShapeType="1"/>
          </p:cNvSpPr>
          <p:nvPr/>
        </p:nvSpPr>
        <p:spPr bwMode="auto">
          <a:xfrm flipH="1">
            <a:off x="3536117" y="3808320"/>
            <a:ext cx="761160"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59484" name="Rectangle 92">
            <a:extLst>
              <a:ext uri="{FF2B5EF4-FFF2-40B4-BE49-F238E27FC236}">
                <a16:creationId xmlns:a16="http://schemas.microsoft.com/office/drawing/2014/main" id="{FBE508B4-28FD-46E6-AC41-B46A814ACA01}"/>
              </a:ext>
            </a:extLst>
          </p:cNvPr>
          <p:cNvSpPr>
            <a:spLocks noChangeArrowheads="1"/>
          </p:cNvSpPr>
          <p:nvPr/>
        </p:nvSpPr>
        <p:spPr bwMode="auto">
          <a:xfrm>
            <a:off x="945149" y="2893416"/>
            <a:ext cx="2819064" cy="1257678"/>
          </a:xfrm>
          <a:prstGeom prst="rect">
            <a:avLst/>
          </a:prstGeom>
          <a:noFill/>
          <a:ln w="38100" cap="rnd" cmpd="sng">
            <a:solidFill>
              <a:srgbClr val="FF33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429"/>
          </a:p>
        </p:txBody>
      </p:sp>
      <p:sp>
        <p:nvSpPr>
          <p:cNvPr id="59485" name="Rectangle 93">
            <a:extLst>
              <a:ext uri="{FF2B5EF4-FFF2-40B4-BE49-F238E27FC236}">
                <a16:creationId xmlns:a16="http://schemas.microsoft.com/office/drawing/2014/main" id="{EA462F9A-1C98-4505-BEC3-F018AAF4A7D6}"/>
              </a:ext>
            </a:extLst>
          </p:cNvPr>
          <p:cNvSpPr>
            <a:spLocks noChangeArrowheads="1"/>
          </p:cNvSpPr>
          <p:nvPr/>
        </p:nvSpPr>
        <p:spPr bwMode="auto">
          <a:xfrm>
            <a:off x="868277" y="4207804"/>
            <a:ext cx="4419516" cy="1543743"/>
          </a:xfrm>
          <a:prstGeom prst="rect">
            <a:avLst/>
          </a:prstGeom>
          <a:noFill/>
          <a:ln w="38100" cap="rnd" cmpd="sng">
            <a:solidFill>
              <a:srgbClr val="660066"/>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9486" name="Rectangle 94">
            <a:extLst>
              <a:ext uri="{FF2B5EF4-FFF2-40B4-BE49-F238E27FC236}">
                <a16:creationId xmlns:a16="http://schemas.microsoft.com/office/drawing/2014/main" id="{632052B1-A8CD-43E2-B47A-188A8D7C3217}"/>
              </a:ext>
            </a:extLst>
          </p:cNvPr>
          <p:cNvSpPr>
            <a:spLocks noChangeArrowheads="1"/>
          </p:cNvSpPr>
          <p:nvPr/>
        </p:nvSpPr>
        <p:spPr bwMode="auto">
          <a:xfrm>
            <a:off x="5287793" y="2778738"/>
            <a:ext cx="2362873" cy="2972808"/>
          </a:xfrm>
          <a:prstGeom prst="rect">
            <a:avLst/>
          </a:prstGeom>
          <a:noFill/>
          <a:ln w="38100" cap="rnd" cmpd="sng">
            <a:solidFill>
              <a:srgbClr val="0066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9487" name="Rectangle 95">
            <a:extLst>
              <a:ext uri="{FF2B5EF4-FFF2-40B4-BE49-F238E27FC236}">
                <a16:creationId xmlns:a16="http://schemas.microsoft.com/office/drawing/2014/main" id="{3F733D93-E265-403F-B373-13093564F447}"/>
              </a:ext>
            </a:extLst>
          </p:cNvPr>
          <p:cNvSpPr>
            <a:spLocks noChangeArrowheads="1"/>
          </p:cNvSpPr>
          <p:nvPr/>
        </p:nvSpPr>
        <p:spPr bwMode="auto">
          <a:xfrm>
            <a:off x="5287793" y="1579029"/>
            <a:ext cx="2362873" cy="1143000"/>
          </a:xfrm>
          <a:prstGeom prst="rect">
            <a:avLst/>
          </a:prstGeom>
          <a:noFill/>
          <a:ln w="28575" cap="rnd" cmpd="sng">
            <a:solidFill>
              <a:srgbClr val="008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9488" name="Text Box 96">
            <a:extLst>
              <a:ext uri="{FF2B5EF4-FFF2-40B4-BE49-F238E27FC236}">
                <a16:creationId xmlns:a16="http://schemas.microsoft.com/office/drawing/2014/main" id="{8D9AD159-F5FF-4951-8C65-7838F8FC486F}"/>
              </a:ext>
            </a:extLst>
          </p:cNvPr>
          <p:cNvSpPr txBox="1">
            <a:spLocks noChangeArrowheads="1"/>
          </p:cNvSpPr>
          <p:nvPr/>
        </p:nvSpPr>
        <p:spPr bwMode="auto">
          <a:xfrm>
            <a:off x="395703" y="3454205"/>
            <a:ext cx="771365" cy="48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270">
                <a:solidFill>
                  <a:srgbClr val="FF3300"/>
                </a:solidFill>
                <a:latin typeface="Georgia" panose="02040502050405020303" pitchFamily="18" charset="0"/>
              </a:rPr>
              <a:t>Control </a:t>
            </a:r>
          </a:p>
          <a:p>
            <a:pPr eaLnBrk="0" hangingPunct="0"/>
            <a:r>
              <a:rPr lang="en-US" altLang="zh-CN" sz="1270">
                <a:solidFill>
                  <a:srgbClr val="FF3300"/>
                </a:solidFill>
                <a:latin typeface="Georgia" panose="02040502050405020303" pitchFamily="18" charset="0"/>
              </a:rPr>
              <a:t>Flow</a:t>
            </a:r>
          </a:p>
        </p:txBody>
      </p:sp>
      <p:sp>
        <p:nvSpPr>
          <p:cNvPr id="59489" name="Text Box 97">
            <a:extLst>
              <a:ext uri="{FF2B5EF4-FFF2-40B4-BE49-F238E27FC236}">
                <a16:creationId xmlns:a16="http://schemas.microsoft.com/office/drawing/2014/main" id="{5CF991CE-2649-41D1-ABFC-69189EF6A171}"/>
              </a:ext>
            </a:extLst>
          </p:cNvPr>
          <p:cNvSpPr txBox="1">
            <a:spLocks noChangeArrowheads="1"/>
          </p:cNvSpPr>
          <p:nvPr/>
        </p:nvSpPr>
        <p:spPr bwMode="auto">
          <a:xfrm>
            <a:off x="7619160" y="3512175"/>
            <a:ext cx="1298004" cy="678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270">
                <a:solidFill>
                  <a:srgbClr val="0033CC"/>
                </a:solidFill>
                <a:latin typeface="Georgia" panose="02040502050405020303" pitchFamily="18" charset="0"/>
              </a:rPr>
              <a:t>Restricted</a:t>
            </a:r>
          </a:p>
          <a:p>
            <a:pPr eaLnBrk="0" hangingPunct="0"/>
            <a:r>
              <a:rPr lang="en-US" altLang="zh-CN" sz="1270">
                <a:solidFill>
                  <a:srgbClr val="0033CC"/>
                </a:solidFill>
                <a:latin typeface="Georgia" panose="02040502050405020303" pitchFamily="18" charset="0"/>
              </a:rPr>
              <a:t>Data</a:t>
            </a:r>
          </a:p>
          <a:p>
            <a:pPr eaLnBrk="0" hangingPunct="0"/>
            <a:r>
              <a:rPr lang="en-US" altLang="zh-CN" sz="1270">
                <a:solidFill>
                  <a:srgbClr val="0033CC"/>
                </a:solidFill>
                <a:latin typeface="Georgia" panose="02040502050405020303" pitchFamily="18" charset="0"/>
              </a:rPr>
              <a:t>Flow</a:t>
            </a:r>
          </a:p>
        </p:txBody>
      </p:sp>
      <p:sp>
        <p:nvSpPr>
          <p:cNvPr id="59490" name="Text Box 98">
            <a:extLst>
              <a:ext uri="{FF2B5EF4-FFF2-40B4-BE49-F238E27FC236}">
                <a16:creationId xmlns:a16="http://schemas.microsoft.com/office/drawing/2014/main" id="{33E2787D-8091-4B0C-90C4-C837F17AC054}"/>
              </a:ext>
            </a:extLst>
          </p:cNvPr>
          <p:cNvSpPr txBox="1">
            <a:spLocks noChangeArrowheads="1"/>
          </p:cNvSpPr>
          <p:nvPr/>
        </p:nvSpPr>
        <p:spPr bwMode="auto">
          <a:xfrm>
            <a:off x="2393118" y="3921738"/>
            <a:ext cx="1991251" cy="287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270">
                <a:solidFill>
                  <a:srgbClr val="FF3300"/>
                </a:solidFill>
                <a:latin typeface="Georgia" panose="02040502050405020303" pitchFamily="18" charset="0"/>
              </a:rPr>
              <a:t>Instruction Fetch Cluster</a:t>
            </a:r>
          </a:p>
        </p:txBody>
      </p:sp>
      <p:sp>
        <p:nvSpPr>
          <p:cNvPr id="59491" name="Text Box 99">
            <a:extLst>
              <a:ext uri="{FF2B5EF4-FFF2-40B4-BE49-F238E27FC236}">
                <a16:creationId xmlns:a16="http://schemas.microsoft.com/office/drawing/2014/main" id="{94492E0F-A7BF-4516-AA32-DFFFF7E6F3A0}"/>
              </a:ext>
            </a:extLst>
          </p:cNvPr>
          <p:cNvSpPr txBox="1">
            <a:spLocks noChangeArrowheads="1"/>
          </p:cNvSpPr>
          <p:nvPr/>
        </p:nvSpPr>
        <p:spPr bwMode="auto">
          <a:xfrm>
            <a:off x="2850569" y="5485645"/>
            <a:ext cx="1117614" cy="287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270">
                <a:solidFill>
                  <a:srgbClr val="660066"/>
                </a:solidFill>
                <a:latin typeface="Georgia" panose="02040502050405020303" pitchFamily="18" charset="0"/>
              </a:rPr>
              <a:t>Issue Cluster</a:t>
            </a:r>
          </a:p>
        </p:txBody>
      </p:sp>
      <p:sp>
        <p:nvSpPr>
          <p:cNvPr id="59492" name="Text Box 100">
            <a:extLst>
              <a:ext uri="{FF2B5EF4-FFF2-40B4-BE49-F238E27FC236}">
                <a16:creationId xmlns:a16="http://schemas.microsoft.com/office/drawing/2014/main" id="{6C1C5929-CE71-48EC-B570-1CE864F32A4A}"/>
              </a:ext>
            </a:extLst>
          </p:cNvPr>
          <p:cNvSpPr txBox="1">
            <a:spLocks noChangeArrowheads="1"/>
          </p:cNvSpPr>
          <p:nvPr/>
        </p:nvSpPr>
        <p:spPr bwMode="auto">
          <a:xfrm>
            <a:off x="7619160" y="4685419"/>
            <a:ext cx="1224913" cy="48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270">
                <a:solidFill>
                  <a:srgbClr val="0066FF"/>
                </a:solidFill>
                <a:latin typeface="Georgia" panose="02040502050405020303" pitchFamily="18" charset="0"/>
              </a:rPr>
              <a:t>Out-of-order</a:t>
            </a:r>
          </a:p>
          <a:p>
            <a:pPr eaLnBrk="0" hangingPunct="0"/>
            <a:r>
              <a:rPr lang="en-US" altLang="zh-CN" sz="1270">
                <a:solidFill>
                  <a:srgbClr val="0066FF"/>
                </a:solidFill>
                <a:latin typeface="Georgia" panose="02040502050405020303" pitchFamily="18" charset="0"/>
              </a:rPr>
              <a:t>Cluster</a:t>
            </a:r>
          </a:p>
        </p:txBody>
      </p:sp>
      <p:sp>
        <p:nvSpPr>
          <p:cNvPr id="59493" name="Text Box 101">
            <a:extLst>
              <a:ext uri="{FF2B5EF4-FFF2-40B4-BE49-F238E27FC236}">
                <a16:creationId xmlns:a16="http://schemas.microsoft.com/office/drawing/2014/main" id="{697A68DC-9089-470E-A3E1-B8162AD8110E}"/>
              </a:ext>
            </a:extLst>
          </p:cNvPr>
          <p:cNvSpPr txBox="1">
            <a:spLocks noChangeArrowheads="1"/>
          </p:cNvSpPr>
          <p:nvPr/>
        </p:nvSpPr>
        <p:spPr bwMode="auto">
          <a:xfrm>
            <a:off x="6735761" y="1978512"/>
            <a:ext cx="792205" cy="48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270">
                <a:solidFill>
                  <a:srgbClr val="008000"/>
                </a:solidFill>
                <a:latin typeface="Georgia" panose="02040502050405020303" pitchFamily="18" charset="0"/>
              </a:rPr>
              <a:t>Memory</a:t>
            </a:r>
          </a:p>
          <a:p>
            <a:pPr eaLnBrk="0" hangingPunct="0"/>
            <a:r>
              <a:rPr lang="en-US" altLang="zh-CN" sz="1270">
                <a:solidFill>
                  <a:srgbClr val="008000"/>
                </a:solidFill>
                <a:latin typeface="Georgia" panose="02040502050405020303" pitchFamily="18" charset="0"/>
              </a:rPr>
              <a:t>Cluster</a:t>
            </a:r>
          </a:p>
        </p:txBody>
      </p:sp>
      <p:sp>
        <p:nvSpPr>
          <p:cNvPr id="59494" name="Rectangle 102">
            <a:extLst>
              <a:ext uri="{FF2B5EF4-FFF2-40B4-BE49-F238E27FC236}">
                <a16:creationId xmlns:a16="http://schemas.microsoft.com/office/drawing/2014/main" id="{3CE32602-D4BC-4B49-BF5F-A30EA04A51D3}"/>
              </a:ext>
            </a:extLst>
          </p:cNvPr>
          <p:cNvSpPr>
            <a:spLocks noChangeArrowheads="1"/>
          </p:cNvSpPr>
          <p:nvPr/>
        </p:nvSpPr>
        <p:spPr bwMode="auto">
          <a:xfrm>
            <a:off x="1173246" y="2185184"/>
            <a:ext cx="2286000" cy="594814"/>
          </a:xfrm>
          <a:prstGeom prst="rect">
            <a:avLst/>
          </a:prstGeom>
          <a:noFill/>
          <a:ln w="28575" cmpd="sng">
            <a:solidFill>
              <a:srgbClr val="FF3300"/>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9495" name="Text Box 103">
            <a:extLst>
              <a:ext uri="{FF2B5EF4-FFF2-40B4-BE49-F238E27FC236}">
                <a16:creationId xmlns:a16="http://schemas.microsoft.com/office/drawing/2014/main" id="{862F4004-4E10-405A-B54E-D7F9CFA5DAA5}"/>
              </a:ext>
            </a:extLst>
          </p:cNvPr>
          <p:cNvSpPr txBox="1">
            <a:spLocks noChangeArrowheads="1"/>
          </p:cNvSpPr>
          <p:nvPr/>
        </p:nvSpPr>
        <p:spPr bwMode="auto">
          <a:xfrm>
            <a:off x="2316245" y="2207869"/>
            <a:ext cx="1010213" cy="287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270">
                <a:solidFill>
                  <a:srgbClr val="FF3300"/>
                </a:solidFill>
                <a:latin typeface="Georgia" panose="02040502050405020303" pitchFamily="18" charset="0"/>
              </a:rPr>
              <a:t>Bus Cluster</a:t>
            </a:r>
          </a:p>
        </p:txBody>
      </p:sp>
      <p:sp>
        <p:nvSpPr>
          <p:cNvPr id="2" name="日期占位符 1">
            <a:extLst>
              <a:ext uri="{FF2B5EF4-FFF2-40B4-BE49-F238E27FC236}">
                <a16:creationId xmlns:a16="http://schemas.microsoft.com/office/drawing/2014/main" id="{282D5564-2AF5-4B61-9EA5-588E1B77DDB1}"/>
              </a:ext>
            </a:extLst>
          </p:cNvPr>
          <p:cNvSpPr>
            <a:spLocks noGrp="1"/>
          </p:cNvSpPr>
          <p:nvPr>
            <p:ph type="dt" sz="half" idx="10"/>
          </p:nvPr>
        </p:nvSpPr>
        <p:spPr/>
        <p:txBody>
          <a:bodyPr/>
          <a:lstStyle/>
          <a:p>
            <a:fld id="{1D1D8477-B42D-482E-A26E-D11B3B28F3FD}"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E1189843-DE84-4CCC-8814-FF9FACA633E7}"/>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AA29D47A-4B59-42A9-BB9F-250B038F1170}"/>
              </a:ext>
            </a:extLst>
          </p:cNvPr>
          <p:cNvSpPr>
            <a:spLocks noGrp="1"/>
          </p:cNvSpPr>
          <p:nvPr>
            <p:ph type="sldNum" sz="quarter" idx="12"/>
          </p:nvPr>
        </p:nvSpPr>
        <p:spPr/>
        <p:txBody>
          <a:bodyPr/>
          <a:lstStyle/>
          <a:p>
            <a:fld id="{543F9F60-DC96-4418-AA45-B65D142E4089}" type="slidenum">
              <a:rPr lang="zh-CN" altLang="en-US" smtClean="0"/>
              <a:t>61</a:t>
            </a:fld>
            <a:endParaRPr lang="zh-CN" altLang="en-US"/>
          </a:p>
        </p:txBody>
      </p:sp>
    </p:spTree>
    <p:extLst>
      <p:ext uri="{BB962C8B-B14F-4D97-AF65-F5344CB8AC3E}">
        <p14:creationId xmlns:p14="http://schemas.microsoft.com/office/powerpoint/2010/main" val="30898195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E89139CE-EF52-4649-A7E1-88BD230EB982}"/>
              </a:ext>
            </a:extLst>
          </p:cNvPr>
          <p:cNvSpPr>
            <a:spLocks noGrp="1" noChangeArrowheads="1"/>
          </p:cNvSpPr>
          <p:nvPr>
            <p:ph type="title"/>
          </p:nvPr>
        </p:nvSpPr>
        <p:spPr/>
        <p:txBody>
          <a:bodyPr/>
          <a:lstStyle/>
          <a:p>
            <a:r>
              <a:rPr lang="en-US" altLang="zh-CN"/>
              <a:t>Intel P6 : Stage 1</a:t>
            </a:r>
          </a:p>
        </p:txBody>
      </p:sp>
      <p:sp>
        <p:nvSpPr>
          <p:cNvPr id="60419" name="Rectangle 3">
            <a:extLst>
              <a:ext uri="{FF2B5EF4-FFF2-40B4-BE49-F238E27FC236}">
                <a16:creationId xmlns:a16="http://schemas.microsoft.com/office/drawing/2014/main" id="{1C29723F-F7CE-4B21-95C7-FC3EF4F358AB}"/>
              </a:ext>
            </a:extLst>
          </p:cNvPr>
          <p:cNvSpPr>
            <a:spLocks noGrp="1" noChangeArrowheads="1"/>
          </p:cNvSpPr>
          <p:nvPr>
            <p:ph type="body" idx="1"/>
          </p:nvPr>
        </p:nvSpPr>
        <p:spPr/>
        <p:txBody>
          <a:bodyPr/>
          <a:lstStyle/>
          <a:p>
            <a:r>
              <a:rPr lang="en-US" altLang="zh-CN"/>
              <a:t>The instruction fetch unit (IFU) calculates the value of the next PC</a:t>
            </a:r>
          </a:p>
          <a:p>
            <a:r>
              <a:rPr lang="en-US" altLang="zh-CN"/>
              <a:t>The 512 entry BTB helps the IFU choose an instruction address</a:t>
            </a:r>
          </a:p>
          <a:p>
            <a:pPr lvl="1"/>
            <a:r>
              <a:rPr lang="en-US" altLang="zh-CN"/>
              <a:t>If the updated PC points to a recently used branch instruction</a:t>
            </a:r>
          </a:p>
          <a:p>
            <a:pPr lvl="1"/>
            <a:r>
              <a:rPr lang="en-US" altLang="zh-CN"/>
              <a:t>Whether or not that branch is predicted to be taken or not</a:t>
            </a:r>
          </a:p>
        </p:txBody>
      </p:sp>
      <p:sp>
        <p:nvSpPr>
          <p:cNvPr id="2" name="日期占位符 1">
            <a:extLst>
              <a:ext uri="{FF2B5EF4-FFF2-40B4-BE49-F238E27FC236}">
                <a16:creationId xmlns:a16="http://schemas.microsoft.com/office/drawing/2014/main" id="{700BE4BC-1873-4014-B3E4-6F25CBB53110}"/>
              </a:ext>
            </a:extLst>
          </p:cNvPr>
          <p:cNvSpPr>
            <a:spLocks noGrp="1"/>
          </p:cNvSpPr>
          <p:nvPr>
            <p:ph type="dt" sz="half" idx="10"/>
          </p:nvPr>
        </p:nvSpPr>
        <p:spPr/>
        <p:txBody>
          <a:bodyPr/>
          <a:lstStyle/>
          <a:p>
            <a:fld id="{31E81B21-1408-425C-8F51-9F9998DB5836}"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D20DA889-A89E-43C4-B83F-A4F092D69435}"/>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4257EE73-1F90-49D3-A515-C234EB502F1B}"/>
              </a:ext>
            </a:extLst>
          </p:cNvPr>
          <p:cNvSpPr>
            <a:spLocks noGrp="1"/>
          </p:cNvSpPr>
          <p:nvPr>
            <p:ph type="sldNum" sz="quarter" idx="12"/>
          </p:nvPr>
        </p:nvSpPr>
        <p:spPr/>
        <p:txBody>
          <a:bodyPr/>
          <a:lstStyle/>
          <a:p>
            <a:fld id="{543F9F60-DC96-4418-AA45-B65D142E4089}" type="slidenum">
              <a:rPr lang="zh-CN" altLang="en-US" smtClean="0"/>
              <a:t>62</a:t>
            </a:fld>
            <a:endParaRPr lang="zh-CN" altLang="en-US"/>
          </a:p>
        </p:txBody>
      </p:sp>
    </p:spTree>
    <p:extLst>
      <p:ext uri="{BB962C8B-B14F-4D97-AF65-F5344CB8AC3E}">
        <p14:creationId xmlns:p14="http://schemas.microsoft.com/office/powerpoint/2010/main" val="2378251008"/>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3F77BB67-E881-4B10-88B7-4316C762FED0}"/>
              </a:ext>
            </a:extLst>
          </p:cNvPr>
          <p:cNvSpPr>
            <a:spLocks noGrp="1" noChangeArrowheads="1"/>
          </p:cNvSpPr>
          <p:nvPr>
            <p:ph type="title"/>
          </p:nvPr>
        </p:nvSpPr>
        <p:spPr/>
        <p:txBody>
          <a:bodyPr/>
          <a:lstStyle/>
          <a:p>
            <a:r>
              <a:rPr lang="en-US" altLang="zh-CN"/>
              <a:t>Intel P6 : Stages 2-4 1/3</a:t>
            </a:r>
          </a:p>
        </p:txBody>
      </p:sp>
      <p:sp>
        <p:nvSpPr>
          <p:cNvPr id="61443" name="Rectangle 3">
            <a:extLst>
              <a:ext uri="{FF2B5EF4-FFF2-40B4-BE49-F238E27FC236}">
                <a16:creationId xmlns:a16="http://schemas.microsoft.com/office/drawing/2014/main" id="{84B84F6E-5340-4A1B-89F6-2190AF32640F}"/>
              </a:ext>
            </a:extLst>
          </p:cNvPr>
          <p:cNvSpPr>
            <a:spLocks noGrp="1" noChangeArrowheads="1"/>
          </p:cNvSpPr>
          <p:nvPr>
            <p:ph type="body" idx="1"/>
          </p:nvPr>
        </p:nvSpPr>
        <p:spPr/>
        <p:txBody>
          <a:bodyPr/>
          <a:lstStyle/>
          <a:p>
            <a:r>
              <a:rPr lang="en-US" altLang="zh-CN"/>
              <a:t>The IFU fetches two cache lines of 128 bits each from the instruction cache during these three stages</a:t>
            </a:r>
          </a:p>
          <a:p>
            <a:r>
              <a:rPr lang="en-US" altLang="zh-CN"/>
              <a:t>I-cache fetches are pipelined with a new instruction line fetch starting on every cycle</a:t>
            </a:r>
          </a:p>
        </p:txBody>
      </p:sp>
      <p:sp>
        <p:nvSpPr>
          <p:cNvPr id="2" name="日期占位符 1">
            <a:extLst>
              <a:ext uri="{FF2B5EF4-FFF2-40B4-BE49-F238E27FC236}">
                <a16:creationId xmlns:a16="http://schemas.microsoft.com/office/drawing/2014/main" id="{7911F6F1-E011-4DEA-9361-5B5BF3EC0764}"/>
              </a:ext>
            </a:extLst>
          </p:cNvPr>
          <p:cNvSpPr>
            <a:spLocks noGrp="1"/>
          </p:cNvSpPr>
          <p:nvPr>
            <p:ph type="dt" sz="half" idx="10"/>
          </p:nvPr>
        </p:nvSpPr>
        <p:spPr/>
        <p:txBody>
          <a:bodyPr/>
          <a:lstStyle/>
          <a:p>
            <a:fld id="{4F2C2631-5E56-4D59-A66C-7AD46BA68DCA}"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A20C7A4B-157E-4C3A-8DF8-1DB2AC81099E}"/>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C83874F6-D544-47FE-86FE-F6DAFC4A0AF6}"/>
              </a:ext>
            </a:extLst>
          </p:cNvPr>
          <p:cNvSpPr>
            <a:spLocks noGrp="1"/>
          </p:cNvSpPr>
          <p:nvPr>
            <p:ph type="sldNum" sz="quarter" idx="12"/>
          </p:nvPr>
        </p:nvSpPr>
        <p:spPr/>
        <p:txBody>
          <a:bodyPr/>
          <a:lstStyle/>
          <a:p>
            <a:fld id="{543F9F60-DC96-4418-AA45-B65D142E4089}" type="slidenum">
              <a:rPr lang="zh-CN" altLang="en-US" smtClean="0"/>
              <a:t>63</a:t>
            </a:fld>
            <a:endParaRPr lang="zh-CN" altLang="en-US"/>
          </a:p>
        </p:txBody>
      </p:sp>
    </p:spTree>
    <p:extLst>
      <p:ext uri="{BB962C8B-B14F-4D97-AF65-F5344CB8AC3E}">
        <p14:creationId xmlns:p14="http://schemas.microsoft.com/office/powerpoint/2010/main" val="2484938932"/>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1F9DE4C5-B5FA-4D1E-8D40-A733061FE56B}"/>
              </a:ext>
            </a:extLst>
          </p:cNvPr>
          <p:cNvSpPr>
            <a:spLocks noGrp="1" noChangeArrowheads="1"/>
          </p:cNvSpPr>
          <p:nvPr>
            <p:ph type="title"/>
          </p:nvPr>
        </p:nvSpPr>
        <p:spPr/>
        <p:txBody>
          <a:bodyPr/>
          <a:lstStyle/>
          <a:p>
            <a:r>
              <a:rPr lang="en-US" altLang="zh-CN"/>
              <a:t>Intel P6 : Stages 2-4 2/3</a:t>
            </a:r>
          </a:p>
        </p:txBody>
      </p:sp>
      <p:sp>
        <p:nvSpPr>
          <p:cNvPr id="62467" name="Rectangle 3">
            <a:extLst>
              <a:ext uri="{FF2B5EF4-FFF2-40B4-BE49-F238E27FC236}">
                <a16:creationId xmlns:a16="http://schemas.microsoft.com/office/drawing/2014/main" id="{6BE11070-E122-4C62-986E-5B408788C3EF}"/>
              </a:ext>
            </a:extLst>
          </p:cNvPr>
          <p:cNvSpPr>
            <a:spLocks noGrp="1" noChangeArrowheads="1"/>
          </p:cNvSpPr>
          <p:nvPr>
            <p:ph type="body" idx="1"/>
          </p:nvPr>
        </p:nvSpPr>
        <p:spPr/>
        <p:txBody>
          <a:bodyPr/>
          <a:lstStyle/>
          <a:p>
            <a:r>
              <a:rPr lang="en-US" altLang="zh-CN"/>
              <a:t>A miss in the 16KB I-cache causes the hardware to go back to the L2 cache</a:t>
            </a:r>
          </a:p>
          <a:p>
            <a:pPr lvl="1"/>
            <a:r>
              <a:rPr lang="en-US" altLang="zh-CN"/>
              <a:t>L2 can fetch 2 x 64 bits every 2 cycles</a:t>
            </a:r>
          </a:p>
          <a:p>
            <a:r>
              <a:rPr lang="en-US" altLang="zh-CN"/>
              <a:t>Two I-cache lines are fetched by the IFU</a:t>
            </a:r>
          </a:p>
          <a:p>
            <a:pPr lvl="1"/>
            <a:r>
              <a:rPr lang="en-US" altLang="zh-CN"/>
              <a:t>The x86 instructions can be long (up to 120 bits) and may wrap from one cache line to another</a:t>
            </a:r>
          </a:p>
        </p:txBody>
      </p:sp>
      <p:sp>
        <p:nvSpPr>
          <p:cNvPr id="2" name="日期占位符 1">
            <a:extLst>
              <a:ext uri="{FF2B5EF4-FFF2-40B4-BE49-F238E27FC236}">
                <a16:creationId xmlns:a16="http://schemas.microsoft.com/office/drawing/2014/main" id="{4367E8BD-D138-4A7D-9EA9-FC4FE1E752CA}"/>
              </a:ext>
            </a:extLst>
          </p:cNvPr>
          <p:cNvSpPr>
            <a:spLocks noGrp="1"/>
          </p:cNvSpPr>
          <p:nvPr>
            <p:ph type="dt" sz="half" idx="10"/>
          </p:nvPr>
        </p:nvSpPr>
        <p:spPr/>
        <p:txBody>
          <a:bodyPr/>
          <a:lstStyle/>
          <a:p>
            <a:fld id="{6EA4FC18-53F8-4FD7-820D-560331300DFC}"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5FC49095-4197-458F-90FE-C5F30766DF4A}"/>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498C82C6-4AE8-46E2-8ED6-E9DAADF79691}"/>
              </a:ext>
            </a:extLst>
          </p:cNvPr>
          <p:cNvSpPr>
            <a:spLocks noGrp="1"/>
          </p:cNvSpPr>
          <p:nvPr>
            <p:ph type="sldNum" sz="quarter" idx="12"/>
          </p:nvPr>
        </p:nvSpPr>
        <p:spPr/>
        <p:txBody>
          <a:bodyPr/>
          <a:lstStyle/>
          <a:p>
            <a:fld id="{543F9F60-DC96-4418-AA45-B65D142E4089}" type="slidenum">
              <a:rPr lang="zh-CN" altLang="en-US" smtClean="0"/>
              <a:t>64</a:t>
            </a:fld>
            <a:endParaRPr lang="zh-CN" altLang="en-US"/>
          </a:p>
        </p:txBody>
      </p:sp>
    </p:spTree>
    <p:extLst>
      <p:ext uri="{BB962C8B-B14F-4D97-AF65-F5344CB8AC3E}">
        <p14:creationId xmlns:p14="http://schemas.microsoft.com/office/powerpoint/2010/main" val="1237137660"/>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01DB95E6-1327-4844-81A0-5A3845462213}"/>
              </a:ext>
            </a:extLst>
          </p:cNvPr>
          <p:cNvSpPr>
            <a:spLocks noGrp="1" noChangeArrowheads="1"/>
          </p:cNvSpPr>
          <p:nvPr>
            <p:ph type="title"/>
          </p:nvPr>
        </p:nvSpPr>
        <p:spPr/>
        <p:txBody>
          <a:bodyPr/>
          <a:lstStyle/>
          <a:p>
            <a:r>
              <a:rPr lang="en-US" altLang="zh-CN"/>
              <a:t>Intel P6 : Stages 2-4 3/3</a:t>
            </a:r>
          </a:p>
        </p:txBody>
      </p:sp>
      <p:sp>
        <p:nvSpPr>
          <p:cNvPr id="63491" name="Rectangle 3">
            <a:extLst>
              <a:ext uri="{FF2B5EF4-FFF2-40B4-BE49-F238E27FC236}">
                <a16:creationId xmlns:a16="http://schemas.microsoft.com/office/drawing/2014/main" id="{32572898-CF71-4C5D-85D3-CC52299ED292}"/>
              </a:ext>
            </a:extLst>
          </p:cNvPr>
          <p:cNvSpPr>
            <a:spLocks noGrp="1" noChangeArrowheads="1"/>
          </p:cNvSpPr>
          <p:nvPr>
            <p:ph type="body" idx="1"/>
          </p:nvPr>
        </p:nvSpPr>
        <p:spPr/>
        <p:txBody>
          <a:bodyPr/>
          <a:lstStyle/>
          <a:p>
            <a:r>
              <a:rPr lang="en-US" altLang="zh-CN"/>
              <a:t>The IFU marks the boundary of each instruction</a:t>
            </a:r>
          </a:p>
          <a:p>
            <a:r>
              <a:rPr lang="en-US" altLang="zh-CN"/>
              <a:t>Passes 16 aligned bytes to the decoder</a:t>
            </a:r>
          </a:p>
          <a:p>
            <a:r>
              <a:rPr lang="en-US" altLang="zh-CN"/>
              <a:t>Three decoders, working in parallel, convert x86 instructions into micro-ops</a:t>
            </a:r>
          </a:p>
        </p:txBody>
      </p:sp>
      <p:sp>
        <p:nvSpPr>
          <p:cNvPr id="2" name="日期占位符 1">
            <a:extLst>
              <a:ext uri="{FF2B5EF4-FFF2-40B4-BE49-F238E27FC236}">
                <a16:creationId xmlns:a16="http://schemas.microsoft.com/office/drawing/2014/main" id="{6A569CF1-8C68-43DA-9C5C-3B525FA697D7}"/>
              </a:ext>
            </a:extLst>
          </p:cNvPr>
          <p:cNvSpPr>
            <a:spLocks noGrp="1"/>
          </p:cNvSpPr>
          <p:nvPr>
            <p:ph type="dt" sz="half" idx="10"/>
          </p:nvPr>
        </p:nvSpPr>
        <p:spPr/>
        <p:txBody>
          <a:bodyPr/>
          <a:lstStyle/>
          <a:p>
            <a:fld id="{0ECE15F7-9A6E-45DD-BD01-2AB75F7DEA7D}"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36585D1E-C66E-4D3C-A8E9-28450F50F0E1}"/>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40E3307B-E14B-4221-85EE-40A86511D83C}"/>
              </a:ext>
            </a:extLst>
          </p:cNvPr>
          <p:cNvSpPr>
            <a:spLocks noGrp="1"/>
          </p:cNvSpPr>
          <p:nvPr>
            <p:ph type="sldNum" sz="quarter" idx="12"/>
          </p:nvPr>
        </p:nvSpPr>
        <p:spPr/>
        <p:txBody>
          <a:bodyPr/>
          <a:lstStyle/>
          <a:p>
            <a:fld id="{543F9F60-DC96-4418-AA45-B65D142E4089}" type="slidenum">
              <a:rPr lang="zh-CN" altLang="en-US" smtClean="0"/>
              <a:t>65</a:t>
            </a:fld>
            <a:endParaRPr lang="zh-CN" altLang="en-US"/>
          </a:p>
        </p:txBody>
      </p:sp>
    </p:spTree>
    <p:extLst>
      <p:ext uri="{BB962C8B-B14F-4D97-AF65-F5344CB8AC3E}">
        <p14:creationId xmlns:p14="http://schemas.microsoft.com/office/powerpoint/2010/main" val="1841586960"/>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619444AD-7949-4E01-BE87-66BEC6827AF6}"/>
              </a:ext>
            </a:extLst>
          </p:cNvPr>
          <p:cNvSpPr>
            <a:spLocks noGrp="1" noChangeArrowheads="1"/>
          </p:cNvSpPr>
          <p:nvPr>
            <p:ph type="title"/>
          </p:nvPr>
        </p:nvSpPr>
        <p:spPr/>
        <p:txBody>
          <a:bodyPr/>
          <a:lstStyle/>
          <a:p>
            <a:r>
              <a:rPr lang="en-US" altLang="zh-CN"/>
              <a:t>Intel P6 : Stages 5-6 Decoder 1/2</a:t>
            </a:r>
          </a:p>
        </p:txBody>
      </p:sp>
      <p:sp>
        <p:nvSpPr>
          <p:cNvPr id="64515" name="Rectangle 3">
            <a:extLst>
              <a:ext uri="{FF2B5EF4-FFF2-40B4-BE49-F238E27FC236}">
                <a16:creationId xmlns:a16="http://schemas.microsoft.com/office/drawing/2014/main" id="{2A34090B-1D8B-4234-A65C-086A4388AFBE}"/>
              </a:ext>
            </a:extLst>
          </p:cNvPr>
          <p:cNvSpPr>
            <a:spLocks noGrp="1" noChangeArrowheads="1"/>
          </p:cNvSpPr>
          <p:nvPr>
            <p:ph type="body" idx="1"/>
          </p:nvPr>
        </p:nvSpPr>
        <p:spPr/>
        <p:txBody>
          <a:bodyPr/>
          <a:lstStyle/>
          <a:p>
            <a:r>
              <a:rPr lang="en-US" altLang="zh-CN"/>
              <a:t>Two decoders handle simple instructions (mostly integer operations) and generate 1 micro-op per cycle</a:t>
            </a:r>
          </a:p>
          <a:p>
            <a:r>
              <a:rPr lang="en-US" altLang="zh-CN"/>
              <a:t>One decoder handles more complex instructions and generates up to 4 micro-ops per cycle</a:t>
            </a:r>
          </a:p>
        </p:txBody>
      </p:sp>
      <p:sp>
        <p:nvSpPr>
          <p:cNvPr id="2" name="日期占位符 1">
            <a:extLst>
              <a:ext uri="{FF2B5EF4-FFF2-40B4-BE49-F238E27FC236}">
                <a16:creationId xmlns:a16="http://schemas.microsoft.com/office/drawing/2014/main" id="{DD2AA0F1-D6D8-43A9-819A-E8BC202A77EE}"/>
              </a:ext>
            </a:extLst>
          </p:cNvPr>
          <p:cNvSpPr>
            <a:spLocks noGrp="1"/>
          </p:cNvSpPr>
          <p:nvPr>
            <p:ph type="dt" sz="half" idx="10"/>
          </p:nvPr>
        </p:nvSpPr>
        <p:spPr/>
        <p:txBody>
          <a:bodyPr/>
          <a:lstStyle/>
          <a:p>
            <a:fld id="{F55B9375-BAA4-4832-B94A-B09191417030}"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85111DA5-7A6A-4F1C-9422-DF2FE979FC10}"/>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80753B73-F8F9-4DCB-B280-25AF2E671B5E}"/>
              </a:ext>
            </a:extLst>
          </p:cNvPr>
          <p:cNvSpPr>
            <a:spLocks noGrp="1"/>
          </p:cNvSpPr>
          <p:nvPr>
            <p:ph type="sldNum" sz="quarter" idx="12"/>
          </p:nvPr>
        </p:nvSpPr>
        <p:spPr/>
        <p:txBody>
          <a:bodyPr/>
          <a:lstStyle/>
          <a:p>
            <a:fld id="{543F9F60-DC96-4418-AA45-B65D142E4089}" type="slidenum">
              <a:rPr lang="zh-CN" altLang="en-US" smtClean="0"/>
              <a:t>66</a:t>
            </a:fld>
            <a:endParaRPr lang="zh-CN" altLang="en-US"/>
          </a:p>
        </p:txBody>
      </p:sp>
    </p:spTree>
    <p:extLst>
      <p:ext uri="{BB962C8B-B14F-4D97-AF65-F5344CB8AC3E}">
        <p14:creationId xmlns:p14="http://schemas.microsoft.com/office/powerpoint/2010/main" val="3137721182"/>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16C49D2F-3021-4518-9EDD-1FCF5DF3E133}"/>
              </a:ext>
            </a:extLst>
          </p:cNvPr>
          <p:cNvSpPr>
            <a:spLocks noGrp="1" noChangeArrowheads="1"/>
          </p:cNvSpPr>
          <p:nvPr>
            <p:ph type="title"/>
          </p:nvPr>
        </p:nvSpPr>
        <p:spPr/>
        <p:txBody>
          <a:bodyPr/>
          <a:lstStyle/>
          <a:p>
            <a:r>
              <a:rPr lang="en-US" altLang="zh-CN"/>
              <a:t>Intel P6 : Stages 5-6 Decoder 2/2</a:t>
            </a:r>
          </a:p>
        </p:txBody>
      </p:sp>
      <p:sp>
        <p:nvSpPr>
          <p:cNvPr id="65539" name="Rectangle 3">
            <a:extLst>
              <a:ext uri="{FF2B5EF4-FFF2-40B4-BE49-F238E27FC236}">
                <a16:creationId xmlns:a16="http://schemas.microsoft.com/office/drawing/2014/main" id="{D3224623-FDA9-434C-8E1B-FDDB0048294E}"/>
              </a:ext>
            </a:extLst>
          </p:cNvPr>
          <p:cNvSpPr>
            <a:spLocks noGrp="1" noChangeArrowheads="1"/>
          </p:cNvSpPr>
          <p:nvPr>
            <p:ph type="body" idx="1"/>
          </p:nvPr>
        </p:nvSpPr>
        <p:spPr/>
        <p:txBody>
          <a:bodyPr/>
          <a:lstStyle/>
          <a:p>
            <a:r>
              <a:rPr lang="en-US" altLang="zh-CN"/>
              <a:t>Attach flags and status bits to prepare for the out-of-order execution</a:t>
            </a:r>
          </a:p>
          <a:p>
            <a:r>
              <a:rPr lang="en-US" altLang="zh-CN"/>
              <a:t>Some x86 instructions are too complex for the decoders </a:t>
            </a:r>
          </a:p>
          <a:p>
            <a:pPr lvl="1"/>
            <a:r>
              <a:rPr lang="en-US" altLang="zh-CN"/>
              <a:t>Passed to the micro-code instruction sequencer, which corresponds to the micro-code ROM in early x86 chips</a:t>
            </a:r>
          </a:p>
        </p:txBody>
      </p:sp>
      <p:sp>
        <p:nvSpPr>
          <p:cNvPr id="2" name="日期占位符 1">
            <a:extLst>
              <a:ext uri="{FF2B5EF4-FFF2-40B4-BE49-F238E27FC236}">
                <a16:creationId xmlns:a16="http://schemas.microsoft.com/office/drawing/2014/main" id="{7C540A84-2D19-493B-A86E-A14832FA8937}"/>
              </a:ext>
            </a:extLst>
          </p:cNvPr>
          <p:cNvSpPr>
            <a:spLocks noGrp="1"/>
          </p:cNvSpPr>
          <p:nvPr>
            <p:ph type="dt" sz="half" idx="10"/>
          </p:nvPr>
        </p:nvSpPr>
        <p:spPr/>
        <p:txBody>
          <a:bodyPr/>
          <a:lstStyle/>
          <a:p>
            <a:fld id="{6B50341C-CEF1-4276-AB6A-D1316EF82916}"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13618D76-7C26-4CBA-A257-9473D6539A23}"/>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BA1D0045-411E-4E15-B717-DD205B28CBAB}"/>
              </a:ext>
            </a:extLst>
          </p:cNvPr>
          <p:cNvSpPr>
            <a:spLocks noGrp="1"/>
          </p:cNvSpPr>
          <p:nvPr>
            <p:ph type="sldNum" sz="quarter" idx="12"/>
          </p:nvPr>
        </p:nvSpPr>
        <p:spPr/>
        <p:txBody>
          <a:bodyPr/>
          <a:lstStyle/>
          <a:p>
            <a:fld id="{543F9F60-DC96-4418-AA45-B65D142E4089}" type="slidenum">
              <a:rPr lang="zh-CN" altLang="en-US" smtClean="0"/>
              <a:t>67</a:t>
            </a:fld>
            <a:endParaRPr lang="zh-CN" altLang="en-US"/>
          </a:p>
        </p:txBody>
      </p:sp>
    </p:spTree>
    <p:extLst>
      <p:ext uri="{BB962C8B-B14F-4D97-AF65-F5344CB8AC3E}">
        <p14:creationId xmlns:p14="http://schemas.microsoft.com/office/powerpoint/2010/main" val="2207160767"/>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E3E99577-07DA-4331-98FB-82EDAB0ADE3F}"/>
              </a:ext>
            </a:extLst>
          </p:cNvPr>
          <p:cNvSpPr>
            <a:spLocks noGrp="1" noChangeArrowheads="1"/>
          </p:cNvSpPr>
          <p:nvPr>
            <p:ph type="title"/>
          </p:nvPr>
        </p:nvSpPr>
        <p:spPr/>
        <p:txBody>
          <a:bodyPr/>
          <a:lstStyle/>
          <a:p>
            <a:r>
              <a:rPr lang="en-US" altLang="zh-CN"/>
              <a:t>Intel P6 : Micro-ops 1/2</a:t>
            </a:r>
          </a:p>
        </p:txBody>
      </p:sp>
      <p:sp>
        <p:nvSpPr>
          <p:cNvPr id="66563" name="Rectangle 3">
            <a:extLst>
              <a:ext uri="{FF2B5EF4-FFF2-40B4-BE49-F238E27FC236}">
                <a16:creationId xmlns:a16="http://schemas.microsoft.com/office/drawing/2014/main" id="{8D074E0C-6172-4156-BB7B-7B200A09823D}"/>
              </a:ext>
            </a:extLst>
          </p:cNvPr>
          <p:cNvSpPr>
            <a:spLocks noGrp="1" noChangeArrowheads="1"/>
          </p:cNvSpPr>
          <p:nvPr>
            <p:ph type="body" idx="1"/>
          </p:nvPr>
        </p:nvSpPr>
        <p:spPr/>
        <p:txBody>
          <a:bodyPr/>
          <a:lstStyle/>
          <a:p>
            <a:r>
              <a:rPr lang="en-US" altLang="zh-CN"/>
              <a:t>Have a fixed length of 118 bits</a:t>
            </a:r>
          </a:p>
          <a:p>
            <a:pPr lvl="1"/>
            <a:r>
              <a:rPr lang="en-US" altLang="zh-CN"/>
              <a:t>A very long instruction?</a:t>
            </a:r>
          </a:p>
          <a:p>
            <a:r>
              <a:rPr lang="en-US" altLang="zh-CN"/>
              <a:t>Contain an operation and three operands </a:t>
            </a:r>
          </a:p>
          <a:p>
            <a:pPr lvl="1"/>
            <a:r>
              <a:rPr lang="en-US" altLang="zh-CN"/>
              <a:t>Two sources and a destination</a:t>
            </a:r>
          </a:p>
          <a:p>
            <a:pPr lvl="1"/>
            <a:r>
              <a:rPr lang="en-US" altLang="zh-CN"/>
              <a:t>Each source and destination field has 32-bits, enough to hold a result</a:t>
            </a:r>
          </a:p>
          <a:p>
            <a:pPr lvl="2"/>
            <a:r>
              <a:rPr lang="en-US" altLang="zh-CN"/>
              <a:t>Like a buffer, or a temporary variable</a:t>
            </a:r>
          </a:p>
        </p:txBody>
      </p:sp>
      <p:sp>
        <p:nvSpPr>
          <p:cNvPr id="2" name="日期占位符 1">
            <a:extLst>
              <a:ext uri="{FF2B5EF4-FFF2-40B4-BE49-F238E27FC236}">
                <a16:creationId xmlns:a16="http://schemas.microsoft.com/office/drawing/2014/main" id="{9B867702-B3D0-43BE-A580-D8A6FC2F0E94}"/>
              </a:ext>
            </a:extLst>
          </p:cNvPr>
          <p:cNvSpPr>
            <a:spLocks noGrp="1"/>
          </p:cNvSpPr>
          <p:nvPr>
            <p:ph type="dt" sz="half" idx="10"/>
          </p:nvPr>
        </p:nvSpPr>
        <p:spPr/>
        <p:txBody>
          <a:bodyPr/>
          <a:lstStyle/>
          <a:p>
            <a:fld id="{91CD7DFE-33C8-445F-8636-0D5863E582E1}"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86FE8763-B5D3-49C9-92FC-05D9B86D201C}"/>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875620CD-92D3-4FEA-888C-D83D37A9EB83}"/>
              </a:ext>
            </a:extLst>
          </p:cNvPr>
          <p:cNvSpPr>
            <a:spLocks noGrp="1"/>
          </p:cNvSpPr>
          <p:nvPr>
            <p:ph type="sldNum" sz="quarter" idx="12"/>
          </p:nvPr>
        </p:nvSpPr>
        <p:spPr/>
        <p:txBody>
          <a:bodyPr/>
          <a:lstStyle/>
          <a:p>
            <a:fld id="{543F9F60-DC96-4418-AA45-B65D142E4089}" type="slidenum">
              <a:rPr lang="zh-CN" altLang="en-US" smtClean="0"/>
              <a:t>68</a:t>
            </a:fld>
            <a:endParaRPr lang="zh-CN" altLang="en-US"/>
          </a:p>
        </p:txBody>
      </p:sp>
    </p:spTree>
    <p:extLst>
      <p:ext uri="{BB962C8B-B14F-4D97-AF65-F5344CB8AC3E}">
        <p14:creationId xmlns:p14="http://schemas.microsoft.com/office/powerpoint/2010/main" val="107179753"/>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4DD67AF2-8ED0-46FB-B716-0F09DD61FF27}"/>
              </a:ext>
            </a:extLst>
          </p:cNvPr>
          <p:cNvSpPr>
            <a:spLocks noGrp="1" noChangeArrowheads="1"/>
          </p:cNvSpPr>
          <p:nvPr>
            <p:ph type="title"/>
          </p:nvPr>
        </p:nvSpPr>
        <p:spPr/>
        <p:txBody>
          <a:bodyPr/>
          <a:lstStyle/>
          <a:p>
            <a:r>
              <a:rPr lang="en-US" altLang="zh-CN"/>
              <a:t>Intel P6 : Micro-ops 2/2</a:t>
            </a:r>
          </a:p>
        </p:txBody>
      </p:sp>
      <p:sp>
        <p:nvSpPr>
          <p:cNvPr id="67587" name="Rectangle 3">
            <a:extLst>
              <a:ext uri="{FF2B5EF4-FFF2-40B4-BE49-F238E27FC236}">
                <a16:creationId xmlns:a16="http://schemas.microsoft.com/office/drawing/2014/main" id="{2AACFA9F-020E-4EB0-8677-2112ACDE7495}"/>
              </a:ext>
            </a:extLst>
          </p:cNvPr>
          <p:cNvSpPr>
            <a:spLocks noGrp="1" noChangeArrowheads="1"/>
          </p:cNvSpPr>
          <p:nvPr>
            <p:ph type="body" idx="1"/>
          </p:nvPr>
        </p:nvSpPr>
        <p:spPr/>
        <p:txBody>
          <a:bodyPr/>
          <a:lstStyle/>
          <a:p>
            <a:r>
              <a:rPr lang="en-US" altLang="zh-CN"/>
              <a:t>Use a load/store model</a:t>
            </a:r>
          </a:p>
          <a:p>
            <a:pPr lvl="1"/>
            <a:r>
              <a:rPr lang="en-US" altLang="zh-CN"/>
              <a:t>So an x86 instruction that operates on memory is broken into a sequence of load, ALU, and store micro-ops</a:t>
            </a:r>
          </a:p>
          <a:p>
            <a:r>
              <a:rPr lang="en-US" altLang="zh-CN"/>
              <a:t>Many x86 instructions will translate into a single micro-op</a:t>
            </a:r>
          </a:p>
          <a:p>
            <a:r>
              <a:rPr lang="en-US" altLang="zh-CN"/>
              <a:t>The average will be 1.5 to 2.0 micro-ops per x86 instruction</a:t>
            </a:r>
          </a:p>
        </p:txBody>
      </p:sp>
      <p:sp>
        <p:nvSpPr>
          <p:cNvPr id="2" name="日期占位符 1">
            <a:extLst>
              <a:ext uri="{FF2B5EF4-FFF2-40B4-BE49-F238E27FC236}">
                <a16:creationId xmlns:a16="http://schemas.microsoft.com/office/drawing/2014/main" id="{F921CF0E-9064-45BE-A7C8-A839CCA9B2F8}"/>
              </a:ext>
            </a:extLst>
          </p:cNvPr>
          <p:cNvSpPr>
            <a:spLocks noGrp="1"/>
          </p:cNvSpPr>
          <p:nvPr>
            <p:ph type="dt" sz="half" idx="10"/>
          </p:nvPr>
        </p:nvSpPr>
        <p:spPr/>
        <p:txBody>
          <a:bodyPr/>
          <a:lstStyle/>
          <a:p>
            <a:fld id="{E29B6B5C-66F4-4548-8293-2FF340BA0C05}"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C0069ACD-0EA8-4D93-8C02-EEEDADD2C71E}"/>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04EAF2CF-2AB1-45E9-A9B3-7156BCA3B998}"/>
              </a:ext>
            </a:extLst>
          </p:cNvPr>
          <p:cNvSpPr>
            <a:spLocks noGrp="1"/>
          </p:cNvSpPr>
          <p:nvPr>
            <p:ph type="sldNum" sz="quarter" idx="12"/>
          </p:nvPr>
        </p:nvSpPr>
        <p:spPr/>
        <p:txBody>
          <a:bodyPr/>
          <a:lstStyle/>
          <a:p>
            <a:fld id="{543F9F60-DC96-4418-AA45-B65D142E4089}" type="slidenum">
              <a:rPr lang="zh-CN" altLang="en-US" smtClean="0"/>
              <a:t>69</a:t>
            </a:fld>
            <a:endParaRPr lang="zh-CN" altLang="en-US"/>
          </a:p>
        </p:txBody>
      </p:sp>
    </p:spTree>
    <p:extLst>
      <p:ext uri="{BB962C8B-B14F-4D97-AF65-F5344CB8AC3E}">
        <p14:creationId xmlns:p14="http://schemas.microsoft.com/office/powerpoint/2010/main" val="38065048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a:extLst>
              <a:ext uri="{FF2B5EF4-FFF2-40B4-BE49-F238E27FC236}">
                <a16:creationId xmlns:a16="http://schemas.microsoft.com/office/drawing/2014/main" id="{1A750F26-FBA5-4DF5-817C-3EA4B7B97BF1}"/>
              </a:ext>
            </a:extLst>
          </p:cNvPr>
          <p:cNvSpPr>
            <a:spLocks noGrp="1" noChangeArrowheads="1"/>
          </p:cNvSpPr>
          <p:nvPr>
            <p:ph type="title"/>
          </p:nvPr>
        </p:nvSpPr>
        <p:spPr/>
        <p:txBody>
          <a:bodyPr/>
          <a:lstStyle/>
          <a:p>
            <a:r>
              <a:rPr lang="zh-CN" altLang="en-US"/>
              <a:t>署名、一稿多投和会议转杂志</a:t>
            </a:r>
          </a:p>
        </p:txBody>
      </p:sp>
      <p:sp>
        <p:nvSpPr>
          <p:cNvPr id="500739" name="Rectangle 3">
            <a:extLst>
              <a:ext uri="{FF2B5EF4-FFF2-40B4-BE49-F238E27FC236}">
                <a16:creationId xmlns:a16="http://schemas.microsoft.com/office/drawing/2014/main" id="{FCF69D86-9656-4141-9457-1D1FAC0371E7}"/>
              </a:ext>
            </a:extLst>
          </p:cNvPr>
          <p:cNvSpPr>
            <a:spLocks noGrp="1" noChangeArrowheads="1"/>
          </p:cNvSpPr>
          <p:nvPr>
            <p:ph type="body" idx="1"/>
          </p:nvPr>
        </p:nvSpPr>
        <p:spPr/>
        <p:txBody>
          <a:bodyPr>
            <a:normAutofit/>
          </a:bodyPr>
          <a:lstStyle/>
          <a:p>
            <a:r>
              <a:rPr lang="zh-CN" altLang="en-US"/>
              <a:t>导师署名：</a:t>
            </a:r>
            <a:r>
              <a:rPr lang="zh-CN" altLang="zh-CN"/>
              <a:t>你既然署了名，就</a:t>
            </a:r>
            <a:r>
              <a:rPr lang="zh-CN" altLang="en-US"/>
              <a:t>要承担</a:t>
            </a:r>
            <a:r>
              <a:rPr lang="zh-CN" altLang="zh-CN"/>
              <a:t>责任</a:t>
            </a:r>
          </a:p>
          <a:p>
            <a:pPr lvl="1"/>
            <a:r>
              <a:rPr lang="zh-CN" altLang="zh-CN"/>
              <a:t>署名是一种荣誉，也是一种责任</a:t>
            </a:r>
          </a:p>
          <a:p>
            <a:pPr lvl="1"/>
            <a:r>
              <a:rPr lang="zh-CN" altLang="zh-CN"/>
              <a:t>不能说好事都归你，坏事就都不负责</a:t>
            </a:r>
          </a:p>
          <a:p>
            <a:r>
              <a:rPr lang="zh-CN" altLang="zh-CN"/>
              <a:t>学术</a:t>
            </a:r>
            <a:r>
              <a:rPr lang="zh-CN" altLang="en-US"/>
              <a:t>行为不当中</a:t>
            </a:r>
            <a:r>
              <a:rPr lang="zh-CN" altLang="zh-CN"/>
              <a:t>还有一种情况</a:t>
            </a:r>
            <a:r>
              <a:rPr lang="zh-CN" altLang="en-US"/>
              <a:t>：</a:t>
            </a:r>
            <a:r>
              <a:rPr lang="zh-CN" altLang="zh-CN"/>
              <a:t>一稿多投</a:t>
            </a:r>
          </a:p>
          <a:p>
            <a:pPr lvl="1"/>
            <a:r>
              <a:rPr lang="zh-CN" altLang="en-US"/>
              <a:t>原因：看了新文章，没有新收获</a:t>
            </a:r>
            <a:endParaRPr lang="zh-CN" altLang="zh-CN"/>
          </a:p>
          <a:p>
            <a:pPr lvl="1"/>
            <a:r>
              <a:rPr lang="zh-CN" altLang="zh-CN"/>
              <a:t>一稿多投在国际上被认为是不正当的行为</a:t>
            </a:r>
          </a:p>
          <a:p>
            <a:pPr lvl="1"/>
            <a:r>
              <a:rPr lang="zh-CN" altLang="zh-CN"/>
              <a:t>国际学术期刊一般都是反对一稿多投的</a:t>
            </a:r>
          </a:p>
          <a:p>
            <a:r>
              <a:rPr lang="zh-CN" altLang="zh-CN"/>
              <a:t>会议转</a:t>
            </a:r>
            <a:r>
              <a:rPr lang="zh-CN" altLang="en-US"/>
              <a:t>杂志，一般会有一个修改比例</a:t>
            </a:r>
          </a:p>
          <a:p>
            <a:pPr lvl="1"/>
            <a:r>
              <a:rPr lang="zh-CN" altLang="zh-CN"/>
              <a:t>例如</a:t>
            </a:r>
            <a:r>
              <a:rPr lang="zh-CN" altLang="en-US"/>
              <a:t>：</a:t>
            </a:r>
            <a:r>
              <a:rPr lang="zh-CN" altLang="zh-CN"/>
              <a:t>正文内容有30%以上不同</a:t>
            </a:r>
          </a:p>
          <a:p>
            <a:pPr lvl="1"/>
            <a:r>
              <a:rPr lang="zh-CN" altLang="zh-CN"/>
              <a:t>国内会议和多数杂志没有这个要求</a:t>
            </a:r>
            <a:endParaRPr lang="zh-CN" altLang="en-US"/>
          </a:p>
          <a:p>
            <a:r>
              <a:rPr lang="zh-CN" altLang="en-US"/>
              <a:t>一稿多投？没有完全禁止！</a:t>
            </a:r>
          </a:p>
        </p:txBody>
      </p:sp>
      <p:sp>
        <p:nvSpPr>
          <p:cNvPr id="2" name="日期占位符 1">
            <a:extLst>
              <a:ext uri="{FF2B5EF4-FFF2-40B4-BE49-F238E27FC236}">
                <a16:creationId xmlns:a16="http://schemas.microsoft.com/office/drawing/2014/main" id="{7D669B63-7590-431A-BAAD-D378596E6295}"/>
              </a:ext>
            </a:extLst>
          </p:cNvPr>
          <p:cNvSpPr>
            <a:spLocks noGrp="1"/>
          </p:cNvSpPr>
          <p:nvPr>
            <p:ph type="dt" sz="half" idx="10"/>
          </p:nvPr>
        </p:nvSpPr>
        <p:spPr/>
        <p:txBody>
          <a:bodyPr/>
          <a:lstStyle/>
          <a:p>
            <a:fld id="{0D1E1C21-9688-425C-9276-F3058278F338}"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B5AF4A9B-20E5-4A81-9763-111938213152}"/>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BF838B3D-6868-45B0-9DB6-A13D2E585628}"/>
              </a:ext>
            </a:extLst>
          </p:cNvPr>
          <p:cNvSpPr>
            <a:spLocks noGrp="1"/>
          </p:cNvSpPr>
          <p:nvPr>
            <p:ph type="sldNum" sz="quarter" idx="12"/>
          </p:nvPr>
        </p:nvSpPr>
        <p:spPr/>
        <p:txBody>
          <a:bodyPr/>
          <a:lstStyle/>
          <a:p>
            <a:fld id="{336653EF-9ABF-4E40-80D2-3EB699054AAB}" type="slidenum">
              <a:rPr lang="zh-CN" altLang="en-US" smtClean="0"/>
              <a:t>7</a:t>
            </a:fld>
            <a:endParaRPr lang="zh-CN" altLang="en-US"/>
          </a:p>
        </p:txBody>
      </p:sp>
    </p:spTree>
    <p:extLst>
      <p:ext uri="{BB962C8B-B14F-4D97-AF65-F5344CB8AC3E}">
        <p14:creationId xmlns:p14="http://schemas.microsoft.com/office/powerpoint/2010/main" val="17878053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056F30A-30E0-4230-B4D1-19BD538FEAF7}"/>
              </a:ext>
            </a:extLst>
          </p:cNvPr>
          <p:cNvSpPr>
            <a:spLocks noGrp="1" noChangeArrowheads="1"/>
          </p:cNvSpPr>
          <p:nvPr>
            <p:ph type="title"/>
          </p:nvPr>
        </p:nvSpPr>
        <p:spPr/>
        <p:txBody>
          <a:bodyPr/>
          <a:lstStyle/>
          <a:p>
            <a:r>
              <a:rPr lang="zh-CN" altLang="zh-CN"/>
              <a:t>X86 Instruction Decoder</a:t>
            </a:r>
          </a:p>
        </p:txBody>
      </p:sp>
      <p:sp>
        <p:nvSpPr>
          <p:cNvPr id="68611" name="Rectangle 3">
            <a:extLst>
              <a:ext uri="{FF2B5EF4-FFF2-40B4-BE49-F238E27FC236}">
                <a16:creationId xmlns:a16="http://schemas.microsoft.com/office/drawing/2014/main" id="{025F95F7-2551-4281-BF26-0A9947F70919}"/>
              </a:ext>
            </a:extLst>
          </p:cNvPr>
          <p:cNvSpPr>
            <a:spLocks noChangeArrowheads="1"/>
          </p:cNvSpPr>
          <p:nvPr/>
        </p:nvSpPr>
        <p:spPr bwMode="auto">
          <a:xfrm>
            <a:off x="1318168" y="1960870"/>
            <a:ext cx="4037676" cy="743517"/>
          </a:xfrm>
          <a:prstGeom prst="rect">
            <a:avLst/>
          </a:prstGeom>
          <a:solidFill>
            <a:srgbClr val="000066"/>
          </a:solidFill>
          <a:ln w="19050" cmpd="sng">
            <a:solidFill>
              <a:srgbClr val="000066"/>
            </a:solidFill>
            <a:miter lim="800000"/>
            <a:headEnd/>
            <a:tailEnd/>
          </a:ln>
          <a:effectLst>
            <a:outerShdw dist="35921" dir="2700000" algn="ctr" rotWithShape="0">
              <a:schemeClr val="bg2"/>
            </a:outerShdw>
          </a:effectLst>
        </p:spPr>
        <p:txBody>
          <a:bodyPr wrap="none" anchor="ctr"/>
          <a:lstStyle/>
          <a:p>
            <a:endParaRPr lang="zh-CN" altLang="en-US" sz="1429"/>
          </a:p>
        </p:txBody>
      </p:sp>
      <p:sp>
        <p:nvSpPr>
          <p:cNvPr id="68612" name="Rectangle 4">
            <a:extLst>
              <a:ext uri="{FF2B5EF4-FFF2-40B4-BE49-F238E27FC236}">
                <a16:creationId xmlns:a16="http://schemas.microsoft.com/office/drawing/2014/main" id="{9A3395F4-FCF8-4059-8511-6437B0575F1E}"/>
              </a:ext>
            </a:extLst>
          </p:cNvPr>
          <p:cNvSpPr>
            <a:spLocks noChangeArrowheads="1"/>
          </p:cNvSpPr>
          <p:nvPr/>
        </p:nvSpPr>
        <p:spPr bwMode="auto">
          <a:xfrm>
            <a:off x="108377" y="3808320"/>
            <a:ext cx="8965052" cy="140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22275" indent="-422275" defTabSz="1123950">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914400" indent="-352425" defTabSz="11239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406525" indent="-282575" defTabSz="112395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968500" indent="-280988" defTabSz="1123950">
              <a:spcBef>
                <a:spcPct val="20000"/>
              </a:spcBef>
              <a:buChar char="–"/>
              <a:defRPr sz="2400">
                <a:solidFill>
                  <a:schemeClr val="tx1"/>
                </a:solidFill>
                <a:latin typeface="Arial" panose="020B0604020202020204" pitchFamily="34" charset="0"/>
                <a:ea typeface="微软雅黑" panose="020B0503020204020204" pitchFamily="34" charset="-122"/>
              </a:defRPr>
            </a:lvl4pPr>
            <a:lvl5pPr marL="2530475" indent="-280988" defTabSz="112395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987675" indent="-280988" defTabSz="1123950" fontAlgn="base">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3444875" indent="-280988" defTabSz="1123950" fontAlgn="base">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902075" indent="-280988" defTabSz="1123950" fontAlgn="base">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4359275" indent="-280988" defTabSz="1123950" fontAlgn="base">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nSpc>
                <a:spcPct val="90000"/>
              </a:lnSpc>
              <a:buFontTx/>
              <a:buChar char="•"/>
            </a:pPr>
            <a:r>
              <a:rPr lang="en-US" altLang="zh-CN" sz="1588"/>
              <a:t>4-1-1 decoder</a:t>
            </a:r>
          </a:p>
          <a:p>
            <a:pPr>
              <a:lnSpc>
                <a:spcPct val="90000"/>
              </a:lnSpc>
              <a:buFontTx/>
              <a:buChar char="•"/>
            </a:pPr>
            <a:r>
              <a:rPr lang="en-US" altLang="zh-CN" sz="1588"/>
              <a:t>Decode rate depends on instruction alignment</a:t>
            </a:r>
          </a:p>
          <a:p>
            <a:pPr>
              <a:lnSpc>
                <a:spcPct val="90000"/>
              </a:lnSpc>
              <a:buFontTx/>
              <a:buChar char="•"/>
            </a:pPr>
            <a:r>
              <a:rPr lang="en-US" altLang="zh-CN" sz="1588"/>
              <a:t>DEC1: translate x86 into micro-operation’s (</a:t>
            </a:r>
            <a:r>
              <a:rPr lang="en-US" altLang="zh-CN" sz="1588">
                <a:sym typeface="Symbol" panose="05050102010706020507" pitchFamily="18" charset="2"/>
              </a:rPr>
              <a:t></a:t>
            </a:r>
            <a:r>
              <a:rPr lang="en-US" altLang="zh-CN" sz="1588"/>
              <a:t>ops)  </a:t>
            </a:r>
          </a:p>
          <a:p>
            <a:pPr>
              <a:lnSpc>
                <a:spcPct val="90000"/>
              </a:lnSpc>
              <a:buFontTx/>
              <a:buChar char="•"/>
            </a:pPr>
            <a:r>
              <a:rPr lang="en-US" altLang="zh-CN" sz="1588"/>
              <a:t>DEC2: move decoded </a:t>
            </a:r>
            <a:r>
              <a:rPr lang="en-US" altLang="zh-CN" sz="1588">
                <a:sym typeface="Symbol" panose="05050102010706020507" pitchFamily="18" charset="2"/>
              </a:rPr>
              <a:t></a:t>
            </a:r>
            <a:r>
              <a:rPr lang="en-US" altLang="zh-CN" sz="1588"/>
              <a:t>ops to ID queue</a:t>
            </a:r>
          </a:p>
          <a:p>
            <a:pPr>
              <a:lnSpc>
                <a:spcPct val="90000"/>
              </a:lnSpc>
              <a:buFontTx/>
              <a:buChar char="•"/>
            </a:pPr>
            <a:r>
              <a:rPr lang="en-US" altLang="zh-CN" sz="1588"/>
              <a:t>MS performs translations either</a:t>
            </a:r>
          </a:p>
          <a:p>
            <a:pPr lvl="1">
              <a:lnSpc>
                <a:spcPct val="90000"/>
              </a:lnSpc>
              <a:buFontTx/>
              <a:buChar char="–"/>
            </a:pPr>
            <a:r>
              <a:rPr lang="en-US" altLang="zh-CN" sz="1429"/>
              <a:t>Generate entire </a:t>
            </a:r>
            <a:r>
              <a:rPr lang="en-US" altLang="zh-CN" sz="1429">
                <a:sym typeface="Symbol" panose="05050102010706020507" pitchFamily="18" charset="2"/>
              </a:rPr>
              <a:t></a:t>
            </a:r>
            <a:r>
              <a:rPr lang="en-US" altLang="zh-CN" sz="1429"/>
              <a:t>op sequence from microcode ROM</a:t>
            </a:r>
          </a:p>
          <a:p>
            <a:pPr lvl="1">
              <a:lnSpc>
                <a:spcPct val="90000"/>
              </a:lnSpc>
              <a:buFontTx/>
              <a:buChar char="–"/>
            </a:pPr>
            <a:r>
              <a:rPr lang="en-US" altLang="zh-CN" sz="1429"/>
              <a:t>Receive 4 </a:t>
            </a:r>
            <a:r>
              <a:rPr lang="en-US" altLang="zh-CN" sz="1429">
                <a:sym typeface="Symbol" panose="05050102010706020507" pitchFamily="18" charset="2"/>
              </a:rPr>
              <a:t></a:t>
            </a:r>
            <a:r>
              <a:rPr lang="en-US" altLang="zh-CN" sz="1429"/>
              <a:t>ops from complex decoder, and the rest from microcode ROM</a:t>
            </a:r>
          </a:p>
        </p:txBody>
      </p:sp>
      <p:sp>
        <p:nvSpPr>
          <p:cNvPr id="68613" name="Text Box 5">
            <a:extLst>
              <a:ext uri="{FF2B5EF4-FFF2-40B4-BE49-F238E27FC236}">
                <a16:creationId xmlns:a16="http://schemas.microsoft.com/office/drawing/2014/main" id="{43E294B3-5E76-476A-8C8A-39C5115754E1}"/>
              </a:ext>
            </a:extLst>
          </p:cNvPr>
          <p:cNvSpPr txBox="1">
            <a:spLocks noChangeArrowheads="1"/>
          </p:cNvSpPr>
          <p:nvPr/>
        </p:nvSpPr>
        <p:spPr bwMode="auto">
          <a:xfrm>
            <a:off x="1471071" y="2050344"/>
            <a:ext cx="1061509" cy="581057"/>
          </a:xfrm>
          <a:prstGeom prst="rect">
            <a:avLst/>
          </a:prstGeom>
          <a:solidFill>
            <a:srgbClr val="0000FF"/>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zh-CN" sz="1588" b="1">
                <a:solidFill>
                  <a:schemeClr val="bg1"/>
                </a:solidFill>
                <a:latin typeface="Century Gothic" panose="020B0502020202020204" pitchFamily="34" charset="0"/>
              </a:rPr>
              <a:t>complex</a:t>
            </a:r>
          </a:p>
          <a:p>
            <a:pPr algn="ctr" eaLnBrk="0" hangingPunct="0"/>
            <a:r>
              <a:rPr lang="en-US" altLang="zh-CN" sz="1588" b="1">
                <a:solidFill>
                  <a:schemeClr val="bg1"/>
                </a:solidFill>
                <a:latin typeface="Century Gothic" panose="020B0502020202020204" pitchFamily="34" charset="0"/>
              </a:rPr>
              <a:t>(1-4)</a:t>
            </a:r>
          </a:p>
        </p:txBody>
      </p:sp>
      <p:sp>
        <p:nvSpPr>
          <p:cNvPr id="68614" name="Text Box 6">
            <a:extLst>
              <a:ext uri="{FF2B5EF4-FFF2-40B4-BE49-F238E27FC236}">
                <a16:creationId xmlns:a16="http://schemas.microsoft.com/office/drawing/2014/main" id="{0D8D5FA2-320B-4F10-BD77-0858F7A0C37A}"/>
              </a:ext>
            </a:extLst>
          </p:cNvPr>
          <p:cNvSpPr txBox="1">
            <a:spLocks noChangeArrowheads="1"/>
          </p:cNvSpPr>
          <p:nvPr/>
        </p:nvSpPr>
        <p:spPr bwMode="auto">
          <a:xfrm>
            <a:off x="3053243" y="2061685"/>
            <a:ext cx="825868" cy="581057"/>
          </a:xfrm>
          <a:prstGeom prst="rect">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zh-CN" sz="1588" b="1">
                <a:solidFill>
                  <a:schemeClr val="bg1"/>
                </a:solidFill>
                <a:latin typeface="Century Gothic" panose="020B0502020202020204" pitchFamily="34" charset="0"/>
              </a:rPr>
              <a:t>simple</a:t>
            </a:r>
          </a:p>
          <a:p>
            <a:pPr algn="ctr" eaLnBrk="0" hangingPunct="0"/>
            <a:r>
              <a:rPr lang="en-US" altLang="zh-CN" sz="1588" b="1">
                <a:solidFill>
                  <a:schemeClr val="bg1"/>
                </a:solidFill>
                <a:latin typeface="Century Gothic" panose="020B0502020202020204" pitchFamily="34" charset="0"/>
              </a:rPr>
              <a:t>(1)</a:t>
            </a:r>
          </a:p>
        </p:txBody>
      </p:sp>
      <p:sp>
        <p:nvSpPr>
          <p:cNvPr id="68615" name="Text Box 7">
            <a:extLst>
              <a:ext uri="{FF2B5EF4-FFF2-40B4-BE49-F238E27FC236}">
                <a16:creationId xmlns:a16="http://schemas.microsoft.com/office/drawing/2014/main" id="{A5A7222F-75C4-4D1D-B0D9-1A293C1A3B0B}"/>
              </a:ext>
            </a:extLst>
          </p:cNvPr>
          <p:cNvSpPr txBox="1">
            <a:spLocks noChangeArrowheads="1"/>
          </p:cNvSpPr>
          <p:nvPr/>
        </p:nvSpPr>
        <p:spPr bwMode="auto">
          <a:xfrm>
            <a:off x="4365110" y="2061685"/>
            <a:ext cx="825868" cy="581057"/>
          </a:xfrm>
          <a:prstGeom prst="rect">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zh-CN" sz="1588" b="1">
                <a:solidFill>
                  <a:schemeClr val="bg1"/>
                </a:solidFill>
                <a:latin typeface="Century Gothic" panose="020B0502020202020204" pitchFamily="34" charset="0"/>
              </a:rPr>
              <a:t>simple</a:t>
            </a:r>
          </a:p>
          <a:p>
            <a:pPr algn="ctr" eaLnBrk="0" hangingPunct="0"/>
            <a:r>
              <a:rPr lang="en-US" altLang="zh-CN" sz="1588" b="1">
                <a:solidFill>
                  <a:schemeClr val="bg1"/>
                </a:solidFill>
                <a:latin typeface="Century Gothic" panose="020B0502020202020204" pitchFamily="34" charset="0"/>
              </a:rPr>
              <a:t>(1)</a:t>
            </a:r>
          </a:p>
        </p:txBody>
      </p:sp>
      <p:sp>
        <p:nvSpPr>
          <p:cNvPr id="68616" name="Line 8">
            <a:extLst>
              <a:ext uri="{FF2B5EF4-FFF2-40B4-BE49-F238E27FC236}">
                <a16:creationId xmlns:a16="http://schemas.microsoft.com/office/drawing/2014/main" id="{10803739-525A-403E-BE69-B6A891D99F95}"/>
              </a:ext>
            </a:extLst>
          </p:cNvPr>
          <p:cNvSpPr>
            <a:spLocks noChangeShapeType="1"/>
          </p:cNvSpPr>
          <p:nvPr/>
        </p:nvSpPr>
        <p:spPr bwMode="auto">
          <a:xfrm>
            <a:off x="2075547" y="1834850"/>
            <a:ext cx="0" cy="228096"/>
          </a:xfrm>
          <a:prstGeom prst="line">
            <a:avLst/>
          </a:prstGeom>
          <a:noFill/>
          <a:ln w="19050" cmpd="sng">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68617" name="Line 9">
            <a:extLst>
              <a:ext uri="{FF2B5EF4-FFF2-40B4-BE49-F238E27FC236}">
                <a16:creationId xmlns:a16="http://schemas.microsoft.com/office/drawing/2014/main" id="{10DA4ECF-5737-4D4F-BC53-E1487C24289C}"/>
              </a:ext>
            </a:extLst>
          </p:cNvPr>
          <p:cNvSpPr>
            <a:spLocks noChangeShapeType="1"/>
          </p:cNvSpPr>
          <p:nvPr/>
        </p:nvSpPr>
        <p:spPr bwMode="auto">
          <a:xfrm>
            <a:off x="3523515" y="1834850"/>
            <a:ext cx="0" cy="228096"/>
          </a:xfrm>
          <a:prstGeom prst="line">
            <a:avLst/>
          </a:prstGeom>
          <a:noFill/>
          <a:ln w="19050" cmpd="sng">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68618" name="Line 10">
            <a:extLst>
              <a:ext uri="{FF2B5EF4-FFF2-40B4-BE49-F238E27FC236}">
                <a16:creationId xmlns:a16="http://schemas.microsoft.com/office/drawing/2014/main" id="{0B04829C-43F7-4223-923B-EE85A314DBC7}"/>
              </a:ext>
            </a:extLst>
          </p:cNvPr>
          <p:cNvSpPr>
            <a:spLocks noChangeShapeType="1"/>
          </p:cNvSpPr>
          <p:nvPr/>
        </p:nvSpPr>
        <p:spPr bwMode="auto">
          <a:xfrm>
            <a:off x="4818999" y="1834850"/>
            <a:ext cx="0" cy="228096"/>
          </a:xfrm>
          <a:prstGeom prst="line">
            <a:avLst/>
          </a:prstGeom>
          <a:noFill/>
          <a:ln w="19050" cmpd="sng">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68619" name="Line 11">
            <a:extLst>
              <a:ext uri="{FF2B5EF4-FFF2-40B4-BE49-F238E27FC236}">
                <a16:creationId xmlns:a16="http://schemas.microsoft.com/office/drawing/2014/main" id="{DE3AF156-D647-40FC-87A9-C101973396AF}"/>
              </a:ext>
            </a:extLst>
          </p:cNvPr>
          <p:cNvSpPr>
            <a:spLocks noChangeShapeType="1"/>
          </p:cNvSpPr>
          <p:nvPr/>
        </p:nvSpPr>
        <p:spPr bwMode="auto">
          <a:xfrm>
            <a:off x="2075547" y="1834849"/>
            <a:ext cx="2743452" cy="0"/>
          </a:xfrm>
          <a:prstGeom prst="line">
            <a:avLst/>
          </a:prstGeom>
          <a:noFill/>
          <a:ln w="19050" cmpd="sng">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68620" name="Line 12">
            <a:extLst>
              <a:ext uri="{FF2B5EF4-FFF2-40B4-BE49-F238E27FC236}">
                <a16:creationId xmlns:a16="http://schemas.microsoft.com/office/drawing/2014/main" id="{D9E1F841-DC58-4B84-A53E-A6073D44AF85}"/>
              </a:ext>
            </a:extLst>
          </p:cNvPr>
          <p:cNvSpPr>
            <a:spLocks noChangeShapeType="1"/>
          </p:cNvSpPr>
          <p:nvPr/>
        </p:nvSpPr>
        <p:spPr bwMode="auto">
          <a:xfrm>
            <a:off x="3527296" y="1674805"/>
            <a:ext cx="0" cy="172647"/>
          </a:xfrm>
          <a:prstGeom prst="line">
            <a:avLst/>
          </a:prstGeom>
          <a:noFill/>
          <a:ln w="19050" cmpd="sng">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68621" name="Text Box 13">
            <a:extLst>
              <a:ext uri="{FF2B5EF4-FFF2-40B4-BE49-F238E27FC236}">
                <a16:creationId xmlns:a16="http://schemas.microsoft.com/office/drawing/2014/main" id="{E4884C8F-BDA9-4246-AA6A-DB1CF03EC1CA}"/>
              </a:ext>
            </a:extLst>
          </p:cNvPr>
          <p:cNvSpPr txBox="1">
            <a:spLocks noChangeArrowheads="1"/>
          </p:cNvSpPr>
          <p:nvPr/>
        </p:nvSpPr>
        <p:spPr bwMode="auto">
          <a:xfrm>
            <a:off x="2684223" y="1537443"/>
            <a:ext cx="583814" cy="336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588" b="1">
                <a:latin typeface="Century Gothic" panose="020B0502020202020204" pitchFamily="34" charset="0"/>
              </a:rPr>
              <a:t>IFU3</a:t>
            </a:r>
          </a:p>
        </p:txBody>
      </p:sp>
      <p:sp>
        <p:nvSpPr>
          <p:cNvPr id="68622" name="Text Box 14">
            <a:extLst>
              <a:ext uri="{FF2B5EF4-FFF2-40B4-BE49-F238E27FC236}">
                <a16:creationId xmlns:a16="http://schemas.microsoft.com/office/drawing/2014/main" id="{F5BD97C1-0F62-4018-8168-0872AA53DFC1}"/>
              </a:ext>
            </a:extLst>
          </p:cNvPr>
          <p:cNvSpPr txBox="1">
            <a:spLocks noChangeArrowheads="1"/>
          </p:cNvSpPr>
          <p:nvPr/>
        </p:nvSpPr>
        <p:spPr bwMode="auto">
          <a:xfrm>
            <a:off x="250780" y="2817804"/>
            <a:ext cx="1301785" cy="874085"/>
          </a:xfrm>
          <a:prstGeom prst="rect">
            <a:avLst/>
          </a:prstGeom>
          <a:solidFill>
            <a:srgbClr val="FF3300"/>
          </a:solidFill>
          <a:ln w="12700" cmpd="sng">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1270" b="1">
                <a:solidFill>
                  <a:schemeClr val="bg1"/>
                </a:solidFill>
                <a:latin typeface="Century Gothic" panose="020B0502020202020204" pitchFamily="34" charset="0"/>
              </a:rPr>
              <a:t>Micro-instruction sequencer (</a:t>
            </a:r>
            <a:r>
              <a:rPr lang="en-US" altLang="zh-CN" sz="1270" b="1">
                <a:solidFill>
                  <a:srgbClr val="FFFF66"/>
                </a:solidFill>
                <a:latin typeface="Century Gothic" panose="020B0502020202020204" pitchFamily="34" charset="0"/>
              </a:rPr>
              <a:t>MS</a:t>
            </a:r>
            <a:r>
              <a:rPr lang="en-US" altLang="zh-CN" sz="1270" b="1">
                <a:solidFill>
                  <a:schemeClr val="bg1"/>
                </a:solidFill>
                <a:latin typeface="Century Gothic" panose="020B0502020202020204" pitchFamily="34" charset="0"/>
              </a:rPr>
              <a:t>)</a:t>
            </a:r>
          </a:p>
        </p:txBody>
      </p:sp>
      <p:cxnSp>
        <p:nvCxnSpPr>
          <p:cNvPr id="68623" name="AutoShape 15">
            <a:extLst>
              <a:ext uri="{FF2B5EF4-FFF2-40B4-BE49-F238E27FC236}">
                <a16:creationId xmlns:a16="http://schemas.microsoft.com/office/drawing/2014/main" id="{E70539B6-9935-40DD-A166-DC87F3A5B21D}"/>
              </a:ext>
            </a:extLst>
          </p:cNvPr>
          <p:cNvCxnSpPr>
            <a:cxnSpLocks noChangeShapeType="1"/>
            <a:stCxn id="68613" idx="1"/>
            <a:endCxn id="68622" idx="0"/>
          </p:cNvCxnSpPr>
          <p:nvPr/>
        </p:nvCxnSpPr>
        <p:spPr bwMode="auto">
          <a:xfrm rot="10800000" flipV="1">
            <a:off x="901673" y="2340872"/>
            <a:ext cx="569398" cy="476931"/>
          </a:xfrm>
          <a:prstGeom prst="bentConnector2">
            <a:avLst/>
          </a:prstGeom>
          <a:noFill/>
          <a:ln w="19050" cmpd="sng">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624" name="Text Box 16">
            <a:extLst>
              <a:ext uri="{FF2B5EF4-FFF2-40B4-BE49-F238E27FC236}">
                <a16:creationId xmlns:a16="http://schemas.microsoft.com/office/drawing/2014/main" id="{E0D9ED2F-9D79-445D-BF4D-EB9B8CCD5422}"/>
              </a:ext>
            </a:extLst>
          </p:cNvPr>
          <p:cNvSpPr txBox="1">
            <a:spLocks noChangeArrowheads="1"/>
          </p:cNvSpPr>
          <p:nvPr/>
        </p:nvSpPr>
        <p:spPr bwMode="auto">
          <a:xfrm>
            <a:off x="2528499" y="3045901"/>
            <a:ext cx="2539478" cy="532197"/>
          </a:xfrm>
          <a:prstGeom prst="rect">
            <a:avLst/>
          </a:prstGeom>
          <a:solidFill>
            <a:srgbClr val="33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1429" b="1">
                <a:solidFill>
                  <a:schemeClr val="bg1"/>
                </a:solidFill>
                <a:latin typeface="Century Gothic" panose="020B0502020202020204" pitchFamily="34" charset="0"/>
              </a:rPr>
              <a:t>Instruction decoder queue</a:t>
            </a:r>
          </a:p>
          <a:p>
            <a:pPr algn="ctr" eaLnBrk="0" hangingPunct="0"/>
            <a:r>
              <a:rPr lang="en-US" altLang="zh-CN" sz="1429" b="1">
                <a:solidFill>
                  <a:schemeClr val="bg1"/>
                </a:solidFill>
                <a:latin typeface="Century Gothic" panose="020B0502020202020204" pitchFamily="34" charset="0"/>
              </a:rPr>
              <a:t>(6 </a:t>
            </a:r>
            <a:r>
              <a:rPr lang="en-US" altLang="zh-CN" sz="1429" b="1">
                <a:solidFill>
                  <a:schemeClr val="bg1"/>
                </a:solidFill>
                <a:latin typeface="Century Gothic" panose="020B0502020202020204" pitchFamily="34" charset="0"/>
                <a:sym typeface="Symbol" panose="05050102010706020507" pitchFamily="18" charset="2"/>
              </a:rPr>
              <a:t></a:t>
            </a:r>
            <a:r>
              <a:rPr lang="en-US" altLang="zh-CN" sz="1429" b="1">
                <a:solidFill>
                  <a:schemeClr val="bg1"/>
                </a:solidFill>
                <a:latin typeface="Century Gothic" panose="020B0502020202020204" pitchFamily="34" charset="0"/>
              </a:rPr>
              <a:t>ops)</a:t>
            </a:r>
          </a:p>
        </p:txBody>
      </p:sp>
      <p:cxnSp>
        <p:nvCxnSpPr>
          <p:cNvPr id="68625" name="AutoShape 17">
            <a:extLst>
              <a:ext uri="{FF2B5EF4-FFF2-40B4-BE49-F238E27FC236}">
                <a16:creationId xmlns:a16="http://schemas.microsoft.com/office/drawing/2014/main" id="{71EF0379-B8A7-4BF3-B550-F2B8CBCCF8E6}"/>
              </a:ext>
            </a:extLst>
          </p:cNvPr>
          <p:cNvCxnSpPr>
            <a:cxnSpLocks noChangeShapeType="1"/>
            <a:stCxn id="68622" idx="3"/>
            <a:endCxn id="68613" idx="2"/>
          </p:cNvCxnSpPr>
          <p:nvPr/>
        </p:nvCxnSpPr>
        <p:spPr bwMode="auto">
          <a:xfrm flipV="1">
            <a:off x="1552565" y="2631401"/>
            <a:ext cx="449261" cy="623446"/>
          </a:xfrm>
          <a:prstGeom prst="bentConnector2">
            <a:avLst/>
          </a:prstGeom>
          <a:noFill/>
          <a:ln w="19050" cmpd="sng">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68626" name="Group 18">
            <a:extLst>
              <a:ext uri="{FF2B5EF4-FFF2-40B4-BE49-F238E27FC236}">
                <a16:creationId xmlns:a16="http://schemas.microsoft.com/office/drawing/2014/main" id="{10AD3B45-212B-453B-9276-6F82402D9CDF}"/>
              </a:ext>
            </a:extLst>
          </p:cNvPr>
          <p:cNvGraphicFramePr>
            <a:graphicFrameLocks noGrp="1"/>
          </p:cNvGraphicFramePr>
          <p:nvPr/>
        </p:nvGraphicFramePr>
        <p:xfrm>
          <a:off x="5651991" y="1592891"/>
          <a:ext cx="3024477" cy="2832928"/>
        </p:xfrm>
        <a:graphic>
          <a:graphicData uri="http://schemas.openxmlformats.org/drawingml/2006/table">
            <a:tbl>
              <a:tblPr/>
              <a:tblGrid>
                <a:gridCol w="1447968">
                  <a:extLst>
                    <a:ext uri="{9D8B030D-6E8A-4147-A177-3AD203B41FA5}">
                      <a16:colId xmlns:a16="http://schemas.microsoft.com/office/drawing/2014/main" val="809023305"/>
                    </a:ext>
                  </a:extLst>
                </a:gridCol>
                <a:gridCol w="1576509">
                  <a:extLst>
                    <a:ext uri="{9D8B030D-6E8A-4147-A177-3AD203B41FA5}">
                      <a16:colId xmlns:a16="http://schemas.microsoft.com/office/drawing/2014/main" val="2104878199"/>
                    </a:ext>
                  </a:extLst>
                </a:gridCol>
              </a:tblGrid>
              <a:tr h="507860">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FF3300"/>
                          </a:solidFill>
                          <a:effectLst/>
                          <a:latin typeface="Arial" panose="020B0604020202020204" pitchFamily="34" charset="0"/>
                          <a:ea typeface="微软雅黑" panose="020B0503020204020204" pitchFamily="34" charset="-122"/>
                        </a:rPr>
                        <a:t>Next 3 inst</a:t>
                      </a:r>
                    </a:p>
                  </a:txBody>
                  <a:tcPr marL="72587" marR="72587" marT="36294" marB="36294"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FF3300"/>
                          </a:solidFill>
                          <a:effectLst/>
                          <a:latin typeface="Arial" panose="020B0604020202020204" pitchFamily="34" charset="0"/>
                          <a:ea typeface="微软雅黑" panose="020B0503020204020204" pitchFamily="34" charset="-122"/>
                        </a:rPr>
                        <a:t>#Inst to dec</a:t>
                      </a:r>
                    </a:p>
                  </a:txBody>
                  <a:tcPr marL="72587" marR="72587" marT="36294" marB="36294"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999622122"/>
                  </a:ext>
                </a:extLst>
              </a:tr>
              <a:tr h="291106">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6600CC"/>
                          </a:solidFill>
                          <a:effectLst/>
                          <a:latin typeface="Arial" panose="020B0604020202020204" pitchFamily="34" charset="0"/>
                          <a:ea typeface="微软雅黑" panose="020B0503020204020204" pitchFamily="34" charset="-122"/>
                        </a:rPr>
                        <a:t>S,S,S</a:t>
                      </a:r>
                    </a:p>
                  </a:txBody>
                  <a:tcPr marL="72587" marR="72587" marT="36294" marB="36294"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3</a:t>
                      </a:r>
                    </a:p>
                  </a:txBody>
                  <a:tcPr marL="72587" marR="72587" marT="36294" marB="36294"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455247506"/>
                  </a:ext>
                </a:extLst>
              </a:tr>
              <a:tr h="290350">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6600CC"/>
                          </a:solidFill>
                          <a:effectLst/>
                          <a:latin typeface="Arial" panose="020B0604020202020204" pitchFamily="34" charset="0"/>
                          <a:ea typeface="微软雅黑" panose="020B0503020204020204" pitchFamily="34" charset="-122"/>
                        </a:rPr>
                        <a:t>S,S,C</a:t>
                      </a:r>
                    </a:p>
                  </a:txBody>
                  <a:tcPr marL="72587" marR="72587" marT="36294" marB="36294"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First 2</a:t>
                      </a:r>
                    </a:p>
                  </a:txBody>
                  <a:tcPr marL="72587" marR="72587" marT="36294" marB="36294"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2601938328"/>
                  </a:ext>
                </a:extLst>
              </a:tr>
              <a:tr h="290350">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6600CC"/>
                          </a:solidFill>
                          <a:effectLst/>
                          <a:latin typeface="Arial" panose="020B0604020202020204" pitchFamily="34" charset="0"/>
                          <a:ea typeface="微软雅黑" panose="020B0503020204020204" pitchFamily="34" charset="-122"/>
                        </a:rPr>
                        <a:t>S,C,S</a:t>
                      </a:r>
                    </a:p>
                  </a:txBody>
                  <a:tcPr marL="72587" marR="72587" marT="36294" marB="36294"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First 1</a:t>
                      </a:r>
                    </a:p>
                  </a:txBody>
                  <a:tcPr marL="72587" marR="72587" marT="36294" marB="36294"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2345214755"/>
                  </a:ext>
                </a:extLst>
              </a:tr>
              <a:tr h="291106">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6600CC"/>
                          </a:solidFill>
                          <a:effectLst/>
                          <a:latin typeface="Arial" panose="020B0604020202020204" pitchFamily="34" charset="0"/>
                          <a:ea typeface="微软雅黑" panose="020B0503020204020204" pitchFamily="34" charset="-122"/>
                        </a:rPr>
                        <a:t>S,C,C</a:t>
                      </a:r>
                    </a:p>
                  </a:txBody>
                  <a:tcPr marL="72587" marR="72587" marT="36294" marB="36294"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First 1</a:t>
                      </a:r>
                    </a:p>
                  </a:txBody>
                  <a:tcPr marL="72587" marR="72587" marT="36294" marB="36294"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4227377070"/>
                  </a:ext>
                </a:extLst>
              </a:tr>
              <a:tr h="290350">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6600CC"/>
                          </a:solidFill>
                          <a:effectLst/>
                          <a:latin typeface="Arial" panose="020B0604020202020204" pitchFamily="34" charset="0"/>
                          <a:ea typeface="微软雅黑" panose="020B0503020204020204" pitchFamily="34" charset="-122"/>
                        </a:rPr>
                        <a:t>C,S,S</a:t>
                      </a:r>
                    </a:p>
                  </a:txBody>
                  <a:tcPr marL="72587" marR="72587" marT="36294" marB="36294"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3</a:t>
                      </a:r>
                    </a:p>
                  </a:txBody>
                  <a:tcPr marL="72587" marR="72587" marT="36294" marB="36294"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850318743"/>
                  </a:ext>
                </a:extLst>
              </a:tr>
              <a:tr h="291106">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6600CC"/>
                          </a:solidFill>
                          <a:effectLst/>
                          <a:latin typeface="Arial" panose="020B0604020202020204" pitchFamily="34" charset="0"/>
                          <a:ea typeface="微软雅黑" panose="020B0503020204020204" pitchFamily="34" charset="-122"/>
                        </a:rPr>
                        <a:t>C,S,C</a:t>
                      </a:r>
                    </a:p>
                  </a:txBody>
                  <a:tcPr marL="72587" marR="72587" marT="36294" marB="36294"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First 2</a:t>
                      </a:r>
                    </a:p>
                  </a:txBody>
                  <a:tcPr marL="72587" marR="72587" marT="36294" marB="36294"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4193384272"/>
                  </a:ext>
                </a:extLst>
              </a:tr>
              <a:tr h="290350">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6600CC"/>
                          </a:solidFill>
                          <a:effectLst/>
                          <a:latin typeface="Arial" panose="020B0604020202020204" pitchFamily="34" charset="0"/>
                          <a:ea typeface="微软雅黑" panose="020B0503020204020204" pitchFamily="34" charset="-122"/>
                        </a:rPr>
                        <a:t>C,C,S</a:t>
                      </a:r>
                    </a:p>
                  </a:txBody>
                  <a:tcPr marL="72587" marR="72587" marT="36294" marB="36294"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First 1</a:t>
                      </a:r>
                    </a:p>
                  </a:txBody>
                  <a:tcPr marL="72587" marR="72587" marT="36294" marB="36294"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3885008874"/>
                  </a:ext>
                </a:extLst>
              </a:tr>
              <a:tr h="290350">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6600CC"/>
                          </a:solidFill>
                          <a:effectLst/>
                          <a:latin typeface="Arial" panose="020B0604020202020204" pitchFamily="34" charset="0"/>
                          <a:ea typeface="微软雅黑" panose="020B0503020204020204" pitchFamily="34" charset="-122"/>
                        </a:rPr>
                        <a:t>C,C,C</a:t>
                      </a:r>
                    </a:p>
                  </a:txBody>
                  <a:tcPr marL="72587" marR="72587" marT="36294" marB="36294"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First 1</a:t>
                      </a:r>
                    </a:p>
                  </a:txBody>
                  <a:tcPr marL="72587" marR="72587" marT="36294" marB="36294"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2435238984"/>
                  </a:ext>
                </a:extLst>
              </a:tr>
            </a:tbl>
          </a:graphicData>
        </a:graphic>
      </p:graphicFrame>
      <p:sp>
        <p:nvSpPr>
          <p:cNvPr id="68658" name="Text Box 50">
            <a:extLst>
              <a:ext uri="{FF2B5EF4-FFF2-40B4-BE49-F238E27FC236}">
                <a16:creationId xmlns:a16="http://schemas.microsoft.com/office/drawing/2014/main" id="{BF76BB11-E9F8-46E9-A854-57602B7A53CF}"/>
              </a:ext>
            </a:extLst>
          </p:cNvPr>
          <p:cNvSpPr txBox="1">
            <a:spLocks noChangeArrowheads="1"/>
          </p:cNvSpPr>
          <p:nvPr/>
        </p:nvSpPr>
        <p:spPr bwMode="auto">
          <a:xfrm>
            <a:off x="6172452" y="4572001"/>
            <a:ext cx="1364476" cy="581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588" b="1">
                <a:solidFill>
                  <a:srgbClr val="6600CC"/>
                </a:solidFill>
                <a:latin typeface="Century Gothic" panose="020B0502020202020204" pitchFamily="34" charset="0"/>
              </a:rPr>
              <a:t>S: Simple</a:t>
            </a:r>
          </a:p>
          <a:p>
            <a:pPr eaLnBrk="0" hangingPunct="0"/>
            <a:r>
              <a:rPr lang="en-US" altLang="zh-CN" sz="1588" b="1">
                <a:solidFill>
                  <a:srgbClr val="6600CC"/>
                </a:solidFill>
                <a:latin typeface="Century Gothic" panose="020B0502020202020204" pitchFamily="34" charset="0"/>
              </a:rPr>
              <a:t>C: Complex</a:t>
            </a:r>
          </a:p>
        </p:txBody>
      </p:sp>
      <p:sp>
        <p:nvSpPr>
          <p:cNvPr id="68659" name="AutoShape 51">
            <a:extLst>
              <a:ext uri="{FF2B5EF4-FFF2-40B4-BE49-F238E27FC236}">
                <a16:creationId xmlns:a16="http://schemas.microsoft.com/office/drawing/2014/main" id="{F854495B-D12C-40F8-9ACF-AD4E8E787B61}"/>
              </a:ext>
            </a:extLst>
          </p:cNvPr>
          <p:cNvSpPr>
            <a:spLocks noChangeArrowheads="1"/>
          </p:cNvSpPr>
          <p:nvPr/>
        </p:nvSpPr>
        <p:spPr bwMode="auto">
          <a:xfrm>
            <a:off x="3679780" y="2704386"/>
            <a:ext cx="229356" cy="342774"/>
          </a:xfrm>
          <a:prstGeom prst="downArrow">
            <a:avLst>
              <a:gd name="adj1" fmla="val 50000"/>
              <a:gd name="adj2" fmla="val 37363"/>
            </a:avLst>
          </a:prstGeom>
          <a:solidFill>
            <a:srgbClr val="336699"/>
          </a:solidFill>
          <a:ln w="127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 name="日期占位符 1">
            <a:extLst>
              <a:ext uri="{FF2B5EF4-FFF2-40B4-BE49-F238E27FC236}">
                <a16:creationId xmlns:a16="http://schemas.microsoft.com/office/drawing/2014/main" id="{444F221F-E4DF-4B2F-94D9-334FD421DA14}"/>
              </a:ext>
            </a:extLst>
          </p:cNvPr>
          <p:cNvSpPr>
            <a:spLocks noGrp="1"/>
          </p:cNvSpPr>
          <p:nvPr>
            <p:ph type="dt" sz="half" idx="10"/>
          </p:nvPr>
        </p:nvSpPr>
        <p:spPr/>
        <p:txBody>
          <a:bodyPr/>
          <a:lstStyle/>
          <a:p>
            <a:fld id="{C538FDE4-1922-4264-AA1E-3EF07421C22D}"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6BA938C1-671E-4A44-A453-2DC7626CFA65}"/>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3C236B9B-8645-4583-91FD-760A531D5BAE}"/>
              </a:ext>
            </a:extLst>
          </p:cNvPr>
          <p:cNvSpPr>
            <a:spLocks noGrp="1"/>
          </p:cNvSpPr>
          <p:nvPr>
            <p:ph type="sldNum" sz="quarter" idx="12"/>
          </p:nvPr>
        </p:nvSpPr>
        <p:spPr/>
        <p:txBody>
          <a:bodyPr/>
          <a:lstStyle/>
          <a:p>
            <a:fld id="{543F9F60-DC96-4418-AA45-B65D142E4089}" type="slidenum">
              <a:rPr lang="zh-CN" altLang="en-US" smtClean="0"/>
              <a:t>70</a:t>
            </a:fld>
            <a:endParaRPr lang="zh-CN" altLang="en-US"/>
          </a:p>
        </p:txBody>
      </p:sp>
    </p:spTree>
    <p:extLst>
      <p:ext uri="{BB962C8B-B14F-4D97-AF65-F5344CB8AC3E}">
        <p14:creationId xmlns:p14="http://schemas.microsoft.com/office/powerpoint/2010/main" val="33092049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78F62A3B-F91C-484D-9983-7E4764672F5F}"/>
              </a:ext>
            </a:extLst>
          </p:cNvPr>
          <p:cNvSpPr>
            <a:spLocks noGrp="1" noChangeArrowheads="1"/>
          </p:cNvSpPr>
          <p:nvPr>
            <p:ph type="title"/>
          </p:nvPr>
        </p:nvSpPr>
        <p:spPr/>
        <p:txBody>
          <a:bodyPr/>
          <a:lstStyle/>
          <a:p>
            <a:r>
              <a:rPr lang="en-US" altLang="zh-CN"/>
              <a:t>Intel P6 : Stage 7 1/4</a:t>
            </a:r>
          </a:p>
        </p:txBody>
      </p:sp>
      <p:sp>
        <p:nvSpPr>
          <p:cNvPr id="69635" name="Rectangle 3">
            <a:extLst>
              <a:ext uri="{FF2B5EF4-FFF2-40B4-BE49-F238E27FC236}">
                <a16:creationId xmlns:a16="http://schemas.microsoft.com/office/drawing/2014/main" id="{B2B10E16-8DC9-4F8B-BAC9-86C75CED89EB}"/>
              </a:ext>
            </a:extLst>
          </p:cNvPr>
          <p:cNvSpPr>
            <a:spLocks noGrp="1" noChangeArrowheads="1"/>
          </p:cNvSpPr>
          <p:nvPr>
            <p:ph type="body" idx="1"/>
          </p:nvPr>
        </p:nvSpPr>
        <p:spPr/>
        <p:txBody>
          <a:bodyPr/>
          <a:lstStyle/>
          <a:p>
            <a:r>
              <a:rPr lang="en-US" altLang="zh-CN"/>
              <a:t>The register renaming occurs</a:t>
            </a:r>
          </a:p>
          <a:p>
            <a:pPr lvl="1"/>
            <a:r>
              <a:rPr lang="en-US" altLang="zh-CN"/>
              <a:t>Using the register alias table (RAT)</a:t>
            </a:r>
          </a:p>
          <a:p>
            <a:r>
              <a:rPr lang="en-US" altLang="zh-CN"/>
              <a:t>The micro-ops pass through the reorder buffer (ROB) on their way to the reservation station</a:t>
            </a:r>
          </a:p>
          <a:p>
            <a:pPr lvl="1"/>
            <a:r>
              <a:rPr lang="en-US" altLang="zh-CN"/>
              <a:t>The ROB logs each micro-op (at stage 8) so it can later be retired in program order</a:t>
            </a:r>
          </a:p>
        </p:txBody>
      </p:sp>
      <p:sp>
        <p:nvSpPr>
          <p:cNvPr id="2" name="日期占位符 1">
            <a:extLst>
              <a:ext uri="{FF2B5EF4-FFF2-40B4-BE49-F238E27FC236}">
                <a16:creationId xmlns:a16="http://schemas.microsoft.com/office/drawing/2014/main" id="{968E19C9-C272-44E3-BC7D-7B55CA89485F}"/>
              </a:ext>
            </a:extLst>
          </p:cNvPr>
          <p:cNvSpPr>
            <a:spLocks noGrp="1"/>
          </p:cNvSpPr>
          <p:nvPr>
            <p:ph type="dt" sz="half" idx="10"/>
          </p:nvPr>
        </p:nvSpPr>
        <p:spPr/>
        <p:txBody>
          <a:bodyPr/>
          <a:lstStyle/>
          <a:p>
            <a:fld id="{83969F8E-B477-48AA-B600-52AE7FC5BA46}"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8DCDDE7B-E972-411C-BEA0-0BAAE3E84016}"/>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299C8D49-450B-4C90-8615-EE360060CBEA}"/>
              </a:ext>
            </a:extLst>
          </p:cNvPr>
          <p:cNvSpPr>
            <a:spLocks noGrp="1"/>
          </p:cNvSpPr>
          <p:nvPr>
            <p:ph type="sldNum" sz="quarter" idx="12"/>
          </p:nvPr>
        </p:nvSpPr>
        <p:spPr/>
        <p:txBody>
          <a:bodyPr/>
          <a:lstStyle/>
          <a:p>
            <a:fld id="{543F9F60-DC96-4418-AA45-B65D142E4089}" type="slidenum">
              <a:rPr lang="zh-CN" altLang="en-US" smtClean="0"/>
              <a:t>71</a:t>
            </a:fld>
            <a:endParaRPr lang="zh-CN" altLang="en-US"/>
          </a:p>
        </p:txBody>
      </p:sp>
    </p:spTree>
    <p:extLst>
      <p:ext uri="{BB962C8B-B14F-4D97-AF65-F5344CB8AC3E}">
        <p14:creationId xmlns:p14="http://schemas.microsoft.com/office/powerpoint/2010/main" val="4016882475"/>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8E11A72C-6CD0-490B-88A4-08B3517D7C0D}"/>
              </a:ext>
            </a:extLst>
          </p:cNvPr>
          <p:cNvSpPr>
            <a:spLocks noGrp="1" noChangeArrowheads="1"/>
          </p:cNvSpPr>
          <p:nvPr>
            <p:ph type="title"/>
          </p:nvPr>
        </p:nvSpPr>
        <p:spPr/>
        <p:txBody>
          <a:bodyPr/>
          <a:lstStyle/>
          <a:p>
            <a:r>
              <a:rPr lang="en-US" altLang="zh-CN"/>
              <a:t>Intel P6 : Stage 7 2/4</a:t>
            </a:r>
          </a:p>
        </p:txBody>
      </p:sp>
      <p:sp>
        <p:nvSpPr>
          <p:cNvPr id="70659" name="Rectangle 3">
            <a:extLst>
              <a:ext uri="{FF2B5EF4-FFF2-40B4-BE49-F238E27FC236}">
                <a16:creationId xmlns:a16="http://schemas.microsoft.com/office/drawing/2014/main" id="{DBBA1007-BB6D-492D-BB83-DBEA46C36EC0}"/>
              </a:ext>
            </a:extLst>
          </p:cNvPr>
          <p:cNvSpPr>
            <a:spLocks noGrp="1" noChangeArrowheads="1"/>
          </p:cNvSpPr>
          <p:nvPr>
            <p:ph type="body" idx="1"/>
          </p:nvPr>
        </p:nvSpPr>
        <p:spPr/>
        <p:txBody>
          <a:bodyPr/>
          <a:lstStyle/>
          <a:p>
            <a:r>
              <a:rPr lang="en-US" altLang="zh-CN"/>
              <a:t>Each of the 40 ROB entries has room to store the result of a load or a calculation</a:t>
            </a:r>
          </a:p>
          <a:p>
            <a:r>
              <a:rPr lang="en-US" altLang="zh-CN"/>
              <a:t>References to the real x86 registers (GPRs and FPRs) are reassigned by the RAT to ROB entries</a:t>
            </a:r>
          </a:p>
          <a:p>
            <a:pPr lvl="1"/>
            <a:r>
              <a:rPr lang="en-US" altLang="zh-CN"/>
              <a:t>Whenever there is a dependency and the real register cannot be used</a:t>
            </a:r>
          </a:p>
        </p:txBody>
      </p:sp>
      <p:sp>
        <p:nvSpPr>
          <p:cNvPr id="2" name="日期占位符 1">
            <a:extLst>
              <a:ext uri="{FF2B5EF4-FFF2-40B4-BE49-F238E27FC236}">
                <a16:creationId xmlns:a16="http://schemas.microsoft.com/office/drawing/2014/main" id="{CE6E913C-DA96-4AB5-9798-B1879B94D5BE}"/>
              </a:ext>
            </a:extLst>
          </p:cNvPr>
          <p:cNvSpPr>
            <a:spLocks noGrp="1"/>
          </p:cNvSpPr>
          <p:nvPr>
            <p:ph type="dt" sz="half" idx="10"/>
          </p:nvPr>
        </p:nvSpPr>
        <p:spPr/>
        <p:txBody>
          <a:bodyPr/>
          <a:lstStyle/>
          <a:p>
            <a:fld id="{26839597-1E2D-4A1F-8B6D-21C1E93B7593}"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2696ED01-EA0D-4A04-85F5-AF82C680F753}"/>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CEAA1CEB-0191-46C1-8D07-0204028EC056}"/>
              </a:ext>
            </a:extLst>
          </p:cNvPr>
          <p:cNvSpPr>
            <a:spLocks noGrp="1"/>
          </p:cNvSpPr>
          <p:nvPr>
            <p:ph type="sldNum" sz="quarter" idx="12"/>
          </p:nvPr>
        </p:nvSpPr>
        <p:spPr/>
        <p:txBody>
          <a:bodyPr/>
          <a:lstStyle/>
          <a:p>
            <a:fld id="{543F9F60-DC96-4418-AA45-B65D142E4089}" type="slidenum">
              <a:rPr lang="zh-CN" altLang="en-US" smtClean="0"/>
              <a:t>72</a:t>
            </a:fld>
            <a:endParaRPr lang="zh-CN" altLang="en-US"/>
          </a:p>
        </p:txBody>
      </p:sp>
    </p:spTree>
    <p:extLst>
      <p:ext uri="{BB962C8B-B14F-4D97-AF65-F5344CB8AC3E}">
        <p14:creationId xmlns:p14="http://schemas.microsoft.com/office/powerpoint/2010/main" val="2021754596"/>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BF6727A4-DF90-44E4-897E-258C1E5836A2}"/>
              </a:ext>
            </a:extLst>
          </p:cNvPr>
          <p:cNvSpPr>
            <a:spLocks noGrp="1" noChangeArrowheads="1"/>
          </p:cNvSpPr>
          <p:nvPr>
            <p:ph type="title"/>
          </p:nvPr>
        </p:nvSpPr>
        <p:spPr/>
        <p:txBody>
          <a:bodyPr/>
          <a:lstStyle/>
          <a:p>
            <a:r>
              <a:rPr lang="en-US" altLang="zh-CN"/>
              <a:t>Intel P6 : Stage 7 3/4</a:t>
            </a:r>
          </a:p>
        </p:txBody>
      </p:sp>
      <p:sp>
        <p:nvSpPr>
          <p:cNvPr id="71683" name="Rectangle 3">
            <a:extLst>
              <a:ext uri="{FF2B5EF4-FFF2-40B4-BE49-F238E27FC236}">
                <a16:creationId xmlns:a16="http://schemas.microsoft.com/office/drawing/2014/main" id="{F3BBB16D-2FBA-4DAA-BA30-CA83C200B225}"/>
              </a:ext>
            </a:extLst>
          </p:cNvPr>
          <p:cNvSpPr>
            <a:spLocks noGrp="1" noChangeArrowheads="1"/>
          </p:cNvSpPr>
          <p:nvPr>
            <p:ph type="body" idx="1"/>
          </p:nvPr>
        </p:nvSpPr>
        <p:spPr/>
        <p:txBody>
          <a:bodyPr/>
          <a:lstStyle/>
          <a:p>
            <a:r>
              <a:rPr lang="en-US" altLang="zh-CN"/>
              <a:t>The ROB gives an extra 40 physical registers </a:t>
            </a:r>
          </a:p>
          <a:p>
            <a:r>
              <a:rPr lang="en-US" altLang="zh-CN"/>
              <a:t>Any of the entries in the ROB can represent the logical register that x86 programs expect to see</a:t>
            </a:r>
          </a:p>
          <a:p>
            <a:r>
              <a:rPr lang="en-US" altLang="zh-CN"/>
              <a:t>40 entries are wide enough to hold integer or FP values as well as some status bits that are added in stage 8</a:t>
            </a:r>
          </a:p>
        </p:txBody>
      </p:sp>
      <p:sp>
        <p:nvSpPr>
          <p:cNvPr id="2" name="日期占位符 1">
            <a:extLst>
              <a:ext uri="{FF2B5EF4-FFF2-40B4-BE49-F238E27FC236}">
                <a16:creationId xmlns:a16="http://schemas.microsoft.com/office/drawing/2014/main" id="{C4EA2E42-4E88-40F0-99E2-C0B9F972389B}"/>
              </a:ext>
            </a:extLst>
          </p:cNvPr>
          <p:cNvSpPr>
            <a:spLocks noGrp="1"/>
          </p:cNvSpPr>
          <p:nvPr>
            <p:ph type="dt" sz="half" idx="10"/>
          </p:nvPr>
        </p:nvSpPr>
        <p:spPr/>
        <p:txBody>
          <a:bodyPr/>
          <a:lstStyle/>
          <a:p>
            <a:fld id="{6A7F0B24-5702-4FBD-8F08-AA23CA9BC695}"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F8D9D515-8495-4454-85E1-DEC69DCC7FD4}"/>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5FC9ED85-4684-4A3A-8326-37152C8B2F55}"/>
              </a:ext>
            </a:extLst>
          </p:cNvPr>
          <p:cNvSpPr>
            <a:spLocks noGrp="1"/>
          </p:cNvSpPr>
          <p:nvPr>
            <p:ph type="sldNum" sz="quarter" idx="12"/>
          </p:nvPr>
        </p:nvSpPr>
        <p:spPr/>
        <p:txBody>
          <a:bodyPr/>
          <a:lstStyle/>
          <a:p>
            <a:fld id="{543F9F60-DC96-4418-AA45-B65D142E4089}" type="slidenum">
              <a:rPr lang="zh-CN" altLang="en-US" smtClean="0"/>
              <a:t>73</a:t>
            </a:fld>
            <a:endParaRPr lang="zh-CN" altLang="en-US"/>
          </a:p>
        </p:txBody>
      </p:sp>
    </p:spTree>
    <p:extLst>
      <p:ext uri="{BB962C8B-B14F-4D97-AF65-F5344CB8AC3E}">
        <p14:creationId xmlns:p14="http://schemas.microsoft.com/office/powerpoint/2010/main" val="1495636806"/>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4824A925-C24D-4F1D-A18D-57357B3981EB}"/>
              </a:ext>
            </a:extLst>
          </p:cNvPr>
          <p:cNvSpPr>
            <a:spLocks noGrp="1" noChangeArrowheads="1"/>
          </p:cNvSpPr>
          <p:nvPr>
            <p:ph type="title"/>
          </p:nvPr>
        </p:nvSpPr>
        <p:spPr/>
        <p:txBody>
          <a:bodyPr/>
          <a:lstStyle/>
          <a:p>
            <a:r>
              <a:rPr lang="en-US" altLang="zh-CN"/>
              <a:t>Intel P6 : Stage 7 4/4</a:t>
            </a:r>
          </a:p>
        </p:txBody>
      </p:sp>
      <p:sp>
        <p:nvSpPr>
          <p:cNvPr id="72707" name="Rectangle 3">
            <a:extLst>
              <a:ext uri="{FF2B5EF4-FFF2-40B4-BE49-F238E27FC236}">
                <a16:creationId xmlns:a16="http://schemas.microsoft.com/office/drawing/2014/main" id="{C5EFCD5E-A334-4F59-9684-04305D3D9AF4}"/>
              </a:ext>
            </a:extLst>
          </p:cNvPr>
          <p:cNvSpPr>
            <a:spLocks noGrp="1" noChangeArrowheads="1"/>
          </p:cNvSpPr>
          <p:nvPr>
            <p:ph type="body" idx="1"/>
          </p:nvPr>
        </p:nvSpPr>
        <p:spPr/>
        <p:txBody>
          <a:bodyPr/>
          <a:lstStyle/>
          <a:p>
            <a:r>
              <a:rPr lang="en-US" altLang="zh-CN"/>
              <a:t>As each micro-op executes</a:t>
            </a:r>
          </a:p>
          <a:p>
            <a:pPr lvl="1"/>
            <a:r>
              <a:rPr lang="en-US" altLang="zh-CN"/>
              <a:t>It reads its data from either the register file or the ROB</a:t>
            </a:r>
          </a:p>
          <a:p>
            <a:pPr lvl="1"/>
            <a:r>
              <a:rPr lang="en-US" altLang="zh-CN"/>
              <a:t>It writes its results to the ROB or the memory order buffer (MOB)</a:t>
            </a:r>
          </a:p>
          <a:p>
            <a:r>
              <a:rPr lang="en-US" altLang="zh-CN"/>
              <a:t>The ROB is implemented as a 40-entry array of content-addressable memory (CAM) that is arranged in a FIFO buffer</a:t>
            </a:r>
          </a:p>
        </p:txBody>
      </p:sp>
      <p:sp>
        <p:nvSpPr>
          <p:cNvPr id="2" name="日期占位符 1">
            <a:extLst>
              <a:ext uri="{FF2B5EF4-FFF2-40B4-BE49-F238E27FC236}">
                <a16:creationId xmlns:a16="http://schemas.microsoft.com/office/drawing/2014/main" id="{0B130F01-854B-487E-BAEE-47528877E25D}"/>
              </a:ext>
            </a:extLst>
          </p:cNvPr>
          <p:cNvSpPr>
            <a:spLocks noGrp="1"/>
          </p:cNvSpPr>
          <p:nvPr>
            <p:ph type="dt" sz="half" idx="10"/>
          </p:nvPr>
        </p:nvSpPr>
        <p:spPr/>
        <p:txBody>
          <a:bodyPr/>
          <a:lstStyle/>
          <a:p>
            <a:fld id="{F7675AB4-AEAC-4AF7-9449-19E7A2269A7C}"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84D74CA1-4E4F-4578-BA9C-67E52035E166}"/>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533FDD61-786F-4B43-BD1C-5CE732395CFC}"/>
              </a:ext>
            </a:extLst>
          </p:cNvPr>
          <p:cNvSpPr>
            <a:spLocks noGrp="1"/>
          </p:cNvSpPr>
          <p:nvPr>
            <p:ph type="sldNum" sz="quarter" idx="12"/>
          </p:nvPr>
        </p:nvSpPr>
        <p:spPr/>
        <p:txBody>
          <a:bodyPr/>
          <a:lstStyle/>
          <a:p>
            <a:fld id="{543F9F60-DC96-4418-AA45-B65D142E4089}" type="slidenum">
              <a:rPr lang="zh-CN" altLang="en-US" smtClean="0"/>
              <a:t>74</a:t>
            </a:fld>
            <a:endParaRPr lang="zh-CN" altLang="en-US"/>
          </a:p>
        </p:txBody>
      </p:sp>
    </p:spTree>
    <p:extLst>
      <p:ext uri="{BB962C8B-B14F-4D97-AF65-F5344CB8AC3E}">
        <p14:creationId xmlns:p14="http://schemas.microsoft.com/office/powerpoint/2010/main" val="283565189"/>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90271226-A392-4497-B2D0-5CD843AEDF4D}"/>
              </a:ext>
            </a:extLst>
          </p:cNvPr>
          <p:cNvSpPr>
            <a:spLocks noGrp="1" noChangeArrowheads="1"/>
          </p:cNvSpPr>
          <p:nvPr>
            <p:ph type="title"/>
          </p:nvPr>
        </p:nvSpPr>
        <p:spPr/>
        <p:txBody>
          <a:bodyPr/>
          <a:lstStyle/>
          <a:p>
            <a:r>
              <a:rPr lang="en-US" altLang="zh-CN"/>
              <a:t>Intel P6 : Stage 8 1/2</a:t>
            </a:r>
          </a:p>
        </p:txBody>
      </p:sp>
      <p:sp>
        <p:nvSpPr>
          <p:cNvPr id="73731" name="Rectangle 3">
            <a:extLst>
              <a:ext uri="{FF2B5EF4-FFF2-40B4-BE49-F238E27FC236}">
                <a16:creationId xmlns:a16="http://schemas.microsoft.com/office/drawing/2014/main" id="{30103D74-129D-480A-8FE2-EAFFDA89D114}"/>
              </a:ext>
            </a:extLst>
          </p:cNvPr>
          <p:cNvSpPr>
            <a:spLocks noGrp="1" noChangeArrowheads="1"/>
          </p:cNvSpPr>
          <p:nvPr>
            <p:ph type="body" idx="1"/>
          </p:nvPr>
        </p:nvSpPr>
        <p:spPr/>
        <p:txBody>
          <a:bodyPr/>
          <a:lstStyle/>
          <a:p>
            <a:r>
              <a:rPr lang="en-US" altLang="zh-CN"/>
              <a:t>The status bits that record the state of each micro-op are added to the registers in the reorder buffer (ROB)</a:t>
            </a:r>
          </a:p>
          <a:p>
            <a:r>
              <a:rPr lang="en-US" altLang="zh-CN"/>
              <a:t>Up to three micro-ops can be renamed and logged in the ROB on each cycle</a:t>
            </a:r>
          </a:p>
          <a:p>
            <a:pPr lvl="1"/>
            <a:r>
              <a:rPr lang="en-US" altLang="zh-CN"/>
              <a:t>These three then flow into the reservation station</a:t>
            </a:r>
          </a:p>
        </p:txBody>
      </p:sp>
      <p:sp>
        <p:nvSpPr>
          <p:cNvPr id="2" name="日期占位符 1">
            <a:extLst>
              <a:ext uri="{FF2B5EF4-FFF2-40B4-BE49-F238E27FC236}">
                <a16:creationId xmlns:a16="http://schemas.microsoft.com/office/drawing/2014/main" id="{735DD3E2-BB73-4311-9607-5E4054DA688C}"/>
              </a:ext>
            </a:extLst>
          </p:cNvPr>
          <p:cNvSpPr>
            <a:spLocks noGrp="1"/>
          </p:cNvSpPr>
          <p:nvPr>
            <p:ph type="dt" sz="half" idx="10"/>
          </p:nvPr>
        </p:nvSpPr>
        <p:spPr/>
        <p:txBody>
          <a:bodyPr/>
          <a:lstStyle/>
          <a:p>
            <a:fld id="{252D5F9E-550F-4AF5-8E33-297A4FD02BF7}"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9548F40A-158D-4C1B-857B-1200A68A78C8}"/>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4310BBA1-EA32-46CF-9FF2-8200D38B1FF3}"/>
              </a:ext>
            </a:extLst>
          </p:cNvPr>
          <p:cNvSpPr>
            <a:spLocks noGrp="1"/>
          </p:cNvSpPr>
          <p:nvPr>
            <p:ph type="sldNum" sz="quarter" idx="12"/>
          </p:nvPr>
        </p:nvSpPr>
        <p:spPr/>
        <p:txBody>
          <a:bodyPr/>
          <a:lstStyle/>
          <a:p>
            <a:fld id="{543F9F60-DC96-4418-AA45-B65D142E4089}" type="slidenum">
              <a:rPr lang="zh-CN" altLang="en-US" smtClean="0"/>
              <a:t>75</a:t>
            </a:fld>
            <a:endParaRPr lang="zh-CN" altLang="en-US"/>
          </a:p>
        </p:txBody>
      </p:sp>
    </p:spTree>
    <p:extLst>
      <p:ext uri="{BB962C8B-B14F-4D97-AF65-F5344CB8AC3E}">
        <p14:creationId xmlns:p14="http://schemas.microsoft.com/office/powerpoint/2010/main" val="1524735930"/>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25295B68-71AE-4BA7-9C8B-784987753BD7}"/>
              </a:ext>
            </a:extLst>
          </p:cNvPr>
          <p:cNvSpPr>
            <a:spLocks noGrp="1" noChangeArrowheads="1"/>
          </p:cNvSpPr>
          <p:nvPr>
            <p:ph type="title"/>
          </p:nvPr>
        </p:nvSpPr>
        <p:spPr/>
        <p:txBody>
          <a:bodyPr/>
          <a:lstStyle/>
          <a:p>
            <a:r>
              <a:rPr lang="en-US" altLang="zh-CN"/>
              <a:t>Intel P6 : Stage 8 2/2</a:t>
            </a:r>
          </a:p>
        </p:txBody>
      </p:sp>
      <p:sp>
        <p:nvSpPr>
          <p:cNvPr id="74755" name="Rectangle 3">
            <a:extLst>
              <a:ext uri="{FF2B5EF4-FFF2-40B4-BE49-F238E27FC236}">
                <a16:creationId xmlns:a16="http://schemas.microsoft.com/office/drawing/2014/main" id="{DACB49E7-58E0-4121-A965-B8C9AF5FDE6C}"/>
              </a:ext>
            </a:extLst>
          </p:cNvPr>
          <p:cNvSpPr>
            <a:spLocks noGrp="1" noChangeArrowheads="1"/>
          </p:cNvSpPr>
          <p:nvPr>
            <p:ph type="body" idx="1"/>
          </p:nvPr>
        </p:nvSpPr>
        <p:spPr/>
        <p:txBody>
          <a:bodyPr/>
          <a:lstStyle/>
          <a:p>
            <a:r>
              <a:rPr lang="en-US" altLang="zh-CN"/>
              <a:t>Additional bits define</a:t>
            </a:r>
          </a:p>
          <a:p>
            <a:pPr lvl="1"/>
            <a:r>
              <a:rPr lang="en-US" altLang="zh-CN"/>
              <a:t>Which execution unit can handle this micro-op</a:t>
            </a:r>
          </a:p>
          <a:p>
            <a:pPr lvl="1"/>
            <a:r>
              <a:rPr lang="en-US" altLang="zh-CN"/>
              <a:t>If the instruction contains a dependency</a:t>
            </a:r>
          </a:p>
          <a:p>
            <a:pPr lvl="1"/>
            <a:r>
              <a:rPr lang="en-US" altLang="zh-CN"/>
              <a:t>A time stamp</a:t>
            </a:r>
          </a:p>
          <a:p>
            <a:pPr lvl="1"/>
            <a:r>
              <a:rPr lang="en-US" altLang="zh-CN"/>
              <a:t>Branch information</a:t>
            </a:r>
          </a:p>
          <a:p>
            <a:pPr lvl="2"/>
            <a:r>
              <a:rPr lang="en-US" altLang="zh-CN"/>
              <a:t>Including the target and fall through addresses</a:t>
            </a:r>
          </a:p>
        </p:txBody>
      </p:sp>
      <p:sp>
        <p:nvSpPr>
          <p:cNvPr id="2" name="日期占位符 1">
            <a:extLst>
              <a:ext uri="{FF2B5EF4-FFF2-40B4-BE49-F238E27FC236}">
                <a16:creationId xmlns:a16="http://schemas.microsoft.com/office/drawing/2014/main" id="{27B66A19-EF84-4EB6-9B60-DD6FDDC9CD06}"/>
              </a:ext>
            </a:extLst>
          </p:cNvPr>
          <p:cNvSpPr>
            <a:spLocks noGrp="1"/>
          </p:cNvSpPr>
          <p:nvPr>
            <p:ph type="dt" sz="half" idx="10"/>
          </p:nvPr>
        </p:nvSpPr>
        <p:spPr/>
        <p:txBody>
          <a:bodyPr/>
          <a:lstStyle/>
          <a:p>
            <a:fld id="{18940592-76B4-4B95-BC28-912589B86171}"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21BD5989-91C9-4CBA-B3C1-A45FF5F77F51}"/>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44E46F75-28D2-445B-A5B7-798BCF543AAC}"/>
              </a:ext>
            </a:extLst>
          </p:cNvPr>
          <p:cNvSpPr>
            <a:spLocks noGrp="1"/>
          </p:cNvSpPr>
          <p:nvPr>
            <p:ph type="sldNum" sz="quarter" idx="12"/>
          </p:nvPr>
        </p:nvSpPr>
        <p:spPr/>
        <p:txBody>
          <a:bodyPr/>
          <a:lstStyle/>
          <a:p>
            <a:fld id="{543F9F60-DC96-4418-AA45-B65D142E4089}" type="slidenum">
              <a:rPr lang="zh-CN" altLang="en-US" smtClean="0"/>
              <a:t>76</a:t>
            </a:fld>
            <a:endParaRPr lang="zh-CN" altLang="en-US"/>
          </a:p>
        </p:txBody>
      </p:sp>
    </p:spTree>
    <p:extLst>
      <p:ext uri="{BB962C8B-B14F-4D97-AF65-F5344CB8AC3E}">
        <p14:creationId xmlns:p14="http://schemas.microsoft.com/office/powerpoint/2010/main" val="3750654957"/>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50CC7726-236D-40FB-AB95-1369E3D653CD}"/>
              </a:ext>
            </a:extLst>
          </p:cNvPr>
          <p:cNvSpPr>
            <a:spLocks noGrp="1" noChangeArrowheads="1"/>
          </p:cNvSpPr>
          <p:nvPr>
            <p:ph type="title"/>
          </p:nvPr>
        </p:nvSpPr>
        <p:spPr/>
        <p:txBody>
          <a:bodyPr/>
          <a:lstStyle/>
          <a:p>
            <a:r>
              <a:rPr lang="en-US" altLang="zh-CN"/>
              <a:t>Intel P6 : Stage 9, 10 and 11 1/3</a:t>
            </a:r>
          </a:p>
        </p:txBody>
      </p:sp>
      <p:sp>
        <p:nvSpPr>
          <p:cNvPr id="75779" name="Rectangle 3">
            <a:extLst>
              <a:ext uri="{FF2B5EF4-FFF2-40B4-BE49-F238E27FC236}">
                <a16:creationId xmlns:a16="http://schemas.microsoft.com/office/drawing/2014/main" id="{EC4359DC-33B7-4026-83FD-CAB6B8FE8E2C}"/>
              </a:ext>
            </a:extLst>
          </p:cNvPr>
          <p:cNvSpPr>
            <a:spLocks noGrp="1" noChangeArrowheads="1"/>
          </p:cNvSpPr>
          <p:nvPr>
            <p:ph type="body" idx="1"/>
          </p:nvPr>
        </p:nvSpPr>
        <p:spPr/>
        <p:txBody>
          <a:bodyPr/>
          <a:lstStyle/>
          <a:p>
            <a:r>
              <a:rPr lang="en-US" altLang="zh-CN"/>
              <a:t>Out-of-order execution of the micro-ops occur</a:t>
            </a:r>
          </a:p>
          <a:p>
            <a:r>
              <a:rPr lang="en-US" altLang="zh-CN"/>
              <a:t>The reservation station (RS) holds 20 micro-ops</a:t>
            </a:r>
          </a:p>
          <a:p>
            <a:pPr lvl="1"/>
            <a:r>
              <a:rPr lang="en-US" altLang="zh-CN"/>
              <a:t>The micro-ops wait in the RS until their source operands are all available</a:t>
            </a:r>
          </a:p>
          <a:p>
            <a:pPr lvl="1"/>
            <a:r>
              <a:rPr lang="en-US" altLang="zh-CN"/>
              <a:t>Any micro-ops with all operands available are marked as ready</a:t>
            </a:r>
          </a:p>
        </p:txBody>
      </p:sp>
      <p:sp>
        <p:nvSpPr>
          <p:cNvPr id="2" name="日期占位符 1">
            <a:extLst>
              <a:ext uri="{FF2B5EF4-FFF2-40B4-BE49-F238E27FC236}">
                <a16:creationId xmlns:a16="http://schemas.microsoft.com/office/drawing/2014/main" id="{B6EB3212-4990-451D-99FF-342719BC9364}"/>
              </a:ext>
            </a:extLst>
          </p:cNvPr>
          <p:cNvSpPr>
            <a:spLocks noGrp="1"/>
          </p:cNvSpPr>
          <p:nvPr>
            <p:ph type="dt" sz="half" idx="10"/>
          </p:nvPr>
        </p:nvSpPr>
        <p:spPr/>
        <p:txBody>
          <a:bodyPr/>
          <a:lstStyle/>
          <a:p>
            <a:fld id="{01DDD768-B98A-4C11-98C6-2A59221CEC0D}"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4F6B62AD-D483-45DD-8625-B8567CA25F6C}"/>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AE385866-DB5D-4151-B786-53BABB483874}"/>
              </a:ext>
            </a:extLst>
          </p:cNvPr>
          <p:cNvSpPr>
            <a:spLocks noGrp="1"/>
          </p:cNvSpPr>
          <p:nvPr>
            <p:ph type="sldNum" sz="quarter" idx="12"/>
          </p:nvPr>
        </p:nvSpPr>
        <p:spPr/>
        <p:txBody>
          <a:bodyPr/>
          <a:lstStyle/>
          <a:p>
            <a:fld id="{543F9F60-DC96-4418-AA45-B65D142E4089}" type="slidenum">
              <a:rPr lang="zh-CN" altLang="en-US" smtClean="0"/>
              <a:t>77</a:t>
            </a:fld>
            <a:endParaRPr lang="zh-CN" altLang="en-US"/>
          </a:p>
        </p:txBody>
      </p:sp>
    </p:spTree>
    <p:extLst>
      <p:ext uri="{BB962C8B-B14F-4D97-AF65-F5344CB8AC3E}">
        <p14:creationId xmlns:p14="http://schemas.microsoft.com/office/powerpoint/2010/main" val="4072226604"/>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7D9EB57D-20DF-4C70-8384-4D5669A28E77}"/>
              </a:ext>
            </a:extLst>
          </p:cNvPr>
          <p:cNvSpPr>
            <a:spLocks noGrp="1" noChangeArrowheads="1"/>
          </p:cNvSpPr>
          <p:nvPr>
            <p:ph type="title"/>
          </p:nvPr>
        </p:nvSpPr>
        <p:spPr/>
        <p:txBody>
          <a:bodyPr/>
          <a:lstStyle/>
          <a:p>
            <a:r>
              <a:rPr lang="en-US" altLang="zh-CN"/>
              <a:t>Intel P6 : Stage 9, 10 and 11 2/3</a:t>
            </a:r>
          </a:p>
        </p:txBody>
      </p:sp>
      <p:sp>
        <p:nvSpPr>
          <p:cNvPr id="76803" name="Rectangle 3">
            <a:extLst>
              <a:ext uri="{FF2B5EF4-FFF2-40B4-BE49-F238E27FC236}">
                <a16:creationId xmlns:a16="http://schemas.microsoft.com/office/drawing/2014/main" id="{120E5B10-0CA4-4D81-997E-8E97490DA1AF}"/>
              </a:ext>
            </a:extLst>
          </p:cNvPr>
          <p:cNvSpPr>
            <a:spLocks noGrp="1" noChangeArrowheads="1"/>
          </p:cNvSpPr>
          <p:nvPr>
            <p:ph type="body" idx="1"/>
          </p:nvPr>
        </p:nvSpPr>
        <p:spPr/>
        <p:txBody>
          <a:bodyPr/>
          <a:lstStyle/>
          <a:p>
            <a:r>
              <a:rPr lang="en-US" altLang="zh-CN"/>
              <a:t>Each cycle, up to 6 micro-ops can be dispatched</a:t>
            </a:r>
          </a:p>
          <a:p>
            <a:pPr lvl="1"/>
            <a:r>
              <a:rPr lang="en-US" altLang="zh-CN"/>
              <a:t>Two calculations</a:t>
            </a:r>
          </a:p>
          <a:p>
            <a:pPr lvl="1"/>
            <a:r>
              <a:rPr lang="en-US" altLang="zh-CN"/>
              <a:t>A load</a:t>
            </a:r>
          </a:p>
          <a:p>
            <a:pPr lvl="1"/>
            <a:r>
              <a:rPr lang="en-US" altLang="zh-CN"/>
              <a:t>A store</a:t>
            </a:r>
          </a:p>
          <a:p>
            <a:pPr lvl="1"/>
            <a:r>
              <a:rPr lang="en-US" altLang="zh-CN"/>
              <a:t>A MMX</a:t>
            </a:r>
          </a:p>
          <a:p>
            <a:pPr lvl="1"/>
            <a:r>
              <a:rPr lang="en-US" altLang="zh-CN"/>
              <a:t>A store address</a:t>
            </a:r>
          </a:p>
        </p:txBody>
      </p:sp>
      <p:sp>
        <p:nvSpPr>
          <p:cNvPr id="2" name="日期占位符 1">
            <a:extLst>
              <a:ext uri="{FF2B5EF4-FFF2-40B4-BE49-F238E27FC236}">
                <a16:creationId xmlns:a16="http://schemas.microsoft.com/office/drawing/2014/main" id="{AA8BC443-E23B-47CD-B7BF-11B159AFA7E2}"/>
              </a:ext>
            </a:extLst>
          </p:cNvPr>
          <p:cNvSpPr>
            <a:spLocks noGrp="1"/>
          </p:cNvSpPr>
          <p:nvPr>
            <p:ph type="dt" sz="half" idx="10"/>
          </p:nvPr>
        </p:nvSpPr>
        <p:spPr/>
        <p:txBody>
          <a:bodyPr/>
          <a:lstStyle/>
          <a:p>
            <a:fld id="{D8A96834-1449-4C1B-90A4-B36D5490BF7A}"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39656D28-F612-4418-8FB1-8D0928CA4635}"/>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5D2B1209-8E82-46C7-BBB3-B981F329813B}"/>
              </a:ext>
            </a:extLst>
          </p:cNvPr>
          <p:cNvSpPr>
            <a:spLocks noGrp="1"/>
          </p:cNvSpPr>
          <p:nvPr>
            <p:ph type="sldNum" sz="quarter" idx="12"/>
          </p:nvPr>
        </p:nvSpPr>
        <p:spPr/>
        <p:txBody>
          <a:bodyPr/>
          <a:lstStyle/>
          <a:p>
            <a:fld id="{543F9F60-DC96-4418-AA45-B65D142E4089}" type="slidenum">
              <a:rPr lang="zh-CN" altLang="en-US" smtClean="0"/>
              <a:t>78</a:t>
            </a:fld>
            <a:endParaRPr lang="zh-CN" altLang="en-US"/>
          </a:p>
        </p:txBody>
      </p:sp>
    </p:spTree>
    <p:extLst>
      <p:ext uri="{BB962C8B-B14F-4D97-AF65-F5344CB8AC3E}">
        <p14:creationId xmlns:p14="http://schemas.microsoft.com/office/powerpoint/2010/main" val="151457532"/>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CA72C479-31EF-4F48-9AC2-9807AE8B1B8C}"/>
              </a:ext>
            </a:extLst>
          </p:cNvPr>
          <p:cNvSpPr>
            <a:spLocks noGrp="1" noChangeArrowheads="1"/>
          </p:cNvSpPr>
          <p:nvPr>
            <p:ph type="title"/>
          </p:nvPr>
        </p:nvSpPr>
        <p:spPr/>
        <p:txBody>
          <a:bodyPr/>
          <a:lstStyle/>
          <a:p>
            <a:r>
              <a:rPr lang="zh-CN" altLang="en-US"/>
              <a:t>Intel </a:t>
            </a:r>
            <a:r>
              <a:rPr lang="en-US" altLang="zh-CN"/>
              <a:t>P6</a:t>
            </a:r>
            <a:r>
              <a:rPr lang="zh-CN" altLang="en-US"/>
              <a:t> : Stage 9, 10 and 11 3/3</a:t>
            </a:r>
          </a:p>
        </p:txBody>
      </p:sp>
      <p:sp>
        <p:nvSpPr>
          <p:cNvPr id="77827" name="Rectangle 3">
            <a:extLst>
              <a:ext uri="{FF2B5EF4-FFF2-40B4-BE49-F238E27FC236}">
                <a16:creationId xmlns:a16="http://schemas.microsoft.com/office/drawing/2014/main" id="{86F83C88-41BE-425A-AA93-9D1B29F5A933}"/>
              </a:ext>
            </a:extLst>
          </p:cNvPr>
          <p:cNvSpPr>
            <a:spLocks noGrp="1" noChangeArrowheads="1"/>
          </p:cNvSpPr>
          <p:nvPr>
            <p:ph type="body" idx="1"/>
          </p:nvPr>
        </p:nvSpPr>
        <p:spPr/>
        <p:txBody>
          <a:bodyPr/>
          <a:lstStyle/>
          <a:p>
            <a:r>
              <a:rPr lang="en-US" altLang="zh-CN"/>
              <a:t>There are some hardware restrictions on the micro-ops that can be dispatched together</a:t>
            </a:r>
          </a:p>
          <a:p>
            <a:pPr lvl="1"/>
            <a:r>
              <a:rPr lang="en-US" altLang="zh-CN"/>
              <a:t>One FP unit</a:t>
            </a:r>
          </a:p>
          <a:p>
            <a:pPr lvl="1"/>
            <a:r>
              <a:rPr lang="en-US" altLang="zh-CN"/>
              <a:t>Dual-ported data cache</a:t>
            </a:r>
          </a:p>
        </p:txBody>
      </p:sp>
      <p:sp>
        <p:nvSpPr>
          <p:cNvPr id="2" name="日期占位符 1">
            <a:extLst>
              <a:ext uri="{FF2B5EF4-FFF2-40B4-BE49-F238E27FC236}">
                <a16:creationId xmlns:a16="http://schemas.microsoft.com/office/drawing/2014/main" id="{E4F76808-9DE5-427B-9CDE-C7DE0858B2A2}"/>
              </a:ext>
            </a:extLst>
          </p:cNvPr>
          <p:cNvSpPr>
            <a:spLocks noGrp="1"/>
          </p:cNvSpPr>
          <p:nvPr>
            <p:ph type="dt" sz="half" idx="10"/>
          </p:nvPr>
        </p:nvSpPr>
        <p:spPr/>
        <p:txBody>
          <a:bodyPr/>
          <a:lstStyle/>
          <a:p>
            <a:fld id="{9ACDF898-CF33-4F2A-92F9-E258A8BF6E0B}"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AC2E4198-39A9-457B-B3B0-1E742BA8530B}"/>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E1EDE484-AAC3-4B5C-BFB0-0709906279AA}"/>
              </a:ext>
            </a:extLst>
          </p:cNvPr>
          <p:cNvSpPr>
            <a:spLocks noGrp="1"/>
          </p:cNvSpPr>
          <p:nvPr>
            <p:ph type="sldNum" sz="quarter" idx="12"/>
          </p:nvPr>
        </p:nvSpPr>
        <p:spPr/>
        <p:txBody>
          <a:bodyPr/>
          <a:lstStyle/>
          <a:p>
            <a:fld id="{543F9F60-DC96-4418-AA45-B65D142E4089}" type="slidenum">
              <a:rPr lang="zh-CN" altLang="en-US" smtClean="0"/>
              <a:t>79</a:t>
            </a:fld>
            <a:endParaRPr lang="zh-CN" altLang="en-US"/>
          </a:p>
        </p:txBody>
      </p:sp>
    </p:spTree>
    <p:extLst>
      <p:ext uri="{BB962C8B-B14F-4D97-AF65-F5344CB8AC3E}">
        <p14:creationId xmlns:p14="http://schemas.microsoft.com/office/powerpoint/2010/main" val="350918349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a:extLst>
              <a:ext uri="{FF2B5EF4-FFF2-40B4-BE49-F238E27FC236}">
                <a16:creationId xmlns:a16="http://schemas.microsoft.com/office/drawing/2014/main" id="{C72CB36D-F157-42FB-B8D4-2916ABCD7D23}"/>
              </a:ext>
            </a:extLst>
          </p:cNvPr>
          <p:cNvSpPr>
            <a:spLocks noGrp="1" noChangeArrowheads="1"/>
          </p:cNvSpPr>
          <p:nvPr>
            <p:ph type="title"/>
          </p:nvPr>
        </p:nvSpPr>
        <p:spPr/>
        <p:txBody>
          <a:bodyPr/>
          <a:lstStyle/>
          <a:p>
            <a:r>
              <a:rPr lang="zh-CN" altLang="en-US"/>
              <a:t>一稿多投的“技巧”：不当行为</a:t>
            </a:r>
          </a:p>
        </p:txBody>
      </p:sp>
      <p:sp>
        <p:nvSpPr>
          <p:cNvPr id="501763" name="Rectangle 3">
            <a:extLst>
              <a:ext uri="{FF2B5EF4-FFF2-40B4-BE49-F238E27FC236}">
                <a16:creationId xmlns:a16="http://schemas.microsoft.com/office/drawing/2014/main" id="{BED1E857-1B9C-4080-8A32-35D41C175ECF}"/>
              </a:ext>
            </a:extLst>
          </p:cNvPr>
          <p:cNvSpPr>
            <a:spLocks noGrp="1" noChangeArrowheads="1"/>
          </p:cNvSpPr>
          <p:nvPr>
            <p:ph type="body" idx="1"/>
          </p:nvPr>
        </p:nvSpPr>
        <p:spPr/>
        <p:txBody>
          <a:bodyPr>
            <a:normAutofit/>
          </a:bodyPr>
          <a:lstStyle/>
          <a:p>
            <a:r>
              <a:rPr lang="zh-CN" altLang="en-US"/>
              <a:t>一次投多个刊物：刊物文章的组织带来不便</a:t>
            </a:r>
          </a:p>
          <a:p>
            <a:pPr lvl="1"/>
            <a:r>
              <a:rPr lang="zh-CN" altLang="en-US"/>
              <a:t>提高命中率</a:t>
            </a:r>
          </a:p>
          <a:p>
            <a:pPr lvl="1"/>
            <a:r>
              <a:rPr lang="zh-CN" altLang="en-US"/>
              <a:t>挑选高档次</a:t>
            </a:r>
          </a:p>
          <a:p>
            <a:pPr lvl="1"/>
            <a:r>
              <a:rPr lang="zh-CN" altLang="en-US"/>
              <a:t>挑选能够快速发表的</a:t>
            </a:r>
          </a:p>
          <a:p>
            <a:r>
              <a:rPr lang="zh-CN" altLang="en-US"/>
              <a:t>在国外刊物和国内刊物同时一稿多投</a:t>
            </a:r>
          </a:p>
          <a:p>
            <a:r>
              <a:rPr lang="zh-CN" altLang="en-US"/>
              <a:t>国外转国内：外文发表后又翻译成中文发表</a:t>
            </a:r>
          </a:p>
          <a:p>
            <a:pPr lvl="1"/>
            <a:r>
              <a:rPr lang="zh-CN" altLang="en-US"/>
              <a:t>纯粹就是为了增加论文数</a:t>
            </a:r>
          </a:p>
          <a:p>
            <a:r>
              <a:rPr lang="zh-CN" altLang="en-US"/>
              <a:t>“遍地开花”大法</a:t>
            </a:r>
          </a:p>
          <a:p>
            <a:pPr lvl="1"/>
            <a:r>
              <a:rPr lang="zh-CN" altLang="en-US"/>
              <a:t>题目、摘要、正文修改数个字</a:t>
            </a:r>
          </a:p>
          <a:p>
            <a:pPr lvl="1"/>
            <a:r>
              <a:rPr lang="zh-CN" altLang="en-US"/>
              <a:t>一稿三投、四投、</a:t>
            </a:r>
            <a:r>
              <a:rPr lang="en-US" altLang="zh-CN"/>
              <a:t>……</a:t>
            </a:r>
            <a:r>
              <a:rPr lang="zh-CN" altLang="en-US"/>
              <a:t>、十五投</a:t>
            </a:r>
          </a:p>
        </p:txBody>
      </p:sp>
      <p:sp>
        <p:nvSpPr>
          <p:cNvPr id="2" name="日期占位符 1">
            <a:extLst>
              <a:ext uri="{FF2B5EF4-FFF2-40B4-BE49-F238E27FC236}">
                <a16:creationId xmlns:a16="http://schemas.microsoft.com/office/drawing/2014/main" id="{F247FD90-8C2B-4727-BDAD-BAA1E98FE130}"/>
              </a:ext>
            </a:extLst>
          </p:cNvPr>
          <p:cNvSpPr>
            <a:spLocks noGrp="1"/>
          </p:cNvSpPr>
          <p:nvPr>
            <p:ph type="dt" sz="half" idx="10"/>
          </p:nvPr>
        </p:nvSpPr>
        <p:spPr/>
        <p:txBody>
          <a:bodyPr/>
          <a:lstStyle/>
          <a:p>
            <a:fld id="{D8F1FC25-92F0-4C51-984C-5E60C8D2D54A}"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BCB08D0E-32A8-46FC-9B4E-9C54C0674118}"/>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FCB51B02-D46B-46F7-855A-CB0650578CD5}"/>
              </a:ext>
            </a:extLst>
          </p:cNvPr>
          <p:cNvSpPr>
            <a:spLocks noGrp="1"/>
          </p:cNvSpPr>
          <p:nvPr>
            <p:ph type="sldNum" sz="quarter" idx="12"/>
          </p:nvPr>
        </p:nvSpPr>
        <p:spPr/>
        <p:txBody>
          <a:bodyPr/>
          <a:lstStyle/>
          <a:p>
            <a:fld id="{336653EF-9ABF-4E40-80D2-3EB699054AAB}" type="slidenum">
              <a:rPr lang="zh-CN" altLang="en-US" smtClean="0"/>
              <a:t>8</a:t>
            </a:fld>
            <a:endParaRPr lang="zh-CN" altLang="en-US"/>
          </a:p>
        </p:txBody>
      </p:sp>
    </p:spTree>
    <p:extLst>
      <p:ext uri="{BB962C8B-B14F-4D97-AF65-F5344CB8AC3E}">
        <p14:creationId xmlns:p14="http://schemas.microsoft.com/office/powerpoint/2010/main" val="4265309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29F56084-EEEB-430F-BA2C-3B142E9E6552}"/>
              </a:ext>
            </a:extLst>
          </p:cNvPr>
          <p:cNvSpPr>
            <a:spLocks noGrp="1" noChangeArrowheads="1"/>
          </p:cNvSpPr>
          <p:nvPr>
            <p:ph type="title"/>
          </p:nvPr>
        </p:nvSpPr>
        <p:spPr/>
        <p:txBody>
          <a:bodyPr/>
          <a:lstStyle/>
          <a:p>
            <a:r>
              <a:rPr lang="en-US" altLang="zh-CN"/>
              <a:t>The Characteristics of the Execution Units 1/3</a:t>
            </a:r>
          </a:p>
        </p:txBody>
      </p:sp>
      <p:sp>
        <p:nvSpPr>
          <p:cNvPr id="78851" name="Rectangle 3">
            <a:extLst>
              <a:ext uri="{FF2B5EF4-FFF2-40B4-BE49-F238E27FC236}">
                <a16:creationId xmlns:a16="http://schemas.microsoft.com/office/drawing/2014/main" id="{8E25C1CE-8A21-406A-92F8-1CE2A88730A6}"/>
              </a:ext>
            </a:extLst>
          </p:cNvPr>
          <p:cNvSpPr>
            <a:spLocks noGrp="1" noChangeArrowheads="1"/>
          </p:cNvSpPr>
          <p:nvPr>
            <p:ph type="body" idx="1"/>
          </p:nvPr>
        </p:nvSpPr>
        <p:spPr/>
        <p:txBody>
          <a:bodyPr/>
          <a:lstStyle/>
          <a:p>
            <a:r>
              <a:rPr lang="en-US" altLang="zh-CN"/>
              <a:t>The integer units</a:t>
            </a:r>
          </a:p>
          <a:p>
            <a:pPr lvl="1"/>
            <a:r>
              <a:rPr lang="en-US" altLang="zh-CN"/>
              <a:t>Add/subtract in 1 cycle</a:t>
            </a:r>
          </a:p>
          <a:p>
            <a:pPr lvl="1"/>
            <a:r>
              <a:rPr lang="en-US" altLang="zh-CN"/>
              <a:t>Multiply in 4 cycles</a:t>
            </a:r>
          </a:p>
          <a:p>
            <a:pPr lvl="1"/>
            <a:r>
              <a:rPr lang="en-US" altLang="zh-CN"/>
              <a:t>Divide in 12-36 cycles</a:t>
            </a:r>
          </a:p>
          <a:p>
            <a:r>
              <a:rPr lang="en-US" altLang="zh-CN"/>
              <a:t>The FP unit</a:t>
            </a:r>
          </a:p>
          <a:p>
            <a:pPr lvl="1"/>
            <a:r>
              <a:rPr lang="en-US" altLang="zh-CN"/>
              <a:t>Adds in 3 cycles</a:t>
            </a:r>
          </a:p>
          <a:p>
            <a:pPr lvl="1"/>
            <a:r>
              <a:rPr lang="en-US" altLang="zh-CN"/>
              <a:t>Multiplies in 5 cycles</a:t>
            </a:r>
          </a:p>
        </p:txBody>
      </p:sp>
      <p:sp>
        <p:nvSpPr>
          <p:cNvPr id="2" name="日期占位符 1">
            <a:extLst>
              <a:ext uri="{FF2B5EF4-FFF2-40B4-BE49-F238E27FC236}">
                <a16:creationId xmlns:a16="http://schemas.microsoft.com/office/drawing/2014/main" id="{10C4F66D-B86B-40FC-A11F-27A5F12E9880}"/>
              </a:ext>
            </a:extLst>
          </p:cNvPr>
          <p:cNvSpPr>
            <a:spLocks noGrp="1"/>
          </p:cNvSpPr>
          <p:nvPr>
            <p:ph type="dt" sz="half" idx="10"/>
          </p:nvPr>
        </p:nvSpPr>
        <p:spPr/>
        <p:txBody>
          <a:bodyPr/>
          <a:lstStyle/>
          <a:p>
            <a:fld id="{E352ED39-44D5-4907-A0BE-AB268774BF67}"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0694261D-7269-45C6-A1AB-3C68EBA630D0}"/>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B0AE11AE-CCBC-4452-B314-330FD97E60F9}"/>
              </a:ext>
            </a:extLst>
          </p:cNvPr>
          <p:cNvSpPr>
            <a:spLocks noGrp="1"/>
          </p:cNvSpPr>
          <p:nvPr>
            <p:ph type="sldNum" sz="quarter" idx="12"/>
          </p:nvPr>
        </p:nvSpPr>
        <p:spPr/>
        <p:txBody>
          <a:bodyPr/>
          <a:lstStyle/>
          <a:p>
            <a:fld id="{543F9F60-DC96-4418-AA45-B65D142E4089}" type="slidenum">
              <a:rPr lang="zh-CN" altLang="en-US" smtClean="0"/>
              <a:t>80</a:t>
            </a:fld>
            <a:endParaRPr lang="zh-CN" altLang="en-US"/>
          </a:p>
        </p:txBody>
      </p:sp>
    </p:spTree>
    <p:extLst>
      <p:ext uri="{BB962C8B-B14F-4D97-AF65-F5344CB8AC3E}">
        <p14:creationId xmlns:p14="http://schemas.microsoft.com/office/powerpoint/2010/main" val="3474080646"/>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D9A42FEE-C52E-45B6-B3AF-40B14DA0181F}"/>
              </a:ext>
            </a:extLst>
          </p:cNvPr>
          <p:cNvSpPr>
            <a:spLocks noGrp="1" noChangeArrowheads="1"/>
          </p:cNvSpPr>
          <p:nvPr>
            <p:ph type="title"/>
          </p:nvPr>
        </p:nvSpPr>
        <p:spPr/>
        <p:txBody>
          <a:bodyPr/>
          <a:lstStyle/>
          <a:p>
            <a:r>
              <a:rPr lang="en-US" altLang="zh-CN"/>
              <a:t>The Characteristics of the Execution Units 2/3</a:t>
            </a:r>
          </a:p>
        </p:txBody>
      </p:sp>
      <p:sp>
        <p:nvSpPr>
          <p:cNvPr id="79875" name="Rectangle 3">
            <a:extLst>
              <a:ext uri="{FF2B5EF4-FFF2-40B4-BE49-F238E27FC236}">
                <a16:creationId xmlns:a16="http://schemas.microsoft.com/office/drawing/2014/main" id="{C1D2647A-617D-4E8F-906D-884C15235F45}"/>
              </a:ext>
            </a:extLst>
          </p:cNvPr>
          <p:cNvSpPr>
            <a:spLocks noGrp="1" noChangeArrowheads="1"/>
          </p:cNvSpPr>
          <p:nvPr>
            <p:ph type="body" idx="1"/>
          </p:nvPr>
        </p:nvSpPr>
        <p:spPr/>
        <p:txBody>
          <a:bodyPr/>
          <a:lstStyle/>
          <a:p>
            <a:r>
              <a:rPr lang="en-US" altLang="zh-CN"/>
              <a:t>These units are pipelined</a:t>
            </a:r>
          </a:p>
          <a:p>
            <a:pPr lvl="1"/>
            <a:r>
              <a:rPr lang="en-US" altLang="zh-CN"/>
              <a:t>The add and multiply can be executed in parallel</a:t>
            </a:r>
          </a:p>
          <a:p>
            <a:r>
              <a:rPr lang="en-US" altLang="zh-CN"/>
              <a:t>The two address generation units each have 4-input adders to handle x86 addressing</a:t>
            </a:r>
          </a:p>
        </p:txBody>
      </p:sp>
      <p:sp>
        <p:nvSpPr>
          <p:cNvPr id="2" name="日期占位符 1">
            <a:extLst>
              <a:ext uri="{FF2B5EF4-FFF2-40B4-BE49-F238E27FC236}">
                <a16:creationId xmlns:a16="http://schemas.microsoft.com/office/drawing/2014/main" id="{7FC63520-7AD9-4BD7-81A5-FB8FC98B8F07}"/>
              </a:ext>
            </a:extLst>
          </p:cNvPr>
          <p:cNvSpPr>
            <a:spLocks noGrp="1"/>
          </p:cNvSpPr>
          <p:nvPr>
            <p:ph type="dt" sz="half" idx="10"/>
          </p:nvPr>
        </p:nvSpPr>
        <p:spPr/>
        <p:txBody>
          <a:bodyPr/>
          <a:lstStyle/>
          <a:p>
            <a:fld id="{D7D10EFF-C8E0-48F4-85D5-5EF595A52FB1}"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037CF6EB-11FE-45EC-A26B-464AE7063D0D}"/>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35332269-340B-41CE-AED6-B2744E1E484D}"/>
              </a:ext>
            </a:extLst>
          </p:cNvPr>
          <p:cNvSpPr>
            <a:spLocks noGrp="1"/>
          </p:cNvSpPr>
          <p:nvPr>
            <p:ph type="sldNum" sz="quarter" idx="12"/>
          </p:nvPr>
        </p:nvSpPr>
        <p:spPr/>
        <p:txBody>
          <a:bodyPr/>
          <a:lstStyle/>
          <a:p>
            <a:fld id="{543F9F60-DC96-4418-AA45-B65D142E4089}" type="slidenum">
              <a:rPr lang="zh-CN" altLang="en-US" smtClean="0"/>
              <a:t>81</a:t>
            </a:fld>
            <a:endParaRPr lang="zh-CN" altLang="en-US"/>
          </a:p>
        </p:txBody>
      </p:sp>
    </p:spTree>
    <p:extLst>
      <p:ext uri="{BB962C8B-B14F-4D97-AF65-F5344CB8AC3E}">
        <p14:creationId xmlns:p14="http://schemas.microsoft.com/office/powerpoint/2010/main" val="38806991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B2C7993D-FAF6-478F-BA9A-FD43930F885E}"/>
              </a:ext>
            </a:extLst>
          </p:cNvPr>
          <p:cNvSpPr>
            <a:spLocks noGrp="1" noChangeArrowheads="1"/>
          </p:cNvSpPr>
          <p:nvPr>
            <p:ph type="title"/>
          </p:nvPr>
        </p:nvSpPr>
        <p:spPr/>
        <p:txBody>
          <a:bodyPr/>
          <a:lstStyle/>
          <a:p>
            <a:r>
              <a:rPr lang="en-US" altLang="zh-CN"/>
              <a:t>The Characteristics of the Execution Units 3/3</a:t>
            </a:r>
          </a:p>
        </p:txBody>
      </p:sp>
      <p:sp>
        <p:nvSpPr>
          <p:cNvPr id="80899" name="Rectangle 3">
            <a:extLst>
              <a:ext uri="{FF2B5EF4-FFF2-40B4-BE49-F238E27FC236}">
                <a16:creationId xmlns:a16="http://schemas.microsoft.com/office/drawing/2014/main" id="{073D9FC1-90DC-4A5C-9B89-8519F5A56382}"/>
              </a:ext>
            </a:extLst>
          </p:cNvPr>
          <p:cNvSpPr>
            <a:spLocks noGrp="1" noChangeArrowheads="1"/>
          </p:cNvSpPr>
          <p:nvPr>
            <p:ph type="body" idx="1"/>
          </p:nvPr>
        </p:nvSpPr>
        <p:spPr/>
        <p:txBody>
          <a:bodyPr/>
          <a:lstStyle/>
          <a:p>
            <a:r>
              <a:rPr lang="en-US" altLang="zh-CN"/>
              <a:t>The ROB can accept three results per cycle</a:t>
            </a:r>
          </a:p>
          <a:p>
            <a:pPr lvl="1"/>
            <a:r>
              <a:rPr lang="en-US" altLang="zh-CN"/>
              <a:t>One from each of the two arithmetic units</a:t>
            </a:r>
          </a:p>
          <a:p>
            <a:pPr lvl="1"/>
            <a:r>
              <a:rPr lang="en-US" altLang="zh-CN"/>
              <a:t>One from a load micro-op</a:t>
            </a:r>
          </a:p>
          <a:p>
            <a:r>
              <a:rPr lang="en-US" altLang="zh-CN"/>
              <a:t>After a micro-op writes its results to the ROB or the MOB, it is eligible to be retired</a:t>
            </a:r>
          </a:p>
        </p:txBody>
      </p:sp>
      <p:sp>
        <p:nvSpPr>
          <p:cNvPr id="2" name="日期占位符 1">
            <a:extLst>
              <a:ext uri="{FF2B5EF4-FFF2-40B4-BE49-F238E27FC236}">
                <a16:creationId xmlns:a16="http://schemas.microsoft.com/office/drawing/2014/main" id="{1106D449-3A50-4DAB-A7EC-2DEEAE60495A}"/>
              </a:ext>
            </a:extLst>
          </p:cNvPr>
          <p:cNvSpPr>
            <a:spLocks noGrp="1"/>
          </p:cNvSpPr>
          <p:nvPr>
            <p:ph type="dt" sz="half" idx="10"/>
          </p:nvPr>
        </p:nvSpPr>
        <p:spPr/>
        <p:txBody>
          <a:bodyPr/>
          <a:lstStyle/>
          <a:p>
            <a:fld id="{BDF65CDE-F1DA-4674-A657-868825C787DD}"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94F5EDCE-DCC4-4E35-8923-1EF5A8682571}"/>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B637FD9F-FB68-4092-BB67-4F548DD7C738}"/>
              </a:ext>
            </a:extLst>
          </p:cNvPr>
          <p:cNvSpPr>
            <a:spLocks noGrp="1"/>
          </p:cNvSpPr>
          <p:nvPr>
            <p:ph type="sldNum" sz="quarter" idx="12"/>
          </p:nvPr>
        </p:nvSpPr>
        <p:spPr/>
        <p:txBody>
          <a:bodyPr/>
          <a:lstStyle/>
          <a:p>
            <a:fld id="{543F9F60-DC96-4418-AA45-B65D142E4089}" type="slidenum">
              <a:rPr lang="zh-CN" altLang="en-US" smtClean="0"/>
              <a:t>82</a:t>
            </a:fld>
            <a:endParaRPr lang="zh-CN" altLang="en-US"/>
          </a:p>
        </p:txBody>
      </p:sp>
    </p:spTree>
    <p:extLst>
      <p:ext uri="{BB962C8B-B14F-4D97-AF65-F5344CB8AC3E}">
        <p14:creationId xmlns:p14="http://schemas.microsoft.com/office/powerpoint/2010/main" val="3644181903"/>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A8C10DF7-688C-4139-86CF-D9A29F495602}"/>
              </a:ext>
            </a:extLst>
          </p:cNvPr>
          <p:cNvSpPr>
            <a:spLocks noGrp="1" noChangeArrowheads="1"/>
          </p:cNvSpPr>
          <p:nvPr>
            <p:ph type="title"/>
          </p:nvPr>
        </p:nvSpPr>
        <p:spPr/>
        <p:txBody>
          <a:bodyPr/>
          <a:lstStyle/>
          <a:p>
            <a:r>
              <a:rPr lang="en-US" altLang="zh-CN"/>
              <a:t>Intel P6 : Stages 12, 13 and 14 1/2</a:t>
            </a:r>
          </a:p>
        </p:txBody>
      </p:sp>
      <p:sp>
        <p:nvSpPr>
          <p:cNvPr id="81923" name="Rectangle 3">
            <a:extLst>
              <a:ext uri="{FF2B5EF4-FFF2-40B4-BE49-F238E27FC236}">
                <a16:creationId xmlns:a16="http://schemas.microsoft.com/office/drawing/2014/main" id="{A4913AEB-3A20-4225-93A6-C2756977EF92}"/>
              </a:ext>
            </a:extLst>
          </p:cNvPr>
          <p:cNvSpPr>
            <a:spLocks noGrp="1" noChangeArrowheads="1"/>
          </p:cNvSpPr>
          <p:nvPr>
            <p:ph type="body" idx="1"/>
          </p:nvPr>
        </p:nvSpPr>
        <p:spPr/>
        <p:txBody>
          <a:bodyPr/>
          <a:lstStyle/>
          <a:p>
            <a:r>
              <a:rPr lang="en-US" altLang="zh-CN"/>
              <a:t>After a micro-op has executed, it is returned to the ROB with its status flag changed to show completion</a:t>
            </a:r>
          </a:p>
          <a:p>
            <a:r>
              <a:rPr lang="en-US" altLang="zh-CN"/>
              <a:t>The ROB will retire up to three micro-ops per cycle, always in program order, by writing their results to the register file</a:t>
            </a:r>
          </a:p>
          <a:p>
            <a:pPr lvl="1"/>
            <a:r>
              <a:rPr lang="en-US" altLang="zh-CN"/>
              <a:t>The ROB uses the time-stamp field to retire micro-ops in order</a:t>
            </a:r>
          </a:p>
        </p:txBody>
      </p:sp>
      <p:sp>
        <p:nvSpPr>
          <p:cNvPr id="2" name="日期占位符 1">
            <a:extLst>
              <a:ext uri="{FF2B5EF4-FFF2-40B4-BE49-F238E27FC236}">
                <a16:creationId xmlns:a16="http://schemas.microsoft.com/office/drawing/2014/main" id="{7464602D-AED9-490D-8B66-07B9FDF3805A}"/>
              </a:ext>
            </a:extLst>
          </p:cNvPr>
          <p:cNvSpPr>
            <a:spLocks noGrp="1"/>
          </p:cNvSpPr>
          <p:nvPr>
            <p:ph type="dt" sz="half" idx="10"/>
          </p:nvPr>
        </p:nvSpPr>
        <p:spPr/>
        <p:txBody>
          <a:bodyPr/>
          <a:lstStyle/>
          <a:p>
            <a:fld id="{E4A2A0C4-F798-4B78-8F4F-A597DDC1B7CB}"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7B47CAF3-3E17-4FA9-BC9A-C69AEE3AF97D}"/>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C5547281-4D0D-4C92-9917-B5A5B56ED842}"/>
              </a:ext>
            </a:extLst>
          </p:cNvPr>
          <p:cNvSpPr>
            <a:spLocks noGrp="1"/>
          </p:cNvSpPr>
          <p:nvPr>
            <p:ph type="sldNum" sz="quarter" idx="12"/>
          </p:nvPr>
        </p:nvSpPr>
        <p:spPr/>
        <p:txBody>
          <a:bodyPr/>
          <a:lstStyle/>
          <a:p>
            <a:fld id="{543F9F60-DC96-4418-AA45-B65D142E4089}" type="slidenum">
              <a:rPr lang="zh-CN" altLang="en-US" smtClean="0"/>
              <a:t>83</a:t>
            </a:fld>
            <a:endParaRPr lang="zh-CN" altLang="en-US"/>
          </a:p>
        </p:txBody>
      </p:sp>
    </p:spTree>
    <p:extLst>
      <p:ext uri="{BB962C8B-B14F-4D97-AF65-F5344CB8AC3E}">
        <p14:creationId xmlns:p14="http://schemas.microsoft.com/office/powerpoint/2010/main" val="2766321386"/>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3536129D-6BF5-46CB-88CD-F07DD968929B}"/>
              </a:ext>
            </a:extLst>
          </p:cNvPr>
          <p:cNvSpPr>
            <a:spLocks noGrp="1" noChangeArrowheads="1"/>
          </p:cNvSpPr>
          <p:nvPr>
            <p:ph type="title"/>
          </p:nvPr>
        </p:nvSpPr>
        <p:spPr/>
        <p:txBody>
          <a:bodyPr/>
          <a:lstStyle/>
          <a:p>
            <a:r>
              <a:rPr lang="en-US" altLang="zh-CN"/>
              <a:t>Intel P6 : Stages 12, 13 and 14 2/2</a:t>
            </a:r>
          </a:p>
        </p:txBody>
      </p:sp>
      <p:sp>
        <p:nvSpPr>
          <p:cNvPr id="82947" name="Rectangle 3">
            <a:extLst>
              <a:ext uri="{FF2B5EF4-FFF2-40B4-BE49-F238E27FC236}">
                <a16:creationId xmlns:a16="http://schemas.microsoft.com/office/drawing/2014/main" id="{253BF174-B596-4233-8A5A-39586CD271DA}"/>
              </a:ext>
            </a:extLst>
          </p:cNvPr>
          <p:cNvSpPr>
            <a:spLocks noGrp="1" noChangeArrowheads="1"/>
          </p:cNvSpPr>
          <p:nvPr>
            <p:ph type="body" idx="1"/>
          </p:nvPr>
        </p:nvSpPr>
        <p:spPr/>
        <p:txBody>
          <a:bodyPr/>
          <a:lstStyle/>
          <a:p>
            <a:r>
              <a:rPr lang="en-US" altLang="zh-CN"/>
              <a:t>If an exception occurs, the uncommitted results in the ROB are flushed</a:t>
            </a:r>
          </a:p>
          <a:p>
            <a:pPr lvl="1"/>
            <a:r>
              <a:rPr lang="en-US" altLang="zh-CN"/>
              <a:t>As if the instructions had executed in order up to the point of the exception</a:t>
            </a:r>
          </a:p>
        </p:txBody>
      </p:sp>
      <p:sp>
        <p:nvSpPr>
          <p:cNvPr id="2" name="日期占位符 1">
            <a:extLst>
              <a:ext uri="{FF2B5EF4-FFF2-40B4-BE49-F238E27FC236}">
                <a16:creationId xmlns:a16="http://schemas.microsoft.com/office/drawing/2014/main" id="{C6FDEEF6-4D19-4898-AEBE-150443621805}"/>
              </a:ext>
            </a:extLst>
          </p:cNvPr>
          <p:cNvSpPr>
            <a:spLocks noGrp="1"/>
          </p:cNvSpPr>
          <p:nvPr>
            <p:ph type="dt" sz="half" idx="10"/>
          </p:nvPr>
        </p:nvSpPr>
        <p:spPr/>
        <p:txBody>
          <a:bodyPr/>
          <a:lstStyle/>
          <a:p>
            <a:fld id="{E6EF5F53-59C9-428D-929D-531A2EB9F130}"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CCCDE437-FA70-40CD-BBD5-E8307D493B40}"/>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9244241C-296B-4A11-A448-54974A017DC3}"/>
              </a:ext>
            </a:extLst>
          </p:cNvPr>
          <p:cNvSpPr>
            <a:spLocks noGrp="1"/>
          </p:cNvSpPr>
          <p:nvPr>
            <p:ph type="sldNum" sz="quarter" idx="12"/>
          </p:nvPr>
        </p:nvSpPr>
        <p:spPr/>
        <p:txBody>
          <a:bodyPr/>
          <a:lstStyle/>
          <a:p>
            <a:fld id="{543F9F60-DC96-4418-AA45-B65D142E4089}" type="slidenum">
              <a:rPr lang="zh-CN" altLang="en-US" smtClean="0"/>
              <a:t>84</a:t>
            </a:fld>
            <a:endParaRPr lang="zh-CN" altLang="en-US"/>
          </a:p>
        </p:txBody>
      </p:sp>
    </p:spTree>
    <p:extLst>
      <p:ext uri="{BB962C8B-B14F-4D97-AF65-F5344CB8AC3E}">
        <p14:creationId xmlns:p14="http://schemas.microsoft.com/office/powerpoint/2010/main" val="4275463204"/>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B30C6B01-E468-43CE-9296-39C00166DF56}"/>
              </a:ext>
            </a:extLst>
          </p:cNvPr>
          <p:cNvSpPr>
            <a:spLocks noGrp="1" noChangeArrowheads="1"/>
          </p:cNvSpPr>
          <p:nvPr>
            <p:ph type="title"/>
          </p:nvPr>
        </p:nvSpPr>
        <p:spPr/>
        <p:txBody>
          <a:bodyPr/>
          <a:lstStyle/>
          <a:p>
            <a:r>
              <a:rPr lang="zh-CN" altLang="en-US"/>
              <a:t>Intel </a:t>
            </a:r>
            <a:r>
              <a:rPr lang="en-US" altLang="zh-CN"/>
              <a:t>P6</a:t>
            </a:r>
            <a:r>
              <a:rPr lang="zh-CN" altLang="en-US"/>
              <a:t> : Pipeline Summary</a:t>
            </a:r>
          </a:p>
        </p:txBody>
      </p:sp>
      <p:graphicFrame>
        <p:nvGraphicFramePr>
          <p:cNvPr id="83971" name="Object 3">
            <a:extLst>
              <a:ext uri="{FF2B5EF4-FFF2-40B4-BE49-F238E27FC236}">
                <a16:creationId xmlns:a16="http://schemas.microsoft.com/office/drawing/2014/main" id="{87CBFBC0-7DE7-4F90-9642-E1D437A3603D}"/>
              </a:ext>
            </a:extLst>
          </p:cNvPr>
          <p:cNvGraphicFramePr>
            <a:graphicFrameLocks noGrp="1" noChangeAspect="1"/>
          </p:cNvGraphicFramePr>
          <p:nvPr>
            <p:ph idx="1"/>
          </p:nvPr>
        </p:nvGraphicFramePr>
        <p:xfrm>
          <a:off x="521379" y="2457021"/>
          <a:ext cx="8101242" cy="3088546"/>
        </p:xfrm>
        <a:graphic>
          <a:graphicData uri="http://schemas.openxmlformats.org/presentationml/2006/ole">
            <mc:AlternateContent xmlns:mc="http://schemas.openxmlformats.org/markup-compatibility/2006">
              <mc:Choice xmlns:v="urn:schemas-microsoft-com:vml" Requires="v">
                <p:oleObj r:id="rId2" imgW="3114138" imgH="1188126" progId="Word.Picture.8">
                  <p:embed/>
                </p:oleObj>
              </mc:Choice>
              <mc:Fallback>
                <p:oleObj r:id="rId2" imgW="3114138" imgH="1188126" progId="Word.Picture.8">
                  <p:embed/>
                  <p:pic>
                    <p:nvPicPr>
                      <p:cNvPr id="83971" name="Object 3">
                        <a:extLst>
                          <a:ext uri="{FF2B5EF4-FFF2-40B4-BE49-F238E27FC236}">
                            <a16:creationId xmlns:a16="http://schemas.microsoft.com/office/drawing/2014/main" id="{87CBFBC0-7DE7-4F90-9642-E1D437A3603D}"/>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379" y="2457021"/>
                        <a:ext cx="8101242" cy="3088546"/>
                      </a:xfrm>
                      <a:prstGeom prst="rect">
                        <a:avLst/>
                      </a:prstGeom>
                      <a:noFill/>
                      <a:ln>
                        <a:noFill/>
                      </a:ln>
                    </p:spPr>
                  </p:pic>
                </p:oleObj>
              </mc:Fallback>
            </mc:AlternateContent>
          </a:graphicData>
        </a:graphic>
      </p:graphicFrame>
      <p:sp>
        <p:nvSpPr>
          <p:cNvPr id="2" name="日期占位符 1">
            <a:extLst>
              <a:ext uri="{FF2B5EF4-FFF2-40B4-BE49-F238E27FC236}">
                <a16:creationId xmlns:a16="http://schemas.microsoft.com/office/drawing/2014/main" id="{86F989DA-A3BD-4983-A045-A0336AC501E0}"/>
              </a:ext>
            </a:extLst>
          </p:cNvPr>
          <p:cNvSpPr>
            <a:spLocks noGrp="1"/>
          </p:cNvSpPr>
          <p:nvPr>
            <p:ph type="dt" sz="half" idx="10"/>
          </p:nvPr>
        </p:nvSpPr>
        <p:spPr/>
        <p:txBody>
          <a:bodyPr/>
          <a:lstStyle/>
          <a:p>
            <a:fld id="{49F78CF8-ACC8-45BB-9C43-CC8C7DE112E7}"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DF7CFEB1-3AB4-473F-8489-5F2153A37A8C}"/>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9D0D333B-A9B2-4F96-8FCA-A3F16C4902B2}"/>
              </a:ext>
            </a:extLst>
          </p:cNvPr>
          <p:cNvSpPr>
            <a:spLocks noGrp="1"/>
          </p:cNvSpPr>
          <p:nvPr>
            <p:ph type="sldNum" sz="quarter" idx="12"/>
          </p:nvPr>
        </p:nvSpPr>
        <p:spPr/>
        <p:txBody>
          <a:bodyPr/>
          <a:lstStyle/>
          <a:p>
            <a:fld id="{543F9F60-DC96-4418-AA45-B65D142E4089}" type="slidenum">
              <a:rPr lang="zh-CN" altLang="en-US" smtClean="0"/>
              <a:t>85</a:t>
            </a:fld>
            <a:endParaRPr lang="zh-CN" altLang="en-US"/>
          </a:p>
        </p:txBody>
      </p:sp>
    </p:spTree>
    <p:extLst>
      <p:ext uri="{BB962C8B-B14F-4D97-AF65-F5344CB8AC3E}">
        <p14:creationId xmlns:p14="http://schemas.microsoft.com/office/powerpoint/2010/main" val="1184183685"/>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5D25B932-0D5D-40B8-ABB6-5928B49A524A}"/>
              </a:ext>
            </a:extLst>
          </p:cNvPr>
          <p:cNvSpPr>
            <a:spLocks noGrp="1" noChangeArrowheads="1"/>
          </p:cNvSpPr>
          <p:nvPr>
            <p:ph type="title"/>
          </p:nvPr>
        </p:nvSpPr>
        <p:spPr/>
        <p:txBody>
          <a:bodyPr/>
          <a:lstStyle/>
          <a:p>
            <a:r>
              <a:rPr lang="zh-CN" altLang="zh-CN"/>
              <a:t>P6: Instruction Flow</a:t>
            </a:r>
          </a:p>
        </p:txBody>
      </p:sp>
      <p:pic>
        <p:nvPicPr>
          <p:cNvPr id="84995" name="Picture 3">
            <a:extLst>
              <a:ext uri="{FF2B5EF4-FFF2-40B4-BE49-F238E27FC236}">
                <a16:creationId xmlns:a16="http://schemas.microsoft.com/office/drawing/2014/main" id="{9BDDF51B-0FB1-4CDD-93EB-9CBD693094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745670" y="1569199"/>
            <a:ext cx="7652660" cy="4864190"/>
          </a:xfrm>
        </p:spPr>
      </p:pic>
      <p:sp>
        <p:nvSpPr>
          <p:cNvPr id="2" name="日期占位符 1">
            <a:extLst>
              <a:ext uri="{FF2B5EF4-FFF2-40B4-BE49-F238E27FC236}">
                <a16:creationId xmlns:a16="http://schemas.microsoft.com/office/drawing/2014/main" id="{2BCB50EA-27B6-4C3B-8E51-0BA93FD74023}"/>
              </a:ext>
            </a:extLst>
          </p:cNvPr>
          <p:cNvSpPr>
            <a:spLocks noGrp="1"/>
          </p:cNvSpPr>
          <p:nvPr>
            <p:ph type="dt" sz="half" idx="10"/>
          </p:nvPr>
        </p:nvSpPr>
        <p:spPr/>
        <p:txBody>
          <a:bodyPr/>
          <a:lstStyle/>
          <a:p>
            <a:fld id="{4687FBB4-2443-4601-BC1F-01D6209F7F61}"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D2A312EB-24C7-42B7-B1EE-8619FB0FFED9}"/>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8EE252DF-C4AD-4710-8199-7D5E5B169DBD}"/>
              </a:ext>
            </a:extLst>
          </p:cNvPr>
          <p:cNvSpPr>
            <a:spLocks noGrp="1"/>
          </p:cNvSpPr>
          <p:nvPr>
            <p:ph type="sldNum" sz="quarter" idx="12"/>
          </p:nvPr>
        </p:nvSpPr>
        <p:spPr/>
        <p:txBody>
          <a:bodyPr/>
          <a:lstStyle/>
          <a:p>
            <a:fld id="{543F9F60-DC96-4418-AA45-B65D142E4089}" type="slidenum">
              <a:rPr lang="zh-CN" altLang="en-US" smtClean="0"/>
              <a:t>86</a:t>
            </a:fld>
            <a:endParaRPr lang="zh-CN" altLang="en-US"/>
          </a:p>
        </p:txBody>
      </p:sp>
    </p:spTree>
    <p:extLst>
      <p:ext uri="{BB962C8B-B14F-4D97-AF65-F5344CB8AC3E}">
        <p14:creationId xmlns:p14="http://schemas.microsoft.com/office/powerpoint/2010/main" val="12605365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729E0AA0-5E71-4A55-9165-E2BD86382B97}"/>
              </a:ext>
            </a:extLst>
          </p:cNvPr>
          <p:cNvSpPr>
            <a:spLocks noGrp="1" noChangeArrowheads="1"/>
          </p:cNvSpPr>
          <p:nvPr>
            <p:ph type="title"/>
          </p:nvPr>
        </p:nvSpPr>
        <p:spPr>
          <a:xfrm>
            <a:off x="357190" y="365126"/>
            <a:ext cx="7947422" cy="1127919"/>
          </a:xfrm>
        </p:spPr>
        <p:txBody>
          <a:bodyPr vert="horz" lIns="91440" tIns="45720" rIns="91440" bIns="45720" rtlCol="0" anchor="ctr">
            <a:normAutofit/>
          </a:bodyPr>
          <a:lstStyle/>
          <a:p>
            <a:r>
              <a:rPr lang="en-US" altLang="zh-CN"/>
              <a:t>P6: Another Point of View</a:t>
            </a:r>
          </a:p>
        </p:txBody>
      </p:sp>
      <p:pic>
        <p:nvPicPr>
          <p:cNvPr id="86019" name="Picture 3" descr="ris4">
            <a:extLst>
              <a:ext uri="{FF2B5EF4-FFF2-40B4-BE49-F238E27FC236}">
                <a16:creationId xmlns:a16="http://schemas.microsoft.com/office/drawing/2014/main" id="{6C9014B4-4A46-4F4A-BF5B-9840695C9A13}"/>
              </a:ext>
            </a:extLst>
          </p:cNvPr>
          <p:cNvPicPr>
            <a:picLocks noGrp="1" noChangeAspect="1" noChangeArrowheads="1"/>
          </p:cNvPicPr>
          <p:nvPr>
            <p:ph idx="1"/>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p:blipFill>
        <p:spPr>
          <a:xfrm>
            <a:off x="1903615" y="1291961"/>
            <a:ext cx="5594465" cy="5180060"/>
          </a:xfrm>
        </p:spPr>
      </p:pic>
      <p:sp>
        <p:nvSpPr>
          <p:cNvPr id="2" name="日期占位符 1">
            <a:extLst>
              <a:ext uri="{FF2B5EF4-FFF2-40B4-BE49-F238E27FC236}">
                <a16:creationId xmlns:a16="http://schemas.microsoft.com/office/drawing/2014/main" id="{6336C8B9-6CA2-40FF-85A0-00A294F94528}"/>
              </a:ext>
            </a:extLst>
          </p:cNvPr>
          <p:cNvSpPr>
            <a:spLocks noGrp="1"/>
          </p:cNvSpPr>
          <p:nvPr>
            <p:ph type="dt" sz="half" idx="10"/>
          </p:nvPr>
        </p:nvSpPr>
        <p:spPr>
          <a:xfrm>
            <a:off x="628650" y="6488119"/>
            <a:ext cx="2057400" cy="365125"/>
          </a:xfrm>
        </p:spPr>
        <p:txBody>
          <a:bodyPr/>
          <a:lstStyle/>
          <a:p>
            <a:fld id="{0FE556F2-C59C-4573-922D-21CBB6A867C2}" type="datetime1">
              <a:rPr lang="zh-CN" altLang="en-US" smtClean="0"/>
              <a:pPr/>
              <a:t>2020/12/15 Tuesday</a:t>
            </a:fld>
            <a:endParaRPr lang="en-US" altLang="zh-CN"/>
          </a:p>
        </p:txBody>
      </p:sp>
      <p:sp>
        <p:nvSpPr>
          <p:cNvPr id="3" name="页脚占位符 2">
            <a:extLst>
              <a:ext uri="{FF2B5EF4-FFF2-40B4-BE49-F238E27FC236}">
                <a16:creationId xmlns:a16="http://schemas.microsoft.com/office/drawing/2014/main" id="{001F3D03-AFA0-4D97-8A90-76CC9EAFF4C4}"/>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4" name="灯片编号占位符 3">
            <a:extLst>
              <a:ext uri="{FF2B5EF4-FFF2-40B4-BE49-F238E27FC236}">
                <a16:creationId xmlns:a16="http://schemas.microsoft.com/office/drawing/2014/main" id="{35E46D55-3F5D-4608-8DD5-47597CFDF396}"/>
              </a:ext>
            </a:extLst>
          </p:cNvPr>
          <p:cNvSpPr>
            <a:spLocks noGrp="1"/>
          </p:cNvSpPr>
          <p:nvPr>
            <p:ph type="sldNum" sz="quarter" idx="12"/>
          </p:nvPr>
        </p:nvSpPr>
        <p:spPr>
          <a:xfrm>
            <a:off x="6457950" y="6488119"/>
            <a:ext cx="2057400" cy="365125"/>
          </a:xfrm>
        </p:spPr>
        <p:txBody>
          <a:bodyPr/>
          <a:lstStyle/>
          <a:p>
            <a:fld id="{FDCE95FA-AAEB-4A05-B72F-1862315F9D04}" type="slidenum">
              <a:rPr lang="zh-CN" altLang="en-US" smtClean="0"/>
              <a:pPr/>
              <a:t>87</a:t>
            </a:fld>
            <a:endParaRPr lang="en-US" altLang="zh-CN"/>
          </a:p>
        </p:txBody>
      </p:sp>
    </p:spTree>
    <p:extLst>
      <p:ext uri="{BB962C8B-B14F-4D97-AF65-F5344CB8AC3E}">
        <p14:creationId xmlns:p14="http://schemas.microsoft.com/office/powerpoint/2010/main" val="5850033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CD1BC2C7-CC31-46C1-94AB-A60E7B1BE1C6}"/>
              </a:ext>
            </a:extLst>
          </p:cNvPr>
          <p:cNvSpPr>
            <a:spLocks noGrp="1" noChangeArrowheads="1"/>
          </p:cNvSpPr>
          <p:nvPr>
            <p:ph type="ctrTitle"/>
          </p:nvPr>
        </p:nvSpPr>
        <p:spPr/>
        <p:txBody>
          <a:bodyPr/>
          <a:lstStyle/>
          <a:p>
            <a:r>
              <a:rPr lang="zh-CN" altLang="en-US"/>
              <a:t>Next ...</a:t>
            </a:r>
          </a:p>
        </p:txBody>
      </p:sp>
      <p:sp>
        <p:nvSpPr>
          <p:cNvPr id="87043" name="Rectangle 3">
            <a:extLst>
              <a:ext uri="{FF2B5EF4-FFF2-40B4-BE49-F238E27FC236}">
                <a16:creationId xmlns:a16="http://schemas.microsoft.com/office/drawing/2014/main" id="{10E980E0-2545-4C2A-95E7-321AF3AA8462}"/>
              </a:ext>
            </a:extLst>
          </p:cNvPr>
          <p:cNvSpPr>
            <a:spLocks noGrp="1" noChangeArrowheads="1"/>
          </p:cNvSpPr>
          <p:nvPr>
            <p:ph type="subTitle" idx="1"/>
          </p:nvPr>
        </p:nvSpPr>
        <p:spPr/>
        <p:txBody>
          <a:bodyPr/>
          <a:lstStyle/>
          <a:p>
            <a:endParaRPr lang="en-US" altLang="zh-CN" dirty="0"/>
          </a:p>
          <a:p>
            <a:r>
              <a:rPr lang="zh-CN" altLang="en-US" dirty="0"/>
              <a:t>Example: </a:t>
            </a:r>
            <a:r>
              <a:rPr lang="en-US" altLang="zh-CN" dirty="0"/>
              <a:t>Intel Pentium 4</a:t>
            </a:r>
          </a:p>
        </p:txBody>
      </p:sp>
      <p:sp>
        <p:nvSpPr>
          <p:cNvPr id="2" name="日期占位符 1">
            <a:extLst>
              <a:ext uri="{FF2B5EF4-FFF2-40B4-BE49-F238E27FC236}">
                <a16:creationId xmlns:a16="http://schemas.microsoft.com/office/drawing/2014/main" id="{502D6985-9842-4C46-B925-CE2751E7719C}"/>
              </a:ext>
            </a:extLst>
          </p:cNvPr>
          <p:cNvSpPr>
            <a:spLocks noGrp="1"/>
          </p:cNvSpPr>
          <p:nvPr>
            <p:ph type="dt" sz="half" idx="10"/>
          </p:nvPr>
        </p:nvSpPr>
        <p:spPr/>
        <p:txBody>
          <a:bodyPr/>
          <a:lstStyle/>
          <a:p>
            <a:fld id="{126E92FD-6579-4408-9742-702DE26FE261}"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1180CC95-E498-41D6-901A-569A92CD275F}"/>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43A7E2CB-1070-48F7-8396-38E3E57B69C3}"/>
              </a:ext>
            </a:extLst>
          </p:cNvPr>
          <p:cNvSpPr>
            <a:spLocks noGrp="1"/>
          </p:cNvSpPr>
          <p:nvPr>
            <p:ph type="sldNum" sz="quarter" idx="12"/>
          </p:nvPr>
        </p:nvSpPr>
        <p:spPr/>
        <p:txBody>
          <a:bodyPr/>
          <a:lstStyle/>
          <a:p>
            <a:fld id="{6F64E4EE-51DC-49B1-94AF-ED07334A16FB}" type="slidenum">
              <a:rPr lang="zh-CN" altLang="en-US" smtClean="0"/>
              <a:t>88</a:t>
            </a:fld>
            <a:endParaRPr lang="zh-CN" altLang="en-US"/>
          </a:p>
        </p:txBody>
      </p:sp>
    </p:spTree>
    <p:extLst>
      <p:ext uri="{BB962C8B-B14F-4D97-AF65-F5344CB8AC3E}">
        <p14:creationId xmlns:p14="http://schemas.microsoft.com/office/powerpoint/2010/main" val="1172523613"/>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a:extLst>
              <a:ext uri="{FF2B5EF4-FFF2-40B4-BE49-F238E27FC236}">
                <a16:creationId xmlns:a16="http://schemas.microsoft.com/office/drawing/2014/main" id="{9B97DB20-89CB-4D35-8D72-B5EF13B33A35}"/>
              </a:ext>
            </a:extLst>
          </p:cNvPr>
          <p:cNvSpPr>
            <a:spLocks noGrp="1" noChangeArrowheads="1"/>
          </p:cNvSpPr>
          <p:nvPr>
            <p:ph type="title"/>
          </p:nvPr>
        </p:nvSpPr>
        <p:spPr/>
        <p:txBody>
          <a:bodyPr/>
          <a:lstStyle/>
          <a:p>
            <a:r>
              <a:rPr lang="en-US" altLang="zh-CN"/>
              <a:t>Intel Pentium 4</a:t>
            </a:r>
          </a:p>
        </p:txBody>
      </p:sp>
      <p:pic>
        <p:nvPicPr>
          <p:cNvPr id="307203" name="Picture 3" descr="p4core2">
            <a:extLst>
              <a:ext uri="{FF2B5EF4-FFF2-40B4-BE49-F238E27FC236}">
                <a16:creationId xmlns:a16="http://schemas.microsoft.com/office/drawing/2014/main" id="{EEE665E9-C95F-42FE-B25E-73A7882FE5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09812" y="2105819"/>
            <a:ext cx="4524375" cy="3790950"/>
          </a:xfrm>
        </p:spPr>
      </p:pic>
      <p:grpSp>
        <p:nvGrpSpPr>
          <p:cNvPr id="307204" name="Group 4">
            <a:extLst>
              <a:ext uri="{FF2B5EF4-FFF2-40B4-BE49-F238E27FC236}">
                <a16:creationId xmlns:a16="http://schemas.microsoft.com/office/drawing/2014/main" id="{A1599931-5968-4CB2-B175-8BFCDE5633BA}"/>
              </a:ext>
            </a:extLst>
          </p:cNvPr>
          <p:cNvGrpSpPr>
            <a:grpSpLocks/>
          </p:cNvGrpSpPr>
          <p:nvPr/>
        </p:nvGrpSpPr>
        <p:grpSpPr bwMode="auto">
          <a:xfrm>
            <a:off x="38099" y="1806935"/>
            <a:ext cx="9067800" cy="4970463"/>
            <a:chOff x="0" y="0"/>
            <a:chExt cx="5302" cy="2912"/>
          </a:xfrm>
        </p:grpSpPr>
        <p:grpSp>
          <p:nvGrpSpPr>
            <p:cNvPr id="307205" name="Group 5">
              <a:extLst>
                <a:ext uri="{FF2B5EF4-FFF2-40B4-BE49-F238E27FC236}">
                  <a16:creationId xmlns:a16="http://schemas.microsoft.com/office/drawing/2014/main" id="{4621B704-CD80-4627-9160-88FAA790A8A0}"/>
                </a:ext>
              </a:extLst>
            </p:cNvPr>
            <p:cNvGrpSpPr>
              <a:grpSpLocks/>
            </p:cNvGrpSpPr>
            <p:nvPr/>
          </p:nvGrpSpPr>
          <p:grpSpPr bwMode="auto">
            <a:xfrm>
              <a:off x="76" y="0"/>
              <a:ext cx="2046" cy="670"/>
              <a:chOff x="0" y="0"/>
              <a:chExt cx="2046" cy="622"/>
            </a:xfrm>
          </p:grpSpPr>
          <p:sp>
            <p:nvSpPr>
              <p:cNvPr id="307206" name="Rectangle 6">
                <a:extLst>
                  <a:ext uri="{FF2B5EF4-FFF2-40B4-BE49-F238E27FC236}">
                    <a16:creationId xmlns:a16="http://schemas.microsoft.com/office/drawing/2014/main" id="{B7D6EECF-82F2-424A-B47D-6EFDBA8EAEF4}"/>
                  </a:ext>
                </a:extLst>
              </p:cNvPr>
              <p:cNvSpPr>
                <a:spLocks noChangeArrowheads="1"/>
              </p:cNvSpPr>
              <p:nvPr/>
            </p:nvSpPr>
            <p:spPr bwMode="auto">
              <a:xfrm>
                <a:off x="1182" y="142"/>
                <a:ext cx="864" cy="480"/>
              </a:xfrm>
              <a:prstGeom prst="rect">
                <a:avLst/>
              </a:prstGeom>
              <a:solidFill>
                <a:schemeClr val="tx2">
                  <a:alpha val="50000"/>
                </a:schemeClr>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07" name="Text Box 7">
                <a:extLst>
                  <a:ext uri="{FF2B5EF4-FFF2-40B4-BE49-F238E27FC236}">
                    <a16:creationId xmlns:a16="http://schemas.microsoft.com/office/drawing/2014/main" id="{1C4C6B26-6CB9-4F25-B989-C86E44E39D27}"/>
                  </a:ext>
                </a:extLst>
              </p:cNvPr>
              <p:cNvSpPr txBox="1">
                <a:spLocks noChangeArrowheads="1"/>
              </p:cNvSpPr>
              <p:nvPr/>
            </p:nvSpPr>
            <p:spPr bwMode="auto">
              <a:xfrm>
                <a:off x="0" y="0"/>
                <a:ext cx="732" cy="4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n-US" altLang="zh-CN" sz="1800">
                    <a:effectLst>
                      <a:outerShdw blurRad="38100" dist="38100" dir="2700000" algn="tl">
                        <a:srgbClr val="FFFFFF"/>
                      </a:outerShdw>
                    </a:effectLst>
                    <a:ea typeface="宋体" panose="02010600030101010101" pitchFamily="2" charset="-122"/>
                  </a:rPr>
                  <a:t>400 MHz </a:t>
                </a:r>
                <a:br>
                  <a:rPr lang="en-US" altLang="zh-CN" sz="1800">
                    <a:effectLst>
                      <a:outerShdw blurRad="38100" dist="38100" dir="2700000" algn="tl">
                        <a:srgbClr val="FFFFFF"/>
                      </a:outerShdw>
                    </a:effectLst>
                    <a:ea typeface="宋体" panose="02010600030101010101" pitchFamily="2" charset="-122"/>
                  </a:rPr>
                </a:br>
                <a:r>
                  <a:rPr lang="en-US" altLang="zh-CN" sz="1800">
                    <a:effectLst>
                      <a:outerShdw blurRad="38100" dist="38100" dir="2700000" algn="tl">
                        <a:srgbClr val="FFFFFF"/>
                      </a:outerShdw>
                    </a:effectLst>
                    <a:ea typeface="宋体" panose="02010600030101010101" pitchFamily="2" charset="-122"/>
                  </a:rPr>
                  <a:t>System</a:t>
                </a:r>
              </a:p>
              <a:p>
                <a:pPr algn="ctr" eaLnBrk="0" hangingPunct="0">
                  <a:lnSpc>
                    <a:spcPct val="90000"/>
                  </a:lnSpc>
                </a:pPr>
                <a:r>
                  <a:rPr lang="en-US" altLang="zh-CN" sz="1800">
                    <a:effectLst>
                      <a:outerShdw blurRad="38100" dist="38100" dir="2700000" algn="tl">
                        <a:srgbClr val="FFFFFF"/>
                      </a:outerShdw>
                    </a:effectLst>
                    <a:ea typeface="宋体" panose="02010600030101010101" pitchFamily="2" charset="-122"/>
                  </a:rPr>
                  <a:t>Bus</a:t>
                </a:r>
              </a:p>
            </p:txBody>
          </p:sp>
          <p:grpSp>
            <p:nvGrpSpPr>
              <p:cNvPr id="307208" name="Group 8">
                <a:extLst>
                  <a:ext uri="{FF2B5EF4-FFF2-40B4-BE49-F238E27FC236}">
                    <a16:creationId xmlns:a16="http://schemas.microsoft.com/office/drawing/2014/main" id="{E7E19C43-4F7B-421A-A809-7924CBD6FC71}"/>
                  </a:ext>
                </a:extLst>
              </p:cNvPr>
              <p:cNvGrpSpPr>
                <a:grpSpLocks/>
              </p:cNvGrpSpPr>
              <p:nvPr/>
            </p:nvGrpSpPr>
            <p:grpSpPr bwMode="auto">
              <a:xfrm>
                <a:off x="684" y="286"/>
                <a:ext cx="519" cy="96"/>
                <a:chOff x="0" y="0"/>
                <a:chExt cx="519" cy="96"/>
              </a:xfrm>
            </p:grpSpPr>
            <p:sp>
              <p:nvSpPr>
                <p:cNvPr id="307209" name="Oval 9">
                  <a:extLst>
                    <a:ext uri="{FF2B5EF4-FFF2-40B4-BE49-F238E27FC236}">
                      <a16:creationId xmlns:a16="http://schemas.microsoft.com/office/drawing/2014/main" id="{C5D9F340-04B6-4420-B12B-E1F3ECFAC458}"/>
                    </a:ext>
                  </a:extLst>
                </p:cNvPr>
                <p:cNvSpPr>
                  <a:spLocks noChangeArrowheads="1"/>
                </p:cNvSpPr>
                <p:nvPr/>
              </p:nvSpPr>
              <p:spPr bwMode="auto">
                <a:xfrm>
                  <a:off x="0" y="0"/>
                  <a:ext cx="96" cy="96"/>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10" name="Line 10">
                  <a:extLst>
                    <a:ext uri="{FF2B5EF4-FFF2-40B4-BE49-F238E27FC236}">
                      <a16:creationId xmlns:a16="http://schemas.microsoft.com/office/drawing/2014/main" id="{C67F90C7-487A-4A63-9C8A-ACF694E03180}"/>
                    </a:ext>
                  </a:extLst>
                </p:cNvPr>
                <p:cNvSpPr>
                  <a:spLocks noChangeShapeType="1"/>
                </p:cNvSpPr>
                <p:nvPr/>
              </p:nvSpPr>
              <p:spPr bwMode="auto">
                <a:xfrm flipH="1">
                  <a:off x="87" y="48"/>
                  <a:ext cx="43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07211" name="Group 11">
              <a:extLst>
                <a:ext uri="{FF2B5EF4-FFF2-40B4-BE49-F238E27FC236}">
                  <a16:creationId xmlns:a16="http://schemas.microsoft.com/office/drawing/2014/main" id="{2F4B221E-3290-423B-9AF5-78D0459F8C96}"/>
                </a:ext>
              </a:extLst>
            </p:cNvPr>
            <p:cNvGrpSpPr>
              <a:grpSpLocks/>
            </p:cNvGrpSpPr>
            <p:nvPr/>
          </p:nvGrpSpPr>
          <p:grpSpPr bwMode="auto">
            <a:xfrm>
              <a:off x="0" y="814"/>
              <a:ext cx="3175" cy="814"/>
              <a:chOff x="0" y="0"/>
              <a:chExt cx="3175" cy="814"/>
            </a:xfrm>
          </p:grpSpPr>
          <p:sp>
            <p:nvSpPr>
              <p:cNvPr id="307212" name="Oval 12">
                <a:extLst>
                  <a:ext uri="{FF2B5EF4-FFF2-40B4-BE49-F238E27FC236}">
                    <a16:creationId xmlns:a16="http://schemas.microsoft.com/office/drawing/2014/main" id="{E86CC21D-92C6-4545-872D-4980878C7591}"/>
                  </a:ext>
                </a:extLst>
              </p:cNvPr>
              <p:cNvSpPr>
                <a:spLocks noChangeArrowheads="1"/>
              </p:cNvSpPr>
              <p:nvPr/>
            </p:nvSpPr>
            <p:spPr bwMode="auto">
              <a:xfrm>
                <a:off x="778" y="384"/>
                <a:ext cx="96" cy="96"/>
              </a:xfrm>
              <a:prstGeom prst="ellipse">
                <a:avLst/>
              </a:prstGeom>
              <a:solidFill>
                <a:srgbClr val="67A5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13" name="Rectangle 13">
                <a:extLst>
                  <a:ext uri="{FF2B5EF4-FFF2-40B4-BE49-F238E27FC236}">
                    <a16:creationId xmlns:a16="http://schemas.microsoft.com/office/drawing/2014/main" id="{DE2C4765-DF04-4874-99A6-7D2D749611D3}"/>
                  </a:ext>
                </a:extLst>
              </p:cNvPr>
              <p:cNvSpPr>
                <a:spLocks noChangeArrowheads="1"/>
              </p:cNvSpPr>
              <p:nvPr/>
            </p:nvSpPr>
            <p:spPr bwMode="auto">
              <a:xfrm>
                <a:off x="2890" y="0"/>
                <a:ext cx="285" cy="432"/>
              </a:xfrm>
              <a:prstGeom prst="rect">
                <a:avLst/>
              </a:prstGeom>
              <a:solidFill>
                <a:srgbClr val="67A5FF">
                  <a:alpha val="50000"/>
                </a:srgbClr>
              </a:solidFill>
              <a:ln w="38100">
                <a:solidFill>
                  <a:srgbClr val="67A5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14" name="Text Box 14">
                <a:extLst>
                  <a:ext uri="{FF2B5EF4-FFF2-40B4-BE49-F238E27FC236}">
                    <a16:creationId xmlns:a16="http://schemas.microsoft.com/office/drawing/2014/main" id="{10F97333-3433-44C2-A8B3-A0CCDA6B7862}"/>
                  </a:ext>
                </a:extLst>
              </p:cNvPr>
              <p:cNvSpPr txBox="1">
                <a:spLocks noChangeArrowheads="1"/>
              </p:cNvSpPr>
              <p:nvPr/>
            </p:nvSpPr>
            <p:spPr bwMode="auto">
              <a:xfrm>
                <a:off x="0" y="288"/>
                <a:ext cx="804" cy="52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n-US" altLang="zh-CN" sz="1800">
                    <a:effectLst>
                      <a:outerShdw blurRad="38100" dist="38100" dir="2700000" algn="tl">
                        <a:srgbClr val="FFFFFF"/>
                      </a:outerShdw>
                    </a:effectLst>
                    <a:ea typeface="宋体" panose="02010600030101010101" pitchFamily="2" charset="-122"/>
                  </a:rPr>
                  <a:t>Rapid</a:t>
                </a:r>
              </a:p>
              <a:p>
                <a:pPr algn="ctr" eaLnBrk="0" hangingPunct="0">
                  <a:lnSpc>
                    <a:spcPct val="90000"/>
                  </a:lnSpc>
                </a:pPr>
                <a:r>
                  <a:rPr lang="en-US" altLang="zh-CN" sz="1800">
                    <a:effectLst>
                      <a:outerShdw blurRad="38100" dist="38100" dir="2700000" algn="tl">
                        <a:srgbClr val="FFFFFF"/>
                      </a:outerShdw>
                    </a:effectLst>
                    <a:ea typeface="宋体" panose="02010600030101010101" pitchFamily="2" charset="-122"/>
                  </a:rPr>
                  <a:t>Execution</a:t>
                </a:r>
              </a:p>
              <a:p>
                <a:pPr algn="ctr" eaLnBrk="0" hangingPunct="0">
                  <a:lnSpc>
                    <a:spcPct val="90000"/>
                  </a:lnSpc>
                </a:pPr>
                <a:r>
                  <a:rPr lang="en-US" altLang="zh-CN" sz="1800">
                    <a:effectLst>
                      <a:outerShdw blurRad="38100" dist="38100" dir="2700000" algn="tl">
                        <a:srgbClr val="FFFFFF"/>
                      </a:outerShdw>
                    </a:effectLst>
                    <a:ea typeface="宋体" panose="02010600030101010101" pitchFamily="2" charset="-122"/>
                  </a:rPr>
                  <a:t>Engine</a:t>
                </a:r>
              </a:p>
            </p:txBody>
          </p:sp>
          <p:sp>
            <p:nvSpPr>
              <p:cNvPr id="307215" name="Line 15">
                <a:extLst>
                  <a:ext uri="{FF2B5EF4-FFF2-40B4-BE49-F238E27FC236}">
                    <a16:creationId xmlns:a16="http://schemas.microsoft.com/office/drawing/2014/main" id="{D552D06D-73D3-477E-8253-B4F673753BA7}"/>
                  </a:ext>
                </a:extLst>
              </p:cNvPr>
              <p:cNvSpPr>
                <a:spLocks noChangeShapeType="1"/>
              </p:cNvSpPr>
              <p:nvPr/>
            </p:nvSpPr>
            <p:spPr bwMode="auto">
              <a:xfrm flipH="1">
                <a:off x="826" y="432"/>
                <a:ext cx="2064" cy="0"/>
              </a:xfrm>
              <a:prstGeom prst="line">
                <a:avLst/>
              </a:prstGeom>
              <a:noFill/>
              <a:ln w="28575">
                <a:solidFill>
                  <a:srgbClr val="67A5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7216" name="Group 16">
              <a:extLst>
                <a:ext uri="{FF2B5EF4-FFF2-40B4-BE49-F238E27FC236}">
                  <a16:creationId xmlns:a16="http://schemas.microsoft.com/office/drawing/2014/main" id="{3EB17FE8-53CA-4455-B983-9C0ED557F914}"/>
                </a:ext>
              </a:extLst>
            </p:cNvPr>
            <p:cNvGrpSpPr>
              <a:grpSpLocks/>
            </p:cNvGrpSpPr>
            <p:nvPr/>
          </p:nvGrpSpPr>
          <p:grpSpPr bwMode="auto">
            <a:xfrm>
              <a:off x="1198" y="1534"/>
              <a:ext cx="1161" cy="1378"/>
              <a:chOff x="0" y="0"/>
              <a:chExt cx="1161" cy="1378"/>
            </a:xfrm>
          </p:grpSpPr>
          <p:sp>
            <p:nvSpPr>
              <p:cNvPr id="307217" name="Oval 17">
                <a:extLst>
                  <a:ext uri="{FF2B5EF4-FFF2-40B4-BE49-F238E27FC236}">
                    <a16:creationId xmlns:a16="http://schemas.microsoft.com/office/drawing/2014/main" id="{6A3B6B32-1AAD-48BB-966C-F5CCA2FDAC08}"/>
                  </a:ext>
                </a:extLst>
              </p:cNvPr>
              <p:cNvSpPr>
                <a:spLocks noChangeArrowheads="1"/>
              </p:cNvSpPr>
              <p:nvPr/>
            </p:nvSpPr>
            <p:spPr bwMode="auto">
              <a:xfrm>
                <a:off x="932" y="1104"/>
                <a:ext cx="96" cy="96"/>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18" name="Rectangle 18">
                <a:extLst>
                  <a:ext uri="{FF2B5EF4-FFF2-40B4-BE49-F238E27FC236}">
                    <a16:creationId xmlns:a16="http://schemas.microsoft.com/office/drawing/2014/main" id="{49B5B284-6588-4AEA-BEB1-E50DE235DF57}"/>
                  </a:ext>
                </a:extLst>
              </p:cNvPr>
              <p:cNvSpPr>
                <a:spLocks noChangeArrowheads="1"/>
              </p:cNvSpPr>
              <p:nvPr/>
            </p:nvSpPr>
            <p:spPr bwMode="auto">
              <a:xfrm>
                <a:off x="828" y="0"/>
                <a:ext cx="333" cy="864"/>
              </a:xfrm>
              <a:prstGeom prst="rect">
                <a:avLst/>
              </a:prstGeom>
              <a:solidFill>
                <a:srgbClr val="FF0000">
                  <a:alpha val="50000"/>
                </a:srgbClr>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19" name="Text Box 19">
                <a:extLst>
                  <a:ext uri="{FF2B5EF4-FFF2-40B4-BE49-F238E27FC236}">
                    <a16:creationId xmlns:a16="http://schemas.microsoft.com/office/drawing/2014/main" id="{1C05BD01-7EB1-42D8-961E-9BEF022506CE}"/>
                  </a:ext>
                </a:extLst>
              </p:cNvPr>
              <p:cNvSpPr txBox="1">
                <a:spLocks noChangeArrowheads="1"/>
              </p:cNvSpPr>
              <p:nvPr/>
            </p:nvSpPr>
            <p:spPr bwMode="auto">
              <a:xfrm>
                <a:off x="0" y="1008"/>
                <a:ext cx="972" cy="37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n-US" altLang="zh-CN" sz="1800">
                    <a:effectLst>
                      <a:outerShdw blurRad="38100" dist="38100" dir="2700000" algn="tl">
                        <a:srgbClr val="FFFFFF"/>
                      </a:outerShdw>
                    </a:effectLst>
                    <a:ea typeface="宋体" panose="02010600030101010101" pitchFamily="2" charset="-122"/>
                  </a:rPr>
                  <a:t>Execution</a:t>
                </a:r>
              </a:p>
              <a:p>
                <a:pPr algn="ctr" eaLnBrk="0" hangingPunct="0">
                  <a:lnSpc>
                    <a:spcPct val="90000"/>
                  </a:lnSpc>
                </a:pPr>
                <a:r>
                  <a:rPr lang="en-US" altLang="zh-CN" sz="1800">
                    <a:effectLst>
                      <a:outerShdw blurRad="38100" dist="38100" dir="2700000" algn="tl">
                        <a:srgbClr val="FFFFFF"/>
                      </a:outerShdw>
                    </a:effectLst>
                    <a:ea typeface="宋体" panose="02010600030101010101" pitchFamily="2" charset="-122"/>
                  </a:rPr>
                  <a:t>Trace Cache</a:t>
                </a:r>
              </a:p>
            </p:txBody>
          </p:sp>
          <p:sp>
            <p:nvSpPr>
              <p:cNvPr id="307220" name="Line 20">
                <a:extLst>
                  <a:ext uri="{FF2B5EF4-FFF2-40B4-BE49-F238E27FC236}">
                    <a16:creationId xmlns:a16="http://schemas.microsoft.com/office/drawing/2014/main" id="{04CD3533-A0A7-4864-88C1-D4DCC718373C}"/>
                  </a:ext>
                </a:extLst>
              </p:cNvPr>
              <p:cNvSpPr>
                <a:spLocks noChangeShapeType="1"/>
              </p:cNvSpPr>
              <p:nvPr/>
            </p:nvSpPr>
            <p:spPr bwMode="auto">
              <a:xfrm>
                <a:off x="972" y="864"/>
                <a:ext cx="0" cy="28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7221" name="Group 21">
              <a:extLst>
                <a:ext uri="{FF2B5EF4-FFF2-40B4-BE49-F238E27FC236}">
                  <a16:creationId xmlns:a16="http://schemas.microsoft.com/office/drawing/2014/main" id="{5D758D8D-14C7-42BB-B615-BA1375CC5AA3}"/>
                </a:ext>
              </a:extLst>
            </p:cNvPr>
            <p:cNvGrpSpPr>
              <a:grpSpLocks/>
            </p:cNvGrpSpPr>
            <p:nvPr/>
          </p:nvGrpSpPr>
          <p:grpSpPr bwMode="auto">
            <a:xfrm>
              <a:off x="2554" y="779"/>
              <a:ext cx="2748" cy="1618"/>
              <a:chOff x="0" y="0"/>
              <a:chExt cx="2748" cy="1618"/>
            </a:xfrm>
          </p:grpSpPr>
          <p:sp>
            <p:nvSpPr>
              <p:cNvPr id="307222" name="Oval 22">
                <a:extLst>
                  <a:ext uri="{FF2B5EF4-FFF2-40B4-BE49-F238E27FC236}">
                    <a16:creationId xmlns:a16="http://schemas.microsoft.com/office/drawing/2014/main" id="{57A406FF-2295-4704-94FB-D09676688E0E}"/>
                  </a:ext>
                </a:extLst>
              </p:cNvPr>
              <p:cNvSpPr>
                <a:spLocks noChangeArrowheads="1"/>
              </p:cNvSpPr>
              <p:nvPr/>
            </p:nvSpPr>
            <p:spPr bwMode="auto">
              <a:xfrm>
                <a:off x="1824" y="275"/>
                <a:ext cx="96" cy="96"/>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7223" name="Group 23">
                <a:extLst>
                  <a:ext uri="{FF2B5EF4-FFF2-40B4-BE49-F238E27FC236}">
                    <a16:creationId xmlns:a16="http://schemas.microsoft.com/office/drawing/2014/main" id="{B098047A-0A9A-480B-8507-CE18E40D572D}"/>
                  </a:ext>
                </a:extLst>
              </p:cNvPr>
              <p:cNvGrpSpPr>
                <a:grpSpLocks/>
              </p:cNvGrpSpPr>
              <p:nvPr/>
            </p:nvGrpSpPr>
            <p:grpSpPr bwMode="auto">
              <a:xfrm>
                <a:off x="0" y="0"/>
                <a:ext cx="2748" cy="1618"/>
                <a:chOff x="0" y="0"/>
                <a:chExt cx="2748" cy="1618"/>
              </a:xfrm>
            </p:grpSpPr>
            <p:sp>
              <p:nvSpPr>
                <p:cNvPr id="307224" name="未知">
                  <a:extLst>
                    <a:ext uri="{FF2B5EF4-FFF2-40B4-BE49-F238E27FC236}">
                      <a16:creationId xmlns:a16="http://schemas.microsoft.com/office/drawing/2014/main" id="{48BC048C-3E07-4567-BC03-15BACB5F7EF9}"/>
                    </a:ext>
                  </a:extLst>
                </p:cNvPr>
                <p:cNvSpPr>
                  <a:spLocks/>
                </p:cNvSpPr>
                <p:nvPr/>
              </p:nvSpPr>
              <p:spPr bwMode="auto">
                <a:xfrm>
                  <a:off x="0" y="0"/>
                  <a:ext cx="1453" cy="1618"/>
                </a:xfrm>
                <a:custGeom>
                  <a:avLst/>
                  <a:gdLst>
                    <a:gd name="T0" fmla="*/ 1074 w 1453"/>
                    <a:gd name="T1" fmla="*/ 1334 h 1618"/>
                    <a:gd name="T2" fmla="*/ 0 w 1453"/>
                    <a:gd name="T3" fmla="*/ 1340 h 1618"/>
                    <a:gd name="T4" fmla="*/ 1 w 1453"/>
                    <a:gd name="T5" fmla="*/ 1618 h 1618"/>
                    <a:gd name="T6" fmla="*/ 1445 w 1453"/>
                    <a:gd name="T7" fmla="*/ 1618 h 1618"/>
                    <a:gd name="T8" fmla="*/ 1453 w 1453"/>
                    <a:gd name="T9" fmla="*/ 0 h 1618"/>
                    <a:gd name="T10" fmla="*/ 1074 w 1453"/>
                    <a:gd name="T11" fmla="*/ 0 h 1618"/>
                    <a:gd name="T12" fmla="*/ 1074 w 1453"/>
                    <a:gd name="T13" fmla="*/ 1334 h 1618"/>
                  </a:gdLst>
                  <a:ahLst/>
                  <a:cxnLst>
                    <a:cxn ang="0">
                      <a:pos x="T0" y="T1"/>
                    </a:cxn>
                    <a:cxn ang="0">
                      <a:pos x="T2" y="T3"/>
                    </a:cxn>
                    <a:cxn ang="0">
                      <a:pos x="T4" y="T5"/>
                    </a:cxn>
                    <a:cxn ang="0">
                      <a:pos x="T6" y="T7"/>
                    </a:cxn>
                    <a:cxn ang="0">
                      <a:pos x="T8" y="T9"/>
                    </a:cxn>
                    <a:cxn ang="0">
                      <a:pos x="T10" y="T11"/>
                    </a:cxn>
                    <a:cxn ang="0">
                      <a:pos x="T12" y="T13"/>
                    </a:cxn>
                  </a:cxnLst>
                  <a:rect l="0" t="0" r="r" b="b"/>
                  <a:pathLst>
                    <a:path w="1453" h="1618">
                      <a:moveTo>
                        <a:pt x="1074" y="1334"/>
                      </a:moveTo>
                      <a:lnTo>
                        <a:pt x="0" y="1340"/>
                      </a:lnTo>
                      <a:lnTo>
                        <a:pt x="1" y="1618"/>
                      </a:lnTo>
                      <a:lnTo>
                        <a:pt x="1445" y="1618"/>
                      </a:lnTo>
                      <a:lnTo>
                        <a:pt x="1453" y="0"/>
                      </a:lnTo>
                      <a:lnTo>
                        <a:pt x="1074" y="0"/>
                      </a:lnTo>
                      <a:lnTo>
                        <a:pt x="1074" y="1334"/>
                      </a:lnTo>
                      <a:close/>
                    </a:path>
                  </a:pathLst>
                </a:custGeom>
                <a:solidFill>
                  <a:schemeClr val="accent1">
                    <a:alpha val="50000"/>
                  </a:schemeClr>
                </a:solidFill>
                <a:ln w="38100" cap="flat" cmpd="sng">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25" name="Text Box 25">
                  <a:extLst>
                    <a:ext uri="{FF2B5EF4-FFF2-40B4-BE49-F238E27FC236}">
                      <a16:creationId xmlns:a16="http://schemas.microsoft.com/office/drawing/2014/main" id="{51F4C928-4FAD-428B-8CDC-3D604B5EFAD8}"/>
                    </a:ext>
                  </a:extLst>
                </p:cNvPr>
                <p:cNvSpPr txBox="1">
                  <a:spLocks noChangeArrowheads="1"/>
                </p:cNvSpPr>
                <p:nvPr/>
              </p:nvSpPr>
              <p:spPr bwMode="auto">
                <a:xfrm>
                  <a:off x="1824" y="83"/>
                  <a:ext cx="924" cy="52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n-US" altLang="zh-CN" sz="1800">
                      <a:effectLst>
                        <a:outerShdw blurRad="38100" dist="38100" dir="2700000" algn="tl">
                          <a:srgbClr val="FFFFFF"/>
                        </a:outerShdw>
                      </a:effectLst>
                      <a:ea typeface="宋体" panose="02010600030101010101" pitchFamily="2" charset="-122"/>
                    </a:rPr>
                    <a:t>Hyper</a:t>
                  </a:r>
                </a:p>
                <a:p>
                  <a:pPr algn="ctr" eaLnBrk="0" hangingPunct="0">
                    <a:lnSpc>
                      <a:spcPct val="90000"/>
                    </a:lnSpc>
                  </a:pPr>
                  <a:r>
                    <a:rPr lang="en-US" altLang="zh-CN" sz="1800">
                      <a:effectLst>
                        <a:outerShdw blurRad="38100" dist="38100" dir="2700000" algn="tl">
                          <a:srgbClr val="FFFFFF"/>
                        </a:outerShdw>
                      </a:effectLst>
                      <a:ea typeface="宋体" panose="02010600030101010101" pitchFamily="2" charset="-122"/>
                    </a:rPr>
                    <a:t>Pipelined</a:t>
                  </a:r>
                  <a:br>
                    <a:rPr lang="en-US" altLang="zh-CN" sz="1800">
                      <a:effectLst>
                        <a:outerShdw blurRad="38100" dist="38100" dir="2700000" algn="tl">
                          <a:srgbClr val="FFFFFF"/>
                        </a:outerShdw>
                      </a:effectLst>
                      <a:ea typeface="宋体" panose="02010600030101010101" pitchFamily="2" charset="-122"/>
                    </a:rPr>
                  </a:br>
                  <a:r>
                    <a:rPr lang="en-US" altLang="zh-CN" sz="1800">
                      <a:effectLst>
                        <a:outerShdw blurRad="38100" dist="38100" dir="2700000" algn="tl">
                          <a:srgbClr val="FFFFFF"/>
                        </a:outerShdw>
                      </a:effectLst>
                      <a:ea typeface="宋体" panose="02010600030101010101" pitchFamily="2" charset="-122"/>
                    </a:rPr>
                    <a:t>Technology</a:t>
                  </a:r>
                </a:p>
              </p:txBody>
            </p:sp>
            <p:sp>
              <p:nvSpPr>
                <p:cNvPr id="307226" name="Line 26">
                  <a:extLst>
                    <a:ext uri="{FF2B5EF4-FFF2-40B4-BE49-F238E27FC236}">
                      <a16:creationId xmlns:a16="http://schemas.microsoft.com/office/drawing/2014/main" id="{6B315462-0FDF-4825-9B64-92541D01E6B6}"/>
                    </a:ext>
                  </a:extLst>
                </p:cNvPr>
                <p:cNvSpPr>
                  <a:spLocks noChangeShapeType="1"/>
                </p:cNvSpPr>
                <p:nvPr/>
              </p:nvSpPr>
              <p:spPr bwMode="auto">
                <a:xfrm>
                  <a:off x="1440" y="323"/>
                  <a:ext cx="432"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07227" name="Group 27">
              <a:extLst>
                <a:ext uri="{FF2B5EF4-FFF2-40B4-BE49-F238E27FC236}">
                  <a16:creationId xmlns:a16="http://schemas.microsoft.com/office/drawing/2014/main" id="{C9D18186-28AB-4098-9E16-48973DDE7A1C}"/>
                </a:ext>
              </a:extLst>
            </p:cNvPr>
            <p:cNvGrpSpPr>
              <a:grpSpLocks/>
            </p:cNvGrpSpPr>
            <p:nvPr/>
          </p:nvGrpSpPr>
          <p:grpSpPr bwMode="auto">
            <a:xfrm>
              <a:off x="2170" y="82"/>
              <a:ext cx="3003" cy="588"/>
              <a:chOff x="0" y="0"/>
              <a:chExt cx="3003" cy="546"/>
            </a:xfrm>
          </p:grpSpPr>
          <p:grpSp>
            <p:nvGrpSpPr>
              <p:cNvPr id="307228" name="Group 28">
                <a:extLst>
                  <a:ext uri="{FF2B5EF4-FFF2-40B4-BE49-F238E27FC236}">
                    <a16:creationId xmlns:a16="http://schemas.microsoft.com/office/drawing/2014/main" id="{862045CF-5237-4C21-8F0F-FAE04D2C89E9}"/>
                  </a:ext>
                </a:extLst>
              </p:cNvPr>
              <p:cNvGrpSpPr>
                <a:grpSpLocks/>
              </p:cNvGrpSpPr>
              <p:nvPr/>
            </p:nvGrpSpPr>
            <p:grpSpPr bwMode="auto">
              <a:xfrm>
                <a:off x="0" y="0"/>
                <a:ext cx="3003" cy="546"/>
                <a:chOff x="0" y="0"/>
                <a:chExt cx="3003" cy="546"/>
              </a:xfrm>
            </p:grpSpPr>
            <p:sp>
              <p:nvSpPr>
                <p:cNvPr id="307229" name="Rectangle 29">
                  <a:extLst>
                    <a:ext uri="{FF2B5EF4-FFF2-40B4-BE49-F238E27FC236}">
                      <a16:creationId xmlns:a16="http://schemas.microsoft.com/office/drawing/2014/main" id="{9B40E7DF-2A97-4A9B-9BE6-F212A030E619}"/>
                    </a:ext>
                  </a:extLst>
                </p:cNvPr>
                <p:cNvSpPr>
                  <a:spLocks noChangeArrowheads="1"/>
                </p:cNvSpPr>
                <p:nvPr/>
              </p:nvSpPr>
              <p:spPr bwMode="auto">
                <a:xfrm>
                  <a:off x="0" y="66"/>
                  <a:ext cx="1824" cy="480"/>
                </a:xfrm>
                <a:prstGeom prst="rect">
                  <a:avLst/>
                </a:prstGeom>
                <a:solidFill>
                  <a:schemeClr val="accent2">
                    <a:alpha val="50000"/>
                  </a:schemeClr>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30" name="Text Box 30">
                  <a:extLst>
                    <a:ext uri="{FF2B5EF4-FFF2-40B4-BE49-F238E27FC236}">
                      <a16:creationId xmlns:a16="http://schemas.microsoft.com/office/drawing/2014/main" id="{B5EFE048-6D3E-49FD-93D5-2E97EC86C3AB}"/>
                    </a:ext>
                  </a:extLst>
                </p:cNvPr>
                <p:cNvSpPr txBox="1">
                  <a:spLocks noChangeArrowheads="1"/>
                </p:cNvSpPr>
                <p:nvPr/>
              </p:nvSpPr>
              <p:spPr bwMode="auto">
                <a:xfrm>
                  <a:off x="2199" y="0"/>
                  <a:ext cx="804" cy="4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n-US" altLang="zh-CN" sz="1800">
                      <a:effectLst>
                        <a:outerShdw blurRad="38100" dist="38100" dir="2700000" algn="tl">
                          <a:srgbClr val="FFFFFF"/>
                        </a:outerShdw>
                      </a:effectLst>
                      <a:ea typeface="宋体" panose="02010600030101010101" pitchFamily="2" charset="-122"/>
                    </a:rPr>
                    <a:t>Advanced</a:t>
                  </a:r>
                </a:p>
                <a:p>
                  <a:pPr algn="ctr" eaLnBrk="0" hangingPunct="0">
                    <a:lnSpc>
                      <a:spcPct val="90000"/>
                    </a:lnSpc>
                  </a:pPr>
                  <a:r>
                    <a:rPr lang="en-US" altLang="zh-CN" sz="1800">
                      <a:effectLst>
                        <a:outerShdw blurRad="38100" dist="38100" dir="2700000" algn="tl">
                          <a:srgbClr val="FFFFFF"/>
                        </a:outerShdw>
                      </a:effectLst>
                      <a:ea typeface="宋体" panose="02010600030101010101" pitchFamily="2" charset="-122"/>
                    </a:rPr>
                    <a:t>Transfer </a:t>
                  </a:r>
                </a:p>
                <a:p>
                  <a:pPr algn="ctr" eaLnBrk="0" hangingPunct="0">
                    <a:lnSpc>
                      <a:spcPct val="90000"/>
                    </a:lnSpc>
                  </a:pPr>
                  <a:r>
                    <a:rPr lang="en-US" altLang="zh-CN" sz="1800">
                      <a:effectLst>
                        <a:outerShdw blurRad="38100" dist="38100" dir="2700000" algn="tl">
                          <a:srgbClr val="FFFFFF"/>
                        </a:outerShdw>
                      </a:effectLst>
                      <a:ea typeface="宋体" panose="02010600030101010101" pitchFamily="2" charset="-122"/>
                    </a:rPr>
                    <a:t>Cache</a:t>
                  </a:r>
                </a:p>
              </p:txBody>
            </p:sp>
            <p:sp>
              <p:nvSpPr>
                <p:cNvPr id="307231" name="Line 31">
                  <a:extLst>
                    <a:ext uri="{FF2B5EF4-FFF2-40B4-BE49-F238E27FC236}">
                      <a16:creationId xmlns:a16="http://schemas.microsoft.com/office/drawing/2014/main" id="{D1005FDA-A027-4E9A-B96A-5C257F704A5B}"/>
                    </a:ext>
                  </a:extLst>
                </p:cNvPr>
                <p:cNvSpPr>
                  <a:spLocks noChangeShapeType="1"/>
                </p:cNvSpPr>
                <p:nvPr/>
              </p:nvSpPr>
              <p:spPr bwMode="auto">
                <a:xfrm flipH="1">
                  <a:off x="1824" y="258"/>
                  <a:ext cx="288"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7232" name="Oval 32">
                <a:extLst>
                  <a:ext uri="{FF2B5EF4-FFF2-40B4-BE49-F238E27FC236}">
                    <a16:creationId xmlns:a16="http://schemas.microsoft.com/office/drawing/2014/main" id="{6DC88AC6-B019-480C-A94F-64CEF345A974}"/>
                  </a:ext>
                </a:extLst>
              </p:cNvPr>
              <p:cNvSpPr>
                <a:spLocks noChangeArrowheads="1"/>
              </p:cNvSpPr>
              <p:nvPr/>
            </p:nvSpPr>
            <p:spPr bwMode="auto">
              <a:xfrm>
                <a:off x="2112" y="210"/>
                <a:ext cx="96" cy="96"/>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7233" name="Group 33">
              <a:extLst>
                <a:ext uri="{FF2B5EF4-FFF2-40B4-BE49-F238E27FC236}">
                  <a16:creationId xmlns:a16="http://schemas.microsoft.com/office/drawing/2014/main" id="{186C444D-6F45-4443-A524-4F7F80F035BD}"/>
                </a:ext>
              </a:extLst>
            </p:cNvPr>
            <p:cNvGrpSpPr>
              <a:grpSpLocks/>
            </p:cNvGrpSpPr>
            <p:nvPr/>
          </p:nvGrpSpPr>
          <p:grpSpPr bwMode="auto">
            <a:xfrm>
              <a:off x="3" y="540"/>
              <a:ext cx="3580" cy="1874"/>
              <a:chOff x="0" y="0"/>
              <a:chExt cx="3580" cy="1874"/>
            </a:xfrm>
          </p:grpSpPr>
          <p:sp>
            <p:nvSpPr>
              <p:cNvPr id="307234" name="Line 34">
                <a:extLst>
                  <a:ext uri="{FF2B5EF4-FFF2-40B4-BE49-F238E27FC236}">
                    <a16:creationId xmlns:a16="http://schemas.microsoft.com/office/drawing/2014/main" id="{AF62E51A-C20D-42B2-A673-A40A274EF09E}"/>
                  </a:ext>
                </a:extLst>
              </p:cNvPr>
              <p:cNvSpPr>
                <a:spLocks noChangeShapeType="1"/>
              </p:cNvSpPr>
              <p:nvPr/>
            </p:nvSpPr>
            <p:spPr bwMode="auto">
              <a:xfrm>
                <a:off x="1015" y="1666"/>
                <a:ext cx="240"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7235" name="Group 35">
                <a:extLst>
                  <a:ext uri="{FF2B5EF4-FFF2-40B4-BE49-F238E27FC236}">
                    <a16:creationId xmlns:a16="http://schemas.microsoft.com/office/drawing/2014/main" id="{7035EC61-B53B-4348-96D6-4086DEADDEFF}"/>
                  </a:ext>
                </a:extLst>
              </p:cNvPr>
              <p:cNvGrpSpPr>
                <a:grpSpLocks/>
              </p:cNvGrpSpPr>
              <p:nvPr/>
            </p:nvGrpSpPr>
            <p:grpSpPr bwMode="auto">
              <a:xfrm>
                <a:off x="0" y="0"/>
                <a:ext cx="3580" cy="1874"/>
                <a:chOff x="0" y="0"/>
                <a:chExt cx="3580" cy="1874"/>
              </a:xfrm>
            </p:grpSpPr>
            <p:sp>
              <p:nvSpPr>
                <p:cNvPr id="307236" name="Line 36">
                  <a:extLst>
                    <a:ext uri="{FF2B5EF4-FFF2-40B4-BE49-F238E27FC236}">
                      <a16:creationId xmlns:a16="http://schemas.microsoft.com/office/drawing/2014/main" id="{9BB956CC-9447-4FEF-8F89-1F5EBF398716}"/>
                    </a:ext>
                  </a:extLst>
                </p:cNvPr>
                <p:cNvSpPr>
                  <a:spLocks noChangeShapeType="1"/>
                </p:cNvSpPr>
                <p:nvPr/>
              </p:nvSpPr>
              <p:spPr bwMode="auto">
                <a:xfrm flipH="1">
                  <a:off x="823" y="370"/>
                  <a:ext cx="432"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37" name="Line 37">
                  <a:extLst>
                    <a:ext uri="{FF2B5EF4-FFF2-40B4-BE49-F238E27FC236}">
                      <a16:creationId xmlns:a16="http://schemas.microsoft.com/office/drawing/2014/main" id="{6406C3CD-718C-4579-9E0D-9BE418B43415}"/>
                    </a:ext>
                  </a:extLst>
                </p:cNvPr>
                <p:cNvSpPr>
                  <a:spLocks noChangeShapeType="1"/>
                </p:cNvSpPr>
                <p:nvPr/>
              </p:nvSpPr>
              <p:spPr bwMode="auto">
                <a:xfrm>
                  <a:off x="1015" y="370"/>
                  <a:ext cx="0" cy="1296"/>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38" name="Oval 38">
                  <a:extLst>
                    <a:ext uri="{FF2B5EF4-FFF2-40B4-BE49-F238E27FC236}">
                      <a16:creationId xmlns:a16="http://schemas.microsoft.com/office/drawing/2014/main" id="{0CD9DA01-58F2-4511-906E-D61EA0245471}"/>
                    </a:ext>
                  </a:extLst>
                </p:cNvPr>
                <p:cNvSpPr>
                  <a:spLocks noChangeArrowheads="1"/>
                </p:cNvSpPr>
                <p:nvPr/>
              </p:nvSpPr>
              <p:spPr bwMode="auto">
                <a:xfrm>
                  <a:off x="799" y="322"/>
                  <a:ext cx="96" cy="96"/>
                </a:xfrm>
                <a:prstGeom prst="ellipse">
                  <a:avLst/>
                </a:prstGeom>
                <a:solidFill>
                  <a:srgbClr val="99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7239" name="Group 39">
                  <a:extLst>
                    <a:ext uri="{FF2B5EF4-FFF2-40B4-BE49-F238E27FC236}">
                      <a16:creationId xmlns:a16="http://schemas.microsoft.com/office/drawing/2014/main" id="{BACA0CAA-531E-49B0-A3B9-6DDD3283DA59}"/>
                    </a:ext>
                  </a:extLst>
                </p:cNvPr>
                <p:cNvGrpSpPr>
                  <a:grpSpLocks/>
                </p:cNvGrpSpPr>
                <p:nvPr/>
              </p:nvGrpSpPr>
              <p:grpSpPr bwMode="auto">
                <a:xfrm>
                  <a:off x="0" y="0"/>
                  <a:ext cx="3580" cy="1874"/>
                  <a:chOff x="0" y="0"/>
                  <a:chExt cx="3580" cy="1874"/>
                </a:xfrm>
              </p:grpSpPr>
              <p:sp>
                <p:nvSpPr>
                  <p:cNvPr id="307240" name="Rectangle 40">
                    <a:extLst>
                      <a:ext uri="{FF2B5EF4-FFF2-40B4-BE49-F238E27FC236}">
                        <a16:creationId xmlns:a16="http://schemas.microsoft.com/office/drawing/2014/main" id="{0FF4FF17-77B7-4317-A3CE-0F1A51B00A97}"/>
                      </a:ext>
                    </a:extLst>
                  </p:cNvPr>
                  <p:cNvSpPr>
                    <a:spLocks noChangeArrowheads="1"/>
                  </p:cNvSpPr>
                  <p:nvPr/>
                </p:nvSpPr>
                <p:spPr bwMode="auto">
                  <a:xfrm>
                    <a:off x="1255" y="130"/>
                    <a:ext cx="336" cy="461"/>
                  </a:xfrm>
                  <a:prstGeom prst="rect">
                    <a:avLst/>
                  </a:prstGeom>
                  <a:solidFill>
                    <a:srgbClr val="9966FF">
                      <a:alpha val="50000"/>
                    </a:srgbClr>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41" name="Rectangle 41">
                    <a:extLst>
                      <a:ext uri="{FF2B5EF4-FFF2-40B4-BE49-F238E27FC236}">
                        <a16:creationId xmlns:a16="http://schemas.microsoft.com/office/drawing/2014/main" id="{387C5177-8523-46D1-AB57-6D0D7E31C582}"/>
                      </a:ext>
                    </a:extLst>
                  </p:cNvPr>
                  <p:cNvSpPr>
                    <a:spLocks noChangeArrowheads="1"/>
                  </p:cNvSpPr>
                  <p:nvPr/>
                </p:nvSpPr>
                <p:spPr bwMode="auto">
                  <a:xfrm>
                    <a:off x="1239" y="1442"/>
                    <a:ext cx="672" cy="432"/>
                  </a:xfrm>
                  <a:prstGeom prst="rect">
                    <a:avLst/>
                  </a:prstGeom>
                  <a:solidFill>
                    <a:srgbClr val="9966FF">
                      <a:alpha val="50000"/>
                    </a:srgbClr>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42" name="Text Box 42">
                    <a:extLst>
                      <a:ext uri="{FF2B5EF4-FFF2-40B4-BE49-F238E27FC236}">
                        <a16:creationId xmlns:a16="http://schemas.microsoft.com/office/drawing/2014/main" id="{AB639234-0417-4D02-91DE-BFF7F3CF5ABA}"/>
                      </a:ext>
                    </a:extLst>
                  </p:cNvPr>
                  <p:cNvSpPr txBox="1">
                    <a:spLocks noChangeArrowheads="1"/>
                  </p:cNvSpPr>
                  <p:nvPr/>
                </p:nvSpPr>
                <p:spPr bwMode="auto">
                  <a:xfrm>
                    <a:off x="0" y="0"/>
                    <a:ext cx="844" cy="52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n-US" altLang="zh-CN" sz="1800">
                        <a:effectLst>
                          <a:outerShdw blurRad="38100" dist="38100" dir="2700000" algn="tl">
                            <a:srgbClr val="FFFFFF"/>
                          </a:outerShdw>
                        </a:effectLst>
                        <a:ea typeface="宋体" panose="02010600030101010101" pitchFamily="2" charset="-122"/>
                      </a:rPr>
                      <a:t>Advanced </a:t>
                    </a:r>
                    <a:br>
                      <a:rPr lang="en-US" altLang="zh-CN" sz="1800">
                        <a:effectLst>
                          <a:outerShdw blurRad="38100" dist="38100" dir="2700000" algn="tl">
                            <a:srgbClr val="FFFFFF"/>
                          </a:outerShdw>
                        </a:effectLst>
                        <a:ea typeface="宋体" panose="02010600030101010101" pitchFamily="2" charset="-122"/>
                      </a:rPr>
                    </a:br>
                    <a:r>
                      <a:rPr lang="en-US" altLang="zh-CN" sz="1800">
                        <a:effectLst>
                          <a:outerShdw blurRad="38100" dist="38100" dir="2700000" algn="tl">
                            <a:srgbClr val="FFFFFF"/>
                          </a:outerShdw>
                        </a:effectLst>
                        <a:ea typeface="宋体" panose="02010600030101010101" pitchFamily="2" charset="-122"/>
                      </a:rPr>
                      <a:t>Dynamic</a:t>
                    </a:r>
                    <a:br>
                      <a:rPr lang="en-US" altLang="zh-CN" sz="1800">
                        <a:effectLst>
                          <a:outerShdw blurRad="38100" dist="38100" dir="2700000" algn="tl">
                            <a:srgbClr val="FFFFFF"/>
                          </a:outerShdw>
                        </a:effectLst>
                        <a:ea typeface="宋体" panose="02010600030101010101" pitchFamily="2" charset="-122"/>
                      </a:rPr>
                    </a:br>
                    <a:r>
                      <a:rPr lang="en-US" altLang="zh-CN" sz="1800">
                        <a:effectLst>
                          <a:outerShdw blurRad="38100" dist="38100" dir="2700000" algn="tl">
                            <a:srgbClr val="FFFFFF"/>
                          </a:outerShdw>
                        </a:effectLst>
                        <a:ea typeface="宋体" panose="02010600030101010101" pitchFamily="2" charset="-122"/>
                      </a:rPr>
                      <a:t>Execution</a:t>
                    </a:r>
                  </a:p>
                </p:txBody>
              </p:sp>
              <p:grpSp>
                <p:nvGrpSpPr>
                  <p:cNvPr id="307243" name="Group 43">
                    <a:extLst>
                      <a:ext uri="{FF2B5EF4-FFF2-40B4-BE49-F238E27FC236}">
                        <a16:creationId xmlns:a16="http://schemas.microsoft.com/office/drawing/2014/main" id="{C75E58E7-2688-463E-A476-7508F735EA25}"/>
                      </a:ext>
                    </a:extLst>
                  </p:cNvPr>
                  <p:cNvGrpSpPr>
                    <a:grpSpLocks/>
                  </p:cNvGrpSpPr>
                  <p:nvPr/>
                </p:nvGrpSpPr>
                <p:grpSpPr bwMode="auto">
                  <a:xfrm>
                    <a:off x="1015" y="274"/>
                    <a:ext cx="2565" cy="1248"/>
                    <a:chOff x="0" y="0"/>
                    <a:chExt cx="2565" cy="1248"/>
                  </a:xfrm>
                </p:grpSpPr>
                <p:sp>
                  <p:nvSpPr>
                    <p:cNvPr id="307244" name="Rectangle 44">
                      <a:extLst>
                        <a:ext uri="{FF2B5EF4-FFF2-40B4-BE49-F238E27FC236}">
                          <a16:creationId xmlns:a16="http://schemas.microsoft.com/office/drawing/2014/main" id="{E70C010D-E014-4B33-A30A-E19D2ED8B9AB}"/>
                        </a:ext>
                      </a:extLst>
                    </p:cNvPr>
                    <p:cNvSpPr>
                      <a:spLocks noChangeArrowheads="1"/>
                    </p:cNvSpPr>
                    <p:nvPr/>
                  </p:nvSpPr>
                  <p:spPr bwMode="auto">
                    <a:xfrm>
                      <a:off x="2184" y="0"/>
                      <a:ext cx="381" cy="1248"/>
                    </a:xfrm>
                    <a:prstGeom prst="rect">
                      <a:avLst/>
                    </a:prstGeom>
                    <a:solidFill>
                      <a:srgbClr val="9966FF">
                        <a:alpha val="50000"/>
                      </a:srgbClr>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45" name="Line 45">
                      <a:extLst>
                        <a:ext uri="{FF2B5EF4-FFF2-40B4-BE49-F238E27FC236}">
                          <a16:creationId xmlns:a16="http://schemas.microsoft.com/office/drawing/2014/main" id="{1AF3AA5D-54B5-4EAF-93B1-D12552B317B3}"/>
                        </a:ext>
                      </a:extLst>
                    </p:cNvPr>
                    <p:cNvSpPr>
                      <a:spLocks noChangeShapeType="1"/>
                    </p:cNvSpPr>
                    <p:nvPr/>
                  </p:nvSpPr>
                  <p:spPr bwMode="auto">
                    <a:xfrm flipH="1">
                      <a:off x="0" y="480"/>
                      <a:ext cx="2160" cy="2"/>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grpSp>
          <p:nvGrpSpPr>
            <p:cNvPr id="307246" name="Group 46">
              <a:extLst>
                <a:ext uri="{FF2B5EF4-FFF2-40B4-BE49-F238E27FC236}">
                  <a16:creationId xmlns:a16="http://schemas.microsoft.com/office/drawing/2014/main" id="{071A8F5C-A5B8-4C51-9974-6C4C8F4D25E8}"/>
                </a:ext>
              </a:extLst>
            </p:cNvPr>
            <p:cNvGrpSpPr>
              <a:grpSpLocks/>
            </p:cNvGrpSpPr>
            <p:nvPr/>
          </p:nvGrpSpPr>
          <p:grpSpPr bwMode="auto">
            <a:xfrm>
              <a:off x="2442" y="1342"/>
              <a:ext cx="2844" cy="1570"/>
              <a:chOff x="0" y="0"/>
              <a:chExt cx="2844" cy="1570"/>
            </a:xfrm>
          </p:grpSpPr>
          <p:sp>
            <p:nvSpPr>
              <p:cNvPr id="307247" name="Text Box 47">
                <a:extLst>
                  <a:ext uri="{FF2B5EF4-FFF2-40B4-BE49-F238E27FC236}">
                    <a16:creationId xmlns:a16="http://schemas.microsoft.com/office/drawing/2014/main" id="{2A19A6C1-6544-47AD-807D-73B66A4F2D75}"/>
                  </a:ext>
                </a:extLst>
              </p:cNvPr>
              <p:cNvSpPr txBox="1">
                <a:spLocks noChangeArrowheads="1"/>
              </p:cNvSpPr>
              <p:nvPr/>
            </p:nvSpPr>
            <p:spPr bwMode="auto">
              <a:xfrm>
                <a:off x="1840" y="480"/>
                <a:ext cx="1004" cy="52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n-US" altLang="zh-CN" sz="1800" dirty="0">
                    <a:effectLst>
                      <a:outerShdw blurRad="38100" dist="38100" dir="2700000" algn="tl">
                        <a:srgbClr val="FFFFFF"/>
                      </a:outerShdw>
                    </a:effectLst>
                    <a:ea typeface="宋体" panose="02010600030101010101" pitchFamily="2" charset="-122"/>
                  </a:rPr>
                  <a:t>Streaming</a:t>
                </a:r>
              </a:p>
              <a:p>
                <a:pPr algn="ctr" eaLnBrk="0" hangingPunct="0">
                  <a:lnSpc>
                    <a:spcPct val="90000"/>
                  </a:lnSpc>
                </a:pPr>
                <a:r>
                  <a:rPr lang="en-US" altLang="zh-CN" sz="1800" dirty="0">
                    <a:effectLst>
                      <a:outerShdw blurRad="38100" dist="38100" dir="2700000" algn="tl">
                        <a:srgbClr val="FFFFFF"/>
                      </a:outerShdw>
                    </a:effectLst>
                    <a:ea typeface="宋体" panose="02010600030101010101" pitchFamily="2" charset="-122"/>
                  </a:rPr>
                  <a:t>SIMD</a:t>
                </a:r>
                <a:br>
                  <a:rPr lang="en-US" altLang="zh-CN" sz="1800" dirty="0">
                    <a:effectLst>
                      <a:outerShdw blurRad="38100" dist="38100" dir="2700000" algn="tl">
                        <a:srgbClr val="FFFFFF"/>
                      </a:outerShdw>
                    </a:effectLst>
                    <a:ea typeface="宋体" panose="02010600030101010101" pitchFamily="2" charset="-122"/>
                  </a:rPr>
                </a:br>
                <a:r>
                  <a:rPr lang="en-US" altLang="zh-CN" sz="1800" dirty="0">
                    <a:effectLst>
                      <a:outerShdw blurRad="38100" dist="38100" dir="2700000" algn="tl">
                        <a:srgbClr val="FFFFFF"/>
                      </a:outerShdw>
                    </a:effectLst>
                    <a:ea typeface="宋体" panose="02010600030101010101" pitchFamily="2" charset="-122"/>
                  </a:rPr>
                  <a:t>Extensions 2</a:t>
                </a:r>
              </a:p>
            </p:txBody>
          </p:sp>
          <p:grpSp>
            <p:nvGrpSpPr>
              <p:cNvPr id="307248" name="Group 48">
                <a:extLst>
                  <a:ext uri="{FF2B5EF4-FFF2-40B4-BE49-F238E27FC236}">
                    <a16:creationId xmlns:a16="http://schemas.microsoft.com/office/drawing/2014/main" id="{F810E4E2-834A-44C9-97FA-57D46E6EDD9D}"/>
                  </a:ext>
                </a:extLst>
              </p:cNvPr>
              <p:cNvGrpSpPr>
                <a:grpSpLocks/>
              </p:cNvGrpSpPr>
              <p:nvPr/>
            </p:nvGrpSpPr>
            <p:grpSpPr bwMode="auto">
              <a:xfrm>
                <a:off x="0" y="0"/>
                <a:ext cx="1516" cy="1570"/>
                <a:chOff x="0" y="0"/>
                <a:chExt cx="1516" cy="1570"/>
              </a:xfrm>
            </p:grpSpPr>
            <p:sp>
              <p:nvSpPr>
                <p:cNvPr id="307249" name="Rectangle 49">
                  <a:extLst>
                    <a:ext uri="{FF2B5EF4-FFF2-40B4-BE49-F238E27FC236}">
                      <a16:creationId xmlns:a16="http://schemas.microsoft.com/office/drawing/2014/main" id="{0DFB3319-2738-41BD-8693-4931ECCC6D88}"/>
                    </a:ext>
                  </a:extLst>
                </p:cNvPr>
                <p:cNvSpPr>
                  <a:spLocks noChangeArrowheads="1"/>
                </p:cNvSpPr>
                <p:nvPr/>
              </p:nvSpPr>
              <p:spPr bwMode="auto">
                <a:xfrm>
                  <a:off x="16" y="0"/>
                  <a:ext cx="666" cy="720"/>
                </a:xfrm>
                <a:prstGeom prst="rect">
                  <a:avLst/>
                </a:prstGeom>
                <a:solidFill>
                  <a:srgbClr val="00FFCC">
                    <a:alpha val="50000"/>
                  </a:srgbClr>
                </a:solidFill>
                <a:ln w="38100">
                  <a:solidFill>
                    <a:srgbClr val="00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50" name="Text Box 50">
                  <a:extLst>
                    <a:ext uri="{FF2B5EF4-FFF2-40B4-BE49-F238E27FC236}">
                      <a16:creationId xmlns:a16="http://schemas.microsoft.com/office/drawing/2014/main" id="{921C180A-E6CA-40F2-AFE4-A44687BF4703}"/>
                    </a:ext>
                  </a:extLst>
                </p:cNvPr>
                <p:cNvSpPr txBox="1">
                  <a:spLocks noChangeArrowheads="1"/>
                </p:cNvSpPr>
                <p:nvPr/>
              </p:nvSpPr>
              <p:spPr bwMode="auto">
                <a:xfrm>
                  <a:off x="112" y="1200"/>
                  <a:ext cx="1404" cy="37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n-US" altLang="zh-CN" sz="1800" dirty="0">
                      <a:effectLst>
                        <a:outerShdw blurRad="38100" dist="38100" dir="2700000" algn="tl">
                          <a:srgbClr val="FFFFFF"/>
                        </a:outerShdw>
                      </a:effectLst>
                      <a:ea typeface="宋体" panose="02010600030101010101" pitchFamily="2" charset="-122"/>
                    </a:rPr>
                    <a:t>Enhanced Floating</a:t>
                  </a:r>
                </a:p>
                <a:p>
                  <a:pPr algn="ctr" eaLnBrk="0" hangingPunct="0">
                    <a:lnSpc>
                      <a:spcPct val="90000"/>
                    </a:lnSpc>
                  </a:pPr>
                  <a:r>
                    <a:rPr lang="en-US" altLang="zh-CN" sz="1800" dirty="0">
                      <a:effectLst>
                        <a:outerShdw blurRad="38100" dist="38100" dir="2700000" algn="tl">
                          <a:srgbClr val="FFFFFF"/>
                        </a:outerShdw>
                      </a:effectLst>
                      <a:ea typeface="宋体" panose="02010600030101010101" pitchFamily="2" charset="-122"/>
                    </a:rPr>
                    <a:t>Point / Multi-Media</a:t>
                  </a:r>
                </a:p>
              </p:txBody>
            </p:sp>
            <p:sp>
              <p:nvSpPr>
                <p:cNvPr id="307251" name="Line 51">
                  <a:extLst>
                    <a:ext uri="{FF2B5EF4-FFF2-40B4-BE49-F238E27FC236}">
                      <a16:creationId xmlns:a16="http://schemas.microsoft.com/office/drawing/2014/main" id="{41F5D650-2874-4E92-B855-70DC0C59B02A}"/>
                    </a:ext>
                  </a:extLst>
                </p:cNvPr>
                <p:cNvSpPr>
                  <a:spLocks noChangeShapeType="1"/>
                </p:cNvSpPr>
                <p:nvPr/>
              </p:nvSpPr>
              <p:spPr bwMode="auto">
                <a:xfrm>
                  <a:off x="48" y="720"/>
                  <a:ext cx="0" cy="624"/>
                </a:xfrm>
                <a:prstGeom prst="line">
                  <a:avLst/>
                </a:prstGeom>
                <a:noFill/>
                <a:ln w="28575">
                  <a:solidFill>
                    <a:srgbClr val="00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52" name="Oval 52">
                  <a:extLst>
                    <a:ext uri="{FF2B5EF4-FFF2-40B4-BE49-F238E27FC236}">
                      <a16:creationId xmlns:a16="http://schemas.microsoft.com/office/drawing/2014/main" id="{8C6C26D3-976F-4668-A604-760590A8DFAF}"/>
                    </a:ext>
                  </a:extLst>
                </p:cNvPr>
                <p:cNvSpPr>
                  <a:spLocks noChangeArrowheads="1"/>
                </p:cNvSpPr>
                <p:nvPr/>
              </p:nvSpPr>
              <p:spPr bwMode="auto">
                <a:xfrm>
                  <a:off x="0" y="1296"/>
                  <a:ext cx="96" cy="96"/>
                </a:xfrm>
                <a:prstGeom prst="ellipse">
                  <a:avLst/>
                </a:prstGeom>
                <a:solidFill>
                  <a:srgbClr val="00FFC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2" name="日期占位符 1">
            <a:extLst>
              <a:ext uri="{FF2B5EF4-FFF2-40B4-BE49-F238E27FC236}">
                <a16:creationId xmlns:a16="http://schemas.microsoft.com/office/drawing/2014/main" id="{C54B6DE2-930F-4A8B-8CE3-6856B6812BC9}"/>
              </a:ext>
            </a:extLst>
          </p:cNvPr>
          <p:cNvSpPr>
            <a:spLocks noGrp="1"/>
          </p:cNvSpPr>
          <p:nvPr>
            <p:ph type="dt" sz="half" idx="10"/>
          </p:nvPr>
        </p:nvSpPr>
        <p:spPr/>
        <p:txBody>
          <a:bodyPr/>
          <a:lstStyle/>
          <a:p>
            <a:fld id="{52BD0B17-CC5E-4158-8E90-0605E206E622}"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DAD7949B-56AF-4406-8148-9127D026B58A}"/>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4300A915-D390-460F-BA79-24160994C951}"/>
              </a:ext>
            </a:extLst>
          </p:cNvPr>
          <p:cNvSpPr>
            <a:spLocks noGrp="1"/>
          </p:cNvSpPr>
          <p:nvPr>
            <p:ph type="sldNum" sz="quarter" idx="12"/>
          </p:nvPr>
        </p:nvSpPr>
        <p:spPr/>
        <p:txBody>
          <a:bodyPr/>
          <a:lstStyle/>
          <a:p>
            <a:fld id="{543F9F60-DC96-4418-AA45-B65D142E4089}" type="slidenum">
              <a:rPr lang="zh-CN" altLang="en-US" smtClean="0"/>
              <a:t>89</a:t>
            </a:fld>
            <a:endParaRPr lang="zh-CN" altLang="en-US"/>
          </a:p>
        </p:txBody>
      </p:sp>
    </p:spTree>
    <p:extLst>
      <p:ext uri="{BB962C8B-B14F-4D97-AF65-F5344CB8AC3E}">
        <p14:creationId xmlns:p14="http://schemas.microsoft.com/office/powerpoint/2010/main" val="208235909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a:extLst>
              <a:ext uri="{FF2B5EF4-FFF2-40B4-BE49-F238E27FC236}">
                <a16:creationId xmlns:a16="http://schemas.microsoft.com/office/drawing/2014/main" id="{F8BC86B3-7417-4CE7-8ED3-1F2DE194CB1F}"/>
              </a:ext>
            </a:extLst>
          </p:cNvPr>
          <p:cNvSpPr>
            <a:spLocks noGrp="1" noChangeArrowheads="1"/>
          </p:cNvSpPr>
          <p:nvPr>
            <p:ph type="title"/>
          </p:nvPr>
        </p:nvSpPr>
        <p:spPr/>
        <p:txBody>
          <a:bodyPr/>
          <a:lstStyle/>
          <a:p>
            <a:r>
              <a:rPr lang="zh-CN" altLang="en-US"/>
              <a:t>发现抄袭和一稿多投的利器</a:t>
            </a:r>
          </a:p>
        </p:txBody>
      </p:sp>
      <p:sp>
        <p:nvSpPr>
          <p:cNvPr id="502787" name="Rectangle 3">
            <a:extLst>
              <a:ext uri="{FF2B5EF4-FFF2-40B4-BE49-F238E27FC236}">
                <a16:creationId xmlns:a16="http://schemas.microsoft.com/office/drawing/2014/main" id="{6DAD9015-5D63-472F-B4B5-BF5AADB2BCF9}"/>
              </a:ext>
            </a:extLst>
          </p:cNvPr>
          <p:cNvSpPr>
            <a:spLocks noGrp="1" noChangeArrowheads="1"/>
          </p:cNvSpPr>
          <p:nvPr>
            <p:ph type="body" idx="1"/>
          </p:nvPr>
        </p:nvSpPr>
        <p:spPr/>
        <p:txBody>
          <a:bodyPr/>
          <a:lstStyle/>
          <a:p>
            <a:r>
              <a:rPr lang="zh-CN" altLang="en-US"/>
              <a:t>提供论文相似度对比的网站</a:t>
            </a:r>
          </a:p>
          <a:p>
            <a:pPr lvl="1"/>
            <a:r>
              <a:rPr lang="zh-CN" altLang="en-US"/>
              <a:t>原始目的：为研究者提供关相关研究的查找</a:t>
            </a:r>
          </a:p>
          <a:p>
            <a:pPr lvl="1"/>
            <a:r>
              <a:rPr lang="zh-CN" altLang="en-US"/>
              <a:t>英文网站：</a:t>
            </a:r>
          </a:p>
          <a:p>
            <a:pPr lvl="1"/>
            <a:r>
              <a:rPr lang="zh-CN" altLang="en-US"/>
              <a:t>中文网站：</a:t>
            </a:r>
            <a:r>
              <a:rPr lang="en-US" altLang="zh-CN"/>
              <a:t>CNKI</a:t>
            </a:r>
            <a:r>
              <a:rPr lang="zh-CN" altLang="en-US"/>
              <a:t>（中国知网）、军网</a:t>
            </a:r>
          </a:p>
          <a:p>
            <a:pPr lvl="2"/>
            <a:r>
              <a:rPr lang="zh-CN" altLang="en-US"/>
              <a:t>知网节技术</a:t>
            </a:r>
          </a:p>
          <a:p>
            <a:pPr lvl="1"/>
            <a:r>
              <a:rPr lang="zh-CN" altLang="en-US"/>
              <a:t>不足：跨语种机器难以识别，“反相似”的处理</a:t>
            </a:r>
            <a:r>
              <a:rPr lang="en-US" altLang="zh-CN"/>
              <a:t>……</a:t>
            </a:r>
          </a:p>
          <a:p>
            <a:r>
              <a:rPr lang="zh-CN" altLang="en-US"/>
              <a:t>打击学术不端行为的网站</a:t>
            </a:r>
          </a:p>
          <a:p>
            <a:pPr lvl="1"/>
            <a:r>
              <a:rPr lang="zh-CN" altLang="en-US"/>
              <a:t>新语丝</a:t>
            </a:r>
          </a:p>
        </p:txBody>
      </p:sp>
      <p:sp>
        <p:nvSpPr>
          <p:cNvPr id="2" name="日期占位符 1">
            <a:extLst>
              <a:ext uri="{FF2B5EF4-FFF2-40B4-BE49-F238E27FC236}">
                <a16:creationId xmlns:a16="http://schemas.microsoft.com/office/drawing/2014/main" id="{8861FEB0-5260-4200-B420-36BF4157BAA0}"/>
              </a:ext>
            </a:extLst>
          </p:cNvPr>
          <p:cNvSpPr>
            <a:spLocks noGrp="1"/>
          </p:cNvSpPr>
          <p:nvPr>
            <p:ph type="dt" sz="half" idx="10"/>
          </p:nvPr>
        </p:nvSpPr>
        <p:spPr/>
        <p:txBody>
          <a:bodyPr/>
          <a:lstStyle/>
          <a:p>
            <a:fld id="{BEB5F01F-3417-4AC7-A891-24D173561601}"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EE82966F-EF12-46F1-9281-137A524AEAFA}"/>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49CC0E32-FFF8-451A-8D5F-617BE82F4CDB}"/>
              </a:ext>
            </a:extLst>
          </p:cNvPr>
          <p:cNvSpPr>
            <a:spLocks noGrp="1"/>
          </p:cNvSpPr>
          <p:nvPr>
            <p:ph type="sldNum" sz="quarter" idx="12"/>
          </p:nvPr>
        </p:nvSpPr>
        <p:spPr/>
        <p:txBody>
          <a:bodyPr/>
          <a:lstStyle/>
          <a:p>
            <a:fld id="{336653EF-9ABF-4E40-80D2-3EB699054AAB}" type="slidenum">
              <a:rPr lang="zh-CN" altLang="en-US" smtClean="0"/>
              <a:t>9</a:t>
            </a:fld>
            <a:endParaRPr lang="zh-CN" altLang="en-US"/>
          </a:p>
        </p:txBody>
      </p:sp>
    </p:spTree>
    <p:extLst>
      <p:ext uri="{BB962C8B-B14F-4D97-AF65-F5344CB8AC3E}">
        <p14:creationId xmlns:p14="http://schemas.microsoft.com/office/powerpoint/2010/main" val="404404593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06" name="Rectangle 58">
            <a:extLst>
              <a:ext uri="{FF2B5EF4-FFF2-40B4-BE49-F238E27FC236}">
                <a16:creationId xmlns:a16="http://schemas.microsoft.com/office/drawing/2014/main" id="{6EDD5E07-7B61-45F0-8660-344B0E88056A}"/>
              </a:ext>
            </a:extLst>
          </p:cNvPr>
          <p:cNvSpPr>
            <a:spLocks noGrp="1" noChangeArrowheads="1"/>
          </p:cNvSpPr>
          <p:nvPr>
            <p:ph type="title"/>
          </p:nvPr>
        </p:nvSpPr>
        <p:spPr/>
        <p:txBody>
          <a:bodyPr>
            <a:normAutofit/>
          </a:bodyPr>
          <a:lstStyle/>
          <a:p>
            <a:r>
              <a:rPr lang="en-US" altLang="zh-CN"/>
              <a:t>Intel® Pentium® 4 Processor Design Goals</a:t>
            </a:r>
          </a:p>
        </p:txBody>
      </p:sp>
      <p:sp>
        <p:nvSpPr>
          <p:cNvPr id="309307" name="Rectangle 59">
            <a:extLst>
              <a:ext uri="{FF2B5EF4-FFF2-40B4-BE49-F238E27FC236}">
                <a16:creationId xmlns:a16="http://schemas.microsoft.com/office/drawing/2014/main" id="{B2C240A4-1750-4EC2-ABAE-DD1E12250856}"/>
              </a:ext>
            </a:extLst>
          </p:cNvPr>
          <p:cNvSpPr>
            <a:spLocks noGrp="1" noChangeArrowheads="1"/>
          </p:cNvSpPr>
          <p:nvPr>
            <p:ph idx="1"/>
          </p:nvPr>
        </p:nvSpPr>
        <p:spPr/>
        <p:txBody>
          <a:bodyPr/>
          <a:lstStyle/>
          <a:p>
            <a:r>
              <a:rPr lang="en-US" altLang="zh-CN"/>
              <a:t>Two main goals</a:t>
            </a:r>
          </a:p>
          <a:p>
            <a:pPr lvl="1"/>
            <a:r>
              <a:rPr lang="en-US" altLang="zh-CN"/>
              <a:t>Deliver world class performance across both existing and emerging applications</a:t>
            </a:r>
          </a:p>
          <a:p>
            <a:pPr lvl="1"/>
            <a:r>
              <a:rPr lang="en-US" altLang="zh-CN"/>
              <a:t>Deliver performance headroom and scalability for the future</a:t>
            </a:r>
          </a:p>
          <a:p>
            <a:r>
              <a:rPr lang="en-US" altLang="zh-CN"/>
              <a:t>Micro-architecture that will drive performance leadership for the next several years</a:t>
            </a:r>
          </a:p>
        </p:txBody>
      </p:sp>
      <p:graphicFrame>
        <p:nvGraphicFramePr>
          <p:cNvPr id="11" name="Group 78">
            <a:extLst>
              <a:ext uri="{FF2B5EF4-FFF2-40B4-BE49-F238E27FC236}">
                <a16:creationId xmlns:a16="http://schemas.microsoft.com/office/drawing/2014/main" id="{80940AC7-3A3C-49CE-A629-CB557E72459A}"/>
              </a:ext>
            </a:extLst>
          </p:cNvPr>
          <p:cNvGraphicFramePr>
            <a:graphicFrameLocks/>
          </p:cNvGraphicFramePr>
          <p:nvPr/>
        </p:nvGraphicFramePr>
        <p:xfrm>
          <a:off x="542925" y="4668520"/>
          <a:ext cx="8058150" cy="1508443"/>
        </p:xfrm>
        <a:graphic>
          <a:graphicData uri="http://schemas.openxmlformats.org/drawingml/2006/table">
            <a:tbl>
              <a:tblPr/>
              <a:tblGrid>
                <a:gridCol w="2043953">
                  <a:extLst>
                    <a:ext uri="{9D8B030D-6E8A-4147-A177-3AD203B41FA5}">
                      <a16:colId xmlns:a16="http://schemas.microsoft.com/office/drawing/2014/main" val="1442434964"/>
                    </a:ext>
                  </a:extLst>
                </a:gridCol>
                <a:gridCol w="1750183">
                  <a:extLst>
                    <a:ext uri="{9D8B030D-6E8A-4147-A177-3AD203B41FA5}">
                      <a16:colId xmlns:a16="http://schemas.microsoft.com/office/drawing/2014/main" val="2302752298"/>
                    </a:ext>
                  </a:extLst>
                </a:gridCol>
                <a:gridCol w="1306513">
                  <a:extLst>
                    <a:ext uri="{9D8B030D-6E8A-4147-A177-3AD203B41FA5}">
                      <a16:colId xmlns:a16="http://schemas.microsoft.com/office/drawing/2014/main" val="908789295"/>
                    </a:ext>
                  </a:extLst>
                </a:gridCol>
                <a:gridCol w="1268550">
                  <a:extLst>
                    <a:ext uri="{9D8B030D-6E8A-4147-A177-3AD203B41FA5}">
                      <a16:colId xmlns:a16="http://schemas.microsoft.com/office/drawing/2014/main" val="3124319833"/>
                    </a:ext>
                  </a:extLst>
                </a:gridCol>
                <a:gridCol w="1688951">
                  <a:extLst>
                    <a:ext uri="{9D8B030D-6E8A-4147-A177-3AD203B41FA5}">
                      <a16:colId xmlns:a16="http://schemas.microsoft.com/office/drawing/2014/main" val="3702936789"/>
                    </a:ext>
                  </a:extLst>
                </a:gridCol>
              </a:tblGrid>
              <a:tr h="715963">
                <a:tc>
                  <a:txBody>
                    <a:bodyPr/>
                    <a:lstStyle>
                      <a:lvl1pPr>
                        <a:spcBef>
                          <a:spcPct val="20000"/>
                        </a:spcBef>
                        <a:defRPr sz="2800">
                          <a:solidFill>
                            <a:schemeClr val="tx1"/>
                          </a:solidFill>
                          <a:latin typeface="Comic Sans MS" panose="030F0702030302020204" pitchFamily="66" charset="0"/>
                          <a:ea typeface="幼圆" panose="02010509060101010101" pitchFamily="49" charset="-122"/>
                        </a:defRPr>
                      </a:lvl1pPr>
                      <a:lvl2pPr>
                        <a:spcBef>
                          <a:spcPct val="20000"/>
                        </a:spcBef>
                        <a:defRPr sz="2400">
                          <a:solidFill>
                            <a:schemeClr val="tx1"/>
                          </a:solidFill>
                          <a:latin typeface="Comic Sans MS" panose="030F0702030302020204" pitchFamily="66" charset="0"/>
                          <a:ea typeface="幼圆" panose="02010509060101010101" pitchFamily="49" charset="-122"/>
                        </a:defRPr>
                      </a:lvl2pPr>
                      <a:lvl3pPr>
                        <a:spcBef>
                          <a:spcPct val="20000"/>
                        </a:spcBef>
                        <a:defRPr sz="2000">
                          <a:solidFill>
                            <a:schemeClr val="tx1"/>
                          </a:solidFill>
                          <a:latin typeface="Comic Sans MS" panose="030F0702030302020204" pitchFamily="66" charset="0"/>
                          <a:ea typeface="幼圆" panose="02010509060101010101" pitchFamily="49" charset="-122"/>
                        </a:defRPr>
                      </a:lvl3pPr>
                      <a:lvl4pPr>
                        <a:spcBef>
                          <a:spcPct val="20000"/>
                        </a:spcBef>
                        <a:defRPr>
                          <a:solidFill>
                            <a:schemeClr val="tx1"/>
                          </a:solidFill>
                          <a:latin typeface="Comic Sans MS" panose="030F0702030302020204" pitchFamily="66" charset="0"/>
                          <a:ea typeface="幼圆" panose="02010509060101010101" pitchFamily="49" charset="-122"/>
                        </a:defRPr>
                      </a:lvl4pPr>
                      <a:lvl5pPr>
                        <a:spcBef>
                          <a:spcPct val="20000"/>
                        </a:spcBef>
                        <a:defRPr>
                          <a:solidFill>
                            <a:schemeClr val="tx1"/>
                          </a:solidFill>
                          <a:latin typeface="Comic Sans MS" panose="030F0702030302020204" pitchFamily="66" charset="0"/>
                          <a:ea typeface="幼圆" panose="02010509060101010101" pitchFamily="49" charset="-122"/>
                        </a:defRPr>
                      </a:lvl5pPr>
                      <a:lvl6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6pPr>
                      <a:lvl7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7pPr>
                      <a:lvl8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8pPr>
                      <a:lvl9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mic Sans MS" panose="030F0702030302020204" pitchFamily="66" charset="0"/>
                          <a:ea typeface="幼圆" panose="02010509060101010101" pitchFamily="49" charset="-122"/>
                        </a:rPr>
                        <a:t>Processor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Comic Sans MS" panose="030F0702030302020204" pitchFamily="66" charset="0"/>
                          <a:ea typeface="幼圆" panose="02010509060101010101" pitchFamily="49" charset="-122"/>
                        </a:defRPr>
                      </a:lvl1pPr>
                      <a:lvl2pPr>
                        <a:spcBef>
                          <a:spcPct val="20000"/>
                        </a:spcBef>
                        <a:defRPr sz="2400">
                          <a:solidFill>
                            <a:schemeClr val="tx1"/>
                          </a:solidFill>
                          <a:latin typeface="Comic Sans MS" panose="030F0702030302020204" pitchFamily="66" charset="0"/>
                          <a:ea typeface="幼圆" panose="02010509060101010101" pitchFamily="49" charset="-122"/>
                        </a:defRPr>
                      </a:lvl2pPr>
                      <a:lvl3pPr>
                        <a:spcBef>
                          <a:spcPct val="20000"/>
                        </a:spcBef>
                        <a:defRPr sz="2000">
                          <a:solidFill>
                            <a:schemeClr val="tx1"/>
                          </a:solidFill>
                          <a:latin typeface="Comic Sans MS" panose="030F0702030302020204" pitchFamily="66" charset="0"/>
                          <a:ea typeface="幼圆" panose="02010509060101010101" pitchFamily="49" charset="-122"/>
                        </a:defRPr>
                      </a:lvl3pPr>
                      <a:lvl4pPr>
                        <a:spcBef>
                          <a:spcPct val="20000"/>
                        </a:spcBef>
                        <a:defRPr>
                          <a:solidFill>
                            <a:schemeClr val="tx1"/>
                          </a:solidFill>
                          <a:latin typeface="Comic Sans MS" panose="030F0702030302020204" pitchFamily="66" charset="0"/>
                          <a:ea typeface="幼圆" panose="02010509060101010101" pitchFamily="49" charset="-122"/>
                        </a:defRPr>
                      </a:lvl4pPr>
                      <a:lvl5pPr>
                        <a:spcBef>
                          <a:spcPct val="20000"/>
                        </a:spcBef>
                        <a:defRPr>
                          <a:solidFill>
                            <a:schemeClr val="tx1"/>
                          </a:solidFill>
                          <a:latin typeface="Comic Sans MS" panose="030F0702030302020204" pitchFamily="66" charset="0"/>
                          <a:ea typeface="幼圆" panose="02010509060101010101" pitchFamily="49" charset="-122"/>
                        </a:defRPr>
                      </a:lvl5pPr>
                      <a:lvl6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6pPr>
                      <a:lvl7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7pPr>
                      <a:lvl8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8pPr>
                      <a:lvl9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rPr>
                        <a:t>Clock Speed (</a:t>
                      </a:r>
                      <a:r>
                        <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rPr>
                        <a:t>MHz</a:t>
                      </a:r>
                      <a:r>
                        <a:rPr kumimoji="0" lang="zh-CN"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Comic Sans MS" panose="030F0702030302020204" pitchFamily="66" charset="0"/>
                          <a:ea typeface="幼圆" panose="02010509060101010101" pitchFamily="49" charset="-122"/>
                        </a:defRPr>
                      </a:lvl1pPr>
                      <a:lvl2pPr>
                        <a:spcBef>
                          <a:spcPct val="20000"/>
                        </a:spcBef>
                        <a:defRPr sz="2400">
                          <a:solidFill>
                            <a:schemeClr val="tx1"/>
                          </a:solidFill>
                          <a:latin typeface="Comic Sans MS" panose="030F0702030302020204" pitchFamily="66" charset="0"/>
                          <a:ea typeface="幼圆" panose="02010509060101010101" pitchFamily="49" charset="-122"/>
                        </a:defRPr>
                      </a:lvl2pPr>
                      <a:lvl3pPr>
                        <a:spcBef>
                          <a:spcPct val="20000"/>
                        </a:spcBef>
                        <a:defRPr sz="2000">
                          <a:solidFill>
                            <a:schemeClr val="tx1"/>
                          </a:solidFill>
                          <a:latin typeface="Comic Sans MS" panose="030F0702030302020204" pitchFamily="66" charset="0"/>
                          <a:ea typeface="幼圆" panose="02010509060101010101" pitchFamily="49" charset="-122"/>
                        </a:defRPr>
                      </a:lvl3pPr>
                      <a:lvl4pPr>
                        <a:spcBef>
                          <a:spcPct val="20000"/>
                        </a:spcBef>
                        <a:defRPr>
                          <a:solidFill>
                            <a:schemeClr val="tx1"/>
                          </a:solidFill>
                          <a:latin typeface="Comic Sans MS" panose="030F0702030302020204" pitchFamily="66" charset="0"/>
                          <a:ea typeface="幼圆" panose="02010509060101010101" pitchFamily="49" charset="-122"/>
                        </a:defRPr>
                      </a:lvl4pPr>
                      <a:lvl5pPr>
                        <a:spcBef>
                          <a:spcPct val="20000"/>
                        </a:spcBef>
                        <a:defRPr>
                          <a:solidFill>
                            <a:schemeClr val="tx1"/>
                          </a:solidFill>
                          <a:latin typeface="Comic Sans MS" panose="030F0702030302020204" pitchFamily="66" charset="0"/>
                          <a:ea typeface="幼圆" panose="02010509060101010101" pitchFamily="49" charset="-122"/>
                        </a:defRPr>
                      </a:lvl5pPr>
                      <a:lvl6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6pPr>
                      <a:lvl7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7pPr>
                      <a:lvl8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8pPr>
                      <a:lvl9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rPr>
                        <a:t>Intro Date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Comic Sans MS" panose="030F0702030302020204" pitchFamily="66" charset="0"/>
                          <a:ea typeface="幼圆" panose="02010509060101010101" pitchFamily="49" charset="-122"/>
                        </a:defRPr>
                      </a:lvl1pPr>
                      <a:lvl2pPr>
                        <a:spcBef>
                          <a:spcPct val="20000"/>
                        </a:spcBef>
                        <a:defRPr sz="2400">
                          <a:solidFill>
                            <a:schemeClr val="tx1"/>
                          </a:solidFill>
                          <a:latin typeface="Comic Sans MS" panose="030F0702030302020204" pitchFamily="66" charset="0"/>
                          <a:ea typeface="幼圆" panose="02010509060101010101" pitchFamily="49" charset="-122"/>
                        </a:defRPr>
                      </a:lvl2pPr>
                      <a:lvl3pPr>
                        <a:spcBef>
                          <a:spcPct val="20000"/>
                        </a:spcBef>
                        <a:defRPr sz="2000">
                          <a:solidFill>
                            <a:schemeClr val="tx1"/>
                          </a:solidFill>
                          <a:latin typeface="Comic Sans MS" panose="030F0702030302020204" pitchFamily="66" charset="0"/>
                          <a:ea typeface="幼圆" panose="02010509060101010101" pitchFamily="49" charset="-122"/>
                        </a:defRPr>
                      </a:lvl3pPr>
                      <a:lvl4pPr>
                        <a:spcBef>
                          <a:spcPct val="20000"/>
                        </a:spcBef>
                        <a:defRPr>
                          <a:solidFill>
                            <a:schemeClr val="tx1"/>
                          </a:solidFill>
                          <a:latin typeface="Comic Sans MS" panose="030F0702030302020204" pitchFamily="66" charset="0"/>
                          <a:ea typeface="幼圆" panose="02010509060101010101" pitchFamily="49" charset="-122"/>
                        </a:defRPr>
                      </a:lvl4pPr>
                      <a:lvl5pPr>
                        <a:spcBef>
                          <a:spcPct val="20000"/>
                        </a:spcBef>
                        <a:defRPr>
                          <a:solidFill>
                            <a:schemeClr val="tx1"/>
                          </a:solidFill>
                          <a:latin typeface="Comic Sans MS" panose="030F0702030302020204" pitchFamily="66" charset="0"/>
                          <a:ea typeface="幼圆" panose="02010509060101010101" pitchFamily="49" charset="-122"/>
                        </a:defRPr>
                      </a:lvl5pPr>
                      <a:lvl6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6pPr>
                      <a:lvl7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7pPr>
                      <a:lvl8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8pPr>
                      <a:lvl9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rPr>
                        <a:t>Process</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rPr>
                        <a:t>(micron)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Comic Sans MS" panose="030F0702030302020204" pitchFamily="66" charset="0"/>
                          <a:ea typeface="幼圆" panose="02010509060101010101" pitchFamily="49" charset="-122"/>
                        </a:defRPr>
                      </a:lvl1pPr>
                      <a:lvl2pPr>
                        <a:spcBef>
                          <a:spcPct val="20000"/>
                        </a:spcBef>
                        <a:defRPr sz="2400">
                          <a:solidFill>
                            <a:schemeClr val="tx1"/>
                          </a:solidFill>
                          <a:latin typeface="Comic Sans MS" panose="030F0702030302020204" pitchFamily="66" charset="0"/>
                          <a:ea typeface="幼圆" panose="02010509060101010101" pitchFamily="49" charset="-122"/>
                        </a:defRPr>
                      </a:lvl2pPr>
                      <a:lvl3pPr>
                        <a:spcBef>
                          <a:spcPct val="20000"/>
                        </a:spcBef>
                        <a:defRPr sz="2000">
                          <a:solidFill>
                            <a:schemeClr val="tx1"/>
                          </a:solidFill>
                          <a:latin typeface="Comic Sans MS" panose="030F0702030302020204" pitchFamily="66" charset="0"/>
                          <a:ea typeface="幼圆" panose="02010509060101010101" pitchFamily="49" charset="-122"/>
                        </a:defRPr>
                      </a:lvl3pPr>
                      <a:lvl4pPr>
                        <a:spcBef>
                          <a:spcPct val="20000"/>
                        </a:spcBef>
                        <a:defRPr>
                          <a:solidFill>
                            <a:schemeClr val="tx1"/>
                          </a:solidFill>
                          <a:latin typeface="Comic Sans MS" panose="030F0702030302020204" pitchFamily="66" charset="0"/>
                          <a:ea typeface="幼圆" panose="02010509060101010101" pitchFamily="49" charset="-122"/>
                        </a:defRPr>
                      </a:lvl4pPr>
                      <a:lvl5pPr>
                        <a:spcBef>
                          <a:spcPct val="20000"/>
                        </a:spcBef>
                        <a:defRPr>
                          <a:solidFill>
                            <a:schemeClr val="tx1"/>
                          </a:solidFill>
                          <a:latin typeface="Comic Sans MS" panose="030F0702030302020204" pitchFamily="66" charset="0"/>
                          <a:ea typeface="幼圆" panose="02010509060101010101" pitchFamily="49" charset="-122"/>
                        </a:defRPr>
                      </a:lvl5pPr>
                      <a:lvl6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6pPr>
                      <a:lvl7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7pPr>
                      <a:lvl8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8pPr>
                      <a:lvl9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rPr>
                        <a:t>Transistors</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rPr>
                        <a:t>(million)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16855502"/>
                  </a:ext>
                </a:extLst>
              </a:tr>
              <a:tr h="0">
                <a:tc>
                  <a:txBody>
                    <a:bodyPr/>
                    <a:lstStyle>
                      <a:lvl1pPr>
                        <a:spcBef>
                          <a:spcPct val="20000"/>
                        </a:spcBef>
                        <a:defRPr sz="2800">
                          <a:solidFill>
                            <a:schemeClr val="tx1"/>
                          </a:solidFill>
                          <a:latin typeface="Comic Sans MS" panose="030F0702030302020204" pitchFamily="66" charset="0"/>
                          <a:ea typeface="幼圆" panose="02010509060101010101" pitchFamily="49" charset="-122"/>
                        </a:defRPr>
                      </a:lvl1pPr>
                      <a:lvl2pPr>
                        <a:spcBef>
                          <a:spcPct val="20000"/>
                        </a:spcBef>
                        <a:defRPr sz="2400">
                          <a:solidFill>
                            <a:schemeClr val="tx1"/>
                          </a:solidFill>
                          <a:latin typeface="Comic Sans MS" panose="030F0702030302020204" pitchFamily="66" charset="0"/>
                          <a:ea typeface="幼圆" panose="02010509060101010101" pitchFamily="49" charset="-122"/>
                        </a:defRPr>
                      </a:lvl2pPr>
                      <a:lvl3pPr>
                        <a:spcBef>
                          <a:spcPct val="20000"/>
                        </a:spcBef>
                        <a:defRPr sz="2000">
                          <a:solidFill>
                            <a:schemeClr val="tx1"/>
                          </a:solidFill>
                          <a:latin typeface="Comic Sans MS" panose="030F0702030302020204" pitchFamily="66" charset="0"/>
                          <a:ea typeface="幼圆" panose="02010509060101010101" pitchFamily="49" charset="-122"/>
                        </a:defRPr>
                      </a:lvl3pPr>
                      <a:lvl4pPr>
                        <a:spcBef>
                          <a:spcPct val="20000"/>
                        </a:spcBef>
                        <a:defRPr>
                          <a:solidFill>
                            <a:schemeClr val="tx1"/>
                          </a:solidFill>
                          <a:latin typeface="Comic Sans MS" panose="030F0702030302020204" pitchFamily="66" charset="0"/>
                          <a:ea typeface="幼圆" panose="02010509060101010101" pitchFamily="49" charset="-122"/>
                        </a:defRPr>
                      </a:lvl4pPr>
                      <a:lvl5pPr>
                        <a:spcBef>
                          <a:spcPct val="20000"/>
                        </a:spcBef>
                        <a:defRPr>
                          <a:solidFill>
                            <a:schemeClr val="tx1"/>
                          </a:solidFill>
                          <a:latin typeface="Comic Sans MS" panose="030F0702030302020204" pitchFamily="66" charset="0"/>
                          <a:ea typeface="幼圆" panose="02010509060101010101" pitchFamily="49" charset="-122"/>
                        </a:defRPr>
                      </a:lvl5pPr>
                      <a:lvl6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6pPr>
                      <a:lvl7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7pPr>
                      <a:lvl8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8pPr>
                      <a:lvl9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rPr>
                        <a:t>Pentium 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omic Sans MS" panose="030F0702030302020204" pitchFamily="66" charset="0"/>
                          <a:ea typeface="幼圆" panose="02010509060101010101" pitchFamily="49" charset="-122"/>
                        </a:defRPr>
                      </a:lvl1pPr>
                      <a:lvl2pPr>
                        <a:spcBef>
                          <a:spcPct val="20000"/>
                        </a:spcBef>
                        <a:defRPr sz="2400">
                          <a:solidFill>
                            <a:schemeClr val="tx1"/>
                          </a:solidFill>
                          <a:latin typeface="Comic Sans MS" panose="030F0702030302020204" pitchFamily="66" charset="0"/>
                          <a:ea typeface="幼圆" panose="02010509060101010101" pitchFamily="49" charset="-122"/>
                        </a:defRPr>
                      </a:lvl2pPr>
                      <a:lvl3pPr>
                        <a:spcBef>
                          <a:spcPct val="20000"/>
                        </a:spcBef>
                        <a:defRPr sz="2000">
                          <a:solidFill>
                            <a:schemeClr val="tx1"/>
                          </a:solidFill>
                          <a:latin typeface="Comic Sans MS" panose="030F0702030302020204" pitchFamily="66" charset="0"/>
                          <a:ea typeface="幼圆" panose="02010509060101010101" pitchFamily="49" charset="-122"/>
                        </a:defRPr>
                      </a:lvl3pPr>
                      <a:lvl4pPr>
                        <a:spcBef>
                          <a:spcPct val="20000"/>
                        </a:spcBef>
                        <a:defRPr>
                          <a:solidFill>
                            <a:schemeClr val="tx1"/>
                          </a:solidFill>
                          <a:latin typeface="Comic Sans MS" panose="030F0702030302020204" pitchFamily="66" charset="0"/>
                          <a:ea typeface="幼圆" panose="02010509060101010101" pitchFamily="49" charset="-122"/>
                        </a:defRPr>
                      </a:lvl4pPr>
                      <a:lvl5pPr>
                        <a:spcBef>
                          <a:spcPct val="20000"/>
                        </a:spcBef>
                        <a:defRPr>
                          <a:solidFill>
                            <a:schemeClr val="tx1"/>
                          </a:solidFill>
                          <a:latin typeface="Comic Sans MS" panose="030F0702030302020204" pitchFamily="66" charset="0"/>
                          <a:ea typeface="幼圆" panose="02010509060101010101" pitchFamily="49" charset="-122"/>
                        </a:defRPr>
                      </a:lvl5pPr>
                      <a:lvl6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6pPr>
                      <a:lvl7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7pPr>
                      <a:lvl8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8pPr>
                      <a:lvl9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rPr>
                        <a:t>1.4G-2G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omic Sans MS" panose="030F0702030302020204" pitchFamily="66" charset="0"/>
                          <a:ea typeface="幼圆" panose="02010509060101010101" pitchFamily="49" charset="-122"/>
                        </a:defRPr>
                      </a:lvl1pPr>
                      <a:lvl2pPr>
                        <a:spcBef>
                          <a:spcPct val="20000"/>
                        </a:spcBef>
                        <a:defRPr sz="2400">
                          <a:solidFill>
                            <a:schemeClr val="tx1"/>
                          </a:solidFill>
                          <a:latin typeface="Comic Sans MS" panose="030F0702030302020204" pitchFamily="66" charset="0"/>
                          <a:ea typeface="幼圆" panose="02010509060101010101" pitchFamily="49" charset="-122"/>
                        </a:defRPr>
                      </a:lvl2pPr>
                      <a:lvl3pPr>
                        <a:spcBef>
                          <a:spcPct val="20000"/>
                        </a:spcBef>
                        <a:defRPr sz="2000">
                          <a:solidFill>
                            <a:schemeClr val="tx1"/>
                          </a:solidFill>
                          <a:latin typeface="Comic Sans MS" panose="030F0702030302020204" pitchFamily="66" charset="0"/>
                          <a:ea typeface="幼圆" panose="02010509060101010101" pitchFamily="49" charset="-122"/>
                        </a:defRPr>
                      </a:lvl3pPr>
                      <a:lvl4pPr>
                        <a:spcBef>
                          <a:spcPct val="20000"/>
                        </a:spcBef>
                        <a:defRPr>
                          <a:solidFill>
                            <a:schemeClr val="tx1"/>
                          </a:solidFill>
                          <a:latin typeface="Comic Sans MS" panose="030F0702030302020204" pitchFamily="66" charset="0"/>
                          <a:ea typeface="幼圆" panose="02010509060101010101" pitchFamily="49" charset="-122"/>
                        </a:defRPr>
                      </a:lvl4pPr>
                      <a:lvl5pPr>
                        <a:spcBef>
                          <a:spcPct val="20000"/>
                        </a:spcBef>
                        <a:defRPr>
                          <a:solidFill>
                            <a:schemeClr val="tx1"/>
                          </a:solidFill>
                          <a:latin typeface="Comic Sans MS" panose="030F0702030302020204" pitchFamily="66" charset="0"/>
                          <a:ea typeface="幼圆" panose="02010509060101010101" pitchFamily="49" charset="-122"/>
                        </a:defRPr>
                      </a:lvl5pPr>
                      <a:lvl6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6pPr>
                      <a:lvl7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7pPr>
                      <a:lvl8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8pPr>
                      <a:lvl9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rPr>
                        <a:t>2000.11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omic Sans MS" panose="030F0702030302020204" pitchFamily="66" charset="0"/>
                          <a:ea typeface="幼圆" panose="02010509060101010101" pitchFamily="49" charset="-122"/>
                        </a:defRPr>
                      </a:lvl1pPr>
                      <a:lvl2pPr>
                        <a:spcBef>
                          <a:spcPct val="20000"/>
                        </a:spcBef>
                        <a:defRPr sz="2400">
                          <a:solidFill>
                            <a:schemeClr val="tx1"/>
                          </a:solidFill>
                          <a:latin typeface="Comic Sans MS" panose="030F0702030302020204" pitchFamily="66" charset="0"/>
                          <a:ea typeface="幼圆" panose="02010509060101010101" pitchFamily="49" charset="-122"/>
                        </a:defRPr>
                      </a:lvl2pPr>
                      <a:lvl3pPr>
                        <a:spcBef>
                          <a:spcPct val="20000"/>
                        </a:spcBef>
                        <a:defRPr sz="2000">
                          <a:solidFill>
                            <a:schemeClr val="tx1"/>
                          </a:solidFill>
                          <a:latin typeface="Comic Sans MS" panose="030F0702030302020204" pitchFamily="66" charset="0"/>
                          <a:ea typeface="幼圆" panose="02010509060101010101" pitchFamily="49" charset="-122"/>
                        </a:defRPr>
                      </a:lvl3pPr>
                      <a:lvl4pPr>
                        <a:spcBef>
                          <a:spcPct val="20000"/>
                        </a:spcBef>
                        <a:defRPr>
                          <a:solidFill>
                            <a:schemeClr val="tx1"/>
                          </a:solidFill>
                          <a:latin typeface="Comic Sans MS" panose="030F0702030302020204" pitchFamily="66" charset="0"/>
                          <a:ea typeface="幼圆" panose="02010509060101010101" pitchFamily="49" charset="-122"/>
                        </a:defRPr>
                      </a:lvl4pPr>
                      <a:lvl5pPr>
                        <a:spcBef>
                          <a:spcPct val="20000"/>
                        </a:spcBef>
                        <a:defRPr>
                          <a:solidFill>
                            <a:schemeClr val="tx1"/>
                          </a:solidFill>
                          <a:latin typeface="Comic Sans MS" panose="030F0702030302020204" pitchFamily="66" charset="0"/>
                          <a:ea typeface="幼圆" panose="02010509060101010101" pitchFamily="49" charset="-122"/>
                        </a:defRPr>
                      </a:lvl5pPr>
                      <a:lvl6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6pPr>
                      <a:lvl7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7pPr>
                      <a:lvl8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8pPr>
                      <a:lvl9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rPr>
                        <a:t>0.18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omic Sans MS" panose="030F0702030302020204" pitchFamily="66" charset="0"/>
                          <a:ea typeface="幼圆" panose="02010509060101010101" pitchFamily="49" charset="-122"/>
                        </a:defRPr>
                      </a:lvl1pPr>
                      <a:lvl2pPr>
                        <a:spcBef>
                          <a:spcPct val="20000"/>
                        </a:spcBef>
                        <a:defRPr sz="2400">
                          <a:solidFill>
                            <a:schemeClr val="tx1"/>
                          </a:solidFill>
                          <a:latin typeface="Comic Sans MS" panose="030F0702030302020204" pitchFamily="66" charset="0"/>
                          <a:ea typeface="幼圆" panose="02010509060101010101" pitchFamily="49" charset="-122"/>
                        </a:defRPr>
                      </a:lvl2pPr>
                      <a:lvl3pPr>
                        <a:spcBef>
                          <a:spcPct val="20000"/>
                        </a:spcBef>
                        <a:defRPr sz="2000">
                          <a:solidFill>
                            <a:schemeClr val="tx1"/>
                          </a:solidFill>
                          <a:latin typeface="Comic Sans MS" panose="030F0702030302020204" pitchFamily="66" charset="0"/>
                          <a:ea typeface="幼圆" panose="02010509060101010101" pitchFamily="49" charset="-122"/>
                        </a:defRPr>
                      </a:lvl3pPr>
                      <a:lvl4pPr>
                        <a:spcBef>
                          <a:spcPct val="20000"/>
                        </a:spcBef>
                        <a:defRPr>
                          <a:solidFill>
                            <a:schemeClr val="tx1"/>
                          </a:solidFill>
                          <a:latin typeface="Comic Sans MS" panose="030F0702030302020204" pitchFamily="66" charset="0"/>
                          <a:ea typeface="幼圆" panose="02010509060101010101" pitchFamily="49" charset="-122"/>
                        </a:defRPr>
                      </a:lvl4pPr>
                      <a:lvl5pPr>
                        <a:spcBef>
                          <a:spcPct val="20000"/>
                        </a:spcBef>
                        <a:defRPr>
                          <a:solidFill>
                            <a:schemeClr val="tx1"/>
                          </a:solidFill>
                          <a:latin typeface="Comic Sans MS" panose="030F0702030302020204" pitchFamily="66" charset="0"/>
                          <a:ea typeface="幼圆" panose="02010509060101010101" pitchFamily="49" charset="-122"/>
                        </a:defRPr>
                      </a:lvl5pPr>
                      <a:lvl6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6pPr>
                      <a:lvl7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7pPr>
                      <a:lvl8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8pPr>
                      <a:lvl9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rPr>
                        <a:t>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52324854"/>
                  </a:ext>
                </a:extLst>
              </a:tr>
              <a:tr h="195600">
                <a:tc>
                  <a:txBody>
                    <a:bodyPr/>
                    <a:lstStyle>
                      <a:lvl1pPr>
                        <a:spcBef>
                          <a:spcPct val="20000"/>
                        </a:spcBef>
                        <a:defRPr sz="2800">
                          <a:solidFill>
                            <a:schemeClr val="tx1"/>
                          </a:solidFill>
                          <a:latin typeface="Comic Sans MS" panose="030F0702030302020204" pitchFamily="66" charset="0"/>
                          <a:ea typeface="幼圆" panose="02010509060101010101" pitchFamily="49" charset="-122"/>
                        </a:defRPr>
                      </a:lvl1pPr>
                      <a:lvl2pPr>
                        <a:spcBef>
                          <a:spcPct val="20000"/>
                        </a:spcBef>
                        <a:defRPr sz="2400">
                          <a:solidFill>
                            <a:schemeClr val="tx1"/>
                          </a:solidFill>
                          <a:latin typeface="Comic Sans MS" panose="030F0702030302020204" pitchFamily="66" charset="0"/>
                          <a:ea typeface="幼圆" panose="02010509060101010101" pitchFamily="49" charset="-122"/>
                        </a:defRPr>
                      </a:lvl2pPr>
                      <a:lvl3pPr>
                        <a:spcBef>
                          <a:spcPct val="20000"/>
                        </a:spcBef>
                        <a:defRPr sz="2000">
                          <a:solidFill>
                            <a:schemeClr val="tx1"/>
                          </a:solidFill>
                          <a:latin typeface="Comic Sans MS" panose="030F0702030302020204" pitchFamily="66" charset="0"/>
                          <a:ea typeface="幼圆" panose="02010509060101010101" pitchFamily="49" charset="-122"/>
                        </a:defRPr>
                      </a:lvl3pPr>
                      <a:lvl4pPr>
                        <a:spcBef>
                          <a:spcPct val="20000"/>
                        </a:spcBef>
                        <a:defRPr>
                          <a:solidFill>
                            <a:schemeClr val="tx1"/>
                          </a:solidFill>
                          <a:latin typeface="Comic Sans MS" panose="030F0702030302020204" pitchFamily="66" charset="0"/>
                          <a:ea typeface="幼圆" panose="02010509060101010101" pitchFamily="49" charset="-122"/>
                        </a:defRPr>
                      </a:lvl4pPr>
                      <a:lvl5pPr>
                        <a:spcBef>
                          <a:spcPct val="20000"/>
                        </a:spcBef>
                        <a:defRPr>
                          <a:solidFill>
                            <a:schemeClr val="tx1"/>
                          </a:solidFill>
                          <a:latin typeface="Comic Sans MS" panose="030F0702030302020204" pitchFamily="66" charset="0"/>
                          <a:ea typeface="幼圆" panose="02010509060101010101" pitchFamily="49" charset="-122"/>
                        </a:defRPr>
                      </a:lvl5pPr>
                      <a:lvl6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6pPr>
                      <a:lvl7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7pPr>
                      <a:lvl8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8pPr>
                      <a:lvl9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rPr>
                        <a:t>Pentium 4 HT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omic Sans MS" panose="030F0702030302020204" pitchFamily="66" charset="0"/>
                          <a:ea typeface="幼圆" panose="02010509060101010101" pitchFamily="49" charset="-122"/>
                        </a:defRPr>
                      </a:lvl1pPr>
                      <a:lvl2pPr>
                        <a:spcBef>
                          <a:spcPct val="20000"/>
                        </a:spcBef>
                        <a:defRPr sz="2400">
                          <a:solidFill>
                            <a:schemeClr val="tx1"/>
                          </a:solidFill>
                          <a:latin typeface="Comic Sans MS" panose="030F0702030302020204" pitchFamily="66" charset="0"/>
                          <a:ea typeface="幼圆" panose="02010509060101010101" pitchFamily="49" charset="-122"/>
                        </a:defRPr>
                      </a:lvl2pPr>
                      <a:lvl3pPr>
                        <a:spcBef>
                          <a:spcPct val="20000"/>
                        </a:spcBef>
                        <a:defRPr sz="2000">
                          <a:solidFill>
                            <a:schemeClr val="tx1"/>
                          </a:solidFill>
                          <a:latin typeface="Comic Sans MS" panose="030F0702030302020204" pitchFamily="66" charset="0"/>
                          <a:ea typeface="幼圆" panose="02010509060101010101" pitchFamily="49" charset="-122"/>
                        </a:defRPr>
                      </a:lvl3pPr>
                      <a:lvl4pPr>
                        <a:spcBef>
                          <a:spcPct val="20000"/>
                        </a:spcBef>
                        <a:defRPr>
                          <a:solidFill>
                            <a:schemeClr val="tx1"/>
                          </a:solidFill>
                          <a:latin typeface="Comic Sans MS" panose="030F0702030302020204" pitchFamily="66" charset="0"/>
                          <a:ea typeface="幼圆" panose="02010509060101010101" pitchFamily="49" charset="-122"/>
                        </a:defRPr>
                      </a:lvl4pPr>
                      <a:lvl5pPr>
                        <a:spcBef>
                          <a:spcPct val="20000"/>
                        </a:spcBef>
                        <a:defRPr>
                          <a:solidFill>
                            <a:schemeClr val="tx1"/>
                          </a:solidFill>
                          <a:latin typeface="Comic Sans MS" panose="030F0702030302020204" pitchFamily="66" charset="0"/>
                          <a:ea typeface="幼圆" panose="02010509060101010101" pitchFamily="49" charset="-122"/>
                        </a:defRPr>
                      </a:lvl5pPr>
                      <a:lvl6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6pPr>
                      <a:lvl7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7pPr>
                      <a:lvl8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8pPr>
                      <a:lvl9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rPr>
                        <a:t>3.06G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omic Sans MS" panose="030F0702030302020204" pitchFamily="66" charset="0"/>
                          <a:ea typeface="幼圆" panose="02010509060101010101" pitchFamily="49" charset="-122"/>
                        </a:defRPr>
                      </a:lvl1pPr>
                      <a:lvl2pPr>
                        <a:spcBef>
                          <a:spcPct val="20000"/>
                        </a:spcBef>
                        <a:defRPr sz="2400">
                          <a:solidFill>
                            <a:schemeClr val="tx1"/>
                          </a:solidFill>
                          <a:latin typeface="Comic Sans MS" panose="030F0702030302020204" pitchFamily="66" charset="0"/>
                          <a:ea typeface="幼圆" panose="02010509060101010101" pitchFamily="49" charset="-122"/>
                        </a:defRPr>
                      </a:lvl2pPr>
                      <a:lvl3pPr>
                        <a:spcBef>
                          <a:spcPct val="20000"/>
                        </a:spcBef>
                        <a:defRPr sz="2000">
                          <a:solidFill>
                            <a:schemeClr val="tx1"/>
                          </a:solidFill>
                          <a:latin typeface="Comic Sans MS" panose="030F0702030302020204" pitchFamily="66" charset="0"/>
                          <a:ea typeface="幼圆" panose="02010509060101010101" pitchFamily="49" charset="-122"/>
                        </a:defRPr>
                      </a:lvl3pPr>
                      <a:lvl4pPr>
                        <a:spcBef>
                          <a:spcPct val="20000"/>
                        </a:spcBef>
                        <a:defRPr>
                          <a:solidFill>
                            <a:schemeClr val="tx1"/>
                          </a:solidFill>
                          <a:latin typeface="Comic Sans MS" panose="030F0702030302020204" pitchFamily="66" charset="0"/>
                          <a:ea typeface="幼圆" panose="02010509060101010101" pitchFamily="49" charset="-122"/>
                        </a:defRPr>
                      </a:lvl4pPr>
                      <a:lvl5pPr>
                        <a:spcBef>
                          <a:spcPct val="20000"/>
                        </a:spcBef>
                        <a:defRPr>
                          <a:solidFill>
                            <a:schemeClr val="tx1"/>
                          </a:solidFill>
                          <a:latin typeface="Comic Sans MS" panose="030F0702030302020204" pitchFamily="66" charset="0"/>
                          <a:ea typeface="幼圆" panose="02010509060101010101" pitchFamily="49" charset="-122"/>
                        </a:defRPr>
                      </a:lvl5pPr>
                      <a:lvl6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6pPr>
                      <a:lvl7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7pPr>
                      <a:lvl8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8pPr>
                      <a:lvl9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rPr>
                        <a:t>2002.11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omic Sans MS" panose="030F0702030302020204" pitchFamily="66" charset="0"/>
                          <a:ea typeface="幼圆" panose="02010509060101010101" pitchFamily="49" charset="-122"/>
                        </a:defRPr>
                      </a:lvl1pPr>
                      <a:lvl2pPr>
                        <a:spcBef>
                          <a:spcPct val="20000"/>
                        </a:spcBef>
                        <a:defRPr sz="2400">
                          <a:solidFill>
                            <a:schemeClr val="tx1"/>
                          </a:solidFill>
                          <a:latin typeface="Comic Sans MS" panose="030F0702030302020204" pitchFamily="66" charset="0"/>
                          <a:ea typeface="幼圆" panose="02010509060101010101" pitchFamily="49" charset="-122"/>
                        </a:defRPr>
                      </a:lvl2pPr>
                      <a:lvl3pPr>
                        <a:spcBef>
                          <a:spcPct val="20000"/>
                        </a:spcBef>
                        <a:defRPr sz="2000">
                          <a:solidFill>
                            <a:schemeClr val="tx1"/>
                          </a:solidFill>
                          <a:latin typeface="Comic Sans MS" panose="030F0702030302020204" pitchFamily="66" charset="0"/>
                          <a:ea typeface="幼圆" panose="02010509060101010101" pitchFamily="49" charset="-122"/>
                        </a:defRPr>
                      </a:lvl3pPr>
                      <a:lvl4pPr>
                        <a:spcBef>
                          <a:spcPct val="20000"/>
                        </a:spcBef>
                        <a:defRPr>
                          <a:solidFill>
                            <a:schemeClr val="tx1"/>
                          </a:solidFill>
                          <a:latin typeface="Comic Sans MS" panose="030F0702030302020204" pitchFamily="66" charset="0"/>
                          <a:ea typeface="幼圆" panose="02010509060101010101" pitchFamily="49" charset="-122"/>
                        </a:defRPr>
                      </a:lvl4pPr>
                      <a:lvl5pPr>
                        <a:spcBef>
                          <a:spcPct val="20000"/>
                        </a:spcBef>
                        <a:defRPr>
                          <a:solidFill>
                            <a:schemeClr val="tx1"/>
                          </a:solidFill>
                          <a:latin typeface="Comic Sans MS" panose="030F0702030302020204" pitchFamily="66" charset="0"/>
                          <a:ea typeface="幼圆" panose="02010509060101010101" pitchFamily="49" charset="-122"/>
                        </a:defRPr>
                      </a:lvl5pPr>
                      <a:lvl6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6pPr>
                      <a:lvl7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7pPr>
                      <a:lvl8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8pPr>
                      <a:lvl9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Comic Sans MS" panose="030F0702030302020204" pitchFamily="66" charset="0"/>
                          <a:ea typeface="幼圆" panose="02010509060101010101" pitchFamily="49" charset="-122"/>
                        </a:rPr>
                        <a:t>0.13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omic Sans MS" panose="030F0702030302020204" pitchFamily="66" charset="0"/>
                          <a:ea typeface="幼圆" panose="02010509060101010101" pitchFamily="49" charset="-122"/>
                        </a:defRPr>
                      </a:lvl1pPr>
                      <a:lvl2pPr>
                        <a:spcBef>
                          <a:spcPct val="20000"/>
                        </a:spcBef>
                        <a:defRPr sz="2400">
                          <a:solidFill>
                            <a:schemeClr val="tx1"/>
                          </a:solidFill>
                          <a:latin typeface="Comic Sans MS" panose="030F0702030302020204" pitchFamily="66" charset="0"/>
                          <a:ea typeface="幼圆" panose="02010509060101010101" pitchFamily="49" charset="-122"/>
                        </a:defRPr>
                      </a:lvl2pPr>
                      <a:lvl3pPr>
                        <a:spcBef>
                          <a:spcPct val="20000"/>
                        </a:spcBef>
                        <a:defRPr sz="2000">
                          <a:solidFill>
                            <a:schemeClr val="tx1"/>
                          </a:solidFill>
                          <a:latin typeface="Comic Sans MS" panose="030F0702030302020204" pitchFamily="66" charset="0"/>
                          <a:ea typeface="幼圆" panose="02010509060101010101" pitchFamily="49" charset="-122"/>
                        </a:defRPr>
                      </a:lvl3pPr>
                      <a:lvl4pPr>
                        <a:spcBef>
                          <a:spcPct val="20000"/>
                        </a:spcBef>
                        <a:defRPr>
                          <a:solidFill>
                            <a:schemeClr val="tx1"/>
                          </a:solidFill>
                          <a:latin typeface="Comic Sans MS" panose="030F0702030302020204" pitchFamily="66" charset="0"/>
                          <a:ea typeface="幼圆" panose="02010509060101010101" pitchFamily="49" charset="-122"/>
                        </a:defRPr>
                      </a:lvl4pPr>
                      <a:lvl5pPr>
                        <a:spcBef>
                          <a:spcPct val="20000"/>
                        </a:spcBef>
                        <a:defRPr>
                          <a:solidFill>
                            <a:schemeClr val="tx1"/>
                          </a:solidFill>
                          <a:latin typeface="Comic Sans MS" panose="030F0702030302020204" pitchFamily="66" charset="0"/>
                          <a:ea typeface="幼圆" panose="02010509060101010101" pitchFamily="49" charset="-122"/>
                        </a:defRPr>
                      </a:lvl5pPr>
                      <a:lvl6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6pPr>
                      <a:lvl7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7pPr>
                      <a:lvl8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8pPr>
                      <a:lvl9pPr fontAlgn="base">
                        <a:spcBef>
                          <a:spcPct val="20000"/>
                        </a:spcBef>
                        <a:spcAft>
                          <a:spcPct val="0"/>
                        </a:spcAft>
                        <a:defRPr>
                          <a:solidFill>
                            <a:schemeClr val="tx1"/>
                          </a:solidFill>
                          <a:latin typeface="Comic Sans MS" panose="030F0702030302020204" pitchFamily="66" charset="0"/>
                          <a:ea typeface="幼圆" panose="02010509060101010101" pitchFamily="49"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omic Sans MS" panose="030F0702030302020204" pitchFamily="66" charset="0"/>
                          <a:ea typeface="幼圆" panose="02010509060101010101" pitchFamily="49" charset="-122"/>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9696227"/>
                  </a:ext>
                </a:extLst>
              </a:tr>
            </a:tbl>
          </a:graphicData>
        </a:graphic>
      </p:graphicFrame>
      <p:sp>
        <p:nvSpPr>
          <p:cNvPr id="2" name="日期占位符 1">
            <a:extLst>
              <a:ext uri="{FF2B5EF4-FFF2-40B4-BE49-F238E27FC236}">
                <a16:creationId xmlns:a16="http://schemas.microsoft.com/office/drawing/2014/main" id="{DC8B7254-3650-4B18-B9A9-3B7CAAA5F5C3}"/>
              </a:ext>
            </a:extLst>
          </p:cNvPr>
          <p:cNvSpPr>
            <a:spLocks noGrp="1"/>
          </p:cNvSpPr>
          <p:nvPr>
            <p:ph type="dt" sz="half" idx="10"/>
          </p:nvPr>
        </p:nvSpPr>
        <p:spPr/>
        <p:txBody>
          <a:bodyPr/>
          <a:lstStyle/>
          <a:p>
            <a:fld id="{FBE6CDC5-3A38-4805-9B82-927EFCB6BCB1}"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77728922-0573-4BB2-96C5-C053B40D7A47}"/>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FE1E24B1-223E-4F0D-8724-6CAE49BDDC2D}"/>
              </a:ext>
            </a:extLst>
          </p:cNvPr>
          <p:cNvSpPr>
            <a:spLocks noGrp="1"/>
          </p:cNvSpPr>
          <p:nvPr>
            <p:ph type="sldNum" sz="quarter" idx="12"/>
          </p:nvPr>
        </p:nvSpPr>
        <p:spPr/>
        <p:txBody>
          <a:bodyPr/>
          <a:lstStyle/>
          <a:p>
            <a:fld id="{543F9F60-DC96-4418-AA45-B65D142E4089}" type="slidenum">
              <a:rPr lang="zh-CN" altLang="en-US" smtClean="0"/>
              <a:t>90</a:t>
            </a:fld>
            <a:endParaRPr lang="zh-CN" altLang="en-US"/>
          </a:p>
        </p:txBody>
      </p:sp>
    </p:spTree>
    <p:extLst>
      <p:ext uri="{BB962C8B-B14F-4D97-AF65-F5344CB8AC3E}">
        <p14:creationId xmlns:p14="http://schemas.microsoft.com/office/powerpoint/2010/main" val="78230384"/>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a:extLst>
              <a:ext uri="{FF2B5EF4-FFF2-40B4-BE49-F238E27FC236}">
                <a16:creationId xmlns:a16="http://schemas.microsoft.com/office/drawing/2014/main" id="{FB989CB1-E93C-408A-9CA3-65F4D07C8E55}"/>
              </a:ext>
            </a:extLst>
          </p:cNvPr>
          <p:cNvSpPr>
            <a:spLocks noGrp="1" noChangeArrowheads="1"/>
          </p:cNvSpPr>
          <p:nvPr>
            <p:ph type="title"/>
          </p:nvPr>
        </p:nvSpPr>
        <p:spPr/>
        <p:txBody>
          <a:bodyPr/>
          <a:lstStyle/>
          <a:p>
            <a:r>
              <a:rPr lang="zh-CN" altLang="zh-CN"/>
              <a:t>P5, P6 </a:t>
            </a:r>
            <a:r>
              <a:rPr lang="en-US" altLang="zh-CN"/>
              <a:t>&amp;</a:t>
            </a:r>
            <a:r>
              <a:rPr lang="zh-CN" altLang="zh-CN"/>
              <a:t> NetBurst</a:t>
            </a:r>
            <a:r>
              <a:rPr lang="en-US" altLang="zh-CN"/>
              <a:t>: </a:t>
            </a:r>
            <a:r>
              <a:rPr lang="zh-CN" altLang="zh-CN"/>
              <a:t>Hyper</a:t>
            </a:r>
            <a:r>
              <a:rPr lang="en-US" altLang="zh-CN"/>
              <a:t>-P</a:t>
            </a:r>
            <a:r>
              <a:rPr lang="zh-CN" altLang="zh-CN"/>
              <a:t>ipelined</a:t>
            </a:r>
            <a:r>
              <a:rPr lang="en-US" altLang="zh-CN"/>
              <a:t> = H</a:t>
            </a:r>
            <a:r>
              <a:rPr lang="zh-CN" altLang="zh-CN"/>
              <a:t>igher </a:t>
            </a:r>
            <a:r>
              <a:rPr lang="en-US" altLang="zh-CN"/>
              <a:t>F</a:t>
            </a:r>
            <a:r>
              <a:rPr lang="zh-CN" altLang="zh-CN"/>
              <a:t>requency</a:t>
            </a:r>
            <a:r>
              <a:rPr lang="en-US" altLang="zh-CN"/>
              <a:t> </a:t>
            </a:r>
          </a:p>
        </p:txBody>
      </p:sp>
      <p:sp>
        <p:nvSpPr>
          <p:cNvPr id="303107" name="Rectangle 3">
            <a:extLst>
              <a:ext uri="{FF2B5EF4-FFF2-40B4-BE49-F238E27FC236}">
                <a16:creationId xmlns:a16="http://schemas.microsoft.com/office/drawing/2014/main" id="{456D8D49-DDF3-429F-8897-3204BF345A39}"/>
              </a:ext>
            </a:extLst>
          </p:cNvPr>
          <p:cNvSpPr>
            <a:spLocks noChangeArrowheads="1"/>
          </p:cNvSpPr>
          <p:nvPr/>
        </p:nvSpPr>
        <p:spPr bwMode="auto">
          <a:xfrm>
            <a:off x="381000" y="5815220"/>
            <a:ext cx="4763"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08" name="Rectangle 4">
            <a:extLst>
              <a:ext uri="{FF2B5EF4-FFF2-40B4-BE49-F238E27FC236}">
                <a16:creationId xmlns:a16="http://schemas.microsoft.com/office/drawing/2014/main" id="{225D0FE2-E22E-4D13-84CE-8CFDF1E9D874}"/>
              </a:ext>
            </a:extLst>
          </p:cNvPr>
          <p:cNvSpPr>
            <a:spLocks noChangeArrowheads="1"/>
          </p:cNvSpPr>
          <p:nvPr/>
        </p:nvSpPr>
        <p:spPr bwMode="auto">
          <a:xfrm>
            <a:off x="984250" y="4999245"/>
            <a:ext cx="4763"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09" name="Rectangle 5">
            <a:extLst>
              <a:ext uri="{FF2B5EF4-FFF2-40B4-BE49-F238E27FC236}">
                <a16:creationId xmlns:a16="http://schemas.microsoft.com/office/drawing/2014/main" id="{D9B54004-CD97-4920-A0D0-8A9C98F645B8}"/>
              </a:ext>
            </a:extLst>
          </p:cNvPr>
          <p:cNvSpPr>
            <a:spLocks noChangeArrowheads="1"/>
          </p:cNvSpPr>
          <p:nvPr/>
        </p:nvSpPr>
        <p:spPr bwMode="auto">
          <a:xfrm>
            <a:off x="3400425" y="4878595"/>
            <a:ext cx="4763"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10" name="Rectangle 6">
            <a:extLst>
              <a:ext uri="{FF2B5EF4-FFF2-40B4-BE49-F238E27FC236}">
                <a16:creationId xmlns:a16="http://schemas.microsoft.com/office/drawing/2014/main" id="{F4DC63D5-40E4-4DD0-A5E0-2B9877D63CD3}"/>
              </a:ext>
            </a:extLst>
          </p:cNvPr>
          <p:cNvSpPr>
            <a:spLocks noChangeArrowheads="1"/>
          </p:cNvSpPr>
          <p:nvPr/>
        </p:nvSpPr>
        <p:spPr bwMode="auto">
          <a:xfrm>
            <a:off x="4606925" y="5815220"/>
            <a:ext cx="4763"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11" name="Rectangle 7">
            <a:extLst>
              <a:ext uri="{FF2B5EF4-FFF2-40B4-BE49-F238E27FC236}">
                <a16:creationId xmlns:a16="http://schemas.microsoft.com/office/drawing/2014/main" id="{D632FA86-5377-4D5C-AFA3-BB1FE51A3FF4}"/>
              </a:ext>
            </a:extLst>
          </p:cNvPr>
          <p:cNvSpPr>
            <a:spLocks noChangeArrowheads="1"/>
          </p:cNvSpPr>
          <p:nvPr/>
        </p:nvSpPr>
        <p:spPr bwMode="auto">
          <a:xfrm>
            <a:off x="7626350" y="4811920"/>
            <a:ext cx="4763"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12" name="Rectangle 8">
            <a:extLst>
              <a:ext uri="{FF2B5EF4-FFF2-40B4-BE49-F238E27FC236}">
                <a16:creationId xmlns:a16="http://schemas.microsoft.com/office/drawing/2014/main" id="{6CB223F3-3D59-4AE3-9BF6-1935168B6FD1}"/>
              </a:ext>
            </a:extLst>
          </p:cNvPr>
          <p:cNvSpPr>
            <a:spLocks noChangeArrowheads="1"/>
          </p:cNvSpPr>
          <p:nvPr/>
        </p:nvSpPr>
        <p:spPr bwMode="auto">
          <a:xfrm>
            <a:off x="3676650" y="4811920"/>
            <a:ext cx="317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13" name="Rectangle 9">
            <a:extLst>
              <a:ext uri="{FF2B5EF4-FFF2-40B4-BE49-F238E27FC236}">
                <a16:creationId xmlns:a16="http://schemas.microsoft.com/office/drawing/2014/main" id="{F28E9132-5520-4C63-9E2E-AE0B75C8E32F}"/>
              </a:ext>
            </a:extLst>
          </p:cNvPr>
          <p:cNvSpPr>
            <a:spLocks noChangeArrowheads="1"/>
          </p:cNvSpPr>
          <p:nvPr/>
        </p:nvSpPr>
        <p:spPr bwMode="auto">
          <a:xfrm>
            <a:off x="5354638" y="4878595"/>
            <a:ext cx="317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14" name="Rectangle 10">
            <a:extLst>
              <a:ext uri="{FF2B5EF4-FFF2-40B4-BE49-F238E27FC236}">
                <a16:creationId xmlns:a16="http://schemas.microsoft.com/office/drawing/2014/main" id="{8B1C5027-A959-493E-B3BC-78190867CF6C}"/>
              </a:ext>
            </a:extLst>
          </p:cNvPr>
          <p:cNvSpPr>
            <a:spLocks noChangeArrowheads="1"/>
          </p:cNvSpPr>
          <p:nvPr/>
        </p:nvSpPr>
        <p:spPr bwMode="auto">
          <a:xfrm>
            <a:off x="5770563" y="4999245"/>
            <a:ext cx="317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15" name="Rectangle 11">
            <a:extLst>
              <a:ext uri="{FF2B5EF4-FFF2-40B4-BE49-F238E27FC236}">
                <a16:creationId xmlns:a16="http://schemas.microsoft.com/office/drawing/2014/main" id="{0A4DD23A-6B43-4912-ABBB-15C8AEF67D69}"/>
              </a:ext>
            </a:extLst>
          </p:cNvPr>
          <p:cNvSpPr>
            <a:spLocks noChangeArrowheads="1"/>
          </p:cNvSpPr>
          <p:nvPr/>
        </p:nvSpPr>
        <p:spPr bwMode="auto">
          <a:xfrm>
            <a:off x="185738" y="2978358"/>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16" name="Rectangle 12">
            <a:extLst>
              <a:ext uri="{FF2B5EF4-FFF2-40B4-BE49-F238E27FC236}">
                <a16:creationId xmlns:a16="http://schemas.microsoft.com/office/drawing/2014/main" id="{DE282A49-BC05-4842-8318-CA5209AB1777}"/>
              </a:ext>
            </a:extLst>
          </p:cNvPr>
          <p:cNvSpPr>
            <a:spLocks noChangeArrowheads="1"/>
          </p:cNvSpPr>
          <p:nvPr/>
        </p:nvSpPr>
        <p:spPr bwMode="auto">
          <a:xfrm>
            <a:off x="1062038" y="2978358"/>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17" name="Rectangle 13">
            <a:extLst>
              <a:ext uri="{FF2B5EF4-FFF2-40B4-BE49-F238E27FC236}">
                <a16:creationId xmlns:a16="http://schemas.microsoft.com/office/drawing/2014/main" id="{9FB80113-9E94-4EE3-9D32-02F9F7BD9074}"/>
              </a:ext>
            </a:extLst>
          </p:cNvPr>
          <p:cNvSpPr>
            <a:spLocks noChangeArrowheads="1"/>
          </p:cNvSpPr>
          <p:nvPr/>
        </p:nvSpPr>
        <p:spPr bwMode="auto">
          <a:xfrm>
            <a:off x="1939925" y="2978358"/>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18" name="Rectangle 14">
            <a:extLst>
              <a:ext uri="{FF2B5EF4-FFF2-40B4-BE49-F238E27FC236}">
                <a16:creationId xmlns:a16="http://schemas.microsoft.com/office/drawing/2014/main" id="{1F9274FF-89F1-4DA5-91BE-B04C8783B26F}"/>
              </a:ext>
            </a:extLst>
          </p:cNvPr>
          <p:cNvSpPr>
            <a:spLocks noChangeArrowheads="1"/>
          </p:cNvSpPr>
          <p:nvPr/>
        </p:nvSpPr>
        <p:spPr bwMode="auto">
          <a:xfrm>
            <a:off x="2816225" y="2978358"/>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19" name="Rectangle 15">
            <a:extLst>
              <a:ext uri="{FF2B5EF4-FFF2-40B4-BE49-F238E27FC236}">
                <a16:creationId xmlns:a16="http://schemas.microsoft.com/office/drawing/2014/main" id="{1DA3A156-C09F-4D4A-ABE9-0619922545B4}"/>
              </a:ext>
            </a:extLst>
          </p:cNvPr>
          <p:cNvSpPr>
            <a:spLocks noChangeArrowheads="1"/>
          </p:cNvSpPr>
          <p:nvPr/>
        </p:nvSpPr>
        <p:spPr bwMode="auto">
          <a:xfrm>
            <a:off x="3694113" y="2978358"/>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20" name="Rectangle 16">
            <a:extLst>
              <a:ext uri="{FF2B5EF4-FFF2-40B4-BE49-F238E27FC236}">
                <a16:creationId xmlns:a16="http://schemas.microsoft.com/office/drawing/2014/main" id="{80D0735A-7946-4F9F-BD22-1C3EB83CB8F9}"/>
              </a:ext>
            </a:extLst>
          </p:cNvPr>
          <p:cNvSpPr>
            <a:spLocks noChangeArrowheads="1"/>
          </p:cNvSpPr>
          <p:nvPr/>
        </p:nvSpPr>
        <p:spPr bwMode="auto">
          <a:xfrm>
            <a:off x="4570413" y="2978358"/>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21" name="Rectangle 17">
            <a:extLst>
              <a:ext uri="{FF2B5EF4-FFF2-40B4-BE49-F238E27FC236}">
                <a16:creationId xmlns:a16="http://schemas.microsoft.com/office/drawing/2014/main" id="{9F2BDF23-4BF9-419E-8084-4861471AE6A4}"/>
              </a:ext>
            </a:extLst>
          </p:cNvPr>
          <p:cNvSpPr>
            <a:spLocks noChangeArrowheads="1"/>
          </p:cNvSpPr>
          <p:nvPr/>
        </p:nvSpPr>
        <p:spPr bwMode="auto">
          <a:xfrm>
            <a:off x="5448300" y="2978358"/>
            <a:ext cx="7938"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22" name="Rectangle 18">
            <a:extLst>
              <a:ext uri="{FF2B5EF4-FFF2-40B4-BE49-F238E27FC236}">
                <a16:creationId xmlns:a16="http://schemas.microsoft.com/office/drawing/2014/main" id="{090561D7-54ED-4E87-9696-0942FBB622A0}"/>
              </a:ext>
            </a:extLst>
          </p:cNvPr>
          <p:cNvSpPr>
            <a:spLocks noChangeArrowheads="1"/>
          </p:cNvSpPr>
          <p:nvPr/>
        </p:nvSpPr>
        <p:spPr bwMode="auto">
          <a:xfrm>
            <a:off x="6324600" y="2978358"/>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23" name="Rectangle 19">
            <a:extLst>
              <a:ext uri="{FF2B5EF4-FFF2-40B4-BE49-F238E27FC236}">
                <a16:creationId xmlns:a16="http://schemas.microsoft.com/office/drawing/2014/main" id="{FA4CE105-3032-48A4-8654-06F5E2EE311A}"/>
              </a:ext>
            </a:extLst>
          </p:cNvPr>
          <p:cNvSpPr>
            <a:spLocks noChangeArrowheads="1"/>
          </p:cNvSpPr>
          <p:nvPr/>
        </p:nvSpPr>
        <p:spPr bwMode="auto">
          <a:xfrm>
            <a:off x="7200900" y="2978358"/>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24" name="Rectangle 20">
            <a:extLst>
              <a:ext uri="{FF2B5EF4-FFF2-40B4-BE49-F238E27FC236}">
                <a16:creationId xmlns:a16="http://schemas.microsoft.com/office/drawing/2014/main" id="{72690599-8524-413D-A885-95962B711C2C}"/>
              </a:ext>
            </a:extLst>
          </p:cNvPr>
          <p:cNvSpPr>
            <a:spLocks noChangeArrowheads="1"/>
          </p:cNvSpPr>
          <p:nvPr/>
        </p:nvSpPr>
        <p:spPr bwMode="auto">
          <a:xfrm>
            <a:off x="8078788" y="2978358"/>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25" name="Rectangle 21">
            <a:extLst>
              <a:ext uri="{FF2B5EF4-FFF2-40B4-BE49-F238E27FC236}">
                <a16:creationId xmlns:a16="http://schemas.microsoft.com/office/drawing/2014/main" id="{52CDBF73-DDA6-49EE-A329-AE7DEDEA4114}"/>
              </a:ext>
            </a:extLst>
          </p:cNvPr>
          <p:cNvSpPr>
            <a:spLocks noChangeArrowheads="1"/>
          </p:cNvSpPr>
          <p:nvPr/>
        </p:nvSpPr>
        <p:spPr bwMode="auto">
          <a:xfrm>
            <a:off x="8955088" y="2978358"/>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26" name="Text Box 22">
            <a:extLst>
              <a:ext uri="{FF2B5EF4-FFF2-40B4-BE49-F238E27FC236}">
                <a16:creationId xmlns:a16="http://schemas.microsoft.com/office/drawing/2014/main" id="{0A3F52B3-E544-468B-B45C-D1F907A5C2AE}"/>
              </a:ext>
            </a:extLst>
          </p:cNvPr>
          <p:cNvSpPr txBox="1">
            <a:spLocks noChangeArrowheads="1"/>
          </p:cNvSpPr>
          <p:nvPr/>
        </p:nvSpPr>
        <p:spPr bwMode="auto">
          <a:xfrm>
            <a:off x="2314575" y="3114883"/>
            <a:ext cx="4668838"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zh-CN" sz="2800" b="0">
                <a:latin typeface="Century Gothic" panose="020B0502020202020204" pitchFamily="34" charset="0"/>
                <a:ea typeface="宋体" panose="02010600030101010101" pitchFamily="2" charset="-122"/>
              </a:rPr>
              <a:t>Basic P</a:t>
            </a:r>
            <a:r>
              <a:rPr lang="en-US" altLang="zh-CN" sz="2800" b="0">
                <a:latin typeface="Century Gothic" panose="020B0502020202020204" pitchFamily="34" charset="0"/>
                <a:ea typeface="宋体" panose="02010600030101010101" pitchFamily="2" charset="-122"/>
              </a:rPr>
              <a:t>entium Pro</a:t>
            </a:r>
            <a:r>
              <a:rPr lang="zh-CN" altLang="zh-CN" sz="2800" b="0">
                <a:latin typeface="Century Gothic" panose="020B0502020202020204" pitchFamily="34" charset="0"/>
                <a:ea typeface="宋体" panose="02010600030101010101" pitchFamily="2" charset="-122"/>
              </a:rPr>
              <a:t> Pipeline</a:t>
            </a:r>
          </a:p>
        </p:txBody>
      </p:sp>
      <p:sp>
        <p:nvSpPr>
          <p:cNvPr id="303127" name="Rectangle 23">
            <a:extLst>
              <a:ext uri="{FF2B5EF4-FFF2-40B4-BE49-F238E27FC236}">
                <a16:creationId xmlns:a16="http://schemas.microsoft.com/office/drawing/2014/main" id="{114879C0-759C-420B-A284-D02E5C788664}"/>
              </a:ext>
            </a:extLst>
          </p:cNvPr>
          <p:cNvSpPr>
            <a:spLocks noChangeArrowheads="1"/>
          </p:cNvSpPr>
          <p:nvPr/>
        </p:nvSpPr>
        <p:spPr bwMode="auto">
          <a:xfrm>
            <a:off x="7023100" y="5815220"/>
            <a:ext cx="3175" cy="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28" name="Rectangle 24">
            <a:extLst>
              <a:ext uri="{FF2B5EF4-FFF2-40B4-BE49-F238E27FC236}">
                <a16:creationId xmlns:a16="http://schemas.microsoft.com/office/drawing/2014/main" id="{0A1DB527-79E7-4A00-888C-573381E9DA05}"/>
              </a:ext>
            </a:extLst>
          </p:cNvPr>
          <p:cNvSpPr>
            <a:spLocks noChangeArrowheads="1"/>
          </p:cNvSpPr>
          <p:nvPr/>
        </p:nvSpPr>
        <p:spPr bwMode="auto">
          <a:xfrm>
            <a:off x="1163638" y="5815220"/>
            <a:ext cx="3175" cy="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29" name="Rectangle 25">
            <a:extLst>
              <a:ext uri="{FF2B5EF4-FFF2-40B4-BE49-F238E27FC236}">
                <a16:creationId xmlns:a16="http://schemas.microsoft.com/office/drawing/2014/main" id="{843F3502-16CE-4501-8409-F253F870F75E}"/>
              </a:ext>
            </a:extLst>
          </p:cNvPr>
          <p:cNvSpPr>
            <a:spLocks noChangeArrowheads="1"/>
          </p:cNvSpPr>
          <p:nvPr/>
        </p:nvSpPr>
        <p:spPr bwMode="auto">
          <a:xfrm>
            <a:off x="2000250" y="5815220"/>
            <a:ext cx="3175" cy="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30" name="Rectangle 26">
            <a:extLst>
              <a:ext uri="{FF2B5EF4-FFF2-40B4-BE49-F238E27FC236}">
                <a16:creationId xmlns:a16="http://schemas.microsoft.com/office/drawing/2014/main" id="{C371A6BD-EC42-40CE-BAE2-72AE0C64D43E}"/>
              </a:ext>
            </a:extLst>
          </p:cNvPr>
          <p:cNvSpPr>
            <a:spLocks noChangeArrowheads="1"/>
          </p:cNvSpPr>
          <p:nvPr/>
        </p:nvSpPr>
        <p:spPr bwMode="auto">
          <a:xfrm>
            <a:off x="6188075" y="5815220"/>
            <a:ext cx="3175" cy="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3131" name="Text Box 27">
            <a:extLst>
              <a:ext uri="{FF2B5EF4-FFF2-40B4-BE49-F238E27FC236}">
                <a16:creationId xmlns:a16="http://schemas.microsoft.com/office/drawing/2014/main" id="{67914241-A5CF-4C97-939E-C8A79DA9CF5C}"/>
              </a:ext>
            </a:extLst>
          </p:cNvPr>
          <p:cNvSpPr txBox="1">
            <a:spLocks noChangeArrowheads="1"/>
          </p:cNvSpPr>
          <p:nvPr/>
        </p:nvSpPr>
        <p:spPr bwMode="auto">
          <a:xfrm>
            <a:off x="1497013" y="4900820"/>
            <a:ext cx="622300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800" b="0">
                <a:latin typeface="Century Gothic" panose="020B0502020202020204" pitchFamily="34" charset="0"/>
                <a:ea typeface="宋体" panose="02010600030101010101" pitchFamily="2" charset="-122"/>
              </a:rPr>
              <a:t>Basic Pentium</a:t>
            </a:r>
            <a:r>
              <a:rPr lang="en-US" altLang="zh-CN" sz="2800" b="0" baseline="30000">
                <a:latin typeface="Century Gothic" panose="020B0502020202020204" pitchFamily="34" charset="0"/>
                <a:ea typeface="宋体" panose="02010600030101010101" pitchFamily="2" charset="-122"/>
              </a:rPr>
              <a:t>®</a:t>
            </a:r>
            <a:r>
              <a:rPr lang="en-US" altLang="zh-CN" sz="2800" b="0">
                <a:latin typeface="Century Gothic" panose="020B0502020202020204" pitchFamily="34" charset="0"/>
                <a:ea typeface="宋体" panose="02010600030101010101" pitchFamily="2" charset="-122"/>
              </a:rPr>
              <a:t> 4 Processor Pipeline</a:t>
            </a:r>
          </a:p>
        </p:txBody>
      </p:sp>
      <p:grpSp>
        <p:nvGrpSpPr>
          <p:cNvPr id="303132" name="Group 28">
            <a:extLst>
              <a:ext uri="{FF2B5EF4-FFF2-40B4-BE49-F238E27FC236}">
                <a16:creationId xmlns:a16="http://schemas.microsoft.com/office/drawing/2014/main" id="{3FDCBFA7-45D2-4C77-968B-250E31495EAC}"/>
              </a:ext>
            </a:extLst>
          </p:cNvPr>
          <p:cNvGrpSpPr>
            <a:grpSpLocks/>
          </p:cNvGrpSpPr>
          <p:nvPr/>
        </p:nvGrpSpPr>
        <p:grpSpPr bwMode="auto">
          <a:xfrm>
            <a:off x="433388" y="2248108"/>
            <a:ext cx="2822575" cy="622300"/>
            <a:chOff x="0" y="0"/>
            <a:chExt cx="1778" cy="392"/>
          </a:xfrm>
        </p:grpSpPr>
        <p:grpSp>
          <p:nvGrpSpPr>
            <p:cNvPr id="303133" name="Group 29">
              <a:extLst>
                <a:ext uri="{FF2B5EF4-FFF2-40B4-BE49-F238E27FC236}">
                  <a16:creationId xmlns:a16="http://schemas.microsoft.com/office/drawing/2014/main" id="{6BE316E6-21B5-476D-B7DD-FE0C550AE030}"/>
                </a:ext>
              </a:extLst>
            </p:cNvPr>
            <p:cNvGrpSpPr>
              <a:grpSpLocks/>
            </p:cNvGrpSpPr>
            <p:nvPr/>
          </p:nvGrpSpPr>
          <p:grpSpPr bwMode="auto">
            <a:xfrm>
              <a:off x="0" y="0"/>
              <a:ext cx="1471" cy="181"/>
              <a:chOff x="0" y="0"/>
              <a:chExt cx="1471" cy="181"/>
            </a:xfrm>
          </p:grpSpPr>
          <p:sp>
            <p:nvSpPr>
              <p:cNvPr id="303134" name="Text Box 30">
                <a:extLst>
                  <a:ext uri="{FF2B5EF4-FFF2-40B4-BE49-F238E27FC236}">
                    <a16:creationId xmlns:a16="http://schemas.microsoft.com/office/drawing/2014/main" id="{4299A8E8-AB5A-4917-A59F-8CC62CFD8576}"/>
                  </a:ext>
                </a:extLst>
              </p:cNvPr>
              <p:cNvSpPr txBox="1">
                <a:spLocks noChangeArrowheads="1"/>
              </p:cNvSpPr>
              <p:nvPr/>
            </p:nvSpPr>
            <p:spPr bwMode="auto">
              <a:xfrm>
                <a:off x="0" y="0"/>
                <a:ext cx="337" cy="181"/>
              </a:xfrm>
              <a:prstGeom prst="rect">
                <a:avLst/>
              </a:prstGeom>
              <a:solidFill>
                <a:srgbClr val="0066CC"/>
              </a:solidFill>
              <a:ln w="127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0">
                    <a:solidFill>
                      <a:schemeClr val="bg1"/>
                    </a:solidFill>
                    <a:latin typeface="Century Gothic" panose="020B0502020202020204" pitchFamily="34" charset="0"/>
                    <a:ea typeface="宋体" panose="02010600030101010101" pitchFamily="2" charset="-122"/>
                  </a:rPr>
                  <a:t>PREF</a:t>
                </a:r>
              </a:p>
            </p:txBody>
          </p:sp>
          <p:sp>
            <p:nvSpPr>
              <p:cNvPr id="303135" name="Text Box 31">
                <a:extLst>
                  <a:ext uri="{FF2B5EF4-FFF2-40B4-BE49-F238E27FC236}">
                    <a16:creationId xmlns:a16="http://schemas.microsoft.com/office/drawing/2014/main" id="{BF033891-F3B1-493A-8535-58015D3E5D62}"/>
                  </a:ext>
                </a:extLst>
              </p:cNvPr>
              <p:cNvSpPr txBox="1">
                <a:spLocks noChangeArrowheads="1"/>
              </p:cNvSpPr>
              <p:nvPr/>
            </p:nvSpPr>
            <p:spPr bwMode="auto">
              <a:xfrm>
                <a:off x="288" y="0"/>
                <a:ext cx="324" cy="181"/>
              </a:xfrm>
              <a:prstGeom prst="rect">
                <a:avLst/>
              </a:prstGeom>
              <a:solidFill>
                <a:srgbClr val="0066CC"/>
              </a:solidFill>
              <a:ln w="127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0">
                    <a:solidFill>
                      <a:schemeClr val="bg1"/>
                    </a:solidFill>
                    <a:latin typeface="Century Gothic" panose="020B0502020202020204" pitchFamily="34" charset="0"/>
                    <a:ea typeface="宋体" panose="02010600030101010101" pitchFamily="2" charset="-122"/>
                  </a:rPr>
                  <a:t>DEC</a:t>
                </a:r>
              </a:p>
            </p:txBody>
          </p:sp>
          <p:sp>
            <p:nvSpPr>
              <p:cNvPr id="303136" name="Text Box 32">
                <a:extLst>
                  <a:ext uri="{FF2B5EF4-FFF2-40B4-BE49-F238E27FC236}">
                    <a16:creationId xmlns:a16="http://schemas.microsoft.com/office/drawing/2014/main" id="{9818E4F8-156D-46DD-A8AA-7BB7082987BC}"/>
                  </a:ext>
                </a:extLst>
              </p:cNvPr>
              <p:cNvSpPr txBox="1">
                <a:spLocks noChangeArrowheads="1"/>
              </p:cNvSpPr>
              <p:nvPr/>
            </p:nvSpPr>
            <p:spPr bwMode="auto">
              <a:xfrm>
                <a:off x="576" y="0"/>
                <a:ext cx="324" cy="181"/>
              </a:xfrm>
              <a:prstGeom prst="rect">
                <a:avLst/>
              </a:prstGeom>
              <a:solidFill>
                <a:srgbClr val="0066CC"/>
              </a:solidFill>
              <a:ln w="127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0">
                    <a:solidFill>
                      <a:schemeClr val="bg1"/>
                    </a:solidFill>
                    <a:latin typeface="Century Gothic" panose="020B0502020202020204" pitchFamily="34" charset="0"/>
                    <a:ea typeface="宋体" panose="02010600030101010101" pitchFamily="2" charset="-122"/>
                  </a:rPr>
                  <a:t>DEC</a:t>
                </a:r>
              </a:p>
            </p:txBody>
          </p:sp>
          <p:sp>
            <p:nvSpPr>
              <p:cNvPr id="303137" name="Text Box 33">
                <a:extLst>
                  <a:ext uri="{FF2B5EF4-FFF2-40B4-BE49-F238E27FC236}">
                    <a16:creationId xmlns:a16="http://schemas.microsoft.com/office/drawing/2014/main" id="{A2532FD7-9A58-4996-AA4C-D631BC456B27}"/>
                  </a:ext>
                </a:extLst>
              </p:cNvPr>
              <p:cNvSpPr txBox="1">
                <a:spLocks noChangeArrowheads="1"/>
              </p:cNvSpPr>
              <p:nvPr/>
            </p:nvSpPr>
            <p:spPr bwMode="auto">
              <a:xfrm>
                <a:off x="864" y="0"/>
                <a:ext cx="362" cy="181"/>
              </a:xfrm>
              <a:prstGeom prst="rect">
                <a:avLst/>
              </a:prstGeom>
              <a:solidFill>
                <a:srgbClr val="0066CC"/>
              </a:solidFill>
              <a:ln w="127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0">
                    <a:solidFill>
                      <a:schemeClr val="bg1"/>
                    </a:solidFill>
                    <a:latin typeface="Century Gothic" panose="020B0502020202020204" pitchFamily="34" charset="0"/>
                    <a:ea typeface="宋体" panose="02010600030101010101" pitchFamily="2" charset="-122"/>
                  </a:rPr>
                  <a:t>EXEC</a:t>
                </a:r>
              </a:p>
            </p:txBody>
          </p:sp>
          <p:sp>
            <p:nvSpPr>
              <p:cNvPr id="303138" name="Text Box 34">
                <a:extLst>
                  <a:ext uri="{FF2B5EF4-FFF2-40B4-BE49-F238E27FC236}">
                    <a16:creationId xmlns:a16="http://schemas.microsoft.com/office/drawing/2014/main" id="{DEC9930A-1458-4B24-97AF-E7F8C02FE3CD}"/>
                  </a:ext>
                </a:extLst>
              </p:cNvPr>
              <p:cNvSpPr txBox="1">
                <a:spLocks noChangeArrowheads="1"/>
              </p:cNvSpPr>
              <p:nvPr/>
            </p:nvSpPr>
            <p:spPr bwMode="auto">
              <a:xfrm>
                <a:off x="1200" y="0"/>
                <a:ext cx="271" cy="181"/>
              </a:xfrm>
              <a:prstGeom prst="rect">
                <a:avLst/>
              </a:prstGeom>
              <a:solidFill>
                <a:srgbClr val="0066CC"/>
              </a:solidFill>
              <a:ln w="127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0">
                    <a:solidFill>
                      <a:schemeClr val="bg1"/>
                    </a:solidFill>
                    <a:latin typeface="Century Gothic" panose="020B0502020202020204" pitchFamily="34" charset="0"/>
                    <a:ea typeface="宋体" panose="02010600030101010101" pitchFamily="2" charset="-122"/>
                  </a:rPr>
                  <a:t>WB</a:t>
                </a:r>
              </a:p>
            </p:txBody>
          </p:sp>
        </p:grpSp>
        <p:sp>
          <p:nvSpPr>
            <p:cNvPr id="303139" name="Text Box 35">
              <a:extLst>
                <a:ext uri="{FF2B5EF4-FFF2-40B4-BE49-F238E27FC236}">
                  <a16:creationId xmlns:a16="http://schemas.microsoft.com/office/drawing/2014/main" id="{CA7CACF3-A41A-4C61-AD98-6161C62FE914}"/>
                </a:ext>
              </a:extLst>
            </p:cNvPr>
            <p:cNvSpPr txBox="1">
              <a:spLocks noChangeArrowheads="1"/>
            </p:cNvSpPr>
            <p:nvPr/>
          </p:nvSpPr>
          <p:spPr bwMode="auto">
            <a:xfrm>
              <a:off x="42" y="142"/>
              <a:ext cx="17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latin typeface="Century Gothic" panose="020B0502020202020204" pitchFamily="34" charset="0"/>
                  <a:ea typeface="宋体" panose="02010600030101010101" pitchFamily="2" charset="-122"/>
                </a:rPr>
                <a:t>P5 Microarchitecture</a:t>
              </a:r>
            </a:p>
          </p:txBody>
        </p:sp>
      </p:grpSp>
      <p:grpSp>
        <p:nvGrpSpPr>
          <p:cNvPr id="303140" name="Group 36">
            <a:extLst>
              <a:ext uri="{FF2B5EF4-FFF2-40B4-BE49-F238E27FC236}">
                <a16:creationId xmlns:a16="http://schemas.microsoft.com/office/drawing/2014/main" id="{AE63CD58-A18C-42FE-BC44-E80DBFF1CB33}"/>
              </a:ext>
            </a:extLst>
          </p:cNvPr>
          <p:cNvGrpSpPr>
            <a:grpSpLocks/>
          </p:cNvGrpSpPr>
          <p:nvPr/>
        </p:nvGrpSpPr>
        <p:grpSpPr bwMode="auto">
          <a:xfrm>
            <a:off x="381000" y="3738770"/>
            <a:ext cx="5083175" cy="668338"/>
            <a:chOff x="0" y="0"/>
            <a:chExt cx="3202" cy="421"/>
          </a:xfrm>
        </p:grpSpPr>
        <p:grpSp>
          <p:nvGrpSpPr>
            <p:cNvPr id="303141" name="Group 37">
              <a:extLst>
                <a:ext uri="{FF2B5EF4-FFF2-40B4-BE49-F238E27FC236}">
                  <a16:creationId xmlns:a16="http://schemas.microsoft.com/office/drawing/2014/main" id="{873DAB52-A83A-49AC-BB9D-E9A9775F5847}"/>
                </a:ext>
              </a:extLst>
            </p:cNvPr>
            <p:cNvGrpSpPr>
              <a:grpSpLocks/>
            </p:cNvGrpSpPr>
            <p:nvPr/>
          </p:nvGrpSpPr>
          <p:grpSpPr bwMode="auto">
            <a:xfrm>
              <a:off x="0" y="0"/>
              <a:ext cx="3202" cy="182"/>
              <a:chOff x="0" y="0"/>
              <a:chExt cx="3202" cy="182"/>
            </a:xfrm>
          </p:grpSpPr>
          <p:sp>
            <p:nvSpPr>
              <p:cNvPr id="303142" name="Text Box 38">
                <a:extLst>
                  <a:ext uri="{FF2B5EF4-FFF2-40B4-BE49-F238E27FC236}">
                    <a16:creationId xmlns:a16="http://schemas.microsoft.com/office/drawing/2014/main" id="{2C6542D6-FED5-4832-91D6-7102DDBEB3F8}"/>
                  </a:ext>
                </a:extLst>
              </p:cNvPr>
              <p:cNvSpPr txBox="1">
                <a:spLocks noChangeArrowheads="1"/>
              </p:cNvSpPr>
              <p:nvPr/>
            </p:nvSpPr>
            <p:spPr bwMode="auto">
              <a:xfrm>
                <a:off x="0" y="1"/>
                <a:ext cx="309" cy="181"/>
              </a:xfrm>
              <a:prstGeom prst="rect">
                <a:avLst/>
              </a:prstGeom>
              <a:solidFill>
                <a:srgbClr val="0000CC"/>
              </a:solidFill>
              <a:ln w="127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0">
                    <a:solidFill>
                      <a:schemeClr val="bg1"/>
                    </a:solidFill>
                    <a:latin typeface="Century Gothic" panose="020B0502020202020204" pitchFamily="34" charset="0"/>
                    <a:ea typeface="宋体" panose="02010600030101010101" pitchFamily="2" charset="-122"/>
                  </a:rPr>
                  <a:t>IFU1</a:t>
                </a:r>
              </a:p>
            </p:txBody>
          </p:sp>
          <p:sp>
            <p:nvSpPr>
              <p:cNvPr id="303143" name="Text Box 39">
                <a:extLst>
                  <a:ext uri="{FF2B5EF4-FFF2-40B4-BE49-F238E27FC236}">
                    <a16:creationId xmlns:a16="http://schemas.microsoft.com/office/drawing/2014/main" id="{7A657B03-8153-47E5-8AC8-EB11190DBEAA}"/>
                  </a:ext>
                </a:extLst>
              </p:cNvPr>
              <p:cNvSpPr txBox="1">
                <a:spLocks noChangeArrowheads="1"/>
              </p:cNvSpPr>
              <p:nvPr/>
            </p:nvSpPr>
            <p:spPr bwMode="auto">
              <a:xfrm>
                <a:off x="288" y="1"/>
                <a:ext cx="309" cy="181"/>
              </a:xfrm>
              <a:prstGeom prst="rect">
                <a:avLst/>
              </a:prstGeom>
              <a:solidFill>
                <a:srgbClr val="0000CC"/>
              </a:solidFill>
              <a:ln w="127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0">
                    <a:solidFill>
                      <a:schemeClr val="bg1"/>
                    </a:solidFill>
                    <a:latin typeface="Century Gothic" panose="020B0502020202020204" pitchFamily="34" charset="0"/>
                    <a:ea typeface="宋体" panose="02010600030101010101" pitchFamily="2" charset="-122"/>
                  </a:rPr>
                  <a:t>IFU2</a:t>
                </a:r>
              </a:p>
            </p:txBody>
          </p:sp>
          <p:sp>
            <p:nvSpPr>
              <p:cNvPr id="303144" name="Text Box 40">
                <a:extLst>
                  <a:ext uri="{FF2B5EF4-FFF2-40B4-BE49-F238E27FC236}">
                    <a16:creationId xmlns:a16="http://schemas.microsoft.com/office/drawing/2014/main" id="{F0211E43-9208-4676-880C-C7946D823B6E}"/>
                  </a:ext>
                </a:extLst>
              </p:cNvPr>
              <p:cNvSpPr txBox="1">
                <a:spLocks noChangeArrowheads="1"/>
              </p:cNvSpPr>
              <p:nvPr/>
            </p:nvSpPr>
            <p:spPr bwMode="auto">
              <a:xfrm>
                <a:off x="576" y="1"/>
                <a:ext cx="309" cy="181"/>
              </a:xfrm>
              <a:prstGeom prst="rect">
                <a:avLst/>
              </a:prstGeom>
              <a:solidFill>
                <a:srgbClr val="0000CC"/>
              </a:solidFill>
              <a:ln w="127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0">
                    <a:solidFill>
                      <a:schemeClr val="bg1"/>
                    </a:solidFill>
                    <a:latin typeface="Century Gothic" panose="020B0502020202020204" pitchFamily="34" charset="0"/>
                    <a:ea typeface="宋体" panose="02010600030101010101" pitchFamily="2" charset="-122"/>
                  </a:rPr>
                  <a:t>IFU3</a:t>
                </a:r>
              </a:p>
            </p:txBody>
          </p:sp>
          <p:sp>
            <p:nvSpPr>
              <p:cNvPr id="303145" name="Text Box 41">
                <a:extLst>
                  <a:ext uri="{FF2B5EF4-FFF2-40B4-BE49-F238E27FC236}">
                    <a16:creationId xmlns:a16="http://schemas.microsoft.com/office/drawing/2014/main" id="{ABB53EAC-C3C3-4AF7-B863-94A96DEA914F}"/>
                  </a:ext>
                </a:extLst>
              </p:cNvPr>
              <p:cNvSpPr txBox="1">
                <a:spLocks noChangeArrowheads="1"/>
              </p:cNvSpPr>
              <p:nvPr/>
            </p:nvSpPr>
            <p:spPr bwMode="auto">
              <a:xfrm>
                <a:off x="864" y="1"/>
                <a:ext cx="377" cy="181"/>
              </a:xfrm>
              <a:prstGeom prst="rect">
                <a:avLst/>
              </a:prstGeom>
              <a:solidFill>
                <a:srgbClr val="0000CC"/>
              </a:solidFill>
              <a:ln w="127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0">
                    <a:solidFill>
                      <a:schemeClr val="bg1"/>
                    </a:solidFill>
                    <a:latin typeface="Century Gothic" panose="020B0502020202020204" pitchFamily="34" charset="0"/>
                    <a:ea typeface="宋体" panose="02010600030101010101" pitchFamily="2" charset="-122"/>
                  </a:rPr>
                  <a:t>DEC1</a:t>
                </a:r>
              </a:p>
            </p:txBody>
          </p:sp>
          <p:sp>
            <p:nvSpPr>
              <p:cNvPr id="303146" name="Text Box 42">
                <a:extLst>
                  <a:ext uri="{FF2B5EF4-FFF2-40B4-BE49-F238E27FC236}">
                    <a16:creationId xmlns:a16="http://schemas.microsoft.com/office/drawing/2014/main" id="{40061A79-E8B7-4CEA-B71F-2B7902B7E1B2}"/>
                  </a:ext>
                </a:extLst>
              </p:cNvPr>
              <p:cNvSpPr txBox="1">
                <a:spLocks noChangeArrowheads="1"/>
              </p:cNvSpPr>
              <p:nvPr/>
            </p:nvSpPr>
            <p:spPr bwMode="auto">
              <a:xfrm>
                <a:off x="1200" y="1"/>
                <a:ext cx="377" cy="181"/>
              </a:xfrm>
              <a:prstGeom prst="rect">
                <a:avLst/>
              </a:prstGeom>
              <a:solidFill>
                <a:srgbClr val="0000CC"/>
              </a:solidFill>
              <a:ln w="127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0">
                    <a:solidFill>
                      <a:schemeClr val="bg1"/>
                    </a:solidFill>
                    <a:latin typeface="Century Gothic" panose="020B0502020202020204" pitchFamily="34" charset="0"/>
                    <a:ea typeface="宋体" panose="02010600030101010101" pitchFamily="2" charset="-122"/>
                  </a:rPr>
                  <a:t>DEC2</a:t>
                </a:r>
              </a:p>
            </p:txBody>
          </p:sp>
          <p:sp>
            <p:nvSpPr>
              <p:cNvPr id="303147" name="Text Box 43">
                <a:extLst>
                  <a:ext uri="{FF2B5EF4-FFF2-40B4-BE49-F238E27FC236}">
                    <a16:creationId xmlns:a16="http://schemas.microsoft.com/office/drawing/2014/main" id="{00CEDA0A-A002-45EC-9675-623C9E1AD39F}"/>
                  </a:ext>
                </a:extLst>
              </p:cNvPr>
              <p:cNvSpPr txBox="1">
                <a:spLocks noChangeArrowheads="1"/>
              </p:cNvSpPr>
              <p:nvPr/>
            </p:nvSpPr>
            <p:spPr bwMode="auto">
              <a:xfrm>
                <a:off x="1536" y="1"/>
                <a:ext cx="294" cy="181"/>
              </a:xfrm>
              <a:prstGeom prst="rect">
                <a:avLst/>
              </a:prstGeom>
              <a:solidFill>
                <a:srgbClr val="0000CC"/>
              </a:solidFill>
              <a:ln w="127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0">
                    <a:solidFill>
                      <a:schemeClr val="bg1"/>
                    </a:solidFill>
                    <a:latin typeface="Century Gothic" panose="020B0502020202020204" pitchFamily="34" charset="0"/>
                    <a:ea typeface="宋体" panose="02010600030101010101" pitchFamily="2" charset="-122"/>
                  </a:rPr>
                  <a:t>RAT</a:t>
                </a:r>
              </a:p>
            </p:txBody>
          </p:sp>
          <p:sp>
            <p:nvSpPr>
              <p:cNvPr id="303148" name="Text Box 44">
                <a:extLst>
                  <a:ext uri="{FF2B5EF4-FFF2-40B4-BE49-F238E27FC236}">
                    <a16:creationId xmlns:a16="http://schemas.microsoft.com/office/drawing/2014/main" id="{907AD60F-E56D-40B7-80F2-FFCC0DDFD239}"/>
                  </a:ext>
                </a:extLst>
              </p:cNvPr>
              <p:cNvSpPr txBox="1">
                <a:spLocks noChangeArrowheads="1"/>
              </p:cNvSpPr>
              <p:nvPr/>
            </p:nvSpPr>
            <p:spPr bwMode="auto">
              <a:xfrm>
                <a:off x="1819" y="1"/>
                <a:ext cx="320" cy="181"/>
              </a:xfrm>
              <a:prstGeom prst="rect">
                <a:avLst/>
              </a:prstGeom>
              <a:solidFill>
                <a:srgbClr val="0000CC"/>
              </a:solidFill>
              <a:ln w="127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0">
                    <a:solidFill>
                      <a:schemeClr val="bg1"/>
                    </a:solidFill>
                    <a:latin typeface="Century Gothic" panose="020B0502020202020204" pitchFamily="34" charset="0"/>
                    <a:ea typeface="宋体" panose="02010600030101010101" pitchFamily="2" charset="-122"/>
                  </a:rPr>
                  <a:t>ROB</a:t>
                </a:r>
              </a:p>
            </p:txBody>
          </p:sp>
          <p:sp>
            <p:nvSpPr>
              <p:cNvPr id="303149" name="Text Box 45">
                <a:extLst>
                  <a:ext uri="{FF2B5EF4-FFF2-40B4-BE49-F238E27FC236}">
                    <a16:creationId xmlns:a16="http://schemas.microsoft.com/office/drawing/2014/main" id="{3C080D47-7521-45D7-8C38-CC755F44C4EC}"/>
                  </a:ext>
                </a:extLst>
              </p:cNvPr>
              <p:cNvSpPr txBox="1">
                <a:spLocks noChangeArrowheads="1"/>
              </p:cNvSpPr>
              <p:nvPr/>
            </p:nvSpPr>
            <p:spPr bwMode="auto">
              <a:xfrm>
                <a:off x="2112" y="1"/>
                <a:ext cx="265" cy="181"/>
              </a:xfrm>
              <a:prstGeom prst="rect">
                <a:avLst/>
              </a:prstGeom>
              <a:solidFill>
                <a:srgbClr val="0000CC"/>
              </a:solidFill>
              <a:ln w="127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0">
                    <a:solidFill>
                      <a:schemeClr val="bg1"/>
                    </a:solidFill>
                    <a:latin typeface="Century Gothic" panose="020B0502020202020204" pitchFamily="34" charset="0"/>
                    <a:ea typeface="宋体" panose="02010600030101010101" pitchFamily="2" charset="-122"/>
                  </a:rPr>
                  <a:t>DIS</a:t>
                </a:r>
              </a:p>
            </p:txBody>
          </p:sp>
          <p:sp>
            <p:nvSpPr>
              <p:cNvPr id="303150" name="Text Box 46">
                <a:extLst>
                  <a:ext uri="{FF2B5EF4-FFF2-40B4-BE49-F238E27FC236}">
                    <a16:creationId xmlns:a16="http://schemas.microsoft.com/office/drawing/2014/main" id="{BBF21A29-44FE-459F-B788-BAD851911344}"/>
                  </a:ext>
                </a:extLst>
              </p:cNvPr>
              <p:cNvSpPr txBox="1">
                <a:spLocks noChangeArrowheads="1"/>
              </p:cNvSpPr>
              <p:nvPr/>
            </p:nvSpPr>
            <p:spPr bwMode="auto">
              <a:xfrm>
                <a:off x="2357" y="1"/>
                <a:ext cx="233" cy="181"/>
              </a:xfrm>
              <a:prstGeom prst="rect">
                <a:avLst/>
              </a:prstGeom>
              <a:solidFill>
                <a:srgbClr val="0000CC"/>
              </a:solidFill>
              <a:ln w="127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0">
                    <a:solidFill>
                      <a:schemeClr val="bg1"/>
                    </a:solidFill>
                    <a:latin typeface="Century Gothic" panose="020B0502020202020204" pitchFamily="34" charset="0"/>
                    <a:ea typeface="宋体" panose="02010600030101010101" pitchFamily="2" charset="-122"/>
                  </a:rPr>
                  <a:t>EX</a:t>
                </a:r>
              </a:p>
            </p:txBody>
          </p:sp>
          <p:sp>
            <p:nvSpPr>
              <p:cNvPr id="303151" name="Text Box 47">
                <a:extLst>
                  <a:ext uri="{FF2B5EF4-FFF2-40B4-BE49-F238E27FC236}">
                    <a16:creationId xmlns:a16="http://schemas.microsoft.com/office/drawing/2014/main" id="{1B14BA4B-CA73-4A00-9A46-C8100F0D1A7F}"/>
                  </a:ext>
                </a:extLst>
              </p:cNvPr>
              <p:cNvSpPr txBox="1">
                <a:spLocks noChangeArrowheads="1"/>
              </p:cNvSpPr>
              <p:nvPr/>
            </p:nvSpPr>
            <p:spPr bwMode="auto">
              <a:xfrm>
                <a:off x="2592" y="0"/>
                <a:ext cx="327" cy="181"/>
              </a:xfrm>
              <a:prstGeom prst="rect">
                <a:avLst/>
              </a:prstGeom>
              <a:solidFill>
                <a:srgbClr val="0000CC"/>
              </a:solidFill>
              <a:ln w="127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0">
                    <a:solidFill>
                      <a:schemeClr val="bg1"/>
                    </a:solidFill>
                    <a:latin typeface="Century Gothic" panose="020B0502020202020204" pitchFamily="34" charset="0"/>
                    <a:ea typeface="宋体" panose="02010600030101010101" pitchFamily="2" charset="-122"/>
                  </a:rPr>
                  <a:t>RET1</a:t>
                </a:r>
              </a:p>
            </p:txBody>
          </p:sp>
          <p:sp>
            <p:nvSpPr>
              <p:cNvPr id="303152" name="Text Box 48">
                <a:extLst>
                  <a:ext uri="{FF2B5EF4-FFF2-40B4-BE49-F238E27FC236}">
                    <a16:creationId xmlns:a16="http://schemas.microsoft.com/office/drawing/2014/main" id="{896D1A76-67BB-47F3-AEBE-B55C0AE658A6}"/>
                  </a:ext>
                </a:extLst>
              </p:cNvPr>
              <p:cNvSpPr txBox="1">
                <a:spLocks noChangeArrowheads="1"/>
              </p:cNvSpPr>
              <p:nvPr/>
            </p:nvSpPr>
            <p:spPr bwMode="auto">
              <a:xfrm>
                <a:off x="2875" y="0"/>
                <a:ext cx="327" cy="181"/>
              </a:xfrm>
              <a:prstGeom prst="rect">
                <a:avLst/>
              </a:prstGeom>
              <a:solidFill>
                <a:srgbClr val="0000CC"/>
              </a:solidFill>
              <a:ln w="127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0">
                    <a:solidFill>
                      <a:schemeClr val="bg1"/>
                    </a:solidFill>
                    <a:latin typeface="Century Gothic" panose="020B0502020202020204" pitchFamily="34" charset="0"/>
                    <a:ea typeface="宋体" panose="02010600030101010101" pitchFamily="2" charset="-122"/>
                  </a:rPr>
                  <a:t>RET2</a:t>
                </a:r>
              </a:p>
            </p:txBody>
          </p:sp>
        </p:grpSp>
        <p:sp>
          <p:nvSpPr>
            <p:cNvPr id="303153" name="Text Box 49">
              <a:extLst>
                <a:ext uri="{FF2B5EF4-FFF2-40B4-BE49-F238E27FC236}">
                  <a16:creationId xmlns:a16="http://schemas.microsoft.com/office/drawing/2014/main" id="{DC7554AE-4E07-4394-A6F7-64B16270EB90}"/>
                </a:ext>
              </a:extLst>
            </p:cNvPr>
            <p:cNvSpPr txBox="1">
              <a:spLocks noChangeArrowheads="1"/>
            </p:cNvSpPr>
            <p:nvPr/>
          </p:nvSpPr>
          <p:spPr bwMode="auto">
            <a:xfrm>
              <a:off x="891" y="171"/>
              <a:ext cx="17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latin typeface="Century Gothic" panose="020B0502020202020204" pitchFamily="34" charset="0"/>
                  <a:ea typeface="宋体" panose="02010600030101010101" pitchFamily="2" charset="-122"/>
                </a:rPr>
                <a:t>P6 Microarchitecture</a:t>
              </a:r>
            </a:p>
          </p:txBody>
        </p:sp>
      </p:grpSp>
      <p:grpSp>
        <p:nvGrpSpPr>
          <p:cNvPr id="303154" name="Group 50">
            <a:extLst>
              <a:ext uri="{FF2B5EF4-FFF2-40B4-BE49-F238E27FC236}">
                <a16:creationId xmlns:a16="http://schemas.microsoft.com/office/drawing/2014/main" id="{1E632C41-C78A-42F3-8871-DC270BB70B9C}"/>
              </a:ext>
            </a:extLst>
          </p:cNvPr>
          <p:cNvGrpSpPr>
            <a:grpSpLocks/>
          </p:cNvGrpSpPr>
          <p:nvPr/>
        </p:nvGrpSpPr>
        <p:grpSpPr bwMode="auto">
          <a:xfrm>
            <a:off x="165100" y="5564395"/>
            <a:ext cx="8839200" cy="657225"/>
            <a:chOff x="0" y="0"/>
            <a:chExt cx="5568" cy="414"/>
          </a:xfrm>
        </p:grpSpPr>
        <p:grpSp>
          <p:nvGrpSpPr>
            <p:cNvPr id="303155" name="Group 51">
              <a:extLst>
                <a:ext uri="{FF2B5EF4-FFF2-40B4-BE49-F238E27FC236}">
                  <a16:creationId xmlns:a16="http://schemas.microsoft.com/office/drawing/2014/main" id="{69D0E038-C7D1-4DE2-8151-BDF195B2A1EA}"/>
                </a:ext>
              </a:extLst>
            </p:cNvPr>
            <p:cNvGrpSpPr>
              <a:grpSpLocks/>
            </p:cNvGrpSpPr>
            <p:nvPr/>
          </p:nvGrpSpPr>
          <p:grpSpPr bwMode="auto">
            <a:xfrm>
              <a:off x="144" y="0"/>
              <a:ext cx="5424" cy="414"/>
              <a:chOff x="0" y="0"/>
              <a:chExt cx="5424" cy="414"/>
            </a:xfrm>
          </p:grpSpPr>
          <p:grpSp>
            <p:nvGrpSpPr>
              <p:cNvPr id="303156" name="Group 52">
                <a:extLst>
                  <a:ext uri="{FF2B5EF4-FFF2-40B4-BE49-F238E27FC236}">
                    <a16:creationId xmlns:a16="http://schemas.microsoft.com/office/drawing/2014/main" id="{F40A54A2-DB0F-4574-A6A7-1F957E07958C}"/>
                  </a:ext>
                </a:extLst>
              </p:cNvPr>
              <p:cNvGrpSpPr>
                <a:grpSpLocks/>
              </p:cNvGrpSpPr>
              <p:nvPr/>
            </p:nvGrpSpPr>
            <p:grpSpPr bwMode="auto">
              <a:xfrm>
                <a:off x="0" y="0"/>
                <a:ext cx="5424" cy="192"/>
                <a:chOff x="0" y="0"/>
                <a:chExt cx="5424" cy="192"/>
              </a:xfrm>
            </p:grpSpPr>
            <p:sp>
              <p:nvSpPr>
                <p:cNvPr id="303157" name="Rectangle 53">
                  <a:extLst>
                    <a:ext uri="{FF2B5EF4-FFF2-40B4-BE49-F238E27FC236}">
                      <a16:creationId xmlns:a16="http://schemas.microsoft.com/office/drawing/2014/main" id="{3448A24B-5EEA-4E83-9D65-200F3B1D9E2E}"/>
                    </a:ext>
                  </a:extLst>
                </p:cNvPr>
                <p:cNvSpPr>
                  <a:spLocks noChangeArrowheads="1"/>
                </p:cNvSpPr>
                <p:nvPr/>
              </p:nvSpPr>
              <p:spPr bwMode="auto">
                <a:xfrm>
                  <a:off x="0" y="0"/>
                  <a:ext cx="528" cy="192"/>
                </a:xfrm>
                <a:prstGeom prst="rect">
                  <a:avLst/>
                </a:prstGeom>
                <a:solidFill>
                  <a:schemeClr val="bg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0">
                      <a:solidFill>
                        <a:srgbClr val="002060"/>
                      </a:solidFill>
                      <a:latin typeface="Century Gothic" panose="020B0502020202020204" pitchFamily="34" charset="0"/>
                      <a:ea typeface="宋体" panose="02010600030101010101" pitchFamily="2" charset="-122"/>
                    </a:rPr>
                    <a:t>TC NextIP</a:t>
                  </a:r>
                </a:p>
              </p:txBody>
            </p:sp>
            <p:sp>
              <p:nvSpPr>
                <p:cNvPr id="303158" name="Line 54">
                  <a:extLst>
                    <a:ext uri="{FF2B5EF4-FFF2-40B4-BE49-F238E27FC236}">
                      <a16:creationId xmlns:a16="http://schemas.microsoft.com/office/drawing/2014/main" id="{9CCEF3A4-C93F-4601-B616-1E92F1722F75}"/>
                    </a:ext>
                  </a:extLst>
                </p:cNvPr>
                <p:cNvSpPr>
                  <a:spLocks noChangeShapeType="1"/>
                </p:cNvSpPr>
                <p:nvPr/>
              </p:nvSpPr>
              <p:spPr bwMode="auto">
                <a:xfrm>
                  <a:off x="268" y="0"/>
                  <a:ext cx="0" cy="192"/>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2060"/>
                    </a:solidFill>
                  </a:endParaRPr>
                </a:p>
              </p:txBody>
            </p:sp>
            <p:sp>
              <p:nvSpPr>
                <p:cNvPr id="303159" name="Rectangle 55">
                  <a:extLst>
                    <a:ext uri="{FF2B5EF4-FFF2-40B4-BE49-F238E27FC236}">
                      <a16:creationId xmlns:a16="http://schemas.microsoft.com/office/drawing/2014/main" id="{D79FF690-2D17-4EF4-87EC-BBC146BC2F98}"/>
                    </a:ext>
                  </a:extLst>
                </p:cNvPr>
                <p:cNvSpPr>
                  <a:spLocks noChangeArrowheads="1"/>
                </p:cNvSpPr>
                <p:nvPr/>
              </p:nvSpPr>
              <p:spPr bwMode="auto">
                <a:xfrm>
                  <a:off x="528" y="0"/>
                  <a:ext cx="528" cy="192"/>
                </a:xfrm>
                <a:prstGeom prst="rect">
                  <a:avLst/>
                </a:prstGeom>
                <a:solidFill>
                  <a:schemeClr val="bg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0">
                      <a:solidFill>
                        <a:srgbClr val="002060"/>
                      </a:solidFill>
                      <a:latin typeface="Century Gothic" panose="020B0502020202020204" pitchFamily="34" charset="0"/>
                      <a:ea typeface="宋体" panose="02010600030101010101" pitchFamily="2" charset="-122"/>
                    </a:rPr>
                    <a:t>TC Fetch</a:t>
                  </a:r>
                </a:p>
              </p:txBody>
            </p:sp>
            <p:sp>
              <p:nvSpPr>
                <p:cNvPr id="303160" name="Line 56">
                  <a:extLst>
                    <a:ext uri="{FF2B5EF4-FFF2-40B4-BE49-F238E27FC236}">
                      <a16:creationId xmlns:a16="http://schemas.microsoft.com/office/drawing/2014/main" id="{AC2EDE6F-AF6C-4F20-B469-32B73EEFCE8D}"/>
                    </a:ext>
                  </a:extLst>
                </p:cNvPr>
                <p:cNvSpPr>
                  <a:spLocks noChangeShapeType="1"/>
                </p:cNvSpPr>
                <p:nvPr/>
              </p:nvSpPr>
              <p:spPr bwMode="auto">
                <a:xfrm>
                  <a:off x="796" y="0"/>
                  <a:ext cx="0" cy="192"/>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2060"/>
                    </a:solidFill>
                  </a:endParaRPr>
                </a:p>
              </p:txBody>
            </p:sp>
            <p:sp>
              <p:nvSpPr>
                <p:cNvPr id="303161" name="Rectangle 57">
                  <a:extLst>
                    <a:ext uri="{FF2B5EF4-FFF2-40B4-BE49-F238E27FC236}">
                      <a16:creationId xmlns:a16="http://schemas.microsoft.com/office/drawing/2014/main" id="{DC54D57A-B2FD-4B40-9C9D-46699E5C9B4E}"/>
                    </a:ext>
                  </a:extLst>
                </p:cNvPr>
                <p:cNvSpPr>
                  <a:spLocks noChangeArrowheads="1"/>
                </p:cNvSpPr>
                <p:nvPr/>
              </p:nvSpPr>
              <p:spPr bwMode="auto">
                <a:xfrm>
                  <a:off x="1056" y="0"/>
                  <a:ext cx="288" cy="192"/>
                </a:xfrm>
                <a:prstGeom prst="rect">
                  <a:avLst/>
                </a:prstGeom>
                <a:solidFill>
                  <a:schemeClr val="bg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0">
                      <a:solidFill>
                        <a:srgbClr val="002060"/>
                      </a:solidFill>
                      <a:latin typeface="Century Gothic" panose="020B0502020202020204" pitchFamily="34" charset="0"/>
                      <a:ea typeface="宋体" panose="02010600030101010101" pitchFamily="2" charset="-122"/>
                    </a:rPr>
                    <a:t>Drive</a:t>
                  </a:r>
                </a:p>
              </p:txBody>
            </p:sp>
            <p:sp>
              <p:nvSpPr>
                <p:cNvPr id="303162" name="Rectangle 58">
                  <a:extLst>
                    <a:ext uri="{FF2B5EF4-FFF2-40B4-BE49-F238E27FC236}">
                      <a16:creationId xmlns:a16="http://schemas.microsoft.com/office/drawing/2014/main" id="{C0ADBB22-AABE-4ED7-A1DF-5A21927B0C75}"/>
                    </a:ext>
                  </a:extLst>
                </p:cNvPr>
                <p:cNvSpPr>
                  <a:spLocks noChangeArrowheads="1"/>
                </p:cNvSpPr>
                <p:nvPr/>
              </p:nvSpPr>
              <p:spPr bwMode="auto">
                <a:xfrm>
                  <a:off x="1344" y="0"/>
                  <a:ext cx="288" cy="192"/>
                </a:xfrm>
                <a:prstGeom prst="rect">
                  <a:avLst/>
                </a:prstGeom>
                <a:solidFill>
                  <a:schemeClr val="bg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0">
                      <a:solidFill>
                        <a:srgbClr val="002060"/>
                      </a:solidFill>
                      <a:latin typeface="Century Gothic" panose="020B0502020202020204" pitchFamily="34" charset="0"/>
                      <a:ea typeface="宋体" panose="02010600030101010101" pitchFamily="2" charset="-122"/>
                    </a:rPr>
                    <a:t>Alloc</a:t>
                  </a:r>
                </a:p>
              </p:txBody>
            </p:sp>
            <p:sp>
              <p:nvSpPr>
                <p:cNvPr id="303163" name="Rectangle 59">
                  <a:extLst>
                    <a:ext uri="{FF2B5EF4-FFF2-40B4-BE49-F238E27FC236}">
                      <a16:creationId xmlns:a16="http://schemas.microsoft.com/office/drawing/2014/main" id="{7B631220-18B6-4C05-B042-8B9C883E0749}"/>
                    </a:ext>
                  </a:extLst>
                </p:cNvPr>
                <p:cNvSpPr>
                  <a:spLocks noChangeArrowheads="1"/>
                </p:cNvSpPr>
                <p:nvPr/>
              </p:nvSpPr>
              <p:spPr bwMode="auto">
                <a:xfrm>
                  <a:off x="2160" y="0"/>
                  <a:ext cx="288" cy="192"/>
                </a:xfrm>
                <a:prstGeom prst="rect">
                  <a:avLst/>
                </a:prstGeom>
                <a:solidFill>
                  <a:schemeClr val="bg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0">
                      <a:solidFill>
                        <a:srgbClr val="002060"/>
                      </a:solidFill>
                      <a:latin typeface="Century Gothic" panose="020B0502020202020204" pitchFamily="34" charset="0"/>
                      <a:ea typeface="宋体" panose="02010600030101010101" pitchFamily="2" charset="-122"/>
                    </a:rPr>
                    <a:t>Queue</a:t>
                  </a:r>
                </a:p>
              </p:txBody>
            </p:sp>
            <p:sp>
              <p:nvSpPr>
                <p:cNvPr id="303164" name="Rectangle 60">
                  <a:extLst>
                    <a:ext uri="{FF2B5EF4-FFF2-40B4-BE49-F238E27FC236}">
                      <a16:creationId xmlns:a16="http://schemas.microsoft.com/office/drawing/2014/main" id="{E4249140-3216-431C-8823-F9F24F6C0997}"/>
                    </a:ext>
                  </a:extLst>
                </p:cNvPr>
                <p:cNvSpPr>
                  <a:spLocks noChangeArrowheads="1"/>
                </p:cNvSpPr>
                <p:nvPr/>
              </p:nvSpPr>
              <p:spPr bwMode="auto">
                <a:xfrm>
                  <a:off x="1632" y="0"/>
                  <a:ext cx="528" cy="192"/>
                </a:xfrm>
                <a:prstGeom prst="rect">
                  <a:avLst/>
                </a:prstGeom>
                <a:solidFill>
                  <a:schemeClr val="bg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0">
                      <a:solidFill>
                        <a:srgbClr val="002060"/>
                      </a:solidFill>
                      <a:latin typeface="Century Gothic" panose="020B0502020202020204" pitchFamily="34" charset="0"/>
                      <a:ea typeface="宋体" panose="02010600030101010101" pitchFamily="2" charset="-122"/>
                    </a:rPr>
                    <a:t>Rename</a:t>
                  </a:r>
                </a:p>
              </p:txBody>
            </p:sp>
            <p:sp>
              <p:nvSpPr>
                <p:cNvPr id="303165" name="Line 61">
                  <a:extLst>
                    <a:ext uri="{FF2B5EF4-FFF2-40B4-BE49-F238E27FC236}">
                      <a16:creationId xmlns:a16="http://schemas.microsoft.com/office/drawing/2014/main" id="{BCF71644-8B7D-4F2E-BBC9-EFB4A63C291A}"/>
                    </a:ext>
                  </a:extLst>
                </p:cNvPr>
                <p:cNvSpPr>
                  <a:spLocks noChangeShapeType="1"/>
                </p:cNvSpPr>
                <p:nvPr/>
              </p:nvSpPr>
              <p:spPr bwMode="auto">
                <a:xfrm>
                  <a:off x="1888" y="0"/>
                  <a:ext cx="0" cy="192"/>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2060"/>
                    </a:solidFill>
                  </a:endParaRPr>
                </a:p>
              </p:txBody>
            </p:sp>
            <p:sp>
              <p:nvSpPr>
                <p:cNvPr id="303166" name="Rectangle 62">
                  <a:extLst>
                    <a:ext uri="{FF2B5EF4-FFF2-40B4-BE49-F238E27FC236}">
                      <a16:creationId xmlns:a16="http://schemas.microsoft.com/office/drawing/2014/main" id="{E54A4ED1-45CA-490A-80EE-75DE5AC9E3E2}"/>
                    </a:ext>
                  </a:extLst>
                </p:cNvPr>
                <p:cNvSpPr>
                  <a:spLocks noChangeArrowheads="1"/>
                </p:cNvSpPr>
                <p:nvPr/>
              </p:nvSpPr>
              <p:spPr bwMode="auto">
                <a:xfrm>
                  <a:off x="2448" y="0"/>
                  <a:ext cx="768" cy="192"/>
                </a:xfrm>
                <a:prstGeom prst="rect">
                  <a:avLst/>
                </a:prstGeom>
                <a:solidFill>
                  <a:schemeClr val="bg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0">
                      <a:solidFill>
                        <a:srgbClr val="002060"/>
                      </a:solidFill>
                      <a:latin typeface="Century Gothic" panose="020B0502020202020204" pitchFamily="34" charset="0"/>
                      <a:ea typeface="宋体" panose="02010600030101010101" pitchFamily="2" charset="-122"/>
                    </a:rPr>
                    <a:t>Schedule</a:t>
                  </a:r>
                </a:p>
              </p:txBody>
            </p:sp>
            <p:sp>
              <p:nvSpPr>
                <p:cNvPr id="303167" name="Line 63">
                  <a:extLst>
                    <a:ext uri="{FF2B5EF4-FFF2-40B4-BE49-F238E27FC236}">
                      <a16:creationId xmlns:a16="http://schemas.microsoft.com/office/drawing/2014/main" id="{5C84ECF6-06FE-4D6C-AF58-0C28DA0C76F1}"/>
                    </a:ext>
                  </a:extLst>
                </p:cNvPr>
                <p:cNvSpPr>
                  <a:spLocks noChangeShapeType="1"/>
                </p:cNvSpPr>
                <p:nvPr/>
              </p:nvSpPr>
              <p:spPr bwMode="auto">
                <a:xfrm>
                  <a:off x="2688" y="0"/>
                  <a:ext cx="0" cy="192"/>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2060"/>
                    </a:solidFill>
                  </a:endParaRPr>
                </a:p>
              </p:txBody>
            </p:sp>
            <p:sp>
              <p:nvSpPr>
                <p:cNvPr id="303168" name="Line 64">
                  <a:extLst>
                    <a:ext uri="{FF2B5EF4-FFF2-40B4-BE49-F238E27FC236}">
                      <a16:creationId xmlns:a16="http://schemas.microsoft.com/office/drawing/2014/main" id="{F30692F8-B678-4B32-A4D9-08514F700F3C}"/>
                    </a:ext>
                  </a:extLst>
                </p:cNvPr>
                <p:cNvSpPr>
                  <a:spLocks noChangeShapeType="1"/>
                </p:cNvSpPr>
                <p:nvPr/>
              </p:nvSpPr>
              <p:spPr bwMode="auto">
                <a:xfrm>
                  <a:off x="2956" y="0"/>
                  <a:ext cx="0" cy="192"/>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2060"/>
                    </a:solidFill>
                  </a:endParaRPr>
                </a:p>
              </p:txBody>
            </p:sp>
            <p:sp>
              <p:nvSpPr>
                <p:cNvPr id="303169" name="Rectangle 65">
                  <a:extLst>
                    <a:ext uri="{FF2B5EF4-FFF2-40B4-BE49-F238E27FC236}">
                      <a16:creationId xmlns:a16="http://schemas.microsoft.com/office/drawing/2014/main" id="{465F73E9-301B-47C2-9576-D8CE2490A242}"/>
                    </a:ext>
                  </a:extLst>
                </p:cNvPr>
                <p:cNvSpPr>
                  <a:spLocks noChangeArrowheads="1"/>
                </p:cNvSpPr>
                <p:nvPr/>
              </p:nvSpPr>
              <p:spPr bwMode="auto">
                <a:xfrm>
                  <a:off x="3216" y="0"/>
                  <a:ext cx="528" cy="192"/>
                </a:xfrm>
                <a:prstGeom prst="rect">
                  <a:avLst/>
                </a:prstGeom>
                <a:solidFill>
                  <a:schemeClr val="bg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0">
                      <a:solidFill>
                        <a:srgbClr val="002060"/>
                      </a:solidFill>
                      <a:latin typeface="Century Gothic" panose="020B0502020202020204" pitchFamily="34" charset="0"/>
                      <a:ea typeface="PMingLiU" panose="02020500000000000000" pitchFamily="18" charset="-120"/>
                    </a:rPr>
                    <a:t>Dispatch</a:t>
                  </a:r>
                </a:p>
              </p:txBody>
            </p:sp>
            <p:sp>
              <p:nvSpPr>
                <p:cNvPr id="303170" name="Line 66">
                  <a:extLst>
                    <a:ext uri="{FF2B5EF4-FFF2-40B4-BE49-F238E27FC236}">
                      <a16:creationId xmlns:a16="http://schemas.microsoft.com/office/drawing/2014/main" id="{31A83560-F06C-42A6-88F4-A66789DFED2D}"/>
                    </a:ext>
                  </a:extLst>
                </p:cNvPr>
                <p:cNvSpPr>
                  <a:spLocks noChangeShapeType="1"/>
                </p:cNvSpPr>
                <p:nvPr/>
              </p:nvSpPr>
              <p:spPr bwMode="auto">
                <a:xfrm>
                  <a:off x="3484" y="0"/>
                  <a:ext cx="0" cy="192"/>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2060"/>
                    </a:solidFill>
                  </a:endParaRPr>
                </a:p>
              </p:txBody>
            </p:sp>
            <p:sp>
              <p:nvSpPr>
                <p:cNvPr id="303171" name="Rectangle 67">
                  <a:extLst>
                    <a:ext uri="{FF2B5EF4-FFF2-40B4-BE49-F238E27FC236}">
                      <a16:creationId xmlns:a16="http://schemas.microsoft.com/office/drawing/2014/main" id="{16946676-963B-450B-BF34-F72E77A8AA01}"/>
                    </a:ext>
                  </a:extLst>
                </p:cNvPr>
                <p:cNvSpPr>
                  <a:spLocks noChangeArrowheads="1"/>
                </p:cNvSpPr>
                <p:nvPr/>
              </p:nvSpPr>
              <p:spPr bwMode="auto">
                <a:xfrm>
                  <a:off x="3744" y="0"/>
                  <a:ext cx="528" cy="192"/>
                </a:xfrm>
                <a:prstGeom prst="rect">
                  <a:avLst/>
                </a:prstGeom>
                <a:solidFill>
                  <a:schemeClr val="bg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0">
                      <a:solidFill>
                        <a:srgbClr val="002060"/>
                      </a:solidFill>
                      <a:latin typeface="Century Gothic" panose="020B0502020202020204" pitchFamily="34" charset="0"/>
                      <a:ea typeface="PMingLiU" panose="02020500000000000000" pitchFamily="18" charset="-120"/>
                    </a:rPr>
                    <a:t>Reg File</a:t>
                  </a:r>
                </a:p>
              </p:txBody>
            </p:sp>
            <p:sp>
              <p:nvSpPr>
                <p:cNvPr id="303172" name="Line 68">
                  <a:extLst>
                    <a:ext uri="{FF2B5EF4-FFF2-40B4-BE49-F238E27FC236}">
                      <a16:creationId xmlns:a16="http://schemas.microsoft.com/office/drawing/2014/main" id="{CF593746-FF54-413B-8A71-F8C20268F7D5}"/>
                    </a:ext>
                  </a:extLst>
                </p:cNvPr>
                <p:cNvSpPr>
                  <a:spLocks noChangeShapeType="1"/>
                </p:cNvSpPr>
                <p:nvPr/>
              </p:nvSpPr>
              <p:spPr bwMode="auto">
                <a:xfrm>
                  <a:off x="4012" y="0"/>
                  <a:ext cx="0" cy="192"/>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2060"/>
                    </a:solidFill>
                  </a:endParaRPr>
                </a:p>
              </p:txBody>
            </p:sp>
            <p:sp>
              <p:nvSpPr>
                <p:cNvPr id="303173" name="Rectangle 69">
                  <a:extLst>
                    <a:ext uri="{FF2B5EF4-FFF2-40B4-BE49-F238E27FC236}">
                      <a16:creationId xmlns:a16="http://schemas.microsoft.com/office/drawing/2014/main" id="{0E53E60D-7284-4F3C-9A10-A31F155DE0FC}"/>
                    </a:ext>
                  </a:extLst>
                </p:cNvPr>
                <p:cNvSpPr>
                  <a:spLocks noChangeArrowheads="1"/>
                </p:cNvSpPr>
                <p:nvPr/>
              </p:nvSpPr>
              <p:spPr bwMode="auto">
                <a:xfrm>
                  <a:off x="4272" y="0"/>
                  <a:ext cx="288" cy="192"/>
                </a:xfrm>
                <a:prstGeom prst="rect">
                  <a:avLst/>
                </a:prstGeom>
                <a:solidFill>
                  <a:schemeClr val="bg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0">
                      <a:solidFill>
                        <a:srgbClr val="002060"/>
                      </a:solidFill>
                      <a:latin typeface="Century Gothic" panose="020B0502020202020204" pitchFamily="34" charset="0"/>
                      <a:ea typeface="宋体" panose="02010600030101010101" pitchFamily="2" charset="-122"/>
                    </a:rPr>
                    <a:t>Exec</a:t>
                  </a:r>
                </a:p>
              </p:txBody>
            </p:sp>
            <p:sp>
              <p:nvSpPr>
                <p:cNvPr id="303174" name="Rectangle 70">
                  <a:extLst>
                    <a:ext uri="{FF2B5EF4-FFF2-40B4-BE49-F238E27FC236}">
                      <a16:creationId xmlns:a16="http://schemas.microsoft.com/office/drawing/2014/main" id="{94BCEF85-80E8-4F0A-8038-BC76E33B33A3}"/>
                    </a:ext>
                  </a:extLst>
                </p:cNvPr>
                <p:cNvSpPr>
                  <a:spLocks noChangeArrowheads="1"/>
                </p:cNvSpPr>
                <p:nvPr/>
              </p:nvSpPr>
              <p:spPr bwMode="auto">
                <a:xfrm>
                  <a:off x="4560" y="0"/>
                  <a:ext cx="288" cy="192"/>
                </a:xfrm>
                <a:prstGeom prst="rect">
                  <a:avLst/>
                </a:prstGeom>
                <a:solidFill>
                  <a:schemeClr val="bg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0">
                      <a:solidFill>
                        <a:srgbClr val="002060"/>
                      </a:solidFill>
                      <a:latin typeface="Century Gothic" panose="020B0502020202020204" pitchFamily="34" charset="0"/>
                      <a:ea typeface="宋体" panose="02010600030101010101" pitchFamily="2" charset="-122"/>
                    </a:rPr>
                    <a:t>Flags</a:t>
                  </a:r>
                </a:p>
              </p:txBody>
            </p:sp>
            <p:sp>
              <p:nvSpPr>
                <p:cNvPr id="303175" name="Rectangle 71">
                  <a:extLst>
                    <a:ext uri="{FF2B5EF4-FFF2-40B4-BE49-F238E27FC236}">
                      <a16:creationId xmlns:a16="http://schemas.microsoft.com/office/drawing/2014/main" id="{ABBDB465-D768-4CB4-9741-ACE5B01E6E8D}"/>
                    </a:ext>
                  </a:extLst>
                </p:cNvPr>
                <p:cNvSpPr>
                  <a:spLocks noChangeArrowheads="1"/>
                </p:cNvSpPr>
                <p:nvPr/>
              </p:nvSpPr>
              <p:spPr bwMode="auto">
                <a:xfrm>
                  <a:off x="4848" y="0"/>
                  <a:ext cx="288" cy="192"/>
                </a:xfrm>
                <a:prstGeom prst="rect">
                  <a:avLst/>
                </a:prstGeom>
                <a:solidFill>
                  <a:schemeClr val="bg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0">
                      <a:solidFill>
                        <a:srgbClr val="002060"/>
                      </a:solidFill>
                      <a:latin typeface="Century Gothic" panose="020B0502020202020204" pitchFamily="34" charset="0"/>
                      <a:ea typeface="宋体" panose="02010600030101010101" pitchFamily="2" charset="-122"/>
                    </a:rPr>
                    <a:t>Br Ck</a:t>
                  </a:r>
                </a:p>
              </p:txBody>
            </p:sp>
            <p:sp>
              <p:nvSpPr>
                <p:cNvPr id="303176" name="Rectangle 72">
                  <a:extLst>
                    <a:ext uri="{FF2B5EF4-FFF2-40B4-BE49-F238E27FC236}">
                      <a16:creationId xmlns:a16="http://schemas.microsoft.com/office/drawing/2014/main" id="{F6E16D90-0FDE-4DBB-850C-1AD9530CE4D4}"/>
                    </a:ext>
                  </a:extLst>
                </p:cNvPr>
                <p:cNvSpPr>
                  <a:spLocks noChangeArrowheads="1"/>
                </p:cNvSpPr>
                <p:nvPr/>
              </p:nvSpPr>
              <p:spPr bwMode="auto">
                <a:xfrm>
                  <a:off x="5136" y="0"/>
                  <a:ext cx="288" cy="192"/>
                </a:xfrm>
                <a:prstGeom prst="rect">
                  <a:avLst/>
                </a:prstGeom>
                <a:solidFill>
                  <a:schemeClr val="bg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0">
                      <a:solidFill>
                        <a:srgbClr val="002060"/>
                      </a:solidFill>
                      <a:latin typeface="Century Gothic" panose="020B0502020202020204" pitchFamily="34" charset="0"/>
                      <a:ea typeface="宋体" panose="02010600030101010101" pitchFamily="2" charset="-122"/>
                    </a:rPr>
                    <a:t>Drive</a:t>
                  </a:r>
                </a:p>
              </p:txBody>
            </p:sp>
          </p:grpSp>
          <p:sp>
            <p:nvSpPr>
              <p:cNvPr id="303177" name="Text Box 73">
                <a:extLst>
                  <a:ext uri="{FF2B5EF4-FFF2-40B4-BE49-F238E27FC236}">
                    <a16:creationId xmlns:a16="http://schemas.microsoft.com/office/drawing/2014/main" id="{BAB70F03-64DF-4225-9388-EE43927F4D86}"/>
                  </a:ext>
                </a:extLst>
              </p:cNvPr>
              <p:cNvSpPr txBox="1">
                <a:spLocks noChangeArrowheads="1"/>
              </p:cNvSpPr>
              <p:nvPr/>
            </p:nvSpPr>
            <p:spPr bwMode="auto">
              <a:xfrm>
                <a:off x="1995" y="181"/>
                <a:ext cx="199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rgbClr val="002060"/>
                    </a:solidFill>
                    <a:latin typeface="Century Gothic" panose="020B0502020202020204" pitchFamily="34" charset="0"/>
                    <a:ea typeface="宋体" panose="02010600030101010101" pitchFamily="2" charset="-122"/>
                  </a:rPr>
                  <a:t>NetBurst Microarchitecture</a:t>
                </a:r>
              </a:p>
            </p:txBody>
          </p:sp>
        </p:grpSp>
        <p:sp>
          <p:nvSpPr>
            <p:cNvPr id="303178" name="AutoShape 74">
              <a:extLst>
                <a:ext uri="{FF2B5EF4-FFF2-40B4-BE49-F238E27FC236}">
                  <a16:creationId xmlns:a16="http://schemas.microsoft.com/office/drawing/2014/main" id="{E06E02A2-931E-413D-9589-E790A2D9CBE5}"/>
                </a:ext>
              </a:extLst>
            </p:cNvPr>
            <p:cNvSpPr>
              <a:spLocks noChangeArrowheads="1"/>
            </p:cNvSpPr>
            <p:nvPr/>
          </p:nvSpPr>
          <p:spPr bwMode="auto">
            <a:xfrm>
              <a:off x="0" y="48"/>
              <a:ext cx="144" cy="96"/>
            </a:xfrm>
            <a:prstGeom prst="leftArrow">
              <a:avLst>
                <a:gd name="adj1" fmla="val 50000"/>
                <a:gd name="adj2" fmla="val 37500"/>
              </a:avLst>
            </a:prstGeom>
            <a:solidFill>
              <a:srgbClr val="FF00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grpSp>
      <p:sp>
        <p:nvSpPr>
          <p:cNvPr id="303179" name="Text Box 75">
            <a:extLst>
              <a:ext uri="{FF2B5EF4-FFF2-40B4-BE49-F238E27FC236}">
                <a16:creationId xmlns:a16="http://schemas.microsoft.com/office/drawing/2014/main" id="{FE85FD53-FD83-44F6-B6EC-B10DFD062663}"/>
              </a:ext>
            </a:extLst>
          </p:cNvPr>
          <p:cNvSpPr txBox="1">
            <a:spLocks noChangeArrowheads="1"/>
          </p:cNvSpPr>
          <p:nvPr/>
        </p:nvSpPr>
        <p:spPr bwMode="auto">
          <a:xfrm>
            <a:off x="2606675" y="1687720"/>
            <a:ext cx="401955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zh-CN" sz="2800" b="0">
                <a:latin typeface="Century Gothic" panose="020B0502020202020204" pitchFamily="34" charset="0"/>
                <a:ea typeface="宋体" panose="02010600030101010101" pitchFamily="2" charset="-122"/>
              </a:rPr>
              <a:t>Basic P</a:t>
            </a:r>
            <a:r>
              <a:rPr lang="en-US" altLang="zh-CN" sz="2800" b="0">
                <a:latin typeface="Century Gothic" panose="020B0502020202020204" pitchFamily="34" charset="0"/>
                <a:ea typeface="宋体" panose="02010600030101010101" pitchFamily="2" charset="-122"/>
              </a:rPr>
              <a:t>entium</a:t>
            </a:r>
            <a:r>
              <a:rPr lang="zh-CN" altLang="zh-CN" sz="2800" b="0">
                <a:latin typeface="Century Gothic" panose="020B0502020202020204" pitchFamily="34" charset="0"/>
                <a:ea typeface="宋体" panose="02010600030101010101" pitchFamily="2" charset="-122"/>
              </a:rPr>
              <a:t> Pipeline</a:t>
            </a:r>
          </a:p>
        </p:txBody>
      </p:sp>
      <p:sp>
        <p:nvSpPr>
          <p:cNvPr id="2" name="日期占位符 1">
            <a:extLst>
              <a:ext uri="{FF2B5EF4-FFF2-40B4-BE49-F238E27FC236}">
                <a16:creationId xmlns:a16="http://schemas.microsoft.com/office/drawing/2014/main" id="{307E8B0C-0EDD-4A02-A770-719B92B8C104}"/>
              </a:ext>
            </a:extLst>
          </p:cNvPr>
          <p:cNvSpPr>
            <a:spLocks noGrp="1"/>
          </p:cNvSpPr>
          <p:nvPr>
            <p:ph type="dt" sz="half" idx="10"/>
          </p:nvPr>
        </p:nvSpPr>
        <p:spPr/>
        <p:txBody>
          <a:bodyPr/>
          <a:lstStyle/>
          <a:p>
            <a:fld id="{AF0DFFA2-173E-4B2B-8C8A-39F34AE1475D}"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5C916E17-1A04-442C-92AC-A17A2A4BFB86}"/>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8DF95FFD-7972-4C51-8D15-490D28B6C21A}"/>
              </a:ext>
            </a:extLst>
          </p:cNvPr>
          <p:cNvSpPr>
            <a:spLocks noGrp="1"/>
          </p:cNvSpPr>
          <p:nvPr>
            <p:ph type="sldNum" sz="quarter" idx="12"/>
          </p:nvPr>
        </p:nvSpPr>
        <p:spPr/>
        <p:txBody>
          <a:bodyPr/>
          <a:lstStyle/>
          <a:p>
            <a:fld id="{543F9F60-DC96-4418-AA45-B65D142E4089}" type="slidenum">
              <a:rPr lang="zh-CN" altLang="en-US" smtClean="0"/>
              <a:t>91</a:t>
            </a:fld>
            <a:endParaRPr lang="zh-CN" altLang="en-US"/>
          </a:p>
        </p:txBody>
      </p:sp>
    </p:spTree>
    <p:extLst>
      <p:ext uri="{BB962C8B-B14F-4D97-AF65-F5344CB8AC3E}">
        <p14:creationId xmlns:p14="http://schemas.microsoft.com/office/powerpoint/2010/main" val="40336797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3132"/>
                                        </p:tgtEl>
                                        <p:attrNameLst>
                                          <p:attrName>style.visibility</p:attrName>
                                        </p:attrNameLst>
                                      </p:cBhvr>
                                      <p:to>
                                        <p:strVal val="visible"/>
                                      </p:to>
                                    </p:set>
                                    <p:anim calcmode="lin" valueType="num">
                                      <p:cBhvr additive="base">
                                        <p:cTn id="7" dur="500" fill="hold"/>
                                        <p:tgtEl>
                                          <p:spTgt spid="303132"/>
                                        </p:tgtEl>
                                        <p:attrNameLst>
                                          <p:attrName>ppt_x</p:attrName>
                                        </p:attrNameLst>
                                      </p:cBhvr>
                                      <p:tavLst>
                                        <p:tav tm="0">
                                          <p:val>
                                            <p:strVal val="0-#ppt_w/2"/>
                                          </p:val>
                                        </p:tav>
                                        <p:tav tm="100000">
                                          <p:val>
                                            <p:strVal val="#ppt_x"/>
                                          </p:val>
                                        </p:tav>
                                      </p:tavLst>
                                    </p:anim>
                                    <p:anim calcmode="lin" valueType="num">
                                      <p:cBhvr additive="base">
                                        <p:cTn id="8" dur="500" fill="hold"/>
                                        <p:tgtEl>
                                          <p:spTgt spid="30313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03140"/>
                                        </p:tgtEl>
                                        <p:attrNameLst>
                                          <p:attrName>style.visibility</p:attrName>
                                        </p:attrNameLst>
                                      </p:cBhvr>
                                      <p:to>
                                        <p:strVal val="visible"/>
                                      </p:to>
                                    </p:set>
                                    <p:anim calcmode="lin" valueType="num">
                                      <p:cBhvr additive="base">
                                        <p:cTn id="13" dur="500" fill="hold"/>
                                        <p:tgtEl>
                                          <p:spTgt spid="303140"/>
                                        </p:tgtEl>
                                        <p:attrNameLst>
                                          <p:attrName>ppt_x</p:attrName>
                                        </p:attrNameLst>
                                      </p:cBhvr>
                                      <p:tavLst>
                                        <p:tav tm="0">
                                          <p:val>
                                            <p:strVal val="0-#ppt_w/2"/>
                                          </p:val>
                                        </p:tav>
                                        <p:tav tm="100000">
                                          <p:val>
                                            <p:strVal val="#ppt_x"/>
                                          </p:val>
                                        </p:tav>
                                      </p:tavLst>
                                    </p:anim>
                                    <p:anim calcmode="lin" valueType="num">
                                      <p:cBhvr additive="base">
                                        <p:cTn id="14" dur="500" fill="hold"/>
                                        <p:tgtEl>
                                          <p:spTgt spid="30314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03154"/>
                                        </p:tgtEl>
                                        <p:attrNameLst>
                                          <p:attrName>style.visibility</p:attrName>
                                        </p:attrNameLst>
                                      </p:cBhvr>
                                      <p:to>
                                        <p:strVal val="visible"/>
                                      </p:to>
                                    </p:set>
                                    <p:anim calcmode="lin" valueType="num">
                                      <p:cBhvr additive="base">
                                        <p:cTn id="19" dur="500" fill="hold"/>
                                        <p:tgtEl>
                                          <p:spTgt spid="303154"/>
                                        </p:tgtEl>
                                        <p:attrNameLst>
                                          <p:attrName>ppt_x</p:attrName>
                                        </p:attrNameLst>
                                      </p:cBhvr>
                                      <p:tavLst>
                                        <p:tav tm="0">
                                          <p:val>
                                            <p:strVal val="0-#ppt_w/2"/>
                                          </p:val>
                                        </p:tav>
                                        <p:tav tm="100000">
                                          <p:val>
                                            <p:strVal val="#ppt_x"/>
                                          </p:val>
                                        </p:tav>
                                      </p:tavLst>
                                    </p:anim>
                                    <p:anim calcmode="lin" valueType="num">
                                      <p:cBhvr additive="base">
                                        <p:cTn id="20" dur="500" fill="hold"/>
                                        <p:tgtEl>
                                          <p:spTgt spid="3031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a:extLst>
              <a:ext uri="{FF2B5EF4-FFF2-40B4-BE49-F238E27FC236}">
                <a16:creationId xmlns:a16="http://schemas.microsoft.com/office/drawing/2014/main" id="{03633371-B97D-4D46-8706-6D35FE978DAE}"/>
              </a:ext>
            </a:extLst>
          </p:cNvPr>
          <p:cNvSpPr>
            <a:spLocks noGrp="1" noChangeArrowheads="1"/>
          </p:cNvSpPr>
          <p:nvPr>
            <p:ph type="title"/>
          </p:nvPr>
        </p:nvSpPr>
        <p:spPr>
          <a:xfrm>
            <a:off x="267893" y="365126"/>
            <a:ext cx="8247459" cy="1149350"/>
          </a:xfrm>
        </p:spPr>
        <p:txBody>
          <a:bodyPr/>
          <a:lstStyle/>
          <a:p>
            <a:r>
              <a:rPr lang="en-US" altLang="zh-CN"/>
              <a:t>NetburstTM Micro-architecture Pipeline vs P6</a:t>
            </a:r>
          </a:p>
        </p:txBody>
      </p:sp>
      <p:sp>
        <p:nvSpPr>
          <p:cNvPr id="2" name="日期占位符 1">
            <a:extLst>
              <a:ext uri="{FF2B5EF4-FFF2-40B4-BE49-F238E27FC236}">
                <a16:creationId xmlns:a16="http://schemas.microsoft.com/office/drawing/2014/main" id="{812A4915-B47D-41FF-8194-0C37AB9D088F}"/>
              </a:ext>
            </a:extLst>
          </p:cNvPr>
          <p:cNvSpPr>
            <a:spLocks noGrp="1"/>
          </p:cNvSpPr>
          <p:nvPr>
            <p:ph type="dt" sz="half" idx="10"/>
          </p:nvPr>
        </p:nvSpPr>
        <p:spPr>
          <a:xfrm>
            <a:off x="628650" y="6488119"/>
            <a:ext cx="2057400" cy="365125"/>
          </a:xfrm>
        </p:spPr>
        <p:txBody>
          <a:bodyPr/>
          <a:lstStyle/>
          <a:p>
            <a:fld id="{81226C05-FEBA-44EF-B0FD-D39B344A56C3}" type="datetime1">
              <a:rPr lang="zh-CN" altLang="en-US" smtClean="0"/>
              <a:pPr/>
              <a:t>2020/12/15 Tuesday</a:t>
            </a:fld>
            <a:endParaRPr lang="zh-CN" altLang="en-US"/>
          </a:p>
        </p:txBody>
      </p:sp>
      <p:sp>
        <p:nvSpPr>
          <p:cNvPr id="3" name="页脚占位符 2">
            <a:extLst>
              <a:ext uri="{FF2B5EF4-FFF2-40B4-BE49-F238E27FC236}">
                <a16:creationId xmlns:a16="http://schemas.microsoft.com/office/drawing/2014/main" id="{FFC94215-1790-4F28-AFA6-65261A234BEF}"/>
              </a:ext>
            </a:extLst>
          </p:cNvPr>
          <p:cNvSpPr>
            <a:spLocks noGrp="1"/>
          </p:cNvSpPr>
          <p:nvPr>
            <p:ph type="ftr" sz="quarter" idx="11"/>
          </p:nvPr>
        </p:nvSpPr>
        <p:spPr>
          <a:xfrm>
            <a:off x="3028950" y="6488119"/>
            <a:ext cx="3086100" cy="365125"/>
          </a:xfrm>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83ECBAF4-2F6D-425B-A96D-C1980922E517}"/>
              </a:ext>
            </a:extLst>
          </p:cNvPr>
          <p:cNvSpPr>
            <a:spLocks noGrp="1"/>
          </p:cNvSpPr>
          <p:nvPr>
            <p:ph type="sldNum" sz="quarter" idx="12"/>
          </p:nvPr>
        </p:nvSpPr>
        <p:spPr>
          <a:xfrm>
            <a:off x="6457950" y="6488119"/>
            <a:ext cx="2057400" cy="365125"/>
          </a:xfrm>
        </p:spPr>
        <p:txBody>
          <a:bodyPr/>
          <a:lstStyle/>
          <a:p>
            <a:fld id="{543F9F60-DC96-4418-AA45-B65D142E4089}" type="slidenum">
              <a:rPr lang="zh-CN" altLang="en-US" smtClean="0"/>
              <a:pPr/>
              <a:t>92</a:t>
            </a:fld>
            <a:endParaRPr lang="zh-CN" altLang="en-US"/>
          </a:p>
        </p:txBody>
      </p:sp>
      <p:sp>
        <p:nvSpPr>
          <p:cNvPr id="304131" name="Rectangle 3">
            <a:extLst>
              <a:ext uri="{FF2B5EF4-FFF2-40B4-BE49-F238E27FC236}">
                <a16:creationId xmlns:a16="http://schemas.microsoft.com/office/drawing/2014/main" id="{1A81AFE5-3631-460C-8A35-69C823C53689}"/>
              </a:ext>
            </a:extLst>
          </p:cNvPr>
          <p:cNvSpPr>
            <a:spLocks noChangeArrowheads="1"/>
          </p:cNvSpPr>
          <p:nvPr/>
        </p:nvSpPr>
        <p:spPr bwMode="auto">
          <a:xfrm>
            <a:off x="185738" y="2214563"/>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32" name="Rectangle 4">
            <a:extLst>
              <a:ext uri="{FF2B5EF4-FFF2-40B4-BE49-F238E27FC236}">
                <a16:creationId xmlns:a16="http://schemas.microsoft.com/office/drawing/2014/main" id="{BD15FD32-32F4-4CC3-901A-E958BF07AFEC}"/>
              </a:ext>
            </a:extLst>
          </p:cNvPr>
          <p:cNvSpPr>
            <a:spLocks noChangeArrowheads="1"/>
          </p:cNvSpPr>
          <p:nvPr/>
        </p:nvSpPr>
        <p:spPr bwMode="auto">
          <a:xfrm>
            <a:off x="1062038" y="2214563"/>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33" name="Rectangle 5">
            <a:extLst>
              <a:ext uri="{FF2B5EF4-FFF2-40B4-BE49-F238E27FC236}">
                <a16:creationId xmlns:a16="http://schemas.microsoft.com/office/drawing/2014/main" id="{D83C68EB-3F87-4CC8-B996-466763A87479}"/>
              </a:ext>
            </a:extLst>
          </p:cNvPr>
          <p:cNvSpPr>
            <a:spLocks noChangeArrowheads="1"/>
          </p:cNvSpPr>
          <p:nvPr/>
        </p:nvSpPr>
        <p:spPr bwMode="auto">
          <a:xfrm>
            <a:off x="1939925" y="2214563"/>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34" name="Rectangle 6">
            <a:extLst>
              <a:ext uri="{FF2B5EF4-FFF2-40B4-BE49-F238E27FC236}">
                <a16:creationId xmlns:a16="http://schemas.microsoft.com/office/drawing/2014/main" id="{D5CF6042-018A-4047-9832-092F8135086A}"/>
              </a:ext>
            </a:extLst>
          </p:cNvPr>
          <p:cNvSpPr>
            <a:spLocks noChangeArrowheads="1"/>
          </p:cNvSpPr>
          <p:nvPr/>
        </p:nvSpPr>
        <p:spPr bwMode="auto">
          <a:xfrm>
            <a:off x="2816225" y="2214563"/>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35" name="Rectangle 7">
            <a:extLst>
              <a:ext uri="{FF2B5EF4-FFF2-40B4-BE49-F238E27FC236}">
                <a16:creationId xmlns:a16="http://schemas.microsoft.com/office/drawing/2014/main" id="{E3D6B107-F8CB-4055-95D5-D3E9124E4CBD}"/>
              </a:ext>
            </a:extLst>
          </p:cNvPr>
          <p:cNvSpPr>
            <a:spLocks noChangeArrowheads="1"/>
          </p:cNvSpPr>
          <p:nvPr/>
        </p:nvSpPr>
        <p:spPr bwMode="auto">
          <a:xfrm>
            <a:off x="3694113" y="2214563"/>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36" name="Rectangle 8">
            <a:extLst>
              <a:ext uri="{FF2B5EF4-FFF2-40B4-BE49-F238E27FC236}">
                <a16:creationId xmlns:a16="http://schemas.microsoft.com/office/drawing/2014/main" id="{C166F1A3-F18C-410E-B145-C8C35CEF28C4}"/>
              </a:ext>
            </a:extLst>
          </p:cNvPr>
          <p:cNvSpPr>
            <a:spLocks noChangeArrowheads="1"/>
          </p:cNvSpPr>
          <p:nvPr/>
        </p:nvSpPr>
        <p:spPr bwMode="auto">
          <a:xfrm>
            <a:off x="4570413" y="2214563"/>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37" name="Rectangle 9">
            <a:extLst>
              <a:ext uri="{FF2B5EF4-FFF2-40B4-BE49-F238E27FC236}">
                <a16:creationId xmlns:a16="http://schemas.microsoft.com/office/drawing/2014/main" id="{972884C7-E8D4-4850-B7C3-A2208E3EEAAA}"/>
              </a:ext>
            </a:extLst>
          </p:cNvPr>
          <p:cNvSpPr>
            <a:spLocks noChangeArrowheads="1"/>
          </p:cNvSpPr>
          <p:nvPr/>
        </p:nvSpPr>
        <p:spPr bwMode="auto">
          <a:xfrm>
            <a:off x="5448300" y="2214563"/>
            <a:ext cx="7938"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38" name="Rectangle 10">
            <a:extLst>
              <a:ext uri="{FF2B5EF4-FFF2-40B4-BE49-F238E27FC236}">
                <a16:creationId xmlns:a16="http://schemas.microsoft.com/office/drawing/2014/main" id="{75B4F952-C780-4931-9D0A-1B94634E49D7}"/>
              </a:ext>
            </a:extLst>
          </p:cNvPr>
          <p:cNvSpPr>
            <a:spLocks noChangeArrowheads="1"/>
          </p:cNvSpPr>
          <p:nvPr/>
        </p:nvSpPr>
        <p:spPr bwMode="auto">
          <a:xfrm>
            <a:off x="6324600" y="2214563"/>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39" name="Rectangle 11">
            <a:extLst>
              <a:ext uri="{FF2B5EF4-FFF2-40B4-BE49-F238E27FC236}">
                <a16:creationId xmlns:a16="http://schemas.microsoft.com/office/drawing/2014/main" id="{82AD18D0-289C-4C65-97A5-5969E0DDF159}"/>
              </a:ext>
            </a:extLst>
          </p:cNvPr>
          <p:cNvSpPr>
            <a:spLocks noChangeArrowheads="1"/>
          </p:cNvSpPr>
          <p:nvPr/>
        </p:nvSpPr>
        <p:spPr bwMode="auto">
          <a:xfrm>
            <a:off x="7200900" y="2214563"/>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40" name="Rectangle 12">
            <a:extLst>
              <a:ext uri="{FF2B5EF4-FFF2-40B4-BE49-F238E27FC236}">
                <a16:creationId xmlns:a16="http://schemas.microsoft.com/office/drawing/2014/main" id="{5B9C61A8-5633-4756-A3BD-EADF3EBA69CA}"/>
              </a:ext>
            </a:extLst>
          </p:cNvPr>
          <p:cNvSpPr>
            <a:spLocks noChangeArrowheads="1"/>
          </p:cNvSpPr>
          <p:nvPr/>
        </p:nvSpPr>
        <p:spPr bwMode="auto">
          <a:xfrm>
            <a:off x="8078788" y="2214563"/>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41" name="Rectangle 13">
            <a:extLst>
              <a:ext uri="{FF2B5EF4-FFF2-40B4-BE49-F238E27FC236}">
                <a16:creationId xmlns:a16="http://schemas.microsoft.com/office/drawing/2014/main" id="{FFD0BC95-8A40-461D-A6BA-51A9B4049B4B}"/>
              </a:ext>
            </a:extLst>
          </p:cNvPr>
          <p:cNvSpPr>
            <a:spLocks noChangeArrowheads="1"/>
          </p:cNvSpPr>
          <p:nvPr/>
        </p:nvSpPr>
        <p:spPr bwMode="auto">
          <a:xfrm>
            <a:off x="8955088" y="2214563"/>
            <a:ext cx="952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04142" name="Group 14">
            <a:extLst>
              <a:ext uri="{FF2B5EF4-FFF2-40B4-BE49-F238E27FC236}">
                <a16:creationId xmlns:a16="http://schemas.microsoft.com/office/drawing/2014/main" id="{C9D08FE4-A026-4B77-9F1A-B9AA401C0116}"/>
              </a:ext>
            </a:extLst>
          </p:cNvPr>
          <p:cNvGrpSpPr>
            <a:grpSpLocks/>
          </p:cNvGrpSpPr>
          <p:nvPr/>
        </p:nvGrpSpPr>
        <p:grpSpPr bwMode="auto">
          <a:xfrm>
            <a:off x="254000" y="1773238"/>
            <a:ext cx="4319588" cy="1481137"/>
            <a:chOff x="0" y="0"/>
            <a:chExt cx="5520" cy="933"/>
          </a:xfrm>
        </p:grpSpPr>
        <p:grpSp>
          <p:nvGrpSpPr>
            <p:cNvPr id="304143" name="Group 15">
              <a:extLst>
                <a:ext uri="{FF2B5EF4-FFF2-40B4-BE49-F238E27FC236}">
                  <a16:creationId xmlns:a16="http://schemas.microsoft.com/office/drawing/2014/main" id="{477243D0-B4FD-4B2C-BCAA-65B6FD492FC5}"/>
                </a:ext>
              </a:extLst>
            </p:cNvPr>
            <p:cNvGrpSpPr>
              <a:grpSpLocks/>
            </p:cNvGrpSpPr>
            <p:nvPr/>
          </p:nvGrpSpPr>
          <p:grpSpPr bwMode="auto">
            <a:xfrm>
              <a:off x="0" y="420"/>
              <a:ext cx="5520" cy="513"/>
              <a:chOff x="0" y="0"/>
              <a:chExt cx="5520" cy="513"/>
            </a:xfrm>
          </p:grpSpPr>
          <p:sp>
            <p:nvSpPr>
              <p:cNvPr id="304144" name="Rectangle 16">
                <a:extLst>
                  <a:ext uri="{FF2B5EF4-FFF2-40B4-BE49-F238E27FC236}">
                    <a16:creationId xmlns:a16="http://schemas.microsoft.com/office/drawing/2014/main" id="{AB98F11C-EB97-43BC-8317-9FA6EA521BBC}"/>
                  </a:ext>
                </a:extLst>
              </p:cNvPr>
              <p:cNvSpPr>
                <a:spLocks noChangeArrowheads="1"/>
              </p:cNvSpPr>
              <p:nvPr/>
            </p:nvSpPr>
            <p:spPr bwMode="auto">
              <a:xfrm>
                <a:off x="5" y="0"/>
                <a:ext cx="5515" cy="40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5875">
                <a:solidFill>
                  <a:schemeClr val="bg2"/>
                </a:solidFill>
                <a:miter lim="800000"/>
                <a:headEnd/>
                <a:tailEnd/>
              </a:ln>
            </p:spPr>
            <p:txBody>
              <a:bodyPr/>
              <a:lstStyle/>
              <a:p>
                <a:endParaRPr lang="zh-CN" altLang="en-US"/>
              </a:p>
            </p:txBody>
          </p:sp>
          <p:sp>
            <p:nvSpPr>
              <p:cNvPr id="304145" name="Rectangle 17">
                <a:extLst>
                  <a:ext uri="{FF2B5EF4-FFF2-40B4-BE49-F238E27FC236}">
                    <a16:creationId xmlns:a16="http://schemas.microsoft.com/office/drawing/2014/main" id="{0BAAEE94-9880-4234-84E3-B0F9570CDFB8}"/>
                  </a:ext>
                </a:extLst>
              </p:cNvPr>
              <p:cNvSpPr>
                <a:spLocks noChangeArrowheads="1"/>
              </p:cNvSpPr>
              <p:nvPr/>
            </p:nvSpPr>
            <p:spPr bwMode="auto">
              <a:xfrm>
                <a:off x="247" y="4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1</a:t>
                </a:r>
                <a:endParaRPr lang="en-US" altLang="zh-CN" sz="2800">
                  <a:effectLst>
                    <a:outerShdw blurRad="38100" dist="38100" dir="2700000" algn="tl">
                      <a:srgbClr val="FFFFFF"/>
                    </a:outerShdw>
                  </a:effectLst>
                  <a:ea typeface="宋体" panose="02010600030101010101" pitchFamily="2" charset="-122"/>
                </a:endParaRPr>
              </a:p>
            </p:txBody>
          </p:sp>
          <p:sp>
            <p:nvSpPr>
              <p:cNvPr id="304146" name="Rectangle 18">
                <a:extLst>
                  <a:ext uri="{FF2B5EF4-FFF2-40B4-BE49-F238E27FC236}">
                    <a16:creationId xmlns:a16="http://schemas.microsoft.com/office/drawing/2014/main" id="{BA6836E8-9F2D-45EE-A509-D33F0EA59D36}"/>
                  </a:ext>
                </a:extLst>
              </p:cNvPr>
              <p:cNvSpPr>
                <a:spLocks noChangeArrowheads="1"/>
              </p:cNvSpPr>
              <p:nvPr/>
            </p:nvSpPr>
            <p:spPr bwMode="auto">
              <a:xfrm>
                <a:off x="800" y="4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2</a:t>
                </a:r>
                <a:endParaRPr lang="en-US" altLang="zh-CN" sz="2800">
                  <a:effectLst>
                    <a:outerShdw blurRad="38100" dist="38100" dir="2700000" algn="tl">
                      <a:srgbClr val="FFFFFF"/>
                    </a:outerShdw>
                  </a:effectLst>
                  <a:ea typeface="宋体" panose="02010600030101010101" pitchFamily="2" charset="-122"/>
                </a:endParaRPr>
              </a:p>
            </p:txBody>
          </p:sp>
          <p:sp>
            <p:nvSpPr>
              <p:cNvPr id="304147" name="Rectangle 19">
                <a:extLst>
                  <a:ext uri="{FF2B5EF4-FFF2-40B4-BE49-F238E27FC236}">
                    <a16:creationId xmlns:a16="http://schemas.microsoft.com/office/drawing/2014/main" id="{326E88E3-7100-4258-BED6-364B579F10DE}"/>
                  </a:ext>
                </a:extLst>
              </p:cNvPr>
              <p:cNvSpPr>
                <a:spLocks noChangeArrowheads="1"/>
              </p:cNvSpPr>
              <p:nvPr/>
            </p:nvSpPr>
            <p:spPr bwMode="auto">
              <a:xfrm>
                <a:off x="1352" y="4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3</a:t>
                </a:r>
                <a:endParaRPr lang="en-US" altLang="zh-CN" sz="2800">
                  <a:effectLst>
                    <a:outerShdw blurRad="38100" dist="38100" dir="2700000" algn="tl">
                      <a:srgbClr val="FFFFFF"/>
                    </a:outerShdw>
                  </a:effectLst>
                  <a:ea typeface="宋体" panose="02010600030101010101" pitchFamily="2" charset="-122"/>
                </a:endParaRPr>
              </a:p>
            </p:txBody>
          </p:sp>
          <p:sp>
            <p:nvSpPr>
              <p:cNvPr id="304148" name="Rectangle 20">
                <a:extLst>
                  <a:ext uri="{FF2B5EF4-FFF2-40B4-BE49-F238E27FC236}">
                    <a16:creationId xmlns:a16="http://schemas.microsoft.com/office/drawing/2014/main" id="{0C38BC9D-9445-4DAD-89D8-6BB2D224E2F9}"/>
                  </a:ext>
                </a:extLst>
              </p:cNvPr>
              <p:cNvSpPr>
                <a:spLocks noChangeArrowheads="1"/>
              </p:cNvSpPr>
              <p:nvPr/>
            </p:nvSpPr>
            <p:spPr bwMode="auto">
              <a:xfrm>
                <a:off x="1905" y="4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4</a:t>
                </a:r>
                <a:endParaRPr lang="en-US" altLang="zh-CN" sz="2800">
                  <a:effectLst>
                    <a:outerShdw blurRad="38100" dist="38100" dir="2700000" algn="tl">
                      <a:srgbClr val="FFFFFF"/>
                    </a:outerShdw>
                  </a:effectLst>
                  <a:ea typeface="宋体" panose="02010600030101010101" pitchFamily="2" charset="-122"/>
                </a:endParaRPr>
              </a:p>
            </p:txBody>
          </p:sp>
          <p:sp>
            <p:nvSpPr>
              <p:cNvPr id="304149" name="Rectangle 21">
                <a:extLst>
                  <a:ext uri="{FF2B5EF4-FFF2-40B4-BE49-F238E27FC236}">
                    <a16:creationId xmlns:a16="http://schemas.microsoft.com/office/drawing/2014/main" id="{B97B7933-858E-46D7-B265-DD1ED0770859}"/>
                  </a:ext>
                </a:extLst>
              </p:cNvPr>
              <p:cNvSpPr>
                <a:spLocks noChangeArrowheads="1"/>
              </p:cNvSpPr>
              <p:nvPr/>
            </p:nvSpPr>
            <p:spPr bwMode="auto">
              <a:xfrm>
                <a:off x="2457" y="4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5</a:t>
                </a:r>
                <a:endParaRPr lang="en-US" altLang="zh-CN" sz="2800">
                  <a:effectLst>
                    <a:outerShdw blurRad="38100" dist="38100" dir="2700000" algn="tl">
                      <a:srgbClr val="FFFFFF"/>
                    </a:outerShdw>
                  </a:effectLst>
                  <a:ea typeface="宋体" panose="02010600030101010101" pitchFamily="2" charset="-122"/>
                </a:endParaRPr>
              </a:p>
            </p:txBody>
          </p:sp>
          <p:sp>
            <p:nvSpPr>
              <p:cNvPr id="304150" name="Rectangle 22">
                <a:extLst>
                  <a:ext uri="{FF2B5EF4-FFF2-40B4-BE49-F238E27FC236}">
                    <a16:creationId xmlns:a16="http://schemas.microsoft.com/office/drawing/2014/main" id="{765C5CF7-5430-406E-8C1A-127CFE20B413}"/>
                  </a:ext>
                </a:extLst>
              </p:cNvPr>
              <p:cNvSpPr>
                <a:spLocks noChangeArrowheads="1"/>
              </p:cNvSpPr>
              <p:nvPr/>
            </p:nvSpPr>
            <p:spPr bwMode="auto">
              <a:xfrm>
                <a:off x="3010" y="4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6</a:t>
                </a:r>
                <a:endParaRPr lang="en-US" altLang="zh-CN" sz="2800">
                  <a:effectLst>
                    <a:outerShdw blurRad="38100" dist="38100" dir="2700000" algn="tl">
                      <a:srgbClr val="FFFFFF"/>
                    </a:outerShdw>
                  </a:effectLst>
                  <a:ea typeface="宋体" panose="02010600030101010101" pitchFamily="2" charset="-122"/>
                </a:endParaRPr>
              </a:p>
            </p:txBody>
          </p:sp>
          <p:sp>
            <p:nvSpPr>
              <p:cNvPr id="304151" name="Rectangle 23">
                <a:extLst>
                  <a:ext uri="{FF2B5EF4-FFF2-40B4-BE49-F238E27FC236}">
                    <a16:creationId xmlns:a16="http://schemas.microsoft.com/office/drawing/2014/main" id="{EB37BC21-6BA3-4727-BE05-42A2DAFE0ECE}"/>
                  </a:ext>
                </a:extLst>
              </p:cNvPr>
              <p:cNvSpPr>
                <a:spLocks noChangeArrowheads="1"/>
              </p:cNvSpPr>
              <p:nvPr/>
            </p:nvSpPr>
            <p:spPr bwMode="auto">
              <a:xfrm>
                <a:off x="3562" y="4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7</a:t>
                </a:r>
                <a:endParaRPr lang="en-US" altLang="zh-CN" sz="2800">
                  <a:effectLst>
                    <a:outerShdw blurRad="38100" dist="38100" dir="2700000" algn="tl">
                      <a:srgbClr val="FFFFFF"/>
                    </a:outerShdw>
                  </a:effectLst>
                  <a:ea typeface="宋体" panose="02010600030101010101" pitchFamily="2" charset="-122"/>
                </a:endParaRPr>
              </a:p>
            </p:txBody>
          </p:sp>
          <p:sp>
            <p:nvSpPr>
              <p:cNvPr id="304152" name="Rectangle 24">
                <a:extLst>
                  <a:ext uri="{FF2B5EF4-FFF2-40B4-BE49-F238E27FC236}">
                    <a16:creationId xmlns:a16="http://schemas.microsoft.com/office/drawing/2014/main" id="{0542FF67-8579-4107-ABD5-1195DE7AE60D}"/>
                  </a:ext>
                </a:extLst>
              </p:cNvPr>
              <p:cNvSpPr>
                <a:spLocks noChangeArrowheads="1"/>
              </p:cNvSpPr>
              <p:nvPr/>
            </p:nvSpPr>
            <p:spPr bwMode="auto">
              <a:xfrm>
                <a:off x="4114" y="4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8</a:t>
                </a:r>
                <a:endParaRPr lang="en-US" altLang="zh-CN" sz="2800">
                  <a:effectLst>
                    <a:outerShdw blurRad="38100" dist="38100" dir="2700000" algn="tl">
                      <a:srgbClr val="FFFFFF"/>
                    </a:outerShdw>
                  </a:effectLst>
                  <a:ea typeface="宋体" panose="02010600030101010101" pitchFamily="2" charset="-122"/>
                </a:endParaRPr>
              </a:p>
            </p:txBody>
          </p:sp>
          <p:sp>
            <p:nvSpPr>
              <p:cNvPr id="304153" name="Rectangle 25">
                <a:extLst>
                  <a:ext uri="{FF2B5EF4-FFF2-40B4-BE49-F238E27FC236}">
                    <a16:creationId xmlns:a16="http://schemas.microsoft.com/office/drawing/2014/main" id="{69B24355-6B60-42BC-8EF4-321F2466E852}"/>
                  </a:ext>
                </a:extLst>
              </p:cNvPr>
              <p:cNvSpPr>
                <a:spLocks noChangeArrowheads="1"/>
              </p:cNvSpPr>
              <p:nvPr/>
            </p:nvSpPr>
            <p:spPr bwMode="auto">
              <a:xfrm>
                <a:off x="4667" y="4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9</a:t>
                </a:r>
                <a:endParaRPr lang="en-US" altLang="zh-CN" sz="2800">
                  <a:effectLst>
                    <a:outerShdw blurRad="38100" dist="38100" dir="2700000" algn="tl">
                      <a:srgbClr val="FFFFFF"/>
                    </a:outerShdw>
                  </a:effectLst>
                  <a:ea typeface="宋体" panose="02010600030101010101" pitchFamily="2" charset="-122"/>
                </a:endParaRPr>
              </a:p>
            </p:txBody>
          </p:sp>
          <p:sp>
            <p:nvSpPr>
              <p:cNvPr id="304154" name="Rectangle 26">
                <a:extLst>
                  <a:ext uri="{FF2B5EF4-FFF2-40B4-BE49-F238E27FC236}">
                    <a16:creationId xmlns:a16="http://schemas.microsoft.com/office/drawing/2014/main" id="{4CE31F55-635C-4880-8C07-C1BAFB62E8FF}"/>
                  </a:ext>
                </a:extLst>
              </p:cNvPr>
              <p:cNvSpPr>
                <a:spLocks noChangeArrowheads="1"/>
              </p:cNvSpPr>
              <p:nvPr/>
            </p:nvSpPr>
            <p:spPr bwMode="auto">
              <a:xfrm>
                <a:off x="5185" y="46"/>
                <a:ext cx="13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10</a:t>
                </a:r>
                <a:endParaRPr lang="en-US" altLang="zh-CN" sz="2800">
                  <a:effectLst>
                    <a:outerShdw blurRad="38100" dist="38100" dir="2700000" algn="tl">
                      <a:srgbClr val="FFFFFF"/>
                    </a:outerShdw>
                  </a:effectLst>
                  <a:ea typeface="宋体" panose="02010600030101010101" pitchFamily="2" charset="-122"/>
                </a:endParaRPr>
              </a:p>
            </p:txBody>
          </p:sp>
          <p:sp>
            <p:nvSpPr>
              <p:cNvPr id="304155" name="Rectangle 27">
                <a:extLst>
                  <a:ext uri="{FF2B5EF4-FFF2-40B4-BE49-F238E27FC236}">
                    <a16:creationId xmlns:a16="http://schemas.microsoft.com/office/drawing/2014/main" id="{230A816A-D06C-44FC-A06B-0F50518A96F0}"/>
                  </a:ext>
                </a:extLst>
              </p:cNvPr>
              <p:cNvSpPr>
                <a:spLocks noChangeArrowheads="1"/>
              </p:cNvSpPr>
              <p:nvPr/>
            </p:nvSpPr>
            <p:spPr bwMode="auto">
              <a:xfrm>
                <a:off x="115" y="228"/>
                <a:ext cx="3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Fetch</a:t>
                </a:r>
                <a:endParaRPr lang="en-US" altLang="zh-CN" sz="2800">
                  <a:effectLst>
                    <a:outerShdw blurRad="38100" dist="38100" dir="2700000" algn="tl">
                      <a:srgbClr val="FFFFFF"/>
                    </a:outerShdw>
                  </a:effectLst>
                  <a:ea typeface="宋体" panose="02010600030101010101" pitchFamily="2" charset="-122"/>
                </a:endParaRPr>
              </a:p>
            </p:txBody>
          </p:sp>
          <p:sp>
            <p:nvSpPr>
              <p:cNvPr id="304156" name="Rectangle 28">
                <a:extLst>
                  <a:ext uri="{FF2B5EF4-FFF2-40B4-BE49-F238E27FC236}">
                    <a16:creationId xmlns:a16="http://schemas.microsoft.com/office/drawing/2014/main" id="{36CA50EA-AA4B-4406-A47F-51D983177FD8}"/>
                  </a:ext>
                </a:extLst>
              </p:cNvPr>
              <p:cNvSpPr>
                <a:spLocks noChangeArrowheads="1"/>
              </p:cNvSpPr>
              <p:nvPr/>
            </p:nvSpPr>
            <p:spPr bwMode="auto">
              <a:xfrm>
                <a:off x="668" y="228"/>
                <a:ext cx="3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Fetch</a:t>
                </a:r>
                <a:endParaRPr lang="en-US" altLang="zh-CN" sz="2800">
                  <a:effectLst>
                    <a:outerShdw blurRad="38100" dist="38100" dir="2700000" algn="tl">
                      <a:srgbClr val="FFFFFF"/>
                    </a:outerShdw>
                  </a:effectLst>
                  <a:ea typeface="宋体" panose="02010600030101010101" pitchFamily="2" charset="-122"/>
                </a:endParaRPr>
              </a:p>
            </p:txBody>
          </p:sp>
          <p:sp>
            <p:nvSpPr>
              <p:cNvPr id="304157" name="Rectangle 29">
                <a:extLst>
                  <a:ext uri="{FF2B5EF4-FFF2-40B4-BE49-F238E27FC236}">
                    <a16:creationId xmlns:a16="http://schemas.microsoft.com/office/drawing/2014/main" id="{35F75502-A618-4E21-9B82-CA5752AB1A53}"/>
                  </a:ext>
                </a:extLst>
              </p:cNvPr>
              <p:cNvSpPr>
                <a:spLocks noChangeArrowheads="1"/>
              </p:cNvSpPr>
              <p:nvPr/>
            </p:nvSpPr>
            <p:spPr bwMode="auto">
              <a:xfrm>
                <a:off x="1162" y="228"/>
                <a:ext cx="43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Decode</a:t>
                </a:r>
                <a:endParaRPr lang="en-US" altLang="zh-CN" sz="2800">
                  <a:effectLst>
                    <a:outerShdw blurRad="38100" dist="38100" dir="2700000" algn="tl">
                      <a:srgbClr val="FFFFFF"/>
                    </a:outerShdw>
                  </a:effectLst>
                  <a:ea typeface="宋体" panose="02010600030101010101" pitchFamily="2" charset="-122"/>
                </a:endParaRPr>
              </a:p>
            </p:txBody>
          </p:sp>
          <p:sp>
            <p:nvSpPr>
              <p:cNvPr id="304158" name="Rectangle 30">
                <a:extLst>
                  <a:ext uri="{FF2B5EF4-FFF2-40B4-BE49-F238E27FC236}">
                    <a16:creationId xmlns:a16="http://schemas.microsoft.com/office/drawing/2014/main" id="{4FFE2A53-CCB5-4E3A-81C3-3826EE443FE2}"/>
                  </a:ext>
                </a:extLst>
              </p:cNvPr>
              <p:cNvSpPr>
                <a:spLocks noChangeArrowheads="1"/>
              </p:cNvSpPr>
              <p:nvPr/>
            </p:nvSpPr>
            <p:spPr bwMode="auto">
              <a:xfrm>
                <a:off x="1715" y="228"/>
                <a:ext cx="43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Decode</a:t>
                </a:r>
                <a:endParaRPr lang="en-US" altLang="zh-CN" sz="2800">
                  <a:effectLst>
                    <a:outerShdw blurRad="38100" dist="38100" dir="2700000" algn="tl">
                      <a:srgbClr val="FFFFFF"/>
                    </a:outerShdw>
                  </a:effectLst>
                  <a:ea typeface="宋体" panose="02010600030101010101" pitchFamily="2" charset="-122"/>
                </a:endParaRPr>
              </a:p>
            </p:txBody>
          </p:sp>
          <p:sp>
            <p:nvSpPr>
              <p:cNvPr id="304159" name="Rectangle 31">
                <a:extLst>
                  <a:ext uri="{FF2B5EF4-FFF2-40B4-BE49-F238E27FC236}">
                    <a16:creationId xmlns:a16="http://schemas.microsoft.com/office/drawing/2014/main" id="{CC5C12ED-89B5-491E-971E-CBA06A97A746}"/>
                  </a:ext>
                </a:extLst>
              </p:cNvPr>
              <p:cNvSpPr>
                <a:spLocks noChangeArrowheads="1"/>
              </p:cNvSpPr>
              <p:nvPr/>
            </p:nvSpPr>
            <p:spPr bwMode="auto">
              <a:xfrm>
                <a:off x="2267" y="228"/>
                <a:ext cx="43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Decode</a:t>
                </a:r>
                <a:endParaRPr lang="en-US" altLang="zh-CN" sz="2800">
                  <a:effectLst>
                    <a:outerShdw blurRad="38100" dist="38100" dir="2700000" algn="tl">
                      <a:srgbClr val="FFFFFF"/>
                    </a:outerShdw>
                  </a:effectLst>
                  <a:ea typeface="宋体" panose="02010600030101010101" pitchFamily="2" charset="-122"/>
                </a:endParaRPr>
              </a:p>
            </p:txBody>
          </p:sp>
          <p:sp>
            <p:nvSpPr>
              <p:cNvPr id="304160" name="Rectangle 32">
                <a:extLst>
                  <a:ext uri="{FF2B5EF4-FFF2-40B4-BE49-F238E27FC236}">
                    <a16:creationId xmlns:a16="http://schemas.microsoft.com/office/drawing/2014/main" id="{98F30CE9-64AC-43B0-817A-6129DE1F02AC}"/>
                  </a:ext>
                </a:extLst>
              </p:cNvPr>
              <p:cNvSpPr>
                <a:spLocks noChangeArrowheads="1"/>
              </p:cNvSpPr>
              <p:nvPr/>
            </p:nvSpPr>
            <p:spPr bwMode="auto">
              <a:xfrm>
                <a:off x="2802" y="228"/>
                <a:ext cx="46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Rename</a:t>
                </a:r>
                <a:endParaRPr lang="en-US" altLang="zh-CN" sz="2800">
                  <a:effectLst>
                    <a:outerShdw blurRad="38100" dist="38100" dir="2700000" algn="tl">
                      <a:srgbClr val="FFFFFF"/>
                    </a:outerShdw>
                  </a:effectLst>
                  <a:ea typeface="宋体" panose="02010600030101010101" pitchFamily="2" charset="-122"/>
                </a:endParaRPr>
              </a:p>
            </p:txBody>
          </p:sp>
          <p:sp>
            <p:nvSpPr>
              <p:cNvPr id="304161" name="Rectangle 33">
                <a:extLst>
                  <a:ext uri="{FF2B5EF4-FFF2-40B4-BE49-F238E27FC236}">
                    <a16:creationId xmlns:a16="http://schemas.microsoft.com/office/drawing/2014/main" id="{1CEC64D7-73BD-4447-B0AF-7BCACD74EEAC}"/>
                  </a:ext>
                </a:extLst>
              </p:cNvPr>
              <p:cNvSpPr>
                <a:spLocks noChangeArrowheads="1"/>
              </p:cNvSpPr>
              <p:nvPr/>
            </p:nvSpPr>
            <p:spPr bwMode="auto">
              <a:xfrm>
                <a:off x="3366" y="228"/>
                <a:ext cx="4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ROB Rd</a:t>
                </a:r>
                <a:endParaRPr lang="en-US" altLang="zh-CN" sz="2800">
                  <a:effectLst>
                    <a:outerShdw blurRad="38100" dist="38100" dir="2700000" algn="tl">
                      <a:srgbClr val="FFFFFF"/>
                    </a:outerShdw>
                  </a:effectLst>
                  <a:ea typeface="宋体" panose="02010600030101010101" pitchFamily="2" charset="-122"/>
                </a:endParaRPr>
              </a:p>
            </p:txBody>
          </p:sp>
          <p:sp>
            <p:nvSpPr>
              <p:cNvPr id="304162" name="Rectangle 34">
                <a:extLst>
                  <a:ext uri="{FF2B5EF4-FFF2-40B4-BE49-F238E27FC236}">
                    <a16:creationId xmlns:a16="http://schemas.microsoft.com/office/drawing/2014/main" id="{81C10AAD-E7F2-4983-ADA2-279DF74B8C54}"/>
                  </a:ext>
                </a:extLst>
              </p:cNvPr>
              <p:cNvSpPr>
                <a:spLocks noChangeArrowheads="1"/>
              </p:cNvSpPr>
              <p:nvPr/>
            </p:nvSpPr>
            <p:spPr bwMode="auto">
              <a:xfrm>
                <a:off x="3907" y="228"/>
                <a:ext cx="4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Rdy/Sch</a:t>
                </a:r>
                <a:endParaRPr lang="en-US" altLang="zh-CN" sz="2800">
                  <a:effectLst>
                    <a:outerShdw blurRad="38100" dist="38100" dir="2700000" algn="tl">
                      <a:srgbClr val="FFFFFF"/>
                    </a:outerShdw>
                  </a:effectLst>
                  <a:ea typeface="宋体" panose="02010600030101010101" pitchFamily="2" charset="-122"/>
                </a:endParaRPr>
              </a:p>
            </p:txBody>
          </p:sp>
          <p:sp>
            <p:nvSpPr>
              <p:cNvPr id="304163" name="Rectangle 35">
                <a:extLst>
                  <a:ext uri="{FF2B5EF4-FFF2-40B4-BE49-F238E27FC236}">
                    <a16:creationId xmlns:a16="http://schemas.microsoft.com/office/drawing/2014/main" id="{7C3ADAAA-0473-4BF6-B983-48F6BEF21B21}"/>
                  </a:ext>
                </a:extLst>
              </p:cNvPr>
              <p:cNvSpPr>
                <a:spLocks noChangeArrowheads="1"/>
              </p:cNvSpPr>
              <p:nvPr/>
            </p:nvSpPr>
            <p:spPr bwMode="auto">
              <a:xfrm>
                <a:off x="4442" y="228"/>
                <a:ext cx="50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Dispatch</a:t>
                </a:r>
                <a:endParaRPr lang="en-US" altLang="zh-CN" sz="2800">
                  <a:effectLst>
                    <a:outerShdw blurRad="38100" dist="38100" dir="2700000" algn="tl">
                      <a:srgbClr val="FFFFFF"/>
                    </a:outerShdw>
                  </a:effectLst>
                  <a:ea typeface="宋体" panose="02010600030101010101" pitchFamily="2" charset="-122"/>
                </a:endParaRPr>
              </a:p>
            </p:txBody>
          </p:sp>
          <p:sp>
            <p:nvSpPr>
              <p:cNvPr id="304164" name="Rectangle 36">
                <a:extLst>
                  <a:ext uri="{FF2B5EF4-FFF2-40B4-BE49-F238E27FC236}">
                    <a16:creationId xmlns:a16="http://schemas.microsoft.com/office/drawing/2014/main" id="{1485FF94-1300-47BA-B1C6-2729861C8F2D}"/>
                  </a:ext>
                </a:extLst>
              </p:cNvPr>
              <p:cNvSpPr>
                <a:spLocks noChangeArrowheads="1"/>
              </p:cNvSpPr>
              <p:nvPr/>
            </p:nvSpPr>
            <p:spPr bwMode="auto">
              <a:xfrm>
                <a:off x="5110" y="228"/>
                <a:ext cx="2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effectLst>
                      <a:outerShdw blurRad="38100" dist="38100" dir="2700000" algn="tl">
                        <a:srgbClr val="FFFFFF"/>
                      </a:outerShdw>
                    </a:effectLst>
                    <a:ea typeface="宋体" panose="02010600030101010101" pitchFamily="2" charset="-122"/>
                  </a:rPr>
                  <a:t>Exec</a:t>
                </a:r>
                <a:endParaRPr lang="en-US" altLang="zh-CN" sz="2800">
                  <a:effectLst>
                    <a:outerShdw blurRad="38100" dist="38100" dir="2700000" algn="tl">
                      <a:srgbClr val="FFFFFF"/>
                    </a:outerShdw>
                  </a:effectLst>
                  <a:ea typeface="宋体" panose="02010600030101010101" pitchFamily="2" charset="-122"/>
                </a:endParaRPr>
              </a:p>
            </p:txBody>
          </p:sp>
          <p:sp>
            <p:nvSpPr>
              <p:cNvPr id="304165" name="Line 37">
                <a:extLst>
                  <a:ext uri="{FF2B5EF4-FFF2-40B4-BE49-F238E27FC236}">
                    <a16:creationId xmlns:a16="http://schemas.microsoft.com/office/drawing/2014/main" id="{F9F9309A-E044-428A-AB06-BB1A49E6365B}"/>
                  </a:ext>
                </a:extLst>
              </p:cNvPr>
              <p:cNvSpPr>
                <a:spLocks noChangeShapeType="1"/>
              </p:cNvSpPr>
              <p:nvPr/>
            </p:nvSpPr>
            <p:spPr bwMode="auto">
              <a:xfrm>
                <a:off x="552" y="6"/>
                <a:ext cx="1" cy="39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166" name="Rectangle 38">
                <a:extLst>
                  <a:ext uri="{FF2B5EF4-FFF2-40B4-BE49-F238E27FC236}">
                    <a16:creationId xmlns:a16="http://schemas.microsoft.com/office/drawing/2014/main" id="{73CA1EBF-A385-4871-9669-5929EB9F93F1}"/>
                  </a:ext>
                </a:extLst>
              </p:cNvPr>
              <p:cNvSpPr>
                <a:spLocks noChangeArrowheads="1"/>
              </p:cNvSpPr>
              <p:nvPr/>
            </p:nvSpPr>
            <p:spPr bwMode="auto">
              <a:xfrm>
                <a:off x="552" y="6"/>
                <a:ext cx="6" cy="3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67" name="Line 39">
                <a:extLst>
                  <a:ext uri="{FF2B5EF4-FFF2-40B4-BE49-F238E27FC236}">
                    <a16:creationId xmlns:a16="http://schemas.microsoft.com/office/drawing/2014/main" id="{F661BEE3-DE68-4C07-B616-496E7BFDAB76}"/>
                  </a:ext>
                </a:extLst>
              </p:cNvPr>
              <p:cNvSpPr>
                <a:spLocks noChangeShapeType="1"/>
              </p:cNvSpPr>
              <p:nvPr/>
            </p:nvSpPr>
            <p:spPr bwMode="auto">
              <a:xfrm>
                <a:off x="1105" y="6"/>
                <a:ext cx="1" cy="39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168" name="Rectangle 40">
                <a:extLst>
                  <a:ext uri="{FF2B5EF4-FFF2-40B4-BE49-F238E27FC236}">
                    <a16:creationId xmlns:a16="http://schemas.microsoft.com/office/drawing/2014/main" id="{2646BF29-6369-4DD1-8383-32A2385FCC54}"/>
                  </a:ext>
                </a:extLst>
              </p:cNvPr>
              <p:cNvSpPr>
                <a:spLocks noChangeArrowheads="1"/>
              </p:cNvSpPr>
              <p:nvPr/>
            </p:nvSpPr>
            <p:spPr bwMode="auto">
              <a:xfrm>
                <a:off x="1105" y="6"/>
                <a:ext cx="6" cy="3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69" name="Line 41">
                <a:extLst>
                  <a:ext uri="{FF2B5EF4-FFF2-40B4-BE49-F238E27FC236}">
                    <a16:creationId xmlns:a16="http://schemas.microsoft.com/office/drawing/2014/main" id="{31F681AE-AE2D-42AF-A416-F1CF2E43B835}"/>
                  </a:ext>
                </a:extLst>
              </p:cNvPr>
              <p:cNvSpPr>
                <a:spLocks noChangeShapeType="1"/>
              </p:cNvSpPr>
              <p:nvPr/>
            </p:nvSpPr>
            <p:spPr bwMode="auto">
              <a:xfrm>
                <a:off x="1657" y="6"/>
                <a:ext cx="1" cy="39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170" name="Rectangle 42">
                <a:extLst>
                  <a:ext uri="{FF2B5EF4-FFF2-40B4-BE49-F238E27FC236}">
                    <a16:creationId xmlns:a16="http://schemas.microsoft.com/office/drawing/2014/main" id="{016FBB04-F2A5-474C-BA23-90F86F5FF6E5}"/>
                  </a:ext>
                </a:extLst>
              </p:cNvPr>
              <p:cNvSpPr>
                <a:spLocks noChangeArrowheads="1"/>
              </p:cNvSpPr>
              <p:nvPr/>
            </p:nvSpPr>
            <p:spPr bwMode="auto">
              <a:xfrm>
                <a:off x="1657" y="6"/>
                <a:ext cx="6" cy="3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71" name="Line 43">
                <a:extLst>
                  <a:ext uri="{FF2B5EF4-FFF2-40B4-BE49-F238E27FC236}">
                    <a16:creationId xmlns:a16="http://schemas.microsoft.com/office/drawing/2014/main" id="{46B45997-48FB-47DF-998A-0F46098C535D}"/>
                  </a:ext>
                </a:extLst>
              </p:cNvPr>
              <p:cNvSpPr>
                <a:spLocks noChangeShapeType="1"/>
              </p:cNvSpPr>
              <p:nvPr/>
            </p:nvSpPr>
            <p:spPr bwMode="auto">
              <a:xfrm>
                <a:off x="2210" y="6"/>
                <a:ext cx="1" cy="39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172" name="Rectangle 44">
                <a:extLst>
                  <a:ext uri="{FF2B5EF4-FFF2-40B4-BE49-F238E27FC236}">
                    <a16:creationId xmlns:a16="http://schemas.microsoft.com/office/drawing/2014/main" id="{91689FF2-D286-4997-B009-A4C41667DB23}"/>
                  </a:ext>
                </a:extLst>
              </p:cNvPr>
              <p:cNvSpPr>
                <a:spLocks noChangeArrowheads="1"/>
              </p:cNvSpPr>
              <p:nvPr/>
            </p:nvSpPr>
            <p:spPr bwMode="auto">
              <a:xfrm>
                <a:off x="2210" y="6"/>
                <a:ext cx="6" cy="3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73" name="Line 45">
                <a:extLst>
                  <a:ext uri="{FF2B5EF4-FFF2-40B4-BE49-F238E27FC236}">
                    <a16:creationId xmlns:a16="http://schemas.microsoft.com/office/drawing/2014/main" id="{EACB0C86-7369-4D41-BCEA-9E0082583ACB}"/>
                  </a:ext>
                </a:extLst>
              </p:cNvPr>
              <p:cNvSpPr>
                <a:spLocks noChangeShapeType="1"/>
              </p:cNvSpPr>
              <p:nvPr/>
            </p:nvSpPr>
            <p:spPr bwMode="auto">
              <a:xfrm>
                <a:off x="2762" y="6"/>
                <a:ext cx="1" cy="39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174" name="Rectangle 46">
                <a:extLst>
                  <a:ext uri="{FF2B5EF4-FFF2-40B4-BE49-F238E27FC236}">
                    <a16:creationId xmlns:a16="http://schemas.microsoft.com/office/drawing/2014/main" id="{DE6724E2-6A6E-49E5-8BD8-36779DB14C0E}"/>
                  </a:ext>
                </a:extLst>
              </p:cNvPr>
              <p:cNvSpPr>
                <a:spLocks noChangeArrowheads="1"/>
              </p:cNvSpPr>
              <p:nvPr/>
            </p:nvSpPr>
            <p:spPr bwMode="auto">
              <a:xfrm>
                <a:off x="2762" y="6"/>
                <a:ext cx="6" cy="3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75" name="Line 47">
                <a:extLst>
                  <a:ext uri="{FF2B5EF4-FFF2-40B4-BE49-F238E27FC236}">
                    <a16:creationId xmlns:a16="http://schemas.microsoft.com/office/drawing/2014/main" id="{EFF03E8F-79A9-48ED-B8DD-8FF06EAE9E14}"/>
                  </a:ext>
                </a:extLst>
              </p:cNvPr>
              <p:cNvSpPr>
                <a:spLocks noChangeShapeType="1"/>
              </p:cNvSpPr>
              <p:nvPr/>
            </p:nvSpPr>
            <p:spPr bwMode="auto">
              <a:xfrm>
                <a:off x="3315" y="6"/>
                <a:ext cx="1" cy="39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176" name="Rectangle 48">
                <a:extLst>
                  <a:ext uri="{FF2B5EF4-FFF2-40B4-BE49-F238E27FC236}">
                    <a16:creationId xmlns:a16="http://schemas.microsoft.com/office/drawing/2014/main" id="{D10D50EB-C78F-4091-BD56-4F8000631D57}"/>
                  </a:ext>
                </a:extLst>
              </p:cNvPr>
              <p:cNvSpPr>
                <a:spLocks noChangeArrowheads="1"/>
              </p:cNvSpPr>
              <p:nvPr/>
            </p:nvSpPr>
            <p:spPr bwMode="auto">
              <a:xfrm>
                <a:off x="3315" y="6"/>
                <a:ext cx="5" cy="3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77" name="Line 49">
                <a:extLst>
                  <a:ext uri="{FF2B5EF4-FFF2-40B4-BE49-F238E27FC236}">
                    <a16:creationId xmlns:a16="http://schemas.microsoft.com/office/drawing/2014/main" id="{E0E27987-5525-4C81-B543-CC17B5E9AEBE}"/>
                  </a:ext>
                </a:extLst>
              </p:cNvPr>
              <p:cNvSpPr>
                <a:spLocks noChangeShapeType="1"/>
              </p:cNvSpPr>
              <p:nvPr/>
            </p:nvSpPr>
            <p:spPr bwMode="auto">
              <a:xfrm>
                <a:off x="3867" y="6"/>
                <a:ext cx="1" cy="39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178" name="Rectangle 50">
                <a:extLst>
                  <a:ext uri="{FF2B5EF4-FFF2-40B4-BE49-F238E27FC236}">
                    <a16:creationId xmlns:a16="http://schemas.microsoft.com/office/drawing/2014/main" id="{01CEEE10-3C91-4A63-B243-4C910B3D6792}"/>
                  </a:ext>
                </a:extLst>
              </p:cNvPr>
              <p:cNvSpPr>
                <a:spLocks noChangeArrowheads="1"/>
              </p:cNvSpPr>
              <p:nvPr/>
            </p:nvSpPr>
            <p:spPr bwMode="auto">
              <a:xfrm>
                <a:off x="3867" y="6"/>
                <a:ext cx="6" cy="3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79" name="Line 51">
                <a:extLst>
                  <a:ext uri="{FF2B5EF4-FFF2-40B4-BE49-F238E27FC236}">
                    <a16:creationId xmlns:a16="http://schemas.microsoft.com/office/drawing/2014/main" id="{09A3F714-A4FE-4762-8CE3-E6C3AA066C4F}"/>
                  </a:ext>
                </a:extLst>
              </p:cNvPr>
              <p:cNvSpPr>
                <a:spLocks noChangeShapeType="1"/>
              </p:cNvSpPr>
              <p:nvPr/>
            </p:nvSpPr>
            <p:spPr bwMode="auto">
              <a:xfrm>
                <a:off x="4419" y="6"/>
                <a:ext cx="1" cy="39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180" name="Rectangle 52">
                <a:extLst>
                  <a:ext uri="{FF2B5EF4-FFF2-40B4-BE49-F238E27FC236}">
                    <a16:creationId xmlns:a16="http://schemas.microsoft.com/office/drawing/2014/main" id="{E44841D7-AFCB-470F-8E90-B27C366EA468}"/>
                  </a:ext>
                </a:extLst>
              </p:cNvPr>
              <p:cNvSpPr>
                <a:spLocks noChangeArrowheads="1"/>
              </p:cNvSpPr>
              <p:nvPr/>
            </p:nvSpPr>
            <p:spPr bwMode="auto">
              <a:xfrm>
                <a:off x="4419" y="6"/>
                <a:ext cx="6" cy="3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81" name="Line 53">
                <a:extLst>
                  <a:ext uri="{FF2B5EF4-FFF2-40B4-BE49-F238E27FC236}">
                    <a16:creationId xmlns:a16="http://schemas.microsoft.com/office/drawing/2014/main" id="{E3C96C71-41AE-4CFC-9F20-140BB8889191}"/>
                  </a:ext>
                </a:extLst>
              </p:cNvPr>
              <p:cNvSpPr>
                <a:spLocks noChangeShapeType="1"/>
              </p:cNvSpPr>
              <p:nvPr/>
            </p:nvSpPr>
            <p:spPr bwMode="auto">
              <a:xfrm>
                <a:off x="4972" y="6"/>
                <a:ext cx="1" cy="39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182" name="Rectangle 54">
                <a:extLst>
                  <a:ext uri="{FF2B5EF4-FFF2-40B4-BE49-F238E27FC236}">
                    <a16:creationId xmlns:a16="http://schemas.microsoft.com/office/drawing/2014/main" id="{A2C8BD0E-55F4-45E2-AE1F-1FEDA31A8774}"/>
                  </a:ext>
                </a:extLst>
              </p:cNvPr>
              <p:cNvSpPr>
                <a:spLocks noChangeArrowheads="1"/>
              </p:cNvSpPr>
              <p:nvPr/>
            </p:nvSpPr>
            <p:spPr bwMode="auto">
              <a:xfrm>
                <a:off x="4972" y="6"/>
                <a:ext cx="6" cy="3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83" name="Line 55">
                <a:extLst>
                  <a:ext uri="{FF2B5EF4-FFF2-40B4-BE49-F238E27FC236}">
                    <a16:creationId xmlns:a16="http://schemas.microsoft.com/office/drawing/2014/main" id="{C0D0A717-AF50-492F-880B-A43F948EC550}"/>
                  </a:ext>
                </a:extLst>
              </p:cNvPr>
              <p:cNvSpPr>
                <a:spLocks noChangeShapeType="1"/>
              </p:cNvSpPr>
              <p:nvPr/>
            </p:nvSpPr>
            <p:spPr bwMode="auto">
              <a:xfrm>
                <a:off x="0" y="405"/>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184" name="Rectangle 56">
                <a:extLst>
                  <a:ext uri="{FF2B5EF4-FFF2-40B4-BE49-F238E27FC236}">
                    <a16:creationId xmlns:a16="http://schemas.microsoft.com/office/drawing/2014/main" id="{70BE8662-714A-4283-B9B8-939E277282DF}"/>
                  </a:ext>
                </a:extLst>
              </p:cNvPr>
              <p:cNvSpPr>
                <a:spLocks noChangeArrowheads="1"/>
              </p:cNvSpPr>
              <p:nvPr/>
            </p:nvSpPr>
            <p:spPr bwMode="auto">
              <a:xfrm>
                <a:off x="0" y="405"/>
                <a:ext cx="6"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85" name="Line 57">
                <a:extLst>
                  <a:ext uri="{FF2B5EF4-FFF2-40B4-BE49-F238E27FC236}">
                    <a16:creationId xmlns:a16="http://schemas.microsoft.com/office/drawing/2014/main" id="{D61DA9E7-4DE5-4039-8043-90E793E8D3A3}"/>
                  </a:ext>
                </a:extLst>
              </p:cNvPr>
              <p:cNvSpPr>
                <a:spLocks noChangeShapeType="1"/>
              </p:cNvSpPr>
              <p:nvPr/>
            </p:nvSpPr>
            <p:spPr bwMode="auto">
              <a:xfrm>
                <a:off x="552" y="405"/>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186" name="Rectangle 58">
                <a:extLst>
                  <a:ext uri="{FF2B5EF4-FFF2-40B4-BE49-F238E27FC236}">
                    <a16:creationId xmlns:a16="http://schemas.microsoft.com/office/drawing/2014/main" id="{59D0CD65-DA87-4835-A8F7-5770409DC76C}"/>
                  </a:ext>
                </a:extLst>
              </p:cNvPr>
              <p:cNvSpPr>
                <a:spLocks noChangeArrowheads="1"/>
              </p:cNvSpPr>
              <p:nvPr/>
            </p:nvSpPr>
            <p:spPr bwMode="auto">
              <a:xfrm>
                <a:off x="552" y="405"/>
                <a:ext cx="6"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87" name="Line 59">
                <a:extLst>
                  <a:ext uri="{FF2B5EF4-FFF2-40B4-BE49-F238E27FC236}">
                    <a16:creationId xmlns:a16="http://schemas.microsoft.com/office/drawing/2014/main" id="{5FEFC865-E943-4159-911F-8005CB2AC3AF}"/>
                  </a:ext>
                </a:extLst>
              </p:cNvPr>
              <p:cNvSpPr>
                <a:spLocks noChangeShapeType="1"/>
              </p:cNvSpPr>
              <p:nvPr/>
            </p:nvSpPr>
            <p:spPr bwMode="auto">
              <a:xfrm>
                <a:off x="1105" y="405"/>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188" name="Rectangle 60">
                <a:extLst>
                  <a:ext uri="{FF2B5EF4-FFF2-40B4-BE49-F238E27FC236}">
                    <a16:creationId xmlns:a16="http://schemas.microsoft.com/office/drawing/2014/main" id="{2DE70357-A5C4-44D9-841B-5356DC6B2A4F}"/>
                  </a:ext>
                </a:extLst>
              </p:cNvPr>
              <p:cNvSpPr>
                <a:spLocks noChangeArrowheads="1"/>
              </p:cNvSpPr>
              <p:nvPr/>
            </p:nvSpPr>
            <p:spPr bwMode="auto">
              <a:xfrm>
                <a:off x="1105" y="405"/>
                <a:ext cx="6"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89" name="Line 61">
                <a:extLst>
                  <a:ext uri="{FF2B5EF4-FFF2-40B4-BE49-F238E27FC236}">
                    <a16:creationId xmlns:a16="http://schemas.microsoft.com/office/drawing/2014/main" id="{23296D0F-07C8-40E9-BAAB-E558A9564D8F}"/>
                  </a:ext>
                </a:extLst>
              </p:cNvPr>
              <p:cNvSpPr>
                <a:spLocks noChangeShapeType="1"/>
              </p:cNvSpPr>
              <p:nvPr/>
            </p:nvSpPr>
            <p:spPr bwMode="auto">
              <a:xfrm>
                <a:off x="1657" y="405"/>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190" name="Rectangle 62">
                <a:extLst>
                  <a:ext uri="{FF2B5EF4-FFF2-40B4-BE49-F238E27FC236}">
                    <a16:creationId xmlns:a16="http://schemas.microsoft.com/office/drawing/2014/main" id="{391BD179-93F9-484C-A20B-38FE07F837F3}"/>
                  </a:ext>
                </a:extLst>
              </p:cNvPr>
              <p:cNvSpPr>
                <a:spLocks noChangeArrowheads="1"/>
              </p:cNvSpPr>
              <p:nvPr/>
            </p:nvSpPr>
            <p:spPr bwMode="auto">
              <a:xfrm>
                <a:off x="1657" y="405"/>
                <a:ext cx="6"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91" name="Line 63">
                <a:extLst>
                  <a:ext uri="{FF2B5EF4-FFF2-40B4-BE49-F238E27FC236}">
                    <a16:creationId xmlns:a16="http://schemas.microsoft.com/office/drawing/2014/main" id="{3903C362-883B-4B4C-955F-FC1A94BA07FE}"/>
                  </a:ext>
                </a:extLst>
              </p:cNvPr>
              <p:cNvSpPr>
                <a:spLocks noChangeShapeType="1"/>
              </p:cNvSpPr>
              <p:nvPr/>
            </p:nvSpPr>
            <p:spPr bwMode="auto">
              <a:xfrm>
                <a:off x="2210" y="405"/>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192" name="Rectangle 64">
                <a:extLst>
                  <a:ext uri="{FF2B5EF4-FFF2-40B4-BE49-F238E27FC236}">
                    <a16:creationId xmlns:a16="http://schemas.microsoft.com/office/drawing/2014/main" id="{C92A2E08-16F3-4BF3-AFEF-582200BBDF22}"/>
                  </a:ext>
                </a:extLst>
              </p:cNvPr>
              <p:cNvSpPr>
                <a:spLocks noChangeArrowheads="1"/>
              </p:cNvSpPr>
              <p:nvPr/>
            </p:nvSpPr>
            <p:spPr bwMode="auto">
              <a:xfrm>
                <a:off x="2210" y="405"/>
                <a:ext cx="6"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93" name="Line 65">
                <a:extLst>
                  <a:ext uri="{FF2B5EF4-FFF2-40B4-BE49-F238E27FC236}">
                    <a16:creationId xmlns:a16="http://schemas.microsoft.com/office/drawing/2014/main" id="{39184557-C177-4B57-91A1-4E773DAF4389}"/>
                  </a:ext>
                </a:extLst>
              </p:cNvPr>
              <p:cNvSpPr>
                <a:spLocks noChangeShapeType="1"/>
              </p:cNvSpPr>
              <p:nvPr/>
            </p:nvSpPr>
            <p:spPr bwMode="auto">
              <a:xfrm>
                <a:off x="2762" y="405"/>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194" name="Rectangle 66">
                <a:extLst>
                  <a:ext uri="{FF2B5EF4-FFF2-40B4-BE49-F238E27FC236}">
                    <a16:creationId xmlns:a16="http://schemas.microsoft.com/office/drawing/2014/main" id="{31A81F48-B28B-417C-8A93-BE62C9AFA073}"/>
                  </a:ext>
                </a:extLst>
              </p:cNvPr>
              <p:cNvSpPr>
                <a:spLocks noChangeArrowheads="1"/>
              </p:cNvSpPr>
              <p:nvPr/>
            </p:nvSpPr>
            <p:spPr bwMode="auto">
              <a:xfrm>
                <a:off x="2762" y="405"/>
                <a:ext cx="6"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95" name="Line 67">
                <a:extLst>
                  <a:ext uri="{FF2B5EF4-FFF2-40B4-BE49-F238E27FC236}">
                    <a16:creationId xmlns:a16="http://schemas.microsoft.com/office/drawing/2014/main" id="{EC1D355E-55CE-47FD-AF56-3DC941504C29}"/>
                  </a:ext>
                </a:extLst>
              </p:cNvPr>
              <p:cNvSpPr>
                <a:spLocks noChangeShapeType="1"/>
              </p:cNvSpPr>
              <p:nvPr/>
            </p:nvSpPr>
            <p:spPr bwMode="auto">
              <a:xfrm>
                <a:off x="3315" y="405"/>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196" name="Rectangle 68">
                <a:extLst>
                  <a:ext uri="{FF2B5EF4-FFF2-40B4-BE49-F238E27FC236}">
                    <a16:creationId xmlns:a16="http://schemas.microsoft.com/office/drawing/2014/main" id="{C052C53D-9634-44ED-AE2C-74D64EB9B733}"/>
                  </a:ext>
                </a:extLst>
              </p:cNvPr>
              <p:cNvSpPr>
                <a:spLocks noChangeArrowheads="1"/>
              </p:cNvSpPr>
              <p:nvPr/>
            </p:nvSpPr>
            <p:spPr bwMode="auto">
              <a:xfrm>
                <a:off x="3315" y="405"/>
                <a:ext cx="5"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97" name="Line 69">
                <a:extLst>
                  <a:ext uri="{FF2B5EF4-FFF2-40B4-BE49-F238E27FC236}">
                    <a16:creationId xmlns:a16="http://schemas.microsoft.com/office/drawing/2014/main" id="{7E1384CC-0679-4DF2-B3AB-7549554AE654}"/>
                  </a:ext>
                </a:extLst>
              </p:cNvPr>
              <p:cNvSpPr>
                <a:spLocks noChangeShapeType="1"/>
              </p:cNvSpPr>
              <p:nvPr/>
            </p:nvSpPr>
            <p:spPr bwMode="auto">
              <a:xfrm>
                <a:off x="3867" y="405"/>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198" name="Rectangle 70">
                <a:extLst>
                  <a:ext uri="{FF2B5EF4-FFF2-40B4-BE49-F238E27FC236}">
                    <a16:creationId xmlns:a16="http://schemas.microsoft.com/office/drawing/2014/main" id="{505E2970-F8FA-4FD2-BBF6-28A72994874B}"/>
                  </a:ext>
                </a:extLst>
              </p:cNvPr>
              <p:cNvSpPr>
                <a:spLocks noChangeArrowheads="1"/>
              </p:cNvSpPr>
              <p:nvPr/>
            </p:nvSpPr>
            <p:spPr bwMode="auto">
              <a:xfrm>
                <a:off x="3867" y="405"/>
                <a:ext cx="6"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199" name="Line 71">
                <a:extLst>
                  <a:ext uri="{FF2B5EF4-FFF2-40B4-BE49-F238E27FC236}">
                    <a16:creationId xmlns:a16="http://schemas.microsoft.com/office/drawing/2014/main" id="{2002F1AC-FD95-4B66-9266-EA99BCFFCD36}"/>
                  </a:ext>
                </a:extLst>
              </p:cNvPr>
              <p:cNvSpPr>
                <a:spLocks noChangeShapeType="1"/>
              </p:cNvSpPr>
              <p:nvPr/>
            </p:nvSpPr>
            <p:spPr bwMode="auto">
              <a:xfrm>
                <a:off x="4419" y="405"/>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200" name="Rectangle 72">
                <a:extLst>
                  <a:ext uri="{FF2B5EF4-FFF2-40B4-BE49-F238E27FC236}">
                    <a16:creationId xmlns:a16="http://schemas.microsoft.com/office/drawing/2014/main" id="{781D661D-9189-44A0-871B-F26B3249735C}"/>
                  </a:ext>
                </a:extLst>
              </p:cNvPr>
              <p:cNvSpPr>
                <a:spLocks noChangeArrowheads="1"/>
              </p:cNvSpPr>
              <p:nvPr/>
            </p:nvSpPr>
            <p:spPr bwMode="auto">
              <a:xfrm>
                <a:off x="4419" y="405"/>
                <a:ext cx="6"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01" name="Line 73">
                <a:extLst>
                  <a:ext uri="{FF2B5EF4-FFF2-40B4-BE49-F238E27FC236}">
                    <a16:creationId xmlns:a16="http://schemas.microsoft.com/office/drawing/2014/main" id="{32035AF1-331E-4F9F-AF4D-9CAB8C6CB4EA}"/>
                  </a:ext>
                </a:extLst>
              </p:cNvPr>
              <p:cNvSpPr>
                <a:spLocks noChangeShapeType="1"/>
              </p:cNvSpPr>
              <p:nvPr/>
            </p:nvSpPr>
            <p:spPr bwMode="auto">
              <a:xfrm>
                <a:off x="4972" y="405"/>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202" name="Rectangle 74">
                <a:extLst>
                  <a:ext uri="{FF2B5EF4-FFF2-40B4-BE49-F238E27FC236}">
                    <a16:creationId xmlns:a16="http://schemas.microsoft.com/office/drawing/2014/main" id="{8090DBE2-77D6-41ED-99C8-C9BFFBA68AC2}"/>
                  </a:ext>
                </a:extLst>
              </p:cNvPr>
              <p:cNvSpPr>
                <a:spLocks noChangeArrowheads="1"/>
              </p:cNvSpPr>
              <p:nvPr/>
            </p:nvSpPr>
            <p:spPr bwMode="auto">
              <a:xfrm>
                <a:off x="4972" y="405"/>
                <a:ext cx="6"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03" name="Rectangle 75">
                <a:extLst>
                  <a:ext uri="{FF2B5EF4-FFF2-40B4-BE49-F238E27FC236}">
                    <a16:creationId xmlns:a16="http://schemas.microsoft.com/office/drawing/2014/main" id="{5F563691-13F6-45B8-A1F5-D9F15D404445}"/>
                  </a:ext>
                </a:extLst>
              </p:cNvPr>
              <p:cNvSpPr>
                <a:spLocks noChangeArrowheads="1"/>
              </p:cNvSpPr>
              <p:nvPr/>
            </p:nvSpPr>
            <p:spPr bwMode="auto">
              <a:xfrm>
                <a:off x="4576" y="301"/>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endParaRPr lang="zh-CN" altLang="en-US" sz="1600">
                  <a:effectLst>
                    <a:outerShdw blurRad="38100" dist="38100" dir="2700000" algn="tl">
                      <a:srgbClr val="FFFFFF"/>
                    </a:outerShdw>
                  </a:effectLst>
                  <a:latin typeface="Times New Roman" panose="02020603050405020304" pitchFamily="18" charset="0"/>
                  <a:ea typeface="宋体" panose="02010600030101010101" pitchFamily="2" charset="-122"/>
                </a:endParaRPr>
              </a:p>
            </p:txBody>
          </p:sp>
        </p:grpSp>
        <p:sp>
          <p:nvSpPr>
            <p:cNvPr id="304204" name="Text Box 76">
              <a:extLst>
                <a:ext uri="{FF2B5EF4-FFF2-40B4-BE49-F238E27FC236}">
                  <a16:creationId xmlns:a16="http://schemas.microsoft.com/office/drawing/2014/main" id="{8B5ED0D6-E2F6-4BCF-9453-86FB30E1D10A}"/>
                </a:ext>
              </a:extLst>
            </p:cNvPr>
            <p:cNvSpPr txBox="1">
              <a:spLocks noChangeArrowheads="1"/>
            </p:cNvSpPr>
            <p:nvPr/>
          </p:nvSpPr>
          <p:spPr bwMode="auto">
            <a:xfrm>
              <a:off x="1799" y="0"/>
              <a:ext cx="1972" cy="3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800">
                  <a:effectLst>
                    <a:outerShdw blurRad="38100" dist="38100" dir="2700000" algn="tl">
                      <a:srgbClr val="FFFFFF"/>
                    </a:outerShdw>
                  </a:effectLst>
                  <a:ea typeface="宋体" panose="02010600030101010101" pitchFamily="2" charset="-122"/>
                </a:rPr>
                <a:t>Basic P6 Pipeline</a:t>
              </a:r>
            </a:p>
          </p:txBody>
        </p:sp>
      </p:grpSp>
      <p:grpSp>
        <p:nvGrpSpPr>
          <p:cNvPr id="304205" name="Group 77">
            <a:extLst>
              <a:ext uri="{FF2B5EF4-FFF2-40B4-BE49-F238E27FC236}">
                <a16:creationId xmlns:a16="http://schemas.microsoft.com/office/drawing/2014/main" id="{ECDB5866-78FD-45BC-9757-977CEF8CF3DD}"/>
              </a:ext>
            </a:extLst>
          </p:cNvPr>
          <p:cNvGrpSpPr>
            <a:grpSpLocks/>
          </p:cNvGrpSpPr>
          <p:nvPr/>
        </p:nvGrpSpPr>
        <p:grpSpPr bwMode="auto">
          <a:xfrm>
            <a:off x="250825" y="3502025"/>
            <a:ext cx="8688388" cy="1550988"/>
            <a:chOff x="0" y="0"/>
            <a:chExt cx="13682" cy="2443"/>
          </a:xfrm>
        </p:grpSpPr>
        <p:sp>
          <p:nvSpPr>
            <p:cNvPr id="304206" name="Rectangle 78">
              <a:extLst>
                <a:ext uri="{FF2B5EF4-FFF2-40B4-BE49-F238E27FC236}">
                  <a16:creationId xmlns:a16="http://schemas.microsoft.com/office/drawing/2014/main" id="{8F459849-B0A8-490A-8FB5-C193A9FF037B}"/>
                </a:ext>
              </a:extLst>
            </p:cNvPr>
            <p:cNvSpPr>
              <a:spLocks noChangeArrowheads="1"/>
            </p:cNvSpPr>
            <p:nvPr/>
          </p:nvSpPr>
          <p:spPr bwMode="auto">
            <a:xfrm>
              <a:off x="204" y="2441"/>
              <a:ext cx="8" cy="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07" name="Rectangle 79">
              <a:extLst>
                <a:ext uri="{FF2B5EF4-FFF2-40B4-BE49-F238E27FC236}">
                  <a16:creationId xmlns:a16="http://schemas.microsoft.com/office/drawing/2014/main" id="{196627E3-F473-421A-B473-FABAB49DDCEF}"/>
                </a:ext>
              </a:extLst>
            </p:cNvPr>
            <p:cNvSpPr>
              <a:spLocks noChangeArrowheads="1"/>
            </p:cNvSpPr>
            <p:nvPr/>
          </p:nvSpPr>
          <p:spPr bwMode="auto">
            <a:xfrm>
              <a:off x="1154" y="1156"/>
              <a:ext cx="8" cy="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08" name="Rectangle 80">
              <a:extLst>
                <a:ext uri="{FF2B5EF4-FFF2-40B4-BE49-F238E27FC236}">
                  <a16:creationId xmlns:a16="http://schemas.microsoft.com/office/drawing/2014/main" id="{58B015EA-9604-4A91-A4F2-7FA7DFDB63C4}"/>
                </a:ext>
              </a:extLst>
            </p:cNvPr>
            <p:cNvSpPr>
              <a:spLocks noChangeArrowheads="1"/>
            </p:cNvSpPr>
            <p:nvPr/>
          </p:nvSpPr>
          <p:spPr bwMode="auto">
            <a:xfrm>
              <a:off x="4959" y="966"/>
              <a:ext cx="8" cy="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09" name="Rectangle 81">
              <a:extLst>
                <a:ext uri="{FF2B5EF4-FFF2-40B4-BE49-F238E27FC236}">
                  <a16:creationId xmlns:a16="http://schemas.microsoft.com/office/drawing/2014/main" id="{9F15507C-18F6-4F07-B90D-D053952B94AF}"/>
                </a:ext>
              </a:extLst>
            </p:cNvPr>
            <p:cNvSpPr>
              <a:spLocks noChangeArrowheads="1"/>
            </p:cNvSpPr>
            <p:nvPr/>
          </p:nvSpPr>
          <p:spPr bwMode="auto">
            <a:xfrm>
              <a:off x="6859" y="2441"/>
              <a:ext cx="8" cy="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10" name="Rectangle 82">
              <a:extLst>
                <a:ext uri="{FF2B5EF4-FFF2-40B4-BE49-F238E27FC236}">
                  <a16:creationId xmlns:a16="http://schemas.microsoft.com/office/drawing/2014/main" id="{EB163CDD-8709-4A9E-BDBE-2F81AC498550}"/>
                </a:ext>
              </a:extLst>
            </p:cNvPr>
            <p:cNvSpPr>
              <a:spLocks noChangeArrowheads="1"/>
            </p:cNvSpPr>
            <p:nvPr/>
          </p:nvSpPr>
          <p:spPr bwMode="auto">
            <a:xfrm>
              <a:off x="11614" y="861"/>
              <a:ext cx="8" cy="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11" name="Rectangle 83">
              <a:extLst>
                <a:ext uri="{FF2B5EF4-FFF2-40B4-BE49-F238E27FC236}">
                  <a16:creationId xmlns:a16="http://schemas.microsoft.com/office/drawing/2014/main" id="{875F5E90-F565-471E-AFB1-3FB9A76C2CF9}"/>
                </a:ext>
              </a:extLst>
            </p:cNvPr>
            <p:cNvSpPr>
              <a:spLocks noChangeArrowheads="1"/>
            </p:cNvSpPr>
            <p:nvPr/>
          </p:nvSpPr>
          <p:spPr bwMode="auto">
            <a:xfrm>
              <a:off x="5394" y="861"/>
              <a:ext cx="5" cy="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12" name="Rectangle 84">
              <a:extLst>
                <a:ext uri="{FF2B5EF4-FFF2-40B4-BE49-F238E27FC236}">
                  <a16:creationId xmlns:a16="http://schemas.microsoft.com/office/drawing/2014/main" id="{F35ADB50-B77F-44B7-8BA8-C2684AD6A7ED}"/>
                </a:ext>
              </a:extLst>
            </p:cNvPr>
            <p:cNvSpPr>
              <a:spLocks noChangeArrowheads="1"/>
            </p:cNvSpPr>
            <p:nvPr/>
          </p:nvSpPr>
          <p:spPr bwMode="auto">
            <a:xfrm>
              <a:off x="8037" y="966"/>
              <a:ext cx="5" cy="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13" name="Rectangle 85">
              <a:extLst>
                <a:ext uri="{FF2B5EF4-FFF2-40B4-BE49-F238E27FC236}">
                  <a16:creationId xmlns:a16="http://schemas.microsoft.com/office/drawing/2014/main" id="{A58F45A3-21A1-4412-83D6-B17979EA76FE}"/>
                </a:ext>
              </a:extLst>
            </p:cNvPr>
            <p:cNvSpPr>
              <a:spLocks noChangeArrowheads="1"/>
            </p:cNvSpPr>
            <p:nvPr/>
          </p:nvSpPr>
          <p:spPr bwMode="auto">
            <a:xfrm>
              <a:off x="8692" y="1156"/>
              <a:ext cx="5" cy="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14" name="Rectangle 86">
              <a:extLst>
                <a:ext uri="{FF2B5EF4-FFF2-40B4-BE49-F238E27FC236}">
                  <a16:creationId xmlns:a16="http://schemas.microsoft.com/office/drawing/2014/main" id="{2F1449D7-4839-49A7-A752-E3B001A28716}"/>
                </a:ext>
              </a:extLst>
            </p:cNvPr>
            <p:cNvSpPr>
              <a:spLocks noChangeArrowheads="1"/>
            </p:cNvSpPr>
            <p:nvPr/>
          </p:nvSpPr>
          <p:spPr bwMode="auto">
            <a:xfrm>
              <a:off x="10695" y="1099"/>
              <a:ext cx="6" cy="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15" name="Rectangle 87">
              <a:extLst>
                <a:ext uri="{FF2B5EF4-FFF2-40B4-BE49-F238E27FC236}">
                  <a16:creationId xmlns:a16="http://schemas.microsoft.com/office/drawing/2014/main" id="{0D3C6550-4FC8-43DA-B643-B323BF3516CA}"/>
                </a:ext>
              </a:extLst>
            </p:cNvPr>
            <p:cNvSpPr>
              <a:spLocks noChangeArrowheads="1"/>
            </p:cNvSpPr>
            <p:nvPr/>
          </p:nvSpPr>
          <p:spPr bwMode="auto">
            <a:xfrm>
              <a:off x="1469" y="1099"/>
              <a:ext cx="4" cy="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16" name="Rectangle 88">
              <a:extLst>
                <a:ext uri="{FF2B5EF4-FFF2-40B4-BE49-F238E27FC236}">
                  <a16:creationId xmlns:a16="http://schemas.microsoft.com/office/drawing/2014/main" id="{4E1F6773-E5C8-4DFA-84CF-2581AD302283}"/>
                </a:ext>
              </a:extLst>
            </p:cNvPr>
            <p:cNvSpPr>
              <a:spLocks noChangeArrowheads="1"/>
            </p:cNvSpPr>
            <p:nvPr/>
          </p:nvSpPr>
          <p:spPr bwMode="auto">
            <a:xfrm>
              <a:off x="2786" y="1099"/>
              <a:ext cx="4" cy="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17" name="Rectangle 89">
              <a:extLst>
                <a:ext uri="{FF2B5EF4-FFF2-40B4-BE49-F238E27FC236}">
                  <a16:creationId xmlns:a16="http://schemas.microsoft.com/office/drawing/2014/main" id="{47CAE4F2-FE24-428D-8822-B59E6253961B}"/>
                </a:ext>
              </a:extLst>
            </p:cNvPr>
            <p:cNvSpPr>
              <a:spLocks noChangeArrowheads="1"/>
            </p:cNvSpPr>
            <p:nvPr/>
          </p:nvSpPr>
          <p:spPr bwMode="auto">
            <a:xfrm>
              <a:off x="9381" y="1099"/>
              <a:ext cx="4" cy="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18" name="Text Box 90">
              <a:extLst>
                <a:ext uri="{FF2B5EF4-FFF2-40B4-BE49-F238E27FC236}">
                  <a16:creationId xmlns:a16="http://schemas.microsoft.com/office/drawing/2014/main" id="{802F3CB3-708D-4CB0-86D4-00C382082876}"/>
                </a:ext>
              </a:extLst>
            </p:cNvPr>
            <p:cNvSpPr txBox="1">
              <a:spLocks noChangeArrowheads="1"/>
            </p:cNvSpPr>
            <p:nvPr/>
          </p:nvSpPr>
          <p:spPr bwMode="auto">
            <a:xfrm>
              <a:off x="1815" y="0"/>
              <a:ext cx="10100" cy="8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800">
                  <a:effectLst>
                    <a:outerShdw blurRad="38100" dist="38100" dir="2700000" algn="tl">
                      <a:srgbClr val="FFFFFF"/>
                    </a:outerShdw>
                  </a:effectLst>
                  <a:ea typeface="宋体" panose="02010600030101010101" pitchFamily="2" charset="-122"/>
                </a:rPr>
                <a:t>Basic Pentium</a:t>
              </a:r>
              <a:r>
                <a:rPr lang="en-US" altLang="zh-CN" sz="2800" baseline="30000">
                  <a:effectLst>
                    <a:outerShdw blurRad="38100" dist="38100" dir="2700000" algn="tl">
                      <a:srgbClr val="FFFFFF"/>
                    </a:outerShdw>
                  </a:effectLst>
                  <a:ea typeface="宋体" panose="02010600030101010101" pitchFamily="2" charset="-122"/>
                </a:rPr>
                <a:t>®</a:t>
              </a:r>
              <a:r>
                <a:rPr lang="en-US" altLang="zh-CN" sz="2800">
                  <a:effectLst>
                    <a:outerShdw blurRad="38100" dist="38100" dir="2700000" algn="tl">
                      <a:srgbClr val="FFFFFF"/>
                    </a:outerShdw>
                  </a:effectLst>
                  <a:ea typeface="宋体" panose="02010600030101010101" pitchFamily="2" charset="-122"/>
                </a:rPr>
                <a:t> 4 Processor Pipeline</a:t>
              </a:r>
            </a:p>
          </p:txBody>
        </p:sp>
        <p:grpSp>
          <p:nvGrpSpPr>
            <p:cNvPr id="304219" name="Group 91">
              <a:extLst>
                <a:ext uri="{FF2B5EF4-FFF2-40B4-BE49-F238E27FC236}">
                  <a16:creationId xmlns:a16="http://schemas.microsoft.com/office/drawing/2014/main" id="{11679911-FA74-42BA-864B-C0F98B825AA5}"/>
                </a:ext>
              </a:extLst>
            </p:cNvPr>
            <p:cNvGrpSpPr>
              <a:grpSpLocks/>
            </p:cNvGrpSpPr>
            <p:nvPr/>
          </p:nvGrpSpPr>
          <p:grpSpPr bwMode="auto">
            <a:xfrm>
              <a:off x="0" y="885"/>
              <a:ext cx="13682" cy="980"/>
              <a:chOff x="0" y="0"/>
              <a:chExt cx="5473" cy="392"/>
            </a:xfrm>
          </p:grpSpPr>
          <p:sp>
            <p:nvSpPr>
              <p:cNvPr id="304220" name="Rectangle 92">
                <a:extLst>
                  <a:ext uri="{FF2B5EF4-FFF2-40B4-BE49-F238E27FC236}">
                    <a16:creationId xmlns:a16="http://schemas.microsoft.com/office/drawing/2014/main" id="{02CEB1AB-9705-4FF7-8395-C83A839B1587}"/>
                  </a:ext>
                </a:extLst>
              </p:cNvPr>
              <p:cNvSpPr>
                <a:spLocks noChangeArrowheads="1"/>
              </p:cNvSpPr>
              <p:nvPr/>
            </p:nvSpPr>
            <p:spPr bwMode="auto">
              <a:xfrm>
                <a:off x="88" y="2"/>
                <a:ext cx="3168" cy="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21" name="Rectangle 93">
                <a:extLst>
                  <a:ext uri="{FF2B5EF4-FFF2-40B4-BE49-F238E27FC236}">
                    <a16:creationId xmlns:a16="http://schemas.microsoft.com/office/drawing/2014/main" id="{84B37107-357C-4EE0-A6B6-3B03D6DD5716}"/>
                  </a:ext>
                </a:extLst>
              </p:cNvPr>
              <p:cNvSpPr>
                <a:spLocks noChangeArrowheads="1"/>
              </p:cNvSpPr>
              <p:nvPr/>
            </p:nvSpPr>
            <p:spPr bwMode="auto">
              <a:xfrm>
                <a:off x="879" y="2"/>
                <a:ext cx="2" cy="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22" name="Rectangle 94">
                <a:extLst>
                  <a:ext uri="{FF2B5EF4-FFF2-40B4-BE49-F238E27FC236}">
                    <a16:creationId xmlns:a16="http://schemas.microsoft.com/office/drawing/2014/main" id="{8FBA444D-F85F-40B7-BAFF-8BC91E3E2D35}"/>
                  </a:ext>
                </a:extLst>
              </p:cNvPr>
              <p:cNvSpPr>
                <a:spLocks noChangeArrowheads="1"/>
              </p:cNvSpPr>
              <p:nvPr/>
            </p:nvSpPr>
            <p:spPr bwMode="auto">
              <a:xfrm>
                <a:off x="2726" y="2"/>
                <a:ext cx="2" cy="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23" name="Rectangle 95">
                <a:extLst>
                  <a:ext uri="{FF2B5EF4-FFF2-40B4-BE49-F238E27FC236}">
                    <a16:creationId xmlns:a16="http://schemas.microsoft.com/office/drawing/2014/main" id="{A5B74127-7795-455B-AE4E-3867299526A4}"/>
                  </a:ext>
                </a:extLst>
              </p:cNvPr>
              <p:cNvSpPr>
                <a:spLocks noChangeArrowheads="1"/>
              </p:cNvSpPr>
              <p:nvPr/>
            </p:nvSpPr>
            <p:spPr bwMode="auto">
              <a:xfrm>
                <a:off x="90" y="2"/>
                <a:ext cx="3168"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24" name="Rectangle 96">
                <a:extLst>
                  <a:ext uri="{FF2B5EF4-FFF2-40B4-BE49-F238E27FC236}">
                    <a16:creationId xmlns:a16="http://schemas.microsoft.com/office/drawing/2014/main" id="{DBC78BC9-EADF-481A-95CD-9F741F1BD811}"/>
                  </a:ext>
                </a:extLst>
              </p:cNvPr>
              <p:cNvSpPr>
                <a:spLocks noChangeArrowheads="1"/>
              </p:cNvSpPr>
              <p:nvPr/>
            </p:nvSpPr>
            <p:spPr bwMode="auto">
              <a:xfrm>
                <a:off x="3256" y="2"/>
                <a:ext cx="527" cy="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25" name="Rectangle 97">
                <a:extLst>
                  <a:ext uri="{FF2B5EF4-FFF2-40B4-BE49-F238E27FC236}">
                    <a16:creationId xmlns:a16="http://schemas.microsoft.com/office/drawing/2014/main" id="{1720B098-32A2-40E6-943F-81433CB9986A}"/>
                  </a:ext>
                </a:extLst>
              </p:cNvPr>
              <p:cNvSpPr>
                <a:spLocks noChangeArrowheads="1"/>
              </p:cNvSpPr>
              <p:nvPr/>
            </p:nvSpPr>
            <p:spPr bwMode="auto">
              <a:xfrm>
                <a:off x="3256" y="2"/>
                <a:ext cx="527"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4226" name="Rectangle 98">
                <a:extLst>
                  <a:ext uri="{FF2B5EF4-FFF2-40B4-BE49-F238E27FC236}">
                    <a16:creationId xmlns:a16="http://schemas.microsoft.com/office/drawing/2014/main" id="{FFDDA741-A229-495E-93D0-2A95AD68E664}"/>
                  </a:ext>
                </a:extLst>
              </p:cNvPr>
              <p:cNvSpPr>
                <a:spLocks noChangeArrowheads="1"/>
              </p:cNvSpPr>
              <p:nvPr/>
            </p:nvSpPr>
            <p:spPr bwMode="auto">
              <a:xfrm>
                <a:off x="0" y="6"/>
                <a:ext cx="5473" cy="38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bg2"/>
                </a:solidFill>
                <a:miter lim="800000"/>
                <a:headEnd/>
                <a:tailEnd/>
              </a:ln>
            </p:spPr>
            <p:txBody>
              <a:bodyPr/>
              <a:lstStyle/>
              <a:p>
                <a:endParaRPr lang="zh-CN" altLang="en-US"/>
              </a:p>
            </p:txBody>
          </p:sp>
          <p:sp>
            <p:nvSpPr>
              <p:cNvPr id="304227" name="Rectangle 99">
                <a:extLst>
                  <a:ext uri="{FF2B5EF4-FFF2-40B4-BE49-F238E27FC236}">
                    <a16:creationId xmlns:a16="http://schemas.microsoft.com/office/drawing/2014/main" id="{3EF8CF3C-63ED-43D3-94E6-6329E565A02B}"/>
                  </a:ext>
                </a:extLst>
              </p:cNvPr>
              <p:cNvSpPr>
                <a:spLocks noChangeArrowheads="1"/>
              </p:cNvSpPr>
              <p:nvPr/>
            </p:nvSpPr>
            <p:spPr bwMode="auto">
              <a:xfrm>
                <a:off x="130" y="36"/>
                <a:ext cx="62"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a:t>
                </a:r>
                <a:endParaRPr lang="en-US" altLang="zh-CN" sz="2800">
                  <a:effectLst>
                    <a:outerShdw blurRad="38100" dist="38100" dir="2700000" algn="tl">
                      <a:srgbClr val="FFFFFF"/>
                    </a:outerShdw>
                  </a:effectLst>
                  <a:ea typeface="宋体" panose="02010600030101010101" pitchFamily="2" charset="-122"/>
                </a:endParaRPr>
              </a:p>
            </p:txBody>
          </p:sp>
          <p:sp>
            <p:nvSpPr>
              <p:cNvPr id="304228" name="Rectangle 100">
                <a:extLst>
                  <a:ext uri="{FF2B5EF4-FFF2-40B4-BE49-F238E27FC236}">
                    <a16:creationId xmlns:a16="http://schemas.microsoft.com/office/drawing/2014/main" id="{3D5A38D8-67C2-40C4-8694-05954D98E834}"/>
                  </a:ext>
                </a:extLst>
              </p:cNvPr>
              <p:cNvSpPr>
                <a:spLocks noChangeArrowheads="1"/>
              </p:cNvSpPr>
              <p:nvPr/>
            </p:nvSpPr>
            <p:spPr bwMode="auto">
              <a:xfrm>
                <a:off x="402" y="36"/>
                <a:ext cx="62"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a:t>
                </a:r>
                <a:endParaRPr lang="en-US" altLang="zh-CN" sz="2800">
                  <a:effectLst>
                    <a:outerShdw blurRad="38100" dist="38100" dir="2700000" algn="tl">
                      <a:srgbClr val="FFFFFF"/>
                    </a:outerShdw>
                  </a:effectLst>
                  <a:ea typeface="宋体" panose="02010600030101010101" pitchFamily="2" charset="-122"/>
                </a:endParaRPr>
              </a:p>
            </p:txBody>
          </p:sp>
          <p:sp>
            <p:nvSpPr>
              <p:cNvPr id="304229" name="Rectangle 101">
                <a:extLst>
                  <a:ext uri="{FF2B5EF4-FFF2-40B4-BE49-F238E27FC236}">
                    <a16:creationId xmlns:a16="http://schemas.microsoft.com/office/drawing/2014/main" id="{6AB291E0-3770-46E1-8602-5AA9832F9AE5}"/>
                  </a:ext>
                </a:extLst>
              </p:cNvPr>
              <p:cNvSpPr>
                <a:spLocks noChangeArrowheads="1"/>
              </p:cNvSpPr>
              <p:nvPr/>
            </p:nvSpPr>
            <p:spPr bwMode="auto">
              <a:xfrm>
                <a:off x="675" y="36"/>
                <a:ext cx="62"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3</a:t>
                </a:r>
                <a:endParaRPr lang="en-US" altLang="zh-CN" sz="2800">
                  <a:effectLst>
                    <a:outerShdw blurRad="38100" dist="38100" dir="2700000" algn="tl">
                      <a:srgbClr val="FFFFFF"/>
                    </a:outerShdw>
                  </a:effectLst>
                  <a:ea typeface="宋体" panose="02010600030101010101" pitchFamily="2" charset="-122"/>
                </a:endParaRPr>
              </a:p>
            </p:txBody>
          </p:sp>
          <p:sp>
            <p:nvSpPr>
              <p:cNvPr id="304230" name="Rectangle 102">
                <a:extLst>
                  <a:ext uri="{FF2B5EF4-FFF2-40B4-BE49-F238E27FC236}">
                    <a16:creationId xmlns:a16="http://schemas.microsoft.com/office/drawing/2014/main" id="{9836438A-1CB3-4A10-93FD-C7552A895019}"/>
                  </a:ext>
                </a:extLst>
              </p:cNvPr>
              <p:cNvSpPr>
                <a:spLocks noChangeArrowheads="1"/>
              </p:cNvSpPr>
              <p:nvPr/>
            </p:nvSpPr>
            <p:spPr bwMode="auto">
              <a:xfrm>
                <a:off x="947" y="36"/>
                <a:ext cx="62"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4</a:t>
                </a:r>
                <a:endParaRPr lang="en-US" altLang="zh-CN" sz="2800">
                  <a:effectLst>
                    <a:outerShdw blurRad="38100" dist="38100" dir="2700000" algn="tl">
                      <a:srgbClr val="FFFFFF"/>
                    </a:outerShdw>
                  </a:effectLst>
                  <a:ea typeface="宋体" panose="02010600030101010101" pitchFamily="2" charset="-122"/>
                </a:endParaRPr>
              </a:p>
            </p:txBody>
          </p:sp>
          <p:sp>
            <p:nvSpPr>
              <p:cNvPr id="304231" name="Rectangle 103">
                <a:extLst>
                  <a:ext uri="{FF2B5EF4-FFF2-40B4-BE49-F238E27FC236}">
                    <a16:creationId xmlns:a16="http://schemas.microsoft.com/office/drawing/2014/main" id="{A79DD668-C684-43C7-8FFE-31CDC017D0DC}"/>
                  </a:ext>
                </a:extLst>
              </p:cNvPr>
              <p:cNvSpPr>
                <a:spLocks noChangeArrowheads="1"/>
              </p:cNvSpPr>
              <p:nvPr/>
            </p:nvSpPr>
            <p:spPr bwMode="auto">
              <a:xfrm>
                <a:off x="1220" y="36"/>
                <a:ext cx="62"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5</a:t>
                </a:r>
                <a:endParaRPr lang="en-US" altLang="zh-CN" sz="2800">
                  <a:effectLst>
                    <a:outerShdw blurRad="38100" dist="38100" dir="2700000" algn="tl">
                      <a:srgbClr val="FFFFFF"/>
                    </a:outerShdw>
                  </a:effectLst>
                  <a:ea typeface="宋体" panose="02010600030101010101" pitchFamily="2" charset="-122"/>
                </a:endParaRPr>
              </a:p>
            </p:txBody>
          </p:sp>
          <p:sp>
            <p:nvSpPr>
              <p:cNvPr id="304232" name="Rectangle 104">
                <a:extLst>
                  <a:ext uri="{FF2B5EF4-FFF2-40B4-BE49-F238E27FC236}">
                    <a16:creationId xmlns:a16="http://schemas.microsoft.com/office/drawing/2014/main" id="{38BB408E-4B84-4BE7-939D-6E01EC69CC36}"/>
                  </a:ext>
                </a:extLst>
              </p:cNvPr>
              <p:cNvSpPr>
                <a:spLocks noChangeArrowheads="1"/>
              </p:cNvSpPr>
              <p:nvPr/>
            </p:nvSpPr>
            <p:spPr bwMode="auto">
              <a:xfrm>
                <a:off x="1492" y="36"/>
                <a:ext cx="62"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6</a:t>
                </a:r>
                <a:endParaRPr lang="en-US" altLang="zh-CN" sz="2800">
                  <a:effectLst>
                    <a:outerShdw blurRad="38100" dist="38100" dir="2700000" algn="tl">
                      <a:srgbClr val="FFFFFF"/>
                    </a:outerShdw>
                  </a:effectLst>
                  <a:ea typeface="宋体" panose="02010600030101010101" pitchFamily="2" charset="-122"/>
                </a:endParaRPr>
              </a:p>
            </p:txBody>
          </p:sp>
          <p:sp>
            <p:nvSpPr>
              <p:cNvPr id="304233" name="Rectangle 105">
                <a:extLst>
                  <a:ext uri="{FF2B5EF4-FFF2-40B4-BE49-F238E27FC236}">
                    <a16:creationId xmlns:a16="http://schemas.microsoft.com/office/drawing/2014/main" id="{FFF423F8-89F0-42AA-9385-48A1B4CFAF90}"/>
                  </a:ext>
                </a:extLst>
              </p:cNvPr>
              <p:cNvSpPr>
                <a:spLocks noChangeArrowheads="1"/>
              </p:cNvSpPr>
              <p:nvPr/>
            </p:nvSpPr>
            <p:spPr bwMode="auto">
              <a:xfrm>
                <a:off x="1765" y="36"/>
                <a:ext cx="62"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7</a:t>
                </a:r>
                <a:endParaRPr lang="en-US" altLang="zh-CN" sz="2800">
                  <a:effectLst>
                    <a:outerShdw blurRad="38100" dist="38100" dir="2700000" algn="tl">
                      <a:srgbClr val="FFFFFF"/>
                    </a:outerShdw>
                  </a:effectLst>
                  <a:ea typeface="宋体" panose="02010600030101010101" pitchFamily="2" charset="-122"/>
                </a:endParaRPr>
              </a:p>
            </p:txBody>
          </p:sp>
          <p:sp>
            <p:nvSpPr>
              <p:cNvPr id="304234" name="Rectangle 106">
                <a:extLst>
                  <a:ext uri="{FF2B5EF4-FFF2-40B4-BE49-F238E27FC236}">
                    <a16:creationId xmlns:a16="http://schemas.microsoft.com/office/drawing/2014/main" id="{1C146048-239D-436E-B6D0-FFC540325567}"/>
                  </a:ext>
                </a:extLst>
              </p:cNvPr>
              <p:cNvSpPr>
                <a:spLocks noChangeArrowheads="1"/>
              </p:cNvSpPr>
              <p:nvPr/>
            </p:nvSpPr>
            <p:spPr bwMode="auto">
              <a:xfrm>
                <a:off x="2037" y="36"/>
                <a:ext cx="62"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8</a:t>
                </a:r>
                <a:endParaRPr lang="en-US" altLang="zh-CN" sz="2800">
                  <a:effectLst>
                    <a:outerShdw blurRad="38100" dist="38100" dir="2700000" algn="tl">
                      <a:srgbClr val="FFFFFF"/>
                    </a:outerShdw>
                  </a:effectLst>
                  <a:ea typeface="宋体" panose="02010600030101010101" pitchFamily="2" charset="-122"/>
                </a:endParaRPr>
              </a:p>
            </p:txBody>
          </p:sp>
          <p:sp>
            <p:nvSpPr>
              <p:cNvPr id="304235" name="Rectangle 107">
                <a:extLst>
                  <a:ext uri="{FF2B5EF4-FFF2-40B4-BE49-F238E27FC236}">
                    <a16:creationId xmlns:a16="http://schemas.microsoft.com/office/drawing/2014/main" id="{EB3C98B8-C464-4CED-ACD9-CDB8D0B1E460}"/>
                  </a:ext>
                </a:extLst>
              </p:cNvPr>
              <p:cNvSpPr>
                <a:spLocks noChangeArrowheads="1"/>
              </p:cNvSpPr>
              <p:nvPr/>
            </p:nvSpPr>
            <p:spPr bwMode="auto">
              <a:xfrm>
                <a:off x="2310" y="36"/>
                <a:ext cx="62"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9</a:t>
                </a:r>
                <a:endParaRPr lang="en-US" altLang="zh-CN" sz="2800">
                  <a:effectLst>
                    <a:outerShdw blurRad="38100" dist="38100" dir="2700000" algn="tl">
                      <a:srgbClr val="FFFFFF"/>
                    </a:outerShdw>
                  </a:effectLst>
                  <a:ea typeface="宋体" panose="02010600030101010101" pitchFamily="2" charset="-122"/>
                </a:endParaRPr>
              </a:p>
            </p:txBody>
          </p:sp>
          <p:sp>
            <p:nvSpPr>
              <p:cNvPr id="304236" name="Rectangle 108">
                <a:extLst>
                  <a:ext uri="{FF2B5EF4-FFF2-40B4-BE49-F238E27FC236}">
                    <a16:creationId xmlns:a16="http://schemas.microsoft.com/office/drawing/2014/main" id="{DAB24CBC-580C-4090-A408-2C621A804E7F}"/>
                  </a:ext>
                </a:extLst>
              </p:cNvPr>
              <p:cNvSpPr>
                <a:spLocks noChangeArrowheads="1"/>
              </p:cNvSpPr>
              <p:nvPr/>
            </p:nvSpPr>
            <p:spPr bwMode="auto">
              <a:xfrm>
                <a:off x="2567" y="36"/>
                <a:ext cx="124"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10</a:t>
                </a:r>
                <a:endParaRPr lang="en-US" altLang="zh-CN" sz="2800">
                  <a:effectLst>
                    <a:outerShdw blurRad="38100" dist="38100" dir="2700000" algn="tl">
                      <a:srgbClr val="FFFFFF"/>
                    </a:outerShdw>
                  </a:effectLst>
                  <a:ea typeface="宋体" panose="02010600030101010101" pitchFamily="2" charset="-122"/>
                </a:endParaRPr>
              </a:p>
            </p:txBody>
          </p:sp>
          <p:sp>
            <p:nvSpPr>
              <p:cNvPr id="304237" name="Rectangle 109">
                <a:extLst>
                  <a:ext uri="{FF2B5EF4-FFF2-40B4-BE49-F238E27FC236}">
                    <a16:creationId xmlns:a16="http://schemas.microsoft.com/office/drawing/2014/main" id="{AD75793E-CBF9-442E-9B61-AAEEB2717344}"/>
                  </a:ext>
                </a:extLst>
              </p:cNvPr>
              <p:cNvSpPr>
                <a:spLocks noChangeArrowheads="1"/>
              </p:cNvSpPr>
              <p:nvPr/>
            </p:nvSpPr>
            <p:spPr bwMode="auto">
              <a:xfrm>
                <a:off x="2839" y="36"/>
                <a:ext cx="124"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11</a:t>
                </a:r>
                <a:endParaRPr lang="en-US" altLang="zh-CN" sz="2800">
                  <a:effectLst>
                    <a:outerShdw blurRad="38100" dist="38100" dir="2700000" algn="tl">
                      <a:srgbClr val="FFFFFF"/>
                    </a:outerShdw>
                  </a:effectLst>
                  <a:ea typeface="宋体" panose="02010600030101010101" pitchFamily="2" charset="-122"/>
                </a:endParaRPr>
              </a:p>
            </p:txBody>
          </p:sp>
          <p:sp>
            <p:nvSpPr>
              <p:cNvPr id="304238" name="Rectangle 110">
                <a:extLst>
                  <a:ext uri="{FF2B5EF4-FFF2-40B4-BE49-F238E27FC236}">
                    <a16:creationId xmlns:a16="http://schemas.microsoft.com/office/drawing/2014/main" id="{AB34BDA2-2B31-43F2-9EC1-A776AEBBF272}"/>
                  </a:ext>
                </a:extLst>
              </p:cNvPr>
              <p:cNvSpPr>
                <a:spLocks noChangeArrowheads="1"/>
              </p:cNvSpPr>
              <p:nvPr/>
            </p:nvSpPr>
            <p:spPr bwMode="auto">
              <a:xfrm>
                <a:off x="3112" y="36"/>
                <a:ext cx="124"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12</a:t>
                </a:r>
                <a:endParaRPr lang="en-US" altLang="zh-CN" sz="2800">
                  <a:effectLst>
                    <a:outerShdw blurRad="38100" dist="38100" dir="2700000" algn="tl">
                      <a:srgbClr val="FFFFFF"/>
                    </a:outerShdw>
                  </a:effectLst>
                  <a:ea typeface="宋体" panose="02010600030101010101" pitchFamily="2" charset="-122"/>
                </a:endParaRPr>
              </a:p>
            </p:txBody>
          </p:sp>
          <p:sp>
            <p:nvSpPr>
              <p:cNvPr id="304239" name="Rectangle 111">
                <a:extLst>
                  <a:ext uri="{FF2B5EF4-FFF2-40B4-BE49-F238E27FC236}">
                    <a16:creationId xmlns:a16="http://schemas.microsoft.com/office/drawing/2014/main" id="{605A7EB8-08F4-42ED-B64A-9BAFD292B881}"/>
                  </a:ext>
                </a:extLst>
              </p:cNvPr>
              <p:cNvSpPr>
                <a:spLocks noChangeArrowheads="1"/>
              </p:cNvSpPr>
              <p:nvPr/>
            </p:nvSpPr>
            <p:spPr bwMode="auto">
              <a:xfrm>
                <a:off x="67" y="211"/>
                <a:ext cx="427" cy="11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Nxt IP</a:t>
                </a:r>
                <a:endParaRPr lang="en-US" altLang="zh-CN" sz="2400">
                  <a:effectLst>
                    <a:outerShdw blurRad="38100" dist="38100" dir="2700000" algn="tl">
                      <a:srgbClr val="FFFFFF"/>
                    </a:outerShdw>
                  </a:effectLst>
                  <a:ea typeface="宋体" panose="02010600030101010101" pitchFamily="2" charset="-122"/>
                </a:endParaRPr>
              </a:p>
            </p:txBody>
          </p:sp>
          <p:sp>
            <p:nvSpPr>
              <p:cNvPr id="304240" name="Rectangle 112">
                <a:extLst>
                  <a:ext uri="{FF2B5EF4-FFF2-40B4-BE49-F238E27FC236}">
                    <a16:creationId xmlns:a16="http://schemas.microsoft.com/office/drawing/2014/main" id="{5D2CB1C2-36F1-462F-B530-8F0A48383011}"/>
                  </a:ext>
                </a:extLst>
              </p:cNvPr>
              <p:cNvSpPr>
                <a:spLocks noChangeArrowheads="1"/>
              </p:cNvSpPr>
              <p:nvPr/>
            </p:nvSpPr>
            <p:spPr bwMode="auto">
              <a:xfrm>
                <a:off x="611" y="211"/>
                <a:ext cx="411" cy="11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Fetch</a:t>
                </a:r>
                <a:endParaRPr lang="en-US" altLang="zh-CN" sz="2400">
                  <a:effectLst>
                    <a:outerShdw blurRad="38100" dist="38100" dir="2700000" algn="tl">
                      <a:srgbClr val="FFFFFF"/>
                    </a:outerShdw>
                  </a:effectLst>
                  <a:ea typeface="宋体" panose="02010600030101010101" pitchFamily="2" charset="-122"/>
                </a:endParaRPr>
              </a:p>
            </p:txBody>
          </p:sp>
          <p:sp>
            <p:nvSpPr>
              <p:cNvPr id="304241" name="Rectangle 113">
                <a:extLst>
                  <a:ext uri="{FF2B5EF4-FFF2-40B4-BE49-F238E27FC236}">
                    <a16:creationId xmlns:a16="http://schemas.microsoft.com/office/drawing/2014/main" id="{3EF2375E-E0EB-4E96-B53A-347DA7DAB6B0}"/>
                  </a:ext>
                </a:extLst>
              </p:cNvPr>
              <p:cNvSpPr>
                <a:spLocks noChangeArrowheads="1"/>
              </p:cNvSpPr>
              <p:nvPr/>
            </p:nvSpPr>
            <p:spPr bwMode="auto">
              <a:xfrm>
                <a:off x="1117" y="211"/>
                <a:ext cx="239" cy="11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04242" name="Rectangle 114">
                <a:extLst>
                  <a:ext uri="{FF2B5EF4-FFF2-40B4-BE49-F238E27FC236}">
                    <a16:creationId xmlns:a16="http://schemas.microsoft.com/office/drawing/2014/main" id="{9D0F8FDF-7ADF-4E2E-865F-E1AB28353753}"/>
                  </a:ext>
                </a:extLst>
              </p:cNvPr>
              <p:cNvSpPr>
                <a:spLocks noChangeArrowheads="1"/>
              </p:cNvSpPr>
              <p:nvPr/>
            </p:nvSpPr>
            <p:spPr bwMode="auto">
              <a:xfrm>
                <a:off x="1391" y="211"/>
                <a:ext cx="235" cy="11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Alloc</a:t>
                </a:r>
                <a:endParaRPr lang="en-US" altLang="zh-CN" sz="2400">
                  <a:effectLst>
                    <a:outerShdw blurRad="38100" dist="38100" dir="2700000" algn="tl">
                      <a:srgbClr val="FFFFFF"/>
                    </a:outerShdw>
                  </a:effectLst>
                  <a:ea typeface="宋体" panose="02010600030101010101" pitchFamily="2" charset="-122"/>
                </a:endParaRPr>
              </a:p>
            </p:txBody>
          </p:sp>
          <p:sp>
            <p:nvSpPr>
              <p:cNvPr id="304243" name="Rectangle 115">
                <a:extLst>
                  <a:ext uri="{FF2B5EF4-FFF2-40B4-BE49-F238E27FC236}">
                    <a16:creationId xmlns:a16="http://schemas.microsoft.com/office/drawing/2014/main" id="{F7FDD668-3071-4168-B63C-0A2767833BAF}"/>
                  </a:ext>
                </a:extLst>
              </p:cNvPr>
              <p:cNvSpPr>
                <a:spLocks noChangeArrowheads="1"/>
              </p:cNvSpPr>
              <p:nvPr/>
            </p:nvSpPr>
            <p:spPr bwMode="auto">
              <a:xfrm>
                <a:off x="1751" y="214"/>
                <a:ext cx="372" cy="11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Rename</a:t>
                </a:r>
                <a:endParaRPr lang="en-US" altLang="zh-CN" sz="2400">
                  <a:effectLst>
                    <a:outerShdw blurRad="38100" dist="38100" dir="2700000" algn="tl">
                      <a:srgbClr val="FFFFFF"/>
                    </a:outerShdw>
                  </a:effectLst>
                  <a:ea typeface="宋体" panose="02010600030101010101" pitchFamily="2" charset="-122"/>
                </a:endParaRPr>
              </a:p>
            </p:txBody>
          </p:sp>
          <p:sp>
            <p:nvSpPr>
              <p:cNvPr id="304244" name="Rectangle 116">
                <a:extLst>
                  <a:ext uri="{FF2B5EF4-FFF2-40B4-BE49-F238E27FC236}">
                    <a16:creationId xmlns:a16="http://schemas.microsoft.com/office/drawing/2014/main" id="{18403C2B-7B6E-49BB-97AC-52D93B8C4C5E}"/>
                  </a:ext>
                </a:extLst>
              </p:cNvPr>
              <p:cNvSpPr>
                <a:spLocks noChangeArrowheads="1"/>
              </p:cNvSpPr>
              <p:nvPr/>
            </p:nvSpPr>
            <p:spPr bwMode="auto">
              <a:xfrm>
                <a:off x="2237" y="211"/>
                <a:ext cx="187" cy="11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Que</a:t>
                </a:r>
                <a:endParaRPr lang="en-US" altLang="zh-CN" sz="2400">
                  <a:effectLst>
                    <a:outerShdw blurRad="38100" dist="38100" dir="2700000" algn="tl">
                      <a:srgbClr val="FFFFFF"/>
                    </a:outerShdw>
                  </a:effectLst>
                  <a:ea typeface="宋体" panose="02010600030101010101" pitchFamily="2" charset="-122"/>
                </a:endParaRPr>
              </a:p>
            </p:txBody>
          </p:sp>
          <p:sp>
            <p:nvSpPr>
              <p:cNvPr id="304245" name="Rectangle 117">
                <a:extLst>
                  <a:ext uri="{FF2B5EF4-FFF2-40B4-BE49-F238E27FC236}">
                    <a16:creationId xmlns:a16="http://schemas.microsoft.com/office/drawing/2014/main" id="{E00BEBB5-0279-49B2-97A5-341C5D20CF51}"/>
                  </a:ext>
                </a:extLst>
              </p:cNvPr>
              <p:cNvSpPr>
                <a:spLocks noChangeArrowheads="1"/>
              </p:cNvSpPr>
              <p:nvPr/>
            </p:nvSpPr>
            <p:spPr bwMode="auto">
              <a:xfrm>
                <a:off x="2509" y="211"/>
                <a:ext cx="176" cy="11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04246" name="Rectangle 118">
                <a:extLst>
                  <a:ext uri="{FF2B5EF4-FFF2-40B4-BE49-F238E27FC236}">
                    <a16:creationId xmlns:a16="http://schemas.microsoft.com/office/drawing/2014/main" id="{C0E81B30-5E27-429F-977A-EBC73565ABC7}"/>
                  </a:ext>
                </a:extLst>
              </p:cNvPr>
              <p:cNvSpPr>
                <a:spLocks noChangeArrowheads="1"/>
              </p:cNvSpPr>
              <p:nvPr/>
            </p:nvSpPr>
            <p:spPr bwMode="auto">
              <a:xfrm>
                <a:off x="2790" y="207"/>
                <a:ext cx="176" cy="11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04247" name="Rectangle 119">
                <a:extLst>
                  <a:ext uri="{FF2B5EF4-FFF2-40B4-BE49-F238E27FC236}">
                    <a16:creationId xmlns:a16="http://schemas.microsoft.com/office/drawing/2014/main" id="{8C128609-39FC-471D-9D52-F9D3C15FC76F}"/>
                  </a:ext>
                </a:extLst>
              </p:cNvPr>
              <p:cNvSpPr>
                <a:spLocks noChangeArrowheads="1"/>
              </p:cNvSpPr>
              <p:nvPr/>
            </p:nvSpPr>
            <p:spPr bwMode="auto">
              <a:xfrm>
                <a:off x="3054" y="211"/>
                <a:ext cx="176" cy="11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04248" name="Line 120">
                <a:extLst>
                  <a:ext uri="{FF2B5EF4-FFF2-40B4-BE49-F238E27FC236}">
                    <a16:creationId xmlns:a16="http://schemas.microsoft.com/office/drawing/2014/main" id="{F880F68A-6C6D-4C1A-9FCD-CBE14F93409F}"/>
                  </a:ext>
                </a:extLst>
              </p:cNvPr>
              <p:cNvSpPr>
                <a:spLocks noChangeShapeType="1"/>
              </p:cNvSpPr>
              <p:nvPr/>
            </p:nvSpPr>
            <p:spPr bwMode="auto">
              <a:xfrm>
                <a:off x="55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249" name="Line 121">
                <a:extLst>
                  <a:ext uri="{FF2B5EF4-FFF2-40B4-BE49-F238E27FC236}">
                    <a16:creationId xmlns:a16="http://schemas.microsoft.com/office/drawing/2014/main" id="{A188968E-2D79-498A-AB30-465578E88262}"/>
                  </a:ext>
                </a:extLst>
              </p:cNvPr>
              <p:cNvSpPr>
                <a:spLocks noChangeShapeType="1"/>
              </p:cNvSpPr>
              <p:nvPr/>
            </p:nvSpPr>
            <p:spPr bwMode="auto">
              <a:xfrm>
                <a:off x="1099"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250" name="Line 122">
                <a:extLst>
                  <a:ext uri="{FF2B5EF4-FFF2-40B4-BE49-F238E27FC236}">
                    <a16:creationId xmlns:a16="http://schemas.microsoft.com/office/drawing/2014/main" id="{5C6C798B-5B7C-4270-8571-0E47771E6805}"/>
                  </a:ext>
                </a:extLst>
              </p:cNvPr>
              <p:cNvSpPr>
                <a:spLocks noChangeShapeType="1"/>
              </p:cNvSpPr>
              <p:nvPr/>
            </p:nvSpPr>
            <p:spPr bwMode="auto">
              <a:xfrm>
                <a:off x="1644"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251" name="Line 123">
                <a:extLst>
                  <a:ext uri="{FF2B5EF4-FFF2-40B4-BE49-F238E27FC236}">
                    <a16:creationId xmlns:a16="http://schemas.microsoft.com/office/drawing/2014/main" id="{391CC7DB-3558-49C5-823D-ED3C5F763C2A}"/>
                  </a:ext>
                </a:extLst>
              </p:cNvPr>
              <p:cNvSpPr>
                <a:spLocks noChangeShapeType="1"/>
              </p:cNvSpPr>
              <p:nvPr/>
            </p:nvSpPr>
            <p:spPr bwMode="auto">
              <a:xfrm>
                <a:off x="2190"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252" name="Line 124">
                <a:extLst>
                  <a:ext uri="{FF2B5EF4-FFF2-40B4-BE49-F238E27FC236}">
                    <a16:creationId xmlns:a16="http://schemas.microsoft.com/office/drawing/2014/main" id="{C6CA0C96-AF7C-47AB-8564-56E7C76DCDD6}"/>
                  </a:ext>
                </a:extLst>
              </p:cNvPr>
              <p:cNvSpPr>
                <a:spLocks noChangeShapeType="1"/>
              </p:cNvSpPr>
              <p:nvPr/>
            </p:nvSpPr>
            <p:spPr bwMode="auto">
              <a:xfrm>
                <a:off x="246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253" name="Line 125">
                <a:extLst>
                  <a:ext uri="{FF2B5EF4-FFF2-40B4-BE49-F238E27FC236}">
                    <a16:creationId xmlns:a16="http://schemas.microsoft.com/office/drawing/2014/main" id="{8B2A859A-99DD-47A6-BDBF-C16083EA7B76}"/>
                  </a:ext>
                </a:extLst>
              </p:cNvPr>
              <p:cNvSpPr>
                <a:spLocks noChangeShapeType="1"/>
              </p:cNvSpPr>
              <p:nvPr/>
            </p:nvSpPr>
            <p:spPr bwMode="auto">
              <a:xfrm>
                <a:off x="273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254" name="Line 126">
                <a:extLst>
                  <a:ext uri="{FF2B5EF4-FFF2-40B4-BE49-F238E27FC236}">
                    <a16:creationId xmlns:a16="http://schemas.microsoft.com/office/drawing/2014/main" id="{4EA6B4C1-54B7-46D5-94BF-CED2004201EE}"/>
                  </a:ext>
                </a:extLst>
              </p:cNvPr>
              <p:cNvSpPr>
                <a:spLocks noChangeShapeType="1"/>
              </p:cNvSpPr>
              <p:nvPr/>
            </p:nvSpPr>
            <p:spPr bwMode="auto">
              <a:xfrm>
                <a:off x="3007"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255" name="Line 127">
                <a:extLst>
                  <a:ext uri="{FF2B5EF4-FFF2-40B4-BE49-F238E27FC236}">
                    <a16:creationId xmlns:a16="http://schemas.microsoft.com/office/drawing/2014/main" id="{0FD51083-4975-4983-B573-B77F8AF32609}"/>
                  </a:ext>
                </a:extLst>
              </p:cNvPr>
              <p:cNvSpPr>
                <a:spLocks noChangeShapeType="1"/>
              </p:cNvSpPr>
              <p:nvPr/>
            </p:nvSpPr>
            <p:spPr bwMode="auto">
              <a:xfrm>
                <a:off x="3287" y="5"/>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256" name="Line 128">
                <a:extLst>
                  <a:ext uri="{FF2B5EF4-FFF2-40B4-BE49-F238E27FC236}">
                    <a16:creationId xmlns:a16="http://schemas.microsoft.com/office/drawing/2014/main" id="{D5AF889C-920E-49CB-A1AF-657B646C5CEF}"/>
                  </a:ext>
                </a:extLst>
              </p:cNvPr>
              <p:cNvSpPr>
                <a:spLocks noChangeShapeType="1"/>
              </p:cNvSpPr>
              <p:nvPr/>
            </p:nvSpPr>
            <p:spPr bwMode="auto">
              <a:xfrm>
                <a:off x="3281" y="2"/>
                <a:ext cx="545"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257" name="Rectangle 129">
                <a:extLst>
                  <a:ext uri="{FF2B5EF4-FFF2-40B4-BE49-F238E27FC236}">
                    <a16:creationId xmlns:a16="http://schemas.microsoft.com/office/drawing/2014/main" id="{08912F71-0231-421D-B797-375EA097A9A1}"/>
                  </a:ext>
                </a:extLst>
              </p:cNvPr>
              <p:cNvSpPr>
                <a:spLocks noChangeArrowheads="1"/>
              </p:cNvSpPr>
              <p:nvPr/>
            </p:nvSpPr>
            <p:spPr bwMode="auto">
              <a:xfrm>
                <a:off x="3387" y="36"/>
                <a:ext cx="124"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13</a:t>
                </a:r>
                <a:endParaRPr lang="en-US" altLang="zh-CN" sz="2800">
                  <a:effectLst>
                    <a:outerShdw blurRad="38100" dist="38100" dir="2700000" algn="tl">
                      <a:srgbClr val="FFFFFF"/>
                    </a:outerShdw>
                  </a:effectLst>
                  <a:ea typeface="宋体" panose="02010600030101010101" pitchFamily="2" charset="-122"/>
                </a:endParaRPr>
              </a:p>
            </p:txBody>
          </p:sp>
          <p:sp>
            <p:nvSpPr>
              <p:cNvPr id="304258" name="Rectangle 130">
                <a:extLst>
                  <a:ext uri="{FF2B5EF4-FFF2-40B4-BE49-F238E27FC236}">
                    <a16:creationId xmlns:a16="http://schemas.microsoft.com/office/drawing/2014/main" id="{76DD2742-2D86-440C-9448-9237889CFC83}"/>
                  </a:ext>
                </a:extLst>
              </p:cNvPr>
              <p:cNvSpPr>
                <a:spLocks noChangeArrowheads="1"/>
              </p:cNvSpPr>
              <p:nvPr/>
            </p:nvSpPr>
            <p:spPr bwMode="auto">
              <a:xfrm>
                <a:off x="3658" y="36"/>
                <a:ext cx="124"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14</a:t>
                </a:r>
                <a:endParaRPr lang="en-US" altLang="zh-CN" sz="2800">
                  <a:effectLst>
                    <a:outerShdw blurRad="38100" dist="38100" dir="2700000" algn="tl">
                      <a:srgbClr val="FFFFFF"/>
                    </a:outerShdw>
                  </a:effectLst>
                  <a:ea typeface="宋体" panose="02010600030101010101" pitchFamily="2" charset="-122"/>
                </a:endParaRPr>
              </a:p>
            </p:txBody>
          </p:sp>
          <p:sp>
            <p:nvSpPr>
              <p:cNvPr id="304259" name="Rectangle 131">
                <a:extLst>
                  <a:ext uri="{FF2B5EF4-FFF2-40B4-BE49-F238E27FC236}">
                    <a16:creationId xmlns:a16="http://schemas.microsoft.com/office/drawing/2014/main" id="{9B021DD3-1C4E-4BDC-B35E-AC523C8CFBE8}"/>
                  </a:ext>
                </a:extLst>
              </p:cNvPr>
              <p:cNvSpPr>
                <a:spLocks noChangeArrowheads="1"/>
              </p:cNvSpPr>
              <p:nvPr/>
            </p:nvSpPr>
            <p:spPr bwMode="auto">
              <a:xfrm>
                <a:off x="3325" y="209"/>
                <a:ext cx="208" cy="11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04260" name="Rectangle 132">
                <a:extLst>
                  <a:ext uri="{FF2B5EF4-FFF2-40B4-BE49-F238E27FC236}">
                    <a16:creationId xmlns:a16="http://schemas.microsoft.com/office/drawing/2014/main" id="{B1E5F03E-DBF4-448A-9737-F151E8707DB0}"/>
                  </a:ext>
                </a:extLst>
              </p:cNvPr>
              <p:cNvSpPr>
                <a:spLocks noChangeArrowheads="1"/>
              </p:cNvSpPr>
              <p:nvPr/>
            </p:nvSpPr>
            <p:spPr bwMode="auto">
              <a:xfrm>
                <a:off x="3576" y="213"/>
                <a:ext cx="208" cy="11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04261" name="Line 133">
                <a:extLst>
                  <a:ext uri="{FF2B5EF4-FFF2-40B4-BE49-F238E27FC236}">
                    <a16:creationId xmlns:a16="http://schemas.microsoft.com/office/drawing/2014/main" id="{B51E14BE-CBE5-4794-AADD-0F791E7AEF04}"/>
                  </a:ext>
                </a:extLst>
              </p:cNvPr>
              <p:cNvSpPr>
                <a:spLocks noChangeShapeType="1"/>
              </p:cNvSpPr>
              <p:nvPr/>
            </p:nvSpPr>
            <p:spPr bwMode="auto">
              <a:xfrm>
                <a:off x="3281" y="2"/>
                <a:ext cx="5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262" name="Line 134">
                <a:extLst>
                  <a:ext uri="{FF2B5EF4-FFF2-40B4-BE49-F238E27FC236}">
                    <a16:creationId xmlns:a16="http://schemas.microsoft.com/office/drawing/2014/main" id="{C5C1F13F-4729-48EC-AE8C-68AE9EF671B9}"/>
                  </a:ext>
                </a:extLst>
              </p:cNvPr>
              <p:cNvSpPr>
                <a:spLocks noChangeShapeType="1"/>
              </p:cNvSpPr>
              <p:nvPr/>
            </p:nvSpPr>
            <p:spPr bwMode="auto">
              <a:xfrm>
                <a:off x="3552"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263" name="Line 135">
                <a:extLst>
                  <a:ext uri="{FF2B5EF4-FFF2-40B4-BE49-F238E27FC236}">
                    <a16:creationId xmlns:a16="http://schemas.microsoft.com/office/drawing/2014/main" id="{141BF3A6-4C41-4868-9F15-32DD63692377}"/>
                  </a:ext>
                </a:extLst>
              </p:cNvPr>
              <p:cNvSpPr>
                <a:spLocks noChangeShapeType="1"/>
              </p:cNvSpPr>
              <p:nvPr/>
            </p:nvSpPr>
            <p:spPr bwMode="auto">
              <a:xfrm>
                <a:off x="382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264" name="Line 136">
                <a:extLst>
                  <a:ext uri="{FF2B5EF4-FFF2-40B4-BE49-F238E27FC236}">
                    <a16:creationId xmlns:a16="http://schemas.microsoft.com/office/drawing/2014/main" id="{6D1FF959-204E-4980-8069-143D34EB48F0}"/>
                  </a:ext>
                </a:extLst>
              </p:cNvPr>
              <p:cNvSpPr>
                <a:spLocks noChangeShapeType="1"/>
              </p:cNvSpPr>
              <p:nvPr/>
            </p:nvSpPr>
            <p:spPr bwMode="auto">
              <a:xfrm>
                <a:off x="3826" y="2"/>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265" name="Line 137">
                <a:extLst>
                  <a:ext uri="{FF2B5EF4-FFF2-40B4-BE49-F238E27FC236}">
                    <a16:creationId xmlns:a16="http://schemas.microsoft.com/office/drawing/2014/main" id="{007A4D9D-63C0-4D4D-8F41-F5C790CEA363}"/>
                  </a:ext>
                </a:extLst>
              </p:cNvPr>
              <p:cNvSpPr>
                <a:spLocks noChangeShapeType="1"/>
              </p:cNvSpPr>
              <p:nvPr/>
            </p:nvSpPr>
            <p:spPr bwMode="auto">
              <a:xfrm>
                <a:off x="3826" y="173"/>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266" name="Line 138">
                <a:extLst>
                  <a:ext uri="{FF2B5EF4-FFF2-40B4-BE49-F238E27FC236}">
                    <a16:creationId xmlns:a16="http://schemas.microsoft.com/office/drawing/2014/main" id="{EE3371F6-E213-4DCD-B53A-543E608B1345}"/>
                  </a:ext>
                </a:extLst>
              </p:cNvPr>
              <p:cNvSpPr>
                <a:spLocks noChangeShapeType="1"/>
              </p:cNvSpPr>
              <p:nvPr/>
            </p:nvSpPr>
            <p:spPr bwMode="auto">
              <a:xfrm>
                <a:off x="4089" y="0"/>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267" name="Line 139">
                <a:extLst>
                  <a:ext uri="{FF2B5EF4-FFF2-40B4-BE49-F238E27FC236}">
                    <a16:creationId xmlns:a16="http://schemas.microsoft.com/office/drawing/2014/main" id="{54BC288F-4917-471E-B4ED-81A5648BF0F8}"/>
                  </a:ext>
                </a:extLst>
              </p:cNvPr>
              <p:cNvSpPr>
                <a:spLocks noChangeShapeType="1"/>
              </p:cNvSpPr>
              <p:nvPr/>
            </p:nvSpPr>
            <p:spPr bwMode="auto">
              <a:xfrm>
                <a:off x="436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268" name="Line 140">
                <a:extLst>
                  <a:ext uri="{FF2B5EF4-FFF2-40B4-BE49-F238E27FC236}">
                    <a16:creationId xmlns:a16="http://schemas.microsoft.com/office/drawing/2014/main" id="{704D3CFA-88DA-41D7-988C-FBB679C5D3AC}"/>
                  </a:ext>
                </a:extLst>
              </p:cNvPr>
              <p:cNvSpPr>
                <a:spLocks noChangeShapeType="1"/>
              </p:cNvSpPr>
              <p:nvPr/>
            </p:nvSpPr>
            <p:spPr bwMode="auto">
              <a:xfrm>
                <a:off x="4631" y="3"/>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269" name="Line 141">
                <a:extLst>
                  <a:ext uri="{FF2B5EF4-FFF2-40B4-BE49-F238E27FC236}">
                    <a16:creationId xmlns:a16="http://schemas.microsoft.com/office/drawing/2014/main" id="{98AA5FE7-5760-4DB5-B60B-E5FA5217298E}"/>
                  </a:ext>
                </a:extLst>
              </p:cNvPr>
              <p:cNvSpPr>
                <a:spLocks noChangeShapeType="1"/>
              </p:cNvSpPr>
              <p:nvPr/>
            </p:nvSpPr>
            <p:spPr bwMode="auto">
              <a:xfrm>
                <a:off x="4895"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270" name="Line 142">
                <a:extLst>
                  <a:ext uri="{FF2B5EF4-FFF2-40B4-BE49-F238E27FC236}">
                    <a16:creationId xmlns:a16="http://schemas.microsoft.com/office/drawing/2014/main" id="{BC12C370-3A8A-4AA6-BDAF-62287B2BCB0D}"/>
                  </a:ext>
                </a:extLst>
              </p:cNvPr>
              <p:cNvSpPr>
                <a:spLocks noChangeShapeType="1"/>
              </p:cNvSpPr>
              <p:nvPr/>
            </p:nvSpPr>
            <p:spPr bwMode="auto">
              <a:xfrm>
                <a:off x="517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271" name="Rectangle 143">
                <a:extLst>
                  <a:ext uri="{FF2B5EF4-FFF2-40B4-BE49-F238E27FC236}">
                    <a16:creationId xmlns:a16="http://schemas.microsoft.com/office/drawing/2014/main" id="{E86170A6-B8AE-4A8F-A68B-FCA0C3F29BA9}"/>
                  </a:ext>
                </a:extLst>
              </p:cNvPr>
              <p:cNvSpPr>
                <a:spLocks noChangeArrowheads="1"/>
              </p:cNvSpPr>
              <p:nvPr/>
            </p:nvSpPr>
            <p:spPr bwMode="auto">
              <a:xfrm>
                <a:off x="3886" y="36"/>
                <a:ext cx="124"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15</a:t>
                </a:r>
                <a:endParaRPr lang="en-US" altLang="zh-CN" sz="2800">
                  <a:effectLst>
                    <a:outerShdw blurRad="38100" dist="38100" dir="2700000" algn="tl">
                      <a:srgbClr val="FFFFFF"/>
                    </a:outerShdw>
                  </a:effectLst>
                  <a:ea typeface="宋体" panose="02010600030101010101" pitchFamily="2" charset="-122"/>
                </a:endParaRPr>
              </a:p>
            </p:txBody>
          </p:sp>
          <p:sp>
            <p:nvSpPr>
              <p:cNvPr id="304272" name="Rectangle 144">
                <a:extLst>
                  <a:ext uri="{FF2B5EF4-FFF2-40B4-BE49-F238E27FC236}">
                    <a16:creationId xmlns:a16="http://schemas.microsoft.com/office/drawing/2014/main" id="{8EFD11D7-394D-4FD6-8270-13DEE53C9249}"/>
                  </a:ext>
                </a:extLst>
              </p:cNvPr>
              <p:cNvSpPr>
                <a:spLocks noChangeArrowheads="1"/>
              </p:cNvSpPr>
              <p:nvPr/>
            </p:nvSpPr>
            <p:spPr bwMode="auto">
              <a:xfrm>
                <a:off x="4159" y="36"/>
                <a:ext cx="124"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16</a:t>
                </a:r>
                <a:endParaRPr lang="en-US" altLang="zh-CN" sz="2800">
                  <a:effectLst>
                    <a:outerShdw blurRad="38100" dist="38100" dir="2700000" algn="tl">
                      <a:srgbClr val="FFFFFF"/>
                    </a:outerShdw>
                  </a:effectLst>
                  <a:ea typeface="宋体" panose="02010600030101010101" pitchFamily="2" charset="-122"/>
                </a:endParaRPr>
              </a:p>
            </p:txBody>
          </p:sp>
          <p:sp>
            <p:nvSpPr>
              <p:cNvPr id="304273" name="Rectangle 145">
                <a:extLst>
                  <a:ext uri="{FF2B5EF4-FFF2-40B4-BE49-F238E27FC236}">
                    <a16:creationId xmlns:a16="http://schemas.microsoft.com/office/drawing/2014/main" id="{25E3318B-9287-46BC-9204-5B008044928E}"/>
                  </a:ext>
                </a:extLst>
              </p:cNvPr>
              <p:cNvSpPr>
                <a:spLocks noChangeArrowheads="1"/>
              </p:cNvSpPr>
              <p:nvPr/>
            </p:nvSpPr>
            <p:spPr bwMode="auto">
              <a:xfrm>
                <a:off x="4429" y="33"/>
                <a:ext cx="124"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17</a:t>
                </a:r>
                <a:endParaRPr lang="en-US" altLang="zh-CN" sz="2800">
                  <a:effectLst>
                    <a:outerShdw blurRad="38100" dist="38100" dir="2700000" algn="tl">
                      <a:srgbClr val="FFFFFF"/>
                    </a:outerShdw>
                  </a:effectLst>
                  <a:ea typeface="宋体" panose="02010600030101010101" pitchFamily="2" charset="-122"/>
                </a:endParaRPr>
              </a:p>
            </p:txBody>
          </p:sp>
          <p:sp>
            <p:nvSpPr>
              <p:cNvPr id="304274" name="Rectangle 146">
                <a:extLst>
                  <a:ext uri="{FF2B5EF4-FFF2-40B4-BE49-F238E27FC236}">
                    <a16:creationId xmlns:a16="http://schemas.microsoft.com/office/drawing/2014/main" id="{A7A94464-E27B-4E00-8294-762C09D6A22D}"/>
                  </a:ext>
                </a:extLst>
              </p:cNvPr>
              <p:cNvSpPr>
                <a:spLocks noChangeArrowheads="1"/>
              </p:cNvSpPr>
              <p:nvPr/>
            </p:nvSpPr>
            <p:spPr bwMode="auto">
              <a:xfrm>
                <a:off x="4699" y="36"/>
                <a:ext cx="124"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18</a:t>
                </a:r>
                <a:endParaRPr lang="en-US" altLang="zh-CN" sz="2800">
                  <a:effectLst>
                    <a:outerShdw blurRad="38100" dist="38100" dir="2700000" algn="tl">
                      <a:srgbClr val="FFFFFF"/>
                    </a:outerShdw>
                  </a:effectLst>
                  <a:ea typeface="宋体" panose="02010600030101010101" pitchFamily="2" charset="-122"/>
                </a:endParaRPr>
              </a:p>
            </p:txBody>
          </p:sp>
          <p:sp>
            <p:nvSpPr>
              <p:cNvPr id="304275" name="Rectangle 147">
                <a:extLst>
                  <a:ext uri="{FF2B5EF4-FFF2-40B4-BE49-F238E27FC236}">
                    <a16:creationId xmlns:a16="http://schemas.microsoft.com/office/drawing/2014/main" id="{99364DE3-72B8-46CD-85EB-5A3EA7DFC7AB}"/>
                  </a:ext>
                </a:extLst>
              </p:cNvPr>
              <p:cNvSpPr>
                <a:spLocks noChangeArrowheads="1"/>
              </p:cNvSpPr>
              <p:nvPr/>
            </p:nvSpPr>
            <p:spPr bwMode="auto">
              <a:xfrm>
                <a:off x="4975" y="33"/>
                <a:ext cx="124"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19</a:t>
                </a:r>
                <a:endParaRPr lang="en-US" altLang="zh-CN" sz="2800">
                  <a:effectLst>
                    <a:outerShdw blurRad="38100" dist="38100" dir="2700000" algn="tl">
                      <a:srgbClr val="FFFFFF"/>
                    </a:outerShdw>
                  </a:effectLst>
                  <a:ea typeface="宋体" panose="02010600030101010101" pitchFamily="2" charset="-122"/>
                </a:endParaRPr>
              </a:p>
            </p:txBody>
          </p:sp>
          <p:sp>
            <p:nvSpPr>
              <p:cNvPr id="304276" name="Rectangle 148">
                <a:extLst>
                  <a:ext uri="{FF2B5EF4-FFF2-40B4-BE49-F238E27FC236}">
                    <a16:creationId xmlns:a16="http://schemas.microsoft.com/office/drawing/2014/main" id="{198659F6-DE4C-4919-B0D5-F1EA55774CD8}"/>
                  </a:ext>
                </a:extLst>
              </p:cNvPr>
              <p:cNvSpPr>
                <a:spLocks noChangeArrowheads="1"/>
              </p:cNvSpPr>
              <p:nvPr/>
            </p:nvSpPr>
            <p:spPr bwMode="auto">
              <a:xfrm>
                <a:off x="5230" y="30"/>
                <a:ext cx="124" cy="13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20</a:t>
                </a:r>
                <a:endParaRPr lang="en-US" altLang="zh-CN" sz="2800">
                  <a:effectLst>
                    <a:outerShdw blurRad="38100" dist="38100" dir="2700000" algn="tl">
                      <a:srgbClr val="FFFFFF"/>
                    </a:outerShdw>
                  </a:effectLst>
                  <a:ea typeface="宋体" panose="02010600030101010101" pitchFamily="2" charset="-122"/>
                </a:endParaRPr>
              </a:p>
            </p:txBody>
          </p:sp>
          <p:sp>
            <p:nvSpPr>
              <p:cNvPr id="304277" name="Rectangle 149">
                <a:extLst>
                  <a:ext uri="{FF2B5EF4-FFF2-40B4-BE49-F238E27FC236}">
                    <a16:creationId xmlns:a16="http://schemas.microsoft.com/office/drawing/2014/main" id="{A284F2F7-D9C8-463F-BE36-21B959A5F304}"/>
                  </a:ext>
                </a:extLst>
              </p:cNvPr>
              <p:cNvSpPr>
                <a:spLocks noChangeArrowheads="1"/>
              </p:cNvSpPr>
              <p:nvPr/>
            </p:nvSpPr>
            <p:spPr bwMode="auto">
              <a:xfrm>
                <a:off x="4157" y="207"/>
                <a:ext cx="128" cy="11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a:t>
                </a:r>
              </a:p>
            </p:txBody>
          </p:sp>
          <p:sp>
            <p:nvSpPr>
              <p:cNvPr id="304278" name="Rectangle 150">
                <a:extLst>
                  <a:ext uri="{FF2B5EF4-FFF2-40B4-BE49-F238E27FC236}">
                    <a16:creationId xmlns:a16="http://schemas.microsoft.com/office/drawing/2014/main" id="{1F583844-7D29-460B-B77D-6BA13780DC95}"/>
                  </a:ext>
                </a:extLst>
              </p:cNvPr>
              <p:cNvSpPr>
                <a:spLocks noChangeArrowheads="1"/>
              </p:cNvSpPr>
              <p:nvPr/>
            </p:nvSpPr>
            <p:spPr bwMode="auto">
              <a:xfrm>
                <a:off x="4435" y="211"/>
                <a:ext cx="117" cy="11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Ex</a:t>
                </a:r>
                <a:endParaRPr lang="en-US" altLang="zh-CN" sz="2400">
                  <a:effectLst>
                    <a:outerShdw blurRad="38100" dist="38100" dir="2700000" algn="tl">
                      <a:srgbClr val="FFFFFF"/>
                    </a:outerShdw>
                  </a:effectLst>
                  <a:ea typeface="宋体" panose="02010600030101010101" pitchFamily="2" charset="-122"/>
                </a:endParaRPr>
              </a:p>
            </p:txBody>
          </p:sp>
          <p:sp>
            <p:nvSpPr>
              <p:cNvPr id="304279" name="Rectangle 151">
                <a:extLst>
                  <a:ext uri="{FF2B5EF4-FFF2-40B4-BE49-F238E27FC236}">
                    <a16:creationId xmlns:a16="http://schemas.microsoft.com/office/drawing/2014/main" id="{94D3CA2C-4AD5-44DC-BFD9-AF7863E54D52}"/>
                  </a:ext>
                </a:extLst>
              </p:cNvPr>
              <p:cNvSpPr>
                <a:spLocks noChangeArrowheads="1"/>
              </p:cNvSpPr>
              <p:nvPr/>
            </p:nvSpPr>
            <p:spPr bwMode="auto">
              <a:xfrm>
                <a:off x="4660" y="214"/>
                <a:ext cx="198" cy="11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Flgs</a:t>
                </a:r>
                <a:endParaRPr lang="en-US" altLang="zh-CN" sz="2400">
                  <a:effectLst>
                    <a:outerShdw blurRad="38100" dist="38100" dir="2700000" algn="tl">
                      <a:srgbClr val="FFFFFF"/>
                    </a:outerShdw>
                  </a:effectLst>
                  <a:ea typeface="宋体" panose="02010600030101010101" pitchFamily="2" charset="-122"/>
                </a:endParaRPr>
              </a:p>
            </p:txBody>
          </p:sp>
          <p:sp>
            <p:nvSpPr>
              <p:cNvPr id="304280" name="Rectangle 152">
                <a:extLst>
                  <a:ext uri="{FF2B5EF4-FFF2-40B4-BE49-F238E27FC236}">
                    <a16:creationId xmlns:a16="http://schemas.microsoft.com/office/drawing/2014/main" id="{3FBB7EA4-590E-4E62-A352-FF42F510F8D4}"/>
                  </a:ext>
                </a:extLst>
              </p:cNvPr>
              <p:cNvSpPr>
                <a:spLocks noChangeArrowheads="1"/>
              </p:cNvSpPr>
              <p:nvPr/>
            </p:nvSpPr>
            <p:spPr bwMode="auto">
              <a:xfrm>
                <a:off x="4914" y="210"/>
                <a:ext cx="255" cy="11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Br Ck</a:t>
                </a:r>
                <a:endParaRPr lang="en-US" altLang="zh-CN" sz="2400">
                  <a:effectLst>
                    <a:outerShdw blurRad="38100" dist="38100" dir="2700000" algn="tl">
                      <a:srgbClr val="FFFFFF"/>
                    </a:outerShdw>
                  </a:effectLst>
                  <a:ea typeface="宋体" panose="02010600030101010101" pitchFamily="2" charset="-122"/>
                </a:endParaRPr>
              </a:p>
            </p:txBody>
          </p:sp>
          <p:sp>
            <p:nvSpPr>
              <p:cNvPr id="304281" name="Rectangle 153">
                <a:extLst>
                  <a:ext uri="{FF2B5EF4-FFF2-40B4-BE49-F238E27FC236}">
                    <a16:creationId xmlns:a16="http://schemas.microsoft.com/office/drawing/2014/main" id="{9DBE37BE-31A2-483B-A7F0-B973F5107BC3}"/>
                  </a:ext>
                </a:extLst>
              </p:cNvPr>
              <p:cNvSpPr>
                <a:spLocks noChangeArrowheads="1"/>
              </p:cNvSpPr>
              <p:nvPr/>
            </p:nvSpPr>
            <p:spPr bwMode="auto">
              <a:xfrm>
                <a:off x="5194" y="211"/>
                <a:ext cx="266" cy="11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04282" name="Rectangle 154">
                <a:extLst>
                  <a:ext uri="{FF2B5EF4-FFF2-40B4-BE49-F238E27FC236}">
                    <a16:creationId xmlns:a16="http://schemas.microsoft.com/office/drawing/2014/main" id="{C935AB7F-7FAD-48DD-99BF-3B2D825B97E6}"/>
                  </a:ext>
                </a:extLst>
              </p:cNvPr>
              <p:cNvSpPr>
                <a:spLocks noChangeArrowheads="1"/>
              </p:cNvSpPr>
              <p:nvPr/>
            </p:nvSpPr>
            <p:spPr bwMode="auto">
              <a:xfrm>
                <a:off x="3886" y="208"/>
                <a:ext cx="155" cy="11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 </a:t>
                </a:r>
                <a:endParaRPr lang="en-US" altLang="zh-CN" sz="2400">
                  <a:effectLst>
                    <a:outerShdw blurRad="38100" dist="38100" dir="2700000" algn="tl">
                      <a:srgbClr val="FFFFFF"/>
                    </a:outerShdw>
                  </a:effectLst>
                  <a:ea typeface="宋体" panose="02010600030101010101" pitchFamily="2" charset="-122"/>
                </a:endParaRPr>
              </a:p>
            </p:txBody>
          </p:sp>
          <p:grpSp>
            <p:nvGrpSpPr>
              <p:cNvPr id="304283" name="Group 155">
                <a:extLst>
                  <a:ext uri="{FF2B5EF4-FFF2-40B4-BE49-F238E27FC236}">
                    <a16:creationId xmlns:a16="http://schemas.microsoft.com/office/drawing/2014/main" id="{A1185375-3E12-46D5-9B67-77438E65CCF6}"/>
                  </a:ext>
                </a:extLst>
              </p:cNvPr>
              <p:cNvGrpSpPr>
                <a:grpSpLocks/>
              </p:cNvGrpSpPr>
              <p:nvPr/>
            </p:nvGrpSpPr>
            <p:grpSpPr bwMode="auto">
              <a:xfrm>
                <a:off x="279" y="6"/>
                <a:ext cx="3" cy="381"/>
                <a:chOff x="0" y="0"/>
                <a:chExt cx="3" cy="381"/>
              </a:xfrm>
            </p:grpSpPr>
            <p:grpSp>
              <p:nvGrpSpPr>
                <p:cNvPr id="304284" name="Group 156">
                  <a:extLst>
                    <a:ext uri="{FF2B5EF4-FFF2-40B4-BE49-F238E27FC236}">
                      <a16:creationId xmlns:a16="http://schemas.microsoft.com/office/drawing/2014/main" id="{CF824EE1-D391-46B1-A2A0-EA69C7660CDB}"/>
                    </a:ext>
                  </a:extLst>
                </p:cNvPr>
                <p:cNvGrpSpPr>
                  <a:grpSpLocks/>
                </p:cNvGrpSpPr>
                <p:nvPr/>
              </p:nvGrpSpPr>
              <p:grpSpPr bwMode="auto">
                <a:xfrm>
                  <a:off x="0" y="0"/>
                  <a:ext cx="3" cy="381"/>
                  <a:chOff x="0" y="0"/>
                  <a:chExt cx="3" cy="381"/>
                </a:xfrm>
              </p:grpSpPr>
              <p:sp>
                <p:nvSpPr>
                  <p:cNvPr id="304285" name="Line 157">
                    <a:extLst>
                      <a:ext uri="{FF2B5EF4-FFF2-40B4-BE49-F238E27FC236}">
                        <a16:creationId xmlns:a16="http://schemas.microsoft.com/office/drawing/2014/main" id="{64E4A97E-1A4A-4035-AB35-AF491562D434}"/>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286" name="Line 158">
                    <a:extLst>
                      <a:ext uri="{FF2B5EF4-FFF2-40B4-BE49-F238E27FC236}">
                        <a16:creationId xmlns:a16="http://schemas.microsoft.com/office/drawing/2014/main" id="{E320B53B-D06E-44BE-9CDF-D814BF10BA22}"/>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287" name="Line 159">
                    <a:extLst>
                      <a:ext uri="{FF2B5EF4-FFF2-40B4-BE49-F238E27FC236}">
                        <a16:creationId xmlns:a16="http://schemas.microsoft.com/office/drawing/2014/main" id="{DBE3359B-F9C9-49F5-8725-BF47516145F0}"/>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4288" name="Line 160">
                  <a:extLst>
                    <a:ext uri="{FF2B5EF4-FFF2-40B4-BE49-F238E27FC236}">
                      <a16:creationId xmlns:a16="http://schemas.microsoft.com/office/drawing/2014/main" id="{6A565DEE-0C0E-4DCE-B91B-34668F177921}"/>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4289" name="Group 161">
                <a:extLst>
                  <a:ext uri="{FF2B5EF4-FFF2-40B4-BE49-F238E27FC236}">
                    <a16:creationId xmlns:a16="http://schemas.microsoft.com/office/drawing/2014/main" id="{587A27CE-3A1C-40E8-B6B4-EBA49CE97942}"/>
                  </a:ext>
                </a:extLst>
              </p:cNvPr>
              <p:cNvGrpSpPr>
                <a:grpSpLocks/>
              </p:cNvGrpSpPr>
              <p:nvPr/>
            </p:nvGrpSpPr>
            <p:grpSpPr bwMode="auto">
              <a:xfrm>
                <a:off x="828" y="11"/>
                <a:ext cx="3" cy="381"/>
                <a:chOff x="0" y="0"/>
                <a:chExt cx="3" cy="381"/>
              </a:xfrm>
            </p:grpSpPr>
            <p:grpSp>
              <p:nvGrpSpPr>
                <p:cNvPr id="304290" name="Group 162">
                  <a:extLst>
                    <a:ext uri="{FF2B5EF4-FFF2-40B4-BE49-F238E27FC236}">
                      <a16:creationId xmlns:a16="http://schemas.microsoft.com/office/drawing/2014/main" id="{1F2734CD-F8D7-4F17-A3E0-5912306543D1}"/>
                    </a:ext>
                  </a:extLst>
                </p:cNvPr>
                <p:cNvGrpSpPr>
                  <a:grpSpLocks/>
                </p:cNvGrpSpPr>
                <p:nvPr/>
              </p:nvGrpSpPr>
              <p:grpSpPr bwMode="auto">
                <a:xfrm>
                  <a:off x="0" y="0"/>
                  <a:ext cx="3" cy="381"/>
                  <a:chOff x="0" y="0"/>
                  <a:chExt cx="3" cy="381"/>
                </a:xfrm>
              </p:grpSpPr>
              <p:sp>
                <p:nvSpPr>
                  <p:cNvPr id="304291" name="Line 163">
                    <a:extLst>
                      <a:ext uri="{FF2B5EF4-FFF2-40B4-BE49-F238E27FC236}">
                        <a16:creationId xmlns:a16="http://schemas.microsoft.com/office/drawing/2014/main" id="{FA2BF2BA-522B-4C21-A48D-BD786E4C9191}"/>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292" name="Line 164">
                    <a:extLst>
                      <a:ext uri="{FF2B5EF4-FFF2-40B4-BE49-F238E27FC236}">
                        <a16:creationId xmlns:a16="http://schemas.microsoft.com/office/drawing/2014/main" id="{43F58EFF-3EAA-4FEC-A9B5-6B00858CC57F}"/>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293" name="Line 165">
                    <a:extLst>
                      <a:ext uri="{FF2B5EF4-FFF2-40B4-BE49-F238E27FC236}">
                        <a16:creationId xmlns:a16="http://schemas.microsoft.com/office/drawing/2014/main" id="{A01C071E-80E5-4923-A113-D0FEF00DC98C}"/>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4294" name="Line 166">
                  <a:extLst>
                    <a:ext uri="{FF2B5EF4-FFF2-40B4-BE49-F238E27FC236}">
                      <a16:creationId xmlns:a16="http://schemas.microsoft.com/office/drawing/2014/main" id="{1A693623-37B8-40B9-9765-A0F1D0C4BDA9}"/>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4295" name="Line 167">
                <a:extLst>
                  <a:ext uri="{FF2B5EF4-FFF2-40B4-BE49-F238E27FC236}">
                    <a16:creationId xmlns:a16="http://schemas.microsoft.com/office/drawing/2014/main" id="{77A6C986-1E12-46FD-A3DC-1C66773CEF9B}"/>
                  </a:ext>
                </a:extLst>
              </p:cNvPr>
              <p:cNvSpPr>
                <a:spLocks noChangeShapeType="1"/>
              </p:cNvSpPr>
              <p:nvPr/>
            </p:nvSpPr>
            <p:spPr bwMode="auto">
              <a:xfrm>
                <a:off x="1371"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04296" name="Group 168">
                <a:extLst>
                  <a:ext uri="{FF2B5EF4-FFF2-40B4-BE49-F238E27FC236}">
                    <a16:creationId xmlns:a16="http://schemas.microsoft.com/office/drawing/2014/main" id="{4CD2A15B-7FE2-44BC-80D0-37F451C6B567}"/>
                  </a:ext>
                </a:extLst>
              </p:cNvPr>
              <p:cNvGrpSpPr>
                <a:grpSpLocks/>
              </p:cNvGrpSpPr>
              <p:nvPr/>
            </p:nvGrpSpPr>
            <p:grpSpPr bwMode="auto">
              <a:xfrm>
                <a:off x="1914" y="11"/>
                <a:ext cx="3" cy="381"/>
                <a:chOff x="0" y="0"/>
                <a:chExt cx="3" cy="381"/>
              </a:xfrm>
            </p:grpSpPr>
            <p:grpSp>
              <p:nvGrpSpPr>
                <p:cNvPr id="304297" name="Group 169">
                  <a:extLst>
                    <a:ext uri="{FF2B5EF4-FFF2-40B4-BE49-F238E27FC236}">
                      <a16:creationId xmlns:a16="http://schemas.microsoft.com/office/drawing/2014/main" id="{65A1DCAF-D29B-46B6-AA64-8B6E6BCE757F}"/>
                    </a:ext>
                  </a:extLst>
                </p:cNvPr>
                <p:cNvGrpSpPr>
                  <a:grpSpLocks/>
                </p:cNvGrpSpPr>
                <p:nvPr/>
              </p:nvGrpSpPr>
              <p:grpSpPr bwMode="auto">
                <a:xfrm>
                  <a:off x="0" y="0"/>
                  <a:ext cx="3" cy="381"/>
                  <a:chOff x="0" y="0"/>
                  <a:chExt cx="3" cy="381"/>
                </a:xfrm>
              </p:grpSpPr>
              <p:sp>
                <p:nvSpPr>
                  <p:cNvPr id="304298" name="Line 170">
                    <a:extLst>
                      <a:ext uri="{FF2B5EF4-FFF2-40B4-BE49-F238E27FC236}">
                        <a16:creationId xmlns:a16="http://schemas.microsoft.com/office/drawing/2014/main" id="{5135ED40-05BB-4FBB-982B-9F74B0C825DD}"/>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299" name="Line 171">
                    <a:extLst>
                      <a:ext uri="{FF2B5EF4-FFF2-40B4-BE49-F238E27FC236}">
                        <a16:creationId xmlns:a16="http://schemas.microsoft.com/office/drawing/2014/main" id="{E70A930E-2BC5-4CDF-A800-26418551A6C6}"/>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300" name="Line 172">
                    <a:extLst>
                      <a:ext uri="{FF2B5EF4-FFF2-40B4-BE49-F238E27FC236}">
                        <a16:creationId xmlns:a16="http://schemas.microsoft.com/office/drawing/2014/main" id="{36AB7521-BE59-4242-A31A-30F6466C2132}"/>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4301" name="Line 173">
                  <a:extLst>
                    <a:ext uri="{FF2B5EF4-FFF2-40B4-BE49-F238E27FC236}">
                      <a16:creationId xmlns:a16="http://schemas.microsoft.com/office/drawing/2014/main" id="{AC964C67-577E-4DAE-968C-015C6F688BAA}"/>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304302" name="AutoShape 174">
            <a:extLst>
              <a:ext uri="{FF2B5EF4-FFF2-40B4-BE49-F238E27FC236}">
                <a16:creationId xmlns:a16="http://schemas.microsoft.com/office/drawing/2014/main" id="{A67D5D9F-A9DF-41A7-8EB0-073119AF1139}"/>
              </a:ext>
            </a:extLst>
          </p:cNvPr>
          <p:cNvSpPr>
            <a:spLocks noChangeArrowheads="1"/>
          </p:cNvSpPr>
          <p:nvPr/>
        </p:nvSpPr>
        <p:spPr bwMode="auto">
          <a:xfrm>
            <a:off x="6516688" y="4603750"/>
            <a:ext cx="2636837" cy="1966913"/>
          </a:xfrm>
          <a:prstGeom prst="star24">
            <a:avLst>
              <a:gd name="adj" fmla="val 37500"/>
            </a:avLst>
          </a:prstGeom>
          <a:gradFill rotWithShape="0">
            <a:gsLst>
              <a:gs pos="0">
                <a:schemeClr val="accent2">
                  <a:gamma/>
                  <a:shade val="46275"/>
                  <a:invGamma/>
                </a:schemeClr>
              </a:gs>
              <a:gs pos="100000">
                <a:schemeClr val="accent2"/>
              </a:gs>
            </a:gsLst>
            <a:path path="shape">
              <a:fillToRect l="50000" t="50000" r="50000" b="50000"/>
            </a:path>
          </a:gra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zh-CN" altLang="en-US" sz="2400">
                <a:effectLst>
                  <a:outerShdw blurRad="38100" dist="38100" dir="2700000" algn="tl">
                    <a:srgbClr val="FFFFFF"/>
                  </a:outerShdw>
                </a:effectLst>
                <a:ea typeface="宋体" panose="02010600030101010101" pitchFamily="2" charset="-122"/>
              </a:rPr>
              <a:t> </a:t>
            </a:r>
            <a:r>
              <a:rPr lang="en-US" altLang="zh-CN" sz="2400">
                <a:effectLst>
                  <a:outerShdw blurRad="38100" dist="38100" dir="2700000" algn="tl">
                    <a:srgbClr val="FFFFFF"/>
                  </a:outerShdw>
                </a:effectLst>
                <a:ea typeface="宋体" panose="02010600030101010101" pitchFamily="2" charset="-122"/>
              </a:rPr>
              <a:t>Intro at </a:t>
            </a:r>
          </a:p>
          <a:p>
            <a:pPr algn="ctr" eaLnBrk="0" hangingPunct="0"/>
            <a:r>
              <a:rPr lang="en-US" altLang="zh-CN" sz="2400">
                <a:effectLst>
                  <a:outerShdw blurRad="38100" dist="38100" dir="2700000" algn="tl">
                    <a:srgbClr val="FFFFFF"/>
                  </a:outerShdw>
                </a:effectLst>
                <a:latin typeface="Symbol" panose="05050102010706020507" pitchFamily="18" charset="2"/>
                <a:ea typeface="宋体" panose="02010600030101010101" pitchFamily="2" charset="-122"/>
              </a:rPr>
              <a:t>³</a:t>
            </a:r>
            <a:r>
              <a:rPr lang="en-US" altLang="zh-CN" sz="2400">
                <a:effectLst>
                  <a:outerShdw blurRad="38100" dist="38100" dir="2700000" algn="tl">
                    <a:srgbClr val="FFFFFF"/>
                  </a:outerShdw>
                </a:effectLst>
                <a:ea typeface="宋体" panose="02010600030101010101" pitchFamily="2" charset="-122"/>
              </a:rPr>
              <a:t> 1.4GHz</a:t>
            </a:r>
          </a:p>
          <a:p>
            <a:pPr algn="ctr" eaLnBrk="0" hangingPunct="0"/>
            <a:r>
              <a:rPr lang="en-US" altLang="zh-CN" sz="2400">
                <a:effectLst>
                  <a:outerShdw blurRad="38100" dist="38100" dir="2700000" algn="tl">
                    <a:srgbClr val="FFFFFF"/>
                  </a:outerShdw>
                </a:effectLst>
                <a:ea typeface="宋体" panose="02010600030101010101" pitchFamily="2" charset="-122"/>
              </a:rPr>
              <a:t>.18µ</a:t>
            </a:r>
          </a:p>
        </p:txBody>
      </p:sp>
      <p:sp>
        <p:nvSpPr>
          <p:cNvPr id="304303" name="AutoShape 175">
            <a:extLst>
              <a:ext uri="{FF2B5EF4-FFF2-40B4-BE49-F238E27FC236}">
                <a16:creationId xmlns:a16="http://schemas.microsoft.com/office/drawing/2014/main" id="{A707AD21-B15F-4B41-A8D9-FA83EDAC1FA9}"/>
              </a:ext>
            </a:extLst>
          </p:cNvPr>
          <p:cNvSpPr>
            <a:spLocks noChangeArrowheads="1"/>
          </p:cNvSpPr>
          <p:nvPr/>
        </p:nvSpPr>
        <p:spPr bwMode="auto">
          <a:xfrm>
            <a:off x="4559245" y="1664220"/>
            <a:ext cx="1911350" cy="1603375"/>
          </a:xfrm>
          <a:prstGeom prst="star24">
            <a:avLst>
              <a:gd name="adj" fmla="val 50000"/>
            </a:avLst>
          </a:prstGeom>
          <a:gradFill rotWithShape="0">
            <a:gsLst>
              <a:gs pos="0">
                <a:schemeClr val="accent2">
                  <a:gamma/>
                  <a:shade val="46275"/>
                  <a:invGamma/>
                </a:schemeClr>
              </a:gs>
              <a:gs pos="100000">
                <a:schemeClr val="accent2"/>
              </a:gs>
            </a:gsLst>
            <a:path path="shape">
              <a:fillToRect l="50000" t="50000" r="50000" b="50000"/>
            </a:path>
          </a:gra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zh-CN" altLang="en-US" sz="2400" dirty="0">
                <a:effectLst>
                  <a:outerShdw blurRad="38100" dist="38100" dir="2700000" algn="tl">
                    <a:srgbClr val="FFFFFF"/>
                  </a:outerShdw>
                </a:effectLst>
                <a:ea typeface="宋体" panose="02010600030101010101" pitchFamily="2" charset="-122"/>
              </a:rPr>
              <a:t> </a:t>
            </a:r>
            <a:r>
              <a:rPr lang="en-US" altLang="zh-CN" sz="2400" dirty="0">
                <a:effectLst>
                  <a:outerShdw blurRad="38100" dist="38100" dir="2700000" algn="tl">
                    <a:srgbClr val="FFFFFF"/>
                  </a:outerShdw>
                </a:effectLst>
                <a:ea typeface="宋体" panose="02010600030101010101" pitchFamily="2" charset="-122"/>
              </a:rPr>
              <a:t>Intro at </a:t>
            </a:r>
          </a:p>
          <a:p>
            <a:pPr algn="ctr" eaLnBrk="0" hangingPunct="0"/>
            <a:r>
              <a:rPr lang="en-US" altLang="zh-CN" sz="2400" dirty="0">
                <a:effectLst>
                  <a:outerShdw blurRad="38100" dist="38100" dir="2700000" algn="tl">
                    <a:srgbClr val="FFFFFF"/>
                  </a:outerShdw>
                </a:effectLst>
                <a:ea typeface="宋体" panose="02010600030101010101" pitchFamily="2" charset="-122"/>
              </a:rPr>
              <a:t>733MHz</a:t>
            </a:r>
          </a:p>
          <a:p>
            <a:pPr algn="ctr" eaLnBrk="0" hangingPunct="0"/>
            <a:r>
              <a:rPr lang="en-US" altLang="zh-CN" sz="2400" dirty="0">
                <a:effectLst>
                  <a:outerShdw blurRad="38100" dist="38100" dir="2700000" algn="tl">
                    <a:srgbClr val="FFFFFF"/>
                  </a:outerShdw>
                </a:effectLst>
                <a:ea typeface="宋体" panose="02010600030101010101" pitchFamily="2" charset="-122"/>
              </a:rPr>
              <a:t>.18µ</a:t>
            </a:r>
          </a:p>
        </p:txBody>
      </p:sp>
    </p:spTree>
    <p:extLst>
      <p:ext uri="{BB962C8B-B14F-4D97-AF65-F5344CB8AC3E}">
        <p14:creationId xmlns:p14="http://schemas.microsoft.com/office/powerpoint/2010/main" val="2347792679"/>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a:extLst>
              <a:ext uri="{FF2B5EF4-FFF2-40B4-BE49-F238E27FC236}">
                <a16:creationId xmlns:a16="http://schemas.microsoft.com/office/drawing/2014/main" id="{FE4EC430-49E7-4073-B49D-A917F635B1EE}"/>
              </a:ext>
            </a:extLst>
          </p:cNvPr>
          <p:cNvSpPr>
            <a:spLocks noGrp="1" noChangeArrowheads="1"/>
          </p:cNvSpPr>
          <p:nvPr>
            <p:ph type="title" idx="4294967295"/>
          </p:nvPr>
        </p:nvSpPr>
        <p:spPr>
          <a:xfrm>
            <a:off x="616399" y="298786"/>
            <a:ext cx="7886700" cy="352425"/>
          </a:xfrm>
        </p:spPr>
        <p:txBody>
          <a:bodyPr>
            <a:normAutofit fontScale="90000"/>
          </a:bodyPr>
          <a:lstStyle/>
          <a:p>
            <a:r>
              <a:rPr lang="en-US" altLang="zh-CN" dirty="0"/>
              <a:t>Pentium 4 </a:t>
            </a:r>
            <a:r>
              <a:rPr lang="en-US" altLang="zh-CN" dirty="0" err="1"/>
              <a:t>Microarchitectue</a:t>
            </a:r>
            <a:endParaRPr lang="en-US" altLang="zh-CN" dirty="0"/>
          </a:p>
        </p:txBody>
      </p:sp>
      <p:sp>
        <p:nvSpPr>
          <p:cNvPr id="306179" name="Text Box 3">
            <a:extLst>
              <a:ext uri="{FF2B5EF4-FFF2-40B4-BE49-F238E27FC236}">
                <a16:creationId xmlns:a16="http://schemas.microsoft.com/office/drawing/2014/main" id="{23DF34C8-B969-44A2-8421-1859D975846A}"/>
              </a:ext>
            </a:extLst>
          </p:cNvPr>
          <p:cNvSpPr txBox="1">
            <a:spLocks noChangeArrowheads="1"/>
          </p:cNvSpPr>
          <p:nvPr/>
        </p:nvSpPr>
        <p:spPr bwMode="auto">
          <a:xfrm>
            <a:off x="681038" y="908050"/>
            <a:ext cx="1466850" cy="596900"/>
          </a:xfrm>
          <a:prstGeom prst="rect">
            <a:avLst/>
          </a:prstGeom>
          <a:solidFill>
            <a:schemeClr val="bg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0">
                <a:solidFill>
                  <a:schemeClr val="bg1"/>
                </a:solidFill>
                <a:latin typeface="Arial Narrow" panose="020B0606020202030204" pitchFamily="34" charset="0"/>
                <a:ea typeface="宋体" panose="02010600030101010101" pitchFamily="2" charset="-122"/>
              </a:rPr>
              <a:t>front-end </a:t>
            </a:r>
            <a:r>
              <a:rPr lang="zh-CN" altLang="zh-CN" sz="1600" b="0">
                <a:solidFill>
                  <a:schemeClr val="bg1"/>
                </a:solidFill>
                <a:latin typeface="Arial Narrow" panose="020B0606020202030204" pitchFamily="34" charset="0"/>
                <a:ea typeface="宋体" panose="02010600030101010101" pitchFamily="2" charset="-122"/>
              </a:rPr>
              <a:t>BTB</a:t>
            </a:r>
          </a:p>
          <a:p>
            <a:pPr algn="ctr"/>
            <a:r>
              <a:rPr lang="zh-CN" altLang="zh-CN" sz="1600" b="0">
                <a:solidFill>
                  <a:schemeClr val="bg1"/>
                </a:solidFill>
                <a:latin typeface="Arial Narrow" panose="020B0606020202030204" pitchFamily="34" charset="0"/>
                <a:ea typeface="宋体" panose="02010600030101010101" pitchFamily="2" charset="-122"/>
              </a:rPr>
              <a:t>(4k entries)</a:t>
            </a:r>
          </a:p>
        </p:txBody>
      </p:sp>
      <p:sp>
        <p:nvSpPr>
          <p:cNvPr id="306180" name="Text Box 4">
            <a:extLst>
              <a:ext uri="{FF2B5EF4-FFF2-40B4-BE49-F238E27FC236}">
                <a16:creationId xmlns:a16="http://schemas.microsoft.com/office/drawing/2014/main" id="{E86E53C4-33DF-4C21-8467-62E6FA7228CA}"/>
              </a:ext>
            </a:extLst>
          </p:cNvPr>
          <p:cNvSpPr txBox="1">
            <a:spLocks noChangeArrowheads="1"/>
          </p:cNvSpPr>
          <p:nvPr/>
        </p:nvSpPr>
        <p:spPr bwMode="auto">
          <a:xfrm>
            <a:off x="2716213" y="914400"/>
            <a:ext cx="1693862" cy="354013"/>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b="0">
                <a:latin typeface="Arial Narrow" panose="020B0606020202030204" pitchFamily="34" charset="0"/>
                <a:ea typeface="宋体" panose="02010600030101010101" pitchFamily="2" charset="-122"/>
              </a:rPr>
              <a:t>I-TLB/Prefetcher</a:t>
            </a:r>
          </a:p>
        </p:txBody>
      </p:sp>
      <p:sp>
        <p:nvSpPr>
          <p:cNvPr id="306181" name="Text Box 5">
            <a:extLst>
              <a:ext uri="{FF2B5EF4-FFF2-40B4-BE49-F238E27FC236}">
                <a16:creationId xmlns:a16="http://schemas.microsoft.com/office/drawing/2014/main" id="{80E977D0-B71F-47F9-8102-C9862EBF89B1}"/>
              </a:ext>
            </a:extLst>
          </p:cNvPr>
          <p:cNvSpPr txBox="1">
            <a:spLocks noChangeArrowheads="1"/>
          </p:cNvSpPr>
          <p:nvPr/>
        </p:nvSpPr>
        <p:spPr bwMode="auto">
          <a:xfrm>
            <a:off x="2700338" y="1414463"/>
            <a:ext cx="1727200" cy="35401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1600" b="0">
                <a:latin typeface="Arial Narrow" panose="020B0606020202030204" pitchFamily="34" charset="0"/>
                <a:ea typeface="宋体" panose="02010600030101010101" pitchFamily="2" charset="-122"/>
              </a:rPr>
              <a:t>IA32 Decoder</a:t>
            </a:r>
          </a:p>
        </p:txBody>
      </p:sp>
      <p:sp>
        <p:nvSpPr>
          <p:cNvPr id="306182" name="Text Box 6">
            <a:extLst>
              <a:ext uri="{FF2B5EF4-FFF2-40B4-BE49-F238E27FC236}">
                <a16:creationId xmlns:a16="http://schemas.microsoft.com/office/drawing/2014/main" id="{7F0BCE82-63D7-48AB-A4B8-36D49B58187F}"/>
              </a:ext>
            </a:extLst>
          </p:cNvPr>
          <p:cNvSpPr txBox="1">
            <a:spLocks noChangeArrowheads="1"/>
          </p:cNvSpPr>
          <p:nvPr/>
        </p:nvSpPr>
        <p:spPr bwMode="auto">
          <a:xfrm>
            <a:off x="2625725" y="1916113"/>
            <a:ext cx="2311400" cy="596900"/>
          </a:xfrm>
          <a:prstGeom prst="rect">
            <a:avLst/>
          </a:prstGeom>
          <a:solidFill>
            <a:srgbClr val="FF00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1600" b="0">
                <a:solidFill>
                  <a:schemeClr val="bg1"/>
                </a:solidFill>
                <a:latin typeface="Arial Narrow" panose="020B0606020202030204" pitchFamily="34" charset="0"/>
                <a:ea typeface="宋体" panose="02010600030101010101" pitchFamily="2" charset="-122"/>
              </a:rPr>
              <a:t>Execution Trace Cache</a:t>
            </a:r>
          </a:p>
          <a:p>
            <a:pPr algn="ctr"/>
            <a:r>
              <a:rPr lang="en-US" altLang="zh-CN" sz="1600" b="0">
                <a:solidFill>
                  <a:schemeClr val="bg1"/>
                </a:solidFill>
                <a:latin typeface="Arial Narrow" panose="020B0606020202030204" pitchFamily="34" charset="0"/>
                <a:ea typeface="宋体" panose="02010600030101010101" pitchFamily="2" charset="-122"/>
              </a:rPr>
              <a:t>(12K uops)</a:t>
            </a:r>
            <a:endParaRPr lang="zh-CN" altLang="zh-CN" sz="1600" b="0">
              <a:solidFill>
                <a:schemeClr val="bg1"/>
              </a:solidFill>
              <a:latin typeface="Arial Narrow" panose="020B0606020202030204" pitchFamily="34" charset="0"/>
              <a:ea typeface="宋体" panose="02010600030101010101" pitchFamily="2" charset="-122"/>
            </a:endParaRPr>
          </a:p>
        </p:txBody>
      </p:sp>
      <p:sp>
        <p:nvSpPr>
          <p:cNvPr id="306183" name="Text Box 7">
            <a:extLst>
              <a:ext uri="{FF2B5EF4-FFF2-40B4-BE49-F238E27FC236}">
                <a16:creationId xmlns:a16="http://schemas.microsoft.com/office/drawing/2014/main" id="{EF3A13C8-76A5-4C46-B162-AD67D6D8C30F}"/>
              </a:ext>
            </a:extLst>
          </p:cNvPr>
          <p:cNvSpPr txBox="1">
            <a:spLocks noChangeArrowheads="1"/>
          </p:cNvSpPr>
          <p:nvPr/>
        </p:nvSpPr>
        <p:spPr bwMode="auto">
          <a:xfrm>
            <a:off x="381000" y="1916113"/>
            <a:ext cx="1816100" cy="596900"/>
          </a:xfrm>
          <a:prstGeom prst="rect">
            <a:avLst/>
          </a:prstGeom>
          <a:solidFill>
            <a:srgbClr val="FF00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1600" b="0">
                <a:solidFill>
                  <a:schemeClr val="bg1"/>
                </a:solidFill>
                <a:latin typeface="Arial Narrow" panose="020B0606020202030204" pitchFamily="34" charset="0"/>
                <a:ea typeface="宋体" panose="02010600030101010101" pitchFamily="2" charset="-122"/>
              </a:rPr>
              <a:t>Trace Cache BTB</a:t>
            </a:r>
          </a:p>
          <a:p>
            <a:pPr algn="ctr"/>
            <a:r>
              <a:rPr lang="zh-CN" altLang="zh-CN" sz="1600" b="0">
                <a:solidFill>
                  <a:schemeClr val="bg1"/>
                </a:solidFill>
                <a:latin typeface="Arial Narrow" panose="020B0606020202030204" pitchFamily="34" charset="0"/>
                <a:ea typeface="宋体" panose="02010600030101010101" pitchFamily="2" charset="-122"/>
              </a:rPr>
              <a:t>(512</a:t>
            </a:r>
            <a:r>
              <a:rPr lang="en-US" altLang="zh-CN" sz="1600" b="0">
                <a:solidFill>
                  <a:schemeClr val="bg1"/>
                </a:solidFill>
                <a:latin typeface="Arial Narrow" panose="020B0606020202030204" pitchFamily="34" charset="0"/>
                <a:ea typeface="宋体" panose="02010600030101010101" pitchFamily="2" charset="-122"/>
              </a:rPr>
              <a:t>~4K</a:t>
            </a:r>
            <a:r>
              <a:rPr lang="zh-CN" altLang="zh-CN" sz="1600" b="0">
                <a:solidFill>
                  <a:schemeClr val="bg1"/>
                </a:solidFill>
                <a:latin typeface="Arial Narrow" panose="020B0606020202030204" pitchFamily="34" charset="0"/>
                <a:ea typeface="宋体" panose="02010600030101010101" pitchFamily="2" charset="-122"/>
              </a:rPr>
              <a:t> entries)</a:t>
            </a:r>
          </a:p>
        </p:txBody>
      </p:sp>
      <p:sp>
        <p:nvSpPr>
          <p:cNvPr id="306184" name="Text Box 8">
            <a:extLst>
              <a:ext uri="{FF2B5EF4-FFF2-40B4-BE49-F238E27FC236}">
                <a16:creationId xmlns:a16="http://schemas.microsoft.com/office/drawing/2014/main" id="{633796E7-58AA-4DD2-A8B5-1800D063F687}"/>
              </a:ext>
            </a:extLst>
          </p:cNvPr>
          <p:cNvSpPr txBox="1">
            <a:spLocks noChangeArrowheads="1"/>
          </p:cNvSpPr>
          <p:nvPr/>
        </p:nvSpPr>
        <p:spPr bwMode="auto">
          <a:xfrm>
            <a:off x="5218113" y="1579563"/>
            <a:ext cx="1223962" cy="839787"/>
          </a:xfrm>
          <a:prstGeom prst="rect">
            <a:avLst/>
          </a:prstGeom>
          <a:solidFill>
            <a:srgbClr val="FF505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600" b="0">
                <a:solidFill>
                  <a:srgbClr val="FFFF00"/>
                </a:solidFill>
                <a:ea typeface="宋体" panose="02010600030101010101" pitchFamily="2" charset="-122"/>
                <a:sym typeface="Symbol" panose="05050102010706020507" pitchFamily="18" charset="2"/>
              </a:rPr>
              <a:t></a:t>
            </a:r>
            <a:r>
              <a:rPr lang="en-US" altLang="zh-CN" sz="1600" b="0">
                <a:solidFill>
                  <a:srgbClr val="FFFF00"/>
                </a:solidFill>
                <a:ea typeface="宋体" panose="02010600030101010101" pitchFamily="2" charset="-122"/>
              </a:rPr>
              <a:t>Code ROM</a:t>
            </a:r>
          </a:p>
          <a:p>
            <a:pPr algn="ctr"/>
            <a:r>
              <a:rPr lang="en-US" altLang="zh-CN" sz="1600" b="0">
                <a:solidFill>
                  <a:srgbClr val="FFFF00"/>
                </a:solidFill>
                <a:latin typeface="Arial Narrow" panose="020B0606020202030204" pitchFamily="34" charset="0"/>
                <a:ea typeface="宋体" panose="02010600030101010101" pitchFamily="2" charset="-122"/>
                <a:sym typeface="Symbol" panose="05050102010706020507" pitchFamily="18" charset="2"/>
              </a:rPr>
              <a:t></a:t>
            </a:r>
            <a:r>
              <a:rPr lang="en-US" altLang="zh-CN" sz="1600" b="0">
                <a:solidFill>
                  <a:srgbClr val="FFFF00"/>
                </a:solidFill>
                <a:latin typeface="Arial Narrow" panose="020B0606020202030204" pitchFamily="34" charset="0"/>
                <a:ea typeface="宋体" panose="02010600030101010101" pitchFamily="2" charset="-122"/>
              </a:rPr>
              <a:t>op Queue </a:t>
            </a:r>
          </a:p>
        </p:txBody>
      </p:sp>
      <p:sp>
        <p:nvSpPr>
          <p:cNvPr id="306185" name="Rectangle 9">
            <a:extLst>
              <a:ext uri="{FF2B5EF4-FFF2-40B4-BE49-F238E27FC236}">
                <a16:creationId xmlns:a16="http://schemas.microsoft.com/office/drawing/2014/main" id="{FF5BCB30-E813-431C-B3E7-CA6B61D311C2}"/>
              </a:ext>
            </a:extLst>
          </p:cNvPr>
          <p:cNvSpPr>
            <a:spLocks noChangeArrowheads="1"/>
          </p:cNvSpPr>
          <p:nvPr/>
        </p:nvSpPr>
        <p:spPr bwMode="auto">
          <a:xfrm>
            <a:off x="1258888" y="2643188"/>
            <a:ext cx="4824412"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ea typeface="宋体" panose="02010600030101010101" pitchFamily="2" charset="-122"/>
              </a:rPr>
              <a:t>Allocator / Register Renamer</a:t>
            </a:r>
          </a:p>
        </p:txBody>
      </p:sp>
      <p:sp>
        <p:nvSpPr>
          <p:cNvPr id="306186" name="Rectangle 10">
            <a:extLst>
              <a:ext uri="{FF2B5EF4-FFF2-40B4-BE49-F238E27FC236}">
                <a16:creationId xmlns:a16="http://schemas.microsoft.com/office/drawing/2014/main" id="{F59DF6D6-8B77-4DFA-A9B5-ADE83CC974F7}"/>
              </a:ext>
            </a:extLst>
          </p:cNvPr>
          <p:cNvSpPr>
            <a:spLocks noChangeArrowheads="1"/>
          </p:cNvSpPr>
          <p:nvPr/>
        </p:nvSpPr>
        <p:spPr bwMode="auto">
          <a:xfrm>
            <a:off x="5073650" y="3070225"/>
            <a:ext cx="1944688" cy="304800"/>
          </a:xfrm>
          <a:prstGeom prst="rect">
            <a:avLst/>
          </a:prstGeom>
          <a:solidFill>
            <a:srgbClr val="66FF33"/>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ea typeface="宋体" panose="02010600030101010101" pitchFamily="2" charset="-122"/>
              </a:rPr>
              <a:t>Memory </a:t>
            </a:r>
            <a:r>
              <a:rPr lang="en-US" altLang="zh-CN" sz="1600" b="0">
                <a:ea typeface="宋体" panose="02010600030101010101" pitchFamily="2" charset="-122"/>
                <a:sym typeface="Symbol" panose="05050102010706020507" pitchFamily="18" charset="2"/>
              </a:rPr>
              <a:t></a:t>
            </a:r>
            <a:r>
              <a:rPr lang="en-US" altLang="zh-CN" sz="1600" b="0">
                <a:ea typeface="宋体" panose="02010600030101010101" pitchFamily="2" charset="-122"/>
              </a:rPr>
              <a:t>op Queue</a:t>
            </a:r>
          </a:p>
        </p:txBody>
      </p:sp>
      <p:sp>
        <p:nvSpPr>
          <p:cNvPr id="306187" name="Rectangle 11">
            <a:extLst>
              <a:ext uri="{FF2B5EF4-FFF2-40B4-BE49-F238E27FC236}">
                <a16:creationId xmlns:a16="http://schemas.microsoft.com/office/drawing/2014/main" id="{AFA11860-1283-4DED-99F2-33E5077EE0A7}"/>
              </a:ext>
            </a:extLst>
          </p:cNvPr>
          <p:cNvSpPr>
            <a:spLocks noChangeArrowheads="1"/>
          </p:cNvSpPr>
          <p:nvPr/>
        </p:nvSpPr>
        <p:spPr bwMode="auto">
          <a:xfrm>
            <a:off x="4930775" y="4294188"/>
            <a:ext cx="2087563" cy="304800"/>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ea typeface="宋体" panose="02010600030101010101" pitchFamily="2" charset="-122"/>
              </a:rPr>
              <a:t>FP RF /  Bypass Ntwk</a:t>
            </a:r>
          </a:p>
        </p:txBody>
      </p:sp>
      <p:sp>
        <p:nvSpPr>
          <p:cNvPr id="306188" name="Text Box 12">
            <a:extLst>
              <a:ext uri="{FF2B5EF4-FFF2-40B4-BE49-F238E27FC236}">
                <a16:creationId xmlns:a16="http://schemas.microsoft.com/office/drawing/2014/main" id="{3D0D9E0C-F482-4F92-9D3B-82916940FC27}"/>
              </a:ext>
            </a:extLst>
          </p:cNvPr>
          <p:cNvSpPr txBox="1">
            <a:spLocks noChangeArrowheads="1"/>
          </p:cNvSpPr>
          <p:nvPr/>
        </p:nvSpPr>
        <p:spPr bwMode="auto">
          <a:xfrm>
            <a:off x="5937250" y="4830763"/>
            <a:ext cx="766763" cy="830262"/>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0">
                <a:latin typeface="Arial Narrow" panose="020B0606020202030204" pitchFamily="34" charset="0"/>
                <a:ea typeface="宋体" panose="02010600030101010101" pitchFamily="2" charset="-122"/>
              </a:rPr>
              <a:t>FP</a:t>
            </a:r>
          </a:p>
          <a:p>
            <a:pPr algn="ctr"/>
            <a:r>
              <a:rPr lang="en-US" altLang="zh-CN" sz="1600" b="0">
                <a:latin typeface="Arial Narrow" panose="020B0606020202030204" pitchFamily="34" charset="0"/>
                <a:ea typeface="宋体" panose="02010600030101010101" pitchFamily="2" charset="-122"/>
              </a:rPr>
              <a:t>MMX</a:t>
            </a:r>
          </a:p>
          <a:p>
            <a:pPr algn="ctr"/>
            <a:r>
              <a:rPr lang="en-US" altLang="zh-CN" sz="1600" b="0">
                <a:latin typeface="Arial Narrow" panose="020B0606020202030204" pitchFamily="34" charset="0"/>
                <a:ea typeface="宋体" panose="02010600030101010101" pitchFamily="2" charset="-122"/>
              </a:rPr>
              <a:t>SSE/2</a:t>
            </a:r>
          </a:p>
        </p:txBody>
      </p:sp>
      <p:sp>
        <p:nvSpPr>
          <p:cNvPr id="306189" name="Text Box 13">
            <a:extLst>
              <a:ext uri="{FF2B5EF4-FFF2-40B4-BE49-F238E27FC236}">
                <a16:creationId xmlns:a16="http://schemas.microsoft.com/office/drawing/2014/main" id="{AB12533C-B819-45E2-98A5-734DC6AD5430}"/>
              </a:ext>
            </a:extLst>
          </p:cNvPr>
          <p:cNvSpPr txBox="1">
            <a:spLocks noChangeArrowheads="1"/>
          </p:cNvSpPr>
          <p:nvPr/>
        </p:nvSpPr>
        <p:spPr bwMode="auto">
          <a:xfrm>
            <a:off x="395288" y="5949950"/>
            <a:ext cx="5329237" cy="3429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zh-CN" sz="1600" b="0">
                <a:latin typeface="Arial Narrow" panose="020B0606020202030204" pitchFamily="34" charset="0"/>
                <a:ea typeface="宋体" panose="02010600030101010101" pitchFamily="2" charset="-122"/>
              </a:rPr>
              <a:t>L1 Data Cache</a:t>
            </a:r>
            <a:r>
              <a:rPr lang="en-US" altLang="zh-CN" sz="1600" b="0">
                <a:latin typeface="Arial Narrow" panose="020B0606020202030204" pitchFamily="34" charset="0"/>
                <a:ea typeface="宋体" panose="02010600030101010101" pitchFamily="2" charset="-122"/>
              </a:rPr>
              <a:t> (</a:t>
            </a:r>
            <a:r>
              <a:rPr lang="zh-CN" altLang="zh-CN" sz="1600" b="0">
                <a:latin typeface="Arial Narrow" panose="020B0606020202030204" pitchFamily="34" charset="0"/>
                <a:ea typeface="宋体" panose="02010600030101010101" pitchFamily="2" charset="-122"/>
              </a:rPr>
              <a:t>8KB 4-way, 64</a:t>
            </a:r>
            <a:r>
              <a:rPr lang="en-US" altLang="zh-CN" sz="1600" b="0">
                <a:latin typeface="Arial Narrow" panose="020B0606020202030204" pitchFamily="34" charset="0"/>
                <a:ea typeface="宋体" panose="02010600030101010101" pitchFamily="2" charset="-122"/>
              </a:rPr>
              <a:t>B</a:t>
            </a:r>
            <a:r>
              <a:rPr lang="zh-CN" altLang="zh-CN" sz="1600" b="0">
                <a:latin typeface="Arial Narrow" panose="020B0606020202030204" pitchFamily="34" charset="0"/>
                <a:ea typeface="宋体" panose="02010600030101010101" pitchFamily="2" charset="-122"/>
              </a:rPr>
              <a:t> line, WT, 1rd+1wr port</a:t>
            </a:r>
            <a:r>
              <a:rPr lang="en-US" altLang="zh-CN" sz="1600" b="0">
                <a:latin typeface="Arial Narrow" panose="020B0606020202030204" pitchFamily="34" charset="0"/>
                <a:ea typeface="宋体" panose="02010600030101010101" pitchFamily="2" charset="-122"/>
              </a:rPr>
              <a:t>)</a:t>
            </a:r>
            <a:endParaRPr lang="zh-CN" altLang="zh-CN" sz="1600" b="0">
              <a:latin typeface="Arial Narrow" panose="020B0606020202030204" pitchFamily="34" charset="0"/>
              <a:ea typeface="宋体" panose="02010600030101010101" pitchFamily="2" charset="-122"/>
            </a:endParaRPr>
          </a:p>
        </p:txBody>
      </p:sp>
      <p:sp>
        <p:nvSpPr>
          <p:cNvPr id="306190" name="Text Box 14">
            <a:extLst>
              <a:ext uri="{FF2B5EF4-FFF2-40B4-BE49-F238E27FC236}">
                <a16:creationId xmlns:a16="http://schemas.microsoft.com/office/drawing/2014/main" id="{D95FA197-C34B-4C12-B770-2B48C2D0CD67}"/>
              </a:ext>
            </a:extLst>
          </p:cNvPr>
          <p:cNvSpPr txBox="1">
            <a:spLocks noChangeArrowheads="1"/>
          </p:cNvSpPr>
          <p:nvPr/>
        </p:nvSpPr>
        <p:spPr bwMode="auto">
          <a:xfrm>
            <a:off x="7453313" y="2622550"/>
            <a:ext cx="1295400" cy="131603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1600" b="0">
                <a:solidFill>
                  <a:srgbClr val="66FF33"/>
                </a:solidFill>
                <a:latin typeface="Arial Narrow" panose="020B0606020202030204" pitchFamily="34" charset="0"/>
                <a:ea typeface="宋体" panose="02010600030101010101" pitchFamily="2" charset="-122"/>
              </a:rPr>
              <a:t>Quad </a:t>
            </a:r>
          </a:p>
          <a:p>
            <a:pPr algn="ctr"/>
            <a:r>
              <a:rPr lang="en-US" altLang="zh-CN" sz="1600" b="0">
                <a:solidFill>
                  <a:srgbClr val="66FF33"/>
                </a:solidFill>
                <a:latin typeface="Arial Narrow" panose="020B0606020202030204" pitchFamily="34" charset="0"/>
                <a:ea typeface="宋体" panose="02010600030101010101" pitchFamily="2" charset="-122"/>
              </a:rPr>
              <a:t>Pumped</a:t>
            </a:r>
          </a:p>
          <a:p>
            <a:pPr algn="ctr"/>
            <a:r>
              <a:rPr lang="en-US" altLang="zh-CN" sz="1600" b="0">
                <a:solidFill>
                  <a:srgbClr val="66FF33"/>
                </a:solidFill>
                <a:latin typeface="Arial Narrow" panose="020B0606020202030204" pitchFamily="34" charset="0"/>
                <a:ea typeface="宋体" panose="02010600030101010101" pitchFamily="2" charset="-122"/>
              </a:rPr>
              <a:t>400/533MH </a:t>
            </a:r>
          </a:p>
          <a:p>
            <a:pPr algn="ctr"/>
            <a:r>
              <a:rPr lang="en-US" altLang="zh-CN" sz="1600" b="0">
                <a:solidFill>
                  <a:srgbClr val="66FF33"/>
                </a:solidFill>
                <a:latin typeface="Arial Narrow" panose="020B0606020202030204" pitchFamily="34" charset="0"/>
                <a:ea typeface="宋体" panose="02010600030101010101" pitchFamily="2" charset="-122"/>
              </a:rPr>
              <a:t>3.2/4.3GB/s</a:t>
            </a:r>
          </a:p>
          <a:p>
            <a:pPr algn="ctr"/>
            <a:r>
              <a:rPr lang="en-US" altLang="zh-CN" sz="1600" b="0">
                <a:solidFill>
                  <a:srgbClr val="66FF33"/>
                </a:solidFill>
                <a:latin typeface="Arial Narrow" panose="020B0606020202030204" pitchFamily="34" charset="0"/>
                <a:ea typeface="宋体" panose="02010600030101010101" pitchFamily="2" charset="-122"/>
              </a:rPr>
              <a:t>BIU</a:t>
            </a:r>
          </a:p>
        </p:txBody>
      </p:sp>
      <p:sp>
        <p:nvSpPr>
          <p:cNvPr id="306191" name="Text Box 15">
            <a:extLst>
              <a:ext uri="{FF2B5EF4-FFF2-40B4-BE49-F238E27FC236}">
                <a16:creationId xmlns:a16="http://schemas.microsoft.com/office/drawing/2014/main" id="{A5A90EA9-1313-4D5D-821A-CB574DC3EB67}"/>
              </a:ext>
            </a:extLst>
          </p:cNvPr>
          <p:cNvSpPr txBox="1">
            <a:spLocks noChangeArrowheads="1"/>
          </p:cNvSpPr>
          <p:nvPr/>
        </p:nvSpPr>
        <p:spPr bwMode="auto">
          <a:xfrm>
            <a:off x="6948488" y="4756150"/>
            <a:ext cx="1798637" cy="1558925"/>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zh-CN" sz="1600" b="0">
                <a:solidFill>
                  <a:srgbClr val="66FF33"/>
                </a:solidFill>
                <a:latin typeface="Arial Narrow" panose="020B0606020202030204" pitchFamily="34" charset="0"/>
                <a:ea typeface="宋体" panose="02010600030101010101" pitchFamily="2" charset="-122"/>
              </a:rPr>
              <a:t> </a:t>
            </a:r>
          </a:p>
          <a:p>
            <a:pPr algn="ctr"/>
            <a:r>
              <a:rPr lang="zh-CN" altLang="zh-CN" sz="1600" b="0">
                <a:solidFill>
                  <a:srgbClr val="66FF33"/>
                </a:solidFill>
                <a:latin typeface="Arial Narrow" panose="020B0606020202030204" pitchFamily="34" charset="0"/>
                <a:ea typeface="宋体" panose="02010600030101010101" pitchFamily="2" charset="-122"/>
              </a:rPr>
              <a:t>U-L2 Cache   </a:t>
            </a:r>
          </a:p>
          <a:p>
            <a:pPr algn="ctr"/>
            <a:r>
              <a:rPr lang="zh-CN" altLang="zh-CN" sz="1600" b="0">
                <a:solidFill>
                  <a:srgbClr val="66FF33"/>
                </a:solidFill>
                <a:latin typeface="Arial Narrow" panose="020B0606020202030204" pitchFamily="34" charset="0"/>
                <a:ea typeface="宋体" panose="02010600030101010101" pitchFamily="2" charset="-122"/>
              </a:rPr>
              <a:t>256KB 8-way</a:t>
            </a:r>
          </a:p>
          <a:p>
            <a:pPr algn="ctr"/>
            <a:r>
              <a:rPr lang="zh-CN" altLang="zh-CN" sz="1600" b="0">
                <a:solidFill>
                  <a:srgbClr val="66FF33"/>
                </a:solidFill>
                <a:latin typeface="Arial Narrow" panose="020B0606020202030204" pitchFamily="34" charset="0"/>
                <a:ea typeface="宋体" panose="02010600030101010101" pitchFamily="2" charset="-122"/>
              </a:rPr>
              <a:t>128B line, WB</a:t>
            </a:r>
            <a:r>
              <a:rPr lang="en-US" altLang="zh-CN" sz="1600" b="0">
                <a:solidFill>
                  <a:srgbClr val="66FF33"/>
                </a:solidFill>
                <a:latin typeface="Arial Narrow" panose="020B0606020202030204" pitchFamily="34" charset="0"/>
                <a:ea typeface="宋体" panose="02010600030101010101" pitchFamily="2" charset="-122"/>
              </a:rPr>
              <a:t>,</a:t>
            </a:r>
            <a:endParaRPr lang="zh-CN" altLang="zh-CN" sz="1600" b="0">
              <a:solidFill>
                <a:srgbClr val="66FF33"/>
              </a:solidFill>
              <a:latin typeface="Arial Narrow" panose="020B0606020202030204" pitchFamily="34" charset="0"/>
              <a:ea typeface="宋体" panose="02010600030101010101" pitchFamily="2" charset="-122"/>
            </a:endParaRPr>
          </a:p>
          <a:p>
            <a:pPr algn="ctr"/>
            <a:r>
              <a:rPr lang="zh-CN" altLang="zh-CN" sz="1600" b="0">
                <a:solidFill>
                  <a:srgbClr val="66FF33"/>
                </a:solidFill>
                <a:latin typeface="Arial Narrow" panose="020B0606020202030204" pitchFamily="34" charset="0"/>
                <a:ea typeface="宋体" panose="02010600030101010101" pitchFamily="2" charset="-122"/>
              </a:rPr>
              <a:t>48GB/s@1.5G</a:t>
            </a:r>
            <a:r>
              <a:rPr lang="en-US" altLang="zh-CN" sz="1600" b="0">
                <a:solidFill>
                  <a:srgbClr val="66FF33"/>
                </a:solidFill>
                <a:latin typeface="Arial Narrow" panose="020B0606020202030204" pitchFamily="34" charset="0"/>
                <a:ea typeface="宋体" panose="02010600030101010101" pitchFamily="2" charset="-122"/>
              </a:rPr>
              <a:t>H</a:t>
            </a:r>
            <a:r>
              <a:rPr lang="zh-CN" altLang="zh-CN" sz="1600" b="0">
                <a:solidFill>
                  <a:srgbClr val="66FF33"/>
                </a:solidFill>
                <a:latin typeface="Arial Narrow" panose="020B0606020202030204" pitchFamily="34" charset="0"/>
                <a:ea typeface="宋体" panose="02010600030101010101" pitchFamily="2" charset="-122"/>
              </a:rPr>
              <a:t>z</a:t>
            </a:r>
          </a:p>
          <a:p>
            <a:pPr algn="ctr"/>
            <a:endParaRPr lang="zh-CN" altLang="zh-CN" sz="1600" b="0">
              <a:solidFill>
                <a:srgbClr val="66FF33"/>
              </a:solidFill>
              <a:latin typeface="Arial Narrow" panose="020B0606020202030204" pitchFamily="34" charset="0"/>
              <a:ea typeface="宋体" panose="02010600030101010101" pitchFamily="2" charset="-122"/>
            </a:endParaRPr>
          </a:p>
        </p:txBody>
      </p:sp>
      <p:sp>
        <p:nvSpPr>
          <p:cNvPr id="306192" name="AutoShape 16">
            <a:extLst>
              <a:ext uri="{FF2B5EF4-FFF2-40B4-BE49-F238E27FC236}">
                <a16:creationId xmlns:a16="http://schemas.microsoft.com/office/drawing/2014/main" id="{9111ACBF-898E-4B40-8884-8ED7834FCA22}"/>
              </a:ext>
            </a:extLst>
          </p:cNvPr>
          <p:cNvSpPr>
            <a:spLocks noChangeArrowheads="1"/>
          </p:cNvSpPr>
          <p:nvPr/>
        </p:nvSpPr>
        <p:spPr bwMode="auto">
          <a:xfrm>
            <a:off x="5724525" y="5956300"/>
            <a:ext cx="1223963" cy="228600"/>
          </a:xfrm>
          <a:prstGeom prst="leftRightArrow">
            <a:avLst>
              <a:gd name="adj1" fmla="val 50000"/>
              <a:gd name="adj2" fmla="val 107083"/>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6193" name="Text Box 17">
            <a:extLst>
              <a:ext uri="{FF2B5EF4-FFF2-40B4-BE49-F238E27FC236}">
                <a16:creationId xmlns:a16="http://schemas.microsoft.com/office/drawing/2014/main" id="{24A04331-BD21-4F39-873D-4E7E27D2922E}"/>
              </a:ext>
            </a:extLst>
          </p:cNvPr>
          <p:cNvSpPr txBox="1">
            <a:spLocks noChangeArrowheads="1"/>
          </p:cNvSpPr>
          <p:nvPr/>
        </p:nvSpPr>
        <p:spPr bwMode="auto">
          <a:xfrm>
            <a:off x="5724525" y="6099175"/>
            <a:ext cx="2016125"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1600" b="0">
                <a:latin typeface="Arial Narrow" panose="020B0606020202030204" pitchFamily="34" charset="0"/>
                <a:ea typeface="宋体" panose="02010600030101010101" pitchFamily="2" charset="-122"/>
              </a:rPr>
              <a:t>256 bits</a:t>
            </a:r>
            <a:r>
              <a:rPr lang="en-US" altLang="zh-CN" sz="1600" b="0">
                <a:latin typeface="Arial Narrow" panose="020B0606020202030204" pitchFamily="34" charset="0"/>
                <a:ea typeface="宋体" panose="02010600030101010101" pitchFamily="2" charset="-122"/>
              </a:rPr>
              <a:t>, Core CLK</a:t>
            </a:r>
            <a:endParaRPr lang="zh-CN" altLang="zh-CN" sz="1600" b="0">
              <a:latin typeface="Arial Narrow" panose="020B0606020202030204" pitchFamily="34" charset="0"/>
              <a:ea typeface="宋体" panose="02010600030101010101" pitchFamily="2" charset="-122"/>
            </a:endParaRPr>
          </a:p>
        </p:txBody>
      </p:sp>
      <p:sp>
        <p:nvSpPr>
          <p:cNvPr id="306194" name="AutoShape 18">
            <a:extLst>
              <a:ext uri="{FF2B5EF4-FFF2-40B4-BE49-F238E27FC236}">
                <a16:creationId xmlns:a16="http://schemas.microsoft.com/office/drawing/2014/main" id="{EBDBECDB-57C1-481E-8EE6-5C169CFA0D92}"/>
              </a:ext>
            </a:extLst>
          </p:cNvPr>
          <p:cNvSpPr>
            <a:spLocks noChangeArrowheads="1"/>
          </p:cNvSpPr>
          <p:nvPr/>
        </p:nvSpPr>
        <p:spPr bwMode="auto">
          <a:xfrm>
            <a:off x="7954963" y="3940175"/>
            <a:ext cx="288925" cy="793750"/>
          </a:xfrm>
          <a:prstGeom prst="upDownArrow">
            <a:avLst>
              <a:gd name="adj1" fmla="val 59120"/>
              <a:gd name="adj2" fmla="val 5231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6195" name="AutoShape 19">
            <a:extLst>
              <a:ext uri="{FF2B5EF4-FFF2-40B4-BE49-F238E27FC236}">
                <a16:creationId xmlns:a16="http://schemas.microsoft.com/office/drawing/2014/main" id="{C52B7D1E-0562-484D-A3DB-48C918D00BC4}"/>
              </a:ext>
            </a:extLst>
          </p:cNvPr>
          <p:cNvSpPr>
            <a:spLocks noChangeArrowheads="1"/>
          </p:cNvSpPr>
          <p:nvPr/>
        </p:nvSpPr>
        <p:spPr bwMode="auto">
          <a:xfrm>
            <a:off x="8386763" y="1738313"/>
            <a:ext cx="247650" cy="838200"/>
          </a:xfrm>
          <a:prstGeom prst="upDownArrow">
            <a:avLst>
              <a:gd name="adj1" fmla="val 50000"/>
              <a:gd name="adj2" fmla="val 67692"/>
            </a:avLst>
          </a:prstGeom>
          <a:solidFill>
            <a:srgbClr val="0066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6196" name="Line 20">
            <a:extLst>
              <a:ext uri="{FF2B5EF4-FFF2-40B4-BE49-F238E27FC236}">
                <a16:creationId xmlns:a16="http://schemas.microsoft.com/office/drawing/2014/main" id="{E387E994-64AB-42E6-ADAC-4578267052D8}"/>
              </a:ext>
            </a:extLst>
          </p:cNvPr>
          <p:cNvSpPr>
            <a:spLocks noChangeShapeType="1"/>
          </p:cNvSpPr>
          <p:nvPr/>
        </p:nvSpPr>
        <p:spPr bwMode="auto">
          <a:xfrm flipV="1">
            <a:off x="7307263" y="1058863"/>
            <a:ext cx="1587" cy="3671887"/>
          </a:xfrm>
          <a:prstGeom prst="line">
            <a:avLst/>
          </a:prstGeom>
          <a:noFill/>
          <a:ln w="5715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197" name="Line 21">
            <a:extLst>
              <a:ext uri="{FF2B5EF4-FFF2-40B4-BE49-F238E27FC236}">
                <a16:creationId xmlns:a16="http://schemas.microsoft.com/office/drawing/2014/main" id="{4C9EBF23-C083-4E3B-8D11-28F7BFEC5605}"/>
              </a:ext>
            </a:extLst>
          </p:cNvPr>
          <p:cNvSpPr>
            <a:spLocks noChangeShapeType="1"/>
          </p:cNvSpPr>
          <p:nvPr/>
        </p:nvSpPr>
        <p:spPr bwMode="auto">
          <a:xfrm flipH="1">
            <a:off x="4429125" y="1060450"/>
            <a:ext cx="2879725" cy="0"/>
          </a:xfrm>
          <a:prstGeom prst="line">
            <a:avLst/>
          </a:prstGeom>
          <a:noFill/>
          <a:ln w="5715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198" name="Text Box 22">
            <a:extLst>
              <a:ext uri="{FF2B5EF4-FFF2-40B4-BE49-F238E27FC236}">
                <a16:creationId xmlns:a16="http://schemas.microsoft.com/office/drawing/2014/main" id="{227A1B2E-7FDD-4974-8653-A1FC5F16BC24}"/>
              </a:ext>
            </a:extLst>
          </p:cNvPr>
          <p:cNvSpPr txBox="1">
            <a:spLocks noChangeArrowheads="1"/>
          </p:cNvSpPr>
          <p:nvPr/>
        </p:nvSpPr>
        <p:spPr bwMode="auto">
          <a:xfrm>
            <a:off x="5454650" y="1082675"/>
            <a:ext cx="18542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600" b="0">
                <a:solidFill>
                  <a:srgbClr val="FF5050"/>
                </a:solidFill>
                <a:latin typeface="Arial Narrow" panose="020B0606020202030204" pitchFamily="34" charset="0"/>
                <a:ea typeface="宋体" panose="02010600030101010101" pitchFamily="2" charset="-122"/>
              </a:rPr>
              <a:t>64 bits</a:t>
            </a:r>
            <a:r>
              <a:rPr lang="en-US" altLang="zh-CN" sz="1600" b="0">
                <a:solidFill>
                  <a:srgbClr val="FF5050"/>
                </a:solidFill>
                <a:latin typeface="Arial Narrow" panose="020B0606020202030204" pitchFamily="34" charset="0"/>
                <a:ea typeface="宋体" panose="02010600030101010101" pitchFamily="2" charset="-122"/>
              </a:rPr>
              <a:t>, Core clock</a:t>
            </a:r>
            <a:endParaRPr lang="zh-CN" altLang="zh-CN" sz="1600" b="0">
              <a:solidFill>
                <a:srgbClr val="FF5050"/>
              </a:solidFill>
              <a:latin typeface="Arial Narrow" panose="020B0606020202030204" pitchFamily="34" charset="0"/>
              <a:ea typeface="宋体" panose="02010600030101010101" pitchFamily="2" charset="-122"/>
            </a:endParaRPr>
          </a:p>
        </p:txBody>
      </p:sp>
      <p:sp>
        <p:nvSpPr>
          <p:cNvPr id="306199" name="Text Box 23">
            <a:extLst>
              <a:ext uri="{FF2B5EF4-FFF2-40B4-BE49-F238E27FC236}">
                <a16:creationId xmlns:a16="http://schemas.microsoft.com/office/drawing/2014/main" id="{D65E5915-7100-4540-B379-3E4ABD1796C2}"/>
              </a:ext>
            </a:extLst>
          </p:cNvPr>
          <p:cNvSpPr txBox="1">
            <a:spLocks noChangeArrowheads="1"/>
          </p:cNvSpPr>
          <p:nvPr/>
        </p:nvSpPr>
        <p:spPr bwMode="auto">
          <a:xfrm>
            <a:off x="7234238" y="1449388"/>
            <a:ext cx="1368425" cy="106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1600" b="0">
                <a:latin typeface="Arial Narrow" panose="020B0606020202030204" pitchFamily="34" charset="0"/>
                <a:ea typeface="宋体" panose="02010600030101010101" pitchFamily="2" charset="-122"/>
              </a:rPr>
              <a:t>100/133MHz</a:t>
            </a:r>
          </a:p>
          <a:p>
            <a:pPr algn="ctr"/>
            <a:r>
              <a:rPr lang="zh-CN" altLang="zh-CN" sz="1600" b="0">
                <a:latin typeface="Arial Narrow" panose="020B0606020202030204" pitchFamily="34" charset="0"/>
                <a:ea typeface="宋体" panose="02010600030101010101" pitchFamily="2" charset="-122"/>
              </a:rPr>
              <a:t>64-bit </a:t>
            </a:r>
          </a:p>
          <a:p>
            <a:pPr algn="ctr"/>
            <a:r>
              <a:rPr lang="zh-CN" altLang="zh-CN" sz="1600" b="0">
                <a:latin typeface="Arial Narrow" panose="020B0606020202030204" pitchFamily="34" charset="0"/>
                <a:ea typeface="宋体" panose="02010600030101010101" pitchFamily="2" charset="-122"/>
              </a:rPr>
              <a:t>System</a:t>
            </a:r>
          </a:p>
          <a:p>
            <a:pPr algn="ctr"/>
            <a:r>
              <a:rPr lang="zh-CN" altLang="zh-CN" sz="1600" b="0">
                <a:latin typeface="Arial Narrow" panose="020B0606020202030204" pitchFamily="34" charset="0"/>
                <a:ea typeface="宋体" panose="02010600030101010101" pitchFamily="2" charset="-122"/>
              </a:rPr>
              <a:t>Bus</a:t>
            </a:r>
          </a:p>
        </p:txBody>
      </p:sp>
      <p:sp>
        <p:nvSpPr>
          <p:cNvPr id="306200" name="Line 24">
            <a:extLst>
              <a:ext uri="{FF2B5EF4-FFF2-40B4-BE49-F238E27FC236}">
                <a16:creationId xmlns:a16="http://schemas.microsoft.com/office/drawing/2014/main" id="{474ED607-A4E3-4929-9DBB-A519EC343946}"/>
              </a:ext>
            </a:extLst>
          </p:cNvPr>
          <p:cNvSpPr>
            <a:spLocks noChangeShapeType="1"/>
          </p:cNvSpPr>
          <p:nvPr/>
        </p:nvSpPr>
        <p:spPr bwMode="auto">
          <a:xfrm>
            <a:off x="2124075" y="1060450"/>
            <a:ext cx="576263"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01" name="Line 25">
            <a:extLst>
              <a:ext uri="{FF2B5EF4-FFF2-40B4-BE49-F238E27FC236}">
                <a16:creationId xmlns:a16="http://schemas.microsoft.com/office/drawing/2014/main" id="{D28D844C-F295-4A0F-A5F3-6F9D25131D01}"/>
              </a:ext>
            </a:extLst>
          </p:cNvPr>
          <p:cNvSpPr>
            <a:spLocks noChangeShapeType="1"/>
          </p:cNvSpPr>
          <p:nvPr/>
        </p:nvSpPr>
        <p:spPr bwMode="auto">
          <a:xfrm>
            <a:off x="2193925" y="2205038"/>
            <a:ext cx="4318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02" name="Line 26">
            <a:extLst>
              <a:ext uri="{FF2B5EF4-FFF2-40B4-BE49-F238E27FC236}">
                <a16:creationId xmlns:a16="http://schemas.microsoft.com/office/drawing/2014/main" id="{0F5999FD-95EE-4182-BA37-CC8A106230F9}"/>
              </a:ext>
            </a:extLst>
          </p:cNvPr>
          <p:cNvSpPr>
            <a:spLocks noChangeShapeType="1"/>
          </p:cNvSpPr>
          <p:nvPr/>
        </p:nvSpPr>
        <p:spPr bwMode="auto">
          <a:xfrm>
            <a:off x="3560763" y="1239838"/>
            <a:ext cx="1587" cy="17303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03" name="Line 27">
            <a:extLst>
              <a:ext uri="{FF2B5EF4-FFF2-40B4-BE49-F238E27FC236}">
                <a16:creationId xmlns:a16="http://schemas.microsoft.com/office/drawing/2014/main" id="{BC0B6239-24CE-419E-B2BB-2CB458339E58}"/>
              </a:ext>
            </a:extLst>
          </p:cNvPr>
          <p:cNvSpPr>
            <a:spLocks noChangeShapeType="1"/>
          </p:cNvSpPr>
          <p:nvPr/>
        </p:nvSpPr>
        <p:spPr bwMode="auto">
          <a:xfrm>
            <a:off x="3560763" y="1773238"/>
            <a:ext cx="1587" cy="1444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04" name="Line 28">
            <a:extLst>
              <a:ext uri="{FF2B5EF4-FFF2-40B4-BE49-F238E27FC236}">
                <a16:creationId xmlns:a16="http://schemas.microsoft.com/office/drawing/2014/main" id="{DA591E7A-1AD5-45D9-8E26-A6B741BDE20D}"/>
              </a:ext>
            </a:extLst>
          </p:cNvPr>
          <p:cNvSpPr>
            <a:spLocks noChangeShapeType="1"/>
          </p:cNvSpPr>
          <p:nvPr/>
        </p:nvSpPr>
        <p:spPr bwMode="auto">
          <a:xfrm>
            <a:off x="4930775" y="2276475"/>
            <a:ext cx="288925" cy="15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05" name="Line 29">
            <a:extLst>
              <a:ext uri="{FF2B5EF4-FFF2-40B4-BE49-F238E27FC236}">
                <a16:creationId xmlns:a16="http://schemas.microsoft.com/office/drawing/2014/main" id="{D55208B9-B633-47DD-8810-BDA6C764D1A3}"/>
              </a:ext>
            </a:extLst>
          </p:cNvPr>
          <p:cNvSpPr>
            <a:spLocks noChangeShapeType="1"/>
          </p:cNvSpPr>
          <p:nvPr/>
        </p:nvSpPr>
        <p:spPr bwMode="auto">
          <a:xfrm>
            <a:off x="5795963" y="2420938"/>
            <a:ext cx="0" cy="2222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06" name="Line 30">
            <a:extLst>
              <a:ext uri="{FF2B5EF4-FFF2-40B4-BE49-F238E27FC236}">
                <a16:creationId xmlns:a16="http://schemas.microsoft.com/office/drawing/2014/main" id="{21386608-2862-408D-885A-D53B95B87828}"/>
              </a:ext>
            </a:extLst>
          </p:cNvPr>
          <p:cNvSpPr>
            <a:spLocks noChangeShapeType="1"/>
          </p:cNvSpPr>
          <p:nvPr/>
        </p:nvSpPr>
        <p:spPr bwMode="auto">
          <a:xfrm flipH="1">
            <a:off x="5795963" y="2932113"/>
            <a:ext cx="1587" cy="1508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07" name="Line 31">
            <a:extLst>
              <a:ext uri="{FF2B5EF4-FFF2-40B4-BE49-F238E27FC236}">
                <a16:creationId xmlns:a16="http://schemas.microsoft.com/office/drawing/2014/main" id="{3107411B-7062-4D11-BAAD-0E38501FBFC0}"/>
              </a:ext>
            </a:extLst>
          </p:cNvPr>
          <p:cNvSpPr>
            <a:spLocks noChangeShapeType="1"/>
          </p:cNvSpPr>
          <p:nvPr/>
        </p:nvSpPr>
        <p:spPr bwMode="auto">
          <a:xfrm flipH="1">
            <a:off x="2268538" y="2932113"/>
            <a:ext cx="0" cy="1428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08" name="Line 32">
            <a:extLst>
              <a:ext uri="{FF2B5EF4-FFF2-40B4-BE49-F238E27FC236}">
                <a16:creationId xmlns:a16="http://schemas.microsoft.com/office/drawing/2014/main" id="{7E4F826C-9046-451E-9056-1DAE16907B55}"/>
              </a:ext>
            </a:extLst>
          </p:cNvPr>
          <p:cNvSpPr>
            <a:spLocks noChangeShapeType="1"/>
          </p:cNvSpPr>
          <p:nvPr/>
        </p:nvSpPr>
        <p:spPr bwMode="auto">
          <a:xfrm flipH="1">
            <a:off x="6584950" y="3359150"/>
            <a:ext cx="1588" cy="50323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09" name="Line 33">
            <a:extLst>
              <a:ext uri="{FF2B5EF4-FFF2-40B4-BE49-F238E27FC236}">
                <a16:creationId xmlns:a16="http://schemas.microsoft.com/office/drawing/2014/main" id="{7C85AEDC-556A-4FEF-81A5-21FCA87822F5}"/>
              </a:ext>
            </a:extLst>
          </p:cNvPr>
          <p:cNvSpPr>
            <a:spLocks noChangeShapeType="1"/>
          </p:cNvSpPr>
          <p:nvPr/>
        </p:nvSpPr>
        <p:spPr bwMode="auto">
          <a:xfrm flipH="1">
            <a:off x="6154738" y="4614863"/>
            <a:ext cx="0" cy="2174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10" name="Line 34">
            <a:extLst>
              <a:ext uri="{FF2B5EF4-FFF2-40B4-BE49-F238E27FC236}">
                <a16:creationId xmlns:a16="http://schemas.microsoft.com/office/drawing/2014/main" id="{D985A824-91F3-45F0-9270-71C34920BF0E}"/>
              </a:ext>
            </a:extLst>
          </p:cNvPr>
          <p:cNvSpPr>
            <a:spLocks noChangeShapeType="1"/>
          </p:cNvSpPr>
          <p:nvPr/>
        </p:nvSpPr>
        <p:spPr bwMode="auto">
          <a:xfrm>
            <a:off x="6586538" y="4614863"/>
            <a:ext cx="1587" cy="2174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06211" name="AutoShape 35">
            <a:extLst>
              <a:ext uri="{FF2B5EF4-FFF2-40B4-BE49-F238E27FC236}">
                <a16:creationId xmlns:a16="http://schemas.microsoft.com/office/drawing/2014/main" id="{E7462808-1705-4DAD-BD4E-4CA084D5718C}"/>
              </a:ext>
            </a:extLst>
          </p:cNvPr>
          <p:cNvCxnSpPr>
            <a:cxnSpLocks noChangeShapeType="1"/>
          </p:cNvCxnSpPr>
          <p:nvPr/>
        </p:nvCxnSpPr>
        <p:spPr bwMode="auto">
          <a:xfrm rot="16200000">
            <a:off x="6011069" y="4869656"/>
            <a:ext cx="1079500" cy="503238"/>
          </a:xfrm>
          <a:prstGeom prst="bentConnector3">
            <a:avLst>
              <a:gd name="adj1" fmla="val -13222"/>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6212" name="Rectangle 36">
            <a:extLst>
              <a:ext uri="{FF2B5EF4-FFF2-40B4-BE49-F238E27FC236}">
                <a16:creationId xmlns:a16="http://schemas.microsoft.com/office/drawing/2014/main" id="{BEBA78D1-9815-4FB6-A531-9D21D6486E1B}"/>
              </a:ext>
            </a:extLst>
          </p:cNvPr>
          <p:cNvSpPr>
            <a:spLocks noChangeArrowheads="1"/>
          </p:cNvSpPr>
          <p:nvPr/>
        </p:nvSpPr>
        <p:spPr bwMode="auto">
          <a:xfrm>
            <a:off x="352425" y="4889500"/>
            <a:ext cx="838200" cy="228600"/>
          </a:xfrm>
          <a:prstGeom prst="rect">
            <a:avLst/>
          </a:prstGeom>
          <a:solidFill>
            <a:srgbClr val="0066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Arial Narrow" panose="020B0606020202030204" pitchFamily="34" charset="0"/>
                <a:ea typeface="宋体" panose="02010600030101010101" pitchFamily="2" charset="-122"/>
              </a:rPr>
              <a:t>2x ALU</a:t>
            </a:r>
          </a:p>
        </p:txBody>
      </p:sp>
      <p:sp>
        <p:nvSpPr>
          <p:cNvPr id="306213" name="Rectangle 37">
            <a:extLst>
              <a:ext uri="{FF2B5EF4-FFF2-40B4-BE49-F238E27FC236}">
                <a16:creationId xmlns:a16="http://schemas.microsoft.com/office/drawing/2014/main" id="{AFCDBEC8-ECF5-495D-9FFA-283D30EF81D0}"/>
              </a:ext>
            </a:extLst>
          </p:cNvPr>
          <p:cNvSpPr>
            <a:spLocks noChangeArrowheads="1"/>
          </p:cNvSpPr>
          <p:nvPr/>
        </p:nvSpPr>
        <p:spPr bwMode="auto">
          <a:xfrm>
            <a:off x="1266825" y="4889500"/>
            <a:ext cx="838200" cy="228600"/>
          </a:xfrm>
          <a:prstGeom prst="rect">
            <a:avLst/>
          </a:prstGeom>
          <a:solidFill>
            <a:srgbClr val="0066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Arial Narrow" panose="020B0606020202030204" pitchFamily="34" charset="0"/>
                <a:ea typeface="宋体" panose="02010600030101010101" pitchFamily="2" charset="-122"/>
              </a:rPr>
              <a:t>2x ALU</a:t>
            </a:r>
          </a:p>
        </p:txBody>
      </p:sp>
      <p:sp>
        <p:nvSpPr>
          <p:cNvPr id="306214" name="Rectangle 38">
            <a:extLst>
              <a:ext uri="{FF2B5EF4-FFF2-40B4-BE49-F238E27FC236}">
                <a16:creationId xmlns:a16="http://schemas.microsoft.com/office/drawing/2014/main" id="{FDDB4E02-82CA-42FB-82C9-484A010E7F20}"/>
              </a:ext>
            </a:extLst>
          </p:cNvPr>
          <p:cNvSpPr>
            <a:spLocks noChangeArrowheads="1"/>
          </p:cNvSpPr>
          <p:nvPr/>
        </p:nvSpPr>
        <p:spPr bwMode="auto">
          <a:xfrm>
            <a:off x="2181225" y="4889500"/>
            <a:ext cx="838200" cy="228600"/>
          </a:xfrm>
          <a:prstGeom prst="rect">
            <a:avLst/>
          </a:prstGeom>
          <a:solidFill>
            <a:srgbClr val="0066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Arial Narrow" panose="020B0606020202030204" pitchFamily="34" charset="0"/>
                <a:ea typeface="宋体" panose="02010600030101010101" pitchFamily="2" charset="-122"/>
              </a:rPr>
              <a:t>Slow ALU</a:t>
            </a:r>
          </a:p>
        </p:txBody>
      </p:sp>
      <p:sp>
        <p:nvSpPr>
          <p:cNvPr id="306215" name="Rectangle 39">
            <a:extLst>
              <a:ext uri="{FF2B5EF4-FFF2-40B4-BE49-F238E27FC236}">
                <a16:creationId xmlns:a16="http://schemas.microsoft.com/office/drawing/2014/main" id="{6B0924CD-BFAC-4ABD-A023-25AF787779A3}"/>
              </a:ext>
            </a:extLst>
          </p:cNvPr>
          <p:cNvSpPr>
            <a:spLocks noChangeArrowheads="1"/>
          </p:cNvSpPr>
          <p:nvPr/>
        </p:nvSpPr>
        <p:spPr bwMode="auto">
          <a:xfrm>
            <a:off x="352425" y="5118100"/>
            <a:ext cx="838200" cy="53022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2"/>
                  </a:outerShdw>
                </a:effectLst>
              </a14:hiddenEffects>
            </a:ext>
          </a:extLst>
        </p:spPr>
        <p:txBody>
          <a:bodyPr wrap="none" anchor="ctr"/>
          <a:lstStyle/>
          <a:p>
            <a:pPr algn="ctr"/>
            <a:r>
              <a:rPr lang="en-US" altLang="zh-CN" sz="1600" b="0">
                <a:latin typeface="Arial Narrow" panose="020B0606020202030204" pitchFamily="34" charset="0"/>
                <a:ea typeface="宋体" panose="02010600030101010101" pitchFamily="2" charset="-122"/>
              </a:rPr>
              <a:t>Simple </a:t>
            </a:r>
          </a:p>
          <a:p>
            <a:pPr algn="ctr"/>
            <a:r>
              <a:rPr lang="en-US" altLang="zh-CN" sz="1600" b="0">
                <a:latin typeface="Arial Narrow" panose="020B0606020202030204" pitchFamily="34" charset="0"/>
                <a:ea typeface="宋体" panose="02010600030101010101" pitchFamily="2" charset="-122"/>
              </a:rPr>
              <a:t>Inst.</a:t>
            </a:r>
          </a:p>
        </p:txBody>
      </p:sp>
      <p:sp>
        <p:nvSpPr>
          <p:cNvPr id="306216" name="Rectangle 40">
            <a:extLst>
              <a:ext uri="{FF2B5EF4-FFF2-40B4-BE49-F238E27FC236}">
                <a16:creationId xmlns:a16="http://schemas.microsoft.com/office/drawing/2014/main" id="{7138180D-9376-4D58-9682-1A6BD2345938}"/>
              </a:ext>
            </a:extLst>
          </p:cNvPr>
          <p:cNvSpPr>
            <a:spLocks noChangeArrowheads="1"/>
          </p:cNvSpPr>
          <p:nvPr/>
        </p:nvSpPr>
        <p:spPr bwMode="auto">
          <a:xfrm>
            <a:off x="1266825" y="5118100"/>
            <a:ext cx="838200" cy="53022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tx1">
                      <a:alpha val="50000"/>
                    </a:schemeClr>
                  </a:outerShdw>
                </a:effectLst>
              </a14:hiddenEffects>
            </a:ext>
          </a:extLst>
        </p:spPr>
        <p:txBody>
          <a:bodyPr wrap="none" anchor="ctr"/>
          <a:lstStyle/>
          <a:p>
            <a:pPr algn="ctr"/>
            <a:r>
              <a:rPr lang="en-US" altLang="zh-CN" sz="1600" b="0">
                <a:latin typeface="Arial Narrow" panose="020B0606020202030204" pitchFamily="34" charset="0"/>
                <a:ea typeface="宋体" panose="02010600030101010101" pitchFamily="2" charset="-122"/>
              </a:rPr>
              <a:t>Simple </a:t>
            </a:r>
          </a:p>
          <a:p>
            <a:pPr algn="ctr"/>
            <a:r>
              <a:rPr lang="en-US" altLang="zh-CN" sz="1600" b="0">
                <a:latin typeface="Arial Narrow" panose="020B0606020202030204" pitchFamily="34" charset="0"/>
                <a:ea typeface="宋体" panose="02010600030101010101" pitchFamily="2" charset="-122"/>
              </a:rPr>
              <a:t>Inst.</a:t>
            </a:r>
          </a:p>
        </p:txBody>
      </p:sp>
      <p:sp>
        <p:nvSpPr>
          <p:cNvPr id="306217" name="Rectangle 41">
            <a:extLst>
              <a:ext uri="{FF2B5EF4-FFF2-40B4-BE49-F238E27FC236}">
                <a16:creationId xmlns:a16="http://schemas.microsoft.com/office/drawing/2014/main" id="{C4EF8852-43A3-4B0A-A92A-459A6A3004A5}"/>
              </a:ext>
            </a:extLst>
          </p:cNvPr>
          <p:cNvSpPr>
            <a:spLocks noChangeArrowheads="1"/>
          </p:cNvSpPr>
          <p:nvPr/>
        </p:nvSpPr>
        <p:spPr bwMode="auto">
          <a:xfrm>
            <a:off x="2181225" y="5118100"/>
            <a:ext cx="838200" cy="53022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Arial Narrow" panose="020B0606020202030204" pitchFamily="34" charset="0"/>
                <a:ea typeface="宋体" panose="02010600030101010101" pitchFamily="2" charset="-122"/>
              </a:rPr>
              <a:t>Complex</a:t>
            </a:r>
          </a:p>
          <a:p>
            <a:pPr algn="ctr"/>
            <a:r>
              <a:rPr lang="en-US" altLang="zh-CN" sz="1600" b="0">
                <a:latin typeface="Arial Narrow" panose="020B0606020202030204" pitchFamily="34" charset="0"/>
                <a:ea typeface="宋体" panose="02010600030101010101" pitchFamily="2" charset="-122"/>
              </a:rPr>
              <a:t>Inst.</a:t>
            </a:r>
          </a:p>
        </p:txBody>
      </p:sp>
      <p:sp>
        <p:nvSpPr>
          <p:cNvPr id="306218" name="Text Box 42">
            <a:extLst>
              <a:ext uri="{FF2B5EF4-FFF2-40B4-BE49-F238E27FC236}">
                <a16:creationId xmlns:a16="http://schemas.microsoft.com/office/drawing/2014/main" id="{52945385-524A-44F1-A041-DAE90E4718E8}"/>
              </a:ext>
            </a:extLst>
          </p:cNvPr>
          <p:cNvSpPr txBox="1">
            <a:spLocks noChangeArrowheads="1"/>
          </p:cNvSpPr>
          <p:nvPr/>
        </p:nvSpPr>
        <p:spPr bwMode="auto">
          <a:xfrm>
            <a:off x="4930775" y="4940300"/>
            <a:ext cx="788988" cy="5842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1600" b="0">
                <a:latin typeface="Arial Narrow" panose="020B0606020202030204" pitchFamily="34" charset="0"/>
                <a:ea typeface="宋体" panose="02010600030101010101" pitchFamily="2" charset="-122"/>
              </a:rPr>
              <a:t>FP Move</a:t>
            </a:r>
          </a:p>
        </p:txBody>
      </p:sp>
      <p:sp>
        <p:nvSpPr>
          <p:cNvPr id="306219" name="Line 43">
            <a:extLst>
              <a:ext uri="{FF2B5EF4-FFF2-40B4-BE49-F238E27FC236}">
                <a16:creationId xmlns:a16="http://schemas.microsoft.com/office/drawing/2014/main" id="{8C0C68E0-3750-4FEB-8B3E-7644C4EABDF8}"/>
              </a:ext>
            </a:extLst>
          </p:cNvPr>
          <p:cNvSpPr>
            <a:spLocks noChangeShapeType="1"/>
          </p:cNvSpPr>
          <p:nvPr/>
        </p:nvSpPr>
        <p:spPr bwMode="auto">
          <a:xfrm>
            <a:off x="581025" y="4600575"/>
            <a:ext cx="0" cy="3016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20" name="Line 44">
            <a:extLst>
              <a:ext uri="{FF2B5EF4-FFF2-40B4-BE49-F238E27FC236}">
                <a16:creationId xmlns:a16="http://schemas.microsoft.com/office/drawing/2014/main" id="{E256B109-2C51-477D-AA84-4D99A51C6C9D}"/>
              </a:ext>
            </a:extLst>
          </p:cNvPr>
          <p:cNvSpPr>
            <a:spLocks noChangeShapeType="1"/>
          </p:cNvSpPr>
          <p:nvPr/>
        </p:nvSpPr>
        <p:spPr bwMode="auto">
          <a:xfrm>
            <a:off x="962025" y="4613275"/>
            <a:ext cx="0" cy="3016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21" name="Line 45">
            <a:extLst>
              <a:ext uri="{FF2B5EF4-FFF2-40B4-BE49-F238E27FC236}">
                <a16:creationId xmlns:a16="http://schemas.microsoft.com/office/drawing/2014/main" id="{628DA479-74B7-4804-B68F-792B2D99A1B0}"/>
              </a:ext>
            </a:extLst>
          </p:cNvPr>
          <p:cNvSpPr>
            <a:spLocks noChangeShapeType="1"/>
          </p:cNvSpPr>
          <p:nvPr/>
        </p:nvSpPr>
        <p:spPr bwMode="auto">
          <a:xfrm>
            <a:off x="1495425" y="4613275"/>
            <a:ext cx="0" cy="3016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22" name="Line 46">
            <a:extLst>
              <a:ext uri="{FF2B5EF4-FFF2-40B4-BE49-F238E27FC236}">
                <a16:creationId xmlns:a16="http://schemas.microsoft.com/office/drawing/2014/main" id="{0169AF1C-3224-4650-99B9-0835F3B2378F}"/>
              </a:ext>
            </a:extLst>
          </p:cNvPr>
          <p:cNvSpPr>
            <a:spLocks noChangeShapeType="1"/>
          </p:cNvSpPr>
          <p:nvPr/>
        </p:nvSpPr>
        <p:spPr bwMode="auto">
          <a:xfrm>
            <a:off x="1876425" y="4613275"/>
            <a:ext cx="0" cy="3016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23" name="Line 47">
            <a:extLst>
              <a:ext uri="{FF2B5EF4-FFF2-40B4-BE49-F238E27FC236}">
                <a16:creationId xmlns:a16="http://schemas.microsoft.com/office/drawing/2014/main" id="{A472A117-51D5-41B4-86E0-B19F5890337A}"/>
              </a:ext>
            </a:extLst>
          </p:cNvPr>
          <p:cNvSpPr>
            <a:spLocks noChangeShapeType="1"/>
          </p:cNvSpPr>
          <p:nvPr/>
        </p:nvSpPr>
        <p:spPr bwMode="auto">
          <a:xfrm>
            <a:off x="2346325" y="4613275"/>
            <a:ext cx="0" cy="3016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24" name="Line 48">
            <a:extLst>
              <a:ext uri="{FF2B5EF4-FFF2-40B4-BE49-F238E27FC236}">
                <a16:creationId xmlns:a16="http://schemas.microsoft.com/office/drawing/2014/main" id="{7256EDAE-0DE7-435F-AA07-0623A684AC43}"/>
              </a:ext>
            </a:extLst>
          </p:cNvPr>
          <p:cNvSpPr>
            <a:spLocks noChangeShapeType="1"/>
          </p:cNvSpPr>
          <p:nvPr/>
        </p:nvSpPr>
        <p:spPr bwMode="auto">
          <a:xfrm>
            <a:off x="2790825" y="4613275"/>
            <a:ext cx="0" cy="3016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25" name="Line 49">
            <a:extLst>
              <a:ext uri="{FF2B5EF4-FFF2-40B4-BE49-F238E27FC236}">
                <a16:creationId xmlns:a16="http://schemas.microsoft.com/office/drawing/2014/main" id="{0ECFCDA9-6A98-415C-A41A-6FF790995012}"/>
              </a:ext>
            </a:extLst>
          </p:cNvPr>
          <p:cNvSpPr>
            <a:spLocks noChangeShapeType="1"/>
          </p:cNvSpPr>
          <p:nvPr/>
        </p:nvSpPr>
        <p:spPr bwMode="auto">
          <a:xfrm>
            <a:off x="5362575" y="4583113"/>
            <a:ext cx="0" cy="3571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26" name="Line 50">
            <a:extLst>
              <a:ext uri="{FF2B5EF4-FFF2-40B4-BE49-F238E27FC236}">
                <a16:creationId xmlns:a16="http://schemas.microsoft.com/office/drawing/2014/main" id="{6CA8B9C4-7FBB-4D70-B2FF-BCF40CA32C84}"/>
              </a:ext>
            </a:extLst>
          </p:cNvPr>
          <p:cNvSpPr>
            <a:spLocks noChangeShapeType="1"/>
          </p:cNvSpPr>
          <p:nvPr/>
        </p:nvSpPr>
        <p:spPr bwMode="auto">
          <a:xfrm>
            <a:off x="5365750" y="5514975"/>
            <a:ext cx="0" cy="4349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27" name="Line 51">
            <a:extLst>
              <a:ext uri="{FF2B5EF4-FFF2-40B4-BE49-F238E27FC236}">
                <a16:creationId xmlns:a16="http://schemas.microsoft.com/office/drawing/2014/main" id="{A60BF69D-D316-4E33-8F65-EDE92B558F13}"/>
              </a:ext>
            </a:extLst>
          </p:cNvPr>
          <p:cNvSpPr>
            <a:spLocks noChangeShapeType="1"/>
          </p:cNvSpPr>
          <p:nvPr/>
        </p:nvSpPr>
        <p:spPr bwMode="auto">
          <a:xfrm>
            <a:off x="5362575" y="5657850"/>
            <a:ext cx="4016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28" name="Line 52">
            <a:extLst>
              <a:ext uri="{FF2B5EF4-FFF2-40B4-BE49-F238E27FC236}">
                <a16:creationId xmlns:a16="http://schemas.microsoft.com/office/drawing/2014/main" id="{31A6A6CC-6992-4CD4-A39B-0CBA9343D43D}"/>
              </a:ext>
            </a:extLst>
          </p:cNvPr>
          <p:cNvSpPr>
            <a:spLocks noChangeShapeType="1"/>
          </p:cNvSpPr>
          <p:nvPr/>
        </p:nvSpPr>
        <p:spPr bwMode="auto">
          <a:xfrm flipH="1" flipV="1">
            <a:off x="5794375" y="4583113"/>
            <a:ext cx="0" cy="10731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29" name="Line 53">
            <a:extLst>
              <a:ext uri="{FF2B5EF4-FFF2-40B4-BE49-F238E27FC236}">
                <a16:creationId xmlns:a16="http://schemas.microsoft.com/office/drawing/2014/main" id="{FB21936B-FA8D-420C-9413-72FC3F07ABD0}"/>
              </a:ext>
            </a:extLst>
          </p:cNvPr>
          <p:cNvSpPr>
            <a:spLocks noChangeShapeType="1"/>
          </p:cNvSpPr>
          <p:nvPr/>
        </p:nvSpPr>
        <p:spPr bwMode="auto">
          <a:xfrm>
            <a:off x="2600325" y="5648325"/>
            <a:ext cx="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30" name="Line 54">
            <a:extLst>
              <a:ext uri="{FF2B5EF4-FFF2-40B4-BE49-F238E27FC236}">
                <a16:creationId xmlns:a16="http://schemas.microsoft.com/office/drawing/2014/main" id="{972A6F2B-74EB-46BA-A8B0-876BE9B16882}"/>
              </a:ext>
            </a:extLst>
          </p:cNvPr>
          <p:cNvSpPr>
            <a:spLocks noChangeShapeType="1"/>
          </p:cNvSpPr>
          <p:nvPr/>
        </p:nvSpPr>
        <p:spPr bwMode="auto">
          <a:xfrm flipH="1">
            <a:off x="2143125" y="5800725"/>
            <a:ext cx="457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31" name="Line 55">
            <a:extLst>
              <a:ext uri="{FF2B5EF4-FFF2-40B4-BE49-F238E27FC236}">
                <a16:creationId xmlns:a16="http://schemas.microsoft.com/office/drawing/2014/main" id="{6FFA7B86-94BC-423D-AA99-FE49FDE12ECB}"/>
              </a:ext>
            </a:extLst>
          </p:cNvPr>
          <p:cNvSpPr>
            <a:spLocks noChangeShapeType="1"/>
          </p:cNvSpPr>
          <p:nvPr/>
        </p:nvSpPr>
        <p:spPr bwMode="auto">
          <a:xfrm flipV="1">
            <a:off x="2144713" y="4583113"/>
            <a:ext cx="1587" cy="12160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32" name="Line 56">
            <a:extLst>
              <a:ext uri="{FF2B5EF4-FFF2-40B4-BE49-F238E27FC236}">
                <a16:creationId xmlns:a16="http://schemas.microsoft.com/office/drawing/2014/main" id="{729E75F9-3343-4701-956C-F63211F63E0C}"/>
              </a:ext>
            </a:extLst>
          </p:cNvPr>
          <p:cNvSpPr>
            <a:spLocks noChangeShapeType="1"/>
          </p:cNvSpPr>
          <p:nvPr/>
        </p:nvSpPr>
        <p:spPr bwMode="auto">
          <a:xfrm>
            <a:off x="1692275" y="5648325"/>
            <a:ext cx="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33" name="Line 57">
            <a:extLst>
              <a:ext uri="{FF2B5EF4-FFF2-40B4-BE49-F238E27FC236}">
                <a16:creationId xmlns:a16="http://schemas.microsoft.com/office/drawing/2014/main" id="{E94006EF-5D14-4846-A818-A9DB3865EBB7}"/>
              </a:ext>
            </a:extLst>
          </p:cNvPr>
          <p:cNvSpPr>
            <a:spLocks noChangeShapeType="1"/>
          </p:cNvSpPr>
          <p:nvPr/>
        </p:nvSpPr>
        <p:spPr bwMode="auto">
          <a:xfrm flipH="1">
            <a:off x="1235075" y="5800725"/>
            <a:ext cx="457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34" name="Line 58">
            <a:extLst>
              <a:ext uri="{FF2B5EF4-FFF2-40B4-BE49-F238E27FC236}">
                <a16:creationId xmlns:a16="http://schemas.microsoft.com/office/drawing/2014/main" id="{BDEE10C3-ECC0-433A-862C-FF3D5460BFA4}"/>
              </a:ext>
            </a:extLst>
          </p:cNvPr>
          <p:cNvSpPr>
            <a:spLocks noChangeShapeType="1"/>
          </p:cNvSpPr>
          <p:nvPr/>
        </p:nvSpPr>
        <p:spPr bwMode="auto">
          <a:xfrm flipV="1">
            <a:off x="1236663" y="4583113"/>
            <a:ext cx="1587" cy="12160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35" name="Line 59">
            <a:extLst>
              <a:ext uri="{FF2B5EF4-FFF2-40B4-BE49-F238E27FC236}">
                <a16:creationId xmlns:a16="http://schemas.microsoft.com/office/drawing/2014/main" id="{013F1C27-202B-4446-9FC7-21CFD97324B6}"/>
              </a:ext>
            </a:extLst>
          </p:cNvPr>
          <p:cNvSpPr>
            <a:spLocks noChangeShapeType="1"/>
          </p:cNvSpPr>
          <p:nvPr/>
        </p:nvSpPr>
        <p:spPr bwMode="auto">
          <a:xfrm>
            <a:off x="777875" y="5648325"/>
            <a:ext cx="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36" name="Line 60">
            <a:extLst>
              <a:ext uri="{FF2B5EF4-FFF2-40B4-BE49-F238E27FC236}">
                <a16:creationId xmlns:a16="http://schemas.microsoft.com/office/drawing/2014/main" id="{84A63402-3AF8-4262-AF6B-87DE2D577799}"/>
              </a:ext>
            </a:extLst>
          </p:cNvPr>
          <p:cNvSpPr>
            <a:spLocks noChangeShapeType="1"/>
          </p:cNvSpPr>
          <p:nvPr/>
        </p:nvSpPr>
        <p:spPr bwMode="auto">
          <a:xfrm flipH="1">
            <a:off x="320675" y="5800725"/>
            <a:ext cx="457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37" name="Rectangle 61">
            <a:extLst>
              <a:ext uri="{FF2B5EF4-FFF2-40B4-BE49-F238E27FC236}">
                <a16:creationId xmlns:a16="http://schemas.microsoft.com/office/drawing/2014/main" id="{2C0A42A2-5652-439D-A91B-2E6035895116}"/>
              </a:ext>
            </a:extLst>
          </p:cNvPr>
          <p:cNvSpPr>
            <a:spLocks noChangeArrowheads="1"/>
          </p:cNvSpPr>
          <p:nvPr/>
        </p:nvSpPr>
        <p:spPr bwMode="auto">
          <a:xfrm>
            <a:off x="3057525" y="4886325"/>
            <a:ext cx="838200" cy="227013"/>
          </a:xfrm>
          <a:prstGeom prst="rect">
            <a:avLst/>
          </a:prstGeom>
          <a:solidFill>
            <a:srgbClr val="0066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Arial Narrow" panose="020B0606020202030204" pitchFamily="34" charset="0"/>
                <a:ea typeface="宋体" panose="02010600030101010101" pitchFamily="2" charset="-122"/>
              </a:rPr>
              <a:t>AGU</a:t>
            </a:r>
          </a:p>
        </p:txBody>
      </p:sp>
      <p:sp>
        <p:nvSpPr>
          <p:cNvPr id="306238" name="Rectangle 62">
            <a:extLst>
              <a:ext uri="{FF2B5EF4-FFF2-40B4-BE49-F238E27FC236}">
                <a16:creationId xmlns:a16="http://schemas.microsoft.com/office/drawing/2014/main" id="{BA5A965B-8C70-4B49-A2C8-0434A7C000C7}"/>
              </a:ext>
            </a:extLst>
          </p:cNvPr>
          <p:cNvSpPr>
            <a:spLocks noChangeArrowheads="1"/>
          </p:cNvSpPr>
          <p:nvPr/>
        </p:nvSpPr>
        <p:spPr bwMode="auto">
          <a:xfrm>
            <a:off x="3971925" y="4886325"/>
            <a:ext cx="838200" cy="227013"/>
          </a:xfrm>
          <a:prstGeom prst="rect">
            <a:avLst/>
          </a:prstGeom>
          <a:solidFill>
            <a:srgbClr val="0066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Arial Narrow" panose="020B0606020202030204" pitchFamily="34" charset="0"/>
                <a:ea typeface="宋体" panose="02010600030101010101" pitchFamily="2" charset="-122"/>
              </a:rPr>
              <a:t>AGU</a:t>
            </a:r>
          </a:p>
        </p:txBody>
      </p:sp>
      <p:sp>
        <p:nvSpPr>
          <p:cNvPr id="306239" name="Rectangle 63">
            <a:extLst>
              <a:ext uri="{FF2B5EF4-FFF2-40B4-BE49-F238E27FC236}">
                <a16:creationId xmlns:a16="http://schemas.microsoft.com/office/drawing/2014/main" id="{E2D23D10-B92B-44BC-A19C-9773412E743E}"/>
              </a:ext>
            </a:extLst>
          </p:cNvPr>
          <p:cNvSpPr>
            <a:spLocks noChangeArrowheads="1"/>
          </p:cNvSpPr>
          <p:nvPr/>
        </p:nvSpPr>
        <p:spPr bwMode="auto">
          <a:xfrm>
            <a:off x="3057525" y="5114925"/>
            <a:ext cx="838200" cy="52863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Arial Narrow" panose="020B0606020202030204" pitchFamily="34" charset="0"/>
                <a:ea typeface="宋体" panose="02010600030101010101" pitchFamily="2" charset="-122"/>
              </a:rPr>
              <a:t>Ld addr</a:t>
            </a:r>
          </a:p>
        </p:txBody>
      </p:sp>
      <p:sp>
        <p:nvSpPr>
          <p:cNvPr id="306240" name="Rectangle 64">
            <a:extLst>
              <a:ext uri="{FF2B5EF4-FFF2-40B4-BE49-F238E27FC236}">
                <a16:creationId xmlns:a16="http://schemas.microsoft.com/office/drawing/2014/main" id="{14ACDF4A-F95C-4D90-B8CC-E7D0FC949885}"/>
              </a:ext>
            </a:extLst>
          </p:cNvPr>
          <p:cNvSpPr>
            <a:spLocks noChangeArrowheads="1"/>
          </p:cNvSpPr>
          <p:nvPr/>
        </p:nvSpPr>
        <p:spPr bwMode="auto">
          <a:xfrm>
            <a:off x="3971925" y="5114925"/>
            <a:ext cx="838200" cy="52863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Arial Narrow" panose="020B0606020202030204" pitchFamily="34" charset="0"/>
                <a:ea typeface="宋体" panose="02010600030101010101" pitchFamily="2" charset="-122"/>
              </a:rPr>
              <a:t>St addr</a:t>
            </a:r>
          </a:p>
        </p:txBody>
      </p:sp>
      <p:sp>
        <p:nvSpPr>
          <p:cNvPr id="306241" name="Line 65">
            <a:extLst>
              <a:ext uri="{FF2B5EF4-FFF2-40B4-BE49-F238E27FC236}">
                <a16:creationId xmlns:a16="http://schemas.microsoft.com/office/drawing/2014/main" id="{9191575B-7036-4386-9B3D-3E1206EDBD6F}"/>
              </a:ext>
            </a:extLst>
          </p:cNvPr>
          <p:cNvSpPr>
            <a:spLocks noChangeShapeType="1"/>
          </p:cNvSpPr>
          <p:nvPr/>
        </p:nvSpPr>
        <p:spPr bwMode="auto">
          <a:xfrm>
            <a:off x="3209925" y="4608513"/>
            <a:ext cx="0" cy="3032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42" name="Line 66">
            <a:extLst>
              <a:ext uri="{FF2B5EF4-FFF2-40B4-BE49-F238E27FC236}">
                <a16:creationId xmlns:a16="http://schemas.microsoft.com/office/drawing/2014/main" id="{B4787A78-610B-4908-BB81-E595A1169AB8}"/>
              </a:ext>
            </a:extLst>
          </p:cNvPr>
          <p:cNvSpPr>
            <a:spLocks noChangeShapeType="1"/>
          </p:cNvSpPr>
          <p:nvPr/>
        </p:nvSpPr>
        <p:spPr bwMode="auto">
          <a:xfrm>
            <a:off x="3743325" y="4608513"/>
            <a:ext cx="0" cy="3032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43" name="Line 67">
            <a:extLst>
              <a:ext uri="{FF2B5EF4-FFF2-40B4-BE49-F238E27FC236}">
                <a16:creationId xmlns:a16="http://schemas.microsoft.com/office/drawing/2014/main" id="{4A0E50EC-A3C6-4C42-B9CE-1C5AE281BC89}"/>
              </a:ext>
            </a:extLst>
          </p:cNvPr>
          <p:cNvSpPr>
            <a:spLocks noChangeShapeType="1"/>
          </p:cNvSpPr>
          <p:nvPr/>
        </p:nvSpPr>
        <p:spPr bwMode="auto">
          <a:xfrm>
            <a:off x="4124325" y="4608513"/>
            <a:ext cx="0" cy="3032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44" name="Line 68">
            <a:extLst>
              <a:ext uri="{FF2B5EF4-FFF2-40B4-BE49-F238E27FC236}">
                <a16:creationId xmlns:a16="http://schemas.microsoft.com/office/drawing/2014/main" id="{F8E2FB32-9267-439A-8467-AB00BFE4AFF4}"/>
              </a:ext>
            </a:extLst>
          </p:cNvPr>
          <p:cNvSpPr>
            <a:spLocks noChangeShapeType="1"/>
          </p:cNvSpPr>
          <p:nvPr/>
        </p:nvSpPr>
        <p:spPr bwMode="auto">
          <a:xfrm>
            <a:off x="4733925" y="4608513"/>
            <a:ext cx="0" cy="3032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45" name="Line 69">
            <a:extLst>
              <a:ext uri="{FF2B5EF4-FFF2-40B4-BE49-F238E27FC236}">
                <a16:creationId xmlns:a16="http://schemas.microsoft.com/office/drawing/2014/main" id="{E080896B-7524-4AAE-BD0C-C8B9A44CC089}"/>
              </a:ext>
            </a:extLst>
          </p:cNvPr>
          <p:cNvSpPr>
            <a:spLocks noChangeShapeType="1"/>
          </p:cNvSpPr>
          <p:nvPr/>
        </p:nvSpPr>
        <p:spPr bwMode="auto">
          <a:xfrm flipV="1">
            <a:off x="322263" y="4583113"/>
            <a:ext cx="1587" cy="12080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46" name="Line 70">
            <a:extLst>
              <a:ext uri="{FF2B5EF4-FFF2-40B4-BE49-F238E27FC236}">
                <a16:creationId xmlns:a16="http://schemas.microsoft.com/office/drawing/2014/main" id="{FC7080D1-784C-4F46-B335-180B0E203A13}"/>
              </a:ext>
            </a:extLst>
          </p:cNvPr>
          <p:cNvSpPr>
            <a:spLocks noChangeShapeType="1"/>
          </p:cNvSpPr>
          <p:nvPr/>
        </p:nvSpPr>
        <p:spPr bwMode="auto">
          <a:xfrm>
            <a:off x="4430713" y="5645150"/>
            <a:ext cx="0"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47" name="Line 71">
            <a:extLst>
              <a:ext uri="{FF2B5EF4-FFF2-40B4-BE49-F238E27FC236}">
                <a16:creationId xmlns:a16="http://schemas.microsoft.com/office/drawing/2014/main" id="{EAB48311-3F53-4AC5-B2BC-03BF1CD99001}"/>
              </a:ext>
            </a:extLst>
          </p:cNvPr>
          <p:cNvSpPr>
            <a:spLocks noChangeShapeType="1"/>
          </p:cNvSpPr>
          <p:nvPr/>
        </p:nvSpPr>
        <p:spPr bwMode="auto">
          <a:xfrm>
            <a:off x="3516313" y="5645150"/>
            <a:ext cx="0"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48" name="未知">
            <a:extLst>
              <a:ext uri="{FF2B5EF4-FFF2-40B4-BE49-F238E27FC236}">
                <a16:creationId xmlns:a16="http://schemas.microsoft.com/office/drawing/2014/main" id="{434AE7E6-957F-4A5E-9342-693FA9E3F802}"/>
              </a:ext>
            </a:extLst>
          </p:cNvPr>
          <p:cNvSpPr>
            <a:spLocks/>
          </p:cNvSpPr>
          <p:nvPr/>
        </p:nvSpPr>
        <p:spPr bwMode="auto">
          <a:xfrm>
            <a:off x="3705225" y="3379788"/>
            <a:ext cx="1749425" cy="496887"/>
          </a:xfrm>
          <a:custGeom>
            <a:avLst/>
            <a:gdLst>
              <a:gd name="T0" fmla="*/ 21600 w 21600"/>
              <a:gd name="T1" fmla="*/ 0 h 21600"/>
              <a:gd name="T2" fmla="*/ 21600 w 21600"/>
              <a:gd name="T3" fmla="*/ 5289 h 21600"/>
              <a:gd name="T4" fmla="*/ 7 w 21600"/>
              <a:gd name="T5" fmla="*/ 5482 h 21600"/>
              <a:gd name="T6" fmla="*/ 0 w 21600"/>
              <a:gd name="T7" fmla="*/ 21600 h 21600"/>
            </a:gdLst>
            <a:ahLst/>
            <a:cxnLst>
              <a:cxn ang="0">
                <a:pos x="T0" y="T1"/>
              </a:cxn>
              <a:cxn ang="0">
                <a:pos x="T2" y="T3"/>
              </a:cxn>
              <a:cxn ang="0">
                <a:pos x="T4" y="T5"/>
              </a:cxn>
              <a:cxn ang="0">
                <a:pos x="T6" y="T7"/>
              </a:cxn>
            </a:cxnLst>
            <a:rect l="0" t="0" r="r" b="b"/>
            <a:pathLst>
              <a:path w="21600" h="21600">
                <a:moveTo>
                  <a:pt x="21600" y="0"/>
                </a:moveTo>
                <a:lnTo>
                  <a:pt x="21600" y="5289"/>
                </a:lnTo>
                <a:lnTo>
                  <a:pt x="7" y="5482"/>
                </a:lnTo>
                <a:lnTo>
                  <a:pt x="0" y="21600"/>
                </a:lnTo>
              </a:path>
            </a:pathLst>
          </a:custGeom>
          <a:noFill/>
          <a:ln w="12700" cap="flat" cmpd="sng">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49" name="Line 73">
            <a:extLst>
              <a:ext uri="{FF2B5EF4-FFF2-40B4-BE49-F238E27FC236}">
                <a16:creationId xmlns:a16="http://schemas.microsoft.com/office/drawing/2014/main" id="{EEF48C20-9F51-4725-8996-E7E9831D8CF3}"/>
              </a:ext>
            </a:extLst>
          </p:cNvPr>
          <p:cNvSpPr>
            <a:spLocks noChangeShapeType="1"/>
          </p:cNvSpPr>
          <p:nvPr/>
        </p:nvSpPr>
        <p:spPr bwMode="auto">
          <a:xfrm flipH="1">
            <a:off x="4857750" y="3359150"/>
            <a:ext cx="1588" cy="50323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50" name="Line 74">
            <a:extLst>
              <a:ext uri="{FF2B5EF4-FFF2-40B4-BE49-F238E27FC236}">
                <a16:creationId xmlns:a16="http://schemas.microsoft.com/office/drawing/2014/main" id="{658127B3-C2C2-4C37-B661-A37375604351}"/>
              </a:ext>
            </a:extLst>
          </p:cNvPr>
          <p:cNvSpPr>
            <a:spLocks noChangeShapeType="1"/>
          </p:cNvSpPr>
          <p:nvPr/>
        </p:nvSpPr>
        <p:spPr bwMode="auto">
          <a:xfrm>
            <a:off x="5218113" y="2132013"/>
            <a:ext cx="1223962"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06251" name="Group 75">
            <a:extLst>
              <a:ext uri="{FF2B5EF4-FFF2-40B4-BE49-F238E27FC236}">
                <a16:creationId xmlns:a16="http://schemas.microsoft.com/office/drawing/2014/main" id="{3C26E4CE-18E9-41F3-A0B9-40AD61142E89}"/>
              </a:ext>
            </a:extLst>
          </p:cNvPr>
          <p:cNvGrpSpPr>
            <a:grpSpLocks/>
          </p:cNvGrpSpPr>
          <p:nvPr/>
        </p:nvGrpSpPr>
        <p:grpSpPr bwMode="auto">
          <a:xfrm>
            <a:off x="4711700" y="3575050"/>
            <a:ext cx="2305050" cy="573088"/>
            <a:chOff x="0" y="0"/>
            <a:chExt cx="3630" cy="904"/>
          </a:xfrm>
        </p:grpSpPr>
        <p:sp>
          <p:nvSpPr>
            <p:cNvPr id="306252" name="Rectangle 76">
              <a:extLst>
                <a:ext uri="{FF2B5EF4-FFF2-40B4-BE49-F238E27FC236}">
                  <a16:creationId xmlns:a16="http://schemas.microsoft.com/office/drawing/2014/main" id="{127B49EF-607D-42B6-B2C6-274827A877DA}"/>
                </a:ext>
              </a:extLst>
            </p:cNvPr>
            <p:cNvSpPr>
              <a:spLocks noChangeArrowheads="1"/>
            </p:cNvSpPr>
            <p:nvPr/>
          </p:nvSpPr>
          <p:spPr bwMode="auto">
            <a:xfrm>
              <a:off x="5" y="0"/>
              <a:ext cx="3600" cy="904"/>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ea typeface="宋体" panose="02010600030101010101" pitchFamily="2" charset="-122"/>
                </a:rPr>
                <a:t>FP</a:t>
              </a:r>
              <a:r>
                <a:rPr lang="zh-CN" altLang="zh-CN" sz="1600" b="0">
                  <a:ea typeface="宋体" panose="02010600030101010101" pitchFamily="2" charset="-122"/>
                </a:rPr>
                <a:t> </a:t>
              </a:r>
              <a:r>
                <a:rPr lang="en-US" altLang="zh-CN" sz="1600" b="0">
                  <a:ea typeface="宋体" panose="02010600030101010101" pitchFamily="2" charset="-122"/>
                  <a:sym typeface="Symbol" panose="05050102010706020507" pitchFamily="18" charset="2"/>
                </a:rPr>
                <a:t>scheduler</a:t>
              </a:r>
            </a:p>
            <a:p>
              <a:pPr algn="ctr"/>
              <a:r>
                <a:rPr lang="zh-CN" altLang="zh-CN" sz="1800" b="0">
                  <a:ea typeface="宋体" panose="02010600030101010101" pitchFamily="2" charset="-122"/>
                </a:rPr>
                <a:t>General</a:t>
              </a:r>
              <a:r>
                <a:rPr lang="en-US" altLang="zh-CN" sz="1800" b="0">
                  <a:ea typeface="宋体" panose="02010600030101010101" pitchFamily="2" charset="-122"/>
                </a:rPr>
                <a:t> </a:t>
              </a:r>
              <a:r>
                <a:rPr lang="en-US" altLang="zh-CN" sz="1800" b="0">
                  <a:ea typeface="宋体" panose="02010600030101010101" pitchFamily="2" charset="-122"/>
                  <a:sym typeface="Symbol" panose="05050102010706020507" pitchFamily="18" charset="2"/>
                </a:rPr>
                <a:t>FP</a:t>
              </a:r>
              <a:r>
                <a:rPr lang="en-US" altLang="zh-CN" sz="1600" b="0">
                  <a:ea typeface="宋体" panose="02010600030101010101" pitchFamily="2" charset="-122"/>
                  <a:sym typeface="Symbol" panose="05050102010706020507" pitchFamily="18" charset="2"/>
                </a:rPr>
                <a:t>   FP mem</a:t>
              </a:r>
            </a:p>
          </p:txBody>
        </p:sp>
        <p:sp>
          <p:nvSpPr>
            <p:cNvPr id="306253" name="Line 77">
              <a:extLst>
                <a:ext uri="{FF2B5EF4-FFF2-40B4-BE49-F238E27FC236}">
                  <a16:creationId xmlns:a16="http://schemas.microsoft.com/office/drawing/2014/main" id="{A7AF4E5C-D2E2-4F42-AC70-BC3FA073AB39}"/>
                </a:ext>
              </a:extLst>
            </p:cNvPr>
            <p:cNvSpPr>
              <a:spLocks noChangeShapeType="1"/>
            </p:cNvSpPr>
            <p:nvPr/>
          </p:nvSpPr>
          <p:spPr bwMode="auto">
            <a:xfrm>
              <a:off x="0" y="451"/>
              <a:ext cx="363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54" name="Line 78">
              <a:extLst>
                <a:ext uri="{FF2B5EF4-FFF2-40B4-BE49-F238E27FC236}">
                  <a16:creationId xmlns:a16="http://schemas.microsoft.com/office/drawing/2014/main" id="{2BB2AF31-B6A4-4209-9448-1756D59060ED}"/>
                </a:ext>
              </a:extLst>
            </p:cNvPr>
            <p:cNvSpPr>
              <a:spLocks noChangeShapeType="1"/>
            </p:cNvSpPr>
            <p:nvPr/>
          </p:nvSpPr>
          <p:spPr bwMode="auto">
            <a:xfrm>
              <a:off x="2046" y="452"/>
              <a:ext cx="0" cy="4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06255" name="Rectangle 79">
            <a:extLst>
              <a:ext uri="{FF2B5EF4-FFF2-40B4-BE49-F238E27FC236}">
                <a16:creationId xmlns:a16="http://schemas.microsoft.com/office/drawing/2014/main" id="{20ACC954-5731-4CF7-BE3B-C23BD2994DE4}"/>
              </a:ext>
            </a:extLst>
          </p:cNvPr>
          <p:cNvSpPr>
            <a:spLocks noChangeArrowheads="1"/>
          </p:cNvSpPr>
          <p:nvPr/>
        </p:nvSpPr>
        <p:spPr bwMode="auto">
          <a:xfrm>
            <a:off x="322263" y="3070225"/>
            <a:ext cx="4681537" cy="304800"/>
          </a:xfrm>
          <a:prstGeom prst="rect">
            <a:avLst/>
          </a:prstGeom>
          <a:solidFill>
            <a:srgbClr val="66FF33"/>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ea typeface="宋体" panose="02010600030101010101" pitchFamily="2" charset="-122"/>
              </a:rPr>
              <a:t>INT / FP </a:t>
            </a:r>
            <a:r>
              <a:rPr lang="en-US" altLang="zh-CN" sz="1600" b="0">
                <a:ea typeface="宋体" panose="02010600030101010101" pitchFamily="2" charset="-122"/>
                <a:sym typeface="Symbol" panose="05050102010706020507" pitchFamily="18" charset="2"/>
              </a:rPr>
              <a:t></a:t>
            </a:r>
            <a:r>
              <a:rPr lang="en-US" altLang="zh-CN" sz="1600" b="0">
                <a:ea typeface="宋体" panose="02010600030101010101" pitchFamily="2" charset="-122"/>
              </a:rPr>
              <a:t>op Queue</a:t>
            </a:r>
          </a:p>
        </p:txBody>
      </p:sp>
      <p:sp>
        <p:nvSpPr>
          <p:cNvPr id="306256" name="Rectangle 80">
            <a:extLst>
              <a:ext uri="{FF2B5EF4-FFF2-40B4-BE49-F238E27FC236}">
                <a16:creationId xmlns:a16="http://schemas.microsoft.com/office/drawing/2014/main" id="{D877E1AC-2099-4EB6-ADA6-67121205A5C4}"/>
              </a:ext>
            </a:extLst>
          </p:cNvPr>
          <p:cNvSpPr>
            <a:spLocks noChangeArrowheads="1"/>
          </p:cNvSpPr>
          <p:nvPr/>
        </p:nvSpPr>
        <p:spPr bwMode="auto">
          <a:xfrm>
            <a:off x="250825" y="4294188"/>
            <a:ext cx="4537075" cy="30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ea typeface="宋体" panose="02010600030101010101" pitchFamily="2" charset="-122"/>
              </a:rPr>
              <a:t>INT Register File/Bypass Network</a:t>
            </a:r>
          </a:p>
        </p:txBody>
      </p:sp>
      <p:sp>
        <p:nvSpPr>
          <p:cNvPr id="306257" name="Line 81">
            <a:extLst>
              <a:ext uri="{FF2B5EF4-FFF2-40B4-BE49-F238E27FC236}">
                <a16:creationId xmlns:a16="http://schemas.microsoft.com/office/drawing/2014/main" id="{A91AA1F2-41CE-46CD-8CC1-9F1C1EA35CE9}"/>
              </a:ext>
            </a:extLst>
          </p:cNvPr>
          <p:cNvSpPr>
            <a:spLocks noChangeShapeType="1"/>
          </p:cNvSpPr>
          <p:nvPr/>
        </p:nvSpPr>
        <p:spPr bwMode="auto">
          <a:xfrm flipH="1">
            <a:off x="1401763" y="3357563"/>
            <a:ext cx="1587" cy="50323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58" name="Line 82">
            <a:extLst>
              <a:ext uri="{FF2B5EF4-FFF2-40B4-BE49-F238E27FC236}">
                <a16:creationId xmlns:a16="http://schemas.microsoft.com/office/drawing/2014/main" id="{1D8236AE-D682-4884-AF38-DE9B277FD48D}"/>
              </a:ext>
            </a:extLst>
          </p:cNvPr>
          <p:cNvSpPr>
            <a:spLocks noChangeShapeType="1"/>
          </p:cNvSpPr>
          <p:nvPr/>
        </p:nvSpPr>
        <p:spPr bwMode="auto">
          <a:xfrm flipH="1">
            <a:off x="754063" y="3357563"/>
            <a:ext cx="0" cy="5016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59" name="Line 83">
            <a:extLst>
              <a:ext uri="{FF2B5EF4-FFF2-40B4-BE49-F238E27FC236}">
                <a16:creationId xmlns:a16="http://schemas.microsoft.com/office/drawing/2014/main" id="{82E850A8-695F-4B75-9DE5-4963A1C2B192}"/>
              </a:ext>
            </a:extLst>
          </p:cNvPr>
          <p:cNvSpPr>
            <a:spLocks noChangeShapeType="1"/>
          </p:cNvSpPr>
          <p:nvPr/>
        </p:nvSpPr>
        <p:spPr bwMode="auto">
          <a:xfrm flipH="1">
            <a:off x="2986088" y="3357563"/>
            <a:ext cx="1587" cy="50323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06260" name="Group 84">
            <a:extLst>
              <a:ext uri="{FF2B5EF4-FFF2-40B4-BE49-F238E27FC236}">
                <a16:creationId xmlns:a16="http://schemas.microsoft.com/office/drawing/2014/main" id="{F88DC601-1BD4-4886-B894-A696413000F8}"/>
              </a:ext>
            </a:extLst>
          </p:cNvPr>
          <p:cNvGrpSpPr>
            <a:grpSpLocks/>
          </p:cNvGrpSpPr>
          <p:nvPr/>
        </p:nvGrpSpPr>
        <p:grpSpPr bwMode="auto">
          <a:xfrm>
            <a:off x="320675" y="3573463"/>
            <a:ext cx="3743325" cy="574675"/>
            <a:chOff x="0" y="0"/>
            <a:chExt cx="5897" cy="906"/>
          </a:xfrm>
        </p:grpSpPr>
        <p:sp>
          <p:nvSpPr>
            <p:cNvPr id="306261" name="Rectangle 85">
              <a:extLst>
                <a:ext uri="{FF2B5EF4-FFF2-40B4-BE49-F238E27FC236}">
                  <a16:creationId xmlns:a16="http://schemas.microsoft.com/office/drawing/2014/main" id="{98CA21FE-01D2-4B73-9454-933DD6B788A1}"/>
                </a:ext>
              </a:extLst>
            </p:cNvPr>
            <p:cNvSpPr>
              <a:spLocks noChangeArrowheads="1"/>
            </p:cNvSpPr>
            <p:nvPr/>
          </p:nvSpPr>
          <p:spPr bwMode="auto">
            <a:xfrm>
              <a:off x="1" y="0"/>
              <a:ext cx="5897" cy="90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ea typeface="宋体" panose="02010600030101010101" pitchFamily="2" charset="-122"/>
                </a:rPr>
                <a:t>INT </a:t>
              </a:r>
              <a:r>
                <a:rPr lang="zh-CN" altLang="zh-CN" sz="1600" b="0">
                  <a:ea typeface="宋体" panose="02010600030101010101" pitchFamily="2" charset="-122"/>
                </a:rPr>
                <a:t>scheduler</a:t>
              </a:r>
            </a:p>
            <a:p>
              <a:pPr algn="ctr"/>
              <a:r>
                <a:rPr lang="zh-CN" altLang="zh-CN" sz="1600" b="0">
                  <a:ea typeface="宋体" panose="02010600030101010101" pitchFamily="2" charset="-122"/>
                </a:rPr>
                <a:t>Slow</a:t>
              </a:r>
              <a:r>
                <a:rPr lang="en-US" altLang="zh-CN" sz="1600" b="0">
                  <a:ea typeface="宋体" panose="02010600030101010101" pitchFamily="2" charset="-122"/>
                </a:rPr>
                <a:t> INT   Fast INT   Fast INT </a:t>
              </a:r>
              <a:r>
                <a:rPr lang="en-US" altLang="zh-CN" sz="1800" b="0">
                  <a:ea typeface="宋体" panose="02010600030101010101" pitchFamily="2" charset="-122"/>
                </a:rPr>
                <a:t>memory</a:t>
              </a:r>
            </a:p>
          </p:txBody>
        </p:sp>
        <p:sp>
          <p:nvSpPr>
            <p:cNvPr id="306262" name="Line 86">
              <a:extLst>
                <a:ext uri="{FF2B5EF4-FFF2-40B4-BE49-F238E27FC236}">
                  <a16:creationId xmlns:a16="http://schemas.microsoft.com/office/drawing/2014/main" id="{562DE3A9-D27A-4B59-9197-1185674D3B47}"/>
                </a:ext>
              </a:extLst>
            </p:cNvPr>
            <p:cNvSpPr>
              <a:spLocks noChangeShapeType="1"/>
            </p:cNvSpPr>
            <p:nvPr/>
          </p:nvSpPr>
          <p:spPr bwMode="auto">
            <a:xfrm>
              <a:off x="0" y="452"/>
              <a:ext cx="5897"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63" name="Line 87">
              <a:extLst>
                <a:ext uri="{FF2B5EF4-FFF2-40B4-BE49-F238E27FC236}">
                  <a16:creationId xmlns:a16="http://schemas.microsoft.com/office/drawing/2014/main" id="{FBD14902-F97A-46AF-87B1-403DBF27E4DA}"/>
                </a:ext>
              </a:extLst>
            </p:cNvPr>
            <p:cNvSpPr>
              <a:spLocks noChangeShapeType="1"/>
            </p:cNvSpPr>
            <p:nvPr/>
          </p:nvSpPr>
          <p:spPr bwMode="auto">
            <a:xfrm>
              <a:off x="1474" y="452"/>
              <a:ext cx="1"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64" name="Line 88">
              <a:extLst>
                <a:ext uri="{FF2B5EF4-FFF2-40B4-BE49-F238E27FC236}">
                  <a16:creationId xmlns:a16="http://schemas.microsoft.com/office/drawing/2014/main" id="{575285A2-3A05-48EA-AB33-36C8C91D06F1}"/>
                </a:ext>
              </a:extLst>
            </p:cNvPr>
            <p:cNvSpPr>
              <a:spLocks noChangeShapeType="1"/>
            </p:cNvSpPr>
            <p:nvPr/>
          </p:nvSpPr>
          <p:spPr bwMode="auto">
            <a:xfrm>
              <a:off x="2948" y="452"/>
              <a:ext cx="1"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65" name="Line 89">
              <a:extLst>
                <a:ext uri="{FF2B5EF4-FFF2-40B4-BE49-F238E27FC236}">
                  <a16:creationId xmlns:a16="http://schemas.microsoft.com/office/drawing/2014/main" id="{85F089E8-FBC3-47C2-89A4-B7B76A7FD2EC}"/>
                </a:ext>
              </a:extLst>
            </p:cNvPr>
            <p:cNvSpPr>
              <a:spLocks noChangeShapeType="1"/>
            </p:cNvSpPr>
            <p:nvPr/>
          </p:nvSpPr>
          <p:spPr bwMode="auto">
            <a:xfrm>
              <a:off x="4422" y="452"/>
              <a:ext cx="1"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06266" name="Line 90">
            <a:extLst>
              <a:ext uri="{FF2B5EF4-FFF2-40B4-BE49-F238E27FC236}">
                <a16:creationId xmlns:a16="http://schemas.microsoft.com/office/drawing/2014/main" id="{42169768-E990-4744-A1AA-D11FC950B347}"/>
              </a:ext>
            </a:extLst>
          </p:cNvPr>
          <p:cNvSpPr>
            <a:spLocks noChangeShapeType="1"/>
          </p:cNvSpPr>
          <p:nvPr/>
        </p:nvSpPr>
        <p:spPr bwMode="auto">
          <a:xfrm flipH="1">
            <a:off x="5794375" y="4117975"/>
            <a:ext cx="1588" cy="17621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67" name="Line 91">
            <a:extLst>
              <a:ext uri="{FF2B5EF4-FFF2-40B4-BE49-F238E27FC236}">
                <a16:creationId xmlns:a16="http://schemas.microsoft.com/office/drawing/2014/main" id="{559DE03B-8BBE-4106-A33F-4EB3F5EB18BB}"/>
              </a:ext>
            </a:extLst>
          </p:cNvPr>
          <p:cNvSpPr>
            <a:spLocks noChangeShapeType="1"/>
          </p:cNvSpPr>
          <p:nvPr/>
        </p:nvSpPr>
        <p:spPr bwMode="auto">
          <a:xfrm flipH="1">
            <a:off x="2625725" y="4149725"/>
            <a:ext cx="1588" cy="177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68" name="Line 92">
            <a:extLst>
              <a:ext uri="{FF2B5EF4-FFF2-40B4-BE49-F238E27FC236}">
                <a16:creationId xmlns:a16="http://schemas.microsoft.com/office/drawing/2014/main" id="{36EF217E-BD61-4A8A-B676-E1E7F2DD312D}"/>
              </a:ext>
            </a:extLst>
          </p:cNvPr>
          <p:cNvSpPr>
            <a:spLocks noChangeShapeType="1"/>
          </p:cNvSpPr>
          <p:nvPr/>
        </p:nvSpPr>
        <p:spPr bwMode="auto">
          <a:xfrm flipH="1">
            <a:off x="3359150" y="4116388"/>
            <a:ext cx="1588" cy="1762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69" name="Line 93">
            <a:extLst>
              <a:ext uri="{FF2B5EF4-FFF2-40B4-BE49-F238E27FC236}">
                <a16:creationId xmlns:a16="http://schemas.microsoft.com/office/drawing/2014/main" id="{1EBCB8A0-F0E7-4243-B545-11471FB2D7BD}"/>
              </a:ext>
            </a:extLst>
          </p:cNvPr>
          <p:cNvSpPr>
            <a:spLocks noChangeShapeType="1"/>
          </p:cNvSpPr>
          <p:nvPr/>
        </p:nvSpPr>
        <p:spPr bwMode="auto">
          <a:xfrm flipH="1">
            <a:off x="3746500" y="4116388"/>
            <a:ext cx="1588" cy="1762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70" name="Line 94">
            <a:extLst>
              <a:ext uri="{FF2B5EF4-FFF2-40B4-BE49-F238E27FC236}">
                <a16:creationId xmlns:a16="http://schemas.microsoft.com/office/drawing/2014/main" id="{266CC822-9FD1-4E1C-8057-386C3423AEC7}"/>
              </a:ext>
            </a:extLst>
          </p:cNvPr>
          <p:cNvSpPr>
            <a:spLocks noChangeShapeType="1"/>
          </p:cNvSpPr>
          <p:nvPr/>
        </p:nvSpPr>
        <p:spPr bwMode="auto">
          <a:xfrm flipH="1">
            <a:off x="1755775" y="4149725"/>
            <a:ext cx="1588" cy="177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271" name="Line 95">
            <a:extLst>
              <a:ext uri="{FF2B5EF4-FFF2-40B4-BE49-F238E27FC236}">
                <a16:creationId xmlns:a16="http://schemas.microsoft.com/office/drawing/2014/main" id="{F2C4D5A3-52F3-44D4-A2DA-AED59985A58A}"/>
              </a:ext>
            </a:extLst>
          </p:cNvPr>
          <p:cNvSpPr>
            <a:spLocks noChangeShapeType="1"/>
          </p:cNvSpPr>
          <p:nvPr/>
        </p:nvSpPr>
        <p:spPr bwMode="auto">
          <a:xfrm flipH="1">
            <a:off x="825500" y="4149725"/>
            <a:ext cx="1588" cy="177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日期占位符 1">
            <a:extLst>
              <a:ext uri="{FF2B5EF4-FFF2-40B4-BE49-F238E27FC236}">
                <a16:creationId xmlns:a16="http://schemas.microsoft.com/office/drawing/2014/main" id="{008F4D89-1D86-4C31-BDA0-A23D45B58956}"/>
              </a:ext>
            </a:extLst>
          </p:cNvPr>
          <p:cNvSpPr>
            <a:spLocks noGrp="1"/>
          </p:cNvSpPr>
          <p:nvPr>
            <p:ph type="dt" sz="half" idx="10"/>
          </p:nvPr>
        </p:nvSpPr>
        <p:spPr/>
        <p:txBody>
          <a:bodyPr/>
          <a:lstStyle/>
          <a:p>
            <a:fld id="{0E2B12E9-B7BF-4658-9DB3-7A8E4D4D0678}"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B7D82A68-9517-44AD-AE14-05A0E226C56F}"/>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D60033FB-48E2-4833-BB62-AE343A2D48F5}"/>
              </a:ext>
            </a:extLst>
          </p:cNvPr>
          <p:cNvSpPr>
            <a:spLocks noGrp="1"/>
          </p:cNvSpPr>
          <p:nvPr>
            <p:ph type="sldNum" sz="quarter" idx="12"/>
          </p:nvPr>
        </p:nvSpPr>
        <p:spPr/>
        <p:txBody>
          <a:bodyPr/>
          <a:lstStyle/>
          <a:p>
            <a:fld id="{543F9F60-DC96-4418-AA45-B65D142E4089}" type="slidenum">
              <a:rPr lang="zh-CN" altLang="en-US" smtClean="0"/>
              <a:t>93</a:t>
            </a:fld>
            <a:endParaRPr lang="zh-CN" altLang="en-US"/>
          </a:p>
        </p:txBody>
      </p:sp>
    </p:spTree>
    <p:extLst>
      <p:ext uri="{BB962C8B-B14F-4D97-AF65-F5344CB8AC3E}">
        <p14:creationId xmlns:p14="http://schemas.microsoft.com/office/powerpoint/2010/main" val="179184617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447" name="Rectangle 79">
            <a:extLst>
              <a:ext uri="{FF2B5EF4-FFF2-40B4-BE49-F238E27FC236}">
                <a16:creationId xmlns:a16="http://schemas.microsoft.com/office/drawing/2014/main" id="{ACB2609C-09B4-4B58-950F-FBDC2FFB6526}"/>
              </a:ext>
            </a:extLst>
          </p:cNvPr>
          <p:cNvSpPr>
            <a:spLocks noGrp="1" noChangeArrowheads="1"/>
          </p:cNvSpPr>
          <p:nvPr>
            <p:ph type="title"/>
          </p:nvPr>
        </p:nvSpPr>
        <p:spPr>
          <a:xfrm>
            <a:off x="267893" y="365126"/>
            <a:ext cx="8247459" cy="1149350"/>
          </a:xfrm>
        </p:spPr>
        <p:txBody>
          <a:bodyPr/>
          <a:lstStyle/>
          <a:p>
            <a:r>
              <a:rPr lang="en-US" altLang="zh-CN"/>
              <a:t>Pentium 4 Block Diagram</a:t>
            </a:r>
          </a:p>
        </p:txBody>
      </p:sp>
      <p:sp>
        <p:nvSpPr>
          <p:cNvPr id="2" name="日期占位符 1">
            <a:extLst>
              <a:ext uri="{FF2B5EF4-FFF2-40B4-BE49-F238E27FC236}">
                <a16:creationId xmlns:a16="http://schemas.microsoft.com/office/drawing/2014/main" id="{C93E3E9A-24A0-44B6-A6F4-CBCFF334FD6A}"/>
              </a:ext>
            </a:extLst>
          </p:cNvPr>
          <p:cNvSpPr>
            <a:spLocks noGrp="1"/>
          </p:cNvSpPr>
          <p:nvPr>
            <p:ph type="dt" sz="half" idx="10"/>
          </p:nvPr>
        </p:nvSpPr>
        <p:spPr>
          <a:xfrm>
            <a:off x="628650" y="6488119"/>
            <a:ext cx="2057400" cy="365125"/>
          </a:xfrm>
        </p:spPr>
        <p:txBody>
          <a:bodyPr/>
          <a:lstStyle/>
          <a:p>
            <a:fld id="{3883EC56-FFC5-44FB-A61F-C3540D17D8B1}" type="datetime1">
              <a:rPr lang="zh-CN" altLang="en-US" smtClean="0"/>
              <a:pPr/>
              <a:t>2020/12/15 Tuesday</a:t>
            </a:fld>
            <a:endParaRPr lang="zh-CN" altLang="en-US"/>
          </a:p>
        </p:txBody>
      </p:sp>
      <p:sp>
        <p:nvSpPr>
          <p:cNvPr id="3" name="页脚占位符 2">
            <a:extLst>
              <a:ext uri="{FF2B5EF4-FFF2-40B4-BE49-F238E27FC236}">
                <a16:creationId xmlns:a16="http://schemas.microsoft.com/office/drawing/2014/main" id="{33E1698C-7E13-4415-B7EE-EAA217CC42F0}"/>
              </a:ext>
            </a:extLst>
          </p:cNvPr>
          <p:cNvSpPr>
            <a:spLocks noGrp="1"/>
          </p:cNvSpPr>
          <p:nvPr>
            <p:ph type="ftr" sz="quarter" idx="11"/>
          </p:nvPr>
        </p:nvSpPr>
        <p:spPr>
          <a:xfrm>
            <a:off x="3028950" y="6488119"/>
            <a:ext cx="3086100" cy="365125"/>
          </a:xfrm>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4B49875E-EF71-4DC3-B134-F8CB685AB997}"/>
              </a:ext>
            </a:extLst>
          </p:cNvPr>
          <p:cNvSpPr>
            <a:spLocks noGrp="1"/>
          </p:cNvSpPr>
          <p:nvPr>
            <p:ph type="sldNum" sz="quarter" idx="12"/>
          </p:nvPr>
        </p:nvSpPr>
        <p:spPr>
          <a:xfrm>
            <a:off x="6457950" y="6488119"/>
            <a:ext cx="2057400" cy="365125"/>
          </a:xfrm>
        </p:spPr>
        <p:txBody>
          <a:bodyPr/>
          <a:lstStyle/>
          <a:p>
            <a:fld id="{543F9F60-DC96-4418-AA45-B65D142E4089}" type="slidenum">
              <a:rPr lang="zh-CN" altLang="en-US" smtClean="0"/>
              <a:pPr/>
              <a:t>94</a:t>
            </a:fld>
            <a:endParaRPr lang="zh-CN" altLang="en-US"/>
          </a:p>
        </p:txBody>
      </p:sp>
      <p:grpSp>
        <p:nvGrpSpPr>
          <p:cNvPr id="314370" name="Group 2">
            <a:extLst>
              <a:ext uri="{FF2B5EF4-FFF2-40B4-BE49-F238E27FC236}">
                <a16:creationId xmlns:a16="http://schemas.microsoft.com/office/drawing/2014/main" id="{A179BF0C-B38A-4F92-96FD-4E6E47C1FF75}"/>
              </a:ext>
            </a:extLst>
          </p:cNvPr>
          <p:cNvGrpSpPr>
            <a:grpSpLocks/>
          </p:cNvGrpSpPr>
          <p:nvPr/>
        </p:nvGrpSpPr>
        <p:grpSpPr bwMode="auto">
          <a:xfrm>
            <a:off x="827088" y="1341438"/>
            <a:ext cx="7705725" cy="4752975"/>
            <a:chOff x="0" y="0"/>
            <a:chExt cx="4859" cy="2948"/>
          </a:xfrm>
        </p:grpSpPr>
        <p:sp>
          <p:nvSpPr>
            <p:cNvPr id="314371" name="Rectangle 3">
              <a:extLst>
                <a:ext uri="{FF2B5EF4-FFF2-40B4-BE49-F238E27FC236}">
                  <a16:creationId xmlns:a16="http://schemas.microsoft.com/office/drawing/2014/main" id="{FBE50F45-DBF3-4FC8-A599-C69B6479027E}"/>
                </a:ext>
              </a:extLst>
            </p:cNvPr>
            <p:cNvSpPr>
              <a:spLocks noChangeArrowheads="1"/>
            </p:cNvSpPr>
            <p:nvPr/>
          </p:nvSpPr>
          <p:spPr bwMode="auto">
            <a:xfrm>
              <a:off x="466" y="0"/>
              <a:ext cx="4393" cy="2948"/>
            </a:xfrm>
            <a:prstGeom prst="rect">
              <a:avLst/>
            </a:prstGeom>
            <a:gradFill rotWithShape="0">
              <a:gsLst>
                <a:gs pos="0">
                  <a:schemeClr val="bg1"/>
                </a:gs>
                <a:gs pos="100000">
                  <a:schemeClr val="bg1">
                    <a:gamma/>
                    <a:shade val="46275"/>
                    <a:invGamma/>
                  </a:schemeClr>
                </a:gs>
              </a:gsLst>
              <a:lin ang="5400000" scaled="1"/>
            </a:gra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800">
                <a:solidFill>
                  <a:schemeClr val="hlink"/>
                </a:solidFill>
                <a:effectLst>
                  <a:outerShdw blurRad="38100" dist="38100" dir="2700000" algn="tl">
                    <a:srgbClr val="000000"/>
                  </a:outerShdw>
                </a:effectLst>
                <a:ea typeface="宋体" panose="02010600030101010101" pitchFamily="2" charset="-122"/>
              </a:endParaRPr>
            </a:p>
          </p:txBody>
        </p:sp>
        <p:sp>
          <p:nvSpPr>
            <p:cNvPr id="314372" name="Rectangle 4">
              <a:extLst>
                <a:ext uri="{FF2B5EF4-FFF2-40B4-BE49-F238E27FC236}">
                  <a16:creationId xmlns:a16="http://schemas.microsoft.com/office/drawing/2014/main" id="{48CF1F8D-F575-4A7D-ADC1-939F05DD40D2}"/>
                </a:ext>
              </a:extLst>
            </p:cNvPr>
            <p:cNvSpPr>
              <a:spLocks noChangeArrowheads="1"/>
            </p:cNvSpPr>
            <p:nvPr/>
          </p:nvSpPr>
          <p:spPr bwMode="auto">
            <a:xfrm>
              <a:off x="655" y="41"/>
              <a:ext cx="3583" cy="23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effectLst>
                    <a:outerShdw blurRad="38100" dist="38100" dir="2700000" algn="tl">
                      <a:srgbClr val="FFFFFF"/>
                    </a:outerShdw>
                  </a:effectLst>
                  <a:ea typeface="宋体" panose="02010600030101010101" pitchFamily="2" charset="-122"/>
                </a:rPr>
                <a:t>L2 Cache and Control</a:t>
              </a:r>
            </a:p>
          </p:txBody>
        </p:sp>
        <p:grpSp>
          <p:nvGrpSpPr>
            <p:cNvPr id="314373" name="Group 5">
              <a:extLst>
                <a:ext uri="{FF2B5EF4-FFF2-40B4-BE49-F238E27FC236}">
                  <a16:creationId xmlns:a16="http://schemas.microsoft.com/office/drawing/2014/main" id="{93294B91-2BAE-4AA6-9052-915985E68701}"/>
                </a:ext>
              </a:extLst>
            </p:cNvPr>
            <p:cNvGrpSpPr>
              <a:grpSpLocks/>
            </p:cNvGrpSpPr>
            <p:nvPr/>
          </p:nvGrpSpPr>
          <p:grpSpPr bwMode="auto">
            <a:xfrm>
              <a:off x="3419" y="1830"/>
              <a:ext cx="1076" cy="994"/>
              <a:chOff x="0" y="0"/>
              <a:chExt cx="1210" cy="1200"/>
            </a:xfrm>
          </p:grpSpPr>
          <p:sp>
            <p:nvSpPr>
              <p:cNvPr id="314374" name="Rectangle 6">
                <a:extLst>
                  <a:ext uri="{FF2B5EF4-FFF2-40B4-BE49-F238E27FC236}">
                    <a16:creationId xmlns:a16="http://schemas.microsoft.com/office/drawing/2014/main" id="{E1317470-CC53-4E9A-816A-2CB574B32B29}"/>
                  </a:ext>
                </a:extLst>
              </p:cNvPr>
              <p:cNvSpPr>
                <a:spLocks noChangeArrowheads="1"/>
              </p:cNvSpPr>
              <p:nvPr/>
            </p:nvSpPr>
            <p:spPr bwMode="auto">
              <a:xfrm rot="16200000">
                <a:off x="-278" y="480"/>
                <a:ext cx="1200"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effectLst>
                      <a:outerShdw blurRad="38100" dist="38100" dir="2700000" algn="tl">
                        <a:srgbClr val="FFFFFF"/>
                      </a:outerShdw>
                    </a:effectLst>
                    <a:ea typeface="宋体" panose="02010600030101010101" pitchFamily="2" charset="-122"/>
                  </a:rPr>
                  <a:t>FP RF</a:t>
                </a:r>
              </a:p>
            </p:txBody>
          </p:sp>
          <p:sp>
            <p:nvSpPr>
              <p:cNvPr id="314375" name="Rectangle 7">
                <a:extLst>
                  <a:ext uri="{FF2B5EF4-FFF2-40B4-BE49-F238E27FC236}">
                    <a16:creationId xmlns:a16="http://schemas.microsoft.com/office/drawing/2014/main" id="{D2AFBB0B-9518-4188-A45C-47BD856FDF78}"/>
                  </a:ext>
                </a:extLst>
              </p:cNvPr>
              <p:cNvSpPr>
                <a:spLocks noChangeArrowheads="1"/>
              </p:cNvSpPr>
              <p:nvPr/>
            </p:nvSpPr>
            <p:spPr bwMode="auto">
              <a:xfrm>
                <a:off x="646" y="662"/>
                <a:ext cx="458" cy="53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effectLst>
                      <a:outerShdw blurRad="38100" dist="38100" dir="2700000" algn="tl">
                        <a:srgbClr val="FFFFFF"/>
                      </a:outerShdw>
                    </a:effectLst>
                    <a:ea typeface="宋体" panose="02010600030101010101" pitchFamily="2" charset="-122"/>
                  </a:rPr>
                  <a:t>FMul</a:t>
                </a:r>
              </a:p>
              <a:p>
                <a:pPr algn="ctr"/>
                <a:r>
                  <a:rPr lang="en-US" altLang="zh-CN" sz="1400">
                    <a:effectLst>
                      <a:outerShdw blurRad="38100" dist="38100" dir="2700000" algn="tl">
                        <a:srgbClr val="FFFFFF"/>
                      </a:outerShdw>
                    </a:effectLst>
                    <a:ea typeface="宋体" panose="02010600030101010101" pitchFamily="2" charset="-122"/>
                  </a:rPr>
                  <a:t>FAdd</a:t>
                </a:r>
              </a:p>
              <a:p>
                <a:pPr algn="ctr"/>
                <a:r>
                  <a:rPr lang="en-US" altLang="zh-CN" sz="1400">
                    <a:effectLst>
                      <a:outerShdw blurRad="38100" dist="38100" dir="2700000" algn="tl">
                        <a:srgbClr val="FFFFFF"/>
                      </a:outerShdw>
                    </a:effectLst>
                    <a:ea typeface="宋体" panose="02010600030101010101" pitchFamily="2" charset="-122"/>
                  </a:rPr>
                  <a:t>MMX</a:t>
                </a:r>
              </a:p>
              <a:p>
                <a:pPr algn="ctr"/>
                <a:r>
                  <a:rPr lang="en-US" altLang="zh-CN" sz="1400">
                    <a:effectLst>
                      <a:outerShdw blurRad="38100" dist="38100" dir="2700000" algn="tl">
                        <a:srgbClr val="FFFFFF"/>
                      </a:outerShdw>
                    </a:effectLst>
                    <a:ea typeface="宋体" panose="02010600030101010101" pitchFamily="2" charset="-122"/>
                  </a:rPr>
                  <a:t>SSE</a:t>
                </a:r>
              </a:p>
            </p:txBody>
          </p:sp>
          <p:sp>
            <p:nvSpPr>
              <p:cNvPr id="314376" name="Rectangle 8">
                <a:extLst>
                  <a:ext uri="{FF2B5EF4-FFF2-40B4-BE49-F238E27FC236}">
                    <a16:creationId xmlns:a16="http://schemas.microsoft.com/office/drawing/2014/main" id="{98C4C00A-C7B5-4882-BB6B-B97F59A26B3D}"/>
                  </a:ext>
                </a:extLst>
              </p:cNvPr>
              <p:cNvSpPr>
                <a:spLocks noChangeArrowheads="1"/>
              </p:cNvSpPr>
              <p:nvPr/>
            </p:nvSpPr>
            <p:spPr bwMode="auto">
              <a:xfrm>
                <a:off x="641" y="254"/>
                <a:ext cx="477" cy="31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effectLst>
                      <a:outerShdw blurRad="38100" dist="38100" dir="2700000" algn="tl">
                        <a:srgbClr val="FFFFFF"/>
                      </a:outerShdw>
                    </a:effectLst>
                    <a:ea typeface="宋体" panose="02010600030101010101" pitchFamily="2" charset="-122"/>
                  </a:rPr>
                  <a:t>FP move</a:t>
                </a:r>
              </a:p>
              <a:p>
                <a:pPr algn="ctr"/>
                <a:r>
                  <a:rPr lang="en-US" altLang="zh-CN" sz="1400">
                    <a:effectLst>
                      <a:outerShdw blurRad="38100" dist="38100" dir="2700000" algn="tl">
                        <a:srgbClr val="FFFFFF"/>
                      </a:outerShdw>
                    </a:effectLst>
                    <a:ea typeface="宋体" panose="02010600030101010101" pitchFamily="2" charset="-122"/>
                  </a:rPr>
                  <a:t>FP store</a:t>
                </a:r>
              </a:p>
            </p:txBody>
          </p:sp>
          <p:sp>
            <p:nvSpPr>
              <p:cNvPr id="314377" name="Line 9">
                <a:extLst>
                  <a:ext uri="{FF2B5EF4-FFF2-40B4-BE49-F238E27FC236}">
                    <a16:creationId xmlns:a16="http://schemas.microsoft.com/office/drawing/2014/main" id="{A444AC57-EEC7-45ED-9710-17BD34284E77}"/>
                  </a:ext>
                </a:extLst>
              </p:cNvPr>
              <p:cNvSpPr>
                <a:spLocks noChangeShapeType="1"/>
              </p:cNvSpPr>
              <p:nvPr/>
            </p:nvSpPr>
            <p:spPr bwMode="auto">
              <a:xfrm rot="16200000" flipH="1">
                <a:off x="100" y="339"/>
                <a:ext cx="0" cy="192"/>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378" name="Line 10">
                <a:extLst>
                  <a:ext uri="{FF2B5EF4-FFF2-40B4-BE49-F238E27FC236}">
                    <a16:creationId xmlns:a16="http://schemas.microsoft.com/office/drawing/2014/main" id="{360150A6-08AF-439C-99C7-BED78B78B0C9}"/>
                  </a:ext>
                </a:extLst>
              </p:cNvPr>
              <p:cNvSpPr>
                <a:spLocks noChangeShapeType="1"/>
              </p:cNvSpPr>
              <p:nvPr/>
            </p:nvSpPr>
            <p:spPr bwMode="auto">
              <a:xfrm rot="16200000" flipH="1">
                <a:off x="96" y="863"/>
                <a:ext cx="0" cy="192"/>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379" name="Line 11">
                <a:extLst>
                  <a:ext uri="{FF2B5EF4-FFF2-40B4-BE49-F238E27FC236}">
                    <a16:creationId xmlns:a16="http://schemas.microsoft.com/office/drawing/2014/main" id="{F5D00A27-57B5-43FF-89C3-A03E5131222F}"/>
                  </a:ext>
                </a:extLst>
              </p:cNvPr>
              <p:cNvSpPr>
                <a:spLocks noChangeShapeType="1"/>
              </p:cNvSpPr>
              <p:nvPr/>
            </p:nvSpPr>
            <p:spPr bwMode="auto">
              <a:xfrm rot="16200000" flipH="1">
                <a:off x="543" y="859"/>
                <a:ext cx="0" cy="202"/>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380" name="Line 12">
                <a:extLst>
                  <a:ext uri="{FF2B5EF4-FFF2-40B4-BE49-F238E27FC236}">
                    <a16:creationId xmlns:a16="http://schemas.microsoft.com/office/drawing/2014/main" id="{DC5A7B95-958C-4D20-A201-F1F5F59557FD}"/>
                  </a:ext>
                </a:extLst>
              </p:cNvPr>
              <p:cNvSpPr>
                <a:spLocks noChangeShapeType="1"/>
              </p:cNvSpPr>
              <p:nvPr/>
            </p:nvSpPr>
            <p:spPr bwMode="auto">
              <a:xfrm rot="5400000" flipH="1" flipV="1">
                <a:off x="1159" y="383"/>
                <a:ext cx="1" cy="92"/>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381" name="Line 13">
                <a:extLst>
                  <a:ext uri="{FF2B5EF4-FFF2-40B4-BE49-F238E27FC236}">
                    <a16:creationId xmlns:a16="http://schemas.microsoft.com/office/drawing/2014/main" id="{5A23A668-1D84-4A6C-9B33-4DCFD35ADA02}"/>
                  </a:ext>
                </a:extLst>
              </p:cNvPr>
              <p:cNvSpPr>
                <a:spLocks noChangeShapeType="1"/>
              </p:cNvSpPr>
              <p:nvPr/>
            </p:nvSpPr>
            <p:spPr bwMode="auto">
              <a:xfrm rot="16200000" flipH="1">
                <a:off x="538" y="336"/>
                <a:ext cx="0" cy="192"/>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4382" name="Group 14">
              <a:extLst>
                <a:ext uri="{FF2B5EF4-FFF2-40B4-BE49-F238E27FC236}">
                  <a16:creationId xmlns:a16="http://schemas.microsoft.com/office/drawing/2014/main" id="{E3DF4402-4FAE-4895-B4D3-77EAFF686C7E}"/>
                </a:ext>
              </a:extLst>
            </p:cNvPr>
            <p:cNvGrpSpPr>
              <a:grpSpLocks/>
            </p:cNvGrpSpPr>
            <p:nvPr/>
          </p:nvGrpSpPr>
          <p:grpSpPr bwMode="auto">
            <a:xfrm>
              <a:off x="0" y="39"/>
              <a:ext cx="4623" cy="1468"/>
              <a:chOff x="0" y="0"/>
              <a:chExt cx="5202" cy="1772"/>
            </a:xfrm>
          </p:grpSpPr>
          <p:grpSp>
            <p:nvGrpSpPr>
              <p:cNvPr id="314383" name="Group 15">
                <a:extLst>
                  <a:ext uri="{FF2B5EF4-FFF2-40B4-BE49-F238E27FC236}">
                    <a16:creationId xmlns:a16="http://schemas.microsoft.com/office/drawing/2014/main" id="{D4B00364-7A7B-4F33-B662-A35C5747DDFE}"/>
                  </a:ext>
                </a:extLst>
              </p:cNvPr>
              <p:cNvGrpSpPr>
                <a:grpSpLocks/>
              </p:cNvGrpSpPr>
              <p:nvPr/>
            </p:nvGrpSpPr>
            <p:grpSpPr bwMode="auto">
              <a:xfrm>
                <a:off x="0" y="0"/>
                <a:ext cx="5202" cy="1772"/>
                <a:chOff x="0" y="0"/>
                <a:chExt cx="5202" cy="1772"/>
              </a:xfrm>
            </p:grpSpPr>
            <p:sp>
              <p:nvSpPr>
                <p:cNvPr id="314384" name="Line 16">
                  <a:extLst>
                    <a:ext uri="{FF2B5EF4-FFF2-40B4-BE49-F238E27FC236}">
                      <a16:creationId xmlns:a16="http://schemas.microsoft.com/office/drawing/2014/main" id="{04B4621A-7B55-4310-B88D-8561B82B0438}"/>
                    </a:ext>
                  </a:extLst>
                </p:cNvPr>
                <p:cNvSpPr>
                  <a:spLocks noChangeShapeType="1"/>
                </p:cNvSpPr>
                <p:nvPr/>
              </p:nvSpPr>
              <p:spPr bwMode="auto">
                <a:xfrm flipV="1">
                  <a:off x="5202" y="146"/>
                  <a:ext cx="0" cy="288"/>
                </a:xfrm>
                <a:prstGeom prst="line">
                  <a:avLst/>
                </a:prstGeom>
                <a:noFill/>
                <a:ln w="127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385" name="Rectangle 17">
                  <a:extLst>
                    <a:ext uri="{FF2B5EF4-FFF2-40B4-BE49-F238E27FC236}">
                      <a16:creationId xmlns:a16="http://schemas.microsoft.com/office/drawing/2014/main" id="{B8D0757C-B55B-4EB5-9665-56AE4EEDF8FE}"/>
                    </a:ext>
                  </a:extLst>
                </p:cNvPr>
                <p:cNvSpPr>
                  <a:spLocks noChangeArrowheads="1"/>
                </p:cNvSpPr>
                <p:nvPr/>
              </p:nvSpPr>
              <p:spPr bwMode="auto">
                <a:xfrm rot="16200000">
                  <a:off x="-761" y="757"/>
                  <a:ext cx="1772" cy="24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effectLst>
                        <a:outerShdw blurRad="38100" dist="38100" dir="2700000" algn="tl">
                          <a:srgbClr val="FFFFFF"/>
                        </a:outerShdw>
                      </a:effectLst>
                      <a:ea typeface="宋体" panose="02010600030101010101" pitchFamily="2" charset="-122"/>
                    </a:rPr>
                    <a:t>3.2 GB/s System Interface</a:t>
                  </a:r>
                </a:p>
              </p:txBody>
            </p:sp>
            <p:sp>
              <p:nvSpPr>
                <p:cNvPr id="314386" name="Line 18">
                  <a:extLst>
                    <a:ext uri="{FF2B5EF4-FFF2-40B4-BE49-F238E27FC236}">
                      <a16:creationId xmlns:a16="http://schemas.microsoft.com/office/drawing/2014/main" id="{5FC86374-19F2-4230-AB70-509DCC216705}"/>
                    </a:ext>
                  </a:extLst>
                </p:cNvPr>
                <p:cNvSpPr>
                  <a:spLocks noChangeShapeType="1"/>
                </p:cNvSpPr>
                <p:nvPr/>
              </p:nvSpPr>
              <p:spPr bwMode="auto">
                <a:xfrm>
                  <a:off x="4770" y="146"/>
                  <a:ext cx="432" cy="0"/>
                </a:xfrm>
                <a:prstGeom prst="line">
                  <a:avLst/>
                </a:prstGeom>
                <a:noFill/>
                <a:ln w="127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387" name="Line 19">
                  <a:extLst>
                    <a:ext uri="{FF2B5EF4-FFF2-40B4-BE49-F238E27FC236}">
                      <a16:creationId xmlns:a16="http://schemas.microsoft.com/office/drawing/2014/main" id="{FE539537-0067-4545-9959-4E57DFC800E4}"/>
                    </a:ext>
                  </a:extLst>
                </p:cNvPr>
                <p:cNvSpPr>
                  <a:spLocks noChangeShapeType="1"/>
                </p:cNvSpPr>
                <p:nvPr/>
              </p:nvSpPr>
              <p:spPr bwMode="auto">
                <a:xfrm flipH="1">
                  <a:off x="261" y="146"/>
                  <a:ext cx="477" cy="0"/>
                </a:xfrm>
                <a:prstGeom prst="line">
                  <a:avLst/>
                </a:prstGeom>
                <a:noFill/>
                <a:ln w="762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4388" name="Rectangle 20">
                <a:extLst>
                  <a:ext uri="{FF2B5EF4-FFF2-40B4-BE49-F238E27FC236}">
                    <a16:creationId xmlns:a16="http://schemas.microsoft.com/office/drawing/2014/main" id="{9AE37CF5-CA26-4DF4-900B-818A099C54B4}"/>
                  </a:ext>
                </a:extLst>
              </p:cNvPr>
              <p:cNvSpPr>
                <a:spLocks noChangeArrowheads="1"/>
              </p:cNvSpPr>
              <p:nvPr/>
            </p:nvSpPr>
            <p:spPr bwMode="auto">
              <a:xfrm>
                <a:off x="738" y="2"/>
                <a:ext cx="4032" cy="288"/>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effectLst>
                      <a:outerShdw blurRad="38100" dist="38100" dir="2700000" algn="tl">
                        <a:srgbClr val="FFFFFF"/>
                      </a:outerShdw>
                    </a:effectLst>
                    <a:ea typeface="宋体" panose="02010600030101010101" pitchFamily="2" charset="-122"/>
                  </a:rPr>
                  <a:t>L2 Cache and Control</a:t>
                </a:r>
              </a:p>
            </p:txBody>
          </p:sp>
        </p:grpSp>
        <p:grpSp>
          <p:nvGrpSpPr>
            <p:cNvPr id="314389" name="Group 21">
              <a:extLst>
                <a:ext uri="{FF2B5EF4-FFF2-40B4-BE49-F238E27FC236}">
                  <a16:creationId xmlns:a16="http://schemas.microsoft.com/office/drawing/2014/main" id="{0AF96729-1C7C-48B6-AB2E-A43AAB66082A}"/>
                </a:ext>
              </a:extLst>
            </p:cNvPr>
            <p:cNvGrpSpPr>
              <a:grpSpLocks/>
            </p:cNvGrpSpPr>
            <p:nvPr/>
          </p:nvGrpSpPr>
          <p:grpSpPr bwMode="auto">
            <a:xfrm>
              <a:off x="3812" y="398"/>
              <a:ext cx="939" cy="2426"/>
              <a:chOff x="0" y="0"/>
              <a:chExt cx="1056" cy="2928"/>
            </a:xfrm>
          </p:grpSpPr>
          <p:grpSp>
            <p:nvGrpSpPr>
              <p:cNvPr id="314390" name="Group 22">
                <a:extLst>
                  <a:ext uri="{FF2B5EF4-FFF2-40B4-BE49-F238E27FC236}">
                    <a16:creationId xmlns:a16="http://schemas.microsoft.com/office/drawing/2014/main" id="{BC5F044E-77DE-4E91-9A96-778EC819424B}"/>
                  </a:ext>
                </a:extLst>
              </p:cNvPr>
              <p:cNvGrpSpPr>
                <a:grpSpLocks/>
              </p:cNvGrpSpPr>
              <p:nvPr/>
            </p:nvGrpSpPr>
            <p:grpSpPr bwMode="auto">
              <a:xfrm>
                <a:off x="0" y="0"/>
                <a:ext cx="1056" cy="2928"/>
                <a:chOff x="0" y="0"/>
                <a:chExt cx="1056" cy="2928"/>
              </a:xfrm>
            </p:grpSpPr>
            <p:sp>
              <p:nvSpPr>
                <p:cNvPr id="314391" name="Rectangle 23">
                  <a:extLst>
                    <a:ext uri="{FF2B5EF4-FFF2-40B4-BE49-F238E27FC236}">
                      <a16:creationId xmlns:a16="http://schemas.microsoft.com/office/drawing/2014/main" id="{C210D830-6012-45BE-B1BC-52BDFB2376F4}"/>
                    </a:ext>
                  </a:extLst>
                </p:cNvPr>
                <p:cNvSpPr>
                  <a:spLocks noChangeArrowheads="1"/>
                </p:cNvSpPr>
                <p:nvPr/>
              </p:nvSpPr>
              <p:spPr bwMode="auto">
                <a:xfrm rot="16200000">
                  <a:off x="-552" y="1320"/>
                  <a:ext cx="2928" cy="288"/>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effectLst>
                        <a:outerShdw blurRad="38100" dist="38100" dir="2700000" algn="tl">
                          <a:srgbClr val="FFFFFF"/>
                        </a:outerShdw>
                      </a:effectLst>
                      <a:ea typeface="宋体" panose="02010600030101010101" pitchFamily="2" charset="-122"/>
                    </a:rPr>
                    <a:t> </a:t>
                  </a:r>
                  <a:r>
                    <a:rPr lang="en-US" altLang="zh-CN" sz="2800">
                      <a:effectLst>
                        <a:outerShdw blurRad="38100" dist="38100" dir="2700000" algn="tl">
                          <a:srgbClr val="FFFFFF"/>
                        </a:outerShdw>
                      </a:effectLst>
                      <a:ea typeface="宋体" panose="02010600030101010101" pitchFamily="2" charset="-122"/>
                    </a:rPr>
                    <a:t>L1 D-Cache and D-TLB</a:t>
                  </a:r>
                </a:p>
              </p:txBody>
            </p:sp>
            <p:grpSp>
              <p:nvGrpSpPr>
                <p:cNvPr id="314392" name="Group 24">
                  <a:extLst>
                    <a:ext uri="{FF2B5EF4-FFF2-40B4-BE49-F238E27FC236}">
                      <a16:creationId xmlns:a16="http://schemas.microsoft.com/office/drawing/2014/main" id="{F4B5595C-B417-42C3-B758-ABC1E078B922}"/>
                    </a:ext>
                  </a:extLst>
                </p:cNvPr>
                <p:cNvGrpSpPr>
                  <a:grpSpLocks/>
                </p:cNvGrpSpPr>
                <p:nvPr/>
              </p:nvGrpSpPr>
              <p:grpSpPr bwMode="auto">
                <a:xfrm>
                  <a:off x="0" y="1440"/>
                  <a:ext cx="768" cy="384"/>
                  <a:chOff x="0" y="0"/>
                  <a:chExt cx="768" cy="384"/>
                </a:xfrm>
              </p:grpSpPr>
              <p:sp>
                <p:nvSpPr>
                  <p:cNvPr id="314393" name="Line 25">
                    <a:extLst>
                      <a:ext uri="{FF2B5EF4-FFF2-40B4-BE49-F238E27FC236}">
                        <a16:creationId xmlns:a16="http://schemas.microsoft.com/office/drawing/2014/main" id="{C86E2E28-96CB-4814-AE5C-AB3868B41097}"/>
                      </a:ext>
                    </a:extLst>
                  </p:cNvPr>
                  <p:cNvSpPr>
                    <a:spLocks noChangeShapeType="1"/>
                  </p:cNvSpPr>
                  <p:nvPr/>
                </p:nvSpPr>
                <p:spPr bwMode="auto">
                  <a:xfrm>
                    <a:off x="144" y="192"/>
                    <a:ext cx="624" cy="0"/>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394" name="Line 26">
                    <a:extLst>
                      <a:ext uri="{FF2B5EF4-FFF2-40B4-BE49-F238E27FC236}">
                        <a16:creationId xmlns:a16="http://schemas.microsoft.com/office/drawing/2014/main" id="{0DA06BF5-F53E-47AB-BF6B-AA5D1D1D7C2D}"/>
                      </a:ext>
                    </a:extLst>
                  </p:cNvPr>
                  <p:cNvSpPr>
                    <a:spLocks noChangeShapeType="1"/>
                  </p:cNvSpPr>
                  <p:nvPr/>
                </p:nvSpPr>
                <p:spPr bwMode="auto">
                  <a:xfrm flipH="1">
                    <a:off x="0" y="0"/>
                    <a:ext cx="144" cy="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395" name="Line 27">
                    <a:extLst>
                      <a:ext uri="{FF2B5EF4-FFF2-40B4-BE49-F238E27FC236}">
                        <a16:creationId xmlns:a16="http://schemas.microsoft.com/office/drawing/2014/main" id="{141643E2-E2B2-496E-81F8-CBFCC6506217}"/>
                      </a:ext>
                    </a:extLst>
                  </p:cNvPr>
                  <p:cNvSpPr>
                    <a:spLocks noChangeShapeType="1"/>
                  </p:cNvSpPr>
                  <p:nvPr/>
                </p:nvSpPr>
                <p:spPr bwMode="auto">
                  <a:xfrm flipH="1">
                    <a:off x="3" y="384"/>
                    <a:ext cx="141" cy="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396" name="Line 28">
                    <a:extLst>
                      <a:ext uri="{FF2B5EF4-FFF2-40B4-BE49-F238E27FC236}">
                        <a16:creationId xmlns:a16="http://schemas.microsoft.com/office/drawing/2014/main" id="{B1E292C5-6CB6-4F2B-B093-D89889A7B9AB}"/>
                      </a:ext>
                    </a:extLst>
                  </p:cNvPr>
                  <p:cNvSpPr>
                    <a:spLocks noChangeShapeType="1"/>
                  </p:cNvSpPr>
                  <p:nvPr/>
                </p:nvSpPr>
                <p:spPr bwMode="auto">
                  <a:xfrm>
                    <a:off x="144" y="0"/>
                    <a:ext cx="0" cy="38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4397" name="Line 29">
                  <a:extLst>
                    <a:ext uri="{FF2B5EF4-FFF2-40B4-BE49-F238E27FC236}">
                      <a16:creationId xmlns:a16="http://schemas.microsoft.com/office/drawing/2014/main" id="{48DE0EA3-DD3A-4F05-A557-3EBE5EF64AFA}"/>
                    </a:ext>
                  </a:extLst>
                </p:cNvPr>
                <p:cNvSpPr>
                  <a:spLocks noChangeShapeType="1"/>
                </p:cNvSpPr>
                <p:nvPr/>
              </p:nvSpPr>
              <p:spPr bwMode="auto">
                <a:xfrm rot="16200000" flipH="1">
                  <a:off x="612" y="260"/>
                  <a:ext cx="0" cy="296"/>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398" name="Line 30">
                  <a:extLst>
                    <a:ext uri="{FF2B5EF4-FFF2-40B4-BE49-F238E27FC236}">
                      <a16:creationId xmlns:a16="http://schemas.microsoft.com/office/drawing/2014/main" id="{AB8EC18E-27A7-4845-AC3A-99E166AC50C9}"/>
                    </a:ext>
                  </a:extLst>
                </p:cNvPr>
                <p:cNvSpPr>
                  <a:spLocks noChangeShapeType="1"/>
                </p:cNvSpPr>
                <p:nvPr/>
              </p:nvSpPr>
              <p:spPr bwMode="auto">
                <a:xfrm rot="16200000" flipH="1">
                  <a:off x="619" y="-49"/>
                  <a:ext cx="0" cy="306"/>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399" name="Rectangle 31">
                  <a:extLst>
                    <a:ext uri="{FF2B5EF4-FFF2-40B4-BE49-F238E27FC236}">
                      <a16:creationId xmlns:a16="http://schemas.microsoft.com/office/drawing/2014/main" id="{34DFCA68-4820-4548-A263-B16FE5761E8E}"/>
                    </a:ext>
                  </a:extLst>
                </p:cNvPr>
                <p:cNvSpPr>
                  <a:spLocks noChangeArrowheads="1"/>
                </p:cNvSpPr>
                <p:nvPr/>
              </p:nvSpPr>
              <p:spPr bwMode="auto">
                <a:xfrm>
                  <a:off x="198" y="1"/>
                  <a:ext cx="322" cy="24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effectLst>
                        <a:outerShdw blurRad="38100" dist="38100" dir="2700000" algn="tl">
                          <a:srgbClr val="FFFFFF"/>
                        </a:outerShdw>
                      </a:effectLst>
                      <a:ea typeface="宋体" panose="02010600030101010101" pitchFamily="2" charset="-122"/>
                    </a:rPr>
                    <a:t>Store</a:t>
                  </a:r>
                </a:p>
                <a:p>
                  <a:pPr algn="ctr"/>
                  <a:r>
                    <a:rPr lang="en-US" altLang="zh-CN" sz="1400">
                      <a:effectLst>
                        <a:outerShdw blurRad="38100" dist="38100" dir="2700000" algn="tl">
                          <a:srgbClr val="FFFFFF"/>
                        </a:outerShdw>
                      </a:effectLst>
                      <a:ea typeface="宋体" panose="02010600030101010101" pitchFamily="2" charset="-122"/>
                    </a:rPr>
                    <a:t>AGU</a:t>
                  </a:r>
                </a:p>
              </p:txBody>
            </p:sp>
            <p:sp>
              <p:nvSpPr>
                <p:cNvPr id="314400" name="Line 32">
                  <a:extLst>
                    <a:ext uri="{FF2B5EF4-FFF2-40B4-BE49-F238E27FC236}">
                      <a16:creationId xmlns:a16="http://schemas.microsoft.com/office/drawing/2014/main" id="{F7E23A9C-C94E-43CA-B8BA-31D1FD580379}"/>
                    </a:ext>
                  </a:extLst>
                </p:cNvPr>
                <p:cNvSpPr>
                  <a:spLocks noChangeShapeType="1"/>
                </p:cNvSpPr>
                <p:nvPr/>
              </p:nvSpPr>
              <p:spPr bwMode="auto">
                <a:xfrm rot="16200000" flipH="1">
                  <a:off x="102" y="4"/>
                  <a:ext cx="0" cy="192"/>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01" name="Line 33">
                  <a:extLst>
                    <a:ext uri="{FF2B5EF4-FFF2-40B4-BE49-F238E27FC236}">
                      <a16:creationId xmlns:a16="http://schemas.microsoft.com/office/drawing/2014/main" id="{EBFF2FB7-37DB-4E54-B241-6A7707AF15C9}"/>
                    </a:ext>
                  </a:extLst>
                </p:cNvPr>
                <p:cNvSpPr>
                  <a:spLocks noChangeShapeType="1"/>
                </p:cNvSpPr>
                <p:nvPr/>
              </p:nvSpPr>
              <p:spPr bwMode="auto">
                <a:xfrm rot="16200000" flipH="1">
                  <a:off x="98" y="310"/>
                  <a:ext cx="0" cy="192"/>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4402" name="Rectangle 34">
                <a:extLst>
                  <a:ext uri="{FF2B5EF4-FFF2-40B4-BE49-F238E27FC236}">
                    <a16:creationId xmlns:a16="http://schemas.microsoft.com/office/drawing/2014/main" id="{AE1FB0E1-5022-405F-BD3D-CDA376EA5697}"/>
                  </a:ext>
                </a:extLst>
              </p:cNvPr>
              <p:cNvSpPr>
                <a:spLocks noChangeArrowheads="1"/>
              </p:cNvSpPr>
              <p:nvPr/>
            </p:nvSpPr>
            <p:spPr bwMode="auto">
              <a:xfrm>
                <a:off x="194" y="286"/>
                <a:ext cx="331" cy="237"/>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effectLst>
                      <a:outerShdw blurRad="38100" dist="38100" dir="2700000" algn="tl">
                        <a:srgbClr val="FFFFFF"/>
                      </a:outerShdw>
                    </a:effectLst>
                    <a:ea typeface="宋体" panose="02010600030101010101" pitchFamily="2" charset="-122"/>
                  </a:rPr>
                  <a:t>Load</a:t>
                </a:r>
              </a:p>
              <a:p>
                <a:pPr algn="ctr"/>
                <a:r>
                  <a:rPr lang="en-US" altLang="zh-CN" sz="1400">
                    <a:effectLst>
                      <a:outerShdw blurRad="38100" dist="38100" dir="2700000" algn="tl">
                        <a:srgbClr val="FFFFFF"/>
                      </a:outerShdw>
                    </a:effectLst>
                    <a:ea typeface="宋体" panose="02010600030101010101" pitchFamily="2" charset="-122"/>
                  </a:rPr>
                  <a:t>AGU</a:t>
                </a:r>
              </a:p>
            </p:txBody>
          </p:sp>
        </p:grpSp>
        <p:grpSp>
          <p:nvGrpSpPr>
            <p:cNvPr id="314403" name="Group 35">
              <a:extLst>
                <a:ext uri="{FF2B5EF4-FFF2-40B4-BE49-F238E27FC236}">
                  <a16:creationId xmlns:a16="http://schemas.microsoft.com/office/drawing/2014/main" id="{9EE801B5-8712-40B3-A578-4C187DAC3ACF}"/>
                </a:ext>
              </a:extLst>
            </p:cNvPr>
            <p:cNvGrpSpPr>
              <a:grpSpLocks/>
            </p:cNvGrpSpPr>
            <p:nvPr/>
          </p:nvGrpSpPr>
          <p:grpSpPr bwMode="auto">
            <a:xfrm>
              <a:off x="3215" y="398"/>
              <a:ext cx="1010" cy="2426"/>
              <a:chOff x="0" y="0"/>
              <a:chExt cx="1136" cy="2928"/>
            </a:xfrm>
          </p:grpSpPr>
          <p:sp>
            <p:nvSpPr>
              <p:cNvPr id="314404" name="Rectangle 36">
                <a:extLst>
                  <a:ext uri="{FF2B5EF4-FFF2-40B4-BE49-F238E27FC236}">
                    <a16:creationId xmlns:a16="http://schemas.microsoft.com/office/drawing/2014/main" id="{0AFC1104-F918-44B6-A431-4513943E782A}"/>
                  </a:ext>
                </a:extLst>
              </p:cNvPr>
              <p:cNvSpPr>
                <a:spLocks noChangeArrowheads="1"/>
              </p:cNvSpPr>
              <p:nvPr/>
            </p:nvSpPr>
            <p:spPr bwMode="auto">
              <a:xfrm rot="16200000">
                <a:off x="-1344" y="1344"/>
                <a:ext cx="2928"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effectLst>
                      <a:outerShdw blurRad="38100" dist="38100" dir="2700000" algn="tl">
                        <a:srgbClr val="FFFFFF"/>
                      </a:outerShdw>
                    </a:effectLst>
                    <a:ea typeface="宋体" panose="02010600030101010101" pitchFamily="2" charset="-122"/>
                  </a:rPr>
                  <a:t>Schedulers</a:t>
                </a:r>
              </a:p>
            </p:txBody>
          </p:sp>
          <p:sp>
            <p:nvSpPr>
              <p:cNvPr id="314405" name="Rectangle 37">
                <a:extLst>
                  <a:ext uri="{FF2B5EF4-FFF2-40B4-BE49-F238E27FC236}">
                    <a16:creationId xmlns:a16="http://schemas.microsoft.com/office/drawing/2014/main" id="{7D73C3ED-C48E-4F39-9CA8-96B4EDC3413F}"/>
                  </a:ext>
                </a:extLst>
              </p:cNvPr>
              <p:cNvSpPr>
                <a:spLocks noChangeArrowheads="1"/>
              </p:cNvSpPr>
              <p:nvPr/>
            </p:nvSpPr>
            <p:spPr bwMode="auto">
              <a:xfrm rot="16200000">
                <a:off x="-216" y="648"/>
                <a:ext cx="1536"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effectLst>
                      <a:outerShdw blurRad="38100" dist="38100" dir="2700000" algn="tl">
                        <a:srgbClr val="FFFFFF"/>
                      </a:outerShdw>
                    </a:effectLst>
                    <a:ea typeface="宋体" panose="02010600030101010101" pitchFamily="2" charset="-122"/>
                  </a:rPr>
                  <a:t>Integer RF</a:t>
                </a:r>
              </a:p>
            </p:txBody>
          </p:sp>
          <p:sp>
            <p:nvSpPr>
              <p:cNvPr id="314406" name="Line 38">
                <a:extLst>
                  <a:ext uri="{FF2B5EF4-FFF2-40B4-BE49-F238E27FC236}">
                    <a16:creationId xmlns:a16="http://schemas.microsoft.com/office/drawing/2014/main" id="{5DF455EA-D2DB-41A0-A4D5-A6506E3F5D6A}"/>
                  </a:ext>
                </a:extLst>
              </p:cNvPr>
              <p:cNvSpPr>
                <a:spLocks noChangeShapeType="1"/>
              </p:cNvSpPr>
              <p:nvPr/>
            </p:nvSpPr>
            <p:spPr bwMode="auto">
              <a:xfrm rot="16200000" flipH="1">
                <a:off x="338" y="1222"/>
                <a:ext cx="0" cy="192"/>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07" name="Line 39">
                <a:extLst>
                  <a:ext uri="{FF2B5EF4-FFF2-40B4-BE49-F238E27FC236}">
                    <a16:creationId xmlns:a16="http://schemas.microsoft.com/office/drawing/2014/main" id="{F959B15F-D50C-419E-AED7-66B42EBB1C27}"/>
                  </a:ext>
                </a:extLst>
              </p:cNvPr>
              <p:cNvSpPr>
                <a:spLocks noChangeShapeType="1"/>
              </p:cNvSpPr>
              <p:nvPr/>
            </p:nvSpPr>
            <p:spPr bwMode="auto">
              <a:xfrm rot="16200000" flipH="1">
                <a:off x="342" y="986"/>
                <a:ext cx="0" cy="192"/>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08" name="Line 40">
                <a:extLst>
                  <a:ext uri="{FF2B5EF4-FFF2-40B4-BE49-F238E27FC236}">
                    <a16:creationId xmlns:a16="http://schemas.microsoft.com/office/drawing/2014/main" id="{F0EB93D0-210D-4457-95C8-CAE21D9B3E20}"/>
                  </a:ext>
                </a:extLst>
              </p:cNvPr>
              <p:cNvSpPr>
                <a:spLocks noChangeShapeType="1"/>
              </p:cNvSpPr>
              <p:nvPr/>
            </p:nvSpPr>
            <p:spPr bwMode="auto">
              <a:xfrm rot="16200000" flipH="1">
                <a:off x="338" y="762"/>
                <a:ext cx="0" cy="192"/>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09" name="Line 41">
                <a:extLst>
                  <a:ext uri="{FF2B5EF4-FFF2-40B4-BE49-F238E27FC236}">
                    <a16:creationId xmlns:a16="http://schemas.microsoft.com/office/drawing/2014/main" id="{BAFC7765-117B-4935-A629-D68FC4646EFC}"/>
                  </a:ext>
                </a:extLst>
              </p:cNvPr>
              <p:cNvSpPr>
                <a:spLocks noChangeShapeType="1"/>
              </p:cNvSpPr>
              <p:nvPr/>
            </p:nvSpPr>
            <p:spPr bwMode="auto">
              <a:xfrm rot="16200000" flipH="1">
                <a:off x="336" y="536"/>
                <a:ext cx="0" cy="192"/>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10" name="Line 42">
                <a:extLst>
                  <a:ext uri="{FF2B5EF4-FFF2-40B4-BE49-F238E27FC236}">
                    <a16:creationId xmlns:a16="http://schemas.microsoft.com/office/drawing/2014/main" id="{EC541EC8-584F-4FB0-9814-A856AD5D7897}"/>
                  </a:ext>
                </a:extLst>
              </p:cNvPr>
              <p:cNvSpPr>
                <a:spLocks noChangeShapeType="1"/>
              </p:cNvSpPr>
              <p:nvPr/>
            </p:nvSpPr>
            <p:spPr bwMode="auto">
              <a:xfrm rot="16200000" flipH="1">
                <a:off x="338" y="312"/>
                <a:ext cx="0" cy="192"/>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11" name="Line 43">
                <a:extLst>
                  <a:ext uri="{FF2B5EF4-FFF2-40B4-BE49-F238E27FC236}">
                    <a16:creationId xmlns:a16="http://schemas.microsoft.com/office/drawing/2014/main" id="{D43C4252-CD56-455C-9417-54D595B68951}"/>
                  </a:ext>
                </a:extLst>
              </p:cNvPr>
              <p:cNvSpPr>
                <a:spLocks noChangeShapeType="1"/>
              </p:cNvSpPr>
              <p:nvPr/>
            </p:nvSpPr>
            <p:spPr bwMode="auto">
              <a:xfrm rot="16200000" flipH="1">
                <a:off x="340" y="2"/>
                <a:ext cx="0" cy="192"/>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12" name="Line 44">
                <a:extLst>
                  <a:ext uri="{FF2B5EF4-FFF2-40B4-BE49-F238E27FC236}">
                    <a16:creationId xmlns:a16="http://schemas.microsoft.com/office/drawing/2014/main" id="{E00C8ED8-F849-4B83-97AC-80EA8DD04938}"/>
                  </a:ext>
                </a:extLst>
              </p:cNvPr>
              <p:cNvSpPr>
                <a:spLocks noChangeShapeType="1"/>
              </p:cNvSpPr>
              <p:nvPr/>
            </p:nvSpPr>
            <p:spPr bwMode="auto">
              <a:xfrm rot="16200000" flipH="1">
                <a:off x="768" y="1226"/>
                <a:ext cx="0" cy="192"/>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13" name="Line 45">
                <a:extLst>
                  <a:ext uri="{FF2B5EF4-FFF2-40B4-BE49-F238E27FC236}">
                    <a16:creationId xmlns:a16="http://schemas.microsoft.com/office/drawing/2014/main" id="{6ADC2E38-2035-4384-9052-A6C8164B1F44}"/>
                  </a:ext>
                </a:extLst>
              </p:cNvPr>
              <p:cNvSpPr>
                <a:spLocks noChangeShapeType="1"/>
              </p:cNvSpPr>
              <p:nvPr/>
            </p:nvSpPr>
            <p:spPr bwMode="auto">
              <a:xfrm rot="16200000" flipH="1">
                <a:off x="768" y="991"/>
                <a:ext cx="0" cy="192"/>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14" name="Line 46">
                <a:extLst>
                  <a:ext uri="{FF2B5EF4-FFF2-40B4-BE49-F238E27FC236}">
                    <a16:creationId xmlns:a16="http://schemas.microsoft.com/office/drawing/2014/main" id="{CDC03DEA-B654-4A2F-8FB1-664AFDE3DC12}"/>
                  </a:ext>
                </a:extLst>
              </p:cNvPr>
              <p:cNvSpPr>
                <a:spLocks noChangeShapeType="1"/>
              </p:cNvSpPr>
              <p:nvPr/>
            </p:nvSpPr>
            <p:spPr bwMode="auto">
              <a:xfrm rot="16200000" flipH="1">
                <a:off x="770" y="764"/>
                <a:ext cx="0" cy="192"/>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15" name="Line 47">
                <a:extLst>
                  <a:ext uri="{FF2B5EF4-FFF2-40B4-BE49-F238E27FC236}">
                    <a16:creationId xmlns:a16="http://schemas.microsoft.com/office/drawing/2014/main" id="{571CD412-01DC-4D3D-B0F0-A4D73ED7F0EB}"/>
                  </a:ext>
                </a:extLst>
              </p:cNvPr>
              <p:cNvSpPr>
                <a:spLocks noChangeShapeType="1"/>
              </p:cNvSpPr>
              <p:nvPr/>
            </p:nvSpPr>
            <p:spPr bwMode="auto">
              <a:xfrm rot="16200000" flipH="1">
                <a:off x="768" y="540"/>
                <a:ext cx="0" cy="192"/>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16" name="Rectangle 48">
                <a:extLst>
                  <a:ext uri="{FF2B5EF4-FFF2-40B4-BE49-F238E27FC236}">
                    <a16:creationId xmlns:a16="http://schemas.microsoft.com/office/drawing/2014/main" id="{65257853-7897-42D3-9F1B-16D5E1DB4CC4}"/>
                  </a:ext>
                </a:extLst>
              </p:cNvPr>
              <p:cNvSpPr>
                <a:spLocks noChangeArrowheads="1"/>
              </p:cNvSpPr>
              <p:nvPr/>
            </p:nvSpPr>
            <p:spPr bwMode="auto">
              <a:xfrm>
                <a:off x="866" y="791"/>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effectLst>
                      <a:outerShdw blurRad="38100" dist="38100" dir="2700000" algn="tl">
                        <a:srgbClr val="FFFFFF"/>
                      </a:outerShdw>
                    </a:effectLst>
                    <a:ea typeface="宋体" panose="02010600030101010101" pitchFamily="2" charset="-122"/>
                  </a:rPr>
                  <a:t>ALU</a:t>
                </a:r>
              </a:p>
            </p:txBody>
          </p:sp>
          <p:sp>
            <p:nvSpPr>
              <p:cNvPr id="314417" name="Rectangle 49">
                <a:extLst>
                  <a:ext uri="{FF2B5EF4-FFF2-40B4-BE49-F238E27FC236}">
                    <a16:creationId xmlns:a16="http://schemas.microsoft.com/office/drawing/2014/main" id="{B7359800-14E2-41FB-8E3D-3AF2FA8A4CF5}"/>
                  </a:ext>
                </a:extLst>
              </p:cNvPr>
              <p:cNvSpPr>
                <a:spLocks noChangeArrowheads="1"/>
              </p:cNvSpPr>
              <p:nvPr/>
            </p:nvSpPr>
            <p:spPr bwMode="auto">
              <a:xfrm>
                <a:off x="868" y="570"/>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effectLst>
                      <a:outerShdw blurRad="38100" dist="38100" dir="2700000" algn="tl">
                        <a:srgbClr val="FFFFFF"/>
                      </a:outerShdw>
                    </a:effectLst>
                    <a:ea typeface="宋体" panose="02010600030101010101" pitchFamily="2" charset="-122"/>
                  </a:rPr>
                  <a:t>ALU</a:t>
                </a:r>
              </a:p>
            </p:txBody>
          </p:sp>
          <p:sp>
            <p:nvSpPr>
              <p:cNvPr id="314418" name="Rectangle 50">
                <a:extLst>
                  <a:ext uri="{FF2B5EF4-FFF2-40B4-BE49-F238E27FC236}">
                    <a16:creationId xmlns:a16="http://schemas.microsoft.com/office/drawing/2014/main" id="{BC76A6E3-3CD7-4B8E-B9EC-D1E7A128BDC3}"/>
                  </a:ext>
                </a:extLst>
              </p:cNvPr>
              <p:cNvSpPr>
                <a:spLocks noChangeArrowheads="1"/>
              </p:cNvSpPr>
              <p:nvPr/>
            </p:nvSpPr>
            <p:spPr bwMode="auto">
              <a:xfrm>
                <a:off x="866" y="1018"/>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effectLst>
                      <a:outerShdw blurRad="38100" dist="38100" dir="2700000" algn="tl">
                        <a:srgbClr val="FFFFFF"/>
                      </a:outerShdw>
                    </a:effectLst>
                    <a:ea typeface="宋体" panose="02010600030101010101" pitchFamily="2" charset="-122"/>
                  </a:rPr>
                  <a:t>ALU</a:t>
                </a:r>
              </a:p>
            </p:txBody>
          </p:sp>
          <p:sp>
            <p:nvSpPr>
              <p:cNvPr id="314419" name="Rectangle 51">
                <a:extLst>
                  <a:ext uri="{FF2B5EF4-FFF2-40B4-BE49-F238E27FC236}">
                    <a16:creationId xmlns:a16="http://schemas.microsoft.com/office/drawing/2014/main" id="{F487F49A-DF8F-43F4-BC44-94019EE4A8A7}"/>
                  </a:ext>
                </a:extLst>
              </p:cNvPr>
              <p:cNvSpPr>
                <a:spLocks noChangeArrowheads="1"/>
              </p:cNvSpPr>
              <p:nvPr/>
            </p:nvSpPr>
            <p:spPr bwMode="auto">
              <a:xfrm>
                <a:off x="869" y="1239"/>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effectLst>
                      <a:outerShdw blurRad="38100" dist="38100" dir="2700000" algn="tl">
                        <a:srgbClr val="FFFFFF"/>
                      </a:outerShdw>
                    </a:effectLst>
                    <a:ea typeface="宋体" panose="02010600030101010101" pitchFamily="2" charset="-122"/>
                  </a:rPr>
                  <a:t>ALU</a:t>
                </a:r>
              </a:p>
            </p:txBody>
          </p:sp>
        </p:grpSp>
        <p:grpSp>
          <p:nvGrpSpPr>
            <p:cNvPr id="314420" name="Group 52">
              <a:extLst>
                <a:ext uri="{FF2B5EF4-FFF2-40B4-BE49-F238E27FC236}">
                  <a16:creationId xmlns:a16="http://schemas.microsoft.com/office/drawing/2014/main" id="{A9A9EF39-4E56-4197-A99F-B4D961AC8FB4}"/>
                </a:ext>
              </a:extLst>
            </p:cNvPr>
            <p:cNvGrpSpPr>
              <a:grpSpLocks/>
            </p:cNvGrpSpPr>
            <p:nvPr/>
          </p:nvGrpSpPr>
          <p:grpSpPr bwMode="auto">
            <a:xfrm>
              <a:off x="1552" y="398"/>
              <a:ext cx="1663" cy="2426"/>
              <a:chOff x="0" y="0"/>
              <a:chExt cx="1872" cy="2928"/>
            </a:xfrm>
          </p:grpSpPr>
          <p:sp>
            <p:nvSpPr>
              <p:cNvPr id="314421" name="Rectangle 53">
                <a:extLst>
                  <a:ext uri="{FF2B5EF4-FFF2-40B4-BE49-F238E27FC236}">
                    <a16:creationId xmlns:a16="http://schemas.microsoft.com/office/drawing/2014/main" id="{21A7DA87-830D-4453-A437-EAC6B6A1CB78}"/>
                  </a:ext>
                </a:extLst>
              </p:cNvPr>
              <p:cNvSpPr>
                <a:spLocks noChangeArrowheads="1"/>
              </p:cNvSpPr>
              <p:nvPr/>
            </p:nvSpPr>
            <p:spPr bwMode="auto">
              <a:xfrm rot="16200000">
                <a:off x="-696" y="1176"/>
                <a:ext cx="1920" cy="528"/>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effectLst>
                      <a:outerShdw blurRad="38100" dist="38100" dir="2700000" algn="tl">
                        <a:srgbClr val="FFFFFF"/>
                      </a:outerShdw>
                    </a:effectLst>
                    <a:ea typeface="宋体" panose="02010600030101010101" pitchFamily="2" charset="-122"/>
                  </a:rPr>
                  <a:t>Trace Cache</a:t>
                </a:r>
              </a:p>
            </p:txBody>
          </p:sp>
          <p:sp>
            <p:nvSpPr>
              <p:cNvPr id="314422" name="Rectangle 54">
                <a:extLst>
                  <a:ext uri="{FF2B5EF4-FFF2-40B4-BE49-F238E27FC236}">
                    <a16:creationId xmlns:a16="http://schemas.microsoft.com/office/drawing/2014/main" id="{83BF682E-F161-4126-8295-46B0EBBF5C31}"/>
                  </a:ext>
                </a:extLst>
              </p:cNvPr>
              <p:cNvSpPr>
                <a:spLocks noChangeArrowheads="1"/>
              </p:cNvSpPr>
              <p:nvPr/>
            </p:nvSpPr>
            <p:spPr bwMode="auto">
              <a:xfrm rot="16200000">
                <a:off x="24" y="1320"/>
                <a:ext cx="1920"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effectLst>
                      <a:outerShdw blurRad="38100" dist="38100" dir="2700000" algn="tl">
                        <a:srgbClr val="FFFFFF"/>
                      </a:outerShdw>
                    </a:effectLst>
                    <a:ea typeface="宋体" panose="02010600030101010101" pitchFamily="2" charset="-122"/>
                  </a:rPr>
                  <a:t>Rename/Alloc</a:t>
                </a:r>
              </a:p>
            </p:txBody>
          </p:sp>
          <p:sp>
            <p:nvSpPr>
              <p:cNvPr id="314423" name="Rectangle 55">
                <a:extLst>
                  <a:ext uri="{FF2B5EF4-FFF2-40B4-BE49-F238E27FC236}">
                    <a16:creationId xmlns:a16="http://schemas.microsoft.com/office/drawing/2014/main" id="{8B892E89-310F-40F0-92B7-5789ADAA22EB}"/>
                  </a:ext>
                </a:extLst>
              </p:cNvPr>
              <p:cNvSpPr>
                <a:spLocks noChangeArrowheads="1"/>
              </p:cNvSpPr>
              <p:nvPr/>
            </p:nvSpPr>
            <p:spPr bwMode="auto">
              <a:xfrm rot="16200000">
                <a:off x="552" y="1320"/>
                <a:ext cx="1920"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effectLst>
                      <a:outerShdw blurRad="38100" dist="38100" dir="2700000" algn="tl">
                        <a:srgbClr val="FFFFFF"/>
                      </a:outerShdw>
                    </a:effectLst>
                    <a:ea typeface="宋体" panose="02010600030101010101" pitchFamily="2" charset="-122"/>
                  </a:rPr>
                  <a:t>uop Queues</a:t>
                </a:r>
              </a:p>
            </p:txBody>
          </p:sp>
          <p:sp>
            <p:nvSpPr>
              <p:cNvPr id="314424" name="Rectangle 56">
                <a:extLst>
                  <a:ext uri="{FF2B5EF4-FFF2-40B4-BE49-F238E27FC236}">
                    <a16:creationId xmlns:a16="http://schemas.microsoft.com/office/drawing/2014/main" id="{CBCCD502-3A19-4253-AAAB-56F6984E449F}"/>
                  </a:ext>
                </a:extLst>
              </p:cNvPr>
              <p:cNvSpPr>
                <a:spLocks noChangeArrowheads="1"/>
              </p:cNvSpPr>
              <p:nvPr/>
            </p:nvSpPr>
            <p:spPr bwMode="auto">
              <a:xfrm>
                <a:off x="0" y="0"/>
                <a:ext cx="528" cy="288"/>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effectLst>
                      <a:outerShdw blurRad="38100" dist="38100" dir="2700000" algn="tl">
                        <a:srgbClr val="FFFFFF"/>
                      </a:outerShdw>
                    </a:effectLst>
                    <a:ea typeface="宋体" panose="02010600030101010101" pitchFamily="2" charset="-122"/>
                  </a:rPr>
                  <a:t>BTB</a:t>
                </a:r>
              </a:p>
            </p:txBody>
          </p:sp>
          <p:sp>
            <p:nvSpPr>
              <p:cNvPr id="314425" name="Line 57">
                <a:extLst>
                  <a:ext uri="{FF2B5EF4-FFF2-40B4-BE49-F238E27FC236}">
                    <a16:creationId xmlns:a16="http://schemas.microsoft.com/office/drawing/2014/main" id="{2BC7CA16-A720-4ECB-AF9E-62225C60847B}"/>
                  </a:ext>
                </a:extLst>
              </p:cNvPr>
              <p:cNvSpPr>
                <a:spLocks noChangeShapeType="1"/>
              </p:cNvSpPr>
              <p:nvPr/>
            </p:nvSpPr>
            <p:spPr bwMode="auto">
              <a:xfrm>
                <a:off x="288" y="288"/>
                <a:ext cx="0" cy="192"/>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26" name="Line 58">
                <a:extLst>
                  <a:ext uri="{FF2B5EF4-FFF2-40B4-BE49-F238E27FC236}">
                    <a16:creationId xmlns:a16="http://schemas.microsoft.com/office/drawing/2014/main" id="{16D79DF1-D43C-42F6-84D5-A0B00CCE745C}"/>
                  </a:ext>
                </a:extLst>
              </p:cNvPr>
              <p:cNvSpPr>
                <a:spLocks noChangeShapeType="1"/>
              </p:cNvSpPr>
              <p:nvPr/>
            </p:nvSpPr>
            <p:spPr bwMode="auto">
              <a:xfrm rot="16200000" flipH="1">
                <a:off x="696" y="1224"/>
                <a:ext cx="0" cy="336"/>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27" name="Line 59">
                <a:extLst>
                  <a:ext uri="{FF2B5EF4-FFF2-40B4-BE49-F238E27FC236}">
                    <a16:creationId xmlns:a16="http://schemas.microsoft.com/office/drawing/2014/main" id="{208B586F-A886-4B48-BC52-3EB3FFA0888D}"/>
                  </a:ext>
                </a:extLst>
              </p:cNvPr>
              <p:cNvSpPr>
                <a:spLocks noChangeShapeType="1"/>
              </p:cNvSpPr>
              <p:nvPr/>
            </p:nvSpPr>
            <p:spPr bwMode="auto">
              <a:xfrm rot="16200000" flipH="1">
                <a:off x="1248" y="1248"/>
                <a:ext cx="0" cy="288"/>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28" name="Line 60">
                <a:extLst>
                  <a:ext uri="{FF2B5EF4-FFF2-40B4-BE49-F238E27FC236}">
                    <a16:creationId xmlns:a16="http://schemas.microsoft.com/office/drawing/2014/main" id="{CFA20422-DACF-4D4F-B5DB-A39C768D4D69}"/>
                  </a:ext>
                </a:extLst>
              </p:cNvPr>
              <p:cNvSpPr>
                <a:spLocks noChangeShapeType="1"/>
              </p:cNvSpPr>
              <p:nvPr/>
            </p:nvSpPr>
            <p:spPr bwMode="auto">
              <a:xfrm rot="16200000" flipH="1">
                <a:off x="1752" y="1272"/>
                <a:ext cx="0" cy="24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29" name="Rectangle 61">
                <a:extLst>
                  <a:ext uri="{FF2B5EF4-FFF2-40B4-BE49-F238E27FC236}">
                    <a16:creationId xmlns:a16="http://schemas.microsoft.com/office/drawing/2014/main" id="{47ED1438-22E9-4BB4-81FC-E3340B5DF8F2}"/>
                  </a:ext>
                </a:extLst>
              </p:cNvPr>
              <p:cNvSpPr>
                <a:spLocks noChangeArrowheads="1"/>
              </p:cNvSpPr>
              <p:nvPr/>
            </p:nvSpPr>
            <p:spPr bwMode="auto">
              <a:xfrm>
                <a:off x="0" y="2592"/>
                <a:ext cx="528" cy="336"/>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effectLst>
                      <a:outerShdw blurRad="38100" dist="38100" dir="2700000" algn="tl">
                        <a:srgbClr val="FFFFFF"/>
                      </a:outerShdw>
                    </a:effectLst>
                    <a:ea typeface="宋体" panose="02010600030101010101" pitchFamily="2" charset="-122"/>
                  </a:rPr>
                  <a:t>uCode</a:t>
                </a:r>
              </a:p>
              <a:p>
                <a:pPr algn="ctr"/>
                <a:r>
                  <a:rPr lang="en-US" altLang="zh-CN" sz="1800">
                    <a:effectLst>
                      <a:outerShdw blurRad="38100" dist="38100" dir="2700000" algn="tl">
                        <a:srgbClr val="FFFFFF"/>
                      </a:outerShdw>
                    </a:effectLst>
                    <a:ea typeface="宋体" panose="02010600030101010101" pitchFamily="2" charset="-122"/>
                  </a:rPr>
                  <a:t>ROM</a:t>
                </a:r>
              </a:p>
            </p:txBody>
          </p:sp>
          <p:sp>
            <p:nvSpPr>
              <p:cNvPr id="314430" name="Line 62">
                <a:extLst>
                  <a:ext uri="{FF2B5EF4-FFF2-40B4-BE49-F238E27FC236}">
                    <a16:creationId xmlns:a16="http://schemas.microsoft.com/office/drawing/2014/main" id="{98F03B47-AB00-439B-88BD-71608F0A0B08}"/>
                  </a:ext>
                </a:extLst>
              </p:cNvPr>
              <p:cNvSpPr>
                <a:spLocks noChangeShapeType="1"/>
              </p:cNvSpPr>
              <p:nvPr/>
            </p:nvSpPr>
            <p:spPr bwMode="auto">
              <a:xfrm>
                <a:off x="528" y="2784"/>
                <a:ext cx="96"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31" name="Line 63">
                <a:extLst>
                  <a:ext uri="{FF2B5EF4-FFF2-40B4-BE49-F238E27FC236}">
                    <a16:creationId xmlns:a16="http://schemas.microsoft.com/office/drawing/2014/main" id="{C6217A63-52F7-45EB-BF0C-DE3CB7BDE06F}"/>
                  </a:ext>
                </a:extLst>
              </p:cNvPr>
              <p:cNvSpPr>
                <a:spLocks noChangeShapeType="1"/>
              </p:cNvSpPr>
              <p:nvPr/>
            </p:nvSpPr>
            <p:spPr bwMode="auto">
              <a:xfrm flipH="1" flipV="1">
                <a:off x="624" y="1392"/>
                <a:ext cx="0" cy="139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32" name="Line 64">
                <a:extLst>
                  <a:ext uri="{FF2B5EF4-FFF2-40B4-BE49-F238E27FC236}">
                    <a16:creationId xmlns:a16="http://schemas.microsoft.com/office/drawing/2014/main" id="{3FA3CB39-E988-4FBA-98EA-B6B2AB7694EB}"/>
                  </a:ext>
                </a:extLst>
              </p:cNvPr>
              <p:cNvSpPr>
                <a:spLocks noChangeShapeType="1"/>
              </p:cNvSpPr>
              <p:nvPr/>
            </p:nvSpPr>
            <p:spPr bwMode="auto">
              <a:xfrm>
                <a:off x="264" y="2400"/>
                <a:ext cx="0" cy="192"/>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4433" name="Group 65">
                <a:extLst>
                  <a:ext uri="{FF2B5EF4-FFF2-40B4-BE49-F238E27FC236}">
                    <a16:creationId xmlns:a16="http://schemas.microsoft.com/office/drawing/2014/main" id="{1652F19B-FDBF-4CFA-8E19-5D5B5E0074EB}"/>
                  </a:ext>
                </a:extLst>
              </p:cNvPr>
              <p:cNvGrpSpPr>
                <a:grpSpLocks/>
              </p:cNvGrpSpPr>
              <p:nvPr/>
            </p:nvGrpSpPr>
            <p:grpSpPr bwMode="auto">
              <a:xfrm>
                <a:off x="579" y="1189"/>
                <a:ext cx="212" cy="255"/>
                <a:chOff x="0" y="0"/>
                <a:chExt cx="212" cy="255"/>
              </a:xfrm>
            </p:grpSpPr>
            <p:sp>
              <p:nvSpPr>
                <p:cNvPr id="314434" name="Line 66">
                  <a:extLst>
                    <a:ext uri="{FF2B5EF4-FFF2-40B4-BE49-F238E27FC236}">
                      <a16:creationId xmlns:a16="http://schemas.microsoft.com/office/drawing/2014/main" id="{6D904269-3139-4F74-9D0F-9C928A07CAEC}"/>
                    </a:ext>
                  </a:extLst>
                </p:cNvPr>
                <p:cNvSpPr>
                  <a:spLocks noChangeShapeType="1"/>
                </p:cNvSpPr>
                <p:nvPr/>
              </p:nvSpPr>
              <p:spPr bwMode="auto">
                <a:xfrm flipV="1">
                  <a:off x="106" y="128"/>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35" name="Text Box 67">
                  <a:extLst>
                    <a:ext uri="{FF2B5EF4-FFF2-40B4-BE49-F238E27FC236}">
                      <a16:creationId xmlns:a16="http://schemas.microsoft.com/office/drawing/2014/main" id="{B44336E3-7991-464A-912B-828F508DEF2C}"/>
                    </a:ext>
                  </a:extLst>
                </p:cNvPr>
                <p:cNvSpPr txBox="1">
                  <a:spLocks noChangeArrowheads="1"/>
                </p:cNvSpPr>
                <p:nvPr/>
              </p:nvSpPr>
              <p:spPr bwMode="auto">
                <a:xfrm>
                  <a:off x="0" y="0"/>
                  <a:ext cx="212" cy="2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600">
                      <a:solidFill>
                        <a:schemeClr val="accent2"/>
                      </a:solidFill>
                      <a:effectLst>
                        <a:outerShdw blurRad="38100" dist="38100" dir="2700000" algn="tl">
                          <a:srgbClr val="000000"/>
                        </a:outerShdw>
                      </a:effectLst>
                      <a:ea typeface="宋体" panose="02010600030101010101" pitchFamily="2" charset="-122"/>
                    </a:rPr>
                    <a:t>3</a:t>
                  </a:r>
                </a:p>
              </p:txBody>
            </p:sp>
          </p:grpSp>
          <p:grpSp>
            <p:nvGrpSpPr>
              <p:cNvPr id="314436" name="Group 68">
                <a:extLst>
                  <a:ext uri="{FF2B5EF4-FFF2-40B4-BE49-F238E27FC236}">
                    <a16:creationId xmlns:a16="http://schemas.microsoft.com/office/drawing/2014/main" id="{835AF294-A587-47D7-A5A2-5CBB6200A7C2}"/>
                  </a:ext>
                </a:extLst>
              </p:cNvPr>
              <p:cNvGrpSpPr>
                <a:grpSpLocks/>
              </p:cNvGrpSpPr>
              <p:nvPr/>
            </p:nvGrpSpPr>
            <p:grpSpPr bwMode="auto">
              <a:xfrm>
                <a:off x="1080" y="1199"/>
                <a:ext cx="211" cy="252"/>
                <a:chOff x="0" y="0"/>
                <a:chExt cx="211" cy="252"/>
              </a:xfrm>
            </p:grpSpPr>
            <p:sp>
              <p:nvSpPr>
                <p:cNvPr id="314437" name="Line 69">
                  <a:extLst>
                    <a:ext uri="{FF2B5EF4-FFF2-40B4-BE49-F238E27FC236}">
                      <a16:creationId xmlns:a16="http://schemas.microsoft.com/office/drawing/2014/main" id="{D4D07615-96B8-41C8-B8D1-B1C1539F2052}"/>
                    </a:ext>
                  </a:extLst>
                </p:cNvPr>
                <p:cNvSpPr>
                  <a:spLocks noChangeShapeType="1"/>
                </p:cNvSpPr>
                <p:nvPr/>
              </p:nvSpPr>
              <p:spPr bwMode="auto">
                <a:xfrm flipV="1">
                  <a:off x="106" y="128"/>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38" name="Text Box 70">
                  <a:extLst>
                    <a:ext uri="{FF2B5EF4-FFF2-40B4-BE49-F238E27FC236}">
                      <a16:creationId xmlns:a16="http://schemas.microsoft.com/office/drawing/2014/main" id="{8A293DFD-E48B-4992-857D-EE64A7FF00AF}"/>
                    </a:ext>
                  </a:extLst>
                </p:cNvPr>
                <p:cNvSpPr txBox="1">
                  <a:spLocks noChangeArrowheads="1"/>
                </p:cNvSpPr>
                <p:nvPr/>
              </p:nvSpPr>
              <p:spPr bwMode="auto">
                <a:xfrm>
                  <a:off x="0" y="0"/>
                  <a:ext cx="211"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600">
                      <a:solidFill>
                        <a:schemeClr val="accent2"/>
                      </a:solidFill>
                      <a:effectLst>
                        <a:outerShdw blurRad="38100" dist="38100" dir="2700000" algn="tl">
                          <a:srgbClr val="000000"/>
                        </a:outerShdw>
                      </a:effectLst>
                      <a:ea typeface="宋体" panose="02010600030101010101" pitchFamily="2" charset="-122"/>
                    </a:rPr>
                    <a:t>3</a:t>
                  </a:r>
                </a:p>
              </p:txBody>
            </p:sp>
          </p:grpSp>
          <p:sp>
            <p:nvSpPr>
              <p:cNvPr id="314439" name="Line 71">
                <a:extLst>
                  <a:ext uri="{FF2B5EF4-FFF2-40B4-BE49-F238E27FC236}">
                    <a16:creationId xmlns:a16="http://schemas.microsoft.com/office/drawing/2014/main" id="{5540B842-4D8E-42F6-BCE4-60C1DC7336FB}"/>
                  </a:ext>
                </a:extLst>
              </p:cNvPr>
              <p:cNvSpPr>
                <a:spLocks noChangeShapeType="1"/>
              </p:cNvSpPr>
              <p:nvPr/>
            </p:nvSpPr>
            <p:spPr bwMode="auto">
              <a:xfrm flipH="1">
                <a:off x="675" y="1328"/>
                <a:ext cx="59" cy="118"/>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40" name="Line 72">
                <a:extLst>
                  <a:ext uri="{FF2B5EF4-FFF2-40B4-BE49-F238E27FC236}">
                    <a16:creationId xmlns:a16="http://schemas.microsoft.com/office/drawing/2014/main" id="{13600F76-DED7-44D5-83CD-0CD21C92F6A5}"/>
                  </a:ext>
                </a:extLst>
              </p:cNvPr>
              <p:cNvSpPr>
                <a:spLocks noChangeShapeType="1"/>
              </p:cNvSpPr>
              <p:nvPr/>
            </p:nvSpPr>
            <p:spPr bwMode="auto">
              <a:xfrm flipH="1">
                <a:off x="1180" y="1334"/>
                <a:ext cx="65" cy="113"/>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4441" name="Group 73">
              <a:extLst>
                <a:ext uri="{FF2B5EF4-FFF2-40B4-BE49-F238E27FC236}">
                  <a16:creationId xmlns:a16="http://schemas.microsoft.com/office/drawing/2014/main" id="{2760BFDE-6FEC-40AE-B161-160AF0F2BAEB}"/>
                </a:ext>
              </a:extLst>
            </p:cNvPr>
            <p:cNvGrpSpPr>
              <a:grpSpLocks/>
            </p:cNvGrpSpPr>
            <p:nvPr/>
          </p:nvGrpSpPr>
          <p:grpSpPr bwMode="auto">
            <a:xfrm>
              <a:off x="656" y="279"/>
              <a:ext cx="896" cy="2107"/>
              <a:chOff x="0" y="0"/>
              <a:chExt cx="1008" cy="2544"/>
            </a:xfrm>
          </p:grpSpPr>
          <p:sp>
            <p:nvSpPr>
              <p:cNvPr id="314442" name="Rectangle 74">
                <a:extLst>
                  <a:ext uri="{FF2B5EF4-FFF2-40B4-BE49-F238E27FC236}">
                    <a16:creationId xmlns:a16="http://schemas.microsoft.com/office/drawing/2014/main" id="{7C379E41-1FB7-42CE-B84C-F562781F7154}"/>
                  </a:ext>
                </a:extLst>
              </p:cNvPr>
              <p:cNvSpPr>
                <a:spLocks noChangeArrowheads="1"/>
              </p:cNvSpPr>
              <p:nvPr/>
            </p:nvSpPr>
            <p:spPr bwMode="auto">
              <a:xfrm rot="16200000">
                <a:off x="-336" y="1440"/>
                <a:ext cx="1920" cy="288"/>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effectLst>
                      <a:outerShdw blurRad="38100" dist="38100" dir="2700000" algn="tl">
                        <a:srgbClr val="FFFFFF"/>
                      </a:outerShdw>
                    </a:effectLst>
                    <a:ea typeface="宋体" panose="02010600030101010101" pitchFamily="2" charset="-122"/>
                  </a:rPr>
                  <a:t>Decoder</a:t>
                </a:r>
              </a:p>
            </p:txBody>
          </p:sp>
          <p:sp>
            <p:nvSpPr>
              <p:cNvPr id="314443" name="Line 75">
                <a:extLst>
                  <a:ext uri="{FF2B5EF4-FFF2-40B4-BE49-F238E27FC236}">
                    <a16:creationId xmlns:a16="http://schemas.microsoft.com/office/drawing/2014/main" id="{95E6DA83-BD1B-4A3C-A790-712E6D2ACCAE}"/>
                  </a:ext>
                </a:extLst>
              </p:cNvPr>
              <p:cNvSpPr>
                <a:spLocks noChangeShapeType="1"/>
              </p:cNvSpPr>
              <p:nvPr/>
            </p:nvSpPr>
            <p:spPr bwMode="auto">
              <a:xfrm rot="16200000">
                <a:off x="372" y="1428"/>
                <a:ext cx="0" cy="216"/>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44" name="Line 76">
                <a:extLst>
                  <a:ext uri="{FF2B5EF4-FFF2-40B4-BE49-F238E27FC236}">
                    <a16:creationId xmlns:a16="http://schemas.microsoft.com/office/drawing/2014/main" id="{B6781D0F-9373-41A0-9C0C-A62E955C9AD3}"/>
                  </a:ext>
                </a:extLst>
              </p:cNvPr>
              <p:cNvSpPr>
                <a:spLocks noChangeShapeType="1"/>
              </p:cNvSpPr>
              <p:nvPr/>
            </p:nvSpPr>
            <p:spPr bwMode="auto">
              <a:xfrm rot="16200000" flipH="1">
                <a:off x="888" y="1416"/>
                <a:ext cx="0" cy="24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445" name="Rectangle 77">
                <a:extLst>
                  <a:ext uri="{FF2B5EF4-FFF2-40B4-BE49-F238E27FC236}">
                    <a16:creationId xmlns:a16="http://schemas.microsoft.com/office/drawing/2014/main" id="{9FF6924E-14C8-4219-9EA8-052E4C31D4C5}"/>
                  </a:ext>
                </a:extLst>
              </p:cNvPr>
              <p:cNvSpPr>
                <a:spLocks noChangeArrowheads="1"/>
              </p:cNvSpPr>
              <p:nvPr/>
            </p:nvSpPr>
            <p:spPr bwMode="auto">
              <a:xfrm rot="16200000">
                <a:off x="-828" y="1452"/>
                <a:ext cx="1920" cy="2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effectLst>
                      <a:outerShdw blurRad="38100" dist="38100" dir="2700000" algn="tl">
                        <a:srgbClr val="FFFFFF"/>
                      </a:outerShdw>
                    </a:effectLst>
                    <a:ea typeface="宋体" panose="02010600030101010101" pitchFamily="2" charset="-122"/>
                  </a:rPr>
                  <a:t>BTB &amp; I-TLB</a:t>
                </a:r>
              </a:p>
            </p:txBody>
          </p:sp>
          <p:sp>
            <p:nvSpPr>
              <p:cNvPr id="314446" name="Line 78">
                <a:extLst>
                  <a:ext uri="{FF2B5EF4-FFF2-40B4-BE49-F238E27FC236}">
                    <a16:creationId xmlns:a16="http://schemas.microsoft.com/office/drawing/2014/main" id="{9C7977E3-BA67-4AA8-B1FB-CB10FEE5F9DE}"/>
                  </a:ext>
                </a:extLst>
              </p:cNvPr>
              <p:cNvSpPr>
                <a:spLocks noChangeShapeType="1"/>
              </p:cNvSpPr>
              <p:nvPr/>
            </p:nvSpPr>
            <p:spPr bwMode="auto">
              <a:xfrm>
                <a:off x="144" y="0"/>
                <a:ext cx="0" cy="624"/>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3262825426"/>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a:extLst>
              <a:ext uri="{FF2B5EF4-FFF2-40B4-BE49-F238E27FC236}">
                <a16:creationId xmlns:a16="http://schemas.microsoft.com/office/drawing/2014/main" id="{63ABE807-6B25-4CF8-8995-24493D45696D}"/>
              </a:ext>
            </a:extLst>
          </p:cNvPr>
          <p:cNvSpPr>
            <a:spLocks noGrp="1" noChangeArrowheads="1"/>
          </p:cNvSpPr>
          <p:nvPr>
            <p:ph type="title"/>
          </p:nvPr>
        </p:nvSpPr>
        <p:spPr/>
        <p:txBody>
          <a:bodyPr/>
          <a:lstStyle/>
          <a:p>
            <a:r>
              <a:rPr lang="en-US" altLang="zh-CN"/>
              <a:t>Hyper Pipelined Technology 1/13</a:t>
            </a:r>
          </a:p>
        </p:txBody>
      </p:sp>
      <p:sp>
        <p:nvSpPr>
          <p:cNvPr id="315395" name="Rectangle 3">
            <a:extLst>
              <a:ext uri="{FF2B5EF4-FFF2-40B4-BE49-F238E27FC236}">
                <a16:creationId xmlns:a16="http://schemas.microsoft.com/office/drawing/2014/main" id="{6DD1F57B-87F5-49AF-A972-8076C77AE902}"/>
              </a:ext>
            </a:extLst>
          </p:cNvPr>
          <p:cNvSpPr>
            <a:spLocks noChangeArrowheads="1"/>
          </p:cNvSpPr>
          <p:nvPr/>
        </p:nvSpPr>
        <p:spPr bwMode="auto">
          <a:xfrm>
            <a:off x="6943725" y="2498725"/>
            <a:ext cx="4763"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5396" name="Rectangle 4">
            <a:extLst>
              <a:ext uri="{FF2B5EF4-FFF2-40B4-BE49-F238E27FC236}">
                <a16:creationId xmlns:a16="http://schemas.microsoft.com/office/drawing/2014/main" id="{7ED9E93F-B743-4814-8BDB-A68CCCE24AF8}"/>
              </a:ext>
            </a:extLst>
          </p:cNvPr>
          <p:cNvSpPr>
            <a:spLocks noChangeArrowheads="1"/>
          </p:cNvSpPr>
          <p:nvPr/>
        </p:nvSpPr>
        <p:spPr bwMode="auto">
          <a:xfrm>
            <a:off x="1084263" y="2498725"/>
            <a:ext cx="317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5397" name="Rectangle 5">
            <a:extLst>
              <a:ext uri="{FF2B5EF4-FFF2-40B4-BE49-F238E27FC236}">
                <a16:creationId xmlns:a16="http://schemas.microsoft.com/office/drawing/2014/main" id="{710CA8E9-E0BD-459D-8E9B-21DA2755E41B}"/>
              </a:ext>
            </a:extLst>
          </p:cNvPr>
          <p:cNvSpPr>
            <a:spLocks noChangeArrowheads="1"/>
          </p:cNvSpPr>
          <p:nvPr/>
        </p:nvSpPr>
        <p:spPr bwMode="auto">
          <a:xfrm>
            <a:off x="1920875" y="2498725"/>
            <a:ext cx="317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5398" name="Rectangle 6">
            <a:extLst>
              <a:ext uri="{FF2B5EF4-FFF2-40B4-BE49-F238E27FC236}">
                <a16:creationId xmlns:a16="http://schemas.microsoft.com/office/drawing/2014/main" id="{CAFF5D52-0E23-4BEA-97EC-B7977111A68A}"/>
              </a:ext>
            </a:extLst>
          </p:cNvPr>
          <p:cNvSpPr>
            <a:spLocks noChangeArrowheads="1"/>
          </p:cNvSpPr>
          <p:nvPr/>
        </p:nvSpPr>
        <p:spPr bwMode="auto">
          <a:xfrm>
            <a:off x="6108700" y="2498725"/>
            <a:ext cx="317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5399" name="Rectangle 7">
            <a:extLst>
              <a:ext uri="{FF2B5EF4-FFF2-40B4-BE49-F238E27FC236}">
                <a16:creationId xmlns:a16="http://schemas.microsoft.com/office/drawing/2014/main" id="{E303A40F-B423-46C6-832D-FCE1C96C9555}"/>
              </a:ext>
            </a:extLst>
          </p:cNvPr>
          <p:cNvSpPr>
            <a:spLocks noChangeArrowheads="1"/>
          </p:cNvSpPr>
          <p:nvPr/>
        </p:nvSpPr>
        <p:spPr bwMode="auto">
          <a:xfrm>
            <a:off x="1624013" y="1222375"/>
            <a:ext cx="317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5400" name="Rectangle 8">
            <a:extLst>
              <a:ext uri="{FF2B5EF4-FFF2-40B4-BE49-F238E27FC236}">
                <a16:creationId xmlns:a16="http://schemas.microsoft.com/office/drawing/2014/main" id="{F253C43A-A9F6-498F-8344-5C98C6F5DE4D}"/>
              </a:ext>
            </a:extLst>
          </p:cNvPr>
          <p:cNvSpPr>
            <a:spLocks noChangeArrowheads="1"/>
          </p:cNvSpPr>
          <p:nvPr/>
        </p:nvSpPr>
        <p:spPr bwMode="auto">
          <a:xfrm>
            <a:off x="4556125" y="1222375"/>
            <a:ext cx="317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5401" name="Rectangle 9">
            <a:extLst>
              <a:ext uri="{FF2B5EF4-FFF2-40B4-BE49-F238E27FC236}">
                <a16:creationId xmlns:a16="http://schemas.microsoft.com/office/drawing/2014/main" id="{DF3C6983-0A1A-43CD-B97E-8BBEB4455059}"/>
              </a:ext>
            </a:extLst>
          </p:cNvPr>
          <p:cNvSpPr>
            <a:spLocks noChangeArrowheads="1"/>
          </p:cNvSpPr>
          <p:nvPr/>
        </p:nvSpPr>
        <p:spPr bwMode="auto">
          <a:xfrm>
            <a:off x="5397500" y="1222375"/>
            <a:ext cx="836613" cy="63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5402" name="Rectangle 10">
            <a:extLst>
              <a:ext uri="{FF2B5EF4-FFF2-40B4-BE49-F238E27FC236}">
                <a16:creationId xmlns:a16="http://schemas.microsoft.com/office/drawing/2014/main" id="{9092CC4D-223E-4471-98EF-7DC470638243}"/>
              </a:ext>
            </a:extLst>
          </p:cNvPr>
          <p:cNvSpPr>
            <a:spLocks noChangeArrowheads="1"/>
          </p:cNvSpPr>
          <p:nvPr/>
        </p:nvSpPr>
        <p:spPr bwMode="auto">
          <a:xfrm>
            <a:off x="5397500" y="1222375"/>
            <a:ext cx="836613"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15403" name="Group 11">
            <a:extLst>
              <a:ext uri="{FF2B5EF4-FFF2-40B4-BE49-F238E27FC236}">
                <a16:creationId xmlns:a16="http://schemas.microsoft.com/office/drawing/2014/main" id="{28A05D05-3BF2-4A38-AAF7-502E885BB9AF}"/>
              </a:ext>
            </a:extLst>
          </p:cNvPr>
          <p:cNvGrpSpPr>
            <a:grpSpLocks/>
          </p:cNvGrpSpPr>
          <p:nvPr/>
        </p:nvGrpSpPr>
        <p:grpSpPr bwMode="auto">
          <a:xfrm>
            <a:off x="228600" y="1628775"/>
            <a:ext cx="8688388" cy="4441825"/>
            <a:chOff x="0" y="0"/>
            <a:chExt cx="5473" cy="3056"/>
          </a:xfrm>
        </p:grpSpPr>
        <p:sp>
          <p:nvSpPr>
            <p:cNvPr id="315404" name="Rectangle 12">
              <a:extLst>
                <a:ext uri="{FF2B5EF4-FFF2-40B4-BE49-F238E27FC236}">
                  <a16:creationId xmlns:a16="http://schemas.microsoft.com/office/drawing/2014/main" id="{308CB4F3-C249-408C-8FB3-8B4DE0E6D8A9}"/>
                </a:ext>
              </a:extLst>
            </p:cNvPr>
            <p:cNvSpPr>
              <a:spLocks noChangeArrowheads="1"/>
            </p:cNvSpPr>
            <p:nvPr/>
          </p:nvSpPr>
          <p:spPr bwMode="auto">
            <a:xfrm>
              <a:off x="0" y="6"/>
              <a:ext cx="5473" cy="38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bg2"/>
              </a:solidFill>
              <a:miter lim="800000"/>
              <a:headEnd/>
              <a:tailEnd/>
            </a:ln>
          </p:spPr>
          <p:txBody>
            <a:bodyPr/>
            <a:lstStyle/>
            <a:p>
              <a:endParaRPr lang="zh-CN" altLang="en-US"/>
            </a:p>
          </p:txBody>
        </p:sp>
        <p:sp>
          <p:nvSpPr>
            <p:cNvPr id="315405" name="Line 13">
              <a:extLst>
                <a:ext uri="{FF2B5EF4-FFF2-40B4-BE49-F238E27FC236}">
                  <a16:creationId xmlns:a16="http://schemas.microsoft.com/office/drawing/2014/main" id="{A0B92500-B386-4499-84E0-6D846D0FF9BC}"/>
                </a:ext>
              </a:extLst>
            </p:cNvPr>
            <p:cNvSpPr>
              <a:spLocks noChangeShapeType="1"/>
            </p:cNvSpPr>
            <p:nvPr/>
          </p:nvSpPr>
          <p:spPr bwMode="auto">
            <a:xfrm>
              <a:off x="55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5406" name="Line 14">
              <a:extLst>
                <a:ext uri="{FF2B5EF4-FFF2-40B4-BE49-F238E27FC236}">
                  <a16:creationId xmlns:a16="http://schemas.microsoft.com/office/drawing/2014/main" id="{C90F3D89-E318-4271-ACAD-9190B85CEB7E}"/>
                </a:ext>
              </a:extLst>
            </p:cNvPr>
            <p:cNvSpPr>
              <a:spLocks noChangeShapeType="1"/>
            </p:cNvSpPr>
            <p:nvPr/>
          </p:nvSpPr>
          <p:spPr bwMode="auto">
            <a:xfrm>
              <a:off x="1099"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5407" name="Line 15">
              <a:extLst>
                <a:ext uri="{FF2B5EF4-FFF2-40B4-BE49-F238E27FC236}">
                  <a16:creationId xmlns:a16="http://schemas.microsoft.com/office/drawing/2014/main" id="{F597F20E-AA16-4FDF-8AEB-536D48418960}"/>
                </a:ext>
              </a:extLst>
            </p:cNvPr>
            <p:cNvSpPr>
              <a:spLocks noChangeShapeType="1"/>
            </p:cNvSpPr>
            <p:nvPr/>
          </p:nvSpPr>
          <p:spPr bwMode="auto">
            <a:xfrm>
              <a:off x="1644"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5408" name="Line 16">
              <a:extLst>
                <a:ext uri="{FF2B5EF4-FFF2-40B4-BE49-F238E27FC236}">
                  <a16:creationId xmlns:a16="http://schemas.microsoft.com/office/drawing/2014/main" id="{66BF5EF8-81C2-4158-AFDE-29B6A2F3B563}"/>
                </a:ext>
              </a:extLst>
            </p:cNvPr>
            <p:cNvSpPr>
              <a:spLocks noChangeShapeType="1"/>
            </p:cNvSpPr>
            <p:nvPr/>
          </p:nvSpPr>
          <p:spPr bwMode="auto">
            <a:xfrm>
              <a:off x="2190"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5409" name="Line 17">
              <a:extLst>
                <a:ext uri="{FF2B5EF4-FFF2-40B4-BE49-F238E27FC236}">
                  <a16:creationId xmlns:a16="http://schemas.microsoft.com/office/drawing/2014/main" id="{20D711DC-6C96-4B2A-932B-0616B036FAA4}"/>
                </a:ext>
              </a:extLst>
            </p:cNvPr>
            <p:cNvSpPr>
              <a:spLocks noChangeShapeType="1"/>
            </p:cNvSpPr>
            <p:nvPr/>
          </p:nvSpPr>
          <p:spPr bwMode="auto">
            <a:xfrm>
              <a:off x="246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5410" name="Line 18">
              <a:extLst>
                <a:ext uri="{FF2B5EF4-FFF2-40B4-BE49-F238E27FC236}">
                  <a16:creationId xmlns:a16="http://schemas.microsoft.com/office/drawing/2014/main" id="{FAEE6CE4-4C60-444E-B9A4-07BD4AA87EF2}"/>
                </a:ext>
              </a:extLst>
            </p:cNvPr>
            <p:cNvSpPr>
              <a:spLocks noChangeShapeType="1"/>
            </p:cNvSpPr>
            <p:nvPr/>
          </p:nvSpPr>
          <p:spPr bwMode="auto">
            <a:xfrm>
              <a:off x="273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5411" name="Line 19">
              <a:extLst>
                <a:ext uri="{FF2B5EF4-FFF2-40B4-BE49-F238E27FC236}">
                  <a16:creationId xmlns:a16="http://schemas.microsoft.com/office/drawing/2014/main" id="{6299E830-7F5D-481E-95C3-9455E4D41FE4}"/>
                </a:ext>
              </a:extLst>
            </p:cNvPr>
            <p:cNvSpPr>
              <a:spLocks noChangeShapeType="1"/>
            </p:cNvSpPr>
            <p:nvPr/>
          </p:nvSpPr>
          <p:spPr bwMode="auto">
            <a:xfrm>
              <a:off x="3007"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5412" name="Line 20">
              <a:extLst>
                <a:ext uri="{FF2B5EF4-FFF2-40B4-BE49-F238E27FC236}">
                  <a16:creationId xmlns:a16="http://schemas.microsoft.com/office/drawing/2014/main" id="{CD83543E-2197-4A0B-A60C-48DA446DA194}"/>
                </a:ext>
              </a:extLst>
            </p:cNvPr>
            <p:cNvSpPr>
              <a:spLocks noChangeShapeType="1"/>
            </p:cNvSpPr>
            <p:nvPr/>
          </p:nvSpPr>
          <p:spPr bwMode="auto">
            <a:xfrm>
              <a:off x="3287" y="5"/>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5413" name="Line 21">
              <a:extLst>
                <a:ext uri="{FF2B5EF4-FFF2-40B4-BE49-F238E27FC236}">
                  <a16:creationId xmlns:a16="http://schemas.microsoft.com/office/drawing/2014/main" id="{3E0487F0-07AD-4384-91D5-538CDAD85BF4}"/>
                </a:ext>
              </a:extLst>
            </p:cNvPr>
            <p:cNvSpPr>
              <a:spLocks noChangeShapeType="1"/>
            </p:cNvSpPr>
            <p:nvPr/>
          </p:nvSpPr>
          <p:spPr bwMode="auto">
            <a:xfrm>
              <a:off x="3552"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5414" name="Line 22">
              <a:extLst>
                <a:ext uri="{FF2B5EF4-FFF2-40B4-BE49-F238E27FC236}">
                  <a16:creationId xmlns:a16="http://schemas.microsoft.com/office/drawing/2014/main" id="{5EA8AF4D-B47C-4137-ACF8-A7CF2B254124}"/>
                </a:ext>
              </a:extLst>
            </p:cNvPr>
            <p:cNvSpPr>
              <a:spLocks noChangeShapeType="1"/>
            </p:cNvSpPr>
            <p:nvPr/>
          </p:nvSpPr>
          <p:spPr bwMode="auto">
            <a:xfrm>
              <a:off x="382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5415" name="Line 23">
              <a:extLst>
                <a:ext uri="{FF2B5EF4-FFF2-40B4-BE49-F238E27FC236}">
                  <a16:creationId xmlns:a16="http://schemas.microsoft.com/office/drawing/2014/main" id="{42685FDD-B021-4E06-8B3C-DAFE4DDBB554}"/>
                </a:ext>
              </a:extLst>
            </p:cNvPr>
            <p:cNvSpPr>
              <a:spLocks noChangeShapeType="1"/>
            </p:cNvSpPr>
            <p:nvPr/>
          </p:nvSpPr>
          <p:spPr bwMode="auto">
            <a:xfrm>
              <a:off x="4089" y="0"/>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5416" name="Line 24">
              <a:extLst>
                <a:ext uri="{FF2B5EF4-FFF2-40B4-BE49-F238E27FC236}">
                  <a16:creationId xmlns:a16="http://schemas.microsoft.com/office/drawing/2014/main" id="{33FF5D1E-E2F4-4749-B7BF-B1534A08AB2C}"/>
                </a:ext>
              </a:extLst>
            </p:cNvPr>
            <p:cNvSpPr>
              <a:spLocks noChangeShapeType="1"/>
            </p:cNvSpPr>
            <p:nvPr/>
          </p:nvSpPr>
          <p:spPr bwMode="auto">
            <a:xfrm>
              <a:off x="436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5417" name="Line 25">
              <a:extLst>
                <a:ext uri="{FF2B5EF4-FFF2-40B4-BE49-F238E27FC236}">
                  <a16:creationId xmlns:a16="http://schemas.microsoft.com/office/drawing/2014/main" id="{12A4BDBF-4BD4-4975-A59E-4809BF371750}"/>
                </a:ext>
              </a:extLst>
            </p:cNvPr>
            <p:cNvSpPr>
              <a:spLocks noChangeShapeType="1"/>
            </p:cNvSpPr>
            <p:nvPr/>
          </p:nvSpPr>
          <p:spPr bwMode="auto">
            <a:xfrm>
              <a:off x="4631" y="3"/>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5418" name="Line 26">
              <a:extLst>
                <a:ext uri="{FF2B5EF4-FFF2-40B4-BE49-F238E27FC236}">
                  <a16:creationId xmlns:a16="http://schemas.microsoft.com/office/drawing/2014/main" id="{F747EC76-03BC-4934-A9C3-367E89844C56}"/>
                </a:ext>
              </a:extLst>
            </p:cNvPr>
            <p:cNvSpPr>
              <a:spLocks noChangeShapeType="1"/>
            </p:cNvSpPr>
            <p:nvPr/>
          </p:nvSpPr>
          <p:spPr bwMode="auto">
            <a:xfrm>
              <a:off x="4895"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5419" name="Line 27">
              <a:extLst>
                <a:ext uri="{FF2B5EF4-FFF2-40B4-BE49-F238E27FC236}">
                  <a16:creationId xmlns:a16="http://schemas.microsoft.com/office/drawing/2014/main" id="{D87B6133-CF10-48B2-9DD0-40E27446F973}"/>
                </a:ext>
              </a:extLst>
            </p:cNvPr>
            <p:cNvSpPr>
              <a:spLocks noChangeShapeType="1"/>
            </p:cNvSpPr>
            <p:nvPr/>
          </p:nvSpPr>
          <p:spPr bwMode="auto">
            <a:xfrm>
              <a:off x="517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15420" name="Group 28">
              <a:extLst>
                <a:ext uri="{FF2B5EF4-FFF2-40B4-BE49-F238E27FC236}">
                  <a16:creationId xmlns:a16="http://schemas.microsoft.com/office/drawing/2014/main" id="{F679454F-F018-4634-877E-274F3147A5FF}"/>
                </a:ext>
              </a:extLst>
            </p:cNvPr>
            <p:cNvGrpSpPr>
              <a:grpSpLocks/>
            </p:cNvGrpSpPr>
            <p:nvPr/>
          </p:nvGrpSpPr>
          <p:grpSpPr bwMode="auto">
            <a:xfrm>
              <a:off x="279" y="6"/>
              <a:ext cx="3" cy="381"/>
              <a:chOff x="0" y="0"/>
              <a:chExt cx="3" cy="381"/>
            </a:xfrm>
          </p:grpSpPr>
          <p:grpSp>
            <p:nvGrpSpPr>
              <p:cNvPr id="315421" name="Group 29">
                <a:extLst>
                  <a:ext uri="{FF2B5EF4-FFF2-40B4-BE49-F238E27FC236}">
                    <a16:creationId xmlns:a16="http://schemas.microsoft.com/office/drawing/2014/main" id="{BF1DF4B1-705F-441F-8176-0C03DCCBD57F}"/>
                  </a:ext>
                </a:extLst>
              </p:cNvPr>
              <p:cNvGrpSpPr>
                <a:grpSpLocks/>
              </p:cNvGrpSpPr>
              <p:nvPr/>
            </p:nvGrpSpPr>
            <p:grpSpPr bwMode="auto">
              <a:xfrm>
                <a:off x="0" y="0"/>
                <a:ext cx="3" cy="381"/>
                <a:chOff x="0" y="0"/>
                <a:chExt cx="3" cy="381"/>
              </a:xfrm>
            </p:grpSpPr>
            <p:sp>
              <p:nvSpPr>
                <p:cNvPr id="315422" name="Line 30">
                  <a:extLst>
                    <a:ext uri="{FF2B5EF4-FFF2-40B4-BE49-F238E27FC236}">
                      <a16:creationId xmlns:a16="http://schemas.microsoft.com/office/drawing/2014/main" id="{F97EA882-C62D-4BEB-BF51-499FD47A8D7D}"/>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5423" name="Line 31">
                  <a:extLst>
                    <a:ext uri="{FF2B5EF4-FFF2-40B4-BE49-F238E27FC236}">
                      <a16:creationId xmlns:a16="http://schemas.microsoft.com/office/drawing/2014/main" id="{2652B936-CEF8-4DFE-8AA9-A400C38CE051}"/>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5424" name="Line 32">
                  <a:extLst>
                    <a:ext uri="{FF2B5EF4-FFF2-40B4-BE49-F238E27FC236}">
                      <a16:creationId xmlns:a16="http://schemas.microsoft.com/office/drawing/2014/main" id="{7D8793F4-9B4A-4EFD-BF2C-C8E5CA8D61F5}"/>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5425" name="Line 33">
                <a:extLst>
                  <a:ext uri="{FF2B5EF4-FFF2-40B4-BE49-F238E27FC236}">
                    <a16:creationId xmlns:a16="http://schemas.microsoft.com/office/drawing/2014/main" id="{062E2624-8958-474C-BCDF-7E16F6F26D68}"/>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5426" name="Group 34">
              <a:extLst>
                <a:ext uri="{FF2B5EF4-FFF2-40B4-BE49-F238E27FC236}">
                  <a16:creationId xmlns:a16="http://schemas.microsoft.com/office/drawing/2014/main" id="{36335FD0-F346-4326-855A-FFA1E7F6FEDF}"/>
                </a:ext>
              </a:extLst>
            </p:cNvPr>
            <p:cNvGrpSpPr>
              <a:grpSpLocks/>
            </p:cNvGrpSpPr>
            <p:nvPr/>
          </p:nvGrpSpPr>
          <p:grpSpPr bwMode="auto">
            <a:xfrm>
              <a:off x="828" y="11"/>
              <a:ext cx="3" cy="381"/>
              <a:chOff x="0" y="0"/>
              <a:chExt cx="3" cy="381"/>
            </a:xfrm>
          </p:grpSpPr>
          <p:grpSp>
            <p:nvGrpSpPr>
              <p:cNvPr id="315427" name="Group 35">
                <a:extLst>
                  <a:ext uri="{FF2B5EF4-FFF2-40B4-BE49-F238E27FC236}">
                    <a16:creationId xmlns:a16="http://schemas.microsoft.com/office/drawing/2014/main" id="{7FA64841-EF65-4F09-A6D5-06837EAE3ACA}"/>
                  </a:ext>
                </a:extLst>
              </p:cNvPr>
              <p:cNvGrpSpPr>
                <a:grpSpLocks/>
              </p:cNvGrpSpPr>
              <p:nvPr/>
            </p:nvGrpSpPr>
            <p:grpSpPr bwMode="auto">
              <a:xfrm>
                <a:off x="0" y="0"/>
                <a:ext cx="3" cy="381"/>
                <a:chOff x="0" y="0"/>
                <a:chExt cx="3" cy="381"/>
              </a:xfrm>
            </p:grpSpPr>
            <p:sp>
              <p:nvSpPr>
                <p:cNvPr id="315428" name="Line 36">
                  <a:extLst>
                    <a:ext uri="{FF2B5EF4-FFF2-40B4-BE49-F238E27FC236}">
                      <a16:creationId xmlns:a16="http://schemas.microsoft.com/office/drawing/2014/main" id="{9813E442-0F3B-4B21-B183-6CBD52A02C84}"/>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5429" name="Line 37">
                  <a:extLst>
                    <a:ext uri="{FF2B5EF4-FFF2-40B4-BE49-F238E27FC236}">
                      <a16:creationId xmlns:a16="http://schemas.microsoft.com/office/drawing/2014/main" id="{BBCA63D8-1AD6-427C-9DC9-4AB95B6F4350}"/>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5430" name="Line 38">
                  <a:extLst>
                    <a:ext uri="{FF2B5EF4-FFF2-40B4-BE49-F238E27FC236}">
                      <a16:creationId xmlns:a16="http://schemas.microsoft.com/office/drawing/2014/main" id="{5A157067-73BC-4974-9C16-15F82EAEA034}"/>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5431" name="Line 39">
                <a:extLst>
                  <a:ext uri="{FF2B5EF4-FFF2-40B4-BE49-F238E27FC236}">
                    <a16:creationId xmlns:a16="http://schemas.microsoft.com/office/drawing/2014/main" id="{92C21E20-F9D3-45C1-9204-FA2A2CFC0811}"/>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5432" name="Line 40">
              <a:extLst>
                <a:ext uri="{FF2B5EF4-FFF2-40B4-BE49-F238E27FC236}">
                  <a16:creationId xmlns:a16="http://schemas.microsoft.com/office/drawing/2014/main" id="{90C43404-3B4A-4B1A-A09F-B8BF5381399E}"/>
                </a:ext>
              </a:extLst>
            </p:cNvPr>
            <p:cNvSpPr>
              <a:spLocks noChangeShapeType="1"/>
            </p:cNvSpPr>
            <p:nvPr/>
          </p:nvSpPr>
          <p:spPr bwMode="auto">
            <a:xfrm>
              <a:off x="1371"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15433" name="Group 41">
              <a:extLst>
                <a:ext uri="{FF2B5EF4-FFF2-40B4-BE49-F238E27FC236}">
                  <a16:creationId xmlns:a16="http://schemas.microsoft.com/office/drawing/2014/main" id="{D18182B2-29BB-4C4A-8322-A2908F30ED92}"/>
                </a:ext>
              </a:extLst>
            </p:cNvPr>
            <p:cNvGrpSpPr>
              <a:grpSpLocks/>
            </p:cNvGrpSpPr>
            <p:nvPr/>
          </p:nvGrpSpPr>
          <p:grpSpPr bwMode="auto">
            <a:xfrm>
              <a:off x="1914" y="11"/>
              <a:ext cx="3" cy="381"/>
              <a:chOff x="0" y="0"/>
              <a:chExt cx="3" cy="381"/>
            </a:xfrm>
          </p:grpSpPr>
          <p:grpSp>
            <p:nvGrpSpPr>
              <p:cNvPr id="315434" name="Group 42">
                <a:extLst>
                  <a:ext uri="{FF2B5EF4-FFF2-40B4-BE49-F238E27FC236}">
                    <a16:creationId xmlns:a16="http://schemas.microsoft.com/office/drawing/2014/main" id="{E771169E-C6EC-4242-A214-336225E8F5AE}"/>
                  </a:ext>
                </a:extLst>
              </p:cNvPr>
              <p:cNvGrpSpPr>
                <a:grpSpLocks/>
              </p:cNvGrpSpPr>
              <p:nvPr/>
            </p:nvGrpSpPr>
            <p:grpSpPr bwMode="auto">
              <a:xfrm>
                <a:off x="0" y="0"/>
                <a:ext cx="3" cy="381"/>
                <a:chOff x="0" y="0"/>
                <a:chExt cx="3" cy="381"/>
              </a:xfrm>
            </p:grpSpPr>
            <p:sp>
              <p:nvSpPr>
                <p:cNvPr id="315435" name="Line 43">
                  <a:extLst>
                    <a:ext uri="{FF2B5EF4-FFF2-40B4-BE49-F238E27FC236}">
                      <a16:creationId xmlns:a16="http://schemas.microsoft.com/office/drawing/2014/main" id="{82D12D0C-6585-41E3-BBB6-EF8BC4FD1B09}"/>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5436" name="Line 44">
                  <a:extLst>
                    <a:ext uri="{FF2B5EF4-FFF2-40B4-BE49-F238E27FC236}">
                      <a16:creationId xmlns:a16="http://schemas.microsoft.com/office/drawing/2014/main" id="{C89CB8C1-8E28-4CB8-98CA-A50555B397A9}"/>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5437" name="Line 45">
                  <a:extLst>
                    <a:ext uri="{FF2B5EF4-FFF2-40B4-BE49-F238E27FC236}">
                      <a16:creationId xmlns:a16="http://schemas.microsoft.com/office/drawing/2014/main" id="{7FBFA110-239B-48C3-B6EC-9DC3899A1622}"/>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5438" name="Line 46">
                <a:extLst>
                  <a:ext uri="{FF2B5EF4-FFF2-40B4-BE49-F238E27FC236}">
                    <a16:creationId xmlns:a16="http://schemas.microsoft.com/office/drawing/2014/main" id="{5A182985-E29D-472C-879B-A330B1A8E802}"/>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5439" name="Group 47">
              <a:extLst>
                <a:ext uri="{FF2B5EF4-FFF2-40B4-BE49-F238E27FC236}">
                  <a16:creationId xmlns:a16="http://schemas.microsoft.com/office/drawing/2014/main" id="{11AF1A32-5F7B-4E1D-A3FE-D06D0C94C9A7}"/>
                </a:ext>
              </a:extLst>
            </p:cNvPr>
            <p:cNvGrpSpPr>
              <a:grpSpLocks/>
            </p:cNvGrpSpPr>
            <p:nvPr/>
          </p:nvGrpSpPr>
          <p:grpSpPr bwMode="auto">
            <a:xfrm>
              <a:off x="3153" y="2514"/>
              <a:ext cx="547" cy="542"/>
              <a:chOff x="0" y="0"/>
              <a:chExt cx="1210" cy="1200"/>
            </a:xfrm>
          </p:grpSpPr>
          <p:sp>
            <p:nvSpPr>
              <p:cNvPr id="315440" name="Rectangle 48">
                <a:extLst>
                  <a:ext uri="{FF2B5EF4-FFF2-40B4-BE49-F238E27FC236}">
                    <a16:creationId xmlns:a16="http://schemas.microsoft.com/office/drawing/2014/main" id="{26A85ABE-7113-4A01-B67E-AE4120E9CB75}"/>
                  </a:ext>
                </a:extLst>
              </p:cNvPr>
              <p:cNvSpPr>
                <a:spLocks noChangeArrowheads="1"/>
              </p:cNvSpPr>
              <p:nvPr/>
            </p:nvSpPr>
            <p:spPr bwMode="auto">
              <a:xfrm rot="16200000">
                <a:off x="-278" y="480"/>
                <a:ext cx="1200"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FP RF</a:t>
                </a:r>
              </a:p>
            </p:txBody>
          </p:sp>
          <p:sp>
            <p:nvSpPr>
              <p:cNvPr id="315441" name="Rectangle 49">
                <a:extLst>
                  <a:ext uri="{FF2B5EF4-FFF2-40B4-BE49-F238E27FC236}">
                    <a16:creationId xmlns:a16="http://schemas.microsoft.com/office/drawing/2014/main" id="{703466BD-6BBE-4B75-A90E-427E092ED560}"/>
                  </a:ext>
                </a:extLst>
              </p:cNvPr>
              <p:cNvSpPr>
                <a:spLocks noChangeArrowheads="1"/>
              </p:cNvSpPr>
              <p:nvPr/>
            </p:nvSpPr>
            <p:spPr bwMode="auto">
              <a:xfrm>
                <a:off x="646" y="662"/>
                <a:ext cx="458" cy="53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Fop</a:t>
                </a:r>
              </a:p>
            </p:txBody>
          </p:sp>
          <p:sp>
            <p:nvSpPr>
              <p:cNvPr id="315442" name="Rectangle 50">
                <a:extLst>
                  <a:ext uri="{FF2B5EF4-FFF2-40B4-BE49-F238E27FC236}">
                    <a16:creationId xmlns:a16="http://schemas.microsoft.com/office/drawing/2014/main" id="{A8A7BDEA-CA56-470E-B77E-5801F362FBF4}"/>
                  </a:ext>
                </a:extLst>
              </p:cNvPr>
              <p:cNvSpPr>
                <a:spLocks noChangeArrowheads="1"/>
              </p:cNvSpPr>
              <p:nvPr/>
            </p:nvSpPr>
            <p:spPr bwMode="auto">
              <a:xfrm>
                <a:off x="641" y="254"/>
                <a:ext cx="477" cy="31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Fms</a:t>
                </a:r>
              </a:p>
            </p:txBody>
          </p:sp>
          <p:sp>
            <p:nvSpPr>
              <p:cNvPr id="315443" name="Line 51">
                <a:extLst>
                  <a:ext uri="{FF2B5EF4-FFF2-40B4-BE49-F238E27FC236}">
                    <a16:creationId xmlns:a16="http://schemas.microsoft.com/office/drawing/2014/main" id="{613C23D8-C98E-4DC3-AFF5-266A79BF0F75}"/>
                  </a:ext>
                </a:extLst>
              </p:cNvPr>
              <p:cNvSpPr>
                <a:spLocks noChangeShapeType="1"/>
              </p:cNvSpPr>
              <p:nvPr/>
            </p:nvSpPr>
            <p:spPr bwMode="auto">
              <a:xfrm rot="16200000" flipH="1">
                <a:off x="100" y="339"/>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44" name="Line 52">
                <a:extLst>
                  <a:ext uri="{FF2B5EF4-FFF2-40B4-BE49-F238E27FC236}">
                    <a16:creationId xmlns:a16="http://schemas.microsoft.com/office/drawing/2014/main" id="{B8DDA52D-9251-41CA-974A-F082BB66E2D7}"/>
                  </a:ext>
                </a:extLst>
              </p:cNvPr>
              <p:cNvSpPr>
                <a:spLocks noChangeShapeType="1"/>
              </p:cNvSpPr>
              <p:nvPr/>
            </p:nvSpPr>
            <p:spPr bwMode="auto">
              <a:xfrm rot="16200000" flipH="1">
                <a:off x="96" y="863"/>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45" name="Line 53">
                <a:extLst>
                  <a:ext uri="{FF2B5EF4-FFF2-40B4-BE49-F238E27FC236}">
                    <a16:creationId xmlns:a16="http://schemas.microsoft.com/office/drawing/2014/main" id="{D11FC4DD-370F-46DA-84E3-1D9439A9A3F1}"/>
                  </a:ext>
                </a:extLst>
              </p:cNvPr>
              <p:cNvSpPr>
                <a:spLocks noChangeShapeType="1"/>
              </p:cNvSpPr>
              <p:nvPr/>
            </p:nvSpPr>
            <p:spPr bwMode="auto">
              <a:xfrm rot="16200000" flipH="1">
                <a:off x="543" y="859"/>
                <a:ext cx="0" cy="20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46" name="Line 54">
                <a:extLst>
                  <a:ext uri="{FF2B5EF4-FFF2-40B4-BE49-F238E27FC236}">
                    <a16:creationId xmlns:a16="http://schemas.microsoft.com/office/drawing/2014/main" id="{EB53F349-CDE6-4642-88BC-90B2738F97F7}"/>
                  </a:ext>
                </a:extLst>
              </p:cNvPr>
              <p:cNvSpPr>
                <a:spLocks noChangeShapeType="1"/>
              </p:cNvSpPr>
              <p:nvPr/>
            </p:nvSpPr>
            <p:spPr bwMode="auto">
              <a:xfrm rot="5400000" flipH="1" flipV="1">
                <a:off x="1159" y="383"/>
                <a:ext cx="1" cy="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47" name="Line 55">
                <a:extLst>
                  <a:ext uri="{FF2B5EF4-FFF2-40B4-BE49-F238E27FC236}">
                    <a16:creationId xmlns:a16="http://schemas.microsoft.com/office/drawing/2014/main" id="{9AE76257-D88D-4A08-8D56-0FCEC4A07F69}"/>
                  </a:ext>
                </a:extLst>
              </p:cNvPr>
              <p:cNvSpPr>
                <a:spLocks noChangeShapeType="1"/>
              </p:cNvSpPr>
              <p:nvPr/>
            </p:nvSpPr>
            <p:spPr bwMode="auto">
              <a:xfrm rot="16200000" flipH="1">
                <a:off x="538" y="33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5448" name="Line 56">
              <a:extLst>
                <a:ext uri="{FF2B5EF4-FFF2-40B4-BE49-F238E27FC236}">
                  <a16:creationId xmlns:a16="http://schemas.microsoft.com/office/drawing/2014/main" id="{5FE0A0AF-A48F-4EB0-A2E3-E7A5BD3ACB39}"/>
                </a:ext>
              </a:extLst>
            </p:cNvPr>
            <p:cNvSpPr>
              <a:spLocks noChangeShapeType="1"/>
            </p:cNvSpPr>
            <p:nvPr/>
          </p:nvSpPr>
          <p:spPr bwMode="auto">
            <a:xfrm flipV="1">
              <a:off x="3765" y="1602"/>
              <a:ext cx="0" cy="131"/>
            </a:xfrm>
            <a:prstGeom prst="line">
              <a:avLst/>
            </a:prstGeom>
            <a:noFill/>
            <a:ln w="12700">
              <a:solidFill>
                <a:schemeClr val="accent2"/>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49" name="Rectangle 57">
              <a:extLst>
                <a:ext uri="{FF2B5EF4-FFF2-40B4-BE49-F238E27FC236}">
                  <a16:creationId xmlns:a16="http://schemas.microsoft.com/office/drawing/2014/main" id="{A0B6E181-FF90-41ED-8523-460D45F60D5C}"/>
                </a:ext>
              </a:extLst>
            </p:cNvPr>
            <p:cNvSpPr>
              <a:spLocks noChangeArrowheads="1"/>
            </p:cNvSpPr>
            <p:nvPr/>
          </p:nvSpPr>
          <p:spPr bwMode="auto">
            <a:xfrm rot="16200000">
              <a:off x="1140" y="1876"/>
              <a:ext cx="801" cy="113"/>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System Interface</a:t>
              </a:r>
            </a:p>
          </p:txBody>
        </p:sp>
        <p:sp>
          <p:nvSpPr>
            <p:cNvPr id="315450" name="Line 58">
              <a:extLst>
                <a:ext uri="{FF2B5EF4-FFF2-40B4-BE49-F238E27FC236}">
                  <a16:creationId xmlns:a16="http://schemas.microsoft.com/office/drawing/2014/main" id="{C18D46E4-A7A5-4A89-A7A9-65840DDDCE00}"/>
                </a:ext>
              </a:extLst>
            </p:cNvPr>
            <p:cNvSpPr>
              <a:spLocks noChangeShapeType="1"/>
            </p:cNvSpPr>
            <p:nvPr/>
          </p:nvSpPr>
          <p:spPr bwMode="auto">
            <a:xfrm>
              <a:off x="3570" y="1602"/>
              <a:ext cx="195" cy="0"/>
            </a:xfrm>
            <a:prstGeom prst="line">
              <a:avLst/>
            </a:prstGeom>
            <a:noFill/>
            <a:ln w="12700">
              <a:solidFill>
                <a:schemeClr val="accent2"/>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51" name="Line 59">
              <a:extLst>
                <a:ext uri="{FF2B5EF4-FFF2-40B4-BE49-F238E27FC236}">
                  <a16:creationId xmlns:a16="http://schemas.microsoft.com/office/drawing/2014/main" id="{64083D1D-7ED5-42E1-9F2F-933943B605FF}"/>
                </a:ext>
              </a:extLst>
            </p:cNvPr>
            <p:cNvSpPr>
              <a:spLocks noChangeShapeType="1"/>
            </p:cNvSpPr>
            <p:nvPr/>
          </p:nvSpPr>
          <p:spPr bwMode="auto">
            <a:xfrm flipH="1">
              <a:off x="1602" y="1602"/>
              <a:ext cx="14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52" name="Rectangle 60">
              <a:extLst>
                <a:ext uri="{FF2B5EF4-FFF2-40B4-BE49-F238E27FC236}">
                  <a16:creationId xmlns:a16="http://schemas.microsoft.com/office/drawing/2014/main" id="{AB1E4C45-94CF-40E9-8626-E13145D964C0}"/>
                </a:ext>
              </a:extLst>
            </p:cNvPr>
            <p:cNvSpPr>
              <a:spLocks noChangeArrowheads="1"/>
            </p:cNvSpPr>
            <p:nvPr/>
          </p:nvSpPr>
          <p:spPr bwMode="auto">
            <a:xfrm>
              <a:off x="1746" y="1537"/>
              <a:ext cx="1824"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p>
          </p:txBody>
        </p:sp>
        <p:grpSp>
          <p:nvGrpSpPr>
            <p:cNvPr id="315453" name="Group 61">
              <a:extLst>
                <a:ext uri="{FF2B5EF4-FFF2-40B4-BE49-F238E27FC236}">
                  <a16:creationId xmlns:a16="http://schemas.microsoft.com/office/drawing/2014/main" id="{00DC66BD-4B6F-4648-A42F-8F72EB7B1B34}"/>
                </a:ext>
              </a:extLst>
            </p:cNvPr>
            <p:cNvGrpSpPr>
              <a:grpSpLocks/>
            </p:cNvGrpSpPr>
            <p:nvPr/>
          </p:nvGrpSpPr>
          <p:grpSpPr bwMode="auto">
            <a:xfrm>
              <a:off x="3352" y="1732"/>
              <a:ext cx="478" cy="1324"/>
              <a:chOff x="0" y="0"/>
              <a:chExt cx="1056" cy="2928"/>
            </a:xfrm>
          </p:grpSpPr>
          <p:grpSp>
            <p:nvGrpSpPr>
              <p:cNvPr id="315454" name="Group 62">
                <a:extLst>
                  <a:ext uri="{FF2B5EF4-FFF2-40B4-BE49-F238E27FC236}">
                    <a16:creationId xmlns:a16="http://schemas.microsoft.com/office/drawing/2014/main" id="{9BB5E810-B706-4BF6-BDDA-BB12A9D0ED8E}"/>
                  </a:ext>
                </a:extLst>
              </p:cNvPr>
              <p:cNvGrpSpPr>
                <a:grpSpLocks/>
              </p:cNvGrpSpPr>
              <p:nvPr/>
            </p:nvGrpSpPr>
            <p:grpSpPr bwMode="auto">
              <a:xfrm>
                <a:off x="0" y="0"/>
                <a:ext cx="1056" cy="2928"/>
                <a:chOff x="0" y="0"/>
                <a:chExt cx="1056" cy="2928"/>
              </a:xfrm>
            </p:grpSpPr>
            <p:sp>
              <p:nvSpPr>
                <p:cNvPr id="315455" name="Rectangle 63">
                  <a:extLst>
                    <a:ext uri="{FF2B5EF4-FFF2-40B4-BE49-F238E27FC236}">
                      <a16:creationId xmlns:a16="http://schemas.microsoft.com/office/drawing/2014/main" id="{81960287-7BC4-4077-9DB9-2803514E243D}"/>
                    </a:ext>
                  </a:extLst>
                </p:cNvPr>
                <p:cNvSpPr>
                  <a:spLocks noChangeArrowheads="1"/>
                </p:cNvSpPr>
                <p:nvPr/>
              </p:nvSpPr>
              <p:spPr bwMode="auto">
                <a:xfrm rot="16200000">
                  <a:off x="-552" y="1320"/>
                  <a:ext cx="2928" cy="288"/>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L1 D-Cache and D-TLB</a:t>
                  </a:r>
                </a:p>
              </p:txBody>
            </p:sp>
            <p:grpSp>
              <p:nvGrpSpPr>
                <p:cNvPr id="315456" name="Group 64">
                  <a:extLst>
                    <a:ext uri="{FF2B5EF4-FFF2-40B4-BE49-F238E27FC236}">
                      <a16:creationId xmlns:a16="http://schemas.microsoft.com/office/drawing/2014/main" id="{D6EBF92D-E2C1-456B-A705-73F1FB16A86F}"/>
                    </a:ext>
                  </a:extLst>
                </p:cNvPr>
                <p:cNvGrpSpPr>
                  <a:grpSpLocks/>
                </p:cNvGrpSpPr>
                <p:nvPr/>
              </p:nvGrpSpPr>
              <p:grpSpPr bwMode="auto">
                <a:xfrm>
                  <a:off x="0" y="1440"/>
                  <a:ext cx="768" cy="384"/>
                  <a:chOff x="0" y="0"/>
                  <a:chExt cx="768" cy="384"/>
                </a:xfrm>
              </p:grpSpPr>
              <p:sp>
                <p:nvSpPr>
                  <p:cNvPr id="315457" name="Line 65">
                    <a:extLst>
                      <a:ext uri="{FF2B5EF4-FFF2-40B4-BE49-F238E27FC236}">
                        <a16:creationId xmlns:a16="http://schemas.microsoft.com/office/drawing/2014/main" id="{54A3EBD5-B02B-4258-A6E6-88B3C566FE70}"/>
                      </a:ext>
                    </a:extLst>
                  </p:cNvPr>
                  <p:cNvSpPr>
                    <a:spLocks noChangeShapeType="1"/>
                  </p:cNvSpPr>
                  <p:nvPr/>
                </p:nvSpPr>
                <p:spPr bwMode="auto">
                  <a:xfrm>
                    <a:off x="144" y="192"/>
                    <a:ext cx="62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58" name="Line 66">
                    <a:extLst>
                      <a:ext uri="{FF2B5EF4-FFF2-40B4-BE49-F238E27FC236}">
                        <a16:creationId xmlns:a16="http://schemas.microsoft.com/office/drawing/2014/main" id="{2BE32459-E085-4C85-B8B0-8C2393F48782}"/>
                      </a:ext>
                    </a:extLst>
                  </p:cNvPr>
                  <p:cNvSpPr>
                    <a:spLocks noChangeShapeType="1"/>
                  </p:cNvSpPr>
                  <p:nvPr/>
                </p:nvSpPr>
                <p:spPr bwMode="auto">
                  <a:xfrm flipH="1">
                    <a:off x="0" y="0"/>
                    <a:ext cx="144" cy="0"/>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59" name="Line 67">
                    <a:extLst>
                      <a:ext uri="{FF2B5EF4-FFF2-40B4-BE49-F238E27FC236}">
                        <a16:creationId xmlns:a16="http://schemas.microsoft.com/office/drawing/2014/main" id="{9AB40B4D-16F7-484F-B0F4-008F32CFC7F7}"/>
                      </a:ext>
                    </a:extLst>
                  </p:cNvPr>
                  <p:cNvSpPr>
                    <a:spLocks noChangeShapeType="1"/>
                  </p:cNvSpPr>
                  <p:nvPr/>
                </p:nvSpPr>
                <p:spPr bwMode="auto">
                  <a:xfrm flipH="1">
                    <a:off x="3" y="384"/>
                    <a:ext cx="141" cy="0"/>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60" name="Line 68">
                    <a:extLst>
                      <a:ext uri="{FF2B5EF4-FFF2-40B4-BE49-F238E27FC236}">
                        <a16:creationId xmlns:a16="http://schemas.microsoft.com/office/drawing/2014/main" id="{6452A696-03A2-43CE-BB64-46B4874EFE3E}"/>
                      </a:ext>
                    </a:extLst>
                  </p:cNvPr>
                  <p:cNvSpPr>
                    <a:spLocks noChangeShapeType="1"/>
                  </p:cNvSpPr>
                  <p:nvPr/>
                </p:nvSpPr>
                <p:spPr bwMode="auto">
                  <a:xfrm>
                    <a:off x="144" y="0"/>
                    <a:ext cx="0" cy="38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5461" name="Line 69">
                  <a:extLst>
                    <a:ext uri="{FF2B5EF4-FFF2-40B4-BE49-F238E27FC236}">
                      <a16:creationId xmlns:a16="http://schemas.microsoft.com/office/drawing/2014/main" id="{46E479C4-2F68-4353-AD41-14B63EF7DC6E}"/>
                    </a:ext>
                  </a:extLst>
                </p:cNvPr>
                <p:cNvSpPr>
                  <a:spLocks noChangeShapeType="1"/>
                </p:cNvSpPr>
                <p:nvPr/>
              </p:nvSpPr>
              <p:spPr bwMode="auto">
                <a:xfrm rot="16200000" flipH="1">
                  <a:off x="612" y="260"/>
                  <a:ext cx="0" cy="296"/>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62" name="Line 70">
                  <a:extLst>
                    <a:ext uri="{FF2B5EF4-FFF2-40B4-BE49-F238E27FC236}">
                      <a16:creationId xmlns:a16="http://schemas.microsoft.com/office/drawing/2014/main" id="{AB0DA4EC-FEAE-4B60-8951-F1077C83059D}"/>
                    </a:ext>
                  </a:extLst>
                </p:cNvPr>
                <p:cNvSpPr>
                  <a:spLocks noChangeShapeType="1"/>
                </p:cNvSpPr>
                <p:nvPr/>
              </p:nvSpPr>
              <p:spPr bwMode="auto">
                <a:xfrm rot="16200000" flipH="1">
                  <a:off x="619" y="-49"/>
                  <a:ext cx="0" cy="306"/>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63" name="Rectangle 71">
                  <a:extLst>
                    <a:ext uri="{FF2B5EF4-FFF2-40B4-BE49-F238E27FC236}">
                      <a16:creationId xmlns:a16="http://schemas.microsoft.com/office/drawing/2014/main" id="{4D390AC9-01BF-476E-A34E-2E792DAA250C}"/>
                    </a:ext>
                  </a:extLst>
                </p:cNvPr>
                <p:cNvSpPr>
                  <a:spLocks noChangeArrowheads="1"/>
                </p:cNvSpPr>
                <p:nvPr/>
              </p:nvSpPr>
              <p:spPr bwMode="auto">
                <a:xfrm>
                  <a:off x="198" y="1"/>
                  <a:ext cx="322" cy="24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p>
              </p:txBody>
            </p:sp>
            <p:sp>
              <p:nvSpPr>
                <p:cNvPr id="315464" name="Line 72">
                  <a:extLst>
                    <a:ext uri="{FF2B5EF4-FFF2-40B4-BE49-F238E27FC236}">
                      <a16:creationId xmlns:a16="http://schemas.microsoft.com/office/drawing/2014/main" id="{EE2B81FA-6254-4C3D-B75E-A5E658DADBC0}"/>
                    </a:ext>
                  </a:extLst>
                </p:cNvPr>
                <p:cNvSpPr>
                  <a:spLocks noChangeShapeType="1"/>
                </p:cNvSpPr>
                <p:nvPr/>
              </p:nvSpPr>
              <p:spPr bwMode="auto">
                <a:xfrm rot="16200000" flipH="1">
                  <a:off x="102" y="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65" name="Line 73">
                  <a:extLst>
                    <a:ext uri="{FF2B5EF4-FFF2-40B4-BE49-F238E27FC236}">
                      <a16:creationId xmlns:a16="http://schemas.microsoft.com/office/drawing/2014/main" id="{6677EC93-58BE-47D8-9256-D79A3F9556C9}"/>
                    </a:ext>
                  </a:extLst>
                </p:cNvPr>
                <p:cNvSpPr>
                  <a:spLocks noChangeShapeType="1"/>
                </p:cNvSpPr>
                <p:nvPr/>
              </p:nvSpPr>
              <p:spPr bwMode="auto">
                <a:xfrm rot="16200000" flipH="1">
                  <a:off x="98" y="31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5466" name="Rectangle 74">
                <a:extLst>
                  <a:ext uri="{FF2B5EF4-FFF2-40B4-BE49-F238E27FC236}">
                    <a16:creationId xmlns:a16="http://schemas.microsoft.com/office/drawing/2014/main" id="{60915134-02D5-43DD-A2C8-4BED2AF0506E}"/>
                  </a:ext>
                </a:extLst>
              </p:cNvPr>
              <p:cNvSpPr>
                <a:spLocks noChangeArrowheads="1"/>
              </p:cNvSpPr>
              <p:nvPr/>
            </p:nvSpPr>
            <p:spPr bwMode="auto">
              <a:xfrm>
                <a:off x="194" y="286"/>
                <a:ext cx="331" cy="237"/>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p>
            </p:txBody>
          </p:sp>
        </p:grpSp>
        <p:grpSp>
          <p:nvGrpSpPr>
            <p:cNvPr id="315467" name="Group 75">
              <a:extLst>
                <a:ext uri="{FF2B5EF4-FFF2-40B4-BE49-F238E27FC236}">
                  <a16:creationId xmlns:a16="http://schemas.microsoft.com/office/drawing/2014/main" id="{6E931D89-661E-41B3-AC01-16791F3A0FDD}"/>
                </a:ext>
              </a:extLst>
            </p:cNvPr>
            <p:cNvGrpSpPr>
              <a:grpSpLocks/>
            </p:cNvGrpSpPr>
            <p:nvPr/>
          </p:nvGrpSpPr>
          <p:grpSpPr bwMode="auto">
            <a:xfrm>
              <a:off x="3048" y="1732"/>
              <a:ext cx="514" cy="1324"/>
              <a:chOff x="0" y="0"/>
              <a:chExt cx="1136" cy="2928"/>
            </a:xfrm>
          </p:grpSpPr>
          <p:sp>
            <p:nvSpPr>
              <p:cNvPr id="315468" name="Rectangle 76">
                <a:extLst>
                  <a:ext uri="{FF2B5EF4-FFF2-40B4-BE49-F238E27FC236}">
                    <a16:creationId xmlns:a16="http://schemas.microsoft.com/office/drawing/2014/main" id="{67FADB9A-FFF4-4385-A968-E12EC0212578}"/>
                  </a:ext>
                </a:extLst>
              </p:cNvPr>
              <p:cNvSpPr>
                <a:spLocks noChangeArrowheads="1"/>
              </p:cNvSpPr>
              <p:nvPr/>
            </p:nvSpPr>
            <p:spPr bwMode="auto">
              <a:xfrm rot="16200000">
                <a:off x="-1344" y="1344"/>
                <a:ext cx="2928"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Schedulers</a:t>
                </a:r>
              </a:p>
            </p:txBody>
          </p:sp>
          <p:sp>
            <p:nvSpPr>
              <p:cNvPr id="315469" name="Rectangle 77">
                <a:extLst>
                  <a:ext uri="{FF2B5EF4-FFF2-40B4-BE49-F238E27FC236}">
                    <a16:creationId xmlns:a16="http://schemas.microsoft.com/office/drawing/2014/main" id="{71681C52-E4D9-4C39-A4DF-709D3BB02228}"/>
                  </a:ext>
                </a:extLst>
              </p:cNvPr>
              <p:cNvSpPr>
                <a:spLocks noChangeArrowheads="1"/>
              </p:cNvSpPr>
              <p:nvPr/>
            </p:nvSpPr>
            <p:spPr bwMode="auto">
              <a:xfrm rot="16200000">
                <a:off x="-216" y="648"/>
                <a:ext cx="1536"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Integer RF</a:t>
                </a:r>
              </a:p>
            </p:txBody>
          </p:sp>
          <p:sp>
            <p:nvSpPr>
              <p:cNvPr id="315470" name="Line 78">
                <a:extLst>
                  <a:ext uri="{FF2B5EF4-FFF2-40B4-BE49-F238E27FC236}">
                    <a16:creationId xmlns:a16="http://schemas.microsoft.com/office/drawing/2014/main" id="{1A356E53-D15D-47C7-A02A-B035A4072CA9}"/>
                  </a:ext>
                </a:extLst>
              </p:cNvPr>
              <p:cNvSpPr>
                <a:spLocks noChangeShapeType="1"/>
              </p:cNvSpPr>
              <p:nvPr/>
            </p:nvSpPr>
            <p:spPr bwMode="auto">
              <a:xfrm rot="16200000" flipH="1">
                <a:off x="338" y="122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71" name="Line 79">
                <a:extLst>
                  <a:ext uri="{FF2B5EF4-FFF2-40B4-BE49-F238E27FC236}">
                    <a16:creationId xmlns:a16="http://schemas.microsoft.com/office/drawing/2014/main" id="{0AD0ADB7-4119-43A1-BA83-4B3023344727}"/>
                  </a:ext>
                </a:extLst>
              </p:cNvPr>
              <p:cNvSpPr>
                <a:spLocks noChangeShapeType="1"/>
              </p:cNvSpPr>
              <p:nvPr/>
            </p:nvSpPr>
            <p:spPr bwMode="auto">
              <a:xfrm rot="16200000" flipH="1">
                <a:off x="342" y="986"/>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72" name="Line 80">
                <a:extLst>
                  <a:ext uri="{FF2B5EF4-FFF2-40B4-BE49-F238E27FC236}">
                    <a16:creationId xmlns:a16="http://schemas.microsoft.com/office/drawing/2014/main" id="{CD25B626-F89E-43FD-BCA0-2488891C4848}"/>
                  </a:ext>
                </a:extLst>
              </p:cNvPr>
              <p:cNvSpPr>
                <a:spLocks noChangeShapeType="1"/>
              </p:cNvSpPr>
              <p:nvPr/>
            </p:nvSpPr>
            <p:spPr bwMode="auto">
              <a:xfrm rot="16200000" flipH="1">
                <a:off x="338" y="76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73" name="Line 81">
                <a:extLst>
                  <a:ext uri="{FF2B5EF4-FFF2-40B4-BE49-F238E27FC236}">
                    <a16:creationId xmlns:a16="http://schemas.microsoft.com/office/drawing/2014/main" id="{4DDC0001-A2BD-417C-9123-D11C86E32507}"/>
                  </a:ext>
                </a:extLst>
              </p:cNvPr>
              <p:cNvSpPr>
                <a:spLocks noChangeShapeType="1"/>
              </p:cNvSpPr>
              <p:nvPr/>
            </p:nvSpPr>
            <p:spPr bwMode="auto">
              <a:xfrm rot="16200000" flipH="1">
                <a:off x="336" y="536"/>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74" name="Line 82">
                <a:extLst>
                  <a:ext uri="{FF2B5EF4-FFF2-40B4-BE49-F238E27FC236}">
                    <a16:creationId xmlns:a16="http://schemas.microsoft.com/office/drawing/2014/main" id="{0A673E28-9CE4-4074-BC7B-AFCB5E6041FA}"/>
                  </a:ext>
                </a:extLst>
              </p:cNvPr>
              <p:cNvSpPr>
                <a:spLocks noChangeShapeType="1"/>
              </p:cNvSpPr>
              <p:nvPr/>
            </p:nvSpPr>
            <p:spPr bwMode="auto">
              <a:xfrm rot="16200000" flipH="1">
                <a:off x="338" y="31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75" name="Line 83">
                <a:extLst>
                  <a:ext uri="{FF2B5EF4-FFF2-40B4-BE49-F238E27FC236}">
                    <a16:creationId xmlns:a16="http://schemas.microsoft.com/office/drawing/2014/main" id="{7D01AAA7-9247-4C09-A9B9-E6866BCFA3F7}"/>
                  </a:ext>
                </a:extLst>
              </p:cNvPr>
              <p:cNvSpPr>
                <a:spLocks noChangeShapeType="1"/>
              </p:cNvSpPr>
              <p:nvPr/>
            </p:nvSpPr>
            <p:spPr bwMode="auto">
              <a:xfrm rot="16200000" flipH="1">
                <a:off x="340" y="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76" name="Line 84">
                <a:extLst>
                  <a:ext uri="{FF2B5EF4-FFF2-40B4-BE49-F238E27FC236}">
                    <a16:creationId xmlns:a16="http://schemas.microsoft.com/office/drawing/2014/main" id="{318BAF8C-E76B-4559-9169-5C81F45AE8D7}"/>
                  </a:ext>
                </a:extLst>
              </p:cNvPr>
              <p:cNvSpPr>
                <a:spLocks noChangeShapeType="1"/>
              </p:cNvSpPr>
              <p:nvPr/>
            </p:nvSpPr>
            <p:spPr bwMode="auto">
              <a:xfrm rot="16200000" flipH="1">
                <a:off x="768" y="122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77" name="Line 85">
                <a:extLst>
                  <a:ext uri="{FF2B5EF4-FFF2-40B4-BE49-F238E27FC236}">
                    <a16:creationId xmlns:a16="http://schemas.microsoft.com/office/drawing/2014/main" id="{E61C05BF-071C-4C4B-9189-E2ADF98C00AA}"/>
                  </a:ext>
                </a:extLst>
              </p:cNvPr>
              <p:cNvSpPr>
                <a:spLocks noChangeShapeType="1"/>
              </p:cNvSpPr>
              <p:nvPr/>
            </p:nvSpPr>
            <p:spPr bwMode="auto">
              <a:xfrm rot="16200000" flipH="1">
                <a:off x="768" y="991"/>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78" name="Line 86">
                <a:extLst>
                  <a:ext uri="{FF2B5EF4-FFF2-40B4-BE49-F238E27FC236}">
                    <a16:creationId xmlns:a16="http://schemas.microsoft.com/office/drawing/2014/main" id="{EBBCA8BD-C5FA-44D2-8B5F-0C1F7A9BCDC3}"/>
                  </a:ext>
                </a:extLst>
              </p:cNvPr>
              <p:cNvSpPr>
                <a:spLocks noChangeShapeType="1"/>
              </p:cNvSpPr>
              <p:nvPr/>
            </p:nvSpPr>
            <p:spPr bwMode="auto">
              <a:xfrm rot="16200000" flipH="1">
                <a:off x="770" y="76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79" name="Line 87">
                <a:extLst>
                  <a:ext uri="{FF2B5EF4-FFF2-40B4-BE49-F238E27FC236}">
                    <a16:creationId xmlns:a16="http://schemas.microsoft.com/office/drawing/2014/main" id="{BDFA9415-5A21-4A96-97FA-19986107DA5B}"/>
                  </a:ext>
                </a:extLst>
              </p:cNvPr>
              <p:cNvSpPr>
                <a:spLocks noChangeShapeType="1"/>
              </p:cNvSpPr>
              <p:nvPr/>
            </p:nvSpPr>
            <p:spPr bwMode="auto">
              <a:xfrm rot="16200000" flipH="1">
                <a:off x="768" y="54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80" name="Rectangle 88">
                <a:extLst>
                  <a:ext uri="{FF2B5EF4-FFF2-40B4-BE49-F238E27FC236}">
                    <a16:creationId xmlns:a16="http://schemas.microsoft.com/office/drawing/2014/main" id="{4E0A117F-B418-4EAF-AC4E-567FD05BA40A}"/>
                  </a:ext>
                </a:extLst>
              </p:cNvPr>
              <p:cNvSpPr>
                <a:spLocks noChangeArrowheads="1"/>
              </p:cNvSpPr>
              <p:nvPr/>
            </p:nvSpPr>
            <p:spPr bwMode="auto">
              <a:xfrm>
                <a:off x="866" y="791"/>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15481" name="Rectangle 89">
                <a:extLst>
                  <a:ext uri="{FF2B5EF4-FFF2-40B4-BE49-F238E27FC236}">
                    <a16:creationId xmlns:a16="http://schemas.microsoft.com/office/drawing/2014/main" id="{B3D97941-AD7A-498D-B914-F2B4875D206E}"/>
                  </a:ext>
                </a:extLst>
              </p:cNvPr>
              <p:cNvSpPr>
                <a:spLocks noChangeArrowheads="1"/>
              </p:cNvSpPr>
              <p:nvPr/>
            </p:nvSpPr>
            <p:spPr bwMode="auto">
              <a:xfrm>
                <a:off x="868" y="570"/>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15482" name="Rectangle 90">
                <a:extLst>
                  <a:ext uri="{FF2B5EF4-FFF2-40B4-BE49-F238E27FC236}">
                    <a16:creationId xmlns:a16="http://schemas.microsoft.com/office/drawing/2014/main" id="{4B0E1325-1D92-4CB5-A214-A234771D9AB8}"/>
                  </a:ext>
                </a:extLst>
              </p:cNvPr>
              <p:cNvSpPr>
                <a:spLocks noChangeArrowheads="1"/>
              </p:cNvSpPr>
              <p:nvPr/>
            </p:nvSpPr>
            <p:spPr bwMode="auto">
              <a:xfrm>
                <a:off x="866" y="1018"/>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15483" name="Rectangle 91">
                <a:extLst>
                  <a:ext uri="{FF2B5EF4-FFF2-40B4-BE49-F238E27FC236}">
                    <a16:creationId xmlns:a16="http://schemas.microsoft.com/office/drawing/2014/main" id="{557A3075-E743-40E5-A1B6-B9A926CBA8B6}"/>
                  </a:ext>
                </a:extLst>
              </p:cNvPr>
              <p:cNvSpPr>
                <a:spLocks noChangeArrowheads="1"/>
              </p:cNvSpPr>
              <p:nvPr/>
            </p:nvSpPr>
            <p:spPr bwMode="auto">
              <a:xfrm>
                <a:off x="869" y="1239"/>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grpSp>
        <p:sp>
          <p:nvSpPr>
            <p:cNvPr id="315484" name="Rectangle 92">
              <a:extLst>
                <a:ext uri="{FF2B5EF4-FFF2-40B4-BE49-F238E27FC236}">
                  <a16:creationId xmlns:a16="http://schemas.microsoft.com/office/drawing/2014/main" id="{989E159A-64ED-4C61-8C29-0C135FE2EC8C}"/>
                </a:ext>
              </a:extLst>
            </p:cNvPr>
            <p:cNvSpPr>
              <a:spLocks noChangeArrowheads="1"/>
            </p:cNvSpPr>
            <p:nvPr/>
          </p:nvSpPr>
          <p:spPr bwMode="auto">
            <a:xfrm rot="16200000">
              <a:off x="1884" y="2259"/>
              <a:ext cx="868" cy="23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Trace Cache</a:t>
              </a:r>
            </a:p>
          </p:txBody>
        </p:sp>
        <p:sp>
          <p:nvSpPr>
            <p:cNvPr id="315485" name="Rectangle 93">
              <a:extLst>
                <a:ext uri="{FF2B5EF4-FFF2-40B4-BE49-F238E27FC236}">
                  <a16:creationId xmlns:a16="http://schemas.microsoft.com/office/drawing/2014/main" id="{111075FA-8BB2-4DF2-85D2-A60B438AC7DC}"/>
                </a:ext>
              </a:extLst>
            </p:cNvPr>
            <p:cNvSpPr>
              <a:spLocks noChangeArrowheads="1"/>
            </p:cNvSpPr>
            <p:nvPr/>
          </p:nvSpPr>
          <p:spPr bwMode="auto">
            <a:xfrm rot="16200000">
              <a:off x="2209" y="2324"/>
              <a:ext cx="868" cy="10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Rename/Alloc</a:t>
              </a:r>
            </a:p>
          </p:txBody>
        </p:sp>
        <p:sp>
          <p:nvSpPr>
            <p:cNvPr id="315486" name="Rectangle 94">
              <a:extLst>
                <a:ext uri="{FF2B5EF4-FFF2-40B4-BE49-F238E27FC236}">
                  <a16:creationId xmlns:a16="http://schemas.microsoft.com/office/drawing/2014/main" id="{299C5040-31AE-4193-8050-042E756B3E60}"/>
                </a:ext>
              </a:extLst>
            </p:cNvPr>
            <p:cNvSpPr>
              <a:spLocks noChangeArrowheads="1"/>
            </p:cNvSpPr>
            <p:nvPr/>
          </p:nvSpPr>
          <p:spPr bwMode="auto">
            <a:xfrm rot="16200000">
              <a:off x="2448" y="2324"/>
              <a:ext cx="868" cy="10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uop Queues</a:t>
              </a:r>
            </a:p>
          </p:txBody>
        </p:sp>
        <p:sp>
          <p:nvSpPr>
            <p:cNvPr id="315487" name="Rectangle 95">
              <a:extLst>
                <a:ext uri="{FF2B5EF4-FFF2-40B4-BE49-F238E27FC236}">
                  <a16:creationId xmlns:a16="http://schemas.microsoft.com/office/drawing/2014/main" id="{741F2CDA-630C-4C5D-BB05-88185EAE716F}"/>
                </a:ext>
              </a:extLst>
            </p:cNvPr>
            <p:cNvSpPr>
              <a:spLocks noChangeArrowheads="1"/>
            </p:cNvSpPr>
            <p:nvPr/>
          </p:nvSpPr>
          <p:spPr bwMode="auto">
            <a:xfrm>
              <a:off x="2202" y="1732"/>
              <a:ext cx="239"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a:t>
              </a:r>
            </a:p>
          </p:txBody>
        </p:sp>
        <p:sp>
          <p:nvSpPr>
            <p:cNvPr id="315488" name="Line 96">
              <a:extLst>
                <a:ext uri="{FF2B5EF4-FFF2-40B4-BE49-F238E27FC236}">
                  <a16:creationId xmlns:a16="http://schemas.microsoft.com/office/drawing/2014/main" id="{A3192727-10DD-4BB3-ACBF-22D75FE20AC0}"/>
                </a:ext>
              </a:extLst>
            </p:cNvPr>
            <p:cNvSpPr>
              <a:spLocks noChangeShapeType="1"/>
            </p:cNvSpPr>
            <p:nvPr/>
          </p:nvSpPr>
          <p:spPr bwMode="auto">
            <a:xfrm>
              <a:off x="2332" y="1862"/>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89" name="Line 97">
              <a:extLst>
                <a:ext uri="{FF2B5EF4-FFF2-40B4-BE49-F238E27FC236}">
                  <a16:creationId xmlns:a16="http://schemas.microsoft.com/office/drawing/2014/main" id="{7C4C69DB-45AA-4DEC-B40B-43D7DC628DDD}"/>
                </a:ext>
              </a:extLst>
            </p:cNvPr>
            <p:cNvSpPr>
              <a:spLocks noChangeShapeType="1"/>
            </p:cNvSpPr>
            <p:nvPr/>
          </p:nvSpPr>
          <p:spPr bwMode="auto">
            <a:xfrm rot="16200000" flipH="1">
              <a:off x="2513" y="2281"/>
              <a:ext cx="0" cy="151"/>
            </a:xfrm>
            <a:prstGeom prst="line">
              <a:avLst/>
            </a:prstGeom>
            <a:noFill/>
            <a:ln w="381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90" name="Line 98">
              <a:extLst>
                <a:ext uri="{FF2B5EF4-FFF2-40B4-BE49-F238E27FC236}">
                  <a16:creationId xmlns:a16="http://schemas.microsoft.com/office/drawing/2014/main" id="{B0A33482-FD27-4085-9376-45D94FE050F8}"/>
                </a:ext>
              </a:extLst>
            </p:cNvPr>
            <p:cNvSpPr>
              <a:spLocks noChangeShapeType="1"/>
            </p:cNvSpPr>
            <p:nvPr/>
          </p:nvSpPr>
          <p:spPr bwMode="auto">
            <a:xfrm rot="16200000" flipH="1">
              <a:off x="2766" y="2296"/>
              <a:ext cx="0" cy="130"/>
            </a:xfrm>
            <a:prstGeom prst="line">
              <a:avLst/>
            </a:prstGeom>
            <a:noFill/>
            <a:ln w="381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91" name="Line 99">
              <a:extLst>
                <a:ext uri="{FF2B5EF4-FFF2-40B4-BE49-F238E27FC236}">
                  <a16:creationId xmlns:a16="http://schemas.microsoft.com/office/drawing/2014/main" id="{FEDEFCA0-6A72-430E-803D-299F720F1A4D}"/>
                </a:ext>
              </a:extLst>
            </p:cNvPr>
            <p:cNvSpPr>
              <a:spLocks noChangeShapeType="1"/>
            </p:cNvSpPr>
            <p:nvPr/>
          </p:nvSpPr>
          <p:spPr bwMode="auto">
            <a:xfrm rot="16200000" flipH="1">
              <a:off x="2994" y="2307"/>
              <a:ext cx="0" cy="108"/>
            </a:xfrm>
            <a:prstGeom prst="line">
              <a:avLst/>
            </a:prstGeom>
            <a:noFill/>
            <a:ln w="571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92" name="Rectangle 100">
              <a:extLst>
                <a:ext uri="{FF2B5EF4-FFF2-40B4-BE49-F238E27FC236}">
                  <a16:creationId xmlns:a16="http://schemas.microsoft.com/office/drawing/2014/main" id="{516595AC-FEE7-4A87-B728-94ECB95A82DB}"/>
                </a:ext>
              </a:extLst>
            </p:cNvPr>
            <p:cNvSpPr>
              <a:spLocks noChangeArrowheads="1"/>
            </p:cNvSpPr>
            <p:nvPr/>
          </p:nvSpPr>
          <p:spPr bwMode="auto">
            <a:xfrm>
              <a:off x="2202" y="2904"/>
              <a:ext cx="239" cy="152"/>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ROM</a:t>
              </a:r>
            </a:p>
          </p:txBody>
        </p:sp>
        <p:sp>
          <p:nvSpPr>
            <p:cNvPr id="315493" name="Line 101">
              <a:extLst>
                <a:ext uri="{FF2B5EF4-FFF2-40B4-BE49-F238E27FC236}">
                  <a16:creationId xmlns:a16="http://schemas.microsoft.com/office/drawing/2014/main" id="{56B4B58D-36D5-48D3-A08B-B597484D1B37}"/>
                </a:ext>
              </a:extLst>
            </p:cNvPr>
            <p:cNvSpPr>
              <a:spLocks noChangeShapeType="1"/>
            </p:cNvSpPr>
            <p:nvPr/>
          </p:nvSpPr>
          <p:spPr bwMode="auto">
            <a:xfrm>
              <a:off x="2441" y="2991"/>
              <a:ext cx="43"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94" name="Line 102">
              <a:extLst>
                <a:ext uri="{FF2B5EF4-FFF2-40B4-BE49-F238E27FC236}">
                  <a16:creationId xmlns:a16="http://schemas.microsoft.com/office/drawing/2014/main" id="{A68686EC-6615-440D-9920-052C5DC94B00}"/>
                </a:ext>
              </a:extLst>
            </p:cNvPr>
            <p:cNvSpPr>
              <a:spLocks noChangeShapeType="1"/>
            </p:cNvSpPr>
            <p:nvPr/>
          </p:nvSpPr>
          <p:spPr bwMode="auto">
            <a:xfrm flipH="1" flipV="1">
              <a:off x="2484" y="2361"/>
              <a:ext cx="0" cy="630"/>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95" name="Line 103">
              <a:extLst>
                <a:ext uri="{FF2B5EF4-FFF2-40B4-BE49-F238E27FC236}">
                  <a16:creationId xmlns:a16="http://schemas.microsoft.com/office/drawing/2014/main" id="{6C8980D7-92F7-47F6-BE43-8ED078D4956B}"/>
                </a:ext>
              </a:extLst>
            </p:cNvPr>
            <p:cNvSpPr>
              <a:spLocks noChangeShapeType="1"/>
            </p:cNvSpPr>
            <p:nvPr/>
          </p:nvSpPr>
          <p:spPr bwMode="auto">
            <a:xfrm>
              <a:off x="2321" y="2817"/>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5496" name="Group 104">
              <a:extLst>
                <a:ext uri="{FF2B5EF4-FFF2-40B4-BE49-F238E27FC236}">
                  <a16:creationId xmlns:a16="http://schemas.microsoft.com/office/drawing/2014/main" id="{9A10C6D8-1FB9-46B3-A422-4B39E6ACD664}"/>
                </a:ext>
              </a:extLst>
            </p:cNvPr>
            <p:cNvGrpSpPr>
              <a:grpSpLocks/>
            </p:cNvGrpSpPr>
            <p:nvPr/>
          </p:nvGrpSpPr>
          <p:grpSpPr bwMode="auto">
            <a:xfrm>
              <a:off x="2427" y="2234"/>
              <a:ext cx="169" cy="190"/>
              <a:chOff x="0" y="0"/>
              <a:chExt cx="373" cy="418"/>
            </a:xfrm>
          </p:grpSpPr>
          <p:sp>
            <p:nvSpPr>
              <p:cNvPr id="315497" name="Line 105">
                <a:extLst>
                  <a:ext uri="{FF2B5EF4-FFF2-40B4-BE49-F238E27FC236}">
                    <a16:creationId xmlns:a16="http://schemas.microsoft.com/office/drawing/2014/main" id="{D4515BE5-9EAE-492A-8C00-C156AB56AFF3}"/>
                  </a:ext>
                </a:extLst>
              </p:cNvPr>
              <p:cNvSpPr>
                <a:spLocks noChangeShapeType="1"/>
              </p:cNvSpPr>
              <p:nvPr/>
            </p:nvSpPr>
            <p:spPr bwMode="auto">
              <a:xfrm flipV="1">
                <a:off x="187" y="206"/>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98" name="Text Box 106">
                <a:extLst>
                  <a:ext uri="{FF2B5EF4-FFF2-40B4-BE49-F238E27FC236}">
                    <a16:creationId xmlns:a16="http://schemas.microsoft.com/office/drawing/2014/main" id="{9B3910E7-78A5-4F99-B36B-6436F1F38BF1}"/>
                  </a:ext>
                </a:extLst>
              </p:cNvPr>
              <p:cNvSpPr txBox="1">
                <a:spLocks noChangeArrowheads="1"/>
              </p:cNvSpPr>
              <p:nvPr/>
            </p:nvSpPr>
            <p:spPr bwMode="auto">
              <a:xfrm>
                <a:off x="0" y="0"/>
                <a:ext cx="373" cy="4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p>
            </p:txBody>
          </p:sp>
        </p:grpSp>
        <p:grpSp>
          <p:nvGrpSpPr>
            <p:cNvPr id="315499" name="Group 107">
              <a:extLst>
                <a:ext uri="{FF2B5EF4-FFF2-40B4-BE49-F238E27FC236}">
                  <a16:creationId xmlns:a16="http://schemas.microsoft.com/office/drawing/2014/main" id="{F0DCC57A-5F49-47DA-81BB-BA16EC003264}"/>
                </a:ext>
              </a:extLst>
            </p:cNvPr>
            <p:cNvGrpSpPr>
              <a:grpSpLocks/>
            </p:cNvGrpSpPr>
            <p:nvPr/>
          </p:nvGrpSpPr>
          <p:grpSpPr bwMode="auto">
            <a:xfrm>
              <a:off x="2653" y="2237"/>
              <a:ext cx="169" cy="189"/>
              <a:chOff x="0" y="0"/>
              <a:chExt cx="374" cy="416"/>
            </a:xfrm>
          </p:grpSpPr>
          <p:sp>
            <p:nvSpPr>
              <p:cNvPr id="315500" name="Line 108">
                <a:extLst>
                  <a:ext uri="{FF2B5EF4-FFF2-40B4-BE49-F238E27FC236}">
                    <a16:creationId xmlns:a16="http://schemas.microsoft.com/office/drawing/2014/main" id="{0565F89D-FE9D-4C41-B51F-5B7E34258DE0}"/>
                  </a:ext>
                </a:extLst>
              </p:cNvPr>
              <p:cNvSpPr>
                <a:spLocks noChangeShapeType="1"/>
              </p:cNvSpPr>
              <p:nvPr/>
            </p:nvSpPr>
            <p:spPr bwMode="auto">
              <a:xfrm flipV="1">
                <a:off x="189" y="209"/>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501" name="Text Box 109">
                <a:extLst>
                  <a:ext uri="{FF2B5EF4-FFF2-40B4-BE49-F238E27FC236}">
                    <a16:creationId xmlns:a16="http://schemas.microsoft.com/office/drawing/2014/main" id="{8A3F15C7-4FFA-4D31-8B95-9BA30E34FB67}"/>
                  </a:ext>
                </a:extLst>
              </p:cNvPr>
              <p:cNvSpPr txBox="1">
                <a:spLocks noChangeArrowheads="1"/>
              </p:cNvSpPr>
              <p:nvPr/>
            </p:nvSpPr>
            <p:spPr bwMode="auto">
              <a:xfrm>
                <a:off x="0" y="0"/>
                <a:ext cx="374"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p>
            </p:txBody>
          </p:sp>
        </p:grpSp>
        <p:sp>
          <p:nvSpPr>
            <p:cNvPr id="315502" name="Line 110">
              <a:extLst>
                <a:ext uri="{FF2B5EF4-FFF2-40B4-BE49-F238E27FC236}">
                  <a16:creationId xmlns:a16="http://schemas.microsoft.com/office/drawing/2014/main" id="{D9351FD3-FEEC-4E36-81E7-53E15238F93E}"/>
                </a:ext>
              </a:extLst>
            </p:cNvPr>
            <p:cNvSpPr>
              <a:spLocks noChangeShapeType="1"/>
            </p:cNvSpPr>
            <p:nvPr/>
          </p:nvSpPr>
          <p:spPr bwMode="auto">
            <a:xfrm flipH="1">
              <a:off x="2507" y="2333"/>
              <a:ext cx="27" cy="53"/>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503" name="Line 111">
              <a:extLst>
                <a:ext uri="{FF2B5EF4-FFF2-40B4-BE49-F238E27FC236}">
                  <a16:creationId xmlns:a16="http://schemas.microsoft.com/office/drawing/2014/main" id="{D8CEE7E7-FB19-4809-8CD5-D544301296AF}"/>
                </a:ext>
              </a:extLst>
            </p:cNvPr>
            <p:cNvSpPr>
              <a:spLocks noChangeShapeType="1"/>
            </p:cNvSpPr>
            <p:nvPr/>
          </p:nvSpPr>
          <p:spPr bwMode="auto">
            <a:xfrm flipH="1">
              <a:off x="2735" y="2335"/>
              <a:ext cx="30" cy="51"/>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5504" name="Group 112">
              <a:extLst>
                <a:ext uri="{FF2B5EF4-FFF2-40B4-BE49-F238E27FC236}">
                  <a16:creationId xmlns:a16="http://schemas.microsoft.com/office/drawing/2014/main" id="{F0F08309-D05D-4CBE-B6F7-4C71F0610B9C}"/>
                </a:ext>
              </a:extLst>
            </p:cNvPr>
            <p:cNvGrpSpPr>
              <a:grpSpLocks/>
            </p:cNvGrpSpPr>
            <p:nvPr/>
          </p:nvGrpSpPr>
          <p:grpSpPr bwMode="auto">
            <a:xfrm>
              <a:off x="1746" y="1667"/>
              <a:ext cx="456" cy="1151"/>
              <a:chOff x="0" y="0"/>
              <a:chExt cx="1008" cy="2544"/>
            </a:xfrm>
          </p:grpSpPr>
          <p:sp>
            <p:nvSpPr>
              <p:cNvPr id="315505" name="Rectangle 113">
                <a:extLst>
                  <a:ext uri="{FF2B5EF4-FFF2-40B4-BE49-F238E27FC236}">
                    <a16:creationId xmlns:a16="http://schemas.microsoft.com/office/drawing/2014/main" id="{0FADF4D0-4EC6-477A-A104-6EF2A28FBC28}"/>
                  </a:ext>
                </a:extLst>
              </p:cNvPr>
              <p:cNvSpPr>
                <a:spLocks noChangeArrowheads="1"/>
              </p:cNvSpPr>
              <p:nvPr/>
            </p:nvSpPr>
            <p:spPr bwMode="auto">
              <a:xfrm rot="16200000">
                <a:off x="-336" y="1440"/>
                <a:ext cx="1920" cy="288"/>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Decoder</a:t>
                </a:r>
              </a:p>
            </p:txBody>
          </p:sp>
          <p:sp>
            <p:nvSpPr>
              <p:cNvPr id="315506" name="Line 114">
                <a:extLst>
                  <a:ext uri="{FF2B5EF4-FFF2-40B4-BE49-F238E27FC236}">
                    <a16:creationId xmlns:a16="http://schemas.microsoft.com/office/drawing/2014/main" id="{8B7F85A1-2BD5-4321-A1B4-C81BA2B3DD4C}"/>
                  </a:ext>
                </a:extLst>
              </p:cNvPr>
              <p:cNvSpPr>
                <a:spLocks noChangeShapeType="1"/>
              </p:cNvSpPr>
              <p:nvPr/>
            </p:nvSpPr>
            <p:spPr bwMode="auto">
              <a:xfrm rot="16200000">
                <a:off x="372" y="1428"/>
                <a:ext cx="0" cy="216"/>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507" name="Line 115">
                <a:extLst>
                  <a:ext uri="{FF2B5EF4-FFF2-40B4-BE49-F238E27FC236}">
                    <a16:creationId xmlns:a16="http://schemas.microsoft.com/office/drawing/2014/main" id="{02B727D7-A81C-4240-B962-F50428776862}"/>
                  </a:ext>
                </a:extLst>
              </p:cNvPr>
              <p:cNvSpPr>
                <a:spLocks noChangeShapeType="1"/>
              </p:cNvSpPr>
              <p:nvPr/>
            </p:nvSpPr>
            <p:spPr bwMode="auto">
              <a:xfrm rot="16200000" flipH="1">
                <a:off x="888" y="1416"/>
                <a:ext cx="0" cy="240"/>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508" name="Rectangle 116">
                <a:extLst>
                  <a:ext uri="{FF2B5EF4-FFF2-40B4-BE49-F238E27FC236}">
                    <a16:creationId xmlns:a16="http://schemas.microsoft.com/office/drawing/2014/main" id="{673F507A-C754-413A-8237-96A6563C49E3}"/>
                  </a:ext>
                </a:extLst>
              </p:cNvPr>
              <p:cNvSpPr>
                <a:spLocks noChangeArrowheads="1"/>
              </p:cNvSpPr>
              <p:nvPr/>
            </p:nvSpPr>
            <p:spPr bwMode="auto">
              <a:xfrm rot="16200000">
                <a:off x="-828" y="1452"/>
                <a:ext cx="1920" cy="2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 &amp; I-TLB</a:t>
                </a:r>
              </a:p>
            </p:txBody>
          </p:sp>
          <p:sp>
            <p:nvSpPr>
              <p:cNvPr id="315509" name="Line 117">
                <a:extLst>
                  <a:ext uri="{FF2B5EF4-FFF2-40B4-BE49-F238E27FC236}">
                    <a16:creationId xmlns:a16="http://schemas.microsoft.com/office/drawing/2014/main" id="{96F2E978-0B32-4598-B2DC-2B3B5397A657}"/>
                  </a:ext>
                </a:extLst>
              </p:cNvPr>
              <p:cNvSpPr>
                <a:spLocks noChangeShapeType="1"/>
              </p:cNvSpPr>
              <p:nvPr/>
            </p:nvSpPr>
            <p:spPr bwMode="auto">
              <a:xfrm>
                <a:off x="144" y="0"/>
                <a:ext cx="0" cy="624"/>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5510" name="Rectangle 118">
              <a:extLst>
                <a:ext uri="{FF2B5EF4-FFF2-40B4-BE49-F238E27FC236}">
                  <a16:creationId xmlns:a16="http://schemas.microsoft.com/office/drawing/2014/main" id="{490EA635-0A8B-49FB-8265-C27E745AC138}"/>
                </a:ext>
              </a:extLst>
            </p:cNvPr>
            <p:cNvSpPr>
              <a:spLocks noChangeArrowheads="1"/>
            </p:cNvSpPr>
            <p:nvPr/>
          </p:nvSpPr>
          <p:spPr bwMode="auto">
            <a:xfrm>
              <a:off x="1745" y="1538"/>
              <a:ext cx="1824"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p>
          </p:txBody>
        </p:sp>
        <p:sp>
          <p:nvSpPr>
            <p:cNvPr id="315511" name="Rectangle 119">
              <a:extLst>
                <a:ext uri="{FF2B5EF4-FFF2-40B4-BE49-F238E27FC236}">
                  <a16:creationId xmlns:a16="http://schemas.microsoft.com/office/drawing/2014/main" id="{6CD94FB2-19A4-49D0-97E2-AC83542824A9}"/>
                </a:ext>
              </a:extLst>
            </p:cNvPr>
            <p:cNvSpPr>
              <a:spLocks noChangeArrowheads="1"/>
            </p:cNvSpPr>
            <p:nvPr/>
          </p:nvSpPr>
          <p:spPr bwMode="auto">
            <a:xfrm>
              <a:off x="67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3</a:t>
              </a:r>
              <a:endParaRPr lang="en-US" altLang="zh-CN" sz="2800">
                <a:effectLst>
                  <a:outerShdw blurRad="38100" dist="38100" dir="2700000" algn="tl">
                    <a:srgbClr val="FFFFFF"/>
                  </a:outerShdw>
                </a:effectLst>
                <a:ea typeface="宋体" panose="02010600030101010101" pitchFamily="2" charset="-122"/>
              </a:endParaRPr>
            </a:p>
          </p:txBody>
        </p:sp>
        <p:sp>
          <p:nvSpPr>
            <p:cNvPr id="315512" name="Rectangle 120">
              <a:extLst>
                <a:ext uri="{FF2B5EF4-FFF2-40B4-BE49-F238E27FC236}">
                  <a16:creationId xmlns:a16="http://schemas.microsoft.com/office/drawing/2014/main" id="{C252B086-8892-42DB-B56A-F8154119B2ED}"/>
                </a:ext>
              </a:extLst>
            </p:cNvPr>
            <p:cNvSpPr>
              <a:spLocks noChangeArrowheads="1"/>
            </p:cNvSpPr>
            <p:nvPr/>
          </p:nvSpPr>
          <p:spPr bwMode="auto">
            <a:xfrm>
              <a:off x="94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4</a:t>
              </a:r>
              <a:endParaRPr lang="en-US" altLang="zh-CN" sz="2800">
                <a:effectLst>
                  <a:outerShdw blurRad="38100" dist="38100" dir="2700000" algn="tl">
                    <a:srgbClr val="FFFFFF"/>
                  </a:outerShdw>
                </a:effectLst>
                <a:ea typeface="宋体" panose="02010600030101010101" pitchFamily="2" charset="-122"/>
              </a:endParaRPr>
            </a:p>
          </p:txBody>
        </p:sp>
        <p:sp>
          <p:nvSpPr>
            <p:cNvPr id="315513" name="Rectangle 121">
              <a:extLst>
                <a:ext uri="{FF2B5EF4-FFF2-40B4-BE49-F238E27FC236}">
                  <a16:creationId xmlns:a16="http://schemas.microsoft.com/office/drawing/2014/main" id="{B3ECCE9A-480A-4B3E-B23E-CDDBA26059D9}"/>
                </a:ext>
              </a:extLst>
            </p:cNvPr>
            <p:cNvSpPr>
              <a:spLocks noChangeArrowheads="1"/>
            </p:cNvSpPr>
            <p:nvPr/>
          </p:nvSpPr>
          <p:spPr bwMode="auto">
            <a:xfrm>
              <a:off x="122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5</a:t>
              </a:r>
              <a:endParaRPr lang="en-US" altLang="zh-CN" sz="2800">
                <a:effectLst>
                  <a:outerShdw blurRad="38100" dist="38100" dir="2700000" algn="tl">
                    <a:srgbClr val="FFFFFF"/>
                  </a:outerShdw>
                </a:effectLst>
                <a:ea typeface="宋体" panose="02010600030101010101" pitchFamily="2" charset="-122"/>
              </a:endParaRPr>
            </a:p>
          </p:txBody>
        </p:sp>
        <p:sp>
          <p:nvSpPr>
            <p:cNvPr id="315514" name="Rectangle 122">
              <a:extLst>
                <a:ext uri="{FF2B5EF4-FFF2-40B4-BE49-F238E27FC236}">
                  <a16:creationId xmlns:a16="http://schemas.microsoft.com/office/drawing/2014/main" id="{81DEF9F7-EEE3-419D-8AAB-99DBFA19D4FC}"/>
                </a:ext>
              </a:extLst>
            </p:cNvPr>
            <p:cNvSpPr>
              <a:spLocks noChangeArrowheads="1"/>
            </p:cNvSpPr>
            <p:nvPr/>
          </p:nvSpPr>
          <p:spPr bwMode="auto">
            <a:xfrm>
              <a:off x="149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6</a:t>
              </a:r>
              <a:endParaRPr lang="en-US" altLang="zh-CN" sz="2800">
                <a:effectLst>
                  <a:outerShdw blurRad="38100" dist="38100" dir="2700000" algn="tl">
                    <a:srgbClr val="FFFFFF"/>
                  </a:outerShdw>
                </a:effectLst>
                <a:ea typeface="宋体" panose="02010600030101010101" pitchFamily="2" charset="-122"/>
              </a:endParaRPr>
            </a:p>
          </p:txBody>
        </p:sp>
        <p:sp>
          <p:nvSpPr>
            <p:cNvPr id="315515" name="Rectangle 123">
              <a:extLst>
                <a:ext uri="{FF2B5EF4-FFF2-40B4-BE49-F238E27FC236}">
                  <a16:creationId xmlns:a16="http://schemas.microsoft.com/office/drawing/2014/main" id="{041DB486-0C94-4343-AC58-4BC1E34D31B8}"/>
                </a:ext>
              </a:extLst>
            </p:cNvPr>
            <p:cNvSpPr>
              <a:spLocks noChangeArrowheads="1"/>
            </p:cNvSpPr>
            <p:nvPr/>
          </p:nvSpPr>
          <p:spPr bwMode="auto">
            <a:xfrm>
              <a:off x="176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7</a:t>
              </a:r>
              <a:endParaRPr lang="en-US" altLang="zh-CN" sz="2800">
                <a:effectLst>
                  <a:outerShdw blurRad="38100" dist="38100" dir="2700000" algn="tl">
                    <a:srgbClr val="FFFFFF"/>
                  </a:outerShdw>
                </a:effectLst>
                <a:ea typeface="宋体" panose="02010600030101010101" pitchFamily="2" charset="-122"/>
              </a:endParaRPr>
            </a:p>
          </p:txBody>
        </p:sp>
        <p:sp>
          <p:nvSpPr>
            <p:cNvPr id="315516" name="Rectangle 124">
              <a:extLst>
                <a:ext uri="{FF2B5EF4-FFF2-40B4-BE49-F238E27FC236}">
                  <a16:creationId xmlns:a16="http://schemas.microsoft.com/office/drawing/2014/main" id="{B71E83B4-077A-4953-AFEF-05A390555116}"/>
                </a:ext>
              </a:extLst>
            </p:cNvPr>
            <p:cNvSpPr>
              <a:spLocks noChangeArrowheads="1"/>
            </p:cNvSpPr>
            <p:nvPr/>
          </p:nvSpPr>
          <p:spPr bwMode="auto">
            <a:xfrm>
              <a:off x="203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8</a:t>
              </a:r>
              <a:endParaRPr lang="en-US" altLang="zh-CN" sz="2800">
                <a:effectLst>
                  <a:outerShdw blurRad="38100" dist="38100" dir="2700000" algn="tl">
                    <a:srgbClr val="FFFFFF"/>
                  </a:outerShdw>
                </a:effectLst>
                <a:ea typeface="宋体" panose="02010600030101010101" pitchFamily="2" charset="-122"/>
              </a:endParaRPr>
            </a:p>
          </p:txBody>
        </p:sp>
        <p:sp>
          <p:nvSpPr>
            <p:cNvPr id="315517" name="Rectangle 125">
              <a:extLst>
                <a:ext uri="{FF2B5EF4-FFF2-40B4-BE49-F238E27FC236}">
                  <a16:creationId xmlns:a16="http://schemas.microsoft.com/office/drawing/2014/main" id="{C35680A5-57CC-4DFF-BA82-FEC9FDF8AE12}"/>
                </a:ext>
              </a:extLst>
            </p:cNvPr>
            <p:cNvSpPr>
              <a:spLocks noChangeArrowheads="1"/>
            </p:cNvSpPr>
            <p:nvPr/>
          </p:nvSpPr>
          <p:spPr bwMode="auto">
            <a:xfrm>
              <a:off x="231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9</a:t>
              </a:r>
              <a:endParaRPr lang="en-US" altLang="zh-CN" sz="2800">
                <a:effectLst>
                  <a:outerShdw blurRad="38100" dist="38100" dir="2700000" algn="tl">
                    <a:srgbClr val="FFFFFF"/>
                  </a:outerShdw>
                </a:effectLst>
                <a:ea typeface="宋体" panose="02010600030101010101" pitchFamily="2" charset="-122"/>
              </a:endParaRPr>
            </a:p>
          </p:txBody>
        </p:sp>
        <p:sp>
          <p:nvSpPr>
            <p:cNvPr id="315518" name="Rectangle 126">
              <a:extLst>
                <a:ext uri="{FF2B5EF4-FFF2-40B4-BE49-F238E27FC236}">
                  <a16:creationId xmlns:a16="http://schemas.microsoft.com/office/drawing/2014/main" id="{F1590C7E-CEE0-44EC-B38B-1CA8A104A95F}"/>
                </a:ext>
              </a:extLst>
            </p:cNvPr>
            <p:cNvSpPr>
              <a:spLocks noChangeArrowheads="1"/>
            </p:cNvSpPr>
            <p:nvPr/>
          </p:nvSpPr>
          <p:spPr bwMode="auto">
            <a:xfrm>
              <a:off x="256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10</a:t>
              </a:r>
              <a:endParaRPr lang="en-US" altLang="zh-CN" sz="2800">
                <a:effectLst>
                  <a:outerShdw blurRad="38100" dist="38100" dir="2700000" algn="tl">
                    <a:srgbClr val="FFFFFF"/>
                  </a:outerShdw>
                </a:effectLst>
                <a:ea typeface="宋体" panose="02010600030101010101" pitchFamily="2" charset="-122"/>
              </a:endParaRPr>
            </a:p>
          </p:txBody>
        </p:sp>
        <p:sp>
          <p:nvSpPr>
            <p:cNvPr id="315519" name="Rectangle 127">
              <a:extLst>
                <a:ext uri="{FF2B5EF4-FFF2-40B4-BE49-F238E27FC236}">
                  <a16:creationId xmlns:a16="http://schemas.microsoft.com/office/drawing/2014/main" id="{56C1B229-B5D7-40B6-83FD-2294F2915817}"/>
                </a:ext>
              </a:extLst>
            </p:cNvPr>
            <p:cNvSpPr>
              <a:spLocks noChangeArrowheads="1"/>
            </p:cNvSpPr>
            <p:nvPr/>
          </p:nvSpPr>
          <p:spPr bwMode="auto">
            <a:xfrm>
              <a:off x="283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11</a:t>
              </a:r>
              <a:endParaRPr lang="en-US" altLang="zh-CN" sz="2800">
                <a:effectLst>
                  <a:outerShdw blurRad="38100" dist="38100" dir="2700000" algn="tl">
                    <a:srgbClr val="FFFFFF"/>
                  </a:outerShdw>
                </a:effectLst>
                <a:ea typeface="宋体" panose="02010600030101010101" pitchFamily="2" charset="-122"/>
              </a:endParaRPr>
            </a:p>
          </p:txBody>
        </p:sp>
        <p:sp>
          <p:nvSpPr>
            <p:cNvPr id="315520" name="Rectangle 128">
              <a:extLst>
                <a:ext uri="{FF2B5EF4-FFF2-40B4-BE49-F238E27FC236}">
                  <a16:creationId xmlns:a16="http://schemas.microsoft.com/office/drawing/2014/main" id="{6814C033-30C4-456B-BCBD-8E09D612E29C}"/>
                </a:ext>
              </a:extLst>
            </p:cNvPr>
            <p:cNvSpPr>
              <a:spLocks noChangeArrowheads="1"/>
            </p:cNvSpPr>
            <p:nvPr/>
          </p:nvSpPr>
          <p:spPr bwMode="auto">
            <a:xfrm>
              <a:off x="3112"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12</a:t>
              </a:r>
              <a:endParaRPr lang="en-US" altLang="zh-CN" sz="2800">
                <a:effectLst>
                  <a:outerShdw blurRad="38100" dist="38100" dir="2700000" algn="tl">
                    <a:srgbClr val="FFFFFF"/>
                  </a:outerShdw>
                </a:effectLst>
                <a:ea typeface="宋体" panose="02010600030101010101" pitchFamily="2" charset="-122"/>
              </a:endParaRPr>
            </a:p>
          </p:txBody>
        </p:sp>
        <p:sp>
          <p:nvSpPr>
            <p:cNvPr id="315521" name="Rectangle 129">
              <a:extLst>
                <a:ext uri="{FF2B5EF4-FFF2-40B4-BE49-F238E27FC236}">
                  <a16:creationId xmlns:a16="http://schemas.microsoft.com/office/drawing/2014/main" id="{A71C5726-4FD3-4AF1-A845-E549E93D6D4E}"/>
                </a:ext>
              </a:extLst>
            </p:cNvPr>
            <p:cNvSpPr>
              <a:spLocks noChangeArrowheads="1"/>
            </p:cNvSpPr>
            <p:nvPr/>
          </p:nvSpPr>
          <p:spPr bwMode="auto">
            <a:xfrm>
              <a:off x="611" y="211"/>
              <a:ext cx="411"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Fetch</a:t>
              </a:r>
              <a:endParaRPr lang="en-US" altLang="zh-CN" sz="2400">
                <a:effectLst>
                  <a:outerShdw blurRad="38100" dist="38100" dir="2700000" algn="tl">
                    <a:srgbClr val="FFFFFF"/>
                  </a:outerShdw>
                </a:effectLst>
                <a:ea typeface="宋体" panose="02010600030101010101" pitchFamily="2" charset="-122"/>
              </a:endParaRPr>
            </a:p>
          </p:txBody>
        </p:sp>
        <p:sp>
          <p:nvSpPr>
            <p:cNvPr id="315522" name="Rectangle 130">
              <a:extLst>
                <a:ext uri="{FF2B5EF4-FFF2-40B4-BE49-F238E27FC236}">
                  <a16:creationId xmlns:a16="http://schemas.microsoft.com/office/drawing/2014/main" id="{E19BF801-E7B6-44C7-9004-26C7E7A5524F}"/>
                </a:ext>
              </a:extLst>
            </p:cNvPr>
            <p:cNvSpPr>
              <a:spLocks noChangeArrowheads="1"/>
            </p:cNvSpPr>
            <p:nvPr/>
          </p:nvSpPr>
          <p:spPr bwMode="auto">
            <a:xfrm>
              <a:off x="1117" y="211"/>
              <a:ext cx="239"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15523" name="Rectangle 131">
              <a:extLst>
                <a:ext uri="{FF2B5EF4-FFF2-40B4-BE49-F238E27FC236}">
                  <a16:creationId xmlns:a16="http://schemas.microsoft.com/office/drawing/2014/main" id="{E879EB64-E719-48D1-9D36-5FFBBDC0510F}"/>
                </a:ext>
              </a:extLst>
            </p:cNvPr>
            <p:cNvSpPr>
              <a:spLocks noChangeArrowheads="1"/>
            </p:cNvSpPr>
            <p:nvPr/>
          </p:nvSpPr>
          <p:spPr bwMode="auto">
            <a:xfrm>
              <a:off x="1391" y="211"/>
              <a:ext cx="23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Alloc</a:t>
              </a:r>
              <a:endParaRPr lang="en-US" altLang="zh-CN" sz="2400">
                <a:effectLst>
                  <a:outerShdw blurRad="38100" dist="38100" dir="2700000" algn="tl">
                    <a:srgbClr val="FFFFFF"/>
                  </a:outerShdw>
                </a:effectLst>
                <a:ea typeface="宋体" panose="02010600030101010101" pitchFamily="2" charset="-122"/>
              </a:endParaRPr>
            </a:p>
          </p:txBody>
        </p:sp>
        <p:sp>
          <p:nvSpPr>
            <p:cNvPr id="315524" name="Rectangle 132">
              <a:extLst>
                <a:ext uri="{FF2B5EF4-FFF2-40B4-BE49-F238E27FC236}">
                  <a16:creationId xmlns:a16="http://schemas.microsoft.com/office/drawing/2014/main" id="{0555F948-FDE6-42A6-8442-C04CC9011304}"/>
                </a:ext>
              </a:extLst>
            </p:cNvPr>
            <p:cNvSpPr>
              <a:spLocks noChangeArrowheads="1"/>
            </p:cNvSpPr>
            <p:nvPr/>
          </p:nvSpPr>
          <p:spPr bwMode="auto">
            <a:xfrm>
              <a:off x="1751" y="214"/>
              <a:ext cx="372"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Rename</a:t>
              </a:r>
              <a:endParaRPr lang="en-US" altLang="zh-CN" sz="2400">
                <a:effectLst>
                  <a:outerShdw blurRad="38100" dist="38100" dir="2700000" algn="tl">
                    <a:srgbClr val="FFFFFF"/>
                  </a:outerShdw>
                </a:effectLst>
                <a:ea typeface="宋体" panose="02010600030101010101" pitchFamily="2" charset="-122"/>
              </a:endParaRPr>
            </a:p>
          </p:txBody>
        </p:sp>
        <p:sp>
          <p:nvSpPr>
            <p:cNvPr id="315525" name="Rectangle 133">
              <a:extLst>
                <a:ext uri="{FF2B5EF4-FFF2-40B4-BE49-F238E27FC236}">
                  <a16:creationId xmlns:a16="http://schemas.microsoft.com/office/drawing/2014/main" id="{56995D99-5606-4F57-A8B7-26C4060F13F8}"/>
                </a:ext>
              </a:extLst>
            </p:cNvPr>
            <p:cNvSpPr>
              <a:spLocks noChangeArrowheads="1"/>
            </p:cNvSpPr>
            <p:nvPr/>
          </p:nvSpPr>
          <p:spPr bwMode="auto">
            <a:xfrm>
              <a:off x="2237" y="211"/>
              <a:ext cx="18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Que</a:t>
              </a:r>
              <a:endParaRPr lang="en-US" altLang="zh-CN" sz="2400">
                <a:effectLst>
                  <a:outerShdw blurRad="38100" dist="38100" dir="2700000" algn="tl">
                    <a:srgbClr val="FFFFFF"/>
                  </a:outerShdw>
                </a:effectLst>
                <a:ea typeface="宋体" panose="02010600030101010101" pitchFamily="2" charset="-122"/>
              </a:endParaRPr>
            </a:p>
          </p:txBody>
        </p:sp>
        <p:sp>
          <p:nvSpPr>
            <p:cNvPr id="315526" name="Rectangle 134">
              <a:extLst>
                <a:ext uri="{FF2B5EF4-FFF2-40B4-BE49-F238E27FC236}">
                  <a16:creationId xmlns:a16="http://schemas.microsoft.com/office/drawing/2014/main" id="{368E1617-DFBD-4E1F-8BD8-E2D1627D4748}"/>
                </a:ext>
              </a:extLst>
            </p:cNvPr>
            <p:cNvSpPr>
              <a:spLocks noChangeArrowheads="1"/>
            </p:cNvSpPr>
            <p:nvPr/>
          </p:nvSpPr>
          <p:spPr bwMode="auto">
            <a:xfrm>
              <a:off x="2509"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15527" name="Rectangle 135">
              <a:extLst>
                <a:ext uri="{FF2B5EF4-FFF2-40B4-BE49-F238E27FC236}">
                  <a16:creationId xmlns:a16="http://schemas.microsoft.com/office/drawing/2014/main" id="{4120C7C3-1E8C-4D49-8A63-A04ECC6CBD4E}"/>
                </a:ext>
              </a:extLst>
            </p:cNvPr>
            <p:cNvSpPr>
              <a:spLocks noChangeArrowheads="1"/>
            </p:cNvSpPr>
            <p:nvPr/>
          </p:nvSpPr>
          <p:spPr bwMode="auto">
            <a:xfrm>
              <a:off x="2790" y="208"/>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15528" name="Rectangle 136">
              <a:extLst>
                <a:ext uri="{FF2B5EF4-FFF2-40B4-BE49-F238E27FC236}">
                  <a16:creationId xmlns:a16="http://schemas.microsoft.com/office/drawing/2014/main" id="{9EE30A31-17B1-43C2-BBD7-AE9986FD67BE}"/>
                </a:ext>
              </a:extLst>
            </p:cNvPr>
            <p:cNvSpPr>
              <a:spLocks noChangeArrowheads="1"/>
            </p:cNvSpPr>
            <p:nvPr/>
          </p:nvSpPr>
          <p:spPr bwMode="auto">
            <a:xfrm>
              <a:off x="3054"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15529" name="Line 137">
              <a:extLst>
                <a:ext uri="{FF2B5EF4-FFF2-40B4-BE49-F238E27FC236}">
                  <a16:creationId xmlns:a16="http://schemas.microsoft.com/office/drawing/2014/main" id="{EAD6CE03-7865-410D-AC6E-097ED30FAB27}"/>
                </a:ext>
              </a:extLst>
            </p:cNvPr>
            <p:cNvSpPr>
              <a:spLocks noChangeShapeType="1"/>
            </p:cNvSpPr>
            <p:nvPr/>
          </p:nvSpPr>
          <p:spPr bwMode="auto">
            <a:xfrm>
              <a:off x="3281" y="2"/>
              <a:ext cx="545"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5530" name="Rectangle 138">
              <a:extLst>
                <a:ext uri="{FF2B5EF4-FFF2-40B4-BE49-F238E27FC236}">
                  <a16:creationId xmlns:a16="http://schemas.microsoft.com/office/drawing/2014/main" id="{3E5B1592-3AEA-49E7-A141-7E41E18A2065}"/>
                </a:ext>
              </a:extLst>
            </p:cNvPr>
            <p:cNvSpPr>
              <a:spLocks noChangeArrowheads="1"/>
            </p:cNvSpPr>
            <p:nvPr/>
          </p:nvSpPr>
          <p:spPr bwMode="auto">
            <a:xfrm>
              <a:off x="338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13</a:t>
              </a:r>
              <a:endParaRPr lang="en-US" altLang="zh-CN" sz="2800">
                <a:effectLst>
                  <a:outerShdw blurRad="38100" dist="38100" dir="2700000" algn="tl">
                    <a:srgbClr val="FFFFFF"/>
                  </a:outerShdw>
                </a:effectLst>
                <a:ea typeface="宋体" panose="02010600030101010101" pitchFamily="2" charset="-122"/>
              </a:endParaRPr>
            </a:p>
          </p:txBody>
        </p:sp>
        <p:sp>
          <p:nvSpPr>
            <p:cNvPr id="315531" name="Rectangle 139">
              <a:extLst>
                <a:ext uri="{FF2B5EF4-FFF2-40B4-BE49-F238E27FC236}">
                  <a16:creationId xmlns:a16="http://schemas.microsoft.com/office/drawing/2014/main" id="{5472DB3D-7187-47BB-9574-931796136EB3}"/>
                </a:ext>
              </a:extLst>
            </p:cNvPr>
            <p:cNvSpPr>
              <a:spLocks noChangeArrowheads="1"/>
            </p:cNvSpPr>
            <p:nvPr/>
          </p:nvSpPr>
          <p:spPr bwMode="auto">
            <a:xfrm>
              <a:off x="3658"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14</a:t>
              </a:r>
              <a:endParaRPr lang="en-US" altLang="zh-CN" sz="2800">
                <a:effectLst>
                  <a:outerShdw blurRad="38100" dist="38100" dir="2700000" algn="tl">
                    <a:srgbClr val="FFFFFF"/>
                  </a:outerShdw>
                </a:effectLst>
                <a:ea typeface="宋体" panose="02010600030101010101" pitchFamily="2" charset="-122"/>
              </a:endParaRPr>
            </a:p>
          </p:txBody>
        </p:sp>
        <p:sp>
          <p:nvSpPr>
            <p:cNvPr id="315532" name="Rectangle 140">
              <a:extLst>
                <a:ext uri="{FF2B5EF4-FFF2-40B4-BE49-F238E27FC236}">
                  <a16:creationId xmlns:a16="http://schemas.microsoft.com/office/drawing/2014/main" id="{2F7A8FEE-A962-4B49-9ECB-61F0FCDFCDC0}"/>
                </a:ext>
              </a:extLst>
            </p:cNvPr>
            <p:cNvSpPr>
              <a:spLocks noChangeArrowheads="1"/>
            </p:cNvSpPr>
            <p:nvPr/>
          </p:nvSpPr>
          <p:spPr bwMode="auto">
            <a:xfrm>
              <a:off x="3325" y="209"/>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15533" name="Rectangle 141">
              <a:extLst>
                <a:ext uri="{FF2B5EF4-FFF2-40B4-BE49-F238E27FC236}">
                  <a16:creationId xmlns:a16="http://schemas.microsoft.com/office/drawing/2014/main" id="{0725775C-738F-4C6F-9D3C-1D8DD695A6BD}"/>
                </a:ext>
              </a:extLst>
            </p:cNvPr>
            <p:cNvSpPr>
              <a:spLocks noChangeArrowheads="1"/>
            </p:cNvSpPr>
            <p:nvPr/>
          </p:nvSpPr>
          <p:spPr bwMode="auto">
            <a:xfrm>
              <a:off x="3576" y="213"/>
              <a:ext cx="20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15534" name="Line 142">
              <a:extLst>
                <a:ext uri="{FF2B5EF4-FFF2-40B4-BE49-F238E27FC236}">
                  <a16:creationId xmlns:a16="http://schemas.microsoft.com/office/drawing/2014/main" id="{0F14E73B-F342-4475-8608-D9670F4228EB}"/>
                </a:ext>
              </a:extLst>
            </p:cNvPr>
            <p:cNvSpPr>
              <a:spLocks noChangeShapeType="1"/>
            </p:cNvSpPr>
            <p:nvPr/>
          </p:nvSpPr>
          <p:spPr bwMode="auto">
            <a:xfrm>
              <a:off x="3281" y="2"/>
              <a:ext cx="5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5535" name="Line 143">
              <a:extLst>
                <a:ext uri="{FF2B5EF4-FFF2-40B4-BE49-F238E27FC236}">
                  <a16:creationId xmlns:a16="http://schemas.microsoft.com/office/drawing/2014/main" id="{1C5AC447-4288-45DD-94C7-04AD9336742B}"/>
                </a:ext>
              </a:extLst>
            </p:cNvPr>
            <p:cNvSpPr>
              <a:spLocks noChangeShapeType="1"/>
            </p:cNvSpPr>
            <p:nvPr/>
          </p:nvSpPr>
          <p:spPr bwMode="auto">
            <a:xfrm>
              <a:off x="3826" y="2"/>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5536" name="Line 144">
              <a:extLst>
                <a:ext uri="{FF2B5EF4-FFF2-40B4-BE49-F238E27FC236}">
                  <a16:creationId xmlns:a16="http://schemas.microsoft.com/office/drawing/2014/main" id="{1270D084-8788-4395-AB1B-B7D135255DBC}"/>
                </a:ext>
              </a:extLst>
            </p:cNvPr>
            <p:cNvSpPr>
              <a:spLocks noChangeShapeType="1"/>
            </p:cNvSpPr>
            <p:nvPr/>
          </p:nvSpPr>
          <p:spPr bwMode="auto">
            <a:xfrm>
              <a:off x="3826" y="173"/>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5537" name="Rectangle 145">
              <a:extLst>
                <a:ext uri="{FF2B5EF4-FFF2-40B4-BE49-F238E27FC236}">
                  <a16:creationId xmlns:a16="http://schemas.microsoft.com/office/drawing/2014/main" id="{3AD386A9-9BD3-4110-9CA6-C7A66A504C38}"/>
                </a:ext>
              </a:extLst>
            </p:cNvPr>
            <p:cNvSpPr>
              <a:spLocks noChangeArrowheads="1"/>
            </p:cNvSpPr>
            <p:nvPr/>
          </p:nvSpPr>
          <p:spPr bwMode="auto">
            <a:xfrm>
              <a:off x="3886"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15</a:t>
              </a:r>
              <a:endParaRPr lang="en-US" altLang="zh-CN" sz="2800">
                <a:effectLst>
                  <a:outerShdw blurRad="38100" dist="38100" dir="2700000" algn="tl">
                    <a:srgbClr val="FFFFFF"/>
                  </a:outerShdw>
                </a:effectLst>
                <a:ea typeface="宋体" panose="02010600030101010101" pitchFamily="2" charset="-122"/>
              </a:endParaRPr>
            </a:p>
          </p:txBody>
        </p:sp>
        <p:sp>
          <p:nvSpPr>
            <p:cNvPr id="315538" name="Rectangle 146">
              <a:extLst>
                <a:ext uri="{FF2B5EF4-FFF2-40B4-BE49-F238E27FC236}">
                  <a16:creationId xmlns:a16="http://schemas.microsoft.com/office/drawing/2014/main" id="{B5EC6013-87D6-4607-85AB-81729E6CE062}"/>
                </a:ext>
              </a:extLst>
            </p:cNvPr>
            <p:cNvSpPr>
              <a:spLocks noChangeArrowheads="1"/>
            </p:cNvSpPr>
            <p:nvPr/>
          </p:nvSpPr>
          <p:spPr bwMode="auto">
            <a:xfrm>
              <a:off x="415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16</a:t>
              </a:r>
              <a:endParaRPr lang="en-US" altLang="zh-CN" sz="2800">
                <a:effectLst>
                  <a:outerShdw blurRad="38100" dist="38100" dir="2700000" algn="tl">
                    <a:srgbClr val="FFFFFF"/>
                  </a:outerShdw>
                </a:effectLst>
                <a:ea typeface="宋体" panose="02010600030101010101" pitchFamily="2" charset="-122"/>
              </a:endParaRPr>
            </a:p>
          </p:txBody>
        </p:sp>
        <p:sp>
          <p:nvSpPr>
            <p:cNvPr id="315539" name="Rectangle 147">
              <a:extLst>
                <a:ext uri="{FF2B5EF4-FFF2-40B4-BE49-F238E27FC236}">
                  <a16:creationId xmlns:a16="http://schemas.microsoft.com/office/drawing/2014/main" id="{5E8D4C20-50D7-4971-A346-525CF36C2EAD}"/>
                </a:ext>
              </a:extLst>
            </p:cNvPr>
            <p:cNvSpPr>
              <a:spLocks noChangeArrowheads="1"/>
            </p:cNvSpPr>
            <p:nvPr/>
          </p:nvSpPr>
          <p:spPr bwMode="auto">
            <a:xfrm>
              <a:off x="4429"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17</a:t>
              </a:r>
              <a:endParaRPr lang="en-US" altLang="zh-CN" sz="2800">
                <a:effectLst>
                  <a:outerShdw blurRad="38100" dist="38100" dir="2700000" algn="tl">
                    <a:srgbClr val="FFFFFF"/>
                  </a:outerShdw>
                </a:effectLst>
                <a:ea typeface="宋体" panose="02010600030101010101" pitchFamily="2" charset="-122"/>
              </a:endParaRPr>
            </a:p>
          </p:txBody>
        </p:sp>
        <p:sp>
          <p:nvSpPr>
            <p:cNvPr id="315540" name="Rectangle 148">
              <a:extLst>
                <a:ext uri="{FF2B5EF4-FFF2-40B4-BE49-F238E27FC236}">
                  <a16:creationId xmlns:a16="http://schemas.microsoft.com/office/drawing/2014/main" id="{1925DB0A-ED78-482C-A215-0BADA758B421}"/>
                </a:ext>
              </a:extLst>
            </p:cNvPr>
            <p:cNvSpPr>
              <a:spLocks noChangeArrowheads="1"/>
            </p:cNvSpPr>
            <p:nvPr/>
          </p:nvSpPr>
          <p:spPr bwMode="auto">
            <a:xfrm>
              <a:off x="469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18</a:t>
              </a:r>
              <a:endParaRPr lang="en-US" altLang="zh-CN" sz="2800">
                <a:effectLst>
                  <a:outerShdw blurRad="38100" dist="38100" dir="2700000" algn="tl">
                    <a:srgbClr val="FFFFFF"/>
                  </a:outerShdw>
                </a:effectLst>
                <a:ea typeface="宋体" panose="02010600030101010101" pitchFamily="2" charset="-122"/>
              </a:endParaRPr>
            </a:p>
          </p:txBody>
        </p:sp>
        <p:sp>
          <p:nvSpPr>
            <p:cNvPr id="315541" name="Rectangle 149">
              <a:extLst>
                <a:ext uri="{FF2B5EF4-FFF2-40B4-BE49-F238E27FC236}">
                  <a16:creationId xmlns:a16="http://schemas.microsoft.com/office/drawing/2014/main" id="{40A57C1A-14F5-4C45-A8B3-5C52C4A701F0}"/>
                </a:ext>
              </a:extLst>
            </p:cNvPr>
            <p:cNvSpPr>
              <a:spLocks noChangeArrowheads="1"/>
            </p:cNvSpPr>
            <p:nvPr/>
          </p:nvSpPr>
          <p:spPr bwMode="auto">
            <a:xfrm>
              <a:off x="4975"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19</a:t>
              </a:r>
              <a:endParaRPr lang="en-US" altLang="zh-CN" sz="2800">
                <a:effectLst>
                  <a:outerShdw blurRad="38100" dist="38100" dir="2700000" algn="tl">
                    <a:srgbClr val="FFFFFF"/>
                  </a:outerShdw>
                </a:effectLst>
                <a:ea typeface="宋体" panose="02010600030101010101" pitchFamily="2" charset="-122"/>
              </a:endParaRPr>
            </a:p>
          </p:txBody>
        </p:sp>
        <p:sp>
          <p:nvSpPr>
            <p:cNvPr id="315542" name="Rectangle 150">
              <a:extLst>
                <a:ext uri="{FF2B5EF4-FFF2-40B4-BE49-F238E27FC236}">
                  <a16:creationId xmlns:a16="http://schemas.microsoft.com/office/drawing/2014/main" id="{786DC868-604B-4865-B701-1989C9706C85}"/>
                </a:ext>
              </a:extLst>
            </p:cNvPr>
            <p:cNvSpPr>
              <a:spLocks noChangeArrowheads="1"/>
            </p:cNvSpPr>
            <p:nvPr/>
          </p:nvSpPr>
          <p:spPr bwMode="auto">
            <a:xfrm>
              <a:off x="5230" y="29"/>
              <a:ext cx="124" cy="147"/>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20</a:t>
              </a:r>
              <a:endParaRPr lang="en-US" altLang="zh-CN" sz="2800">
                <a:effectLst>
                  <a:outerShdw blurRad="38100" dist="38100" dir="2700000" algn="tl">
                    <a:srgbClr val="FFFFFF"/>
                  </a:outerShdw>
                </a:effectLst>
                <a:ea typeface="宋体" panose="02010600030101010101" pitchFamily="2" charset="-122"/>
              </a:endParaRPr>
            </a:p>
          </p:txBody>
        </p:sp>
        <p:sp>
          <p:nvSpPr>
            <p:cNvPr id="315543" name="Rectangle 151">
              <a:extLst>
                <a:ext uri="{FF2B5EF4-FFF2-40B4-BE49-F238E27FC236}">
                  <a16:creationId xmlns:a16="http://schemas.microsoft.com/office/drawing/2014/main" id="{3462866E-2471-447D-A9BA-A008CB3EA28C}"/>
                </a:ext>
              </a:extLst>
            </p:cNvPr>
            <p:cNvSpPr>
              <a:spLocks noChangeArrowheads="1"/>
            </p:cNvSpPr>
            <p:nvPr/>
          </p:nvSpPr>
          <p:spPr bwMode="auto">
            <a:xfrm>
              <a:off x="4157" y="208"/>
              <a:ext cx="12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a:t>
              </a:r>
            </a:p>
          </p:txBody>
        </p:sp>
        <p:sp>
          <p:nvSpPr>
            <p:cNvPr id="315544" name="Rectangle 152">
              <a:extLst>
                <a:ext uri="{FF2B5EF4-FFF2-40B4-BE49-F238E27FC236}">
                  <a16:creationId xmlns:a16="http://schemas.microsoft.com/office/drawing/2014/main" id="{7D8042B8-4DD3-4EDF-AE94-1E1FCDBAA0B1}"/>
                </a:ext>
              </a:extLst>
            </p:cNvPr>
            <p:cNvSpPr>
              <a:spLocks noChangeArrowheads="1"/>
            </p:cNvSpPr>
            <p:nvPr/>
          </p:nvSpPr>
          <p:spPr bwMode="auto">
            <a:xfrm>
              <a:off x="4435" y="211"/>
              <a:ext cx="11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Ex</a:t>
              </a:r>
              <a:endParaRPr lang="en-US" altLang="zh-CN" sz="2400">
                <a:effectLst>
                  <a:outerShdw blurRad="38100" dist="38100" dir="2700000" algn="tl">
                    <a:srgbClr val="FFFFFF"/>
                  </a:outerShdw>
                </a:effectLst>
                <a:ea typeface="宋体" panose="02010600030101010101" pitchFamily="2" charset="-122"/>
              </a:endParaRPr>
            </a:p>
          </p:txBody>
        </p:sp>
        <p:sp>
          <p:nvSpPr>
            <p:cNvPr id="315545" name="Rectangle 153">
              <a:extLst>
                <a:ext uri="{FF2B5EF4-FFF2-40B4-BE49-F238E27FC236}">
                  <a16:creationId xmlns:a16="http://schemas.microsoft.com/office/drawing/2014/main" id="{C4510CFC-BC7E-4B21-92A5-904037214728}"/>
                </a:ext>
              </a:extLst>
            </p:cNvPr>
            <p:cNvSpPr>
              <a:spLocks noChangeArrowheads="1"/>
            </p:cNvSpPr>
            <p:nvPr/>
          </p:nvSpPr>
          <p:spPr bwMode="auto">
            <a:xfrm>
              <a:off x="4660" y="214"/>
              <a:ext cx="19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Flgs</a:t>
              </a:r>
              <a:endParaRPr lang="en-US" altLang="zh-CN" sz="2400">
                <a:effectLst>
                  <a:outerShdw blurRad="38100" dist="38100" dir="2700000" algn="tl">
                    <a:srgbClr val="FFFFFF"/>
                  </a:outerShdw>
                </a:effectLst>
                <a:ea typeface="宋体" panose="02010600030101010101" pitchFamily="2" charset="-122"/>
              </a:endParaRPr>
            </a:p>
          </p:txBody>
        </p:sp>
        <p:sp>
          <p:nvSpPr>
            <p:cNvPr id="315546" name="Rectangle 154">
              <a:extLst>
                <a:ext uri="{FF2B5EF4-FFF2-40B4-BE49-F238E27FC236}">
                  <a16:creationId xmlns:a16="http://schemas.microsoft.com/office/drawing/2014/main" id="{884F7572-448E-4436-8132-AAE0ECFC2540}"/>
                </a:ext>
              </a:extLst>
            </p:cNvPr>
            <p:cNvSpPr>
              <a:spLocks noChangeArrowheads="1"/>
            </p:cNvSpPr>
            <p:nvPr/>
          </p:nvSpPr>
          <p:spPr bwMode="auto">
            <a:xfrm>
              <a:off x="4914" y="210"/>
              <a:ext cx="2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Br Ck</a:t>
              </a:r>
              <a:endParaRPr lang="en-US" altLang="zh-CN" sz="2400">
                <a:effectLst>
                  <a:outerShdw blurRad="38100" dist="38100" dir="2700000" algn="tl">
                    <a:srgbClr val="FFFFFF"/>
                  </a:outerShdw>
                </a:effectLst>
                <a:ea typeface="宋体" panose="02010600030101010101" pitchFamily="2" charset="-122"/>
              </a:endParaRPr>
            </a:p>
          </p:txBody>
        </p:sp>
        <p:sp>
          <p:nvSpPr>
            <p:cNvPr id="315547" name="Rectangle 155">
              <a:extLst>
                <a:ext uri="{FF2B5EF4-FFF2-40B4-BE49-F238E27FC236}">
                  <a16:creationId xmlns:a16="http://schemas.microsoft.com/office/drawing/2014/main" id="{7B47E2ED-93D7-459C-9B74-006C5D977BA5}"/>
                </a:ext>
              </a:extLst>
            </p:cNvPr>
            <p:cNvSpPr>
              <a:spLocks noChangeArrowheads="1"/>
            </p:cNvSpPr>
            <p:nvPr/>
          </p:nvSpPr>
          <p:spPr bwMode="auto">
            <a:xfrm>
              <a:off x="5194" y="211"/>
              <a:ext cx="26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15548" name="Rectangle 156">
              <a:extLst>
                <a:ext uri="{FF2B5EF4-FFF2-40B4-BE49-F238E27FC236}">
                  <a16:creationId xmlns:a16="http://schemas.microsoft.com/office/drawing/2014/main" id="{6E8B8A15-0BEE-43FF-B1A2-6EAEFC745F23}"/>
                </a:ext>
              </a:extLst>
            </p:cNvPr>
            <p:cNvSpPr>
              <a:spLocks noChangeArrowheads="1"/>
            </p:cNvSpPr>
            <p:nvPr/>
          </p:nvSpPr>
          <p:spPr bwMode="auto">
            <a:xfrm>
              <a:off x="3886" y="208"/>
              <a:ext cx="1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 </a:t>
              </a:r>
              <a:endParaRPr lang="en-US" altLang="zh-CN" sz="2400">
                <a:effectLst>
                  <a:outerShdw blurRad="38100" dist="38100" dir="2700000" algn="tl">
                    <a:srgbClr val="FFFFFF"/>
                  </a:outerShdw>
                </a:effectLst>
                <a:ea typeface="宋体" panose="02010600030101010101" pitchFamily="2" charset="-122"/>
              </a:endParaRPr>
            </a:p>
          </p:txBody>
        </p:sp>
        <p:grpSp>
          <p:nvGrpSpPr>
            <p:cNvPr id="315549" name="Group 157">
              <a:extLst>
                <a:ext uri="{FF2B5EF4-FFF2-40B4-BE49-F238E27FC236}">
                  <a16:creationId xmlns:a16="http://schemas.microsoft.com/office/drawing/2014/main" id="{C431485D-D864-4A15-ADA1-213DF71AF891}"/>
                </a:ext>
              </a:extLst>
            </p:cNvPr>
            <p:cNvGrpSpPr>
              <a:grpSpLocks/>
            </p:cNvGrpSpPr>
            <p:nvPr/>
          </p:nvGrpSpPr>
          <p:grpSpPr bwMode="auto">
            <a:xfrm>
              <a:off x="0" y="0"/>
              <a:ext cx="576" cy="384"/>
              <a:chOff x="0" y="0"/>
              <a:chExt cx="576" cy="384"/>
            </a:xfrm>
          </p:grpSpPr>
          <p:sp>
            <p:nvSpPr>
              <p:cNvPr id="315550" name="Rectangle 158">
                <a:extLst>
                  <a:ext uri="{FF2B5EF4-FFF2-40B4-BE49-F238E27FC236}">
                    <a16:creationId xmlns:a16="http://schemas.microsoft.com/office/drawing/2014/main" id="{D0D120CB-606F-464B-8B2B-B49E4F812C1F}"/>
                  </a:ext>
                </a:extLst>
              </p:cNvPr>
              <p:cNvSpPr>
                <a:spLocks noChangeArrowheads="1"/>
              </p:cNvSpPr>
              <p:nvPr/>
            </p:nvSpPr>
            <p:spPr bwMode="auto">
              <a:xfrm>
                <a:off x="0" y="0"/>
                <a:ext cx="288"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551" name="Rectangle 159">
                <a:extLst>
                  <a:ext uri="{FF2B5EF4-FFF2-40B4-BE49-F238E27FC236}">
                    <a16:creationId xmlns:a16="http://schemas.microsoft.com/office/drawing/2014/main" id="{3BAC8253-D52C-468C-9F1C-154C8C370F0A}"/>
                  </a:ext>
                </a:extLst>
              </p:cNvPr>
              <p:cNvSpPr>
                <a:spLocks noChangeArrowheads="1"/>
              </p:cNvSpPr>
              <p:nvPr/>
            </p:nvSpPr>
            <p:spPr bwMode="auto">
              <a:xfrm>
                <a:off x="288" y="0"/>
                <a:ext cx="288"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5552" name="Group 160">
              <a:extLst>
                <a:ext uri="{FF2B5EF4-FFF2-40B4-BE49-F238E27FC236}">
                  <a16:creationId xmlns:a16="http://schemas.microsoft.com/office/drawing/2014/main" id="{233E107A-2479-4E8D-9BE8-663FE4FBED65}"/>
                </a:ext>
              </a:extLst>
            </p:cNvPr>
            <p:cNvGrpSpPr>
              <a:grpSpLocks/>
            </p:cNvGrpSpPr>
            <p:nvPr/>
          </p:nvGrpSpPr>
          <p:grpSpPr bwMode="auto">
            <a:xfrm>
              <a:off x="144" y="577"/>
              <a:ext cx="5282" cy="1391"/>
              <a:chOff x="0" y="0"/>
              <a:chExt cx="5282" cy="1391"/>
            </a:xfrm>
          </p:grpSpPr>
          <p:sp>
            <p:nvSpPr>
              <p:cNvPr id="315553" name="Text Box 161">
                <a:extLst>
                  <a:ext uri="{FF2B5EF4-FFF2-40B4-BE49-F238E27FC236}">
                    <a16:creationId xmlns:a16="http://schemas.microsoft.com/office/drawing/2014/main" id="{4CFF2699-0AB3-4578-97C3-2A73D8E7BA4F}"/>
                  </a:ext>
                </a:extLst>
              </p:cNvPr>
              <p:cNvSpPr txBox="1">
                <a:spLocks noChangeArrowheads="1"/>
              </p:cNvSpPr>
              <p:nvPr/>
            </p:nvSpPr>
            <p:spPr bwMode="auto">
              <a:xfrm>
                <a:off x="0" y="0"/>
                <a:ext cx="5282" cy="9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latin typeface="Trebuchet MS" panose="020B0603020202020204" pitchFamily="34" charset="0"/>
                    <a:ea typeface="宋体" panose="02010600030101010101" pitchFamily="2" charset="-122"/>
                  </a:rPr>
                  <a:t>TC Nxt IP: Trace cache next instruction pointer</a:t>
                </a:r>
              </a:p>
              <a:p>
                <a:r>
                  <a:rPr lang="en-US" altLang="zh-CN" sz="2800">
                    <a:latin typeface="Trebuchet MS" panose="020B0603020202020204" pitchFamily="34" charset="0"/>
                    <a:ea typeface="宋体" panose="02010600030101010101" pitchFamily="2" charset="-122"/>
                  </a:rPr>
                  <a:t>	Pointer from the BTB, indicating location of</a:t>
                </a:r>
              </a:p>
              <a:p>
                <a:r>
                  <a:rPr lang="en-US" altLang="zh-CN" sz="2800">
                    <a:latin typeface="Trebuchet MS" panose="020B0603020202020204" pitchFamily="34" charset="0"/>
                    <a:ea typeface="宋体" panose="02010600030101010101" pitchFamily="2" charset="-122"/>
                  </a:rPr>
                  <a:t>	next instruction.</a:t>
                </a:r>
              </a:p>
            </p:txBody>
          </p:sp>
          <p:sp>
            <p:nvSpPr>
              <p:cNvPr id="315554" name="AutoShape 162">
                <a:extLst>
                  <a:ext uri="{FF2B5EF4-FFF2-40B4-BE49-F238E27FC236}">
                    <a16:creationId xmlns:a16="http://schemas.microsoft.com/office/drawing/2014/main" id="{79B6F497-51BF-4814-8A7A-D3D04306DA9F}"/>
                  </a:ext>
                </a:extLst>
              </p:cNvPr>
              <p:cNvSpPr>
                <a:spLocks noChangeArrowheads="1"/>
              </p:cNvSpPr>
              <p:nvPr/>
            </p:nvSpPr>
            <p:spPr bwMode="auto">
              <a:xfrm rot="10800000">
                <a:off x="2016" y="1007"/>
                <a:ext cx="336" cy="384"/>
              </a:xfrm>
              <a:prstGeom prst="upArrow">
                <a:avLst>
                  <a:gd name="adj1" fmla="val 50000"/>
                  <a:gd name="adj2" fmla="val 28571"/>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5555" name="Rectangle 163">
              <a:extLst>
                <a:ext uri="{FF2B5EF4-FFF2-40B4-BE49-F238E27FC236}">
                  <a16:creationId xmlns:a16="http://schemas.microsoft.com/office/drawing/2014/main" id="{2B2C869C-8BD9-4146-9B16-4265DB0BDC28}"/>
                </a:ext>
              </a:extLst>
            </p:cNvPr>
            <p:cNvSpPr>
              <a:spLocks noChangeArrowheads="1"/>
            </p:cNvSpPr>
            <p:nvPr/>
          </p:nvSpPr>
          <p:spPr bwMode="auto">
            <a:xfrm>
              <a:off x="40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a:t>
              </a:r>
              <a:endParaRPr lang="en-US" altLang="zh-CN" sz="2800">
                <a:effectLst>
                  <a:outerShdw blurRad="38100" dist="38100" dir="2700000" algn="tl">
                    <a:srgbClr val="FFFFFF"/>
                  </a:outerShdw>
                </a:effectLst>
                <a:ea typeface="宋体" panose="02010600030101010101" pitchFamily="2" charset="-122"/>
              </a:endParaRPr>
            </a:p>
          </p:txBody>
        </p:sp>
        <p:sp>
          <p:nvSpPr>
            <p:cNvPr id="315556" name="Rectangle 164">
              <a:extLst>
                <a:ext uri="{FF2B5EF4-FFF2-40B4-BE49-F238E27FC236}">
                  <a16:creationId xmlns:a16="http://schemas.microsoft.com/office/drawing/2014/main" id="{9EAE288D-D861-4016-B1ED-D928AEF7E377}"/>
                </a:ext>
              </a:extLst>
            </p:cNvPr>
            <p:cNvSpPr>
              <a:spLocks noChangeArrowheads="1"/>
            </p:cNvSpPr>
            <p:nvPr/>
          </p:nvSpPr>
          <p:spPr bwMode="auto">
            <a:xfrm>
              <a:off x="67" y="211"/>
              <a:ext cx="42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Nxt IP</a:t>
              </a:r>
              <a:endParaRPr lang="en-US" altLang="zh-CN" sz="2400">
                <a:effectLst>
                  <a:outerShdw blurRad="38100" dist="38100" dir="2700000" algn="tl">
                    <a:srgbClr val="FFFFFF"/>
                  </a:outerShdw>
                </a:effectLst>
                <a:ea typeface="宋体" panose="02010600030101010101" pitchFamily="2" charset="-122"/>
              </a:endParaRPr>
            </a:p>
          </p:txBody>
        </p:sp>
        <p:sp>
          <p:nvSpPr>
            <p:cNvPr id="315557" name="Rectangle 165">
              <a:extLst>
                <a:ext uri="{FF2B5EF4-FFF2-40B4-BE49-F238E27FC236}">
                  <a16:creationId xmlns:a16="http://schemas.microsoft.com/office/drawing/2014/main" id="{D792E5F5-EB8B-419A-A79E-02B04F27C425}"/>
                </a:ext>
              </a:extLst>
            </p:cNvPr>
            <p:cNvSpPr>
              <a:spLocks noChangeArrowheads="1"/>
            </p:cNvSpPr>
            <p:nvPr/>
          </p:nvSpPr>
          <p:spPr bwMode="auto">
            <a:xfrm>
              <a:off x="13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a:t>
              </a:r>
              <a:endParaRPr lang="en-US" altLang="zh-CN" sz="2800">
                <a:effectLst>
                  <a:outerShdw blurRad="38100" dist="38100" dir="2700000" algn="tl">
                    <a:srgbClr val="FFFFFF"/>
                  </a:outerShdw>
                </a:effectLst>
                <a:ea typeface="宋体" panose="02010600030101010101" pitchFamily="2" charset="-122"/>
              </a:endParaRPr>
            </a:p>
          </p:txBody>
        </p:sp>
      </p:grpSp>
      <p:sp>
        <p:nvSpPr>
          <p:cNvPr id="2" name="日期占位符 1">
            <a:extLst>
              <a:ext uri="{FF2B5EF4-FFF2-40B4-BE49-F238E27FC236}">
                <a16:creationId xmlns:a16="http://schemas.microsoft.com/office/drawing/2014/main" id="{D29DC596-F31A-4DBB-A035-E8FAD91CA4D9}"/>
              </a:ext>
            </a:extLst>
          </p:cNvPr>
          <p:cNvSpPr>
            <a:spLocks noGrp="1"/>
          </p:cNvSpPr>
          <p:nvPr>
            <p:ph type="dt" sz="half" idx="10"/>
          </p:nvPr>
        </p:nvSpPr>
        <p:spPr/>
        <p:txBody>
          <a:bodyPr/>
          <a:lstStyle/>
          <a:p>
            <a:fld id="{17A9DAC9-CE9C-47C8-ADB8-344053FBBBBB}"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C7EA0391-9B0A-4C44-9BD5-95A01C59890B}"/>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2D01BEFB-13F0-45A0-969F-416B98C46165}"/>
              </a:ext>
            </a:extLst>
          </p:cNvPr>
          <p:cNvSpPr>
            <a:spLocks noGrp="1"/>
          </p:cNvSpPr>
          <p:nvPr>
            <p:ph type="sldNum" sz="quarter" idx="12"/>
          </p:nvPr>
        </p:nvSpPr>
        <p:spPr/>
        <p:txBody>
          <a:bodyPr/>
          <a:lstStyle/>
          <a:p>
            <a:fld id="{543F9F60-DC96-4418-AA45-B65D142E4089}" type="slidenum">
              <a:rPr lang="zh-CN" altLang="en-US" smtClean="0"/>
              <a:t>95</a:t>
            </a:fld>
            <a:endParaRPr lang="zh-CN" altLang="en-US"/>
          </a:p>
        </p:txBody>
      </p:sp>
    </p:spTree>
    <p:extLst>
      <p:ext uri="{BB962C8B-B14F-4D97-AF65-F5344CB8AC3E}">
        <p14:creationId xmlns:p14="http://schemas.microsoft.com/office/powerpoint/2010/main" val="3032329963"/>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581" name="Rectangle 165">
            <a:extLst>
              <a:ext uri="{FF2B5EF4-FFF2-40B4-BE49-F238E27FC236}">
                <a16:creationId xmlns:a16="http://schemas.microsoft.com/office/drawing/2014/main" id="{3732E054-B9FB-469E-85EA-073FF2FF4063}"/>
              </a:ext>
            </a:extLst>
          </p:cNvPr>
          <p:cNvSpPr>
            <a:spLocks noGrp="1" noChangeArrowheads="1"/>
          </p:cNvSpPr>
          <p:nvPr>
            <p:ph type="title"/>
          </p:nvPr>
        </p:nvSpPr>
        <p:spPr/>
        <p:txBody>
          <a:bodyPr/>
          <a:lstStyle/>
          <a:p>
            <a:r>
              <a:rPr lang="en-US" altLang="zh-CN"/>
              <a:t>Hyper Pipelined Technology 2/13</a:t>
            </a:r>
          </a:p>
        </p:txBody>
      </p:sp>
      <p:sp>
        <p:nvSpPr>
          <p:cNvPr id="316418" name="Rectangle 2">
            <a:extLst>
              <a:ext uri="{FF2B5EF4-FFF2-40B4-BE49-F238E27FC236}">
                <a16:creationId xmlns:a16="http://schemas.microsoft.com/office/drawing/2014/main" id="{4D876E68-9496-42B2-9F37-F7CAA9C8FD42}"/>
              </a:ext>
            </a:extLst>
          </p:cNvPr>
          <p:cNvSpPr>
            <a:spLocks noChangeArrowheads="1"/>
          </p:cNvSpPr>
          <p:nvPr/>
        </p:nvSpPr>
        <p:spPr bwMode="auto">
          <a:xfrm>
            <a:off x="6943725" y="2447925"/>
            <a:ext cx="4763"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6419" name="Rectangle 3">
            <a:extLst>
              <a:ext uri="{FF2B5EF4-FFF2-40B4-BE49-F238E27FC236}">
                <a16:creationId xmlns:a16="http://schemas.microsoft.com/office/drawing/2014/main" id="{48F86B74-38F9-450E-9ED1-693F488D5CD7}"/>
              </a:ext>
            </a:extLst>
          </p:cNvPr>
          <p:cNvSpPr>
            <a:spLocks noChangeArrowheads="1"/>
          </p:cNvSpPr>
          <p:nvPr/>
        </p:nvSpPr>
        <p:spPr bwMode="auto">
          <a:xfrm>
            <a:off x="1920875" y="2447925"/>
            <a:ext cx="317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6420" name="Rectangle 4">
            <a:extLst>
              <a:ext uri="{FF2B5EF4-FFF2-40B4-BE49-F238E27FC236}">
                <a16:creationId xmlns:a16="http://schemas.microsoft.com/office/drawing/2014/main" id="{8FC610C9-BD84-4E32-BABD-13C8EDCEB0D1}"/>
              </a:ext>
            </a:extLst>
          </p:cNvPr>
          <p:cNvSpPr>
            <a:spLocks noChangeArrowheads="1"/>
          </p:cNvSpPr>
          <p:nvPr/>
        </p:nvSpPr>
        <p:spPr bwMode="auto">
          <a:xfrm>
            <a:off x="6108700" y="2447925"/>
            <a:ext cx="317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6421" name="Rectangle 5">
            <a:extLst>
              <a:ext uri="{FF2B5EF4-FFF2-40B4-BE49-F238E27FC236}">
                <a16:creationId xmlns:a16="http://schemas.microsoft.com/office/drawing/2014/main" id="{716A216E-91BB-4920-BFF9-3A49B2F13B06}"/>
              </a:ext>
            </a:extLst>
          </p:cNvPr>
          <p:cNvSpPr>
            <a:spLocks noChangeArrowheads="1"/>
          </p:cNvSpPr>
          <p:nvPr/>
        </p:nvSpPr>
        <p:spPr bwMode="auto">
          <a:xfrm>
            <a:off x="1624013" y="1171575"/>
            <a:ext cx="317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6422" name="Rectangle 6">
            <a:extLst>
              <a:ext uri="{FF2B5EF4-FFF2-40B4-BE49-F238E27FC236}">
                <a16:creationId xmlns:a16="http://schemas.microsoft.com/office/drawing/2014/main" id="{CD97F64F-8288-4607-8605-D3918D748C1F}"/>
              </a:ext>
            </a:extLst>
          </p:cNvPr>
          <p:cNvSpPr>
            <a:spLocks noChangeArrowheads="1"/>
          </p:cNvSpPr>
          <p:nvPr/>
        </p:nvSpPr>
        <p:spPr bwMode="auto">
          <a:xfrm>
            <a:off x="4556125" y="1171575"/>
            <a:ext cx="317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6423" name="Rectangle 7">
            <a:extLst>
              <a:ext uri="{FF2B5EF4-FFF2-40B4-BE49-F238E27FC236}">
                <a16:creationId xmlns:a16="http://schemas.microsoft.com/office/drawing/2014/main" id="{3A494D08-C581-4615-AA82-ED6F7AEA8F15}"/>
              </a:ext>
            </a:extLst>
          </p:cNvPr>
          <p:cNvSpPr>
            <a:spLocks noChangeArrowheads="1"/>
          </p:cNvSpPr>
          <p:nvPr/>
        </p:nvSpPr>
        <p:spPr bwMode="auto">
          <a:xfrm>
            <a:off x="5397500" y="1222375"/>
            <a:ext cx="836613" cy="63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6424" name="Rectangle 8">
            <a:extLst>
              <a:ext uri="{FF2B5EF4-FFF2-40B4-BE49-F238E27FC236}">
                <a16:creationId xmlns:a16="http://schemas.microsoft.com/office/drawing/2014/main" id="{28F63552-DBCE-4998-A020-C1746815EFA0}"/>
              </a:ext>
            </a:extLst>
          </p:cNvPr>
          <p:cNvSpPr>
            <a:spLocks noChangeArrowheads="1"/>
          </p:cNvSpPr>
          <p:nvPr/>
        </p:nvSpPr>
        <p:spPr bwMode="auto">
          <a:xfrm>
            <a:off x="5397500" y="1222375"/>
            <a:ext cx="836613"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16425" name="Group 9">
            <a:extLst>
              <a:ext uri="{FF2B5EF4-FFF2-40B4-BE49-F238E27FC236}">
                <a16:creationId xmlns:a16="http://schemas.microsoft.com/office/drawing/2014/main" id="{E0939490-A0E8-479C-96BE-AB251E0BAE88}"/>
              </a:ext>
            </a:extLst>
          </p:cNvPr>
          <p:cNvGrpSpPr>
            <a:grpSpLocks/>
          </p:cNvGrpSpPr>
          <p:nvPr/>
        </p:nvGrpSpPr>
        <p:grpSpPr bwMode="auto">
          <a:xfrm>
            <a:off x="228600" y="1628775"/>
            <a:ext cx="8688388" cy="4441825"/>
            <a:chOff x="0" y="0"/>
            <a:chExt cx="5473" cy="3056"/>
          </a:xfrm>
        </p:grpSpPr>
        <p:sp>
          <p:nvSpPr>
            <p:cNvPr id="316426" name="Rectangle 10">
              <a:extLst>
                <a:ext uri="{FF2B5EF4-FFF2-40B4-BE49-F238E27FC236}">
                  <a16:creationId xmlns:a16="http://schemas.microsoft.com/office/drawing/2014/main" id="{B47075CA-348E-4C8C-BBC3-63C80C20EB0A}"/>
                </a:ext>
              </a:extLst>
            </p:cNvPr>
            <p:cNvSpPr>
              <a:spLocks noChangeArrowheads="1"/>
            </p:cNvSpPr>
            <p:nvPr/>
          </p:nvSpPr>
          <p:spPr bwMode="auto">
            <a:xfrm>
              <a:off x="539" y="774"/>
              <a:ext cx="2" cy="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6427" name="Rectangle 11">
              <a:extLst>
                <a:ext uri="{FF2B5EF4-FFF2-40B4-BE49-F238E27FC236}">
                  <a16:creationId xmlns:a16="http://schemas.microsoft.com/office/drawing/2014/main" id="{25D848EF-B9A2-4F88-838B-A69756BBEA61}"/>
                </a:ext>
              </a:extLst>
            </p:cNvPr>
            <p:cNvSpPr>
              <a:spLocks noChangeArrowheads="1"/>
            </p:cNvSpPr>
            <p:nvPr/>
          </p:nvSpPr>
          <p:spPr bwMode="auto">
            <a:xfrm>
              <a:off x="0" y="6"/>
              <a:ext cx="5473" cy="38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bg2"/>
              </a:solidFill>
              <a:miter lim="800000"/>
              <a:headEnd/>
              <a:tailEnd/>
            </a:ln>
          </p:spPr>
          <p:txBody>
            <a:bodyPr/>
            <a:lstStyle/>
            <a:p>
              <a:endParaRPr lang="zh-CN" altLang="en-US"/>
            </a:p>
          </p:txBody>
        </p:sp>
        <p:sp>
          <p:nvSpPr>
            <p:cNvPr id="316428" name="Line 12">
              <a:extLst>
                <a:ext uri="{FF2B5EF4-FFF2-40B4-BE49-F238E27FC236}">
                  <a16:creationId xmlns:a16="http://schemas.microsoft.com/office/drawing/2014/main" id="{74B4A0C3-C6B7-4010-AA98-AEE4BC43B405}"/>
                </a:ext>
              </a:extLst>
            </p:cNvPr>
            <p:cNvSpPr>
              <a:spLocks noChangeShapeType="1"/>
            </p:cNvSpPr>
            <p:nvPr/>
          </p:nvSpPr>
          <p:spPr bwMode="auto">
            <a:xfrm>
              <a:off x="55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429" name="Line 13">
              <a:extLst>
                <a:ext uri="{FF2B5EF4-FFF2-40B4-BE49-F238E27FC236}">
                  <a16:creationId xmlns:a16="http://schemas.microsoft.com/office/drawing/2014/main" id="{E5A70836-EE75-428F-9F37-88369431A345}"/>
                </a:ext>
              </a:extLst>
            </p:cNvPr>
            <p:cNvSpPr>
              <a:spLocks noChangeShapeType="1"/>
            </p:cNvSpPr>
            <p:nvPr/>
          </p:nvSpPr>
          <p:spPr bwMode="auto">
            <a:xfrm>
              <a:off x="1099"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430" name="Line 14">
              <a:extLst>
                <a:ext uri="{FF2B5EF4-FFF2-40B4-BE49-F238E27FC236}">
                  <a16:creationId xmlns:a16="http://schemas.microsoft.com/office/drawing/2014/main" id="{763C16A7-F77A-4259-BDB3-348E7FD6911C}"/>
                </a:ext>
              </a:extLst>
            </p:cNvPr>
            <p:cNvSpPr>
              <a:spLocks noChangeShapeType="1"/>
            </p:cNvSpPr>
            <p:nvPr/>
          </p:nvSpPr>
          <p:spPr bwMode="auto">
            <a:xfrm>
              <a:off x="1644"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431" name="Line 15">
              <a:extLst>
                <a:ext uri="{FF2B5EF4-FFF2-40B4-BE49-F238E27FC236}">
                  <a16:creationId xmlns:a16="http://schemas.microsoft.com/office/drawing/2014/main" id="{3ABD88C8-5620-4B6C-8C46-E238EF9878DF}"/>
                </a:ext>
              </a:extLst>
            </p:cNvPr>
            <p:cNvSpPr>
              <a:spLocks noChangeShapeType="1"/>
            </p:cNvSpPr>
            <p:nvPr/>
          </p:nvSpPr>
          <p:spPr bwMode="auto">
            <a:xfrm>
              <a:off x="2190"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432" name="Line 16">
              <a:extLst>
                <a:ext uri="{FF2B5EF4-FFF2-40B4-BE49-F238E27FC236}">
                  <a16:creationId xmlns:a16="http://schemas.microsoft.com/office/drawing/2014/main" id="{AF66DE10-79EC-479A-957A-A315A6295CE6}"/>
                </a:ext>
              </a:extLst>
            </p:cNvPr>
            <p:cNvSpPr>
              <a:spLocks noChangeShapeType="1"/>
            </p:cNvSpPr>
            <p:nvPr/>
          </p:nvSpPr>
          <p:spPr bwMode="auto">
            <a:xfrm>
              <a:off x="246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433" name="Line 17">
              <a:extLst>
                <a:ext uri="{FF2B5EF4-FFF2-40B4-BE49-F238E27FC236}">
                  <a16:creationId xmlns:a16="http://schemas.microsoft.com/office/drawing/2014/main" id="{31EFE84A-56FC-4B06-8676-653803D48C64}"/>
                </a:ext>
              </a:extLst>
            </p:cNvPr>
            <p:cNvSpPr>
              <a:spLocks noChangeShapeType="1"/>
            </p:cNvSpPr>
            <p:nvPr/>
          </p:nvSpPr>
          <p:spPr bwMode="auto">
            <a:xfrm>
              <a:off x="273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434" name="Line 18">
              <a:extLst>
                <a:ext uri="{FF2B5EF4-FFF2-40B4-BE49-F238E27FC236}">
                  <a16:creationId xmlns:a16="http://schemas.microsoft.com/office/drawing/2014/main" id="{FC05CA38-1882-4F2E-807B-05E68C427FCE}"/>
                </a:ext>
              </a:extLst>
            </p:cNvPr>
            <p:cNvSpPr>
              <a:spLocks noChangeShapeType="1"/>
            </p:cNvSpPr>
            <p:nvPr/>
          </p:nvSpPr>
          <p:spPr bwMode="auto">
            <a:xfrm>
              <a:off x="3007"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435" name="Line 19">
              <a:extLst>
                <a:ext uri="{FF2B5EF4-FFF2-40B4-BE49-F238E27FC236}">
                  <a16:creationId xmlns:a16="http://schemas.microsoft.com/office/drawing/2014/main" id="{357858B8-B650-4CB8-827C-14A863D198ED}"/>
                </a:ext>
              </a:extLst>
            </p:cNvPr>
            <p:cNvSpPr>
              <a:spLocks noChangeShapeType="1"/>
            </p:cNvSpPr>
            <p:nvPr/>
          </p:nvSpPr>
          <p:spPr bwMode="auto">
            <a:xfrm>
              <a:off x="3287" y="5"/>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436" name="Line 20">
              <a:extLst>
                <a:ext uri="{FF2B5EF4-FFF2-40B4-BE49-F238E27FC236}">
                  <a16:creationId xmlns:a16="http://schemas.microsoft.com/office/drawing/2014/main" id="{CD781723-EECF-4DF9-847B-4B7C7E9D9856}"/>
                </a:ext>
              </a:extLst>
            </p:cNvPr>
            <p:cNvSpPr>
              <a:spLocks noChangeShapeType="1"/>
            </p:cNvSpPr>
            <p:nvPr/>
          </p:nvSpPr>
          <p:spPr bwMode="auto">
            <a:xfrm>
              <a:off x="3552"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437" name="Line 21">
              <a:extLst>
                <a:ext uri="{FF2B5EF4-FFF2-40B4-BE49-F238E27FC236}">
                  <a16:creationId xmlns:a16="http://schemas.microsoft.com/office/drawing/2014/main" id="{6CAC5C42-2A32-4168-96D1-5785484D7F64}"/>
                </a:ext>
              </a:extLst>
            </p:cNvPr>
            <p:cNvSpPr>
              <a:spLocks noChangeShapeType="1"/>
            </p:cNvSpPr>
            <p:nvPr/>
          </p:nvSpPr>
          <p:spPr bwMode="auto">
            <a:xfrm>
              <a:off x="382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438" name="Line 22">
              <a:extLst>
                <a:ext uri="{FF2B5EF4-FFF2-40B4-BE49-F238E27FC236}">
                  <a16:creationId xmlns:a16="http://schemas.microsoft.com/office/drawing/2014/main" id="{76B981CC-22C2-4ECF-819C-F02555C13A82}"/>
                </a:ext>
              </a:extLst>
            </p:cNvPr>
            <p:cNvSpPr>
              <a:spLocks noChangeShapeType="1"/>
            </p:cNvSpPr>
            <p:nvPr/>
          </p:nvSpPr>
          <p:spPr bwMode="auto">
            <a:xfrm>
              <a:off x="4089" y="0"/>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439" name="Line 23">
              <a:extLst>
                <a:ext uri="{FF2B5EF4-FFF2-40B4-BE49-F238E27FC236}">
                  <a16:creationId xmlns:a16="http://schemas.microsoft.com/office/drawing/2014/main" id="{96BA3B84-D854-499A-9397-427C3023F0B8}"/>
                </a:ext>
              </a:extLst>
            </p:cNvPr>
            <p:cNvSpPr>
              <a:spLocks noChangeShapeType="1"/>
            </p:cNvSpPr>
            <p:nvPr/>
          </p:nvSpPr>
          <p:spPr bwMode="auto">
            <a:xfrm>
              <a:off x="436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440" name="Line 24">
              <a:extLst>
                <a:ext uri="{FF2B5EF4-FFF2-40B4-BE49-F238E27FC236}">
                  <a16:creationId xmlns:a16="http://schemas.microsoft.com/office/drawing/2014/main" id="{033AA303-A2A1-4090-8A6A-A0124EC4F779}"/>
                </a:ext>
              </a:extLst>
            </p:cNvPr>
            <p:cNvSpPr>
              <a:spLocks noChangeShapeType="1"/>
            </p:cNvSpPr>
            <p:nvPr/>
          </p:nvSpPr>
          <p:spPr bwMode="auto">
            <a:xfrm>
              <a:off x="4631" y="3"/>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441" name="Line 25">
              <a:extLst>
                <a:ext uri="{FF2B5EF4-FFF2-40B4-BE49-F238E27FC236}">
                  <a16:creationId xmlns:a16="http://schemas.microsoft.com/office/drawing/2014/main" id="{830771AC-16EE-4FA6-99E7-B592440DF810}"/>
                </a:ext>
              </a:extLst>
            </p:cNvPr>
            <p:cNvSpPr>
              <a:spLocks noChangeShapeType="1"/>
            </p:cNvSpPr>
            <p:nvPr/>
          </p:nvSpPr>
          <p:spPr bwMode="auto">
            <a:xfrm>
              <a:off x="4895"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442" name="Line 26">
              <a:extLst>
                <a:ext uri="{FF2B5EF4-FFF2-40B4-BE49-F238E27FC236}">
                  <a16:creationId xmlns:a16="http://schemas.microsoft.com/office/drawing/2014/main" id="{979C1038-83A8-4CB5-B76E-3442F93E94C3}"/>
                </a:ext>
              </a:extLst>
            </p:cNvPr>
            <p:cNvSpPr>
              <a:spLocks noChangeShapeType="1"/>
            </p:cNvSpPr>
            <p:nvPr/>
          </p:nvSpPr>
          <p:spPr bwMode="auto">
            <a:xfrm>
              <a:off x="517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16443" name="Group 27">
              <a:extLst>
                <a:ext uri="{FF2B5EF4-FFF2-40B4-BE49-F238E27FC236}">
                  <a16:creationId xmlns:a16="http://schemas.microsoft.com/office/drawing/2014/main" id="{5ADBC9DB-B0DD-4555-AC7B-523B1126B362}"/>
                </a:ext>
              </a:extLst>
            </p:cNvPr>
            <p:cNvGrpSpPr>
              <a:grpSpLocks/>
            </p:cNvGrpSpPr>
            <p:nvPr/>
          </p:nvGrpSpPr>
          <p:grpSpPr bwMode="auto">
            <a:xfrm>
              <a:off x="279" y="6"/>
              <a:ext cx="3" cy="381"/>
              <a:chOff x="0" y="0"/>
              <a:chExt cx="3" cy="381"/>
            </a:xfrm>
          </p:grpSpPr>
          <p:grpSp>
            <p:nvGrpSpPr>
              <p:cNvPr id="316444" name="Group 28">
                <a:extLst>
                  <a:ext uri="{FF2B5EF4-FFF2-40B4-BE49-F238E27FC236}">
                    <a16:creationId xmlns:a16="http://schemas.microsoft.com/office/drawing/2014/main" id="{E2959E99-E256-4FB7-A003-6295BF8A3139}"/>
                  </a:ext>
                </a:extLst>
              </p:cNvPr>
              <p:cNvGrpSpPr>
                <a:grpSpLocks/>
              </p:cNvGrpSpPr>
              <p:nvPr/>
            </p:nvGrpSpPr>
            <p:grpSpPr bwMode="auto">
              <a:xfrm>
                <a:off x="0" y="0"/>
                <a:ext cx="3" cy="381"/>
                <a:chOff x="0" y="0"/>
                <a:chExt cx="3" cy="381"/>
              </a:xfrm>
            </p:grpSpPr>
            <p:sp>
              <p:nvSpPr>
                <p:cNvPr id="316445" name="Line 29">
                  <a:extLst>
                    <a:ext uri="{FF2B5EF4-FFF2-40B4-BE49-F238E27FC236}">
                      <a16:creationId xmlns:a16="http://schemas.microsoft.com/office/drawing/2014/main" id="{D756677F-9A21-4B9A-8D16-B095A6B796B8}"/>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446" name="Line 30">
                  <a:extLst>
                    <a:ext uri="{FF2B5EF4-FFF2-40B4-BE49-F238E27FC236}">
                      <a16:creationId xmlns:a16="http://schemas.microsoft.com/office/drawing/2014/main" id="{95D84E4E-BFEB-4B8E-A214-C503F37C7B3D}"/>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447" name="Line 31">
                  <a:extLst>
                    <a:ext uri="{FF2B5EF4-FFF2-40B4-BE49-F238E27FC236}">
                      <a16:creationId xmlns:a16="http://schemas.microsoft.com/office/drawing/2014/main" id="{125147A2-0603-436B-A3C7-7B1F184C154B}"/>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6448" name="Line 32">
                <a:extLst>
                  <a:ext uri="{FF2B5EF4-FFF2-40B4-BE49-F238E27FC236}">
                    <a16:creationId xmlns:a16="http://schemas.microsoft.com/office/drawing/2014/main" id="{08D24AFB-6AD6-4714-92EF-2C6F9A4E86F6}"/>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6449" name="Group 33">
              <a:extLst>
                <a:ext uri="{FF2B5EF4-FFF2-40B4-BE49-F238E27FC236}">
                  <a16:creationId xmlns:a16="http://schemas.microsoft.com/office/drawing/2014/main" id="{40023920-AA15-4DB7-99F2-C746CBC1DC07}"/>
                </a:ext>
              </a:extLst>
            </p:cNvPr>
            <p:cNvGrpSpPr>
              <a:grpSpLocks/>
            </p:cNvGrpSpPr>
            <p:nvPr/>
          </p:nvGrpSpPr>
          <p:grpSpPr bwMode="auto">
            <a:xfrm>
              <a:off x="828" y="11"/>
              <a:ext cx="3" cy="381"/>
              <a:chOff x="0" y="0"/>
              <a:chExt cx="3" cy="381"/>
            </a:xfrm>
          </p:grpSpPr>
          <p:grpSp>
            <p:nvGrpSpPr>
              <p:cNvPr id="316450" name="Group 34">
                <a:extLst>
                  <a:ext uri="{FF2B5EF4-FFF2-40B4-BE49-F238E27FC236}">
                    <a16:creationId xmlns:a16="http://schemas.microsoft.com/office/drawing/2014/main" id="{FF55E179-C337-4246-890A-D724EC675123}"/>
                  </a:ext>
                </a:extLst>
              </p:cNvPr>
              <p:cNvGrpSpPr>
                <a:grpSpLocks/>
              </p:cNvGrpSpPr>
              <p:nvPr/>
            </p:nvGrpSpPr>
            <p:grpSpPr bwMode="auto">
              <a:xfrm>
                <a:off x="0" y="0"/>
                <a:ext cx="3" cy="381"/>
                <a:chOff x="0" y="0"/>
                <a:chExt cx="3" cy="381"/>
              </a:xfrm>
            </p:grpSpPr>
            <p:sp>
              <p:nvSpPr>
                <p:cNvPr id="316451" name="Line 35">
                  <a:extLst>
                    <a:ext uri="{FF2B5EF4-FFF2-40B4-BE49-F238E27FC236}">
                      <a16:creationId xmlns:a16="http://schemas.microsoft.com/office/drawing/2014/main" id="{248C53D5-846F-4A7E-8855-E4FA8D1E361B}"/>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452" name="Line 36">
                  <a:extLst>
                    <a:ext uri="{FF2B5EF4-FFF2-40B4-BE49-F238E27FC236}">
                      <a16:creationId xmlns:a16="http://schemas.microsoft.com/office/drawing/2014/main" id="{C428DF38-5552-47E3-92C0-7C4618204D63}"/>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453" name="Line 37">
                  <a:extLst>
                    <a:ext uri="{FF2B5EF4-FFF2-40B4-BE49-F238E27FC236}">
                      <a16:creationId xmlns:a16="http://schemas.microsoft.com/office/drawing/2014/main" id="{0D542F0B-9144-441E-B9A9-E4FFAF846549}"/>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6454" name="Line 38">
                <a:extLst>
                  <a:ext uri="{FF2B5EF4-FFF2-40B4-BE49-F238E27FC236}">
                    <a16:creationId xmlns:a16="http://schemas.microsoft.com/office/drawing/2014/main" id="{5DC709C1-DCA9-4C66-94F1-E6E3DFA2FDA0}"/>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6455" name="Line 39">
              <a:extLst>
                <a:ext uri="{FF2B5EF4-FFF2-40B4-BE49-F238E27FC236}">
                  <a16:creationId xmlns:a16="http://schemas.microsoft.com/office/drawing/2014/main" id="{444A6635-37E9-4CC5-89F9-A91394D2DFAB}"/>
                </a:ext>
              </a:extLst>
            </p:cNvPr>
            <p:cNvSpPr>
              <a:spLocks noChangeShapeType="1"/>
            </p:cNvSpPr>
            <p:nvPr/>
          </p:nvSpPr>
          <p:spPr bwMode="auto">
            <a:xfrm>
              <a:off x="1371"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16456" name="Group 40">
              <a:extLst>
                <a:ext uri="{FF2B5EF4-FFF2-40B4-BE49-F238E27FC236}">
                  <a16:creationId xmlns:a16="http://schemas.microsoft.com/office/drawing/2014/main" id="{32EC4204-A458-4652-9DB0-2FF1CA3FEF86}"/>
                </a:ext>
              </a:extLst>
            </p:cNvPr>
            <p:cNvGrpSpPr>
              <a:grpSpLocks/>
            </p:cNvGrpSpPr>
            <p:nvPr/>
          </p:nvGrpSpPr>
          <p:grpSpPr bwMode="auto">
            <a:xfrm>
              <a:off x="1914" y="11"/>
              <a:ext cx="3" cy="381"/>
              <a:chOff x="0" y="0"/>
              <a:chExt cx="3" cy="381"/>
            </a:xfrm>
          </p:grpSpPr>
          <p:grpSp>
            <p:nvGrpSpPr>
              <p:cNvPr id="316457" name="Group 41">
                <a:extLst>
                  <a:ext uri="{FF2B5EF4-FFF2-40B4-BE49-F238E27FC236}">
                    <a16:creationId xmlns:a16="http://schemas.microsoft.com/office/drawing/2014/main" id="{78055332-18EB-40D3-AA60-44CFFFFF914D}"/>
                  </a:ext>
                </a:extLst>
              </p:cNvPr>
              <p:cNvGrpSpPr>
                <a:grpSpLocks/>
              </p:cNvGrpSpPr>
              <p:nvPr/>
            </p:nvGrpSpPr>
            <p:grpSpPr bwMode="auto">
              <a:xfrm>
                <a:off x="0" y="0"/>
                <a:ext cx="3" cy="381"/>
                <a:chOff x="0" y="0"/>
                <a:chExt cx="3" cy="381"/>
              </a:xfrm>
            </p:grpSpPr>
            <p:sp>
              <p:nvSpPr>
                <p:cNvPr id="316458" name="Line 42">
                  <a:extLst>
                    <a:ext uri="{FF2B5EF4-FFF2-40B4-BE49-F238E27FC236}">
                      <a16:creationId xmlns:a16="http://schemas.microsoft.com/office/drawing/2014/main" id="{FC262217-04BB-404B-AE80-F5EE23B8C5E8}"/>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459" name="Line 43">
                  <a:extLst>
                    <a:ext uri="{FF2B5EF4-FFF2-40B4-BE49-F238E27FC236}">
                      <a16:creationId xmlns:a16="http://schemas.microsoft.com/office/drawing/2014/main" id="{1A30A308-A249-48B0-97B2-8B98B753AC9E}"/>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460" name="Line 44">
                  <a:extLst>
                    <a:ext uri="{FF2B5EF4-FFF2-40B4-BE49-F238E27FC236}">
                      <a16:creationId xmlns:a16="http://schemas.microsoft.com/office/drawing/2014/main" id="{859B12CA-5B8F-49ED-BFEB-71E01CA03DA2}"/>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6461" name="Line 45">
                <a:extLst>
                  <a:ext uri="{FF2B5EF4-FFF2-40B4-BE49-F238E27FC236}">
                    <a16:creationId xmlns:a16="http://schemas.microsoft.com/office/drawing/2014/main" id="{8B38ABC9-C077-4BA8-95E9-38DE1C0B5B42}"/>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6462" name="Group 46">
              <a:extLst>
                <a:ext uri="{FF2B5EF4-FFF2-40B4-BE49-F238E27FC236}">
                  <a16:creationId xmlns:a16="http://schemas.microsoft.com/office/drawing/2014/main" id="{D065FC1F-9794-4E79-9D82-A8C65F422068}"/>
                </a:ext>
              </a:extLst>
            </p:cNvPr>
            <p:cNvGrpSpPr>
              <a:grpSpLocks/>
            </p:cNvGrpSpPr>
            <p:nvPr/>
          </p:nvGrpSpPr>
          <p:grpSpPr bwMode="auto">
            <a:xfrm>
              <a:off x="3153" y="2514"/>
              <a:ext cx="547" cy="542"/>
              <a:chOff x="0" y="0"/>
              <a:chExt cx="1210" cy="1200"/>
            </a:xfrm>
          </p:grpSpPr>
          <p:sp>
            <p:nvSpPr>
              <p:cNvPr id="316463" name="Rectangle 47">
                <a:extLst>
                  <a:ext uri="{FF2B5EF4-FFF2-40B4-BE49-F238E27FC236}">
                    <a16:creationId xmlns:a16="http://schemas.microsoft.com/office/drawing/2014/main" id="{98B97812-975C-44B8-B5A5-96F5BB6F4CD9}"/>
                  </a:ext>
                </a:extLst>
              </p:cNvPr>
              <p:cNvSpPr>
                <a:spLocks noChangeArrowheads="1"/>
              </p:cNvSpPr>
              <p:nvPr/>
            </p:nvSpPr>
            <p:spPr bwMode="auto">
              <a:xfrm rot="16200000">
                <a:off x="-278" y="480"/>
                <a:ext cx="1200"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FP RF</a:t>
                </a:r>
              </a:p>
            </p:txBody>
          </p:sp>
          <p:sp>
            <p:nvSpPr>
              <p:cNvPr id="316464" name="Rectangle 48">
                <a:extLst>
                  <a:ext uri="{FF2B5EF4-FFF2-40B4-BE49-F238E27FC236}">
                    <a16:creationId xmlns:a16="http://schemas.microsoft.com/office/drawing/2014/main" id="{D8F430C7-8A78-4112-B9C9-E0030BA117C7}"/>
                  </a:ext>
                </a:extLst>
              </p:cNvPr>
              <p:cNvSpPr>
                <a:spLocks noChangeArrowheads="1"/>
              </p:cNvSpPr>
              <p:nvPr/>
            </p:nvSpPr>
            <p:spPr bwMode="auto">
              <a:xfrm>
                <a:off x="646" y="662"/>
                <a:ext cx="458" cy="53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Fop</a:t>
                </a:r>
              </a:p>
            </p:txBody>
          </p:sp>
          <p:sp>
            <p:nvSpPr>
              <p:cNvPr id="316465" name="Rectangle 49">
                <a:extLst>
                  <a:ext uri="{FF2B5EF4-FFF2-40B4-BE49-F238E27FC236}">
                    <a16:creationId xmlns:a16="http://schemas.microsoft.com/office/drawing/2014/main" id="{A855EA1F-E86E-42AD-85F9-CC6E5393AE36}"/>
                  </a:ext>
                </a:extLst>
              </p:cNvPr>
              <p:cNvSpPr>
                <a:spLocks noChangeArrowheads="1"/>
              </p:cNvSpPr>
              <p:nvPr/>
            </p:nvSpPr>
            <p:spPr bwMode="auto">
              <a:xfrm>
                <a:off x="641" y="254"/>
                <a:ext cx="477" cy="31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Fms</a:t>
                </a:r>
              </a:p>
            </p:txBody>
          </p:sp>
          <p:sp>
            <p:nvSpPr>
              <p:cNvPr id="316466" name="Line 50">
                <a:extLst>
                  <a:ext uri="{FF2B5EF4-FFF2-40B4-BE49-F238E27FC236}">
                    <a16:creationId xmlns:a16="http://schemas.microsoft.com/office/drawing/2014/main" id="{9DE5D578-B55F-41C2-AA3C-BE96205DDE5F}"/>
                  </a:ext>
                </a:extLst>
              </p:cNvPr>
              <p:cNvSpPr>
                <a:spLocks noChangeShapeType="1"/>
              </p:cNvSpPr>
              <p:nvPr/>
            </p:nvSpPr>
            <p:spPr bwMode="auto">
              <a:xfrm rot="16200000" flipH="1">
                <a:off x="100" y="339"/>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67" name="Line 51">
                <a:extLst>
                  <a:ext uri="{FF2B5EF4-FFF2-40B4-BE49-F238E27FC236}">
                    <a16:creationId xmlns:a16="http://schemas.microsoft.com/office/drawing/2014/main" id="{41BF5A68-837D-4F27-AC8F-8A99F0FD7861}"/>
                  </a:ext>
                </a:extLst>
              </p:cNvPr>
              <p:cNvSpPr>
                <a:spLocks noChangeShapeType="1"/>
              </p:cNvSpPr>
              <p:nvPr/>
            </p:nvSpPr>
            <p:spPr bwMode="auto">
              <a:xfrm rot="16200000" flipH="1">
                <a:off x="96" y="863"/>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68" name="Line 52">
                <a:extLst>
                  <a:ext uri="{FF2B5EF4-FFF2-40B4-BE49-F238E27FC236}">
                    <a16:creationId xmlns:a16="http://schemas.microsoft.com/office/drawing/2014/main" id="{408C4B8A-2AF5-4AA5-AED2-A2D0578EAC11}"/>
                  </a:ext>
                </a:extLst>
              </p:cNvPr>
              <p:cNvSpPr>
                <a:spLocks noChangeShapeType="1"/>
              </p:cNvSpPr>
              <p:nvPr/>
            </p:nvSpPr>
            <p:spPr bwMode="auto">
              <a:xfrm rot="16200000" flipH="1">
                <a:off x="543" y="859"/>
                <a:ext cx="0" cy="20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69" name="Line 53">
                <a:extLst>
                  <a:ext uri="{FF2B5EF4-FFF2-40B4-BE49-F238E27FC236}">
                    <a16:creationId xmlns:a16="http://schemas.microsoft.com/office/drawing/2014/main" id="{4FA5B83C-A8E5-4140-AB38-3C413DAC067D}"/>
                  </a:ext>
                </a:extLst>
              </p:cNvPr>
              <p:cNvSpPr>
                <a:spLocks noChangeShapeType="1"/>
              </p:cNvSpPr>
              <p:nvPr/>
            </p:nvSpPr>
            <p:spPr bwMode="auto">
              <a:xfrm rot="5400000" flipH="1" flipV="1">
                <a:off x="1159" y="383"/>
                <a:ext cx="1" cy="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70" name="Line 54">
                <a:extLst>
                  <a:ext uri="{FF2B5EF4-FFF2-40B4-BE49-F238E27FC236}">
                    <a16:creationId xmlns:a16="http://schemas.microsoft.com/office/drawing/2014/main" id="{86322CB6-DBB5-4185-B9B6-1F87F3D509BB}"/>
                  </a:ext>
                </a:extLst>
              </p:cNvPr>
              <p:cNvSpPr>
                <a:spLocks noChangeShapeType="1"/>
              </p:cNvSpPr>
              <p:nvPr/>
            </p:nvSpPr>
            <p:spPr bwMode="auto">
              <a:xfrm rot="16200000" flipH="1">
                <a:off x="538" y="33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6471" name="Line 55">
              <a:extLst>
                <a:ext uri="{FF2B5EF4-FFF2-40B4-BE49-F238E27FC236}">
                  <a16:creationId xmlns:a16="http://schemas.microsoft.com/office/drawing/2014/main" id="{2A24FFAD-A077-4437-A0FD-1DE2986B8DED}"/>
                </a:ext>
              </a:extLst>
            </p:cNvPr>
            <p:cNvSpPr>
              <a:spLocks noChangeShapeType="1"/>
            </p:cNvSpPr>
            <p:nvPr/>
          </p:nvSpPr>
          <p:spPr bwMode="auto">
            <a:xfrm flipV="1">
              <a:off x="3765" y="1602"/>
              <a:ext cx="0" cy="131"/>
            </a:xfrm>
            <a:prstGeom prst="line">
              <a:avLst/>
            </a:prstGeom>
            <a:noFill/>
            <a:ln w="12700">
              <a:solidFill>
                <a:schemeClr val="accent2"/>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72" name="Rectangle 56">
              <a:extLst>
                <a:ext uri="{FF2B5EF4-FFF2-40B4-BE49-F238E27FC236}">
                  <a16:creationId xmlns:a16="http://schemas.microsoft.com/office/drawing/2014/main" id="{99F79E37-BCD2-492B-BA73-DAA9433F3592}"/>
                </a:ext>
              </a:extLst>
            </p:cNvPr>
            <p:cNvSpPr>
              <a:spLocks noChangeArrowheads="1"/>
            </p:cNvSpPr>
            <p:nvPr/>
          </p:nvSpPr>
          <p:spPr bwMode="auto">
            <a:xfrm rot="16200000">
              <a:off x="1140" y="1876"/>
              <a:ext cx="801" cy="113"/>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System Interface</a:t>
              </a:r>
            </a:p>
          </p:txBody>
        </p:sp>
        <p:sp>
          <p:nvSpPr>
            <p:cNvPr id="316473" name="Line 57">
              <a:extLst>
                <a:ext uri="{FF2B5EF4-FFF2-40B4-BE49-F238E27FC236}">
                  <a16:creationId xmlns:a16="http://schemas.microsoft.com/office/drawing/2014/main" id="{2C4B06DF-C862-4BB2-8202-A7BB115E519D}"/>
                </a:ext>
              </a:extLst>
            </p:cNvPr>
            <p:cNvSpPr>
              <a:spLocks noChangeShapeType="1"/>
            </p:cNvSpPr>
            <p:nvPr/>
          </p:nvSpPr>
          <p:spPr bwMode="auto">
            <a:xfrm>
              <a:off x="3570" y="1602"/>
              <a:ext cx="195" cy="0"/>
            </a:xfrm>
            <a:prstGeom prst="line">
              <a:avLst/>
            </a:prstGeom>
            <a:noFill/>
            <a:ln w="12700">
              <a:solidFill>
                <a:schemeClr val="accent2"/>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74" name="Line 58">
              <a:extLst>
                <a:ext uri="{FF2B5EF4-FFF2-40B4-BE49-F238E27FC236}">
                  <a16:creationId xmlns:a16="http://schemas.microsoft.com/office/drawing/2014/main" id="{0838B898-996E-4CEE-B70B-9B224FDEA55F}"/>
                </a:ext>
              </a:extLst>
            </p:cNvPr>
            <p:cNvSpPr>
              <a:spLocks noChangeShapeType="1"/>
            </p:cNvSpPr>
            <p:nvPr/>
          </p:nvSpPr>
          <p:spPr bwMode="auto">
            <a:xfrm flipH="1">
              <a:off x="1602" y="1602"/>
              <a:ext cx="14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75" name="Rectangle 59">
              <a:extLst>
                <a:ext uri="{FF2B5EF4-FFF2-40B4-BE49-F238E27FC236}">
                  <a16:creationId xmlns:a16="http://schemas.microsoft.com/office/drawing/2014/main" id="{6F589A3F-FBCF-4FDE-9D8B-3EAF4EDBB683}"/>
                </a:ext>
              </a:extLst>
            </p:cNvPr>
            <p:cNvSpPr>
              <a:spLocks noChangeArrowheads="1"/>
            </p:cNvSpPr>
            <p:nvPr/>
          </p:nvSpPr>
          <p:spPr bwMode="auto">
            <a:xfrm>
              <a:off x="1746" y="1537"/>
              <a:ext cx="1824"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p>
          </p:txBody>
        </p:sp>
        <p:grpSp>
          <p:nvGrpSpPr>
            <p:cNvPr id="316476" name="Group 60">
              <a:extLst>
                <a:ext uri="{FF2B5EF4-FFF2-40B4-BE49-F238E27FC236}">
                  <a16:creationId xmlns:a16="http://schemas.microsoft.com/office/drawing/2014/main" id="{37149E47-436E-4CEE-BB80-B2506800C2CA}"/>
                </a:ext>
              </a:extLst>
            </p:cNvPr>
            <p:cNvGrpSpPr>
              <a:grpSpLocks/>
            </p:cNvGrpSpPr>
            <p:nvPr/>
          </p:nvGrpSpPr>
          <p:grpSpPr bwMode="auto">
            <a:xfrm>
              <a:off x="3352" y="1732"/>
              <a:ext cx="478" cy="1324"/>
              <a:chOff x="0" y="0"/>
              <a:chExt cx="1056" cy="2928"/>
            </a:xfrm>
          </p:grpSpPr>
          <p:grpSp>
            <p:nvGrpSpPr>
              <p:cNvPr id="316477" name="Group 61">
                <a:extLst>
                  <a:ext uri="{FF2B5EF4-FFF2-40B4-BE49-F238E27FC236}">
                    <a16:creationId xmlns:a16="http://schemas.microsoft.com/office/drawing/2014/main" id="{427DC097-AF90-4318-8E70-B088674106B8}"/>
                  </a:ext>
                </a:extLst>
              </p:cNvPr>
              <p:cNvGrpSpPr>
                <a:grpSpLocks/>
              </p:cNvGrpSpPr>
              <p:nvPr/>
            </p:nvGrpSpPr>
            <p:grpSpPr bwMode="auto">
              <a:xfrm>
                <a:off x="0" y="0"/>
                <a:ext cx="1056" cy="2928"/>
                <a:chOff x="0" y="0"/>
                <a:chExt cx="1056" cy="2928"/>
              </a:xfrm>
            </p:grpSpPr>
            <p:sp>
              <p:nvSpPr>
                <p:cNvPr id="316478" name="Rectangle 62">
                  <a:extLst>
                    <a:ext uri="{FF2B5EF4-FFF2-40B4-BE49-F238E27FC236}">
                      <a16:creationId xmlns:a16="http://schemas.microsoft.com/office/drawing/2014/main" id="{F90C6340-BA29-40D0-8849-44DD0D5999E8}"/>
                    </a:ext>
                  </a:extLst>
                </p:cNvPr>
                <p:cNvSpPr>
                  <a:spLocks noChangeArrowheads="1"/>
                </p:cNvSpPr>
                <p:nvPr/>
              </p:nvSpPr>
              <p:spPr bwMode="auto">
                <a:xfrm rot="16200000">
                  <a:off x="-552" y="1320"/>
                  <a:ext cx="2928" cy="288"/>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L1 D-Cache and D-TLB</a:t>
                  </a:r>
                </a:p>
              </p:txBody>
            </p:sp>
            <p:grpSp>
              <p:nvGrpSpPr>
                <p:cNvPr id="316479" name="Group 63">
                  <a:extLst>
                    <a:ext uri="{FF2B5EF4-FFF2-40B4-BE49-F238E27FC236}">
                      <a16:creationId xmlns:a16="http://schemas.microsoft.com/office/drawing/2014/main" id="{AE96DB5E-4D59-4FE2-9C61-5268FA385289}"/>
                    </a:ext>
                  </a:extLst>
                </p:cNvPr>
                <p:cNvGrpSpPr>
                  <a:grpSpLocks/>
                </p:cNvGrpSpPr>
                <p:nvPr/>
              </p:nvGrpSpPr>
              <p:grpSpPr bwMode="auto">
                <a:xfrm>
                  <a:off x="0" y="1440"/>
                  <a:ext cx="768" cy="384"/>
                  <a:chOff x="0" y="0"/>
                  <a:chExt cx="768" cy="384"/>
                </a:xfrm>
              </p:grpSpPr>
              <p:sp>
                <p:nvSpPr>
                  <p:cNvPr id="316480" name="Line 64">
                    <a:extLst>
                      <a:ext uri="{FF2B5EF4-FFF2-40B4-BE49-F238E27FC236}">
                        <a16:creationId xmlns:a16="http://schemas.microsoft.com/office/drawing/2014/main" id="{FF89570E-7BB4-4575-AF8B-8912EFB1565A}"/>
                      </a:ext>
                    </a:extLst>
                  </p:cNvPr>
                  <p:cNvSpPr>
                    <a:spLocks noChangeShapeType="1"/>
                  </p:cNvSpPr>
                  <p:nvPr/>
                </p:nvSpPr>
                <p:spPr bwMode="auto">
                  <a:xfrm>
                    <a:off x="144" y="192"/>
                    <a:ext cx="62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81" name="Line 65">
                    <a:extLst>
                      <a:ext uri="{FF2B5EF4-FFF2-40B4-BE49-F238E27FC236}">
                        <a16:creationId xmlns:a16="http://schemas.microsoft.com/office/drawing/2014/main" id="{8ECC7C1B-2EF1-42C4-8CE7-A6922FEFBAD6}"/>
                      </a:ext>
                    </a:extLst>
                  </p:cNvPr>
                  <p:cNvSpPr>
                    <a:spLocks noChangeShapeType="1"/>
                  </p:cNvSpPr>
                  <p:nvPr/>
                </p:nvSpPr>
                <p:spPr bwMode="auto">
                  <a:xfrm flipH="1">
                    <a:off x="0" y="0"/>
                    <a:ext cx="144" cy="0"/>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82" name="Line 66">
                    <a:extLst>
                      <a:ext uri="{FF2B5EF4-FFF2-40B4-BE49-F238E27FC236}">
                        <a16:creationId xmlns:a16="http://schemas.microsoft.com/office/drawing/2014/main" id="{7CA5718B-F08A-4FCA-A87E-2D3900C375D0}"/>
                      </a:ext>
                    </a:extLst>
                  </p:cNvPr>
                  <p:cNvSpPr>
                    <a:spLocks noChangeShapeType="1"/>
                  </p:cNvSpPr>
                  <p:nvPr/>
                </p:nvSpPr>
                <p:spPr bwMode="auto">
                  <a:xfrm flipH="1">
                    <a:off x="3" y="384"/>
                    <a:ext cx="141" cy="0"/>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83" name="Line 67">
                    <a:extLst>
                      <a:ext uri="{FF2B5EF4-FFF2-40B4-BE49-F238E27FC236}">
                        <a16:creationId xmlns:a16="http://schemas.microsoft.com/office/drawing/2014/main" id="{A00E98CE-D544-4743-A786-D82F5AF7CAFD}"/>
                      </a:ext>
                    </a:extLst>
                  </p:cNvPr>
                  <p:cNvSpPr>
                    <a:spLocks noChangeShapeType="1"/>
                  </p:cNvSpPr>
                  <p:nvPr/>
                </p:nvSpPr>
                <p:spPr bwMode="auto">
                  <a:xfrm>
                    <a:off x="144" y="0"/>
                    <a:ext cx="0" cy="38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6484" name="Line 68">
                  <a:extLst>
                    <a:ext uri="{FF2B5EF4-FFF2-40B4-BE49-F238E27FC236}">
                      <a16:creationId xmlns:a16="http://schemas.microsoft.com/office/drawing/2014/main" id="{B7045F64-B643-415D-B43F-138E237D63B1}"/>
                    </a:ext>
                  </a:extLst>
                </p:cNvPr>
                <p:cNvSpPr>
                  <a:spLocks noChangeShapeType="1"/>
                </p:cNvSpPr>
                <p:nvPr/>
              </p:nvSpPr>
              <p:spPr bwMode="auto">
                <a:xfrm rot="16200000" flipH="1">
                  <a:off x="612" y="260"/>
                  <a:ext cx="0" cy="296"/>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85" name="Line 69">
                  <a:extLst>
                    <a:ext uri="{FF2B5EF4-FFF2-40B4-BE49-F238E27FC236}">
                      <a16:creationId xmlns:a16="http://schemas.microsoft.com/office/drawing/2014/main" id="{32B1E4EA-D96E-4B7C-A4A7-B04DCD29968D}"/>
                    </a:ext>
                  </a:extLst>
                </p:cNvPr>
                <p:cNvSpPr>
                  <a:spLocks noChangeShapeType="1"/>
                </p:cNvSpPr>
                <p:nvPr/>
              </p:nvSpPr>
              <p:spPr bwMode="auto">
                <a:xfrm rot="16200000" flipH="1">
                  <a:off x="619" y="-49"/>
                  <a:ext cx="0" cy="306"/>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86" name="Rectangle 70">
                  <a:extLst>
                    <a:ext uri="{FF2B5EF4-FFF2-40B4-BE49-F238E27FC236}">
                      <a16:creationId xmlns:a16="http://schemas.microsoft.com/office/drawing/2014/main" id="{1FB7B6A2-5DE2-4124-9143-6693C6D0C9A8}"/>
                    </a:ext>
                  </a:extLst>
                </p:cNvPr>
                <p:cNvSpPr>
                  <a:spLocks noChangeArrowheads="1"/>
                </p:cNvSpPr>
                <p:nvPr/>
              </p:nvSpPr>
              <p:spPr bwMode="auto">
                <a:xfrm>
                  <a:off x="198" y="1"/>
                  <a:ext cx="322" cy="24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p>
              </p:txBody>
            </p:sp>
            <p:sp>
              <p:nvSpPr>
                <p:cNvPr id="316487" name="Line 71">
                  <a:extLst>
                    <a:ext uri="{FF2B5EF4-FFF2-40B4-BE49-F238E27FC236}">
                      <a16:creationId xmlns:a16="http://schemas.microsoft.com/office/drawing/2014/main" id="{ADBB744A-3D4D-4981-A460-F0816105ACA5}"/>
                    </a:ext>
                  </a:extLst>
                </p:cNvPr>
                <p:cNvSpPr>
                  <a:spLocks noChangeShapeType="1"/>
                </p:cNvSpPr>
                <p:nvPr/>
              </p:nvSpPr>
              <p:spPr bwMode="auto">
                <a:xfrm rot="16200000" flipH="1">
                  <a:off x="102" y="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88" name="Line 72">
                  <a:extLst>
                    <a:ext uri="{FF2B5EF4-FFF2-40B4-BE49-F238E27FC236}">
                      <a16:creationId xmlns:a16="http://schemas.microsoft.com/office/drawing/2014/main" id="{86867DA8-779D-45CA-B2FF-AE8C54E402CC}"/>
                    </a:ext>
                  </a:extLst>
                </p:cNvPr>
                <p:cNvSpPr>
                  <a:spLocks noChangeShapeType="1"/>
                </p:cNvSpPr>
                <p:nvPr/>
              </p:nvSpPr>
              <p:spPr bwMode="auto">
                <a:xfrm rot="16200000" flipH="1">
                  <a:off x="98" y="31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6489" name="Rectangle 73">
                <a:extLst>
                  <a:ext uri="{FF2B5EF4-FFF2-40B4-BE49-F238E27FC236}">
                    <a16:creationId xmlns:a16="http://schemas.microsoft.com/office/drawing/2014/main" id="{03D7ADE6-1199-4D96-A869-FCBE4B9C6AF2}"/>
                  </a:ext>
                </a:extLst>
              </p:cNvPr>
              <p:cNvSpPr>
                <a:spLocks noChangeArrowheads="1"/>
              </p:cNvSpPr>
              <p:nvPr/>
            </p:nvSpPr>
            <p:spPr bwMode="auto">
              <a:xfrm>
                <a:off x="194" y="286"/>
                <a:ext cx="331" cy="237"/>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p>
            </p:txBody>
          </p:sp>
        </p:grpSp>
        <p:grpSp>
          <p:nvGrpSpPr>
            <p:cNvPr id="316490" name="Group 74">
              <a:extLst>
                <a:ext uri="{FF2B5EF4-FFF2-40B4-BE49-F238E27FC236}">
                  <a16:creationId xmlns:a16="http://schemas.microsoft.com/office/drawing/2014/main" id="{2D8D4482-8B0A-4C77-AD46-BD0C13178C30}"/>
                </a:ext>
              </a:extLst>
            </p:cNvPr>
            <p:cNvGrpSpPr>
              <a:grpSpLocks/>
            </p:cNvGrpSpPr>
            <p:nvPr/>
          </p:nvGrpSpPr>
          <p:grpSpPr bwMode="auto">
            <a:xfrm>
              <a:off x="3048" y="1732"/>
              <a:ext cx="514" cy="1324"/>
              <a:chOff x="0" y="0"/>
              <a:chExt cx="1136" cy="2928"/>
            </a:xfrm>
          </p:grpSpPr>
          <p:sp>
            <p:nvSpPr>
              <p:cNvPr id="316491" name="Rectangle 75">
                <a:extLst>
                  <a:ext uri="{FF2B5EF4-FFF2-40B4-BE49-F238E27FC236}">
                    <a16:creationId xmlns:a16="http://schemas.microsoft.com/office/drawing/2014/main" id="{86AB2104-3997-4942-B7AB-81DBD71A2C28}"/>
                  </a:ext>
                </a:extLst>
              </p:cNvPr>
              <p:cNvSpPr>
                <a:spLocks noChangeArrowheads="1"/>
              </p:cNvSpPr>
              <p:nvPr/>
            </p:nvSpPr>
            <p:spPr bwMode="auto">
              <a:xfrm rot="16200000">
                <a:off x="-1344" y="1344"/>
                <a:ext cx="2928"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Schedulers</a:t>
                </a:r>
              </a:p>
            </p:txBody>
          </p:sp>
          <p:sp>
            <p:nvSpPr>
              <p:cNvPr id="316492" name="Rectangle 76">
                <a:extLst>
                  <a:ext uri="{FF2B5EF4-FFF2-40B4-BE49-F238E27FC236}">
                    <a16:creationId xmlns:a16="http://schemas.microsoft.com/office/drawing/2014/main" id="{297E3E23-D135-4C8C-B0C5-3A0FE43853D7}"/>
                  </a:ext>
                </a:extLst>
              </p:cNvPr>
              <p:cNvSpPr>
                <a:spLocks noChangeArrowheads="1"/>
              </p:cNvSpPr>
              <p:nvPr/>
            </p:nvSpPr>
            <p:spPr bwMode="auto">
              <a:xfrm rot="16200000">
                <a:off x="-216" y="648"/>
                <a:ext cx="1536"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Integer RF</a:t>
                </a:r>
              </a:p>
            </p:txBody>
          </p:sp>
          <p:sp>
            <p:nvSpPr>
              <p:cNvPr id="316493" name="Line 77">
                <a:extLst>
                  <a:ext uri="{FF2B5EF4-FFF2-40B4-BE49-F238E27FC236}">
                    <a16:creationId xmlns:a16="http://schemas.microsoft.com/office/drawing/2014/main" id="{C57A7F81-D4E3-43D4-891B-B8B50A60012A}"/>
                  </a:ext>
                </a:extLst>
              </p:cNvPr>
              <p:cNvSpPr>
                <a:spLocks noChangeShapeType="1"/>
              </p:cNvSpPr>
              <p:nvPr/>
            </p:nvSpPr>
            <p:spPr bwMode="auto">
              <a:xfrm rot="16200000" flipH="1">
                <a:off x="338" y="122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94" name="Line 78">
                <a:extLst>
                  <a:ext uri="{FF2B5EF4-FFF2-40B4-BE49-F238E27FC236}">
                    <a16:creationId xmlns:a16="http://schemas.microsoft.com/office/drawing/2014/main" id="{F690B605-507C-4D61-B6C7-94F6D654CB0F}"/>
                  </a:ext>
                </a:extLst>
              </p:cNvPr>
              <p:cNvSpPr>
                <a:spLocks noChangeShapeType="1"/>
              </p:cNvSpPr>
              <p:nvPr/>
            </p:nvSpPr>
            <p:spPr bwMode="auto">
              <a:xfrm rot="16200000" flipH="1">
                <a:off x="342" y="986"/>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95" name="Line 79">
                <a:extLst>
                  <a:ext uri="{FF2B5EF4-FFF2-40B4-BE49-F238E27FC236}">
                    <a16:creationId xmlns:a16="http://schemas.microsoft.com/office/drawing/2014/main" id="{68D3C370-0EF5-4C1D-A0C3-9E0B79A38A0A}"/>
                  </a:ext>
                </a:extLst>
              </p:cNvPr>
              <p:cNvSpPr>
                <a:spLocks noChangeShapeType="1"/>
              </p:cNvSpPr>
              <p:nvPr/>
            </p:nvSpPr>
            <p:spPr bwMode="auto">
              <a:xfrm rot="16200000" flipH="1">
                <a:off x="338" y="76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96" name="Line 80">
                <a:extLst>
                  <a:ext uri="{FF2B5EF4-FFF2-40B4-BE49-F238E27FC236}">
                    <a16:creationId xmlns:a16="http://schemas.microsoft.com/office/drawing/2014/main" id="{CAA60BBE-2935-495E-82AC-57CD65C7D4C3}"/>
                  </a:ext>
                </a:extLst>
              </p:cNvPr>
              <p:cNvSpPr>
                <a:spLocks noChangeShapeType="1"/>
              </p:cNvSpPr>
              <p:nvPr/>
            </p:nvSpPr>
            <p:spPr bwMode="auto">
              <a:xfrm rot="16200000" flipH="1">
                <a:off x="336" y="536"/>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97" name="Line 81">
                <a:extLst>
                  <a:ext uri="{FF2B5EF4-FFF2-40B4-BE49-F238E27FC236}">
                    <a16:creationId xmlns:a16="http://schemas.microsoft.com/office/drawing/2014/main" id="{78BFE129-B4A9-45B7-8A15-75FF4AEA2B85}"/>
                  </a:ext>
                </a:extLst>
              </p:cNvPr>
              <p:cNvSpPr>
                <a:spLocks noChangeShapeType="1"/>
              </p:cNvSpPr>
              <p:nvPr/>
            </p:nvSpPr>
            <p:spPr bwMode="auto">
              <a:xfrm rot="16200000" flipH="1">
                <a:off x="338" y="31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98" name="Line 82">
                <a:extLst>
                  <a:ext uri="{FF2B5EF4-FFF2-40B4-BE49-F238E27FC236}">
                    <a16:creationId xmlns:a16="http://schemas.microsoft.com/office/drawing/2014/main" id="{007B28D4-739C-4C0A-9DC2-7966CB446B91}"/>
                  </a:ext>
                </a:extLst>
              </p:cNvPr>
              <p:cNvSpPr>
                <a:spLocks noChangeShapeType="1"/>
              </p:cNvSpPr>
              <p:nvPr/>
            </p:nvSpPr>
            <p:spPr bwMode="auto">
              <a:xfrm rot="16200000" flipH="1">
                <a:off x="340" y="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99" name="Line 83">
                <a:extLst>
                  <a:ext uri="{FF2B5EF4-FFF2-40B4-BE49-F238E27FC236}">
                    <a16:creationId xmlns:a16="http://schemas.microsoft.com/office/drawing/2014/main" id="{82B3C02F-621C-4289-A585-39011D859094}"/>
                  </a:ext>
                </a:extLst>
              </p:cNvPr>
              <p:cNvSpPr>
                <a:spLocks noChangeShapeType="1"/>
              </p:cNvSpPr>
              <p:nvPr/>
            </p:nvSpPr>
            <p:spPr bwMode="auto">
              <a:xfrm rot="16200000" flipH="1">
                <a:off x="768" y="122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500" name="Line 84">
                <a:extLst>
                  <a:ext uri="{FF2B5EF4-FFF2-40B4-BE49-F238E27FC236}">
                    <a16:creationId xmlns:a16="http://schemas.microsoft.com/office/drawing/2014/main" id="{F837A309-1A83-4985-B837-45100F6D9B10}"/>
                  </a:ext>
                </a:extLst>
              </p:cNvPr>
              <p:cNvSpPr>
                <a:spLocks noChangeShapeType="1"/>
              </p:cNvSpPr>
              <p:nvPr/>
            </p:nvSpPr>
            <p:spPr bwMode="auto">
              <a:xfrm rot="16200000" flipH="1">
                <a:off x="768" y="991"/>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501" name="Line 85">
                <a:extLst>
                  <a:ext uri="{FF2B5EF4-FFF2-40B4-BE49-F238E27FC236}">
                    <a16:creationId xmlns:a16="http://schemas.microsoft.com/office/drawing/2014/main" id="{05521521-C55C-4139-ADAF-E0825A2EB7F3}"/>
                  </a:ext>
                </a:extLst>
              </p:cNvPr>
              <p:cNvSpPr>
                <a:spLocks noChangeShapeType="1"/>
              </p:cNvSpPr>
              <p:nvPr/>
            </p:nvSpPr>
            <p:spPr bwMode="auto">
              <a:xfrm rot="16200000" flipH="1">
                <a:off x="770" y="76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502" name="Line 86">
                <a:extLst>
                  <a:ext uri="{FF2B5EF4-FFF2-40B4-BE49-F238E27FC236}">
                    <a16:creationId xmlns:a16="http://schemas.microsoft.com/office/drawing/2014/main" id="{59A45FEF-2893-4C4B-80F7-C5746D0510D5}"/>
                  </a:ext>
                </a:extLst>
              </p:cNvPr>
              <p:cNvSpPr>
                <a:spLocks noChangeShapeType="1"/>
              </p:cNvSpPr>
              <p:nvPr/>
            </p:nvSpPr>
            <p:spPr bwMode="auto">
              <a:xfrm rot="16200000" flipH="1">
                <a:off x="768" y="54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503" name="Rectangle 87">
                <a:extLst>
                  <a:ext uri="{FF2B5EF4-FFF2-40B4-BE49-F238E27FC236}">
                    <a16:creationId xmlns:a16="http://schemas.microsoft.com/office/drawing/2014/main" id="{145135CD-8179-4246-86F8-00661F420205}"/>
                  </a:ext>
                </a:extLst>
              </p:cNvPr>
              <p:cNvSpPr>
                <a:spLocks noChangeArrowheads="1"/>
              </p:cNvSpPr>
              <p:nvPr/>
            </p:nvSpPr>
            <p:spPr bwMode="auto">
              <a:xfrm>
                <a:off x="866" y="791"/>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16504" name="Rectangle 88">
                <a:extLst>
                  <a:ext uri="{FF2B5EF4-FFF2-40B4-BE49-F238E27FC236}">
                    <a16:creationId xmlns:a16="http://schemas.microsoft.com/office/drawing/2014/main" id="{3B91F132-774F-4AEA-8090-41C173AE1122}"/>
                  </a:ext>
                </a:extLst>
              </p:cNvPr>
              <p:cNvSpPr>
                <a:spLocks noChangeArrowheads="1"/>
              </p:cNvSpPr>
              <p:nvPr/>
            </p:nvSpPr>
            <p:spPr bwMode="auto">
              <a:xfrm>
                <a:off x="868" y="570"/>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16505" name="Rectangle 89">
                <a:extLst>
                  <a:ext uri="{FF2B5EF4-FFF2-40B4-BE49-F238E27FC236}">
                    <a16:creationId xmlns:a16="http://schemas.microsoft.com/office/drawing/2014/main" id="{45935165-B8C2-43F3-8F14-095C41FA45E1}"/>
                  </a:ext>
                </a:extLst>
              </p:cNvPr>
              <p:cNvSpPr>
                <a:spLocks noChangeArrowheads="1"/>
              </p:cNvSpPr>
              <p:nvPr/>
            </p:nvSpPr>
            <p:spPr bwMode="auto">
              <a:xfrm>
                <a:off x="866" y="1018"/>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16506" name="Rectangle 90">
                <a:extLst>
                  <a:ext uri="{FF2B5EF4-FFF2-40B4-BE49-F238E27FC236}">
                    <a16:creationId xmlns:a16="http://schemas.microsoft.com/office/drawing/2014/main" id="{A73F4627-3393-4110-961A-7A59C1DB7E45}"/>
                  </a:ext>
                </a:extLst>
              </p:cNvPr>
              <p:cNvSpPr>
                <a:spLocks noChangeArrowheads="1"/>
              </p:cNvSpPr>
              <p:nvPr/>
            </p:nvSpPr>
            <p:spPr bwMode="auto">
              <a:xfrm>
                <a:off x="869" y="1239"/>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grpSp>
        <p:sp>
          <p:nvSpPr>
            <p:cNvPr id="316507" name="Rectangle 91">
              <a:extLst>
                <a:ext uri="{FF2B5EF4-FFF2-40B4-BE49-F238E27FC236}">
                  <a16:creationId xmlns:a16="http://schemas.microsoft.com/office/drawing/2014/main" id="{1AA42578-E6B9-46C8-A5D4-E2E0565B335C}"/>
                </a:ext>
              </a:extLst>
            </p:cNvPr>
            <p:cNvSpPr>
              <a:spLocks noChangeArrowheads="1"/>
            </p:cNvSpPr>
            <p:nvPr/>
          </p:nvSpPr>
          <p:spPr bwMode="auto">
            <a:xfrm rot="16200000">
              <a:off x="1884" y="2259"/>
              <a:ext cx="868" cy="23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Trace Cache</a:t>
              </a:r>
            </a:p>
          </p:txBody>
        </p:sp>
        <p:sp>
          <p:nvSpPr>
            <p:cNvPr id="316508" name="Rectangle 92">
              <a:extLst>
                <a:ext uri="{FF2B5EF4-FFF2-40B4-BE49-F238E27FC236}">
                  <a16:creationId xmlns:a16="http://schemas.microsoft.com/office/drawing/2014/main" id="{92E6B92D-8850-419A-B573-F627A86D6826}"/>
                </a:ext>
              </a:extLst>
            </p:cNvPr>
            <p:cNvSpPr>
              <a:spLocks noChangeArrowheads="1"/>
            </p:cNvSpPr>
            <p:nvPr/>
          </p:nvSpPr>
          <p:spPr bwMode="auto">
            <a:xfrm rot="16200000">
              <a:off x="2209" y="2324"/>
              <a:ext cx="868" cy="10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Rename/Alloc</a:t>
              </a:r>
            </a:p>
          </p:txBody>
        </p:sp>
        <p:sp>
          <p:nvSpPr>
            <p:cNvPr id="316509" name="Rectangle 93">
              <a:extLst>
                <a:ext uri="{FF2B5EF4-FFF2-40B4-BE49-F238E27FC236}">
                  <a16:creationId xmlns:a16="http://schemas.microsoft.com/office/drawing/2014/main" id="{D0A205AA-4C0F-40FD-B3D4-F166D4B5BA00}"/>
                </a:ext>
              </a:extLst>
            </p:cNvPr>
            <p:cNvSpPr>
              <a:spLocks noChangeArrowheads="1"/>
            </p:cNvSpPr>
            <p:nvPr/>
          </p:nvSpPr>
          <p:spPr bwMode="auto">
            <a:xfrm rot="16200000">
              <a:off x="2448" y="2324"/>
              <a:ext cx="868" cy="10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uop Queues</a:t>
              </a:r>
            </a:p>
          </p:txBody>
        </p:sp>
        <p:sp>
          <p:nvSpPr>
            <p:cNvPr id="316510" name="Rectangle 94">
              <a:extLst>
                <a:ext uri="{FF2B5EF4-FFF2-40B4-BE49-F238E27FC236}">
                  <a16:creationId xmlns:a16="http://schemas.microsoft.com/office/drawing/2014/main" id="{B90616B8-6751-4655-925E-9458195252F6}"/>
                </a:ext>
              </a:extLst>
            </p:cNvPr>
            <p:cNvSpPr>
              <a:spLocks noChangeArrowheads="1"/>
            </p:cNvSpPr>
            <p:nvPr/>
          </p:nvSpPr>
          <p:spPr bwMode="auto">
            <a:xfrm>
              <a:off x="2202" y="1732"/>
              <a:ext cx="239"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a:t>
              </a:r>
            </a:p>
          </p:txBody>
        </p:sp>
        <p:sp>
          <p:nvSpPr>
            <p:cNvPr id="316511" name="Line 95">
              <a:extLst>
                <a:ext uri="{FF2B5EF4-FFF2-40B4-BE49-F238E27FC236}">
                  <a16:creationId xmlns:a16="http://schemas.microsoft.com/office/drawing/2014/main" id="{DBA59162-D949-4E9C-9D16-74E3EC539572}"/>
                </a:ext>
              </a:extLst>
            </p:cNvPr>
            <p:cNvSpPr>
              <a:spLocks noChangeShapeType="1"/>
            </p:cNvSpPr>
            <p:nvPr/>
          </p:nvSpPr>
          <p:spPr bwMode="auto">
            <a:xfrm>
              <a:off x="2332" y="1862"/>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512" name="Line 96">
              <a:extLst>
                <a:ext uri="{FF2B5EF4-FFF2-40B4-BE49-F238E27FC236}">
                  <a16:creationId xmlns:a16="http://schemas.microsoft.com/office/drawing/2014/main" id="{37E7D898-BB55-49E9-99F9-1123043CC25B}"/>
                </a:ext>
              </a:extLst>
            </p:cNvPr>
            <p:cNvSpPr>
              <a:spLocks noChangeShapeType="1"/>
            </p:cNvSpPr>
            <p:nvPr/>
          </p:nvSpPr>
          <p:spPr bwMode="auto">
            <a:xfrm rot="16200000" flipH="1">
              <a:off x="2513" y="2281"/>
              <a:ext cx="0" cy="151"/>
            </a:xfrm>
            <a:prstGeom prst="line">
              <a:avLst/>
            </a:prstGeom>
            <a:noFill/>
            <a:ln w="381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513" name="Line 97">
              <a:extLst>
                <a:ext uri="{FF2B5EF4-FFF2-40B4-BE49-F238E27FC236}">
                  <a16:creationId xmlns:a16="http://schemas.microsoft.com/office/drawing/2014/main" id="{BC04B0F6-EF20-40A4-8A27-5D6852CA3121}"/>
                </a:ext>
              </a:extLst>
            </p:cNvPr>
            <p:cNvSpPr>
              <a:spLocks noChangeShapeType="1"/>
            </p:cNvSpPr>
            <p:nvPr/>
          </p:nvSpPr>
          <p:spPr bwMode="auto">
            <a:xfrm rot="16200000" flipH="1">
              <a:off x="2766" y="2296"/>
              <a:ext cx="0" cy="130"/>
            </a:xfrm>
            <a:prstGeom prst="line">
              <a:avLst/>
            </a:prstGeom>
            <a:noFill/>
            <a:ln w="381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514" name="Line 98">
              <a:extLst>
                <a:ext uri="{FF2B5EF4-FFF2-40B4-BE49-F238E27FC236}">
                  <a16:creationId xmlns:a16="http://schemas.microsoft.com/office/drawing/2014/main" id="{6FDD2DEB-6B9C-40A4-B2E9-1110573F5590}"/>
                </a:ext>
              </a:extLst>
            </p:cNvPr>
            <p:cNvSpPr>
              <a:spLocks noChangeShapeType="1"/>
            </p:cNvSpPr>
            <p:nvPr/>
          </p:nvSpPr>
          <p:spPr bwMode="auto">
            <a:xfrm rot="16200000" flipH="1">
              <a:off x="2994" y="2307"/>
              <a:ext cx="0" cy="108"/>
            </a:xfrm>
            <a:prstGeom prst="line">
              <a:avLst/>
            </a:prstGeom>
            <a:noFill/>
            <a:ln w="571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515" name="Rectangle 99">
              <a:extLst>
                <a:ext uri="{FF2B5EF4-FFF2-40B4-BE49-F238E27FC236}">
                  <a16:creationId xmlns:a16="http://schemas.microsoft.com/office/drawing/2014/main" id="{82C21814-1708-4643-9B36-D1A463613036}"/>
                </a:ext>
              </a:extLst>
            </p:cNvPr>
            <p:cNvSpPr>
              <a:spLocks noChangeArrowheads="1"/>
            </p:cNvSpPr>
            <p:nvPr/>
          </p:nvSpPr>
          <p:spPr bwMode="auto">
            <a:xfrm>
              <a:off x="2202" y="2904"/>
              <a:ext cx="239" cy="152"/>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ROM</a:t>
              </a:r>
            </a:p>
          </p:txBody>
        </p:sp>
        <p:sp>
          <p:nvSpPr>
            <p:cNvPr id="316516" name="Line 100">
              <a:extLst>
                <a:ext uri="{FF2B5EF4-FFF2-40B4-BE49-F238E27FC236}">
                  <a16:creationId xmlns:a16="http://schemas.microsoft.com/office/drawing/2014/main" id="{0823E417-EBFA-41C3-A92A-BEEED3EFF7D2}"/>
                </a:ext>
              </a:extLst>
            </p:cNvPr>
            <p:cNvSpPr>
              <a:spLocks noChangeShapeType="1"/>
            </p:cNvSpPr>
            <p:nvPr/>
          </p:nvSpPr>
          <p:spPr bwMode="auto">
            <a:xfrm>
              <a:off x="2441" y="2991"/>
              <a:ext cx="43"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517" name="Line 101">
              <a:extLst>
                <a:ext uri="{FF2B5EF4-FFF2-40B4-BE49-F238E27FC236}">
                  <a16:creationId xmlns:a16="http://schemas.microsoft.com/office/drawing/2014/main" id="{0C0E8148-41A3-4BF0-A0F0-706AE4DBFCF6}"/>
                </a:ext>
              </a:extLst>
            </p:cNvPr>
            <p:cNvSpPr>
              <a:spLocks noChangeShapeType="1"/>
            </p:cNvSpPr>
            <p:nvPr/>
          </p:nvSpPr>
          <p:spPr bwMode="auto">
            <a:xfrm flipH="1" flipV="1">
              <a:off x="2484" y="2361"/>
              <a:ext cx="0" cy="630"/>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518" name="Line 102">
              <a:extLst>
                <a:ext uri="{FF2B5EF4-FFF2-40B4-BE49-F238E27FC236}">
                  <a16:creationId xmlns:a16="http://schemas.microsoft.com/office/drawing/2014/main" id="{67FCF0D2-6A1A-4063-850B-42CA813F934C}"/>
                </a:ext>
              </a:extLst>
            </p:cNvPr>
            <p:cNvSpPr>
              <a:spLocks noChangeShapeType="1"/>
            </p:cNvSpPr>
            <p:nvPr/>
          </p:nvSpPr>
          <p:spPr bwMode="auto">
            <a:xfrm>
              <a:off x="2321" y="2817"/>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6519" name="Group 103">
              <a:extLst>
                <a:ext uri="{FF2B5EF4-FFF2-40B4-BE49-F238E27FC236}">
                  <a16:creationId xmlns:a16="http://schemas.microsoft.com/office/drawing/2014/main" id="{C3E9D8D3-963E-4DA6-9EE2-772DF27FBEFF}"/>
                </a:ext>
              </a:extLst>
            </p:cNvPr>
            <p:cNvGrpSpPr>
              <a:grpSpLocks/>
            </p:cNvGrpSpPr>
            <p:nvPr/>
          </p:nvGrpSpPr>
          <p:grpSpPr bwMode="auto">
            <a:xfrm>
              <a:off x="2427" y="2234"/>
              <a:ext cx="169" cy="190"/>
              <a:chOff x="0" y="0"/>
              <a:chExt cx="373" cy="418"/>
            </a:xfrm>
          </p:grpSpPr>
          <p:sp>
            <p:nvSpPr>
              <p:cNvPr id="316520" name="Line 104">
                <a:extLst>
                  <a:ext uri="{FF2B5EF4-FFF2-40B4-BE49-F238E27FC236}">
                    <a16:creationId xmlns:a16="http://schemas.microsoft.com/office/drawing/2014/main" id="{A4B3F857-B950-46DD-931B-7A5EDEE78900}"/>
                  </a:ext>
                </a:extLst>
              </p:cNvPr>
              <p:cNvSpPr>
                <a:spLocks noChangeShapeType="1"/>
              </p:cNvSpPr>
              <p:nvPr/>
            </p:nvSpPr>
            <p:spPr bwMode="auto">
              <a:xfrm flipV="1">
                <a:off x="187" y="206"/>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521" name="Text Box 105">
                <a:extLst>
                  <a:ext uri="{FF2B5EF4-FFF2-40B4-BE49-F238E27FC236}">
                    <a16:creationId xmlns:a16="http://schemas.microsoft.com/office/drawing/2014/main" id="{F153BB56-31CC-4B80-9890-F5A1CACF2850}"/>
                  </a:ext>
                </a:extLst>
              </p:cNvPr>
              <p:cNvSpPr txBox="1">
                <a:spLocks noChangeArrowheads="1"/>
              </p:cNvSpPr>
              <p:nvPr/>
            </p:nvSpPr>
            <p:spPr bwMode="auto">
              <a:xfrm>
                <a:off x="0" y="0"/>
                <a:ext cx="373" cy="4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p>
            </p:txBody>
          </p:sp>
        </p:grpSp>
        <p:grpSp>
          <p:nvGrpSpPr>
            <p:cNvPr id="316522" name="Group 106">
              <a:extLst>
                <a:ext uri="{FF2B5EF4-FFF2-40B4-BE49-F238E27FC236}">
                  <a16:creationId xmlns:a16="http://schemas.microsoft.com/office/drawing/2014/main" id="{1F3B01A7-46F0-4621-A4F9-C4E7A2FC39CA}"/>
                </a:ext>
              </a:extLst>
            </p:cNvPr>
            <p:cNvGrpSpPr>
              <a:grpSpLocks/>
            </p:cNvGrpSpPr>
            <p:nvPr/>
          </p:nvGrpSpPr>
          <p:grpSpPr bwMode="auto">
            <a:xfrm>
              <a:off x="2653" y="2237"/>
              <a:ext cx="169" cy="189"/>
              <a:chOff x="0" y="0"/>
              <a:chExt cx="374" cy="416"/>
            </a:xfrm>
          </p:grpSpPr>
          <p:sp>
            <p:nvSpPr>
              <p:cNvPr id="316523" name="Line 107">
                <a:extLst>
                  <a:ext uri="{FF2B5EF4-FFF2-40B4-BE49-F238E27FC236}">
                    <a16:creationId xmlns:a16="http://schemas.microsoft.com/office/drawing/2014/main" id="{FC7A36AC-F249-4BDB-83FA-80BBFE4B31EE}"/>
                  </a:ext>
                </a:extLst>
              </p:cNvPr>
              <p:cNvSpPr>
                <a:spLocks noChangeShapeType="1"/>
              </p:cNvSpPr>
              <p:nvPr/>
            </p:nvSpPr>
            <p:spPr bwMode="auto">
              <a:xfrm flipV="1">
                <a:off x="189" y="209"/>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524" name="Text Box 108">
                <a:extLst>
                  <a:ext uri="{FF2B5EF4-FFF2-40B4-BE49-F238E27FC236}">
                    <a16:creationId xmlns:a16="http://schemas.microsoft.com/office/drawing/2014/main" id="{D8F2790F-A435-40D3-A584-4E81199D0D28}"/>
                  </a:ext>
                </a:extLst>
              </p:cNvPr>
              <p:cNvSpPr txBox="1">
                <a:spLocks noChangeArrowheads="1"/>
              </p:cNvSpPr>
              <p:nvPr/>
            </p:nvSpPr>
            <p:spPr bwMode="auto">
              <a:xfrm>
                <a:off x="0" y="0"/>
                <a:ext cx="374"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p>
            </p:txBody>
          </p:sp>
        </p:grpSp>
        <p:sp>
          <p:nvSpPr>
            <p:cNvPr id="316525" name="Line 109">
              <a:extLst>
                <a:ext uri="{FF2B5EF4-FFF2-40B4-BE49-F238E27FC236}">
                  <a16:creationId xmlns:a16="http://schemas.microsoft.com/office/drawing/2014/main" id="{DC43C736-FB9D-48F5-BBE7-A71DBF5F5255}"/>
                </a:ext>
              </a:extLst>
            </p:cNvPr>
            <p:cNvSpPr>
              <a:spLocks noChangeShapeType="1"/>
            </p:cNvSpPr>
            <p:nvPr/>
          </p:nvSpPr>
          <p:spPr bwMode="auto">
            <a:xfrm flipH="1">
              <a:off x="2507" y="2333"/>
              <a:ext cx="27" cy="53"/>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526" name="Line 110">
              <a:extLst>
                <a:ext uri="{FF2B5EF4-FFF2-40B4-BE49-F238E27FC236}">
                  <a16:creationId xmlns:a16="http://schemas.microsoft.com/office/drawing/2014/main" id="{F0B2F92E-A27C-462C-8661-A3BEE95B9ED5}"/>
                </a:ext>
              </a:extLst>
            </p:cNvPr>
            <p:cNvSpPr>
              <a:spLocks noChangeShapeType="1"/>
            </p:cNvSpPr>
            <p:nvPr/>
          </p:nvSpPr>
          <p:spPr bwMode="auto">
            <a:xfrm flipH="1">
              <a:off x="2735" y="2335"/>
              <a:ext cx="30" cy="51"/>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6527" name="Group 111">
              <a:extLst>
                <a:ext uri="{FF2B5EF4-FFF2-40B4-BE49-F238E27FC236}">
                  <a16:creationId xmlns:a16="http://schemas.microsoft.com/office/drawing/2014/main" id="{ED1EBDE8-9F53-41F3-A549-5017D99EBE85}"/>
                </a:ext>
              </a:extLst>
            </p:cNvPr>
            <p:cNvGrpSpPr>
              <a:grpSpLocks/>
            </p:cNvGrpSpPr>
            <p:nvPr/>
          </p:nvGrpSpPr>
          <p:grpSpPr bwMode="auto">
            <a:xfrm>
              <a:off x="1746" y="1667"/>
              <a:ext cx="456" cy="1151"/>
              <a:chOff x="0" y="0"/>
              <a:chExt cx="1008" cy="2544"/>
            </a:xfrm>
          </p:grpSpPr>
          <p:sp>
            <p:nvSpPr>
              <p:cNvPr id="316528" name="Rectangle 112">
                <a:extLst>
                  <a:ext uri="{FF2B5EF4-FFF2-40B4-BE49-F238E27FC236}">
                    <a16:creationId xmlns:a16="http://schemas.microsoft.com/office/drawing/2014/main" id="{6D7C2B29-62A8-4202-92F2-8EB86C188A0F}"/>
                  </a:ext>
                </a:extLst>
              </p:cNvPr>
              <p:cNvSpPr>
                <a:spLocks noChangeArrowheads="1"/>
              </p:cNvSpPr>
              <p:nvPr/>
            </p:nvSpPr>
            <p:spPr bwMode="auto">
              <a:xfrm rot="16200000">
                <a:off x="-336" y="1440"/>
                <a:ext cx="1920" cy="288"/>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Decoder</a:t>
                </a:r>
              </a:p>
            </p:txBody>
          </p:sp>
          <p:sp>
            <p:nvSpPr>
              <p:cNvPr id="316529" name="Line 113">
                <a:extLst>
                  <a:ext uri="{FF2B5EF4-FFF2-40B4-BE49-F238E27FC236}">
                    <a16:creationId xmlns:a16="http://schemas.microsoft.com/office/drawing/2014/main" id="{5B269B71-098F-49FB-A630-612363A33CA2}"/>
                  </a:ext>
                </a:extLst>
              </p:cNvPr>
              <p:cNvSpPr>
                <a:spLocks noChangeShapeType="1"/>
              </p:cNvSpPr>
              <p:nvPr/>
            </p:nvSpPr>
            <p:spPr bwMode="auto">
              <a:xfrm rot="16200000">
                <a:off x="372" y="1428"/>
                <a:ext cx="0" cy="216"/>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530" name="Line 114">
                <a:extLst>
                  <a:ext uri="{FF2B5EF4-FFF2-40B4-BE49-F238E27FC236}">
                    <a16:creationId xmlns:a16="http://schemas.microsoft.com/office/drawing/2014/main" id="{21542FE2-7758-47B9-A975-70915C6E28EF}"/>
                  </a:ext>
                </a:extLst>
              </p:cNvPr>
              <p:cNvSpPr>
                <a:spLocks noChangeShapeType="1"/>
              </p:cNvSpPr>
              <p:nvPr/>
            </p:nvSpPr>
            <p:spPr bwMode="auto">
              <a:xfrm rot="16200000" flipH="1">
                <a:off x="888" y="1416"/>
                <a:ext cx="0" cy="240"/>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531" name="Rectangle 115">
                <a:extLst>
                  <a:ext uri="{FF2B5EF4-FFF2-40B4-BE49-F238E27FC236}">
                    <a16:creationId xmlns:a16="http://schemas.microsoft.com/office/drawing/2014/main" id="{4A0B9361-B88A-4361-8137-9929D1F409F5}"/>
                  </a:ext>
                </a:extLst>
              </p:cNvPr>
              <p:cNvSpPr>
                <a:spLocks noChangeArrowheads="1"/>
              </p:cNvSpPr>
              <p:nvPr/>
            </p:nvSpPr>
            <p:spPr bwMode="auto">
              <a:xfrm rot="16200000">
                <a:off x="-828" y="1452"/>
                <a:ext cx="1920" cy="2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 &amp; I-TLB</a:t>
                </a:r>
              </a:p>
            </p:txBody>
          </p:sp>
          <p:sp>
            <p:nvSpPr>
              <p:cNvPr id="316532" name="Line 116">
                <a:extLst>
                  <a:ext uri="{FF2B5EF4-FFF2-40B4-BE49-F238E27FC236}">
                    <a16:creationId xmlns:a16="http://schemas.microsoft.com/office/drawing/2014/main" id="{28CDAE78-24CB-4477-9013-B48A26EB259C}"/>
                  </a:ext>
                </a:extLst>
              </p:cNvPr>
              <p:cNvSpPr>
                <a:spLocks noChangeShapeType="1"/>
              </p:cNvSpPr>
              <p:nvPr/>
            </p:nvSpPr>
            <p:spPr bwMode="auto">
              <a:xfrm>
                <a:off x="144" y="0"/>
                <a:ext cx="0" cy="624"/>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6533" name="Rectangle 117">
              <a:extLst>
                <a:ext uri="{FF2B5EF4-FFF2-40B4-BE49-F238E27FC236}">
                  <a16:creationId xmlns:a16="http://schemas.microsoft.com/office/drawing/2014/main" id="{ECA32240-BFFB-4E0A-AA8A-C406E7B3D267}"/>
                </a:ext>
              </a:extLst>
            </p:cNvPr>
            <p:cNvSpPr>
              <a:spLocks noChangeArrowheads="1"/>
            </p:cNvSpPr>
            <p:nvPr/>
          </p:nvSpPr>
          <p:spPr bwMode="auto">
            <a:xfrm>
              <a:off x="1745" y="1538"/>
              <a:ext cx="1824"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p>
          </p:txBody>
        </p:sp>
        <p:grpSp>
          <p:nvGrpSpPr>
            <p:cNvPr id="316534" name="Group 118">
              <a:extLst>
                <a:ext uri="{FF2B5EF4-FFF2-40B4-BE49-F238E27FC236}">
                  <a16:creationId xmlns:a16="http://schemas.microsoft.com/office/drawing/2014/main" id="{61B674F6-0B08-4F22-9791-B5633F179995}"/>
                </a:ext>
              </a:extLst>
            </p:cNvPr>
            <p:cNvGrpSpPr>
              <a:grpSpLocks/>
            </p:cNvGrpSpPr>
            <p:nvPr/>
          </p:nvGrpSpPr>
          <p:grpSpPr bwMode="auto">
            <a:xfrm>
              <a:off x="528" y="0"/>
              <a:ext cx="576" cy="384"/>
              <a:chOff x="0" y="0"/>
              <a:chExt cx="576" cy="384"/>
            </a:xfrm>
          </p:grpSpPr>
          <p:sp>
            <p:nvSpPr>
              <p:cNvPr id="316535" name="Rectangle 119">
                <a:extLst>
                  <a:ext uri="{FF2B5EF4-FFF2-40B4-BE49-F238E27FC236}">
                    <a16:creationId xmlns:a16="http://schemas.microsoft.com/office/drawing/2014/main" id="{543065A5-1AFF-4642-BDB7-C6E1AC4FDDE1}"/>
                  </a:ext>
                </a:extLst>
              </p:cNvPr>
              <p:cNvSpPr>
                <a:spLocks noChangeArrowheads="1"/>
              </p:cNvSpPr>
              <p:nvPr/>
            </p:nvSpPr>
            <p:spPr bwMode="auto">
              <a:xfrm>
                <a:off x="0" y="0"/>
                <a:ext cx="288"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536" name="Rectangle 120">
                <a:extLst>
                  <a:ext uri="{FF2B5EF4-FFF2-40B4-BE49-F238E27FC236}">
                    <a16:creationId xmlns:a16="http://schemas.microsoft.com/office/drawing/2014/main" id="{DDC2E4B5-4B5A-4464-B4C6-D7E5E36D1BBD}"/>
                  </a:ext>
                </a:extLst>
              </p:cNvPr>
              <p:cNvSpPr>
                <a:spLocks noChangeArrowheads="1"/>
              </p:cNvSpPr>
              <p:nvPr/>
            </p:nvSpPr>
            <p:spPr bwMode="auto">
              <a:xfrm>
                <a:off x="288" y="0"/>
                <a:ext cx="288"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6537" name="Rectangle 121">
              <a:extLst>
                <a:ext uri="{FF2B5EF4-FFF2-40B4-BE49-F238E27FC236}">
                  <a16:creationId xmlns:a16="http://schemas.microsoft.com/office/drawing/2014/main" id="{63B81A1E-3CA3-4016-AD14-BEE96E8026B7}"/>
                </a:ext>
              </a:extLst>
            </p:cNvPr>
            <p:cNvSpPr>
              <a:spLocks noChangeArrowheads="1"/>
            </p:cNvSpPr>
            <p:nvPr/>
          </p:nvSpPr>
          <p:spPr bwMode="auto">
            <a:xfrm>
              <a:off x="40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a:t>
              </a:r>
              <a:endParaRPr lang="en-US" altLang="zh-CN" sz="2800">
                <a:effectLst>
                  <a:outerShdw blurRad="38100" dist="38100" dir="2700000" algn="tl">
                    <a:srgbClr val="FFFFFF"/>
                  </a:outerShdw>
                </a:effectLst>
                <a:ea typeface="宋体" panose="02010600030101010101" pitchFamily="2" charset="-122"/>
              </a:endParaRPr>
            </a:p>
          </p:txBody>
        </p:sp>
        <p:sp>
          <p:nvSpPr>
            <p:cNvPr id="316538" name="Rectangle 122">
              <a:extLst>
                <a:ext uri="{FF2B5EF4-FFF2-40B4-BE49-F238E27FC236}">
                  <a16:creationId xmlns:a16="http://schemas.microsoft.com/office/drawing/2014/main" id="{BFCD9572-EF19-4C20-9449-40409BCE2FE1}"/>
                </a:ext>
              </a:extLst>
            </p:cNvPr>
            <p:cNvSpPr>
              <a:spLocks noChangeArrowheads="1"/>
            </p:cNvSpPr>
            <p:nvPr/>
          </p:nvSpPr>
          <p:spPr bwMode="auto">
            <a:xfrm>
              <a:off x="67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3</a:t>
              </a:r>
              <a:endParaRPr lang="en-US" altLang="zh-CN" sz="2800">
                <a:effectLst>
                  <a:outerShdw blurRad="38100" dist="38100" dir="2700000" algn="tl">
                    <a:srgbClr val="FFFFFF"/>
                  </a:outerShdw>
                </a:effectLst>
                <a:ea typeface="宋体" panose="02010600030101010101" pitchFamily="2" charset="-122"/>
              </a:endParaRPr>
            </a:p>
          </p:txBody>
        </p:sp>
        <p:sp>
          <p:nvSpPr>
            <p:cNvPr id="316539" name="Rectangle 123">
              <a:extLst>
                <a:ext uri="{FF2B5EF4-FFF2-40B4-BE49-F238E27FC236}">
                  <a16:creationId xmlns:a16="http://schemas.microsoft.com/office/drawing/2014/main" id="{E51859FB-EA60-449A-AF6D-53CC888E9DFD}"/>
                </a:ext>
              </a:extLst>
            </p:cNvPr>
            <p:cNvSpPr>
              <a:spLocks noChangeArrowheads="1"/>
            </p:cNvSpPr>
            <p:nvPr/>
          </p:nvSpPr>
          <p:spPr bwMode="auto">
            <a:xfrm>
              <a:off x="94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4</a:t>
              </a:r>
              <a:endParaRPr lang="en-US" altLang="zh-CN" sz="2800">
                <a:effectLst>
                  <a:outerShdw blurRad="38100" dist="38100" dir="2700000" algn="tl">
                    <a:srgbClr val="FFFFFF"/>
                  </a:outerShdw>
                </a:effectLst>
                <a:ea typeface="宋体" panose="02010600030101010101" pitchFamily="2" charset="-122"/>
              </a:endParaRPr>
            </a:p>
          </p:txBody>
        </p:sp>
        <p:sp>
          <p:nvSpPr>
            <p:cNvPr id="316540" name="Rectangle 124">
              <a:extLst>
                <a:ext uri="{FF2B5EF4-FFF2-40B4-BE49-F238E27FC236}">
                  <a16:creationId xmlns:a16="http://schemas.microsoft.com/office/drawing/2014/main" id="{EBF88456-E45D-4264-B5E7-CD590A1011A7}"/>
                </a:ext>
              </a:extLst>
            </p:cNvPr>
            <p:cNvSpPr>
              <a:spLocks noChangeArrowheads="1"/>
            </p:cNvSpPr>
            <p:nvPr/>
          </p:nvSpPr>
          <p:spPr bwMode="auto">
            <a:xfrm>
              <a:off x="122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5</a:t>
              </a:r>
              <a:endParaRPr lang="en-US" altLang="zh-CN" sz="2800">
                <a:effectLst>
                  <a:outerShdw blurRad="38100" dist="38100" dir="2700000" algn="tl">
                    <a:srgbClr val="FFFFFF"/>
                  </a:outerShdw>
                </a:effectLst>
                <a:ea typeface="宋体" panose="02010600030101010101" pitchFamily="2" charset="-122"/>
              </a:endParaRPr>
            </a:p>
          </p:txBody>
        </p:sp>
        <p:sp>
          <p:nvSpPr>
            <p:cNvPr id="316541" name="Rectangle 125">
              <a:extLst>
                <a:ext uri="{FF2B5EF4-FFF2-40B4-BE49-F238E27FC236}">
                  <a16:creationId xmlns:a16="http://schemas.microsoft.com/office/drawing/2014/main" id="{70DFF1E8-B409-42EC-8B4F-D5FA1D3C74A7}"/>
                </a:ext>
              </a:extLst>
            </p:cNvPr>
            <p:cNvSpPr>
              <a:spLocks noChangeArrowheads="1"/>
            </p:cNvSpPr>
            <p:nvPr/>
          </p:nvSpPr>
          <p:spPr bwMode="auto">
            <a:xfrm>
              <a:off x="149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6</a:t>
              </a:r>
              <a:endParaRPr lang="en-US" altLang="zh-CN" sz="2800">
                <a:effectLst>
                  <a:outerShdw blurRad="38100" dist="38100" dir="2700000" algn="tl">
                    <a:srgbClr val="FFFFFF"/>
                  </a:outerShdw>
                </a:effectLst>
                <a:ea typeface="宋体" panose="02010600030101010101" pitchFamily="2" charset="-122"/>
              </a:endParaRPr>
            </a:p>
          </p:txBody>
        </p:sp>
        <p:sp>
          <p:nvSpPr>
            <p:cNvPr id="316542" name="Rectangle 126">
              <a:extLst>
                <a:ext uri="{FF2B5EF4-FFF2-40B4-BE49-F238E27FC236}">
                  <a16:creationId xmlns:a16="http://schemas.microsoft.com/office/drawing/2014/main" id="{EFC10192-8709-4540-B658-2F97C78958BB}"/>
                </a:ext>
              </a:extLst>
            </p:cNvPr>
            <p:cNvSpPr>
              <a:spLocks noChangeArrowheads="1"/>
            </p:cNvSpPr>
            <p:nvPr/>
          </p:nvSpPr>
          <p:spPr bwMode="auto">
            <a:xfrm>
              <a:off x="176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7</a:t>
              </a:r>
              <a:endParaRPr lang="en-US" altLang="zh-CN" sz="2800">
                <a:effectLst>
                  <a:outerShdw blurRad="38100" dist="38100" dir="2700000" algn="tl">
                    <a:srgbClr val="FFFFFF"/>
                  </a:outerShdw>
                </a:effectLst>
                <a:ea typeface="宋体" panose="02010600030101010101" pitchFamily="2" charset="-122"/>
              </a:endParaRPr>
            </a:p>
          </p:txBody>
        </p:sp>
        <p:sp>
          <p:nvSpPr>
            <p:cNvPr id="316543" name="Rectangle 127">
              <a:extLst>
                <a:ext uri="{FF2B5EF4-FFF2-40B4-BE49-F238E27FC236}">
                  <a16:creationId xmlns:a16="http://schemas.microsoft.com/office/drawing/2014/main" id="{967D7CCE-A78B-4D64-A4A6-9F1A466AAC3A}"/>
                </a:ext>
              </a:extLst>
            </p:cNvPr>
            <p:cNvSpPr>
              <a:spLocks noChangeArrowheads="1"/>
            </p:cNvSpPr>
            <p:nvPr/>
          </p:nvSpPr>
          <p:spPr bwMode="auto">
            <a:xfrm>
              <a:off x="203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8</a:t>
              </a:r>
              <a:endParaRPr lang="en-US" altLang="zh-CN" sz="2800">
                <a:effectLst>
                  <a:outerShdw blurRad="38100" dist="38100" dir="2700000" algn="tl">
                    <a:srgbClr val="FFFFFF"/>
                  </a:outerShdw>
                </a:effectLst>
                <a:ea typeface="宋体" panose="02010600030101010101" pitchFamily="2" charset="-122"/>
              </a:endParaRPr>
            </a:p>
          </p:txBody>
        </p:sp>
        <p:sp>
          <p:nvSpPr>
            <p:cNvPr id="316544" name="Rectangle 128">
              <a:extLst>
                <a:ext uri="{FF2B5EF4-FFF2-40B4-BE49-F238E27FC236}">
                  <a16:creationId xmlns:a16="http://schemas.microsoft.com/office/drawing/2014/main" id="{6AB0CE71-09A4-4DA9-800A-787552EE1D5F}"/>
                </a:ext>
              </a:extLst>
            </p:cNvPr>
            <p:cNvSpPr>
              <a:spLocks noChangeArrowheads="1"/>
            </p:cNvSpPr>
            <p:nvPr/>
          </p:nvSpPr>
          <p:spPr bwMode="auto">
            <a:xfrm>
              <a:off x="231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9</a:t>
              </a:r>
              <a:endParaRPr lang="en-US" altLang="zh-CN" sz="2800">
                <a:effectLst>
                  <a:outerShdw blurRad="38100" dist="38100" dir="2700000" algn="tl">
                    <a:srgbClr val="FFFFFF"/>
                  </a:outerShdw>
                </a:effectLst>
                <a:ea typeface="宋体" panose="02010600030101010101" pitchFamily="2" charset="-122"/>
              </a:endParaRPr>
            </a:p>
          </p:txBody>
        </p:sp>
        <p:sp>
          <p:nvSpPr>
            <p:cNvPr id="316545" name="Rectangle 129">
              <a:extLst>
                <a:ext uri="{FF2B5EF4-FFF2-40B4-BE49-F238E27FC236}">
                  <a16:creationId xmlns:a16="http://schemas.microsoft.com/office/drawing/2014/main" id="{0444902E-F492-4C53-9D7B-CF124DF3090B}"/>
                </a:ext>
              </a:extLst>
            </p:cNvPr>
            <p:cNvSpPr>
              <a:spLocks noChangeArrowheads="1"/>
            </p:cNvSpPr>
            <p:nvPr/>
          </p:nvSpPr>
          <p:spPr bwMode="auto">
            <a:xfrm>
              <a:off x="256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10</a:t>
              </a:r>
              <a:endParaRPr lang="en-US" altLang="zh-CN" sz="2800">
                <a:effectLst>
                  <a:outerShdw blurRad="38100" dist="38100" dir="2700000" algn="tl">
                    <a:srgbClr val="FFFFFF"/>
                  </a:outerShdw>
                </a:effectLst>
                <a:ea typeface="宋体" panose="02010600030101010101" pitchFamily="2" charset="-122"/>
              </a:endParaRPr>
            </a:p>
          </p:txBody>
        </p:sp>
        <p:sp>
          <p:nvSpPr>
            <p:cNvPr id="316546" name="Rectangle 130">
              <a:extLst>
                <a:ext uri="{FF2B5EF4-FFF2-40B4-BE49-F238E27FC236}">
                  <a16:creationId xmlns:a16="http://schemas.microsoft.com/office/drawing/2014/main" id="{3F1591DD-66A0-4C38-889A-81FF6B8975E7}"/>
                </a:ext>
              </a:extLst>
            </p:cNvPr>
            <p:cNvSpPr>
              <a:spLocks noChangeArrowheads="1"/>
            </p:cNvSpPr>
            <p:nvPr/>
          </p:nvSpPr>
          <p:spPr bwMode="auto">
            <a:xfrm>
              <a:off x="283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11</a:t>
              </a:r>
              <a:endParaRPr lang="en-US" altLang="zh-CN" sz="2800">
                <a:effectLst>
                  <a:outerShdw blurRad="38100" dist="38100" dir="2700000" algn="tl">
                    <a:srgbClr val="FFFFFF"/>
                  </a:outerShdw>
                </a:effectLst>
                <a:ea typeface="宋体" panose="02010600030101010101" pitchFamily="2" charset="-122"/>
              </a:endParaRPr>
            </a:p>
          </p:txBody>
        </p:sp>
        <p:sp>
          <p:nvSpPr>
            <p:cNvPr id="316547" name="Rectangle 131">
              <a:extLst>
                <a:ext uri="{FF2B5EF4-FFF2-40B4-BE49-F238E27FC236}">
                  <a16:creationId xmlns:a16="http://schemas.microsoft.com/office/drawing/2014/main" id="{183DC65B-A1BD-424B-981C-B7C80191DF6A}"/>
                </a:ext>
              </a:extLst>
            </p:cNvPr>
            <p:cNvSpPr>
              <a:spLocks noChangeArrowheads="1"/>
            </p:cNvSpPr>
            <p:nvPr/>
          </p:nvSpPr>
          <p:spPr bwMode="auto">
            <a:xfrm>
              <a:off x="3112"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12</a:t>
              </a:r>
              <a:endParaRPr lang="en-US" altLang="zh-CN" sz="2800">
                <a:effectLst>
                  <a:outerShdw blurRad="38100" dist="38100" dir="2700000" algn="tl">
                    <a:srgbClr val="FFFFFF"/>
                  </a:outerShdw>
                </a:effectLst>
                <a:ea typeface="宋体" panose="02010600030101010101" pitchFamily="2" charset="-122"/>
              </a:endParaRPr>
            </a:p>
          </p:txBody>
        </p:sp>
        <p:sp>
          <p:nvSpPr>
            <p:cNvPr id="316548" name="Rectangle 132">
              <a:extLst>
                <a:ext uri="{FF2B5EF4-FFF2-40B4-BE49-F238E27FC236}">
                  <a16:creationId xmlns:a16="http://schemas.microsoft.com/office/drawing/2014/main" id="{00261CD3-8601-408F-AD64-DAC1AD65F32D}"/>
                </a:ext>
              </a:extLst>
            </p:cNvPr>
            <p:cNvSpPr>
              <a:spLocks noChangeArrowheads="1"/>
            </p:cNvSpPr>
            <p:nvPr/>
          </p:nvSpPr>
          <p:spPr bwMode="auto">
            <a:xfrm>
              <a:off x="611" y="211"/>
              <a:ext cx="411"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Fetch</a:t>
              </a:r>
              <a:endParaRPr lang="en-US" altLang="zh-CN" sz="2400">
                <a:effectLst>
                  <a:outerShdw blurRad="38100" dist="38100" dir="2700000" algn="tl">
                    <a:srgbClr val="FFFFFF"/>
                  </a:outerShdw>
                </a:effectLst>
                <a:ea typeface="宋体" panose="02010600030101010101" pitchFamily="2" charset="-122"/>
              </a:endParaRPr>
            </a:p>
          </p:txBody>
        </p:sp>
        <p:sp>
          <p:nvSpPr>
            <p:cNvPr id="316549" name="Rectangle 133">
              <a:extLst>
                <a:ext uri="{FF2B5EF4-FFF2-40B4-BE49-F238E27FC236}">
                  <a16:creationId xmlns:a16="http://schemas.microsoft.com/office/drawing/2014/main" id="{25AE9F6E-77C9-4A2E-BD2C-E6565117D516}"/>
                </a:ext>
              </a:extLst>
            </p:cNvPr>
            <p:cNvSpPr>
              <a:spLocks noChangeArrowheads="1"/>
            </p:cNvSpPr>
            <p:nvPr/>
          </p:nvSpPr>
          <p:spPr bwMode="auto">
            <a:xfrm>
              <a:off x="1117" y="211"/>
              <a:ext cx="239"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16550" name="Rectangle 134">
              <a:extLst>
                <a:ext uri="{FF2B5EF4-FFF2-40B4-BE49-F238E27FC236}">
                  <a16:creationId xmlns:a16="http://schemas.microsoft.com/office/drawing/2014/main" id="{20DD774F-A9C9-4EBC-82A5-7435E9ECD190}"/>
                </a:ext>
              </a:extLst>
            </p:cNvPr>
            <p:cNvSpPr>
              <a:spLocks noChangeArrowheads="1"/>
            </p:cNvSpPr>
            <p:nvPr/>
          </p:nvSpPr>
          <p:spPr bwMode="auto">
            <a:xfrm>
              <a:off x="1391" y="211"/>
              <a:ext cx="23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Alloc</a:t>
              </a:r>
              <a:endParaRPr lang="en-US" altLang="zh-CN" sz="2400">
                <a:effectLst>
                  <a:outerShdw blurRad="38100" dist="38100" dir="2700000" algn="tl">
                    <a:srgbClr val="FFFFFF"/>
                  </a:outerShdw>
                </a:effectLst>
                <a:ea typeface="宋体" panose="02010600030101010101" pitchFamily="2" charset="-122"/>
              </a:endParaRPr>
            </a:p>
          </p:txBody>
        </p:sp>
        <p:sp>
          <p:nvSpPr>
            <p:cNvPr id="316551" name="Rectangle 135">
              <a:extLst>
                <a:ext uri="{FF2B5EF4-FFF2-40B4-BE49-F238E27FC236}">
                  <a16:creationId xmlns:a16="http://schemas.microsoft.com/office/drawing/2014/main" id="{4DB31D34-E805-46E9-B782-CB5F0666825B}"/>
                </a:ext>
              </a:extLst>
            </p:cNvPr>
            <p:cNvSpPr>
              <a:spLocks noChangeArrowheads="1"/>
            </p:cNvSpPr>
            <p:nvPr/>
          </p:nvSpPr>
          <p:spPr bwMode="auto">
            <a:xfrm>
              <a:off x="1751" y="214"/>
              <a:ext cx="372"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Rename</a:t>
              </a:r>
              <a:endParaRPr lang="en-US" altLang="zh-CN" sz="2400">
                <a:effectLst>
                  <a:outerShdw blurRad="38100" dist="38100" dir="2700000" algn="tl">
                    <a:srgbClr val="FFFFFF"/>
                  </a:outerShdw>
                </a:effectLst>
                <a:ea typeface="宋体" panose="02010600030101010101" pitchFamily="2" charset="-122"/>
              </a:endParaRPr>
            </a:p>
          </p:txBody>
        </p:sp>
        <p:sp>
          <p:nvSpPr>
            <p:cNvPr id="316552" name="Rectangle 136">
              <a:extLst>
                <a:ext uri="{FF2B5EF4-FFF2-40B4-BE49-F238E27FC236}">
                  <a16:creationId xmlns:a16="http://schemas.microsoft.com/office/drawing/2014/main" id="{AA602420-19ED-491F-93FD-6814E21EC7BA}"/>
                </a:ext>
              </a:extLst>
            </p:cNvPr>
            <p:cNvSpPr>
              <a:spLocks noChangeArrowheads="1"/>
            </p:cNvSpPr>
            <p:nvPr/>
          </p:nvSpPr>
          <p:spPr bwMode="auto">
            <a:xfrm>
              <a:off x="2237" y="211"/>
              <a:ext cx="18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Que</a:t>
              </a:r>
              <a:endParaRPr lang="en-US" altLang="zh-CN" sz="2400">
                <a:effectLst>
                  <a:outerShdw blurRad="38100" dist="38100" dir="2700000" algn="tl">
                    <a:srgbClr val="FFFFFF"/>
                  </a:outerShdw>
                </a:effectLst>
                <a:ea typeface="宋体" panose="02010600030101010101" pitchFamily="2" charset="-122"/>
              </a:endParaRPr>
            </a:p>
          </p:txBody>
        </p:sp>
        <p:sp>
          <p:nvSpPr>
            <p:cNvPr id="316553" name="Rectangle 137">
              <a:extLst>
                <a:ext uri="{FF2B5EF4-FFF2-40B4-BE49-F238E27FC236}">
                  <a16:creationId xmlns:a16="http://schemas.microsoft.com/office/drawing/2014/main" id="{815999E9-0849-49DD-B9BB-F38B719B2742}"/>
                </a:ext>
              </a:extLst>
            </p:cNvPr>
            <p:cNvSpPr>
              <a:spLocks noChangeArrowheads="1"/>
            </p:cNvSpPr>
            <p:nvPr/>
          </p:nvSpPr>
          <p:spPr bwMode="auto">
            <a:xfrm>
              <a:off x="2509"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16554" name="Rectangle 138">
              <a:extLst>
                <a:ext uri="{FF2B5EF4-FFF2-40B4-BE49-F238E27FC236}">
                  <a16:creationId xmlns:a16="http://schemas.microsoft.com/office/drawing/2014/main" id="{73262DB1-4C46-4F62-82D2-A6050DBEFB73}"/>
                </a:ext>
              </a:extLst>
            </p:cNvPr>
            <p:cNvSpPr>
              <a:spLocks noChangeArrowheads="1"/>
            </p:cNvSpPr>
            <p:nvPr/>
          </p:nvSpPr>
          <p:spPr bwMode="auto">
            <a:xfrm>
              <a:off x="2790" y="208"/>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16555" name="Rectangle 139">
              <a:extLst>
                <a:ext uri="{FF2B5EF4-FFF2-40B4-BE49-F238E27FC236}">
                  <a16:creationId xmlns:a16="http://schemas.microsoft.com/office/drawing/2014/main" id="{9FF8593F-90D9-46F5-A640-76A08E24965C}"/>
                </a:ext>
              </a:extLst>
            </p:cNvPr>
            <p:cNvSpPr>
              <a:spLocks noChangeArrowheads="1"/>
            </p:cNvSpPr>
            <p:nvPr/>
          </p:nvSpPr>
          <p:spPr bwMode="auto">
            <a:xfrm>
              <a:off x="3054"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16556" name="Line 140">
              <a:extLst>
                <a:ext uri="{FF2B5EF4-FFF2-40B4-BE49-F238E27FC236}">
                  <a16:creationId xmlns:a16="http://schemas.microsoft.com/office/drawing/2014/main" id="{6FF94AE3-BCF2-49BA-8D70-A823733FD475}"/>
                </a:ext>
              </a:extLst>
            </p:cNvPr>
            <p:cNvSpPr>
              <a:spLocks noChangeShapeType="1"/>
            </p:cNvSpPr>
            <p:nvPr/>
          </p:nvSpPr>
          <p:spPr bwMode="auto">
            <a:xfrm>
              <a:off x="3281" y="2"/>
              <a:ext cx="545"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557" name="Rectangle 141">
              <a:extLst>
                <a:ext uri="{FF2B5EF4-FFF2-40B4-BE49-F238E27FC236}">
                  <a16:creationId xmlns:a16="http://schemas.microsoft.com/office/drawing/2014/main" id="{DBCF510B-D6B5-44D2-BC5C-8C20DD367418}"/>
                </a:ext>
              </a:extLst>
            </p:cNvPr>
            <p:cNvSpPr>
              <a:spLocks noChangeArrowheads="1"/>
            </p:cNvSpPr>
            <p:nvPr/>
          </p:nvSpPr>
          <p:spPr bwMode="auto">
            <a:xfrm>
              <a:off x="338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13</a:t>
              </a:r>
              <a:endParaRPr lang="en-US" altLang="zh-CN" sz="2800">
                <a:effectLst>
                  <a:outerShdw blurRad="38100" dist="38100" dir="2700000" algn="tl">
                    <a:srgbClr val="FFFFFF"/>
                  </a:outerShdw>
                </a:effectLst>
                <a:ea typeface="宋体" panose="02010600030101010101" pitchFamily="2" charset="-122"/>
              </a:endParaRPr>
            </a:p>
          </p:txBody>
        </p:sp>
        <p:sp>
          <p:nvSpPr>
            <p:cNvPr id="316558" name="Rectangle 142">
              <a:extLst>
                <a:ext uri="{FF2B5EF4-FFF2-40B4-BE49-F238E27FC236}">
                  <a16:creationId xmlns:a16="http://schemas.microsoft.com/office/drawing/2014/main" id="{DC713B05-83B0-49FA-A1C4-15E66CE5C43D}"/>
                </a:ext>
              </a:extLst>
            </p:cNvPr>
            <p:cNvSpPr>
              <a:spLocks noChangeArrowheads="1"/>
            </p:cNvSpPr>
            <p:nvPr/>
          </p:nvSpPr>
          <p:spPr bwMode="auto">
            <a:xfrm>
              <a:off x="3658"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14</a:t>
              </a:r>
              <a:endParaRPr lang="en-US" altLang="zh-CN" sz="2800">
                <a:effectLst>
                  <a:outerShdw blurRad="38100" dist="38100" dir="2700000" algn="tl">
                    <a:srgbClr val="FFFFFF"/>
                  </a:outerShdw>
                </a:effectLst>
                <a:ea typeface="宋体" panose="02010600030101010101" pitchFamily="2" charset="-122"/>
              </a:endParaRPr>
            </a:p>
          </p:txBody>
        </p:sp>
        <p:sp>
          <p:nvSpPr>
            <p:cNvPr id="316559" name="Rectangle 143">
              <a:extLst>
                <a:ext uri="{FF2B5EF4-FFF2-40B4-BE49-F238E27FC236}">
                  <a16:creationId xmlns:a16="http://schemas.microsoft.com/office/drawing/2014/main" id="{FAEA6229-F6AE-43C3-8FBD-AEE8B96215EC}"/>
                </a:ext>
              </a:extLst>
            </p:cNvPr>
            <p:cNvSpPr>
              <a:spLocks noChangeArrowheads="1"/>
            </p:cNvSpPr>
            <p:nvPr/>
          </p:nvSpPr>
          <p:spPr bwMode="auto">
            <a:xfrm>
              <a:off x="3325" y="209"/>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16560" name="Rectangle 144">
              <a:extLst>
                <a:ext uri="{FF2B5EF4-FFF2-40B4-BE49-F238E27FC236}">
                  <a16:creationId xmlns:a16="http://schemas.microsoft.com/office/drawing/2014/main" id="{576F725F-298C-4254-A30D-77DD9DFEB447}"/>
                </a:ext>
              </a:extLst>
            </p:cNvPr>
            <p:cNvSpPr>
              <a:spLocks noChangeArrowheads="1"/>
            </p:cNvSpPr>
            <p:nvPr/>
          </p:nvSpPr>
          <p:spPr bwMode="auto">
            <a:xfrm>
              <a:off x="3576" y="213"/>
              <a:ext cx="20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16561" name="Line 145">
              <a:extLst>
                <a:ext uri="{FF2B5EF4-FFF2-40B4-BE49-F238E27FC236}">
                  <a16:creationId xmlns:a16="http://schemas.microsoft.com/office/drawing/2014/main" id="{38EFDFED-2CD6-4DF8-AE25-0CF3A2A3760D}"/>
                </a:ext>
              </a:extLst>
            </p:cNvPr>
            <p:cNvSpPr>
              <a:spLocks noChangeShapeType="1"/>
            </p:cNvSpPr>
            <p:nvPr/>
          </p:nvSpPr>
          <p:spPr bwMode="auto">
            <a:xfrm>
              <a:off x="3281" y="2"/>
              <a:ext cx="5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562" name="Line 146">
              <a:extLst>
                <a:ext uri="{FF2B5EF4-FFF2-40B4-BE49-F238E27FC236}">
                  <a16:creationId xmlns:a16="http://schemas.microsoft.com/office/drawing/2014/main" id="{05F9C115-931D-49C7-824F-37B70563594C}"/>
                </a:ext>
              </a:extLst>
            </p:cNvPr>
            <p:cNvSpPr>
              <a:spLocks noChangeShapeType="1"/>
            </p:cNvSpPr>
            <p:nvPr/>
          </p:nvSpPr>
          <p:spPr bwMode="auto">
            <a:xfrm>
              <a:off x="3826" y="2"/>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563" name="Line 147">
              <a:extLst>
                <a:ext uri="{FF2B5EF4-FFF2-40B4-BE49-F238E27FC236}">
                  <a16:creationId xmlns:a16="http://schemas.microsoft.com/office/drawing/2014/main" id="{222F3769-D60B-4C86-A6EC-5023264C47F8}"/>
                </a:ext>
              </a:extLst>
            </p:cNvPr>
            <p:cNvSpPr>
              <a:spLocks noChangeShapeType="1"/>
            </p:cNvSpPr>
            <p:nvPr/>
          </p:nvSpPr>
          <p:spPr bwMode="auto">
            <a:xfrm>
              <a:off x="3826" y="173"/>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564" name="Rectangle 148">
              <a:extLst>
                <a:ext uri="{FF2B5EF4-FFF2-40B4-BE49-F238E27FC236}">
                  <a16:creationId xmlns:a16="http://schemas.microsoft.com/office/drawing/2014/main" id="{1FEA68B0-17A6-45C5-BE1D-60871C30587E}"/>
                </a:ext>
              </a:extLst>
            </p:cNvPr>
            <p:cNvSpPr>
              <a:spLocks noChangeArrowheads="1"/>
            </p:cNvSpPr>
            <p:nvPr/>
          </p:nvSpPr>
          <p:spPr bwMode="auto">
            <a:xfrm>
              <a:off x="3886"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15</a:t>
              </a:r>
              <a:endParaRPr lang="en-US" altLang="zh-CN" sz="2800">
                <a:effectLst>
                  <a:outerShdw blurRad="38100" dist="38100" dir="2700000" algn="tl">
                    <a:srgbClr val="FFFFFF"/>
                  </a:outerShdw>
                </a:effectLst>
                <a:ea typeface="宋体" panose="02010600030101010101" pitchFamily="2" charset="-122"/>
              </a:endParaRPr>
            </a:p>
          </p:txBody>
        </p:sp>
        <p:sp>
          <p:nvSpPr>
            <p:cNvPr id="316565" name="Rectangle 149">
              <a:extLst>
                <a:ext uri="{FF2B5EF4-FFF2-40B4-BE49-F238E27FC236}">
                  <a16:creationId xmlns:a16="http://schemas.microsoft.com/office/drawing/2014/main" id="{0AEBDC22-BEEC-47B3-9245-CEF0E7472865}"/>
                </a:ext>
              </a:extLst>
            </p:cNvPr>
            <p:cNvSpPr>
              <a:spLocks noChangeArrowheads="1"/>
            </p:cNvSpPr>
            <p:nvPr/>
          </p:nvSpPr>
          <p:spPr bwMode="auto">
            <a:xfrm>
              <a:off x="415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16</a:t>
              </a:r>
              <a:endParaRPr lang="en-US" altLang="zh-CN" sz="2800">
                <a:effectLst>
                  <a:outerShdw blurRad="38100" dist="38100" dir="2700000" algn="tl">
                    <a:srgbClr val="FFFFFF"/>
                  </a:outerShdw>
                </a:effectLst>
                <a:ea typeface="宋体" panose="02010600030101010101" pitchFamily="2" charset="-122"/>
              </a:endParaRPr>
            </a:p>
          </p:txBody>
        </p:sp>
        <p:sp>
          <p:nvSpPr>
            <p:cNvPr id="316566" name="Rectangle 150">
              <a:extLst>
                <a:ext uri="{FF2B5EF4-FFF2-40B4-BE49-F238E27FC236}">
                  <a16:creationId xmlns:a16="http://schemas.microsoft.com/office/drawing/2014/main" id="{F3932AEC-17DB-4662-9E0D-A24BE43EE93C}"/>
                </a:ext>
              </a:extLst>
            </p:cNvPr>
            <p:cNvSpPr>
              <a:spLocks noChangeArrowheads="1"/>
            </p:cNvSpPr>
            <p:nvPr/>
          </p:nvSpPr>
          <p:spPr bwMode="auto">
            <a:xfrm>
              <a:off x="4429"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17</a:t>
              </a:r>
              <a:endParaRPr lang="en-US" altLang="zh-CN" sz="2800">
                <a:effectLst>
                  <a:outerShdw blurRad="38100" dist="38100" dir="2700000" algn="tl">
                    <a:srgbClr val="FFFFFF"/>
                  </a:outerShdw>
                </a:effectLst>
                <a:ea typeface="宋体" panose="02010600030101010101" pitchFamily="2" charset="-122"/>
              </a:endParaRPr>
            </a:p>
          </p:txBody>
        </p:sp>
        <p:sp>
          <p:nvSpPr>
            <p:cNvPr id="316567" name="Rectangle 151">
              <a:extLst>
                <a:ext uri="{FF2B5EF4-FFF2-40B4-BE49-F238E27FC236}">
                  <a16:creationId xmlns:a16="http://schemas.microsoft.com/office/drawing/2014/main" id="{340F7AED-C063-4CD5-BCC9-39309A4E63D1}"/>
                </a:ext>
              </a:extLst>
            </p:cNvPr>
            <p:cNvSpPr>
              <a:spLocks noChangeArrowheads="1"/>
            </p:cNvSpPr>
            <p:nvPr/>
          </p:nvSpPr>
          <p:spPr bwMode="auto">
            <a:xfrm>
              <a:off x="469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18</a:t>
              </a:r>
              <a:endParaRPr lang="en-US" altLang="zh-CN" sz="2800">
                <a:effectLst>
                  <a:outerShdw blurRad="38100" dist="38100" dir="2700000" algn="tl">
                    <a:srgbClr val="FFFFFF"/>
                  </a:outerShdw>
                </a:effectLst>
                <a:ea typeface="宋体" panose="02010600030101010101" pitchFamily="2" charset="-122"/>
              </a:endParaRPr>
            </a:p>
          </p:txBody>
        </p:sp>
        <p:sp>
          <p:nvSpPr>
            <p:cNvPr id="316568" name="Rectangle 152">
              <a:extLst>
                <a:ext uri="{FF2B5EF4-FFF2-40B4-BE49-F238E27FC236}">
                  <a16:creationId xmlns:a16="http://schemas.microsoft.com/office/drawing/2014/main" id="{059C0846-AA67-440C-BB4A-ED13018B6384}"/>
                </a:ext>
              </a:extLst>
            </p:cNvPr>
            <p:cNvSpPr>
              <a:spLocks noChangeArrowheads="1"/>
            </p:cNvSpPr>
            <p:nvPr/>
          </p:nvSpPr>
          <p:spPr bwMode="auto">
            <a:xfrm>
              <a:off x="4975"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19</a:t>
              </a:r>
              <a:endParaRPr lang="en-US" altLang="zh-CN" sz="2800">
                <a:effectLst>
                  <a:outerShdw blurRad="38100" dist="38100" dir="2700000" algn="tl">
                    <a:srgbClr val="FFFFFF"/>
                  </a:outerShdw>
                </a:effectLst>
                <a:ea typeface="宋体" panose="02010600030101010101" pitchFamily="2" charset="-122"/>
              </a:endParaRPr>
            </a:p>
          </p:txBody>
        </p:sp>
        <p:sp>
          <p:nvSpPr>
            <p:cNvPr id="316569" name="Rectangle 153">
              <a:extLst>
                <a:ext uri="{FF2B5EF4-FFF2-40B4-BE49-F238E27FC236}">
                  <a16:creationId xmlns:a16="http://schemas.microsoft.com/office/drawing/2014/main" id="{E353947D-8E43-4EEE-B0C1-CD87E480A99B}"/>
                </a:ext>
              </a:extLst>
            </p:cNvPr>
            <p:cNvSpPr>
              <a:spLocks noChangeArrowheads="1"/>
            </p:cNvSpPr>
            <p:nvPr/>
          </p:nvSpPr>
          <p:spPr bwMode="auto">
            <a:xfrm>
              <a:off x="5230" y="29"/>
              <a:ext cx="124" cy="147"/>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20</a:t>
              </a:r>
              <a:endParaRPr lang="en-US" altLang="zh-CN" sz="2800">
                <a:effectLst>
                  <a:outerShdw blurRad="38100" dist="38100" dir="2700000" algn="tl">
                    <a:srgbClr val="FFFFFF"/>
                  </a:outerShdw>
                </a:effectLst>
                <a:ea typeface="宋体" panose="02010600030101010101" pitchFamily="2" charset="-122"/>
              </a:endParaRPr>
            </a:p>
          </p:txBody>
        </p:sp>
        <p:sp>
          <p:nvSpPr>
            <p:cNvPr id="316570" name="Rectangle 154">
              <a:extLst>
                <a:ext uri="{FF2B5EF4-FFF2-40B4-BE49-F238E27FC236}">
                  <a16:creationId xmlns:a16="http://schemas.microsoft.com/office/drawing/2014/main" id="{3328B816-487C-4937-98CF-D3AC7595F2C9}"/>
                </a:ext>
              </a:extLst>
            </p:cNvPr>
            <p:cNvSpPr>
              <a:spLocks noChangeArrowheads="1"/>
            </p:cNvSpPr>
            <p:nvPr/>
          </p:nvSpPr>
          <p:spPr bwMode="auto">
            <a:xfrm>
              <a:off x="4157" y="208"/>
              <a:ext cx="12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a:t>
              </a:r>
            </a:p>
          </p:txBody>
        </p:sp>
        <p:sp>
          <p:nvSpPr>
            <p:cNvPr id="316571" name="Rectangle 155">
              <a:extLst>
                <a:ext uri="{FF2B5EF4-FFF2-40B4-BE49-F238E27FC236}">
                  <a16:creationId xmlns:a16="http://schemas.microsoft.com/office/drawing/2014/main" id="{1E37D1F4-2ABD-4174-B5F1-9A15AE20CC29}"/>
                </a:ext>
              </a:extLst>
            </p:cNvPr>
            <p:cNvSpPr>
              <a:spLocks noChangeArrowheads="1"/>
            </p:cNvSpPr>
            <p:nvPr/>
          </p:nvSpPr>
          <p:spPr bwMode="auto">
            <a:xfrm>
              <a:off x="4435" y="211"/>
              <a:ext cx="11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Ex</a:t>
              </a:r>
              <a:endParaRPr lang="en-US" altLang="zh-CN" sz="2400">
                <a:effectLst>
                  <a:outerShdw blurRad="38100" dist="38100" dir="2700000" algn="tl">
                    <a:srgbClr val="FFFFFF"/>
                  </a:outerShdw>
                </a:effectLst>
                <a:ea typeface="宋体" panose="02010600030101010101" pitchFamily="2" charset="-122"/>
              </a:endParaRPr>
            </a:p>
          </p:txBody>
        </p:sp>
        <p:sp>
          <p:nvSpPr>
            <p:cNvPr id="316572" name="Rectangle 156">
              <a:extLst>
                <a:ext uri="{FF2B5EF4-FFF2-40B4-BE49-F238E27FC236}">
                  <a16:creationId xmlns:a16="http://schemas.microsoft.com/office/drawing/2014/main" id="{FFC9D667-4A21-4430-A582-7F0E47D1CDDA}"/>
                </a:ext>
              </a:extLst>
            </p:cNvPr>
            <p:cNvSpPr>
              <a:spLocks noChangeArrowheads="1"/>
            </p:cNvSpPr>
            <p:nvPr/>
          </p:nvSpPr>
          <p:spPr bwMode="auto">
            <a:xfrm>
              <a:off x="4660" y="214"/>
              <a:ext cx="19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Flgs</a:t>
              </a:r>
              <a:endParaRPr lang="en-US" altLang="zh-CN" sz="2400">
                <a:effectLst>
                  <a:outerShdw blurRad="38100" dist="38100" dir="2700000" algn="tl">
                    <a:srgbClr val="FFFFFF"/>
                  </a:outerShdw>
                </a:effectLst>
                <a:ea typeface="宋体" panose="02010600030101010101" pitchFamily="2" charset="-122"/>
              </a:endParaRPr>
            </a:p>
          </p:txBody>
        </p:sp>
        <p:sp>
          <p:nvSpPr>
            <p:cNvPr id="316573" name="Rectangle 157">
              <a:extLst>
                <a:ext uri="{FF2B5EF4-FFF2-40B4-BE49-F238E27FC236}">
                  <a16:creationId xmlns:a16="http://schemas.microsoft.com/office/drawing/2014/main" id="{29FE8907-F482-435B-8213-36773852844B}"/>
                </a:ext>
              </a:extLst>
            </p:cNvPr>
            <p:cNvSpPr>
              <a:spLocks noChangeArrowheads="1"/>
            </p:cNvSpPr>
            <p:nvPr/>
          </p:nvSpPr>
          <p:spPr bwMode="auto">
            <a:xfrm>
              <a:off x="4914" y="210"/>
              <a:ext cx="2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Br Ck</a:t>
              </a:r>
              <a:endParaRPr lang="en-US" altLang="zh-CN" sz="2400">
                <a:effectLst>
                  <a:outerShdw blurRad="38100" dist="38100" dir="2700000" algn="tl">
                    <a:srgbClr val="FFFFFF"/>
                  </a:outerShdw>
                </a:effectLst>
                <a:ea typeface="宋体" panose="02010600030101010101" pitchFamily="2" charset="-122"/>
              </a:endParaRPr>
            </a:p>
          </p:txBody>
        </p:sp>
        <p:sp>
          <p:nvSpPr>
            <p:cNvPr id="316574" name="Rectangle 158">
              <a:extLst>
                <a:ext uri="{FF2B5EF4-FFF2-40B4-BE49-F238E27FC236}">
                  <a16:creationId xmlns:a16="http://schemas.microsoft.com/office/drawing/2014/main" id="{49492942-7378-4D8F-95E8-89D5B1A4D651}"/>
                </a:ext>
              </a:extLst>
            </p:cNvPr>
            <p:cNvSpPr>
              <a:spLocks noChangeArrowheads="1"/>
            </p:cNvSpPr>
            <p:nvPr/>
          </p:nvSpPr>
          <p:spPr bwMode="auto">
            <a:xfrm>
              <a:off x="5194" y="211"/>
              <a:ext cx="26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16575" name="Rectangle 159">
              <a:extLst>
                <a:ext uri="{FF2B5EF4-FFF2-40B4-BE49-F238E27FC236}">
                  <a16:creationId xmlns:a16="http://schemas.microsoft.com/office/drawing/2014/main" id="{A3141987-1687-4C1B-9D40-2CACB5D0028C}"/>
                </a:ext>
              </a:extLst>
            </p:cNvPr>
            <p:cNvSpPr>
              <a:spLocks noChangeArrowheads="1"/>
            </p:cNvSpPr>
            <p:nvPr/>
          </p:nvSpPr>
          <p:spPr bwMode="auto">
            <a:xfrm>
              <a:off x="3886" y="208"/>
              <a:ext cx="1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 </a:t>
              </a:r>
              <a:endParaRPr lang="en-US" altLang="zh-CN" sz="2400">
                <a:effectLst>
                  <a:outerShdw blurRad="38100" dist="38100" dir="2700000" algn="tl">
                    <a:srgbClr val="FFFFFF"/>
                  </a:outerShdw>
                </a:effectLst>
                <a:ea typeface="宋体" panose="02010600030101010101" pitchFamily="2" charset="-122"/>
              </a:endParaRPr>
            </a:p>
          </p:txBody>
        </p:sp>
        <p:sp>
          <p:nvSpPr>
            <p:cNvPr id="316576" name="Rectangle 160">
              <a:extLst>
                <a:ext uri="{FF2B5EF4-FFF2-40B4-BE49-F238E27FC236}">
                  <a16:creationId xmlns:a16="http://schemas.microsoft.com/office/drawing/2014/main" id="{F860840F-13A9-49D4-8302-7C5C4AEE1241}"/>
                </a:ext>
              </a:extLst>
            </p:cNvPr>
            <p:cNvSpPr>
              <a:spLocks noChangeArrowheads="1"/>
            </p:cNvSpPr>
            <p:nvPr/>
          </p:nvSpPr>
          <p:spPr bwMode="auto">
            <a:xfrm>
              <a:off x="67" y="211"/>
              <a:ext cx="42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Nxt IP</a:t>
              </a:r>
              <a:endParaRPr lang="en-US" altLang="zh-CN" sz="2400">
                <a:effectLst>
                  <a:outerShdw blurRad="38100" dist="38100" dir="2700000" algn="tl">
                    <a:srgbClr val="FFFFFF"/>
                  </a:outerShdw>
                </a:effectLst>
                <a:ea typeface="宋体" panose="02010600030101010101" pitchFamily="2" charset="-122"/>
              </a:endParaRPr>
            </a:p>
          </p:txBody>
        </p:sp>
        <p:sp>
          <p:nvSpPr>
            <p:cNvPr id="316577" name="Rectangle 161">
              <a:extLst>
                <a:ext uri="{FF2B5EF4-FFF2-40B4-BE49-F238E27FC236}">
                  <a16:creationId xmlns:a16="http://schemas.microsoft.com/office/drawing/2014/main" id="{BFD9ABA8-5BE9-4CC5-A0F1-151DF619852C}"/>
                </a:ext>
              </a:extLst>
            </p:cNvPr>
            <p:cNvSpPr>
              <a:spLocks noChangeArrowheads="1"/>
            </p:cNvSpPr>
            <p:nvPr/>
          </p:nvSpPr>
          <p:spPr bwMode="auto">
            <a:xfrm>
              <a:off x="13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a:t>
              </a:r>
              <a:endParaRPr lang="en-US" altLang="zh-CN" sz="2800">
                <a:effectLst>
                  <a:outerShdw blurRad="38100" dist="38100" dir="2700000" algn="tl">
                    <a:srgbClr val="FFFFFF"/>
                  </a:outerShdw>
                </a:effectLst>
                <a:ea typeface="宋体" panose="02010600030101010101" pitchFamily="2" charset="-122"/>
              </a:endParaRPr>
            </a:p>
          </p:txBody>
        </p:sp>
        <p:grpSp>
          <p:nvGrpSpPr>
            <p:cNvPr id="316578" name="Group 162">
              <a:extLst>
                <a:ext uri="{FF2B5EF4-FFF2-40B4-BE49-F238E27FC236}">
                  <a16:creationId xmlns:a16="http://schemas.microsoft.com/office/drawing/2014/main" id="{DA589DE7-4781-44A7-B33B-403242C6336E}"/>
                </a:ext>
              </a:extLst>
            </p:cNvPr>
            <p:cNvGrpSpPr>
              <a:grpSpLocks/>
            </p:cNvGrpSpPr>
            <p:nvPr/>
          </p:nvGrpSpPr>
          <p:grpSpPr bwMode="auto">
            <a:xfrm>
              <a:off x="144" y="577"/>
              <a:ext cx="4722" cy="2303"/>
              <a:chOff x="0" y="0"/>
              <a:chExt cx="4722" cy="2303"/>
            </a:xfrm>
          </p:grpSpPr>
          <p:sp>
            <p:nvSpPr>
              <p:cNvPr id="316579" name="Text Box 163">
                <a:extLst>
                  <a:ext uri="{FF2B5EF4-FFF2-40B4-BE49-F238E27FC236}">
                    <a16:creationId xmlns:a16="http://schemas.microsoft.com/office/drawing/2014/main" id="{F14B8C9A-20B6-4599-BA0B-97F9B41D3959}"/>
                  </a:ext>
                </a:extLst>
              </p:cNvPr>
              <p:cNvSpPr txBox="1">
                <a:spLocks noChangeArrowheads="1"/>
              </p:cNvSpPr>
              <p:nvPr/>
            </p:nvSpPr>
            <p:spPr bwMode="auto">
              <a:xfrm>
                <a:off x="0" y="0"/>
                <a:ext cx="4722" cy="8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latin typeface="Trebuchet MS" panose="020B0603020202020204" pitchFamily="34" charset="0"/>
                    <a:ea typeface="宋体" panose="02010600030101010101" pitchFamily="2" charset="-122"/>
                  </a:rPr>
                  <a:t>TC Fetch: Trace cache fetch</a:t>
                </a:r>
              </a:p>
              <a:p>
                <a:r>
                  <a:rPr lang="en-US" altLang="zh-CN" sz="2400">
                    <a:latin typeface="Trebuchet MS" panose="020B0603020202020204" pitchFamily="34" charset="0"/>
                    <a:ea typeface="宋体" panose="02010600030101010101" pitchFamily="2" charset="-122"/>
                  </a:rPr>
                  <a:t>	Read the decoded instructions (uOPs) out of </a:t>
                </a:r>
              </a:p>
              <a:p>
                <a:r>
                  <a:rPr lang="en-US" altLang="zh-CN" sz="2400">
                    <a:latin typeface="Trebuchet MS" panose="020B0603020202020204" pitchFamily="34" charset="0"/>
                    <a:ea typeface="宋体" panose="02010600030101010101" pitchFamily="2" charset="-122"/>
                  </a:rPr>
                  <a:t>	the Execution Trace Cache</a:t>
                </a:r>
              </a:p>
            </p:txBody>
          </p:sp>
          <p:sp>
            <p:nvSpPr>
              <p:cNvPr id="316580" name="Rectangle 164">
                <a:extLst>
                  <a:ext uri="{FF2B5EF4-FFF2-40B4-BE49-F238E27FC236}">
                    <a16:creationId xmlns:a16="http://schemas.microsoft.com/office/drawing/2014/main" id="{353DEFF7-7D78-4B44-9FEF-F89BEF7CFE8D}"/>
                  </a:ext>
                </a:extLst>
              </p:cNvPr>
              <p:cNvSpPr>
                <a:spLocks noChangeArrowheads="1"/>
              </p:cNvSpPr>
              <p:nvPr/>
            </p:nvSpPr>
            <p:spPr bwMode="auto">
              <a:xfrm rot="16200000">
                <a:off x="1704" y="1655"/>
                <a:ext cx="960" cy="336"/>
              </a:xfrm>
              <a:prstGeom prst="rect">
                <a:avLst/>
              </a:prstGeom>
              <a:solidFill>
                <a:schemeClr val="folHlink"/>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effectLst>
                      <a:outerShdw blurRad="38100" dist="38100" dir="2700000" algn="tl">
                        <a:srgbClr val="FFFFFF"/>
                      </a:outerShdw>
                    </a:effectLst>
                    <a:ea typeface="宋体" panose="02010600030101010101" pitchFamily="2" charset="-122"/>
                  </a:rPr>
                  <a:t>Trace Cache</a:t>
                </a:r>
              </a:p>
            </p:txBody>
          </p:sp>
        </p:grpSp>
      </p:grpSp>
      <p:sp>
        <p:nvSpPr>
          <p:cNvPr id="2" name="日期占位符 1">
            <a:extLst>
              <a:ext uri="{FF2B5EF4-FFF2-40B4-BE49-F238E27FC236}">
                <a16:creationId xmlns:a16="http://schemas.microsoft.com/office/drawing/2014/main" id="{7A3C8FF1-3FEC-499C-B6F9-41E66CC2D008}"/>
              </a:ext>
            </a:extLst>
          </p:cNvPr>
          <p:cNvSpPr>
            <a:spLocks noGrp="1"/>
          </p:cNvSpPr>
          <p:nvPr>
            <p:ph type="dt" sz="half" idx="10"/>
          </p:nvPr>
        </p:nvSpPr>
        <p:spPr/>
        <p:txBody>
          <a:bodyPr/>
          <a:lstStyle/>
          <a:p>
            <a:fld id="{0B27B1B0-FAD6-44B0-8DE2-EBC5A77CC270}"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4A41F2AE-D327-49B5-BBA8-192B325A7AF3}"/>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89A75E6E-2370-49ED-BB50-A4EE5DB9B048}"/>
              </a:ext>
            </a:extLst>
          </p:cNvPr>
          <p:cNvSpPr>
            <a:spLocks noGrp="1"/>
          </p:cNvSpPr>
          <p:nvPr>
            <p:ph type="sldNum" sz="quarter" idx="12"/>
          </p:nvPr>
        </p:nvSpPr>
        <p:spPr/>
        <p:txBody>
          <a:bodyPr/>
          <a:lstStyle/>
          <a:p>
            <a:fld id="{543F9F60-DC96-4418-AA45-B65D142E4089}" type="slidenum">
              <a:rPr lang="zh-CN" altLang="en-US" smtClean="0"/>
              <a:t>96</a:t>
            </a:fld>
            <a:endParaRPr lang="zh-CN" altLang="en-US"/>
          </a:p>
        </p:txBody>
      </p:sp>
    </p:spTree>
    <p:extLst>
      <p:ext uri="{BB962C8B-B14F-4D97-AF65-F5344CB8AC3E}">
        <p14:creationId xmlns:p14="http://schemas.microsoft.com/office/powerpoint/2010/main" val="3846731794"/>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627" name="Rectangle 163">
            <a:extLst>
              <a:ext uri="{FF2B5EF4-FFF2-40B4-BE49-F238E27FC236}">
                <a16:creationId xmlns:a16="http://schemas.microsoft.com/office/drawing/2014/main" id="{847CE1A5-3711-46A4-BAF9-E91E0F1ABAA1}"/>
              </a:ext>
            </a:extLst>
          </p:cNvPr>
          <p:cNvSpPr>
            <a:spLocks noGrp="1" noChangeArrowheads="1"/>
          </p:cNvSpPr>
          <p:nvPr>
            <p:ph type="title"/>
          </p:nvPr>
        </p:nvSpPr>
        <p:spPr/>
        <p:txBody>
          <a:bodyPr/>
          <a:lstStyle/>
          <a:p>
            <a:r>
              <a:rPr lang="en-US" altLang="zh-CN"/>
              <a:t>Hyper Pipelined Technology 3/13</a:t>
            </a:r>
          </a:p>
        </p:txBody>
      </p:sp>
      <p:sp>
        <p:nvSpPr>
          <p:cNvPr id="318466" name="Rectangle 2">
            <a:extLst>
              <a:ext uri="{FF2B5EF4-FFF2-40B4-BE49-F238E27FC236}">
                <a16:creationId xmlns:a16="http://schemas.microsoft.com/office/drawing/2014/main" id="{6E07B56A-0C87-41AD-8656-7D2F63DAA4B6}"/>
              </a:ext>
            </a:extLst>
          </p:cNvPr>
          <p:cNvSpPr>
            <a:spLocks noChangeArrowheads="1"/>
          </p:cNvSpPr>
          <p:nvPr/>
        </p:nvSpPr>
        <p:spPr bwMode="auto">
          <a:xfrm>
            <a:off x="6943725" y="2522538"/>
            <a:ext cx="4763"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8467" name="Rectangle 3">
            <a:extLst>
              <a:ext uri="{FF2B5EF4-FFF2-40B4-BE49-F238E27FC236}">
                <a16:creationId xmlns:a16="http://schemas.microsoft.com/office/drawing/2014/main" id="{CA39B9D2-E2E1-4989-9C65-A2B7894739B8}"/>
              </a:ext>
            </a:extLst>
          </p:cNvPr>
          <p:cNvSpPr>
            <a:spLocks noChangeArrowheads="1"/>
          </p:cNvSpPr>
          <p:nvPr/>
        </p:nvSpPr>
        <p:spPr bwMode="auto">
          <a:xfrm>
            <a:off x="1084263"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8468" name="Rectangle 4">
            <a:extLst>
              <a:ext uri="{FF2B5EF4-FFF2-40B4-BE49-F238E27FC236}">
                <a16:creationId xmlns:a16="http://schemas.microsoft.com/office/drawing/2014/main" id="{70F21581-F76B-494E-9E55-869234008A1A}"/>
              </a:ext>
            </a:extLst>
          </p:cNvPr>
          <p:cNvSpPr>
            <a:spLocks noChangeArrowheads="1"/>
          </p:cNvSpPr>
          <p:nvPr/>
        </p:nvSpPr>
        <p:spPr bwMode="auto">
          <a:xfrm>
            <a:off x="1920875"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8469" name="Rectangle 5">
            <a:extLst>
              <a:ext uri="{FF2B5EF4-FFF2-40B4-BE49-F238E27FC236}">
                <a16:creationId xmlns:a16="http://schemas.microsoft.com/office/drawing/2014/main" id="{9D419F9B-5BA4-46A4-A2FF-8FAD67C77324}"/>
              </a:ext>
            </a:extLst>
          </p:cNvPr>
          <p:cNvSpPr>
            <a:spLocks noChangeArrowheads="1"/>
          </p:cNvSpPr>
          <p:nvPr/>
        </p:nvSpPr>
        <p:spPr bwMode="auto">
          <a:xfrm>
            <a:off x="6108700"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8470" name="Rectangle 6">
            <a:extLst>
              <a:ext uri="{FF2B5EF4-FFF2-40B4-BE49-F238E27FC236}">
                <a16:creationId xmlns:a16="http://schemas.microsoft.com/office/drawing/2014/main" id="{A3FDF2D4-9162-45A5-ABE8-8C29D1923CDC}"/>
              </a:ext>
            </a:extLst>
          </p:cNvPr>
          <p:cNvSpPr>
            <a:spLocks noChangeArrowheads="1"/>
          </p:cNvSpPr>
          <p:nvPr/>
        </p:nvSpPr>
        <p:spPr bwMode="auto">
          <a:xfrm>
            <a:off x="1624013" y="12461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8471" name="Rectangle 7">
            <a:extLst>
              <a:ext uri="{FF2B5EF4-FFF2-40B4-BE49-F238E27FC236}">
                <a16:creationId xmlns:a16="http://schemas.microsoft.com/office/drawing/2014/main" id="{13D67E97-BDFD-4542-B936-185F305FC0CC}"/>
              </a:ext>
            </a:extLst>
          </p:cNvPr>
          <p:cNvSpPr>
            <a:spLocks noChangeArrowheads="1"/>
          </p:cNvSpPr>
          <p:nvPr/>
        </p:nvSpPr>
        <p:spPr bwMode="auto">
          <a:xfrm>
            <a:off x="4556125" y="12461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8472" name="Rectangle 8">
            <a:extLst>
              <a:ext uri="{FF2B5EF4-FFF2-40B4-BE49-F238E27FC236}">
                <a16:creationId xmlns:a16="http://schemas.microsoft.com/office/drawing/2014/main" id="{964EE172-C4B3-4739-8BCF-BAF34DD07CD6}"/>
              </a:ext>
            </a:extLst>
          </p:cNvPr>
          <p:cNvSpPr>
            <a:spLocks noChangeArrowheads="1"/>
          </p:cNvSpPr>
          <p:nvPr/>
        </p:nvSpPr>
        <p:spPr bwMode="auto">
          <a:xfrm>
            <a:off x="5397500" y="1271588"/>
            <a:ext cx="836613" cy="63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8473" name="Rectangle 9">
            <a:extLst>
              <a:ext uri="{FF2B5EF4-FFF2-40B4-BE49-F238E27FC236}">
                <a16:creationId xmlns:a16="http://schemas.microsoft.com/office/drawing/2014/main" id="{AE227852-02AA-4360-AE13-A10E39DE2AAA}"/>
              </a:ext>
            </a:extLst>
          </p:cNvPr>
          <p:cNvSpPr>
            <a:spLocks noChangeArrowheads="1"/>
          </p:cNvSpPr>
          <p:nvPr/>
        </p:nvSpPr>
        <p:spPr bwMode="auto">
          <a:xfrm>
            <a:off x="5397500" y="1271588"/>
            <a:ext cx="836613"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18474" name="Group 10">
            <a:extLst>
              <a:ext uri="{FF2B5EF4-FFF2-40B4-BE49-F238E27FC236}">
                <a16:creationId xmlns:a16="http://schemas.microsoft.com/office/drawing/2014/main" id="{CB12C2CC-F279-407A-B894-CFC9359CEE38}"/>
              </a:ext>
            </a:extLst>
          </p:cNvPr>
          <p:cNvGrpSpPr>
            <a:grpSpLocks/>
          </p:cNvGrpSpPr>
          <p:nvPr/>
        </p:nvGrpSpPr>
        <p:grpSpPr bwMode="auto">
          <a:xfrm>
            <a:off x="228600" y="1628775"/>
            <a:ext cx="8688388" cy="4441825"/>
            <a:chOff x="0" y="0"/>
            <a:chExt cx="5473" cy="3056"/>
          </a:xfrm>
        </p:grpSpPr>
        <p:sp>
          <p:nvSpPr>
            <p:cNvPr id="318475" name="Rectangle 11">
              <a:extLst>
                <a:ext uri="{FF2B5EF4-FFF2-40B4-BE49-F238E27FC236}">
                  <a16:creationId xmlns:a16="http://schemas.microsoft.com/office/drawing/2014/main" id="{E0403E20-7374-45E2-9D6C-49F582849B8D}"/>
                </a:ext>
              </a:extLst>
            </p:cNvPr>
            <p:cNvSpPr>
              <a:spLocks noChangeArrowheads="1"/>
            </p:cNvSpPr>
            <p:nvPr/>
          </p:nvSpPr>
          <p:spPr bwMode="auto">
            <a:xfrm>
              <a:off x="0" y="6"/>
              <a:ext cx="5473" cy="38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bg2"/>
              </a:solidFill>
              <a:miter lim="800000"/>
              <a:headEnd/>
              <a:tailEnd/>
            </a:ln>
          </p:spPr>
          <p:txBody>
            <a:bodyPr/>
            <a:lstStyle/>
            <a:p>
              <a:endParaRPr lang="zh-CN" altLang="en-US"/>
            </a:p>
          </p:txBody>
        </p:sp>
        <p:sp>
          <p:nvSpPr>
            <p:cNvPr id="318476" name="Line 12">
              <a:extLst>
                <a:ext uri="{FF2B5EF4-FFF2-40B4-BE49-F238E27FC236}">
                  <a16:creationId xmlns:a16="http://schemas.microsoft.com/office/drawing/2014/main" id="{07E42225-EB76-4F04-A5D5-0ACC40CDA20C}"/>
                </a:ext>
              </a:extLst>
            </p:cNvPr>
            <p:cNvSpPr>
              <a:spLocks noChangeShapeType="1"/>
            </p:cNvSpPr>
            <p:nvPr/>
          </p:nvSpPr>
          <p:spPr bwMode="auto">
            <a:xfrm>
              <a:off x="55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477" name="Line 13">
              <a:extLst>
                <a:ext uri="{FF2B5EF4-FFF2-40B4-BE49-F238E27FC236}">
                  <a16:creationId xmlns:a16="http://schemas.microsoft.com/office/drawing/2014/main" id="{346029FD-C4E1-4D15-98CB-6CA31A07F8A9}"/>
                </a:ext>
              </a:extLst>
            </p:cNvPr>
            <p:cNvSpPr>
              <a:spLocks noChangeShapeType="1"/>
            </p:cNvSpPr>
            <p:nvPr/>
          </p:nvSpPr>
          <p:spPr bwMode="auto">
            <a:xfrm>
              <a:off x="1099"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478" name="Line 14">
              <a:extLst>
                <a:ext uri="{FF2B5EF4-FFF2-40B4-BE49-F238E27FC236}">
                  <a16:creationId xmlns:a16="http://schemas.microsoft.com/office/drawing/2014/main" id="{4B26D57B-D374-4EEC-A7CE-C9ABB60017CC}"/>
                </a:ext>
              </a:extLst>
            </p:cNvPr>
            <p:cNvSpPr>
              <a:spLocks noChangeShapeType="1"/>
            </p:cNvSpPr>
            <p:nvPr/>
          </p:nvSpPr>
          <p:spPr bwMode="auto">
            <a:xfrm>
              <a:off x="1644"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479" name="Line 15">
              <a:extLst>
                <a:ext uri="{FF2B5EF4-FFF2-40B4-BE49-F238E27FC236}">
                  <a16:creationId xmlns:a16="http://schemas.microsoft.com/office/drawing/2014/main" id="{09FF8A8E-545D-42BB-8EF2-217C62FF4895}"/>
                </a:ext>
              </a:extLst>
            </p:cNvPr>
            <p:cNvSpPr>
              <a:spLocks noChangeShapeType="1"/>
            </p:cNvSpPr>
            <p:nvPr/>
          </p:nvSpPr>
          <p:spPr bwMode="auto">
            <a:xfrm>
              <a:off x="2190"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480" name="Line 16">
              <a:extLst>
                <a:ext uri="{FF2B5EF4-FFF2-40B4-BE49-F238E27FC236}">
                  <a16:creationId xmlns:a16="http://schemas.microsoft.com/office/drawing/2014/main" id="{A762FA92-024D-422D-8738-E933C52A6A89}"/>
                </a:ext>
              </a:extLst>
            </p:cNvPr>
            <p:cNvSpPr>
              <a:spLocks noChangeShapeType="1"/>
            </p:cNvSpPr>
            <p:nvPr/>
          </p:nvSpPr>
          <p:spPr bwMode="auto">
            <a:xfrm>
              <a:off x="246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481" name="Line 17">
              <a:extLst>
                <a:ext uri="{FF2B5EF4-FFF2-40B4-BE49-F238E27FC236}">
                  <a16:creationId xmlns:a16="http://schemas.microsoft.com/office/drawing/2014/main" id="{832D2D29-563B-424E-86FD-C9988BE287DB}"/>
                </a:ext>
              </a:extLst>
            </p:cNvPr>
            <p:cNvSpPr>
              <a:spLocks noChangeShapeType="1"/>
            </p:cNvSpPr>
            <p:nvPr/>
          </p:nvSpPr>
          <p:spPr bwMode="auto">
            <a:xfrm>
              <a:off x="273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482" name="Line 18">
              <a:extLst>
                <a:ext uri="{FF2B5EF4-FFF2-40B4-BE49-F238E27FC236}">
                  <a16:creationId xmlns:a16="http://schemas.microsoft.com/office/drawing/2014/main" id="{1DCB263D-2846-4B80-8228-A8DD54B8F81F}"/>
                </a:ext>
              </a:extLst>
            </p:cNvPr>
            <p:cNvSpPr>
              <a:spLocks noChangeShapeType="1"/>
            </p:cNvSpPr>
            <p:nvPr/>
          </p:nvSpPr>
          <p:spPr bwMode="auto">
            <a:xfrm>
              <a:off x="3007"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483" name="Line 19">
              <a:extLst>
                <a:ext uri="{FF2B5EF4-FFF2-40B4-BE49-F238E27FC236}">
                  <a16:creationId xmlns:a16="http://schemas.microsoft.com/office/drawing/2014/main" id="{A8BE8F7D-9841-4C98-B9E5-00057432F743}"/>
                </a:ext>
              </a:extLst>
            </p:cNvPr>
            <p:cNvSpPr>
              <a:spLocks noChangeShapeType="1"/>
            </p:cNvSpPr>
            <p:nvPr/>
          </p:nvSpPr>
          <p:spPr bwMode="auto">
            <a:xfrm>
              <a:off x="3287" y="5"/>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484" name="Line 20">
              <a:extLst>
                <a:ext uri="{FF2B5EF4-FFF2-40B4-BE49-F238E27FC236}">
                  <a16:creationId xmlns:a16="http://schemas.microsoft.com/office/drawing/2014/main" id="{7D4D606E-4DD9-446F-9F39-AA81319FC848}"/>
                </a:ext>
              </a:extLst>
            </p:cNvPr>
            <p:cNvSpPr>
              <a:spLocks noChangeShapeType="1"/>
            </p:cNvSpPr>
            <p:nvPr/>
          </p:nvSpPr>
          <p:spPr bwMode="auto">
            <a:xfrm>
              <a:off x="3552"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485" name="Line 21">
              <a:extLst>
                <a:ext uri="{FF2B5EF4-FFF2-40B4-BE49-F238E27FC236}">
                  <a16:creationId xmlns:a16="http://schemas.microsoft.com/office/drawing/2014/main" id="{8E8BD8F3-018C-4E10-B612-CF9C5EDCAFAA}"/>
                </a:ext>
              </a:extLst>
            </p:cNvPr>
            <p:cNvSpPr>
              <a:spLocks noChangeShapeType="1"/>
            </p:cNvSpPr>
            <p:nvPr/>
          </p:nvSpPr>
          <p:spPr bwMode="auto">
            <a:xfrm>
              <a:off x="382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486" name="Line 22">
              <a:extLst>
                <a:ext uri="{FF2B5EF4-FFF2-40B4-BE49-F238E27FC236}">
                  <a16:creationId xmlns:a16="http://schemas.microsoft.com/office/drawing/2014/main" id="{C23ACC32-3897-47E2-BBF8-62E3036FB32D}"/>
                </a:ext>
              </a:extLst>
            </p:cNvPr>
            <p:cNvSpPr>
              <a:spLocks noChangeShapeType="1"/>
            </p:cNvSpPr>
            <p:nvPr/>
          </p:nvSpPr>
          <p:spPr bwMode="auto">
            <a:xfrm>
              <a:off x="4089" y="0"/>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487" name="Line 23">
              <a:extLst>
                <a:ext uri="{FF2B5EF4-FFF2-40B4-BE49-F238E27FC236}">
                  <a16:creationId xmlns:a16="http://schemas.microsoft.com/office/drawing/2014/main" id="{70E94A8E-A32D-4E34-9616-751724863C72}"/>
                </a:ext>
              </a:extLst>
            </p:cNvPr>
            <p:cNvSpPr>
              <a:spLocks noChangeShapeType="1"/>
            </p:cNvSpPr>
            <p:nvPr/>
          </p:nvSpPr>
          <p:spPr bwMode="auto">
            <a:xfrm>
              <a:off x="436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488" name="Line 24">
              <a:extLst>
                <a:ext uri="{FF2B5EF4-FFF2-40B4-BE49-F238E27FC236}">
                  <a16:creationId xmlns:a16="http://schemas.microsoft.com/office/drawing/2014/main" id="{5C4B8EF8-5DC7-4BE5-A65D-1D3AA335FCC4}"/>
                </a:ext>
              </a:extLst>
            </p:cNvPr>
            <p:cNvSpPr>
              <a:spLocks noChangeShapeType="1"/>
            </p:cNvSpPr>
            <p:nvPr/>
          </p:nvSpPr>
          <p:spPr bwMode="auto">
            <a:xfrm>
              <a:off x="4631" y="3"/>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489" name="Line 25">
              <a:extLst>
                <a:ext uri="{FF2B5EF4-FFF2-40B4-BE49-F238E27FC236}">
                  <a16:creationId xmlns:a16="http://schemas.microsoft.com/office/drawing/2014/main" id="{AE0EBB9D-AF19-4D2F-8793-0C9298E80027}"/>
                </a:ext>
              </a:extLst>
            </p:cNvPr>
            <p:cNvSpPr>
              <a:spLocks noChangeShapeType="1"/>
            </p:cNvSpPr>
            <p:nvPr/>
          </p:nvSpPr>
          <p:spPr bwMode="auto">
            <a:xfrm>
              <a:off x="4895"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490" name="Line 26">
              <a:extLst>
                <a:ext uri="{FF2B5EF4-FFF2-40B4-BE49-F238E27FC236}">
                  <a16:creationId xmlns:a16="http://schemas.microsoft.com/office/drawing/2014/main" id="{BD3E4112-8183-40F8-B426-E681AE641876}"/>
                </a:ext>
              </a:extLst>
            </p:cNvPr>
            <p:cNvSpPr>
              <a:spLocks noChangeShapeType="1"/>
            </p:cNvSpPr>
            <p:nvPr/>
          </p:nvSpPr>
          <p:spPr bwMode="auto">
            <a:xfrm>
              <a:off x="517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18491" name="Group 27">
              <a:extLst>
                <a:ext uri="{FF2B5EF4-FFF2-40B4-BE49-F238E27FC236}">
                  <a16:creationId xmlns:a16="http://schemas.microsoft.com/office/drawing/2014/main" id="{FEFF50C2-C63F-49DD-828E-756C522FEA7E}"/>
                </a:ext>
              </a:extLst>
            </p:cNvPr>
            <p:cNvGrpSpPr>
              <a:grpSpLocks/>
            </p:cNvGrpSpPr>
            <p:nvPr/>
          </p:nvGrpSpPr>
          <p:grpSpPr bwMode="auto">
            <a:xfrm>
              <a:off x="279" y="6"/>
              <a:ext cx="3" cy="381"/>
              <a:chOff x="0" y="0"/>
              <a:chExt cx="3" cy="381"/>
            </a:xfrm>
          </p:grpSpPr>
          <p:grpSp>
            <p:nvGrpSpPr>
              <p:cNvPr id="318492" name="Group 28">
                <a:extLst>
                  <a:ext uri="{FF2B5EF4-FFF2-40B4-BE49-F238E27FC236}">
                    <a16:creationId xmlns:a16="http://schemas.microsoft.com/office/drawing/2014/main" id="{72E2DF43-EF60-4079-AD15-476357033536}"/>
                  </a:ext>
                </a:extLst>
              </p:cNvPr>
              <p:cNvGrpSpPr>
                <a:grpSpLocks/>
              </p:cNvGrpSpPr>
              <p:nvPr/>
            </p:nvGrpSpPr>
            <p:grpSpPr bwMode="auto">
              <a:xfrm>
                <a:off x="0" y="0"/>
                <a:ext cx="3" cy="381"/>
                <a:chOff x="0" y="0"/>
                <a:chExt cx="3" cy="381"/>
              </a:xfrm>
            </p:grpSpPr>
            <p:sp>
              <p:nvSpPr>
                <p:cNvPr id="318493" name="Line 29">
                  <a:extLst>
                    <a:ext uri="{FF2B5EF4-FFF2-40B4-BE49-F238E27FC236}">
                      <a16:creationId xmlns:a16="http://schemas.microsoft.com/office/drawing/2014/main" id="{C4749921-6639-4F7E-8202-36D57B4926BB}"/>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494" name="Line 30">
                  <a:extLst>
                    <a:ext uri="{FF2B5EF4-FFF2-40B4-BE49-F238E27FC236}">
                      <a16:creationId xmlns:a16="http://schemas.microsoft.com/office/drawing/2014/main" id="{AF57BF16-FE65-40B9-88E0-AE0CCC568BFB}"/>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495" name="Line 31">
                  <a:extLst>
                    <a:ext uri="{FF2B5EF4-FFF2-40B4-BE49-F238E27FC236}">
                      <a16:creationId xmlns:a16="http://schemas.microsoft.com/office/drawing/2014/main" id="{E9492F92-9F6E-4569-B826-7FD6474E4060}"/>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8496" name="Line 32">
                <a:extLst>
                  <a:ext uri="{FF2B5EF4-FFF2-40B4-BE49-F238E27FC236}">
                    <a16:creationId xmlns:a16="http://schemas.microsoft.com/office/drawing/2014/main" id="{F819C60B-9C6A-415C-9D0D-D2A3E677D547}"/>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8497" name="Group 33">
              <a:extLst>
                <a:ext uri="{FF2B5EF4-FFF2-40B4-BE49-F238E27FC236}">
                  <a16:creationId xmlns:a16="http://schemas.microsoft.com/office/drawing/2014/main" id="{02B139FD-1C1A-499E-9F05-5D6497EAA928}"/>
                </a:ext>
              </a:extLst>
            </p:cNvPr>
            <p:cNvGrpSpPr>
              <a:grpSpLocks/>
            </p:cNvGrpSpPr>
            <p:nvPr/>
          </p:nvGrpSpPr>
          <p:grpSpPr bwMode="auto">
            <a:xfrm>
              <a:off x="828" y="11"/>
              <a:ext cx="3" cy="381"/>
              <a:chOff x="0" y="0"/>
              <a:chExt cx="3" cy="381"/>
            </a:xfrm>
          </p:grpSpPr>
          <p:grpSp>
            <p:nvGrpSpPr>
              <p:cNvPr id="318498" name="Group 34">
                <a:extLst>
                  <a:ext uri="{FF2B5EF4-FFF2-40B4-BE49-F238E27FC236}">
                    <a16:creationId xmlns:a16="http://schemas.microsoft.com/office/drawing/2014/main" id="{34589530-EB4C-42C1-8E78-7B57D6607429}"/>
                  </a:ext>
                </a:extLst>
              </p:cNvPr>
              <p:cNvGrpSpPr>
                <a:grpSpLocks/>
              </p:cNvGrpSpPr>
              <p:nvPr/>
            </p:nvGrpSpPr>
            <p:grpSpPr bwMode="auto">
              <a:xfrm>
                <a:off x="0" y="0"/>
                <a:ext cx="3" cy="381"/>
                <a:chOff x="0" y="0"/>
                <a:chExt cx="3" cy="381"/>
              </a:xfrm>
            </p:grpSpPr>
            <p:sp>
              <p:nvSpPr>
                <p:cNvPr id="318499" name="Line 35">
                  <a:extLst>
                    <a:ext uri="{FF2B5EF4-FFF2-40B4-BE49-F238E27FC236}">
                      <a16:creationId xmlns:a16="http://schemas.microsoft.com/office/drawing/2014/main" id="{32C2EA3C-C9F1-4185-8859-350384D585E6}"/>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500" name="Line 36">
                  <a:extLst>
                    <a:ext uri="{FF2B5EF4-FFF2-40B4-BE49-F238E27FC236}">
                      <a16:creationId xmlns:a16="http://schemas.microsoft.com/office/drawing/2014/main" id="{A89FE337-611E-4B7D-A2AC-A4C25DE5D102}"/>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501" name="Line 37">
                  <a:extLst>
                    <a:ext uri="{FF2B5EF4-FFF2-40B4-BE49-F238E27FC236}">
                      <a16:creationId xmlns:a16="http://schemas.microsoft.com/office/drawing/2014/main" id="{0C30D74A-2499-45DA-950B-A052FBE1AD58}"/>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8502" name="Line 38">
                <a:extLst>
                  <a:ext uri="{FF2B5EF4-FFF2-40B4-BE49-F238E27FC236}">
                    <a16:creationId xmlns:a16="http://schemas.microsoft.com/office/drawing/2014/main" id="{D9D41D22-7945-4155-96A2-20C7886731D5}"/>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8503" name="Line 39">
              <a:extLst>
                <a:ext uri="{FF2B5EF4-FFF2-40B4-BE49-F238E27FC236}">
                  <a16:creationId xmlns:a16="http://schemas.microsoft.com/office/drawing/2014/main" id="{CA5882D9-163B-4F89-A1AE-D80049A4B510}"/>
                </a:ext>
              </a:extLst>
            </p:cNvPr>
            <p:cNvSpPr>
              <a:spLocks noChangeShapeType="1"/>
            </p:cNvSpPr>
            <p:nvPr/>
          </p:nvSpPr>
          <p:spPr bwMode="auto">
            <a:xfrm>
              <a:off x="1371"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18504" name="Group 40">
              <a:extLst>
                <a:ext uri="{FF2B5EF4-FFF2-40B4-BE49-F238E27FC236}">
                  <a16:creationId xmlns:a16="http://schemas.microsoft.com/office/drawing/2014/main" id="{7A15360B-7A25-4312-BD1D-AD834BB6746A}"/>
                </a:ext>
              </a:extLst>
            </p:cNvPr>
            <p:cNvGrpSpPr>
              <a:grpSpLocks/>
            </p:cNvGrpSpPr>
            <p:nvPr/>
          </p:nvGrpSpPr>
          <p:grpSpPr bwMode="auto">
            <a:xfrm>
              <a:off x="1914" y="11"/>
              <a:ext cx="3" cy="381"/>
              <a:chOff x="0" y="0"/>
              <a:chExt cx="3" cy="381"/>
            </a:xfrm>
          </p:grpSpPr>
          <p:grpSp>
            <p:nvGrpSpPr>
              <p:cNvPr id="318505" name="Group 41">
                <a:extLst>
                  <a:ext uri="{FF2B5EF4-FFF2-40B4-BE49-F238E27FC236}">
                    <a16:creationId xmlns:a16="http://schemas.microsoft.com/office/drawing/2014/main" id="{8A7D9698-DD32-449A-8F2F-7CA363E3472E}"/>
                  </a:ext>
                </a:extLst>
              </p:cNvPr>
              <p:cNvGrpSpPr>
                <a:grpSpLocks/>
              </p:cNvGrpSpPr>
              <p:nvPr/>
            </p:nvGrpSpPr>
            <p:grpSpPr bwMode="auto">
              <a:xfrm>
                <a:off x="0" y="0"/>
                <a:ext cx="3" cy="381"/>
                <a:chOff x="0" y="0"/>
                <a:chExt cx="3" cy="381"/>
              </a:xfrm>
            </p:grpSpPr>
            <p:sp>
              <p:nvSpPr>
                <p:cNvPr id="318506" name="Line 42">
                  <a:extLst>
                    <a:ext uri="{FF2B5EF4-FFF2-40B4-BE49-F238E27FC236}">
                      <a16:creationId xmlns:a16="http://schemas.microsoft.com/office/drawing/2014/main" id="{2073498E-AA8E-4E42-A3FE-32EF6EE6A836}"/>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507" name="Line 43">
                  <a:extLst>
                    <a:ext uri="{FF2B5EF4-FFF2-40B4-BE49-F238E27FC236}">
                      <a16:creationId xmlns:a16="http://schemas.microsoft.com/office/drawing/2014/main" id="{0A94A677-1809-40C6-B21D-6FB47842E806}"/>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508" name="Line 44">
                  <a:extLst>
                    <a:ext uri="{FF2B5EF4-FFF2-40B4-BE49-F238E27FC236}">
                      <a16:creationId xmlns:a16="http://schemas.microsoft.com/office/drawing/2014/main" id="{11B0D49E-300B-4D45-B8C5-122845A7E84B}"/>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8509" name="Line 45">
                <a:extLst>
                  <a:ext uri="{FF2B5EF4-FFF2-40B4-BE49-F238E27FC236}">
                    <a16:creationId xmlns:a16="http://schemas.microsoft.com/office/drawing/2014/main" id="{697D851B-BE2D-487C-A2B5-A1192C52530E}"/>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8510" name="Group 46">
              <a:extLst>
                <a:ext uri="{FF2B5EF4-FFF2-40B4-BE49-F238E27FC236}">
                  <a16:creationId xmlns:a16="http://schemas.microsoft.com/office/drawing/2014/main" id="{D2AEC17C-CBBB-498F-A6B4-DD5270BDF279}"/>
                </a:ext>
              </a:extLst>
            </p:cNvPr>
            <p:cNvGrpSpPr>
              <a:grpSpLocks/>
            </p:cNvGrpSpPr>
            <p:nvPr/>
          </p:nvGrpSpPr>
          <p:grpSpPr bwMode="auto">
            <a:xfrm>
              <a:off x="3153" y="2514"/>
              <a:ext cx="547" cy="542"/>
              <a:chOff x="0" y="0"/>
              <a:chExt cx="1210" cy="1200"/>
            </a:xfrm>
          </p:grpSpPr>
          <p:sp>
            <p:nvSpPr>
              <p:cNvPr id="318511" name="Rectangle 47">
                <a:extLst>
                  <a:ext uri="{FF2B5EF4-FFF2-40B4-BE49-F238E27FC236}">
                    <a16:creationId xmlns:a16="http://schemas.microsoft.com/office/drawing/2014/main" id="{90AEF8CD-A8EB-4F75-92C5-E1A025E2CAF0}"/>
                  </a:ext>
                </a:extLst>
              </p:cNvPr>
              <p:cNvSpPr>
                <a:spLocks noChangeArrowheads="1"/>
              </p:cNvSpPr>
              <p:nvPr/>
            </p:nvSpPr>
            <p:spPr bwMode="auto">
              <a:xfrm rot="16200000">
                <a:off x="-278" y="480"/>
                <a:ext cx="1200"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FP RF</a:t>
                </a:r>
              </a:p>
            </p:txBody>
          </p:sp>
          <p:sp>
            <p:nvSpPr>
              <p:cNvPr id="318512" name="Rectangle 48">
                <a:extLst>
                  <a:ext uri="{FF2B5EF4-FFF2-40B4-BE49-F238E27FC236}">
                    <a16:creationId xmlns:a16="http://schemas.microsoft.com/office/drawing/2014/main" id="{AA4B11F3-7453-4BBF-A61D-DDA61DDC8409}"/>
                  </a:ext>
                </a:extLst>
              </p:cNvPr>
              <p:cNvSpPr>
                <a:spLocks noChangeArrowheads="1"/>
              </p:cNvSpPr>
              <p:nvPr/>
            </p:nvSpPr>
            <p:spPr bwMode="auto">
              <a:xfrm>
                <a:off x="646" y="662"/>
                <a:ext cx="458" cy="53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Fop</a:t>
                </a:r>
              </a:p>
            </p:txBody>
          </p:sp>
          <p:sp>
            <p:nvSpPr>
              <p:cNvPr id="318513" name="Rectangle 49">
                <a:extLst>
                  <a:ext uri="{FF2B5EF4-FFF2-40B4-BE49-F238E27FC236}">
                    <a16:creationId xmlns:a16="http://schemas.microsoft.com/office/drawing/2014/main" id="{2B2C63F9-41C5-440B-B4B7-47AF3B1D3693}"/>
                  </a:ext>
                </a:extLst>
              </p:cNvPr>
              <p:cNvSpPr>
                <a:spLocks noChangeArrowheads="1"/>
              </p:cNvSpPr>
              <p:nvPr/>
            </p:nvSpPr>
            <p:spPr bwMode="auto">
              <a:xfrm>
                <a:off x="641" y="254"/>
                <a:ext cx="477" cy="31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Fms</a:t>
                </a:r>
              </a:p>
            </p:txBody>
          </p:sp>
          <p:sp>
            <p:nvSpPr>
              <p:cNvPr id="318514" name="Line 50">
                <a:extLst>
                  <a:ext uri="{FF2B5EF4-FFF2-40B4-BE49-F238E27FC236}">
                    <a16:creationId xmlns:a16="http://schemas.microsoft.com/office/drawing/2014/main" id="{6DB22E16-8FF8-46BE-95D8-533F577BD84B}"/>
                  </a:ext>
                </a:extLst>
              </p:cNvPr>
              <p:cNvSpPr>
                <a:spLocks noChangeShapeType="1"/>
              </p:cNvSpPr>
              <p:nvPr/>
            </p:nvSpPr>
            <p:spPr bwMode="auto">
              <a:xfrm rot="16200000" flipH="1">
                <a:off x="100" y="339"/>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15" name="Line 51">
                <a:extLst>
                  <a:ext uri="{FF2B5EF4-FFF2-40B4-BE49-F238E27FC236}">
                    <a16:creationId xmlns:a16="http://schemas.microsoft.com/office/drawing/2014/main" id="{AD9B1503-340D-4E4D-BB64-F302BD08D579}"/>
                  </a:ext>
                </a:extLst>
              </p:cNvPr>
              <p:cNvSpPr>
                <a:spLocks noChangeShapeType="1"/>
              </p:cNvSpPr>
              <p:nvPr/>
            </p:nvSpPr>
            <p:spPr bwMode="auto">
              <a:xfrm rot="16200000" flipH="1">
                <a:off x="96" y="863"/>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16" name="Line 52">
                <a:extLst>
                  <a:ext uri="{FF2B5EF4-FFF2-40B4-BE49-F238E27FC236}">
                    <a16:creationId xmlns:a16="http://schemas.microsoft.com/office/drawing/2014/main" id="{398A4294-413C-4CB1-B0DB-650E1F8B0354}"/>
                  </a:ext>
                </a:extLst>
              </p:cNvPr>
              <p:cNvSpPr>
                <a:spLocks noChangeShapeType="1"/>
              </p:cNvSpPr>
              <p:nvPr/>
            </p:nvSpPr>
            <p:spPr bwMode="auto">
              <a:xfrm rot="16200000" flipH="1">
                <a:off x="543" y="859"/>
                <a:ext cx="0" cy="20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17" name="Line 53">
                <a:extLst>
                  <a:ext uri="{FF2B5EF4-FFF2-40B4-BE49-F238E27FC236}">
                    <a16:creationId xmlns:a16="http://schemas.microsoft.com/office/drawing/2014/main" id="{253BD747-4674-4D42-90AB-5B13375477CC}"/>
                  </a:ext>
                </a:extLst>
              </p:cNvPr>
              <p:cNvSpPr>
                <a:spLocks noChangeShapeType="1"/>
              </p:cNvSpPr>
              <p:nvPr/>
            </p:nvSpPr>
            <p:spPr bwMode="auto">
              <a:xfrm rot="5400000" flipH="1" flipV="1">
                <a:off x="1159" y="383"/>
                <a:ext cx="1" cy="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18" name="Line 54">
                <a:extLst>
                  <a:ext uri="{FF2B5EF4-FFF2-40B4-BE49-F238E27FC236}">
                    <a16:creationId xmlns:a16="http://schemas.microsoft.com/office/drawing/2014/main" id="{4A1457D0-BC5A-48D5-90A0-4D4197786393}"/>
                  </a:ext>
                </a:extLst>
              </p:cNvPr>
              <p:cNvSpPr>
                <a:spLocks noChangeShapeType="1"/>
              </p:cNvSpPr>
              <p:nvPr/>
            </p:nvSpPr>
            <p:spPr bwMode="auto">
              <a:xfrm rot="16200000" flipH="1">
                <a:off x="538" y="33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8519" name="Line 55">
              <a:extLst>
                <a:ext uri="{FF2B5EF4-FFF2-40B4-BE49-F238E27FC236}">
                  <a16:creationId xmlns:a16="http://schemas.microsoft.com/office/drawing/2014/main" id="{9122E212-04E7-4AEC-923C-4C26112B0FB1}"/>
                </a:ext>
              </a:extLst>
            </p:cNvPr>
            <p:cNvSpPr>
              <a:spLocks noChangeShapeType="1"/>
            </p:cNvSpPr>
            <p:nvPr/>
          </p:nvSpPr>
          <p:spPr bwMode="auto">
            <a:xfrm flipV="1">
              <a:off x="3765" y="1602"/>
              <a:ext cx="0" cy="131"/>
            </a:xfrm>
            <a:prstGeom prst="line">
              <a:avLst/>
            </a:prstGeom>
            <a:noFill/>
            <a:ln w="12700">
              <a:solidFill>
                <a:schemeClr val="accent2"/>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20" name="Rectangle 56">
              <a:extLst>
                <a:ext uri="{FF2B5EF4-FFF2-40B4-BE49-F238E27FC236}">
                  <a16:creationId xmlns:a16="http://schemas.microsoft.com/office/drawing/2014/main" id="{616A28C2-7736-41CC-9201-1ACD2283F038}"/>
                </a:ext>
              </a:extLst>
            </p:cNvPr>
            <p:cNvSpPr>
              <a:spLocks noChangeArrowheads="1"/>
            </p:cNvSpPr>
            <p:nvPr/>
          </p:nvSpPr>
          <p:spPr bwMode="auto">
            <a:xfrm rot="16200000">
              <a:off x="1140" y="1876"/>
              <a:ext cx="801" cy="113"/>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System Interface</a:t>
              </a:r>
            </a:p>
          </p:txBody>
        </p:sp>
        <p:sp>
          <p:nvSpPr>
            <p:cNvPr id="318521" name="Line 57">
              <a:extLst>
                <a:ext uri="{FF2B5EF4-FFF2-40B4-BE49-F238E27FC236}">
                  <a16:creationId xmlns:a16="http://schemas.microsoft.com/office/drawing/2014/main" id="{AF0CD65A-CE6B-4FC2-91DC-7B3E4D63486C}"/>
                </a:ext>
              </a:extLst>
            </p:cNvPr>
            <p:cNvSpPr>
              <a:spLocks noChangeShapeType="1"/>
            </p:cNvSpPr>
            <p:nvPr/>
          </p:nvSpPr>
          <p:spPr bwMode="auto">
            <a:xfrm>
              <a:off x="3570" y="1602"/>
              <a:ext cx="195" cy="0"/>
            </a:xfrm>
            <a:prstGeom prst="line">
              <a:avLst/>
            </a:prstGeom>
            <a:noFill/>
            <a:ln w="12700">
              <a:solidFill>
                <a:schemeClr val="accent2"/>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22" name="Line 58">
              <a:extLst>
                <a:ext uri="{FF2B5EF4-FFF2-40B4-BE49-F238E27FC236}">
                  <a16:creationId xmlns:a16="http://schemas.microsoft.com/office/drawing/2014/main" id="{8992D215-3614-47EA-A2D5-799351F2CA41}"/>
                </a:ext>
              </a:extLst>
            </p:cNvPr>
            <p:cNvSpPr>
              <a:spLocks noChangeShapeType="1"/>
            </p:cNvSpPr>
            <p:nvPr/>
          </p:nvSpPr>
          <p:spPr bwMode="auto">
            <a:xfrm flipH="1">
              <a:off x="1602" y="1602"/>
              <a:ext cx="14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23" name="Rectangle 59">
              <a:extLst>
                <a:ext uri="{FF2B5EF4-FFF2-40B4-BE49-F238E27FC236}">
                  <a16:creationId xmlns:a16="http://schemas.microsoft.com/office/drawing/2014/main" id="{4674D10D-5DD6-4848-BD26-AAD8DAC755DF}"/>
                </a:ext>
              </a:extLst>
            </p:cNvPr>
            <p:cNvSpPr>
              <a:spLocks noChangeArrowheads="1"/>
            </p:cNvSpPr>
            <p:nvPr/>
          </p:nvSpPr>
          <p:spPr bwMode="auto">
            <a:xfrm>
              <a:off x="1746" y="1537"/>
              <a:ext cx="1824"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p>
          </p:txBody>
        </p:sp>
        <p:grpSp>
          <p:nvGrpSpPr>
            <p:cNvPr id="318524" name="Group 60">
              <a:extLst>
                <a:ext uri="{FF2B5EF4-FFF2-40B4-BE49-F238E27FC236}">
                  <a16:creationId xmlns:a16="http://schemas.microsoft.com/office/drawing/2014/main" id="{AE47D334-3FE7-4B47-BB51-C4C1141EBCBB}"/>
                </a:ext>
              </a:extLst>
            </p:cNvPr>
            <p:cNvGrpSpPr>
              <a:grpSpLocks/>
            </p:cNvGrpSpPr>
            <p:nvPr/>
          </p:nvGrpSpPr>
          <p:grpSpPr bwMode="auto">
            <a:xfrm>
              <a:off x="3352" y="1732"/>
              <a:ext cx="478" cy="1324"/>
              <a:chOff x="0" y="0"/>
              <a:chExt cx="1056" cy="2928"/>
            </a:xfrm>
          </p:grpSpPr>
          <p:grpSp>
            <p:nvGrpSpPr>
              <p:cNvPr id="318525" name="Group 61">
                <a:extLst>
                  <a:ext uri="{FF2B5EF4-FFF2-40B4-BE49-F238E27FC236}">
                    <a16:creationId xmlns:a16="http://schemas.microsoft.com/office/drawing/2014/main" id="{6572DBCA-B831-4CCB-85CE-08A9B2A6FF8C}"/>
                  </a:ext>
                </a:extLst>
              </p:cNvPr>
              <p:cNvGrpSpPr>
                <a:grpSpLocks/>
              </p:cNvGrpSpPr>
              <p:nvPr/>
            </p:nvGrpSpPr>
            <p:grpSpPr bwMode="auto">
              <a:xfrm>
                <a:off x="0" y="0"/>
                <a:ext cx="1056" cy="2928"/>
                <a:chOff x="0" y="0"/>
                <a:chExt cx="1056" cy="2928"/>
              </a:xfrm>
            </p:grpSpPr>
            <p:sp>
              <p:nvSpPr>
                <p:cNvPr id="318526" name="Rectangle 62">
                  <a:extLst>
                    <a:ext uri="{FF2B5EF4-FFF2-40B4-BE49-F238E27FC236}">
                      <a16:creationId xmlns:a16="http://schemas.microsoft.com/office/drawing/2014/main" id="{167878FB-0CDF-4FDD-B73E-183ADF1861CC}"/>
                    </a:ext>
                  </a:extLst>
                </p:cNvPr>
                <p:cNvSpPr>
                  <a:spLocks noChangeArrowheads="1"/>
                </p:cNvSpPr>
                <p:nvPr/>
              </p:nvSpPr>
              <p:spPr bwMode="auto">
                <a:xfrm rot="16200000">
                  <a:off x="-552" y="1320"/>
                  <a:ext cx="2928" cy="288"/>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L1 D-Cache and D-TLB</a:t>
                  </a:r>
                </a:p>
              </p:txBody>
            </p:sp>
            <p:grpSp>
              <p:nvGrpSpPr>
                <p:cNvPr id="318527" name="Group 63">
                  <a:extLst>
                    <a:ext uri="{FF2B5EF4-FFF2-40B4-BE49-F238E27FC236}">
                      <a16:creationId xmlns:a16="http://schemas.microsoft.com/office/drawing/2014/main" id="{C2303460-8F1D-49ED-93F0-0FED0FAEB302}"/>
                    </a:ext>
                  </a:extLst>
                </p:cNvPr>
                <p:cNvGrpSpPr>
                  <a:grpSpLocks/>
                </p:cNvGrpSpPr>
                <p:nvPr/>
              </p:nvGrpSpPr>
              <p:grpSpPr bwMode="auto">
                <a:xfrm>
                  <a:off x="0" y="1440"/>
                  <a:ext cx="768" cy="384"/>
                  <a:chOff x="0" y="0"/>
                  <a:chExt cx="768" cy="384"/>
                </a:xfrm>
              </p:grpSpPr>
              <p:sp>
                <p:nvSpPr>
                  <p:cNvPr id="318528" name="Line 64">
                    <a:extLst>
                      <a:ext uri="{FF2B5EF4-FFF2-40B4-BE49-F238E27FC236}">
                        <a16:creationId xmlns:a16="http://schemas.microsoft.com/office/drawing/2014/main" id="{7B863053-A49B-448D-8E26-19E1C188A5A5}"/>
                      </a:ext>
                    </a:extLst>
                  </p:cNvPr>
                  <p:cNvSpPr>
                    <a:spLocks noChangeShapeType="1"/>
                  </p:cNvSpPr>
                  <p:nvPr/>
                </p:nvSpPr>
                <p:spPr bwMode="auto">
                  <a:xfrm>
                    <a:off x="144" y="192"/>
                    <a:ext cx="62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29" name="Line 65">
                    <a:extLst>
                      <a:ext uri="{FF2B5EF4-FFF2-40B4-BE49-F238E27FC236}">
                        <a16:creationId xmlns:a16="http://schemas.microsoft.com/office/drawing/2014/main" id="{FEA68BBA-123B-4D1D-9D3A-0625AC6638A5}"/>
                      </a:ext>
                    </a:extLst>
                  </p:cNvPr>
                  <p:cNvSpPr>
                    <a:spLocks noChangeShapeType="1"/>
                  </p:cNvSpPr>
                  <p:nvPr/>
                </p:nvSpPr>
                <p:spPr bwMode="auto">
                  <a:xfrm flipH="1">
                    <a:off x="0" y="0"/>
                    <a:ext cx="144" cy="0"/>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30" name="Line 66">
                    <a:extLst>
                      <a:ext uri="{FF2B5EF4-FFF2-40B4-BE49-F238E27FC236}">
                        <a16:creationId xmlns:a16="http://schemas.microsoft.com/office/drawing/2014/main" id="{B9FD9ADC-43A2-4F6C-814D-0281160FB81C}"/>
                      </a:ext>
                    </a:extLst>
                  </p:cNvPr>
                  <p:cNvSpPr>
                    <a:spLocks noChangeShapeType="1"/>
                  </p:cNvSpPr>
                  <p:nvPr/>
                </p:nvSpPr>
                <p:spPr bwMode="auto">
                  <a:xfrm flipH="1">
                    <a:off x="3" y="384"/>
                    <a:ext cx="141" cy="0"/>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31" name="Line 67">
                    <a:extLst>
                      <a:ext uri="{FF2B5EF4-FFF2-40B4-BE49-F238E27FC236}">
                        <a16:creationId xmlns:a16="http://schemas.microsoft.com/office/drawing/2014/main" id="{41020F95-B693-4EB3-B3DB-4353BCBF5452}"/>
                      </a:ext>
                    </a:extLst>
                  </p:cNvPr>
                  <p:cNvSpPr>
                    <a:spLocks noChangeShapeType="1"/>
                  </p:cNvSpPr>
                  <p:nvPr/>
                </p:nvSpPr>
                <p:spPr bwMode="auto">
                  <a:xfrm>
                    <a:off x="144" y="0"/>
                    <a:ext cx="0" cy="38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8532" name="Line 68">
                  <a:extLst>
                    <a:ext uri="{FF2B5EF4-FFF2-40B4-BE49-F238E27FC236}">
                      <a16:creationId xmlns:a16="http://schemas.microsoft.com/office/drawing/2014/main" id="{D117355F-E807-48F4-A4AF-27CF497756DD}"/>
                    </a:ext>
                  </a:extLst>
                </p:cNvPr>
                <p:cNvSpPr>
                  <a:spLocks noChangeShapeType="1"/>
                </p:cNvSpPr>
                <p:nvPr/>
              </p:nvSpPr>
              <p:spPr bwMode="auto">
                <a:xfrm rot="16200000" flipH="1">
                  <a:off x="612" y="260"/>
                  <a:ext cx="0" cy="296"/>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33" name="Line 69">
                  <a:extLst>
                    <a:ext uri="{FF2B5EF4-FFF2-40B4-BE49-F238E27FC236}">
                      <a16:creationId xmlns:a16="http://schemas.microsoft.com/office/drawing/2014/main" id="{C1E45437-D4E6-42EF-98E5-617695DB6FAC}"/>
                    </a:ext>
                  </a:extLst>
                </p:cNvPr>
                <p:cNvSpPr>
                  <a:spLocks noChangeShapeType="1"/>
                </p:cNvSpPr>
                <p:nvPr/>
              </p:nvSpPr>
              <p:spPr bwMode="auto">
                <a:xfrm rot="16200000" flipH="1">
                  <a:off x="619" y="-49"/>
                  <a:ext cx="0" cy="306"/>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34" name="Rectangle 70">
                  <a:extLst>
                    <a:ext uri="{FF2B5EF4-FFF2-40B4-BE49-F238E27FC236}">
                      <a16:creationId xmlns:a16="http://schemas.microsoft.com/office/drawing/2014/main" id="{F0741928-D850-4806-AD16-24DE44B073C8}"/>
                    </a:ext>
                  </a:extLst>
                </p:cNvPr>
                <p:cNvSpPr>
                  <a:spLocks noChangeArrowheads="1"/>
                </p:cNvSpPr>
                <p:nvPr/>
              </p:nvSpPr>
              <p:spPr bwMode="auto">
                <a:xfrm>
                  <a:off x="198" y="1"/>
                  <a:ext cx="322" cy="24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p>
              </p:txBody>
            </p:sp>
            <p:sp>
              <p:nvSpPr>
                <p:cNvPr id="318535" name="Line 71">
                  <a:extLst>
                    <a:ext uri="{FF2B5EF4-FFF2-40B4-BE49-F238E27FC236}">
                      <a16:creationId xmlns:a16="http://schemas.microsoft.com/office/drawing/2014/main" id="{74CFBF92-1014-4015-886B-E22774AD8BA1}"/>
                    </a:ext>
                  </a:extLst>
                </p:cNvPr>
                <p:cNvSpPr>
                  <a:spLocks noChangeShapeType="1"/>
                </p:cNvSpPr>
                <p:nvPr/>
              </p:nvSpPr>
              <p:spPr bwMode="auto">
                <a:xfrm rot="16200000" flipH="1">
                  <a:off x="102" y="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36" name="Line 72">
                  <a:extLst>
                    <a:ext uri="{FF2B5EF4-FFF2-40B4-BE49-F238E27FC236}">
                      <a16:creationId xmlns:a16="http://schemas.microsoft.com/office/drawing/2014/main" id="{B61B8DB2-9B2C-4A57-BE66-04FD04C4978E}"/>
                    </a:ext>
                  </a:extLst>
                </p:cNvPr>
                <p:cNvSpPr>
                  <a:spLocks noChangeShapeType="1"/>
                </p:cNvSpPr>
                <p:nvPr/>
              </p:nvSpPr>
              <p:spPr bwMode="auto">
                <a:xfrm rot="16200000" flipH="1">
                  <a:off x="98" y="31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8537" name="Rectangle 73">
                <a:extLst>
                  <a:ext uri="{FF2B5EF4-FFF2-40B4-BE49-F238E27FC236}">
                    <a16:creationId xmlns:a16="http://schemas.microsoft.com/office/drawing/2014/main" id="{123B7EF0-78E7-4FDD-8A60-5A00397F33A5}"/>
                  </a:ext>
                </a:extLst>
              </p:cNvPr>
              <p:cNvSpPr>
                <a:spLocks noChangeArrowheads="1"/>
              </p:cNvSpPr>
              <p:nvPr/>
            </p:nvSpPr>
            <p:spPr bwMode="auto">
              <a:xfrm>
                <a:off x="194" y="286"/>
                <a:ext cx="331" cy="237"/>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p>
            </p:txBody>
          </p:sp>
        </p:grpSp>
        <p:grpSp>
          <p:nvGrpSpPr>
            <p:cNvPr id="318538" name="Group 74">
              <a:extLst>
                <a:ext uri="{FF2B5EF4-FFF2-40B4-BE49-F238E27FC236}">
                  <a16:creationId xmlns:a16="http://schemas.microsoft.com/office/drawing/2014/main" id="{87F81CE6-C4F1-476C-A682-FAFD6671D924}"/>
                </a:ext>
              </a:extLst>
            </p:cNvPr>
            <p:cNvGrpSpPr>
              <a:grpSpLocks/>
            </p:cNvGrpSpPr>
            <p:nvPr/>
          </p:nvGrpSpPr>
          <p:grpSpPr bwMode="auto">
            <a:xfrm>
              <a:off x="3048" y="1732"/>
              <a:ext cx="514" cy="1324"/>
              <a:chOff x="0" y="0"/>
              <a:chExt cx="1136" cy="2928"/>
            </a:xfrm>
          </p:grpSpPr>
          <p:sp>
            <p:nvSpPr>
              <p:cNvPr id="318539" name="Rectangle 75">
                <a:extLst>
                  <a:ext uri="{FF2B5EF4-FFF2-40B4-BE49-F238E27FC236}">
                    <a16:creationId xmlns:a16="http://schemas.microsoft.com/office/drawing/2014/main" id="{F2E5B2C6-F168-4281-BD1A-D41DAD4096B1}"/>
                  </a:ext>
                </a:extLst>
              </p:cNvPr>
              <p:cNvSpPr>
                <a:spLocks noChangeArrowheads="1"/>
              </p:cNvSpPr>
              <p:nvPr/>
            </p:nvSpPr>
            <p:spPr bwMode="auto">
              <a:xfrm rot="16200000">
                <a:off x="-1344" y="1344"/>
                <a:ext cx="2928"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Schedulers</a:t>
                </a:r>
              </a:p>
            </p:txBody>
          </p:sp>
          <p:sp>
            <p:nvSpPr>
              <p:cNvPr id="318540" name="Rectangle 76">
                <a:extLst>
                  <a:ext uri="{FF2B5EF4-FFF2-40B4-BE49-F238E27FC236}">
                    <a16:creationId xmlns:a16="http://schemas.microsoft.com/office/drawing/2014/main" id="{16E6B3BF-40A9-4525-84D5-E5C51C3C3D21}"/>
                  </a:ext>
                </a:extLst>
              </p:cNvPr>
              <p:cNvSpPr>
                <a:spLocks noChangeArrowheads="1"/>
              </p:cNvSpPr>
              <p:nvPr/>
            </p:nvSpPr>
            <p:spPr bwMode="auto">
              <a:xfrm rot="16200000">
                <a:off x="-216" y="648"/>
                <a:ext cx="1536"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Integer RF</a:t>
                </a:r>
              </a:p>
            </p:txBody>
          </p:sp>
          <p:sp>
            <p:nvSpPr>
              <p:cNvPr id="318541" name="Line 77">
                <a:extLst>
                  <a:ext uri="{FF2B5EF4-FFF2-40B4-BE49-F238E27FC236}">
                    <a16:creationId xmlns:a16="http://schemas.microsoft.com/office/drawing/2014/main" id="{CC3A6D6C-F1E9-424C-8EDF-EFF52B4AB746}"/>
                  </a:ext>
                </a:extLst>
              </p:cNvPr>
              <p:cNvSpPr>
                <a:spLocks noChangeShapeType="1"/>
              </p:cNvSpPr>
              <p:nvPr/>
            </p:nvSpPr>
            <p:spPr bwMode="auto">
              <a:xfrm rot="16200000" flipH="1">
                <a:off x="338" y="122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42" name="Line 78">
                <a:extLst>
                  <a:ext uri="{FF2B5EF4-FFF2-40B4-BE49-F238E27FC236}">
                    <a16:creationId xmlns:a16="http://schemas.microsoft.com/office/drawing/2014/main" id="{6DF8ADEF-EADF-4FDB-85B8-17F264A04CAB}"/>
                  </a:ext>
                </a:extLst>
              </p:cNvPr>
              <p:cNvSpPr>
                <a:spLocks noChangeShapeType="1"/>
              </p:cNvSpPr>
              <p:nvPr/>
            </p:nvSpPr>
            <p:spPr bwMode="auto">
              <a:xfrm rot="16200000" flipH="1">
                <a:off x="342" y="986"/>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43" name="Line 79">
                <a:extLst>
                  <a:ext uri="{FF2B5EF4-FFF2-40B4-BE49-F238E27FC236}">
                    <a16:creationId xmlns:a16="http://schemas.microsoft.com/office/drawing/2014/main" id="{D2A00CA9-341F-471B-B3CD-D776FDB9938D}"/>
                  </a:ext>
                </a:extLst>
              </p:cNvPr>
              <p:cNvSpPr>
                <a:spLocks noChangeShapeType="1"/>
              </p:cNvSpPr>
              <p:nvPr/>
            </p:nvSpPr>
            <p:spPr bwMode="auto">
              <a:xfrm rot="16200000" flipH="1">
                <a:off x="338" y="76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44" name="Line 80">
                <a:extLst>
                  <a:ext uri="{FF2B5EF4-FFF2-40B4-BE49-F238E27FC236}">
                    <a16:creationId xmlns:a16="http://schemas.microsoft.com/office/drawing/2014/main" id="{4C2A4ACF-E315-4705-8929-B08DD1BE33E5}"/>
                  </a:ext>
                </a:extLst>
              </p:cNvPr>
              <p:cNvSpPr>
                <a:spLocks noChangeShapeType="1"/>
              </p:cNvSpPr>
              <p:nvPr/>
            </p:nvSpPr>
            <p:spPr bwMode="auto">
              <a:xfrm rot="16200000" flipH="1">
                <a:off x="336" y="536"/>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45" name="Line 81">
                <a:extLst>
                  <a:ext uri="{FF2B5EF4-FFF2-40B4-BE49-F238E27FC236}">
                    <a16:creationId xmlns:a16="http://schemas.microsoft.com/office/drawing/2014/main" id="{8BE3A6EC-E91D-4FEC-96B0-793517F44DE0}"/>
                  </a:ext>
                </a:extLst>
              </p:cNvPr>
              <p:cNvSpPr>
                <a:spLocks noChangeShapeType="1"/>
              </p:cNvSpPr>
              <p:nvPr/>
            </p:nvSpPr>
            <p:spPr bwMode="auto">
              <a:xfrm rot="16200000" flipH="1">
                <a:off x="338" y="31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46" name="Line 82">
                <a:extLst>
                  <a:ext uri="{FF2B5EF4-FFF2-40B4-BE49-F238E27FC236}">
                    <a16:creationId xmlns:a16="http://schemas.microsoft.com/office/drawing/2014/main" id="{1027A4CA-F389-42F2-9E94-292952CF8956}"/>
                  </a:ext>
                </a:extLst>
              </p:cNvPr>
              <p:cNvSpPr>
                <a:spLocks noChangeShapeType="1"/>
              </p:cNvSpPr>
              <p:nvPr/>
            </p:nvSpPr>
            <p:spPr bwMode="auto">
              <a:xfrm rot="16200000" flipH="1">
                <a:off x="340" y="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47" name="Line 83">
                <a:extLst>
                  <a:ext uri="{FF2B5EF4-FFF2-40B4-BE49-F238E27FC236}">
                    <a16:creationId xmlns:a16="http://schemas.microsoft.com/office/drawing/2014/main" id="{2BC6B185-9DA5-4DF8-BE18-E4B348118DB5}"/>
                  </a:ext>
                </a:extLst>
              </p:cNvPr>
              <p:cNvSpPr>
                <a:spLocks noChangeShapeType="1"/>
              </p:cNvSpPr>
              <p:nvPr/>
            </p:nvSpPr>
            <p:spPr bwMode="auto">
              <a:xfrm rot="16200000" flipH="1">
                <a:off x="768" y="122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48" name="Line 84">
                <a:extLst>
                  <a:ext uri="{FF2B5EF4-FFF2-40B4-BE49-F238E27FC236}">
                    <a16:creationId xmlns:a16="http://schemas.microsoft.com/office/drawing/2014/main" id="{23E7AEA4-59CB-4D59-94E0-08AB1A94F4B4}"/>
                  </a:ext>
                </a:extLst>
              </p:cNvPr>
              <p:cNvSpPr>
                <a:spLocks noChangeShapeType="1"/>
              </p:cNvSpPr>
              <p:nvPr/>
            </p:nvSpPr>
            <p:spPr bwMode="auto">
              <a:xfrm rot="16200000" flipH="1">
                <a:off x="768" y="991"/>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49" name="Line 85">
                <a:extLst>
                  <a:ext uri="{FF2B5EF4-FFF2-40B4-BE49-F238E27FC236}">
                    <a16:creationId xmlns:a16="http://schemas.microsoft.com/office/drawing/2014/main" id="{BE49CF5E-B25A-427F-9BDB-D7C631C891EE}"/>
                  </a:ext>
                </a:extLst>
              </p:cNvPr>
              <p:cNvSpPr>
                <a:spLocks noChangeShapeType="1"/>
              </p:cNvSpPr>
              <p:nvPr/>
            </p:nvSpPr>
            <p:spPr bwMode="auto">
              <a:xfrm rot="16200000" flipH="1">
                <a:off x="770" y="76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50" name="Line 86">
                <a:extLst>
                  <a:ext uri="{FF2B5EF4-FFF2-40B4-BE49-F238E27FC236}">
                    <a16:creationId xmlns:a16="http://schemas.microsoft.com/office/drawing/2014/main" id="{F06BD778-EEA5-4980-964A-10AF795AC48D}"/>
                  </a:ext>
                </a:extLst>
              </p:cNvPr>
              <p:cNvSpPr>
                <a:spLocks noChangeShapeType="1"/>
              </p:cNvSpPr>
              <p:nvPr/>
            </p:nvSpPr>
            <p:spPr bwMode="auto">
              <a:xfrm rot="16200000" flipH="1">
                <a:off x="768" y="54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51" name="Rectangle 87">
                <a:extLst>
                  <a:ext uri="{FF2B5EF4-FFF2-40B4-BE49-F238E27FC236}">
                    <a16:creationId xmlns:a16="http://schemas.microsoft.com/office/drawing/2014/main" id="{0AA9878D-9CD0-4040-B41E-E3EBA51C34FB}"/>
                  </a:ext>
                </a:extLst>
              </p:cNvPr>
              <p:cNvSpPr>
                <a:spLocks noChangeArrowheads="1"/>
              </p:cNvSpPr>
              <p:nvPr/>
            </p:nvSpPr>
            <p:spPr bwMode="auto">
              <a:xfrm>
                <a:off x="866" y="791"/>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18552" name="Rectangle 88">
                <a:extLst>
                  <a:ext uri="{FF2B5EF4-FFF2-40B4-BE49-F238E27FC236}">
                    <a16:creationId xmlns:a16="http://schemas.microsoft.com/office/drawing/2014/main" id="{D96B83B9-7625-42C9-802E-1F8EC1C80EEA}"/>
                  </a:ext>
                </a:extLst>
              </p:cNvPr>
              <p:cNvSpPr>
                <a:spLocks noChangeArrowheads="1"/>
              </p:cNvSpPr>
              <p:nvPr/>
            </p:nvSpPr>
            <p:spPr bwMode="auto">
              <a:xfrm>
                <a:off x="868" y="570"/>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18553" name="Rectangle 89">
                <a:extLst>
                  <a:ext uri="{FF2B5EF4-FFF2-40B4-BE49-F238E27FC236}">
                    <a16:creationId xmlns:a16="http://schemas.microsoft.com/office/drawing/2014/main" id="{A0A63870-58F0-4752-8D8D-BCC97EA4E999}"/>
                  </a:ext>
                </a:extLst>
              </p:cNvPr>
              <p:cNvSpPr>
                <a:spLocks noChangeArrowheads="1"/>
              </p:cNvSpPr>
              <p:nvPr/>
            </p:nvSpPr>
            <p:spPr bwMode="auto">
              <a:xfrm>
                <a:off x="866" y="1018"/>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18554" name="Rectangle 90">
                <a:extLst>
                  <a:ext uri="{FF2B5EF4-FFF2-40B4-BE49-F238E27FC236}">
                    <a16:creationId xmlns:a16="http://schemas.microsoft.com/office/drawing/2014/main" id="{637AFA06-86A7-4746-9EBA-67E04280CB9F}"/>
                  </a:ext>
                </a:extLst>
              </p:cNvPr>
              <p:cNvSpPr>
                <a:spLocks noChangeArrowheads="1"/>
              </p:cNvSpPr>
              <p:nvPr/>
            </p:nvSpPr>
            <p:spPr bwMode="auto">
              <a:xfrm>
                <a:off x="869" y="1239"/>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grpSp>
        <p:sp>
          <p:nvSpPr>
            <p:cNvPr id="318555" name="Rectangle 91">
              <a:extLst>
                <a:ext uri="{FF2B5EF4-FFF2-40B4-BE49-F238E27FC236}">
                  <a16:creationId xmlns:a16="http://schemas.microsoft.com/office/drawing/2014/main" id="{9AFE3663-4A14-4343-B3E0-284D39E2F979}"/>
                </a:ext>
              </a:extLst>
            </p:cNvPr>
            <p:cNvSpPr>
              <a:spLocks noChangeArrowheads="1"/>
            </p:cNvSpPr>
            <p:nvPr/>
          </p:nvSpPr>
          <p:spPr bwMode="auto">
            <a:xfrm rot="16200000">
              <a:off x="1884" y="2259"/>
              <a:ext cx="868" cy="23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Trace Cache</a:t>
              </a:r>
            </a:p>
          </p:txBody>
        </p:sp>
        <p:sp>
          <p:nvSpPr>
            <p:cNvPr id="318556" name="Rectangle 92">
              <a:extLst>
                <a:ext uri="{FF2B5EF4-FFF2-40B4-BE49-F238E27FC236}">
                  <a16:creationId xmlns:a16="http://schemas.microsoft.com/office/drawing/2014/main" id="{53F8AEFE-82B4-45FD-A6D8-BD52A766AE77}"/>
                </a:ext>
              </a:extLst>
            </p:cNvPr>
            <p:cNvSpPr>
              <a:spLocks noChangeArrowheads="1"/>
            </p:cNvSpPr>
            <p:nvPr/>
          </p:nvSpPr>
          <p:spPr bwMode="auto">
            <a:xfrm rot="16200000">
              <a:off x="2209" y="2324"/>
              <a:ext cx="868" cy="10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Rename/Alloc</a:t>
              </a:r>
            </a:p>
          </p:txBody>
        </p:sp>
        <p:sp>
          <p:nvSpPr>
            <p:cNvPr id="318557" name="Rectangle 93">
              <a:extLst>
                <a:ext uri="{FF2B5EF4-FFF2-40B4-BE49-F238E27FC236}">
                  <a16:creationId xmlns:a16="http://schemas.microsoft.com/office/drawing/2014/main" id="{157992E4-8CDE-491C-A2CA-8551B93E7DC4}"/>
                </a:ext>
              </a:extLst>
            </p:cNvPr>
            <p:cNvSpPr>
              <a:spLocks noChangeArrowheads="1"/>
            </p:cNvSpPr>
            <p:nvPr/>
          </p:nvSpPr>
          <p:spPr bwMode="auto">
            <a:xfrm rot="16200000">
              <a:off x="2448" y="2324"/>
              <a:ext cx="868" cy="10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uop Queues</a:t>
              </a:r>
            </a:p>
          </p:txBody>
        </p:sp>
        <p:sp>
          <p:nvSpPr>
            <p:cNvPr id="318558" name="Rectangle 94">
              <a:extLst>
                <a:ext uri="{FF2B5EF4-FFF2-40B4-BE49-F238E27FC236}">
                  <a16:creationId xmlns:a16="http://schemas.microsoft.com/office/drawing/2014/main" id="{35C05F3C-933E-43DA-8330-27474972D4E6}"/>
                </a:ext>
              </a:extLst>
            </p:cNvPr>
            <p:cNvSpPr>
              <a:spLocks noChangeArrowheads="1"/>
            </p:cNvSpPr>
            <p:nvPr/>
          </p:nvSpPr>
          <p:spPr bwMode="auto">
            <a:xfrm>
              <a:off x="2202" y="1732"/>
              <a:ext cx="239"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a:t>
              </a:r>
            </a:p>
          </p:txBody>
        </p:sp>
        <p:sp>
          <p:nvSpPr>
            <p:cNvPr id="318559" name="Line 95">
              <a:extLst>
                <a:ext uri="{FF2B5EF4-FFF2-40B4-BE49-F238E27FC236}">
                  <a16:creationId xmlns:a16="http://schemas.microsoft.com/office/drawing/2014/main" id="{244DE342-BFB5-46AA-A773-5650D843EA3C}"/>
                </a:ext>
              </a:extLst>
            </p:cNvPr>
            <p:cNvSpPr>
              <a:spLocks noChangeShapeType="1"/>
            </p:cNvSpPr>
            <p:nvPr/>
          </p:nvSpPr>
          <p:spPr bwMode="auto">
            <a:xfrm>
              <a:off x="2332" y="1862"/>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60" name="Line 96">
              <a:extLst>
                <a:ext uri="{FF2B5EF4-FFF2-40B4-BE49-F238E27FC236}">
                  <a16:creationId xmlns:a16="http://schemas.microsoft.com/office/drawing/2014/main" id="{DF847A37-83C1-4975-8A98-0846C585953A}"/>
                </a:ext>
              </a:extLst>
            </p:cNvPr>
            <p:cNvSpPr>
              <a:spLocks noChangeShapeType="1"/>
            </p:cNvSpPr>
            <p:nvPr/>
          </p:nvSpPr>
          <p:spPr bwMode="auto">
            <a:xfrm rot="16200000" flipH="1">
              <a:off x="2513" y="2281"/>
              <a:ext cx="0" cy="151"/>
            </a:xfrm>
            <a:prstGeom prst="line">
              <a:avLst/>
            </a:prstGeom>
            <a:noFill/>
            <a:ln w="381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61" name="Line 97">
              <a:extLst>
                <a:ext uri="{FF2B5EF4-FFF2-40B4-BE49-F238E27FC236}">
                  <a16:creationId xmlns:a16="http://schemas.microsoft.com/office/drawing/2014/main" id="{72FE1AA3-71A4-4C38-A43F-A70C9654A1C6}"/>
                </a:ext>
              </a:extLst>
            </p:cNvPr>
            <p:cNvSpPr>
              <a:spLocks noChangeShapeType="1"/>
            </p:cNvSpPr>
            <p:nvPr/>
          </p:nvSpPr>
          <p:spPr bwMode="auto">
            <a:xfrm rot="16200000" flipH="1">
              <a:off x="2766" y="2296"/>
              <a:ext cx="0" cy="130"/>
            </a:xfrm>
            <a:prstGeom prst="line">
              <a:avLst/>
            </a:prstGeom>
            <a:noFill/>
            <a:ln w="381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62" name="Line 98">
              <a:extLst>
                <a:ext uri="{FF2B5EF4-FFF2-40B4-BE49-F238E27FC236}">
                  <a16:creationId xmlns:a16="http://schemas.microsoft.com/office/drawing/2014/main" id="{2BD74C2D-57E5-4CD6-9853-2F4FC125DDC2}"/>
                </a:ext>
              </a:extLst>
            </p:cNvPr>
            <p:cNvSpPr>
              <a:spLocks noChangeShapeType="1"/>
            </p:cNvSpPr>
            <p:nvPr/>
          </p:nvSpPr>
          <p:spPr bwMode="auto">
            <a:xfrm rot="16200000" flipH="1">
              <a:off x="2994" y="2307"/>
              <a:ext cx="0" cy="108"/>
            </a:xfrm>
            <a:prstGeom prst="line">
              <a:avLst/>
            </a:prstGeom>
            <a:noFill/>
            <a:ln w="571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63" name="Rectangle 99">
              <a:extLst>
                <a:ext uri="{FF2B5EF4-FFF2-40B4-BE49-F238E27FC236}">
                  <a16:creationId xmlns:a16="http://schemas.microsoft.com/office/drawing/2014/main" id="{09825B55-A5A6-47B4-807C-35FEEF24D49A}"/>
                </a:ext>
              </a:extLst>
            </p:cNvPr>
            <p:cNvSpPr>
              <a:spLocks noChangeArrowheads="1"/>
            </p:cNvSpPr>
            <p:nvPr/>
          </p:nvSpPr>
          <p:spPr bwMode="auto">
            <a:xfrm>
              <a:off x="2202" y="2904"/>
              <a:ext cx="239" cy="152"/>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ROM</a:t>
              </a:r>
            </a:p>
          </p:txBody>
        </p:sp>
        <p:sp>
          <p:nvSpPr>
            <p:cNvPr id="318564" name="Line 100">
              <a:extLst>
                <a:ext uri="{FF2B5EF4-FFF2-40B4-BE49-F238E27FC236}">
                  <a16:creationId xmlns:a16="http://schemas.microsoft.com/office/drawing/2014/main" id="{2AE3EC08-CAFE-452A-8AC2-6FD6DC7308E5}"/>
                </a:ext>
              </a:extLst>
            </p:cNvPr>
            <p:cNvSpPr>
              <a:spLocks noChangeShapeType="1"/>
            </p:cNvSpPr>
            <p:nvPr/>
          </p:nvSpPr>
          <p:spPr bwMode="auto">
            <a:xfrm>
              <a:off x="2441" y="2991"/>
              <a:ext cx="43"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65" name="Line 101">
              <a:extLst>
                <a:ext uri="{FF2B5EF4-FFF2-40B4-BE49-F238E27FC236}">
                  <a16:creationId xmlns:a16="http://schemas.microsoft.com/office/drawing/2014/main" id="{5F4846E2-C7C1-45FE-B608-F2607C1A48BE}"/>
                </a:ext>
              </a:extLst>
            </p:cNvPr>
            <p:cNvSpPr>
              <a:spLocks noChangeShapeType="1"/>
            </p:cNvSpPr>
            <p:nvPr/>
          </p:nvSpPr>
          <p:spPr bwMode="auto">
            <a:xfrm flipH="1" flipV="1">
              <a:off x="2484" y="2361"/>
              <a:ext cx="0" cy="630"/>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66" name="Line 102">
              <a:extLst>
                <a:ext uri="{FF2B5EF4-FFF2-40B4-BE49-F238E27FC236}">
                  <a16:creationId xmlns:a16="http://schemas.microsoft.com/office/drawing/2014/main" id="{44DA0299-8017-438C-ACD1-5FEE6DFCAA27}"/>
                </a:ext>
              </a:extLst>
            </p:cNvPr>
            <p:cNvSpPr>
              <a:spLocks noChangeShapeType="1"/>
            </p:cNvSpPr>
            <p:nvPr/>
          </p:nvSpPr>
          <p:spPr bwMode="auto">
            <a:xfrm>
              <a:off x="2321" y="2817"/>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8567" name="Group 103">
              <a:extLst>
                <a:ext uri="{FF2B5EF4-FFF2-40B4-BE49-F238E27FC236}">
                  <a16:creationId xmlns:a16="http://schemas.microsoft.com/office/drawing/2014/main" id="{AF855D69-A132-4B80-919A-97DA0A9EC62C}"/>
                </a:ext>
              </a:extLst>
            </p:cNvPr>
            <p:cNvGrpSpPr>
              <a:grpSpLocks/>
            </p:cNvGrpSpPr>
            <p:nvPr/>
          </p:nvGrpSpPr>
          <p:grpSpPr bwMode="auto">
            <a:xfrm>
              <a:off x="2427" y="2234"/>
              <a:ext cx="169" cy="190"/>
              <a:chOff x="0" y="0"/>
              <a:chExt cx="373" cy="418"/>
            </a:xfrm>
          </p:grpSpPr>
          <p:sp>
            <p:nvSpPr>
              <p:cNvPr id="318568" name="Line 104">
                <a:extLst>
                  <a:ext uri="{FF2B5EF4-FFF2-40B4-BE49-F238E27FC236}">
                    <a16:creationId xmlns:a16="http://schemas.microsoft.com/office/drawing/2014/main" id="{AFC0FAA3-9BF7-4621-8D6E-79F96FE79693}"/>
                  </a:ext>
                </a:extLst>
              </p:cNvPr>
              <p:cNvSpPr>
                <a:spLocks noChangeShapeType="1"/>
              </p:cNvSpPr>
              <p:nvPr/>
            </p:nvSpPr>
            <p:spPr bwMode="auto">
              <a:xfrm flipV="1">
                <a:off x="187" y="206"/>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69" name="Text Box 105">
                <a:extLst>
                  <a:ext uri="{FF2B5EF4-FFF2-40B4-BE49-F238E27FC236}">
                    <a16:creationId xmlns:a16="http://schemas.microsoft.com/office/drawing/2014/main" id="{F2D9B1F4-0FF0-4CA8-BF9E-744F56342E59}"/>
                  </a:ext>
                </a:extLst>
              </p:cNvPr>
              <p:cNvSpPr txBox="1">
                <a:spLocks noChangeArrowheads="1"/>
              </p:cNvSpPr>
              <p:nvPr/>
            </p:nvSpPr>
            <p:spPr bwMode="auto">
              <a:xfrm>
                <a:off x="0" y="0"/>
                <a:ext cx="373" cy="4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p>
            </p:txBody>
          </p:sp>
        </p:grpSp>
        <p:grpSp>
          <p:nvGrpSpPr>
            <p:cNvPr id="318570" name="Group 106">
              <a:extLst>
                <a:ext uri="{FF2B5EF4-FFF2-40B4-BE49-F238E27FC236}">
                  <a16:creationId xmlns:a16="http://schemas.microsoft.com/office/drawing/2014/main" id="{09AE655F-5049-4D7C-9254-9F3EF4084212}"/>
                </a:ext>
              </a:extLst>
            </p:cNvPr>
            <p:cNvGrpSpPr>
              <a:grpSpLocks/>
            </p:cNvGrpSpPr>
            <p:nvPr/>
          </p:nvGrpSpPr>
          <p:grpSpPr bwMode="auto">
            <a:xfrm>
              <a:off x="2653" y="2237"/>
              <a:ext cx="169" cy="189"/>
              <a:chOff x="0" y="0"/>
              <a:chExt cx="374" cy="416"/>
            </a:xfrm>
          </p:grpSpPr>
          <p:sp>
            <p:nvSpPr>
              <p:cNvPr id="318571" name="Line 107">
                <a:extLst>
                  <a:ext uri="{FF2B5EF4-FFF2-40B4-BE49-F238E27FC236}">
                    <a16:creationId xmlns:a16="http://schemas.microsoft.com/office/drawing/2014/main" id="{5334D9B3-F21E-495B-807F-B8D9DDBFF594}"/>
                  </a:ext>
                </a:extLst>
              </p:cNvPr>
              <p:cNvSpPr>
                <a:spLocks noChangeShapeType="1"/>
              </p:cNvSpPr>
              <p:nvPr/>
            </p:nvSpPr>
            <p:spPr bwMode="auto">
              <a:xfrm flipV="1">
                <a:off x="189" y="209"/>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72" name="Text Box 108">
                <a:extLst>
                  <a:ext uri="{FF2B5EF4-FFF2-40B4-BE49-F238E27FC236}">
                    <a16:creationId xmlns:a16="http://schemas.microsoft.com/office/drawing/2014/main" id="{6F2FBD91-6D22-4BE7-9615-5895665626E7}"/>
                  </a:ext>
                </a:extLst>
              </p:cNvPr>
              <p:cNvSpPr txBox="1">
                <a:spLocks noChangeArrowheads="1"/>
              </p:cNvSpPr>
              <p:nvPr/>
            </p:nvSpPr>
            <p:spPr bwMode="auto">
              <a:xfrm>
                <a:off x="0" y="0"/>
                <a:ext cx="374"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p>
            </p:txBody>
          </p:sp>
        </p:grpSp>
        <p:sp>
          <p:nvSpPr>
            <p:cNvPr id="318573" name="Line 109">
              <a:extLst>
                <a:ext uri="{FF2B5EF4-FFF2-40B4-BE49-F238E27FC236}">
                  <a16:creationId xmlns:a16="http://schemas.microsoft.com/office/drawing/2014/main" id="{35F9D3EE-6E49-4DBF-88B3-AAE04567D1E4}"/>
                </a:ext>
              </a:extLst>
            </p:cNvPr>
            <p:cNvSpPr>
              <a:spLocks noChangeShapeType="1"/>
            </p:cNvSpPr>
            <p:nvPr/>
          </p:nvSpPr>
          <p:spPr bwMode="auto">
            <a:xfrm flipH="1">
              <a:off x="2507" y="2333"/>
              <a:ext cx="27" cy="53"/>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74" name="Line 110">
              <a:extLst>
                <a:ext uri="{FF2B5EF4-FFF2-40B4-BE49-F238E27FC236}">
                  <a16:creationId xmlns:a16="http://schemas.microsoft.com/office/drawing/2014/main" id="{E24E77DA-88AD-4B15-AF42-03BD4BD12D47}"/>
                </a:ext>
              </a:extLst>
            </p:cNvPr>
            <p:cNvSpPr>
              <a:spLocks noChangeShapeType="1"/>
            </p:cNvSpPr>
            <p:nvPr/>
          </p:nvSpPr>
          <p:spPr bwMode="auto">
            <a:xfrm flipH="1">
              <a:off x="2735" y="2335"/>
              <a:ext cx="30" cy="51"/>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8575" name="Group 111">
              <a:extLst>
                <a:ext uri="{FF2B5EF4-FFF2-40B4-BE49-F238E27FC236}">
                  <a16:creationId xmlns:a16="http://schemas.microsoft.com/office/drawing/2014/main" id="{7044FDF4-1DF6-4BB1-9AF9-5E6747C10D2B}"/>
                </a:ext>
              </a:extLst>
            </p:cNvPr>
            <p:cNvGrpSpPr>
              <a:grpSpLocks/>
            </p:cNvGrpSpPr>
            <p:nvPr/>
          </p:nvGrpSpPr>
          <p:grpSpPr bwMode="auto">
            <a:xfrm>
              <a:off x="1746" y="1667"/>
              <a:ext cx="456" cy="1151"/>
              <a:chOff x="0" y="0"/>
              <a:chExt cx="1008" cy="2544"/>
            </a:xfrm>
          </p:grpSpPr>
          <p:sp>
            <p:nvSpPr>
              <p:cNvPr id="318576" name="Rectangle 112">
                <a:extLst>
                  <a:ext uri="{FF2B5EF4-FFF2-40B4-BE49-F238E27FC236}">
                    <a16:creationId xmlns:a16="http://schemas.microsoft.com/office/drawing/2014/main" id="{8684D5DB-2D7B-45D3-86FD-88EFD50B9E6E}"/>
                  </a:ext>
                </a:extLst>
              </p:cNvPr>
              <p:cNvSpPr>
                <a:spLocks noChangeArrowheads="1"/>
              </p:cNvSpPr>
              <p:nvPr/>
            </p:nvSpPr>
            <p:spPr bwMode="auto">
              <a:xfrm rot="16200000">
                <a:off x="-336" y="1440"/>
                <a:ext cx="1920" cy="288"/>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Decoder</a:t>
                </a:r>
              </a:p>
            </p:txBody>
          </p:sp>
          <p:sp>
            <p:nvSpPr>
              <p:cNvPr id="318577" name="Line 113">
                <a:extLst>
                  <a:ext uri="{FF2B5EF4-FFF2-40B4-BE49-F238E27FC236}">
                    <a16:creationId xmlns:a16="http://schemas.microsoft.com/office/drawing/2014/main" id="{C509606C-C259-4360-8555-5B031AAEC344}"/>
                  </a:ext>
                </a:extLst>
              </p:cNvPr>
              <p:cNvSpPr>
                <a:spLocks noChangeShapeType="1"/>
              </p:cNvSpPr>
              <p:nvPr/>
            </p:nvSpPr>
            <p:spPr bwMode="auto">
              <a:xfrm rot="16200000">
                <a:off x="372" y="1428"/>
                <a:ext cx="0" cy="216"/>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78" name="Line 114">
                <a:extLst>
                  <a:ext uri="{FF2B5EF4-FFF2-40B4-BE49-F238E27FC236}">
                    <a16:creationId xmlns:a16="http://schemas.microsoft.com/office/drawing/2014/main" id="{712C89FC-F5FE-49FC-97F0-814A057433E9}"/>
                  </a:ext>
                </a:extLst>
              </p:cNvPr>
              <p:cNvSpPr>
                <a:spLocks noChangeShapeType="1"/>
              </p:cNvSpPr>
              <p:nvPr/>
            </p:nvSpPr>
            <p:spPr bwMode="auto">
              <a:xfrm rot="16200000" flipH="1">
                <a:off x="888" y="1416"/>
                <a:ext cx="0" cy="240"/>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79" name="Rectangle 115">
                <a:extLst>
                  <a:ext uri="{FF2B5EF4-FFF2-40B4-BE49-F238E27FC236}">
                    <a16:creationId xmlns:a16="http://schemas.microsoft.com/office/drawing/2014/main" id="{6FD336B0-490F-4F8B-9293-E8891E6AA667}"/>
                  </a:ext>
                </a:extLst>
              </p:cNvPr>
              <p:cNvSpPr>
                <a:spLocks noChangeArrowheads="1"/>
              </p:cNvSpPr>
              <p:nvPr/>
            </p:nvSpPr>
            <p:spPr bwMode="auto">
              <a:xfrm rot="16200000">
                <a:off x="-828" y="1452"/>
                <a:ext cx="1920" cy="2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 &amp; I-TLB</a:t>
                </a:r>
              </a:p>
            </p:txBody>
          </p:sp>
          <p:sp>
            <p:nvSpPr>
              <p:cNvPr id="318580" name="Line 116">
                <a:extLst>
                  <a:ext uri="{FF2B5EF4-FFF2-40B4-BE49-F238E27FC236}">
                    <a16:creationId xmlns:a16="http://schemas.microsoft.com/office/drawing/2014/main" id="{C9D0F0F2-E9B3-424B-9CE3-FE1D3E2C75CA}"/>
                  </a:ext>
                </a:extLst>
              </p:cNvPr>
              <p:cNvSpPr>
                <a:spLocks noChangeShapeType="1"/>
              </p:cNvSpPr>
              <p:nvPr/>
            </p:nvSpPr>
            <p:spPr bwMode="auto">
              <a:xfrm>
                <a:off x="144" y="0"/>
                <a:ext cx="0" cy="624"/>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8581" name="Rectangle 117">
              <a:extLst>
                <a:ext uri="{FF2B5EF4-FFF2-40B4-BE49-F238E27FC236}">
                  <a16:creationId xmlns:a16="http://schemas.microsoft.com/office/drawing/2014/main" id="{58AA7636-EB53-4E10-BC20-60D07C5DA2B2}"/>
                </a:ext>
              </a:extLst>
            </p:cNvPr>
            <p:cNvSpPr>
              <a:spLocks noChangeArrowheads="1"/>
            </p:cNvSpPr>
            <p:nvPr/>
          </p:nvSpPr>
          <p:spPr bwMode="auto">
            <a:xfrm>
              <a:off x="1745" y="1538"/>
              <a:ext cx="1824"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p>
          </p:txBody>
        </p:sp>
        <p:sp>
          <p:nvSpPr>
            <p:cNvPr id="318582" name="Rectangle 118">
              <a:extLst>
                <a:ext uri="{FF2B5EF4-FFF2-40B4-BE49-F238E27FC236}">
                  <a16:creationId xmlns:a16="http://schemas.microsoft.com/office/drawing/2014/main" id="{96843E81-2883-48BA-92B0-50359F3419DB}"/>
                </a:ext>
              </a:extLst>
            </p:cNvPr>
            <p:cNvSpPr>
              <a:spLocks noChangeArrowheads="1"/>
            </p:cNvSpPr>
            <p:nvPr/>
          </p:nvSpPr>
          <p:spPr bwMode="auto">
            <a:xfrm>
              <a:off x="1104" y="0"/>
              <a:ext cx="288"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83" name="Rectangle 119">
              <a:extLst>
                <a:ext uri="{FF2B5EF4-FFF2-40B4-BE49-F238E27FC236}">
                  <a16:creationId xmlns:a16="http://schemas.microsoft.com/office/drawing/2014/main" id="{F1D244FB-9526-4A05-B7AC-14597A3B0151}"/>
                </a:ext>
              </a:extLst>
            </p:cNvPr>
            <p:cNvSpPr>
              <a:spLocks noChangeArrowheads="1"/>
            </p:cNvSpPr>
            <p:nvPr/>
          </p:nvSpPr>
          <p:spPr bwMode="auto">
            <a:xfrm>
              <a:off x="40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a:t>
              </a:r>
              <a:endParaRPr lang="en-US" altLang="zh-CN" sz="2800">
                <a:effectLst>
                  <a:outerShdw blurRad="38100" dist="38100" dir="2700000" algn="tl">
                    <a:srgbClr val="FFFFFF"/>
                  </a:outerShdw>
                </a:effectLst>
                <a:ea typeface="宋体" panose="02010600030101010101" pitchFamily="2" charset="-122"/>
              </a:endParaRPr>
            </a:p>
          </p:txBody>
        </p:sp>
        <p:sp>
          <p:nvSpPr>
            <p:cNvPr id="318584" name="Rectangle 120">
              <a:extLst>
                <a:ext uri="{FF2B5EF4-FFF2-40B4-BE49-F238E27FC236}">
                  <a16:creationId xmlns:a16="http://schemas.microsoft.com/office/drawing/2014/main" id="{9E1290EC-CD65-4E28-BD7E-F4D2C8DC4484}"/>
                </a:ext>
              </a:extLst>
            </p:cNvPr>
            <p:cNvSpPr>
              <a:spLocks noChangeArrowheads="1"/>
            </p:cNvSpPr>
            <p:nvPr/>
          </p:nvSpPr>
          <p:spPr bwMode="auto">
            <a:xfrm>
              <a:off x="67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3</a:t>
              </a:r>
              <a:endParaRPr lang="en-US" altLang="zh-CN" sz="2800">
                <a:effectLst>
                  <a:outerShdw blurRad="38100" dist="38100" dir="2700000" algn="tl">
                    <a:srgbClr val="FFFFFF"/>
                  </a:outerShdw>
                </a:effectLst>
                <a:ea typeface="宋体" panose="02010600030101010101" pitchFamily="2" charset="-122"/>
              </a:endParaRPr>
            </a:p>
          </p:txBody>
        </p:sp>
        <p:sp>
          <p:nvSpPr>
            <p:cNvPr id="318585" name="Rectangle 121">
              <a:extLst>
                <a:ext uri="{FF2B5EF4-FFF2-40B4-BE49-F238E27FC236}">
                  <a16:creationId xmlns:a16="http://schemas.microsoft.com/office/drawing/2014/main" id="{D168C852-D7A6-42B2-B104-D019A095B209}"/>
                </a:ext>
              </a:extLst>
            </p:cNvPr>
            <p:cNvSpPr>
              <a:spLocks noChangeArrowheads="1"/>
            </p:cNvSpPr>
            <p:nvPr/>
          </p:nvSpPr>
          <p:spPr bwMode="auto">
            <a:xfrm>
              <a:off x="94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4</a:t>
              </a:r>
              <a:endParaRPr lang="en-US" altLang="zh-CN" sz="2800">
                <a:effectLst>
                  <a:outerShdw blurRad="38100" dist="38100" dir="2700000" algn="tl">
                    <a:srgbClr val="FFFFFF"/>
                  </a:outerShdw>
                </a:effectLst>
                <a:ea typeface="宋体" panose="02010600030101010101" pitchFamily="2" charset="-122"/>
              </a:endParaRPr>
            </a:p>
          </p:txBody>
        </p:sp>
        <p:sp>
          <p:nvSpPr>
            <p:cNvPr id="318586" name="Rectangle 122">
              <a:extLst>
                <a:ext uri="{FF2B5EF4-FFF2-40B4-BE49-F238E27FC236}">
                  <a16:creationId xmlns:a16="http://schemas.microsoft.com/office/drawing/2014/main" id="{508233D3-27AC-4772-BF38-0FE7F5523B41}"/>
                </a:ext>
              </a:extLst>
            </p:cNvPr>
            <p:cNvSpPr>
              <a:spLocks noChangeArrowheads="1"/>
            </p:cNvSpPr>
            <p:nvPr/>
          </p:nvSpPr>
          <p:spPr bwMode="auto">
            <a:xfrm>
              <a:off x="122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5</a:t>
              </a:r>
              <a:endParaRPr lang="en-US" altLang="zh-CN" sz="2800">
                <a:effectLst>
                  <a:outerShdw blurRad="38100" dist="38100" dir="2700000" algn="tl">
                    <a:srgbClr val="FFFFFF"/>
                  </a:outerShdw>
                </a:effectLst>
                <a:ea typeface="宋体" panose="02010600030101010101" pitchFamily="2" charset="-122"/>
              </a:endParaRPr>
            </a:p>
          </p:txBody>
        </p:sp>
        <p:sp>
          <p:nvSpPr>
            <p:cNvPr id="318587" name="Rectangle 123">
              <a:extLst>
                <a:ext uri="{FF2B5EF4-FFF2-40B4-BE49-F238E27FC236}">
                  <a16:creationId xmlns:a16="http://schemas.microsoft.com/office/drawing/2014/main" id="{19238F63-FAE7-4252-A698-E13AE765BBDA}"/>
                </a:ext>
              </a:extLst>
            </p:cNvPr>
            <p:cNvSpPr>
              <a:spLocks noChangeArrowheads="1"/>
            </p:cNvSpPr>
            <p:nvPr/>
          </p:nvSpPr>
          <p:spPr bwMode="auto">
            <a:xfrm>
              <a:off x="149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6</a:t>
              </a:r>
              <a:endParaRPr lang="en-US" altLang="zh-CN" sz="2800">
                <a:effectLst>
                  <a:outerShdw blurRad="38100" dist="38100" dir="2700000" algn="tl">
                    <a:srgbClr val="FFFFFF"/>
                  </a:outerShdw>
                </a:effectLst>
                <a:ea typeface="宋体" panose="02010600030101010101" pitchFamily="2" charset="-122"/>
              </a:endParaRPr>
            </a:p>
          </p:txBody>
        </p:sp>
        <p:sp>
          <p:nvSpPr>
            <p:cNvPr id="318588" name="Rectangle 124">
              <a:extLst>
                <a:ext uri="{FF2B5EF4-FFF2-40B4-BE49-F238E27FC236}">
                  <a16:creationId xmlns:a16="http://schemas.microsoft.com/office/drawing/2014/main" id="{255259FF-FF2B-4AB3-8589-4C7A6212B5B1}"/>
                </a:ext>
              </a:extLst>
            </p:cNvPr>
            <p:cNvSpPr>
              <a:spLocks noChangeArrowheads="1"/>
            </p:cNvSpPr>
            <p:nvPr/>
          </p:nvSpPr>
          <p:spPr bwMode="auto">
            <a:xfrm>
              <a:off x="176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7</a:t>
              </a:r>
              <a:endParaRPr lang="en-US" altLang="zh-CN" sz="2800">
                <a:effectLst>
                  <a:outerShdw blurRad="38100" dist="38100" dir="2700000" algn="tl">
                    <a:srgbClr val="FFFFFF"/>
                  </a:outerShdw>
                </a:effectLst>
                <a:ea typeface="宋体" panose="02010600030101010101" pitchFamily="2" charset="-122"/>
              </a:endParaRPr>
            </a:p>
          </p:txBody>
        </p:sp>
        <p:sp>
          <p:nvSpPr>
            <p:cNvPr id="318589" name="Rectangle 125">
              <a:extLst>
                <a:ext uri="{FF2B5EF4-FFF2-40B4-BE49-F238E27FC236}">
                  <a16:creationId xmlns:a16="http://schemas.microsoft.com/office/drawing/2014/main" id="{2989DFD4-ACC1-4F25-B49A-98CCCE61F5FB}"/>
                </a:ext>
              </a:extLst>
            </p:cNvPr>
            <p:cNvSpPr>
              <a:spLocks noChangeArrowheads="1"/>
            </p:cNvSpPr>
            <p:nvPr/>
          </p:nvSpPr>
          <p:spPr bwMode="auto">
            <a:xfrm>
              <a:off x="203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8</a:t>
              </a:r>
              <a:endParaRPr lang="en-US" altLang="zh-CN" sz="2800">
                <a:effectLst>
                  <a:outerShdw blurRad="38100" dist="38100" dir="2700000" algn="tl">
                    <a:srgbClr val="FFFFFF"/>
                  </a:outerShdw>
                </a:effectLst>
                <a:ea typeface="宋体" panose="02010600030101010101" pitchFamily="2" charset="-122"/>
              </a:endParaRPr>
            </a:p>
          </p:txBody>
        </p:sp>
        <p:sp>
          <p:nvSpPr>
            <p:cNvPr id="318590" name="Rectangle 126">
              <a:extLst>
                <a:ext uri="{FF2B5EF4-FFF2-40B4-BE49-F238E27FC236}">
                  <a16:creationId xmlns:a16="http://schemas.microsoft.com/office/drawing/2014/main" id="{13624875-7AED-4B11-BB30-9CED3E8469B6}"/>
                </a:ext>
              </a:extLst>
            </p:cNvPr>
            <p:cNvSpPr>
              <a:spLocks noChangeArrowheads="1"/>
            </p:cNvSpPr>
            <p:nvPr/>
          </p:nvSpPr>
          <p:spPr bwMode="auto">
            <a:xfrm>
              <a:off x="231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9</a:t>
              </a:r>
              <a:endParaRPr lang="en-US" altLang="zh-CN" sz="2800">
                <a:effectLst>
                  <a:outerShdw blurRad="38100" dist="38100" dir="2700000" algn="tl">
                    <a:srgbClr val="FFFFFF"/>
                  </a:outerShdw>
                </a:effectLst>
                <a:ea typeface="宋体" panose="02010600030101010101" pitchFamily="2" charset="-122"/>
              </a:endParaRPr>
            </a:p>
          </p:txBody>
        </p:sp>
        <p:sp>
          <p:nvSpPr>
            <p:cNvPr id="318591" name="Rectangle 127">
              <a:extLst>
                <a:ext uri="{FF2B5EF4-FFF2-40B4-BE49-F238E27FC236}">
                  <a16:creationId xmlns:a16="http://schemas.microsoft.com/office/drawing/2014/main" id="{282504AB-11C8-44CC-A304-F520EE18955E}"/>
                </a:ext>
              </a:extLst>
            </p:cNvPr>
            <p:cNvSpPr>
              <a:spLocks noChangeArrowheads="1"/>
            </p:cNvSpPr>
            <p:nvPr/>
          </p:nvSpPr>
          <p:spPr bwMode="auto">
            <a:xfrm>
              <a:off x="256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10</a:t>
              </a:r>
              <a:endParaRPr lang="en-US" altLang="zh-CN" sz="2800">
                <a:effectLst>
                  <a:outerShdw blurRad="38100" dist="38100" dir="2700000" algn="tl">
                    <a:srgbClr val="FFFFFF"/>
                  </a:outerShdw>
                </a:effectLst>
                <a:ea typeface="宋体" panose="02010600030101010101" pitchFamily="2" charset="-122"/>
              </a:endParaRPr>
            </a:p>
          </p:txBody>
        </p:sp>
        <p:sp>
          <p:nvSpPr>
            <p:cNvPr id="318592" name="Rectangle 128">
              <a:extLst>
                <a:ext uri="{FF2B5EF4-FFF2-40B4-BE49-F238E27FC236}">
                  <a16:creationId xmlns:a16="http://schemas.microsoft.com/office/drawing/2014/main" id="{CCDFB7E9-F5BA-4566-84AC-BBB514A3B966}"/>
                </a:ext>
              </a:extLst>
            </p:cNvPr>
            <p:cNvSpPr>
              <a:spLocks noChangeArrowheads="1"/>
            </p:cNvSpPr>
            <p:nvPr/>
          </p:nvSpPr>
          <p:spPr bwMode="auto">
            <a:xfrm>
              <a:off x="283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11</a:t>
              </a:r>
              <a:endParaRPr lang="en-US" altLang="zh-CN" sz="2800">
                <a:effectLst>
                  <a:outerShdw blurRad="38100" dist="38100" dir="2700000" algn="tl">
                    <a:srgbClr val="FFFFFF"/>
                  </a:outerShdw>
                </a:effectLst>
                <a:ea typeface="宋体" panose="02010600030101010101" pitchFamily="2" charset="-122"/>
              </a:endParaRPr>
            </a:p>
          </p:txBody>
        </p:sp>
        <p:sp>
          <p:nvSpPr>
            <p:cNvPr id="318593" name="Rectangle 129">
              <a:extLst>
                <a:ext uri="{FF2B5EF4-FFF2-40B4-BE49-F238E27FC236}">
                  <a16:creationId xmlns:a16="http://schemas.microsoft.com/office/drawing/2014/main" id="{F703F456-38DD-4A2C-8FF2-15F5E5F2A18A}"/>
                </a:ext>
              </a:extLst>
            </p:cNvPr>
            <p:cNvSpPr>
              <a:spLocks noChangeArrowheads="1"/>
            </p:cNvSpPr>
            <p:nvPr/>
          </p:nvSpPr>
          <p:spPr bwMode="auto">
            <a:xfrm>
              <a:off x="3112"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12</a:t>
              </a:r>
              <a:endParaRPr lang="en-US" altLang="zh-CN" sz="2800">
                <a:effectLst>
                  <a:outerShdw blurRad="38100" dist="38100" dir="2700000" algn="tl">
                    <a:srgbClr val="FFFFFF"/>
                  </a:outerShdw>
                </a:effectLst>
                <a:ea typeface="宋体" panose="02010600030101010101" pitchFamily="2" charset="-122"/>
              </a:endParaRPr>
            </a:p>
          </p:txBody>
        </p:sp>
        <p:sp>
          <p:nvSpPr>
            <p:cNvPr id="318594" name="Rectangle 130">
              <a:extLst>
                <a:ext uri="{FF2B5EF4-FFF2-40B4-BE49-F238E27FC236}">
                  <a16:creationId xmlns:a16="http://schemas.microsoft.com/office/drawing/2014/main" id="{E83916A0-B1CA-4F14-8AA0-C9BFCED23876}"/>
                </a:ext>
              </a:extLst>
            </p:cNvPr>
            <p:cNvSpPr>
              <a:spLocks noChangeArrowheads="1"/>
            </p:cNvSpPr>
            <p:nvPr/>
          </p:nvSpPr>
          <p:spPr bwMode="auto">
            <a:xfrm>
              <a:off x="611" y="211"/>
              <a:ext cx="411"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Fetch</a:t>
              </a:r>
              <a:endParaRPr lang="en-US" altLang="zh-CN" sz="2400">
                <a:effectLst>
                  <a:outerShdw blurRad="38100" dist="38100" dir="2700000" algn="tl">
                    <a:srgbClr val="FFFFFF"/>
                  </a:outerShdw>
                </a:effectLst>
                <a:ea typeface="宋体" panose="02010600030101010101" pitchFamily="2" charset="-122"/>
              </a:endParaRPr>
            </a:p>
          </p:txBody>
        </p:sp>
        <p:sp>
          <p:nvSpPr>
            <p:cNvPr id="318595" name="Rectangle 131">
              <a:extLst>
                <a:ext uri="{FF2B5EF4-FFF2-40B4-BE49-F238E27FC236}">
                  <a16:creationId xmlns:a16="http://schemas.microsoft.com/office/drawing/2014/main" id="{C6BF0F24-C654-44F4-B7A7-DB95D1C82264}"/>
                </a:ext>
              </a:extLst>
            </p:cNvPr>
            <p:cNvSpPr>
              <a:spLocks noChangeArrowheads="1"/>
            </p:cNvSpPr>
            <p:nvPr/>
          </p:nvSpPr>
          <p:spPr bwMode="auto">
            <a:xfrm>
              <a:off x="1117" y="211"/>
              <a:ext cx="239"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18596" name="Rectangle 132">
              <a:extLst>
                <a:ext uri="{FF2B5EF4-FFF2-40B4-BE49-F238E27FC236}">
                  <a16:creationId xmlns:a16="http://schemas.microsoft.com/office/drawing/2014/main" id="{B0C723E5-E26C-4833-963C-985EFC36FD03}"/>
                </a:ext>
              </a:extLst>
            </p:cNvPr>
            <p:cNvSpPr>
              <a:spLocks noChangeArrowheads="1"/>
            </p:cNvSpPr>
            <p:nvPr/>
          </p:nvSpPr>
          <p:spPr bwMode="auto">
            <a:xfrm>
              <a:off x="1391" y="211"/>
              <a:ext cx="23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Alloc</a:t>
              </a:r>
              <a:endParaRPr lang="en-US" altLang="zh-CN" sz="2400">
                <a:effectLst>
                  <a:outerShdw blurRad="38100" dist="38100" dir="2700000" algn="tl">
                    <a:srgbClr val="FFFFFF"/>
                  </a:outerShdw>
                </a:effectLst>
                <a:ea typeface="宋体" panose="02010600030101010101" pitchFamily="2" charset="-122"/>
              </a:endParaRPr>
            </a:p>
          </p:txBody>
        </p:sp>
        <p:sp>
          <p:nvSpPr>
            <p:cNvPr id="318597" name="Rectangle 133">
              <a:extLst>
                <a:ext uri="{FF2B5EF4-FFF2-40B4-BE49-F238E27FC236}">
                  <a16:creationId xmlns:a16="http://schemas.microsoft.com/office/drawing/2014/main" id="{3BB4E5CE-2732-45FD-8DA5-345593CA48FA}"/>
                </a:ext>
              </a:extLst>
            </p:cNvPr>
            <p:cNvSpPr>
              <a:spLocks noChangeArrowheads="1"/>
            </p:cNvSpPr>
            <p:nvPr/>
          </p:nvSpPr>
          <p:spPr bwMode="auto">
            <a:xfrm>
              <a:off x="1751" y="214"/>
              <a:ext cx="372"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Rename</a:t>
              </a:r>
              <a:endParaRPr lang="en-US" altLang="zh-CN" sz="2400">
                <a:effectLst>
                  <a:outerShdw blurRad="38100" dist="38100" dir="2700000" algn="tl">
                    <a:srgbClr val="FFFFFF"/>
                  </a:outerShdw>
                </a:effectLst>
                <a:ea typeface="宋体" panose="02010600030101010101" pitchFamily="2" charset="-122"/>
              </a:endParaRPr>
            </a:p>
          </p:txBody>
        </p:sp>
        <p:sp>
          <p:nvSpPr>
            <p:cNvPr id="318598" name="Rectangle 134">
              <a:extLst>
                <a:ext uri="{FF2B5EF4-FFF2-40B4-BE49-F238E27FC236}">
                  <a16:creationId xmlns:a16="http://schemas.microsoft.com/office/drawing/2014/main" id="{C8DB42FC-412A-4DC7-8034-1F85EBF17EA8}"/>
                </a:ext>
              </a:extLst>
            </p:cNvPr>
            <p:cNvSpPr>
              <a:spLocks noChangeArrowheads="1"/>
            </p:cNvSpPr>
            <p:nvPr/>
          </p:nvSpPr>
          <p:spPr bwMode="auto">
            <a:xfrm>
              <a:off x="2237" y="211"/>
              <a:ext cx="18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Que</a:t>
              </a:r>
              <a:endParaRPr lang="en-US" altLang="zh-CN" sz="2400">
                <a:effectLst>
                  <a:outerShdw blurRad="38100" dist="38100" dir="2700000" algn="tl">
                    <a:srgbClr val="FFFFFF"/>
                  </a:outerShdw>
                </a:effectLst>
                <a:ea typeface="宋体" panose="02010600030101010101" pitchFamily="2" charset="-122"/>
              </a:endParaRPr>
            </a:p>
          </p:txBody>
        </p:sp>
        <p:sp>
          <p:nvSpPr>
            <p:cNvPr id="318599" name="Rectangle 135">
              <a:extLst>
                <a:ext uri="{FF2B5EF4-FFF2-40B4-BE49-F238E27FC236}">
                  <a16:creationId xmlns:a16="http://schemas.microsoft.com/office/drawing/2014/main" id="{DE8A982E-FB25-40A4-99F2-2C88F27FE188}"/>
                </a:ext>
              </a:extLst>
            </p:cNvPr>
            <p:cNvSpPr>
              <a:spLocks noChangeArrowheads="1"/>
            </p:cNvSpPr>
            <p:nvPr/>
          </p:nvSpPr>
          <p:spPr bwMode="auto">
            <a:xfrm>
              <a:off x="2509"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18600" name="Rectangle 136">
              <a:extLst>
                <a:ext uri="{FF2B5EF4-FFF2-40B4-BE49-F238E27FC236}">
                  <a16:creationId xmlns:a16="http://schemas.microsoft.com/office/drawing/2014/main" id="{732DE63B-289C-4AF7-BD1B-4A012214CF15}"/>
                </a:ext>
              </a:extLst>
            </p:cNvPr>
            <p:cNvSpPr>
              <a:spLocks noChangeArrowheads="1"/>
            </p:cNvSpPr>
            <p:nvPr/>
          </p:nvSpPr>
          <p:spPr bwMode="auto">
            <a:xfrm>
              <a:off x="2790" y="208"/>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18601" name="Rectangle 137">
              <a:extLst>
                <a:ext uri="{FF2B5EF4-FFF2-40B4-BE49-F238E27FC236}">
                  <a16:creationId xmlns:a16="http://schemas.microsoft.com/office/drawing/2014/main" id="{4D070C77-E7B5-402F-9D3C-801632502E59}"/>
                </a:ext>
              </a:extLst>
            </p:cNvPr>
            <p:cNvSpPr>
              <a:spLocks noChangeArrowheads="1"/>
            </p:cNvSpPr>
            <p:nvPr/>
          </p:nvSpPr>
          <p:spPr bwMode="auto">
            <a:xfrm>
              <a:off x="3054"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18602" name="Line 138">
              <a:extLst>
                <a:ext uri="{FF2B5EF4-FFF2-40B4-BE49-F238E27FC236}">
                  <a16:creationId xmlns:a16="http://schemas.microsoft.com/office/drawing/2014/main" id="{482031CE-CEA6-4D58-948C-23831F48D902}"/>
                </a:ext>
              </a:extLst>
            </p:cNvPr>
            <p:cNvSpPr>
              <a:spLocks noChangeShapeType="1"/>
            </p:cNvSpPr>
            <p:nvPr/>
          </p:nvSpPr>
          <p:spPr bwMode="auto">
            <a:xfrm>
              <a:off x="3281" y="2"/>
              <a:ext cx="545"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603" name="Rectangle 139">
              <a:extLst>
                <a:ext uri="{FF2B5EF4-FFF2-40B4-BE49-F238E27FC236}">
                  <a16:creationId xmlns:a16="http://schemas.microsoft.com/office/drawing/2014/main" id="{3FAD872F-6C87-42D3-B575-26F2CF9D4B0E}"/>
                </a:ext>
              </a:extLst>
            </p:cNvPr>
            <p:cNvSpPr>
              <a:spLocks noChangeArrowheads="1"/>
            </p:cNvSpPr>
            <p:nvPr/>
          </p:nvSpPr>
          <p:spPr bwMode="auto">
            <a:xfrm>
              <a:off x="338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13</a:t>
              </a:r>
              <a:endParaRPr lang="en-US" altLang="zh-CN" sz="2800">
                <a:effectLst>
                  <a:outerShdw blurRad="38100" dist="38100" dir="2700000" algn="tl">
                    <a:srgbClr val="FFFFFF"/>
                  </a:outerShdw>
                </a:effectLst>
                <a:ea typeface="宋体" panose="02010600030101010101" pitchFamily="2" charset="-122"/>
              </a:endParaRPr>
            </a:p>
          </p:txBody>
        </p:sp>
        <p:sp>
          <p:nvSpPr>
            <p:cNvPr id="318604" name="Rectangle 140">
              <a:extLst>
                <a:ext uri="{FF2B5EF4-FFF2-40B4-BE49-F238E27FC236}">
                  <a16:creationId xmlns:a16="http://schemas.microsoft.com/office/drawing/2014/main" id="{1E6DE293-A1E3-44C2-B3C8-9F70CF1B62A8}"/>
                </a:ext>
              </a:extLst>
            </p:cNvPr>
            <p:cNvSpPr>
              <a:spLocks noChangeArrowheads="1"/>
            </p:cNvSpPr>
            <p:nvPr/>
          </p:nvSpPr>
          <p:spPr bwMode="auto">
            <a:xfrm>
              <a:off x="3658"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14</a:t>
              </a:r>
              <a:endParaRPr lang="en-US" altLang="zh-CN" sz="2800">
                <a:effectLst>
                  <a:outerShdw blurRad="38100" dist="38100" dir="2700000" algn="tl">
                    <a:srgbClr val="FFFFFF"/>
                  </a:outerShdw>
                </a:effectLst>
                <a:ea typeface="宋体" panose="02010600030101010101" pitchFamily="2" charset="-122"/>
              </a:endParaRPr>
            </a:p>
          </p:txBody>
        </p:sp>
        <p:sp>
          <p:nvSpPr>
            <p:cNvPr id="318605" name="Rectangle 141">
              <a:extLst>
                <a:ext uri="{FF2B5EF4-FFF2-40B4-BE49-F238E27FC236}">
                  <a16:creationId xmlns:a16="http://schemas.microsoft.com/office/drawing/2014/main" id="{E1822714-7FA4-4365-BDB3-A468F9869B7A}"/>
                </a:ext>
              </a:extLst>
            </p:cNvPr>
            <p:cNvSpPr>
              <a:spLocks noChangeArrowheads="1"/>
            </p:cNvSpPr>
            <p:nvPr/>
          </p:nvSpPr>
          <p:spPr bwMode="auto">
            <a:xfrm>
              <a:off x="3325" y="209"/>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18606" name="Rectangle 142">
              <a:extLst>
                <a:ext uri="{FF2B5EF4-FFF2-40B4-BE49-F238E27FC236}">
                  <a16:creationId xmlns:a16="http://schemas.microsoft.com/office/drawing/2014/main" id="{588F4B6E-EB1B-482D-8AFD-7B67AE856E35}"/>
                </a:ext>
              </a:extLst>
            </p:cNvPr>
            <p:cNvSpPr>
              <a:spLocks noChangeArrowheads="1"/>
            </p:cNvSpPr>
            <p:nvPr/>
          </p:nvSpPr>
          <p:spPr bwMode="auto">
            <a:xfrm>
              <a:off x="3576" y="213"/>
              <a:ext cx="20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18607" name="Line 143">
              <a:extLst>
                <a:ext uri="{FF2B5EF4-FFF2-40B4-BE49-F238E27FC236}">
                  <a16:creationId xmlns:a16="http://schemas.microsoft.com/office/drawing/2014/main" id="{4AEAABD2-65CA-4755-A1CB-19127A83D97A}"/>
                </a:ext>
              </a:extLst>
            </p:cNvPr>
            <p:cNvSpPr>
              <a:spLocks noChangeShapeType="1"/>
            </p:cNvSpPr>
            <p:nvPr/>
          </p:nvSpPr>
          <p:spPr bwMode="auto">
            <a:xfrm>
              <a:off x="3281" y="2"/>
              <a:ext cx="5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608" name="Line 144">
              <a:extLst>
                <a:ext uri="{FF2B5EF4-FFF2-40B4-BE49-F238E27FC236}">
                  <a16:creationId xmlns:a16="http://schemas.microsoft.com/office/drawing/2014/main" id="{591C195B-9F9B-44BC-93AD-9CA1E8D153C7}"/>
                </a:ext>
              </a:extLst>
            </p:cNvPr>
            <p:cNvSpPr>
              <a:spLocks noChangeShapeType="1"/>
            </p:cNvSpPr>
            <p:nvPr/>
          </p:nvSpPr>
          <p:spPr bwMode="auto">
            <a:xfrm>
              <a:off x="3826" y="2"/>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609" name="Line 145">
              <a:extLst>
                <a:ext uri="{FF2B5EF4-FFF2-40B4-BE49-F238E27FC236}">
                  <a16:creationId xmlns:a16="http://schemas.microsoft.com/office/drawing/2014/main" id="{D827222F-13AB-4313-B9E0-9361A6C18C8F}"/>
                </a:ext>
              </a:extLst>
            </p:cNvPr>
            <p:cNvSpPr>
              <a:spLocks noChangeShapeType="1"/>
            </p:cNvSpPr>
            <p:nvPr/>
          </p:nvSpPr>
          <p:spPr bwMode="auto">
            <a:xfrm>
              <a:off x="3826" y="173"/>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610" name="Rectangle 146">
              <a:extLst>
                <a:ext uri="{FF2B5EF4-FFF2-40B4-BE49-F238E27FC236}">
                  <a16:creationId xmlns:a16="http://schemas.microsoft.com/office/drawing/2014/main" id="{2CE02A3B-F70B-4CD2-914E-DD4F803F437F}"/>
                </a:ext>
              </a:extLst>
            </p:cNvPr>
            <p:cNvSpPr>
              <a:spLocks noChangeArrowheads="1"/>
            </p:cNvSpPr>
            <p:nvPr/>
          </p:nvSpPr>
          <p:spPr bwMode="auto">
            <a:xfrm>
              <a:off x="3886"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15</a:t>
              </a:r>
              <a:endParaRPr lang="en-US" altLang="zh-CN" sz="2800">
                <a:effectLst>
                  <a:outerShdw blurRad="38100" dist="38100" dir="2700000" algn="tl">
                    <a:srgbClr val="FFFFFF"/>
                  </a:outerShdw>
                </a:effectLst>
                <a:ea typeface="宋体" panose="02010600030101010101" pitchFamily="2" charset="-122"/>
              </a:endParaRPr>
            </a:p>
          </p:txBody>
        </p:sp>
        <p:sp>
          <p:nvSpPr>
            <p:cNvPr id="318611" name="Rectangle 147">
              <a:extLst>
                <a:ext uri="{FF2B5EF4-FFF2-40B4-BE49-F238E27FC236}">
                  <a16:creationId xmlns:a16="http://schemas.microsoft.com/office/drawing/2014/main" id="{A5434C11-7712-4C88-B791-EFE0F4ED3F5B}"/>
                </a:ext>
              </a:extLst>
            </p:cNvPr>
            <p:cNvSpPr>
              <a:spLocks noChangeArrowheads="1"/>
            </p:cNvSpPr>
            <p:nvPr/>
          </p:nvSpPr>
          <p:spPr bwMode="auto">
            <a:xfrm>
              <a:off x="415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16</a:t>
              </a:r>
              <a:endParaRPr lang="en-US" altLang="zh-CN" sz="2800">
                <a:effectLst>
                  <a:outerShdw blurRad="38100" dist="38100" dir="2700000" algn="tl">
                    <a:srgbClr val="FFFFFF"/>
                  </a:outerShdw>
                </a:effectLst>
                <a:ea typeface="宋体" panose="02010600030101010101" pitchFamily="2" charset="-122"/>
              </a:endParaRPr>
            </a:p>
          </p:txBody>
        </p:sp>
        <p:sp>
          <p:nvSpPr>
            <p:cNvPr id="318612" name="Rectangle 148">
              <a:extLst>
                <a:ext uri="{FF2B5EF4-FFF2-40B4-BE49-F238E27FC236}">
                  <a16:creationId xmlns:a16="http://schemas.microsoft.com/office/drawing/2014/main" id="{8BB9E2F2-C683-47A6-8BA8-0BB1669F4791}"/>
                </a:ext>
              </a:extLst>
            </p:cNvPr>
            <p:cNvSpPr>
              <a:spLocks noChangeArrowheads="1"/>
            </p:cNvSpPr>
            <p:nvPr/>
          </p:nvSpPr>
          <p:spPr bwMode="auto">
            <a:xfrm>
              <a:off x="4429"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17</a:t>
              </a:r>
              <a:endParaRPr lang="en-US" altLang="zh-CN" sz="2800">
                <a:effectLst>
                  <a:outerShdw blurRad="38100" dist="38100" dir="2700000" algn="tl">
                    <a:srgbClr val="FFFFFF"/>
                  </a:outerShdw>
                </a:effectLst>
                <a:ea typeface="宋体" panose="02010600030101010101" pitchFamily="2" charset="-122"/>
              </a:endParaRPr>
            </a:p>
          </p:txBody>
        </p:sp>
        <p:sp>
          <p:nvSpPr>
            <p:cNvPr id="318613" name="Rectangle 149">
              <a:extLst>
                <a:ext uri="{FF2B5EF4-FFF2-40B4-BE49-F238E27FC236}">
                  <a16:creationId xmlns:a16="http://schemas.microsoft.com/office/drawing/2014/main" id="{52A9E3ED-3B28-4CD4-9AE3-4F61A03539B6}"/>
                </a:ext>
              </a:extLst>
            </p:cNvPr>
            <p:cNvSpPr>
              <a:spLocks noChangeArrowheads="1"/>
            </p:cNvSpPr>
            <p:nvPr/>
          </p:nvSpPr>
          <p:spPr bwMode="auto">
            <a:xfrm>
              <a:off x="469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18</a:t>
              </a:r>
              <a:endParaRPr lang="en-US" altLang="zh-CN" sz="2800">
                <a:effectLst>
                  <a:outerShdw blurRad="38100" dist="38100" dir="2700000" algn="tl">
                    <a:srgbClr val="FFFFFF"/>
                  </a:outerShdw>
                </a:effectLst>
                <a:ea typeface="宋体" panose="02010600030101010101" pitchFamily="2" charset="-122"/>
              </a:endParaRPr>
            </a:p>
          </p:txBody>
        </p:sp>
        <p:sp>
          <p:nvSpPr>
            <p:cNvPr id="318614" name="Rectangle 150">
              <a:extLst>
                <a:ext uri="{FF2B5EF4-FFF2-40B4-BE49-F238E27FC236}">
                  <a16:creationId xmlns:a16="http://schemas.microsoft.com/office/drawing/2014/main" id="{1A7CC893-FE17-425E-9A77-CB6692C394DA}"/>
                </a:ext>
              </a:extLst>
            </p:cNvPr>
            <p:cNvSpPr>
              <a:spLocks noChangeArrowheads="1"/>
            </p:cNvSpPr>
            <p:nvPr/>
          </p:nvSpPr>
          <p:spPr bwMode="auto">
            <a:xfrm>
              <a:off x="4975"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19</a:t>
              </a:r>
              <a:endParaRPr lang="en-US" altLang="zh-CN" sz="2800">
                <a:effectLst>
                  <a:outerShdw blurRad="38100" dist="38100" dir="2700000" algn="tl">
                    <a:srgbClr val="FFFFFF"/>
                  </a:outerShdw>
                </a:effectLst>
                <a:ea typeface="宋体" panose="02010600030101010101" pitchFamily="2" charset="-122"/>
              </a:endParaRPr>
            </a:p>
          </p:txBody>
        </p:sp>
        <p:sp>
          <p:nvSpPr>
            <p:cNvPr id="318615" name="Rectangle 151">
              <a:extLst>
                <a:ext uri="{FF2B5EF4-FFF2-40B4-BE49-F238E27FC236}">
                  <a16:creationId xmlns:a16="http://schemas.microsoft.com/office/drawing/2014/main" id="{DB8EC8FB-FDD6-4BBD-A2C8-4FAD8A3DDDF8}"/>
                </a:ext>
              </a:extLst>
            </p:cNvPr>
            <p:cNvSpPr>
              <a:spLocks noChangeArrowheads="1"/>
            </p:cNvSpPr>
            <p:nvPr/>
          </p:nvSpPr>
          <p:spPr bwMode="auto">
            <a:xfrm>
              <a:off x="5230" y="29"/>
              <a:ext cx="124" cy="147"/>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20</a:t>
              </a:r>
              <a:endParaRPr lang="en-US" altLang="zh-CN" sz="2800">
                <a:effectLst>
                  <a:outerShdw blurRad="38100" dist="38100" dir="2700000" algn="tl">
                    <a:srgbClr val="FFFFFF"/>
                  </a:outerShdw>
                </a:effectLst>
                <a:ea typeface="宋体" panose="02010600030101010101" pitchFamily="2" charset="-122"/>
              </a:endParaRPr>
            </a:p>
          </p:txBody>
        </p:sp>
        <p:sp>
          <p:nvSpPr>
            <p:cNvPr id="318616" name="Rectangle 152">
              <a:extLst>
                <a:ext uri="{FF2B5EF4-FFF2-40B4-BE49-F238E27FC236}">
                  <a16:creationId xmlns:a16="http://schemas.microsoft.com/office/drawing/2014/main" id="{F471E414-FD06-4FD3-AC41-D2F49B647410}"/>
                </a:ext>
              </a:extLst>
            </p:cNvPr>
            <p:cNvSpPr>
              <a:spLocks noChangeArrowheads="1"/>
            </p:cNvSpPr>
            <p:nvPr/>
          </p:nvSpPr>
          <p:spPr bwMode="auto">
            <a:xfrm>
              <a:off x="4157" y="208"/>
              <a:ext cx="12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a:t>
              </a:r>
            </a:p>
          </p:txBody>
        </p:sp>
        <p:sp>
          <p:nvSpPr>
            <p:cNvPr id="318617" name="Rectangle 153">
              <a:extLst>
                <a:ext uri="{FF2B5EF4-FFF2-40B4-BE49-F238E27FC236}">
                  <a16:creationId xmlns:a16="http://schemas.microsoft.com/office/drawing/2014/main" id="{AEE8340B-61F6-46C1-96A3-24A6B04E4132}"/>
                </a:ext>
              </a:extLst>
            </p:cNvPr>
            <p:cNvSpPr>
              <a:spLocks noChangeArrowheads="1"/>
            </p:cNvSpPr>
            <p:nvPr/>
          </p:nvSpPr>
          <p:spPr bwMode="auto">
            <a:xfrm>
              <a:off x="4435" y="211"/>
              <a:ext cx="11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Ex</a:t>
              </a:r>
              <a:endParaRPr lang="en-US" altLang="zh-CN" sz="2400">
                <a:effectLst>
                  <a:outerShdw blurRad="38100" dist="38100" dir="2700000" algn="tl">
                    <a:srgbClr val="FFFFFF"/>
                  </a:outerShdw>
                </a:effectLst>
                <a:ea typeface="宋体" panose="02010600030101010101" pitchFamily="2" charset="-122"/>
              </a:endParaRPr>
            </a:p>
          </p:txBody>
        </p:sp>
        <p:sp>
          <p:nvSpPr>
            <p:cNvPr id="318618" name="Rectangle 154">
              <a:extLst>
                <a:ext uri="{FF2B5EF4-FFF2-40B4-BE49-F238E27FC236}">
                  <a16:creationId xmlns:a16="http://schemas.microsoft.com/office/drawing/2014/main" id="{64A13587-B176-4ADF-B4C1-038F68FAA737}"/>
                </a:ext>
              </a:extLst>
            </p:cNvPr>
            <p:cNvSpPr>
              <a:spLocks noChangeArrowheads="1"/>
            </p:cNvSpPr>
            <p:nvPr/>
          </p:nvSpPr>
          <p:spPr bwMode="auto">
            <a:xfrm>
              <a:off x="4660" y="214"/>
              <a:ext cx="19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Flgs</a:t>
              </a:r>
              <a:endParaRPr lang="en-US" altLang="zh-CN" sz="2400">
                <a:effectLst>
                  <a:outerShdw blurRad="38100" dist="38100" dir="2700000" algn="tl">
                    <a:srgbClr val="FFFFFF"/>
                  </a:outerShdw>
                </a:effectLst>
                <a:ea typeface="宋体" panose="02010600030101010101" pitchFamily="2" charset="-122"/>
              </a:endParaRPr>
            </a:p>
          </p:txBody>
        </p:sp>
        <p:sp>
          <p:nvSpPr>
            <p:cNvPr id="318619" name="Rectangle 155">
              <a:extLst>
                <a:ext uri="{FF2B5EF4-FFF2-40B4-BE49-F238E27FC236}">
                  <a16:creationId xmlns:a16="http://schemas.microsoft.com/office/drawing/2014/main" id="{C9861CA7-CC34-47FC-B5F5-2FB39C5385C6}"/>
                </a:ext>
              </a:extLst>
            </p:cNvPr>
            <p:cNvSpPr>
              <a:spLocks noChangeArrowheads="1"/>
            </p:cNvSpPr>
            <p:nvPr/>
          </p:nvSpPr>
          <p:spPr bwMode="auto">
            <a:xfrm>
              <a:off x="4914" y="210"/>
              <a:ext cx="2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Br Ck</a:t>
              </a:r>
              <a:endParaRPr lang="en-US" altLang="zh-CN" sz="2400">
                <a:effectLst>
                  <a:outerShdw blurRad="38100" dist="38100" dir="2700000" algn="tl">
                    <a:srgbClr val="FFFFFF"/>
                  </a:outerShdw>
                </a:effectLst>
                <a:ea typeface="宋体" panose="02010600030101010101" pitchFamily="2" charset="-122"/>
              </a:endParaRPr>
            </a:p>
          </p:txBody>
        </p:sp>
        <p:sp>
          <p:nvSpPr>
            <p:cNvPr id="318620" name="Rectangle 156">
              <a:extLst>
                <a:ext uri="{FF2B5EF4-FFF2-40B4-BE49-F238E27FC236}">
                  <a16:creationId xmlns:a16="http://schemas.microsoft.com/office/drawing/2014/main" id="{7D352D08-E381-46E1-B440-E1D133F71651}"/>
                </a:ext>
              </a:extLst>
            </p:cNvPr>
            <p:cNvSpPr>
              <a:spLocks noChangeArrowheads="1"/>
            </p:cNvSpPr>
            <p:nvPr/>
          </p:nvSpPr>
          <p:spPr bwMode="auto">
            <a:xfrm>
              <a:off x="5194" y="211"/>
              <a:ext cx="26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18621" name="Rectangle 157">
              <a:extLst>
                <a:ext uri="{FF2B5EF4-FFF2-40B4-BE49-F238E27FC236}">
                  <a16:creationId xmlns:a16="http://schemas.microsoft.com/office/drawing/2014/main" id="{BF5B877D-BA85-4BB8-89F6-A0CED5C7529E}"/>
                </a:ext>
              </a:extLst>
            </p:cNvPr>
            <p:cNvSpPr>
              <a:spLocks noChangeArrowheads="1"/>
            </p:cNvSpPr>
            <p:nvPr/>
          </p:nvSpPr>
          <p:spPr bwMode="auto">
            <a:xfrm>
              <a:off x="3886" y="208"/>
              <a:ext cx="1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 </a:t>
              </a:r>
              <a:endParaRPr lang="en-US" altLang="zh-CN" sz="2400">
                <a:effectLst>
                  <a:outerShdw blurRad="38100" dist="38100" dir="2700000" algn="tl">
                    <a:srgbClr val="FFFFFF"/>
                  </a:outerShdw>
                </a:effectLst>
                <a:ea typeface="宋体" panose="02010600030101010101" pitchFamily="2" charset="-122"/>
              </a:endParaRPr>
            </a:p>
          </p:txBody>
        </p:sp>
        <p:sp>
          <p:nvSpPr>
            <p:cNvPr id="318622" name="Rectangle 158">
              <a:extLst>
                <a:ext uri="{FF2B5EF4-FFF2-40B4-BE49-F238E27FC236}">
                  <a16:creationId xmlns:a16="http://schemas.microsoft.com/office/drawing/2014/main" id="{923D12C4-B629-4775-8C70-44336CA50136}"/>
                </a:ext>
              </a:extLst>
            </p:cNvPr>
            <p:cNvSpPr>
              <a:spLocks noChangeArrowheads="1"/>
            </p:cNvSpPr>
            <p:nvPr/>
          </p:nvSpPr>
          <p:spPr bwMode="auto">
            <a:xfrm>
              <a:off x="67" y="211"/>
              <a:ext cx="42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Nxt IP</a:t>
              </a:r>
              <a:endParaRPr lang="en-US" altLang="zh-CN" sz="2400">
                <a:effectLst>
                  <a:outerShdw blurRad="38100" dist="38100" dir="2700000" algn="tl">
                    <a:srgbClr val="FFFFFF"/>
                  </a:outerShdw>
                </a:effectLst>
                <a:ea typeface="宋体" panose="02010600030101010101" pitchFamily="2" charset="-122"/>
              </a:endParaRPr>
            </a:p>
          </p:txBody>
        </p:sp>
        <p:sp>
          <p:nvSpPr>
            <p:cNvPr id="318623" name="Rectangle 159">
              <a:extLst>
                <a:ext uri="{FF2B5EF4-FFF2-40B4-BE49-F238E27FC236}">
                  <a16:creationId xmlns:a16="http://schemas.microsoft.com/office/drawing/2014/main" id="{7E7E1E78-A2F9-42C4-ABAD-F386217C815D}"/>
                </a:ext>
              </a:extLst>
            </p:cNvPr>
            <p:cNvSpPr>
              <a:spLocks noChangeArrowheads="1"/>
            </p:cNvSpPr>
            <p:nvPr/>
          </p:nvSpPr>
          <p:spPr bwMode="auto">
            <a:xfrm>
              <a:off x="13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a:t>
              </a:r>
              <a:endParaRPr lang="en-US" altLang="zh-CN" sz="2800">
                <a:effectLst>
                  <a:outerShdw blurRad="38100" dist="38100" dir="2700000" algn="tl">
                    <a:srgbClr val="FFFFFF"/>
                  </a:outerShdw>
                </a:effectLst>
                <a:ea typeface="宋体" panose="02010600030101010101" pitchFamily="2" charset="-122"/>
              </a:endParaRPr>
            </a:p>
          </p:txBody>
        </p:sp>
        <p:grpSp>
          <p:nvGrpSpPr>
            <p:cNvPr id="318624" name="Group 160">
              <a:extLst>
                <a:ext uri="{FF2B5EF4-FFF2-40B4-BE49-F238E27FC236}">
                  <a16:creationId xmlns:a16="http://schemas.microsoft.com/office/drawing/2014/main" id="{BE98D027-97A1-40CC-A5F0-45DC5135E44C}"/>
                </a:ext>
              </a:extLst>
            </p:cNvPr>
            <p:cNvGrpSpPr>
              <a:grpSpLocks/>
            </p:cNvGrpSpPr>
            <p:nvPr/>
          </p:nvGrpSpPr>
          <p:grpSpPr bwMode="auto">
            <a:xfrm>
              <a:off x="144" y="531"/>
              <a:ext cx="4870" cy="2013"/>
              <a:chOff x="0" y="0"/>
              <a:chExt cx="4870" cy="2013"/>
            </a:xfrm>
          </p:grpSpPr>
          <p:sp>
            <p:nvSpPr>
              <p:cNvPr id="318625" name="Text Box 161">
                <a:extLst>
                  <a:ext uri="{FF2B5EF4-FFF2-40B4-BE49-F238E27FC236}">
                    <a16:creationId xmlns:a16="http://schemas.microsoft.com/office/drawing/2014/main" id="{89AB3732-5F76-467A-AE05-BB9C74F9731D}"/>
                  </a:ext>
                </a:extLst>
              </p:cNvPr>
              <p:cNvSpPr txBox="1">
                <a:spLocks noChangeArrowheads="1"/>
              </p:cNvSpPr>
              <p:nvPr/>
            </p:nvSpPr>
            <p:spPr bwMode="auto">
              <a:xfrm>
                <a:off x="0" y="0"/>
                <a:ext cx="4870" cy="86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latin typeface="Trebuchet MS" panose="020B0603020202020204" pitchFamily="34" charset="0"/>
                    <a:ea typeface="宋体" panose="02010600030101010101" pitchFamily="2" charset="-122"/>
                  </a:rPr>
                  <a:t>Drive: Wire delay</a:t>
                </a:r>
              </a:p>
              <a:p>
                <a:r>
                  <a:rPr lang="en-US" altLang="zh-CN" sz="3600">
                    <a:latin typeface="Trebuchet MS" panose="020B0603020202020204" pitchFamily="34" charset="0"/>
                    <a:ea typeface="宋体" panose="02010600030101010101" pitchFamily="2" charset="-122"/>
                  </a:rPr>
                  <a:t>	Drive the uOPs to the allocator</a:t>
                </a:r>
              </a:p>
            </p:txBody>
          </p:sp>
          <p:sp>
            <p:nvSpPr>
              <p:cNvPr id="318626" name="AutoShape 162">
                <a:extLst>
                  <a:ext uri="{FF2B5EF4-FFF2-40B4-BE49-F238E27FC236}">
                    <a16:creationId xmlns:a16="http://schemas.microsoft.com/office/drawing/2014/main" id="{A040DC2C-9D86-4B4D-8B21-3D723D29E63D}"/>
                  </a:ext>
                </a:extLst>
              </p:cNvPr>
              <p:cNvSpPr>
                <a:spLocks noChangeArrowheads="1"/>
              </p:cNvSpPr>
              <p:nvPr/>
            </p:nvSpPr>
            <p:spPr bwMode="auto">
              <a:xfrm rot="5400000">
                <a:off x="2172" y="1665"/>
                <a:ext cx="336" cy="360"/>
              </a:xfrm>
              <a:prstGeom prst="upArrow">
                <a:avLst>
                  <a:gd name="adj1" fmla="val 55361"/>
                  <a:gd name="adj2" fmla="val 36607"/>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 name="日期占位符 1">
            <a:extLst>
              <a:ext uri="{FF2B5EF4-FFF2-40B4-BE49-F238E27FC236}">
                <a16:creationId xmlns:a16="http://schemas.microsoft.com/office/drawing/2014/main" id="{1E912D52-9503-4CE8-8EE6-D5D01F46572F}"/>
              </a:ext>
            </a:extLst>
          </p:cNvPr>
          <p:cNvSpPr>
            <a:spLocks noGrp="1"/>
          </p:cNvSpPr>
          <p:nvPr>
            <p:ph type="dt" sz="half" idx="10"/>
          </p:nvPr>
        </p:nvSpPr>
        <p:spPr/>
        <p:txBody>
          <a:bodyPr/>
          <a:lstStyle/>
          <a:p>
            <a:fld id="{BE89FF67-04EA-49A6-AD4C-C0F679D28130}"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6214D331-2AC7-41F4-ACC5-923BCAB74E3E}"/>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AF0587D7-D3B8-4CDC-B5F7-0FED303C4200}"/>
              </a:ext>
            </a:extLst>
          </p:cNvPr>
          <p:cNvSpPr>
            <a:spLocks noGrp="1"/>
          </p:cNvSpPr>
          <p:nvPr>
            <p:ph type="sldNum" sz="quarter" idx="12"/>
          </p:nvPr>
        </p:nvSpPr>
        <p:spPr/>
        <p:txBody>
          <a:bodyPr/>
          <a:lstStyle/>
          <a:p>
            <a:fld id="{543F9F60-DC96-4418-AA45-B65D142E4089}" type="slidenum">
              <a:rPr lang="zh-CN" altLang="en-US" smtClean="0"/>
              <a:t>97</a:t>
            </a:fld>
            <a:endParaRPr lang="zh-CN" altLang="en-US"/>
          </a:p>
        </p:txBody>
      </p:sp>
    </p:spTree>
    <p:extLst>
      <p:ext uri="{BB962C8B-B14F-4D97-AF65-F5344CB8AC3E}">
        <p14:creationId xmlns:p14="http://schemas.microsoft.com/office/powerpoint/2010/main" val="1758311574"/>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651" name="Rectangle 163">
            <a:extLst>
              <a:ext uri="{FF2B5EF4-FFF2-40B4-BE49-F238E27FC236}">
                <a16:creationId xmlns:a16="http://schemas.microsoft.com/office/drawing/2014/main" id="{CED3A0DD-DDAD-4C8D-AF67-04406E7C8234}"/>
              </a:ext>
            </a:extLst>
          </p:cNvPr>
          <p:cNvSpPr>
            <a:spLocks noGrp="1" noChangeArrowheads="1"/>
          </p:cNvSpPr>
          <p:nvPr>
            <p:ph type="title"/>
          </p:nvPr>
        </p:nvSpPr>
        <p:spPr/>
        <p:txBody>
          <a:bodyPr/>
          <a:lstStyle/>
          <a:p>
            <a:r>
              <a:rPr lang="en-US" altLang="zh-CN"/>
              <a:t>Hyper Pipelined Technology 4/13</a:t>
            </a:r>
          </a:p>
        </p:txBody>
      </p:sp>
      <p:sp>
        <p:nvSpPr>
          <p:cNvPr id="319490" name="Rectangle 2">
            <a:extLst>
              <a:ext uri="{FF2B5EF4-FFF2-40B4-BE49-F238E27FC236}">
                <a16:creationId xmlns:a16="http://schemas.microsoft.com/office/drawing/2014/main" id="{F887B0F9-4C72-4F77-9074-CC444889B594}"/>
              </a:ext>
            </a:extLst>
          </p:cNvPr>
          <p:cNvSpPr>
            <a:spLocks noChangeArrowheads="1"/>
          </p:cNvSpPr>
          <p:nvPr/>
        </p:nvSpPr>
        <p:spPr bwMode="auto">
          <a:xfrm>
            <a:off x="6943725" y="2522538"/>
            <a:ext cx="4763"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9491" name="Rectangle 3">
            <a:extLst>
              <a:ext uri="{FF2B5EF4-FFF2-40B4-BE49-F238E27FC236}">
                <a16:creationId xmlns:a16="http://schemas.microsoft.com/office/drawing/2014/main" id="{87650544-032A-49F0-838E-8A589074E66B}"/>
              </a:ext>
            </a:extLst>
          </p:cNvPr>
          <p:cNvSpPr>
            <a:spLocks noChangeArrowheads="1"/>
          </p:cNvSpPr>
          <p:nvPr/>
        </p:nvSpPr>
        <p:spPr bwMode="auto">
          <a:xfrm>
            <a:off x="1084263"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9492" name="Rectangle 4">
            <a:extLst>
              <a:ext uri="{FF2B5EF4-FFF2-40B4-BE49-F238E27FC236}">
                <a16:creationId xmlns:a16="http://schemas.microsoft.com/office/drawing/2014/main" id="{B7D47B66-89B4-4187-8752-49D4CD1E4C9E}"/>
              </a:ext>
            </a:extLst>
          </p:cNvPr>
          <p:cNvSpPr>
            <a:spLocks noChangeArrowheads="1"/>
          </p:cNvSpPr>
          <p:nvPr/>
        </p:nvSpPr>
        <p:spPr bwMode="auto">
          <a:xfrm>
            <a:off x="1920875"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9493" name="Rectangle 5">
            <a:extLst>
              <a:ext uri="{FF2B5EF4-FFF2-40B4-BE49-F238E27FC236}">
                <a16:creationId xmlns:a16="http://schemas.microsoft.com/office/drawing/2014/main" id="{98086205-CBB7-4857-A042-395CE91DFD63}"/>
              </a:ext>
            </a:extLst>
          </p:cNvPr>
          <p:cNvSpPr>
            <a:spLocks noChangeArrowheads="1"/>
          </p:cNvSpPr>
          <p:nvPr/>
        </p:nvSpPr>
        <p:spPr bwMode="auto">
          <a:xfrm>
            <a:off x="6108700" y="25225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9494" name="Rectangle 6">
            <a:extLst>
              <a:ext uri="{FF2B5EF4-FFF2-40B4-BE49-F238E27FC236}">
                <a16:creationId xmlns:a16="http://schemas.microsoft.com/office/drawing/2014/main" id="{75A3B360-C84A-4201-9EF2-BAD209B0DD51}"/>
              </a:ext>
            </a:extLst>
          </p:cNvPr>
          <p:cNvSpPr>
            <a:spLocks noChangeArrowheads="1"/>
          </p:cNvSpPr>
          <p:nvPr/>
        </p:nvSpPr>
        <p:spPr bwMode="auto">
          <a:xfrm>
            <a:off x="1624013" y="12461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9495" name="Rectangle 7">
            <a:extLst>
              <a:ext uri="{FF2B5EF4-FFF2-40B4-BE49-F238E27FC236}">
                <a16:creationId xmlns:a16="http://schemas.microsoft.com/office/drawing/2014/main" id="{8A763EDD-7CD9-44FE-8A72-E3DE5274F336}"/>
              </a:ext>
            </a:extLst>
          </p:cNvPr>
          <p:cNvSpPr>
            <a:spLocks noChangeArrowheads="1"/>
          </p:cNvSpPr>
          <p:nvPr/>
        </p:nvSpPr>
        <p:spPr bwMode="auto">
          <a:xfrm>
            <a:off x="4556125" y="12461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9496" name="Rectangle 8">
            <a:extLst>
              <a:ext uri="{FF2B5EF4-FFF2-40B4-BE49-F238E27FC236}">
                <a16:creationId xmlns:a16="http://schemas.microsoft.com/office/drawing/2014/main" id="{D8129C65-762F-4757-BD93-448515912334}"/>
              </a:ext>
            </a:extLst>
          </p:cNvPr>
          <p:cNvSpPr>
            <a:spLocks noChangeArrowheads="1"/>
          </p:cNvSpPr>
          <p:nvPr/>
        </p:nvSpPr>
        <p:spPr bwMode="auto">
          <a:xfrm>
            <a:off x="5397500" y="1222375"/>
            <a:ext cx="836613" cy="63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9497" name="Rectangle 9">
            <a:extLst>
              <a:ext uri="{FF2B5EF4-FFF2-40B4-BE49-F238E27FC236}">
                <a16:creationId xmlns:a16="http://schemas.microsoft.com/office/drawing/2014/main" id="{D1219B4C-E05E-4C65-97E5-229747D97273}"/>
              </a:ext>
            </a:extLst>
          </p:cNvPr>
          <p:cNvSpPr>
            <a:spLocks noChangeArrowheads="1"/>
          </p:cNvSpPr>
          <p:nvPr/>
        </p:nvSpPr>
        <p:spPr bwMode="auto">
          <a:xfrm>
            <a:off x="5397500" y="1222375"/>
            <a:ext cx="836613"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19498" name="Group 10">
            <a:extLst>
              <a:ext uri="{FF2B5EF4-FFF2-40B4-BE49-F238E27FC236}">
                <a16:creationId xmlns:a16="http://schemas.microsoft.com/office/drawing/2014/main" id="{D3CF9BB7-5D26-46E7-93AB-7E6D836F217F}"/>
              </a:ext>
            </a:extLst>
          </p:cNvPr>
          <p:cNvGrpSpPr>
            <a:grpSpLocks/>
          </p:cNvGrpSpPr>
          <p:nvPr/>
        </p:nvGrpSpPr>
        <p:grpSpPr bwMode="auto">
          <a:xfrm>
            <a:off x="228600" y="1628775"/>
            <a:ext cx="8688388" cy="4441825"/>
            <a:chOff x="0" y="0"/>
            <a:chExt cx="5473" cy="3056"/>
          </a:xfrm>
        </p:grpSpPr>
        <p:sp>
          <p:nvSpPr>
            <p:cNvPr id="319499" name="Rectangle 11">
              <a:extLst>
                <a:ext uri="{FF2B5EF4-FFF2-40B4-BE49-F238E27FC236}">
                  <a16:creationId xmlns:a16="http://schemas.microsoft.com/office/drawing/2014/main" id="{4E1F77D8-825E-48BD-BEF9-648165B10B48}"/>
                </a:ext>
              </a:extLst>
            </p:cNvPr>
            <p:cNvSpPr>
              <a:spLocks noChangeArrowheads="1"/>
            </p:cNvSpPr>
            <p:nvPr/>
          </p:nvSpPr>
          <p:spPr bwMode="auto">
            <a:xfrm>
              <a:off x="0" y="6"/>
              <a:ext cx="5473" cy="38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bg2"/>
              </a:solidFill>
              <a:miter lim="800000"/>
              <a:headEnd/>
              <a:tailEnd/>
            </a:ln>
          </p:spPr>
          <p:txBody>
            <a:bodyPr/>
            <a:lstStyle/>
            <a:p>
              <a:endParaRPr lang="zh-CN" altLang="en-US"/>
            </a:p>
          </p:txBody>
        </p:sp>
        <p:sp>
          <p:nvSpPr>
            <p:cNvPr id="319500" name="Line 12">
              <a:extLst>
                <a:ext uri="{FF2B5EF4-FFF2-40B4-BE49-F238E27FC236}">
                  <a16:creationId xmlns:a16="http://schemas.microsoft.com/office/drawing/2014/main" id="{CF76BF3D-A097-4D34-9FC1-10020BCF11AF}"/>
                </a:ext>
              </a:extLst>
            </p:cNvPr>
            <p:cNvSpPr>
              <a:spLocks noChangeShapeType="1"/>
            </p:cNvSpPr>
            <p:nvPr/>
          </p:nvSpPr>
          <p:spPr bwMode="auto">
            <a:xfrm>
              <a:off x="55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9501" name="Line 13">
              <a:extLst>
                <a:ext uri="{FF2B5EF4-FFF2-40B4-BE49-F238E27FC236}">
                  <a16:creationId xmlns:a16="http://schemas.microsoft.com/office/drawing/2014/main" id="{D912E12D-B960-4047-A64C-D07783372F29}"/>
                </a:ext>
              </a:extLst>
            </p:cNvPr>
            <p:cNvSpPr>
              <a:spLocks noChangeShapeType="1"/>
            </p:cNvSpPr>
            <p:nvPr/>
          </p:nvSpPr>
          <p:spPr bwMode="auto">
            <a:xfrm>
              <a:off x="1099"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9502" name="Line 14">
              <a:extLst>
                <a:ext uri="{FF2B5EF4-FFF2-40B4-BE49-F238E27FC236}">
                  <a16:creationId xmlns:a16="http://schemas.microsoft.com/office/drawing/2014/main" id="{2D17CE4D-DED1-4104-AD9C-FD1BEC90CCC3}"/>
                </a:ext>
              </a:extLst>
            </p:cNvPr>
            <p:cNvSpPr>
              <a:spLocks noChangeShapeType="1"/>
            </p:cNvSpPr>
            <p:nvPr/>
          </p:nvSpPr>
          <p:spPr bwMode="auto">
            <a:xfrm>
              <a:off x="1644"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9503" name="Line 15">
              <a:extLst>
                <a:ext uri="{FF2B5EF4-FFF2-40B4-BE49-F238E27FC236}">
                  <a16:creationId xmlns:a16="http://schemas.microsoft.com/office/drawing/2014/main" id="{D69BA191-9FAE-40C3-B75E-0066FCC53ADC}"/>
                </a:ext>
              </a:extLst>
            </p:cNvPr>
            <p:cNvSpPr>
              <a:spLocks noChangeShapeType="1"/>
            </p:cNvSpPr>
            <p:nvPr/>
          </p:nvSpPr>
          <p:spPr bwMode="auto">
            <a:xfrm>
              <a:off x="2190"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9504" name="Line 16">
              <a:extLst>
                <a:ext uri="{FF2B5EF4-FFF2-40B4-BE49-F238E27FC236}">
                  <a16:creationId xmlns:a16="http://schemas.microsoft.com/office/drawing/2014/main" id="{BD22DEDA-8A7B-4C31-813B-BD295D589F79}"/>
                </a:ext>
              </a:extLst>
            </p:cNvPr>
            <p:cNvSpPr>
              <a:spLocks noChangeShapeType="1"/>
            </p:cNvSpPr>
            <p:nvPr/>
          </p:nvSpPr>
          <p:spPr bwMode="auto">
            <a:xfrm>
              <a:off x="246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9505" name="Line 17">
              <a:extLst>
                <a:ext uri="{FF2B5EF4-FFF2-40B4-BE49-F238E27FC236}">
                  <a16:creationId xmlns:a16="http://schemas.microsoft.com/office/drawing/2014/main" id="{5E509E89-05A4-4455-AB79-F10E8B6A5CBF}"/>
                </a:ext>
              </a:extLst>
            </p:cNvPr>
            <p:cNvSpPr>
              <a:spLocks noChangeShapeType="1"/>
            </p:cNvSpPr>
            <p:nvPr/>
          </p:nvSpPr>
          <p:spPr bwMode="auto">
            <a:xfrm>
              <a:off x="273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9506" name="Line 18">
              <a:extLst>
                <a:ext uri="{FF2B5EF4-FFF2-40B4-BE49-F238E27FC236}">
                  <a16:creationId xmlns:a16="http://schemas.microsoft.com/office/drawing/2014/main" id="{923469F5-8D1A-447B-8392-F15E00F660CA}"/>
                </a:ext>
              </a:extLst>
            </p:cNvPr>
            <p:cNvSpPr>
              <a:spLocks noChangeShapeType="1"/>
            </p:cNvSpPr>
            <p:nvPr/>
          </p:nvSpPr>
          <p:spPr bwMode="auto">
            <a:xfrm>
              <a:off x="3007"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9507" name="Line 19">
              <a:extLst>
                <a:ext uri="{FF2B5EF4-FFF2-40B4-BE49-F238E27FC236}">
                  <a16:creationId xmlns:a16="http://schemas.microsoft.com/office/drawing/2014/main" id="{011EC8F8-AE67-4D4A-9D77-27D8161BBE9C}"/>
                </a:ext>
              </a:extLst>
            </p:cNvPr>
            <p:cNvSpPr>
              <a:spLocks noChangeShapeType="1"/>
            </p:cNvSpPr>
            <p:nvPr/>
          </p:nvSpPr>
          <p:spPr bwMode="auto">
            <a:xfrm>
              <a:off x="3287" y="5"/>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9508" name="Line 20">
              <a:extLst>
                <a:ext uri="{FF2B5EF4-FFF2-40B4-BE49-F238E27FC236}">
                  <a16:creationId xmlns:a16="http://schemas.microsoft.com/office/drawing/2014/main" id="{EB677A9B-7033-4D65-9816-000CA01A32E9}"/>
                </a:ext>
              </a:extLst>
            </p:cNvPr>
            <p:cNvSpPr>
              <a:spLocks noChangeShapeType="1"/>
            </p:cNvSpPr>
            <p:nvPr/>
          </p:nvSpPr>
          <p:spPr bwMode="auto">
            <a:xfrm>
              <a:off x="3552"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9509" name="Line 21">
              <a:extLst>
                <a:ext uri="{FF2B5EF4-FFF2-40B4-BE49-F238E27FC236}">
                  <a16:creationId xmlns:a16="http://schemas.microsoft.com/office/drawing/2014/main" id="{1E059D54-E7ED-455C-8B4A-556BE6527FFC}"/>
                </a:ext>
              </a:extLst>
            </p:cNvPr>
            <p:cNvSpPr>
              <a:spLocks noChangeShapeType="1"/>
            </p:cNvSpPr>
            <p:nvPr/>
          </p:nvSpPr>
          <p:spPr bwMode="auto">
            <a:xfrm>
              <a:off x="382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9510" name="Line 22">
              <a:extLst>
                <a:ext uri="{FF2B5EF4-FFF2-40B4-BE49-F238E27FC236}">
                  <a16:creationId xmlns:a16="http://schemas.microsoft.com/office/drawing/2014/main" id="{384C961F-2CDC-4CFD-A443-7BC3F9FAD71B}"/>
                </a:ext>
              </a:extLst>
            </p:cNvPr>
            <p:cNvSpPr>
              <a:spLocks noChangeShapeType="1"/>
            </p:cNvSpPr>
            <p:nvPr/>
          </p:nvSpPr>
          <p:spPr bwMode="auto">
            <a:xfrm>
              <a:off x="4089" y="0"/>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9511" name="Line 23">
              <a:extLst>
                <a:ext uri="{FF2B5EF4-FFF2-40B4-BE49-F238E27FC236}">
                  <a16:creationId xmlns:a16="http://schemas.microsoft.com/office/drawing/2014/main" id="{A44EEEED-C913-4C9A-977D-360DF58344F5}"/>
                </a:ext>
              </a:extLst>
            </p:cNvPr>
            <p:cNvSpPr>
              <a:spLocks noChangeShapeType="1"/>
            </p:cNvSpPr>
            <p:nvPr/>
          </p:nvSpPr>
          <p:spPr bwMode="auto">
            <a:xfrm>
              <a:off x="436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9512" name="Line 24">
              <a:extLst>
                <a:ext uri="{FF2B5EF4-FFF2-40B4-BE49-F238E27FC236}">
                  <a16:creationId xmlns:a16="http://schemas.microsoft.com/office/drawing/2014/main" id="{8D9201E5-0367-4E4B-8CD3-46538EF7FEBD}"/>
                </a:ext>
              </a:extLst>
            </p:cNvPr>
            <p:cNvSpPr>
              <a:spLocks noChangeShapeType="1"/>
            </p:cNvSpPr>
            <p:nvPr/>
          </p:nvSpPr>
          <p:spPr bwMode="auto">
            <a:xfrm>
              <a:off x="4631" y="3"/>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9513" name="Line 25">
              <a:extLst>
                <a:ext uri="{FF2B5EF4-FFF2-40B4-BE49-F238E27FC236}">
                  <a16:creationId xmlns:a16="http://schemas.microsoft.com/office/drawing/2014/main" id="{5FF82BA9-50DB-4EDE-B748-76B1C7A5992F}"/>
                </a:ext>
              </a:extLst>
            </p:cNvPr>
            <p:cNvSpPr>
              <a:spLocks noChangeShapeType="1"/>
            </p:cNvSpPr>
            <p:nvPr/>
          </p:nvSpPr>
          <p:spPr bwMode="auto">
            <a:xfrm>
              <a:off x="4895"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9514" name="Line 26">
              <a:extLst>
                <a:ext uri="{FF2B5EF4-FFF2-40B4-BE49-F238E27FC236}">
                  <a16:creationId xmlns:a16="http://schemas.microsoft.com/office/drawing/2014/main" id="{AD3B7C26-FE16-4E6B-AD8C-68382E1503A0}"/>
                </a:ext>
              </a:extLst>
            </p:cNvPr>
            <p:cNvSpPr>
              <a:spLocks noChangeShapeType="1"/>
            </p:cNvSpPr>
            <p:nvPr/>
          </p:nvSpPr>
          <p:spPr bwMode="auto">
            <a:xfrm>
              <a:off x="517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19515" name="Group 27">
              <a:extLst>
                <a:ext uri="{FF2B5EF4-FFF2-40B4-BE49-F238E27FC236}">
                  <a16:creationId xmlns:a16="http://schemas.microsoft.com/office/drawing/2014/main" id="{D9630816-E3E2-47C4-8353-0BBD2EC3CDAE}"/>
                </a:ext>
              </a:extLst>
            </p:cNvPr>
            <p:cNvGrpSpPr>
              <a:grpSpLocks/>
            </p:cNvGrpSpPr>
            <p:nvPr/>
          </p:nvGrpSpPr>
          <p:grpSpPr bwMode="auto">
            <a:xfrm>
              <a:off x="279" y="6"/>
              <a:ext cx="3" cy="381"/>
              <a:chOff x="0" y="0"/>
              <a:chExt cx="3" cy="381"/>
            </a:xfrm>
          </p:grpSpPr>
          <p:grpSp>
            <p:nvGrpSpPr>
              <p:cNvPr id="319516" name="Group 28">
                <a:extLst>
                  <a:ext uri="{FF2B5EF4-FFF2-40B4-BE49-F238E27FC236}">
                    <a16:creationId xmlns:a16="http://schemas.microsoft.com/office/drawing/2014/main" id="{E92F47AF-A93C-4355-A214-4B9940327C7B}"/>
                  </a:ext>
                </a:extLst>
              </p:cNvPr>
              <p:cNvGrpSpPr>
                <a:grpSpLocks/>
              </p:cNvGrpSpPr>
              <p:nvPr/>
            </p:nvGrpSpPr>
            <p:grpSpPr bwMode="auto">
              <a:xfrm>
                <a:off x="0" y="0"/>
                <a:ext cx="3" cy="381"/>
                <a:chOff x="0" y="0"/>
                <a:chExt cx="3" cy="381"/>
              </a:xfrm>
            </p:grpSpPr>
            <p:sp>
              <p:nvSpPr>
                <p:cNvPr id="319517" name="Line 29">
                  <a:extLst>
                    <a:ext uri="{FF2B5EF4-FFF2-40B4-BE49-F238E27FC236}">
                      <a16:creationId xmlns:a16="http://schemas.microsoft.com/office/drawing/2014/main" id="{6296F1AC-F4EE-4358-9738-5B906EDF1FFC}"/>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9518" name="Line 30">
                  <a:extLst>
                    <a:ext uri="{FF2B5EF4-FFF2-40B4-BE49-F238E27FC236}">
                      <a16:creationId xmlns:a16="http://schemas.microsoft.com/office/drawing/2014/main" id="{C03968DE-C2BF-48C2-9D47-97370EA2B0A0}"/>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9519" name="Line 31">
                  <a:extLst>
                    <a:ext uri="{FF2B5EF4-FFF2-40B4-BE49-F238E27FC236}">
                      <a16:creationId xmlns:a16="http://schemas.microsoft.com/office/drawing/2014/main" id="{46A97D6D-30FE-46C3-AC21-4EAEAB1BC4FB}"/>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9520" name="Line 32">
                <a:extLst>
                  <a:ext uri="{FF2B5EF4-FFF2-40B4-BE49-F238E27FC236}">
                    <a16:creationId xmlns:a16="http://schemas.microsoft.com/office/drawing/2014/main" id="{84A47BEB-FDB3-4342-9214-BCCDD36BEF9F}"/>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9521" name="Group 33">
              <a:extLst>
                <a:ext uri="{FF2B5EF4-FFF2-40B4-BE49-F238E27FC236}">
                  <a16:creationId xmlns:a16="http://schemas.microsoft.com/office/drawing/2014/main" id="{E40742A4-BE8F-4220-B3BB-4C9B855B9246}"/>
                </a:ext>
              </a:extLst>
            </p:cNvPr>
            <p:cNvGrpSpPr>
              <a:grpSpLocks/>
            </p:cNvGrpSpPr>
            <p:nvPr/>
          </p:nvGrpSpPr>
          <p:grpSpPr bwMode="auto">
            <a:xfrm>
              <a:off x="828" y="11"/>
              <a:ext cx="3" cy="381"/>
              <a:chOff x="0" y="0"/>
              <a:chExt cx="3" cy="381"/>
            </a:xfrm>
          </p:grpSpPr>
          <p:grpSp>
            <p:nvGrpSpPr>
              <p:cNvPr id="319522" name="Group 34">
                <a:extLst>
                  <a:ext uri="{FF2B5EF4-FFF2-40B4-BE49-F238E27FC236}">
                    <a16:creationId xmlns:a16="http://schemas.microsoft.com/office/drawing/2014/main" id="{07D6D42C-0CF7-4F67-8512-B6DCBCF2332A}"/>
                  </a:ext>
                </a:extLst>
              </p:cNvPr>
              <p:cNvGrpSpPr>
                <a:grpSpLocks/>
              </p:cNvGrpSpPr>
              <p:nvPr/>
            </p:nvGrpSpPr>
            <p:grpSpPr bwMode="auto">
              <a:xfrm>
                <a:off x="0" y="0"/>
                <a:ext cx="3" cy="381"/>
                <a:chOff x="0" y="0"/>
                <a:chExt cx="3" cy="381"/>
              </a:xfrm>
            </p:grpSpPr>
            <p:sp>
              <p:nvSpPr>
                <p:cNvPr id="319523" name="Line 35">
                  <a:extLst>
                    <a:ext uri="{FF2B5EF4-FFF2-40B4-BE49-F238E27FC236}">
                      <a16:creationId xmlns:a16="http://schemas.microsoft.com/office/drawing/2014/main" id="{893A9EEB-9563-42B0-8F7A-F7BE7186BDBE}"/>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9524" name="Line 36">
                  <a:extLst>
                    <a:ext uri="{FF2B5EF4-FFF2-40B4-BE49-F238E27FC236}">
                      <a16:creationId xmlns:a16="http://schemas.microsoft.com/office/drawing/2014/main" id="{7BD7AC16-B447-44F5-AD39-385959AEE82D}"/>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9525" name="Line 37">
                  <a:extLst>
                    <a:ext uri="{FF2B5EF4-FFF2-40B4-BE49-F238E27FC236}">
                      <a16:creationId xmlns:a16="http://schemas.microsoft.com/office/drawing/2014/main" id="{95B21ACD-1DFC-4655-8B82-6969BC7F89AA}"/>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9526" name="Line 38">
                <a:extLst>
                  <a:ext uri="{FF2B5EF4-FFF2-40B4-BE49-F238E27FC236}">
                    <a16:creationId xmlns:a16="http://schemas.microsoft.com/office/drawing/2014/main" id="{40DCAB6B-C9AD-4F0B-843F-DFAA72B3517C}"/>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9527" name="Line 39">
              <a:extLst>
                <a:ext uri="{FF2B5EF4-FFF2-40B4-BE49-F238E27FC236}">
                  <a16:creationId xmlns:a16="http://schemas.microsoft.com/office/drawing/2014/main" id="{A716961B-887D-4322-92F8-5CEC9D48007D}"/>
                </a:ext>
              </a:extLst>
            </p:cNvPr>
            <p:cNvSpPr>
              <a:spLocks noChangeShapeType="1"/>
            </p:cNvSpPr>
            <p:nvPr/>
          </p:nvSpPr>
          <p:spPr bwMode="auto">
            <a:xfrm>
              <a:off x="1371"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19528" name="Group 40">
              <a:extLst>
                <a:ext uri="{FF2B5EF4-FFF2-40B4-BE49-F238E27FC236}">
                  <a16:creationId xmlns:a16="http://schemas.microsoft.com/office/drawing/2014/main" id="{2417CA46-CD2C-4CAE-9D7B-6A774E9488A3}"/>
                </a:ext>
              </a:extLst>
            </p:cNvPr>
            <p:cNvGrpSpPr>
              <a:grpSpLocks/>
            </p:cNvGrpSpPr>
            <p:nvPr/>
          </p:nvGrpSpPr>
          <p:grpSpPr bwMode="auto">
            <a:xfrm>
              <a:off x="1914" y="11"/>
              <a:ext cx="3" cy="381"/>
              <a:chOff x="0" y="0"/>
              <a:chExt cx="3" cy="381"/>
            </a:xfrm>
          </p:grpSpPr>
          <p:grpSp>
            <p:nvGrpSpPr>
              <p:cNvPr id="319529" name="Group 41">
                <a:extLst>
                  <a:ext uri="{FF2B5EF4-FFF2-40B4-BE49-F238E27FC236}">
                    <a16:creationId xmlns:a16="http://schemas.microsoft.com/office/drawing/2014/main" id="{E5C2D3A1-3425-411B-A436-95D3455B54E1}"/>
                  </a:ext>
                </a:extLst>
              </p:cNvPr>
              <p:cNvGrpSpPr>
                <a:grpSpLocks/>
              </p:cNvGrpSpPr>
              <p:nvPr/>
            </p:nvGrpSpPr>
            <p:grpSpPr bwMode="auto">
              <a:xfrm>
                <a:off x="0" y="0"/>
                <a:ext cx="3" cy="381"/>
                <a:chOff x="0" y="0"/>
                <a:chExt cx="3" cy="381"/>
              </a:xfrm>
            </p:grpSpPr>
            <p:sp>
              <p:nvSpPr>
                <p:cNvPr id="319530" name="Line 42">
                  <a:extLst>
                    <a:ext uri="{FF2B5EF4-FFF2-40B4-BE49-F238E27FC236}">
                      <a16:creationId xmlns:a16="http://schemas.microsoft.com/office/drawing/2014/main" id="{32725737-5CC0-420B-B01E-D04D8DBC9564}"/>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9531" name="Line 43">
                  <a:extLst>
                    <a:ext uri="{FF2B5EF4-FFF2-40B4-BE49-F238E27FC236}">
                      <a16:creationId xmlns:a16="http://schemas.microsoft.com/office/drawing/2014/main" id="{14551C16-AF54-4216-A467-EBAA1DF8BB06}"/>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9532" name="Line 44">
                  <a:extLst>
                    <a:ext uri="{FF2B5EF4-FFF2-40B4-BE49-F238E27FC236}">
                      <a16:creationId xmlns:a16="http://schemas.microsoft.com/office/drawing/2014/main" id="{9449E17C-D974-4A1B-9A7D-0F1FB0924D7C}"/>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9533" name="Line 45">
                <a:extLst>
                  <a:ext uri="{FF2B5EF4-FFF2-40B4-BE49-F238E27FC236}">
                    <a16:creationId xmlns:a16="http://schemas.microsoft.com/office/drawing/2014/main" id="{CE6D828F-077D-48A7-9FD3-6AF83A62028A}"/>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9534" name="Group 46">
              <a:extLst>
                <a:ext uri="{FF2B5EF4-FFF2-40B4-BE49-F238E27FC236}">
                  <a16:creationId xmlns:a16="http://schemas.microsoft.com/office/drawing/2014/main" id="{FF5D72A3-3DE1-423D-86ED-9AB92EE86CAC}"/>
                </a:ext>
              </a:extLst>
            </p:cNvPr>
            <p:cNvGrpSpPr>
              <a:grpSpLocks/>
            </p:cNvGrpSpPr>
            <p:nvPr/>
          </p:nvGrpSpPr>
          <p:grpSpPr bwMode="auto">
            <a:xfrm>
              <a:off x="3153" y="2514"/>
              <a:ext cx="547" cy="542"/>
              <a:chOff x="0" y="0"/>
              <a:chExt cx="1210" cy="1200"/>
            </a:xfrm>
          </p:grpSpPr>
          <p:sp>
            <p:nvSpPr>
              <p:cNvPr id="319535" name="Rectangle 47">
                <a:extLst>
                  <a:ext uri="{FF2B5EF4-FFF2-40B4-BE49-F238E27FC236}">
                    <a16:creationId xmlns:a16="http://schemas.microsoft.com/office/drawing/2014/main" id="{22E70BB9-362F-4C31-A75D-FD41590F6AB3}"/>
                  </a:ext>
                </a:extLst>
              </p:cNvPr>
              <p:cNvSpPr>
                <a:spLocks noChangeArrowheads="1"/>
              </p:cNvSpPr>
              <p:nvPr/>
            </p:nvSpPr>
            <p:spPr bwMode="auto">
              <a:xfrm rot="16200000">
                <a:off x="-278" y="480"/>
                <a:ext cx="1200"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FP RF</a:t>
                </a:r>
              </a:p>
            </p:txBody>
          </p:sp>
          <p:sp>
            <p:nvSpPr>
              <p:cNvPr id="319536" name="Rectangle 48">
                <a:extLst>
                  <a:ext uri="{FF2B5EF4-FFF2-40B4-BE49-F238E27FC236}">
                    <a16:creationId xmlns:a16="http://schemas.microsoft.com/office/drawing/2014/main" id="{FF5F824F-9D24-4E7E-8507-B26D157AEDE2}"/>
                  </a:ext>
                </a:extLst>
              </p:cNvPr>
              <p:cNvSpPr>
                <a:spLocks noChangeArrowheads="1"/>
              </p:cNvSpPr>
              <p:nvPr/>
            </p:nvSpPr>
            <p:spPr bwMode="auto">
              <a:xfrm>
                <a:off x="646" y="662"/>
                <a:ext cx="458" cy="53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Fop</a:t>
                </a:r>
              </a:p>
            </p:txBody>
          </p:sp>
          <p:sp>
            <p:nvSpPr>
              <p:cNvPr id="319537" name="Rectangle 49">
                <a:extLst>
                  <a:ext uri="{FF2B5EF4-FFF2-40B4-BE49-F238E27FC236}">
                    <a16:creationId xmlns:a16="http://schemas.microsoft.com/office/drawing/2014/main" id="{0B534408-5660-4B35-8FA4-2BF62FB7F499}"/>
                  </a:ext>
                </a:extLst>
              </p:cNvPr>
              <p:cNvSpPr>
                <a:spLocks noChangeArrowheads="1"/>
              </p:cNvSpPr>
              <p:nvPr/>
            </p:nvSpPr>
            <p:spPr bwMode="auto">
              <a:xfrm>
                <a:off x="641" y="254"/>
                <a:ext cx="477" cy="31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Fms</a:t>
                </a:r>
              </a:p>
            </p:txBody>
          </p:sp>
          <p:sp>
            <p:nvSpPr>
              <p:cNvPr id="319538" name="Line 50">
                <a:extLst>
                  <a:ext uri="{FF2B5EF4-FFF2-40B4-BE49-F238E27FC236}">
                    <a16:creationId xmlns:a16="http://schemas.microsoft.com/office/drawing/2014/main" id="{1E4CE87B-2112-4FCD-B7C2-A76629B72CC9}"/>
                  </a:ext>
                </a:extLst>
              </p:cNvPr>
              <p:cNvSpPr>
                <a:spLocks noChangeShapeType="1"/>
              </p:cNvSpPr>
              <p:nvPr/>
            </p:nvSpPr>
            <p:spPr bwMode="auto">
              <a:xfrm rot="16200000" flipH="1">
                <a:off x="100" y="339"/>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39" name="Line 51">
                <a:extLst>
                  <a:ext uri="{FF2B5EF4-FFF2-40B4-BE49-F238E27FC236}">
                    <a16:creationId xmlns:a16="http://schemas.microsoft.com/office/drawing/2014/main" id="{945AD03C-E35E-4EBB-96E5-80F6677C5565}"/>
                  </a:ext>
                </a:extLst>
              </p:cNvPr>
              <p:cNvSpPr>
                <a:spLocks noChangeShapeType="1"/>
              </p:cNvSpPr>
              <p:nvPr/>
            </p:nvSpPr>
            <p:spPr bwMode="auto">
              <a:xfrm rot="16200000" flipH="1">
                <a:off x="96" y="863"/>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40" name="Line 52">
                <a:extLst>
                  <a:ext uri="{FF2B5EF4-FFF2-40B4-BE49-F238E27FC236}">
                    <a16:creationId xmlns:a16="http://schemas.microsoft.com/office/drawing/2014/main" id="{203259B3-CFCE-431D-BF6A-2392870671A7}"/>
                  </a:ext>
                </a:extLst>
              </p:cNvPr>
              <p:cNvSpPr>
                <a:spLocks noChangeShapeType="1"/>
              </p:cNvSpPr>
              <p:nvPr/>
            </p:nvSpPr>
            <p:spPr bwMode="auto">
              <a:xfrm rot="16200000" flipH="1">
                <a:off x="543" y="859"/>
                <a:ext cx="0" cy="20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41" name="Line 53">
                <a:extLst>
                  <a:ext uri="{FF2B5EF4-FFF2-40B4-BE49-F238E27FC236}">
                    <a16:creationId xmlns:a16="http://schemas.microsoft.com/office/drawing/2014/main" id="{57F10A91-313B-49AB-8559-FE8B702F6C83}"/>
                  </a:ext>
                </a:extLst>
              </p:cNvPr>
              <p:cNvSpPr>
                <a:spLocks noChangeShapeType="1"/>
              </p:cNvSpPr>
              <p:nvPr/>
            </p:nvSpPr>
            <p:spPr bwMode="auto">
              <a:xfrm rot="5400000" flipH="1" flipV="1">
                <a:off x="1159" y="383"/>
                <a:ext cx="1" cy="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42" name="Line 54">
                <a:extLst>
                  <a:ext uri="{FF2B5EF4-FFF2-40B4-BE49-F238E27FC236}">
                    <a16:creationId xmlns:a16="http://schemas.microsoft.com/office/drawing/2014/main" id="{D84821CD-CEFD-4884-A300-2F4AA4F27D26}"/>
                  </a:ext>
                </a:extLst>
              </p:cNvPr>
              <p:cNvSpPr>
                <a:spLocks noChangeShapeType="1"/>
              </p:cNvSpPr>
              <p:nvPr/>
            </p:nvSpPr>
            <p:spPr bwMode="auto">
              <a:xfrm rot="16200000" flipH="1">
                <a:off x="538" y="33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9543" name="Line 55">
              <a:extLst>
                <a:ext uri="{FF2B5EF4-FFF2-40B4-BE49-F238E27FC236}">
                  <a16:creationId xmlns:a16="http://schemas.microsoft.com/office/drawing/2014/main" id="{6C438EDF-FD94-4E25-8132-B4522504B3EB}"/>
                </a:ext>
              </a:extLst>
            </p:cNvPr>
            <p:cNvSpPr>
              <a:spLocks noChangeShapeType="1"/>
            </p:cNvSpPr>
            <p:nvPr/>
          </p:nvSpPr>
          <p:spPr bwMode="auto">
            <a:xfrm flipV="1">
              <a:off x="3765" y="1602"/>
              <a:ext cx="0" cy="131"/>
            </a:xfrm>
            <a:prstGeom prst="line">
              <a:avLst/>
            </a:prstGeom>
            <a:noFill/>
            <a:ln w="12700">
              <a:solidFill>
                <a:schemeClr val="accent2"/>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44" name="Rectangle 56">
              <a:extLst>
                <a:ext uri="{FF2B5EF4-FFF2-40B4-BE49-F238E27FC236}">
                  <a16:creationId xmlns:a16="http://schemas.microsoft.com/office/drawing/2014/main" id="{9A85FB5A-0E5E-4980-A7DD-3146344779D3}"/>
                </a:ext>
              </a:extLst>
            </p:cNvPr>
            <p:cNvSpPr>
              <a:spLocks noChangeArrowheads="1"/>
            </p:cNvSpPr>
            <p:nvPr/>
          </p:nvSpPr>
          <p:spPr bwMode="auto">
            <a:xfrm rot="16200000">
              <a:off x="1140" y="1876"/>
              <a:ext cx="801" cy="113"/>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System Interface</a:t>
              </a:r>
            </a:p>
          </p:txBody>
        </p:sp>
        <p:sp>
          <p:nvSpPr>
            <p:cNvPr id="319545" name="Line 57">
              <a:extLst>
                <a:ext uri="{FF2B5EF4-FFF2-40B4-BE49-F238E27FC236}">
                  <a16:creationId xmlns:a16="http://schemas.microsoft.com/office/drawing/2014/main" id="{7E2CAFE3-9224-43C6-8F26-84826064C9FD}"/>
                </a:ext>
              </a:extLst>
            </p:cNvPr>
            <p:cNvSpPr>
              <a:spLocks noChangeShapeType="1"/>
            </p:cNvSpPr>
            <p:nvPr/>
          </p:nvSpPr>
          <p:spPr bwMode="auto">
            <a:xfrm>
              <a:off x="3570" y="1602"/>
              <a:ext cx="195" cy="0"/>
            </a:xfrm>
            <a:prstGeom prst="line">
              <a:avLst/>
            </a:prstGeom>
            <a:noFill/>
            <a:ln w="12700">
              <a:solidFill>
                <a:schemeClr val="accent2"/>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46" name="Line 58">
              <a:extLst>
                <a:ext uri="{FF2B5EF4-FFF2-40B4-BE49-F238E27FC236}">
                  <a16:creationId xmlns:a16="http://schemas.microsoft.com/office/drawing/2014/main" id="{E8F1340B-A5F6-4321-80A4-84CBA4880C11}"/>
                </a:ext>
              </a:extLst>
            </p:cNvPr>
            <p:cNvSpPr>
              <a:spLocks noChangeShapeType="1"/>
            </p:cNvSpPr>
            <p:nvPr/>
          </p:nvSpPr>
          <p:spPr bwMode="auto">
            <a:xfrm flipH="1">
              <a:off x="1602" y="1602"/>
              <a:ext cx="14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47" name="Rectangle 59">
              <a:extLst>
                <a:ext uri="{FF2B5EF4-FFF2-40B4-BE49-F238E27FC236}">
                  <a16:creationId xmlns:a16="http://schemas.microsoft.com/office/drawing/2014/main" id="{F2C4FB98-7078-4583-A6CB-9CF8A0F358F4}"/>
                </a:ext>
              </a:extLst>
            </p:cNvPr>
            <p:cNvSpPr>
              <a:spLocks noChangeArrowheads="1"/>
            </p:cNvSpPr>
            <p:nvPr/>
          </p:nvSpPr>
          <p:spPr bwMode="auto">
            <a:xfrm>
              <a:off x="1746" y="1537"/>
              <a:ext cx="1824"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p>
          </p:txBody>
        </p:sp>
        <p:grpSp>
          <p:nvGrpSpPr>
            <p:cNvPr id="319548" name="Group 60">
              <a:extLst>
                <a:ext uri="{FF2B5EF4-FFF2-40B4-BE49-F238E27FC236}">
                  <a16:creationId xmlns:a16="http://schemas.microsoft.com/office/drawing/2014/main" id="{8BE0757E-5BB9-404B-A7E7-660A0EF952F4}"/>
                </a:ext>
              </a:extLst>
            </p:cNvPr>
            <p:cNvGrpSpPr>
              <a:grpSpLocks/>
            </p:cNvGrpSpPr>
            <p:nvPr/>
          </p:nvGrpSpPr>
          <p:grpSpPr bwMode="auto">
            <a:xfrm>
              <a:off x="3352" y="1732"/>
              <a:ext cx="478" cy="1324"/>
              <a:chOff x="0" y="0"/>
              <a:chExt cx="1056" cy="2928"/>
            </a:xfrm>
          </p:grpSpPr>
          <p:grpSp>
            <p:nvGrpSpPr>
              <p:cNvPr id="319549" name="Group 61">
                <a:extLst>
                  <a:ext uri="{FF2B5EF4-FFF2-40B4-BE49-F238E27FC236}">
                    <a16:creationId xmlns:a16="http://schemas.microsoft.com/office/drawing/2014/main" id="{BF5BE6E0-5414-4329-AB5D-86854D3E670A}"/>
                  </a:ext>
                </a:extLst>
              </p:cNvPr>
              <p:cNvGrpSpPr>
                <a:grpSpLocks/>
              </p:cNvGrpSpPr>
              <p:nvPr/>
            </p:nvGrpSpPr>
            <p:grpSpPr bwMode="auto">
              <a:xfrm>
                <a:off x="0" y="0"/>
                <a:ext cx="1056" cy="2928"/>
                <a:chOff x="0" y="0"/>
                <a:chExt cx="1056" cy="2928"/>
              </a:xfrm>
            </p:grpSpPr>
            <p:sp>
              <p:nvSpPr>
                <p:cNvPr id="319550" name="Rectangle 62">
                  <a:extLst>
                    <a:ext uri="{FF2B5EF4-FFF2-40B4-BE49-F238E27FC236}">
                      <a16:creationId xmlns:a16="http://schemas.microsoft.com/office/drawing/2014/main" id="{1B7671CB-8B63-4A8E-B831-77BBF2D18506}"/>
                    </a:ext>
                  </a:extLst>
                </p:cNvPr>
                <p:cNvSpPr>
                  <a:spLocks noChangeArrowheads="1"/>
                </p:cNvSpPr>
                <p:nvPr/>
              </p:nvSpPr>
              <p:spPr bwMode="auto">
                <a:xfrm rot="16200000">
                  <a:off x="-552" y="1320"/>
                  <a:ext cx="2928" cy="288"/>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L1 D-Cache and D-TLB</a:t>
                  </a:r>
                </a:p>
              </p:txBody>
            </p:sp>
            <p:grpSp>
              <p:nvGrpSpPr>
                <p:cNvPr id="319551" name="Group 63">
                  <a:extLst>
                    <a:ext uri="{FF2B5EF4-FFF2-40B4-BE49-F238E27FC236}">
                      <a16:creationId xmlns:a16="http://schemas.microsoft.com/office/drawing/2014/main" id="{2AE8DC83-F2D7-4F37-AB59-4906F5C22F81}"/>
                    </a:ext>
                  </a:extLst>
                </p:cNvPr>
                <p:cNvGrpSpPr>
                  <a:grpSpLocks/>
                </p:cNvGrpSpPr>
                <p:nvPr/>
              </p:nvGrpSpPr>
              <p:grpSpPr bwMode="auto">
                <a:xfrm>
                  <a:off x="0" y="1440"/>
                  <a:ext cx="768" cy="384"/>
                  <a:chOff x="0" y="0"/>
                  <a:chExt cx="768" cy="384"/>
                </a:xfrm>
              </p:grpSpPr>
              <p:sp>
                <p:nvSpPr>
                  <p:cNvPr id="319552" name="Line 64">
                    <a:extLst>
                      <a:ext uri="{FF2B5EF4-FFF2-40B4-BE49-F238E27FC236}">
                        <a16:creationId xmlns:a16="http://schemas.microsoft.com/office/drawing/2014/main" id="{D480B1D5-36C9-4665-A1B1-0C0B68CCE117}"/>
                      </a:ext>
                    </a:extLst>
                  </p:cNvPr>
                  <p:cNvSpPr>
                    <a:spLocks noChangeShapeType="1"/>
                  </p:cNvSpPr>
                  <p:nvPr/>
                </p:nvSpPr>
                <p:spPr bwMode="auto">
                  <a:xfrm>
                    <a:off x="144" y="192"/>
                    <a:ext cx="62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53" name="Line 65">
                    <a:extLst>
                      <a:ext uri="{FF2B5EF4-FFF2-40B4-BE49-F238E27FC236}">
                        <a16:creationId xmlns:a16="http://schemas.microsoft.com/office/drawing/2014/main" id="{CA88C9A3-6C6A-4BBD-8231-298702D0C85B}"/>
                      </a:ext>
                    </a:extLst>
                  </p:cNvPr>
                  <p:cNvSpPr>
                    <a:spLocks noChangeShapeType="1"/>
                  </p:cNvSpPr>
                  <p:nvPr/>
                </p:nvSpPr>
                <p:spPr bwMode="auto">
                  <a:xfrm flipH="1">
                    <a:off x="0" y="0"/>
                    <a:ext cx="144" cy="0"/>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54" name="Line 66">
                    <a:extLst>
                      <a:ext uri="{FF2B5EF4-FFF2-40B4-BE49-F238E27FC236}">
                        <a16:creationId xmlns:a16="http://schemas.microsoft.com/office/drawing/2014/main" id="{B5522D45-B03E-48EC-894A-795F15379238}"/>
                      </a:ext>
                    </a:extLst>
                  </p:cNvPr>
                  <p:cNvSpPr>
                    <a:spLocks noChangeShapeType="1"/>
                  </p:cNvSpPr>
                  <p:nvPr/>
                </p:nvSpPr>
                <p:spPr bwMode="auto">
                  <a:xfrm flipH="1">
                    <a:off x="3" y="384"/>
                    <a:ext cx="141" cy="0"/>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55" name="Line 67">
                    <a:extLst>
                      <a:ext uri="{FF2B5EF4-FFF2-40B4-BE49-F238E27FC236}">
                        <a16:creationId xmlns:a16="http://schemas.microsoft.com/office/drawing/2014/main" id="{FE0C2FD7-6CA9-4D01-9329-A1D697DF75D8}"/>
                      </a:ext>
                    </a:extLst>
                  </p:cNvPr>
                  <p:cNvSpPr>
                    <a:spLocks noChangeShapeType="1"/>
                  </p:cNvSpPr>
                  <p:nvPr/>
                </p:nvSpPr>
                <p:spPr bwMode="auto">
                  <a:xfrm>
                    <a:off x="144" y="0"/>
                    <a:ext cx="0" cy="38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9556" name="Line 68">
                  <a:extLst>
                    <a:ext uri="{FF2B5EF4-FFF2-40B4-BE49-F238E27FC236}">
                      <a16:creationId xmlns:a16="http://schemas.microsoft.com/office/drawing/2014/main" id="{48FDE91E-BA2D-446F-8969-E608B097DEBF}"/>
                    </a:ext>
                  </a:extLst>
                </p:cNvPr>
                <p:cNvSpPr>
                  <a:spLocks noChangeShapeType="1"/>
                </p:cNvSpPr>
                <p:nvPr/>
              </p:nvSpPr>
              <p:spPr bwMode="auto">
                <a:xfrm rot="16200000" flipH="1">
                  <a:off x="612" y="260"/>
                  <a:ext cx="0" cy="296"/>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57" name="Line 69">
                  <a:extLst>
                    <a:ext uri="{FF2B5EF4-FFF2-40B4-BE49-F238E27FC236}">
                      <a16:creationId xmlns:a16="http://schemas.microsoft.com/office/drawing/2014/main" id="{DDCFB2E5-BE4B-44B2-96BB-6D33127B00A2}"/>
                    </a:ext>
                  </a:extLst>
                </p:cNvPr>
                <p:cNvSpPr>
                  <a:spLocks noChangeShapeType="1"/>
                </p:cNvSpPr>
                <p:nvPr/>
              </p:nvSpPr>
              <p:spPr bwMode="auto">
                <a:xfrm rot="16200000" flipH="1">
                  <a:off x="619" y="-49"/>
                  <a:ext cx="0" cy="306"/>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58" name="Rectangle 70">
                  <a:extLst>
                    <a:ext uri="{FF2B5EF4-FFF2-40B4-BE49-F238E27FC236}">
                      <a16:creationId xmlns:a16="http://schemas.microsoft.com/office/drawing/2014/main" id="{55C37492-D50A-49F2-8234-685EC7B13A46}"/>
                    </a:ext>
                  </a:extLst>
                </p:cNvPr>
                <p:cNvSpPr>
                  <a:spLocks noChangeArrowheads="1"/>
                </p:cNvSpPr>
                <p:nvPr/>
              </p:nvSpPr>
              <p:spPr bwMode="auto">
                <a:xfrm>
                  <a:off x="198" y="1"/>
                  <a:ext cx="322" cy="24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p>
              </p:txBody>
            </p:sp>
            <p:sp>
              <p:nvSpPr>
                <p:cNvPr id="319559" name="Line 71">
                  <a:extLst>
                    <a:ext uri="{FF2B5EF4-FFF2-40B4-BE49-F238E27FC236}">
                      <a16:creationId xmlns:a16="http://schemas.microsoft.com/office/drawing/2014/main" id="{E8F04006-69B8-473B-A0F0-E942F30B9C7C}"/>
                    </a:ext>
                  </a:extLst>
                </p:cNvPr>
                <p:cNvSpPr>
                  <a:spLocks noChangeShapeType="1"/>
                </p:cNvSpPr>
                <p:nvPr/>
              </p:nvSpPr>
              <p:spPr bwMode="auto">
                <a:xfrm rot="16200000" flipH="1">
                  <a:off x="102" y="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60" name="Line 72">
                  <a:extLst>
                    <a:ext uri="{FF2B5EF4-FFF2-40B4-BE49-F238E27FC236}">
                      <a16:creationId xmlns:a16="http://schemas.microsoft.com/office/drawing/2014/main" id="{BFECD2CE-6020-4A9C-86FF-0FE79785F413}"/>
                    </a:ext>
                  </a:extLst>
                </p:cNvPr>
                <p:cNvSpPr>
                  <a:spLocks noChangeShapeType="1"/>
                </p:cNvSpPr>
                <p:nvPr/>
              </p:nvSpPr>
              <p:spPr bwMode="auto">
                <a:xfrm rot="16200000" flipH="1">
                  <a:off x="98" y="31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9561" name="Rectangle 73">
                <a:extLst>
                  <a:ext uri="{FF2B5EF4-FFF2-40B4-BE49-F238E27FC236}">
                    <a16:creationId xmlns:a16="http://schemas.microsoft.com/office/drawing/2014/main" id="{1224A8EF-1A4A-4E96-9619-80AA5638730F}"/>
                  </a:ext>
                </a:extLst>
              </p:cNvPr>
              <p:cNvSpPr>
                <a:spLocks noChangeArrowheads="1"/>
              </p:cNvSpPr>
              <p:nvPr/>
            </p:nvSpPr>
            <p:spPr bwMode="auto">
              <a:xfrm>
                <a:off x="194" y="286"/>
                <a:ext cx="331" cy="237"/>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p>
            </p:txBody>
          </p:sp>
        </p:grpSp>
        <p:grpSp>
          <p:nvGrpSpPr>
            <p:cNvPr id="319562" name="Group 74">
              <a:extLst>
                <a:ext uri="{FF2B5EF4-FFF2-40B4-BE49-F238E27FC236}">
                  <a16:creationId xmlns:a16="http://schemas.microsoft.com/office/drawing/2014/main" id="{85227D2B-7E0A-49F2-81F5-62C2ED3C681A}"/>
                </a:ext>
              </a:extLst>
            </p:cNvPr>
            <p:cNvGrpSpPr>
              <a:grpSpLocks/>
            </p:cNvGrpSpPr>
            <p:nvPr/>
          </p:nvGrpSpPr>
          <p:grpSpPr bwMode="auto">
            <a:xfrm>
              <a:off x="3048" y="1732"/>
              <a:ext cx="514" cy="1324"/>
              <a:chOff x="0" y="0"/>
              <a:chExt cx="1136" cy="2928"/>
            </a:xfrm>
          </p:grpSpPr>
          <p:sp>
            <p:nvSpPr>
              <p:cNvPr id="319563" name="Rectangle 75">
                <a:extLst>
                  <a:ext uri="{FF2B5EF4-FFF2-40B4-BE49-F238E27FC236}">
                    <a16:creationId xmlns:a16="http://schemas.microsoft.com/office/drawing/2014/main" id="{5BB136E4-5377-4FA7-85DB-354B17C7A67B}"/>
                  </a:ext>
                </a:extLst>
              </p:cNvPr>
              <p:cNvSpPr>
                <a:spLocks noChangeArrowheads="1"/>
              </p:cNvSpPr>
              <p:nvPr/>
            </p:nvSpPr>
            <p:spPr bwMode="auto">
              <a:xfrm rot="16200000">
                <a:off x="-1344" y="1344"/>
                <a:ext cx="2928"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Schedulers</a:t>
                </a:r>
              </a:p>
            </p:txBody>
          </p:sp>
          <p:sp>
            <p:nvSpPr>
              <p:cNvPr id="319564" name="Rectangle 76">
                <a:extLst>
                  <a:ext uri="{FF2B5EF4-FFF2-40B4-BE49-F238E27FC236}">
                    <a16:creationId xmlns:a16="http://schemas.microsoft.com/office/drawing/2014/main" id="{2BFC5855-0B01-40FD-89F8-B3C95E0A7F13}"/>
                  </a:ext>
                </a:extLst>
              </p:cNvPr>
              <p:cNvSpPr>
                <a:spLocks noChangeArrowheads="1"/>
              </p:cNvSpPr>
              <p:nvPr/>
            </p:nvSpPr>
            <p:spPr bwMode="auto">
              <a:xfrm rot="16200000">
                <a:off x="-216" y="648"/>
                <a:ext cx="1536"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Integer RF</a:t>
                </a:r>
              </a:p>
            </p:txBody>
          </p:sp>
          <p:sp>
            <p:nvSpPr>
              <p:cNvPr id="319565" name="Line 77">
                <a:extLst>
                  <a:ext uri="{FF2B5EF4-FFF2-40B4-BE49-F238E27FC236}">
                    <a16:creationId xmlns:a16="http://schemas.microsoft.com/office/drawing/2014/main" id="{584B078B-49C7-4E9C-9479-605BFEADDAF1}"/>
                  </a:ext>
                </a:extLst>
              </p:cNvPr>
              <p:cNvSpPr>
                <a:spLocks noChangeShapeType="1"/>
              </p:cNvSpPr>
              <p:nvPr/>
            </p:nvSpPr>
            <p:spPr bwMode="auto">
              <a:xfrm rot="16200000" flipH="1">
                <a:off x="338" y="122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66" name="Line 78">
                <a:extLst>
                  <a:ext uri="{FF2B5EF4-FFF2-40B4-BE49-F238E27FC236}">
                    <a16:creationId xmlns:a16="http://schemas.microsoft.com/office/drawing/2014/main" id="{5F5433A9-3C70-4413-9569-49B821A02095}"/>
                  </a:ext>
                </a:extLst>
              </p:cNvPr>
              <p:cNvSpPr>
                <a:spLocks noChangeShapeType="1"/>
              </p:cNvSpPr>
              <p:nvPr/>
            </p:nvSpPr>
            <p:spPr bwMode="auto">
              <a:xfrm rot="16200000" flipH="1">
                <a:off x="342" y="986"/>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67" name="Line 79">
                <a:extLst>
                  <a:ext uri="{FF2B5EF4-FFF2-40B4-BE49-F238E27FC236}">
                    <a16:creationId xmlns:a16="http://schemas.microsoft.com/office/drawing/2014/main" id="{604F77AA-B685-4090-BA85-C96F71330DC4}"/>
                  </a:ext>
                </a:extLst>
              </p:cNvPr>
              <p:cNvSpPr>
                <a:spLocks noChangeShapeType="1"/>
              </p:cNvSpPr>
              <p:nvPr/>
            </p:nvSpPr>
            <p:spPr bwMode="auto">
              <a:xfrm rot="16200000" flipH="1">
                <a:off x="338" y="76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68" name="Line 80">
                <a:extLst>
                  <a:ext uri="{FF2B5EF4-FFF2-40B4-BE49-F238E27FC236}">
                    <a16:creationId xmlns:a16="http://schemas.microsoft.com/office/drawing/2014/main" id="{5FA3348B-F32B-44EC-9FA5-7466D372CBF7}"/>
                  </a:ext>
                </a:extLst>
              </p:cNvPr>
              <p:cNvSpPr>
                <a:spLocks noChangeShapeType="1"/>
              </p:cNvSpPr>
              <p:nvPr/>
            </p:nvSpPr>
            <p:spPr bwMode="auto">
              <a:xfrm rot="16200000" flipH="1">
                <a:off x="336" y="536"/>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69" name="Line 81">
                <a:extLst>
                  <a:ext uri="{FF2B5EF4-FFF2-40B4-BE49-F238E27FC236}">
                    <a16:creationId xmlns:a16="http://schemas.microsoft.com/office/drawing/2014/main" id="{5690256A-9DB6-496C-B620-11E03CAD8A1D}"/>
                  </a:ext>
                </a:extLst>
              </p:cNvPr>
              <p:cNvSpPr>
                <a:spLocks noChangeShapeType="1"/>
              </p:cNvSpPr>
              <p:nvPr/>
            </p:nvSpPr>
            <p:spPr bwMode="auto">
              <a:xfrm rot="16200000" flipH="1">
                <a:off x="338" y="31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70" name="Line 82">
                <a:extLst>
                  <a:ext uri="{FF2B5EF4-FFF2-40B4-BE49-F238E27FC236}">
                    <a16:creationId xmlns:a16="http://schemas.microsoft.com/office/drawing/2014/main" id="{7CC5DD92-7A0A-4624-960A-E20A9172A456}"/>
                  </a:ext>
                </a:extLst>
              </p:cNvPr>
              <p:cNvSpPr>
                <a:spLocks noChangeShapeType="1"/>
              </p:cNvSpPr>
              <p:nvPr/>
            </p:nvSpPr>
            <p:spPr bwMode="auto">
              <a:xfrm rot="16200000" flipH="1">
                <a:off x="340" y="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71" name="Line 83">
                <a:extLst>
                  <a:ext uri="{FF2B5EF4-FFF2-40B4-BE49-F238E27FC236}">
                    <a16:creationId xmlns:a16="http://schemas.microsoft.com/office/drawing/2014/main" id="{BBE08F15-3E4C-4197-84C0-954E626A66BF}"/>
                  </a:ext>
                </a:extLst>
              </p:cNvPr>
              <p:cNvSpPr>
                <a:spLocks noChangeShapeType="1"/>
              </p:cNvSpPr>
              <p:nvPr/>
            </p:nvSpPr>
            <p:spPr bwMode="auto">
              <a:xfrm rot="16200000" flipH="1">
                <a:off x="768" y="122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72" name="Line 84">
                <a:extLst>
                  <a:ext uri="{FF2B5EF4-FFF2-40B4-BE49-F238E27FC236}">
                    <a16:creationId xmlns:a16="http://schemas.microsoft.com/office/drawing/2014/main" id="{807D9249-31EB-454A-BF7B-13D5F4D706E7}"/>
                  </a:ext>
                </a:extLst>
              </p:cNvPr>
              <p:cNvSpPr>
                <a:spLocks noChangeShapeType="1"/>
              </p:cNvSpPr>
              <p:nvPr/>
            </p:nvSpPr>
            <p:spPr bwMode="auto">
              <a:xfrm rot="16200000" flipH="1">
                <a:off x="768" y="991"/>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73" name="Line 85">
                <a:extLst>
                  <a:ext uri="{FF2B5EF4-FFF2-40B4-BE49-F238E27FC236}">
                    <a16:creationId xmlns:a16="http://schemas.microsoft.com/office/drawing/2014/main" id="{7BF09BBA-7FC4-453D-9806-A14F07E3FC27}"/>
                  </a:ext>
                </a:extLst>
              </p:cNvPr>
              <p:cNvSpPr>
                <a:spLocks noChangeShapeType="1"/>
              </p:cNvSpPr>
              <p:nvPr/>
            </p:nvSpPr>
            <p:spPr bwMode="auto">
              <a:xfrm rot="16200000" flipH="1">
                <a:off x="770" y="76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74" name="Line 86">
                <a:extLst>
                  <a:ext uri="{FF2B5EF4-FFF2-40B4-BE49-F238E27FC236}">
                    <a16:creationId xmlns:a16="http://schemas.microsoft.com/office/drawing/2014/main" id="{7C614A0C-FD0B-47DA-8B3C-E5047FFD0474}"/>
                  </a:ext>
                </a:extLst>
              </p:cNvPr>
              <p:cNvSpPr>
                <a:spLocks noChangeShapeType="1"/>
              </p:cNvSpPr>
              <p:nvPr/>
            </p:nvSpPr>
            <p:spPr bwMode="auto">
              <a:xfrm rot="16200000" flipH="1">
                <a:off x="768" y="54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75" name="Rectangle 87">
                <a:extLst>
                  <a:ext uri="{FF2B5EF4-FFF2-40B4-BE49-F238E27FC236}">
                    <a16:creationId xmlns:a16="http://schemas.microsoft.com/office/drawing/2014/main" id="{A98C670E-ED85-4976-9631-C2460EA494DB}"/>
                  </a:ext>
                </a:extLst>
              </p:cNvPr>
              <p:cNvSpPr>
                <a:spLocks noChangeArrowheads="1"/>
              </p:cNvSpPr>
              <p:nvPr/>
            </p:nvSpPr>
            <p:spPr bwMode="auto">
              <a:xfrm>
                <a:off x="866" y="791"/>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19576" name="Rectangle 88">
                <a:extLst>
                  <a:ext uri="{FF2B5EF4-FFF2-40B4-BE49-F238E27FC236}">
                    <a16:creationId xmlns:a16="http://schemas.microsoft.com/office/drawing/2014/main" id="{34AC0902-1D47-4B6D-BF65-1F7688698DB4}"/>
                  </a:ext>
                </a:extLst>
              </p:cNvPr>
              <p:cNvSpPr>
                <a:spLocks noChangeArrowheads="1"/>
              </p:cNvSpPr>
              <p:nvPr/>
            </p:nvSpPr>
            <p:spPr bwMode="auto">
              <a:xfrm>
                <a:off x="868" y="570"/>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19577" name="Rectangle 89">
                <a:extLst>
                  <a:ext uri="{FF2B5EF4-FFF2-40B4-BE49-F238E27FC236}">
                    <a16:creationId xmlns:a16="http://schemas.microsoft.com/office/drawing/2014/main" id="{AA33968A-EBCA-4715-96A6-0F65F2449052}"/>
                  </a:ext>
                </a:extLst>
              </p:cNvPr>
              <p:cNvSpPr>
                <a:spLocks noChangeArrowheads="1"/>
              </p:cNvSpPr>
              <p:nvPr/>
            </p:nvSpPr>
            <p:spPr bwMode="auto">
              <a:xfrm>
                <a:off x="866" y="1018"/>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19578" name="Rectangle 90">
                <a:extLst>
                  <a:ext uri="{FF2B5EF4-FFF2-40B4-BE49-F238E27FC236}">
                    <a16:creationId xmlns:a16="http://schemas.microsoft.com/office/drawing/2014/main" id="{A5CAA776-B567-4FF1-9261-DBFD7808A316}"/>
                  </a:ext>
                </a:extLst>
              </p:cNvPr>
              <p:cNvSpPr>
                <a:spLocks noChangeArrowheads="1"/>
              </p:cNvSpPr>
              <p:nvPr/>
            </p:nvSpPr>
            <p:spPr bwMode="auto">
              <a:xfrm>
                <a:off x="869" y="1239"/>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grpSp>
        <p:sp>
          <p:nvSpPr>
            <p:cNvPr id="319579" name="Rectangle 91">
              <a:extLst>
                <a:ext uri="{FF2B5EF4-FFF2-40B4-BE49-F238E27FC236}">
                  <a16:creationId xmlns:a16="http://schemas.microsoft.com/office/drawing/2014/main" id="{DD26F03F-1812-4AD8-A805-5FE60727F739}"/>
                </a:ext>
              </a:extLst>
            </p:cNvPr>
            <p:cNvSpPr>
              <a:spLocks noChangeArrowheads="1"/>
            </p:cNvSpPr>
            <p:nvPr/>
          </p:nvSpPr>
          <p:spPr bwMode="auto">
            <a:xfrm rot="16200000">
              <a:off x="1884" y="2259"/>
              <a:ext cx="868" cy="23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Trace Cache</a:t>
              </a:r>
            </a:p>
          </p:txBody>
        </p:sp>
        <p:sp>
          <p:nvSpPr>
            <p:cNvPr id="319580" name="Rectangle 92">
              <a:extLst>
                <a:ext uri="{FF2B5EF4-FFF2-40B4-BE49-F238E27FC236}">
                  <a16:creationId xmlns:a16="http://schemas.microsoft.com/office/drawing/2014/main" id="{6A603F2E-6AC5-49BD-95DF-B8CBFB3856F8}"/>
                </a:ext>
              </a:extLst>
            </p:cNvPr>
            <p:cNvSpPr>
              <a:spLocks noChangeArrowheads="1"/>
            </p:cNvSpPr>
            <p:nvPr/>
          </p:nvSpPr>
          <p:spPr bwMode="auto">
            <a:xfrm rot="16200000">
              <a:off x="2209" y="2324"/>
              <a:ext cx="868" cy="10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Rename/Alloc</a:t>
              </a:r>
            </a:p>
          </p:txBody>
        </p:sp>
        <p:sp>
          <p:nvSpPr>
            <p:cNvPr id="319581" name="Rectangle 93">
              <a:extLst>
                <a:ext uri="{FF2B5EF4-FFF2-40B4-BE49-F238E27FC236}">
                  <a16:creationId xmlns:a16="http://schemas.microsoft.com/office/drawing/2014/main" id="{AE2DDEC8-814B-4DAF-AF22-8EEB9B9D8449}"/>
                </a:ext>
              </a:extLst>
            </p:cNvPr>
            <p:cNvSpPr>
              <a:spLocks noChangeArrowheads="1"/>
            </p:cNvSpPr>
            <p:nvPr/>
          </p:nvSpPr>
          <p:spPr bwMode="auto">
            <a:xfrm rot="16200000">
              <a:off x="2448" y="2324"/>
              <a:ext cx="868" cy="10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uop Queues</a:t>
              </a:r>
            </a:p>
          </p:txBody>
        </p:sp>
        <p:sp>
          <p:nvSpPr>
            <p:cNvPr id="319582" name="Rectangle 94">
              <a:extLst>
                <a:ext uri="{FF2B5EF4-FFF2-40B4-BE49-F238E27FC236}">
                  <a16:creationId xmlns:a16="http://schemas.microsoft.com/office/drawing/2014/main" id="{D221400F-BB2E-4DF6-9DC0-61F47E32C45E}"/>
                </a:ext>
              </a:extLst>
            </p:cNvPr>
            <p:cNvSpPr>
              <a:spLocks noChangeArrowheads="1"/>
            </p:cNvSpPr>
            <p:nvPr/>
          </p:nvSpPr>
          <p:spPr bwMode="auto">
            <a:xfrm>
              <a:off x="2202" y="1732"/>
              <a:ext cx="239"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a:t>
              </a:r>
            </a:p>
          </p:txBody>
        </p:sp>
        <p:sp>
          <p:nvSpPr>
            <p:cNvPr id="319583" name="Line 95">
              <a:extLst>
                <a:ext uri="{FF2B5EF4-FFF2-40B4-BE49-F238E27FC236}">
                  <a16:creationId xmlns:a16="http://schemas.microsoft.com/office/drawing/2014/main" id="{ABD9B3CB-549D-4EAB-938F-D47FD7ED7C5B}"/>
                </a:ext>
              </a:extLst>
            </p:cNvPr>
            <p:cNvSpPr>
              <a:spLocks noChangeShapeType="1"/>
            </p:cNvSpPr>
            <p:nvPr/>
          </p:nvSpPr>
          <p:spPr bwMode="auto">
            <a:xfrm>
              <a:off x="2332" y="1862"/>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84" name="Line 96">
              <a:extLst>
                <a:ext uri="{FF2B5EF4-FFF2-40B4-BE49-F238E27FC236}">
                  <a16:creationId xmlns:a16="http://schemas.microsoft.com/office/drawing/2014/main" id="{42054232-22A4-4238-BC7E-C434E57B4687}"/>
                </a:ext>
              </a:extLst>
            </p:cNvPr>
            <p:cNvSpPr>
              <a:spLocks noChangeShapeType="1"/>
            </p:cNvSpPr>
            <p:nvPr/>
          </p:nvSpPr>
          <p:spPr bwMode="auto">
            <a:xfrm rot="16200000" flipH="1">
              <a:off x="2513" y="2281"/>
              <a:ext cx="0" cy="151"/>
            </a:xfrm>
            <a:prstGeom prst="line">
              <a:avLst/>
            </a:prstGeom>
            <a:noFill/>
            <a:ln w="381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85" name="Line 97">
              <a:extLst>
                <a:ext uri="{FF2B5EF4-FFF2-40B4-BE49-F238E27FC236}">
                  <a16:creationId xmlns:a16="http://schemas.microsoft.com/office/drawing/2014/main" id="{7535A282-85DE-4FC0-90AA-64EF2A232E85}"/>
                </a:ext>
              </a:extLst>
            </p:cNvPr>
            <p:cNvSpPr>
              <a:spLocks noChangeShapeType="1"/>
            </p:cNvSpPr>
            <p:nvPr/>
          </p:nvSpPr>
          <p:spPr bwMode="auto">
            <a:xfrm rot="16200000" flipH="1">
              <a:off x="2766" y="2296"/>
              <a:ext cx="0" cy="130"/>
            </a:xfrm>
            <a:prstGeom prst="line">
              <a:avLst/>
            </a:prstGeom>
            <a:noFill/>
            <a:ln w="381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86" name="Line 98">
              <a:extLst>
                <a:ext uri="{FF2B5EF4-FFF2-40B4-BE49-F238E27FC236}">
                  <a16:creationId xmlns:a16="http://schemas.microsoft.com/office/drawing/2014/main" id="{878D3591-3FD9-4B49-8A57-A2B74F592C07}"/>
                </a:ext>
              </a:extLst>
            </p:cNvPr>
            <p:cNvSpPr>
              <a:spLocks noChangeShapeType="1"/>
            </p:cNvSpPr>
            <p:nvPr/>
          </p:nvSpPr>
          <p:spPr bwMode="auto">
            <a:xfrm rot="16200000" flipH="1">
              <a:off x="2994" y="2307"/>
              <a:ext cx="0" cy="108"/>
            </a:xfrm>
            <a:prstGeom prst="line">
              <a:avLst/>
            </a:prstGeom>
            <a:noFill/>
            <a:ln w="571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87" name="Rectangle 99">
              <a:extLst>
                <a:ext uri="{FF2B5EF4-FFF2-40B4-BE49-F238E27FC236}">
                  <a16:creationId xmlns:a16="http://schemas.microsoft.com/office/drawing/2014/main" id="{A77B67B8-8327-4DEB-85E9-69BA91A2F770}"/>
                </a:ext>
              </a:extLst>
            </p:cNvPr>
            <p:cNvSpPr>
              <a:spLocks noChangeArrowheads="1"/>
            </p:cNvSpPr>
            <p:nvPr/>
          </p:nvSpPr>
          <p:spPr bwMode="auto">
            <a:xfrm>
              <a:off x="2202" y="2904"/>
              <a:ext cx="239" cy="152"/>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ROM</a:t>
              </a:r>
            </a:p>
          </p:txBody>
        </p:sp>
        <p:sp>
          <p:nvSpPr>
            <p:cNvPr id="319588" name="Line 100">
              <a:extLst>
                <a:ext uri="{FF2B5EF4-FFF2-40B4-BE49-F238E27FC236}">
                  <a16:creationId xmlns:a16="http://schemas.microsoft.com/office/drawing/2014/main" id="{072CB49E-70EC-49F6-B9F2-F7E7685CC3F9}"/>
                </a:ext>
              </a:extLst>
            </p:cNvPr>
            <p:cNvSpPr>
              <a:spLocks noChangeShapeType="1"/>
            </p:cNvSpPr>
            <p:nvPr/>
          </p:nvSpPr>
          <p:spPr bwMode="auto">
            <a:xfrm>
              <a:off x="2441" y="2991"/>
              <a:ext cx="43"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89" name="Line 101">
              <a:extLst>
                <a:ext uri="{FF2B5EF4-FFF2-40B4-BE49-F238E27FC236}">
                  <a16:creationId xmlns:a16="http://schemas.microsoft.com/office/drawing/2014/main" id="{96EA39F6-6B17-4092-9382-06BF6C933793}"/>
                </a:ext>
              </a:extLst>
            </p:cNvPr>
            <p:cNvSpPr>
              <a:spLocks noChangeShapeType="1"/>
            </p:cNvSpPr>
            <p:nvPr/>
          </p:nvSpPr>
          <p:spPr bwMode="auto">
            <a:xfrm flipH="1" flipV="1">
              <a:off x="2484" y="2361"/>
              <a:ext cx="0" cy="630"/>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90" name="Line 102">
              <a:extLst>
                <a:ext uri="{FF2B5EF4-FFF2-40B4-BE49-F238E27FC236}">
                  <a16:creationId xmlns:a16="http://schemas.microsoft.com/office/drawing/2014/main" id="{98556D30-A2D5-4550-8AF4-9D1BDC19CDD6}"/>
                </a:ext>
              </a:extLst>
            </p:cNvPr>
            <p:cNvSpPr>
              <a:spLocks noChangeShapeType="1"/>
            </p:cNvSpPr>
            <p:nvPr/>
          </p:nvSpPr>
          <p:spPr bwMode="auto">
            <a:xfrm>
              <a:off x="2321" y="2817"/>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9591" name="Group 103">
              <a:extLst>
                <a:ext uri="{FF2B5EF4-FFF2-40B4-BE49-F238E27FC236}">
                  <a16:creationId xmlns:a16="http://schemas.microsoft.com/office/drawing/2014/main" id="{6D24D7C2-E7EC-43D9-9E96-E87B284EF4D4}"/>
                </a:ext>
              </a:extLst>
            </p:cNvPr>
            <p:cNvGrpSpPr>
              <a:grpSpLocks/>
            </p:cNvGrpSpPr>
            <p:nvPr/>
          </p:nvGrpSpPr>
          <p:grpSpPr bwMode="auto">
            <a:xfrm>
              <a:off x="2427" y="2234"/>
              <a:ext cx="169" cy="190"/>
              <a:chOff x="0" y="0"/>
              <a:chExt cx="373" cy="418"/>
            </a:xfrm>
          </p:grpSpPr>
          <p:sp>
            <p:nvSpPr>
              <p:cNvPr id="319592" name="Line 104">
                <a:extLst>
                  <a:ext uri="{FF2B5EF4-FFF2-40B4-BE49-F238E27FC236}">
                    <a16:creationId xmlns:a16="http://schemas.microsoft.com/office/drawing/2014/main" id="{869F4889-F296-4D6C-A0F6-5292CFC145E7}"/>
                  </a:ext>
                </a:extLst>
              </p:cNvPr>
              <p:cNvSpPr>
                <a:spLocks noChangeShapeType="1"/>
              </p:cNvSpPr>
              <p:nvPr/>
            </p:nvSpPr>
            <p:spPr bwMode="auto">
              <a:xfrm flipV="1">
                <a:off x="187" y="206"/>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93" name="Text Box 105">
                <a:extLst>
                  <a:ext uri="{FF2B5EF4-FFF2-40B4-BE49-F238E27FC236}">
                    <a16:creationId xmlns:a16="http://schemas.microsoft.com/office/drawing/2014/main" id="{456E3736-39E4-45D8-858A-29D59864A246}"/>
                  </a:ext>
                </a:extLst>
              </p:cNvPr>
              <p:cNvSpPr txBox="1">
                <a:spLocks noChangeArrowheads="1"/>
              </p:cNvSpPr>
              <p:nvPr/>
            </p:nvSpPr>
            <p:spPr bwMode="auto">
              <a:xfrm>
                <a:off x="0" y="0"/>
                <a:ext cx="373" cy="4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p>
            </p:txBody>
          </p:sp>
        </p:grpSp>
        <p:grpSp>
          <p:nvGrpSpPr>
            <p:cNvPr id="319594" name="Group 106">
              <a:extLst>
                <a:ext uri="{FF2B5EF4-FFF2-40B4-BE49-F238E27FC236}">
                  <a16:creationId xmlns:a16="http://schemas.microsoft.com/office/drawing/2014/main" id="{2C6FA577-895B-4D3D-B871-63E91A37F8A8}"/>
                </a:ext>
              </a:extLst>
            </p:cNvPr>
            <p:cNvGrpSpPr>
              <a:grpSpLocks/>
            </p:cNvGrpSpPr>
            <p:nvPr/>
          </p:nvGrpSpPr>
          <p:grpSpPr bwMode="auto">
            <a:xfrm>
              <a:off x="2653" y="2237"/>
              <a:ext cx="169" cy="189"/>
              <a:chOff x="0" y="0"/>
              <a:chExt cx="374" cy="416"/>
            </a:xfrm>
          </p:grpSpPr>
          <p:sp>
            <p:nvSpPr>
              <p:cNvPr id="319595" name="Line 107">
                <a:extLst>
                  <a:ext uri="{FF2B5EF4-FFF2-40B4-BE49-F238E27FC236}">
                    <a16:creationId xmlns:a16="http://schemas.microsoft.com/office/drawing/2014/main" id="{14FE36D4-E31E-426D-84C9-1BD5E8434318}"/>
                  </a:ext>
                </a:extLst>
              </p:cNvPr>
              <p:cNvSpPr>
                <a:spLocks noChangeShapeType="1"/>
              </p:cNvSpPr>
              <p:nvPr/>
            </p:nvSpPr>
            <p:spPr bwMode="auto">
              <a:xfrm flipV="1">
                <a:off x="189" y="209"/>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96" name="Text Box 108">
                <a:extLst>
                  <a:ext uri="{FF2B5EF4-FFF2-40B4-BE49-F238E27FC236}">
                    <a16:creationId xmlns:a16="http://schemas.microsoft.com/office/drawing/2014/main" id="{BB627BB5-9197-4DDB-A0D1-C3A2AE5D54E4}"/>
                  </a:ext>
                </a:extLst>
              </p:cNvPr>
              <p:cNvSpPr txBox="1">
                <a:spLocks noChangeArrowheads="1"/>
              </p:cNvSpPr>
              <p:nvPr/>
            </p:nvSpPr>
            <p:spPr bwMode="auto">
              <a:xfrm>
                <a:off x="0" y="0"/>
                <a:ext cx="374"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p>
            </p:txBody>
          </p:sp>
        </p:grpSp>
        <p:sp>
          <p:nvSpPr>
            <p:cNvPr id="319597" name="Line 109">
              <a:extLst>
                <a:ext uri="{FF2B5EF4-FFF2-40B4-BE49-F238E27FC236}">
                  <a16:creationId xmlns:a16="http://schemas.microsoft.com/office/drawing/2014/main" id="{97E6BFFA-B09D-4EA1-9D55-A3A22F777E18}"/>
                </a:ext>
              </a:extLst>
            </p:cNvPr>
            <p:cNvSpPr>
              <a:spLocks noChangeShapeType="1"/>
            </p:cNvSpPr>
            <p:nvPr/>
          </p:nvSpPr>
          <p:spPr bwMode="auto">
            <a:xfrm flipH="1">
              <a:off x="2507" y="2333"/>
              <a:ext cx="27" cy="53"/>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598" name="Line 110">
              <a:extLst>
                <a:ext uri="{FF2B5EF4-FFF2-40B4-BE49-F238E27FC236}">
                  <a16:creationId xmlns:a16="http://schemas.microsoft.com/office/drawing/2014/main" id="{882A496E-35CF-40B1-BB53-853C3FE2552D}"/>
                </a:ext>
              </a:extLst>
            </p:cNvPr>
            <p:cNvSpPr>
              <a:spLocks noChangeShapeType="1"/>
            </p:cNvSpPr>
            <p:nvPr/>
          </p:nvSpPr>
          <p:spPr bwMode="auto">
            <a:xfrm flipH="1">
              <a:off x="2735" y="2335"/>
              <a:ext cx="30" cy="51"/>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9599" name="Group 111">
              <a:extLst>
                <a:ext uri="{FF2B5EF4-FFF2-40B4-BE49-F238E27FC236}">
                  <a16:creationId xmlns:a16="http://schemas.microsoft.com/office/drawing/2014/main" id="{C8CC39B3-1A55-40A4-96C7-991A7EAE82A2}"/>
                </a:ext>
              </a:extLst>
            </p:cNvPr>
            <p:cNvGrpSpPr>
              <a:grpSpLocks/>
            </p:cNvGrpSpPr>
            <p:nvPr/>
          </p:nvGrpSpPr>
          <p:grpSpPr bwMode="auto">
            <a:xfrm>
              <a:off x="1746" y="1667"/>
              <a:ext cx="456" cy="1151"/>
              <a:chOff x="0" y="0"/>
              <a:chExt cx="1008" cy="2544"/>
            </a:xfrm>
          </p:grpSpPr>
          <p:sp>
            <p:nvSpPr>
              <p:cNvPr id="319600" name="Rectangle 112">
                <a:extLst>
                  <a:ext uri="{FF2B5EF4-FFF2-40B4-BE49-F238E27FC236}">
                    <a16:creationId xmlns:a16="http://schemas.microsoft.com/office/drawing/2014/main" id="{AC4DAEC7-A648-42C5-9AA0-E1F58C5DBD92}"/>
                  </a:ext>
                </a:extLst>
              </p:cNvPr>
              <p:cNvSpPr>
                <a:spLocks noChangeArrowheads="1"/>
              </p:cNvSpPr>
              <p:nvPr/>
            </p:nvSpPr>
            <p:spPr bwMode="auto">
              <a:xfrm rot="16200000">
                <a:off x="-336" y="1440"/>
                <a:ext cx="1920" cy="288"/>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Decoder</a:t>
                </a:r>
              </a:p>
            </p:txBody>
          </p:sp>
          <p:sp>
            <p:nvSpPr>
              <p:cNvPr id="319601" name="Line 113">
                <a:extLst>
                  <a:ext uri="{FF2B5EF4-FFF2-40B4-BE49-F238E27FC236}">
                    <a16:creationId xmlns:a16="http://schemas.microsoft.com/office/drawing/2014/main" id="{61BD55D2-26CC-4C99-8443-0D41963F6891}"/>
                  </a:ext>
                </a:extLst>
              </p:cNvPr>
              <p:cNvSpPr>
                <a:spLocks noChangeShapeType="1"/>
              </p:cNvSpPr>
              <p:nvPr/>
            </p:nvSpPr>
            <p:spPr bwMode="auto">
              <a:xfrm rot="16200000">
                <a:off x="372" y="1428"/>
                <a:ext cx="0" cy="216"/>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602" name="Line 114">
                <a:extLst>
                  <a:ext uri="{FF2B5EF4-FFF2-40B4-BE49-F238E27FC236}">
                    <a16:creationId xmlns:a16="http://schemas.microsoft.com/office/drawing/2014/main" id="{D4CB963E-778E-46A2-8AEC-63443400F44A}"/>
                  </a:ext>
                </a:extLst>
              </p:cNvPr>
              <p:cNvSpPr>
                <a:spLocks noChangeShapeType="1"/>
              </p:cNvSpPr>
              <p:nvPr/>
            </p:nvSpPr>
            <p:spPr bwMode="auto">
              <a:xfrm rot="16200000" flipH="1">
                <a:off x="888" y="1416"/>
                <a:ext cx="0" cy="240"/>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603" name="Rectangle 115">
                <a:extLst>
                  <a:ext uri="{FF2B5EF4-FFF2-40B4-BE49-F238E27FC236}">
                    <a16:creationId xmlns:a16="http://schemas.microsoft.com/office/drawing/2014/main" id="{88B071BC-E2AF-4797-9661-9872BF22C2A7}"/>
                  </a:ext>
                </a:extLst>
              </p:cNvPr>
              <p:cNvSpPr>
                <a:spLocks noChangeArrowheads="1"/>
              </p:cNvSpPr>
              <p:nvPr/>
            </p:nvSpPr>
            <p:spPr bwMode="auto">
              <a:xfrm rot="16200000">
                <a:off x="-828" y="1452"/>
                <a:ext cx="1920" cy="2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 &amp; I-TLB</a:t>
                </a:r>
              </a:p>
            </p:txBody>
          </p:sp>
          <p:sp>
            <p:nvSpPr>
              <p:cNvPr id="319604" name="Line 116">
                <a:extLst>
                  <a:ext uri="{FF2B5EF4-FFF2-40B4-BE49-F238E27FC236}">
                    <a16:creationId xmlns:a16="http://schemas.microsoft.com/office/drawing/2014/main" id="{EBE95D26-811A-4B11-9C21-5D73770F8BFB}"/>
                  </a:ext>
                </a:extLst>
              </p:cNvPr>
              <p:cNvSpPr>
                <a:spLocks noChangeShapeType="1"/>
              </p:cNvSpPr>
              <p:nvPr/>
            </p:nvSpPr>
            <p:spPr bwMode="auto">
              <a:xfrm>
                <a:off x="144" y="0"/>
                <a:ext cx="0" cy="624"/>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9605" name="Rectangle 117">
              <a:extLst>
                <a:ext uri="{FF2B5EF4-FFF2-40B4-BE49-F238E27FC236}">
                  <a16:creationId xmlns:a16="http://schemas.microsoft.com/office/drawing/2014/main" id="{3B7D139B-2BEB-47BB-B95F-59E829F8C423}"/>
                </a:ext>
              </a:extLst>
            </p:cNvPr>
            <p:cNvSpPr>
              <a:spLocks noChangeArrowheads="1"/>
            </p:cNvSpPr>
            <p:nvPr/>
          </p:nvSpPr>
          <p:spPr bwMode="auto">
            <a:xfrm>
              <a:off x="1745" y="1538"/>
              <a:ext cx="1824"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p>
          </p:txBody>
        </p:sp>
        <p:sp>
          <p:nvSpPr>
            <p:cNvPr id="319606" name="Rectangle 118">
              <a:extLst>
                <a:ext uri="{FF2B5EF4-FFF2-40B4-BE49-F238E27FC236}">
                  <a16:creationId xmlns:a16="http://schemas.microsoft.com/office/drawing/2014/main" id="{501768D8-4DC2-40E5-A151-25B4C7329C25}"/>
                </a:ext>
              </a:extLst>
            </p:cNvPr>
            <p:cNvSpPr>
              <a:spLocks noChangeArrowheads="1"/>
            </p:cNvSpPr>
            <p:nvPr/>
          </p:nvSpPr>
          <p:spPr bwMode="auto">
            <a:xfrm>
              <a:off x="1344" y="0"/>
              <a:ext cx="336"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607" name="Rectangle 119">
              <a:extLst>
                <a:ext uri="{FF2B5EF4-FFF2-40B4-BE49-F238E27FC236}">
                  <a16:creationId xmlns:a16="http://schemas.microsoft.com/office/drawing/2014/main" id="{D2532ED7-DAFD-4E98-B83F-91863C99E58B}"/>
                </a:ext>
              </a:extLst>
            </p:cNvPr>
            <p:cNvSpPr>
              <a:spLocks noChangeArrowheads="1"/>
            </p:cNvSpPr>
            <p:nvPr/>
          </p:nvSpPr>
          <p:spPr bwMode="auto">
            <a:xfrm>
              <a:off x="40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a:t>
              </a:r>
              <a:endParaRPr lang="en-US" altLang="zh-CN" sz="2800">
                <a:effectLst>
                  <a:outerShdw blurRad="38100" dist="38100" dir="2700000" algn="tl">
                    <a:srgbClr val="FFFFFF"/>
                  </a:outerShdw>
                </a:effectLst>
                <a:ea typeface="宋体" panose="02010600030101010101" pitchFamily="2" charset="-122"/>
              </a:endParaRPr>
            </a:p>
          </p:txBody>
        </p:sp>
        <p:sp>
          <p:nvSpPr>
            <p:cNvPr id="319608" name="Rectangle 120">
              <a:extLst>
                <a:ext uri="{FF2B5EF4-FFF2-40B4-BE49-F238E27FC236}">
                  <a16:creationId xmlns:a16="http://schemas.microsoft.com/office/drawing/2014/main" id="{A1BF9CFC-0C0E-4AC1-A54A-707F9B9AEE75}"/>
                </a:ext>
              </a:extLst>
            </p:cNvPr>
            <p:cNvSpPr>
              <a:spLocks noChangeArrowheads="1"/>
            </p:cNvSpPr>
            <p:nvPr/>
          </p:nvSpPr>
          <p:spPr bwMode="auto">
            <a:xfrm>
              <a:off x="67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3</a:t>
              </a:r>
              <a:endParaRPr lang="en-US" altLang="zh-CN" sz="2800">
                <a:effectLst>
                  <a:outerShdw blurRad="38100" dist="38100" dir="2700000" algn="tl">
                    <a:srgbClr val="FFFFFF"/>
                  </a:outerShdw>
                </a:effectLst>
                <a:ea typeface="宋体" panose="02010600030101010101" pitchFamily="2" charset="-122"/>
              </a:endParaRPr>
            </a:p>
          </p:txBody>
        </p:sp>
        <p:sp>
          <p:nvSpPr>
            <p:cNvPr id="319609" name="Rectangle 121">
              <a:extLst>
                <a:ext uri="{FF2B5EF4-FFF2-40B4-BE49-F238E27FC236}">
                  <a16:creationId xmlns:a16="http://schemas.microsoft.com/office/drawing/2014/main" id="{2A9F85CC-F9A9-412B-B306-74038C783D45}"/>
                </a:ext>
              </a:extLst>
            </p:cNvPr>
            <p:cNvSpPr>
              <a:spLocks noChangeArrowheads="1"/>
            </p:cNvSpPr>
            <p:nvPr/>
          </p:nvSpPr>
          <p:spPr bwMode="auto">
            <a:xfrm>
              <a:off x="94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4</a:t>
              </a:r>
              <a:endParaRPr lang="en-US" altLang="zh-CN" sz="2800">
                <a:effectLst>
                  <a:outerShdw blurRad="38100" dist="38100" dir="2700000" algn="tl">
                    <a:srgbClr val="FFFFFF"/>
                  </a:outerShdw>
                </a:effectLst>
                <a:ea typeface="宋体" panose="02010600030101010101" pitchFamily="2" charset="-122"/>
              </a:endParaRPr>
            </a:p>
          </p:txBody>
        </p:sp>
        <p:sp>
          <p:nvSpPr>
            <p:cNvPr id="319610" name="Rectangle 122">
              <a:extLst>
                <a:ext uri="{FF2B5EF4-FFF2-40B4-BE49-F238E27FC236}">
                  <a16:creationId xmlns:a16="http://schemas.microsoft.com/office/drawing/2014/main" id="{F34E7C5B-FBA5-45D1-A8AB-7018309B5CFB}"/>
                </a:ext>
              </a:extLst>
            </p:cNvPr>
            <p:cNvSpPr>
              <a:spLocks noChangeArrowheads="1"/>
            </p:cNvSpPr>
            <p:nvPr/>
          </p:nvSpPr>
          <p:spPr bwMode="auto">
            <a:xfrm>
              <a:off x="122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5</a:t>
              </a:r>
              <a:endParaRPr lang="en-US" altLang="zh-CN" sz="2800">
                <a:effectLst>
                  <a:outerShdw blurRad="38100" dist="38100" dir="2700000" algn="tl">
                    <a:srgbClr val="FFFFFF"/>
                  </a:outerShdw>
                </a:effectLst>
                <a:ea typeface="宋体" panose="02010600030101010101" pitchFamily="2" charset="-122"/>
              </a:endParaRPr>
            </a:p>
          </p:txBody>
        </p:sp>
        <p:sp>
          <p:nvSpPr>
            <p:cNvPr id="319611" name="Rectangle 123">
              <a:extLst>
                <a:ext uri="{FF2B5EF4-FFF2-40B4-BE49-F238E27FC236}">
                  <a16:creationId xmlns:a16="http://schemas.microsoft.com/office/drawing/2014/main" id="{D2AD62FD-51AA-4879-99BB-452006BD9D2C}"/>
                </a:ext>
              </a:extLst>
            </p:cNvPr>
            <p:cNvSpPr>
              <a:spLocks noChangeArrowheads="1"/>
            </p:cNvSpPr>
            <p:nvPr/>
          </p:nvSpPr>
          <p:spPr bwMode="auto">
            <a:xfrm>
              <a:off x="149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6</a:t>
              </a:r>
              <a:endParaRPr lang="en-US" altLang="zh-CN" sz="2800">
                <a:effectLst>
                  <a:outerShdw blurRad="38100" dist="38100" dir="2700000" algn="tl">
                    <a:srgbClr val="FFFFFF"/>
                  </a:outerShdw>
                </a:effectLst>
                <a:ea typeface="宋体" panose="02010600030101010101" pitchFamily="2" charset="-122"/>
              </a:endParaRPr>
            </a:p>
          </p:txBody>
        </p:sp>
        <p:sp>
          <p:nvSpPr>
            <p:cNvPr id="319612" name="Rectangle 124">
              <a:extLst>
                <a:ext uri="{FF2B5EF4-FFF2-40B4-BE49-F238E27FC236}">
                  <a16:creationId xmlns:a16="http://schemas.microsoft.com/office/drawing/2014/main" id="{DD75EC93-6151-4D39-9B00-96A37AA152B3}"/>
                </a:ext>
              </a:extLst>
            </p:cNvPr>
            <p:cNvSpPr>
              <a:spLocks noChangeArrowheads="1"/>
            </p:cNvSpPr>
            <p:nvPr/>
          </p:nvSpPr>
          <p:spPr bwMode="auto">
            <a:xfrm>
              <a:off x="176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7</a:t>
              </a:r>
              <a:endParaRPr lang="en-US" altLang="zh-CN" sz="2800">
                <a:effectLst>
                  <a:outerShdw blurRad="38100" dist="38100" dir="2700000" algn="tl">
                    <a:srgbClr val="FFFFFF"/>
                  </a:outerShdw>
                </a:effectLst>
                <a:ea typeface="宋体" panose="02010600030101010101" pitchFamily="2" charset="-122"/>
              </a:endParaRPr>
            </a:p>
          </p:txBody>
        </p:sp>
        <p:sp>
          <p:nvSpPr>
            <p:cNvPr id="319613" name="Rectangle 125">
              <a:extLst>
                <a:ext uri="{FF2B5EF4-FFF2-40B4-BE49-F238E27FC236}">
                  <a16:creationId xmlns:a16="http://schemas.microsoft.com/office/drawing/2014/main" id="{094E7132-B3AA-4226-B254-62DF9F31C047}"/>
                </a:ext>
              </a:extLst>
            </p:cNvPr>
            <p:cNvSpPr>
              <a:spLocks noChangeArrowheads="1"/>
            </p:cNvSpPr>
            <p:nvPr/>
          </p:nvSpPr>
          <p:spPr bwMode="auto">
            <a:xfrm>
              <a:off x="203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8</a:t>
              </a:r>
              <a:endParaRPr lang="en-US" altLang="zh-CN" sz="2800">
                <a:effectLst>
                  <a:outerShdw blurRad="38100" dist="38100" dir="2700000" algn="tl">
                    <a:srgbClr val="FFFFFF"/>
                  </a:outerShdw>
                </a:effectLst>
                <a:ea typeface="宋体" panose="02010600030101010101" pitchFamily="2" charset="-122"/>
              </a:endParaRPr>
            </a:p>
          </p:txBody>
        </p:sp>
        <p:sp>
          <p:nvSpPr>
            <p:cNvPr id="319614" name="Rectangle 126">
              <a:extLst>
                <a:ext uri="{FF2B5EF4-FFF2-40B4-BE49-F238E27FC236}">
                  <a16:creationId xmlns:a16="http://schemas.microsoft.com/office/drawing/2014/main" id="{E02B8823-3008-4FE1-B087-11EBFD1CDC5D}"/>
                </a:ext>
              </a:extLst>
            </p:cNvPr>
            <p:cNvSpPr>
              <a:spLocks noChangeArrowheads="1"/>
            </p:cNvSpPr>
            <p:nvPr/>
          </p:nvSpPr>
          <p:spPr bwMode="auto">
            <a:xfrm>
              <a:off x="231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9</a:t>
              </a:r>
              <a:endParaRPr lang="en-US" altLang="zh-CN" sz="2800">
                <a:effectLst>
                  <a:outerShdw blurRad="38100" dist="38100" dir="2700000" algn="tl">
                    <a:srgbClr val="FFFFFF"/>
                  </a:outerShdw>
                </a:effectLst>
                <a:ea typeface="宋体" panose="02010600030101010101" pitchFamily="2" charset="-122"/>
              </a:endParaRPr>
            </a:p>
          </p:txBody>
        </p:sp>
        <p:sp>
          <p:nvSpPr>
            <p:cNvPr id="319615" name="Rectangle 127">
              <a:extLst>
                <a:ext uri="{FF2B5EF4-FFF2-40B4-BE49-F238E27FC236}">
                  <a16:creationId xmlns:a16="http://schemas.microsoft.com/office/drawing/2014/main" id="{EAFEF254-E748-4D5D-9B44-CAB235A1D441}"/>
                </a:ext>
              </a:extLst>
            </p:cNvPr>
            <p:cNvSpPr>
              <a:spLocks noChangeArrowheads="1"/>
            </p:cNvSpPr>
            <p:nvPr/>
          </p:nvSpPr>
          <p:spPr bwMode="auto">
            <a:xfrm>
              <a:off x="256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10</a:t>
              </a:r>
              <a:endParaRPr lang="en-US" altLang="zh-CN" sz="2800">
                <a:effectLst>
                  <a:outerShdw blurRad="38100" dist="38100" dir="2700000" algn="tl">
                    <a:srgbClr val="FFFFFF"/>
                  </a:outerShdw>
                </a:effectLst>
                <a:ea typeface="宋体" panose="02010600030101010101" pitchFamily="2" charset="-122"/>
              </a:endParaRPr>
            </a:p>
          </p:txBody>
        </p:sp>
        <p:sp>
          <p:nvSpPr>
            <p:cNvPr id="319616" name="Rectangle 128">
              <a:extLst>
                <a:ext uri="{FF2B5EF4-FFF2-40B4-BE49-F238E27FC236}">
                  <a16:creationId xmlns:a16="http://schemas.microsoft.com/office/drawing/2014/main" id="{BD2B28FA-6E20-4320-BFFB-F373F2FA5E55}"/>
                </a:ext>
              </a:extLst>
            </p:cNvPr>
            <p:cNvSpPr>
              <a:spLocks noChangeArrowheads="1"/>
            </p:cNvSpPr>
            <p:nvPr/>
          </p:nvSpPr>
          <p:spPr bwMode="auto">
            <a:xfrm>
              <a:off x="283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11</a:t>
              </a:r>
              <a:endParaRPr lang="en-US" altLang="zh-CN" sz="2800">
                <a:effectLst>
                  <a:outerShdw blurRad="38100" dist="38100" dir="2700000" algn="tl">
                    <a:srgbClr val="FFFFFF"/>
                  </a:outerShdw>
                </a:effectLst>
                <a:ea typeface="宋体" panose="02010600030101010101" pitchFamily="2" charset="-122"/>
              </a:endParaRPr>
            </a:p>
          </p:txBody>
        </p:sp>
        <p:sp>
          <p:nvSpPr>
            <p:cNvPr id="319617" name="Rectangle 129">
              <a:extLst>
                <a:ext uri="{FF2B5EF4-FFF2-40B4-BE49-F238E27FC236}">
                  <a16:creationId xmlns:a16="http://schemas.microsoft.com/office/drawing/2014/main" id="{F9BB984A-80E5-4C2F-8481-34BF0F25D461}"/>
                </a:ext>
              </a:extLst>
            </p:cNvPr>
            <p:cNvSpPr>
              <a:spLocks noChangeArrowheads="1"/>
            </p:cNvSpPr>
            <p:nvPr/>
          </p:nvSpPr>
          <p:spPr bwMode="auto">
            <a:xfrm>
              <a:off x="3112"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12</a:t>
              </a:r>
              <a:endParaRPr lang="en-US" altLang="zh-CN" sz="2800">
                <a:effectLst>
                  <a:outerShdw blurRad="38100" dist="38100" dir="2700000" algn="tl">
                    <a:srgbClr val="FFFFFF"/>
                  </a:outerShdw>
                </a:effectLst>
                <a:ea typeface="宋体" panose="02010600030101010101" pitchFamily="2" charset="-122"/>
              </a:endParaRPr>
            </a:p>
          </p:txBody>
        </p:sp>
        <p:sp>
          <p:nvSpPr>
            <p:cNvPr id="319618" name="Rectangle 130">
              <a:extLst>
                <a:ext uri="{FF2B5EF4-FFF2-40B4-BE49-F238E27FC236}">
                  <a16:creationId xmlns:a16="http://schemas.microsoft.com/office/drawing/2014/main" id="{E0B52F38-803B-4056-A6A4-6BAB757664D7}"/>
                </a:ext>
              </a:extLst>
            </p:cNvPr>
            <p:cNvSpPr>
              <a:spLocks noChangeArrowheads="1"/>
            </p:cNvSpPr>
            <p:nvPr/>
          </p:nvSpPr>
          <p:spPr bwMode="auto">
            <a:xfrm>
              <a:off x="611" y="211"/>
              <a:ext cx="411"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Fetch</a:t>
              </a:r>
              <a:endParaRPr lang="en-US" altLang="zh-CN" sz="2400">
                <a:effectLst>
                  <a:outerShdw blurRad="38100" dist="38100" dir="2700000" algn="tl">
                    <a:srgbClr val="FFFFFF"/>
                  </a:outerShdw>
                </a:effectLst>
                <a:ea typeface="宋体" panose="02010600030101010101" pitchFamily="2" charset="-122"/>
              </a:endParaRPr>
            </a:p>
          </p:txBody>
        </p:sp>
        <p:sp>
          <p:nvSpPr>
            <p:cNvPr id="319619" name="Rectangle 131">
              <a:extLst>
                <a:ext uri="{FF2B5EF4-FFF2-40B4-BE49-F238E27FC236}">
                  <a16:creationId xmlns:a16="http://schemas.microsoft.com/office/drawing/2014/main" id="{9CD005E4-000F-41F5-8844-0E342379D8D8}"/>
                </a:ext>
              </a:extLst>
            </p:cNvPr>
            <p:cNvSpPr>
              <a:spLocks noChangeArrowheads="1"/>
            </p:cNvSpPr>
            <p:nvPr/>
          </p:nvSpPr>
          <p:spPr bwMode="auto">
            <a:xfrm>
              <a:off x="1117" y="211"/>
              <a:ext cx="239"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19620" name="Rectangle 132">
              <a:extLst>
                <a:ext uri="{FF2B5EF4-FFF2-40B4-BE49-F238E27FC236}">
                  <a16:creationId xmlns:a16="http://schemas.microsoft.com/office/drawing/2014/main" id="{C4646096-FED1-43FF-9FE6-FCE3D93C235D}"/>
                </a:ext>
              </a:extLst>
            </p:cNvPr>
            <p:cNvSpPr>
              <a:spLocks noChangeArrowheads="1"/>
            </p:cNvSpPr>
            <p:nvPr/>
          </p:nvSpPr>
          <p:spPr bwMode="auto">
            <a:xfrm>
              <a:off x="1391" y="211"/>
              <a:ext cx="23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Alloc</a:t>
              </a:r>
              <a:endParaRPr lang="en-US" altLang="zh-CN" sz="2400">
                <a:effectLst>
                  <a:outerShdw blurRad="38100" dist="38100" dir="2700000" algn="tl">
                    <a:srgbClr val="FFFFFF"/>
                  </a:outerShdw>
                </a:effectLst>
                <a:ea typeface="宋体" panose="02010600030101010101" pitchFamily="2" charset="-122"/>
              </a:endParaRPr>
            </a:p>
          </p:txBody>
        </p:sp>
        <p:sp>
          <p:nvSpPr>
            <p:cNvPr id="319621" name="Rectangle 133">
              <a:extLst>
                <a:ext uri="{FF2B5EF4-FFF2-40B4-BE49-F238E27FC236}">
                  <a16:creationId xmlns:a16="http://schemas.microsoft.com/office/drawing/2014/main" id="{C495FA2D-19F2-48BD-901E-A8849508BDEC}"/>
                </a:ext>
              </a:extLst>
            </p:cNvPr>
            <p:cNvSpPr>
              <a:spLocks noChangeArrowheads="1"/>
            </p:cNvSpPr>
            <p:nvPr/>
          </p:nvSpPr>
          <p:spPr bwMode="auto">
            <a:xfrm>
              <a:off x="1751" y="214"/>
              <a:ext cx="372"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Rename</a:t>
              </a:r>
              <a:endParaRPr lang="en-US" altLang="zh-CN" sz="2400">
                <a:effectLst>
                  <a:outerShdw blurRad="38100" dist="38100" dir="2700000" algn="tl">
                    <a:srgbClr val="FFFFFF"/>
                  </a:outerShdw>
                </a:effectLst>
                <a:ea typeface="宋体" panose="02010600030101010101" pitchFamily="2" charset="-122"/>
              </a:endParaRPr>
            </a:p>
          </p:txBody>
        </p:sp>
        <p:sp>
          <p:nvSpPr>
            <p:cNvPr id="319622" name="Rectangle 134">
              <a:extLst>
                <a:ext uri="{FF2B5EF4-FFF2-40B4-BE49-F238E27FC236}">
                  <a16:creationId xmlns:a16="http://schemas.microsoft.com/office/drawing/2014/main" id="{DCF83001-571F-4B02-83F4-24FBC6DD9D83}"/>
                </a:ext>
              </a:extLst>
            </p:cNvPr>
            <p:cNvSpPr>
              <a:spLocks noChangeArrowheads="1"/>
            </p:cNvSpPr>
            <p:nvPr/>
          </p:nvSpPr>
          <p:spPr bwMode="auto">
            <a:xfrm>
              <a:off x="2237" y="211"/>
              <a:ext cx="18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Que</a:t>
              </a:r>
              <a:endParaRPr lang="en-US" altLang="zh-CN" sz="2400">
                <a:effectLst>
                  <a:outerShdw blurRad="38100" dist="38100" dir="2700000" algn="tl">
                    <a:srgbClr val="FFFFFF"/>
                  </a:outerShdw>
                </a:effectLst>
                <a:ea typeface="宋体" panose="02010600030101010101" pitchFamily="2" charset="-122"/>
              </a:endParaRPr>
            </a:p>
          </p:txBody>
        </p:sp>
        <p:sp>
          <p:nvSpPr>
            <p:cNvPr id="319623" name="Rectangle 135">
              <a:extLst>
                <a:ext uri="{FF2B5EF4-FFF2-40B4-BE49-F238E27FC236}">
                  <a16:creationId xmlns:a16="http://schemas.microsoft.com/office/drawing/2014/main" id="{6C9DA4A1-8E4B-46CA-AD3A-C59F9A11DC7A}"/>
                </a:ext>
              </a:extLst>
            </p:cNvPr>
            <p:cNvSpPr>
              <a:spLocks noChangeArrowheads="1"/>
            </p:cNvSpPr>
            <p:nvPr/>
          </p:nvSpPr>
          <p:spPr bwMode="auto">
            <a:xfrm>
              <a:off x="2509"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19624" name="Rectangle 136">
              <a:extLst>
                <a:ext uri="{FF2B5EF4-FFF2-40B4-BE49-F238E27FC236}">
                  <a16:creationId xmlns:a16="http://schemas.microsoft.com/office/drawing/2014/main" id="{28F8838B-AC34-4AD2-AEBC-BAA411363561}"/>
                </a:ext>
              </a:extLst>
            </p:cNvPr>
            <p:cNvSpPr>
              <a:spLocks noChangeArrowheads="1"/>
            </p:cNvSpPr>
            <p:nvPr/>
          </p:nvSpPr>
          <p:spPr bwMode="auto">
            <a:xfrm>
              <a:off x="2790" y="208"/>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19625" name="Rectangle 137">
              <a:extLst>
                <a:ext uri="{FF2B5EF4-FFF2-40B4-BE49-F238E27FC236}">
                  <a16:creationId xmlns:a16="http://schemas.microsoft.com/office/drawing/2014/main" id="{DFE134C6-E1F8-42D8-91C6-2B7F9E762F28}"/>
                </a:ext>
              </a:extLst>
            </p:cNvPr>
            <p:cNvSpPr>
              <a:spLocks noChangeArrowheads="1"/>
            </p:cNvSpPr>
            <p:nvPr/>
          </p:nvSpPr>
          <p:spPr bwMode="auto">
            <a:xfrm>
              <a:off x="3054"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19626" name="Line 138">
              <a:extLst>
                <a:ext uri="{FF2B5EF4-FFF2-40B4-BE49-F238E27FC236}">
                  <a16:creationId xmlns:a16="http://schemas.microsoft.com/office/drawing/2014/main" id="{B385AE44-27D4-4268-BB7B-3C7AF7C411DD}"/>
                </a:ext>
              </a:extLst>
            </p:cNvPr>
            <p:cNvSpPr>
              <a:spLocks noChangeShapeType="1"/>
            </p:cNvSpPr>
            <p:nvPr/>
          </p:nvSpPr>
          <p:spPr bwMode="auto">
            <a:xfrm>
              <a:off x="3281" y="2"/>
              <a:ext cx="545"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9627" name="Rectangle 139">
              <a:extLst>
                <a:ext uri="{FF2B5EF4-FFF2-40B4-BE49-F238E27FC236}">
                  <a16:creationId xmlns:a16="http://schemas.microsoft.com/office/drawing/2014/main" id="{38546689-7043-4A71-879B-B7C79FC3A1DC}"/>
                </a:ext>
              </a:extLst>
            </p:cNvPr>
            <p:cNvSpPr>
              <a:spLocks noChangeArrowheads="1"/>
            </p:cNvSpPr>
            <p:nvPr/>
          </p:nvSpPr>
          <p:spPr bwMode="auto">
            <a:xfrm>
              <a:off x="338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13</a:t>
              </a:r>
              <a:endParaRPr lang="en-US" altLang="zh-CN" sz="2800">
                <a:effectLst>
                  <a:outerShdw blurRad="38100" dist="38100" dir="2700000" algn="tl">
                    <a:srgbClr val="FFFFFF"/>
                  </a:outerShdw>
                </a:effectLst>
                <a:ea typeface="宋体" panose="02010600030101010101" pitchFamily="2" charset="-122"/>
              </a:endParaRPr>
            </a:p>
          </p:txBody>
        </p:sp>
        <p:sp>
          <p:nvSpPr>
            <p:cNvPr id="319628" name="Rectangle 140">
              <a:extLst>
                <a:ext uri="{FF2B5EF4-FFF2-40B4-BE49-F238E27FC236}">
                  <a16:creationId xmlns:a16="http://schemas.microsoft.com/office/drawing/2014/main" id="{4FCC3513-1329-4EF2-962F-B424FCF257BD}"/>
                </a:ext>
              </a:extLst>
            </p:cNvPr>
            <p:cNvSpPr>
              <a:spLocks noChangeArrowheads="1"/>
            </p:cNvSpPr>
            <p:nvPr/>
          </p:nvSpPr>
          <p:spPr bwMode="auto">
            <a:xfrm>
              <a:off x="3658"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14</a:t>
              </a:r>
              <a:endParaRPr lang="en-US" altLang="zh-CN" sz="2800">
                <a:effectLst>
                  <a:outerShdw blurRad="38100" dist="38100" dir="2700000" algn="tl">
                    <a:srgbClr val="FFFFFF"/>
                  </a:outerShdw>
                </a:effectLst>
                <a:ea typeface="宋体" panose="02010600030101010101" pitchFamily="2" charset="-122"/>
              </a:endParaRPr>
            </a:p>
          </p:txBody>
        </p:sp>
        <p:sp>
          <p:nvSpPr>
            <p:cNvPr id="319629" name="Rectangle 141">
              <a:extLst>
                <a:ext uri="{FF2B5EF4-FFF2-40B4-BE49-F238E27FC236}">
                  <a16:creationId xmlns:a16="http://schemas.microsoft.com/office/drawing/2014/main" id="{D92304F2-DD0C-4ADE-8601-2353AD8CE691}"/>
                </a:ext>
              </a:extLst>
            </p:cNvPr>
            <p:cNvSpPr>
              <a:spLocks noChangeArrowheads="1"/>
            </p:cNvSpPr>
            <p:nvPr/>
          </p:nvSpPr>
          <p:spPr bwMode="auto">
            <a:xfrm>
              <a:off x="3325" y="209"/>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19630" name="Rectangle 142">
              <a:extLst>
                <a:ext uri="{FF2B5EF4-FFF2-40B4-BE49-F238E27FC236}">
                  <a16:creationId xmlns:a16="http://schemas.microsoft.com/office/drawing/2014/main" id="{27947CA1-2D89-41CE-BA11-2120F55F2BA2}"/>
                </a:ext>
              </a:extLst>
            </p:cNvPr>
            <p:cNvSpPr>
              <a:spLocks noChangeArrowheads="1"/>
            </p:cNvSpPr>
            <p:nvPr/>
          </p:nvSpPr>
          <p:spPr bwMode="auto">
            <a:xfrm>
              <a:off x="3576" y="213"/>
              <a:ext cx="20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19631" name="Line 143">
              <a:extLst>
                <a:ext uri="{FF2B5EF4-FFF2-40B4-BE49-F238E27FC236}">
                  <a16:creationId xmlns:a16="http://schemas.microsoft.com/office/drawing/2014/main" id="{4359BBBD-BE90-417E-A3A2-133E97E84EE7}"/>
                </a:ext>
              </a:extLst>
            </p:cNvPr>
            <p:cNvSpPr>
              <a:spLocks noChangeShapeType="1"/>
            </p:cNvSpPr>
            <p:nvPr/>
          </p:nvSpPr>
          <p:spPr bwMode="auto">
            <a:xfrm>
              <a:off x="3281" y="2"/>
              <a:ext cx="5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9632" name="Line 144">
              <a:extLst>
                <a:ext uri="{FF2B5EF4-FFF2-40B4-BE49-F238E27FC236}">
                  <a16:creationId xmlns:a16="http://schemas.microsoft.com/office/drawing/2014/main" id="{A8F62452-7D58-4449-AA30-AB79FA17B460}"/>
                </a:ext>
              </a:extLst>
            </p:cNvPr>
            <p:cNvSpPr>
              <a:spLocks noChangeShapeType="1"/>
            </p:cNvSpPr>
            <p:nvPr/>
          </p:nvSpPr>
          <p:spPr bwMode="auto">
            <a:xfrm>
              <a:off x="3826" y="2"/>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9633" name="Line 145">
              <a:extLst>
                <a:ext uri="{FF2B5EF4-FFF2-40B4-BE49-F238E27FC236}">
                  <a16:creationId xmlns:a16="http://schemas.microsoft.com/office/drawing/2014/main" id="{F433B0EE-FFF3-4E30-98EF-534075256675}"/>
                </a:ext>
              </a:extLst>
            </p:cNvPr>
            <p:cNvSpPr>
              <a:spLocks noChangeShapeType="1"/>
            </p:cNvSpPr>
            <p:nvPr/>
          </p:nvSpPr>
          <p:spPr bwMode="auto">
            <a:xfrm>
              <a:off x="3826" y="173"/>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9634" name="Rectangle 146">
              <a:extLst>
                <a:ext uri="{FF2B5EF4-FFF2-40B4-BE49-F238E27FC236}">
                  <a16:creationId xmlns:a16="http://schemas.microsoft.com/office/drawing/2014/main" id="{2DB9B154-0F70-4D27-982F-EB5087C44102}"/>
                </a:ext>
              </a:extLst>
            </p:cNvPr>
            <p:cNvSpPr>
              <a:spLocks noChangeArrowheads="1"/>
            </p:cNvSpPr>
            <p:nvPr/>
          </p:nvSpPr>
          <p:spPr bwMode="auto">
            <a:xfrm>
              <a:off x="3886"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15</a:t>
              </a:r>
              <a:endParaRPr lang="en-US" altLang="zh-CN" sz="2800">
                <a:effectLst>
                  <a:outerShdw blurRad="38100" dist="38100" dir="2700000" algn="tl">
                    <a:srgbClr val="FFFFFF"/>
                  </a:outerShdw>
                </a:effectLst>
                <a:ea typeface="宋体" panose="02010600030101010101" pitchFamily="2" charset="-122"/>
              </a:endParaRPr>
            </a:p>
          </p:txBody>
        </p:sp>
        <p:sp>
          <p:nvSpPr>
            <p:cNvPr id="319635" name="Rectangle 147">
              <a:extLst>
                <a:ext uri="{FF2B5EF4-FFF2-40B4-BE49-F238E27FC236}">
                  <a16:creationId xmlns:a16="http://schemas.microsoft.com/office/drawing/2014/main" id="{D5DA7CED-4FDC-40AE-9E2F-D0E497F258A4}"/>
                </a:ext>
              </a:extLst>
            </p:cNvPr>
            <p:cNvSpPr>
              <a:spLocks noChangeArrowheads="1"/>
            </p:cNvSpPr>
            <p:nvPr/>
          </p:nvSpPr>
          <p:spPr bwMode="auto">
            <a:xfrm>
              <a:off x="415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16</a:t>
              </a:r>
              <a:endParaRPr lang="en-US" altLang="zh-CN" sz="2800">
                <a:effectLst>
                  <a:outerShdw blurRad="38100" dist="38100" dir="2700000" algn="tl">
                    <a:srgbClr val="FFFFFF"/>
                  </a:outerShdw>
                </a:effectLst>
                <a:ea typeface="宋体" panose="02010600030101010101" pitchFamily="2" charset="-122"/>
              </a:endParaRPr>
            </a:p>
          </p:txBody>
        </p:sp>
        <p:sp>
          <p:nvSpPr>
            <p:cNvPr id="319636" name="Rectangle 148">
              <a:extLst>
                <a:ext uri="{FF2B5EF4-FFF2-40B4-BE49-F238E27FC236}">
                  <a16:creationId xmlns:a16="http://schemas.microsoft.com/office/drawing/2014/main" id="{899426F9-1B0D-4637-9C7A-0981DF47BE50}"/>
                </a:ext>
              </a:extLst>
            </p:cNvPr>
            <p:cNvSpPr>
              <a:spLocks noChangeArrowheads="1"/>
            </p:cNvSpPr>
            <p:nvPr/>
          </p:nvSpPr>
          <p:spPr bwMode="auto">
            <a:xfrm>
              <a:off x="4429"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17</a:t>
              </a:r>
              <a:endParaRPr lang="en-US" altLang="zh-CN" sz="2800">
                <a:effectLst>
                  <a:outerShdw blurRad="38100" dist="38100" dir="2700000" algn="tl">
                    <a:srgbClr val="FFFFFF"/>
                  </a:outerShdw>
                </a:effectLst>
                <a:ea typeface="宋体" panose="02010600030101010101" pitchFamily="2" charset="-122"/>
              </a:endParaRPr>
            </a:p>
          </p:txBody>
        </p:sp>
        <p:sp>
          <p:nvSpPr>
            <p:cNvPr id="319637" name="Rectangle 149">
              <a:extLst>
                <a:ext uri="{FF2B5EF4-FFF2-40B4-BE49-F238E27FC236}">
                  <a16:creationId xmlns:a16="http://schemas.microsoft.com/office/drawing/2014/main" id="{76101F01-1512-41C9-AD07-171742612557}"/>
                </a:ext>
              </a:extLst>
            </p:cNvPr>
            <p:cNvSpPr>
              <a:spLocks noChangeArrowheads="1"/>
            </p:cNvSpPr>
            <p:nvPr/>
          </p:nvSpPr>
          <p:spPr bwMode="auto">
            <a:xfrm>
              <a:off x="469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18</a:t>
              </a:r>
              <a:endParaRPr lang="en-US" altLang="zh-CN" sz="2800">
                <a:effectLst>
                  <a:outerShdw blurRad="38100" dist="38100" dir="2700000" algn="tl">
                    <a:srgbClr val="FFFFFF"/>
                  </a:outerShdw>
                </a:effectLst>
                <a:ea typeface="宋体" panose="02010600030101010101" pitchFamily="2" charset="-122"/>
              </a:endParaRPr>
            </a:p>
          </p:txBody>
        </p:sp>
        <p:sp>
          <p:nvSpPr>
            <p:cNvPr id="319638" name="Rectangle 150">
              <a:extLst>
                <a:ext uri="{FF2B5EF4-FFF2-40B4-BE49-F238E27FC236}">
                  <a16:creationId xmlns:a16="http://schemas.microsoft.com/office/drawing/2014/main" id="{106199CA-5AAB-44A2-9032-71D1E23630AA}"/>
                </a:ext>
              </a:extLst>
            </p:cNvPr>
            <p:cNvSpPr>
              <a:spLocks noChangeArrowheads="1"/>
            </p:cNvSpPr>
            <p:nvPr/>
          </p:nvSpPr>
          <p:spPr bwMode="auto">
            <a:xfrm>
              <a:off x="4975"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19</a:t>
              </a:r>
              <a:endParaRPr lang="en-US" altLang="zh-CN" sz="2800">
                <a:effectLst>
                  <a:outerShdw blurRad="38100" dist="38100" dir="2700000" algn="tl">
                    <a:srgbClr val="FFFFFF"/>
                  </a:outerShdw>
                </a:effectLst>
                <a:ea typeface="宋体" panose="02010600030101010101" pitchFamily="2" charset="-122"/>
              </a:endParaRPr>
            </a:p>
          </p:txBody>
        </p:sp>
        <p:sp>
          <p:nvSpPr>
            <p:cNvPr id="319639" name="Rectangle 151">
              <a:extLst>
                <a:ext uri="{FF2B5EF4-FFF2-40B4-BE49-F238E27FC236}">
                  <a16:creationId xmlns:a16="http://schemas.microsoft.com/office/drawing/2014/main" id="{730B3356-98A6-4767-B0CE-C1EBD6F843DF}"/>
                </a:ext>
              </a:extLst>
            </p:cNvPr>
            <p:cNvSpPr>
              <a:spLocks noChangeArrowheads="1"/>
            </p:cNvSpPr>
            <p:nvPr/>
          </p:nvSpPr>
          <p:spPr bwMode="auto">
            <a:xfrm>
              <a:off x="5230" y="29"/>
              <a:ext cx="124" cy="147"/>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20</a:t>
              </a:r>
              <a:endParaRPr lang="en-US" altLang="zh-CN" sz="2800">
                <a:effectLst>
                  <a:outerShdw blurRad="38100" dist="38100" dir="2700000" algn="tl">
                    <a:srgbClr val="FFFFFF"/>
                  </a:outerShdw>
                </a:effectLst>
                <a:ea typeface="宋体" panose="02010600030101010101" pitchFamily="2" charset="-122"/>
              </a:endParaRPr>
            </a:p>
          </p:txBody>
        </p:sp>
        <p:sp>
          <p:nvSpPr>
            <p:cNvPr id="319640" name="Rectangle 152">
              <a:extLst>
                <a:ext uri="{FF2B5EF4-FFF2-40B4-BE49-F238E27FC236}">
                  <a16:creationId xmlns:a16="http://schemas.microsoft.com/office/drawing/2014/main" id="{81DC0CC1-A9C4-40BA-916A-DCCB6BD7355B}"/>
                </a:ext>
              </a:extLst>
            </p:cNvPr>
            <p:cNvSpPr>
              <a:spLocks noChangeArrowheads="1"/>
            </p:cNvSpPr>
            <p:nvPr/>
          </p:nvSpPr>
          <p:spPr bwMode="auto">
            <a:xfrm>
              <a:off x="4157" y="208"/>
              <a:ext cx="12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a:t>
              </a:r>
            </a:p>
          </p:txBody>
        </p:sp>
        <p:sp>
          <p:nvSpPr>
            <p:cNvPr id="319641" name="Rectangle 153">
              <a:extLst>
                <a:ext uri="{FF2B5EF4-FFF2-40B4-BE49-F238E27FC236}">
                  <a16:creationId xmlns:a16="http://schemas.microsoft.com/office/drawing/2014/main" id="{72AE76B8-BBD9-463F-8FED-CFE271F794B3}"/>
                </a:ext>
              </a:extLst>
            </p:cNvPr>
            <p:cNvSpPr>
              <a:spLocks noChangeArrowheads="1"/>
            </p:cNvSpPr>
            <p:nvPr/>
          </p:nvSpPr>
          <p:spPr bwMode="auto">
            <a:xfrm>
              <a:off x="4435" y="211"/>
              <a:ext cx="11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Ex</a:t>
              </a:r>
              <a:endParaRPr lang="en-US" altLang="zh-CN" sz="2400">
                <a:effectLst>
                  <a:outerShdw blurRad="38100" dist="38100" dir="2700000" algn="tl">
                    <a:srgbClr val="FFFFFF"/>
                  </a:outerShdw>
                </a:effectLst>
                <a:ea typeface="宋体" panose="02010600030101010101" pitchFamily="2" charset="-122"/>
              </a:endParaRPr>
            </a:p>
          </p:txBody>
        </p:sp>
        <p:sp>
          <p:nvSpPr>
            <p:cNvPr id="319642" name="Rectangle 154">
              <a:extLst>
                <a:ext uri="{FF2B5EF4-FFF2-40B4-BE49-F238E27FC236}">
                  <a16:creationId xmlns:a16="http://schemas.microsoft.com/office/drawing/2014/main" id="{A3B6D6DC-D5A7-405B-8C04-4F8A020251C3}"/>
                </a:ext>
              </a:extLst>
            </p:cNvPr>
            <p:cNvSpPr>
              <a:spLocks noChangeArrowheads="1"/>
            </p:cNvSpPr>
            <p:nvPr/>
          </p:nvSpPr>
          <p:spPr bwMode="auto">
            <a:xfrm>
              <a:off x="4660" y="214"/>
              <a:ext cx="19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Flgs</a:t>
              </a:r>
              <a:endParaRPr lang="en-US" altLang="zh-CN" sz="2400">
                <a:effectLst>
                  <a:outerShdw blurRad="38100" dist="38100" dir="2700000" algn="tl">
                    <a:srgbClr val="FFFFFF"/>
                  </a:outerShdw>
                </a:effectLst>
                <a:ea typeface="宋体" panose="02010600030101010101" pitchFamily="2" charset="-122"/>
              </a:endParaRPr>
            </a:p>
          </p:txBody>
        </p:sp>
        <p:sp>
          <p:nvSpPr>
            <p:cNvPr id="319643" name="Rectangle 155">
              <a:extLst>
                <a:ext uri="{FF2B5EF4-FFF2-40B4-BE49-F238E27FC236}">
                  <a16:creationId xmlns:a16="http://schemas.microsoft.com/office/drawing/2014/main" id="{0905EBBE-0F84-4A67-BC1C-9ADE79FD865A}"/>
                </a:ext>
              </a:extLst>
            </p:cNvPr>
            <p:cNvSpPr>
              <a:spLocks noChangeArrowheads="1"/>
            </p:cNvSpPr>
            <p:nvPr/>
          </p:nvSpPr>
          <p:spPr bwMode="auto">
            <a:xfrm>
              <a:off x="4914" y="210"/>
              <a:ext cx="2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Br Ck</a:t>
              </a:r>
              <a:endParaRPr lang="en-US" altLang="zh-CN" sz="2400">
                <a:effectLst>
                  <a:outerShdw blurRad="38100" dist="38100" dir="2700000" algn="tl">
                    <a:srgbClr val="FFFFFF"/>
                  </a:outerShdw>
                </a:effectLst>
                <a:ea typeface="宋体" panose="02010600030101010101" pitchFamily="2" charset="-122"/>
              </a:endParaRPr>
            </a:p>
          </p:txBody>
        </p:sp>
        <p:sp>
          <p:nvSpPr>
            <p:cNvPr id="319644" name="Rectangle 156">
              <a:extLst>
                <a:ext uri="{FF2B5EF4-FFF2-40B4-BE49-F238E27FC236}">
                  <a16:creationId xmlns:a16="http://schemas.microsoft.com/office/drawing/2014/main" id="{59D282BA-DDBD-4CE5-9DA1-E0C907DB7D1A}"/>
                </a:ext>
              </a:extLst>
            </p:cNvPr>
            <p:cNvSpPr>
              <a:spLocks noChangeArrowheads="1"/>
            </p:cNvSpPr>
            <p:nvPr/>
          </p:nvSpPr>
          <p:spPr bwMode="auto">
            <a:xfrm>
              <a:off x="5194" y="211"/>
              <a:ext cx="26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19645" name="Rectangle 157">
              <a:extLst>
                <a:ext uri="{FF2B5EF4-FFF2-40B4-BE49-F238E27FC236}">
                  <a16:creationId xmlns:a16="http://schemas.microsoft.com/office/drawing/2014/main" id="{D08744CD-4BB1-4BDB-A2C6-4C9507EC951A}"/>
                </a:ext>
              </a:extLst>
            </p:cNvPr>
            <p:cNvSpPr>
              <a:spLocks noChangeArrowheads="1"/>
            </p:cNvSpPr>
            <p:nvPr/>
          </p:nvSpPr>
          <p:spPr bwMode="auto">
            <a:xfrm>
              <a:off x="3886" y="208"/>
              <a:ext cx="1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 </a:t>
              </a:r>
              <a:endParaRPr lang="en-US" altLang="zh-CN" sz="2400">
                <a:effectLst>
                  <a:outerShdw blurRad="38100" dist="38100" dir="2700000" algn="tl">
                    <a:srgbClr val="FFFFFF"/>
                  </a:outerShdw>
                </a:effectLst>
                <a:ea typeface="宋体" panose="02010600030101010101" pitchFamily="2" charset="-122"/>
              </a:endParaRPr>
            </a:p>
          </p:txBody>
        </p:sp>
        <p:sp>
          <p:nvSpPr>
            <p:cNvPr id="319646" name="Rectangle 158">
              <a:extLst>
                <a:ext uri="{FF2B5EF4-FFF2-40B4-BE49-F238E27FC236}">
                  <a16:creationId xmlns:a16="http://schemas.microsoft.com/office/drawing/2014/main" id="{5A98EC1F-185F-4DDC-9942-A4E905930AF9}"/>
                </a:ext>
              </a:extLst>
            </p:cNvPr>
            <p:cNvSpPr>
              <a:spLocks noChangeArrowheads="1"/>
            </p:cNvSpPr>
            <p:nvPr/>
          </p:nvSpPr>
          <p:spPr bwMode="auto">
            <a:xfrm>
              <a:off x="67" y="211"/>
              <a:ext cx="42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Nxt IP</a:t>
              </a:r>
              <a:endParaRPr lang="en-US" altLang="zh-CN" sz="2400">
                <a:effectLst>
                  <a:outerShdw blurRad="38100" dist="38100" dir="2700000" algn="tl">
                    <a:srgbClr val="FFFFFF"/>
                  </a:outerShdw>
                </a:effectLst>
                <a:ea typeface="宋体" panose="02010600030101010101" pitchFamily="2" charset="-122"/>
              </a:endParaRPr>
            </a:p>
          </p:txBody>
        </p:sp>
        <p:sp>
          <p:nvSpPr>
            <p:cNvPr id="319647" name="Rectangle 159">
              <a:extLst>
                <a:ext uri="{FF2B5EF4-FFF2-40B4-BE49-F238E27FC236}">
                  <a16:creationId xmlns:a16="http://schemas.microsoft.com/office/drawing/2014/main" id="{BA1C3414-77A4-461A-8D51-ABFDD7EC459F}"/>
                </a:ext>
              </a:extLst>
            </p:cNvPr>
            <p:cNvSpPr>
              <a:spLocks noChangeArrowheads="1"/>
            </p:cNvSpPr>
            <p:nvPr/>
          </p:nvSpPr>
          <p:spPr bwMode="auto">
            <a:xfrm>
              <a:off x="13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a:t>
              </a:r>
              <a:endParaRPr lang="en-US" altLang="zh-CN" sz="2800">
                <a:effectLst>
                  <a:outerShdw blurRad="38100" dist="38100" dir="2700000" algn="tl">
                    <a:srgbClr val="FFFFFF"/>
                  </a:outerShdw>
                </a:effectLst>
                <a:ea typeface="宋体" panose="02010600030101010101" pitchFamily="2" charset="-122"/>
              </a:endParaRPr>
            </a:p>
          </p:txBody>
        </p:sp>
        <p:grpSp>
          <p:nvGrpSpPr>
            <p:cNvPr id="319648" name="Group 160">
              <a:extLst>
                <a:ext uri="{FF2B5EF4-FFF2-40B4-BE49-F238E27FC236}">
                  <a16:creationId xmlns:a16="http://schemas.microsoft.com/office/drawing/2014/main" id="{E9A759B8-AEBF-437F-B891-CB982271E17B}"/>
                </a:ext>
              </a:extLst>
            </p:cNvPr>
            <p:cNvGrpSpPr>
              <a:grpSpLocks/>
            </p:cNvGrpSpPr>
            <p:nvPr/>
          </p:nvGrpSpPr>
          <p:grpSpPr bwMode="auto">
            <a:xfrm>
              <a:off x="144" y="544"/>
              <a:ext cx="5324" cy="2336"/>
              <a:chOff x="0" y="0"/>
              <a:chExt cx="5324" cy="2336"/>
            </a:xfrm>
          </p:grpSpPr>
          <p:sp>
            <p:nvSpPr>
              <p:cNvPr id="319649" name="Text Box 161">
                <a:extLst>
                  <a:ext uri="{FF2B5EF4-FFF2-40B4-BE49-F238E27FC236}">
                    <a16:creationId xmlns:a16="http://schemas.microsoft.com/office/drawing/2014/main" id="{6F2C5145-A997-4EAF-8508-9287290D7E07}"/>
                  </a:ext>
                </a:extLst>
              </p:cNvPr>
              <p:cNvSpPr txBox="1">
                <a:spLocks noChangeArrowheads="1"/>
              </p:cNvSpPr>
              <p:nvPr/>
            </p:nvSpPr>
            <p:spPr bwMode="auto">
              <a:xfrm>
                <a:off x="0" y="0"/>
                <a:ext cx="5324" cy="8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latin typeface="Trebuchet MS" panose="020B0603020202020204" pitchFamily="34" charset="0"/>
                    <a:ea typeface="宋体" panose="02010600030101010101" pitchFamily="2" charset="-122"/>
                  </a:rPr>
                  <a:t>Alloc: Allocate</a:t>
                </a:r>
              </a:p>
              <a:p>
                <a:r>
                  <a:rPr lang="en-US" altLang="zh-CN" sz="2400">
                    <a:latin typeface="Trebuchet MS" panose="020B0603020202020204" pitchFamily="34" charset="0"/>
                    <a:ea typeface="宋体" panose="02010600030101010101" pitchFamily="2" charset="-122"/>
                  </a:rPr>
                  <a:t>	Allocate resources required for execution.  The</a:t>
                </a:r>
              </a:p>
              <a:p>
                <a:r>
                  <a:rPr lang="en-US" altLang="zh-CN" sz="2400">
                    <a:latin typeface="Trebuchet MS" panose="020B0603020202020204" pitchFamily="34" charset="0"/>
                    <a:ea typeface="宋体" panose="02010600030101010101" pitchFamily="2" charset="-122"/>
                  </a:rPr>
                  <a:t>	resources include Load buffers, Store buffers, etc..</a:t>
                </a:r>
              </a:p>
            </p:txBody>
          </p:sp>
          <p:sp>
            <p:nvSpPr>
              <p:cNvPr id="319650" name="Rectangle 162">
                <a:extLst>
                  <a:ext uri="{FF2B5EF4-FFF2-40B4-BE49-F238E27FC236}">
                    <a16:creationId xmlns:a16="http://schemas.microsoft.com/office/drawing/2014/main" id="{CCB71A20-4B2E-45C2-8872-C90527F28A3F}"/>
                  </a:ext>
                </a:extLst>
              </p:cNvPr>
              <p:cNvSpPr>
                <a:spLocks noChangeArrowheads="1"/>
              </p:cNvSpPr>
              <p:nvPr/>
            </p:nvSpPr>
            <p:spPr bwMode="auto">
              <a:xfrm rot="16200000">
                <a:off x="2019" y="1716"/>
                <a:ext cx="993" cy="240"/>
              </a:xfrm>
              <a:prstGeom prst="rect">
                <a:avLst/>
              </a:prstGeom>
              <a:solidFill>
                <a:schemeClr val="folHlink"/>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Rename/Alloc</a:t>
                </a:r>
              </a:p>
            </p:txBody>
          </p:sp>
        </p:grpSp>
      </p:grpSp>
      <p:sp>
        <p:nvSpPr>
          <p:cNvPr id="2" name="日期占位符 1">
            <a:extLst>
              <a:ext uri="{FF2B5EF4-FFF2-40B4-BE49-F238E27FC236}">
                <a16:creationId xmlns:a16="http://schemas.microsoft.com/office/drawing/2014/main" id="{AFEB3F54-DAA6-4975-A3DA-F6AD471FE3B6}"/>
              </a:ext>
            </a:extLst>
          </p:cNvPr>
          <p:cNvSpPr>
            <a:spLocks noGrp="1"/>
          </p:cNvSpPr>
          <p:nvPr>
            <p:ph type="dt" sz="half" idx="10"/>
          </p:nvPr>
        </p:nvSpPr>
        <p:spPr/>
        <p:txBody>
          <a:bodyPr/>
          <a:lstStyle/>
          <a:p>
            <a:fld id="{A6AAE27D-B6BB-412A-8484-257551597346}"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78A313F7-FAA2-4303-A418-0290DDA1CD3F}"/>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E6B722C8-EEE7-4F85-9C91-9717CCF39BB9}"/>
              </a:ext>
            </a:extLst>
          </p:cNvPr>
          <p:cNvSpPr>
            <a:spLocks noGrp="1"/>
          </p:cNvSpPr>
          <p:nvPr>
            <p:ph type="sldNum" sz="quarter" idx="12"/>
          </p:nvPr>
        </p:nvSpPr>
        <p:spPr/>
        <p:txBody>
          <a:bodyPr/>
          <a:lstStyle/>
          <a:p>
            <a:fld id="{543F9F60-DC96-4418-AA45-B65D142E4089}" type="slidenum">
              <a:rPr lang="zh-CN" altLang="en-US" smtClean="0"/>
              <a:t>98</a:t>
            </a:fld>
            <a:endParaRPr lang="zh-CN" altLang="en-US"/>
          </a:p>
        </p:txBody>
      </p:sp>
    </p:spTree>
    <p:extLst>
      <p:ext uri="{BB962C8B-B14F-4D97-AF65-F5344CB8AC3E}">
        <p14:creationId xmlns:p14="http://schemas.microsoft.com/office/powerpoint/2010/main" val="1269425503"/>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677" name="Rectangle 165">
            <a:extLst>
              <a:ext uri="{FF2B5EF4-FFF2-40B4-BE49-F238E27FC236}">
                <a16:creationId xmlns:a16="http://schemas.microsoft.com/office/drawing/2014/main" id="{13CE6CD1-31C6-4D76-B3BC-ED57F4A7BA58}"/>
              </a:ext>
            </a:extLst>
          </p:cNvPr>
          <p:cNvSpPr>
            <a:spLocks noGrp="1" noChangeArrowheads="1"/>
          </p:cNvSpPr>
          <p:nvPr>
            <p:ph type="title"/>
          </p:nvPr>
        </p:nvSpPr>
        <p:spPr/>
        <p:txBody>
          <a:bodyPr/>
          <a:lstStyle/>
          <a:p>
            <a:r>
              <a:rPr lang="en-US" altLang="zh-CN"/>
              <a:t>Hyper Pipelined Technology 5/13</a:t>
            </a:r>
          </a:p>
        </p:txBody>
      </p:sp>
      <p:sp>
        <p:nvSpPr>
          <p:cNvPr id="320514" name="Rectangle 2">
            <a:extLst>
              <a:ext uri="{FF2B5EF4-FFF2-40B4-BE49-F238E27FC236}">
                <a16:creationId xmlns:a16="http://schemas.microsoft.com/office/drawing/2014/main" id="{312E910A-87C1-45BE-A679-1D30FBFBF1A7}"/>
              </a:ext>
            </a:extLst>
          </p:cNvPr>
          <p:cNvSpPr>
            <a:spLocks noChangeArrowheads="1"/>
          </p:cNvSpPr>
          <p:nvPr/>
        </p:nvSpPr>
        <p:spPr bwMode="auto">
          <a:xfrm>
            <a:off x="6943725" y="2598738"/>
            <a:ext cx="4763"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0515" name="Rectangle 3">
            <a:extLst>
              <a:ext uri="{FF2B5EF4-FFF2-40B4-BE49-F238E27FC236}">
                <a16:creationId xmlns:a16="http://schemas.microsoft.com/office/drawing/2014/main" id="{980DD60C-4FAC-43F6-BE77-673C0BB03825}"/>
              </a:ext>
            </a:extLst>
          </p:cNvPr>
          <p:cNvSpPr>
            <a:spLocks noChangeArrowheads="1"/>
          </p:cNvSpPr>
          <p:nvPr/>
        </p:nvSpPr>
        <p:spPr bwMode="auto">
          <a:xfrm>
            <a:off x="1084263" y="25987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0516" name="Rectangle 4">
            <a:extLst>
              <a:ext uri="{FF2B5EF4-FFF2-40B4-BE49-F238E27FC236}">
                <a16:creationId xmlns:a16="http://schemas.microsoft.com/office/drawing/2014/main" id="{6B7368F7-2090-4342-B784-4BBFC10F0401}"/>
              </a:ext>
            </a:extLst>
          </p:cNvPr>
          <p:cNvSpPr>
            <a:spLocks noChangeArrowheads="1"/>
          </p:cNvSpPr>
          <p:nvPr/>
        </p:nvSpPr>
        <p:spPr bwMode="auto">
          <a:xfrm>
            <a:off x="1920875" y="25987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0517" name="Rectangle 5">
            <a:extLst>
              <a:ext uri="{FF2B5EF4-FFF2-40B4-BE49-F238E27FC236}">
                <a16:creationId xmlns:a16="http://schemas.microsoft.com/office/drawing/2014/main" id="{47326417-74E1-40E2-B706-F4F3FDFFD08B}"/>
              </a:ext>
            </a:extLst>
          </p:cNvPr>
          <p:cNvSpPr>
            <a:spLocks noChangeArrowheads="1"/>
          </p:cNvSpPr>
          <p:nvPr/>
        </p:nvSpPr>
        <p:spPr bwMode="auto">
          <a:xfrm>
            <a:off x="6108700" y="259873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0518" name="Rectangle 6">
            <a:extLst>
              <a:ext uri="{FF2B5EF4-FFF2-40B4-BE49-F238E27FC236}">
                <a16:creationId xmlns:a16="http://schemas.microsoft.com/office/drawing/2014/main" id="{81D4E8CE-8D37-4402-A235-85014B74521A}"/>
              </a:ext>
            </a:extLst>
          </p:cNvPr>
          <p:cNvSpPr>
            <a:spLocks noChangeArrowheads="1"/>
          </p:cNvSpPr>
          <p:nvPr/>
        </p:nvSpPr>
        <p:spPr bwMode="auto">
          <a:xfrm>
            <a:off x="1624013" y="13223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0519" name="Rectangle 7">
            <a:extLst>
              <a:ext uri="{FF2B5EF4-FFF2-40B4-BE49-F238E27FC236}">
                <a16:creationId xmlns:a16="http://schemas.microsoft.com/office/drawing/2014/main" id="{D37A1A56-A01D-4309-8D2F-2BE2036FF68C}"/>
              </a:ext>
            </a:extLst>
          </p:cNvPr>
          <p:cNvSpPr>
            <a:spLocks noChangeArrowheads="1"/>
          </p:cNvSpPr>
          <p:nvPr/>
        </p:nvSpPr>
        <p:spPr bwMode="auto">
          <a:xfrm>
            <a:off x="4556125" y="1322388"/>
            <a:ext cx="3175"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0520" name="Rectangle 8">
            <a:extLst>
              <a:ext uri="{FF2B5EF4-FFF2-40B4-BE49-F238E27FC236}">
                <a16:creationId xmlns:a16="http://schemas.microsoft.com/office/drawing/2014/main" id="{9880F171-7A9B-4712-8587-1EE4DA061C8F}"/>
              </a:ext>
            </a:extLst>
          </p:cNvPr>
          <p:cNvSpPr>
            <a:spLocks noChangeArrowheads="1"/>
          </p:cNvSpPr>
          <p:nvPr/>
        </p:nvSpPr>
        <p:spPr bwMode="auto">
          <a:xfrm>
            <a:off x="5397500" y="1222375"/>
            <a:ext cx="836613" cy="63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0521" name="Rectangle 9">
            <a:extLst>
              <a:ext uri="{FF2B5EF4-FFF2-40B4-BE49-F238E27FC236}">
                <a16:creationId xmlns:a16="http://schemas.microsoft.com/office/drawing/2014/main" id="{91C9609F-8E48-4622-9F31-8128E81F8F78}"/>
              </a:ext>
            </a:extLst>
          </p:cNvPr>
          <p:cNvSpPr>
            <a:spLocks noChangeArrowheads="1"/>
          </p:cNvSpPr>
          <p:nvPr/>
        </p:nvSpPr>
        <p:spPr bwMode="auto">
          <a:xfrm>
            <a:off x="5397500" y="1222375"/>
            <a:ext cx="836613"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20522" name="Group 10">
            <a:extLst>
              <a:ext uri="{FF2B5EF4-FFF2-40B4-BE49-F238E27FC236}">
                <a16:creationId xmlns:a16="http://schemas.microsoft.com/office/drawing/2014/main" id="{434FE146-8D94-4B9D-8396-E2B95EBADF3F}"/>
              </a:ext>
            </a:extLst>
          </p:cNvPr>
          <p:cNvGrpSpPr>
            <a:grpSpLocks/>
          </p:cNvGrpSpPr>
          <p:nvPr/>
        </p:nvGrpSpPr>
        <p:grpSpPr bwMode="auto">
          <a:xfrm>
            <a:off x="228600" y="1628775"/>
            <a:ext cx="8688388" cy="4441825"/>
            <a:chOff x="0" y="0"/>
            <a:chExt cx="5473" cy="3056"/>
          </a:xfrm>
        </p:grpSpPr>
        <p:sp>
          <p:nvSpPr>
            <p:cNvPr id="320523" name="Rectangle 11">
              <a:extLst>
                <a:ext uri="{FF2B5EF4-FFF2-40B4-BE49-F238E27FC236}">
                  <a16:creationId xmlns:a16="http://schemas.microsoft.com/office/drawing/2014/main" id="{85D36504-8B61-481C-85E3-089FF93340AE}"/>
                </a:ext>
              </a:extLst>
            </p:cNvPr>
            <p:cNvSpPr>
              <a:spLocks noChangeArrowheads="1"/>
            </p:cNvSpPr>
            <p:nvPr/>
          </p:nvSpPr>
          <p:spPr bwMode="auto">
            <a:xfrm>
              <a:off x="0" y="6"/>
              <a:ext cx="5473" cy="38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bg2"/>
              </a:solidFill>
              <a:miter lim="800000"/>
              <a:headEnd/>
              <a:tailEnd/>
            </a:ln>
          </p:spPr>
          <p:txBody>
            <a:bodyPr/>
            <a:lstStyle/>
            <a:p>
              <a:endParaRPr lang="zh-CN" altLang="en-US"/>
            </a:p>
          </p:txBody>
        </p:sp>
        <p:sp>
          <p:nvSpPr>
            <p:cNvPr id="320524" name="Line 12">
              <a:extLst>
                <a:ext uri="{FF2B5EF4-FFF2-40B4-BE49-F238E27FC236}">
                  <a16:creationId xmlns:a16="http://schemas.microsoft.com/office/drawing/2014/main" id="{D3A0052F-412F-464A-A4F3-78A3707CBAA7}"/>
                </a:ext>
              </a:extLst>
            </p:cNvPr>
            <p:cNvSpPr>
              <a:spLocks noChangeShapeType="1"/>
            </p:cNvSpPr>
            <p:nvPr/>
          </p:nvSpPr>
          <p:spPr bwMode="auto">
            <a:xfrm>
              <a:off x="55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0525" name="Line 13">
              <a:extLst>
                <a:ext uri="{FF2B5EF4-FFF2-40B4-BE49-F238E27FC236}">
                  <a16:creationId xmlns:a16="http://schemas.microsoft.com/office/drawing/2014/main" id="{36D4B383-25B3-4E18-97E6-B1CBC82DA5E5}"/>
                </a:ext>
              </a:extLst>
            </p:cNvPr>
            <p:cNvSpPr>
              <a:spLocks noChangeShapeType="1"/>
            </p:cNvSpPr>
            <p:nvPr/>
          </p:nvSpPr>
          <p:spPr bwMode="auto">
            <a:xfrm>
              <a:off x="1099"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0526" name="Line 14">
              <a:extLst>
                <a:ext uri="{FF2B5EF4-FFF2-40B4-BE49-F238E27FC236}">
                  <a16:creationId xmlns:a16="http://schemas.microsoft.com/office/drawing/2014/main" id="{6D90D472-B417-4464-BF9B-26E3B27E1297}"/>
                </a:ext>
              </a:extLst>
            </p:cNvPr>
            <p:cNvSpPr>
              <a:spLocks noChangeShapeType="1"/>
            </p:cNvSpPr>
            <p:nvPr/>
          </p:nvSpPr>
          <p:spPr bwMode="auto">
            <a:xfrm>
              <a:off x="1644"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0527" name="Line 15">
              <a:extLst>
                <a:ext uri="{FF2B5EF4-FFF2-40B4-BE49-F238E27FC236}">
                  <a16:creationId xmlns:a16="http://schemas.microsoft.com/office/drawing/2014/main" id="{B08C688E-BFA0-445F-A80B-CBA9D3E9F0BE}"/>
                </a:ext>
              </a:extLst>
            </p:cNvPr>
            <p:cNvSpPr>
              <a:spLocks noChangeShapeType="1"/>
            </p:cNvSpPr>
            <p:nvPr/>
          </p:nvSpPr>
          <p:spPr bwMode="auto">
            <a:xfrm>
              <a:off x="2190"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0528" name="Line 16">
              <a:extLst>
                <a:ext uri="{FF2B5EF4-FFF2-40B4-BE49-F238E27FC236}">
                  <a16:creationId xmlns:a16="http://schemas.microsoft.com/office/drawing/2014/main" id="{B9124E9C-328E-4099-9973-4C89DEB85F47}"/>
                </a:ext>
              </a:extLst>
            </p:cNvPr>
            <p:cNvSpPr>
              <a:spLocks noChangeShapeType="1"/>
            </p:cNvSpPr>
            <p:nvPr/>
          </p:nvSpPr>
          <p:spPr bwMode="auto">
            <a:xfrm>
              <a:off x="246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0529" name="Line 17">
              <a:extLst>
                <a:ext uri="{FF2B5EF4-FFF2-40B4-BE49-F238E27FC236}">
                  <a16:creationId xmlns:a16="http://schemas.microsoft.com/office/drawing/2014/main" id="{DDB7C64F-3F43-4605-8995-09BA20551806}"/>
                </a:ext>
              </a:extLst>
            </p:cNvPr>
            <p:cNvSpPr>
              <a:spLocks noChangeShapeType="1"/>
            </p:cNvSpPr>
            <p:nvPr/>
          </p:nvSpPr>
          <p:spPr bwMode="auto">
            <a:xfrm>
              <a:off x="273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0530" name="Line 18">
              <a:extLst>
                <a:ext uri="{FF2B5EF4-FFF2-40B4-BE49-F238E27FC236}">
                  <a16:creationId xmlns:a16="http://schemas.microsoft.com/office/drawing/2014/main" id="{EC5CBD2F-C753-4CA9-AA86-F74918D8B103}"/>
                </a:ext>
              </a:extLst>
            </p:cNvPr>
            <p:cNvSpPr>
              <a:spLocks noChangeShapeType="1"/>
            </p:cNvSpPr>
            <p:nvPr/>
          </p:nvSpPr>
          <p:spPr bwMode="auto">
            <a:xfrm>
              <a:off x="3007"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0531" name="Line 19">
              <a:extLst>
                <a:ext uri="{FF2B5EF4-FFF2-40B4-BE49-F238E27FC236}">
                  <a16:creationId xmlns:a16="http://schemas.microsoft.com/office/drawing/2014/main" id="{77F5799D-3777-4700-A779-7EA9850D4546}"/>
                </a:ext>
              </a:extLst>
            </p:cNvPr>
            <p:cNvSpPr>
              <a:spLocks noChangeShapeType="1"/>
            </p:cNvSpPr>
            <p:nvPr/>
          </p:nvSpPr>
          <p:spPr bwMode="auto">
            <a:xfrm>
              <a:off x="3287" y="5"/>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0532" name="Line 20">
              <a:extLst>
                <a:ext uri="{FF2B5EF4-FFF2-40B4-BE49-F238E27FC236}">
                  <a16:creationId xmlns:a16="http://schemas.microsoft.com/office/drawing/2014/main" id="{E109DBA4-3B2A-4473-9687-5BBF017E7CF7}"/>
                </a:ext>
              </a:extLst>
            </p:cNvPr>
            <p:cNvSpPr>
              <a:spLocks noChangeShapeType="1"/>
            </p:cNvSpPr>
            <p:nvPr/>
          </p:nvSpPr>
          <p:spPr bwMode="auto">
            <a:xfrm>
              <a:off x="3552"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0533" name="Line 21">
              <a:extLst>
                <a:ext uri="{FF2B5EF4-FFF2-40B4-BE49-F238E27FC236}">
                  <a16:creationId xmlns:a16="http://schemas.microsoft.com/office/drawing/2014/main" id="{4D802E52-BC57-4A95-B34D-BA834C535D68}"/>
                </a:ext>
              </a:extLst>
            </p:cNvPr>
            <p:cNvSpPr>
              <a:spLocks noChangeShapeType="1"/>
            </p:cNvSpPr>
            <p:nvPr/>
          </p:nvSpPr>
          <p:spPr bwMode="auto">
            <a:xfrm>
              <a:off x="3824"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0534" name="Line 22">
              <a:extLst>
                <a:ext uri="{FF2B5EF4-FFF2-40B4-BE49-F238E27FC236}">
                  <a16:creationId xmlns:a16="http://schemas.microsoft.com/office/drawing/2014/main" id="{868F3430-3F2B-4BF3-B11F-79FE735E2282}"/>
                </a:ext>
              </a:extLst>
            </p:cNvPr>
            <p:cNvSpPr>
              <a:spLocks noChangeShapeType="1"/>
            </p:cNvSpPr>
            <p:nvPr/>
          </p:nvSpPr>
          <p:spPr bwMode="auto">
            <a:xfrm>
              <a:off x="4089" y="0"/>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0535" name="Line 23">
              <a:extLst>
                <a:ext uri="{FF2B5EF4-FFF2-40B4-BE49-F238E27FC236}">
                  <a16:creationId xmlns:a16="http://schemas.microsoft.com/office/drawing/2014/main" id="{6E8680EE-832E-4ED6-AA69-0237E4A9528E}"/>
                </a:ext>
              </a:extLst>
            </p:cNvPr>
            <p:cNvSpPr>
              <a:spLocks noChangeShapeType="1"/>
            </p:cNvSpPr>
            <p:nvPr/>
          </p:nvSpPr>
          <p:spPr bwMode="auto">
            <a:xfrm>
              <a:off x="436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0536" name="Line 24">
              <a:extLst>
                <a:ext uri="{FF2B5EF4-FFF2-40B4-BE49-F238E27FC236}">
                  <a16:creationId xmlns:a16="http://schemas.microsoft.com/office/drawing/2014/main" id="{EE1C41A1-4C39-450F-8067-114CCAFBEF59}"/>
                </a:ext>
              </a:extLst>
            </p:cNvPr>
            <p:cNvSpPr>
              <a:spLocks noChangeShapeType="1"/>
            </p:cNvSpPr>
            <p:nvPr/>
          </p:nvSpPr>
          <p:spPr bwMode="auto">
            <a:xfrm>
              <a:off x="4631" y="3"/>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0537" name="Line 25">
              <a:extLst>
                <a:ext uri="{FF2B5EF4-FFF2-40B4-BE49-F238E27FC236}">
                  <a16:creationId xmlns:a16="http://schemas.microsoft.com/office/drawing/2014/main" id="{C1D928FD-4F66-4B77-BADA-48D4E9AC7730}"/>
                </a:ext>
              </a:extLst>
            </p:cNvPr>
            <p:cNvSpPr>
              <a:spLocks noChangeShapeType="1"/>
            </p:cNvSpPr>
            <p:nvPr/>
          </p:nvSpPr>
          <p:spPr bwMode="auto">
            <a:xfrm>
              <a:off x="4895"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0538" name="Line 26">
              <a:extLst>
                <a:ext uri="{FF2B5EF4-FFF2-40B4-BE49-F238E27FC236}">
                  <a16:creationId xmlns:a16="http://schemas.microsoft.com/office/drawing/2014/main" id="{71F05285-4B67-4340-82BC-252DCAF325F3}"/>
                </a:ext>
              </a:extLst>
            </p:cNvPr>
            <p:cNvSpPr>
              <a:spLocks noChangeShapeType="1"/>
            </p:cNvSpPr>
            <p:nvPr/>
          </p:nvSpPr>
          <p:spPr bwMode="auto">
            <a:xfrm>
              <a:off x="5171" y="6"/>
              <a:ext cx="1"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20539" name="Group 27">
              <a:extLst>
                <a:ext uri="{FF2B5EF4-FFF2-40B4-BE49-F238E27FC236}">
                  <a16:creationId xmlns:a16="http://schemas.microsoft.com/office/drawing/2014/main" id="{388E8B9A-3CAB-40B4-B4ED-CEB693C5B51E}"/>
                </a:ext>
              </a:extLst>
            </p:cNvPr>
            <p:cNvGrpSpPr>
              <a:grpSpLocks/>
            </p:cNvGrpSpPr>
            <p:nvPr/>
          </p:nvGrpSpPr>
          <p:grpSpPr bwMode="auto">
            <a:xfrm>
              <a:off x="279" y="6"/>
              <a:ext cx="3" cy="381"/>
              <a:chOff x="0" y="0"/>
              <a:chExt cx="3" cy="381"/>
            </a:xfrm>
          </p:grpSpPr>
          <p:grpSp>
            <p:nvGrpSpPr>
              <p:cNvPr id="320540" name="Group 28">
                <a:extLst>
                  <a:ext uri="{FF2B5EF4-FFF2-40B4-BE49-F238E27FC236}">
                    <a16:creationId xmlns:a16="http://schemas.microsoft.com/office/drawing/2014/main" id="{E1BE560D-0E7D-41D0-86F5-31BDBC507912}"/>
                  </a:ext>
                </a:extLst>
              </p:cNvPr>
              <p:cNvGrpSpPr>
                <a:grpSpLocks/>
              </p:cNvGrpSpPr>
              <p:nvPr/>
            </p:nvGrpSpPr>
            <p:grpSpPr bwMode="auto">
              <a:xfrm>
                <a:off x="0" y="0"/>
                <a:ext cx="3" cy="381"/>
                <a:chOff x="0" y="0"/>
                <a:chExt cx="3" cy="381"/>
              </a:xfrm>
            </p:grpSpPr>
            <p:sp>
              <p:nvSpPr>
                <p:cNvPr id="320541" name="Line 29">
                  <a:extLst>
                    <a:ext uri="{FF2B5EF4-FFF2-40B4-BE49-F238E27FC236}">
                      <a16:creationId xmlns:a16="http://schemas.microsoft.com/office/drawing/2014/main" id="{9A0EA902-3113-4C79-9583-ADA876660808}"/>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0542" name="Line 30">
                  <a:extLst>
                    <a:ext uri="{FF2B5EF4-FFF2-40B4-BE49-F238E27FC236}">
                      <a16:creationId xmlns:a16="http://schemas.microsoft.com/office/drawing/2014/main" id="{025760B7-DAF5-4DFC-B41F-FA98FEBCD2B9}"/>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0543" name="Line 31">
                  <a:extLst>
                    <a:ext uri="{FF2B5EF4-FFF2-40B4-BE49-F238E27FC236}">
                      <a16:creationId xmlns:a16="http://schemas.microsoft.com/office/drawing/2014/main" id="{C53A319C-5E95-4F17-9AF4-3FFDE7B7A3AD}"/>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0544" name="Line 32">
                <a:extLst>
                  <a:ext uri="{FF2B5EF4-FFF2-40B4-BE49-F238E27FC236}">
                    <a16:creationId xmlns:a16="http://schemas.microsoft.com/office/drawing/2014/main" id="{5E673EC7-6556-4CB7-8D44-ACD8B05CD578}"/>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0545" name="Group 33">
              <a:extLst>
                <a:ext uri="{FF2B5EF4-FFF2-40B4-BE49-F238E27FC236}">
                  <a16:creationId xmlns:a16="http://schemas.microsoft.com/office/drawing/2014/main" id="{EBD1B9CA-ADB6-40E8-B90B-697E686D4CB7}"/>
                </a:ext>
              </a:extLst>
            </p:cNvPr>
            <p:cNvGrpSpPr>
              <a:grpSpLocks/>
            </p:cNvGrpSpPr>
            <p:nvPr/>
          </p:nvGrpSpPr>
          <p:grpSpPr bwMode="auto">
            <a:xfrm>
              <a:off x="828" y="11"/>
              <a:ext cx="3" cy="381"/>
              <a:chOff x="0" y="0"/>
              <a:chExt cx="3" cy="381"/>
            </a:xfrm>
          </p:grpSpPr>
          <p:grpSp>
            <p:nvGrpSpPr>
              <p:cNvPr id="320546" name="Group 34">
                <a:extLst>
                  <a:ext uri="{FF2B5EF4-FFF2-40B4-BE49-F238E27FC236}">
                    <a16:creationId xmlns:a16="http://schemas.microsoft.com/office/drawing/2014/main" id="{6F3F7BEF-89B0-4782-B668-58DE8759C7D6}"/>
                  </a:ext>
                </a:extLst>
              </p:cNvPr>
              <p:cNvGrpSpPr>
                <a:grpSpLocks/>
              </p:cNvGrpSpPr>
              <p:nvPr/>
            </p:nvGrpSpPr>
            <p:grpSpPr bwMode="auto">
              <a:xfrm>
                <a:off x="0" y="0"/>
                <a:ext cx="3" cy="381"/>
                <a:chOff x="0" y="0"/>
                <a:chExt cx="3" cy="381"/>
              </a:xfrm>
            </p:grpSpPr>
            <p:sp>
              <p:nvSpPr>
                <p:cNvPr id="320547" name="Line 35">
                  <a:extLst>
                    <a:ext uri="{FF2B5EF4-FFF2-40B4-BE49-F238E27FC236}">
                      <a16:creationId xmlns:a16="http://schemas.microsoft.com/office/drawing/2014/main" id="{26CEE7CB-EC99-4F66-BB3D-3C7401E445B7}"/>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0548" name="Line 36">
                  <a:extLst>
                    <a:ext uri="{FF2B5EF4-FFF2-40B4-BE49-F238E27FC236}">
                      <a16:creationId xmlns:a16="http://schemas.microsoft.com/office/drawing/2014/main" id="{F7F0E988-EDEF-4271-9B66-211B4F6219E2}"/>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0549" name="Line 37">
                  <a:extLst>
                    <a:ext uri="{FF2B5EF4-FFF2-40B4-BE49-F238E27FC236}">
                      <a16:creationId xmlns:a16="http://schemas.microsoft.com/office/drawing/2014/main" id="{37626045-9634-4CFF-A483-01EB477A3CAC}"/>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0550" name="Line 38">
                <a:extLst>
                  <a:ext uri="{FF2B5EF4-FFF2-40B4-BE49-F238E27FC236}">
                    <a16:creationId xmlns:a16="http://schemas.microsoft.com/office/drawing/2014/main" id="{1AC26693-F8B2-4171-BBF5-717EC22F3E79}"/>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0551" name="Line 39">
              <a:extLst>
                <a:ext uri="{FF2B5EF4-FFF2-40B4-BE49-F238E27FC236}">
                  <a16:creationId xmlns:a16="http://schemas.microsoft.com/office/drawing/2014/main" id="{CFCD8FB9-33A0-4701-984D-6DAF21D7BF60}"/>
                </a:ext>
              </a:extLst>
            </p:cNvPr>
            <p:cNvSpPr>
              <a:spLocks noChangeShapeType="1"/>
            </p:cNvSpPr>
            <p:nvPr/>
          </p:nvSpPr>
          <p:spPr bwMode="auto">
            <a:xfrm>
              <a:off x="1371" y="6"/>
              <a:ext cx="0" cy="3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20552" name="Group 40">
              <a:extLst>
                <a:ext uri="{FF2B5EF4-FFF2-40B4-BE49-F238E27FC236}">
                  <a16:creationId xmlns:a16="http://schemas.microsoft.com/office/drawing/2014/main" id="{F1117D46-C7B3-42C5-982C-C49EDA568702}"/>
                </a:ext>
              </a:extLst>
            </p:cNvPr>
            <p:cNvGrpSpPr>
              <a:grpSpLocks/>
            </p:cNvGrpSpPr>
            <p:nvPr/>
          </p:nvGrpSpPr>
          <p:grpSpPr bwMode="auto">
            <a:xfrm>
              <a:off x="1914" y="11"/>
              <a:ext cx="3" cy="381"/>
              <a:chOff x="0" y="0"/>
              <a:chExt cx="3" cy="381"/>
            </a:xfrm>
          </p:grpSpPr>
          <p:grpSp>
            <p:nvGrpSpPr>
              <p:cNvPr id="320553" name="Group 41">
                <a:extLst>
                  <a:ext uri="{FF2B5EF4-FFF2-40B4-BE49-F238E27FC236}">
                    <a16:creationId xmlns:a16="http://schemas.microsoft.com/office/drawing/2014/main" id="{F57DBC92-AB47-495D-87BF-6E70AA0801DE}"/>
                  </a:ext>
                </a:extLst>
              </p:cNvPr>
              <p:cNvGrpSpPr>
                <a:grpSpLocks/>
              </p:cNvGrpSpPr>
              <p:nvPr/>
            </p:nvGrpSpPr>
            <p:grpSpPr bwMode="auto">
              <a:xfrm>
                <a:off x="0" y="0"/>
                <a:ext cx="3" cy="381"/>
                <a:chOff x="0" y="0"/>
                <a:chExt cx="3" cy="381"/>
              </a:xfrm>
            </p:grpSpPr>
            <p:sp>
              <p:nvSpPr>
                <p:cNvPr id="320554" name="Line 42">
                  <a:extLst>
                    <a:ext uri="{FF2B5EF4-FFF2-40B4-BE49-F238E27FC236}">
                      <a16:creationId xmlns:a16="http://schemas.microsoft.com/office/drawing/2014/main" id="{6D8DD7DB-962D-4252-A343-EA404FEBE01C}"/>
                    </a:ext>
                  </a:extLst>
                </p:cNvPr>
                <p:cNvSpPr>
                  <a:spLocks noChangeShapeType="1"/>
                </p:cNvSpPr>
                <p:nvPr/>
              </p:nvSpPr>
              <p:spPr bwMode="auto">
                <a:xfrm>
                  <a:off x="3" y="0"/>
                  <a:ext cx="0" cy="2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0555" name="Line 43">
                  <a:extLst>
                    <a:ext uri="{FF2B5EF4-FFF2-40B4-BE49-F238E27FC236}">
                      <a16:creationId xmlns:a16="http://schemas.microsoft.com/office/drawing/2014/main" id="{77B35CA9-6D9C-40F6-BE3E-0C8CC8E3841E}"/>
                    </a:ext>
                  </a:extLst>
                </p:cNvPr>
                <p:cNvSpPr>
                  <a:spLocks noChangeShapeType="1"/>
                </p:cNvSpPr>
                <p:nvPr/>
              </p:nvSpPr>
              <p:spPr bwMode="auto">
                <a:xfrm>
                  <a:off x="3" y="380"/>
                  <a:ext cx="0"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0556" name="Line 44">
                  <a:extLst>
                    <a:ext uri="{FF2B5EF4-FFF2-40B4-BE49-F238E27FC236}">
                      <a16:creationId xmlns:a16="http://schemas.microsoft.com/office/drawing/2014/main" id="{D8FB9E17-10F1-49E1-B200-92DB80554A52}"/>
                    </a:ext>
                  </a:extLst>
                </p:cNvPr>
                <p:cNvSpPr>
                  <a:spLocks noChangeShapeType="1"/>
                </p:cNvSpPr>
                <p:nvPr/>
              </p:nvSpPr>
              <p:spPr bwMode="auto">
                <a:xfrm>
                  <a:off x="0" y="321"/>
                  <a:ext cx="0" cy="5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0557" name="Line 45">
                <a:extLst>
                  <a:ext uri="{FF2B5EF4-FFF2-40B4-BE49-F238E27FC236}">
                    <a16:creationId xmlns:a16="http://schemas.microsoft.com/office/drawing/2014/main" id="{1040A68F-6FD4-41E5-B53D-16B4F1730300}"/>
                  </a:ext>
                </a:extLst>
              </p:cNvPr>
              <p:cNvSpPr>
                <a:spLocks noChangeShapeType="1"/>
              </p:cNvSpPr>
              <p:nvPr/>
            </p:nvSpPr>
            <p:spPr bwMode="auto">
              <a:xfrm>
                <a:off x="3" y="0"/>
                <a:ext cx="0" cy="1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0558" name="Group 46">
              <a:extLst>
                <a:ext uri="{FF2B5EF4-FFF2-40B4-BE49-F238E27FC236}">
                  <a16:creationId xmlns:a16="http://schemas.microsoft.com/office/drawing/2014/main" id="{7C2B15A3-40C1-48EC-8EAB-1D24CD0C34A8}"/>
                </a:ext>
              </a:extLst>
            </p:cNvPr>
            <p:cNvGrpSpPr>
              <a:grpSpLocks/>
            </p:cNvGrpSpPr>
            <p:nvPr/>
          </p:nvGrpSpPr>
          <p:grpSpPr bwMode="auto">
            <a:xfrm>
              <a:off x="3153" y="2514"/>
              <a:ext cx="547" cy="542"/>
              <a:chOff x="0" y="0"/>
              <a:chExt cx="1210" cy="1200"/>
            </a:xfrm>
          </p:grpSpPr>
          <p:sp>
            <p:nvSpPr>
              <p:cNvPr id="320559" name="Rectangle 47">
                <a:extLst>
                  <a:ext uri="{FF2B5EF4-FFF2-40B4-BE49-F238E27FC236}">
                    <a16:creationId xmlns:a16="http://schemas.microsoft.com/office/drawing/2014/main" id="{28A95912-456C-4997-968F-B7D138E84D01}"/>
                  </a:ext>
                </a:extLst>
              </p:cNvPr>
              <p:cNvSpPr>
                <a:spLocks noChangeArrowheads="1"/>
              </p:cNvSpPr>
              <p:nvPr/>
            </p:nvSpPr>
            <p:spPr bwMode="auto">
              <a:xfrm rot="16200000">
                <a:off x="-278" y="480"/>
                <a:ext cx="1200"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FP RF</a:t>
                </a:r>
              </a:p>
            </p:txBody>
          </p:sp>
          <p:sp>
            <p:nvSpPr>
              <p:cNvPr id="320560" name="Rectangle 48">
                <a:extLst>
                  <a:ext uri="{FF2B5EF4-FFF2-40B4-BE49-F238E27FC236}">
                    <a16:creationId xmlns:a16="http://schemas.microsoft.com/office/drawing/2014/main" id="{97E67115-274B-43D6-B8E4-488396AF89E2}"/>
                  </a:ext>
                </a:extLst>
              </p:cNvPr>
              <p:cNvSpPr>
                <a:spLocks noChangeArrowheads="1"/>
              </p:cNvSpPr>
              <p:nvPr/>
            </p:nvSpPr>
            <p:spPr bwMode="auto">
              <a:xfrm>
                <a:off x="646" y="662"/>
                <a:ext cx="458" cy="53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Fop</a:t>
                </a:r>
              </a:p>
            </p:txBody>
          </p:sp>
          <p:sp>
            <p:nvSpPr>
              <p:cNvPr id="320561" name="Rectangle 49">
                <a:extLst>
                  <a:ext uri="{FF2B5EF4-FFF2-40B4-BE49-F238E27FC236}">
                    <a16:creationId xmlns:a16="http://schemas.microsoft.com/office/drawing/2014/main" id="{55A3B13F-3466-4EB9-B9F8-3D02B36D0CC9}"/>
                  </a:ext>
                </a:extLst>
              </p:cNvPr>
              <p:cNvSpPr>
                <a:spLocks noChangeArrowheads="1"/>
              </p:cNvSpPr>
              <p:nvPr/>
            </p:nvSpPr>
            <p:spPr bwMode="auto">
              <a:xfrm>
                <a:off x="641" y="254"/>
                <a:ext cx="477" cy="31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Fms</a:t>
                </a:r>
              </a:p>
            </p:txBody>
          </p:sp>
          <p:sp>
            <p:nvSpPr>
              <p:cNvPr id="320562" name="Line 50">
                <a:extLst>
                  <a:ext uri="{FF2B5EF4-FFF2-40B4-BE49-F238E27FC236}">
                    <a16:creationId xmlns:a16="http://schemas.microsoft.com/office/drawing/2014/main" id="{910F4495-74C0-46C4-9680-69C622690250}"/>
                  </a:ext>
                </a:extLst>
              </p:cNvPr>
              <p:cNvSpPr>
                <a:spLocks noChangeShapeType="1"/>
              </p:cNvSpPr>
              <p:nvPr/>
            </p:nvSpPr>
            <p:spPr bwMode="auto">
              <a:xfrm rot="16200000" flipH="1">
                <a:off x="100" y="339"/>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63" name="Line 51">
                <a:extLst>
                  <a:ext uri="{FF2B5EF4-FFF2-40B4-BE49-F238E27FC236}">
                    <a16:creationId xmlns:a16="http://schemas.microsoft.com/office/drawing/2014/main" id="{90F073E2-ED33-4367-9DC2-975D7543D8A8}"/>
                  </a:ext>
                </a:extLst>
              </p:cNvPr>
              <p:cNvSpPr>
                <a:spLocks noChangeShapeType="1"/>
              </p:cNvSpPr>
              <p:nvPr/>
            </p:nvSpPr>
            <p:spPr bwMode="auto">
              <a:xfrm rot="16200000" flipH="1">
                <a:off x="96" y="863"/>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64" name="Line 52">
                <a:extLst>
                  <a:ext uri="{FF2B5EF4-FFF2-40B4-BE49-F238E27FC236}">
                    <a16:creationId xmlns:a16="http://schemas.microsoft.com/office/drawing/2014/main" id="{AF63EB4F-1772-4D20-9D33-F6EF0D21F576}"/>
                  </a:ext>
                </a:extLst>
              </p:cNvPr>
              <p:cNvSpPr>
                <a:spLocks noChangeShapeType="1"/>
              </p:cNvSpPr>
              <p:nvPr/>
            </p:nvSpPr>
            <p:spPr bwMode="auto">
              <a:xfrm rot="16200000" flipH="1">
                <a:off x="543" y="859"/>
                <a:ext cx="0" cy="20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65" name="Line 53">
                <a:extLst>
                  <a:ext uri="{FF2B5EF4-FFF2-40B4-BE49-F238E27FC236}">
                    <a16:creationId xmlns:a16="http://schemas.microsoft.com/office/drawing/2014/main" id="{0700C761-77B4-456C-8DE5-062C0A6B4465}"/>
                  </a:ext>
                </a:extLst>
              </p:cNvPr>
              <p:cNvSpPr>
                <a:spLocks noChangeShapeType="1"/>
              </p:cNvSpPr>
              <p:nvPr/>
            </p:nvSpPr>
            <p:spPr bwMode="auto">
              <a:xfrm rot="5400000" flipH="1" flipV="1">
                <a:off x="1159" y="383"/>
                <a:ext cx="1" cy="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66" name="Line 54">
                <a:extLst>
                  <a:ext uri="{FF2B5EF4-FFF2-40B4-BE49-F238E27FC236}">
                    <a16:creationId xmlns:a16="http://schemas.microsoft.com/office/drawing/2014/main" id="{CA15C13B-5475-4E6A-AB6A-F5CE8BD13F51}"/>
                  </a:ext>
                </a:extLst>
              </p:cNvPr>
              <p:cNvSpPr>
                <a:spLocks noChangeShapeType="1"/>
              </p:cNvSpPr>
              <p:nvPr/>
            </p:nvSpPr>
            <p:spPr bwMode="auto">
              <a:xfrm rot="16200000" flipH="1">
                <a:off x="538" y="33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0567" name="Line 55">
              <a:extLst>
                <a:ext uri="{FF2B5EF4-FFF2-40B4-BE49-F238E27FC236}">
                  <a16:creationId xmlns:a16="http://schemas.microsoft.com/office/drawing/2014/main" id="{1FFB990B-D0DF-4152-A48B-8734695AE82E}"/>
                </a:ext>
              </a:extLst>
            </p:cNvPr>
            <p:cNvSpPr>
              <a:spLocks noChangeShapeType="1"/>
            </p:cNvSpPr>
            <p:nvPr/>
          </p:nvSpPr>
          <p:spPr bwMode="auto">
            <a:xfrm flipV="1">
              <a:off x="3765" y="1602"/>
              <a:ext cx="0" cy="131"/>
            </a:xfrm>
            <a:prstGeom prst="line">
              <a:avLst/>
            </a:prstGeom>
            <a:noFill/>
            <a:ln w="12700">
              <a:solidFill>
                <a:schemeClr val="accent2"/>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68" name="Rectangle 56">
              <a:extLst>
                <a:ext uri="{FF2B5EF4-FFF2-40B4-BE49-F238E27FC236}">
                  <a16:creationId xmlns:a16="http://schemas.microsoft.com/office/drawing/2014/main" id="{D5F4473F-5911-42FE-89A1-F97E756565AE}"/>
                </a:ext>
              </a:extLst>
            </p:cNvPr>
            <p:cNvSpPr>
              <a:spLocks noChangeArrowheads="1"/>
            </p:cNvSpPr>
            <p:nvPr/>
          </p:nvSpPr>
          <p:spPr bwMode="auto">
            <a:xfrm rot="16200000">
              <a:off x="1140" y="1876"/>
              <a:ext cx="801" cy="113"/>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System Interface</a:t>
              </a:r>
            </a:p>
          </p:txBody>
        </p:sp>
        <p:sp>
          <p:nvSpPr>
            <p:cNvPr id="320569" name="Line 57">
              <a:extLst>
                <a:ext uri="{FF2B5EF4-FFF2-40B4-BE49-F238E27FC236}">
                  <a16:creationId xmlns:a16="http://schemas.microsoft.com/office/drawing/2014/main" id="{4CB05AF9-5097-420C-91A7-D6BFE10F8253}"/>
                </a:ext>
              </a:extLst>
            </p:cNvPr>
            <p:cNvSpPr>
              <a:spLocks noChangeShapeType="1"/>
            </p:cNvSpPr>
            <p:nvPr/>
          </p:nvSpPr>
          <p:spPr bwMode="auto">
            <a:xfrm>
              <a:off x="3570" y="1602"/>
              <a:ext cx="195" cy="0"/>
            </a:xfrm>
            <a:prstGeom prst="line">
              <a:avLst/>
            </a:prstGeom>
            <a:noFill/>
            <a:ln w="12700">
              <a:solidFill>
                <a:schemeClr val="accent2"/>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70" name="Line 58">
              <a:extLst>
                <a:ext uri="{FF2B5EF4-FFF2-40B4-BE49-F238E27FC236}">
                  <a16:creationId xmlns:a16="http://schemas.microsoft.com/office/drawing/2014/main" id="{32121294-3F48-45C1-A39A-CDC2179A6F1B}"/>
                </a:ext>
              </a:extLst>
            </p:cNvPr>
            <p:cNvSpPr>
              <a:spLocks noChangeShapeType="1"/>
            </p:cNvSpPr>
            <p:nvPr/>
          </p:nvSpPr>
          <p:spPr bwMode="auto">
            <a:xfrm flipH="1">
              <a:off x="1602" y="1602"/>
              <a:ext cx="14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71" name="Rectangle 59">
              <a:extLst>
                <a:ext uri="{FF2B5EF4-FFF2-40B4-BE49-F238E27FC236}">
                  <a16:creationId xmlns:a16="http://schemas.microsoft.com/office/drawing/2014/main" id="{485D6810-F162-4CDC-A879-976F8874126F}"/>
                </a:ext>
              </a:extLst>
            </p:cNvPr>
            <p:cNvSpPr>
              <a:spLocks noChangeArrowheads="1"/>
            </p:cNvSpPr>
            <p:nvPr/>
          </p:nvSpPr>
          <p:spPr bwMode="auto">
            <a:xfrm>
              <a:off x="1746" y="1537"/>
              <a:ext cx="1824"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p>
          </p:txBody>
        </p:sp>
        <p:grpSp>
          <p:nvGrpSpPr>
            <p:cNvPr id="320572" name="Group 60">
              <a:extLst>
                <a:ext uri="{FF2B5EF4-FFF2-40B4-BE49-F238E27FC236}">
                  <a16:creationId xmlns:a16="http://schemas.microsoft.com/office/drawing/2014/main" id="{8AE41EC8-A46F-4BC5-88BE-BAB093A5DCF6}"/>
                </a:ext>
              </a:extLst>
            </p:cNvPr>
            <p:cNvGrpSpPr>
              <a:grpSpLocks/>
            </p:cNvGrpSpPr>
            <p:nvPr/>
          </p:nvGrpSpPr>
          <p:grpSpPr bwMode="auto">
            <a:xfrm>
              <a:off x="3352" y="1732"/>
              <a:ext cx="478" cy="1324"/>
              <a:chOff x="0" y="0"/>
              <a:chExt cx="1056" cy="2928"/>
            </a:xfrm>
          </p:grpSpPr>
          <p:grpSp>
            <p:nvGrpSpPr>
              <p:cNvPr id="320573" name="Group 61">
                <a:extLst>
                  <a:ext uri="{FF2B5EF4-FFF2-40B4-BE49-F238E27FC236}">
                    <a16:creationId xmlns:a16="http://schemas.microsoft.com/office/drawing/2014/main" id="{70682EC2-729E-4CE1-880B-257AEBE02374}"/>
                  </a:ext>
                </a:extLst>
              </p:cNvPr>
              <p:cNvGrpSpPr>
                <a:grpSpLocks/>
              </p:cNvGrpSpPr>
              <p:nvPr/>
            </p:nvGrpSpPr>
            <p:grpSpPr bwMode="auto">
              <a:xfrm>
                <a:off x="0" y="0"/>
                <a:ext cx="1056" cy="2928"/>
                <a:chOff x="0" y="0"/>
                <a:chExt cx="1056" cy="2928"/>
              </a:xfrm>
            </p:grpSpPr>
            <p:sp>
              <p:nvSpPr>
                <p:cNvPr id="320574" name="Rectangle 62">
                  <a:extLst>
                    <a:ext uri="{FF2B5EF4-FFF2-40B4-BE49-F238E27FC236}">
                      <a16:creationId xmlns:a16="http://schemas.microsoft.com/office/drawing/2014/main" id="{53CC870E-9F3C-44DF-81E9-0196EB357B5F}"/>
                    </a:ext>
                  </a:extLst>
                </p:cNvPr>
                <p:cNvSpPr>
                  <a:spLocks noChangeArrowheads="1"/>
                </p:cNvSpPr>
                <p:nvPr/>
              </p:nvSpPr>
              <p:spPr bwMode="auto">
                <a:xfrm rot="16200000">
                  <a:off x="-552" y="1320"/>
                  <a:ext cx="2928" cy="288"/>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L1 D-Cache and D-TLB</a:t>
                  </a:r>
                </a:p>
              </p:txBody>
            </p:sp>
            <p:grpSp>
              <p:nvGrpSpPr>
                <p:cNvPr id="320575" name="Group 63">
                  <a:extLst>
                    <a:ext uri="{FF2B5EF4-FFF2-40B4-BE49-F238E27FC236}">
                      <a16:creationId xmlns:a16="http://schemas.microsoft.com/office/drawing/2014/main" id="{65374B91-C315-483F-B263-70329F4358D5}"/>
                    </a:ext>
                  </a:extLst>
                </p:cNvPr>
                <p:cNvGrpSpPr>
                  <a:grpSpLocks/>
                </p:cNvGrpSpPr>
                <p:nvPr/>
              </p:nvGrpSpPr>
              <p:grpSpPr bwMode="auto">
                <a:xfrm>
                  <a:off x="0" y="1440"/>
                  <a:ext cx="768" cy="384"/>
                  <a:chOff x="0" y="0"/>
                  <a:chExt cx="768" cy="384"/>
                </a:xfrm>
              </p:grpSpPr>
              <p:sp>
                <p:nvSpPr>
                  <p:cNvPr id="320576" name="Line 64">
                    <a:extLst>
                      <a:ext uri="{FF2B5EF4-FFF2-40B4-BE49-F238E27FC236}">
                        <a16:creationId xmlns:a16="http://schemas.microsoft.com/office/drawing/2014/main" id="{66988606-125D-46CB-B459-252085109AA7}"/>
                      </a:ext>
                    </a:extLst>
                  </p:cNvPr>
                  <p:cNvSpPr>
                    <a:spLocks noChangeShapeType="1"/>
                  </p:cNvSpPr>
                  <p:nvPr/>
                </p:nvSpPr>
                <p:spPr bwMode="auto">
                  <a:xfrm>
                    <a:off x="144" y="192"/>
                    <a:ext cx="624" cy="0"/>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77" name="Line 65">
                    <a:extLst>
                      <a:ext uri="{FF2B5EF4-FFF2-40B4-BE49-F238E27FC236}">
                        <a16:creationId xmlns:a16="http://schemas.microsoft.com/office/drawing/2014/main" id="{6B6415B4-AA14-43DC-8081-6A2A6879BDD7}"/>
                      </a:ext>
                    </a:extLst>
                  </p:cNvPr>
                  <p:cNvSpPr>
                    <a:spLocks noChangeShapeType="1"/>
                  </p:cNvSpPr>
                  <p:nvPr/>
                </p:nvSpPr>
                <p:spPr bwMode="auto">
                  <a:xfrm flipH="1">
                    <a:off x="0" y="0"/>
                    <a:ext cx="144" cy="0"/>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78" name="Line 66">
                    <a:extLst>
                      <a:ext uri="{FF2B5EF4-FFF2-40B4-BE49-F238E27FC236}">
                        <a16:creationId xmlns:a16="http://schemas.microsoft.com/office/drawing/2014/main" id="{312D9E39-90EF-4F9A-96E4-D4F71CFB0316}"/>
                      </a:ext>
                    </a:extLst>
                  </p:cNvPr>
                  <p:cNvSpPr>
                    <a:spLocks noChangeShapeType="1"/>
                  </p:cNvSpPr>
                  <p:nvPr/>
                </p:nvSpPr>
                <p:spPr bwMode="auto">
                  <a:xfrm flipH="1">
                    <a:off x="3" y="384"/>
                    <a:ext cx="141" cy="0"/>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79" name="Line 67">
                    <a:extLst>
                      <a:ext uri="{FF2B5EF4-FFF2-40B4-BE49-F238E27FC236}">
                        <a16:creationId xmlns:a16="http://schemas.microsoft.com/office/drawing/2014/main" id="{D57AA961-31EA-46BA-B233-B61DD77D8295}"/>
                      </a:ext>
                    </a:extLst>
                  </p:cNvPr>
                  <p:cNvSpPr>
                    <a:spLocks noChangeShapeType="1"/>
                  </p:cNvSpPr>
                  <p:nvPr/>
                </p:nvSpPr>
                <p:spPr bwMode="auto">
                  <a:xfrm>
                    <a:off x="144" y="0"/>
                    <a:ext cx="0" cy="384"/>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0580" name="Line 68">
                  <a:extLst>
                    <a:ext uri="{FF2B5EF4-FFF2-40B4-BE49-F238E27FC236}">
                      <a16:creationId xmlns:a16="http://schemas.microsoft.com/office/drawing/2014/main" id="{9CE07924-8E7A-47D1-8D28-63F0D1C089D1}"/>
                    </a:ext>
                  </a:extLst>
                </p:cNvPr>
                <p:cNvSpPr>
                  <a:spLocks noChangeShapeType="1"/>
                </p:cNvSpPr>
                <p:nvPr/>
              </p:nvSpPr>
              <p:spPr bwMode="auto">
                <a:xfrm rot="16200000" flipH="1">
                  <a:off x="612" y="260"/>
                  <a:ext cx="0" cy="296"/>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81" name="Line 69">
                  <a:extLst>
                    <a:ext uri="{FF2B5EF4-FFF2-40B4-BE49-F238E27FC236}">
                      <a16:creationId xmlns:a16="http://schemas.microsoft.com/office/drawing/2014/main" id="{917FECBB-A2E3-4037-83E3-9C385F9C44B2}"/>
                    </a:ext>
                  </a:extLst>
                </p:cNvPr>
                <p:cNvSpPr>
                  <a:spLocks noChangeShapeType="1"/>
                </p:cNvSpPr>
                <p:nvPr/>
              </p:nvSpPr>
              <p:spPr bwMode="auto">
                <a:xfrm rot="16200000" flipH="1">
                  <a:off x="619" y="-49"/>
                  <a:ext cx="0" cy="306"/>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82" name="Rectangle 70">
                  <a:extLst>
                    <a:ext uri="{FF2B5EF4-FFF2-40B4-BE49-F238E27FC236}">
                      <a16:creationId xmlns:a16="http://schemas.microsoft.com/office/drawing/2014/main" id="{7C44EF31-AD42-472F-B4FD-B1789BAF92CE}"/>
                    </a:ext>
                  </a:extLst>
                </p:cNvPr>
                <p:cNvSpPr>
                  <a:spLocks noChangeArrowheads="1"/>
                </p:cNvSpPr>
                <p:nvPr/>
              </p:nvSpPr>
              <p:spPr bwMode="auto">
                <a:xfrm>
                  <a:off x="198" y="1"/>
                  <a:ext cx="322" cy="245"/>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p>
              </p:txBody>
            </p:sp>
            <p:sp>
              <p:nvSpPr>
                <p:cNvPr id="320583" name="Line 71">
                  <a:extLst>
                    <a:ext uri="{FF2B5EF4-FFF2-40B4-BE49-F238E27FC236}">
                      <a16:creationId xmlns:a16="http://schemas.microsoft.com/office/drawing/2014/main" id="{E67CEC57-8333-43CA-9FE7-43A932661C6F}"/>
                    </a:ext>
                  </a:extLst>
                </p:cNvPr>
                <p:cNvSpPr>
                  <a:spLocks noChangeShapeType="1"/>
                </p:cNvSpPr>
                <p:nvPr/>
              </p:nvSpPr>
              <p:spPr bwMode="auto">
                <a:xfrm rot="16200000" flipH="1">
                  <a:off x="102" y="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84" name="Line 72">
                  <a:extLst>
                    <a:ext uri="{FF2B5EF4-FFF2-40B4-BE49-F238E27FC236}">
                      <a16:creationId xmlns:a16="http://schemas.microsoft.com/office/drawing/2014/main" id="{5C86D316-BE5C-41BB-9B3B-D1FAE7E2AAA3}"/>
                    </a:ext>
                  </a:extLst>
                </p:cNvPr>
                <p:cNvSpPr>
                  <a:spLocks noChangeShapeType="1"/>
                </p:cNvSpPr>
                <p:nvPr/>
              </p:nvSpPr>
              <p:spPr bwMode="auto">
                <a:xfrm rot="16200000" flipH="1">
                  <a:off x="98" y="31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0585" name="Rectangle 73">
                <a:extLst>
                  <a:ext uri="{FF2B5EF4-FFF2-40B4-BE49-F238E27FC236}">
                    <a16:creationId xmlns:a16="http://schemas.microsoft.com/office/drawing/2014/main" id="{AA5BA18B-37D8-41D4-9709-E558B9B76DED}"/>
                  </a:ext>
                </a:extLst>
              </p:cNvPr>
              <p:cNvSpPr>
                <a:spLocks noChangeArrowheads="1"/>
              </p:cNvSpPr>
              <p:nvPr/>
            </p:nvSpPr>
            <p:spPr bwMode="auto">
              <a:xfrm>
                <a:off x="194" y="286"/>
                <a:ext cx="331" cy="237"/>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AGU</a:t>
                </a:r>
              </a:p>
            </p:txBody>
          </p:sp>
        </p:grpSp>
        <p:grpSp>
          <p:nvGrpSpPr>
            <p:cNvPr id="320586" name="Group 74">
              <a:extLst>
                <a:ext uri="{FF2B5EF4-FFF2-40B4-BE49-F238E27FC236}">
                  <a16:creationId xmlns:a16="http://schemas.microsoft.com/office/drawing/2014/main" id="{AFA047A4-3B79-4316-B7CC-E81760CFD7C0}"/>
                </a:ext>
              </a:extLst>
            </p:cNvPr>
            <p:cNvGrpSpPr>
              <a:grpSpLocks/>
            </p:cNvGrpSpPr>
            <p:nvPr/>
          </p:nvGrpSpPr>
          <p:grpSpPr bwMode="auto">
            <a:xfrm>
              <a:off x="3048" y="1732"/>
              <a:ext cx="514" cy="1324"/>
              <a:chOff x="0" y="0"/>
              <a:chExt cx="1136" cy="2928"/>
            </a:xfrm>
          </p:grpSpPr>
          <p:sp>
            <p:nvSpPr>
              <p:cNvPr id="320587" name="Rectangle 75">
                <a:extLst>
                  <a:ext uri="{FF2B5EF4-FFF2-40B4-BE49-F238E27FC236}">
                    <a16:creationId xmlns:a16="http://schemas.microsoft.com/office/drawing/2014/main" id="{679A7683-D032-46B1-8E97-F79233C75B51}"/>
                  </a:ext>
                </a:extLst>
              </p:cNvPr>
              <p:cNvSpPr>
                <a:spLocks noChangeArrowheads="1"/>
              </p:cNvSpPr>
              <p:nvPr/>
            </p:nvSpPr>
            <p:spPr bwMode="auto">
              <a:xfrm rot="16200000">
                <a:off x="-1344" y="1344"/>
                <a:ext cx="2928"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Schedulers</a:t>
                </a:r>
              </a:p>
            </p:txBody>
          </p:sp>
          <p:sp>
            <p:nvSpPr>
              <p:cNvPr id="320588" name="Rectangle 76">
                <a:extLst>
                  <a:ext uri="{FF2B5EF4-FFF2-40B4-BE49-F238E27FC236}">
                    <a16:creationId xmlns:a16="http://schemas.microsoft.com/office/drawing/2014/main" id="{1BAAEB41-3925-4550-A7C2-46DF0139B843}"/>
                  </a:ext>
                </a:extLst>
              </p:cNvPr>
              <p:cNvSpPr>
                <a:spLocks noChangeArrowheads="1"/>
              </p:cNvSpPr>
              <p:nvPr/>
            </p:nvSpPr>
            <p:spPr bwMode="auto">
              <a:xfrm rot="16200000">
                <a:off x="-216" y="648"/>
                <a:ext cx="1536" cy="24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Integer RF</a:t>
                </a:r>
              </a:p>
            </p:txBody>
          </p:sp>
          <p:sp>
            <p:nvSpPr>
              <p:cNvPr id="320589" name="Line 77">
                <a:extLst>
                  <a:ext uri="{FF2B5EF4-FFF2-40B4-BE49-F238E27FC236}">
                    <a16:creationId xmlns:a16="http://schemas.microsoft.com/office/drawing/2014/main" id="{456EC0BC-B890-4411-8A78-2534AE6F6B12}"/>
                  </a:ext>
                </a:extLst>
              </p:cNvPr>
              <p:cNvSpPr>
                <a:spLocks noChangeShapeType="1"/>
              </p:cNvSpPr>
              <p:nvPr/>
            </p:nvSpPr>
            <p:spPr bwMode="auto">
              <a:xfrm rot="16200000" flipH="1">
                <a:off x="338" y="122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90" name="Line 78">
                <a:extLst>
                  <a:ext uri="{FF2B5EF4-FFF2-40B4-BE49-F238E27FC236}">
                    <a16:creationId xmlns:a16="http://schemas.microsoft.com/office/drawing/2014/main" id="{E30C5A5E-082F-4BBD-8964-8143412B3F89}"/>
                  </a:ext>
                </a:extLst>
              </p:cNvPr>
              <p:cNvSpPr>
                <a:spLocks noChangeShapeType="1"/>
              </p:cNvSpPr>
              <p:nvPr/>
            </p:nvSpPr>
            <p:spPr bwMode="auto">
              <a:xfrm rot="16200000" flipH="1">
                <a:off x="342" y="986"/>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91" name="Line 79">
                <a:extLst>
                  <a:ext uri="{FF2B5EF4-FFF2-40B4-BE49-F238E27FC236}">
                    <a16:creationId xmlns:a16="http://schemas.microsoft.com/office/drawing/2014/main" id="{3DF73F8C-31B3-4A1C-8372-CA4AA0562130}"/>
                  </a:ext>
                </a:extLst>
              </p:cNvPr>
              <p:cNvSpPr>
                <a:spLocks noChangeShapeType="1"/>
              </p:cNvSpPr>
              <p:nvPr/>
            </p:nvSpPr>
            <p:spPr bwMode="auto">
              <a:xfrm rot="16200000" flipH="1">
                <a:off x="338" y="76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92" name="Line 80">
                <a:extLst>
                  <a:ext uri="{FF2B5EF4-FFF2-40B4-BE49-F238E27FC236}">
                    <a16:creationId xmlns:a16="http://schemas.microsoft.com/office/drawing/2014/main" id="{20E7042E-22E4-43A9-AF07-33DE11AAEDBF}"/>
                  </a:ext>
                </a:extLst>
              </p:cNvPr>
              <p:cNvSpPr>
                <a:spLocks noChangeShapeType="1"/>
              </p:cNvSpPr>
              <p:nvPr/>
            </p:nvSpPr>
            <p:spPr bwMode="auto">
              <a:xfrm rot="16200000" flipH="1">
                <a:off x="336" y="536"/>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93" name="Line 81">
                <a:extLst>
                  <a:ext uri="{FF2B5EF4-FFF2-40B4-BE49-F238E27FC236}">
                    <a16:creationId xmlns:a16="http://schemas.microsoft.com/office/drawing/2014/main" id="{9C44E397-2B70-4BDD-AFB5-E3E77A7D7616}"/>
                  </a:ext>
                </a:extLst>
              </p:cNvPr>
              <p:cNvSpPr>
                <a:spLocks noChangeShapeType="1"/>
              </p:cNvSpPr>
              <p:nvPr/>
            </p:nvSpPr>
            <p:spPr bwMode="auto">
              <a:xfrm rot="16200000" flipH="1">
                <a:off x="338" y="31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94" name="Line 82">
                <a:extLst>
                  <a:ext uri="{FF2B5EF4-FFF2-40B4-BE49-F238E27FC236}">
                    <a16:creationId xmlns:a16="http://schemas.microsoft.com/office/drawing/2014/main" id="{110C9F74-9A36-4403-A474-F89169255837}"/>
                  </a:ext>
                </a:extLst>
              </p:cNvPr>
              <p:cNvSpPr>
                <a:spLocks noChangeShapeType="1"/>
              </p:cNvSpPr>
              <p:nvPr/>
            </p:nvSpPr>
            <p:spPr bwMode="auto">
              <a:xfrm rot="16200000" flipH="1">
                <a:off x="340" y="2"/>
                <a:ext cx="0" cy="192"/>
              </a:xfrm>
              <a:prstGeom prst="line">
                <a:avLst/>
              </a:prstGeom>
              <a:noFill/>
              <a:ln w="127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95" name="Line 83">
                <a:extLst>
                  <a:ext uri="{FF2B5EF4-FFF2-40B4-BE49-F238E27FC236}">
                    <a16:creationId xmlns:a16="http://schemas.microsoft.com/office/drawing/2014/main" id="{2BF3A89A-8E42-463F-808C-F7A635571842}"/>
                  </a:ext>
                </a:extLst>
              </p:cNvPr>
              <p:cNvSpPr>
                <a:spLocks noChangeShapeType="1"/>
              </p:cNvSpPr>
              <p:nvPr/>
            </p:nvSpPr>
            <p:spPr bwMode="auto">
              <a:xfrm rot="16200000" flipH="1">
                <a:off x="768" y="1226"/>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96" name="Line 84">
                <a:extLst>
                  <a:ext uri="{FF2B5EF4-FFF2-40B4-BE49-F238E27FC236}">
                    <a16:creationId xmlns:a16="http://schemas.microsoft.com/office/drawing/2014/main" id="{48516127-7AAE-4556-ABA4-66C293D359BB}"/>
                  </a:ext>
                </a:extLst>
              </p:cNvPr>
              <p:cNvSpPr>
                <a:spLocks noChangeShapeType="1"/>
              </p:cNvSpPr>
              <p:nvPr/>
            </p:nvSpPr>
            <p:spPr bwMode="auto">
              <a:xfrm rot="16200000" flipH="1">
                <a:off x="768" y="991"/>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97" name="Line 85">
                <a:extLst>
                  <a:ext uri="{FF2B5EF4-FFF2-40B4-BE49-F238E27FC236}">
                    <a16:creationId xmlns:a16="http://schemas.microsoft.com/office/drawing/2014/main" id="{DDF63F79-3A59-41AF-A357-AA47DE3BAA95}"/>
                  </a:ext>
                </a:extLst>
              </p:cNvPr>
              <p:cNvSpPr>
                <a:spLocks noChangeShapeType="1"/>
              </p:cNvSpPr>
              <p:nvPr/>
            </p:nvSpPr>
            <p:spPr bwMode="auto">
              <a:xfrm rot="16200000" flipH="1">
                <a:off x="770" y="764"/>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98" name="Line 86">
                <a:extLst>
                  <a:ext uri="{FF2B5EF4-FFF2-40B4-BE49-F238E27FC236}">
                    <a16:creationId xmlns:a16="http://schemas.microsoft.com/office/drawing/2014/main" id="{113BD932-D52C-420C-B9F3-A63F082A9A4C}"/>
                  </a:ext>
                </a:extLst>
              </p:cNvPr>
              <p:cNvSpPr>
                <a:spLocks noChangeShapeType="1"/>
              </p:cNvSpPr>
              <p:nvPr/>
            </p:nvSpPr>
            <p:spPr bwMode="auto">
              <a:xfrm rot="16200000" flipH="1">
                <a:off x="768" y="540"/>
                <a:ext cx="0" cy="192"/>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99" name="Rectangle 87">
                <a:extLst>
                  <a:ext uri="{FF2B5EF4-FFF2-40B4-BE49-F238E27FC236}">
                    <a16:creationId xmlns:a16="http://schemas.microsoft.com/office/drawing/2014/main" id="{A136C6BE-3839-4C41-A2AE-78BF0046EC10}"/>
                  </a:ext>
                </a:extLst>
              </p:cNvPr>
              <p:cNvSpPr>
                <a:spLocks noChangeArrowheads="1"/>
              </p:cNvSpPr>
              <p:nvPr/>
            </p:nvSpPr>
            <p:spPr bwMode="auto">
              <a:xfrm>
                <a:off x="866" y="791"/>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20600" name="Rectangle 88">
                <a:extLst>
                  <a:ext uri="{FF2B5EF4-FFF2-40B4-BE49-F238E27FC236}">
                    <a16:creationId xmlns:a16="http://schemas.microsoft.com/office/drawing/2014/main" id="{7880A2E6-5DFA-4185-9AFD-0F507292CC8F}"/>
                  </a:ext>
                </a:extLst>
              </p:cNvPr>
              <p:cNvSpPr>
                <a:spLocks noChangeArrowheads="1"/>
              </p:cNvSpPr>
              <p:nvPr/>
            </p:nvSpPr>
            <p:spPr bwMode="auto">
              <a:xfrm>
                <a:off x="868" y="570"/>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20601" name="Rectangle 89">
                <a:extLst>
                  <a:ext uri="{FF2B5EF4-FFF2-40B4-BE49-F238E27FC236}">
                    <a16:creationId xmlns:a16="http://schemas.microsoft.com/office/drawing/2014/main" id="{65697083-48C0-46AC-91EA-9316EE58CD25}"/>
                  </a:ext>
                </a:extLst>
              </p:cNvPr>
              <p:cNvSpPr>
                <a:spLocks noChangeArrowheads="1"/>
              </p:cNvSpPr>
              <p:nvPr/>
            </p:nvSpPr>
            <p:spPr bwMode="auto">
              <a:xfrm>
                <a:off x="866" y="1018"/>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sp>
            <p:nvSpPr>
              <p:cNvPr id="320602" name="Rectangle 90">
                <a:extLst>
                  <a:ext uri="{FF2B5EF4-FFF2-40B4-BE49-F238E27FC236}">
                    <a16:creationId xmlns:a16="http://schemas.microsoft.com/office/drawing/2014/main" id="{F94CDEFE-0DD1-40A9-AD74-8F3C29978D88}"/>
                  </a:ext>
                </a:extLst>
              </p:cNvPr>
              <p:cNvSpPr>
                <a:spLocks noChangeArrowheads="1"/>
              </p:cNvSpPr>
              <p:nvPr/>
            </p:nvSpPr>
            <p:spPr bwMode="auto">
              <a:xfrm>
                <a:off x="869" y="1239"/>
                <a:ext cx="267" cy="1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effectLst>
                      <a:outerShdw blurRad="38100" dist="38100" dir="2700000" algn="tl">
                        <a:srgbClr val="FFFFFF"/>
                      </a:outerShdw>
                    </a:effectLst>
                    <a:ea typeface="宋体" panose="02010600030101010101" pitchFamily="2" charset="-122"/>
                  </a:rPr>
                  <a:t>ALU</a:t>
                </a:r>
              </a:p>
            </p:txBody>
          </p:sp>
        </p:grpSp>
        <p:sp>
          <p:nvSpPr>
            <p:cNvPr id="320603" name="Rectangle 91">
              <a:extLst>
                <a:ext uri="{FF2B5EF4-FFF2-40B4-BE49-F238E27FC236}">
                  <a16:creationId xmlns:a16="http://schemas.microsoft.com/office/drawing/2014/main" id="{965FE088-4874-4396-A9D6-98B0076E77E1}"/>
                </a:ext>
              </a:extLst>
            </p:cNvPr>
            <p:cNvSpPr>
              <a:spLocks noChangeArrowheads="1"/>
            </p:cNvSpPr>
            <p:nvPr/>
          </p:nvSpPr>
          <p:spPr bwMode="auto">
            <a:xfrm rot="16200000">
              <a:off x="1884" y="2259"/>
              <a:ext cx="868" cy="23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Trace Cache</a:t>
              </a:r>
            </a:p>
          </p:txBody>
        </p:sp>
        <p:sp>
          <p:nvSpPr>
            <p:cNvPr id="320604" name="Rectangle 92">
              <a:extLst>
                <a:ext uri="{FF2B5EF4-FFF2-40B4-BE49-F238E27FC236}">
                  <a16:creationId xmlns:a16="http://schemas.microsoft.com/office/drawing/2014/main" id="{058DAE74-BA1A-4A32-84BF-932C726FD451}"/>
                </a:ext>
              </a:extLst>
            </p:cNvPr>
            <p:cNvSpPr>
              <a:spLocks noChangeArrowheads="1"/>
            </p:cNvSpPr>
            <p:nvPr/>
          </p:nvSpPr>
          <p:spPr bwMode="auto">
            <a:xfrm rot="16200000">
              <a:off x="2209" y="2324"/>
              <a:ext cx="868" cy="10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Rename/Alloc</a:t>
              </a:r>
            </a:p>
          </p:txBody>
        </p:sp>
        <p:sp>
          <p:nvSpPr>
            <p:cNvPr id="320605" name="Rectangle 93">
              <a:extLst>
                <a:ext uri="{FF2B5EF4-FFF2-40B4-BE49-F238E27FC236}">
                  <a16:creationId xmlns:a16="http://schemas.microsoft.com/office/drawing/2014/main" id="{661F9D97-B106-4F8A-9271-470152223BC0}"/>
                </a:ext>
              </a:extLst>
            </p:cNvPr>
            <p:cNvSpPr>
              <a:spLocks noChangeArrowheads="1"/>
            </p:cNvSpPr>
            <p:nvPr/>
          </p:nvSpPr>
          <p:spPr bwMode="auto">
            <a:xfrm rot="16200000">
              <a:off x="2448" y="2324"/>
              <a:ext cx="868" cy="109"/>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uop Queues</a:t>
              </a:r>
            </a:p>
          </p:txBody>
        </p:sp>
        <p:sp>
          <p:nvSpPr>
            <p:cNvPr id="320606" name="Rectangle 94">
              <a:extLst>
                <a:ext uri="{FF2B5EF4-FFF2-40B4-BE49-F238E27FC236}">
                  <a16:creationId xmlns:a16="http://schemas.microsoft.com/office/drawing/2014/main" id="{D63A6271-09B8-4061-B124-FE032F861D3C}"/>
                </a:ext>
              </a:extLst>
            </p:cNvPr>
            <p:cNvSpPr>
              <a:spLocks noChangeArrowheads="1"/>
            </p:cNvSpPr>
            <p:nvPr/>
          </p:nvSpPr>
          <p:spPr bwMode="auto">
            <a:xfrm>
              <a:off x="2202" y="1732"/>
              <a:ext cx="239"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a:t>
              </a:r>
            </a:p>
          </p:txBody>
        </p:sp>
        <p:sp>
          <p:nvSpPr>
            <p:cNvPr id="320607" name="Line 95">
              <a:extLst>
                <a:ext uri="{FF2B5EF4-FFF2-40B4-BE49-F238E27FC236}">
                  <a16:creationId xmlns:a16="http://schemas.microsoft.com/office/drawing/2014/main" id="{E79C322C-DE87-4A81-B0B9-8E35E911745B}"/>
                </a:ext>
              </a:extLst>
            </p:cNvPr>
            <p:cNvSpPr>
              <a:spLocks noChangeShapeType="1"/>
            </p:cNvSpPr>
            <p:nvPr/>
          </p:nvSpPr>
          <p:spPr bwMode="auto">
            <a:xfrm>
              <a:off x="2332" y="1862"/>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08" name="Line 96">
              <a:extLst>
                <a:ext uri="{FF2B5EF4-FFF2-40B4-BE49-F238E27FC236}">
                  <a16:creationId xmlns:a16="http://schemas.microsoft.com/office/drawing/2014/main" id="{99946C8F-DAB1-47BB-BD06-31D5777CA992}"/>
                </a:ext>
              </a:extLst>
            </p:cNvPr>
            <p:cNvSpPr>
              <a:spLocks noChangeShapeType="1"/>
            </p:cNvSpPr>
            <p:nvPr/>
          </p:nvSpPr>
          <p:spPr bwMode="auto">
            <a:xfrm rot="16200000" flipH="1">
              <a:off x="2513" y="2281"/>
              <a:ext cx="0" cy="151"/>
            </a:xfrm>
            <a:prstGeom prst="line">
              <a:avLst/>
            </a:prstGeom>
            <a:noFill/>
            <a:ln w="381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09" name="Line 97">
              <a:extLst>
                <a:ext uri="{FF2B5EF4-FFF2-40B4-BE49-F238E27FC236}">
                  <a16:creationId xmlns:a16="http://schemas.microsoft.com/office/drawing/2014/main" id="{147C8C26-DA96-4BA8-8594-45764B7D6087}"/>
                </a:ext>
              </a:extLst>
            </p:cNvPr>
            <p:cNvSpPr>
              <a:spLocks noChangeShapeType="1"/>
            </p:cNvSpPr>
            <p:nvPr/>
          </p:nvSpPr>
          <p:spPr bwMode="auto">
            <a:xfrm rot="16200000" flipH="1">
              <a:off x="2766" y="2296"/>
              <a:ext cx="0" cy="130"/>
            </a:xfrm>
            <a:prstGeom prst="line">
              <a:avLst/>
            </a:prstGeom>
            <a:noFill/>
            <a:ln w="3810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10" name="Line 98">
              <a:extLst>
                <a:ext uri="{FF2B5EF4-FFF2-40B4-BE49-F238E27FC236}">
                  <a16:creationId xmlns:a16="http://schemas.microsoft.com/office/drawing/2014/main" id="{F1E5FC81-3D4F-4FAA-B14B-AA2EF87505F4}"/>
                </a:ext>
              </a:extLst>
            </p:cNvPr>
            <p:cNvSpPr>
              <a:spLocks noChangeShapeType="1"/>
            </p:cNvSpPr>
            <p:nvPr/>
          </p:nvSpPr>
          <p:spPr bwMode="auto">
            <a:xfrm rot="16200000" flipH="1">
              <a:off x="2994" y="2307"/>
              <a:ext cx="0" cy="108"/>
            </a:xfrm>
            <a:prstGeom prst="line">
              <a:avLst/>
            </a:prstGeom>
            <a:noFill/>
            <a:ln w="571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11" name="Rectangle 99">
              <a:extLst>
                <a:ext uri="{FF2B5EF4-FFF2-40B4-BE49-F238E27FC236}">
                  <a16:creationId xmlns:a16="http://schemas.microsoft.com/office/drawing/2014/main" id="{8E2D8471-8772-40EC-AE83-4B178C9B1A65}"/>
                </a:ext>
              </a:extLst>
            </p:cNvPr>
            <p:cNvSpPr>
              <a:spLocks noChangeArrowheads="1"/>
            </p:cNvSpPr>
            <p:nvPr/>
          </p:nvSpPr>
          <p:spPr bwMode="auto">
            <a:xfrm>
              <a:off x="2202" y="2904"/>
              <a:ext cx="239" cy="152"/>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ROM</a:t>
              </a:r>
            </a:p>
          </p:txBody>
        </p:sp>
        <p:sp>
          <p:nvSpPr>
            <p:cNvPr id="320612" name="Line 100">
              <a:extLst>
                <a:ext uri="{FF2B5EF4-FFF2-40B4-BE49-F238E27FC236}">
                  <a16:creationId xmlns:a16="http://schemas.microsoft.com/office/drawing/2014/main" id="{7BA02A9D-C300-428A-AE2F-C58072A3392B}"/>
                </a:ext>
              </a:extLst>
            </p:cNvPr>
            <p:cNvSpPr>
              <a:spLocks noChangeShapeType="1"/>
            </p:cNvSpPr>
            <p:nvPr/>
          </p:nvSpPr>
          <p:spPr bwMode="auto">
            <a:xfrm>
              <a:off x="2441" y="2991"/>
              <a:ext cx="43"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13" name="Line 101">
              <a:extLst>
                <a:ext uri="{FF2B5EF4-FFF2-40B4-BE49-F238E27FC236}">
                  <a16:creationId xmlns:a16="http://schemas.microsoft.com/office/drawing/2014/main" id="{2EDB7067-8849-4C81-A5F9-42C077F45EBA}"/>
                </a:ext>
              </a:extLst>
            </p:cNvPr>
            <p:cNvSpPr>
              <a:spLocks noChangeShapeType="1"/>
            </p:cNvSpPr>
            <p:nvPr/>
          </p:nvSpPr>
          <p:spPr bwMode="auto">
            <a:xfrm flipH="1" flipV="1">
              <a:off x="2484" y="2361"/>
              <a:ext cx="0" cy="630"/>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14" name="Line 102">
              <a:extLst>
                <a:ext uri="{FF2B5EF4-FFF2-40B4-BE49-F238E27FC236}">
                  <a16:creationId xmlns:a16="http://schemas.microsoft.com/office/drawing/2014/main" id="{8B31B6AC-9DD3-4B1A-9A06-85245772D241}"/>
                </a:ext>
              </a:extLst>
            </p:cNvPr>
            <p:cNvSpPr>
              <a:spLocks noChangeShapeType="1"/>
            </p:cNvSpPr>
            <p:nvPr/>
          </p:nvSpPr>
          <p:spPr bwMode="auto">
            <a:xfrm>
              <a:off x="2321" y="2817"/>
              <a:ext cx="0" cy="87"/>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0615" name="Group 103">
              <a:extLst>
                <a:ext uri="{FF2B5EF4-FFF2-40B4-BE49-F238E27FC236}">
                  <a16:creationId xmlns:a16="http://schemas.microsoft.com/office/drawing/2014/main" id="{10B68D9F-82D6-4D8F-A820-084BDF00CEB6}"/>
                </a:ext>
              </a:extLst>
            </p:cNvPr>
            <p:cNvGrpSpPr>
              <a:grpSpLocks/>
            </p:cNvGrpSpPr>
            <p:nvPr/>
          </p:nvGrpSpPr>
          <p:grpSpPr bwMode="auto">
            <a:xfrm>
              <a:off x="2427" y="2234"/>
              <a:ext cx="169" cy="190"/>
              <a:chOff x="0" y="0"/>
              <a:chExt cx="373" cy="418"/>
            </a:xfrm>
          </p:grpSpPr>
          <p:sp>
            <p:nvSpPr>
              <p:cNvPr id="320616" name="Line 104">
                <a:extLst>
                  <a:ext uri="{FF2B5EF4-FFF2-40B4-BE49-F238E27FC236}">
                    <a16:creationId xmlns:a16="http://schemas.microsoft.com/office/drawing/2014/main" id="{9721D555-5BDC-4900-AE1F-066A08FF72A2}"/>
                  </a:ext>
                </a:extLst>
              </p:cNvPr>
              <p:cNvSpPr>
                <a:spLocks noChangeShapeType="1"/>
              </p:cNvSpPr>
              <p:nvPr/>
            </p:nvSpPr>
            <p:spPr bwMode="auto">
              <a:xfrm flipV="1">
                <a:off x="187" y="206"/>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17" name="Text Box 105">
                <a:extLst>
                  <a:ext uri="{FF2B5EF4-FFF2-40B4-BE49-F238E27FC236}">
                    <a16:creationId xmlns:a16="http://schemas.microsoft.com/office/drawing/2014/main" id="{E3C8306A-DB90-4F38-95B0-26771AA54D53}"/>
                  </a:ext>
                </a:extLst>
              </p:cNvPr>
              <p:cNvSpPr txBox="1">
                <a:spLocks noChangeArrowheads="1"/>
              </p:cNvSpPr>
              <p:nvPr/>
            </p:nvSpPr>
            <p:spPr bwMode="auto">
              <a:xfrm>
                <a:off x="0" y="0"/>
                <a:ext cx="373" cy="4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p>
            </p:txBody>
          </p:sp>
        </p:grpSp>
        <p:grpSp>
          <p:nvGrpSpPr>
            <p:cNvPr id="320618" name="Group 106">
              <a:extLst>
                <a:ext uri="{FF2B5EF4-FFF2-40B4-BE49-F238E27FC236}">
                  <a16:creationId xmlns:a16="http://schemas.microsoft.com/office/drawing/2014/main" id="{F948D8D3-3716-4733-92D3-0033AE3F8D2E}"/>
                </a:ext>
              </a:extLst>
            </p:cNvPr>
            <p:cNvGrpSpPr>
              <a:grpSpLocks/>
            </p:cNvGrpSpPr>
            <p:nvPr/>
          </p:nvGrpSpPr>
          <p:grpSpPr bwMode="auto">
            <a:xfrm>
              <a:off x="2653" y="2237"/>
              <a:ext cx="169" cy="189"/>
              <a:chOff x="0" y="0"/>
              <a:chExt cx="374" cy="416"/>
            </a:xfrm>
          </p:grpSpPr>
          <p:sp>
            <p:nvSpPr>
              <p:cNvPr id="320619" name="Line 107">
                <a:extLst>
                  <a:ext uri="{FF2B5EF4-FFF2-40B4-BE49-F238E27FC236}">
                    <a16:creationId xmlns:a16="http://schemas.microsoft.com/office/drawing/2014/main" id="{37563293-45EC-431E-864B-4BDBCD8220D2}"/>
                  </a:ext>
                </a:extLst>
              </p:cNvPr>
              <p:cNvSpPr>
                <a:spLocks noChangeShapeType="1"/>
              </p:cNvSpPr>
              <p:nvPr/>
            </p:nvSpPr>
            <p:spPr bwMode="auto">
              <a:xfrm flipV="1">
                <a:off x="189" y="209"/>
                <a:ext cx="55" cy="9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20" name="Text Box 108">
                <a:extLst>
                  <a:ext uri="{FF2B5EF4-FFF2-40B4-BE49-F238E27FC236}">
                    <a16:creationId xmlns:a16="http://schemas.microsoft.com/office/drawing/2014/main" id="{F8BBDDCA-C43E-4A16-81E6-44119ECCB037}"/>
                  </a:ext>
                </a:extLst>
              </p:cNvPr>
              <p:cNvSpPr txBox="1">
                <a:spLocks noChangeArrowheads="1"/>
              </p:cNvSpPr>
              <p:nvPr/>
            </p:nvSpPr>
            <p:spPr bwMode="auto">
              <a:xfrm>
                <a:off x="0" y="0"/>
                <a:ext cx="374" cy="4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200">
                    <a:solidFill>
                      <a:schemeClr val="accent2"/>
                    </a:solidFill>
                    <a:effectLst>
                      <a:outerShdw blurRad="38100" dist="38100" dir="2700000" algn="tl">
                        <a:srgbClr val="000000"/>
                      </a:outerShdw>
                    </a:effectLst>
                    <a:ea typeface="宋体" panose="02010600030101010101" pitchFamily="2" charset="-122"/>
                  </a:rPr>
                  <a:t>3</a:t>
                </a:r>
              </a:p>
            </p:txBody>
          </p:sp>
        </p:grpSp>
        <p:sp>
          <p:nvSpPr>
            <p:cNvPr id="320621" name="Line 109">
              <a:extLst>
                <a:ext uri="{FF2B5EF4-FFF2-40B4-BE49-F238E27FC236}">
                  <a16:creationId xmlns:a16="http://schemas.microsoft.com/office/drawing/2014/main" id="{30233778-1C3F-45F6-961E-F539EC5CF374}"/>
                </a:ext>
              </a:extLst>
            </p:cNvPr>
            <p:cNvSpPr>
              <a:spLocks noChangeShapeType="1"/>
            </p:cNvSpPr>
            <p:nvPr/>
          </p:nvSpPr>
          <p:spPr bwMode="auto">
            <a:xfrm flipH="1">
              <a:off x="2507" y="2333"/>
              <a:ext cx="27" cy="53"/>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22" name="Line 110">
              <a:extLst>
                <a:ext uri="{FF2B5EF4-FFF2-40B4-BE49-F238E27FC236}">
                  <a16:creationId xmlns:a16="http://schemas.microsoft.com/office/drawing/2014/main" id="{DB9D6553-1ACB-4505-A9B7-734D2F1BF221}"/>
                </a:ext>
              </a:extLst>
            </p:cNvPr>
            <p:cNvSpPr>
              <a:spLocks noChangeShapeType="1"/>
            </p:cNvSpPr>
            <p:nvPr/>
          </p:nvSpPr>
          <p:spPr bwMode="auto">
            <a:xfrm flipH="1">
              <a:off x="2735" y="2335"/>
              <a:ext cx="30" cy="51"/>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0623" name="Group 111">
              <a:extLst>
                <a:ext uri="{FF2B5EF4-FFF2-40B4-BE49-F238E27FC236}">
                  <a16:creationId xmlns:a16="http://schemas.microsoft.com/office/drawing/2014/main" id="{1F4A4A9E-7A87-4569-8BD5-B93C509526F1}"/>
                </a:ext>
              </a:extLst>
            </p:cNvPr>
            <p:cNvGrpSpPr>
              <a:grpSpLocks/>
            </p:cNvGrpSpPr>
            <p:nvPr/>
          </p:nvGrpSpPr>
          <p:grpSpPr bwMode="auto">
            <a:xfrm>
              <a:off x="1746" y="1667"/>
              <a:ext cx="456" cy="1151"/>
              <a:chOff x="0" y="0"/>
              <a:chExt cx="1008" cy="2544"/>
            </a:xfrm>
          </p:grpSpPr>
          <p:sp>
            <p:nvSpPr>
              <p:cNvPr id="320624" name="Rectangle 112">
                <a:extLst>
                  <a:ext uri="{FF2B5EF4-FFF2-40B4-BE49-F238E27FC236}">
                    <a16:creationId xmlns:a16="http://schemas.microsoft.com/office/drawing/2014/main" id="{1107EFC1-C72A-4A8A-8959-5958AD0F01D4}"/>
                  </a:ext>
                </a:extLst>
              </p:cNvPr>
              <p:cNvSpPr>
                <a:spLocks noChangeArrowheads="1"/>
              </p:cNvSpPr>
              <p:nvPr/>
            </p:nvSpPr>
            <p:spPr bwMode="auto">
              <a:xfrm rot="16200000">
                <a:off x="-336" y="1440"/>
                <a:ext cx="1920" cy="288"/>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Decoder</a:t>
                </a:r>
              </a:p>
            </p:txBody>
          </p:sp>
          <p:sp>
            <p:nvSpPr>
              <p:cNvPr id="320625" name="Line 113">
                <a:extLst>
                  <a:ext uri="{FF2B5EF4-FFF2-40B4-BE49-F238E27FC236}">
                    <a16:creationId xmlns:a16="http://schemas.microsoft.com/office/drawing/2014/main" id="{BC77EF57-EA86-4B53-AF19-7E44CA9EB3F0}"/>
                  </a:ext>
                </a:extLst>
              </p:cNvPr>
              <p:cNvSpPr>
                <a:spLocks noChangeShapeType="1"/>
              </p:cNvSpPr>
              <p:nvPr/>
            </p:nvSpPr>
            <p:spPr bwMode="auto">
              <a:xfrm rot="16200000">
                <a:off x="372" y="1428"/>
                <a:ext cx="0" cy="216"/>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26" name="Line 114">
                <a:extLst>
                  <a:ext uri="{FF2B5EF4-FFF2-40B4-BE49-F238E27FC236}">
                    <a16:creationId xmlns:a16="http://schemas.microsoft.com/office/drawing/2014/main" id="{7877DC63-643E-4360-8289-C759B7F98299}"/>
                  </a:ext>
                </a:extLst>
              </p:cNvPr>
              <p:cNvSpPr>
                <a:spLocks noChangeShapeType="1"/>
              </p:cNvSpPr>
              <p:nvPr/>
            </p:nvSpPr>
            <p:spPr bwMode="auto">
              <a:xfrm rot="16200000" flipH="1">
                <a:off x="888" y="1416"/>
                <a:ext cx="0" cy="240"/>
              </a:xfrm>
              <a:prstGeom prst="line">
                <a:avLst/>
              </a:prstGeom>
              <a:noFill/>
              <a:ln w="19050">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27" name="Rectangle 115">
                <a:extLst>
                  <a:ext uri="{FF2B5EF4-FFF2-40B4-BE49-F238E27FC236}">
                    <a16:creationId xmlns:a16="http://schemas.microsoft.com/office/drawing/2014/main" id="{1C6C5E5D-79F5-4B7B-BFBD-291F9C6271A4}"/>
                  </a:ext>
                </a:extLst>
              </p:cNvPr>
              <p:cNvSpPr>
                <a:spLocks noChangeArrowheads="1"/>
              </p:cNvSpPr>
              <p:nvPr/>
            </p:nvSpPr>
            <p:spPr bwMode="auto">
              <a:xfrm rot="16200000">
                <a:off x="-828" y="1452"/>
                <a:ext cx="1920" cy="26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BTB &amp; I-TLB</a:t>
                </a:r>
              </a:p>
            </p:txBody>
          </p:sp>
          <p:sp>
            <p:nvSpPr>
              <p:cNvPr id="320628" name="Line 116">
                <a:extLst>
                  <a:ext uri="{FF2B5EF4-FFF2-40B4-BE49-F238E27FC236}">
                    <a16:creationId xmlns:a16="http://schemas.microsoft.com/office/drawing/2014/main" id="{2DB02E12-3CEA-43D2-A715-D9A4D3751411}"/>
                  </a:ext>
                </a:extLst>
              </p:cNvPr>
              <p:cNvSpPr>
                <a:spLocks noChangeShapeType="1"/>
              </p:cNvSpPr>
              <p:nvPr/>
            </p:nvSpPr>
            <p:spPr bwMode="auto">
              <a:xfrm>
                <a:off x="144" y="0"/>
                <a:ext cx="0" cy="624"/>
              </a:xfrm>
              <a:prstGeom prst="line">
                <a:avLst/>
              </a:prstGeom>
              <a:noFill/>
              <a:ln w="12700">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0629" name="Rectangle 117">
              <a:extLst>
                <a:ext uri="{FF2B5EF4-FFF2-40B4-BE49-F238E27FC236}">
                  <a16:creationId xmlns:a16="http://schemas.microsoft.com/office/drawing/2014/main" id="{9A6EE29E-F195-4D22-B527-CB3DF7A09890}"/>
                </a:ext>
              </a:extLst>
            </p:cNvPr>
            <p:cNvSpPr>
              <a:spLocks noChangeArrowheads="1"/>
            </p:cNvSpPr>
            <p:nvPr/>
          </p:nvSpPr>
          <p:spPr bwMode="auto">
            <a:xfrm>
              <a:off x="1745" y="1538"/>
              <a:ext cx="1824" cy="13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L2 Cache and Control</a:t>
              </a:r>
            </a:p>
          </p:txBody>
        </p:sp>
        <p:grpSp>
          <p:nvGrpSpPr>
            <p:cNvPr id="320630" name="Group 118">
              <a:extLst>
                <a:ext uri="{FF2B5EF4-FFF2-40B4-BE49-F238E27FC236}">
                  <a16:creationId xmlns:a16="http://schemas.microsoft.com/office/drawing/2014/main" id="{46B12250-8D8F-4DFE-BC35-35A040F849BF}"/>
                </a:ext>
              </a:extLst>
            </p:cNvPr>
            <p:cNvGrpSpPr>
              <a:grpSpLocks/>
            </p:cNvGrpSpPr>
            <p:nvPr/>
          </p:nvGrpSpPr>
          <p:grpSpPr bwMode="auto">
            <a:xfrm>
              <a:off x="1632" y="0"/>
              <a:ext cx="576" cy="384"/>
              <a:chOff x="0" y="0"/>
              <a:chExt cx="576" cy="384"/>
            </a:xfrm>
          </p:grpSpPr>
          <p:sp>
            <p:nvSpPr>
              <p:cNvPr id="320631" name="Rectangle 119">
                <a:extLst>
                  <a:ext uri="{FF2B5EF4-FFF2-40B4-BE49-F238E27FC236}">
                    <a16:creationId xmlns:a16="http://schemas.microsoft.com/office/drawing/2014/main" id="{53042864-7D00-4862-8020-C2A6E3ADFD7C}"/>
                  </a:ext>
                </a:extLst>
              </p:cNvPr>
              <p:cNvSpPr>
                <a:spLocks noChangeArrowheads="1"/>
              </p:cNvSpPr>
              <p:nvPr/>
            </p:nvSpPr>
            <p:spPr bwMode="auto">
              <a:xfrm>
                <a:off x="0" y="0"/>
                <a:ext cx="288"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632" name="Rectangle 120">
                <a:extLst>
                  <a:ext uri="{FF2B5EF4-FFF2-40B4-BE49-F238E27FC236}">
                    <a16:creationId xmlns:a16="http://schemas.microsoft.com/office/drawing/2014/main" id="{664F66B3-33C5-40F7-B0A3-453545E21604}"/>
                  </a:ext>
                </a:extLst>
              </p:cNvPr>
              <p:cNvSpPr>
                <a:spLocks noChangeArrowheads="1"/>
              </p:cNvSpPr>
              <p:nvPr/>
            </p:nvSpPr>
            <p:spPr bwMode="auto">
              <a:xfrm>
                <a:off x="288" y="0"/>
                <a:ext cx="288" cy="384"/>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0633" name="Rectangle 121">
              <a:extLst>
                <a:ext uri="{FF2B5EF4-FFF2-40B4-BE49-F238E27FC236}">
                  <a16:creationId xmlns:a16="http://schemas.microsoft.com/office/drawing/2014/main" id="{A31FBF8C-F731-44EF-8576-D8015745BF6E}"/>
                </a:ext>
              </a:extLst>
            </p:cNvPr>
            <p:cNvSpPr>
              <a:spLocks noChangeArrowheads="1"/>
            </p:cNvSpPr>
            <p:nvPr/>
          </p:nvSpPr>
          <p:spPr bwMode="auto">
            <a:xfrm>
              <a:off x="40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a:t>
              </a:r>
              <a:endParaRPr lang="en-US" altLang="zh-CN" sz="2800">
                <a:effectLst>
                  <a:outerShdw blurRad="38100" dist="38100" dir="2700000" algn="tl">
                    <a:srgbClr val="FFFFFF"/>
                  </a:outerShdw>
                </a:effectLst>
                <a:ea typeface="宋体" panose="02010600030101010101" pitchFamily="2" charset="-122"/>
              </a:endParaRPr>
            </a:p>
          </p:txBody>
        </p:sp>
        <p:sp>
          <p:nvSpPr>
            <p:cNvPr id="320634" name="Rectangle 122">
              <a:extLst>
                <a:ext uri="{FF2B5EF4-FFF2-40B4-BE49-F238E27FC236}">
                  <a16:creationId xmlns:a16="http://schemas.microsoft.com/office/drawing/2014/main" id="{B39236D8-EC38-4FE3-AB54-BD3DCAA51ADD}"/>
                </a:ext>
              </a:extLst>
            </p:cNvPr>
            <p:cNvSpPr>
              <a:spLocks noChangeArrowheads="1"/>
            </p:cNvSpPr>
            <p:nvPr/>
          </p:nvSpPr>
          <p:spPr bwMode="auto">
            <a:xfrm>
              <a:off x="67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3</a:t>
              </a:r>
              <a:endParaRPr lang="en-US" altLang="zh-CN" sz="2800">
                <a:effectLst>
                  <a:outerShdw blurRad="38100" dist="38100" dir="2700000" algn="tl">
                    <a:srgbClr val="FFFFFF"/>
                  </a:outerShdw>
                </a:effectLst>
                <a:ea typeface="宋体" panose="02010600030101010101" pitchFamily="2" charset="-122"/>
              </a:endParaRPr>
            </a:p>
          </p:txBody>
        </p:sp>
        <p:sp>
          <p:nvSpPr>
            <p:cNvPr id="320635" name="Rectangle 123">
              <a:extLst>
                <a:ext uri="{FF2B5EF4-FFF2-40B4-BE49-F238E27FC236}">
                  <a16:creationId xmlns:a16="http://schemas.microsoft.com/office/drawing/2014/main" id="{980A8B2A-6978-4BE1-B5C3-C272F9F3A165}"/>
                </a:ext>
              </a:extLst>
            </p:cNvPr>
            <p:cNvSpPr>
              <a:spLocks noChangeArrowheads="1"/>
            </p:cNvSpPr>
            <p:nvPr/>
          </p:nvSpPr>
          <p:spPr bwMode="auto">
            <a:xfrm>
              <a:off x="94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4</a:t>
              </a:r>
              <a:endParaRPr lang="en-US" altLang="zh-CN" sz="2800">
                <a:effectLst>
                  <a:outerShdw blurRad="38100" dist="38100" dir="2700000" algn="tl">
                    <a:srgbClr val="FFFFFF"/>
                  </a:outerShdw>
                </a:effectLst>
                <a:ea typeface="宋体" panose="02010600030101010101" pitchFamily="2" charset="-122"/>
              </a:endParaRPr>
            </a:p>
          </p:txBody>
        </p:sp>
        <p:sp>
          <p:nvSpPr>
            <p:cNvPr id="320636" name="Rectangle 124">
              <a:extLst>
                <a:ext uri="{FF2B5EF4-FFF2-40B4-BE49-F238E27FC236}">
                  <a16:creationId xmlns:a16="http://schemas.microsoft.com/office/drawing/2014/main" id="{37B4968C-5197-4845-AA04-59D40917CE30}"/>
                </a:ext>
              </a:extLst>
            </p:cNvPr>
            <p:cNvSpPr>
              <a:spLocks noChangeArrowheads="1"/>
            </p:cNvSpPr>
            <p:nvPr/>
          </p:nvSpPr>
          <p:spPr bwMode="auto">
            <a:xfrm>
              <a:off x="122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5</a:t>
              </a:r>
              <a:endParaRPr lang="en-US" altLang="zh-CN" sz="2800">
                <a:effectLst>
                  <a:outerShdw blurRad="38100" dist="38100" dir="2700000" algn="tl">
                    <a:srgbClr val="FFFFFF"/>
                  </a:outerShdw>
                </a:effectLst>
                <a:ea typeface="宋体" panose="02010600030101010101" pitchFamily="2" charset="-122"/>
              </a:endParaRPr>
            </a:p>
          </p:txBody>
        </p:sp>
        <p:sp>
          <p:nvSpPr>
            <p:cNvPr id="320637" name="Rectangle 125">
              <a:extLst>
                <a:ext uri="{FF2B5EF4-FFF2-40B4-BE49-F238E27FC236}">
                  <a16:creationId xmlns:a16="http://schemas.microsoft.com/office/drawing/2014/main" id="{8D3F3919-7ACB-471A-B765-5F91040311E9}"/>
                </a:ext>
              </a:extLst>
            </p:cNvPr>
            <p:cNvSpPr>
              <a:spLocks noChangeArrowheads="1"/>
            </p:cNvSpPr>
            <p:nvPr/>
          </p:nvSpPr>
          <p:spPr bwMode="auto">
            <a:xfrm>
              <a:off x="1492"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6</a:t>
              </a:r>
              <a:endParaRPr lang="en-US" altLang="zh-CN" sz="2800">
                <a:effectLst>
                  <a:outerShdw blurRad="38100" dist="38100" dir="2700000" algn="tl">
                    <a:srgbClr val="FFFFFF"/>
                  </a:outerShdw>
                </a:effectLst>
                <a:ea typeface="宋体" panose="02010600030101010101" pitchFamily="2" charset="-122"/>
              </a:endParaRPr>
            </a:p>
          </p:txBody>
        </p:sp>
        <p:sp>
          <p:nvSpPr>
            <p:cNvPr id="320638" name="Rectangle 126">
              <a:extLst>
                <a:ext uri="{FF2B5EF4-FFF2-40B4-BE49-F238E27FC236}">
                  <a16:creationId xmlns:a16="http://schemas.microsoft.com/office/drawing/2014/main" id="{E0AC2211-7EA0-45A9-8C9E-6075023EA646}"/>
                </a:ext>
              </a:extLst>
            </p:cNvPr>
            <p:cNvSpPr>
              <a:spLocks noChangeArrowheads="1"/>
            </p:cNvSpPr>
            <p:nvPr/>
          </p:nvSpPr>
          <p:spPr bwMode="auto">
            <a:xfrm>
              <a:off x="1765"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7</a:t>
              </a:r>
              <a:endParaRPr lang="en-US" altLang="zh-CN" sz="2800">
                <a:effectLst>
                  <a:outerShdw blurRad="38100" dist="38100" dir="2700000" algn="tl">
                    <a:srgbClr val="FFFFFF"/>
                  </a:outerShdw>
                </a:effectLst>
                <a:ea typeface="宋体" panose="02010600030101010101" pitchFamily="2" charset="-122"/>
              </a:endParaRPr>
            </a:p>
          </p:txBody>
        </p:sp>
        <p:sp>
          <p:nvSpPr>
            <p:cNvPr id="320639" name="Rectangle 127">
              <a:extLst>
                <a:ext uri="{FF2B5EF4-FFF2-40B4-BE49-F238E27FC236}">
                  <a16:creationId xmlns:a16="http://schemas.microsoft.com/office/drawing/2014/main" id="{AD05DD84-46FF-4CD7-BBC6-DD17BB530D84}"/>
                </a:ext>
              </a:extLst>
            </p:cNvPr>
            <p:cNvSpPr>
              <a:spLocks noChangeArrowheads="1"/>
            </p:cNvSpPr>
            <p:nvPr/>
          </p:nvSpPr>
          <p:spPr bwMode="auto">
            <a:xfrm>
              <a:off x="2037"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8</a:t>
              </a:r>
              <a:endParaRPr lang="en-US" altLang="zh-CN" sz="2800">
                <a:effectLst>
                  <a:outerShdw blurRad="38100" dist="38100" dir="2700000" algn="tl">
                    <a:srgbClr val="FFFFFF"/>
                  </a:outerShdw>
                </a:effectLst>
                <a:ea typeface="宋体" panose="02010600030101010101" pitchFamily="2" charset="-122"/>
              </a:endParaRPr>
            </a:p>
          </p:txBody>
        </p:sp>
        <p:sp>
          <p:nvSpPr>
            <p:cNvPr id="320640" name="Rectangle 128">
              <a:extLst>
                <a:ext uri="{FF2B5EF4-FFF2-40B4-BE49-F238E27FC236}">
                  <a16:creationId xmlns:a16="http://schemas.microsoft.com/office/drawing/2014/main" id="{91160C62-D5C7-4875-AF1C-AC93F4F6C595}"/>
                </a:ext>
              </a:extLst>
            </p:cNvPr>
            <p:cNvSpPr>
              <a:spLocks noChangeArrowheads="1"/>
            </p:cNvSpPr>
            <p:nvPr/>
          </p:nvSpPr>
          <p:spPr bwMode="auto">
            <a:xfrm>
              <a:off x="231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9</a:t>
              </a:r>
              <a:endParaRPr lang="en-US" altLang="zh-CN" sz="2800">
                <a:effectLst>
                  <a:outerShdw blurRad="38100" dist="38100" dir="2700000" algn="tl">
                    <a:srgbClr val="FFFFFF"/>
                  </a:outerShdw>
                </a:effectLst>
                <a:ea typeface="宋体" panose="02010600030101010101" pitchFamily="2" charset="-122"/>
              </a:endParaRPr>
            </a:p>
          </p:txBody>
        </p:sp>
        <p:sp>
          <p:nvSpPr>
            <p:cNvPr id="320641" name="Rectangle 129">
              <a:extLst>
                <a:ext uri="{FF2B5EF4-FFF2-40B4-BE49-F238E27FC236}">
                  <a16:creationId xmlns:a16="http://schemas.microsoft.com/office/drawing/2014/main" id="{272CF16E-7F50-4108-AC7A-65A2A3E9C79A}"/>
                </a:ext>
              </a:extLst>
            </p:cNvPr>
            <p:cNvSpPr>
              <a:spLocks noChangeArrowheads="1"/>
            </p:cNvSpPr>
            <p:nvPr/>
          </p:nvSpPr>
          <p:spPr bwMode="auto">
            <a:xfrm>
              <a:off x="256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10</a:t>
              </a:r>
              <a:endParaRPr lang="en-US" altLang="zh-CN" sz="2800">
                <a:effectLst>
                  <a:outerShdw blurRad="38100" dist="38100" dir="2700000" algn="tl">
                    <a:srgbClr val="FFFFFF"/>
                  </a:outerShdw>
                </a:effectLst>
                <a:ea typeface="宋体" panose="02010600030101010101" pitchFamily="2" charset="-122"/>
              </a:endParaRPr>
            </a:p>
          </p:txBody>
        </p:sp>
        <p:sp>
          <p:nvSpPr>
            <p:cNvPr id="320642" name="Rectangle 130">
              <a:extLst>
                <a:ext uri="{FF2B5EF4-FFF2-40B4-BE49-F238E27FC236}">
                  <a16:creationId xmlns:a16="http://schemas.microsoft.com/office/drawing/2014/main" id="{F01B4EA6-FB4F-449D-9AE5-6BE6D037C89B}"/>
                </a:ext>
              </a:extLst>
            </p:cNvPr>
            <p:cNvSpPr>
              <a:spLocks noChangeArrowheads="1"/>
            </p:cNvSpPr>
            <p:nvPr/>
          </p:nvSpPr>
          <p:spPr bwMode="auto">
            <a:xfrm>
              <a:off x="283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11</a:t>
              </a:r>
              <a:endParaRPr lang="en-US" altLang="zh-CN" sz="2800">
                <a:effectLst>
                  <a:outerShdw blurRad="38100" dist="38100" dir="2700000" algn="tl">
                    <a:srgbClr val="FFFFFF"/>
                  </a:outerShdw>
                </a:effectLst>
                <a:ea typeface="宋体" panose="02010600030101010101" pitchFamily="2" charset="-122"/>
              </a:endParaRPr>
            </a:p>
          </p:txBody>
        </p:sp>
        <p:sp>
          <p:nvSpPr>
            <p:cNvPr id="320643" name="Rectangle 131">
              <a:extLst>
                <a:ext uri="{FF2B5EF4-FFF2-40B4-BE49-F238E27FC236}">
                  <a16:creationId xmlns:a16="http://schemas.microsoft.com/office/drawing/2014/main" id="{699BE7DB-DB4E-4744-B6FB-F40F296E4BA1}"/>
                </a:ext>
              </a:extLst>
            </p:cNvPr>
            <p:cNvSpPr>
              <a:spLocks noChangeArrowheads="1"/>
            </p:cNvSpPr>
            <p:nvPr/>
          </p:nvSpPr>
          <p:spPr bwMode="auto">
            <a:xfrm>
              <a:off x="3112"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12</a:t>
              </a:r>
              <a:endParaRPr lang="en-US" altLang="zh-CN" sz="2800">
                <a:effectLst>
                  <a:outerShdw blurRad="38100" dist="38100" dir="2700000" algn="tl">
                    <a:srgbClr val="FFFFFF"/>
                  </a:outerShdw>
                </a:effectLst>
                <a:ea typeface="宋体" panose="02010600030101010101" pitchFamily="2" charset="-122"/>
              </a:endParaRPr>
            </a:p>
          </p:txBody>
        </p:sp>
        <p:sp>
          <p:nvSpPr>
            <p:cNvPr id="320644" name="Rectangle 132">
              <a:extLst>
                <a:ext uri="{FF2B5EF4-FFF2-40B4-BE49-F238E27FC236}">
                  <a16:creationId xmlns:a16="http://schemas.microsoft.com/office/drawing/2014/main" id="{E8ABA99F-B1F5-416D-8EFA-D06F718FE115}"/>
                </a:ext>
              </a:extLst>
            </p:cNvPr>
            <p:cNvSpPr>
              <a:spLocks noChangeArrowheads="1"/>
            </p:cNvSpPr>
            <p:nvPr/>
          </p:nvSpPr>
          <p:spPr bwMode="auto">
            <a:xfrm>
              <a:off x="611" y="211"/>
              <a:ext cx="411"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Fetch</a:t>
              </a:r>
              <a:endParaRPr lang="en-US" altLang="zh-CN" sz="2400">
                <a:effectLst>
                  <a:outerShdw blurRad="38100" dist="38100" dir="2700000" algn="tl">
                    <a:srgbClr val="FFFFFF"/>
                  </a:outerShdw>
                </a:effectLst>
                <a:ea typeface="宋体" panose="02010600030101010101" pitchFamily="2" charset="-122"/>
              </a:endParaRPr>
            </a:p>
          </p:txBody>
        </p:sp>
        <p:sp>
          <p:nvSpPr>
            <p:cNvPr id="320645" name="Rectangle 133">
              <a:extLst>
                <a:ext uri="{FF2B5EF4-FFF2-40B4-BE49-F238E27FC236}">
                  <a16:creationId xmlns:a16="http://schemas.microsoft.com/office/drawing/2014/main" id="{F6C986E9-1E9F-4825-9B36-00C5E24D5BE2}"/>
                </a:ext>
              </a:extLst>
            </p:cNvPr>
            <p:cNvSpPr>
              <a:spLocks noChangeArrowheads="1"/>
            </p:cNvSpPr>
            <p:nvPr/>
          </p:nvSpPr>
          <p:spPr bwMode="auto">
            <a:xfrm>
              <a:off x="1117" y="211"/>
              <a:ext cx="239"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20646" name="Rectangle 134">
              <a:extLst>
                <a:ext uri="{FF2B5EF4-FFF2-40B4-BE49-F238E27FC236}">
                  <a16:creationId xmlns:a16="http://schemas.microsoft.com/office/drawing/2014/main" id="{40B49727-8458-4711-9FB4-0D37ED487260}"/>
                </a:ext>
              </a:extLst>
            </p:cNvPr>
            <p:cNvSpPr>
              <a:spLocks noChangeArrowheads="1"/>
            </p:cNvSpPr>
            <p:nvPr/>
          </p:nvSpPr>
          <p:spPr bwMode="auto">
            <a:xfrm>
              <a:off x="1391" y="211"/>
              <a:ext cx="23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Alloc</a:t>
              </a:r>
              <a:endParaRPr lang="en-US" altLang="zh-CN" sz="2400">
                <a:effectLst>
                  <a:outerShdw blurRad="38100" dist="38100" dir="2700000" algn="tl">
                    <a:srgbClr val="FFFFFF"/>
                  </a:outerShdw>
                </a:effectLst>
                <a:ea typeface="宋体" panose="02010600030101010101" pitchFamily="2" charset="-122"/>
              </a:endParaRPr>
            </a:p>
          </p:txBody>
        </p:sp>
        <p:sp>
          <p:nvSpPr>
            <p:cNvPr id="320647" name="Rectangle 135">
              <a:extLst>
                <a:ext uri="{FF2B5EF4-FFF2-40B4-BE49-F238E27FC236}">
                  <a16:creationId xmlns:a16="http://schemas.microsoft.com/office/drawing/2014/main" id="{A6DA174A-9580-484B-8A13-B7EB64425B3A}"/>
                </a:ext>
              </a:extLst>
            </p:cNvPr>
            <p:cNvSpPr>
              <a:spLocks noChangeArrowheads="1"/>
            </p:cNvSpPr>
            <p:nvPr/>
          </p:nvSpPr>
          <p:spPr bwMode="auto">
            <a:xfrm>
              <a:off x="1751" y="214"/>
              <a:ext cx="372"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Rename</a:t>
              </a:r>
              <a:endParaRPr lang="en-US" altLang="zh-CN" sz="2400">
                <a:effectLst>
                  <a:outerShdw blurRad="38100" dist="38100" dir="2700000" algn="tl">
                    <a:srgbClr val="FFFFFF"/>
                  </a:outerShdw>
                </a:effectLst>
                <a:ea typeface="宋体" panose="02010600030101010101" pitchFamily="2" charset="-122"/>
              </a:endParaRPr>
            </a:p>
          </p:txBody>
        </p:sp>
        <p:sp>
          <p:nvSpPr>
            <p:cNvPr id="320648" name="Rectangle 136">
              <a:extLst>
                <a:ext uri="{FF2B5EF4-FFF2-40B4-BE49-F238E27FC236}">
                  <a16:creationId xmlns:a16="http://schemas.microsoft.com/office/drawing/2014/main" id="{A8D3C359-246A-408F-902F-02DF039D270F}"/>
                </a:ext>
              </a:extLst>
            </p:cNvPr>
            <p:cNvSpPr>
              <a:spLocks noChangeArrowheads="1"/>
            </p:cNvSpPr>
            <p:nvPr/>
          </p:nvSpPr>
          <p:spPr bwMode="auto">
            <a:xfrm>
              <a:off x="2237" y="211"/>
              <a:ext cx="18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Que</a:t>
              </a:r>
              <a:endParaRPr lang="en-US" altLang="zh-CN" sz="2400">
                <a:effectLst>
                  <a:outerShdw blurRad="38100" dist="38100" dir="2700000" algn="tl">
                    <a:srgbClr val="FFFFFF"/>
                  </a:outerShdw>
                </a:effectLst>
                <a:ea typeface="宋体" panose="02010600030101010101" pitchFamily="2" charset="-122"/>
              </a:endParaRPr>
            </a:p>
          </p:txBody>
        </p:sp>
        <p:sp>
          <p:nvSpPr>
            <p:cNvPr id="320649" name="Rectangle 137">
              <a:extLst>
                <a:ext uri="{FF2B5EF4-FFF2-40B4-BE49-F238E27FC236}">
                  <a16:creationId xmlns:a16="http://schemas.microsoft.com/office/drawing/2014/main" id="{4D4A5BDC-27C3-4930-9DC9-9578E2E1451E}"/>
                </a:ext>
              </a:extLst>
            </p:cNvPr>
            <p:cNvSpPr>
              <a:spLocks noChangeArrowheads="1"/>
            </p:cNvSpPr>
            <p:nvPr/>
          </p:nvSpPr>
          <p:spPr bwMode="auto">
            <a:xfrm>
              <a:off x="2509"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0650" name="Rectangle 138">
              <a:extLst>
                <a:ext uri="{FF2B5EF4-FFF2-40B4-BE49-F238E27FC236}">
                  <a16:creationId xmlns:a16="http://schemas.microsoft.com/office/drawing/2014/main" id="{98E7A933-C377-4320-8E1A-C36503513308}"/>
                </a:ext>
              </a:extLst>
            </p:cNvPr>
            <p:cNvSpPr>
              <a:spLocks noChangeArrowheads="1"/>
            </p:cNvSpPr>
            <p:nvPr/>
          </p:nvSpPr>
          <p:spPr bwMode="auto">
            <a:xfrm>
              <a:off x="2790" y="208"/>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0651" name="Rectangle 139">
              <a:extLst>
                <a:ext uri="{FF2B5EF4-FFF2-40B4-BE49-F238E27FC236}">
                  <a16:creationId xmlns:a16="http://schemas.microsoft.com/office/drawing/2014/main" id="{570A9F34-1E16-41C8-9796-5072AE205896}"/>
                </a:ext>
              </a:extLst>
            </p:cNvPr>
            <p:cNvSpPr>
              <a:spLocks noChangeArrowheads="1"/>
            </p:cNvSpPr>
            <p:nvPr/>
          </p:nvSpPr>
          <p:spPr bwMode="auto">
            <a:xfrm>
              <a:off x="3054" y="211"/>
              <a:ext cx="17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Sch</a:t>
              </a:r>
              <a:endParaRPr lang="en-US" altLang="zh-CN" sz="2400">
                <a:effectLst>
                  <a:outerShdw blurRad="38100" dist="38100" dir="2700000" algn="tl">
                    <a:srgbClr val="FFFFFF"/>
                  </a:outerShdw>
                </a:effectLst>
                <a:ea typeface="宋体" panose="02010600030101010101" pitchFamily="2" charset="-122"/>
              </a:endParaRPr>
            </a:p>
          </p:txBody>
        </p:sp>
        <p:sp>
          <p:nvSpPr>
            <p:cNvPr id="320652" name="Line 140">
              <a:extLst>
                <a:ext uri="{FF2B5EF4-FFF2-40B4-BE49-F238E27FC236}">
                  <a16:creationId xmlns:a16="http://schemas.microsoft.com/office/drawing/2014/main" id="{BE18E39E-3C16-477B-98CC-2B080F196543}"/>
                </a:ext>
              </a:extLst>
            </p:cNvPr>
            <p:cNvSpPr>
              <a:spLocks noChangeShapeType="1"/>
            </p:cNvSpPr>
            <p:nvPr/>
          </p:nvSpPr>
          <p:spPr bwMode="auto">
            <a:xfrm>
              <a:off x="3281" y="2"/>
              <a:ext cx="545"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0653" name="Rectangle 141">
              <a:extLst>
                <a:ext uri="{FF2B5EF4-FFF2-40B4-BE49-F238E27FC236}">
                  <a16:creationId xmlns:a16="http://schemas.microsoft.com/office/drawing/2014/main" id="{BD2D2249-FFE2-4B83-9CD2-75C1BF404E8E}"/>
                </a:ext>
              </a:extLst>
            </p:cNvPr>
            <p:cNvSpPr>
              <a:spLocks noChangeArrowheads="1"/>
            </p:cNvSpPr>
            <p:nvPr/>
          </p:nvSpPr>
          <p:spPr bwMode="auto">
            <a:xfrm>
              <a:off x="3387"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13</a:t>
              </a:r>
              <a:endParaRPr lang="en-US" altLang="zh-CN" sz="2800">
                <a:effectLst>
                  <a:outerShdw blurRad="38100" dist="38100" dir="2700000" algn="tl">
                    <a:srgbClr val="FFFFFF"/>
                  </a:outerShdw>
                </a:effectLst>
                <a:ea typeface="宋体" panose="02010600030101010101" pitchFamily="2" charset="-122"/>
              </a:endParaRPr>
            </a:p>
          </p:txBody>
        </p:sp>
        <p:sp>
          <p:nvSpPr>
            <p:cNvPr id="320654" name="Rectangle 142">
              <a:extLst>
                <a:ext uri="{FF2B5EF4-FFF2-40B4-BE49-F238E27FC236}">
                  <a16:creationId xmlns:a16="http://schemas.microsoft.com/office/drawing/2014/main" id="{3648E771-F553-41D8-A970-060676224E4A}"/>
                </a:ext>
              </a:extLst>
            </p:cNvPr>
            <p:cNvSpPr>
              <a:spLocks noChangeArrowheads="1"/>
            </p:cNvSpPr>
            <p:nvPr/>
          </p:nvSpPr>
          <p:spPr bwMode="auto">
            <a:xfrm>
              <a:off x="3658"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14</a:t>
              </a:r>
              <a:endParaRPr lang="en-US" altLang="zh-CN" sz="2800">
                <a:effectLst>
                  <a:outerShdw blurRad="38100" dist="38100" dir="2700000" algn="tl">
                    <a:srgbClr val="FFFFFF"/>
                  </a:outerShdw>
                </a:effectLst>
                <a:ea typeface="宋体" panose="02010600030101010101" pitchFamily="2" charset="-122"/>
              </a:endParaRPr>
            </a:p>
          </p:txBody>
        </p:sp>
        <p:sp>
          <p:nvSpPr>
            <p:cNvPr id="320655" name="Rectangle 143">
              <a:extLst>
                <a:ext uri="{FF2B5EF4-FFF2-40B4-BE49-F238E27FC236}">
                  <a16:creationId xmlns:a16="http://schemas.microsoft.com/office/drawing/2014/main" id="{A3AE4ADB-062F-4213-BF32-8E31C223D07C}"/>
                </a:ext>
              </a:extLst>
            </p:cNvPr>
            <p:cNvSpPr>
              <a:spLocks noChangeArrowheads="1"/>
            </p:cNvSpPr>
            <p:nvPr/>
          </p:nvSpPr>
          <p:spPr bwMode="auto">
            <a:xfrm>
              <a:off x="3325" y="209"/>
              <a:ext cx="20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20656" name="Rectangle 144">
              <a:extLst>
                <a:ext uri="{FF2B5EF4-FFF2-40B4-BE49-F238E27FC236}">
                  <a16:creationId xmlns:a16="http://schemas.microsoft.com/office/drawing/2014/main" id="{06BAA508-131D-4C71-B2E7-98C4EF0A07F3}"/>
                </a:ext>
              </a:extLst>
            </p:cNvPr>
            <p:cNvSpPr>
              <a:spLocks noChangeArrowheads="1"/>
            </p:cNvSpPr>
            <p:nvPr/>
          </p:nvSpPr>
          <p:spPr bwMode="auto">
            <a:xfrm>
              <a:off x="3576" y="213"/>
              <a:ext cx="20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Disp</a:t>
              </a:r>
              <a:endParaRPr lang="en-US" altLang="zh-CN" sz="2400">
                <a:effectLst>
                  <a:outerShdw blurRad="38100" dist="38100" dir="2700000" algn="tl">
                    <a:srgbClr val="FFFFFF"/>
                  </a:outerShdw>
                </a:effectLst>
                <a:ea typeface="宋体" panose="02010600030101010101" pitchFamily="2" charset="-122"/>
              </a:endParaRPr>
            </a:p>
          </p:txBody>
        </p:sp>
        <p:sp>
          <p:nvSpPr>
            <p:cNvPr id="320657" name="Line 145">
              <a:extLst>
                <a:ext uri="{FF2B5EF4-FFF2-40B4-BE49-F238E27FC236}">
                  <a16:creationId xmlns:a16="http://schemas.microsoft.com/office/drawing/2014/main" id="{7BC63CF8-FC07-48E9-B0FA-6CC8B257D4CC}"/>
                </a:ext>
              </a:extLst>
            </p:cNvPr>
            <p:cNvSpPr>
              <a:spLocks noChangeShapeType="1"/>
            </p:cNvSpPr>
            <p:nvPr/>
          </p:nvSpPr>
          <p:spPr bwMode="auto">
            <a:xfrm>
              <a:off x="3281" y="2"/>
              <a:ext cx="5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0658" name="Line 146">
              <a:extLst>
                <a:ext uri="{FF2B5EF4-FFF2-40B4-BE49-F238E27FC236}">
                  <a16:creationId xmlns:a16="http://schemas.microsoft.com/office/drawing/2014/main" id="{406D4DD6-DDD4-476F-BBBD-07721EFC768B}"/>
                </a:ext>
              </a:extLst>
            </p:cNvPr>
            <p:cNvSpPr>
              <a:spLocks noChangeShapeType="1"/>
            </p:cNvSpPr>
            <p:nvPr/>
          </p:nvSpPr>
          <p:spPr bwMode="auto">
            <a:xfrm>
              <a:off x="3826" y="2"/>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0659" name="Line 147">
              <a:extLst>
                <a:ext uri="{FF2B5EF4-FFF2-40B4-BE49-F238E27FC236}">
                  <a16:creationId xmlns:a16="http://schemas.microsoft.com/office/drawing/2014/main" id="{8BE542A7-E318-43D2-9309-E2F2958AFB6D}"/>
                </a:ext>
              </a:extLst>
            </p:cNvPr>
            <p:cNvSpPr>
              <a:spLocks noChangeShapeType="1"/>
            </p:cNvSpPr>
            <p:nvPr/>
          </p:nvSpPr>
          <p:spPr bwMode="auto">
            <a:xfrm>
              <a:off x="3826" y="173"/>
              <a:ext cx="1"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0660" name="Rectangle 148">
              <a:extLst>
                <a:ext uri="{FF2B5EF4-FFF2-40B4-BE49-F238E27FC236}">
                  <a16:creationId xmlns:a16="http://schemas.microsoft.com/office/drawing/2014/main" id="{C659FF5C-DDFD-4EC1-A659-467253B6F3D7}"/>
                </a:ext>
              </a:extLst>
            </p:cNvPr>
            <p:cNvSpPr>
              <a:spLocks noChangeArrowheads="1"/>
            </p:cNvSpPr>
            <p:nvPr/>
          </p:nvSpPr>
          <p:spPr bwMode="auto">
            <a:xfrm>
              <a:off x="3886"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15</a:t>
              </a:r>
              <a:endParaRPr lang="en-US" altLang="zh-CN" sz="2800">
                <a:effectLst>
                  <a:outerShdw blurRad="38100" dist="38100" dir="2700000" algn="tl">
                    <a:srgbClr val="FFFFFF"/>
                  </a:outerShdw>
                </a:effectLst>
                <a:ea typeface="宋体" panose="02010600030101010101" pitchFamily="2" charset="-122"/>
              </a:endParaRPr>
            </a:p>
          </p:txBody>
        </p:sp>
        <p:sp>
          <p:nvSpPr>
            <p:cNvPr id="320661" name="Rectangle 149">
              <a:extLst>
                <a:ext uri="{FF2B5EF4-FFF2-40B4-BE49-F238E27FC236}">
                  <a16:creationId xmlns:a16="http://schemas.microsoft.com/office/drawing/2014/main" id="{E6DEABD6-CE84-4D79-8B05-4B30FD6BE843}"/>
                </a:ext>
              </a:extLst>
            </p:cNvPr>
            <p:cNvSpPr>
              <a:spLocks noChangeArrowheads="1"/>
            </p:cNvSpPr>
            <p:nvPr/>
          </p:nvSpPr>
          <p:spPr bwMode="auto">
            <a:xfrm>
              <a:off x="415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16</a:t>
              </a:r>
              <a:endParaRPr lang="en-US" altLang="zh-CN" sz="2800">
                <a:effectLst>
                  <a:outerShdw blurRad="38100" dist="38100" dir="2700000" algn="tl">
                    <a:srgbClr val="FFFFFF"/>
                  </a:outerShdw>
                </a:effectLst>
                <a:ea typeface="宋体" panose="02010600030101010101" pitchFamily="2" charset="-122"/>
              </a:endParaRPr>
            </a:p>
          </p:txBody>
        </p:sp>
        <p:sp>
          <p:nvSpPr>
            <p:cNvPr id="320662" name="Rectangle 150">
              <a:extLst>
                <a:ext uri="{FF2B5EF4-FFF2-40B4-BE49-F238E27FC236}">
                  <a16:creationId xmlns:a16="http://schemas.microsoft.com/office/drawing/2014/main" id="{DF36D46B-A026-4D4B-A9BD-44407A8657B7}"/>
                </a:ext>
              </a:extLst>
            </p:cNvPr>
            <p:cNvSpPr>
              <a:spLocks noChangeArrowheads="1"/>
            </p:cNvSpPr>
            <p:nvPr/>
          </p:nvSpPr>
          <p:spPr bwMode="auto">
            <a:xfrm>
              <a:off x="4429"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17</a:t>
              </a:r>
              <a:endParaRPr lang="en-US" altLang="zh-CN" sz="2800">
                <a:effectLst>
                  <a:outerShdw blurRad="38100" dist="38100" dir="2700000" algn="tl">
                    <a:srgbClr val="FFFFFF"/>
                  </a:outerShdw>
                </a:effectLst>
                <a:ea typeface="宋体" panose="02010600030101010101" pitchFamily="2" charset="-122"/>
              </a:endParaRPr>
            </a:p>
          </p:txBody>
        </p:sp>
        <p:sp>
          <p:nvSpPr>
            <p:cNvPr id="320663" name="Rectangle 151">
              <a:extLst>
                <a:ext uri="{FF2B5EF4-FFF2-40B4-BE49-F238E27FC236}">
                  <a16:creationId xmlns:a16="http://schemas.microsoft.com/office/drawing/2014/main" id="{1E344FD6-8CEE-4D78-8714-B7AF5F9AD9EA}"/>
                </a:ext>
              </a:extLst>
            </p:cNvPr>
            <p:cNvSpPr>
              <a:spLocks noChangeArrowheads="1"/>
            </p:cNvSpPr>
            <p:nvPr/>
          </p:nvSpPr>
          <p:spPr bwMode="auto">
            <a:xfrm>
              <a:off x="4699" y="36"/>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18</a:t>
              </a:r>
              <a:endParaRPr lang="en-US" altLang="zh-CN" sz="2800">
                <a:effectLst>
                  <a:outerShdw blurRad="38100" dist="38100" dir="2700000" algn="tl">
                    <a:srgbClr val="FFFFFF"/>
                  </a:outerShdw>
                </a:effectLst>
                <a:ea typeface="宋体" panose="02010600030101010101" pitchFamily="2" charset="-122"/>
              </a:endParaRPr>
            </a:p>
          </p:txBody>
        </p:sp>
        <p:sp>
          <p:nvSpPr>
            <p:cNvPr id="320664" name="Rectangle 152">
              <a:extLst>
                <a:ext uri="{FF2B5EF4-FFF2-40B4-BE49-F238E27FC236}">
                  <a16:creationId xmlns:a16="http://schemas.microsoft.com/office/drawing/2014/main" id="{C24E0CCB-84BB-4EC4-8CDE-760CC479118B}"/>
                </a:ext>
              </a:extLst>
            </p:cNvPr>
            <p:cNvSpPr>
              <a:spLocks noChangeArrowheads="1"/>
            </p:cNvSpPr>
            <p:nvPr/>
          </p:nvSpPr>
          <p:spPr bwMode="auto">
            <a:xfrm>
              <a:off x="4975" y="33"/>
              <a:ext cx="124"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19</a:t>
              </a:r>
              <a:endParaRPr lang="en-US" altLang="zh-CN" sz="2800">
                <a:effectLst>
                  <a:outerShdw blurRad="38100" dist="38100" dir="2700000" algn="tl">
                    <a:srgbClr val="FFFFFF"/>
                  </a:outerShdw>
                </a:effectLst>
                <a:ea typeface="宋体" panose="02010600030101010101" pitchFamily="2" charset="-122"/>
              </a:endParaRPr>
            </a:p>
          </p:txBody>
        </p:sp>
        <p:sp>
          <p:nvSpPr>
            <p:cNvPr id="320665" name="Rectangle 153">
              <a:extLst>
                <a:ext uri="{FF2B5EF4-FFF2-40B4-BE49-F238E27FC236}">
                  <a16:creationId xmlns:a16="http://schemas.microsoft.com/office/drawing/2014/main" id="{08D83DC9-BD4D-44C5-84F4-0EC45A6846CB}"/>
                </a:ext>
              </a:extLst>
            </p:cNvPr>
            <p:cNvSpPr>
              <a:spLocks noChangeArrowheads="1"/>
            </p:cNvSpPr>
            <p:nvPr/>
          </p:nvSpPr>
          <p:spPr bwMode="auto">
            <a:xfrm>
              <a:off x="5230" y="29"/>
              <a:ext cx="124" cy="147"/>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20</a:t>
              </a:r>
              <a:endParaRPr lang="en-US" altLang="zh-CN" sz="2800">
                <a:effectLst>
                  <a:outerShdw blurRad="38100" dist="38100" dir="2700000" algn="tl">
                    <a:srgbClr val="FFFFFF"/>
                  </a:outerShdw>
                </a:effectLst>
                <a:ea typeface="宋体" panose="02010600030101010101" pitchFamily="2" charset="-122"/>
              </a:endParaRPr>
            </a:p>
          </p:txBody>
        </p:sp>
        <p:sp>
          <p:nvSpPr>
            <p:cNvPr id="320666" name="Rectangle 154">
              <a:extLst>
                <a:ext uri="{FF2B5EF4-FFF2-40B4-BE49-F238E27FC236}">
                  <a16:creationId xmlns:a16="http://schemas.microsoft.com/office/drawing/2014/main" id="{B4FAC3E9-4546-42E3-9218-51B52AB10664}"/>
                </a:ext>
              </a:extLst>
            </p:cNvPr>
            <p:cNvSpPr>
              <a:spLocks noChangeArrowheads="1"/>
            </p:cNvSpPr>
            <p:nvPr/>
          </p:nvSpPr>
          <p:spPr bwMode="auto">
            <a:xfrm>
              <a:off x="4157" y="208"/>
              <a:ext cx="128"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a:t>
              </a:r>
            </a:p>
          </p:txBody>
        </p:sp>
        <p:sp>
          <p:nvSpPr>
            <p:cNvPr id="320667" name="Rectangle 155">
              <a:extLst>
                <a:ext uri="{FF2B5EF4-FFF2-40B4-BE49-F238E27FC236}">
                  <a16:creationId xmlns:a16="http://schemas.microsoft.com/office/drawing/2014/main" id="{C3C89C43-3EE3-4329-ADD9-A54EB0ED372A}"/>
                </a:ext>
              </a:extLst>
            </p:cNvPr>
            <p:cNvSpPr>
              <a:spLocks noChangeArrowheads="1"/>
            </p:cNvSpPr>
            <p:nvPr/>
          </p:nvSpPr>
          <p:spPr bwMode="auto">
            <a:xfrm>
              <a:off x="4435" y="211"/>
              <a:ext cx="11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Ex</a:t>
              </a:r>
              <a:endParaRPr lang="en-US" altLang="zh-CN" sz="2400">
                <a:effectLst>
                  <a:outerShdw blurRad="38100" dist="38100" dir="2700000" algn="tl">
                    <a:srgbClr val="FFFFFF"/>
                  </a:outerShdw>
                </a:effectLst>
                <a:ea typeface="宋体" panose="02010600030101010101" pitchFamily="2" charset="-122"/>
              </a:endParaRPr>
            </a:p>
          </p:txBody>
        </p:sp>
        <p:sp>
          <p:nvSpPr>
            <p:cNvPr id="320668" name="Rectangle 156">
              <a:extLst>
                <a:ext uri="{FF2B5EF4-FFF2-40B4-BE49-F238E27FC236}">
                  <a16:creationId xmlns:a16="http://schemas.microsoft.com/office/drawing/2014/main" id="{70388C83-35F8-45B8-B5E6-C13614AA14D6}"/>
                </a:ext>
              </a:extLst>
            </p:cNvPr>
            <p:cNvSpPr>
              <a:spLocks noChangeArrowheads="1"/>
            </p:cNvSpPr>
            <p:nvPr/>
          </p:nvSpPr>
          <p:spPr bwMode="auto">
            <a:xfrm>
              <a:off x="4660" y="214"/>
              <a:ext cx="198" cy="12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Flgs</a:t>
              </a:r>
              <a:endParaRPr lang="en-US" altLang="zh-CN" sz="2400">
                <a:effectLst>
                  <a:outerShdw blurRad="38100" dist="38100" dir="2700000" algn="tl">
                    <a:srgbClr val="FFFFFF"/>
                  </a:outerShdw>
                </a:effectLst>
                <a:ea typeface="宋体" panose="02010600030101010101" pitchFamily="2" charset="-122"/>
              </a:endParaRPr>
            </a:p>
          </p:txBody>
        </p:sp>
        <p:sp>
          <p:nvSpPr>
            <p:cNvPr id="320669" name="Rectangle 157">
              <a:extLst>
                <a:ext uri="{FF2B5EF4-FFF2-40B4-BE49-F238E27FC236}">
                  <a16:creationId xmlns:a16="http://schemas.microsoft.com/office/drawing/2014/main" id="{2A768FB6-6088-4862-8E2F-279870AC278D}"/>
                </a:ext>
              </a:extLst>
            </p:cNvPr>
            <p:cNvSpPr>
              <a:spLocks noChangeArrowheads="1"/>
            </p:cNvSpPr>
            <p:nvPr/>
          </p:nvSpPr>
          <p:spPr bwMode="auto">
            <a:xfrm>
              <a:off x="4914" y="210"/>
              <a:ext cx="2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Br Ck</a:t>
              </a:r>
              <a:endParaRPr lang="en-US" altLang="zh-CN" sz="2400">
                <a:effectLst>
                  <a:outerShdw blurRad="38100" dist="38100" dir="2700000" algn="tl">
                    <a:srgbClr val="FFFFFF"/>
                  </a:outerShdw>
                </a:effectLst>
                <a:ea typeface="宋体" panose="02010600030101010101" pitchFamily="2" charset="-122"/>
              </a:endParaRPr>
            </a:p>
          </p:txBody>
        </p:sp>
        <p:sp>
          <p:nvSpPr>
            <p:cNvPr id="320670" name="Rectangle 158">
              <a:extLst>
                <a:ext uri="{FF2B5EF4-FFF2-40B4-BE49-F238E27FC236}">
                  <a16:creationId xmlns:a16="http://schemas.microsoft.com/office/drawing/2014/main" id="{152F77DA-3941-45AE-863D-CFB8D685CAFD}"/>
                </a:ext>
              </a:extLst>
            </p:cNvPr>
            <p:cNvSpPr>
              <a:spLocks noChangeArrowheads="1"/>
            </p:cNvSpPr>
            <p:nvPr/>
          </p:nvSpPr>
          <p:spPr bwMode="auto">
            <a:xfrm>
              <a:off x="5194" y="211"/>
              <a:ext cx="266"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effectLst>
                    <a:outerShdw blurRad="38100" dist="38100" dir="2700000" algn="tl">
                      <a:srgbClr val="FFFFFF"/>
                    </a:outerShdw>
                  </a:effectLst>
                  <a:ea typeface="宋体" panose="02010600030101010101" pitchFamily="2" charset="-122"/>
                </a:rPr>
                <a:t> </a:t>
              </a:r>
              <a:r>
                <a:rPr lang="en-US" altLang="zh-CN" sz="1200">
                  <a:effectLst>
                    <a:outerShdw blurRad="38100" dist="38100" dir="2700000" algn="tl">
                      <a:srgbClr val="FFFFFF"/>
                    </a:outerShdw>
                  </a:effectLst>
                  <a:ea typeface="宋体" panose="02010600030101010101" pitchFamily="2" charset="-122"/>
                </a:rPr>
                <a:t>Drive</a:t>
              </a:r>
              <a:endParaRPr lang="en-US" altLang="zh-CN" sz="2400">
                <a:effectLst>
                  <a:outerShdw blurRad="38100" dist="38100" dir="2700000" algn="tl">
                    <a:srgbClr val="FFFFFF"/>
                  </a:outerShdw>
                </a:effectLst>
                <a:ea typeface="宋体" panose="02010600030101010101" pitchFamily="2" charset="-122"/>
              </a:endParaRPr>
            </a:p>
          </p:txBody>
        </p:sp>
        <p:sp>
          <p:nvSpPr>
            <p:cNvPr id="320671" name="Rectangle 159">
              <a:extLst>
                <a:ext uri="{FF2B5EF4-FFF2-40B4-BE49-F238E27FC236}">
                  <a16:creationId xmlns:a16="http://schemas.microsoft.com/office/drawing/2014/main" id="{02ECD1D5-1421-441D-B3E6-FFAEE373CFC8}"/>
                </a:ext>
              </a:extLst>
            </p:cNvPr>
            <p:cNvSpPr>
              <a:spLocks noChangeArrowheads="1"/>
            </p:cNvSpPr>
            <p:nvPr/>
          </p:nvSpPr>
          <p:spPr bwMode="auto">
            <a:xfrm>
              <a:off x="3886" y="208"/>
              <a:ext cx="155"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RF </a:t>
              </a:r>
              <a:endParaRPr lang="en-US" altLang="zh-CN" sz="2400">
                <a:effectLst>
                  <a:outerShdw blurRad="38100" dist="38100" dir="2700000" algn="tl">
                    <a:srgbClr val="FFFFFF"/>
                  </a:outerShdw>
                </a:effectLst>
                <a:ea typeface="宋体" panose="02010600030101010101" pitchFamily="2" charset="-122"/>
              </a:endParaRPr>
            </a:p>
          </p:txBody>
        </p:sp>
        <p:sp>
          <p:nvSpPr>
            <p:cNvPr id="320672" name="Rectangle 160">
              <a:extLst>
                <a:ext uri="{FF2B5EF4-FFF2-40B4-BE49-F238E27FC236}">
                  <a16:creationId xmlns:a16="http://schemas.microsoft.com/office/drawing/2014/main" id="{D3282113-49F4-464A-9AB4-58BF84B059BC}"/>
                </a:ext>
              </a:extLst>
            </p:cNvPr>
            <p:cNvSpPr>
              <a:spLocks noChangeArrowheads="1"/>
            </p:cNvSpPr>
            <p:nvPr/>
          </p:nvSpPr>
          <p:spPr bwMode="auto">
            <a:xfrm>
              <a:off x="67" y="211"/>
              <a:ext cx="427" cy="12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ffectLst>
                    <a:outerShdw blurRad="38100" dist="38100" dir="2700000" algn="tl">
                      <a:srgbClr val="FFFFFF"/>
                    </a:outerShdw>
                  </a:effectLst>
                  <a:ea typeface="宋体" panose="02010600030101010101" pitchFamily="2" charset="-122"/>
                </a:rPr>
                <a:t>TC Nxt IP</a:t>
              </a:r>
              <a:endParaRPr lang="en-US" altLang="zh-CN" sz="2400">
                <a:effectLst>
                  <a:outerShdw blurRad="38100" dist="38100" dir="2700000" algn="tl">
                    <a:srgbClr val="FFFFFF"/>
                  </a:outerShdw>
                </a:effectLst>
                <a:ea typeface="宋体" panose="02010600030101010101" pitchFamily="2" charset="-122"/>
              </a:endParaRPr>
            </a:p>
          </p:txBody>
        </p:sp>
        <p:sp>
          <p:nvSpPr>
            <p:cNvPr id="320673" name="Rectangle 161">
              <a:extLst>
                <a:ext uri="{FF2B5EF4-FFF2-40B4-BE49-F238E27FC236}">
                  <a16:creationId xmlns:a16="http://schemas.microsoft.com/office/drawing/2014/main" id="{F4C135E7-4F02-4C31-BAB9-9A04CE6C0FC4}"/>
                </a:ext>
              </a:extLst>
            </p:cNvPr>
            <p:cNvSpPr>
              <a:spLocks noChangeArrowheads="1"/>
            </p:cNvSpPr>
            <p:nvPr/>
          </p:nvSpPr>
          <p:spPr bwMode="auto">
            <a:xfrm>
              <a:off x="130" y="36"/>
              <a:ext cx="62" cy="14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effectLst>
                    <a:outerShdw blurRad="38100" dist="38100" dir="2700000" algn="tl">
                      <a:srgbClr val="FFFFFF"/>
                    </a:outerShdw>
                  </a:effectLst>
                  <a:ea typeface="宋体" panose="02010600030101010101" pitchFamily="2" charset="-122"/>
                </a:rPr>
                <a:t>1</a:t>
              </a:r>
              <a:endParaRPr lang="en-US" altLang="zh-CN" sz="2800">
                <a:effectLst>
                  <a:outerShdw blurRad="38100" dist="38100" dir="2700000" algn="tl">
                    <a:srgbClr val="FFFFFF"/>
                  </a:outerShdw>
                </a:effectLst>
                <a:ea typeface="宋体" panose="02010600030101010101" pitchFamily="2" charset="-122"/>
              </a:endParaRPr>
            </a:p>
          </p:txBody>
        </p:sp>
        <p:grpSp>
          <p:nvGrpSpPr>
            <p:cNvPr id="320674" name="Group 162">
              <a:extLst>
                <a:ext uri="{FF2B5EF4-FFF2-40B4-BE49-F238E27FC236}">
                  <a16:creationId xmlns:a16="http://schemas.microsoft.com/office/drawing/2014/main" id="{70744818-96B4-43D5-94DE-380C6AB7F504}"/>
                </a:ext>
              </a:extLst>
            </p:cNvPr>
            <p:cNvGrpSpPr>
              <a:grpSpLocks/>
            </p:cNvGrpSpPr>
            <p:nvPr/>
          </p:nvGrpSpPr>
          <p:grpSpPr bwMode="auto">
            <a:xfrm>
              <a:off x="144" y="544"/>
              <a:ext cx="5168" cy="2336"/>
              <a:chOff x="0" y="0"/>
              <a:chExt cx="5168" cy="2336"/>
            </a:xfrm>
          </p:grpSpPr>
          <p:sp>
            <p:nvSpPr>
              <p:cNvPr id="320675" name="Text Box 163">
                <a:extLst>
                  <a:ext uri="{FF2B5EF4-FFF2-40B4-BE49-F238E27FC236}">
                    <a16:creationId xmlns:a16="http://schemas.microsoft.com/office/drawing/2014/main" id="{D3C1FB10-6C20-4536-807C-32FE7A2D8972}"/>
                  </a:ext>
                </a:extLst>
              </p:cNvPr>
              <p:cNvSpPr txBox="1">
                <a:spLocks noChangeArrowheads="1"/>
              </p:cNvSpPr>
              <p:nvPr/>
            </p:nvSpPr>
            <p:spPr bwMode="auto">
              <a:xfrm>
                <a:off x="0" y="0"/>
                <a:ext cx="5168" cy="8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latin typeface="Trebuchet MS" panose="020B0603020202020204" pitchFamily="34" charset="0"/>
                    <a:ea typeface="宋体" panose="02010600030101010101" pitchFamily="2" charset="-122"/>
                  </a:rPr>
                  <a:t>Rename: Register renaming</a:t>
                </a:r>
              </a:p>
              <a:p>
                <a:r>
                  <a:rPr lang="en-US" altLang="zh-CN" sz="2400">
                    <a:latin typeface="Trebuchet MS" panose="020B0603020202020204" pitchFamily="34" charset="0"/>
                    <a:ea typeface="宋体" panose="02010600030101010101" pitchFamily="2" charset="-122"/>
                  </a:rPr>
                  <a:t>	Rename the logical registers (EAX) to the physical</a:t>
                </a:r>
              </a:p>
              <a:p>
                <a:r>
                  <a:rPr lang="en-US" altLang="zh-CN" sz="2400">
                    <a:latin typeface="Trebuchet MS" panose="020B0603020202020204" pitchFamily="34" charset="0"/>
                    <a:ea typeface="宋体" panose="02010600030101010101" pitchFamily="2" charset="-122"/>
                  </a:rPr>
                  <a:t>	register space (128 are implemented).</a:t>
                </a:r>
              </a:p>
            </p:txBody>
          </p:sp>
          <p:sp>
            <p:nvSpPr>
              <p:cNvPr id="320676" name="Rectangle 164">
                <a:extLst>
                  <a:ext uri="{FF2B5EF4-FFF2-40B4-BE49-F238E27FC236}">
                    <a16:creationId xmlns:a16="http://schemas.microsoft.com/office/drawing/2014/main" id="{28C6C5AF-6133-4E80-9CB9-1A34CD159B43}"/>
                  </a:ext>
                </a:extLst>
              </p:cNvPr>
              <p:cNvSpPr>
                <a:spLocks noChangeArrowheads="1"/>
              </p:cNvSpPr>
              <p:nvPr/>
            </p:nvSpPr>
            <p:spPr bwMode="auto">
              <a:xfrm rot="16200000">
                <a:off x="2019" y="1716"/>
                <a:ext cx="993" cy="240"/>
              </a:xfrm>
              <a:prstGeom prst="rect">
                <a:avLst/>
              </a:prstGeom>
              <a:solidFill>
                <a:schemeClr val="folHlink"/>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effectLst>
                      <a:outerShdw blurRad="38100" dist="38100" dir="2700000" algn="tl">
                        <a:srgbClr val="FFFFFF"/>
                      </a:outerShdw>
                    </a:effectLst>
                    <a:ea typeface="宋体" panose="02010600030101010101" pitchFamily="2" charset="-122"/>
                  </a:rPr>
                  <a:t>Rename/Alloc</a:t>
                </a:r>
              </a:p>
            </p:txBody>
          </p:sp>
        </p:grpSp>
      </p:grpSp>
      <p:sp>
        <p:nvSpPr>
          <p:cNvPr id="2" name="日期占位符 1">
            <a:extLst>
              <a:ext uri="{FF2B5EF4-FFF2-40B4-BE49-F238E27FC236}">
                <a16:creationId xmlns:a16="http://schemas.microsoft.com/office/drawing/2014/main" id="{BA773ED6-C80B-4E38-A482-22BDFFD85BA2}"/>
              </a:ext>
            </a:extLst>
          </p:cNvPr>
          <p:cNvSpPr>
            <a:spLocks noGrp="1"/>
          </p:cNvSpPr>
          <p:nvPr>
            <p:ph type="dt" sz="half" idx="10"/>
          </p:nvPr>
        </p:nvSpPr>
        <p:spPr/>
        <p:txBody>
          <a:bodyPr/>
          <a:lstStyle/>
          <a:p>
            <a:fld id="{84EB23B4-D349-4784-81B0-9F7644818B99}" type="datetime1">
              <a:rPr lang="zh-CN" altLang="en-US" smtClean="0"/>
              <a:t>2020/12/15 Tuesday</a:t>
            </a:fld>
            <a:endParaRPr lang="zh-CN" altLang="en-US"/>
          </a:p>
        </p:txBody>
      </p:sp>
      <p:sp>
        <p:nvSpPr>
          <p:cNvPr id="3" name="页脚占位符 2">
            <a:extLst>
              <a:ext uri="{FF2B5EF4-FFF2-40B4-BE49-F238E27FC236}">
                <a16:creationId xmlns:a16="http://schemas.microsoft.com/office/drawing/2014/main" id="{4A5D9015-220E-434F-86DD-0CD961743393}"/>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151E8DFC-5820-4077-8DDC-64A17BA89C77}"/>
              </a:ext>
            </a:extLst>
          </p:cNvPr>
          <p:cNvSpPr>
            <a:spLocks noGrp="1"/>
          </p:cNvSpPr>
          <p:nvPr>
            <p:ph type="sldNum" sz="quarter" idx="12"/>
          </p:nvPr>
        </p:nvSpPr>
        <p:spPr/>
        <p:txBody>
          <a:bodyPr/>
          <a:lstStyle/>
          <a:p>
            <a:fld id="{543F9F60-DC96-4418-AA45-B65D142E4089}" type="slidenum">
              <a:rPr lang="zh-CN" altLang="en-US" smtClean="0"/>
              <a:t>99</a:t>
            </a:fld>
            <a:endParaRPr lang="zh-CN" altLang="en-US"/>
          </a:p>
        </p:txBody>
      </p:sp>
    </p:spTree>
    <p:extLst>
      <p:ext uri="{BB962C8B-B14F-4D97-AF65-F5344CB8AC3E}">
        <p14:creationId xmlns:p14="http://schemas.microsoft.com/office/powerpoint/2010/main" val="910921711"/>
      </p:ext>
    </p:extLst>
  </p:cSld>
  <p:clrMapOvr>
    <a:masterClrMapping/>
  </p:clrMapOvr>
  <p:transition/>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themeOverride>
</file>

<file path=docProps/app.xml><?xml version="1.0" encoding="utf-8"?>
<Properties xmlns="http://schemas.openxmlformats.org/officeDocument/2006/extended-properties" xmlns:vt="http://schemas.openxmlformats.org/officeDocument/2006/docPropsVTypes">
  <Template>Gallery</Template>
  <TotalTime>6834</TotalTime>
  <Words>8816</Words>
  <Application>Microsoft Office PowerPoint</Application>
  <PresentationFormat>全屏显示(4:3)</PresentationFormat>
  <Paragraphs>2087</Paragraphs>
  <Slides>128</Slides>
  <Notes>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128</vt:i4>
      </vt:variant>
    </vt:vector>
  </HeadingPairs>
  <TitlesOfParts>
    <vt:vector size="142" baseType="lpstr">
      <vt:lpstr>等线</vt:lpstr>
      <vt:lpstr>微软雅黑</vt:lpstr>
      <vt:lpstr>Arial</vt:lpstr>
      <vt:lpstr>Arial Narrow</vt:lpstr>
      <vt:lpstr>Calibri</vt:lpstr>
      <vt:lpstr>Century Gothic</vt:lpstr>
      <vt:lpstr>Comic Sans MS</vt:lpstr>
      <vt:lpstr>Georgia</vt:lpstr>
      <vt:lpstr>Symbol</vt:lpstr>
      <vt:lpstr>Times New Roman</vt:lpstr>
      <vt:lpstr>Trebuchet MS</vt:lpstr>
      <vt:lpstr>Wingdings</vt:lpstr>
      <vt:lpstr>Office Theme</vt:lpstr>
      <vt:lpstr>Microsoft Word Picture</vt:lpstr>
      <vt:lpstr>Advanced Computer Architecture (ACA2020)</vt:lpstr>
      <vt:lpstr>Lecture 10 Processor Examples</vt:lpstr>
      <vt:lpstr>学术不端行为三宗罪（FFP）</vt:lpstr>
      <vt:lpstr>剽窃的5个层次（摘自IEEE指南）</vt:lpstr>
      <vt:lpstr>抄别人的描述，把数据换成自己的, OK?</vt:lpstr>
      <vt:lpstr>剽窃与引用</vt:lpstr>
      <vt:lpstr>署名、一稿多投和会议转杂志</vt:lpstr>
      <vt:lpstr>一稿多投的“技巧”：不当行为</vt:lpstr>
      <vt:lpstr>发现抄袭和一稿多投的利器</vt:lpstr>
      <vt:lpstr>Advanced Computer Architecture 2017</vt:lpstr>
      <vt:lpstr>Processor Examples</vt:lpstr>
      <vt:lpstr>First of All, We Ought to Know What We have Done</vt:lpstr>
      <vt:lpstr>Where It Came From?</vt:lpstr>
      <vt:lpstr>Point Contact Transistor</vt:lpstr>
      <vt:lpstr>Junction Transistor</vt:lpstr>
      <vt:lpstr>PowerPoint 演示文稿</vt:lpstr>
      <vt:lpstr>PowerPoint 演示文稿</vt:lpstr>
      <vt:lpstr>The 1st Planar IC</vt:lpstr>
      <vt:lpstr>Hard Disk</vt:lpstr>
      <vt:lpstr>PowerPoint 演示文稿</vt:lpstr>
      <vt:lpstr>PowerPoint 演示文稿</vt:lpstr>
      <vt:lpstr>PowerPoint 演示文稿</vt:lpstr>
      <vt:lpstr>Next...</vt:lpstr>
      <vt:lpstr>ARM Cortex-A8</vt:lpstr>
      <vt:lpstr>The A8 Dynamic Branch Predictor</vt:lpstr>
      <vt:lpstr> The Five-stage Instruction Decode of The A8</vt:lpstr>
      <vt:lpstr> The Five-stage Instruction Decode of The A8</vt:lpstr>
      <vt:lpstr>The Execution Pipeline for The A8 Processor</vt:lpstr>
      <vt:lpstr>The Execution Pipeline for The A8 Processor</vt:lpstr>
      <vt:lpstr>Performance of the A8 Pipeline</vt:lpstr>
      <vt:lpstr> The Estimated of The CPI on The ARM A8 </vt:lpstr>
      <vt:lpstr>The Performance Ratio for The A9 Compared to The A8</vt:lpstr>
      <vt:lpstr>ARM Cortex-A9</vt:lpstr>
      <vt:lpstr>Next…</vt:lpstr>
      <vt:lpstr>PowerPC 604e, Introduced in 1996</vt:lpstr>
      <vt:lpstr>PowerPC 604e : Features</vt:lpstr>
      <vt:lpstr>The Seven Function Units  1/2</vt:lpstr>
      <vt:lpstr>The Seven Function Units 2/2</vt:lpstr>
      <vt:lpstr>Block Diagram</vt:lpstr>
      <vt:lpstr>PowerPC 604e : Reorder Buffer</vt:lpstr>
      <vt:lpstr>Pipeline Stages : Fetch</vt:lpstr>
      <vt:lpstr>Pipeline Stages : Instruction Decode</vt:lpstr>
      <vt:lpstr>Pipeline Stages : Instruction Issue</vt:lpstr>
      <vt:lpstr>Pipeline Stages : Execute 1/2</vt:lpstr>
      <vt:lpstr>Pipeline Stages : Execute 2/2</vt:lpstr>
      <vt:lpstr>Pipeline Stages : Commit</vt:lpstr>
      <vt:lpstr>Next…</vt:lpstr>
      <vt:lpstr>PowerPoint 演示文稿</vt:lpstr>
      <vt:lpstr>x86 Microarchitectures, Released</vt:lpstr>
      <vt:lpstr>x86 Microarchitectures, Released and Current</vt:lpstr>
      <vt:lpstr>x86 Multiprocessor: Xeon Phi (Wikipedia)</vt:lpstr>
      <vt:lpstr>Intel P6: the 6th Generation Microarchitecture</vt:lpstr>
      <vt:lpstr>Intel P6 Charactors</vt:lpstr>
      <vt:lpstr>The First P6: Pentium Pro (on November 1995)</vt:lpstr>
      <vt:lpstr>Pentium Pro</vt:lpstr>
      <vt:lpstr>Pentium II (on May 7, 1997)</vt:lpstr>
      <vt:lpstr>Pentium II, Slot 1</vt:lpstr>
      <vt:lpstr>The Intel P6 Competitors</vt:lpstr>
      <vt:lpstr>Intel P6 Organization</vt:lpstr>
      <vt:lpstr>The Latency and Repeat Rate For uOPs</vt:lpstr>
      <vt:lpstr>P6 Microarchitecture</vt:lpstr>
      <vt:lpstr>Intel P6 : Stage 1</vt:lpstr>
      <vt:lpstr>Intel P6 : Stages 2-4 1/3</vt:lpstr>
      <vt:lpstr>Intel P6 : Stages 2-4 2/3</vt:lpstr>
      <vt:lpstr>Intel P6 : Stages 2-4 3/3</vt:lpstr>
      <vt:lpstr>Intel P6 : Stages 5-6 Decoder 1/2</vt:lpstr>
      <vt:lpstr>Intel P6 : Stages 5-6 Decoder 2/2</vt:lpstr>
      <vt:lpstr>Intel P6 : Micro-ops 1/2</vt:lpstr>
      <vt:lpstr>Intel P6 : Micro-ops 2/2</vt:lpstr>
      <vt:lpstr>X86 Instruction Decoder</vt:lpstr>
      <vt:lpstr>Intel P6 : Stage 7 1/4</vt:lpstr>
      <vt:lpstr>Intel P6 : Stage 7 2/4</vt:lpstr>
      <vt:lpstr>Intel P6 : Stage 7 3/4</vt:lpstr>
      <vt:lpstr>Intel P6 : Stage 7 4/4</vt:lpstr>
      <vt:lpstr>Intel P6 : Stage 8 1/2</vt:lpstr>
      <vt:lpstr>Intel P6 : Stage 8 2/2</vt:lpstr>
      <vt:lpstr>Intel P6 : Stage 9, 10 and 11 1/3</vt:lpstr>
      <vt:lpstr>Intel P6 : Stage 9, 10 and 11 2/3</vt:lpstr>
      <vt:lpstr>Intel P6 : Stage 9, 10 and 11 3/3</vt:lpstr>
      <vt:lpstr>The Characteristics of the Execution Units 1/3</vt:lpstr>
      <vt:lpstr>The Characteristics of the Execution Units 2/3</vt:lpstr>
      <vt:lpstr>The Characteristics of the Execution Units 3/3</vt:lpstr>
      <vt:lpstr>Intel P6 : Stages 12, 13 and 14 1/2</vt:lpstr>
      <vt:lpstr>Intel P6 : Stages 12, 13 and 14 2/2</vt:lpstr>
      <vt:lpstr>Intel P6 : Pipeline Summary</vt:lpstr>
      <vt:lpstr>P6: Instruction Flow</vt:lpstr>
      <vt:lpstr>P6: Another Point of View</vt:lpstr>
      <vt:lpstr>Next ...</vt:lpstr>
      <vt:lpstr>Intel Pentium 4</vt:lpstr>
      <vt:lpstr>Intel® Pentium® 4 Processor Design Goals</vt:lpstr>
      <vt:lpstr>P5, P6 &amp; NetBurst: Hyper-Pipelined = Higher Frequency </vt:lpstr>
      <vt:lpstr>NetburstTM Micro-architecture Pipeline vs P6</vt:lpstr>
      <vt:lpstr>Pentium 4 Microarchitectue</vt:lpstr>
      <vt:lpstr>Pentium 4 Block Diagram</vt:lpstr>
      <vt:lpstr>Hyper Pipelined Technology 1/13</vt:lpstr>
      <vt:lpstr>Hyper Pipelined Technology 2/13</vt:lpstr>
      <vt:lpstr>Hyper Pipelined Technology 3/13</vt:lpstr>
      <vt:lpstr>Hyper Pipelined Technology 4/13</vt:lpstr>
      <vt:lpstr>Hyper Pipelined Technology 5/13</vt:lpstr>
      <vt:lpstr>Hyper Pipelined Technology 6/13</vt:lpstr>
      <vt:lpstr>Hyper Pipelined Technology 7/13</vt:lpstr>
      <vt:lpstr>Hyper Pipelined Technology 8/13</vt:lpstr>
      <vt:lpstr>Hyper Pipelined Technology 9/13</vt:lpstr>
      <vt:lpstr>Hyper Pipelined Technology 10/13</vt:lpstr>
      <vt:lpstr>Hyper Pipelined Technology 11/13</vt:lpstr>
      <vt:lpstr>Hyper Pipelined Technology 12/13</vt:lpstr>
      <vt:lpstr>Hyper Pipelined Technology 13/13</vt:lpstr>
      <vt:lpstr>The Intel Core i7: Nehalem Architecture</vt:lpstr>
      <vt:lpstr>PowerPoint 演示文稿</vt:lpstr>
      <vt:lpstr>i7 Pipeline Steps 1: Instruction Fetch</vt:lpstr>
      <vt:lpstr>i7 Pipeline Steps 2: Placed in the Predecode Instruction </vt:lpstr>
      <vt:lpstr>i7 Pipeline Steps 2: Placed in the Predecode Instruction </vt:lpstr>
      <vt:lpstr>i7 Pipeline Steps 3: Micro-op Decode</vt:lpstr>
      <vt:lpstr>i7 Pipeline Steps 3: Micro-op Decode</vt:lpstr>
      <vt:lpstr>i7 Pipeline Steps 4: Loop Stream Detection</vt:lpstr>
      <vt:lpstr>i7 Pipeline Steps 4: Microfusion</vt:lpstr>
      <vt:lpstr>i7 Pipeline Steps 5: Basic Instruction Issue </vt:lpstr>
      <vt:lpstr>i7 Pipeline Steps 6: to Reservation Station</vt:lpstr>
      <vt:lpstr>i7 Pipeline Steps 7: Execution</vt:lpstr>
      <vt:lpstr>i7 Pipeline Steps 8: Commit</vt:lpstr>
      <vt:lpstr>Performance of the  i7</vt:lpstr>
      <vt:lpstr> The Amount of “Wasted Work”</vt:lpstr>
      <vt:lpstr>The CPI for the 19 SPECCPU2006</vt:lpstr>
      <vt:lpstr> The Four-core Intel i7 920, ARM A8 and the Intel Atom 230</vt:lpstr>
      <vt:lpstr>The Relative Performance And Energy Efficiency</vt:lpstr>
      <vt:lpstr>Characteristics of Four IBM Power Processors</vt:lpstr>
      <vt:lpstr>Homework</vt:lpstr>
      <vt:lpstr>Next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Chun-yuan Zhang</dc:creator>
  <cp:lastModifiedBy>CY Z</cp:lastModifiedBy>
  <cp:revision>316</cp:revision>
  <dcterms:created xsi:type="dcterms:W3CDTF">2019-10-31T01:02:19Z</dcterms:created>
  <dcterms:modified xsi:type="dcterms:W3CDTF">2020-12-15T02:47:43Z</dcterms:modified>
</cp:coreProperties>
</file>