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1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1086" autoAdjust="0"/>
  </p:normalViewPr>
  <p:slideViewPr>
    <p:cSldViewPr snapToGrid="0">
      <p:cViewPr varScale="1">
        <p:scale>
          <a:sx n="77" d="100"/>
          <a:sy n="77" d="100"/>
        </p:scale>
        <p:origin x="2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C5741-2B48-E04B-B8AE-BD8B52DA1B1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6D46A-3919-BE42-839B-CD4DD4451145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9D1D6-7C0A-AF42-B02D-5B597CFAFB4B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7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77" tIns="45089" rIns="90177" bIns="45089">
            <a:prstTxWarp prst="textNoShape">
              <a:avLst/>
            </a:prstTxWarp>
          </a:bodyPr>
          <a:lstStyle/>
          <a:p>
            <a:r>
              <a:rPr lang="en-US"/>
              <a:t>Focus is switching to function unit efficiency (as a measure of throughput).</a:t>
            </a:r>
          </a:p>
        </p:txBody>
      </p:sp>
    </p:spTree>
    <p:extLst>
      <p:ext uri="{BB962C8B-B14F-4D97-AF65-F5344CB8AC3E}">
        <p14:creationId xmlns:p14="http://schemas.microsoft.com/office/powerpoint/2010/main" val="188685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CD27B-3DEC-D543-944B-AF992E332B8D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D462B-3178-824E-A505-B855EC6A70E1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F0CEB-DCA4-4544-A354-C40059C4594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9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E6807-FA9C-0C4A-B7E6-62DDF16D23C7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2AE20-161D-FE40-8B90-64A9571771D3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7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77" tIns="45089" rIns="90177" bIns="45089">
            <a:prstTxWarp prst="textNoShape">
              <a:avLst/>
            </a:prstTxWarp>
          </a:bodyPr>
          <a:lstStyle/>
          <a:p>
            <a:r>
              <a:rPr lang="en-US"/>
              <a:t>Amdahl’s law…</a:t>
            </a:r>
          </a:p>
        </p:txBody>
      </p:sp>
    </p:spTree>
    <p:extLst>
      <p:ext uri="{BB962C8B-B14F-4D97-AF65-F5344CB8AC3E}">
        <p14:creationId xmlns:p14="http://schemas.microsoft.com/office/powerpoint/2010/main" val="39825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C26-30D4-46BE-87DE-CCE61FBBE4E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CBE-744A-42BD-82F5-566BB365AF7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EE90-28F7-436F-9C2B-9F6E9CF1C8A6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04EA-71E9-402A-A389-7D15585B8033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、内容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128" y="1051717"/>
            <a:ext cx="4341383" cy="5396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32490" y="1051717"/>
            <a:ext cx="4342644" cy="5396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2410554F-126C-421C-AD69-F2502D7386A2}" type="datetime1">
              <a:rPr lang="zh-CN" altLang="en-US" smtClean="0"/>
              <a:t>2020/12/30 Wednesday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9614E24B-0452-5F41-BEE5-798E2239C036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0128" y="1051717"/>
            <a:ext cx="4341383" cy="26175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2490" y="1051717"/>
            <a:ext cx="4342644" cy="26175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170127" y="3830534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275D0187-3E68-40ED-AF64-D7F6B5A64306}" type="datetime1">
              <a:rPr lang="zh-CN" altLang="en-US" smtClean="0"/>
              <a:t>2020/12/30 Wednesday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E7FA56E5-70FF-D040-812A-4B9B524929EA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D03-6DBC-474A-B1EB-80056E7F7E08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35D-FF6C-4839-BCEB-3947BE206566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DB05-B263-436F-8BC5-59E80F5B911B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E9E5-1CB2-418B-99A1-48E4BD8F6E93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018E-63FD-465C-9EFC-7B0FCE6168F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902D-B4C7-47FC-B583-EB1B7A889EEC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E2F-FA8D-416B-B616-B325499D340B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41A6-1E4E-4A7C-8149-F3E0F381FC49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695D-DA35-4413-BDF1-A6EBBB197945}" type="datetime1">
              <a:rPr lang="zh-CN" altLang="en-US" smtClean="0"/>
              <a:t>2020/12/30 Wednesday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4" r:id="rId13"/>
    <p:sldLayoutId id="2147483725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D1CF3-CD77-4401-A1B6-EF006FD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9E88-6C82-450E-B95D-C22073D441B8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C31B59-E073-4B38-AAC1-DD8E5244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CBC61-356F-4F52-BF76-E6A4D99F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Multithreading (SMT)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SMT: dynamically scheduled already has HW to support multithreading</a:t>
            </a:r>
          </a:p>
          <a:p>
            <a:pPr lvl="1"/>
            <a:r>
              <a:rPr lang="en-US"/>
              <a:t>Large set of virtual registers to hold the register sets of independent threads</a:t>
            </a:r>
          </a:p>
          <a:p>
            <a:pPr lvl="1"/>
            <a:r>
              <a:rPr lang="en-US"/>
              <a:t>Register renaming  provides unique register identifiers, so multiple threads instructions can be mixed in datapath without confusing</a:t>
            </a:r>
          </a:p>
          <a:p>
            <a:pPr lvl="1"/>
            <a:r>
              <a:rPr lang="en-US"/>
              <a:t>Out-of-order completion allows out-of-order execution, and gets better HW utilization</a:t>
            </a:r>
          </a:p>
          <a:p>
            <a:r>
              <a:rPr lang="en-US"/>
              <a:t>Just adding a per thread RAT and keeping separate PCs and ROBs for each thread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E1785-D846-4452-A93D-55FAB27C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02F1-423D-4272-AD8D-1219BCC26E21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02D59-455C-4F9D-89C9-7F9262E9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0699C-AA88-42C0-B482-403FF13E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23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Processors and SMT Technology</a:t>
            </a:r>
            <a:endParaRPr lang="zh-CN" altLang="en-US"/>
          </a:p>
        </p:txBody>
      </p:sp>
      <p:graphicFrame>
        <p:nvGraphicFramePr>
          <p:cNvPr id="66587" name="Group 27"/>
          <p:cNvGraphicFramePr>
            <a:graphicFrameLocks noGrp="1"/>
          </p:cNvGraphicFramePr>
          <p:nvPr>
            <p:ph sz="half" idx="1"/>
          </p:nvPr>
        </p:nvGraphicFramePr>
        <p:xfrm>
          <a:off x="865989" y="1825625"/>
          <a:ext cx="3180237" cy="3986100"/>
        </p:xfrm>
        <a:graphic>
          <a:graphicData uri="http://schemas.openxmlformats.org/drawingml/2006/table">
            <a:tbl>
              <a:tblPr/>
              <a:tblGrid>
                <a:gridCol w="157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02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Processors without</a:t>
                      </a:r>
                    </a:p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SMT</a:t>
                      </a:r>
                      <a:endParaRPr kumimoji="0" lang="zh-CN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41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Architecture </a:t>
                      </a:r>
                    </a:p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States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53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 Execution Resources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6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41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 Interface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563" name="Group 3"/>
          <p:cNvGraphicFramePr>
            <a:graphicFrameLocks noGrp="1"/>
          </p:cNvGraphicFramePr>
          <p:nvPr>
            <p:ph sz="half" idx="2"/>
          </p:nvPr>
        </p:nvGraphicFramePr>
        <p:xfrm>
          <a:off x="4491318" y="1859668"/>
          <a:ext cx="4200861" cy="3955784"/>
        </p:xfrm>
        <a:graphic>
          <a:graphicData uri="http://schemas.openxmlformats.org/drawingml/2006/table">
            <a:tbl>
              <a:tblPr/>
              <a:tblGrid>
                <a:gridCol w="208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962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Processors with </a:t>
                      </a:r>
                    </a:p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SMT</a:t>
                      </a:r>
                      <a:endParaRPr kumimoji="0" lang="zh-CN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66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Architecture States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Architecture States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176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 Execution Resources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34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130">
                <a:tc gridSpan="2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 Interface</a:t>
                      </a:r>
                    </a:p>
                  </a:txBody>
                  <a:tcPr marL="72587" marR="72587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8A465-7E98-4AC5-8201-52C8095B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DAED-F883-4C3D-B779-658C4FD08A5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6D9A-809D-49FE-BC4C-1A59438D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C8813-D878-4B84-8C2D-7CD761BB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Simultaneous Multi-Threading (SMT) Execution</a:t>
            </a:r>
            <a:endParaRPr lang="zh-CN" altLang="en-US"/>
          </a:p>
        </p:txBody>
      </p:sp>
      <p:graphicFrame>
        <p:nvGraphicFramePr>
          <p:cNvPr id="67587" name="Group 3"/>
          <p:cNvGraphicFramePr>
            <a:graphicFrameLocks noGrp="1"/>
          </p:cNvGraphicFramePr>
          <p:nvPr>
            <p:ph sz="quarter" idx="1"/>
          </p:nvPr>
        </p:nvGraphicFramePr>
        <p:xfrm>
          <a:off x="169863" y="1050925"/>
          <a:ext cx="4321219" cy="4755984"/>
        </p:xfrm>
        <a:graphic>
          <a:graphicData uri="http://schemas.openxmlformats.org/drawingml/2006/table">
            <a:tbl>
              <a:tblPr/>
              <a:tblGrid>
                <a:gridCol w="40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763">
                <a:tc gridSpan="9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One thread, 8 units</a:t>
                      </a:r>
                    </a:p>
                  </a:txBody>
                  <a:tcPr marL="65329" marR="65329" marT="43547" marB="4354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043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CYCLE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FX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FX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FP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FP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CC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3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4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5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7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9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7703" name="Group 119"/>
          <p:cNvGraphicFramePr>
            <a:graphicFrameLocks noGrp="1"/>
          </p:cNvGraphicFramePr>
          <p:nvPr>
            <p:ph sz="quarter" idx="2"/>
          </p:nvPr>
        </p:nvGraphicFramePr>
        <p:xfrm>
          <a:off x="4632325" y="1050925"/>
          <a:ext cx="4322480" cy="4755984"/>
        </p:xfrm>
        <a:graphic>
          <a:graphicData uri="http://schemas.openxmlformats.org/drawingml/2006/table">
            <a:tbl>
              <a:tblPr/>
              <a:tblGrid>
                <a:gridCol w="40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763">
                <a:tc gridSpan="9"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Two threads, 8 units</a:t>
                      </a:r>
                    </a:p>
                  </a:txBody>
                  <a:tcPr marL="65329" marR="65329" marT="43547" marB="4354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043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CYCLE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FX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FX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FP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FP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CC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3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4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5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7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9</a:t>
                      </a: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329" marR="65329" marT="43547" marB="435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819" name="Rectangle 235"/>
          <p:cNvSpPr>
            <a:spLocks noGrp="1" noChangeArrowheads="1"/>
          </p:cNvSpPr>
          <p:nvPr>
            <p:ph type="body" sz="half" idx="3"/>
          </p:nvPr>
        </p:nvSpPr>
        <p:spPr>
          <a:xfrm>
            <a:off x="170127" y="6061934"/>
            <a:ext cx="8805006" cy="386131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 = Load/Store, FX = Fixed Point, FP = Floating Point, BR = Branch, CC = Condition Codes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C8920-7FB8-4A93-8646-7099B937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F38D-CFD8-45CE-AED7-E1A45B88F691}" type="datetime1">
              <a:rPr lang="zh-CN" altLang="en-US" smtClean="0"/>
              <a:t>2020/12/30 Wednesday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3ED70-A56C-41A1-B03B-533A6B89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FDC75-9CF2-428B-BF78-EBD770B6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E5-70FF-D040-812A-4B9B524929EA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Categories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391595" y="1511448"/>
            <a:ext cx="8294953" cy="4756667"/>
            <a:chOff x="-1" y="0"/>
            <a:chExt cx="5226" cy="3376"/>
          </a:xfrm>
        </p:grpSpPr>
        <p:grpSp>
          <p:nvGrpSpPr>
            <p:cNvPr id="68612" name="Group 4"/>
            <p:cNvGrpSpPr>
              <a:grpSpLocks/>
            </p:cNvGrpSpPr>
            <p:nvPr/>
          </p:nvGrpSpPr>
          <p:grpSpPr bwMode="auto">
            <a:xfrm>
              <a:off x="415" y="381"/>
              <a:ext cx="713" cy="2278"/>
              <a:chOff x="0" y="0"/>
              <a:chExt cx="720" cy="2256"/>
            </a:xfrm>
          </p:grpSpPr>
          <p:sp>
            <p:nvSpPr>
              <p:cNvPr id="6861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4" name="Rectangle 6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5" name="Rectangle 7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6" name="Rectangle 8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7" name="Rectangle 9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8" name="Rectangle 10"/>
              <p:cNvSpPr>
                <a:spLocks noChangeArrowheads="1"/>
              </p:cNvSpPr>
              <p:nvPr/>
            </p:nvSpPr>
            <p:spPr bwMode="auto">
              <a:xfrm>
                <a:off x="192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576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>
                <a:off x="384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Rectangle 17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Rectangle 18"/>
              <p:cNvSpPr>
                <a:spLocks noChangeArrowheads="1"/>
              </p:cNvSpPr>
              <p:nvPr/>
            </p:nvSpPr>
            <p:spPr bwMode="auto">
              <a:xfrm>
                <a:off x="192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/>
            </p:nvSpPr>
            <p:spPr bwMode="auto">
              <a:xfrm>
                <a:off x="384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Rectangle 20"/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9" name="Rectangle 2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0" name="Rectangle 22"/>
              <p:cNvSpPr>
                <a:spLocks noChangeArrowheads="1"/>
              </p:cNvSpPr>
              <p:nvPr/>
            </p:nvSpPr>
            <p:spPr bwMode="auto">
              <a:xfrm>
                <a:off x="192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1" name="Rectangle 23"/>
              <p:cNvSpPr>
                <a:spLocks noChangeArrowheads="1"/>
              </p:cNvSpPr>
              <p:nvPr/>
            </p:nvSpPr>
            <p:spPr bwMode="auto">
              <a:xfrm>
                <a:off x="384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2" name="Rectangle 24"/>
              <p:cNvSpPr>
                <a:spLocks noChangeArrowheads="1"/>
              </p:cNvSpPr>
              <p:nvPr/>
            </p:nvSpPr>
            <p:spPr bwMode="auto">
              <a:xfrm>
                <a:off x="576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Rectangle 25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4" name="Rectangle 26"/>
              <p:cNvSpPr>
                <a:spLocks noChangeArrowheads="1"/>
              </p:cNvSpPr>
              <p:nvPr/>
            </p:nvSpPr>
            <p:spPr bwMode="auto">
              <a:xfrm>
                <a:off x="192" y="96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5" name="Rectangle 27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6" name="Rectangle 28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7" name="Rectangle 2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Rectangle 30"/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Rectangle 31"/>
              <p:cNvSpPr>
                <a:spLocks noChangeArrowheads="1"/>
              </p:cNvSpPr>
              <p:nvPr/>
            </p:nvSpPr>
            <p:spPr bwMode="auto">
              <a:xfrm>
                <a:off x="384" y="115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0" name="Rectangle 32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1" name="Rectangle 3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2" name="Rectangle 34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3" name="Rectangle 35"/>
              <p:cNvSpPr>
                <a:spLocks noChangeArrowheads="1"/>
              </p:cNvSpPr>
              <p:nvPr/>
            </p:nvSpPr>
            <p:spPr bwMode="auto">
              <a:xfrm>
                <a:off x="384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4" name="Rectangle 3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5" name="Rectangle 37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6" name="Rectangle 38"/>
              <p:cNvSpPr>
                <a:spLocks noChangeArrowheads="1"/>
              </p:cNvSpPr>
              <p:nvPr/>
            </p:nvSpPr>
            <p:spPr bwMode="auto">
              <a:xfrm>
                <a:off x="192" y="153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7" name="Rectangle 39"/>
              <p:cNvSpPr>
                <a:spLocks noChangeArrowheads="1"/>
              </p:cNvSpPr>
              <p:nvPr/>
            </p:nvSpPr>
            <p:spPr bwMode="auto">
              <a:xfrm>
                <a:off x="384" y="153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8" name="Rectangle 40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9" name="Rectangle 41"/>
              <p:cNvSpPr>
                <a:spLocks noChangeArrowheads="1"/>
              </p:cNvSpPr>
              <p:nvPr/>
            </p:nvSpPr>
            <p:spPr bwMode="auto">
              <a:xfrm>
                <a:off x="0" y="172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0" name="Rectangle 42"/>
              <p:cNvSpPr>
                <a:spLocks noChangeArrowheads="1"/>
              </p:cNvSpPr>
              <p:nvPr/>
            </p:nvSpPr>
            <p:spPr bwMode="auto">
              <a:xfrm>
                <a:off x="192" y="172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1" name="Rectangle 43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2" name="Rectangle 44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Rectangle 45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4" name="Rectangle 46"/>
              <p:cNvSpPr>
                <a:spLocks noChangeArrowheads="1"/>
              </p:cNvSpPr>
              <p:nvPr/>
            </p:nvSpPr>
            <p:spPr bwMode="auto">
              <a:xfrm>
                <a:off x="192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5" name="Rectangle 47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6" name="Rectangle 48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7" name="Rectangle 49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8" name="Rectangle 50"/>
              <p:cNvSpPr>
                <a:spLocks noChangeArrowheads="1"/>
              </p:cNvSpPr>
              <p:nvPr/>
            </p:nvSpPr>
            <p:spPr bwMode="auto">
              <a:xfrm>
                <a:off x="192" y="21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9" name="Rectangle 51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0" name="Rectangle 52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61" name="Group 53"/>
            <p:cNvGrpSpPr>
              <a:grpSpLocks/>
            </p:cNvGrpSpPr>
            <p:nvPr/>
          </p:nvGrpSpPr>
          <p:grpSpPr bwMode="auto">
            <a:xfrm>
              <a:off x="1365" y="381"/>
              <a:ext cx="713" cy="2278"/>
              <a:chOff x="0" y="0"/>
              <a:chExt cx="720" cy="2256"/>
            </a:xfrm>
          </p:grpSpPr>
          <p:sp>
            <p:nvSpPr>
              <p:cNvPr id="68662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3" name="Rectangle 5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Rectangle 56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Rectangle 57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6" name="Rectangle 5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Rectangle 59"/>
              <p:cNvSpPr>
                <a:spLocks noChangeArrowheads="1"/>
              </p:cNvSpPr>
              <p:nvPr/>
            </p:nvSpPr>
            <p:spPr bwMode="auto">
              <a:xfrm>
                <a:off x="192" y="19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Rectangle 60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9" name="Rectangle 61"/>
              <p:cNvSpPr>
                <a:spLocks noChangeArrowheads="1"/>
              </p:cNvSpPr>
              <p:nvPr/>
            </p:nvSpPr>
            <p:spPr bwMode="auto">
              <a:xfrm>
                <a:off x="576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Rectangle 62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Rectangle 63"/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2" name="Rectangle 64"/>
              <p:cNvSpPr>
                <a:spLocks noChangeArrowheads="1"/>
              </p:cNvSpPr>
              <p:nvPr/>
            </p:nvSpPr>
            <p:spPr bwMode="auto">
              <a:xfrm>
                <a:off x="384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3" name="Rectangle 65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Rectangle 66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Rectangle 67"/>
              <p:cNvSpPr>
                <a:spLocks noChangeArrowheads="1"/>
              </p:cNvSpPr>
              <p:nvPr/>
            </p:nvSpPr>
            <p:spPr bwMode="auto">
              <a:xfrm>
                <a:off x="192" y="576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Rectangle 68"/>
              <p:cNvSpPr>
                <a:spLocks noChangeArrowheads="1"/>
              </p:cNvSpPr>
              <p:nvPr/>
            </p:nvSpPr>
            <p:spPr bwMode="auto">
              <a:xfrm>
                <a:off x="384" y="57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Rectangle 69"/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Rectangle 7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144" cy="144"/>
              </a:xfrm>
              <a:prstGeom prst="rect">
                <a:avLst/>
              </a:prstGeom>
              <a:solidFill>
                <a:srgbClr val="7030A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9" name="Rectangle 71"/>
              <p:cNvSpPr>
                <a:spLocks noChangeArrowheads="1"/>
              </p:cNvSpPr>
              <p:nvPr/>
            </p:nvSpPr>
            <p:spPr bwMode="auto">
              <a:xfrm>
                <a:off x="192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0" name="Rectangle 72"/>
              <p:cNvSpPr>
                <a:spLocks noChangeArrowheads="1"/>
              </p:cNvSpPr>
              <p:nvPr/>
            </p:nvSpPr>
            <p:spPr bwMode="auto">
              <a:xfrm>
                <a:off x="384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1" name="Rectangle 73"/>
              <p:cNvSpPr>
                <a:spLocks noChangeArrowheads="1"/>
              </p:cNvSpPr>
              <p:nvPr/>
            </p:nvSpPr>
            <p:spPr bwMode="auto">
              <a:xfrm>
                <a:off x="576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Rectangle 74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Rectangle 75"/>
              <p:cNvSpPr>
                <a:spLocks noChangeArrowheads="1"/>
              </p:cNvSpPr>
              <p:nvPr/>
            </p:nvSpPr>
            <p:spPr bwMode="auto">
              <a:xfrm>
                <a:off x="192" y="96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Rectangle 7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5" name="Rectangle 77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Rectangle 78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Rectangle 79"/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8" name="Rectangle 80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9" name="Rectangle 8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0" name="Rectangle 82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1" name="Rectangle 83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2" name="Rectangle 84"/>
              <p:cNvSpPr>
                <a:spLocks noChangeArrowheads="1"/>
              </p:cNvSpPr>
              <p:nvPr/>
            </p:nvSpPr>
            <p:spPr bwMode="auto">
              <a:xfrm>
                <a:off x="384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Rectangle 85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Rectangle 86" descr="Small checker board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5" name="Rectangle 87"/>
              <p:cNvSpPr>
                <a:spLocks noChangeArrowheads="1"/>
              </p:cNvSpPr>
              <p:nvPr/>
            </p:nvSpPr>
            <p:spPr bwMode="auto">
              <a:xfrm>
                <a:off x="192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6" name="Rectangle 88"/>
              <p:cNvSpPr>
                <a:spLocks noChangeArrowheads="1"/>
              </p:cNvSpPr>
              <p:nvPr/>
            </p:nvSpPr>
            <p:spPr bwMode="auto">
              <a:xfrm>
                <a:off x="384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7" name="Rectangle 89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8" name="Rectangle 90" descr="Small grid"/>
              <p:cNvSpPr>
                <a:spLocks noChangeArrowheads="1"/>
              </p:cNvSpPr>
              <p:nvPr/>
            </p:nvSpPr>
            <p:spPr bwMode="auto">
              <a:xfrm>
                <a:off x="0" y="1728"/>
                <a:ext cx="144" cy="144"/>
              </a:xfrm>
              <a:prstGeom prst="rect">
                <a:avLst/>
              </a:prstGeom>
              <a:solidFill>
                <a:srgbClr val="7030A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Rectangle 91" descr="Small grid"/>
              <p:cNvSpPr>
                <a:spLocks noChangeArrowheads="1"/>
              </p:cNvSpPr>
              <p:nvPr/>
            </p:nvSpPr>
            <p:spPr bwMode="auto">
              <a:xfrm>
                <a:off x="192" y="1728"/>
                <a:ext cx="144" cy="144"/>
              </a:xfrm>
              <a:prstGeom prst="rect">
                <a:avLst/>
              </a:prstGeom>
              <a:solidFill>
                <a:srgbClr val="7030A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0" name="Rectangle 92" descr="Small grid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144" cy="144"/>
              </a:xfrm>
              <a:prstGeom prst="rect">
                <a:avLst/>
              </a:prstGeom>
              <a:solidFill>
                <a:srgbClr val="7030A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1" name="Rectangle 93" descr="Small grid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44" cy="144"/>
              </a:xfrm>
              <a:prstGeom prst="rect">
                <a:avLst/>
              </a:prstGeom>
              <a:solidFill>
                <a:srgbClr val="7030A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2" name="Rectangle 94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3" name="Rectangle 95"/>
              <p:cNvSpPr>
                <a:spLocks noChangeArrowheads="1"/>
              </p:cNvSpPr>
              <p:nvPr/>
            </p:nvSpPr>
            <p:spPr bwMode="auto">
              <a:xfrm>
                <a:off x="192" y="192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4" name="Rectangle 9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5" name="Rectangle 9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6" name="Rectangle 98" descr="Wide downward diagonal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7" name="Rectangle 99"/>
              <p:cNvSpPr>
                <a:spLocks noChangeArrowheads="1"/>
              </p:cNvSpPr>
              <p:nvPr/>
            </p:nvSpPr>
            <p:spPr bwMode="auto">
              <a:xfrm>
                <a:off x="192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8" name="Rectangle 100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9" name="Rectangle 101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710" name="Group 102"/>
            <p:cNvGrpSpPr>
              <a:grpSpLocks/>
            </p:cNvGrpSpPr>
            <p:nvPr/>
          </p:nvGrpSpPr>
          <p:grpSpPr bwMode="auto">
            <a:xfrm>
              <a:off x="2316" y="381"/>
              <a:ext cx="712" cy="2278"/>
              <a:chOff x="0" y="0"/>
              <a:chExt cx="720" cy="2256"/>
            </a:xfrm>
          </p:grpSpPr>
          <p:sp>
            <p:nvSpPr>
              <p:cNvPr id="68711" name="Rectangle 103" descr="Wide downward diagonal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2" name="Rectangle 104" descr="Wide downward diagonal"/>
              <p:cNvSpPr>
                <a:spLocks noChangeArrowheads="1"/>
              </p:cNvSpPr>
              <p:nvPr/>
            </p:nvSpPr>
            <p:spPr bwMode="auto">
              <a:xfrm>
                <a:off x="192" y="76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3" name="Rectangle 105"/>
              <p:cNvSpPr>
                <a:spLocks noChangeArrowheads="1"/>
              </p:cNvSpPr>
              <p:nvPr/>
            </p:nvSpPr>
            <p:spPr bwMode="auto">
              <a:xfrm>
                <a:off x="384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4" name="Rectangle 106"/>
              <p:cNvSpPr>
                <a:spLocks noChangeArrowheads="1"/>
              </p:cNvSpPr>
              <p:nvPr/>
            </p:nvSpPr>
            <p:spPr bwMode="auto">
              <a:xfrm>
                <a:off x="576" y="76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5" name="Rectangle 107" descr="Wide downward diagonal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6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192" y="96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7" name="Rectangle 109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8" name="Rectangle 110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9" name="Rectangle 111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0" name="Rectangle 112"/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1" name="Rectangle 113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15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2" name="Rectangle 114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3" name="Rectangle 115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4" name="Rectangle 116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5" name="Rectangle 117"/>
              <p:cNvSpPr>
                <a:spLocks noChangeArrowheads="1"/>
              </p:cNvSpPr>
              <p:nvPr/>
            </p:nvSpPr>
            <p:spPr bwMode="auto">
              <a:xfrm>
                <a:off x="384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6" name="Rectangle 118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7" name="Rectangle 119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8" name="Rectangle 120"/>
              <p:cNvSpPr>
                <a:spLocks noChangeArrowheads="1"/>
              </p:cNvSpPr>
              <p:nvPr/>
            </p:nvSpPr>
            <p:spPr bwMode="auto">
              <a:xfrm>
                <a:off x="192" y="153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9" name="Rectangle 121"/>
              <p:cNvSpPr>
                <a:spLocks noChangeArrowheads="1"/>
              </p:cNvSpPr>
              <p:nvPr/>
            </p:nvSpPr>
            <p:spPr bwMode="auto">
              <a:xfrm>
                <a:off x="384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0" name="Rectangle 122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1" name="Rectangle 123"/>
              <p:cNvSpPr>
                <a:spLocks noChangeArrowheads="1"/>
              </p:cNvSpPr>
              <p:nvPr/>
            </p:nvSpPr>
            <p:spPr bwMode="auto">
              <a:xfrm>
                <a:off x="0" y="172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2" name="Rectangle 124"/>
              <p:cNvSpPr>
                <a:spLocks noChangeArrowheads="1"/>
              </p:cNvSpPr>
              <p:nvPr/>
            </p:nvSpPr>
            <p:spPr bwMode="auto">
              <a:xfrm>
                <a:off x="192" y="172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3" name="Rectangle 125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4" name="Rectangle 126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5" name="Rectangle 127" descr="Small checker board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6" name="Rectangle 128" descr="Small checker board"/>
              <p:cNvSpPr>
                <a:spLocks noChangeArrowheads="1"/>
              </p:cNvSpPr>
              <p:nvPr/>
            </p:nvSpPr>
            <p:spPr bwMode="auto">
              <a:xfrm>
                <a:off x="192" y="1920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7" name="Rectangle 129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8" name="Rectangle 130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9" name="Rectangle 131" descr="Small checker board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144" cy="144"/>
              </a:xfrm>
              <a:prstGeom prst="rect">
                <a:avLst/>
              </a:prstGeom>
              <a:solidFill>
                <a:schemeClr val="accent6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0" name="Rectangle 132"/>
              <p:cNvSpPr>
                <a:spLocks noChangeArrowheads="1"/>
              </p:cNvSpPr>
              <p:nvPr/>
            </p:nvSpPr>
            <p:spPr bwMode="auto">
              <a:xfrm>
                <a:off x="192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1" name="Rectangle 133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2" name="Rectangle 134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3" name="Rectangle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4" name="Rectangle 136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5" name="Rectangle 137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6" name="Rectangle 138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7" name="Rectangle 139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8" name="Rectangle 140"/>
              <p:cNvSpPr>
                <a:spLocks noChangeArrowheads="1"/>
              </p:cNvSpPr>
              <p:nvPr/>
            </p:nvSpPr>
            <p:spPr bwMode="auto">
              <a:xfrm>
                <a:off x="192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9" name="Rectangle 141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0" name="Rectangle 142"/>
              <p:cNvSpPr>
                <a:spLocks noChangeArrowheads="1"/>
              </p:cNvSpPr>
              <p:nvPr/>
            </p:nvSpPr>
            <p:spPr bwMode="auto">
              <a:xfrm>
                <a:off x="576" y="19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1" name="Rectangle 143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2" name="Rectangle 144"/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3" name="Rectangle 145"/>
              <p:cNvSpPr>
                <a:spLocks noChangeArrowheads="1"/>
              </p:cNvSpPr>
              <p:nvPr/>
            </p:nvSpPr>
            <p:spPr bwMode="auto">
              <a:xfrm>
                <a:off x="384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4" name="Rectangle 146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5" name="Rectangle 147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6" name="Rectangle 148"/>
              <p:cNvSpPr>
                <a:spLocks noChangeArrowheads="1"/>
              </p:cNvSpPr>
              <p:nvPr/>
            </p:nvSpPr>
            <p:spPr bwMode="auto">
              <a:xfrm>
                <a:off x="192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7" name="Rectangle 149"/>
              <p:cNvSpPr>
                <a:spLocks noChangeArrowheads="1"/>
              </p:cNvSpPr>
              <p:nvPr/>
            </p:nvSpPr>
            <p:spPr bwMode="auto">
              <a:xfrm>
                <a:off x="384" y="57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8" name="Rectangle 150"/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759" name="Group 151"/>
            <p:cNvGrpSpPr>
              <a:grpSpLocks/>
            </p:cNvGrpSpPr>
            <p:nvPr/>
          </p:nvGrpSpPr>
          <p:grpSpPr bwMode="auto">
            <a:xfrm>
              <a:off x="3313" y="284"/>
              <a:ext cx="713" cy="2520"/>
              <a:chOff x="0" y="0"/>
              <a:chExt cx="720" cy="2496"/>
            </a:xfrm>
          </p:grpSpPr>
          <p:sp>
            <p:nvSpPr>
              <p:cNvPr id="68760" name="Rectangle 15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1" name="Rectangle 153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2" name="Rectangle 154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Rectangle 15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4" name="Rectangle 156"/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5" name="Rectangle 157"/>
              <p:cNvSpPr>
                <a:spLocks noChangeArrowheads="1"/>
              </p:cNvSpPr>
              <p:nvPr/>
            </p:nvSpPr>
            <p:spPr bwMode="auto">
              <a:xfrm>
                <a:off x="192" y="105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6" name="Rectangle 158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056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7" name="Rectangle 159" descr="Wide downward diagonal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8" name="Rectangle 160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9" name="Rectangle 161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0" name="Rectangle 162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1" name="Rectangle 16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2" name="Rectangle 164"/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3" name="Rectangle 165"/>
              <p:cNvSpPr>
                <a:spLocks noChangeArrowheads="1"/>
              </p:cNvSpPr>
              <p:nvPr/>
            </p:nvSpPr>
            <p:spPr bwMode="auto">
              <a:xfrm>
                <a:off x="192" y="144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4" name="Rectangle 166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5" name="Rectangle 167" descr="Wide downward diagonal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6" name="Rectangle 168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7" name="Rectangle 169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8" name="Rectangle 170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9" name="Rectangle 171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0" name="Rectangle 172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1" name="Rectangle 173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2" name="Rectangle 17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3" name="Rectangle 175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4" name="Rectangle 176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5" name="Rectangle 177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6" name="Rectangle 178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7" name="Rectangle 17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8" name="Rectangle 180"/>
              <p:cNvSpPr>
                <a:spLocks noChangeArrowheads="1"/>
              </p:cNvSpPr>
              <p:nvPr/>
            </p:nvSpPr>
            <p:spPr bwMode="auto">
              <a:xfrm>
                <a:off x="0" y="220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9" name="Rectangle 181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0" name="Rectangle 182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220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1" name="Rectangle 183" descr="Wide downward diagonal"/>
              <p:cNvSpPr>
                <a:spLocks noChangeArrowheads="1"/>
              </p:cNvSpPr>
              <p:nvPr/>
            </p:nvSpPr>
            <p:spPr bwMode="auto">
              <a:xfrm>
                <a:off x="576" y="220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2" name="Rectangle 184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3" name="Rectangle 185"/>
              <p:cNvSpPr>
                <a:spLocks noChangeArrowheads="1"/>
              </p:cNvSpPr>
              <p:nvPr/>
            </p:nvSpPr>
            <p:spPr bwMode="auto">
              <a:xfrm>
                <a:off x="192" y="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4" name="Rectangle 186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96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5" name="Rectangle 187" descr="Wide downward diagonal"/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6" name="Rectangle 188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7" name="Rectangle 189"/>
              <p:cNvSpPr>
                <a:spLocks noChangeArrowheads="1"/>
              </p:cNvSpPr>
              <p:nvPr/>
            </p:nvSpPr>
            <p:spPr bwMode="auto">
              <a:xfrm>
                <a:off x="192" y="288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8" name="Rectangle 190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28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9" name="Rectangle 191" descr="Wide downward diagonal"/>
              <p:cNvSpPr>
                <a:spLocks noChangeArrowheads="1"/>
              </p:cNvSpPr>
              <p:nvPr/>
            </p:nvSpPr>
            <p:spPr bwMode="auto">
              <a:xfrm>
                <a:off x="576" y="28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0" name="Rectangle 192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1" name="Rectangle 193"/>
              <p:cNvSpPr>
                <a:spLocks noChangeArrowheads="1"/>
              </p:cNvSpPr>
              <p:nvPr/>
            </p:nvSpPr>
            <p:spPr bwMode="auto">
              <a:xfrm>
                <a:off x="192" y="48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2" name="Rectangle 194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480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3" name="Rectangle 195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4" name="Rectangle 196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5" name="Rectangle 197"/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6" name="Rectangle 198" descr="Wide downward diagonal"/>
              <p:cNvSpPr>
                <a:spLocks noChangeArrowheads="1"/>
              </p:cNvSpPr>
              <p:nvPr/>
            </p:nvSpPr>
            <p:spPr bwMode="auto">
              <a:xfrm>
                <a:off x="384" y="672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7" name="Rectangle 199"/>
              <p:cNvSpPr>
                <a:spLocks noChangeArrowheads="1"/>
              </p:cNvSpPr>
              <p:nvPr/>
            </p:nvSpPr>
            <p:spPr bwMode="auto">
              <a:xfrm>
                <a:off x="576" y="672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8" name="Line 200"/>
              <p:cNvSpPr>
                <a:spLocks noChangeShapeType="1"/>
              </p:cNvSpPr>
              <p:nvPr/>
            </p:nvSpPr>
            <p:spPr bwMode="auto">
              <a:xfrm>
                <a:off x="360" y="0"/>
                <a:ext cx="0" cy="24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809" name="Rectangle 201" descr="Wide downward diagonal"/>
            <p:cNvSpPr>
              <a:spLocks noChangeArrowheads="1"/>
            </p:cNvSpPr>
            <p:nvPr/>
          </p:nvSpPr>
          <p:spPr bwMode="auto">
            <a:xfrm>
              <a:off x="4311" y="1156"/>
              <a:ext cx="143" cy="146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0" name="Rectangle 202" descr="Small checker board"/>
            <p:cNvSpPr>
              <a:spLocks noChangeArrowheads="1"/>
            </p:cNvSpPr>
            <p:nvPr/>
          </p:nvSpPr>
          <p:spPr bwMode="auto">
            <a:xfrm>
              <a:off x="4501" y="1156"/>
              <a:ext cx="143" cy="146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1" name="Rectangle 203" descr="Small checker board"/>
            <p:cNvSpPr>
              <a:spLocks noChangeArrowheads="1"/>
            </p:cNvSpPr>
            <p:nvPr/>
          </p:nvSpPr>
          <p:spPr bwMode="auto">
            <a:xfrm>
              <a:off x="4691" y="1156"/>
              <a:ext cx="143" cy="146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2" name="Rectangle 204" descr="Small grid"/>
            <p:cNvSpPr>
              <a:spLocks noChangeArrowheads="1"/>
            </p:cNvSpPr>
            <p:nvPr/>
          </p:nvSpPr>
          <p:spPr bwMode="auto">
            <a:xfrm>
              <a:off x="4881" y="1156"/>
              <a:ext cx="143" cy="146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3" name="Rectangle 205"/>
            <p:cNvSpPr>
              <a:spLocks noChangeArrowheads="1"/>
            </p:cNvSpPr>
            <p:nvPr/>
          </p:nvSpPr>
          <p:spPr bwMode="auto">
            <a:xfrm>
              <a:off x="4311" y="1350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4" name="Rectangle 206"/>
            <p:cNvSpPr>
              <a:spLocks noChangeArrowheads="1"/>
            </p:cNvSpPr>
            <p:nvPr/>
          </p:nvSpPr>
          <p:spPr bwMode="auto">
            <a:xfrm>
              <a:off x="4501" y="1350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5" name="Rectangle 207"/>
            <p:cNvSpPr>
              <a:spLocks noChangeArrowheads="1"/>
            </p:cNvSpPr>
            <p:nvPr/>
          </p:nvSpPr>
          <p:spPr bwMode="auto">
            <a:xfrm>
              <a:off x="4691" y="1350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6" name="Rectangle 208"/>
            <p:cNvSpPr>
              <a:spLocks noChangeArrowheads="1"/>
            </p:cNvSpPr>
            <p:nvPr/>
          </p:nvSpPr>
          <p:spPr bwMode="auto">
            <a:xfrm>
              <a:off x="4881" y="1350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7" name="Rectangle 209"/>
            <p:cNvSpPr>
              <a:spLocks noChangeArrowheads="1"/>
            </p:cNvSpPr>
            <p:nvPr/>
          </p:nvSpPr>
          <p:spPr bwMode="auto">
            <a:xfrm>
              <a:off x="4311" y="1544"/>
              <a:ext cx="143" cy="146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8" name="Rectangle 210"/>
            <p:cNvSpPr>
              <a:spLocks noChangeArrowheads="1"/>
            </p:cNvSpPr>
            <p:nvPr/>
          </p:nvSpPr>
          <p:spPr bwMode="auto">
            <a:xfrm>
              <a:off x="4501" y="1544"/>
              <a:ext cx="143" cy="146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9" name="Rectangle 211" descr="Small checker board"/>
            <p:cNvSpPr>
              <a:spLocks noChangeArrowheads="1"/>
            </p:cNvSpPr>
            <p:nvPr/>
          </p:nvSpPr>
          <p:spPr bwMode="auto">
            <a:xfrm>
              <a:off x="4691" y="1544"/>
              <a:ext cx="143" cy="146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0" name="Rectangle 212"/>
            <p:cNvSpPr>
              <a:spLocks noChangeArrowheads="1"/>
            </p:cNvSpPr>
            <p:nvPr/>
          </p:nvSpPr>
          <p:spPr bwMode="auto">
            <a:xfrm>
              <a:off x="4881" y="1544"/>
              <a:ext cx="143" cy="14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1" name="Rectangle 213"/>
            <p:cNvSpPr>
              <a:spLocks noChangeArrowheads="1"/>
            </p:cNvSpPr>
            <p:nvPr/>
          </p:nvSpPr>
          <p:spPr bwMode="auto">
            <a:xfrm>
              <a:off x="4311" y="1738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2" name="Rectangle 214" descr="Wide downward diagonal"/>
            <p:cNvSpPr>
              <a:spLocks noChangeArrowheads="1"/>
            </p:cNvSpPr>
            <p:nvPr/>
          </p:nvSpPr>
          <p:spPr bwMode="auto">
            <a:xfrm>
              <a:off x="4501" y="1738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3" name="Rectangle 215"/>
            <p:cNvSpPr>
              <a:spLocks noChangeArrowheads="1"/>
            </p:cNvSpPr>
            <p:nvPr/>
          </p:nvSpPr>
          <p:spPr bwMode="auto">
            <a:xfrm>
              <a:off x="4691" y="1738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4" name="Rectangle 216" descr="Small checker board"/>
            <p:cNvSpPr>
              <a:spLocks noChangeArrowheads="1"/>
            </p:cNvSpPr>
            <p:nvPr/>
          </p:nvSpPr>
          <p:spPr bwMode="auto">
            <a:xfrm>
              <a:off x="4881" y="1738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5" name="Rectangle 217"/>
            <p:cNvSpPr>
              <a:spLocks noChangeArrowheads="1"/>
            </p:cNvSpPr>
            <p:nvPr/>
          </p:nvSpPr>
          <p:spPr bwMode="auto">
            <a:xfrm>
              <a:off x="4311" y="1932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6" name="Rectangle 218"/>
            <p:cNvSpPr>
              <a:spLocks noChangeArrowheads="1"/>
            </p:cNvSpPr>
            <p:nvPr/>
          </p:nvSpPr>
          <p:spPr bwMode="auto">
            <a:xfrm>
              <a:off x="4501" y="1932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7" name="Rectangle 219" descr="Wide downward diagonal"/>
            <p:cNvSpPr>
              <a:spLocks noChangeArrowheads="1"/>
            </p:cNvSpPr>
            <p:nvPr/>
          </p:nvSpPr>
          <p:spPr bwMode="auto">
            <a:xfrm>
              <a:off x="4691" y="1932"/>
              <a:ext cx="143" cy="145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8" name="Rectangle 220"/>
            <p:cNvSpPr>
              <a:spLocks noChangeArrowheads="1"/>
            </p:cNvSpPr>
            <p:nvPr/>
          </p:nvSpPr>
          <p:spPr bwMode="auto">
            <a:xfrm>
              <a:off x="4881" y="1932"/>
              <a:ext cx="143" cy="14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29" name="Rectangle 221"/>
            <p:cNvSpPr>
              <a:spLocks noChangeArrowheads="1"/>
            </p:cNvSpPr>
            <p:nvPr/>
          </p:nvSpPr>
          <p:spPr bwMode="auto">
            <a:xfrm>
              <a:off x="4311" y="2126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0" name="Rectangle 222" descr="Wide downward diagonal"/>
            <p:cNvSpPr>
              <a:spLocks noChangeArrowheads="1"/>
            </p:cNvSpPr>
            <p:nvPr/>
          </p:nvSpPr>
          <p:spPr bwMode="auto">
            <a:xfrm>
              <a:off x="4501" y="2126"/>
              <a:ext cx="143" cy="145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1" name="Rectangle 223" descr="Wide downward diagonal"/>
            <p:cNvSpPr>
              <a:spLocks noChangeArrowheads="1"/>
            </p:cNvSpPr>
            <p:nvPr/>
          </p:nvSpPr>
          <p:spPr bwMode="auto">
            <a:xfrm>
              <a:off x="4691" y="2126"/>
              <a:ext cx="143" cy="145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2" name="Rectangle 224"/>
            <p:cNvSpPr>
              <a:spLocks noChangeArrowheads="1"/>
            </p:cNvSpPr>
            <p:nvPr/>
          </p:nvSpPr>
          <p:spPr bwMode="auto">
            <a:xfrm>
              <a:off x="4881" y="2126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3" name="Rectangle 225"/>
            <p:cNvSpPr>
              <a:spLocks noChangeArrowheads="1"/>
            </p:cNvSpPr>
            <p:nvPr/>
          </p:nvSpPr>
          <p:spPr bwMode="auto">
            <a:xfrm>
              <a:off x="4311" y="2320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4" name="Rectangle 226" descr="Small grid"/>
            <p:cNvSpPr>
              <a:spLocks noChangeArrowheads="1"/>
            </p:cNvSpPr>
            <p:nvPr/>
          </p:nvSpPr>
          <p:spPr bwMode="auto">
            <a:xfrm>
              <a:off x="4501" y="2320"/>
              <a:ext cx="143" cy="145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5" name="Rectangle 227" descr="Small grid"/>
            <p:cNvSpPr>
              <a:spLocks noChangeArrowheads="1"/>
            </p:cNvSpPr>
            <p:nvPr/>
          </p:nvSpPr>
          <p:spPr bwMode="auto">
            <a:xfrm>
              <a:off x="4691" y="2320"/>
              <a:ext cx="143" cy="145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6" name="Rectangle 228"/>
            <p:cNvSpPr>
              <a:spLocks noChangeArrowheads="1"/>
            </p:cNvSpPr>
            <p:nvPr/>
          </p:nvSpPr>
          <p:spPr bwMode="auto">
            <a:xfrm>
              <a:off x="4881" y="2320"/>
              <a:ext cx="143" cy="14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7" name="Rectangle 229" descr="Wide downward diagonal"/>
            <p:cNvSpPr>
              <a:spLocks noChangeArrowheads="1"/>
            </p:cNvSpPr>
            <p:nvPr/>
          </p:nvSpPr>
          <p:spPr bwMode="auto">
            <a:xfrm>
              <a:off x="4311" y="2514"/>
              <a:ext cx="143" cy="145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8" name="Rectangle 230" descr="Small checker board"/>
            <p:cNvSpPr>
              <a:spLocks noChangeArrowheads="1"/>
            </p:cNvSpPr>
            <p:nvPr/>
          </p:nvSpPr>
          <p:spPr bwMode="auto">
            <a:xfrm>
              <a:off x="4501" y="2514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39" name="Rectangle 231" descr="Small grid"/>
            <p:cNvSpPr>
              <a:spLocks noChangeArrowheads="1"/>
            </p:cNvSpPr>
            <p:nvPr/>
          </p:nvSpPr>
          <p:spPr bwMode="auto">
            <a:xfrm>
              <a:off x="4691" y="2514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0" name="Rectangle 232"/>
            <p:cNvSpPr>
              <a:spLocks noChangeArrowheads="1"/>
            </p:cNvSpPr>
            <p:nvPr/>
          </p:nvSpPr>
          <p:spPr bwMode="auto">
            <a:xfrm>
              <a:off x="4881" y="2514"/>
              <a:ext cx="143" cy="14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1" name="Rectangle 233"/>
            <p:cNvSpPr>
              <a:spLocks noChangeArrowheads="1"/>
            </p:cNvSpPr>
            <p:nvPr/>
          </p:nvSpPr>
          <p:spPr bwMode="auto">
            <a:xfrm>
              <a:off x="4311" y="381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2" name="Rectangle 234"/>
            <p:cNvSpPr>
              <a:spLocks noChangeArrowheads="1"/>
            </p:cNvSpPr>
            <p:nvPr/>
          </p:nvSpPr>
          <p:spPr bwMode="auto">
            <a:xfrm>
              <a:off x="4501" y="381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3" name="Rectangle 235" descr="Wide downward diagonal"/>
            <p:cNvSpPr>
              <a:spLocks noChangeArrowheads="1"/>
            </p:cNvSpPr>
            <p:nvPr/>
          </p:nvSpPr>
          <p:spPr bwMode="auto">
            <a:xfrm>
              <a:off x="4691" y="381"/>
              <a:ext cx="143" cy="145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4" name="Rectangle 236"/>
            <p:cNvSpPr>
              <a:spLocks noChangeArrowheads="1"/>
            </p:cNvSpPr>
            <p:nvPr/>
          </p:nvSpPr>
          <p:spPr bwMode="auto">
            <a:xfrm>
              <a:off x="4881" y="381"/>
              <a:ext cx="143" cy="14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5" name="Rectangle 237"/>
            <p:cNvSpPr>
              <a:spLocks noChangeArrowheads="1"/>
            </p:cNvSpPr>
            <p:nvPr/>
          </p:nvSpPr>
          <p:spPr bwMode="auto">
            <a:xfrm>
              <a:off x="4311" y="575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6" name="Rectangle 238"/>
            <p:cNvSpPr>
              <a:spLocks noChangeArrowheads="1"/>
            </p:cNvSpPr>
            <p:nvPr/>
          </p:nvSpPr>
          <p:spPr bwMode="auto">
            <a:xfrm>
              <a:off x="4501" y="575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7" name="Rectangle 239" descr="Small checker board"/>
            <p:cNvSpPr>
              <a:spLocks noChangeArrowheads="1"/>
            </p:cNvSpPr>
            <p:nvPr/>
          </p:nvSpPr>
          <p:spPr bwMode="auto">
            <a:xfrm>
              <a:off x="4691" y="575"/>
              <a:ext cx="143" cy="145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8" name="Rectangle 240" descr="Small checker board"/>
            <p:cNvSpPr>
              <a:spLocks noChangeArrowheads="1"/>
            </p:cNvSpPr>
            <p:nvPr/>
          </p:nvSpPr>
          <p:spPr bwMode="auto">
            <a:xfrm>
              <a:off x="4881" y="575"/>
              <a:ext cx="143" cy="145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49" name="Rectangle 241" descr="Wide downward diagonal"/>
            <p:cNvSpPr>
              <a:spLocks noChangeArrowheads="1"/>
            </p:cNvSpPr>
            <p:nvPr/>
          </p:nvSpPr>
          <p:spPr bwMode="auto">
            <a:xfrm>
              <a:off x="4311" y="769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0" name="Rectangle 242"/>
            <p:cNvSpPr>
              <a:spLocks noChangeArrowheads="1"/>
            </p:cNvSpPr>
            <p:nvPr/>
          </p:nvSpPr>
          <p:spPr bwMode="auto">
            <a:xfrm>
              <a:off x="4501" y="769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1" name="Rectangle 243"/>
            <p:cNvSpPr>
              <a:spLocks noChangeArrowheads="1"/>
            </p:cNvSpPr>
            <p:nvPr/>
          </p:nvSpPr>
          <p:spPr bwMode="auto">
            <a:xfrm>
              <a:off x="4691" y="769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2" name="Rectangle 244" descr="Small grid"/>
            <p:cNvSpPr>
              <a:spLocks noChangeArrowheads="1"/>
            </p:cNvSpPr>
            <p:nvPr/>
          </p:nvSpPr>
          <p:spPr bwMode="auto">
            <a:xfrm>
              <a:off x="4881" y="769"/>
              <a:ext cx="143" cy="145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3" name="Rectangle 245"/>
            <p:cNvSpPr>
              <a:spLocks noChangeArrowheads="1"/>
            </p:cNvSpPr>
            <p:nvPr/>
          </p:nvSpPr>
          <p:spPr bwMode="auto">
            <a:xfrm>
              <a:off x="4311" y="962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4" name="Rectangle 246"/>
            <p:cNvSpPr>
              <a:spLocks noChangeArrowheads="1"/>
            </p:cNvSpPr>
            <p:nvPr/>
          </p:nvSpPr>
          <p:spPr bwMode="auto">
            <a:xfrm>
              <a:off x="4501" y="962"/>
              <a:ext cx="143" cy="14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5" name="Rectangle 247" descr="Wide downward diagonal"/>
            <p:cNvSpPr>
              <a:spLocks noChangeArrowheads="1"/>
            </p:cNvSpPr>
            <p:nvPr/>
          </p:nvSpPr>
          <p:spPr bwMode="auto">
            <a:xfrm>
              <a:off x="4691" y="962"/>
              <a:ext cx="143" cy="146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6" name="Rectangle 248"/>
            <p:cNvSpPr>
              <a:spLocks noChangeArrowheads="1"/>
            </p:cNvSpPr>
            <p:nvPr/>
          </p:nvSpPr>
          <p:spPr bwMode="auto">
            <a:xfrm>
              <a:off x="4881" y="962"/>
              <a:ext cx="143" cy="14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57" name="Text Box 249"/>
            <p:cNvSpPr txBox="1">
              <a:spLocks noChangeArrowheads="1"/>
            </p:cNvSpPr>
            <p:nvPr/>
          </p:nvSpPr>
          <p:spPr bwMode="auto">
            <a:xfrm rot="10800000">
              <a:off x="-1" y="560"/>
              <a:ext cx="310" cy="1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eaLnBrk="0" hangingPunct="0"/>
              <a:r>
                <a:rPr lang="en-US" sz="2000" b="1">
                  <a:latin typeface="Century Gothic" charset="0"/>
                </a:rPr>
                <a:t>Time (processor cycle)</a:t>
              </a:r>
            </a:p>
          </p:txBody>
        </p:sp>
        <p:sp>
          <p:nvSpPr>
            <p:cNvPr id="68858" name="Line 250"/>
            <p:cNvSpPr>
              <a:spLocks noChangeShapeType="1"/>
            </p:cNvSpPr>
            <p:nvPr/>
          </p:nvSpPr>
          <p:spPr bwMode="auto">
            <a:xfrm>
              <a:off x="130" y="2417"/>
              <a:ext cx="0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59" name="Text Box 251"/>
            <p:cNvSpPr txBox="1">
              <a:spLocks noChangeArrowheads="1"/>
            </p:cNvSpPr>
            <p:nvPr/>
          </p:nvSpPr>
          <p:spPr bwMode="auto">
            <a:xfrm>
              <a:off x="314" y="143"/>
              <a:ext cx="8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charset="0"/>
                </a:rPr>
                <a:t>Superscalar</a:t>
              </a:r>
            </a:p>
          </p:txBody>
        </p:sp>
        <p:sp>
          <p:nvSpPr>
            <p:cNvPr id="68860" name="Text Box 252"/>
            <p:cNvSpPr txBox="1">
              <a:spLocks noChangeArrowheads="1"/>
            </p:cNvSpPr>
            <p:nvPr/>
          </p:nvSpPr>
          <p:spPr bwMode="auto">
            <a:xfrm>
              <a:off x="1249" y="143"/>
              <a:ext cx="9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charset="0"/>
                </a:rPr>
                <a:t>Fine-Grained</a:t>
              </a:r>
            </a:p>
          </p:txBody>
        </p:sp>
        <p:sp>
          <p:nvSpPr>
            <p:cNvPr id="68861" name="Text Box 253"/>
            <p:cNvSpPr txBox="1">
              <a:spLocks noChangeArrowheads="1"/>
            </p:cNvSpPr>
            <p:nvPr/>
          </p:nvSpPr>
          <p:spPr bwMode="auto">
            <a:xfrm>
              <a:off x="2098" y="46"/>
              <a:ext cx="11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charset="0"/>
                </a:rPr>
                <a:t>Coarse-Grained</a:t>
              </a:r>
            </a:p>
          </p:txBody>
        </p:sp>
        <p:sp>
          <p:nvSpPr>
            <p:cNvPr id="68862" name="Text Box 254"/>
            <p:cNvSpPr txBox="1">
              <a:spLocks noChangeArrowheads="1"/>
            </p:cNvSpPr>
            <p:nvPr/>
          </p:nvSpPr>
          <p:spPr bwMode="auto">
            <a:xfrm>
              <a:off x="3150" y="130"/>
              <a:ext cx="10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charset="0"/>
                </a:rPr>
                <a:t>Multiprocessing</a:t>
              </a:r>
            </a:p>
          </p:txBody>
        </p:sp>
        <p:sp>
          <p:nvSpPr>
            <p:cNvPr id="68863" name="Text Box 255"/>
            <p:cNvSpPr txBox="1">
              <a:spLocks noChangeArrowheads="1"/>
            </p:cNvSpPr>
            <p:nvPr/>
          </p:nvSpPr>
          <p:spPr bwMode="auto">
            <a:xfrm>
              <a:off x="4216" y="0"/>
              <a:ext cx="100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charset="0"/>
                </a:rPr>
                <a:t>Simultaneous</a:t>
              </a:r>
            </a:p>
            <a:p>
              <a:pPr algn="ctr" eaLnBrk="0" hangingPunct="0"/>
              <a:r>
                <a:rPr lang="en-US" sz="1600" b="1">
                  <a:latin typeface="Century Gothic" charset="0"/>
                </a:rPr>
                <a:t>Multithreading</a:t>
              </a:r>
            </a:p>
          </p:txBody>
        </p:sp>
        <p:sp>
          <p:nvSpPr>
            <p:cNvPr id="68864" name="Rectangle 256"/>
            <p:cNvSpPr>
              <a:spLocks noChangeArrowheads="1"/>
            </p:cNvSpPr>
            <p:nvPr/>
          </p:nvSpPr>
          <p:spPr bwMode="auto">
            <a:xfrm>
              <a:off x="1175" y="2950"/>
              <a:ext cx="143" cy="14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800" b="1">
                <a:latin typeface="Century Gothic" charset="0"/>
              </a:endParaRPr>
            </a:p>
          </p:txBody>
        </p:sp>
        <p:sp>
          <p:nvSpPr>
            <p:cNvPr id="68865" name="Rectangle 257" descr="Wide downward diagonal"/>
            <p:cNvSpPr>
              <a:spLocks noChangeArrowheads="1"/>
            </p:cNvSpPr>
            <p:nvPr/>
          </p:nvSpPr>
          <p:spPr bwMode="auto">
            <a:xfrm>
              <a:off x="1175" y="3192"/>
              <a:ext cx="143" cy="146"/>
            </a:xfrm>
            <a:prstGeom prst="rect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66" name="Rectangle 258"/>
            <p:cNvSpPr>
              <a:spLocks noChangeArrowheads="1"/>
            </p:cNvSpPr>
            <p:nvPr/>
          </p:nvSpPr>
          <p:spPr bwMode="auto">
            <a:xfrm>
              <a:off x="2553" y="2950"/>
              <a:ext cx="143" cy="145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67" name="Rectangle 259" descr="Small checker board"/>
            <p:cNvSpPr>
              <a:spLocks noChangeArrowheads="1"/>
            </p:cNvSpPr>
            <p:nvPr/>
          </p:nvSpPr>
          <p:spPr bwMode="auto">
            <a:xfrm>
              <a:off x="2553" y="3192"/>
              <a:ext cx="143" cy="146"/>
            </a:xfrm>
            <a:prstGeom prst="rect">
              <a:avLst/>
            </a:prstGeom>
            <a:solidFill>
              <a:schemeClr val="accent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68" name="Rectangle 260" descr="Small grid"/>
            <p:cNvSpPr>
              <a:spLocks noChangeArrowheads="1"/>
            </p:cNvSpPr>
            <p:nvPr/>
          </p:nvSpPr>
          <p:spPr bwMode="auto">
            <a:xfrm>
              <a:off x="3836" y="2950"/>
              <a:ext cx="143" cy="145"/>
            </a:xfrm>
            <a:prstGeom prst="rect">
              <a:avLst/>
            </a:prstGeom>
            <a:solidFill>
              <a:srgbClr val="7030A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8869" name="Rectangle 261"/>
            <p:cNvSpPr>
              <a:spLocks noChangeArrowheads="1"/>
            </p:cNvSpPr>
            <p:nvPr/>
          </p:nvSpPr>
          <p:spPr bwMode="auto">
            <a:xfrm>
              <a:off x="3836" y="3192"/>
              <a:ext cx="143" cy="14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70" name="Text Box 262"/>
            <p:cNvSpPr txBox="1">
              <a:spLocks noChangeArrowheads="1"/>
            </p:cNvSpPr>
            <p:nvPr/>
          </p:nvSpPr>
          <p:spPr bwMode="auto">
            <a:xfrm>
              <a:off x="1355" y="2890"/>
              <a:ext cx="7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Thread 1</a:t>
              </a:r>
            </a:p>
          </p:txBody>
        </p:sp>
        <p:sp>
          <p:nvSpPr>
            <p:cNvPr id="68871" name="Text Box 263"/>
            <p:cNvSpPr txBox="1">
              <a:spLocks noChangeArrowheads="1"/>
            </p:cNvSpPr>
            <p:nvPr/>
          </p:nvSpPr>
          <p:spPr bwMode="auto">
            <a:xfrm>
              <a:off x="1359" y="3143"/>
              <a:ext cx="7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Thread 2</a:t>
              </a:r>
            </a:p>
          </p:txBody>
        </p:sp>
        <p:sp>
          <p:nvSpPr>
            <p:cNvPr id="68872" name="Text Box 264"/>
            <p:cNvSpPr txBox="1">
              <a:spLocks noChangeArrowheads="1"/>
            </p:cNvSpPr>
            <p:nvPr/>
          </p:nvSpPr>
          <p:spPr bwMode="auto">
            <a:xfrm>
              <a:off x="2791" y="2900"/>
              <a:ext cx="7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Thread 3</a:t>
              </a:r>
            </a:p>
          </p:txBody>
        </p:sp>
        <p:sp>
          <p:nvSpPr>
            <p:cNvPr id="68873" name="Text Box 265"/>
            <p:cNvSpPr txBox="1">
              <a:spLocks noChangeArrowheads="1"/>
            </p:cNvSpPr>
            <p:nvPr/>
          </p:nvSpPr>
          <p:spPr bwMode="auto">
            <a:xfrm>
              <a:off x="2791" y="3143"/>
              <a:ext cx="7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Thread 4</a:t>
              </a:r>
            </a:p>
          </p:txBody>
        </p:sp>
        <p:sp>
          <p:nvSpPr>
            <p:cNvPr id="68874" name="Text Box 266"/>
            <p:cNvSpPr txBox="1">
              <a:spLocks noChangeArrowheads="1"/>
            </p:cNvSpPr>
            <p:nvPr/>
          </p:nvSpPr>
          <p:spPr bwMode="auto">
            <a:xfrm>
              <a:off x="4026" y="2900"/>
              <a:ext cx="7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Thread 5</a:t>
              </a:r>
            </a:p>
          </p:txBody>
        </p:sp>
        <p:sp>
          <p:nvSpPr>
            <p:cNvPr id="68875" name="Text Box 267"/>
            <p:cNvSpPr txBox="1">
              <a:spLocks noChangeArrowheads="1"/>
            </p:cNvSpPr>
            <p:nvPr/>
          </p:nvSpPr>
          <p:spPr bwMode="auto">
            <a:xfrm>
              <a:off x="4026" y="3142"/>
              <a:ext cx="6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Century Gothic" charset="0"/>
                </a:rPr>
                <a:t>Idle slot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773C0-E229-464B-9D86-1C869983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6CF-6846-4F75-8923-C9204279971D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CD3C7-F219-4A7B-A494-7DBDF908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5E9F6-68AE-4AFD-B32F-29E34F37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Multithreaded Pipeline</a:t>
            </a:r>
          </a:p>
        </p:txBody>
      </p:sp>
      <p:sp>
        <p:nvSpPr>
          <p:cNvPr id="139571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953000"/>
            <a:ext cx="8226425" cy="1447800"/>
          </a:xfrm>
          <a:noFill/>
          <a:ln/>
        </p:spPr>
        <p:txBody>
          <a:bodyPr/>
          <a:lstStyle/>
          <a:p>
            <a:pPr marL="171450" indent="-171450">
              <a:lnSpc>
                <a:spcPct val="100000"/>
              </a:lnSpc>
            </a:pPr>
            <a:r>
              <a:rPr lang="en-US" sz="2000" dirty="0"/>
              <a:t>Have to carry thread select down pipeline to ensure correct state bits read/written at each pipe stage</a:t>
            </a:r>
          </a:p>
          <a:p>
            <a:pPr marL="171450" indent="-171450">
              <a:lnSpc>
                <a:spcPct val="100000"/>
              </a:lnSpc>
            </a:pPr>
            <a:r>
              <a:rPr lang="en-US" sz="2000" dirty="0"/>
              <a:t>Appears to software (including OS) as multiple, albeit slower, CPUs</a:t>
            </a:r>
          </a:p>
          <a:p>
            <a:pPr marL="171450" indent="-171450">
              <a:lnSpc>
                <a:spcPct val="100000"/>
              </a:lnSpc>
            </a:pPr>
            <a:endParaRPr 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5A497-A8F2-4801-BD37-083C95C7BE05}"/>
              </a:ext>
            </a:extLst>
          </p:cNvPr>
          <p:cNvGrpSpPr/>
          <p:nvPr/>
        </p:nvGrpSpPr>
        <p:grpSpPr>
          <a:xfrm>
            <a:off x="548640" y="1839559"/>
            <a:ext cx="7966710" cy="2926080"/>
            <a:chOff x="76200" y="1219200"/>
            <a:chExt cx="8839200" cy="3717925"/>
          </a:xfrm>
        </p:grpSpPr>
        <p:sp>
          <p:nvSpPr>
            <p:cNvPr id="1395714" name="Rectangle 2"/>
            <p:cNvSpPr>
              <a:spLocks noChangeArrowheads="1"/>
            </p:cNvSpPr>
            <p:nvPr/>
          </p:nvSpPr>
          <p:spPr bwMode="auto">
            <a:xfrm>
              <a:off x="3962400" y="1752600"/>
              <a:ext cx="1600200" cy="1295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17" name="Group 5"/>
            <p:cNvGrpSpPr>
              <a:grpSpLocks/>
            </p:cNvGrpSpPr>
            <p:nvPr/>
          </p:nvGrpSpPr>
          <p:grpSpPr bwMode="auto">
            <a:xfrm>
              <a:off x="457200" y="3810000"/>
              <a:ext cx="152400" cy="609600"/>
              <a:chOff x="432" y="2208"/>
              <a:chExt cx="96" cy="384"/>
            </a:xfrm>
          </p:grpSpPr>
          <p:sp>
            <p:nvSpPr>
              <p:cNvPr id="1395718" name="Rectangle 6"/>
              <p:cNvSpPr>
                <a:spLocks noChangeArrowheads="1"/>
              </p:cNvSpPr>
              <p:nvPr/>
            </p:nvSpPr>
            <p:spPr bwMode="auto">
              <a:xfrm>
                <a:off x="432" y="2208"/>
                <a:ext cx="96" cy="3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19" name="Freeform 7"/>
              <p:cNvSpPr>
                <a:spLocks/>
              </p:cNvSpPr>
              <p:nvPr/>
            </p:nvSpPr>
            <p:spPr bwMode="auto">
              <a:xfrm>
                <a:off x="432" y="2496"/>
                <a:ext cx="96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0"/>
                  </a:cxn>
                  <a:cxn ang="0">
                    <a:pos x="96" y="48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20" name="Rectangle 8"/>
            <p:cNvSpPr>
              <a:spLocks noChangeArrowheads="1"/>
            </p:cNvSpPr>
            <p:nvPr/>
          </p:nvSpPr>
          <p:spPr bwMode="auto">
            <a:xfrm>
              <a:off x="304800" y="3352800"/>
              <a:ext cx="4572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+1</a:t>
              </a:r>
            </a:p>
          </p:txBody>
        </p:sp>
        <p:sp>
          <p:nvSpPr>
            <p:cNvPr id="1395721" name="Freeform 9"/>
            <p:cNvSpPr>
              <a:spLocks/>
            </p:cNvSpPr>
            <p:nvPr/>
          </p:nvSpPr>
          <p:spPr bwMode="auto">
            <a:xfrm>
              <a:off x="609600" y="3505200"/>
              <a:ext cx="457200" cy="609600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384"/>
                </a:cxn>
                <a:cxn ang="0">
                  <a:pos x="288" y="0"/>
                </a:cxn>
                <a:cxn ang="0">
                  <a:pos x="96" y="0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96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22" name="Freeform 10"/>
            <p:cNvSpPr>
              <a:spLocks/>
            </p:cNvSpPr>
            <p:nvPr/>
          </p:nvSpPr>
          <p:spPr bwMode="auto">
            <a:xfrm>
              <a:off x="76200" y="3505200"/>
              <a:ext cx="381000" cy="609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240" y="384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23" name="Group 11"/>
            <p:cNvGrpSpPr>
              <a:grpSpLocks/>
            </p:cNvGrpSpPr>
            <p:nvPr/>
          </p:nvGrpSpPr>
          <p:grpSpPr bwMode="auto">
            <a:xfrm>
              <a:off x="762000" y="4038600"/>
              <a:ext cx="354013" cy="457200"/>
              <a:chOff x="624" y="2448"/>
              <a:chExt cx="223" cy="288"/>
            </a:xfrm>
          </p:grpSpPr>
          <p:sp>
            <p:nvSpPr>
              <p:cNvPr id="1395724" name="Line 12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25" name="Text Box 13"/>
              <p:cNvSpPr txBox="1">
                <a:spLocks noChangeArrowheads="1"/>
              </p:cNvSpPr>
              <p:nvPr/>
            </p:nvSpPr>
            <p:spPr bwMode="auto">
              <a:xfrm>
                <a:off x="624" y="2448"/>
                <a:ext cx="223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395726" name="Line 14"/>
            <p:cNvSpPr>
              <a:spLocks noChangeShapeType="1"/>
            </p:cNvSpPr>
            <p:nvPr/>
          </p:nvSpPr>
          <p:spPr bwMode="auto">
            <a:xfrm>
              <a:off x="1066800" y="41148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27" name="Text Box 15"/>
            <p:cNvSpPr txBox="1">
              <a:spLocks noChangeArrowheads="1"/>
            </p:cNvSpPr>
            <p:nvPr/>
          </p:nvSpPr>
          <p:spPr bwMode="auto">
            <a:xfrm>
              <a:off x="1143000" y="4114800"/>
              <a:ext cx="1219200" cy="822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00"/>
                  </a:solidFill>
                  <a:latin typeface="Arial" charset="0"/>
                </a:rPr>
                <a:t>Thread select</a:t>
              </a:r>
            </a:p>
          </p:txBody>
        </p:sp>
        <p:grpSp>
          <p:nvGrpSpPr>
            <p:cNvPr id="1395728" name="Group 16"/>
            <p:cNvGrpSpPr>
              <a:grpSpLocks/>
            </p:cNvGrpSpPr>
            <p:nvPr/>
          </p:nvGrpSpPr>
          <p:grpSpPr bwMode="auto">
            <a:xfrm>
              <a:off x="914400" y="1752600"/>
              <a:ext cx="304800" cy="838200"/>
              <a:chOff x="432" y="1296"/>
              <a:chExt cx="192" cy="528"/>
            </a:xfrm>
          </p:grpSpPr>
          <p:sp>
            <p:nvSpPr>
              <p:cNvPr id="1395729" name="Rectangle 17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</a:p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395730" name="Freeform 18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FFF00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31" name="Group 19"/>
            <p:cNvGrpSpPr>
              <a:grpSpLocks/>
            </p:cNvGrpSpPr>
            <p:nvPr/>
          </p:nvGrpSpPr>
          <p:grpSpPr bwMode="auto">
            <a:xfrm>
              <a:off x="762000" y="1905000"/>
              <a:ext cx="304800" cy="838200"/>
              <a:chOff x="432" y="1296"/>
              <a:chExt cx="192" cy="528"/>
            </a:xfrm>
          </p:grpSpPr>
          <p:sp>
            <p:nvSpPr>
              <p:cNvPr id="1395732" name="Rectangle 20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</a:p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395733" name="Freeform 21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9999FF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34" name="Group 22"/>
            <p:cNvGrpSpPr>
              <a:grpSpLocks/>
            </p:cNvGrpSpPr>
            <p:nvPr/>
          </p:nvGrpSpPr>
          <p:grpSpPr bwMode="auto">
            <a:xfrm>
              <a:off x="609600" y="2057400"/>
              <a:ext cx="304800" cy="838200"/>
              <a:chOff x="432" y="1296"/>
              <a:chExt cx="192" cy="528"/>
            </a:xfrm>
          </p:grpSpPr>
          <p:sp>
            <p:nvSpPr>
              <p:cNvPr id="1395735" name="Rectangle 23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solidFill>
                <a:srgbClr val="FF9933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</a:p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395736" name="Freeform 24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F9933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37" name="Group 25"/>
            <p:cNvGrpSpPr>
              <a:grpSpLocks/>
            </p:cNvGrpSpPr>
            <p:nvPr/>
          </p:nvGrpSpPr>
          <p:grpSpPr bwMode="auto">
            <a:xfrm>
              <a:off x="457200" y="2209800"/>
              <a:ext cx="304800" cy="838200"/>
              <a:chOff x="432" y="1296"/>
              <a:chExt cx="192" cy="528"/>
            </a:xfrm>
          </p:grpSpPr>
          <p:sp>
            <p:nvSpPr>
              <p:cNvPr id="1395738" name="Rectangle 26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</a:p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395739" name="Freeform 27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00FFFF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40" name="Freeform 28"/>
            <p:cNvSpPr>
              <a:spLocks/>
            </p:cNvSpPr>
            <p:nvPr/>
          </p:nvSpPr>
          <p:spPr bwMode="auto">
            <a:xfrm>
              <a:off x="1752600" y="1981200"/>
              <a:ext cx="228600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44" y="528"/>
                </a:cxn>
                <a:cxn ang="0">
                  <a:pos x="144" y="48"/>
                </a:cxn>
                <a:cxn ang="0">
                  <a:pos x="0" y="0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lnTo>
                    <a:pt x="0" y="576"/>
                  </a:lnTo>
                  <a:lnTo>
                    <a:pt x="144" y="528"/>
                  </a:lnTo>
                  <a:lnTo>
                    <a:pt x="14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1" name="Line 29"/>
            <p:cNvSpPr>
              <a:spLocks noChangeShapeType="1"/>
            </p:cNvSpPr>
            <p:nvPr/>
          </p:nvSpPr>
          <p:spPr bwMode="auto">
            <a:xfrm>
              <a:off x="1219200" y="2209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2" name="Line 30"/>
            <p:cNvSpPr>
              <a:spLocks noChangeShapeType="1"/>
            </p:cNvSpPr>
            <p:nvPr/>
          </p:nvSpPr>
          <p:spPr bwMode="auto">
            <a:xfrm>
              <a:off x="1066800" y="23622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3" name="Line 31"/>
            <p:cNvSpPr>
              <a:spLocks noChangeShapeType="1"/>
            </p:cNvSpPr>
            <p:nvPr/>
          </p:nvSpPr>
          <p:spPr bwMode="auto">
            <a:xfrm>
              <a:off x="914400" y="25146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4" name="Line 32"/>
            <p:cNvSpPr>
              <a:spLocks noChangeShapeType="1"/>
            </p:cNvSpPr>
            <p:nvPr/>
          </p:nvSpPr>
          <p:spPr bwMode="auto">
            <a:xfrm>
              <a:off x="762000" y="2667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5" name="Line 33"/>
            <p:cNvSpPr>
              <a:spLocks noChangeShapeType="1"/>
            </p:cNvSpPr>
            <p:nvPr/>
          </p:nvSpPr>
          <p:spPr bwMode="auto">
            <a:xfrm flipV="1">
              <a:off x="1905000" y="281940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6" name="Line 34"/>
            <p:cNvSpPr>
              <a:spLocks noChangeShapeType="1"/>
            </p:cNvSpPr>
            <p:nvPr/>
          </p:nvSpPr>
          <p:spPr bwMode="auto">
            <a:xfrm>
              <a:off x="1981200" y="243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47" name="Rectangle 35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838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I$</a:t>
              </a:r>
            </a:p>
          </p:txBody>
        </p:sp>
        <p:grpSp>
          <p:nvGrpSpPr>
            <p:cNvPr id="1395748" name="Group 36"/>
            <p:cNvGrpSpPr>
              <a:grpSpLocks/>
            </p:cNvGrpSpPr>
            <p:nvPr/>
          </p:nvGrpSpPr>
          <p:grpSpPr bwMode="auto">
            <a:xfrm>
              <a:off x="3352800" y="3810000"/>
              <a:ext cx="152400" cy="609600"/>
              <a:chOff x="432" y="2208"/>
              <a:chExt cx="96" cy="384"/>
            </a:xfrm>
          </p:grpSpPr>
          <p:sp>
            <p:nvSpPr>
              <p:cNvPr id="1395749" name="Rectangle 37"/>
              <p:cNvSpPr>
                <a:spLocks noChangeArrowheads="1"/>
              </p:cNvSpPr>
              <p:nvPr/>
            </p:nvSpPr>
            <p:spPr bwMode="auto">
              <a:xfrm>
                <a:off x="432" y="2208"/>
                <a:ext cx="96" cy="3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50" name="Freeform 38"/>
              <p:cNvSpPr>
                <a:spLocks/>
              </p:cNvSpPr>
              <p:nvPr/>
            </p:nvSpPr>
            <p:spPr bwMode="auto">
              <a:xfrm>
                <a:off x="432" y="2496"/>
                <a:ext cx="96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0"/>
                  </a:cxn>
                  <a:cxn ang="0">
                    <a:pos x="96" y="48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51" name="Group 39"/>
            <p:cNvGrpSpPr>
              <a:grpSpLocks/>
            </p:cNvGrpSpPr>
            <p:nvPr/>
          </p:nvGrpSpPr>
          <p:grpSpPr bwMode="auto">
            <a:xfrm>
              <a:off x="3352800" y="1981200"/>
              <a:ext cx="304800" cy="838200"/>
              <a:chOff x="432" y="1296"/>
              <a:chExt cx="192" cy="528"/>
            </a:xfrm>
          </p:grpSpPr>
          <p:sp>
            <p:nvSpPr>
              <p:cNvPr id="1395752" name="Rectangle 40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IR</a:t>
                </a:r>
              </a:p>
            </p:txBody>
          </p:sp>
          <p:sp>
            <p:nvSpPr>
              <p:cNvPr id="1395753" name="Freeform 41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54" name="Line 42"/>
            <p:cNvSpPr>
              <a:spLocks noChangeShapeType="1"/>
            </p:cNvSpPr>
            <p:nvPr/>
          </p:nvSpPr>
          <p:spPr bwMode="auto">
            <a:xfrm>
              <a:off x="3048000" y="2438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55" name="Rectangle 43"/>
            <p:cNvSpPr>
              <a:spLocks noChangeArrowheads="1"/>
            </p:cNvSpPr>
            <p:nvPr/>
          </p:nvSpPr>
          <p:spPr bwMode="auto">
            <a:xfrm>
              <a:off x="4495800" y="1857375"/>
              <a:ext cx="990600" cy="77787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GPR1</a:t>
              </a:r>
            </a:p>
          </p:txBody>
        </p:sp>
        <p:sp>
          <p:nvSpPr>
            <p:cNvPr id="1395756" name="Rectangle 44"/>
            <p:cNvSpPr>
              <a:spLocks noChangeArrowheads="1"/>
            </p:cNvSpPr>
            <p:nvPr/>
          </p:nvSpPr>
          <p:spPr bwMode="auto">
            <a:xfrm>
              <a:off x="4343400" y="1949450"/>
              <a:ext cx="990600" cy="777875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GPR1</a:t>
              </a:r>
            </a:p>
          </p:txBody>
        </p:sp>
        <p:sp>
          <p:nvSpPr>
            <p:cNvPr id="1395757" name="Rectangle 45"/>
            <p:cNvSpPr>
              <a:spLocks noChangeArrowheads="1"/>
            </p:cNvSpPr>
            <p:nvPr/>
          </p:nvSpPr>
          <p:spPr bwMode="auto">
            <a:xfrm>
              <a:off x="4191000" y="2041525"/>
              <a:ext cx="990600" cy="777875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GPR1</a:t>
              </a:r>
            </a:p>
          </p:txBody>
        </p:sp>
        <p:sp>
          <p:nvSpPr>
            <p:cNvPr id="1395758" name="Rectangle 46"/>
            <p:cNvSpPr>
              <a:spLocks noChangeArrowheads="1"/>
            </p:cNvSpPr>
            <p:nvPr/>
          </p:nvSpPr>
          <p:spPr bwMode="auto">
            <a:xfrm>
              <a:off x="4038600" y="2133600"/>
              <a:ext cx="990600" cy="777875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GPR1</a:t>
              </a:r>
            </a:p>
          </p:txBody>
        </p:sp>
        <p:sp>
          <p:nvSpPr>
            <p:cNvPr id="1395759" name="Line 47"/>
            <p:cNvSpPr>
              <a:spLocks noChangeShapeType="1"/>
            </p:cNvSpPr>
            <p:nvPr/>
          </p:nvSpPr>
          <p:spPr bwMode="auto">
            <a:xfrm>
              <a:off x="3657600" y="2438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60" name="Line 48"/>
            <p:cNvSpPr>
              <a:spLocks noChangeShapeType="1"/>
            </p:cNvSpPr>
            <p:nvPr/>
          </p:nvSpPr>
          <p:spPr bwMode="auto">
            <a:xfrm>
              <a:off x="3505200" y="41148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61" name="Line 49"/>
            <p:cNvSpPr>
              <a:spLocks noChangeShapeType="1"/>
            </p:cNvSpPr>
            <p:nvPr/>
          </p:nvSpPr>
          <p:spPr bwMode="auto">
            <a:xfrm flipV="1">
              <a:off x="4648200" y="30480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62" name="Line 50"/>
            <p:cNvSpPr>
              <a:spLocks noChangeShapeType="1"/>
            </p:cNvSpPr>
            <p:nvPr/>
          </p:nvSpPr>
          <p:spPr bwMode="auto">
            <a:xfrm>
              <a:off x="5562600" y="2133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63" name="Line 51"/>
            <p:cNvSpPr>
              <a:spLocks noChangeShapeType="1"/>
            </p:cNvSpPr>
            <p:nvPr/>
          </p:nvSpPr>
          <p:spPr bwMode="auto">
            <a:xfrm>
              <a:off x="5562600" y="2819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64" name="Group 52"/>
            <p:cNvGrpSpPr>
              <a:grpSpLocks/>
            </p:cNvGrpSpPr>
            <p:nvPr/>
          </p:nvGrpSpPr>
          <p:grpSpPr bwMode="auto">
            <a:xfrm>
              <a:off x="5791200" y="1600200"/>
              <a:ext cx="304800" cy="838200"/>
              <a:chOff x="432" y="1296"/>
              <a:chExt cx="192" cy="528"/>
            </a:xfrm>
          </p:grpSpPr>
          <p:sp>
            <p:nvSpPr>
              <p:cNvPr id="1395765" name="Rectangle 53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sp>
            <p:nvSpPr>
              <p:cNvPr id="1395766" name="Freeform 54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67" name="Group 55"/>
            <p:cNvGrpSpPr>
              <a:grpSpLocks/>
            </p:cNvGrpSpPr>
            <p:nvPr/>
          </p:nvGrpSpPr>
          <p:grpSpPr bwMode="auto">
            <a:xfrm>
              <a:off x="5791200" y="2514600"/>
              <a:ext cx="304800" cy="838200"/>
              <a:chOff x="432" y="1296"/>
              <a:chExt cx="192" cy="528"/>
            </a:xfrm>
          </p:grpSpPr>
          <p:sp>
            <p:nvSpPr>
              <p:cNvPr id="1395768" name="Rectangle 56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</a:p>
            </p:txBody>
          </p:sp>
          <p:sp>
            <p:nvSpPr>
              <p:cNvPr id="1395769" name="Freeform 57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70" name="Freeform 58"/>
            <p:cNvSpPr>
              <a:spLocks/>
            </p:cNvSpPr>
            <p:nvPr/>
          </p:nvSpPr>
          <p:spPr bwMode="auto">
            <a:xfrm>
              <a:off x="6324600" y="1828800"/>
              <a:ext cx="381000" cy="1219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240" y="624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768">
                  <a:moveTo>
                    <a:pt x="0" y="0"/>
                  </a:moveTo>
                  <a:lnTo>
                    <a:pt x="0" y="768"/>
                  </a:lnTo>
                  <a:lnTo>
                    <a:pt x="240" y="624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71" name="Group 59"/>
            <p:cNvGrpSpPr>
              <a:grpSpLocks/>
            </p:cNvGrpSpPr>
            <p:nvPr/>
          </p:nvGrpSpPr>
          <p:grpSpPr bwMode="auto">
            <a:xfrm>
              <a:off x="5791200" y="3810000"/>
              <a:ext cx="152400" cy="609600"/>
              <a:chOff x="432" y="2208"/>
              <a:chExt cx="96" cy="384"/>
            </a:xfrm>
          </p:grpSpPr>
          <p:sp>
            <p:nvSpPr>
              <p:cNvPr id="1395772" name="Rectangle 60"/>
              <p:cNvSpPr>
                <a:spLocks noChangeArrowheads="1"/>
              </p:cNvSpPr>
              <p:nvPr/>
            </p:nvSpPr>
            <p:spPr bwMode="auto">
              <a:xfrm>
                <a:off x="432" y="2208"/>
                <a:ext cx="96" cy="3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73" name="Freeform 61"/>
              <p:cNvSpPr>
                <a:spLocks/>
              </p:cNvSpPr>
              <p:nvPr/>
            </p:nvSpPr>
            <p:spPr bwMode="auto">
              <a:xfrm>
                <a:off x="432" y="2496"/>
                <a:ext cx="96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0"/>
                  </a:cxn>
                  <a:cxn ang="0">
                    <a:pos x="96" y="48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95774" name="Group 62"/>
            <p:cNvGrpSpPr>
              <a:grpSpLocks/>
            </p:cNvGrpSpPr>
            <p:nvPr/>
          </p:nvGrpSpPr>
          <p:grpSpPr bwMode="auto">
            <a:xfrm>
              <a:off x="3962400" y="4038600"/>
              <a:ext cx="354013" cy="457200"/>
              <a:chOff x="624" y="2448"/>
              <a:chExt cx="223" cy="288"/>
            </a:xfrm>
          </p:grpSpPr>
          <p:sp>
            <p:nvSpPr>
              <p:cNvPr id="1395775" name="Line 6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76" name="Text Box 64"/>
              <p:cNvSpPr txBox="1">
                <a:spLocks noChangeArrowheads="1"/>
              </p:cNvSpPr>
              <p:nvPr/>
            </p:nvSpPr>
            <p:spPr bwMode="auto">
              <a:xfrm>
                <a:off x="624" y="2448"/>
                <a:ext cx="223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395777" name="Line 65"/>
            <p:cNvSpPr>
              <a:spLocks noChangeShapeType="1"/>
            </p:cNvSpPr>
            <p:nvPr/>
          </p:nvSpPr>
          <p:spPr bwMode="auto">
            <a:xfrm>
              <a:off x="6096000" y="2133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78" name="Line 66"/>
            <p:cNvSpPr>
              <a:spLocks noChangeShapeType="1"/>
            </p:cNvSpPr>
            <p:nvPr/>
          </p:nvSpPr>
          <p:spPr bwMode="auto">
            <a:xfrm>
              <a:off x="6096000" y="2819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79" name="Group 67"/>
            <p:cNvGrpSpPr>
              <a:grpSpLocks/>
            </p:cNvGrpSpPr>
            <p:nvPr/>
          </p:nvGrpSpPr>
          <p:grpSpPr bwMode="auto">
            <a:xfrm>
              <a:off x="6934200" y="2057400"/>
              <a:ext cx="152400" cy="838200"/>
              <a:chOff x="432" y="1296"/>
              <a:chExt cx="192" cy="528"/>
            </a:xfrm>
          </p:grpSpPr>
          <p:sp>
            <p:nvSpPr>
              <p:cNvPr id="1395780" name="Rectangle 68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8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81" name="Freeform 69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82" name="Line 70"/>
            <p:cNvSpPr>
              <a:spLocks noChangeShapeType="1"/>
            </p:cNvSpPr>
            <p:nvPr/>
          </p:nvSpPr>
          <p:spPr bwMode="auto">
            <a:xfrm>
              <a:off x="6705600" y="2438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83" name="Group 71"/>
            <p:cNvGrpSpPr>
              <a:grpSpLocks/>
            </p:cNvGrpSpPr>
            <p:nvPr/>
          </p:nvGrpSpPr>
          <p:grpSpPr bwMode="auto">
            <a:xfrm>
              <a:off x="6934200" y="2971800"/>
              <a:ext cx="152400" cy="838200"/>
              <a:chOff x="432" y="1296"/>
              <a:chExt cx="192" cy="528"/>
            </a:xfrm>
          </p:grpSpPr>
          <p:sp>
            <p:nvSpPr>
              <p:cNvPr id="1395784" name="Rectangle 72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8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85" name="Freeform 73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86" name="Freeform 74"/>
            <p:cNvSpPr>
              <a:spLocks/>
            </p:cNvSpPr>
            <p:nvPr/>
          </p:nvSpPr>
          <p:spPr bwMode="auto">
            <a:xfrm>
              <a:off x="6172200" y="2819400"/>
              <a:ext cx="7620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480" y="432"/>
                </a:cxn>
              </a:cxnLst>
              <a:rect l="0" t="0" r="r" b="b"/>
              <a:pathLst>
                <a:path w="480" h="432">
                  <a:moveTo>
                    <a:pt x="0" y="0"/>
                  </a:moveTo>
                  <a:lnTo>
                    <a:pt x="0" y="432"/>
                  </a:lnTo>
                  <a:lnTo>
                    <a:pt x="480" y="43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87" name="Rectangle 75"/>
            <p:cNvSpPr>
              <a:spLocks noChangeArrowheads="1"/>
            </p:cNvSpPr>
            <p:nvPr/>
          </p:nvSpPr>
          <p:spPr bwMode="auto">
            <a:xfrm>
              <a:off x="7391400" y="2286000"/>
              <a:ext cx="4572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D$</a:t>
              </a:r>
            </a:p>
          </p:txBody>
        </p:sp>
        <p:sp>
          <p:nvSpPr>
            <p:cNvPr id="1395788" name="Line 76"/>
            <p:cNvSpPr>
              <a:spLocks noChangeShapeType="1"/>
            </p:cNvSpPr>
            <p:nvPr/>
          </p:nvSpPr>
          <p:spPr bwMode="auto">
            <a:xfrm>
              <a:off x="7086600" y="2438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89" name="Line 77"/>
            <p:cNvSpPr>
              <a:spLocks noChangeShapeType="1"/>
            </p:cNvSpPr>
            <p:nvPr/>
          </p:nvSpPr>
          <p:spPr bwMode="auto">
            <a:xfrm>
              <a:off x="7086600" y="3352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5790" name="Group 78"/>
            <p:cNvGrpSpPr>
              <a:grpSpLocks/>
            </p:cNvGrpSpPr>
            <p:nvPr/>
          </p:nvGrpSpPr>
          <p:grpSpPr bwMode="auto">
            <a:xfrm>
              <a:off x="8458200" y="2514600"/>
              <a:ext cx="152400" cy="838200"/>
              <a:chOff x="432" y="1296"/>
              <a:chExt cx="192" cy="528"/>
            </a:xfrm>
          </p:grpSpPr>
          <p:sp>
            <p:nvSpPr>
              <p:cNvPr id="1395791" name="Rectangle 79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192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8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95792" name="Freeform 80"/>
              <p:cNvSpPr>
                <a:spLocks/>
              </p:cNvSpPr>
              <p:nvPr/>
            </p:nvSpPr>
            <p:spPr bwMode="auto">
              <a:xfrm>
                <a:off x="432" y="1728"/>
                <a:ext cx="192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95793" name="Line 81"/>
            <p:cNvSpPr>
              <a:spLocks noChangeShapeType="1"/>
            </p:cNvSpPr>
            <p:nvPr/>
          </p:nvSpPr>
          <p:spPr bwMode="auto">
            <a:xfrm>
              <a:off x="7848600" y="31242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94" name="Freeform 82"/>
            <p:cNvSpPr>
              <a:spLocks/>
            </p:cNvSpPr>
            <p:nvPr/>
          </p:nvSpPr>
          <p:spPr bwMode="auto">
            <a:xfrm>
              <a:off x="8077200" y="2438400"/>
              <a:ext cx="152400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44" y="528"/>
                </a:cxn>
                <a:cxn ang="0">
                  <a:pos x="144" y="48"/>
                </a:cxn>
                <a:cxn ang="0">
                  <a:pos x="0" y="0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lnTo>
                    <a:pt x="0" y="576"/>
                  </a:lnTo>
                  <a:lnTo>
                    <a:pt x="144" y="528"/>
                  </a:lnTo>
                  <a:lnTo>
                    <a:pt x="14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95" name="Line 83"/>
            <p:cNvSpPr>
              <a:spLocks noChangeShapeType="1"/>
            </p:cNvSpPr>
            <p:nvPr/>
          </p:nvSpPr>
          <p:spPr bwMode="auto">
            <a:xfrm>
              <a:off x="8229600" y="2895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96" name="Freeform 84"/>
            <p:cNvSpPr>
              <a:spLocks/>
            </p:cNvSpPr>
            <p:nvPr/>
          </p:nvSpPr>
          <p:spPr bwMode="auto">
            <a:xfrm>
              <a:off x="7162800" y="1981200"/>
              <a:ext cx="914400" cy="6096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480" y="0"/>
                </a:cxn>
                <a:cxn ang="0">
                  <a:pos x="480" y="384"/>
                </a:cxn>
                <a:cxn ang="0">
                  <a:pos x="576" y="384"/>
                </a:cxn>
              </a:cxnLst>
              <a:rect l="0" t="0" r="r" b="b"/>
              <a:pathLst>
                <a:path w="576" h="384">
                  <a:moveTo>
                    <a:pt x="0" y="288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384"/>
                  </a:lnTo>
                  <a:lnTo>
                    <a:pt x="576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97" name="Line 85"/>
            <p:cNvSpPr>
              <a:spLocks noChangeShapeType="1"/>
            </p:cNvSpPr>
            <p:nvPr/>
          </p:nvSpPr>
          <p:spPr bwMode="auto">
            <a:xfrm>
              <a:off x="5943600" y="4114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5798" name="Freeform 86"/>
            <p:cNvSpPr>
              <a:spLocks/>
            </p:cNvSpPr>
            <p:nvPr/>
          </p:nvSpPr>
          <p:spPr bwMode="auto">
            <a:xfrm>
              <a:off x="4800600" y="1219200"/>
              <a:ext cx="4114800" cy="1676400"/>
            </a:xfrm>
            <a:custGeom>
              <a:avLst/>
              <a:gdLst/>
              <a:ahLst/>
              <a:cxnLst>
                <a:cxn ang="0">
                  <a:pos x="2400" y="1056"/>
                </a:cxn>
                <a:cxn ang="0">
                  <a:pos x="2592" y="1056"/>
                </a:cxn>
                <a:cxn ang="0">
                  <a:pos x="2592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2592" h="1056">
                  <a:moveTo>
                    <a:pt x="2400" y="1056"/>
                  </a:moveTo>
                  <a:lnTo>
                    <a:pt x="2592" y="1056"/>
                  </a:lnTo>
                  <a:lnTo>
                    <a:pt x="2592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FD63D-A3A9-4629-93D5-20EEA418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48B2-0096-4FC5-B8A7-351E550295A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ADC2715-F319-4134-B815-B032BF9A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AB71989-CC9B-4392-9ACB-F2863586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 most apps, most execution units lie idle in an OoO superscalar</a:t>
            </a:r>
          </a:p>
        </p:txBody>
      </p:sp>
      <p:sp>
        <p:nvSpPr>
          <p:cNvPr id="1420292" name="Text Box 4"/>
          <p:cNvSpPr txBox="1">
            <a:spLocks noChangeArrowheads="1"/>
          </p:cNvSpPr>
          <p:nvPr/>
        </p:nvSpPr>
        <p:spPr bwMode="auto">
          <a:xfrm>
            <a:off x="5492676" y="4899734"/>
            <a:ext cx="35052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2000" dirty="0">
                <a:solidFill>
                  <a:srgbClr val="053DE8"/>
                </a:solidFill>
                <a:latin typeface="Calibri"/>
                <a:cs typeface="Calibri"/>
              </a:rPr>
              <a:t>From: </a:t>
            </a:r>
            <a:r>
              <a:rPr lang="en-US" sz="2000" dirty="0" err="1">
                <a:solidFill>
                  <a:srgbClr val="053DE8"/>
                </a:solidFill>
                <a:latin typeface="Calibri"/>
                <a:cs typeface="Calibri"/>
              </a:rPr>
              <a:t>Tullsen</a:t>
            </a:r>
            <a:r>
              <a:rPr lang="en-US" sz="2000" dirty="0">
                <a:solidFill>
                  <a:srgbClr val="053DE8"/>
                </a:solidFill>
                <a:latin typeface="Calibri"/>
                <a:cs typeface="Calibri"/>
              </a:rPr>
              <a:t>, Eggers, and Levy,</a:t>
            </a:r>
          </a:p>
          <a:p>
            <a:pPr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2000" dirty="0">
                <a:solidFill>
                  <a:srgbClr val="053DE8"/>
                </a:solidFill>
                <a:latin typeface="Calibri"/>
                <a:cs typeface="Calibri"/>
              </a:rPr>
              <a:t>“Simultaneous Multithreading: Maximizing On-chip Parallelism”, ISCA 1995.</a:t>
            </a:r>
          </a:p>
        </p:txBody>
      </p:sp>
      <p:sp>
        <p:nvSpPr>
          <p:cNvPr id="1420293" name="Text Box 5"/>
          <p:cNvSpPr txBox="1">
            <a:spLocks noChangeArrowheads="1"/>
          </p:cNvSpPr>
          <p:nvPr/>
        </p:nvSpPr>
        <p:spPr bwMode="auto">
          <a:xfrm>
            <a:off x="4857750" y="1954306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b="1" dirty="0">
                <a:solidFill>
                  <a:srgbClr val="053DE8"/>
                </a:solidFill>
                <a:latin typeface="Calibri"/>
                <a:cs typeface="Calibri"/>
              </a:rPr>
              <a:t>For an 8-way superscalar.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0F11E15-E1D2-469A-90E8-A2A8B91BF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17091" y="1825625"/>
            <a:ext cx="4309817" cy="4351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AE69F-EBB2-458F-B75D-41395D93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25E-220F-4FB6-8A64-34AA2009BE9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0F4294-E49C-4265-AA51-BB981DB0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CC8BD-9A98-4239-9AA2-1DE3BEB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756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Superscalar Machine Efficiency</a:t>
            </a:r>
          </a:p>
        </p:txBody>
      </p:sp>
      <p:grpSp>
        <p:nvGrpSpPr>
          <p:cNvPr id="1422339" name="Group 3"/>
          <p:cNvGrpSpPr>
            <a:grpSpLocks/>
          </p:cNvGrpSpPr>
          <p:nvPr/>
        </p:nvGrpSpPr>
        <p:grpSpPr bwMode="auto">
          <a:xfrm>
            <a:off x="1487729" y="1514139"/>
            <a:ext cx="2846388" cy="4078287"/>
            <a:chOff x="1382" y="791"/>
            <a:chExt cx="1793" cy="2569"/>
          </a:xfrm>
        </p:grpSpPr>
        <p:sp>
          <p:nvSpPr>
            <p:cNvPr id="1422340" name="Text Box 4"/>
            <p:cNvSpPr txBox="1">
              <a:spLocks noChangeArrowheads="1"/>
            </p:cNvSpPr>
            <p:nvPr/>
          </p:nvSpPr>
          <p:spPr bwMode="auto">
            <a:xfrm>
              <a:off x="2102" y="791"/>
              <a:ext cx="107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00"/>
                  </a:solidFill>
                  <a:latin typeface="Calibri"/>
                  <a:cs typeface="Calibri"/>
                </a:rPr>
                <a:t>Issue width</a:t>
              </a:r>
            </a:p>
          </p:txBody>
        </p:sp>
        <p:grpSp>
          <p:nvGrpSpPr>
            <p:cNvPr id="1422341" name="Group 5"/>
            <p:cNvGrpSpPr>
              <a:grpSpLocks/>
            </p:cNvGrpSpPr>
            <p:nvPr/>
          </p:nvGrpSpPr>
          <p:grpSpPr bwMode="auto">
            <a:xfrm>
              <a:off x="2160" y="1248"/>
              <a:ext cx="768" cy="2112"/>
              <a:chOff x="2160" y="1248"/>
              <a:chExt cx="768" cy="2112"/>
            </a:xfrm>
          </p:grpSpPr>
          <p:sp>
            <p:nvSpPr>
              <p:cNvPr id="1422342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3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4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5" name="Rectangle 9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6" name="Rectangle 10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7" name="Rectangle 11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8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49" name="Rectangle 13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0" name="Rectangle 14"/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1" name="Rectangle 1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2" name="Rectangle 1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3" name="Rectangle 17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4" name="Rectangle 18"/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5" name="Rectangle 19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6" name="Rectangle 2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7" name="Rectangle 21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8" name="Rectangle 22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59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0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1" name="Rectangle 2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2" name="Rectangle 26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3" name="Rectangle 27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4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5" name="Rectangle 29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6" name="Rectangle 3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7" name="Rectangle 31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8" name="Rectangle 32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69" name="Rectangle 33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0" name="Rectangle 34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1" name="Rectangle 35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2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3" name="Rectangle 37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4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5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6" name="Rectangle 40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7" name="Rectangle 41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8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79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0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1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2" name="Rectangle 46"/>
              <p:cNvSpPr>
                <a:spLocks noChangeArrowheads="1"/>
              </p:cNvSpPr>
              <p:nvPr/>
            </p:nvSpPr>
            <p:spPr bwMode="auto">
              <a:xfrm>
                <a:off x="2160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3" name="Rectangle 47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4" name="Rectangle 48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2385" name="Rectangle 49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422386" name="Line 50"/>
            <p:cNvSpPr>
              <a:spLocks noChangeShapeType="1"/>
            </p:cNvSpPr>
            <p:nvPr/>
          </p:nvSpPr>
          <p:spPr bwMode="auto">
            <a:xfrm>
              <a:off x="2160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22387" name="Line 51"/>
            <p:cNvSpPr>
              <a:spLocks noChangeShapeType="1"/>
            </p:cNvSpPr>
            <p:nvPr/>
          </p:nvSpPr>
          <p:spPr bwMode="auto">
            <a:xfrm>
              <a:off x="1872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22388" name="Text Box 52"/>
            <p:cNvSpPr txBox="1">
              <a:spLocks noChangeArrowheads="1"/>
            </p:cNvSpPr>
            <p:nvPr/>
          </p:nvSpPr>
          <p:spPr bwMode="auto">
            <a:xfrm>
              <a:off x="1382" y="2183"/>
              <a:ext cx="5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00"/>
                  </a:solidFill>
                  <a:latin typeface="Calibri"/>
                  <a:cs typeface="Calibri"/>
                </a:rPr>
                <a:t>Time</a:t>
              </a:r>
            </a:p>
          </p:txBody>
        </p:sp>
      </p:grpSp>
      <p:sp>
        <p:nvSpPr>
          <p:cNvPr id="1422389" name="Line 53"/>
          <p:cNvSpPr>
            <a:spLocks noChangeShapeType="1"/>
          </p:cNvSpPr>
          <p:nvPr/>
        </p:nvSpPr>
        <p:spPr bwMode="auto">
          <a:xfrm flipV="1">
            <a:off x="3942004" y="2961939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2390" name="Text Box 54"/>
          <p:cNvSpPr txBox="1">
            <a:spLocks noChangeArrowheads="1"/>
          </p:cNvSpPr>
          <p:nvPr/>
        </p:nvSpPr>
        <p:spPr bwMode="auto">
          <a:xfrm>
            <a:off x="4551603" y="2693652"/>
            <a:ext cx="38010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Completely idle cycle (</a:t>
            </a:r>
            <a:r>
              <a:rPr lang="en-US" b="1" i="1" dirty="0">
                <a:solidFill>
                  <a:srgbClr val="FC0128"/>
                </a:solidFill>
                <a:latin typeface="Calibri"/>
                <a:cs typeface="Calibri"/>
              </a:rPr>
              <a:t>vertical waste</a:t>
            </a:r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422391" name="Line 55"/>
          <p:cNvSpPr>
            <a:spLocks noChangeShapeType="1"/>
          </p:cNvSpPr>
          <p:nvPr/>
        </p:nvSpPr>
        <p:spPr bwMode="auto">
          <a:xfrm flipH="1" flipV="1">
            <a:off x="2113204" y="2315826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2392" name="Text Box 56"/>
          <p:cNvSpPr txBox="1">
            <a:spLocks noChangeArrowheads="1"/>
          </p:cNvSpPr>
          <p:nvPr/>
        </p:nvSpPr>
        <p:spPr bwMode="auto">
          <a:xfrm>
            <a:off x="628650" y="1934826"/>
            <a:ext cx="19687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Instruction issue</a:t>
            </a:r>
          </a:p>
        </p:txBody>
      </p:sp>
      <p:sp>
        <p:nvSpPr>
          <p:cNvPr id="1422393" name="Line 57"/>
          <p:cNvSpPr>
            <a:spLocks noChangeShapeType="1"/>
          </p:cNvSpPr>
          <p:nvPr/>
        </p:nvSpPr>
        <p:spPr bwMode="auto">
          <a:xfrm flipV="1">
            <a:off x="3942004" y="4333539"/>
            <a:ext cx="762000" cy="192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2394" name="Text Box 58"/>
          <p:cNvSpPr txBox="1">
            <a:spLocks noChangeArrowheads="1"/>
          </p:cNvSpPr>
          <p:nvPr/>
        </p:nvSpPr>
        <p:spPr bwMode="auto">
          <a:xfrm>
            <a:off x="4780203" y="3989052"/>
            <a:ext cx="325508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Partially filled cycle, i.e., IPC &lt; 4</a:t>
            </a:r>
          </a:p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i="1" dirty="0">
                <a:solidFill>
                  <a:srgbClr val="FC0128"/>
                </a:solidFill>
                <a:latin typeface="Calibri"/>
                <a:cs typeface="Calibri"/>
              </a:rPr>
              <a:t>horizontal waste</a:t>
            </a:r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86753-2DE5-433A-8218-E66C9BAB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B94C-6778-4A36-82A1-BAB05B15BD16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04FE0-E710-47B8-A619-6E80172A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EC6F3-0AFE-46DE-9911-1B5B2C1C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9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Vertical Multithreading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5654674"/>
            <a:ext cx="7830669" cy="676833"/>
          </a:xfrm>
          <a:noFill/>
          <a:ln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Cycle-by-cycle interleaving removes vertical waste, but leaves some horizontal waste</a:t>
            </a:r>
          </a:p>
        </p:txBody>
      </p:sp>
      <p:sp>
        <p:nvSpPr>
          <p:cNvPr id="1424388" name="Rectangle 4" descr="Solid diamond"/>
          <p:cNvSpPr>
            <a:spLocks noChangeArrowheads="1"/>
          </p:cNvSpPr>
          <p:nvPr/>
        </p:nvSpPr>
        <p:spPr bwMode="auto">
          <a:xfrm>
            <a:off x="2686050" y="21804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89" name="Rectangle 5" descr="Solid diamond"/>
          <p:cNvSpPr>
            <a:spLocks noChangeArrowheads="1"/>
          </p:cNvSpPr>
          <p:nvPr/>
        </p:nvSpPr>
        <p:spPr bwMode="auto">
          <a:xfrm>
            <a:off x="2990850" y="21804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0" name="Rectangle 6" descr="Solid diamond"/>
          <p:cNvSpPr>
            <a:spLocks noChangeArrowheads="1"/>
          </p:cNvSpPr>
          <p:nvPr/>
        </p:nvSpPr>
        <p:spPr bwMode="auto">
          <a:xfrm>
            <a:off x="3295650" y="21804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1" name="Rectangle 7"/>
          <p:cNvSpPr>
            <a:spLocks noChangeArrowheads="1"/>
          </p:cNvSpPr>
          <p:nvPr/>
        </p:nvSpPr>
        <p:spPr bwMode="auto">
          <a:xfrm>
            <a:off x="3600450" y="2180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2" name="Rectangle 8"/>
          <p:cNvSpPr>
            <a:spLocks noChangeArrowheads="1"/>
          </p:cNvSpPr>
          <p:nvPr/>
        </p:nvSpPr>
        <p:spPr bwMode="auto">
          <a:xfrm>
            <a:off x="2686050" y="24852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3" name="Rectangle 9"/>
          <p:cNvSpPr>
            <a:spLocks noChangeArrowheads="1"/>
          </p:cNvSpPr>
          <p:nvPr/>
        </p:nvSpPr>
        <p:spPr bwMode="auto">
          <a:xfrm>
            <a:off x="2990850" y="24852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4" name="Rectangle 10" descr="Solid diamond"/>
          <p:cNvSpPr>
            <a:spLocks noChangeArrowheads="1"/>
          </p:cNvSpPr>
          <p:nvPr/>
        </p:nvSpPr>
        <p:spPr bwMode="auto">
          <a:xfrm>
            <a:off x="3295650" y="24852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5" name="Rectangle 11"/>
          <p:cNvSpPr>
            <a:spLocks noChangeArrowheads="1"/>
          </p:cNvSpPr>
          <p:nvPr/>
        </p:nvSpPr>
        <p:spPr bwMode="auto">
          <a:xfrm>
            <a:off x="3600450" y="24852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6" name="Rectangle 12"/>
          <p:cNvSpPr>
            <a:spLocks noChangeArrowheads="1"/>
          </p:cNvSpPr>
          <p:nvPr/>
        </p:nvSpPr>
        <p:spPr bwMode="auto">
          <a:xfrm>
            <a:off x="2686050" y="27900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7" name="Rectangle 13" descr="Wide upward diagonal"/>
          <p:cNvSpPr>
            <a:spLocks noChangeArrowheads="1"/>
          </p:cNvSpPr>
          <p:nvPr/>
        </p:nvSpPr>
        <p:spPr bwMode="auto">
          <a:xfrm>
            <a:off x="2990850" y="27900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8" name="Rectangle 14" descr="Wide upward diagonal"/>
          <p:cNvSpPr>
            <a:spLocks noChangeArrowheads="1"/>
          </p:cNvSpPr>
          <p:nvPr/>
        </p:nvSpPr>
        <p:spPr bwMode="auto">
          <a:xfrm>
            <a:off x="3295650" y="27900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399" name="Rectangle 15"/>
          <p:cNvSpPr>
            <a:spLocks noChangeArrowheads="1"/>
          </p:cNvSpPr>
          <p:nvPr/>
        </p:nvSpPr>
        <p:spPr bwMode="auto">
          <a:xfrm>
            <a:off x="3600450" y="27900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0" name="Rectangle 16"/>
          <p:cNvSpPr>
            <a:spLocks noChangeArrowheads="1"/>
          </p:cNvSpPr>
          <p:nvPr/>
        </p:nvSpPr>
        <p:spPr bwMode="auto">
          <a:xfrm>
            <a:off x="2686050" y="30948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1" name="Rectangle 17"/>
          <p:cNvSpPr>
            <a:spLocks noChangeArrowheads="1"/>
          </p:cNvSpPr>
          <p:nvPr/>
        </p:nvSpPr>
        <p:spPr bwMode="auto">
          <a:xfrm>
            <a:off x="2990850" y="30948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2" name="Rectangle 18" descr="Wide upward diagonal"/>
          <p:cNvSpPr>
            <a:spLocks noChangeArrowheads="1"/>
          </p:cNvSpPr>
          <p:nvPr/>
        </p:nvSpPr>
        <p:spPr bwMode="auto">
          <a:xfrm>
            <a:off x="3295650" y="30948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3" name="Rectangle 19"/>
          <p:cNvSpPr>
            <a:spLocks noChangeArrowheads="1"/>
          </p:cNvSpPr>
          <p:nvPr/>
        </p:nvSpPr>
        <p:spPr bwMode="auto">
          <a:xfrm>
            <a:off x="3600450" y="30948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4" name="Rectangle 20"/>
          <p:cNvSpPr>
            <a:spLocks noChangeArrowheads="1"/>
          </p:cNvSpPr>
          <p:nvPr/>
        </p:nvSpPr>
        <p:spPr bwMode="auto">
          <a:xfrm>
            <a:off x="2686050" y="33996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5" name="Rectangle 21" descr="Solid diamond"/>
          <p:cNvSpPr>
            <a:spLocks noChangeArrowheads="1"/>
          </p:cNvSpPr>
          <p:nvPr/>
        </p:nvSpPr>
        <p:spPr bwMode="auto">
          <a:xfrm>
            <a:off x="2990850" y="3399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6" name="Rectangle 22" descr="Solid diamond"/>
          <p:cNvSpPr>
            <a:spLocks noChangeArrowheads="1"/>
          </p:cNvSpPr>
          <p:nvPr/>
        </p:nvSpPr>
        <p:spPr bwMode="auto">
          <a:xfrm>
            <a:off x="3295650" y="3399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7" name="Rectangle 23"/>
          <p:cNvSpPr>
            <a:spLocks noChangeArrowheads="1"/>
          </p:cNvSpPr>
          <p:nvPr/>
        </p:nvSpPr>
        <p:spPr bwMode="auto">
          <a:xfrm>
            <a:off x="3600450" y="33996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8" name="Rectangle 24"/>
          <p:cNvSpPr>
            <a:spLocks noChangeArrowheads="1"/>
          </p:cNvSpPr>
          <p:nvPr/>
        </p:nvSpPr>
        <p:spPr bwMode="auto">
          <a:xfrm>
            <a:off x="2686050" y="3704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09" name="Rectangle 25"/>
          <p:cNvSpPr>
            <a:spLocks noChangeArrowheads="1"/>
          </p:cNvSpPr>
          <p:nvPr/>
        </p:nvSpPr>
        <p:spPr bwMode="auto">
          <a:xfrm>
            <a:off x="2990850" y="3704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0" name="Rectangle 26" descr="Solid diamond"/>
          <p:cNvSpPr>
            <a:spLocks noChangeArrowheads="1"/>
          </p:cNvSpPr>
          <p:nvPr/>
        </p:nvSpPr>
        <p:spPr bwMode="auto">
          <a:xfrm>
            <a:off x="3295650" y="37044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1" name="Rectangle 27"/>
          <p:cNvSpPr>
            <a:spLocks noChangeArrowheads="1"/>
          </p:cNvSpPr>
          <p:nvPr/>
        </p:nvSpPr>
        <p:spPr bwMode="auto">
          <a:xfrm>
            <a:off x="3600450" y="3704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2" name="Rectangle 28" descr="Wide upward diagonal"/>
          <p:cNvSpPr>
            <a:spLocks noChangeArrowheads="1"/>
          </p:cNvSpPr>
          <p:nvPr/>
        </p:nvSpPr>
        <p:spPr bwMode="auto">
          <a:xfrm>
            <a:off x="2686050" y="40092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3" name="Rectangle 29" descr="Wide upward diagonal"/>
          <p:cNvSpPr>
            <a:spLocks noChangeArrowheads="1"/>
          </p:cNvSpPr>
          <p:nvPr/>
        </p:nvSpPr>
        <p:spPr bwMode="auto">
          <a:xfrm>
            <a:off x="2990850" y="40092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4" name="Rectangle 30"/>
          <p:cNvSpPr>
            <a:spLocks noChangeArrowheads="1"/>
          </p:cNvSpPr>
          <p:nvPr/>
        </p:nvSpPr>
        <p:spPr bwMode="auto">
          <a:xfrm>
            <a:off x="3295650" y="40092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5" name="Rectangle 31"/>
          <p:cNvSpPr>
            <a:spLocks noChangeArrowheads="1"/>
          </p:cNvSpPr>
          <p:nvPr/>
        </p:nvSpPr>
        <p:spPr bwMode="auto">
          <a:xfrm>
            <a:off x="3600450" y="40092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6" name="Rectangle 32"/>
          <p:cNvSpPr>
            <a:spLocks noChangeArrowheads="1"/>
          </p:cNvSpPr>
          <p:nvPr/>
        </p:nvSpPr>
        <p:spPr bwMode="auto">
          <a:xfrm>
            <a:off x="2686050" y="43140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7" name="Rectangle 33"/>
          <p:cNvSpPr>
            <a:spLocks noChangeArrowheads="1"/>
          </p:cNvSpPr>
          <p:nvPr/>
        </p:nvSpPr>
        <p:spPr bwMode="auto">
          <a:xfrm>
            <a:off x="2990850" y="43140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8" name="Rectangle 34" descr="Solid diamond"/>
          <p:cNvSpPr>
            <a:spLocks noChangeArrowheads="1"/>
          </p:cNvSpPr>
          <p:nvPr/>
        </p:nvSpPr>
        <p:spPr bwMode="auto">
          <a:xfrm>
            <a:off x="3295650" y="43140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19" name="Rectangle 35"/>
          <p:cNvSpPr>
            <a:spLocks noChangeArrowheads="1"/>
          </p:cNvSpPr>
          <p:nvPr/>
        </p:nvSpPr>
        <p:spPr bwMode="auto">
          <a:xfrm>
            <a:off x="3600450" y="43140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0" name="Rectangle 36" descr="Solid diamond"/>
          <p:cNvSpPr>
            <a:spLocks noChangeArrowheads="1"/>
          </p:cNvSpPr>
          <p:nvPr/>
        </p:nvSpPr>
        <p:spPr bwMode="auto">
          <a:xfrm>
            <a:off x="2686050" y="46188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1" name="Rectangle 37" descr="Solid diamond"/>
          <p:cNvSpPr>
            <a:spLocks noChangeArrowheads="1"/>
          </p:cNvSpPr>
          <p:nvPr/>
        </p:nvSpPr>
        <p:spPr bwMode="auto">
          <a:xfrm>
            <a:off x="2990850" y="46188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2" name="Rectangle 38"/>
          <p:cNvSpPr>
            <a:spLocks noChangeArrowheads="1"/>
          </p:cNvSpPr>
          <p:nvPr/>
        </p:nvSpPr>
        <p:spPr bwMode="auto">
          <a:xfrm>
            <a:off x="3295650" y="46188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3" name="Rectangle 39"/>
          <p:cNvSpPr>
            <a:spLocks noChangeArrowheads="1"/>
          </p:cNvSpPr>
          <p:nvPr/>
        </p:nvSpPr>
        <p:spPr bwMode="auto">
          <a:xfrm>
            <a:off x="3600450" y="46188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4" name="Rectangle 40" descr="Solid diamond"/>
          <p:cNvSpPr>
            <a:spLocks noChangeArrowheads="1"/>
          </p:cNvSpPr>
          <p:nvPr/>
        </p:nvSpPr>
        <p:spPr bwMode="auto">
          <a:xfrm>
            <a:off x="2686050" y="4923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5" name="Rectangle 41" descr="Solid diamond"/>
          <p:cNvSpPr>
            <a:spLocks noChangeArrowheads="1"/>
          </p:cNvSpPr>
          <p:nvPr/>
        </p:nvSpPr>
        <p:spPr bwMode="auto">
          <a:xfrm>
            <a:off x="2990850" y="4923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6" name="Rectangle 42" descr="Solid diamond"/>
          <p:cNvSpPr>
            <a:spLocks noChangeArrowheads="1"/>
          </p:cNvSpPr>
          <p:nvPr/>
        </p:nvSpPr>
        <p:spPr bwMode="auto">
          <a:xfrm>
            <a:off x="3295650" y="4923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7" name="Rectangle 43" descr="Solid diamond"/>
          <p:cNvSpPr>
            <a:spLocks noChangeArrowheads="1"/>
          </p:cNvSpPr>
          <p:nvPr/>
        </p:nvSpPr>
        <p:spPr bwMode="auto">
          <a:xfrm>
            <a:off x="3600450" y="4923632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8" name="Rectangle 44"/>
          <p:cNvSpPr>
            <a:spLocks noChangeArrowheads="1"/>
          </p:cNvSpPr>
          <p:nvPr/>
        </p:nvSpPr>
        <p:spPr bwMode="auto">
          <a:xfrm>
            <a:off x="2686050" y="5228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29" name="Rectangle 45"/>
          <p:cNvSpPr>
            <a:spLocks noChangeArrowheads="1"/>
          </p:cNvSpPr>
          <p:nvPr/>
        </p:nvSpPr>
        <p:spPr bwMode="auto">
          <a:xfrm>
            <a:off x="2990850" y="5228432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0" name="Rectangle 46" descr="Wide upward diagonal"/>
          <p:cNvSpPr>
            <a:spLocks noChangeArrowheads="1"/>
          </p:cNvSpPr>
          <p:nvPr/>
        </p:nvSpPr>
        <p:spPr bwMode="auto">
          <a:xfrm>
            <a:off x="3295650" y="52284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1" name="Rectangle 47" descr="Wide upward diagonal"/>
          <p:cNvSpPr>
            <a:spLocks noChangeArrowheads="1"/>
          </p:cNvSpPr>
          <p:nvPr/>
        </p:nvSpPr>
        <p:spPr bwMode="auto">
          <a:xfrm>
            <a:off x="3600450" y="5228432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2" name="Line 48"/>
          <p:cNvSpPr>
            <a:spLocks noChangeShapeType="1"/>
          </p:cNvSpPr>
          <p:nvPr/>
        </p:nvSpPr>
        <p:spPr bwMode="auto">
          <a:xfrm>
            <a:off x="2686050" y="1875632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3" name="Text Box 49"/>
          <p:cNvSpPr txBox="1">
            <a:spLocks noChangeArrowheads="1"/>
          </p:cNvSpPr>
          <p:nvPr/>
        </p:nvSpPr>
        <p:spPr bwMode="auto">
          <a:xfrm>
            <a:off x="2593975" y="1454945"/>
            <a:ext cx="170317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>
                <a:solidFill>
                  <a:srgbClr val="000000"/>
                </a:solidFill>
                <a:latin typeface="Calibri"/>
                <a:cs typeface="Calibri"/>
              </a:rPr>
              <a:t>Issue width</a:t>
            </a:r>
          </a:p>
        </p:txBody>
      </p:sp>
      <p:sp>
        <p:nvSpPr>
          <p:cNvPr id="1424434" name="Line 50"/>
          <p:cNvSpPr>
            <a:spLocks noChangeShapeType="1"/>
          </p:cNvSpPr>
          <p:nvPr/>
        </p:nvSpPr>
        <p:spPr bwMode="auto">
          <a:xfrm>
            <a:off x="2228850" y="309483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5" name="Text Box 51"/>
          <p:cNvSpPr txBox="1">
            <a:spLocks noChangeArrowheads="1"/>
          </p:cNvSpPr>
          <p:nvPr/>
        </p:nvSpPr>
        <p:spPr bwMode="auto">
          <a:xfrm>
            <a:off x="1450975" y="3664745"/>
            <a:ext cx="8856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1424436" name="Text Box 52"/>
          <p:cNvSpPr txBox="1">
            <a:spLocks noChangeArrowheads="1"/>
          </p:cNvSpPr>
          <p:nvPr/>
        </p:nvSpPr>
        <p:spPr bwMode="auto">
          <a:xfrm>
            <a:off x="4667250" y="2637632"/>
            <a:ext cx="421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Second thread interleaved cycle-by-cycle</a:t>
            </a:r>
          </a:p>
        </p:txBody>
      </p:sp>
      <p:sp>
        <p:nvSpPr>
          <p:cNvPr id="1424437" name="Line 53"/>
          <p:cNvSpPr>
            <a:spLocks noChangeShapeType="1"/>
          </p:cNvSpPr>
          <p:nvPr/>
        </p:nvSpPr>
        <p:spPr bwMode="auto">
          <a:xfrm flipH="1" flipV="1">
            <a:off x="2076450" y="2256632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38" name="Text Box 54"/>
          <p:cNvSpPr txBox="1">
            <a:spLocks noChangeArrowheads="1"/>
          </p:cNvSpPr>
          <p:nvPr/>
        </p:nvSpPr>
        <p:spPr bwMode="auto">
          <a:xfrm>
            <a:off x="628650" y="1875632"/>
            <a:ext cx="192087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Instruction issue</a:t>
            </a:r>
          </a:p>
        </p:txBody>
      </p:sp>
      <p:sp>
        <p:nvSpPr>
          <p:cNvPr id="1424439" name="Line 55"/>
          <p:cNvSpPr>
            <a:spLocks noChangeShapeType="1"/>
          </p:cNvSpPr>
          <p:nvPr/>
        </p:nvSpPr>
        <p:spPr bwMode="auto">
          <a:xfrm flipV="1">
            <a:off x="3905250" y="4314032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4440" name="Text Box 56"/>
          <p:cNvSpPr txBox="1">
            <a:spLocks noChangeArrowheads="1"/>
          </p:cNvSpPr>
          <p:nvPr/>
        </p:nvSpPr>
        <p:spPr bwMode="auto">
          <a:xfrm>
            <a:off x="4667250" y="3933032"/>
            <a:ext cx="32004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Partially filled cycle, i.e., IPC &lt; 4</a:t>
            </a:r>
          </a:p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i="1" dirty="0">
                <a:solidFill>
                  <a:srgbClr val="FC0128"/>
                </a:solidFill>
                <a:latin typeface="Calibri"/>
                <a:cs typeface="Calibri"/>
              </a:rPr>
              <a:t>horizontal waste</a:t>
            </a:r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424441" name="Line 57"/>
          <p:cNvSpPr>
            <a:spLocks noChangeShapeType="1"/>
          </p:cNvSpPr>
          <p:nvPr/>
        </p:nvSpPr>
        <p:spPr bwMode="auto">
          <a:xfrm flipV="1">
            <a:off x="3905250" y="2866232"/>
            <a:ext cx="762000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BF584-4A55-46D6-A5F7-0B87838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5E-E537-4384-8DE9-FDA1464A45A1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CDF3B-FB00-44E5-89BA-F8E1765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14902-8661-483C-8713-7646CEF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2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Chip Multiprocessing (CMP)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What is the effect of splitting into multiple processors?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reduces horizontal waste,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leaves some vertical waste, and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puts upper limit on peak throughput of each thread.</a:t>
            </a:r>
          </a:p>
        </p:txBody>
      </p:sp>
      <p:sp>
        <p:nvSpPr>
          <p:cNvPr id="1426436" name="Rectangle 4" descr="Solid diamond"/>
          <p:cNvSpPr>
            <a:spLocks noChangeArrowheads="1"/>
          </p:cNvSpPr>
          <p:nvPr/>
        </p:nvSpPr>
        <p:spPr bwMode="auto">
          <a:xfrm>
            <a:off x="5613401" y="25511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37" name="Rectangle 5" descr="Solid diamond"/>
          <p:cNvSpPr>
            <a:spLocks noChangeArrowheads="1"/>
          </p:cNvSpPr>
          <p:nvPr/>
        </p:nvSpPr>
        <p:spPr bwMode="auto">
          <a:xfrm>
            <a:off x="5918201" y="25511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38" name="Rectangle 6" descr="Wide upward diagonal"/>
          <p:cNvSpPr>
            <a:spLocks noChangeArrowheads="1"/>
          </p:cNvSpPr>
          <p:nvPr/>
        </p:nvSpPr>
        <p:spPr bwMode="auto">
          <a:xfrm>
            <a:off x="6459538" y="25511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39" name="Rectangle 7"/>
          <p:cNvSpPr>
            <a:spLocks noChangeArrowheads="1"/>
          </p:cNvSpPr>
          <p:nvPr/>
        </p:nvSpPr>
        <p:spPr bwMode="auto">
          <a:xfrm>
            <a:off x="6764338" y="2551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0" name="Rectangle 8"/>
          <p:cNvSpPr>
            <a:spLocks noChangeArrowheads="1"/>
          </p:cNvSpPr>
          <p:nvPr/>
        </p:nvSpPr>
        <p:spPr bwMode="auto">
          <a:xfrm>
            <a:off x="5613401" y="28559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1" name="Rectangle 9"/>
          <p:cNvSpPr>
            <a:spLocks noChangeArrowheads="1"/>
          </p:cNvSpPr>
          <p:nvPr/>
        </p:nvSpPr>
        <p:spPr bwMode="auto">
          <a:xfrm>
            <a:off x="5918201" y="28559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2" name="Rectangle 10"/>
          <p:cNvSpPr>
            <a:spLocks noChangeArrowheads="1"/>
          </p:cNvSpPr>
          <p:nvPr/>
        </p:nvSpPr>
        <p:spPr bwMode="auto">
          <a:xfrm>
            <a:off x="6459538" y="28559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3" name="Rectangle 11" descr="Wide upward diagonal"/>
          <p:cNvSpPr>
            <a:spLocks noChangeArrowheads="1"/>
          </p:cNvSpPr>
          <p:nvPr/>
        </p:nvSpPr>
        <p:spPr bwMode="auto">
          <a:xfrm>
            <a:off x="6764338" y="28559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4" name="Rectangle 12"/>
          <p:cNvSpPr>
            <a:spLocks noChangeArrowheads="1"/>
          </p:cNvSpPr>
          <p:nvPr/>
        </p:nvSpPr>
        <p:spPr bwMode="auto">
          <a:xfrm>
            <a:off x="5613401" y="31607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5" name="Rectangle 13" descr="Solid diamond"/>
          <p:cNvSpPr>
            <a:spLocks noChangeArrowheads="1"/>
          </p:cNvSpPr>
          <p:nvPr/>
        </p:nvSpPr>
        <p:spPr bwMode="auto">
          <a:xfrm>
            <a:off x="5918201" y="31607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6" name="Rectangle 14" descr="Wide upward diagonal"/>
          <p:cNvSpPr>
            <a:spLocks noChangeArrowheads="1"/>
          </p:cNvSpPr>
          <p:nvPr/>
        </p:nvSpPr>
        <p:spPr bwMode="auto">
          <a:xfrm>
            <a:off x="6459538" y="31607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7" name="Rectangle 15"/>
          <p:cNvSpPr>
            <a:spLocks noChangeArrowheads="1"/>
          </p:cNvSpPr>
          <p:nvPr/>
        </p:nvSpPr>
        <p:spPr bwMode="auto">
          <a:xfrm>
            <a:off x="6764338" y="31607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8" name="Rectangle 16"/>
          <p:cNvSpPr>
            <a:spLocks noChangeArrowheads="1"/>
          </p:cNvSpPr>
          <p:nvPr/>
        </p:nvSpPr>
        <p:spPr bwMode="auto">
          <a:xfrm>
            <a:off x="5613401" y="3465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49" name="Rectangle 17"/>
          <p:cNvSpPr>
            <a:spLocks noChangeArrowheads="1"/>
          </p:cNvSpPr>
          <p:nvPr/>
        </p:nvSpPr>
        <p:spPr bwMode="auto">
          <a:xfrm>
            <a:off x="5918201" y="3465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0" name="Rectangle 18"/>
          <p:cNvSpPr>
            <a:spLocks noChangeArrowheads="1"/>
          </p:cNvSpPr>
          <p:nvPr/>
        </p:nvSpPr>
        <p:spPr bwMode="auto">
          <a:xfrm>
            <a:off x="6459538" y="3465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1" name="Rectangle 19"/>
          <p:cNvSpPr>
            <a:spLocks noChangeArrowheads="1"/>
          </p:cNvSpPr>
          <p:nvPr/>
        </p:nvSpPr>
        <p:spPr bwMode="auto">
          <a:xfrm>
            <a:off x="6764338" y="3465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2" name="Rectangle 20"/>
          <p:cNvSpPr>
            <a:spLocks noChangeArrowheads="1"/>
          </p:cNvSpPr>
          <p:nvPr/>
        </p:nvSpPr>
        <p:spPr bwMode="auto">
          <a:xfrm>
            <a:off x="5613401" y="37703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3" name="Rectangle 21" descr="Solid diamond"/>
          <p:cNvSpPr>
            <a:spLocks noChangeArrowheads="1"/>
          </p:cNvSpPr>
          <p:nvPr/>
        </p:nvSpPr>
        <p:spPr bwMode="auto">
          <a:xfrm>
            <a:off x="5918201" y="37703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4" name="Rectangle 22" descr="Wide upward diagonal"/>
          <p:cNvSpPr>
            <a:spLocks noChangeArrowheads="1"/>
          </p:cNvSpPr>
          <p:nvPr/>
        </p:nvSpPr>
        <p:spPr bwMode="auto">
          <a:xfrm>
            <a:off x="6459538" y="37703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5" name="Rectangle 23" descr="Wide upward diagonal"/>
          <p:cNvSpPr>
            <a:spLocks noChangeArrowheads="1"/>
          </p:cNvSpPr>
          <p:nvPr/>
        </p:nvSpPr>
        <p:spPr bwMode="auto">
          <a:xfrm>
            <a:off x="6764338" y="37703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6" name="Rectangle 24"/>
          <p:cNvSpPr>
            <a:spLocks noChangeArrowheads="1"/>
          </p:cNvSpPr>
          <p:nvPr/>
        </p:nvSpPr>
        <p:spPr bwMode="auto">
          <a:xfrm>
            <a:off x="5613401" y="4075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7" name="Rectangle 25"/>
          <p:cNvSpPr>
            <a:spLocks noChangeArrowheads="1"/>
          </p:cNvSpPr>
          <p:nvPr/>
        </p:nvSpPr>
        <p:spPr bwMode="auto">
          <a:xfrm>
            <a:off x="5918201" y="4075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8" name="Rectangle 26" descr="Wide upward diagonal"/>
          <p:cNvSpPr>
            <a:spLocks noChangeArrowheads="1"/>
          </p:cNvSpPr>
          <p:nvPr/>
        </p:nvSpPr>
        <p:spPr bwMode="auto">
          <a:xfrm>
            <a:off x="6459538" y="40751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59" name="Rectangle 27"/>
          <p:cNvSpPr>
            <a:spLocks noChangeArrowheads="1"/>
          </p:cNvSpPr>
          <p:nvPr/>
        </p:nvSpPr>
        <p:spPr bwMode="auto">
          <a:xfrm>
            <a:off x="6764338" y="4075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0" name="Rectangle 28" descr="Solid diamond"/>
          <p:cNvSpPr>
            <a:spLocks noChangeArrowheads="1"/>
          </p:cNvSpPr>
          <p:nvPr/>
        </p:nvSpPr>
        <p:spPr bwMode="auto">
          <a:xfrm>
            <a:off x="5613401" y="43799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1" name="Rectangle 29" descr="Solid diamond"/>
          <p:cNvSpPr>
            <a:spLocks noChangeArrowheads="1"/>
          </p:cNvSpPr>
          <p:nvPr/>
        </p:nvSpPr>
        <p:spPr bwMode="auto">
          <a:xfrm>
            <a:off x="5918201" y="43799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2" name="Rectangle 30"/>
          <p:cNvSpPr>
            <a:spLocks noChangeArrowheads="1"/>
          </p:cNvSpPr>
          <p:nvPr/>
        </p:nvSpPr>
        <p:spPr bwMode="auto">
          <a:xfrm>
            <a:off x="6459538" y="43799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3" name="Rectangle 31"/>
          <p:cNvSpPr>
            <a:spLocks noChangeArrowheads="1"/>
          </p:cNvSpPr>
          <p:nvPr/>
        </p:nvSpPr>
        <p:spPr bwMode="auto">
          <a:xfrm>
            <a:off x="6764338" y="43799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4" name="Rectangle 32"/>
          <p:cNvSpPr>
            <a:spLocks noChangeArrowheads="1"/>
          </p:cNvSpPr>
          <p:nvPr/>
        </p:nvSpPr>
        <p:spPr bwMode="auto">
          <a:xfrm>
            <a:off x="5613401" y="46847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5" name="Rectangle 33"/>
          <p:cNvSpPr>
            <a:spLocks noChangeArrowheads="1"/>
          </p:cNvSpPr>
          <p:nvPr/>
        </p:nvSpPr>
        <p:spPr bwMode="auto">
          <a:xfrm>
            <a:off x="5918201" y="46847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6" name="Rectangle 34" descr="Wide upward diagonal"/>
          <p:cNvSpPr>
            <a:spLocks noChangeArrowheads="1"/>
          </p:cNvSpPr>
          <p:nvPr/>
        </p:nvSpPr>
        <p:spPr bwMode="auto">
          <a:xfrm>
            <a:off x="6459538" y="46847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7" name="Rectangle 35"/>
          <p:cNvSpPr>
            <a:spLocks noChangeArrowheads="1"/>
          </p:cNvSpPr>
          <p:nvPr/>
        </p:nvSpPr>
        <p:spPr bwMode="auto">
          <a:xfrm>
            <a:off x="6764338" y="46847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8" name="Rectangle 36" descr="Solid diamond"/>
          <p:cNvSpPr>
            <a:spLocks noChangeArrowheads="1"/>
          </p:cNvSpPr>
          <p:nvPr/>
        </p:nvSpPr>
        <p:spPr bwMode="auto">
          <a:xfrm>
            <a:off x="5613401" y="49895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69" name="Rectangle 37" descr="Solid diamond"/>
          <p:cNvSpPr>
            <a:spLocks noChangeArrowheads="1"/>
          </p:cNvSpPr>
          <p:nvPr/>
        </p:nvSpPr>
        <p:spPr bwMode="auto">
          <a:xfrm>
            <a:off x="5918201" y="49895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0" name="Rectangle 38"/>
          <p:cNvSpPr>
            <a:spLocks noChangeArrowheads="1"/>
          </p:cNvSpPr>
          <p:nvPr/>
        </p:nvSpPr>
        <p:spPr bwMode="auto">
          <a:xfrm>
            <a:off x="6459538" y="4989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1" name="Rectangle 39"/>
          <p:cNvSpPr>
            <a:spLocks noChangeArrowheads="1"/>
          </p:cNvSpPr>
          <p:nvPr/>
        </p:nvSpPr>
        <p:spPr bwMode="auto">
          <a:xfrm>
            <a:off x="6764338" y="49895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2" name="Rectangle 40" descr="Solid diamond"/>
          <p:cNvSpPr>
            <a:spLocks noChangeArrowheads="1"/>
          </p:cNvSpPr>
          <p:nvPr/>
        </p:nvSpPr>
        <p:spPr bwMode="auto">
          <a:xfrm>
            <a:off x="5613401" y="52943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3" name="Rectangle 41" descr="Solid diamond"/>
          <p:cNvSpPr>
            <a:spLocks noChangeArrowheads="1"/>
          </p:cNvSpPr>
          <p:nvPr/>
        </p:nvSpPr>
        <p:spPr bwMode="auto">
          <a:xfrm>
            <a:off x="5918201" y="5294313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4" name="Rectangle 42" descr="Wide upward diagonal"/>
          <p:cNvSpPr>
            <a:spLocks noChangeArrowheads="1"/>
          </p:cNvSpPr>
          <p:nvPr/>
        </p:nvSpPr>
        <p:spPr bwMode="auto">
          <a:xfrm>
            <a:off x="6459538" y="52943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5" name="Rectangle 43" descr="Wide upward diagonal"/>
          <p:cNvSpPr>
            <a:spLocks noChangeArrowheads="1"/>
          </p:cNvSpPr>
          <p:nvPr/>
        </p:nvSpPr>
        <p:spPr bwMode="auto">
          <a:xfrm>
            <a:off x="6764338" y="52943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6" name="Rectangle 44"/>
          <p:cNvSpPr>
            <a:spLocks noChangeArrowheads="1"/>
          </p:cNvSpPr>
          <p:nvPr/>
        </p:nvSpPr>
        <p:spPr bwMode="auto">
          <a:xfrm>
            <a:off x="5613401" y="5599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7" name="Rectangle 45"/>
          <p:cNvSpPr>
            <a:spLocks noChangeArrowheads="1"/>
          </p:cNvSpPr>
          <p:nvPr/>
        </p:nvSpPr>
        <p:spPr bwMode="auto">
          <a:xfrm>
            <a:off x="5918201" y="5599113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8" name="Rectangle 46" descr="Wide upward diagonal"/>
          <p:cNvSpPr>
            <a:spLocks noChangeArrowheads="1"/>
          </p:cNvSpPr>
          <p:nvPr/>
        </p:nvSpPr>
        <p:spPr bwMode="auto">
          <a:xfrm>
            <a:off x="6459538" y="55991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79" name="Rectangle 47" descr="Wide upward diagonal"/>
          <p:cNvSpPr>
            <a:spLocks noChangeArrowheads="1"/>
          </p:cNvSpPr>
          <p:nvPr/>
        </p:nvSpPr>
        <p:spPr bwMode="auto">
          <a:xfrm>
            <a:off x="6764338" y="5599113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80" name="Line 48"/>
          <p:cNvSpPr>
            <a:spLocks noChangeShapeType="1"/>
          </p:cNvSpPr>
          <p:nvPr/>
        </p:nvSpPr>
        <p:spPr bwMode="auto">
          <a:xfrm>
            <a:off x="5568951" y="2336800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81" name="Text Box 49"/>
          <p:cNvSpPr txBox="1">
            <a:spLocks noChangeArrowheads="1"/>
          </p:cNvSpPr>
          <p:nvPr/>
        </p:nvSpPr>
        <p:spPr bwMode="auto">
          <a:xfrm>
            <a:off x="5567362" y="1825625"/>
            <a:ext cx="17811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>
                <a:solidFill>
                  <a:srgbClr val="000000"/>
                </a:solidFill>
                <a:latin typeface="Calibri"/>
                <a:cs typeface="Calibri"/>
              </a:rPr>
              <a:t>Issue width</a:t>
            </a:r>
          </a:p>
        </p:txBody>
      </p:sp>
      <p:sp>
        <p:nvSpPr>
          <p:cNvPr id="1426482" name="Line 50"/>
          <p:cNvSpPr>
            <a:spLocks noChangeShapeType="1"/>
          </p:cNvSpPr>
          <p:nvPr/>
        </p:nvSpPr>
        <p:spPr bwMode="auto">
          <a:xfrm>
            <a:off x="5156201" y="346551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6483" name="Text Box 51"/>
          <p:cNvSpPr txBox="1">
            <a:spLocks noChangeArrowheads="1"/>
          </p:cNvSpPr>
          <p:nvPr/>
        </p:nvSpPr>
        <p:spPr bwMode="auto">
          <a:xfrm>
            <a:off x="4330883" y="3844280"/>
            <a:ext cx="8856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1426484" name="Line 52"/>
          <p:cNvSpPr>
            <a:spLocks noChangeShapeType="1"/>
          </p:cNvSpPr>
          <p:nvPr/>
        </p:nvSpPr>
        <p:spPr bwMode="auto">
          <a:xfrm>
            <a:off x="6467476" y="2319338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D9D65-7D1B-48FC-A961-3898BED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E25-64DC-4D72-AAE9-B0D8DE723FD3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BE866-B1EB-4688-9D1B-85DF041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1B4DE-57BB-4C09-ACB7-4C069D6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Superscalar Multithreading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Tullsen</a:t>
            </a:r>
            <a:r>
              <a:rPr lang="en-US" dirty="0"/>
              <a:t>, Eggers, Levy, UW, 1995]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Interleave multiple threads to multiple issue slots with no restrictions</a:t>
            </a:r>
          </a:p>
        </p:txBody>
      </p:sp>
      <p:grpSp>
        <p:nvGrpSpPr>
          <p:cNvPr id="1428484" name="Group 4"/>
          <p:cNvGrpSpPr>
            <a:grpSpLocks/>
          </p:cNvGrpSpPr>
          <p:nvPr/>
        </p:nvGrpSpPr>
        <p:grpSpPr bwMode="auto">
          <a:xfrm>
            <a:off x="4300631" y="1825625"/>
            <a:ext cx="2846388" cy="4078287"/>
            <a:chOff x="1574" y="791"/>
            <a:chExt cx="1793" cy="2569"/>
          </a:xfrm>
        </p:grpSpPr>
        <p:grpSp>
          <p:nvGrpSpPr>
            <p:cNvPr id="1428485" name="Group 5"/>
            <p:cNvGrpSpPr>
              <a:grpSpLocks/>
            </p:cNvGrpSpPr>
            <p:nvPr/>
          </p:nvGrpSpPr>
          <p:grpSpPr bwMode="auto">
            <a:xfrm>
              <a:off x="2352" y="1248"/>
              <a:ext cx="768" cy="2112"/>
              <a:chOff x="2352" y="1248"/>
              <a:chExt cx="768" cy="2112"/>
            </a:xfrm>
          </p:grpSpPr>
          <p:sp>
            <p:nvSpPr>
              <p:cNvPr id="1428486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87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88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89" name="Rectangle 9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0" name="Rectangle 10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1" name="Rectangle 11" descr="Dark horizontal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2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3" name="Rectangle 13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4" name="Rectangle 1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5" name="Rectangle 15" descr="Wide upward diagonal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6" name="Rectangle 16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7" name="Rectangle 17" descr="Solid diamond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8" name="Rectangle 18" descr="Dark horizontal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499" name="Rectangle 19" descr="Dark horizontal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0" name="Rectangle 20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1" name="Rectangle 21" descr="Dark horizontal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2" name="Rectangle 22" descr="Dark horizontal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3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4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5" name="Rectangle 25" descr="Wide upward diagonal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6" name="Rectangle 26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7" name="Rectangle 27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8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09" name="Rectangle 29" descr="Dark horizontal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0" name="Rectangle 30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1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2" name="Rectangle 32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3" name="Rectangle 33" descr="Dark horizontal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4" name="Rectangle 34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5" name="Rectangle 35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6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7" name="Rectangle 37" descr="Dark horizontal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8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19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0" name="Rectangle 40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1" name="Rectangle 41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2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3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4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5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6" name="Rectangle 46" descr="Dark horizontal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7" name="Rectangle 4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8" name="Rectangle 48" descr="Wide upward diagonal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28529" name="Rectangle 49" descr="Wide upward diagonal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428530" name="Line 50"/>
            <p:cNvSpPr>
              <a:spLocks noChangeShapeType="1"/>
            </p:cNvSpPr>
            <p:nvPr/>
          </p:nvSpPr>
          <p:spPr bwMode="auto">
            <a:xfrm>
              <a:off x="2352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28531" name="Text Box 51"/>
            <p:cNvSpPr txBox="1">
              <a:spLocks noChangeArrowheads="1"/>
            </p:cNvSpPr>
            <p:nvPr/>
          </p:nvSpPr>
          <p:spPr bwMode="auto">
            <a:xfrm>
              <a:off x="2294" y="791"/>
              <a:ext cx="107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00"/>
                  </a:solidFill>
                  <a:latin typeface="Calibri"/>
                  <a:cs typeface="Calibri"/>
                </a:rPr>
                <a:t>Issue width</a:t>
              </a:r>
            </a:p>
          </p:txBody>
        </p:sp>
        <p:sp>
          <p:nvSpPr>
            <p:cNvPr id="1428532" name="Line 52"/>
            <p:cNvSpPr>
              <a:spLocks noChangeShapeType="1"/>
            </p:cNvSpPr>
            <p:nvPr/>
          </p:nvSpPr>
          <p:spPr bwMode="auto">
            <a:xfrm>
              <a:off x="2064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28533" name="Text Box 53"/>
            <p:cNvSpPr txBox="1">
              <a:spLocks noChangeArrowheads="1"/>
            </p:cNvSpPr>
            <p:nvPr/>
          </p:nvSpPr>
          <p:spPr bwMode="auto">
            <a:xfrm>
              <a:off x="1574" y="2183"/>
              <a:ext cx="5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00"/>
                  </a:solidFill>
                  <a:latin typeface="Calibri"/>
                  <a:cs typeface="Calibri"/>
                </a:rPr>
                <a:t>Time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3D07F-19FE-4844-8E43-41212E00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A5C-42AA-4B18-A9D5-3CF693CBE86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74FE0-1512-4046-A1CF-3CEC290B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14498-9678-43D2-82FD-9165D852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Lecture 12</a:t>
            </a:r>
            <a:br>
              <a:rPr lang="en-US" altLang="zh-CN"/>
            </a:br>
            <a:r>
              <a:rPr lang="en-US" altLang="zh-CN"/>
              <a:t>Thread-Level Parallelism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TLP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A8461-6D22-49DE-808A-1D44341C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9884-F895-49A8-9567-323F7F16C842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159F63-A625-4437-A20F-DE69B413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2F8DC-000C-4CAE-881B-04954F8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6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O-o-O Simultaneous Multithreading</a:t>
            </a:r>
            <a:br>
              <a:rPr lang="en-US" dirty="0"/>
            </a:br>
            <a:r>
              <a:rPr lang="en-US" sz="2700" dirty="0"/>
              <a:t>[</a:t>
            </a:r>
            <a:r>
              <a:rPr lang="en-US" sz="2700" dirty="0" err="1"/>
              <a:t>Tullsen</a:t>
            </a:r>
            <a:r>
              <a:rPr lang="en-US" sz="2700" dirty="0"/>
              <a:t>, Eggers, Emer, Levy, </a:t>
            </a:r>
            <a:r>
              <a:rPr lang="en-US" sz="2700" dirty="0" err="1"/>
              <a:t>Stamm</a:t>
            </a:r>
            <a:r>
              <a:rPr lang="en-US" sz="2700" dirty="0"/>
              <a:t>, Lo, DEC/UW, 1996]</a:t>
            </a:r>
            <a:endParaRPr lang="en-US" sz="4900" dirty="0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multiple contexts and fetch engines and allow instructions fetched from different threads to issue simultaneously</a:t>
            </a:r>
          </a:p>
          <a:p>
            <a:r>
              <a:rPr lang="en-US"/>
              <a:t>Utilize wide out-of-order superscalar processor issue queue to find instructions to issue from multiple threads</a:t>
            </a:r>
          </a:p>
          <a:p>
            <a:r>
              <a:rPr lang="en-US"/>
              <a:t>OOO instruction window already has most of the circuitry required to schedule from multiple threads</a:t>
            </a:r>
          </a:p>
          <a:p>
            <a:r>
              <a:rPr lang="en-US"/>
              <a:t>Any single thread can utilize whole machine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0875F-10D1-4222-8EDC-AC1750A1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3823-AF07-4AF3-B612-487F86B8F5E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4785C-D84D-4805-8BBE-81AD65EE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51EC2-7AB8-444F-8A67-9A2DF722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SMT adaptation to parallelism type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58BF52-4A6A-4E1A-8571-F91BE2BE2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For regions with high thread-level parallelism (TLP) entire machine width is shared by all threads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595F3-4123-491D-85D5-046BDF58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  <a:cs typeface="Calibri"/>
              </a:rPr>
              <a:t>For regions with low thread-level parallelism (TLP) entire machine width is available for instruction-level parallelism (ILP)</a:t>
            </a:r>
            <a:endParaRPr lang="zh-CN" altLang="en-US" dirty="0"/>
          </a:p>
        </p:txBody>
      </p:sp>
      <p:grpSp>
        <p:nvGrpSpPr>
          <p:cNvPr id="1446916" name="Group 4"/>
          <p:cNvGrpSpPr>
            <a:grpSpLocks/>
          </p:cNvGrpSpPr>
          <p:nvPr/>
        </p:nvGrpSpPr>
        <p:grpSpPr bwMode="auto">
          <a:xfrm>
            <a:off x="546100" y="2505075"/>
            <a:ext cx="2592388" cy="3686175"/>
            <a:chOff x="1574" y="791"/>
            <a:chExt cx="1633" cy="2569"/>
          </a:xfrm>
        </p:grpSpPr>
        <p:grpSp>
          <p:nvGrpSpPr>
            <p:cNvPr id="1446917" name="Group 5"/>
            <p:cNvGrpSpPr>
              <a:grpSpLocks/>
            </p:cNvGrpSpPr>
            <p:nvPr/>
          </p:nvGrpSpPr>
          <p:grpSpPr bwMode="auto">
            <a:xfrm>
              <a:off x="2352" y="1248"/>
              <a:ext cx="768" cy="2112"/>
              <a:chOff x="2352" y="1248"/>
              <a:chExt cx="768" cy="2112"/>
            </a:xfrm>
          </p:grpSpPr>
          <p:sp>
            <p:nvSpPr>
              <p:cNvPr id="1446918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19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0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1" name="Rectangle 9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2" name="Rectangle 10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3" name="Rectangle 11" descr="Dark horizontal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4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5" name="Rectangle 13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6" name="Rectangle 1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7" name="Rectangle 15" descr="Wide upward diagonal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8" name="Rectangle 16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29" name="Rectangle 17" descr="Solid diamond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0" name="Rectangle 18" descr="Dark horizontal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1" name="Rectangle 19" descr="Dark horizontal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2" name="Rectangle 20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3" name="Rectangle 21" descr="Dark horizontal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4" name="Rectangle 22" descr="Dark horizontal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5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6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7" name="Rectangle 25" descr="Wide upward diagonal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8" name="Rectangle 26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39" name="Rectangle 27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0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1" name="Rectangle 29" descr="Dark horizontal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2" name="Rectangle 30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3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4" name="Rectangle 32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5" name="Rectangle 33" descr="Dark horizontal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6" name="Rectangle 34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7" name="Rectangle 35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8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49" name="Rectangle 37" descr="Dark horizontal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0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1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2" name="Rectangle 40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3" name="Rectangle 41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4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5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6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7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8" name="Rectangle 46" descr="Dark horizontal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59" name="Rectangle 4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60" name="Rectangle 48" descr="Wide upward diagonal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6961" name="Rectangle 49" descr="Wide upward diagonal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446962" name="Line 50"/>
            <p:cNvSpPr>
              <a:spLocks noChangeShapeType="1"/>
            </p:cNvSpPr>
            <p:nvPr/>
          </p:nvSpPr>
          <p:spPr bwMode="auto">
            <a:xfrm>
              <a:off x="2352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63" name="Text Box 51"/>
            <p:cNvSpPr txBox="1">
              <a:spLocks noChangeArrowheads="1"/>
            </p:cNvSpPr>
            <p:nvPr/>
          </p:nvSpPr>
          <p:spPr bwMode="auto">
            <a:xfrm>
              <a:off x="2294" y="791"/>
              <a:ext cx="91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i="1" dirty="0">
                  <a:solidFill>
                    <a:srgbClr val="000000"/>
                  </a:solidFill>
                  <a:latin typeface="Calibri"/>
                  <a:cs typeface="Calibri"/>
                </a:rPr>
                <a:t>Issue width</a:t>
              </a:r>
            </a:p>
          </p:txBody>
        </p:sp>
        <p:sp>
          <p:nvSpPr>
            <p:cNvPr id="1446964" name="Line 52"/>
            <p:cNvSpPr>
              <a:spLocks noChangeShapeType="1"/>
            </p:cNvSpPr>
            <p:nvPr/>
          </p:nvSpPr>
          <p:spPr bwMode="auto">
            <a:xfrm>
              <a:off x="2064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65" name="Text Box 53"/>
            <p:cNvSpPr txBox="1">
              <a:spLocks noChangeArrowheads="1"/>
            </p:cNvSpPr>
            <p:nvPr/>
          </p:nvSpPr>
          <p:spPr bwMode="auto">
            <a:xfrm>
              <a:off x="1574" y="2183"/>
              <a:ext cx="48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i="1" dirty="0">
                  <a:solidFill>
                    <a:srgbClr val="000000"/>
                  </a:solidFill>
                  <a:latin typeface="Calibri"/>
                  <a:cs typeface="Calibri"/>
                </a:rPr>
                <a:t>Time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92A5E9-BA38-44DF-99BE-F0731A580C69}"/>
              </a:ext>
            </a:extLst>
          </p:cNvPr>
          <p:cNvGrpSpPr/>
          <p:nvPr/>
        </p:nvGrpSpPr>
        <p:grpSpPr>
          <a:xfrm>
            <a:off x="4632325" y="2505075"/>
            <a:ext cx="2592661" cy="3686175"/>
            <a:chOff x="4632325" y="2112963"/>
            <a:chExt cx="2592661" cy="4078287"/>
          </a:xfrm>
        </p:grpSpPr>
        <p:sp>
          <p:nvSpPr>
            <p:cNvPr id="1446966" name="Text Box 54"/>
            <p:cNvSpPr txBox="1">
              <a:spLocks noChangeArrowheads="1"/>
            </p:cNvSpPr>
            <p:nvPr/>
          </p:nvSpPr>
          <p:spPr bwMode="auto">
            <a:xfrm>
              <a:off x="5775325" y="2112963"/>
              <a:ext cx="144966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i="1">
                  <a:solidFill>
                    <a:srgbClr val="000000"/>
                  </a:solidFill>
                  <a:latin typeface="Calibri"/>
                  <a:cs typeface="Calibri"/>
                </a:rPr>
                <a:t>Issue width</a:t>
              </a:r>
            </a:p>
          </p:txBody>
        </p:sp>
        <p:sp>
          <p:nvSpPr>
            <p:cNvPr id="1446967" name="Rectangle 55" descr="Solid diamond"/>
            <p:cNvSpPr>
              <a:spLocks noChangeArrowheads="1"/>
            </p:cNvSpPr>
            <p:nvPr/>
          </p:nvSpPr>
          <p:spPr bwMode="auto">
            <a:xfrm>
              <a:off x="5867400" y="2838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68" name="Rectangle 56" descr="Solid diamond"/>
            <p:cNvSpPr>
              <a:spLocks noChangeArrowheads="1"/>
            </p:cNvSpPr>
            <p:nvPr/>
          </p:nvSpPr>
          <p:spPr bwMode="auto">
            <a:xfrm>
              <a:off x="6172200" y="2838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69" name="Rectangle 57" descr="Solid diamond"/>
            <p:cNvSpPr>
              <a:spLocks noChangeArrowheads="1"/>
            </p:cNvSpPr>
            <p:nvPr/>
          </p:nvSpPr>
          <p:spPr bwMode="auto">
            <a:xfrm>
              <a:off x="6477000" y="2838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0" name="Rectangle 58" descr="Solid diamond"/>
            <p:cNvSpPr>
              <a:spLocks noChangeArrowheads="1"/>
            </p:cNvSpPr>
            <p:nvPr/>
          </p:nvSpPr>
          <p:spPr bwMode="auto">
            <a:xfrm>
              <a:off x="6781800" y="2838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1" name="Rectangle 59"/>
            <p:cNvSpPr>
              <a:spLocks noChangeArrowheads="1"/>
            </p:cNvSpPr>
            <p:nvPr/>
          </p:nvSpPr>
          <p:spPr bwMode="auto">
            <a:xfrm>
              <a:off x="5867400" y="3143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2" name="Rectangle 60" descr="Solid diamond"/>
            <p:cNvSpPr>
              <a:spLocks noChangeArrowheads="1"/>
            </p:cNvSpPr>
            <p:nvPr/>
          </p:nvSpPr>
          <p:spPr bwMode="auto">
            <a:xfrm>
              <a:off x="6172200" y="31432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3" name="Rectangle 61" descr="Solid diamond"/>
            <p:cNvSpPr>
              <a:spLocks noChangeArrowheads="1"/>
            </p:cNvSpPr>
            <p:nvPr/>
          </p:nvSpPr>
          <p:spPr bwMode="auto">
            <a:xfrm>
              <a:off x="6477000" y="31432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4" name="Rectangle 62"/>
            <p:cNvSpPr>
              <a:spLocks noChangeArrowheads="1"/>
            </p:cNvSpPr>
            <p:nvPr/>
          </p:nvSpPr>
          <p:spPr bwMode="auto">
            <a:xfrm>
              <a:off x="6781800" y="3143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5" name="Rectangle 63"/>
            <p:cNvSpPr>
              <a:spLocks noChangeArrowheads="1"/>
            </p:cNvSpPr>
            <p:nvPr/>
          </p:nvSpPr>
          <p:spPr bwMode="auto">
            <a:xfrm>
              <a:off x="5867400" y="3448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6" name="Rectangle 64"/>
            <p:cNvSpPr>
              <a:spLocks noChangeArrowheads="1"/>
            </p:cNvSpPr>
            <p:nvPr/>
          </p:nvSpPr>
          <p:spPr bwMode="auto">
            <a:xfrm>
              <a:off x="6172200" y="3448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7" name="Rectangle 65"/>
            <p:cNvSpPr>
              <a:spLocks noChangeArrowheads="1"/>
            </p:cNvSpPr>
            <p:nvPr/>
          </p:nvSpPr>
          <p:spPr bwMode="auto">
            <a:xfrm>
              <a:off x="6477000" y="3448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8" name="Rectangle 66"/>
            <p:cNvSpPr>
              <a:spLocks noChangeArrowheads="1"/>
            </p:cNvSpPr>
            <p:nvPr/>
          </p:nvSpPr>
          <p:spPr bwMode="auto">
            <a:xfrm>
              <a:off x="6781800" y="3448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79" name="Rectangle 67"/>
            <p:cNvSpPr>
              <a:spLocks noChangeArrowheads="1"/>
            </p:cNvSpPr>
            <p:nvPr/>
          </p:nvSpPr>
          <p:spPr bwMode="auto">
            <a:xfrm>
              <a:off x="5867400" y="3752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0" name="Rectangle 68"/>
            <p:cNvSpPr>
              <a:spLocks noChangeArrowheads="1"/>
            </p:cNvSpPr>
            <p:nvPr/>
          </p:nvSpPr>
          <p:spPr bwMode="auto">
            <a:xfrm>
              <a:off x="6172200" y="3752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1" name="Rectangle 69"/>
            <p:cNvSpPr>
              <a:spLocks noChangeArrowheads="1"/>
            </p:cNvSpPr>
            <p:nvPr/>
          </p:nvSpPr>
          <p:spPr bwMode="auto">
            <a:xfrm>
              <a:off x="6477000" y="3752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2" name="Rectangle 70"/>
            <p:cNvSpPr>
              <a:spLocks noChangeArrowheads="1"/>
            </p:cNvSpPr>
            <p:nvPr/>
          </p:nvSpPr>
          <p:spPr bwMode="auto">
            <a:xfrm>
              <a:off x="6781800" y="3752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3" name="Rectangle 71"/>
            <p:cNvSpPr>
              <a:spLocks noChangeArrowheads="1"/>
            </p:cNvSpPr>
            <p:nvPr/>
          </p:nvSpPr>
          <p:spPr bwMode="auto">
            <a:xfrm>
              <a:off x="5867400" y="40576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4" name="Rectangle 72" descr="Solid diamond"/>
            <p:cNvSpPr>
              <a:spLocks noChangeArrowheads="1"/>
            </p:cNvSpPr>
            <p:nvPr/>
          </p:nvSpPr>
          <p:spPr bwMode="auto">
            <a:xfrm>
              <a:off x="6172200" y="4057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5" name="Rectangle 73" descr="Solid diamond"/>
            <p:cNvSpPr>
              <a:spLocks noChangeArrowheads="1"/>
            </p:cNvSpPr>
            <p:nvPr/>
          </p:nvSpPr>
          <p:spPr bwMode="auto">
            <a:xfrm>
              <a:off x="6477000" y="4057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6" name="Rectangle 74"/>
            <p:cNvSpPr>
              <a:spLocks noChangeArrowheads="1"/>
            </p:cNvSpPr>
            <p:nvPr/>
          </p:nvSpPr>
          <p:spPr bwMode="auto">
            <a:xfrm>
              <a:off x="6781800" y="40576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7" name="Rectangle 75"/>
            <p:cNvSpPr>
              <a:spLocks noChangeArrowheads="1"/>
            </p:cNvSpPr>
            <p:nvPr/>
          </p:nvSpPr>
          <p:spPr bwMode="auto">
            <a:xfrm>
              <a:off x="5867400" y="43624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8" name="Rectangle 76" descr="Solid diamond"/>
            <p:cNvSpPr>
              <a:spLocks noChangeArrowheads="1"/>
            </p:cNvSpPr>
            <p:nvPr/>
          </p:nvSpPr>
          <p:spPr bwMode="auto">
            <a:xfrm>
              <a:off x="6172200" y="4362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89" name="Rectangle 77" descr="Solid diamond"/>
            <p:cNvSpPr>
              <a:spLocks noChangeArrowheads="1"/>
            </p:cNvSpPr>
            <p:nvPr/>
          </p:nvSpPr>
          <p:spPr bwMode="auto">
            <a:xfrm>
              <a:off x="6477000" y="4362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0" name="Rectangle 78" descr="Solid diamond"/>
            <p:cNvSpPr>
              <a:spLocks noChangeArrowheads="1"/>
            </p:cNvSpPr>
            <p:nvPr/>
          </p:nvSpPr>
          <p:spPr bwMode="auto">
            <a:xfrm>
              <a:off x="6781800" y="43624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1" name="Rectangle 79"/>
            <p:cNvSpPr>
              <a:spLocks noChangeArrowheads="1"/>
            </p:cNvSpPr>
            <p:nvPr/>
          </p:nvSpPr>
          <p:spPr bwMode="auto">
            <a:xfrm>
              <a:off x="5867400" y="4667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2" name="Rectangle 80"/>
            <p:cNvSpPr>
              <a:spLocks noChangeArrowheads="1"/>
            </p:cNvSpPr>
            <p:nvPr/>
          </p:nvSpPr>
          <p:spPr bwMode="auto">
            <a:xfrm>
              <a:off x="6172200" y="4667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3" name="Rectangle 81"/>
            <p:cNvSpPr>
              <a:spLocks noChangeArrowheads="1"/>
            </p:cNvSpPr>
            <p:nvPr/>
          </p:nvSpPr>
          <p:spPr bwMode="auto">
            <a:xfrm>
              <a:off x="6477000" y="4667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4" name="Rectangle 82"/>
            <p:cNvSpPr>
              <a:spLocks noChangeArrowheads="1"/>
            </p:cNvSpPr>
            <p:nvPr/>
          </p:nvSpPr>
          <p:spPr bwMode="auto">
            <a:xfrm>
              <a:off x="6781800" y="46672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5" name="Rectangle 83"/>
            <p:cNvSpPr>
              <a:spLocks noChangeArrowheads="1"/>
            </p:cNvSpPr>
            <p:nvPr/>
          </p:nvSpPr>
          <p:spPr bwMode="auto">
            <a:xfrm>
              <a:off x="5867400" y="4972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6" name="Rectangle 84"/>
            <p:cNvSpPr>
              <a:spLocks noChangeArrowheads="1"/>
            </p:cNvSpPr>
            <p:nvPr/>
          </p:nvSpPr>
          <p:spPr bwMode="auto">
            <a:xfrm>
              <a:off x="6172200" y="49720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7" name="Rectangle 85" descr="Solid diamond"/>
            <p:cNvSpPr>
              <a:spLocks noChangeArrowheads="1"/>
            </p:cNvSpPr>
            <p:nvPr/>
          </p:nvSpPr>
          <p:spPr bwMode="auto">
            <a:xfrm>
              <a:off x="6477000" y="49720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8" name="Rectangle 86" descr="Solid diamond"/>
            <p:cNvSpPr>
              <a:spLocks noChangeArrowheads="1"/>
            </p:cNvSpPr>
            <p:nvPr/>
          </p:nvSpPr>
          <p:spPr bwMode="auto">
            <a:xfrm>
              <a:off x="6781800" y="49720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6999" name="Rectangle 87" descr="Solid diamond"/>
            <p:cNvSpPr>
              <a:spLocks noChangeArrowheads="1"/>
            </p:cNvSpPr>
            <p:nvPr/>
          </p:nvSpPr>
          <p:spPr bwMode="auto">
            <a:xfrm>
              <a:off x="5867400" y="52768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0" name="Rectangle 88" descr="Solid diamond"/>
            <p:cNvSpPr>
              <a:spLocks noChangeArrowheads="1"/>
            </p:cNvSpPr>
            <p:nvPr/>
          </p:nvSpPr>
          <p:spPr bwMode="auto">
            <a:xfrm>
              <a:off x="6172200" y="52768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1" name="Rectangle 89"/>
            <p:cNvSpPr>
              <a:spLocks noChangeArrowheads="1"/>
            </p:cNvSpPr>
            <p:nvPr/>
          </p:nvSpPr>
          <p:spPr bwMode="auto">
            <a:xfrm>
              <a:off x="6477000" y="5276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2" name="Rectangle 90"/>
            <p:cNvSpPr>
              <a:spLocks noChangeArrowheads="1"/>
            </p:cNvSpPr>
            <p:nvPr/>
          </p:nvSpPr>
          <p:spPr bwMode="auto">
            <a:xfrm>
              <a:off x="6781800" y="52768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3" name="Rectangle 91" descr="Solid diamond"/>
            <p:cNvSpPr>
              <a:spLocks noChangeArrowheads="1"/>
            </p:cNvSpPr>
            <p:nvPr/>
          </p:nvSpPr>
          <p:spPr bwMode="auto">
            <a:xfrm>
              <a:off x="5867400" y="5581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4" name="Rectangle 92" descr="Solid diamond"/>
            <p:cNvSpPr>
              <a:spLocks noChangeArrowheads="1"/>
            </p:cNvSpPr>
            <p:nvPr/>
          </p:nvSpPr>
          <p:spPr bwMode="auto">
            <a:xfrm>
              <a:off x="6172200" y="5581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5" name="Rectangle 93" descr="Solid diamond"/>
            <p:cNvSpPr>
              <a:spLocks noChangeArrowheads="1"/>
            </p:cNvSpPr>
            <p:nvPr/>
          </p:nvSpPr>
          <p:spPr bwMode="auto">
            <a:xfrm>
              <a:off x="6477000" y="5581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6" name="Rectangle 94" descr="Solid diamond"/>
            <p:cNvSpPr>
              <a:spLocks noChangeArrowheads="1"/>
            </p:cNvSpPr>
            <p:nvPr/>
          </p:nvSpPr>
          <p:spPr bwMode="auto">
            <a:xfrm>
              <a:off x="6781800" y="5581650"/>
              <a:ext cx="304800" cy="304800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7" name="Rectangle 95"/>
            <p:cNvSpPr>
              <a:spLocks noChangeArrowheads="1"/>
            </p:cNvSpPr>
            <p:nvPr/>
          </p:nvSpPr>
          <p:spPr bwMode="auto">
            <a:xfrm>
              <a:off x="5867400" y="58864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8" name="Rectangle 96"/>
            <p:cNvSpPr>
              <a:spLocks noChangeArrowheads="1"/>
            </p:cNvSpPr>
            <p:nvPr/>
          </p:nvSpPr>
          <p:spPr bwMode="auto">
            <a:xfrm>
              <a:off x="6172200" y="58864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09" name="Rectangle 97"/>
            <p:cNvSpPr>
              <a:spLocks noChangeArrowheads="1"/>
            </p:cNvSpPr>
            <p:nvPr/>
          </p:nvSpPr>
          <p:spPr bwMode="auto">
            <a:xfrm>
              <a:off x="6477000" y="58864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10" name="Rectangle 98"/>
            <p:cNvSpPr>
              <a:spLocks noChangeArrowheads="1"/>
            </p:cNvSpPr>
            <p:nvPr/>
          </p:nvSpPr>
          <p:spPr bwMode="auto">
            <a:xfrm>
              <a:off x="6781800" y="5886450"/>
              <a:ext cx="304800" cy="3048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11" name="Line 99"/>
            <p:cNvSpPr>
              <a:spLocks noChangeShapeType="1"/>
            </p:cNvSpPr>
            <p:nvPr/>
          </p:nvSpPr>
          <p:spPr bwMode="auto">
            <a:xfrm>
              <a:off x="5867400" y="2533650"/>
              <a:ext cx="1219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12" name="Line 100"/>
            <p:cNvSpPr>
              <a:spLocks noChangeShapeType="1"/>
            </p:cNvSpPr>
            <p:nvPr/>
          </p:nvSpPr>
          <p:spPr bwMode="auto">
            <a:xfrm>
              <a:off x="5410200" y="375285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7013" name="Text Box 101"/>
            <p:cNvSpPr txBox="1">
              <a:spLocks noChangeArrowheads="1"/>
            </p:cNvSpPr>
            <p:nvPr/>
          </p:nvSpPr>
          <p:spPr bwMode="auto">
            <a:xfrm>
              <a:off x="4632325" y="4322763"/>
              <a:ext cx="76838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i="1" dirty="0">
                  <a:solidFill>
                    <a:srgbClr val="000000"/>
                  </a:solidFill>
                  <a:latin typeface="Calibri"/>
                  <a:cs typeface="Calibri"/>
                </a:rPr>
                <a:t>Time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D083C-4B5B-4A35-904A-CD286198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6AF4-B03C-41AC-928A-264FE010793E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3C7A4-1906-4C0A-886A-1B21A878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84D5DE8-5DBE-43B1-87B7-2B83ED0E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0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with SMT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SMT makes sense only with fine-grained implementation</a:t>
            </a:r>
          </a:p>
          <a:p>
            <a:pPr lvl="1"/>
            <a:r>
              <a:rPr lang="en-US"/>
              <a:t>Impact of fine-grained scheduling on single thread performance?</a:t>
            </a:r>
          </a:p>
          <a:p>
            <a:pPr lvl="1"/>
            <a:r>
              <a:rPr lang="en-US"/>
              <a:t>A preferred thread approach sacrifices neither throughput nor single-thread performance? </a:t>
            </a:r>
          </a:p>
          <a:p>
            <a:pPr lvl="1"/>
            <a:r>
              <a:rPr lang="en-US"/>
              <a:t>Unfortunately, with a preferred thread, the processor is likely to sacrifice some throughput, when preferred thread stalls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8AD1D-6418-4AB5-B5E0-9A49DE8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3DF5-0352-4527-B7EC-502790BDE3D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D0ECF-3C2B-486F-A939-31B5FDDE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9E7AE-7534-44B8-90E0-506F7C7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6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in SMT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Larger register files needed to hold multiple contexts</a:t>
            </a:r>
          </a:p>
          <a:p>
            <a:r>
              <a:rPr lang="en-US"/>
              <a:t>Clock cycle time, especially in</a:t>
            </a:r>
          </a:p>
          <a:p>
            <a:pPr lvl="1"/>
            <a:r>
              <a:rPr lang="en-US"/>
              <a:t>Instruction issue - more candidate instructions need to be considered</a:t>
            </a:r>
          </a:p>
          <a:p>
            <a:pPr lvl="1"/>
            <a:r>
              <a:rPr lang="en-US"/>
              <a:t>Instruction completion - choosing which instructions to commit may be challenging</a:t>
            </a:r>
          </a:p>
          <a:p>
            <a:r>
              <a:rPr lang="en-US"/>
              <a:t>Ensuring that cache and TLB conflicts generated by SMT do not degrade performance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183C7-DA7D-4980-B3E0-B76C5B5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FD5-314A-4CBE-9BC6-AAF81EAEF26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1B097-12FE-493A-9CC1-CDBF530F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5DF38-B2CA-4A32-99AC-8F1FC1F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2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Sun T1 and Intel i7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Effectiveness of Fine-Grained Multithreading on the Sun T1</a:t>
            </a:r>
          </a:p>
          <a:p>
            <a:pPr lvl="1"/>
            <a:r>
              <a:rPr lang="en-US" dirty="0"/>
              <a:t>T1 Multithreading </a:t>
            </a:r>
            <a:r>
              <a:rPr lang="en-US" dirty="0" err="1"/>
              <a:t>Unicore</a:t>
            </a:r>
            <a:r>
              <a:rPr lang="en-US" dirty="0"/>
              <a:t>  Performance</a:t>
            </a:r>
          </a:p>
          <a:p>
            <a:r>
              <a:rPr lang="en-US" dirty="0"/>
              <a:t>Effectiveness of Simultaneous Multithreading on Superscalar Processors</a:t>
            </a:r>
          </a:p>
          <a:p>
            <a:pPr lvl="1"/>
            <a:r>
              <a:rPr lang="en-US" dirty="0"/>
              <a:t>The Intel i7 supports SMT with two threads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BC1186-F6C1-4A9D-BEF0-48DB43BF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6373-D269-4668-B943-013B630D87FE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91A0D7-3583-40AB-9A90-5D779409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D5B58-8605-466D-B76A-D4BFD22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2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4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Single-threaded predecessor</a:t>
            </a:r>
          </a:p>
          <a:p>
            <a:r>
              <a:rPr lang="en-US"/>
              <a:t>8 execution units in out-of-order engine, each may issue an instruction each cycle</a:t>
            </a:r>
            <a:endParaRPr lang="en-US" dirty="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33" y="136524"/>
            <a:ext cx="1989853" cy="208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1EDC904-B319-4CF8-9070-46651BF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6" y="3429000"/>
            <a:ext cx="7219950" cy="272415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309F2-4ACF-481D-B26E-3F983CF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94DA-F09D-4C9D-8521-6443FCB8572F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8924B-63C0-4409-8AD6-DDF4E4CD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426DB-2156-41A5-834D-4414238A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078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>
            <a:extLst>
              <a:ext uri="{FF2B5EF4-FFF2-40B4-BE49-F238E27FC236}">
                <a16:creationId xmlns:a16="http://schemas.microsoft.com/office/drawing/2014/main" id="{915C7230-FCAD-465F-9FD7-A1A6E34C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23886"/>
            <a:ext cx="6712620" cy="2532730"/>
          </a:xfrm>
          <a:prstGeom prst="rect">
            <a:avLst/>
          </a:prstGeom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4 and 2-threaded Power 5</a:t>
            </a:r>
            <a:endParaRPr lang="zh-CN" altLang="en-US"/>
          </a:p>
        </p:txBody>
      </p:sp>
      <p:pic>
        <p:nvPicPr>
          <p:cNvPr id="747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382" y="3735596"/>
            <a:ext cx="6317686" cy="2589002"/>
          </a:xfrm>
        </p:spPr>
      </p:pic>
      <p:sp>
        <p:nvSpPr>
          <p:cNvPr id="74757" name="未知"/>
          <p:cNvSpPr>
            <a:spLocks/>
          </p:cNvSpPr>
          <p:nvPr/>
        </p:nvSpPr>
        <p:spPr bwMode="auto">
          <a:xfrm>
            <a:off x="7132724" y="4539520"/>
            <a:ext cx="725874" cy="724105"/>
          </a:xfrm>
          <a:custGeom>
            <a:avLst/>
            <a:gdLst>
              <a:gd name="T0" fmla="+- 0 18221 10444"/>
              <a:gd name="T1" fmla="*/ T0 w 9111"/>
              <a:gd name="T2" fmla="+- 0 11778 10444"/>
              <a:gd name="T3" fmla="*/ 11778 h 9111"/>
              <a:gd name="T4" fmla="+- 0 18221 10444"/>
              <a:gd name="T5" fmla="*/ T4 w 9111"/>
              <a:gd name="T6" fmla="+- 0 18221 10444"/>
              <a:gd name="T7" fmla="*/ 18221 h 9111"/>
              <a:gd name="T8" fmla="+- 0 11778 10444"/>
              <a:gd name="T9" fmla="*/ T8 w 9111"/>
              <a:gd name="T10" fmla="+- 0 18221 10444"/>
              <a:gd name="T11" fmla="*/ 18221 h 9111"/>
              <a:gd name="T12" fmla="+- 0 11778 10444"/>
              <a:gd name="T13" fmla="*/ T12 w 9111"/>
              <a:gd name="T14" fmla="+- 0 11778 10444"/>
              <a:gd name="T15" fmla="*/ 11778 h 9111"/>
              <a:gd name="T16" fmla="+- 0 18221 10444"/>
              <a:gd name="T17" fmla="*/ T16 w 9111"/>
              <a:gd name="T18" fmla="+- 0 11778 10444"/>
              <a:gd name="T19" fmla="*/ 11778 h 9111"/>
              <a:gd name="T20" fmla="+- 0 18221 10444"/>
              <a:gd name="T21" fmla="*/ T20 w 9111"/>
              <a:gd name="T22" fmla="+- 0 11778 10444"/>
              <a:gd name="T23" fmla="*/ 11778 h 91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 cmpd="sng">
            <a:solidFill>
              <a:srgbClr val="053DE8">
                <a:alpha val="53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7885062" y="4221988"/>
            <a:ext cx="201632" cy="287290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307891" y="3212273"/>
            <a:ext cx="1657161" cy="91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2 commits (architected register sets)</a:t>
            </a:r>
          </a:p>
        </p:txBody>
      </p:sp>
      <p:sp>
        <p:nvSpPr>
          <p:cNvPr id="74760" name="未知"/>
          <p:cNvSpPr>
            <a:spLocks/>
          </p:cNvSpPr>
          <p:nvPr/>
        </p:nvSpPr>
        <p:spPr bwMode="auto">
          <a:xfrm>
            <a:off x="1493966" y="4402990"/>
            <a:ext cx="727134" cy="725785"/>
          </a:xfrm>
          <a:custGeom>
            <a:avLst/>
            <a:gdLst>
              <a:gd name="T0" fmla="+- 0 18221 10444"/>
              <a:gd name="T1" fmla="*/ T0 w 9111"/>
              <a:gd name="T2" fmla="+- 0 11778 10444"/>
              <a:gd name="T3" fmla="*/ 11778 h 9111"/>
              <a:gd name="T4" fmla="+- 0 18221 10444"/>
              <a:gd name="T5" fmla="*/ T4 w 9111"/>
              <a:gd name="T6" fmla="+- 0 18221 10444"/>
              <a:gd name="T7" fmla="*/ 18221 h 9111"/>
              <a:gd name="T8" fmla="+- 0 11778 10444"/>
              <a:gd name="T9" fmla="*/ T8 w 9111"/>
              <a:gd name="T10" fmla="+- 0 18221 10444"/>
              <a:gd name="T11" fmla="*/ 18221 h 9111"/>
              <a:gd name="T12" fmla="+- 0 11778 10444"/>
              <a:gd name="T13" fmla="*/ T12 w 9111"/>
              <a:gd name="T14" fmla="+- 0 11778 10444"/>
              <a:gd name="T15" fmla="*/ 11778 h 9111"/>
              <a:gd name="T16" fmla="+- 0 18221 10444"/>
              <a:gd name="T17" fmla="*/ T16 w 9111"/>
              <a:gd name="T18" fmla="+- 0 11778 10444"/>
              <a:gd name="T19" fmla="*/ 11778 h 9111"/>
              <a:gd name="T20" fmla="+- 0 18221 10444"/>
              <a:gd name="T21" fmla="*/ T20 w 9111"/>
              <a:gd name="T22" fmla="+- 0 11778 10444"/>
              <a:gd name="T23" fmla="*/ 11778 h 91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 cmpd="sng">
            <a:solidFill>
              <a:srgbClr val="053DE8">
                <a:alpha val="53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未知"/>
          <p:cNvSpPr>
            <a:spLocks/>
          </p:cNvSpPr>
          <p:nvPr/>
        </p:nvSpPr>
        <p:spPr bwMode="auto">
          <a:xfrm>
            <a:off x="2231812" y="4808329"/>
            <a:ext cx="725874" cy="725785"/>
          </a:xfrm>
          <a:custGeom>
            <a:avLst/>
            <a:gdLst>
              <a:gd name="T0" fmla="+- 0 18221 10444"/>
              <a:gd name="T1" fmla="*/ T0 w 9111"/>
              <a:gd name="T2" fmla="+- 0 11778 10444"/>
              <a:gd name="T3" fmla="*/ 11778 h 9111"/>
              <a:gd name="T4" fmla="+- 0 18221 10444"/>
              <a:gd name="T5" fmla="*/ T4 w 9111"/>
              <a:gd name="T6" fmla="+- 0 18221 10444"/>
              <a:gd name="T7" fmla="*/ 18221 h 9111"/>
              <a:gd name="T8" fmla="+- 0 11778 10444"/>
              <a:gd name="T9" fmla="*/ T8 w 9111"/>
              <a:gd name="T10" fmla="+- 0 18221 10444"/>
              <a:gd name="T11" fmla="*/ 18221 h 9111"/>
              <a:gd name="T12" fmla="+- 0 11778 10444"/>
              <a:gd name="T13" fmla="*/ T12 w 9111"/>
              <a:gd name="T14" fmla="+- 0 11778 10444"/>
              <a:gd name="T15" fmla="*/ 11778 h 9111"/>
              <a:gd name="T16" fmla="+- 0 18221 10444"/>
              <a:gd name="T17" fmla="*/ T16 w 9111"/>
              <a:gd name="T18" fmla="+- 0 11778 10444"/>
              <a:gd name="T19" fmla="*/ 11778 h 9111"/>
              <a:gd name="T20" fmla="+- 0 18221 10444"/>
              <a:gd name="T21" fmla="*/ T20 w 9111"/>
              <a:gd name="T22" fmla="+- 0 11778 10444"/>
              <a:gd name="T23" fmla="*/ 11778 h 91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 cmpd="sng">
            <a:solidFill>
              <a:srgbClr val="053DE8">
                <a:alpha val="53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rot="10800000" flipH="1">
            <a:off x="1350933" y="5030097"/>
            <a:ext cx="286065" cy="467056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rot="10800000" flipH="1">
            <a:off x="1329510" y="5315707"/>
            <a:ext cx="902302" cy="204967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82729" y="5534114"/>
            <a:ext cx="2003716" cy="64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2 fetch (PC),</a:t>
            </a:r>
            <a:br>
              <a:rPr lang="en-US" sz="1800" b="1">
                <a:solidFill>
                  <a:srgbClr val="0000FF"/>
                </a:solidFill>
                <a:latin typeface="Century Gothic" charset="0"/>
              </a:rPr>
            </a:b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2 initial decodes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6AF0E-FE67-4B42-849E-DCBCF095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53A6-64B6-4D5F-81F8-82BA299D7CDD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2F52E-2C6E-481C-A029-34D99B05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BCBAA-330D-4EC2-9601-378CD6DC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432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5 data flow ...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Why only 2 threads? With 4, one of the shared resources (physical registers, cache, memory bandwidth) would be prone to bottleneck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29" y="10080"/>
            <a:ext cx="2609871" cy="173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8FD7FF96-9A0E-4A75-921B-AC19C27B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2" y="3188811"/>
            <a:ext cx="7543800" cy="290512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C74C-9FC1-4AFD-96ED-6DC9ADEC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A0D-1879-4C31-AF54-335910BF26E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902638-F1A9-4710-ACD5-F9CD1B5F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FEB61-6B0B-48ED-B721-A90553E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726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Power 5 Thread Performance ...</a:t>
            </a:r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1" y="1825625"/>
            <a:ext cx="3398678" cy="4351338"/>
          </a:xfrm>
        </p:spPr>
      </p:pic>
      <p:sp>
        <p:nvSpPr>
          <p:cNvPr id="768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Relative priority of each thread controllable in hardware</a:t>
            </a:r>
          </a:p>
          <a:p>
            <a:r>
              <a:rPr lang="en-US" altLang="zh-CN"/>
              <a:t>For balanced operation, both threads run slower than if they </a:t>
            </a:r>
            <a:r>
              <a:rPr lang="zh-CN" altLang="en-US"/>
              <a:t>“</a:t>
            </a:r>
            <a:r>
              <a:rPr lang="en-US" altLang="zh-CN"/>
              <a:t>owned</a:t>
            </a:r>
            <a:r>
              <a:rPr lang="zh-CN" altLang="en-US"/>
              <a:t>”</a:t>
            </a:r>
            <a:r>
              <a:rPr lang="en-US" altLang="zh-CN"/>
              <a:t> the machine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2730F-056F-4DA8-983E-746C9A3D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97BA-44F5-4740-BC13-7D4CB4DF0B8B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38E7D-4535-4A0B-B599-4D8504E0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7E6CE-A1F8-488B-926C-DFC5DAA1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 Power 5 to Support SMT</a:t>
            </a:r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Power5 core is about 24% larger than the Power4 core because of the addition of SMT support</a:t>
            </a:r>
            <a:endParaRPr lang="zh-CN" altLang="en-US"/>
          </a:p>
          <a:p>
            <a:pPr lvl="1"/>
            <a:r>
              <a:rPr lang="en-US"/>
              <a:t>Increased associatively of L1 I-cache and the instruction address translation buffers </a:t>
            </a:r>
          </a:p>
          <a:p>
            <a:pPr lvl="1"/>
            <a:r>
              <a:rPr lang="en-US"/>
              <a:t>Added per thread load and store queues </a:t>
            </a:r>
          </a:p>
          <a:p>
            <a:pPr lvl="1"/>
            <a:r>
              <a:rPr lang="en-US"/>
              <a:t>Increased size of the L2 (1.92 vs. 1.44 MB) and L3 caches</a:t>
            </a:r>
          </a:p>
          <a:p>
            <a:pPr lvl="1"/>
            <a:r>
              <a:rPr lang="en-US"/>
              <a:t>Added separate instruction prefetch and buffering per thread</a:t>
            </a:r>
          </a:p>
          <a:p>
            <a:pPr lvl="1"/>
            <a:r>
              <a:rPr lang="en-US"/>
              <a:t>Increased the virtual registers from 152 to 240</a:t>
            </a:r>
          </a:p>
          <a:p>
            <a:pPr lvl="1"/>
            <a:r>
              <a:rPr lang="en-US"/>
              <a:t>Increased the size of several issue queues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93BFF-20C1-4CD7-B735-B6B7E699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1F77-D289-4F11-A6DB-9FDC5B2AA962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48454-0C47-402E-8B6D-BD276299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B0E8F-CB25-4259-85B3-5FF1BEA1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3.12 TLP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Multithreading: Exploiting Thread-Level Parallelism to Improve Uniprocessor Throughput</a:t>
            </a:r>
          </a:p>
          <a:p>
            <a:r>
              <a:rPr lang="en-US" altLang="zh-CN" dirty="0"/>
              <a:t>A thread: a </a:t>
            </a:r>
            <a:r>
              <a:rPr lang="zh-CN" altLang="en-US" dirty="0"/>
              <a:t>separate </a:t>
            </a:r>
            <a:r>
              <a:rPr lang="en-US" altLang="zh-CN" dirty="0"/>
              <a:t>process with own instructions and data</a:t>
            </a:r>
          </a:p>
          <a:p>
            <a:pPr lvl="1"/>
            <a:r>
              <a:rPr lang="en-US" altLang="zh-CN" dirty="0"/>
              <a:t>Each thread has all the state necessary to allow it to execute</a:t>
            </a:r>
          </a:p>
          <a:p>
            <a:pPr lvl="1"/>
            <a:r>
              <a:rPr lang="en-US" altLang="zh-CN" dirty="0"/>
              <a:t>Thread state</a:t>
            </a:r>
          </a:p>
          <a:p>
            <a:pPr lvl="2"/>
            <a:r>
              <a:rPr lang="en-US" altLang="zh-CN" dirty="0"/>
              <a:t>instructions, data, PC, register state, and so on</a:t>
            </a:r>
          </a:p>
          <a:p>
            <a:pPr lvl="1"/>
            <a:r>
              <a:rPr lang="en-US" altLang="zh-CN" dirty="0"/>
              <a:t>There can be much higher natural parallelism in some applications</a:t>
            </a:r>
          </a:p>
          <a:p>
            <a:pPr lvl="2"/>
            <a:r>
              <a:rPr lang="en-US" altLang="zh-CN" dirty="0"/>
              <a:t>e.g., database or scientific codes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395C1-918E-4E31-BE5B-936EF30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A23-A261-415C-B0EA-196BF402443B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32A1C-DDF4-4007-B9E5-439A1EBB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6129F-F5D2-4BB1-91CD-5ABAC0A7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91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Gains of Power5</a:t>
            </a: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 5, 8 processor server</a:t>
            </a:r>
          </a:p>
          <a:p>
            <a:pPr lvl="1"/>
            <a:r>
              <a:rPr lang="en-US"/>
              <a:t>1.23 faster for SPECint_rate with SMT</a:t>
            </a:r>
          </a:p>
          <a:p>
            <a:pPr lvl="1"/>
            <a:r>
              <a:rPr lang="en-US"/>
              <a:t>1.16 faster for SPECfp_rate</a:t>
            </a:r>
          </a:p>
          <a:p>
            <a:r>
              <a:rPr lang="en-US"/>
              <a:t>Power 5 running 2 copies of each app speedup between 0.89 and 1.41</a:t>
            </a:r>
          </a:p>
          <a:p>
            <a:pPr lvl="1"/>
            <a:r>
              <a:rPr lang="en-US"/>
              <a:t>Most gained some</a:t>
            </a:r>
          </a:p>
          <a:p>
            <a:pPr lvl="1"/>
            <a:r>
              <a:rPr lang="en-US"/>
              <a:t>FP apps had most cache conflicts and least gains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D40475-01BA-43CF-BBED-40187FB8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D2B1-DA1F-4F67-B3EF-3303C6D3FA83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D1ECB-6B5D-484B-BF45-3EBD1F4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2D09E6-5353-44E9-802E-5891A60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1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Intel’s Hyper-Threading (HT) Technology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Intel’s hyper-threading (HT) technology brings the concept of simultaneous multi-threading (SMT) to the Intel architecture</a:t>
            </a:r>
          </a:p>
          <a:p>
            <a:r>
              <a:rPr lang="en-US"/>
              <a:t>HT technology makes a single physical processor appear as two processors</a:t>
            </a:r>
          </a:p>
          <a:p>
            <a:pPr lvl="1"/>
            <a:r>
              <a:rPr lang="en-US"/>
              <a:t>The physical execution resources are shared and the architecture state is duplicated for the two logical processors</a:t>
            </a:r>
          </a:p>
          <a:p>
            <a:r>
              <a:rPr lang="en-US"/>
              <a:t>Intel’s HT is first implemented on the Intel Xeon processor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02723-6911-42F8-B668-51B777F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7760-8E02-432E-96F1-EEDAA728C938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5FD56C-1AE6-41D3-A9B1-DB1906B6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A392A-A43B-489A-BD05-52C1AAD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8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Intel® Xeon™ Processor Pipeline</a:t>
            </a:r>
            <a:endParaRPr lang="zh-CN" altLang="en-US"/>
          </a:p>
        </p:txBody>
      </p:sp>
      <p:pic>
        <p:nvPicPr>
          <p:cNvPr id="808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421" y="1741637"/>
            <a:ext cx="8061158" cy="4519314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98ACE-FEC2-487F-B2BF-2DE0D56F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2847-0473-41D7-9229-529C10220670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72CF7F-FF23-4F3F-8733-8363E4E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D53A0-A13E-4EDE-ABD9-0D08B39B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Out-of-order Execution Engine Detailed Pipeline</a:t>
            </a:r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745" y="2828159"/>
            <a:ext cx="8400510" cy="234627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7615A-5428-42F6-B90D-D25263B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DFEE-E169-48DD-84AF-55203E73EF91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81709-1DC1-49BF-8B22-34BFE83B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09586-63AA-43BC-B05A-B1B8B763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2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Single-task and Multi-task Modes</a:t>
            </a:r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055996"/>
            <a:ext cx="8429625" cy="3890596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BD7BE-8D46-4669-B755-852BA908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31F33794-AA6B-42AD-BFE1-B36C1057084A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F42285-F4B4-4CAB-914B-B4257D83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ABC02-377F-4DFE-8BE6-30A8B467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6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Performance on an OLTP workload</a:t>
            </a:r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897" y="1571625"/>
            <a:ext cx="5880207" cy="4859338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18D82-CAC9-4BB3-AB9F-2DF0BAC3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CF34410F-9A09-4A51-A595-01F061C5588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7B7063-05E1-49E3-81EF-9E8E361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621AE-6700-441E-8FF1-4E9B568D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52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Web Server Benchmark Performance</a:t>
            </a:r>
          </a:p>
        </p:txBody>
      </p:sp>
      <p:pic>
        <p:nvPicPr>
          <p:cNvPr id="849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7475" y="1571625"/>
            <a:ext cx="6449051" cy="4859338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6DD5C-87AA-4C7B-B115-45FB5F2A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8EDEA7A0-EA52-48E0-AF47-4B6F8CD4B05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4B2D97-37E2-4B2C-96A5-87343924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EB5A5-720E-4B6A-8D7C-923B30C5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19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HT</a:t>
            </a: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4 HT is a dual threaded SMT</a:t>
            </a:r>
          </a:p>
          <a:p>
            <a:r>
              <a:rPr lang="en-US" dirty="0"/>
              <a:t>Speedup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1.01 </a:t>
            </a:r>
            <a:r>
              <a:rPr lang="en-US" dirty="0"/>
              <a:t>for </a:t>
            </a:r>
            <a:r>
              <a:rPr lang="en-US" dirty="0" err="1"/>
              <a:t>SPECint_rate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1.07 </a:t>
            </a:r>
            <a:r>
              <a:rPr lang="en-US" dirty="0"/>
              <a:t>for </a:t>
            </a:r>
            <a:r>
              <a:rPr lang="en-US" dirty="0" err="1"/>
              <a:t>SPECfp_rate</a:t>
            </a:r>
            <a:endParaRPr lang="en-US" dirty="0"/>
          </a:p>
          <a:p>
            <a:r>
              <a:rPr lang="en-US" dirty="0"/>
              <a:t>Running on Pentium 4 each of 26 SPEC benchmarks paired with every other</a:t>
            </a:r>
          </a:p>
          <a:p>
            <a:pPr lvl="1"/>
            <a:r>
              <a:rPr lang="en-US" dirty="0"/>
              <a:t>Speed-ups from 0.90 to 1.58</a:t>
            </a:r>
          </a:p>
          <a:p>
            <a:pPr lvl="1"/>
            <a:r>
              <a:rPr lang="en-US" dirty="0"/>
              <a:t>Average was 1.20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E463C-8108-44BE-8DA4-DA1C100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A4A-A3F5-4A4F-919C-D7310B54D34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59D2D-1388-4D68-B6CF-B94D185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FECC0-CBFF-4F62-B29E-0AB38CE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0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Head to Head ILP Competition</a:t>
            </a:r>
            <a:endParaRPr lang="zh-CN" altLang="en-US"/>
          </a:p>
        </p:txBody>
      </p:sp>
      <p:graphicFrame>
        <p:nvGraphicFramePr>
          <p:cNvPr id="87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101172"/>
              </p:ext>
            </p:extLst>
          </p:nvPr>
        </p:nvGraphicFramePr>
        <p:xfrm>
          <a:off x="357188" y="1571625"/>
          <a:ext cx="8387802" cy="4754361"/>
        </p:xfrm>
        <a:graphic>
          <a:graphicData uri="http://schemas.openxmlformats.org/drawingml/2006/table">
            <a:tbl>
              <a:tblPr/>
              <a:tblGrid>
                <a:gridCol w="13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7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800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Processor</a:t>
                      </a:r>
                    </a:p>
                  </a:txBody>
                  <a:tcPr marL="65022" marR="65022" marT="48386" marB="4838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Micro architecture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Fetch / Issue / Execute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Clock Rate (GHz)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Transis-tors 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Die size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Power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361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Intel Pentium 4 Extreme</a:t>
                      </a:r>
                    </a:p>
                  </a:txBody>
                  <a:tcPr marL="65022" marR="65022" marT="48386" marB="4838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Speculative dynamically scheduled; deeply pipelined; SMT 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3/3/4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7 int. 1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3.8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125 M    122 mm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115 W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00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AMD Athlon 64 FX-57</a:t>
                      </a:r>
                    </a:p>
                  </a:txBody>
                  <a:tcPr marL="65022" marR="65022" marT="48386" marB="4838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Speculative dynamically scheduled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3/3/4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 int. 3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2.8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114 M 115 mm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104 W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361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IBM Power5 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(1 CPU only)</a:t>
                      </a:r>
                    </a:p>
                  </a:txBody>
                  <a:tcPr marL="65022" marR="65022" marT="48386" marB="4838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Speculative dynamically scheduled; SMT; 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 CPU cores/chip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8/4/8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 int. 2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1.9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200 M 300 mm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(est.)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80W (est.)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39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Intel Itanium 2</a:t>
                      </a:r>
                    </a:p>
                  </a:txBody>
                  <a:tcPr marL="65022" marR="65022" marT="48386" marB="4838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Statically scheduled 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VLIW-style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6/5/11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9 int. 2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1.6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592 M 423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mm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软雅黑" charset="0"/>
                          <a:cs typeface="Times New Roman" charset="0"/>
                        </a:rPr>
                        <a:t>130 W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63DC89-751C-4560-8888-BFD7FE3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61530BBC-83FA-4D1A-AAE6-0BAFA0EE9735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85AACF-0651-43FE-964B-F6AA0188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C5006-004F-4101-BC85-02BEB22A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77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Performance on SPECint2000</a:t>
            </a:r>
            <a:endParaRPr lang="zh-CN" altLang="en-US"/>
          </a:p>
        </p:txBody>
      </p:sp>
      <p:pic>
        <p:nvPicPr>
          <p:cNvPr id="88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13525" b="4230"/>
          <a:stretch>
            <a:fillRect/>
          </a:stretch>
        </p:blipFill>
        <p:spPr>
          <a:xfrm>
            <a:off x="357188" y="1594112"/>
            <a:ext cx="8429625" cy="4814364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DAD0D-9514-482F-8EFB-805CC1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E596C256-FADE-4888-B992-66ECAC30E079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17A1BE-BAC1-4113-94E0-21E67E1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86C7F-2A7F-4AC0-9E3B-AC5ACF73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Level Parallelism (TLP)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TLP </a:t>
            </a:r>
            <a:r>
              <a:rPr lang="zh-CN" altLang="en-US" dirty="0"/>
              <a:t>is program can logically structured as separate threads of execution</a:t>
            </a:r>
          </a:p>
          <a:p>
            <a:r>
              <a:rPr lang="en-US" dirty="0"/>
              <a:t>TLP</a:t>
            </a:r>
            <a:r>
              <a:rPr lang="zh-CN" altLang="en-US" dirty="0"/>
              <a:t> is explicitly represented by the use of multiple threads of execution that are inherently parallel</a:t>
            </a:r>
          </a:p>
          <a:p>
            <a:pPr lvl="1"/>
            <a:r>
              <a:rPr lang="zh-CN" altLang="en-US" dirty="0"/>
              <a:t>What is a ILP?</a:t>
            </a:r>
          </a:p>
          <a:p>
            <a:pPr lvl="1"/>
            <a:r>
              <a:rPr lang="en-US" dirty="0"/>
              <a:t>ILP exploits implicit parallel operations</a:t>
            </a:r>
          </a:p>
          <a:p>
            <a:pPr lvl="1"/>
            <a:r>
              <a:rPr lang="en-US" dirty="0"/>
              <a:t>TLP could be more cost-effective than ILP</a:t>
            </a:r>
          </a:p>
          <a:p>
            <a:r>
              <a:rPr lang="en-US" altLang="zh-CN" dirty="0"/>
              <a:t>TLP, multiple instruction streams to improve</a:t>
            </a:r>
          </a:p>
          <a:p>
            <a:pPr lvl="1"/>
            <a:r>
              <a:rPr lang="en-US" altLang="zh-CN" dirty="0"/>
              <a:t>Throughput that run many programs</a:t>
            </a:r>
          </a:p>
          <a:p>
            <a:pPr lvl="1"/>
            <a:r>
              <a:rPr lang="en-US" altLang="zh-CN" dirty="0"/>
              <a:t>Execution time of multi-threaded programs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293D1-65D0-4AD7-BE49-0AB4757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8AF8-9FC7-47CD-9F60-E560A6B5739D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27414-9C54-4093-A9DC-E8FEBABB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78E5E-1781-4A8D-99C0-75EDA19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1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Performance on SPECfp2000</a:t>
            </a: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6502" y="1571625"/>
            <a:ext cx="6210996" cy="4859338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AB635D-2EF4-4701-922C-86A30CC9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89A90A52-12F1-45B4-B7CF-E88A677183D3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8719A-51D0-450C-8C08-B3087CA8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27862-8499-47E9-9F19-6EBBD1CF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34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Normalized Performance: Efficiency</a:t>
            </a:r>
            <a:endParaRPr lang="zh-CN" altLang="en-US"/>
          </a:p>
        </p:txBody>
      </p:sp>
      <p:graphicFrame>
        <p:nvGraphicFramePr>
          <p:cNvPr id="90165" name="Object 53"/>
          <p:cNvGraphicFramePr>
            <a:graphicFrameLocks noGrp="1" noChangeAspect="1"/>
          </p:cNvGraphicFramePr>
          <p:nvPr>
            <p:ph sz="half" idx="1"/>
          </p:nvPr>
        </p:nvGraphicFramePr>
        <p:xfrm>
          <a:off x="678656" y="1896269"/>
          <a:ext cx="3786188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8932680" imgH="9907200" progId="Excel.Chart.8">
                  <p:embed/>
                </p:oleObj>
              </mc:Choice>
              <mc:Fallback>
                <p:oleObj name="图表" r:id="rId2" imgW="8932680" imgH="9907200" progId="Excel.Chart.8">
                  <p:embed/>
                  <p:pic>
                    <p:nvPicPr>
                      <p:cNvPr id="90165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" y="1896269"/>
                        <a:ext cx="3786188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Group 3"/>
          <p:cNvGraphicFramePr>
            <a:graphicFrameLocks noGrp="1"/>
          </p:cNvGraphicFramePr>
          <p:nvPr>
            <p:ph sz="half" idx="2"/>
          </p:nvPr>
        </p:nvGraphicFramePr>
        <p:xfrm>
          <a:off x="4911056" y="1836943"/>
          <a:ext cx="3194832" cy="3985779"/>
        </p:xfrm>
        <a:graphic>
          <a:graphicData uri="http://schemas.openxmlformats.org/drawingml/2006/table">
            <a:tbl>
              <a:tblPr/>
              <a:tblGrid>
                <a:gridCol w="114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59227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Rank</a:t>
                      </a: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I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tanium2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Pen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t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I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um4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A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t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h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l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on64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Powe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Arial" charset="0"/>
                      </a:endParaRP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r</a:t>
                      </a:r>
                    </a:p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Int/Trans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FP/Trans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Int/area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FP/area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Int/Watt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56">
                <a:tc>
                  <a:txBody>
                    <a:bodyPr/>
                    <a:lstStyle/>
                    <a:p>
                      <a:pPr marL="0" marR="0" lvl="0" indent="0" algn="l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FP/Watt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微软雅黑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charset="0"/>
                        <a:ea typeface="微软雅黑" charset="0"/>
                        <a:cs typeface="Arial" charset="0"/>
                      </a:endParaRPr>
                    </a:p>
                  </a:txBody>
                  <a:tcPr marL="72587" marR="72587" marT="48386" marB="483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0A8793-102F-465E-92F1-7A7F64D0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5258-B3BA-4371-ABB4-575651FBBB7E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D1CE1-1B09-499B-9A57-91F6A115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0E928-0402-4258-BB92-553FC302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0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Obvious Over All Leader in Performance</a:t>
            </a: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Athlon leads on SPECInt</a:t>
            </a:r>
          </a:p>
          <a:p>
            <a:pPr lvl="1"/>
            <a:r>
              <a:rPr lang="en-US"/>
              <a:t>Then Pentium4, Itanium2, and Power5</a:t>
            </a:r>
          </a:p>
          <a:p>
            <a:r>
              <a:rPr lang="en-US"/>
              <a:t>Athlon and Pentium 4 both make good use of transistors and area</a:t>
            </a:r>
          </a:p>
          <a:p>
            <a:r>
              <a:rPr lang="en-US"/>
              <a:t>IBM Power5 is the most effective user of energy on SPECFP</a:t>
            </a:r>
          </a:p>
          <a:p>
            <a:pPr lvl="1"/>
            <a:r>
              <a:rPr lang="en-US"/>
              <a:t>Essentially tied on SPECINT</a:t>
            </a:r>
            <a:endParaRPr lang="zh-CN" altLang="en-US"/>
          </a:p>
          <a:p>
            <a:r>
              <a:rPr lang="en-US"/>
              <a:t>Itanium 2 is the most inefficient processor both for FP and integer code</a:t>
            </a:r>
          </a:p>
          <a:p>
            <a:pPr lvl="1"/>
            <a:r>
              <a:rPr lang="en-US"/>
              <a:t>But one efficiency measure (SPECFP/Watt)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AC464-4B23-4CF1-B78D-4342C03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0F23-F211-4F44-BC90-4ABFCBD067BE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85531-8A31-4C98-8EB8-E4774F3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33659-C95A-4684-9F80-D26B013D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 to ILP: Microarchitecture</a:t>
            </a: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Doubling issue rates above today’s 3-6 instructions per clock, say to 6 to 12 instructions, probably requires a processor to </a:t>
            </a:r>
          </a:p>
          <a:p>
            <a:pPr lvl="1"/>
            <a:r>
              <a:rPr lang="en-US"/>
              <a:t>issue 3 or 4 data memory accesses per cycle, </a:t>
            </a:r>
          </a:p>
          <a:p>
            <a:pPr lvl="1"/>
            <a:r>
              <a:rPr lang="en-US"/>
              <a:t>resolve 2 or 3 branches per cycle, </a:t>
            </a:r>
          </a:p>
          <a:p>
            <a:pPr lvl="1"/>
            <a:r>
              <a:rPr lang="en-US"/>
              <a:t>rename and access more than 20 registers per cycle, and </a:t>
            </a:r>
          </a:p>
          <a:p>
            <a:pPr lvl="1"/>
            <a:r>
              <a:rPr lang="en-US"/>
              <a:t>fetch 12 to 24 instructions per 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6B9DD-10F7-47D1-9891-739F3DBD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CA0-720E-4B48-8007-FDF3E40946D2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A3C1E-E55D-4833-AE00-BD8A7177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0D153-9776-4AEB-9507-6D0BBC5B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34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 to ILP: Complexities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complexities of implementing these capabilities is likely to mean sacrifices in the maximum clock rate</a:t>
            </a:r>
          </a:p>
          <a:p>
            <a:pPr lvl="1"/>
            <a:r>
              <a:rPr lang="en-US"/>
              <a:t>E.g,  widest issue processor is the Itanium 2, but it also has the slowest clock rate, despite the fact that it consumes the most power!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96FE1-F363-495E-A3D4-8D5DB1CA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EA1A-75EC-4006-9323-B5F8CA9963DC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224186-FEDD-4F6B-9CB4-85C6FE22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72C47-E84E-4227-889C-F9FF7164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40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 to ILP: Energy Efficient</a:t>
            </a:r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techniques for increasing performance increase power consumption </a:t>
            </a:r>
          </a:p>
          <a:p>
            <a:r>
              <a:rPr lang="en-US"/>
              <a:t>The key question is whether a technique is energy efficient:</a:t>
            </a:r>
          </a:p>
          <a:p>
            <a:pPr lvl="1"/>
            <a:r>
              <a:rPr lang="en-US"/>
              <a:t>Does it increase power consumption faster than it increases performance?</a:t>
            </a:r>
          </a:p>
          <a:p>
            <a:pPr lvl="1"/>
            <a:r>
              <a:rPr lang="en-US"/>
              <a:t>Multiple issue processors techniques all are energy inefficient:</a:t>
            </a:r>
          </a:p>
          <a:p>
            <a:pPr lvl="2"/>
            <a:r>
              <a:rPr lang="en-US"/>
              <a:t>Issuing multiple instructions incurs some overhead in logic that grows faster than the issue rate grows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E097B-4233-477C-AD0F-B1BA9C57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D84E-23B2-4932-9AEC-5C64564A9527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3C2FF-E5DD-413B-86E1-0439679E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8C441-E61B-416E-977B-C7AE5150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90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ILP or TLP</a:t>
            </a:r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Right balance of ILP and TLP is unclear today</a:t>
            </a:r>
          </a:p>
          <a:p>
            <a:r>
              <a:rPr lang="en-US"/>
              <a:t>Perhaps right choice</a:t>
            </a:r>
          </a:p>
          <a:p>
            <a:pPr lvl="1"/>
            <a:r>
              <a:rPr lang="en-US"/>
              <a:t>For server market, which can exploit more TLP</a:t>
            </a:r>
          </a:p>
          <a:p>
            <a:pPr lvl="1"/>
            <a:r>
              <a:rPr lang="en-US"/>
              <a:t>May differ from desktop, where single-thread performance may continue to be a primary requirement (ILP)</a:t>
            </a:r>
          </a:p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3FE4B4-E71F-4636-9BCF-1728211D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6384-0559-43D1-8577-42F880CCFD5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609A5-507A-4D3A-8ED7-E5BC8E42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16498-4071-4310-B091-E300BDCB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5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</a:t>
            </a:r>
            <a:endParaRPr lang="zh-CN" alt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Review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zh-CN" altLang="en-US"/>
              <a:t>3.1</a:t>
            </a:r>
            <a:r>
              <a:rPr lang="en-US" altLang="zh-CN"/>
              <a:t>2</a:t>
            </a:r>
            <a:r>
              <a:rPr lang="zh-CN" altLang="en-US"/>
              <a:t>, 3.1</a:t>
            </a:r>
            <a:r>
              <a:rPr lang="en-US" altLang="zh-CN"/>
              <a:t>3</a:t>
            </a:r>
          </a:p>
          <a:p>
            <a:r>
              <a:rPr lang="en-US" altLang="zh-CN"/>
              <a:t>Papers</a:t>
            </a:r>
          </a:p>
          <a:p>
            <a:pPr lvl="1"/>
            <a:r>
              <a:rPr lang="en-US" altLang="zh-CN"/>
              <a:t>Tullsen, Eggers, and Levy, “Simultaneous Multithreading: Maximizing On-chip Parallelism”, ISCA 1995</a:t>
            </a:r>
          </a:p>
          <a:p>
            <a:pPr lvl="1"/>
            <a:r>
              <a:rPr lang="en-US" altLang="zh-CN"/>
              <a:t>IBM Power8</a:t>
            </a:r>
            <a:r>
              <a:rPr lang="zh-CN" altLang="zh-CN"/>
              <a:t>的单线程性能为何如此孱弱？ 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9DF25E-4A45-42E1-8547-E113EA4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6E3C-CEDC-4590-A49E-01E990D21AEF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8A9C27-E9A8-4082-8D97-39027C9B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AE2E3-D556-41D5-BFDE-0DD6DEE9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49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Professor Wang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BCF8E-FC75-45B3-825F-0662B7CE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5B8-F286-4737-9F86-BB8FA6DF5DF4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B4AE75-7DD3-45E3-8B53-ECC6F7BA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90AAC-41DC-4471-84CC-7333342A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94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D4EE09B-EFDA-4F72-8E1C-F38D853F2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u 4 your attention!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0CA35F71-EC5C-4307-B928-18FF6BCAA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CU in final examination </a:t>
            </a:r>
            <a:r>
              <a:rPr lang="en-US" altLang="zh-CN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82EF9-1DB3-47B2-B6C1-EF3355EB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4235-2F6C-4C99-85E5-0FD903C29251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4DD95-09C0-4703-9941-B44EDC11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2C403-7EC6-4BC7-AB89-5BD2957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5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Execution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running independent programs, the processor must duplicate independent state of each thread e.g.</a:t>
            </a:r>
          </a:p>
          <a:p>
            <a:pPr lvl="1"/>
            <a:r>
              <a:rPr lang="en-US"/>
              <a:t>a separate copy of register file</a:t>
            </a:r>
          </a:p>
          <a:p>
            <a:pPr lvl="1"/>
            <a:r>
              <a:rPr lang="en-US"/>
              <a:t>a separate PC</a:t>
            </a:r>
          </a:p>
          <a:p>
            <a:pPr lvl="1"/>
            <a:r>
              <a:rPr lang="en-US"/>
              <a:t>a separate page table</a:t>
            </a:r>
          </a:p>
          <a:p>
            <a:r>
              <a:rPr lang="en-US"/>
              <a:t>Memory shared through the virtual memory mechanisms which already support multiple processes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DE321-F0BA-4C79-BC9B-9B478CBC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981-F276-4214-9E0B-A1B60383BA9C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08F6F-6689-4D6F-9A8A-EF6272DA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BC0F3-8446-479D-965D-55027C4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05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Switch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HW for fast thread switch</a:t>
            </a:r>
          </a:p>
          <a:p>
            <a:pPr lvl="1"/>
            <a:r>
              <a:rPr lang="zh-CN" altLang="en-US"/>
              <a:t>Usually done in a round-robin fashion, skipping any stalled threads</a:t>
            </a:r>
          </a:p>
          <a:p>
            <a:r>
              <a:rPr lang="zh-CN" altLang="en-US"/>
              <a:t>When switch?</a:t>
            </a:r>
          </a:p>
          <a:p>
            <a:pPr lvl="1"/>
            <a:r>
              <a:rPr lang="zh-CN" altLang="en-US"/>
              <a:t>Fine grain: alternate instruction per thread</a:t>
            </a:r>
          </a:p>
          <a:p>
            <a:pPr lvl="2"/>
            <a:r>
              <a:rPr lang="zh-CN" altLang="en-US"/>
              <a:t>CPU must be able to switch threads every clock</a:t>
            </a:r>
          </a:p>
          <a:p>
            <a:pPr lvl="1"/>
            <a:r>
              <a:rPr lang="zh-CN" altLang="en-US"/>
              <a:t>Coarse grain: when a thread is stalled, another thread can be executed</a:t>
            </a:r>
          </a:p>
          <a:p>
            <a:pPr lvl="2"/>
            <a:r>
              <a:rPr lang="zh-CN" altLang="en-US"/>
              <a:t>Switches threads only on costly stalls, such as L2 cache misses</a:t>
            </a:r>
          </a:p>
          <a:p>
            <a:pPr lvl="2"/>
            <a:r>
              <a:rPr lang="en-US"/>
              <a:t>The </a:t>
            </a:r>
            <a:r>
              <a:rPr lang="zh-CN" altLang="en-US"/>
              <a:t>thread</a:t>
            </a:r>
            <a:r>
              <a:rPr lang="en-US"/>
              <a:t> </a:t>
            </a:r>
            <a:r>
              <a:rPr lang="zh-CN" altLang="en-US"/>
              <a:t>s</a:t>
            </a:r>
            <a:r>
              <a:rPr lang="en-US"/>
              <a:t>tart</a:t>
            </a:r>
            <a:r>
              <a:rPr lang="zh-CN" altLang="en-US"/>
              <a:t> </a:t>
            </a:r>
            <a:r>
              <a:rPr lang="en-US"/>
              <a:t>time</a:t>
            </a:r>
            <a:r>
              <a:rPr lang="zh-CN" altLang="en-US"/>
              <a:t> &lt;&lt; stall time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BABA46-8467-4079-A236-783DEBCA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D3D1-F684-42E2-A976-75DF2ABDFD5A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98ED2-73E8-4F75-BBD7-0D69C561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89E45-6790-4F01-A339-79ABA975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09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Multithreading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</a:t>
            </a:r>
          </a:p>
          <a:p>
            <a:pPr lvl="1"/>
            <a:r>
              <a:rPr lang="en-US"/>
              <a:t>It can hide both short and long stalls, since instructions from other threads executed when one thread stalls </a:t>
            </a:r>
          </a:p>
          <a:p>
            <a:r>
              <a:rPr lang="en-US"/>
              <a:t>Disadvantage</a:t>
            </a:r>
          </a:p>
          <a:p>
            <a:pPr lvl="1"/>
            <a:r>
              <a:rPr lang="en-US"/>
              <a:t>It slows down execution of individual threads, since a thread ready to execute without stalls will be delayed by instructions from other threads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14DC7-591B-4DDA-B105-DE2941A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4D92-7D82-4B8C-AA2E-525D5B40C91C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5A8E1-FCD9-44B4-84C8-5D121329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1CCBAD-FBBD-430D-A432-6BF4D6D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6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Course-Grained Multithreading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Relieves need to have very fast thread-switching</a:t>
            </a:r>
          </a:p>
          <a:p>
            <a:pPr lvl="1"/>
            <a:r>
              <a:rPr lang="en-US"/>
              <a:t>Doesn’t slow down thread, since instructions from other threads issued only when the thread encounters a costly stall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It is hard to overcome throughput losses from shorter stalls, due to a thread start-up costs</a:t>
            </a:r>
          </a:p>
          <a:p>
            <a:pPr lvl="1"/>
            <a:r>
              <a:rPr lang="en-US"/>
              <a:t>Since CPU issues instructions from 1 thread, when a stall occurs, the pipeline must be emptied or frozen </a:t>
            </a:r>
          </a:p>
          <a:p>
            <a:pPr lvl="1"/>
            <a:r>
              <a:rPr lang="en-US"/>
              <a:t>New thread must fill pipeline before instructions can complete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48E30-5053-41A5-B25E-B54E7ACE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9A2D-5DC0-4838-97A5-DC10075142E8}" type="datetime1">
              <a:rPr lang="zh-CN" altLang="en-US" smtClean="0"/>
              <a:t>2020/12/30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20A8B-2F96-45C3-96E9-6A99138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4F0A7-A39F-4F9D-A862-B6294A48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3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Superscalar: Most Execution Units Lie Idle</a:t>
            </a:r>
          </a:p>
        </p:txBody>
      </p:sp>
      <p:pic>
        <p:nvPicPr>
          <p:cNvPr id="6451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1867082"/>
            <a:ext cx="4246562" cy="4287473"/>
          </a:xfrm>
        </p:spPr>
      </p:pic>
      <p:sp>
        <p:nvSpPr>
          <p:cNvPr id="645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For most apps, most execution units lie idle: an 8-way superscalar</a:t>
            </a:r>
          </a:p>
          <a:p>
            <a:r>
              <a:rPr lang="en-US" altLang="zh-CN"/>
              <a:t>From: Tullsen, Eggers, and Levy, Simultaneous Multithreading: Maximizing On-chip Parallelism, ISCA 1995.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50019-6B96-4BBC-BE6F-5A53127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E9D6-5C21-4A38-BC46-896EC5BB13F7}" type="datetime1">
              <a:rPr lang="zh-CN" altLang="en-US" smtClean="0"/>
              <a:t>2020/12/30 Wednesday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104B4-421C-4AD9-8765-8BD6F84F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61F05-2592-4F60-A503-F12A9BEF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E24B-0452-5F41-BEE5-798E2239C036}" type="slidenum">
              <a:rPr lang="zh-CN" altLang="en-US" smtClean="0"/>
              <a:pPr/>
              <a:t>9</a:t>
            </a:fld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305501" y="4344632"/>
            <a:ext cx="1206010" cy="391454"/>
          </a:xfrm>
          <a:prstGeom prst="ellipse">
            <a:avLst/>
          </a:prstGeom>
          <a:noFill/>
          <a:ln w="57150" cap="flat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3086227" y="4653136"/>
            <a:ext cx="333645" cy="145112"/>
          </a:xfrm>
          <a:prstGeom prst="line">
            <a:avLst/>
          </a:prstGeom>
          <a:noFill/>
          <a:ln w="31750" cap="flat" cmpd="sng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812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7003</TotalTime>
  <Words>2490</Words>
  <Application>Microsoft Office PowerPoint</Application>
  <PresentationFormat>全屏显示(4:3)</PresentationFormat>
  <Paragraphs>532</Paragraphs>
  <Slides>49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微软雅黑</vt:lpstr>
      <vt:lpstr>Arial</vt:lpstr>
      <vt:lpstr>Calibri</vt:lpstr>
      <vt:lpstr>Century Gothic</vt:lpstr>
      <vt:lpstr>Times New Roman</vt:lpstr>
      <vt:lpstr>Wingdings</vt:lpstr>
      <vt:lpstr>Office Theme</vt:lpstr>
      <vt:lpstr>图表</vt:lpstr>
      <vt:lpstr>Advanced Computer Architecture (ACA2020)</vt:lpstr>
      <vt:lpstr>Lecture 12 Thread-Level Parallelism - TLP</vt:lpstr>
      <vt:lpstr>3.12 TLP</vt:lpstr>
      <vt:lpstr>Thread Level Parallelism (TLP)</vt:lpstr>
      <vt:lpstr>Multithreaded Execution</vt:lpstr>
      <vt:lpstr>Multithreaded Switch</vt:lpstr>
      <vt:lpstr>Fine-Grained Multithreading</vt:lpstr>
      <vt:lpstr>Course-Grained Multithreading</vt:lpstr>
      <vt:lpstr>Superscalar: Most Execution Units Lie Idle</vt:lpstr>
      <vt:lpstr>Simultaneous Multithreading (SMT)</vt:lpstr>
      <vt:lpstr>Processors and SMT Technology</vt:lpstr>
      <vt:lpstr>Simultaneous Multi-Threading (SMT) Execution</vt:lpstr>
      <vt:lpstr>Multithreaded Categories</vt:lpstr>
      <vt:lpstr>Simple Multithreaded Pipeline</vt:lpstr>
      <vt:lpstr>For most apps, most execution units lie idle in an OoO superscalar</vt:lpstr>
      <vt:lpstr>Superscalar Machine Efficiency</vt:lpstr>
      <vt:lpstr>Vertical Multithreading</vt:lpstr>
      <vt:lpstr>Chip Multiprocessing (CMP)</vt:lpstr>
      <vt:lpstr>Ideal Superscalar Multithreading  [Tullsen, Eggers, Levy, UW, 1995]</vt:lpstr>
      <vt:lpstr>O-o-O Simultaneous Multithreading [Tullsen, Eggers, Emer, Levy, Stamm, Lo, DEC/UW, 1996]</vt:lpstr>
      <vt:lpstr>SMT adaptation to parallelism type </vt:lpstr>
      <vt:lpstr>Performance with SMT</vt:lpstr>
      <vt:lpstr>Design Challenges in SMT</vt:lpstr>
      <vt:lpstr>Sun T1 and Intel i7</vt:lpstr>
      <vt:lpstr>Power 4</vt:lpstr>
      <vt:lpstr>Power 4 and 2-threaded Power 5</vt:lpstr>
      <vt:lpstr>Power 5 data flow ...</vt:lpstr>
      <vt:lpstr>Power 5 Thread Performance ...</vt:lpstr>
      <vt:lpstr>Changes in  Power 5 to Support SMT</vt:lpstr>
      <vt:lpstr>Performance Gains of Power5</vt:lpstr>
      <vt:lpstr>Intel’s Hyper-Threading (HT) Technology</vt:lpstr>
      <vt:lpstr>Intel® Xeon™ Processor Pipeline</vt:lpstr>
      <vt:lpstr>Out-of-order Execution Engine Detailed Pipeline</vt:lpstr>
      <vt:lpstr>Single-task and Multi-task Modes</vt:lpstr>
      <vt:lpstr>Performance on an OLTP workload</vt:lpstr>
      <vt:lpstr>Web Server Benchmark Performance</vt:lpstr>
      <vt:lpstr>Performance of HT</vt:lpstr>
      <vt:lpstr>Head to Head ILP Competition</vt:lpstr>
      <vt:lpstr>Performance on SPECint2000</vt:lpstr>
      <vt:lpstr>Performance on SPECfp2000</vt:lpstr>
      <vt:lpstr>Normalized Performance: Efficiency</vt:lpstr>
      <vt:lpstr>No Obvious Over All Leader in Performance</vt:lpstr>
      <vt:lpstr>Limits to ILP: Microarchitecture</vt:lpstr>
      <vt:lpstr>Limits to ILP: Complexities </vt:lpstr>
      <vt:lpstr>Limits to ILP: Energy Efficient</vt:lpstr>
      <vt:lpstr>ILP or TLP</vt:lpstr>
      <vt:lpstr>Homework</vt:lpstr>
      <vt:lpstr>Next...</vt:lpstr>
      <vt:lpstr>Thank u 4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319</cp:revision>
  <dcterms:created xsi:type="dcterms:W3CDTF">2019-10-31T01:02:19Z</dcterms:created>
  <dcterms:modified xsi:type="dcterms:W3CDTF">2020-12-30T14:10:00Z</dcterms:modified>
</cp:coreProperties>
</file>