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sldIdLst>
    <p:sldId id="257" r:id="rId2"/>
    <p:sldId id="452" r:id="rId3"/>
    <p:sldId id="453" r:id="rId4"/>
    <p:sldId id="454" r:id="rId5"/>
    <p:sldId id="455" r:id="rId6"/>
    <p:sldId id="456" r:id="rId7"/>
    <p:sldId id="457" r:id="rId8"/>
    <p:sldId id="458" r:id="rId9"/>
    <p:sldId id="459" r:id="rId10"/>
    <p:sldId id="516" r:id="rId11"/>
    <p:sldId id="460" r:id="rId12"/>
    <p:sldId id="461" r:id="rId13"/>
    <p:sldId id="462" r:id="rId14"/>
    <p:sldId id="463" r:id="rId15"/>
    <p:sldId id="464" r:id="rId16"/>
    <p:sldId id="465" r:id="rId17"/>
    <p:sldId id="466" r:id="rId18"/>
    <p:sldId id="467" r:id="rId19"/>
    <p:sldId id="468" r:id="rId20"/>
    <p:sldId id="469" r:id="rId21"/>
    <p:sldId id="470" r:id="rId22"/>
    <p:sldId id="474" r:id="rId23"/>
    <p:sldId id="475" r:id="rId24"/>
    <p:sldId id="476" r:id="rId25"/>
    <p:sldId id="477" r:id="rId26"/>
    <p:sldId id="478" r:id="rId27"/>
    <p:sldId id="479" r:id="rId28"/>
    <p:sldId id="480" r:id="rId29"/>
    <p:sldId id="481" r:id="rId30"/>
    <p:sldId id="482" r:id="rId31"/>
    <p:sldId id="483" r:id="rId32"/>
    <p:sldId id="484" r:id="rId33"/>
    <p:sldId id="485" r:id="rId34"/>
    <p:sldId id="486" r:id="rId35"/>
    <p:sldId id="487" r:id="rId36"/>
    <p:sldId id="488" r:id="rId37"/>
    <p:sldId id="489" r:id="rId38"/>
    <p:sldId id="490" r:id="rId39"/>
    <p:sldId id="491" r:id="rId40"/>
    <p:sldId id="492" r:id="rId41"/>
    <p:sldId id="493" r:id="rId42"/>
    <p:sldId id="503" r:id="rId43"/>
    <p:sldId id="504" r:id="rId44"/>
    <p:sldId id="505" r:id="rId45"/>
    <p:sldId id="506" r:id="rId46"/>
    <p:sldId id="507" r:id="rId47"/>
    <p:sldId id="508" r:id="rId48"/>
    <p:sldId id="509" r:id="rId49"/>
    <p:sldId id="510" r:id="rId50"/>
    <p:sldId id="511" r:id="rId51"/>
    <p:sldId id="512" r:id="rId52"/>
    <p:sldId id="513" r:id="rId53"/>
    <p:sldId id="514" r:id="rId54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3333CD"/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2" autoAdjust="0"/>
    <p:restoredTop sz="70872" autoAdjust="0"/>
  </p:normalViewPr>
  <p:slideViewPr>
    <p:cSldViewPr>
      <p:cViewPr varScale="1">
        <p:scale>
          <a:sx n="51" d="100"/>
          <a:sy n="51" d="100"/>
        </p:scale>
        <p:origin x="1890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34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34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fld id="{C6831951-544A-42E6-A483-220B12DFD26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761302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831951-544A-42E6-A483-220B12DFD26E}" type="slidenum">
              <a:rPr lang="zh-CN" altLang="en-US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606875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 3" pitchFamily="18" charset="2"/>
              <a:buNone/>
            </a:pPr>
            <a:r>
              <a:rPr lang="zh-CN" altLang="en-US" dirty="0" smtClean="0"/>
              <a:t>视频数据中存在着大量的冗余， 即图像的各像素数</a:t>
            </a:r>
            <a:endParaRPr lang="en-US" altLang="zh-CN" dirty="0" smtClean="0"/>
          </a:p>
          <a:p>
            <a:pPr algn="just">
              <a:lnSpc>
                <a:spcPct val="150000"/>
              </a:lnSpc>
              <a:buFont typeface="Wingdings 3" pitchFamily="18" charset="2"/>
              <a:buNone/>
            </a:pPr>
            <a:r>
              <a:rPr lang="zh-CN" altLang="en-US" dirty="0" smtClean="0"/>
              <a:t>据之间存在极强的相关性。 利用这些相关性， 一部</a:t>
            </a:r>
            <a:endParaRPr lang="en-US" altLang="zh-CN" dirty="0" smtClean="0"/>
          </a:p>
          <a:p>
            <a:pPr algn="just">
              <a:lnSpc>
                <a:spcPct val="150000"/>
              </a:lnSpc>
              <a:buFont typeface="Wingdings 3" pitchFamily="18" charset="2"/>
              <a:buNone/>
            </a:pPr>
            <a:r>
              <a:rPr lang="zh-CN" altLang="en-US" dirty="0" smtClean="0"/>
              <a:t>分像素的数据可以由另一部分像素的数据推导出来， </a:t>
            </a:r>
            <a:endParaRPr lang="en-US" altLang="zh-CN" dirty="0" smtClean="0"/>
          </a:p>
          <a:p>
            <a:pPr algn="just">
              <a:lnSpc>
                <a:spcPct val="150000"/>
              </a:lnSpc>
              <a:buFont typeface="Wingdings 3" pitchFamily="18" charset="2"/>
              <a:buNone/>
            </a:pPr>
            <a:r>
              <a:rPr lang="zh-CN" altLang="en-US" dirty="0" smtClean="0"/>
              <a:t>结果视频数据量能极大地压缩，有利于传输和存储。 </a:t>
            </a:r>
            <a:endParaRPr lang="en-US" altLang="zh-CN" dirty="0" smtClean="0"/>
          </a:p>
          <a:p>
            <a:pPr algn="just">
              <a:lnSpc>
                <a:spcPct val="150000"/>
              </a:lnSpc>
              <a:buFont typeface="Wingdings 3" pitchFamily="18" charset="2"/>
              <a:buNone/>
            </a:pPr>
            <a:r>
              <a:rPr lang="zh-CN" altLang="en-US" dirty="0" smtClean="0"/>
              <a:t>视频数据主要存在以下形式的冗余</a:t>
            </a:r>
            <a:r>
              <a:rPr lang="en-US" altLang="zh-CN" dirty="0" smtClean="0"/>
              <a:t>:</a:t>
            </a:r>
          </a:p>
          <a:p>
            <a:pPr algn="just">
              <a:lnSpc>
                <a:spcPct val="150000"/>
              </a:lnSpc>
              <a:buFont typeface="Wingdings 3" pitchFamily="18" charset="2"/>
              <a:buNone/>
            </a:pPr>
            <a:r>
              <a:rPr lang="zh-CN" altLang="en-US" dirty="0" smtClean="0"/>
              <a:t>视频图像在水平方向相邻像素之间、垂直方向相邻像素之间的变化一般都很小， 存在着极强的空间相关性。 特别是同一景物各点的灰度和颜色之间往往存在着空间连贯性，从而产生了空间冗余， 常称为帧内相关性。 </a:t>
            </a:r>
            <a:endParaRPr lang="en-US" altLang="zh-CN" dirty="0" smtClean="0"/>
          </a:p>
          <a:p>
            <a:pPr algn="just">
              <a:lnSpc>
                <a:spcPct val="150000"/>
              </a:lnSpc>
              <a:buFont typeface="Wingdings 3" pitchFamily="18" charset="2"/>
              <a:buNone/>
            </a:pPr>
            <a:r>
              <a:rPr lang="zh-CN" altLang="en-US" dirty="0" smtClean="0"/>
              <a:t> 在相邻场或相邻帧的对应像素之间， 亮度和色度信息存在着极强的相关性。 当前帧图像往往具有与前、后两帧图像相同的背景和移动物体， 只不过移动物体所在的空间位置略有不同，对大多数像素来说， 亮度和色度信息是基本相同的，称为帧间相关性或时间相关性。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C00981-638C-48A7-809F-7CD6000F10C2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51062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831951-544A-42E6-A483-220B12DFD26E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549378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http://zh.wikipedia.org/wiki/%</a:t>
            </a:r>
            <a:r>
              <a:rPr lang="en-US" altLang="zh-CN" dirty="0" smtClean="0"/>
              <a:t>E6%96%B9%E5%9D%97%E7%BC%96%E7%A0%81</a:t>
            </a:r>
          </a:p>
          <a:p>
            <a:r>
              <a:rPr lang="zh-CN" altLang="en-US" dirty="0" smtClean="0"/>
              <a:t>块截断编码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C00981-638C-48A7-809F-7CD6000F10C2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93045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C00981-638C-48A7-809F-7CD6000F10C2}" type="slidenum">
              <a:rPr lang="zh-CN" altLang="en-US" smtClean="0"/>
              <a:pPr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7010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55168A-39C4-47D6-9178-EA0AF3EE1CD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18554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615119-8F77-4241-A574-3EA02944DF0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80057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F2440E-C113-413F-B41B-022552972C6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37046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1093F7-4287-417E-AF05-65FE2128C6A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136530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521722-2EF7-42E7-B1B5-58CBF992996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14139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2EC02B-DA57-4AB2-98D4-E68FDA7616E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6801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6596B0-A12E-403C-82CF-803C43CF1D6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1157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9EF765-999E-4025-8A93-D46465A09B0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23155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28C7B5-E175-42E9-B921-DBA13D5F923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17970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74D11D-88B5-4C97-92F5-04AE6237652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29643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4A6CDC-D11B-4F19-8212-AC3EFF509E0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96939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0C99D2-D85B-4141-A340-D22AC687900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1455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25B0F1-89B1-40D3-A287-B9A146033EF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31031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99FFCC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3D8C921A-475B-4A72-93D7-9D692ED7464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-324544" y="1053405"/>
            <a:ext cx="9649071" cy="2087563"/>
          </a:xfrm>
        </p:spPr>
        <p:txBody>
          <a:bodyPr/>
          <a:lstStyle/>
          <a:p>
            <a:pPr eaLnBrk="1" hangingPunct="1"/>
            <a:r>
              <a:rPr lang="en-US" altLang="zh-CN" sz="5400" b="1" dirty="0" smtClean="0"/>
              <a:t>Image </a:t>
            </a:r>
            <a:r>
              <a:rPr lang="en-US" altLang="zh-CN" sz="5400" b="1" dirty="0"/>
              <a:t>and Video </a:t>
            </a:r>
            <a:r>
              <a:rPr lang="en-US" altLang="zh-CN" sz="5400" b="1" dirty="0" smtClean="0"/>
              <a:t>Processing</a:t>
            </a:r>
            <a:endParaRPr lang="en-US" altLang="zh-CN" sz="5400" dirty="0" smtClean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00074" y="1481329"/>
            <a:ext cx="8901082" cy="1161854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sz="3000" b="1" dirty="0" smtClean="0"/>
              <a:t>Factors of Lossless Symbol Coding</a:t>
            </a:r>
          </a:p>
          <a:p>
            <a:pPr>
              <a:buFont typeface="Wingdings" pitchFamily="2" charset="2"/>
              <a:buChar char="ü"/>
            </a:pPr>
            <a:r>
              <a:rPr lang="en-US" altLang="zh-CN" sz="2800" dirty="0" smtClean="0"/>
              <a:t>Compression efficiency------average bit rate in bits per pixel</a:t>
            </a:r>
          </a:p>
          <a:p>
            <a:pPr>
              <a:buNone/>
            </a:pPr>
            <a:r>
              <a:rPr lang="en-US" altLang="zh-CN" sz="2800" dirty="0" smtClean="0"/>
              <a:t>  </a:t>
            </a:r>
          </a:p>
          <a:p>
            <a:pPr>
              <a:buNone/>
            </a:pPr>
            <a:endParaRPr lang="zh-CN" altLang="en-US" sz="2800" dirty="0"/>
          </a:p>
        </p:txBody>
      </p:sp>
      <p:sp>
        <p:nvSpPr>
          <p:cNvPr id="4" name="标题 2"/>
          <p:cNvSpPr>
            <a:spLocks noGrp="1"/>
          </p:cNvSpPr>
          <p:nvPr>
            <p:ph type="title"/>
          </p:nvPr>
        </p:nvSpPr>
        <p:spPr>
          <a:xfrm>
            <a:off x="685800" y="260648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5.1 Lossless Coding—Basic ideas</a:t>
            </a:r>
            <a:endParaRPr lang="zh-CN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2636912"/>
            <a:ext cx="6191250" cy="172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00074" y="1481328"/>
            <a:ext cx="8901082" cy="4683976"/>
          </a:xfrm>
        </p:spPr>
        <p:txBody>
          <a:bodyPr>
            <a:normAutofit/>
          </a:bodyPr>
          <a:lstStyle/>
          <a:p>
            <a:r>
              <a:rPr lang="en-US" altLang="zh-CN" sz="3000" b="1" dirty="0" smtClean="0"/>
              <a:t>Factors of Lossless Symbol Coding</a:t>
            </a:r>
          </a:p>
          <a:p>
            <a:pPr>
              <a:buFont typeface="Wingdings" pitchFamily="2" charset="2"/>
              <a:buChar char="ü"/>
            </a:pPr>
            <a:r>
              <a:rPr lang="en-US" altLang="zh-CN" sz="3200" dirty="0" smtClean="0"/>
              <a:t>Coding delay—minimum time required to both encode and decode an input data sample</a:t>
            </a:r>
          </a:p>
          <a:p>
            <a:pPr>
              <a:buFont typeface="Wingdings" pitchFamily="2" charset="2"/>
              <a:buChar char="ü"/>
            </a:pPr>
            <a:r>
              <a:rPr lang="en-US" altLang="zh-CN" sz="3200" dirty="0" smtClean="0"/>
              <a:t>Implementation complexity—required number of arithmetic operations per second and the memory  requirement </a:t>
            </a:r>
          </a:p>
          <a:p>
            <a:pPr>
              <a:buFont typeface="Wingdings" pitchFamily="2" charset="2"/>
              <a:buChar char="ü"/>
            </a:pPr>
            <a:r>
              <a:rPr lang="en-US" altLang="zh-CN" sz="3200" dirty="0" smtClean="0"/>
              <a:t>Robustness—robustness of the coding method to transmission errors</a:t>
            </a:r>
          </a:p>
          <a:p>
            <a:pPr>
              <a:buFont typeface="Wingdings" pitchFamily="2" charset="2"/>
              <a:buChar char="ü"/>
            </a:pPr>
            <a:endParaRPr lang="en-US" altLang="zh-CN" sz="2800" dirty="0" smtClean="0"/>
          </a:p>
          <a:p>
            <a:pPr>
              <a:buNone/>
            </a:pPr>
            <a:endParaRPr lang="zh-CN" altLang="en-US" sz="2800" dirty="0"/>
          </a:p>
        </p:txBody>
      </p:sp>
      <p:sp>
        <p:nvSpPr>
          <p:cNvPr id="4" name="标题 2"/>
          <p:cNvSpPr>
            <a:spLocks noGrp="1"/>
          </p:cNvSpPr>
          <p:nvPr>
            <p:ph type="title"/>
          </p:nvPr>
        </p:nvSpPr>
        <p:spPr>
          <a:xfrm>
            <a:off x="685800" y="332656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5.1 Lossless Coding—Basic ideas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57158" y="1624228"/>
            <a:ext cx="8229600" cy="5376672"/>
          </a:xfrm>
        </p:spPr>
        <p:txBody>
          <a:bodyPr>
            <a:normAutofit/>
          </a:bodyPr>
          <a:lstStyle/>
          <a:p>
            <a:r>
              <a:rPr lang="en-US" altLang="zh-CN" sz="3000" b="1" dirty="0" smtClean="0"/>
              <a:t>Statistical schemes (Huffman, Arithmetic)</a:t>
            </a:r>
          </a:p>
          <a:p>
            <a:pPr>
              <a:buFont typeface="Wingdings" pitchFamily="2" charset="2"/>
              <a:buChar char="ü"/>
            </a:pPr>
            <a:r>
              <a:rPr lang="en-US" altLang="zh-CN" dirty="0" smtClean="0"/>
              <a:t>require the source symbol probability distribution;</a:t>
            </a:r>
          </a:p>
          <a:p>
            <a:pPr>
              <a:buFont typeface="Wingdings" pitchFamily="2" charset="2"/>
              <a:buChar char="ü"/>
            </a:pPr>
            <a:r>
              <a:rPr lang="en-US" altLang="zh-CN" dirty="0" smtClean="0"/>
              <a:t>shorter </a:t>
            </a:r>
            <a:r>
              <a:rPr lang="en-US" altLang="zh-CN" dirty="0" err="1" smtClean="0"/>
              <a:t>codewords</a:t>
            </a:r>
            <a:r>
              <a:rPr lang="en-US" altLang="zh-CN" dirty="0" smtClean="0"/>
              <a:t> for the symbols with higher probability of occurrence</a:t>
            </a:r>
          </a:p>
        </p:txBody>
      </p:sp>
      <p:sp>
        <p:nvSpPr>
          <p:cNvPr id="4" name="标题 2"/>
          <p:cNvSpPr>
            <a:spLocks noGrp="1"/>
          </p:cNvSpPr>
          <p:nvPr>
            <p:ph type="title"/>
          </p:nvPr>
        </p:nvSpPr>
        <p:spPr>
          <a:xfrm>
            <a:off x="685800" y="332656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5.1 Lossless Coding—Lossless symbol coding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624228"/>
            <a:ext cx="8229600" cy="5376672"/>
          </a:xfrm>
        </p:spPr>
        <p:txBody>
          <a:bodyPr>
            <a:normAutofit/>
          </a:bodyPr>
          <a:lstStyle/>
          <a:p>
            <a:r>
              <a:rPr lang="en-US" altLang="zh-CN" sz="3000" b="1" dirty="0" smtClean="0"/>
              <a:t>Dictionary-based schemes (Lempel-Ziv)</a:t>
            </a:r>
          </a:p>
          <a:p>
            <a:pPr>
              <a:buFont typeface="Wingdings" pitchFamily="2" charset="2"/>
              <a:buChar char="ü"/>
            </a:pPr>
            <a:r>
              <a:rPr lang="en-US" altLang="zh-CN" dirty="0" smtClean="0"/>
              <a:t>do not require a priori knowledge of the source symbol probability distribution;</a:t>
            </a:r>
          </a:p>
          <a:p>
            <a:pPr>
              <a:buFont typeface="Wingdings" pitchFamily="2" charset="2"/>
              <a:buChar char="ü"/>
            </a:pPr>
            <a:r>
              <a:rPr lang="en-US" altLang="zh-CN" dirty="0" smtClean="0"/>
              <a:t>dynamically construct encoding and decoding tables;</a:t>
            </a:r>
          </a:p>
          <a:p>
            <a:pPr>
              <a:buFont typeface="Wingdings" pitchFamily="2" charset="2"/>
              <a:buChar char="ü"/>
            </a:pPr>
            <a:r>
              <a:rPr lang="en-US" altLang="zh-CN" dirty="0" smtClean="0"/>
              <a:t>Fixed length binary </a:t>
            </a:r>
            <a:r>
              <a:rPr lang="en-US" altLang="zh-CN" dirty="0" err="1" smtClean="0"/>
              <a:t>codewords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</a:t>
            </a:r>
            <a:endParaRPr lang="zh-CN" altLang="en-US" dirty="0" smtClean="0"/>
          </a:p>
        </p:txBody>
      </p:sp>
      <p:sp>
        <p:nvSpPr>
          <p:cNvPr id="4" name="标题 2"/>
          <p:cNvSpPr>
            <a:spLocks noGrp="1"/>
          </p:cNvSpPr>
          <p:nvPr>
            <p:ph type="title"/>
          </p:nvPr>
        </p:nvSpPr>
        <p:spPr>
          <a:xfrm>
            <a:off x="685800" y="269776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5.1 Lossless Coding—Lossless symbol coding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1233292"/>
          </a:xfrm>
        </p:spPr>
        <p:txBody>
          <a:bodyPr/>
          <a:lstStyle/>
          <a:p>
            <a:r>
              <a:rPr lang="en-US" altLang="zh-CN" sz="3000" b="1" dirty="0" smtClean="0"/>
              <a:t>Basic Concepts from Information Theory</a:t>
            </a:r>
          </a:p>
          <a:p>
            <a:pPr>
              <a:buFont typeface="Wingdings" pitchFamily="2" charset="2"/>
              <a:buChar char="ü"/>
            </a:pPr>
            <a:r>
              <a:rPr lang="en-US" altLang="zh-CN" dirty="0" smtClean="0"/>
              <a:t>source alphabet</a:t>
            </a:r>
            <a:endParaRPr lang="zh-CN" altLang="en-US" dirty="0"/>
          </a:p>
        </p:txBody>
      </p:sp>
      <p:sp>
        <p:nvSpPr>
          <p:cNvPr id="4" name="标题 2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5.1 Lossless Coding—Lossless symbol coding</a:t>
            </a:r>
            <a:endParaRPr lang="zh-CN" altLang="en-US" dirty="0"/>
          </a:p>
        </p:txBody>
      </p:sp>
      <p:sp>
        <p:nvSpPr>
          <p:cNvPr id="6" name="内容占位符 1"/>
          <p:cNvSpPr txBox="1">
            <a:spLocks/>
          </p:cNvSpPr>
          <p:nvPr/>
        </p:nvSpPr>
        <p:spPr>
          <a:xfrm>
            <a:off x="500034" y="3143248"/>
            <a:ext cx="8229600" cy="500066"/>
          </a:xfrm>
          <a:prstGeom prst="rect">
            <a:avLst/>
          </a:prstGeom>
        </p:spPr>
        <p:txBody>
          <a:bodyPr vert="horz">
            <a:normAutofit lnSpcReduction="10000"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" pitchFamily="2" charset="2"/>
              <a:buChar char="ü"/>
              <a:tabLst/>
              <a:defRPr/>
            </a:pPr>
            <a:r>
              <a:rPr kumimoji="0" lang="en-US" altLang="zh-CN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self-information</a:t>
            </a:r>
            <a:endParaRPr kumimoji="0" lang="zh-CN" altLang="en-US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0108" y="2564904"/>
            <a:ext cx="3028970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57686" y="2708920"/>
            <a:ext cx="1643074" cy="3617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内容占位符 1"/>
          <p:cNvSpPr txBox="1">
            <a:spLocks/>
          </p:cNvSpPr>
          <p:nvPr/>
        </p:nvSpPr>
        <p:spPr>
          <a:xfrm>
            <a:off x="502336" y="4214818"/>
            <a:ext cx="8229600" cy="500066"/>
          </a:xfrm>
          <a:prstGeom prst="rect">
            <a:avLst/>
          </a:prstGeom>
        </p:spPr>
        <p:txBody>
          <a:bodyPr vert="horz">
            <a:normAutofit lnSpcReduction="10000"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" pitchFamily="2" charset="2"/>
              <a:buChar char="ü"/>
              <a:tabLst/>
              <a:defRPr/>
            </a:pPr>
            <a:r>
              <a:rPr kumimoji="0" lang="en-US" altLang="zh-CN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first-order entropy (marginal entropy)</a:t>
            </a:r>
            <a:endParaRPr kumimoji="0" lang="zh-CN" altLang="en-US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61898" y="3617138"/>
            <a:ext cx="5010470" cy="611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214414" y="4643444"/>
            <a:ext cx="5715040" cy="89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内容占位符 1"/>
          <p:cNvSpPr txBox="1">
            <a:spLocks/>
          </p:cNvSpPr>
          <p:nvPr/>
        </p:nvSpPr>
        <p:spPr>
          <a:xfrm>
            <a:off x="603270" y="5536220"/>
            <a:ext cx="8229600" cy="59037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" pitchFamily="2" charset="2"/>
              <a:buChar char="ü"/>
              <a:tabLst/>
              <a:defRPr/>
            </a:pPr>
            <a:r>
              <a:rPr kumimoji="0" lang="en-US" altLang="zh-CN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average</a:t>
            </a:r>
            <a:r>
              <a:rPr kumimoji="0" lang="en-US" altLang="zh-CN" sz="2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bit rate</a:t>
            </a:r>
            <a:endParaRPr kumimoji="0" lang="zh-CN" altLang="en-US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083" name="Picture 1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929058" y="5643578"/>
            <a:ext cx="3690963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661764"/>
          </a:xfrm>
        </p:spPr>
        <p:txBody>
          <a:bodyPr>
            <a:normAutofit/>
          </a:bodyPr>
          <a:lstStyle/>
          <a:p>
            <a:r>
              <a:rPr lang="en-US" altLang="zh-CN" sz="3000" b="1" dirty="0" smtClean="0"/>
              <a:t>Huffman Coding</a:t>
            </a:r>
          </a:p>
          <a:p>
            <a:pPr>
              <a:buNone/>
            </a:pPr>
            <a:endParaRPr lang="zh-CN" altLang="en-US" dirty="0" smtClean="0"/>
          </a:p>
        </p:txBody>
      </p:sp>
      <p:sp>
        <p:nvSpPr>
          <p:cNvPr id="4" name="标题 2"/>
          <p:cNvSpPr>
            <a:spLocks noGrp="1"/>
          </p:cNvSpPr>
          <p:nvPr>
            <p:ph type="title"/>
          </p:nvPr>
        </p:nvSpPr>
        <p:spPr>
          <a:xfrm>
            <a:off x="457200" y="14286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5.1 Lossless Coding—Lossless symbol coding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1928802"/>
            <a:ext cx="8270572" cy="321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661764"/>
          </a:xfrm>
        </p:spPr>
        <p:txBody>
          <a:bodyPr>
            <a:normAutofit/>
          </a:bodyPr>
          <a:lstStyle/>
          <a:p>
            <a:r>
              <a:rPr lang="en-US" altLang="zh-CN" sz="3000" b="1" dirty="0" smtClean="0"/>
              <a:t>Huffman Coding</a:t>
            </a:r>
          </a:p>
          <a:p>
            <a:pPr>
              <a:buNone/>
            </a:pPr>
            <a:endParaRPr lang="zh-CN" altLang="en-US" dirty="0" smtClean="0"/>
          </a:p>
        </p:txBody>
      </p:sp>
      <p:sp>
        <p:nvSpPr>
          <p:cNvPr id="4" name="标题 2"/>
          <p:cNvSpPr>
            <a:spLocks noGrp="1"/>
          </p:cNvSpPr>
          <p:nvPr>
            <p:ph type="title"/>
          </p:nvPr>
        </p:nvSpPr>
        <p:spPr>
          <a:xfrm>
            <a:off x="457200" y="14286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5.1 Lossless Coding—Lossless symbol coding</a:t>
            </a:r>
            <a:endParaRPr lang="zh-CN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2071678"/>
            <a:ext cx="8420898" cy="3619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661764"/>
          </a:xfrm>
        </p:spPr>
        <p:txBody>
          <a:bodyPr>
            <a:normAutofit/>
          </a:bodyPr>
          <a:lstStyle/>
          <a:p>
            <a:r>
              <a:rPr lang="en-US" altLang="zh-CN" sz="3000" b="1" dirty="0" smtClean="0"/>
              <a:t>Huffman Coding</a:t>
            </a:r>
          </a:p>
          <a:p>
            <a:pPr>
              <a:buNone/>
            </a:pPr>
            <a:endParaRPr lang="zh-CN" altLang="en-US" dirty="0" smtClean="0"/>
          </a:p>
        </p:txBody>
      </p:sp>
      <p:sp>
        <p:nvSpPr>
          <p:cNvPr id="4" name="标题 2"/>
          <p:cNvSpPr>
            <a:spLocks noGrp="1"/>
          </p:cNvSpPr>
          <p:nvPr>
            <p:ph type="title"/>
          </p:nvPr>
        </p:nvSpPr>
        <p:spPr>
          <a:xfrm>
            <a:off x="457200" y="14286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5.1 Lossless Coding—Lossless symbol coding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1928802"/>
            <a:ext cx="8215338" cy="20024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596" y="4214818"/>
            <a:ext cx="8215370" cy="2091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661764"/>
          </a:xfrm>
        </p:spPr>
        <p:txBody>
          <a:bodyPr>
            <a:normAutofit/>
          </a:bodyPr>
          <a:lstStyle/>
          <a:p>
            <a:r>
              <a:rPr lang="en-US" altLang="zh-CN" sz="3000" b="1" dirty="0" smtClean="0"/>
              <a:t>Huffman Coding</a:t>
            </a:r>
          </a:p>
          <a:p>
            <a:pPr>
              <a:buNone/>
            </a:pPr>
            <a:endParaRPr lang="zh-CN" altLang="en-US" dirty="0" smtClean="0"/>
          </a:p>
        </p:txBody>
      </p:sp>
      <p:sp>
        <p:nvSpPr>
          <p:cNvPr id="4" name="标题 2"/>
          <p:cNvSpPr>
            <a:spLocks noGrp="1"/>
          </p:cNvSpPr>
          <p:nvPr>
            <p:ph type="title"/>
          </p:nvPr>
        </p:nvSpPr>
        <p:spPr>
          <a:xfrm>
            <a:off x="457200" y="14286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5.1 Lossless Coding—Lossless symbol coding</a:t>
            </a:r>
            <a:endParaRPr lang="zh-CN" alt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86050" y="4714884"/>
            <a:ext cx="6072230" cy="2203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282" y="1857364"/>
            <a:ext cx="5931713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72198" y="1285860"/>
            <a:ext cx="2928958" cy="25690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7158" y="3857628"/>
            <a:ext cx="7035269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661764"/>
          </a:xfrm>
        </p:spPr>
        <p:txBody>
          <a:bodyPr>
            <a:normAutofit/>
          </a:bodyPr>
          <a:lstStyle/>
          <a:p>
            <a:r>
              <a:rPr lang="en-US" altLang="zh-CN" sz="3000" b="1" dirty="0" smtClean="0"/>
              <a:t>Arithmetic Coding</a:t>
            </a:r>
          </a:p>
          <a:p>
            <a:pPr>
              <a:buNone/>
            </a:pPr>
            <a:endParaRPr lang="zh-CN" altLang="en-US" dirty="0" smtClean="0"/>
          </a:p>
        </p:txBody>
      </p:sp>
      <p:sp>
        <p:nvSpPr>
          <p:cNvPr id="4" name="标题 2"/>
          <p:cNvSpPr>
            <a:spLocks noGrp="1"/>
          </p:cNvSpPr>
          <p:nvPr>
            <p:ph type="title"/>
          </p:nvPr>
        </p:nvSpPr>
        <p:spPr>
          <a:xfrm>
            <a:off x="457200" y="14286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5.1 Lossless Coding—Lossless symbol coding</a:t>
            </a:r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24" y="1999231"/>
            <a:ext cx="5929354" cy="1069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8662" y="3338745"/>
            <a:ext cx="5429288" cy="1026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14282" y="1357298"/>
            <a:ext cx="8686800" cy="2357454"/>
          </a:xfrm>
        </p:spPr>
        <p:txBody>
          <a:bodyPr>
            <a:normAutofit fontScale="92500" lnSpcReduction="20000"/>
          </a:bodyPr>
          <a:lstStyle/>
          <a:p>
            <a:pPr algn="just">
              <a:buNone/>
            </a:pPr>
            <a:r>
              <a:rPr lang="en-US" altLang="zh-CN" sz="3500" b="1" dirty="0" smtClean="0"/>
              <a:t>What’s lossless coding? </a:t>
            </a:r>
          </a:p>
          <a:p>
            <a:pPr algn="just"/>
            <a:r>
              <a:rPr lang="en-US" altLang="zh-CN" dirty="0" smtClean="0"/>
              <a:t>represent an image signal with the smallest possible number of bits </a:t>
            </a:r>
            <a:r>
              <a:rPr lang="en-US" altLang="zh-CN" b="1" i="1" dirty="0" smtClean="0"/>
              <a:t>without loss of any information</a:t>
            </a:r>
          </a:p>
          <a:p>
            <a:pPr algn="just"/>
            <a:r>
              <a:rPr lang="en-US" altLang="zh-CN" dirty="0" smtClean="0"/>
              <a:t>speed up transmission and minimizing storage requirements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85800" y="116632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5.1 Lossless Coding--Introduction</a:t>
            </a:r>
            <a:endParaRPr lang="zh-CN" altLang="en-US" dirty="0"/>
          </a:p>
        </p:txBody>
      </p:sp>
      <p:sp>
        <p:nvSpPr>
          <p:cNvPr id="4" name="内容占位符 1"/>
          <p:cNvSpPr txBox="1">
            <a:spLocks/>
          </p:cNvSpPr>
          <p:nvPr/>
        </p:nvSpPr>
        <p:spPr>
          <a:xfrm>
            <a:off x="206484" y="3714752"/>
            <a:ext cx="8686800" cy="278608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just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Example: 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single uncompressed video frame with a resolution of 500 x 500 pixels would require 100 s over a capacity of 64,000 bit/s(64 Kbps). The resulting delay is intolerably large, considering that a delay as small as 1-2 s is needed to conduct an interactive “slide show,” and a much smaller delay (of the order of 0.1 s) is required for video transmission or playback.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kumimoji="0" lang="en-US" altLang="zh-CN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42844" y="1267038"/>
            <a:ext cx="8229600" cy="661764"/>
          </a:xfrm>
        </p:spPr>
        <p:txBody>
          <a:bodyPr>
            <a:normAutofit/>
          </a:bodyPr>
          <a:lstStyle/>
          <a:p>
            <a:r>
              <a:rPr lang="en-US" altLang="zh-CN" sz="3000" b="1" dirty="0" smtClean="0"/>
              <a:t>Arithmetic Coding</a:t>
            </a:r>
          </a:p>
          <a:p>
            <a:pPr>
              <a:buNone/>
            </a:pPr>
            <a:endParaRPr lang="zh-CN" altLang="en-US" dirty="0" smtClean="0"/>
          </a:p>
        </p:txBody>
      </p:sp>
      <p:sp>
        <p:nvSpPr>
          <p:cNvPr id="4" name="标题 2"/>
          <p:cNvSpPr>
            <a:spLocks noGrp="1"/>
          </p:cNvSpPr>
          <p:nvPr>
            <p:ph type="title"/>
          </p:nvPr>
        </p:nvSpPr>
        <p:spPr>
          <a:xfrm>
            <a:off x="214282" y="71422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5.1 Lossless Coding—Lossless symbol coding</a:t>
            </a:r>
            <a:endParaRPr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7290" y="1857364"/>
            <a:ext cx="6000792" cy="40602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57290" y="5959261"/>
            <a:ext cx="7000924" cy="82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661764"/>
          </a:xfrm>
        </p:spPr>
        <p:txBody>
          <a:bodyPr>
            <a:normAutofit/>
          </a:bodyPr>
          <a:lstStyle/>
          <a:p>
            <a:r>
              <a:rPr lang="en-US" altLang="zh-CN" sz="3000" b="1" dirty="0" smtClean="0"/>
              <a:t>Arithmetic Coding</a:t>
            </a:r>
          </a:p>
          <a:p>
            <a:pPr>
              <a:buNone/>
            </a:pPr>
            <a:endParaRPr lang="zh-CN" altLang="en-US" dirty="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642965"/>
            <a:ext cx="5429255" cy="2786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071678"/>
            <a:ext cx="7572396" cy="4431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14748" y="0"/>
            <a:ext cx="4729252" cy="2285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-72008" y="1268760"/>
            <a:ext cx="9540552" cy="1090416"/>
          </a:xfrm>
        </p:spPr>
        <p:txBody>
          <a:bodyPr/>
          <a:lstStyle/>
          <a:p>
            <a:r>
              <a:rPr lang="en-US" altLang="zh-CN" sz="2800" dirty="0" smtClean="0"/>
              <a:t>JBIG (Joint Binary Image Experts Group) Standard </a:t>
            </a:r>
          </a:p>
          <a:p>
            <a:r>
              <a:rPr lang="en-US" altLang="zh-CN" sz="2800" dirty="0" smtClean="0"/>
              <a:t>Lossless JPEG ((Joint Photographic Experts Group )Standard</a:t>
            </a:r>
            <a:endParaRPr lang="zh-CN" altLang="en-US" sz="2800" dirty="0"/>
          </a:p>
        </p:txBody>
      </p:sp>
      <p:sp>
        <p:nvSpPr>
          <p:cNvPr id="4" name="标题 2"/>
          <p:cNvSpPr>
            <a:spLocks noGrp="1"/>
          </p:cNvSpPr>
          <p:nvPr>
            <p:ph type="title"/>
          </p:nvPr>
        </p:nvSpPr>
        <p:spPr>
          <a:xfrm>
            <a:off x="685800" y="116632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5.1 Lossless Coding –Lossless Coding Standards</a:t>
            </a:r>
            <a:endParaRPr lang="zh-CN" altLang="en-US" dirty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348880"/>
            <a:ext cx="8358246" cy="42216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57158" y="908720"/>
            <a:ext cx="8229600" cy="1090416"/>
          </a:xfrm>
        </p:spPr>
        <p:txBody>
          <a:bodyPr/>
          <a:lstStyle/>
          <a:p>
            <a:r>
              <a:rPr lang="en-US" altLang="zh-CN" dirty="0" smtClean="0"/>
              <a:t>CALIC (Context-based, adaptive, lossless image codec)</a:t>
            </a:r>
          </a:p>
          <a:p>
            <a:r>
              <a:rPr lang="en-US" altLang="zh-CN" dirty="0" smtClean="0"/>
              <a:t>Perceptually Lossless Image Coding</a:t>
            </a:r>
            <a:endParaRPr lang="zh-CN" altLang="en-US" dirty="0"/>
          </a:p>
        </p:txBody>
      </p:sp>
      <p:sp>
        <p:nvSpPr>
          <p:cNvPr id="4" name="标题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Autofit/>
          </a:bodyPr>
          <a:lstStyle/>
          <a:p>
            <a:r>
              <a:rPr lang="en-US" altLang="zh-CN" sz="3400" dirty="0" smtClean="0"/>
              <a:t>5.1 Lossless Coding–Other Developments</a:t>
            </a:r>
            <a:endParaRPr lang="zh-CN" altLang="en-US" sz="3400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132856"/>
            <a:ext cx="8448675" cy="445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849348"/>
            <a:ext cx="8229600" cy="2947804"/>
          </a:xfrm>
        </p:spPr>
        <p:txBody>
          <a:bodyPr/>
          <a:lstStyle/>
          <a:p>
            <a:r>
              <a:rPr lang="en-US" altLang="zh-CN" sz="2800" dirty="0" smtClean="0"/>
              <a:t>Statistical and structural methods have been developed for image compression</a:t>
            </a:r>
          </a:p>
          <a:p>
            <a:r>
              <a:rPr lang="en-US" altLang="zh-CN" sz="2800" dirty="0" smtClean="0"/>
              <a:t>Statistical method--the algebraic structure</a:t>
            </a:r>
          </a:p>
          <a:p>
            <a:pPr>
              <a:buNone/>
            </a:pPr>
            <a:r>
              <a:rPr lang="en-US" altLang="zh-CN" sz="2800" dirty="0" smtClean="0"/>
              <a:t>  </a:t>
            </a:r>
            <a:r>
              <a:rPr lang="en-US" altLang="zh-CN" sz="2800" dirty="0" smtClean="0"/>
              <a:t>  of </a:t>
            </a:r>
            <a:r>
              <a:rPr lang="en-US" altLang="zh-CN" sz="2800" dirty="0" smtClean="0"/>
              <a:t>the pixels in an image</a:t>
            </a:r>
          </a:p>
          <a:p>
            <a:r>
              <a:rPr lang="en-US" altLang="zh-CN" sz="2800" dirty="0" smtClean="0"/>
              <a:t>Structural method--the geometric structure of the image</a:t>
            </a:r>
          </a:p>
          <a:p>
            <a:pPr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7158" y="34178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5.2 Block Truncation Coding-Introduction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4948067"/>
          </a:xfrm>
        </p:spPr>
        <p:txBody>
          <a:bodyPr>
            <a:normAutofit/>
          </a:bodyPr>
          <a:lstStyle/>
          <a:p>
            <a:pPr algn="just"/>
            <a:r>
              <a:rPr lang="en-US" altLang="zh-CN" sz="3000" dirty="0" smtClean="0"/>
              <a:t>a </a:t>
            </a:r>
            <a:r>
              <a:rPr lang="en-US" altLang="zh-CN" sz="3000" dirty="0" err="1" smtClean="0"/>
              <a:t>lossy</a:t>
            </a:r>
            <a:r>
              <a:rPr lang="en-US" altLang="zh-CN" sz="3000" dirty="0" smtClean="0"/>
              <a:t> fixed length compression method that uses a Q-level </a:t>
            </a:r>
            <a:r>
              <a:rPr lang="en-US" altLang="zh-CN" sz="3000" dirty="0" err="1" smtClean="0"/>
              <a:t>quantizer</a:t>
            </a:r>
            <a:r>
              <a:rPr lang="en-US" altLang="zh-CN" sz="3000" dirty="0" smtClean="0"/>
              <a:t> to quantize a local region of the image</a:t>
            </a:r>
          </a:p>
          <a:p>
            <a:pPr algn="just"/>
            <a:r>
              <a:rPr lang="en-US" altLang="zh-CN" sz="3000" dirty="0" smtClean="0"/>
              <a:t>to preserve the sample mean and sample standard deviation of a gray-scale image in its simplest form </a:t>
            </a:r>
          </a:p>
          <a:p>
            <a:pPr algn="just"/>
            <a:r>
              <a:rPr lang="en-US" altLang="zh-CN" sz="3000" dirty="0" smtClean="0"/>
              <a:t>additional constraints can be added to preserve higher-order moments. </a:t>
            </a:r>
          </a:p>
          <a:p>
            <a:pPr algn="just"/>
            <a:r>
              <a:rPr lang="en-US" altLang="zh-CN" sz="3000" dirty="0" smtClean="0"/>
              <a:t>BTC is a block adaptive moment preserving </a:t>
            </a:r>
            <a:r>
              <a:rPr lang="en-US" altLang="zh-CN" sz="3000" dirty="0" err="1" smtClean="0"/>
              <a:t>quantizer</a:t>
            </a:r>
            <a:endParaRPr lang="zh-CN" altLang="en-US" sz="3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7158" y="142852"/>
            <a:ext cx="8572560" cy="11430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5.2 Block Truncation Coding-Basics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42928" y="1571612"/>
            <a:ext cx="8229600" cy="3947959"/>
          </a:xfrm>
        </p:spPr>
        <p:txBody>
          <a:bodyPr>
            <a:normAutofit/>
          </a:bodyPr>
          <a:lstStyle/>
          <a:p>
            <a:pPr algn="just"/>
            <a:r>
              <a:rPr lang="en-US" altLang="zh-CN" sz="3200" dirty="0" smtClean="0"/>
              <a:t>divide the image into </a:t>
            </a:r>
            <a:r>
              <a:rPr lang="en-US" altLang="zh-CN" sz="3200" dirty="0" err="1" smtClean="0"/>
              <a:t>nonoverlapping</a:t>
            </a:r>
            <a:r>
              <a:rPr lang="en-US" altLang="zh-CN" sz="3200" dirty="0" smtClean="0"/>
              <a:t> rectangular regions</a:t>
            </a:r>
            <a:endParaRPr lang="en-US" altLang="zh-CN" sz="3000" dirty="0" smtClean="0"/>
          </a:p>
          <a:p>
            <a:pPr algn="just"/>
            <a:r>
              <a:rPr lang="en-US" altLang="zh-CN" sz="3200" dirty="0" smtClean="0"/>
              <a:t>let the sample mean of the block be the threshold; a “1” would then indicate if an original pixel value is above this threshold, and “0” if it is below.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7158" y="214298"/>
            <a:ext cx="8572560" cy="114300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5.2 Block Truncation Coding-Algorithm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7158" y="71414"/>
            <a:ext cx="8572560" cy="114300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5.2 Block Truncation Coding-Algorithm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5852" y="1142984"/>
            <a:ext cx="6562725" cy="5715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7158" y="71414"/>
            <a:ext cx="8572560" cy="114300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5.2 Block Truncation Coding-Decompression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00" y="1214422"/>
            <a:ext cx="7366480" cy="5643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7158" y="71414"/>
            <a:ext cx="8572560" cy="114300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5.2 Block Truncation Coding-Algorithm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500034" y="1285860"/>
            <a:ext cx="8229600" cy="1804795"/>
          </a:xfrm>
        </p:spPr>
        <p:txBody>
          <a:bodyPr/>
          <a:lstStyle/>
          <a:p>
            <a:pPr algn="just"/>
            <a:r>
              <a:rPr lang="en-US" altLang="zh-CN" dirty="0" smtClean="0"/>
              <a:t>The data rate is then determined by the block size k and the number of bits f that are allocated to the sample mean and sample standard deviation of a block.</a:t>
            </a:r>
          </a:p>
          <a:p>
            <a:endParaRPr lang="en-US" altLang="zh-CN" dirty="0" smtClean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3284984"/>
            <a:ext cx="4357718" cy="468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9632" y="1390806"/>
            <a:ext cx="6429420" cy="5467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sz="3000" b="1" dirty="0" smtClean="0"/>
              <a:t>Why is lossless coding possible?</a:t>
            </a:r>
          </a:p>
          <a:p>
            <a:r>
              <a:rPr lang="en-US" altLang="zh-CN" dirty="0" smtClean="0"/>
              <a:t>Redundancy—correlation among the image </a:t>
            </a:r>
          </a:p>
          <a:p>
            <a:pPr>
              <a:buFont typeface="Wingdings" pitchFamily="2" charset="2"/>
              <a:buChar char="ü"/>
            </a:pPr>
            <a:r>
              <a:rPr lang="en-US" altLang="zh-CN" dirty="0" smtClean="0"/>
              <a:t>Spatial correlation among neighbor pixels</a:t>
            </a:r>
          </a:p>
          <a:p>
            <a:pPr>
              <a:buFont typeface="Wingdings" pitchFamily="2" charset="2"/>
              <a:buChar char="ü"/>
            </a:pPr>
            <a:r>
              <a:rPr lang="en-US" altLang="zh-CN" dirty="0" smtClean="0"/>
              <a:t>Temporal correlation among video frames</a:t>
            </a:r>
          </a:p>
          <a:p>
            <a:pPr>
              <a:buFont typeface="Wingdings" pitchFamily="2" charset="2"/>
              <a:buChar char="ü"/>
            </a:pPr>
            <a:r>
              <a:rPr lang="en-US" altLang="zh-CN" dirty="0" smtClean="0"/>
              <a:t>Spectral correlation between image samples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  <p:sp>
        <p:nvSpPr>
          <p:cNvPr id="4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5.1 Lossless Coding--Introduction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7158" y="71414"/>
            <a:ext cx="8572560" cy="114300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5.2 Block Truncation Coding-Variations and Applications of BTC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500034" y="1285860"/>
            <a:ext cx="8229600" cy="3429024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sz="2800" b="1" dirty="0" smtClean="0"/>
              <a:t>Variations</a:t>
            </a:r>
          </a:p>
          <a:p>
            <a:pPr>
              <a:buFont typeface="Wingdings" pitchFamily="2" charset="2"/>
              <a:buChar char="ü"/>
            </a:pPr>
            <a:r>
              <a:rPr lang="en-US" altLang="zh-CN" dirty="0" smtClean="0"/>
              <a:t> graphics images </a:t>
            </a:r>
          </a:p>
          <a:p>
            <a:pPr>
              <a:buFont typeface="Wingdings" pitchFamily="2" charset="2"/>
              <a:buChar char="ü"/>
            </a:pPr>
            <a:r>
              <a:rPr lang="en-US" altLang="zh-CN" dirty="0" smtClean="0"/>
              <a:t> predictive coding</a:t>
            </a:r>
          </a:p>
          <a:p>
            <a:pPr>
              <a:buFont typeface="Wingdings" pitchFamily="2" charset="2"/>
              <a:buChar char="ü"/>
            </a:pPr>
            <a:r>
              <a:rPr lang="en-US" altLang="zh-CN" dirty="0" smtClean="0"/>
              <a:t> coding color images</a:t>
            </a:r>
          </a:p>
          <a:p>
            <a:pPr>
              <a:buFont typeface="Wingdings" pitchFamily="2" charset="2"/>
              <a:buChar char="ü"/>
            </a:pPr>
            <a:r>
              <a:rPr lang="en-US" altLang="zh-CN" dirty="0" smtClean="0"/>
              <a:t> the use of absolute moments </a:t>
            </a:r>
          </a:p>
          <a:p>
            <a:pPr>
              <a:buFont typeface="Wingdings" pitchFamily="2" charset="2"/>
              <a:buChar char="ü"/>
            </a:pPr>
            <a:r>
              <a:rPr lang="en-US" altLang="zh-CN" dirty="0" smtClean="0"/>
              <a:t>video compression</a:t>
            </a:r>
          </a:p>
          <a:p>
            <a:pPr>
              <a:buFont typeface="Wingdings" pitchFamily="2" charset="2"/>
              <a:buChar char="ü"/>
            </a:pPr>
            <a:r>
              <a:rPr lang="en-US" altLang="zh-CN" dirty="0" smtClean="0"/>
              <a:t>……</a:t>
            </a:r>
          </a:p>
          <a:p>
            <a:endParaRPr lang="en-US" altLang="zh-CN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1343047"/>
            <a:ext cx="8334375" cy="522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7158" y="214290"/>
            <a:ext cx="8572560" cy="114300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5.2 Block Truncation Coding-Variations and Applications of BTC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500034" y="1643050"/>
            <a:ext cx="8229600" cy="3071834"/>
          </a:xfrm>
        </p:spPr>
        <p:txBody>
          <a:bodyPr>
            <a:normAutofit/>
          </a:bodyPr>
          <a:lstStyle/>
          <a:p>
            <a:r>
              <a:rPr lang="en-US" altLang="zh-CN" sz="2800" b="1" dirty="0" smtClean="0"/>
              <a:t>Applications</a:t>
            </a:r>
          </a:p>
          <a:p>
            <a:pPr>
              <a:buFont typeface="Wingdings" pitchFamily="2" charset="2"/>
              <a:buChar char="ü"/>
            </a:pPr>
            <a:r>
              <a:rPr lang="en-US" altLang="zh-CN" dirty="0" smtClean="0"/>
              <a:t> HDTV</a:t>
            </a:r>
          </a:p>
          <a:p>
            <a:pPr>
              <a:buFont typeface="Wingdings" pitchFamily="2" charset="2"/>
              <a:buChar char="ü"/>
            </a:pPr>
            <a:r>
              <a:rPr lang="en-US" altLang="zh-CN" dirty="0" smtClean="0"/>
              <a:t> Sun’s </a:t>
            </a:r>
            <a:r>
              <a:rPr lang="en-US" altLang="zh-CN" dirty="0" err="1" smtClean="0"/>
              <a:t>CellB</a:t>
            </a:r>
            <a:r>
              <a:rPr lang="en-US" altLang="zh-CN" dirty="0" smtClean="0"/>
              <a:t> video format</a:t>
            </a:r>
          </a:p>
          <a:p>
            <a:pPr>
              <a:buFont typeface="Wingdings" pitchFamily="2" charset="2"/>
              <a:buChar char="ü"/>
            </a:pPr>
            <a:r>
              <a:rPr lang="en-US" altLang="zh-CN" dirty="0" smtClean="0"/>
              <a:t> </a:t>
            </a:r>
            <a:r>
              <a:rPr lang="en-US" altLang="zh-CN" dirty="0" err="1" smtClean="0"/>
              <a:t>XMovie</a:t>
            </a:r>
            <a:endParaRPr lang="en-US" altLang="zh-CN" dirty="0" smtClean="0"/>
          </a:p>
          <a:p>
            <a:pPr>
              <a:buFont typeface="Wingdings" pitchFamily="2" charset="2"/>
              <a:buChar char="ü"/>
            </a:pPr>
            <a:r>
              <a:rPr lang="en-US" altLang="zh-CN" dirty="0" smtClean="0"/>
              <a:t> ……</a:t>
            </a:r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876102"/>
          </a:xfrm>
        </p:spPr>
        <p:txBody>
          <a:bodyPr>
            <a:noAutofit/>
          </a:bodyPr>
          <a:lstStyle/>
          <a:p>
            <a:r>
              <a:rPr lang="en-US" altLang="zh-CN" sz="2800" dirty="0" smtClean="0"/>
              <a:t>Quantization is a mapping of a large set of values to a smaller set of values.</a:t>
            </a:r>
            <a:endParaRPr lang="zh-CN" altLang="en-US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5.3 Vector Quantization--Introduction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2643182"/>
            <a:ext cx="8215338" cy="3014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86116" y="5786454"/>
            <a:ext cx="2585448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5.3 Vector Quantization--Introduction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1566863"/>
            <a:ext cx="9283039" cy="3148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43174" y="5214950"/>
            <a:ext cx="2928958" cy="418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5.3 Vector Quantization--Introduction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1214422"/>
            <a:ext cx="7929618" cy="5574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5.3 Vector Quantization—Theory of Vector Quantization</a:t>
            </a:r>
            <a:endParaRPr lang="zh-CN" altLang="en-US" dirty="0"/>
          </a:p>
        </p:txBody>
      </p:sp>
      <p:sp>
        <p:nvSpPr>
          <p:cNvPr id="4" name="内容占位符 1"/>
          <p:cNvSpPr>
            <a:spLocks noGrp="1"/>
          </p:cNvSpPr>
          <p:nvPr>
            <p:ph idx="1"/>
          </p:nvPr>
        </p:nvSpPr>
        <p:spPr>
          <a:xfrm>
            <a:off x="285720" y="1428736"/>
            <a:ext cx="8501122" cy="1357322"/>
          </a:xfrm>
        </p:spPr>
        <p:txBody>
          <a:bodyPr>
            <a:noAutofit/>
          </a:bodyPr>
          <a:lstStyle/>
          <a:p>
            <a:pPr algn="just"/>
            <a:r>
              <a:rPr lang="en-US" altLang="zh-CN" sz="2800" dirty="0" smtClean="0"/>
              <a:t>The bit rate R associated with the VQ depends on N (the number of </a:t>
            </a:r>
            <a:r>
              <a:rPr lang="en-US" altLang="zh-CN" sz="2800" dirty="0" err="1" smtClean="0"/>
              <a:t>codevectors</a:t>
            </a:r>
            <a:r>
              <a:rPr lang="en-US" altLang="zh-CN" sz="2800" dirty="0" smtClean="0"/>
              <a:t> in the codebook) and the vector dimension k.</a:t>
            </a:r>
          </a:p>
          <a:p>
            <a:pPr algn="just"/>
            <a:endParaRPr lang="en-US" altLang="zh-CN" sz="2800" dirty="0" smtClean="0"/>
          </a:p>
          <a:p>
            <a:pPr algn="just"/>
            <a:endParaRPr lang="en-US" altLang="zh-CN" sz="2800" dirty="0" smtClean="0"/>
          </a:p>
          <a:p>
            <a:pPr algn="just"/>
            <a:r>
              <a:rPr lang="en-US" altLang="zh-CN" sz="2800" dirty="0" smtClean="0"/>
              <a:t>For quantifying the "quality of match" between two vectors x and y, the most common of which is the squared error given by</a:t>
            </a:r>
            <a:endParaRPr lang="zh-CN" altLang="en-US" sz="2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28926" y="2857496"/>
            <a:ext cx="301942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71670" y="5191298"/>
            <a:ext cx="5781676" cy="957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5.3 Vector Quantization—Theory of Vector Quantization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0232" y="1196752"/>
            <a:ext cx="4791075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2060848"/>
            <a:ext cx="3995936" cy="3504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16016" y="1988840"/>
            <a:ext cx="3672408" cy="368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6024" y="5661248"/>
            <a:ext cx="8604448" cy="1096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5.3 Vector Quantization—Design of Vector </a:t>
            </a:r>
            <a:r>
              <a:rPr lang="en-US" altLang="zh-CN" dirty="0" err="1" smtClean="0"/>
              <a:t>Quantizers</a:t>
            </a:r>
            <a:endParaRPr lang="zh-CN" altLang="en-US" dirty="0"/>
          </a:p>
        </p:txBody>
      </p:sp>
      <p:sp>
        <p:nvSpPr>
          <p:cNvPr id="6" name="内容占位符 1"/>
          <p:cNvSpPr>
            <a:spLocks noGrp="1"/>
          </p:cNvSpPr>
          <p:nvPr>
            <p:ph idx="1"/>
          </p:nvPr>
        </p:nvSpPr>
        <p:spPr>
          <a:xfrm>
            <a:off x="457200" y="1481328"/>
            <a:ext cx="8258204" cy="2519175"/>
          </a:xfrm>
        </p:spPr>
        <p:txBody>
          <a:bodyPr>
            <a:normAutofit/>
          </a:bodyPr>
          <a:lstStyle/>
          <a:p>
            <a:r>
              <a:rPr lang="en-US" altLang="zh-CN" sz="3000" dirty="0" smtClean="0"/>
              <a:t>LBG Design Algorithm</a:t>
            </a:r>
          </a:p>
          <a:p>
            <a:pPr>
              <a:buFont typeface="Wingdings" pitchFamily="2" charset="2"/>
              <a:buChar char="ü"/>
            </a:pPr>
            <a:r>
              <a:rPr lang="en-US" altLang="zh-CN" sz="3000" dirty="0" smtClean="0"/>
              <a:t>Initialization (random selection)</a:t>
            </a:r>
          </a:p>
          <a:p>
            <a:pPr>
              <a:buFont typeface="Wingdings" pitchFamily="2" charset="2"/>
              <a:buChar char="ü"/>
            </a:pPr>
            <a:r>
              <a:rPr lang="en-US" altLang="zh-CN" sz="3000" dirty="0" smtClean="0"/>
              <a:t>Encoding of the training vectors</a:t>
            </a:r>
          </a:p>
          <a:p>
            <a:pPr>
              <a:buFont typeface="Wingdings" pitchFamily="2" charset="2"/>
              <a:buChar char="ü"/>
            </a:pPr>
            <a:r>
              <a:rPr lang="en-US" altLang="zh-CN" sz="3000" dirty="0" smtClean="0"/>
              <a:t>Computing of the </a:t>
            </a:r>
            <a:r>
              <a:rPr lang="en-US" altLang="zh-CN" sz="3000" dirty="0" err="1" smtClean="0"/>
              <a:t>centroids</a:t>
            </a:r>
            <a:endParaRPr lang="en-US" altLang="zh-CN" sz="3000" dirty="0" smtClean="0"/>
          </a:p>
        </p:txBody>
      </p:sp>
      <p:sp>
        <p:nvSpPr>
          <p:cNvPr id="7" name="内容占位符 1"/>
          <p:cNvSpPr txBox="1">
            <a:spLocks/>
          </p:cNvSpPr>
          <p:nvPr/>
        </p:nvSpPr>
        <p:spPr>
          <a:xfrm>
            <a:off x="571472" y="3714752"/>
            <a:ext cx="8229600" cy="271464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Other Algorithms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" pitchFamily="2" charset="2"/>
              <a:buChar char="ü"/>
              <a:tabLst/>
              <a:defRPr/>
            </a:pPr>
            <a:r>
              <a:rPr lang="en-US" altLang="zh-CN" sz="3000" dirty="0" smtClean="0"/>
              <a:t>Finding a good initial set of </a:t>
            </a:r>
            <a:r>
              <a:rPr lang="en-US" altLang="zh-CN" sz="3000" dirty="0" err="1" smtClean="0"/>
              <a:t>codevectors</a:t>
            </a:r>
            <a:endParaRPr lang="en-US" altLang="zh-CN" sz="3000" dirty="0" smtClean="0"/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" pitchFamily="2" charset="2"/>
              <a:buChar char="ü"/>
              <a:tabLst/>
              <a:defRPr/>
            </a:pP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Splitting algorithm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" pitchFamily="2" charset="2"/>
              <a:buChar char="ü"/>
              <a:tabLst/>
              <a:defRPr/>
            </a:pPr>
            <a:r>
              <a:rPr lang="en-US" altLang="zh-CN" sz="3000" smtClean="0"/>
              <a:t>Neural </a:t>
            </a:r>
            <a:r>
              <a:rPr lang="en-US" altLang="zh-CN" sz="3000" dirty="0" smtClean="0"/>
              <a:t>nets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" pitchFamily="2" charset="2"/>
              <a:buChar char="ü"/>
              <a:tabLst/>
              <a:defRPr/>
            </a:pP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......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tabLst/>
              <a:defRPr/>
            </a:pPr>
            <a:endParaRPr kumimoji="0" lang="en-US" altLang="zh-CN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" pitchFamily="2" charset="2"/>
              <a:buChar char="ü"/>
              <a:tabLst/>
              <a:defRPr/>
            </a:pPr>
            <a:endParaRPr kumimoji="0" lang="zh-CN" altLang="en-US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1429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5.3 Vector Quantization—Structured VQ</a:t>
            </a:r>
            <a:endParaRPr lang="zh-CN" altLang="en-US" dirty="0"/>
          </a:p>
        </p:txBody>
      </p:sp>
      <p:sp>
        <p:nvSpPr>
          <p:cNvPr id="6" name="内容占位符 1"/>
          <p:cNvSpPr>
            <a:spLocks noGrp="1"/>
          </p:cNvSpPr>
          <p:nvPr>
            <p:ph idx="1"/>
          </p:nvPr>
        </p:nvSpPr>
        <p:spPr>
          <a:xfrm>
            <a:off x="179512" y="1571612"/>
            <a:ext cx="8786842" cy="4305126"/>
          </a:xfrm>
        </p:spPr>
        <p:txBody>
          <a:bodyPr>
            <a:normAutofit/>
          </a:bodyPr>
          <a:lstStyle/>
          <a:p>
            <a:r>
              <a:rPr lang="en-US" altLang="zh-CN" sz="3200" dirty="0" smtClean="0"/>
              <a:t>Sacrifice performance for speed</a:t>
            </a:r>
          </a:p>
          <a:p>
            <a:r>
              <a:rPr lang="en-US" altLang="zh-CN" sz="3200" dirty="0" smtClean="0"/>
              <a:t>Impose structural constraints on the VQ codebook</a:t>
            </a:r>
          </a:p>
          <a:p>
            <a:r>
              <a:rPr lang="en-US" altLang="zh-CN" sz="3200" dirty="0" smtClean="0"/>
              <a:t>Linearly or </a:t>
            </a:r>
            <a:r>
              <a:rPr lang="en-US" altLang="zh-CN" sz="3200" dirty="0" err="1" smtClean="0"/>
              <a:t>quadratically</a:t>
            </a:r>
            <a:r>
              <a:rPr lang="en-US" altLang="zh-CN" sz="3200" dirty="0" smtClean="0"/>
              <a:t> dependent on the rate and dimension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1429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5.3 Vector Quantization—Structured VQ</a:t>
            </a:r>
            <a:endParaRPr lang="zh-CN" altLang="en-US" dirty="0"/>
          </a:p>
        </p:txBody>
      </p:sp>
      <p:sp>
        <p:nvSpPr>
          <p:cNvPr id="6" name="内容占位符 1"/>
          <p:cNvSpPr>
            <a:spLocks noGrp="1"/>
          </p:cNvSpPr>
          <p:nvPr>
            <p:ph idx="1"/>
          </p:nvPr>
        </p:nvSpPr>
        <p:spPr>
          <a:xfrm>
            <a:off x="357158" y="1340768"/>
            <a:ext cx="8358246" cy="1714512"/>
          </a:xfrm>
        </p:spPr>
        <p:txBody>
          <a:bodyPr>
            <a:normAutofit/>
          </a:bodyPr>
          <a:lstStyle/>
          <a:p>
            <a:r>
              <a:rPr lang="en-US" altLang="zh-CN" sz="3200" dirty="0" smtClean="0"/>
              <a:t>Tree-Structured VQ</a:t>
            </a:r>
          </a:p>
          <a:p>
            <a:pPr>
              <a:buFont typeface="Wingdings" pitchFamily="2" charset="2"/>
              <a:buChar char="ü"/>
            </a:pPr>
            <a:r>
              <a:rPr lang="en-US" altLang="zh-CN" sz="2800" dirty="0" smtClean="0"/>
              <a:t> A hierarchical arrangement of </a:t>
            </a:r>
            <a:r>
              <a:rPr lang="en-US" altLang="zh-CN" sz="2800" dirty="0" err="1" smtClean="0"/>
              <a:t>codevectors</a:t>
            </a:r>
            <a:endParaRPr lang="en-US" altLang="zh-CN" sz="2800" dirty="0" smtClean="0"/>
          </a:p>
          <a:p>
            <a:pPr>
              <a:buFont typeface="Wingdings" pitchFamily="2" charset="2"/>
              <a:buChar char="ü"/>
            </a:pPr>
            <a:r>
              <a:rPr lang="en-US" altLang="zh-CN" sz="2800" dirty="0" smtClean="0"/>
              <a:t> Searching efficiently</a:t>
            </a:r>
          </a:p>
          <a:p>
            <a:pPr>
              <a:buNone/>
            </a:pPr>
            <a:endParaRPr lang="en-US" altLang="zh-CN" sz="28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577" y="3098624"/>
            <a:ext cx="8911579" cy="3714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4468" y="1481328"/>
            <a:ext cx="8686800" cy="4525963"/>
          </a:xfrm>
        </p:spPr>
        <p:txBody>
          <a:bodyPr/>
          <a:lstStyle/>
          <a:p>
            <a:pPr>
              <a:buNone/>
            </a:pPr>
            <a:r>
              <a:rPr lang="en-US" altLang="zh-CN" sz="3000" b="1" dirty="0" smtClean="0"/>
              <a:t>Applications of lossless coding</a:t>
            </a:r>
          </a:p>
          <a:p>
            <a:r>
              <a:rPr lang="en-US" altLang="zh-CN" dirty="0" smtClean="0"/>
              <a:t>Compression of digital media imagery </a:t>
            </a:r>
          </a:p>
          <a:p>
            <a:r>
              <a:rPr lang="en-US" altLang="zh-CN" dirty="0" smtClean="0"/>
              <a:t>Facsimile transmission of </a:t>
            </a:r>
            <a:r>
              <a:rPr lang="en-US" altLang="zh-CN" dirty="0" err="1" smtClean="0"/>
              <a:t>bitonal</a:t>
            </a:r>
            <a:r>
              <a:rPr lang="en-US" altLang="zh-CN" dirty="0" smtClean="0"/>
              <a:t> images</a:t>
            </a:r>
          </a:p>
          <a:p>
            <a:endParaRPr lang="en-US" altLang="zh-CN" dirty="0" smtClean="0"/>
          </a:p>
          <a:p>
            <a:pPr>
              <a:buNone/>
            </a:pPr>
            <a:r>
              <a:rPr lang="en-US" altLang="zh-CN" sz="3000" b="1" dirty="0" smtClean="0"/>
              <a:t>Several Standards for lossless compression</a:t>
            </a:r>
          </a:p>
          <a:p>
            <a:r>
              <a:rPr lang="en-US" altLang="zh-CN" dirty="0" smtClean="0"/>
              <a:t>Lossless JPEG standard </a:t>
            </a:r>
          </a:p>
          <a:p>
            <a:r>
              <a:rPr lang="en-US" altLang="zh-CN" dirty="0" smtClean="0"/>
              <a:t>Facsimile compression standards</a:t>
            </a:r>
          </a:p>
          <a:p>
            <a:r>
              <a:rPr lang="en-US" altLang="zh-CN" dirty="0" smtClean="0"/>
              <a:t>JBIG compression standard</a:t>
            </a:r>
            <a:endParaRPr lang="zh-CN" altLang="en-US" dirty="0"/>
          </a:p>
        </p:txBody>
      </p:sp>
      <p:sp>
        <p:nvSpPr>
          <p:cNvPr id="4" name="标题 2"/>
          <p:cNvSpPr>
            <a:spLocks noGrp="1"/>
          </p:cNvSpPr>
          <p:nvPr>
            <p:ph type="title"/>
          </p:nvPr>
        </p:nvSpPr>
        <p:spPr>
          <a:xfrm>
            <a:off x="685800" y="44624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5.1 Lossless Coding--Introduction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5.3 Vector Quantization—Structured VQ</a:t>
            </a:r>
            <a:endParaRPr lang="zh-CN" altLang="en-US" dirty="0"/>
          </a:p>
        </p:txBody>
      </p:sp>
      <p:sp>
        <p:nvSpPr>
          <p:cNvPr id="6" name="内容占位符 1"/>
          <p:cNvSpPr>
            <a:spLocks noGrp="1"/>
          </p:cNvSpPr>
          <p:nvPr>
            <p:ph idx="1"/>
          </p:nvPr>
        </p:nvSpPr>
        <p:spPr>
          <a:xfrm>
            <a:off x="357158" y="1214422"/>
            <a:ext cx="8358246" cy="2143140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3200" dirty="0" smtClean="0"/>
              <a:t>Mean-Removed VQ</a:t>
            </a:r>
          </a:p>
          <a:p>
            <a:pPr algn="just">
              <a:buFont typeface="Wingdings" pitchFamily="2" charset="2"/>
              <a:buChar char="ü"/>
            </a:pPr>
            <a:r>
              <a:rPr lang="en-US" altLang="zh-CN" sz="2800" dirty="0" smtClean="0"/>
              <a:t>a codebook may have many similar vectors differing only in their mean</a:t>
            </a:r>
          </a:p>
          <a:p>
            <a:pPr algn="just">
              <a:buFont typeface="Wingdings" pitchFamily="2" charset="2"/>
              <a:buChar char="ü"/>
            </a:pPr>
            <a:r>
              <a:rPr lang="en-US" altLang="zh-CN" sz="2800" dirty="0" smtClean="0"/>
              <a:t>extract the variation among vectors and code that extracted component separately as a scalar</a:t>
            </a:r>
          </a:p>
          <a:p>
            <a:pPr>
              <a:buNone/>
            </a:pPr>
            <a:endParaRPr lang="en-US" altLang="zh-CN" sz="28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3571876"/>
            <a:ext cx="8215370" cy="328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1429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5.3 Vector Quantization—Structured VQ</a:t>
            </a:r>
            <a:endParaRPr lang="zh-CN" altLang="en-US" dirty="0"/>
          </a:p>
        </p:txBody>
      </p:sp>
      <p:sp>
        <p:nvSpPr>
          <p:cNvPr id="6" name="内容占位符 1"/>
          <p:cNvSpPr>
            <a:spLocks noGrp="1"/>
          </p:cNvSpPr>
          <p:nvPr>
            <p:ph idx="1"/>
          </p:nvPr>
        </p:nvSpPr>
        <p:spPr>
          <a:xfrm>
            <a:off x="357158" y="1571612"/>
            <a:ext cx="8358246" cy="2143140"/>
          </a:xfrm>
        </p:spPr>
        <p:txBody>
          <a:bodyPr>
            <a:normAutofit/>
          </a:bodyPr>
          <a:lstStyle/>
          <a:p>
            <a:r>
              <a:rPr lang="en-US" altLang="zh-CN" sz="3200" dirty="0" smtClean="0"/>
              <a:t>Gain-Shape VQ</a:t>
            </a:r>
          </a:p>
          <a:p>
            <a:r>
              <a:rPr lang="en-US" altLang="zh-CN" sz="3200" dirty="0" smtClean="0"/>
              <a:t>Multistage VQ</a:t>
            </a:r>
          </a:p>
          <a:p>
            <a:r>
              <a:rPr lang="en-US" altLang="zh-CN" sz="3200" dirty="0" smtClean="0"/>
              <a:t>……</a:t>
            </a:r>
          </a:p>
          <a:p>
            <a:pPr>
              <a:buNone/>
            </a:pPr>
            <a:endParaRPr lang="en-US" altLang="zh-CN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617681"/>
            <a:ext cx="8401080" cy="4525963"/>
          </a:xfrm>
        </p:spPr>
        <p:txBody>
          <a:bodyPr>
            <a:normAutofit/>
          </a:bodyPr>
          <a:lstStyle/>
          <a:p>
            <a:pPr algn="just"/>
            <a:r>
              <a:rPr lang="en-US" altLang="zh-CN" sz="2800" dirty="0" smtClean="0"/>
              <a:t>Part of the multipart set of ISO standards IS 10918-1,2,3 (ITU-T Recommendations T.81,T.83,T.84)</a:t>
            </a:r>
          </a:p>
          <a:p>
            <a:pPr algn="just"/>
            <a:r>
              <a:rPr lang="en-US" altLang="zh-CN" sz="2800" dirty="0" smtClean="0"/>
              <a:t>Entails an irreversible mapping of the image to a compressed bit stream with mechanisms for a controlled loss of information</a:t>
            </a:r>
          </a:p>
          <a:p>
            <a:pPr algn="just"/>
            <a:r>
              <a:rPr lang="en-US" altLang="zh-CN" sz="2800" dirty="0" smtClean="0"/>
              <a:t>produces a bit stream that is usually much smaller in size than that produced with lossless compression</a:t>
            </a:r>
            <a:endParaRPr lang="zh-CN" altLang="en-US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14282" y="274638"/>
            <a:ext cx="8929718" cy="114300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5.5  JPEG </a:t>
            </a:r>
            <a:r>
              <a:rPr lang="en-US" altLang="zh-CN" dirty="0" err="1" smtClean="0"/>
              <a:t>Lossy</a:t>
            </a:r>
            <a:r>
              <a:rPr lang="en-US" altLang="zh-CN" dirty="0" smtClean="0"/>
              <a:t> Image Compression Standard-Introduction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1628800"/>
            <a:ext cx="8820472" cy="4114800"/>
          </a:xfrm>
        </p:spPr>
        <p:txBody>
          <a:bodyPr/>
          <a:lstStyle/>
          <a:p>
            <a:r>
              <a:rPr lang="en-US" altLang="zh-CN" dirty="0" smtClean="0"/>
              <a:t>Key features of the </a:t>
            </a:r>
            <a:r>
              <a:rPr lang="en-US" altLang="zh-CN" dirty="0" err="1" smtClean="0"/>
              <a:t>lossy</a:t>
            </a:r>
            <a:r>
              <a:rPr lang="en-US" altLang="zh-CN" dirty="0" smtClean="0"/>
              <a:t> JPEG standard:</a:t>
            </a:r>
          </a:p>
          <a:p>
            <a:pPr>
              <a:buFont typeface="Wingdings" pitchFamily="2" charset="2"/>
              <a:buChar char="ü"/>
            </a:pPr>
            <a:r>
              <a:rPr lang="en-US" altLang="zh-CN" dirty="0" smtClean="0"/>
              <a:t>Both sequential and progressive modes of </a:t>
            </a:r>
          </a:p>
          <a:p>
            <a:pPr>
              <a:buNone/>
            </a:pPr>
            <a:r>
              <a:rPr lang="en-US" altLang="zh-CN" dirty="0" smtClean="0"/>
              <a:t>   encoding are permitted.</a:t>
            </a:r>
          </a:p>
          <a:p>
            <a:pPr>
              <a:buFont typeface="Wingdings" pitchFamily="2" charset="2"/>
              <a:buChar char="ü"/>
            </a:pPr>
            <a:r>
              <a:rPr lang="en-US" altLang="zh-CN" dirty="0" smtClean="0"/>
              <a:t>Low complexity implementations in both hardware and software are feasible.</a:t>
            </a:r>
          </a:p>
          <a:p>
            <a:pPr>
              <a:buFont typeface="Wingdings" pitchFamily="2" charset="2"/>
              <a:buChar char="ü"/>
            </a:pPr>
            <a:r>
              <a:rPr lang="en-US" altLang="zh-CN" dirty="0" smtClean="0"/>
              <a:t>All types of images are permitted.</a:t>
            </a:r>
          </a:p>
          <a:p>
            <a:pPr>
              <a:buFont typeface="Wingdings" pitchFamily="2" charset="2"/>
              <a:buChar char="ü"/>
            </a:pPr>
            <a:r>
              <a:rPr lang="en-US" altLang="zh-CN" dirty="0" smtClean="0"/>
              <a:t>A graceful tradeoff in bit rate and quality is offered.</a:t>
            </a:r>
          </a:p>
          <a:p>
            <a:pPr>
              <a:buFont typeface="Wingdings" pitchFamily="2" charset="2"/>
              <a:buChar char="ü"/>
            </a:pPr>
            <a:r>
              <a:rPr lang="en-US" altLang="zh-CN" dirty="0" smtClean="0"/>
              <a:t>…….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14282" y="274638"/>
            <a:ext cx="8929718" cy="114300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5.5  JPEG </a:t>
            </a:r>
            <a:r>
              <a:rPr lang="en-US" altLang="zh-CN" dirty="0" err="1" smtClean="0"/>
              <a:t>Lossy</a:t>
            </a:r>
            <a:r>
              <a:rPr lang="en-US" altLang="zh-CN" dirty="0" smtClean="0"/>
              <a:t> Image Compression Standard-Introduction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14282" y="274638"/>
            <a:ext cx="8929718" cy="114300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5.5  JPEG </a:t>
            </a:r>
            <a:r>
              <a:rPr lang="en-US" altLang="zh-CN" dirty="0" err="1" smtClean="0"/>
              <a:t>Lossy</a:t>
            </a:r>
            <a:r>
              <a:rPr lang="en-US" altLang="zh-CN" dirty="0" smtClean="0"/>
              <a:t> Image Compression Standard-Encoder Structure</a:t>
            </a:r>
            <a:endParaRPr lang="zh-CN" altLang="en-US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28" y="1785926"/>
            <a:ext cx="8856428" cy="3143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14282" y="274638"/>
            <a:ext cx="8929718" cy="114300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5.5  JPEG </a:t>
            </a:r>
            <a:r>
              <a:rPr lang="en-US" altLang="zh-CN" dirty="0" err="1" smtClean="0"/>
              <a:t>Lossy</a:t>
            </a:r>
            <a:r>
              <a:rPr lang="en-US" altLang="zh-CN" dirty="0" smtClean="0"/>
              <a:t> Image Compression Standard-Decoder Structure</a:t>
            </a:r>
            <a:endParaRPr lang="zh-CN" altLang="en-US" dirty="0"/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050" y="1928803"/>
            <a:ext cx="8911106" cy="35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85720" y="1643050"/>
            <a:ext cx="8501122" cy="3929090"/>
          </a:xfrm>
        </p:spPr>
        <p:txBody>
          <a:bodyPr>
            <a:normAutofit/>
          </a:bodyPr>
          <a:lstStyle/>
          <a:p>
            <a:pPr algn="just"/>
            <a:r>
              <a:rPr lang="en-US" altLang="zh-CN" sz="2800" dirty="0" err="1" smtClean="0"/>
              <a:t>Lossy</a:t>
            </a:r>
            <a:r>
              <a:rPr lang="en-US" altLang="zh-CN" sz="2800" dirty="0" smtClean="0"/>
              <a:t> JPEG compression is based on transform coding that uses the DCT.</a:t>
            </a:r>
          </a:p>
          <a:p>
            <a:pPr algn="just"/>
            <a:r>
              <a:rPr lang="en-US" altLang="zh-CN" sz="2800" dirty="0" smtClean="0"/>
              <a:t>In DCT coding, each component of the image is subdivided into blocks of 8 x 8 pixels.</a:t>
            </a:r>
          </a:p>
          <a:p>
            <a:pPr algn="just"/>
            <a:r>
              <a:rPr lang="en-US" altLang="zh-CN" sz="2800" dirty="0" smtClean="0"/>
              <a:t>A two-dimensional DCT is applied to each block of data to obtain an 8 x 8 array of coefficients.</a:t>
            </a:r>
            <a:endParaRPr lang="zh-CN" altLang="en-US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14282" y="274638"/>
            <a:ext cx="8929718" cy="114300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5.5  JPEG </a:t>
            </a:r>
            <a:r>
              <a:rPr lang="en-US" altLang="zh-CN" dirty="0" err="1" smtClean="0"/>
              <a:t>Lossy</a:t>
            </a:r>
            <a:r>
              <a:rPr lang="en-US" altLang="zh-CN" dirty="0" smtClean="0"/>
              <a:t> Image Compression Standard-Discrete Cosine Transform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14282" y="274638"/>
            <a:ext cx="8929718" cy="114300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5.5  JPEG </a:t>
            </a:r>
            <a:r>
              <a:rPr lang="en-US" altLang="zh-CN" dirty="0" err="1" smtClean="0"/>
              <a:t>Lossy</a:t>
            </a:r>
            <a:r>
              <a:rPr lang="en-US" altLang="zh-CN" dirty="0" smtClean="0"/>
              <a:t> Image Compression Standard-Discrete Cosine Transform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00174"/>
            <a:ext cx="4929190" cy="4771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72132" y="1500174"/>
            <a:ext cx="2579795" cy="25101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8" name="直接箭头连接符 7"/>
          <p:cNvCxnSpPr>
            <a:endCxn id="4099" idx="1"/>
          </p:cNvCxnSpPr>
          <p:nvPr/>
        </p:nvCxnSpPr>
        <p:spPr>
          <a:xfrm flipV="1">
            <a:off x="2285984" y="2755269"/>
            <a:ext cx="3286148" cy="1459549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rot="5400000">
            <a:off x="5750727" y="3679033"/>
            <a:ext cx="1928826" cy="158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00628" y="4500569"/>
            <a:ext cx="3857652" cy="2109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42918" y="214298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5.5  JPEG </a:t>
            </a:r>
            <a:r>
              <a:rPr lang="en-US" altLang="zh-CN" dirty="0" err="1" smtClean="0"/>
              <a:t>Lossy</a:t>
            </a:r>
            <a:r>
              <a:rPr lang="en-US" altLang="zh-CN" dirty="0" smtClean="0"/>
              <a:t> Image Compression Standard-Quantization</a:t>
            </a:r>
            <a:endParaRPr lang="zh-CN" alt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21" y="1836176"/>
            <a:ext cx="3286148" cy="872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14744" y="1432156"/>
            <a:ext cx="5429256" cy="242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69007" y="4489272"/>
            <a:ext cx="4389273" cy="2324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14282" y="4430034"/>
            <a:ext cx="3571868" cy="2383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十字形 8"/>
          <p:cNvSpPr/>
          <p:nvPr/>
        </p:nvSpPr>
        <p:spPr>
          <a:xfrm>
            <a:off x="6143636" y="3866178"/>
            <a:ext cx="714380" cy="642942"/>
          </a:xfrm>
          <a:prstGeom prst="plus">
            <a:avLst>
              <a:gd name="adj" fmla="val 3903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右箭头 9"/>
          <p:cNvSpPr/>
          <p:nvPr/>
        </p:nvSpPr>
        <p:spPr>
          <a:xfrm rot="10800000">
            <a:off x="3765544" y="5214950"/>
            <a:ext cx="714380" cy="35719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00034" y="2143116"/>
            <a:ext cx="8229600" cy="4525963"/>
          </a:xfrm>
        </p:spPr>
        <p:txBody>
          <a:bodyPr/>
          <a:lstStyle/>
          <a:p>
            <a:r>
              <a:rPr lang="en-US" altLang="zh-CN" sz="2800" dirty="0" smtClean="0"/>
              <a:t>JPEG treats the DC coefficient and the set of AC coefficients differently.</a:t>
            </a:r>
          </a:p>
          <a:p>
            <a:r>
              <a:rPr lang="en-US" altLang="zh-CN" sz="2800" dirty="0" smtClean="0"/>
              <a:t>JPEG uses the Huffman coding or arithmetic coding to represent the symbols.</a:t>
            </a:r>
          </a:p>
          <a:p>
            <a:pPr>
              <a:buNone/>
            </a:pPr>
            <a:endParaRPr lang="en-US" altLang="zh-CN" sz="2800" dirty="0" smtClean="0"/>
          </a:p>
          <a:p>
            <a:pPr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85720" y="285728"/>
            <a:ext cx="8858280" cy="1571636"/>
          </a:xfrm>
        </p:spPr>
        <p:txBody>
          <a:bodyPr>
            <a:noAutofit/>
          </a:bodyPr>
          <a:lstStyle/>
          <a:p>
            <a:r>
              <a:rPr lang="en-US" altLang="zh-CN" sz="3600" dirty="0" smtClean="0"/>
              <a:t>5.5  JPEG </a:t>
            </a:r>
            <a:r>
              <a:rPr lang="en-US" altLang="zh-CN" sz="3600" dirty="0" err="1" smtClean="0"/>
              <a:t>Lossy</a:t>
            </a:r>
            <a:r>
              <a:rPr lang="en-US" altLang="zh-CN" sz="3600" dirty="0" smtClean="0"/>
              <a:t> Image Compression Standard-Coefficient-to-Symbol Mapping and Coding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"/>
          <p:cNvSpPr>
            <a:spLocks noGrp="1"/>
          </p:cNvSpPr>
          <p:nvPr>
            <p:ph type="title"/>
          </p:nvPr>
        </p:nvSpPr>
        <p:spPr>
          <a:xfrm>
            <a:off x="242918" y="142852"/>
            <a:ext cx="8686800" cy="11430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5.1 Lossless Coding—Basic ideas</a:t>
            </a:r>
            <a:endParaRPr lang="zh-CN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500174"/>
            <a:ext cx="9144000" cy="3249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00034" y="1857364"/>
            <a:ext cx="8229600" cy="2000264"/>
          </a:xfrm>
        </p:spPr>
        <p:txBody>
          <a:bodyPr/>
          <a:lstStyle/>
          <a:p>
            <a:r>
              <a:rPr lang="en-US" altLang="zh-CN" sz="2800" dirty="0" smtClean="0"/>
              <a:t>DC Coefficient Symbols</a:t>
            </a:r>
          </a:p>
          <a:p>
            <a:pPr>
              <a:buFont typeface="Wingdings" pitchFamily="2" charset="2"/>
              <a:buChar char="ü"/>
            </a:pPr>
            <a:r>
              <a:rPr lang="en-US" altLang="zh-CN" sz="2800" dirty="0" smtClean="0"/>
              <a:t>Differential encoding</a:t>
            </a:r>
          </a:p>
          <a:p>
            <a:pPr>
              <a:buFont typeface="Wingdings" pitchFamily="2" charset="2"/>
              <a:buChar char="ü"/>
            </a:pPr>
            <a:r>
              <a:rPr lang="en-US" altLang="zh-CN" sz="2800" dirty="0" smtClean="0"/>
              <a:t>The difference is mapped to a symbol described by a pair (category, amplitude)</a:t>
            </a:r>
          </a:p>
          <a:p>
            <a:pPr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85720" y="142852"/>
            <a:ext cx="8858280" cy="1571636"/>
          </a:xfrm>
        </p:spPr>
        <p:txBody>
          <a:bodyPr>
            <a:noAutofit/>
          </a:bodyPr>
          <a:lstStyle/>
          <a:p>
            <a:r>
              <a:rPr lang="en-US" altLang="zh-CN" sz="3600" dirty="0" smtClean="0"/>
              <a:t>5.5  JPEG </a:t>
            </a:r>
            <a:r>
              <a:rPr lang="en-US" altLang="zh-CN" sz="3600" dirty="0" err="1" smtClean="0"/>
              <a:t>Lossy</a:t>
            </a:r>
            <a:r>
              <a:rPr lang="en-US" altLang="zh-CN" sz="3600" dirty="0" smtClean="0"/>
              <a:t> Image Compression Standard-Coefficient-to-Symbol Mapping and Coding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8596" y="1857364"/>
            <a:ext cx="8501122" cy="4357718"/>
          </a:xfrm>
        </p:spPr>
        <p:txBody>
          <a:bodyPr>
            <a:normAutofit/>
          </a:bodyPr>
          <a:lstStyle/>
          <a:p>
            <a:pPr algn="just"/>
            <a:r>
              <a:rPr lang="en-US" altLang="zh-CN" sz="2800" dirty="0" smtClean="0"/>
              <a:t>Mapping AC Coefficient to Symbols</a:t>
            </a:r>
          </a:p>
          <a:p>
            <a:pPr algn="just">
              <a:buFont typeface="Wingdings" pitchFamily="2" charset="2"/>
              <a:buChar char="ü"/>
            </a:pPr>
            <a:r>
              <a:rPr lang="en-US" altLang="zh-CN" sz="2800" dirty="0" smtClean="0"/>
              <a:t>Run-length coding</a:t>
            </a:r>
          </a:p>
          <a:p>
            <a:pPr algn="just">
              <a:buFont typeface="Wingdings" pitchFamily="2" charset="2"/>
              <a:buChar char="ü"/>
            </a:pPr>
            <a:r>
              <a:rPr lang="en-US" altLang="zh-CN" sz="2800" dirty="0" smtClean="0"/>
              <a:t>The symbols are defined as [runs, nonzero terminating value]</a:t>
            </a:r>
          </a:p>
          <a:p>
            <a:pPr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85720" y="142852"/>
            <a:ext cx="8858280" cy="1571636"/>
          </a:xfrm>
        </p:spPr>
        <p:txBody>
          <a:bodyPr>
            <a:noAutofit/>
          </a:bodyPr>
          <a:lstStyle/>
          <a:p>
            <a:r>
              <a:rPr lang="en-US" altLang="zh-CN" sz="3600" dirty="0" smtClean="0"/>
              <a:t>5.5  JPEG </a:t>
            </a:r>
            <a:r>
              <a:rPr lang="en-US" altLang="zh-CN" sz="3600" dirty="0" err="1" smtClean="0"/>
              <a:t>Lossy</a:t>
            </a:r>
            <a:r>
              <a:rPr lang="en-US" altLang="zh-CN" sz="3600" dirty="0" smtClean="0"/>
              <a:t> Image Compression Standard-Coefficient-to-Symbol Mapping and Coding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14366" y="2143116"/>
            <a:ext cx="8229600" cy="35719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 Code the prediction error </a:t>
            </a:r>
          </a:p>
          <a:p>
            <a:pPr>
              <a:buFont typeface="Wingdings" pitchFamily="2" charset="2"/>
              <a:buChar char="ü"/>
            </a:pPr>
            <a:r>
              <a:rPr lang="en-US" sz="2800" dirty="0" smtClean="0"/>
              <a:t>Huffman Coding Procedures</a:t>
            </a:r>
          </a:p>
          <a:p>
            <a:pPr>
              <a:buFont typeface="Wingdings" pitchFamily="2" charset="2"/>
              <a:buChar char="ü"/>
            </a:pPr>
            <a:r>
              <a:rPr lang="en-US" sz="2800" dirty="0" smtClean="0"/>
              <a:t>Arithmetic Coding Procedures</a:t>
            </a:r>
          </a:p>
          <a:p>
            <a:endParaRPr lang="zh-CN" altLang="en-US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42876" y="214290"/>
            <a:ext cx="8929718" cy="1500198"/>
          </a:xfrm>
        </p:spPr>
        <p:txBody>
          <a:bodyPr>
            <a:noAutofit/>
          </a:bodyPr>
          <a:lstStyle/>
          <a:p>
            <a:r>
              <a:rPr lang="en-US" altLang="zh-CN" sz="3600" dirty="0" smtClean="0"/>
              <a:t>5.6  JPEG Lossless Image Compression Standards-Original JPEG Lossless Standards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57158" y="1571612"/>
            <a:ext cx="8229600" cy="5072098"/>
          </a:xfrm>
        </p:spPr>
        <p:txBody>
          <a:bodyPr>
            <a:normAutofit/>
          </a:bodyPr>
          <a:lstStyle/>
          <a:p>
            <a:r>
              <a:rPr lang="en-US" sz="3200" dirty="0" smtClean="0"/>
              <a:t>The difference between JPEG-LS and original lossless standards</a:t>
            </a:r>
          </a:p>
          <a:p>
            <a:pPr>
              <a:buFont typeface="Wingdings" pitchFamily="2" charset="2"/>
              <a:buChar char="ü"/>
            </a:pPr>
            <a:r>
              <a:rPr lang="en-US" sz="2800" dirty="0" smtClean="0"/>
              <a:t>JPEG-LS uses a nonlinear predictor</a:t>
            </a:r>
          </a:p>
          <a:p>
            <a:pPr>
              <a:buFont typeface="Wingdings" pitchFamily="2" charset="2"/>
              <a:buChar char="ü"/>
            </a:pPr>
            <a:r>
              <a:rPr lang="en-US" sz="2800" dirty="0" smtClean="0"/>
              <a:t>JPEG-LS uses context modeling of the prediction errors prior to encoding</a:t>
            </a:r>
          </a:p>
          <a:p>
            <a:pPr>
              <a:buFont typeface="Wingdings" pitchFamily="2" charset="2"/>
              <a:buChar char="ü"/>
            </a:pPr>
            <a:r>
              <a:rPr lang="en-US" sz="2800" dirty="0" smtClean="0"/>
              <a:t>JPEG-LS uses </a:t>
            </a:r>
            <a:r>
              <a:rPr lang="en-US" sz="2800" dirty="0" err="1" smtClean="0"/>
              <a:t>Golomb</a:t>
            </a:r>
            <a:r>
              <a:rPr lang="en-US" sz="2800" dirty="0" smtClean="0"/>
              <a:t>-Rice codes for encoding prediction errors</a:t>
            </a:r>
          </a:p>
          <a:p>
            <a:pPr>
              <a:buFont typeface="Wingdings" pitchFamily="2" charset="2"/>
              <a:buChar char="ü"/>
            </a:pPr>
            <a:r>
              <a:rPr lang="en-US" sz="2800" dirty="0" smtClean="0"/>
              <a:t>JPEG-LS uses a simple alphabet extension mechanism</a:t>
            </a:r>
          </a:p>
          <a:p>
            <a:pPr>
              <a:buFont typeface="Wingdings" pitchFamily="2" charset="2"/>
              <a:buChar char="ü"/>
            </a:pPr>
            <a:r>
              <a:rPr lang="en-US" sz="2800" dirty="0" smtClean="0"/>
              <a:t>JPEG-LS provides a near-lossless mode</a:t>
            </a:r>
          </a:p>
          <a:p>
            <a:endParaRPr lang="zh-CN" altLang="en-US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97906" y="97882"/>
            <a:ext cx="8929718" cy="1500198"/>
          </a:xfrm>
        </p:spPr>
        <p:txBody>
          <a:bodyPr>
            <a:noAutofit/>
          </a:bodyPr>
          <a:lstStyle/>
          <a:p>
            <a:r>
              <a:rPr lang="en-US" altLang="zh-CN" sz="3600" dirty="0" smtClean="0"/>
              <a:t>5.6  JPEG Lossless Image Compression JPEG-LS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000" b="1" dirty="0" smtClean="0"/>
              <a:t>Transformation</a:t>
            </a:r>
          </a:p>
          <a:p>
            <a:pPr>
              <a:buFont typeface="Wingdings" pitchFamily="2" charset="2"/>
              <a:buChar char="ü"/>
            </a:pPr>
            <a:r>
              <a:rPr lang="en-US" altLang="zh-CN" sz="2800" dirty="0" smtClean="0"/>
              <a:t>Apply a reversible (one-to-one) transformation</a:t>
            </a:r>
          </a:p>
          <a:p>
            <a:pPr>
              <a:buFont typeface="Wingdings" pitchFamily="2" charset="2"/>
              <a:buChar char="ü"/>
            </a:pPr>
            <a:r>
              <a:rPr lang="en-US" altLang="zh-CN" sz="2800" dirty="0" smtClean="0"/>
              <a:t>reduce data correlation, alter the data distribution, pack a large amount of information into few data samples or </a:t>
            </a:r>
            <a:r>
              <a:rPr lang="en-US" altLang="zh-CN" sz="2800" dirty="0" err="1" smtClean="0"/>
              <a:t>subband</a:t>
            </a:r>
            <a:r>
              <a:rPr lang="en-US" altLang="zh-CN" sz="2800" dirty="0" smtClean="0"/>
              <a:t> regions</a:t>
            </a:r>
          </a:p>
          <a:p>
            <a:pPr>
              <a:buFont typeface="Wingdings" pitchFamily="2" charset="2"/>
              <a:buChar char="ü"/>
            </a:pPr>
            <a:r>
              <a:rPr lang="en-US" altLang="zh-CN" sz="2800" dirty="0" smtClean="0"/>
              <a:t>Include differential or predictive mapping, unitary transforms, </a:t>
            </a:r>
            <a:r>
              <a:rPr lang="en-US" altLang="zh-CN" sz="2800" dirty="0" err="1" smtClean="0"/>
              <a:t>subband</a:t>
            </a:r>
            <a:r>
              <a:rPr lang="en-US" altLang="zh-CN" sz="2800" dirty="0" smtClean="0"/>
              <a:t> decompositions….</a:t>
            </a:r>
            <a:endParaRPr lang="zh-CN" altLang="en-US" sz="2800" dirty="0"/>
          </a:p>
        </p:txBody>
      </p:sp>
      <p:sp>
        <p:nvSpPr>
          <p:cNvPr id="4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5.1 Lossless Coding—Basic ideas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2733490"/>
          </a:xfrm>
        </p:spPr>
        <p:txBody>
          <a:bodyPr/>
          <a:lstStyle/>
          <a:p>
            <a:r>
              <a:rPr lang="en-US" altLang="zh-CN" sz="3000" b="1" dirty="0" smtClean="0"/>
              <a:t>Data-to-Symbol Mapping</a:t>
            </a:r>
          </a:p>
          <a:p>
            <a:pPr>
              <a:buFont typeface="Wingdings" pitchFamily="2" charset="2"/>
              <a:buChar char="ü"/>
            </a:pPr>
            <a:r>
              <a:rPr lang="en-US" altLang="zh-CN" sz="2800" dirty="0" smtClean="0"/>
              <a:t>convert transformed image into symbols</a:t>
            </a:r>
          </a:p>
          <a:p>
            <a:pPr>
              <a:buFont typeface="Wingdings" pitchFamily="2" charset="2"/>
              <a:buChar char="ü"/>
            </a:pPr>
            <a:r>
              <a:rPr lang="en-US" altLang="zh-CN" sz="2800" dirty="0" smtClean="0"/>
              <a:t>partitioning</a:t>
            </a:r>
          </a:p>
          <a:p>
            <a:pPr>
              <a:buFont typeface="Wingdings" pitchFamily="2" charset="2"/>
              <a:buChar char="ü"/>
            </a:pPr>
            <a:r>
              <a:rPr lang="en-US" altLang="zh-CN" sz="2800" dirty="0" smtClean="0"/>
              <a:t>Running-length coding (RLC) </a:t>
            </a:r>
          </a:p>
          <a:p>
            <a:pPr>
              <a:buNone/>
            </a:pPr>
            <a:endParaRPr lang="zh-CN" altLang="en-US" sz="2800" dirty="0"/>
          </a:p>
        </p:txBody>
      </p:sp>
      <p:sp>
        <p:nvSpPr>
          <p:cNvPr id="4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5.1 Lossless Coding—Basic ideas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24" y="3929066"/>
            <a:ext cx="7410450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00074" y="1481328"/>
            <a:ext cx="8901082" cy="3447869"/>
          </a:xfrm>
        </p:spPr>
        <p:txBody>
          <a:bodyPr>
            <a:normAutofit/>
          </a:bodyPr>
          <a:lstStyle/>
          <a:p>
            <a:r>
              <a:rPr lang="en-US" altLang="zh-CN" sz="3000" b="1" dirty="0" smtClean="0"/>
              <a:t>Lossless Symbol Coding</a:t>
            </a:r>
          </a:p>
          <a:p>
            <a:pPr>
              <a:buFont typeface="Wingdings" pitchFamily="2" charset="2"/>
              <a:buChar char="ü"/>
            </a:pPr>
            <a:r>
              <a:rPr lang="en-US" altLang="zh-CN" sz="2800" dirty="0" smtClean="0"/>
              <a:t>assign binary </a:t>
            </a:r>
            <a:r>
              <a:rPr lang="en-US" altLang="zh-CN" sz="2800" dirty="0" err="1" smtClean="0"/>
              <a:t>codewords</a:t>
            </a:r>
            <a:r>
              <a:rPr lang="en-US" altLang="zh-CN" sz="2800" dirty="0" smtClean="0"/>
              <a:t> to the input symbols</a:t>
            </a:r>
          </a:p>
          <a:p>
            <a:pPr>
              <a:buFont typeface="Wingdings" pitchFamily="2" charset="2"/>
              <a:buChar char="ü"/>
            </a:pPr>
            <a:r>
              <a:rPr lang="en-US" altLang="zh-CN" sz="2800" dirty="0" smtClean="0"/>
              <a:t>variable-length coding (VLC) i.e., entropy coding, such as Huffman and arithmetic coding</a:t>
            </a:r>
          </a:p>
          <a:p>
            <a:pPr>
              <a:buFont typeface="Wingdings" pitchFamily="2" charset="2"/>
              <a:buChar char="ü"/>
            </a:pPr>
            <a:r>
              <a:rPr lang="en-US" altLang="zh-CN" sz="2800" dirty="0" smtClean="0"/>
              <a:t>fixed-length coding, such as dictionary (Lempel-Ziv) coding</a:t>
            </a:r>
          </a:p>
          <a:p>
            <a:pPr>
              <a:buNone/>
            </a:pPr>
            <a:endParaRPr lang="zh-CN" altLang="en-US" sz="2800" dirty="0"/>
          </a:p>
        </p:txBody>
      </p:sp>
      <p:sp>
        <p:nvSpPr>
          <p:cNvPr id="4" name="标题 2"/>
          <p:cNvSpPr>
            <a:spLocks noGrp="1"/>
          </p:cNvSpPr>
          <p:nvPr>
            <p:ph type="title"/>
          </p:nvPr>
        </p:nvSpPr>
        <p:spPr>
          <a:xfrm>
            <a:off x="685800" y="260648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5.1 Lossless Coding—Basic ideas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00074" y="1481328"/>
            <a:ext cx="8901082" cy="1947671"/>
          </a:xfrm>
        </p:spPr>
        <p:txBody>
          <a:bodyPr>
            <a:normAutofit/>
          </a:bodyPr>
          <a:lstStyle/>
          <a:p>
            <a:r>
              <a:rPr lang="en-US" altLang="zh-CN" sz="3000" b="1" dirty="0" smtClean="0"/>
              <a:t>Factors of Lossless Symbol Coding</a:t>
            </a:r>
          </a:p>
          <a:p>
            <a:pPr>
              <a:buFont typeface="Wingdings" pitchFamily="2" charset="2"/>
              <a:buChar char="ü"/>
            </a:pPr>
            <a:r>
              <a:rPr lang="en-US" altLang="zh-CN" sz="2800" dirty="0" smtClean="0"/>
              <a:t>Compression efficiency----compression ratio</a:t>
            </a:r>
          </a:p>
          <a:p>
            <a:pPr>
              <a:buNone/>
            </a:pPr>
            <a:r>
              <a:rPr lang="en-US" altLang="zh-CN" sz="2800" dirty="0" smtClean="0"/>
              <a:t>  </a:t>
            </a:r>
          </a:p>
          <a:p>
            <a:pPr>
              <a:buNone/>
            </a:pPr>
            <a:endParaRPr lang="zh-CN" altLang="en-US" sz="2800" dirty="0"/>
          </a:p>
        </p:txBody>
      </p:sp>
      <p:sp>
        <p:nvSpPr>
          <p:cNvPr id="4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5.1 Lossless Coding—Basic ideas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2636912"/>
            <a:ext cx="6072230" cy="19680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9547</TotalTime>
  <Words>1542</Words>
  <Application>Microsoft Office PowerPoint</Application>
  <PresentationFormat>全屏显示(4:3)</PresentationFormat>
  <Paragraphs>208</Paragraphs>
  <Slides>53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53</vt:i4>
      </vt:variant>
    </vt:vector>
  </HeadingPairs>
  <TitlesOfParts>
    <vt:vector size="58" baseType="lpstr">
      <vt:lpstr>宋体</vt:lpstr>
      <vt:lpstr>Times New Roman</vt:lpstr>
      <vt:lpstr>Wingdings</vt:lpstr>
      <vt:lpstr>Wingdings 3</vt:lpstr>
      <vt:lpstr>默认设计模板</vt:lpstr>
      <vt:lpstr>Image and Video Processing</vt:lpstr>
      <vt:lpstr>5.1 Lossless Coding--Introduction</vt:lpstr>
      <vt:lpstr>5.1 Lossless Coding--Introduction</vt:lpstr>
      <vt:lpstr>5.1 Lossless Coding--Introduction</vt:lpstr>
      <vt:lpstr>5.1 Lossless Coding—Basic ideas</vt:lpstr>
      <vt:lpstr>5.1 Lossless Coding—Basic ideas</vt:lpstr>
      <vt:lpstr>5.1 Lossless Coding—Basic ideas</vt:lpstr>
      <vt:lpstr>5.1 Lossless Coding—Basic ideas</vt:lpstr>
      <vt:lpstr>5.1 Lossless Coding—Basic ideas</vt:lpstr>
      <vt:lpstr>5.1 Lossless Coding—Basic ideas</vt:lpstr>
      <vt:lpstr>5.1 Lossless Coding—Basic ideas</vt:lpstr>
      <vt:lpstr>5.1 Lossless Coding—Lossless symbol coding</vt:lpstr>
      <vt:lpstr>5.1 Lossless Coding—Lossless symbol coding</vt:lpstr>
      <vt:lpstr>5.1 Lossless Coding—Lossless symbol coding</vt:lpstr>
      <vt:lpstr>5.1 Lossless Coding—Lossless symbol coding</vt:lpstr>
      <vt:lpstr>5.1 Lossless Coding—Lossless symbol coding</vt:lpstr>
      <vt:lpstr>5.1 Lossless Coding—Lossless symbol coding</vt:lpstr>
      <vt:lpstr>5.1 Lossless Coding—Lossless symbol coding</vt:lpstr>
      <vt:lpstr>5.1 Lossless Coding—Lossless symbol coding</vt:lpstr>
      <vt:lpstr>5.1 Lossless Coding—Lossless symbol coding</vt:lpstr>
      <vt:lpstr>PowerPoint 演示文稿</vt:lpstr>
      <vt:lpstr>5.1 Lossless Coding –Lossless Coding Standards</vt:lpstr>
      <vt:lpstr>5.1 Lossless Coding–Other Developments</vt:lpstr>
      <vt:lpstr>5.2 Block Truncation Coding-Introduction</vt:lpstr>
      <vt:lpstr>5.2 Block Truncation Coding-Basics</vt:lpstr>
      <vt:lpstr>5.2 Block Truncation Coding-Algorithm</vt:lpstr>
      <vt:lpstr>5.2 Block Truncation Coding-Algorithm</vt:lpstr>
      <vt:lpstr>5.2 Block Truncation Coding-Decompression</vt:lpstr>
      <vt:lpstr>5.2 Block Truncation Coding-Algorithm</vt:lpstr>
      <vt:lpstr>5.2 Block Truncation Coding-Variations and Applications of BTC</vt:lpstr>
      <vt:lpstr>5.2 Block Truncation Coding-Variations and Applications of BTC</vt:lpstr>
      <vt:lpstr>5.3 Vector Quantization--Introduction</vt:lpstr>
      <vt:lpstr>5.3 Vector Quantization--Introduction</vt:lpstr>
      <vt:lpstr>5.3 Vector Quantization--Introduction</vt:lpstr>
      <vt:lpstr>5.3 Vector Quantization—Theory of Vector Quantization</vt:lpstr>
      <vt:lpstr>5.3 Vector Quantization—Theory of Vector Quantization</vt:lpstr>
      <vt:lpstr>5.3 Vector Quantization—Design of Vector Quantizers</vt:lpstr>
      <vt:lpstr>5.3 Vector Quantization—Structured VQ</vt:lpstr>
      <vt:lpstr>5.3 Vector Quantization—Structured VQ</vt:lpstr>
      <vt:lpstr>5.3 Vector Quantization—Structured VQ</vt:lpstr>
      <vt:lpstr>5.3 Vector Quantization—Structured VQ</vt:lpstr>
      <vt:lpstr>5.5  JPEG Lossy Image Compression Standard-Introduction</vt:lpstr>
      <vt:lpstr>5.5  JPEG Lossy Image Compression Standard-Introduction</vt:lpstr>
      <vt:lpstr>5.5  JPEG Lossy Image Compression Standard-Encoder Structure</vt:lpstr>
      <vt:lpstr>5.5  JPEG Lossy Image Compression Standard-Decoder Structure</vt:lpstr>
      <vt:lpstr>5.5  JPEG Lossy Image Compression Standard-Discrete Cosine Transform</vt:lpstr>
      <vt:lpstr>5.5  JPEG Lossy Image Compression Standard-Discrete Cosine Transform</vt:lpstr>
      <vt:lpstr>5.5  JPEG Lossy Image Compression Standard-Quantization</vt:lpstr>
      <vt:lpstr>5.5  JPEG Lossy Image Compression Standard-Coefficient-to-Symbol Mapping and Coding</vt:lpstr>
      <vt:lpstr>5.5  JPEG Lossy Image Compression Standard-Coefficient-to-Symbol Mapping and Coding</vt:lpstr>
      <vt:lpstr>5.5  JPEG Lossy Image Compression Standard-Coefficient-to-Symbol Mapping and Coding</vt:lpstr>
      <vt:lpstr>5.6  JPEG Lossless Image Compression Standards-Original JPEG Lossless Standards</vt:lpstr>
      <vt:lpstr>5.6  JPEG Lossless Image Compression JPEG-LS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吴小蘑</dc:creator>
  <cp:lastModifiedBy>USER-</cp:lastModifiedBy>
  <cp:revision>557</cp:revision>
  <dcterms:created xsi:type="dcterms:W3CDTF">1601-01-01T00:00:00Z</dcterms:created>
  <dcterms:modified xsi:type="dcterms:W3CDTF">2019-12-17T03:10:31Z</dcterms:modified>
</cp:coreProperties>
</file>