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447" r:id="rId3"/>
    <p:sldId id="445" r:id="rId4"/>
    <p:sldId id="446" r:id="rId5"/>
    <p:sldId id="363" r:id="rId6"/>
    <p:sldId id="391" r:id="rId7"/>
    <p:sldId id="392" r:id="rId8"/>
    <p:sldId id="370" r:id="rId9"/>
    <p:sldId id="423" r:id="rId10"/>
    <p:sldId id="373" r:id="rId11"/>
    <p:sldId id="372" r:id="rId12"/>
    <p:sldId id="371" r:id="rId13"/>
    <p:sldId id="448" r:id="rId14"/>
    <p:sldId id="374" r:id="rId15"/>
    <p:sldId id="378" r:id="rId16"/>
    <p:sldId id="379" r:id="rId17"/>
    <p:sldId id="425" r:id="rId18"/>
    <p:sldId id="380" r:id="rId19"/>
    <p:sldId id="381" r:id="rId20"/>
    <p:sldId id="382" r:id="rId21"/>
    <p:sldId id="426" r:id="rId22"/>
    <p:sldId id="427" r:id="rId23"/>
    <p:sldId id="428" r:id="rId24"/>
    <p:sldId id="429" r:id="rId25"/>
    <p:sldId id="417" r:id="rId26"/>
    <p:sldId id="383" r:id="rId27"/>
    <p:sldId id="430" r:id="rId28"/>
    <p:sldId id="431" r:id="rId29"/>
    <p:sldId id="385" r:id="rId30"/>
    <p:sldId id="386" r:id="rId31"/>
    <p:sldId id="436" r:id="rId32"/>
    <p:sldId id="449" r:id="rId33"/>
    <p:sldId id="418" r:id="rId34"/>
    <p:sldId id="419" r:id="rId35"/>
    <p:sldId id="432" r:id="rId36"/>
    <p:sldId id="375" r:id="rId37"/>
    <p:sldId id="388" r:id="rId38"/>
    <p:sldId id="389" r:id="rId39"/>
    <p:sldId id="433" r:id="rId40"/>
    <p:sldId id="390" r:id="rId41"/>
    <p:sldId id="393" r:id="rId42"/>
    <p:sldId id="394" r:id="rId43"/>
    <p:sldId id="434" r:id="rId44"/>
    <p:sldId id="435" r:id="rId45"/>
    <p:sldId id="420" r:id="rId46"/>
    <p:sldId id="395" r:id="rId47"/>
    <p:sldId id="437" r:id="rId48"/>
    <p:sldId id="421" r:id="rId49"/>
    <p:sldId id="396" r:id="rId50"/>
    <p:sldId id="422" r:id="rId51"/>
    <p:sldId id="438" r:id="rId52"/>
    <p:sldId id="397" r:id="rId53"/>
    <p:sldId id="398" r:id="rId54"/>
    <p:sldId id="439" r:id="rId55"/>
    <p:sldId id="399" r:id="rId56"/>
    <p:sldId id="400" r:id="rId57"/>
    <p:sldId id="401" r:id="rId58"/>
    <p:sldId id="440" r:id="rId59"/>
    <p:sldId id="450" r:id="rId60"/>
    <p:sldId id="409" r:id="rId61"/>
    <p:sldId id="410" r:id="rId62"/>
    <p:sldId id="411" r:id="rId63"/>
    <p:sldId id="412" r:id="rId64"/>
    <p:sldId id="413" r:id="rId65"/>
    <p:sldId id="415" r:id="rId66"/>
    <p:sldId id="416" r:id="rId67"/>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33CD"/>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87755" autoAdjust="0"/>
  </p:normalViewPr>
  <p:slideViewPr>
    <p:cSldViewPr>
      <p:cViewPr varScale="1">
        <p:scale>
          <a:sx n="65" d="100"/>
          <a:sy n="65" d="100"/>
        </p:scale>
        <p:origin x="151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pPr>
              <a:defRPr/>
            </a:pPr>
            <a:endParaRPr lang="zh-CN" altLang="en-US"/>
          </a:p>
        </p:txBody>
      </p:sp>
      <p:sp>
        <p:nvSpPr>
          <p:cNvPr id="6349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349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pPr>
              <a:defRPr/>
            </a:pPr>
            <a:endParaRPr lang="en-US" altLang="zh-CN"/>
          </a:p>
        </p:txBody>
      </p:sp>
      <p:sp>
        <p:nvSpPr>
          <p:cNvPr id="6349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pPr>
              <a:defRPr/>
            </a:pPr>
            <a:fld id="{C6831951-544A-42E6-A483-220B12DFD26E}" type="slidenum">
              <a:rPr lang="zh-CN" altLang="en-US"/>
              <a:pPr>
                <a:defRPr/>
              </a:pPr>
              <a:t>‹#›</a:t>
            </a:fld>
            <a:endParaRPr lang="en-US" altLang="zh-CN"/>
          </a:p>
        </p:txBody>
      </p:sp>
    </p:spTree>
    <p:extLst>
      <p:ext uri="{BB962C8B-B14F-4D97-AF65-F5344CB8AC3E}">
        <p14:creationId xmlns:p14="http://schemas.microsoft.com/office/powerpoint/2010/main" val="476130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1</a:t>
            </a:fld>
            <a:endParaRPr lang="en-US" altLang="zh-CN"/>
          </a:p>
        </p:txBody>
      </p:sp>
    </p:spTree>
    <p:extLst>
      <p:ext uri="{BB962C8B-B14F-4D97-AF65-F5344CB8AC3E}">
        <p14:creationId xmlns:p14="http://schemas.microsoft.com/office/powerpoint/2010/main" val="1034725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17</a:t>
            </a:fld>
            <a:endParaRPr lang="en-US" altLang="zh-CN"/>
          </a:p>
        </p:txBody>
      </p:sp>
    </p:spTree>
    <p:extLst>
      <p:ext uri="{BB962C8B-B14F-4D97-AF65-F5344CB8AC3E}">
        <p14:creationId xmlns:p14="http://schemas.microsoft.com/office/powerpoint/2010/main" val="979347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18</a:t>
            </a:fld>
            <a:endParaRPr lang="en-US" altLang="zh-CN"/>
          </a:p>
        </p:txBody>
      </p:sp>
    </p:spTree>
    <p:extLst>
      <p:ext uri="{BB962C8B-B14F-4D97-AF65-F5344CB8AC3E}">
        <p14:creationId xmlns:p14="http://schemas.microsoft.com/office/powerpoint/2010/main" val="875246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19</a:t>
            </a:fld>
            <a:endParaRPr lang="en-US" altLang="zh-CN"/>
          </a:p>
        </p:txBody>
      </p:sp>
    </p:spTree>
    <p:extLst>
      <p:ext uri="{BB962C8B-B14F-4D97-AF65-F5344CB8AC3E}">
        <p14:creationId xmlns:p14="http://schemas.microsoft.com/office/powerpoint/2010/main" val="125102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20</a:t>
            </a:fld>
            <a:endParaRPr lang="en-US" altLang="zh-CN"/>
          </a:p>
        </p:txBody>
      </p:sp>
    </p:spTree>
    <p:extLst>
      <p:ext uri="{BB962C8B-B14F-4D97-AF65-F5344CB8AC3E}">
        <p14:creationId xmlns:p14="http://schemas.microsoft.com/office/powerpoint/2010/main" val="3813879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21</a:t>
            </a:fld>
            <a:endParaRPr lang="en-US" altLang="zh-CN"/>
          </a:p>
        </p:txBody>
      </p:sp>
    </p:spTree>
    <p:extLst>
      <p:ext uri="{BB962C8B-B14F-4D97-AF65-F5344CB8AC3E}">
        <p14:creationId xmlns:p14="http://schemas.microsoft.com/office/powerpoint/2010/main" val="3283725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22</a:t>
            </a:fld>
            <a:endParaRPr lang="en-US" altLang="zh-CN"/>
          </a:p>
        </p:txBody>
      </p:sp>
    </p:spTree>
    <p:extLst>
      <p:ext uri="{BB962C8B-B14F-4D97-AF65-F5344CB8AC3E}">
        <p14:creationId xmlns:p14="http://schemas.microsoft.com/office/powerpoint/2010/main" val="3460035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dirty="0" smtClean="0">
                <a:solidFill>
                  <a:srgbClr val="0000FF"/>
                </a:solidFill>
                <a:latin typeface="楷体_GB2312" pitchFamily="49" charset="-122"/>
              </a:rPr>
              <a:t>当光学系统散焦时，点光源的像将成圆盘。从公式可看出，散焦系统的传递函数在以原点为中心，</a:t>
            </a:r>
            <a:r>
              <a:rPr kumimoji="1" lang="en-US" altLang="zh-CN" sz="1200" b="0" i="1" dirty="0" smtClean="0">
                <a:solidFill>
                  <a:srgbClr val="0000FF"/>
                </a:solidFill>
                <a:latin typeface="Times New Roman" pitchFamily="18" charset="0"/>
              </a:rPr>
              <a:t>d</a:t>
            </a:r>
            <a:r>
              <a:rPr kumimoji="1" lang="zh-CN" altLang="en-US" sz="1200" b="0" dirty="0" smtClean="0">
                <a:solidFill>
                  <a:srgbClr val="0000FF"/>
                </a:solidFill>
                <a:latin typeface="楷体_GB2312" pitchFamily="49" charset="-122"/>
              </a:rPr>
              <a:t>为半径处存在零点，形成一些同心的暗环，由散焦图像的频谱上估计出这些同心圆的半径，可得到</a:t>
            </a:r>
            <a:r>
              <a:rPr kumimoji="1" lang="en-US" altLang="zh-CN" sz="1200" b="0" i="1" dirty="0" smtClean="0">
                <a:solidFill>
                  <a:srgbClr val="0000FF"/>
                </a:solidFill>
                <a:latin typeface="Times New Roman" pitchFamily="18" charset="0"/>
              </a:rPr>
              <a:t>H</a:t>
            </a:r>
            <a:r>
              <a:rPr kumimoji="1" lang="zh-CN" altLang="en-US" sz="1200" b="0" dirty="0" smtClean="0">
                <a:solidFill>
                  <a:srgbClr val="0000FF"/>
                </a:solidFill>
                <a:latin typeface="Times New Roman" pitchFamily="18" charset="0"/>
              </a:rPr>
              <a:t>（</a:t>
            </a:r>
            <a:r>
              <a:rPr kumimoji="1" lang="en-US" altLang="zh-CN" sz="1200" b="0" i="1" dirty="0" err="1" smtClean="0">
                <a:solidFill>
                  <a:srgbClr val="0000FF"/>
                </a:solidFill>
                <a:latin typeface="Times New Roman" pitchFamily="18" charset="0"/>
              </a:rPr>
              <a:t>u,v</a:t>
            </a:r>
            <a:r>
              <a:rPr kumimoji="1" lang="zh-CN" altLang="en-US" sz="1200" b="0" dirty="0" smtClean="0">
                <a:solidFill>
                  <a:srgbClr val="0000FF"/>
                </a:solidFill>
                <a:latin typeface="Times New Roman" pitchFamily="18" charset="0"/>
              </a:rPr>
              <a:t>）</a:t>
            </a:r>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23</a:t>
            </a:fld>
            <a:endParaRPr lang="en-US" altLang="zh-CN"/>
          </a:p>
        </p:txBody>
      </p:sp>
    </p:spTree>
    <p:extLst>
      <p:ext uri="{BB962C8B-B14F-4D97-AF65-F5344CB8AC3E}">
        <p14:creationId xmlns:p14="http://schemas.microsoft.com/office/powerpoint/2010/main" val="3840560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dirty="0" smtClean="0">
                <a:solidFill>
                  <a:srgbClr val="0000FF"/>
                </a:solidFill>
                <a:latin typeface="楷体_GB2312" pitchFamily="49" charset="-122"/>
              </a:rPr>
              <a:t>当光学系统散焦时，点光源的像将成圆盘。从公式可看出，散焦系统的传递函数在以原点为中心，</a:t>
            </a:r>
            <a:r>
              <a:rPr kumimoji="1" lang="en-US" altLang="zh-CN" sz="1200" b="0" i="1" dirty="0" smtClean="0">
                <a:solidFill>
                  <a:srgbClr val="0000FF"/>
                </a:solidFill>
                <a:latin typeface="Times New Roman" pitchFamily="18" charset="0"/>
              </a:rPr>
              <a:t>d</a:t>
            </a:r>
            <a:r>
              <a:rPr kumimoji="1" lang="zh-CN" altLang="en-US" sz="1200" b="0" dirty="0" smtClean="0">
                <a:solidFill>
                  <a:srgbClr val="0000FF"/>
                </a:solidFill>
                <a:latin typeface="楷体_GB2312" pitchFamily="49" charset="-122"/>
              </a:rPr>
              <a:t>为半径处存在零点，形成一些同心的暗环，由散焦图像的频谱上估计出这些同心圆的半径，可得到</a:t>
            </a:r>
            <a:r>
              <a:rPr kumimoji="1" lang="en-US" altLang="zh-CN" sz="1200" b="0" i="1" dirty="0" smtClean="0">
                <a:solidFill>
                  <a:srgbClr val="0000FF"/>
                </a:solidFill>
                <a:latin typeface="Times New Roman" pitchFamily="18" charset="0"/>
              </a:rPr>
              <a:t>H</a:t>
            </a:r>
            <a:r>
              <a:rPr kumimoji="1" lang="zh-CN" altLang="en-US" sz="1200" b="0" dirty="0" smtClean="0">
                <a:solidFill>
                  <a:srgbClr val="0000FF"/>
                </a:solidFill>
                <a:latin typeface="Times New Roman" pitchFamily="18" charset="0"/>
              </a:rPr>
              <a:t>（</a:t>
            </a:r>
            <a:r>
              <a:rPr kumimoji="1" lang="en-US" altLang="zh-CN" sz="1200" b="0" i="1" dirty="0" err="1" smtClean="0">
                <a:solidFill>
                  <a:srgbClr val="0000FF"/>
                </a:solidFill>
                <a:latin typeface="Times New Roman" pitchFamily="18" charset="0"/>
              </a:rPr>
              <a:t>u,v</a:t>
            </a:r>
            <a:r>
              <a:rPr kumimoji="1" lang="zh-CN" altLang="en-US" sz="1200" b="0" dirty="0" smtClean="0">
                <a:solidFill>
                  <a:srgbClr val="0000FF"/>
                </a:solidFill>
                <a:latin typeface="Times New Roman" pitchFamily="18" charset="0"/>
              </a:rPr>
              <a:t>）</a:t>
            </a:r>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24</a:t>
            </a:fld>
            <a:endParaRPr lang="en-US" altLang="zh-CN"/>
          </a:p>
        </p:txBody>
      </p:sp>
    </p:spTree>
    <p:extLst>
      <p:ext uri="{BB962C8B-B14F-4D97-AF65-F5344CB8AC3E}">
        <p14:creationId xmlns:p14="http://schemas.microsoft.com/office/powerpoint/2010/main" val="305466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dirty="0" smtClean="0">
                <a:solidFill>
                  <a:srgbClr val="0000FF"/>
                </a:solidFill>
                <a:latin typeface="楷体_GB2312" pitchFamily="49" charset="-122"/>
              </a:rPr>
              <a:t>当光学系统散焦时，点光源的像将成圆盘。从公式可看出，散焦系统的传递函数在以原点为中心，</a:t>
            </a:r>
            <a:r>
              <a:rPr kumimoji="1" lang="en-US" altLang="zh-CN" sz="1200" b="0" i="1" dirty="0" smtClean="0">
                <a:solidFill>
                  <a:srgbClr val="0000FF"/>
                </a:solidFill>
                <a:latin typeface="Times New Roman" pitchFamily="18" charset="0"/>
              </a:rPr>
              <a:t>d</a:t>
            </a:r>
            <a:r>
              <a:rPr kumimoji="1" lang="zh-CN" altLang="en-US" sz="1200" b="0" dirty="0" smtClean="0">
                <a:solidFill>
                  <a:srgbClr val="0000FF"/>
                </a:solidFill>
                <a:latin typeface="楷体_GB2312" pitchFamily="49" charset="-122"/>
              </a:rPr>
              <a:t>为半径处存在零点，形成一些同心的暗环，由散焦图像的频谱上估计出这些同心圆的半径，可得到</a:t>
            </a:r>
            <a:r>
              <a:rPr kumimoji="1" lang="en-US" altLang="zh-CN" sz="1200" b="0" i="1" dirty="0" smtClean="0">
                <a:solidFill>
                  <a:srgbClr val="0000FF"/>
                </a:solidFill>
                <a:latin typeface="Times New Roman" pitchFamily="18" charset="0"/>
              </a:rPr>
              <a:t>H</a:t>
            </a:r>
            <a:r>
              <a:rPr kumimoji="1" lang="zh-CN" altLang="en-US" sz="1200" b="0" dirty="0" smtClean="0">
                <a:solidFill>
                  <a:srgbClr val="0000FF"/>
                </a:solidFill>
                <a:latin typeface="Times New Roman" pitchFamily="18" charset="0"/>
              </a:rPr>
              <a:t>（</a:t>
            </a:r>
            <a:r>
              <a:rPr kumimoji="1" lang="en-US" altLang="zh-CN" sz="1200" b="0" i="1" dirty="0" err="1" smtClean="0">
                <a:solidFill>
                  <a:srgbClr val="0000FF"/>
                </a:solidFill>
                <a:latin typeface="Times New Roman" pitchFamily="18" charset="0"/>
              </a:rPr>
              <a:t>u,v</a:t>
            </a:r>
            <a:r>
              <a:rPr kumimoji="1" lang="zh-CN" altLang="en-US" sz="1200" b="0" dirty="0" smtClean="0">
                <a:solidFill>
                  <a:srgbClr val="0000FF"/>
                </a:solidFill>
                <a:latin typeface="Times New Roman" pitchFamily="18" charset="0"/>
              </a:rPr>
              <a:t>）</a:t>
            </a:r>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25</a:t>
            </a:fld>
            <a:endParaRPr lang="en-US" altLang="zh-CN"/>
          </a:p>
        </p:txBody>
      </p:sp>
    </p:spTree>
    <p:extLst>
      <p:ext uri="{BB962C8B-B14F-4D97-AF65-F5344CB8AC3E}">
        <p14:creationId xmlns:p14="http://schemas.microsoft.com/office/powerpoint/2010/main" val="3853793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sz="1200" b="0" dirty="0" smtClean="0">
              <a:solidFill>
                <a:srgbClr val="0000FF"/>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26</a:t>
            </a:fld>
            <a:endParaRPr lang="en-US" altLang="zh-CN"/>
          </a:p>
        </p:txBody>
      </p:sp>
    </p:spTree>
    <p:extLst>
      <p:ext uri="{BB962C8B-B14F-4D97-AF65-F5344CB8AC3E}">
        <p14:creationId xmlns:p14="http://schemas.microsoft.com/office/powerpoint/2010/main" val="8782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Image</a:t>
            </a:r>
            <a:r>
              <a:rPr lang="zh-CN" altLang="en-US" dirty="0" smtClean="0"/>
              <a:t> </a:t>
            </a:r>
            <a:r>
              <a:rPr lang="en-US" altLang="zh-CN" dirty="0" smtClean="0"/>
              <a:t>restoration</a:t>
            </a:r>
            <a:r>
              <a:rPr lang="zh-CN" altLang="en-US" baseline="0" dirty="0" smtClean="0"/>
              <a:t> 图像修复，图像复原</a:t>
            </a:r>
            <a:endParaRPr lang="zh-CN" altLang="en-US" dirty="0" smtClean="0"/>
          </a:p>
          <a:p>
            <a:r>
              <a:rPr lang="en-US" altLang="zh-CN" dirty="0" smtClean="0"/>
              <a:t>Image</a:t>
            </a:r>
            <a:r>
              <a:rPr lang="zh-CN" altLang="en-US" dirty="0" smtClean="0"/>
              <a:t> </a:t>
            </a:r>
            <a:r>
              <a:rPr lang="en-US" altLang="zh-CN" dirty="0" smtClean="0"/>
              <a:t>identification</a:t>
            </a:r>
            <a:r>
              <a:rPr lang="zh-CN" altLang="en-US" dirty="0" smtClean="0"/>
              <a:t>： 图像识别</a:t>
            </a:r>
            <a:endParaRPr lang="en-US" altLang="zh-CN" dirty="0" smtClean="0"/>
          </a:p>
          <a:p>
            <a:r>
              <a:rPr lang="en-US" altLang="zh-CN" dirty="0" smtClean="0"/>
              <a:t>Atmospheric: </a:t>
            </a:r>
            <a:r>
              <a:rPr lang="zh-CN" altLang="en-US" dirty="0" smtClean="0"/>
              <a:t>大气的；</a:t>
            </a:r>
            <a:r>
              <a:rPr lang="zh-CN" altLang="en-US" baseline="0" dirty="0" smtClean="0"/>
              <a:t>   </a:t>
            </a:r>
            <a:r>
              <a:rPr lang="en-US" altLang="zh-CN" baseline="0" dirty="0" smtClean="0"/>
              <a:t>Turbulence</a:t>
            </a:r>
            <a:r>
              <a:rPr lang="zh-CN" altLang="en-US" baseline="0" dirty="0" smtClean="0"/>
              <a:t>：湍流</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2</a:t>
            </a:fld>
            <a:endParaRPr lang="en-US" altLang="zh-CN"/>
          </a:p>
        </p:txBody>
      </p:sp>
    </p:spTree>
    <p:extLst>
      <p:ext uri="{BB962C8B-B14F-4D97-AF65-F5344CB8AC3E}">
        <p14:creationId xmlns:p14="http://schemas.microsoft.com/office/powerpoint/2010/main" val="3768723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27</a:t>
            </a:fld>
            <a:endParaRPr lang="en-US" altLang="zh-CN"/>
          </a:p>
        </p:txBody>
      </p:sp>
    </p:spTree>
    <p:extLst>
      <p:ext uri="{BB962C8B-B14F-4D97-AF65-F5344CB8AC3E}">
        <p14:creationId xmlns:p14="http://schemas.microsoft.com/office/powerpoint/2010/main" val="1614043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28</a:t>
            </a:fld>
            <a:endParaRPr lang="en-US" altLang="zh-CN"/>
          </a:p>
        </p:txBody>
      </p:sp>
    </p:spTree>
    <p:extLst>
      <p:ext uri="{BB962C8B-B14F-4D97-AF65-F5344CB8AC3E}">
        <p14:creationId xmlns:p14="http://schemas.microsoft.com/office/powerpoint/2010/main" val="1163845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29</a:t>
            </a:fld>
            <a:endParaRPr lang="en-US" altLang="zh-CN"/>
          </a:p>
        </p:txBody>
      </p:sp>
    </p:spTree>
    <p:extLst>
      <p:ext uri="{BB962C8B-B14F-4D97-AF65-F5344CB8AC3E}">
        <p14:creationId xmlns:p14="http://schemas.microsoft.com/office/powerpoint/2010/main" val="186299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30</a:t>
            </a:fld>
            <a:endParaRPr lang="en-US" altLang="zh-CN"/>
          </a:p>
        </p:txBody>
      </p:sp>
    </p:spTree>
    <p:extLst>
      <p:ext uri="{BB962C8B-B14F-4D97-AF65-F5344CB8AC3E}">
        <p14:creationId xmlns:p14="http://schemas.microsoft.com/office/powerpoint/2010/main" val="169480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31</a:t>
            </a:fld>
            <a:endParaRPr lang="en-US" altLang="zh-CN"/>
          </a:p>
        </p:txBody>
      </p:sp>
    </p:spTree>
    <p:extLst>
      <p:ext uri="{BB962C8B-B14F-4D97-AF65-F5344CB8AC3E}">
        <p14:creationId xmlns:p14="http://schemas.microsoft.com/office/powerpoint/2010/main" val="1082083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33</a:t>
            </a:fld>
            <a:endParaRPr lang="en-US" altLang="zh-CN"/>
          </a:p>
        </p:txBody>
      </p:sp>
    </p:spTree>
    <p:extLst>
      <p:ext uri="{BB962C8B-B14F-4D97-AF65-F5344CB8AC3E}">
        <p14:creationId xmlns:p14="http://schemas.microsoft.com/office/powerpoint/2010/main" val="3756566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34</a:t>
            </a:fld>
            <a:endParaRPr lang="en-US" altLang="zh-CN"/>
          </a:p>
        </p:txBody>
      </p:sp>
    </p:spTree>
    <p:extLst>
      <p:ext uri="{BB962C8B-B14F-4D97-AF65-F5344CB8AC3E}">
        <p14:creationId xmlns:p14="http://schemas.microsoft.com/office/powerpoint/2010/main" val="2599126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35</a:t>
            </a:fld>
            <a:endParaRPr lang="en-US" altLang="zh-CN"/>
          </a:p>
        </p:txBody>
      </p:sp>
    </p:spTree>
    <p:extLst>
      <p:ext uri="{BB962C8B-B14F-4D97-AF65-F5344CB8AC3E}">
        <p14:creationId xmlns:p14="http://schemas.microsoft.com/office/powerpoint/2010/main" val="4238508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36</a:t>
            </a:fld>
            <a:endParaRPr lang="en-US" altLang="zh-CN"/>
          </a:p>
        </p:txBody>
      </p:sp>
    </p:spTree>
    <p:extLst>
      <p:ext uri="{BB962C8B-B14F-4D97-AF65-F5344CB8AC3E}">
        <p14:creationId xmlns:p14="http://schemas.microsoft.com/office/powerpoint/2010/main" val="150914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37</a:t>
            </a:fld>
            <a:endParaRPr lang="en-US" altLang="zh-CN"/>
          </a:p>
        </p:txBody>
      </p:sp>
    </p:spTree>
    <p:extLst>
      <p:ext uri="{BB962C8B-B14F-4D97-AF65-F5344CB8AC3E}">
        <p14:creationId xmlns:p14="http://schemas.microsoft.com/office/powerpoint/2010/main" val="4082708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3</a:t>
            </a:fld>
            <a:endParaRPr lang="en-US" altLang="zh-CN"/>
          </a:p>
        </p:txBody>
      </p:sp>
    </p:spTree>
    <p:extLst>
      <p:ext uri="{BB962C8B-B14F-4D97-AF65-F5344CB8AC3E}">
        <p14:creationId xmlns:p14="http://schemas.microsoft.com/office/powerpoint/2010/main" val="4661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by out-of-focus blur</a:t>
            </a:r>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38</a:t>
            </a:fld>
            <a:endParaRPr lang="en-US" altLang="zh-CN"/>
          </a:p>
        </p:txBody>
      </p:sp>
    </p:spTree>
    <p:extLst>
      <p:ext uri="{BB962C8B-B14F-4D97-AF65-F5344CB8AC3E}">
        <p14:creationId xmlns:p14="http://schemas.microsoft.com/office/powerpoint/2010/main" val="41380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by out-of-focus blur</a:t>
            </a:r>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39</a:t>
            </a:fld>
            <a:endParaRPr lang="en-US" altLang="zh-CN"/>
          </a:p>
        </p:txBody>
      </p:sp>
    </p:spTree>
    <p:extLst>
      <p:ext uri="{BB962C8B-B14F-4D97-AF65-F5344CB8AC3E}">
        <p14:creationId xmlns:p14="http://schemas.microsoft.com/office/powerpoint/2010/main" val="1771054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by out-of-focus blur</a:t>
            </a:r>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40</a:t>
            </a:fld>
            <a:endParaRPr lang="en-US" altLang="zh-CN"/>
          </a:p>
        </p:txBody>
      </p:sp>
    </p:spTree>
    <p:extLst>
      <p:ext uri="{BB962C8B-B14F-4D97-AF65-F5344CB8AC3E}">
        <p14:creationId xmlns:p14="http://schemas.microsoft.com/office/powerpoint/2010/main" val="4022494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by out-of-focus blur</a:t>
            </a:r>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41</a:t>
            </a:fld>
            <a:endParaRPr lang="en-US" altLang="zh-CN"/>
          </a:p>
        </p:txBody>
      </p:sp>
    </p:spTree>
    <p:extLst>
      <p:ext uri="{BB962C8B-B14F-4D97-AF65-F5344CB8AC3E}">
        <p14:creationId xmlns:p14="http://schemas.microsoft.com/office/powerpoint/2010/main" val="1092694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zh-CN" altLang="en-US" sz="1200" b="0" i="0" u="none" strike="noStrike" kern="0" cap="none" spc="0" normalizeH="0" baseline="0" noProof="0" dirty="0" smtClean="0">
                <a:ln>
                  <a:noFill/>
                </a:ln>
                <a:solidFill>
                  <a:schemeClr val="tx1"/>
                </a:solidFill>
                <a:effectLst/>
                <a:uLnTx/>
                <a:uFillTx/>
                <a:latin typeface="+mn-lt"/>
                <a:ea typeface="+mn-ea"/>
                <a:cs typeface="+mn-cs"/>
              </a:rPr>
              <a:t>维纳滤波是基于平稳随机过程模型，且假设退化模型为线性空间不变系统的原因，这与实际情况存在一定差距。另外，最小均方误差准则与人的视觉准则不一定匹配</a:t>
            </a:r>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42</a:t>
            </a:fld>
            <a:endParaRPr lang="en-US" altLang="zh-CN"/>
          </a:p>
        </p:txBody>
      </p:sp>
    </p:spTree>
    <p:extLst>
      <p:ext uri="{BB962C8B-B14F-4D97-AF65-F5344CB8AC3E}">
        <p14:creationId xmlns:p14="http://schemas.microsoft.com/office/powerpoint/2010/main" val="10780565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by out-of-focus blur</a:t>
            </a:r>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43</a:t>
            </a:fld>
            <a:endParaRPr lang="en-US" altLang="zh-CN"/>
          </a:p>
        </p:txBody>
      </p:sp>
    </p:spTree>
    <p:extLst>
      <p:ext uri="{BB962C8B-B14F-4D97-AF65-F5344CB8AC3E}">
        <p14:creationId xmlns:p14="http://schemas.microsoft.com/office/powerpoint/2010/main" val="3921838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by out-of-focus blur</a:t>
            </a:r>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44</a:t>
            </a:fld>
            <a:endParaRPr lang="en-US" altLang="zh-CN"/>
          </a:p>
        </p:txBody>
      </p:sp>
    </p:spTree>
    <p:extLst>
      <p:ext uri="{BB962C8B-B14F-4D97-AF65-F5344CB8AC3E}">
        <p14:creationId xmlns:p14="http://schemas.microsoft.com/office/powerpoint/2010/main" val="32667400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45</a:t>
            </a:fld>
            <a:endParaRPr lang="en-US" altLang="zh-CN"/>
          </a:p>
        </p:txBody>
      </p:sp>
    </p:spTree>
    <p:extLst>
      <p:ext uri="{BB962C8B-B14F-4D97-AF65-F5344CB8AC3E}">
        <p14:creationId xmlns:p14="http://schemas.microsoft.com/office/powerpoint/2010/main" val="7165315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46</a:t>
            </a:fld>
            <a:endParaRPr lang="en-US" altLang="zh-CN"/>
          </a:p>
        </p:txBody>
      </p:sp>
    </p:spTree>
    <p:extLst>
      <p:ext uri="{BB962C8B-B14F-4D97-AF65-F5344CB8AC3E}">
        <p14:creationId xmlns:p14="http://schemas.microsoft.com/office/powerpoint/2010/main" val="22433114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47</a:t>
            </a:fld>
            <a:endParaRPr lang="en-US" altLang="zh-CN"/>
          </a:p>
        </p:txBody>
      </p:sp>
    </p:spTree>
    <p:extLst>
      <p:ext uri="{BB962C8B-B14F-4D97-AF65-F5344CB8AC3E}">
        <p14:creationId xmlns:p14="http://schemas.microsoft.com/office/powerpoint/2010/main" val="275444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4</a:t>
            </a:fld>
            <a:endParaRPr lang="en-US" altLang="zh-CN"/>
          </a:p>
        </p:txBody>
      </p:sp>
    </p:spTree>
    <p:extLst>
      <p:ext uri="{BB962C8B-B14F-4D97-AF65-F5344CB8AC3E}">
        <p14:creationId xmlns:p14="http://schemas.microsoft.com/office/powerpoint/2010/main" val="3824983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48</a:t>
            </a:fld>
            <a:endParaRPr lang="en-US" altLang="zh-CN"/>
          </a:p>
        </p:txBody>
      </p:sp>
    </p:spTree>
    <p:extLst>
      <p:ext uri="{BB962C8B-B14F-4D97-AF65-F5344CB8AC3E}">
        <p14:creationId xmlns:p14="http://schemas.microsoft.com/office/powerpoint/2010/main" val="21697861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49</a:t>
            </a:fld>
            <a:endParaRPr lang="en-US" altLang="zh-CN"/>
          </a:p>
        </p:txBody>
      </p:sp>
    </p:spTree>
    <p:extLst>
      <p:ext uri="{BB962C8B-B14F-4D97-AF65-F5344CB8AC3E}">
        <p14:creationId xmlns:p14="http://schemas.microsoft.com/office/powerpoint/2010/main" val="40138073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50</a:t>
            </a:fld>
            <a:endParaRPr lang="en-US" altLang="zh-CN"/>
          </a:p>
        </p:txBody>
      </p:sp>
    </p:spTree>
    <p:extLst>
      <p:ext uri="{BB962C8B-B14F-4D97-AF65-F5344CB8AC3E}">
        <p14:creationId xmlns:p14="http://schemas.microsoft.com/office/powerpoint/2010/main" val="1566546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by out-of-focus blur</a:t>
            </a:r>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51</a:t>
            </a:fld>
            <a:endParaRPr lang="en-US" altLang="zh-CN"/>
          </a:p>
        </p:txBody>
      </p:sp>
    </p:spTree>
    <p:extLst>
      <p:ext uri="{BB962C8B-B14F-4D97-AF65-F5344CB8AC3E}">
        <p14:creationId xmlns:p14="http://schemas.microsoft.com/office/powerpoint/2010/main" val="2263954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52</a:t>
            </a:fld>
            <a:endParaRPr lang="en-US" altLang="zh-CN"/>
          </a:p>
        </p:txBody>
      </p:sp>
    </p:spTree>
    <p:extLst>
      <p:ext uri="{BB962C8B-B14F-4D97-AF65-F5344CB8AC3E}">
        <p14:creationId xmlns:p14="http://schemas.microsoft.com/office/powerpoint/2010/main" val="8855549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53</a:t>
            </a:fld>
            <a:endParaRPr lang="en-US" altLang="zh-CN" dirty="0"/>
          </a:p>
        </p:txBody>
      </p:sp>
    </p:spTree>
    <p:extLst>
      <p:ext uri="{BB962C8B-B14F-4D97-AF65-F5344CB8AC3E}">
        <p14:creationId xmlns:p14="http://schemas.microsoft.com/office/powerpoint/2010/main" val="2557583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54</a:t>
            </a:fld>
            <a:endParaRPr lang="en-US" altLang="zh-CN" dirty="0"/>
          </a:p>
        </p:txBody>
      </p:sp>
    </p:spTree>
    <p:extLst>
      <p:ext uri="{BB962C8B-B14F-4D97-AF65-F5344CB8AC3E}">
        <p14:creationId xmlns:p14="http://schemas.microsoft.com/office/powerpoint/2010/main" val="26263562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55</a:t>
            </a:fld>
            <a:endParaRPr lang="en-US" altLang="zh-CN"/>
          </a:p>
        </p:txBody>
      </p:sp>
    </p:spTree>
    <p:extLst>
      <p:ext uri="{BB962C8B-B14F-4D97-AF65-F5344CB8AC3E}">
        <p14:creationId xmlns:p14="http://schemas.microsoft.com/office/powerpoint/2010/main" val="21248932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56</a:t>
            </a:fld>
            <a:endParaRPr lang="en-US" altLang="zh-CN"/>
          </a:p>
        </p:txBody>
      </p:sp>
    </p:spTree>
    <p:extLst>
      <p:ext uri="{BB962C8B-B14F-4D97-AF65-F5344CB8AC3E}">
        <p14:creationId xmlns:p14="http://schemas.microsoft.com/office/powerpoint/2010/main" val="1240742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57</a:t>
            </a:fld>
            <a:endParaRPr lang="en-US" altLang="zh-CN"/>
          </a:p>
        </p:txBody>
      </p:sp>
    </p:spTree>
    <p:extLst>
      <p:ext uri="{BB962C8B-B14F-4D97-AF65-F5344CB8AC3E}">
        <p14:creationId xmlns:p14="http://schemas.microsoft.com/office/powerpoint/2010/main" val="1454225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Blind image </a:t>
            </a:r>
            <a:r>
              <a:rPr lang="en-US" altLang="zh-CN" dirty="0" err="1" smtClean="0"/>
              <a:t>deconvolution</a:t>
            </a:r>
            <a:r>
              <a:rPr lang="en-US" altLang="zh-CN" dirty="0" smtClean="0"/>
              <a:t>: </a:t>
            </a:r>
            <a:r>
              <a:rPr lang="zh-CN" altLang="en-US" dirty="0" smtClean="0"/>
              <a:t>图像盲复原</a:t>
            </a:r>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10</a:t>
            </a:fld>
            <a:endParaRPr lang="en-US" altLang="zh-CN"/>
          </a:p>
        </p:txBody>
      </p:sp>
    </p:spTree>
    <p:extLst>
      <p:ext uri="{BB962C8B-B14F-4D97-AF65-F5344CB8AC3E}">
        <p14:creationId xmlns:p14="http://schemas.microsoft.com/office/powerpoint/2010/main" val="2695476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58</a:t>
            </a:fld>
            <a:endParaRPr lang="en-US" altLang="zh-CN"/>
          </a:p>
        </p:txBody>
      </p:sp>
    </p:spTree>
    <p:extLst>
      <p:ext uri="{BB962C8B-B14F-4D97-AF65-F5344CB8AC3E}">
        <p14:creationId xmlns:p14="http://schemas.microsoft.com/office/powerpoint/2010/main" val="10664068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60</a:t>
            </a:fld>
            <a:endParaRPr lang="en-US" altLang="zh-CN"/>
          </a:p>
        </p:txBody>
      </p:sp>
    </p:spTree>
    <p:extLst>
      <p:ext uri="{BB962C8B-B14F-4D97-AF65-F5344CB8AC3E}">
        <p14:creationId xmlns:p14="http://schemas.microsoft.com/office/powerpoint/2010/main" val="35094730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61</a:t>
            </a:fld>
            <a:endParaRPr lang="en-US" altLang="zh-CN"/>
          </a:p>
        </p:txBody>
      </p:sp>
    </p:spTree>
    <p:extLst>
      <p:ext uri="{BB962C8B-B14F-4D97-AF65-F5344CB8AC3E}">
        <p14:creationId xmlns:p14="http://schemas.microsoft.com/office/powerpoint/2010/main" val="37802208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62</a:t>
            </a:fld>
            <a:endParaRPr lang="en-US" altLang="zh-CN"/>
          </a:p>
        </p:txBody>
      </p:sp>
    </p:spTree>
    <p:extLst>
      <p:ext uri="{BB962C8B-B14F-4D97-AF65-F5344CB8AC3E}">
        <p14:creationId xmlns:p14="http://schemas.microsoft.com/office/powerpoint/2010/main" val="30321089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63</a:t>
            </a:fld>
            <a:endParaRPr lang="en-US" altLang="zh-CN"/>
          </a:p>
        </p:txBody>
      </p:sp>
    </p:spTree>
    <p:extLst>
      <p:ext uri="{BB962C8B-B14F-4D97-AF65-F5344CB8AC3E}">
        <p14:creationId xmlns:p14="http://schemas.microsoft.com/office/powerpoint/2010/main" val="25744772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64</a:t>
            </a:fld>
            <a:endParaRPr lang="en-US" altLang="zh-CN"/>
          </a:p>
        </p:txBody>
      </p:sp>
    </p:spTree>
    <p:extLst>
      <p:ext uri="{BB962C8B-B14F-4D97-AF65-F5344CB8AC3E}">
        <p14:creationId xmlns:p14="http://schemas.microsoft.com/office/powerpoint/2010/main" val="2466089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65</a:t>
            </a:fld>
            <a:endParaRPr lang="en-US" altLang="zh-CN"/>
          </a:p>
        </p:txBody>
      </p:sp>
    </p:spTree>
    <p:extLst>
      <p:ext uri="{BB962C8B-B14F-4D97-AF65-F5344CB8AC3E}">
        <p14:creationId xmlns:p14="http://schemas.microsoft.com/office/powerpoint/2010/main" val="36126566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66</a:t>
            </a:fld>
            <a:endParaRPr lang="en-US" altLang="zh-CN"/>
          </a:p>
        </p:txBody>
      </p:sp>
    </p:spTree>
    <p:extLst>
      <p:ext uri="{BB962C8B-B14F-4D97-AF65-F5344CB8AC3E}">
        <p14:creationId xmlns:p14="http://schemas.microsoft.com/office/powerpoint/2010/main" val="13649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11</a:t>
            </a:fld>
            <a:endParaRPr lang="en-US" altLang="zh-CN"/>
          </a:p>
        </p:txBody>
      </p:sp>
    </p:spTree>
    <p:extLst>
      <p:ext uri="{BB962C8B-B14F-4D97-AF65-F5344CB8AC3E}">
        <p14:creationId xmlns:p14="http://schemas.microsoft.com/office/powerpoint/2010/main" val="2657304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14</a:t>
            </a:fld>
            <a:endParaRPr lang="en-US" altLang="zh-CN"/>
          </a:p>
        </p:txBody>
      </p:sp>
    </p:spTree>
    <p:extLst>
      <p:ext uri="{BB962C8B-B14F-4D97-AF65-F5344CB8AC3E}">
        <p14:creationId xmlns:p14="http://schemas.microsoft.com/office/powerpoint/2010/main" val="3116343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15</a:t>
            </a:fld>
            <a:endParaRPr lang="en-US" altLang="zh-CN"/>
          </a:p>
        </p:txBody>
      </p:sp>
    </p:spTree>
    <p:extLst>
      <p:ext uri="{BB962C8B-B14F-4D97-AF65-F5344CB8AC3E}">
        <p14:creationId xmlns:p14="http://schemas.microsoft.com/office/powerpoint/2010/main" val="207661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831951-544A-42E6-A483-220B12DFD26E}" type="slidenum">
              <a:rPr lang="zh-CN" altLang="en-US" smtClean="0"/>
              <a:pPr>
                <a:defRPr/>
              </a:pPr>
              <a:t>16</a:t>
            </a:fld>
            <a:endParaRPr lang="en-US" altLang="zh-CN"/>
          </a:p>
        </p:txBody>
      </p:sp>
    </p:spTree>
    <p:extLst>
      <p:ext uri="{BB962C8B-B14F-4D97-AF65-F5344CB8AC3E}">
        <p14:creationId xmlns:p14="http://schemas.microsoft.com/office/powerpoint/2010/main" val="1894768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55168A-39C4-47D6-9178-EA0AF3EE1CD9}" type="slidenum">
              <a:rPr lang="zh-CN" altLang="en-US"/>
              <a:pPr>
                <a:defRPr/>
              </a:pPr>
              <a:t>‹#›</a:t>
            </a:fld>
            <a:endParaRPr lang="en-US" altLang="zh-CN"/>
          </a:p>
        </p:txBody>
      </p:sp>
    </p:spTree>
    <p:extLst>
      <p:ext uri="{BB962C8B-B14F-4D97-AF65-F5344CB8AC3E}">
        <p14:creationId xmlns:p14="http://schemas.microsoft.com/office/powerpoint/2010/main" val="111855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E615119-8F77-4241-A574-3EA02944DF09}" type="slidenum">
              <a:rPr lang="zh-CN" altLang="en-US"/>
              <a:pPr>
                <a:defRPr/>
              </a:pPr>
              <a:t>‹#›</a:t>
            </a:fld>
            <a:endParaRPr lang="en-US" altLang="zh-CN"/>
          </a:p>
        </p:txBody>
      </p:sp>
    </p:spTree>
    <p:extLst>
      <p:ext uri="{BB962C8B-B14F-4D97-AF65-F5344CB8AC3E}">
        <p14:creationId xmlns:p14="http://schemas.microsoft.com/office/powerpoint/2010/main" val="48005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F2440E-C113-413F-B41B-022552972C6F}" type="slidenum">
              <a:rPr lang="zh-CN" altLang="en-US"/>
              <a:pPr>
                <a:defRPr/>
              </a:pPr>
              <a:t>‹#›</a:t>
            </a:fld>
            <a:endParaRPr lang="en-US" altLang="zh-CN"/>
          </a:p>
        </p:txBody>
      </p:sp>
    </p:spTree>
    <p:extLst>
      <p:ext uri="{BB962C8B-B14F-4D97-AF65-F5344CB8AC3E}">
        <p14:creationId xmlns:p14="http://schemas.microsoft.com/office/powerpoint/2010/main" val="1153704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11093F7-4287-417E-AF05-65FE2128C6AF}" type="slidenum">
              <a:rPr lang="zh-CN" altLang="en-US"/>
              <a:pPr>
                <a:defRPr/>
              </a:pPr>
              <a:t>‹#›</a:t>
            </a:fld>
            <a:endParaRPr lang="en-US" altLang="zh-CN"/>
          </a:p>
        </p:txBody>
      </p:sp>
    </p:spTree>
    <p:extLst>
      <p:ext uri="{BB962C8B-B14F-4D97-AF65-F5344CB8AC3E}">
        <p14:creationId xmlns:p14="http://schemas.microsoft.com/office/powerpoint/2010/main" val="4213653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8521722-2EF7-42E7-B1B5-58CBF9929969}" type="slidenum">
              <a:rPr lang="zh-CN" altLang="en-US"/>
              <a:pPr>
                <a:defRPr/>
              </a:pPr>
              <a:t>‹#›</a:t>
            </a:fld>
            <a:endParaRPr lang="en-US" altLang="zh-CN"/>
          </a:p>
        </p:txBody>
      </p:sp>
    </p:spTree>
    <p:extLst>
      <p:ext uri="{BB962C8B-B14F-4D97-AF65-F5344CB8AC3E}">
        <p14:creationId xmlns:p14="http://schemas.microsoft.com/office/powerpoint/2010/main" val="371413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2EC02B-DA57-4AB2-98D4-E68FDA7616ED}" type="slidenum">
              <a:rPr lang="zh-CN" altLang="en-US"/>
              <a:pPr>
                <a:defRPr/>
              </a:pPr>
              <a:t>‹#›</a:t>
            </a:fld>
            <a:endParaRPr lang="en-US" altLang="zh-CN"/>
          </a:p>
        </p:txBody>
      </p:sp>
    </p:spTree>
    <p:extLst>
      <p:ext uri="{BB962C8B-B14F-4D97-AF65-F5344CB8AC3E}">
        <p14:creationId xmlns:p14="http://schemas.microsoft.com/office/powerpoint/2010/main" val="304680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66596B0-A12E-403C-82CF-803C43CF1D6F}" type="slidenum">
              <a:rPr lang="zh-CN" altLang="en-US"/>
              <a:pPr>
                <a:defRPr/>
              </a:pPr>
              <a:t>‹#›</a:t>
            </a:fld>
            <a:endParaRPr lang="en-US" altLang="zh-CN"/>
          </a:p>
        </p:txBody>
      </p:sp>
    </p:spTree>
    <p:extLst>
      <p:ext uri="{BB962C8B-B14F-4D97-AF65-F5344CB8AC3E}">
        <p14:creationId xmlns:p14="http://schemas.microsoft.com/office/powerpoint/2010/main" val="73115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89EF765-999E-4025-8A93-D46465A09B04}" type="slidenum">
              <a:rPr lang="zh-CN" altLang="en-US"/>
              <a:pPr>
                <a:defRPr/>
              </a:pPr>
              <a:t>‹#›</a:t>
            </a:fld>
            <a:endParaRPr lang="en-US" altLang="zh-CN"/>
          </a:p>
        </p:txBody>
      </p:sp>
    </p:spTree>
    <p:extLst>
      <p:ext uri="{BB962C8B-B14F-4D97-AF65-F5344CB8AC3E}">
        <p14:creationId xmlns:p14="http://schemas.microsoft.com/office/powerpoint/2010/main" val="262315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C28C7B5-E175-42E9-B921-DBA13D5F923A}" type="slidenum">
              <a:rPr lang="zh-CN" altLang="en-US"/>
              <a:pPr>
                <a:defRPr/>
              </a:pPr>
              <a:t>‹#›</a:t>
            </a:fld>
            <a:endParaRPr lang="en-US" altLang="zh-CN"/>
          </a:p>
        </p:txBody>
      </p:sp>
    </p:spTree>
    <p:extLst>
      <p:ext uri="{BB962C8B-B14F-4D97-AF65-F5344CB8AC3E}">
        <p14:creationId xmlns:p14="http://schemas.microsoft.com/office/powerpoint/2010/main" val="181797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D74D11D-88B5-4C97-92F5-04AE6237652B}" type="slidenum">
              <a:rPr lang="zh-CN" altLang="en-US"/>
              <a:pPr>
                <a:defRPr/>
              </a:pPr>
              <a:t>‹#›</a:t>
            </a:fld>
            <a:endParaRPr lang="en-US" altLang="zh-CN"/>
          </a:p>
        </p:txBody>
      </p:sp>
    </p:spTree>
    <p:extLst>
      <p:ext uri="{BB962C8B-B14F-4D97-AF65-F5344CB8AC3E}">
        <p14:creationId xmlns:p14="http://schemas.microsoft.com/office/powerpoint/2010/main" val="372964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84A6CDC-D11B-4F19-8212-AC3EFF509E0C}" type="slidenum">
              <a:rPr lang="zh-CN" altLang="en-US"/>
              <a:pPr>
                <a:defRPr/>
              </a:pPr>
              <a:t>‹#›</a:t>
            </a:fld>
            <a:endParaRPr lang="en-US" altLang="zh-CN"/>
          </a:p>
        </p:txBody>
      </p:sp>
    </p:spTree>
    <p:extLst>
      <p:ext uri="{BB962C8B-B14F-4D97-AF65-F5344CB8AC3E}">
        <p14:creationId xmlns:p14="http://schemas.microsoft.com/office/powerpoint/2010/main" val="1596939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F0C99D2-D85B-4141-A340-D22AC6879003}" type="slidenum">
              <a:rPr lang="zh-CN" altLang="en-US"/>
              <a:pPr>
                <a:defRPr/>
              </a:pPr>
              <a:t>‹#›</a:t>
            </a:fld>
            <a:endParaRPr lang="en-US" altLang="zh-CN"/>
          </a:p>
        </p:txBody>
      </p:sp>
    </p:spTree>
    <p:extLst>
      <p:ext uri="{BB962C8B-B14F-4D97-AF65-F5344CB8AC3E}">
        <p14:creationId xmlns:p14="http://schemas.microsoft.com/office/powerpoint/2010/main" val="158145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925B0F1-89B1-40D3-A287-B9A146033EF1}" type="slidenum">
              <a:rPr lang="zh-CN" altLang="en-US"/>
              <a:pPr>
                <a:defRPr/>
              </a:pPr>
              <a:t>‹#›</a:t>
            </a:fld>
            <a:endParaRPr lang="en-US" altLang="zh-CN"/>
          </a:p>
        </p:txBody>
      </p:sp>
    </p:spTree>
    <p:extLst>
      <p:ext uri="{BB962C8B-B14F-4D97-AF65-F5344CB8AC3E}">
        <p14:creationId xmlns:p14="http://schemas.microsoft.com/office/powerpoint/2010/main" val="1531031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FFCC"/>
            </a:gs>
            <a:gs pos="100000">
              <a:schemeClr val="bg1"/>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D8C921A-475B-4A72-93D7-9D692ED7464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34.jpeg"/><Relationship Id="rId4" Type="http://schemas.openxmlformats.org/officeDocument/2006/relationships/image" Target="../media/image33.jpe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23.xml"/><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6.wmf"/><Relationship Id="rId4" Type="http://schemas.openxmlformats.org/officeDocument/2006/relationships/oleObject" Target="../embeddings/oleObject2.bin"/><Relationship Id="rId9" Type="http://schemas.openxmlformats.org/officeDocument/2006/relationships/image" Target="../media/image39.png"/></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4.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36.w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8.jpeg"/><Relationship Id="rId4" Type="http://schemas.openxmlformats.org/officeDocument/2006/relationships/image" Target="../media/image57.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70.png"/><Relationship Id="rId4" Type="http://schemas.openxmlformats.org/officeDocument/2006/relationships/image" Target="../media/image69.png"/></Relationships>
</file>

<file path=ppt/slides/_rels/slide57.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74.jpeg"/><Relationship Id="rId4" Type="http://schemas.openxmlformats.org/officeDocument/2006/relationships/image" Target="../media/image73.jpe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5.wmf"/><Relationship Id="rId4" Type="http://schemas.openxmlformats.org/officeDocument/2006/relationships/oleObject" Target="../embeddings/oleObject6.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6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6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66.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4544" y="1053405"/>
            <a:ext cx="9649071" cy="2087563"/>
          </a:xfrm>
        </p:spPr>
        <p:txBody>
          <a:bodyPr/>
          <a:lstStyle/>
          <a:p>
            <a:pPr eaLnBrk="1" hangingPunct="1"/>
            <a:r>
              <a:rPr lang="en-US" altLang="zh-CN" sz="5400" b="1" dirty="0" smtClean="0"/>
              <a:t>Image </a:t>
            </a:r>
            <a:r>
              <a:rPr lang="en-US" altLang="zh-CN" sz="5400" b="1" dirty="0"/>
              <a:t>and Video </a:t>
            </a:r>
            <a:r>
              <a:rPr lang="en-US" altLang="zh-CN" sz="5400" b="1" dirty="0" smtClean="0"/>
              <a:t>Processing</a:t>
            </a:r>
            <a:endParaRPr lang="en-US" altLang="zh-CN" sz="5400" dirty="0" smtClean="0"/>
          </a:p>
        </p:txBody>
      </p:sp>
      <p:sp>
        <p:nvSpPr>
          <p:cNvPr id="4" name="副标题 3"/>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2232248" cy="523220"/>
          </a:xfrm>
          <a:prstGeom prst="rect">
            <a:avLst/>
          </a:prstGeom>
        </p:spPr>
        <p:txBody>
          <a:bodyPr wrap="square">
            <a:spAutoFit/>
          </a:bodyPr>
          <a:lstStyle/>
          <a:p>
            <a:r>
              <a:rPr lang="en-US" altLang="zh-CN" sz="2800" b="1" dirty="0" smtClean="0"/>
              <a:t>Introduction</a:t>
            </a:r>
            <a:endParaRPr lang="zh-CN" altLang="en-US" sz="2800" dirty="0"/>
          </a:p>
        </p:txBody>
      </p:sp>
      <p:sp>
        <p:nvSpPr>
          <p:cNvPr id="9" name="矩形 8"/>
          <p:cNvSpPr/>
          <p:nvPr/>
        </p:nvSpPr>
        <p:spPr>
          <a:xfrm>
            <a:off x="1043608" y="1268760"/>
            <a:ext cx="4464496" cy="461665"/>
          </a:xfrm>
          <a:prstGeom prst="rect">
            <a:avLst/>
          </a:prstGeom>
        </p:spPr>
        <p:txBody>
          <a:bodyPr wrap="square">
            <a:spAutoFit/>
          </a:bodyPr>
          <a:lstStyle/>
          <a:p>
            <a:pPr>
              <a:buFont typeface="Wingdings" pitchFamily="2" charset="2"/>
              <a:buChar char="Ø"/>
            </a:pPr>
            <a:r>
              <a:rPr lang="en-US" altLang="zh-CN" dirty="0" smtClean="0"/>
              <a:t>Blur identification</a:t>
            </a:r>
          </a:p>
        </p:txBody>
      </p:sp>
      <p:sp>
        <p:nvSpPr>
          <p:cNvPr id="7" name="矩形 6"/>
          <p:cNvSpPr/>
          <p:nvPr/>
        </p:nvSpPr>
        <p:spPr>
          <a:xfrm>
            <a:off x="1115616" y="1916832"/>
            <a:ext cx="6912768" cy="3477875"/>
          </a:xfrm>
          <a:prstGeom prst="rect">
            <a:avLst/>
          </a:prstGeom>
        </p:spPr>
        <p:txBody>
          <a:bodyPr wrap="square">
            <a:spAutoFit/>
          </a:bodyPr>
          <a:lstStyle/>
          <a:p>
            <a:r>
              <a:rPr lang="en-US" altLang="zh-CN" sz="2000" dirty="0" smtClean="0"/>
              <a:t>In the use of image restoration methods, the characteristics of the degrading system and the noise are assumed to be known as priori. In practical situations, however, one may not be able to obtain this information directly from the image formation process. </a:t>
            </a:r>
          </a:p>
          <a:p>
            <a:endParaRPr lang="en-US" altLang="zh-CN" sz="2000" dirty="0" smtClean="0"/>
          </a:p>
          <a:p>
            <a:r>
              <a:rPr lang="en-US" altLang="zh-CN" sz="2000" dirty="0" smtClean="0"/>
              <a:t>The goal of blur identification is to estimate the attributes of the imperfect imaging system from the observed degraded image itself prior to the restoration process.</a:t>
            </a:r>
          </a:p>
          <a:p>
            <a:endParaRPr lang="en-US" altLang="zh-CN" sz="2000" dirty="0" smtClean="0"/>
          </a:p>
          <a:p>
            <a:r>
              <a:rPr lang="en-US" altLang="zh-CN" sz="2000" dirty="0" smtClean="0"/>
              <a:t>The combination of </a:t>
            </a:r>
            <a:r>
              <a:rPr lang="en-US" altLang="zh-CN" sz="2000" dirty="0" smtClean="0">
                <a:solidFill>
                  <a:srgbClr val="FF0000"/>
                </a:solidFill>
              </a:rPr>
              <a:t>image restoration</a:t>
            </a:r>
            <a:r>
              <a:rPr lang="en-US" altLang="zh-CN" sz="2000" dirty="0" smtClean="0"/>
              <a:t> and </a:t>
            </a:r>
            <a:r>
              <a:rPr lang="en-US" altLang="zh-CN" sz="2000" dirty="0" smtClean="0">
                <a:solidFill>
                  <a:srgbClr val="FF0000"/>
                </a:solidFill>
              </a:rPr>
              <a:t>blur identification</a:t>
            </a:r>
            <a:r>
              <a:rPr lang="en-US" altLang="zh-CN" sz="2000" dirty="0" smtClean="0"/>
              <a:t> is </a:t>
            </a:r>
          </a:p>
          <a:p>
            <a:r>
              <a:rPr lang="en-US" altLang="zh-CN" sz="2000" dirty="0" smtClean="0"/>
              <a:t>often referred to as </a:t>
            </a:r>
            <a:r>
              <a:rPr lang="en-US" altLang="zh-CN" sz="2000" dirty="0" smtClean="0">
                <a:solidFill>
                  <a:srgbClr val="FF0000"/>
                </a:solidFill>
              </a:rPr>
              <a:t>blind  image </a:t>
            </a:r>
            <a:r>
              <a:rPr lang="en-US" altLang="zh-CN" sz="2000" dirty="0" err="1" smtClean="0">
                <a:solidFill>
                  <a:srgbClr val="FF0000"/>
                </a:solidFill>
              </a:rPr>
              <a:t>deconvolution</a:t>
            </a:r>
            <a:r>
              <a:rPr lang="en-US" altLang="zh-CN" sz="2000" dirty="0" smtClean="0"/>
              <a:t>.</a:t>
            </a:r>
            <a:endParaRPr lang="zh-CN" altLang="en-US" sz="2000" dirty="0" smtClean="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2232248" cy="523220"/>
          </a:xfrm>
          <a:prstGeom prst="rect">
            <a:avLst/>
          </a:prstGeom>
        </p:spPr>
        <p:txBody>
          <a:bodyPr wrap="square">
            <a:spAutoFit/>
          </a:bodyPr>
          <a:lstStyle/>
          <a:p>
            <a:r>
              <a:rPr lang="en-US" altLang="zh-CN" sz="2800" b="1" dirty="0" smtClean="0"/>
              <a:t>Introduction</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Linear spatially invariant degradation</a:t>
            </a:r>
            <a:endParaRPr lang="zh-CN" altLang="en-US" dirty="0"/>
          </a:p>
        </p:txBody>
      </p:sp>
      <p:sp>
        <p:nvSpPr>
          <p:cNvPr id="7" name="矩形 6"/>
          <p:cNvSpPr/>
          <p:nvPr/>
        </p:nvSpPr>
        <p:spPr>
          <a:xfrm>
            <a:off x="1187624" y="1988840"/>
            <a:ext cx="6696744" cy="2862322"/>
          </a:xfrm>
          <a:prstGeom prst="rect">
            <a:avLst/>
          </a:prstGeom>
        </p:spPr>
        <p:txBody>
          <a:bodyPr wrap="square">
            <a:spAutoFit/>
          </a:bodyPr>
          <a:lstStyle/>
          <a:p>
            <a:pPr>
              <a:buFont typeface="Arial" pitchFamily="34" charset="0"/>
              <a:buChar char="•"/>
            </a:pPr>
            <a:r>
              <a:rPr lang="en-US" altLang="zh-CN" sz="2000" dirty="0" smtClean="0"/>
              <a:t>H is a linear function.</a:t>
            </a:r>
          </a:p>
          <a:p>
            <a:pPr>
              <a:buFont typeface="Arial" pitchFamily="34" charset="0"/>
              <a:buChar char="•"/>
            </a:pPr>
            <a:endParaRPr lang="en-US" altLang="zh-CN" sz="2000" dirty="0" smtClean="0"/>
          </a:p>
          <a:p>
            <a:pPr>
              <a:buFont typeface="Arial" pitchFamily="34" charset="0"/>
              <a:buChar char="•"/>
            </a:pPr>
            <a:endParaRPr lang="en-US" altLang="zh-CN" sz="2000" dirty="0" smtClean="0"/>
          </a:p>
          <a:p>
            <a:pPr>
              <a:buFont typeface="Arial" pitchFamily="34" charset="0"/>
              <a:buChar char="•"/>
            </a:pPr>
            <a:r>
              <a:rPr lang="en-US" altLang="zh-CN" sz="2000" dirty="0" smtClean="0"/>
              <a:t>H does not vary spatially.</a:t>
            </a:r>
          </a:p>
          <a:p>
            <a:pPr>
              <a:buFont typeface="Arial" pitchFamily="34" charset="0"/>
              <a:buChar char="•"/>
            </a:pPr>
            <a:endParaRPr lang="en-US" altLang="zh-CN" sz="2000" dirty="0" smtClean="0"/>
          </a:p>
          <a:p>
            <a:pPr>
              <a:buFont typeface="Arial" pitchFamily="34" charset="0"/>
              <a:buChar char="•"/>
            </a:pPr>
            <a:endParaRPr lang="en-US" altLang="zh-CN" sz="2000" dirty="0" smtClean="0"/>
          </a:p>
          <a:p>
            <a:pPr>
              <a:buFont typeface="Arial" pitchFamily="34" charset="0"/>
              <a:buChar char="•"/>
            </a:pPr>
            <a:r>
              <a:rPr lang="en-US" altLang="zh-CN" sz="2000" dirty="0" smtClean="0"/>
              <a:t>The statistical properties (mean and correlation function) of the image and noise do not change spatially.</a:t>
            </a:r>
            <a:endParaRPr lang="zh-CN" altLang="en-US" sz="2000" dirty="0" smtClean="0"/>
          </a:p>
          <a:p>
            <a:endParaRPr lang="zh-CN" altLang="en-US" sz="2000" dirty="0"/>
          </a:p>
        </p:txBody>
      </p:sp>
      <p:graphicFrame>
        <p:nvGraphicFramePr>
          <p:cNvPr id="2" name="Object 4"/>
          <p:cNvGraphicFramePr>
            <a:graphicFrameLocks noChangeAspect="1"/>
          </p:cNvGraphicFramePr>
          <p:nvPr/>
        </p:nvGraphicFramePr>
        <p:xfrm>
          <a:off x="1187624" y="2420888"/>
          <a:ext cx="6996261" cy="478576"/>
        </p:xfrm>
        <a:graphic>
          <a:graphicData uri="http://schemas.openxmlformats.org/presentationml/2006/ole">
            <mc:AlternateContent xmlns:mc="http://schemas.openxmlformats.org/markup-compatibility/2006">
              <mc:Choice xmlns:v="urn:schemas-microsoft-com:vml" Requires="v">
                <p:oleObj spid="_x0000_s25607" name="Equation" r:id="rId4" imgW="3352680" imgH="279360" progId="Equation.DSMT4">
                  <p:embed/>
                </p:oleObj>
              </mc:Choice>
              <mc:Fallback>
                <p:oleObj name="Equation" r:id="rId4" imgW="3352680" imgH="2793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2420888"/>
                        <a:ext cx="6996261" cy="478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259632" y="3212976"/>
            <a:ext cx="3477234" cy="646331"/>
          </a:xfrm>
          <a:prstGeom prst="rect">
            <a:avLst/>
          </a:prstGeom>
        </p:spPr>
        <p:txBody>
          <a:bodyPr wrap="none">
            <a:spAutoFit/>
          </a:bodyPr>
          <a:lstStyle/>
          <a:p>
            <a:pPr>
              <a:lnSpc>
                <a:spcPct val="150000"/>
              </a:lnSpc>
            </a:pPr>
            <a:r>
              <a:rPr lang="en-US" altLang="zh-CN" i="1" dirty="0" smtClean="0">
                <a:solidFill>
                  <a:srgbClr val="0000FF"/>
                </a:solidFill>
                <a:ea typeface="宋体" charset="-122"/>
              </a:rPr>
              <a:t>H [f(x-</a:t>
            </a:r>
            <a:r>
              <a:rPr lang="en-US" altLang="zh-CN" i="1" dirty="0" err="1" smtClean="0">
                <a:solidFill>
                  <a:srgbClr val="0000FF"/>
                </a:solidFill>
                <a:ea typeface="宋体" charset="-122"/>
              </a:rPr>
              <a:t>α,y</a:t>
            </a:r>
            <a:r>
              <a:rPr lang="en-US" altLang="zh-CN" i="1" dirty="0" smtClean="0">
                <a:solidFill>
                  <a:srgbClr val="0000FF"/>
                </a:solidFill>
                <a:ea typeface="宋体" charset="-122"/>
              </a:rPr>
              <a:t>-β)] = g(x-</a:t>
            </a:r>
            <a:r>
              <a:rPr lang="en-US" altLang="zh-CN" i="1" dirty="0" err="1" smtClean="0">
                <a:solidFill>
                  <a:srgbClr val="0000FF"/>
                </a:solidFill>
                <a:ea typeface="宋体" charset="-122"/>
              </a:rPr>
              <a:t>α,y</a:t>
            </a:r>
            <a:r>
              <a:rPr lang="en-US" altLang="zh-CN" i="1" dirty="0" smtClean="0">
                <a:solidFill>
                  <a:srgbClr val="0000FF"/>
                </a:solidFill>
                <a:ea typeface="宋体" charset="-122"/>
              </a:rPr>
              <a:t>-β)</a:t>
            </a:r>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476672"/>
            <a:ext cx="2232248" cy="523220"/>
          </a:xfrm>
          <a:prstGeom prst="rect">
            <a:avLst/>
          </a:prstGeom>
        </p:spPr>
        <p:txBody>
          <a:bodyPr wrap="square">
            <a:spAutoFit/>
          </a:bodyPr>
          <a:lstStyle/>
          <a:p>
            <a:r>
              <a:rPr lang="en-US" altLang="zh-CN" sz="2800" b="1" dirty="0" smtClean="0"/>
              <a:t>Introduction</a:t>
            </a:r>
            <a:endParaRPr lang="zh-CN" altLang="en-US" sz="2800" dirty="0"/>
          </a:p>
        </p:txBody>
      </p:sp>
      <p:sp>
        <p:nvSpPr>
          <p:cNvPr id="9" name="矩形 8"/>
          <p:cNvSpPr/>
          <p:nvPr/>
        </p:nvSpPr>
        <p:spPr>
          <a:xfrm>
            <a:off x="1115616" y="980728"/>
            <a:ext cx="3384376" cy="461665"/>
          </a:xfrm>
          <a:prstGeom prst="rect">
            <a:avLst/>
          </a:prstGeom>
        </p:spPr>
        <p:txBody>
          <a:bodyPr wrap="square">
            <a:spAutoFit/>
          </a:bodyPr>
          <a:lstStyle/>
          <a:p>
            <a:pPr>
              <a:buFont typeface="Wingdings" pitchFamily="2" charset="2"/>
              <a:buChar char="Ø"/>
            </a:pPr>
            <a:r>
              <a:rPr lang="en-US" altLang="zh-CN" smtClean="0"/>
              <a:t>Spatial domain </a:t>
            </a:r>
            <a:r>
              <a:rPr lang="en-US" altLang="zh-CN" dirty="0" smtClean="0"/>
              <a:t>model</a:t>
            </a:r>
            <a:endParaRPr lang="zh-CN" altLang="en-US" dirty="0"/>
          </a:p>
        </p:txBody>
      </p:sp>
      <p:pic>
        <p:nvPicPr>
          <p:cNvPr id="43011" name="Picture 3"/>
          <p:cNvPicPr>
            <a:picLocks noChangeAspect="1" noChangeArrowheads="1"/>
          </p:cNvPicPr>
          <p:nvPr/>
        </p:nvPicPr>
        <p:blipFill>
          <a:blip r:embed="rId2" cstate="print"/>
          <a:srcRect/>
          <a:stretch>
            <a:fillRect/>
          </a:stretch>
        </p:blipFill>
        <p:spPr bwMode="auto">
          <a:xfrm>
            <a:off x="1403648" y="2852936"/>
            <a:ext cx="4941349" cy="576064"/>
          </a:xfrm>
          <a:prstGeom prst="rect">
            <a:avLst/>
          </a:prstGeom>
          <a:noFill/>
          <a:ln w="9525">
            <a:noFill/>
            <a:miter lim="800000"/>
            <a:headEnd/>
            <a:tailEnd/>
          </a:ln>
        </p:spPr>
      </p:pic>
      <p:pic>
        <p:nvPicPr>
          <p:cNvPr id="43012" name="Picture 4"/>
          <p:cNvPicPr>
            <a:picLocks noChangeAspect="1" noChangeArrowheads="1"/>
          </p:cNvPicPr>
          <p:nvPr/>
        </p:nvPicPr>
        <p:blipFill>
          <a:blip r:embed="rId3" cstate="print"/>
          <a:srcRect/>
          <a:stretch>
            <a:fillRect/>
          </a:stretch>
        </p:blipFill>
        <p:spPr bwMode="auto">
          <a:xfrm>
            <a:off x="1403648" y="5373216"/>
            <a:ext cx="3587005" cy="504056"/>
          </a:xfrm>
          <a:prstGeom prst="rect">
            <a:avLst/>
          </a:prstGeom>
          <a:noFill/>
          <a:ln w="9525">
            <a:noFill/>
            <a:miter lim="800000"/>
            <a:headEnd/>
            <a:tailEnd/>
          </a:ln>
        </p:spPr>
      </p:pic>
      <p:sp>
        <p:nvSpPr>
          <p:cNvPr id="10" name="矩形 9"/>
          <p:cNvSpPr/>
          <p:nvPr/>
        </p:nvSpPr>
        <p:spPr>
          <a:xfrm>
            <a:off x="1115616" y="3501008"/>
            <a:ext cx="3179075" cy="461665"/>
          </a:xfrm>
          <a:prstGeom prst="rect">
            <a:avLst/>
          </a:prstGeom>
        </p:spPr>
        <p:txBody>
          <a:bodyPr wrap="none">
            <a:spAutoFit/>
          </a:bodyPr>
          <a:lstStyle/>
          <a:p>
            <a:pPr>
              <a:buFont typeface="Wingdings" pitchFamily="2" charset="2"/>
              <a:buChar char="Ø"/>
            </a:pPr>
            <a:r>
              <a:rPr lang="en-US" altLang="zh-CN" dirty="0" smtClean="0"/>
              <a:t>Fourier domain model</a:t>
            </a:r>
            <a:endParaRPr lang="zh-CN" altLang="en-US" dirty="0"/>
          </a:p>
        </p:txBody>
      </p:sp>
      <p:pic>
        <p:nvPicPr>
          <p:cNvPr id="43013" name="Picture 5"/>
          <p:cNvPicPr>
            <a:picLocks noChangeAspect="1" noChangeArrowheads="1"/>
          </p:cNvPicPr>
          <p:nvPr/>
        </p:nvPicPr>
        <p:blipFill>
          <a:blip r:embed="rId4" cstate="print"/>
          <a:srcRect/>
          <a:stretch>
            <a:fillRect/>
          </a:stretch>
        </p:blipFill>
        <p:spPr bwMode="auto">
          <a:xfrm>
            <a:off x="1403648" y="1484784"/>
            <a:ext cx="4276725" cy="1428750"/>
          </a:xfrm>
          <a:prstGeom prst="rect">
            <a:avLst/>
          </a:prstGeom>
          <a:noFill/>
          <a:ln w="9525">
            <a:noFill/>
            <a:miter lim="800000"/>
            <a:headEnd/>
            <a:tailEnd/>
          </a:ln>
        </p:spPr>
      </p:pic>
      <p:pic>
        <p:nvPicPr>
          <p:cNvPr id="43014" name="Picture 6"/>
          <p:cNvPicPr>
            <a:picLocks noChangeAspect="1" noChangeArrowheads="1"/>
          </p:cNvPicPr>
          <p:nvPr/>
        </p:nvPicPr>
        <p:blipFill>
          <a:blip r:embed="rId5" cstate="print"/>
          <a:srcRect/>
          <a:stretch>
            <a:fillRect/>
          </a:stretch>
        </p:blipFill>
        <p:spPr bwMode="auto">
          <a:xfrm>
            <a:off x="1403648" y="4005064"/>
            <a:ext cx="4105275" cy="1352550"/>
          </a:xfrm>
          <a:prstGeom prst="rect">
            <a:avLst/>
          </a:prstGeom>
          <a:noFill/>
          <a:ln w="9525">
            <a:noFill/>
            <a:miter lim="800000"/>
            <a:headEnd/>
            <a:tailEnd/>
          </a:ln>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820472" cy="1143000"/>
          </a:xfrm>
        </p:spPr>
        <p:txBody>
          <a:bodyPr/>
          <a:lstStyle/>
          <a:p>
            <a:pPr lvl="1" algn="l"/>
            <a:r>
              <a:rPr lang="en-US" altLang="zh-CN" sz="3600" dirty="0"/>
              <a:t>III.5 Basic Methods for </a:t>
            </a:r>
            <a:r>
              <a:rPr lang="en-US" altLang="zh-CN" sz="3600" dirty="0" smtClean="0"/>
              <a:t>Image Restoration </a:t>
            </a:r>
            <a:r>
              <a:rPr lang="en-US" altLang="zh-CN" sz="3600" dirty="0"/>
              <a:t>and Identification</a:t>
            </a:r>
          </a:p>
        </p:txBody>
      </p:sp>
      <p:sp>
        <p:nvSpPr>
          <p:cNvPr id="3" name="内容占位符 2"/>
          <p:cNvSpPr>
            <a:spLocks noGrp="1"/>
          </p:cNvSpPr>
          <p:nvPr>
            <p:ph idx="1"/>
          </p:nvPr>
        </p:nvSpPr>
        <p:spPr>
          <a:xfrm>
            <a:off x="1331640" y="1052736"/>
            <a:ext cx="7308304" cy="5616624"/>
          </a:xfrm>
        </p:spPr>
        <p:txBody>
          <a:bodyPr/>
          <a:lstStyle/>
          <a:p>
            <a:r>
              <a:rPr lang="en-US" altLang="zh-CN" sz="2000" b="1" dirty="0"/>
              <a:t>1 Introduction</a:t>
            </a:r>
            <a:endParaRPr lang="en-US" altLang="zh-CN" sz="2000" dirty="0"/>
          </a:p>
          <a:p>
            <a:r>
              <a:rPr lang="en-US" altLang="zh-CN" sz="2000" b="1" dirty="0">
                <a:solidFill>
                  <a:srgbClr val="FF0000"/>
                </a:solidFill>
              </a:rPr>
              <a:t>2 Blur Models</a:t>
            </a:r>
          </a:p>
          <a:p>
            <a:pPr lvl="1"/>
            <a:r>
              <a:rPr lang="en-US" altLang="zh-CN" sz="2000" dirty="0" smtClean="0"/>
              <a:t>2.1 </a:t>
            </a:r>
            <a:r>
              <a:rPr lang="en-US" altLang="zh-CN" sz="2000" dirty="0" err="1"/>
              <a:t>NoBlur</a:t>
            </a:r>
            <a:endParaRPr lang="en-US" altLang="zh-CN" sz="2000" dirty="0"/>
          </a:p>
          <a:p>
            <a:pPr lvl="1"/>
            <a:r>
              <a:rPr lang="en-US" altLang="zh-CN" sz="2000" dirty="0" smtClean="0"/>
              <a:t>2.2 </a:t>
            </a:r>
            <a:r>
              <a:rPr lang="en-US" altLang="zh-CN" sz="2000" dirty="0"/>
              <a:t>Linear Motion Blur</a:t>
            </a:r>
          </a:p>
          <a:p>
            <a:pPr lvl="1"/>
            <a:r>
              <a:rPr lang="en-US" altLang="zh-CN" sz="2000" dirty="0" smtClean="0"/>
              <a:t>2.3 </a:t>
            </a:r>
            <a:r>
              <a:rPr lang="en-US" altLang="zh-CN" sz="2000" dirty="0"/>
              <a:t>Uniform Out-of-Focus </a:t>
            </a:r>
            <a:r>
              <a:rPr lang="en-US" altLang="zh-CN" sz="2000" dirty="0" smtClean="0"/>
              <a:t>Blur</a:t>
            </a:r>
          </a:p>
          <a:p>
            <a:pPr lvl="1"/>
            <a:r>
              <a:rPr lang="en-US" altLang="zh-CN" sz="2000" dirty="0"/>
              <a:t>2.4 Atmospheric Turbulence Blur</a:t>
            </a:r>
          </a:p>
          <a:p>
            <a:r>
              <a:rPr lang="en-US" altLang="zh-CN" sz="2000" b="1" dirty="0" smtClean="0"/>
              <a:t>3 Image </a:t>
            </a:r>
            <a:r>
              <a:rPr lang="en-US" altLang="zh-CN" sz="2000" b="1" dirty="0"/>
              <a:t>Restoration Algorithms</a:t>
            </a:r>
          </a:p>
          <a:p>
            <a:pPr lvl="1"/>
            <a:r>
              <a:rPr lang="en-US" altLang="zh-CN" sz="2000" dirty="0" smtClean="0"/>
              <a:t>3.1 </a:t>
            </a:r>
            <a:r>
              <a:rPr lang="en-US" altLang="zh-CN" sz="2000" dirty="0"/>
              <a:t>Inverse Filter</a:t>
            </a:r>
          </a:p>
          <a:p>
            <a:pPr lvl="1"/>
            <a:r>
              <a:rPr lang="en-US" altLang="zh-CN" sz="2000" dirty="0" smtClean="0"/>
              <a:t>3.2 </a:t>
            </a:r>
            <a:r>
              <a:rPr lang="en-US" altLang="zh-CN" sz="2000" dirty="0"/>
              <a:t>Least-Squares </a:t>
            </a:r>
            <a:r>
              <a:rPr lang="en-US" altLang="zh-CN" sz="2000" dirty="0" smtClean="0"/>
              <a:t>Filters </a:t>
            </a:r>
          </a:p>
          <a:p>
            <a:pPr lvl="1"/>
            <a:r>
              <a:rPr lang="en-US" altLang="zh-CN" sz="2000" dirty="0" smtClean="0"/>
              <a:t>3.3 Iterative </a:t>
            </a:r>
            <a:r>
              <a:rPr lang="en-US" altLang="zh-CN" sz="2000" dirty="0"/>
              <a:t>Filters</a:t>
            </a:r>
          </a:p>
          <a:p>
            <a:r>
              <a:rPr lang="en-US" altLang="zh-CN" sz="2000" b="1" dirty="0" smtClean="0"/>
              <a:t>4 </a:t>
            </a:r>
            <a:r>
              <a:rPr lang="en-US" altLang="zh-CN" sz="2000" b="1" dirty="0" smtClean="0"/>
              <a:t>Blur Identification Algorithms</a:t>
            </a:r>
          </a:p>
          <a:p>
            <a:pPr lvl="1"/>
            <a:r>
              <a:rPr lang="en-US" altLang="zh-CN" sz="2000" dirty="0" smtClean="0"/>
              <a:t>4.1 Spectral Blur Estimation</a:t>
            </a:r>
          </a:p>
          <a:p>
            <a:pPr lvl="1"/>
            <a:r>
              <a:rPr lang="en-US" altLang="zh-CN" sz="2000" dirty="0" smtClean="0"/>
              <a:t>4.2 Maximum-Likelihood Blur Estimation</a:t>
            </a:r>
          </a:p>
          <a:p>
            <a:pPr lvl="1"/>
            <a:endParaRPr lang="zh-CN" altLang="en-US" sz="2000" dirty="0"/>
          </a:p>
        </p:txBody>
      </p:sp>
    </p:spTree>
    <p:extLst>
      <p:ext uri="{BB962C8B-B14F-4D97-AF65-F5344CB8AC3E}">
        <p14:creationId xmlns:p14="http://schemas.microsoft.com/office/powerpoint/2010/main" val="4247604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Point-spread function</a:t>
            </a: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1475657" y="1844824"/>
            <a:ext cx="5544616" cy="1117777"/>
          </a:xfrm>
          <a:prstGeom prst="rect">
            <a:avLst/>
          </a:prstGeom>
          <a:noFill/>
          <a:ln w="9525">
            <a:noFill/>
            <a:miter lim="800000"/>
            <a:headEnd/>
            <a:tailEnd/>
          </a:ln>
        </p:spPr>
      </p:pic>
      <p:sp>
        <p:nvSpPr>
          <p:cNvPr id="10" name="矩形 9"/>
          <p:cNvSpPr/>
          <p:nvPr/>
        </p:nvSpPr>
        <p:spPr>
          <a:xfrm>
            <a:off x="1259632" y="2852936"/>
            <a:ext cx="7398568" cy="2554545"/>
          </a:xfrm>
          <a:prstGeom prst="rect">
            <a:avLst/>
          </a:prstGeom>
        </p:spPr>
        <p:txBody>
          <a:bodyPr wrap="square">
            <a:spAutoFit/>
          </a:bodyPr>
          <a:lstStyle/>
          <a:p>
            <a:r>
              <a:rPr lang="en-US" altLang="zh-CN" sz="2000" b="1" dirty="0" smtClean="0"/>
              <a:t>3 constraints:</a:t>
            </a:r>
          </a:p>
          <a:p>
            <a:pPr algn="just">
              <a:buFont typeface="Arial" pitchFamily="34" charset="0"/>
              <a:buChar char="•"/>
            </a:pPr>
            <a:r>
              <a:rPr lang="en-US" altLang="zh-CN" sz="2000" dirty="0" smtClean="0"/>
              <a:t>d(x, y) takes on nonnegative values only, because of the physics of the underlying image formation process; </a:t>
            </a:r>
          </a:p>
          <a:p>
            <a:pPr algn="just">
              <a:buFont typeface="Arial" pitchFamily="34" charset="0"/>
              <a:buChar char="•"/>
            </a:pPr>
            <a:r>
              <a:rPr lang="en-US" altLang="zh-CN" sz="2000" dirty="0" smtClean="0"/>
              <a:t>when real-valued images are dealt with the point-spread function d(x, y) is real-valued too; </a:t>
            </a:r>
          </a:p>
          <a:p>
            <a:pPr algn="just">
              <a:buFont typeface="Arial" pitchFamily="34" charset="0"/>
              <a:buChar char="•"/>
            </a:pPr>
            <a:r>
              <a:rPr lang="en-US" altLang="zh-CN" sz="2000" dirty="0" smtClean="0"/>
              <a:t>the imperfections in the image formation process are modeled as passive operations on the data, </a:t>
            </a:r>
            <a:r>
              <a:rPr lang="en-US" altLang="zh-CN" sz="2000" dirty="0" err="1" smtClean="0"/>
              <a:t>i.e</a:t>
            </a:r>
            <a:r>
              <a:rPr lang="en-US" altLang="zh-CN" sz="2000" dirty="0" smtClean="0"/>
              <a:t>, no “energy” is absorbed or generated. </a:t>
            </a:r>
            <a:endParaRPr lang="zh-CN" altLang="en-US" sz="2000" dirty="0"/>
          </a:p>
        </p:txBody>
      </p:sp>
      <p:sp>
        <p:nvSpPr>
          <p:cNvPr id="6" name="椭圆 5"/>
          <p:cNvSpPr/>
          <p:nvPr/>
        </p:nvSpPr>
        <p:spPr>
          <a:xfrm>
            <a:off x="2483768" y="1844824"/>
            <a:ext cx="108012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0897" name="Picture 1"/>
          <p:cNvPicPr>
            <a:picLocks noChangeAspect="1" noChangeArrowheads="1"/>
          </p:cNvPicPr>
          <p:nvPr/>
        </p:nvPicPr>
        <p:blipFill>
          <a:blip r:embed="rId4" cstate="print"/>
          <a:srcRect/>
          <a:stretch>
            <a:fillRect/>
          </a:stretch>
        </p:blipFill>
        <p:spPr bwMode="auto">
          <a:xfrm>
            <a:off x="2555776" y="5229200"/>
            <a:ext cx="2808313" cy="1469771"/>
          </a:xfrm>
          <a:prstGeom prst="rect">
            <a:avLst/>
          </a:prstGeom>
          <a:noFill/>
          <a:ln w="9525">
            <a:noFill/>
            <a:miter lim="800000"/>
            <a:headEnd/>
            <a:tailEnd/>
          </a:ln>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2.1 No blur</a:t>
            </a:r>
            <a:endParaRPr lang="zh-CN" altLang="en-US" dirty="0"/>
          </a:p>
        </p:txBody>
      </p:sp>
      <p:sp>
        <p:nvSpPr>
          <p:cNvPr id="11" name="矩形 10"/>
          <p:cNvSpPr/>
          <p:nvPr/>
        </p:nvSpPr>
        <p:spPr>
          <a:xfrm>
            <a:off x="1403648" y="1916832"/>
            <a:ext cx="6048672" cy="400110"/>
          </a:xfrm>
          <a:prstGeom prst="rect">
            <a:avLst/>
          </a:prstGeom>
        </p:spPr>
        <p:txBody>
          <a:bodyPr wrap="square">
            <a:spAutoFit/>
          </a:bodyPr>
          <a:lstStyle/>
          <a:p>
            <a:r>
              <a:rPr lang="en-US" altLang="zh-CN" sz="2000" dirty="0" smtClean="0"/>
              <a:t>PSF is modeled as a unit pulse:</a:t>
            </a:r>
            <a:endParaRPr lang="zh-CN" altLang="en-US" sz="2000" dirty="0"/>
          </a:p>
        </p:txBody>
      </p:sp>
      <p:pic>
        <p:nvPicPr>
          <p:cNvPr id="2050" name="Picture 2"/>
          <p:cNvPicPr>
            <a:picLocks noChangeAspect="1" noChangeArrowheads="1"/>
          </p:cNvPicPr>
          <p:nvPr/>
        </p:nvPicPr>
        <p:blipFill>
          <a:blip r:embed="rId3" cstate="print"/>
          <a:srcRect/>
          <a:stretch>
            <a:fillRect/>
          </a:stretch>
        </p:blipFill>
        <p:spPr bwMode="auto">
          <a:xfrm>
            <a:off x="1835696" y="2420888"/>
            <a:ext cx="4643569" cy="936104"/>
          </a:xfrm>
          <a:prstGeom prst="rect">
            <a:avLst/>
          </a:prstGeom>
          <a:noFill/>
          <a:ln w="9525">
            <a:noFill/>
            <a:miter lim="800000"/>
            <a:headEnd/>
            <a:tailEnd/>
          </a:ln>
        </p:spPr>
      </p:pic>
      <p:sp>
        <p:nvSpPr>
          <p:cNvPr id="12" name="矩形 11"/>
          <p:cNvSpPr/>
          <p:nvPr/>
        </p:nvSpPr>
        <p:spPr>
          <a:xfrm>
            <a:off x="1475656" y="4797152"/>
            <a:ext cx="6408712" cy="400110"/>
          </a:xfrm>
          <a:prstGeom prst="rect">
            <a:avLst/>
          </a:prstGeom>
        </p:spPr>
        <p:txBody>
          <a:bodyPr wrap="square">
            <a:spAutoFit/>
          </a:bodyPr>
          <a:lstStyle/>
          <a:p>
            <a:pPr algn="just"/>
            <a:r>
              <a:rPr lang="en-US" altLang="zh-CN" sz="2000" dirty="0" smtClean="0"/>
              <a:t>However, this can never be satisfied theoretically. </a:t>
            </a:r>
            <a:endParaRPr lang="zh-CN" altLang="en-US" sz="2000" dirty="0"/>
          </a:p>
        </p:txBody>
      </p:sp>
      <p:pic>
        <p:nvPicPr>
          <p:cNvPr id="7" name="Picture 2"/>
          <p:cNvPicPr>
            <a:picLocks noChangeAspect="1" noChangeArrowheads="1"/>
          </p:cNvPicPr>
          <p:nvPr/>
        </p:nvPicPr>
        <p:blipFill>
          <a:blip r:embed="rId4" cstate="print"/>
          <a:srcRect/>
          <a:stretch>
            <a:fillRect/>
          </a:stretch>
        </p:blipFill>
        <p:spPr bwMode="auto">
          <a:xfrm>
            <a:off x="1475656" y="3501008"/>
            <a:ext cx="5544616" cy="1117777"/>
          </a:xfrm>
          <a:prstGeom prst="rect">
            <a:avLst/>
          </a:prstGeom>
          <a:noFill/>
          <a:ln w="9525">
            <a:noFill/>
            <a:miter lim="800000"/>
            <a:headEnd/>
            <a:tailEnd/>
          </a:ln>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2.2 Linear motion blur</a:t>
            </a:r>
            <a:endParaRPr lang="zh-CN" altLang="en-US" dirty="0"/>
          </a:p>
        </p:txBody>
      </p:sp>
      <p:sp>
        <p:nvSpPr>
          <p:cNvPr id="11" name="矩形 10"/>
          <p:cNvSpPr/>
          <p:nvPr/>
        </p:nvSpPr>
        <p:spPr>
          <a:xfrm>
            <a:off x="1403648" y="2132856"/>
            <a:ext cx="6264696" cy="3170099"/>
          </a:xfrm>
          <a:prstGeom prst="rect">
            <a:avLst/>
          </a:prstGeom>
        </p:spPr>
        <p:txBody>
          <a:bodyPr wrap="square">
            <a:spAutoFit/>
          </a:bodyPr>
          <a:lstStyle/>
          <a:p>
            <a:pPr algn="just"/>
            <a:r>
              <a:rPr lang="en-US" altLang="zh-CN" sz="2000" dirty="0" smtClean="0"/>
              <a:t>  Many types of motion blur can be distinguished, all of which are due to relative motion between the recording device and the scene. This can be in the form of a translation, a rotation, a sudden change of scale, or some combinations of these. Here only the important case of a </a:t>
            </a:r>
            <a:r>
              <a:rPr lang="en-US" altLang="zh-CN" sz="2000" dirty="0" smtClean="0">
                <a:solidFill>
                  <a:srgbClr val="FF0000"/>
                </a:solidFill>
              </a:rPr>
              <a:t>global translation </a:t>
            </a:r>
            <a:r>
              <a:rPr lang="en-US" altLang="zh-CN" sz="2000" dirty="0" smtClean="0"/>
              <a:t>will be considered. </a:t>
            </a:r>
          </a:p>
          <a:p>
            <a:pPr algn="just"/>
            <a:endParaRPr lang="en-US" altLang="zh-CN" sz="2000" dirty="0" smtClean="0"/>
          </a:p>
          <a:p>
            <a:pPr algn="just"/>
            <a:r>
              <a:rPr lang="en-US" altLang="zh-CN" sz="2000" dirty="0" smtClean="0">
                <a:solidFill>
                  <a:srgbClr val="FF0000"/>
                </a:solidFill>
              </a:rPr>
              <a:t>Uniform motion in a straight line</a:t>
            </a:r>
            <a:r>
              <a:rPr lang="en-US" altLang="zh-CN" sz="2000" dirty="0" smtClean="0"/>
              <a:t> is the most general and common one of all the motion blurs. Others can be regarded as  piecewise Uniform motion in a straight line.</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2.2 Linear motion blur</a:t>
            </a:r>
            <a:endParaRPr lang="zh-CN" altLang="en-US" dirty="0"/>
          </a:p>
        </p:txBody>
      </p:sp>
      <p:sp>
        <p:nvSpPr>
          <p:cNvPr id="8" name="矩形 7"/>
          <p:cNvSpPr/>
          <p:nvPr/>
        </p:nvSpPr>
        <p:spPr>
          <a:xfrm>
            <a:off x="1331640" y="2132856"/>
            <a:ext cx="5976664" cy="2246769"/>
          </a:xfrm>
          <a:prstGeom prst="rect">
            <a:avLst/>
          </a:prstGeom>
        </p:spPr>
        <p:txBody>
          <a:bodyPr wrap="square">
            <a:spAutoFit/>
          </a:bodyPr>
          <a:lstStyle/>
          <a:p>
            <a:pPr algn="just"/>
            <a:r>
              <a:rPr lang="en-US" altLang="zh-CN" sz="2000" dirty="0" err="1" smtClean="0"/>
              <a:t>V</a:t>
            </a:r>
            <a:r>
              <a:rPr lang="en-US" altLang="zh-CN" sz="2000" baseline="-25000" dirty="0" err="1" smtClean="0"/>
              <a:t>velocity</a:t>
            </a:r>
            <a:r>
              <a:rPr lang="en-US" altLang="zh-CN" sz="2000" dirty="0" smtClean="0"/>
              <a:t>: the constant velocity at which the scene to be recorded translates relative to the camera.</a:t>
            </a:r>
          </a:p>
          <a:p>
            <a:pPr algn="just"/>
            <a:r>
              <a:rPr lang="en-US" altLang="zh-CN" sz="2000" dirty="0" smtClean="0"/>
              <a:t>Φ: the scene to be recorded translates relative to the camera under an angle of Φ radians with the horizontal axis.</a:t>
            </a:r>
          </a:p>
          <a:p>
            <a:pPr algn="just"/>
            <a:r>
              <a:rPr lang="en-US" altLang="zh-CN" sz="2000" dirty="0" smtClean="0"/>
              <a:t>t</a:t>
            </a:r>
            <a:r>
              <a:rPr lang="en-US" altLang="zh-CN" sz="2000" baseline="-25000" dirty="0" smtClean="0"/>
              <a:t>exposure</a:t>
            </a:r>
            <a:r>
              <a:rPr lang="en-US" altLang="zh-CN" sz="2000" dirty="0" smtClean="0"/>
              <a:t>: the exposure interval.</a:t>
            </a:r>
          </a:p>
          <a:p>
            <a:pPr algn="just"/>
            <a:r>
              <a:rPr lang="en-US" altLang="zh-CN" sz="2000" dirty="0" smtClean="0"/>
              <a:t>L: length of motion, L= V</a:t>
            </a:r>
            <a:r>
              <a:rPr lang="en-US" altLang="zh-CN" sz="2000" baseline="-25000" dirty="0" smtClean="0"/>
              <a:t>velocity</a:t>
            </a:r>
            <a:r>
              <a:rPr lang="en-US" altLang="zh-CN" sz="2000" dirty="0" smtClean="0"/>
              <a:t> *t</a:t>
            </a:r>
            <a:r>
              <a:rPr lang="en-US" altLang="zh-CN" sz="2000" baseline="-25000" dirty="0" smtClean="0"/>
              <a:t>exposure</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2.2 Linear motion blur</a:t>
            </a:r>
            <a:endParaRPr lang="zh-CN" altLang="en-US" dirty="0"/>
          </a:p>
        </p:txBody>
      </p:sp>
      <p:grpSp>
        <p:nvGrpSpPr>
          <p:cNvPr id="12" name="组合 11"/>
          <p:cNvGrpSpPr/>
          <p:nvPr/>
        </p:nvGrpSpPr>
        <p:grpSpPr>
          <a:xfrm>
            <a:off x="1259632" y="1700808"/>
            <a:ext cx="6048672" cy="4604344"/>
            <a:chOff x="1475656" y="1916832"/>
            <a:chExt cx="6048672" cy="4604344"/>
          </a:xfrm>
        </p:grpSpPr>
        <p:grpSp>
          <p:nvGrpSpPr>
            <p:cNvPr id="8" name="组合 7"/>
            <p:cNvGrpSpPr/>
            <p:nvPr/>
          </p:nvGrpSpPr>
          <p:grpSpPr>
            <a:xfrm>
              <a:off x="1475656" y="3717032"/>
              <a:ext cx="6048672" cy="1440160"/>
              <a:chOff x="1475656" y="3717032"/>
              <a:chExt cx="6048672" cy="1440160"/>
            </a:xfrm>
          </p:grpSpPr>
          <p:sp>
            <p:nvSpPr>
              <p:cNvPr id="6" name="矩形 5"/>
              <p:cNvSpPr/>
              <p:nvPr/>
            </p:nvSpPr>
            <p:spPr>
              <a:xfrm>
                <a:off x="1475656" y="3717032"/>
                <a:ext cx="6048672" cy="400110"/>
              </a:xfrm>
              <a:prstGeom prst="rect">
                <a:avLst/>
              </a:prstGeom>
            </p:spPr>
            <p:txBody>
              <a:bodyPr wrap="square">
                <a:spAutoFit/>
              </a:bodyPr>
              <a:lstStyle/>
              <a:p>
                <a:r>
                  <a:rPr lang="en-US" altLang="zh-CN" sz="2000" dirty="0" smtClean="0"/>
                  <a:t>PSF is given by:</a:t>
                </a:r>
                <a:endParaRPr lang="zh-CN" altLang="en-US" sz="2000" dirty="0"/>
              </a:p>
            </p:txBody>
          </p:sp>
          <p:pic>
            <p:nvPicPr>
              <p:cNvPr id="1026" name="Picture 2"/>
              <p:cNvPicPr>
                <a:picLocks noChangeAspect="1" noChangeArrowheads="1"/>
              </p:cNvPicPr>
              <p:nvPr/>
            </p:nvPicPr>
            <p:blipFill>
              <a:blip r:embed="rId3" cstate="print"/>
              <a:srcRect/>
              <a:stretch>
                <a:fillRect/>
              </a:stretch>
            </p:blipFill>
            <p:spPr bwMode="auto">
              <a:xfrm>
                <a:off x="1835696" y="4149080"/>
                <a:ext cx="5653084" cy="1008112"/>
              </a:xfrm>
              <a:prstGeom prst="rect">
                <a:avLst/>
              </a:prstGeom>
              <a:noFill/>
              <a:ln w="9525">
                <a:noFill/>
                <a:miter lim="800000"/>
                <a:headEnd/>
                <a:tailEnd/>
              </a:ln>
            </p:spPr>
          </p:pic>
        </p:grpSp>
        <p:pic>
          <p:nvPicPr>
            <p:cNvPr id="64513" name="Picture 1"/>
            <p:cNvPicPr>
              <a:picLocks noChangeAspect="1" noChangeArrowheads="1"/>
            </p:cNvPicPr>
            <p:nvPr/>
          </p:nvPicPr>
          <p:blipFill>
            <a:blip r:embed="rId4" cstate="print"/>
            <a:srcRect/>
            <a:stretch>
              <a:fillRect/>
            </a:stretch>
          </p:blipFill>
          <p:spPr bwMode="auto">
            <a:xfrm>
              <a:off x="1835696" y="2996952"/>
              <a:ext cx="2604995" cy="720080"/>
            </a:xfrm>
            <a:prstGeom prst="rect">
              <a:avLst/>
            </a:prstGeom>
            <a:noFill/>
            <a:ln w="9525">
              <a:noFill/>
              <a:miter lim="800000"/>
              <a:headEnd/>
              <a:tailEnd/>
            </a:ln>
          </p:spPr>
        </p:pic>
        <p:sp>
          <p:nvSpPr>
            <p:cNvPr id="10" name="矩形 9"/>
            <p:cNvSpPr/>
            <p:nvPr/>
          </p:nvSpPr>
          <p:spPr>
            <a:xfrm>
              <a:off x="1475656" y="1916832"/>
              <a:ext cx="5976664" cy="1015663"/>
            </a:xfrm>
            <a:prstGeom prst="rect">
              <a:avLst/>
            </a:prstGeom>
          </p:spPr>
          <p:txBody>
            <a:bodyPr wrap="square">
              <a:spAutoFit/>
            </a:bodyPr>
            <a:lstStyle/>
            <a:p>
              <a:pPr algn="just"/>
              <a:r>
                <a:rPr lang="en-US" altLang="zh-CN" sz="2000" dirty="0" smtClean="0"/>
                <a:t>Motion blurred image is actually the superposition(</a:t>
              </a:r>
              <a:r>
                <a:rPr lang="zh-CN" altLang="en-US" sz="2000" dirty="0" smtClean="0"/>
                <a:t>叠加</a:t>
              </a:r>
              <a:r>
                <a:rPr lang="en-US" altLang="zh-CN" sz="2000" dirty="0" smtClean="0"/>
                <a:t>) of the same scenery image after a series of distance delay:</a:t>
              </a:r>
              <a:endParaRPr lang="zh-CN" altLang="en-US" sz="2000" dirty="0" smtClean="0"/>
            </a:p>
          </p:txBody>
        </p:sp>
        <p:pic>
          <p:nvPicPr>
            <p:cNvPr id="11" name="Picture 2"/>
            <p:cNvPicPr>
              <a:picLocks noChangeAspect="1" noChangeArrowheads="1"/>
            </p:cNvPicPr>
            <p:nvPr/>
          </p:nvPicPr>
          <p:blipFill>
            <a:blip r:embed="rId5" cstate="print"/>
            <a:srcRect/>
            <a:stretch>
              <a:fillRect/>
            </a:stretch>
          </p:blipFill>
          <p:spPr bwMode="auto">
            <a:xfrm>
              <a:off x="1835695" y="5229200"/>
              <a:ext cx="5688633" cy="1291976"/>
            </a:xfrm>
            <a:prstGeom prst="rect">
              <a:avLst/>
            </a:prstGeom>
            <a:noFill/>
            <a:ln w="9525">
              <a:noFill/>
              <a:miter lim="800000"/>
              <a:headEnd/>
              <a:tailEnd/>
            </a:ln>
          </p:spPr>
        </p:pic>
      </p:gr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2.2 Linear motion blur</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1691680" y="3356992"/>
            <a:ext cx="5375085" cy="1440160"/>
          </a:xfrm>
          <a:prstGeom prst="rect">
            <a:avLst/>
          </a:prstGeom>
          <a:noFill/>
          <a:ln w="9525">
            <a:noFill/>
            <a:miter lim="800000"/>
            <a:headEnd/>
            <a:tailEnd/>
          </a:ln>
        </p:spPr>
      </p:pic>
      <p:grpSp>
        <p:nvGrpSpPr>
          <p:cNvPr id="7" name="组合 6"/>
          <p:cNvGrpSpPr/>
          <p:nvPr/>
        </p:nvGrpSpPr>
        <p:grpSpPr>
          <a:xfrm>
            <a:off x="1547664" y="2060848"/>
            <a:ext cx="5832648" cy="1015663"/>
            <a:chOff x="1547664" y="2060848"/>
            <a:chExt cx="5832648" cy="1015663"/>
          </a:xfrm>
        </p:grpSpPr>
        <p:sp>
          <p:nvSpPr>
            <p:cNvPr id="8" name="矩形 7"/>
            <p:cNvSpPr/>
            <p:nvPr/>
          </p:nvSpPr>
          <p:spPr>
            <a:xfrm>
              <a:off x="1547664" y="2060848"/>
              <a:ext cx="5832648" cy="1015663"/>
            </a:xfrm>
            <a:prstGeom prst="rect">
              <a:avLst/>
            </a:prstGeom>
          </p:spPr>
          <p:txBody>
            <a:bodyPr wrap="square">
              <a:spAutoFit/>
            </a:bodyPr>
            <a:lstStyle/>
            <a:p>
              <a:pPr algn="just"/>
              <a:r>
                <a:rPr lang="en-US" altLang="zh-CN" sz="2000" dirty="0" smtClean="0"/>
                <a:t>  The discrete version of this PSF is not easily captured in a closed form expression in general. For the special case that + = 0, , an appropriate approximation is:</a:t>
              </a:r>
              <a:endParaRPr lang="zh-CN" altLang="en-US" sz="2000" dirty="0"/>
            </a:p>
          </p:txBody>
        </p:sp>
        <p:pic>
          <p:nvPicPr>
            <p:cNvPr id="84993" name="Picture 1"/>
            <p:cNvPicPr>
              <a:picLocks noChangeAspect="1" noChangeArrowheads="1"/>
            </p:cNvPicPr>
            <p:nvPr/>
          </p:nvPicPr>
          <p:blipFill>
            <a:blip r:embed="rId4" cstate="print"/>
            <a:srcRect/>
            <a:stretch>
              <a:fillRect/>
            </a:stretch>
          </p:blipFill>
          <p:spPr bwMode="auto">
            <a:xfrm>
              <a:off x="2605683" y="2780928"/>
              <a:ext cx="598165" cy="239266"/>
            </a:xfrm>
            <a:prstGeom prst="rect">
              <a:avLst/>
            </a:prstGeom>
            <a:noFill/>
            <a:ln w="9525">
              <a:noFill/>
              <a:miter lim="800000"/>
              <a:headEnd/>
              <a:tailEnd/>
            </a:ln>
          </p:spPr>
        </p:pic>
      </p:gr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820472" cy="1143000"/>
          </a:xfrm>
        </p:spPr>
        <p:txBody>
          <a:bodyPr/>
          <a:lstStyle/>
          <a:p>
            <a:pPr lvl="1" algn="l"/>
            <a:r>
              <a:rPr lang="en-US" altLang="zh-CN" sz="3600" dirty="0"/>
              <a:t>III.5 Basic Methods for </a:t>
            </a:r>
            <a:r>
              <a:rPr lang="en-US" altLang="zh-CN" sz="3600" dirty="0" smtClean="0"/>
              <a:t>Image Restoration </a:t>
            </a:r>
            <a:r>
              <a:rPr lang="en-US" altLang="zh-CN" sz="3600" dirty="0"/>
              <a:t>and Identification</a:t>
            </a:r>
          </a:p>
        </p:txBody>
      </p:sp>
      <p:sp>
        <p:nvSpPr>
          <p:cNvPr id="3" name="内容占位符 2"/>
          <p:cNvSpPr>
            <a:spLocks noGrp="1"/>
          </p:cNvSpPr>
          <p:nvPr>
            <p:ph idx="1"/>
          </p:nvPr>
        </p:nvSpPr>
        <p:spPr>
          <a:xfrm>
            <a:off x="2915816" y="692696"/>
            <a:ext cx="7308304" cy="6408712"/>
          </a:xfrm>
        </p:spPr>
        <p:txBody>
          <a:bodyPr/>
          <a:lstStyle/>
          <a:p>
            <a:r>
              <a:rPr lang="en-US" altLang="zh-CN" sz="2400" b="1" dirty="0">
                <a:solidFill>
                  <a:srgbClr val="FF0000"/>
                </a:solidFill>
              </a:rPr>
              <a:t>1 Introduction</a:t>
            </a:r>
            <a:endParaRPr lang="en-US" altLang="zh-CN" sz="2400" dirty="0">
              <a:solidFill>
                <a:srgbClr val="FF0000"/>
              </a:solidFill>
            </a:endParaRPr>
          </a:p>
          <a:p>
            <a:r>
              <a:rPr lang="en-US" altLang="zh-CN" sz="2400" b="1" dirty="0"/>
              <a:t>2 Blur Models</a:t>
            </a:r>
          </a:p>
          <a:p>
            <a:pPr lvl="1"/>
            <a:r>
              <a:rPr lang="en-US" altLang="zh-CN" sz="2400" dirty="0" smtClean="0"/>
              <a:t>2.1 No</a:t>
            </a:r>
            <a:r>
              <a:rPr lang="zh-CN" altLang="en-US" sz="2400" dirty="0" smtClean="0"/>
              <a:t> </a:t>
            </a:r>
            <a:r>
              <a:rPr lang="en-US" altLang="zh-CN" sz="2400" dirty="0" smtClean="0"/>
              <a:t>Blur</a:t>
            </a:r>
            <a:endParaRPr lang="en-US" altLang="zh-CN" sz="2400" dirty="0"/>
          </a:p>
          <a:p>
            <a:pPr lvl="1"/>
            <a:r>
              <a:rPr lang="en-US" altLang="zh-CN" sz="2400" dirty="0" smtClean="0"/>
              <a:t>2.2 </a:t>
            </a:r>
            <a:r>
              <a:rPr lang="en-US" altLang="zh-CN" sz="2400" dirty="0"/>
              <a:t>Linear Motion Blur</a:t>
            </a:r>
          </a:p>
          <a:p>
            <a:pPr lvl="1"/>
            <a:r>
              <a:rPr lang="en-US" altLang="zh-CN" sz="2400" dirty="0" smtClean="0"/>
              <a:t>2.3 </a:t>
            </a:r>
            <a:r>
              <a:rPr lang="en-US" altLang="zh-CN" sz="2400" dirty="0"/>
              <a:t>Uniform Out-of-Focus </a:t>
            </a:r>
            <a:r>
              <a:rPr lang="en-US" altLang="zh-CN" sz="2400" dirty="0" smtClean="0"/>
              <a:t>Blur</a:t>
            </a:r>
          </a:p>
          <a:p>
            <a:pPr lvl="1"/>
            <a:r>
              <a:rPr lang="en-US" altLang="zh-CN" sz="2400" dirty="0"/>
              <a:t>2.4 Atmospheric Turbulence Blur</a:t>
            </a:r>
          </a:p>
          <a:p>
            <a:r>
              <a:rPr lang="en-US" altLang="zh-CN" sz="2400" b="1" dirty="0" smtClean="0"/>
              <a:t>3 Image </a:t>
            </a:r>
            <a:r>
              <a:rPr lang="en-US" altLang="zh-CN" sz="2400" b="1" dirty="0"/>
              <a:t>Restoration Algorithms</a:t>
            </a:r>
          </a:p>
          <a:p>
            <a:pPr lvl="1"/>
            <a:r>
              <a:rPr lang="en-US" altLang="zh-CN" sz="2400" dirty="0" smtClean="0"/>
              <a:t>3.1 </a:t>
            </a:r>
            <a:r>
              <a:rPr lang="en-US" altLang="zh-CN" sz="2400" dirty="0"/>
              <a:t>Inverse Filter</a:t>
            </a:r>
          </a:p>
          <a:p>
            <a:pPr lvl="1"/>
            <a:r>
              <a:rPr lang="en-US" altLang="zh-CN" sz="2400" dirty="0" smtClean="0"/>
              <a:t>3.2 </a:t>
            </a:r>
            <a:r>
              <a:rPr lang="en-US" altLang="zh-CN" sz="2400" dirty="0"/>
              <a:t>Least-Squares </a:t>
            </a:r>
            <a:r>
              <a:rPr lang="en-US" altLang="zh-CN" sz="2400" dirty="0" smtClean="0"/>
              <a:t>Filters </a:t>
            </a:r>
          </a:p>
          <a:p>
            <a:pPr lvl="1"/>
            <a:r>
              <a:rPr lang="en-US" altLang="zh-CN" sz="2400" dirty="0" smtClean="0"/>
              <a:t>3.3 Iterative </a:t>
            </a:r>
            <a:r>
              <a:rPr lang="en-US" altLang="zh-CN" sz="2400" dirty="0"/>
              <a:t>Filters</a:t>
            </a:r>
          </a:p>
          <a:p>
            <a:r>
              <a:rPr lang="en-US" altLang="zh-CN" sz="2400" b="1" dirty="0" smtClean="0"/>
              <a:t>4 </a:t>
            </a:r>
            <a:r>
              <a:rPr lang="en-US" altLang="zh-CN" sz="2400" b="1" dirty="0" smtClean="0"/>
              <a:t>Blur Identification Algorithms</a:t>
            </a:r>
          </a:p>
          <a:p>
            <a:pPr lvl="1"/>
            <a:r>
              <a:rPr lang="en-US" altLang="zh-CN" sz="2400" dirty="0" smtClean="0"/>
              <a:t>4.1 Spectral Blur Estimation</a:t>
            </a:r>
          </a:p>
          <a:p>
            <a:pPr lvl="1"/>
            <a:r>
              <a:rPr lang="en-US" altLang="zh-CN" sz="2400" dirty="0" smtClean="0"/>
              <a:t>4.2 Maximum-Likelihood Blur Estimation</a:t>
            </a:r>
          </a:p>
          <a:p>
            <a:pPr lvl="1"/>
            <a:endParaRPr lang="zh-CN" altLang="en-US" sz="2400" dirty="0"/>
          </a:p>
        </p:txBody>
      </p:sp>
    </p:spTree>
    <p:extLst>
      <p:ext uri="{BB962C8B-B14F-4D97-AF65-F5344CB8AC3E}">
        <p14:creationId xmlns:p14="http://schemas.microsoft.com/office/powerpoint/2010/main" val="4247604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2.2 Linear motion blur</a:t>
            </a:r>
            <a:endParaRPr lang="zh-CN" altLang="en-US" dirty="0"/>
          </a:p>
        </p:txBody>
      </p:sp>
      <p:sp>
        <p:nvSpPr>
          <p:cNvPr id="6" name="矩形 5"/>
          <p:cNvSpPr/>
          <p:nvPr/>
        </p:nvSpPr>
        <p:spPr>
          <a:xfrm>
            <a:off x="971600" y="1988840"/>
            <a:ext cx="6984776" cy="3170099"/>
          </a:xfrm>
          <a:prstGeom prst="rect">
            <a:avLst/>
          </a:prstGeom>
        </p:spPr>
        <p:txBody>
          <a:bodyPr wrap="square">
            <a:spAutoFit/>
          </a:bodyPr>
          <a:lstStyle/>
          <a:p>
            <a:pPr algn="just"/>
            <a:r>
              <a:rPr lang="en-US" altLang="zh-CN" sz="2000" dirty="0" smtClean="0"/>
              <a:t>Matlab implementation:</a:t>
            </a:r>
          </a:p>
          <a:p>
            <a:pPr algn="just"/>
            <a:r>
              <a:rPr lang="en-US" altLang="zh-CN" sz="2000" dirty="0" smtClean="0"/>
              <a:t>          </a:t>
            </a:r>
          </a:p>
          <a:p>
            <a:pPr algn="just"/>
            <a:r>
              <a:rPr lang="en-US" altLang="zh-CN" sz="2000" dirty="0" smtClean="0"/>
              <a:t>      fspecial(‘motion’,LEN,THETA)</a:t>
            </a:r>
          </a:p>
          <a:p>
            <a:pPr algn="just"/>
            <a:r>
              <a:rPr lang="en-US" altLang="zh-CN" sz="2000" dirty="0" smtClean="0"/>
              <a:t>          </a:t>
            </a:r>
          </a:p>
          <a:p>
            <a:pPr algn="just"/>
            <a:r>
              <a:rPr lang="en-US" altLang="zh-CN" sz="2000" dirty="0" smtClean="0"/>
              <a:t>    It returns a filter to approximate, once convolved with an image, the linear motion of a camera by LEN pixels, with an angle of THETA degrees in a counter-clockwise direction. The filter becomes a vector for horizontal and vertical motions. The  default LEN is 9, the default THETA is 0, which corresponds to a horizontal motion of 9 pixels.</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Lena.jpg"/>
          <p:cNvPicPr>
            <a:picLocks noChangeAspect="1"/>
          </p:cNvPicPr>
          <p:nvPr/>
        </p:nvPicPr>
        <p:blipFill>
          <a:blip r:embed="rId3" cstate="print"/>
          <a:stretch>
            <a:fillRect/>
          </a:stretch>
        </p:blipFill>
        <p:spPr>
          <a:xfrm>
            <a:off x="899592" y="260648"/>
            <a:ext cx="3134655" cy="3134655"/>
          </a:xfrm>
          <a:prstGeom prst="rect">
            <a:avLst/>
          </a:prstGeom>
        </p:spPr>
      </p:pic>
      <p:pic>
        <p:nvPicPr>
          <p:cNvPr id="145409" name="Picture 1" descr="C:\Users\zy_bit\AppData\Roaming\Tencent\Users\451406714\QQ\WinTemp\RichOle\$RF)`H[N_J2BRQSW246(GW4.jpg"/>
          <p:cNvPicPr>
            <a:picLocks noChangeAspect="1" noChangeArrowheads="1"/>
          </p:cNvPicPr>
          <p:nvPr/>
        </p:nvPicPr>
        <p:blipFill>
          <a:blip r:embed="rId4" cstate="print"/>
          <a:srcRect/>
          <a:stretch>
            <a:fillRect/>
          </a:stretch>
        </p:blipFill>
        <p:spPr bwMode="auto">
          <a:xfrm>
            <a:off x="4644008" y="260648"/>
            <a:ext cx="3168352" cy="3145337"/>
          </a:xfrm>
          <a:prstGeom prst="rect">
            <a:avLst/>
          </a:prstGeom>
          <a:noFill/>
        </p:spPr>
      </p:pic>
      <p:pic>
        <p:nvPicPr>
          <p:cNvPr id="145410" name="Picture 2" descr="C:\Users\zy_bit\AppData\Roaming\Tencent\Users\451406714\QQ\WinTemp\RichOle\NZ6U0VU}GG_$H_P4E(M~8K3.jpg"/>
          <p:cNvPicPr>
            <a:picLocks noChangeAspect="1" noChangeArrowheads="1"/>
          </p:cNvPicPr>
          <p:nvPr/>
        </p:nvPicPr>
        <p:blipFill>
          <a:blip r:embed="rId5" cstate="print"/>
          <a:srcRect/>
          <a:stretch>
            <a:fillRect/>
          </a:stretch>
        </p:blipFill>
        <p:spPr bwMode="auto">
          <a:xfrm>
            <a:off x="899592" y="3473624"/>
            <a:ext cx="3131328" cy="3123728"/>
          </a:xfrm>
          <a:prstGeom prst="rect">
            <a:avLst/>
          </a:prstGeom>
          <a:noFill/>
        </p:spPr>
      </p:pic>
      <p:pic>
        <p:nvPicPr>
          <p:cNvPr id="145411" name="Picture 3" descr="C:\Users\zy_bit\AppData\Roaming\Tencent\Users\451406714\QQ\WinTemp\RichOle\APZ$0~4LIS[[5IGBWGH25G7.jpg"/>
          <p:cNvPicPr>
            <a:picLocks noChangeAspect="1" noChangeArrowheads="1"/>
          </p:cNvPicPr>
          <p:nvPr/>
        </p:nvPicPr>
        <p:blipFill>
          <a:blip r:embed="rId6" cstate="print"/>
          <a:srcRect/>
          <a:stretch>
            <a:fillRect/>
          </a:stretch>
        </p:blipFill>
        <p:spPr bwMode="auto">
          <a:xfrm>
            <a:off x="4644008" y="3501009"/>
            <a:ext cx="3168352" cy="3096344"/>
          </a:xfrm>
          <a:prstGeom prst="rect">
            <a:avLst/>
          </a:prstGeom>
          <a:noFill/>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548680"/>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115616" y="1124744"/>
            <a:ext cx="5184576" cy="461665"/>
          </a:xfrm>
          <a:prstGeom prst="rect">
            <a:avLst/>
          </a:prstGeom>
        </p:spPr>
        <p:txBody>
          <a:bodyPr wrap="square">
            <a:spAutoFit/>
          </a:bodyPr>
          <a:lstStyle/>
          <a:p>
            <a:pPr>
              <a:buFont typeface="Wingdings" pitchFamily="2" charset="2"/>
              <a:buChar char="Ø"/>
            </a:pPr>
            <a:r>
              <a:rPr lang="en-US" altLang="zh-CN" dirty="0" smtClean="0"/>
              <a:t>2.3 Uniform Out-of-Focus Blur</a:t>
            </a:r>
            <a:endParaRPr lang="zh-CN" altLang="en-US" dirty="0"/>
          </a:p>
        </p:txBody>
      </p:sp>
      <p:pic>
        <p:nvPicPr>
          <p:cNvPr id="58369" name="Picture 1"/>
          <p:cNvPicPr>
            <a:picLocks noChangeAspect="1" noChangeArrowheads="1"/>
          </p:cNvPicPr>
          <p:nvPr/>
        </p:nvPicPr>
        <p:blipFill>
          <a:blip r:embed="rId3" cstate="print"/>
          <a:srcRect/>
          <a:stretch>
            <a:fillRect/>
          </a:stretch>
        </p:blipFill>
        <p:spPr bwMode="auto">
          <a:xfrm>
            <a:off x="1403648" y="5301208"/>
            <a:ext cx="1552575" cy="771525"/>
          </a:xfrm>
          <a:prstGeom prst="rect">
            <a:avLst/>
          </a:prstGeom>
          <a:noFill/>
          <a:ln w="9525">
            <a:solidFill>
              <a:srgbClr val="FF0000"/>
            </a:solidFill>
            <a:miter lim="800000"/>
            <a:headEnd/>
            <a:tailEnd/>
          </a:ln>
        </p:spPr>
      </p:pic>
      <p:pic>
        <p:nvPicPr>
          <p:cNvPr id="8" name="图片 7" descr="1.jpg"/>
          <p:cNvPicPr>
            <a:picLocks noChangeAspect="1"/>
          </p:cNvPicPr>
          <p:nvPr/>
        </p:nvPicPr>
        <p:blipFill>
          <a:blip r:embed="rId4" cstate="print"/>
          <a:stretch>
            <a:fillRect/>
          </a:stretch>
        </p:blipFill>
        <p:spPr>
          <a:xfrm>
            <a:off x="1331640" y="1628800"/>
            <a:ext cx="5688632" cy="3415610"/>
          </a:xfrm>
          <a:prstGeom prst="rect">
            <a:avLst/>
          </a:prstGeom>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33265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043608" y="836712"/>
            <a:ext cx="5184576" cy="461665"/>
          </a:xfrm>
          <a:prstGeom prst="rect">
            <a:avLst/>
          </a:prstGeom>
        </p:spPr>
        <p:txBody>
          <a:bodyPr wrap="square">
            <a:spAutoFit/>
          </a:bodyPr>
          <a:lstStyle/>
          <a:p>
            <a:pPr>
              <a:buFont typeface="Wingdings" pitchFamily="2" charset="2"/>
              <a:buChar char="Ø"/>
            </a:pPr>
            <a:r>
              <a:rPr lang="en-US" altLang="zh-CN" dirty="0" smtClean="0"/>
              <a:t>2.3 Uniform Out-of-Focus Blur</a:t>
            </a:r>
            <a:endParaRPr lang="zh-CN" altLang="en-US" dirty="0"/>
          </a:p>
        </p:txBody>
      </p:sp>
      <p:pic>
        <p:nvPicPr>
          <p:cNvPr id="58369" name="Picture 1"/>
          <p:cNvPicPr>
            <a:picLocks noChangeAspect="1" noChangeArrowheads="1"/>
          </p:cNvPicPr>
          <p:nvPr/>
        </p:nvPicPr>
        <p:blipFill>
          <a:blip r:embed="rId3" cstate="print"/>
          <a:srcRect/>
          <a:stretch>
            <a:fillRect/>
          </a:stretch>
        </p:blipFill>
        <p:spPr bwMode="auto">
          <a:xfrm>
            <a:off x="3795713" y="3043238"/>
            <a:ext cx="1552575" cy="771525"/>
          </a:xfrm>
          <a:prstGeom prst="rect">
            <a:avLst/>
          </a:prstGeom>
          <a:noFill/>
          <a:ln w="9525">
            <a:noFill/>
            <a:miter lim="800000"/>
            <a:headEnd/>
            <a:tailEnd/>
          </a:ln>
        </p:spPr>
      </p:pic>
      <p:pic>
        <p:nvPicPr>
          <p:cNvPr id="58370" name="Picture 2"/>
          <p:cNvPicPr>
            <a:picLocks noChangeAspect="1" noChangeArrowheads="1"/>
          </p:cNvPicPr>
          <p:nvPr/>
        </p:nvPicPr>
        <p:blipFill>
          <a:blip r:embed="rId4" cstate="print"/>
          <a:srcRect/>
          <a:stretch>
            <a:fillRect/>
          </a:stretch>
        </p:blipFill>
        <p:spPr bwMode="auto">
          <a:xfrm>
            <a:off x="1331640" y="1412776"/>
            <a:ext cx="5911673" cy="3600400"/>
          </a:xfrm>
          <a:prstGeom prst="rect">
            <a:avLst/>
          </a:prstGeom>
          <a:noFill/>
          <a:ln w="9525">
            <a:noFill/>
            <a:miter lim="800000"/>
            <a:headEnd/>
            <a:tailEnd/>
          </a:ln>
        </p:spPr>
      </p:pic>
      <p:pic>
        <p:nvPicPr>
          <p:cNvPr id="81923" name="Picture 3"/>
          <p:cNvPicPr>
            <a:picLocks noChangeAspect="1" noChangeArrowheads="1"/>
          </p:cNvPicPr>
          <p:nvPr/>
        </p:nvPicPr>
        <p:blipFill>
          <a:blip r:embed="rId5" cstate="print"/>
          <a:srcRect/>
          <a:stretch>
            <a:fillRect/>
          </a:stretch>
        </p:blipFill>
        <p:spPr bwMode="auto">
          <a:xfrm>
            <a:off x="1331640" y="5157192"/>
            <a:ext cx="1244710" cy="720080"/>
          </a:xfrm>
          <a:prstGeom prst="rect">
            <a:avLst/>
          </a:prstGeom>
          <a:noFill/>
          <a:ln w="9525">
            <a:solidFill>
              <a:srgbClr val="FF0000"/>
            </a:solidFill>
            <a:miter lim="800000"/>
            <a:headEnd/>
            <a:tailEnd/>
          </a:ln>
        </p:spPr>
      </p:pic>
      <p:sp>
        <p:nvSpPr>
          <p:cNvPr id="10" name="TextBox 9"/>
          <p:cNvSpPr txBox="1"/>
          <p:nvPr/>
        </p:nvSpPr>
        <p:spPr>
          <a:xfrm>
            <a:off x="3059832" y="5229200"/>
            <a:ext cx="3312368" cy="1015663"/>
          </a:xfrm>
          <a:prstGeom prst="rect">
            <a:avLst/>
          </a:prstGeom>
          <a:noFill/>
        </p:spPr>
        <p:txBody>
          <a:bodyPr wrap="square" rtlCol="0">
            <a:spAutoFit/>
          </a:bodyPr>
          <a:lstStyle/>
          <a:p>
            <a:r>
              <a:rPr lang="en-US" altLang="zh-CN" sz="2000" dirty="0" smtClean="0"/>
              <a:t>d: diameter of defocus</a:t>
            </a:r>
          </a:p>
          <a:p>
            <a:r>
              <a:rPr lang="en-US" altLang="zh-CN" sz="2000" dirty="0" smtClean="0"/>
              <a:t>D:diameter of lens</a:t>
            </a:r>
          </a:p>
          <a:p>
            <a:r>
              <a:rPr lang="en-US" altLang="zh-CN" sz="2000" dirty="0" smtClean="0"/>
              <a:t>v</a:t>
            </a:r>
            <a:r>
              <a:rPr lang="en-US" altLang="zh-CN" sz="2000" baseline="-25000" dirty="0" smtClean="0"/>
              <a:t>0</a:t>
            </a:r>
            <a:r>
              <a:rPr lang="en-US" altLang="zh-CN" sz="2000" dirty="0" smtClean="0"/>
              <a:t>:image distance</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33265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043608" y="836712"/>
            <a:ext cx="5184576" cy="461665"/>
          </a:xfrm>
          <a:prstGeom prst="rect">
            <a:avLst/>
          </a:prstGeom>
        </p:spPr>
        <p:txBody>
          <a:bodyPr wrap="square">
            <a:spAutoFit/>
          </a:bodyPr>
          <a:lstStyle/>
          <a:p>
            <a:pPr>
              <a:buFont typeface="Wingdings" pitchFamily="2" charset="2"/>
              <a:buChar char="Ø"/>
            </a:pPr>
            <a:r>
              <a:rPr lang="en-US" altLang="zh-CN" dirty="0" smtClean="0"/>
              <a:t>2.3 Uniform Out-of-Focus Blur</a:t>
            </a:r>
            <a:endParaRPr lang="zh-CN" altLang="en-US" dirty="0"/>
          </a:p>
        </p:txBody>
      </p:sp>
      <p:pic>
        <p:nvPicPr>
          <p:cNvPr id="82946" name="Picture 2"/>
          <p:cNvPicPr>
            <a:picLocks noChangeAspect="1" noChangeArrowheads="1"/>
          </p:cNvPicPr>
          <p:nvPr/>
        </p:nvPicPr>
        <p:blipFill>
          <a:blip r:embed="rId3" cstate="print"/>
          <a:srcRect/>
          <a:stretch>
            <a:fillRect/>
          </a:stretch>
        </p:blipFill>
        <p:spPr bwMode="auto">
          <a:xfrm>
            <a:off x="1691680" y="1916832"/>
            <a:ext cx="2186731" cy="643156"/>
          </a:xfrm>
          <a:prstGeom prst="rect">
            <a:avLst/>
          </a:prstGeom>
          <a:noFill/>
          <a:ln w="9525">
            <a:noFill/>
            <a:miter lim="800000"/>
            <a:headEnd/>
            <a:tailEnd/>
          </a:ln>
        </p:spPr>
      </p:pic>
      <p:sp>
        <p:nvSpPr>
          <p:cNvPr id="8" name="TextBox 7"/>
          <p:cNvSpPr txBox="1"/>
          <p:nvPr/>
        </p:nvSpPr>
        <p:spPr>
          <a:xfrm>
            <a:off x="1403648" y="2780928"/>
            <a:ext cx="4464496" cy="2246769"/>
          </a:xfrm>
          <a:prstGeom prst="rect">
            <a:avLst/>
          </a:prstGeom>
          <a:noFill/>
        </p:spPr>
        <p:txBody>
          <a:bodyPr wrap="square" rtlCol="0">
            <a:spAutoFit/>
          </a:bodyPr>
          <a:lstStyle/>
          <a:p>
            <a:endParaRPr lang="en-US" altLang="zh-CN" sz="2000" dirty="0" smtClean="0"/>
          </a:p>
          <a:p>
            <a:r>
              <a:rPr lang="en-US" altLang="zh-CN" sz="2000" dirty="0" smtClean="0"/>
              <a:t>The diameter of defocus depends on :</a:t>
            </a:r>
          </a:p>
          <a:p>
            <a:endParaRPr lang="en-US" altLang="zh-CN" sz="2000" dirty="0" smtClean="0"/>
          </a:p>
          <a:p>
            <a:pPr indent="180000">
              <a:buFont typeface="+mj-lt"/>
              <a:buAutoNum type="arabicPeriod"/>
            </a:pPr>
            <a:r>
              <a:rPr lang="en-US" altLang="zh-CN" sz="2000" dirty="0" smtClean="0"/>
              <a:t>D:diameter of lens</a:t>
            </a:r>
          </a:p>
          <a:p>
            <a:pPr indent="180000">
              <a:buFont typeface="+mj-lt"/>
              <a:buAutoNum type="arabicPeriod"/>
            </a:pPr>
            <a:r>
              <a:rPr lang="en-US" altLang="zh-CN" sz="2000" dirty="0" smtClean="0"/>
              <a:t>v</a:t>
            </a:r>
            <a:r>
              <a:rPr lang="en-US" altLang="zh-CN" sz="2000" baseline="-25000" dirty="0" smtClean="0"/>
              <a:t>0</a:t>
            </a:r>
            <a:r>
              <a:rPr lang="en-US" altLang="zh-CN" sz="2000" dirty="0" smtClean="0"/>
              <a:t>:image distance</a:t>
            </a:r>
          </a:p>
          <a:p>
            <a:pPr indent="180000">
              <a:buFont typeface="+mj-lt"/>
              <a:buAutoNum type="arabicPeriod"/>
            </a:pPr>
            <a:r>
              <a:rPr lang="en-US" altLang="zh-CN" sz="2000" dirty="0" smtClean="0"/>
              <a:t>f: the focal distance</a:t>
            </a:r>
          </a:p>
          <a:p>
            <a:pPr indent="180000">
              <a:buFont typeface="+mj-lt"/>
              <a:buAutoNum type="arabicPeriod"/>
            </a:pPr>
            <a:r>
              <a:rPr lang="en-US" altLang="zh-CN" sz="2000" dirty="0" smtClean="0"/>
              <a:t>u:the object distance</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2.3 Uniform Out-of-Focus Blur</a:t>
            </a:r>
            <a:endParaRPr lang="zh-CN" altLang="en-US" dirty="0"/>
          </a:p>
        </p:txBody>
      </p:sp>
      <p:sp>
        <p:nvSpPr>
          <p:cNvPr id="6" name="矩形 5"/>
          <p:cNvSpPr/>
          <p:nvPr/>
        </p:nvSpPr>
        <p:spPr>
          <a:xfrm>
            <a:off x="1115616" y="1988840"/>
            <a:ext cx="6120680" cy="2862322"/>
          </a:xfrm>
          <a:prstGeom prst="rect">
            <a:avLst/>
          </a:prstGeom>
        </p:spPr>
        <p:txBody>
          <a:bodyPr wrap="square">
            <a:spAutoFit/>
          </a:bodyPr>
          <a:lstStyle/>
          <a:p>
            <a:pPr algn="just"/>
            <a:r>
              <a:rPr lang="en-US" altLang="zh-CN" sz="2000" dirty="0" smtClean="0"/>
              <a:t>When a camera images a three-dimensional (3-D) scene onto a 2-D imaging plane, some parts of the scene are in focus while other parts are not. If the aperture(</a:t>
            </a:r>
            <a:r>
              <a:rPr lang="zh-CN" altLang="en-US" sz="2000" dirty="0" smtClean="0"/>
              <a:t>光圈</a:t>
            </a:r>
            <a:r>
              <a:rPr lang="en-US" altLang="zh-CN" sz="2000" dirty="0" smtClean="0"/>
              <a:t>) of the camera is circular, the image of any point source is a small disk, known as the circle of confusion (COC). However, if the degree of defocusing is large relative to the wavelengths considered, a geometrical approach can be followed resulting in a uniform intensity distribution within the COC, named </a:t>
            </a:r>
            <a:r>
              <a:rPr lang="en-US" altLang="zh-CN" sz="2000" dirty="0" smtClean="0">
                <a:solidFill>
                  <a:srgbClr val="FF0000"/>
                </a:solidFill>
              </a:rPr>
              <a:t>uniform out-of –focus blur</a:t>
            </a:r>
            <a:r>
              <a:rPr lang="en-US" altLang="zh-CN" sz="2000" dirty="0" smtClean="0"/>
              <a:t>.</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2.3 Uniform Out-of-Focus Blur</a:t>
            </a:r>
            <a:endParaRPr lang="zh-CN" altLang="en-US" dirty="0"/>
          </a:p>
        </p:txBody>
      </p:sp>
      <p:sp>
        <p:nvSpPr>
          <p:cNvPr id="6" name="矩形 5"/>
          <p:cNvSpPr/>
          <p:nvPr/>
        </p:nvSpPr>
        <p:spPr>
          <a:xfrm>
            <a:off x="1259632" y="1772816"/>
            <a:ext cx="6541168" cy="707886"/>
          </a:xfrm>
          <a:prstGeom prst="rect">
            <a:avLst/>
          </a:prstGeom>
        </p:spPr>
        <p:txBody>
          <a:bodyPr wrap="square">
            <a:spAutoFit/>
          </a:bodyPr>
          <a:lstStyle/>
          <a:p>
            <a:r>
              <a:rPr lang="en-US" altLang="zh-CN" sz="2000" dirty="0" smtClean="0"/>
              <a:t>The  spatially continuous  PSF  of this  uniform  out-of-focus  blur  with  radius R  is  given  by: </a:t>
            </a:r>
            <a:endParaRPr lang="zh-CN" altLang="en-US" sz="2000" dirty="0"/>
          </a:p>
        </p:txBody>
      </p:sp>
      <p:pic>
        <p:nvPicPr>
          <p:cNvPr id="7" name="图片 6"/>
          <p:cNvPicPr>
            <a:picLocks noChangeAspect="1"/>
          </p:cNvPicPr>
          <p:nvPr/>
        </p:nvPicPr>
        <p:blipFill>
          <a:blip r:embed="rId3" cstate="print"/>
          <a:stretch>
            <a:fillRect/>
          </a:stretch>
        </p:blipFill>
        <p:spPr>
          <a:xfrm>
            <a:off x="1691680" y="2492896"/>
            <a:ext cx="3558992" cy="930191"/>
          </a:xfrm>
          <a:prstGeom prst="rect">
            <a:avLst/>
          </a:prstGeom>
        </p:spPr>
      </p:pic>
      <p:sp>
        <p:nvSpPr>
          <p:cNvPr id="8" name="矩形 7"/>
          <p:cNvSpPr/>
          <p:nvPr/>
        </p:nvSpPr>
        <p:spPr>
          <a:xfrm>
            <a:off x="1331640" y="3429000"/>
            <a:ext cx="6336704" cy="1015663"/>
          </a:xfrm>
          <a:prstGeom prst="rect">
            <a:avLst/>
          </a:prstGeom>
        </p:spPr>
        <p:txBody>
          <a:bodyPr wrap="square">
            <a:spAutoFit/>
          </a:bodyPr>
          <a:lstStyle/>
          <a:p>
            <a:r>
              <a:rPr lang="en-US" altLang="zh-CN" sz="2000" dirty="0" smtClean="0"/>
              <a:t>Also  for  this  PSF  the  discrete  version  d(n</a:t>
            </a:r>
            <a:r>
              <a:rPr lang="en-US" altLang="zh-CN" sz="2000" baseline="-25000" dirty="0" smtClean="0"/>
              <a:t>1</a:t>
            </a:r>
            <a:r>
              <a:rPr lang="en-US" altLang="zh-CN" sz="2000" dirty="0" smtClean="0"/>
              <a:t>,  n</a:t>
            </a:r>
            <a:r>
              <a:rPr lang="en-US" altLang="zh-CN" sz="2000" baseline="-25000" dirty="0" smtClean="0"/>
              <a:t>2</a:t>
            </a:r>
            <a:r>
              <a:rPr lang="en-US" altLang="zh-CN" sz="2000" dirty="0" smtClean="0"/>
              <a:t>)  is  not  easily arrived  at.  A  coarse  approximation  is  the  following  spatially discrete  PSF:</a:t>
            </a:r>
            <a:endParaRPr lang="zh-CN" altLang="en-US" sz="2000" dirty="0"/>
          </a:p>
        </p:txBody>
      </p:sp>
      <p:pic>
        <p:nvPicPr>
          <p:cNvPr id="10" name="图片 9"/>
          <p:cNvPicPr>
            <a:picLocks noChangeAspect="1"/>
          </p:cNvPicPr>
          <p:nvPr/>
        </p:nvPicPr>
        <p:blipFill>
          <a:blip r:embed="rId4" cstate="print"/>
          <a:stretch>
            <a:fillRect/>
          </a:stretch>
        </p:blipFill>
        <p:spPr>
          <a:xfrm>
            <a:off x="1619672" y="4509120"/>
            <a:ext cx="3655595" cy="1050458"/>
          </a:xfrm>
          <a:prstGeom prst="rect">
            <a:avLst/>
          </a:prstGeom>
        </p:spPr>
      </p:pic>
      <p:sp>
        <p:nvSpPr>
          <p:cNvPr id="12" name="矩形 11"/>
          <p:cNvSpPr/>
          <p:nvPr/>
        </p:nvSpPr>
        <p:spPr>
          <a:xfrm>
            <a:off x="1403648" y="5661248"/>
            <a:ext cx="6480720" cy="707886"/>
          </a:xfrm>
          <a:prstGeom prst="rect">
            <a:avLst/>
          </a:prstGeom>
        </p:spPr>
        <p:txBody>
          <a:bodyPr wrap="square">
            <a:spAutoFit/>
          </a:bodyPr>
          <a:lstStyle/>
          <a:p>
            <a:r>
              <a:rPr lang="en-US" altLang="zh-CN" sz="2000" dirty="0" smtClean="0"/>
              <a:t>where  C  is  a  constant  that  must  be  chosen  so  that  the integration of d is equal to 1 .</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2.3 Uniform Out-of-Focus Blur</a:t>
            </a:r>
            <a:endParaRPr lang="zh-CN" altLang="en-US" dirty="0"/>
          </a:p>
        </p:txBody>
      </p:sp>
      <p:sp>
        <p:nvSpPr>
          <p:cNvPr id="6" name="矩形 5"/>
          <p:cNvSpPr/>
          <p:nvPr/>
        </p:nvSpPr>
        <p:spPr>
          <a:xfrm>
            <a:off x="971600" y="2060848"/>
            <a:ext cx="6984776" cy="1938992"/>
          </a:xfrm>
          <a:prstGeom prst="rect">
            <a:avLst/>
          </a:prstGeom>
        </p:spPr>
        <p:txBody>
          <a:bodyPr wrap="square">
            <a:spAutoFit/>
          </a:bodyPr>
          <a:lstStyle/>
          <a:p>
            <a:pPr algn="just"/>
            <a:r>
              <a:rPr lang="en-US" altLang="zh-CN" sz="2000" dirty="0" smtClean="0"/>
              <a:t>Matlab implementation:</a:t>
            </a:r>
          </a:p>
          <a:p>
            <a:pPr algn="just"/>
            <a:r>
              <a:rPr lang="en-US" altLang="zh-CN" sz="2000" dirty="0" smtClean="0"/>
              <a:t>          </a:t>
            </a:r>
          </a:p>
          <a:p>
            <a:pPr algn="just"/>
            <a:r>
              <a:rPr lang="en-US" altLang="zh-CN" sz="2000" dirty="0" smtClean="0"/>
              <a:t>      fspecial(‘</a:t>
            </a:r>
            <a:r>
              <a:rPr lang="en-US" altLang="zh-CN" sz="2000" dirty="0" err="1" smtClean="0"/>
              <a:t>disk’,RADIUS</a:t>
            </a:r>
            <a:r>
              <a:rPr lang="en-US" altLang="zh-CN" sz="2000" dirty="0" smtClean="0"/>
              <a:t>)</a:t>
            </a:r>
          </a:p>
          <a:p>
            <a:pPr algn="just"/>
            <a:r>
              <a:rPr lang="en-US" altLang="zh-CN" sz="2000" dirty="0" smtClean="0"/>
              <a:t>          </a:t>
            </a:r>
          </a:p>
          <a:p>
            <a:pPr algn="just"/>
            <a:r>
              <a:rPr lang="en-US" altLang="zh-CN" sz="2000" dirty="0" smtClean="0"/>
              <a:t>    It returns a circular averaging filter (pillbox) within the circle square with RADIUS. The default RADIUS is 5.</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1" name="Picture 1" descr="C:\Users\zy_bit\AppData\Roaming\Tencent\Users\451406714\QQ\WinTemp\RichOle\Z}LY379961G5[U2GK`I@HFL.jpg"/>
          <p:cNvPicPr>
            <a:picLocks noChangeAspect="1" noChangeArrowheads="1"/>
          </p:cNvPicPr>
          <p:nvPr/>
        </p:nvPicPr>
        <p:blipFill>
          <a:blip r:embed="rId3" cstate="print"/>
          <a:srcRect/>
          <a:stretch>
            <a:fillRect/>
          </a:stretch>
        </p:blipFill>
        <p:spPr bwMode="auto">
          <a:xfrm>
            <a:off x="1259632" y="3284984"/>
            <a:ext cx="2802827" cy="2808312"/>
          </a:xfrm>
          <a:prstGeom prst="rect">
            <a:avLst/>
          </a:prstGeom>
          <a:noFill/>
        </p:spPr>
      </p:pic>
      <p:pic>
        <p:nvPicPr>
          <p:cNvPr id="155649" name="Picture 1" descr="C:\Users\zy_bit\AppData\Roaming\Tencent\Users\451406714\QQ\WinTemp\RichOle\9K3WHFL)G$N}3{U3E(38{RG.jpg"/>
          <p:cNvPicPr>
            <a:picLocks noChangeAspect="1" noChangeArrowheads="1"/>
          </p:cNvPicPr>
          <p:nvPr/>
        </p:nvPicPr>
        <p:blipFill>
          <a:blip r:embed="rId4" cstate="print"/>
          <a:srcRect/>
          <a:stretch>
            <a:fillRect/>
          </a:stretch>
        </p:blipFill>
        <p:spPr bwMode="auto">
          <a:xfrm>
            <a:off x="4499992" y="404664"/>
            <a:ext cx="2808312" cy="2797342"/>
          </a:xfrm>
          <a:prstGeom prst="rect">
            <a:avLst/>
          </a:prstGeom>
          <a:noFill/>
        </p:spPr>
      </p:pic>
      <p:pic>
        <p:nvPicPr>
          <p:cNvPr id="155650" name="Picture 2" descr="C:\Users\zy_bit\AppData\Roaming\Tencent\Users\451406714\QQ\WinTemp\RichOle\_EE5}$0116P)S)GWPXNC5O4.jpg"/>
          <p:cNvPicPr>
            <a:picLocks noChangeAspect="1" noChangeArrowheads="1"/>
          </p:cNvPicPr>
          <p:nvPr/>
        </p:nvPicPr>
        <p:blipFill>
          <a:blip r:embed="rId5" cstate="print"/>
          <a:srcRect/>
          <a:stretch>
            <a:fillRect/>
          </a:stretch>
        </p:blipFill>
        <p:spPr bwMode="auto">
          <a:xfrm>
            <a:off x="4499992" y="3284984"/>
            <a:ext cx="2813807" cy="2808311"/>
          </a:xfrm>
          <a:prstGeom prst="rect">
            <a:avLst/>
          </a:prstGeom>
          <a:noFill/>
        </p:spPr>
      </p:pic>
      <p:pic>
        <p:nvPicPr>
          <p:cNvPr id="10" name="图片 9" descr="Lena.jpg"/>
          <p:cNvPicPr>
            <a:picLocks noChangeAspect="1"/>
          </p:cNvPicPr>
          <p:nvPr/>
        </p:nvPicPr>
        <p:blipFill>
          <a:blip r:embed="rId6" cstate="print"/>
          <a:stretch>
            <a:fillRect/>
          </a:stretch>
        </p:blipFill>
        <p:spPr>
          <a:xfrm>
            <a:off x="1259632" y="404664"/>
            <a:ext cx="2808312" cy="2808312"/>
          </a:xfrm>
          <a:prstGeom prst="rect">
            <a:avLst/>
          </a:prstGeom>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2.4 Atmospheric  Turbulence  Blur </a:t>
            </a:r>
            <a:endParaRPr lang="zh-CN" altLang="en-US" dirty="0"/>
          </a:p>
        </p:txBody>
      </p:sp>
      <p:sp>
        <p:nvSpPr>
          <p:cNvPr id="6" name="矩形 5"/>
          <p:cNvSpPr/>
          <p:nvPr/>
        </p:nvSpPr>
        <p:spPr>
          <a:xfrm>
            <a:off x="1403648" y="1916832"/>
            <a:ext cx="6096000" cy="707886"/>
          </a:xfrm>
          <a:prstGeom prst="rect">
            <a:avLst/>
          </a:prstGeom>
        </p:spPr>
        <p:txBody>
          <a:bodyPr>
            <a:spAutoFit/>
          </a:bodyPr>
          <a:lstStyle/>
          <a:p>
            <a:r>
              <a:rPr lang="en-US" altLang="zh-CN" sz="2000" dirty="0" smtClean="0"/>
              <a:t>The  point-spread  function  can  be  described reasonably  well  by  a  Gaussian  function:</a:t>
            </a:r>
            <a:endParaRPr lang="zh-CN" altLang="en-US" sz="2000" dirty="0"/>
          </a:p>
        </p:txBody>
      </p:sp>
      <p:pic>
        <p:nvPicPr>
          <p:cNvPr id="7" name="图片 6"/>
          <p:cNvPicPr>
            <a:picLocks noChangeAspect="1"/>
          </p:cNvPicPr>
          <p:nvPr/>
        </p:nvPicPr>
        <p:blipFill>
          <a:blip r:embed="rId3" cstate="print"/>
          <a:stretch>
            <a:fillRect/>
          </a:stretch>
        </p:blipFill>
        <p:spPr>
          <a:xfrm>
            <a:off x="1835696" y="2852936"/>
            <a:ext cx="3356812" cy="936785"/>
          </a:xfrm>
          <a:prstGeom prst="rect">
            <a:avLst/>
          </a:prstGeom>
        </p:spPr>
      </p:pic>
      <p:sp>
        <p:nvSpPr>
          <p:cNvPr id="10" name="文本框 7"/>
          <p:cNvSpPr txBox="1"/>
          <p:nvPr/>
        </p:nvSpPr>
        <p:spPr>
          <a:xfrm>
            <a:off x="1475656" y="3861048"/>
            <a:ext cx="6048672" cy="1015663"/>
          </a:xfrm>
          <a:prstGeom prst="rect">
            <a:avLst/>
          </a:prstGeom>
          <a:noFill/>
        </p:spPr>
        <p:txBody>
          <a:bodyPr wrap="square" rtlCol="0">
            <a:spAutoFit/>
          </a:bodyPr>
          <a:lstStyle/>
          <a:p>
            <a:r>
              <a:rPr lang="el-GR" altLang="zh-CN" sz="2000" dirty="0" smtClean="0"/>
              <a:t>σ</a:t>
            </a:r>
            <a:r>
              <a:rPr lang="en-US" altLang="zh-CN" sz="2000" baseline="-25000" dirty="0" smtClean="0"/>
              <a:t>G</a:t>
            </a:r>
            <a:r>
              <a:rPr lang="en-US" altLang="zh-CN" sz="2000" dirty="0" smtClean="0"/>
              <a:t>:determines the amount of spread of the blur</a:t>
            </a:r>
          </a:p>
          <a:p>
            <a:r>
              <a:rPr lang="en-US" altLang="zh-CN" sz="2000" dirty="0" smtClean="0"/>
              <a:t>C:C  is  to  be  chosen  so  that  the integration of d is equal to 1. </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3" name="Picture 1" descr="C:\Users\zy_bit\AppData\Roaming\Tencent\Users\451406714\QQ\WinTemp\RichOle\3R~[6`XZ3@T{C}YHWTA%$AY.jpg"/>
          <p:cNvPicPr>
            <a:picLocks noChangeAspect="1" noChangeArrowheads="1"/>
          </p:cNvPicPr>
          <p:nvPr/>
        </p:nvPicPr>
        <p:blipFill>
          <a:blip r:embed="rId3" cstate="print"/>
          <a:srcRect/>
          <a:stretch>
            <a:fillRect/>
          </a:stretch>
        </p:blipFill>
        <p:spPr bwMode="auto">
          <a:xfrm>
            <a:off x="971600" y="1196752"/>
            <a:ext cx="7197717" cy="4248472"/>
          </a:xfrm>
          <a:prstGeom prst="rect">
            <a:avLst/>
          </a:prstGeom>
          <a:noFill/>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2.4 Atmospheric  Turbulence  Blur </a:t>
            </a:r>
            <a:endParaRPr lang="zh-CN" altLang="en-US" dirty="0"/>
          </a:p>
        </p:txBody>
      </p:sp>
      <p:sp>
        <p:nvSpPr>
          <p:cNvPr id="8" name="矩形 7"/>
          <p:cNvSpPr/>
          <p:nvPr/>
        </p:nvSpPr>
        <p:spPr>
          <a:xfrm>
            <a:off x="1547664" y="1916832"/>
            <a:ext cx="6264696" cy="1631216"/>
          </a:xfrm>
          <a:prstGeom prst="rect">
            <a:avLst/>
          </a:prstGeom>
        </p:spPr>
        <p:txBody>
          <a:bodyPr wrap="square">
            <a:spAutoFit/>
          </a:bodyPr>
          <a:lstStyle/>
          <a:p>
            <a:pPr algn="just"/>
            <a:r>
              <a:rPr lang="en-US" altLang="zh-CN" sz="2000" dirty="0" smtClean="0"/>
              <a:t>The discrete version of the PSF is usually obtained by first computing a one-dimensional (1-D) discrete Gaussian PSF       .For each PSF element       ,the 1-D continuous PSF is integrated over the area covered by the 1-D sampling grid, namely [n - ½ , n + ½]:</a:t>
            </a:r>
            <a:endParaRPr lang="zh-CN" altLang="en-US" sz="2000" dirty="0"/>
          </a:p>
        </p:txBody>
      </p:sp>
      <p:graphicFrame>
        <p:nvGraphicFramePr>
          <p:cNvPr id="11" name="对象 10"/>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108" name="公式" r:id="rId4" imgW="114120" imgH="215640" progId="Equation.3">
                  <p:embed/>
                </p:oleObj>
              </mc:Choice>
              <mc:Fallback>
                <p:oleObj name="公式" r:id="rId4" imgW="11412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109" name="公式" r:id="rId6" imgW="114120" imgH="215640" progId="Equation.3">
                  <p:embed/>
                </p:oleObj>
              </mc:Choice>
              <mc:Fallback>
                <p:oleObj name="公式" r:id="rId6" imgW="114120" imgH="2156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100" name="Picture 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123728" y="2564904"/>
            <a:ext cx="446450" cy="288032"/>
          </a:xfrm>
          <a:prstGeom prst="rect">
            <a:avLst/>
          </a:prstGeom>
          <a:noFill/>
        </p:spPr>
      </p:pic>
      <p:sp>
        <p:nvSpPr>
          <p:cNvPr id="410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 name="Picture 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148064" y="2564904"/>
            <a:ext cx="446450" cy="288032"/>
          </a:xfrm>
          <a:prstGeom prst="rect">
            <a:avLst/>
          </a:prstGeom>
          <a:noFill/>
        </p:spPr>
      </p:pic>
      <p:pic>
        <p:nvPicPr>
          <p:cNvPr id="4104" name="Picture 8"/>
          <p:cNvPicPr>
            <a:picLocks noChangeAspect="1" noChangeArrowheads="1"/>
          </p:cNvPicPr>
          <p:nvPr/>
        </p:nvPicPr>
        <p:blipFill>
          <a:blip r:embed="rId8" cstate="print"/>
          <a:srcRect/>
          <a:stretch>
            <a:fillRect/>
          </a:stretch>
        </p:blipFill>
        <p:spPr bwMode="auto">
          <a:xfrm>
            <a:off x="1763688" y="3573016"/>
            <a:ext cx="3829516" cy="936104"/>
          </a:xfrm>
          <a:prstGeom prst="rect">
            <a:avLst/>
          </a:prstGeom>
          <a:noFill/>
          <a:ln w="9525">
            <a:noFill/>
            <a:miter lim="800000"/>
            <a:headEnd/>
            <a:tailEnd/>
          </a:ln>
        </p:spPr>
      </p:pic>
      <p:sp>
        <p:nvSpPr>
          <p:cNvPr id="16" name="矩形 15"/>
          <p:cNvSpPr/>
          <p:nvPr/>
        </p:nvSpPr>
        <p:spPr>
          <a:xfrm>
            <a:off x="1547664" y="4509120"/>
            <a:ext cx="6264696" cy="400110"/>
          </a:xfrm>
          <a:prstGeom prst="rect">
            <a:avLst/>
          </a:prstGeom>
        </p:spPr>
        <p:txBody>
          <a:bodyPr wrap="square">
            <a:spAutoFit/>
          </a:bodyPr>
          <a:lstStyle/>
          <a:p>
            <a:r>
              <a:rPr lang="en-US" altLang="zh-CN" sz="2000" dirty="0" smtClean="0"/>
              <a:t>The spatially discrete approximation is then given by:</a:t>
            </a:r>
            <a:endParaRPr lang="zh-CN" altLang="en-US" sz="2000" dirty="0"/>
          </a:p>
        </p:txBody>
      </p:sp>
      <p:pic>
        <p:nvPicPr>
          <p:cNvPr id="4105" name="Picture 9"/>
          <p:cNvPicPr>
            <a:picLocks noChangeAspect="1" noChangeArrowheads="1"/>
          </p:cNvPicPr>
          <p:nvPr/>
        </p:nvPicPr>
        <p:blipFill>
          <a:blip r:embed="rId9" cstate="print"/>
          <a:srcRect/>
          <a:stretch>
            <a:fillRect/>
          </a:stretch>
        </p:blipFill>
        <p:spPr bwMode="auto">
          <a:xfrm>
            <a:off x="1763688" y="5157192"/>
            <a:ext cx="3552980" cy="504056"/>
          </a:xfrm>
          <a:prstGeom prst="rect">
            <a:avLst/>
          </a:prstGeom>
          <a:noFill/>
          <a:ln w="9525">
            <a:noFill/>
            <a:miter lim="800000"/>
            <a:headEnd/>
            <a:tailEnd/>
          </a:ln>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6336704" cy="523220"/>
          </a:xfrm>
          <a:prstGeom prst="rect">
            <a:avLst/>
          </a:prstGeom>
        </p:spPr>
        <p:txBody>
          <a:bodyPr wrap="square">
            <a:spAutoFit/>
          </a:bodyPr>
          <a:lstStyle/>
          <a:p>
            <a:r>
              <a:rPr lang="en-US" altLang="zh-CN" sz="2800" b="1" dirty="0" smtClean="0"/>
              <a:t>2 Blur models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2.4 Atmospheric  Turbulence  Blur </a:t>
            </a:r>
            <a:endParaRPr lang="zh-CN" altLang="en-US" dirty="0"/>
          </a:p>
        </p:txBody>
      </p:sp>
      <p:graphicFrame>
        <p:nvGraphicFramePr>
          <p:cNvPr id="11" name="对象 10"/>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90124" name="公式" r:id="rId4" imgW="114120" imgH="215640" progId="Equation.3">
                  <p:embed/>
                </p:oleObj>
              </mc:Choice>
              <mc:Fallback>
                <p:oleObj name="公式" r:id="rId4" imgW="11412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90125" name="公式" r:id="rId6" imgW="114120" imgH="215640" progId="Equation.3">
                  <p:embed/>
                </p:oleObj>
              </mc:Choice>
              <mc:Fallback>
                <p:oleObj name="公式" r:id="rId6" imgW="114120" imgH="2156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10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Group 4"/>
          <p:cNvGrpSpPr>
            <a:grpSpLocks noChangeAspect="1"/>
          </p:cNvGrpSpPr>
          <p:nvPr/>
        </p:nvGrpSpPr>
        <p:grpSpPr bwMode="auto">
          <a:xfrm>
            <a:off x="1043608" y="1988840"/>
            <a:ext cx="7074211" cy="3469117"/>
            <a:chOff x="5912" y="6657"/>
            <a:chExt cx="8167" cy="4003"/>
          </a:xfrm>
        </p:grpSpPr>
        <p:pic>
          <p:nvPicPr>
            <p:cNvPr id="17" name="Picture 5" descr="5-4"/>
            <p:cNvPicPr>
              <a:picLocks noChangeAspect="1" noChangeArrowheads="1"/>
            </p:cNvPicPr>
            <p:nvPr/>
          </p:nvPicPr>
          <p:blipFill>
            <a:blip r:embed="rId7" cstate="print"/>
            <a:srcRect/>
            <a:stretch>
              <a:fillRect/>
            </a:stretch>
          </p:blipFill>
          <p:spPr bwMode="auto">
            <a:xfrm>
              <a:off x="5912" y="6657"/>
              <a:ext cx="4005" cy="3990"/>
            </a:xfrm>
            <a:prstGeom prst="rect">
              <a:avLst/>
            </a:prstGeom>
            <a:noFill/>
            <a:ln w="9525">
              <a:noFill/>
              <a:miter lim="800000"/>
              <a:headEnd/>
              <a:tailEnd/>
            </a:ln>
          </p:spPr>
        </p:pic>
        <p:pic>
          <p:nvPicPr>
            <p:cNvPr id="18" name="Picture 6" descr="5-3"/>
            <p:cNvPicPr>
              <a:picLocks noChangeAspect="1" noChangeArrowheads="1"/>
            </p:cNvPicPr>
            <p:nvPr/>
          </p:nvPicPr>
          <p:blipFill>
            <a:blip r:embed="rId8" cstate="print"/>
            <a:srcRect/>
            <a:stretch>
              <a:fillRect/>
            </a:stretch>
          </p:blipFill>
          <p:spPr bwMode="auto">
            <a:xfrm>
              <a:off x="10061" y="6657"/>
              <a:ext cx="4018" cy="4003"/>
            </a:xfrm>
            <a:prstGeom prst="rect">
              <a:avLst/>
            </a:prstGeom>
            <a:noFill/>
            <a:ln w="9525">
              <a:noFill/>
              <a:miter lim="800000"/>
              <a:headEnd/>
              <a:tailEnd/>
            </a:ln>
          </p:spPr>
        </p:pic>
      </p:gr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820472" cy="1143000"/>
          </a:xfrm>
        </p:spPr>
        <p:txBody>
          <a:bodyPr/>
          <a:lstStyle/>
          <a:p>
            <a:pPr lvl="1" algn="l"/>
            <a:r>
              <a:rPr lang="en-US" altLang="zh-CN" sz="3600" dirty="0"/>
              <a:t>III.5 Basic Methods for </a:t>
            </a:r>
            <a:r>
              <a:rPr lang="en-US" altLang="zh-CN" sz="3600" dirty="0" smtClean="0"/>
              <a:t>Image Restoration </a:t>
            </a:r>
            <a:r>
              <a:rPr lang="en-US" altLang="zh-CN" sz="3600" dirty="0"/>
              <a:t>and Identification</a:t>
            </a:r>
          </a:p>
        </p:txBody>
      </p:sp>
      <p:sp>
        <p:nvSpPr>
          <p:cNvPr id="3" name="内容占位符 2"/>
          <p:cNvSpPr>
            <a:spLocks noGrp="1"/>
          </p:cNvSpPr>
          <p:nvPr>
            <p:ph idx="1"/>
          </p:nvPr>
        </p:nvSpPr>
        <p:spPr>
          <a:xfrm>
            <a:off x="1331640" y="1052736"/>
            <a:ext cx="7308304" cy="5616624"/>
          </a:xfrm>
        </p:spPr>
        <p:txBody>
          <a:bodyPr/>
          <a:lstStyle/>
          <a:p>
            <a:r>
              <a:rPr lang="en-US" altLang="zh-CN" sz="2000" b="1" dirty="0"/>
              <a:t>1 Introduction</a:t>
            </a:r>
            <a:endParaRPr lang="en-US" altLang="zh-CN" sz="2000" dirty="0"/>
          </a:p>
          <a:p>
            <a:r>
              <a:rPr lang="en-US" altLang="zh-CN" sz="2000" b="1" dirty="0"/>
              <a:t>2 Blur Models</a:t>
            </a:r>
          </a:p>
          <a:p>
            <a:pPr lvl="1"/>
            <a:r>
              <a:rPr lang="en-US" altLang="zh-CN" sz="2000" dirty="0" smtClean="0"/>
              <a:t>2.1 </a:t>
            </a:r>
            <a:r>
              <a:rPr lang="en-US" altLang="zh-CN" sz="2000" dirty="0" err="1"/>
              <a:t>NoBlur</a:t>
            </a:r>
            <a:endParaRPr lang="en-US" altLang="zh-CN" sz="2000" dirty="0"/>
          </a:p>
          <a:p>
            <a:pPr lvl="1"/>
            <a:r>
              <a:rPr lang="en-US" altLang="zh-CN" sz="2000" dirty="0" smtClean="0"/>
              <a:t>2.2 </a:t>
            </a:r>
            <a:r>
              <a:rPr lang="en-US" altLang="zh-CN" sz="2000" dirty="0"/>
              <a:t>Linear Motion Blur</a:t>
            </a:r>
          </a:p>
          <a:p>
            <a:pPr lvl="1"/>
            <a:r>
              <a:rPr lang="en-US" altLang="zh-CN" sz="2000" dirty="0" smtClean="0"/>
              <a:t>2.3 </a:t>
            </a:r>
            <a:r>
              <a:rPr lang="en-US" altLang="zh-CN" sz="2000" dirty="0"/>
              <a:t>Uniform Out-of-Focus </a:t>
            </a:r>
            <a:r>
              <a:rPr lang="en-US" altLang="zh-CN" sz="2000" dirty="0" smtClean="0"/>
              <a:t>Blur</a:t>
            </a:r>
          </a:p>
          <a:p>
            <a:pPr lvl="1"/>
            <a:r>
              <a:rPr lang="en-US" altLang="zh-CN" sz="2000" dirty="0"/>
              <a:t>2.4 Atmospheric Turbulence Blur</a:t>
            </a:r>
          </a:p>
          <a:p>
            <a:r>
              <a:rPr lang="en-US" altLang="zh-CN" sz="2000" b="1" dirty="0" smtClean="0">
                <a:solidFill>
                  <a:srgbClr val="FF0000"/>
                </a:solidFill>
              </a:rPr>
              <a:t>3 Image </a:t>
            </a:r>
            <a:r>
              <a:rPr lang="en-US" altLang="zh-CN" sz="2000" b="1" dirty="0">
                <a:solidFill>
                  <a:srgbClr val="FF0000"/>
                </a:solidFill>
              </a:rPr>
              <a:t>Restoration Algorithms</a:t>
            </a:r>
          </a:p>
          <a:p>
            <a:pPr lvl="1"/>
            <a:r>
              <a:rPr lang="en-US" altLang="zh-CN" sz="2000" dirty="0" smtClean="0"/>
              <a:t>3.1 </a:t>
            </a:r>
            <a:r>
              <a:rPr lang="en-US" altLang="zh-CN" sz="2000" dirty="0"/>
              <a:t>Inverse Filter</a:t>
            </a:r>
          </a:p>
          <a:p>
            <a:pPr lvl="1"/>
            <a:r>
              <a:rPr lang="en-US" altLang="zh-CN" sz="2000" dirty="0" smtClean="0"/>
              <a:t>3.2 </a:t>
            </a:r>
            <a:r>
              <a:rPr lang="en-US" altLang="zh-CN" sz="2000" dirty="0"/>
              <a:t>Least-Squares </a:t>
            </a:r>
            <a:r>
              <a:rPr lang="en-US" altLang="zh-CN" sz="2000" dirty="0" smtClean="0"/>
              <a:t>Filters </a:t>
            </a:r>
          </a:p>
          <a:p>
            <a:pPr lvl="1"/>
            <a:r>
              <a:rPr lang="en-US" altLang="zh-CN" sz="2000" dirty="0" smtClean="0"/>
              <a:t>3.3 Iterative </a:t>
            </a:r>
            <a:r>
              <a:rPr lang="en-US" altLang="zh-CN" sz="2000" dirty="0"/>
              <a:t>Filters</a:t>
            </a:r>
          </a:p>
          <a:p>
            <a:r>
              <a:rPr lang="en-US" altLang="zh-CN" sz="2000" b="1" dirty="0" smtClean="0"/>
              <a:t>4 </a:t>
            </a:r>
            <a:r>
              <a:rPr lang="en-US" altLang="zh-CN" sz="2000" b="1" dirty="0" smtClean="0"/>
              <a:t>Blur Identification Algorithms</a:t>
            </a:r>
          </a:p>
          <a:p>
            <a:pPr lvl="1"/>
            <a:r>
              <a:rPr lang="en-US" altLang="zh-CN" sz="2000" dirty="0" smtClean="0"/>
              <a:t>4.1 Spectral Blur Estimation</a:t>
            </a:r>
          </a:p>
          <a:p>
            <a:pPr lvl="1"/>
            <a:r>
              <a:rPr lang="en-US" altLang="zh-CN" sz="2000" dirty="0" smtClean="0"/>
              <a:t>4.2 Maximum-Likelihood Blur Estimation</a:t>
            </a:r>
          </a:p>
          <a:p>
            <a:pPr lvl="1"/>
            <a:endParaRPr lang="zh-CN" altLang="en-US" sz="2000" dirty="0"/>
          </a:p>
        </p:txBody>
      </p:sp>
    </p:spTree>
    <p:extLst>
      <p:ext uri="{BB962C8B-B14F-4D97-AF65-F5344CB8AC3E}">
        <p14:creationId xmlns:p14="http://schemas.microsoft.com/office/powerpoint/2010/main" val="42476045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187624" y="2276872"/>
            <a:ext cx="5742384" cy="2862322"/>
          </a:xfrm>
          <a:prstGeom prst="rect">
            <a:avLst/>
          </a:prstGeom>
        </p:spPr>
        <p:txBody>
          <a:bodyPr wrap="square">
            <a:spAutoFit/>
          </a:bodyPr>
          <a:lstStyle/>
          <a:p>
            <a:pPr algn="just"/>
            <a:r>
              <a:rPr lang="en-US" altLang="zh-CN" sz="2000" dirty="0" smtClean="0"/>
              <a:t>In this section we will assume that the PSF of the blur is satisfactorily known. If the point-spread function of the linear restoration filter, denoted by h(n</a:t>
            </a:r>
            <a:r>
              <a:rPr lang="en-US" altLang="zh-CN" sz="2000" baseline="-25000" dirty="0" smtClean="0"/>
              <a:t>1</a:t>
            </a:r>
            <a:r>
              <a:rPr lang="en-US" altLang="zh-CN" sz="2000" dirty="0" smtClean="0"/>
              <a:t>, n</a:t>
            </a:r>
            <a:r>
              <a:rPr lang="en-US" altLang="zh-CN" sz="2000" baseline="-25000" dirty="0" smtClean="0"/>
              <a:t>2</a:t>
            </a:r>
            <a:r>
              <a:rPr lang="en-US" altLang="zh-CN" sz="2000" dirty="0" smtClean="0"/>
              <a:t>), has been designed, the restored image is given by</a:t>
            </a:r>
          </a:p>
          <a:p>
            <a:pPr algn="just"/>
            <a:endParaRPr lang="en-US" altLang="zh-CN" sz="2000" dirty="0" smtClean="0"/>
          </a:p>
          <a:p>
            <a:pPr algn="just"/>
            <a:endParaRPr lang="en-US" altLang="zh-CN" sz="2000" dirty="0" smtClean="0"/>
          </a:p>
          <a:p>
            <a:pPr algn="just"/>
            <a:endParaRPr lang="en-US" altLang="zh-CN" sz="2000" dirty="0" smtClean="0"/>
          </a:p>
          <a:p>
            <a:pPr algn="just"/>
            <a:endParaRPr lang="en-US" altLang="zh-CN" sz="2000" dirty="0" smtClean="0"/>
          </a:p>
          <a:p>
            <a:pPr algn="just"/>
            <a:r>
              <a:rPr lang="en-US" altLang="zh-CN" sz="2000" dirty="0" smtClean="0"/>
              <a:t>or in the spectral domain by</a:t>
            </a:r>
            <a:endParaRPr lang="zh-CN" altLang="en-US" sz="2000" dirty="0"/>
          </a:p>
        </p:txBody>
      </p:sp>
      <p:pic>
        <p:nvPicPr>
          <p:cNvPr id="87042" name="Picture 2"/>
          <p:cNvPicPr>
            <a:picLocks noChangeAspect="1" noChangeArrowheads="1"/>
          </p:cNvPicPr>
          <p:nvPr/>
        </p:nvPicPr>
        <p:blipFill>
          <a:blip r:embed="rId3" cstate="print"/>
          <a:srcRect/>
          <a:stretch>
            <a:fillRect/>
          </a:stretch>
        </p:blipFill>
        <p:spPr bwMode="auto">
          <a:xfrm>
            <a:off x="1250323" y="3645024"/>
            <a:ext cx="4248471" cy="1123037"/>
          </a:xfrm>
          <a:prstGeom prst="rect">
            <a:avLst/>
          </a:prstGeom>
          <a:noFill/>
          <a:ln w="9525">
            <a:noFill/>
            <a:miter lim="800000"/>
            <a:headEnd/>
            <a:tailEnd/>
          </a:ln>
        </p:spPr>
      </p:pic>
      <p:pic>
        <p:nvPicPr>
          <p:cNvPr id="87043" name="Picture 3"/>
          <p:cNvPicPr>
            <a:picLocks noChangeAspect="1" noChangeArrowheads="1"/>
          </p:cNvPicPr>
          <p:nvPr/>
        </p:nvPicPr>
        <p:blipFill>
          <a:blip r:embed="rId4" cstate="print"/>
          <a:srcRect/>
          <a:stretch>
            <a:fillRect/>
          </a:stretch>
        </p:blipFill>
        <p:spPr bwMode="auto">
          <a:xfrm>
            <a:off x="1250323" y="5301208"/>
            <a:ext cx="2489961" cy="432048"/>
          </a:xfrm>
          <a:prstGeom prst="rect">
            <a:avLst/>
          </a:prstGeom>
          <a:noFill/>
          <a:ln w="9525">
            <a:noFill/>
            <a:miter lim="800000"/>
            <a:headEnd/>
            <a:tailEnd/>
          </a:ln>
        </p:spPr>
      </p:pic>
      <p:sp>
        <p:nvSpPr>
          <p:cNvPr id="12" name="矩形 11"/>
          <p:cNvSpPr/>
          <p:nvPr/>
        </p:nvSpPr>
        <p:spPr>
          <a:xfrm>
            <a:off x="1187624" y="5805264"/>
            <a:ext cx="5976664" cy="707886"/>
          </a:xfrm>
          <a:prstGeom prst="rect">
            <a:avLst/>
          </a:prstGeom>
        </p:spPr>
        <p:txBody>
          <a:bodyPr wrap="square">
            <a:spAutoFit/>
          </a:bodyPr>
          <a:lstStyle/>
          <a:p>
            <a:r>
              <a:rPr lang="en-US" altLang="zh-CN" sz="2000" dirty="0" smtClean="0"/>
              <a:t>The objective of this section is to design appropriate restoration filters h(n</a:t>
            </a:r>
            <a:r>
              <a:rPr lang="en-US" altLang="zh-CN" sz="2000" baseline="-25000" dirty="0" smtClean="0"/>
              <a:t>1</a:t>
            </a:r>
            <a:r>
              <a:rPr lang="en-US" altLang="zh-CN" sz="2000" dirty="0" smtClean="0"/>
              <a:t>, n</a:t>
            </a:r>
            <a:r>
              <a:rPr lang="en-US" altLang="zh-CN" sz="2000" baseline="-25000" dirty="0" smtClean="0"/>
              <a:t>2</a:t>
            </a:r>
            <a:r>
              <a:rPr lang="en-US" altLang="zh-CN" sz="2000" dirty="0" smtClean="0"/>
              <a:t>) or H(u, v)</a:t>
            </a:r>
            <a:endParaRPr lang="zh-CN" altLang="en-US" sz="2000" dirty="0"/>
          </a:p>
        </p:txBody>
      </p:sp>
      <p:sp>
        <p:nvSpPr>
          <p:cNvPr id="14" name="矩形 13"/>
          <p:cNvSpPr/>
          <p:nvPr/>
        </p:nvSpPr>
        <p:spPr>
          <a:xfrm>
            <a:off x="1115616" y="1196752"/>
            <a:ext cx="5184576" cy="461665"/>
          </a:xfrm>
          <a:prstGeom prst="rect">
            <a:avLst/>
          </a:prstGeom>
        </p:spPr>
        <p:txBody>
          <a:bodyPr wrap="square">
            <a:spAutoFit/>
          </a:bodyPr>
          <a:lstStyle/>
          <a:p>
            <a:pPr>
              <a:buFont typeface="Wingdings" pitchFamily="2" charset="2"/>
              <a:buChar char="Ø"/>
            </a:pPr>
            <a:r>
              <a:rPr lang="en-US" altLang="zh-CN" dirty="0" smtClean="0">
                <a:solidFill>
                  <a:srgbClr val="FF0000"/>
                </a:solidFill>
              </a:rPr>
              <a:t>What to do?</a:t>
            </a:r>
            <a:endParaRPr lang="zh-CN" altLang="en-US" dirty="0">
              <a:solidFill>
                <a:srgbClr val="FF0000"/>
              </a:solidFill>
            </a:endParaRPr>
          </a:p>
        </p:txBody>
      </p:sp>
      <p:pic>
        <p:nvPicPr>
          <p:cNvPr id="9" name="Picture 3"/>
          <p:cNvPicPr>
            <a:picLocks noChangeAspect="1" noChangeArrowheads="1"/>
          </p:cNvPicPr>
          <p:nvPr/>
        </p:nvPicPr>
        <p:blipFill>
          <a:blip r:embed="rId5" cstate="print"/>
          <a:srcRect/>
          <a:stretch>
            <a:fillRect/>
          </a:stretch>
        </p:blipFill>
        <p:spPr bwMode="auto">
          <a:xfrm>
            <a:off x="1259632" y="1772816"/>
            <a:ext cx="4941349" cy="576064"/>
          </a:xfrm>
          <a:prstGeom prst="rect">
            <a:avLst/>
          </a:prstGeom>
          <a:noFill/>
          <a:ln w="9525">
            <a:noFill/>
            <a:miter lim="800000"/>
            <a:headEnd/>
            <a:tailEnd/>
          </a:ln>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548680"/>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矩形 13"/>
          <p:cNvSpPr/>
          <p:nvPr/>
        </p:nvSpPr>
        <p:spPr>
          <a:xfrm>
            <a:off x="899592" y="1124744"/>
            <a:ext cx="5184576" cy="461665"/>
          </a:xfrm>
          <a:prstGeom prst="rect">
            <a:avLst/>
          </a:prstGeom>
        </p:spPr>
        <p:txBody>
          <a:bodyPr wrap="square">
            <a:spAutoFit/>
          </a:bodyPr>
          <a:lstStyle/>
          <a:p>
            <a:pPr>
              <a:buFont typeface="Wingdings" pitchFamily="2" charset="2"/>
              <a:buChar char="Ø"/>
            </a:pPr>
            <a:r>
              <a:rPr lang="en-US" altLang="zh-CN" dirty="0" smtClean="0">
                <a:solidFill>
                  <a:srgbClr val="FF0000"/>
                </a:solidFill>
              </a:rPr>
              <a:t>How to measure?</a:t>
            </a:r>
            <a:endParaRPr lang="zh-CN" altLang="en-US" dirty="0">
              <a:solidFill>
                <a:srgbClr val="FF0000"/>
              </a:solidFill>
            </a:endParaRPr>
          </a:p>
        </p:txBody>
      </p:sp>
      <p:sp>
        <p:nvSpPr>
          <p:cNvPr id="9" name="矩形 8"/>
          <p:cNvSpPr/>
          <p:nvPr/>
        </p:nvSpPr>
        <p:spPr>
          <a:xfrm>
            <a:off x="971600" y="1700808"/>
            <a:ext cx="6192688" cy="3785652"/>
          </a:xfrm>
          <a:prstGeom prst="rect">
            <a:avLst/>
          </a:prstGeom>
        </p:spPr>
        <p:txBody>
          <a:bodyPr wrap="square">
            <a:spAutoFit/>
          </a:bodyPr>
          <a:lstStyle/>
          <a:p>
            <a:pPr algn="just">
              <a:buFont typeface="Wingdings" pitchFamily="2" charset="2"/>
              <a:buChar char="ü"/>
            </a:pPr>
            <a:r>
              <a:rPr lang="en-US" altLang="zh-CN" sz="2000" dirty="0" smtClean="0"/>
              <a:t>Quantitative judgment:</a:t>
            </a:r>
          </a:p>
          <a:p>
            <a:pPr algn="just"/>
            <a:r>
              <a:rPr lang="en-US" altLang="zh-CN" sz="2000" dirty="0" smtClean="0"/>
              <a:t>   In image restoration the improvement in quality of the restored image over the recorded blurred one is measured by the </a:t>
            </a:r>
            <a:r>
              <a:rPr lang="en-US" altLang="zh-CN" sz="2000" dirty="0" smtClean="0">
                <a:solidFill>
                  <a:srgbClr val="FF0000"/>
                </a:solidFill>
              </a:rPr>
              <a:t>signal-to-noise ratio(SNR) improvement</a:t>
            </a:r>
            <a:r>
              <a:rPr lang="en-US" altLang="zh-CN" sz="2000" dirty="0" smtClean="0"/>
              <a:t>. </a:t>
            </a:r>
          </a:p>
          <a:p>
            <a:pPr algn="just"/>
            <a:endParaRPr lang="en-US" altLang="zh-CN" sz="2000" dirty="0" smtClean="0"/>
          </a:p>
          <a:p>
            <a:pPr algn="just">
              <a:buFont typeface="Wingdings" pitchFamily="2" charset="2"/>
              <a:buChar char="ü"/>
            </a:pPr>
            <a:r>
              <a:rPr lang="en-US" altLang="zh-CN" sz="2000" dirty="0" smtClean="0"/>
              <a:t>Visual judgment</a:t>
            </a:r>
          </a:p>
          <a:p>
            <a:pPr algn="just"/>
            <a:r>
              <a:rPr lang="en-US" altLang="zh-CN" sz="2000" dirty="0" smtClean="0"/>
              <a:t>   In image restoration the improvement in quality of the restored image over the recorded blurred one is measured by the </a:t>
            </a:r>
            <a:r>
              <a:rPr lang="en-US" altLang="zh-CN" sz="2000" dirty="0" smtClean="0">
                <a:solidFill>
                  <a:srgbClr val="FF0000"/>
                </a:solidFill>
              </a:rPr>
              <a:t>observers’ eyes</a:t>
            </a:r>
            <a:r>
              <a:rPr lang="en-US" altLang="zh-CN" sz="2000" dirty="0" smtClean="0"/>
              <a:t>.</a:t>
            </a:r>
          </a:p>
          <a:p>
            <a:pPr algn="just">
              <a:buFont typeface="Arial" pitchFamily="34" charset="0"/>
              <a:buChar char="•"/>
            </a:pPr>
            <a:endParaRPr lang="en-US" altLang="zh-CN" sz="2000" dirty="0" smtClean="0"/>
          </a:p>
          <a:p>
            <a:pPr algn="just">
              <a:buFont typeface="Arial" pitchFamily="34" charset="0"/>
              <a:buChar char="•"/>
            </a:pPr>
            <a:endParaRPr lang="en-US" altLang="zh-CN" sz="2000" dirty="0" smtClean="0"/>
          </a:p>
          <a:p>
            <a:pPr algn="just"/>
            <a:endParaRPr lang="en-US" altLang="zh-CN" sz="2000" dirty="0" smtClean="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548680"/>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2"/>
          <p:cNvGrpSpPr/>
          <p:nvPr/>
        </p:nvGrpSpPr>
        <p:grpSpPr>
          <a:xfrm>
            <a:off x="971600" y="1124744"/>
            <a:ext cx="6192688" cy="4464496"/>
            <a:chOff x="1043608" y="1484784"/>
            <a:chExt cx="6192688" cy="4464496"/>
          </a:xfrm>
        </p:grpSpPr>
        <p:sp>
          <p:nvSpPr>
            <p:cNvPr id="9" name="矩形 8"/>
            <p:cNvSpPr/>
            <p:nvPr/>
          </p:nvSpPr>
          <p:spPr>
            <a:xfrm>
              <a:off x="1043608" y="1484784"/>
              <a:ext cx="6192688" cy="3477875"/>
            </a:xfrm>
            <a:prstGeom prst="rect">
              <a:avLst/>
            </a:prstGeom>
          </p:spPr>
          <p:txBody>
            <a:bodyPr wrap="square">
              <a:spAutoFit/>
            </a:bodyPr>
            <a:lstStyle/>
            <a:p>
              <a:pPr algn="just">
                <a:buFont typeface="Arial" pitchFamily="34" charset="0"/>
                <a:buChar char="•"/>
              </a:pPr>
              <a:r>
                <a:rPr lang="en-US" altLang="zh-CN" sz="2000" dirty="0" smtClean="0"/>
                <a:t>The signal-to-noise-ratio of the recorded (blurred and noisy) image is defined as follows:</a:t>
              </a:r>
            </a:p>
            <a:p>
              <a:pPr algn="just">
                <a:buFont typeface="Arial" pitchFamily="34" charset="0"/>
                <a:buChar char="•"/>
              </a:pPr>
              <a:endParaRPr lang="en-US" altLang="zh-CN" sz="2000" dirty="0" smtClean="0"/>
            </a:p>
            <a:p>
              <a:pPr algn="just">
                <a:buFont typeface="Arial" pitchFamily="34" charset="0"/>
                <a:buChar char="•"/>
              </a:pPr>
              <a:endParaRPr lang="en-US" altLang="zh-CN" sz="2000" dirty="0" smtClean="0"/>
            </a:p>
            <a:p>
              <a:pPr algn="just">
                <a:buFont typeface="Arial" pitchFamily="34" charset="0"/>
                <a:buChar char="•"/>
              </a:pPr>
              <a:endParaRPr lang="en-US" altLang="zh-CN" sz="2000" dirty="0" smtClean="0"/>
            </a:p>
            <a:p>
              <a:pPr algn="just">
                <a:buFont typeface="Arial" pitchFamily="34" charset="0"/>
                <a:buChar char="•"/>
              </a:pPr>
              <a:r>
                <a:rPr lang="en-US" altLang="zh-CN" sz="2000" dirty="0" smtClean="0"/>
                <a:t>The signal-to-noise ratio of the restored image is similarly defined as</a:t>
              </a:r>
            </a:p>
            <a:p>
              <a:pPr algn="just">
                <a:buFont typeface="Arial" pitchFamily="34" charset="0"/>
                <a:buChar char="•"/>
              </a:pPr>
              <a:endParaRPr lang="en-US" altLang="zh-CN" sz="2000" dirty="0" smtClean="0"/>
            </a:p>
            <a:p>
              <a:pPr algn="just">
                <a:buFont typeface="Arial" pitchFamily="34" charset="0"/>
                <a:buChar char="•"/>
              </a:pPr>
              <a:endParaRPr lang="en-US" altLang="zh-CN" sz="2000" dirty="0" smtClean="0"/>
            </a:p>
            <a:p>
              <a:pPr algn="just">
                <a:buFont typeface="Arial" pitchFamily="34" charset="0"/>
                <a:buChar char="•"/>
              </a:pPr>
              <a:endParaRPr lang="en-US" altLang="zh-CN" sz="2000" dirty="0" smtClean="0"/>
            </a:p>
            <a:p>
              <a:pPr algn="just">
                <a:buFont typeface="Arial" pitchFamily="34" charset="0"/>
                <a:buChar char="•"/>
              </a:pPr>
              <a:r>
                <a:rPr lang="en-US" altLang="zh-CN" sz="2000" dirty="0" smtClean="0"/>
                <a:t>Then, the improvement in signal-to-noise ratio (SNR) is</a:t>
              </a:r>
            </a:p>
          </p:txBody>
        </p:sp>
        <p:pic>
          <p:nvPicPr>
            <p:cNvPr id="88066" name="Picture 2"/>
            <p:cNvPicPr>
              <a:picLocks noChangeAspect="1" noChangeArrowheads="1"/>
            </p:cNvPicPr>
            <p:nvPr/>
          </p:nvPicPr>
          <p:blipFill>
            <a:blip r:embed="rId3" cstate="print"/>
            <a:srcRect/>
            <a:stretch>
              <a:fillRect/>
            </a:stretch>
          </p:blipFill>
          <p:spPr bwMode="auto">
            <a:xfrm>
              <a:off x="1331640" y="2132856"/>
              <a:ext cx="4955253" cy="936105"/>
            </a:xfrm>
            <a:prstGeom prst="rect">
              <a:avLst/>
            </a:prstGeom>
            <a:noFill/>
            <a:ln w="9525">
              <a:noFill/>
              <a:miter lim="800000"/>
              <a:headEnd/>
              <a:tailEnd/>
            </a:ln>
          </p:spPr>
        </p:pic>
        <p:pic>
          <p:nvPicPr>
            <p:cNvPr id="88067" name="Picture 3"/>
            <p:cNvPicPr>
              <a:picLocks noChangeAspect="1" noChangeArrowheads="1"/>
            </p:cNvPicPr>
            <p:nvPr/>
          </p:nvPicPr>
          <p:blipFill>
            <a:blip r:embed="rId4" cstate="print"/>
            <a:srcRect/>
            <a:stretch>
              <a:fillRect/>
            </a:stretch>
          </p:blipFill>
          <p:spPr bwMode="auto">
            <a:xfrm>
              <a:off x="1331640" y="3645024"/>
              <a:ext cx="4999413" cy="936104"/>
            </a:xfrm>
            <a:prstGeom prst="rect">
              <a:avLst/>
            </a:prstGeom>
            <a:noFill/>
            <a:ln w="9525">
              <a:noFill/>
              <a:miter lim="800000"/>
              <a:headEnd/>
              <a:tailEnd/>
            </a:ln>
          </p:spPr>
        </p:pic>
        <p:pic>
          <p:nvPicPr>
            <p:cNvPr id="88068" name="Picture 4"/>
            <p:cNvPicPr>
              <a:picLocks noChangeAspect="1" noChangeArrowheads="1"/>
            </p:cNvPicPr>
            <p:nvPr/>
          </p:nvPicPr>
          <p:blipFill>
            <a:blip r:embed="rId5" cstate="print"/>
            <a:srcRect/>
            <a:stretch>
              <a:fillRect/>
            </a:stretch>
          </p:blipFill>
          <p:spPr bwMode="auto">
            <a:xfrm>
              <a:off x="1259632" y="5013176"/>
              <a:ext cx="5374338" cy="936104"/>
            </a:xfrm>
            <a:prstGeom prst="rect">
              <a:avLst/>
            </a:prstGeom>
            <a:noFill/>
            <a:ln w="9525">
              <a:noFill/>
              <a:miter lim="800000"/>
              <a:headEnd/>
              <a:tailEnd/>
            </a:ln>
          </p:spPr>
        </p:pic>
      </p:grpSp>
      <p:sp>
        <p:nvSpPr>
          <p:cNvPr id="10" name="TextBox 9"/>
          <p:cNvSpPr txBox="1"/>
          <p:nvPr/>
        </p:nvSpPr>
        <p:spPr>
          <a:xfrm>
            <a:off x="1259632" y="5661248"/>
            <a:ext cx="5616624" cy="707886"/>
          </a:xfrm>
          <a:prstGeom prst="rect">
            <a:avLst/>
          </a:prstGeom>
          <a:noFill/>
        </p:spPr>
        <p:txBody>
          <a:bodyPr wrap="square" rtlCol="0">
            <a:spAutoFit/>
          </a:bodyPr>
          <a:lstStyle/>
          <a:p>
            <a:r>
              <a:rPr lang="en-US" altLang="zh-CN" sz="2000" dirty="0" smtClean="0">
                <a:solidFill>
                  <a:srgbClr val="FF0000"/>
                </a:solidFill>
              </a:rPr>
              <a:t>Attention</a:t>
            </a:r>
            <a:r>
              <a:rPr lang="en-US" altLang="zh-CN" sz="2000" dirty="0" smtClean="0"/>
              <a:t>: Often, f(n</a:t>
            </a:r>
            <a:r>
              <a:rPr lang="en-US" altLang="zh-CN" sz="2000" baseline="-25000" dirty="0" smtClean="0"/>
              <a:t>1</a:t>
            </a:r>
            <a:r>
              <a:rPr lang="en-US" altLang="zh-CN" sz="2000" dirty="0" smtClean="0"/>
              <a:t>, n</a:t>
            </a:r>
            <a:r>
              <a:rPr lang="en-US" altLang="zh-CN" sz="2000" baseline="-25000" dirty="0" smtClean="0"/>
              <a:t>2</a:t>
            </a:r>
            <a:r>
              <a:rPr lang="en-US" altLang="zh-CN" sz="2000" dirty="0" smtClean="0"/>
              <a:t>)  is not available. So only the visual judgment can be relied upon.</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3.1 Inverse Filter</a:t>
            </a:r>
            <a:endParaRPr lang="zh-CN" altLang="en-US" dirty="0"/>
          </a:p>
        </p:txBody>
      </p:sp>
      <p:sp>
        <p:nvSpPr>
          <p:cNvPr id="6" name="矩形 5"/>
          <p:cNvSpPr/>
          <p:nvPr/>
        </p:nvSpPr>
        <p:spPr>
          <a:xfrm>
            <a:off x="1403648" y="1844824"/>
            <a:ext cx="6390456" cy="1015663"/>
          </a:xfrm>
          <a:prstGeom prst="rect">
            <a:avLst/>
          </a:prstGeom>
        </p:spPr>
        <p:txBody>
          <a:bodyPr wrap="square">
            <a:spAutoFit/>
          </a:bodyPr>
          <a:lstStyle/>
          <a:p>
            <a:pPr algn="just"/>
            <a:r>
              <a:rPr lang="en-US" altLang="zh-CN" sz="2000" dirty="0" smtClean="0"/>
              <a:t>An inverse filter is a linear filter, whose point-spread function h</a:t>
            </a:r>
            <a:r>
              <a:rPr lang="en-US" altLang="zh-CN" sz="2000" baseline="-25000" dirty="0" smtClean="0"/>
              <a:t>inv</a:t>
            </a:r>
            <a:r>
              <a:rPr lang="en-US" altLang="zh-CN" sz="2000" dirty="0" smtClean="0"/>
              <a:t>(n</a:t>
            </a:r>
            <a:r>
              <a:rPr lang="en-US" altLang="zh-CN" sz="2000" baseline="-25000" dirty="0" smtClean="0"/>
              <a:t>1</a:t>
            </a:r>
            <a:r>
              <a:rPr lang="en-US" altLang="zh-CN" sz="2000" dirty="0" smtClean="0"/>
              <a:t>, n</a:t>
            </a:r>
            <a:r>
              <a:rPr lang="en-US" altLang="zh-CN" sz="2000" baseline="-25000" dirty="0" smtClean="0"/>
              <a:t>2</a:t>
            </a:r>
            <a:r>
              <a:rPr lang="en-US" altLang="zh-CN" sz="2000" dirty="0" smtClean="0"/>
              <a:t>) is the inverse of the blurring function d(n</a:t>
            </a:r>
            <a:r>
              <a:rPr lang="en-US" altLang="zh-CN" sz="2000" baseline="-25000" dirty="0" smtClean="0"/>
              <a:t>1</a:t>
            </a:r>
            <a:r>
              <a:rPr lang="en-US" altLang="zh-CN" sz="2000" dirty="0" smtClean="0"/>
              <a:t>, n</a:t>
            </a:r>
            <a:r>
              <a:rPr lang="en-US" altLang="zh-CN" sz="2000" baseline="-25000" dirty="0" smtClean="0"/>
              <a:t>2</a:t>
            </a:r>
            <a:r>
              <a:rPr lang="en-US" altLang="zh-CN" sz="2000" dirty="0" smtClean="0"/>
              <a:t>).</a:t>
            </a:r>
            <a:endParaRPr lang="zh-CN" altLang="en-US" sz="2000" dirty="0"/>
          </a:p>
        </p:txBody>
      </p:sp>
      <p:pic>
        <p:nvPicPr>
          <p:cNvPr id="27649" name="Picture 1"/>
          <p:cNvPicPr>
            <a:picLocks noChangeAspect="1" noChangeArrowheads="1"/>
          </p:cNvPicPr>
          <p:nvPr/>
        </p:nvPicPr>
        <p:blipFill>
          <a:blip r:embed="rId3" cstate="print"/>
          <a:srcRect/>
          <a:stretch>
            <a:fillRect/>
          </a:stretch>
        </p:blipFill>
        <p:spPr bwMode="auto">
          <a:xfrm>
            <a:off x="1835696" y="3068960"/>
            <a:ext cx="4342530" cy="621977"/>
          </a:xfrm>
          <a:prstGeom prst="rect">
            <a:avLst/>
          </a:prstGeom>
          <a:noFill/>
          <a:ln w="9525">
            <a:noFill/>
            <a:miter lim="800000"/>
            <a:headEnd/>
            <a:tailEnd/>
          </a:ln>
        </p:spPr>
      </p:pic>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765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835696" y="3861048"/>
            <a:ext cx="1814602" cy="648072"/>
          </a:xfrm>
          <a:prstGeom prst="rect">
            <a:avLst/>
          </a:prstGeom>
          <a:solidFill>
            <a:schemeClr val="bg1"/>
          </a:solidFill>
        </p:spPr>
      </p:pic>
      <p:pic>
        <p:nvPicPr>
          <p:cNvPr id="10" name="Picture 2"/>
          <p:cNvPicPr>
            <a:picLocks noChangeAspect="1" noChangeArrowheads="1"/>
          </p:cNvPicPr>
          <p:nvPr/>
        </p:nvPicPr>
        <p:blipFill>
          <a:blip r:embed="rId5" cstate="print"/>
          <a:srcRect/>
          <a:stretch>
            <a:fillRect/>
          </a:stretch>
        </p:blipFill>
        <p:spPr bwMode="auto">
          <a:xfrm>
            <a:off x="1835696" y="4653136"/>
            <a:ext cx="4680520" cy="1739460"/>
          </a:xfrm>
          <a:prstGeom prst="rect">
            <a:avLst/>
          </a:prstGeom>
          <a:noFill/>
          <a:ln w="9525">
            <a:noFill/>
            <a:miter lim="800000"/>
            <a:headEnd/>
            <a:tailEnd/>
          </a:ln>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3.1 Inverse Filter</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403648" y="1988840"/>
            <a:ext cx="5832648" cy="3477875"/>
          </a:xfrm>
          <a:prstGeom prst="rect">
            <a:avLst/>
          </a:prstGeom>
        </p:spPr>
        <p:txBody>
          <a:bodyPr wrap="square">
            <a:spAutoFit/>
          </a:bodyPr>
          <a:lstStyle/>
          <a:p>
            <a:pPr algn="just">
              <a:buFont typeface="Arial" pitchFamily="34" charset="0"/>
              <a:buChar char="•"/>
            </a:pPr>
            <a:r>
              <a:rPr lang="en-US" altLang="zh-CN" sz="2000" dirty="0" smtClean="0"/>
              <a:t>If the noise is absent, the second term above disappears so that the restored image is identical to the ideal image.</a:t>
            </a:r>
          </a:p>
          <a:p>
            <a:pPr algn="just">
              <a:buFont typeface="Arial" pitchFamily="34" charset="0"/>
              <a:buChar char="•"/>
            </a:pPr>
            <a:r>
              <a:rPr lang="en-US" altLang="zh-CN" sz="2000" dirty="0" smtClean="0"/>
              <a:t>The inverse filter may not exist because D(</a:t>
            </a:r>
            <a:r>
              <a:rPr lang="en-US" altLang="zh-CN" sz="2000" dirty="0" err="1" smtClean="0"/>
              <a:t>u,v</a:t>
            </a:r>
            <a:r>
              <a:rPr lang="en-US" altLang="zh-CN" sz="2000" dirty="0" smtClean="0"/>
              <a:t>) is zero at selected frequencies. This happens for both the linear motion blur and the out-of-focus blur described in the previous section.</a:t>
            </a:r>
          </a:p>
          <a:p>
            <a:pPr algn="just">
              <a:buFont typeface="Arial" pitchFamily="34" charset="0"/>
              <a:buChar char="•"/>
            </a:pPr>
            <a:r>
              <a:rPr lang="en-US" altLang="zh-CN" sz="2000" dirty="0" smtClean="0"/>
              <a:t>Even if the blurring function’s spectral representation D(</a:t>
            </a:r>
            <a:r>
              <a:rPr lang="en-US" altLang="zh-CN" sz="2000" dirty="0" err="1" smtClean="0"/>
              <a:t>u,v</a:t>
            </a:r>
            <a:r>
              <a:rPr lang="en-US" altLang="zh-CN" sz="2000" dirty="0" smtClean="0"/>
              <a:t>) doesn’t actually go to zero but becomes small, the second term             -known as the inverse filtered noise-will become very large.</a:t>
            </a:r>
            <a:endParaRPr lang="zh-CN" altLang="en-US" sz="2000" dirty="0"/>
          </a:p>
        </p:txBody>
      </p:sp>
      <p:pic>
        <p:nvPicPr>
          <p:cNvPr id="146433" name="Picture 1" descr="C:\Users\zy_bit\AppData\Roaming\Tencent\Users\451406714\QQ\WinTemp\RichOle\JE[1KAVO_`T%JG00%A[84]C.jpg"/>
          <p:cNvPicPr>
            <a:picLocks noChangeAspect="1" noChangeArrowheads="1"/>
          </p:cNvPicPr>
          <p:nvPr/>
        </p:nvPicPr>
        <p:blipFill>
          <a:blip r:embed="rId3" cstate="print"/>
          <a:srcRect/>
          <a:stretch>
            <a:fillRect/>
          </a:stretch>
        </p:blipFill>
        <p:spPr bwMode="auto">
          <a:xfrm>
            <a:off x="3203848" y="4725144"/>
            <a:ext cx="666750" cy="476250"/>
          </a:xfrm>
          <a:prstGeom prst="rect">
            <a:avLst/>
          </a:prstGeom>
          <a:noFill/>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548680"/>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3.1 Inverse Filter</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1187624" y="5226784"/>
            <a:ext cx="6048672" cy="1015663"/>
          </a:xfrm>
          <a:prstGeom prst="rect">
            <a:avLst/>
          </a:prstGeom>
        </p:spPr>
        <p:txBody>
          <a:bodyPr wrap="square">
            <a:spAutoFit/>
          </a:bodyPr>
          <a:lstStyle/>
          <a:p>
            <a:pPr algn="just"/>
            <a:r>
              <a:rPr lang="en-US" altLang="zh-CN" sz="2000" dirty="0" smtClean="0"/>
              <a:t>Fig. (a) shows an image degraded by out-of-focus blur (R = 2.5) and noise. The inverse filtered version is shown in Fig. (b), clearly illustrating its uselessness</a:t>
            </a:r>
            <a:endParaRPr lang="zh-CN" altLang="en-US" sz="2000" dirty="0"/>
          </a:p>
        </p:txBody>
      </p:sp>
      <p:pic>
        <p:nvPicPr>
          <p:cNvPr id="92162" name="Picture 2"/>
          <p:cNvPicPr>
            <a:picLocks noChangeAspect="1" noChangeArrowheads="1"/>
          </p:cNvPicPr>
          <p:nvPr/>
        </p:nvPicPr>
        <p:blipFill>
          <a:blip r:embed="rId3" cstate="print"/>
          <a:srcRect/>
          <a:stretch>
            <a:fillRect/>
          </a:stretch>
        </p:blipFill>
        <p:spPr bwMode="auto">
          <a:xfrm>
            <a:off x="1115616" y="1916832"/>
            <a:ext cx="6331228" cy="3384376"/>
          </a:xfrm>
          <a:prstGeom prst="rect">
            <a:avLst/>
          </a:prstGeom>
          <a:noFill/>
          <a:ln w="9525">
            <a:noFill/>
            <a:miter lim="800000"/>
            <a:headEnd/>
            <a:tailEnd/>
          </a:ln>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3.2 Least-Squares Filters</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1259632" y="2276872"/>
            <a:ext cx="6462464" cy="2345322"/>
          </a:xfrm>
          <a:prstGeom prst="rect">
            <a:avLst/>
          </a:prstGeom>
        </p:spPr>
        <p:txBody>
          <a:bodyPr wrap="square">
            <a:spAutoFit/>
          </a:bodyPr>
          <a:lstStyle/>
          <a:p>
            <a:pPr algn="just">
              <a:lnSpc>
                <a:spcPct val="150000"/>
              </a:lnSpc>
            </a:pPr>
            <a:r>
              <a:rPr lang="en-US" altLang="zh-CN" sz="2000" dirty="0" smtClean="0"/>
              <a:t>For the </a:t>
            </a:r>
            <a:r>
              <a:rPr lang="en-US" altLang="zh-CN" sz="2000" dirty="0" smtClean="0">
                <a:solidFill>
                  <a:srgbClr val="FF0000"/>
                </a:solidFill>
              </a:rPr>
              <a:t>noise sensitivity </a:t>
            </a:r>
            <a:r>
              <a:rPr lang="en-US" altLang="zh-CN" sz="2000" dirty="0" smtClean="0"/>
              <a:t>of the inverse filter to be overcome, a number of restoration filters have been developed; these are collectively called least-squares filters. We describe the two most commonly used filters, namely the </a:t>
            </a:r>
            <a:r>
              <a:rPr lang="en-US" altLang="zh-CN" sz="2000" dirty="0" smtClean="0">
                <a:solidFill>
                  <a:srgbClr val="FF0000"/>
                </a:solidFill>
              </a:rPr>
              <a:t>Wiener filter </a:t>
            </a:r>
            <a:r>
              <a:rPr lang="en-US" altLang="zh-CN" sz="2000" dirty="0" smtClean="0"/>
              <a:t>and the </a:t>
            </a:r>
            <a:r>
              <a:rPr lang="en-US" altLang="zh-CN" sz="2000" dirty="0" smtClean="0">
                <a:solidFill>
                  <a:srgbClr val="FF0000"/>
                </a:solidFill>
              </a:rPr>
              <a:t>constrained least-squares filter</a:t>
            </a:r>
            <a:r>
              <a:rPr lang="en-US" altLang="zh-CN" sz="2000" dirty="0" smtClean="0"/>
              <a:t>.</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3" name="Picture 1" descr="C:\Users\zy_bit\AppData\Roaming\Tencent\Users\451406714\QQ\WinTemp\RichOle\P9N9XARDZ%CB6YWV2I{TZVW.jpg"/>
          <p:cNvPicPr>
            <a:picLocks noChangeAspect="1" noChangeArrowheads="1"/>
          </p:cNvPicPr>
          <p:nvPr/>
        </p:nvPicPr>
        <p:blipFill>
          <a:blip r:embed="rId3" cstate="print"/>
          <a:srcRect/>
          <a:stretch>
            <a:fillRect/>
          </a:stretch>
        </p:blipFill>
        <p:spPr bwMode="auto">
          <a:xfrm>
            <a:off x="4788024" y="1484784"/>
            <a:ext cx="3840427" cy="2880320"/>
          </a:xfrm>
          <a:prstGeom prst="rect">
            <a:avLst/>
          </a:prstGeom>
          <a:noFill/>
        </p:spPr>
      </p:pic>
      <p:pic>
        <p:nvPicPr>
          <p:cNvPr id="4" name="图片 3" descr="naicha.jpg"/>
          <p:cNvPicPr>
            <a:picLocks noChangeAspect="1"/>
          </p:cNvPicPr>
          <p:nvPr/>
        </p:nvPicPr>
        <p:blipFill>
          <a:blip r:embed="rId4" cstate="print"/>
          <a:stretch>
            <a:fillRect/>
          </a:stretch>
        </p:blipFill>
        <p:spPr>
          <a:xfrm>
            <a:off x="539552" y="1484784"/>
            <a:ext cx="3840425" cy="2880319"/>
          </a:xfrm>
          <a:prstGeom prst="rect">
            <a:avLst/>
          </a:prstGeom>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340768"/>
            <a:ext cx="5184576" cy="461665"/>
          </a:xfrm>
          <a:prstGeom prst="rect">
            <a:avLst/>
          </a:prstGeom>
        </p:spPr>
        <p:txBody>
          <a:bodyPr wrap="square">
            <a:spAutoFit/>
          </a:bodyPr>
          <a:lstStyle/>
          <a:p>
            <a:pPr>
              <a:buFont typeface="Wingdings" pitchFamily="2" charset="2"/>
              <a:buChar char="Ø"/>
            </a:pPr>
            <a:r>
              <a:rPr lang="en-US" altLang="zh-CN" dirty="0" smtClean="0"/>
              <a:t>3.2 Least-Squares Filters</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331640" y="1772816"/>
            <a:ext cx="6048672" cy="461665"/>
          </a:xfrm>
          <a:prstGeom prst="rect">
            <a:avLst/>
          </a:prstGeom>
        </p:spPr>
        <p:txBody>
          <a:bodyPr wrap="square">
            <a:spAutoFit/>
          </a:bodyPr>
          <a:lstStyle/>
          <a:p>
            <a:r>
              <a:rPr lang="en-US" altLang="zh-CN" dirty="0" smtClean="0"/>
              <a:t>3.2.1 Wiener filter</a:t>
            </a:r>
            <a:endParaRPr lang="zh-CN" altLang="en-US" dirty="0"/>
          </a:p>
        </p:txBody>
      </p:sp>
      <p:sp>
        <p:nvSpPr>
          <p:cNvPr id="7" name="矩形 6"/>
          <p:cNvSpPr/>
          <p:nvPr/>
        </p:nvSpPr>
        <p:spPr>
          <a:xfrm>
            <a:off x="1259632" y="2492896"/>
            <a:ext cx="6462464" cy="1323439"/>
          </a:xfrm>
          <a:prstGeom prst="rect">
            <a:avLst/>
          </a:prstGeom>
        </p:spPr>
        <p:txBody>
          <a:bodyPr wrap="square">
            <a:spAutoFit/>
          </a:bodyPr>
          <a:lstStyle/>
          <a:p>
            <a:pPr algn="just"/>
            <a:r>
              <a:rPr lang="en-US" altLang="zh-CN" sz="2000" dirty="0" smtClean="0"/>
              <a:t>The Wiener filter is a linear spatially invariant filter ,in which the point-spread function h(n</a:t>
            </a:r>
            <a:r>
              <a:rPr lang="en-US" altLang="zh-CN" sz="2000" baseline="-25000" dirty="0" smtClean="0"/>
              <a:t>1</a:t>
            </a:r>
            <a:r>
              <a:rPr lang="en-US" altLang="zh-CN" sz="2000" dirty="0" smtClean="0"/>
              <a:t>, n</a:t>
            </a:r>
            <a:r>
              <a:rPr lang="en-US" altLang="zh-CN" sz="2000" baseline="-25000" dirty="0" smtClean="0"/>
              <a:t>2</a:t>
            </a:r>
            <a:r>
              <a:rPr lang="en-US" altLang="zh-CN" sz="2000" dirty="0" smtClean="0"/>
              <a:t>) is chosen such that it minimizes the mean-squared error (MSE) between the ideal and the restored image. </a:t>
            </a:r>
            <a:endParaRPr lang="zh-CN" altLang="en-US" sz="2000" dirty="0"/>
          </a:p>
        </p:txBody>
      </p:sp>
      <p:pic>
        <p:nvPicPr>
          <p:cNvPr id="74754" name="Picture 2"/>
          <p:cNvPicPr>
            <a:picLocks noChangeAspect="1" noChangeArrowheads="1"/>
          </p:cNvPicPr>
          <p:nvPr/>
        </p:nvPicPr>
        <p:blipFill>
          <a:blip r:embed="rId3" cstate="print"/>
          <a:srcRect/>
          <a:stretch>
            <a:fillRect/>
          </a:stretch>
        </p:blipFill>
        <p:spPr bwMode="auto">
          <a:xfrm>
            <a:off x="1763688" y="4077072"/>
            <a:ext cx="4171644" cy="1282625"/>
          </a:xfrm>
          <a:prstGeom prst="rect">
            <a:avLst/>
          </a:prstGeom>
          <a:noFill/>
          <a:ln w="9525">
            <a:noFill/>
            <a:miter lim="800000"/>
            <a:headEnd/>
            <a:tailEnd/>
          </a:ln>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331640" y="1268760"/>
            <a:ext cx="6048672" cy="461665"/>
          </a:xfrm>
          <a:prstGeom prst="rect">
            <a:avLst/>
          </a:prstGeom>
        </p:spPr>
        <p:txBody>
          <a:bodyPr wrap="square">
            <a:spAutoFit/>
          </a:bodyPr>
          <a:lstStyle/>
          <a:p>
            <a:r>
              <a:rPr lang="en-US" altLang="zh-CN" dirty="0" smtClean="0"/>
              <a:t>3.2.1 Wiener filter</a:t>
            </a:r>
            <a:endParaRPr lang="zh-CN" altLang="en-US" dirty="0"/>
          </a:p>
        </p:txBody>
      </p:sp>
      <p:grpSp>
        <p:nvGrpSpPr>
          <p:cNvPr id="13" name="组合 12"/>
          <p:cNvGrpSpPr/>
          <p:nvPr/>
        </p:nvGrpSpPr>
        <p:grpSpPr>
          <a:xfrm>
            <a:off x="1331640" y="1916832"/>
            <a:ext cx="6390456" cy="3830945"/>
            <a:chOff x="1475656" y="2204864"/>
            <a:chExt cx="6390456" cy="3830945"/>
          </a:xfrm>
        </p:grpSpPr>
        <p:pic>
          <p:nvPicPr>
            <p:cNvPr id="75778" name="Picture 2"/>
            <p:cNvPicPr>
              <a:picLocks noChangeAspect="1" noChangeArrowheads="1"/>
            </p:cNvPicPr>
            <p:nvPr/>
          </p:nvPicPr>
          <p:blipFill>
            <a:blip r:embed="rId3" cstate="print"/>
            <a:srcRect/>
            <a:stretch>
              <a:fillRect/>
            </a:stretch>
          </p:blipFill>
          <p:spPr bwMode="auto">
            <a:xfrm>
              <a:off x="1619672" y="2924944"/>
              <a:ext cx="5949872" cy="789806"/>
            </a:xfrm>
            <a:prstGeom prst="rect">
              <a:avLst/>
            </a:prstGeom>
            <a:noFill/>
            <a:ln w="9525">
              <a:noFill/>
              <a:miter lim="800000"/>
              <a:headEnd/>
              <a:tailEnd/>
            </a:ln>
          </p:spPr>
        </p:pic>
        <p:sp>
          <p:nvSpPr>
            <p:cNvPr id="10" name="矩形 9"/>
            <p:cNvSpPr/>
            <p:nvPr/>
          </p:nvSpPr>
          <p:spPr>
            <a:xfrm>
              <a:off x="1475656" y="3789040"/>
              <a:ext cx="6390456" cy="2246769"/>
            </a:xfrm>
            <a:prstGeom prst="rect">
              <a:avLst/>
            </a:prstGeom>
          </p:spPr>
          <p:txBody>
            <a:bodyPr wrap="square">
              <a:spAutoFit/>
            </a:bodyPr>
            <a:lstStyle/>
            <a:p>
              <a:pPr algn="just"/>
              <a:r>
                <a:rPr lang="en-US" altLang="zh-CN" sz="2000" dirty="0" smtClean="0"/>
                <a:t>Here D* (u, v) is the complex conjugate(</a:t>
              </a:r>
              <a:r>
                <a:rPr lang="zh-CN" altLang="en-US" sz="2000" dirty="0" smtClean="0"/>
                <a:t>共轭复数</a:t>
              </a:r>
              <a:r>
                <a:rPr lang="en-US" altLang="zh-CN" sz="2000" dirty="0" smtClean="0"/>
                <a:t>) of D(</a:t>
              </a:r>
              <a:r>
                <a:rPr lang="en-US" altLang="zh-CN" sz="2000" dirty="0" err="1" smtClean="0"/>
                <a:t>u,v</a:t>
              </a:r>
              <a:r>
                <a:rPr lang="en-US" altLang="zh-CN" sz="2000" dirty="0" smtClean="0"/>
                <a:t>), and </a:t>
              </a:r>
              <a:r>
                <a:rPr lang="en-US" altLang="zh-CN" sz="2000" dirty="0" err="1" smtClean="0"/>
                <a:t>S</a:t>
              </a:r>
              <a:r>
                <a:rPr lang="en-US" altLang="zh-CN" sz="2000" baseline="-25000" dirty="0" err="1" smtClean="0"/>
                <a:t>f</a:t>
              </a:r>
              <a:r>
                <a:rPr lang="en-US" altLang="zh-CN" sz="2000" dirty="0" smtClean="0"/>
                <a:t>(u, v) and S</a:t>
              </a:r>
              <a:r>
                <a:rPr lang="en-US" altLang="zh-CN" sz="2000" baseline="-25000" dirty="0" smtClean="0"/>
                <a:t>w</a:t>
              </a:r>
              <a:r>
                <a:rPr lang="en-US" altLang="zh-CN" sz="2000" dirty="0" smtClean="0"/>
                <a:t>(</a:t>
              </a:r>
              <a:r>
                <a:rPr lang="en-US" altLang="zh-CN" sz="2000" dirty="0" err="1" smtClean="0"/>
                <a:t>u,v</a:t>
              </a:r>
              <a:r>
                <a:rPr lang="en-US" altLang="zh-CN" sz="2000" dirty="0" smtClean="0"/>
                <a:t>) are the power spectrum(</a:t>
              </a:r>
              <a:r>
                <a:rPr lang="zh-CN" altLang="en-US" sz="2000" dirty="0" smtClean="0"/>
                <a:t>功率谱</a:t>
              </a:r>
              <a:r>
                <a:rPr lang="en-US" altLang="zh-CN" sz="2000" dirty="0" smtClean="0"/>
                <a:t>) of the ideal image and the noise, respectively. The power spectrum is a measure for the average signal power per spatial frequency carried by the image. Often the solutions to </a:t>
              </a:r>
              <a:r>
                <a:rPr lang="en-US" altLang="zh-CN" sz="2000" dirty="0" err="1" smtClean="0"/>
                <a:t>S</a:t>
              </a:r>
              <a:r>
                <a:rPr lang="en-US" altLang="zh-CN" sz="2000" baseline="-25000" dirty="0" err="1" smtClean="0"/>
                <a:t>f</a:t>
              </a:r>
              <a:r>
                <a:rPr lang="en-US" altLang="zh-CN" sz="2000" dirty="0" smtClean="0"/>
                <a:t>(u, v) and S</a:t>
              </a:r>
              <a:r>
                <a:rPr lang="en-US" altLang="zh-CN" sz="2000" baseline="-25000" dirty="0" smtClean="0"/>
                <a:t>w</a:t>
              </a:r>
              <a:r>
                <a:rPr lang="en-US" altLang="zh-CN" sz="2000" dirty="0" smtClean="0"/>
                <a:t>(</a:t>
              </a:r>
              <a:r>
                <a:rPr lang="en-US" altLang="zh-CN" sz="2000" dirty="0" err="1" smtClean="0"/>
                <a:t>u,v</a:t>
              </a:r>
              <a:r>
                <a:rPr lang="en-US" altLang="zh-CN" sz="2000" dirty="0" smtClean="0"/>
                <a:t>) are difficult to get, so we use a constant γ to replace      (</a:t>
              </a:r>
              <a:r>
                <a:rPr lang="zh-CN" altLang="en-US" sz="2000" dirty="0" smtClean="0"/>
                <a:t>信噪功率比</a:t>
              </a:r>
              <a:r>
                <a:rPr lang="en-US" altLang="zh-CN" sz="2000" dirty="0" smtClean="0"/>
                <a:t>).</a:t>
              </a:r>
            </a:p>
          </p:txBody>
        </p:sp>
        <p:sp>
          <p:nvSpPr>
            <p:cNvPr id="12" name="矩形 11"/>
            <p:cNvSpPr/>
            <p:nvPr/>
          </p:nvSpPr>
          <p:spPr>
            <a:xfrm>
              <a:off x="1475656" y="2204864"/>
              <a:ext cx="6264696" cy="707886"/>
            </a:xfrm>
            <a:prstGeom prst="rect">
              <a:avLst/>
            </a:prstGeom>
          </p:spPr>
          <p:txBody>
            <a:bodyPr wrap="square">
              <a:spAutoFit/>
            </a:bodyPr>
            <a:lstStyle/>
            <a:p>
              <a:pPr algn="just"/>
              <a:r>
                <a:rPr lang="en-US" altLang="zh-CN" sz="2000" dirty="0" smtClean="0"/>
                <a:t>The solution of this minimization problem is known as the Wiener filter, and it is easiest defined in the spectral domain: </a:t>
              </a:r>
              <a:endParaRPr lang="zh-CN" altLang="en-US" sz="2000" dirty="0"/>
            </a:p>
          </p:txBody>
        </p:sp>
      </p:grpSp>
      <p:sp>
        <p:nvSpPr>
          <p:cNvPr id="14" name="TextBox 13"/>
          <p:cNvSpPr txBox="1"/>
          <p:nvPr/>
        </p:nvSpPr>
        <p:spPr>
          <a:xfrm>
            <a:off x="5265186" y="3023846"/>
            <a:ext cx="2160240" cy="400110"/>
          </a:xfrm>
          <a:prstGeom prst="rect">
            <a:avLst/>
          </a:prstGeom>
          <a:solidFill>
            <a:schemeClr val="bg1"/>
          </a:solidFill>
        </p:spPr>
        <p:txBody>
          <a:bodyPr wrap="square" rtlCol="0">
            <a:spAutoFit/>
          </a:bodyPr>
          <a:lstStyle/>
          <a:p>
            <a:pPr algn="ctr"/>
            <a:r>
              <a:rPr lang="en-US" altLang="zh-CN" sz="2000" dirty="0" smtClean="0"/>
              <a:t>γ</a:t>
            </a:r>
            <a:endParaRPr lang="zh-CN" altLang="en-US" sz="2000" dirty="0"/>
          </a:p>
        </p:txBody>
      </p:sp>
      <p:pic>
        <p:nvPicPr>
          <p:cNvPr id="208897" name="Picture 1"/>
          <p:cNvPicPr>
            <a:picLocks noChangeAspect="1" noChangeArrowheads="1"/>
          </p:cNvPicPr>
          <p:nvPr/>
        </p:nvPicPr>
        <p:blipFill>
          <a:blip r:embed="rId4" cstate="print"/>
          <a:srcRect/>
          <a:stretch>
            <a:fillRect/>
          </a:stretch>
        </p:blipFill>
        <p:spPr bwMode="auto">
          <a:xfrm>
            <a:off x="4355976" y="5402400"/>
            <a:ext cx="1584176" cy="273630"/>
          </a:xfrm>
          <a:prstGeom prst="rect">
            <a:avLst/>
          </a:prstGeom>
          <a:noFill/>
          <a:ln w="9525">
            <a:noFill/>
            <a:miter lim="800000"/>
            <a:headEnd/>
            <a:tailEnd/>
          </a:ln>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268760"/>
            <a:ext cx="5184576" cy="461665"/>
          </a:xfrm>
          <a:prstGeom prst="rect">
            <a:avLst/>
          </a:prstGeom>
        </p:spPr>
        <p:txBody>
          <a:bodyPr wrap="square">
            <a:spAutoFit/>
          </a:bodyPr>
          <a:lstStyle/>
          <a:p>
            <a:r>
              <a:rPr lang="en-US" altLang="zh-CN" dirty="0" smtClean="0"/>
              <a:t>Wiener filter </a:t>
            </a:r>
            <a:r>
              <a:rPr lang="en-US" altLang="zh-CN" i="1" dirty="0" smtClean="0"/>
              <a:t>vs.</a:t>
            </a:r>
            <a:r>
              <a:rPr lang="en-US" altLang="zh-CN" dirty="0" smtClean="0"/>
              <a:t> Inverse filter</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 name="组合 9"/>
          <p:cNvGrpSpPr/>
          <p:nvPr/>
        </p:nvGrpSpPr>
        <p:grpSpPr>
          <a:xfrm>
            <a:off x="467544" y="3573016"/>
            <a:ext cx="7488238" cy="2880319"/>
            <a:chOff x="1043608" y="2420888"/>
            <a:chExt cx="7488238" cy="2415429"/>
          </a:xfrm>
        </p:grpSpPr>
        <p:sp>
          <p:nvSpPr>
            <p:cNvPr id="12" name="Rectangle 7"/>
            <p:cNvSpPr txBox="1">
              <a:spLocks noChangeArrowheads="1"/>
            </p:cNvSpPr>
            <p:nvPr/>
          </p:nvSpPr>
          <p:spPr bwMode="auto">
            <a:xfrm>
              <a:off x="1043608" y="2420888"/>
              <a:ext cx="7488238" cy="241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algn="just">
                <a:defRPr/>
              </a:pPr>
              <a:r>
                <a:rPr lang="en-US" altLang="zh-CN" sz="2000" dirty="0" smtClean="0"/>
                <a:t>If the recorded image is noisy, the Wiener filter trades off the restoration by inverse filtering and suppression of noise for those frequencies where D(</a:t>
              </a:r>
              <a:r>
                <a:rPr lang="en-US" altLang="zh-CN" sz="2000" dirty="0" err="1" smtClean="0"/>
                <a:t>u,v</a:t>
              </a:r>
              <a:r>
                <a:rPr lang="en-US" altLang="zh-CN" sz="2000" dirty="0" smtClean="0"/>
                <a:t>) approximates 0.</a:t>
              </a:r>
              <a:endParaRPr lang="zh-CN" altLang="en-US" sz="2000" dirty="0" smtClean="0"/>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000" b="0" i="1" u="none" strike="noStrike" kern="0" cap="none" spc="0" normalizeH="0" baseline="0" noProof="0" dirty="0" smtClean="0">
                  <a:ln>
                    <a:noFill/>
                  </a:ln>
                  <a:solidFill>
                    <a:schemeClr val="tx1"/>
                  </a:solidFill>
                  <a:effectLst/>
                  <a:uLnTx/>
                  <a:uFillTx/>
                  <a:latin typeface="Times New Roman" pitchFamily="18" charset="0"/>
                  <a:ea typeface="+mn-ea"/>
                  <a:cs typeface="+mn-cs"/>
                </a:rPr>
                <a:t>D</a:t>
              </a:r>
              <a:r>
                <a:rPr kumimoji="0" lang="en-US" altLang="zh-CN" sz="2000" b="0" i="0" u="none" strike="noStrike" kern="0" cap="none" spc="0" normalizeH="0" baseline="0" noProof="0" dirty="0" smtClean="0">
                  <a:ln>
                    <a:noFill/>
                  </a:ln>
                  <a:solidFill>
                    <a:schemeClr val="tx1"/>
                  </a:solidFill>
                  <a:effectLst/>
                  <a:uLnTx/>
                  <a:uFillTx/>
                  <a:latin typeface="Times New Roman" pitchFamily="18" charset="0"/>
                  <a:ea typeface="+mn-ea"/>
                  <a:cs typeface="+mn-cs"/>
                </a:rPr>
                <a:t>(</a:t>
              </a:r>
              <a:r>
                <a:rPr kumimoji="0" lang="en-US" altLang="zh-CN" sz="2000" b="0" i="1" u="none" strike="noStrike" kern="0" cap="none" spc="0" normalizeH="0" baseline="0" noProof="0" dirty="0" err="1" smtClean="0">
                  <a:ln>
                    <a:noFill/>
                  </a:ln>
                  <a:solidFill>
                    <a:schemeClr val="tx1"/>
                  </a:solidFill>
                  <a:effectLst/>
                  <a:uLnTx/>
                  <a:uFillTx/>
                  <a:latin typeface="Times New Roman" pitchFamily="18" charset="0"/>
                  <a:ea typeface="+mn-ea"/>
                  <a:cs typeface="+mn-cs"/>
                </a:rPr>
                <a:t>u,v</a:t>
              </a:r>
              <a:r>
                <a:rPr kumimoji="0" lang="en-US" altLang="zh-CN" sz="2000" b="0" i="0" u="none" strike="noStrike" kern="0" cap="none" spc="0" normalizeH="0" baseline="0" noProof="0" dirty="0" smtClean="0">
                  <a:ln>
                    <a:noFill/>
                  </a:ln>
                  <a:solidFill>
                    <a:schemeClr val="tx1"/>
                  </a:solidFill>
                  <a:effectLst/>
                  <a:uLnTx/>
                  <a:uFillTx/>
                  <a:latin typeface="Times New Roman" pitchFamily="18" charset="0"/>
                  <a:ea typeface="+mn-ea"/>
                  <a:cs typeface="+mn-cs"/>
                </a:rPr>
                <a:t>)</a:t>
              </a:r>
              <a:r>
                <a:rPr kumimoji="0" lang="en-US" altLang="zh-CN" sz="2000" b="0" i="1" u="none" strike="noStrike" kern="0" cap="none" spc="0" normalizeH="0" baseline="0" noProof="0" dirty="0" smtClean="0">
                  <a:ln>
                    <a:noFill/>
                  </a:ln>
                  <a:solidFill>
                    <a:schemeClr val="tx1"/>
                  </a:solidFill>
                  <a:effectLst/>
                  <a:uLnTx/>
                  <a:uFillTx/>
                  <a:latin typeface="Times New Roman" pitchFamily="18" charset="0"/>
                  <a:ea typeface="+mn-ea"/>
                  <a:cs typeface="+mn-cs"/>
                </a:rPr>
                <a:t>=</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0, but S</a:t>
              </a:r>
              <a:r>
                <a:rPr kumimoji="0" lang="en-US" altLang="zh-CN" sz="2000" b="0" i="0" u="none" strike="noStrike" kern="0" cap="none" spc="0" normalizeH="0" baseline="-25000" noProof="0" dirty="0" smtClean="0">
                  <a:ln>
                    <a:noFill/>
                  </a:ln>
                  <a:solidFill>
                    <a:schemeClr val="tx1"/>
                  </a:solidFill>
                  <a:effectLst/>
                  <a:uLnTx/>
                  <a:uFillTx/>
                  <a:latin typeface="+mn-lt"/>
                  <a:ea typeface="+mn-ea"/>
                  <a:cs typeface="+mn-cs"/>
                </a:rPr>
                <a:t>w</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u,v</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not equals to 0</a:t>
              </a:r>
            </a:p>
            <a:p>
              <a:pPr marL="342900" lvl="0" indent="-342900">
                <a:lnSpc>
                  <a:spcPct val="120000"/>
                </a:lnSpc>
                <a:spcBef>
                  <a:spcPct val="20000"/>
                </a:spcBef>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when </a:t>
              </a:r>
              <a:r>
                <a:rPr kumimoji="0" lang="en-US" altLang="zh-CN" sz="2000" b="0" i="1" u="none" strike="noStrike" kern="0" cap="none" spc="0" normalizeH="0" baseline="0" noProof="0" dirty="0" smtClean="0">
                  <a:ln>
                    <a:noFill/>
                  </a:ln>
                  <a:solidFill>
                    <a:schemeClr val="tx1"/>
                  </a:solidFill>
                  <a:effectLst/>
                  <a:uLnTx/>
                  <a:uFillTx/>
                  <a:latin typeface="Times New Roman" pitchFamily="18" charset="0"/>
                  <a:ea typeface="+mn-ea"/>
                  <a:cs typeface="+mn-cs"/>
                </a:rPr>
                <a:t>SNR</a:t>
              </a:r>
              <a:r>
                <a:rPr lang="en-US" altLang="zh-CN" sz="2000" kern="0" dirty="0" smtClean="0">
                  <a:latin typeface="+mn-lt"/>
                  <a:ea typeface="+mn-ea"/>
                </a:rPr>
                <a:t> is high, ,        , </a:t>
              </a:r>
              <a:r>
                <a:rPr lang="en-US" altLang="zh-CN" sz="2000" dirty="0" smtClean="0">
                  <a:solidFill>
                    <a:schemeClr val="tx2"/>
                  </a:solidFill>
                </a:rPr>
                <a:t>approaches the inverse filter</a:t>
              </a:r>
              <a:endParaRPr kumimoji="0" lang="zh-CN" altLang="en-US" sz="2000" b="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Wingdings" pitchFamily="2" charset="2"/>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when </a:t>
              </a:r>
              <a:r>
                <a:rPr kumimoji="0" lang="en-US" altLang="zh-CN" sz="2000" b="0" i="1" u="none" strike="noStrike" kern="0" cap="none" spc="0" normalizeH="0" baseline="0" noProof="0" dirty="0" smtClean="0">
                  <a:ln>
                    <a:noFill/>
                  </a:ln>
                  <a:solidFill>
                    <a:schemeClr val="tx1"/>
                  </a:solidFill>
                  <a:effectLst/>
                  <a:uLnTx/>
                  <a:uFillTx/>
                  <a:latin typeface="Times New Roman" pitchFamily="18" charset="0"/>
                  <a:ea typeface="+mn-ea"/>
                  <a:cs typeface="+mn-cs"/>
                </a:rPr>
                <a:t>SNR</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is small,</a:t>
              </a:r>
              <a:r>
                <a:rPr kumimoji="0" lang="en-US" altLang="zh-CN" sz="2000" b="0" i="0" u="none" strike="noStrike" kern="0" cap="none" spc="0" normalizeH="0" noProof="0" dirty="0" smtClean="0">
                  <a:ln>
                    <a:noFill/>
                  </a:ln>
                  <a:solidFill>
                    <a:schemeClr val="tx1"/>
                  </a:solidFill>
                  <a:effectLst/>
                  <a:uLnTx/>
                  <a:uFillTx/>
                  <a:latin typeface="+mn-lt"/>
                  <a:ea typeface="+mn-ea"/>
                  <a:cs typeface="+mn-cs"/>
                </a:rPr>
                <a:t>         , it acts as a frequency rejection filter, </a:t>
              </a:r>
              <a:r>
                <a:rPr kumimoji="0" lang="en-US" altLang="zh-CN" sz="2000" b="0" i="0" u="none" strike="noStrike" kern="0" cap="none" spc="0" normalizeH="0" noProof="0" dirty="0" err="1" smtClean="0">
                  <a:ln>
                    <a:noFill/>
                  </a:ln>
                  <a:solidFill>
                    <a:schemeClr val="tx1"/>
                  </a:solidFill>
                  <a:effectLst/>
                  <a:uLnTx/>
                  <a:uFillTx/>
                  <a:latin typeface="+mn-lt"/>
                  <a:ea typeface="+mn-ea"/>
                  <a:cs typeface="+mn-cs"/>
                </a:rPr>
                <a:t>i</a:t>
              </a:r>
              <a:r>
                <a:rPr lang="en-US" altLang="zh-CN" sz="2000" kern="0" dirty="0" smtClean="0">
                  <a:latin typeface="+mn-lt"/>
                  <a:ea typeface="+mn-ea"/>
                </a:rPr>
                <a:t>.e. </a:t>
              </a:r>
              <a:r>
                <a:rPr lang="en-US" altLang="zh-CN" sz="2000" kern="0" dirty="0" err="1" smtClean="0">
                  <a:latin typeface="+mn-lt"/>
                  <a:ea typeface="+mn-ea"/>
                </a:rPr>
                <a:t>H</a:t>
              </a:r>
              <a:r>
                <a:rPr lang="en-US" altLang="zh-CN" sz="2000" kern="0" baseline="-25000" dirty="0" err="1" smtClean="0">
                  <a:latin typeface="+mn-lt"/>
                  <a:ea typeface="+mn-ea"/>
                </a:rPr>
                <a:t>wiener</a:t>
              </a:r>
              <a:r>
                <a:rPr lang="en-US" altLang="zh-CN" sz="2000" kern="0" dirty="0" smtClean="0">
                  <a:latin typeface="+mn-lt"/>
                  <a:ea typeface="+mn-ea"/>
                </a:rPr>
                <a:t>(</a:t>
              </a:r>
              <a:r>
                <a:rPr lang="en-US" altLang="zh-CN" sz="2000" kern="0" dirty="0" err="1" smtClean="0">
                  <a:latin typeface="+mn-lt"/>
                  <a:ea typeface="+mn-ea"/>
                </a:rPr>
                <a:t>u,v</a:t>
              </a:r>
              <a:r>
                <a:rPr lang="en-US" altLang="zh-CN" sz="2000" kern="0" dirty="0" smtClean="0">
                  <a:latin typeface="+mn-lt"/>
                  <a:ea typeface="+mn-ea"/>
                </a:rPr>
                <a:t>) approximates 0.</a:t>
              </a: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90114" name="Picture 2"/>
            <p:cNvPicPr>
              <a:picLocks noChangeAspect="1" noChangeArrowheads="1"/>
            </p:cNvPicPr>
            <p:nvPr/>
          </p:nvPicPr>
          <p:blipFill>
            <a:blip r:embed="rId3" cstate="print"/>
            <a:srcRect/>
            <a:stretch>
              <a:fillRect/>
            </a:stretch>
          </p:blipFill>
          <p:spPr bwMode="auto">
            <a:xfrm>
              <a:off x="2123728" y="3688989"/>
              <a:ext cx="1885111" cy="253553"/>
            </a:xfrm>
            <a:prstGeom prst="rect">
              <a:avLst/>
            </a:prstGeom>
            <a:noFill/>
            <a:ln w="9525">
              <a:noFill/>
              <a:miter lim="800000"/>
              <a:headEnd/>
              <a:tailEnd/>
            </a:ln>
          </p:spPr>
        </p:pic>
        <p:pic>
          <p:nvPicPr>
            <p:cNvPr id="90115" name="Picture 3"/>
            <p:cNvPicPr>
              <a:picLocks noChangeAspect="1" noChangeArrowheads="1"/>
            </p:cNvPicPr>
            <p:nvPr/>
          </p:nvPicPr>
          <p:blipFill>
            <a:blip r:embed="rId4" cstate="print"/>
            <a:srcRect/>
            <a:stretch>
              <a:fillRect/>
            </a:stretch>
          </p:blipFill>
          <p:spPr bwMode="auto">
            <a:xfrm>
              <a:off x="2123728" y="4051303"/>
              <a:ext cx="1905742" cy="244028"/>
            </a:xfrm>
            <a:prstGeom prst="rect">
              <a:avLst/>
            </a:prstGeom>
            <a:noFill/>
            <a:ln w="9525">
              <a:noFill/>
              <a:miter lim="800000"/>
              <a:headEnd/>
              <a:tailEnd/>
            </a:ln>
          </p:spPr>
        </p:pic>
      </p:grpSp>
      <p:sp>
        <p:nvSpPr>
          <p:cNvPr id="11" name="矩形 10"/>
          <p:cNvSpPr/>
          <p:nvPr/>
        </p:nvSpPr>
        <p:spPr>
          <a:xfrm>
            <a:off x="827584" y="1844824"/>
            <a:ext cx="6480720" cy="707886"/>
          </a:xfrm>
          <a:prstGeom prst="rect">
            <a:avLst/>
          </a:prstGeom>
        </p:spPr>
        <p:txBody>
          <a:bodyPr wrap="square">
            <a:spAutoFit/>
          </a:bodyPr>
          <a:lstStyle/>
          <a:p>
            <a:pPr algn="just"/>
            <a:r>
              <a:rPr lang="en-US" altLang="zh-CN" sz="2000" dirty="0" smtClean="0"/>
              <a:t>In the noiseless case we have S</a:t>
            </a:r>
            <a:r>
              <a:rPr lang="en-US" altLang="zh-CN" sz="2000" baseline="-25000" dirty="0" smtClean="0"/>
              <a:t>w</a:t>
            </a:r>
            <a:r>
              <a:rPr lang="en-US" altLang="zh-CN" sz="2000" dirty="0" smtClean="0"/>
              <a:t>(</a:t>
            </a:r>
            <a:r>
              <a:rPr lang="en-US" altLang="zh-CN" sz="2000" dirty="0" err="1" smtClean="0"/>
              <a:t>u,v</a:t>
            </a:r>
            <a:r>
              <a:rPr lang="en-US" altLang="zh-CN" sz="2000" dirty="0" smtClean="0"/>
              <a:t>) = 0, so that the Wiener filter approximates the inverse filter.</a:t>
            </a:r>
            <a:endParaRPr lang="zh-CN" altLang="en-US" sz="2000" dirty="0"/>
          </a:p>
        </p:txBody>
      </p:sp>
      <p:pic>
        <p:nvPicPr>
          <p:cNvPr id="138241" name="Picture 1"/>
          <p:cNvPicPr>
            <a:picLocks noChangeAspect="1" noChangeArrowheads="1"/>
          </p:cNvPicPr>
          <p:nvPr/>
        </p:nvPicPr>
        <p:blipFill>
          <a:blip r:embed="rId5" cstate="print"/>
          <a:srcRect/>
          <a:stretch>
            <a:fillRect/>
          </a:stretch>
        </p:blipFill>
        <p:spPr bwMode="auto">
          <a:xfrm>
            <a:off x="1115616" y="2564904"/>
            <a:ext cx="5354519" cy="871339"/>
          </a:xfrm>
          <a:prstGeom prst="rect">
            <a:avLst/>
          </a:prstGeom>
          <a:noFill/>
          <a:ln w="9525">
            <a:noFill/>
            <a:miter lim="800000"/>
            <a:headEnd/>
            <a:tailEnd/>
          </a:ln>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331640" y="1268760"/>
            <a:ext cx="6048672" cy="461665"/>
          </a:xfrm>
          <a:prstGeom prst="rect">
            <a:avLst/>
          </a:prstGeom>
        </p:spPr>
        <p:txBody>
          <a:bodyPr wrap="square">
            <a:spAutoFit/>
          </a:bodyPr>
          <a:lstStyle/>
          <a:p>
            <a:r>
              <a:rPr lang="en-US" altLang="zh-CN" dirty="0" smtClean="0"/>
              <a:t>3.2.1 Wiener filter</a:t>
            </a:r>
            <a:endParaRPr lang="zh-CN" altLang="en-US" dirty="0"/>
          </a:p>
        </p:txBody>
      </p:sp>
      <p:sp>
        <p:nvSpPr>
          <p:cNvPr id="11" name="TextBox 10"/>
          <p:cNvSpPr txBox="1"/>
          <p:nvPr/>
        </p:nvSpPr>
        <p:spPr>
          <a:xfrm>
            <a:off x="1115616" y="1844824"/>
            <a:ext cx="6264696" cy="3477875"/>
          </a:xfrm>
          <a:prstGeom prst="rect">
            <a:avLst/>
          </a:prstGeom>
          <a:noFill/>
        </p:spPr>
        <p:txBody>
          <a:bodyPr wrap="square" rtlCol="0">
            <a:spAutoFit/>
          </a:bodyPr>
          <a:lstStyle/>
          <a:p>
            <a:r>
              <a:rPr lang="en-US" altLang="zh-CN" sz="2000" dirty="0" smtClean="0"/>
              <a:t>Matlab implementation:</a:t>
            </a:r>
          </a:p>
          <a:p>
            <a:endParaRPr lang="en-US" altLang="zh-CN" sz="2000" dirty="0" smtClean="0"/>
          </a:p>
          <a:p>
            <a:r>
              <a:rPr lang="en-US" altLang="zh-CN" sz="2000" dirty="0" smtClean="0"/>
              <a:t>    J = DECONVWNR(I,PSF)</a:t>
            </a:r>
          </a:p>
          <a:p>
            <a:r>
              <a:rPr lang="en-US" altLang="zh-CN" sz="2000" dirty="0" smtClean="0"/>
              <a:t>    J = DECONVWNR(I,PSF,NSR)</a:t>
            </a:r>
          </a:p>
          <a:p>
            <a:r>
              <a:rPr lang="en-US" altLang="zh-CN" sz="2000" dirty="0" smtClean="0"/>
              <a:t>    J = DECONVWNR(I,PSF,NCORR,ICORR)</a:t>
            </a:r>
          </a:p>
          <a:p>
            <a:endParaRPr lang="en-US" altLang="zh-CN" sz="2000" dirty="0" smtClean="0"/>
          </a:p>
          <a:p>
            <a:pPr algn="just"/>
            <a:r>
              <a:rPr lang="en-US" altLang="zh-CN" sz="2000" dirty="0" smtClean="0"/>
              <a:t>where NSR is the noise-to-signal power ratio. Default is 0. NCORR and ICORR are the autocorrelation functions of the noise image and the original image.</a:t>
            </a:r>
          </a:p>
          <a:p>
            <a:endParaRPr lang="en-US" altLang="zh-CN" sz="2000" dirty="0" smtClean="0"/>
          </a:p>
          <a:p>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331640" y="1268760"/>
            <a:ext cx="6048672" cy="461665"/>
          </a:xfrm>
          <a:prstGeom prst="rect">
            <a:avLst/>
          </a:prstGeom>
        </p:spPr>
        <p:txBody>
          <a:bodyPr wrap="square">
            <a:spAutoFit/>
          </a:bodyPr>
          <a:lstStyle/>
          <a:p>
            <a:r>
              <a:rPr lang="en-US" altLang="zh-CN" dirty="0" smtClean="0"/>
              <a:t>3.2.1 Wiener filter</a:t>
            </a:r>
            <a:endParaRPr lang="zh-CN" altLang="en-US" dirty="0"/>
          </a:p>
        </p:txBody>
      </p:sp>
      <p:pic>
        <p:nvPicPr>
          <p:cNvPr id="157697" name="Picture 1" descr="C:\Users\zy_bit\AppData\Roaming\Tencent\Users\451406714\QQ\WinTemp\RichOle\S01[B[R%W{]D[WUA8[PEGN4.jpg"/>
          <p:cNvPicPr>
            <a:picLocks noChangeAspect="1" noChangeArrowheads="1"/>
          </p:cNvPicPr>
          <p:nvPr/>
        </p:nvPicPr>
        <p:blipFill>
          <a:blip r:embed="rId3" cstate="print"/>
          <a:srcRect/>
          <a:stretch>
            <a:fillRect/>
          </a:stretch>
        </p:blipFill>
        <p:spPr bwMode="auto">
          <a:xfrm>
            <a:off x="395536" y="1988840"/>
            <a:ext cx="2592288" cy="2592288"/>
          </a:xfrm>
          <a:prstGeom prst="rect">
            <a:avLst/>
          </a:prstGeom>
          <a:noFill/>
        </p:spPr>
      </p:pic>
      <p:pic>
        <p:nvPicPr>
          <p:cNvPr id="161793" name="Picture 1" descr="C:\Users\zy_bit\AppData\Roaming\Tencent\Users\451406714\QQ\WinTemp\RichOle\RBI4OJ9F)`Q$J_S@1E5~W2Y.jpg"/>
          <p:cNvPicPr>
            <a:picLocks noChangeAspect="1" noChangeArrowheads="1"/>
          </p:cNvPicPr>
          <p:nvPr/>
        </p:nvPicPr>
        <p:blipFill>
          <a:blip r:embed="rId4" cstate="print"/>
          <a:srcRect/>
          <a:stretch>
            <a:fillRect/>
          </a:stretch>
        </p:blipFill>
        <p:spPr bwMode="auto">
          <a:xfrm>
            <a:off x="3347864" y="1988840"/>
            <a:ext cx="2538654" cy="2574410"/>
          </a:xfrm>
          <a:prstGeom prst="rect">
            <a:avLst/>
          </a:prstGeom>
          <a:noFill/>
        </p:spPr>
      </p:pic>
      <p:pic>
        <p:nvPicPr>
          <p:cNvPr id="161794" name="Picture 2" descr="C:\Users\zy_bit\AppData\Roaming\Tencent\Users\451406714\QQ\WinTemp\RichOle\8SQ}%{QA63_O3)F2LE7LZLW.jpg"/>
          <p:cNvPicPr>
            <a:picLocks noChangeAspect="1" noChangeArrowheads="1"/>
          </p:cNvPicPr>
          <p:nvPr/>
        </p:nvPicPr>
        <p:blipFill>
          <a:blip r:embed="rId5" cstate="print"/>
          <a:srcRect/>
          <a:stretch>
            <a:fillRect/>
          </a:stretch>
        </p:blipFill>
        <p:spPr bwMode="auto">
          <a:xfrm>
            <a:off x="6156176" y="1988840"/>
            <a:ext cx="2574410" cy="2574410"/>
          </a:xfrm>
          <a:prstGeom prst="rect">
            <a:avLst/>
          </a:prstGeom>
          <a:noFill/>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387764"/>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268760"/>
            <a:ext cx="5184576" cy="523220"/>
          </a:xfrm>
          <a:prstGeom prst="rect">
            <a:avLst/>
          </a:prstGeom>
        </p:spPr>
        <p:txBody>
          <a:bodyPr wrap="square">
            <a:spAutoFit/>
          </a:bodyPr>
          <a:lstStyle/>
          <a:p>
            <a:pPr>
              <a:buFont typeface="Wingdings" pitchFamily="2" charset="2"/>
              <a:buChar char="Ø"/>
            </a:pPr>
            <a:r>
              <a:rPr lang="en-US" altLang="zh-CN" sz="2800" dirty="0" smtClean="0"/>
              <a:t>3.2 Least-Squares Filters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331639" y="1772816"/>
            <a:ext cx="6984775" cy="523220"/>
          </a:xfrm>
          <a:prstGeom prst="rect">
            <a:avLst/>
          </a:prstGeom>
        </p:spPr>
        <p:txBody>
          <a:bodyPr wrap="square">
            <a:spAutoFit/>
          </a:bodyPr>
          <a:lstStyle/>
          <a:p>
            <a:r>
              <a:rPr lang="en-US" altLang="zh-CN" sz="2800" dirty="0" smtClean="0"/>
              <a:t>3.2.2 Constrained least-squares filter(</a:t>
            </a:r>
            <a:r>
              <a:rPr lang="zh-CN" altLang="en-US" sz="2800" dirty="0" smtClean="0"/>
              <a:t>正则滤波</a:t>
            </a:r>
            <a:r>
              <a:rPr lang="en-US" altLang="zh-CN" sz="2800" dirty="0" smtClean="0"/>
              <a:t>)</a:t>
            </a:r>
            <a:endParaRPr lang="zh-CN" altLang="en-US" sz="2800" dirty="0"/>
          </a:p>
        </p:txBody>
      </p:sp>
      <p:sp>
        <p:nvSpPr>
          <p:cNvPr id="8" name="矩形 7"/>
          <p:cNvSpPr/>
          <p:nvPr/>
        </p:nvSpPr>
        <p:spPr>
          <a:xfrm>
            <a:off x="722630" y="4522224"/>
            <a:ext cx="8025834" cy="1815882"/>
          </a:xfrm>
          <a:prstGeom prst="rect">
            <a:avLst/>
          </a:prstGeom>
        </p:spPr>
        <p:txBody>
          <a:bodyPr wrap="square">
            <a:spAutoFit/>
          </a:bodyPr>
          <a:lstStyle/>
          <a:p>
            <a:pPr>
              <a:buFont typeface="Wingdings" pitchFamily="2" charset="2"/>
              <a:buChar char="ü"/>
            </a:pPr>
            <a:r>
              <a:rPr lang="en-US" altLang="zh-CN" sz="2800" dirty="0" smtClean="0"/>
              <a:t>The difference between the blurred version of restored image and the distorted one should equal to noisy data.</a:t>
            </a:r>
          </a:p>
          <a:p>
            <a:pPr>
              <a:buFont typeface="Wingdings" pitchFamily="2" charset="2"/>
              <a:buChar char="ü"/>
            </a:pPr>
            <a:r>
              <a:rPr lang="en-US" altLang="zh-CN" sz="2800" dirty="0" smtClean="0"/>
              <a:t>Select the solution that is as “smooth” as possible</a:t>
            </a:r>
          </a:p>
        </p:txBody>
      </p:sp>
      <p:sp>
        <p:nvSpPr>
          <p:cNvPr id="16" name="矩形 15"/>
          <p:cNvSpPr/>
          <p:nvPr/>
        </p:nvSpPr>
        <p:spPr>
          <a:xfrm>
            <a:off x="722630" y="2333779"/>
            <a:ext cx="7593785" cy="2031325"/>
          </a:xfrm>
          <a:prstGeom prst="rect">
            <a:avLst/>
          </a:prstGeom>
        </p:spPr>
        <p:txBody>
          <a:bodyPr wrap="square">
            <a:spAutoFit/>
          </a:bodyPr>
          <a:lstStyle/>
          <a:p>
            <a:pPr algn="just" latinLnBrk="1">
              <a:lnSpc>
                <a:spcPct val="150000"/>
              </a:lnSpc>
              <a:buClr>
                <a:schemeClr val="tx2"/>
              </a:buClr>
              <a:buFont typeface="Arial" pitchFamily="34" charset="0"/>
              <a:buChar char="•"/>
            </a:pPr>
            <a:r>
              <a:rPr lang="en-US" altLang="zh-CN" sz="2800" dirty="0" smtClean="0">
                <a:solidFill>
                  <a:srgbClr val="FF0000"/>
                </a:solidFill>
              </a:rPr>
              <a:t>Inverse</a:t>
            </a:r>
            <a:r>
              <a:rPr lang="en-US" altLang="zh-CN" sz="2800" dirty="0" smtClean="0"/>
              <a:t> </a:t>
            </a:r>
            <a:r>
              <a:rPr lang="en-US" altLang="zh-CN" sz="2800" dirty="0" smtClean="0">
                <a:solidFill>
                  <a:srgbClr val="FF0000"/>
                </a:solidFill>
              </a:rPr>
              <a:t>filter</a:t>
            </a:r>
            <a:r>
              <a:rPr lang="en-US" altLang="zh-CN" sz="2800" dirty="0" smtClean="0"/>
              <a:t>: excessive noise amplification</a:t>
            </a:r>
          </a:p>
          <a:p>
            <a:pPr algn="just" latinLnBrk="1">
              <a:buClr>
                <a:schemeClr val="tx2"/>
              </a:buClr>
              <a:buFont typeface="Arial" pitchFamily="34" charset="0"/>
              <a:buChar char="•"/>
            </a:pPr>
            <a:r>
              <a:rPr lang="en-US" altLang="zh-CN" sz="2800" dirty="0" smtClean="0">
                <a:solidFill>
                  <a:srgbClr val="FF0000"/>
                </a:solidFill>
              </a:rPr>
              <a:t>Wiener</a:t>
            </a:r>
            <a:r>
              <a:rPr lang="en-US" altLang="zh-CN" sz="2800" dirty="0" smtClean="0"/>
              <a:t> </a:t>
            </a:r>
            <a:r>
              <a:rPr lang="en-US" altLang="zh-CN" sz="2800" dirty="0" smtClean="0">
                <a:solidFill>
                  <a:srgbClr val="FF0000"/>
                </a:solidFill>
              </a:rPr>
              <a:t>filter</a:t>
            </a:r>
            <a:r>
              <a:rPr lang="en-US" altLang="zh-CN" sz="2800" dirty="0" smtClean="0"/>
              <a:t>: estimation of the power spectrum of the ideal image</a:t>
            </a:r>
          </a:p>
          <a:p>
            <a:pPr algn="just" latinLnBrk="1">
              <a:buClr>
                <a:schemeClr val="tx2"/>
              </a:buClr>
              <a:buFont typeface="Arial" pitchFamily="34" charset="0"/>
              <a:buChar char="•"/>
            </a:pPr>
            <a:r>
              <a:rPr lang="en-US" altLang="zh-CN" sz="2800" dirty="0" smtClean="0">
                <a:solidFill>
                  <a:srgbClr val="FF3300"/>
                </a:solidFill>
              </a:rPr>
              <a:t>Constrained least-squares filter</a:t>
            </a:r>
            <a:endParaRPr lang="zh-CN" altLang="en-US" sz="2800" dirty="0">
              <a:solidFill>
                <a:srgbClr val="FF3300"/>
              </a:solidFill>
            </a:endParaRPr>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3.2 Least-Squares Filters</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331640" y="1772816"/>
            <a:ext cx="6048672" cy="461665"/>
          </a:xfrm>
          <a:prstGeom prst="rect">
            <a:avLst/>
          </a:prstGeom>
        </p:spPr>
        <p:txBody>
          <a:bodyPr wrap="square">
            <a:spAutoFit/>
          </a:bodyPr>
          <a:lstStyle/>
          <a:p>
            <a:r>
              <a:rPr lang="en-US" altLang="zh-CN" dirty="0" smtClean="0"/>
              <a:t>3.2.2 Constrained least-squares filter</a:t>
            </a:r>
            <a:endParaRPr lang="zh-CN" altLang="en-US" dirty="0"/>
          </a:p>
        </p:txBody>
      </p:sp>
      <p:sp>
        <p:nvSpPr>
          <p:cNvPr id="8" name="矩形 7"/>
          <p:cNvSpPr/>
          <p:nvPr/>
        </p:nvSpPr>
        <p:spPr>
          <a:xfrm>
            <a:off x="755576" y="2420888"/>
            <a:ext cx="7128792" cy="707886"/>
          </a:xfrm>
          <a:prstGeom prst="rect">
            <a:avLst/>
          </a:prstGeom>
        </p:spPr>
        <p:txBody>
          <a:bodyPr wrap="square">
            <a:spAutoFit/>
          </a:bodyPr>
          <a:lstStyle/>
          <a:p>
            <a:pPr>
              <a:buFont typeface="Wingdings" pitchFamily="2" charset="2"/>
              <a:buChar char="ü"/>
            </a:pPr>
            <a:r>
              <a:rPr lang="en-US" altLang="zh-CN" sz="2000" dirty="0" smtClean="0"/>
              <a:t>The difference between the blurred version of restored image and the distorted one should equal to noisy data.</a:t>
            </a:r>
          </a:p>
        </p:txBody>
      </p:sp>
      <p:pic>
        <p:nvPicPr>
          <p:cNvPr id="76802" name="Picture 2"/>
          <p:cNvPicPr>
            <a:picLocks noChangeAspect="1" noChangeArrowheads="1"/>
          </p:cNvPicPr>
          <p:nvPr/>
        </p:nvPicPr>
        <p:blipFill>
          <a:blip r:embed="rId3" cstate="print"/>
          <a:srcRect/>
          <a:stretch>
            <a:fillRect/>
          </a:stretch>
        </p:blipFill>
        <p:spPr bwMode="auto">
          <a:xfrm>
            <a:off x="1187624" y="3429000"/>
            <a:ext cx="4896544" cy="1101722"/>
          </a:xfrm>
          <a:prstGeom prst="rect">
            <a:avLst/>
          </a:prstGeom>
          <a:noFill/>
          <a:ln w="9525">
            <a:noFill/>
            <a:miter lim="800000"/>
            <a:headEnd/>
            <a:tailEnd/>
          </a:ln>
        </p:spPr>
      </p:pic>
      <p:sp>
        <p:nvSpPr>
          <p:cNvPr id="11" name="矩形 10"/>
          <p:cNvSpPr/>
          <p:nvPr/>
        </p:nvSpPr>
        <p:spPr>
          <a:xfrm>
            <a:off x="899592" y="4725144"/>
            <a:ext cx="7128792" cy="1015663"/>
          </a:xfrm>
          <a:prstGeom prst="rect">
            <a:avLst/>
          </a:prstGeom>
        </p:spPr>
        <p:txBody>
          <a:bodyPr wrap="square">
            <a:spAutoFit/>
          </a:bodyPr>
          <a:lstStyle/>
          <a:p>
            <a:r>
              <a:rPr lang="en-US" altLang="zh-CN" sz="2000" dirty="0" smtClean="0"/>
              <a:t>Wiener filter tries to make the blurred version of the restored image equal to the recorded distorted image. But there exists noise. So constrained least-squares filter make this regular. </a:t>
            </a:r>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3.2 Least-Squares Filters</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331640" y="1772816"/>
            <a:ext cx="6048672" cy="461665"/>
          </a:xfrm>
          <a:prstGeom prst="rect">
            <a:avLst/>
          </a:prstGeom>
        </p:spPr>
        <p:txBody>
          <a:bodyPr wrap="square">
            <a:spAutoFit/>
          </a:bodyPr>
          <a:lstStyle/>
          <a:p>
            <a:r>
              <a:rPr lang="en-US" altLang="zh-CN" dirty="0" smtClean="0"/>
              <a:t>3.2.2 Constrained least-squares filter</a:t>
            </a:r>
            <a:endParaRPr lang="zh-CN" altLang="en-US" dirty="0"/>
          </a:p>
        </p:txBody>
      </p:sp>
      <p:sp>
        <p:nvSpPr>
          <p:cNvPr id="10" name="矩形 9"/>
          <p:cNvSpPr/>
          <p:nvPr/>
        </p:nvSpPr>
        <p:spPr>
          <a:xfrm>
            <a:off x="755576" y="2276872"/>
            <a:ext cx="6912768" cy="400110"/>
          </a:xfrm>
          <a:prstGeom prst="rect">
            <a:avLst/>
          </a:prstGeom>
        </p:spPr>
        <p:txBody>
          <a:bodyPr wrap="square">
            <a:spAutoFit/>
          </a:bodyPr>
          <a:lstStyle/>
          <a:p>
            <a:pPr>
              <a:buFont typeface="Wingdings" pitchFamily="2" charset="2"/>
              <a:buChar char="ü"/>
            </a:pPr>
            <a:r>
              <a:rPr lang="en-US" altLang="zh-CN" sz="2000" dirty="0" smtClean="0"/>
              <a:t>Select the solution that is as “smooth” as possible.</a:t>
            </a:r>
            <a:endParaRPr lang="zh-CN" altLang="en-US" sz="2000" dirty="0"/>
          </a:p>
        </p:txBody>
      </p:sp>
      <p:pic>
        <p:nvPicPr>
          <p:cNvPr id="76803" name="Picture 3"/>
          <p:cNvPicPr>
            <a:picLocks noChangeAspect="1" noChangeArrowheads="1"/>
          </p:cNvPicPr>
          <p:nvPr/>
        </p:nvPicPr>
        <p:blipFill>
          <a:blip r:embed="rId3" cstate="print"/>
          <a:srcRect/>
          <a:stretch>
            <a:fillRect/>
          </a:stretch>
        </p:blipFill>
        <p:spPr bwMode="auto">
          <a:xfrm>
            <a:off x="1043608" y="2924944"/>
            <a:ext cx="4320480" cy="1121770"/>
          </a:xfrm>
          <a:prstGeom prst="rect">
            <a:avLst/>
          </a:prstGeom>
          <a:noFill/>
          <a:ln w="9525">
            <a:noFill/>
            <a:miter lim="800000"/>
            <a:headEnd/>
            <a:tailEnd/>
          </a:ln>
        </p:spPr>
      </p:pic>
      <p:sp>
        <p:nvSpPr>
          <p:cNvPr id="13" name="矩形 12"/>
          <p:cNvSpPr/>
          <p:nvPr/>
        </p:nvSpPr>
        <p:spPr>
          <a:xfrm>
            <a:off x="971600" y="4077072"/>
            <a:ext cx="7488832" cy="1938992"/>
          </a:xfrm>
          <a:prstGeom prst="rect">
            <a:avLst/>
          </a:prstGeom>
        </p:spPr>
        <p:txBody>
          <a:bodyPr wrap="square">
            <a:spAutoFit/>
          </a:bodyPr>
          <a:lstStyle/>
          <a:p>
            <a:pPr algn="just" latinLnBrk="1"/>
            <a:r>
              <a:rPr lang="en-US" altLang="zh-CN" sz="2000" dirty="0" smtClean="0"/>
              <a:t>Here, c(n</a:t>
            </a:r>
            <a:r>
              <a:rPr lang="en-US" altLang="zh-CN" sz="2000" baseline="-25000" dirty="0" smtClean="0"/>
              <a:t>1</a:t>
            </a:r>
            <a:r>
              <a:rPr lang="en-US" altLang="zh-CN" sz="2000" dirty="0" smtClean="0"/>
              <a:t>, n</a:t>
            </a:r>
            <a:r>
              <a:rPr lang="en-US" altLang="zh-CN" sz="2000" baseline="-25000" dirty="0" smtClean="0"/>
              <a:t>2</a:t>
            </a:r>
            <a:r>
              <a:rPr lang="en-US" altLang="zh-CN" sz="2000" dirty="0" smtClean="0"/>
              <a:t>) represents the point-spread function of a 2-D high-pass </a:t>
            </a:r>
          </a:p>
          <a:p>
            <a:pPr algn="just" latinLnBrk="1"/>
            <a:r>
              <a:rPr lang="en-US" altLang="zh-CN" sz="2000" dirty="0" smtClean="0"/>
              <a:t>filter. A typical choice for c(n</a:t>
            </a:r>
            <a:r>
              <a:rPr lang="en-US" altLang="zh-CN" sz="2000" baseline="-25000" dirty="0" smtClean="0"/>
              <a:t>1</a:t>
            </a:r>
            <a:r>
              <a:rPr lang="en-US" altLang="zh-CN" sz="2000" dirty="0" smtClean="0"/>
              <a:t>, n</a:t>
            </a:r>
            <a:r>
              <a:rPr lang="en-US" altLang="zh-CN" sz="2000" baseline="-25000" dirty="0" smtClean="0"/>
              <a:t>2</a:t>
            </a:r>
            <a:r>
              <a:rPr lang="en-US" altLang="zh-CN" sz="2000" dirty="0" smtClean="0"/>
              <a:t>) is the discrete approximation of the </a:t>
            </a:r>
          </a:p>
          <a:p>
            <a:pPr algn="just" latinLnBrk="1"/>
            <a:r>
              <a:rPr lang="en-US" altLang="zh-CN" sz="2000" dirty="0" smtClean="0"/>
              <a:t>second also known as the 2-D </a:t>
            </a:r>
            <a:r>
              <a:rPr lang="en-US" altLang="zh-CN" sz="2000" dirty="0" err="1" smtClean="0"/>
              <a:t>Laplacian</a:t>
            </a:r>
            <a:r>
              <a:rPr lang="en-US" altLang="zh-CN" sz="2000" dirty="0" smtClean="0"/>
              <a:t> operator.</a:t>
            </a:r>
          </a:p>
          <a:p>
            <a:pPr algn="just" latinLnBrk="1"/>
            <a:r>
              <a:rPr lang="en-US" altLang="zh-CN" sz="2000" dirty="0" smtClean="0"/>
              <a:t>The interpretation is that it gives a measure for the high-frequency </a:t>
            </a:r>
          </a:p>
          <a:p>
            <a:pPr algn="just" latinLnBrk="1"/>
            <a:r>
              <a:rPr lang="en-US" altLang="zh-CN" sz="2000" dirty="0" smtClean="0"/>
              <a:t>content of the restored image. Minimizing this measure will make the </a:t>
            </a:r>
          </a:p>
          <a:p>
            <a:pPr algn="just" latinLnBrk="1"/>
            <a:r>
              <a:rPr lang="en-US" altLang="zh-CN" sz="2000" dirty="0" smtClean="0"/>
              <a:t>restored image have as little high-frequency content as possible.</a:t>
            </a:r>
            <a:endParaRPr lang="zh-CN" altLang="en-US" sz="2000" dirty="0"/>
          </a:p>
        </p:txBody>
      </p:sp>
      <p:pic>
        <p:nvPicPr>
          <p:cNvPr id="93186" name="Picture 2"/>
          <p:cNvPicPr>
            <a:picLocks noChangeAspect="1" noChangeArrowheads="1"/>
          </p:cNvPicPr>
          <p:nvPr/>
        </p:nvPicPr>
        <p:blipFill>
          <a:blip r:embed="rId4" cstate="print"/>
          <a:srcRect/>
          <a:stretch>
            <a:fillRect/>
          </a:stretch>
        </p:blipFill>
        <p:spPr bwMode="auto">
          <a:xfrm>
            <a:off x="6372200" y="1700808"/>
            <a:ext cx="1872208" cy="1872208"/>
          </a:xfrm>
          <a:prstGeom prst="rect">
            <a:avLst/>
          </a:prstGeom>
          <a:noFill/>
          <a:ln w="9525">
            <a:noFill/>
            <a:miter lim="800000"/>
            <a:headEnd/>
            <a:tailEnd/>
          </a:ln>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3.2 Least-Squares Filters</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331640" y="1772816"/>
            <a:ext cx="6048672" cy="461665"/>
          </a:xfrm>
          <a:prstGeom prst="rect">
            <a:avLst/>
          </a:prstGeom>
        </p:spPr>
        <p:txBody>
          <a:bodyPr wrap="square">
            <a:spAutoFit/>
          </a:bodyPr>
          <a:lstStyle/>
          <a:p>
            <a:r>
              <a:rPr lang="en-US" altLang="zh-CN" dirty="0" smtClean="0"/>
              <a:t>3.2.2 Constrained least-squares filter</a:t>
            </a:r>
            <a:endParaRPr lang="zh-CN" altLang="en-US" dirty="0"/>
          </a:p>
        </p:txBody>
      </p:sp>
      <p:pic>
        <p:nvPicPr>
          <p:cNvPr id="76802" name="Picture 2"/>
          <p:cNvPicPr>
            <a:picLocks noChangeAspect="1" noChangeArrowheads="1"/>
          </p:cNvPicPr>
          <p:nvPr/>
        </p:nvPicPr>
        <p:blipFill>
          <a:blip r:embed="rId3" cstate="print"/>
          <a:srcRect/>
          <a:stretch>
            <a:fillRect/>
          </a:stretch>
        </p:blipFill>
        <p:spPr bwMode="auto">
          <a:xfrm>
            <a:off x="1259632" y="4221088"/>
            <a:ext cx="4752529" cy="1069319"/>
          </a:xfrm>
          <a:prstGeom prst="rect">
            <a:avLst/>
          </a:prstGeom>
          <a:noFill/>
          <a:ln w="9525">
            <a:noFill/>
            <a:miter lim="800000"/>
            <a:headEnd/>
            <a:tailEnd/>
          </a:ln>
        </p:spPr>
      </p:pic>
      <p:pic>
        <p:nvPicPr>
          <p:cNvPr id="76803" name="Picture 3"/>
          <p:cNvPicPr>
            <a:picLocks noChangeAspect="1" noChangeArrowheads="1"/>
          </p:cNvPicPr>
          <p:nvPr/>
        </p:nvPicPr>
        <p:blipFill>
          <a:blip r:embed="rId4" cstate="print"/>
          <a:srcRect/>
          <a:stretch>
            <a:fillRect/>
          </a:stretch>
        </p:blipFill>
        <p:spPr bwMode="auto">
          <a:xfrm>
            <a:off x="1259632" y="2780928"/>
            <a:ext cx="4160066" cy="1080120"/>
          </a:xfrm>
          <a:prstGeom prst="rect">
            <a:avLst/>
          </a:prstGeom>
          <a:noFill/>
          <a:ln w="9525">
            <a:noFill/>
            <a:miter lim="800000"/>
            <a:headEnd/>
            <a:tailEnd/>
          </a:ln>
        </p:spPr>
      </p:pic>
      <p:sp>
        <p:nvSpPr>
          <p:cNvPr id="16" name="TextBox 15"/>
          <p:cNvSpPr txBox="1"/>
          <p:nvPr/>
        </p:nvSpPr>
        <p:spPr>
          <a:xfrm>
            <a:off x="827584" y="2348880"/>
            <a:ext cx="1872208" cy="400110"/>
          </a:xfrm>
          <a:prstGeom prst="rect">
            <a:avLst/>
          </a:prstGeom>
          <a:noFill/>
        </p:spPr>
        <p:txBody>
          <a:bodyPr wrap="square" rtlCol="0">
            <a:spAutoFit/>
          </a:bodyPr>
          <a:lstStyle/>
          <a:p>
            <a:r>
              <a:rPr lang="en-US" altLang="zh-CN" sz="2000" dirty="0" smtClean="0">
                <a:solidFill>
                  <a:srgbClr val="FF3300"/>
                </a:solidFill>
              </a:rPr>
              <a:t>Minimize:</a:t>
            </a:r>
            <a:endParaRPr lang="zh-CN" altLang="en-US" sz="2000" dirty="0">
              <a:solidFill>
                <a:srgbClr val="FF3300"/>
              </a:solidFill>
            </a:endParaRPr>
          </a:p>
        </p:txBody>
      </p:sp>
      <p:sp>
        <p:nvSpPr>
          <p:cNvPr id="17" name="TextBox 16"/>
          <p:cNvSpPr txBox="1"/>
          <p:nvPr/>
        </p:nvSpPr>
        <p:spPr>
          <a:xfrm>
            <a:off x="899592" y="3861048"/>
            <a:ext cx="1872208" cy="400110"/>
          </a:xfrm>
          <a:prstGeom prst="rect">
            <a:avLst/>
          </a:prstGeom>
          <a:noFill/>
        </p:spPr>
        <p:txBody>
          <a:bodyPr wrap="square" rtlCol="0">
            <a:spAutoFit/>
          </a:bodyPr>
          <a:lstStyle/>
          <a:p>
            <a:r>
              <a:rPr lang="en-US" altLang="zh-CN" sz="2000" dirty="0" smtClean="0">
                <a:solidFill>
                  <a:srgbClr val="FF3300"/>
                </a:solidFill>
              </a:rPr>
              <a:t>Subject to:</a:t>
            </a:r>
            <a:endParaRPr lang="zh-CN" altLang="en-US" sz="2000" dirty="0">
              <a:solidFill>
                <a:srgbClr val="FF3300"/>
              </a:solidFill>
            </a:endParaRPr>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3.2 Least-Squares Filters</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331640" y="1772816"/>
            <a:ext cx="6048672" cy="461665"/>
          </a:xfrm>
          <a:prstGeom prst="rect">
            <a:avLst/>
          </a:prstGeom>
        </p:spPr>
        <p:txBody>
          <a:bodyPr wrap="square">
            <a:spAutoFit/>
          </a:bodyPr>
          <a:lstStyle/>
          <a:p>
            <a:r>
              <a:rPr lang="en-US" altLang="zh-CN" dirty="0" smtClean="0"/>
              <a:t>3.2.2 Constrained least-squares filter</a:t>
            </a:r>
            <a:endParaRPr lang="zh-CN" altLang="en-US" dirty="0"/>
          </a:p>
        </p:txBody>
      </p:sp>
      <p:pic>
        <p:nvPicPr>
          <p:cNvPr id="77826" name="Picture 2"/>
          <p:cNvPicPr>
            <a:picLocks noChangeAspect="1" noChangeArrowheads="1"/>
          </p:cNvPicPr>
          <p:nvPr/>
        </p:nvPicPr>
        <p:blipFill>
          <a:blip r:embed="rId3" cstate="print"/>
          <a:srcRect/>
          <a:stretch>
            <a:fillRect/>
          </a:stretch>
        </p:blipFill>
        <p:spPr bwMode="auto">
          <a:xfrm>
            <a:off x="1475656" y="3140968"/>
            <a:ext cx="4952806" cy="837431"/>
          </a:xfrm>
          <a:prstGeom prst="rect">
            <a:avLst/>
          </a:prstGeom>
          <a:noFill/>
          <a:ln w="9525">
            <a:noFill/>
            <a:miter lim="800000"/>
            <a:headEnd/>
            <a:tailEnd/>
          </a:ln>
        </p:spPr>
      </p:pic>
      <p:sp>
        <p:nvSpPr>
          <p:cNvPr id="12" name="矩形 11"/>
          <p:cNvSpPr/>
          <p:nvPr/>
        </p:nvSpPr>
        <p:spPr>
          <a:xfrm>
            <a:off x="1331640" y="4221088"/>
            <a:ext cx="6048672" cy="1323439"/>
          </a:xfrm>
          <a:prstGeom prst="rect">
            <a:avLst/>
          </a:prstGeom>
        </p:spPr>
        <p:txBody>
          <a:bodyPr wrap="square">
            <a:spAutoFit/>
          </a:bodyPr>
          <a:lstStyle/>
          <a:p>
            <a:pPr algn="just"/>
            <a:r>
              <a:rPr lang="en-US" altLang="zh-CN" sz="2000" dirty="0" smtClean="0"/>
              <a:t>Here </a:t>
            </a:r>
            <a:r>
              <a:rPr lang="el-GR" altLang="zh-CN" sz="2000" dirty="0" smtClean="0"/>
              <a:t>α</a:t>
            </a:r>
            <a:r>
              <a:rPr lang="en-US" altLang="zh-CN" sz="2000" dirty="0" smtClean="0"/>
              <a:t> is a tuning or regularization parameter which makes the constraint satisfied. Though analytical approaches exist to estimate </a:t>
            </a:r>
            <a:r>
              <a:rPr lang="el-GR" altLang="zh-CN" sz="2000" dirty="0" smtClean="0"/>
              <a:t>α</a:t>
            </a:r>
            <a:r>
              <a:rPr lang="en-US" altLang="zh-CN" sz="2000" dirty="0" smtClean="0"/>
              <a:t>, the regularization parameter is usually considered user tunable.</a:t>
            </a:r>
            <a:endParaRPr lang="zh-CN" altLang="en-US" sz="2000" dirty="0"/>
          </a:p>
        </p:txBody>
      </p:sp>
      <p:sp>
        <p:nvSpPr>
          <p:cNvPr id="14" name="TextBox 13"/>
          <p:cNvSpPr txBox="1"/>
          <p:nvPr/>
        </p:nvSpPr>
        <p:spPr>
          <a:xfrm>
            <a:off x="1187624" y="2492896"/>
            <a:ext cx="2304256" cy="461665"/>
          </a:xfrm>
          <a:prstGeom prst="rect">
            <a:avLst/>
          </a:prstGeom>
          <a:noFill/>
        </p:spPr>
        <p:txBody>
          <a:bodyPr wrap="square" rtlCol="0">
            <a:spAutoFit/>
          </a:bodyPr>
          <a:lstStyle/>
          <a:p>
            <a:r>
              <a:rPr lang="en-US" altLang="zh-CN" dirty="0" smtClean="0"/>
              <a:t>The solution:</a:t>
            </a:r>
            <a:endParaRPr lang="zh-CN" altLang="en-US"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260648"/>
            <a:ext cx="3168352" cy="523220"/>
          </a:xfrm>
          <a:prstGeom prst="rect">
            <a:avLst/>
          </a:prstGeom>
        </p:spPr>
        <p:txBody>
          <a:bodyPr wrap="square">
            <a:spAutoFit/>
          </a:bodyPr>
          <a:lstStyle/>
          <a:p>
            <a:r>
              <a:rPr lang="en-US" altLang="zh-CN" sz="2800" b="1" dirty="0" smtClean="0"/>
              <a:t>1 Introduction</a:t>
            </a:r>
            <a:endParaRPr lang="zh-CN" altLang="en-US" sz="2800" dirty="0"/>
          </a:p>
        </p:txBody>
      </p:sp>
      <p:sp>
        <p:nvSpPr>
          <p:cNvPr id="9" name="矩形 8"/>
          <p:cNvSpPr/>
          <p:nvPr/>
        </p:nvSpPr>
        <p:spPr>
          <a:xfrm>
            <a:off x="1187624" y="1052736"/>
            <a:ext cx="3168352" cy="461665"/>
          </a:xfrm>
          <a:prstGeom prst="rect">
            <a:avLst/>
          </a:prstGeom>
        </p:spPr>
        <p:txBody>
          <a:bodyPr wrap="square">
            <a:spAutoFit/>
          </a:bodyPr>
          <a:lstStyle/>
          <a:p>
            <a:pPr>
              <a:buFont typeface="Wingdings" pitchFamily="2" charset="2"/>
              <a:buChar char="Ø"/>
            </a:pPr>
            <a:r>
              <a:rPr lang="en-US" altLang="zh-CN" dirty="0" smtClean="0"/>
              <a:t>Image </a:t>
            </a:r>
            <a:r>
              <a:rPr lang="en-US" altLang="zh-CN" dirty="0" err="1" smtClean="0"/>
              <a:t>Degration</a:t>
            </a:r>
            <a:endParaRPr lang="zh-CN" altLang="en-US" dirty="0"/>
          </a:p>
        </p:txBody>
      </p:sp>
      <p:sp>
        <p:nvSpPr>
          <p:cNvPr id="7" name="矩形 6"/>
          <p:cNvSpPr/>
          <p:nvPr/>
        </p:nvSpPr>
        <p:spPr>
          <a:xfrm>
            <a:off x="971600" y="1700808"/>
            <a:ext cx="6390456" cy="5016758"/>
          </a:xfrm>
          <a:prstGeom prst="rect">
            <a:avLst/>
          </a:prstGeom>
        </p:spPr>
        <p:txBody>
          <a:bodyPr wrap="square">
            <a:spAutoFit/>
          </a:bodyPr>
          <a:lstStyle/>
          <a:p>
            <a:pPr algn="just">
              <a:buFont typeface="Arial" pitchFamily="34" charset="0"/>
              <a:buChar char="•"/>
            </a:pPr>
            <a:r>
              <a:rPr lang="en-US" altLang="zh-CN" sz="2000" dirty="0" smtClean="0">
                <a:solidFill>
                  <a:srgbClr val="FF0000"/>
                </a:solidFill>
              </a:rPr>
              <a:t>What’s image </a:t>
            </a:r>
            <a:r>
              <a:rPr lang="en-US" altLang="zh-CN" sz="2000" dirty="0" err="1" smtClean="0">
                <a:solidFill>
                  <a:srgbClr val="FF0000"/>
                </a:solidFill>
              </a:rPr>
              <a:t>degration</a:t>
            </a:r>
            <a:r>
              <a:rPr lang="en-US" altLang="zh-CN" sz="2000" dirty="0" smtClean="0">
                <a:solidFill>
                  <a:srgbClr val="FF0000"/>
                </a:solidFill>
              </a:rPr>
              <a:t>?</a:t>
            </a:r>
          </a:p>
          <a:p>
            <a:pPr algn="just"/>
            <a:r>
              <a:rPr lang="en-US" altLang="zh-CN" sz="2000" dirty="0" smtClean="0"/>
              <a:t>Recorded image invariably represents a degraded version of the original scene. The undoing of these imperfections is crucial to many of the subsequent image processing tasks. There exists a wide range of different degradations that have to be taken into account, covering for instance noise, geometrical degradations, illumination and color imperfections and blur. </a:t>
            </a:r>
          </a:p>
          <a:p>
            <a:pPr algn="just">
              <a:buFont typeface="Arial" pitchFamily="34" charset="0"/>
              <a:buChar char="•"/>
            </a:pPr>
            <a:r>
              <a:rPr lang="en-US" altLang="zh-CN" sz="2000" dirty="0" smtClean="0">
                <a:solidFill>
                  <a:srgbClr val="FF0000"/>
                </a:solidFill>
              </a:rPr>
              <a:t>What’s the reason for </a:t>
            </a:r>
            <a:r>
              <a:rPr lang="en-US" altLang="zh-CN" sz="2000" dirty="0" err="1" smtClean="0">
                <a:solidFill>
                  <a:srgbClr val="FF0000"/>
                </a:solidFill>
              </a:rPr>
              <a:t>degration</a:t>
            </a:r>
            <a:r>
              <a:rPr lang="en-US" altLang="zh-CN" sz="2000" dirty="0" smtClean="0">
                <a:solidFill>
                  <a:srgbClr val="FF0000"/>
                </a:solidFill>
              </a:rPr>
              <a:t>?</a:t>
            </a:r>
          </a:p>
          <a:p>
            <a:pPr algn="just"/>
            <a:r>
              <a:rPr lang="en-US" altLang="zh-CN" sz="2000" dirty="0" smtClean="0"/>
              <a:t>It can be caused by relative motion between the camera and the original scene, or by an optical system that is out of focus. When aerial photographs are produced for remote sensing purposes, blurs are introduced by atmospheric turbulence(</a:t>
            </a:r>
            <a:r>
              <a:rPr lang="zh-CN" altLang="en-US" sz="2000" dirty="0" smtClean="0"/>
              <a:t>大气湍流</a:t>
            </a:r>
            <a:r>
              <a:rPr lang="en-US" altLang="zh-CN" sz="2000" dirty="0" smtClean="0"/>
              <a:t>), aberrations(</a:t>
            </a:r>
            <a:r>
              <a:rPr lang="zh-CN" altLang="en-US" sz="2000" dirty="0" smtClean="0"/>
              <a:t>像差</a:t>
            </a:r>
            <a:r>
              <a:rPr lang="en-US" altLang="zh-CN" sz="2000" dirty="0" smtClean="0"/>
              <a:t>) in the optical system.</a:t>
            </a:r>
          </a:p>
          <a:p>
            <a:pPr algn="just"/>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3.2 Least-Squares Filters</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331640" y="1772816"/>
            <a:ext cx="6048672" cy="461665"/>
          </a:xfrm>
          <a:prstGeom prst="rect">
            <a:avLst/>
          </a:prstGeom>
        </p:spPr>
        <p:txBody>
          <a:bodyPr wrap="square">
            <a:spAutoFit/>
          </a:bodyPr>
          <a:lstStyle/>
          <a:p>
            <a:r>
              <a:rPr lang="en-US" altLang="zh-CN" dirty="0" smtClean="0"/>
              <a:t>3.2.2 Constrained least-squares filter</a:t>
            </a:r>
            <a:endParaRPr lang="zh-CN" altLang="en-US" dirty="0"/>
          </a:p>
        </p:txBody>
      </p:sp>
      <p:sp>
        <p:nvSpPr>
          <p:cNvPr id="7" name="矩形 6"/>
          <p:cNvSpPr/>
          <p:nvPr/>
        </p:nvSpPr>
        <p:spPr>
          <a:xfrm>
            <a:off x="971600" y="2564904"/>
            <a:ext cx="7056784" cy="2277547"/>
          </a:xfrm>
          <a:prstGeom prst="rect">
            <a:avLst/>
          </a:prstGeom>
        </p:spPr>
        <p:txBody>
          <a:bodyPr wrap="square">
            <a:spAutoFit/>
          </a:bodyPr>
          <a:lstStyle/>
          <a:p>
            <a:pPr algn="just">
              <a:buFont typeface="Wingdings" pitchFamily="2" charset="2"/>
              <a:buChar char="Ø"/>
            </a:pPr>
            <a:r>
              <a:rPr lang="en-US" altLang="zh-CN" sz="2200" dirty="0" smtClean="0"/>
              <a:t>Wiener filter &amp; constrained least-squares filter</a:t>
            </a:r>
          </a:p>
          <a:p>
            <a:pPr algn="just"/>
            <a:endParaRPr lang="en-US" altLang="zh-CN" sz="2000" dirty="0" smtClean="0"/>
          </a:p>
          <a:p>
            <a:pPr algn="just"/>
            <a:r>
              <a:rPr lang="en-US" altLang="zh-CN" sz="2000" dirty="0" smtClean="0"/>
              <a:t>It should be noted that although their motivations are quite different, the formulation of the Wiener filter and constrained least-squares filter are quite similar. Indeed these filters perform equally well, and they behave similarly in the case that the variance of the noise approaches zero. </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43608" y="1700808"/>
            <a:ext cx="6264696" cy="4401205"/>
          </a:xfrm>
          <a:prstGeom prst="rect">
            <a:avLst/>
          </a:prstGeom>
          <a:noFill/>
        </p:spPr>
        <p:txBody>
          <a:bodyPr wrap="square" rtlCol="0">
            <a:spAutoFit/>
          </a:bodyPr>
          <a:lstStyle/>
          <a:p>
            <a:r>
              <a:rPr lang="en-US" altLang="zh-CN" sz="2000" dirty="0" smtClean="0"/>
              <a:t>Matlab implementation:</a:t>
            </a:r>
          </a:p>
          <a:p>
            <a:endParaRPr lang="en-US" altLang="zh-CN" sz="2000" dirty="0" smtClean="0"/>
          </a:p>
          <a:p>
            <a:pPr algn="just"/>
            <a:r>
              <a:rPr lang="en-US" altLang="zh-CN" sz="2000" dirty="0" smtClean="0"/>
              <a:t>    J = DECONVREG(I,PSF,NP)</a:t>
            </a:r>
          </a:p>
          <a:p>
            <a:pPr algn="just"/>
            <a:r>
              <a:rPr lang="en-US" altLang="zh-CN" sz="2000" dirty="0" smtClean="0"/>
              <a:t>    J = DECONVREG(I,PSF,NP,LRANGE)</a:t>
            </a:r>
          </a:p>
          <a:p>
            <a:pPr algn="just"/>
            <a:r>
              <a:rPr lang="en-US" altLang="zh-CN" sz="2000" dirty="0" smtClean="0"/>
              <a:t>    J = DECONVREG(I,PSF,NP,LRANGE,REGOP)</a:t>
            </a:r>
          </a:p>
          <a:p>
            <a:pPr algn="just"/>
            <a:endParaRPr lang="en-US" altLang="zh-CN" sz="2000" dirty="0" smtClean="0"/>
          </a:p>
          <a:p>
            <a:pPr algn="just"/>
            <a:r>
              <a:rPr lang="en-US" altLang="zh-CN" sz="2000" dirty="0" smtClean="0"/>
              <a:t>NP     (optional) is the additive noise power. Default is 0.</a:t>
            </a:r>
          </a:p>
          <a:p>
            <a:pPr algn="just"/>
            <a:r>
              <a:rPr lang="en-US" altLang="zh-CN" sz="2000" dirty="0" smtClean="0"/>
              <a:t>LRANGE (optional) is a vector specifying range where search for the optimal solution is performed. The algorithm finds an optimal Lagrange multiplier, LAGRA, within the LRANGE range. </a:t>
            </a:r>
          </a:p>
          <a:p>
            <a:pPr algn="just"/>
            <a:r>
              <a:rPr lang="en-US" altLang="zh-CN" sz="2000" dirty="0" smtClean="0"/>
              <a:t>REGOP  (optional) is the regularization operator to constrain the </a:t>
            </a:r>
            <a:r>
              <a:rPr lang="en-US" altLang="zh-CN" sz="2000" dirty="0" err="1" smtClean="0"/>
              <a:t>deconvolution</a:t>
            </a:r>
            <a:r>
              <a:rPr lang="en-US" altLang="zh-CN" sz="2000" dirty="0" smtClean="0"/>
              <a:t>.</a:t>
            </a:r>
          </a:p>
          <a:p>
            <a:pPr algn="just"/>
            <a:endParaRPr lang="zh-CN" altLang="en-US" sz="2000" dirty="0"/>
          </a:p>
        </p:txBody>
      </p:sp>
      <p:sp>
        <p:nvSpPr>
          <p:cNvPr id="7" name="矩形 6"/>
          <p:cNvSpPr/>
          <p:nvPr/>
        </p:nvSpPr>
        <p:spPr>
          <a:xfrm>
            <a:off x="1043608" y="1196752"/>
            <a:ext cx="6048672" cy="461665"/>
          </a:xfrm>
          <a:prstGeom prst="rect">
            <a:avLst/>
          </a:prstGeom>
        </p:spPr>
        <p:txBody>
          <a:bodyPr wrap="square">
            <a:spAutoFit/>
          </a:bodyPr>
          <a:lstStyle/>
          <a:p>
            <a:r>
              <a:rPr lang="en-US" altLang="zh-CN" dirty="0" smtClean="0"/>
              <a:t>3.2.2 Constrained least-squares filter</a:t>
            </a:r>
            <a:endParaRPr lang="zh-CN" altLang="en-US"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3.2 Least-Squares Filters</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331640" y="1772816"/>
            <a:ext cx="6048672" cy="461665"/>
          </a:xfrm>
          <a:prstGeom prst="rect">
            <a:avLst/>
          </a:prstGeom>
        </p:spPr>
        <p:txBody>
          <a:bodyPr wrap="square">
            <a:spAutoFit/>
          </a:bodyPr>
          <a:lstStyle/>
          <a:p>
            <a:r>
              <a:rPr lang="en-US" altLang="zh-CN" dirty="0" smtClean="0"/>
              <a:t>3.2.2 Constrained least-squares filter</a:t>
            </a:r>
            <a:endParaRPr lang="zh-CN" altLang="en-US" dirty="0"/>
          </a:p>
        </p:txBody>
      </p:sp>
      <p:pic>
        <p:nvPicPr>
          <p:cNvPr id="77827" name="Picture 3"/>
          <p:cNvPicPr>
            <a:picLocks noChangeAspect="1" noChangeArrowheads="1"/>
          </p:cNvPicPr>
          <p:nvPr/>
        </p:nvPicPr>
        <p:blipFill>
          <a:blip r:embed="rId3" cstate="print"/>
          <a:srcRect/>
          <a:stretch>
            <a:fillRect/>
          </a:stretch>
        </p:blipFill>
        <p:spPr bwMode="auto">
          <a:xfrm>
            <a:off x="35495" y="2348880"/>
            <a:ext cx="9108505" cy="3692895"/>
          </a:xfrm>
          <a:prstGeom prst="rect">
            <a:avLst/>
          </a:prstGeom>
          <a:noFill/>
          <a:ln w="9525">
            <a:noFill/>
            <a:miter lim="800000"/>
            <a:headEnd/>
            <a:tailEnd/>
          </a:ln>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3.3 Iterative Filters</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259632" y="1916832"/>
            <a:ext cx="6912768" cy="4093428"/>
          </a:xfrm>
          <a:prstGeom prst="rect">
            <a:avLst/>
          </a:prstGeom>
        </p:spPr>
        <p:txBody>
          <a:bodyPr wrap="square">
            <a:spAutoFit/>
          </a:bodyPr>
          <a:lstStyle/>
          <a:p>
            <a:r>
              <a:rPr lang="en-US" altLang="zh-CN" dirty="0" smtClean="0"/>
              <a:t>Fourier domain:</a:t>
            </a:r>
          </a:p>
          <a:p>
            <a:pPr>
              <a:buFont typeface="Wingdings" pitchFamily="2" charset="2"/>
              <a:buChar char="ü"/>
            </a:pPr>
            <a:r>
              <a:rPr lang="en-US" altLang="zh-CN" dirty="0" smtClean="0"/>
              <a:t>inverse filter</a:t>
            </a:r>
          </a:p>
          <a:p>
            <a:pPr>
              <a:buFont typeface="Wingdings" pitchFamily="2" charset="2"/>
              <a:buChar char="ü"/>
            </a:pPr>
            <a:r>
              <a:rPr lang="en-US" altLang="zh-CN" dirty="0" smtClean="0"/>
              <a:t>Wiener filter</a:t>
            </a:r>
          </a:p>
          <a:p>
            <a:pPr>
              <a:buFont typeface="Wingdings" pitchFamily="2" charset="2"/>
              <a:buChar char="ü"/>
            </a:pPr>
            <a:r>
              <a:rPr lang="en-US" altLang="zh-CN" dirty="0" smtClean="0"/>
              <a:t>Constrained least-squares filter</a:t>
            </a:r>
          </a:p>
          <a:p>
            <a:pPr>
              <a:buFont typeface="Wingdings" pitchFamily="2" charset="2"/>
              <a:buChar char="ü"/>
            </a:pPr>
            <a:endParaRPr lang="en-US" altLang="zh-CN" sz="2000" dirty="0" smtClean="0"/>
          </a:p>
          <a:p>
            <a:pPr algn="just">
              <a:buFont typeface="Wingdings" pitchFamily="2" charset="2"/>
              <a:buChar char="Ø"/>
            </a:pPr>
            <a:r>
              <a:rPr lang="en-US" altLang="zh-CN" dirty="0" smtClean="0">
                <a:solidFill>
                  <a:srgbClr val="FF0000"/>
                </a:solidFill>
              </a:rPr>
              <a:t>Advantage</a:t>
            </a:r>
            <a:r>
              <a:rPr lang="en-US" altLang="zh-CN" dirty="0" smtClean="0"/>
              <a:t>: The direct convolution with the 2-D point-spread function h(n</a:t>
            </a:r>
            <a:r>
              <a:rPr lang="en-US" altLang="zh-CN" baseline="-25000" dirty="0" smtClean="0"/>
              <a:t>1</a:t>
            </a:r>
            <a:r>
              <a:rPr lang="en-US" altLang="zh-CN" dirty="0" smtClean="0"/>
              <a:t>, n</a:t>
            </a:r>
            <a:r>
              <a:rPr lang="en-US" altLang="zh-CN" baseline="-25000" dirty="0" smtClean="0"/>
              <a:t>2</a:t>
            </a:r>
            <a:r>
              <a:rPr lang="en-US" altLang="zh-CN" dirty="0" smtClean="0"/>
              <a:t>) can be avoided. This is a great advantage because h(n</a:t>
            </a:r>
            <a:r>
              <a:rPr lang="en-US" altLang="zh-CN" baseline="-25000" dirty="0" smtClean="0"/>
              <a:t>1</a:t>
            </a:r>
            <a:r>
              <a:rPr lang="en-US" altLang="zh-CN" dirty="0" smtClean="0"/>
              <a:t>, n</a:t>
            </a:r>
            <a:r>
              <a:rPr lang="en-US" altLang="zh-CN" baseline="-25000" dirty="0" smtClean="0"/>
              <a:t>2</a:t>
            </a:r>
            <a:r>
              <a:rPr lang="en-US" altLang="zh-CN" dirty="0" smtClean="0"/>
              <a:t>) has a very large support, and typically contains NM nonzero filter coefficients even if the PSF of the blur has a small support that contains only a few nonzero coefficients.</a:t>
            </a:r>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3.3 Iterative Filters</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187624" y="1844824"/>
            <a:ext cx="5976664" cy="461665"/>
          </a:xfrm>
          <a:prstGeom prst="rect">
            <a:avLst/>
          </a:prstGeom>
        </p:spPr>
        <p:txBody>
          <a:bodyPr wrap="square">
            <a:spAutoFit/>
          </a:bodyPr>
          <a:lstStyle/>
          <a:p>
            <a:pPr algn="just"/>
            <a:r>
              <a:rPr lang="en-US" altLang="zh-CN" dirty="0" smtClean="0"/>
              <a:t>Spatial domain:</a:t>
            </a:r>
            <a:endParaRPr lang="zh-CN" altLang="en-US" dirty="0"/>
          </a:p>
        </p:txBody>
      </p:sp>
      <p:sp>
        <p:nvSpPr>
          <p:cNvPr id="7" name="矩形 6"/>
          <p:cNvSpPr/>
          <p:nvPr/>
        </p:nvSpPr>
        <p:spPr>
          <a:xfrm>
            <a:off x="1331640" y="2348880"/>
            <a:ext cx="7416824" cy="4832092"/>
          </a:xfrm>
          <a:prstGeom prst="rect">
            <a:avLst/>
          </a:prstGeom>
        </p:spPr>
        <p:txBody>
          <a:bodyPr wrap="square">
            <a:spAutoFit/>
          </a:bodyPr>
          <a:lstStyle/>
          <a:p>
            <a:pPr algn="just">
              <a:buFont typeface="Arial" pitchFamily="34" charset="0"/>
              <a:buChar char="•"/>
            </a:pPr>
            <a:r>
              <a:rPr lang="en-US" altLang="zh-CN" dirty="0" smtClean="0"/>
              <a:t>in situations in which the dimensions of the image to be restored are very large, and</a:t>
            </a:r>
          </a:p>
          <a:p>
            <a:pPr algn="just">
              <a:buFont typeface="Arial" pitchFamily="34" charset="0"/>
              <a:buChar char="•"/>
            </a:pPr>
            <a:r>
              <a:rPr lang="en-US" altLang="zh-CN" dirty="0" smtClean="0"/>
              <a:t>in cases in which additional knowledge is available about the restored image.</a:t>
            </a:r>
          </a:p>
          <a:p>
            <a:pPr algn="just">
              <a:buFont typeface="Arial" pitchFamily="34" charset="0"/>
              <a:buChar char="•"/>
            </a:pPr>
            <a:endParaRPr lang="en-US" altLang="zh-CN" dirty="0" smtClean="0"/>
          </a:p>
          <a:p>
            <a:pPr algn="just"/>
            <a:r>
              <a:rPr lang="en-US" altLang="zh-CN" dirty="0" smtClean="0"/>
              <a:t>Example:</a:t>
            </a:r>
          </a:p>
          <a:p>
            <a:pPr algn="just"/>
            <a:r>
              <a:rPr lang="en-US" altLang="zh-CN" dirty="0" smtClean="0"/>
              <a:t>  A priori knowledge is that image intensities are always positive. Both in the Wiener and the constrained least- squares filter the restored image may come out with negative intensities, simply because negative restored signal values are not explicitly prohibited in the design of the restoration filter. </a:t>
            </a:r>
          </a:p>
          <a:p>
            <a:pPr algn="just"/>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3.3 Iterative Filters</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1331640" y="1844824"/>
            <a:ext cx="5814392" cy="1323439"/>
          </a:xfrm>
          <a:prstGeom prst="rect">
            <a:avLst/>
          </a:prstGeom>
        </p:spPr>
        <p:txBody>
          <a:bodyPr wrap="square">
            <a:spAutoFit/>
          </a:bodyPr>
          <a:lstStyle/>
          <a:p>
            <a:pPr algn="just"/>
            <a:r>
              <a:rPr lang="en-US" altLang="zh-CN" sz="2000" dirty="0" smtClean="0"/>
              <a:t> The basic form of iterative restoration filters is the one that iteratively approaches the solution of the inverse filter, and it is given by the following spatial domain iteration: </a:t>
            </a:r>
            <a:endParaRPr lang="zh-CN" altLang="en-US" sz="2000" dirty="0"/>
          </a:p>
        </p:txBody>
      </p:sp>
      <p:pic>
        <p:nvPicPr>
          <p:cNvPr id="87042" name="Picture 2"/>
          <p:cNvPicPr>
            <a:picLocks noChangeAspect="1" noChangeArrowheads="1"/>
          </p:cNvPicPr>
          <p:nvPr/>
        </p:nvPicPr>
        <p:blipFill>
          <a:blip r:embed="rId3" cstate="print"/>
          <a:srcRect/>
          <a:stretch>
            <a:fillRect/>
          </a:stretch>
        </p:blipFill>
        <p:spPr bwMode="auto">
          <a:xfrm>
            <a:off x="1403648" y="3140968"/>
            <a:ext cx="5210580" cy="895151"/>
          </a:xfrm>
          <a:prstGeom prst="rect">
            <a:avLst/>
          </a:prstGeom>
          <a:noFill/>
          <a:ln w="9525">
            <a:noFill/>
            <a:miter lim="800000"/>
            <a:headEnd/>
            <a:tailEnd/>
          </a:ln>
        </p:spPr>
      </p:pic>
      <p:grpSp>
        <p:nvGrpSpPr>
          <p:cNvPr id="16" name="组合 15"/>
          <p:cNvGrpSpPr/>
          <p:nvPr/>
        </p:nvGrpSpPr>
        <p:grpSpPr>
          <a:xfrm>
            <a:off x="1331640" y="4077072"/>
            <a:ext cx="5832648" cy="2554545"/>
            <a:chOff x="1331640" y="4077072"/>
            <a:chExt cx="5832648" cy="2554545"/>
          </a:xfrm>
        </p:grpSpPr>
        <p:sp>
          <p:nvSpPr>
            <p:cNvPr id="10" name="矩形 9"/>
            <p:cNvSpPr/>
            <p:nvPr/>
          </p:nvSpPr>
          <p:spPr>
            <a:xfrm>
              <a:off x="1331640" y="4077072"/>
              <a:ext cx="5832648" cy="2554545"/>
            </a:xfrm>
            <a:prstGeom prst="rect">
              <a:avLst/>
            </a:prstGeom>
          </p:spPr>
          <p:txBody>
            <a:bodyPr wrap="square">
              <a:spAutoFit/>
            </a:bodyPr>
            <a:lstStyle/>
            <a:p>
              <a:pPr algn="just"/>
              <a:r>
                <a:rPr lang="en-US" altLang="zh-CN" sz="2000" dirty="0" smtClean="0"/>
                <a:t>Here $ (</a:t>
              </a:r>
              <a:r>
                <a:rPr lang="en-US" altLang="zh-CN" sz="2000" dirty="0" err="1" smtClean="0"/>
                <a:t>nl</a:t>
              </a:r>
              <a:r>
                <a:rPr lang="en-US" altLang="zh-CN" sz="2000" dirty="0" smtClean="0"/>
                <a:t>, </a:t>
              </a:r>
              <a:r>
                <a:rPr lang="en-US" altLang="zh-CN" sz="2000" dirty="0" err="1" smtClean="0"/>
                <a:t>nz</a:t>
              </a:r>
              <a:r>
                <a:rPr lang="en-US" altLang="zh-CN" sz="2000" dirty="0" smtClean="0"/>
                <a:t>) is the restoration result after </a:t>
              </a:r>
              <a:r>
                <a:rPr lang="en-US" altLang="zh-CN" sz="2000" dirty="0" err="1" smtClean="0"/>
                <a:t>i</a:t>
              </a:r>
              <a:r>
                <a:rPr lang="en-US" altLang="zh-CN" sz="2000" dirty="0" smtClean="0"/>
                <a:t> iterations. Usually in the first iteration h(</a:t>
              </a:r>
              <a:r>
                <a:rPr lang="en-US" altLang="zh-CN" sz="2000" dirty="0" err="1" smtClean="0"/>
                <a:t>nl</a:t>
              </a:r>
              <a:r>
                <a:rPr lang="en-US" altLang="zh-CN" sz="2000" dirty="0" smtClean="0"/>
                <a:t>, n2) is chosen to be identical to zero or identical to g(n1, n2). During the iterations the blurred version of the current restoration result $(</a:t>
              </a:r>
              <a:r>
                <a:rPr lang="en-US" altLang="zh-CN" sz="2000" dirty="0" err="1" smtClean="0"/>
                <a:t>nl</a:t>
              </a:r>
              <a:r>
                <a:rPr lang="en-US" altLang="zh-CN" sz="2000" dirty="0" smtClean="0"/>
                <a:t>, </a:t>
              </a:r>
              <a:r>
                <a:rPr lang="en-US" altLang="zh-CN" sz="2000" dirty="0" err="1" smtClean="0"/>
                <a:t>nz</a:t>
              </a:r>
              <a:r>
                <a:rPr lang="en-US" altLang="zh-CN" sz="2000" dirty="0" smtClean="0"/>
                <a:t>)   is compared to the recorded image g(</a:t>
              </a:r>
              <a:r>
                <a:rPr lang="en-US" altLang="zh-CN" sz="2000" dirty="0" err="1" smtClean="0"/>
                <a:t>nl</a:t>
              </a:r>
              <a:r>
                <a:rPr lang="en-US" altLang="zh-CN" sz="2000" dirty="0" smtClean="0"/>
                <a:t>,        . The difference between the two is scaled and added to the current restoration result to give the next restoration result. </a:t>
              </a:r>
              <a:endParaRPr lang="zh-CN" altLang="en-US" sz="2000" dirty="0"/>
            </a:p>
          </p:txBody>
        </p:sp>
        <p:pic>
          <p:nvPicPr>
            <p:cNvPr id="87043" name="Picture 3"/>
            <p:cNvPicPr>
              <a:picLocks noChangeAspect="1" noChangeArrowheads="1"/>
            </p:cNvPicPr>
            <p:nvPr/>
          </p:nvPicPr>
          <p:blipFill>
            <a:blip r:embed="rId4" cstate="print"/>
            <a:srcRect/>
            <a:stretch>
              <a:fillRect/>
            </a:stretch>
          </p:blipFill>
          <p:spPr bwMode="auto">
            <a:xfrm>
              <a:off x="2006606" y="4149080"/>
              <a:ext cx="936104" cy="331434"/>
            </a:xfrm>
            <a:prstGeom prst="rect">
              <a:avLst/>
            </a:prstGeom>
            <a:noFill/>
            <a:ln w="9525">
              <a:noFill/>
              <a:miter lim="800000"/>
              <a:headEnd/>
              <a:tailEnd/>
            </a:ln>
          </p:spPr>
        </p:pic>
        <p:pic>
          <p:nvPicPr>
            <p:cNvPr id="87044" name="Picture 4"/>
            <p:cNvPicPr>
              <a:picLocks noChangeAspect="1" noChangeArrowheads="1"/>
            </p:cNvPicPr>
            <p:nvPr/>
          </p:nvPicPr>
          <p:blipFill>
            <a:blip r:embed="rId5" cstate="print"/>
            <a:srcRect/>
            <a:stretch>
              <a:fillRect/>
            </a:stretch>
          </p:blipFill>
          <p:spPr bwMode="auto">
            <a:xfrm>
              <a:off x="4454878" y="4437112"/>
              <a:ext cx="936104" cy="344611"/>
            </a:xfrm>
            <a:prstGeom prst="rect">
              <a:avLst/>
            </a:prstGeom>
            <a:noFill/>
            <a:ln w="9525">
              <a:noFill/>
              <a:miter lim="800000"/>
              <a:headEnd/>
              <a:tailEnd/>
            </a:ln>
          </p:spPr>
        </p:pic>
        <p:pic>
          <p:nvPicPr>
            <p:cNvPr id="87045" name="Picture 5"/>
            <p:cNvPicPr>
              <a:picLocks noChangeAspect="1" noChangeArrowheads="1"/>
            </p:cNvPicPr>
            <p:nvPr/>
          </p:nvPicPr>
          <p:blipFill>
            <a:blip r:embed="rId6" cstate="print"/>
            <a:srcRect/>
            <a:stretch>
              <a:fillRect/>
            </a:stretch>
          </p:blipFill>
          <p:spPr bwMode="auto">
            <a:xfrm>
              <a:off x="4814918" y="4797152"/>
              <a:ext cx="985373" cy="288032"/>
            </a:xfrm>
            <a:prstGeom prst="rect">
              <a:avLst/>
            </a:prstGeom>
            <a:noFill/>
            <a:ln w="9525">
              <a:noFill/>
              <a:miter lim="800000"/>
              <a:headEnd/>
              <a:tailEnd/>
            </a:ln>
          </p:spPr>
        </p:pic>
        <p:pic>
          <p:nvPicPr>
            <p:cNvPr id="14" name="Picture 3"/>
            <p:cNvPicPr>
              <a:picLocks noChangeAspect="1" noChangeArrowheads="1"/>
            </p:cNvPicPr>
            <p:nvPr/>
          </p:nvPicPr>
          <p:blipFill>
            <a:blip r:embed="rId4" cstate="print"/>
            <a:srcRect/>
            <a:stretch>
              <a:fillRect/>
            </a:stretch>
          </p:blipFill>
          <p:spPr bwMode="auto">
            <a:xfrm>
              <a:off x="2051720" y="5301208"/>
              <a:ext cx="1016899" cy="360040"/>
            </a:xfrm>
            <a:prstGeom prst="rect">
              <a:avLst/>
            </a:prstGeom>
            <a:noFill/>
            <a:ln w="9525">
              <a:noFill/>
              <a:miter lim="800000"/>
              <a:headEnd/>
              <a:tailEnd/>
            </a:ln>
          </p:spPr>
        </p:pic>
        <p:pic>
          <p:nvPicPr>
            <p:cNvPr id="15" name="Picture 5"/>
            <p:cNvPicPr>
              <a:picLocks noChangeAspect="1" noChangeArrowheads="1"/>
            </p:cNvPicPr>
            <p:nvPr/>
          </p:nvPicPr>
          <p:blipFill>
            <a:blip r:embed="rId6" cstate="print"/>
            <a:srcRect/>
            <a:stretch>
              <a:fillRect/>
            </a:stretch>
          </p:blipFill>
          <p:spPr bwMode="auto">
            <a:xfrm>
              <a:off x="1403648" y="5694346"/>
              <a:ext cx="985373" cy="288032"/>
            </a:xfrm>
            <a:prstGeom prst="rect">
              <a:avLst/>
            </a:prstGeom>
            <a:noFill/>
            <a:ln w="9525">
              <a:noFill/>
              <a:miter lim="800000"/>
              <a:headEnd/>
              <a:tailEnd/>
            </a:ln>
          </p:spPr>
        </p:pic>
      </p:gr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3.3 Iterative Filters</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2" name="组合 21"/>
          <p:cNvGrpSpPr/>
          <p:nvPr/>
        </p:nvGrpSpPr>
        <p:grpSpPr>
          <a:xfrm>
            <a:off x="1331640" y="1700808"/>
            <a:ext cx="6912768" cy="4308872"/>
            <a:chOff x="2627784" y="1700808"/>
            <a:chExt cx="5454352" cy="4308872"/>
          </a:xfrm>
        </p:grpSpPr>
        <p:grpSp>
          <p:nvGrpSpPr>
            <p:cNvPr id="21" name="组合 20"/>
            <p:cNvGrpSpPr/>
            <p:nvPr/>
          </p:nvGrpSpPr>
          <p:grpSpPr>
            <a:xfrm>
              <a:off x="2627784" y="1700808"/>
              <a:ext cx="5454352" cy="4308872"/>
              <a:chOff x="1187624" y="1916832"/>
              <a:chExt cx="5454352" cy="4308872"/>
            </a:xfrm>
          </p:grpSpPr>
          <p:sp>
            <p:nvSpPr>
              <p:cNvPr id="16" name="矩形 15"/>
              <p:cNvSpPr/>
              <p:nvPr/>
            </p:nvSpPr>
            <p:spPr>
              <a:xfrm>
                <a:off x="1187624" y="1916832"/>
                <a:ext cx="5454352" cy="4308872"/>
              </a:xfrm>
              <a:prstGeom prst="rect">
                <a:avLst/>
              </a:prstGeom>
            </p:spPr>
            <p:txBody>
              <a:bodyPr wrap="square">
                <a:spAutoFit/>
              </a:bodyPr>
              <a:lstStyle/>
              <a:p>
                <a:pPr algn="just"/>
                <a:r>
                  <a:rPr lang="en-US" altLang="zh-CN" sz="2000" dirty="0" smtClean="0"/>
                  <a:t>With iterative algorithms, there are two important concerns does it converge and, if so, to what limiting solution? </a:t>
                </a:r>
              </a:p>
              <a:p>
                <a:pPr algn="just"/>
                <a:r>
                  <a:rPr lang="en-US" altLang="zh-CN" sz="2000" dirty="0" smtClean="0"/>
                  <a:t>Analyzing the basic form, it shows that convergence parameter </a:t>
                </a:r>
              </a:p>
              <a:p>
                <a:pPr algn="just"/>
                <a:r>
                  <a:rPr lang="en-US" altLang="zh-CN" sz="2000" dirty="0" smtClean="0"/>
                  <a:t>satisfies: </a:t>
                </a:r>
              </a:p>
              <a:p>
                <a:pPr algn="just"/>
                <a:endParaRPr lang="en-US" altLang="zh-CN" sz="2000" dirty="0" smtClean="0"/>
              </a:p>
              <a:p>
                <a:pPr algn="just"/>
                <a:endParaRPr lang="en-US" altLang="zh-CN" sz="2000" dirty="0" smtClean="0"/>
              </a:p>
              <a:p>
                <a:pPr algn="just"/>
                <a:endParaRPr lang="en-US" altLang="zh-CN" sz="1400" dirty="0" smtClean="0"/>
              </a:p>
              <a:p>
                <a:pPr algn="just"/>
                <a:r>
                  <a:rPr lang="en-US" altLang="zh-CN" sz="2000" dirty="0" smtClean="0"/>
                  <a:t>Using the fact that D(u, v)</a:t>
                </a:r>
                <a:r>
                  <a:rPr lang="zh-CN" altLang="en-US" sz="2000" dirty="0" smtClean="0"/>
                  <a:t>≤</a:t>
                </a:r>
                <a:r>
                  <a:rPr lang="en-US" altLang="zh-CN" sz="2000" dirty="0" smtClean="0"/>
                  <a:t>1, this condition simplifies to</a:t>
                </a:r>
                <a:r>
                  <a:rPr lang="zh-CN" altLang="en-US" sz="2000" dirty="0" smtClean="0"/>
                  <a:t>，</a:t>
                </a:r>
                <a:endParaRPr lang="en-US" altLang="zh-CN" sz="2000" dirty="0" smtClean="0"/>
              </a:p>
              <a:p>
                <a:pPr algn="just"/>
                <a:endParaRPr lang="en-US" altLang="zh-CN" sz="2000" dirty="0" smtClean="0"/>
              </a:p>
              <a:p>
                <a:pPr algn="just"/>
                <a:endParaRPr lang="en-US" altLang="zh-CN" sz="2000" dirty="0" smtClean="0"/>
              </a:p>
              <a:p>
                <a:r>
                  <a:rPr lang="en-US" altLang="zh-CN" sz="2000" dirty="0" smtClean="0"/>
                  <a:t>If the number of iterations becomes very large, then </a:t>
                </a:r>
                <a:r>
                  <a:rPr lang="en-US" altLang="zh-CN" sz="2000" dirty="0" err="1" smtClean="0"/>
                  <a:t>fi</a:t>
                </a:r>
                <a:r>
                  <a:rPr lang="en-US" altLang="zh-CN" sz="2000" dirty="0" smtClean="0"/>
                  <a:t>(n1, n2) approaches the solution of the inverse filter: </a:t>
                </a:r>
              </a:p>
              <a:p>
                <a:pPr algn="just"/>
                <a:endParaRPr lang="zh-CN" altLang="en-US" sz="2000" dirty="0" smtClean="0"/>
              </a:p>
              <a:p>
                <a:pPr algn="just"/>
                <a:endParaRPr lang="zh-CN" altLang="en-US" sz="2000" dirty="0"/>
              </a:p>
            </p:txBody>
          </p:sp>
          <p:pic>
            <p:nvPicPr>
              <p:cNvPr id="88066" name="Picture 2"/>
              <p:cNvPicPr>
                <a:picLocks noChangeAspect="1" noChangeArrowheads="1"/>
              </p:cNvPicPr>
              <p:nvPr/>
            </p:nvPicPr>
            <p:blipFill>
              <a:blip r:embed="rId3" cstate="print"/>
              <a:srcRect/>
              <a:stretch>
                <a:fillRect/>
              </a:stretch>
            </p:blipFill>
            <p:spPr bwMode="auto">
              <a:xfrm>
                <a:off x="1812602" y="3284984"/>
                <a:ext cx="2863290" cy="486723"/>
              </a:xfrm>
              <a:prstGeom prst="rect">
                <a:avLst/>
              </a:prstGeom>
              <a:noFill/>
              <a:ln w="9525">
                <a:noFill/>
                <a:miter lim="800000"/>
                <a:headEnd/>
                <a:tailEnd/>
              </a:ln>
            </p:spPr>
          </p:pic>
          <p:pic>
            <p:nvPicPr>
              <p:cNvPr id="88067" name="Picture 3"/>
              <p:cNvPicPr>
                <a:picLocks noChangeAspect="1" noChangeArrowheads="1"/>
              </p:cNvPicPr>
              <p:nvPr/>
            </p:nvPicPr>
            <p:blipFill>
              <a:blip r:embed="rId4" cstate="print"/>
              <a:srcRect/>
              <a:stretch>
                <a:fillRect/>
              </a:stretch>
            </p:blipFill>
            <p:spPr bwMode="auto">
              <a:xfrm>
                <a:off x="1983050" y="4437112"/>
                <a:ext cx="2329463" cy="432048"/>
              </a:xfrm>
              <a:prstGeom prst="rect">
                <a:avLst/>
              </a:prstGeom>
              <a:noFill/>
              <a:ln w="9525">
                <a:noFill/>
                <a:miter lim="800000"/>
                <a:headEnd/>
                <a:tailEnd/>
              </a:ln>
            </p:spPr>
          </p:pic>
          <p:pic>
            <p:nvPicPr>
              <p:cNvPr id="88068" name="Picture 4"/>
              <p:cNvPicPr>
                <a:picLocks noChangeAspect="1" noChangeArrowheads="1"/>
              </p:cNvPicPr>
              <p:nvPr/>
            </p:nvPicPr>
            <p:blipFill>
              <a:blip r:embed="rId5" cstate="print"/>
              <a:srcRect/>
              <a:stretch>
                <a:fillRect/>
              </a:stretch>
            </p:blipFill>
            <p:spPr bwMode="auto">
              <a:xfrm>
                <a:off x="1755785" y="5733256"/>
                <a:ext cx="3693052" cy="455430"/>
              </a:xfrm>
              <a:prstGeom prst="rect">
                <a:avLst/>
              </a:prstGeom>
              <a:noFill/>
              <a:ln w="9525">
                <a:noFill/>
                <a:miter lim="800000"/>
                <a:headEnd/>
                <a:tailEnd/>
              </a:ln>
            </p:spPr>
          </p:pic>
        </p:grpSp>
        <p:pic>
          <p:nvPicPr>
            <p:cNvPr id="19" name="Picture 3"/>
            <p:cNvPicPr>
              <a:picLocks noChangeAspect="1" noChangeArrowheads="1"/>
            </p:cNvPicPr>
            <p:nvPr/>
          </p:nvPicPr>
          <p:blipFill>
            <a:blip r:embed="rId6" cstate="print"/>
            <a:srcRect/>
            <a:stretch>
              <a:fillRect/>
            </a:stretch>
          </p:blipFill>
          <p:spPr bwMode="auto">
            <a:xfrm>
              <a:off x="6888997" y="4725144"/>
              <a:ext cx="909059" cy="331434"/>
            </a:xfrm>
            <a:prstGeom prst="rect">
              <a:avLst/>
            </a:prstGeom>
            <a:noFill/>
            <a:ln w="9525">
              <a:noFill/>
              <a:miter lim="800000"/>
              <a:headEnd/>
              <a:tailEnd/>
            </a:ln>
          </p:spPr>
        </p:pic>
      </p:grpSp>
      <p:pic>
        <p:nvPicPr>
          <p:cNvPr id="178177" name="Picture 1"/>
          <p:cNvPicPr>
            <a:picLocks noChangeAspect="1" noChangeArrowheads="1"/>
          </p:cNvPicPr>
          <p:nvPr/>
        </p:nvPicPr>
        <p:blipFill>
          <a:blip r:embed="rId7" cstate="print"/>
          <a:srcRect/>
          <a:stretch>
            <a:fillRect/>
          </a:stretch>
        </p:blipFill>
        <p:spPr bwMode="auto">
          <a:xfrm>
            <a:off x="7884368" y="2420888"/>
            <a:ext cx="200025" cy="247650"/>
          </a:xfrm>
          <a:prstGeom prst="rect">
            <a:avLst/>
          </a:prstGeom>
          <a:noFill/>
          <a:ln w="9525">
            <a:noFill/>
            <a:miter lim="800000"/>
            <a:headEnd/>
            <a:tailEnd/>
          </a:ln>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3.3 Iterative Filters</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2881" name="Picture 1" descr="C:\Users\zy_bit\AppData\Roaming\Tencent\Users\451406714\QQ\WinTemp\RichOle\6}[1QR0C_TB9TI[)_BN(4DA.jpg"/>
          <p:cNvPicPr>
            <a:picLocks noChangeAspect="1" noChangeArrowheads="1"/>
          </p:cNvPicPr>
          <p:nvPr/>
        </p:nvPicPr>
        <p:blipFill>
          <a:blip r:embed="rId3" cstate="print"/>
          <a:srcRect/>
          <a:stretch>
            <a:fillRect/>
          </a:stretch>
        </p:blipFill>
        <p:spPr bwMode="auto">
          <a:xfrm>
            <a:off x="323528" y="1772816"/>
            <a:ext cx="2838450" cy="2847975"/>
          </a:xfrm>
          <a:prstGeom prst="rect">
            <a:avLst/>
          </a:prstGeom>
          <a:noFill/>
        </p:spPr>
      </p:pic>
      <p:pic>
        <p:nvPicPr>
          <p:cNvPr id="122882" name="Picture 2" descr="C:\Users\zy_bit\AppData\Roaming\Tencent\Users\451406714\QQ\WinTemp\RichOle\B688T}4(CBG`S_28HPKGX(8.jpg"/>
          <p:cNvPicPr>
            <a:picLocks noChangeAspect="1" noChangeArrowheads="1"/>
          </p:cNvPicPr>
          <p:nvPr/>
        </p:nvPicPr>
        <p:blipFill>
          <a:blip r:embed="rId4" cstate="print"/>
          <a:srcRect/>
          <a:stretch>
            <a:fillRect/>
          </a:stretch>
        </p:blipFill>
        <p:spPr bwMode="auto">
          <a:xfrm>
            <a:off x="3203848" y="1772816"/>
            <a:ext cx="2828925" cy="2809875"/>
          </a:xfrm>
          <a:prstGeom prst="rect">
            <a:avLst/>
          </a:prstGeom>
          <a:noFill/>
        </p:spPr>
      </p:pic>
      <p:pic>
        <p:nvPicPr>
          <p:cNvPr id="122883" name="Picture 3" descr="C:\Users\zy_bit\AppData\Roaming\Tencent\Users\451406714\QQ\WinTemp\RichOle\S6AHI5}Z~KN_SXT1XVTBP5L.jpg"/>
          <p:cNvPicPr>
            <a:picLocks noChangeAspect="1" noChangeArrowheads="1"/>
          </p:cNvPicPr>
          <p:nvPr/>
        </p:nvPicPr>
        <p:blipFill>
          <a:blip r:embed="rId5" cstate="print"/>
          <a:srcRect/>
          <a:stretch>
            <a:fillRect/>
          </a:stretch>
        </p:blipFill>
        <p:spPr bwMode="auto">
          <a:xfrm>
            <a:off x="6084168" y="1772816"/>
            <a:ext cx="2838450" cy="2828925"/>
          </a:xfrm>
          <a:prstGeom prst="rect">
            <a:avLst/>
          </a:prstGeom>
          <a:noFill/>
        </p:spPr>
      </p:pic>
      <p:sp>
        <p:nvSpPr>
          <p:cNvPr id="10" name="矩形 9"/>
          <p:cNvSpPr/>
          <p:nvPr/>
        </p:nvSpPr>
        <p:spPr>
          <a:xfrm>
            <a:off x="827584" y="4725144"/>
            <a:ext cx="6840760" cy="1015663"/>
          </a:xfrm>
          <a:prstGeom prst="rect">
            <a:avLst/>
          </a:prstGeom>
        </p:spPr>
        <p:txBody>
          <a:bodyPr wrap="square">
            <a:spAutoFit/>
          </a:bodyPr>
          <a:lstStyle/>
          <a:p>
            <a:r>
              <a:rPr lang="en-US" altLang="zh-CN" sz="2000" dirty="0" smtClean="0"/>
              <a:t>Iterative restoration of the image after (a) 10 iterations (</a:t>
            </a:r>
            <a:r>
              <a:rPr lang="zh-CN" altLang="en-US" sz="2000" dirty="0" smtClean="0"/>
              <a:t>△</a:t>
            </a:r>
            <a:r>
              <a:rPr lang="en-US" altLang="zh-CN" sz="2000" dirty="0" smtClean="0"/>
              <a:t>SNR = 1.6 dB), (b) 100 iterations (</a:t>
            </a:r>
            <a:r>
              <a:rPr lang="zh-CN" altLang="en-US" sz="2000" dirty="0" smtClean="0"/>
              <a:t>△ </a:t>
            </a:r>
            <a:r>
              <a:rPr lang="en-US" altLang="zh-CN" sz="2000" dirty="0" smtClean="0"/>
              <a:t>SNR = 5.0 dB), (c) 500 iterations (</a:t>
            </a:r>
            <a:r>
              <a:rPr lang="zh-CN" altLang="en-US" sz="2000" dirty="0" smtClean="0"/>
              <a:t>△ </a:t>
            </a:r>
            <a:r>
              <a:rPr lang="en-US" altLang="zh-CN" sz="2000" dirty="0" smtClean="0"/>
              <a:t>SNR = 6.6 dB). </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3.Image Restoration Algorithms</a:t>
            </a:r>
            <a:endParaRPr lang="zh-CN" altLang="en-US" sz="2800" dirty="0"/>
          </a:p>
        </p:txBody>
      </p:sp>
      <p:sp>
        <p:nvSpPr>
          <p:cNvPr id="9" name="矩形 8"/>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3.3 Iterative Filters</a:t>
            </a:r>
            <a:endParaRPr lang="zh-CN" altLang="en-US"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115616" y="2060848"/>
            <a:ext cx="2593980" cy="400110"/>
          </a:xfrm>
          <a:prstGeom prst="rect">
            <a:avLst/>
          </a:prstGeom>
        </p:spPr>
        <p:txBody>
          <a:bodyPr wrap="none">
            <a:spAutoFit/>
          </a:bodyPr>
          <a:lstStyle/>
          <a:p>
            <a:r>
              <a:rPr lang="en-US" altLang="zh-CN" sz="2000" dirty="0" smtClean="0"/>
              <a:t>Lucy-Richardson filter:</a:t>
            </a:r>
            <a:endParaRPr lang="zh-CN" altLang="en-US" sz="2000" dirty="0"/>
          </a:p>
        </p:txBody>
      </p:sp>
      <p:sp>
        <p:nvSpPr>
          <p:cNvPr id="174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4081" name="Object 1"/>
          <p:cNvGraphicFramePr>
            <a:graphicFrameLocks noChangeAspect="1"/>
          </p:cNvGraphicFramePr>
          <p:nvPr>
            <p:extLst>
              <p:ext uri="{D42A27DB-BD31-4B8C-83A1-F6EECF244321}">
                <p14:modId xmlns:p14="http://schemas.microsoft.com/office/powerpoint/2010/main" val="2521767209"/>
              </p:ext>
            </p:extLst>
          </p:nvPr>
        </p:nvGraphicFramePr>
        <p:xfrm>
          <a:off x="1006475" y="2667000"/>
          <a:ext cx="6075363" cy="1122363"/>
        </p:xfrm>
        <a:graphic>
          <a:graphicData uri="http://schemas.openxmlformats.org/presentationml/2006/ole">
            <mc:AlternateContent xmlns:mc="http://schemas.openxmlformats.org/markup-compatibility/2006">
              <mc:Choice xmlns:v="urn:schemas-microsoft-com:vml" Requires="v">
                <p:oleObj spid="_x0000_s174086" name="Equation" r:id="rId4" imgW="3136680" imgH="583920" progId="Equation.DSMT4">
                  <p:embed/>
                </p:oleObj>
              </mc:Choice>
              <mc:Fallback>
                <p:oleObj name="Equation" r:id="rId4" imgW="3136680" imgH="583920" progId="Equation.DSMT4">
                  <p:embed/>
                  <p:pic>
                    <p:nvPicPr>
                      <p:cNvPr id="0" name="Picture 1"/>
                      <p:cNvPicPr>
                        <a:picLocks noChangeAspect="1" noChangeArrowheads="1"/>
                      </p:cNvPicPr>
                      <p:nvPr/>
                    </p:nvPicPr>
                    <p:blipFill>
                      <a:blip r:embed="rId5"/>
                      <a:srcRect/>
                      <a:stretch>
                        <a:fillRect/>
                      </a:stretch>
                    </p:blipFill>
                    <p:spPr bwMode="auto">
                      <a:xfrm>
                        <a:off x="1006475" y="2667000"/>
                        <a:ext cx="6075363"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1187624" y="3861048"/>
            <a:ext cx="6624736" cy="1015663"/>
          </a:xfrm>
          <a:prstGeom prst="rect">
            <a:avLst/>
          </a:prstGeom>
        </p:spPr>
        <p:txBody>
          <a:bodyPr wrap="square">
            <a:spAutoFit/>
          </a:bodyPr>
          <a:lstStyle/>
          <a:p>
            <a:r>
              <a:rPr lang="en-US" altLang="zh-CN" sz="2000" dirty="0" smtClean="0"/>
              <a:t>Matlab implementation: </a:t>
            </a:r>
          </a:p>
          <a:p>
            <a:endParaRPr lang="en-US" altLang="zh-CN" sz="2000" dirty="0" smtClean="0"/>
          </a:p>
          <a:p>
            <a:r>
              <a:rPr lang="en-US" altLang="zh-CN" sz="2000" dirty="0" smtClean="0"/>
              <a:t>        J = DECONVLUCY(I,PSF,NUMIT,DAMPAR,WEIGHT)</a:t>
            </a:r>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820472" cy="1143000"/>
          </a:xfrm>
        </p:spPr>
        <p:txBody>
          <a:bodyPr/>
          <a:lstStyle/>
          <a:p>
            <a:pPr lvl="1" algn="l"/>
            <a:r>
              <a:rPr lang="en-US" altLang="zh-CN" sz="3600" dirty="0"/>
              <a:t>III.5 Basic Methods for </a:t>
            </a:r>
            <a:r>
              <a:rPr lang="en-US" altLang="zh-CN" sz="3600" dirty="0" smtClean="0"/>
              <a:t>Image Restoration </a:t>
            </a:r>
            <a:r>
              <a:rPr lang="en-US" altLang="zh-CN" sz="3600" dirty="0"/>
              <a:t>and Identification</a:t>
            </a:r>
          </a:p>
        </p:txBody>
      </p:sp>
      <p:sp>
        <p:nvSpPr>
          <p:cNvPr id="3" name="内容占位符 2"/>
          <p:cNvSpPr>
            <a:spLocks noGrp="1"/>
          </p:cNvSpPr>
          <p:nvPr>
            <p:ph idx="1"/>
          </p:nvPr>
        </p:nvSpPr>
        <p:spPr>
          <a:xfrm>
            <a:off x="1331640" y="1052736"/>
            <a:ext cx="7308304" cy="5616624"/>
          </a:xfrm>
        </p:spPr>
        <p:txBody>
          <a:bodyPr/>
          <a:lstStyle/>
          <a:p>
            <a:r>
              <a:rPr lang="en-US" altLang="zh-CN" sz="2000" b="1" dirty="0"/>
              <a:t>1 Introduction</a:t>
            </a:r>
            <a:endParaRPr lang="en-US" altLang="zh-CN" sz="2000" dirty="0"/>
          </a:p>
          <a:p>
            <a:r>
              <a:rPr lang="en-US" altLang="zh-CN" sz="2000" b="1" dirty="0"/>
              <a:t>2 Blur Models</a:t>
            </a:r>
          </a:p>
          <a:p>
            <a:pPr lvl="1"/>
            <a:r>
              <a:rPr lang="en-US" altLang="zh-CN" sz="2000" dirty="0" smtClean="0"/>
              <a:t>2.1 </a:t>
            </a:r>
            <a:r>
              <a:rPr lang="en-US" altLang="zh-CN" sz="2000" dirty="0" err="1"/>
              <a:t>NoBlur</a:t>
            </a:r>
            <a:endParaRPr lang="en-US" altLang="zh-CN" sz="2000" dirty="0"/>
          </a:p>
          <a:p>
            <a:pPr lvl="1"/>
            <a:r>
              <a:rPr lang="en-US" altLang="zh-CN" sz="2000" dirty="0" smtClean="0"/>
              <a:t>2.2 </a:t>
            </a:r>
            <a:r>
              <a:rPr lang="en-US" altLang="zh-CN" sz="2000" dirty="0"/>
              <a:t>Linear Motion Blur</a:t>
            </a:r>
          </a:p>
          <a:p>
            <a:pPr lvl="1"/>
            <a:r>
              <a:rPr lang="en-US" altLang="zh-CN" sz="2000" dirty="0" smtClean="0"/>
              <a:t>2.3 </a:t>
            </a:r>
            <a:r>
              <a:rPr lang="en-US" altLang="zh-CN" sz="2000" dirty="0"/>
              <a:t>Uniform Out-of-Focus </a:t>
            </a:r>
            <a:r>
              <a:rPr lang="en-US" altLang="zh-CN" sz="2000" dirty="0" smtClean="0"/>
              <a:t>Blur</a:t>
            </a:r>
          </a:p>
          <a:p>
            <a:pPr lvl="1"/>
            <a:r>
              <a:rPr lang="en-US" altLang="zh-CN" sz="2000" dirty="0"/>
              <a:t>2.4 Atmospheric Turbulence Blur</a:t>
            </a:r>
          </a:p>
          <a:p>
            <a:r>
              <a:rPr lang="en-US" altLang="zh-CN" sz="2000" b="1" dirty="0" smtClean="0"/>
              <a:t>3 Image </a:t>
            </a:r>
            <a:r>
              <a:rPr lang="en-US" altLang="zh-CN" sz="2000" b="1" dirty="0"/>
              <a:t>Restoration Algorithms</a:t>
            </a:r>
          </a:p>
          <a:p>
            <a:pPr lvl="1"/>
            <a:r>
              <a:rPr lang="en-US" altLang="zh-CN" sz="2000" dirty="0" smtClean="0"/>
              <a:t>3.1 </a:t>
            </a:r>
            <a:r>
              <a:rPr lang="en-US" altLang="zh-CN" sz="2000" dirty="0"/>
              <a:t>Inverse Filter</a:t>
            </a:r>
          </a:p>
          <a:p>
            <a:pPr lvl="1"/>
            <a:r>
              <a:rPr lang="en-US" altLang="zh-CN" sz="2000" dirty="0" smtClean="0"/>
              <a:t>3.2 </a:t>
            </a:r>
            <a:r>
              <a:rPr lang="en-US" altLang="zh-CN" sz="2000" dirty="0"/>
              <a:t>Least-Squares </a:t>
            </a:r>
            <a:r>
              <a:rPr lang="en-US" altLang="zh-CN" sz="2000" dirty="0" smtClean="0"/>
              <a:t>Filters </a:t>
            </a:r>
          </a:p>
          <a:p>
            <a:pPr lvl="1"/>
            <a:r>
              <a:rPr lang="en-US" altLang="zh-CN" sz="2000" dirty="0" smtClean="0"/>
              <a:t>3.3 Iterative </a:t>
            </a:r>
            <a:r>
              <a:rPr lang="en-US" altLang="zh-CN" sz="2000" dirty="0"/>
              <a:t>Filters</a:t>
            </a:r>
          </a:p>
          <a:p>
            <a:r>
              <a:rPr lang="en-US" altLang="zh-CN" sz="2000" b="1" dirty="0" smtClean="0">
                <a:solidFill>
                  <a:srgbClr val="FF0000"/>
                </a:solidFill>
              </a:rPr>
              <a:t>4 </a:t>
            </a:r>
            <a:r>
              <a:rPr lang="en-US" altLang="zh-CN" sz="2000" b="1" dirty="0" smtClean="0">
                <a:solidFill>
                  <a:srgbClr val="FF0000"/>
                </a:solidFill>
              </a:rPr>
              <a:t>Blur Identification Algorithms</a:t>
            </a:r>
          </a:p>
          <a:p>
            <a:pPr lvl="1"/>
            <a:r>
              <a:rPr lang="en-US" altLang="zh-CN" sz="2000" dirty="0" smtClean="0"/>
              <a:t>4.1 Spectral Blur Estimation</a:t>
            </a:r>
          </a:p>
          <a:p>
            <a:pPr lvl="1"/>
            <a:r>
              <a:rPr lang="en-US" altLang="zh-CN" sz="2000" dirty="0" smtClean="0"/>
              <a:t>4.2 Maximum-Likelihood Blur Estimation</a:t>
            </a:r>
          </a:p>
          <a:p>
            <a:pPr lvl="1"/>
            <a:endParaRPr lang="zh-CN" altLang="en-US" sz="2000" dirty="0"/>
          </a:p>
        </p:txBody>
      </p:sp>
    </p:spTree>
    <p:extLst>
      <p:ext uri="{BB962C8B-B14F-4D97-AF65-F5344CB8AC3E}">
        <p14:creationId xmlns:p14="http://schemas.microsoft.com/office/powerpoint/2010/main" val="4247604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44624"/>
            <a:ext cx="3888432" cy="646331"/>
          </a:xfrm>
          <a:prstGeom prst="rect">
            <a:avLst/>
          </a:prstGeom>
        </p:spPr>
        <p:txBody>
          <a:bodyPr wrap="square">
            <a:spAutoFit/>
          </a:bodyPr>
          <a:lstStyle/>
          <a:p>
            <a:r>
              <a:rPr lang="en-US" altLang="zh-CN" sz="3600" b="1" dirty="0" smtClean="0"/>
              <a:t>Introduction</a:t>
            </a:r>
            <a:endParaRPr lang="zh-CN" altLang="en-US" sz="3600" dirty="0"/>
          </a:p>
        </p:txBody>
      </p:sp>
      <p:sp>
        <p:nvSpPr>
          <p:cNvPr id="9" name="矩形 8"/>
          <p:cNvSpPr/>
          <p:nvPr/>
        </p:nvSpPr>
        <p:spPr>
          <a:xfrm>
            <a:off x="827584" y="908720"/>
            <a:ext cx="4464496" cy="584775"/>
          </a:xfrm>
          <a:prstGeom prst="rect">
            <a:avLst/>
          </a:prstGeom>
        </p:spPr>
        <p:txBody>
          <a:bodyPr wrap="square">
            <a:spAutoFit/>
          </a:bodyPr>
          <a:lstStyle/>
          <a:p>
            <a:pPr>
              <a:buFont typeface="Wingdings" pitchFamily="2" charset="2"/>
              <a:buChar char="Ø"/>
            </a:pPr>
            <a:r>
              <a:rPr lang="en-US" altLang="zh-CN" sz="3200" dirty="0" smtClean="0"/>
              <a:t>Image restoration</a:t>
            </a:r>
          </a:p>
        </p:txBody>
      </p:sp>
      <p:grpSp>
        <p:nvGrpSpPr>
          <p:cNvPr id="7" name="Group 4"/>
          <p:cNvGrpSpPr>
            <a:grpSpLocks noChangeAspect="1"/>
          </p:cNvGrpSpPr>
          <p:nvPr/>
        </p:nvGrpSpPr>
        <p:grpSpPr bwMode="auto">
          <a:xfrm>
            <a:off x="403225" y="1635125"/>
            <a:ext cx="8129215" cy="3643950"/>
            <a:chOff x="1418" y="1418"/>
            <a:chExt cx="9744" cy="3661"/>
          </a:xfrm>
        </p:grpSpPr>
        <p:pic>
          <p:nvPicPr>
            <p:cNvPr id="8" name="Picture 5" descr="5-2"/>
            <p:cNvPicPr>
              <a:picLocks noChangeAspect="1" noChangeArrowheads="1"/>
            </p:cNvPicPr>
            <p:nvPr/>
          </p:nvPicPr>
          <p:blipFill>
            <a:blip r:embed="rId2" cstate="print"/>
            <a:srcRect/>
            <a:stretch>
              <a:fillRect/>
            </a:stretch>
          </p:blipFill>
          <p:spPr bwMode="auto">
            <a:xfrm>
              <a:off x="6332" y="1418"/>
              <a:ext cx="4830" cy="3645"/>
            </a:xfrm>
            <a:prstGeom prst="rect">
              <a:avLst/>
            </a:prstGeom>
            <a:noFill/>
            <a:ln w="9525">
              <a:noFill/>
              <a:miter lim="800000"/>
              <a:headEnd/>
              <a:tailEnd/>
            </a:ln>
          </p:spPr>
        </p:pic>
        <p:pic>
          <p:nvPicPr>
            <p:cNvPr id="10" name="Picture 6" descr="5-1"/>
            <p:cNvPicPr>
              <a:picLocks noChangeAspect="1" noChangeArrowheads="1"/>
            </p:cNvPicPr>
            <p:nvPr/>
          </p:nvPicPr>
          <p:blipFill>
            <a:blip r:embed="rId3" cstate="print"/>
            <a:srcRect/>
            <a:stretch>
              <a:fillRect/>
            </a:stretch>
          </p:blipFill>
          <p:spPr bwMode="auto">
            <a:xfrm>
              <a:off x="1418" y="1449"/>
              <a:ext cx="4815" cy="3630"/>
            </a:xfrm>
            <a:prstGeom prst="rect">
              <a:avLst/>
            </a:prstGeom>
            <a:noFill/>
            <a:ln w="9525">
              <a:noFill/>
              <a:miter lim="800000"/>
              <a:headEnd/>
              <a:tailEnd/>
            </a:ln>
          </p:spPr>
        </p:pic>
      </p:grpSp>
      <p:sp>
        <p:nvSpPr>
          <p:cNvPr id="13" name="Text Box 9"/>
          <p:cNvSpPr txBox="1">
            <a:spLocks noChangeArrowheads="1"/>
          </p:cNvSpPr>
          <p:nvPr/>
        </p:nvSpPr>
        <p:spPr bwMode="auto">
          <a:xfrm>
            <a:off x="467544" y="5373216"/>
            <a:ext cx="8676456" cy="936347"/>
          </a:xfrm>
          <a:prstGeom prst="rect">
            <a:avLst/>
          </a:prstGeom>
          <a:noFill/>
          <a:ln w="9525">
            <a:noFill/>
            <a:miter lim="800000"/>
            <a:headEnd/>
            <a:tailEnd/>
          </a:ln>
        </p:spPr>
        <p:txBody>
          <a:bodyPr wrap="square">
            <a:spAutoFit/>
          </a:bodyPr>
          <a:lstStyle/>
          <a:p>
            <a:pPr>
              <a:lnSpc>
                <a:spcPct val="120000"/>
              </a:lnSpc>
            </a:pPr>
            <a:r>
              <a:rPr lang="en-US" altLang="zh-CN" dirty="0" smtClean="0"/>
              <a:t>a)the image with Sinusoidal noise   b) the image after restoration</a:t>
            </a:r>
          </a:p>
          <a:p>
            <a:pPr>
              <a:lnSpc>
                <a:spcPct val="120000"/>
              </a:lnSpc>
            </a:pPr>
            <a:r>
              <a:rPr lang="en-US" altLang="zh-CN" dirty="0" smtClean="0"/>
              <a:t> (</a:t>
            </a:r>
            <a:r>
              <a:rPr lang="zh-CN" altLang="en-US" dirty="0" smtClean="0"/>
              <a:t>正弦噪声</a:t>
            </a:r>
            <a:r>
              <a:rPr lang="en-US" altLang="zh-CN" dirty="0" smtClean="0"/>
              <a:t>)</a:t>
            </a:r>
            <a:r>
              <a:rPr lang="en-US" altLang="zh-CN" dirty="0" err="1" smtClean="0">
                <a:solidFill>
                  <a:schemeClr val="bg1"/>
                </a:solidFill>
              </a:rPr>
              <a:t>ddddddddddddddddddddd</a:t>
            </a:r>
            <a:r>
              <a:rPr lang="en-US" altLang="zh-CN" dirty="0" smtClean="0"/>
              <a:t> with  </a:t>
            </a:r>
            <a:r>
              <a:rPr lang="en-US" altLang="zh-CN" dirty="0" err="1" smtClean="0"/>
              <a:t>butterworth</a:t>
            </a:r>
            <a:r>
              <a:rPr lang="en-US" altLang="zh-CN" dirty="0" smtClean="0"/>
              <a:t> filter</a:t>
            </a:r>
            <a:endParaRPr lang="zh-CN" altLang="en-US" dirty="0" smtClean="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4. Blur Identification Algorithms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827584" y="1772816"/>
            <a:ext cx="6696744" cy="3785652"/>
          </a:xfrm>
          <a:prstGeom prst="rect">
            <a:avLst/>
          </a:prstGeom>
        </p:spPr>
        <p:txBody>
          <a:bodyPr wrap="square">
            <a:spAutoFit/>
          </a:bodyPr>
          <a:lstStyle/>
          <a:p>
            <a:pPr algn="just"/>
            <a:r>
              <a:rPr lang="en-US" altLang="zh-CN" sz="2000" dirty="0" smtClean="0"/>
              <a:t>  In the previous section it was assumed that the point-spread function d(n</a:t>
            </a:r>
            <a:r>
              <a:rPr lang="en-US" altLang="zh-CN" sz="2000" baseline="-25000" dirty="0" smtClean="0"/>
              <a:t>l</a:t>
            </a:r>
            <a:r>
              <a:rPr lang="en-US" altLang="zh-CN" sz="2000" dirty="0" smtClean="0"/>
              <a:t>,n</a:t>
            </a:r>
            <a:r>
              <a:rPr lang="en-US" altLang="zh-CN" sz="2000" baseline="-25000" dirty="0" smtClean="0"/>
              <a:t>2</a:t>
            </a:r>
            <a:r>
              <a:rPr lang="en-US" altLang="zh-CN" sz="2000" dirty="0" smtClean="0"/>
              <a:t>) of the blur was known. In many practical cases the actual restoration process has to be preceded by the identification of this point-spread function. If the reasons for the blur are known, we could, in theory, determine the PSF analytically. Such situations are, however, rare. A more common situation is that the blur is estimated from the observed image itself.  </a:t>
            </a:r>
          </a:p>
          <a:p>
            <a:pPr algn="just"/>
            <a:r>
              <a:rPr lang="en-US" altLang="zh-CN" sz="2000" dirty="0" smtClean="0"/>
              <a:t>  The goal of blur identification is to estimate the attributes of the imperfect imaging system from the observed degraded image itself prior to the restoration process.</a:t>
            </a:r>
          </a:p>
          <a:p>
            <a:pPr algn="just"/>
            <a:endParaRPr lang="zh-CN" altLang="en-US" sz="2000" dirty="0"/>
          </a:p>
        </p:txBody>
      </p:sp>
      <p:sp>
        <p:nvSpPr>
          <p:cNvPr id="14" name="矩形 13"/>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solidFill>
                  <a:srgbClr val="FF0000"/>
                </a:solidFill>
              </a:rPr>
              <a:t>What’s Blur Identification ?</a:t>
            </a:r>
            <a:endParaRPr lang="zh-CN" altLang="en-US" dirty="0">
              <a:solidFill>
                <a:srgbClr val="FF0000"/>
              </a:solidFill>
            </a:endParaRPr>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4. Blur Identification Algorithms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043608" y="1412776"/>
            <a:ext cx="6264696" cy="4093428"/>
          </a:xfrm>
          <a:prstGeom prst="rect">
            <a:avLst/>
          </a:prstGeom>
        </p:spPr>
        <p:txBody>
          <a:bodyPr wrap="square">
            <a:spAutoFit/>
          </a:bodyPr>
          <a:lstStyle/>
          <a:p>
            <a:pPr algn="just"/>
            <a:r>
              <a:rPr lang="en-US" altLang="zh-CN" sz="2000" dirty="0" smtClean="0"/>
              <a:t>The blur identification procedure starts out with the choice of a parametric model for the point-spread function.</a:t>
            </a:r>
          </a:p>
          <a:p>
            <a:pPr algn="just"/>
            <a:endParaRPr lang="en-US" altLang="zh-CN" sz="2000" dirty="0" smtClean="0"/>
          </a:p>
          <a:p>
            <a:pPr algn="just">
              <a:buFont typeface="Arial" pitchFamily="34" charset="0"/>
              <a:buChar char="•"/>
            </a:pPr>
            <a:r>
              <a:rPr lang="en-US" altLang="zh-CN" sz="2000" dirty="0" smtClean="0">
                <a:solidFill>
                  <a:srgbClr val="FF0000"/>
                </a:solidFill>
              </a:rPr>
              <a:t>One category </a:t>
            </a:r>
            <a:r>
              <a:rPr lang="en-US" altLang="zh-CN" sz="2000" dirty="0" smtClean="0"/>
              <a:t>of parametric blur models has been given in Section 2. As an example, if the blur were known to be caused by motion, the blur identification procedure would estimate the length and direction of the motion.</a:t>
            </a:r>
            <a:endParaRPr lang="zh-CN" altLang="en-US" sz="2000" dirty="0" smtClean="0"/>
          </a:p>
          <a:p>
            <a:pPr algn="just">
              <a:buFont typeface="Arial" pitchFamily="34" charset="0"/>
              <a:buChar char="•"/>
            </a:pPr>
            <a:endParaRPr lang="en-US" altLang="zh-CN" sz="2000" dirty="0" smtClean="0"/>
          </a:p>
          <a:p>
            <a:pPr algn="just">
              <a:buFont typeface="Arial" pitchFamily="34" charset="0"/>
              <a:buChar char="•"/>
            </a:pPr>
            <a:r>
              <a:rPr lang="en-US" altLang="zh-CN" sz="2000" dirty="0" smtClean="0">
                <a:solidFill>
                  <a:srgbClr val="FF0000"/>
                </a:solidFill>
              </a:rPr>
              <a:t>A second category</a:t>
            </a:r>
            <a:r>
              <a:rPr lang="en-US" altLang="zh-CN" sz="2000" dirty="0" smtClean="0"/>
              <a:t> of parametric blur models is the one that describes the point-spread function d(n</a:t>
            </a:r>
            <a:r>
              <a:rPr lang="en-US" altLang="zh-CN" sz="2000" baseline="-25000" dirty="0" smtClean="0"/>
              <a:t>l</a:t>
            </a:r>
            <a:r>
              <a:rPr lang="en-US" altLang="zh-CN" sz="2000" dirty="0" smtClean="0"/>
              <a:t>,n</a:t>
            </a:r>
            <a:r>
              <a:rPr lang="en-US" altLang="zh-CN" sz="2000" baseline="-25000" dirty="0" smtClean="0"/>
              <a:t>2</a:t>
            </a:r>
            <a:r>
              <a:rPr lang="en-US" altLang="zh-CN" sz="2000" dirty="0" smtClean="0"/>
              <a:t>) as a (small) set of coefficients(matrix) within a given finite support. Within this support the value of the PSF coefficients has to be estimated.</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4. Blur Identification Algorithms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4.1 Spectral Blur Estimation</a:t>
            </a:r>
            <a:endParaRPr lang="zh-CN" altLang="en-US" dirty="0"/>
          </a:p>
        </p:txBody>
      </p:sp>
      <p:sp>
        <p:nvSpPr>
          <p:cNvPr id="8" name="矩形 7"/>
          <p:cNvSpPr/>
          <p:nvPr/>
        </p:nvSpPr>
        <p:spPr>
          <a:xfrm>
            <a:off x="1259632" y="2060848"/>
            <a:ext cx="6030416" cy="2862322"/>
          </a:xfrm>
          <a:prstGeom prst="rect">
            <a:avLst/>
          </a:prstGeom>
        </p:spPr>
        <p:txBody>
          <a:bodyPr wrap="square">
            <a:spAutoFit/>
          </a:bodyPr>
          <a:lstStyle/>
          <a:p>
            <a:pPr algn="just"/>
            <a:r>
              <a:rPr lang="en-US" altLang="zh-CN" sz="2000" dirty="0" smtClean="0"/>
              <a:t>We have seen that two important classes of blurs, namely motion and out-of-focus blur, have spectral zeros. Since the degraded image is described by the equal as follows,</a:t>
            </a:r>
          </a:p>
          <a:p>
            <a:pPr algn="just"/>
            <a:endParaRPr lang="en-US" altLang="zh-CN" sz="2000" dirty="0" smtClean="0"/>
          </a:p>
          <a:p>
            <a:pPr algn="just"/>
            <a:endParaRPr lang="en-US" altLang="zh-CN" sz="2000" dirty="0" smtClean="0"/>
          </a:p>
          <a:p>
            <a:pPr algn="just"/>
            <a:r>
              <a:rPr lang="en-US" altLang="zh-CN" sz="2000" dirty="0" smtClean="0"/>
              <a:t>The spectral zeros of the PSF should also be visible in the Fourier transform G(</a:t>
            </a:r>
            <a:r>
              <a:rPr lang="en-US" altLang="zh-CN" sz="2000" dirty="0" err="1" smtClean="0"/>
              <a:t>u,v</a:t>
            </a:r>
            <a:r>
              <a:rPr lang="en-US" altLang="zh-CN" sz="2000" dirty="0" smtClean="0"/>
              <a:t>). The structure and location of the zero patterns can be estimated. The structure of the zero patterns characterizes the type and degree of blur.</a:t>
            </a:r>
            <a:endParaRPr lang="zh-CN" altLang="en-US" sz="2000" dirty="0"/>
          </a:p>
        </p:txBody>
      </p:sp>
      <p:pic>
        <p:nvPicPr>
          <p:cNvPr id="94210" name="Picture 2"/>
          <p:cNvPicPr>
            <a:picLocks noChangeAspect="1" noChangeArrowheads="1"/>
          </p:cNvPicPr>
          <p:nvPr/>
        </p:nvPicPr>
        <p:blipFill>
          <a:blip r:embed="rId3" cstate="print"/>
          <a:srcRect/>
          <a:stretch>
            <a:fillRect/>
          </a:stretch>
        </p:blipFill>
        <p:spPr bwMode="auto">
          <a:xfrm>
            <a:off x="1619672" y="3140968"/>
            <a:ext cx="3519101" cy="360040"/>
          </a:xfrm>
          <a:prstGeom prst="rect">
            <a:avLst/>
          </a:prstGeom>
          <a:noFill/>
          <a:ln w="9525">
            <a:noFill/>
            <a:miter lim="800000"/>
            <a:headEnd/>
            <a:tailEnd/>
          </a:ln>
        </p:spPr>
      </p:pic>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4. Blur Identification Algorithms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1115616" y="1268760"/>
            <a:ext cx="5184576" cy="461665"/>
          </a:xfrm>
          <a:prstGeom prst="rect">
            <a:avLst/>
          </a:prstGeom>
        </p:spPr>
        <p:txBody>
          <a:bodyPr wrap="square">
            <a:spAutoFit/>
          </a:bodyPr>
          <a:lstStyle/>
          <a:p>
            <a:pPr>
              <a:buFont typeface="Wingdings" pitchFamily="2" charset="2"/>
              <a:buChar char="Ø"/>
            </a:pPr>
            <a:r>
              <a:rPr lang="en-US" altLang="zh-CN" dirty="0" smtClean="0"/>
              <a:t>4.1 Spectral Blur Estimation</a:t>
            </a:r>
            <a:endParaRPr lang="zh-CN" altLang="en-US" dirty="0"/>
          </a:p>
        </p:txBody>
      </p:sp>
      <p:pic>
        <p:nvPicPr>
          <p:cNvPr id="94210" name="Picture 2"/>
          <p:cNvPicPr>
            <a:picLocks noChangeAspect="1" noChangeArrowheads="1"/>
          </p:cNvPicPr>
          <p:nvPr/>
        </p:nvPicPr>
        <p:blipFill>
          <a:blip r:embed="rId3" cstate="print"/>
          <a:srcRect/>
          <a:stretch>
            <a:fillRect/>
          </a:stretch>
        </p:blipFill>
        <p:spPr bwMode="auto">
          <a:xfrm>
            <a:off x="1619672" y="3140968"/>
            <a:ext cx="3519101" cy="360040"/>
          </a:xfrm>
          <a:prstGeom prst="rect">
            <a:avLst/>
          </a:prstGeom>
          <a:noFill/>
          <a:ln w="9525">
            <a:noFill/>
            <a:miter lim="800000"/>
            <a:headEnd/>
            <a:tailEnd/>
          </a:ln>
        </p:spPr>
      </p:pic>
      <p:pic>
        <p:nvPicPr>
          <p:cNvPr id="94211" name="Picture 3"/>
          <p:cNvPicPr>
            <a:picLocks noChangeAspect="1" noChangeArrowheads="1"/>
          </p:cNvPicPr>
          <p:nvPr/>
        </p:nvPicPr>
        <p:blipFill>
          <a:blip r:embed="rId4" cstate="print"/>
          <a:srcRect/>
          <a:stretch>
            <a:fillRect/>
          </a:stretch>
        </p:blipFill>
        <p:spPr bwMode="auto">
          <a:xfrm>
            <a:off x="1187624" y="1700808"/>
            <a:ext cx="6379036" cy="3384376"/>
          </a:xfrm>
          <a:prstGeom prst="rect">
            <a:avLst/>
          </a:prstGeom>
          <a:noFill/>
          <a:ln w="9525">
            <a:noFill/>
            <a:miter lim="800000"/>
            <a:headEnd/>
            <a:tailEnd/>
          </a:ln>
        </p:spPr>
      </p:pic>
      <p:sp>
        <p:nvSpPr>
          <p:cNvPr id="9" name="矩形 8"/>
          <p:cNvSpPr/>
          <p:nvPr/>
        </p:nvSpPr>
        <p:spPr>
          <a:xfrm>
            <a:off x="1259632" y="5013176"/>
            <a:ext cx="6102424" cy="1631216"/>
          </a:xfrm>
          <a:prstGeom prst="rect">
            <a:avLst/>
          </a:prstGeom>
        </p:spPr>
        <p:txBody>
          <a:bodyPr wrap="square">
            <a:spAutoFit/>
          </a:bodyPr>
          <a:lstStyle/>
          <a:p>
            <a:pPr algn="just"/>
            <a:r>
              <a:rPr lang="en-US" altLang="zh-CN" sz="2000" dirty="0" smtClean="0"/>
              <a:t>In the case in which the pattern contains dominant parallel lines of zeros, an estimate of the length and angle of motion can be made. In case dominant circular patterns occur, out-of-focus blur can be inferred and the degree of out of focus can be estimated.</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4. Blur Identification Algorithms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1115616" y="1268760"/>
            <a:ext cx="5832648" cy="461665"/>
          </a:xfrm>
          <a:prstGeom prst="rect">
            <a:avLst/>
          </a:prstGeom>
        </p:spPr>
        <p:txBody>
          <a:bodyPr wrap="square">
            <a:spAutoFit/>
          </a:bodyPr>
          <a:lstStyle/>
          <a:p>
            <a:pPr>
              <a:buFont typeface="Wingdings" pitchFamily="2" charset="2"/>
              <a:buChar char="Ø"/>
            </a:pPr>
            <a:r>
              <a:rPr lang="en-US" altLang="zh-CN" dirty="0" smtClean="0"/>
              <a:t>4.2 Maximum-Likelihood Blur Estimation</a:t>
            </a:r>
            <a:endParaRPr lang="zh-CN" altLang="en-US" dirty="0"/>
          </a:p>
        </p:txBody>
      </p:sp>
      <p:grpSp>
        <p:nvGrpSpPr>
          <p:cNvPr id="14" name="组合 13"/>
          <p:cNvGrpSpPr/>
          <p:nvPr/>
        </p:nvGrpSpPr>
        <p:grpSpPr>
          <a:xfrm>
            <a:off x="971600" y="3356992"/>
            <a:ext cx="5904656" cy="3170099"/>
            <a:chOff x="1187624" y="1916832"/>
            <a:chExt cx="5904656" cy="3170099"/>
          </a:xfrm>
        </p:grpSpPr>
        <p:sp>
          <p:nvSpPr>
            <p:cNvPr id="8" name="矩形 7"/>
            <p:cNvSpPr/>
            <p:nvPr/>
          </p:nvSpPr>
          <p:spPr>
            <a:xfrm>
              <a:off x="1187624" y="1916832"/>
              <a:ext cx="5904656" cy="3170099"/>
            </a:xfrm>
            <a:prstGeom prst="rect">
              <a:avLst/>
            </a:prstGeom>
          </p:spPr>
          <p:txBody>
            <a:bodyPr wrap="square">
              <a:spAutoFit/>
            </a:bodyPr>
            <a:lstStyle/>
            <a:p>
              <a:pPr algn="just"/>
              <a:r>
                <a:rPr lang="en-US" altLang="zh-CN" sz="2000" dirty="0" smtClean="0"/>
                <a:t>Most maximum-likelihood identification techniques begin by assuming that the ideal image can be described with the 2-D autoregressive(</a:t>
              </a:r>
              <a:r>
                <a:rPr lang="zh-CN" altLang="en-US" sz="2000" dirty="0" smtClean="0"/>
                <a:t>自回归</a:t>
              </a:r>
              <a:r>
                <a:rPr lang="en-US" altLang="zh-CN" sz="2000" dirty="0" smtClean="0"/>
                <a:t>) model as follows,</a:t>
              </a:r>
            </a:p>
            <a:p>
              <a:pPr algn="just"/>
              <a:endParaRPr lang="en-US" altLang="zh-CN" sz="2000" dirty="0" smtClean="0"/>
            </a:p>
            <a:p>
              <a:pPr algn="just"/>
              <a:endParaRPr lang="en-US" altLang="zh-CN" sz="2000" dirty="0" smtClean="0"/>
            </a:p>
            <a:p>
              <a:pPr algn="just"/>
              <a:endParaRPr lang="en-US" altLang="zh-CN" sz="2000" dirty="0" smtClean="0"/>
            </a:p>
            <a:p>
              <a:pPr algn="just"/>
              <a:r>
                <a:rPr lang="en-US" altLang="zh-CN" sz="2000" dirty="0" smtClean="0"/>
                <a:t>The parameters of this image model—that is, the prediction coefficients     and the variance a:  of the white noise                —are not necessarily assumed to be known.</a:t>
              </a:r>
            </a:p>
          </p:txBody>
        </p:sp>
        <p:pic>
          <p:nvPicPr>
            <p:cNvPr id="10" name="Picture 2"/>
            <p:cNvPicPr>
              <a:picLocks noChangeAspect="1" noChangeArrowheads="1"/>
            </p:cNvPicPr>
            <p:nvPr/>
          </p:nvPicPr>
          <p:blipFill>
            <a:blip r:embed="rId3" cstate="print"/>
            <a:srcRect/>
            <a:stretch>
              <a:fillRect/>
            </a:stretch>
          </p:blipFill>
          <p:spPr bwMode="auto">
            <a:xfrm>
              <a:off x="1259632" y="2924944"/>
              <a:ext cx="5256584" cy="792088"/>
            </a:xfrm>
            <a:prstGeom prst="rect">
              <a:avLst/>
            </a:prstGeom>
            <a:noFill/>
            <a:ln w="9525">
              <a:noFill/>
              <a:miter lim="800000"/>
              <a:headEnd/>
              <a:tailEnd/>
            </a:ln>
          </p:spPr>
        </p:pic>
        <p:pic>
          <p:nvPicPr>
            <p:cNvPr id="95234" name="Picture 2"/>
            <p:cNvPicPr>
              <a:picLocks noChangeAspect="1" noChangeArrowheads="1"/>
            </p:cNvPicPr>
            <p:nvPr/>
          </p:nvPicPr>
          <p:blipFill>
            <a:blip r:embed="rId4" cstate="print"/>
            <a:srcRect/>
            <a:stretch>
              <a:fillRect/>
            </a:stretch>
          </p:blipFill>
          <p:spPr bwMode="auto">
            <a:xfrm>
              <a:off x="5940152" y="4077072"/>
              <a:ext cx="335086" cy="348489"/>
            </a:xfrm>
            <a:prstGeom prst="rect">
              <a:avLst/>
            </a:prstGeom>
            <a:noFill/>
            <a:ln w="9525">
              <a:noFill/>
              <a:miter lim="800000"/>
              <a:headEnd/>
              <a:tailEnd/>
            </a:ln>
          </p:spPr>
        </p:pic>
        <p:pic>
          <p:nvPicPr>
            <p:cNvPr id="95235" name="Picture 3"/>
            <p:cNvPicPr>
              <a:picLocks noChangeAspect="1" noChangeArrowheads="1"/>
            </p:cNvPicPr>
            <p:nvPr/>
          </p:nvPicPr>
          <p:blipFill>
            <a:blip r:embed="rId5" cstate="print"/>
            <a:srcRect/>
            <a:stretch>
              <a:fillRect/>
            </a:stretch>
          </p:blipFill>
          <p:spPr bwMode="auto">
            <a:xfrm>
              <a:off x="3635896" y="4077072"/>
              <a:ext cx="452954" cy="325561"/>
            </a:xfrm>
            <a:prstGeom prst="rect">
              <a:avLst/>
            </a:prstGeom>
            <a:noFill/>
            <a:ln w="9525">
              <a:noFill/>
              <a:miter lim="800000"/>
              <a:headEnd/>
              <a:tailEnd/>
            </a:ln>
          </p:spPr>
        </p:pic>
        <p:pic>
          <p:nvPicPr>
            <p:cNvPr id="95236" name="Picture 4"/>
            <p:cNvPicPr>
              <a:picLocks noChangeAspect="1" noChangeArrowheads="1"/>
            </p:cNvPicPr>
            <p:nvPr/>
          </p:nvPicPr>
          <p:blipFill>
            <a:blip r:embed="rId6" cstate="print"/>
            <a:srcRect/>
            <a:stretch>
              <a:fillRect/>
            </a:stretch>
          </p:blipFill>
          <p:spPr bwMode="auto">
            <a:xfrm>
              <a:off x="2588439" y="4437112"/>
              <a:ext cx="1047457" cy="325561"/>
            </a:xfrm>
            <a:prstGeom prst="rect">
              <a:avLst/>
            </a:prstGeom>
            <a:noFill/>
            <a:ln w="9525">
              <a:noFill/>
              <a:miter lim="800000"/>
              <a:headEnd/>
              <a:tailEnd/>
            </a:ln>
          </p:spPr>
        </p:pic>
        <p:sp>
          <p:nvSpPr>
            <p:cNvPr id="13" name="TextBox 12"/>
            <p:cNvSpPr txBox="1"/>
            <p:nvPr/>
          </p:nvSpPr>
          <p:spPr>
            <a:xfrm>
              <a:off x="6156176" y="3429000"/>
              <a:ext cx="360040" cy="261610"/>
            </a:xfrm>
            <a:prstGeom prst="rect">
              <a:avLst/>
            </a:prstGeom>
            <a:solidFill>
              <a:schemeClr val="bg1"/>
            </a:solidFill>
          </p:spPr>
          <p:txBody>
            <a:bodyPr wrap="square" rtlCol="0">
              <a:spAutoFit/>
            </a:bodyPr>
            <a:lstStyle/>
            <a:p>
              <a:endParaRPr lang="zh-CN" altLang="en-US" sz="1100" dirty="0"/>
            </a:p>
          </p:txBody>
        </p:sp>
      </p:grpSp>
      <p:sp>
        <p:nvSpPr>
          <p:cNvPr id="15" name="矩形 14"/>
          <p:cNvSpPr/>
          <p:nvPr/>
        </p:nvSpPr>
        <p:spPr>
          <a:xfrm>
            <a:off x="971600" y="1772816"/>
            <a:ext cx="5958408" cy="1631216"/>
          </a:xfrm>
          <a:prstGeom prst="rect">
            <a:avLst/>
          </a:prstGeom>
        </p:spPr>
        <p:txBody>
          <a:bodyPr wrap="square">
            <a:spAutoFit/>
          </a:bodyPr>
          <a:lstStyle/>
          <a:p>
            <a:pPr algn="just"/>
            <a:r>
              <a:rPr lang="en-US" altLang="zh-CN" sz="2000" dirty="0" smtClean="0"/>
              <a:t>In case the point-spread function does not have characteristic spectral zeros or in case a parametric blur model such as motion or out-of-focus blur cannot be assumed, the individual coefficients of the point-spread function have to be estimated. </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4. Blur Identification Algorithms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1115616" y="1268760"/>
            <a:ext cx="5832648" cy="461665"/>
          </a:xfrm>
          <a:prstGeom prst="rect">
            <a:avLst/>
          </a:prstGeom>
        </p:spPr>
        <p:txBody>
          <a:bodyPr wrap="square">
            <a:spAutoFit/>
          </a:bodyPr>
          <a:lstStyle/>
          <a:p>
            <a:pPr>
              <a:buFont typeface="Wingdings" pitchFamily="2" charset="2"/>
              <a:buChar char="Ø"/>
            </a:pPr>
            <a:r>
              <a:rPr lang="en-US" altLang="zh-CN" dirty="0" smtClean="0"/>
              <a:t>4.2 Maximum-Likelihood Blur Estimation</a:t>
            </a:r>
            <a:endParaRPr lang="zh-CN" altLang="en-US" dirty="0"/>
          </a:p>
        </p:txBody>
      </p:sp>
      <p:pic>
        <p:nvPicPr>
          <p:cNvPr id="96258" name="Picture 2"/>
          <p:cNvPicPr>
            <a:picLocks noChangeAspect="1" noChangeArrowheads="1"/>
          </p:cNvPicPr>
          <p:nvPr/>
        </p:nvPicPr>
        <p:blipFill>
          <a:blip r:embed="rId3" cstate="print"/>
          <a:srcRect/>
          <a:stretch>
            <a:fillRect/>
          </a:stretch>
        </p:blipFill>
        <p:spPr bwMode="auto">
          <a:xfrm>
            <a:off x="1403648" y="3068960"/>
            <a:ext cx="4221092" cy="631502"/>
          </a:xfrm>
          <a:prstGeom prst="rect">
            <a:avLst/>
          </a:prstGeom>
          <a:noFill/>
          <a:ln w="9525">
            <a:noFill/>
            <a:miter lim="800000"/>
            <a:headEnd/>
            <a:tailEnd/>
          </a:ln>
        </p:spPr>
      </p:pic>
      <p:grpSp>
        <p:nvGrpSpPr>
          <p:cNvPr id="10" name="组合 9"/>
          <p:cNvGrpSpPr/>
          <p:nvPr/>
        </p:nvGrpSpPr>
        <p:grpSpPr>
          <a:xfrm>
            <a:off x="1187624" y="3933056"/>
            <a:ext cx="5472608" cy="2246769"/>
            <a:chOff x="1259632" y="2996952"/>
            <a:chExt cx="5472608" cy="2246769"/>
          </a:xfrm>
        </p:grpSpPr>
        <p:grpSp>
          <p:nvGrpSpPr>
            <p:cNvPr id="15" name="组合 14"/>
            <p:cNvGrpSpPr/>
            <p:nvPr/>
          </p:nvGrpSpPr>
          <p:grpSpPr>
            <a:xfrm>
              <a:off x="1259632" y="2996952"/>
              <a:ext cx="5472608" cy="2246769"/>
              <a:chOff x="1331640" y="2996952"/>
              <a:chExt cx="5472608" cy="2246769"/>
            </a:xfrm>
          </p:grpSpPr>
          <p:sp>
            <p:nvSpPr>
              <p:cNvPr id="14" name="矩形 13"/>
              <p:cNvSpPr/>
              <p:nvPr/>
            </p:nvSpPr>
            <p:spPr>
              <a:xfrm>
                <a:off x="1331640" y="2996952"/>
                <a:ext cx="5472608" cy="2246769"/>
              </a:xfrm>
              <a:prstGeom prst="rect">
                <a:avLst/>
              </a:prstGeom>
            </p:spPr>
            <p:txBody>
              <a:bodyPr wrap="square">
                <a:spAutoFit/>
              </a:bodyPr>
              <a:lstStyle/>
              <a:p>
                <a:r>
                  <a:rPr lang="en-US" altLang="zh-CN" sz="2000" dirty="0" smtClean="0"/>
                  <a:t>where      symbolizes the set of parameters to be estimated, and P(</a:t>
                </a:r>
                <a:r>
                  <a:rPr lang="en-US" altLang="zh-CN" sz="2000" dirty="0" err="1" smtClean="0"/>
                  <a:t>u,v</a:t>
                </a:r>
                <a:r>
                  <a:rPr lang="en-US" altLang="zh-CN" sz="2000" dirty="0" smtClean="0"/>
                  <a:t>) is defined as:</a:t>
                </a:r>
              </a:p>
              <a:p>
                <a:endParaRPr lang="en-US" altLang="zh-CN" sz="2000" dirty="0" smtClean="0"/>
              </a:p>
              <a:p>
                <a:endParaRPr lang="en-US" altLang="zh-CN" sz="2000" dirty="0" smtClean="0"/>
              </a:p>
              <a:p>
                <a:endParaRPr lang="en-US" altLang="zh-CN" sz="2000" dirty="0" smtClean="0"/>
              </a:p>
              <a:p>
                <a:r>
                  <a:rPr lang="en-US" altLang="zh-CN" sz="2000" dirty="0" smtClean="0"/>
                  <a:t>Here A(</a:t>
                </a:r>
                <a:r>
                  <a:rPr lang="en-US" altLang="zh-CN" sz="2000" dirty="0" err="1" smtClean="0"/>
                  <a:t>u,v</a:t>
                </a:r>
                <a:r>
                  <a:rPr lang="en-US" altLang="zh-CN" sz="2000" dirty="0" smtClean="0"/>
                  <a:t>) is the discrete 2-D Fourier transform of a</a:t>
                </a:r>
                <a:r>
                  <a:rPr lang="en-US" altLang="zh-CN" sz="2000" baseline="-25000" dirty="0" smtClean="0"/>
                  <a:t>i,j</a:t>
                </a:r>
                <a:r>
                  <a:rPr lang="en-US" altLang="zh-CN" sz="2000" dirty="0" smtClean="0"/>
                  <a:t>.</a:t>
                </a:r>
              </a:p>
            </p:txBody>
          </p:sp>
          <p:pic>
            <p:nvPicPr>
              <p:cNvPr id="96259" name="Picture 3"/>
              <p:cNvPicPr>
                <a:picLocks noChangeAspect="1" noChangeArrowheads="1"/>
              </p:cNvPicPr>
              <p:nvPr/>
            </p:nvPicPr>
            <p:blipFill>
              <a:blip r:embed="rId4" cstate="print"/>
              <a:srcRect/>
              <a:stretch>
                <a:fillRect/>
              </a:stretch>
            </p:blipFill>
            <p:spPr bwMode="auto">
              <a:xfrm>
                <a:off x="2123728" y="2996952"/>
                <a:ext cx="215453" cy="344725"/>
              </a:xfrm>
              <a:prstGeom prst="rect">
                <a:avLst/>
              </a:prstGeom>
              <a:noFill/>
              <a:ln w="9525">
                <a:noFill/>
                <a:miter lim="800000"/>
                <a:headEnd/>
                <a:tailEnd/>
              </a:ln>
            </p:spPr>
          </p:pic>
        </p:grpSp>
        <p:pic>
          <p:nvPicPr>
            <p:cNvPr id="96260" name="Picture 4"/>
            <p:cNvPicPr>
              <a:picLocks noChangeAspect="1" noChangeArrowheads="1"/>
            </p:cNvPicPr>
            <p:nvPr/>
          </p:nvPicPr>
          <p:blipFill>
            <a:blip r:embed="rId5" cstate="print"/>
            <a:srcRect/>
            <a:stretch>
              <a:fillRect/>
            </a:stretch>
          </p:blipFill>
          <p:spPr bwMode="auto">
            <a:xfrm>
              <a:off x="1547663" y="3861048"/>
              <a:ext cx="3139799" cy="648072"/>
            </a:xfrm>
            <a:prstGeom prst="rect">
              <a:avLst/>
            </a:prstGeom>
            <a:noFill/>
            <a:ln w="9525">
              <a:noFill/>
              <a:miter lim="800000"/>
              <a:headEnd/>
              <a:tailEnd/>
            </a:ln>
          </p:spPr>
        </p:pic>
      </p:grpSp>
      <p:sp>
        <p:nvSpPr>
          <p:cNvPr id="11" name="矩形 10"/>
          <p:cNvSpPr/>
          <p:nvPr/>
        </p:nvSpPr>
        <p:spPr>
          <a:xfrm>
            <a:off x="1115616" y="1916832"/>
            <a:ext cx="5976664" cy="1015663"/>
          </a:xfrm>
          <a:prstGeom prst="rect">
            <a:avLst/>
          </a:prstGeom>
        </p:spPr>
        <p:txBody>
          <a:bodyPr wrap="square">
            <a:spAutoFit/>
          </a:bodyPr>
          <a:lstStyle/>
          <a:p>
            <a:pPr algn="just"/>
            <a:r>
              <a:rPr lang="en-US" altLang="zh-CN" sz="2000" dirty="0" smtClean="0"/>
              <a:t>If we can assume that both the observation noise w(n</a:t>
            </a:r>
            <a:r>
              <a:rPr lang="en-US" altLang="zh-CN" sz="2000" baseline="-25000" dirty="0" smtClean="0"/>
              <a:t>l</a:t>
            </a:r>
            <a:r>
              <a:rPr lang="en-US" altLang="zh-CN" sz="2000" dirty="0" smtClean="0"/>
              <a:t>,n</a:t>
            </a:r>
            <a:r>
              <a:rPr lang="en-US" altLang="zh-CN" sz="2000" baseline="-25000" dirty="0" smtClean="0"/>
              <a:t>2</a:t>
            </a:r>
            <a:r>
              <a:rPr lang="en-US" altLang="zh-CN" sz="2000" dirty="0" smtClean="0"/>
              <a:t>) and the image model noise v(n</a:t>
            </a:r>
            <a:r>
              <a:rPr lang="en-US" altLang="zh-CN" sz="2000" baseline="-25000" dirty="0" smtClean="0"/>
              <a:t>l</a:t>
            </a:r>
            <a:r>
              <a:rPr lang="en-US" altLang="zh-CN" sz="2000" dirty="0" smtClean="0"/>
              <a:t>,n</a:t>
            </a:r>
            <a:r>
              <a:rPr lang="en-US" altLang="zh-CN" sz="2000" baseline="-25000" dirty="0" smtClean="0"/>
              <a:t>2</a:t>
            </a:r>
            <a:r>
              <a:rPr lang="en-US" altLang="zh-CN" sz="2000" dirty="0" smtClean="0"/>
              <a:t>) are Gaussian distributed, the </a:t>
            </a:r>
            <a:r>
              <a:rPr lang="en-US" altLang="zh-CN" sz="2000" smtClean="0"/>
              <a:t>log-likelihood function  </a:t>
            </a:r>
            <a:r>
              <a:rPr lang="en-US" altLang="zh-CN" sz="2000" dirty="0" smtClean="0"/>
              <a:t>is:</a:t>
            </a:r>
            <a:endParaRPr lang="zh-CN" altLang="en-US" sz="2000"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5328592" cy="523220"/>
          </a:xfrm>
          <a:prstGeom prst="rect">
            <a:avLst/>
          </a:prstGeom>
        </p:spPr>
        <p:txBody>
          <a:bodyPr wrap="square">
            <a:spAutoFit/>
          </a:bodyPr>
          <a:lstStyle/>
          <a:p>
            <a:r>
              <a:rPr lang="en-US" altLang="zh-CN" sz="2800" b="1" dirty="0" smtClean="0"/>
              <a:t>4. Blur Identification Algorithms</a:t>
            </a:r>
            <a:endParaRPr lang="zh-CN" altLang="en-US" sz="2800" dirty="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1115616" y="1268760"/>
            <a:ext cx="5832648" cy="461665"/>
          </a:xfrm>
          <a:prstGeom prst="rect">
            <a:avLst/>
          </a:prstGeom>
        </p:spPr>
        <p:txBody>
          <a:bodyPr wrap="square">
            <a:spAutoFit/>
          </a:bodyPr>
          <a:lstStyle/>
          <a:p>
            <a:pPr>
              <a:buFont typeface="Wingdings" pitchFamily="2" charset="2"/>
              <a:buChar char="Ø"/>
            </a:pPr>
            <a:r>
              <a:rPr lang="en-US" altLang="zh-CN" dirty="0" smtClean="0"/>
              <a:t>4.2 Maximum-Likelihood Blur Estimation</a:t>
            </a:r>
            <a:endParaRPr lang="zh-CN" altLang="en-US" dirty="0"/>
          </a:p>
        </p:txBody>
      </p:sp>
      <p:sp>
        <p:nvSpPr>
          <p:cNvPr id="10" name="TextBox 9"/>
          <p:cNvSpPr txBox="1"/>
          <p:nvPr/>
        </p:nvSpPr>
        <p:spPr>
          <a:xfrm>
            <a:off x="1007096" y="1844824"/>
            <a:ext cx="7093296" cy="461665"/>
          </a:xfrm>
          <a:prstGeom prst="rect">
            <a:avLst/>
          </a:prstGeom>
          <a:noFill/>
        </p:spPr>
        <p:txBody>
          <a:bodyPr wrap="square" rtlCol="0">
            <a:spAutoFit/>
          </a:bodyPr>
          <a:lstStyle/>
          <a:p>
            <a:r>
              <a:rPr lang="en-US" altLang="zh-CN" dirty="0" smtClean="0"/>
              <a:t>Solution- </a:t>
            </a:r>
            <a:r>
              <a:rPr lang="en-US" altLang="zh-CN" dirty="0" smtClean="0">
                <a:solidFill>
                  <a:srgbClr val="FF0000"/>
                </a:solidFill>
              </a:rPr>
              <a:t>expectation minimization (EM) algorithm</a:t>
            </a:r>
            <a:endParaRPr lang="zh-CN" altLang="en-US" dirty="0">
              <a:solidFill>
                <a:srgbClr val="FF0000"/>
              </a:solidFill>
            </a:endParaRPr>
          </a:p>
        </p:txBody>
      </p:sp>
      <p:grpSp>
        <p:nvGrpSpPr>
          <p:cNvPr id="17" name="组合 16"/>
          <p:cNvGrpSpPr/>
          <p:nvPr/>
        </p:nvGrpSpPr>
        <p:grpSpPr>
          <a:xfrm>
            <a:off x="1043608" y="2348880"/>
            <a:ext cx="6840760" cy="1631216"/>
            <a:chOff x="1043608" y="2348880"/>
            <a:chExt cx="6840760" cy="1631216"/>
          </a:xfrm>
        </p:grpSpPr>
        <p:sp>
          <p:nvSpPr>
            <p:cNvPr id="12" name="矩形 11"/>
            <p:cNvSpPr/>
            <p:nvPr/>
          </p:nvSpPr>
          <p:spPr>
            <a:xfrm>
              <a:off x="1043608" y="2348880"/>
              <a:ext cx="6624736" cy="1631216"/>
            </a:xfrm>
            <a:prstGeom prst="rect">
              <a:avLst/>
            </a:prstGeom>
          </p:spPr>
          <p:txBody>
            <a:bodyPr wrap="square">
              <a:spAutoFit/>
            </a:bodyPr>
            <a:lstStyle/>
            <a:p>
              <a:pPr algn="just"/>
              <a:r>
                <a:rPr lang="en-US" altLang="zh-CN" sz="2000" dirty="0" smtClean="0"/>
                <a:t>Step 1:Expectation step</a:t>
              </a:r>
            </a:p>
            <a:p>
              <a:pPr algn="just"/>
              <a:r>
                <a:rPr lang="en-US" altLang="zh-CN" sz="2000" dirty="0" smtClean="0"/>
                <a:t> Given an estimate of the parameters 6, a restored  image</a:t>
              </a:r>
            </a:p>
            <a:p>
              <a:pPr algn="just"/>
              <a:r>
                <a:rPr lang="en-US" altLang="zh-CN" sz="2000" dirty="0" smtClean="0"/>
                <a:t>is computed by the Wiener restoration filter. The power spectrum is computed using the given image model parameter </a:t>
              </a:r>
              <a:r>
                <a:rPr lang="en-US" altLang="zh-CN" sz="2000" dirty="0" err="1" smtClean="0"/>
                <a:t>ui,j</a:t>
              </a:r>
              <a:r>
                <a:rPr lang="en-US" altLang="zh-CN" sz="2000" dirty="0" smtClean="0"/>
                <a:t> and  0,</a:t>
              </a:r>
              <a:endParaRPr lang="zh-CN" altLang="en-US" sz="2000" dirty="0"/>
            </a:p>
          </p:txBody>
        </p:sp>
        <p:pic>
          <p:nvPicPr>
            <p:cNvPr id="86019" name="Picture 3"/>
            <p:cNvPicPr>
              <a:picLocks noChangeAspect="1" noChangeArrowheads="1"/>
            </p:cNvPicPr>
            <p:nvPr/>
          </p:nvPicPr>
          <p:blipFill>
            <a:blip r:embed="rId3" cstate="print"/>
            <a:srcRect/>
            <a:stretch>
              <a:fillRect/>
            </a:stretch>
          </p:blipFill>
          <p:spPr bwMode="auto">
            <a:xfrm>
              <a:off x="4860032" y="2708920"/>
              <a:ext cx="179450" cy="239266"/>
            </a:xfrm>
            <a:prstGeom prst="rect">
              <a:avLst/>
            </a:prstGeom>
            <a:noFill/>
            <a:ln w="9525">
              <a:noFill/>
              <a:miter lim="800000"/>
              <a:headEnd/>
              <a:tailEnd/>
            </a:ln>
          </p:spPr>
        </p:pic>
        <p:pic>
          <p:nvPicPr>
            <p:cNvPr id="86020" name="Picture 4"/>
            <p:cNvPicPr>
              <a:picLocks noChangeAspect="1" noChangeArrowheads="1"/>
            </p:cNvPicPr>
            <p:nvPr/>
          </p:nvPicPr>
          <p:blipFill>
            <a:blip r:embed="rId4" cstate="print"/>
            <a:srcRect/>
            <a:stretch>
              <a:fillRect/>
            </a:stretch>
          </p:blipFill>
          <p:spPr bwMode="auto">
            <a:xfrm>
              <a:off x="7020272" y="2708920"/>
              <a:ext cx="864096" cy="298700"/>
            </a:xfrm>
            <a:prstGeom prst="rect">
              <a:avLst/>
            </a:prstGeom>
            <a:noFill/>
            <a:ln w="9525">
              <a:noFill/>
              <a:miter lim="800000"/>
              <a:headEnd/>
              <a:tailEnd/>
            </a:ln>
          </p:spPr>
        </p:pic>
        <p:pic>
          <p:nvPicPr>
            <p:cNvPr id="86021" name="Picture 5"/>
            <p:cNvPicPr>
              <a:picLocks noChangeAspect="1" noChangeArrowheads="1"/>
            </p:cNvPicPr>
            <p:nvPr/>
          </p:nvPicPr>
          <p:blipFill>
            <a:blip r:embed="rId5" cstate="print"/>
            <a:srcRect/>
            <a:stretch>
              <a:fillRect/>
            </a:stretch>
          </p:blipFill>
          <p:spPr bwMode="auto">
            <a:xfrm>
              <a:off x="1115616" y="3645024"/>
              <a:ext cx="368424" cy="264805"/>
            </a:xfrm>
            <a:prstGeom prst="rect">
              <a:avLst/>
            </a:prstGeom>
            <a:noFill/>
            <a:ln w="9525">
              <a:noFill/>
              <a:miter lim="800000"/>
              <a:headEnd/>
              <a:tailEnd/>
            </a:ln>
          </p:spPr>
        </p:pic>
        <p:pic>
          <p:nvPicPr>
            <p:cNvPr id="86022" name="Picture 6"/>
            <p:cNvPicPr>
              <a:picLocks noChangeAspect="1" noChangeArrowheads="1"/>
            </p:cNvPicPr>
            <p:nvPr/>
          </p:nvPicPr>
          <p:blipFill>
            <a:blip r:embed="rId6" cstate="print"/>
            <a:srcRect/>
            <a:stretch>
              <a:fillRect/>
            </a:stretch>
          </p:blipFill>
          <p:spPr bwMode="auto">
            <a:xfrm>
              <a:off x="1979712" y="3645024"/>
              <a:ext cx="288032" cy="288032"/>
            </a:xfrm>
            <a:prstGeom prst="rect">
              <a:avLst/>
            </a:prstGeom>
            <a:noFill/>
            <a:ln w="9525">
              <a:noFill/>
              <a:miter lim="800000"/>
              <a:headEnd/>
              <a:tailEnd/>
            </a:ln>
          </p:spPr>
        </p:pic>
      </p:grpSp>
      <p:grpSp>
        <p:nvGrpSpPr>
          <p:cNvPr id="31" name="组合 30"/>
          <p:cNvGrpSpPr/>
          <p:nvPr/>
        </p:nvGrpSpPr>
        <p:grpSpPr>
          <a:xfrm>
            <a:off x="1043608" y="3933056"/>
            <a:ext cx="6624736" cy="1655043"/>
            <a:chOff x="1043608" y="3933056"/>
            <a:chExt cx="6624736" cy="1655043"/>
          </a:xfrm>
        </p:grpSpPr>
        <p:sp>
          <p:nvSpPr>
            <p:cNvPr id="19" name="矩形 18"/>
            <p:cNvSpPr/>
            <p:nvPr/>
          </p:nvSpPr>
          <p:spPr>
            <a:xfrm>
              <a:off x="1043608" y="3933056"/>
              <a:ext cx="6624736" cy="1631216"/>
            </a:xfrm>
            <a:prstGeom prst="rect">
              <a:avLst/>
            </a:prstGeom>
          </p:spPr>
          <p:txBody>
            <a:bodyPr wrap="square">
              <a:spAutoFit/>
            </a:bodyPr>
            <a:lstStyle/>
            <a:p>
              <a:pPr algn="just"/>
              <a:r>
                <a:rPr lang="en-US" altLang="zh-CN" sz="2000" dirty="0" smtClean="0"/>
                <a:t>Step 2: Maximization step</a:t>
              </a:r>
            </a:p>
            <a:p>
              <a:pPr algn="just"/>
              <a:r>
                <a:rPr lang="en-US" altLang="zh-CN" sz="2000" dirty="0" smtClean="0"/>
                <a:t>A new estimate of  8 will be computed. First, from the restored image f~  (</a:t>
              </a:r>
              <a:r>
                <a:rPr lang="en-US" altLang="zh-CN" sz="2000" dirty="0" err="1" smtClean="0"/>
                <a:t>nl</a:t>
              </a:r>
              <a:r>
                <a:rPr lang="en-US" altLang="zh-CN" sz="2000" dirty="0" smtClean="0"/>
                <a:t> ,, the image model parameters      ,     can be estimated directly. Second, from the approximate relation</a:t>
              </a:r>
            </a:p>
            <a:p>
              <a:pPr algn="just"/>
              <a:r>
                <a:rPr lang="en-US" altLang="zh-CN" sz="2000" dirty="0" smtClean="0"/>
                <a:t> </a:t>
              </a:r>
              <a:endParaRPr lang="zh-CN" altLang="en-US" sz="2000" dirty="0"/>
            </a:p>
          </p:txBody>
        </p:sp>
        <p:pic>
          <p:nvPicPr>
            <p:cNvPr id="24" name="Picture 3"/>
            <p:cNvPicPr>
              <a:picLocks noChangeAspect="1" noChangeArrowheads="1"/>
            </p:cNvPicPr>
            <p:nvPr/>
          </p:nvPicPr>
          <p:blipFill>
            <a:blip r:embed="rId3" cstate="print"/>
            <a:srcRect/>
            <a:stretch>
              <a:fillRect/>
            </a:stretch>
          </p:blipFill>
          <p:spPr bwMode="auto">
            <a:xfrm>
              <a:off x="3131840" y="4293096"/>
              <a:ext cx="179450" cy="239266"/>
            </a:xfrm>
            <a:prstGeom prst="rect">
              <a:avLst/>
            </a:prstGeom>
            <a:noFill/>
            <a:ln w="9525">
              <a:noFill/>
              <a:miter lim="800000"/>
              <a:headEnd/>
              <a:tailEnd/>
            </a:ln>
          </p:spPr>
        </p:pic>
        <p:pic>
          <p:nvPicPr>
            <p:cNvPr id="25" name="Picture 4"/>
            <p:cNvPicPr>
              <a:picLocks noChangeAspect="1" noChangeArrowheads="1"/>
            </p:cNvPicPr>
            <p:nvPr/>
          </p:nvPicPr>
          <p:blipFill>
            <a:blip r:embed="rId4" cstate="print"/>
            <a:srcRect/>
            <a:stretch>
              <a:fillRect/>
            </a:stretch>
          </p:blipFill>
          <p:spPr bwMode="auto">
            <a:xfrm>
              <a:off x="1835696" y="4581128"/>
              <a:ext cx="864096" cy="298700"/>
            </a:xfrm>
            <a:prstGeom prst="rect">
              <a:avLst/>
            </a:prstGeom>
            <a:noFill/>
            <a:ln w="9525">
              <a:noFill/>
              <a:miter lim="800000"/>
              <a:headEnd/>
              <a:tailEnd/>
            </a:ln>
          </p:spPr>
        </p:pic>
        <p:pic>
          <p:nvPicPr>
            <p:cNvPr id="26" name="Picture 5"/>
            <p:cNvPicPr>
              <a:picLocks noChangeAspect="1" noChangeArrowheads="1"/>
            </p:cNvPicPr>
            <p:nvPr/>
          </p:nvPicPr>
          <p:blipFill>
            <a:blip r:embed="rId5" cstate="print"/>
            <a:srcRect/>
            <a:stretch>
              <a:fillRect/>
            </a:stretch>
          </p:blipFill>
          <p:spPr bwMode="auto">
            <a:xfrm>
              <a:off x="5868144" y="4653136"/>
              <a:ext cx="368424" cy="264805"/>
            </a:xfrm>
            <a:prstGeom prst="rect">
              <a:avLst/>
            </a:prstGeom>
            <a:noFill/>
            <a:ln w="9525">
              <a:noFill/>
              <a:miter lim="800000"/>
              <a:headEnd/>
              <a:tailEnd/>
            </a:ln>
          </p:spPr>
        </p:pic>
        <p:pic>
          <p:nvPicPr>
            <p:cNvPr id="27" name="Picture 6"/>
            <p:cNvPicPr>
              <a:picLocks noChangeAspect="1" noChangeArrowheads="1"/>
            </p:cNvPicPr>
            <p:nvPr/>
          </p:nvPicPr>
          <p:blipFill>
            <a:blip r:embed="rId6" cstate="print"/>
            <a:srcRect/>
            <a:stretch>
              <a:fillRect/>
            </a:stretch>
          </p:blipFill>
          <p:spPr bwMode="auto">
            <a:xfrm>
              <a:off x="6444208" y="4653136"/>
              <a:ext cx="288032" cy="288032"/>
            </a:xfrm>
            <a:prstGeom prst="rect">
              <a:avLst/>
            </a:prstGeom>
            <a:noFill/>
            <a:ln w="9525">
              <a:noFill/>
              <a:miter lim="800000"/>
              <a:headEnd/>
              <a:tailEnd/>
            </a:ln>
          </p:spPr>
        </p:pic>
        <p:pic>
          <p:nvPicPr>
            <p:cNvPr id="86023" name="Picture 7"/>
            <p:cNvPicPr>
              <a:picLocks noChangeAspect="1" noChangeArrowheads="1"/>
            </p:cNvPicPr>
            <p:nvPr/>
          </p:nvPicPr>
          <p:blipFill>
            <a:blip r:embed="rId7" cstate="print"/>
            <a:srcRect/>
            <a:stretch>
              <a:fillRect/>
            </a:stretch>
          </p:blipFill>
          <p:spPr bwMode="auto">
            <a:xfrm>
              <a:off x="1187624" y="5229200"/>
              <a:ext cx="3337761" cy="358899"/>
            </a:xfrm>
            <a:prstGeom prst="rect">
              <a:avLst/>
            </a:prstGeom>
            <a:noFill/>
            <a:ln w="9525">
              <a:noFill/>
              <a:miter lim="800000"/>
              <a:headEnd/>
              <a:tailEnd/>
            </a:ln>
          </p:spPr>
        </p:pic>
      </p:grpSp>
      <p:grpSp>
        <p:nvGrpSpPr>
          <p:cNvPr id="32" name="组合 31"/>
          <p:cNvGrpSpPr/>
          <p:nvPr/>
        </p:nvGrpSpPr>
        <p:grpSpPr>
          <a:xfrm>
            <a:off x="1043608" y="5589240"/>
            <a:ext cx="6624736" cy="1015663"/>
            <a:chOff x="1043608" y="5589240"/>
            <a:chExt cx="6624736" cy="1015663"/>
          </a:xfrm>
        </p:grpSpPr>
        <p:sp>
          <p:nvSpPr>
            <p:cNvPr id="29" name="矩形 28"/>
            <p:cNvSpPr/>
            <p:nvPr/>
          </p:nvSpPr>
          <p:spPr>
            <a:xfrm>
              <a:off x="1043608" y="5589240"/>
              <a:ext cx="6624736" cy="1015663"/>
            </a:xfrm>
            <a:prstGeom prst="rect">
              <a:avLst/>
            </a:prstGeom>
          </p:spPr>
          <p:txBody>
            <a:bodyPr wrap="square">
              <a:spAutoFit/>
            </a:bodyPr>
            <a:lstStyle/>
            <a:p>
              <a:pPr algn="just"/>
              <a:r>
                <a:rPr lang="en-US" altLang="zh-CN" sz="2000" dirty="0" smtClean="0"/>
                <a:t>and the constraints imposed on d(</a:t>
              </a:r>
              <a:r>
                <a:rPr lang="en-US" altLang="zh-CN" sz="2000" dirty="0" err="1" smtClean="0"/>
                <a:t>nl</a:t>
              </a:r>
              <a:r>
                <a:rPr lang="en-US" altLang="zh-CN" sz="2000" dirty="0" smtClean="0"/>
                <a:t>, 4,  the coefficients of the point-spread function can be estimated by standard system identification procedures.</a:t>
              </a:r>
            </a:p>
          </p:txBody>
        </p:sp>
        <p:pic>
          <p:nvPicPr>
            <p:cNvPr id="86024" name="Picture 8"/>
            <p:cNvPicPr>
              <a:picLocks noChangeAspect="1" noChangeArrowheads="1"/>
            </p:cNvPicPr>
            <p:nvPr/>
          </p:nvPicPr>
          <p:blipFill>
            <a:blip r:embed="rId8" cstate="print"/>
            <a:srcRect/>
            <a:stretch>
              <a:fillRect/>
            </a:stretch>
          </p:blipFill>
          <p:spPr bwMode="auto">
            <a:xfrm>
              <a:off x="4427984" y="5661248"/>
              <a:ext cx="864096" cy="264990"/>
            </a:xfrm>
            <a:prstGeom prst="rect">
              <a:avLst/>
            </a:prstGeom>
            <a:noFill/>
            <a:ln w="9525">
              <a:noFill/>
              <a:miter lim="800000"/>
              <a:headEnd/>
              <a:tailEnd/>
            </a:ln>
          </p:spPr>
        </p:pic>
      </p:gr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188640"/>
            <a:ext cx="3312368" cy="646331"/>
          </a:xfrm>
          <a:prstGeom prst="rect">
            <a:avLst/>
          </a:prstGeom>
        </p:spPr>
        <p:txBody>
          <a:bodyPr wrap="square">
            <a:spAutoFit/>
          </a:bodyPr>
          <a:lstStyle/>
          <a:p>
            <a:r>
              <a:rPr lang="en-US" altLang="zh-CN" sz="3600" b="1" dirty="0" smtClean="0"/>
              <a:t>Introduction</a:t>
            </a:r>
            <a:endParaRPr lang="zh-CN" altLang="en-US" sz="3600" dirty="0"/>
          </a:p>
        </p:txBody>
      </p:sp>
      <p:sp>
        <p:nvSpPr>
          <p:cNvPr id="9" name="矩形 8"/>
          <p:cNvSpPr/>
          <p:nvPr/>
        </p:nvSpPr>
        <p:spPr>
          <a:xfrm>
            <a:off x="1043608" y="908720"/>
            <a:ext cx="4464496" cy="523220"/>
          </a:xfrm>
          <a:prstGeom prst="rect">
            <a:avLst/>
          </a:prstGeom>
        </p:spPr>
        <p:txBody>
          <a:bodyPr wrap="square">
            <a:spAutoFit/>
          </a:bodyPr>
          <a:lstStyle/>
          <a:p>
            <a:pPr>
              <a:buFont typeface="Wingdings" pitchFamily="2" charset="2"/>
              <a:buChar char="Ø"/>
            </a:pPr>
            <a:r>
              <a:rPr lang="en-US" altLang="zh-CN" sz="2800" dirty="0" smtClean="0"/>
              <a:t>Image restoration</a:t>
            </a:r>
          </a:p>
        </p:txBody>
      </p:sp>
      <p:grpSp>
        <p:nvGrpSpPr>
          <p:cNvPr id="11" name="Group 4"/>
          <p:cNvGrpSpPr>
            <a:grpSpLocks noChangeAspect="1"/>
          </p:cNvGrpSpPr>
          <p:nvPr/>
        </p:nvGrpSpPr>
        <p:grpSpPr bwMode="auto">
          <a:xfrm>
            <a:off x="695325" y="1531938"/>
            <a:ext cx="7004050" cy="3473450"/>
            <a:chOff x="1831" y="6657"/>
            <a:chExt cx="8086" cy="4008"/>
          </a:xfrm>
        </p:grpSpPr>
        <p:pic>
          <p:nvPicPr>
            <p:cNvPr id="12" name="Picture 5" descr="5-4"/>
            <p:cNvPicPr>
              <a:picLocks noChangeAspect="1" noChangeArrowheads="1"/>
            </p:cNvPicPr>
            <p:nvPr/>
          </p:nvPicPr>
          <p:blipFill>
            <a:blip r:embed="rId2" cstate="print"/>
            <a:srcRect/>
            <a:stretch>
              <a:fillRect/>
            </a:stretch>
          </p:blipFill>
          <p:spPr bwMode="auto">
            <a:xfrm>
              <a:off x="5912" y="6657"/>
              <a:ext cx="4005" cy="3990"/>
            </a:xfrm>
            <a:prstGeom prst="rect">
              <a:avLst/>
            </a:prstGeom>
            <a:noFill/>
            <a:ln w="9525">
              <a:noFill/>
              <a:miter lim="800000"/>
              <a:headEnd/>
              <a:tailEnd/>
            </a:ln>
          </p:spPr>
        </p:pic>
        <p:pic>
          <p:nvPicPr>
            <p:cNvPr id="14" name="Picture 6" descr="5-3"/>
            <p:cNvPicPr>
              <a:picLocks noChangeAspect="1" noChangeArrowheads="1"/>
            </p:cNvPicPr>
            <p:nvPr/>
          </p:nvPicPr>
          <p:blipFill>
            <a:blip r:embed="rId3" cstate="print"/>
            <a:srcRect/>
            <a:stretch>
              <a:fillRect/>
            </a:stretch>
          </p:blipFill>
          <p:spPr bwMode="auto">
            <a:xfrm>
              <a:off x="1831" y="6662"/>
              <a:ext cx="4018" cy="4003"/>
            </a:xfrm>
            <a:prstGeom prst="rect">
              <a:avLst/>
            </a:prstGeom>
            <a:noFill/>
            <a:ln w="9525">
              <a:noFill/>
              <a:miter lim="800000"/>
              <a:headEnd/>
              <a:tailEnd/>
            </a:ln>
          </p:spPr>
        </p:pic>
      </p:grpSp>
      <p:grpSp>
        <p:nvGrpSpPr>
          <p:cNvPr id="16" name="Group 4"/>
          <p:cNvGrpSpPr>
            <a:grpSpLocks noChangeAspect="1"/>
          </p:cNvGrpSpPr>
          <p:nvPr/>
        </p:nvGrpSpPr>
        <p:grpSpPr bwMode="auto">
          <a:xfrm>
            <a:off x="695324" y="1531938"/>
            <a:ext cx="7981131" cy="3958004"/>
            <a:chOff x="1831" y="6657"/>
            <a:chExt cx="8086" cy="4008"/>
          </a:xfrm>
        </p:grpSpPr>
        <p:pic>
          <p:nvPicPr>
            <p:cNvPr id="17" name="Picture 5" descr="5-4"/>
            <p:cNvPicPr>
              <a:picLocks noChangeAspect="1" noChangeArrowheads="1"/>
            </p:cNvPicPr>
            <p:nvPr/>
          </p:nvPicPr>
          <p:blipFill>
            <a:blip r:embed="rId2" cstate="print"/>
            <a:srcRect/>
            <a:stretch>
              <a:fillRect/>
            </a:stretch>
          </p:blipFill>
          <p:spPr bwMode="auto">
            <a:xfrm>
              <a:off x="5912" y="6657"/>
              <a:ext cx="4005" cy="3990"/>
            </a:xfrm>
            <a:prstGeom prst="rect">
              <a:avLst/>
            </a:prstGeom>
            <a:noFill/>
            <a:ln w="9525">
              <a:noFill/>
              <a:miter lim="800000"/>
              <a:headEnd/>
              <a:tailEnd/>
            </a:ln>
          </p:spPr>
        </p:pic>
        <p:pic>
          <p:nvPicPr>
            <p:cNvPr id="18" name="Picture 6" descr="5-3"/>
            <p:cNvPicPr>
              <a:picLocks noChangeAspect="1" noChangeArrowheads="1"/>
            </p:cNvPicPr>
            <p:nvPr/>
          </p:nvPicPr>
          <p:blipFill>
            <a:blip r:embed="rId3" cstate="print"/>
            <a:srcRect/>
            <a:stretch>
              <a:fillRect/>
            </a:stretch>
          </p:blipFill>
          <p:spPr bwMode="auto">
            <a:xfrm>
              <a:off x="1831" y="6662"/>
              <a:ext cx="4018" cy="4003"/>
            </a:xfrm>
            <a:prstGeom prst="rect">
              <a:avLst/>
            </a:prstGeom>
            <a:noFill/>
            <a:ln w="9525">
              <a:noFill/>
              <a:miter lim="800000"/>
              <a:headEnd/>
              <a:tailEnd/>
            </a:ln>
          </p:spPr>
        </p:pic>
      </p:grpSp>
      <p:sp>
        <p:nvSpPr>
          <p:cNvPr id="20" name="Text Box 9"/>
          <p:cNvSpPr txBox="1">
            <a:spLocks noChangeArrowheads="1"/>
          </p:cNvSpPr>
          <p:nvPr/>
        </p:nvSpPr>
        <p:spPr bwMode="auto">
          <a:xfrm>
            <a:off x="395536" y="5661248"/>
            <a:ext cx="8272388" cy="830997"/>
          </a:xfrm>
          <a:prstGeom prst="rect">
            <a:avLst/>
          </a:prstGeom>
          <a:noFill/>
          <a:ln w="9525">
            <a:noFill/>
            <a:miter lim="800000"/>
            <a:headEnd/>
            <a:tailEnd/>
          </a:ln>
        </p:spPr>
        <p:txBody>
          <a:bodyPr wrap="square">
            <a:spAutoFit/>
          </a:bodyPr>
          <a:lstStyle/>
          <a:p>
            <a:pPr>
              <a:lnSpc>
                <a:spcPct val="120000"/>
              </a:lnSpc>
            </a:pPr>
            <a:r>
              <a:rPr lang="zh-CN" altLang="en-US" sz="2000" dirty="0" smtClean="0"/>
              <a:t> </a:t>
            </a:r>
            <a:r>
              <a:rPr lang="en-US" altLang="zh-CN" sz="2000" dirty="0" smtClean="0"/>
              <a:t>a)the image degraded by atmospheric</a:t>
            </a:r>
            <a:r>
              <a:rPr lang="zh-CN" altLang="en-US" sz="2000" dirty="0" smtClean="0"/>
              <a:t>               </a:t>
            </a:r>
            <a:r>
              <a:rPr lang="en-US" altLang="zh-CN" sz="2000" dirty="0" smtClean="0"/>
              <a:t> b) the image after restoration      </a:t>
            </a:r>
            <a:r>
              <a:rPr lang="zh-CN" altLang="en-US" sz="2000" dirty="0" smtClean="0"/>
              <a:t>  </a:t>
            </a:r>
            <a:r>
              <a:rPr lang="en-US" altLang="zh-CN" sz="2000" dirty="0" smtClean="0"/>
              <a:t>turbulence </a:t>
            </a:r>
            <a:r>
              <a:rPr lang="en-US" altLang="zh-CN" sz="2000" dirty="0" smtClean="0">
                <a:solidFill>
                  <a:schemeClr val="bg1"/>
                </a:solidFill>
              </a:rPr>
              <a:t>d      </a:t>
            </a:r>
            <a:r>
              <a:rPr lang="en-US" altLang="zh-CN" sz="2000" dirty="0" err="1" smtClean="0">
                <a:solidFill>
                  <a:schemeClr val="bg1"/>
                </a:solidFill>
              </a:rPr>
              <a:t>ddddddddddddddddddd</a:t>
            </a:r>
            <a:r>
              <a:rPr lang="zh-CN" altLang="en-US" sz="2000" dirty="0" smtClean="0">
                <a:solidFill>
                  <a:schemeClr val="bg1"/>
                </a:solidFill>
              </a:rPr>
              <a:t>                 </a:t>
            </a:r>
            <a:r>
              <a:rPr lang="en-US" altLang="zh-CN" sz="2000" dirty="0" smtClean="0"/>
              <a:t>with wiener filter</a:t>
            </a:r>
            <a:endParaRPr lang="zh-CN" altLang="en-US" sz="2000" dirty="0" smtClean="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3312368" cy="523220"/>
          </a:xfrm>
          <a:prstGeom prst="rect">
            <a:avLst/>
          </a:prstGeom>
        </p:spPr>
        <p:txBody>
          <a:bodyPr wrap="square">
            <a:spAutoFit/>
          </a:bodyPr>
          <a:lstStyle/>
          <a:p>
            <a:r>
              <a:rPr lang="en-US" altLang="zh-CN" sz="2800" b="1" dirty="0" smtClean="0"/>
              <a:t>Introduction</a:t>
            </a:r>
            <a:endParaRPr lang="zh-CN" altLang="en-US" sz="2800" dirty="0"/>
          </a:p>
        </p:txBody>
      </p:sp>
      <p:sp>
        <p:nvSpPr>
          <p:cNvPr id="9" name="矩形 8"/>
          <p:cNvSpPr/>
          <p:nvPr/>
        </p:nvSpPr>
        <p:spPr>
          <a:xfrm>
            <a:off x="1043608" y="1124744"/>
            <a:ext cx="4464496" cy="461665"/>
          </a:xfrm>
          <a:prstGeom prst="rect">
            <a:avLst/>
          </a:prstGeom>
        </p:spPr>
        <p:txBody>
          <a:bodyPr wrap="square">
            <a:spAutoFit/>
          </a:bodyPr>
          <a:lstStyle/>
          <a:p>
            <a:pPr>
              <a:buFont typeface="Wingdings" pitchFamily="2" charset="2"/>
              <a:buChar char="Ø"/>
            </a:pPr>
            <a:r>
              <a:rPr lang="en-US" altLang="zh-CN" dirty="0" smtClean="0"/>
              <a:t>Image restoration</a:t>
            </a:r>
          </a:p>
        </p:txBody>
      </p:sp>
      <p:sp>
        <p:nvSpPr>
          <p:cNvPr id="12" name="矩形 11"/>
          <p:cNvSpPr/>
          <p:nvPr/>
        </p:nvSpPr>
        <p:spPr>
          <a:xfrm>
            <a:off x="1115616" y="1556792"/>
            <a:ext cx="6552728" cy="3477875"/>
          </a:xfrm>
          <a:prstGeom prst="rect">
            <a:avLst/>
          </a:prstGeom>
        </p:spPr>
        <p:txBody>
          <a:bodyPr wrap="square">
            <a:spAutoFit/>
          </a:bodyPr>
          <a:lstStyle/>
          <a:p>
            <a:endParaRPr lang="en-US" altLang="zh-CN" sz="2000" dirty="0" smtClean="0"/>
          </a:p>
          <a:p>
            <a:pPr algn="just"/>
            <a:r>
              <a:rPr lang="en-US" altLang="zh-CN" sz="2000" dirty="0" smtClean="0"/>
              <a:t>The field of image restoration (sometimes referred to as </a:t>
            </a:r>
            <a:r>
              <a:rPr lang="en-US" altLang="zh-CN" sz="2000" dirty="0" err="1" smtClean="0"/>
              <a:t>im</a:t>
            </a:r>
            <a:r>
              <a:rPr lang="en-US" altLang="zh-CN" sz="2000" dirty="0" smtClean="0"/>
              <a:t>- </a:t>
            </a:r>
          </a:p>
          <a:p>
            <a:pPr algn="just"/>
            <a:r>
              <a:rPr lang="en-US" altLang="zh-CN" sz="2000" dirty="0" smtClean="0"/>
              <a:t>age </a:t>
            </a:r>
            <a:r>
              <a:rPr lang="en-US" altLang="zh-CN" sz="2000" dirty="0" err="1" smtClean="0"/>
              <a:t>deblurring</a:t>
            </a:r>
            <a:r>
              <a:rPr lang="en-US" altLang="zh-CN" sz="2000" dirty="0" smtClean="0"/>
              <a:t> or image </a:t>
            </a:r>
            <a:r>
              <a:rPr lang="en-US" altLang="zh-CN" sz="2000" dirty="0" err="1" smtClean="0"/>
              <a:t>deconvolution</a:t>
            </a:r>
            <a:r>
              <a:rPr lang="en-US" altLang="zh-CN" sz="2000" dirty="0" smtClean="0"/>
              <a:t>) is concerned with the reconstruction or estimation of the uncorrupted image from a blurred and noisy one.</a:t>
            </a:r>
          </a:p>
          <a:p>
            <a:pPr algn="just"/>
            <a:endParaRPr lang="en-US" altLang="zh-CN" sz="2000" dirty="0" smtClean="0"/>
          </a:p>
          <a:p>
            <a:pPr algn="just"/>
            <a:r>
              <a:rPr lang="en-US" altLang="zh-CN" sz="2000" dirty="0" smtClean="0"/>
              <a:t>Image restoration often uses some priori to establish a                .             Then it tries to perform an operation on the blurred image that is the inverse of the imperfections in the image degrading system.</a:t>
            </a:r>
          </a:p>
          <a:p>
            <a:endParaRPr lang="zh-CN" altLang="en-US" sz="2000" dirty="0"/>
          </a:p>
        </p:txBody>
      </p:sp>
      <p:sp>
        <p:nvSpPr>
          <p:cNvPr id="15" name="TextBox 14"/>
          <p:cNvSpPr txBox="1"/>
          <p:nvPr/>
        </p:nvSpPr>
        <p:spPr>
          <a:xfrm>
            <a:off x="1331640" y="3676962"/>
            <a:ext cx="2304256" cy="400110"/>
          </a:xfrm>
          <a:prstGeom prst="rect">
            <a:avLst/>
          </a:prstGeom>
          <a:noFill/>
        </p:spPr>
        <p:txBody>
          <a:bodyPr wrap="square" rtlCol="0">
            <a:spAutoFit/>
          </a:bodyPr>
          <a:lstStyle/>
          <a:p>
            <a:r>
              <a:rPr lang="en-US" altLang="zh-CN" sz="2000" dirty="0" smtClean="0"/>
              <a:t>degrading system.</a:t>
            </a:r>
            <a:endParaRPr lang="zh-CN" altLang="en-US" sz="2000" dirty="0" smtClean="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5">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3312368" cy="523220"/>
          </a:xfrm>
          <a:prstGeom prst="rect">
            <a:avLst/>
          </a:prstGeom>
        </p:spPr>
        <p:txBody>
          <a:bodyPr wrap="square">
            <a:spAutoFit/>
          </a:bodyPr>
          <a:lstStyle/>
          <a:p>
            <a:r>
              <a:rPr lang="en-US" altLang="zh-CN" sz="2800" b="1" dirty="0" smtClean="0"/>
              <a:t>Introduction</a:t>
            </a:r>
            <a:endParaRPr lang="zh-CN" altLang="en-US" sz="2800" dirty="0"/>
          </a:p>
        </p:txBody>
      </p:sp>
      <p:sp>
        <p:nvSpPr>
          <p:cNvPr id="9" name="矩形 8"/>
          <p:cNvSpPr/>
          <p:nvPr/>
        </p:nvSpPr>
        <p:spPr>
          <a:xfrm>
            <a:off x="1043608" y="1124744"/>
            <a:ext cx="4464496" cy="461665"/>
          </a:xfrm>
          <a:prstGeom prst="rect">
            <a:avLst/>
          </a:prstGeom>
        </p:spPr>
        <p:txBody>
          <a:bodyPr wrap="square">
            <a:spAutoFit/>
          </a:bodyPr>
          <a:lstStyle/>
          <a:p>
            <a:pPr>
              <a:buFont typeface="Wingdings" pitchFamily="2" charset="2"/>
              <a:buChar char="Ø"/>
            </a:pPr>
            <a:r>
              <a:rPr lang="en-US" altLang="zh-CN" dirty="0" smtClean="0"/>
              <a:t>Degrading system</a:t>
            </a:r>
          </a:p>
        </p:txBody>
      </p:sp>
      <p:pic>
        <p:nvPicPr>
          <p:cNvPr id="40963" name="Picture 3"/>
          <p:cNvPicPr>
            <a:picLocks noChangeAspect="1" noChangeArrowheads="1"/>
          </p:cNvPicPr>
          <p:nvPr/>
        </p:nvPicPr>
        <p:blipFill>
          <a:blip r:embed="rId2" cstate="print"/>
          <a:srcRect/>
          <a:stretch>
            <a:fillRect/>
          </a:stretch>
        </p:blipFill>
        <p:spPr bwMode="auto">
          <a:xfrm>
            <a:off x="1403648" y="1988840"/>
            <a:ext cx="5436927" cy="1827832"/>
          </a:xfrm>
          <a:prstGeom prst="rect">
            <a:avLst/>
          </a:prstGeom>
          <a:noFill/>
          <a:ln w="9525">
            <a:noFill/>
            <a:miter lim="800000"/>
            <a:headEnd/>
            <a:tailEnd/>
          </a:ln>
        </p:spPr>
      </p:pic>
      <p:sp>
        <p:nvSpPr>
          <p:cNvPr id="11" name="TextBox 10"/>
          <p:cNvSpPr txBox="1"/>
          <p:nvPr/>
        </p:nvSpPr>
        <p:spPr>
          <a:xfrm>
            <a:off x="1403648" y="4005064"/>
            <a:ext cx="4968552" cy="1323439"/>
          </a:xfrm>
          <a:prstGeom prst="rect">
            <a:avLst/>
          </a:prstGeom>
          <a:noFill/>
        </p:spPr>
        <p:txBody>
          <a:bodyPr wrap="square" rtlCol="0">
            <a:spAutoFit/>
          </a:bodyPr>
          <a:lstStyle/>
          <a:p>
            <a:r>
              <a:rPr lang="en-US" altLang="zh-CN" sz="2000" dirty="0" smtClean="0"/>
              <a:t>f(</a:t>
            </a:r>
            <a:r>
              <a:rPr lang="en-US" altLang="zh-CN" sz="2000" dirty="0" err="1" smtClean="0"/>
              <a:t>x,y</a:t>
            </a:r>
            <a:r>
              <a:rPr lang="en-US" altLang="zh-CN" sz="2000" dirty="0" smtClean="0"/>
              <a:t>): ideal image</a:t>
            </a:r>
          </a:p>
          <a:p>
            <a:r>
              <a:rPr lang="en-US" altLang="zh-CN" sz="2000" dirty="0" smtClean="0"/>
              <a:t>H(</a:t>
            </a:r>
            <a:r>
              <a:rPr lang="en-US" altLang="zh-CN" sz="2000" dirty="0" err="1" smtClean="0"/>
              <a:t>x,y</a:t>
            </a:r>
            <a:r>
              <a:rPr lang="en-US" altLang="zh-CN" sz="2000" dirty="0" smtClean="0"/>
              <a:t>): </a:t>
            </a:r>
            <a:r>
              <a:rPr lang="en-US" altLang="zh-CN" sz="2000" dirty="0" err="1" smtClean="0"/>
              <a:t>degration</a:t>
            </a:r>
            <a:r>
              <a:rPr lang="en-US" altLang="zh-CN" sz="2000" dirty="0" smtClean="0"/>
              <a:t> system</a:t>
            </a:r>
          </a:p>
          <a:p>
            <a:r>
              <a:rPr lang="en-US" altLang="zh-CN" sz="2000" dirty="0" smtClean="0"/>
              <a:t>n(</a:t>
            </a:r>
            <a:r>
              <a:rPr lang="en-US" altLang="zh-CN" sz="2000" dirty="0" err="1" smtClean="0"/>
              <a:t>x,y</a:t>
            </a:r>
            <a:r>
              <a:rPr lang="en-US" altLang="zh-CN" sz="2000" dirty="0" smtClean="0"/>
              <a:t>): noise</a:t>
            </a:r>
          </a:p>
          <a:p>
            <a:r>
              <a:rPr lang="en-US" altLang="zh-CN" sz="2000" dirty="0" smtClean="0"/>
              <a:t>g(</a:t>
            </a:r>
            <a:r>
              <a:rPr lang="en-US" altLang="zh-CN" sz="2000" dirty="0" err="1" smtClean="0"/>
              <a:t>x,y</a:t>
            </a:r>
            <a:r>
              <a:rPr lang="en-US" altLang="zh-CN" sz="2000" dirty="0" smtClean="0"/>
              <a:t>): the blurred and noisy image</a:t>
            </a:r>
            <a:endParaRPr lang="zh-CN" altLang="en-US" sz="2000" dirty="0"/>
          </a:p>
        </p:txBody>
      </p:sp>
      <p:grpSp>
        <p:nvGrpSpPr>
          <p:cNvPr id="15" name="组合 14"/>
          <p:cNvGrpSpPr/>
          <p:nvPr/>
        </p:nvGrpSpPr>
        <p:grpSpPr>
          <a:xfrm>
            <a:off x="2411760" y="2060848"/>
            <a:ext cx="5544616" cy="400110"/>
            <a:chOff x="2411760" y="2060848"/>
            <a:chExt cx="5544616" cy="400110"/>
          </a:xfrm>
        </p:grpSpPr>
        <p:sp>
          <p:nvSpPr>
            <p:cNvPr id="7" name="右箭头 6"/>
            <p:cNvSpPr/>
            <p:nvPr/>
          </p:nvSpPr>
          <p:spPr>
            <a:xfrm>
              <a:off x="2411760" y="2132856"/>
              <a:ext cx="345638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012160" y="2060848"/>
              <a:ext cx="1944216" cy="400110"/>
            </a:xfrm>
            <a:prstGeom prst="rect">
              <a:avLst/>
            </a:prstGeom>
            <a:noFill/>
          </p:spPr>
          <p:txBody>
            <a:bodyPr wrap="square" rtlCol="0">
              <a:spAutoFit/>
            </a:bodyPr>
            <a:lstStyle/>
            <a:p>
              <a:r>
                <a:rPr lang="en-US" altLang="zh-CN" sz="2000" dirty="0" smtClean="0">
                  <a:solidFill>
                    <a:srgbClr val="FF0000"/>
                  </a:solidFill>
                </a:rPr>
                <a:t>Image </a:t>
              </a:r>
              <a:r>
                <a:rPr lang="en-US" altLang="zh-CN" sz="2000" dirty="0" err="1" smtClean="0">
                  <a:solidFill>
                    <a:srgbClr val="FF0000"/>
                  </a:solidFill>
                </a:rPr>
                <a:t>degration</a:t>
              </a:r>
              <a:endParaRPr lang="zh-CN" altLang="en-US" sz="2000" dirty="0">
                <a:solidFill>
                  <a:srgbClr val="FF0000"/>
                </a:solidFill>
              </a:endParaRPr>
            </a:p>
          </p:txBody>
        </p:sp>
      </p:grpSp>
      <p:grpSp>
        <p:nvGrpSpPr>
          <p:cNvPr id="16" name="组合 15"/>
          <p:cNvGrpSpPr/>
          <p:nvPr/>
        </p:nvGrpSpPr>
        <p:grpSpPr>
          <a:xfrm>
            <a:off x="323528" y="3356992"/>
            <a:ext cx="5472608" cy="400110"/>
            <a:chOff x="323528" y="3356992"/>
            <a:chExt cx="5472608" cy="400110"/>
          </a:xfrm>
        </p:grpSpPr>
        <p:sp>
          <p:nvSpPr>
            <p:cNvPr id="8" name="右箭头 7"/>
            <p:cNvSpPr/>
            <p:nvPr/>
          </p:nvSpPr>
          <p:spPr>
            <a:xfrm rot="10800000">
              <a:off x="2339752" y="3429000"/>
              <a:ext cx="345638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23528" y="3356992"/>
              <a:ext cx="2448272" cy="400110"/>
            </a:xfrm>
            <a:prstGeom prst="rect">
              <a:avLst/>
            </a:prstGeom>
            <a:noFill/>
          </p:spPr>
          <p:txBody>
            <a:bodyPr wrap="square" rtlCol="0">
              <a:spAutoFit/>
            </a:bodyPr>
            <a:lstStyle/>
            <a:p>
              <a:r>
                <a:rPr lang="en-US" altLang="zh-CN" sz="2000" dirty="0" smtClean="0">
                  <a:solidFill>
                    <a:srgbClr val="FF0000"/>
                  </a:solidFill>
                </a:rPr>
                <a:t>Image restoration</a:t>
              </a:r>
              <a:endParaRPr lang="zh-CN" altLang="en-US" sz="2000" dirty="0">
                <a:solidFill>
                  <a:srgbClr val="FF0000"/>
                </a:solidFill>
              </a:endParaRPr>
            </a:p>
          </p:txBody>
        </p:sp>
      </p:grpSp>
      <p:sp>
        <p:nvSpPr>
          <p:cNvPr id="17" name="矩形 16"/>
          <p:cNvSpPr/>
          <p:nvPr/>
        </p:nvSpPr>
        <p:spPr>
          <a:xfrm>
            <a:off x="1475656" y="5445224"/>
            <a:ext cx="3816424" cy="461665"/>
          </a:xfrm>
          <a:prstGeom prst="rect">
            <a:avLst/>
          </a:prstGeom>
        </p:spPr>
        <p:txBody>
          <a:bodyPr wrap="square">
            <a:spAutoFit/>
          </a:bodyPr>
          <a:lstStyle/>
          <a:p>
            <a:r>
              <a:rPr lang="en-US" altLang="zh-CN" i="1" dirty="0" smtClean="0">
                <a:solidFill>
                  <a:srgbClr val="0000FF"/>
                </a:solidFill>
                <a:ea typeface="宋体" charset="-122"/>
              </a:rPr>
              <a:t>g</a:t>
            </a:r>
            <a:r>
              <a:rPr lang="en-US" altLang="zh-CN" dirty="0" smtClean="0">
                <a:solidFill>
                  <a:srgbClr val="0000FF"/>
                </a:solidFill>
                <a:ea typeface="宋体" charset="-122"/>
              </a:rPr>
              <a:t>(</a:t>
            </a:r>
            <a:r>
              <a:rPr lang="en-US" altLang="zh-CN" i="1" dirty="0" err="1" smtClean="0">
                <a:solidFill>
                  <a:srgbClr val="0000FF"/>
                </a:solidFill>
                <a:ea typeface="宋体" charset="-122"/>
              </a:rPr>
              <a:t>x,y</a:t>
            </a:r>
            <a:r>
              <a:rPr lang="en-US" altLang="zh-CN" dirty="0" smtClean="0">
                <a:solidFill>
                  <a:srgbClr val="0000FF"/>
                </a:solidFill>
                <a:ea typeface="宋体" charset="-122"/>
              </a:rPr>
              <a:t>)</a:t>
            </a:r>
            <a:r>
              <a:rPr lang="en-US" altLang="zh-CN" i="1" dirty="0" smtClean="0">
                <a:solidFill>
                  <a:srgbClr val="0000FF"/>
                </a:solidFill>
                <a:ea typeface="宋体" charset="-122"/>
              </a:rPr>
              <a:t> </a:t>
            </a:r>
            <a:r>
              <a:rPr lang="zh-CN" altLang="en-US" i="1" dirty="0" smtClean="0">
                <a:solidFill>
                  <a:srgbClr val="0000FF"/>
                </a:solidFill>
                <a:ea typeface="宋体" charset="-122"/>
              </a:rPr>
              <a:t>＝ </a:t>
            </a:r>
            <a:r>
              <a:rPr lang="en-US" altLang="zh-CN" i="1" dirty="0" smtClean="0">
                <a:solidFill>
                  <a:srgbClr val="0000FF"/>
                </a:solidFill>
                <a:ea typeface="宋体" charset="-122"/>
              </a:rPr>
              <a:t>H </a:t>
            </a:r>
            <a:r>
              <a:rPr lang="en-US" altLang="zh-CN" dirty="0" smtClean="0">
                <a:solidFill>
                  <a:srgbClr val="0000FF"/>
                </a:solidFill>
                <a:ea typeface="宋体" charset="-122"/>
              </a:rPr>
              <a:t>[</a:t>
            </a:r>
            <a:r>
              <a:rPr lang="en-US" altLang="zh-CN" i="1" dirty="0" smtClean="0">
                <a:solidFill>
                  <a:srgbClr val="0000FF"/>
                </a:solidFill>
                <a:ea typeface="宋体" charset="-122"/>
              </a:rPr>
              <a:t>f </a:t>
            </a:r>
            <a:r>
              <a:rPr lang="en-US" altLang="zh-CN" dirty="0" smtClean="0">
                <a:solidFill>
                  <a:srgbClr val="0000FF"/>
                </a:solidFill>
                <a:ea typeface="宋体" charset="-122"/>
              </a:rPr>
              <a:t>(</a:t>
            </a:r>
            <a:r>
              <a:rPr lang="en-US" altLang="zh-CN" i="1" dirty="0" err="1" smtClean="0">
                <a:solidFill>
                  <a:srgbClr val="0000FF"/>
                </a:solidFill>
                <a:ea typeface="宋体" charset="-122"/>
              </a:rPr>
              <a:t>x,y</a:t>
            </a:r>
            <a:r>
              <a:rPr lang="en-US" altLang="zh-CN" dirty="0" smtClean="0">
                <a:solidFill>
                  <a:srgbClr val="0000FF"/>
                </a:solidFill>
                <a:ea typeface="宋体" charset="-122"/>
              </a:rPr>
              <a:t>)]</a:t>
            </a:r>
            <a:r>
              <a:rPr lang="en-US" altLang="zh-CN" i="1" dirty="0" smtClean="0">
                <a:solidFill>
                  <a:srgbClr val="0000FF"/>
                </a:solidFill>
                <a:ea typeface="宋体" charset="-122"/>
              </a:rPr>
              <a:t>+n</a:t>
            </a:r>
            <a:r>
              <a:rPr lang="en-US" altLang="zh-CN" dirty="0" smtClean="0">
                <a:solidFill>
                  <a:srgbClr val="0000FF"/>
                </a:solidFill>
                <a:ea typeface="宋体" charset="-122"/>
              </a:rPr>
              <a:t>(</a:t>
            </a:r>
            <a:r>
              <a:rPr lang="en-US" altLang="zh-CN" i="1" dirty="0" err="1" smtClean="0">
                <a:solidFill>
                  <a:srgbClr val="0000FF"/>
                </a:solidFill>
                <a:ea typeface="宋体" charset="-122"/>
              </a:rPr>
              <a:t>x,y</a:t>
            </a:r>
            <a:r>
              <a:rPr lang="en-US" altLang="zh-CN" dirty="0" smtClean="0">
                <a:solidFill>
                  <a:srgbClr val="0000FF"/>
                </a:solidFill>
                <a:ea typeface="宋体" charset="-122"/>
              </a:rPr>
              <a:t>)</a:t>
            </a:r>
            <a:endParaRPr lang="zh-CN" altLang="en-US" dirty="0"/>
          </a:p>
        </p:txBody>
      </p:sp>
    </p:spTree>
    <p:extLst>
      <p:ext uri="{BB962C8B-B14F-4D97-AF65-F5344CB8AC3E}">
        <p14:creationId xmlns:p14="http://schemas.microsoft.com/office/powerpoint/2010/main" val="107862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10050</TotalTime>
  <Words>4055</Words>
  <Application>Microsoft Office PowerPoint</Application>
  <PresentationFormat>全屏显示(4:3)</PresentationFormat>
  <Paragraphs>465</Paragraphs>
  <Slides>66</Slides>
  <Notes>57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75" baseType="lpstr">
      <vt:lpstr>楷体_GB2312</vt:lpstr>
      <vt:lpstr>宋体</vt:lpstr>
      <vt:lpstr>Arial</vt:lpstr>
      <vt:lpstr>Calibri</vt:lpstr>
      <vt:lpstr>Times New Roman</vt:lpstr>
      <vt:lpstr>Wingdings</vt:lpstr>
      <vt:lpstr>默认设计模板</vt:lpstr>
      <vt:lpstr>Equation</vt:lpstr>
      <vt:lpstr>公式</vt:lpstr>
      <vt:lpstr>Image and Video Processing</vt:lpstr>
      <vt:lpstr>III.5 Basic Methods for Image Restoration and Identification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III.5 Basic Methods for Image Restoration and Identification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III.5 Basic Methods for Image Restoration and Identification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III.5 Basic Methods for Image Restoration and Identification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557</cp:revision>
  <dcterms:created xsi:type="dcterms:W3CDTF">1601-01-01T00:00:00Z</dcterms:created>
  <dcterms:modified xsi:type="dcterms:W3CDTF">2019-12-02T12:58:30Z</dcterms:modified>
</cp:coreProperties>
</file>