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7" r:id="rId2"/>
    <p:sldId id="451" r:id="rId3"/>
    <p:sldId id="452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496" r:id="rId46"/>
    <p:sldId id="497" r:id="rId47"/>
    <p:sldId id="498" r:id="rId48"/>
    <p:sldId id="499" r:id="rId49"/>
    <p:sldId id="500" r:id="rId50"/>
    <p:sldId id="501" r:id="rId51"/>
    <p:sldId id="502" r:id="rId5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3333CD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88868" autoAdjust="0"/>
  </p:normalViewPr>
  <p:slideViewPr>
    <p:cSldViewPr>
      <p:cViewPr varScale="1">
        <p:scale>
          <a:sx n="64" d="100"/>
          <a:sy n="64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0.wmf"/><Relationship Id="rId1" Type="http://schemas.openxmlformats.org/officeDocument/2006/relationships/image" Target="../media/image51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6831951-544A-42E6-A483-220B12DFD2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130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31951-544A-42E6-A483-220B12DFD26E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8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5168A-39C4-47D6-9178-EA0AF3EE1C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55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15119-8F77-4241-A574-3EA02944DF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05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2440E-C113-413F-B41B-022552972C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70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093F7-4287-417E-AF05-65FE2128C6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5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21722-2EF7-42E7-B1B5-58CBF99299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13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EC02B-DA57-4AB2-98D4-E68FDA7616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8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596B0-A12E-403C-82CF-803C43CF1D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1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EF765-999E-4025-8A93-D46465A09B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15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8C7B5-E175-42E9-B921-DBA13D5F92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97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D11D-88B5-4C97-92F5-04AE623765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64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A6CDC-D11B-4F19-8212-AC3EFF509E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3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99D2-D85B-4141-A340-D22AC6879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45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5B0F1-89B1-40D3-A287-B9A146033E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03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FFCC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D8C921A-475B-4A72-93D7-9D692ED746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0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53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8.png"/><Relationship Id="rId4" Type="http://schemas.openxmlformats.org/officeDocument/2006/relationships/image" Target="../media/image57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24544" y="1053405"/>
            <a:ext cx="9649071" cy="2087563"/>
          </a:xfrm>
        </p:spPr>
        <p:txBody>
          <a:bodyPr/>
          <a:lstStyle/>
          <a:p>
            <a:pPr eaLnBrk="1" hangingPunct="1"/>
            <a:r>
              <a:rPr lang="en-US" altLang="zh-CN" sz="5400" b="1" dirty="0" smtClean="0"/>
              <a:t>Image </a:t>
            </a:r>
            <a:r>
              <a:rPr lang="en-US" altLang="zh-CN" sz="5400" b="1" dirty="0"/>
              <a:t>and Video </a:t>
            </a:r>
            <a:r>
              <a:rPr lang="en-US" altLang="zh-CN" sz="5400" b="1" dirty="0" smtClean="0"/>
              <a:t>Processing</a:t>
            </a:r>
            <a:endParaRPr lang="en-US" altLang="zh-CN" sz="5400" dirty="0" smtClean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9" name="Picture 3" descr="C:\Users\Administrator\AppData\Roaming\Tencent\Users\1037639467\QQ\WinTemp\RichOle\5X2SN]SBAG9U0}LL2}_UIG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21" y="2780928"/>
            <a:ext cx="6480570" cy="383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376232"/>
            <a:ext cx="7772400" cy="83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000" b="1" dirty="0"/>
              <a:t>2.1 Linear Filters</a:t>
            </a:r>
            <a:endParaRPr lang="zh-CN" altLang="en-US" sz="4000" b="1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9600" y="1676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440788" y="1098228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Temporally Averaging </a:t>
            </a:r>
            <a:r>
              <a:rPr lang="en-US" altLang="zh-CN" b="1" dirty="0" smtClean="0"/>
              <a:t>Filters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motion artifacts </a:t>
            </a:r>
            <a:r>
              <a:rPr lang="en-US" altLang="zh-CN" i="1" dirty="0"/>
              <a:t>can </a:t>
            </a:r>
            <a:r>
              <a:rPr lang="en-US" altLang="zh-CN" dirty="0"/>
              <a:t>greatly be reduced by operating the</a:t>
            </a:r>
          </a:p>
          <a:p>
            <a:r>
              <a:rPr lang="en-US" altLang="zh-CN" dirty="0"/>
              <a:t>filter, </a:t>
            </a:r>
            <a:r>
              <a:rPr lang="en-US" altLang="zh-CN" dirty="0" smtClean="0"/>
              <a:t>along </a:t>
            </a:r>
            <a:r>
              <a:rPr lang="en-US" altLang="zh-CN" dirty="0"/>
              <a:t>the picture elements (pixels) that lie on</a:t>
            </a:r>
          </a:p>
          <a:p>
            <a:r>
              <a:rPr lang="en-US" altLang="zh-CN" dirty="0"/>
              <a:t>the same motion trajectory 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9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1" dirty="0"/>
              <a:t>2.1 Linear Filters</a:t>
            </a:r>
            <a:endParaRPr lang="zh-CN" altLang="en-US" sz="4400" b="1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9600" y="1676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40788" y="1650609"/>
                <a:ext cx="8001000" cy="424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Temporally Averaging Filters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Equation (2) then becomes a </a:t>
                </a:r>
                <a:r>
                  <a:rPr lang="en-US" altLang="zh-CN" i="1" dirty="0" smtClean="0"/>
                  <a:t>motion-compensated </a:t>
                </a:r>
                <a:r>
                  <a:rPr lang="en-US" altLang="zh-CN" dirty="0"/>
                  <a:t>temporal </a:t>
                </a:r>
                <a:r>
                  <a:rPr lang="en-US" altLang="zh-CN" dirty="0" smtClean="0"/>
                  <a:t>filter.</a:t>
                </a: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/>
                  <a:t>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;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;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r>
                      <a:rPr lang="en-US" altLang="zh-CN" b="0" i="1" smtClean="0">
                        <a:latin typeface="Cambria Math"/>
                      </a:rPr>
                      <m:t>))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is the motion vector </a:t>
                </a:r>
                <a:r>
                  <a:rPr lang="en-US" altLang="zh-CN" dirty="0"/>
                  <a:t>for spatial coordinate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estimated between </a:t>
                </a:r>
                <a:r>
                  <a:rPr lang="en-US" altLang="zh-CN" dirty="0" smtClean="0"/>
                  <a:t>the frames </a:t>
                </a:r>
                <a:r>
                  <a:rPr lang="en-US" altLang="zh-CN" b="1" i="1" dirty="0"/>
                  <a:t>k </a:t>
                </a:r>
                <a:r>
                  <a:rPr lang="en-US" altLang="zh-CN" dirty="0" smtClean="0"/>
                  <a:t>and </a:t>
                </a:r>
                <a:r>
                  <a:rPr lang="en-US" altLang="zh-CN" b="1" i="1" dirty="0" smtClean="0"/>
                  <a:t>l 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88" y="1650609"/>
                <a:ext cx="8001000" cy="4245714"/>
              </a:xfrm>
              <a:prstGeom prst="rect">
                <a:avLst/>
              </a:prstGeom>
              <a:blipFill rotWithShape="0">
                <a:blip r:embed="rId3"/>
                <a:stretch>
                  <a:fillRect l="-1142" t="-1149" r="-457" b="-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32175"/>
              </p:ext>
            </p:extLst>
          </p:nvPr>
        </p:nvGraphicFramePr>
        <p:xfrm>
          <a:off x="135055" y="3340542"/>
          <a:ext cx="8757425" cy="86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34" name="公式" r:id="rId4" imgW="4495680" imgH="444240" progId="Equation.3">
                  <p:embed/>
                </p:oleObj>
              </mc:Choice>
              <mc:Fallback>
                <p:oleObj name="公式" r:id="rId4" imgW="44956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55" y="3340542"/>
                        <a:ext cx="8757425" cy="8658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61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26064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1" dirty="0"/>
              <a:t>2.1 Linear Filters</a:t>
            </a:r>
            <a:endParaRPr lang="zh-CN" altLang="en-US" sz="4400" b="1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9600" y="1676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51693" y="1556792"/>
            <a:ext cx="836089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Temporally Averaging Filters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Eq. </a:t>
            </a:r>
            <a:r>
              <a:rPr lang="en-US" altLang="zh-CN" dirty="0" smtClean="0"/>
              <a:t>(2) </a:t>
            </a:r>
            <a:r>
              <a:rPr lang="en-US" altLang="zh-CN" dirty="0"/>
              <a:t>can be extended with a </a:t>
            </a:r>
            <a:r>
              <a:rPr lang="en-US" altLang="zh-CN" dirty="0" smtClean="0"/>
              <a:t>spatial filtering </a:t>
            </a:r>
            <a:r>
              <a:rPr lang="en-US" altLang="zh-CN" dirty="0"/>
              <a:t>part</a:t>
            </a:r>
            <a:r>
              <a:rPr lang="en-US" altLang="zh-CN" dirty="0" smtClean="0"/>
              <a:t>. The </a:t>
            </a:r>
            <a:r>
              <a:rPr lang="en-US" altLang="zh-CN" dirty="0"/>
              <a:t>most straightforward extension of </a:t>
            </a:r>
            <a:r>
              <a:rPr lang="en-US" altLang="zh-CN" dirty="0" smtClean="0"/>
              <a:t> Eq</a:t>
            </a:r>
            <a:r>
              <a:rPr lang="en-US" altLang="zh-CN" dirty="0"/>
              <a:t>. </a:t>
            </a:r>
            <a:r>
              <a:rPr lang="en-US" altLang="zh-CN" dirty="0" smtClean="0"/>
              <a:t>(2) </a:t>
            </a:r>
            <a:r>
              <a:rPr lang="en-US" altLang="zh-CN" dirty="0"/>
              <a:t>is </a:t>
            </a:r>
            <a:r>
              <a:rPr lang="en-US" altLang="zh-CN" dirty="0" smtClean="0"/>
              <a:t>the following 3-D weighted </a:t>
            </a:r>
            <a:r>
              <a:rPr lang="en-US" altLang="zh-CN" dirty="0"/>
              <a:t>averaging </a:t>
            </a:r>
            <a:r>
              <a:rPr lang="en-US" altLang="zh-CN" dirty="0" smtClean="0"/>
              <a:t>filter: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Here </a:t>
            </a:r>
            <a:r>
              <a:rPr lang="en-US" altLang="zh-CN" b="1" i="1" dirty="0"/>
              <a:t>S </a:t>
            </a:r>
            <a:r>
              <a:rPr lang="en-US" altLang="zh-CN" dirty="0"/>
              <a:t>is the spatiotemporal support or window of the 3-D filter</a:t>
            </a:r>
          </a:p>
          <a:p>
            <a:r>
              <a:rPr lang="en-US" altLang="zh-CN" dirty="0"/>
              <a:t>(see Fig. 3).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38329"/>
              </p:ext>
            </p:extLst>
          </p:nvPr>
        </p:nvGraphicFramePr>
        <p:xfrm>
          <a:off x="2080231" y="3749008"/>
          <a:ext cx="5245700" cy="78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57" name="公式" r:id="rId3" imgW="2476440" imgH="368280" progId="Equation.3">
                  <p:embed/>
                </p:oleObj>
              </mc:Choice>
              <mc:Fallback>
                <p:oleObj name="公式" r:id="rId3" imgW="24764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231" y="3749008"/>
                        <a:ext cx="5245700" cy="780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73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1" descr="C:\Users\Administrator\AppData\Roaming\Tencent\Users\1037639467\QQ\WinTemp\RichOle\ISJ}C_2S}0{Y~2)4S9C]MD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9009"/>
            <a:ext cx="7767996" cy="347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18864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1" dirty="0"/>
              <a:t>2.1 Linear Filters</a:t>
            </a:r>
            <a:endParaRPr lang="zh-CN" altLang="en-US" sz="4400" b="1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9600" y="1676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49702" y="1268760"/>
            <a:ext cx="83608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Temporally Averaging </a:t>
            </a:r>
            <a:r>
              <a:rPr lang="en-US" altLang="zh-CN" b="1" dirty="0" smtClean="0"/>
              <a:t>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 smtClean="0"/>
              <a:t>Here </a:t>
            </a:r>
            <a:r>
              <a:rPr lang="en-US" altLang="zh-CN" b="1" i="1" dirty="0"/>
              <a:t>S </a:t>
            </a:r>
            <a:r>
              <a:rPr lang="en-US" altLang="zh-CN" dirty="0"/>
              <a:t>is the spatiotemporal support or window of the 3-D filter</a:t>
            </a:r>
          </a:p>
          <a:p>
            <a:r>
              <a:rPr lang="en-US" altLang="zh-CN" dirty="0"/>
              <a:t>(see Fig. 3).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239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1" dirty="0"/>
              <a:t>2.1 Linear Filters</a:t>
            </a:r>
            <a:endParaRPr lang="zh-CN" altLang="en-US" sz="4400" b="1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9600" y="1676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609600" y="1679416"/>
            <a:ext cx="8001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Temporally Averaging Filters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Disadvantages </a:t>
            </a:r>
            <a:r>
              <a:rPr lang="en-US" altLang="zh-CN" dirty="0"/>
              <a:t>with the 3-D </a:t>
            </a:r>
            <a:r>
              <a:rPr lang="en-US" altLang="zh-CN" dirty="0" smtClean="0"/>
              <a:t>Wiener filter:</a:t>
            </a:r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requirement that the 3-D </a:t>
            </a:r>
            <a:r>
              <a:rPr lang="en-US" altLang="zh-CN" dirty="0" smtClean="0"/>
              <a:t>autocorrelation function </a:t>
            </a:r>
            <a:r>
              <a:rPr lang="en-US" altLang="zh-CN" dirty="0"/>
              <a:t>for the original image sequence is known a priori. </a:t>
            </a:r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</a:t>
            </a:r>
            <a:r>
              <a:rPr lang="en-US" altLang="zh-CN" dirty="0" smtClean="0"/>
              <a:t>he </a:t>
            </a:r>
            <a:r>
              <a:rPr lang="en-US" altLang="zh-CN" dirty="0"/>
              <a:t>3-D wide-sense </a:t>
            </a:r>
            <a:r>
              <a:rPr lang="en-US" altLang="zh-CN" dirty="0" err="1"/>
              <a:t>stationarity</a:t>
            </a:r>
            <a:r>
              <a:rPr lang="en-US" altLang="zh-CN" dirty="0"/>
              <a:t> assumptions, which </a:t>
            </a:r>
            <a:r>
              <a:rPr lang="en-US" altLang="zh-CN" dirty="0" smtClean="0"/>
              <a:t>are virtually never true because of moving objects and scene changes.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68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1" dirty="0"/>
              <a:t>2.1 Linear Filters</a:t>
            </a:r>
            <a:endParaRPr lang="zh-CN" altLang="en-US" sz="4400" b="1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9600" y="1676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154745" y="1676400"/>
            <a:ext cx="845585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Temporally Averaging Filters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Simpler </a:t>
            </a:r>
            <a:r>
              <a:rPr lang="en-US" altLang="zh-CN" dirty="0"/>
              <a:t>ways of choosing the 3-D filter coefficients </a:t>
            </a:r>
            <a:r>
              <a:rPr lang="en-US" altLang="zh-CN" dirty="0" smtClean="0"/>
              <a:t>are usually preferred,</a:t>
            </a:r>
            <a:r>
              <a:rPr lang="en-US" altLang="zh-CN" dirty="0"/>
              <a:t> </a:t>
            </a:r>
            <a:r>
              <a:rPr lang="en-US" altLang="zh-CN" dirty="0" smtClean="0"/>
              <a:t>one </a:t>
            </a:r>
            <a:r>
              <a:rPr lang="en-US" altLang="zh-CN" dirty="0"/>
              <a:t>such choice for adaptive </a:t>
            </a:r>
            <a:r>
              <a:rPr lang="en-US" altLang="zh-CN" dirty="0" smtClean="0"/>
              <a:t>filter coefficients </a:t>
            </a:r>
            <a:r>
              <a:rPr lang="en-US" altLang="zh-CN" dirty="0"/>
              <a:t>is </a:t>
            </a:r>
            <a:r>
              <a:rPr lang="en-US" altLang="zh-CN" dirty="0" smtClean="0"/>
              <a:t>the following: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525060"/>
              </p:ext>
            </p:extLst>
          </p:nvPr>
        </p:nvGraphicFramePr>
        <p:xfrm>
          <a:off x="267872" y="3867443"/>
          <a:ext cx="8229600" cy="961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81" name="公式" r:id="rId3" imgW="3695400" imgH="431640" progId="Equation.3">
                  <p:embed/>
                </p:oleObj>
              </mc:Choice>
              <mc:Fallback>
                <p:oleObj name="公式" r:id="rId3" imgW="36954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72" y="3867443"/>
                        <a:ext cx="8229600" cy="9615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5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1" dirty="0"/>
              <a:t>2.1 Linear Filters</a:t>
            </a:r>
            <a:endParaRPr lang="zh-CN" alt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045" name="Rectangle 5"/>
              <p:cNvSpPr>
                <a:spLocks noChangeArrowheads="1"/>
              </p:cNvSpPr>
              <p:nvPr/>
            </p:nvSpPr>
            <p:spPr bwMode="auto">
              <a:xfrm>
                <a:off x="609600" y="1676400"/>
                <a:ext cx="8229600" cy="502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0" hangingPunct="0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b="1" dirty="0" smtClean="0"/>
                  <a:t>Temporally Recursive Filters</a:t>
                </a:r>
              </a:p>
              <a:p>
                <a:pPr marL="342900" indent="-342900" eaLnBrk="0" hangingPunct="0">
                  <a:spcBef>
                    <a:spcPct val="20000"/>
                  </a:spcBef>
                  <a:buFontTx/>
                  <a:buChar char="•"/>
                </a:pPr>
                <a:endParaRPr lang="en-US" altLang="zh-CN" b="1" dirty="0" smtClean="0"/>
              </a:p>
              <a:p>
                <a:r>
                  <a:rPr lang="en-US" altLang="zh-CN" dirty="0"/>
                  <a:t>The general form of a recursive temporal filter is as</a:t>
                </a:r>
              </a:p>
              <a:p>
                <a:r>
                  <a:rPr lang="en-US" altLang="zh-CN" dirty="0"/>
                  <a:t>follows: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eaLnBrk="0" hangingPunct="0">
                  <a:spcBef>
                    <a:spcPct val="20000"/>
                  </a:spcBef>
                </a:pPr>
                <a:endParaRPr lang="en-US" altLang="zh-CN" dirty="0" smtClean="0"/>
              </a:p>
              <a:p>
                <a:pPr eaLnBrk="0" hangingPunct="0">
                  <a:spcBef>
                    <a:spcPct val="20000"/>
                  </a:spcBef>
                </a:pPr>
                <a:endParaRPr lang="en-US" altLang="zh-CN" dirty="0"/>
              </a:p>
              <a:p>
                <a:r>
                  <a:rPr lang="en-US" altLang="zh-CN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  <m:r>
                          <a:rPr lang="en-US" altLang="zh-CN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k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the prediction of the original </a:t>
                </a:r>
                <a:r>
                  <a:rPr lang="en-US" altLang="zh-CN" dirty="0" err="1"/>
                  <a:t>kth</a:t>
                </a:r>
                <a:r>
                  <a:rPr lang="en-US" altLang="zh-CN" dirty="0"/>
                  <a:t> frame on </a:t>
                </a:r>
                <a:r>
                  <a:rPr lang="en-US" altLang="zh-CN" dirty="0" smtClean="0"/>
                  <a:t>the basis </a:t>
                </a:r>
                <a:r>
                  <a:rPr lang="en-US" altLang="zh-CN" dirty="0"/>
                  <a:t>of previously filtered frames,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α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k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is </a:t>
                </a:r>
                <a:r>
                  <a:rPr lang="en-US" altLang="zh-CN" dirty="0"/>
                  <a:t>the filter gain </a:t>
                </a:r>
                <a:r>
                  <a:rPr lang="en-US" altLang="zh-CN" dirty="0" smtClean="0"/>
                  <a:t>for updating </a:t>
                </a:r>
                <a:r>
                  <a:rPr lang="en-US" altLang="zh-CN" dirty="0"/>
                  <a:t>this prediction with the observed </a:t>
                </a:r>
                <a:r>
                  <a:rPr lang="en-US" altLang="zh-CN" dirty="0" err="1"/>
                  <a:t>kth</a:t>
                </a:r>
                <a:r>
                  <a:rPr lang="en-US" altLang="zh-CN" dirty="0"/>
                  <a:t> frame.</a:t>
                </a:r>
                <a:endParaRPr lang="zh-CN" altLang="en-US" dirty="0"/>
              </a:p>
            </p:txBody>
          </p:sp>
        </mc:Choice>
        <mc:Fallback>
          <p:sp>
            <p:nvSpPr>
              <p:cNvPr id="8704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76400"/>
                <a:ext cx="8229600" cy="5029200"/>
              </a:xfrm>
              <a:prstGeom prst="rect">
                <a:avLst/>
              </a:prstGeom>
              <a:blipFill rotWithShape="0">
                <a:blip r:embed="rId3"/>
                <a:stretch>
                  <a:fillRect l="-1111" t="-9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388477"/>
              </p:ext>
            </p:extLst>
          </p:nvPr>
        </p:nvGraphicFramePr>
        <p:xfrm>
          <a:off x="838200" y="3584947"/>
          <a:ext cx="65516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5" name="公式" r:id="rId4" imgW="3213000" imgH="241200" progId="Equation.3">
                  <p:embed/>
                </p:oleObj>
              </mc:Choice>
              <mc:Fallback>
                <p:oleObj name="公式" r:id="rId4" imgW="32130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4947"/>
                        <a:ext cx="6551612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69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1" dirty="0"/>
              <a:t>2.1 Linear Filters</a:t>
            </a:r>
            <a:endParaRPr lang="zh-CN" altLang="en-US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5" name="Rectangle 5"/>
              <p:cNvSpPr>
                <a:spLocks noChangeArrowheads="1"/>
              </p:cNvSpPr>
              <p:nvPr/>
            </p:nvSpPr>
            <p:spPr bwMode="auto">
              <a:xfrm>
                <a:off x="609600" y="1676400"/>
                <a:ext cx="8229600" cy="502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0" hangingPunct="0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b="1" dirty="0" smtClean="0"/>
                  <a:t>Temporally Recursive Filters</a:t>
                </a:r>
              </a:p>
              <a:p>
                <a:pPr marL="342900" indent="-342900" eaLnBrk="0" hangingPunct="0">
                  <a:spcBef>
                    <a:spcPct val="20000"/>
                  </a:spcBef>
                  <a:buFontTx/>
                  <a:buChar char="•"/>
                </a:pPr>
                <a:endParaRPr lang="en-US" altLang="zh-CN" b="1" dirty="0" smtClean="0"/>
              </a:p>
              <a:p>
                <a:r>
                  <a:rPr lang="en-US" altLang="zh-CN" dirty="0"/>
                  <a:t>A popular </a:t>
                </a:r>
                <a:r>
                  <a:rPr lang="en-US" altLang="zh-CN" dirty="0" smtClean="0"/>
                  <a:t>choice for </a:t>
                </a:r>
                <a:r>
                  <a:rPr lang="en-US" altLang="zh-CN" dirty="0"/>
                  <a:t>the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k</m:t>
                        </m:r>
                      </m:e>
                    </m:d>
                  </m:oMath>
                </a14:m>
                <a:r>
                  <a:rPr lang="en-US" altLang="zh-CN" dirty="0"/>
                  <a:t>is the </a:t>
                </a:r>
                <a:r>
                  <a:rPr lang="en-US" altLang="zh-CN" dirty="0" smtClean="0"/>
                  <a:t>previously restored </a:t>
                </a:r>
                <a:r>
                  <a:rPr lang="en-US" altLang="zh-CN" dirty="0"/>
                  <a:t>frame, </a:t>
                </a:r>
                <a:r>
                  <a:rPr lang="en-US" altLang="zh-CN" dirty="0" smtClean="0"/>
                  <a:t>either in </a:t>
                </a:r>
                <a:r>
                  <a:rPr lang="en-US" altLang="zh-CN" dirty="0"/>
                  <a:t>direct </a:t>
                </a:r>
                <a:r>
                  <a:rPr lang="en-US" altLang="zh-CN" dirty="0" smtClean="0"/>
                  <a:t>form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or </a:t>
                </a:r>
                <a:r>
                  <a:rPr lang="en-US" altLang="zh-CN" dirty="0"/>
                  <a:t>in motion-compensated form:</a:t>
                </a:r>
                <a:endParaRPr lang="en-US" altLang="zh-CN" dirty="0" smtClean="0"/>
              </a:p>
              <a:p>
                <a:endParaRPr lang="en-US" altLang="zh-CN" b="1" dirty="0" smtClean="0"/>
              </a:p>
            </p:txBody>
          </p:sp>
        </mc:Choice>
        <mc:Fallback xmlns="">
          <p:sp>
            <p:nvSpPr>
              <p:cNvPr id="8704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76400"/>
                <a:ext cx="8229600" cy="5029200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1111" t="-9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51663"/>
              </p:ext>
            </p:extLst>
          </p:nvPr>
        </p:nvGraphicFramePr>
        <p:xfrm>
          <a:off x="1730698" y="4461901"/>
          <a:ext cx="5657382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6" name="公式" r:id="rId4" imgW="2565360" imgH="241200" progId="Equation.3">
                  <p:embed/>
                </p:oleObj>
              </mc:Choice>
              <mc:Fallback>
                <p:oleObj name="公式" r:id="rId4" imgW="25653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698" y="4461901"/>
                        <a:ext cx="5657382" cy="532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13463"/>
              </p:ext>
            </p:extLst>
          </p:nvPr>
        </p:nvGraphicFramePr>
        <p:xfrm>
          <a:off x="3262313" y="3311525"/>
          <a:ext cx="28971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7" name="Equation" r:id="rId6" imgW="1269720" imgH="253800" progId="Equation.DSMT4">
                  <p:embed/>
                </p:oleObj>
              </mc:Choice>
              <mc:Fallback>
                <p:oleObj name="Equation" r:id="rId6" imgW="1269720" imgH="253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3311525"/>
                        <a:ext cx="289718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3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419096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000" b="1" dirty="0"/>
              <a:t>2.1 Linear Filters</a:t>
            </a:r>
            <a:endParaRPr lang="zh-CN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5" name="Rectangle 5"/>
              <p:cNvSpPr>
                <a:spLocks noChangeArrowheads="1"/>
              </p:cNvSpPr>
              <p:nvPr/>
            </p:nvSpPr>
            <p:spPr bwMode="auto">
              <a:xfrm>
                <a:off x="609600" y="1676400"/>
                <a:ext cx="8229600" cy="5029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 eaLnBrk="0" hangingPunct="0">
                  <a:spcBef>
                    <a:spcPct val="20000"/>
                  </a:spcBef>
                  <a:buFontTx/>
                  <a:buChar char="•"/>
                </a:pPr>
                <a:r>
                  <a:rPr lang="en-US" altLang="zh-CN" b="1" dirty="0" smtClean="0"/>
                  <a:t>Temporally Recursive Filters</a:t>
                </a:r>
              </a:p>
              <a:p>
                <a:pPr marL="342900" indent="-342900" eaLnBrk="0" hangingPunct="0">
                  <a:spcBef>
                    <a:spcPct val="20000"/>
                  </a:spcBef>
                  <a:buFontTx/>
                  <a:buChar char="•"/>
                </a:pPr>
                <a:endParaRPr lang="en-US" altLang="zh-CN" b="1" dirty="0" smtClean="0"/>
              </a:p>
              <a:p>
                <a:r>
                  <a:rPr lang="en-US" altLang="zh-CN" dirty="0"/>
                  <a:t>A </a:t>
                </a:r>
                <a:r>
                  <a:rPr lang="en-US" altLang="zh-CN" dirty="0" smtClean="0"/>
                  <a:t>switching filter </a:t>
                </a:r>
                <a:r>
                  <a:rPr lang="en-US" altLang="zh-CN" dirty="0"/>
                  <a:t>is obtained if the gain takes on the </a:t>
                </a:r>
                <a:r>
                  <a:rPr lang="en-US" altLang="zh-CN" dirty="0" smtClean="0"/>
                  <a:t>values </a:t>
                </a:r>
                <a:r>
                  <a:rPr lang="en-US" altLang="zh-CN" b="1" i="1" dirty="0" smtClean="0"/>
                  <a:t>a </a:t>
                </a:r>
                <a:r>
                  <a:rPr lang="en-US" altLang="zh-CN" dirty="0"/>
                  <a:t>and 1, depending on the difference between the </a:t>
                </a:r>
                <a:r>
                  <a:rPr lang="en-US" altLang="zh-CN" dirty="0" smtClean="0"/>
                  <a:t>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n</m:t>
                        </m:r>
                        <m:r>
                          <a:rPr lang="en-US" altLang="zh-CN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k</m:t>
                        </m:r>
                      </m:e>
                    </m:d>
                  </m:oMath>
                </a14:m>
                <a:r>
                  <a:rPr lang="en-US" altLang="zh-CN" dirty="0"/>
                  <a:t>and the actually observed signal value </a:t>
                </a:r>
                <a:r>
                  <a:rPr lang="en-US" altLang="zh-CN" dirty="0" smtClean="0"/>
                  <a:t>g(n, k):</a:t>
                </a:r>
              </a:p>
              <a:p>
                <a:endParaRPr lang="zh-CN" altLang="en-US" sz="2800" dirty="0"/>
              </a:p>
              <a:p>
                <a:endParaRPr lang="en-US" altLang="zh-CN" sz="2800" b="1" dirty="0" smtClean="0"/>
              </a:p>
            </p:txBody>
          </p:sp>
        </mc:Choice>
        <mc:Fallback xmlns="">
          <p:sp>
            <p:nvSpPr>
              <p:cNvPr id="8704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76400"/>
                <a:ext cx="8229600" cy="5029200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1111" t="-970" r="-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185" name="Picture 1" descr="C:\Users\Administrator\AppData\Roaming\Tencent\Users\1037639467\QQ\WinTemp\RichOle\7B}5_Y2GN(_VW4W{4]HDMG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634" y="4191000"/>
            <a:ext cx="5941883" cy="119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2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43338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000" b="1" dirty="0"/>
              <a:t>2.1 Linear Filters</a:t>
            </a:r>
            <a:endParaRPr lang="zh-CN" altLang="en-US" sz="4000" b="1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9600" y="1676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sz="2800" dirty="0"/>
          </a:p>
          <a:p>
            <a:endParaRPr lang="en-US" altLang="zh-CN" sz="28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609600" y="16764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Temporally Recursive Filters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finer adaptation is obtained if the prediction gain is optimized</a:t>
            </a:r>
          </a:p>
          <a:p>
            <a:r>
              <a:rPr lang="en-US" altLang="zh-CN" dirty="0"/>
              <a:t>to minimize the mean-squared restoration error </a:t>
            </a:r>
            <a:r>
              <a:rPr lang="en-US" altLang="zh-CN" dirty="0" smtClean="0"/>
              <a:t>, yielding</a:t>
            </a:r>
          </a:p>
          <a:p>
            <a:endParaRPr lang="zh-CN" altLang="en-US" dirty="0"/>
          </a:p>
        </p:txBody>
      </p:sp>
      <p:pic>
        <p:nvPicPr>
          <p:cNvPr id="98305" name="Picture 1" descr="C:\Users\Administrator\AppData\Roaming\Tencent\Users\1037639467\QQ\WinTemp\RichOle\%`VW7REQ~_4]1139W}~{OJ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434" y="3399141"/>
            <a:ext cx="5468815" cy="12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09600" y="5021997"/>
            <a:ext cx="7616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Here </a:t>
            </a:r>
            <a:r>
              <a:rPr lang="en-US" altLang="zh-CN" b="1" i="1" dirty="0" smtClean="0"/>
              <a:t>              </a:t>
            </a:r>
            <a:r>
              <a:rPr lang="en-US" altLang="zh-CN" dirty="0" smtClean="0"/>
              <a:t>is </a:t>
            </a:r>
            <a:r>
              <a:rPr lang="en-US" altLang="zh-CN" dirty="0"/>
              <a:t>an estimate of the image sequence variance in </a:t>
            </a:r>
            <a:r>
              <a:rPr lang="en-US" altLang="zh-CN" dirty="0" smtClean="0"/>
              <a:t>a local </a:t>
            </a:r>
            <a:r>
              <a:rPr lang="en-US" altLang="zh-CN" dirty="0"/>
              <a:t>spatiotemporal neighborhood of </a:t>
            </a:r>
            <a:r>
              <a:rPr lang="en-US" altLang="zh-CN" dirty="0" smtClean="0"/>
              <a:t>(n, k)</a:t>
            </a:r>
            <a:r>
              <a:rPr lang="en-US" altLang="zh-CN" b="1" i="1" dirty="0" smtClean="0"/>
              <a:t>.</a:t>
            </a:r>
            <a:endParaRPr lang="zh-CN" altLang="en-US" dirty="0"/>
          </a:p>
        </p:txBody>
      </p:sp>
      <p:pic>
        <p:nvPicPr>
          <p:cNvPr id="98306" name="Picture 2" descr="C:\Users\Administrator\AppData\Roaming\Tencent\Users\1037639467\QQ\WinTemp\RichOle\B[VBKL7$7`Q]I_U~0)5RR)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61" y="5021997"/>
            <a:ext cx="1108492" cy="4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12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占位符 4"/>
          <p:cNvSpPr>
            <a:spLocks noGrp="1"/>
          </p:cNvSpPr>
          <p:nvPr>
            <p:ph type="body" idx="1"/>
          </p:nvPr>
        </p:nvSpPr>
        <p:spPr>
          <a:xfrm>
            <a:off x="0" y="404664"/>
            <a:ext cx="9144000" cy="924123"/>
          </a:xfrm>
        </p:spPr>
        <p:txBody>
          <a:bodyPr/>
          <a:lstStyle/>
          <a:p>
            <a:r>
              <a:rPr lang="en-US" altLang="en-US" sz="4000" dirty="0" smtClean="0">
                <a:ea typeface="宋体" charset="-122"/>
              </a:rPr>
              <a:t>3.11 Video Enhancement and Restoration</a:t>
            </a:r>
            <a:endParaRPr lang="zh-CN" altLang="en-US" sz="4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2.2 </a:t>
            </a:r>
            <a:r>
              <a:rPr lang="en-US" altLang="zh-CN" b="1" dirty="0"/>
              <a:t>Order-Statistic Filters</a:t>
            </a:r>
            <a:endParaRPr lang="zh-CN" altLang="en-US" b="1" dirty="0" smtClean="0">
              <a:ea typeface="宋体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Order-statistic (OS) filters are nonlinear variants of </a:t>
            </a:r>
            <a:r>
              <a:rPr lang="en-US" altLang="zh-CN" dirty="0" smtClean="0"/>
              <a:t>weighted averaging filters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distinction is that in OS filters the </a:t>
            </a:r>
            <a:r>
              <a:rPr lang="en-US" altLang="zh-CN" dirty="0" smtClean="0"/>
              <a:t>observed noisy data, usually </a:t>
            </a:r>
            <a:r>
              <a:rPr lang="en-US" altLang="zh-CN" dirty="0"/>
              <a:t>taken from a small </a:t>
            </a:r>
            <a:r>
              <a:rPr lang="en-US" altLang="zh-CN" dirty="0" smtClean="0"/>
              <a:t>spatiotemporal window, are </a:t>
            </a:r>
            <a:r>
              <a:rPr lang="en-US" altLang="zh-CN" dirty="0"/>
              <a:t>ordered before being used.</a:t>
            </a:r>
            <a:endParaRPr lang="zh-CN" altLang="en-US" b="1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1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0010" y="609600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2.2 </a:t>
            </a:r>
            <a:r>
              <a:rPr lang="en-US" altLang="zh-CN" b="1" dirty="0"/>
              <a:t>Order-Statistic Filters</a:t>
            </a:r>
            <a:endParaRPr lang="zh-CN" altLang="en-US" b="1" dirty="0" smtClean="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9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1714" y="1556792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The general structure of an OS restoration filter is as follows: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𝑘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 : the </a:t>
                </a:r>
                <a:r>
                  <a:rPr lang="en-US" altLang="zh-CN" dirty="0"/>
                  <a:t>ordered intensities, or ranks, of </a:t>
                </a:r>
                <a:r>
                  <a:rPr lang="en-US" altLang="zh-CN" dirty="0" smtClean="0"/>
                  <a:t>the corrupted image sequence;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|S| </a:t>
                </a:r>
                <a:r>
                  <a:rPr lang="en-US" altLang="zh-CN" dirty="0" smtClean="0"/>
                  <a:t>: the number of </a:t>
                </a:r>
                <a:r>
                  <a:rPr lang="en-US" altLang="zh-CN" dirty="0"/>
                  <a:t>intensities in this </a:t>
                </a:r>
                <a:r>
                  <a:rPr lang="en-US" altLang="zh-CN" dirty="0" smtClean="0"/>
                  <a:t>window.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T</a:t>
                </a:r>
                <a:r>
                  <a:rPr lang="en-US" altLang="zh-CN" dirty="0" smtClean="0"/>
                  <a:t>he </a:t>
                </a:r>
                <a:r>
                  <a:rPr lang="en-US" altLang="zh-CN" dirty="0"/>
                  <a:t>objective is to choose appropriate </a:t>
                </a:r>
                <a:r>
                  <a:rPr lang="en-US" altLang="zh-CN" dirty="0" smtClean="0"/>
                  <a:t>filter coefficients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for the ranks.</a:t>
                </a:r>
                <a:endParaRPr lang="en-US" altLang="zh-CN" dirty="0" smtClean="0"/>
              </a:p>
              <a:p>
                <a:endParaRPr lang="zh-CN" altLang="en-US" b="1" dirty="0" smtClean="0">
                  <a:ea typeface="宋体" charset="-122"/>
                </a:endParaRPr>
              </a:p>
            </p:txBody>
          </p:sp>
        </mc:Choice>
        <mc:Fallback>
          <p:sp>
            <p:nvSpPr>
              <p:cNvPr id="849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714" y="1556792"/>
                <a:ext cx="7772400" cy="4114800"/>
              </a:xfrm>
              <a:blipFill rotWithShape="0">
                <a:blip r:embed="rId3"/>
                <a:stretch>
                  <a:fillRect l="-1961" t="-2074" r="-314" b="-1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857819"/>
              </p:ext>
            </p:extLst>
          </p:nvPr>
        </p:nvGraphicFramePr>
        <p:xfrm>
          <a:off x="1901650" y="2433709"/>
          <a:ext cx="4745042" cy="100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4" name="公式" r:id="rId4" imgW="2095200" imgH="444240" progId="Equation.3">
                  <p:embed/>
                </p:oleObj>
              </mc:Choice>
              <mc:Fallback>
                <p:oleObj name="公式" r:id="rId4" imgW="209520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650" y="2433709"/>
                        <a:ext cx="4745042" cy="10065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9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2.2 </a:t>
            </a:r>
            <a:r>
              <a:rPr lang="en-US" altLang="zh-CN" b="1" dirty="0"/>
              <a:t>Order-Statistic Filters</a:t>
            </a:r>
            <a:endParaRPr lang="zh-CN" altLang="en-US" b="1" dirty="0" smtClean="0">
              <a:ea typeface="宋体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r>
              <a:rPr lang="en-US" altLang="zh-CN" dirty="0"/>
              <a:t>The most simple order-statistic filter </a:t>
            </a:r>
            <a:r>
              <a:rPr lang="en-US" altLang="zh-CN" dirty="0" smtClean="0"/>
              <a:t>is a straightforward temporal median</a:t>
            </a:r>
            <a:r>
              <a:rPr lang="en-US" altLang="zh-CN" dirty="0"/>
              <a:t>, for instance taken over three </a:t>
            </a:r>
            <a:r>
              <a:rPr lang="en-US" altLang="zh-CN" dirty="0" smtClean="0"/>
              <a:t>frames:</a:t>
            </a:r>
          </a:p>
          <a:p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multistage median filter (MMF</a:t>
            </a:r>
            <a:r>
              <a:rPr lang="en-US" altLang="zh-CN" dirty="0" smtClean="0"/>
              <a:t>):</a:t>
            </a:r>
            <a:endParaRPr lang="zh-CN" altLang="en-US" dirty="0"/>
          </a:p>
        </p:txBody>
      </p:sp>
      <p:pic>
        <p:nvPicPr>
          <p:cNvPr id="100353" name="Picture 1" descr="C:\Users\Administrator\AppData\Roaming\Tencent\Users\1037639467\QQ\WinTemp\RichOle\KFR7)_VEAZY4WQZ$ZP$5][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24944"/>
            <a:ext cx="6545705" cy="61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4"/>
          <p:cNvGrpSpPr/>
          <p:nvPr/>
        </p:nvGrpSpPr>
        <p:grpSpPr>
          <a:xfrm>
            <a:off x="1187624" y="4725144"/>
            <a:ext cx="6545705" cy="1028040"/>
            <a:chOff x="1223888" y="4570902"/>
            <a:chExt cx="6545705" cy="1028040"/>
          </a:xfrm>
        </p:grpSpPr>
        <p:pic>
          <p:nvPicPr>
            <p:cNvPr id="100354" name="Picture 2" descr="C:\Users\Administrator\AppData\Roaming\Tencent\Users\1037639467\QQ\WinTemp\RichOle\6B9)4G__`6Z4_$RW5VPY01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3888" y="4570902"/>
              <a:ext cx="6302327" cy="1028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 bwMode="auto">
            <a:xfrm>
              <a:off x="7375698" y="5233182"/>
              <a:ext cx="393895" cy="3657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17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2.2 </a:t>
            </a:r>
            <a:r>
              <a:rPr lang="en-US" altLang="zh-CN" b="1" dirty="0"/>
              <a:t>Order-Statistic Filters</a:t>
            </a:r>
            <a:endParaRPr lang="zh-CN" altLang="en-US" b="1" dirty="0" smtClean="0">
              <a:ea typeface="宋体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example </a:t>
            </a:r>
            <a:r>
              <a:rPr lang="en-US" altLang="zh-CN" dirty="0"/>
              <a:t>of </a:t>
            </a:r>
            <a:r>
              <a:rPr lang="en-US" altLang="zh-CN" dirty="0" smtClean="0"/>
              <a:t>the spatiotemporal </a:t>
            </a:r>
            <a:r>
              <a:rPr lang="en-US" altLang="zh-CN" dirty="0"/>
              <a:t>supports </a:t>
            </a:r>
            <a:r>
              <a:rPr lang="en-US" altLang="zh-CN" dirty="0" smtClean="0"/>
              <a:t>of the </a:t>
            </a:r>
            <a:r>
              <a:rPr lang="en-US" altLang="zh-CN" dirty="0"/>
              <a:t>multistage median filter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1377" name="Picture 1" descr="C:\Users\Administrator\AppData\Roaming\Tencent\Users\1037639467\QQ\WinTemp\RichOle\[52_Y6R8@OUS9I7MO5AUEF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43874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7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4624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2.2 </a:t>
            </a:r>
            <a:r>
              <a:rPr lang="en-US" altLang="zh-CN" b="1" dirty="0"/>
              <a:t>Order-Statistic Filters</a:t>
            </a:r>
            <a:endParaRPr lang="zh-CN" altLang="en-US" b="1" dirty="0" smtClean="0">
              <a:ea typeface="宋体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7772400" cy="5043264"/>
          </a:xfrm>
        </p:spPr>
        <p:txBody>
          <a:bodyPr/>
          <a:lstStyle/>
          <a:p>
            <a:r>
              <a:rPr lang="en-US" altLang="zh-CN" dirty="0" smtClean="0"/>
              <a:t>If the </a:t>
            </a:r>
            <a:r>
              <a:rPr lang="en-US" altLang="zh-CN" dirty="0"/>
              <a:t>coefficients are optimized in the mean-squared error </a:t>
            </a:r>
            <a:r>
              <a:rPr lang="en-US" altLang="zh-CN" dirty="0" smtClean="0"/>
              <a:t>sense, the </a:t>
            </a:r>
            <a:r>
              <a:rPr lang="en-US" altLang="zh-CN" dirty="0"/>
              <a:t>following general solution for the restored image </a:t>
            </a:r>
            <a:r>
              <a:rPr lang="en-US" altLang="zh-CN" dirty="0" smtClean="0"/>
              <a:t>sequence is obtained 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02401" name="Picture 1" descr="C:\Users\Administrator\AppData\Roaming\Tencent\Users\1037639467\QQ\WinTemp\RichOle\(FEXP{PT9VT({@`8O[J`ZG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6991643" cy="341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9080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2.2 </a:t>
            </a:r>
            <a:r>
              <a:rPr lang="en-US" altLang="zh-CN" b="1" dirty="0"/>
              <a:t>Order-Statistic Filters</a:t>
            </a:r>
            <a:endParaRPr lang="zh-CN" altLang="en-US" b="1" dirty="0" smtClean="0">
              <a:ea typeface="宋体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altLang="zh-CN" dirty="0"/>
              <a:t>The overall filter structure thus obtained is shown in Fig. 5.</a:t>
            </a:r>
            <a:endParaRPr lang="zh-CN" altLang="en-US" dirty="0"/>
          </a:p>
        </p:txBody>
      </p:sp>
      <p:pic>
        <p:nvPicPr>
          <p:cNvPr id="103425" name="Picture 1" descr="C:\Users\Administrator\AppData\Roaming\Tencent\Users\1037639467\QQ\WinTemp\RichOle\)}F_}7SZJ{1YSFD5`@P9(MQ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47" y="2381063"/>
            <a:ext cx="8684633" cy="39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8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4624"/>
            <a:ext cx="7772400" cy="1143000"/>
          </a:xfrm>
        </p:spPr>
        <p:txBody>
          <a:bodyPr/>
          <a:lstStyle/>
          <a:p>
            <a:r>
              <a:rPr lang="en-US" altLang="zh-CN" sz="4000" b="1" dirty="0" smtClean="0"/>
              <a:t>3. </a:t>
            </a:r>
            <a:r>
              <a:rPr lang="en-US" altLang="zh-CN" sz="4000" b="1" dirty="0"/>
              <a:t>Blotch Detection and Removal</a:t>
            </a:r>
            <a:endParaRPr lang="zh-CN" altLang="en-US" sz="4000" b="1" dirty="0" smtClean="0">
              <a:ea typeface="宋体" charset="-122"/>
            </a:endParaRPr>
          </a:p>
        </p:txBody>
      </p:sp>
      <p:pic>
        <p:nvPicPr>
          <p:cNvPr id="1198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086169"/>
            <a:ext cx="5688632" cy="558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4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9560"/>
            <a:ext cx="7772400" cy="1143000"/>
          </a:xfrm>
        </p:spPr>
        <p:txBody>
          <a:bodyPr/>
          <a:lstStyle/>
          <a:p>
            <a:r>
              <a:rPr lang="en-US" altLang="zh-CN" sz="4000" b="1" dirty="0" smtClean="0"/>
              <a:t>3. </a:t>
            </a:r>
            <a:r>
              <a:rPr lang="en-US" altLang="zh-CN" sz="4000" b="1" dirty="0"/>
              <a:t>Blotch Detection and Removal</a:t>
            </a:r>
            <a:endParaRPr lang="zh-CN" altLang="en-US" sz="4000" b="1" dirty="0" smtClean="0">
              <a:ea typeface="宋体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2920" y="1280160"/>
            <a:ext cx="7739063" cy="5029200"/>
          </a:xfrm>
        </p:spPr>
        <p:txBody>
          <a:bodyPr/>
          <a:lstStyle/>
          <a:p>
            <a:r>
              <a:rPr lang="en-US" altLang="zh-CN" dirty="0" smtClean="0"/>
              <a:t>A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model for blotch is </a:t>
            </a:r>
            <a:r>
              <a:rPr lang="en-US" altLang="zh-CN" dirty="0"/>
              <a:t>the </a:t>
            </a:r>
            <a:r>
              <a:rPr lang="en-US" altLang="zh-CN" dirty="0" smtClean="0"/>
              <a:t>following: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spcBef>
                <a:spcPts val="3000"/>
              </a:spcBef>
            </a:pPr>
            <a:r>
              <a:rPr lang="en-US" altLang="zh-CN" dirty="0" smtClean="0"/>
              <a:t>The </a:t>
            </a:r>
            <a:r>
              <a:rPr lang="en-US" altLang="zh-CN" dirty="0"/>
              <a:t>overall blotch 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en-US" altLang="zh-CN" dirty="0" smtClean="0"/>
              <a:t> and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removal</a:t>
            </a:r>
            <a:r>
              <a:rPr lang="en-US" altLang="zh-CN" dirty="0"/>
              <a:t> scheme :</a:t>
            </a:r>
            <a:endParaRPr lang="zh-CN" altLang="en-US" dirty="0" smtClean="0">
              <a:ea typeface="宋体" charset="-122"/>
            </a:endParaRPr>
          </a:p>
        </p:txBody>
      </p:sp>
      <p:pic>
        <p:nvPicPr>
          <p:cNvPr id="104449" name="Picture 1" descr="C:\Users\Administrator\AppData\Roaming\Tencent\Users\1037639467\QQ\WinTemp\RichOle\Q7XR2{3}E~JHT5FRQ7T]_9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6" y="3231834"/>
            <a:ext cx="7671584" cy="32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84" y="1922144"/>
            <a:ext cx="7770496" cy="45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48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3.1 Blotch Detection</a:t>
            </a:r>
            <a:endParaRPr lang="zh-CN" altLang="en-US" sz="4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0040" y="1417320"/>
            <a:ext cx="8458200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 dirty="0"/>
              <a:t>three characteristic </a:t>
            </a:r>
            <a:r>
              <a:rPr lang="en-US" altLang="zh-CN" sz="3200" b="1" dirty="0" smtClean="0"/>
              <a:t>properties:</a:t>
            </a:r>
          </a:p>
          <a:p>
            <a:r>
              <a:rPr lang="en-US" altLang="zh-CN" sz="3000" dirty="0" smtClean="0"/>
              <a:t>blotches are temporally </a:t>
            </a:r>
            <a:r>
              <a:rPr lang="en-US" altLang="zh-CN" sz="3000" dirty="0"/>
              <a:t>independent and therefore hardly ever occur at </a:t>
            </a:r>
            <a:r>
              <a:rPr lang="en-US" altLang="zh-CN" sz="3000" dirty="0" smtClean="0"/>
              <a:t>the same </a:t>
            </a:r>
            <a:r>
              <a:rPr lang="en-US" altLang="zh-CN" sz="3000" dirty="0"/>
              <a:t>spatial location in successive frames. </a:t>
            </a:r>
            <a:endParaRPr lang="en-US" altLang="zh-CN" sz="3000" dirty="0" smtClean="0"/>
          </a:p>
          <a:p>
            <a:r>
              <a:rPr lang="en-US" altLang="zh-CN" sz="3000" dirty="0" smtClean="0"/>
              <a:t>the intensity </a:t>
            </a:r>
            <a:r>
              <a:rPr lang="en-US" altLang="zh-CN" sz="3000" dirty="0"/>
              <a:t>of a blotch is significantly different from its </a:t>
            </a:r>
            <a:r>
              <a:rPr lang="en-US" altLang="zh-CN" sz="3000" dirty="0" smtClean="0"/>
              <a:t>neighboring uncorrupted </a:t>
            </a:r>
            <a:r>
              <a:rPr lang="en-US" altLang="zh-CN" sz="3000" dirty="0"/>
              <a:t>intensities</a:t>
            </a:r>
            <a:r>
              <a:rPr lang="en-US" altLang="zh-CN" sz="3000" dirty="0" smtClean="0"/>
              <a:t>.</a:t>
            </a:r>
          </a:p>
          <a:p>
            <a:r>
              <a:rPr lang="en-US" altLang="zh-CN" sz="3000" dirty="0" smtClean="0"/>
              <a:t>blotches </a:t>
            </a:r>
            <a:r>
              <a:rPr lang="en-US" altLang="zh-CN" sz="3000" dirty="0"/>
              <a:t>form coherent </a:t>
            </a:r>
            <a:r>
              <a:rPr lang="en-US" altLang="zh-CN" sz="3000" dirty="0" smtClean="0"/>
              <a:t>regions in </a:t>
            </a:r>
            <a:r>
              <a:rPr lang="en-US" altLang="zh-CN" sz="3000" dirty="0"/>
              <a:t>a frame, as opposed to, for instance, spatiotemporal shot noise.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6998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320"/>
            <a:ext cx="7772400" cy="1143000"/>
          </a:xfrm>
        </p:spPr>
        <p:txBody>
          <a:bodyPr/>
          <a:lstStyle/>
          <a:p>
            <a:r>
              <a:rPr lang="en-US" altLang="zh-CN" b="1" dirty="0"/>
              <a:t>3.1 Blotch Detection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72794" y="1194580"/>
            <a:ext cx="8374966" cy="5084300"/>
          </a:xfrm>
        </p:spPr>
        <p:txBody>
          <a:bodyPr/>
          <a:lstStyle/>
          <a:p>
            <a:r>
              <a:rPr lang="en-US" altLang="zh-CN" dirty="0"/>
              <a:t>pixel-based blotch detector 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the spike-detector </a:t>
            </a:r>
            <a:r>
              <a:rPr lang="en-US" altLang="zh-CN" dirty="0"/>
              <a:t>index (SDI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 blotch pixel is detected if SDI(</a:t>
            </a:r>
            <a:r>
              <a:rPr lang="en-US" altLang="zh-CN" dirty="0" err="1" smtClean="0"/>
              <a:t>n,k</a:t>
            </a:r>
            <a:r>
              <a:rPr lang="en-US" altLang="zh-CN" dirty="0" smtClean="0"/>
              <a:t>) exceeds a threshold: </a:t>
            </a:r>
          </a:p>
          <a:p>
            <a:endParaRPr lang="en-US" altLang="zh-CN" dirty="0" smtClean="0"/>
          </a:p>
        </p:txBody>
      </p:sp>
      <p:pic>
        <p:nvPicPr>
          <p:cNvPr id="105500" name="Picture 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064" y="2301240"/>
            <a:ext cx="7923481" cy="105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50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6468" y="4950143"/>
            <a:ext cx="4512428" cy="93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45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1. Introduction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980728"/>
            <a:ext cx="8136904" cy="4114800"/>
          </a:xfrm>
        </p:spPr>
        <p:txBody>
          <a:bodyPr/>
          <a:lstStyle/>
          <a:p>
            <a:r>
              <a:rPr lang="en-US" altLang="zh-CN" dirty="0"/>
              <a:t>Video enhancement </a:t>
            </a:r>
            <a:r>
              <a:rPr lang="en-US" altLang="zh-CN" dirty="0" smtClean="0"/>
              <a:t>and restoration has </a:t>
            </a:r>
            <a:r>
              <a:rPr lang="en-US" altLang="zh-CN" dirty="0"/>
              <a:t>always been </a:t>
            </a:r>
            <a:r>
              <a:rPr lang="en-US" altLang="zh-CN" dirty="0" smtClean="0"/>
              <a:t>important, </a:t>
            </a:r>
            <a:r>
              <a:rPr lang="en-US" altLang="zh-CN" dirty="0" smtClean="0">
                <a:ea typeface="宋体" charset="-122"/>
              </a:rPr>
              <a:t>not only to improve the visual quality but also to increase the performance of subsequent tasks such as analysis and interpretation.</a:t>
            </a:r>
          </a:p>
          <a:p>
            <a:pPr marL="0" indent="0">
              <a:buNone/>
            </a:pPr>
            <a:r>
              <a:rPr lang="en-US" altLang="zh-CN" b="1" dirty="0" smtClean="0">
                <a:ea typeface="宋体" charset="-122"/>
              </a:rPr>
              <a:t>applications</a:t>
            </a:r>
          </a:p>
          <a:p>
            <a:r>
              <a:rPr lang="en-US" altLang="zh-CN" dirty="0" smtClean="0">
                <a:ea typeface="宋体" charset="-122"/>
              </a:rPr>
              <a:t>one encounters in astronomy, forensic sciences, and medical imaging</a:t>
            </a:r>
          </a:p>
          <a:p>
            <a:r>
              <a:rPr lang="en-US" altLang="zh-CN" dirty="0" smtClean="0">
                <a:ea typeface="宋体" charset="-122"/>
              </a:rPr>
              <a:t>preserving motion pictures and videotapes recorded over the last century : reusing old film and video material</a:t>
            </a: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3.1 Blotch Detection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7833360" cy="5029200"/>
          </a:xfrm>
        </p:spPr>
        <p:txBody>
          <a:bodyPr/>
          <a:lstStyle/>
          <a:p>
            <a:r>
              <a:rPr lang="en-US" altLang="zh-CN" dirty="0" smtClean="0"/>
              <a:t>order-statistic-based detector 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the rank order difference (ROD) detector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 blotch pixel is detected if any of the rank order differences exceeds a specific threshold Ti: </a:t>
            </a:r>
            <a:endParaRPr lang="zh-CN" altLang="en-US" dirty="0"/>
          </a:p>
        </p:txBody>
      </p:sp>
      <p:pic>
        <p:nvPicPr>
          <p:cNvPr id="5" name="Picture 3" descr="C:\Users\Administrator\AppData\Roaming\Tencent\Users\1037639467\QQ\WinTemp\RichOle\K}0LT289V[OR71$DM]R4S9R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2467312"/>
            <a:ext cx="6736080" cy="186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5373216"/>
            <a:ext cx="4844979" cy="11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89560"/>
            <a:ext cx="7772400" cy="1143000"/>
          </a:xfrm>
        </p:spPr>
        <p:txBody>
          <a:bodyPr/>
          <a:lstStyle/>
          <a:p>
            <a:r>
              <a:rPr lang="en-US" altLang="zh-CN" b="1" dirty="0"/>
              <a:t>3.1 Blotch Detection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6497" name="Picture 1" descr="C:\Users\Administrator\AppData\Roaming\Tencent\Users\1037639467\QQ\WinTemp\RichOle\SXSSPTQYP%~8V`J}Z`}2KY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1325378"/>
            <a:ext cx="7473459" cy="494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66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3" name="Picture 3" descr="C:\Users\Administrator\AppData\Roaming\Tencent\Users\1037639467\QQ\WinTemp\RichOle\1{{]FMIMXR~S`@7%G%M7TK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986" y="3322438"/>
            <a:ext cx="5233182" cy="313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altLang="zh-CN" b="1" dirty="0"/>
              <a:t>3.1 Blotch Detection</a:t>
            </a:r>
            <a:endParaRPr lang="zh-CN" altLang="en-US" dirty="0"/>
          </a:p>
        </p:txBody>
      </p:sp>
      <p:pic>
        <p:nvPicPr>
          <p:cNvPr id="107521" name="Picture 1" descr="C:\Users\Administrator\AppData\Roaming\Tencent\Users\1037639467\QQ\WinTemp\RichOle\4Z){9(_W@LBJDL%PG`WH18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7" y="1533379"/>
            <a:ext cx="2335237" cy="25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22" name="Picture 2" descr="C:\Users\Administrator\AppData\Roaming\Tencent\Users\1037639467\QQ\WinTemp\RichOle\7U)KC`5{(PB3WC]}2J%{P4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286" y="1533379"/>
            <a:ext cx="3163765" cy="267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4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r>
              <a:rPr lang="en-US" altLang="zh-CN" b="1" dirty="0"/>
              <a:t>3.1 Blotch Detection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199" y="1524000"/>
            <a:ext cx="7983415" cy="5029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postprocessing</a:t>
            </a:r>
            <a:r>
              <a:rPr lang="en-US" altLang="zh-CN" b="1" dirty="0"/>
              <a:t> </a:t>
            </a:r>
            <a:r>
              <a:rPr lang="en-US" altLang="zh-CN" b="1" dirty="0" smtClean="0"/>
              <a:t>the blotch </a:t>
            </a:r>
            <a:r>
              <a:rPr lang="en-US" altLang="zh-CN" b="1" dirty="0"/>
              <a:t>mask in </a:t>
            </a:r>
            <a:r>
              <a:rPr lang="en-US" altLang="zh-CN" b="1" dirty="0" smtClean="0"/>
              <a:t>two ways</a:t>
            </a:r>
            <a:r>
              <a:rPr lang="en-US" altLang="zh-CN" b="1" dirty="0"/>
              <a:t>:</a:t>
            </a:r>
            <a:r>
              <a:rPr lang="en-US" altLang="zh-CN" b="1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removing small </a:t>
            </a:r>
            <a:r>
              <a:rPr lang="en-US" altLang="zh-CN" dirty="0"/>
              <a:t>blotches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completing </a:t>
            </a:r>
            <a:r>
              <a:rPr lang="en-US" altLang="zh-CN" dirty="0"/>
              <a:t>partially </a:t>
            </a:r>
            <a:r>
              <a:rPr lang="en-US" altLang="zh-CN" dirty="0" smtClean="0"/>
              <a:t>detected blotches: hysteresis </a:t>
            </a:r>
            <a:r>
              <a:rPr lang="en-US" altLang="zh-CN" dirty="0" err="1" smtClean="0"/>
              <a:t>thresholding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33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en-US" altLang="zh-CN" b="1" dirty="0"/>
              <a:t>3.1 Blotch Detection</a:t>
            </a:r>
            <a:endParaRPr lang="zh-CN" altLang="en-US" dirty="0"/>
          </a:p>
        </p:txBody>
      </p:sp>
      <p:pic>
        <p:nvPicPr>
          <p:cNvPr id="108545" name="Picture 1" descr="C:\Users\Administrator\AppData\Roaming\Tencent\Users\1037639467\QQ\WinTemp\RichOle\(X08RTMKNO~]I5J[Z{@0C)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7" y="1420838"/>
            <a:ext cx="8620303" cy="455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167" y="518160"/>
            <a:ext cx="7979898" cy="1143000"/>
          </a:xfrm>
        </p:spPr>
        <p:txBody>
          <a:bodyPr/>
          <a:lstStyle/>
          <a:p>
            <a:r>
              <a:rPr lang="en-US" altLang="zh-CN" sz="3200" b="1" dirty="0"/>
              <a:t>3.2 Motion Vector Repair and Interpolating</a:t>
            </a:r>
            <a:br>
              <a:rPr lang="en-US" altLang="zh-CN" sz="3200" b="1" dirty="0"/>
            </a:br>
            <a:r>
              <a:rPr lang="en-US" altLang="zh-CN" sz="3200" b="1" dirty="0"/>
              <a:t>Corrupted Intensities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6861" y="1704535"/>
            <a:ext cx="8250702" cy="48908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Two </a:t>
            </a:r>
            <a:r>
              <a:rPr lang="en-US" altLang="zh-CN" b="1" dirty="0"/>
              <a:t>strategies in recovering motion </a:t>
            </a:r>
            <a:r>
              <a:rPr lang="en-US" altLang="zh-CN" b="1" dirty="0" smtClean="0"/>
              <a:t>vectors:</a:t>
            </a:r>
          </a:p>
          <a:p>
            <a:r>
              <a:rPr lang="en-US" altLang="zh-CN" dirty="0"/>
              <a:t>take an average </a:t>
            </a:r>
            <a:r>
              <a:rPr lang="en-US" altLang="zh-CN" dirty="0" smtClean="0"/>
              <a:t>of surrounding </a:t>
            </a:r>
            <a:r>
              <a:rPr lang="en-US" altLang="zh-CN" dirty="0"/>
              <a:t>motion </a:t>
            </a:r>
            <a:r>
              <a:rPr lang="en-US" altLang="zh-CN" dirty="0" smtClean="0"/>
              <a:t>vectors</a:t>
            </a:r>
            <a:endParaRPr lang="en-US" altLang="zh-CN" dirty="0"/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validate </a:t>
            </a:r>
            <a:r>
              <a:rPr lang="en-US" altLang="zh-CN" dirty="0"/>
              <a:t>the corrected motion vectors using </a:t>
            </a:r>
            <a:r>
              <a:rPr lang="en-US" altLang="zh-CN" dirty="0" smtClean="0"/>
              <a:t>intensity information </a:t>
            </a:r>
            <a:r>
              <a:rPr lang="en-US" altLang="zh-CN" dirty="0"/>
              <a:t>directly neighboring the blotched area</a:t>
            </a:r>
          </a:p>
        </p:txBody>
      </p:sp>
    </p:spTree>
    <p:extLst>
      <p:ext uri="{BB962C8B-B14F-4D97-AF65-F5344CB8AC3E}">
        <p14:creationId xmlns:p14="http://schemas.microsoft.com/office/powerpoint/2010/main" val="20979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02" y="518160"/>
            <a:ext cx="7979898" cy="1143000"/>
          </a:xfrm>
        </p:spPr>
        <p:txBody>
          <a:bodyPr/>
          <a:lstStyle/>
          <a:p>
            <a:r>
              <a:rPr lang="en-US" altLang="zh-CN" sz="3200" b="1" dirty="0"/>
              <a:t>3.2 Motion Vector Repair and Interpolating</a:t>
            </a:r>
            <a:br>
              <a:rPr lang="en-US" altLang="zh-CN" sz="3200" b="1" dirty="0"/>
            </a:br>
            <a:r>
              <a:rPr lang="en-US" altLang="zh-CN" sz="3200" b="1" dirty="0"/>
              <a:t>Corrupted Intensities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6240" y="1737360"/>
            <a:ext cx="8311662" cy="1524000"/>
          </a:xfrm>
        </p:spPr>
        <p:txBody>
          <a:bodyPr/>
          <a:lstStyle/>
          <a:p>
            <a:r>
              <a:rPr lang="en-US" altLang="zh-CN" dirty="0"/>
              <a:t>In a multistage median </a:t>
            </a:r>
            <a:r>
              <a:rPr lang="en-US" altLang="zh-CN" dirty="0" smtClean="0"/>
              <a:t>interpolation filter</a:t>
            </a:r>
            <a:r>
              <a:rPr lang="en-US" altLang="zh-CN" dirty="0"/>
              <a:t>, </a:t>
            </a:r>
            <a:r>
              <a:rPr lang="en-US" altLang="zh-CN" dirty="0" smtClean="0"/>
              <a:t>five interpolated </a:t>
            </a:r>
            <a:r>
              <a:rPr lang="en-US" altLang="zh-CN" dirty="0"/>
              <a:t>results are computed by using </a:t>
            </a:r>
            <a:r>
              <a:rPr lang="en-US" altLang="zh-CN" dirty="0" smtClean="0"/>
              <a:t>the (motion-compensated) </a:t>
            </a:r>
            <a:r>
              <a:rPr lang="en-US" altLang="zh-CN" dirty="0"/>
              <a:t>spatiotemporal </a:t>
            </a:r>
            <a:r>
              <a:rPr lang="en-US" altLang="zh-CN" dirty="0" smtClean="0"/>
              <a:t>neighborhoods.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15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02" y="381000"/>
            <a:ext cx="7979898" cy="1143000"/>
          </a:xfrm>
        </p:spPr>
        <p:txBody>
          <a:bodyPr/>
          <a:lstStyle/>
          <a:p>
            <a:r>
              <a:rPr lang="en-US" altLang="zh-CN" sz="3200" b="1" dirty="0"/>
              <a:t>3.2 Motion Vector Repair and Interpolating</a:t>
            </a:r>
            <a:br>
              <a:rPr lang="en-US" altLang="zh-CN" sz="3200" b="1" dirty="0"/>
            </a:br>
            <a:r>
              <a:rPr lang="en-US" altLang="zh-CN" sz="3200" b="1" dirty="0"/>
              <a:t>Corrupted Intensities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50702" cy="4890868"/>
          </a:xfrm>
        </p:spPr>
        <p:txBody>
          <a:bodyPr/>
          <a:lstStyle/>
          <a:p>
            <a:r>
              <a:rPr lang="en-US" altLang="zh-CN" sz="2400" dirty="0"/>
              <a:t>Each of the five interpolated results is computed </a:t>
            </a:r>
            <a:r>
              <a:rPr lang="en-US" altLang="zh-CN" sz="2400" dirty="0" smtClean="0"/>
              <a:t>as the </a:t>
            </a:r>
            <a:r>
              <a:rPr lang="en-US" altLang="zh-CN" sz="2400" dirty="0"/>
              <a:t>median over the corresponding neighborhood </a:t>
            </a:r>
            <a:r>
              <a:rPr lang="en-US" altLang="zh-CN" sz="2400" b="1" i="1" dirty="0"/>
              <a:t>Si</a:t>
            </a:r>
            <a:r>
              <a:rPr lang="en-US" altLang="zh-CN" sz="2400" b="1" i="1" dirty="0" smtClean="0"/>
              <a:t>: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sz="2400" dirty="0"/>
              <a:t>The final result is computed </a:t>
            </a:r>
            <a:r>
              <a:rPr lang="en-US" altLang="zh-CN" sz="2400" b="1" dirty="0"/>
              <a:t>as </a:t>
            </a:r>
            <a:r>
              <a:rPr lang="en-US" altLang="zh-CN" sz="2400" dirty="0"/>
              <a:t>the median over the five </a:t>
            </a:r>
            <a:r>
              <a:rPr lang="en-US" altLang="zh-CN" sz="2400" dirty="0" smtClean="0"/>
              <a:t>intermediate results</a:t>
            </a:r>
            <a:r>
              <a:rPr lang="en-US" altLang="zh-CN" sz="2400" dirty="0"/>
              <a:t>:</a:t>
            </a:r>
          </a:p>
        </p:txBody>
      </p:sp>
      <p:pic>
        <p:nvPicPr>
          <p:cNvPr id="111617" name="Picture 1" descr="C:\Users\Administrator\AppData\Roaming\Tencent\Users\1037639467\QQ\WinTemp\RichOle\Y@BNV@[{0KQVTGT[%I5D3F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02" y="2546251"/>
            <a:ext cx="6636561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18" name="Picture 2" descr="C:\Users\Administrator\AppData\Roaming\Tencent\Users\1037639467\QQ\WinTemp\RichOle\$AW%@3W{Y~(V8_{Q8%8[`V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85184"/>
            <a:ext cx="4754880" cy="122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06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1" descr="C:\Users\Administrator\AppData\Roaming\Tencent\Users\1037639467\QQ\WinTemp\RichOle\BSY}~`@UP{K}@K@CB$RC@3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579144"/>
            <a:ext cx="8122921" cy="463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02" y="381000"/>
            <a:ext cx="7979898" cy="1143000"/>
          </a:xfrm>
        </p:spPr>
        <p:txBody>
          <a:bodyPr/>
          <a:lstStyle/>
          <a:p>
            <a:r>
              <a:rPr lang="en-US" altLang="zh-CN" sz="3200" b="1" dirty="0"/>
              <a:t>3.2 Motion Vector Repair and Interpolating</a:t>
            </a:r>
            <a:br>
              <a:rPr lang="en-US" altLang="zh-CN" sz="3200" b="1" dirty="0"/>
            </a:br>
            <a:r>
              <a:rPr lang="en-US" altLang="zh-CN" sz="3200" b="1" dirty="0"/>
              <a:t>Corrupted Intensities</a:t>
            </a:r>
            <a:endParaRPr lang="zh-CN" altLang="en-US" sz="32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54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302" y="381000"/>
            <a:ext cx="7979898" cy="1143000"/>
          </a:xfrm>
        </p:spPr>
        <p:txBody>
          <a:bodyPr/>
          <a:lstStyle/>
          <a:p>
            <a:r>
              <a:rPr lang="en-US" altLang="zh-CN" sz="3200" b="1" dirty="0"/>
              <a:t>3.2 Motion Vector Repair and Interpolating</a:t>
            </a:r>
            <a:br>
              <a:rPr lang="en-US" altLang="zh-CN" sz="3200" b="1" dirty="0"/>
            </a:br>
            <a:r>
              <a:rPr lang="en-US" altLang="zh-CN" sz="3200" b="1" dirty="0"/>
              <a:t>Corrupted Intensities</a:t>
            </a:r>
            <a:endParaRPr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50702" cy="4890868"/>
          </a:xfrm>
        </p:spPr>
        <p:txBody>
          <a:bodyPr/>
          <a:lstStyle/>
          <a:p>
            <a:endParaRPr lang="zh-CN" altLang="en-US" dirty="0"/>
          </a:p>
          <a:p>
            <a:endParaRPr lang="en-US" altLang="zh-CN" dirty="0"/>
          </a:p>
        </p:txBody>
      </p:sp>
      <p:pic>
        <p:nvPicPr>
          <p:cNvPr id="112642" name="Picture 2" descr="C:\Users\Administrator\AppData\Roaming\Tencent\Users\1037639467\QQ\WinTemp\RichOle\FL3)N4J@7K8}[N@Q$XJ$I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98" y="2236763"/>
            <a:ext cx="3713723" cy="373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43" name="Picture 3" descr="C:\Users\Administrator\AppData\Roaming\Tencent\Users\1037639467\QQ\WinTemp\RichOle\(NGF75VK4A1YYUXS%1HH(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28" y="2349305"/>
            <a:ext cx="3649050" cy="361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87398" y="1745850"/>
            <a:ext cx="66188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Result of the blotch-corrected frame: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0367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1. Introduction</a:t>
            </a:r>
          </a:p>
        </p:txBody>
      </p:sp>
      <p:pic>
        <p:nvPicPr>
          <p:cNvPr id="8192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35" y="1772816"/>
            <a:ext cx="9134865" cy="32647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4. Intensity </a:t>
            </a:r>
            <a:r>
              <a:rPr lang="en-US" altLang="zh-CN" b="1" dirty="0"/>
              <a:t>Flicker Correction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83568" y="1412776"/>
            <a:ext cx="7774632" cy="4683224"/>
          </a:xfrm>
        </p:spPr>
        <p:txBody>
          <a:bodyPr/>
          <a:lstStyle/>
          <a:p>
            <a:r>
              <a:rPr lang="en-US" altLang="zh-CN" dirty="0"/>
              <a:t>Intensity flicker is defined as unnatural temporal fluctuations of </a:t>
            </a:r>
            <a:r>
              <a:rPr lang="en-US" altLang="zh-CN" dirty="0" smtClean="0"/>
              <a:t>frame </a:t>
            </a:r>
            <a:r>
              <a:rPr lang="en-US" altLang="zh-CN" dirty="0"/>
              <a:t>intensities that do not originate from the original </a:t>
            </a:r>
            <a:r>
              <a:rPr lang="en-US" altLang="zh-CN" dirty="0" smtClean="0"/>
              <a:t>scene.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3212976"/>
            <a:ext cx="8661884" cy="27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 Intensity </a:t>
            </a:r>
            <a:r>
              <a:rPr lang="en-US" altLang="zh-CN" b="1" dirty="0"/>
              <a:t>Flicker Correction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81200"/>
            <a:ext cx="8206680" cy="4114800"/>
          </a:xfrm>
        </p:spPr>
        <p:txBody>
          <a:bodyPr/>
          <a:lstStyle/>
          <a:p>
            <a:r>
              <a:rPr lang="en-US" altLang="zh-CN" dirty="0" smtClean="0"/>
              <a:t>A model describing the intensity flicker: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Here ,                 and               are </a:t>
            </a:r>
            <a:r>
              <a:rPr lang="en-US" altLang="zh-CN" sz="2800" dirty="0"/>
              <a:t>the multiplicative and additive </a:t>
            </a:r>
            <a:r>
              <a:rPr lang="en-US" altLang="zh-CN" sz="2800" dirty="0" smtClean="0"/>
              <a:t>unknown </a:t>
            </a:r>
            <a:r>
              <a:rPr lang="en-US" altLang="zh-CN" sz="2800" dirty="0"/>
              <a:t>flicker parameters, </a:t>
            </a:r>
            <a:r>
              <a:rPr lang="en-US" altLang="zh-CN" sz="2800" dirty="0" smtClean="0"/>
              <a:t>                             </a:t>
            </a:r>
            <a:r>
              <a:rPr lang="en-US" altLang="zh-CN" dirty="0" smtClean="0"/>
              <a:t>        </a:t>
            </a:r>
            <a:r>
              <a:rPr lang="en-US" altLang="zh-CN" sz="2800" dirty="0" smtClean="0"/>
              <a:t>                    </a:t>
            </a:r>
          </a:p>
          <a:p>
            <a:pPr marL="457200" lvl="1" indent="0">
              <a:buNone/>
            </a:pPr>
            <a:r>
              <a:rPr lang="en-US" altLang="zh-CN" dirty="0" smtClean="0"/>
              <a:t>               </a:t>
            </a:r>
            <a:r>
              <a:rPr lang="en-US" altLang="zh-CN" sz="2800" dirty="0" smtClean="0"/>
              <a:t>is an independent noise term.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189987"/>
              </p:ext>
            </p:extLst>
          </p:nvPr>
        </p:nvGraphicFramePr>
        <p:xfrm>
          <a:off x="971600" y="2564904"/>
          <a:ext cx="7360921" cy="55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8" name="Equation" r:id="rId3" imgW="3009600" imgH="215640" progId="Equation.DSMT4">
                  <p:embed/>
                </p:oleObj>
              </mc:Choice>
              <mc:Fallback>
                <p:oleObj name="Equation" r:id="rId3" imgW="30096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564904"/>
                        <a:ext cx="7360921" cy="554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3" name="Object 19"/>
          <p:cNvGraphicFramePr>
            <a:graphicFrameLocks noChangeAspect="1"/>
          </p:cNvGraphicFramePr>
          <p:nvPr/>
        </p:nvGraphicFramePr>
        <p:xfrm>
          <a:off x="2267744" y="3717032"/>
          <a:ext cx="1085850" cy="44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9" name="Equation" r:id="rId5" imgW="495000" imgH="203040" progId="Equation.DSMT4">
                  <p:embed/>
                </p:oleObj>
              </mc:Choice>
              <mc:Fallback>
                <p:oleObj name="Equation" r:id="rId5" imgW="49500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717032"/>
                        <a:ext cx="1085850" cy="445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4" name="Object 20"/>
          <p:cNvGraphicFramePr>
            <a:graphicFrameLocks noChangeAspect="1"/>
          </p:cNvGraphicFramePr>
          <p:nvPr/>
        </p:nvGraphicFramePr>
        <p:xfrm>
          <a:off x="4211960" y="3717032"/>
          <a:ext cx="100703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0" name="Equation" r:id="rId7" imgW="507960" imgH="215640" progId="Equation.DSMT4">
                  <p:embed/>
                </p:oleObj>
              </mc:Choice>
              <mc:Fallback>
                <p:oleObj name="Equation" r:id="rId7" imgW="5079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717032"/>
                        <a:ext cx="1007035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5" name="Object 21"/>
          <p:cNvGraphicFramePr>
            <a:graphicFrameLocks noChangeAspect="1"/>
          </p:cNvGraphicFramePr>
          <p:nvPr/>
        </p:nvGraphicFramePr>
        <p:xfrm>
          <a:off x="1187624" y="4653136"/>
          <a:ext cx="1112520" cy="414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01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53136"/>
                        <a:ext cx="1112520" cy="414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8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altLang="zh-CN" sz="4000" b="1" dirty="0" smtClean="0"/>
              <a:t>4.1 Flicker </a:t>
            </a:r>
            <a:r>
              <a:rPr lang="en-US" altLang="zh-CN" sz="4000" b="1" dirty="0"/>
              <a:t>Parameter Estimation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" y="1310640"/>
            <a:ext cx="8229600" cy="5029200"/>
          </a:xfrm>
        </p:spPr>
        <p:txBody>
          <a:bodyPr/>
          <a:lstStyle/>
          <a:p>
            <a:pPr algn="just"/>
            <a:r>
              <a:rPr lang="en-US" altLang="zh-CN" dirty="0"/>
              <a:t>If the flicker parameters were known, then one could form an </a:t>
            </a:r>
            <a:r>
              <a:rPr lang="en-US" altLang="zh-CN" dirty="0" smtClean="0"/>
              <a:t>estimate </a:t>
            </a:r>
            <a:r>
              <a:rPr lang="en-US" altLang="zh-CN" dirty="0"/>
              <a:t>of the original intensity from a corrupted intensity by </a:t>
            </a:r>
            <a:r>
              <a:rPr lang="en-US" altLang="zh-CN" dirty="0" smtClean="0"/>
              <a:t>using </a:t>
            </a:r>
            <a:r>
              <a:rPr lang="en-US" altLang="zh-CN" dirty="0"/>
              <a:t>the following straightforward linear estimator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60294"/>
              </p:ext>
            </p:extLst>
          </p:nvPr>
        </p:nvGraphicFramePr>
        <p:xfrm>
          <a:off x="1398220" y="3430559"/>
          <a:ext cx="6586165" cy="669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01" name="Equation" r:id="rId3" imgW="2374560" imgH="241200" progId="Equation.DSMT4">
                  <p:embed/>
                </p:oleObj>
              </mc:Choice>
              <mc:Fallback>
                <p:oleObj name="Equation" r:id="rId3" imgW="23745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220" y="3430559"/>
                        <a:ext cx="6586165" cy="6690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5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8388424" cy="5029200"/>
          </a:xfrm>
        </p:spPr>
        <p:txBody>
          <a:bodyPr/>
          <a:lstStyle/>
          <a:p>
            <a:r>
              <a:rPr lang="en-US" altLang="zh-CN" dirty="0" smtClean="0"/>
              <a:t>In order to obtain estimates for the coefficients                               </a:t>
            </a:r>
          </a:p>
          <a:p>
            <a:pPr>
              <a:buNone/>
            </a:pPr>
            <a:r>
              <a:rPr lang="en-US" altLang="zh-CN" dirty="0" smtClean="0"/>
              <a:t>               , the mean-squared error between               and              is minimized, yielding the following optimal solution: </a:t>
            </a:r>
            <a:endParaRPr lang="en-US" altLang="zh-CN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09558"/>
              </p:ext>
            </p:extLst>
          </p:nvPr>
        </p:nvGraphicFramePr>
        <p:xfrm>
          <a:off x="467544" y="3717032"/>
          <a:ext cx="8062519" cy="24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3" name="Equation" r:id="rId3" imgW="3555720" imgH="1041120" progId="Equation.DSMT4">
                  <p:embed/>
                </p:oleObj>
              </mc:Choice>
              <mc:Fallback>
                <p:oleObj name="Equation" r:id="rId3" imgW="3555720" imgH="1041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717032"/>
                        <a:ext cx="8062519" cy="2448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1398588" y="565468"/>
          <a:ext cx="6586537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4" name="Equation" r:id="rId5" imgW="2374560" imgH="241200" progId="Equation.DSMT4">
                  <p:embed/>
                </p:oleObj>
              </mc:Choice>
              <mc:Fallback>
                <p:oleObj name="Equation" r:id="rId5" imgW="23745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565468"/>
                        <a:ext cx="6586537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360261" y="1916832"/>
          <a:ext cx="1115395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5" name="Equation" r:id="rId7" imgW="520560" imgH="241200" progId="Equation.DSMT4">
                  <p:embed/>
                </p:oleObj>
              </mc:Choice>
              <mc:Fallback>
                <p:oleObj name="Equation" r:id="rId7" imgW="52056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61" y="1916832"/>
                        <a:ext cx="1115395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7092280" y="1916832"/>
          <a:ext cx="1192530" cy="53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6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1916832"/>
                        <a:ext cx="1192530" cy="53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1187623" y="2348880"/>
          <a:ext cx="121613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57" name="Equation" r:id="rId11" imgW="482400" imgH="228600" progId="Equation.DSMT4">
                  <p:embed/>
                </p:oleObj>
              </mc:Choice>
              <mc:Fallback>
                <p:oleObj name="Equation" r:id="rId11" imgW="48240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3" y="2348880"/>
                        <a:ext cx="1216133" cy="576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5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/>
              <a:t>4.1 Flicker Parameter Estimation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observed image </a:t>
            </a:r>
            <a:r>
              <a:rPr lang="en-US" altLang="zh-CN" dirty="0" smtClean="0"/>
              <a:t>sequence </a:t>
            </a:r>
            <a:r>
              <a:rPr lang="en-US" altLang="zh-CN" dirty="0"/>
              <a:t>does not contain any noise, </a:t>
            </a:r>
            <a:r>
              <a:rPr lang="en-US" altLang="zh-CN" dirty="0" smtClean="0"/>
              <a:t>then: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932775"/>
              </p:ext>
            </p:extLst>
          </p:nvPr>
        </p:nvGraphicFramePr>
        <p:xfrm>
          <a:off x="2771800" y="3429000"/>
          <a:ext cx="3477359" cy="2074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9" name="Equation" r:id="rId3" imgW="1447560" imgH="863280" progId="Equation.DSMT4">
                  <p:embed/>
                </p:oleObj>
              </mc:Choice>
              <mc:Fallback>
                <p:oleObj name="Equation" r:id="rId3" imgW="1447560" imgH="8632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429000"/>
                        <a:ext cx="3477359" cy="2074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1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US" altLang="zh-CN" sz="4000" b="1" dirty="0" smtClean="0"/>
              <a:t>4.1 Flicker </a:t>
            </a:r>
            <a:r>
              <a:rPr lang="en-US" altLang="zh-CN" sz="4000" b="1" dirty="0"/>
              <a:t>Parameter Estimation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r>
              <a:rPr lang="en-US" altLang="zh-CN" dirty="0"/>
              <a:t>In practice, the true values for the </a:t>
            </a:r>
            <a:r>
              <a:rPr lang="en-US" altLang="zh-CN" dirty="0" smtClean="0"/>
              <a:t>intensity-flicker </a:t>
            </a:r>
            <a:r>
              <a:rPr lang="en-US" altLang="zh-CN" dirty="0"/>
              <a:t>parameters </a:t>
            </a:r>
            <a:r>
              <a:rPr lang="el-GR" altLang="zh-CN" dirty="0" smtClean="0"/>
              <a:t>α</a:t>
            </a:r>
            <a:r>
              <a:rPr lang="en-US" altLang="zh-CN" dirty="0" smtClean="0"/>
              <a:t>(n</a:t>
            </a:r>
            <a:r>
              <a:rPr lang="en-US" altLang="zh-CN" dirty="0"/>
              <a:t>, k) and </a:t>
            </a:r>
            <a:r>
              <a:rPr lang="el-GR" altLang="zh-CN" dirty="0" smtClean="0"/>
              <a:t>β</a:t>
            </a:r>
            <a:r>
              <a:rPr lang="en-US" altLang="zh-CN" dirty="0" smtClean="0"/>
              <a:t>(n</a:t>
            </a:r>
            <a:r>
              <a:rPr lang="en-US" altLang="zh-CN" dirty="0"/>
              <a:t>, k) are unknown and have to be estimated from </a:t>
            </a:r>
            <a:r>
              <a:rPr lang="en-US" altLang="zh-CN" dirty="0" smtClean="0"/>
              <a:t>the </a:t>
            </a:r>
            <a:r>
              <a:rPr lang="en-US" altLang="zh-CN" dirty="0"/>
              <a:t>corrupted image sequence </a:t>
            </a:r>
            <a:r>
              <a:rPr lang="en-US" altLang="zh-CN" dirty="0" smtClean="0"/>
              <a:t>itself.</a:t>
            </a:r>
            <a:endParaRPr lang="en-US" altLang="zh-CN" sz="2400" dirty="0" smtClean="0"/>
          </a:p>
          <a:p>
            <a:r>
              <a:rPr lang="en-US" altLang="zh-CN" dirty="0"/>
              <a:t>Since the flicker parameters </a:t>
            </a:r>
            <a:r>
              <a:rPr lang="en-US" altLang="zh-CN" dirty="0" smtClean="0"/>
              <a:t>are </a:t>
            </a:r>
            <a:r>
              <a:rPr lang="en-US" altLang="zh-CN" dirty="0"/>
              <a:t>spatially smooth functions, we assume that they are locally </a:t>
            </a:r>
            <a:r>
              <a:rPr lang="en-US" altLang="zh-CN" dirty="0" smtClean="0"/>
              <a:t>constant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endParaRPr lang="en-US" altLang="zh-CN" sz="2400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sz="2800" dirty="0" smtClean="0"/>
          </a:p>
          <a:p>
            <a:pPr marL="457200" lvl="1" indent="0">
              <a:buNone/>
            </a:pPr>
            <a:r>
              <a:rPr lang="en-US" altLang="zh-CN" sz="2800" dirty="0" smtClean="0"/>
              <a:t>where S</a:t>
            </a:r>
            <a:r>
              <a:rPr lang="en-US" altLang="zh-CN" sz="2800" baseline="-25000" dirty="0" smtClean="0"/>
              <a:t>m</a:t>
            </a:r>
            <a:r>
              <a:rPr lang="en-US" altLang="zh-CN" sz="2800" dirty="0" smtClean="0"/>
              <a:t> indicates a small frame region.</a:t>
            </a:r>
            <a:endParaRPr lang="zh-CN" altLang="en-US" sz="28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095721"/>
              </p:ext>
            </p:extLst>
          </p:nvPr>
        </p:nvGraphicFramePr>
        <p:xfrm>
          <a:off x="2555776" y="4941168"/>
          <a:ext cx="3950122" cy="1097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4" name="Equation" r:id="rId3" imgW="1828800" imgH="507960" progId="Equation.DSMT4">
                  <p:embed/>
                </p:oleObj>
              </mc:Choice>
              <mc:Fallback>
                <p:oleObj name="Equation" r:id="rId3" imgW="182880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941168"/>
                        <a:ext cx="3950122" cy="10972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0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/>
              <a:t>4.1 Flicker </a:t>
            </a:r>
            <a:r>
              <a:rPr lang="en-US" altLang="zh-CN" sz="4000" b="1" dirty="0"/>
              <a:t>Parameter Estimation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" y="1478280"/>
            <a:ext cx="8229600" cy="5029200"/>
          </a:xfrm>
        </p:spPr>
        <p:txBody>
          <a:bodyPr/>
          <a:lstStyle/>
          <a:p>
            <a:r>
              <a:rPr lang="en-US" altLang="zh-CN" dirty="0" smtClean="0"/>
              <a:t>By computing the averages and variances of both sides of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 smtClean="0"/>
              <a:t>one can obtain:</a:t>
            </a: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963176"/>
              </p:ext>
            </p:extLst>
          </p:nvPr>
        </p:nvGraphicFramePr>
        <p:xfrm>
          <a:off x="1005840" y="2470052"/>
          <a:ext cx="7274677" cy="50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7" name="Equation" r:id="rId3" imgW="3009600" imgH="215640" progId="Equation.DSMT4">
                  <p:embed/>
                </p:oleObj>
              </mc:Choice>
              <mc:Fallback>
                <p:oleObj name="Equation" r:id="rId3" imgW="3009600" imgH="215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840" y="2470052"/>
                        <a:ext cx="7274677" cy="5076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7796" name="Picture 3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89880" y="3718560"/>
            <a:ext cx="6440254" cy="222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25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472268" cy="1143000"/>
          </a:xfrm>
        </p:spPr>
        <p:txBody>
          <a:bodyPr/>
          <a:lstStyle/>
          <a:p>
            <a:r>
              <a:rPr lang="en-US" altLang="zh-CN" sz="3600" b="1" dirty="0" smtClean="0"/>
              <a:t>4.2 Estimation </a:t>
            </a:r>
            <a:r>
              <a:rPr lang="en-US" altLang="zh-CN" sz="3600" b="1" dirty="0"/>
              <a:t>on Sequences with Motion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24744"/>
            <a:ext cx="7772400" cy="5184576"/>
          </a:xfrm>
        </p:spPr>
        <p:txBody>
          <a:bodyPr/>
          <a:lstStyle/>
          <a:p>
            <a:endParaRPr lang="en-US" altLang="zh-CN" sz="2400" dirty="0" smtClean="0"/>
          </a:p>
          <a:p>
            <a:r>
              <a:rPr lang="en-US" altLang="zh-CN" dirty="0" smtClean="0"/>
              <a:t>We assume that the image sequence intensities do not change significantly over </a:t>
            </a:r>
            <a:r>
              <a:rPr lang="en-US" altLang="zh-CN" dirty="0"/>
              <a:t>time previously. Clearly, this is an incorrect </a:t>
            </a:r>
            <a:r>
              <a:rPr lang="en-US" altLang="zh-CN" dirty="0" smtClean="0"/>
              <a:t>assumption if motion </a:t>
            </a:r>
            <a:r>
              <a:rPr lang="en-US" altLang="zh-CN" dirty="0"/>
              <a:t>occurs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 Because of the intensity flicker this assumption </a:t>
            </a:r>
            <a:r>
              <a:rPr lang="en-US" altLang="zh-CN" dirty="0" smtClean="0"/>
              <a:t>is </a:t>
            </a:r>
            <a:r>
              <a:rPr lang="en-US" altLang="zh-CN" dirty="0"/>
              <a:t>violated heavily. The only </a:t>
            </a:r>
            <a:r>
              <a:rPr lang="en-US" altLang="zh-CN" dirty="0" smtClean="0"/>
              <a:t>motion </a:t>
            </a:r>
            <a:r>
              <a:rPr lang="en-US" altLang="zh-CN" dirty="0"/>
              <a:t>that can be estimated with </a:t>
            </a:r>
            <a:r>
              <a:rPr lang="en-US" altLang="zh-CN" dirty="0" smtClean="0"/>
              <a:t>sufficient </a:t>
            </a:r>
            <a:r>
              <a:rPr lang="en-US" altLang="zh-CN" dirty="0"/>
              <a:t>reliability is global motion such as camera panning or </a:t>
            </a:r>
            <a:r>
              <a:rPr lang="en-US" altLang="zh-CN" dirty="0" smtClean="0"/>
              <a:t>zooming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0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352928" cy="1143000"/>
          </a:xfrm>
        </p:spPr>
        <p:txBody>
          <a:bodyPr/>
          <a:lstStyle/>
          <a:p>
            <a:r>
              <a:rPr lang="en-US" altLang="zh-CN" sz="3600" b="1" dirty="0" smtClean="0"/>
              <a:t>4.2 Estimation </a:t>
            </a:r>
            <a:r>
              <a:rPr lang="en-US" altLang="zh-CN" sz="3600" b="1" dirty="0"/>
              <a:t>on Sequences with Motion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68760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There </a:t>
            </a:r>
            <a:r>
              <a:rPr lang="en-US" altLang="zh-CN" dirty="0"/>
              <a:t>are various approaches for detecting local </a:t>
            </a:r>
            <a:r>
              <a:rPr lang="en-US" altLang="zh-CN" dirty="0" smtClean="0"/>
              <a:t>motion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the detection of large differences between the </a:t>
            </a:r>
            <a:r>
              <a:rPr lang="en-US" altLang="zh-CN" dirty="0" smtClean="0"/>
              <a:t>current </a:t>
            </a:r>
            <a:r>
              <a:rPr lang="en-US" altLang="zh-CN" dirty="0"/>
              <a:t>and previously (corrected) </a:t>
            </a:r>
            <a:r>
              <a:rPr lang="en-US" altLang="zh-CN" dirty="0" smtClean="0"/>
              <a:t>frame</a:t>
            </a:r>
          </a:p>
          <a:p>
            <a:endParaRPr lang="en-US" altLang="zh-CN" dirty="0" smtClean="0"/>
          </a:p>
          <a:p>
            <a:r>
              <a:rPr lang="en-US" altLang="zh-CN" dirty="0"/>
              <a:t>compare the estimated intensity-flicker </a:t>
            </a:r>
            <a:r>
              <a:rPr lang="en-US" altLang="zh-CN" dirty="0" smtClean="0"/>
              <a:t>parameters </a:t>
            </a:r>
            <a:r>
              <a:rPr lang="en-US" altLang="zh-CN" dirty="0"/>
              <a:t>to threshold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1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458200" cy="1143000"/>
          </a:xfrm>
        </p:spPr>
        <p:txBody>
          <a:bodyPr/>
          <a:lstStyle/>
          <a:p>
            <a:r>
              <a:rPr lang="en-US" altLang="zh-CN" sz="3600" b="1" dirty="0" smtClean="0"/>
              <a:t>4.2 Estimation </a:t>
            </a:r>
            <a:r>
              <a:rPr lang="en-US" altLang="zh-CN" sz="3600" b="1" dirty="0"/>
              <a:t>on Sequences with Motion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29200"/>
          </a:xfrm>
        </p:spPr>
        <p:txBody>
          <a:bodyPr/>
          <a:lstStyle/>
          <a:p>
            <a:r>
              <a:rPr lang="en-US" altLang="zh-CN" dirty="0"/>
              <a:t>For frame regions S,  where the flicker parameters could not </a:t>
            </a:r>
            <a:r>
              <a:rPr lang="en-US" altLang="zh-CN" dirty="0" smtClean="0"/>
              <a:t>be </a:t>
            </a:r>
            <a:r>
              <a:rPr lang="en-US" altLang="zh-CN" dirty="0"/>
              <a:t>estimated reliably from the observed image sequence, the </a:t>
            </a:r>
            <a:r>
              <a:rPr lang="en-US" altLang="zh-CN" dirty="0" smtClean="0"/>
              <a:t>parameters </a:t>
            </a:r>
            <a:r>
              <a:rPr lang="en-US" altLang="zh-CN" dirty="0"/>
              <a:t>are estimated on the basis of the results in spatially </a:t>
            </a:r>
            <a:r>
              <a:rPr lang="en-US" altLang="zh-CN" dirty="0" smtClean="0"/>
              <a:t>neighboring regions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the regions in which </a:t>
            </a:r>
            <a:r>
              <a:rPr lang="en-US" altLang="zh-CN" dirty="0" smtClean="0"/>
              <a:t>the </a:t>
            </a:r>
            <a:r>
              <a:rPr lang="en-US" altLang="zh-CN" dirty="0"/>
              <a:t>flicker parameters could be estimated, a smoothing </a:t>
            </a:r>
            <a:r>
              <a:rPr lang="en-US" altLang="zh-CN" dirty="0" smtClean="0"/>
              <a:t>post processing </a:t>
            </a:r>
            <a:r>
              <a:rPr lang="en-US" altLang="zh-CN" dirty="0"/>
              <a:t>step has to be applied to avoid sudden parameter changes </a:t>
            </a:r>
            <a:r>
              <a:rPr lang="en-US" altLang="zh-CN" dirty="0" smtClean="0"/>
              <a:t>that </a:t>
            </a:r>
            <a:r>
              <a:rPr lang="en-US" altLang="zh-CN" dirty="0"/>
              <a:t>lead to visible artifacts in the </a:t>
            </a:r>
            <a:r>
              <a:rPr lang="en-US" altLang="zh-CN" dirty="0" smtClean="0"/>
              <a:t>corrected image sequence.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altLang="zh-CN" sz="4000" b="1" dirty="0" smtClean="0">
                <a:ea typeface="宋体" charset="-122"/>
              </a:rPr>
              <a:t>2. Spatiotemporal Noise Filtering</a:t>
            </a:r>
            <a:endParaRPr lang="zh-CN" altLang="en-US" sz="4000" b="1" dirty="0" smtClean="0">
              <a:ea typeface="宋体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435280" cy="50292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ideal uncorrupted image sequence f(n, k).</a:t>
            </a:r>
          </a:p>
          <a:p>
            <a:r>
              <a:rPr lang="en-US" altLang="zh-CN" dirty="0" smtClean="0">
                <a:ea typeface="宋体" charset="-122"/>
              </a:rPr>
              <a:t>The recorded image sequence g(n, </a:t>
            </a:r>
            <a:r>
              <a:rPr lang="en-US" altLang="zh-CN" i="1" dirty="0" smtClean="0">
                <a:ea typeface="宋体" charset="-122"/>
              </a:rPr>
              <a:t>k) </a:t>
            </a:r>
            <a:r>
              <a:rPr lang="en-US" altLang="zh-CN" dirty="0" smtClean="0">
                <a:ea typeface="宋体" charset="-122"/>
              </a:rPr>
              <a:t>corrupted by noise w(n,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k) </a:t>
            </a:r>
            <a:r>
              <a:rPr lang="en-US" altLang="zh-CN" dirty="0" smtClean="0">
                <a:ea typeface="宋体" charset="-122"/>
              </a:rPr>
              <a:t>is then given by</a:t>
            </a:r>
          </a:p>
          <a:p>
            <a:endParaRPr lang="en-US" altLang="zh-CN" sz="2400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                                                                         (1)</a:t>
            </a:r>
          </a:p>
          <a:p>
            <a:pPr marL="0" indent="0">
              <a:buNone/>
            </a:pPr>
            <a:r>
              <a:rPr lang="en-US" altLang="zh-CN" dirty="0" smtClean="0">
                <a:ea typeface="宋体" charset="-122"/>
              </a:rPr>
              <a:t>where n</a:t>
            </a:r>
            <a:r>
              <a:rPr lang="en-US" altLang="zh-CN" b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= </a:t>
            </a:r>
            <a:r>
              <a:rPr lang="en-US" altLang="zh-CN" i="1" dirty="0" smtClean="0">
                <a:ea typeface="宋体" charset="-122"/>
              </a:rPr>
              <a:t>(n1, </a:t>
            </a:r>
            <a:r>
              <a:rPr lang="en-US" altLang="zh-CN" dirty="0" smtClean="0">
                <a:ea typeface="宋体" charset="-122"/>
              </a:rPr>
              <a:t>n2) refers to the spatial coordinates and </a:t>
            </a:r>
            <a:r>
              <a:rPr lang="en-US" altLang="zh-CN" i="1" dirty="0" smtClean="0">
                <a:ea typeface="宋体" charset="-122"/>
              </a:rPr>
              <a:t>k </a:t>
            </a:r>
            <a:r>
              <a:rPr lang="en-US" altLang="zh-CN" dirty="0" smtClean="0">
                <a:ea typeface="宋体" charset="-122"/>
              </a:rPr>
              <a:t>to the frame number in the image sequence.</a:t>
            </a:r>
            <a:endParaRPr lang="zh-CN" altLang="en-US" dirty="0" smtClean="0">
              <a:ea typeface="宋体" charset="-122"/>
            </a:endParaRPr>
          </a:p>
        </p:txBody>
      </p:sp>
      <p:graphicFrame>
        <p:nvGraphicFramePr>
          <p:cNvPr id="8294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5309070"/>
              </p:ext>
            </p:extLst>
          </p:nvPr>
        </p:nvGraphicFramePr>
        <p:xfrm>
          <a:off x="1547664" y="3573016"/>
          <a:ext cx="5685883" cy="62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62" name="公式" r:id="rId3" imgW="1841400" imgH="203040" progId="Equation.3">
                  <p:embed/>
                </p:oleObj>
              </mc:Choice>
              <mc:Fallback>
                <p:oleObj name="公式" r:id="rId3" imgW="1841400" imgH="20304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73016"/>
                        <a:ext cx="5685883" cy="6280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58200" cy="1143000"/>
          </a:xfrm>
        </p:spPr>
        <p:txBody>
          <a:bodyPr/>
          <a:lstStyle/>
          <a:p>
            <a:r>
              <a:rPr lang="en-US" altLang="zh-CN" sz="3600" b="1" dirty="0" smtClean="0"/>
              <a:t>4.2 Estimation </a:t>
            </a:r>
            <a:r>
              <a:rPr lang="en-US" altLang="zh-CN" sz="3600" b="1" dirty="0"/>
              <a:t>on Sequences with Motion</a:t>
            </a:r>
            <a:endParaRPr lang="zh-CN" altLang="en-US" sz="3600" b="1" dirty="0"/>
          </a:p>
        </p:txBody>
      </p:sp>
      <p:grpSp>
        <p:nvGrpSpPr>
          <p:cNvPr id="3" name="组合 5"/>
          <p:cNvGrpSpPr/>
          <p:nvPr/>
        </p:nvGrpSpPr>
        <p:grpSpPr>
          <a:xfrm>
            <a:off x="348976" y="1857646"/>
            <a:ext cx="8474182" cy="4000133"/>
            <a:chOff x="393895" y="2105025"/>
            <a:chExt cx="8474182" cy="4000133"/>
          </a:xfrm>
        </p:grpSpPr>
        <p:pic>
          <p:nvPicPr>
            <p:cNvPr id="118785" name="Picture 1" descr="C:\Users\Administrator\AppData\Roaming\Tencent\Users\1037639467\QQ\WinTemp\RichOle\NNJYJ%7KE0MMYEK`L({I3T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95" y="2105025"/>
              <a:ext cx="4303844" cy="3200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786" name="Picture 2" descr="C:\Users\Administrator\AppData\Roaming\Tencent\Users\1037639467\QQ\WinTemp\RichOle\`KCMV3]5PI[ZWPI]62(PJIP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6067" y="2409708"/>
              <a:ext cx="4282010" cy="2896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787" name="Picture 3" descr="C:\Users\Administrator\AppData\Roaming\Tencent\Users\1037639467\QQ\WinTemp\RichOle\@[}$VI86%GJ$Y3P0@8L5}YF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114" y="5329823"/>
              <a:ext cx="7566200" cy="77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539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7772400" cy="11430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Conclude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7992888" cy="41148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/>
              <a:t>This chapter has described methods for enhancing and </a:t>
            </a:r>
            <a:r>
              <a:rPr lang="en-US" altLang="zh-CN" dirty="0" smtClean="0"/>
              <a:t>restoring corrupted </a:t>
            </a:r>
            <a:r>
              <a:rPr lang="en-US" altLang="zh-CN" dirty="0"/>
              <a:t>video and film sequences. Although the focus has been on noise removal, blotch </a:t>
            </a:r>
            <a:r>
              <a:rPr lang="en-US" altLang="zh-CN" dirty="0" smtClean="0"/>
              <a:t>detection and </a:t>
            </a:r>
            <a:r>
              <a:rPr lang="en-US" altLang="zh-CN" dirty="0"/>
              <a:t>correction, and flicker removal, the approaches and tools </a:t>
            </a:r>
            <a:r>
              <a:rPr lang="en-US" altLang="zh-CN" dirty="0" smtClean="0"/>
              <a:t>described in </a:t>
            </a:r>
            <a:r>
              <a:rPr lang="en-US" altLang="zh-CN" dirty="0"/>
              <a:t>this chapter are of a more general nature, and they </a:t>
            </a:r>
            <a:r>
              <a:rPr lang="en-US" altLang="zh-CN" dirty="0" smtClean="0"/>
              <a:t>can be </a:t>
            </a:r>
            <a:r>
              <a:rPr lang="en-US" altLang="zh-CN" dirty="0"/>
              <a:t>used for developing enhancement and restoration </a:t>
            </a:r>
            <a:r>
              <a:rPr lang="en-US" altLang="zh-CN" dirty="0" smtClean="0"/>
              <a:t>methods for </a:t>
            </a:r>
            <a:r>
              <a:rPr lang="en-US" altLang="zh-CN" dirty="0"/>
              <a:t>other types of degradation.</a:t>
            </a:r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23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1143000"/>
          </a:xfrm>
        </p:spPr>
        <p:txBody>
          <a:bodyPr/>
          <a:lstStyle/>
          <a:p>
            <a:r>
              <a:rPr lang="en-US" altLang="zh-CN" sz="4000" b="1" dirty="0" smtClean="0">
                <a:ea typeface="宋体" charset="-122"/>
              </a:rPr>
              <a:t>2. Spatiotemporal Noise Filtering</a:t>
            </a:r>
            <a:endParaRPr lang="zh-CN" altLang="en-US" sz="4000" b="1" dirty="0" smtClean="0">
              <a:ea typeface="宋体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7739063" cy="50292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2.1 Linear Filters</a:t>
            </a:r>
          </a:p>
          <a:p>
            <a:endParaRPr lang="en-US" altLang="zh-CN" b="1" dirty="0" smtClean="0">
              <a:ea typeface="宋体" charset="-122"/>
            </a:endParaRPr>
          </a:p>
          <a:p>
            <a:r>
              <a:rPr lang="en-US" altLang="zh-CN" b="1" dirty="0" smtClean="0">
                <a:ea typeface="宋体" charset="-122"/>
              </a:rPr>
              <a:t>2.2 Order-Statistic Filters</a:t>
            </a:r>
          </a:p>
          <a:p>
            <a:endParaRPr lang="en-US" altLang="zh-CN" b="1" dirty="0" smtClean="0">
              <a:ea typeface="宋体" charset="-122"/>
            </a:endParaRPr>
          </a:p>
          <a:p>
            <a:r>
              <a:rPr lang="en-US" altLang="zh-CN" b="1" dirty="0" smtClean="0">
                <a:ea typeface="宋体" charset="-122"/>
              </a:rPr>
              <a:t>2.3 </a:t>
            </a:r>
            <a:r>
              <a:rPr lang="en-US" altLang="zh-CN" b="1" dirty="0" err="1" smtClean="0">
                <a:ea typeface="宋体" charset="-122"/>
              </a:rPr>
              <a:t>Multiresolution</a:t>
            </a:r>
            <a:r>
              <a:rPr lang="en-US" altLang="zh-CN" b="1" dirty="0" smtClean="0">
                <a:ea typeface="宋体" charset="-122"/>
              </a:rPr>
              <a:t> Filters</a:t>
            </a:r>
            <a:endParaRPr lang="zh-CN" altLang="en-US" b="1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2.1 Linear Filters</a:t>
            </a:r>
            <a:endParaRPr lang="zh-CN" altLang="en-US" b="1" dirty="0" smtClean="0">
              <a:ea typeface="宋体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Temporally Averaging Filters</a:t>
            </a:r>
          </a:p>
          <a:p>
            <a:r>
              <a:rPr lang="en-US" altLang="zh-CN" b="1" dirty="0" smtClean="0">
                <a:ea typeface="宋体" charset="-122"/>
              </a:rPr>
              <a:t>Temporally Recursive Filters</a:t>
            </a:r>
            <a:endParaRPr lang="zh-CN" altLang="en-US" b="1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11663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400" b="1" dirty="0"/>
              <a:t>2.1 Linear Filters</a:t>
            </a:r>
            <a:endParaRPr lang="zh-CN" altLang="en-US" sz="4400" b="1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9600" y="1676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 b="1" dirty="0"/>
              <a:t>Temporally Averaging Filters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dirty="0"/>
              <a:t>the restored image sequence is </a:t>
            </a:r>
            <a:r>
              <a:rPr lang="en-US" altLang="zh-CN" sz="2800" dirty="0" smtClean="0"/>
              <a:t>obtained by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dirty="0" smtClean="0"/>
              <a:t>                                                                      </a:t>
            </a:r>
          </a:p>
          <a:p>
            <a:pPr eaLnBrk="0" hangingPunct="0">
              <a:spcBef>
                <a:spcPct val="20000"/>
              </a:spcBef>
            </a:pPr>
            <a:r>
              <a:rPr lang="en-US" altLang="zh-CN" sz="2800" dirty="0" smtClean="0"/>
              <a:t>                                                                          (2)                                            </a:t>
            </a:r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Here </a:t>
            </a:r>
            <a:r>
              <a:rPr lang="en-US" altLang="zh-CN" sz="2800" b="1" i="1" dirty="0" smtClean="0"/>
              <a:t>h(l) </a:t>
            </a:r>
            <a:r>
              <a:rPr lang="en-US" altLang="zh-CN" sz="2800" dirty="0" smtClean="0"/>
              <a:t>are the temporal </a:t>
            </a:r>
            <a:r>
              <a:rPr lang="en-US" altLang="zh-CN" sz="2800" dirty="0"/>
              <a:t>filter coefficients used </a:t>
            </a:r>
            <a:r>
              <a:rPr lang="en-US" altLang="zh-CN" sz="2800" dirty="0" smtClean="0"/>
              <a:t>to weight 2K+l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consecutive </a:t>
            </a:r>
            <a:r>
              <a:rPr lang="en-US" altLang="zh-CN" sz="2800" dirty="0"/>
              <a:t>frames.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49512"/>
              </p:ext>
            </p:extLst>
          </p:nvPr>
        </p:nvGraphicFramePr>
        <p:xfrm>
          <a:off x="2053342" y="2885801"/>
          <a:ext cx="4956737" cy="11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6" name="公式" r:id="rId3" imgW="1968480" imgH="444240" progId="Equation.3">
                  <p:embed/>
                </p:oleObj>
              </mc:Choice>
              <mc:Fallback>
                <p:oleObj name="公式" r:id="rId3" imgW="196848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342" y="2885801"/>
                        <a:ext cx="4956737" cy="111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838200" y="27859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altLang="zh-CN" sz="4000" b="1" dirty="0"/>
              <a:t>2.1 Linear Filters</a:t>
            </a:r>
            <a:endParaRPr lang="zh-CN" altLang="en-US" sz="4000" b="1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09600" y="16764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71585" y="1267806"/>
            <a:ext cx="777474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Temporally Averaging </a:t>
            </a:r>
            <a:r>
              <a:rPr lang="en-US" altLang="zh-CN" sz="2800" b="1" dirty="0" smtClean="0"/>
              <a:t>Filters</a:t>
            </a:r>
            <a:endParaRPr lang="en-US" altLang="zh-CN" sz="2800" dirty="0" smtClean="0"/>
          </a:p>
          <a:p>
            <a:r>
              <a:rPr lang="en-US" altLang="zh-CN" sz="2800" dirty="0" smtClean="0"/>
              <a:t>the filter coefficients </a:t>
            </a:r>
            <a:r>
              <a:rPr lang="en-US" altLang="zh-CN" sz="2800" dirty="0"/>
              <a:t>can be optimized in a minimum mean-squared </a:t>
            </a:r>
            <a:r>
              <a:rPr lang="en-US" altLang="zh-CN" sz="2800" dirty="0" smtClean="0"/>
              <a:t>error fashion,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800" dirty="0" smtClean="0"/>
              <a:t>yielding </a:t>
            </a:r>
            <a:r>
              <a:rPr lang="en-US" altLang="zh-CN" sz="2800" dirty="0"/>
              <a:t>the well-known temporal Wiener filtering solution</a:t>
            </a:r>
            <a:r>
              <a:rPr lang="en-US" altLang="zh-CN" sz="2800" dirty="0" smtClean="0"/>
              <a:t>: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716103"/>
              </p:ext>
            </p:extLst>
          </p:nvPr>
        </p:nvGraphicFramePr>
        <p:xfrm>
          <a:off x="2095234" y="2678217"/>
          <a:ext cx="4798157" cy="60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09" name="公式" r:id="rId3" imgW="2412720" imgH="304560" progId="Equation.3">
                  <p:embed/>
                </p:oleObj>
              </mc:Choice>
              <mc:Fallback>
                <p:oleObj name="公式" r:id="rId3" imgW="241272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234" y="2678217"/>
                        <a:ext cx="4798157" cy="6060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"/>
          <p:cNvGrpSpPr/>
          <p:nvPr/>
        </p:nvGrpSpPr>
        <p:grpSpPr>
          <a:xfrm>
            <a:off x="738188" y="4283841"/>
            <a:ext cx="7573235" cy="2077492"/>
            <a:chOff x="950890" y="3753893"/>
            <a:chExt cx="7573235" cy="2077492"/>
          </a:xfrm>
        </p:grpSpPr>
        <p:pic>
          <p:nvPicPr>
            <p:cNvPr id="84995" name="Picture 3" descr="C:\Users\Administrator\AppData\Roaming\Tencent\Users\1037639467\QQ\WinTemp\RichOle\%RBDJL4Y]$Q2X0GAYL@21X8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890" y="3753893"/>
              <a:ext cx="1072618" cy="2077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997" name="Picture 5" descr="C:\Users\Administrator\AppData\Roaming\Tencent\Users\1037639467\QQ\WinTemp\RichOle\N$54CFC~N0MM~6H``@3948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7924" y="3753893"/>
              <a:ext cx="4727448" cy="2077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998" name="Picture 6" descr="C:\Users\Administrator\AppData\Roaming\Tencent\Users\1037639467\QQ\WinTemp\RichOle\7]9N_G9JZOJ%TMDE6D]2I3V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5372" y="3812345"/>
              <a:ext cx="1588753" cy="2019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994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10822</TotalTime>
  <Words>1426</Words>
  <Application>Microsoft Office PowerPoint</Application>
  <PresentationFormat>全屏显示(4:3)</PresentationFormat>
  <Paragraphs>216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宋体</vt:lpstr>
      <vt:lpstr>Arial</vt:lpstr>
      <vt:lpstr>Cambria Math</vt:lpstr>
      <vt:lpstr>Times New Roman</vt:lpstr>
      <vt:lpstr>默认设计模板</vt:lpstr>
      <vt:lpstr>公式</vt:lpstr>
      <vt:lpstr>Equation</vt:lpstr>
      <vt:lpstr>Image and Video Processing</vt:lpstr>
      <vt:lpstr>PowerPoint 演示文稿</vt:lpstr>
      <vt:lpstr>1. Introduction</vt:lpstr>
      <vt:lpstr>1. Introduction</vt:lpstr>
      <vt:lpstr>2. Spatiotemporal Noise Filtering</vt:lpstr>
      <vt:lpstr>2. Spatiotemporal Noise Filtering</vt:lpstr>
      <vt:lpstr>2.1 Linear Filters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Order-Statistic Filters</vt:lpstr>
      <vt:lpstr>2.2 Order-Statistic Filters</vt:lpstr>
      <vt:lpstr>2.2 Order-Statistic Filters</vt:lpstr>
      <vt:lpstr>2.2 Order-Statistic Filters</vt:lpstr>
      <vt:lpstr>2.2 Order-Statistic Filters</vt:lpstr>
      <vt:lpstr>2.2 Order-Statistic Filters</vt:lpstr>
      <vt:lpstr>3. Blotch Detection and Removal</vt:lpstr>
      <vt:lpstr>3. Blotch Detection and Removal</vt:lpstr>
      <vt:lpstr>3.1 Blotch Detection</vt:lpstr>
      <vt:lpstr>3.1 Blotch Detection</vt:lpstr>
      <vt:lpstr>3.1 Blotch Detection</vt:lpstr>
      <vt:lpstr>3.1 Blotch Detection</vt:lpstr>
      <vt:lpstr>3.1 Blotch Detection</vt:lpstr>
      <vt:lpstr>3.1 Blotch Detection</vt:lpstr>
      <vt:lpstr>3.1 Blotch Detection</vt:lpstr>
      <vt:lpstr>3.2 Motion Vector Repair and Interpolating Corrupted Intensities</vt:lpstr>
      <vt:lpstr>3.2 Motion Vector Repair and Interpolating Corrupted Intensities</vt:lpstr>
      <vt:lpstr>3.2 Motion Vector Repair and Interpolating Corrupted Intensities</vt:lpstr>
      <vt:lpstr>3.2 Motion Vector Repair and Interpolating Corrupted Intensities</vt:lpstr>
      <vt:lpstr>3.2 Motion Vector Repair and Interpolating Corrupted Intensities</vt:lpstr>
      <vt:lpstr>4. Intensity Flicker Correction</vt:lpstr>
      <vt:lpstr>4. Intensity Flicker Correction</vt:lpstr>
      <vt:lpstr>4.1 Flicker Parameter Estimation</vt:lpstr>
      <vt:lpstr>PowerPoint 演示文稿</vt:lpstr>
      <vt:lpstr>4.1 Flicker Parameter Estimation</vt:lpstr>
      <vt:lpstr>4.1 Flicker Parameter Estimation</vt:lpstr>
      <vt:lpstr>4.1 Flicker Parameter Estimation</vt:lpstr>
      <vt:lpstr>4.2 Estimation on Sequences with Motion</vt:lpstr>
      <vt:lpstr>4.2 Estimation on Sequences with Motion</vt:lpstr>
      <vt:lpstr>4.2 Estimation on Sequences with Motion</vt:lpstr>
      <vt:lpstr>4.2 Estimation on Sequences with Motion</vt:lpstr>
      <vt:lpstr>Conclude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吴小蘑</dc:creator>
  <cp:lastModifiedBy>USER-</cp:lastModifiedBy>
  <cp:revision>557</cp:revision>
  <dcterms:created xsi:type="dcterms:W3CDTF">1601-01-01T00:00:00Z</dcterms:created>
  <dcterms:modified xsi:type="dcterms:W3CDTF">2019-12-10T05:01:21Z</dcterms:modified>
</cp:coreProperties>
</file>