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59" r:id="rId6"/>
    <p:sldId id="260" r:id="rId7"/>
    <p:sldId id="261" r:id="rId8"/>
    <p:sldId id="262" r:id="rId9"/>
    <p:sldId id="263" r:id="rId10"/>
    <p:sldId id="265"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2096" y="-5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Intelligent Running </a:t>
            </a:r>
            <a:r>
              <a:rPr lang="en-US" dirty="0" err="1"/>
              <a:t>TrackFeatures</a:t>
            </a:r>
            <a:endParaRPr lang="en-US" dirty="0"/>
          </a:p>
        </p:txBody>
      </p:sp>
      <p:sp>
        <p:nvSpPr>
          <p:cNvPr id="3" name="Subtitle 2"/>
          <p:cNvSpPr>
            <a:spLocks noGrp="1"/>
          </p:cNvSpPr>
          <p:nvPr>
            <p:ph type="subTitle" idx="1"/>
          </p:nvPr>
        </p:nvSpPr>
        <p:spPr/>
        <p:txBody>
          <a:bodyPr/>
          <a:lstStyle/>
          <a:p>
            <a:r>
              <a:rPr lang="en-US" dirty="0" smtClean="0"/>
              <a:t>Report: Wu </a:t>
            </a:r>
            <a:r>
              <a:rPr lang="en-US" dirty="0" err="1" smtClean="0"/>
              <a:t>Xuechen</a:t>
            </a:r>
            <a:endParaRPr lang="en-US" dirty="0"/>
          </a:p>
        </p:txBody>
      </p:sp>
    </p:spTree>
    <p:extLst>
      <p:ext uri="{BB962C8B-B14F-4D97-AF65-F5344CB8AC3E}">
        <p14:creationId xmlns:p14="http://schemas.microsoft.com/office/powerpoint/2010/main" val="2474849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Requirement of Development</a:t>
            </a:r>
            <a:endParaRPr lang="en-US" dirty="0"/>
          </a:p>
        </p:txBody>
      </p:sp>
    </p:spTree>
    <p:extLst>
      <p:ext uri="{BB962C8B-B14F-4D97-AF65-F5344CB8AC3E}">
        <p14:creationId xmlns:p14="http://schemas.microsoft.com/office/powerpoint/2010/main" val="215412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Bring up</a:t>
            </a:r>
          </a:p>
        </p:txBody>
      </p:sp>
      <p:sp>
        <p:nvSpPr>
          <p:cNvPr id="3" name="Content Placeholder 2"/>
          <p:cNvSpPr>
            <a:spLocks noGrp="1"/>
          </p:cNvSpPr>
          <p:nvPr>
            <p:ph idx="1"/>
          </p:nvPr>
        </p:nvSpPr>
        <p:spPr/>
        <p:txBody>
          <a:bodyPr>
            <a:normAutofit fontScale="85000" lnSpcReduction="10000"/>
          </a:bodyPr>
          <a:lstStyle/>
          <a:p>
            <a:r>
              <a:rPr lang="en-US" b="1" dirty="0" err="1"/>
              <a:t>Bootloader</a:t>
            </a:r>
            <a:r>
              <a:rPr lang="en-US" b="1" dirty="0"/>
              <a:t>: </a:t>
            </a:r>
            <a:r>
              <a:rPr lang="en-US" dirty="0"/>
              <a:t>The device requires a custom </a:t>
            </a:r>
            <a:r>
              <a:rPr lang="en-US" dirty="0" err="1"/>
              <a:t>bootloader</a:t>
            </a:r>
            <a:r>
              <a:rPr lang="en-US" dirty="0"/>
              <a:t> to initialize the system, load the firmware, and enable Over-the-Air (OTA) updates.</a:t>
            </a:r>
          </a:p>
          <a:p>
            <a:r>
              <a:rPr lang="en-US" b="1" dirty="0"/>
              <a:t>Hardware Initialization: </a:t>
            </a:r>
            <a:r>
              <a:rPr lang="en-US" dirty="0"/>
              <a:t>The software must correctly initialize all hardware components, including the display, Bluetooth module, and internal sensors (accelerometer and gyroscope) upon power-on.</a:t>
            </a:r>
          </a:p>
          <a:p>
            <a:r>
              <a:rPr lang="en-US" b="1" dirty="0"/>
              <a:t>Low-Power State: </a:t>
            </a:r>
            <a:r>
              <a:rPr lang="en-US" dirty="0"/>
              <a:t>The firmware must support and transition between multiple low-power modes to conserve battery life. The "bring up" process must include a quick wake-up from these </a:t>
            </a:r>
            <a:r>
              <a:rPr lang="en-US" dirty="0" smtClean="0"/>
              <a:t>modes</a:t>
            </a:r>
            <a:endParaRPr lang="en-US" dirty="0"/>
          </a:p>
        </p:txBody>
      </p:sp>
    </p:spTree>
    <p:extLst>
      <p:ext uri="{BB962C8B-B14F-4D97-AF65-F5344CB8AC3E}">
        <p14:creationId xmlns:p14="http://schemas.microsoft.com/office/powerpoint/2010/main" val="2015200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UI</a:t>
            </a:r>
          </a:p>
        </p:txBody>
      </p:sp>
      <p:sp>
        <p:nvSpPr>
          <p:cNvPr id="3" name="Content Placeholder 2"/>
          <p:cNvSpPr>
            <a:spLocks noGrp="1"/>
          </p:cNvSpPr>
          <p:nvPr>
            <p:ph idx="1"/>
          </p:nvPr>
        </p:nvSpPr>
        <p:spPr/>
        <p:txBody>
          <a:bodyPr>
            <a:normAutofit fontScale="70000" lnSpcReduction="20000"/>
          </a:bodyPr>
          <a:lstStyle/>
          <a:p>
            <a:r>
              <a:rPr lang="en-US" b="1" dirty="0"/>
              <a:t>Display Management: </a:t>
            </a:r>
            <a:r>
              <a:rPr lang="en-US" dirty="0"/>
              <a:t>The software must use a low-power, graphical UI engine optimized for the smart band's limited screen size (e.g., AMOLED display).</a:t>
            </a:r>
          </a:p>
          <a:p>
            <a:r>
              <a:rPr lang="en-US" b="1" dirty="0"/>
              <a:t>Navigation: </a:t>
            </a:r>
            <a:r>
              <a:rPr lang="en-US" dirty="0"/>
              <a:t>The UI must be easily navigable via physical buttons, gestures (swipes, taps), or touch input. The design should be minimalist to prioritize essential information and avoid clutter.</a:t>
            </a:r>
          </a:p>
          <a:p>
            <a:r>
              <a:rPr lang="en-US" b="1" dirty="0"/>
              <a:t>Screen Customization:</a:t>
            </a:r>
            <a:r>
              <a:rPr lang="en-US" dirty="0"/>
              <a:t> Users should be able to configure watch faces and data displayed during activities.</a:t>
            </a:r>
          </a:p>
          <a:p>
            <a:r>
              <a:rPr lang="en-US" b="1" dirty="0"/>
              <a:t>Activity Visualization:</a:t>
            </a:r>
            <a:r>
              <a:rPr lang="en-US" dirty="0"/>
              <a:t> The UI must be capable of displaying real-time running metrics (like pace and duration) in a clear, at-a-glance format.</a:t>
            </a:r>
          </a:p>
          <a:p>
            <a:r>
              <a:rPr lang="en-US" b="1" dirty="0"/>
              <a:t>Notifications and Alerts: </a:t>
            </a:r>
            <a:r>
              <a:rPr lang="en-US" dirty="0"/>
              <a:t>The band should display notifications for successful connections, run completion, and low battery</a:t>
            </a:r>
            <a:r>
              <a:rPr lang="en-US" dirty="0" smtClean="0"/>
              <a:t>.</a:t>
            </a:r>
            <a:endParaRPr lang="en-US" dirty="0"/>
          </a:p>
        </p:txBody>
      </p:sp>
    </p:spTree>
    <p:extLst>
      <p:ext uri="{BB962C8B-B14F-4D97-AF65-F5344CB8AC3E}">
        <p14:creationId xmlns:p14="http://schemas.microsoft.com/office/powerpoint/2010/main" val="3168837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Stride, pace, and ground contact</a:t>
            </a:r>
          </a:p>
        </p:txBody>
      </p:sp>
      <p:sp>
        <p:nvSpPr>
          <p:cNvPr id="3" name="Content Placeholder 2"/>
          <p:cNvSpPr>
            <a:spLocks noGrp="1"/>
          </p:cNvSpPr>
          <p:nvPr>
            <p:ph idx="1"/>
          </p:nvPr>
        </p:nvSpPr>
        <p:spPr/>
        <p:txBody>
          <a:bodyPr>
            <a:normAutofit fontScale="62500" lnSpcReduction="20000"/>
          </a:bodyPr>
          <a:lstStyle/>
          <a:p>
            <a:r>
              <a:rPr lang="en-US" b="1" dirty="0"/>
              <a:t>Sensor Data Fusion: </a:t>
            </a:r>
            <a:r>
              <a:rPr lang="en-US" dirty="0"/>
              <a:t>The smart band's firmware must integrate data from its internal accelerometer and gyroscope. Advanced algorithms must be developed to process this raw data to calculate running metrics like stride length, cadence, pace, and ground contact time.</a:t>
            </a:r>
          </a:p>
          <a:p>
            <a:r>
              <a:rPr lang="en-US" b="1" dirty="0"/>
              <a:t>Magnetic Gate Integration: </a:t>
            </a:r>
            <a:r>
              <a:rPr lang="en-US" dirty="0"/>
              <a:t>When running on the track, the smart band's magnetic sensor must detect the embedded timing gates. This data must be logged and reconciled with internal sensor data to provide highly accurate lap times and interval feedback.</a:t>
            </a:r>
          </a:p>
          <a:p>
            <a:r>
              <a:rPr lang="en-US" b="1" dirty="0"/>
              <a:t>Data Storage:</a:t>
            </a:r>
            <a:r>
              <a:rPr lang="en-US" dirty="0"/>
              <a:t> The band needs sufficient on-chip storage (flash memory) to log run data, including sensor readings and timestamps, even when not connected to a mobile app.</a:t>
            </a:r>
          </a:p>
          <a:p>
            <a:r>
              <a:rPr lang="en-US" b="1" dirty="0"/>
              <a:t>Real-time feedback: </a:t>
            </a:r>
            <a:r>
              <a:rPr lang="en-US" dirty="0"/>
              <a:t>The band should provide real-time vibration feedback to the user as they cross a timing gate.</a:t>
            </a:r>
          </a:p>
          <a:p>
            <a:r>
              <a:rPr lang="en-US" b="1" dirty="0"/>
              <a:t>Accuracy Calibration: </a:t>
            </a:r>
            <a:r>
              <a:rPr lang="en-US" dirty="0"/>
              <a:t>The band must have a calibration feature, allowing users to manually correct data discrepancies (e.g., pace) for more reliable records, especially for indoor running</a:t>
            </a:r>
            <a:r>
              <a:rPr lang="en-US" dirty="0" smtClean="0"/>
              <a:t>.</a:t>
            </a:r>
            <a:endParaRPr lang="en-US" dirty="0"/>
          </a:p>
        </p:txBody>
      </p:sp>
    </p:spTree>
    <p:extLst>
      <p:ext uri="{BB962C8B-B14F-4D97-AF65-F5344CB8AC3E}">
        <p14:creationId xmlns:p14="http://schemas.microsoft.com/office/powerpoint/2010/main" val="103731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Gamified</a:t>
            </a:r>
            <a:r>
              <a:rPr lang="en-US" dirty="0"/>
              <a:t> challenges and community</a:t>
            </a:r>
          </a:p>
        </p:txBody>
      </p:sp>
      <p:sp>
        <p:nvSpPr>
          <p:cNvPr id="3" name="Content Placeholder 2"/>
          <p:cNvSpPr>
            <a:spLocks noGrp="1"/>
          </p:cNvSpPr>
          <p:nvPr>
            <p:ph idx="1"/>
          </p:nvPr>
        </p:nvSpPr>
        <p:spPr/>
        <p:txBody>
          <a:bodyPr/>
          <a:lstStyle/>
          <a:p>
            <a:r>
              <a:rPr lang="en-US" b="1" dirty="0"/>
              <a:t>Achievement Tracking: </a:t>
            </a:r>
            <a:r>
              <a:rPr lang="en-US" dirty="0"/>
              <a:t>The smart band must track progress towards </a:t>
            </a:r>
            <a:r>
              <a:rPr lang="en-US" dirty="0" err="1"/>
              <a:t>gamified</a:t>
            </a:r>
            <a:r>
              <a:rPr lang="en-US" dirty="0"/>
              <a:t> challenges locally and display user achievements on the UI.</a:t>
            </a:r>
          </a:p>
          <a:p>
            <a:r>
              <a:rPr lang="en-US" b="1" dirty="0"/>
              <a:t>Community Connection: </a:t>
            </a:r>
            <a:r>
              <a:rPr lang="en-US" dirty="0"/>
              <a:t>The smart band should be capable of syncing with other bands via Bluetooth to display real-time leaderboard data or challenge progress</a:t>
            </a:r>
          </a:p>
          <a:p>
            <a:endParaRPr lang="en-US" dirty="0"/>
          </a:p>
        </p:txBody>
      </p:sp>
    </p:spTree>
    <p:extLst>
      <p:ext uri="{BB962C8B-B14F-4D97-AF65-F5344CB8AC3E}">
        <p14:creationId xmlns:p14="http://schemas.microsoft.com/office/powerpoint/2010/main" val="3561723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OTA</a:t>
            </a:r>
          </a:p>
        </p:txBody>
      </p:sp>
      <p:sp>
        <p:nvSpPr>
          <p:cNvPr id="3" name="Content Placeholder 2"/>
          <p:cNvSpPr>
            <a:spLocks noGrp="1"/>
          </p:cNvSpPr>
          <p:nvPr>
            <p:ph idx="1"/>
          </p:nvPr>
        </p:nvSpPr>
        <p:spPr/>
        <p:txBody>
          <a:bodyPr>
            <a:normAutofit fontScale="85000" lnSpcReduction="10000"/>
          </a:bodyPr>
          <a:lstStyle/>
          <a:p>
            <a:r>
              <a:rPr lang="en-US" b="1" dirty="0"/>
              <a:t>Firmware Updates: </a:t>
            </a:r>
            <a:r>
              <a:rPr lang="en-US" dirty="0"/>
              <a:t>The device's firmware must be capable of being updated over-the-air via a Bluetooth connection with the mobile app.</a:t>
            </a:r>
          </a:p>
          <a:p>
            <a:r>
              <a:rPr lang="en-US" b="1" dirty="0"/>
              <a:t>Update Process: </a:t>
            </a:r>
            <a:r>
              <a:rPr lang="en-US" dirty="0"/>
              <a:t>The OTA process must be resilient and power-aware. The band's battery must be at a sufficient level (e.g., above 20%) to initiate an update, and the process must be </a:t>
            </a:r>
            <a:r>
              <a:rPr lang="en-US" dirty="0" err="1"/>
              <a:t>restartable</a:t>
            </a:r>
            <a:r>
              <a:rPr lang="en-US" dirty="0"/>
              <a:t> in case of a disconnection.</a:t>
            </a:r>
          </a:p>
          <a:p>
            <a:r>
              <a:rPr lang="en-US" b="1" dirty="0"/>
              <a:t>Security: </a:t>
            </a:r>
            <a:r>
              <a:rPr lang="en-US" dirty="0"/>
              <a:t>The OTA update process must be secure, using digital signatures to verify the authenticity of the firmware and prevent malicious updates</a:t>
            </a:r>
            <a:r>
              <a:rPr lang="en-US" dirty="0" smtClean="0"/>
              <a:t>.</a:t>
            </a:r>
            <a:endParaRPr lang="en-US" dirty="0"/>
          </a:p>
        </p:txBody>
      </p:sp>
    </p:spTree>
    <p:extLst>
      <p:ext uri="{BB962C8B-B14F-4D97-AF65-F5344CB8AC3E}">
        <p14:creationId xmlns:p14="http://schemas.microsoft.com/office/powerpoint/2010/main" val="273174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feedback</a:t>
            </a:r>
          </a:p>
        </p:txBody>
      </p:sp>
      <p:sp>
        <p:nvSpPr>
          <p:cNvPr id="3" name="Content Placeholder 2"/>
          <p:cNvSpPr>
            <a:spLocks noGrp="1"/>
          </p:cNvSpPr>
          <p:nvPr>
            <p:ph idx="1"/>
          </p:nvPr>
        </p:nvSpPr>
        <p:spPr/>
        <p:txBody>
          <a:bodyPr/>
          <a:lstStyle/>
          <a:p>
            <a:r>
              <a:rPr lang="en-US" b="1" dirty="0"/>
              <a:t>Local Data Logging:</a:t>
            </a:r>
            <a:r>
              <a:rPr lang="en-US" dirty="0"/>
              <a:t> The band's firmware should log internal issues, crashes, and sensor anomalies.</a:t>
            </a:r>
          </a:p>
          <a:p>
            <a:r>
              <a:rPr lang="en-US" b="1" dirty="0"/>
              <a:t>Data Export: </a:t>
            </a:r>
            <a:r>
              <a:rPr lang="en-US" dirty="0"/>
              <a:t>The band should be able to transmit error logs to the mobile app for user reporting. </a:t>
            </a:r>
          </a:p>
          <a:p>
            <a:endParaRPr lang="en-US" dirty="0"/>
          </a:p>
        </p:txBody>
      </p:sp>
    </p:spTree>
    <p:extLst>
      <p:ext uri="{BB962C8B-B14F-4D97-AF65-F5344CB8AC3E}">
        <p14:creationId xmlns:p14="http://schemas.microsoft.com/office/powerpoint/2010/main" val="3044957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Wireless connectivity</a:t>
            </a:r>
          </a:p>
        </p:txBody>
      </p:sp>
      <p:sp>
        <p:nvSpPr>
          <p:cNvPr id="3" name="Content Placeholder 2"/>
          <p:cNvSpPr>
            <a:spLocks noGrp="1"/>
          </p:cNvSpPr>
          <p:nvPr>
            <p:ph idx="1"/>
          </p:nvPr>
        </p:nvSpPr>
        <p:spPr/>
        <p:txBody>
          <a:bodyPr>
            <a:normAutofit fontScale="85000" lnSpcReduction="20000"/>
          </a:bodyPr>
          <a:lstStyle/>
          <a:p>
            <a:r>
              <a:rPr lang="en-US" b="1" dirty="0"/>
              <a:t>Bluetooth Low Energy (BLE) Stack:</a:t>
            </a:r>
            <a:r>
              <a:rPr lang="en-US" dirty="0"/>
              <a:t> The band requires a low-power BLE stack for reliable and efficient communication with the mobile application.</a:t>
            </a:r>
          </a:p>
          <a:p>
            <a:r>
              <a:rPr lang="en-US" b="1" dirty="0"/>
              <a:t>Connection Management:</a:t>
            </a:r>
            <a:r>
              <a:rPr lang="en-US" dirty="0"/>
              <a:t> The software must manage BLE connection states, including pairing, reconnection, and disconnection, to ensure seamless data synchronization.</a:t>
            </a:r>
          </a:p>
          <a:p>
            <a:r>
              <a:rPr lang="en-US" b="1" dirty="0"/>
              <a:t>Wi-Fi Connection:</a:t>
            </a:r>
            <a:r>
              <a:rPr lang="en-US" dirty="0"/>
              <a:t> While the mobile app and server are primarily responsible for Wi-Fi communication, the smart band must have a robust 2.4 GHz Wi-Fi antenna and driver to communicate directly with the track's processing unit</a:t>
            </a:r>
            <a:r>
              <a:rPr lang="en-US" dirty="0" smtClean="0"/>
              <a:t>.</a:t>
            </a:r>
            <a:endParaRPr lang="en-US" dirty="0"/>
          </a:p>
        </p:txBody>
      </p:sp>
    </p:spTree>
    <p:extLst>
      <p:ext uri="{BB962C8B-B14F-4D97-AF65-F5344CB8AC3E}">
        <p14:creationId xmlns:p14="http://schemas.microsoft.com/office/powerpoint/2010/main" val="341737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95600"/>
            <a:ext cx="8229600" cy="1143000"/>
          </a:xfrm>
        </p:spPr>
        <p:txBody>
          <a:bodyPr/>
          <a:lstStyle/>
          <a:p>
            <a:r>
              <a:rPr lang="en-US" dirty="0" smtClean="0"/>
              <a:t>Engineering Prototype</a:t>
            </a:r>
            <a:endParaRPr lang="en-US" dirty="0"/>
          </a:p>
        </p:txBody>
      </p:sp>
    </p:spTree>
    <p:extLst>
      <p:ext uri="{BB962C8B-B14F-4D97-AF65-F5344CB8AC3E}">
        <p14:creationId xmlns:p14="http://schemas.microsoft.com/office/powerpoint/2010/main" val="1838943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Assembling of hardware</a:t>
            </a:r>
            <a:br>
              <a:rPr lang="en-US" dirty="0" smtClean="0"/>
            </a:br>
            <a:endParaRPr lang="en-US" dirty="0"/>
          </a:p>
        </p:txBody>
      </p:sp>
      <p:sp>
        <p:nvSpPr>
          <p:cNvPr id="4" name="Text Placeholder 3"/>
          <p:cNvSpPr>
            <a:spLocks noGrp="1"/>
          </p:cNvSpPr>
          <p:nvPr>
            <p:ph type="body" sz="half" idx="2"/>
          </p:nvPr>
        </p:nvSpPr>
        <p:spPr>
          <a:xfrm>
            <a:off x="457200" y="1435100"/>
            <a:ext cx="3657600" cy="4691063"/>
          </a:xfrm>
        </p:spPr>
        <p:txBody>
          <a:bodyPr>
            <a:normAutofit/>
          </a:bodyPr>
          <a:lstStyle/>
          <a:p>
            <a:pPr marL="342900" indent="-342900">
              <a:buAutoNum type="arabicPeriod"/>
            </a:pPr>
            <a:r>
              <a:rPr lang="en-US" sz="1800" dirty="0" smtClean="0"/>
              <a:t>ESP32-S3R8 Chip</a:t>
            </a:r>
          </a:p>
          <a:p>
            <a:pPr marL="342900" indent="-342900">
              <a:buAutoNum type="arabicPeriod"/>
            </a:pPr>
            <a:r>
              <a:rPr lang="en-US" sz="1800" dirty="0" smtClean="0"/>
              <a:t>W25Q128JVSIQ 16M NOR-Flash</a:t>
            </a:r>
          </a:p>
          <a:p>
            <a:pPr marL="342900" indent="-342900">
              <a:buAutoNum type="arabicPeriod"/>
            </a:pPr>
            <a:r>
              <a:rPr lang="en-US" sz="1800" dirty="0" smtClean="0"/>
              <a:t>PCF85063 RTC Clock</a:t>
            </a:r>
          </a:p>
          <a:p>
            <a:pPr marL="342900" indent="-342900">
              <a:buAutoNum type="arabicPeriod"/>
            </a:pPr>
            <a:r>
              <a:rPr lang="en-US" sz="1800" dirty="0" smtClean="0"/>
              <a:t>QMI8658 IMU</a:t>
            </a:r>
          </a:p>
          <a:p>
            <a:pPr marL="342900" indent="-342900">
              <a:buAutoNum type="arabicPeriod"/>
            </a:pPr>
            <a:r>
              <a:rPr lang="en-US" sz="1800" dirty="0" smtClean="0"/>
              <a:t>ETA6098 Charging Chip</a:t>
            </a:r>
          </a:p>
          <a:p>
            <a:pPr marL="342900" indent="-342900">
              <a:buAutoNum type="arabicPeriod"/>
            </a:pPr>
            <a:r>
              <a:rPr lang="en-US" sz="1800" dirty="0" smtClean="0"/>
              <a:t>MX1.25 Battery Interface</a:t>
            </a:r>
          </a:p>
          <a:p>
            <a:pPr marL="342900" indent="-342900">
              <a:buAutoNum type="arabicPeriod"/>
            </a:pPr>
            <a:r>
              <a:rPr lang="en-US" sz="1800" dirty="0" smtClean="0"/>
              <a:t>Type-C ESP-S3 USB</a:t>
            </a:r>
          </a:p>
          <a:p>
            <a:pPr marL="342900" indent="-342900">
              <a:buAutoNum type="arabicPeriod"/>
            </a:pPr>
            <a:r>
              <a:rPr lang="en-US" sz="1800" dirty="0" smtClean="0"/>
              <a:t>Buzzer</a:t>
            </a:r>
          </a:p>
          <a:p>
            <a:pPr marL="342900" indent="-342900">
              <a:buAutoNum type="arabicPeriod"/>
            </a:pPr>
            <a:r>
              <a:rPr lang="en-US" sz="1800" dirty="0" smtClean="0"/>
              <a:t>RTC Battery Interface</a:t>
            </a:r>
          </a:p>
          <a:p>
            <a:pPr marL="342900" indent="-342900">
              <a:buAutoNum type="arabicPeriod"/>
            </a:pPr>
            <a:r>
              <a:rPr lang="en-US" sz="1800" dirty="0" smtClean="0"/>
              <a:t>2.4 GHz </a:t>
            </a:r>
            <a:r>
              <a:rPr lang="en-US" sz="1800" dirty="0" err="1" smtClean="0"/>
              <a:t>WiFi</a:t>
            </a:r>
            <a:r>
              <a:rPr lang="en-US" sz="1800" dirty="0" smtClean="0"/>
              <a:t> and Bluetooth 5</a:t>
            </a:r>
          </a:p>
          <a:p>
            <a:pPr marL="342900" indent="-342900">
              <a:buAutoNum type="arabicPeriod"/>
            </a:pPr>
            <a:r>
              <a:rPr lang="en-US" sz="1800" dirty="0" smtClean="0"/>
              <a:t>Power Button</a:t>
            </a:r>
          </a:p>
          <a:p>
            <a:pPr marL="342900" indent="-342900">
              <a:buAutoNum type="arabicPeriod"/>
            </a:pPr>
            <a:r>
              <a:rPr lang="en-US" sz="1800" dirty="0" smtClean="0"/>
              <a:t>Boot Key</a:t>
            </a:r>
          </a:p>
          <a:p>
            <a:pPr marL="342900" indent="-342900">
              <a:buAutoNum type="arabicPeriod"/>
            </a:pPr>
            <a:r>
              <a:rPr lang="en-US" sz="1800" dirty="0" smtClean="0"/>
              <a:t>Reset Key</a:t>
            </a:r>
          </a:p>
          <a:p>
            <a:pPr marL="342900" indent="-342900">
              <a:buAutoNum type="arabicPeriod"/>
            </a:pPr>
            <a:endParaRPr lang="en-US" dirty="0"/>
          </a:p>
        </p:txBody>
      </p:sp>
      <p:pic>
        <p:nvPicPr>
          <p:cNvPr id="1026" name="Picture 2" descr="C:\Users\HP\Pictures\Med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447800"/>
            <a:ext cx="5096177"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661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Planning</a:t>
            </a:r>
            <a:endParaRPr lang="en-US" dirty="0"/>
          </a:p>
        </p:txBody>
      </p:sp>
      <p:pic>
        <p:nvPicPr>
          <p:cNvPr id="1026" name="Picture 2" descr="C:\Users\HP\Documents\SmartBand\Planning_for_Developing_a_Smart_Ban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295400"/>
            <a:ext cx="7521024" cy="531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91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EEZ Studio</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632" y="1600200"/>
            <a:ext cx="824276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2310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ESPRessif</a:t>
            </a:r>
            <a:r>
              <a:rPr lang="en-US" dirty="0" smtClean="0"/>
              <a:t>-IDE</a:t>
            </a:r>
            <a:endParaRPr lang="en-US" dirty="0"/>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662728"/>
            <a:ext cx="8229600" cy="4400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1904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Schematic Diagram</a:t>
            </a:r>
            <a:endParaRPr lang="en-US" dirty="0"/>
          </a:p>
        </p:txBody>
      </p:sp>
      <p:pic>
        <p:nvPicPr>
          <p:cNvPr id="1026" name="Picture 2" descr="C:\Users\HP\Documents\Smart-Band-ESP32-S3R8\Documents\ESP32-S3-Touch-LCD-1.69_V2.1-merged.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 y="1499754"/>
            <a:ext cx="6934200" cy="5358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941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p:spPr>
        <p:txBody>
          <a:bodyPr/>
          <a:lstStyle/>
          <a:p>
            <a:r>
              <a:rPr lang="en-US" dirty="0" smtClean="0"/>
              <a:t>Assessment of Hardware</a:t>
            </a:r>
            <a:endParaRPr lang="en-US" dirty="0"/>
          </a:p>
        </p:txBody>
      </p:sp>
    </p:spTree>
    <p:extLst>
      <p:ext uri="{BB962C8B-B14F-4D97-AF65-F5344CB8AC3E}">
        <p14:creationId xmlns:p14="http://schemas.microsoft.com/office/powerpoint/2010/main" val="95556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ESP32-S3 </a:t>
            </a:r>
            <a:r>
              <a:rPr lang="en-US" dirty="0"/>
              <a:t>chip</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3330"/>
            <a:ext cx="8613775" cy="5159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AutoShape 4" descr="56 QF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56 QF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0175" y="1142998"/>
            <a:ext cx="2514600" cy="196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8615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Bluetooth DX 5.0</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253742"/>
            <a:ext cx="7153275" cy="523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08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Hall </a:t>
            </a:r>
            <a:r>
              <a:rPr lang="en-US" dirty="0" smtClean="0"/>
              <a:t>Effect </a:t>
            </a:r>
            <a:r>
              <a:rPr lang="en-US" dirty="0"/>
              <a:t>S</a:t>
            </a:r>
            <a:r>
              <a:rPr lang="en-US" dirty="0" smtClean="0"/>
              <a:t>ensor</a:t>
            </a:r>
            <a:r>
              <a:rPr lang="en-US"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59" y="1905000"/>
            <a:ext cx="7759700" cy="330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886" y="4343400"/>
            <a:ext cx="2806700" cy="210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549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QMI8658</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280273"/>
            <a:ext cx="6797674" cy="5418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219200"/>
            <a:ext cx="2901950"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8766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ST7789v2</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6850" y="1571289"/>
            <a:ext cx="6153150" cy="4839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667" y="990600"/>
            <a:ext cx="2428608" cy="210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741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2.4 GHz Wi-Fi</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950" y="1810347"/>
            <a:ext cx="4718050" cy="4555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4109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119</Words>
  <Application>Microsoft Office PowerPoint</Application>
  <PresentationFormat>On-screen Show (4:3)</PresentationFormat>
  <Paragraphs>59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Intelligent Running TrackFeatures</vt:lpstr>
      <vt:lpstr>Planning</vt:lpstr>
      <vt:lpstr>Assessment of Hardware</vt:lpstr>
      <vt:lpstr>ESP32-S3 chip</vt:lpstr>
      <vt:lpstr>Bluetooth DX 5.0</vt:lpstr>
      <vt:lpstr>Hall Effect Sensor </vt:lpstr>
      <vt:lpstr>QMI8658</vt:lpstr>
      <vt:lpstr>ST7789v2</vt:lpstr>
      <vt:lpstr>2.4 GHz Wi-Fi</vt:lpstr>
      <vt:lpstr>Requirement of Development</vt:lpstr>
      <vt:lpstr>Bring up</vt:lpstr>
      <vt:lpstr>Programming UI</vt:lpstr>
      <vt:lpstr>Stride, pace, and ground contact</vt:lpstr>
      <vt:lpstr>Gamified challenges and community</vt:lpstr>
      <vt:lpstr>OTA</vt:lpstr>
      <vt:lpstr>User feedback</vt:lpstr>
      <vt:lpstr>Wireless connectivity</vt:lpstr>
      <vt:lpstr>Engineering Prototype</vt:lpstr>
      <vt:lpstr>Assembling of hardware </vt:lpstr>
      <vt:lpstr>EEZ Studio</vt:lpstr>
      <vt:lpstr>ESPRessif-IDE</vt:lpstr>
      <vt:lpstr>Schematic Diagram</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Running TrackFeatures</dc:title>
  <dc:creator>HP</dc:creator>
  <cp:lastModifiedBy>HP</cp:lastModifiedBy>
  <cp:revision>19</cp:revision>
  <dcterms:created xsi:type="dcterms:W3CDTF">2006-08-16T00:00:00Z</dcterms:created>
  <dcterms:modified xsi:type="dcterms:W3CDTF">2025-09-10T00:42:15Z</dcterms:modified>
</cp:coreProperties>
</file>